
<file path=[Content_Types].xml><?xml version="1.0" encoding="utf-8"?>
<Types xmlns="http://schemas.openxmlformats.org/package/2006/content-types">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4"/>
  </p:sldMasterIdLst>
  <p:notesMasterIdLst>
    <p:notesMasterId r:id="rId21"/>
  </p:notesMasterIdLst>
  <p:sldIdLst>
    <p:sldId id="256" r:id="rId5"/>
    <p:sldId id="257" r:id="rId6"/>
    <p:sldId id="259" r:id="rId7"/>
    <p:sldId id="260" r:id="rId8"/>
    <p:sldId id="269" r:id="rId9"/>
    <p:sldId id="261" r:id="rId10"/>
    <p:sldId id="270" r:id="rId11"/>
    <p:sldId id="262" r:id="rId12"/>
    <p:sldId id="267" r:id="rId13"/>
    <p:sldId id="263" r:id="rId14"/>
    <p:sldId id="264" r:id="rId15"/>
    <p:sldId id="268" r:id="rId16"/>
    <p:sldId id="265" r:id="rId17"/>
    <p:sldId id="266" r:id="rId18"/>
    <p:sldId id="258"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D3F092-8D0B-4756-82B5-33271F664841}" v="9" dt="2026-03-01T16:52:54.0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002" autoAdjust="0"/>
    <p:restoredTop sz="94601" autoAdjust="0"/>
  </p:normalViewPr>
  <p:slideViewPr>
    <p:cSldViewPr snapToGrid="0">
      <p:cViewPr>
        <p:scale>
          <a:sx n="83" d="100"/>
          <a:sy n="83" d="100"/>
        </p:scale>
        <p:origin x="68" y="-204"/>
      </p:cViewPr>
      <p:guideLst/>
    </p:cSldViewPr>
  </p:slideViewPr>
  <p:notesTextViewPr>
    <p:cViewPr>
      <p:scale>
        <a:sx n="300" d="100"/>
        <a:sy n="3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zia Sharif (1907313)" userId="83fb420d-6a4f-4d53-b773-901eba75fca0" providerId="ADAL" clId="{E4EFE10A-FF4F-42C9-8798-FFA80E65FFBE}"/>
    <pc:docChg chg="custSel addSld modSld">
      <pc:chgData name="Nazia Sharif (1907313)" userId="83fb420d-6a4f-4d53-b773-901eba75fca0" providerId="ADAL" clId="{E4EFE10A-FF4F-42C9-8798-FFA80E65FFBE}" dt="2026-03-01T16:53:54.188" v="156" actId="2711"/>
      <pc:docMkLst>
        <pc:docMk/>
      </pc:docMkLst>
      <pc:sldChg chg="modSp mod">
        <pc:chgData name="Nazia Sharif (1907313)" userId="83fb420d-6a4f-4d53-b773-901eba75fca0" providerId="ADAL" clId="{E4EFE10A-FF4F-42C9-8798-FFA80E65FFBE}" dt="2026-03-01T16:53:54.188" v="156" actId="2711"/>
        <pc:sldMkLst>
          <pc:docMk/>
          <pc:sldMk cId="931797921" sldId="258"/>
        </pc:sldMkLst>
        <pc:spChg chg="mod">
          <ac:chgData name="Nazia Sharif (1907313)" userId="83fb420d-6a4f-4d53-b773-901eba75fca0" providerId="ADAL" clId="{E4EFE10A-FF4F-42C9-8798-FFA80E65FFBE}" dt="2026-03-01T16:53:54.188" v="156" actId="2711"/>
          <ac:spMkLst>
            <pc:docMk/>
            <pc:sldMk cId="931797921" sldId="258"/>
            <ac:spMk id="3" creationId="{F26FB2DC-85EA-4AAA-9679-A62C4366DFC3}"/>
          </ac:spMkLst>
        </pc:spChg>
      </pc:sldChg>
      <pc:sldChg chg="modSp mod">
        <pc:chgData name="Nazia Sharif (1907313)" userId="83fb420d-6a4f-4d53-b773-901eba75fca0" providerId="ADAL" clId="{E4EFE10A-FF4F-42C9-8798-FFA80E65FFBE}" dt="2026-03-01T16:34:27.506" v="2" actId="1076"/>
        <pc:sldMkLst>
          <pc:docMk/>
          <pc:sldMk cId="155491279" sldId="259"/>
        </pc:sldMkLst>
        <pc:spChg chg="mod">
          <ac:chgData name="Nazia Sharif (1907313)" userId="83fb420d-6a4f-4d53-b773-901eba75fca0" providerId="ADAL" clId="{E4EFE10A-FF4F-42C9-8798-FFA80E65FFBE}" dt="2026-03-01T16:34:27.506" v="2" actId="1076"/>
          <ac:spMkLst>
            <pc:docMk/>
            <pc:sldMk cId="155491279" sldId="259"/>
            <ac:spMk id="15" creationId="{EBE7FA56-3DE5-80B4-3268-C20F185D3E92}"/>
          </ac:spMkLst>
        </pc:spChg>
      </pc:sldChg>
      <pc:sldChg chg="modSp mod">
        <pc:chgData name="Nazia Sharif (1907313)" userId="83fb420d-6a4f-4d53-b773-901eba75fca0" providerId="ADAL" clId="{E4EFE10A-FF4F-42C9-8798-FFA80E65FFBE}" dt="2026-03-01T16:31:39.040" v="0" actId="20577"/>
        <pc:sldMkLst>
          <pc:docMk/>
          <pc:sldMk cId="1509472831" sldId="261"/>
        </pc:sldMkLst>
        <pc:spChg chg="mod">
          <ac:chgData name="Nazia Sharif (1907313)" userId="83fb420d-6a4f-4d53-b773-901eba75fca0" providerId="ADAL" clId="{E4EFE10A-FF4F-42C9-8798-FFA80E65FFBE}" dt="2026-03-01T16:31:39.040" v="0" actId="20577"/>
          <ac:spMkLst>
            <pc:docMk/>
            <pc:sldMk cId="1509472831" sldId="261"/>
            <ac:spMk id="7" creationId="{A2984B81-FA64-FB6E-A78B-F58F314DCC7E}"/>
          </ac:spMkLst>
        </pc:spChg>
      </pc:sldChg>
      <pc:sldChg chg="modSp mod">
        <pc:chgData name="Nazia Sharif (1907313)" userId="83fb420d-6a4f-4d53-b773-901eba75fca0" providerId="ADAL" clId="{E4EFE10A-FF4F-42C9-8798-FFA80E65FFBE}" dt="2026-03-01T16:32:22.635" v="1" actId="20577"/>
        <pc:sldMkLst>
          <pc:docMk/>
          <pc:sldMk cId="945586544" sldId="269"/>
        </pc:sldMkLst>
        <pc:spChg chg="mod">
          <ac:chgData name="Nazia Sharif (1907313)" userId="83fb420d-6a4f-4d53-b773-901eba75fca0" providerId="ADAL" clId="{E4EFE10A-FF4F-42C9-8798-FFA80E65FFBE}" dt="2026-03-01T16:32:22.635" v="1" actId="20577"/>
          <ac:spMkLst>
            <pc:docMk/>
            <pc:sldMk cId="945586544" sldId="269"/>
            <ac:spMk id="4" creationId="{F1B6A0F3-6038-C113-DC23-9900F7BF0FED}"/>
          </ac:spMkLst>
        </pc:spChg>
      </pc:sldChg>
      <pc:sldChg chg="addSp modSp new mod">
        <pc:chgData name="Nazia Sharif (1907313)" userId="83fb420d-6a4f-4d53-b773-901eba75fca0" providerId="ADAL" clId="{E4EFE10A-FF4F-42C9-8798-FFA80E65FFBE}" dt="2026-03-01T16:53:31.707" v="155" actId="20577"/>
        <pc:sldMkLst>
          <pc:docMk/>
          <pc:sldMk cId="4008779618" sldId="271"/>
        </pc:sldMkLst>
        <pc:spChg chg="add mod">
          <ac:chgData name="Nazia Sharif (1907313)" userId="83fb420d-6a4f-4d53-b773-901eba75fca0" providerId="ADAL" clId="{E4EFE10A-FF4F-42C9-8798-FFA80E65FFBE}" dt="2026-03-01T16:53:31.707" v="155" actId="20577"/>
          <ac:spMkLst>
            <pc:docMk/>
            <pc:sldMk cId="4008779618" sldId="271"/>
            <ac:spMk id="2" creationId="{B31D84CE-E3D6-1F80-C030-1ABB6370713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928A3B-EF94-4EB0-9C4C-1AE2DDB67935}" type="datetimeFigureOut">
              <a:rPr lang="en-GB" smtClean="0"/>
              <a:t>01/03/2026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6B915E-9DF8-4BCE-8A64-7BAE6A1A3B6A}" type="slidenum">
              <a:rPr lang="en-GB" smtClean="0"/>
              <a:t>‹#›</a:t>
            </a:fld>
            <a:endParaRPr lang="en-GB"/>
          </a:p>
        </p:txBody>
      </p:sp>
    </p:spTree>
    <p:extLst>
      <p:ext uri="{BB962C8B-B14F-4D97-AF65-F5344CB8AC3E}">
        <p14:creationId xmlns:p14="http://schemas.microsoft.com/office/powerpoint/2010/main" val="31334873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8" Type="http://schemas.openxmlformats.org/officeDocument/2006/relationships/hyperlink" Target="https://commonslibrary.parliament.uk/research-briefings/cbp-9239/" TargetMode="External"/><Relationship Id="rId3" Type="http://schemas.openxmlformats.org/officeDocument/2006/relationships/hyperlink" Target="https://www.ageuk.org.uk/siteassets/documents/reports-and-publications/reports-and-briefings/health--wellbeing/state-of-health-and-care/state-of-health-care-of-older-people-in-england-2025.pdf" TargetMode="External"/><Relationship Id="rId7" Type="http://schemas.openxmlformats.org/officeDocument/2006/relationships/hyperlink" Target="https://www.legislation.gov.uk/ukpga/2014/23/contents"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legislation.gov.uk/ukpga/2010/15/contents" TargetMode="External"/><Relationship Id="rId5" Type="http://schemas.openxmlformats.org/officeDocument/2006/relationships/hyperlink" Target="https://www.legislation.gov.uk/ukpga/1998/42/contents" TargetMode="External"/><Relationship Id="rId10" Type="http://schemas.openxmlformats.org/officeDocument/2006/relationships/hyperlink" Target="https://www.kingsfund.org.uk/insight-and-analysis/data-and-charts/key-facts-figures-adult-social-care" TargetMode="External"/><Relationship Id="rId4" Type="http://schemas.openxmlformats.org/officeDocument/2006/relationships/hyperlink" Target="https://www.cqc.org.uk/" TargetMode="External"/><Relationship Id="rId9" Type="http://schemas.openxmlformats.org/officeDocument/2006/relationships/hyperlink" Target="https://www.england.nhs.uk/wp-content/uploads/2019/06/designing-integrated-care-systems-in-england.pdf"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1</a:t>
            </a:fld>
            <a:endParaRPr lang="en-GB"/>
          </a:p>
        </p:txBody>
      </p:sp>
    </p:spTree>
    <p:extLst>
      <p:ext uri="{BB962C8B-B14F-4D97-AF65-F5344CB8AC3E}">
        <p14:creationId xmlns:p14="http://schemas.microsoft.com/office/powerpoint/2010/main" val="1752122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2</a:t>
            </a:fld>
            <a:endParaRPr lang="en-GB"/>
          </a:p>
        </p:txBody>
      </p:sp>
    </p:spTree>
    <p:extLst>
      <p:ext uri="{BB962C8B-B14F-4D97-AF65-F5344CB8AC3E}">
        <p14:creationId xmlns:p14="http://schemas.microsoft.com/office/powerpoint/2010/main" val="341348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3</a:t>
            </a:fld>
            <a:endParaRPr lang="en-GB"/>
          </a:p>
        </p:txBody>
      </p:sp>
    </p:spTree>
    <p:extLst>
      <p:ext uri="{BB962C8B-B14F-4D97-AF65-F5344CB8AC3E}">
        <p14:creationId xmlns:p14="http://schemas.microsoft.com/office/powerpoint/2010/main" val="12833344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86B915E-9DF8-4BCE-8A64-7BAE6A1A3B6A}" type="slidenum">
              <a:rPr lang="en-GB" smtClean="0"/>
              <a:t>4</a:t>
            </a:fld>
            <a:endParaRPr lang="en-GB"/>
          </a:p>
        </p:txBody>
      </p:sp>
    </p:spTree>
    <p:extLst>
      <p:ext uri="{BB962C8B-B14F-4D97-AF65-F5344CB8AC3E}">
        <p14:creationId xmlns:p14="http://schemas.microsoft.com/office/powerpoint/2010/main" val="1223193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5</a:t>
            </a:fld>
            <a:endParaRPr lang="en-GB"/>
          </a:p>
        </p:txBody>
      </p:sp>
    </p:spTree>
    <p:extLst>
      <p:ext uri="{BB962C8B-B14F-4D97-AF65-F5344CB8AC3E}">
        <p14:creationId xmlns:p14="http://schemas.microsoft.com/office/powerpoint/2010/main" val="3461738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86B915E-9DF8-4BCE-8A64-7BAE6A1A3B6A}" type="slidenum">
              <a:rPr lang="en-GB" smtClean="0"/>
              <a:t>6</a:t>
            </a:fld>
            <a:endParaRPr lang="en-GB"/>
          </a:p>
        </p:txBody>
      </p:sp>
    </p:spTree>
    <p:extLst>
      <p:ext uri="{BB962C8B-B14F-4D97-AF65-F5344CB8AC3E}">
        <p14:creationId xmlns:p14="http://schemas.microsoft.com/office/powerpoint/2010/main" val="30542643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7</a:t>
            </a:fld>
            <a:endParaRPr lang="en-GB"/>
          </a:p>
        </p:txBody>
      </p:sp>
    </p:spTree>
    <p:extLst>
      <p:ext uri="{BB962C8B-B14F-4D97-AF65-F5344CB8AC3E}">
        <p14:creationId xmlns:p14="http://schemas.microsoft.com/office/powerpoint/2010/main" val="1051050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86B915E-9DF8-4BCE-8A64-7BAE6A1A3B6A}" type="slidenum">
              <a:rPr lang="en-GB" smtClean="0"/>
              <a:t>8</a:t>
            </a:fld>
            <a:endParaRPr lang="en-GB"/>
          </a:p>
        </p:txBody>
      </p:sp>
    </p:spTree>
    <p:extLst>
      <p:ext uri="{BB962C8B-B14F-4D97-AF65-F5344CB8AC3E}">
        <p14:creationId xmlns:p14="http://schemas.microsoft.com/office/powerpoint/2010/main" val="4933870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9</a:t>
            </a:fld>
            <a:endParaRPr lang="en-GB"/>
          </a:p>
        </p:txBody>
      </p:sp>
    </p:spTree>
    <p:extLst>
      <p:ext uri="{BB962C8B-B14F-4D97-AF65-F5344CB8AC3E}">
        <p14:creationId xmlns:p14="http://schemas.microsoft.com/office/powerpoint/2010/main" val="4463379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10</a:t>
            </a:fld>
            <a:endParaRPr lang="en-GB"/>
          </a:p>
        </p:txBody>
      </p:sp>
    </p:spTree>
    <p:extLst>
      <p:ext uri="{BB962C8B-B14F-4D97-AF65-F5344CB8AC3E}">
        <p14:creationId xmlns:p14="http://schemas.microsoft.com/office/powerpoint/2010/main" val="3344805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86B915E-9DF8-4BCE-8A64-7BAE6A1A3B6A}" type="slidenum">
              <a:rPr lang="en-GB" smtClean="0"/>
              <a:t>11</a:t>
            </a:fld>
            <a:endParaRPr lang="en-GB"/>
          </a:p>
        </p:txBody>
      </p:sp>
    </p:spTree>
    <p:extLst>
      <p:ext uri="{BB962C8B-B14F-4D97-AF65-F5344CB8AC3E}">
        <p14:creationId xmlns:p14="http://schemas.microsoft.com/office/powerpoint/2010/main" val="4145179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F86B915E-9DF8-4BCE-8A64-7BAE6A1A3B6A}" type="slidenum">
              <a:rPr lang="en-GB" smtClean="0"/>
              <a:t>12</a:t>
            </a:fld>
            <a:endParaRPr lang="en-GB"/>
          </a:p>
        </p:txBody>
      </p:sp>
    </p:spTree>
    <p:extLst>
      <p:ext uri="{BB962C8B-B14F-4D97-AF65-F5344CB8AC3E}">
        <p14:creationId xmlns:p14="http://schemas.microsoft.com/office/powerpoint/2010/main" val="42774429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13</a:t>
            </a:fld>
            <a:endParaRPr lang="en-GB"/>
          </a:p>
        </p:txBody>
      </p:sp>
    </p:spTree>
    <p:extLst>
      <p:ext uri="{BB962C8B-B14F-4D97-AF65-F5344CB8AC3E}">
        <p14:creationId xmlns:p14="http://schemas.microsoft.com/office/powerpoint/2010/main" val="31013028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14</a:t>
            </a:fld>
            <a:endParaRPr lang="en-GB"/>
          </a:p>
        </p:txBody>
      </p:sp>
    </p:spTree>
    <p:extLst>
      <p:ext uri="{BB962C8B-B14F-4D97-AF65-F5344CB8AC3E}">
        <p14:creationId xmlns:p14="http://schemas.microsoft.com/office/powerpoint/2010/main" val="8017025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u="sng" kern="1200" dirty="0">
                <a:solidFill>
                  <a:schemeClr val="tx1"/>
                </a:solidFill>
                <a:effectLst/>
                <a:latin typeface="+mn-lt"/>
                <a:ea typeface="+mn-ea"/>
                <a:cs typeface="+mn-cs"/>
              </a:rPr>
              <a:t>References</a:t>
            </a:r>
            <a:endParaRPr lang="en-GB" sz="1200" b="1" i="1"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Age UK (2025). </a:t>
            </a:r>
            <a:r>
              <a:rPr lang="en-GB" sz="1200" i="1" kern="1200" dirty="0">
                <a:solidFill>
                  <a:schemeClr val="tx1"/>
                </a:solidFill>
                <a:effectLst/>
                <a:latin typeface="+mn-lt"/>
                <a:ea typeface="+mn-ea"/>
                <a:cs typeface="+mn-cs"/>
              </a:rPr>
              <a:t>The State of Health and Care of Older People in England 2025</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3"/>
              </a:rPr>
              <a:t>https://www.ageuk.org.uk/siteassets/documents/reports-and-publications/reports-and-briefings/health--wellbeing/state-of-health-and-care/state-of-health-care-of-older-people-in-england-2025.pdf</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Al-</a:t>
            </a:r>
            <a:r>
              <a:rPr lang="en-GB" sz="1200" kern="1200" dirty="0" err="1">
                <a:solidFill>
                  <a:schemeClr val="tx1"/>
                </a:solidFill>
                <a:effectLst/>
                <a:latin typeface="+mn-lt"/>
                <a:ea typeface="+mn-ea"/>
                <a:cs typeface="+mn-cs"/>
              </a:rPr>
              <a:t>Obaidi</a:t>
            </a:r>
            <a:r>
              <a:rPr lang="en-GB" sz="1200" kern="1200" dirty="0">
                <a:solidFill>
                  <a:schemeClr val="tx1"/>
                </a:solidFill>
                <a:effectLst/>
                <a:latin typeface="+mn-lt"/>
                <a:ea typeface="+mn-ea"/>
                <a:cs typeface="+mn-cs"/>
              </a:rPr>
              <a:t>, H., </a:t>
            </a:r>
            <a:r>
              <a:rPr lang="en-GB" sz="1200" kern="1200" dirty="0" err="1">
                <a:solidFill>
                  <a:schemeClr val="tx1"/>
                </a:solidFill>
                <a:effectLst/>
                <a:latin typeface="+mn-lt"/>
                <a:ea typeface="+mn-ea"/>
                <a:cs typeface="+mn-cs"/>
              </a:rPr>
              <a:t>Jirjees</a:t>
            </a:r>
            <a:r>
              <a:rPr lang="en-GB" sz="1200" kern="1200" dirty="0">
                <a:solidFill>
                  <a:schemeClr val="tx1"/>
                </a:solidFill>
                <a:effectLst/>
                <a:latin typeface="+mn-lt"/>
                <a:ea typeface="+mn-ea"/>
                <a:cs typeface="+mn-cs"/>
              </a:rPr>
              <a:t>, F., Al-Azzam, S., Faith, V., Clarke, M., Gardner, E., </a:t>
            </a:r>
            <a:r>
              <a:rPr lang="en-GB" sz="1200" kern="1200" dirty="0" err="1">
                <a:solidFill>
                  <a:schemeClr val="tx1"/>
                </a:solidFill>
                <a:effectLst/>
                <a:latin typeface="+mn-lt"/>
                <a:ea typeface="+mn-ea"/>
                <a:cs typeface="+mn-cs"/>
              </a:rPr>
              <a:t>Agus</a:t>
            </a:r>
            <a:r>
              <a:rPr lang="en-GB" sz="1200" kern="1200" dirty="0">
                <a:solidFill>
                  <a:schemeClr val="tx1"/>
                </a:solidFill>
                <a:effectLst/>
                <a:latin typeface="+mn-lt"/>
                <a:ea typeface="+mn-ea"/>
                <a:cs typeface="+mn-cs"/>
              </a:rPr>
              <a:t>, A. and </a:t>
            </a:r>
            <a:r>
              <a:rPr lang="en-GB" sz="1200" kern="1200" dirty="0" err="1">
                <a:solidFill>
                  <a:schemeClr val="tx1"/>
                </a:solidFill>
                <a:effectLst/>
                <a:latin typeface="+mn-lt"/>
                <a:ea typeface="+mn-ea"/>
                <a:cs typeface="+mn-cs"/>
              </a:rPr>
              <a:t>McElnay</a:t>
            </a:r>
            <a:r>
              <a:rPr lang="en-GB" sz="1200" kern="1200" dirty="0">
                <a:solidFill>
                  <a:schemeClr val="tx1"/>
                </a:solidFill>
                <a:effectLst/>
                <a:latin typeface="+mn-lt"/>
                <a:ea typeface="+mn-ea"/>
                <a:cs typeface="+mn-cs"/>
              </a:rPr>
              <a:t>, J., 2022. Telecare service use in Northern Ireland: exploratory retrospective cohort study. </a:t>
            </a:r>
            <a:r>
              <a:rPr lang="en-GB" sz="1200" i="1" kern="1200" dirty="0">
                <a:solidFill>
                  <a:schemeClr val="tx1"/>
                </a:solidFill>
                <a:effectLst/>
                <a:latin typeface="+mn-lt"/>
                <a:ea typeface="+mn-ea"/>
                <a:cs typeface="+mn-cs"/>
              </a:rPr>
              <a:t>JMIR Formative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(5), p.e22899.</a:t>
            </a:r>
          </a:p>
          <a:p>
            <a:r>
              <a:rPr lang="en-GB" sz="1200" kern="1200" dirty="0">
                <a:solidFill>
                  <a:schemeClr val="tx1"/>
                </a:solidFill>
                <a:effectLst/>
                <a:latin typeface="+mn-lt"/>
                <a:ea typeface="+mn-ea"/>
                <a:cs typeface="+mn-cs"/>
              </a:rPr>
              <a:t>Asante, D., McLachlan, C.S., Pickles, D. and Isaac, V., 2023. Understanding unmet care needs of rural older adults with chronic health conditions: a qualitative study. </a:t>
            </a:r>
            <a:r>
              <a:rPr lang="en-GB" sz="1200" i="1" kern="1200" dirty="0">
                <a:solidFill>
                  <a:schemeClr val="tx1"/>
                </a:solidFill>
                <a:effectLst/>
                <a:latin typeface="+mn-lt"/>
                <a:ea typeface="+mn-ea"/>
                <a:cs typeface="+mn-cs"/>
              </a:rPr>
              <a:t>International journal of environmental research and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20</a:t>
            </a:r>
            <a:r>
              <a:rPr lang="en-GB" sz="1200" kern="1200" dirty="0">
                <a:solidFill>
                  <a:schemeClr val="tx1"/>
                </a:solidFill>
                <a:effectLst/>
                <a:latin typeface="+mn-lt"/>
                <a:ea typeface="+mn-ea"/>
                <a:cs typeface="+mn-cs"/>
              </a:rPr>
              <a:t>(4), p.3298.</a:t>
            </a:r>
          </a:p>
          <a:p>
            <a:r>
              <a:rPr lang="en-GB" sz="1200" kern="1200" dirty="0" err="1">
                <a:solidFill>
                  <a:schemeClr val="tx1"/>
                </a:solidFill>
                <a:effectLst/>
                <a:latin typeface="+mn-lt"/>
                <a:ea typeface="+mn-ea"/>
                <a:cs typeface="+mn-cs"/>
              </a:rPr>
              <a:t>Babawarun</a:t>
            </a:r>
            <a:r>
              <a:rPr lang="en-GB" sz="1200" kern="1200" dirty="0">
                <a:solidFill>
                  <a:schemeClr val="tx1"/>
                </a:solidFill>
                <a:effectLst/>
                <a:latin typeface="+mn-lt"/>
                <a:ea typeface="+mn-ea"/>
                <a:cs typeface="+mn-cs"/>
              </a:rPr>
              <a:t>, O., Okolo, C.A., </a:t>
            </a:r>
            <a:r>
              <a:rPr lang="en-GB" sz="1200" kern="1200" dirty="0" err="1">
                <a:solidFill>
                  <a:schemeClr val="tx1"/>
                </a:solidFill>
                <a:effectLst/>
                <a:latin typeface="+mn-lt"/>
                <a:ea typeface="+mn-ea"/>
                <a:cs typeface="+mn-cs"/>
              </a:rPr>
              <a:t>Arowoogun</a:t>
            </a:r>
            <a:r>
              <a:rPr lang="en-GB" sz="1200" kern="1200" dirty="0">
                <a:solidFill>
                  <a:schemeClr val="tx1"/>
                </a:solidFill>
                <a:effectLst/>
                <a:latin typeface="+mn-lt"/>
                <a:ea typeface="+mn-ea"/>
                <a:cs typeface="+mn-cs"/>
              </a:rPr>
              <a:t>, J.O., Adeniyi, A.O. and Chidi, R., 2024. Healthcare managerial challenges in rural and underserved areas: A Review. </a:t>
            </a:r>
            <a:r>
              <a:rPr lang="en-GB" sz="1200" i="1" kern="1200" dirty="0">
                <a:solidFill>
                  <a:schemeClr val="tx1"/>
                </a:solidFill>
                <a:effectLst/>
                <a:latin typeface="+mn-lt"/>
                <a:ea typeface="+mn-ea"/>
                <a:cs typeface="+mn-cs"/>
              </a:rPr>
              <a:t>World Journal of Biology Pharmacy and Health Sciences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17</a:t>
            </a:r>
            <a:r>
              <a:rPr lang="en-GB" sz="1200" kern="1200" dirty="0">
                <a:solidFill>
                  <a:schemeClr val="tx1"/>
                </a:solidFill>
                <a:effectLst/>
                <a:latin typeface="+mn-lt"/>
                <a:ea typeface="+mn-ea"/>
                <a:cs typeface="+mn-cs"/>
              </a:rPr>
              <a:t>(2), pp.323-330.</a:t>
            </a:r>
          </a:p>
          <a:p>
            <a:r>
              <a:rPr lang="en-GB" sz="1200" kern="1200" dirty="0">
                <a:solidFill>
                  <a:schemeClr val="tx1"/>
                </a:solidFill>
                <a:effectLst/>
                <a:latin typeface="+mn-lt"/>
                <a:ea typeface="+mn-ea"/>
                <a:cs typeface="+mn-cs"/>
              </a:rPr>
              <a:t>Bell, R. and Marmot, M., 2022. Social determinants and mental health. </a:t>
            </a:r>
            <a:r>
              <a:rPr lang="en-GB" sz="1200" i="1" kern="1200" dirty="0">
                <a:solidFill>
                  <a:schemeClr val="tx1"/>
                </a:solidFill>
                <a:effectLst/>
                <a:latin typeface="+mn-lt"/>
                <a:ea typeface="+mn-ea"/>
                <a:cs typeface="+mn-cs"/>
              </a:rPr>
              <a:t>Oxford textbook of social psychiatry</a:t>
            </a:r>
            <a:r>
              <a:rPr lang="en-GB" sz="1200" kern="1200" dirty="0">
                <a:solidFill>
                  <a:schemeClr val="tx1"/>
                </a:solidFill>
                <a:effectLst/>
                <a:latin typeface="+mn-lt"/>
                <a:ea typeface="+mn-ea"/>
                <a:cs typeface="+mn-cs"/>
              </a:rPr>
              <a:t>, pp.171-180.</a:t>
            </a:r>
          </a:p>
          <a:p>
            <a:r>
              <a:rPr lang="en-GB" sz="1200" kern="1200" dirty="0">
                <a:solidFill>
                  <a:schemeClr val="tx1"/>
                </a:solidFill>
                <a:effectLst/>
                <a:latin typeface="+mn-lt"/>
                <a:ea typeface="+mn-ea"/>
                <a:cs typeface="+mn-cs"/>
              </a:rPr>
              <a:t>CQC (2022). </a:t>
            </a:r>
            <a:r>
              <a:rPr lang="en-GB" sz="1200" i="1" kern="1200" dirty="0">
                <a:solidFill>
                  <a:schemeClr val="tx1"/>
                </a:solidFill>
                <a:effectLst/>
                <a:latin typeface="+mn-lt"/>
                <a:ea typeface="+mn-ea"/>
                <a:cs typeface="+mn-cs"/>
              </a:rPr>
              <a:t>Care Quality Commission</a:t>
            </a:r>
            <a:r>
              <a:rPr lang="en-GB" sz="1200" kern="1200" dirty="0">
                <a:solidFill>
                  <a:schemeClr val="tx1"/>
                </a:solidFill>
                <a:effectLst/>
                <a:latin typeface="+mn-lt"/>
                <a:ea typeface="+mn-ea"/>
                <a:cs typeface="+mn-cs"/>
              </a:rPr>
              <a:t>. [online] https://www.cqc.org.uk/. Available at: </a:t>
            </a:r>
            <a:r>
              <a:rPr lang="en-GB" sz="1200" u="sng" kern="1200" dirty="0">
                <a:solidFill>
                  <a:schemeClr val="tx1"/>
                </a:solidFill>
                <a:effectLst/>
                <a:latin typeface="+mn-lt"/>
                <a:ea typeface="+mn-ea"/>
                <a:cs typeface="+mn-cs"/>
                <a:hlinkClick r:id="rId4"/>
              </a:rPr>
              <a:t>https://www.cqc.org.uk/</a:t>
            </a:r>
            <a:r>
              <a:rPr lang="en-GB" sz="1200" kern="1200" dirty="0">
                <a:solidFill>
                  <a:schemeClr val="tx1"/>
                </a:solidFill>
                <a:effectLst/>
                <a:latin typeface="+mn-lt"/>
                <a:ea typeface="+mn-ea"/>
                <a:cs typeface="+mn-cs"/>
              </a:rPr>
              <a:t> [Accessed 25 Feb. 2026].</a:t>
            </a:r>
          </a:p>
          <a:p>
            <a:r>
              <a:rPr lang="en-GB" sz="1200" kern="1200" dirty="0" err="1">
                <a:solidFill>
                  <a:schemeClr val="tx1"/>
                </a:solidFill>
                <a:effectLst/>
                <a:latin typeface="+mn-lt"/>
                <a:ea typeface="+mn-ea"/>
                <a:cs typeface="+mn-cs"/>
              </a:rPr>
              <a:t>Dismore</a:t>
            </a:r>
            <a:r>
              <a:rPr lang="en-GB" sz="1200" kern="1200" dirty="0">
                <a:solidFill>
                  <a:schemeClr val="tx1"/>
                </a:solidFill>
                <a:effectLst/>
                <a:latin typeface="+mn-lt"/>
                <a:ea typeface="+mn-ea"/>
                <a:cs typeface="+mn-cs"/>
              </a:rPr>
              <a:t>, L., Hurst, C., </a:t>
            </a:r>
            <a:r>
              <a:rPr lang="en-GB" sz="1200" kern="1200" dirty="0" err="1">
                <a:solidFill>
                  <a:schemeClr val="tx1"/>
                </a:solidFill>
                <a:effectLst/>
                <a:latin typeface="+mn-lt"/>
                <a:ea typeface="+mn-ea"/>
                <a:cs typeface="+mn-cs"/>
              </a:rPr>
              <a:t>Granic</a:t>
            </a:r>
            <a:r>
              <a:rPr lang="en-GB" sz="1200" kern="1200" dirty="0">
                <a:solidFill>
                  <a:schemeClr val="tx1"/>
                </a:solidFill>
                <a:effectLst/>
                <a:latin typeface="+mn-lt"/>
                <a:ea typeface="+mn-ea"/>
                <a:cs typeface="+mn-cs"/>
              </a:rPr>
              <a:t>, A., </a:t>
            </a:r>
            <a:r>
              <a:rPr lang="en-GB" sz="1200" kern="1200" dirty="0" err="1">
                <a:solidFill>
                  <a:schemeClr val="tx1"/>
                </a:solidFill>
                <a:effectLst/>
                <a:latin typeface="+mn-lt"/>
                <a:ea typeface="+mn-ea"/>
                <a:cs typeface="+mn-cs"/>
              </a:rPr>
              <a:t>Tullo</a:t>
            </a:r>
            <a:r>
              <a:rPr lang="en-GB" sz="1200" kern="1200" dirty="0">
                <a:solidFill>
                  <a:schemeClr val="tx1"/>
                </a:solidFill>
                <a:effectLst/>
                <a:latin typeface="+mn-lt"/>
                <a:ea typeface="+mn-ea"/>
                <a:cs typeface="+mn-cs"/>
              </a:rPr>
              <a:t>, E., Witham, M.D., </a:t>
            </a:r>
            <a:r>
              <a:rPr lang="en-GB" sz="1200" kern="1200" dirty="0" err="1">
                <a:solidFill>
                  <a:schemeClr val="tx1"/>
                </a:solidFill>
                <a:effectLst/>
                <a:latin typeface="+mn-lt"/>
                <a:ea typeface="+mn-ea"/>
                <a:cs typeface="+mn-cs"/>
              </a:rPr>
              <a:t>Dodds</a:t>
            </a:r>
            <a:r>
              <a:rPr lang="en-GB" sz="1200" kern="1200" dirty="0">
                <a:solidFill>
                  <a:schemeClr val="tx1"/>
                </a:solidFill>
                <a:effectLst/>
                <a:latin typeface="+mn-lt"/>
                <a:ea typeface="+mn-ea"/>
                <a:cs typeface="+mn-cs"/>
              </a:rPr>
              <a:t>, R.M., Sayer, A.A. and Robinson, S.M., 2023. Why are older adults living with the complexity of multiple long-term conditions, frailty and a recent deterioration in health under-served by research? A narrative synthesis review of the literature. </a:t>
            </a:r>
            <a:r>
              <a:rPr lang="en-GB" sz="1200" i="1" kern="1200" dirty="0">
                <a:solidFill>
                  <a:schemeClr val="tx1"/>
                </a:solidFill>
                <a:effectLst/>
                <a:latin typeface="+mn-lt"/>
                <a:ea typeface="+mn-ea"/>
                <a:cs typeface="+mn-cs"/>
              </a:rPr>
              <a:t>Journal of frailty, sarcopenia and falls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8</a:t>
            </a:r>
            <a:r>
              <a:rPr lang="en-GB" sz="1200" kern="1200" dirty="0">
                <a:solidFill>
                  <a:schemeClr val="tx1"/>
                </a:solidFill>
                <a:effectLst/>
                <a:latin typeface="+mn-lt"/>
                <a:ea typeface="+mn-ea"/>
                <a:cs typeface="+mn-cs"/>
              </a:rPr>
              <a:t>(4), p.230.</a:t>
            </a:r>
          </a:p>
          <a:p>
            <a:r>
              <a:rPr lang="en-GB" sz="1200" kern="1200" dirty="0">
                <a:solidFill>
                  <a:schemeClr val="tx1"/>
                </a:solidFill>
                <a:effectLst/>
                <a:latin typeface="+mn-lt"/>
                <a:ea typeface="+mn-ea"/>
                <a:cs typeface="+mn-cs"/>
              </a:rPr>
              <a:t>England, N.H.S., 2023. </a:t>
            </a:r>
            <a:r>
              <a:rPr lang="en-GB" sz="1200" i="1" kern="1200" dirty="0">
                <a:solidFill>
                  <a:schemeClr val="tx1"/>
                </a:solidFill>
                <a:effectLst/>
                <a:latin typeface="+mn-lt"/>
                <a:ea typeface="+mn-ea"/>
                <a:cs typeface="+mn-cs"/>
              </a:rPr>
              <a:t>NHS long term workforce plan</a:t>
            </a:r>
            <a:r>
              <a:rPr lang="en-GB" sz="1200" kern="1200" dirty="0">
                <a:solidFill>
                  <a:schemeClr val="tx1"/>
                </a:solidFill>
                <a:effectLst/>
                <a:latin typeface="+mn-lt"/>
                <a:ea typeface="+mn-ea"/>
                <a:cs typeface="+mn-cs"/>
              </a:rPr>
              <a:t> [online]</a:t>
            </a:r>
          </a:p>
          <a:p>
            <a:r>
              <a:rPr lang="en-GB" sz="1200" kern="1200" dirty="0">
                <a:solidFill>
                  <a:schemeClr val="tx1"/>
                </a:solidFill>
                <a:effectLst/>
                <a:latin typeface="+mn-lt"/>
                <a:ea typeface="+mn-ea"/>
                <a:cs typeface="+mn-cs"/>
              </a:rPr>
              <a:t>Gentry, M.T., </a:t>
            </a:r>
            <a:r>
              <a:rPr lang="en-GB" sz="1200" kern="1200" dirty="0" err="1">
                <a:solidFill>
                  <a:schemeClr val="tx1"/>
                </a:solidFill>
                <a:effectLst/>
                <a:latin typeface="+mn-lt"/>
                <a:ea typeface="+mn-ea"/>
                <a:cs typeface="+mn-cs"/>
              </a:rPr>
              <a:t>Beito</a:t>
            </a:r>
            <a:r>
              <a:rPr lang="en-GB" sz="1200" kern="1200" dirty="0">
                <a:solidFill>
                  <a:schemeClr val="tx1"/>
                </a:solidFill>
                <a:effectLst/>
                <a:latin typeface="+mn-lt"/>
                <a:ea typeface="+mn-ea"/>
                <a:cs typeface="+mn-cs"/>
              </a:rPr>
              <a:t>, A.H. and </a:t>
            </a:r>
            <a:r>
              <a:rPr lang="en-GB" sz="1200" kern="1200" dirty="0" err="1">
                <a:solidFill>
                  <a:schemeClr val="tx1"/>
                </a:solidFill>
                <a:effectLst/>
                <a:latin typeface="+mn-lt"/>
                <a:ea typeface="+mn-ea"/>
                <a:cs typeface="+mn-cs"/>
              </a:rPr>
              <a:t>Hilty</a:t>
            </a:r>
            <a:r>
              <a:rPr lang="en-GB" sz="1200" kern="1200" dirty="0">
                <a:solidFill>
                  <a:schemeClr val="tx1"/>
                </a:solidFill>
                <a:effectLst/>
                <a:latin typeface="+mn-lt"/>
                <a:ea typeface="+mn-ea"/>
                <a:cs typeface="+mn-cs"/>
              </a:rPr>
              <a:t>, D.M., 2025. Telehealth competencies to ensure health care access, quality, and equity for older adults: A scoping review. </a:t>
            </a:r>
            <a:r>
              <a:rPr lang="en-GB" sz="1200" i="1" kern="1200" dirty="0">
                <a:solidFill>
                  <a:schemeClr val="tx1"/>
                </a:solidFill>
                <a:effectLst/>
                <a:latin typeface="+mn-lt"/>
                <a:ea typeface="+mn-ea"/>
                <a:cs typeface="+mn-cs"/>
              </a:rPr>
              <a:t>Telemedicine and e-Health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31</a:t>
            </a:r>
            <a:r>
              <a:rPr lang="en-GB" sz="1200" kern="1200" dirty="0">
                <a:solidFill>
                  <a:schemeClr val="tx1"/>
                </a:solidFill>
                <a:effectLst/>
                <a:latin typeface="+mn-lt"/>
                <a:ea typeface="+mn-ea"/>
                <a:cs typeface="+mn-cs"/>
              </a:rPr>
              <a:t>(10), pp.1169-1177.</a:t>
            </a:r>
          </a:p>
          <a:p>
            <a:r>
              <a:rPr lang="en-GB" sz="1200" kern="1200" dirty="0">
                <a:solidFill>
                  <a:schemeClr val="tx1"/>
                </a:solidFill>
                <a:effectLst/>
                <a:latin typeface="+mn-lt"/>
                <a:ea typeface="+mn-ea"/>
                <a:cs typeface="+mn-cs"/>
              </a:rPr>
              <a:t>GOV.UK (1998). </a:t>
            </a:r>
            <a:r>
              <a:rPr lang="en-GB" sz="1200" i="1" kern="1200" dirty="0">
                <a:solidFill>
                  <a:schemeClr val="tx1"/>
                </a:solidFill>
                <a:effectLst/>
                <a:latin typeface="+mn-lt"/>
                <a:ea typeface="+mn-ea"/>
                <a:cs typeface="+mn-cs"/>
              </a:rPr>
              <a:t>Human Rights Act 1998</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5"/>
              </a:rPr>
              <a:t>https://www.legislation.gov.uk/ukpga/1998/42/contents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GOV.UK (2010). </a:t>
            </a:r>
            <a:r>
              <a:rPr lang="en-GB" sz="1200" i="1" kern="1200" dirty="0">
                <a:solidFill>
                  <a:schemeClr val="tx1"/>
                </a:solidFill>
                <a:effectLst/>
                <a:latin typeface="+mn-lt"/>
                <a:ea typeface="+mn-ea"/>
                <a:cs typeface="+mn-cs"/>
              </a:rPr>
              <a:t>Equality Act 2010</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6"/>
              </a:rPr>
              <a:t>https://www.legislation.gov.uk/ukpga/2010/15/contents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GOV.UK (2014). </a:t>
            </a:r>
            <a:r>
              <a:rPr lang="en-GB" sz="1200" i="1" kern="1200" dirty="0">
                <a:solidFill>
                  <a:schemeClr val="tx1"/>
                </a:solidFill>
                <a:effectLst/>
                <a:latin typeface="+mn-lt"/>
                <a:ea typeface="+mn-ea"/>
                <a:cs typeface="+mn-cs"/>
              </a:rPr>
              <a:t>Care Act 2014</a:t>
            </a:r>
            <a:r>
              <a:rPr lang="en-GB" sz="1200" kern="1200" dirty="0">
                <a:solidFill>
                  <a:schemeClr val="tx1"/>
                </a:solidFill>
                <a:effectLst/>
                <a:latin typeface="+mn-lt"/>
                <a:ea typeface="+mn-ea"/>
                <a:cs typeface="+mn-cs"/>
              </a:rPr>
              <a:t>. [online] Legislation.gov.uk. Available at: </a:t>
            </a:r>
            <a:r>
              <a:rPr lang="en-GB" sz="1200" u="sng" kern="1200" dirty="0">
                <a:solidFill>
                  <a:schemeClr val="tx1"/>
                </a:solidFill>
                <a:effectLst/>
                <a:latin typeface="+mn-lt"/>
                <a:ea typeface="+mn-ea"/>
                <a:cs typeface="+mn-cs"/>
                <a:hlinkClick r:id="rId7"/>
              </a:rPr>
              <a:t>https://www.legislation.gov.uk/ukpga/2014/23/contents</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Guedes, J. and Melo, S., 2022. Continuity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1170-1180). Cham: Springer International Publishing.</a:t>
            </a:r>
          </a:p>
          <a:p>
            <a:r>
              <a:rPr lang="en-GB" sz="1200" kern="1200" dirty="0" err="1">
                <a:solidFill>
                  <a:schemeClr val="tx1"/>
                </a:solidFill>
                <a:effectLst/>
                <a:latin typeface="+mn-lt"/>
                <a:ea typeface="+mn-ea"/>
                <a:cs typeface="+mn-cs"/>
              </a:rPr>
              <a:t>Kok</a:t>
            </a:r>
            <a:r>
              <a:rPr lang="en-GB" sz="1200" kern="1200" dirty="0">
                <a:solidFill>
                  <a:schemeClr val="tx1"/>
                </a:solidFill>
                <a:effectLst/>
                <a:latin typeface="+mn-lt"/>
                <a:ea typeface="+mn-ea"/>
                <a:cs typeface="+mn-cs"/>
              </a:rPr>
              <a:t>, A.A., Huisman, M., </a:t>
            </a:r>
            <a:r>
              <a:rPr lang="en-GB" sz="1200" kern="1200" dirty="0" err="1">
                <a:solidFill>
                  <a:schemeClr val="tx1"/>
                </a:solidFill>
                <a:effectLst/>
                <a:latin typeface="+mn-lt"/>
                <a:ea typeface="+mn-ea"/>
                <a:cs typeface="+mn-cs"/>
              </a:rPr>
              <a:t>Giltay</a:t>
            </a:r>
            <a:r>
              <a:rPr lang="en-GB" sz="1200" kern="1200" dirty="0">
                <a:solidFill>
                  <a:schemeClr val="tx1"/>
                </a:solidFill>
                <a:effectLst/>
                <a:latin typeface="+mn-lt"/>
                <a:ea typeface="+mn-ea"/>
                <a:cs typeface="+mn-cs"/>
              </a:rPr>
              <a:t>, E.J. and </a:t>
            </a:r>
            <a:r>
              <a:rPr lang="en-GB" sz="1200" kern="1200" dirty="0" err="1">
                <a:solidFill>
                  <a:schemeClr val="tx1"/>
                </a:solidFill>
                <a:effectLst/>
                <a:latin typeface="+mn-lt"/>
                <a:ea typeface="+mn-ea"/>
                <a:cs typeface="+mn-cs"/>
              </a:rPr>
              <a:t>Lunansky</a:t>
            </a:r>
            <a:r>
              <a:rPr lang="en-GB" sz="1200" kern="1200" dirty="0">
                <a:solidFill>
                  <a:schemeClr val="tx1"/>
                </a:solidFill>
                <a:effectLst/>
                <a:latin typeface="+mn-lt"/>
                <a:ea typeface="+mn-ea"/>
                <a:cs typeface="+mn-cs"/>
              </a:rPr>
              <a:t>, G., 2025. Adopting a complex systems approach to functional ageing: bridging the gap between gerontological theory and empirical research. </a:t>
            </a:r>
            <a:r>
              <a:rPr lang="en-GB" sz="1200" i="1" kern="1200" dirty="0">
                <a:solidFill>
                  <a:schemeClr val="tx1"/>
                </a:solidFill>
                <a:effectLst/>
                <a:latin typeface="+mn-lt"/>
                <a:ea typeface="+mn-ea"/>
                <a:cs typeface="+mn-cs"/>
              </a:rPr>
              <a:t>The Lancet Healthy Longevity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6</a:t>
            </a:r>
            <a:r>
              <a:rPr lang="en-GB" sz="1200" kern="1200" dirty="0">
                <a:solidFill>
                  <a:schemeClr val="tx1"/>
                </a:solidFill>
                <a:effectLst/>
                <a:latin typeface="+mn-lt"/>
                <a:ea typeface="+mn-ea"/>
                <a:cs typeface="+mn-cs"/>
              </a:rPr>
              <a:t>(3).’</a:t>
            </a:r>
          </a:p>
          <a:p>
            <a:r>
              <a:rPr lang="en-GB" sz="1200" kern="1200" dirty="0" err="1">
                <a:solidFill>
                  <a:schemeClr val="tx1"/>
                </a:solidFill>
                <a:effectLst/>
                <a:latin typeface="+mn-lt"/>
                <a:ea typeface="+mn-ea"/>
                <a:cs typeface="+mn-cs"/>
              </a:rPr>
              <a:t>Krier</a:t>
            </a:r>
            <a:r>
              <a:rPr lang="en-GB" sz="1200" kern="1200" dirty="0">
                <a:solidFill>
                  <a:schemeClr val="tx1"/>
                </a:solidFill>
                <a:effectLst/>
                <a:latin typeface="+mn-lt"/>
                <a:ea typeface="+mn-ea"/>
                <a:cs typeface="+mn-cs"/>
              </a:rPr>
              <a:t>, D., de Boer, B., </a:t>
            </a:r>
            <a:r>
              <a:rPr lang="en-GB" sz="1200" kern="1200" dirty="0" err="1">
                <a:solidFill>
                  <a:schemeClr val="tx1"/>
                </a:solidFill>
                <a:effectLst/>
                <a:latin typeface="+mn-lt"/>
                <a:ea typeface="+mn-ea"/>
                <a:cs typeface="+mn-cs"/>
              </a:rPr>
              <a:t>Hiligsmann</a:t>
            </a:r>
            <a:r>
              <a:rPr lang="en-GB" sz="1200" kern="1200" dirty="0">
                <a:solidFill>
                  <a:schemeClr val="tx1"/>
                </a:solidFill>
                <a:effectLst/>
                <a:latin typeface="+mn-lt"/>
                <a:ea typeface="+mn-ea"/>
                <a:cs typeface="+mn-cs"/>
              </a:rPr>
              <a:t>, M., </a:t>
            </a:r>
            <a:r>
              <a:rPr lang="en-GB" sz="1200" kern="1200" dirty="0" err="1">
                <a:solidFill>
                  <a:schemeClr val="tx1"/>
                </a:solidFill>
                <a:effectLst/>
                <a:latin typeface="+mn-lt"/>
                <a:ea typeface="+mn-ea"/>
                <a:cs typeface="+mn-cs"/>
              </a:rPr>
              <a:t>Wittwer</a:t>
            </a:r>
            <a:r>
              <a:rPr lang="en-GB" sz="1200" kern="1200" dirty="0">
                <a:solidFill>
                  <a:schemeClr val="tx1"/>
                </a:solidFill>
                <a:effectLst/>
                <a:latin typeface="+mn-lt"/>
                <a:ea typeface="+mn-ea"/>
                <a:cs typeface="+mn-cs"/>
              </a:rPr>
              <a:t>, J. and </a:t>
            </a:r>
            <a:r>
              <a:rPr lang="en-GB" sz="1200" kern="1200" dirty="0" err="1">
                <a:solidFill>
                  <a:schemeClr val="tx1"/>
                </a:solidFill>
                <a:effectLst/>
                <a:latin typeface="+mn-lt"/>
                <a:ea typeface="+mn-ea"/>
                <a:cs typeface="+mn-cs"/>
              </a:rPr>
              <a:t>Amieva</a:t>
            </a:r>
            <a:r>
              <a:rPr lang="en-GB" sz="1200" kern="1200" dirty="0">
                <a:solidFill>
                  <a:schemeClr val="tx1"/>
                </a:solidFill>
                <a:effectLst/>
                <a:latin typeface="+mn-lt"/>
                <a:ea typeface="+mn-ea"/>
                <a:cs typeface="+mn-cs"/>
              </a:rPr>
              <a:t>, H., 2023. Evaluation of dementia-friendly initiatives, small-scale homelike residential care, and dementia village models: A scoping review. </a:t>
            </a:r>
            <a:r>
              <a:rPr lang="en-GB" sz="1200" i="1" kern="1200" dirty="0">
                <a:solidFill>
                  <a:schemeClr val="tx1"/>
                </a:solidFill>
                <a:effectLst/>
                <a:latin typeface="+mn-lt"/>
                <a:ea typeface="+mn-ea"/>
                <a:cs typeface="+mn-cs"/>
              </a:rPr>
              <a:t>Journal of the American Medical Directors Association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(7), pp.1020-1027.</a:t>
            </a:r>
          </a:p>
          <a:p>
            <a:r>
              <a:rPr lang="en-GB" sz="1200" kern="1200" dirty="0">
                <a:solidFill>
                  <a:schemeClr val="tx1"/>
                </a:solidFill>
                <a:effectLst/>
                <a:latin typeface="+mn-lt"/>
                <a:ea typeface="+mn-ea"/>
                <a:cs typeface="+mn-cs"/>
              </a:rPr>
              <a:t>Lewis, A., Barton, C. and Cromarty, H. (2021). Housing an ageing population: a reading list. </a:t>
            </a:r>
            <a:r>
              <a:rPr lang="en-GB" sz="1200" i="1" kern="1200" dirty="0">
                <a:solidFill>
                  <a:schemeClr val="tx1"/>
                </a:solidFill>
                <a:effectLst/>
                <a:latin typeface="+mn-lt"/>
                <a:ea typeface="+mn-ea"/>
                <a:cs typeface="+mn-cs"/>
              </a:rPr>
              <a:t>commonslibrary.parliament.uk</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8"/>
              </a:rPr>
              <a:t>https://commonslibrary.parliament.uk/research-briefings/cbp-9239/</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Magagula, V., 2025. The participation paradox: analysing community disengagement through dependency theory. </a:t>
            </a:r>
            <a:r>
              <a:rPr lang="en-GB" sz="1200" i="1" kern="1200" dirty="0">
                <a:solidFill>
                  <a:schemeClr val="tx1"/>
                </a:solidFill>
                <a:effectLst/>
                <a:latin typeface="+mn-lt"/>
                <a:ea typeface="+mn-ea"/>
                <a:cs typeface="+mn-cs"/>
              </a:rPr>
              <a:t>Development Southern Africa</a:t>
            </a:r>
            <a:r>
              <a:rPr lang="en-GB" sz="1200" kern="1200" dirty="0">
                <a:solidFill>
                  <a:schemeClr val="tx1"/>
                </a:solidFill>
                <a:effectLst/>
                <a:latin typeface="+mn-lt"/>
                <a:ea typeface="+mn-ea"/>
                <a:cs typeface="+mn-cs"/>
              </a:rPr>
              <a:t>, pp.1-22.</a:t>
            </a:r>
          </a:p>
          <a:p>
            <a:r>
              <a:rPr lang="en-GB" sz="1200" kern="1200" dirty="0">
                <a:solidFill>
                  <a:schemeClr val="tx1"/>
                </a:solidFill>
                <a:effectLst/>
                <a:latin typeface="+mn-lt"/>
                <a:ea typeface="+mn-ea"/>
                <a:cs typeface="+mn-cs"/>
              </a:rPr>
              <a:t>NHS (2019). </a:t>
            </a:r>
            <a:r>
              <a:rPr lang="en-GB" sz="1200" i="1" kern="1200" dirty="0">
                <a:solidFill>
                  <a:schemeClr val="tx1"/>
                </a:solidFill>
                <a:effectLst/>
                <a:latin typeface="+mn-lt"/>
                <a:ea typeface="+mn-ea"/>
                <a:cs typeface="+mn-cs"/>
              </a:rPr>
              <a:t>Designing integrated care systems (ICSs) in England</a:t>
            </a:r>
            <a:r>
              <a:rPr lang="en-GB" sz="1200" kern="1200" dirty="0">
                <a:solidFill>
                  <a:schemeClr val="tx1"/>
                </a:solidFill>
                <a:effectLst/>
                <a:latin typeface="+mn-lt"/>
                <a:ea typeface="+mn-ea"/>
                <a:cs typeface="+mn-cs"/>
              </a:rPr>
              <a:t>. [online] Available at: </a:t>
            </a:r>
            <a:r>
              <a:rPr lang="en-GB" sz="1200" u="sng" kern="1200" dirty="0">
                <a:solidFill>
                  <a:schemeClr val="tx1"/>
                </a:solidFill>
                <a:effectLst/>
                <a:latin typeface="+mn-lt"/>
                <a:ea typeface="+mn-ea"/>
                <a:cs typeface="+mn-cs"/>
                <a:hlinkClick r:id="rId9"/>
              </a:rPr>
              <a:t>https://www.england.nhs.uk/wp-content/uploads/2019/06/designing-integrated-care-systems-in-england.pdf</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O’Neill, M., Ryan, A., Tracey, A. and Laird, L., 2022. ‘The Primacy of ‘Home’: An exploration of how older adults’ transition to life in a care home towards the end of the first year. </a:t>
            </a:r>
            <a:r>
              <a:rPr lang="en-GB" sz="1200" i="1" kern="1200" dirty="0">
                <a:solidFill>
                  <a:schemeClr val="tx1"/>
                </a:solidFill>
                <a:effectLst/>
                <a:latin typeface="+mn-lt"/>
                <a:ea typeface="+mn-ea"/>
                <a:cs typeface="+mn-cs"/>
              </a:rPr>
              <a:t>Health &amp; social care in the community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30</a:t>
            </a:r>
            <a:r>
              <a:rPr lang="en-GB" sz="1200" kern="1200" dirty="0">
                <a:solidFill>
                  <a:schemeClr val="tx1"/>
                </a:solidFill>
                <a:effectLst/>
                <a:latin typeface="+mn-lt"/>
                <a:ea typeface="+mn-ea"/>
                <a:cs typeface="+mn-cs"/>
              </a:rPr>
              <a:t>(2), pp.e478-e492.</a:t>
            </a:r>
          </a:p>
          <a:p>
            <a:r>
              <a:rPr lang="en-GB" sz="1200" kern="1200" dirty="0" err="1">
                <a:solidFill>
                  <a:schemeClr val="tx1"/>
                </a:solidFill>
                <a:effectLst/>
                <a:latin typeface="+mn-lt"/>
                <a:ea typeface="+mn-ea"/>
                <a:cs typeface="+mn-cs"/>
              </a:rPr>
              <a:t>Ragini</a:t>
            </a:r>
            <a:r>
              <a:rPr lang="en-GB" sz="1200" kern="1200" dirty="0">
                <a:solidFill>
                  <a:schemeClr val="tx1"/>
                </a:solidFill>
                <a:effectLst/>
                <a:latin typeface="+mn-lt"/>
                <a:ea typeface="+mn-ea"/>
                <a:cs typeface="+mn-cs"/>
              </a:rPr>
              <a:t>, K. and </a:t>
            </a:r>
            <a:r>
              <a:rPr lang="en-GB" sz="1200" kern="1200" dirty="0" err="1">
                <a:solidFill>
                  <a:schemeClr val="tx1"/>
                </a:solidFill>
                <a:effectLst/>
                <a:latin typeface="+mn-lt"/>
                <a:ea typeface="+mn-ea"/>
                <a:cs typeface="+mn-cs"/>
              </a:rPr>
              <a:t>Salwan</a:t>
            </a:r>
            <a:r>
              <a:rPr lang="en-GB" sz="1200" kern="1200" dirty="0">
                <a:solidFill>
                  <a:schemeClr val="tx1"/>
                </a:solidFill>
                <a:effectLst/>
                <a:latin typeface="+mn-lt"/>
                <a:ea typeface="+mn-ea"/>
                <a:cs typeface="+mn-cs"/>
              </a:rPr>
              <a:t>, M.K., 2022. Disengagement theory. In </a:t>
            </a:r>
            <a:r>
              <a:rPr lang="en-GB" sz="1200" i="1" kern="1200" dirty="0">
                <a:solidFill>
                  <a:schemeClr val="tx1"/>
                </a:solidFill>
                <a:effectLst/>
                <a:latin typeface="+mn-lt"/>
                <a:ea typeface="+mn-ea"/>
                <a:cs typeface="+mn-cs"/>
              </a:rPr>
              <a:t>In</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Roy, K., </a:t>
            </a:r>
            <a:r>
              <a:rPr lang="en-GB" sz="1200" kern="1200" dirty="0" err="1">
                <a:solidFill>
                  <a:schemeClr val="tx1"/>
                </a:solidFill>
                <a:effectLst/>
                <a:latin typeface="+mn-lt"/>
                <a:ea typeface="+mn-ea"/>
                <a:cs typeface="+mn-cs"/>
              </a:rPr>
              <a:t>Smilowitz</a:t>
            </a:r>
            <a:r>
              <a:rPr lang="en-GB" sz="1200" kern="1200" dirty="0">
                <a:solidFill>
                  <a:schemeClr val="tx1"/>
                </a:solidFill>
                <a:effectLst/>
                <a:latin typeface="+mn-lt"/>
                <a:ea typeface="+mn-ea"/>
                <a:cs typeface="+mn-cs"/>
              </a:rPr>
              <a:t>, S., Bhatt, S. and Conroy, M.L., 2023. Impact of social isolation and loneliness in older adults: current understanding and future directions. </a:t>
            </a:r>
            <a:r>
              <a:rPr lang="en-GB" sz="1200" i="1" kern="1200" dirty="0">
                <a:solidFill>
                  <a:schemeClr val="tx1"/>
                </a:solidFill>
                <a:effectLst/>
                <a:latin typeface="+mn-lt"/>
                <a:ea typeface="+mn-ea"/>
                <a:cs typeface="+mn-cs"/>
              </a:rPr>
              <a:t>Current Geriatrics Reports</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12</a:t>
            </a:r>
            <a:r>
              <a:rPr lang="en-GB" sz="1200" kern="1200" dirty="0">
                <a:solidFill>
                  <a:schemeClr val="tx1"/>
                </a:solidFill>
                <a:effectLst/>
                <a:latin typeface="+mn-lt"/>
                <a:ea typeface="+mn-ea"/>
                <a:cs typeface="+mn-cs"/>
              </a:rPr>
              <a:t>(3), pp.138-148.</a:t>
            </a:r>
          </a:p>
          <a:p>
            <a:r>
              <a:rPr lang="en-GB" sz="1200" kern="1200" dirty="0" err="1">
                <a:solidFill>
                  <a:schemeClr val="tx1"/>
                </a:solidFill>
                <a:effectLst/>
                <a:latin typeface="+mn-lt"/>
                <a:ea typeface="+mn-ea"/>
                <a:cs typeface="+mn-cs"/>
              </a:rPr>
              <a:t>Shakkarpude</a:t>
            </a:r>
            <a:r>
              <a:rPr lang="en-GB" sz="1200" kern="1200" dirty="0">
                <a:solidFill>
                  <a:schemeClr val="tx1"/>
                </a:solidFill>
                <a:effectLst/>
                <a:latin typeface="+mn-lt"/>
                <a:ea typeface="+mn-ea"/>
                <a:cs typeface="+mn-cs"/>
              </a:rPr>
              <a:t>, J., Jesse, A.D.D., Kumar, P. and Kumar, R., 2025. Physiology of Aging. In </a:t>
            </a:r>
            <a:r>
              <a:rPr lang="en-GB" sz="1200" i="1" kern="1200" dirty="0">
                <a:solidFill>
                  <a:schemeClr val="tx1"/>
                </a:solidFill>
                <a:effectLst/>
                <a:latin typeface="+mn-lt"/>
                <a:ea typeface="+mn-ea"/>
                <a:cs typeface="+mn-cs"/>
              </a:rPr>
              <a:t>Principles of Veterinary Animal Physiology</a:t>
            </a:r>
            <a:r>
              <a:rPr lang="en-GB" sz="1200" kern="1200" dirty="0">
                <a:solidFill>
                  <a:schemeClr val="tx1"/>
                </a:solidFill>
                <a:effectLst/>
                <a:latin typeface="+mn-lt"/>
                <a:ea typeface="+mn-ea"/>
                <a:cs typeface="+mn-cs"/>
              </a:rPr>
              <a:t> (pp. 242-252). CRC Press.</a:t>
            </a:r>
          </a:p>
          <a:p>
            <a:r>
              <a:rPr lang="en-GB" sz="1200" kern="1200" dirty="0" err="1">
                <a:solidFill>
                  <a:schemeClr val="tx1"/>
                </a:solidFill>
                <a:effectLst/>
                <a:latin typeface="+mn-lt"/>
                <a:ea typeface="+mn-ea"/>
                <a:cs typeface="+mn-cs"/>
              </a:rPr>
              <a:t>Teles</a:t>
            </a:r>
            <a:r>
              <a:rPr lang="en-GB" sz="1200" kern="1200" dirty="0">
                <a:solidFill>
                  <a:schemeClr val="tx1"/>
                </a:solidFill>
                <a:effectLst/>
                <a:latin typeface="+mn-lt"/>
                <a:ea typeface="+mn-ea"/>
                <a:cs typeface="+mn-cs"/>
              </a:rPr>
              <a:t>, S. and Ribeiro, O., 2022. Activity theory. In </a:t>
            </a:r>
            <a:r>
              <a:rPr lang="en-GB" sz="1200" i="1" kern="1200" dirty="0" err="1">
                <a:solidFill>
                  <a:schemeClr val="tx1"/>
                </a:solidFill>
                <a:effectLst/>
                <a:latin typeface="+mn-lt"/>
                <a:ea typeface="+mn-ea"/>
                <a:cs typeface="+mn-cs"/>
              </a:rPr>
              <a:t>Encyclopedia</a:t>
            </a:r>
            <a:r>
              <a:rPr lang="en-GB" sz="1200" i="1" kern="1200" dirty="0">
                <a:solidFill>
                  <a:schemeClr val="tx1"/>
                </a:solidFill>
                <a:effectLst/>
                <a:latin typeface="+mn-lt"/>
                <a:ea typeface="+mn-ea"/>
                <a:cs typeface="+mn-cs"/>
              </a:rPr>
              <a:t> of gerontology and population aging</a:t>
            </a:r>
            <a:r>
              <a:rPr lang="en-GB" sz="1200" kern="1200" dirty="0">
                <a:solidFill>
                  <a:schemeClr val="tx1"/>
                </a:solidFill>
                <a:effectLst/>
                <a:latin typeface="+mn-lt"/>
                <a:ea typeface="+mn-ea"/>
                <a:cs typeface="+mn-cs"/>
              </a:rPr>
              <a:t> (pp. 36-44). Cham: Springer International Publishing.</a:t>
            </a:r>
          </a:p>
          <a:p>
            <a:r>
              <a:rPr lang="en-GB" sz="1200" kern="1200" dirty="0">
                <a:solidFill>
                  <a:schemeClr val="tx1"/>
                </a:solidFill>
                <a:effectLst/>
                <a:latin typeface="+mn-lt"/>
                <a:ea typeface="+mn-ea"/>
                <a:cs typeface="+mn-cs"/>
              </a:rPr>
              <a:t>The King's Fund (2024). </a:t>
            </a:r>
            <a:r>
              <a:rPr lang="en-GB" sz="1200" i="1" kern="1200" dirty="0">
                <a:solidFill>
                  <a:schemeClr val="tx1"/>
                </a:solidFill>
                <a:effectLst/>
                <a:latin typeface="+mn-lt"/>
                <a:ea typeface="+mn-ea"/>
                <a:cs typeface="+mn-cs"/>
              </a:rPr>
              <a:t>Adult Social Care: Key Facts and Figures</a:t>
            </a:r>
            <a:r>
              <a:rPr lang="en-GB" sz="1200" kern="1200" dirty="0">
                <a:solidFill>
                  <a:schemeClr val="tx1"/>
                </a:solidFill>
                <a:effectLst/>
                <a:latin typeface="+mn-lt"/>
                <a:ea typeface="+mn-ea"/>
                <a:cs typeface="+mn-cs"/>
              </a:rPr>
              <a:t>. [online] The King’s Fund. Available at: </a:t>
            </a:r>
            <a:r>
              <a:rPr lang="en-GB" sz="1200" u="sng" kern="1200" dirty="0">
                <a:solidFill>
                  <a:schemeClr val="tx1"/>
                </a:solidFill>
                <a:effectLst/>
                <a:latin typeface="+mn-lt"/>
                <a:ea typeface="+mn-ea"/>
                <a:cs typeface="+mn-cs"/>
                <a:hlinkClick r:id="rId10"/>
              </a:rPr>
              <a:t>https://www.kingsfund.org.uk/insight-and-analysis/data-and-charts/key-facts-figures-adult-social-care</a:t>
            </a:r>
            <a:r>
              <a:rPr lang="en-GB" sz="1200" kern="1200" dirty="0">
                <a:solidFill>
                  <a:schemeClr val="tx1"/>
                </a:solidFill>
                <a:effectLst/>
                <a:latin typeface="+mn-lt"/>
                <a:ea typeface="+mn-ea"/>
                <a:cs typeface="+mn-cs"/>
              </a:rPr>
              <a:t> [Accessed 25 Feb. 2026].</a:t>
            </a:r>
          </a:p>
          <a:p>
            <a:r>
              <a:rPr lang="en-GB" sz="1200" kern="1200" dirty="0">
                <a:solidFill>
                  <a:schemeClr val="tx1"/>
                </a:solidFill>
                <a:effectLst/>
                <a:latin typeface="+mn-lt"/>
                <a:ea typeface="+mn-ea"/>
                <a:cs typeface="+mn-cs"/>
              </a:rPr>
              <a:t>Wagner, C., </a:t>
            </a:r>
            <a:r>
              <a:rPr lang="en-GB" sz="1200" kern="1200" dirty="0" err="1">
                <a:solidFill>
                  <a:schemeClr val="tx1"/>
                </a:solidFill>
                <a:effectLst/>
                <a:latin typeface="+mn-lt"/>
                <a:ea typeface="+mn-ea"/>
                <a:cs typeface="+mn-cs"/>
              </a:rPr>
              <a:t>Carmeli</a:t>
            </a:r>
            <a:r>
              <a:rPr lang="en-GB" sz="1200" kern="1200" dirty="0">
                <a:solidFill>
                  <a:schemeClr val="tx1"/>
                </a:solidFill>
                <a:effectLst/>
                <a:latin typeface="+mn-lt"/>
                <a:ea typeface="+mn-ea"/>
                <a:cs typeface="+mn-cs"/>
              </a:rPr>
              <a:t>, C., </a:t>
            </a:r>
            <a:r>
              <a:rPr lang="en-GB" sz="1200" kern="1200" dirty="0" err="1">
                <a:solidFill>
                  <a:schemeClr val="tx1"/>
                </a:solidFill>
                <a:effectLst/>
                <a:latin typeface="+mn-lt"/>
                <a:ea typeface="+mn-ea"/>
                <a:cs typeface="+mn-cs"/>
              </a:rPr>
              <a:t>Jackisch</a:t>
            </a:r>
            <a:r>
              <a:rPr lang="en-GB" sz="1200" kern="1200" dirty="0">
                <a:solidFill>
                  <a:schemeClr val="tx1"/>
                </a:solidFill>
                <a:effectLst/>
                <a:latin typeface="+mn-lt"/>
                <a:ea typeface="+mn-ea"/>
                <a:cs typeface="+mn-cs"/>
              </a:rPr>
              <a:t>, J., </a:t>
            </a:r>
            <a:r>
              <a:rPr lang="en-GB" sz="1200" kern="1200" dirty="0" err="1">
                <a:solidFill>
                  <a:schemeClr val="tx1"/>
                </a:solidFill>
                <a:effectLst/>
                <a:latin typeface="+mn-lt"/>
                <a:ea typeface="+mn-ea"/>
                <a:cs typeface="+mn-cs"/>
              </a:rPr>
              <a:t>Kivimäki</a:t>
            </a:r>
            <a:r>
              <a:rPr lang="en-GB" sz="1200" kern="1200" dirty="0">
                <a:solidFill>
                  <a:schemeClr val="tx1"/>
                </a:solidFill>
                <a:effectLst/>
                <a:latin typeface="+mn-lt"/>
                <a:ea typeface="+mn-ea"/>
                <a:cs typeface="+mn-cs"/>
              </a:rPr>
              <a:t>, M., van der Linden, B.W., </a:t>
            </a:r>
            <a:r>
              <a:rPr lang="en-GB" sz="1200" kern="1200" dirty="0" err="1">
                <a:solidFill>
                  <a:schemeClr val="tx1"/>
                </a:solidFill>
                <a:effectLst/>
                <a:latin typeface="+mn-lt"/>
                <a:ea typeface="+mn-ea"/>
                <a:cs typeface="+mn-cs"/>
              </a:rPr>
              <a:t>Cullati</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Chiolero</a:t>
            </a:r>
            <a:r>
              <a:rPr lang="en-GB" sz="1200" kern="1200" dirty="0">
                <a:solidFill>
                  <a:schemeClr val="tx1"/>
                </a:solidFill>
                <a:effectLst/>
                <a:latin typeface="+mn-lt"/>
                <a:ea typeface="+mn-ea"/>
                <a:cs typeface="+mn-cs"/>
              </a:rPr>
              <a:t>, A., 2024. Life course epidemiology and public health. </a:t>
            </a:r>
            <a:r>
              <a:rPr lang="en-GB" sz="1200" i="1" kern="1200" dirty="0">
                <a:solidFill>
                  <a:schemeClr val="tx1"/>
                </a:solidFill>
                <a:effectLst/>
                <a:latin typeface="+mn-lt"/>
                <a:ea typeface="+mn-ea"/>
                <a:cs typeface="+mn-cs"/>
              </a:rPr>
              <a:t>The Lancet Public Health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a:t>
            </a:r>
            <a:r>
              <a:rPr lang="en-GB" sz="1200" kern="1200" dirty="0">
                <a:solidFill>
                  <a:schemeClr val="tx1"/>
                </a:solidFill>
                <a:effectLst/>
                <a:latin typeface="+mn-lt"/>
                <a:ea typeface="+mn-ea"/>
                <a:cs typeface="+mn-cs"/>
              </a:rPr>
              <a:t>(4), pp.e261-e269.</a:t>
            </a:r>
          </a:p>
          <a:p>
            <a:r>
              <a:rPr lang="en-GB" sz="1200" kern="1200" dirty="0">
                <a:solidFill>
                  <a:schemeClr val="tx1"/>
                </a:solidFill>
                <a:effectLst/>
                <a:latin typeface="+mn-lt"/>
                <a:ea typeface="+mn-ea"/>
                <a:cs typeface="+mn-cs"/>
              </a:rPr>
              <a:t>Wong, A.K.C., </a:t>
            </a:r>
            <a:r>
              <a:rPr lang="en-GB" sz="1200" kern="1200" dirty="0" err="1">
                <a:solidFill>
                  <a:schemeClr val="tx1"/>
                </a:solidFill>
                <a:effectLst/>
                <a:latin typeface="+mn-lt"/>
                <a:ea typeface="+mn-ea"/>
                <a:cs typeface="+mn-cs"/>
              </a:rPr>
              <a:t>Bayuo</a:t>
            </a:r>
            <a:r>
              <a:rPr lang="en-GB" sz="1200" kern="1200" dirty="0">
                <a:solidFill>
                  <a:schemeClr val="tx1"/>
                </a:solidFill>
                <a:effectLst/>
                <a:latin typeface="+mn-lt"/>
                <a:ea typeface="+mn-ea"/>
                <a:cs typeface="+mn-cs"/>
              </a:rPr>
              <a:t>, J., Wong, F.K.Y., Yuen, W.S., Lee, A.Y.L., Chang, P.K. and Lai, J.T.C., 2022. Effects of a nurse-led telehealth self-care promotion program on the quality of life of community-dwelling older adults: systematic review and meta-analysis. </a:t>
            </a:r>
            <a:r>
              <a:rPr lang="en-GB" sz="1200" i="1" kern="1200" dirty="0">
                <a:solidFill>
                  <a:schemeClr val="tx1"/>
                </a:solidFill>
                <a:effectLst/>
                <a:latin typeface="+mn-lt"/>
                <a:ea typeface="+mn-ea"/>
                <a:cs typeface="+mn-cs"/>
              </a:rPr>
              <a:t>Journal of Medical Internet Research</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24</a:t>
            </a:r>
            <a:r>
              <a:rPr lang="en-GB" sz="1200" kern="1200" dirty="0">
                <a:solidFill>
                  <a:schemeClr val="tx1"/>
                </a:solidFill>
                <a:effectLst/>
                <a:latin typeface="+mn-lt"/>
                <a:ea typeface="+mn-ea"/>
                <a:cs typeface="+mn-cs"/>
              </a:rPr>
              <a:t>(3), p.e31912.</a:t>
            </a:r>
          </a:p>
          <a:p>
            <a:endParaRPr lang="en-GB" dirty="0"/>
          </a:p>
        </p:txBody>
      </p:sp>
      <p:sp>
        <p:nvSpPr>
          <p:cNvPr id="4" name="Slide Number Placeholder 3"/>
          <p:cNvSpPr>
            <a:spLocks noGrp="1"/>
          </p:cNvSpPr>
          <p:nvPr>
            <p:ph type="sldNum" sz="quarter" idx="5"/>
          </p:nvPr>
        </p:nvSpPr>
        <p:spPr/>
        <p:txBody>
          <a:bodyPr/>
          <a:lstStyle/>
          <a:p>
            <a:fld id="{F86B915E-9DF8-4BCE-8A64-7BAE6A1A3B6A}" type="slidenum">
              <a:rPr lang="en-GB" smtClean="0"/>
              <a:t>15</a:t>
            </a:fld>
            <a:endParaRPr lang="en-GB"/>
          </a:p>
        </p:txBody>
      </p:sp>
    </p:spTree>
    <p:extLst>
      <p:ext uri="{BB962C8B-B14F-4D97-AF65-F5344CB8AC3E}">
        <p14:creationId xmlns:p14="http://schemas.microsoft.com/office/powerpoint/2010/main" val="10229918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A430C0A-5464-4FE4-84EB-FF9C94016DF4}"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0C6404-AD6E-4860-8E75-697CA40B95DA}"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3/1/2026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3/1/2026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3/1/2026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3/1/2026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609600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3/1/2026</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85000"/>
            </a:schemeClr>
          </a:solidFill>
        </p:spPr>
        <p:txBody>
          <a:bodyPr anchor="t"/>
          <a:lstStyle>
            <a:lvl1pPr marL="0" indent="0">
              <a:buNone/>
              <a:defRPr sz="3200">
                <a:solidFill>
                  <a:schemeClr val="bg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3/1/2026</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chemeClr val="tx1">
                    <a:alpha val="70000"/>
                  </a:scheme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3/1/2026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10000"/>
            <a:lum/>
          </a:blip>
          <a:srcRect/>
          <a:stretch>
            <a:fillRect t="-3000" b="-3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3/1/2026</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4.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4.png"/><Relationship Id="rId5" Type="http://schemas.openxmlformats.org/officeDocument/2006/relationships/image" Target="../media/image15.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4.png"/><Relationship Id="rId5" Type="http://schemas.openxmlformats.org/officeDocument/2006/relationships/image" Target="../media/image16.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video" Target="../media/media12.mp4"/><Relationship Id="rId1" Type="http://schemas.microsoft.com/office/2007/relationships/media" Target="../media/media12.mp4"/><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3.mp4"/><Relationship Id="rId1" Type="http://schemas.microsoft.com/office/2007/relationships/media" Target="../media/media13.mp4"/><Relationship Id="rId6" Type="http://schemas.openxmlformats.org/officeDocument/2006/relationships/image" Target="../media/image4.png"/><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4.mp4"/><Relationship Id="rId1" Type="http://schemas.microsoft.com/office/2007/relationships/media" Target="../media/media14.mp4"/><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hyperlink" Target="https://www.legislation.gov.uk/ukpga/2010/15/contents" TargetMode="External"/><Relationship Id="rId13"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hyperlink" Target="https://www.legislation.gov.uk/ukpga/1998/42/contents" TargetMode="External"/><Relationship Id="rId12" Type="http://schemas.openxmlformats.org/officeDocument/2006/relationships/hyperlink" Target="http://www.researchgate.net/figure/activity-theory" TargetMode="External"/><Relationship Id="rId2" Type="http://schemas.openxmlformats.org/officeDocument/2006/relationships/video" Target="../media/media15.mp4"/><Relationship Id="rId1" Type="http://schemas.microsoft.com/office/2007/relationships/media" Target="../media/media15.mp4"/><Relationship Id="rId6" Type="http://schemas.openxmlformats.org/officeDocument/2006/relationships/hyperlink" Target="https://www.cqc.org.uk/" TargetMode="External"/><Relationship Id="rId11" Type="http://schemas.openxmlformats.org/officeDocument/2006/relationships/hyperlink" Target="https://www.england.nhs.uk/wp-content/uploads/2019/06/designing-integrated-care-systems-in-england.pdf" TargetMode="External"/><Relationship Id="rId5" Type="http://schemas.openxmlformats.org/officeDocument/2006/relationships/hyperlink" Target="https://www.ageuk.org.uk/siteassets/documents/reports-and-publications/reports-and-briefings/health--wellbeing/state-of-health-and-care/state-of-health-care-of-older-people-in-england-2025.pdf" TargetMode="External"/><Relationship Id="rId10" Type="http://schemas.openxmlformats.org/officeDocument/2006/relationships/hyperlink" Target="https://commonslibrary.parliament.uk/research-briefings/cbp-9239/" TargetMode="External"/><Relationship Id="rId4" Type="http://schemas.openxmlformats.org/officeDocument/2006/relationships/notesSlide" Target="../notesSlides/notesSlide15.xml"/><Relationship Id="rId9" Type="http://schemas.openxmlformats.org/officeDocument/2006/relationships/hyperlink" Target="https://www.legislation.gov.uk/ukpga/2014/23/contents"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kingsfund.org.uk/insight-and-analysis/data-and-charts/key-facts-figures-adult-social-care" TargetMode="External"/><Relationship Id="rId2" Type="http://schemas.openxmlformats.org/officeDocument/2006/relationships/hyperlink" Target="https://www.theguardian.com/news/datablog/2009/oct/21/uk-population-data-ons"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0757-812D-4A56-8220-975C500B7AFE}"/>
              </a:ext>
            </a:extLst>
          </p:cNvPr>
          <p:cNvSpPr>
            <a:spLocks noGrp="1"/>
          </p:cNvSpPr>
          <p:nvPr>
            <p:ph type="ctrTitle"/>
          </p:nvPr>
        </p:nvSpPr>
        <p:spPr>
          <a:xfrm>
            <a:off x="1600200" y="614680"/>
            <a:ext cx="8991600" cy="5628639"/>
          </a:xfrm>
        </p:spPr>
        <p:txBody>
          <a:bodyPr>
            <a:normAutofit/>
          </a:bodyPr>
          <a:lstStyle/>
          <a:p>
            <a:pPr>
              <a:lnSpc>
                <a:spcPct val="150000"/>
              </a:lnSpc>
            </a:pP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Presentation Title: Evaluating the Support Needs of Older People in the UK</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Name: Nazia sharif</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Student ID-1907313</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Title: Empowering The Older Person</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ASSIGNMENT TITLE: Individual presentation</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Module Code: bmhp6027</a:t>
            </a:r>
            <a:b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Name of Lecturer: </a:t>
            </a:r>
            <a:r>
              <a:rPr lang="en-GB"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Tomy </a:t>
            </a:r>
            <a:r>
              <a:rPr lang="en-GB" sz="1100" b="1" u="sng"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Adattu</a:t>
            </a:r>
            <a:r>
              <a:rPr lang="en-GB"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Chacko</a:t>
            </a:r>
            <a:endParaRPr lang="en-US" sz="1100" b="1" u="sng"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pic>
        <p:nvPicPr>
          <p:cNvPr id="3" name="nazia sharif3">
            <a:hlinkClick r:id="" action="ppaction://media"/>
            <a:extLst>
              <a:ext uri="{FF2B5EF4-FFF2-40B4-BE49-F238E27FC236}">
                <a16:creationId xmlns:a16="http://schemas.microsoft.com/office/drawing/2014/main" id="{8E146EDE-E0C0-24FC-A7C0-44EBA3091DF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885954094"/>
      </p:ext>
    </p:extLst>
  </p:cSld>
  <p:clrMapOvr>
    <a:masterClrMapping/>
  </p:clrMapOvr>
  <mc:AlternateContent xmlns:mc="http://schemas.openxmlformats.org/markup-compatibility/2006" xmlns:p14="http://schemas.microsoft.com/office/powerpoint/2010/main">
    <mc:Choice Requires="p14">
      <p:transition spd="slow" p14:dur="2000" advTm="16805"/>
    </mc:Choice>
    <mc:Fallback xmlns="">
      <p:transition spd="slow" advTm="168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80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525170"/>
            <a:ext cx="5056891" cy="5165580"/>
          </a:xfrm>
          <a:solidFill>
            <a:schemeClr val="accent2"/>
          </a:solidFill>
        </p:spPr>
        <p:txBody>
          <a:bodyPr anchor="ctr">
            <a:normAutofit fontScale="85000" lnSpcReduction="20000"/>
          </a:bodyPr>
          <a:lstStyle/>
          <a:p>
            <a:pPr>
              <a:lnSpc>
                <a:spcPct val="150000"/>
              </a:lnSpc>
            </a:pPr>
            <a:r>
              <a:rPr lang="en-GB" dirty="0">
                <a:solidFill>
                  <a:schemeClr val="tx1"/>
                </a:solidFill>
                <a:latin typeface="Arial" panose="020B0604020202020204" pitchFamily="34" charset="0"/>
                <a:cs typeface="Arial" panose="020B0604020202020204" pitchFamily="34" charset="0"/>
              </a:rPr>
              <a:t>This presentation examines the support needs faced by older people to live independently in the community by incorporating ageing theories, policy frameworks and the current practise of care within the context of the UK. </a:t>
            </a:r>
            <a:r>
              <a:rPr lang="en-US" dirty="0">
                <a:solidFill>
                  <a:schemeClr val="tx1"/>
                </a:solidFill>
                <a:latin typeface="Arial" panose="020B0604020202020204" pitchFamily="34" charset="0"/>
                <a:cs typeface="Arial" panose="020B0604020202020204" pitchFamily="34" charset="0"/>
              </a:rPr>
              <a:t>Examines support needs of older people through theory, policy, and practice.</a:t>
            </a:r>
          </a:p>
          <a:p>
            <a:pPr>
              <a:lnSpc>
                <a:spcPct val="150000"/>
              </a:lnSpc>
            </a:pPr>
            <a:r>
              <a:rPr lang="en-US" dirty="0">
                <a:solidFill>
                  <a:schemeClr val="tx1"/>
                </a:solidFill>
                <a:latin typeface="Arial" panose="020B0604020202020204" pitchFamily="34" charset="0"/>
                <a:cs typeface="Arial" panose="020B0604020202020204" pitchFamily="34" charset="0"/>
              </a:rPr>
              <a:t>Ageing is both biological (physiological decline) and socially constructed (changing roles) (</a:t>
            </a:r>
            <a:r>
              <a:rPr lang="en-US" dirty="0" err="1">
                <a:solidFill>
                  <a:schemeClr val="tx1"/>
                </a:solidFill>
                <a:latin typeface="Arial" panose="020B0604020202020204" pitchFamily="34" charset="0"/>
                <a:cs typeface="Arial" panose="020B0604020202020204" pitchFamily="34" charset="0"/>
              </a:rPr>
              <a:t>Shakkarpude</a:t>
            </a:r>
            <a:r>
              <a:rPr lang="en-US" dirty="0">
                <a:solidFill>
                  <a:schemeClr val="tx1"/>
                </a:solidFill>
                <a:latin typeface="Arial" panose="020B0604020202020204" pitchFamily="34" charset="0"/>
                <a:cs typeface="Arial" panose="020B0604020202020204" pitchFamily="34" charset="0"/>
              </a:rPr>
              <a:t> </a:t>
            </a:r>
            <a:r>
              <a:rPr lang="en-US" i="1" dirty="0">
                <a:solidFill>
                  <a:schemeClr val="tx1"/>
                </a:solidFill>
                <a:latin typeface="Arial" panose="020B0604020202020204" pitchFamily="34" charset="0"/>
                <a:cs typeface="Arial" panose="020B0604020202020204" pitchFamily="34" charset="0"/>
              </a:rPr>
              <a:t>et al., </a:t>
            </a:r>
            <a:r>
              <a:rPr lang="en-US" dirty="0">
                <a:solidFill>
                  <a:schemeClr val="tx1"/>
                </a:solidFill>
                <a:latin typeface="Arial" panose="020B0604020202020204" pitchFamily="34" charset="0"/>
                <a:cs typeface="Arial" panose="020B0604020202020204" pitchFamily="34" charset="0"/>
              </a:rPr>
              <a:t>2025).</a:t>
            </a:r>
          </a:p>
          <a:p>
            <a:pPr>
              <a:lnSpc>
                <a:spcPct val="150000"/>
              </a:lnSpc>
            </a:pPr>
            <a:r>
              <a:rPr lang="en-US" dirty="0">
                <a:solidFill>
                  <a:schemeClr val="tx1"/>
                </a:solidFill>
                <a:latin typeface="Arial" panose="020B0604020202020204" pitchFamily="34" charset="0"/>
                <a:cs typeface="Arial" panose="020B0604020202020204" pitchFamily="34" charset="0"/>
              </a:rPr>
              <a:t>Key themes: ageing theories, policy, care delivery, and technology.</a:t>
            </a:r>
          </a:p>
          <a:p>
            <a:pPr>
              <a:lnSpc>
                <a:spcPct val="150000"/>
              </a:lnSpc>
            </a:pPr>
            <a:r>
              <a:rPr lang="en-US" dirty="0">
                <a:solidFill>
                  <a:schemeClr val="tx1"/>
                </a:solidFill>
                <a:latin typeface="Arial" panose="020B0604020202020204" pitchFamily="34" charset="0"/>
                <a:cs typeface="Arial" panose="020B0604020202020204" pitchFamily="34" charset="0"/>
              </a:rPr>
              <a:t>By 2043, 24% of the UK population will be aged 65+ (Lewis </a:t>
            </a:r>
            <a:r>
              <a:rPr lang="en-US" i="1" dirty="0">
                <a:solidFill>
                  <a:schemeClr val="tx1"/>
                </a:solidFill>
                <a:latin typeface="Arial" panose="020B0604020202020204" pitchFamily="34" charset="0"/>
                <a:cs typeface="Arial" panose="020B0604020202020204" pitchFamily="34" charset="0"/>
              </a:rPr>
              <a:t>et al., </a:t>
            </a:r>
            <a:r>
              <a:rPr lang="en-US" dirty="0">
                <a:solidFill>
                  <a:schemeClr val="tx1"/>
                </a:solidFill>
                <a:latin typeface="Arial" panose="020B0604020202020204" pitchFamily="34" charset="0"/>
                <a:cs typeface="Arial" panose="020B0604020202020204" pitchFamily="34" charset="0"/>
              </a:rPr>
              <a:t>2021).</a:t>
            </a:r>
          </a:p>
          <a:p>
            <a:pPr>
              <a:lnSpc>
                <a:spcPct val="150000"/>
              </a:lnSpc>
            </a:pPr>
            <a:r>
              <a:rPr lang="en-US" dirty="0">
                <a:solidFill>
                  <a:schemeClr val="tx1"/>
                </a:solidFill>
                <a:latin typeface="Arial" panose="020B0604020202020204" pitchFamily="34" charset="0"/>
                <a:cs typeface="Arial" panose="020B0604020202020204" pitchFamily="34" charset="0"/>
              </a:rPr>
              <a:t>Ageism remains a critical barrier to equitable, quality care</a:t>
            </a:r>
            <a:r>
              <a:rPr lang="en-US" dirty="0">
                <a:solidFill>
                  <a:schemeClr val="tx1"/>
                </a:solidFill>
                <a:latin typeface="Times New Roman" panose="02020603050405020304" pitchFamily="18" charset="0"/>
                <a:cs typeface="Times New Roman" panose="02020603050405020304" pitchFamily="18" charset="0"/>
              </a:rPr>
              <a:t>.</a:t>
            </a:r>
          </a:p>
        </p:txBody>
      </p:sp>
      <p:pic>
        <p:nvPicPr>
          <p:cNvPr id="4" name="Picture 3">
            <a:extLst>
              <a:ext uri="{FF2B5EF4-FFF2-40B4-BE49-F238E27FC236}">
                <a16:creationId xmlns:a16="http://schemas.microsoft.com/office/drawing/2014/main" id="{C397CE75-F2E1-4223-9F6F-F17A0D7BAEBB}"/>
              </a:ext>
            </a:extLst>
          </p:cNvPr>
          <p:cNvPicPr>
            <a:picLocks noChangeAspect="1"/>
          </p:cNvPicPr>
          <p:nvPr/>
        </p:nvPicPr>
        <p:blipFill>
          <a:blip r:embed="rId5"/>
          <a:stretch>
            <a:fillRect/>
          </a:stretch>
        </p:blipFill>
        <p:spPr>
          <a:xfrm>
            <a:off x="5358809" y="1525170"/>
            <a:ext cx="6741562" cy="4864998"/>
          </a:xfrm>
          <a:prstGeom prst="rect">
            <a:avLst/>
          </a:prstGeom>
        </p:spPr>
      </p:pic>
      <p:pic>
        <p:nvPicPr>
          <p:cNvPr id="13" name="Video 12">
            <a:hlinkClick r:id="" action="ppaction://media"/>
            <a:extLst>
              <a:ext uri="{FF2B5EF4-FFF2-40B4-BE49-F238E27FC236}">
                <a16:creationId xmlns:a16="http://schemas.microsoft.com/office/drawing/2014/main" id="{1DF4C112-E9C8-BF84-34AD-FCBAD081353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2ECB005B-7782-BDB3-20FD-305C12854A54}"/>
              </a:ext>
            </a:extLst>
          </p:cNvPr>
          <p:cNvSpPr txBox="1"/>
          <p:nvPr/>
        </p:nvSpPr>
        <p:spPr>
          <a:xfrm>
            <a:off x="5784112" y="6390168"/>
            <a:ext cx="2307265" cy="369332"/>
          </a:xfrm>
          <a:prstGeom prst="rect">
            <a:avLst/>
          </a:prstGeom>
          <a:noFill/>
        </p:spPr>
        <p:txBody>
          <a:bodyPr wrap="square" rtlCol="0">
            <a:spAutoFit/>
          </a:bodyPr>
          <a:lstStyle/>
          <a:p>
            <a:r>
              <a:rPr lang="en-GB" dirty="0"/>
              <a:t>(Stock Images) </a:t>
            </a:r>
          </a:p>
        </p:txBody>
      </p:sp>
    </p:spTree>
    <p:extLst>
      <p:ext uri="{BB962C8B-B14F-4D97-AF65-F5344CB8AC3E}">
        <p14:creationId xmlns:p14="http://schemas.microsoft.com/office/powerpoint/2010/main" val="1919420861"/>
      </p:ext>
    </p:extLst>
  </p:cSld>
  <p:clrMapOvr>
    <a:masterClrMapping/>
  </p:clrMapOvr>
  <mc:AlternateContent xmlns:mc="http://schemas.openxmlformats.org/markup-compatibility/2006" xmlns:p14="http://schemas.microsoft.com/office/powerpoint/2010/main">
    <mc:Choice Requires="p14">
      <p:transition spd="slow" p14:dur="2000" advTm="80450"/>
    </mc:Choice>
    <mc:Fallback xmlns="">
      <p:transition spd="slow" advTm="804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 Ageing Population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525170"/>
            <a:ext cx="5775087" cy="4847387"/>
          </a:xfrm>
          <a:solidFill>
            <a:schemeClr val="accent2"/>
          </a:solidFill>
        </p:spPr>
        <p:txBody>
          <a:bodyPr anchor="ctr">
            <a:normAutofit/>
          </a:bodyPr>
          <a:lstStyle/>
          <a:p>
            <a:pPr>
              <a:lnSpc>
                <a:spcPct val="150000"/>
              </a:lnSpc>
            </a:pPr>
            <a:r>
              <a:rPr lang="en-US" sz="1400" dirty="0">
                <a:solidFill>
                  <a:schemeClr val="tx1"/>
                </a:solidFill>
                <a:latin typeface="Arial" panose="020B0604020202020204" pitchFamily="34" charset="0"/>
                <a:cs typeface="Arial" panose="020B0604020202020204" pitchFamily="34" charset="0"/>
              </a:rPr>
              <a:t>UK life expectancy is 81 years, Over 85s are the fastest growing age group (Lewis </a:t>
            </a:r>
            <a:r>
              <a:rPr lang="en-US" sz="1400" i="1" dirty="0">
                <a:solidFill>
                  <a:schemeClr val="tx1"/>
                </a:solidFill>
                <a:latin typeface="Arial" panose="020B0604020202020204" pitchFamily="34" charset="0"/>
                <a:cs typeface="Arial" panose="020B0604020202020204" pitchFamily="34" charset="0"/>
              </a:rPr>
              <a:t>et al., </a:t>
            </a:r>
            <a:r>
              <a:rPr lang="en-US" sz="1400" dirty="0">
                <a:solidFill>
                  <a:schemeClr val="tx1"/>
                </a:solidFill>
                <a:latin typeface="Arial" panose="020B0604020202020204" pitchFamily="34" charset="0"/>
                <a:cs typeface="Arial" panose="020B0604020202020204" pitchFamily="34" charset="0"/>
              </a:rPr>
              <a:t>2021).</a:t>
            </a:r>
          </a:p>
          <a:p>
            <a:pPr>
              <a:lnSpc>
                <a:spcPct val="150000"/>
              </a:lnSpc>
            </a:pPr>
            <a:r>
              <a:rPr lang="en-US" sz="1400" dirty="0">
                <a:solidFill>
                  <a:schemeClr val="tx1"/>
                </a:solidFill>
                <a:latin typeface="Arial" panose="020B0604020202020204" pitchFamily="34" charset="0"/>
                <a:cs typeface="Arial" panose="020B0604020202020204" pitchFamily="34" charset="0"/>
              </a:rPr>
              <a:t>Rising demand for long term condition management and complex care.</a:t>
            </a:r>
          </a:p>
          <a:p>
            <a:pPr>
              <a:lnSpc>
                <a:spcPct val="150000"/>
              </a:lnSpc>
            </a:pPr>
            <a:r>
              <a:rPr lang="en-US" sz="1400" dirty="0">
                <a:solidFill>
                  <a:schemeClr val="tx1"/>
                </a:solidFill>
                <a:latin typeface="Arial" panose="020B0604020202020204" pitchFamily="34" charset="0"/>
                <a:cs typeface="Arial" panose="020B0604020202020204" pitchFamily="34" charset="0"/>
              </a:rPr>
              <a:t>Common issues: chronic illness, frailty, depression, cognitive decline, and dementia (</a:t>
            </a:r>
            <a:r>
              <a:rPr lang="en-US" sz="1400" dirty="0" err="1">
                <a:solidFill>
                  <a:schemeClr val="tx1"/>
                </a:solidFill>
                <a:latin typeface="Arial" panose="020B0604020202020204" pitchFamily="34" charset="0"/>
                <a:cs typeface="Arial" panose="020B0604020202020204" pitchFamily="34" charset="0"/>
              </a:rPr>
              <a:t>Dismore</a:t>
            </a:r>
            <a:r>
              <a:rPr lang="en-US" sz="1400" dirty="0">
                <a:solidFill>
                  <a:schemeClr val="tx1"/>
                </a:solidFill>
                <a:latin typeface="Arial" panose="020B0604020202020204" pitchFamily="34" charset="0"/>
                <a:cs typeface="Arial" panose="020B0604020202020204" pitchFamily="34" charset="0"/>
              </a:rPr>
              <a:t> </a:t>
            </a:r>
            <a:r>
              <a:rPr lang="en-US" sz="1400" i="1" dirty="0">
                <a:solidFill>
                  <a:schemeClr val="tx1"/>
                </a:solidFill>
                <a:latin typeface="Arial" panose="020B0604020202020204" pitchFamily="34" charset="0"/>
                <a:cs typeface="Arial" panose="020B0604020202020204" pitchFamily="34" charset="0"/>
              </a:rPr>
              <a:t>et al., </a:t>
            </a:r>
            <a:r>
              <a:rPr lang="en-US" sz="1400" dirty="0">
                <a:solidFill>
                  <a:schemeClr val="tx1"/>
                </a:solidFill>
                <a:latin typeface="Arial" panose="020B0604020202020204" pitchFamily="34" charset="0"/>
                <a:cs typeface="Arial" panose="020B0604020202020204" pitchFamily="34" charset="0"/>
              </a:rPr>
              <a:t>2023) .</a:t>
            </a:r>
          </a:p>
          <a:p>
            <a:pPr>
              <a:lnSpc>
                <a:spcPct val="150000"/>
              </a:lnSpc>
            </a:pPr>
            <a:r>
              <a:rPr lang="en-US" sz="1400" dirty="0">
                <a:solidFill>
                  <a:schemeClr val="tx1"/>
                </a:solidFill>
                <a:latin typeface="Arial" panose="020B0604020202020204" pitchFamily="34" charset="0"/>
                <a:cs typeface="Arial" panose="020B0604020202020204" pitchFamily="34" charset="0"/>
              </a:rPr>
              <a:t>Social isolation and loneliness significantly impact well-being (Roy </a:t>
            </a:r>
            <a:r>
              <a:rPr lang="en-US" sz="1400" i="1" dirty="0">
                <a:solidFill>
                  <a:schemeClr val="tx1"/>
                </a:solidFill>
                <a:latin typeface="Arial" panose="020B0604020202020204" pitchFamily="34" charset="0"/>
                <a:cs typeface="Arial" panose="020B0604020202020204" pitchFamily="34" charset="0"/>
              </a:rPr>
              <a:t>et al., </a:t>
            </a:r>
            <a:r>
              <a:rPr lang="en-US" sz="1400" dirty="0">
                <a:solidFill>
                  <a:schemeClr val="tx1"/>
                </a:solidFill>
                <a:latin typeface="Arial" panose="020B0604020202020204" pitchFamily="34" charset="0"/>
                <a:cs typeface="Arial" panose="020B0604020202020204" pitchFamily="34" charset="0"/>
              </a:rPr>
              <a:t>2023).</a:t>
            </a:r>
          </a:p>
          <a:p>
            <a:pPr>
              <a:lnSpc>
                <a:spcPct val="150000"/>
              </a:lnSpc>
            </a:pPr>
            <a:r>
              <a:rPr lang="en-US" sz="1400" dirty="0">
                <a:solidFill>
                  <a:schemeClr val="tx1"/>
                </a:solidFill>
                <a:latin typeface="Arial" panose="020B0604020202020204" pitchFamily="34" charset="0"/>
                <a:cs typeface="Arial" panose="020B0604020202020204" pitchFamily="34" charset="0"/>
              </a:rPr>
              <a:t>Requires innovative, person-centred, and preventative care approaches.</a:t>
            </a:r>
          </a:p>
          <a:p>
            <a:pPr>
              <a:lnSpc>
                <a:spcPct val="150000"/>
              </a:lnSpc>
            </a:pPr>
            <a:r>
              <a:rPr lang="en-US" sz="1400" dirty="0">
                <a:solidFill>
                  <a:schemeClr val="tx1"/>
                </a:solidFill>
                <a:latin typeface="Arial" panose="020B0604020202020204" pitchFamily="34" charset="0"/>
                <a:cs typeface="Arial" panose="020B0604020202020204" pitchFamily="34" charset="0"/>
              </a:rPr>
              <a:t>Underfunding and workforce shortages threaten sustainable service delivery.</a:t>
            </a:r>
          </a:p>
        </p:txBody>
      </p:sp>
      <p:pic>
        <p:nvPicPr>
          <p:cNvPr id="4" name="Picture 3">
            <a:extLst>
              <a:ext uri="{FF2B5EF4-FFF2-40B4-BE49-F238E27FC236}">
                <a16:creationId xmlns:a16="http://schemas.microsoft.com/office/drawing/2014/main" id="{E2FC0E0E-1BF2-4257-85BA-DA5F86745BA6}"/>
              </a:ext>
            </a:extLst>
          </p:cNvPr>
          <p:cNvPicPr>
            <a:picLocks noChangeAspect="1"/>
          </p:cNvPicPr>
          <p:nvPr/>
        </p:nvPicPr>
        <p:blipFill>
          <a:blip r:embed="rId5"/>
          <a:stretch>
            <a:fillRect/>
          </a:stretch>
        </p:blipFill>
        <p:spPr>
          <a:xfrm>
            <a:off x="6114997" y="1188619"/>
            <a:ext cx="5775087" cy="4847387"/>
          </a:xfrm>
          <a:prstGeom prst="rect">
            <a:avLst/>
          </a:prstGeom>
        </p:spPr>
      </p:pic>
      <p:pic>
        <p:nvPicPr>
          <p:cNvPr id="11" name="Video 10">
            <a:hlinkClick r:id="" action="ppaction://media"/>
            <a:extLst>
              <a:ext uri="{FF2B5EF4-FFF2-40B4-BE49-F238E27FC236}">
                <a16:creationId xmlns:a16="http://schemas.microsoft.com/office/drawing/2014/main" id="{1274DABA-A3A3-32AD-ED83-43D2AAAA6818}"/>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9974000" y="4640681"/>
            <a:ext cx="2057400" cy="2057400"/>
          </a:xfrm>
          <a:prstGeom prst="ellipse">
            <a:avLst/>
          </a:prstGeom>
        </p:spPr>
      </p:pic>
      <p:sp>
        <p:nvSpPr>
          <p:cNvPr id="15" name="TextBox 14">
            <a:extLst>
              <a:ext uri="{FF2B5EF4-FFF2-40B4-BE49-F238E27FC236}">
                <a16:creationId xmlns:a16="http://schemas.microsoft.com/office/drawing/2014/main" id="{EBE7FA56-3DE5-80B4-3268-C20F185D3E92}"/>
              </a:ext>
            </a:extLst>
          </p:cNvPr>
          <p:cNvSpPr txBox="1"/>
          <p:nvPr/>
        </p:nvSpPr>
        <p:spPr>
          <a:xfrm>
            <a:off x="6190041" y="6036006"/>
            <a:ext cx="231775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(The guardian, 2016)</a:t>
            </a:r>
          </a:p>
        </p:txBody>
      </p:sp>
    </p:spTree>
    <p:extLst>
      <p:ext uri="{BB962C8B-B14F-4D97-AF65-F5344CB8AC3E}">
        <p14:creationId xmlns:p14="http://schemas.microsoft.com/office/powerpoint/2010/main" val="155491279"/>
      </p:ext>
    </p:extLst>
  </p:cSld>
  <p:clrMapOvr>
    <a:masterClrMapping/>
  </p:clrMapOvr>
  <mc:AlternateContent xmlns:mc="http://schemas.openxmlformats.org/markup-compatibility/2006" xmlns:p14="http://schemas.microsoft.com/office/powerpoint/2010/main">
    <mc:Choice Requires="p14">
      <p:transition spd="slow" p14:dur="2000" advTm="79589"/>
    </mc:Choice>
    <mc:Fallback xmlns="">
      <p:transition spd="slow" advTm="795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1"/>
                </p:tgtEl>
              </p:cMediaNode>
            </p:video>
            <p:seq concurrent="1" nextAc="seek">
              <p:cTn id="8" restart="whenNotActive" fill="hold" evtFilter="cancelBubble" nodeType="interactiveSeq">
                <p:stCondLst>
                  <p:cond evt="onClick" delay="0">
                    <p:tgtEl>
                      <p:spTgt spid="1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1"/>
                                        </p:tgtEl>
                                      </p:cBhvr>
                                    </p:cmd>
                                  </p:childTnLst>
                                </p:cTn>
                              </p:par>
                            </p:childTnLst>
                          </p:cTn>
                        </p:par>
                      </p:childTnLst>
                    </p:cTn>
                  </p:par>
                </p:childTnLst>
              </p:cTn>
              <p:nextCondLst>
                <p:cond evt="onClick" delay="0">
                  <p:tgtEl>
                    <p:spTgt spid="11"/>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Frameworks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71716" y="1354137"/>
            <a:ext cx="6517536" cy="5336614"/>
          </a:xfrm>
          <a:solidFill>
            <a:schemeClr val="accent2"/>
          </a:solidFill>
        </p:spPr>
        <p:txBody>
          <a:bodyPr anchor="ctr">
            <a:normAutofit/>
          </a:bodyPr>
          <a:lstStyle/>
          <a:p>
            <a:pPr>
              <a:lnSpc>
                <a:spcPct val="150000"/>
              </a:lnSpc>
            </a:pPr>
            <a:r>
              <a:rPr lang="en-US" dirty="0">
                <a:latin typeface="Arial" panose="020B0604020202020204" pitchFamily="34" charset="0"/>
                <a:cs typeface="Arial" panose="020B0604020202020204" pitchFamily="34" charset="0"/>
              </a:rPr>
              <a:t>Disengagement theory views ageing as natural withdrawal from social roles (</a:t>
            </a:r>
            <a:r>
              <a:rPr lang="en-US" dirty="0" err="1">
                <a:latin typeface="Arial" panose="020B0604020202020204" pitchFamily="34" charset="0"/>
                <a:cs typeface="Arial" panose="020B0604020202020204" pitchFamily="34" charset="0"/>
              </a:rPr>
              <a:t>Ragini</a:t>
            </a:r>
            <a:r>
              <a:rPr lang="en-US" dirty="0">
                <a:latin typeface="Arial" panose="020B0604020202020204" pitchFamily="34" charset="0"/>
                <a:cs typeface="Arial" panose="020B0604020202020204" pitchFamily="34" charset="0"/>
              </a:rPr>
              <a:t> and </a:t>
            </a:r>
            <a:r>
              <a:rPr lang="en-US" dirty="0" err="1">
                <a:latin typeface="Arial" panose="020B0604020202020204" pitchFamily="34" charset="0"/>
                <a:cs typeface="Arial" panose="020B0604020202020204" pitchFamily="34" charset="0"/>
              </a:rPr>
              <a:t>Salwan</a:t>
            </a:r>
            <a:r>
              <a:rPr lang="en-US" dirty="0">
                <a:latin typeface="Arial" panose="020B0604020202020204" pitchFamily="34" charset="0"/>
                <a:cs typeface="Arial" panose="020B0604020202020204" pitchFamily="34" charset="0"/>
              </a:rPr>
              <a:t>, 2022).</a:t>
            </a:r>
          </a:p>
          <a:p>
            <a:pPr>
              <a:lnSpc>
                <a:spcPct val="150000"/>
              </a:lnSpc>
            </a:pPr>
            <a:r>
              <a:rPr lang="en-US" dirty="0">
                <a:latin typeface="Arial" panose="020B0604020202020204" pitchFamily="34" charset="0"/>
                <a:cs typeface="Arial" panose="020B0604020202020204" pitchFamily="34" charset="0"/>
              </a:rPr>
              <a:t>This theory has been criticised for fostering passivity and reinforcing ageist attitudes.</a:t>
            </a:r>
          </a:p>
          <a:p>
            <a:pPr>
              <a:lnSpc>
                <a:spcPct val="150000"/>
              </a:lnSpc>
            </a:pPr>
            <a:r>
              <a:rPr lang="en-US" dirty="0">
                <a:latin typeface="Arial" panose="020B0604020202020204" pitchFamily="34" charset="0"/>
                <a:cs typeface="Arial" panose="020B0604020202020204" pitchFamily="34" charset="0"/>
              </a:rPr>
              <a:t>Activity theory argues that continued social engagement promotes life satisfaction and wellbeing in later life.</a:t>
            </a:r>
          </a:p>
          <a:p>
            <a:pPr>
              <a:lnSpc>
                <a:spcPct val="150000"/>
              </a:lnSpc>
            </a:pPr>
            <a:r>
              <a:rPr lang="en-US" dirty="0">
                <a:latin typeface="Arial" panose="020B0604020202020204" pitchFamily="34" charset="0"/>
                <a:cs typeface="Arial" panose="020B0604020202020204" pitchFamily="34" charset="0"/>
              </a:rPr>
              <a:t>Activity theory supports interventions like day centres and social prescribing (</a:t>
            </a:r>
            <a:r>
              <a:rPr lang="en-US" dirty="0" err="1">
                <a:latin typeface="Arial" panose="020B0604020202020204" pitchFamily="34" charset="0"/>
                <a:cs typeface="Arial" panose="020B0604020202020204" pitchFamily="34" charset="0"/>
              </a:rPr>
              <a:t>Teles</a:t>
            </a:r>
            <a:r>
              <a:rPr lang="en-US" dirty="0">
                <a:latin typeface="Arial" panose="020B0604020202020204" pitchFamily="34" charset="0"/>
                <a:cs typeface="Arial" panose="020B0604020202020204" pitchFamily="34" charset="0"/>
              </a:rPr>
              <a:t> and Ribeiro, 2022).</a:t>
            </a:r>
          </a:p>
        </p:txBody>
      </p:sp>
      <p:pic>
        <p:nvPicPr>
          <p:cNvPr id="4" name="Picture 3">
            <a:extLst>
              <a:ext uri="{FF2B5EF4-FFF2-40B4-BE49-F238E27FC236}">
                <a16:creationId xmlns:a16="http://schemas.microsoft.com/office/drawing/2014/main" id="{69E8C149-C8BD-41CC-A302-1E4BA2E7A641}"/>
              </a:ext>
            </a:extLst>
          </p:cNvPr>
          <p:cNvPicPr>
            <a:picLocks noChangeAspect="1"/>
          </p:cNvPicPr>
          <p:nvPr/>
        </p:nvPicPr>
        <p:blipFill>
          <a:blip r:embed="rId5"/>
          <a:stretch>
            <a:fillRect/>
          </a:stretch>
        </p:blipFill>
        <p:spPr>
          <a:xfrm>
            <a:off x="6695768" y="1354137"/>
            <a:ext cx="5194314" cy="4967281"/>
          </a:xfrm>
          <a:prstGeom prst="rect">
            <a:avLst/>
          </a:prstGeom>
        </p:spPr>
      </p:pic>
      <p:pic>
        <p:nvPicPr>
          <p:cNvPr id="12" name="Video 11">
            <a:hlinkClick r:id="" action="ppaction://media"/>
            <a:extLst>
              <a:ext uri="{FF2B5EF4-FFF2-40B4-BE49-F238E27FC236}">
                <a16:creationId xmlns:a16="http://schemas.microsoft.com/office/drawing/2014/main" id="{96F1B7A3-E324-8D29-7ECE-00CA35B11FF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14" name="TextBox 13">
            <a:extLst>
              <a:ext uri="{FF2B5EF4-FFF2-40B4-BE49-F238E27FC236}">
                <a16:creationId xmlns:a16="http://schemas.microsoft.com/office/drawing/2014/main" id="{6A3F1153-FF74-7040-ED77-0596AA4DF265}"/>
              </a:ext>
            </a:extLst>
          </p:cNvPr>
          <p:cNvSpPr txBox="1"/>
          <p:nvPr/>
        </p:nvSpPr>
        <p:spPr>
          <a:xfrm>
            <a:off x="6794746" y="6321418"/>
            <a:ext cx="3052064" cy="369332"/>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Research Gate, 2016)</a:t>
            </a:r>
          </a:p>
        </p:txBody>
      </p:sp>
    </p:spTree>
    <p:extLst>
      <p:ext uri="{BB962C8B-B14F-4D97-AF65-F5344CB8AC3E}">
        <p14:creationId xmlns:p14="http://schemas.microsoft.com/office/powerpoint/2010/main" val="3432882729"/>
      </p:ext>
    </p:extLst>
  </p:cSld>
  <p:clrMapOvr>
    <a:masterClrMapping/>
  </p:clrMapOvr>
  <mc:AlternateContent xmlns:mc="http://schemas.openxmlformats.org/markup-compatibility/2006" xmlns:p14="http://schemas.microsoft.com/office/powerpoint/2010/main">
    <mc:Choice Requires="p14">
      <p:transition spd="slow" p14:dur="2000" advTm="108813"/>
    </mc:Choice>
    <mc:Fallback xmlns="">
      <p:transition spd="slow" advTm="1088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Theoretical Frameworks</a:t>
            </a:r>
            <a:endPar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354136"/>
            <a:ext cx="6187372" cy="5336614"/>
          </a:xfrm>
          <a:solidFill>
            <a:schemeClr val="accent2"/>
          </a:solidFill>
        </p:spPr>
        <p:txBody>
          <a:bodyPr anchor="ctr">
            <a:normAutofit/>
          </a:bodyPr>
          <a:lstStyle/>
          <a:p>
            <a:pPr>
              <a:lnSpc>
                <a:spcPct val="150000"/>
              </a:lnSpc>
            </a:pPr>
            <a:r>
              <a:rPr lang="en-US">
                <a:latin typeface="Times New Roman" panose="02020603050405020304" pitchFamily="18" charset="0"/>
                <a:cs typeface="Times New Roman" panose="02020603050405020304" pitchFamily="18" charset="0"/>
              </a:rPr>
              <a:t>Continuity theory emphasizes maintaining consistent identity and lifestyle, supporting individualized care planning (Guedes and Melo, 2022).</a:t>
            </a:r>
          </a:p>
          <a:p>
            <a:pPr>
              <a:lnSpc>
                <a:spcPct val="150000"/>
              </a:lnSpc>
            </a:pPr>
            <a:r>
              <a:rPr lang="en-US">
                <a:latin typeface="Times New Roman" panose="02020603050405020304" pitchFamily="18" charset="0"/>
                <a:cs typeface="Times New Roman" panose="02020603050405020304" pitchFamily="18" charset="0"/>
              </a:rPr>
              <a:t>Life course theory recognizes ageing is shaped by lifetime experiences and social inequalities, requiring culturally sensitive approaches (Wagner </a:t>
            </a:r>
            <a:r>
              <a:rPr lang="en-US" i="1">
                <a:latin typeface="Times New Roman" panose="02020603050405020304" pitchFamily="18" charset="0"/>
                <a:cs typeface="Times New Roman" panose="02020603050405020304" pitchFamily="18" charset="0"/>
              </a:rPr>
              <a:t>et al., </a:t>
            </a:r>
            <a:r>
              <a:rPr lang="en-US">
                <a:latin typeface="Times New Roman" panose="02020603050405020304" pitchFamily="18" charset="0"/>
                <a:cs typeface="Times New Roman" panose="02020603050405020304" pitchFamily="18" charset="0"/>
              </a:rPr>
              <a:t>2024).</a:t>
            </a:r>
          </a:p>
          <a:p>
            <a:pPr>
              <a:lnSpc>
                <a:spcPct val="150000"/>
              </a:lnSpc>
            </a:pPr>
            <a:r>
              <a:rPr lang="en-US">
                <a:latin typeface="Times New Roman" panose="02020603050405020304" pitchFamily="18" charset="0"/>
                <a:cs typeface="Times New Roman" panose="02020603050405020304" pitchFamily="18" charset="0"/>
              </a:rPr>
              <a:t>These theories help understand diverse ageing experiences and inform service design.</a:t>
            </a:r>
          </a:p>
          <a:p>
            <a:pPr>
              <a:lnSpc>
                <a:spcPct val="150000"/>
              </a:lnSpc>
            </a:pPr>
            <a:r>
              <a:rPr lang="en-US">
                <a:latin typeface="Times New Roman" panose="02020603050405020304" pitchFamily="18" charset="0"/>
                <a:cs typeface="Times New Roman" panose="02020603050405020304" pitchFamily="18" charset="0"/>
              </a:rPr>
              <a:t>No single theory fully explains ageing; practice requires combination and adaptable strategies (Kok </a:t>
            </a:r>
            <a:r>
              <a:rPr lang="en-US" i="1">
                <a:latin typeface="Times New Roman" panose="02020603050405020304" pitchFamily="18" charset="0"/>
                <a:cs typeface="Times New Roman" panose="02020603050405020304" pitchFamily="18" charset="0"/>
              </a:rPr>
              <a:t>et al., </a:t>
            </a:r>
            <a:r>
              <a:rPr lang="en-US">
                <a:latin typeface="Times New Roman" panose="02020603050405020304" pitchFamily="18" charset="0"/>
                <a:cs typeface="Times New Roman" panose="02020603050405020304" pitchFamily="18" charset="0"/>
              </a:rPr>
              <a:t>2025).</a:t>
            </a:r>
            <a:endParaRPr lang="en-US"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34C8FB5A-D624-4B60-ABA6-3E7D1023D7E8}"/>
              </a:ext>
            </a:extLst>
          </p:cNvPr>
          <p:cNvPicPr>
            <a:picLocks noChangeAspect="1"/>
          </p:cNvPicPr>
          <p:nvPr/>
        </p:nvPicPr>
        <p:blipFill rotWithShape="1">
          <a:blip r:embed="rId5"/>
          <a:srcRect b="10116"/>
          <a:stretch/>
        </p:blipFill>
        <p:spPr>
          <a:xfrm>
            <a:off x="6664960" y="1354137"/>
            <a:ext cx="5527040" cy="2303463"/>
          </a:xfrm>
          <a:prstGeom prst="rect">
            <a:avLst/>
          </a:prstGeom>
        </p:spPr>
      </p:pic>
      <p:pic>
        <p:nvPicPr>
          <p:cNvPr id="7" name="Picture 6">
            <a:extLst>
              <a:ext uri="{FF2B5EF4-FFF2-40B4-BE49-F238E27FC236}">
                <a16:creationId xmlns:a16="http://schemas.microsoft.com/office/drawing/2014/main" id="{41E2D931-1C85-4108-B8C7-3462E75466B3}"/>
              </a:ext>
            </a:extLst>
          </p:cNvPr>
          <p:cNvPicPr>
            <a:picLocks noChangeAspect="1"/>
          </p:cNvPicPr>
          <p:nvPr/>
        </p:nvPicPr>
        <p:blipFill>
          <a:blip r:embed="rId6"/>
          <a:stretch>
            <a:fillRect/>
          </a:stretch>
        </p:blipFill>
        <p:spPr>
          <a:xfrm>
            <a:off x="6664959" y="4124960"/>
            <a:ext cx="5481955" cy="2565789"/>
          </a:xfrm>
          <a:prstGeom prst="rect">
            <a:avLst/>
          </a:prstGeom>
        </p:spPr>
      </p:pic>
      <p:pic>
        <p:nvPicPr>
          <p:cNvPr id="9" name="Video 8">
            <a:hlinkClick r:id="" action="ppaction://media"/>
            <a:extLst>
              <a:ext uri="{FF2B5EF4-FFF2-40B4-BE49-F238E27FC236}">
                <a16:creationId xmlns:a16="http://schemas.microsoft.com/office/drawing/2014/main" id="{0F0D0BBB-A03A-70C3-30EB-E3AC94994E2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
        <p:nvSpPr>
          <p:cNvPr id="8" name="TextBox 7">
            <a:extLst>
              <a:ext uri="{FF2B5EF4-FFF2-40B4-BE49-F238E27FC236}">
                <a16:creationId xmlns:a16="http://schemas.microsoft.com/office/drawing/2014/main" id="{05F538B2-30BD-870D-5194-5D6A86D97C60}"/>
              </a:ext>
            </a:extLst>
          </p:cNvPr>
          <p:cNvSpPr txBox="1"/>
          <p:nvPr/>
        </p:nvSpPr>
        <p:spPr>
          <a:xfrm flipH="1">
            <a:off x="6664959" y="3657600"/>
            <a:ext cx="5760720" cy="261610"/>
          </a:xfrm>
          <a:prstGeom prst="rect">
            <a:avLst/>
          </a:prstGeom>
          <a:noFill/>
        </p:spPr>
        <p:txBody>
          <a:bodyPr wrap="square">
            <a:spAutoFit/>
          </a:bodyPr>
          <a:lstStyle/>
          <a:p>
            <a:r>
              <a:rPr lang="en-GB" sz="1100" b="0" i="0" dirty="0">
                <a:solidFill>
                  <a:srgbClr val="3A3A3A"/>
                </a:solidFill>
                <a:effectLst/>
                <a:latin typeface="Arial" panose="020B0604020202020204" pitchFamily="34" charset="0"/>
                <a:cs typeface="Arial" panose="020B0604020202020204" pitchFamily="34" charset="0"/>
              </a:rPr>
              <a:t>(Helpful Professor 2026)</a:t>
            </a:r>
            <a:endParaRPr lang="en-GB" sz="11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F1B6A0F3-6038-C113-DC23-9900F7BF0FED}"/>
              </a:ext>
            </a:extLst>
          </p:cNvPr>
          <p:cNvSpPr txBox="1"/>
          <p:nvPr/>
        </p:nvSpPr>
        <p:spPr>
          <a:xfrm>
            <a:off x="6664959" y="6321417"/>
            <a:ext cx="1787236" cy="369332"/>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Helpful professor, 2020)</a:t>
            </a:r>
          </a:p>
        </p:txBody>
      </p:sp>
    </p:spTree>
    <p:extLst>
      <p:ext uri="{BB962C8B-B14F-4D97-AF65-F5344CB8AC3E}">
        <p14:creationId xmlns:p14="http://schemas.microsoft.com/office/powerpoint/2010/main" val="945586544"/>
      </p:ext>
    </p:extLst>
  </p:cSld>
  <p:clrMapOvr>
    <a:masterClrMapping/>
  </p:clrMapOvr>
  <mc:AlternateContent xmlns:mc="http://schemas.openxmlformats.org/markup-compatibility/2006" xmlns:p14="http://schemas.microsoft.com/office/powerpoint/2010/main">
    <mc:Choice Requires="p14">
      <p:transition spd="slow" p14:dur="2000" advTm="24178"/>
    </mc:Choice>
    <mc:Fallback xmlns="">
      <p:transition spd="slow" advTm="241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Legislation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333086"/>
            <a:ext cx="5672372" cy="5357664"/>
          </a:xfrm>
          <a:solidFill>
            <a:schemeClr val="accent2"/>
          </a:solidFill>
        </p:spPr>
        <p:txBody>
          <a:bodyPr anchor="ctr">
            <a:normAutofit/>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Legislation and policy are key drivers of care delivery for older people in the UK.</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The Care Act 2014 promotes wellbeing, prevention, safeguarding, and personal budgets for choice and control (GOV.UK, 2014).</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The Equality Act 2010 protects older adults from age discrimination and ensures equal access to services (GOV.UK, 2010).</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The Human Rights Act 1998 secures dignity, autonomy, and the right to life in care settings (GOV.UK, 1998).</a:t>
            </a:r>
          </a:p>
        </p:txBody>
      </p:sp>
      <p:pic>
        <p:nvPicPr>
          <p:cNvPr id="4" name="Picture 3">
            <a:extLst>
              <a:ext uri="{FF2B5EF4-FFF2-40B4-BE49-F238E27FC236}">
                <a16:creationId xmlns:a16="http://schemas.microsoft.com/office/drawing/2014/main" id="{8A6CCD13-12D7-40A3-8E15-57004834F106}"/>
              </a:ext>
            </a:extLst>
          </p:cNvPr>
          <p:cNvPicPr>
            <a:picLocks noChangeAspect="1"/>
          </p:cNvPicPr>
          <p:nvPr/>
        </p:nvPicPr>
        <p:blipFill>
          <a:blip r:embed="rId5"/>
          <a:stretch>
            <a:fillRect/>
          </a:stretch>
        </p:blipFill>
        <p:spPr>
          <a:xfrm>
            <a:off x="6217711" y="1333086"/>
            <a:ext cx="5857875" cy="2482456"/>
          </a:xfrm>
          <a:prstGeom prst="rect">
            <a:avLst/>
          </a:prstGeom>
        </p:spPr>
      </p:pic>
      <p:pic>
        <p:nvPicPr>
          <p:cNvPr id="5" name="Picture 4">
            <a:extLst>
              <a:ext uri="{FF2B5EF4-FFF2-40B4-BE49-F238E27FC236}">
                <a16:creationId xmlns:a16="http://schemas.microsoft.com/office/drawing/2014/main" id="{A86FEE6E-3629-45C7-88AA-E1275B112A29}"/>
              </a:ext>
            </a:extLst>
          </p:cNvPr>
          <p:cNvPicPr>
            <a:picLocks noChangeAspect="1"/>
          </p:cNvPicPr>
          <p:nvPr/>
        </p:nvPicPr>
        <p:blipFill>
          <a:blip r:embed="rId6"/>
          <a:stretch>
            <a:fillRect/>
          </a:stretch>
        </p:blipFill>
        <p:spPr>
          <a:xfrm>
            <a:off x="6217710" y="4310677"/>
            <a:ext cx="5857875" cy="2057400"/>
          </a:xfrm>
          <a:prstGeom prst="rect">
            <a:avLst/>
          </a:prstGeom>
        </p:spPr>
      </p:pic>
      <p:pic>
        <p:nvPicPr>
          <p:cNvPr id="8" name="Video 7">
            <a:hlinkClick r:id="" action="ppaction://media"/>
            <a:extLst>
              <a:ext uri="{FF2B5EF4-FFF2-40B4-BE49-F238E27FC236}">
                <a16:creationId xmlns:a16="http://schemas.microsoft.com/office/drawing/2014/main" id="{E7D66FD1-D451-0FDC-0830-8F262D8EC37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C6BBE6E1-EC44-098A-DA64-39EAAB1023DA}"/>
              </a:ext>
            </a:extLst>
          </p:cNvPr>
          <p:cNvSpPr txBox="1"/>
          <p:nvPr/>
        </p:nvSpPr>
        <p:spPr>
          <a:xfrm>
            <a:off x="6217710" y="3801499"/>
            <a:ext cx="261850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kings fund, 2016)</a:t>
            </a:r>
          </a:p>
        </p:txBody>
      </p:sp>
      <p:sp>
        <p:nvSpPr>
          <p:cNvPr id="7" name="TextBox 6">
            <a:extLst>
              <a:ext uri="{FF2B5EF4-FFF2-40B4-BE49-F238E27FC236}">
                <a16:creationId xmlns:a16="http://schemas.microsoft.com/office/drawing/2014/main" id="{A2984B81-FA64-FB6E-A78B-F58F314DCC7E}"/>
              </a:ext>
            </a:extLst>
          </p:cNvPr>
          <p:cNvSpPr txBox="1"/>
          <p:nvPr/>
        </p:nvSpPr>
        <p:spPr>
          <a:xfrm>
            <a:off x="6217710" y="6396055"/>
            <a:ext cx="1426994" cy="369332"/>
          </a:xfrm>
          <a:prstGeom prst="rect">
            <a:avLst/>
          </a:prstGeom>
          <a:noFill/>
        </p:spPr>
        <p:txBody>
          <a:bodyPr wrap="none" rtlCol="0">
            <a:spAutoFit/>
          </a:bodyPr>
          <a:lstStyle/>
          <a:p>
            <a:r>
              <a:rPr lang="en-GB" dirty="0"/>
              <a:t>(</a:t>
            </a:r>
            <a:r>
              <a:rPr lang="en-GB" sz="1100" dirty="0">
                <a:latin typeface="Arial" panose="020B0604020202020204" pitchFamily="34" charset="0"/>
                <a:cs typeface="Arial" panose="020B0604020202020204" pitchFamily="34" charset="0"/>
              </a:rPr>
              <a:t>Equality act, 2010)</a:t>
            </a:r>
          </a:p>
        </p:txBody>
      </p:sp>
    </p:spTree>
    <p:extLst>
      <p:ext uri="{BB962C8B-B14F-4D97-AF65-F5344CB8AC3E}">
        <p14:creationId xmlns:p14="http://schemas.microsoft.com/office/powerpoint/2010/main" val="1509472831"/>
      </p:ext>
    </p:extLst>
  </p:cSld>
  <p:clrMapOvr>
    <a:masterClrMapping/>
  </p:clrMapOvr>
  <mc:AlternateContent xmlns:mc="http://schemas.openxmlformats.org/markup-compatibility/2006" xmlns:p14="http://schemas.microsoft.com/office/powerpoint/2010/main">
    <mc:Choice Requires="p14">
      <p:transition spd="slow" p14:dur="2000" advTm="56209"/>
    </mc:Choice>
    <mc:Fallback xmlns="">
      <p:transition spd="slow" advTm="562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Policy and Legislation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333086"/>
            <a:ext cx="5672372" cy="5357664"/>
          </a:xfrm>
          <a:solidFill>
            <a:schemeClr val="accent2"/>
          </a:solidFill>
        </p:spPr>
        <p:txBody>
          <a:bodyPr anchor="ctr">
            <a:normAutofit/>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The NHS Long Term Plan emphasizes integrated, community-based care and digital health solutions for older people (England, 2023).</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These policies aim to strengthen person-centred, rights-based care and service integration.</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However, implementation faces challenges including underfunding, workforce shortages, and regional inequalities (</a:t>
            </a:r>
            <a:r>
              <a:rPr lang="en-US" dirty="0" err="1">
                <a:solidFill>
                  <a:schemeClr val="tx1"/>
                </a:solidFill>
                <a:latin typeface="Times New Roman" panose="02020603050405020304" pitchFamily="18" charset="0"/>
                <a:cs typeface="Times New Roman" panose="02020603050405020304" pitchFamily="18" charset="0"/>
              </a:rPr>
              <a:t>Babawarun</a:t>
            </a:r>
            <a:r>
              <a:rPr lang="en-US" dirty="0">
                <a:solidFill>
                  <a:schemeClr val="tx1"/>
                </a:solidFill>
                <a:latin typeface="Times New Roman" panose="02020603050405020304" pitchFamily="18" charset="0"/>
                <a:cs typeface="Times New Roman" panose="02020603050405020304" pitchFamily="18" charset="0"/>
              </a:rPr>
              <a:t> </a:t>
            </a:r>
            <a:r>
              <a:rPr lang="en-US" i="1" dirty="0">
                <a:solidFill>
                  <a:schemeClr val="tx1"/>
                </a:solidFill>
                <a:latin typeface="Times New Roman" panose="02020603050405020304" pitchFamily="18" charset="0"/>
                <a:cs typeface="Times New Roman" panose="02020603050405020304" pitchFamily="18" charset="0"/>
              </a:rPr>
              <a:t>et al., </a:t>
            </a:r>
            <a:r>
              <a:rPr lang="en-US" dirty="0">
                <a:solidFill>
                  <a:schemeClr val="tx1"/>
                </a:solidFill>
                <a:latin typeface="Times New Roman" panose="02020603050405020304" pitchFamily="18" charset="0"/>
                <a:cs typeface="Times New Roman" panose="02020603050405020304" pitchFamily="18" charset="0"/>
              </a:rPr>
              <a:t>2024).</a:t>
            </a:r>
          </a:p>
        </p:txBody>
      </p:sp>
      <p:pic>
        <p:nvPicPr>
          <p:cNvPr id="6" name="Picture 5">
            <a:extLst>
              <a:ext uri="{FF2B5EF4-FFF2-40B4-BE49-F238E27FC236}">
                <a16:creationId xmlns:a16="http://schemas.microsoft.com/office/drawing/2014/main" id="{86DA1CED-20B0-45D1-A5CD-C1BCE17E26F2}"/>
              </a:ext>
            </a:extLst>
          </p:cNvPr>
          <p:cNvPicPr>
            <a:picLocks noChangeAspect="1"/>
          </p:cNvPicPr>
          <p:nvPr/>
        </p:nvPicPr>
        <p:blipFill>
          <a:blip r:embed="rId5"/>
          <a:stretch>
            <a:fillRect/>
          </a:stretch>
        </p:blipFill>
        <p:spPr>
          <a:xfrm>
            <a:off x="6096000" y="1333086"/>
            <a:ext cx="5672372" cy="4909772"/>
          </a:xfrm>
          <a:prstGeom prst="rect">
            <a:avLst/>
          </a:prstGeom>
        </p:spPr>
      </p:pic>
      <p:pic>
        <p:nvPicPr>
          <p:cNvPr id="7" name="Video 6">
            <a:hlinkClick r:id="" action="ppaction://media"/>
            <a:extLst>
              <a:ext uri="{FF2B5EF4-FFF2-40B4-BE49-F238E27FC236}">
                <a16:creationId xmlns:a16="http://schemas.microsoft.com/office/drawing/2014/main" id="{989A3B72-ED1A-52D6-381F-9A65F13A2E9A}"/>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B5E8FBCF-6BEE-93D1-05EF-32CF7943B0C1}"/>
              </a:ext>
            </a:extLst>
          </p:cNvPr>
          <p:cNvSpPr txBox="1"/>
          <p:nvPr/>
        </p:nvSpPr>
        <p:spPr>
          <a:xfrm>
            <a:off x="6096000" y="6242858"/>
            <a:ext cx="327244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(Prezi, 2026)</a:t>
            </a:r>
          </a:p>
        </p:txBody>
      </p:sp>
    </p:spTree>
    <p:extLst>
      <p:ext uri="{BB962C8B-B14F-4D97-AF65-F5344CB8AC3E}">
        <p14:creationId xmlns:p14="http://schemas.microsoft.com/office/powerpoint/2010/main" val="3249003327"/>
      </p:ext>
    </p:extLst>
  </p:cSld>
  <p:clrMapOvr>
    <a:masterClrMapping/>
  </p:clrMapOvr>
  <mc:AlternateContent xmlns:mc="http://schemas.openxmlformats.org/markup-compatibility/2006" xmlns:p14="http://schemas.microsoft.com/office/powerpoint/2010/main">
    <mc:Choice Requires="p14">
      <p:transition spd="slow" p14:dur="2000" advTm="43473"/>
    </mc:Choice>
    <mc:Fallback xmlns="">
      <p:transition spd="slow" advTm="43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and Support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213659"/>
            <a:ext cx="6364353" cy="5477092"/>
          </a:xfrm>
          <a:solidFill>
            <a:schemeClr val="accent2"/>
          </a:solidFill>
        </p:spPr>
        <p:txBody>
          <a:bodyPr anchor="ctr">
            <a:normAutofit fontScale="92500"/>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Current care includes residential/nursing homes, community care, and palliative services.</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Residential care provides 24/7 support and can enhance short-term health outcomes and social interaction (CQC, 2022).</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However, it is criticized for restricting independence and reinforcing dependency, aligning with disengagement theory (Magagula, 2025).</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Uneven quality across settings raises safety and quality concerns.</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Community-based care supports independence and identity, reflecting continuity theory (O'Neil </a:t>
            </a:r>
            <a:r>
              <a:rPr lang="en-US" i="1" dirty="0">
                <a:solidFill>
                  <a:schemeClr val="tx1"/>
                </a:solidFill>
                <a:latin typeface="Times New Roman" panose="02020603050405020304" pitchFamily="18" charset="0"/>
                <a:cs typeface="Times New Roman" panose="02020603050405020304" pitchFamily="18" charset="0"/>
              </a:rPr>
              <a:t>et al</a:t>
            </a:r>
            <a:r>
              <a:rPr lang="en-US" dirty="0">
                <a:solidFill>
                  <a:schemeClr val="tx1"/>
                </a:solidFill>
                <a:latin typeface="Times New Roman" panose="02020603050405020304" pitchFamily="18" charset="0"/>
                <a:cs typeface="Times New Roman" panose="02020603050405020304" pitchFamily="18" charset="0"/>
              </a:rPr>
              <a:t>., 2022).</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Ageing in place is preferred by older adults and considered cost-effective (The King's Fund, 2024).</a:t>
            </a:r>
          </a:p>
        </p:txBody>
      </p:sp>
      <p:pic>
        <p:nvPicPr>
          <p:cNvPr id="4" name="Picture 3">
            <a:extLst>
              <a:ext uri="{FF2B5EF4-FFF2-40B4-BE49-F238E27FC236}">
                <a16:creationId xmlns:a16="http://schemas.microsoft.com/office/drawing/2014/main" id="{56B97DFD-ABB0-4BB6-B320-A90D21760856}"/>
              </a:ext>
            </a:extLst>
          </p:cNvPr>
          <p:cNvPicPr>
            <a:picLocks noChangeAspect="1"/>
          </p:cNvPicPr>
          <p:nvPr/>
        </p:nvPicPr>
        <p:blipFill>
          <a:blip r:embed="rId5"/>
          <a:stretch>
            <a:fillRect/>
          </a:stretch>
        </p:blipFill>
        <p:spPr>
          <a:xfrm>
            <a:off x="6961238" y="1339645"/>
            <a:ext cx="4928843" cy="2417708"/>
          </a:xfrm>
          <a:prstGeom prst="rect">
            <a:avLst/>
          </a:prstGeom>
        </p:spPr>
      </p:pic>
      <p:pic>
        <p:nvPicPr>
          <p:cNvPr id="8" name="Video 7">
            <a:hlinkClick r:id="" action="ppaction://media"/>
            <a:extLst>
              <a:ext uri="{FF2B5EF4-FFF2-40B4-BE49-F238E27FC236}">
                <a16:creationId xmlns:a16="http://schemas.microsoft.com/office/drawing/2014/main" id="{9943539F-824D-E893-5FB4-D9183709D9E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1B805D5A-8B7F-F42D-8F3E-2904BD68A949}"/>
              </a:ext>
            </a:extLst>
          </p:cNvPr>
          <p:cNvSpPr txBox="1"/>
          <p:nvPr/>
        </p:nvSpPr>
        <p:spPr>
          <a:xfrm>
            <a:off x="6961237" y="3757353"/>
            <a:ext cx="2382268" cy="369332"/>
          </a:xfrm>
          <a:prstGeom prst="rect">
            <a:avLst/>
          </a:prstGeom>
          <a:noFill/>
        </p:spPr>
        <p:txBody>
          <a:bodyPr wrap="square" rtlCol="0">
            <a:spAutoFit/>
          </a:bodyPr>
          <a:lstStyle/>
          <a:p>
            <a:r>
              <a:rPr lang="en-GB" dirty="0"/>
              <a:t>(</a:t>
            </a:r>
            <a:r>
              <a:rPr lang="en-GB" dirty="0" err="1"/>
              <a:t>Alamy</a:t>
            </a:r>
            <a:r>
              <a:rPr lang="en-GB" dirty="0"/>
              <a:t> (n.d.)</a:t>
            </a:r>
          </a:p>
        </p:txBody>
      </p:sp>
    </p:spTree>
    <p:extLst>
      <p:ext uri="{BB962C8B-B14F-4D97-AF65-F5344CB8AC3E}">
        <p14:creationId xmlns:p14="http://schemas.microsoft.com/office/powerpoint/2010/main" val="1070465237"/>
      </p:ext>
    </p:extLst>
  </p:cSld>
  <p:clrMapOvr>
    <a:masterClrMapping/>
  </p:clrMapOvr>
  <mc:AlternateContent xmlns:mc="http://schemas.openxmlformats.org/markup-compatibility/2006" xmlns:p14="http://schemas.microsoft.com/office/powerpoint/2010/main">
    <mc:Choice Requires="p14">
      <p:transition spd="slow" p14:dur="2000" advTm="112010"/>
    </mc:Choice>
    <mc:Fallback xmlns="">
      <p:transition spd="slow" advTm="112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Evaluation of Current Care and Support</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339645"/>
            <a:ext cx="6659321" cy="5351105"/>
          </a:xfrm>
          <a:solidFill>
            <a:schemeClr val="accent2"/>
          </a:solidFill>
        </p:spPr>
        <p:txBody>
          <a:bodyPr anchor="ctr">
            <a:normAutofit/>
          </a:bodyPr>
          <a:lstStyle/>
          <a:p>
            <a:r>
              <a:rPr lang="en-US" dirty="0">
                <a:solidFill>
                  <a:schemeClr val="tx1"/>
                </a:solidFill>
                <a:latin typeface="Times New Roman" panose="02020603050405020304" pitchFamily="18" charset="0"/>
                <a:cs typeface="Times New Roman" panose="02020603050405020304" pitchFamily="18" charset="0"/>
              </a:rPr>
              <a:t>Community care is often disjointed, with insufficient staffing and intermittent service delivery leaving needs unmet (Asante </a:t>
            </a:r>
            <a:r>
              <a:rPr lang="en-US" i="1" dirty="0">
                <a:solidFill>
                  <a:schemeClr val="tx1"/>
                </a:solidFill>
                <a:latin typeface="Times New Roman" panose="02020603050405020304" pitchFamily="18" charset="0"/>
                <a:cs typeface="Times New Roman" panose="02020603050405020304" pitchFamily="18" charset="0"/>
              </a:rPr>
              <a:t>et al., </a:t>
            </a:r>
            <a:r>
              <a:rPr lang="en-US" dirty="0">
                <a:solidFill>
                  <a:schemeClr val="tx1"/>
                </a:solidFill>
                <a:latin typeface="Times New Roman" panose="02020603050405020304" pitchFamily="18" charset="0"/>
                <a:cs typeface="Times New Roman" panose="02020603050405020304" pitchFamily="18" charset="0"/>
              </a:rPr>
              <a:t>2023).</a:t>
            </a:r>
          </a:p>
          <a:p>
            <a:r>
              <a:rPr lang="en-US" dirty="0">
                <a:solidFill>
                  <a:schemeClr val="tx1"/>
                </a:solidFill>
                <a:latin typeface="Times New Roman" panose="02020603050405020304" pitchFamily="18" charset="0"/>
                <a:cs typeface="Times New Roman" panose="02020603050405020304" pitchFamily="18" charset="0"/>
              </a:rPr>
              <a:t>Limited social interaction within services can worsen loneliness and isolation.</a:t>
            </a:r>
          </a:p>
          <a:p>
            <a:r>
              <a:rPr lang="en-US" dirty="0">
                <a:solidFill>
                  <a:schemeClr val="tx1"/>
                </a:solidFill>
                <a:latin typeface="Times New Roman" panose="02020603050405020304" pitchFamily="18" charset="0"/>
                <a:cs typeface="Times New Roman" panose="02020603050405020304" pitchFamily="18" charset="0"/>
              </a:rPr>
              <a:t>Current services are largely reactive (crisis-driven) rather than preventative.</a:t>
            </a:r>
          </a:p>
          <a:p>
            <a:r>
              <a:rPr lang="en-US" dirty="0">
                <a:solidFill>
                  <a:schemeClr val="tx1"/>
                </a:solidFill>
                <a:latin typeface="Times New Roman" panose="02020603050405020304" pitchFamily="18" charset="0"/>
                <a:cs typeface="Times New Roman" panose="02020603050405020304" pitchFamily="18" charset="0"/>
              </a:rPr>
              <a:t>Significant disparities exist in mental health and dementia care (Age UK, 2025).</a:t>
            </a:r>
          </a:p>
          <a:p>
            <a:r>
              <a:rPr lang="en-US" dirty="0">
                <a:solidFill>
                  <a:schemeClr val="tx1"/>
                </a:solidFill>
                <a:latin typeface="Times New Roman" panose="02020603050405020304" pitchFamily="18" charset="0"/>
                <a:cs typeface="Times New Roman" panose="02020603050405020304" pitchFamily="18" charset="0"/>
              </a:rPr>
              <a:t>Socioeconomic inequities continue to limit access and outcomes (Bell and Marmot, 2022).</a:t>
            </a:r>
          </a:p>
          <a:p>
            <a:r>
              <a:rPr lang="en-US" dirty="0">
                <a:solidFill>
                  <a:schemeClr val="tx1"/>
                </a:solidFill>
                <a:latin typeface="Times New Roman" panose="02020603050405020304" pitchFamily="18" charset="0"/>
                <a:cs typeface="Times New Roman" panose="02020603050405020304" pitchFamily="18" charset="0"/>
              </a:rPr>
              <a:t>Rising demand and costs place long-term strain on the NHS and social care (NHS England, 2019).</a:t>
            </a:r>
          </a:p>
          <a:p>
            <a:r>
              <a:rPr lang="en-US" dirty="0">
                <a:solidFill>
                  <a:schemeClr val="tx1"/>
                </a:solidFill>
                <a:latin typeface="Times New Roman" panose="02020603050405020304" pitchFamily="18" charset="0"/>
                <a:cs typeface="Times New Roman" panose="02020603050405020304" pitchFamily="18" charset="0"/>
              </a:rPr>
              <a:t>This reinforces the need for sustainable, integrated models of care to meet future demand.</a:t>
            </a:r>
          </a:p>
        </p:txBody>
      </p:sp>
      <p:pic>
        <p:nvPicPr>
          <p:cNvPr id="6" name="Picture 5">
            <a:extLst>
              <a:ext uri="{FF2B5EF4-FFF2-40B4-BE49-F238E27FC236}">
                <a16:creationId xmlns:a16="http://schemas.microsoft.com/office/drawing/2014/main" id="{0FF9C80F-F587-4C09-8172-0B73277B983A}"/>
              </a:ext>
            </a:extLst>
          </p:cNvPr>
          <p:cNvPicPr>
            <a:picLocks noChangeAspect="1"/>
          </p:cNvPicPr>
          <p:nvPr/>
        </p:nvPicPr>
        <p:blipFill>
          <a:blip r:embed="rId5"/>
          <a:stretch>
            <a:fillRect/>
          </a:stretch>
        </p:blipFill>
        <p:spPr>
          <a:xfrm>
            <a:off x="7348450" y="1339645"/>
            <a:ext cx="4643231" cy="2450959"/>
          </a:xfrm>
          <a:prstGeom prst="rect">
            <a:avLst/>
          </a:prstGeom>
        </p:spPr>
      </p:pic>
      <p:pic>
        <p:nvPicPr>
          <p:cNvPr id="7" name="Picture 6">
            <a:extLst>
              <a:ext uri="{FF2B5EF4-FFF2-40B4-BE49-F238E27FC236}">
                <a16:creationId xmlns:a16="http://schemas.microsoft.com/office/drawing/2014/main" id="{2102F9CF-2FF8-4AA4-A0FA-5F59E7FD45F6}"/>
              </a:ext>
            </a:extLst>
          </p:cNvPr>
          <p:cNvPicPr>
            <a:picLocks noChangeAspect="1"/>
          </p:cNvPicPr>
          <p:nvPr/>
        </p:nvPicPr>
        <p:blipFill>
          <a:blip r:embed="rId6"/>
          <a:stretch>
            <a:fillRect/>
          </a:stretch>
        </p:blipFill>
        <p:spPr>
          <a:xfrm>
            <a:off x="7216479" y="4185920"/>
            <a:ext cx="4775201" cy="2185239"/>
          </a:xfrm>
          <a:prstGeom prst="rect">
            <a:avLst/>
          </a:prstGeom>
        </p:spPr>
      </p:pic>
      <p:pic>
        <p:nvPicPr>
          <p:cNvPr id="8" name="Video 7">
            <a:hlinkClick r:id="" action="ppaction://media"/>
            <a:extLst>
              <a:ext uri="{FF2B5EF4-FFF2-40B4-BE49-F238E27FC236}">
                <a16:creationId xmlns:a16="http://schemas.microsoft.com/office/drawing/2014/main" id="{7C43DE86-0FF8-632A-077F-5475C4340E8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18114604-0633-0BED-2AE1-4B386D7A2CD7}"/>
              </a:ext>
            </a:extLst>
          </p:cNvPr>
          <p:cNvSpPr txBox="1"/>
          <p:nvPr/>
        </p:nvSpPr>
        <p:spPr>
          <a:xfrm>
            <a:off x="7348450" y="3724597"/>
            <a:ext cx="1878677"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(Stock images n.d.)</a:t>
            </a:r>
          </a:p>
        </p:txBody>
      </p:sp>
      <p:sp>
        <p:nvSpPr>
          <p:cNvPr id="5" name="TextBox 4">
            <a:extLst>
              <a:ext uri="{FF2B5EF4-FFF2-40B4-BE49-F238E27FC236}">
                <a16:creationId xmlns:a16="http://schemas.microsoft.com/office/drawing/2014/main" id="{39DD73F3-46A9-F99B-769E-F9B1308DE165}"/>
              </a:ext>
            </a:extLst>
          </p:cNvPr>
          <p:cNvSpPr txBox="1"/>
          <p:nvPr/>
        </p:nvSpPr>
        <p:spPr>
          <a:xfrm>
            <a:off x="7259088" y="6406372"/>
            <a:ext cx="205740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(Stock images n.d.)</a:t>
            </a:r>
          </a:p>
        </p:txBody>
      </p:sp>
    </p:spTree>
    <p:extLst>
      <p:ext uri="{BB962C8B-B14F-4D97-AF65-F5344CB8AC3E}">
        <p14:creationId xmlns:p14="http://schemas.microsoft.com/office/powerpoint/2010/main" val="1472842429"/>
      </p:ext>
    </p:extLst>
  </p:cSld>
  <p:clrMapOvr>
    <a:masterClrMapping/>
  </p:clrMapOvr>
  <mc:AlternateContent xmlns:mc="http://schemas.openxmlformats.org/markup-compatibility/2006" xmlns:p14="http://schemas.microsoft.com/office/powerpoint/2010/main">
    <mc:Choice Requires="p14">
      <p:transition spd="slow" p14:dur="2000" advTm="1528"/>
    </mc:Choice>
    <mc:Fallback xmlns="">
      <p:transition spd="slow" advTm="15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Technological Innovations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386348"/>
            <a:ext cx="6482340" cy="5304402"/>
          </a:xfrm>
          <a:solidFill>
            <a:schemeClr val="accent2"/>
          </a:solidFill>
        </p:spPr>
        <p:txBody>
          <a:bodyPr anchor="ctr">
            <a:normAutofit fontScale="92500" lnSpcReduction="20000"/>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Telecare, wearables, and smart home tech enable early detection and ageing in place (NHS England, 2019).</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Digital health aims to reduce hospital visits and support self-management.</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Evidence shows telehealth can improve care quality (Wong </a:t>
            </a:r>
            <a:r>
              <a:rPr lang="en-US" i="1" dirty="0">
                <a:solidFill>
                  <a:schemeClr val="tx1"/>
                </a:solidFill>
                <a:latin typeface="Times New Roman" panose="02020603050405020304" pitchFamily="18" charset="0"/>
                <a:cs typeface="Times New Roman" panose="02020603050405020304" pitchFamily="18" charset="0"/>
              </a:rPr>
              <a:t>et al. </a:t>
            </a:r>
            <a:r>
              <a:rPr lang="en-US" dirty="0">
                <a:solidFill>
                  <a:schemeClr val="tx1"/>
                </a:solidFill>
                <a:latin typeface="Times New Roman" panose="02020603050405020304" pitchFamily="18" charset="0"/>
                <a:cs typeface="Times New Roman" panose="02020603050405020304" pitchFamily="18" charset="0"/>
              </a:rPr>
              <a:t>2022).</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However, user engagement and implementation challenges limit effectiveness (Gentry </a:t>
            </a:r>
            <a:r>
              <a:rPr lang="en-US" i="1" dirty="0">
                <a:solidFill>
                  <a:schemeClr val="tx1"/>
                </a:solidFill>
                <a:latin typeface="Times New Roman" panose="02020603050405020304" pitchFamily="18" charset="0"/>
                <a:cs typeface="Times New Roman" panose="02020603050405020304" pitchFamily="18" charset="0"/>
              </a:rPr>
              <a:t>et al. </a:t>
            </a:r>
            <a:r>
              <a:rPr lang="en-US" dirty="0">
                <a:solidFill>
                  <a:schemeClr val="tx1"/>
                </a:solidFill>
                <a:latin typeface="Times New Roman" panose="02020603050405020304" pitchFamily="18" charset="0"/>
                <a:cs typeface="Times New Roman" panose="02020603050405020304" pitchFamily="18" charset="0"/>
              </a:rPr>
              <a:t>2025).</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Digital exclusion (lack of access or literacy) is a major barrier (Age UK, 2025).</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Ethical concerns include data privacy and surveillance.</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Technology should support, not replace, human interaction and personalised care.</a:t>
            </a:r>
          </a:p>
        </p:txBody>
      </p:sp>
      <p:pic>
        <p:nvPicPr>
          <p:cNvPr id="4" name="Picture 3">
            <a:extLst>
              <a:ext uri="{FF2B5EF4-FFF2-40B4-BE49-F238E27FC236}">
                <a16:creationId xmlns:a16="http://schemas.microsoft.com/office/drawing/2014/main" id="{6441AE77-53CE-4C95-91EA-5C6092D6872C}"/>
              </a:ext>
            </a:extLst>
          </p:cNvPr>
          <p:cNvPicPr>
            <a:picLocks noChangeAspect="1"/>
          </p:cNvPicPr>
          <p:nvPr/>
        </p:nvPicPr>
        <p:blipFill>
          <a:blip r:embed="rId5"/>
          <a:stretch>
            <a:fillRect/>
          </a:stretch>
        </p:blipFill>
        <p:spPr>
          <a:xfrm>
            <a:off x="7020232" y="1386348"/>
            <a:ext cx="4869850" cy="4357747"/>
          </a:xfrm>
          <a:prstGeom prst="rect">
            <a:avLst/>
          </a:prstGeom>
        </p:spPr>
      </p:pic>
      <p:pic>
        <p:nvPicPr>
          <p:cNvPr id="7" name="Video 6">
            <a:hlinkClick r:id="" action="ppaction://media"/>
            <a:extLst>
              <a:ext uri="{FF2B5EF4-FFF2-40B4-BE49-F238E27FC236}">
                <a16:creationId xmlns:a16="http://schemas.microsoft.com/office/drawing/2014/main" id="{B2C0EB35-DB11-034F-4FE5-09609B1CBCB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6" name="TextBox 5">
            <a:extLst>
              <a:ext uri="{FF2B5EF4-FFF2-40B4-BE49-F238E27FC236}">
                <a16:creationId xmlns:a16="http://schemas.microsoft.com/office/drawing/2014/main" id="{FCEF1C91-C17D-3BF5-6A61-016A42CC9E5F}"/>
              </a:ext>
            </a:extLst>
          </p:cNvPr>
          <p:cNvSpPr txBox="1"/>
          <p:nvPr/>
        </p:nvSpPr>
        <p:spPr>
          <a:xfrm>
            <a:off x="7165572" y="5963318"/>
            <a:ext cx="195349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(Appello n.d.)</a:t>
            </a:r>
          </a:p>
        </p:txBody>
      </p:sp>
    </p:spTree>
    <p:extLst>
      <p:ext uri="{BB962C8B-B14F-4D97-AF65-F5344CB8AC3E}">
        <p14:creationId xmlns:p14="http://schemas.microsoft.com/office/powerpoint/2010/main" val="1869060500"/>
      </p:ext>
    </p:extLst>
  </p:cSld>
  <p:clrMapOvr>
    <a:masterClrMapping/>
  </p:clrMapOvr>
  <mc:AlternateContent xmlns:mc="http://schemas.openxmlformats.org/markup-compatibility/2006" xmlns:p14="http://schemas.microsoft.com/office/powerpoint/2010/main">
    <mc:Choice Requires="p14">
      <p:transition spd="slow" p14:dur="2000" advTm="90610"/>
    </mc:Choice>
    <mc:Fallback xmlns="">
      <p:transition spd="slow" advTm="906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Studies and Real-World Application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9" y="1297172"/>
            <a:ext cx="6524184" cy="5393578"/>
          </a:xfrm>
          <a:solidFill>
            <a:schemeClr val="accent2"/>
          </a:solidFill>
        </p:spPr>
        <p:txBody>
          <a:bodyPr anchor="ctr">
            <a:normAutofit/>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Age UK telecare offers remote monitoring and emergency response to support independent living (Age UK, 2025).</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This approach aligns with continuity theory, enabling older adults to maintain routines and control.</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Evaluations show reduced hospital admissions and improved wellbeing.</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Demonstrates practical value of combining technology with personalised care (Al-</a:t>
            </a:r>
            <a:r>
              <a:rPr lang="en-US" dirty="0" err="1">
                <a:solidFill>
                  <a:schemeClr val="tx1"/>
                </a:solidFill>
                <a:latin typeface="Times New Roman" panose="02020603050405020304" pitchFamily="18" charset="0"/>
                <a:cs typeface="Times New Roman" panose="02020603050405020304" pitchFamily="18" charset="0"/>
              </a:rPr>
              <a:t>Obaidi</a:t>
            </a:r>
            <a:r>
              <a:rPr lang="en-US" dirty="0">
                <a:solidFill>
                  <a:schemeClr val="tx1"/>
                </a:solidFill>
                <a:latin typeface="Times New Roman" panose="02020603050405020304" pitchFamily="18" charset="0"/>
                <a:cs typeface="Times New Roman" panose="02020603050405020304" pitchFamily="18" charset="0"/>
              </a:rPr>
              <a:t> et al., 2022).</a:t>
            </a:r>
          </a:p>
        </p:txBody>
      </p:sp>
      <p:pic>
        <p:nvPicPr>
          <p:cNvPr id="4" name="Picture 3">
            <a:extLst>
              <a:ext uri="{FF2B5EF4-FFF2-40B4-BE49-F238E27FC236}">
                <a16:creationId xmlns:a16="http://schemas.microsoft.com/office/drawing/2014/main" id="{B573A78C-1F77-48D0-8099-44CC23AEF185}"/>
              </a:ext>
            </a:extLst>
          </p:cNvPr>
          <p:cNvPicPr>
            <a:picLocks noChangeAspect="1"/>
          </p:cNvPicPr>
          <p:nvPr/>
        </p:nvPicPr>
        <p:blipFill>
          <a:blip r:embed="rId5"/>
          <a:stretch>
            <a:fillRect/>
          </a:stretch>
        </p:blipFill>
        <p:spPr>
          <a:xfrm>
            <a:off x="6990733" y="1914095"/>
            <a:ext cx="4899348" cy="4159731"/>
          </a:xfrm>
          <a:prstGeom prst="rect">
            <a:avLst/>
          </a:prstGeom>
        </p:spPr>
      </p:pic>
      <p:pic>
        <p:nvPicPr>
          <p:cNvPr id="7" name="Video 6">
            <a:hlinkClick r:id="" action="ppaction://media"/>
            <a:extLst>
              <a:ext uri="{FF2B5EF4-FFF2-40B4-BE49-F238E27FC236}">
                <a16:creationId xmlns:a16="http://schemas.microsoft.com/office/drawing/2014/main" id="{50F88EC3-BCC3-9E6F-E22A-FFD02F4CE196}"/>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5" name="TextBox 4">
            <a:extLst>
              <a:ext uri="{FF2B5EF4-FFF2-40B4-BE49-F238E27FC236}">
                <a16:creationId xmlns:a16="http://schemas.microsoft.com/office/drawing/2014/main" id="{051B17D5-D2DC-2ABB-D7A8-F9FC05F220D5}"/>
              </a:ext>
            </a:extLst>
          </p:cNvPr>
          <p:cNvSpPr txBox="1"/>
          <p:nvPr/>
        </p:nvSpPr>
        <p:spPr>
          <a:xfrm>
            <a:off x="7051952" y="6175540"/>
            <a:ext cx="1934106"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(Stock images n.d.)</a:t>
            </a:r>
          </a:p>
        </p:txBody>
      </p:sp>
    </p:spTree>
    <p:extLst>
      <p:ext uri="{BB962C8B-B14F-4D97-AF65-F5344CB8AC3E}">
        <p14:creationId xmlns:p14="http://schemas.microsoft.com/office/powerpoint/2010/main" val="1340990042"/>
      </p:ext>
    </p:extLst>
  </p:cSld>
  <p:clrMapOvr>
    <a:masterClrMapping/>
  </p:clrMapOvr>
  <mc:AlternateContent xmlns:mc="http://schemas.openxmlformats.org/markup-compatibility/2006" xmlns:p14="http://schemas.microsoft.com/office/powerpoint/2010/main">
    <mc:Choice Requires="p14">
      <p:transition spd="slow" p14:dur="2000" advTm="47370"/>
    </mc:Choice>
    <mc:Fallback xmlns="">
      <p:transition spd="slow" advTm="473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Case Studies and Real-World Application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9" y="1297172"/>
            <a:ext cx="6524184" cy="5393578"/>
          </a:xfrm>
          <a:solidFill>
            <a:schemeClr val="accent2"/>
          </a:solidFill>
        </p:spPr>
        <p:txBody>
          <a:bodyPr anchor="ctr">
            <a:normAutofit/>
          </a:bodyPr>
          <a:lstStyle/>
          <a:p>
            <a:pPr>
              <a:lnSpc>
                <a:spcPct val="150000"/>
              </a:lnSpc>
            </a:pPr>
            <a:r>
              <a:rPr lang="en-US" dirty="0">
                <a:solidFill>
                  <a:schemeClr val="tx1"/>
                </a:solidFill>
                <a:latin typeface="Times New Roman" panose="02020603050405020304" pitchFamily="18" charset="0"/>
                <a:cs typeface="Times New Roman" panose="02020603050405020304" pitchFamily="18" charset="0"/>
              </a:rPr>
              <a:t>The Dementia Care Village model in the Netherlands has influenced UK dementia care practice (</a:t>
            </a:r>
            <a:r>
              <a:rPr lang="en-US" dirty="0" err="1">
                <a:solidFill>
                  <a:schemeClr val="tx1"/>
                </a:solidFill>
                <a:latin typeface="Times New Roman" panose="02020603050405020304" pitchFamily="18" charset="0"/>
                <a:cs typeface="Times New Roman" panose="02020603050405020304" pitchFamily="18" charset="0"/>
              </a:rPr>
              <a:t>Krier</a:t>
            </a:r>
            <a:r>
              <a:rPr lang="en-US" dirty="0">
                <a:solidFill>
                  <a:schemeClr val="tx1"/>
                </a:solidFill>
                <a:latin typeface="Times New Roman" panose="02020603050405020304" pitchFamily="18" charset="0"/>
                <a:cs typeface="Times New Roman" panose="02020603050405020304" pitchFamily="18" charset="0"/>
              </a:rPr>
              <a:t> </a:t>
            </a:r>
            <a:r>
              <a:rPr lang="en-US" i="1" dirty="0">
                <a:solidFill>
                  <a:schemeClr val="tx1"/>
                </a:solidFill>
                <a:latin typeface="Times New Roman" panose="02020603050405020304" pitchFamily="18" charset="0"/>
                <a:cs typeface="Times New Roman" panose="02020603050405020304" pitchFamily="18" charset="0"/>
              </a:rPr>
              <a:t>et al., </a:t>
            </a:r>
            <a:r>
              <a:rPr lang="en-US" dirty="0">
                <a:solidFill>
                  <a:schemeClr val="tx1"/>
                </a:solidFill>
                <a:latin typeface="Times New Roman" panose="02020603050405020304" pitchFamily="18" charset="0"/>
                <a:cs typeface="Times New Roman" panose="02020603050405020304" pitchFamily="18" charset="0"/>
              </a:rPr>
              <a:t>2023).</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These villages blend community living with structured support, reflecting activity theory by promoting engagement and socialisation.</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Aligns with the Care Act 2014, which endorses person-centred care focused on wellbeing, dignity, and autonomy (GOV.UK, 2014).</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Outcomes include improved socialisation, reduced agitation, and enhanced quality of life.</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Demonstrates effective integration of theory, policy, and practice.</a:t>
            </a:r>
          </a:p>
        </p:txBody>
      </p:sp>
      <p:pic>
        <p:nvPicPr>
          <p:cNvPr id="5" name="Picture 4">
            <a:extLst>
              <a:ext uri="{FF2B5EF4-FFF2-40B4-BE49-F238E27FC236}">
                <a16:creationId xmlns:a16="http://schemas.microsoft.com/office/drawing/2014/main" id="{EBB9E26F-13E5-4E9B-AFAE-DAE004DDCED4}"/>
              </a:ext>
            </a:extLst>
          </p:cNvPr>
          <p:cNvPicPr>
            <a:picLocks noChangeAspect="1"/>
          </p:cNvPicPr>
          <p:nvPr/>
        </p:nvPicPr>
        <p:blipFill>
          <a:blip r:embed="rId5"/>
          <a:stretch>
            <a:fillRect/>
          </a:stretch>
        </p:blipFill>
        <p:spPr>
          <a:xfrm>
            <a:off x="6990733" y="1297172"/>
            <a:ext cx="4899348" cy="2384906"/>
          </a:xfrm>
          <a:prstGeom prst="rect">
            <a:avLst/>
          </a:prstGeom>
        </p:spPr>
      </p:pic>
      <p:pic>
        <p:nvPicPr>
          <p:cNvPr id="6" name="Picture 5">
            <a:extLst>
              <a:ext uri="{FF2B5EF4-FFF2-40B4-BE49-F238E27FC236}">
                <a16:creationId xmlns:a16="http://schemas.microsoft.com/office/drawing/2014/main" id="{090DA1C7-25DE-4B18-A5D6-90C4CFEB0653}"/>
              </a:ext>
            </a:extLst>
          </p:cNvPr>
          <p:cNvPicPr>
            <a:picLocks noChangeAspect="1"/>
          </p:cNvPicPr>
          <p:nvPr/>
        </p:nvPicPr>
        <p:blipFill>
          <a:blip r:embed="rId6"/>
          <a:stretch>
            <a:fillRect/>
          </a:stretch>
        </p:blipFill>
        <p:spPr>
          <a:xfrm>
            <a:off x="6990733" y="4164676"/>
            <a:ext cx="4899348" cy="2271640"/>
          </a:xfrm>
          <a:prstGeom prst="rect">
            <a:avLst/>
          </a:prstGeom>
        </p:spPr>
      </p:pic>
      <p:pic>
        <p:nvPicPr>
          <p:cNvPr id="8" name="Video 7">
            <a:hlinkClick r:id="" action="ppaction://media"/>
            <a:extLst>
              <a:ext uri="{FF2B5EF4-FFF2-40B4-BE49-F238E27FC236}">
                <a16:creationId xmlns:a16="http://schemas.microsoft.com/office/drawing/2014/main" id="{292CE45C-4973-A405-E343-681ED54407C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7"/>
          <a:srcRect l="12500" r="12500"/>
          <a:stretch>
            <a:fillRect/>
          </a:stretch>
        </p:blipFill>
        <p:spPr>
          <a:xfrm>
            <a:off x="10052304" y="4718304"/>
            <a:ext cx="2057400" cy="2057400"/>
          </a:xfrm>
          <a:prstGeom prst="ellipse">
            <a:avLst/>
          </a:prstGeom>
        </p:spPr>
      </p:pic>
      <p:sp>
        <p:nvSpPr>
          <p:cNvPr id="4" name="TextBox 3">
            <a:extLst>
              <a:ext uri="{FF2B5EF4-FFF2-40B4-BE49-F238E27FC236}">
                <a16:creationId xmlns:a16="http://schemas.microsoft.com/office/drawing/2014/main" id="{78000B0B-CECC-ADB9-FEA1-C2409442822B}"/>
              </a:ext>
            </a:extLst>
          </p:cNvPr>
          <p:cNvSpPr txBox="1"/>
          <p:nvPr/>
        </p:nvSpPr>
        <p:spPr>
          <a:xfrm>
            <a:off x="6917544" y="3682078"/>
            <a:ext cx="1272344" cy="369332"/>
          </a:xfrm>
          <a:prstGeom prst="rect">
            <a:avLst/>
          </a:prstGeom>
          <a:noFill/>
        </p:spPr>
        <p:txBody>
          <a:bodyPr wrap="square" rtlCol="0">
            <a:spAutoFit/>
          </a:bodyPr>
          <a:lstStyle/>
          <a:p>
            <a:r>
              <a:rPr lang="en-GB" dirty="0"/>
              <a:t>(</a:t>
            </a:r>
            <a:r>
              <a:rPr lang="en-GB" sz="1100" dirty="0">
                <a:latin typeface="Arial" panose="020B0604020202020204" pitchFamily="34" charset="0"/>
                <a:cs typeface="Arial" panose="020B0604020202020204" pitchFamily="34" charset="0"/>
              </a:rPr>
              <a:t>Stock images)</a:t>
            </a:r>
          </a:p>
        </p:txBody>
      </p:sp>
      <p:sp>
        <p:nvSpPr>
          <p:cNvPr id="7" name="TextBox 6">
            <a:extLst>
              <a:ext uri="{FF2B5EF4-FFF2-40B4-BE49-F238E27FC236}">
                <a16:creationId xmlns:a16="http://schemas.microsoft.com/office/drawing/2014/main" id="{2E65ACAF-F269-1D04-A315-6439A082F707}"/>
              </a:ext>
            </a:extLst>
          </p:cNvPr>
          <p:cNvSpPr txBox="1"/>
          <p:nvPr/>
        </p:nvSpPr>
        <p:spPr>
          <a:xfrm>
            <a:off x="7306887" y="6690750"/>
            <a:ext cx="1124026" cy="261610"/>
          </a:xfrm>
          <a:prstGeom prst="rect">
            <a:avLst/>
          </a:prstGeom>
          <a:noFill/>
        </p:spPr>
        <p:txBody>
          <a:bodyPr wrap="none" rtlCol="0">
            <a:spAutoFit/>
          </a:bodyPr>
          <a:lstStyle/>
          <a:p>
            <a:r>
              <a:rPr lang="en-GB" sz="1100" dirty="0">
                <a:latin typeface="Arial" panose="020B0604020202020204" pitchFamily="34" charset="0"/>
                <a:cs typeface="Arial" panose="020B0604020202020204" pitchFamily="34" charset="0"/>
              </a:rPr>
              <a:t>(Stock images)</a:t>
            </a:r>
          </a:p>
        </p:txBody>
      </p:sp>
    </p:spTree>
    <p:extLst>
      <p:ext uri="{BB962C8B-B14F-4D97-AF65-F5344CB8AC3E}">
        <p14:creationId xmlns:p14="http://schemas.microsoft.com/office/powerpoint/2010/main" val="2599093172"/>
      </p:ext>
    </p:extLst>
  </p:cSld>
  <p:clrMapOvr>
    <a:masterClrMapping/>
  </p:clrMapOvr>
  <mc:AlternateContent xmlns:mc="http://schemas.openxmlformats.org/markup-compatibility/2006" xmlns:p14="http://schemas.microsoft.com/office/powerpoint/2010/main">
    <mc:Choice Requires="p14">
      <p:transition spd="slow" p14:dur="2000" advTm="53309"/>
    </mc:Choice>
    <mc:Fallback xmlns="">
      <p:transition spd="slow" advTm="533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Recommendations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301918" y="1424763"/>
            <a:ext cx="6821896" cy="5265987"/>
          </a:xfrm>
          <a:solidFill>
            <a:schemeClr val="accent2"/>
          </a:solidFill>
        </p:spPr>
        <p:txBody>
          <a:bodyPr anchor="ctr">
            <a:normAutofit fontScale="92500" lnSpcReduction="20000"/>
          </a:bodyPr>
          <a:lstStyle/>
          <a:p>
            <a:pPr>
              <a:lnSpc>
                <a:spcPct val="150000"/>
              </a:lnSpc>
            </a:pPr>
            <a:r>
              <a:rPr lang="en-US" dirty="0">
                <a:latin typeface="Times New Roman" panose="02020603050405020304" pitchFamily="18" charset="0"/>
                <a:cs typeface="Times New Roman" panose="02020603050405020304" pitchFamily="18" charset="0"/>
              </a:rPr>
              <a:t>Increase funding for community-based services and gerontology training (The King's Fund, 2024) .</a:t>
            </a:r>
          </a:p>
          <a:p>
            <a:pPr>
              <a:lnSpc>
                <a:spcPct val="150000"/>
              </a:lnSpc>
            </a:pPr>
            <a:r>
              <a:rPr lang="en-US" dirty="0">
                <a:latin typeface="Times New Roman" panose="02020603050405020304" pitchFamily="18" charset="0"/>
                <a:cs typeface="Times New Roman" panose="02020603050405020304" pitchFamily="18" charset="0"/>
              </a:rPr>
              <a:t>Use theory to guide practice: activity theory (social engagement), continuity theory (personalised planning), life course theory (culturally competent care) (</a:t>
            </a:r>
            <a:r>
              <a:rPr lang="en-US" dirty="0" err="1">
                <a:latin typeface="Times New Roman" panose="02020603050405020304" pitchFamily="18" charset="0"/>
                <a:cs typeface="Times New Roman" panose="02020603050405020304" pitchFamily="18" charset="0"/>
              </a:rPr>
              <a:t>Teles</a:t>
            </a:r>
            <a:r>
              <a:rPr lang="en-US" dirty="0">
                <a:latin typeface="Times New Roman" panose="02020603050405020304" pitchFamily="18" charset="0"/>
                <a:cs typeface="Times New Roman" panose="02020603050405020304" pitchFamily="18" charset="0"/>
              </a:rPr>
              <a:t> and Ribeiro, 2022; Guedes and Melo, 2022).</a:t>
            </a:r>
          </a:p>
          <a:p>
            <a:pPr>
              <a:lnSpc>
                <a:spcPct val="150000"/>
              </a:lnSpc>
            </a:pPr>
            <a:r>
              <a:rPr lang="en-US" dirty="0">
                <a:latin typeface="Times New Roman" panose="02020603050405020304" pitchFamily="18" charset="0"/>
                <a:cs typeface="Times New Roman" panose="02020603050405020304" pitchFamily="18" charset="0"/>
              </a:rPr>
              <a:t>Provide digital literacy training and low-cost assistive technology to reduce exclusion (Age UK, 2025).</a:t>
            </a:r>
          </a:p>
          <a:p>
            <a:pPr>
              <a:lnSpc>
                <a:spcPct val="150000"/>
              </a:lnSpc>
            </a:pPr>
            <a:r>
              <a:rPr lang="en-US" dirty="0">
                <a:latin typeface="Times New Roman" panose="02020603050405020304" pitchFamily="18" charset="0"/>
                <a:cs typeface="Times New Roman" panose="02020603050405020304" pitchFamily="18" charset="0"/>
              </a:rPr>
              <a:t>Strengthen implementation of the Care Act 2014 and address regional disparities (GOV.UK, 2014).</a:t>
            </a:r>
          </a:p>
          <a:p>
            <a:pPr>
              <a:lnSpc>
                <a:spcPct val="150000"/>
              </a:lnSpc>
            </a:pPr>
            <a:r>
              <a:rPr lang="en-US" dirty="0">
                <a:latin typeface="Times New Roman" panose="02020603050405020304" pitchFamily="18" charset="0"/>
                <a:cs typeface="Times New Roman" panose="02020603050405020304" pitchFamily="18" charset="0"/>
              </a:rPr>
              <a:t>Tackle barriers like underfunding, workforce shortages, and resistance to change.</a:t>
            </a:r>
          </a:p>
          <a:p>
            <a:pPr>
              <a:lnSpc>
                <a:spcPct val="150000"/>
              </a:lnSpc>
            </a:pPr>
            <a:r>
              <a:rPr lang="en-US" dirty="0">
                <a:latin typeface="Times New Roman" panose="02020603050405020304" pitchFamily="18" charset="0"/>
                <a:cs typeface="Times New Roman" panose="02020603050405020304" pitchFamily="18" charset="0"/>
              </a:rPr>
              <a:t>Strategic investment, training, and policy reform are essential for sustainable, equitable care.</a:t>
            </a:r>
          </a:p>
        </p:txBody>
      </p:sp>
      <p:pic>
        <p:nvPicPr>
          <p:cNvPr id="5" name="Picture 4">
            <a:extLst>
              <a:ext uri="{FF2B5EF4-FFF2-40B4-BE49-F238E27FC236}">
                <a16:creationId xmlns:a16="http://schemas.microsoft.com/office/drawing/2014/main" id="{2C94D5F0-2224-46E8-881B-71C3F7120FBC}"/>
              </a:ext>
            </a:extLst>
          </p:cNvPr>
          <p:cNvPicPr>
            <a:picLocks noChangeAspect="1"/>
          </p:cNvPicPr>
          <p:nvPr/>
        </p:nvPicPr>
        <p:blipFill>
          <a:blip r:embed="rId5"/>
          <a:stretch>
            <a:fillRect/>
          </a:stretch>
        </p:blipFill>
        <p:spPr>
          <a:xfrm>
            <a:off x="7123814" y="1424763"/>
            <a:ext cx="4766268" cy="4768219"/>
          </a:xfrm>
          <a:prstGeom prst="rect">
            <a:avLst/>
          </a:prstGeom>
        </p:spPr>
      </p:pic>
      <p:pic>
        <p:nvPicPr>
          <p:cNvPr id="8" name="Video 7">
            <a:hlinkClick r:id="" action="ppaction://media"/>
            <a:extLst>
              <a:ext uri="{FF2B5EF4-FFF2-40B4-BE49-F238E27FC236}">
                <a16:creationId xmlns:a16="http://schemas.microsoft.com/office/drawing/2014/main" id="{FA20BC58-D626-3788-4D21-0167737F58B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12500" r="12500"/>
          <a:stretch>
            <a:fillRect/>
          </a:stretch>
        </p:blipFill>
        <p:spPr>
          <a:xfrm>
            <a:off x="10052304" y="4718304"/>
            <a:ext cx="2057400" cy="2057400"/>
          </a:xfrm>
          <a:prstGeom prst="ellipse">
            <a:avLst/>
          </a:prstGeom>
        </p:spPr>
      </p:pic>
      <p:sp>
        <p:nvSpPr>
          <p:cNvPr id="7" name="TextBox 6">
            <a:extLst>
              <a:ext uri="{FF2B5EF4-FFF2-40B4-BE49-F238E27FC236}">
                <a16:creationId xmlns:a16="http://schemas.microsoft.com/office/drawing/2014/main" id="{3EB68229-E627-2A8E-F3AF-87FE798131B5}"/>
              </a:ext>
            </a:extLst>
          </p:cNvPr>
          <p:cNvSpPr txBox="1"/>
          <p:nvPr/>
        </p:nvSpPr>
        <p:spPr>
          <a:xfrm>
            <a:off x="7123814" y="6361963"/>
            <a:ext cx="1795549"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(Helpful professor 2026)</a:t>
            </a:r>
          </a:p>
        </p:txBody>
      </p:sp>
    </p:spTree>
    <p:extLst>
      <p:ext uri="{BB962C8B-B14F-4D97-AF65-F5344CB8AC3E}">
        <p14:creationId xmlns:p14="http://schemas.microsoft.com/office/powerpoint/2010/main" val="1605700803"/>
      </p:ext>
    </p:extLst>
  </p:cSld>
  <p:clrMapOvr>
    <a:masterClrMapping/>
  </p:clrMapOvr>
  <mc:AlternateContent xmlns:mc="http://schemas.openxmlformats.org/markup-compatibility/2006" xmlns:p14="http://schemas.microsoft.com/office/powerpoint/2010/main">
    <mc:Choice Requires="p14">
      <p:transition spd="slow" p14:dur="2000" advTm="105726"/>
    </mc:Choice>
    <mc:Fallback xmlns="">
      <p:transition spd="slow" advTm="105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2231136" y="167250"/>
            <a:ext cx="7729728" cy="869070"/>
          </a:xfrm>
        </p:spPr>
        <p:txBody>
          <a:bodyPr>
            <a:normAutofit/>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2231136" y="1652761"/>
            <a:ext cx="7729728" cy="5037989"/>
          </a:xfrm>
          <a:solidFill>
            <a:schemeClr val="accent2"/>
          </a:solidFill>
        </p:spPr>
        <p:txBody>
          <a:bodyPr anchor="ctr">
            <a:normAutofit/>
          </a:bodyPr>
          <a:lstStyle/>
          <a:p>
            <a:pPr>
              <a:lnSpc>
                <a:spcPct val="150000"/>
              </a:lnSpc>
            </a:pPr>
            <a:r>
              <a:rPr lang="en-US" dirty="0">
                <a:latin typeface="Times New Roman" panose="02020603050405020304" pitchFamily="18" charset="0"/>
                <a:cs typeface="Times New Roman" panose="02020603050405020304" pitchFamily="18" charset="0"/>
              </a:rPr>
              <a:t>Ageing population is increasing demand on health and social care.</a:t>
            </a:r>
          </a:p>
          <a:p>
            <a:pPr>
              <a:lnSpc>
                <a:spcPct val="150000"/>
              </a:lnSpc>
            </a:pPr>
            <a:r>
              <a:rPr lang="en-US" dirty="0">
                <a:latin typeface="Times New Roman" panose="02020603050405020304" pitchFamily="18" charset="0"/>
                <a:cs typeface="Times New Roman" panose="02020603050405020304" pitchFamily="18" charset="0"/>
              </a:rPr>
              <a:t>Theories (activity, continuity, disengagement, life course) help understand diverse needs.</a:t>
            </a:r>
          </a:p>
          <a:p>
            <a:pPr>
              <a:lnSpc>
                <a:spcPct val="150000"/>
              </a:lnSpc>
            </a:pPr>
            <a:r>
              <a:rPr lang="en-US" dirty="0">
                <a:latin typeface="Times New Roman" panose="02020603050405020304" pitchFamily="18" charset="0"/>
                <a:cs typeface="Times New Roman" panose="02020603050405020304" pitchFamily="18" charset="0"/>
              </a:rPr>
              <a:t>Policies provide guidance but face inconsistent application and funding.</a:t>
            </a:r>
          </a:p>
          <a:p>
            <a:pPr>
              <a:lnSpc>
                <a:spcPct val="150000"/>
              </a:lnSpc>
            </a:pPr>
            <a:r>
              <a:rPr lang="en-US" dirty="0">
                <a:latin typeface="Times New Roman" panose="02020603050405020304" pitchFamily="18" charset="0"/>
                <a:cs typeface="Times New Roman" panose="02020603050405020304" pitchFamily="18" charset="0"/>
              </a:rPr>
              <a:t>Person-centred, integrated care and thoughtful technology use are key.</a:t>
            </a:r>
          </a:p>
          <a:p>
            <a:pPr>
              <a:lnSpc>
                <a:spcPct val="150000"/>
              </a:lnSpc>
            </a:pPr>
            <a:r>
              <a:rPr lang="en-US" dirty="0">
                <a:latin typeface="Times New Roman" panose="02020603050405020304" pitchFamily="18" charset="0"/>
                <a:cs typeface="Times New Roman" panose="02020603050405020304" pitchFamily="18" charset="0"/>
              </a:rPr>
              <a:t>Alignment of theory, policy, and practice is essential.</a:t>
            </a:r>
          </a:p>
          <a:p>
            <a:pPr>
              <a:lnSpc>
                <a:spcPct val="150000"/>
              </a:lnSpc>
            </a:pPr>
            <a:r>
              <a:rPr lang="en-US" dirty="0">
                <a:latin typeface="Times New Roman" panose="02020603050405020304" pitchFamily="18" charset="0"/>
                <a:cs typeface="Times New Roman" panose="02020603050405020304" pitchFamily="18" charset="0"/>
              </a:rPr>
              <a:t>Goal: sustainable, high-quality care that promotes well-being, independence, and dignity.</a:t>
            </a:r>
          </a:p>
        </p:txBody>
      </p:sp>
      <p:pic>
        <p:nvPicPr>
          <p:cNvPr id="6" name="Video 5">
            <a:hlinkClick r:id="" action="ppaction://media"/>
            <a:extLst>
              <a:ext uri="{FF2B5EF4-FFF2-40B4-BE49-F238E27FC236}">
                <a16:creationId xmlns:a16="http://schemas.microsoft.com/office/drawing/2014/main" id="{C0D48800-CC0B-4DA2-3F75-DE44C8D45A33}"/>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09000108"/>
      </p:ext>
    </p:extLst>
  </p:cSld>
  <p:clrMapOvr>
    <a:masterClrMapping/>
  </p:clrMapOvr>
  <mc:AlternateContent xmlns:mc="http://schemas.openxmlformats.org/markup-compatibility/2006" xmlns:p14="http://schemas.microsoft.com/office/powerpoint/2010/main">
    <mc:Choice Requires="p14">
      <p:transition spd="slow" p14:dur="2000" advTm="71767"/>
    </mc:Choice>
    <mc:Fallback xmlns="">
      <p:transition spd="slow" advTm="717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4AEF2F-52AF-4EB9-8363-E639D2C7CA65}"/>
              </a:ext>
            </a:extLst>
          </p:cNvPr>
          <p:cNvSpPr>
            <a:spLocks noGrp="1"/>
          </p:cNvSpPr>
          <p:nvPr>
            <p:ph type="title"/>
          </p:nvPr>
        </p:nvSpPr>
        <p:spPr>
          <a:xfrm>
            <a:off x="191193" y="167250"/>
            <a:ext cx="9769671" cy="614146"/>
          </a:xfrm>
        </p:spPr>
        <p:txBody>
          <a:bodyPr>
            <a:normAutofit fontScale="90000"/>
          </a:bodyPr>
          <a:lstStyle/>
          <a:p>
            <a:r>
              <a:rPr lang="en-US" sz="20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F26FB2DC-85EA-4AAA-9679-A62C4366DFC3}"/>
              </a:ext>
            </a:extLst>
          </p:cNvPr>
          <p:cNvSpPr>
            <a:spLocks noGrp="1"/>
          </p:cNvSpPr>
          <p:nvPr>
            <p:ph idx="1"/>
          </p:nvPr>
        </p:nvSpPr>
        <p:spPr>
          <a:xfrm>
            <a:off x="0" y="1097280"/>
            <a:ext cx="11938958" cy="5760720"/>
          </a:xfrm>
          <a:solidFill>
            <a:schemeClr val="accent2"/>
          </a:solidFill>
        </p:spPr>
        <p:txBody>
          <a:bodyPr anchor="ctr">
            <a:normAutofit fontScale="92500" lnSpcReduction="10000"/>
          </a:bodyPr>
          <a:lstStyle/>
          <a:p>
            <a:pPr>
              <a:lnSpc>
                <a:spcPct val="150000"/>
              </a:lnSpc>
              <a:spcBef>
                <a:spcPts val="600"/>
              </a:spcBef>
            </a:pPr>
            <a:r>
              <a:rPr lang="en-US" sz="800" dirty="0">
                <a:latin typeface="Arial" panose="020B0604020202020204" pitchFamily="34" charset="0"/>
                <a:cs typeface="Arial" panose="020B0604020202020204" pitchFamily="34" charset="0"/>
              </a:rPr>
              <a:t>Age UK (2025). The State of Health and Care of Older People in England 2025. Available at: </a:t>
            </a:r>
            <a:r>
              <a:rPr lang="en-US" sz="800" dirty="0">
                <a:latin typeface="Arial" panose="020B0604020202020204" pitchFamily="34" charset="0"/>
                <a:cs typeface="Arial" panose="020B0604020202020204" pitchFamily="34" charset="0"/>
                <a:hlinkClick r:id="rId5"/>
              </a:rPr>
              <a:t>https://www.ageuk.org.uk/siteassets/documents/reports-and-publications/reports-and-briefings/health--wellbeing/state-of-health-and-care/state-of-health-care-of-older-people-in-england-2025.pdf</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endParaRPr lang="en-US" sz="800" dirty="0">
              <a:latin typeface="Arial" panose="020B0604020202020204" pitchFamily="34" charset="0"/>
              <a:cs typeface="Arial" panose="020B0604020202020204" pitchFamily="34" charset="0"/>
            </a:endParaRPr>
          </a:p>
          <a:p>
            <a:pPr>
              <a:lnSpc>
                <a:spcPct val="150000"/>
              </a:lnSpc>
              <a:spcBef>
                <a:spcPts val="600"/>
              </a:spcBef>
            </a:pPr>
            <a:r>
              <a:rPr lang="en-US" sz="800" dirty="0">
                <a:latin typeface="Arial" panose="020B0604020202020204" pitchFamily="34" charset="0"/>
                <a:cs typeface="Arial" panose="020B0604020202020204" pitchFamily="34" charset="0"/>
              </a:rPr>
              <a:t>Al-Obaidi, H., </a:t>
            </a:r>
            <a:r>
              <a:rPr lang="en-US" sz="800" dirty="0" err="1">
                <a:latin typeface="Arial" panose="020B0604020202020204" pitchFamily="34" charset="0"/>
                <a:cs typeface="Arial" panose="020B0604020202020204" pitchFamily="34" charset="0"/>
              </a:rPr>
              <a:t>Jirjees</a:t>
            </a:r>
            <a:r>
              <a:rPr lang="en-US" sz="800" dirty="0">
                <a:latin typeface="Arial" panose="020B0604020202020204" pitchFamily="34" charset="0"/>
                <a:cs typeface="Arial" panose="020B0604020202020204" pitchFamily="34" charset="0"/>
              </a:rPr>
              <a:t>, F., Al-Azzam, S., Faith, V., Clarke, M., Gardner, E., Agus, A. and </a:t>
            </a:r>
            <a:r>
              <a:rPr lang="en-US" sz="800" dirty="0" err="1">
                <a:latin typeface="Arial" panose="020B0604020202020204" pitchFamily="34" charset="0"/>
                <a:cs typeface="Arial" panose="020B0604020202020204" pitchFamily="34" charset="0"/>
              </a:rPr>
              <a:t>McElnay</a:t>
            </a:r>
            <a:r>
              <a:rPr lang="en-US" sz="800" dirty="0">
                <a:latin typeface="Arial" panose="020B0604020202020204" pitchFamily="34" charset="0"/>
                <a:cs typeface="Arial" panose="020B0604020202020204" pitchFamily="34" charset="0"/>
              </a:rPr>
              <a:t>, J., (2022) Telecare service use in Northern Ireland: exploratory retrospective cohort study. JMIR Formative Research, 6(5), p.e22899.</a:t>
            </a:r>
          </a:p>
          <a:p>
            <a:pPr>
              <a:lnSpc>
                <a:spcPct val="150000"/>
              </a:lnSpc>
              <a:spcBef>
                <a:spcPts val="600"/>
              </a:spcBef>
            </a:pPr>
            <a:r>
              <a:rPr lang="en-GB" sz="800" dirty="0">
                <a:latin typeface="Arial" panose="020B0604020202020204" pitchFamily="34" charset="0"/>
                <a:cs typeface="Arial" panose="020B0604020202020204" pitchFamily="34" charset="0"/>
              </a:rPr>
              <a:t>Office for National Statistics (ONS) and Organisation for Economic Co-operation and Development (OECD) (n.d.) </a:t>
            </a:r>
            <a:r>
              <a:rPr lang="en-GB" sz="800" i="1" dirty="0">
                <a:latin typeface="Arial" panose="020B0604020202020204" pitchFamily="34" charset="0"/>
                <a:cs typeface="Arial" panose="020B0604020202020204" pitchFamily="34" charset="0"/>
              </a:rPr>
              <a:t>The changing shape of the UK: Age structure of the UK population</a:t>
            </a:r>
            <a:r>
              <a:rPr lang="en-GB" sz="800" dirty="0">
                <a:latin typeface="Arial" panose="020B0604020202020204" pitchFamily="34" charset="0"/>
                <a:cs typeface="Arial" panose="020B0604020202020204" pitchFamily="34" charset="0"/>
              </a:rPr>
              <a:t>.</a:t>
            </a:r>
          </a:p>
          <a:p>
            <a:pPr>
              <a:lnSpc>
                <a:spcPct val="150000"/>
              </a:lnSpc>
              <a:spcBef>
                <a:spcPts val="600"/>
              </a:spcBef>
            </a:pPr>
            <a:endParaRPr lang="en-GB" sz="800" dirty="0">
              <a:latin typeface="Arial" panose="020B0604020202020204" pitchFamily="34" charset="0"/>
              <a:cs typeface="Arial" panose="020B0604020202020204" pitchFamily="34" charset="0"/>
            </a:endParaRPr>
          </a:p>
          <a:p>
            <a:pPr>
              <a:lnSpc>
                <a:spcPct val="150000"/>
              </a:lnSpc>
              <a:spcBef>
                <a:spcPts val="600"/>
              </a:spcBef>
            </a:pPr>
            <a:r>
              <a:rPr lang="en-US" sz="800" dirty="0">
                <a:latin typeface="Arial" panose="020B0604020202020204" pitchFamily="34" charset="0"/>
                <a:cs typeface="Arial" panose="020B0604020202020204" pitchFamily="34" charset="0"/>
              </a:rPr>
              <a:t>Asante, D., McLachlan, C.S., Pickles, D. and Isaac, V., (2023) Understanding unmet care needs of rural older adults with chronic health conditions: a qualitative study. International journal of environmental research and public health, 20(4), p.3298</a:t>
            </a:r>
          </a:p>
          <a:p>
            <a:pPr>
              <a:lnSpc>
                <a:spcPct val="150000"/>
              </a:lnSpc>
              <a:spcBef>
                <a:spcPts val="600"/>
              </a:spcBef>
            </a:pPr>
            <a:r>
              <a:rPr lang="en-US" sz="800" dirty="0">
                <a:latin typeface="Arial" panose="020B0604020202020204" pitchFamily="34" charset="0"/>
                <a:cs typeface="Arial" panose="020B0604020202020204" pitchFamily="34" charset="0"/>
              </a:rPr>
              <a:t>  </a:t>
            </a:r>
            <a:r>
              <a:rPr lang="en-US" sz="800" dirty="0" err="1">
                <a:latin typeface="Arial" panose="020B0604020202020204" pitchFamily="34" charset="0"/>
                <a:cs typeface="Arial" panose="020B0604020202020204" pitchFamily="34" charset="0"/>
              </a:rPr>
              <a:t>Babawarun</a:t>
            </a:r>
            <a:r>
              <a:rPr lang="en-US" sz="800" dirty="0">
                <a:latin typeface="Arial" panose="020B0604020202020204" pitchFamily="34" charset="0"/>
                <a:cs typeface="Arial" panose="020B0604020202020204" pitchFamily="34" charset="0"/>
              </a:rPr>
              <a:t>, O., Okolo, C.A., </a:t>
            </a:r>
            <a:r>
              <a:rPr lang="en-US" sz="800" dirty="0" err="1">
                <a:latin typeface="Arial" panose="020B0604020202020204" pitchFamily="34" charset="0"/>
                <a:cs typeface="Arial" panose="020B0604020202020204" pitchFamily="34" charset="0"/>
              </a:rPr>
              <a:t>Arowoogun</a:t>
            </a:r>
            <a:r>
              <a:rPr lang="en-US" sz="800" dirty="0">
                <a:latin typeface="Arial" panose="020B0604020202020204" pitchFamily="34" charset="0"/>
                <a:cs typeface="Arial" panose="020B0604020202020204" pitchFamily="34" charset="0"/>
              </a:rPr>
              <a:t>, J.O., Adeniyi, A.O. and Chidi, R., (2024) Healthcare managerial challenges in rural and underserved areas: A Review. World Journal of Biology Pharmacy and Health Sciences, 17(2), pp.323-330.</a:t>
            </a:r>
          </a:p>
          <a:p>
            <a:pPr>
              <a:lnSpc>
                <a:spcPct val="150000"/>
              </a:lnSpc>
              <a:spcBef>
                <a:spcPts val="600"/>
              </a:spcBef>
            </a:pPr>
            <a:r>
              <a:rPr lang="en-US" sz="800" dirty="0">
                <a:latin typeface="Arial" panose="020B0604020202020204" pitchFamily="34" charset="0"/>
                <a:cs typeface="Arial" panose="020B0604020202020204" pitchFamily="34" charset="0"/>
              </a:rPr>
              <a:t>Bell, R. and Marmot, M., (2022)3 Social determinants and mental health. Oxford textbook of social psychiatry, pp.171-180.</a:t>
            </a:r>
          </a:p>
          <a:p>
            <a:pPr>
              <a:lnSpc>
                <a:spcPct val="150000"/>
              </a:lnSpc>
              <a:spcBef>
                <a:spcPts val="600"/>
              </a:spcBef>
            </a:pPr>
            <a:r>
              <a:rPr lang="en-US" sz="800" dirty="0">
                <a:latin typeface="Arial" panose="020B0604020202020204" pitchFamily="34" charset="0"/>
                <a:cs typeface="Arial" panose="020B0604020202020204" pitchFamily="34" charset="0"/>
              </a:rPr>
              <a:t>CQC (2022). Care Quality </a:t>
            </a:r>
            <a:r>
              <a:rPr lang="en-US" sz="800" dirty="0" err="1">
                <a:latin typeface="Arial" panose="020B0604020202020204" pitchFamily="34" charset="0"/>
                <a:cs typeface="Arial" panose="020B0604020202020204" pitchFamily="34" charset="0"/>
              </a:rPr>
              <a:t>Commission.https</a:t>
            </a:r>
            <a:r>
              <a:rPr lang="en-US" sz="800" dirty="0">
                <a:latin typeface="Arial" panose="020B0604020202020204" pitchFamily="34" charset="0"/>
                <a:cs typeface="Arial" panose="020B0604020202020204" pitchFamily="34" charset="0"/>
              </a:rPr>
              <a:t>://www.cqc.org.uk/. Available at: </a:t>
            </a:r>
            <a:r>
              <a:rPr lang="en-US" sz="800" dirty="0">
                <a:latin typeface="Arial" panose="020B0604020202020204" pitchFamily="34" charset="0"/>
                <a:cs typeface="Arial" panose="020B0604020202020204" pitchFamily="34" charset="0"/>
                <a:hlinkClick r:id="rId6"/>
              </a:rPr>
              <a:t>https://www.cqc.org.uk</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Dismore, L., Hurst, C., </a:t>
            </a:r>
            <a:r>
              <a:rPr lang="en-US" sz="800" dirty="0" err="1">
                <a:latin typeface="Arial" panose="020B0604020202020204" pitchFamily="34" charset="0"/>
                <a:cs typeface="Arial" panose="020B0604020202020204" pitchFamily="34" charset="0"/>
              </a:rPr>
              <a:t>Granic</a:t>
            </a:r>
            <a:r>
              <a:rPr lang="en-US" sz="800" dirty="0">
                <a:latin typeface="Arial" panose="020B0604020202020204" pitchFamily="34" charset="0"/>
                <a:cs typeface="Arial" panose="020B0604020202020204" pitchFamily="34" charset="0"/>
              </a:rPr>
              <a:t>, A., Tullo, E., Witham, M.D., Dodds, R.M., Sayer, A.A. and Robinson, S.M., (2023) Why are older adults living with the complexity of multiple long-term conditions, frailty and a recent deterioration in health under-served by research? A narrative synthesis review of the literature. Journal of frailty, sarcopenia and falls, 8(4), p.230.</a:t>
            </a:r>
          </a:p>
          <a:p>
            <a:pPr>
              <a:lnSpc>
                <a:spcPct val="150000"/>
              </a:lnSpc>
              <a:spcBef>
                <a:spcPts val="600"/>
              </a:spcBef>
            </a:pPr>
            <a:r>
              <a:rPr lang="en-US" sz="800" dirty="0">
                <a:latin typeface="Arial" panose="020B0604020202020204" pitchFamily="34" charset="0"/>
                <a:cs typeface="Arial" panose="020B0604020202020204" pitchFamily="34" charset="0"/>
              </a:rPr>
              <a:t>England, N.H.S., (2023) NHS long term workforce plan [online]</a:t>
            </a:r>
          </a:p>
          <a:p>
            <a:pPr>
              <a:lnSpc>
                <a:spcPct val="150000"/>
              </a:lnSpc>
              <a:spcBef>
                <a:spcPts val="600"/>
              </a:spcBef>
            </a:pPr>
            <a:r>
              <a:rPr lang="en-US" sz="800" dirty="0">
                <a:latin typeface="Arial" panose="020B0604020202020204" pitchFamily="34" charset="0"/>
                <a:cs typeface="Arial" panose="020B0604020202020204" pitchFamily="34" charset="0"/>
              </a:rPr>
              <a:t>Gentry, M.T., Beito, A.H. and Hilty, D.M., (2025) Telehealth competencies to ensure health care access, quality, and equity for older adults: A scoping review. Telemedicine and e-Health, 31(10), pp.1169-1177.</a:t>
            </a:r>
          </a:p>
          <a:p>
            <a:pPr>
              <a:lnSpc>
                <a:spcPct val="150000"/>
              </a:lnSpc>
              <a:spcBef>
                <a:spcPts val="600"/>
              </a:spcBef>
            </a:pPr>
            <a:r>
              <a:rPr lang="en-US" sz="800" dirty="0">
                <a:latin typeface="Arial" panose="020B0604020202020204" pitchFamily="34" charset="0"/>
                <a:cs typeface="Arial" panose="020B0604020202020204" pitchFamily="34" charset="0"/>
              </a:rPr>
              <a:t>GOV.UK (1998). Human Rights Act 1998. [online] Legislation.gov.uk. Available at: </a:t>
            </a:r>
            <a:r>
              <a:rPr lang="en-US" sz="800" dirty="0">
                <a:latin typeface="Arial" panose="020B0604020202020204" pitchFamily="34" charset="0"/>
                <a:cs typeface="Arial" panose="020B0604020202020204" pitchFamily="34" charset="0"/>
                <a:hlinkClick r:id="rId7"/>
              </a:rPr>
              <a:t>https://www.legislation.gov.uk/ukpga/1998/42/contents</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GOV.UK (2010). Equality Act 2010. [online) Legislation.gov.uk. Available at: </a:t>
            </a:r>
            <a:r>
              <a:rPr lang="en-US" sz="800" dirty="0">
                <a:latin typeface="Arial" panose="020B0604020202020204" pitchFamily="34" charset="0"/>
                <a:cs typeface="Arial" panose="020B0604020202020204" pitchFamily="34" charset="0"/>
                <a:hlinkClick r:id="rId8"/>
              </a:rPr>
              <a:t>https://www.legislation.gov.uk/ukpga/2010/15/contents</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GOV.UK (2014). Care Act 2014. [online] Legislation.gov.uk. Available at: </a:t>
            </a:r>
            <a:r>
              <a:rPr lang="en-US" sz="800" dirty="0">
                <a:latin typeface="Arial" panose="020B0604020202020204" pitchFamily="34" charset="0"/>
                <a:cs typeface="Arial" panose="020B0604020202020204" pitchFamily="34" charset="0"/>
                <a:hlinkClick r:id="rId9"/>
              </a:rPr>
              <a:t>https://www.legislation.gov.uk/ukpga/2014/23/contents</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Guedes, J. and Melo, S., (2022) Continuity theory. In Encyclopedia of gerontology and population aging (pp. 1170-1180). Cham: Spr33inger International Publishing.</a:t>
            </a:r>
          </a:p>
          <a:p>
            <a:pPr>
              <a:lnSpc>
                <a:spcPct val="150000"/>
              </a:lnSpc>
              <a:spcBef>
                <a:spcPts val="600"/>
              </a:spcBef>
            </a:pPr>
            <a:r>
              <a:rPr lang="en-US" sz="800" dirty="0">
                <a:latin typeface="Arial" panose="020B0604020202020204" pitchFamily="34" charset="0"/>
                <a:cs typeface="Arial" panose="020B0604020202020204" pitchFamily="34" charset="0"/>
              </a:rPr>
              <a:t>Kok, A.A., Huisman, M., </a:t>
            </a:r>
            <a:r>
              <a:rPr lang="en-US" sz="800" dirty="0" err="1">
                <a:latin typeface="Arial" panose="020B0604020202020204" pitchFamily="34" charset="0"/>
                <a:cs typeface="Arial" panose="020B0604020202020204" pitchFamily="34" charset="0"/>
              </a:rPr>
              <a:t>Giltay</a:t>
            </a:r>
            <a:r>
              <a:rPr lang="en-US" sz="800" dirty="0">
                <a:latin typeface="Arial" panose="020B0604020202020204" pitchFamily="34" charset="0"/>
                <a:cs typeface="Arial" panose="020B0604020202020204" pitchFamily="34" charset="0"/>
              </a:rPr>
              <a:t>, E.J. and </a:t>
            </a:r>
            <a:r>
              <a:rPr lang="en-US" sz="800" dirty="0" err="1">
                <a:latin typeface="Arial" panose="020B0604020202020204" pitchFamily="34" charset="0"/>
                <a:cs typeface="Arial" panose="020B0604020202020204" pitchFamily="34" charset="0"/>
              </a:rPr>
              <a:t>Lunansky</a:t>
            </a:r>
            <a:r>
              <a:rPr lang="en-US" sz="800" dirty="0">
                <a:latin typeface="Arial" panose="020B0604020202020204" pitchFamily="34" charset="0"/>
                <a:cs typeface="Arial" panose="020B0604020202020204" pitchFamily="34" charset="0"/>
              </a:rPr>
              <a:t>, G., (2025) Adopting a complex systems approach to functional ageing: bridging the gap between gerontological theory and empirical research. The Lancet Healthy Longevity, 6(3).’</a:t>
            </a:r>
          </a:p>
          <a:p>
            <a:pPr>
              <a:lnSpc>
                <a:spcPct val="150000"/>
              </a:lnSpc>
              <a:spcBef>
                <a:spcPts val="600"/>
              </a:spcBef>
            </a:pPr>
            <a:r>
              <a:rPr lang="en-US" sz="800" dirty="0">
                <a:latin typeface="Arial" panose="020B0604020202020204" pitchFamily="34" charset="0"/>
                <a:cs typeface="Arial" panose="020B0604020202020204" pitchFamily="34" charset="0"/>
              </a:rPr>
              <a:t>Krier, D., de Boer, B., </a:t>
            </a:r>
            <a:r>
              <a:rPr lang="en-US" sz="800" dirty="0" err="1">
                <a:latin typeface="Arial" panose="020B0604020202020204" pitchFamily="34" charset="0"/>
                <a:cs typeface="Arial" panose="020B0604020202020204" pitchFamily="34" charset="0"/>
              </a:rPr>
              <a:t>Hiligsmann</a:t>
            </a:r>
            <a:r>
              <a:rPr lang="en-US" sz="800" dirty="0">
                <a:latin typeface="Arial" panose="020B0604020202020204" pitchFamily="34" charset="0"/>
                <a:cs typeface="Arial" panose="020B0604020202020204" pitchFamily="34" charset="0"/>
              </a:rPr>
              <a:t>, M., Wittwer, J. and Amieva, H., (2023) Evaluation of dementia-friendly initiatives, small-scale homelike residential care, and dementia village models: A scoping review. Journal of the American Medical Directors Association, 24(7), pp.1020-1027.</a:t>
            </a:r>
          </a:p>
          <a:p>
            <a:pPr>
              <a:lnSpc>
                <a:spcPct val="150000"/>
              </a:lnSpc>
              <a:spcBef>
                <a:spcPts val="600"/>
              </a:spcBef>
            </a:pPr>
            <a:r>
              <a:rPr lang="en-US" sz="800" dirty="0">
                <a:latin typeface="Arial" panose="020B0604020202020204" pitchFamily="34" charset="0"/>
                <a:cs typeface="Arial" panose="020B0604020202020204" pitchFamily="34" charset="0"/>
              </a:rPr>
              <a:t>Lewis, A., Barton, C. and Cromarty, H. (2021). Housing an ageing population: a reading list. commonslibrary.parliament.uk. [online] Available at: </a:t>
            </a:r>
            <a:r>
              <a:rPr lang="en-US" sz="800" dirty="0">
                <a:latin typeface="Arial" panose="020B0604020202020204" pitchFamily="34" charset="0"/>
                <a:cs typeface="Arial" panose="020B0604020202020204" pitchFamily="34" charset="0"/>
                <a:hlinkClick r:id="rId10"/>
              </a:rPr>
              <a:t>https://commonslibrary.parliament.uk/research-briefings/cbp-9239/</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Magagula, V., (2025) The participation paradox: </a:t>
            </a:r>
            <a:r>
              <a:rPr lang="en-US" sz="800" dirty="0" err="1">
                <a:latin typeface="Arial" panose="020B0604020202020204" pitchFamily="34" charset="0"/>
                <a:cs typeface="Arial" panose="020B0604020202020204" pitchFamily="34" charset="0"/>
              </a:rPr>
              <a:t>analysing</a:t>
            </a:r>
            <a:r>
              <a:rPr lang="en-US" sz="800" dirty="0">
                <a:latin typeface="Arial" panose="020B0604020202020204" pitchFamily="34" charset="0"/>
                <a:cs typeface="Arial" panose="020B0604020202020204" pitchFamily="34" charset="0"/>
              </a:rPr>
              <a:t> community disengagement through dependency theory. Development Southern Africa, pp.1-22.</a:t>
            </a:r>
          </a:p>
          <a:p>
            <a:pPr>
              <a:lnSpc>
                <a:spcPct val="150000"/>
              </a:lnSpc>
              <a:spcBef>
                <a:spcPts val="600"/>
              </a:spcBef>
            </a:pPr>
            <a:r>
              <a:rPr lang="en-US" sz="800" dirty="0">
                <a:latin typeface="Arial" panose="020B0604020202020204" pitchFamily="34" charset="0"/>
                <a:cs typeface="Arial" panose="020B0604020202020204" pitchFamily="34" charset="0"/>
              </a:rPr>
              <a:t>NHS (2019). Designing integrated care systems (ICSs) in England. [online] Available at: </a:t>
            </a:r>
            <a:r>
              <a:rPr lang="en-US" sz="800" dirty="0">
                <a:latin typeface="Arial" panose="020B0604020202020204" pitchFamily="34" charset="0"/>
                <a:cs typeface="Arial" panose="020B0604020202020204" pitchFamily="34" charset="0"/>
                <a:hlinkClick r:id="rId11"/>
              </a:rPr>
              <a:t>https://www.england.nhs.uk/wp-content/uploads/2019/06/designing-integrated-care-systems-in-england.pdf</a:t>
            </a:r>
            <a:r>
              <a:rPr lang="en-US" sz="800" dirty="0">
                <a:latin typeface="Arial" panose="020B0604020202020204" pitchFamily="34" charset="0"/>
                <a:cs typeface="Arial" panose="020B0604020202020204" pitchFamily="34" charset="0"/>
              </a:rPr>
              <a:t>   [Accessed 25 Feb. 2026].</a:t>
            </a:r>
          </a:p>
          <a:p>
            <a:pPr>
              <a:lnSpc>
                <a:spcPct val="150000"/>
              </a:lnSpc>
              <a:spcBef>
                <a:spcPts val="600"/>
              </a:spcBef>
            </a:pPr>
            <a:r>
              <a:rPr lang="en-US" sz="800" dirty="0">
                <a:latin typeface="Arial" panose="020B0604020202020204" pitchFamily="34" charset="0"/>
                <a:cs typeface="Arial" panose="020B0604020202020204" pitchFamily="34" charset="0"/>
              </a:rPr>
              <a:t>O’Neill, M., Ryan, A., Tracey, A. and Laird, L., 2022. ‘The Primacy of ‘Home’: An exploration of how older adults’ transition to life in a care home towards the end of the first year. Health &amp; social care in the community, 30(2), pp.e478-e492.</a:t>
            </a:r>
          </a:p>
          <a:p>
            <a:pPr>
              <a:lnSpc>
                <a:spcPct val="150000"/>
              </a:lnSpc>
              <a:spcBef>
                <a:spcPts val="600"/>
              </a:spcBef>
            </a:pPr>
            <a:r>
              <a:rPr lang="en-US" sz="800" dirty="0">
                <a:latin typeface="Arial" panose="020B0604020202020204" pitchFamily="34" charset="0"/>
                <a:cs typeface="Arial" panose="020B0604020202020204" pitchFamily="34" charset="0"/>
              </a:rPr>
              <a:t>Ragini, K. and Salwan, M.K., 2022. Disengagement theory In.</a:t>
            </a:r>
          </a:p>
          <a:p>
            <a:pPr>
              <a:lnSpc>
                <a:spcPct val="150000"/>
              </a:lnSpc>
              <a:spcBef>
                <a:spcPts val="600"/>
              </a:spcBef>
            </a:pPr>
            <a:r>
              <a:rPr lang="en-US" sz="800" dirty="0">
                <a:latin typeface="Arial" panose="020B0604020202020204" pitchFamily="34" charset="0"/>
                <a:cs typeface="Arial" panose="020B0604020202020204" pitchFamily="34" charset="0"/>
              </a:rPr>
              <a:t>Research gate (2015)- </a:t>
            </a:r>
            <a:r>
              <a:rPr lang="en-US" sz="800" dirty="0">
                <a:latin typeface="Arial" panose="020B0604020202020204" pitchFamily="34" charset="0"/>
                <a:cs typeface="Arial" panose="020B0604020202020204" pitchFamily="34" charset="0"/>
                <a:hlinkClick r:id="rId12"/>
              </a:rPr>
              <a:t>www.researchgate.net/figure/activity-theory</a:t>
            </a:r>
            <a:r>
              <a:rPr lang="en-US" sz="800" dirty="0">
                <a:latin typeface="Arial" panose="020B0604020202020204" pitchFamily="34" charset="0"/>
                <a:cs typeface="Arial" panose="020B0604020202020204" pitchFamily="34" charset="0"/>
              </a:rPr>
              <a:t> adapted from </a:t>
            </a:r>
            <a:r>
              <a:rPr lang="en-US" sz="800" dirty="0" err="1">
                <a:latin typeface="Arial" panose="020B0604020202020204" pitchFamily="34" charset="0"/>
                <a:cs typeface="Arial" panose="020B0604020202020204" pitchFamily="34" charset="0"/>
              </a:rPr>
              <a:t>engestrom</a:t>
            </a:r>
            <a:r>
              <a:rPr lang="en-US" sz="800" dirty="0">
                <a:latin typeface="Arial" panose="020B0604020202020204" pitchFamily="34" charset="0"/>
                <a:cs typeface="Arial" panose="020B0604020202020204" pitchFamily="34" charset="0"/>
              </a:rPr>
              <a:t> 2015</a:t>
            </a:r>
          </a:p>
          <a:p>
            <a:pPr>
              <a:spcBef>
                <a:spcPts val="600"/>
              </a:spcBef>
            </a:pPr>
            <a:endParaRPr lang="en-US" sz="800" dirty="0">
              <a:latin typeface="Arial" panose="020B0604020202020204" pitchFamily="34" charset="0"/>
              <a:cs typeface="Arial" panose="020B0604020202020204" pitchFamily="34" charset="0"/>
            </a:endParaRPr>
          </a:p>
        </p:txBody>
      </p:sp>
      <p:pic>
        <p:nvPicPr>
          <p:cNvPr id="6" name="Video 5">
            <a:hlinkClick r:id="" action="ppaction://media"/>
            <a:extLst>
              <a:ext uri="{FF2B5EF4-FFF2-40B4-BE49-F238E27FC236}">
                <a16:creationId xmlns:a16="http://schemas.microsoft.com/office/drawing/2014/main" id="{8469272D-7373-3D56-3D46-26CBEF6D9309}"/>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13"/>
          <a:srcRect l="12500" r="12500"/>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31797921"/>
      </p:ext>
    </p:extLst>
  </p:cSld>
  <p:clrMapOvr>
    <a:masterClrMapping/>
  </p:clrMapOvr>
  <mc:AlternateContent xmlns:mc="http://schemas.openxmlformats.org/markup-compatibility/2006" xmlns:p14="http://schemas.microsoft.com/office/powerpoint/2010/main">
    <mc:Choice Requires="p14">
      <p:transition spd="slow" p14:dur="2000" advTm="1632"/>
    </mc:Choice>
    <mc:Fallback xmlns="">
      <p:transition spd="slow" advTm="1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31D84CE-E3D6-1F80-C030-1ABB63707133}"/>
              </a:ext>
            </a:extLst>
          </p:cNvPr>
          <p:cNvSpPr txBox="1"/>
          <p:nvPr/>
        </p:nvSpPr>
        <p:spPr>
          <a:xfrm>
            <a:off x="184417" y="161365"/>
            <a:ext cx="11387738" cy="7386638"/>
          </a:xfrm>
          <a:prstGeom prst="rect">
            <a:avLst/>
          </a:prstGeom>
          <a:noFill/>
        </p:spPr>
        <p:txBody>
          <a:bodyPr wrap="square" rtlCol="0">
            <a:spAutoFit/>
          </a:bodyPr>
          <a:lstStyle/>
          <a:p>
            <a:pPr>
              <a:spcBef>
                <a:spcPts val="600"/>
              </a:spcBef>
            </a:pPr>
            <a:r>
              <a:rPr lang="en-US" dirty="0">
                <a:latin typeface="Arial" panose="020B0604020202020204" pitchFamily="34" charset="0"/>
                <a:cs typeface="Arial" panose="020B0604020202020204" pitchFamily="34" charset="0"/>
              </a:rPr>
              <a:t>Roy, K., Smilowitz, S., Bhatt, S. and Conroy, M.L., 2023. Impact of social isolation and loneliness in older adults: current understanding and future directions. Current Geriatrics Reports, 12(3), pp.138-148.</a:t>
            </a:r>
          </a:p>
          <a:p>
            <a:pPr>
              <a:spcBef>
                <a:spcPts val="600"/>
              </a:spcBef>
            </a:pPr>
            <a:endParaRPr lang="en-US" dirty="0">
              <a:latin typeface="Arial" panose="020B0604020202020204" pitchFamily="34" charset="0"/>
              <a:cs typeface="Arial" panose="020B0604020202020204" pitchFamily="34" charset="0"/>
            </a:endParaRPr>
          </a:p>
          <a:p>
            <a:pPr>
              <a:spcBef>
                <a:spcPts val="600"/>
              </a:spcBef>
            </a:pPr>
            <a:r>
              <a:rPr lang="en-US" dirty="0" err="1">
                <a:latin typeface="Arial" panose="020B0604020202020204" pitchFamily="34" charset="0"/>
                <a:cs typeface="Arial" panose="020B0604020202020204" pitchFamily="34" charset="0"/>
              </a:rPr>
              <a:t>Shakkarpude</a:t>
            </a:r>
            <a:r>
              <a:rPr lang="en-US" dirty="0">
                <a:latin typeface="Arial" panose="020B0604020202020204" pitchFamily="34" charset="0"/>
                <a:cs typeface="Arial" panose="020B0604020202020204" pitchFamily="34" charset="0"/>
              </a:rPr>
              <a:t>, J., Jesse, A.D.D., Kumar, P. and Kumar, R., 2025. Physiology of Aging. In Principles of Veterinary Animal Physiology pp. 242-252. </a:t>
            </a:r>
          </a:p>
          <a:p>
            <a:pPr>
              <a:spcBef>
                <a:spcPts val="600"/>
              </a:spcBef>
            </a:pPr>
            <a:endParaRPr lang="en-US" dirty="0">
              <a:latin typeface="Arial" panose="020B0604020202020204" pitchFamily="34" charset="0"/>
              <a:cs typeface="Arial" panose="020B0604020202020204" pitchFamily="34" charset="0"/>
            </a:endParaRPr>
          </a:p>
          <a:p>
            <a:pPr>
              <a:spcBef>
                <a:spcPts val="600"/>
              </a:spcBef>
            </a:pPr>
            <a:r>
              <a:rPr lang="en-US" dirty="0">
                <a:latin typeface="Arial" panose="020B0604020202020204" pitchFamily="34" charset="0"/>
                <a:cs typeface="Arial" panose="020B0604020202020204" pitchFamily="34" charset="0"/>
              </a:rPr>
              <a:t>Teles, S. and Ribeiro, O., 2022. Activity theory. In Encyclopedia of gerontology and population aging (pp. 36-44). Cham: Springer International Publishing.</a:t>
            </a:r>
          </a:p>
          <a:p>
            <a:pPr>
              <a:spcBef>
                <a:spcPts val="600"/>
              </a:spcBef>
            </a:pPr>
            <a:endParaRPr lang="en-US" dirty="0">
              <a:latin typeface="Arial" panose="020B0604020202020204" pitchFamily="34" charset="0"/>
              <a:cs typeface="Arial" panose="020B0604020202020204" pitchFamily="34" charset="0"/>
            </a:endParaRPr>
          </a:p>
          <a:p>
            <a:pPr>
              <a:spcBef>
                <a:spcPts val="600"/>
              </a:spcBef>
            </a:pPr>
            <a:r>
              <a:rPr lang="en-US" dirty="0">
                <a:latin typeface="Arial" panose="020B0604020202020204" pitchFamily="34" charset="0"/>
                <a:cs typeface="Arial" panose="020B0604020202020204" pitchFamily="34" charset="0"/>
              </a:rPr>
              <a:t>The Guardian (2016) </a:t>
            </a:r>
            <a:r>
              <a:rPr lang="en-US" dirty="0" err="1">
                <a:latin typeface="Arial" panose="020B0604020202020204" pitchFamily="34" charset="0"/>
                <a:cs typeface="Arial" panose="020B0604020202020204" pitchFamily="34" charset="0"/>
              </a:rPr>
              <a:t>Datablog</a:t>
            </a:r>
            <a:r>
              <a:rPr lang="en-US" dirty="0">
                <a:latin typeface="Arial" panose="020B0604020202020204" pitchFamily="34" charset="0"/>
                <a:cs typeface="Arial" panose="020B0604020202020204" pitchFamily="34" charset="0"/>
              </a:rPr>
              <a:t> Available at </a:t>
            </a:r>
            <a:r>
              <a:rPr lang="en-GB" dirty="0">
                <a:hlinkClick r:id="rId2"/>
              </a:rPr>
              <a:t>UK population data: how fast is it increasing? | News | theguardian.com</a:t>
            </a:r>
            <a:r>
              <a:rPr lang="en-GB" dirty="0"/>
              <a:t> (Accessed On:1 March 2026).</a:t>
            </a:r>
          </a:p>
          <a:p>
            <a:pPr>
              <a:spcBef>
                <a:spcPts val="600"/>
              </a:spcBef>
            </a:pPr>
            <a:endParaRPr lang="en-US" dirty="0">
              <a:latin typeface="Arial" panose="020B0604020202020204" pitchFamily="34" charset="0"/>
              <a:cs typeface="Arial" panose="020B0604020202020204" pitchFamily="34" charset="0"/>
            </a:endParaRPr>
          </a:p>
          <a:p>
            <a:pPr>
              <a:spcBef>
                <a:spcPts val="600"/>
              </a:spcBef>
            </a:pPr>
            <a:r>
              <a:rPr lang="en-US" dirty="0">
                <a:latin typeface="Arial" panose="020B0604020202020204" pitchFamily="34" charset="0"/>
                <a:cs typeface="Arial" panose="020B0604020202020204" pitchFamily="34" charset="0"/>
              </a:rPr>
              <a:t>The King's Fund (2024). Adult Social Care: Key Facts and Figures. [online] The King’s Fund. Available at: </a:t>
            </a:r>
            <a:r>
              <a:rPr lang="en-US" dirty="0">
                <a:latin typeface="Arial" panose="020B0604020202020204" pitchFamily="34" charset="0"/>
                <a:cs typeface="Arial" panose="020B0604020202020204" pitchFamily="34" charset="0"/>
                <a:hlinkClick r:id="rId3"/>
              </a:rPr>
              <a:t>https://www.kingsfund.org.uk/insight-and-analysis/data-and-charts/key-facts-figures-adult-social-care</a:t>
            </a:r>
            <a:r>
              <a:rPr lang="en-US" dirty="0">
                <a:latin typeface="Arial" panose="020B0604020202020204" pitchFamily="34" charset="0"/>
                <a:cs typeface="Arial" panose="020B0604020202020204" pitchFamily="34" charset="0"/>
              </a:rPr>
              <a:t> [Accessed 25 Feb. 2026].</a:t>
            </a:r>
          </a:p>
          <a:p>
            <a:pPr>
              <a:spcBef>
                <a:spcPts val="600"/>
              </a:spcBef>
            </a:pPr>
            <a:r>
              <a:rPr lang="en-US" dirty="0">
                <a:latin typeface="Arial" panose="020B0604020202020204" pitchFamily="34" charset="0"/>
                <a:cs typeface="Arial" panose="020B0604020202020204" pitchFamily="34" charset="0"/>
              </a:rPr>
              <a:t>Wagner, C., Carmeli, C., </a:t>
            </a:r>
            <a:r>
              <a:rPr lang="en-US" dirty="0" err="1">
                <a:latin typeface="Arial" panose="020B0604020202020204" pitchFamily="34" charset="0"/>
                <a:cs typeface="Arial" panose="020B0604020202020204" pitchFamily="34" charset="0"/>
              </a:rPr>
              <a:t>Jackisch</a:t>
            </a:r>
            <a:r>
              <a:rPr lang="en-US" dirty="0">
                <a:latin typeface="Arial" panose="020B0604020202020204" pitchFamily="34" charset="0"/>
                <a:cs typeface="Arial" panose="020B0604020202020204" pitchFamily="34" charset="0"/>
              </a:rPr>
              <a:t>, J., Kivimäki, M., van der Linden, B.W., </a:t>
            </a:r>
            <a:r>
              <a:rPr lang="en-US" dirty="0" err="1">
                <a:latin typeface="Arial" panose="020B0604020202020204" pitchFamily="34" charset="0"/>
                <a:cs typeface="Arial" panose="020B0604020202020204" pitchFamily="34" charset="0"/>
              </a:rPr>
              <a:t>Cullati</a:t>
            </a:r>
            <a:r>
              <a:rPr lang="en-US" dirty="0">
                <a:latin typeface="Arial" panose="020B0604020202020204" pitchFamily="34" charset="0"/>
                <a:cs typeface="Arial" panose="020B0604020202020204" pitchFamily="34" charset="0"/>
              </a:rPr>
              <a:t>, S. and </a:t>
            </a:r>
            <a:r>
              <a:rPr lang="en-US" dirty="0" err="1">
                <a:latin typeface="Arial" panose="020B0604020202020204" pitchFamily="34" charset="0"/>
                <a:cs typeface="Arial" panose="020B0604020202020204" pitchFamily="34" charset="0"/>
              </a:rPr>
              <a:t>Chiolero</a:t>
            </a:r>
            <a:r>
              <a:rPr lang="en-US" dirty="0">
                <a:latin typeface="Arial" panose="020B0604020202020204" pitchFamily="34" charset="0"/>
                <a:cs typeface="Arial" panose="020B0604020202020204" pitchFamily="34" charset="0"/>
              </a:rPr>
              <a:t>, A., (2024) Life course epidemiology and public health. The Lancet Public Health, 9(4), pp.e261-e269.</a:t>
            </a:r>
          </a:p>
          <a:p>
            <a:pPr>
              <a:spcBef>
                <a:spcPts val="600"/>
              </a:spcBef>
            </a:pPr>
            <a:endParaRPr lang="en-US" dirty="0">
              <a:latin typeface="Arial" panose="020B0604020202020204" pitchFamily="34" charset="0"/>
              <a:cs typeface="Arial" panose="020B0604020202020204" pitchFamily="34" charset="0"/>
            </a:endParaRPr>
          </a:p>
          <a:p>
            <a:pPr>
              <a:spcBef>
                <a:spcPts val="600"/>
              </a:spcBef>
            </a:pPr>
            <a:r>
              <a:rPr lang="en-US" dirty="0">
                <a:latin typeface="Arial" panose="020B0604020202020204" pitchFamily="34" charset="0"/>
                <a:cs typeface="Arial" panose="020B0604020202020204" pitchFamily="34" charset="0"/>
              </a:rPr>
              <a:t>Wong, A.K.C., </a:t>
            </a:r>
            <a:r>
              <a:rPr lang="en-US" dirty="0" err="1">
                <a:latin typeface="Arial" panose="020B0604020202020204" pitchFamily="34" charset="0"/>
                <a:cs typeface="Arial" panose="020B0604020202020204" pitchFamily="34" charset="0"/>
              </a:rPr>
              <a:t>Bayuo</a:t>
            </a:r>
            <a:r>
              <a:rPr lang="en-US" dirty="0">
                <a:latin typeface="Arial" panose="020B0604020202020204" pitchFamily="34" charset="0"/>
                <a:cs typeface="Arial" panose="020B0604020202020204" pitchFamily="34" charset="0"/>
              </a:rPr>
              <a:t>, J., Wong, F.K.Y., Yuen, W.S., Lee, A.Y.L., Chang, P.K. and Lai, J.T.C., (2022). Effects of a nurse-led telehealth self-care promotion program on the quality of life of community-dwelling older adults: systematic review and meta-analysis. Journal of Medical Internet Research, 24(3), p.e31912.</a:t>
            </a:r>
          </a:p>
          <a:p>
            <a:pPr>
              <a:spcBef>
                <a:spcPts val="600"/>
              </a:spcBef>
            </a:pPr>
            <a:endParaRPr 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0877961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71C241A9-A460-4AD1-916F-25308628A5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60ab93c2-c2e2-4a82-ab36-09e8ba3f753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97C9F88D65DB74786271CFA0B86C30A" ma:contentTypeVersion="14" ma:contentTypeDescription="Create a new document." ma:contentTypeScope="" ma:versionID="85595f7b7be4d9909cdf233a0440606c">
  <xsd:schema xmlns:xsd="http://www.w3.org/2001/XMLSchema" xmlns:xs="http://www.w3.org/2001/XMLSchema" xmlns:p="http://schemas.microsoft.com/office/2006/metadata/properties" xmlns:ns3="60ab93c2-c2e2-4a82-ab36-09e8ba3f753e" xmlns:ns4="47a3e2db-67be-4841-b3a5-2f2fb1d7c7b3" targetNamespace="http://schemas.microsoft.com/office/2006/metadata/properties" ma:root="true" ma:fieldsID="2053449ecf57e0ebf67f974a55eed980" ns3:_="" ns4:_="">
    <xsd:import namespace="60ab93c2-c2e2-4a82-ab36-09e8ba3f753e"/>
    <xsd:import namespace="47a3e2db-67be-4841-b3a5-2f2fb1d7c7b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0ab93c2-c2e2-4a82-ab36-09e8ba3f753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7a3e2db-67be-4841-b3a5-2f2fb1d7c7b3"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8FD37CF-0C73-45EE-9E98-7EBF44368576}">
  <ds:schemaRefs>
    <ds:schemaRef ds:uri="http://www.w3.org/XML/1998/namespace"/>
    <ds:schemaRef ds:uri="http://purl.org/dc/dcmitype/"/>
    <ds:schemaRef ds:uri="http://schemas.microsoft.com/office/2006/documentManagement/types"/>
    <ds:schemaRef ds:uri="http://schemas.microsoft.com/office/2006/metadata/properties"/>
    <ds:schemaRef ds:uri="http://schemas.microsoft.com/office/infopath/2007/PartnerControls"/>
    <ds:schemaRef ds:uri="http://purl.org/dc/elements/1.1/"/>
    <ds:schemaRef ds:uri="http://purl.org/dc/terms/"/>
    <ds:schemaRef ds:uri="47a3e2db-67be-4841-b3a5-2f2fb1d7c7b3"/>
    <ds:schemaRef ds:uri="http://schemas.openxmlformats.org/package/2006/metadata/core-properties"/>
    <ds:schemaRef ds:uri="60ab93c2-c2e2-4a82-ab36-09e8ba3f753e"/>
  </ds:schemaRefs>
</ds:datastoreItem>
</file>

<file path=customXml/itemProps2.xml><?xml version="1.0" encoding="utf-8"?>
<ds:datastoreItem xmlns:ds="http://schemas.openxmlformats.org/officeDocument/2006/customXml" ds:itemID="{0901071C-63EB-46D7-A844-65F556BA14B6}">
  <ds:schemaRefs>
    <ds:schemaRef ds:uri="http://schemas.microsoft.com/sharepoint/v3/contenttype/forms"/>
  </ds:schemaRefs>
</ds:datastoreItem>
</file>

<file path=customXml/itemProps3.xml><?xml version="1.0" encoding="utf-8"?>
<ds:datastoreItem xmlns:ds="http://schemas.openxmlformats.org/officeDocument/2006/customXml" ds:itemID="{6120125F-9D91-4FEA-AF24-52ABB97CDC4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60ab93c2-c2e2-4a82-ab36-09e8ba3f753e"/>
    <ds:schemaRef ds:uri="47a3e2db-67be-4841-b3a5-2f2fb1d7c7b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TM10001115[[fn=Parcel]]</Template>
  <TotalTime>0</TotalTime>
  <Words>3901</Words>
  <Application>Microsoft Office PowerPoint</Application>
  <PresentationFormat>Widescreen</PresentationFormat>
  <Paragraphs>176</Paragraphs>
  <Slides>16</Slides>
  <Notes>15</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Gill Sans MT</vt:lpstr>
      <vt:lpstr>Times New Roman</vt:lpstr>
      <vt:lpstr>Parcel</vt:lpstr>
      <vt:lpstr>Presentation Title: Evaluating the Support Needs of Older People in the UK Student Name: Nazia sharif Student ID-1907313 Module Title: Empowering The Older Person ASSIGNMENT TITLE: Individual presentation Module Code: bmhp6027 Name of Lecturer: Tomy Adattu Chacko</vt:lpstr>
      <vt:lpstr>Introduction</vt:lpstr>
      <vt:lpstr>The Ageing Population</vt:lpstr>
      <vt:lpstr>Theoretical Frameworks</vt:lpstr>
      <vt:lpstr>Theoretical Frameworks</vt:lpstr>
      <vt:lpstr>Policy and Legislation</vt:lpstr>
      <vt:lpstr>Policy and Legislation</vt:lpstr>
      <vt:lpstr>Evaluation of Current Care and Support</vt:lpstr>
      <vt:lpstr>Evaluation of Current Care and Support</vt:lpstr>
      <vt:lpstr>Technological Innovations</vt:lpstr>
      <vt:lpstr>Case Studies and Real-World Application</vt:lpstr>
      <vt:lpstr>Case Studies and Real-World Application</vt:lpstr>
      <vt:lpstr>Recommendations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Nazia Sharif (1907313)</cp:lastModifiedBy>
  <cp:revision>4</cp:revision>
  <dcterms:created xsi:type="dcterms:W3CDTF">2024-01-17T11:20:19Z</dcterms:created>
  <dcterms:modified xsi:type="dcterms:W3CDTF">2026-03-01T16:54:04Z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0x010100297C9F88D65DB74786271CFA0B86C30A</vt:lpwstr>
  </property>
</Properties>
</file>