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65" r:id="rId5"/>
    <p:sldId id="258" r:id="rId6"/>
    <p:sldId id="266" r:id="rId7"/>
    <p:sldId id="260" r:id="rId8"/>
    <p:sldId id="261" r:id="rId9"/>
    <p:sldId id="262" r:id="rId10"/>
    <p:sldId id="263" r:id="rId11"/>
    <p:sldId id="264"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5114FB-F0E6-4638-8190-57EEBD3E4D05}" v="3" dt="2021-11-19T13:28:34.0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66" d="100"/>
          <a:sy n="66" d="100"/>
        </p:scale>
        <p:origin x="35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39B74-4F17-4AFF-942B-D78D815FBD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C7A26CA-9650-49F0-9E2E-B45C6E2DCC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FB14DCD-2B93-4CEA-9CD5-CDABB3652862}"/>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5" name="Footer Placeholder 4">
            <a:extLst>
              <a:ext uri="{FF2B5EF4-FFF2-40B4-BE49-F238E27FC236}">
                <a16:creationId xmlns:a16="http://schemas.microsoft.com/office/drawing/2014/main" id="{AF6BF583-F730-43A1-9F31-44838AB9C3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E4143C-4A34-4387-8163-819C9B7D538C}"/>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2048485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8DD1A-C79D-4A55-A08E-E8F87DE1A1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6F8140-E8D2-43F0-9F7A-EA354A928F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34E29D-46A4-42EA-87C8-D9370F8F4AD7}"/>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5" name="Footer Placeholder 4">
            <a:extLst>
              <a:ext uri="{FF2B5EF4-FFF2-40B4-BE49-F238E27FC236}">
                <a16:creationId xmlns:a16="http://schemas.microsoft.com/office/drawing/2014/main" id="{3CEC8929-37E3-4FE3-A134-9C6ECCD7B5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92BF60-13E0-4C2F-A10F-851CF712598F}"/>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3571257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D1034-D2C1-4100-A2FD-888F63C725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1FCF531-6ED3-4BDF-A46C-76B0577F98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6D2831-FD0B-4746-83A4-3D6CA76981AF}"/>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5" name="Footer Placeholder 4">
            <a:extLst>
              <a:ext uri="{FF2B5EF4-FFF2-40B4-BE49-F238E27FC236}">
                <a16:creationId xmlns:a16="http://schemas.microsoft.com/office/drawing/2014/main" id="{5B005322-41DD-4762-A913-68D069F8AC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0D84E6-69F4-4317-B304-88ADFE7472CB}"/>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1640569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CA05F-A9EE-4703-A821-59A68A4F09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960DD6-94C5-40D1-AC83-2934544C81F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F2FBA7-3FD5-401F-9D45-BC3067E2ED6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38B2523-C10E-4889-B094-6969DAF13EF0}"/>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6" name="Footer Placeholder 5">
            <a:extLst>
              <a:ext uri="{FF2B5EF4-FFF2-40B4-BE49-F238E27FC236}">
                <a16:creationId xmlns:a16="http://schemas.microsoft.com/office/drawing/2014/main" id="{7D4580AB-A636-4638-99C9-6338C0EC82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D407DE-574D-4207-8B7E-4CB80A3C7122}"/>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3132618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B9F9C-EEE1-416D-960B-9CCF971384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080B54-5BFE-4BE3-A08F-D4691F4215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C69918-F727-47FA-B7CD-BE733FCE14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8AF1586-B6B4-4BB8-91CA-43B4938EE5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3BDA203-2F3A-467D-9C78-4149721E5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612B4BE-22F4-4FCF-AF3B-5CBF54D674F5}"/>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8" name="Footer Placeholder 7">
            <a:extLst>
              <a:ext uri="{FF2B5EF4-FFF2-40B4-BE49-F238E27FC236}">
                <a16:creationId xmlns:a16="http://schemas.microsoft.com/office/drawing/2014/main" id="{452B42CC-67E1-4AFB-BE29-47A346B297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C52CF0-C37E-479D-A71E-8FD58336292A}"/>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1292598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73288-FC93-44FF-BAA0-2E21EC85C1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4E4BB9E-95DE-442D-AB33-649490161634}"/>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4" name="Footer Placeholder 3">
            <a:extLst>
              <a:ext uri="{FF2B5EF4-FFF2-40B4-BE49-F238E27FC236}">
                <a16:creationId xmlns:a16="http://schemas.microsoft.com/office/drawing/2014/main" id="{8921D71F-7003-4E11-BF23-BF9549DAA1B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70E6E5-07D6-45F3-B437-8B45525C9E67}"/>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683380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40D397-9027-4936-AFCB-7C1ED37FBB01}"/>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3" name="Footer Placeholder 2">
            <a:extLst>
              <a:ext uri="{FF2B5EF4-FFF2-40B4-BE49-F238E27FC236}">
                <a16:creationId xmlns:a16="http://schemas.microsoft.com/office/drawing/2014/main" id="{204764FF-C7F8-4106-A878-BEE4FC28281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9307A9-5D1D-4620-B2D9-1C1D614F654A}"/>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1942038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BC42B-5CF6-49C8-9313-2ACFE51596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61B951-F318-4835-8022-FDB2A04398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C2507B-A40B-4470-B023-DEAC2E7C19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E5B75E-7B88-4067-A8F4-CDDAF8CE71AA}"/>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6" name="Footer Placeholder 5">
            <a:extLst>
              <a:ext uri="{FF2B5EF4-FFF2-40B4-BE49-F238E27FC236}">
                <a16:creationId xmlns:a16="http://schemas.microsoft.com/office/drawing/2014/main" id="{3ADDE995-8D2C-43C3-9E05-C08991AE99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547428-8630-4B60-A454-F310AB74C7D9}"/>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57537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23086-B6F1-4557-9DE7-2000C43FB0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4344FEB-A655-4B2F-9C0C-93FE9C855A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6CF18EB-820B-4630-8ACD-E394A13DAE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CC1BE2-5CA7-413E-B235-8BB37F3077CA}"/>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6" name="Footer Placeholder 5">
            <a:extLst>
              <a:ext uri="{FF2B5EF4-FFF2-40B4-BE49-F238E27FC236}">
                <a16:creationId xmlns:a16="http://schemas.microsoft.com/office/drawing/2014/main" id="{225AB56B-0026-4CB7-A320-89177C70A0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AB7FAD-649A-4ABE-980D-5895A17A2B1E}"/>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3983640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77F2C-599E-4D7C-9D5C-D0301A2776E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358D15-C39E-48A3-A0C2-B38864584F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F6683A-165F-43DC-B65C-048E271DC277}"/>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5" name="Footer Placeholder 4">
            <a:extLst>
              <a:ext uri="{FF2B5EF4-FFF2-40B4-BE49-F238E27FC236}">
                <a16:creationId xmlns:a16="http://schemas.microsoft.com/office/drawing/2014/main" id="{60A513E5-5FF8-4906-A061-4F25193018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56892C-DC0E-4E6C-A643-CF2D08889D88}"/>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213203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E1856E-DEB4-421A-B4B7-1D34C4F4785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AB5BEA-BE78-4321-8A6B-47DDBBAB43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79D308-6232-4CD9-803A-DCF55DC03CAC}"/>
              </a:ext>
            </a:extLst>
          </p:cNvPr>
          <p:cNvSpPr>
            <a:spLocks noGrp="1"/>
          </p:cNvSpPr>
          <p:nvPr>
            <p:ph type="dt" sz="half" idx="10"/>
          </p:nvPr>
        </p:nvSpPr>
        <p:spPr/>
        <p:txBody>
          <a:bodyPr/>
          <a:lstStyle/>
          <a:p>
            <a:fld id="{CCB09A3D-4203-4208-B534-9B380E6DA2AB}" type="datetimeFigureOut">
              <a:rPr lang="en-GB" smtClean="0"/>
              <a:t>17/11/2021</a:t>
            </a:fld>
            <a:endParaRPr lang="en-GB"/>
          </a:p>
        </p:txBody>
      </p:sp>
      <p:sp>
        <p:nvSpPr>
          <p:cNvPr id="5" name="Footer Placeholder 4">
            <a:extLst>
              <a:ext uri="{FF2B5EF4-FFF2-40B4-BE49-F238E27FC236}">
                <a16:creationId xmlns:a16="http://schemas.microsoft.com/office/drawing/2014/main" id="{DCC9C285-4C4A-43B9-8314-FEE9341B06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B79338-3F05-4000-A792-83FC3C7D58CB}"/>
              </a:ext>
            </a:extLst>
          </p:cNvPr>
          <p:cNvSpPr>
            <a:spLocks noGrp="1"/>
          </p:cNvSpPr>
          <p:nvPr>
            <p:ph type="sldNum" sz="quarter" idx="12"/>
          </p:nvPr>
        </p:nvSpPr>
        <p:spPr/>
        <p:txBody>
          <a:bodyPr/>
          <a:lstStyle/>
          <a:p>
            <a:fld id="{8ED4D4CD-462F-4EC5-AB49-722EE00F21DB}" type="slidenum">
              <a:rPr lang="en-GB" smtClean="0"/>
              <a:t>‹#›</a:t>
            </a:fld>
            <a:endParaRPr lang="en-GB"/>
          </a:p>
        </p:txBody>
      </p:sp>
    </p:spTree>
    <p:extLst>
      <p:ext uri="{BB962C8B-B14F-4D97-AF65-F5344CB8AC3E}">
        <p14:creationId xmlns:p14="http://schemas.microsoft.com/office/powerpoint/2010/main" val="229294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52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16717A-3137-4F06-9F5F-182637589E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B1729-1D8A-4083-B288-DDD7E33DA2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D55939-3E6D-4181-9610-5EDD72751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B09A3D-4203-4208-B534-9B380E6DA2AB}" type="datetimeFigureOut">
              <a:rPr lang="en-GB" smtClean="0"/>
              <a:t>17/11/2021</a:t>
            </a:fld>
            <a:endParaRPr lang="en-GB"/>
          </a:p>
        </p:txBody>
      </p:sp>
      <p:sp>
        <p:nvSpPr>
          <p:cNvPr id="5" name="Footer Placeholder 4">
            <a:extLst>
              <a:ext uri="{FF2B5EF4-FFF2-40B4-BE49-F238E27FC236}">
                <a16:creationId xmlns:a16="http://schemas.microsoft.com/office/drawing/2014/main" id="{C051159E-A1DE-4D49-B165-7025964BA8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41B63D0-4A7C-440E-8774-344035506C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D4D4CD-462F-4EC5-AB49-722EE00F21DB}" type="slidenum">
              <a:rPr lang="en-GB" smtClean="0"/>
              <a:t>‹#›</a:t>
            </a:fld>
            <a:endParaRPr lang="en-GB"/>
          </a:p>
        </p:txBody>
      </p:sp>
    </p:spTree>
    <p:extLst>
      <p:ext uri="{BB962C8B-B14F-4D97-AF65-F5344CB8AC3E}">
        <p14:creationId xmlns:p14="http://schemas.microsoft.com/office/powerpoint/2010/main" val="428107979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airportcodes.io/en/blog/top-20-biggest-airlines-by-fleet-siz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large airplane flying in the sky&#10;&#10;Description automatically generated with low confidence">
            <a:extLst>
              <a:ext uri="{FF2B5EF4-FFF2-40B4-BE49-F238E27FC236}">
                <a16:creationId xmlns:a16="http://schemas.microsoft.com/office/drawing/2014/main" id="{9E14BA38-87E2-4014-B23F-355D586FE314}"/>
              </a:ext>
            </a:extLst>
          </p:cNvPr>
          <p:cNvPicPr>
            <a:picLocks noChangeAspect="1"/>
          </p:cNvPicPr>
          <p:nvPr/>
        </p:nvPicPr>
        <p:blipFill rotWithShape="1">
          <a:blip r:embed="rId2"/>
          <a:srcRect t="4457" r="61793" b="4633"/>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B8CFD78-3045-4CDD-B75B-2E9665B4F2EF}"/>
              </a:ext>
            </a:extLst>
          </p:cNvPr>
          <p:cNvSpPr>
            <a:spLocks noGrp="1"/>
          </p:cNvSpPr>
          <p:nvPr>
            <p:ph type="ctrTitle"/>
          </p:nvPr>
        </p:nvSpPr>
        <p:spPr>
          <a:xfrm>
            <a:off x="477980" y="597521"/>
            <a:ext cx="5610304" cy="2617930"/>
          </a:xfrm>
        </p:spPr>
        <p:txBody>
          <a:bodyPr anchor="b">
            <a:normAutofit/>
          </a:bodyPr>
          <a:lstStyle/>
          <a:p>
            <a:r>
              <a:rPr lang="en-GB" sz="3700" b="1" dirty="0">
                <a:effectLst/>
                <a:latin typeface="Arial Black" panose="020B0A04020102020204" pitchFamily="34" charset="0"/>
                <a:ea typeface="Calibri" panose="020F0502020204030204" pitchFamily="34" charset="0"/>
                <a:cs typeface="Vrinda" panose="020B0502040204020203" pitchFamily="34" charset="0"/>
              </a:rPr>
              <a:t>Challenges faced by the HRM of British Airways</a:t>
            </a:r>
            <a:br>
              <a:rPr lang="en-GB" sz="3700" dirty="0">
                <a:effectLst/>
                <a:latin typeface="Calibri" panose="020F0502020204030204" pitchFamily="34" charset="0"/>
                <a:ea typeface="Calibri" panose="020F0502020204030204" pitchFamily="34" charset="0"/>
                <a:cs typeface="Vrinda" panose="020B0502040204020203" pitchFamily="34" charset="0"/>
              </a:rPr>
            </a:br>
            <a:endParaRPr lang="en-GB" sz="3700" dirty="0"/>
          </a:p>
        </p:txBody>
      </p:sp>
      <p:sp>
        <p:nvSpPr>
          <p:cNvPr id="3" name="Subtitle 2">
            <a:extLst>
              <a:ext uri="{FF2B5EF4-FFF2-40B4-BE49-F238E27FC236}">
                <a16:creationId xmlns:a16="http://schemas.microsoft.com/office/drawing/2014/main" id="{45943700-C7D8-4C60-ADC8-F553C5CCEB68}"/>
              </a:ext>
            </a:extLst>
          </p:cNvPr>
          <p:cNvSpPr>
            <a:spLocks noGrp="1"/>
          </p:cNvSpPr>
          <p:nvPr>
            <p:ph type="subTitle" idx="1"/>
          </p:nvPr>
        </p:nvSpPr>
        <p:spPr>
          <a:xfrm>
            <a:off x="477980" y="4803919"/>
            <a:ext cx="5228339" cy="1527433"/>
          </a:xfrm>
        </p:spPr>
        <p:txBody>
          <a:bodyPr>
            <a:normAutofit/>
          </a:bodyPr>
          <a:lstStyle/>
          <a:p>
            <a:pPr algn="l"/>
            <a:r>
              <a:rPr lang="en-GB" sz="1600" b="1" dirty="0"/>
              <a:t>Name: Sadia Anjum	</a:t>
            </a:r>
          </a:p>
          <a:p>
            <a:pPr algn="l"/>
            <a:r>
              <a:rPr lang="en-GB" sz="1600" b="1" dirty="0"/>
              <a:t>Student Number: 1708775</a:t>
            </a:r>
          </a:p>
          <a:p>
            <a:pPr algn="l"/>
            <a:r>
              <a:rPr lang="en-GB" sz="1600" b="1" dirty="0"/>
              <a:t>Module: </a:t>
            </a:r>
            <a:r>
              <a:rPr lang="en-GB" sz="1600" b="1" dirty="0">
                <a:effectLst/>
              </a:rPr>
              <a:t>Human Resource Management (LCMB7000_BIRM)</a:t>
            </a:r>
          </a:p>
          <a:p>
            <a:pPr algn="l"/>
            <a:r>
              <a:rPr lang="en-GB" sz="1600" b="1" dirty="0"/>
              <a:t>Lecturer: </a:t>
            </a:r>
            <a:r>
              <a:rPr lang="en-GB" sz="1600" b="1" dirty="0" err="1"/>
              <a:t>Uju</a:t>
            </a:r>
            <a:r>
              <a:rPr lang="en-GB" sz="1600" b="1" dirty="0"/>
              <a:t> Ugochukwu </a:t>
            </a:r>
            <a:endParaRPr lang="en-GB" sz="1600" b="1" dirty="0">
              <a:effectLst/>
            </a:endParaRPr>
          </a:p>
          <a:p>
            <a:pPr algn="l"/>
            <a:endParaRPr lang="en-GB" sz="1100" dirty="0">
              <a:effectLst/>
            </a:endParaRPr>
          </a:p>
          <a:p>
            <a:pPr algn="l"/>
            <a:endParaRPr lang="en-GB" sz="1100" dirty="0">
              <a:effectLst/>
              <a:latin typeface="Calibri" panose="020F0502020204030204" pitchFamily="34" charset="0"/>
              <a:ea typeface="Calibri" panose="020F0502020204030204" pitchFamily="34" charset="0"/>
              <a:cs typeface="Vrinda" panose="020B0502040204020203" pitchFamily="34" charset="0"/>
            </a:endParaRPr>
          </a:p>
          <a:p>
            <a:pPr algn="l"/>
            <a:endParaRPr lang="en-GB" sz="1100" dirty="0"/>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6967726"/>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D2B7E-142D-46EE-97B7-419BFB4F71DA}"/>
              </a:ext>
            </a:extLst>
          </p:cNvPr>
          <p:cNvSpPr>
            <a:spLocks noGrp="1"/>
          </p:cNvSpPr>
          <p:nvPr>
            <p:ph type="title"/>
          </p:nvPr>
        </p:nvSpPr>
        <p:spPr>
          <a:xfrm>
            <a:off x="838200" y="365126"/>
            <a:ext cx="10515600" cy="1035412"/>
          </a:xfrm>
        </p:spPr>
        <p:txBody>
          <a:bodyPr>
            <a:normAutofit/>
          </a:bodyPr>
          <a:lstStyle/>
          <a:p>
            <a:pPr algn="ctr"/>
            <a:r>
              <a:rPr lang="en-GB" b="1" dirty="0">
                <a:solidFill>
                  <a:schemeClr val="bg1"/>
                </a:solidFill>
                <a:latin typeface="Arial" panose="020B0604020202020204" pitchFamily="34" charset="0"/>
                <a:cs typeface="Arial" panose="020B0604020202020204" pitchFamily="34" charset="0"/>
              </a:rPr>
              <a:t>HRM (Human Resource Management)</a:t>
            </a:r>
          </a:p>
        </p:txBody>
      </p:sp>
      <p:sp>
        <p:nvSpPr>
          <p:cNvPr id="3" name="Content Placeholder 2">
            <a:extLst>
              <a:ext uri="{FF2B5EF4-FFF2-40B4-BE49-F238E27FC236}">
                <a16:creationId xmlns:a16="http://schemas.microsoft.com/office/drawing/2014/main" id="{C7D4993A-75D9-4111-A35D-08311AB30AAF}"/>
              </a:ext>
            </a:extLst>
          </p:cNvPr>
          <p:cNvSpPr>
            <a:spLocks noGrp="1"/>
          </p:cNvSpPr>
          <p:nvPr>
            <p:ph sz="half" idx="1"/>
          </p:nvPr>
        </p:nvSpPr>
        <p:spPr>
          <a:xfrm>
            <a:off x="838200" y="1551008"/>
            <a:ext cx="5181600" cy="5034987"/>
          </a:xfrm>
        </p:spPr>
        <p:txBody>
          <a:bodyPr>
            <a:normAutofit fontScale="92500" lnSpcReduction="20000"/>
          </a:bodyPr>
          <a:lstStyle/>
          <a:p>
            <a:pPr>
              <a:lnSpc>
                <a:spcPct val="170000"/>
              </a:lnSpc>
            </a:pPr>
            <a:r>
              <a:rPr lang="en-GB" sz="2800" b="1" dirty="0">
                <a:solidFill>
                  <a:schemeClr val="bg1"/>
                </a:solidFill>
                <a:effectLst/>
                <a:latin typeface="Arial" panose="020B0604020202020204" pitchFamily="34" charset="0"/>
                <a:ea typeface="Calibri" panose="020F0502020204030204" pitchFamily="34" charset="0"/>
              </a:rPr>
              <a:t>HRM covers all elements of managing people in an organisation including how the organisation respond and deal with individual employees or employees of a specific sector (Collings, G Wood and </a:t>
            </a:r>
            <a:r>
              <a:rPr lang="en-GB" sz="2800" b="1" dirty="0" err="1">
                <a:solidFill>
                  <a:schemeClr val="bg1"/>
                </a:solidFill>
                <a:effectLst/>
                <a:latin typeface="Arial" panose="020B0604020202020204" pitchFamily="34" charset="0"/>
                <a:ea typeface="Calibri" panose="020F0502020204030204" pitchFamily="34" charset="0"/>
              </a:rPr>
              <a:t>Szamosi</a:t>
            </a:r>
            <a:r>
              <a:rPr lang="en-GB" sz="2800" b="1" dirty="0">
                <a:solidFill>
                  <a:schemeClr val="bg1"/>
                </a:solidFill>
                <a:effectLst/>
                <a:latin typeface="Arial" panose="020B0604020202020204" pitchFamily="34" charset="0"/>
                <a:ea typeface="Calibri" panose="020F0502020204030204" pitchFamily="34" charset="0"/>
              </a:rPr>
              <a:t>, 2019). </a:t>
            </a:r>
            <a:endParaRPr lang="en-GB" b="1" dirty="0">
              <a:solidFill>
                <a:schemeClr val="bg1"/>
              </a:solidFill>
            </a:endParaRPr>
          </a:p>
        </p:txBody>
      </p:sp>
      <p:sp>
        <p:nvSpPr>
          <p:cNvPr id="4" name="Content Placeholder 3">
            <a:extLst>
              <a:ext uri="{FF2B5EF4-FFF2-40B4-BE49-F238E27FC236}">
                <a16:creationId xmlns:a16="http://schemas.microsoft.com/office/drawing/2014/main" id="{2F48D644-5765-469A-9C73-F3AE329DAAAE}"/>
              </a:ext>
            </a:extLst>
          </p:cNvPr>
          <p:cNvSpPr>
            <a:spLocks noGrp="1"/>
          </p:cNvSpPr>
          <p:nvPr>
            <p:ph sz="half" idx="2"/>
          </p:nvPr>
        </p:nvSpPr>
        <p:spPr>
          <a:xfrm>
            <a:off x="6172200" y="1400537"/>
            <a:ext cx="5181600" cy="4776426"/>
          </a:xfrm>
        </p:spPr>
        <p:txBody>
          <a:bodyPr>
            <a:normAutofit fontScale="92500" lnSpcReduction="20000"/>
          </a:bodyPr>
          <a:lstStyle/>
          <a:p>
            <a:pPr>
              <a:lnSpc>
                <a:spcPct val="170000"/>
              </a:lnSpc>
            </a:pPr>
            <a:r>
              <a:rPr lang="en-GB" sz="2800" b="1" dirty="0">
                <a:solidFill>
                  <a:schemeClr val="bg1"/>
                </a:solidFill>
                <a:effectLst/>
                <a:latin typeface="Arial" panose="020B0604020202020204" pitchFamily="34" charset="0"/>
                <a:ea typeface="Calibri" panose="020F0502020204030204" pitchFamily="34" charset="0"/>
              </a:rPr>
              <a:t>The overall purpose of human resources (HR) is to ensure that the organization is able to achieve success through people (Armstrong, 2014).</a:t>
            </a:r>
            <a:endParaRPr lang="en-GB" b="1" dirty="0">
              <a:solidFill>
                <a:schemeClr val="bg1"/>
              </a:solidFill>
            </a:endParaRPr>
          </a:p>
        </p:txBody>
      </p:sp>
    </p:spTree>
    <p:extLst>
      <p:ext uri="{BB962C8B-B14F-4D97-AF65-F5344CB8AC3E}">
        <p14:creationId xmlns:p14="http://schemas.microsoft.com/office/powerpoint/2010/main" val="4007950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E1E75-F8F1-4AD3-8804-666410379244}"/>
              </a:ext>
            </a:extLst>
          </p:cNvPr>
          <p:cNvSpPr>
            <a:spLocks noGrp="1"/>
          </p:cNvSpPr>
          <p:nvPr>
            <p:ph type="title"/>
          </p:nvPr>
        </p:nvSpPr>
        <p:spPr/>
        <p:txBody>
          <a:bodyPr/>
          <a:lstStyle/>
          <a:p>
            <a:pPr algn="ctr"/>
            <a:r>
              <a:rPr lang="en-GB" b="1" dirty="0">
                <a:solidFill>
                  <a:schemeClr val="bg1"/>
                </a:solidFill>
                <a:latin typeface="Arial" panose="020B0604020202020204" pitchFamily="34" charset="0"/>
                <a:cs typeface="Arial" panose="020B0604020202020204" pitchFamily="34" charset="0"/>
              </a:rPr>
              <a:t>Company overview</a:t>
            </a:r>
          </a:p>
        </p:txBody>
      </p:sp>
      <p:sp>
        <p:nvSpPr>
          <p:cNvPr id="3" name="Content Placeholder 2">
            <a:extLst>
              <a:ext uri="{FF2B5EF4-FFF2-40B4-BE49-F238E27FC236}">
                <a16:creationId xmlns:a16="http://schemas.microsoft.com/office/drawing/2014/main" id="{C46488CB-112B-47AE-A057-D9CA17117C68}"/>
              </a:ext>
            </a:extLst>
          </p:cNvPr>
          <p:cNvSpPr>
            <a:spLocks noGrp="1"/>
          </p:cNvSpPr>
          <p:nvPr>
            <p:ph idx="1"/>
          </p:nvPr>
        </p:nvSpPr>
        <p:spPr/>
        <p:txBody>
          <a:bodyPr>
            <a:normAutofit/>
          </a:bodyPr>
          <a:lstStyle/>
          <a:p>
            <a:pPr>
              <a:lnSpc>
                <a:spcPct val="150000"/>
              </a:lnSpc>
            </a:pPr>
            <a:r>
              <a:rPr lang="en-GB" dirty="0">
                <a:solidFill>
                  <a:schemeClr val="bg1"/>
                </a:solidFill>
                <a:latin typeface="Arial" panose="020B0604020202020204" pitchFamily="34" charset="0"/>
                <a:cs typeface="Arial" panose="020B0604020202020204" pitchFamily="34" charset="0"/>
              </a:rPr>
              <a:t>The number of employee is 40,000 </a:t>
            </a:r>
          </a:p>
          <a:p>
            <a:pPr>
              <a:lnSpc>
                <a:spcPct val="150000"/>
              </a:lnSpc>
            </a:pPr>
            <a:r>
              <a:rPr lang="en-GB" dirty="0">
                <a:solidFill>
                  <a:schemeClr val="bg1"/>
                </a:solidFill>
                <a:latin typeface="Arial" panose="020B0604020202020204" pitchFamily="34" charset="0"/>
                <a:cs typeface="Arial" panose="020B0604020202020204" pitchFamily="34" charset="0"/>
              </a:rPr>
              <a:t>The most passengers carried airline in 2020 (</a:t>
            </a:r>
            <a:r>
              <a:rPr lang="en-GB" dirty="0" err="1">
                <a:solidFill>
                  <a:schemeClr val="bg1"/>
                </a:solidFill>
                <a:latin typeface="Arial" panose="020B0604020202020204" pitchFamily="34" charset="0"/>
                <a:cs typeface="Arial" panose="020B0604020202020204" pitchFamily="34" charset="0"/>
              </a:rPr>
              <a:t>Mazareanu</a:t>
            </a:r>
            <a:r>
              <a:rPr lang="en-GB" dirty="0">
                <a:solidFill>
                  <a:schemeClr val="bg1"/>
                </a:solidFill>
                <a:latin typeface="Arial" panose="020B0604020202020204" pitchFamily="34" charset="0"/>
                <a:cs typeface="Arial" panose="020B0604020202020204" pitchFamily="34" charset="0"/>
              </a:rPr>
              <a:t>, 2021)</a:t>
            </a:r>
          </a:p>
          <a:p>
            <a:pPr>
              <a:lnSpc>
                <a:spcPct val="150000"/>
              </a:lnSpc>
            </a:pPr>
            <a:r>
              <a:rPr lang="en-GB" dirty="0">
                <a:solidFill>
                  <a:schemeClr val="bg1"/>
                </a:solidFill>
                <a:latin typeface="Arial" panose="020B0604020202020204" pitchFamily="34" charset="0"/>
                <a:cs typeface="Arial" panose="020B0604020202020204" pitchFamily="34" charset="0"/>
              </a:rPr>
              <a:t>The second largest fleet size in the UK in 2019 (Airportcodes.io, 2019)</a:t>
            </a:r>
          </a:p>
          <a:p>
            <a:pPr>
              <a:lnSpc>
                <a:spcPct val="150000"/>
              </a:lnSpc>
            </a:pPr>
            <a:r>
              <a:rPr lang="en-GB" dirty="0">
                <a:solidFill>
                  <a:schemeClr val="bg1"/>
                </a:solidFill>
                <a:latin typeface="Arial" panose="020B0604020202020204" pitchFamily="34" charset="0"/>
                <a:cs typeface="Arial" panose="020B0604020202020204" pitchFamily="34" charset="0"/>
              </a:rPr>
              <a:t>The 10th safest airline in the world (CNN, 2021)</a:t>
            </a:r>
          </a:p>
          <a:p>
            <a:endParaRPr lang="en-GB" dirty="0"/>
          </a:p>
        </p:txBody>
      </p:sp>
    </p:spTree>
    <p:extLst>
      <p:ext uri="{BB962C8B-B14F-4D97-AF65-F5344CB8AC3E}">
        <p14:creationId xmlns:p14="http://schemas.microsoft.com/office/powerpoint/2010/main" val="443903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63016-5831-432E-9B3A-3ACFFE16BF37}"/>
              </a:ext>
            </a:extLst>
          </p:cNvPr>
          <p:cNvSpPr>
            <a:spLocks noGrp="1"/>
          </p:cNvSpPr>
          <p:nvPr>
            <p:ph type="title"/>
          </p:nvPr>
        </p:nvSpPr>
        <p:spPr>
          <a:xfrm>
            <a:off x="838200" y="365126"/>
            <a:ext cx="10515600" cy="826366"/>
          </a:xfrm>
        </p:spPr>
        <p:txBody>
          <a:bodyPr/>
          <a:lstStyle/>
          <a:p>
            <a:r>
              <a:rPr lang="en-GB" b="1" dirty="0">
                <a:solidFill>
                  <a:schemeClr val="bg1"/>
                </a:solidFill>
                <a:latin typeface="Arial" panose="020B0604020202020204" pitchFamily="34" charset="0"/>
                <a:cs typeface="Arial" panose="020B0604020202020204" pitchFamily="34" charset="0"/>
              </a:rPr>
              <a:t>Some important dates</a:t>
            </a:r>
          </a:p>
        </p:txBody>
      </p:sp>
      <p:sp>
        <p:nvSpPr>
          <p:cNvPr id="3" name="Content Placeholder 2">
            <a:extLst>
              <a:ext uri="{FF2B5EF4-FFF2-40B4-BE49-F238E27FC236}">
                <a16:creationId xmlns:a16="http://schemas.microsoft.com/office/drawing/2014/main" id="{45BCB717-6CC5-4CEF-9ACA-7923FA9FD868}"/>
              </a:ext>
            </a:extLst>
          </p:cNvPr>
          <p:cNvSpPr>
            <a:spLocks noGrp="1"/>
          </p:cNvSpPr>
          <p:nvPr>
            <p:ph idx="1"/>
          </p:nvPr>
        </p:nvSpPr>
        <p:spPr>
          <a:xfrm>
            <a:off x="838200" y="1482436"/>
            <a:ext cx="10515600" cy="5010439"/>
          </a:xfrm>
        </p:spPr>
        <p:txBody>
          <a:bodyPr>
            <a:normAutofit fontScale="92500"/>
          </a:bodyPr>
          <a:lstStyle/>
          <a:p>
            <a:pPr>
              <a:lnSpc>
                <a:spcPct val="150000"/>
              </a:lnSpc>
            </a:pPr>
            <a:r>
              <a:rPr lang="en-GB" sz="2400" b="0" i="0" dirty="0">
                <a:solidFill>
                  <a:schemeClr val="bg1"/>
                </a:solidFill>
                <a:effectLst/>
                <a:latin typeface="Arial" panose="020B0604020202020204" pitchFamily="34" charset="0"/>
                <a:cs typeface="Arial" panose="020B0604020202020204" pitchFamily="34" charset="0"/>
              </a:rPr>
              <a:t>25 August 1919: Aircraft Transport and Travel Limited (today’s British Airways) launched the world’s first daily international scheduled air service</a:t>
            </a:r>
          </a:p>
          <a:p>
            <a:pPr>
              <a:lnSpc>
                <a:spcPct val="150000"/>
              </a:lnSpc>
            </a:pPr>
            <a:r>
              <a:rPr lang="en-GB" sz="2400" dirty="0">
                <a:solidFill>
                  <a:schemeClr val="bg1"/>
                </a:solidFill>
                <a:latin typeface="Arial" panose="020B0604020202020204" pitchFamily="34" charset="0"/>
                <a:cs typeface="Arial" panose="020B0604020202020204" pitchFamily="34" charset="0"/>
              </a:rPr>
              <a:t>1971: Introduced the first wide-bodied jet, Boeing 747</a:t>
            </a:r>
          </a:p>
          <a:p>
            <a:pPr>
              <a:lnSpc>
                <a:spcPct val="150000"/>
              </a:lnSpc>
            </a:pPr>
            <a:r>
              <a:rPr lang="en-GB" sz="2400" b="0" i="0" dirty="0">
                <a:solidFill>
                  <a:schemeClr val="bg1"/>
                </a:solidFill>
                <a:effectLst/>
                <a:latin typeface="Arial" panose="020B0604020202020204" pitchFamily="34" charset="0"/>
                <a:cs typeface="Arial" panose="020B0604020202020204" pitchFamily="34" charset="0"/>
              </a:rPr>
              <a:t>1976: </a:t>
            </a:r>
            <a:r>
              <a:rPr lang="en-GB" sz="2400" dirty="0">
                <a:solidFill>
                  <a:schemeClr val="bg1"/>
                </a:solidFill>
                <a:latin typeface="Arial" panose="020B0604020202020204" pitchFamily="34" charset="0"/>
                <a:cs typeface="Arial" panose="020B0604020202020204" pitchFamily="34" charset="0"/>
              </a:rPr>
              <a:t>The arrival of supersonic flight, Concorde </a:t>
            </a:r>
            <a:endParaRPr lang="en-GB" sz="2400" b="0" i="0" dirty="0">
              <a:solidFill>
                <a:schemeClr val="bg1"/>
              </a:solidFill>
              <a:effectLst/>
              <a:latin typeface="Arial" panose="020B0604020202020204" pitchFamily="34" charset="0"/>
              <a:cs typeface="Arial" panose="020B0604020202020204" pitchFamily="34" charset="0"/>
            </a:endParaRPr>
          </a:p>
          <a:p>
            <a:pPr>
              <a:lnSpc>
                <a:spcPct val="150000"/>
              </a:lnSpc>
            </a:pPr>
            <a:r>
              <a:rPr lang="en-GB" sz="2400" b="0" i="0" dirty="0">
                <a:solidFill>
                  <a:schemeClr val="bg1"/>
                </a:solidFill>
                <a:effectLst/>
                <a:latin typeface="Arial" panose="020B0604020202020204" pitchFamily="34" charset="0"/>
                <a:cs typeface="Arial" panose="020B0604020202020204" pitchFamily="34" charset="0"/>
              </a:rPr>
              <a:t>1974: British Airways was created by the merger of BOAC and BEA</a:t>
            </a:r>
          </a:p>
          <a:p>
            <a:pPr>
              <a:lnSpc>
                <a:spcPct val="150000"/>
              </a:lnSpc>
            </a:pPr>
            <a:r>
              <a:rPr lang="en-GB" sz="2400" dirty="0">
                <a:solidFill>
                  <a:schemeClr val="bg1"/>
                </a:solidFill>
                <a:latin typeface="Arial" panose="020B0604020202020204" pitchFamily="34" charset="0"/>
                <a:cs typeface="Arial" panose="020B0604020202020204" pitchFamily="34" charset="0"/>
              </a:rPr>
              <a:t>1987: Privatisation of British Airways was completed</a:t>
            </a:r>
          </a:p>
          <a:p>
            <a:pPr>
              <a:lnSpc>
                <a:spcPct val="150000"/>
              </a:lnSpc>
            </a:pPr>
            <a:r>
              <a:rPr lang="en-GB" sz="2400" dirty="0">
                <a:solidFill>
                  <a:schemeClr val="bg1"/>
                </a:solidFill>
                <a:latin typeface="Arial" panose="020B0604020202020204" pitchFamily="34" charset="0"/>
                <a:cs typeface="Arial" panose="020B0604020202020204" pitchFamily="34" charset="0"/>
              </a:rPr>
              <a:t>2003: Concorde retired</a:t>
            </a:r>
          </a:p>
          <a:p>
            <a:pPr>
              <a:lnSpc>
                <a:spcPct val="150000"/>
              </a:lnSpc>
            </a:pPr>
            <a:r>
              <a:rPr lang="en-GB" sz="2400" dirty="0">
                <a:solidFill>
                  <a:schemeClr val="bg1"/>
                </a:solidFill>
                <a:latin typeface="Arial" panose="020B0604020202020204" pitchFamily="34" charset="0"/>
                <a:cs typeface="Arial" panose="020B0604020202020204" pitchFamily="34" charset="0"/>
              </a:rPr>
              <a:t>2011: It was first listed on the FTSE 100 index (BA, heritage and past, 2021)</a:t>
            </a:r>
          </a:p>
          <a:p>
            <a:endParaRPr lang="en-GB" dirty="0">
              <a:solidFill>
                <a:schemeClr val="bg1"/>
              </a:solidFill>
              <a:latin typeface="Helvetica" panose="020B0604020202020204" pitchFamily="34" charset="0"/>
            </a:endParaRPr>
          </a:p>
          <a:p>
            <a:endParaRPr lang="en-GB" dirty="0"/>
          </a:p>
        </p:txBody>
      </p:sp>
    </p:spTree>
    <p:extLst>
      <p:ext uri="{BB962C8B-B14F-4D97-AF65-F5344CB8AC3E}">
        <p14:creationId xmlns:p14="http://schemas.microsoft.com/office/powerpoint/2010/main" val="412793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3BDD8-10D0-48B5-B695-B353656A3AC2}"/>
              </a:ext>
            </a:extLst>
          </p:cNvPr>
          <p:cNvSpPr>
            <a:spLocks noGrp="1"/>
          </p:cNvSpPr>
          <p:nvPr>
            <p:ph type="title"/>
          </p:nvPr>
        </p:nvSpPr>
        <p:spPr/>
        <p:txBody>
          <a:bodyPr/>
          <a:lstStyle/>
          <a:p>
            <a:r>
              <a:rPr lang="en-GB" b="1" dirty="0">
                <a:solidFill>
                  <a:schemeClr val="bg1"/>
                </a:solidFill>
                <a:latin typeface="Arial" panose="020B0604020202020204" pitchFamily="34" charset="0"/>
                <a:cs typeface="Arial" panose="020B0604020202020204" pitchFamily="34" charset="0"/>
              </a:rPr>
              <a:t>HRM challenges </a:t>
            </a:r>
          </a:p>
        </p:txBody>
      </p:sp>
      <p:sp>
        <p:nvSpPr>
          <p:cNvPr id="3" name="Content Placeholder 2">
            <a:extLst>
              <a:ext uri="{FF2B5EF4-FFF2-40B4-BE49-F238E27FC236}">
                <a16:creationId xmlns:a16="http://schemas.microsoft.com/office/drawing/2014/main" id="{0813B2B1-02B5-48E2-96C5-85C12D2D6C75}"/>
              </a:ext>
            </a:extLst>
          </p:cNvPr>
          <p:cNvSpPr>
            <a:spLocks noGrp="1"/>
          </p:cNvSpPr>
          <p:nvPr>
            <p:ph idx="1"/>
          </p:nvPr>
        </p:nvSpPr>
        <p:spPr/>
        <p:txBody>
          <a:bodyPr>
            <a:normAutofit lnSpcReduction="10000"/>
          </a:bodyPr>
          <a:lstStyle/>
          <a:p>
            <a:r>
              <a:rPr lang="en-GB" dirty="0">
                <a:solidFill>
                  <a:schemeClr val="bg1"/>
                </a:solidFill>
                <a:latin typeface="Arial" panose="020B0604020202020204" pitchFamily="34" charset="0"/>
                <a:cs typeface="Arial" panose="020B0604020202020204" pitchFamily="34" charset="0"/>
              </a:rPr>
              <a:t>In the past few years the UK airline industry was significantly influenced and perhaps altered for ever, by both Brexit and the Covid-19 pandemic. A lot of the smaller airlines have lost business and had to cut down the number of employees due to BREXIT. Where the larger airlines suffered from shortage of staff (Topham, 2021). </a:t>
            </a:r>
          </a:p>
          <a:p>
            <a:r>
              <a:rPr lang="en-GB" dirty="0">
                <a:solidFill>
                  <a:schemeClr val="bg1"/>
                </a:solidFill>
                <a:latin typeface="Arial" panose="020B0604020202020204" pitchFamily="34" charset="0"/>
                <a:cs typeface="Arial" panose="020B0604020202020204" pitchFamily="34" charset="0"/>
              </a:rPr>
              <a:t>Airline industry has faced a massive loss due to Covid-19 pandemic. The flights were cancelled during lockdown and limited during the pandemic. They had to face many challenges, losing a significant number of staff, having to follow new rules and regulation regarding health and safety, implementing new government law, etc. (GOV.UK, 2021; O’Carroll, 2021). </a:t>
            </a:r>
          </a:p>
        </p:txBody>
      </p:sp>
    </p:spTree>
    <p:extLst>
      <p:ext uri="{BB962C8B-B14F-4D97-AF65-F5344CB8AC3E}">
        <p14:creationId xmlns:p14="http://schemas.microsoft.com/office/powerpoint/2010/main" val="2948465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E2757-FCD5-4DAD-B43D-01E1BE983F43}"/>
              </a:ext>
            </a:extLst>
          </p:cNvPr>
          <p:cNvSpPr>
            <a:spLocks noGrp="1"/>
          </p:cNvSpPr>
          <p:nvPr>
            <p:ph type="title"/>
          </p:nvPr>
        </p:nvSpPr>
        <p:spPr/>
        <p:txBody>
          <a:bodyPr/>
          <a:lstStyle/>
          <a:p>
            <a:r>
              <a:rPr lang="en-GB" dirty="0">
                <a:solidFill>
                  <a:schemeClr val="bg1"/>
                </a:solidFill>
              </a:rPr>
              <a:t>Causes of HRM challenges </a:t>
            </a:r>
          </a:p>
        </p:txBody>
      </p:sp>
      <p:sp>
        <p:nvSpPr>
          <p:cNvPr id="3" name="Content Placeholder 2">
            <a:extLst>
              <a:ext uri="{FF2B5EF4-FFF2-40B4-BE49-F238E27FC236}">
                <a16:creationId xmlns:a16="http://schemas.microsoft.com/office/drawing/2014/main" id="{E4C5D472-B3CD-4C49-AACB-A51219201B48}"/>
              </a:ext>
            </a:extLst>
          </p:cNvPr>
          <p:cNvSpPr>
            <a:spLocks noGrp="1"/>
          </p:cNvSpPr>
          <p:nvPr>
            <p:ph sz="half" idx="1"/>
          </p:nvPr>
        </p:nvSpPr>
        <p:spPr/>
        <p:txBody>
          <a:bodyPr/>
          <a:lstStyle/>
          <a:p>
            <a:pPr marL="0" indent="0">
              <a:buNone/>
            </a:pPr>
            <a:r>
              <a:rPr lang="en-GB" dirty="0">
                <a:solidFill>
                  <a:schemeClr val="bg1"/>
                </a:solidFill>
              </a:rPr>
              <a:t>External factors:</a:t>
            </a:r>
          </a:p>
          <a:p>
            <a:r>
              <a:rPr lang="en-GB" dirty="0">
                <a:solidFill>
                  <a:schemeClr val="bg1"/>
                </a:solidFill>
              </a:rPr>
              <a:t>Economic crisis</a:t>
            </a:r>
          </a:p>
          <a:p>
            <a:r>
              <a:rPr lang="en-GB" dirty="0">
                <a:solidFill>
                  <a:schemeClr val="bg1"/>
                </a:solidFill>
              </a:rPr>
              <a:t>Competition</a:t>
            </a:r>
          </a:p>
          <a:p>
            <a:r>
              <a:rPr lang="en-GB" dirty="0">
                <a:solidFill>
                  <a:schemeClr val="bg1"/>
                </a:solidFill>
              </a:rPr>
              <a:t>Terrorism</a:t>
            </a:r>
          </a:p>
          <a:p>
            <a:r>
              <a:rPr lang="en-GB" dirty="0">
                <a:solidFill>
                  <a:schemeClr val="bg1"/>
                </a:solidFill>
              </a:rPr>
              <a:t>Pandemic</a:t>
            </a:r>
          </a:p>
          <a:p>
            <a:r>
              <a:rPr lang="en-GB" dirty="0">
                <a:solidFill>
                  <a:schemeClr val="bg1"/>
                </a:solidFill>
              </a:rPr>
              <a:t>Political changes </a:t>
            </a:r>
          </a:p>
          <a:p>
            <a:endParaRPr lang="en-GB" dirty="0">
              <a:solidFill>
                <a:schemeClr val="bg1"/>
              </a:solidFill>
            </a:endParaRPr>
          </a:p>
          <a:p>
            <a:endParaRPr lang="en-GB" dirty="0"/>
          </a:p>
        </p:txBody>
      </p:sp>
      <p:sp>
        <p:nvSpPr>
          <p:cNvPr id="4" name="Content Placeholder 3">
            <a:extLst>
              <a:ext uri="{FF2B5EF4-FFF2-40B4-BE49-F238E27FC236}">
                <a16:creationId xmlns:a16="http://schemas.microsoft.com/office/drawing/2014/main" id="{3B19A1C2-D6C6-42D0-9515-FB9984DFBAA5}"/>
              </a:ext>
            </a:extLst>
          </p:cNvPr>
          <p:cNvSpPr>
            <a:spLocks noGrp="1"/>
          </p:cNvSpPr>
          <p:nvPr>
            <p:ph sz="half" idx="2"/>
          </p:nvPr>
        </p:nvSpPr>
        <p:spPr>
          <a:xfrm>
            <a:off x="6172200" y="1825625"/>
            <a:ext cx="5181600" cy="2496993"/>
          </a:xfrm>
        </p:spPr>
        <p:txBody>
          <a:bodyPr/>
          <a:lstStyle/>
          <a:p>
            <a:pPr marL="0" indent="0">
              <a:buNone/>
            </a:pPr>
            <a:r>
              <a:rPr lang="en-GB" dirty="0">
                <a:solidFill>
                  <a:schemeClr val="bg1"/>
                </a:solidFill>
              </a:rPr>
              <a:t>Internal factors:</a:t>
            </a:r>
          </a:p>
          <a:p>
            <a:r>
              <a:rPr lang="en-GB" dirty="0">
                <a:solidFill>
                  <a:schemeClr val="bg1"/>
                </a:solidFill>
              </a:rPr>
              <a:t>Employee turnover</a:t>
            </a:r>
          </a:p>
          <a:p>
            <a:r>
              <a:rPr lang="en-GB" dirty="0">
                <a:solidFill>
                  <a:schemeClr val="bg1"/>
                </a:solidFill>
              </a:rPr>
              <a:t>Workers’ strikes</a:t>
            </a:r>
          </a:p>
          <a:p>
            <a:r>
              <a:rPr lang="en-GB" dirty="0">
                <a:solidFill>
                  <a:schemeClr val="bg1"/>
                </a:solidFill>
              </a:rPr>
              <a:t>Shortcomings in HRM strategy</a:t>
            </a:r>
          </a:p>
          <a:p>
            <a:endParaRPr lang="en-GB" dirty="0"/>
          </a:p>
        </p:txBody>
      </p:sp>
      <p:sp>
        <p:nvSpPr>
          <p:cNvPr id="5" name="TextBox 4">
            <a:extLst>
              <a:ext uri="{FF2B5EF4-FFF2-40B4-BE49-F238E27FC236}">
                <a16:creationId xmlns:a16="http://schemas.microsoft.com/office/drawing/2014/main" id="{3C0F62B4-12A2-4BDB-A4A7-7B9D343393A7}"/>
              </a:ext>
            </a:extLst>
          </p:cNvPr>
          <p:cNvSpPr txBox="1"/>
          <p:nvPr/>
        </p:nvSpPr>
        <p:spPr>
          <a:xfrm>
            <a:off x="7038109" y="4849091"/>
            <a:ext cx="4447309" cy="369332"/>
          </a:xfrm>
          <a:prstGeom prst="rect">
            <a:avLst/>
          </a:prstGeom>
          <a:noFill/>
        </p:spPr>
        <p:txBody>
          <a:bodyPr wrap="square" rtlCol="0">
            <a:spAutoFit/>
          </a:bodyPr>
          <a:lstStyle/>
          <a:p>
            <a:r>
              <a:rPr lang="fi-FI" dirty="0">
                <a:solidFill>
                  <a:schemeClr val="bg1"/>
                </a:solidFill>
                <a:latin typeface="Arial" panose="020B0604020202020204" pitchFamily="34" charset="0"/>
                <a:cs typeface="Arial" panose="020B0604020202020204" pitchFamily="34" charset="0"/>
              </a:rPr>
              <a:t>(Santana, Valle and Galan, 2018)</a:t>
            </a:r>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0997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66394-2448-4698-9B70-C1D746596B71}"/>
              </a:ext>
            </a:extLst>
          </p:cNvPr>
          <p:cNvSpPr>
            <a:spLocks noGrp="1"/>
          </p:cNvSpPr>
          <p:nvPr>
            <p:ph type="title"/>
          </p:nvPr>
        </p:nvSpPr>
        <p:spPr/>
        <p:txBody>
          <a:bodyPr/>
          <a:lstStyle/>
          <a:p>
            <a:pPr algn="ctr"/>
            <a:r>
              <a:rPr lang="en-GB" sz="44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Pay and compensation</a:t>
            </a:r>
            <a:endParaRPr lang="en-GB" b="1" dirty="0">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867CB64-2131-425B-B48F-315DD0CB789D}"/>
              </a:ext>
            </a:extLst>
          </p:cNvPr>
          <p:cNvSpPr>
            <a:spLocks noGrp="1"/>
          </p:cNvSpPr>
          <p:nvPr>
            <p:ph idx="1"/>
          </p:nvPr>
        </p:nvSpPr>
        <p:spPr/>
        <p:txBody>
          <a:bodyPr>
            <a:normAutofit fontScale="92500"/>
          </a:bodyPr>
          <a:lstStyle/>
          <a:p>
            <a:r>
              <a:rPr lang="en-GB" dirty="0">
                <a:solidFill>
                  <a:schemeClr val="bg1"/>
                </a:solidFill>
              </a:rPr>
              <a:t>The British Airways employees have a history of going on strikes. Poor treatment, inadequate pay and unfulfilled promises have causes the cabin-crews to walk out on strikes a number of times. </a:t>
            </a:r>
          </a:p>
          <a:p>
            <a:r>
              <a:rPr lang="en-GB" dirty="0">
                <a:solidFill>
                  <a:schemeClr val="bg1"/>
                </a:solidFill>
              </a:rPr>
              <a:t>In February, 2017, under-paid cabin-crew went on strike for six days. Consequences for the strikers include deducted bonuses and removing of travel discounts. Throughout the whole year nearly 3000 cabin-crew went on strikes a few times despite the threats of heavy sanctions by the British Airways (Topham, 2017; Monaghan, 2017; Calder, 2017). </a:t>
            </a:r>
          </a:p>
          <a:p>
            <a:r>
              <a:rPr lang="en-GB" dirty="0">
                <a:solidFill>
                  <a:schemeClr val="bg1"/>
                </a:solidFill>
              </a:rPr>
              <a:t>In 2019, for the first time in history, over 4,000 pilots of BA went on strike. Their demands were a segment of profit share and an above-inflation pay guarantee (Topham, 2019).</a:t>
            </a:r>
          </a:p>
        </p:txBody>
      </p:sp>
    </p:spTree>
    <p:extLst>
      <p:ext uri="{BB962C8B-B14F-4D97-AF65-F5344CB8AC3E}">
        <p14:creationId xmlns:p14="http://schemas.microsoft.com/office/powerpoint/2010/main" val="1444312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AD1E4-1160-428D-B005-1C8B10FF68AC}"/>
              </a:ext>
            </a:extLst>
          </p:cNvPr>
          <p:cNvSpPr>
            <a:spLocks noGrp="1"/>
          </p:cNvSpPr>
          <p:nvPr>
            <p:ph type="title"/>
          </p:nvPr>
        </p:nvSpPr>
        <p:spPr>
          <a:xfrm>
            <a:off x="838200" y="295852"/>
            <a:ext cx="10515600" cy="1325563"/>
          </a:xfrm>
        </p:spPr>
        <p:txBody>
          <a:bodyPr anchor="t">
            <a:noAutofit/>
          </a:bodyPr>
          <a:lstStyle/>
          <a:p>
            <a:pPr algn="ctr">
              <a:lnSpc>
                <a:spcPct val="150000"/>
              </a:lnSpc>
              <a:spcBef>
                <a:spcPts val="200"/>
              </a:spcBef>
            </a:pPr>
            <a:r>
              <a:rPr lang="en-GB" sz="36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Performance management</a:t>
            </a:r>
            <a:br>
              <a:rPr lang="en-GB" sz="36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br>
            <a:endParaRPr lang="en-GB" sz="3600" dirty="0">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530E98F-0C70-41CD-886B-CA358EFA8B5A}"/>
              </a:ext>
            </a:extLst>
          </p:cNvPr>
          <p:cNvSpPr>
            <a:spLocks noGrp="1"/>
          </p:cNvSpPr>
          <p:nvPr>
            <p:ph idx="1"/>
          </p:nvPr>
        </p:nvSpPr>
        <p:spPr/>
        <p:txBody>
          <a:bodyPr/>
          <a:lstStyle/>
          <a:p>
            <a:r>
              <a:rPr lang="en-GB" dirty="0">
                <a:solidFill>
                  <a:schemeClr val="bg1"/>
                </a:solidFill>
                <a:latin typeface="Arial" panose="020B0604020202020204" pitchFamily="34" charset="0"/>
                <a:cs typeface="Arial" panose="020B0604020202020204" pitchFamily="34" charset="0"/>
              </a:rPr>
              <a:t>Flexibility in the working patterns has become a necessity for the organization so that to keep the employees motivated and make them balance their work life balance effectively (Lange.et.al, 2015).</a:t>
            </a:r>
          </a:p>
          <a:p>
            <a:r>
              <a:rPr lang="en-GB" dirty="0">
                <a:solidFill>
                  <a:schemeClr val="bg1"/>
                </a:solidFill>
                <a:latin typeface="Arial" panose="020B0604020202020204" pitchFamily="34" charset="0"/>
                <a:cs typeface="Arial" panose="020B0604020202020204" pitchFamily="34" charset="0"/>
              </a:rPr>
              <a:t>When working from home or working remotely, it is difficult to carry out true performance management reflecting employee performance (Felstead, Jewson and Walters, 2003). </a:t>
            </a:r>
          </a:p>
        </p:txBody>
      </p:sp>
    </p:spTree>
    <p:extLst>
      <p:ext uri="{BB962C8B-B14F-4D97-AF65-F5344CB8AC3E}">
        <p14:creationId xmlns:p14="http://schemas.microsoft.com/office/powerpoint/2010/main" val="2169474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4E464-760A-48FF-A8D7-236DAC32B776}"/>
              </a:ext>
            </a:extLst>
          </p:cNvPr>
          <p:cNvSpPr>
            <a:spLocks noGrp="1"/>
          </p:cNvSpPr>
          <p:nvPr>
            <p:ph type="title"/>
          </p:nvPr>
        </p:nvSpPr>
        <p:spPr/>
        <p:txBody>
          <a:bodyPr>
            <a:normAutofit fontScale="90000"/>
          </a:bodyPr>
          <a:lstStyle/>
          <a:p>
            <a:pPr algn="ctr">
              <a:lnSpc>
                <a:spcPct val="150000"/>
              </a:lnSpc>
              <a:spcBef>
                <a:spcPts val="200"/>
              </a:spcBef>
            </a:pPr>
            <a:r>
              <a:rPr lang="en-GB" sz="44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Redundancy </a:t>
            </a:r>
            <a:br>
              <a:rPr lang="en-GB" sz="4400" b="1" dirty="0">
                <a:solidFill>
                  <a:srgbClr val="2E74B5"/>
                </a:solidFill>
                <a:effectLst/>
                <a:latin typeface="Calibri Light" panose="020F0302020204030204" pitchFamily="34" charset="0"/>
                <a:ea typeface="Times New Roman" panose="02020603050405020304" pitchFamily="18" charset="0"/>
                <a:cs typeface="Vrinda" panose="020B0502040204020203" pitchFamily="34" charset="0"/>
              </a:rPr>
            </a:br>
            <a:endParaRPr lang="en-GB" dirty="0"/>
          </a:p>
        </p:txBody>
      </p:sp>
      <p:sp>
        <p:nvSpPr>
          <p:cNvPr id="3" name="Content Placeholder 2">
            <a:extLst>
              <a:ext uri="{FF2B5EF4-FFF2-40B4-BE49-F238E27FC236}">
                <a16:creationId xmlns:a16="http://schemas.microsoft.com/office/drawing/2014/main" id="{7170D1E5-C411-4567-8155-6C0AA4E46B11}"/>
              </a:ext>
            </a:extLst>
          </p:cNvPr>
          <p:cNvSpPr>
            <a:spLocks noGrp="1"/>
          </p:cNvSpPr>
          <p:nvPr>
            <p:ph idx="1"/>
          </p:nvPr>
        </p:nvSpPr>
        <p:spPr/>
        <p:txBody>
          <a:bodyPr/>
          <a:lstStyle/>
          <a:p>
            <a:pPr>
              <a:lnSpc>
                <a:spcPct val="150000"/>
              </a:lnSpc>
            </a:pPr>
            <a:r>
              <a:rPr lang="en-GB" dirty="0">
                <a:solidFill>
                  <a:schemeClr val="bg1"/>
                </a:solidFill>
                <a:latin typeface="Arial" panose="020B0604020202020204" pitchFamily="34" charset="0"/>
                <a:cs typeface="Arial" panose="020B0604020202020204" pitchFamily="34" charset="0"/>
              </a:rPr>
              <a:t>In 2020, more than12,000 staff members out of 42,000, were laid off, made redundant, or suspended because of coronavirus (</a:t>
            </a:r>
            <a:r>
              <a:rPr lang="en-GB" dirty="0" err="1">
                <a:solidFill>
                  <a:schemeClr val="bg1"/>
                </a:solidFill>
                <a:latin typeface="Arial" panose="020B0604020202020204" pitchFamily="34" charset="0"/>
                <a:cs typeface="Arial" panose="020B0604020202020204" pitchFamily="34" charset="0"/>
              </a:rPr>
              <a:t>Neate</a:t>
            </a:r>
            <a:r>
              <a:rPr lang="en-GB" dirty="0">
                <a:solidFill>
                  <a:schemeClr val="bg1"/>
                </a:solidFill>
                <a:latin typeface="Arial" panose="020B0604020202020204" pitchFamily="34" charset="0"/>
                <a:cs typeface="Arial" panose="020B0604020202020204" pitchFamily="34" charset="0"/>
              </a:rPr>
              <a:t>, 2020). </a:t>
            </a:r>
          </a:p>
          <a:p>
            <a:pPr>
              <a:lnSpc>
                <a:spcPct val="150000"/>
              </a:lnSpc>
            </a:pPr>
            <a:r>
              <a:rPr lang="en-GB" dirty="0">
                <a:solidFill>
                  <a:schemeClr val="bg1"/>
                </a:solidFill>
                <a:latin typeface="Arial" panose="020B0604020202020204" pitchFamily="34" charset="0"/>
                <a:cs typeface="Arial" panose="020B0604020202020204" pitchFamily="34" charset="0"/>
              </a:rPr>
              <a:t>In August, 6,000 staff members voluntarily became redundant and were offered the option of being priority to return (Sweney, 2020). </a:t>
            </a:r>
          </a:p>
        </p:txBody>
      </p:sp>
    </p:spTree>
    <p:extLst>
      <p:ext uri="{BB962C8B-B14F-4D97-AF65-F5344CB8AC3E}">
        <p14:creationId xmlns:p14="http://schemas.microsoft.com/office/powerpoint/2010/main" val="3088858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7FE20-67B7-4D31-A00C-F6B90A1729F3}"/>
              </a:ext>
            </a:extLst>
          </p:cNvPr>
          <p:cNvSpPr>
            <a:spLocks noGrp="1"/>
          </p:cNvSpPr>
          <p:nvPr>
            <p:ph type="title"/>
          </p:nvPr>
        </p:nvSpPr>
        <p:spPr>
          <a:xfrm>
            <a:off x="838200" y="365126"/>
            <a:ext cx="10515600" cy="923348"/>
          </a:xfrm>
        </p:spPr>
        <p:txBody>
          <a:bodyPr/>
          <a:lstStyle/>
          <a:p>
            <a:pPr algn="ctr"/>
            <a:r>
              <a:rPr lang="en-GB" b="1" dirty="0">
                <a:solidFill>
                  <a:schemeClr val="bg1"/>
                </a:solidFill>
                <a:latin typeface="Arial" panose="020B0604020202020204" pitchFamily="34" charset="0"/>
                <a:cs typeface="Arial" panose="020B0604020202020204" pitchFamily="34" charset="0"/>
              </a:rPr>
              <a:t>Recommendations </a:t>
            </a:r>
          </a:p>
        </p:txBody>
      </p:sp>
      <p:sp>
        <p:nvSpPr>
          <p:cNvPr id="3" name="Content Placeholder 2">
            <a:extLst>
              <a:ext uri="{FF2B5EF4-FFF2-40B4-BE49-F238E27FC236}">
                <a16:creationId xmlns:a16="http://schemas.microsoft.com/office/drawing/2014/main" id="{2504F3AA-2F1C-4EBA-95F6-1BA963C89739}"/>
              </a:ext>
            </a:extLst>
          </p:cNvPr>
          <p:cNvSpPr>
            <a:spLocks noGrp="1"/>
          </p:cNvSpPr>
          <p:nvPr>
            <p:ph idx="1"/>
          </p:nvPr>
        </p:nvSpPr>
        <p:spPr>
          <a:xfrm>
            <a:off x="838200" y="1593273"/>
            <a:ext cx="10515600" cy="4899602"/>
          </a:xfrm>
        </p:spPr>
        <p:txBody>
          <a:bodyPr>
            <a:normAutofit/>
          </a:bodyPr>
          <a:lstStyle/>
          <a:p>
            <a:pPr>
              <a:lnSpc>
                <a:spcPct val="150000"/>
              </a:lnSpc>
            </a:pPr>
            <a:r>
              <a:rPr lang="en-GB" sz="2400" dirty="0">
                <a:solidFill>
                  <a:schemeClr val="bg1"/>
                </a:solidFill>
                <a:latin typeface="Arial" panose="020B0604020202020204" pitchFamily="34" charset="0"/>
                <a:cs typeface="Arial" panose="020B0604020202020204" pitchFamily="34" charset="0"/>
              </a:rPr>
              <a:t>By implementing the 'Respect Openness Continuity (ROC)'-model, British Airways can practice sustainable HMR (Prins et al., 2014).</a:t>
            </a:r>
          </a:p>
          <a:p>
            <a:pPr>
              <a:lnSpc>
                <a:spcPct val="150000"/>
              </a:lnSpc>
            </a:pPr>
            <a:r>
              <a:rPr lang="en-GB" sz="2400" dirty="0">
                <a:solidFill>
                  <a:schemeClr val="bg1"/>
                </a:solidFill>
                <a:latin typeface="Arial" panose="020B0604020202020204" pitchFamily="34" charset="0"/>
                <a:cs typeface="Arial" panose="020B0604020202020204" pitchFamily="34" charset="0"/>
              </a:rPr>
              <a:t>Their HR strategy should develop the relationship between the organisation and its employees so that it can survive a relatively long-term (Boon et al., 2011).</a:t>
            </a:r>
          </a:p>
          <a:p>
            <a:pPr>
              <a:lnSpc>
                <a:spcPct val="150000"/>
              </a:lnSpc>
            </a:pPr>
            <a:r>
              <a:rPr lang="en-GB" sz="2400" dirty="0">
                <a:solidFill>
                  <a:schemeClr val="bg1"/>
                </a:solidFill>
                <a:latin typeface="Arial" panose="020B0604020202020204" pitchFamily="34" charset="0"/>
                <a:cs typeface="Arial" panose="020B0604020202020204" pitchFamily="34" charset="0"/>
              </a:rPr>
              <a:t>Training employees through specific structured programs will enable employees to improve and adopt new system</a:t>
            </a:r>
          </a:p>
          <a:p>
            <a:pPr>
              <a:lnSpc>
                <a:spcPct val="150000"/>
              </a:lnSpc>
            </a:pPr>
            <a:r>
              <a:rPr lang="en-GB" sz="2400" dirty="0">
                <a:solidFill>
                  <a:schemeClr val="bg1"/>
                </a:solidFill>
                <a:latin typeface="Arial" panose="020B0604020202020204" pitchFamily="34" charset="0"/>
                <a:cs typeface="Arial" panose="020B0604020202020204" pitchFamily="34" charset="0"/>
              </a:rPr>
              <a:t>Inaugurate incentive programs to keep employees motivated</a:t>
            </a:r>
          </a:p>
        </p:txBody>
      </p:sp>
    </p:spTree>
    <p:extLst>
      <p:ext uri="{BB962C8B-B14F-4D97-AF65-F5344CB8AC3E}">
        <p14:creationId xmlns:p14="http://schemas.microsoft.com/office/powerpoint/2010/main" val="675330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07049-902E-49AA-A0C8-E714A736CF1B}"/>
              </a:ext>
            </a:extLst>
          </p:cNvPr>
          <p:cNvSpPr>
            <a:spLocks noGrp="1"/>
          </p:cNvSpPr>
          <p:nvPr>
            <p:ph type="title"/>
          </p:nvPr>
        </p:nvSpPr>
        <p:spPr/>
        <p:txBody>
          <a:bodyPr/>
          <a:lstStyle/>
          <a:p>
            <a:r>
              <a:rPr lang="en-GB" b="1" dirty="0">
                <a:solidFill>
                  <a:schemeClr val="bg1"/>
                </a:solidFill>
                <a:latin typeface="Arial" panose="020B0604020202020204" pitchFamily="34" charset="0"/>
                <a:cs typeface="Arial" panose="020B0604020202020204" pitchFamily="34" charset="0"/>
              </a:rPr>
              <a:t>Reference list </a:t>
            </a:r>
          </a:p>
        </p:txBody>
      </p:sp>
      <p:sp>
        <p:nvSpPr>
          <p:cNvPr id="3" name="Content Placeholder 2">
            <a:extLst>
              <a:ext uri="{FF2B5EF4-FFF2-40B4-BE49-F238E27FC236}">
                <a16:creationId xmlns:a16="http://schemas.microsoft.com/office/drawing/2014/main" id="{119D80CB-634A-4EC7-B4A8-39487FAD0F92}"/>
              </a:ext>
            </a:extLst>
          </p:cNvPr>
          <p:cNvSpPr>
            <a:spLocks noGrp="1"/>
          </p:cNvSpPr>
          <p:nvPr>
            <p:ph idx="1"/>
          </p:nvPr>
        </p:nvSpPr>
        <p:spPr>
          <a:xfrm>
            <a:off x="838200" y="1446835"/>
            <a:ext cx="10515600" cy="5046040"/>
          </a:xfrm>
        </p:spPr>
        <p:txBody>
          <a:bodyPr>
            <a:normAutofit/>
          </a:bodyPr>
          <a:lstStyle/>
          <a:p>
            <a:pPr>
              <a:lnSpc>
                <a:spcPct val="100000"/>
              </a:lnSpc>
            </a:pPr>
            <a:r>
              <a:rPr lang="en-GB" sz="2200" dirty="0">
                <a:solidFill>
                  <a:schemeClr val="bg1"/>
                </a:solidFill>
                <a:cs typeface="Arial" panose="020B0604020202020204" pitchFamily="34" charset="0"/>
              </a:rPr>
              <a:t>Airportcodes.io. (2019). Top 20 biggest airlines by fleet size. [online] Available at: </a:t>
            </a:r>
            <a:r>
              <a:rPr lang="en-GB" sz="2200" dirty="0">
                <a:solidFill>
                  <a:schemeClr val="bg1"/>
                </a:solidFill>
                <a:cs typeface="Arial" panose="020B0604020202020204" pitchFamily="34" charset="0"/>
                <a:hlinkClick r:id="rId2"/>
              </a:rPr>
              <a:t>https://airportcodes.io/en/blog/top-20-biggest-airlines-by-fleet-size/</a:t>
            </a:r>
            <a:r>
              <a:rPr lang="en-GB" sz="2200" dirty="0">
                <a:solidFill>
                  <a:schemeClr val="bg1"/>
                </a:solidFill>
                <a:cs typeface="Arial" panose="020B0604020202020204" pitchFamily="34" charset="0"/>
              </a:rPr>
              <a:t>.</a:t>
            </a:r>
          </a:p>
          <a:p>
            <a:pPr>
              <a:lnSpc>
                <a:spcPct val="100000"/>
              </a:lnSpc>
            </a:pPr>
            <a:r>
              <a:rPr lang="en-GB" sz="2200" dirty="0">
                <a:solidFill>
                  <a:schemeClr val="bg1"/>
                </a:solidFill>
                <a:cs typeface="Arial" panose="020B0604020202020204" pitchFamily="34" charset="0"/>
              </a:rPr>
              <a:t>Armstrong, M., 2014. Armstrong's Handbook of Human Resource Management Practice. 13th ed. London: Kogan Page.</a:t>
            </a:r>
          </a:p>
          <a:p>
            <a:pPr>
              <a:lnSpc>
                <a:spcPct val="100000"/>
              </a:lnSpc>
            </a:pPr>
            <a:r>
              <a:rPr lang="en-GB" sz="2200" dirty="0">
                <a:solidFill>
                  <a:schemeClr val="bg1"/>
                </a:solidFill>
                <a:cs typeface="Arial" panose="020B0604020202020204" pitchFamily="34" charset="0"/>
              </a:rPr>
              <a:t>BA, A., heritage, H. and past, E., 2021. Explore our past | History &amp; Heritage. [online] Britishairways.com. Available at: &lt;https://www.britishairways.com/en-gb/information/about-ba/history-and-heritage/explore-our-past&gt; [Accessed 19 November 2021].</a:t>
            </a:r>
          </a:p>
          <a:p>
            <a:pPr>
              <a:lnSpc>
                <a:spcPct val="100000"/>
              </a:lnSpc>
            </a:pPr>
            <a:r>
              <a:rPr lang="en-GB" sz="2200" dirty="0">
                <a:solidFill>
                  <a:schemeClr val="bg1"/>
                </a:solidFill>
                <a:cs typeface="Arial" panose="020B0604020202020204" pitchFamily="34" charset="0"/>
              </a:rPr>
              <a:t>Boon, C., Den Hartog, D.N., Boselie, P. and Paauwe, J. (2011). The relationship between perceptions of HR practices and employee outcomes: examining the role of person–organisation and person–job fit. The International Journal of Human Resource Management, 22(1), pp.138–162.</a:t>
            </a:r>
          </a:p>
          <a:p>
            <a:endParaRPr lang="en-GB" dirty="0"/>
          </a:p>
        </p:txBody>
      </p:sp>
    </p:spTree>
    <p:extLst>
      <p:ext uri="{BB962C8B-B14F-4D97-AF65-F5344CB8AC3E}">
        <p14:creationId xmlns:p14="http://schemas.microsoft.com/office/powerpoint/2010/main" val="3149615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D5B877-23D7-4D97-8B73-E8663A71760B}"/>
              </a:ext>
            </a:extLst>
          </p:cNvPr>
          <p:cNvSpPr>
            <a:spLocks noGrp="1"/>
          </p:cNvSpPr>
          <p:nvPr>
            <p:ph idx="1"/>
          </p:nvPr>
        </p:nvSpPr>
        <p:spPr>
          <a:xfrm>
            <a:off x="838200" y="692726"/>
            <a:ext cx="10515600" cy="5611091"/>
          </a:xfrm>
        </p:spPr>
        <p:txBody>
          <a:bodyPr>
            <a:normAutofit/>
          </a:bodyPr>
          <a:lstStyle/>
          <a:p>
            <a:pPr>
              <a:lnSpc>
                <a:spcPct val="100000"/>
              </a:lnSpc>
            </a:pPr>
            <a:r>
              <a:rPr lang="en-GB" sz="2200" dirty="0">
                <a:solidFill>
                  <a:schemeClr val="bg1"/>
                </a:solidFill>
                <a:cs typeface="Arial" panose="020B0604020202020204" pitchFamily="34" charset="0"/>
              </a:rPr>
              <a:t>Calder, S. (2017). British Airways cabin crew announce 16-day walk out during busy summer period. The Independent. [online] Available at: https://www.independent.co.uk/travel/news-and-advice/british-airways-strike-cabin-crew-unite-union-16-day-industrial-action-a7793896.html [Accessed 28 Oct. 2021].</a:t>
            </a:r>
          </a:p>
          <a:p>
            <a:pPr>
              <a:lnSpc>
                <a:spcPct val="100000"/>
              </a:lnSpc>
            </a:pPr>
            <a:r>
              <a:rPr lang="en-GB" sz="2200" dirty="0">
                <a:solidFill>
                  <a:schemeClr val="bg1"/>
                </a:solidFill>
                <a:cs typeface="Arial" panose="020B0604020202020204" pitchFamily="34" charset="0"/>
              </a:rPr>
              <a:t>CNN, F.S. (2021). The world’s safest airlines for 2021 revealed. [online] CNN. Available at: https://edition.cnn.com/travel/article/worlds-safest-airlines-2021/index.html.</a:t>
            </a:r>
          </a:p>
          <a:p>
            <a:pPr>
              <a:lnSpc>
                <a:spcPct val="100000"/>
              </a:lnSpc>
            </a:pPr>
            <a:r>
              <a:rPr lang="en-GB" sz="2200" dirty="0">
                <a:solidFill>
                  <a:schemeClr val="bg1"/>
                </a:solidFill>
                <a:cs typeface="Arial" panose="020B0604020202020204" pitchFamily="34" charset="0"/>
              </a:rPr>
              <a:t>Collings, D.G., G Wood and </a:t>
            </a:r>
            <a:r>
              <a:rPr lang="en-GB" sz="2200" dirty="0" err="1">
                <a:solidFill>
                  <a:schemeClr val="bg1"/>
                </a:solidFill>
                <a:cs typeface="Arial" panose="020B0604020202020204" pitchFamily="34" charset="0"/>
              </a:rPr>
              <a:t>Szamosi</a:t>
            </a:r>
            <a:r>
              <a:rPr lang="en-GB" sz="2200" dirty="0">
                <a:solidFill>
                  <a:schemeClr val="bg1"/>
                </a:solidFill>
                <a:cs typeface="Arial" panose="020B0604020202020204" pitchFamily="34" charset="0"/>
              </a:rPr>
              <a:t>, L.T. (2019). Human resource management : a critical approach. 2nd ed. Abingdon, Oxon ; New York, Ny: Routledge. Pp.5-7</a:t>
            </a:r>
          </a:p>
          <a:p>
            <a:pPr>
              <a:lnSpc>
                <a:spcPct val="100000"/>
              </a:lnSpc>
            </a:pPr>
            <a:r>
              <a:rPr lang="en-GB" sz="2200" dirty="0">
                <a:solidFill>
                  <a:schemeClr val="bg1"/>
                </a:solidFill>
                <a:cs typeface="Arial" panose="020B0604020202020204" pitchFamily="34" charset="0"/>
              </a:rPr>
              <a:t>Felstead, A., Jewson, N. and Walters, S. (2003). Managerial Control of Employees Working at Home. British Journal of Industrial Relations, 41(2), pp.241–264.</a:t>
            </a:r>
          </a:p>
          <a:p>
            <a:pPr>
              <a:lnSpc>
                <a:spcPct val="100000"/>
              </a:lnSpc>
            </a:pPr>
            <a:r>
              <a:rPr lang="en-GB" sz="2200" dirty="0">
                <a:solidFill>
                  <a:schemeClr val="bg1"/>
                </a:solidFill>
                <a:cs typeface="Arial" panose="020B0604020202020204" pitchFamily="34" charset="0"/>
              </a:rPr>
              <a:t>GOV.UK. (2021). Coronavirus (COVID-19): safer aviation guidance for operators. [online] Available at: https://www.gov.uk/guidance/coronavirus-covid-19-safer-aviation-guidance-for-operators. </a:t>
            </a:r>
          </a:p>
          <a:p>
            <a:pPr>
              <a:lnSpc>
                <a:spcPct val="120000"/>
              </a:lnSpc>
            </a:pPr>
            <a:endParaRPr lang="en-GB" sz="2200" dirty="0">
              <a:solidFill>
                <a:schemeClr val="bg1"/>
              </a:solidFill>
              <a:cs typeface="Arial" panose="020B0604020202020204" pitchFamily="34" charset="0"/>
            </a:endParaRPr>
          </a:p>
          <a:p>
            <a:endParaRPr lang="en-GB" dirty="0"/>
          </a:p>
        </p:txBody>
      </p:sp>
    </p:spTree>
    <p:extLst>
      <p:ext uri="{BB962C8B-B14F-4D97-AF65-F5344CB8AC3E}">
        <p14:creationId xmlns:p14="http://schemas.microsoft.com/office/powerpoint/2010/main" val="456558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7EEF4BA-6DEE-4567-9975-54613D2BF0B2}"/>
              </a:ext>
            </a:extLst>
          </p:cNvPr>
          <p:cNvSpPr>
            <a:spLocks noGrp="1"/>
          </p:cNvSpPr>
          <p:nvPr>
            <p:ph type="subTitle" idx="1"/>
          </p:nvPr>
        </p:nvSpPr>
        <p:spPr>
          <a:xfrm>
            <a:off x="845127" y="942109"/>
            <a:ext cx="10778837" cy="5347854"/>
          </a:xfrm>
        </p:spPr>
        <p:txBody>
          <a:bodyPr>
            <a:normAutofit/>
          </a:bodyPr>
          <a:lstStyle/>
          <a:p>
            <a:pPr marL="342900" indent="-342900" algn="l">
              <a:buFont typeface="Arial" panose="020B0604020202020204" pitchFamily="34" charset="0"/>
              <a:buChar char="•"/>
            </a:pPr>
            <a:r>
              <a:rPr lang="en-GB" sz="2200" dirty="0">
                <a:solidFill>
                  <a:schemeClr val="bg1"/>
                </a:solidFill>
              </a:rPr>
              <a:t>Lange, K., </a:t>
            </a:r>
            <a:r>
              <a:rPr lang="en-GB" sz="2200" dirty="0" err="1">
                <a:solidFill>
                  <a:schemeClr val="bg1"/>
                </a:solidFill>
              </a:rPr>
              <a:t>Geppert</a:t>
            </a:r>
            <a:r>
              <a:rPr lang="en-GB" sz="2200" dirty="0">
                <a:solidFill>
                  <a:schemeClr val="bg1"/>
                </a:solidFill>
              </a:rPr>
              <a:t>, M., Saka-</a:t>
            </a:r>
            <a:r>
              <a:rPr lang="en-GB" sz="2200" dirty="0" err="1">
                <a:solidFill>
                  <a:schemeClr val="bg1"/>
                </a:solidFill>
              </a:rPr>
              <a:t>Helmhout</a:t>
            </a:r>
            <a:r>
              <a:rPr lang="en-GB" sz="2200" dirty="0">
                <a:solidFill>
                  <a:schemeClr val="bg1"/>
                </a:solidFill>
              </a:rPr>
              <a:t>, A., and Becker-</a:t>
            </a:r>
            <a:r>
              <a:rPr lang="en-GB" sz="2200" dirty="0" err="1">
                <a:solidFill>
                  <a:schemeClr val="bg1"/>
                </a:solidFill>
              </a:rPr>
              <a:t>Ritterspach</a:t>
            </a:r>
            <a:r>
              <a:rPr lang="en-GB" sz="2200" dirty="0">
                <a:solidFill>
                  <a:schemeClr val="bg1"/>
                </a:solidFill>
              </a:rPr>
              <a:t>, F., 2015. Changing Business Models and Employee Representation in the Airline Industry: A Comparison of British Airways and Deutsche Lufthansa. British Journal of Management, 26(3), pp.388-407.</a:t>
            </a:r>
          </a:p>
          <a:p>
            <a:pPr marL="342900" indent="-342900" algn="l">
              <a:buFont typeface="Arial" panose="020B0604020202020204" pitchFamily="34" charset="0"/>
              <a:buChar char="•"/>
            </a:pPr>
            <a:r>
              <a:rPr lang="en-GB" sz="2200" dirty="0">
                <a:solidFill>
                  <a:schemeClr val="bg1"/>
                </a:solidFill>
              </a:rPr>
              <a:t>Monaghan, A. (2017). British Airways cabin crew extend strike for further two weeks. The Guardian. [online] 3 Aug. Available at: https://www.theguardian.com/business/2017/aug/03/british-airways-cabin-crew-extend-strike-further-two-weeks [Accessed 27 Oct. 2020].</a:t>
            </a:r>
          </a:p>
          <a:p>
            <a:pPr marL="342900" indent="-342900" algn="l">
              <a:buFont typeface="Arial" panose="020B0604020202020204" pitchFamily="34" charset="0"/>
              <a:buChar char="•"/>
            </a:pPr>
            <a:r>
              <a:rPr lang="en-GB" sz="2200" dirty="0" err="1">
                <a:solidFill>
                  <a:schemeClr val="bg1"/>
                </a:solidFill>
              </a:rPr>
              <a:t>Neate</a:t>
            </a:r>
            <a:r>
              <a:rPr lang="en-GB" sz="2200" dirty="0">
                <a:solidFill>
                  <a:schemeClr val="bg1"/>
                </a:solidFill>
              </a:rPr>
              <a:t>, R. (2020). British Airways plans to make up to 12,000 staff redundant. The Guardian. [online] 28 Apr. Available at: https://www.theguardian.com/business/2020/apr/28/british-airways-plans-to-make-up-to-12000-staff-redundant [Accessed 11 May 2020].</a:t>
            </a:r>
          </a:p>
          <a:p>
            <a:pPr marL="342900" indent="-342900" algn="l">
              <a:buFont typeface="Arial" panose="020B0604020202020204" pitchFamily="34" charset="0"/>
              <a:buChar char="•"/>
            </a:pPr>
            <a:r>
              <a:rPr lang="en-GB" sz="2200" dirty="0">
                <a:solidFill>
                  <a:schemeClr val="bg1"/>
                </a:solidFill>
              </a:rPr>
              <a:t>O’Carroll, L. (2021). Is Brexit or Covid to blame for Britain’s supply chain crisis? The Guardian. [online] 14 Oct. Available at: https://www.theguardian.com/business/2021/sep/24/is-brexit-or-covid-to-blame-for-britains-supply-chain-crisis [Accessed 14 Oct. 2021].</a:t>
            </a:r>
          </a:p>
          <a:p>
            <a:pPr marL="342900" indent="-342900" algn="l">
              <a:buFont typeface="Arial" panose="020B0604020202020204" pitchFamily="34" charset="0"/>
              <a:buChar char="•"/>
            </a:pPr>
            <a:endParaRPr lang="en-GB" sz="2200" dirty="0">
              <a:solidFill>
                <a:schemeClr val="bg1"/>
              </a:solidFill>
            </a:endParaRPr>
          </a:p>
          <a:p>
            <a:pPr marL="342900" indent="-342900" algn="l">
              <a:buFont typeface="Arial" panose="020B0604020202020204" pitchFamily="34" charset="0"/>
              <a:buChar char="•"/>
            </a:pPr>
            <a:endParaRPr lang="en-GB" sz="2200" dirty="0">
              <a:solidFill>
                <a:schemeClr val="bg1"/>
              </a:solidFill>
            </a:endParaRPr>
          </a:p>
          <a:p>
            <a:pPr marL="342900" indent="-342900" algn="l">
              <a:buFont typeface="Arial" panose="020B0604020202020204" pitchFamily="34" charset="0"/>
              <a:buChar char="•"/>
            </a:pPr>
            <a:endParaRPr lang="en-GB" sz="2000" dirty="0">
              <a:solidFill>
                <a:schemeClr val="bg1"/>
              </a:solidFill>
            </a:endParaRPr>
          </a:p>
          <a:p>
            <a:endParaRPr lang="en-GB" dirty="0"/>
          </a:p>
        </p:txBody>
      </p:sp>
    </p:spTree>
    <p:extLst>
      <p:ext uri="{BB962C8B-B14F-4D97-AF65-F5344CB8AC3E}">
        <p14:creationId xmlns:p14="http://schemas.microsoft.com/office/powerpoint/2010/main" val="4220560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3AB616-8EA4-4860-8612-5EBFCDD94207}"/>
              </a:ext>
            </a:extLst>
          </p:cNvPr>
          <p:cNvSpPr>
            <a:spLocks noGrp="1"/>
          </p:cNvSpPr>
          <p:nvPr>
            <p:ph idx="1"/>
          </p:nvPr>
        </p:nvSpPr>
        <p:spPr>
          <a:xfrm>
            <a:off x="838200" y="678873"/>
            <a:ext cx="10515600" cy="5498090"/>
          </a:xfrm>
        </p:spPr>
        <p:txBody>
          <a:bodyPr>
            <a:normAutofit lnSpcReduction="10000"/>
          </a:bodyPr>
          <a:lstStyle/>
          <a:p>
            <a:r>
              <a:rPr lang="en-GB" sz="2200" dirty="0">
                <a:solidFill>
                  <a:schemeClr val="bg1"/>
                </a:solidFill>
              </a:rPr>
              <a:t>Prins, P.D., </a:t>
            </a:r>
            <a:r>
              <a:rPr lang="en-GB" sz="2200" dirty="0" err="1">
                <a:solidFill>
                  <a:schemeClr val="bg1"/>
                </a:solidFill>
              </a:rPr>
              <a:t>Beirendonck</a:t>
            </a:r>
            <a:r>
              <a:rPr lang="en-GB" sz="2200" dirty="0">
                <a:solidFill>
                  <a:schemeClr val="bg1"/>
                </a:solidFill>
              </a:rPr>
              <a:t>, L.V., Vos, A.D. and </a:t>
            </a:r>
            <a:r>
              <a:rPr lang="en-GB" sz="2200" dirty="0" err="1">
                <a:solidFill>
                  <a:schemeClr val="bg1"/>
                </a:solidFill>
              </a:rPr>
              <a:t>Segers</a:t>
            </a:r>
            <a:r>
              <a:rPr lang="en-GB" sz="2200" dirty="0">
                <a:solidFill>
                  <a:schemeClr val="bg1"/>
                </a:solidFill>
              </a:rPr>
              <a:t>, J. (2014). Sustainable HRM: Bridging theory and practice through the “Respect Openness Continuity (ROC)”-model. management </a:t>
            </a:r>
            <a:r>
              <a:rPr lang="en-GB" sz="2200" dirty="0" err="1">
                <a:solidFill>
                  <a:schemeClr val="bg1"/>
                </a:solidFill>
              </a:rPr>
              <a:t>revu</a:t>
            </a:r>
            <a:r>
              <a:rPr lang="en-GB" sz="2200" dirty="0">
                <a:solidFill>
                  <a:schemeClr val="bg1"/>
                </a:solidFill>
              </a:rPr>
              <a:t>, 25(4), pp.263–284.</a:t>
            </a:r>
          </a:p>
          <a:p>
            <a:r>
              <a:rPr lang="en-GB" sz="2200" dirty="0">
                <a:solidFill>
                  <a:schemeClr val="bg1"/>
                </a:solidFill>
              </a:rPr>
              <a:t>Santana, M., Valle, R. and Galan, J.-L. (2018). How National Institutions Limit Turnaround Strategies and Human Resource Management: A Comparative Study in the Airline Industry. European Management Review.</a:t>
            </a:r>
          </a:p>
          <a:p>
            <a:r>
              <a:rPr lang="en-GB" sz="2200" dirty="0">
                <a:solidFill>
                  <a:schemeClr val="bg1"/>
                </a:solidFill>
              </a:rPr>
              <a:t>Sweney, M. (2020). Thousands of BA staff to find out if they will lose jobs due to Covid. The Guardian. [online] 7 Aug. Available at: https://www.theguardian.com/business/2020/aug/07/thousands-of-ba-staff-to-find-out-if-they-will-lose-jobs-due-to-covid [Accessed 6 Nov. 2020].</a:t>
            </a:r>
          </a:p>
          <a:p>
            <a:r>
              <a:rPr lang="en-GB" sz="2200" dirty="0">
                <a:solidFill>
                  <a:schemeClr val="bg1"/>
                </a:solidFill>
              </a:rPr>
              <a:t>Topham, G. (2019). Why are British Airways pilots going on strike for the first time? The Guardian. [Online] 6 Sep. Available at: https://www.theguardian.com/business/2019/sep/06/ba-strike-4300-staff-to-take-part-in-airlines-first-ever-pilot-walkout [Accessed 28 Apr. 2020].</a:t>
            </a:r>
          </a:p>
          <a:p>
            <a:r>
              <a:rPr lang="en-GB" sz="2200" dirty="0">
                <a:solidFill>
                  <a:schemeClr val="bg1"/>
                </a:solidFill>
              </a:rPr>
              <a:t>Topham, G. (2021). UK airlines warn of job losses as they lose business to Brexit. The Guardian. [online] 14 Feb. Available at: https://www.theguardian.com/business/2021/feb/14/uk-airlines-warn-of-job-losses-as-they-lose-business-to-brexit.</a:t>
            </a:r>
          </a:p>
          <a:p>
            <a:endParaRPr lang="en-GB" sz="2200" dirty="0">
              <a:solidFill>
                <a:schemeClr val="bg1"/>
              </a:solidFill>
            </a:endParaRPr>
          </a:p>
          <a:p>
            <a:endParaRPr lang="en-GB" sz="2200" dirty="0">
              <a:solidFill>
                <a:schemeClr val="bg1"/>
              </a:solidFill>
            </a:endParaRPr>
          </a:p>
          <a:p>
            <a:endParaRPr lang="en-GB" sz="2200" dirty="0">
              <a:solidFill>
                <a:schemeClr val="bg1"/>
              </a:solidFill>
            </a:endParaRPr>
          </a:p>
        </p:txBody>
      </p:sp>
    </p:spTree>
    <p:extLst>
      <p:ext uri="{BB962C8B-B14F-4D97-AF65-F5344CB8AC3E}">
        <p14:creationId xmlns:p14="http://schemas.microsoft.com/office/powerpoint/2010/main" val="2246003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9C380-7041-4E30-841A-FFFCDF03BADF}"/>
              </a:ext>
            </a:extLst>
          </p:cNvPr>
          <p:cNvSpPr>
            <a:spLocks noGrp="1"/>
          </p:cNvSpPr>
          <p:nvPr>
            <p:ph type="ctrTitle"/>
          </p:nvPr>
        </p:nvSpPr>
        <p:spPr>
          <a:xfrm>
            <a:off x="1338805" y="1215341"/>
            <a:ext cx="9144000" cy="1102429"/>
          </a:xfrm>
        </p:spPr>
        <p:txBody>
          <a:bodyPr/>
          <a:lstStyle/>
          <a:p>
            <a:r>
              <a:rPr lang="en-GB" dirty="0">
                <a:solidFill>
                  <a:schemeClr val="bg1"/>
                </a:solidFill>
                <a:latin typeface="Arial" panose="020B0604020202020204" pitchFamily="34" charset="0"/>
                <a:cs typeface="Arial" panose="020B0604020202020204" pitchFamily="34" charset="0"/>
              </a:rPr>
              <a:t>The end </a:t>
            </a:r>
          </a:p>
        </p:txBody>
      </p:sp>
      <p:sp>
        <p:nvSpPr>
          <p:cNvPr id="3" name="Subtitle 2">
            <a:extLst>
              <a:ext uri="{FF2B5EF4-FFF2-40B4-BE49-F238E27FC236}">
                <a16:creationId xmlns:a16="http://schemas.microsoft.com/office/drawing/2014/main" id="{5F15F536-49D2-498D-A56A-1BCA02996EC4}"/>
              </a:ext>
            </a:extLst>
          </p:cNvPr>
          <p:cNvSpPr>
            <a:spLocks noGrp="1"/>
          </p:cNvSpPr>
          <p:nvPr>
            <p:ph type="subTitle" idx="1"/>
          </p:nvPr>
        </p:nvSpPr>
        <p:spPr/>
        <p:txBody>
          <a:bodyPr>
            <a:normAutofit/>
          </a:bodyPr>
          <a:lstStyle/>
          <a:p>
            <a:r>
              <a:rPr lang="en-GB" sz="3600" dirty="0">
                <a:solidFill>
                  <a:schemeClr val="bg1"/>
                </a:solidFill>
                <a:latin typeface="Arial" panose="020B0604020202020204" pitchFamily="34" charset="0"/>
                <a:cs typeface="Arial" panose="020B0604020202020204" pitchFamily="34" charset="0"/>
              </a:rPr>
              <a:t>Thank you for listening</a:t>
            </a:r>
          </a:p>
          <a:p>
            <a:r>
              <a:rPr lang="en-GB" sz="3600" dirty="0">
                <a:solidFill>
                  <a:schemeClr val="bg1"/>
                </a:solidFill>
                <a:latin typeface="Arial" panose="020B0604020202020204" pitchFamily="34" charset="0"/>
                <a:cs typeface="Arial" panose="020B0604020202020204" pitchFamily="34" charset="0"/>
              </a:rPr>
              <a:t>Good bye </a:t>
            </a:r>
          </a:p>
        </p:txBody>
      </p:sp>
    </p:spTree>
    <p:extLst>
      <p:ext uri="{BB962C8B-B14F-4D97-AF65-F5344CB8AC3E}">
        <p14:creationId xmlns:p14="http://schemas.microsoft.com/office/powerpoint/2010/main" val="2903809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3136</TotalTime>
  <Words>1607</Words>
  <Application>Microsoft Office PowerPoint</Application>
  <PresentationFormat>Widescreen</PresentationFormat>
  <Paragraphs>77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Arial Black</vt:lpstr>
      <vt:lpstr>Calibri</vt:lpstr>
      <vt:lpstr>Calibri Light</vt:lpstr>
      <vt:lpstr>Helvetica</vt:lpstr>
      <vt:lpstr>Office Theme</vt:lpstr>
      <vt:lpstr>Challenges faced by the HRM of British Airways </vt:lpstr>
      <vt:lpstr>HRM (Human Resource Management)</vt:lpstr>
      <vt:lpstr>Company overview</vt:lpstr>
      <vt:lpstr>Some important dates</vt:lpstr>
      <vt:lpstr>HRM challenges </vt:lpstr>
      <vt:lpstr>Causes of HRM challenges </vt:lpstr>
      <vt:lpstr>Pay and compensation</vt:lpstr>
      <vt:lpstr>Performance management </vt:lpstr>
      <vt:lpstr>Redundancy  </vt:lpstr>
      <vt:lpstr>Recommendations </vt:lpstr>
      <vt:lpstr>Reference list </vt:lpstr>
      <vt:lpstr>PowerPoint Presentation</vt:lpstr>
      <vt:lpstr>PowerPoint Presentation</vt:lpstr>
      <vt:lpstr>PowerPoint Presentation</vt:lpstr>
      <vt:lpstr>The end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Challenges faced by the HRM of British Airways </dc:title>
  <dc:creator>Jamil Ahmed</dc:creator>
  <cp:lastModifiedBy>Jamil Ahmed</cp:lastModifiedBy>
  <cp:revision>2</cp:revision>
  <dcterms:created xsi:type="dcterms:W3CDTF">2021-11-17T09:22:08Z</dcterms:created>
  <dcterms:modified xsi:type="dcterms:W3CDTF">2021-11-19T13:38:46Z</dcterms:modified>
</cp:coreProperties>
</file>