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3" r:id="rId17"/>
    <p:sldId id="274" r:id="rId18"/>
    <p:sldId id="272" r:id="rId19"/>
    <p:sldId id="271" r:id="rId20"/>
    <p:sldId id="275" r:id="rId21"/>
    <p:sldId id="276" r:id="rId22"/>
    <p:sldId id="278" r:id="rId23"/>
    <p:sldId id="277" r:id="rId24"/>
    <p:sldId id="279" r:id="rId25"/>
    <p:sldId id="280" r:id="rId26"/>
    <p:sldId id="281" r:id="rId27"/>
    <p:sldId id="282" r:id="rId28"/>
    <p:sldId id="283" r:id="rId29"/>
    <p:sldId id="287" r:id="rId30"/>
    <p:sldId id="288" r:id="rId31"/>
    <p:sldId id="289" r:id="rId32"/>
    <p:sldId id="290" r:id="rId33"/>
    <p:sldId id="291" r:id="rId34"/>
    <p:sldId id="292" r:id="rId35"/>
    <p:sldId id="293" r:id="rId36"/>
    <p:sldId id="294" r:id="rId37"/>
    <p:sldId id="284" r:id="rId38"/>
    <p:sldId id="285"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4" autoAdjust="0"/>
    <p:restoredTop sz="94660"/>
  </p:normalViewPr>
  <p:slideViewPr>
    <p:cSldViewPr snapToGrid="0">
      <p:cViewPr varScale="1">
        <p:scale>
          <a:sx n="88" d="100"/>
          <a:sy n="88" d="100"/>
        </p:scale>
        <p:origin x="72" y="1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DCF1C02-CCB2-4B5E-8D4B-E98086141843}" type="doc">
      <dgm:prSet loTypeId="urn:microsoft.com/office/officeart/2016/7/layout/VerticalSolidActionList" loCatId="List" qsTypeId="urn:microsoft.com/office/officeart/2005/8/quickstyle/simple4" qsCatId="simple" csTypeId="urn:microsoft.com/office/officeart/2005/8/colors/colorful5" csCatId="colorful"/>
      <dgm:spPr/>
      <dgm:t>
        <a:bodyPr/>
        <a:lstStyle/>
        <a:p>
          <a:endParaRPr lang="en-US"/>
        </a:p>
      </dgm:t>
    </dgm:pt>
    <dgm:pt modelId="{8F52D258-995A-4A04-8CA1-3333D566BF36}">
      <dgm:prSet/>
      <dgm:spPr/>
      <dgm:t>
        <a:bodyPr/>
        <a:lstStyle/>
        <a:p>
          <a:r>
            <a:rPr lang="en-US"/>
            <a:t>Drawing</a:t>
          </a:r>
        </a:p>
      </dgm:t>
    </dgm:pt>
    <dgm:pt modelId="{2DA62F6A-B23A-4161-BB09-BCD2CDD1A81A}" type="parTrans" cxnId="{4C878246-786D-4BE7-B8F1-26E122F15433}">
      <dgm:prSet/>
      <dgm:spPr/>
      <dgm:t>
        <a:bodyPr/>
        <a:lstStyle/>
        <a:p>
          <a:endParaRPr lang="en-US"/>
        </a:p>
      </dgm:t>
    </dgm:pt>
    <dgm:pt modelId="{72972366-EBB5-40C4-9A98-E1D30388EAE6}" type="sibTrans" cxnId="{4C878246-786D-4BE7-B8F1-26E122F15433}">
      <dgm:prSet/>
      <dgm:spPr/>
      <dgm:t>
        <a:bodyPr/>
        <a:lstStyle/>
        <a:p>
          <a:endParaRPr lang="en-US"/>
        </a:p>
      </dgm:t>
    </dgm:pt>
    <dgm:pt modelId="{8E6D16B5-4D68-4566-874D-DB01532A079A}">
      <dgm:prSet/>
      <dgm:spPr/>
      <dgm:t>
        <a:bodyPr/>
        <a:lstStyle/>
        <a:p>
          <a:r>
            <a:rPr lang="en-US"/>
            <a:t>Drawing on the work of a wide range of commentators, Dalrymple and Burke conclude that empowering practice includes: </a:t>
          </a:r>
        </a:p>
      </dgm:t>
    </dgm:pt>
    <dgm:pt modelId="{E5626373-FFA8-492F-B284-C9567155652F}" type="parTrans" cxnId="{6B9FA270-1BC0-402B-A50E-5990007EDCEB}">
      <dgm:prSet/>
      <dgm:spPr/>
      <dgm:t>
        <a:bodyPr/>
        <a:lstStyle/>
        <a:p>
          <a:endParaRPr lang="en-US"/>
        </a:p>
      </dgm:t>
    </dgm:pt>
    <dgm:pt modelId="{C514A305-934A-4B75-8C9A-E6B3D937C87A}" type="sibTrans" cxnId="{6B9FA270-1BC0-402B-A50E-5990007EDCEB}">
      <dgm:prSet/>
      <dgm:spPr/>
      <dgm:t>
        <a:bodyPr/>
        <a:lstStyle/>
        <a:p>
          <a:endParaRPr lang="en-US"/>
        </a:p>
      </dgm:t>
    </dgm:pt>
    <dgm:pt modelId="{3A832330-1BA6-43E7-AD87-C5F920CE59E8}">
      <dgm:prSet/>
      <dgm:spPr/>
      <dgm:t>
        <a:bodyPr/>
        <a:lstStyle/>
        <a:p>
          <a:r>
            <a:rPr lang="en-US"/>
            <a:t>Enabling</a:t>
          </a:r>
        </a:p>
      </dgm:t>
    </dgm:pt>
    <dgm:pt modelId="{94803373-539A-4F07-B32D-EAC35E2EDFEA}" type="parTrans" cxnId="{26BB2FF9-BE5D-4609-9854-66A7916CD8F3}">
      <dgm:prSet/>
      <dgm:spPr/>
      <dgm:t>
        <a:bodyPr/>
        <a:lstStyle/>
        <a:p>
          <a:endParaRPr lang="en-US"/>
        </a:p>
      </dgm:t>
    </dgm:pt>
    <dgm:pt modelId="{86A55AE8-13C8-4333-B1A2-7B45D7C13514}" type="sibTrans" cxnId="{26BB2FF9-BE5D-4609-9854-66A7916CD8F3}">
      <dgm:prSet/>
      <dgm:spPr/>
      <dgm:t>
        <a:bodyPr/>
        <a:lstStyle/>
        <a:p>
          <a:endParaRPr lang="en-US"/>
        </a:p>
      </dgm:t>
    </dgm:pt>
    <dgm:pt modelId="{74CAA2FC-FDD0-4D70-9F6E-29580ECBA1DD}">
      <dgm:prSet/>
      <dgm:spPr/>
      <dgm:t>
        <a:bodyPr/>
        <a:lstStyle/>
        <a:p>
          <a:r>
            <a:rPr lang="en-US"/>
            <a:t>Enabling people to talk about, and document, their personal experiences. </a:t>
          </a:r>
        </a:p>
      </dgm:t>
    </dgm:pt>
    <dgm:pt modelId="{4C10AF02-0ED1-4904-ACD7-60D23995842B}" type="parTrans" cxnId="{709ED0B2-7C12-4D40-9EBA-F55F835682D8}">
      <dgm:prSet/>
      <dgm:spPr/>
      <dgm:t>
        <a:bodyPr/>
        <a:lstStyle/>
        <a:p>
          <a:endParaRPr lang="en-US"/>
        </a:p>
      </dgm:t>
    </dgm:pt>
    <dgm:pt modelId="{56BA22AF-B026-44B7-8EDC-DA9185099F70}" type="sibTrans" cxnId="{709ED0B2-7C12-4D40-9EBA-F55F835682D8}">
      <dgm:prSet/>
      <dgm:spPr/>
      <dgm:t>
        <a:bodyPr/>
        <a:lstStyle/>
        <a:p>
          <a:endParaRPr lang="en-US"/>
        </a:p>
      </dgm:t>
    </dgm:pt>
    <dgm:pt modelId="{5A43B3CA-1037-40E1-BB49-DC394E15C328}">
      <dgm:prSet/>
      <dgm:spPr/>
      <dgm:t>
        <a:bodyPr/>
        <a:lstStyle/>
        <a:p>
          <a:r>
            <a:rPr lang="en-US"/>
            <a:t>Understanding</a:t>
          </a:r>
        </a:p>
      </dgm:t>
    </dgm:pt>
    <dgm:pt modelId="{0EC4C2FA-C10F-4AC6-94C7-D8F4A1275135}" type="parTrans" cxnId="{143D7FB3-E17A-497B-BD23-C84ECDA4348E}">
      <dgm:prSet/>
      <dgm:spPr/>
      <dgm:t>
        <a:bodyPr/>
        <a:lstStyle/>
        <a:p>
          <a:endParaRPr lang="en-US"/>
        </a:p>
      </dgm:t>
    </dgm:pt>
    <dgm:pt modelId="{CA073DB1-66D2-4FBE-B209-659AE1F933C8}" type="sibTrans" cxnId="{143D7FB3-E17A-497B-BD23-C84ECDA4348E}">
      <dgm:prSet/>
      <dgm:spPr/>
      <dgm:t>
        <a:bodyPr/>
        <a:lstStyle/>
        <a:p>
          <a:endParaRPr lang="en-US"/>
        </a:p>
      </dgm:t>
    </dgm:pt>
    <dgm:pt modelId="{266338BD-9F15-4E71-BBC9-02508FAA1E2D}">
      <dgm:prSet/>
      <dgm:spPr/>
      <dgm:t>
        <a:bodyPr/>
        <a:lstStyle/>
        <a:p>
          <a:r>
            <a:rPr lang="en-US"/>
            <a:t>Understanding empowerment not just as a process, but also as an outcome.</a:t>
          </a:r>
        </a:p>
      </dgm:t>
    </dgm:pt>
    <dgm:pt modelId="{2DF2B312-CD25-49F0-9C05-44F4849D6330}" type="parTrans" cxnId="{2B60C759-89AF-4DFB-B671-147CFD566384}">
      <dgm:prSet/>
      <dgm:spPr/>
      <dgm:t>
        <a:bodyPr/>
        <a:lstStyle/>
        <a:p>
          <a:endParaRPr lang="en-US"/>
        </a:p>
      </dgm:t>
    </dgm:pt>
    <dgm:pt modelId="{48751EB3-0BC8-4700-AF8A-4D8AA68397D3}" type="sibTrans" cxnId="{2B60C759-89AF-4DFB-B671-147CFD566384}">
      <dgm:prSet/>
      <dgm:spPr/>
      <dgm:t>
        <a:bodyPr/>
        <a:lstStyle/>
        <a:p>
          <a:endParaRPr lang="en-US"/>
        </a:p>
      </dgm:t>
    </dgm:pt>
    <dgm:pt modelId="{294DCE03-BAAC-4C7B-BE32-21C51317F57B}" type="pres">
      <dgm:prSet presAssocID="{2DCF1C02-CCB2-4B5E-8D4B-E98086141843}" presName="Name0" presStyleCnt="0">
        <dgm:presLayoutVars>
          <dgm:dir/>
          <dgm:animLvl val="lvl"/>
          <dgm:resizeHandles val="exact"/>
        </dgm:presLayoutVars>
      </dgm:prSet>
      <dgm:spPr/>
    </dgm:pt>
    <dgm:pt modelId="{671FC9E1-46D3-4EF2-8752-57A9489B0292}" type="pres">
      <dgm:prSet presAssocID="{8F52D258-995A-4A04-8CA1-3333D566BF36}" presName="linNode" presStyleCnt="0"/>
      <dgm:spPr/>
    </dgm:pt>
    <dgm:pt modelId="{01527348-7FB6-4E1B-A38A-DDD774DD161F}" type="pres">
      <dgm:prSet presAssocID="{8F52D258-995A-4A04-8CA1-3333D566BF36}" presName="parentText" presStyleLbl="alignNode1" presStyleIdx="0" presStyleCnt="3">
        <dgm:presLayoutVars>
          <dgm:chMax val="1"/>
          <dgm:bulletEnabled/>
        </dgm:presLayoutVars>
      </dgm:prSet>
      <dgm:spPr/>
    </dgm:pt>
    <dgm:pt modelId="{539CAA1D-9D93-423D-96AA-C04A1F0448ED}" type="pres">
      <dgm:prSet presAssocID="{8F52D258-995A-4A04-8CA1-3333D566BF36}" presName="descendantText" presStyleLbl="alignAccFollowNode1" presStyleIdx="0" presStyleCnt="3">
        <dgm:presLayoutVars>
          <dgm:bulletEnabled/>
        </dgm:presLayoutVars>
      </dgm:prSet>
      <dgm:spPr/>
    </dgm:pt>
    <dgm:pt modelId="{1ED28822-E32E-4D2E-AAE7-4A59A3FA7381}" type="pres">
      <dgm:prSet presAssocID="{72972366-EBB5-40C4-9A98-E1D30388EAE6}" presName="sp" presStyleCnt="0"/>
      <dgm:spPr/>
    </dgm:pt>
    <dgm:pt modelId="{8CE3B45D-E7FF-4520-A635-11490700E0EA}" type="pres">
      <dgm:prSet presAssocID="{3A832330-1BA6-43E7-AD87-C5F920CE59E8}" presName="linNode" presStyleCnt="0"/>
      <dgm:spPr/>
    </dgm:pt>
    <dgm:pt modelId="{9AE99FEE-7486-4347-BB5C-CB506F75F913}" type="pres">
      <dgm:prSet presAssocID="{3A832330-1BA6-43E7-AD87-C5F920CE59E8}" presName="parentText" presStyleLbl="alignNode1" presStyleIdx="1" presStyleCnt="3">
        <dgm:presLayoutVars>
          <dgm:chMax val="1"/>
          <dgm:bulletEnabled/>
        </dgm:presLayoutVars>
      </dgm:prSet>
      <dgm:spPr/>
    </dgm:pt>
    <dgm:pt modelId="{8F204BCA-A9BB-4BA0-A7C2-2D564EC13941}" type="pres">
      <dgm:prSet presAssocID="{3A832330-1BA6-43E7-AD87-C5F920CE59E8}" presName="descendantText" presStyleLbl="alignAccFollowNode1" presStyleIdx="1" presStyleCnt="3">
        <dgm:presLayoutVars>
          <dgm:bulletEnabled/>
        </dgm:presLayoutVars>
      </dgm:prSet>
      <dgm:spPr/>
    </dgm:pt>
    <dgm:pt modelId="{56920F6E-15D2-47C1-BE71-2A5CA3348C67}" type="pres">
      <dgm:prSet presAssocID="{86A55AE8-13C8-4333-B1A2-7B45D7C13514}" presName="sp" presStyleCnt="0"/>
      <dgm:spPr/>
    </dgm:pt>
    <dgm:pt modelId="{094A9ADC-41AB-4C1C-9963-9BE258283E9A}" type="pres">
      <dgm:prSet presAssocID="{5A43B3CA-1037-40E1-BB49-DC394E15C328}" presName="linNode" presStyleCnt="0"/>
      <dgm:spPr/>
    </dgm:pt>
    <dgm:pt modelId="{FC13755A-6B76-403A-BAAA-441FBC9E5751}" type="pres">
      <dgm:prSet presAssocID="{5A43B3CA-1037-40E1-BB49-DC394E15C328}" presName="parentText" presStyleLbl="alignNode1" presStyleIdx="2" presStyleCnt="3">
        <dgm:presLayoutVars>
          <dgm:chMax val="1"/>
          <dgm:bulletEnabled/>
        </dgm:presLayoutVars>
      </dgm:prSet>
      <dgm:spPr/>
    </dgm:pt>
    <dgm:pt modelId="{DBF4DB8E-BC95-49D4-88DC-A71312CCAA8F}" type="pres">
      <dgm:prSet presAssocID="{5A43B3CA-1037-40E1-BB49-DC394E15C328}" presName="descendantText" presStyleLbl="alignAccFollowNode1" presStyleIdx="2" presStyleCnt="3">
        <dgm:presLayoutVars>
          <dgm:bulletEnabled/>
        </dgm:presLayoutVars>
      </dgm:prSet>
      <dgm:spPr/>
    </dgm:pt>
  </dgm:ptLst>
  <dgm:cxnLst>
    <dgm:cxn modelId="{8B3D9212-EECD-4CEE-A927-EBE6FB087641}" type="presOf" srcId="{8E6D16B5-4D68-4566-874D-DB01532A079A}" destId="{539CAA1D-9D93-423D-96AA-C04A1F0448ED}" srcOrd="0" destOrd="0" presId="urn:microsoft.com/office/officeart/2016/7/layout/VerticalSolidActionList"/>
    <dgm:cxn modelId="{B333F631-1DED-4A10-862E-6F1D1A8DF70A}" type="presOf" srcId="{74CAA2FC-FDD0-4D70-9F6E-29580ECBA1DD}" destId="{8F204BCA-A9BB-4BA0-A7C2-2D564EC13941}" srcOrd="0" destOrd="0" presId="urn:microsoft.com/office/officeart/2016/7/layout/VerticalSolidActionList"/>
    <dgm:cxn modelId="{38AEDB3F-92FA-46B7-9E02-EFD374EF1AA8}" type="presOf" srcId="{5A43B3CA-1037-40E1-BB49-DC394E15C328}" destId="{FC13755A-6B76-403A-BAAA-441FBC9E5751}" srcOrd="0" destOrd="0" presId="urn:microsoft.com/office/officeart/2016/7/layout/VerticalSolidActionList"/>
    <dgm:cxn modelId="{CFE76C5C-5BCB-45BA-B59C-DD5524DE80A5}" type="presOf" srcId="{3A832330-1BA6-43E7-AD87-C5F920CE59E8}" destId="{9AE99FEE-7486-4347-BB5C-CB506F75F913}" srcOrd="0" destOrd="0" presId="urn:microsoft.com/office/officeart/2016/7/layout/VerticalSolidActionList"/>
    <dgm:cxn modelId="{CB1C8F60-7299-455B-A440-FD835EC9DBA7}" type="presOf" srcId="{266338BD-9F15-4E71-BBC9-02508FAA1E2D}" destId="{DBF4DB8E-BC95-49D4-88DC-A71312CCAA8F}" srcOrd="0" destOrd="0" presId="urn:microsoft.com/office/officeart/2016/7/layout/VerticalSolidActionList"/>
    <dgm:cxn modelId="{4C878246-786D-4BE7-B8F1-26E122F15433}" srcId="{2DCF1C02-CCB2-4B5E-8D4B-E98086141843}" destId="{8F52D258-995A-4A04-8CA1-3333D566BF36}" srcOrd="0" destOrd="0" parTransId="{2DA62F6A-B23A-4161-BB09-BCD2CDD1A81A}" sibTransId="{72972366-EBB5-40C4-9A98-E1D30388EAE6}"/>
    <dgm:cxn modelId="{E4302D47-8EB0-44B6-81C0-59BCC44EB3C7}" type="presOf" srcId="{8F52D258-995A-4A04-8CA1-3333D566BF36}" destId="{01527348-7FB6-4E1B-A38A-DDD774DD161F}" srcOrd="0" destOrd="0" presId="urn:microsoft.com/office/officeart/2016/7/layout/VerticalSolidActionList"/>
    <dgm:cxn modelId="{6B9FA270-1BC0-402B-A50E-5990007EDCEB}" srcId="{8F52D258-995A-4A04-8CA1-3333D566BF36}" destId="{8E6D16B5-4D68-4566-874D-DB01532A079A}" srcOrd="0" destOrd="0" parTransId="{E5626373-FFA8-492F-B284-C9567155652F}" sibTransId="{C514A305-934A-4B75-8C9A-E6B3D937C87A}"/>
    <dgm:cxn modelId="{2B60C759-89AF-4DFB-B671-147CFD566384}" srcId="{5A43B3CA-1037-40E1-BB49-DC394E15C328}" destId="{266338BD-9F15-4E71-BBC9-02508FAA1E2D}" srcOrd="0" destOrd="0" parTransId="{2DF2B312-CD25-49F0-9C05-44F4849D6330}" sibTransId="{48751EB3-0BC8-4700-AF8A-4D8AA68397D3}"/>
    <dgm:cxn modelId="{0D09D08D-F16B-4F15-8CF3-FBBAACB34200}" type="presOf" srcId="{2DCF1C02-CCB2-4B5E-8D4B-E98086141843}" destId="{294DCE03-BAAC-4C7B-BE32-21C51317F57B}" srcOrd="0" destOrd="0" presId="urn:microsoft.com/office/officeart/2016/7/layout/VerticalSolidActionList"/>
    <dgm:cxn modelId="{709ED0B2-7C12-4D40-9EBA-F55F835682D8}" srcId="{3A832330-1BA6-43E7-AD87-C5F920CE59E8}" destId="{74CAA2FC-FDD0-4D70-9F6E-29580ECBA1DD}" srcOrd="0" destOrd="0" parTransId="{4C10AF02-0ED1-4904-ACD7-60D23995842B}" sibTransId="{56BA22AF-B026-44B7-8EDC-DA9185099F70}"/>
    <dgm:cxn modelId="{143D7FB3-E17A-497B-BD23-C84ECDA4348E}" srcId="{2DCF1C02-CCB2-4B5E-8D4B-E98086141843}" destId="{5A43B3CA-1037-40E1-BB49-DC394E15C328}" srcOrd="2" destOrd="0" parTransId="{0EC4C2FA-C10F-4AC6-94C7-D8F4A1275135}" sibTransId="{CA073DB1-66D2-4FBE-B209-659AE1F933C8}"/>
    <dgm:cxn modelId="{26BB2FF9-BE5D-4609-9854-66A7916CD8F3}" srcId="{2DCF1C02-CCB2-4B5E-8D4B-E98086141843}" destId="{3A832330-1BA6-43E7-AD87-C5F920CE59E8}" srcOrd="1" destOrd="0" parTransId="{94803373-539A-4F07-B32D-EAC35E2EDFEA}" sibTransId="{86A55AE8-13C8-4333-B1A2-7B45D7C13514}"/>
    <dgm:cxn modelId="{0B7C4604-F653-4DEE-B491-A184385030F2}" type="presParOf" srcId="{294DCE03-BAAC-4C7B-BE32-21C51317F57B}" destId="{671FC9E1-46D3-4EF2-8752-57A9489B0292}" srcOrd="0" destOrd="0" presId="urn:microsoft.com/office/officeart/2016/7/layout/VerticalSolidActionList"/>
    <dgm:cxn modelId="{0E175AE8-8B9B-4B77-9C47-36EACBD9270A}" type="presParOf" srcId="{671FC9E1-46D3-4EF2-8752-57A9489B0292}" destId="{01527348-7FB6-4E1B-A38A-DDD774DD161F}" srcOrd="0" destOrd="0" presId="urn:microsoft.com/office/officeart/2016/7/layout/VerticalSolidActionList"/>
    <dgm:cxn modelId="{4BE93068-FC86-4A30-B9B4-6FFC632A07C8}" type="presParOf" srcId="{671FC9E1-46D3-4EF2-8752-57A9489B0292}" destId="{539CAA1D-9D93-423D-96AA-C04A1F0448ED}" srcOrd="1" destOrd="0" presId="urn:microsoft.com/office/officeart/2016/7/layout/VerticalSolidActionList"/>
    <dgm:cxn modelId="{C7CDB02C-AD36-4D1F-850A-E3DB214E26AE}" type="presParOf" srcId="{294DCE03-BAAC-4C7B-BE32-21C51317F57B}" destId="{1ED28822-E32E-4D2E-AAE7-4A59A3FA7381}" srcOrd="1" destOrd="0" presId="urn:microsoft.com/office/officeart/2016/7/layout/VerticalSolidActionList"/>
    <dgm:cxn modelId="{26863DEF-6477-40E7-AA2B-5E967EDA0EF2}" type="presParOf" srcId="{294DCE03-BAAC-4C7B-BE32-21C51317F57B}" destId="{8CE3B45D-E7FF-4520-A635-11490700E0EA}" srcOrd="2" destOrd="0" presId="urn:microsoft.com/office/officeart/2016/7/layout/VerticalSolidActionList"/>
    <dgm:cxn modelId="{269CE2BC-9FDE-4BFA-BE15-F6F969DB59C7}" type="presParOf" srcId="{8CE3B45D-E7FF-4520-A635-11490700E0EA}" destId="{9AE99FEE-7486-4347-BB5C-CB506F75F913}" srcOrd="0" destOrd="0" presId="urn:microsoft.com/office/officeart/2016/7/layout/VerticalSolidActionList"/>
    <dgm:cxn modelId="{49B9C87F-BC06-4ADC-B48F-BB46E313397D}" type="presParOf" srcId="{8CE3B45D-E7FF-4520-A635-11490700E0EA}" destId="{8F204BCA-A9BB-4BA0-A7C2-2D564EC13941}" srcOrd="1" destOrd="0" presId="urn:microsoft.com/office/officeart/2016/7/layout/VerticalSolidActionList"/>
    <dgm:cxn modelId="{ED6E4962-8934-4032-A324-A363AE77C518}" type="presParOf" srcId="{294DCE03-BAAC-4C7B-BE32-21C51317F57B}" destId="{56920F6E-15D2-47C1-BE71-2A5CA3348C67}" srcOrd="3" destOrd="0" presId="urn:microsoft.com/office/officeart/2016/7/layout/VerticalSolidActionList"/>
    <dgm:cxn modelId="{EF87398D-FE1B-4C4C-ACED-ED5E1134DCB1}" type="presParOf" srcId="{294DCE03-BAAC-4C7B-BE32-21C51317F57B}" destId="{094A9ADC-41AB-4C1C-9963-9BE258283E9A}" srcOrd="4" destOrd="0" presId="urn:microsoft.com/office/officeart/2016/7/layout/VerticalSolidActionList"/>
    <dgm:cxn modelId="{9BB15034-370A-441A-AAE5-4909B4AF03CE}" type="presParOf" srcId="{094A9ADC-41AB-4C1C-9963-9BE258283E9A}" destId="{FC13755A-6B76-403A-BAAA-441FBC9E5751}" srcOrd="0" destOrd="0" presId="urn:microsoft.com/office/officeart/2016/7/layout/VerticalSolidActionList"/>
    <dgm:cxn modelId="{ECE63AEA-4123-4232-995C-DED5406D78A1}" type="presParOf" srcId="{094A9ADC-41AB-4C1C-9963-9BE258283E9A}" destId="{DBF4DB8E-BC95-49D4-88DC-A71312CCAA8F}" srcOrd="1" destOrd="0" presId="urn:microsoft.com/office/officeart/2016/7/layout/VerticalSolidAction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0BF2CDD-929F-42B4-9820-9FB5E7E9C054}" type="doc">
      <dgm:prSet loTypeId="urn:microsoft.com/office/officeart/2008/layout/LinedList" loCatId="list" qsTypeId="urn:microsoft.com/office/officeart/2005/8/quickstyle/simple4" qsCatId="simple" csTypeId="urn:microsoft.com/office/officeart/2005/8/colors/accent0_3" csCatId="mainScheme"/>
      <dgm:spPr/>
      <dgm:t>
        <a:bodyPr/>
        <a:lstStyle/>
        <a:p>
          <a:endParaRPr lang="en-US"/>
        </a:p>
      </dgm:t>
    </dgm:pt>
    <dgm:pt modelId="{62D5D77C-39E3-4887-92AD-D8EF2468CC84}">
      <dgm:prSet/>
      <dgm:spPr/>
      <dgm:t>
        <a:bodyPr/>
        <a:lstStyle/>
        <a:p>
          <a:r>
            <a:rPr lang="en-GB"/>
            <a:t>Anti-oppressive practice therefore demands that practitioners possess: </a:t>
          </a:r>
          <a:endParaRPr lang="en-US"/>
        </a:p>
      </dgm:t>
    </dgm:pt>
    <dgm:pt modelId="{D41636C8-5994-4967-BA14-C6CE9DAA3467}" type="parTrans" cxnId="{6DA0E057-23CA-45B1-9CB3-2225E2F715A0}">
      <dgm:prSet/>
      <dgm:spPr/>
      <dgm:t>
        <a:bodyPr/>
        <a:lstStyle/>
        <a:p>
          <a:endParaRPr lang="en-US"/>
        </a:p>
      </dgm:t>
    </dgm:pt>
    <dgm:pt modelId="{23EB61B9-C622-4C56-8963-7BCB294A4571}" type="sibTrans" cxnId="{6DA0E057-23CA-45B1-9CB3-2225E2F715A0}">
      <dgm:prSet/>
      <dgm:spPr/>
      <dgm:t>
        <a:bodyPr/>
        <a:lstStyle/>
        <a:p>
          <a:endParaRPr lang="en-US"/>
        </a:p>
      </dgm:t>
    </dgm:pt>
    <dgm:pt modelId="{0543634D-93B6-4809-BA71-2446EFB83051}">
      <dgm:prSet/>
      <dgm:spPr/>
      <dgm:t>
        <a:bodyPr/>
        <a:lstStyle/>
        <a:p>
          <a:r>
            <a:rPr lang="en-GB"/>
            <a:t>An understanding of oppression and power. </a:t>
          </a:r>
          <a:endParaRPr lang="en-US"/>
        </a:p>
      </dgm:t>
    </dgm:pt>
    <dgm:pt modelId="{F8FF7426-5C0E-4F19-89EF-B5658E901A7F}" type="parTrans" cxnId="{9BA58D6A-8F4E-498E-98B2-611B125A4F56}">
      <dgm:prSet/>
      <dgm:spPr/>
      <dgm:t>
        <a:bodyPr/>
        <a:lstStyle/>
        <a:p>
          <a:endParaRPr lang="en-US"/>
        </a:p>
      </dgm:t>
    </dgm:pt>
    <dgm:pt modelId="{BB0A032A-EA19-4786-A660-5E8B7851425C}" type="sibTrans" cxnId="{9BA58D6A-8F4E-498E-98B2-611B125A4F56}">
      <dgm:prSet/>
      <dgm:spPr/>
      <dgm:t>
        <a:bodyPr/>
        <a:lstStyle/>
        <a:p>
          <a:endParaRPr lang="en-US"/>
        </a:p>
      </dgm:t>
    </dgm:pt>
    <dgm:pt modelId="{06BC2606-338B-4CFD-B758-E2347E34FFE6}">
      <dgm:prSet/>
      <dgm:spPr/>
      <dgm:t>
        <a:bodyPr/>
        <a:lstStyle/>
        <a:p>
          <a:r>
            <a:rPr lang="en-GB"/>
            <a:t>A commitment to empowerment. </a:t>
          </a:r>
          <a:endParaRPr lang="en-US"/>
        </a:p>
      </dgm:t>
    </dgm:pt>
    <dgm:pt modelId="{733E4F26-2319-467E-92C7-5E7C35179D25}" type="parTrans" cxnId="{DAD8A67F-66A3-4C6A-82BE-9EF844B5DD33}">
      <dgm:prSet/>
      <dgm:spPr/>
      <dgm:t>
        <a:bodyPr/>
        <a:lstStyle/>
        <a:p>
          <a:endParaRPr lang="en-US"/>
        </a:p>
      </dgm:t>
    </dgm:pt>
    <dgm:pt modelId="{D867DB41-A00F-4155-B2B6-E0078EC90FCA}" type="sibTrans" cxnId="{DAD8A67F-66A3-4C6A-82BE-9EF844B5DD33}">
      <dgm:prSet/>
      <dgm:spPr/>
      <dgm:t>
        <a:bodyPr/>
        <a:lstStyle/>
        <a:p>
          <a:endParaRPr lang="en-US"/>
        </a:p>
      </dgm:t>
    </dgm:pt>
    <dgm:pt modelId="{0A89EC90-9F3E-40DA-8693-3689808844E8}">
      <dgm:prSet/>
      <dgm:spPr/>
      <dgm:t>
        <a:bodyPr/>
        <a:lstStyle/>
        <a:p>
          <a:r>
            <a:rPr lang="en-GB"/>
            <a:t>The ability to critically analyse and change their practice. </a:t>
          </a:r>
          <a:endParaRPr lang="en-US"/>
        </a:p>
      </dgm:t>
    </dgm:pt>
    <dgm:pt modelId="{2E8BBD60-9C35-4034-9ED7-EE3A295BE454}" type="parTrans" cxnId="{8AB1DE09-DB2D-4BA3-BCE3-F8D5006B0A96}">
      <dgm:prSet/>
      <dgm:spPr/>
      <dgm:t>
        <a:bodyPr/>
        <a:lstStyle/>
        <a:p>
          <a:endParaRPr lang="en-US"/>
        </a:p>
      </dgm:t>
    </dgm:pt>
    <dgm:pt modelId="{B4104065-D470-4C6D-AC3B-A7F40A0BC746}" type="sibTrans" cxnId="{8AB1DE09-DB2D-4BA3-BCE3-F8D5006B0A96}">
      <dgm:prSet/>
      <dgm:spPr/>
      <dgm:t>
        <a:bodyPr/>
        <a:lstStyle/>
        <a:p>
          <a:endParaRPr lang="en-US"/>
        </a:p>
      </dgm:t>
    </dgm:pt>
    <dgm:pt modelId="{B51ABE46-9B80-4CF2-A5F8-29D25B822198}" type="pres">
      <dgm:prSet presAssocID="{30BF2CDD-929F-42B4-9820-9FB5E7E9C054}" presName="vert0" presStyleCnt="0">
        <dgm:presLayoutVars>
          <dgm:dir/>
          <dgm:animOne val="branch"/>
          <dgm:animLvl val="lvl"/>
        </dgm:presLayoutVars>
      </dgm:prSet>
      <dgm:spPr/>
    </dgm:pt>
    <dgm:pt modelId="{0F135DB5-CE49-4DA2-AF7D-427F1529676D}" type="pres">
      <dgm:prSet presAssocID="{62D5D77C-39E3-4887-92AD-D8EF2468CC84}" presName="thickLine" presStyleLbl="alignNode1" presStyleIdx="0" presStyleCnt="4"/>
      <dgm:spPr/>
    </dgm:pt>
    <dgm:pt modelId="{A081B280-12DD-4E7C-B79A-D64217832EC5}" type="pres">
      <dgm:prSet presAssocID="{62D5D77C-39E3-4887-92AD-D8EF2468CC84}" presName="horz1" presStyleCnt="0"/>
      <dgm:spPr/>
    </dgm:pt>
    <dgm:pt modelId="{2E3DB69D-D5D5-49C1-96F3-8397A239D8C7}" type="pres">
      <dgm:prSet presAssocID="{62D5D77C-39E3-4887-92AD-D8EF2468CC84}" presName="tx1" presStyleLbl="revTx" presStyleIdx="0" presStyleCnt="4"/>
      <dgm:spPr/>
    </dgm:pt>
    <dgm:pt modelId="{C90A761A-3CC9-47EF-ABB9-6A9B349AD628}" type="pres">
      <dgm:prSet presAssocID="{62D5D77C-39E3-4887-92AD-D8EF2468CC84}" presName="vert1" presStyleCnt="0"/>
      <dgm:spPr/>
    </dgm:pt>
    <dgm:pt modelId="{C4B84EA1-502D-4DE2-97FA-7E48BDBA1F42}" type="pres">
      <dgm:prSet presAssocID="{0543634D-93B6-4809-BA71-2446EFB83051}" presName="thickLine" presStyleLbl="alignNode1" presStyleIdx="1" presStyleCnt="4"/>
      <dgm:spPr/>
    </dgm:pt>
    <dgm:pt modelId="{36EA8A04-6775-4628-B492-D87745EF181C}" type="pres">
      <dgm:prSet presAssocID="{0543634D-93B6-4809-BA71-2446EFB83051}" presName="horz1" presStyleCnt="0"/>
      <dgm:spPr/>
    </dgm:pt>
    <dgm:pt modelId="{CC4847CF-5CB6-4633-897D-0ADED7493FA0}" type="pres">
      <dgm:prSet presAssocID="{0543634D-93B6-4809-BA71-2446EFB83051}" presName="tx1" presStyleLbl="revTx" presStyleIdx="1" presStyleCnt="4"/>
      <dgm:spPr/>
    </dgm:pt>
    <dgm:pt modelId="{0D5FA9E1-5958-4783-80EA-9B967EBD5216}" type="pres">
      <dgm:prSet presAssocID="{0543634D-93B6-4809-BA71-2446EFB83051}" presName="vert1" presStyleCnt="0"/>
      <dgm:spPr/>
    </dgm:pt>
    <dgm:pt modelId="{1DA40209-8AB8-487F-AEFE-11CFBBA0E219}" type="pres">
      <dgm:prSet presAssocID="{06BC2606-338B-4CFD-B758-E2347E34FFE6}" presName="thickLine" presStyleLbl="alignNode1" presStyleIdx="2" presStyleCnt="4"/>
      <dgm:spPr/>
    </dgm:pt>
    <dgm:pt modelId="{9242C9B0-BCF7-49FE-8372-F822CF0302B4}" type="pres">
      <dgm:prSet presAssocID="{06BC2606-338B-4CFD-B758-E2347E34FFE6}" presName="horz1" presStyleCnt="0"/>
      <dgm:spPr/>
    </dgm:pt>
    <dgm:pt modelId="{FEA666ED-3A67-4233-A121-7C3EFAB267D2}" type="pres">
      <dgm:prSet presAssocID="{06BC2606-338B-4CFD-B758-E2347E34FFE6}" presName="tx1" presStyleLbl="revTx" presStyleIdx="2" presStyleCnt="4"/>
      <dgm:spPr/>
    </dgm:pt>
    <dgm:pt modelId="{26DAB780-45F8-43AB-87C6-27EEFC9AFF7F}" type="pres">
      <dgm:prSet presAssocID="{06BC2606-338B-4CFD-B758-E2347E34FFE6}" presName="vert1" presStyleCnt="0"/>
      <dgm:spPr/>
    </dgm:pt>
    <dgm:pt modelId="{1063740F-5D3B-4396-A8F9-2BBA8BEF4CDF}" type="pres">
      <dgm:prSet presAssocID="{0A89EC90-9F3E-40DA-8693-3689808844E8}" presName="thickLine" presStyleLbl="alignNode1" presStyleIdx="3" presStyleCnt="4"/>
      <dgm:spPr/>
    </dgm:pt>
    <dgm:pt modelId="{46D0E37C-2CD5-42A8-B7FF-DB3F7EFF77CC}" type="pres">
      <dgm:prSet presAssocID="{0A89EC90-9F3E-40DA-8693-3689808844E8}" presName="horz1" presStyleCnt="0"/>
      <dgm:spPr/>
    </dgm:pt>
    <dgm:pt modelId="{8E5B3082-B821-4C85-9801-A31A167DE8B2}" type="pres">
      <dgm:prSet presAssocID="{0A89EC90-9F3E-40DA-8693-3689808844E8}" presName="tx1" presStyleLbl="revTx" presStyleIdx="3" presStyleCnt="4"/>
      <dgm:spPr/>
    </dgm:pt>
    <dgm:pt modelId="{13ECD30D-BCF8-434B-BAD3-32BF5E0439B4}" type="pres">
      <dgm:prSet presAssocID="{0A89EC90-9F3E-40DA-8693-3689808844E8}" presName="vert1" presStyleCnt="0"/>
      <dgm:spPr/>
    </dgm:pt>
  </dgm:ptLst>
  <dgm:cxnLst>
    <dgm:cxn modelId="{8AB1DE09-DB2D-4BA3-BCE3-F8D5006B0A96}" srcId="{30BF2CDD-929F-42B4-9820-9FB5E7E9C054}" destId="{0A89EC90-9F3E-40DA-8693-3689808844E8}" srcOrd="3" destOrd="0" parTransId="{2E8BBD60-9C35-4034-9ED7-EE3A295BE454}" sibTransId="{B4104065-D470-4C6D-AC3B-A7F40A0BC746}"/>
    <dgm:cxn modelId="{9BA58D6A-8F4E-498E-98B2-611B125A4F56}" srcId="{30BF2CDD-929F-42B4-9820-9FB5E7E9C054}" destId="{0543634D-93B6-4809-BA71-2446EFB83051}" srcOrd="1" destOrd="0" parTransId="{F8FF7426-5C0E-4F19-89EF-B5658E901A7F}" sibTransId="{BB0A032A-EA19-4786-A660-5E8B7851425C}"/>
    <dgm:cxn modelId="{6DA0E057-23CA-45B1-9CB3-2225E2F715A0}" srcId="{30BF2CDD-929F-42B4-9820-9FB5E7E9C054}" destId="{62D5D77C-39E3-4887-92AD-D8EF2468CC84}" srcOrd="0" destOrd="0" parTransId="{D41636C8-5994-4967-BA14-C6CE9DAA3467}" sibTransId="{23EB61B9-C622-4C56-8963-7BCB294A4571}"/>
    <dgm:cxn modelId="{E3275478-720A-4B5D-8F29-596B4D7FD10B}" type="presOf" srcId="{30BF2CDD-929F-42B4-9820-9FB5E7E9C054}" destId="{B51ABE46-9B80-4CF2-A5F8-29D25B822198}" srcOrd="0" destOrd="0" presId="urn:microsoft.com/office/officeart/2008/layout/LinedList"/>
    <dgm:cxn modelId="{DAD8A67F-66A3-4C6A-82BE-9EF844B5DD33}" srcId="{30BF2CDD-929F-42B4-9820-9FB5E7E9C054}" destId="{06BC2606-338B-4CFD-B758-E2347E34FFE6}" srcOrd="2" destOrd="0" parTransId="{733E4F26-2319-467E-92C7-5E7C35179D25}" sibTransId="{D867DB41-A00F-4155-B2B6-E0078EC90FCA}"/>
    <dgm:cxn modelId="{7B983283-D0D0-445C-8F0D-BB49B8C7CFB4}" type="presOf" srcId="{0543634D-93B6-4809-BA71-2446EFB83051}" destId="{CC4847CF-5CB6-4633-897D-0ADED7493FA0}" srcOrd="0" destOrd="0" presId="urn:microsoft.com/office/officeart/2008/layout/LinedList"/>
    <dgm:cxn modelId="{88B2B3AB-B20F-4061-94B8-746FB9C505A2}" type="presOf" srcId="{62D5D77C-39E3-4887-92AD-D8EF2468CC84}" destId="{2E3DB69D-D5D5-49C1-96F3-8397A239D8C7}" srcOrd="0" destOrd="0" presId="urn:microsoft.com/office/officeart/2008/layout/LinedList"/>
    <dgm:cxn modelId="{035C5BCB-C33A-421D-9363-7D95ABCD4F84}" type="presOf" srcId="{06BC2606-338B-4CFD-B758-E2347E34FFE6}" destId="{FEA666ED-3A67-4233-A121-7C3EFAB267D2}" srcOrd="0" destOrd="0" presId="urn:microsoft.com/office/officeart/2008/layout/LinedList"/>
    <dgm:cxn modelId="{25B33BE8-8E1C-42A0-8C57-6D192715522B}" type="presOf" srcId="{0A89EC90-9F3E-40DA-8693-3689808844E8}" destId="{8E5B3082-B821-4C85-9801-A31A167DE8B2}" srcOrd="0" destOrd="0" presId="urn:microsoft.com/office/officeart/2008/layout/LinedList"/>
    <dgm:cxn modelId="{DD86DE67-CFAA-469D-8B28-72D8CC27D5E2}" type="presParOf" srcId="{B51ABE46-9B80-4CF2-A5F8-29D25B822198}" destId="{0F135DB5-CE49-4DA2-AF7D-427F1529676D}" srcOrd="0" destOrd="0" presId="urn:microsoft.com/office/officeart/2008/layout/LinedList"/>
    <dgm:cxn modelId="{666AB2E6-6961-4652-B7B3-7A3BF8088EB4}" type="presParOf" srcId="{B51ABE46-9B80-4CF2-A5F8-29D25B822198}" destId="{A081B280-12DD-4E7C-B79A-D64217832EC5}" srcOrd="1" destOrd="0" presId="urn:microsoft.com/office/officeart/2008/layout/LinedList"/>
    <dgm:cxn modelId="{20E6087F-5411-4F28-94FE-6E0D35A103D3}" type="presParOf" srcId="{A081B280-12DD-4E7C-B79A-D64217832EC5}" destId="{2E3DB69D-D5D5-49C1-96F3-8397A239D8C7}" srcOrd="0" destOrd="0" presId="urn:microsoft.com/office/officeart/2008/layout/LinedList"/>
    <dgm:cxn modelId="{169B35D7-46E0-46DB-AEE5-45287F81FB04}" type="presParOf" srcId="{A081B280-12DD-4E7C-B79A-D64217832EC5}" destId="{C90A761A-3CC9-47EF-ABB9-6A9B349AD628}" srcOrd="1" destOrd="0" presId="urn:microsoft.com/office/officeart/2008/layout/LinedList"/>
    <dgm:cxn modelId="{E24C65E5-FA2A-46FD-9D93-9F7CC17004B6}" type="presParOf" srcId="{B51ABE46-9B80-4CF2-A5F8-29D25B822198}" destId="{C4B84EA1-502D-4DE2-97FA-7E48BDBA1F42}" srcOrd="2" destOrd="0" presId="urn:microsoft.com/office/officeart/2008/layout/LinedList"/>
    <dgm:cxn modelId="{7B6A2E48-E492-4D59-8BA3-C40A84BCB6CB}" type="presParOf" srcId="{B51ABE46-9B80-4CF2-A5F8-29D25B822198}" destId="{36EA8A04-6775-4628-B492-D87745EF181C}" srcOrd="3" destOrd="0" presId="urn:microsoft.com/office/officeart/2008/layout/LinedList"/>
    <dgm:cxn modelId="{6CD3B8DD-643F-4D12-B0E3-3AA4819478E9}" type="presParOf" srcId="{36EA8A04-6775-4628-B492-D87745EF181C}" destId="{CC4847CF-5CB6-4633-897D-0ADED7493FA0}" srcOrd="0" destOrd="0" presId="urn:microsoft.com/office/officeart/2008/layout/LinedList"/>
    <dgm:cxn modelId="{C1D21272-38C2-40B3-BE6E-57E724F8AE43}" type="presParOf" srcId="{36EA8A04-6775-4628-B492-D87745EF181C}" destId="{0D5FA9E1-5958-4783-80EA-9B967EBD5216}" srcOrd="1" destOrd="0" presId="urn:microsoft.com/office/officeart/2008/layout/LinedList"/>
    <dgm:cxn modelId="{DDAF65B0-DAB3-4B9A-8827-98F07E71E0F5}" type="presParOf" srcId="{B51ABE46-9B80-4CF2-A5F8-29D25B822198}" destId="{1DA40209-8AB8-487F-AEFE-11CFBBA0E219}" srcOrd="4" destOrd="0" presId="urn:microsoft.com/office/officeart/2008/layout/LinedList"/>
    <dgm:cxn modelId="{D8DFF4C9-FF0B-44D5-BBB5-D0205B214F19}" type="presParOf" srcId="{B51ABE46-9B80-4CF2-A5F8-29D25B822198}" destId="{9242C9B0-BCF7-49FE-8372-F822CF0302B4}" srcOrd="5" destOrd="0" presId="urn:microsoft.com/office/officeart/2008/layout/LinedList"/>
    <dgm:cxn modelId="{D2FCBBF1-DA80-45BA-8FA8-0DEF771388FD}" type="presParOf" srcId="{9242C9B0-BCF7-49FE-8372-F822CF0302B4}" destId="{FEA666ED-3A67-4233-A121-7C3EFAB267D2}" srcOrd="0" destOrd="0" presId="urn:microsoft.com/office/officeart/2008/layout/LinedList"/>
    <dgm:cxn modelId="{B2979D73-B7A8-4975-9537-87314BFA5B6E}" type="presParOf" srcId="{9242C9B0-BCF7-49FE-8372-F822CF0302B4}" destId="{26DAB780-45F8-43AB-87C6-27EEFC9AFF7F}" srcOrd="1" destOrd="0" presId="urn:microsoft.com/office/officeart/2008/layout/LinedList"/>
    <dgm:cxn modelId="{4D65AD06-8378-46A6-B65A-62CCF17DEA55}" type="presParOf" srcId="{B51ABE46-9B80-4CF2-A5F8-29D25B822198}" destId="{1063740F-5D3B-4396-A8F9-2BBA8BEF4CDF}" srcOrd="6" destOrd="0" presId="urn:microsoft.com/office/officeart/2008/layout/LinedList"/>
    <dgm:cxn modelId="{D4EF4932-B772-4C58-BA7A-4F3A7B42D956}" type="presParOf" srcId="{B51ABE46-9B80-4CF2-A5F8-29D25B822198}" destId="{46D0E37C-2CD5-42A8-B7FF-DB3F7EFF77CC}" srcOrd="7" destOrd="0" presId="urn:microsoft.com/office/officeart/2008/layout/LinedList"/>
    <dgm:cxn modelId="{557370E2-92DE-4023-B4F2-84454A5BDD58}" type="presParOf" srcId="{46D0E37C-2CD5-42A8-B7FF-DB3F7EFF77CC}" destId="{8E5B3082-B821-4C85-9801-A31A167DE8B2}" srcOrd="0" destOrd="0" presId="urn:microsoft.com/office/officeart/2008/layout/LinedList"/>
    <dgm:cxn modelId="{1BC28D9A-44FC-4A33-BEAD-9F9713DEB6D0}" type="presParOf" srcId="{46D0E37C-2CD5-42A8-B7FF-DB3F7EFF77CC}" destId="{13ECD30D-BCF8-434B-BAD3-32BF5E0439B4}"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087CE594-4814-46E9-8570-4CF6BA3ED41C}" type="doc">
      <dgm:prSet loTypeId="urn:microsoft.com/office/officeart/2008/layout/LinedList" loCatId="list" qsTypeId="urn:microsoft.com/office/officeart/2005/8/quickstyle/simple4" qsCatId="simple" csTypeId="urn:microsoft.com/office/officeart/2005/8/colors/colorful1" csCatId="colorful"/>
      <dgm:spPr/>
      <dgm:t>
        <a:bodyPr/>
        <a:lstStyle/>
        <a:p>
          <a:endParaRPr lang="en-US"/>
        </a:p>
      </dgm:t>
    </dgm:pt>
    <dgm:pt modelId="{7E9ADAEE-F57C-4A01-8A70-3D66BD4C83EA}">
      <dgm:prSet/>
      <dgm:spPr/>
      <dgm:t>
        <a:bodyPr/>
        <a:lstStyle/>
        <a:p>
          <a:r>
            <a:rPr lang="en-GB"/>
            <a:t>The focus on empowerment as processes and techniques for changing power relations must therefore be underpinned by the recognition that people need to become aware of and understand their situation.</a:t>
          </a:r>
          <a:endParaRPr lang="en-US"/>
        </a:p>
      </dgm:t>
    </dgm:pt>
    <dgm:pt modelId="{A1F5911C-BF82-4ED2-A213-670B389DD248}" type="parTrans" cxnId="{4CEC900F-347A-46DD-A13B-A384547815DF}">
      <dgm:prSet/>
      <dgm:spPr/>
      <dgm:t>
        <a:bodyPr/>
        <a:lstStyle/>
        <a:p>
          <a:endParaRPr lang="en-US"/>
        </a:p>
      </dgm:t>
    </dgm:pt>
    <dgm:pt modelId="{C7325624-3A0D-41F3-B296-38DAAC23A214}" type="sibTrans" cxnId="{4CEC900F-347A-46DD-A13B-A384547815DF}">
      <dgm:prSet/>
      <dgm:spPr/>
      <dgm:t>
        <a:bodyPr/>
        <a:lstStyle/>
        <a:p>
          <a:endParaRPr lang="en-US"/>
        </a:p>
      </dgm:t>
    </dgm:pt>
    <dgm:pt modelId="{317ED39D-42E8-4C6F-9584-AB5CD17F1F60}">
      <dgm:prSet/>
      <dgm:spPr/>
      <dgm:t>
        <a:bodyPr/>
        <a:lstStyle/>
        <a:p>
          <a:r>
            <a:rPr lang="en-GB"/>
            <a:t>This is fundamental to the process since, as Freire (1972, p. 34) puts it: “In order for the oppressed to be able to wage the struggle for their liberation they must perceive the reality of oppression, not as a closed world from which there is no exit, but as a limited situation which they can transform.”</a:t>
          </a:r>
          <a:endParaRPr lang="en-US"/>
        </a:p>
      </dgm:t>
    </dgm:pt>
    <dgm:pt modelId="{D9E1E5B5-B95E-4E39-B73A-B03130B2A90B}" type="parTrans" cxnId="{634413BE-5508-420A-B599-35FAAAD8303B}">
      <dgm:prSet/>
      <dgm:spPr/>
      <dgm:t>
        <a:bodyPr/>
        <a:lstStyle/>
        <a:p>
          <a:endParaRPr lang="en-US"/>
        </a:p>
      </dgm:t>
    </dgm:pt>
    <dgm:pt modelId="{8FC72A5D-2F2D-4D54-9A99-146574874788}" type="sibTrans" cxnId="{634413BE-5508-420A-B599-35FAAAD8303B}">
      <dgm:prSet/>
      <dgm:spPr/>
      <dgm:t>
        <a:bodyPr/>
        <a:lstStyle/>
        <a:p>
          <a:endParaRPr lang="en-US"/>
        </a:p>
      </dgm:t>
    </dgm:pt>
    <dgm:pt modelId="{29932DD2-3A8E-4186-9509-5786443957EB}" type="pres">
      <dgm:prSet presAssocID="{087CE594-4814-46E9-8570-4CF6BA3ED41C}" presName="vert0" presStyleCnt="0">
        <dgm:presLayoutVars>
          <dgm:dir/>
          <dgm:animOne val="branch"/>
          <dgm:animLvl val="lvl"/>
        </dgm:presLayoutVars>
      </dgm:prSet>
      <dgm:spPr/>
    </dgm:pt>
    <dgm:pt modelId="{1AFEEE5A-69B4-4183-A558-DF4B98C48E28}" type="pres">
      <dgm:prSet presAssocID="{7E9ADAEE-F57C-4A01-8A70-3D66BD4C83EA}" presName="thickLine" presStyleLbl="alignNode1" presStyleIdx="0" presStyleCnt="2"/>
      <dgm:spPr/>
    </dgm:pt>
    <dgm:pt modelId="{3604E327-C823-41C4-BE37-222CB61873D1}" type="pres">
      <dgm:prSet presAssocID="{7E9ADAEE-F57C-4A01-8A70-3D66BD4C83EA}" presName="horz1" presStyleCnt="0"/>
      <dgm:spPr/>
    </dgm:pt>
    <dgm:pt modelId="{406127CE-71B0-4330-9DC0-2EB282338727}" type="pres">
      <dgm:prSet presAssocID="{7E9ADAEE-F57C-4A01-8A70-3D66BD4C83EA}" presName="tx1" presStyleLbl="revTx" presStyleIdx="0" presStyleCnt="2"/>
      <dgm:spPr/>
    </dgm:pt>
    <dgm:pt modelId="{71FEF485-82F9-48CF-9F6E-DBF92A5DFADA}" type="pres">
      <dgm:prSet presAssocID="{7E9ADAEE-F57C-4A01-8A70-3D66BD4C83EA}" presName="vert1" presStyleCnt="0"/>
      <dgm:spPr/>
    </dgm:pt>
    <dgm:pt modelId="{C2BC5C87-4DA4-434A-96E3-90367007B335}" type="pres">
      <dgm:prSet presAssocID="{317ED39D-42E8-4C6F-9584-AB5CD17F1F60}" presName="thickLine" presStyleLbl="alignNode1" presStyleIdx="1" presStyleCnt="2"/>
      <dgm:spPr/>
    </dgm:pt>
    <dgm:pt modelId="{886DF5DC-28D9-48AF-BCD1-033205486ACD}" type="pres">
      <dgm:prSet presAssocID="{317ED39D-42E8-4C6F-9584-AB5CD17F1F60}" presName="horz1" presStyleCnt="0"/>
      <dgm:spPr/>
    </dgm:pt>
    <dgm:pt modelId="{3CAF65FB-C92C-4F22-A60E-B36FF64F9FD0}" type="pres">
      <dgm:prSet presAssocID="{317ED39D-42E8-4C6F-9584-AB5CD17F1F60}" presName="tx1" presStyleLbl="revTx" presStyleIdx="1" presStyleCnt="2"/>
      <dgm:spPr/>
    </dgm:pt>
    <dgm:pt modelId="{231292AB-4363-48C9-94C2-B95D92CD002F}" type="pres">
      <dgm:prSet presAssocID="{317ED39D-42E8-4C6F-9584-AB5CD17F1F60}" presName="vert1" presStyleCnt="0"/>
      <dgm:spPr/>
    </dgm:pt>
  </dgm:ptLst>
  <dgm:cxnLst>
    <dgm:cxn modelId="{4CEC900F-347A-46DD-A13B-A384547815DF}" srcId="{087CE594-4814-46E9-8570-4CF6BA3ED41C}" destId="{7E9ADAEE-F57C-4A01-8A70-3D66BD4C83EA}" srcOrd="0" destOrd="0" parTransId="{A1F5911C-BF82-4ED2-A213-670B389DD248}" sibTransId="{C7325624-3A0D-41F3-B296-38DAAC23A214}"/>
    <dgm:cxn modelId="{B8EC9D57-077E-410D-AB23-699F90C911E0}" type="presOf" srcId="{7E9ADAEE-F57C-4A01-8A70-3D66BD4C83EA}" destId="{406127CE-71B0-4330-9DC0-2EB282338727}" srcOrd="0" destOrd="0" presId="urn:microsoft.com/office/officeart/2008/layout/LinedList"/>
    <dgm:cxn modelId="{634413BE-5508-420A-B599-35FAAAD8303B}" srcId="{087CE594-4814-46E9-8570-4CF6BA3ED41C}" destId="{317ED39D-42E8-4C6F-9584-AB5CD17F1F60}" srcOrd="1" destOrd="0" parTransId="{D9E1E5B5-B95E-4E39-B73A-B03130B2A90B}" sibTransId="{8FC72A5D-2F2D-4D54-9A99-146574874788}"/>
    <dgm:cxn modelId="{F59B46C2-C7DE-4E68-BDEE-2298951DE4C8}" type="presOf" srcId="{317ED39D-42E8-4C6F-9584-AB5CD17F1F60}" destId="{3CAF65FB-C92C-4F22-A60E-B36FF64F9FD0}" srcOrd="0" destOrd="0" presId="urn:microsoft.com/office/officeart/2008/layout/LinedList"/>
    <dgm:cxn modelId="{498D8DEE-F6A9-4C73-AADD-87C6D41AE041}" type="presOf" srcId="{087CE594-4814-46E9-8570-4CF6BA3ED41C}" destId="{29932DD2-3A8E-4186-9509-5786443957EB}" srcOrd="0" destOrd="0" presId="urn:microsoft.com/office/officeart/2008/layout/LinedList"/>
    <dgm:cxn modelId="{B9ECE79C-4E1C-48DC-A292-6878290411D7}" type="presParOf" srcId="{29932DD2-3A8E-4186-9509-5786443957EB}" destId="{1AFEEE5A-69B4-4183-A558-DF4B98C48E28}" srcOrd="0" destOrd="0" presId="urn:microsoft.com/office/officeart/2008/layout/LinedList"/>
    <dgm:cxn modelId="{6F92FA85-D8B8-45A8-AAEB-D19303551BA5}" type="presParOf" srcId="{29932DD2-3A8E-4186-9509-5786443957EB}" destId="{3604E327-C823-41C4-BE37-222CB61873D1}" srcOrd="1" destOrd="0" presId="urn:microsoft.com/office/officeart/2008/layout/LinedList"/>
    <dgm:cxn modelId="{E7A2ADA0-6AC8-43E4-BFB5-C4C8AC24822A}" type="presParOf" srcId="{3604E327-C823-41C4-BE37-222CB61873D1}" destId="{406127CE-71B0-4330-9DC0-2EB282338727}" srcOrd="0" destOrd="0" presId="urn:microsoft.com/office/officeart/2008/layout/LinedList"/>
    <dgm:cxn modelId="{D22C3A4D-2AAA-4A7B-8E65-49606D3E1C09}" type="presParOf" srcId="{3604E327-C823-41C4-BE37-222CB61873D1}" destId="{71FEF485-82F9-48CF-9F6E-DBF92A5DFADA}" srcOrd="1" destOrd="0" presId="urn:microsoft.com/office/officeart/2008/layout/LinedList"/>
    <dgm:cxn modelId="{0FB0D3DA-933D-4D42-A7DC-770B5E4218B8}" type="presParOf" srcId="{29932DD2-3A8E-4186-9509-5786443957EB}" destId="{C2BC5C87-4DA4-434A-96E3-90367007B335}" srcOrd="2" destOrd="0" presId="urn:microsoft.com/office/officeart/2008/layout/LinedList"/>
    <dgm:cxn modelId="{1284741F-F398-403C-B8DE-7A9AD19B1791}" type="presParOf" srcId="{29932DD2-3A8E-4186-9509-5786443957EB}" destId="{886DF5DC-28D9-48AF-BCD1-033205486ACD}" srcOrd="3" destOrd="0" presId="urn:microsoft.com/office/officeart/2008/layout/LinedList"/>
    <dgm:cxn modelId="{9F91B6C9-FF6E-45CE-BF13-816BF0D486AF}" type="presParOf" srcId="{886DF5DC-28D9-48AF-BCD1-033205486ACD}" destId="{3CAF65FB-C92C-4F22-A60E-B36FF64F9FD0}" srcOrd="0" destOrd="0" presId="urn:microsoft.com/office/officeart/2008/layout/LinedList"/>
    <dgm:cxn modelId="{CCC5049C-C30F-4A87-A3C2-91E538B3B8E2}" type="presParOf" srcId="{886DF5DC-28D9-48AF-BCD1-033205486ACD}" destId="{231292AB-4363-48C9-94C2-B95D92CD002F}"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B10AAB3A-42B0-4246-B4B1-03F0722564E3}" type="doc">
      <dgm:prSet loTypeId="urn:microsoft.com/office/officeart/2008/layout/LinedList" loCatId="list" qsTypeId="urn:microsoft.com/office/officeart/2005/8/quickstyle/simple4" qsCatId="simple" csTypeId="urn:microsoft.com/office/officeart/2005/8/colors/accent0_3" csCatId="mainScheme"/>
      <dgm:spPr/>
      <dgm:t>
        <a:bodyPr/>
        <a:lstStyle/>
        <a:p>
          <a:endParaRPr lang="en-US"/>
        </a:p>
      </dgm:t>
    </dgm:pt>
    <dgm:pt modelId="{63610C3C-E3A0-4FD0-81DC-85E16DACEF97}">
      <dgm:prSet/>
      <dgm:spPr/>
      <dgm:t>
        <a:bodyPr/>
        <a:lstStyle/>
        <a:p>
          <a:r>
            <a:rPr lang="en-GB"/>
            <a:t>Central to this work, therefore, is the process through which people are enabled and supported to </a:t>
          </a:r>
          <a:endParaRPr lang="en-US"/>
        </a:p>
      </dgm:t>
    </dgm:pt>
    <dgm:pt modelId="{90AFA341-32E7-47D0-B541-F552565050E2}" type="parTrans" cxnId="{57B3067B-7EBB-4D84-A699-AAC693D75AC6}">
      <dgm:prSet/>
      <dgm:spPr/>
      <dgm:t>
        <a:bodyPr/>
        <a:lstStyle/>
        <a:p>
          <a:endParaRPr lang="en-US"/>
        </a:p>
      </dgm:t>
    </dgm:pt>
    <dgm:pt modelId="{08EAC7A9-0AE9-443E-B50B-BD917A432D46}" type="sibTrans" cxnId="{57B3067B-7EBB-4D84-A699-AAC693D75AC6}">
      <dgm:prSet/>
      <dgm:spPr/>
      <dgm:t>
        <a:bodyPr/>
        <a:lstStyle/>
        <a:p>
          <a:endParaRPr lang="en-US"/>
        </a:p>
      </dgm:t>
    </dgm:pt>
    <dgm:pt modelId="{864A9E9B-8174-4C9E-B9D0-2653CF1B04CA}">
      <dgm:prSet/>
      <dgm:spPr/>
      <dgm:t>
        <a:bodyPr/>
        <a:lstStyle/>
        <a:p>
          <a:r>
            <a:rPr lang="en-GB"/>
            <a:t>“make links between [their] personal position and structural inequalities” (Dalrymple and Burke 2006, p. 112) – “the process of recognising the personal as political” (Ward and Mullender 1991) – the process of “conscientization” (Freire 1972). </a:t>
          </a:r>
          <a:endParaRPr lang="en-US"/>
        </a:p>
      </dgm:t>
    </dgm:pt>
    <dgm:pt modelId="{C22215C3-925A-492B-BA8E-4A863A7A8533}" type="parTrans" cxnId="{8645C03F-984A-4F1F-9558-E41752C19B1C}">
      <dgm:prSet/>
      <dgm:spPr/>
      <dgm:t>
        <a:bodyPr/>
        <a:lstStyle/>
        <a:p>
          <a:endParaRPr lang="en-US"/>
        </a:p>
      </dgm:t>
    </dgm:pt>
    <dgm:pt modelId="{1DF86705-D829-4C43-BEA1-8A8D07FBAD01}" type="sibTrans" cxnId="{8645C03F-984A-4F1F-9558-E41752C19B1C}">
      <dgm:prSet/>
      <dgm:spPr/>
      <dgm:t>
        <a:bodyPr/>
        <a:lstStyle/>
        <a:p>
          <a:endParaRPr lang="en-US"/>
        </a:p>
      </dgm:t>
    </dgm:pt>
    <dgm:pt modelId="{BA1ECBF5-FB3D-4824-AAA4-C752F0C0F347}" type="pres">
      <dgm:prSet presAssocID="{B10AAB3A-42B0-4246-B4B1-03F0722564E3}" presName="vert0" presStyleCnt="0">
        <dgm:presLayoutVars>
          <dgm:dir/>
          <dgm:animOne val="branch"/>
          <dgm:animLvl val="lvl"/>
        </dgm:presLayoutVars>
      </dgm:prSet>
      <dgm:spPr/>
    </dgm:pt>
    <dgm:pt modelId="{9ABDE0A6-21A2-429A-9F5A-D50C887D6ADB}" type="pres">
      <dgm:prSet presAssocID="{63610C3C-E3A0-4FD0-81DC-85E16DACEF97}" presName="thickLine" presStyleLbl="alignNode1" presStyleIdx="0" presStyleCnt="2"/>
      <dgm:spPr/>
    </dgm:pt>
    <dgm:pt modelId="{E87AB21B-DCBD-48B7-949D-9078385EC29F}" type="pres">
      <dgm:prSet presAssocID="{63610C3C-E3A0-4FD0-81DC-85E16DACEF97}" presName="horz1" presStyleCnt="0"/>
      <dgm:spPr/>
    </dgm:pt>
    <dgm:pt modelId="{3EA97C48-955A-4531-9355-D462A8A00099}" type="pres">
      <dgm:prSet presAssocID="{63610C3C-E3A0-4FD0-81DC-85E16DACEF97}" presName="tx1" presStyleLbl="revTx" presStyleIdx="0" presStyleCnt="2"/>
      <dgm:spPr/>
    </dgm:pt>
    <dgm:pt modelId="{82E1BBED-A5D8-40A0-9E5C-5A02929AAACC}" type="pres">
      <dgm:prSet presAssocID="{63610C3C-E3A0-4FD0-81DC-85E16DACEF97}" presName="vert1" presStyleCnt="0"/>
      <dgm:spPr/>
    </dgm:pt>
    <dgm:pt modelId="{28D4C5FF-6235-4739-9122-A6C379D5248F}" type="pres">
      <dgm:prSet presAssocID="{864A9E9B-8174-4C9E-B9D0-2653CF1B04CA}" presName="thickLine" presStyleLbl="alignNode1" presStyleIdx="1" presStyleCnt="2"/>
      <dgm:spPr/>
    </dgm:pt>
    <dgm:pt modelId="{BAB69F18-5EC3-43F9-AF00-74A31A6A1D9D}" type="pres">
      <dgm:prSet presAssocID="{864A9E9B-8174-4C9E-B9D0-2653CF1B04CA}" presName="horz1" presStyleCnt="0"/>
      <dgm:spPr/>
    </dgm:pt>
    <dgm:pt modelId="{7FCD2191-A34F-4DA1-801D-6599F60D2A86}" type="pres">
      <dgm:prSet presAssocID="{864A9E9B-8174-4C9E-B9D0-2653CF1B04CA}" presName="tx1" presStyleLbl="revTx" presStyleIdx="1" presStyleCnt="2"/>
      <dgm:spPr/>
    </dgm:pt>
    <dgm:pt modelId="{9747AC08-BDA6-4AC0-870C-E1AFD00D3A84}" type="pres">
      <dgm:prSet presAssocID="{864A9E9B-8174-4C9E-B9D0-2653CF1B04CA}" presName="vert1" presStyleCnt="0"/>
      <dgm:spPr/>
    </dgm:pt>
  </dgm:ptLst>
  <dgm:cxnLst>
    <dgm:cxn modelId="{C9ACD70E-2956-4FE0-B6D3-CFE7CC9DDCA5}" type="presOf" srcId="{864A9E9B-8174-4C9E-B9D0-2653CF1B04CA}" destId="{7FCD2191-A34F-4DA1-801D-6599F60D2A86}" srcOrd="0" destOrd="0" presId="urn:microsoft.com/office/officeart/2008/layout/LinedList"/>
    <dgm:cxn modelId="{8645C03F-984A-4F1F-9558-E41752C19B1C}" srcId="{B10AAB3A-42B0-4246-B4B1-03F0722564E3}" destId="{864A9E9B-8174-4C9E-B9D0-2653CF1B04CA}" srcOrd="1" destOrd="0" parTransId="{C22215C3-925A-492B-BA8E-4A863A7A8533}" sibTransId="{1DF86705-D829-4C43-BEA1-8A8D07FBAD01}"/>
    <dgm:cxn modelId="{57B3067B-7EBB-4D84-A699-AAC693D75AC6}" srcId="{B10AAB3A-42B0-4246-B4B1-03F0722564E3}" destId="{63610C3C-E3A0-4FD0-81DC-85E16DACEF97}" srcOrd="0" destOrd="0" parTransId="{90AFA341-32E7-47D0-B541-F552565050E2}" sibTransId="{08EAC7A9-0AE9-443E-B50B-BD917A432D46}"/>
    <dgm:cxn modelId="{4EDD157E-2F33-41C3-B206-C84C6AFE1432}" type="presOf" srcId="{63610C3C-E3A0-4FD0-81DC-85E16DACEF97}" destId="{3EA97C48-955A-4531-9355-D462A8A00099}" srcOrd="0" destOrd="0" presId="urn:microsoft.com/office/officeart/2008/layout/LinedList"/>
    <dgm:cxn modelId="{4A5C829B-0DA4-4A25-B1C1-133A2A58C245}" type="presOf" srcId="{B10AAB3A-42B0-4246-B4B1-03F0722564E3}" destId="{BA1ECBF5-FB3D-4824-AAA4-C752F0C0F347}" srcOrd="0" destOrd="0" presId="urn:microsoft.com/office/officeart/2008/layout/LinedList"/>
    <dgm:cxn modelId="{80C909AB-E18D-4911-A359-BC664D7D8634}" type="presParOf" srcId="{BA1ECBF5-FB3D-4824-AAA4-C752F0C0F347}" destId="{9ABDE0A6-21A2-429A-9F5A-D50C887D6ADB}" srcOrd="0" destOrd="0" presId="urn:microsoft.com/office/officeart/2008/layout/LinedList"/>
    <dgm:cxn modelId="{10A3CEBC-2A6A-46A8-A8B0-7AA75250CC84}" type="presParOf" srcId="{BA1ECBF5-FB3D-4824-AAA4-C752F0C0F347}" destId="{E87AB21B-DCBD-48B7-949D-9078385EC29F}" srcOrd="1" destOrd="0" presId="urn:microsoft.com/office/officeart/2008/layout/LinedList"/>
    <dgm:cxn modelId="{828515F0-E6E7-4CB6-9338-60993EB886CC}" type="presParOf" srcId="{E87AB21B-DCBD-48B7-949D-9078385EC29F}" destId="{3EA97C48-955A-4531-9355-D462A8A00099}" srcOrd="0" destOrd="0" presId="urn:microsoft.com/office/officeart/2008/layout/LinedList"/>
    <dgm:cxn modelId="{E7F5AB24-DC18-455E-9625-452925E5C0B3}" type="presParOf" srcId="{E87AB21B-DCBD-48B7-949D-9078385EC29F}" destId="{82E1BBED-A5D8-40A0-9E5C-5A02929AAACC}" srcOrd="1" destOrd="0" presId="urn:microsoft.com/office/officeart/2008/layout/LinedList"/>
    <dgm:cxn modelId="{964A5647-D762-4318-BD0A-C0FC820CC177}" type="presParOf" srcId="{BA1ECBF5-FB3D-4824-AAA4-C752F0C0F347}" destId="{28D4C5FF-6235-4739-9122-A6C379D5248F}" srcOrd="2" destOrd="0" presId="urn:microsoft.com/office/officeart/2008/layout/LinedList"/>
    <dgm:cxn modelId="{A381999B-90E7-4036-9113-356FCF9D918B}" type="presParOf" srcId="{BA1ECBF5-FB3D-4824-AAA4-C752F0C0F347}" destId="{BAB69F18-5EC3-43F9-AF00-74A31A6A1D9D}" srcOrd="3" destOrd="0" presId="urn:microsoft.com/office/officeart/2008/layout/LinedList"/>
    <dgm:cxn modelId="{D3D40BFF-759F-4C59-BC00-FBDCD3D50FE2}" type="presParOf" srcId="{BAB69F18-5EC3-43F9-AF00-74A31A6A1D9D}" destId="{7FCD2191-A34F-4DA1-801D-6599F60D2A86}" srcOrd="0" destOrd="0" presId="urn:microsoft.com/office/officeart/2008/layout/LinedList"/>
    <dgm:cxn modelId="{1B509109-EB4C-4DD4-9B6A-5F8DC5524275}" type="presParOf" srcId="{BAB69F18-5EC3-43F9-AF00-74A31A6A1D9D}" destId="{9747AC08-BDA6-4AC0-870C-E1AFD00D3A84}"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39CAA1D-9D93-423D-96AA-C04A1F0448ED}">
      <dsp:nvSpPr>
        <dsp:cNvPr id="0" name=""/>
        <dsp:cNvSpPr/>
      </dsp:nvSpPr>
      <dsp:spPr>
        <a:xfrm>
          <a:off x="1333366" y="1704"/>
          <a:ext cx="5333466" cy="1746958"/>
        </a:xfrm>
        <a:prstGeom prst="rect">
          <a:avLst/>
        </a:prstGeom>
        <a:solidFill>
          <a:schemeClr val="accent5">
            <a:tint val="40000"/>
            <a:alpha val="90000"/>
            <a:hueOff val="0"/>
            <a:satOff val="0"/>
            <a:lumOff val="0"/>
            <a:alphaOff val="0"/>
          </a:schemeClr>
        </a:solidFill>
        <a:ln w="6350" cap="flat" cmpd="sng" algn="ctr">
          <a:solidFill>
            <a:schemeClr val="accent5">
              <a:tint val="40000"/>
              <a:alpha val="9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03484" tIns="443728" rIns="103484" bIns="443728" numCol="1" spcCol="1270" anchor="ctr" anchorCtr="0">
          <a:noAutofit/>
        </a:bodyPr>
        <a:lstStyle/>
        <a:p>
          <a:pPr marL="0" lvl="0" indent="0" algn="l" defTabSz="533400">
            <a:lnSpc>
              <a:spcPct val="90000"/>
            </a:lnSpc>
            <a:spcBef>
              <a:spcPct val="0"/>
            </a:spcBef>
            <a:spcAft>
              <a:spcPct val="35000"/>
            </a:spcAft>
            <a:buNone/>
          </a:pPr>
          <a:r>
            <a:rPr lang="en-US" sz="1200" kern="1200"/>
            <a:t>Drawing on the work of a wide range of commentators, Dalrymple and Burke conclude that empowering practice includes: </a:t>
          </a:r>
        </a:p>
      </dsp:txBody>
      <dsp:txXfrm>
        <a:off x="1333366" y="1704"/>
        <a:ext cx="5333466" cy="1746958"/>
      </dsp:txXfrm>
    </dsp:sp>
    <dsp:sp modelId="{01527348-7FB6-4E1B-A38A-DDD774DD161F}">
      <dsp:nvSpPr>
        <dsp:cNvPr id="0" name=""/>
        <dsp:cNvSpPr/>
      </dsp:nvSpPr>
      <dsp:spPr>
        <a:xfrm>
          <a:off x="0" y="1704"/>
          <a:ext cx="1333366" cy="1746958"/>
        </a:xfrm>
        <a:prstGeom prst="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w="6350" cap="flat" cmpd="sng" algn="ctr">
          <a:solidFill>
            <a:schemeClr val="accent5">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txBody>
        <a:bodyPr spcFirstLastPara="0" vert="horz" wrap="square" lIns="70557" tIns="172561" rIns="70557" bIns="172561" numCol="1" spcCol="1270" anchor="ctr" anchorCtr="0">
          <a:noAutofit/>
        </a:bodyPr>
        <a:lstStyle/>
        <a:p>
          <a:pPr marL="0" lvl="0" indent="0" algn="ctr" defTabSz="666750">
            <a:lnSpc>
              <a:spcPct val="90000"/>
            </a:lnSpc>
            <a:spcBef>
              <a:spcPct val="0"/>
            </a:spcBef>
            <a:spcAft>
              <a:spcPct val="35000"/>
            </a:spcAft>
            <a:buNone/>
          </a:pPr>
          <a:r>
            <a:rPr lang="en-US" sz="1500" kern="1200"/>
            <a:t>Drawing</a:t>
          </a:r>
        </a:p>
      </dsp:txBody>
      <dsp:txXfrm>
        <a:off x="0" y="1704"/>
        <a:ext cx="1333366" cy="1746958"/>
      </dsp:txXfrm>
    </dsp:sp>
    <dsp:sp modelId="{8F204BCA-A9BB-4BA0-A7C2-2D564EC13941}">
      <dsp:nvSpPr>
        <dsp:cNvPr id="0" name=""/>
        <dsp:cNvSpPr/>
      </dsp:nvSpPr>
      <dsp:spPr>
        <a:xfrm>
          <a:off x="1333366" y="1853480"/>
          <a:ext cx="5333466" cy="1746958"/>
        </a:xfrm>
        <a:prstGeom prst="rect">
          <a:avLst/>
        </a:prstGeom>
        <a:solidFill>
          <a:schemeClr val="accent5">
            <a:tint val="40000"/>
            <a:alpha val="90000"/>
            <a:hueOff val="-3369881"/>
            <a:satOff val="-11416"/>
            <a:lumOff val="-1464"/>
            <a:alphaOff val="0"/>
          </a:schemeClr>
        </a:solidFill>
        <a:ln w="6350" cap="flat" cmpd="sng" algn="ctr">
          <a:solidFill>
            <a:schemeClr val="accent5">
              <a:tint val="40000"/>
              <a:alpha val="90000"/>
              <a:hueOff val="-3369881"/>
              <a:satOff val="-11416"/>
              <a:lumOff val="-1464"/>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03484" tIns="443728" rIns="103484" bIns="443728" numCol="1" spcCol="1270" anchor="ctr" anchorCtr="0">
          <a:noAutofit/>
        </a:bodyPr>
        <a:lstStyle/>
        <a:p>
          <a:pPr marL="0" lvl="0" indent="0" algn="l" defTabSz="533400">
            <a:lnSpc>
              <a:spcPct val="90000"/>
            </a:lnSpc>
            <a:spcBef>
              <a:spcPct val="0"/>
            </a:spcBef>
            <a:spcAft>
              <a:spcPct val="35000"/>
            </a:spcAft>
            <a:buNone/>
          </a:pPr>
          <a:r>
            <a:rPr lang="en-US" sz="1200" kern="1200"/>
            <a:t>Enabling people to talk about, and document, their personal experiences. </a:t>
          </a:r>
        </a:p>
      </dsp:txBody>
      <dsp:txXfrm>
        <a:off x="1333366" y="1853480"/>
        <a:ext cx="5333466" cy="1746958"/>
      </dsp:txXfrm>
    </dsp:sp>
    <dsp:sp modelId="{9AE99FEE-7486-4347-BB5C-CB506F75F913}">
      <dsp:nvSpPr>
        <dsp:cNvPr id="0" name=""/>
        <dsp:cNvSpPr/>
      </dsp:nvSpPr>
      <dsp:spPr>
        <a:xfrm>
          <a:off x="0" y="1853480"/>
          <a:ext cx="1333366" cy="1746958"/>
        </a:xfrm>
        <a:prstGeom prst="rect">
          <a:avLst/>
        </a:prstGeom>
        <a:gradFill rotWithShape="0">
          <a:gsLst>
            <a:gs pos="0">
              <a:schemeClr val="accent5">
                <a:hueOff val="-3379271"/>
                <a:satOff val="-8710"/>
                <a:lumOff val="-5883"/>
                <a:alphaOff val="0"/>
                <a:satMod val="103000"/>
                <a:lumMod val="102000"/>
                <a:tint val="94000"/>
              </a:schemeClr>
            </a:gs>
            <a:gs pos="50000">
              <a:schemeClr val="accent5">
                <a:hueOff val="-3379271"/>
                <a:satOff val="-8710"/>
                <a:lumOff val="-5883"/>
                <a:alphaOff val="0"/>
                <a:satMod val="110000"/>
                <a:lumMod val="100000"/>
                <a:shade val="100000"/>
              </a:schemeClr>
            </a:gs>
            <a:gs pos="100000">
              <a:schemeClr val="accent5">
                <a:hueOff val="-3379271"/>
                <a:satOff val="-8710"/>
                <a:lumOff val="-5883"/>
                <a:alphaOff val="0"/>
                <a:lumMod val="99000"/>
                <a:satMod val="120000"/>
                <a:shade val="78000"/>
              </a:schemeClr>
            </a:gs>
          </a:gsLst>
          <a:lin ang="5400000" scaled="0"/>
        </a:gradFill>
        <a:ln w="6350" cap="flat" cmpd="sng" algn="ctr">
          <a:solidFill>
            <a:schemeClr val="accent5">
              <a:hueOff val="-3379271"/>
              <a:satOff val="-8710"/>
              <a:lumOff val="-5883"/>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txBody>
        <a:bodyPr spcFirstLastPara="0" vert="horz" wrap="square" lIns="70557" tIns="172561" rIns="70557" bIns="172561" numCol="1" spcCol="1270" anchor="ctr" anchorCtr="0">
          <a:noAutofit/>
        </a:bodyPr>
        <a:lstStyle/>
        <a:p>
          <a:pPr marL="0" lvl="0" indent="0" algn="ctr" defTabSz="666750">
            <a:lnSpc>
              <a:spcPct val="90000"/>
            </a:lnSpc>
            <a:spcBef>
              <a:spcPct val="0"/>
            </a:spcBef>
            <a:spcAft>
              <a:spcPct val="35000"/>
            </a:spcAft>
            <a:buNone/>
          </a:pPr>
          <a:r>
            <a:rPr lang="en-US" sz="1500" kern="1200"/>
            <a:t>Enabling</a:t>
          </a:r>
        </a:p>
      </dsp:txBody>
      <dsp:txXfrm>
        <a:off x="0" y="1853480"/>
        <a:ext cx="1333366" cy="1746958"/>
      </dsp:txXfrm>
    </dsp:sp>
    <dsp:sp modelId="{DBF4DB8E-BC95-49D4-88DC-A71312CCAA8F}">
      <dsp:nvSpPr>
        <dsp:cNvPr id="0" name=""/>
        <dsp:cNvSpPr/>
      </dsp:nvSpPr>
      <dsp:spPr>
        <a:xfrm>
          <a:off x="1333366" y="3705256"/>
          <a:ext cx="5333466" cy="1746958"/>
        </a:xfrm>
        <a:prstGeom prst="rect">
          <a:avLst/>
        </a:prstGeom>
        <a:solidFill>
          <a:schemeClr val="accent5">
            <a:tint val="40000"/>
            <a:alpha val="90000"/>
            <a:hueOff val="-6739762"/>
            <a:satOff val="-22832"/>
            <a:lumOff val="-2928"/>
            <a:alphaOff val="0"/>
          </a:schemeClr>
        </a:solidFill>
        <a:ln w="6350" cap="flat" cmpd="sng" algn="ctr">
          <a:solidFill>
            <a:schemeClr val="accent5">
              <a:tint val="40000"/>
              <a:alpha val="90000"/>
              <a:hueOff val="-6739762"/>
              <a:satOff val="-22832"/>
              <a:lumOff val="-2928"/>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03484" tIns="443728" rIns="103484" bIns="443728" numCol="1" spcCol="1270" anchor="ctr" anchorCtr="0">
          <a:noAutofit/>
        </a:bodyPr>
        <a:lstStyle/>
        <a:p>
          <a:pPr marL="0" lvl="0" indent="0" algn="l" defTabSz="533400">
            <a:lnSpc>
              <a:spcPct val="90000"/>
            </a:lnSpc>
            <a:spcBef>
              <a:spcPct val="0"/>
            </a:spcBef>
            <a:spcAft>
              <a:spcPct val="35000"/>
            </a:spcAft>
            <a:buNone/>
          </a:pPr>
          <a:r>
            <a:rPr lang="en-US" sz="1200" kern="1200"/>
            <a:t>Understanding empowerment not just as a process, but also as an outcome.</a:t>
          </a:r>
        </a:p>
      </dsp:txBody>
      <dsp:txXfrm>
        <a:off x="1333366" y="3705256"/>
        <a:ext cx="5333466" cy="1746958"/>
      </dsp:txXfrm>
    </dsp:sp>
    <dsp:sp modelId="{FC13755A-6B76-403A-BAAA-441FBC9E5751}">
      <dsp:nvSpPr>
        <dsp:cNvPr id="0" name=""/>
        <dsp:cNvSpPr/>
      </dsp:nvSpPr>
      <dsp:spPr>
        <a:xfrm>
          <a:off x="0" y="3705256"/>
          <a:ext cx="1333366" cy="1746958"/>
        </a:xfrm>
        <a:prstGeom prst="rect">
          <a:avLst/>
        </a:prstGeom>
        <a:gradFill rotWithShape="0">
          <a:gsLst>
            <a:gs pos="0">
              <a:schemeClr val="accent5">
                <a:hueOff val="-6758543"/>
                <a:satOff val="-17419"/>
                <a:lumOff val="-11765"/>
                <a:alphaOff val="0"/>
                <a:satMod val="103000"/>
                <a:lumMod val="102000"/>
                <a:tint val="94000"/>
              </a:schemeClr>
            </a:gs>
            <a:gs pos="50000">
              <a:schemeClr val="accent5">
                <a:hueOff val="-6758543"/>
                <a:satOff val="-17419"/>
                <a:lumOff val="-11765"/>
                <a:alphaOff val="0"/>
                <a:satMod val="110000"/>
                <a:lumMod val="100000"/>
                <a:shade val="100000"/>
              </a:schemeClr>
            </a:gs>
            <a:gs pos="100000">
              <a:schemeClr val="accent5">
                <a:hueOff val="-6758543"/>
                <a:satOff val="-17419"/>
                <a:lumOff val="-11765"/>
                <a:alphaOff val="0"/>
                <a:lumMod val="99000"/>
                <a:satMod val="120000"/>
                <a:shade val="78000"/>
              </a:schemeClr>
            </a:gs>
          </a:gsLst>
          <a:lin ang="5400000" scaled="0"/>
        </a:gradFill>
        <a:ln w="6350" cap="flat" cmpd="sng" algn="ctr">
          <a:solidFill>
            <a:schemeClr val="accent5">
              <a:hueOff val="-6758543"/>
              <a:satOff val="-17419"/>
              <a:lumOff val="-11765"/>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txBody>
        <a:bodyPr spcFirstLastPara="0" vert="horz" wrap="square" lIns="70557" tIns="172561" rIns="70557" bIns="172561" numCol="1" spcCol="1270" anchor="ctr" anchorCtr="0">
          <a:noAutofit/>
        </a:bodyPr>
        <a:lstStyle/>
        <a:p>
          <a:pPr marL="0" lvl="0" indent="0" algn="ctr" defTabSz="666750">
            <a:lnSpc>
              <a:spcPct val="90000"/>
            </a:lnSpc>
            <a:spcBef>
              <a:spcPct val="0"/>
            </a:spcBef>
            <a:spcAft>
              <a:spcPct val="35000"/>
            </a:spcAft>
            <a:buNone/>
          </a:pPr>
          <a:r>
            <a:rPr lang="en-US" sz="1500" kern="1200"/>
            <a:t>Understanding</a:t>
          </a:r>
        </a:p>
      </dsp:txBody>
      <dsp:txXfrm>
        <a:off x="0" y="3705256"/>
        <a:ext cx="1333366" cy="174695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F135DB5-CE49-4DA2-AF7D-427F1529676D}">
      <dsp:nvSpPr>
        <dsp:cNvPr id="0" name=""/>
        <dsp:cNvSpPr/>
      </dsp:nvSpPr>
      <dsp:spPr>
        <a:xfrm>
          <a:off x="0" y="0"/>
          <a:ext cx="6666833" cy="0"/>
        </a:xfrm>
        <a:prstGeom prst="line">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w="6350" cap="flat" cmpd="sng" algn="ctr">
          <a:solidFill>
            <a:schemeClr val="dk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2E3DB69D-D5D5-49C1-96F3-8397A239D8C7}">
      <dsp:nvSpPr>
        <dsp:cNvPr id="0" name=""/>
        <dsp:cNvSpPr/>
      </dsp:nvSpPr>
      <dsp:spPr>
        <a:xfrm>
          <a:off x="0" y="0"/>
          <a:ext cx="6666833" cy="13634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9540" tIns="129540" rIns="129540" bIns="129540" numCol="1" spcCol="1270" anchor="t" anchorCtr="0">
          <a:noAutofit/>
        </a:bodyPr>
        <a:lstStyle/>
        <a:p>
          <a:pPr marL="0" lvl="0" indent="0" algn="l" defTabSz="1511300">
            <a:lnSpc>
              <a:spcPct val="90000"/>
            </a:lnSpc>
            <a:spcBef>
              <a:spcPct val="0"/>
            </a:spcBef>
            <a:spcAft>
              <a:spcPct val="35000"/>
            </a:spcAft>
            <a:buNone/>
          </a:pPr>
          <a:r>
            <a:rPr lang="en-GB" sz="3400" kern="1200"/>
            <a:t>Anti-oppressive practice therefore demands that practitioners possess: </a:t>
          </a:r>
          <a:endParaRPr lang="en-US" sz="3400" kern="1200"/>
        </a:p>
      </dsp:txBody>
      <dsp:txXfrm>
        <a:off x="0" y="0"/>
        <a:ext cx="6666833" cy="1363480"/>
      </dsp:txXfrm>
    </dsp:sp>
    <dsp:sp modelId="{C4B84EA1-502D-4DE2-97FA-7E48BDBA1F42}">
      <dsp:nvSpPr>
        <dsp:cNvPr id="0" name=""/>
        <dsp:cNvSpPr/>
      </dsp:nvSpPr>
      <dsp:spPr>
        <a:xfrm>
          <a:off x="0" y="1363480"/>
          <a:ext cx="6666833" cy="0"/>
        </a:xfrm>
        <a:prstGeom prst="line">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w="6350" cap="flat" cmpd="sng" algn="ctr">
          <a:solidFill>
            <a:schemeClr val="dk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CC4847CF-5CB6-4633-897D-0ADED7493FA0}">
      <dsp:nvSpPr>
        <dsp:cNvPr id="0" name=""/>
        <dsp:cNvSpPr/>
      </dsp:nvSpPr>
      <dsp:spPr>
        <a:xfrm>
          <a:off x="0" y="1363480"/>
          <a:ext cx="6666833" cy="13634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9540" tIns="129540" rIns="129540" bIns="129540" numCol="1" spcCol="1270" anchor="t" anchorCtr="0">
          <a:noAutofit/>
        </a:bodyPr>
        <a:lstStyle/>
        <a:p>
          <a:pPr marL="0" lvl="0" indent="0" algn="l" defTabSz="1511300">
            <a:lnSpc>
              <a:spcPct val="90000"/>
            </a:lnSpc>
            <a:spcBef>
              <a:spcPct val="0"/>
            </a:spcBef>
            <a:spcAft>
              <a:spcPct val="35000"/>
            </a:spcAft>
            <a:buNone/>
          </a:pPr>
          <a:r>
            <a:rPr lang="en-GB" sz="3400" kern="1200"/>
            <a:t>An understanding of oppression and power. </a:t>
          </a:r>
          <a:endParaRPr lang="en-US" sz="3400" kern="1200"/>
        </a:p>
      </dsp:txBody>
      <dsp:txXfrm>
        <a:off x="0" y="1363480"/>
        <a:ext cx="6666833" cy="1363480"/>
      </dsp:txXfrm>
    </dsp:sp>
    <dsp:sp modelId="{1DA40209-8AB8-487F-AEFE-11CFBBA0E219}">
      <dsp:nvSpPr>
        <dsp:cNvPr id="0" name=""/>
        <dsp:cNvSpPr/>
      </dsp:nvSpPr>
      <dsp:spPr>
        <a:xfrm>
          <a:off x="0" y="2726960"/>
          <a:ext cx="6666833" cy="0"/>
        </a:xfrm>
        <a:prstGeom prst="line">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w="6350" cap="flat" cmpd="sng" algn="ctr">
          <a:solidFill>
            <a:schemeClr val="dk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FEA666ED-3A67-4233-A121-7C3EFAB267D2}">
      <dsp:nvSpPr>
        <dsp:cNvPr id="0" name=""/>
        <dsp:cNvSpPr/>
      </dsp:nvSpPr>
      <dsp:spPr>
        <a:xfrm>
          <a:off x="0" y="2726960"/>
          <a:ext cx="6666833" cy="13634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9540" tIns="129540" rIns="129540" bIns="129540" numCol="1" spcCol="1270" anchor="t" anchorCtr="0">
          <a:noAutofit/>
        </a:bodyPr>
        <a:lstStyle/>
        <a:p>
          <a:pPr marL="0" lvl="0" indent="0" algn="l" defTabSz="1511300">
            <a:lnSpc>
              <a:spcPct val="90000"/>
            </a:lnSpc>
            <a:spcBef>
              <a:spcPct val="0"/>
            </a:spcBef>
            <a:spcAft>
              <a:spcPct val="35000"/>
            </a:spcAft>
            <a:buNone/>
          </a:pPr>
          <a:r>
            <a:rPr lang="en-GB" sz="3400" kern="1200"/>
            <a:t>A commitment to empowerment. </a:t>
          </a:r>
          <a:endParaRPr lang="en-US" sz="3400" kern="1200"/>
        </a:p>
      </dsp:txBody>
      <dsp:txXfrm>
        <a:off x="0" y="2726960"/>
        <a:ext cx="6666833" cy="1363480"/>
      </dsp:txXfrm>
    </dsp:sp>
    <dsp:sp modelId="{1063740F-5D3B-4396-A8F9-2BBA8BEF4CDF}">
      <dsp:nvSpPr>
        <dsp:cNvPr id="0" name=""/>
        <dsp:cNvSpPr/>
      </dsp:nvSpPr>
      <dsp:spPr>
        <a:xfrm>
          <a:off x="0" y="4090440"/>
          <a:ext cx="6666833" cy="0"/>
        </a:xfrm>
        <a:prstGeom prst="line">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w="6350" cap="flat" cmpd="sng" algn="ctr">
          <a:solidFill>
            <a:schemeClr val="dk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8E5B3082-B821-4C85-9801-A31A167DE8B2}">
      <dsp:nvSpPr>
        <dsp:cNvPr id="0" name=""/>
        <dsp:cNvSpPr/>
      </dsp:nvSpPr>
      <dsp:spPr>
        <a:xfrm>
          <a:off x="0" y="4090440"/>
          <a:ext cx="6666833" cy="13634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9540" tIns="129540" rIns="129540" bIns="129540" numCol="1" spcCol="1270" anchor="t" anchorCtr="0">
          <a:noAutofit/>
        </a:bodyPr>
        <a:lstStyle/>
        <a:p>
          <a:pPr marL="0" lvl="0" indent="0" algn="l" defTabSz="1511300">
            <a:lnSpc>
              <a:spcPct val="90000"/>
            </a:lnSpc>
            <a:spcBef>
              <a:spcPct val="0"/>
            </a:spcBef>
            <a:spcAft>
              <a:spcPct val="35000"/>
            </a:spcAft>
            <a:buNone/>
          </a:pPr>
          <a:r>
            <a:rPr lang="en-GB" sz="3400" kern="1200"/>
            <a:t>The ability to critically analyse and change their practice. </a:t>
          </a:r>
          <a:endParaRPr lang="en-US" sz="3400" kern="1200"/>
        </a:p>
      </dsp:txBody>
      <dsp:txXfrm>
        <a:off x="0" y="4090440"/>
        <a:ext cx="6666833" cy="136348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AFEEE5A-69B4-4183-A558-DF4B98C48E28}">
      <dsp:nvSpPr>
        <dsp:cNvPr id="0" name=""/>
        <dsp:cNvSpPr/>
      </dsp:nvSpPr>
      <dsp:spPr>
        <a:xfrm>
          <a:off x="0" y="0"/>
          <a:ext cx="6666833" cy="0"/>
        </a:xfrm>
        <a:prstGeom prst="line">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w="6350" cap="flat" cmpd="sng" algn="ctr">
          <a:solidFill>
            <a:schemeClr val="accent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406127CE-71B0-4330-9DC0-2EB282338727}">
      <dsp:nvSpPr>
        <dsp:cNvPr id="0" name=""/>
        <dsp:cNvSpPr/>
      </dsp:nvSpPr>
      <dsp:spPr>
        <a:xfrm>
          <a:off x="0" y="0"/>
          <a:ext cx="6666833" cy="27269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GB" sz="2500" kern="1200"/>
            <a:t>The focus on empowerment as processes and techniques for changing power relations must therefore be underpinned by the recognition that people need to become aware of and understand their situation.</a:t>
          </a:r>
          <a:endParaRPr lang="en-US" sz="2500" kern="1200"/>
        </a:p>
      </dsp:txBody>
      <dsp:txXfrm>
        <a:off x="0" y="0"/>
        <a:ext cx="6666833" cy="2726960"/>
      </dsp:txXfrm>
    </dsp:sp>
    <dsp:sp modelId="{C2BC5C87-4DA4-434A-96E3-90367007B335}">
      <dsp:nvSpPr>
        <dsp:cNvPr id="0" name=""/>
        <dsp:cNvSpPr/>
      </dsp:nvSpPr>
      <dsp:spPr>
        <a:xfrm>
          <a:off x="0" y="2726960"/>
          <a:ext cx="6666833" cy="0"/>
        </a:xfrm>
        <a:prstGeom prst="line">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w="6350" cap="flat" cmpd="sng" algn="ctr">
          <a:solidFill>
            <a:schemeClr val="accent3">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3CAF65FB-C92C-4F22-A60E-B36FF64F9FD0}">
      <dsp:nvSpPr>
        <dsp:cNvPr id="0" name=""/>
        <dsp:cNvSpPr/>
      </dsp:nvSpPr>
      <dsp:spPr>
        <a:xfrm>
          <a:off x="0" y="2726960"/>
          <a:ext cx="6666833" cy="27269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GB" sz="2500" kern="1200"/>
            <a:t>This is fundamental to the process since, as Freire (1972, p. 34) puts it: “In order for the oppressed to be able to wage the struggle for their liberation they must perceive the reality of oppression, not as a closed world from which there is no exit, but as a limited situation which they can transform.”</a:t>
          </a:r>
          <a:endParaRPr lang="en-US" sz="2500" kern="1200"/>
        </a:p>
      </dsp:txBody>
      <dsp:txXfrm>
        <a:off x="0" y="2726960"/>
        <a:ext cx="6666833" cy="272696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ABDE0A6-21A2-429A-9F5A-D50C887D6ADB}">
      <dsp:nvSpPr>
        <dsp:cNvPr id="0" name=""/>
        <dsp:cNvSpPr/>
      </dsp:nvSpPr>
      <dsp:spPr>
        <a:xfrm>
          <a:off x="0" y="0"/>
          <a:ext cx="6666833" cy="0"/>
        </a:xfrm>
        <a:prstGeom prst="line">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w="6350" cap="flat" cmpd="sng" algn="ctr">
          <a:solidFill>
            <a:schemeClr val="dk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3EA97C48-955A-4531-9355-D462A8A00099}">
      <dsp:nvSpPr>
        <dsp:cNvPr id="0" name=""/>
        <dsp:cNvSpPr/>
      </dsp:nvSpPr>
      <dsp:spPr>
        <a:xfrm>
          <a:off x="0" y="0"/>
          <a:ext cx="6666833" cy="27269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l" defTabSz="1289050">
            <a:lnSpc>
              <a:spcPct val="90000"/>
            </a:lnSpc>
            <a:spcBef>
              <a:spcPct val="0"/>
            </a:spcBef>
            <a:spcAft>
              <a:spcPct val="35000"/>
            </a:spcAft>
            <a:buNone/>
          </a:pPr>
          <a:r>
            <a:rPr lang="en-GB" sz="2900" kern="1200"/>
            <a:t>Central to this work, therefore, is the process through which people are enabled and supported to </a:t>
          </a:r>
          <a:endParaRPr lang="en-US" sz="2900" kern="1200"/>
        </a:p>
      </dsp:txBody>
      <dsp:txXfrm>
        <a:off x="0" y="0"/>
        <a:ext cx="6666833" cy="2726960"/>
      </dsp:txXfrm>
    </dsp:sp>
    <dsp:sp modelId="{28D4C5FF-6235-4739-9122-A6C379D5248F}">
      <dsp:nvSpPr>
        <dsp:cNvPr id="0" name=""/>
        <dsp:cNvSpPr/>
      </dsp:nvSpPr>
      <dsp:spPr>
        <a:xfrm>
          <a:off x="0" y="2726960"/>
          <a:ext cx="6666833" cy="0"/>
        </a:xfrm>
        <a:prstGeom prst="line">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w="6350" cap="flat" cmpd="sng" algn="ctr">
          <a:solidFill>
            <a:schemeClr val="dk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7FCD2191-A34F-4DA1-801D-6599F60D2A86}">
      <dsp:nvSpPr>
        <dsp:cNvPr id="0" name=""/>
        <dsp:cNvSpPr/>
      </dsp:nvSpPr>
      <dsp:spPr>
        <a:xfrm>
          <a:off x="0" y="2726960"/>
          <a:ext cx="6666833" cy="27269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l" defTabSz="1289050">
            <a:lnSpc>
              <a:spcPct val="90000"/>
            </a:lnSpc>
            <a:spcBef>
              <a:spcPct val="0"/>
            </a:spcBef>
            <a:spcAft>
              <a:spcPct val="35000"/>
            </a:spcAft>
            <a:buNone/>
          </a:pPr>
          <a:r>
            <a:rPr lang="en-GB" sz="2900" kern="1200"/>
            <a:t>“make links between [their] personal position and structural inequalities” (Dalrymple and Burke 2006, p. 112) – “the process of recognising the personal as political” (Ward and Mullender 1991) – the process of “conscientization” (Freire 1972). </a:t>
          </a:r>
          <a:endParaRPr lang="en-US" sz="2900" kern="1200"/>
        </a:p>
      </dsp:txBody>
      <dsp:txXfrm>
        <a:off x="0" y="2726960"/>
        <a:ext cx="6666833" cy="2726960"/>
      </dsp:txXfrm>
    </dsp:sp>
  </dsp:spTree>
</dsp:drawing>
</file>

<file path=ppt/diagrams/layout1.xml><?xml version="1.0" encoding="utf-8"?>
<dgm:layoutDef xmlns:dgm="http://schemas.openxmlformats.org/drawingml/2006/diagram" xmlns:a="http://schemas.openxmlformats.org/drawingml/2006/main" uniqueId="urn:microsoft.com/office/officeart/2016/7/layout/VerticalSolidActionList">
  <dgm:title val="Vertical Solid Action List"/>
  <dgm:desc val="Use to show non-sequential or grouped lists of information. Works well with large amounts of text. All text has the same level of emphasis, and direction is not implied."/>
  <dgm:catLst>
    <dgm:cat type="list"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 modelId="5">
          <dgm:prSet phldr="1"/>
        </dgm:pt>
        <dgm:pt modelId="51">
          <dgm:prSet phldr="1"/>
        </dgm:pt>
      </dgm:ptLst>
      <dgm:cxnLst>
        <dgm:cxn modelId="4" srcId="0" destId="1" srcOrd="0" destOrd="0"/>
        <dgm:cxn modelId="5" srcId="0" destId="2" srcOrd="1" destOrd="0"/>
        <dgm:cxn modelId="6" srcId="0" destId="3" srcOrd="2" destOrd="0"/>
        <dgm:cxn modelId="7" srcId="0" destId="4" srcOrd="3" destOrd="0"/>
        <dgm:cxn modelId="8" srcId="0" destId="5" srcOrd="4" destOrd="0"/>
        <dgm:cxn modelId="13" srcId="1" destId="11" srcOrd="0" destOrd="0"/>
        <dgm:cxn modelId="23" srcId="2" destId="21" srcOrd="0" destOrd="0"/>
        <dgm:cxn modelId="33" srcId="3" destId="31" srcOrd="0" destOrd="0"/>
        <dgm:cxn modelId="43" srcId="4" destId="41" srcOrd="0" destOrd="0"/>
        <dgm:cxn modelId="53" srcId="5" destId="5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6"/>
      <dgm:constr type="primFontSz" for="des" forName="parentText" op="equ" val="28"/>
      <dgm:constr type="primFontSz" for="des" forName="descendantText" refType="primFontSz" refFor="des" refForName="parentText" op="lte" fact="0.82"/>
      <dgm:constr type="primFontSz" for="des" forName="parentText" refType="primFontSz" refFor="des" refForName="descendantText" op="lte" fact="1.25"/>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2"/>
          <dgm:constr type="w" for="ch" forName="descendantText" refType="w" fact="0.8"/>
          <dgm:constr type="h" for="ch" forName="parentText" refType="h"/>
          <dgm:constr type="h" for="ch" forName="descendantText" refType="h" refFor="ch" refForName="parentText"/>
        </dgm:constrLst>
        <dgm:ruleLst/>
        <dgm:layoutNode name="parentText" styleLbl="alignNode1">
          <dgm:varLst>
            <dgm:chMax val="1"/>
            <dgm:bulletEnabled/>
          </dgm:varLst>
          <dgm:alg type="tx"/>
          <dgm:shape xmlns:r="http://schemas.openxmlformats.org/officeDocument/2006/relationships" type="rect" r:blip="" zOrderOff="3">
            <dgm:adjLst/>
          </dgm:shape>
          <dgm:presOf axis="self" ptType="node"/>
          <dgm:constrLst>
            <dgm:constr type="tMarg" refType="h" fact="0.28"/>
            <dgm:constr type="bMarg" refType="h" fact="0.28"/>
            <dgm:constr type="lMarg" refType="w" fact="0.15"/>
            <dgm:constr type="rMarg" refType="w" fact="0.15"/>
          </dgm:constrLst>
          <dgm:ruleLst>
            <dgm:rule type="primFontSz" val="15" fact="NaN" max="NaN"/>
          </dgm:ruleLst>
        </dgm:layoutNode>
        <dgm:layoutNode name="descendantText" styleLbl="alignAccFollowNode1">
          <dgm:varLst>
            <dgm:bulletEnabled/>
          </dgm:varLst>
          <dgm:alg type="tx">
            <dgm:param type="stBulletLvl" val="0"/>
            <dgm:param type="parTxLTRAlign" val="l"/>
            <dgm:param type="shpTxLTRAlignCh" val="l"/>
            <dgm:param type="parTxRTLAlign" val="r"/>
            <dgm:param type="shpTxRTLAlignCh" val="r"/>
          </dgm:alg>
          <dgm:choose name="Name10">
            <dgm:if name="Name11" func="var" arg="dir" op="equ" val="norm">
              <dgm:shape xmlns:r="http://schemas.openxmlformats.org/officeDocument/2006/relationships" type="rect" r:blip="">
                <dgm:adjLst/>
              </dgm:shape>
            </dgm:if>
            <dgm:else name="Name12">
              <dgm:shape xmlns:r="http://schemas.openxmlformats.org/officeDocument/2006/relationships" type="rect" r:blip="">
                <dgm:adjLst/>
              </dgm:shape>
            </dgm:else>
          </dgm:choose>
          <dgm:presOf axis="des" ptType="node"/>
          <dgm:constrLst>
            <dgm:constr type="primFontSz" val="24"/>
            <dgm:constr type="lMarg" refType="w" fact="0.055"/>
            <dgm:constr type="rMarg" refType="w" fact="0.055"/>
            <dgm:constr type="tMarg" refType="h" fact="0.72"/>
            <dgm:constr type="bMarg" refType="h" fact="0.72"/>
          </dgm:constrLst>
          <dgm:ruleLst>
            <dgm:rule type="primFontSz" val="11" fact="NaN" max="NaN"/>
          </dgm:ruleLst>
        </dgm:layoutNod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4.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3CF714-67EF-4F6C-B0F2-4884274B158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F2796484-6BBC-40D5-9025-FBC20E4C706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5CB8E5CF-0555-42DA-A608-3C3888105368}"/>
              </a:ext>
            </a:extLst>
          </p:cNvPr>
          <p:cNvSpPr>
            <a:spLocks noGrp="1"/>
          </p:cNvSpPr>
          <p:nvPr>
            <p:ph type="dt" sz="half" idx="10"/>
          </p:nvPr>
        </p:nvSpPr>
        <p:spPr/>
        <p:txBody>
          <a:bodyPr/>
          <a:lstStyle/>
          <a:p>
            <a:fld id="{E3F25BB3-D94A-4669-B6A8-436EA7847573}" type="datetimeFigureOut">
              <a:rPr lang="en-GB" smtClean="0"/>
              <a:t>10/12/2023</a:t>
            </a:fld>
            <a:endParaRPr lang="en-GB"/>
          </a:p>
        </p:txBody>
      </p:sp>
      <p:sp>
        <p:nvSpPr>
          <p:cNvPr id="5" name="Footer Placeholder 4">
            <a:extLst>
              <a:ext uri="{FF2B5EF4-FFF2-40B4-BE49-F238E27FC236}">
                <a16:creationId xmlns:a16="http://schemas.microsoft.com/office/drawing/2014/main" id="{E1F724D9-A55E-4B71-917C-D57C2311EBD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C913F07-BA5A-4A27-913D-BE297CA650A4}"/>
              </a:ext>
            </a:extLst>
          </p:cNvPr>
          <p:cNvSpPr>
            <a:spLocks noGrp="1"/>
          </p:cNvSpPr>
          <p:nvPr>
            <p:ph type="sldNum" sz="quarter" idx="12"/>
          </p:nvPr>
        </p:nvSpPr>
        <p:spPr/>
        <p:txBody>
          <a:bodyPr/>
          <a:lstStyle/>
          <a:p>
            <a:fld id="{3C1E51BA-B4E7-4DFD-8C3C-4180884FD3EB}" type="slidenum">
              <a:rPr lang="en-GB" smtClean="0"/>
              <a:t>‹#›</a:t>
            </a:fld>
            <a:endParaRPr lang="en-GB"/>
          </a:p>
        </p:txBody>
      </p:sp>
    </p:spTree>
    <p:extLst>
      <p:ext uri="{BB962C8B-B14F-4D97-AF65-F5344CB8AC3E}">
        <p14:creationId xmlns:p14="http://schemas.microsoft.com/office/powerpoint/2010/main" val="21414073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69B4E2-AE58-498D-B70A-FF5554302BD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217D4BA-F35F-41DC-AB91-3D1958FA2AF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C30A16F-F06A-4E23-BF7C-5F00A290703A}"/>
              </a:ext>
            </a:extLst>
          </p:cNvPr>
          <p:cNvSpPr>
            <a:spLocks noGrp="1"/>
          </p:cNvSpPr>
          <p:nvPr>
            <p:ph type="dt" sz="half" idx="10"/>
          </p:nvPr>
        </p:nvSpPr>
        <p:spPr/>
        <p:txBody>
          <a:bodyPr/>
          <a:lstStyle/>
          <a:p>
            <a:fld id="{E3F25BB3-D94A-4669-B6A8-436EA7847573}" type="datetimeFigureOut">
              <a:rPr lang="en-GB" smtClean="0"/>
              <a:t>10/12/2023</a:t>
            </a:fld>
            <a:endParaRPr lang="en-GB"/>
          </a:p>
        </p:txBody>
      </p:sp>
      <p:sp>
        <p:nvSpPr>
          <p:cNvPr id="5" name="Footer Placeholder 4">
            <a:extLst>
              <a:ext uri="{FF2B5EF4-FFF2-40B4-BE49-F238E27FC236}">
                <a16:creationId xmlns:a16="http://schemas.microsoft.com/office/drawing/2014/main" id="{36836EC0-1797-466E-B747-8822F58AB7F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386B33C-9160-4C10-B99C-845435AAF01E}"/>
              </a:ext>
            </a:extLst>
          </p:cNvPr>
          <p:cNvSpPr>
            <a:spLocks noGrp="1"/>
          </p:cNvSpPr>
          <p:nvPr>
            <p:ph type="sldNum" sz="quarter" idx="12"/>
          </p:nvPr>
        </p:nvSpPr>
        <p:spPr/>
        <p:txBody>
          <a:bodyPr/>
          <a:lstStyle/>
          <a:p>
            <a:fld id="{3C1E51BA-B4E7-4DFD-8C3C-4180884FD3EB}" type="slidenum">
              <a:rPr lang="en-GB" smtClean="0"/>
              <a:t>‹#›</a:t>
            </a:fld>
            <a:endParaRPr lang="en-GB"/>
          </a:p>
        </p:txBody>
      </p:sp>
    </p:spTree>
    <p:extLst>
      <p:ext uri="{BB962C8B-B14F-4D97-AF65-F5344CB8AC3E}">
        <p14:creationId xmlns:p14="http://schemas.microsoft.com/office/powerpoint/2010/main" val="42322693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BCDB05-2F38-496B-85BD-AA1373EC2F8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E44DF48B-089C-4D23-BF4E-7351E281A04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8F29F9D-3303-48EC-99D7-3B7B64B7C147}"/>
              </a:ext>
            </a:extLst>
          </p:cNvPr>
          <p:cNvSpPr>
            <a:spLocks noGrp="1"/>
          </p:cNvSpPr>
          <p:nvPr>
            <p:ph type="dt" sz="half" idx="10"/>
          </p:nvPr>
        </p:nvSpPr>
        <p:spPr/>
        <p:txBody>
          <a:bodyPr/>
          <a:lstStyle/>
          <a:p>
            <a:fld id="{E3F25BB3-D94A-4669-B6A8-436EA7847573}" type="datetimeFigureOut">
              <a:rPr lang="en-GB" smtClean="0"/>
              <a:t>10/12/2023</a:t>
            </a:fld>
            <a:endParaRPr lang="en-GB"/>
          </a:p>
        </p:txBody>
      </p:sp>
      <p:sp>
        <p:nvSpPr>
          <p:cNvPr id="5" name="Footer Placeholder 4">
            <a:extLst>
              <a:ext uri="{FF2B5EF4-FFF2-40B4-BE49-F238E27FC236}">
                <a16:creationId xmlns:a16="http://schemas.microsoft.com/office/drawing/2014/main" id="{8AA92D1B-7623-488D-836F-5FC753ECA22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0378BEE-6667-433E-A991-F6E95655D66B}"/>
              </a:ext>
            </a:extLst>
          </p:cNvPr>
          <p:cNvSpPr>
            <a:spLocks noGrp="1"/>
          </p:cNvSpPr>
          <p:nvPr>
            <p:ph type="sldNum" sz="quarter" idx="12"/>
          </p:nvPr>
        </p:nvSpPr>
        <p:spPr/>
        <p:txBody>
          <a:bodyPr/>
          <a:lstStyle/>
          <a:p>
            <a:fld id="{3C1E51BA-B4E7-4DFD-8C3C-4180884FD3EB}" type="slidenum">
              <a:rPr lang="en-GB" smtClean="0"/>
              <a:t>‹#›</a:t>
            </a:fld>
            <a:endParaRPr lang="en-GB"/>
          </a:p>
        </p:txBody>
      </p:sp>
    </p:spTree>
    <p:extLst>
      <p:ext uri="{BB962C8B-B14F-4D97-AF65-F5344CB8AC3E}">
        <p14:creationId xmlns:p14="http://schemas.microsoft.com/office/powerpoint/2010/main" val="2649487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C7E6AF-F954-49C5-96D6-4449AF95E42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4A56B59-FFE8-4313-92BF-38BD3F6C4BF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CEE38AEA-AB85-4922-9E01-1AC255DB4C8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C07D8A03-3BDE-45A9-9345-1485238B46CF}"/>
              </a:ext>
            </a:extLst>
          </p:cNvPr>
          <p:cNvSpPr>
            <a:spLocks noGrp="1"/>
          </p:cNvSpPr>
          <p:nvPr>
            <p:ph type="dt" sz="half" idx="10"/>
          </p:nvPr>
        </p:nvSpPr>
        <p:spPr/>
        <p:txBody>
          <a:bodyPr/>
          <a:lstStyle/>
          <a:p>
            <a:fld id="{E3F25BB3-D94A-4669-B6A8-436EA7847573}" type="datetimeFigureOut">
              <a:rPr lang="en-GB" smtClean="0"/>
              <a:t>10/12/2023</a:t>
            </a:fld>
            <a:endParaRPr lang="en-GB"/>
          </a:p>
        </p:txBody>
      </p:sp>
      <p:sp>
        <p:nvSpPr>
          <p:cNvPr id="6" name="Footer Placeholder 5">
            <a:extLst>
              <a:ext uri="{FF2B5EF4-FFF2-40B4-BE49-F238E27FC236}">
                <a16:creationId xmlns:a16="http://schemas.microsoft.com/office/drawing/2014/main" id="{8AB45B7F-6039-4A9F-A85D-1495F508A0B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6A3C6BD-7F79-4771-B566-B85322D72762}"/>
              </a:ext>
            </a:extLst>
          </p:cNvPr>
          <p:cNvSpPr>
            <a:spLocks noGrp="1"/>
          </p:cNvSpPr>
          <p:nvPr>
            <p:ph type="sldNum" sz="quarter" idx="12"/>
          </p:nvPr>
        </p:nvSpPr>
        <p:spPr/>
        <p:txBody>
          <a:bodyPr/>
          <a:lstStyle/>
          <a:p>
            <a:fld id="{3C1E51BA-B4E7-4DFD-8C3C-4180884FD3EB}" type="slidenum">
              <a:rPr lang="en-GB" smtClean="0"/>
              <a:t>‹#›</a:t>
            </a:fld>
            <a:endParaRPr lang="en-GB"/>
          </a:p>
        </p:txBody>
      </p:sp>
    </p:spTree>
    <p:extLst>
      <p:ext uri="{BB962C8B-B14F-4D97-AF65-F5344CB8AC3E}">
        <p14:creationId xmlns:p14="http://schemas.microsoft.com/office/powerpoint/2010/main" val="2593210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12B46F-77AE-4E8C-97A4-9CE521A43223}"/>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191745C-D11F-42D6-B0FD-F3286D47690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CCDF254-1422-4D41-9FB1-C5369DBDC11E}"/>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2D08C01A-B53F-45C6-A4C5-97F856C89F7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24223B4F-6600-43D2-98C7-E98411FDCC97}"/>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02A96295-79CB-4E70-B1A9-8CE9D8F6B87F}"/>
              </a:ext>
            </a:extLst>
          </p:cNvPr>
          <p:cNvSpPr>
            <a:spLocks noGrp="1"/>
          </p:cNvSpPr>
          <p:nvPr>
            <p:ph type="dt" sz="half" idx="10"/>
          </p:nvPr>
        </p:nvSpPr>
        <p:spPr/>
        <p:txBody>
          <a:bodyPr/>
          <a:lstStyle/>
          <a:p>
            <a:fld id="{E3F25BB3-D94A-4669-B6A8-436EA7847573}" type="datetimeFigureOut">
              <a:rPr lang="en-GB" smtClean="0"/>
              <a:t>10/12/2023</a:t>
            </a:fld>
            <a:endParaRPr lang="en-GB"/>
          </a:p>
        </p:txBody>
      </p:sp>
      <p:sp>
        <p:nvSpPr>
          <p:cNvPr id="8" name="Footer Placeholder 7">
            <a:extLst>
              <a:ext uri="{FF2B5EF4-FFF2-40B4-BE49-F238E27FC236}">
                <a16:creationId xmlns:a16="http://schemas.microsoft.com/office/drawing/2014/main" id="{40F1D083-38D5-4BD4-95A3-8004FCD50602}"/>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D372CBEA-3547-4621-91BC-76B63951DBA7}"/>
              </a:ext>
            </a:extLst>
          </p:cNvPr>
          <p:cNvSpPr>
            <a:spLocks noGrp="1"/>
          </p:cNvSpPr>
          <p:nvPr>
            <p:ph type="sldNum" sz="quarter" idx="12"/>
          </p:nvPr>
        </p:nvSpPr>
        <p:spPr/>
        <p:txBody>
          <a:bodyPr/>
          <a:lstStyle/>
          <a:p>
            <a:fld id="{3C1E51BA-B4E7-4DFD-8C3C-4180884FD3EB}" type="slidenum">
              <a:rPr lang="en-GB" smtClean="0"/>
              <a:t>‹#›</a:t>
            </a:fld>
            <a:endParaRPr lang="en-GB"/>
          </a:p>
        </p:txBody>
      </p:sp>
    </p:spTree>
    <p:extLst>
      <p:ext uri="{BB962C8B-B14F-4D97-AF65-F5344CB8AC3E}">
        <p14:creationId xmlns:p14="http://schemas.microsoft.com/office/powerpoint/2010/main" val="5427052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DDEA2B-0E39-4F0A-9B97-8ABA2DA00569}"/>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3833E559-8CB5-4F8F-8316-6FED1B8D8D16}"/>
              </a:ext>
            </a:extLst>
          </p:cNvPr>
          <p:cNvSpPr>
            <a:spLocks noGrp="1"/>
          </p:cNvSpPr>
          <p:nvPr>
            <p:ph type="dt" sz="half" idx="10"/>
          </p:nvPr>
        </p:nvSpPr>
        <p:spPr/>
        <p:txBody>
          <a:bodyPr/>
          <a:lstStyle/>
          <a:p>
            <a:fld id="{E3F25BB3-D94A-4669-B6A8-436EA7847573}" type="datetimeFigureOut">
              <a:rPr lang="en-GB" smtClean="0"/>
              <a:t>10/12/2023</a:t>
            </a:fld>
            <a:endParaRPr lang="en-GB"/>
          </a:p>
        </p:txBody>
      </p:sp>
      <p:sp>
        <p:nvSpPr>
          <p:cNvPr id="4" name="Footer Placeholder 3">
            <a:extLst>
              <a:ext uri="{FF2B5EF4-FFF2-40B4-BE49-F238E27FC236}">
                <a16:creationId xmlns:a16="http://schemas.microsoft.com/office/drawing/2014/main" id="{13AA16C1-2F64-4A4F-A545-B1C432B97683}"/>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E69C4890-F5BA-4B0C-A9FD-7B7EFAD472FE}"/>
              </a:ext>
            </a:extLst>
          </p:cNvPr>
          <p:cNvSpPr>
            <a:spLocks noGrp="1"/>
          </p:cNvSpPr>
          <p:nvPr>
            <p:ph type="sldNum" sz="quarter" idx="12"/>
          </p:nvPr>
        </p:nvSpPr>
        <p:spPr/>
        <p:txBody>
          <a:bodyPr/>
          <a:lstStyle/>
          <a:p>
            <a:fld id="{3C1E51BA-B4E7-4DFD-8C3C-4180884FD3EB}" type="slidenum">
              <a:rPr lang="en-GB" smtClean="0"/>
              <a:t>‹#›</a:t>
            </a:fld>
            <a:endParaRPr lang="en-GB"/>
          </a:p>
        </p:txBody>
      </p:sp>
    </p:spTree>
    <p:extLst>
      <p:ext uri="{BB962C8B-B14F-4D97-AF65-F5344CB8AC3E}">
        <p14:creationId xmlns:p14="http://schemas.microsoft.com/office/powerpoint/2010/main" val="37262601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53C6893-82D5-47C7-A09C-59DFE8C18D69}"/>
              </a:ext>
            </a:extLst>
          </p:cNvPr>
          <p:cNvSpPr>
            <a:spLocks noGrp="1"/>
          </p:cNvSpPr>
          <p:nvPr>
            <p:ph type="dt" sz="half" idx="10"/>
          </p:nvPr>
        </p:nvSpPr>
        <p:spPr/>
        <p:txBody>
          <a:bodyPr/>
          <a:lstStyle/>
          <a:p>
            <a:fld id="{E3F25BB3-D94A-4669-B6A8-436EA7847573}" type="datetimeFigureOut">
              <a:rPr lang="en-GB" smtClean="0"/>
              <a:t>10/12/2023</a:t>
            </a:fld>
            <a:endParaRPr lang="en-GB"/>
          </a:p>
        </p:txBody>
      </p:sp>
      <p:sp>
        <p:nvSpPr>
          <p:cNvPr id="3" name="Footer Placeholder 2">
            <a:extLst>
              <a:ext uri="{FF2B5EF4-FFF2-40B4-BE49-F238E27FC236}">
                <a16:creationId xmlns:a16="http://schemas.microsoft.com/office/drawing/2014/main" id="{F6B71F90-EFB9-4C9E-B34B-E017DD8A6729}"/>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1C48AD2D-409E-4544-8D6C-5200D870C8B5}"/>
              </a:ext>
            </a:extLst>
          </p:cNvPr>
          <p:cNvSpPr>
            <a:spLocks noGrp="1"/>
          </p:cNvSpPr>
          <p:nvPr>
            <p:ph type="sldNum" sz="quarter" idx="12"/>
          </p:nvPr>
        </p:nvSpPr>
        <p:spPr/>
        <p:txBody>
          <a:bodyPr/>
          <a:lstStyle/>
          <a:p>
            <a:fld id="{3C1E51BA-B4E7-4DFD-8C3C-4180884FD3EB}" type="slidenum">
              <a:rPr lang="en-GB" smtClean="0"/>
              <a:t>‹#›</a:t>
            </a:fld>
            <a:endParaRPr lang="en-GB"/>
          </a:p>
        </p:txBody>
      </p:sp>
    </p:spTree>
    <p:extLst>
      <p:ext uri="{BB962C8B-B14F-4D97-AF65-F5344CB8AC3E}">
        <p14:creationId xmlns:p14="http://schemas.microsoft.com/office/powerpoint/2010/main" val="7000350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A915CC-948B-4D7F-BCBA-1E0ABBC5861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3B65DCFD-842D-40EB-84B4-63BD10FA6CE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63B7E908-9A72-4AB5-84FA-EC433E95DD0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C6A03F3-80F5-44BD-AB22-13FE7CFACAF4}"/>
              </a:ext>
            </a:extLst>
          </p:cNvPr>
          <p:cNvSpPr>
            <a:spLocks noGrp="1"/>
          </p:cNvSpPr>
          <p:nvPr>
            <p:ph type="dt" sz="half" idx="10"/>
          </p:nvPr>
        </p:nvSpPr>
        <p:spPr/>
        <p:txBody>
          <a:bodyPr/>
          <a:lstStyle/>
          <a:p>
            <a:fld id="{E3F25BB3-D94A-4669-B6A8-436EA7847573}" type="datetimeFigureOut">
              <a:rPr lang="en-GB" smtClean="0"/>
              <a:t>10/12/2023</a:t>
            </a:fld>
            <a:endParaRPr lang="en-GB"/>
          </a:p>
        </p:txBody>
      </p:sp>
      <p:sp>
        <p:nvSpPr>
          <p:cNvPr id="6" name="Footer Placeholder 5">
            <a:extLst>
              <a:ext uri="{FF2B5EF4-FFF2-40B4-BE49-F238E27FC236}">
                <a16:creationId xmlns:a16="http://schemas.microsoft.com/office/drawing/2014/main" id="{0E401885-7633-4397-9AB8-8744C13C3B6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170BCC4-8D78-4288-BAC1-1C69C83714F7}"/>
              </a:ext>
            </a:extLst>
          </p:cNvPr>
          <p:cNvSpPr>
            <a:spLocks noGrp="1"/>
          </p:cNvSpPr>
          <p:nvPr>
            <p:ph type="sldNum" sz="quarter" idx="12"/>
          </p:nvPr>
        </p:nvSpPr>
        <p:spPr/>
        <p:txBody>
          <a:bodyPr/>
          <a:lstStyle/>
          <a:p>
            <a:fld id="{3C1E51BA-B4E7-4DFD-8C3C-4180884FD3EB}" type="slidenum">
              <a:rPr lang="en-GB" smtClean="0"/>
              <a:t>‹#›</a:t>
            </a:fld>
            <a:endParaRPr lang="en-GB"/>
          </a:p>
        </p:txBody>
      </p:sp>
    </p:spTree>
    <p:extLst>
      <p:ext uri="{BB962C8B-B14F-4D97-AF65-F5344CB8AC3E}">
        <p14:creationId xmlns:p14="http://schemas.microsoft.com/office/powerpoint/2010/main" val="9991601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0D192F-1420-44A0-85F6-428B986B0A8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717227AD-55B8-4E7E-A930-798E735C7EE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632A5E94-2317-415A-976B-59A1A77F5F9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345C41A-5F95-4561-B95F-56C5793506CA}"/>
              </a:ext>
            </a:extLst>
          </p:cNvPr>
          <p:cNvSpPr>
            <a:spLocks noGrp="1"/>
          </p:cNvSpPr>
          <p:nvPr>
            <p:ph type="dt" sz="half" idx="10"/>
          </p:nvPr>
        </p:nvSpPr>
        <p:spPr/>
        <p:txBody>
          <a:bodyPr/>
          <a:lstStyle/>
          <a:p>
            <a:fld id="{E3F25BB3-D94A-4669-B6A8-436EA7847573}" type="datetimeFigureOut">
              <a:rPr lang="en-GB" smtClean="0"/>
              <a:t>10/12/2023</a:t>
            </a:fld>
            <a:endParaRPr lang="en-GB"/>
          </a:p>
        </p:txBody>
      </p:sp>
      <p:sp>
        <p:nvSpPr>
          <p:cNvPr id="6" name="Footer Placeholder 5">
            <a:extLst>
              <a:ext uri="{FF2B5EF4-FFF2-40B4-BE49-F238E27FC236}">
                <a16:creationId xmlns:a16="http://schemas.microsoft.com/office/drawing/2014/main" id="{134842AD-A2D0-47FD-8154-BD249C9091B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B62CA11-35A8-4C15-9055-5276D86DCF4D}"/>
              </a:ext>
            </a:extLst>
          </p:cNvPr>
          <p:cNvSpPr>
            <a:spLocks noGrp="1"/>
          </p:cNvSpPr>
          <p:nvPr>
            <p:ph type="sldNum" sz="quarter" idx="12"/>
          </p:nvPr>
        </p:nvSpPr>
        <p:spPr/>
        <p:txBody>
          <a:bodyPr/>
          <a:lstStyle/>
          <a:p>
            <a:fld id="{3C1E51BA-B4E7-4DFD-8C3C-4180884FD3EB}" type="slidenum">
              <a:rPr lang="en-GB" smtClean="0"/>
              <a:t>‹#›</a:t>
            </a:fld>
            <a:endParaRPr lang="en-GB"/>
          </a:p>
        </p:txBody>
      </p:sp>
    </p:spTree>
    <p:extLst>
      <p:ext uri="{BB962C8B-B14F-4D97-AF65-F5344CB8AC3E}">
        <p14:creationId xmlns:p14="http://schemas.microsoft.com/office/powerpoint/2010/main" val="28185240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CCA420-0FB7-4344-94B2-D89EFCED0DA7}"/>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2A0B61F-0F7A-411E-A760-D6D0873569D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3055CAD-114E-4ABE-9683-430917D3B144}"/>
              </a:ext>
            </a:extLst>
          </p:cNvPr>
          <p:cNvSpPr>
            <a:spLocks noGrp="1"/>
          </p:cNvSpPr>
          <p:nvPr>
            <p:ph type="dt" sz="half" idx="10"/>
          </p:nvPr>
        </p:nvSpPr>
        <p:spPr/>
        <p:txBody>
          <a:bodyPr/>
          <a:lstStyle/>
          <a:p>
            <a:fld id="{E3F25BB3-D94A-4669-B6A8-436EA7847573}" type="datetimeFigureOut">
              <a:rPr lang="en-GB" smtClean="0"/>
              <a:t>10/12/2023</a:t>
            </a:fld>
            <a:endParaRPr lang="en-GB"/>
          </a:p>
        </p:txBody>
      </p:sp>
      <p:sp>
        <p:nvSpPr>
          <p:cNvPr id="5" name="Footer Placeholder 4">
            <a:extLst>
              <a:ext uri="{FF2B5EF4-FFF2-40B4-BE49-F238E27FC236}">
                <a16:creationId xmlns:a16="http://schemas.microsoft.com/office/drawing/2014/main" id="{EBA084D4-7794-49AD-98F5-875CFF7D066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1814F3E-9BCE-4FC5-A1CA-686A0351B56E}"/>
              </a:ext>
            </a:extLst>
          </p:cNvPr>
          <p:cNvSpPr>
            <a:spLocks noGrp="1"/>
          </p:cNvSpPr>
          <p:nvPr>
            <p:ph type="sldNum" sz="quarter" idx="12"/>
          </p:nvPr>
        </p:nvSpPr>
        <p:spPr/>
        <p:txBody>
          <a:bodyPr/>
          <a:lstStyle/>
          <a:p>
            <a:fld id="{3C1E51BA-B4E7-4DFD-8C3C-4180884FD3EB}" type="slidenum">
              <a:rPr lang="en-GB" smtClean="0"/>
              <a:t>‹#›</a:t>
            </a:fld>
            <a:endParaRPr lang="en-GB"/>
          </a:p>
        </p:txBody>
      </p:sp>
    </p:spTree>
    <p:extLst>
      <p:ext uri="{BB962C8B-B14F-4D97-AF65-F5344CB8AC3E}">
        <p14:creationId xmlns:p14="http://schemas.microsoft.com/office/powerpoint/2010/main" val="42549650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EC99403-79A8-4AC7-89B3-3C4DE267361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84E1A69-F651-4BBC-81FE-23F4F380362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054AFF9-46FE-4CE5-A866-93C80DEE8866}"/>
              </a:ext>
            </a:extLst>
          </p:cNvPr>
          <p:cNvSpPr>
            <a:spLocks noGrp="1"/>
          </p:cNvSpPr>
          <p:nvPr>
            <p:ph type="dt" sz="half" idx="10"/>
          </p:nvPr>
        </p:nvSpPr>
        <p:spPr/>
        <p:txBody>
          <a:bodyPr/>
          <a:lstStyle/>
          <a:p>
            <a:fld id="{E3F25BB3-D94A-4669-B6A8-436EA7847573}" type="datetimeFigureOut">
              <a:rPr lang="en-GB" smtClean="0"/>
              <a:t>10/12/2023</a:t>
            </a:fld>
            <a:endParaRPr lang="en-GB"/>
          </a:p>
        </p:txBody>
      </p:sp>
      <p:sp>
        <p:nvSpPr>
          <p:cNvPr id="5" name="Footer Placeholder 4">
            <a:extLst>
              <a:ext uri="{FF2B5EF4-FFF2-40B4-BE49-F238E27FC236}">
                <a16:creationId xmlns:a16="http://schemas.microsoft.com/office/drawing/2014/main" id="{8A5F9F27-1DE7-4066-A883-55B70E64F14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D0D5553-8459-48A5-B267-C3A1529D0798}"/>
              </a:ext>
            </a:extLst>
          </p:cNvPr>
          <p:cNvSpPr>
            <a:spLocks noGrp="1"/>
          </p:cNvSpPr>
          <p:nvPr>
            <p:ph type="sldNum" sz="quarter" idx="12"/>
          </p:nvPr>
        </p:nvSpPr>
        <p:spPr/>
        <p:txBody>
          <a:bodyPr/>
          <a:lstStyle/>
          <a:p>
            <a:fld id="{3C1E51BA-B4E7-4DFD-8C3C-4180884FD3EB}" type="slidenum">
              <a:rPr lang="en-GB" smtClean="0"/>
              <a:t>‹#›</a:t>
            </a:fld>
            <a:endParaRPr lang="en-GB"/>
          </a:p>
        </p:txBody>
      </p:sp>
    </p:spTree>
    <p:extLst>
      <p:ext uri="{BB962C8B-B14F-4D97-AF65-F5344CB8AC3E}">
        <p14:creationId xmlns:p14="http://schemas.microsoft.com/office/powerpoint/2010/main" val="18972774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A4090C7-AF67-4D6E-8F0C-D422DC7754F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425EB91-AF99-4249-B497-12AFB9EDA8A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1A6B21C-1B6C-41BE-8170-6DB18913941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3F25BB3-D94A-4669-B6A8-436EA7847573}" type="datetimeFigureOut">
              <a:rPr lang="en-GB" smtClean="0"/>
              <a:t>10/12/2023</a:t>
            </a:fld>
            <a:endParaRPr lang="en-GB"/>
          </a:p>
        </p:txBody>
      </p:sp>
      <p:sp>
        <p:nvSpPr>
          <p:cNvPr id="5" name="Footer Placeholder 4">
            <a:extLst>
              <a:ext uri="{FF2B5EF4-FFF2-40B4-BE49-F238E27FC236}">
                <a16:creationId xmlns:a16="http://schemas.microsoft.com/office/drawing/2014/main" id="{FFCDC10C-F632-40F4-A8E9-4DBAA670216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E2CC2027-3A7B-496E-86D3-DF48D45583A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C1E51BA-B4E7-4DFD-8C3C-4180884FD3EB}" type="slidenum">
              <a:rPr lang="en-GB" smtClean="0"/>
              <a:t>‹#›</a:t>
            </a:fld>
            <a:endParaRPr lang="en-GB"/>
          </a:p>
        </p:txBody>
      </p:sp>
    </p:spTree>
    <p:extLst>
      <p:ext uri="{BB962C8B-B14F-4D97-AF65-F5344CB8AC3E}">
        <p14:creationId xmlns:p14="http://schemas.microsoft.com/office/powerpoint/2010/main" val="82413056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CDA1A2E9-63FE-408D-A803-8E306ECAB4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2058" y="450221"/>
            <a:ext cx="11272742" cy="3918123"/>
          </a:xfrm>
          <a:prstGeom prst="rect">
            <a:avLst/>
          </a:prstGeom>
          <a:solidFill>
            <a:srgbClr val="595959"/>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2" name="Title 1">
            <a:extLst>
              <a:ext uri="{FF2B5EF4-FFF2-40B4-BE49-F238E27FC236}">
                <a16:creationId xmlns:a16="http://schemas.microsoft.com/office/drawing/2014/main" id="{B2C9F7D8-FCAD-4755-9C3C-7CF9CB26D198}"/>
              </a:ext>
            </a:extLst>
          </p:cNvPr>
          <p:cNvSpPr>
            <a:spLocks noGrp="1"/>
          </p:cNvSpPr>
          <p:nvPr>
            <p:ph type="ctrTitle"/>
          </p:nvPr>
        </p:nvSpPr>
        <p:spPr>
          <a:xfrm>
            <a:off x="1100669" y="1097339"/>
            <a:ext cx="10011831" cy="2623885"/>
          </a:xfrm>
        </p:spPr>
        <p:txBody>
          <a:bodyPr anchor="ctr">
            <a:normAutofit/>
          </a:bodyPr>
          <a:lstStyle/>
          <a:p>
            <a:r>
              <a:rPr lang="en-GB" sz="6600">
                <a:solidFill>
                  <a:srgbClr val="FFFFFF"/>
                </a:solidFill>
              </a:rPr>
              <a:t>Anti-Oppressive Practice</a:t>
            </a:r>
          </a:p>
        </p:txBody>
      </p:sp>
      <p:sp>
        <p:nvSpPr>
          <p:cNvPr id="10" name="Rectangle 9">
            <a:extLst>
              <a:ext uri="{FF2B5EF4-FFF2-40B4-BE49-F238E27FC236}">
                <a16:creationId xmlns:a16="http://schemas.microsoft.com/office/drawing/2014/main" id="{DAE8F46F-D590-45CD-AF41-A04DC11D1B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7200" y="4517136"/>
            <a:ext cx="2112264" cy="1892808"/>
          </a:xfrm>
          <a:prstGeom prst="rect">
            <a:avLst/>
          </a:prstGeom>
          <a:solidFill>
            <a:schemeClr val="accent1">
              <a:alpha val="95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12" name="Rectangle 11">
            <a:extLst>
              <a:ext uri="{FF2B5EF4-FFF2-40B4-BE49-F238E27FC236}">
                <a16:creationId xmlns:a16="http://schemas.microsoft.com/office/drawing/2014/main" id="{FBE9F90C-C163-435B-9A68-D15C92D1CF2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733989" y="4521269"/>
            <a:ext cx="6720830" cy="1877811"/>
          </a:xfrm>
          <a:prstGeom prst="rect">
            <a:avLst/>
          </a:prstGeom>
          <a:solidFill>
            <a:srgbClr val="7F7F7F">
              <a:alpha val="20000"/>
            </a:srgb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3" name="Subtitle 2">
            <a:extLst>
              <a:ext uri="{FF2B5EF4-FFF2-40B4-BE49-F238E27FC236}">
                <a16:creationId xmlns:a16="http://schemas.microsoft.com/office/drawing/2014/main" id="{6CA81615-EF18-4226-A5DB-A5459E061157}"/>
              </a:ext>
            </a:extLst>
          </p:cNvPr>
          <p:cNvSpPr>
            <a:spLocks noGrp="1"/>
          </p:cNvSpPr>
          <p:nvPr>
            <p:ph type="subTitle" idx="1"/>
          </p:nvPr>
        </p:nvSpPr>
        <p:spPr>
          <a:xfrm>
            <a:off x="3226159" y="4843002"/>
            <a:ext cx="5760850" cy="1234345"/>
          </a:xfrm>
        </p:spPr>
        <p:txBody>
          <a:bodyPr anchor="ctr">
            <a:normAutofit/>
          </a:bodyPr>
          <a:lstStyle/>
          <a:p>
            <a:r>
              <a:rPr lang="en-GB" sz="2000">
                <a:solidFill>
                  <a:schemeClr val="tx1">
                    <a:lumMod val="95000"/>
                    <a:lumOff val="5000"/>
                  </a:schemeClr>
                </a:solidFill>
              </a:rPr>
              <a:t>Darren</a:t>
            </a:r>
          </a:p>
          <a:p>
            <a:r>
              <a:rPr lang="en-GB" sz="2000">
                <a:solidFill>
                  <a:schemeClr val="tx1">
                    <a:lumMod val="95000"/>
                    <a:lumOff val="5000"/>
                  </a:schemeClr>
                </a:solidFill>
              </a:rPr>
              <a:t> O’Connor</a:t>
            </a:r>
          </a:p>
          <a:p>
            <a:r>
              <a:rPr lang="en-GB" sz="2000">
                <a:solidFill>
                  <a:schemeClr val="tx1">
                    <a:lumMod val="95000"/>
                    <a:lumOff val="5000"/>
                  </a:schemeClr>
                </a:solidFill>
              </a:rPr>
              <a:t>08/02/22</a:t>
            </a:r>
          </a:p>
        </p:txBody>
      </p:sp>
      <p:sp>
        <p:nvSpPr>
          <p:cNvPr id="14" name="Rectangle 13">
            <a:extLst>
              <a:ext uri="{FF2B5EF4-FFF2-40B4-BE49-F238E27FC236}">
                <a16:creationId xmlns:a16="http://schemas.microsoft.com/office/drawing/2014/main" id="{1A882A9F-F4E9-4E23-8F0B-20B5DF42EA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19345" y="4521270"/>
            <a:ext cx="2115455" cy="1890204"/>
          </a:xfrm>
          <a:prstGeom prst="rect">
            <a:avLst/>
          </a:prstGeom>
          <a:solidFill>
            <a:srgbClr val="A5A5A5"/>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Tree>
    <p:extLst>
      <p:ext uri="{BB962C8B-B14F-4D97-AF65-F5344CB8AC3E}">
        <p14:creationId xmlns:p14="http://schemas.microsoft.com/office/powerpoint/2010/main" val="344924913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B775CD93-9DF2-48CB-9F57-1BCA9A46C7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6344" y="448055"/>
            <a:ext cx="3414370" cy="3801257"/>
          </a:xfrm>
          <a:prstGeom prst="rect">
            <a:avLst/>
          </a:prstGeom>
          <a:solidFill>
            <a:srgbClr val="595959"/>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2" name="Title 1">
            <a:extLst>
              <a:ext uri="{FF2B5EF4-FFF2-40B4-BE49-F238E27FC236}">
                <a16:creationId xmlns:a16="http://schemas.microsoft.com/office/drawing/2014/main" id="{B7DBF683-2538-4079-9BB5-D04CC0FE484C}"/>
              </a:ext>
            </a:extLst>
          </p:cNvPr>
          <p:cNvSpPr>
            <a:spLocks noGrp="1"/>
          </p:cNvSpPr>
          <p:nvPr>
            <p:ph type="title"/>
          </p:nvPr>
        </p:nvSpPr>
        <p:spPr>
          <a:xfrm>
            <a:off x="777240" y="731519"/>
            <a:ext cx="2845191" cy="3237579"/>
          </a:xfrm>
        </p:spPr>
        <p:txBody>
          <a:bodyPr>
            <a:normAutofit/>
          </a:bodyPr>
          <a:lstStyle/>
          <a:p>
            <a:r>
              <a:rPr lang="en-GB" sz="3800">
                <a:solidFill>
                  <a:srgbClr val="FFFFFF"/>
                </a:solidFill>
              </a:rPr>
              <a:t>What is AOP?</a:t>
            </a:r>
          </a:p>
        </p:txBody>
      </p:sp>
      <p:sp>
        <p:nvSpPr>
          <p:cNvPr id="10" name="Rectangle 9">
            <a:extLst>
              <a:ext uri="{FF2B5EF4-FFF2-40B4-BE49-F238E27FC236}">
                <a16:creationId xmlns:a16="http://schemas.microsoft.com/office/drawing/2014/main" id="{6166C6D1-23AC-49C4-BA07-238E4E9F8C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6343" y="4419227"/>
            <a:ext cx="3414369" cy="1979852"/>
          </a:xfrm>
          <a:prstGeom prst="rect">
            <a:avLst/>
          </a:prstGeom>
          <a:solidFill>
            <a:schemeClr val="accent1">
              <a:alpha val="95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sp>
        <p:nvSpPr>
          <p:cNvPr id="12" name="Rectangle 11">
            <a:extLst>
              <a:ext uri="{FF2B5EF4-FFF2-40B4-BE49-F238E27FC236}">
                <a16:creationId xmlns:a16="http://schemas.microsoft.com/office/drawing/2014/main" id="{1C091803-41C2-48E0-9228-5148460C74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44603" y="448055"/>
            <a:ext cx="7688475" cy="5952745"/>
          </a:xfrm>
          <a:prstGeom prst="rect">
            <a:avLst/>
          </a:prstGeom>
          <a:solidFill>
            <a:schemeClr val="tx1">
              <a:lumMod val="50000"/>
              <a:lumOff val="5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CB00AA55-044D-430C-871B-71E1CAB57278}"/>
              </a:ext>
            </a:extLst>
          </p:cNvPr>
          <p:cNvSpPr>
            <a:spLocks noGrp="1"/>
          </p:cNvSpPr>
          <p:nvPr>
            <p:ph idx="1"/>
          </p:nvPr>
        </p:nvSpPr>
        <p:spPr>
          <a:xfrm>
            <a:off x="4379709" y="686862"/>
            <a:ext cx="7037591" cy="5475129"/>
          </a:xfrm>
        </p:spPr>
        <p:txBody>
          <a:bodyPr anchor="ctr">
            <a:normAutofit/>
          </a:bodyPr>
          <a:lstStyle/>
          <a:p>
            <a:r>
              <a:rPr lang="en-GB" sz="2600"/>
              <a:t>Anti-oppressive practice seeks to challenge discrimination and oppression in society and thereby bring about social justice and equality for individuals and groups. It is based on the understanding that: </a:t>
            </a:r>
          </a:p>
          <a:p>
            <a:r>
              <a:rPr lang="en-GB" sz="2600"/>
              <a:t> Society divides people (and people divide themselves) into different social groups. </a:t>
            </a:r>
          </a:p>
          <a:p>
            <a:r>
              <a:rPr lang="en-GB" sz="2600"/>
              <a:t> Conscious and unconscious beliefs that some groups of people are superior to other groups of people permeate the social system. </a:t>
            </a:r>
          </a:p>
          <a:p>
            <a:r>
              <a:rPr lang="en-GB" sz="2600"/>
              <a:t>These beliefs are structured in society at an interpersonal level, in our culture and in our institutions.</a:t>
            </a:r>
          </a:p>
        </p:txBody>
      </p:sp>
    </p:spTree>
    <p:extLst>
      <p:ext uri="{BB962C8B-B14F-4D97-AF65-F5344CB8AC3E}">
        <p14:creationId xmlns:p14="http://schemas.microsoft.com/office/powerpoint/2010/main" val="87844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B775CD93-9DF2-48CB-9F57-1BCA9A46C7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6344" y="448055"/>
            <a:ext cx="3414370" cy="3801257"/>
          </a:xfrm>
          <a:prstGeom prst="rect">
            <a:avLst/>
          </a:prstGeom>
          <a:solidFill>
            <a:srgbClr val="595959"/>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2" name="Title 1">
            <a:extLst>
              <a:ext uri="{FF2B5EF4-FFF2-40B4-BE49-F238E27FC236}">
                <a16:creationId xmlns:a16="http://schemas.microsoft.com/office/drawing/2014/main" id="{2969746D-4523-4CB2-8343-F12B50298F3E}"/>
              </a:ext>
            </a:extLst>
          </p:cNvPr>
          <p:cNvSpPr>
            <a:spLocks noGrp="1"/>
          </p:cNvSpPr>
          <p:nvPr>
            <p:ph type="title"/>
          </p:nvPr>
        </p:nvSpPr>
        <p:spPr>
          <a:xfrm>
            <a:off x="777240" y="731519"/>
            <a:ext cx="2845191" cy="3237579"/>
          </a:xfrm>
        </p:spPr>
        <p:txBody>
          <a:bodyPr>
            <a:normAutofit/>
          </a:bodyPr>
          <a:lstStyle/>
          <a:p>
            <a:r>
              <a:rPr lang="en-GB" sz="3500">
                <a:solidFill>
                  <a:srgbClr val="FFFFFF"/>
                </a:solidFill>
              </a:rPr>
              <a:t>Anti-oppressive or Anti-discriminatory ?</a:t>
            </a:r>
          </a:p>
        </p:txBody>
      </p:sp>
      <p:sp>
        <p:nvSpPr>
          <p:cNvPr id="10" name="Rectangle 9">
            <a:extLst>
              <a:ext uri="{FF2B5EF4-FFF2-40B4-BE49-F238E27FC236}">
                <a16:creationId xmlns:a16="http://schemas.microsoft.com/office/drawing/2014/main" id="{6166C6D1-23AC-49C4-BA07-238E4E9F8C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6343" y="4419227"/>
            <a:ext cx="3414369" cy="1979852"/>
          </a:xfrm>
          <a:prstGeom prst="rect">
            <a:avLst/>
          </a:prstGeom>
          <a:solidFill>
            <a:schemeClr val="accent1">
              <a:alpha val="95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sp>
        <p:nvSpPr>
          <p:cNvPr id="12" name="Rectangle 11">
            <a:extLst>
              <a:ext uri="{FF2B5EF4-FFF2-40B4-BE49-F238E27FC236}">
                <a16:creationId xmlns:a16="http://schemas.microsoft.com/office/drawing/2014/main" id="{1C091803-41C2-48E0-9228-5148460C74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44603" y="448055"/>
            <a:ext cx="7688475" cy="5952745"/>
          </a:xfrm>
          <a:prstGeom prst="rect">
            <a:avLst/>
          </a:prstGeom>
          <a:solidFill>
            <a:schemeClr val="tx1">
              <a:lumMod val="50000"/>
              <a:lumOff val="5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5894E8EF-E603-4E9D-BCB5-D21355688256}"/>
              </a:ext>
            </a:extLst>
          </p:cNvPr>
          <p:cNvSpPr>
            <a:spLocks noGrp="1"/>
          </p:cNvSpPr>
          <p:nvPr>
            <p:ph idx="1"/>
          </p:nvPr>
        </p:nvSpPr>
        <p:spPr>
          <a:xfrm>
            <a:off x="4379709" y="686862"/>
            <a:ext cx="7037591" cy="5475129"/>
          </a:xfrm>
        </p:spPr>
        <p:txBody>
          <a:bodyPr anchor="ctr">
            <a:normAutofit/>
          </a:bodyPr>
          <a:lstStyle/>
          <a:p>
            <a:endParaRPr lang="en-GB" sz="2600"/>
          </a:p>
          <a:p>
            <a:r>
              <a:rPr lang="en-GB" sz="2600"/>
              <a:t>Anti-oppressive practice is concerned with power differentials in society; whereas.</a:t>
            </a:r>
          </a:p>
          <a:p>
            <a:endParaRPr lang="en-GB" sz="2600"/>
          </a:p>
          <a:p>
            <a:endParaRPr lang="en-GB" sz="2600"/>
          </a:p>
          <a:p>
            <a:r>
              <a:rPr lang="en-GB" sz="2600"/>
              <a:t>Anti-discriminatory practice challenges more specific acts of discrimination.</a:t>
            </a:r>
          </a:p>
          <a:p>
            <a:pPr marL="0" indent="0">
              <a:buNone/>
            </a:pPr>
            <a:r>
              <a:rPr lang="en-GB" sz="2600"/>
              <a:t>(Dalrymple and Burke, 1995)</a:t>
            </a:r>
          </a:p>
        </p:txBody>
      </p:sp>
    </p:spTree>
    <p:extLst>
      <p:ext uri="{BB962C8B-B14F-4D97-AF65-F5344CB8AC3E}">
        <p14:creationId xmlns:p14="http://schemas.microsoft.com/office/powerpoint/2010/main" val="3294919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B775CD93-9DF2-48CB-9F57-1BCA9A46C7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6344" y="448055"/>
            <a:ext cx="3414370" cy="3801257"/>
          </a:xfrm>
          <a:prstGeom prst="rect">
            <a:avLst/>
          </a:prstGeom>
          <a:solidFill>
            <a:srgbClr val="595959"/>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2" name="Title 1">
            <a:extLst>
              <a:ext uri="{FF2B5EF4-FFF2-40B4-BE49-F238E27FC236}">
                <a16:creationId xmlns:a16="http://schemas.microsoft.com/office/drawing/2014/main" id="{77FCB766-0116-4D2D-9F42-B77C4AD4F1AB}"/>
              </a:ext>
            </a:extLst>
          </p:cNvPr>
          <p:cNvSpPr>
            <a:spLocks noGrp="1"/>
          </p:cNvSpPr>
          <p:nvPr>
            <p:ph type="title"/>
          </p:nvPr>
        </p:nvSpPr>
        <p:spPr>
          <a:xfrm>
            <a:off x="777240" y="731519"/>
            <a:ext cx="2845191" cy="3237579"/>
          </a:xfrm>
        </p:spPr>
        <p:txBody>
          <a:bodyPr>
            <a:normAutofit/>
          </a:bodyPr>
          <a:lstStyle/>
          <a:p>
            <a:r>
              <a:rPr lang="en-GB" sz="3800">
                <a:solidFill>
                  <a:srgbClr val="FFFFFF"/>
                </a:solidFill>
              </a:rPr>
              <a:t>Oppression</a:t>
            </a:r>
          </a:p>
        </p:txBody>
      </p:sp>
      <p:sp>
        <p:nvSpPr>
          <p:cNvPr id="10" name="Rectangle 9">
            <a:extLst>
              <a:ext uri="{FF2B5EF4-FFF2-40B4-BE49-F238E27FC236}">
                <a16:creationId xmlns:a16="http://schemas.microsoft.com/office/drawing/2014/main" id="{6166C6D1-23AC-49C4-BA07-238E4E9F8C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6343" y="4419227"/>
            <a:ext cx="3414369" cy="1979852"/>
          </a:xfrm>
          <a:prstGeom prst="rect">
            <a:avLst/>
          </a:prstGeom>
          <a:solidFill>
            <a:schemeClr val="accent1">
              <a:alpha val="95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sp>
        <p:nvSpPr>
          <p:cNvPr id="12" name="Rectangle 11">
            <a:extLst>
              <a:ext uri="{FF2B5EF4-FFF2-40B4-BE49-F238E27FC236}">
                <a16:creationId xmlns:a16="http://schemas.microsoft.com/office/drawing/2014/main" id="{1C091803-41C2-48E0-9228-5148460C74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44603" y="448055"/>
            <a:ext cx="7688475" cy="5952745"/>
          </a:xfrm>
          <a:prstGeom prst="rect">
            <a:avLst/>
          </a:prstGeom>
          <a:solidFill>
            <a:schemeClr val="tx1">
              <a:lumMod val="50000"/>
              <a:lumOff val="5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07F3DCFF-60AF-44E4-A6BA-8B2CF484C9F9}"/>
              </a:ext>
            </a:extLst>
          </p:cNvPr>
          <p:cNvSpPr>
            <a:spLocks noGrp="1"/>
          </p:cNvSpPr>
          <p:nvPr>
            <p:ph idx="1"/>
          </p:nvPr>
        </p:nvSpPr>
        <p:spPr>
          <a:xfrm>
            <a:off x="4379709" y="686862"/>
            <a:ext cx="7037591" cy="5475129"/>
          </a:xfrm>
        </p:spPr>
        <p:txBody>
          <a:bodyPr anchor="ctr">
            <a:normAutofit/>
          </a:bodyPr>
          <a:lstStyle/>
          <a:p>
            <a:endParaRPr lang="en-GB" sz="2600"/>
          </a:p>
          <a:p>
            <a:r>
              <a:rPr lang="en-GB" sz="2600"/>
              <a:t>Not simply about individual instances of discrimination, inequality or injustice.</a:t>
            </a:r>
          </a:p>
          <a:p>
            <a:endParaRPr lang="en-GB" sz="2600"/>
          </a:p>
          <a:p>
            <a:r>
              <a:rPr lang="en-GB" sz="2600"/>
              <a:t>Oppression is much wider, on a structural and societal level.  Deeply entrenched attitudes and practices which permeate society.</a:t>
            </a:r>
          </a:p>
          <a:p>
            <a:endParaRPr lang="en-GB" sz="2600"/>
          </a:p>
        </p:txBody>
      </p:sp>
    </p:spTree>
    <p:extLst>
      <p:ext uri="{BB962C8B-B14F-4D97-AF65-F5344CB8AC3E}">
        <p14:creationId xmlns:p14="http://schemas.microsoft.com/office/powerpoint/2010/main" val="218018677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B775CD93-9DF2-48CB-9F57-1BCA9A46C7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6344" y="448055"/>
            <a:ext cx="3414370" cy="3801257"/>
          </a:xfrm>
          <a:prstGeom prst="rect">
            <a:avLst/>
          </a:prstGeom>
          <a:solidFill>
            <a:srgbClr val="595959"/>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2" name="Title 1">
            <a:extLst>
              <a:ext uri="{FF2B5EF4-FFF2-40B4-BE49-F238E27FC236}">
                <a16:creationId xmlns:a16="http://schemas.microsoft.com/office/drawing/2014/main" id="{AF1BE8A0-B75C-4487-AD64-8F398EDB98DE}"/>
              </a:ext>
            </a:extLst>
          </p:cNvPr>
          <p:cNvSpPr>
            <a:spLocks noGrp="1"/>
          </p:cNvSpPr>
          <p:nvPr>
            <p:ph type="title"/>
          </p:nvPr>
        </p:nvSpPr>
        <p:spPr>
          <a:xfrm>
            <a:off x="777240" y="731519"/>
            <a:ext cx="2845191" cy="3237579"/>
          </a:xfrm>
        </p:spPr>
        <p:txBody>
          <a:bodyPr>
            <a:normAutofit/>
          </a:bodyPr>
          <a:lstStyle/>
          <a:p>
            <a:r>
              <a:rPr lang="en-GB" sz="3800">
                <a:solidFill>
                  <a:srgbClr val="FFFFFF"/>
                </a:solidFill>
              </a:rPr>
              <a:t>Oppression</a:t>
            </a:r>
          </a:p>
        </p:txBody>
      </p:sp>
      <p:sp>
        <p:nvSpPr>
          <p:cNvPr id="10" name="Rectangle 9">
            <a:extLst>
              <a:ext uri="{FF2B5EF4-FFF2-40B4-BE49-F238E27FC236}">
                <a16:creationId xmlns:a16="http://schemas.microsoft.com/office/drawing/2014/main" id="{6166C6D1-23AC-49C4-BA07-238E4E9F8C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6343" y="4419227"/>
            <a:ext cx="3414369" cy="1979852"/>
          </a:xfrm>
          <a:prstGeom prst="rect">
            <a:avLst/>
          </a:prstGeom>
          <a:solidFill>
            <a:schemeClr val="accent1">
              <a:alpha val="95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sp>
        <p:nvSpPr>
          <p:cNvPr id="12" name="Rectangle 11">
            <a:extLst>
              <a:ext uri="{FF2B5EF4-FFF2-40B4-BE49-F238E27FC236}">
                <a16:creationId xmlns:a16="http://schemas.microsoft.com/office/drawing/2014/main" id="{1C091803-41C2-48E0-9228-5148460C74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44603" y="448055"/>
            <a:ext cx="7688475" cy="5952745"/>
          </a:xfrm>
          <a:prstGeom prst="rect">
            <a:avLst/>
          </a:prstGeom>
          <a:solidFill>
            <a:schemeClr val="tx1">
              <a:lumMod val="50000"/>
              <a:lumOff val="5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6287C2A8-D33D-4A60-B203-E8429F2BEC90}"/>
              </a:ext>
            </a:extLst>
          </p:cNvPr>
          <p:cNvSpPr>
            <a:spLocks noGrp="1"/>
          </p:cNvSpPr>
          <p:nvPr>
            <p:ph idx="1"/>
          </p:nvPr>
        </p:nvSpPr>
        <p:spPr>
          <a:xfrm>
            <a:off x="4379709" y="686862"/>
            <a:ext cx="7037591" cy="5475129"/>
          </a:xfrm>
        </p:spPr>
        <p:txBody>
          <a:bodyPr anchor="ctr">
            <a:normAutofit/>
          </a:bodyPr>
          <a:lstStyle/>
          <a:p>
            <a:r>
              <a:rPr lang="en-GB" sz="2600"/>
              <a:t>Anti-Oppressive practice seeks to challenge discrimination</a:t>
            </a:r>
          </a:p>
          <a:p>
            <a:endParaRPr lang="en-GB" sz="2600"/>
          </a:p>
          <a:p>
            <a:endParaRPr lang="en-GB" sz="2600"/>
          </a:p>
          <a:p>
            <a:r>
              <a:rPr lang="en-GB" sz="2600"/>
              <a:t>For Dalrymple and Burke this means seeking to minimise the power differentials in society.  This is more about challenging structural inequalities within society.</a:t>
            </a:r>
          </a:p>
        </p:txBody>
      </p:sp>
    </p:spTree>
    <p:extLst>
      <p:ext uri="{BB962C8B-B14F-4D97-AF65-F5344CB8AC3E}">
        <p14:creationId xmlns:p14="http://schemas.microsoft.com/office/powerpoint/2010/main" val="10393488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B775CD93-9DF2-48CB-9F57-1BCA9A46C7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6344" y="448055"/>
            <a:ext cx="3414370" cy="3801257"/>
          </a:xfrm>
          <a:prstGeom prst="rect">
            <a:avLst/>
          </a:prstGeom>
          <a:solidFill>
            <a:srgbClr val="595959"/>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2" name="Title 1">
            <a:extLst>
              <a:ext uri="{FF2B5EF4-FFF2-40B4-BE49-F238E27FC236}">
                <a16:creationId xmlns:a16="http://schemas.microsoft.com/office/drawing/2014/main" id="{85FED20C-B1E8-4A6F-AD2D-2605A0EF68B4}"/>
              </a:ext>
            </a:extLst>
          </p:cNvPr>
          <p:cNvSpPr>
            <a:spLocks noGrp="1"/>
          </p:cNvSpPr>
          <p:nvPr>
            <p:ph type="title"/>
          </p:nvPr>
        </p:nvSpPr>
        <p:spPr>
          <a:xfrm>
            <a:off x="777240" y="731519"/>
            <a:ext cx="2845191" cy="3237579"/>
          </a:xfrm>
        </p:spPr>
        <p:txBody>
          <a:bodyPr>
            <a:normAutofit/>
          </a:bodyPr>
          <a:lstStyle/>
          <a:p>
            <a:r>
              <a:rPr lang="en-GB" sz="3800">
                <a:solidFill>
                  <a:srgbClr val="FFFFFF"/>
                </a:solidFill>
              </a:rPr>
              <a:t>Oppression</a:t>
            </a:r>
          </a:p>
        </p:txBody>
      </p:sp>
      <p:sp>
        <p:nvSpPr>
          <p:cNvPr id="10" name="Rectangle 9">
            <a:extLst>
              <a:ext uri="{FF2B5EF4-FFF2-40B4-BE49-F238E27FC236}">
                <a16:creationId xmlns:a16="http://schemas.microsoft.com/office/drawing/2014/main" id="{6166C6D1-23AC-49C4-BA07-238E4E9F8C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6343" y="4419227"/>
            <a:ext cx="3414369" cy="1979852"/>
          </a:xfrm>
          <a:prstGeom prst="rect">
            <a:avLst/>
          </a:prstGeom>
          <a:solidFill>
            <a:schemeClr val="accent1">
              <a:alpha val="95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sp>
        <p:nvSpPr>
          <p:cNvPr id="12" name="Rectangle 11">
            <a:extLst>
              <a:ext uri="{FF2B5EF4-FFF2-40B4-BE49-F238E27FC236}">
                <a16:creationId xmlns:a16="http://schemas.microsoft.com/office/drawing/2014/main" id="{1C091803-41C2-48E0-9228-5148460C74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44603" y="448055"/>
            <a:ext cx="7688475" cy="5952745"/>
          </a:xfrm>
          <a:prstGeom prst="rect">
            <a:avLst/>
          </a:prstGeom>
          <a:solidFill>
            <a:schemeClr val="tx1">
              <a:lumMod val="50000"/>
              <a:lumOff val="5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D1C35534-49CA-4572-90D6-A9D31F57FED7}"/>
              </a:ext>
            </a:extLst>
          </p:cNvPr>
          <p:cNvSpPr>
            <a:spLocks noGrp="1"/>
          </p:cNvSpPr>
          <p:nvPr>
            <p:ph idx="1"/>
          </p:nvPr>
        </p:nvSpPr>
        <p:spPr>
          <a:xfrm>
            <a:off x="4379709" y="686862"/>
            <a:ext cx="7037591" cy="5475129"/>
          </a:xfrm>
        </p:spPr>
        <p:txBody>
          <a:bodyPr anchor="ctr">
            <a:normAutofit/>
          </a:bodyPr>
          <a:lstStyle/>
          <a:p>
            <a:r>
              <a:rPr lang="en-GB" sz="2600"/>
              <a:t> Thompson (1993) defines oppression as</a:t>
            </a:r>
          </a:p>
          <a:p>
            <a:endParaRPr lang="en-GB" sz="2600"/>
          </a:p>
          <a:p>
            <a:r>
              <a:rPr lang="en-GB" sz="2600"/>
              <a:t>‘Inhuman or degrading treatment of individuals or groups; hardship and injustice brought about by the dominance of one group over another; the negative and demeaning exercise of power.  Oppression often involves disregarding the rights of an individual or group and is thus a denial of citizenship.’ (Thompson1993, pp.31) </a:t>
            </a:r>
          </a:p>
        </p:txBody>
      </p:sp>
    </p:spTree>
    <p:extLst>
      <p:ext uri="{BB962C8B-B14F-4D97-AF65-F5344CB8AC3E}">
        <p14:creationId xmlns:p14="http://schemas.microsoft.com/office/powerpoint/2010/main" val="27107919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B775CD93-9DF2-48CB-9F57-1BCA9A46C7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6344" y="448055"/>
            <a:ext cx="3414370" cy="3801257"/>
          </a:xfrm>
          <a:prstGeom prst="rect">
            <a:avLst/>
          </a:prstGeom>
          <a:solidFill>
            <a:srgbClr val="595959"/>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2" name="Title 1">
            <a:extLst>
              <a:ext uri="{FF2B5EF4-FFF2-40B4-BE49-F238E27FC236}">
                <a16:creationId xmlns:a16="http://schemas.microsoft.com/office/drawing/2014/main" id="{D568BE09-550C-4887-AC91-4DF856878BC8}"/>
              </a:ext>
            </a:extLst>
          </p:cNvPr>
          <p:cNvSpPr>
            <a:spLocks noGrp="1"/>
          </p:cNvSpPr>
          <p:nvPr>
            <p:ph type="title"/>
          </p:nvPr>
        </p:nvSpPr>
        <p:spPr>
          <a:xfrm>
            <a:off x="777240" y="731519"/>
            <a:ext cx="2845191" cy="3237579"/>
          </a:xfrm>
        </p:spPr>
        <p:txBody>
          <a:bodyPr>
            <a:normAutofit/>
          </a:bodyPr>
          <a:lstStyle/>
          <a:p>
            <a:r>
              <a:rPr lang="en-GB" sz="3800" dirty="0">
                <a:solidFill>
                  <a:srgbClr val="FFFFFF"/>
                </a:solidFill>
              </a:rPr>
              <a:t>Oppression</a:t>
            </a:r>
          </a:p>
        </p:txBody>
      </p:sp>
      <p:sp>
        <p:nvSpPr>
          <p:cNvPr id="10" name="Rectangle 9">
            <a:extLst>
              <a:ext uri="{FF2B5EF4-FFF2-40B4-BE49-F238E27FC236}">
                <a16:creationId xmlns:a16="http://schemas.microsoft.com/office/drawing/2014/main" id="{6166C6D1-23AC-49C4-BA07-238E4E9F8C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6343" y="4419227"/>
            <a:ext cx="3414369" cy="1979852"/>
          </a:xfrm>
          <a:prstGeom prst="rect">
            <a:avLst/>
          </a:prstGeom>
          <a:solidFill>
            <a:schemeClr val="accent1">
              <a:alpha val="95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sp>
        <p:nvSpPr>
          <p:cNvPr id="12" name="Rectangle 11">
            <a:extLst>
              <a:ext uri="{FF2B5EF4-FFF2-40B4-BE49-F238E27FC236}">
                <a16:creationId xmlns:a16="http://schemas.microsoft.com/office/drawing/2014/main" id="{1C091803-41C2-48E0-9228-5148460C74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44603" y="448055"/>
            <a:ext cx="7688475" cy="5952745"/>
          </a:xfrm>
          <a:prstGeom prst="rect">
            <a:avLst/>
          </a:prstGeom>
          <a:solidFill>
            <a:schemeClr val="tx1">
              <a:lumMod val="50000"/>
              <a:lumOff val="5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61FA17BA-CB45-4D97-9063-E71E0FB3811B}"/>
              </a:ext>
            </a:extLst>
          </p:cNvPr>
          <p:cNvSpPr>
            <a:spLocks noGrp="1"/>
          </p:cNvSpPr>
          <p:nvPr>
            <p:ph idx="1"/>
          </p:nvPr>
        </p:nvSpPr>
        <p:spPr>
          <a:xfrm>
            <a:off x="4379709" y="686862"/>
            <a:ext cx="7037591" cy="5475129"/>
          </a:xfrm>
        </p:spPr>
        <p:txBody>
          <a:bodyPr anchor="ctr">
            <a:normAutofit/>
          </a:bodyPr>
          <a:lstStyle/>
          <a:p>
            <a:r>
              <a:rPr lang="en-GB" sz="2600"/>
              <a:t>Oppression is about power. The collective power of some groups within society to exclude, deny, control and define other groups and the individuals who belong to those groups.</a:t>
            </a:r>
          </a:p>
          <a:p>
            <a:endParaRPr lang="en-GB" sz="2600"/>
          </a:p>
          <a:p>
            <a:r>
              <a:rPr lang="en-GB" sz="2600"/>
              <a:t>Thompson’s PCS model identifies the three interconnected levels of oppression as Personal, Cultural and Structural (pp. 26-27).</a:t>
            </a:r>
          </a:p>
        </p:txBody>
      </p:sp>
    </p:spTree>
    <p:extLst>
      <p:ext uri="{BB962C8B-B14F-4D97-AF65-F5344CB8AC3E}">
        <p14:creationId xmlns:p14="http://schemas.microsoft.com/office/powerpoint/2010/main" val="362824861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 name="Rectangle 70">
            <a:extLst>
              <a:ext uri="{FF2B5EF4-FFF2-40B4-BE49-F238E27FC236}">
                <a16:creationId xmlns:a16="http://schemas.microsoft.com/office/drawing/2014/main" id="{CDA1A2E9-63FE-408D-A803-8E306ECAB4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2058" y="450220"/>
            <a:ext cx="3904488" cy="4233672"/>
          </a:xfrm>
          <a:prstGeom prst="rect">
            <a:avLst/>
          </a:prstGeom>
          <a:solidFill>
            <a:srgbClr val="595959"/>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40404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84265FB6-B8A4-4723-9413-AF920A6B4643}"/>
              </a:ext>
            </a:extLst>
          </p:cNvPr>
          <p:cNvSpPr>
            <a:spLocks noGrp="1"/>
          </p:cNvSpPr>
          <p:nvPr>
            <p:ph type="title"/>
          </p:nvPr>
        </p:nvSpPr>
        <p:spPr>
          <a:xfrm>
            <a:off x="731520" y="1115568"/>
            <a:ext cx="3364992" cy="2843784"/>
          </a:xfrm>
        </p:spPr>
        <p:txBody>
          <a:bodyPr vert="horz" lIns="91440" tIns="45720" rIns="91440" bIns="45720" rtlCol="0" anchor="ctr">
            <a:normAutofit/>
          </a:bodyPr>
          <a:lstStyle/>
          <a:p>
            <a:r>
              <a:rPr lang="en-US" sz="5000" kern="1200">
                <a:solidFill>
                  <a:srgbClr val="FFFFFF"/>
                </a:solidFill>
                <a:latin typeface="+mj-lt"/>
                <a:ea typeface="+mj-ea"/>
                <a:cs typeface="+mj-cs"/>
              </a:rPr>
              <a:t>Thompson’s PCS model</a:t>
            </a:r>
          </a:p>
        </p:txBody>
      </p:sp>
      <p:sp>
        <p:nvSpPr>
          <p:cNvPr id="73" name="Rectangle 72">
            <a:extLst>
              <a:ext uri="{FF2B5EF4-FFF2-40B4-BE49-F238E27FC236}">
                <a16:creationId xmlns:a16="http://schemas.microsoft.com/office/drawing/2014/main" id="{FBE9F90C-C163-435B-9A68-D15C92D1CF2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6344" y="4846320"/>
            <a:ext cx="2395728" cy="1563624"/>
          </a:xfrm>
          <a:prstGeom prst="rect">
            <a:avLst/>
          </a:prstGeom>
          <a:solidFill>
            <a:schemeClr val="accent1">
              <a:alpha val="94902"/>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75" name="Rectangle 74">
            <a:extLst>
              <a:ext uri="{FF2B5EF4-FFF2-40B4-BE49-F238E27FC236}">
                <a16:creationId xmlns:a16="http://schemas.microsoft.com/office/drawing/2014/main" id="{2C910467-8185-45DD-B8A2-A88DF20DF6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21995" y="450221"/>
            <a:ext cx="7207948" cy="5948859"/>
          </a:xfrm>
          <a:prstGeom prst="rect">
            <a:avLst/>
          </a:prstGeom>
          <a:solidFill>
            <a:srgbClr val="7F7F7F">
              <a:alpha val="24000"/>
            </a:srgb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pic>
        <p:nvPicPr>
          <p:cNvPr id="1026" name="Picture 2">
            <a:extLst>
              <a:ext uri="{FF2B5EF4-FFF2-40B4-BE49-F238E27FC236}">
                <a16:creationId xmlns:a16="http://schemas.microsoft.com/office/drawing/2014/main" id="{9F7A31CA-B8BE-4A11-BC43-50D87AA21400}"/>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5496610" y="672149"/>
            <a:ext cx="5250022" cy="5511835"/>
          </a:xfrm>
          <a:prstGeom prst="rect">
            <a:avLst/>
          </a:prstGeom>
          <a:noFill/>
          <a:extLst>
            <a:ext uri="{909E8E84-426E-40DD-AFC4-6F175D3DCCD1}">
              <a14:hiddenFill xmlns:a14="http://schemas.microsoft.com/office/drawing/2010/main">
                <a:solidFill>
                  <a:srgbClr val="FFFFFF"/>
                </a:solidFill>
              </a14:hiddenFill>
            </a:ext>
          </a:extLst>
        </p:spPr>
      </p:pic>
      <p:sp>
        <p:nvSpPr>
          <p:cNvPr id="77" name="Rectangle 76">
            <a:extLst>
              <a:ext uri="{FF2B5EF4-FFF2-40B4-BE49-F238E27FC236}">
                <a16:creationId xmlns:a16="http://schemas.microsoft.com/office/drawing/2014/main" id="{1A882A9F-F4E9-4E23-8F0B-20B5DF42EA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17520" y="4835010"/>
            <a:ext cx="1349026" cy="1572768"/>
          </a:xfrm>
          <a:prstGeom prst="rect">
            <a:avLst/>
          </a:prstGeom>
          <a:solidFill>
            <a:srgbClr val="7E4962"/>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582551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B775CD93-9DF2-48CB-9F57-1BCA9A46C7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6344" y="448055"/>
            <a:ext cx="3414370" cy="3801257"/>
          </a:xfrm>
          <a:prstGeom prst="rect">
            <a:avLst/>
          </a:prstGeom>
          <a:solidFill>
            <a:srgbClr val="595959"/>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2" name="Title 1">
            <a:extLst>
              <a:ext uri="{FF2B5EF4-FFF2-40B4-BE49-F238E27FC236}">
                <a16:creationId xmlns:a16="http://schemas.microsoft.com/office/drawing/2014/main" id="{0B28D728-45C1-4617-9EA9-E938DC07D77C}"/>
              </a:ext>
            </a:extLst>
          </p:cNvPr>
          <p:cNvSpPr>
            <a:spLocks noGrp="1"/>
          </p:cNvSpPr>
          <p:nvPr>
            <p:ph type="title"/>
          </p:nvPr>
        </p:nvSpPr>
        <p:spPr>
          <a:xfrm>
            <a:off x="777240" y="731519"/>
            <a:ext cx="2845191" cy="3237579"/>
          </a:xfrm>
        </p:spPr>
        <p:txBody>
          <a:bodyPr>
            <a:normAutofit/>
          </a:bodyPr>
          <a:lstStyle/>
          <a:p>
            <a:r>
              <a:rPr lang="en-GB" sz="3800">
                <a:solidFill>
                  <a:srgbClr val="FFFFFF"/>
                </a:solidFill>
              </a:rPr>
              <a:t>Personal </a:t>
            </a:r>
          </a:p>
        </p:txBody>
      </p:sp>
      <p:sp>
        <p:nvSpPr>
          <p:cNvPr id="10" name="Rectangle 9">
            <a:extLst>
              <a:ext uri="{FF2B5EF4-FFF2-40B4-BE49-F238E27FC236}">
                <a16:creationId xmlns:a16="http://schemas.microsoft.com/office/drawing/2014/main" id="{6166C6D1-23AC-49C4-BA07-238E4E9F8C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6343" y="4419227"/>
            <a:ext cx="3414369" cy="1979852"/>
          </a:xfrm>
          <a:prstGeom prst="rect">
            <a:avLst/>
          </a:prstGeom>
          <a:solidFill>
            <a:schemeClr val="accent1">
              <a:alpha val="95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sp>
        <p:nvSpPr>
          <p:cNvPr id="12" name="Rectangle 11">
            <a:extLst>
              <a:ext uri="{FF2B5EF4-FFF2-40B4-BE49-F238E27FC236}">
                <a16:creationId xmlns:a16="http://schemas.microsoft.com/office/drawing/2014/main" id="{1C091803-41C2-48E0-9228-5148460C74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44603" y="448055"/>
            <a:ext cx="7688475" cy="5952745"/>
          </a:xfrm>
          <a:prstGeom prst="rect">
            <a:avLst/>
          </a:prstGeom>
          <a:solidFill>
            <a:schemeClr val="tx1">
              <a:lumMod val="50000"/>
              <a:lumOff val="5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59E14E07-580B-4442-BB77-9F966E6E7424}"/>
              </a:ext>
            </a:extLst>
          </p:cNvPr>
          <p:cNvSpPr>
            <a:spLocks noGrp="1"/>
          </p:cNvSpPr>
          <p:nvPr>
            <p:ph idx="1"/>
          </p:nvPr>
        </p:nvSpPr>
        <p:spPr>
          <a:xfrm>
            <a:off x="4379709" y="686862"/>
            <a:ext cx="7037591" cy="5475129"/>
          </a:xfrm>
        </p:spPr>
        <p:txBody>
          <a:bodyPr anchor="ctr">
            <a:normAutofit/>
          </a:bodyPr>
          <a:lstStyle/>
          <a:p>
            <a:r>
              <a:rPr lang="en-GB" sz="2400"/>
              <a:t>Individual level of thoughts feelings, attitudes and actions. </a:t>
            </a:r>
          </a:p>
          <a:p>
            <a:endParaRPr lang="en-GB" sz="2400"/>
          </a:p>
          <a:p>
            <a:r>
              <a:rPr lang="en-GB" sz="2400"/>
              <a:t>The practice of individual workers interacting with individual clients. </a:t>
            </a:r>
          </a:p>
          <a:p>
            <a:endParaRPr lang="en-GB" sz="2400"/>
          </a:p>
          <a:p>
            <a:r>
              <a:rPr lang="en-GB" sz="2400"/>
              <a:t>Prejudice – inflexibility of mind which stands in the way of fair and non-judgemental practice. </a:t>
            </a:r>
          </a:p>
          <a:p>
            <a:pPr marL="0" indent="0">
              <a:buNone/>
            </a:pPr>
            <a:endParaRPr lang="en-GB" sz="2400"/>
          </a:p>
          <a:p>
            <a:r>
              <a:rPr lang="en-GB" sz="2400"/>
              <a:t>Our thoughts, feelings and attitudes about particular groups in society will, to a certain degree at least, be shaped by our experiences at a personal level.</a:t>
            </a:r>
          </a:p>
        </p:txBody>
      </p:sp>
    </p:spTree>
    <p:extLst>
      <p:ext uri="{BB962C8B-B14F-4D97-AF65-F5344CB8AC3E}">
        <p14:creationId xmlns:p14="http://schemas.microsoft.com/office/powerpoint/2010/main" val="403743808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B775CD93-9DF2-48CB-9F57-1BCA9A46C7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6344" y="448055"/>
            <a:ext cx="3414370" cy="3801257"/>
          </a:xfrm>
          <a:prstGeom prst="rect">
            <a:avLst/>
          </a:prstGeom>
          <a:solidFill>
            <a:srgbClr val="595959"/>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2" name="Title 1">
            <a:extLst>
              <a:ext uri="{FF2B5EF4-FFF2-40B4-BE49-F238E27FC236}">
                <a16:creationId xmlns:a16="http://schemas.microsoft.com/office/drawing/2014/main" id="{E9757721-0B63-4952-A258-51268A24B534}"/>
              </a:ext>
            </a:extLst>
          </p:cNvPr>
          <p:cNvSpPr>
            <a:spLocks noGrp="1"/>
          </p:cNvSpPr>
          <p:nvPr>
            <p:ph type="title"/>
          </p:nvPr>
        </p:nvSpPr>
        <p:spPr>
          <a:xfrm>
            <a:off x="777240" y="731519"/>
            <a:ext cx="2845191" cy="3237579"/>
          </a:xfrm>
        </p:spPr>
        <p:txBody>
          <a:bodyPr>
            <a:normAutofit/>
          </a:bodyPr>
          <a:lstStyle/>
          <a:p>
            <a:r>
              <a:rPr lang="en-GB" sz="3800">
                <a:solidFill>
                  <a:srgbClr val="FFFFFF"/>
                </a:solidFill>
              </a:rPr>
              <a:t>Cultural</a:t>
            </a:r>
          </a:p>
        </p:txBody>
      </p:sp>
      <p:sp>
        <p:nvSpPr>
          <p:cNvPr id="19" name="Rectangle 18">
            <a:extLst>
              <a:ext uri="{FF2B5EF4-FFF2-40B4-BE49-F238E27FC236}">
                <a16:creationId xmlns:a16="http://schemas.microsoft.com/office/drawing/2014/main" id="{6166C6D1-23AC-49C4-BA07-238E4E9F8C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6343" y="4419227"/>
            <a:ext cx="3414369" cy="1979852"/>
          </a:xfrm>
          <a:prstGeom prst="rect">
            <a:avLst/>
          </a:prstGeom>
          <a:solidFill>
            <a:schemeClr val="accent1">
              <a:alpha val="95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sp>
        <p:nvSpPr>
          <p:cNvPr id="21" name="Rectangle 20">
            <a:extLst>
              <a:ext uri="{FF2B5EF4-FFF2-40B4-BE49-F238E27FC236}">
                <a16:creationId xmlns:a16="http://schemas.microsoft.com/office/drawing/2014/main" id="{1C091803-41C2-48E0-9228-5148460C74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44603" y="448055"/>
            <a:ext cx="7688475" cy="5952745"/>
          </a:xfrm>
          <a:prstGeom prst="rect">
            <a:avLst/>
          </a:prstGeom>
          <a:solidFill>
            <a:schemeClr val="tx1">
              <a:lumMod val="50000"/>
              <a:lumOff val="5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226F524C-8733-42D5-BCB4-D8D7CF867CE7}"/>
              </a:ext>
            </a:extLst>
          </p:cNvPr>
          <p:cNvSpPr>
            <a:spLocks noGrp="1"/>
          </p:cNvSpPr>
          <p:nvPr>
            <p:ph idx="1"/>
          </p:nvPr>
        </p:nvSpPr>
        <p:spPr>
          <a:xfrm>
            <a:off x="4379709" y="686862"/>
            <a:ext cx="7037591" cy="5475129"/>
          </a:xfrm>
        </p:spPr>
        <p:txBody>
          <a:bodyPr anchor="ctr">
            <a:normAutofit/>
          </a:bodyPr>
          <a:lstStyle/>
          <a:p>
            <a:r>
              <a:rPr lang="en-GB" sz="2600"/>
              <a:t>Shared ways of seeing things, thinking and doing.</a:t>
            </a:r>
          </a:p>
          <a:p>
            <a:pPr marL="0" indent="0">
              <a:buNone/>
            </a:pPr>
            <a:endParaRPr lang="en-GB" sz="2600"/>
          </a:p>
          <a:p>
            <a:r>
              <a:rPr lang="en-GB" sz="2600"/>
              <a:t>Commonalities of values and patterns of thought and behaviour. </a:t>
            </a:r>
          </a:p>
          <a:p>
            <a:pPr marL="0" indent="0">
              <a:buNone/>
            </a:pPr>
            <a:endParaRPr lang="en-GB" sz="2600"/>
          </a:p>
          <a:p>
            <a:r>
              <a:rPr lang="en-GB" sz="2600"/>
              <a:t>Consensus about what is right and what is normal. </a:t>
            </a:r>
          </a:p>
          <a:p>
            <a:pPr marL="0" indent="0">
              <a:buNone/>
            </a:pPr>
            <a:endParaRPr lang="en-GB" sz="2600"/>
          </a:p>
          <a:p>
            <a:r>
              <a:rPr lang="en-GB" sz="2600"/>
              <a:t>Conformity to social norms, taken-for granted assumptions and conventional notions of culture. </a:t>
            </a:r>
          </a:p>
        </p:txBody>
      </p:sp>
    </p:spTree>
    <p:extLst>
      <p:ext uri="{BB962C8B-B14F-4D97-AF65-F5344CB8AC3E}">
        <p14:creationId xmlns:p14="http://schemas.microsoft.com/office/powerpoint/2010/main" val="30248739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B775CD93-9DF2-48CB-9F57-1BCA9A46C7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6344" y="448055"/>
            <a:ext cx="3414370" cy="3801257"/>
          </a:xfrm>
          <a:prstGeom prst="rect">
            <a:avLst/>
          </a:prstGeom>
          <a:solidFill>
            <a:srgbClr val="595959"/>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2" name="Title 1">
            <a:extLst>
              <a:ext uri="{FF2B5EF4-FFF2-40B4-BE49-F238E27FC236}">
                <a16:creationId xmlns:a16="http://schemas.microsoft.com/office/drawing/2014/main" id="{EF050C09-434E-47B8-A2F7-6C1BE51FB59E}"/>
              </a:ext>
            </a:extLst>
          </p:cNvPr>
          <p:cNvSpPr>
            <a:spLocks noGrp="1"/>
          </p:cNvSpPr>
          <p:nvPr>
            <p:ph type="title"/>
          </p:nvPr>
        </p:nvSpPr>
        <p:spPr>
          <a:xfrm>
            <a:off x="777240" y="731519"/>
            <a:ext cx="2845191" cy="3237579"/>
          </a:xfrm>
        </p:spPr>
        <p:txBody>
          <a:bodyPr>
            <a:normAutofit/>
          </a:bodyPr>
          <a:lstStyle/>
          <a:p>
            <a:r>
              <a:rPr lang="en-GB" sz="3800">
                <a:solidFill>
                  <a:srgbClr val="FFFFFF"/>
                </a:solidFill>
              </a:rPr>
              <a:t>Structural</a:t>
            </a:r>
          </a:p>
        </p:txBody>
      </p:sp>
      <p:sp>
        <p:nvSpPr>
          <p:cNvPr id="10" name="Rectangle 9">
            <a:extLst>
              <a:ext uri="{FF2B5EF4-FFF2-40B4-BE49-F238E27FC236}">
                <a16:creationId xmlns:a16="http://schemas.microsoft.com/office/drawing/2014/main" id="{6166C6D1-23AC-49C4-BA07-238E4E9F8C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6343" y="4419227"/>
            <a:ext cx="3414369" cy="1979852"/>
          </a:xfrm>
          <a:prstGeom prst="rect">
            <a:avLst/>
          </a:prstGeom>
          <a:solidFill>
            <a:schemeClr val="accent1">
              <a:alpha val="95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sp>
        <p:nvSpPr>
          <p:cNvPr id="12" name="Rectangle 11">
            <a:extLst>
              <a:ext uri="{FF2B5EF4-FFF2-40B4-BE49-F238E27FC236}">
                <a16:creationId xmlns:a16="http://schemas.microsoft.com/office/drawing/2014/main" id="{1C091803-41C2-48E0-9228-5148460C74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44603" y="448055"/>
            <a:ext cx="7688475" cy="5952745"/>
          </a:xfrm>
          <a:prstGeom prst="rect">
            <a:avLst/>
          </a:prstGeom>
          <a:solidFill>
            <a:schemeClr val="tx1">
              <a:lumMod val="50000"/>
              <a:lumOff val="5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F5FF7799-A21A-46D0-8E3F-BDEACFC6507F}"/>
              </a:ext>
            </a:extLst>
          </p:cNvPr>
          <p:cNvSpPr>
            <a:spLocks noGrp="1"/>
          </p:cNvSpPr>
          <p:nvPr>
            <p:ph idx="1"/>
          </p:nvPr>
        </p:nvSpPr>
        <p:spPr>
          <a:xfrm>
            <a:off x="4379709" y="686862"/>
            <a:ext cx="7037591" cy="5475129"/>
          </a:xfrm>
        </p:spPr>
        <p:txBody>
          <a:bodyPr anchor="ctr">
            <a:normAutofit/>
          </a:bodyPr>
          <a:lstStyle/>
          <a:p>
            <a:r>
              <a:rPr lang="en-GB" sz="2600"/>
              <a:t>The network of social divisions and the power relations associated with them. </a:t>
            </a:r>
          </a:p>
          <a:p>
            <a:r>
              <a:rPr lang="en-GB" sz="2600"/>
              <a:t>The ways in which oppression and discrimination are institutionalised and sewn into the fabric of society. </a:t>
            </a:r>
          </a:p>
          <a:p>
            <a:r>
              <a:rPr lang="en-GB" sz="2600"/>
              <a:t>The wider level of social forces. </a:t>
            </a:r>
          </a:p>
          <a:p>
            <a:r>
              <a:rPr lang="en-GB" sz="2600"/>
              <a:t>The socio-political dimension of interlocking patterns of power and influence.</a:t>
            </a:r>
          </a:p>
        </p:txBody>
      </p:sp>
    </p:spTree>
    <p:extLst>
      <p:ext uri="{BB962C8B-B14F-4D97-AF65-F5344CB8AC3E}">
        <p14:creationId xmlns:p14="http://schemas.microsoft.com/office/powerpoint/2010/main" val="157858460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B775CD93-9DF2-48CB-9F57-1BCA9A46C7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6344" y="448055"/>
            <a:ext cx="3414370" cy="3801257"/>
          </a:xfrm>
          <a:prstGeom prst="rect">
            <a:avLst/>
          </a:prstGeom>
          <a:solidFill>
            <a:srgbClr val="595959"/>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10" name="Rectangle 9">
            <a:extLst>
              <a:ext uri="{FF2B5EF4-FFF2-40B4-BE49-F238E27FC236}">
                <a16:creationId xmlns:a16="http://schemas.microsoft.com/office/drawing/2014/main" id="{6166C6D1-23AC-49C4-BA07-238E4E9F8C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6343" y="4419227"/>
            <a:ext cx="3414369" cy="1979852"/>
          </a:xfrm>
          <a:prstGeom prst="rect">
            <a:avLst/>
          </a:prstGeom>
          <a:solidFill>
            <a:schemeClr val="accent1">
              <a:alpha val="95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sp>
        <p:nvSpPr>
          <p:cNvPr id="12" name="Rectangle 11">
            <a:extLst>
              <a:ext uri="{FF2B5EF4-FFF2-40B4-BE49-F238E27FC236}">
                <a16:creationId xmlns:a16="http://schemas.microsoft.com/office/drawing/2014/main" id="{1C091803-41C2-48E0-9228-5148460C74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44603" y="448055"/>
            <a:ext cx="7688475" cy="5952745"/>
          </a:xfrm>
          <a:prstGeom prst="rect">
            <a:avLst/>
          </a:prstGeom>
          <a:solidFill>
            <a:schemeClr val="tx1">
              <a:lumMod val="50000"/>
              <a:lumOff val="5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D3B86D46-FEAE-4D2A-BD96-B79AD028B606}"/>
              </a:ext>
            </a:extLst>
          </p:cNvPr>
          <p:cNvSpPr>
            <a:spLocks noGrp="1"/>
          </p:cNvSpPr>
          <p:nvPr>
            <p:ph idx="4294967295"/>
          </p:nvPr>
        </p:nvSpPr>
        <p:spPr>
          <a:xfrm>
            <a:off x="4379709" y="686862"/>
            <a:ext cx="7037591" cy="5475129"/>
          </a:xfrm>
        </p:spPr>
        <p:txBody>
          <a:bodyPr vert="horz" lIns="91440" tIns="45720" rIns="91440" bIns="45720" rtlCol="0" anchor="ctr">
            <a:normAutofit/>
          </a:bodyPr>
          <a:lstStyle/>
          <a:p>
            <a:r>
              <a:rPr lang="en-US" sz="2600"/>
              <a:t>Thompson’s essential point is that acts of personal discrimination or oppressive individual beliefs, attitudes and behaviour take place not in isolation but within the context of culturally assumed consensus  or commonly accepted values and patterns of thought and behaviour</a:t>
            </a:r>
          </a:p>
          <a:p>
            <a:endParaRPr lang="en-US" sz="2600"/>
          </a:p>
          <a:p>
            <a:r>
              <a:rPr lang="en-US" sz="2600"/>
              <a:t>individual attitudes and acts of discrimination are therefore supported by the cultural context, structures and institutions within society</a:t>
            </a:r>
          </a:p>
        </p:txBody>
      </p:sp>
    </p:spTree>
    <p:extLst>
      <p:ext uri="{BB962C8B-B14F-4D97-AF65-F5344CB8AC3E}">
        <p14:creationId xmlns:p14="http://schemas.microsoft.com/office/powerpoint/2010/main" val="145340453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B775CD93-9DF2-48CB-9F57-1BCA9A46C7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6344" y="448055"/>
            <a:ext cx="3414370" cy="3801257"/>
          </a:xfrm>
          <a:prstGeom prst="rect">
            <a:avLst/>
          </a:prstGeom>
          <a:solidFill>
            <a:srgbClr val="595959"/>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10" name="Rectangle 9">
            <a:extLst>
              <a:ext uri="{FF2B5EF4-FFF2-40B4-BE49-F238E27FC236}">
                <a16:creationId xmlns:a16="http://schemas.microsoft.com/office/drawing/2014/main" id="{6166C6D1-23AC-49C4-BA07-238E4E9F8C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6343" y="4419227"/>
            <a:ext cx="3414369" cy="1979852"/>
          </a:xfrm>
          <a:prstGeom prst="rect">
            <a:avLst/>
          </a:prstGeom>
          <a:solidFill>
            <a:schemeClr val="accent1">
              <a:alpha val="95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sp>
        <p:nvSpPr>
          <p:cNvPr id="12" name="Rectangle 11">
            <a:extLst>
              <a:ext uri="{FF2B5EF4-FFF2-40B4-BE49-F238E27FC236}">
                <a16:creationId xmlns:a16="http://schemas.microsoft.com/office/drawing/2014/main" id="{1C091803-41C2-48E0-9228-5148460C74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44603" y="448055"/>
            <a:ext cx="7688475" cy="5952745"/>
          </a:xfrm>
          <a:prstGeom prst="rect">
            <a:avLst/>
          </a:prstGeom>
          <a:solidFill>
            <a:schemeClr val="tx1">
              <a:lumMod val="50000"/>
              <a:lumOff val="5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249F5E82-36D9-4048-B800-0D9513E31D13}"/>
              </a:ext>
            </a:extLst>
          </p:cNvPr>
          <p:cNvSpPr>
            <a:spLocks noGrp="1"/>
          </p:cNvSpPr>
          <p:nvPr>
            <p:ph idx="4294967295"/>
          </p:nvPr>
        </p:nvSpPr>
        <p:spPr>
          <a:xfrm>
            <a:off x="4379709" y="686862"/>
            <a:ext cx="7037591" cy="5475129"/>
          </a:xfrm>
        </p:spPr>
        <p:txBody>
          <a:bodyPr vert="horz" lIns="91440" tIns="45720" rIns="91440" bIns="45720" rtlCol="0" anchor="ctr">
            <a:normAutofit/>
          </a:bodyPr>
          <a:lstStyle/>
          <a:p>
            <a:r>
              <a:rPr lang="en-US" sz="2600"/>
              <a:t>Effective anti-discriminatory practice, therefore, needs to challenge not only personal attitudes and behaviour but also, and importantly, the cultural and structural circumstances that support those attitudes and behaviour.</a:t>
            </a:r>
          </a:p>
          <a:p>
            <a:endParaRPr lang="en-US" sz="2600"/>
          </a:p>
          <a:p>
            <a:r>
              <a:rPr lang="en-US" sz="2600"/>
              <a:t>oppression has to be normalised – becoming what Berger and Luckman (1967) call the ‘taken for-granted-ness of everyday life’.</a:t>
            </a:r>
          </a:p>
          <a:p>
            <a:endParaRPr lang="en-US" sz="2600"/>
          </a:p>
        </p:txBody>
      </p:sp>
    </p:spTree>
    <p:extLst>
      <p:ext uri="{BB962C8B-B14F-4D97-AF65-F5344CB8AC3E}">
        <p14:creationId xmlns:p14="http://schemas.microsoft.com/office/powerpoint/2010/main" val="341740159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B775CD93-9DF2-48CB-9F57-1BCA9A46C7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6344" y="448055"/>
            <a:ext cx="3414370" cy="3801257"/>
          </a:xfrm>
          <a:prstGeom prst="rect">
            <a:avLst/>
          </a:prstGeom>
          <a:solidFill>
            <a:srgbClr val="595959"/>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10" name="Rectangle 9">
            <a:extLst>
              <a:ext uri="{FF2B5EF4-FFF2-40B4-BE49-F238E27FC236}">
                <a16:creationId xmlns:a16="http://schemas.microsoft.com/office/drawing/2014/main" id="{6166C6D1-23AC-49C4-BA07-238E4E9F8C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6343" y="4419227"/>
            <a:ext cx="3414369" cy="1979852"/>
          </a:xfrm>
          <a:prstGeom prst="rect">
            <a:avLst/>
          </a:prstGeom>
          <a:solidFill>
            <a:schemeClr val="accent1">
              <a:alpha val="95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sp>
        <p:nvSpPr>
          <p:cNvPr id="12" name="Rectangle 11">
            <a:extLst>
              <a:ext uri="{FF2B5EF4-FFF2-40B4-BE49-F238E27FC236}">
                <a16:creationId xmlns:a16="http://schemas.microsoft.com/office/drawing/2014/main" id="{1C091803-41C2-48E0-9228-5148460C74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44603" y="448055"/>
            <a:ext cx="7688475" cy="5952745"/>
          </a:xfrm>
          <a:prstGeom prst="rect">
            <a:avLst/>
          </a:prstGeom>
          <a:solidFill>
            <a:schemeClr val="tx1">
              <a:lumMod val="50000"/>
              <a:lumOff val="5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2586852-8D90-4067-8E32-B9EAE948CDE4}"/>
              </a:ext>
            </a:extLst>
          </p:cNvPr>
          <p:cNvSpPr>
            <a:spLocks noGrp="1"/>
          </p:cNvSpPr>
          <p:nvPr>
            <p:ph idx="4294967295"/>
          </p:nvPr>
        </p:nvSpPr>
        <p:spPr>
          <a:xfrm>
            <a:off x="4379709" y="686862"/>
            <a:ext cx="7037591" cy="5475129"/>
          </a:xfrm>
        </p:spPr>
        <p:txBody>
          <a:bodyPr vert="horz" lIns="91440" tIns="45720" rIns="91440" bIns="45720" rtlCol="0" anchor="ctr">
            <a:normAutofit/>
          </a:bodyPr>
          <a:lstStyle/>
          <a:p>
            <a:r>
              <a:rPr lang="en-US" sz="2600"/>
              <a:t>These taken-for-granted beliefs about different groups and individuals is underpinned by two assumptions: </a:t>
            </a:r>
          </a:p>
          <a:p>
            <a:endParaRPr lang="en-US" sz="2600"/>
          </a:p>
          <a:p>
            <a:r>
              <a:rPr lang="en-US" sz="2600"/>
              <a:t>That difference necessarily implies relations of superiority and inferiority. </a:t>
            </a:r>
          </a:p>
          <a:p>
            <a:endParaRPr lang="en-US" sz="2600"/>
          </a:p>
          <a:p>
            <a:r>
              <a:rPr lang="en-US" sz="2600"/>
              <a:t>That biology provides legitimate justification for discrimination. </a:t>
            </a:r>
          </a:p>
        </p:txBody>
      </p:sp>
    </p:spTree>
    <p:extLst>
      <p:ext uri="{BB962C8B-B14F-4D97-AF65-F5344CB8AC3E}">
        <p14:creationId xmlns:p14="http://schemas.microsoft.com/office/powerpoint/2010/main" val="192530169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B775CD93-9DF2-48CB-9F57-1BCA9A46C7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6344" y="448055"/>
            <a:ext cx="3414370" cy="3801257"/>
          </a:xfrm>
          <a:prstGeom prst="rect">
            <a:avLst/>
          </a:prstGeom>
          <a:solidFill>
            <a:srgbClr val="595959"/>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10" name="Rectangle 9">
            <a:extLst>
              <a:ext uri="{FF2B5EF4-FFF2-40B4-BE49-F238E27FC236}">
                <a16:creationId xmlns:a16="http://schemas.microsoft.com/office/drawing/2014/main" id="{6166C6D1-23AC-49C4-BA07-238E4E9F8C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6343" y="4419227"/>
            <a:ext cx="3414369" cy="1979852"/>
          </a:xfrm>
          <a:prstGeom prst="rect">
            <a:avLst/>
          </a:prstGeom>
          <a:solidFill>
            <a:schemeClr val="accent1">
              <a:alpha val="95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sp>
        <p:nvSpPr>
          <p:cNvPr id="12" name="Rectangle 11">
            <a:extLst>
              <a:ext uri="{FF2B5EF4-FFF2-40B4-BE49-F238E27FC236}">
                <a16:creationId xmlns:a16="http://schemas.microsoft.com/office/drawing/2014/main" id="{1C091803-41C2-48E0-9228-5148460C74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44603" y="448055"/>
            <a:ext cx="7688475" cy="5952745"/>
          </a:xfrm>
          <a:prstGeom prst="rect">
            <a:avLst/>
          </a:prstGeom>
          <a:solidFill>
            <a:schemeClr val="tx1">
              <a:lumMod val="50000"/>
              <a:lumOff val="5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8BF45487-78AE-4EE5-A4F8-1BE6A398CBDF}"/>
              </a:ext>
            </a:extLst>
          </p:cNvPr>
          <p:cNvSpPr>
            <a:spLocks noGrp="1"/>
          </p:cNvSpPr>
          <p:nvPr>
            <p:ph idx="4294967295"/>
          </p:nvPr>
        </p:nvSpPr>
        <p:spPr>
          <a:xfrm>
            <a:off x="4379709" y="686862"/>
            <a:ext cx="7037591" cy="5475129"/>
          </a:xfrm>
        </p:spPr>
        <p:txBody>
          <a:bodyPr vert="horz" lIns="91440" tIns="45720" rIns="91440" bIns="45720" rtlCol="0" anchor="ctr">
            <a:normAutofit/>
          </a:bodyPr>
          <a:lstStyle/>
          <a:p>
            <a:r>
              <a:rPr lang="en-US" sz="2600"/>
              <a:t>oppression has to be conditioned  - therefore we all come to believe the myths, lies and misinformation about ourselves and others which permeate the social system.</a:t>
            </a:r>
          </a:p>
          <a:p>
            <a:endParaRPr lang="en-US" sz="2600"/>
          </a:p>
          <a:p>
            <a:r>
              <a:rPr lang="en-US" sz="2600"/>
              <a:t>We then act on those beliefs often behaving according to the stereotypes of who we are supposed to be and what we are supposed to be like</a:t>
            </a:r>
          </a:p>
          <a:p>
            <a:endParaRPr lang="en-US" sz="2600"/>
          </a:p>
          <a:p>
            <a:r>
              <a:rPr lang="en-US" sz="2600"/>
              <a:t>It is this process of internalisation (Berger 1966, p. 140) </a:t>
            </a:r>
          </a:p>
        </p:txBody>
      </p:sp>
    </p:spTree>
    <p:extLst>
      <p:ext uri="{BB962C8B-B14F-4D97-AF65-F5344CB8AC3E}">
        <p14:creationId xmlns:p14="http://schemas.microsoft.com/office/powerpoint/2010/main" val="10862638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B775CD93-9DF2-48CB-9F57-1BCA9A46C7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6344" y="448055"/>
            <a:ext cx="3414370" cy="3801257"/>
          </a:xfrm>
          <a:prstGeom prst="rect">
            <a:avLst/>
          </a:prstGeom>
          <a:solidFill>
            <a:srgbClr val="595959"/>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10" name="Rectangle 9">
            <a:extLst>
              <a:ext uri="{FF2B5EF4-FFF2-40B4-BE49-F238E27FC236}">
                <a16:creationId xmlns:a16="http://schemas.microsoft.com/office/drawing/2014/main" id="{6166C6D1-23AC-49C4-BA07-238E4E9F8C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6343" y="4419227"/>
            <a:ext cx="3414369" cy="1979852"/>
          </a:xfrm>
          <a:prstGeom prst="rect">
            <a:avLst/>
          </a:prstGeom>
          <a:solidFill>
            <a:schemeClr val="accent1">
              <a:alpha val="95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sp>
        <p:nvSpPr>
          <p:cNvPr id="12" name="Rectangle 11">
            <a:extLst>
              <a:ext uri="{FF2B5EF4-FFF2-40B4-BE49-F238E27FC236}">
                <a16:creationId xmlns:a16="http://schemas.microsoft.com/office/drawing/2014/main" id="{1C091803-41C2-48E0-9228-5148460C74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44603" y="448055"/>
            <a:ext cx="7688475" cy="5952745"/>
          </a:xfrm>
          <a:prstGeom prst="rect">
            <a:avLst/>
          </a:prstGeom>
          <a:solidFill>
            <a:schemeClr val="tx1">
              <a:lumMod val="50000"/>
              <a:lumOff val="5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3A84A8B2-3D53-4762-AABF-464701FEC1DD}"/>
              </a:ext>
            </a:extLst>
          </p:cNvPr>
          <p:cNvSpPr>
            <a:spLocks noGrp="1"/>
          </p:cNvSpPr>
          <p:nvPr>
            <p:ph idx="4294967295"/>
          </p:nvPr>
        </p:nvSpPr>
        <p:spPr>
          <a:xfrm>
            <a:off x="4379709" y="686862"/>
            <a:ext cx="7037591" cy="5475129"/>
          </a:xfrm>
        </p:spPr>
        <p:txBody>
          <a:bodyPr vert="horz" lIns="91440" tIns="45720" rIns="91440" bIns="45720" rtlCol="0" anchor="ctr">
            <a:normAutofit/>
          </a:bodyPr>
          <a:lstStyle/>
          <a:p>
            <a:r>
              <a:rPr lang="en-US" sz="2600"/>
              <a:t>Oppression is therefore maintained through an ideology (the body of ideas) which, according to Thompson (2006), acts as the glue binding the PCS model together in the sense that it is the ‘vehicle of cultural transmission’ between the personal, cultural and structural levels of oppression</a:t>
            </a:r>
          </a:p>
          <a:p>
            <a:r>
              <a:rPr lang="en-US" sz="2600"/>
              <a:t>it is through the ‘vehicle of ideology’ that the dominance of one group over another group or other groups operates.  This is known as hegemony. as Clarke and Cochrane (1998) explain when they comment that ideologies:</a:t>
            </a:r>
          </a:p>
        </p:txBody>
      </p:sp>
    </p:spTree>
    <p:extLst>
      <p:ext uri="{BB962C8B-B14F-4D97-AF65-F5344CB8AC3E}">
        <p14:creationId xmlns:p14="http://schemas.microsoft.com/office/powerpoint/2010/main" val="230381127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B775CD93-9DF2-48CB-9F57-1BCA9A46C7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6344" y="448055"/>
            <a:ext cx="3414370" cy="3801257"/>
          </a:xfrm>
          <a:prstGeom prst="rect">
            <a:avLst/>
          </a:prstGeom>
          <a:solidFill>
            <a:srgbClr val="595959"/>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10" name="Rectangle 9">
            <a:extLst>
              <a:ext uri="{FF2B5EF4-FFF2-40B4-BE49-F238E27FC236}">
                <a16:creationId xmlns:a16="http://schemas.microsoft.com/office/drawing/2014/main" id="{6166C6D1-23AC-49C4-BA07-238E4E9F8C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6343" y="4419227"/>
            <a:ext cx="3414369" cy="1979852"/>
          </a:xfrm>
          <a:prstGeom prst="rect">
            <a:avLst/>
          </a:prstGeom>
          <a:solidFill>
            <a:schemeClr val="accent1">
              <a:alpha val="95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sp>
        <p:nvSpPr>
          <p:cNvPr id="12" name="Rectangle 11">
            <a:extLst>
              <a:ext uri="{FF2B5EF4-FFF2-40B4-BE49-F238E27FC236}">
                <a16:creationId xmlns:a16="http://schemas.microsoft.com/office/drawing/2014/main" id="{1C091803-41C2-48E0-9228-5148460C74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44603" y="448055"/>
            <a:ext cx="7688475" cy="5952745"/>
          </a:xfrm>
          <a:prstGeom prst="rect">
            <a:avLst/>
          </a:prstGeom>
          <a:solidFill>
            <a:schemeClr val="tx1">
              <a:lumMod val="50000"/>
              <a:lumOff val="5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AF338711-30ED-43FB-8302-0EAE1198B036}"/>
              </a:ext>
            </a:extLst>
          </p:cNvPr>
          <p:cNvSpPr>
            <a:spLocks noGrp="1"/>
          </p:cNvSpPr>
          <p:nvPr>
            <p:ph idx="4294967295"/>
          </p:nvPr>
        </p:nvSpPr>
        <p:spPr>
          <a:xfrm>
            <a:off x="4379709" y="686862"/>
            <a:ext cx="7037591" cy="5475129"/>
          </a:xfrm>
        </p:spPr>
        <p:txBody>
          <a:bodyPr vert="horz" lIns="91440" tIns="45720" rIns="91440" bIns="45720" rtlCol="0" anchor="ctr">
            <a:normAutofit/>
          </a:bodyPr>
          <a:lstStyle/>
          <a:p>
            <a:r>
              <a:rPr lang="en-US" sz="2400" dirty="0"/>
              <a:t>“try to </a:t>
            </a:r>
            <a:r>
              <a:rPr lang="en-US" sz="2400" dirty="0" err="1"/>
              <a:t>organise</a:t>
            </a:r>
            <a:r>
              <a:rPr lang="en-US" sz="2400" dirty="0"/>
              <a:t> and </a:t>
            </a:r>
            <a:r>
              <a:rPr lang="en-US" sz="2400" dirty="0" err="1"/>
              <a:t>mobilise</a:t>
            </a:r>
            <a:r>
              <a:rPr lang="en-US" sz="2400" dirty="0"/>
              <a:t> elements of common-sense knowledge as part of their world view and in support of the social interests they represent. Thus, dominant social classes will refer to, and make connections with, aspects of common-sense knowledge that reflect and support existing patterns of inequality and which legitimate the economic or political power of these dominant groups. . . . the aim is to ensure that there appears to be no alternative to the vision of society being presented that is capable of winning tacit or active support from people across a wide social spectrum. Gramsci used the term hegemonic to describe a political project that achieved these ends . . . “ (cited in Thompson 2006, p. 43)</a:t>
            </a:r>
          </a:p>
        </p:txBody>
      </p:sp>
    </p:spTree>
    <p:extLst>
      <p:ext uri="{BB962C8B-B14F-4D97-AF65-F5344CB8AC3E}">
        <p14:creationId xmlns:p14="http://schemas.microsoft.com/office/powerpoint/2010/main" val="95676772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B775CD93-9DF2-48CB-9F57-1BCA9A46C7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6344" y="448055"/>
            <a:ext cx="3414370" cy="3801257"/>
          </a:xfrm>
          <a:prstGeom prst="rect">
            <a:avLst/>
          </a:prstGeom>
          <a:solidFill>
            <a:srgbClr val="595959"/>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10" name="Rectangle 9">
            <a:extLst>
              <a:ext uri="{FF2B5EF4-FFF2-40B4-BE49-F238E27FC236}">
                <a16:creationId xmlns:a16="http://schemas.microsoft.com/office/drawing/2014/main" id="{6166C6D1-23AC-49C4-BA07-238E4E9F8C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6343" y="4419227"/>
            <a:ext cx="3414369" cy="1979852"/>
          </a:xfrm>
          <a:prstGeom prst="rect">
            <a:avLst/>
          </a:prstGeom>
          <a:solidFill>
            <a:schemeClr val="accent1">
              <a:alpha val="95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sp>
        <p:nvSpPr>
          <p:cNvPr id="12" name="Rectangle 11">
            <a:extLst>
              <a:ext uri="{FF2B5EF4-FFF2-40B4-BE49-F238E27FC236}">
                <a16:creationId xmlns:a16="http://schemas.microsoft.com/office/drawing/2014/main" id="{1C091803-41C2-48E0-9228-5148460C74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44603" y="448055"/>
            <a:ext cx="7688475" cy="5952745"/>
          </a:xfrm>
          <a:prstGeom prst="rect">
            <a:avLst/>
          </a:prstGeom>
          <a:solidFill>
            <a:schemeClr val="tx1">
              <a:lumMod val="50000"/>
              <a:lumOff val="5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13C2E211-5B96-42BC-AC13-6389FEEAA9FE}"/>
              </a:ext>
            </a:extLst>
          </p:cNvPr>
          <p:cNvSpPr>
            <a:spLocks noGrp="1"/>
          </p:cNvSpPr>
          <p:nvPr>
            <p:ph idx="4294967295"/>
          </p:nvPr>
        </p:nvSpPr>
        <p:spPr>
          <a:xfrm>
            <a:off x="4379709" y="686862"/>
            <a:ext cx="7037591" cy="5475129"/>
          </a:xfrm>
        </p:spPr>
        <p:txBody>
          <a:bodyPr vert="horz" lIns="91440" tIns="45720" rIns="91440" bIns="45720" rtlCol="0" anchor="ctr">
            <a:normAutofit/>
          </a:bodyPr>
          <a:lstStyle/>
          <a:p>
            <a:r>
              <a:rPr lang="en-US" sz="2600"/>
              <a:t>Therefore, ideology acts to perpetuate oppression by serving as “weapons of social interest” which serve to “reinforce the power base of the status quo” (Berger and Luckman 1967, p. 18; Thompson 2006, p. 26)</a:t>
            </a:r>
          </a:p>
        </p:txBody>
      </p:sp>
    </p:spTree>
    <p:extLst>
      <p:ext uri="{BB962C8B-B14F-4D97-AF65-F5344CB8AC3E}">
        <p14:creationId xmlns:p14="http://schemas.microsoft.com/office/powerpoint/2010/main" val="92217443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B775CD93-9DF2-48CB-9F57-1BCA9A46C7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6344" y="448055"/>
            <a:ext cx="3414370" cy="3801257"/>
          </a:xfrm>
          <a:prstGeom prst="rect">
            <a:avLst/>
          </a:prstGeom>
          <a:solidFill>
            <a:srgbClr val="595959"/>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10" name="Rectangle 9">
            <a:extLst>
              <a:ext uri="{FF2B5EF4-FFF2-40B4-BE49-F238E27FC236}">
                <a16:creationId xmlns:a16="http://schemas.microsoft.com/office/drawing/2014/main" id="{6166C6D1-23AC-49C4-BA07-238E4E9F8C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6343" y="4419227"/>
            <a:ext cx="3414369" cy="1979852"/>
          </a:xfrm>
          <a:prstGeom prst="rect">
            <a:avLst/>
          </a:prstGeom>
          <a:solidFill>
            <a:schemeClr val="accent1">
              <a:alpha val="95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sp>
        <p:nvSpPr>
          <p:cNvPr id="12" name="Rectangle 11">
            <a:extLst>
              <a:ext uri="{FF2B5EF4-FFF2-40B4-BE49-F238E27FC236}">
                <a16:creationId xmlns:a16="http://schemas.microsoft.com/office/drawing/2014/main" id="{1C091803-41C2-48E0-9228-5148460C74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44603" y="448055"/>
            <a:ext cx="7688475" cy="5952745"/>
          </a:xfrm>
          <a:prstGeom prst="rect">
            <a:avLst/>
          </a:prstGeom>
          <a:solidFill>
            <a:schemeClr val="tx1">
              <a:lumMod val="50000"/>
              <a:lumOff val="5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0287BE4B-9052-448F-A15C-DE65F442006E}"/>
              </a:ext>
            </a:extLst>
          </p:cNvPr>
          <p:cNvSpPr>
            <a:spLocks noGrp="1"/>
          </p:cNvSpPr>
          <p:nvPr>
            <p:ph idx="4294967295"/>
          </p:nvPr>
        </p:nvSpPr>
        <p:spPr>
          <a:xfrm>
            <a:off x="4379709" y="686862"/>
            <a:ext cx="7037591" cy="5475129"/>
          </a:xfrm>
        </p:spPr>
        <p:txBody>
          <a:bodyPr vert="horz" lIns="91440" tIns="45720" rIns="91440" bIns="45720" rtlCol="0" anchor="ctr">
            <a:normAutofit/>
          </a:bodyPr>
          <a:lstStyle/>
          <a:p>
            <a:r>
              <a:rPr lang="en-US" sz="2600"/>
              <a:t>Two key features are therefore central to effective anti-oppressive practice: </a:t>
            </a:r>
          </a:p>
          <a:p>
            <a:endParaRPr lang="en-US" sz="2600"/>
          </a:p>
          <a:p>
            <a:r>
              <a:rPr lang="en-US" sz="2600"/>
              <a:t>Challenging oppression at personal, cultural and structural levels. </a:t>
            </a:r>
          </a:p>
          <a:p>
            <a:endParaRPr lang="en-US" sz="2600"/>
          </a:p>
          <a:p>
            <a:r>
              <a:rPr lang="en-US" sz="2600"/>
              <a:t>Challenging the ideology that supports various forms of oppression and through which they are continually reproduced. </a:t>
            </a:r>
          </a:p>
        </p:txBody>
      </p:sp>
    </p:spTree>
    <p:extLst>
      <p:ext uri="{BB962C8B-B14F-4D97-AF65-F5344CB8AC3E}">
        <p14:creationId xmlns:p14="http://schemas.microsoft.com/office/powerpoint/2010/main" val="21801364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B775CD93-9DF2-48CB-9F57-1BCA9A46C7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6344" y="448055"/>
            <a:ext cx="3414370" cy="3801257"/>
          </a:xfrm>
          <a:prstGeom prst="rect">
            <a:avLst/>
          </a:prstGeom>
          <a:solidFill>
            <a:srgbClr val="595959"/>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2" name="Title 1">
            <a:extLst>
              <a:ext uri="{FF2B5EF4-FFF2-40B4-BE49-F238E27FC236}">
                <a16:creationId xmlns:a16="http://schemas.microsoft.com/office/drawing/2014/main" id="{1802E209-608E-4BBA-BD67-EA116FD5B9A7}"/>
              </a:ext>
            </a:extLst>
          </p:cNvPr>
          <p:cNvSpPr>
            <a:spLocks noGrp="1"/>
          </p:cNvSpPr>
          <p:nvPr>
            <p:ph type="title"/>
          </p:nvPr>
        </p:nvSpPr>
        <p:spPr>
          <a:xfrm>
            <a:off x="777240" y="731519"/>
            <a:ext cx="2845191" cy="3237579"/>
          </a:xfrm>
        </p:spPr>
        <p:txBody>
          <a:bodyPr>
            <a:normAutofit/>
          </a:bodyPr>
          <a:lstStyle/>
          <a:p>
            <a:r>
              <a:rPr lang="en-GB" sz="3500">
                <a:solidFill>
                  <a:srgbClr val="FFFFFF"/>
                </a:solidFill>
              </a:rPr>
              <a:t>Empowerment</a:t>
            </a:r>
          </a:p>
        </p:txBody>
      </p:sp>
      <p:sp>
        <p:nvSpPr>
          <p:cNvPr id="10" name="Rectangle 9">
            <a:extLst>
              <a:ext uri="{FF2B5EF4-FFF2-40B4-BE49-F238E27FC236}">
                <a16:creationId xmlns:a16="http://schemas.microsoft.com/office/drawing/2014/main" id="{6166C6D1-23AC-49C4-BA07-238E4E9F8C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6343" y="4419227"/>
            <a:ext cx="3414369" cy="1979852"/>
          </a:xfrm>
          <a:prstGeom prst="rect">
            <a:avLst/>
          </a:prstGeom>
          <a:solidFill>
            <a:schemeClr val="accent1">
              <a:alpha val="95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endParaRPr>
          </a:p>
        </p:txBody>
      </p:sp>
      <p:sp>
        <p:nvSpPr>
          <p:cNvPr id="12" name="Rectangle 11">
            <a:extLst>
              <a:ext uri="{FF2B5EF4-FFF2-40B4-BE49-F238E27FC236}">
                <a16:creationId xmlns:a16="http://schemas.microsoft.com/office/drawing/2014/main" id="{1C091803-41C2-48E0-9228-5148460C74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44603" y="448055"/>
            <a:ext cx="7688475" cy="5952745"/>
          </a:xfrm>
          <a:prstGeom prst="rect">
            <a:avLst/>
          </a:prstGeom>
          <a:solidFill>
            <a:schemeClr val="tx1">
              <a:lumMod val="50000"/>
              <a:lumOff val="5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14132AE0-212A-4F20-BCE2-D270B83399E9}"/>
              </a:ext>
            </a:extLst>
          </p:cNvPr>
          <p:cNvSpPr>
            <a:spLocks noGrp="1"/>
          </p:cNvSpPr>
          <p:nvPr>
            <p:ph idx="1"/>
          </p:nvPr>
        </p:nvSpPr>
        <p:spPr>
          <a:xfrm>
            <a:off x="4379709" y="686862"/>
            <a:ext cx="7037591" cy="5475129"/>
          </a:xfrm>
        </p:spPr>
        <p:txBody>
          <a:bodyPr anchor="ctr">
            <a:normAutofit/>
          </a:bodyPr>
          <a:lstStyle/>
          <a:p>
            <a:r>
              <a:rPr lang="en-GB" sz="2600" dirty="0"/>
              <a:t>empowerment within social/community work emphasise,  the “collective voicing of universal need” (p. 21); indeed, empowerment within social/community work is understood predominantly in terms of powerlessness and oppression. </a:t>
            </a:r>
          </a:p>
          <a:p>
            <a:r>
              <a:rPr lang="en-GB" sz="2600" dirty="0"/>
              <a:t>Dalrymple and Burke (2006, p. 107) also cite Gutierrez (1990) who identifies empowering practice as: “ . . . a process of increasing personal, interpersonal or political power so that individuals can take action to improve their life situation”.</a:t>
            </a:r>
          </a:p>
        </p:txBody>
      </p:sp>
    </p:spTree>
    <p:extLst>
      <p:ext uri="{BB962C8B-B14F-4D97-AF65-F5344CB8AC3E}">
        <p14:creationId xmlns:p14="http://schemas.microsoft.com/office/powerpoint/2010/main" val="114364831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5" y="1410079"/>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7E765E2-74D4-4A76-9721-6E27A5E09136}"/>
              </a:ext>
            </a:extLst>
          </p:cNvPr>
          <p:cNvSpPr>
            <a:spLocks noGrp="1"/>
          </p:cNvSpPr>
          <p:nvPr>
            <p:ph type="title"/>
          </p:nvPr>
        </p:nvSpPr>
        <p:spPr>
          <a:xfrm>
            <a:off x="586478" y="1683756"/>
            <a:ext cx="3115265" cy="2396359"/>
          </a:xfrm>
        </p:spPr>
        <p:txBody>
          <a:bodyPr anchor="b">
            <a:normAutofit/>
          </a:bodyPr>
          <a:lstStyle/>
          <a:p>
            <a:pPr algn="r"/>
            <a:r>
              <a:rPr lang="en-GB" sz="3700">
                <a:solidFill>
                  <a:srgbClr val="FFFFFF"/>
                </a:solidFill>
              </a:rPr>
              <a:t>Empowerment</a:t>
            </a:r>
          </a:p>
        </p:txBody>
      </p:sp>
      <p:graphicFrame>
        <p:nvGraphicFramePr>
          <p:cNvPr id="5" name="Content Placeholder 2">
            <a:extLst>
              <a:ext uri="{FF2B5EF4-FFF2-40B4-BE49-F238E27FC236}">
                <a16:creationId xmlns:a16="http://schemas.microsoft.com/office/drawing/2014/main" id="{3387DFA4-E845-49E0-B85B-DB4B45EF1E33}"/>
              </a:ext>
            </a:extLst>
          </p:cNvPr>
          <p:cNvGraphicFramePr>
            <a:graphicFrameLocks noGrp="1"/>
          </p:cNvGraphicFramePr>
          <p:nvPr>
            <p:ph idx="1"/>
            <p:extLst>
              <p:ext uri="{D42A27DB-BD31-4B8C-83A1-F6EECF244321}">
                <p14:modId xmlns:p14="http://schemas.microsoft.com/office/powerpoint/2010/main" val="2315951993"/>
              </p:ext>
            </p:extLst>
          </p:nvPr>
        </p:nvGraphicFramePr>
        <p:xfrm>
          <a:off x="4905052" y="750440"/>
          <a:ext cx="6666833"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2067265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7">
            <a:extLst>
              <a:ext uri="{FF2B5EF4-FFF2-40B4-BE49-F238E27FC236}">
                <a16:creationId xmlns:a16="http://schemas.microsoft.com/office/drawing/2014/main" id="{DEE2AD96-B495-4E06-9291-B71706F728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9">
            <a:extLst>
              <a:ext uri="{FF2B5EF4-FFF2-40B4-BE49-F238E27FC236}">
                <a16:creationId xmlns:a16="http://schemas.microsoft.com/office/drawing/2014/main" id="{53CF6D67-C5A8-4ADD-9E8E-1E38CA1D31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638515" y="639280"/>
            <a:ext cx="6858000" cy="5579440"/>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11">
            <a:extLst>
              <a:ext uri="{FF2B5EF4-FFF2-40B4-BE49-F238E27FC236}">
                <a16:creationId xmlns:a16="http://schemas.microsoft.com/office/drawing/2014/main" id="{86909FA0-B515-4681-B7A8-FA281D133B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393206" y="395206"/>
            <a:ext cx="6346209" cy="5576080"/>
          </a:xfrm>
          <a:prstGeom prst="rect">
            <a:avLst/>
          </a:prstGeom>
          <a:gradFill>
            <a:gsLst>
              <a:gs pos="0">
                <a:srgbClr val="000000">
                  <a:alpha val="0"/>
                </a:srgbClr>
              </a:gs>
              <a:gs pos="99000">
                <a:schemeClr val="accent1">
                  <a:alpha val="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13">
            <a:extLst>
              <a:ext uri="{FF2B5EF4-FFF2-40B4-BE49-F238E27FC236}">
                <a16:creationId xmlns:a16="http://schemas.microsoft.com/office/drawing/2014/main" id="{21C9FE86-FCC3-4A31-AA1C-C882262B7F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528907" y="2818967"/>
            <a:ext cx="2501979" cy="5576080"/>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Rectangle 15">
            <a:extLst>
              <a:ext uri="{FF2B5EF4-FFF2-40B4-BE49-F238E27FC236}">
                <a16:creationId xmlns:a16="http://schemas.microsoft.com/office/drawing/2014/main" id="{7D96243B-ECED-4B71-8E06-AE9A285EAD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425002" y="852793"/>
            <a:ext cx="6858001" cy="5152412"/>
          </a:xfrm>
          <a:prstGeom prst="rect">
            <a:avLst/>
          </a:prstGeom>
          <a:gradFill>
            <a:gsLst>
              <a:gs pos="0">
                <a:srgbClr val="000000">
                  <a:alpha val="0"/>
                </a:srgbClr>
              </a:gs>
              <a:gs pos="99000">
                <a:schemeClr val="accent1">
                  <a:alpha val="1100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Oval 17">
            <a:extLst>
              <a:ext uri="{FF2B5EF4-FFF2-40B4-BE49-F238E27FC236}">
                <a16:creationId xmlns:a16="http://schemas.microsoft.com/office/drawing/2014/main" id="{A09989E4-EFDC-4A90-A633-E0525FB413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818753" y="1128497"/>
            <a:ext cx="4318303" cy="4318303"/>
          </a:xfrm>
          <a:prstGeom prst="ellipse">
            <a:avLst/>
          </a:prstGeom>
          <a:gradFill>
            <a:gsLst>
              <a:gs pos="39000">
                <a:schemeClr val="accent1">
                  <a:alpha val="0"/>
                </a:schemeClr>
              </a:gs>
              <a:gs pos="100000">
                <a:schemeClr val="accent1">
                  <a:lumMod val="60000"/>
                  <a:lumOff val="40000"/>
                  <a:alpha val="1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354BA03D-83FD-4FA8-A240-C3995B9430CF}"/>
              </a:ext>
            </a:extLst>
          </p:cNvPr>
          <p:cNvSpPr>
            <a:spLocks noGrp="1"/>
          </p:cNvSpPr>
          <p:nvPr>
            <p:ph type="title"/>
          </p:nvPr>
        </p:nvSpPr>
        <p:spPr>
          <a:xfrm>
            <a:off x="826396" y="586855"/>
            <a:ext cx="4230100" cy="3387497"/>
          </a:xfrm>
        </p:spPr>
        <p:txBody>
          <a:bodyPr anchor="b">
            <a:normAutofit/>
          </a:bodyPr>
          <a:lstStyle/>
          <a:p>
            <a:pPr algn="r"/>
            <a:r>
              <a:rPr lang="en-GB" sz="4000">
                <a:solidFill>
                  <a:srgbClr val="FFFFFF"/>
                </a:solidFill>
              </a:rPr>
              <a:t>Empowerment</a:t>
            </a:r>
          </a:p>
        </p:txBody>
      </p:sp>
      <p:sp>
        <p:nvSpPr>
          <p:cNvPr id="3" name="Content Placeholder 2">
            <a:extLst>
              <a:ext uri="{FF2B5EF4-FFF2-40B4-BE49-F238E27FC236}">
                <a16:creationId xmlns:a16="http://schemas.microsoft.com/office/drawing/2014/main" id="{5E52FBA4-7883-4EC3-A552-32CB7208EAEF}"/>
              </a:ext>
            </a:extLst>
          </p:cNvPr>
          <p:cNvSpPr>
            <a:spLocks noGrp="1"/>
          </p:cNvSpPr>
          <p:nvPr>
            <p:ph idx="1"/>
          </p:nvPr>
        </p:nvSpPr>
        <p:spPr>
          <a:xfrm>
            <a:off x="6213194" y="649480"/>
            <a:ext cx="5152412" cy="5546047"/>
          </a:xfrm>
        </p:spPr>
        <p:txBody>
          <a:bodyPr anchor="ctr">
            <a:normAutofit/>
          </a:bodyPr>
          <a:lstStyle/>
          <a:p>
            <a:pPr marL="0" indent="0">
              <a:buNone/>
            </a:pPr>
            <a:endParaRPr lang="en-GB" sz="2000" dirty="0"/>
          </a:p>
          <a:p>
            <a:endParaRPr lang="en-GB" sz="2000" dirty="0"/>
          </a:p>
          <a:p>
            <a:r>
              <a:rPr lang="en-GB" dirty="0"/>
              <a:t>“empowerment is a process of change through achieving power and transforming it. Just as oppression is experienced through personal, everyday events, so empowering practice offers people the chance to experience new ways of being involved in those events.” (Ward 2000, cited in Dalrymple and Burke 2006, p. 108)</a:t>
            </a:r>
          </a:p>
        </p:txBody>
      </p:sp>
    </p:spTree>
    <p:extLst>
      <p:ext uri="{BB962C8B-B14F-4D97-AF65-F5344CB8AC3E}">
        <p14:creationId xmlns:p14="http://schemas.microsoft.com/office/powerpoint/2010/main" val="234190580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5" y="1410079"/>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FA2E74C-BEE0-41D7-A767-810CEFA03EEF}"/>
              </a:ext>
            </a:extLst>
          </p:cNvPr>
          <p:cNvSpPr>
            <a:spLocks noGrp="1"/>
          </p:cNvSpPr>
          <p:nvPr>
            <p:ph type="title"/>
          </p:nvPr>
        </p:nvSpPr>
        <p:spPr>
          <a:xfrm>
            <a:off x="586478" y="1683756"/>
            <a:ext cx="3115265" cy="2396359"/>
          </a:xfrm>
        </p:spPr>
        <p:txBody>
          <a:bodyPr anchor="b">
            <a:normAutofit/>
          </a:bodyPr>
          <a:lstStyle/>
          <a:p>
            <a:pPr algn="r"/>
            <a:r>
              <a:rPr lang="en-GB" sz="4000">
                <a:solidFill>
                  <a:srgbClr val="FFFFFF"/>
                </a:solidFill>
              </a:rPr>
              <a:t>AOP</a:t>
            </a:r>
          </a:p>
        </p:txBody>
      </p:sp>
      <p:graphicFrame>
        <p:nvGraphicFramePr>
          <p:cNvPr id="5" name="Content Placeholder 2">
            <a:extLst>
              <a:ext uri="{FF2B5EF4-FFF2-40B4-BE49-F238E27FC236}">
                <a16:creationId xmlns:a16="http://schemas.microsoft.com/office/drawing/2014/main" id="{0C81EC18-B4C7-4259-A4A6-B0792C30F035}"/>
              </a:ext>
            </a:extLst>
          </p:cNvPr>
          <p:cNvGraphicFramePr>
            <a:graphicFrameLocks noGrp="1"/>
          </p:cNvGraphicFramePr>
          <p:nvPr>
            <p:ph idx="1"/>
            <p:extLst>
              <p:ext uri="{D42A27DB-BD31-4B8C-83A1-F6EECF244321}">
                <p14:modId xmlns:p14="http://schemas.microsoft.com/office/powerpoint/2010/main" val="4250254086"/>
              </p:ext>
            </p:extLst>
          </p:nvPr>
        </p:nvGraphicFramePr>
        <p:xfrm>
          <a:off x="4905052" y="750440"/>
          <a:ext cx="6666833"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94501519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5" y="1410079"/>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651EECF-5EC1-48AF-A706-8D45CD9B0E70}"/>
              </a:ext>
            </a:extLst>
          </p:cNvPr>
          <p:cNvSpPr>
            <a:spLocks noGrp="1"/>
          </p:cNvSpPr>
          <p:nvPr>
            <p:ph type="title"/>
          </p:nvPr>
        </p:nvSpPr>
        <p:spPr>
          <a:xfrm>
            <a:off x="586478" y="1683756"/>
            <a:ext cx="3115265" cy="2396359"/>
          </a:xfrm>
        </p:spPr>
        <p:txBody>
          <a:bodyPr anchor="b">
            <a:normAutofit/>
          </a:bodyPr>
          <a:lstStyle/>
          <a:p>
            <a:pPr algn="r"/>
            <a:r>
              <a:rPr lang="en-GB" sz="4000">
                <a:solidFill>
                  <a:srgbClr val="FFFFFF"/>
                </a:solidFill>
              </a:rPr>
              <a:t>AOP</a:t>
            </a:r>
          </a:p>
        </p:txBody>
      </p:sp>
      <p:graphicFrame>
        <p:nvGraphicFramePr>
          <p:cNvPr id="5" name="Content Placeholder 2">
            <a:extLst>
              <a:ext uri="{FF2B5EF4-FFF2-40B4-BE49-F238E27FC236}">
                <a16:creationId xmlns:a16="http://schemas.microsoft.com/office/drawing/2014/main" id="{22D4BCD2-E98A-4F40-9DC8-72822C769ACA}"/>
              </a:ext>
            </a:extLst>
          </p:cNvPr>
          <p:cNvGraphicFramePr>
            <a:graphicFrameLocks noGrp="1"/>
          </p:cNvGraphicFramePr>
          <p:nvPr>
            <p:ph idx="1"/>
            <p:extLst>
              <p:ext uri="{D42A27DB-BD31-4B8C-83A1-F6EECF244321}">
                <p14:modId xmlns:p14="http://schemas.microsoft.com/office/powerpoint/2010/main" val="2480093875"/>
              </p:ext>
            </p:extLst>
          </p:nvPr>
        </p:nvGraphicFramePr>
        <p:xfrm>
          <a:off x="4905052" y="750440"/>
          <a:ext cx="6666833"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859742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5" y="1410079"/>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799761C-CBE2-4C88-8D8F-3872D1EEB5F7}"/>
              </a:ext>
            </a:extLst>
          </p:cNvPr>
          <p:cNvSpPr>
            <a:spLocks noGrp="1"/>
          </p:cNvSpPr>
          <p:nvPr>
            <p:ph type="title"/>
          </p:nvPr>
        </p:nvSpPr>
        <p:spPr>
          <a:xfrm>
            <a:off x="586478" y="1683756"/>
            <a:ext cx="3115265" cy="2396359"/>
          </a:xfrm>
        </p:spPr>
        <p:txBody>
          <a:bodyPr anchor="b">
            <a:normAutofit/>
          </a:bodyPr>
          <a:lstStyle/>
          <a:p>
            <a:pPr algn="r"/>
            <a:r>
              <a:rPr lang="en-GB" sz="4000">
                <a:solidFill>
                  <a:srgbClr val="FFFFFF"/>
                </a:solidFill>
              </a:rPr>
              <a:t>AOP</a:t>
            </a:r>
          </a:p>
        </p:txBody>
      </p:sp>
      <p:graphicFrame>
        <p:nvGraphicFramePr>
          <p:cNvPr id="5" name="Content Placeholder 2">
            <a:extLst>
              <a:ext uri="{FF2B5EF4-FFF2-40B4-BE49-F238E27FC236}">
                <a16:creationId xmlns:a16="http://schemas.microsoft.com/office/drawing/2014/main" id="{DBE99681-1CDC-4D9C-98B3-72CD7E4E4AC0}"/>
              </a:ext>
            </a:extLst>
          </p:cNvPr>
          <p:cNvGraphicFramePr>
            <a:graphicFrameLocks noGrp="1"/>
          </p:cNvGraphicFramePr>
          <p:nvPr>
            <p:ph idx="1"/>
            <p:extLst>
              <p:ext uri="{D42A27DB-BD31-4B8C-83A1-F6EECF244321}">
                <p14:modId xmlns:p14="http://schemas.microsoft.com/office/powerpoint/2010/main" val="1151575884"/>
              </p:ext>
            </p:extLst>
          </p:nvPr>
        </p:nvGraphicFramePr>
        <p:xfrm>
          <a:off x="4905052" y="750440"/>
          <a:ext cx="6666833"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9873905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7FA33FF-088D-4F16-95A2-2C64D353DE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A376EFB1-01CF-419F-ABF1-2AF02BBFCB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709160" cy="6858000"/>
          </a:xfrm>
          <a:prstGeom prst="rect">
            <a:avLst/>
          </a:prstGeom>
          <a:solidFill>
            <a:schemeClr val="tx1">
              <a:alpha val="8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Freeform: Shape 11">
            <a:extLst>
              <a:ext uri="{FF2B5EF4-FFF2-40B4-BE49-F238E27FC236}">
                <a16:creationId xmlns:a16="http://schemas.microsoft.com/office/drawing/2014/main" id="{FF9DEA15-78BD-4750-AA18-B9F28A6D5A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284331" cy="6858000"/>
          </a:xfrm>
          <a:custGeom>
            <a:avLst/>
            <a:gdLst>
              <a:gd name="connsiteX0" fmla="*/ 0 w 4319042"/>
              <a:gd name="connsiteY0" fmla="*/ 0 h 6858000"/>
              <a:gd name="connsiteX1" fmla="*/ 1142888 w 4319042"/>
              <a:gd name="connsiteY1" fmla="*/ 0 h 6858000"/>
              <a:gd name="connsiteX2" fmla="*/ 4319042 w 4319042"/>
              <a:gd name="connsiteY2" fmla="*/ 6858000 h 6858000"/>
              <a:gd name="connsiteX3" fmla="*/ 0 w 4319042"/>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4319042" h="6858000">
                <a:moveTo>
                  <a:pt x="0" y="0"/>
                </a:moveTo>
                <a:lnTo>
                  <a:pt x="1142888" y="0"/>
                </a:lnTo>
                <a:lnTo>
                  <a:pt x="4319042" y="6858000"/>
                </a:lnTo>
                <a:lnTo>
                  <a:pt x="0" y="6858000"/>
                </a:lnTo>
                <a:close/>
              </a:path>
            </a:pathLst>
          </a:custGeom>
          <a:solidFill>
            <a:schemeClr val="tx1">
              <a:alpha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F0049307-C2D7-4C81-A6A2-B5E3EDC7EF9C}"/>
              </a:ext>
            </a:extLst>
          </p:cNvPr>
          <p:cNvSpPr>
            <a:spLocks noGrp="1"/>
          </p:cNvSpPr>
          <p:nvPr>
            <p:ph type="title"/>
          </p:nvPr>
        </p:nvSpPr>
        <p:spPr>
          <a:xfrm>
            <a:off x="804672" y="640080"/>
            <a:ext cx="3282696" cy="5257800"/>
          </a:xfrm>
        </p:spPr>
        <p:txBody>
          <a:bodyPr>
            <a:normAutofit/>
          </a:bodyPr>
          <a:lstStyle/>
          <a:p>
            <a:r>
              <a:rPr lang="en-GB">
                <a:solidFill>
                  <a:schemeClr val="bg1"/>
                </a:solidFill>
              </a:rPr>
              <a:t>AOP</a:t>
            </a:r>
          </a:p>
        </p:txBody>
      </p:sp>
      <p:sp>
        <p:nvSpPr>
          <p:cNvPr id="3" name="Content Placeholder 2">
            <a:extLst>
              <a:ext uri="{FF2B5EF4-FFF2-40B4-BE49-F238E27FC236}">
                <a16:creationId xmlns:a16="http://schemas.microsoft.com/office/drawing/2014/main" id="{7A9AB6D4-360E-4127-9FBB-05C931DC7383}"/>
              </a:ext>
            </a:extLst>
          </p:cNvPr>
          <p:cNvSpPr>
            <a:spLocks noGrp="1"/>
          </p:cNvSpPr>
          <p:nvPr>
            <p:ph idx="1"/>
          </p:nvPr>
        </p:nvSpPr>
        <p:spPr>
          <a:xfrm>
            <a:off x="5358384" y="640081"/>
            <a:ext cx="6024654" cy="5257800"/>
          </a:xfrm>
        </p:spPr>
        <p:txBody>
          <a:bodyPr anchor="ctr">
            <a:normAutofit/>
          </a:bodyPr>
          <a:lstStyle/>
          <a:p>
            <a:r>
              <a:rPr lang="en-GB" sz="2400"/>
              <a:t>Dalrymple and Burke’s (2006, p. 48) own theory of anti-oppressive practice is that</a:t>
            </a:r>
          </a:p>
          <a:p>
            <a:r>
              <a:rPr lang="en-GB" sz="2400"/>
              <a:t>‘Practitioners are required to analyse how the socially constructed divisions of race, age, gender, class, sexuality and disability and the impact of differential access to resources, interconnect and interact to define the life experiences of individuals and communities. From this position practitioners are provided with the means to recognize and challenge situations of oppression within their work.</a:t>
            </a:r>
          </a:p>
        </p:txBody>
      </p:sp>
    </p:spTree>
    <p:extLst>
      <p:ext uri="{BB962C8B-B14F-4D97-AF65-F5344CB8AC3E}">
        <p14:creationId xmlns:p14="http://schemas.microsoft.com/office/powerpoint/2010/main" val="6968055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3CD251C-A887-4D2F-925B-FC09719853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19D093C-27FB-4032-B282-42C4563F2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94548"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 name="Group 11">
            <a:extLst>
              <a:ext uri="{FF2B5EF4-FFF2-40B4-BE49-F238E27FC236}">
                <a16:creationId xmlns:a16="http://schemas.microsoft.com/office/drawing/2014/main" id="{35EE815E-1BD3-4777-B652-6D98825BF66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67290" y="681628"/>
            <a:ext cx="1128382" cy="847206"/>
            <a:chOff x="668003" y="1684057"/>
            <a:chExt cx="1128382" cy="847206"/>
          </a:xfrm>
        </p:grpSpPr>
        <p:sp>
          <p:nvSpPr>
            <p:cNvPr id="13" name="Freeform 5">
              <a:extLst>
                <a:ext uri="{FF2B5EF4-FFF2-40B4-BE49-F238E27FC236}">
                  <a16:creationId xmlns:a16="http://schemas.microsoft.com/office/drawing/2014/main" id="{E6692982-4A7D-4392-87CD-F0CD4B027DD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68003" y="1935883"/>
              <a:ext cx="675351" cy="595380"/>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bg1"/>
              </a:solidFill>
            </a:ln>
          </p:spPr>
          <p:txBody>
            <a:bodyPr vert="horz" wrap="square" lIns="91440" tIns="45720" rIns="91440" bIns="45720" numCol="1" anchor="t" anchorCtr="0" compatLnSpc="1">
              <a:prstTxWarp prst="textNoShape">
                <a:avLst/>
              </a:prstTxWarp>
            </a:bodyPr>
            <a:lstStyle/>
            <a:p>
              <a:endParaRPr lang="en-US"/>
            </a:p>
          </p:txBody>
        </p:sp>
        <p:sp>
          <p:nvSpPr>
            <p:cNvPr id="14" name="Freeform 5">
              <a:extLst>
                <a:ext uri="{FF2B5EF4-FFF2-40B4-BE49-F238E27FC236}">
                  <a16:creationId xmlns:a16="http://schemas.microsoft.com/office/drawing/2014/main" id="{196485F7-F277-4123-AC53-98EA4C85877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245893" y="1684057"/>
              <a:ext cx="550492" cy="485306"/>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bg1"/>
              </a:solidFill>
            </a:ln>
          </p:spPr>
          <p:txBody>
            <a:bodyPr vert="horz" wrap="square" lIns="91440" tIns="45720" rIns="91440" bIns="45720" numCol="1" anchor="t" anchorCtr="0" compatLnSpc="1">
              <a:prstTxWarp prst="textNoShape">
                <a:avLst/>
              </a:prstTxWarp>
            </a:bodyPr>
            <a:lstStyle/>
            <a:p>
              <a:endParaRPr lang="en-US"/>
            </a:p>
          </p:txBody>
        </p:sp>
      </p:grpSp>
      <p:sp>
        <p:nvSpPr>
          <p:cNvPr id="2" name="Title 1">
            <a:extLst>
              <a:ext uri="{FF2B5EF4-FFF2-40B4-BE49-F238E27FC236}">
                <a16:creationId xmlns:a16="http://schemas.microsoft.com/office/drawing/2014/main" id="{D2B0A7A4-9F22-41FD-AD02-102BF2453CD2}"/>
              </a:ext>
            </a:extLst>
          </p:cNvPr>
          <p:cNvSpPr>
            <a:spLocks noGrp="1"/>
          </p:cNvSpPr>
          <p:nvPr>
            <p:ph type="title"/>
          </p:nvPr>
        </p:nvSpPr>
        <p:spPr>
          <a:xfrm>
            <a:off x="767290" y="1166932"/>
            <a:ext cx="3582073" cy="4279709"/>
          </a:xfrm>
        </p:spPr>
        <p:txBody>
          <a:bodyPr anchor="ctr">
            <a:normAutofit/>
          </a:bodyPr>
          <a:lstStyle/>
          <a:p>
            <a:r>
              <a:rPr lang="en-GB" sz="4800">
                <a:solidFill>
                  <a:schemeClr val="bg1"/>
                </a:solidFill>
              </a:rPr>
              <a:t>AOP</a:t>
            </a:r>
          </a:p>
        </p:txBody>
      </p:sp>
      <p:sp>
        <p:nvSpPr>
          <p:cNvPr id="3" name="Content Placeholder 2">
            <a:extLst>
              <a:ext uri="{FF2B5EF4-FFF2-40B4-BE49-F238E27FC236}">
                <a16:creationId xmlns:a16="http://schemas.microsoft.com/office/drawing/2014/main" id="{16213A1B-D08F-4376-ADD5-DB3C956DED68}"/>
              </a:ext>
            </a:extLst>
          </p:cNvPr>
          <p:cNvSpPr>
            <a:spLocks noGrp="1"/>
          </p:cNvSpPr>
          <p:nvPr>
            <p:ph idx="1"/>
          </p:nvPr>
        </p:nvSpPr>
        <p:spPr>
          <a:xfrm>
            <a:off x="5573864" y="1166933"/>
            <a:ext cx="5716988" cy="4279709"/>
          </a:xfrm>
        </p:spPr>
        <p:txBody>
          <a:bodyPr anchor="ctr">
            <a:normAutofit/>
          </a:bodyPr>
          <a:lstStyle/>
          <a:p>
            <a:r>
              <a:rPr lang="en-GB" sz="2400"/>
              <a:t>And that it should:</a:t>
            </a:r>
          </a:p>
          <a:p>
            <a:r>
              <a:rPr lang="en-GB" sz="2400"/>
              <a:t> “…make a difference, so that those who have been oppressed may regain control of their lives and re-establish their right to be full and active members of society. To achieve this aim, practitioners have to be political, reflective, reflexive and committed to promoting change.” </a:t>
            </a:r>
          </a:p>
        </p:txBody>
      </p:sp>
    </p:spTree>
    <p:extLst>
      <p:ext uri="{BB962C8B-B14F-4D97-AF65-F5344CB8AC3E}">
        <p14:creationId xmlns:p14="http://schemas.microsoft.com/office/powerpoint/2010/main" val="223302624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7FA33FF-088D-4F16-95A2-2C64D353DE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A376EFB1-01CF-419F-ABF1-2AF02BBFCB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709160" cy="6858000"/>
          </a:xfrm>
          <a:prstGeom prst="rect">
            <a:avLst/>
          </a:prstGeom>
          <a:solidFill>
            <a:schemeClr val="tx1">
              <a:alpha val="8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Freeform: Shape 11">
            <a:extLst>
              <a:ext uri="{FF2B5EF4-FFF2-40B4-BE49-F238E27FC236}">
                <a16:creationId xmlns:a16="http://schemas.microsoft.com/office/drawing/2014/main" id="{FF9DEA15-78BD-4750-AA18-B9F28A6D5A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284331" cy="6858000"/>
          </a:xfrm>
          <a:custGeom>
            <a:avLst/>
            <a:gdLst>
              <a:gd name="connsiteX0" fmla="*/ 0 w 4319042"/>
              <a:gd name="connsiteY0" fmla="*/ 0 h 6858000"/>
              <a:gd name="connsiteX1" fmla="*/ 1142888 w 4319042"/>
              <a:gd name="connsiteY1" fmla="*/ 0 h 6858000"/>
              <a:gd name="connsiteX2" fmla="*/ 4319042 w 4319042"/>
              <a:gd name="connsiteY2" fmla="*/ 6858000 h 6858000"/>
              <a:gd name="connsiteX3" fmla="*/ 0 w 4319042"/>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4319042" h="6858000">
                <a:moveTo>
                  <a:pt x="0" y="0"/>
                </a:moveTo>
                <a:lnTo>
                  <a:pt x="1142888" y="0"/>
                </a:lnTo>
                <a:lnTo>
                  <a:pt x="4319042" y="6858000"/>
                </a:lnTo>
                <a:lnTo>
                  <a:pt x="0" y="6858000"/>
                </a:lnTo>
                <a:close/>
              </a:path>
            </a:pathLst>
          </a:custGeom>
          <a:solidFill>
            <a:schemeClr val="tx1">
              <a:alpha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63E8D0E-2C4E-44A1-A79E-55A20C61230C}"/>
              </a:ext>
            </a:extLst>
          </p:cNvPr>
          <p:cNvSpPr>
            <a:spLocks noGrp="1"/>
          </p:cNvSpPr>
          <p:nvPr>
            <p:ph type="title"/>
          </p:nvPr>
        </p:nvSpPr>
        <p:spPr>
          <a:xfrm>
            <a:off x="804672" y="640080"/>
            <a:ext cx="3282696" cy="5257800"/>
          </a:xfrm>
        </p:spPr>
        <p:txBody>
          <a:bodyPr>
            <a:normAutofit/>
          </a:bodyPr>
          <a:lstStyle/>
          <a:p>
            <a:r>
              <a:rPr lang="en-GB">
                <a:solidFill>
                  <a:schemeClr val="bg1"/>
                </a:solidFill>
              </a:rPr>
              <a:t>AOP</a:t>
            </a:r>
          </a:p>
        </p:txBody>
      </p:sp>
      <p:sp>
        <p:nvSpPr>
          <p:cNvPr id="3" name="Content Placeholder 2">
            <a:extLst>
              <a:ext uri="{FF2B5EF4-FFF2-40B4-BE49-F238E27FC236}">
                <a16:creationId xmlns:a16="http://schemas.microsoft.com/office/drawing/2014/main" id="{DDFE91DA-06BB-4C55-8B4D-A300F87B2FD6}"/>
              </a:ext>
            </a:extLst>
          </p:cNvPr>
          <p:cNvSpPr>
            <a:spLocks noGrp="1"/>
          </p:cNvSpPr>
          <p:nvPr>
            <p:ph idx="1"/>
          </p:nvPr>
        </p:nvSpPr>
        <p:spPr>
          <a:xfrm>
            <a:off x="5358384" y="640081"/>
            <a:ext cx="6024654" cy="5257800"/>
          </a:xfrm>
        </p:spPr>
        <p:txBody>
          <a:bodyPr anchor="ctr">
            <a:normAutofit/>
          </a:bodyPr>
          <a:lstStyle/>
          <a:p>
            <a:r>
              <a:rPr lang="en-GB" sz="2400"/>
              <a:t>Anti-oppressive practice exists because unequal power relations in society exist. Therefore to pursue social justice it is necessary to: </a:t>
            </a:r>
          </a:p>
          <a:p>
            <a:r>
              <a:rPr lang="en-GB" sz="2400"/>
              <a:t> Challenge oppression at personal, cultural and institutional levels.</a:t>
            </a:r>
          </a:p>
          <a:p>
            <a:r>
              <a:rPr lang="en-GB" sz="2400"/>
              <a:t>Challenge the ideology which supports and reproduces oppression. </a:t>
            </a:r>
          </a:p>
          <a:p>
            <a:r>
              <a:rPr lang="en-GB" sz="2400"/>
              <a:t>Create a context for people to examine the internalisation and perceived powerlessness which underpin their sense of self and guide their actions in the world. </a:t>
            </a:r>
          </a:p>
        </p:txBody>
      </p:sp>
    </p:spTree>
    <p:extLst>
      <p:ext uri="{BB962C8B-B14F-4D97-AF65-F5344CB8AC3E}">
        <p14:creationId xmlns:p14="http://schemas.microsoft.com/office/powerpoint/2010/main" val="331285855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7FA33FF-088D-4F16-95A2-2C64D353DE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A376EFB1-01CF-419F-ABF1-2AF02BBFCB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709160" cy="6858000"/>
          </a:xfrm>
          <a:prstGeom prst="rect">
            <a:avLst/>
          </a:prstGeom>
          <a:solidFill>
            <a:schemeClr val="tx1">
              <a:alpha val="8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Freeform: Shape 11">
            <a:extLst>
              <a:ext uri="{FF2B5EF4-FFF2-40B4-BE49-F238E27FC236}">
                <a16:creationId xmlns:a16="http://schemas.microsoft.com/office/drawing/2014/main" id="{FF9DEA15-78BD-4750-AA18-B9F28A6D5A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284331" cy="6858000"/>
          </a:xfrm>
          <a:custGeom>
            <a:avLst/>
            <a:gdLst>
              <a:gd name="connsiteX0" fmla="*/ 0 w 4319042"/>
              <a:gd name="connsiteY0" fmla="*/ 0 h 6858000"/>
              <a:gd name="connsiteX1" fmla="*/ 1142888 w 4319042"/>
              <a:gd name="connsiteY1" fmla="*/ 0 h 6858000"/>
              <a:gd name="connsiteX2" fmla="*/ 4319042 w 4319042"/>
              <a:gd name="connsiteY2" fmla="*/ 6858000 h 6858000"/>
              <a:gd name="connsiteX3" fmla="*/ 0 w 4319042"/>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4319042" h="6858000">
                <a:moveTo>
                  <a:pt x="0" y="0"/>
                </a:moveTo>
                <a:lnTo>
                  <a:pt x="1142888" y="0"/>
                </a:lnTo>
                <a:lnTo>
                  <a:pt x="4319042" y="6858000"/>
                </a:lnTo>
                <a:lnTo>
                  <a:pt x="0" y="6858000"/>
                </a:lnTo>
                <a:close/>
              </a:path>
            </a:pathLst>
          </a:custGeom>
          <a:solidFill>
            <a:schemeClr val="tx1">
              <a:alpha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a:xfrm>
            <a:off x="804672" y="640080"/>
            <a:ext cx="3282696" cy="5257800"/>
          </a:xfrm>
        </p:spPr>
        <p:txBody>
          <a:bodyPr>
            <a:normAutofit/>
          </a:bodyPr>
          <a:lstStyle/>
          <a:p>
            <a:r>
              <a:rPr lang="en-GB">
                <a:solidFill>
                  <a:schemeClr val="bg1"/>
                </a:solidFill>
              </a:rPr>
              <a:t>Welsh Government mission statement</a:t>
            </a:r>
          </a:p>
        </p:txBody>
      </p:sp>
      <p:sp>
        <p:nvSpPr>
          <p:cNvPr id="3" name="Content Placeholder 2"/>
          <p:cNvSpPr>
            <a:spLocks noGrp="1"/>
          </p:cNvSpPr>
          <p:nvPr>
            <p:ph idx="1"/>
          </p:nvPr>
        </p:nvSpPr>
        <p:spPr>
          <a:xfrm>
            <a:off x="5358384" y="640081"/>
            <a:ext cx="6024654" cy="5257800"/>
          </a:xfrm>
        </p:spPr>
        <p:txBody>
          <a:bodyPr anchor="ctr">
            <a:normAutofit/>
          </a:bodyPr>
          <a:lstStyle/>
          <a:p>
            <a:endParaRPr lang="en-GB" sz="2400"/>
          </a:p>
          <a:p>
            <a:r>
              <a:rPr lang="en-GB" sz="2400"/>
              <a:t>1. Eliminate unlawful discrimination. </a:t>
            </a:r>
          </a:p>
          <a:p>
            <a:pPr>
              <a:buNone/>
            </a:pPr>
            <a:endParaRPr lang="en-GB" sz="2400"/>
          </a:p>
          <a:p>
            <a:r>
              <a:rPr lang="en-GB" sz="2400"/>
              <a:t>2. Advance equality of opportunity for all. </a:t>
            </a:r>
          </a:p>
          <a:p>
            <a:pPr>
              <a:buNone/>
            </a:pPr>
            <a:endParaRPr lang="en-GB" sz="2400"/>
          </a:p>
          <a:p>
            <a:r>
              <a:rPr lang="en-GB" sz="2400"/>
              <a:t>3. Promote good relations </a:t>
            </a:r>
          </a:p>
          <a:p>
            <a:pPr>
              <a:buNone/>
            </a:pPr>
            <a:endParaRPr lang="en-GB" sz="240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4294967295"/>
          </p:nvPr>
        </p:nvSpPr>
        <p:spPr>
          <a:xfrm>
            <a:off x="4810259" y="649480"/>
            <a:ext cx="6555347" cy="5546047"/>
          </a:xfrm>
        </p:spPr>
        <p:txBody>
          <a:bodyPr vert="horz" lIns="91440" tIns="45720" rIns="91440" bIns="45720" rtlCol="0" anchor="ctr">
            <a:normAutofit/>
          </a:bodyPr>
          <a:lstStyle/>
          <a:p>
            <a:r>
              <a:rPr lang="en-US" sz="2000"/>
              <a:t>Key to this commitment has been the approval of the Rights of Children and Young Persons (Wales) Measure and has become a part of Welsh law. It places Wales ahead of the UK in making the UNCRC part of its domestic law. The Measure will help to strengthen the rights-based approach taken towards the Welsh Government’s work with children and young people aged 0-25 inclusive. </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3CD251C-A887-4D2F-925B-FC09719853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19D093C-27FB-4032-B282-42C4563F2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94548"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 name="Group 11">
            <a:extLst>
              <a:ext uri="{FF2B5EF4-FFF2-40B4-BE49-F238E27FC236}">
                <a16:creationId xmlns:a16="http://schemas.microsoft.com/office/drawing/2014/main" id="{35EE815E-1BD3-4777-B652-6D98825BF66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67290" y="681628"/>
            <a:ext cx="1128382" cy="847206"/>
            <a:chOff x="668003" y="1684057"/>
            <a:chExt cx="1128382" cy="847206"/>
          </a:xfrm>
        </p:grpSpPr>
        <p:sp>
          <p:nvSpPr>
            <p:cNvPr id="13" name="Freeform 5">
              <a:extLst>
                <a:ext uri="{FF2B5EF4-FFF2-40B4-BE49-F238E27FC236}">
                  <a16:creationId xmlns:a16="http://schemas.microsoft.com/office/drawing/2014/main" id="{E6692982-4A7D-4392-87CD-F0CD4B027DD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68003" y="1935883"/>
              <a:ext cx="675351" cy="595380"/>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bg1"/>
              </a:solidFill>
            </a:ln>
          </p:spPr>
          <p:txBody>
            <a:bodyPr vert="horz" wrap="square" lIns="91440" tIns="45720" rIns="91440" bIns="45720" numCol="1" anchor="t" anchorCtr="0" compatLnSpc="1">
              <a:prstTxWarp prst="textNoShape">
                <a:avLst/>
              </a:prstTxWarp>
            </a:bodyPr>
            <a:lstStyle/>
            <a:p>
              <a:endParaRPr lang="en-US"/>
            </a:p>
          </p:txBody>
        </p:sp>
        <p:sp>
          <p:nvSpPr>
            <p:cNvPr id="14" name="Freeform 5">
              <a:extLst>
                <a:ext uri="{FF2B5EF4-FFF2-40B4-BE49-F238E27FC236}">
                  <a16:creationId xmlns:a16="http://schemas.microsoft.com/office/drawing/2014/main" id="{196485F7-F277-4123-AC53-98EA4C85877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245893" y="1684057"/>
              <a:ext cx="550492" cy="485306"/>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bg1"/>
              </a:solidFill>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title"/>
          </p:nvPr>
        </p:nvSpPr>
        <p:spPr>
          <a:xfrm>
            <a:off x="767290" y="1166932"/>
            <a:ext cx="3582073" cy="4279709"/>
          </a:xfrm>
        </p:spPr>
        <p:txBody>
          <a:bodyPr anchor="ctr">
            <a:normAutofit/>
          </a:bodyPr>
          <a:lstStyle/>
          <a:p>
            <a:r>
              <a:rPr lang="en-GB" sz="4800">
                <a:solidFill>
                  <a:schemeClr val="bg1"/>
                </a:solidFill>
              </a:rPr>
              <a:t>Equality Act 2010 &amp; Youth Work</a:t>
            </a:r>
          </a:p>
        </p:txBody>
      </p:sp>
      <p:sp>
        <p:nvSpPr>
          <p:cNvPr id="3" name="Content Placeholder 2"/>
          <p:cNvSpPr>
            <a:spLocks noGrp="1"/>
          </p:cNvSpPr>
          <p:nvPr>
            <p:ph idx="1"/>
          </p:nvPr>
        </p:nvSpPr>
        <p:spPr>
          <a:xfrm>
            <a:off x="5573864" y="1166933"/>
            <a:ext cx="5716988" cy="4279709"/>
          </a:xfrm>
        </p:spPr>
        <p:txBody>
          <a:bodyPr anchor="ctr">
            <a:normAutofit/>
          </a:bodyPr>
          <a:lstStyle/>
          <a:p>
            <a:r>
              <a:rPr lang="en-GB" sz="2200"/>
              <a:t>“Equality, human rights and inclusion work is underpinned by the law and how we all put the law into practice. It is not ‘political correctness gone mad’”</a:t>
            </a:r>
          </a:p>
          <a:p>
            <a:r>
              <a:rPr lang="en-GB" sz="2200"/>
              <a:t>You might think that looking at equality law is time-consuming but by treating young people accessing your services with fairness, respect and dignity, you are opening up to the widest possible audience </a:t>
            </a:r>
          </a:p>
          <a:p>
            <a:r>
              <a:rPr lang="en-GB" sz="2200"/>
              <a:t>The Equality Act 2010 brings together all the legal requirements on equality that the private, public and voluntary sectors need to follow. </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7FA33FF-088D-4F16-95A2-2C64D353DE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A376EFB1-01CF-419F-ABF1-2AF02BBFCB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709160" cy="6858000"/>
          </a:xfrm>
          <a:prstGeom prst="rect">
            <a:avLst/>
          </a:prstGeom>
          <a:solidFill>
            <a:schemeClr val="tx1">
              <a:alpha val="8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Freeform: Shape 11">
            <a:extLst>
              <a:ext uri="{FF2B5EF4-FFF2-40B4-BE49-F238E27FC236}">
                <a16:creationId xmlns:a16="http://schemas.microsoft.com/office/drawing/2014/main" id="{FF9DEA15-78BD-4750-AA18-B9F28A6D5A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284331" cy="6858000"/>
          </a:xfrm>
          <a:custGeom>
            <a:avLst/>
            <a:gdLst>
              <a:gd name="connsiteX0" fmla="*/ 0 w 4319042"/>
              <a:gd name="connsiteY0" fmla="*/ 0 h 6858000"/>
              <a:gd name="connsiteX1" fmla="*/ 1142888 w 4319042"/>
              <a:gd name="connsiteY1" fmla="*/ 0 h 6858000"/>
              <a:gd name="connsiteX2" fmla="*/ 4319042 w 4319042"/>
              <a:gd name="connsiteY2" fmla="*/ 6858000 h 6858000"/>
              <a:gd name="connsiteX3" fmla="*/ 0 w 4319042"/>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4319042" h="6858000">
                <a:moveTo>
                  <a:pt x="0" y="0"/>
                </a:moveTo>
                <a:lnTo>
                  <a:pt x="1142888" y="0"/>
                </a:lnTo>
                <a:lnTo>
                  <a:pt x="4319042" y="6858000"/>
                </a:lnTo>
                <a:lnTo>
                  <a:pt x="0" y="6858000"/>
                </a:lnTo>
                <a:close/>
              </a:path>
            </a:pathLst>
          </a:custGeom>
          <a:solidFill>
            <a:schemeClr val="tx1">
              <a:alpha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a:xfrm>
            <a:off x="804672" y="640080"/>
            <a:ext cx="3282696" cy="5257800"/>
          </a:xfrm>
        </p:spPr>
        <p:txBody>
          <a:bodyPr>
            <a:normAutofit/>
          </a:bodyPr>
          <a:lstStyle/>
          <a:p>
            <a:r>
              <a:rPr lang="en-GB">
                <a:solidFill>
                  <a:schemeClr val="bg1"/>
                </a:solidFill>
              </a:rPr>
              <a:t>Equality Act &amp; Youth Work</a:t>
            </a:r>
          </a:p>
        </p:txBody>
      </p:sp>
      <p:sp>
        <p:nvSpPr>
          <p:cNvPr id="3" name="Content Placeholder 2"/>
          <p:cNvSpPr>
            <a:spLocks noGrp="1"/>
          </p:cNvSpPr>
          <p:nvPr>
            <p:ph idx="1"/>
          </p:nvPr>
        </p:nvSpPr>
        <p:spPr>
          <a:xfrm>
            <a:off x="5358384" y="640081"/>
            <a:ext cx="6024654" cy="5257800"/>
          </a:xfrm>
        </p:spPr>
        <p:txBody>
          <a:bodyPr anchor="ctr">
            <a:normAutofit/>
          </a:bodyPr>
          <a:lstStyle/>
          <a:p>
            <a:r>
              <a:rPr lang="en-GB" sz="2400"/>
              <a:t>It affects equality law in delivering all sorts of services and clubs. A youth worker (in any of the above sectors) will be delivering a service or running a club so the Equality Act applies. </a:t>
            </a:r>
          </a:p>
          <a:p>
            <a:r>
              <a:rPr lang="en-GB" sz="2400"/>
              <a:t>The purpose of the Equality Act is that everyone has the right to be treated fairly when using services. The Equalities and Human Rights Commission has developed a core guidance for service providers.  </a:t>
            </a:r>
          </a:p>
          <a:p>
            <a:endParaRPr lang="en-GB" sz="240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3CD251C-A887-4D2F-925B-FC09719853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19D093C-27FB-4032-B282-42C4563F2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94548"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 name="Group 11">
            <a:extLst>
              <a:ext uri="{FF2B5EF4-FFF2-40B4-BE49-F238E27FC236}">
                <a16:creationId xmlns:a16="http://schemas.microsoft.com/office/drawing/2014/main" id="{35EE815E-1BD3-4777-B652-6D98825BF66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67290" y="681628"/>
            <a:ext cx="1128382" cy="847206"/>
            <a:chOff x="668003" y="1684057"/>
            <a:chExt cx="1128382" cy="847206"/>
          </a:xfrm>
        </p:grpSpPr>
        <p:sp>
          <p:nvSpPr>
            <p:cNvPr id="13" name="Freeform 5">
              <a:extLst>
                <a:ext uri="{FF2B5EF4-FFF2-40B4-BE49-F238E27FC236}">
                  <a16:creationId xmlns:a16="http://schemas.microsoft.com/office/drawing/2014/main" id="{E6692982-4A7D-4392-87CD-F0CD4B027DD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68003" y="1935883"/>
              <a:ext cx="675351" cy="595380"/>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bg1"/>
              </a:solidFill>
            </a:ln>
          </p:spPr>
          <p:txBody>
            <a:bodyPr vert="horz" wrap="square" lIns="91440" tIns="45720" rIns="91440" bIns="45720" numCol="1" anchor="t" anchorCtr="0" compatLnSpc="1">
              <a:prstTxWarp prst="textNoShape">
                <a:avLst/>
              </a:prstTxWarp>
            </a:bodyPr>
            <a:lstStyle/>
            <a:p>
              <a:endParaRPr lang="en-US"/>
            </a:p>
          </p:txBody>
        </p:sp>
        <p:sp>
          <p:nvSpPr>
            <p:cNvPr id="14" name="Freeform 5">
              <a:extLst>
                <a:ext uri="{FF2B5EF4-FFF2-40B4-BE49-F238E27FC236}">
                  <a16:creationId xmlns:a16="http://schemas.microsoft.com/office/drawing/2014/main" id="{196485F7-F277-4123-AC53-98EA4C85877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245893" y="1684057"/>
              <a:ext cx="550492" cy="485306"/>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bg1"/>
              </a:solidFill>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title"/>
          </p:nvPr>
        </p:nvSpPr>
        <p:spPr>
          <a:xfrm>
            <a:off x="767290" y="1166932"/>
            <a:ext cx="3582073" cy="4279709"/>
          </a:xfrm>
        </p:spPr>
        <p:txBody>
          <a:bodyPr anchor="ctr">
            <a:normAutofit/>
          </a:bodyPr>
          <a:lstStyle/>
          <a:p>
            <a:r>
              <a:rPr lang="en-GB" sz="4800">
                <a:solidFill>
                  <a:schemeClr val="bg1"/>
                </a:solidFill>
              </a:rPr>
              <a:t>Equality Act &amp; Youth Work</a:t>
            </a:r>
          </a:p>
        </p:txBody>
      </p:sp>
      <p:sp>
        <p:nvSpPr>
          <p:cNvPr id="3" name="Content Placeholder 2"/>
          <p:cNvSpPr>
            <a:spLocks noGrp="1"/>
          </p:cNvSpPr>
          <p:nvPr>
            <p:ph idx="1"/>
          </p:nvPr>
        </p:nvSpPr>
        <p:spPr>
          <a:xfrm>
            <a:off x="5573864" y="1166933"/>
            <a:ext cx="5716988" cy="4279709"/>
          </a:xfrm>
        </p:spPr>
        <p:txBody>
          <a:bodyPr anchor="ctr">
            <a:normAutofit/>
          </a:bodyPr>
          <a:lstStyle/>
          <a:p>
            <a:r>
              <a:rPr lang="en-GB" sz="1900"/>
              <a:t>The Equality Act protects people from discrimination on the basis of certain characteristics. There are eight </a:t>
            </a:r>
            <a:r>
              <a:rPr lang="en-GB" sz="1900" b="1"/>
              <a:t>protected characteristics of people who use services: </a:t>
            </a:r>
          </a:p>
          <a:p>
            <a:r>
              <a:rPr lang="en-GB" sz="1900"/>
              <a:t> Age </a:t>
            </a:r>
          </a:p>
          <a:p>
            <a:r>
              <a:rPr lang="en-GB" sz="1900"/>
              <a:t> Disability </a:t>
            </a:r>
          </a:p>
          <a:p>
            <a:r>
              <a:rPr lang="en-GB" sz="1900"/>
              <a:t> Sex </a:t>
            </a:r>
          </a:p>
          <a:p>
            <a:r>
              <a:rPr lang="en-GB" sz="1900"/>
              <a:t> Gender reassignment </a:t>
            </a:r>
          </a:p>
          <a:p>
            <a:r>
              <a:rPr lang="en-GB" sz="1900"/>
              <a:t> Pregnancy and maternity </a:t>
            </a:r>
          </a:p>
          <a:p>
            <a:r>
              <a:rPr lang="en-GB" sz="1900"/>
              <a:t> Race </a:t>
            </a:r>
          </a:p>
          <a:p>
            <a:r>
              <a:rPr lang="en-GB" sz="1900"/>
              <a:t> Religion or belief </a:t>
            </a:r>
          </a:p>
          <a:p>
            <a:r>
              <a:rPr lang="en-GB" sz="1900"/>
              <a:t> Sexual orientation </a:t>
            </a:r>
          </a:p>
          <a:p>
            <a:endParaRPr lang="en-GB" sz="190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EE2AD96-B495-4E06-9291-B71706F728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3CF6D67-C5A8-4ADD-9E8E-1E38CA1D31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638515" y="639280"/>
            <a:ext cx="6858000" cy="5579440"/>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86909FA0-B515-4681-B7A8-FA281D133B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393206" y="395206"/>
            <a:ext cx="6346209" cy="5576080"/>
          </a:xfrm>
          <a:prstGeom prst="rect">
            <a:avLst/>
          </a:prstGeom>
          <a:gradFill>
            <a:gsLst>
              <a:gs pos="0">
                <a:srgbClr val="000000">
                  <a:alpha val="0"/>
                </a:srgbClr>
              </a:gs>
              <a:gs pos="99000">
                <a:schemeClr val="accent1">
                  <a:alpha val="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21C9FE86-FCC3-4A31-AA1C-C882262B7F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528907" y="2818967"/>
            <a:ext cx="2501979" cy="5576080"/>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7D96243B-ECED-4B71-8E06-AE9A285EAD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425002" y="852793"/>
            <a:ext cx="6858001" cy="5152412"/>
          </a:xfrm>
          <a:prstGeom prst="rect">
            <a:avLst/>
          </a:prstGeom>
          <a:gradFill>
            <a:gsLst>
              <a:gs pos="0">
                <a:srgbClr val="000000">
                  <a:alpha val="0"/>
                </a:srgbClr>
              </a:gs>
              <a:gs pos="99000">
                <a:schemeClr val="accent1">
                  <a:alpha val="1100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Oval 17">
            <a:extLst>
              <a:ext uri="{FF2B5EF4-FFF2-40B4-BE49-F238E27FC236}">
                <a16:creationId xmlns:a16="http://schemas.microsoft.com/office/drawing/2014/main" id="{A09989E4-EFDC-4A90-A633-E0525FB413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818753" y="1128497"/>
            <a:ext cx="4318303" cy="4318303"/>
          </a:xfrm>
          <a:prstGeom prst="ellipse">
            <a:avLst/>
          </a:prstGeom>
          <a:gradFill>
            <a:gsLst>
              <a:gs pos="39000">
                <a:schemeClr val="accent1">
                  <a:alpha val="0"/>
                </a:schemeClr>
              </a:gs>
              <a:gs pos="100000">
                <a:schemeClr val="accent1">
                  <a:lumMod val="60000"/>
                  <a:lumOff val="40000"/>
                  <a:alpha val="1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826396" y="586855"/>
            <a:ext cx="4230100" cy="3387497"/>
          </a:xfrm>
        </p:spPr>
        <p:txBody>
          <a:bodyPr anchor="b">
            <a:normAutofit/>
          </a:bodyPr>
          <a:lstStyle/>
          <a:p>
            <a:pPr algn="r"/>
            <a:r>
              <a:rPr lang="en-GB" sz="4000">
                <a:solidFill>
                  <a:srgbClr val="FFFFFF"/>
                </a:solidFill>
              </a:rPr>
              <a:t>Equality Act &amp; Youth Work</a:t>
            </a:r>
          </a:p>
        </p:txBody>
      </p:sp>
      <p:sp>
        <p:nvSpPr>
          <p:cNvPr id="3" name="Content Placeholder 2"/>
          <p:cNvSpPr>
            <a:spLocks noGrp="1"/>
          </p:cNvSpPr>
          <p:nvPr>
            <p:ph idx="1"/>
          </p:nvPr>
        </p:nvSpPr>
        <p:spPr>
          <a:xfrm>
            <a:off x="6503158" y="649480"/>
            <a:ext cx="4862447" cy="5546047"/>
          </a:xfrm>
        </p:spPr>
        <p:txBody>
          <a:bodyPr anchor="ctr">
            <a:normAutofit/>
          </a:bodyPr>
          <a:lstStyle/>
          <a:p>
            <a:r>
              <a:rPr lang="en-GB" sz="2000"/>
              <a:t>As a youth worker, you have responsibilities under the law if: </a:t>
            </a:r>
          </a:p>
          <a:p>
            <a:r>
              <a:rPr lang="en-GB" sz="2000"/>
              <a:t>you are a service provider, providing goods, facilities or services to young people (regardless of whether these are paid for) </a:t>
            </a:r>
          </a:p>
          <a:p>
            <a:r>
              <a:rPr lang="en-GB" sz="2000"/>
              <a:t> you are a private club or association </a:t>
            </a:r>
          </a:p>
          <a:p>
            <a:endParaRPr lang="en-GB" sz="2000"/>
          </a:p>
          <a:p>
            <a:endParaRPr lang="en-GB" sz="2000"/>
          </a:p>
          <a:p>
            <a:endParaRPr lang="en-GB" sz="200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7">
            <a:extLst>
              <a:ext uri="{FF2B5EF4-FFF2-40B4-BE49-F238E27FC236}">
                <a16:creationId xmlns:a16="http://schemas.microsoft.com/office/drawing/2014/main" id="{6A1473A6-3F22-483E-8A30-80B9D2B1459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7" name="Group 9">
            <a:extLst>
              <a:ext uri="{FF2B5EF4-FFF2-40B4-BE49-F238E27FC236}">
                <a16:creationId xmlns:a16="http://schemas.microsoft.com/office/drawing/2014/main" id="{AA1375E3-3E53-4D75-BAB7-E5929BFCB25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534368" y="563918"/>
            <a:ext cx="4119932" cy="5978614"/>
            <a:chOff x="7513372" y="803186"/>
            <a:chExt cx="4163968" cy="5978614"/>
          </a:xfrm>
        </p:grpSpPr>
        <p:sp>
          <p:nvSpPr>
            <p:cNvPr id="11" name="Freeform 6">
              <a:extLst>
                <a:ext uri="{FF2B5EF4-FFF2-40B4-BE49-F238E27FC236}">
                  <a16:creationId xmlns:a16="http://schemas.microsoft.com/office/drawing/2014/main" id="{0BBEEF67-3DDF-46CF-8CD5-EA5F0E4FB07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989586" y="1070835"/>
              <a:ext cx="687754" cy="5710965"/>
            </a:xfrm>
            <a:custGeom>
              <a:avLst/>
              <a:gdLst>
                <a:gd name="T0" fmla="*/ 414 w 414"/>
                <a:gd name="T1" fmla="*/ 2447 h 2447"/>
                <a:gd name="T2" fmla="*/ 0 w 414"/>
                <a:gd name="T3" fmla="*/ 2247 h 2447"/>
                <a:gd name="T4" fmla="*/ 0 w 414"/>
                <a:gd name="T5" fmla="*/ 0 h 2447"/>
                <a:gd name="T6" fmla="*/ 414 w 414"/>
                <a:gd name="T7" fmla="*/ 200 h 2447"/>
                <a:gd name="T8" fmla="*/ 414 w 414"/>
                <a:gd name="T9" fmla="*/ 2447 h 2447"/>
              </a:gdLst>
              <a:ahLst/>
              <a:cxnLst>
                <a:cxn ang="0">
                  <a:pos x="T0" y="T1"/>
                </a:cxn>
                <a:cxn ang="0">
                  <a:pos x="T2" y="T3"/>
                </a:cxn>
                <a:cxn ang="0">
                  <a:pos x="T4" y="T5"/>
                </a:cxn>
                <a:cxn ang="0">
                  <a:pos x="T6" y="T7"/>
                </a:cxn>
                <a:cxn ang="0">
                  <a:pos x="T8" y="T9"/>
                </a:cxn>
              </a:cxnLst>
              <a:rect l="0" t="0" r="r" b="b"/>
              <a:pathLst>
                <a:path w="414" h="2447">
                  <a:moveTo>
                    <a:pt x="414" y="2447"/>
                  </a:moveTo>
                  <a:lnTo>
                    <a:pt x="0" y="2247"/>
                  </a:lnTo>
                  <a:lnTo>
                    <a:pt x="0" y="0"/>
                  </a:lnTo>
                  <a:lnTo>
                    <a:pt x="414" y="200"/>
                  </a:lnTo>
                  <a:lnTo>
                    <a:pt x="414" y="244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8" name="Freeform 7">
              <a:extLst>
                <a:ext uri="{FF2B5EF4-FFF2-40B4-BE49-F238E27FC236}">
                  <a16:creationId xmlns:a16="http://schemas.microsoft.com/office/drawing/2014/main" id="{8FAC1C95-F817-487C-B8B2-CF141FBB1C2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988949" y="803186"/>
              <a:ext cx="409371" cy="5521414"/>
            </a:xfrm>
            <a:custGeom>
              <a:avLst/>
              <a:gdLst>
                <a:gd name="T0" fmla="*/ 209 w 209"/>
                <a:gd name="T1" fmla="*/ 2246 h 2358"/>
                <a:gd name="T2" fmla="*/ 0 w 209"/>
                <a:gd name="T3" fmla="*/ 2358 h 2358"/>
                <a:gd name="T4" fmla="*/ 0 w 209"/>
                <a:gd name="T5" fmla="*/ 111 h 2358"/>
                <a:gd name="T6" fmla="*/ 209 w 209"/>
                <a:gd name="T7" fmla="*/ 0 h 2358"/>
                <a:gd name="T8" fmla="*/ 209 w 209"/>
                <a:gd name="T9" fmla="*/ 2246 h 2358"/>
              </a:gdLst>
              <a:ahLst/>
              <a:cxnLst>
                <a:cxn ang="0">
                  <a:pos x="T0" y="T1"/>
                </a:cxn>
                <a:cxn ang="0">
                  <a:pos x="T2" y="T3"/>
                </a:cxn>
                <a:cxn ang="0">
                  <a:pos x="T4" y="T5"/>
                </a:cxn>
                <a:cxn ang="0">
                  <a:pos x="T6" y="T7"/>
                </a:cxn>
                <a:cxn ang="0">
                  <a:pos x="T8" y="T9"/>
                </a:cxn>
              </a:cxnLst>
              <a:rect l="0" t="0" r="r" b="b"/>
              <a:pathLst>
                <a:path w="209" h="2358">
                  <a:moveTo>
                    <a:pt x="209" y="2246"/>
                  </a:moveTo>
                  <a:lnTo>
                    <a:pt x="0" y="2358"/>
                  </a:lnTo>
                  <a:lnTo>
                    <a:pt x="0" y="111"/>
                  </a:lnTo>
                  <a:lnTo>
                    <a:pt x="209" y="0"/>
                  </a:lnTo>
                  <a:lnTo>
                    <a:pt x="209" y="2246"/>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9" name="Rectangle 8">
              <a:extLst>
                <a:ext uri="{FF2B5EF4-FFF2-40B4-BE49-F238E27FC236}">
                  <a16:creationId xmlns:a16="http://schemas.microsoft.com/office/drawing/2014/main" id="{C2C5363A-D941-4AA1-8D38-D7E44A1E2E01}"/>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7513372" y="804101"/>
              <a:ext cx="3880238" cy="5251646"/>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title"/>
          </p:nvPr>
        </p:nvSpPr>
        <p:spPr>
          <a:xfrm>
            <a:off x="1098468" y="885651"/>
            <a:ext cx="3229803" cy="4624603"/>
          </a:xfrm>
        </p:spPr>
        <p:txBody>
          <a:bodyPr>
            <a:normAutofit/>
          </a:bodyPr>
          <a:lstStyle/>
          <a:p>
            <a:r>
              <a:rPr lang="en-GB">
                <a:solidFill>
                  <a:srgbClr val="FFFFFF"/>
                </a:solidFill>
              </a:rPr>
              <a:t>Equality Act &amp; Youth Work</a:t>
            </a:r>
          </a:p>
        </p:txBody>
      </p:sp>
      <p:sp>
        <p:nvSpPr>
          <p:cNvPr id="3" name="Content Placeholder 2"/>
          <p:cNvSpPr>
            <a:spLocks noGrp="1"/>
          </p:cNvSpPr>
          <p:nvPr>
            <p:ph idx="1"/>
          </p:nvPr>
        </p:nvSpPr>
        <p:spPr>
          <a:xfrm>
            <a:off x="4978708" y="885651"/>
            <a:ext cx="6525220" cy="4616849"/>
          </a:xfrm>
        </p:spPr>
        <p:txBody>
          <a:bodyPr anchor="ctr">
            <a:normAutofit/>
          </a:bodyPr>
          <a:lstStyle/>
          <a:p>
            <a:r>
              <a:rPr lang="en-GB" sz="1700"/>
              <a:t>The law protects against: </a:t>
            </a:r>
          </a:p>
          <a:p>
            <a:r>
              <a:rPr lang="en-GB" sz="1700" b="1" i="1"/>
              <a:t>Discrimination </a:t>
            </a:r>
          </a:p>
          <a:p>
            <a:r>
              <a:rPr lang="en-GB" sz="1700"/>
              <a:t>Direct - treating a young person worse than someone else because of a protected characteristic </a:t>
            </a:r>
          </a:p>
          <a:p>
            <a:endParaRPr lang="en-GB" sz="1700"/>
          </a:p>
          <a:p>
            <a:r>
              <a:rPr lang="en-GB" sz="1700"/>
              <a:t>Indirect – putting in place a way of doing things that has a worse impact on someone with a protected characteristic than someone without one </a:t>
            </a:r>
          </a:p>
          <a:p>
            <a:endParaRPr lang="en-GB" sz="1700"/>
          </a:p>
          <a:p>
            <a:r>
              <a:rPr lang="en-GB" sz="1700"/>
              <a:t>Discrimination arising from disability – treating a disabled young person unfavourably because of something connected with their disability when this cannot be justified </a:t>
            </a:r>
          </a:p>
          <a:p>
            <a:endParaRPr lang="en-GB" sz="1700"/>
          </a:p>
          <a:p>
            <a:r>
              <a:rPr lang="en-GB" sz="1700"/>
              <a:t>Failing to make reasonable adjustments for disabled young people </a:t>
            </a:r>
          </a:p>
          <a:p>
            <a:endParaRPr lang="en-GB" sz="170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3CD251C-A887-4D2F-925B-FC09719853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19D093C-27FB-4032-B282-42C4563F2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94548"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 name="Group 11">
            <a:extLst>
              <a:ext uri="{FF2B5EF4-FFF2-40B4-BE49-F238E27FC236}">
                <a16:creationId xmlns:a16="http://schemas.microsoft.com/office/drawing/2014/main" id="{35EE815E-1BD3-4777-B652-6D98825BF66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67290" y="681628"/>
            <a:ext cx="1128382" cy="847206"/>
            <a:chOff x="668003" y="1684057"/>
            <a:chExt cx="1128382" cy="847206"/>
          </a:xfrm>
        </p:grpSpPr>
        <p:sp>
          <p:nvSpPr>
            <p:cNvPr id="13" name="Freeform 5">
              <a:extLst>
                <a:ext uri="{FF2B5EF4-FFF2-40B4-BE49-F238E27FC236}">
                  <a16:creationId xmlns:a16="http://schemas.microsoft.com/office/drawing/2014/main" id="{E6692982-4A7D-4392-87CD-F0CD4B027DD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68003" y="1935883"/>
              <a:ext cx="675351" cy="595380"/>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bg1"/>
              </a:solidFill>
            </a:ln>
          </p:spPr>
          <p:txBody>
            <a:bodyPr vert="horz" wrap="square" lIns="91440" tIns="45720" rIns="91440" bIns="45720" numCol="1" anchor="t" anchorCtr="0" compatLnSpc="1">
              <a:prstTxWarp prst="textNoShape">
                <a:avLst/>
              </a:prstTxWarp>
            </a:bodyPr>
            <a:lstStyle/>
            <a:p>
              <a:endParaRPr lang="en-US"/>
            </a:p>
          </p:txBody>
        </p:sp>
        <p:sp>
          <p:nvSpPr>
            <p:cNvPr id="14" name="Freeform 5">
              <a:extLst>
                <a:ext uri="{FF2B5EF4-FFF2-40B4-BE49-F238E27FC236}">
                  <a16:creationId xmlns:a16="http://schemas.microsoft.com/office/drawing/2014/main" id="{196485F7-F277-4123-AC53-98EA4C85877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245893" y="1684057"/>
              <a:ext cx="550492" cy="485306"/>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bg1"/>
              </a:solidFill>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title"/>
          </p:nvPr>
        </p:nvSpPr>
        <p:spPr>
          <a:xfrm>
            <a:off x="767290" y="1166932"/>
            <a:ext cx="3582073" cy="4279709"/>
          </a:xfrm>
        </p:spPr>
        <p:txBody>
          <a:bodyPr anchor="ctr">
            <a:normAutofit/>
          </a:bodyPr>
          <a:lstStyle/>
          <a:p>
            <a:r>
              <a:rPr lang="en-GB" sz="4800">
                <a:solidFill>
                  <a:schemeClr val="bg1"/>
                </a:solidFill>
              </a:rPr>
              <a:t>Equality Act &amp; Youth Work</a:t>
            </a:r>
          </a:p>
        </p:txBody>
      </p:sp>
      <p:sp>
        <p:nvSpPr>
          <p:cNvPr id="3" name="Content Placeholder 2"/>
          <p:cNvSpPr>
            <a:spLocks noGrp="1"/>
          </p:cNvSpPr>
          <p:nvPr>
            <p:ph idx="1"/>
          </p:nvPr>
        </p:nvSpPr>
        <p:spPr>
          <a:xfrm>
            <a:off x="5573864" y="1166933"/>
            <a:ext cx="5716988" cy="4279709"/>
          </a:xfrm>
        </p:spPr>
        <p:txBody>
          <a:bodyPr anchor="ctr">
            <a:normAutofit/>
          </a:bodyPr>
          <a:lstStyle/>
          <a:p>
            <a:r>
              <a:rPr lang="en-GB" sz="2200" b="1" i="1"/>
              <a:t>Harassment </a:t>
            </a:r>
          </a:p>
          <a:p>
            <a:r>
              <a:rPr lang="en-GB" sz="2200"/>
              <a:t> Unwanted conduct which has the purpose or effect or violating someone’s dignity or which is hostile, degrading, humiliating or offensive to someone with a protected characteristic or in a way that is sexual in nature. </a:t>
            </a:r>
          </a:p>
          <a:p>
            <a:endParaRPr lang="en-GB" sz="2200"/>
          </a:p>
          <a:p>
            <a:r>
              <a:rPr lang="en-GB" sz="2200" b="1" i="1"/>
              <a:t>Victimisation </a:t>
            </a:r>
          </a:p>
          <a:p>
            <a:r>
              <a:rPr lang="en-GB" sz="2200"/>
              <a:t> Treating someone unfavourably because they have taken (or might be taking) action under the Equality Act or supporting somebody who is doing so </a:t>
            </a:r>
          </a:p>
          <a:p>
            <a:endParaRPr lang="en-GB" sz="220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7FA33FF-088D-4F16-95A2-2C64D353DE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A376EFB1-01CF-419F-ABF1-2AF02BBFCB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709160" cy="6858000"/>
          </a:xfrm>
          <a:prstGeom prst="rect">
            <a:avLst/>
          </a:prstGeom>
          <a:solidFill>
            <a:schemeClr val="tx1">
              <a:alpha val="8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Freeform: Shape 11">
            <a:extLst>
              <a:ext uri="{FF2B5EF4-FFF2-40B4-BE49-F238E27FC236}">
                <a16:creationId xmlns:a16="http://schemas.microsoft.com/office/drawing/2014/main" id="{FF9DEA15-78BD-4750-AA18-B9F28A6D5A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284331" cy="6858000"/>
          </a:xfrm>
          <a:custGeom>
            <a:avLst/>
            <a:gdLst>
              <a:gd name="connsiteX0" fmla="*/ 0 w 4319042"/>
              <a:gd name="connsiteY0" fmla="*/ 0 h 6858000"/>
              <a:gd name="connsiteX1" fmla="*/ 1142888 w 4319042"/>
              <a:gd name="connsiteY1" fmla="*/ 0 h 6858000"/>
              <a:gd name="connsiteX2" fmla="*/ 4319042 w 4319042"/>
              <a:gd name="connsiteY2" fmla="*/ 6858000 h 6858000"/>
              <a:gd name="connsiteX3" fmla="*/ 0 w 4319042"/>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4319042" h="6858000">
                <a:moveTo>
                  <a:pt x="0" y="0"/>
                </a:moveTo>
                <a:lnTo>
                  <a:pt x="1142888" y="0"/>
                </a:lnTo>
                <a:lnTo>
                  <a:pt x="4319042" y="6858000"/>
                </a:lnTo>
                <a:lnTo>
                  <a:pt x="0" y="6858000"/>
                </a:lnTo>
                <a:close/>
              </a:path>
            </a:pathLst>
          </a:custGeom>
          <a:solidFill>
            <a:schemeClr val="tx1">
              <a:alpha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940A324-AF14-4C58-B6BB-8689D4AD6C79}"/>
              </a:ext>
            </a:extLst>
          </p:cNvPr>
          <p:cNvSpPr>
            <a:spLocks noGrp="1"/>
          </p:cNvSpPr>
          <p:nvPr>
            <p:ph type="title"/>
          </p:nvPr>
        </p:nvSpPr>
        <p:spPr>
          <a:xfrm>
            <a:off x="804672" y="640080"/>
            <a:ext cx="3282696" cy="5257800"/>
          </a:xfrm>
        </p:spPr>
        <p:txBody>
          <a:bodyPr>
            <a:normAutofit/>
          </a:bodyPr>
          <a:lstStyle/>
          <a:p>
            <a:r>
              <a:rPr lang="en-GB">
                <a:solidFill>
                  <a:schemeClr val="bg1"/>
                </a:solidFill>
              </a:rPr>
              <a:t>References</a:t>
            </a:r>
          </a:p>
        </p:txBody>
      </p:sp>
      <p:sp>
        <p:nvSpPr>
          <p:cNvPr id="3" name="Content Placeholder 2">
            <a:extLst>
              <a:ext uri="{FF2B5EF4-FFF2-40B4-BE49-F238E27FC236}">
                <a16:creationId xmlns:a16="http://schemas.microsoft.com/office/drawing/2014/main" id="{F10144D5-AFBD-4C03-8722-4B3D4649A504}"/>
              </a:ext>
            </a:extLst>
          </p:cNvPr>
          <p:cNvSpPr>
            <a:spLocks noGrp="1"/>
          </p:cNvSpPr>
          <p:nvPr>
            <p:ph idx="1"/>
          </p:nvPr>
        </p:nvSpPr>
        <p:spPr>
          <a:xfrm>
            <a:off x="5358384" y="640081"/>
            <a:ext cx="6024654" cy="5257800"/>
          </a:xfrm>
        </p:spPr>
        <p:txBody>
          <a:bodyPr anchor="ctr">
            <a:normAutofit/>
          </a:bodyPr>
          <a:lstStyle/>
          <a:p>
            <a:r>
              <a:rPr lang="en-GB" sz="2400"/>
              <a:t>BERGER, P. (1966). Invitation to Sociology: a humanistic perspective. Harmondsworth: Penguin. </a:t>
            </a:r>
          </a:p>
          <a:p>
            <a:r>
              <a:rPr lang="en-GB" sz="2400"/>
              <a:t>BERGER, P. and LUCKMAN, T. (1967). The Social Construction of Reality: a treatise in the sociology of knowledge. Harmondsworth: Penguin. </a:t>
            </a:r>
          </a:p>
          <a:p>
            <a:r>
              <a:rPr lang="en-GB" sz="2400"/>
              <a:t>DALRYMPLE, J. and BURKE, B. (2006). Anti-Oppressive Practice: Social Care and the Law. Milton Keynes: Open University Press. </a:t>
            </a:r>
          </a:p>
          <a:p>
            <a:r>
              <a:rPr lang="en-GB" sz="2400"/>
              <a:t>DOLYE, C. (1997). 'Protection Studies: Challenging Oppression and Discrimination.' Social Work Education, 16(2), pp. 8-19. </a:t>
            </a:r>
          </a:p>
          <a:p>
            <a:endParaRPr lang="en-GB" sz="2400"/>
          </a:p>
        </p:txBody>
      </p:sp>
    </p:spTree>
    <p:extLst>
      <p:ext uri="{BB962C8B-B14F-4D97-AF65-F5344CB8AC3E}">
        <p14:creationId xmlns:p14="http://schemas.microsoft.com/office/powerpoint/2010/main" val="257393203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7FA33FF-088D-4F16-95A2-2C64D353DE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A376EFB1-01CF-419F-ABF1-2AF02BBFCB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709160" cy="6858000"/>
          </a:xfrm>
          <a:prstGeom prst="rect">
            <a:avLst/>
          </a:prstGeom>
          <a:solidFill>
            <a:schemeClr val="tx1">
              <a:alpha val="8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Freeform: Shape 11">
            <a:extLst>
              <a:ext uri="{FF2B5EF4-FFF2-40B4-BE49-F238E27FC236}">
                <a16:creationId xmlns:a16="http://schemas.microsoft.com/office/drawing/2014/main" id="{FF9DEA15-78BD-4750-AA18-B9F28A6D5A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284331" cy="6858000"/>
          </a:xfrm>
          <a:custGeom>
            <a:avLst/>
            <a:gdLst>
              <a:gd name="connsiteX0" fmla="*/ 0 w 4319042"/>
              <a:gd name="connsiteY0" fmla="*/ 0 h 6858000"/>
              <a:gd name="connsiteX1" fmla="*/ 1142888 w 4319042"/>
              <a:gd name="connsiteY1" fmla="*/ 0 h 6858000"/>
              <a:gd name="connsiteX2" fmla="*/ 4319042 w 4319042"/>
              <a:gd name="connsiteY2" fmla="*/ 6858000 h 6858000"/>
              <a:gd name="connsiteX3" fmla="*/ 0 w 4319042"/>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4319042" h="6858000">
                <a:moveTo>
                  <a:pt x="0" y="0"/>
                </a:moveTo>
                <a:lnTo>
                  <a:pt x="1142888" y="0"/>
                </a:lnTo>
                <a:lnTo>
                  <a:pt x="4319042" y="6858000"/>
                </a:lnTo>
                <a:lnTo>
                  <a:pt x="0" y="6858000"/>
                </a:lnTo>
                <a:close/>
              </a:path>
            </a:pathLst>
          </a:custGeom>
          <a:solidFill>
            <a:schemeClr val="tx1">
              <a:alpha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93B10446-8A6B-445A-8BC8-2A712CA85D13}"/>
              </a:ext>
            </a:extLst>
          </p:cNvPr>
          <p:cNvSpPr>
            <a:spLocks noGrp="1"/>
          </p:cNvSpPr>
          <p:nvPr>
            <p:ph type="title"/>
          </p:nvPr>
        </p:nvSpPr>
        <p:spPr>
          <a:xfrm>
            <a:off x="804672" y="640080"/>
            <a:ext cx="3282696" cy="5257800"/>
          </a:xfrm>
        </p:spPr>
        <p:txBody>
          <a:bodyPr>
            <a:normAutofit/>
          </a:bodyPr>
          <a:lstStyle/>
          <a:p>
            <a:r>
              <a:rPr lang="en-GB">
                <a:solidFill>
                  <a:schemeClr val="bg1"/>
                </a:solidFill>
              </a:rPr>
              <a:t>References</a:t>
            </a:r>
          </a:p>
        </p:txBody>
      </p:sp>
      <p:sp>
        <p:nvSpPr>
          <p:cNvPr id="3" name="Content Placeholder 2">
            <a:extLst>
              <a:ext uri="{FF2B5EF4-FFF2-40B4-BE49-F238E27FC236}">
                <a16:creationId xmlns:a16="http://schemas.microsoft.com/office/drawing/2014/main" id="{AB000ED9-35B9-4385-88A5-EE06ACC8644B}"/>
              </a:ext>
            </a:extLst>
          </p:cNvPr>
          <p:cNvSpPr>
            <a:spLocks noGrp="1"/>
          </p:cNvSpPr>
          <p:nvPr>
            <p:ph idx="1"/>
          </p:nvPr>
        </p:nvSpPr>
        <p:spPr>
          <a:xfrm>
            <a:off x="5358384" y="640081"/>
            <a:ext cx="6024654" cy="5257800"/>
          </a:xfrm>
        </p:spPr>
        <p:txBody>
          <a:bodyPr anchor="ctr">
            <a:normAutofit/>
          </a:bodyPr>
          <a:lstStyle/>
          <a:p>
            <a:r>
              <a:rPr lang="en-GB" sz="2400"/>
              <a:t>FREIRE, P. (1972). Pedagogy of the Oppressed. Trans. Ramos, M. B. Harmondsworth: Penguin.</a:t>
            </a:r>
          </a:p>
          <a:p>
            <a:r>
              <a:rPr lang="en-GB" sz="2400"/>
              <a:t>National Youth Work Agency (2000). Ethical Conduct in Youth Work: a statement of values and principles from the National Youth Agency. Leicester: NYA.</a:t>
            </a:r>
          </a:p>
          <a:p>
            <a:r>
              <a:rPr lang="en-GB" sz="2400"/>
              <a:t>THOMPSON, N. (2006). Anti-Discriminatory Practice. London: Macmillan. </a:t>
            </a:r>
          </a:p>
          <a:p>
            <a:r>
              <a:rPr lang="en-GB" sz="2400"/>
              <a:t>WARD, D. and MULLENDER, A. (1991). 'Empowerment and Oppression: An Indissoluble Pairing for Contemporary Social Work.' Critical Social Policy, 11(32), pp. 21-30.</a:t>
            </a:r>
          </a:p>
        </p:txBody>
      </p:sp>
    </p:spTree>
    <p:extLst>
      <p:ext uri="{BB962C8B-B14F-4D97-AF65-F5344CB8AC3E}">
        <p14:creationId xmlns:p14="http://schemas.microsoft.com/office/powerpoint/2010/main" val="6786383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2345</Words>
  <Application>Microsoft Office PowerPoint</Application>
  <PresentationFormat>Widescreen</PresentationFormat>
  <Paragraphs>173</Paragraphs>
  <Slides>38</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38</vt:i4>
      </vt:variant>
    </vt:vector>
  </HeadingPairs>
  <TitlesOfParts>
    <vt:vector size="42" baseType="lpstr">
      <vt:lpstr>Arial</vt:lpstr>
      <vt:lpstr>Calibri</vt:lpstr>
      <vt:lpstr>Calibri Light</vt:lpstr>
      <vt:lpstr>Office Theme</vt:lpstr>
      <vt:lpstr>Anti-Oppressive Practice</vt:lpstr>
      <vt:lpstr>What is AOP?</vt:lpstr>
      <vt:lpstr>Anti-oppressive or Anti-discriminatory ?</vt:lpstr>
      <vt:lpstr>Oppression</vt:lpstr>
      <vt:lpstr>Oppression</vt:lpstr>
      <vt:lpstr>Oppression</vt:lpstr>
      <vt:lpstr>Oppression</vt:lpstr>
      <vt:lpstr>Thompson’s PCS model</vt:lpstr>
      <vt:lpstr>Personal </vt:lpstr>
      <vt:lpstr>Cultural</vt:lpstr>
      <vt:lpstr>Structural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Empowerment</vt:lpstr>
      <vt:lpstr>Empowerment</vt:lpstr>
      <vt:lpstr>Empowerment</vt:lpstr>
      <vt:lpstr>AOP</vt:lpstr>
      <vt:lpstr>AOP</vt:lpstr>
      <vt:lpstr>AOP</vt:lpstr>
      <vt:lpstr>AOP</vt:lpstr>
      <vt:lpstr>AOP</vt:lpstr>
      <vt:lpstr>AOP</vt:lpstr>
      <vt:lpstr>Welsh Government mission statement</vt:lpstr>
      <vt:lpstr>PowerPoint Presentation</vt:lpstr>
      <vt:lpstr>Equality Act 2010 &amp; Youth Work</vt:lpstr>
      <vt:lpstr>Equality Act &amp; Youth Work</vt:lpstr>
      <vt:lpstr>Equality Act &amp; Youth Work</vt:lpstr>
      <vt:lpstr>Equality Act &amp; Youth Work</vt:lpstr>
      <vt:lpstr>Equality Act &amp; Youth Work</vt:lpstr>
      <vt:lpstr>Equality Act &amp; Youth Work</vt:lpstr>
      <vt:lpstr>References</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Anti-Oppressive Practice</dc:title>
  <dc:creator>Darren O'Connor</dc:creator>
  <cp:lastModifiedBy>Darren O'Connor</cp:lastModifiedBy>
  <cp:revision>15</cp:revision>
  <dcterms:created xsi:type="dcterms:W3CDTF">2022-02-03T11:34:11Z</dcterms:created>
  <dcterms:modified xsi:type="dcterms:W3CDTF">2023-12-10T16:17:11Z</dcterms:modified>
</cp:coreProperties>
</file>