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3"/>
  </p:notesMasterIdLst>
  <p:sldIdLst>
    <p:sldId id="256" r:id="rId2"/>
    <p:sldId id="257" r:id="rId3"/>
    <p:sldId id="282" r:id="rId4"/>
    <p:sldId id="281" r:id="rId5"/>
    <p:sldId id="283" r:id="rId6"/>
    <p:sldId id="284" r:id="rId7"/>
    <p:sldId id="285" r:id="rId8"/>
    <p:sldId id="286" r:id="rId9"/>
    <p:sldId id="287" r:id="rId10"/>
    <p:sldId id="288" r:id="rId11"/>
    <p:sldId id="289" r:id="rId12"/>
    <p:sldId id="290" r:id="rId13"/>
    <p:sldId id="291" r:id="rId14"/>
    <p:sldId id="292" r:id="rId15"/>
    <p:sldId id="293" r:id="rId16"/>
    <p:sldId id="303" r:id="rId17"/>
    <p:sldId id="294" r:id="rId18"/>
    <p:sldId id="295" r:id="rId19"/>
    <p:sldId id="296" r:id="rId20"/>
    <p:sldId id="297" r:id="rId21"/>
    <p:sldId id="298" r:id="rId22"/>
    <p:sldId id="299" r:id="rId23"/>
    <p:sldId id="300" r:id="rId24"/>
    <p:sldId id="301" r:id="rId25"/>
    <p:sldId id="304" r:id="rId26"/>
    <p:sldId id="305" r:id="rId27"/>
    <p:sldId id="306" r:id="rId28"/>
    <p:sldId id="307" r:id="rId29"/>
    <p:sldId id="308" r:id="rId30"/>
    <p:sldId id="309" r:id="rId31"/>
    <p:sldId id="280"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5" d="100"/>
          <a:sy n="105" d="100"/>
        </p:scale>
        <p:origin x="756"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86E615-18BB-4275-ADBF-09BBDDEE1768}" type="datetimeFigureOut">
              <a:rPr lang="en-GB" smtClean="0"/>
              <a:t>28/10/2022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A56713-5E6F-4A2E-9C10-D2385E69A247}" type="slidenum">
              <a:rPr lang="en-GB" smtClean="0"/>
              <a:t>‹#›</a:t>
            </a:fld>
            <a:endParaRPr lang="en-GB"/>
          </a:p>
        </p:txBody>
      </p:sp>
    </p:spTree>
    <p:extLst>
      <p:ext uri="{BB962C8B-B14F-4D97-AF65-F5344CB8AC3E}">
        <p14:creationId xmlns:p14="http://schemas.microsoft.com/office/powerpoint/2010/main" val="1226997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84044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107706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5A031C-4714-4EEA-B239-EFD1DB274A83}"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8054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5A031C-4714-4EEA-B239-EFD1DB274A83}"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323960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5A031C-4714-4EEA-B239-EFD1DB274A83}" type="datetimeFigureOut">
              <a:rPr lang="en-GB" smtClean="0"/>
              <a:t>28/10/2022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13333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5A031C-4714-4EEA-B239-EFD1DB274A83}" type="datetimeFigureOut">
              <a:rPr lang="en-GB" smtClean="0"/>
              <a:t>28/10/2022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33281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05A031C-4714-4EEA-B239-EFD1DB274A83}" type="datetimeFigureOut">
              <a:rPr lang="en-GB" smtClean="0"/>
              <a:t>28/10/2022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295454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05A031C-4714-4EEA-B239-EFD1DB274A83}" type="datetimeFigureOut">
              <a:rPr lang="en-GB" smtClean="0"/>
              <a:t>28/10/2022</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53812B-D73B-4504-B56A-12896719039F}" type="slidenum">
              <a:rPr lang="en-GB" smtClean="0"/>
              <a:t>‹#›</a:t>
            </a:fld>
            <a:endParaRPr lang="en-GB"/>
          </a:p>
        </p:txBody>
      </p:sp>
    </p:spTree>
    <p:extLst>
      <p:ext uri="{BB962C8B-B14F-4D97-AF65-F5344CB8AC3E}">
        <p14:creationId xmlns:p14="http://schemas.microsoft.com/office/powerpoint/2010/main" val="1602023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05A031C-4714-4EEA-B239-EFD1DB274A83}"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4236847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624241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1694217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05A031C-4714-4EEA-B239-EFD1DB274A83}" type="datetimeFigureOut">
              <a:rPr lang="en-GB" smtClean="0"/>
              <a:t>28/10/2022</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CA53812B-D73B-4504-B56A-12896719039F}"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55494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hyperlink" Target="http://blog.educastur.es/bloggeoing/tag/picture-description/" TargetMode="Externa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hyperlink" Target="http://blog.educastur.es/bloggeoing/tag/picture-description/" TargetMode="Externa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learnhigher.ac.uk/writing-for-university/referencing/" TargetMode="External"/><Relationship Id="rId2" Type="http://schemas.openxmlformats.org/officeDocument/2006/relationships/hyperlink" Target="http://www.open.edu/openlearn/education/educational-technology-and-practice/educational-practice/developing-good-academic-practice/content-section-0?active-tab=content-tab"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8AC3D-3C64-44FC-8163-2B679D046F37}"/>
              </a:ext>
            </a:extLst>
          </p:cNvPr>
          <p:cNvSpPr>
            <a:spLocks noGrp="1"/>
          </p:cNvSpPr>
          <p:nvPr>
            <p:ph type="ctrTitle"/>
          </p:nvPr>
        </p:nvSpPr>
        <p:spPr>
          <a:xfrm>
            <a:off x="577049" y="758952"/>
            <a:ext cx="8025413" cy="3566160"/>
          </a:xfrm>
        </p:spPr>
        <p:txBody>
          <a:bodyPr/>
          <a:lstStyle/>
          <a:p>
            <a:r>
              <a:rPr lang="en-GB" b="1" dirty="0">
                <a:effectLst>
                  <a:outerShdw blurRad="38100" dist="38100" dir="2700000" algn="tl">
                    <a:srgbClr val="000000">
                      <a:alpha val="43137"/>
                    </a:srgbClr>
                  </a:outerShdw>
                </a:effectLst>
              </a:rPr>
              <a:t>The Modern World</a:t>
            </a:r>
          </a:p>
        </p:txBody>
      </p:sp>
      <p:sp>
        <p:nvSpPr>
          <p:cNvPr id="3" name="Subtitle 2">
            <a:extLst>
              <a:ext uri="{FF2B5EF4-FFF2-40B4-BE49-F238E27FC236}">
                <a16:creationId xmlns:a16="http://schemas.microsoft.com/office/drawing/2014/main" id="{0DFD9828-2907-426F-864C-A6EE40992590}"/>
              </a:ext>
            </a:extLst>
          </p:cNvPr>
          <p:cNvSpPr>
            <a:spLocks noGrp="1"/>
          </p:cNvSpPr>
          <p:nvPr>
            <p:ph type="subTitle" idx="1"/>
          </p:nvPr>
        </p:nvSpPr>
        <p:spPr/>
        <p:txBody>
          <a:bodyPr/>
          <a:lstStyle/>
          <a:p>
            <a:r>
              <a:rPr lang="en-GB" dirty="0"/>
              <a:t>ACAA4005</a:t>
            </a:r>
          </a:p>
          <a:p>
            <a:r>
              <a:rPr lang="en-GB" dirty="0"/>
              <a:t>Lara Hopkinson</a:t>
            </a:r>
          </a:p>
        </p:txBody>
      </p:sp>
    </p:spTree>
    <p:extLst>
      <p:ext uri="{BB962C8B-B14F-4D97-AF65-F5344CB8AC3E}">
        <p14:creationId xmlns:p14="http://schemas.microsoft.com/office/powerpoint/2010/main" val="287863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80BB-A427-43B9-877D-335E192FECF1}"/>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Outline for today</a:t>
            </a:r>
          </a:p>
        </p:txBody>
      </p:sp>
      <p:sp>
        <p:nvSpPr>
          <p:cNvPr id="3" name="Content Placeholder 2">
            <a:extLst>
              <a:ext uri="{FF2B5EF4-FFF2-40B4-BE49-F238E27FC236}">
                <a16:creationId xmlns:a16="http://schemas.microsoft.com/office/drawing/2014/main" id="{6FF859C7-8EEF-49D1-958D-6390321E3194}"/>
              </a:ext>
            </a:extLst>
          </p:cNvPr>
          <p:cNvSpPr>
            <a:spLocks noGrp="1"/>
          </p:cNvSpPr>
          <p:nvPr>
            <p:ph idx="1"/>
          </p:nvPr>
        </p:nvSpPr>
        <p:spPr/>
        <p:txBody>
          <a:bodyPr/>
          <a:lstStyle/>
          <a:p>
            <a:r>
              <a:rPr lang="en-GB" dirty="0"/>
              <a:t>Furthering your academic skills</a:t>
            </a:r>
          </a:p>
          <a:p>
            <a:pPr lvl="1"/>
            <a:r>
              <a:rPr lang="en-GB" dirty="0"/>
              <a:t>Referencing</a:t>
            </a:r>
          </a:p>
          <a:p>
            <a:pPr lvl="2"/>
            <a:r>
              <a:rPr lang="en-GB" dirty="0"/>
              <a:t>Definitions </a:t>
            </a:r>
          </a:p>
          <a:p>
            <a:pPr lvl="2"/>
            <a:r>
              <a:rPr lang="en-GB" dirty="0"/>
              <a:t>Importance</a:t>
            </a:r>
          </a:p>
          <a:p>
            <a:pPr lvl="2"/>
            <a:r>
              <a:rPr lang="en-GB" dirty="0"/>
              <a:t>When it is required</a:t>
            </a:r>
          </a:p>
          <a:p>
            <a:pPr lvl="2"/>
            <a:r>
              <a:rPr lang="en-GB" dirty="0"/>
              <a:t>Quizzes </a:t>
            </a:r>
          </a:p>
          <a:p>
            <a:pPr lvl="2"/>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3557356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C64D2-81DB-4F81-8B0D-D425DB363719}"/>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Some definitions…</a:t>
            </a:r>
          </a:p>
        </p:txBody>
      </p:sp>
      <p:sp>
        <p:nvSpPr>
          <p:cNvPr id="3" name="Content Placeholder 2">
            <a:extLst>
              <a:ext uri="{FF2B5EF4-FFF2-40B4-BE49-F238E27FC236}">
                <a16:creationId xmlns:a16="http://schemas.microsoft.com/office/drawing/2014/main" id="{D0B1A51A-2044-41FB-8617-CC09601DF79C}"/>
              </a:ext>
            </a:extLst>
          </p:cNvPr>
          <p:cNvSpPr>
            <a:spLocks noGrp="1"/>
          </p:cNvSpPr>
          <p:nvPr>
            <p:ph idx="1"/>
          </p:nvPr>
        </p:nvSpPr>
        <p:spPr/>
        <p:txBody>
          <a:bodyPr/>
          <a:lstStyle/>
          <a:p>
            <a:r>
              <a:rPr lang="en-GB" dirty="0"/>
              <a:t>What is…?</a:t>
            </a:r>
          </a:p>
          <a:p>
            <a:r>
              <a:rPr lang="en-GB" dirty="0"/>
              <a:t>A </a:t>
            </a:r>
            <a:r>
              <a:rPr lang="en-GB" b="1" dirty="0"/>
              <a:t>citation</a:t>
            </a:r>
            <a:r>
              <a:rPr lang="en-GB" dirty="0"/>
              <a:t>?</a:t>
            </a:r>
          </a:p>
          <a:p>
            <a:pPr lvl="1"/>
            <a:r>
              <a:rPr lang="en-GB" dirty="0"/>
              <a:t>“</a:t>
            </a:r>
            <a:r>
              <a:rPr lang="en-GB" i="1" dirty="0"/>
              <a:t>The ‘indicator’ placed in text to show you have used a source of information”</a:t>
            </a:r>
          </a:p>
          <a:p>
            <a:r>
              <a:rPr lang="en-GB" dirty="0"/>
              <a:t>A </a:t>
            </a:r>
            <a:r>
              <a:rPr lang="en-GB" b="1" dirty="0"/>
              <a:t>reference list</a:t>
            </a:r>
            <a:r>
              <a:rPr lang="en-GB" dirty="0"/>
              <a:t>?</a:t>
            </a:r>
          </a:p>
          <a:p>
            <a:pPr lvl="1"/>
            <a:r>
              <a:rPr lang="en-GB" dirty="0"/>
              <a:t>“</a:t>
            </a:r>
            <a:r>
              <a:rPr lang="en-GB" i="1" dirty="0"/>
              <a:t>List at the end of your work indicating all the sources of information used, with details provided as per the type of referencing used”</a:t>
            </a:r>
          </a:p>
          <a:p>
            <a:r>
              <a:rPr lang="en-GB" dirty="0"/>
              <a:t>A </a:t>
            </a:r>
            <a:r>
              <a:rPr lang="en-GB" b="1" dirty="0"/>
              <a:t>bibliography</a:t>
            </a:r>
            <a:r>
              <a:rPr lang="en-GB" dirty="0"/>
              <a:t>?</a:t>
            </a:r>
          </a:p>
          <a:p>
            <a:pPr lvl="1"/>
            <a:r>
              <a:rPr lang="en-GB" dirty="0"/>
              <a:t>“</a:t>
            </a:r>
            <a:r>
              <a:rPr lang="en-GB" i="1" dirty="0"/>
              <a:t>List of all other works used to formulate the document but NOT specifically referred to within the text e.g. wider reading”</a:t>
            </a:r>
            <a:endParaRPr lang="en-GB" dirty="0"/>
          </a:p>
        </p:txBody>
      </p:sp>
    </p:spTree>
    <p:extLst>
      <p:ext uri="{BB962C8B-B14F-4D97-AF65-F5344CB8AC3E}">
        <p14:creationId xmlns:p14="http://schemas.microsoft.com/office/powerpoint/2010/main" val="304566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8677A-1C5E-4206-84F0-1CEEF8222DE7}"/>
              </a:ext>
            </a:extLst>
          </p:cNvPr>
          <p:cNvSpPr>
            <a:spLocks noGrp="1"/>
          </p:cNvSpPr>
          <p:nvPr>
            <p:ph type="title"/>
          </p:nvPr>
        </p:nvSpPr>
        <p:spPr>
          <a:xfrm>
            <a:off x="822960" y="286604"/>
            <a:ext cx="7543800" cy="1450757"/>
          </a:xfrm>
        </p:spPr>
        <p:txBody>
          <a:bodyPr/>
          <a:lstStyle/>
          <a:p>
            <a:r>
              <a:rPr lang="en-GB" b="1" dirty="0">
                <a:effectLst>
                  <a:outerShdw blurRad="38100" dist="38100" dir="2700000" algn="tl">
                    <a:srgbClr val="000000">
                      <a:alpha val="43137"/>
                    </a:srgbClr>
                  </a:outerShdw>
                </a:effectLst>
              </a:rPr>
              <a:t>Why is referencing important?</a:t>
            </a:r>
          </a:p>
        </p:txBody>
      </p:sp>
      <p:sp>
        <p:nvSpPr>
          <p:cNvPr id="4" name="TextBox 3">
            <a:extLst>
              <a:ext uri="{FF2B5EF4-FFF2-40B4-BE49-F238E27FC236}">
                <a16:creationId xmlns:a16="http://schemas.microsoft.com/office/drawing/2014/main" id="{2E5F9DD8-7F46-4825-B21A-E25E58A68BA9}"/>
              </a:ext>
            </a:extLst>
          </p:cNvPr>
          <p:cNvSpPr txBox="1"/>
          <p:nvPr/>
        </p:nvSpPr>
        <p:spPr>
          <a:xfrm>
            <a:off x="1561268" y="6232124"/>
            <a:ext cx="5355698" cy="230832"/>
          </a:xfrm>
          <a:prstGeom prst="rect">
            <a:avLst/>
          </a:prstGeom>
          <a:noFill/>
        </p:spPr>
        <p:txBody>
          <a:bodyPr wrap="square" rtlCol="0">
            <a:spAutoFit/>
          </a:bodyPr>
          <a:lstStyle/>
          <a:p>
            <a:r>
              <a:rPr lang="en-GB" sz="900">
                <a:hlinkClick r:id="rId2" tooltip="http://blog.educastur.es/bloggeoing/tag/picture-description/"/>
              </a:rPr>
              <a:t>This Photo</a:t>
            </a:r>
            <a:r>
              <a:rPr lang="en-GB" sz="900"/>
              <a:t> by Unknown Author is licensed under </a:t>
            </a:r>
            <a:r>
              <a:rPr lang="en-GB" sz="900">
                <a:hlinkClick r:id="rId3" tooltip="https://creativecommons.org/licenses/by-nc-nd/3.0/"/>
              </a:rPr>
              <a:t>CC BY-NC-ND</a:t>
            </a:r>
            <a:endParaRPr lang="en-GB" sz="900" dirty="0"/>
          </a:p>
        </p:txBody>
      </p:sp>
      <p:pic>
        <p:nvPicPr>
          <p:cNvPr id="5" name="Picture 4">
            <a:extLst>
              <a:ext uri="{FF2B5EF4-FFF2-40B4-BE49-F238E27FC236}">
                <a16:creationId xmlns:a16="http://schemas.microsoft.com/office/drawing/2014/main" id="{C3E7C0CD-D7E9-4BA3-A249-78BD5BBBEDA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2"/>
              </a:ext>
            </a:extLst>
          </a:blip>
          <a:stretch>
            <a:fillRect/>
          </a:stretch>
        </p:blipFill>
        <p:spPr>
          <a:xfrm>
            <a:off x="1561268" y="1939524"/>
            <a:ext cx="5715000" cy="4292600"/>
          </a:xfrm>
          <a:prstGeom prst="rect">
            <a:avLst/>
          </a:prstGeom>
        </p:spPr>
      </p:pic>
    </p:spTree>
    <p:extLst>
      <p:ext uri="{BB962C8B-B14F-4D97-AF65-F5344CB8AC3E}">
        <p14:creationId xmlns:p14="http://schemas.microsoft.com/office/powerpoint/2010/main" val="3454337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B3083-7058-4B2C-B94A-ABE059483344}"/>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Why is referencing important?</a:t>
            </a:r>
          </a:p>
        </p:txBody>
      </p:sp>
      <p:sp>
        <p:nvSpPr>
          <p:cNvPr id="3" name="Content Placeholder 2">
            <a:extLst>
              <a:ext uri="{FF2B5EF4-FFF2-40B4-BE49-F238E27FC236}">
                <a16:creationId xmlns:a16="http://schemas.microsoft.com/office/drawing/2014/main" id="{6A7881AC-467C-49C0-BA51-EBC86BA432F3}"/>
              </a:ext>
            </a:extLst>
          </p:cNvPr>
          <p:cNvSpPr>
            <a:spLocks noGrp="1"/>
          </p:cNvSpPr>
          <p:nvPr>
            <p:ph idx="1"/>
          </p:nvPr>
        </p:nvSpPr>
        <p:spPr/>
        <p:txBody>
          <a:bodyPr/>
          <a:lstStyle/>
          <a:p>
            <a:r>
              <a:rPr lang="en-GB" dirty="0"/>
              <a:t>Outline reading around a subject area</a:t>
            </a:r>
          </a:p>
          <a:p>
            <a:r>
              <a:rPr lang="en-GB" dirty="0"/>
              <a:t>Use of other people’s work helps to refine academic arguments</a:t>
            </a:r>
          </a:p>
          <a:p>
            <a:r>
              <a:rPr lang="en-GB" dirty="0"/>
              <a:t>Assess validity of work</a:t>
            </a:r>
          </a:p>
          <a:p>
            <a:r>
              <a:rPr lang="en-GB" dirty="0"/>
              <a:t>Provides level of authenticity</a:t>
            </a:r>
          </a:p>
          <a:p>
            <a:r>
              <a:rPr lang="en-GB" dirty="0"/>
              <a:t>GOOD ACADEMIC PRACTICE!!!</a:t>
            </a:r>
          </a:p>
          <a:p>
            <a:endParaRPr lang="en-GB" dirty="0"/>
          </a:p>
        </p:txBody>
      </p:sp>
    </p:spTree>
    <p:extLst>
      <p:ext uri="{BB962C8B-B14F-4D97-AF65-F5344CB8AC3E}">
        <p14:creationId xmlns:p14="http://schemas.microsoft.com/office/powerpoint/2010/main" val="203991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E3238-0F78-42DB-9E5D-43FCD1F34CDA}"/>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When do you reference?</a:t>
            </a:r>
          </a:p>
        </p:txBody>
      </p:sp>
      <p:sp>
        <p:nvSpPr>
          <p:cNvPr id="4" name="TextBox 3">
            <a:extLst>
              <a:ext uri="{FF2B5EF4-FFF2-40B4-BE49-F238E27FC236}">
                <a16:creationId xmlns:a16="http://schemas.microsoft.com/office/drawing/2014/main" id="{90D8A3E2-3BA3-4F06-B734-507FB9DFF71A}"/>
              </a:ext>
            </a:extLst>
          </p:cNvPr>
          <p:cNvSpPr txBox="1"/>
          <p:nvPr/>
        </p:nvSpPr>
        <p:spPr>
          <a:xfrm>
            <a:off x="1561268" y="6232124"/>
            <a:ext cx="5355698" cy="230832"/>
          </a:xfrm>
          <a:prstGeom prst="rect">
            <a:avLst/>
          </a:prstGeom>
          <a:noFill/>
        </p:spPr>
        <p:txBody>
          <a:bodyPr wrap="square" rtlCol="0">
            <a:spAutoFit/>
          </a:bodyPr>
          <a:lstStyle/>
          <a:p>
            <a:r>
              <a:rPr lang="en-GB" sz="900">
                <a:hlinkClick r:id="rId2" tooltip="http://blog.educastur.es/bloggeoing/tag/picture-description/"/>
              </a:rPr>
              <a:t>This Photo</a:t>
            </a:r>
            <a:r>
              <a:rPr lang="en-GB" sz="900"/>
              <a:t> by Unknown Author is licensed under </a:t>
            </a:r>
            <a:r>
              <a:rPr lang="en-GB" sz="900">
                <a:hlinkClick r:id="rId3" tooltip="https://creativecommons.org/licenses/by-nc-nd/3.0/"/>
              </a:rPr>
              <a:t>CC BY-NC-ND</a:t>
            </a:r>
            <a:endParaRPr lang="en-GB" sz="900" dirty="0"/>
          </a:p>
        </p:txBody>
      </p:sp>
      <p:pic>
        <p:nvPicPr>
          <p:cNvPr id="5" name="Picture 4">
            <a:extLst>
              <a:ext uri="{FF2B5EF4-FFF2-40B4-BE49-F238E27FC236}">
                <a16:creationId xmlns:a16="http://schemas.microsoft.com/office/drawing/2014/main" id="{152A2F3B-AFFF-4056-B802-3CC49F02387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2"/>
              </a:ext>
            </a:extLst>
          </a:blip>
          <a:stretch>
            <a:fillRect/>
          </a:stretch>
        </p:blipFill>
        <p:spPr>
          <a:xfrm>
            <a:off x="1561268" y="1939524"/>
            <a:ext cx="5715000" cy="4292600"/>
          </a:xfrm>
          <a:prstGeom prst="rect">
            <a:avLst/>
          </a:prstGeom>
        </p:spPr>
      </p:pic>
    </p:spTree>
    <p:extLst>
      <p:ext uri="{BB962C8B-B14F-4D97-AF65-F5344CB8AC3E}">
        <p14:creationId xmlns:p14="http://schemas.microsoft.com/office/powerpoint/2010/main" val="274566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E9667-F92A-4893-8E1C-CCF8074A7499}"/>
              </a:ext>
            </a:extLst>
          </p:cNvPr>
          <p:cNvSpPr>
            <a:spLocks noGrp="1"/>
          </p:cNvSpPr>
          <p:nvPr>
            <p:ph type="title"/>
          </p:nvPr>
        </p:nvSpPr>
        <p:spPr>
          <a:xfrm>
            <a:off x="710214" y="286604"/>
            <a:ext cx="7830104" cy="1450757"/>
          </a:xfrm>
        </p:spPr>
        <p:txBody>
          <a:bodyPr/>
          <a:lstStyle/>
          <a:p>
            <a:r>
              <a:rPr lang="en-GB" b="1" dirty="0">
                <a:effectLst>
                  <a:outerShdw blurRad="38100" dist="38100" dir="2700000" algn="tl">
                    <a:srgbClr val="000000">
                      <a:alpha val="43137"/>
                    </a:srgbClr>
                  </a:outerShdw>
                </a:effectLst>
              </a:rPr>
              <a:t>Quiz – When do you reference?</a:t>
            </a:r>
          </a:p>
        </p:txBody>
      </p:sp>
      <p:sp>
        <p:nvSpPr>
          <p:cNvPr id="3" name="Content Placeholder 2">
            <a:extLst>
              <a:ext uri="{FF2B5EF4-FFF2-40B4-BE49-F238E27FC236}">
                <a16:creationId xmlns:a16="http://schemas.microsoft.com/office/drawing/2014/main" id="{8B2929C5-2F78-4984-966C-7F07DAD0AAF8}"/>
              </a:ext>
            </a:extLst>
          </p:cNvPr>
          <p:cNvSpPr>
            <a:spLocks noGrp="1"/>
          </p:cNvSpPr>
          <p:nvPr>
            <p:ph idx="1"/>
          </p:nvPr>
        </p:nvSpPr>
        <p:spPr/>
        <p:txBody>
          <a:bodyPr/>
          <a:lstStyle/>
          <a:p>
            <a:r>
              <a:rPr lang="en-GB" dirty="0"/>
              <a:t>Which of the following should be accompanied by a citation / reference?</a:t>
            </a:r>
          </a:p>
          <a:p>
            <a:pPr marL="457200" indent="-457200">
              <a:buFont typeface="+mj-lt"/>
              <a:buAutoNum type="arabicPeriod"/>
            </a:pPr>
            <a:r>
              <a:rPr lang="en-GB" dirty="0"/>
              <a:t>Someone else’s ideas / opinions on a topic?</a:t>
            </a:r>
          </a:p>
          <a:p>
            <a:pPr marL="457200" indent="-457200">
              <a:buFont typeface="+mj-lt"/>
              <a:buAutoNum type="arabicPeriod"/>
            </a:pPr>
            <a:r>
              <a:rPr lang="en-GB" dirty="0"/>
              <a:t>Specific facts or information from a source of literature?</a:t>
            </a:r>
          </a:p>
          <a:p>
            <a:pPr marL="457200" indent="-457200">
              <a:buFont typeface="+mj-lt"/>
              <a:buAutoNum type="arabicPeriod"/>
            </a:pPr>
            <a:r>
              <a:rPr lang="en-GB" dirty="0"/>
              <a:t>Images, diagrams or tables copied from any source of info?</a:t>
            </a:r>
          </a:p>
          <a:p>
            <a:pPr marL="457200" indent="-457200">
              <a:buFont typeface="+mj-lt"/>
              <a:buAutoNum type="arabicPeriod"/>
            </a:pPr>
            <a:r>
              <a:rPr lang="en-GB" dirty="0"/>
              <a:t>Commonly known facts &amp; information?</a:t>
            </a:r>
          </a:p>
          <a:p>
            <a:pPr marL="457200" indent="-457200">
              <a:buFont typeface="+mj-lt"/>
              <a:buAutoNum type="arabicPeriod"/>
            </a:pPr>
            <a:r>
              <a:rPr lang="en-GB" dirty="0"/>
              <a:t>Your own thoughts and ideas on a topic?</a:t>
            </a:r>
          </a:p>
          <a:p>
            <a:pPr marL="457200" indent="-457200">
              <a:buFont typeface="+mj-lt"/>
              <a:buAutoNum type="arabicPeriod"/>
            </a:pPr>
            <a:r>
              <a:rPr lang="en-GB" dirty="0"/>
              <a:t>Short or long quotes?</a:t>
            </a:r>
          </a:p>
          <a:p>
            <a:endParaRPr lang="en-GB" dirty="0"/>
          </a:p>
        </p:txBody>
      </p:sp>
    </p:spTree>
    <p:extLst>
      <p:ext uri="{BB962C8B-B14F-4D97-AF65-F5344CB8AC3E}">
        <p14:creationId xmlns:p14="http://schemas.microsoft.com/office/powerpoint/2010/main" val="3649544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0EA85-0703-436E-83DB-187DDDEE449E}"/>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Other points to note…</a:t>
            </a:r>
          </a:p>
        </p:txBody>
      </p:sp>
      <p:sp>
        <p:nvSpPr>
          <p:cNvPr id="3" name="Content Placeholder 2">
            <a:extLst>
              <a:ext uri="{FF2B5EF4-FFF2-40B4-BE49-F238E27FC236}">
                <a16:creationId xmlns:a16="http://schemas.microsoft.com/office/drawing/2014/main" id="{BA9D7442-3638-4869-B31B-FAB27DBDA4E7}"/>
              </a:ext>
            </a:extLst>
          </p:cNvPr>
          <p:cNvSpPr>
            <a:spLocks noGrp="1"/>
          </p:cNvSpPr>
          <p:nvPr>
            <p:ph idx="1"/>
          </p:nvPr>
        </p:nvSpPr>
        <p:spPr/>
        <p:txBody>
          <a:bodyPr/>
          <a:lstStyle/>
          <a:p>
            <a:r>
              <a:rPr lang="en-GB" dirty="0"/>
              <a:t>Cite / reference LIBERALLY</a:t>
            </a:r>
          </a:p>
          <a:p>
            <a:r>
              <a:rPr lang="en-GB" dirty="0"/>
              <a:t>Vary sources as much as possible</a:t>
            </a:r>
          </a:p>
          <a:p>
            <a:r>
              <a:rPr lang="en-GB" dirty="0"/>
              <a:t>Take care with your sources…</a:t>
            </a:r>
          </a:p>
          <a:p>
            <a:r>
              <a:rPr lang="en-GB" dirty="0"/>
              <a:t>Has the information been formally presented?</a:t>
            </a:r>
          </a:p>
          <a:p>
            <a:r>
              <a:rPr lang="en-GB" dirty="0"/>
              <a:t>Is the source of info in a tangible form?</a:t>
            </a:r>
          </a:p>
          <a:p>
            <a:r>
              <a:rPr lang="en-GB" dirty="0"/>
              <a:t>Does someone take ‘ownership’ of the information?</a:t>
            </a:r>
          </a:p>
          <a:p>
            <a:endParaRPr lang="en-GB" dirty="0"/>
          </a:p>
        </p:txBody>
      </p:sp>
    </p:spTree>
    <p:extLst>
      <p:ext uri="{BB962C8B-B14F-4D97-AF65-F5344CB8AC3E}">
        <p14:creationId xmlns:p14="http://schemas.microsoft.com/office/powerpoint/2010/main" val="932840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7F37C-FA2A-4E84-A5BA-E0E572AD877D}"/>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 Referencing situations</a:t>
            </a:r>
          </a:p>
        </p:txBody>
      </p:sp>
      <p:sp>
        <p:nvSpPr>
          <p:cNvPr id="3" name="Content Placeholder 2">
            <a:extLst>
              <a:ext uri="{FF2B5EF4-FFF2-40B4-BE49-F238E27FC236}">
                <a16:creationId xmlns:a16="http://schemas.microsoft.com/office/drawing/2014/main" id="{DA95FC8E-63A0-459C-B464-10BA0D3B8C5E}"/>
              </a:ext>
            </a:extLst>
          </p:cNvPr>
          <p:cNvSpPr>
            <a:spLocks noGrp="1"/>
          </p:cNvSpPr>
          <p:nvPr>
            <p:ph idx="1"/>
          </p:nvPr>
        </p:nvSpPr>
        <p:spPr>
          <a:xfrm>
            <a:off x="822959" y="1845733"/>
            <a:ext cx="7543801" cy="4634965"/>
          </a:xfrm>
        </p:spPr>
        <p:txBody>
          <a:bodyPr>
            <a:normAutofit lnSpcReduction="10000"/>
          </a:bodyPr>
          <a:lstStyle/>
          <a:p>
            <a:r>
              <a:rPr lang="en-GB" dirty="0"/>
              <a:t>Which of these situations require a reference?</a:t>
            </a:r>
          </a:p>
          <a:p>
            <a:pPr marL="749808" lvl="1" indent="-457200">
              <a:buFont typeface="+mj-lt"/>
              <a:buAutoNum type="arabicPeriod"/>
            </a:pPr>
            <a:r>
              <a:rPr lang="en-GB" dirty="0"/>
              <a:t>You are sitting on a train and two professors from your university, who you recognise, sit in the seat in front of you.  They begin to discuss a subject of interest to you – as you have to write an assignment on it – and you can hear their conversation quite clearly.  You make a mental note of what they say, think about it yourself, and later integrate their ideas into your assignment.</a:t>
            </a:r>
          </a:p>
          <a:p>
            <a:pPr marL="749808" lvl="1" indent="-457200">
              <a:buFont typeface="+mj-lt"/>
              <a:buAutoNum type="arabicPeriod"/>
            </a:pPr>
            <a:r>
              <a:rPr lang="en-GB" dirty="0"/>
              <a:t>A week or so ago, you were a passenger in a car and you were listening to the car radio. A speaker – you didn’t make a note of the name of the speaker – on a radio programme made some interesting and original remarks on a theory of interest to you.  You think about these ideas and then summarise them in an assignment.</a:t>
            </a:r>
          </a:p>
          <a:p>
            <a:pPr marL="749808" lvl="1" indent="-457200">
              <a:buFont typeface="+mj-lt"/>
              <a:buAutoNum type="arabicPeriod"/>
            </a:pPr>
            <a:r>
              <a:rPr lang="en-GB" dirty="0"/>
              <a:t>When you were younger – a few years ago – you went to hear a talk by a scientist (you can’t remember who it was now) who spoke about a subject that now connects with your current degree studies.  Over the years you had thought about what had been said by the scientist, agreed with this viewpoint, and ‘adopted’ it as your own opinion.  You write an assignment on the topic in question and integrate this viewpoint as your own opinion into your work.</a:t>
            </a:r>
          </a:p>
        </p:txBody>
      </p:sp>
    </p:spTree>
    <p:extLst>
      <p:ext uri="{BB962C8B-B14F-4D97-AF65-F5344CB8AC3E}">
        <p14:creationId xmlns:p14="http://schemas.microsoft.com/office/powerpoint/2010/main" val="2585760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EE0FD-D964-49C3-A06B-FA2E51ED5779}"/>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 how to cite?</a:t>
            </a:r>
          </a:p>
        </p:txBody>
      </p:sp>
      <p:sp>
        <p:nvSpPr>
          <p:cNvPr id="3" name="Content Placeholder 2">
            <a:extLst>
              <a:ext uri="{FF2B5EF4-FFF2-40B4-BE49-F238E27FC236}">
                <a16:creationId xmlns:a16="http://schemas.microsoft.com/office/drawing/2014/main" id="{0BC0DD89-47F5-4193-A27C-11A66F9839C4}"/>
              </a:ext>
            </a:extLst>
          </p:cNvPr>
          <p:cNvSpPr>
            <a:spLocks noGrp="1"/>
          </p:cNvSpPr>
          <p:nvPr>
            <p:ph idx="1"/>
          </p:nvPr>
        </p:nvSpPr>
        <p:spPr/>
        <p:txBody>
          <a:bodyPr/>
          <a:lstStyle/>
          <a:p>
            <a:r>
              <a:rPr lang="en-GB" dirty="0"/>
              <a:t>How do you cite in the example below?</a:t>
            </a:r>
          </a:p>
          <a:p>
            <a:r>
              <a:rPr lang="en-GB" dirty="0"/>
              <a:t>You read an ‘Introduction to XYZ’  book by Clarke and Young (2009), who quote Khan (2007), who in turn has summarised the ideas of Rodwell (2005), Baker (2003) and Hardy (2002).  You are particularly interested in Rodwell, Baker, and Hardy’s ideas and want to use them in your assignment.</a:t>
            </a:r>
          </a:p>
          <a:p>
            <a:endParaRPr lang="en-GB" dirty="0"/>
          </a:p>
          <a:p>
            <a:r>
              <a:rPr lang="en-GB" dirty="0"/>
              <a:t>Rodwell (2005), Baker (2003), and Hardy (2002) all agree that clear motivation for learning  is an essential element for mature students in their successful negotiation of the first semester of a degree course (Summarised by Khan 2007, in Clarke and Young 2009, p.33).</a:t>
            </a:r>
          </a:p>
          <a:p>
            <a:endParaRPr lang="en-GB" dirty="0"/>
          </a:p>
        </p:txBody>
      </p:sp>
    </p:spTree>
    <p:extLst>
      <p:ext uri="{BB962C8B-B14F-4D97-AF65-F5344CB8AC3E}">
        <p14:creationId xmlns:p14="http://schemas.microsoft.com/office/powerpoint/2010/main" val="1729559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AA375-BE7D-4D16-97B3-6D82FC56B480}"/>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Correct referencing (Harvard)</a:t>
            </a:r>
          </a:p>
        </p:txBody>
      </p:sp>
      <p:sp>
        <p:nvSpPr>
          <p:cNvPr id="3" name="Content Placeholder 2">
            <a:extLst>
              <a:ext uri="{FF2B5EF4-FFF2-40B4-BE49-F238E27FC236}">
                <a16:creationId xmlns:a16="http://schemas.microsoft.com/office/drawing/2014/main" id="{53A453C8-6A06-4AF6-B1EB-9DB7CF9C81AB}"/>
              </a:ext>
            </a:extLst>
          </p:cNvPr>
          <p:cNvSpPr>
            <a:spLocks noGrp="1"/>
          </p:cNvSpPr>
          <p:nvPr>
            <p:ph idx="1"/>
          </p:nvPr>
        </p:nvSpPr>
        <p:spPr/>
        <p:txBody>
          <a:bodyPr/>
          <a:lstStyle/>
          <a:p>
            <a:r>
              <a:rPr lang="en-GB" dirty="0"/>
              <a:t>System of referencing used at UWTSD</a:t>
            </a:r>
          </a:p>
          <a:p>
            <a:r>
              <a:rPr lang="en-GB" dirty="0"/>
              <a:t>In essence…</a:t>
            </a:r>
          </a:p>
          <a:p>
            <a:pPr lvl="1"/>
            <a:r>
              <a:rPr lang="en-GB" dirty="0"/>
              <a:t>Name of the author(s)</a:t>
            </a:r>
          </a:p>
          <a:p>
            <a:pPr lvl="1"/>
            <a:r>
              <a:rPr lang="en-GB" dirty="0"/>
              <a:t>Year published</a:t>
            </a:r>
          </a:p>
          <a:p>
            <a:pPr lvl="1"/>
            <a:r>
              <a:rPr lang="en-GB" dirty="0"/>
              <a:t>Title</a:t>
            </a:r>
          </a:p>
          <a:p>
            <a:pPr lvl="1"/>
            <a:r>
              <a:rPr lang="en-GB" dirty="0"/>
              <a:t>City published</a:t>
            </a:r>
          </a:p>
          <a:p>
            <a:pPr lvl="1"/>
            <a:r>
              <a:rPr lang="en-GB" dirty="0"/>
              <a:t>Publisher</a:t>
            </a:r>
          </a:p>
          <a:p>
            <a:pPr lvl="1"/>
            <a:r>
              <a:rPr lang="en-GB" dirty="0"/>
              <a:t>Pages used</a:t>
            </a:r>
          </a:p>
          <a:p>
            <a:r>
              <a:rPr lang="en-GB" dirty="0"/>
              <a:t>E.g. Last name, First Initial. (Year published). </a:t>
            </a:r>
            <a:r>
              <a:rPr lang="en-GB" i="1" dirty="0"/>
              <a:t>Title</a:t>
            </a:r>
            <a:r>
              <a:rPr lang="en-GB" dirty="0"/>
              <a:t>. City: Publisher, Page(s).</a:t>
            </a:r>
          </a:p>
        </p:txBody>
      </p:sp>
    </p:spTree>
    <p:extLst>
      <p:ext uri="{BB962C8B-B14F-4D97-AF65-F5344CB8AC3E}">
        <p14:creationId xmlns:p14="http://schemas.microsoft.com/office/powerpoint/2010/main" val="1844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847B-9F4C-470C-962B-AFBD1AC0EDBF}"/>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 how to Harvard reference</a:t>
            </a:r>
          </a:p>
        </p:txBody>
      </p:sp>
      <p:sp>
        <p:nvSpPr>
          <p:cNvPr id="3" name="Content Placeholder 2">
            <a:extLst>
              <a:ext uri="{FF2B5EF4-FFF2-40B4-BE49-F238E27FC236}">
                <a16:creationId xmlns:a16="http://schemas.microsoft.com/office/drawing/2014/main" id="{93199985-4E16-4752-BE25-C45977E3108F}"/>
              </a:ext>
            </a:extLst>
          </p:cNvPr>
          <p:cNvSpPr>
            <a:spLocks noGrp="1"/>
          </p:cNvSpPr>
          <p:nvPr>
            <p:ph idx="1"/>
          </p:nvPr>
        </p:nvSpPr>
        <p:spPr>
          <a:xfrm>
            <a:off x="822959" y="1845734"/>
            <a:ext cx="7543801" cy="4510678"/>
          </a:xfrm>
        </p:spPr>
        <p:txBody>
          <a:bodyPr>
            <a:normAutofit fontScale="85000" lnSpcReduction="20000"/>
          </a:bodyPr>
          <a:lstStyle/>
          <a:p>
            <a:r>
              <a:rPr lang="en-GB" sz="2400" dirty="0"/>
              <a:t>Book</a:t>
            </a:r>
          </a:p>
          <a:p>
            <a:pPr lvl="1"/>
            <a:r>
              <a:rPr lang="en-GB" dirty="0"/>
              <a:t>A. </a:t>
            </a:r>
            <a:r>
              <a:rPr lang="en-GB" sz="2000" i="1" dirty="0"/>
              <a:t>Physics and chemistry of the solar system</a:t>
            </a:r>
            <a:r>
              <a:rPr lang="en-GB" sz="2000" dirty="0"/>
              <a:t>. San Diego: Academic Press. Lewis, J. S. 1997.</a:t>
            </a:r>
          </a:p>
          <a:p>
            <a:pPr lvl="1"/>
            <a:r>
              <a:rPr lang="en-GB" sz="2000" dirty="0"/>
              <a:t>B. Lewis, J. S. 1997. </a:t>
            </a:r>
            <a:r>
              <a:rPr lang="en-GB" sz="2000" i="1" dirty="0"/>
              <a:t>Physics and chemistry of the solar system</a:t>
            </a:r>
            <a:r>
              <a:rPr lang="en-GB" sz="2000" dirty="0"/>
              <a:t>. San Diego: Academic Press.</a:t>
            </a:r>
          </a:p>
          <a:p>
            <a:pPr lvl="1"/>
            <a:r>
              <a:rPr lang="en-GB" sz="2000" dirty="0"/>
              <a:t>C. </a:t>
            </a:r>
            <a:r>
              <a:rPr lang="en-GB" sz="2000" i="1" dirty="0"/>
              <a:t>Physics and chemistry of the solar system</a:t>
            </a:r>
            <a:r>
              <a:rPr lang="en-GB" sz="2000" dirty="0"/>
              <a:t>. Lewis, J. S. 1997.</a:t>
            </a:r>
          </a:p>
          <a:p>
            <a:pPr lvl="1"/>
            <a:r>
              <a:rPr lang="en-GB" sz="2000" dirty="0"/>
              <a:t>D. Lewis, J. S. </a:t>
            </a:r>
            <a:r>
              <a:rPr lang="en-GB" sz="2000" i="1" dirty="0"/>
              <a:t>Physics and chemistry of the solar system</a:t>
            </a:r>
            <a:r>
              <a:rPr lang="en-GB" sz="2000" dirty="0"/>
              <a:t>. San Diego: 1997.</a:t>
            </a:r>
          </a:p>
          <a:p>
            <a:r>
              <a:rPr lang="en-GB" sz="2400" dirty="0"/>
              <a:t>Chapter in an edited book</a:t>
            </a:r>
          </a:p>
          <a:p>
            <a:pPr lvl="1"/>
            <a:r>
              <a:rPr lang="en-GB" sz="2000" dirty="0"/>
              <a:t>A. Smith, J. 1980. The instruments of Hungarian folk dance music. In: Jones, R. and Green, D. eds. </a:t>
            </a:r>
            <a:r>
              <a:rPr lang="en-GB" sz="2000" i="1" dirty="0"/>
              <a:t>Folk music of Eastern Europe</a:t>
            </a:r>
            <a:r>
              <a:rPr lang="en-GB" sz="2000" dirty="0"/>
              <a:t>. London: Edward Arnold, pp. 46-59.</a:t>
            </a:r>
          </a:p>
          <a:p>
            <a:pPr lvl="1"/>
            <a:r>
              <a:rPr lang="en-GB" sz="2000" dirty="0"/>
              <a:t>B. Jones, R. and Green, D. eds. </a:t>
            </a:r>
            <a:r>
              <a:rPr lang="en-GB" sz="2000" i="1" dirty="0"/>
              <a:t>Folk music of Eastern Europe</a:t>
            </a:r>
            <a:r>
              <a:rPr lang="en-GB" sz="2000" dirty="0"/>
              <a:t>. The instruments of Hungarian folk dance music. Smith J. 1980, pp. 46-59. London: Edward Arnold, pp. 46-59.</a:t>
            </a:r>
          </a:p>
          <a:p>
            <a:pPr lvl="1"/>
            <a:r>
              <a:rPr lang="en-GB" sz="2000" dirty="0"/>
              <a:t>C. Smith, J. 1980. The instruments of Hungarian folk dance music, pp. 46-59. In: Jones, R. and Green, D. eds. </a:t>
            </a:r>
            <a:r>
              <a:rPr lang="en-GB" sz="2000" i="1" dirty="0"/>
              <a:t>Folk music of Eastern Europe</a:t>
            </a:r>
            <a:r>
              <a:rPr lang="en-GB" sz="2000" dirty="0"/>
              <a:t>. London: Edward Arnold.</a:t>
            </a:r>
          </a:p>
          <a:p>
            <a:pPr lvl="1"/>
            <a:r>
              <a:rPr lang="en-GB" sz="2000" dirty="0"/>
              <a:t>D. Jones, R. and Green, D. eds. </a:t>
            </a:r>
            <a:r>
              <a:rPr lang="en-GB" sz="2000" i="1" dirty="0"/>
              <a:t>Folk music of Eastern Europe</a:t>
            </a:r>
            <a:r>
              <a:rPr lang="en-GB" sz="2000" dirty="0"/>
              <a:t>. London: Edward Arnold, pp. 46-59.</a:t>
            </a:r>
          </a:p>
        </p:txBody>
      </p:sp>
    </p:spTree>
    <p:extLst>
      <p:ext uri="{BB962C8B-B14F-4D97-AF65-F5344CB8AC3E}">
        <p14:creationId xmlns:p14="http://schemas.microsoft.com/office/powerpoint/2010/main" val="26092431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E4F14-3FE5-4E91-ABE2-0ED7ACFE24B9}"/>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a:t>
            </a:r>
            <a:r>
              <a:rPr lang="en-GB" b="1" dirty="0" err="1">
                <a:effectLst>
                  <a:outerShdw blurRad="38100" dist="38100" dir="2700000" algn="tl">
                    <a:srgbClr val="000000">
                      <a:alpha val="43137"/>
                    </a:srgbClr>
                  </a:outerShdw>
                </a:effectLst>
              </a:rPr>
              <a:t>cont</a:t>
            </a:r>
            <a:r>
              <a:rPr lang="en-GB" b="1" dirty="0">
                <a:effectLst>
                  <a:outerShdw blurRad="38100" dist="38100" dir="2700000" algn="tl">
                    <a:srgbClr val="000000">
                      <a:alpha val="43137"/>
                    </a:srgbClr>
                  </a:outerShdw>
                </a:effectLst>
              </a:rPr>
              <a:t>)</a:t>
            </a:r>
          </a:p>
        </p:txBody>
      </p:sp>
      <p:sp>
        <p:nvSpPr>
          <p:cNvPr id="3" name="Content Placeholder 2">
            <a:extLst>
              <a:ext uri="{FF2B5EF4-FFF2-40B4-BE49-F238E27FC236}">
                <a16:creationId xmlns:a16="http://schemas.microsoft.com/office/drawing/2014/main" id="{41CE7DB0-228A-4A80-B8BB-3AF1477C454F}"/>
              </a:ext>
            </a:extLst>
          </p:cNvPr>
          <p:cNvSpPr>
            <a:spLocks noGrp="1"/>
          </p:cNvSpPr>
          <p:nvPr>
            <p:ph idx="1"/>
          </p:nvPr>
        </p:nvSpPr>
        <p:spPr/>
        <p:txBody>
          <a:bodyPr>
            <a:normAutofit/>
          </a:bodyPr>
          <a:lstStyle/>
          <a:p>
            <a:r>
              <a:rPr lang="en-GB" dirty="0"/>
              <a:t>Journal article</a:t>
            </a:r>
          </a:p>
          <a:p>
            <a:pPr lvl="2"/>
            <a:r>
              <a:rPr lang="en-GB" sz="1700" dirty="0"/>
              <a:t>A. </a:t>
            </a:r>
            <a:r>
              <a:rPr lang="en-GB" sz="1700" dirty="0" err="1"/>
              <a:t>Alharthi</a:t>
            </a:r>
            <a:r>
              <a:rPr lang="en-GB" sz="1700" dirty="0"/>
              <a:t>, Z. A. and </a:t>
            </a:r>
            <a:r>
              <a:rPr lang="en-GB" sz="1700" dirty="0" err="1"/>
              <a:t>Khrisat</a:t>
            </a:r>
            <a:r>
              <a:rPr lang="en-GB" sz="1700" dirty="0"/>
              <a:t>, A. A. 2016. 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7(11) </a:t>
            </a:r>
            <a:r>
              <a:rPr lang="en-GB" sz="1700" dirty="0" err="1"/>
              <a:t>doi</a:t>
            </a:r>
            <a:r>
              <a:rPr lang="en-GB" sz="1700" dirty="0"/>
              <a:t>: 10.5897/IJEL2016.0949</a:t>
            </a:r>
          </a:p>
          <a:p>
            <a:pPr lvl="2"/>
            <a:r>
              <a:rPr lang="en-GB" sz="1700" dirty="0"/>
              <a:t>B. </a:t>
            </a:r>
            <a:r>
              <a:rPr lang="en-GB" sz="1700" dirty="0" err="1"/>
              <a:t>Alharthi</a:t>
            </a:r>
            <a:r>
              <a:rPr lang="en-GB" sz="1700" dirty="0"/>
              <a:t>, Z. A. and </a:t>
            </a:r>
            <a:r>
              <a:rPr lang="en-GB" sz="1700" dirty="0" err="1"/>
              <a:t>Khrisat</a:t>
            </a:r>
            <a:r>
              <a:rPr lang="en-GB" sz="1700" dirty="0"/>
              <a:t>, A. A. 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2016:7(11), pp. 172-178 </a:t>
            </a:r>
            <a:r>
              <a:rPr lang="en-GB" sz="1700" dirty="0" err="1"/>
              <a:t>doi</a:t>
            </a:r>
            <a:r>
              <a:rPr lang="en-GB" sz="1700" dirty="0"/>
              <a:t>: 10.5897/IJEL2016.0949</a:t>
            </a:r>
          </a:p>
          <a:p>
            <a:pPr lvl="2"/>
            <a:r>
              <a:rPr lang="en-GB" sz="1700" dirty="0"/>
              <a:t>C. </a:t>
            </a:r>
            <a:r>
              <a:rPr lang="en-GB" sz="1700" dirty="0" err="1"/>
              <a:t>Alharthi</a:t>
            </a:r>
            <a:r>
              <a:rPr lang="en-GB" sz="1700" dirty="0"/>
              <a:t>, Z. A. and </a:t>
            </a:r>
            <a:r>
              <a:rPr lang="en-GB" sz="1700" dirty="0" err="1"/>
              <a:t>Khrisat</a:t>
            </a:r>
            <a:r>
              <a:rPr lang="en-GB" sz="1700" dirty="0"/>
              <a:t>, A. A. 2016. 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7(11), pp. 172-178 </a:t>
            </a:r>
            <a:r>
              <a:rPr lang="en-GB" sz="1700" dirty="0" err="1"/>
              <a:t>doi</a:t>
            </a:r>
            <a:r>
              <a:rPr lang="en-GB" sz="1700" dirty="0"/>
              <a:t>: 10.5897/IJEL2016.0949</a:t>
            </a:r>
          </a:p>
          <a:p>
            <a:pPr lvl="2"/>
            <a:r>
              <a:rPr lang="fr-FR" sz="1700" dirty="0"/>
              <a:t>D. </a:t>
            </a:r>
            <a:r>
              <a:rPr lang="fr-FR" sz="1700" dirty="0" err="1"/>
              <a:t>Alharthi</a:t>
            </a:r>
            <a:r>
              <a:rPr lang="fr-FR" sz="1700" dirty="0"/>
              <a:t>, Z. A. et al. </a:t>
            </a:r>
            <a:r>
              <a:rPr lang="en-GB" sz="1700" dirty="0"/>
              <a:t>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2016:7(11) </a:t>
            </a:r>
            <a:r>
              <a:rPr lang="en-GB" sz="1700" dirty="0" err="1"/>
              <a:t>doi</a:t>
            </a:r>
            <a:r>
              <a:rPr lang="en-GB" sz="1700" dirty="0"/>
              <a:t>: 10.5897/IJEL2016.0949</a:t>
            </a:r>
          </a:p>
        </p:txBody>
      </p:sp>
    </p:spTree>
    <p:extLst>
      <p:ext uri="{BB962C8B-B14F-4D97-AF65-F5344CB8AC3E}">
        <p14:creationId xmlns:p14="http://schemas.microsoft.com/office/powerpoint/2010/main" val="23024795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20B66-9B5A-483B-9EC4-D64D40D656F4}"/>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a:t>
            </a:r>
            <a:r>
              <a:rPr lang="en-GB" b="1" dirty="0" err="1">
                <a:effectLst>
                  <a:outerShdw blurRad="38100" dist="38100" dir="2700000" algn="tl">
                    <a:srgbClr val="000000">
                      <a:alpha val="43137"/>
                    </a:srgbClr>
                  </a:outerShdw>
                </a:effectLst>
              </a:rPr>
              <a:t>cont</a:t>
            </a:r>
            <a:r>
              <a:rPr lang="en-GB" b="1" dirty="0">
                <a:effectLst>
                  <a:outerShdw blurRad="38100" dist="38100" dir="2700000" algn="tl">
                    <a:srgbClr val="000000">
                      <a:alpha val="43137"/>
                    </a:srgbClr>
                  </a:outerShdw>
                </a:effectLst>
              </a:rPr>
              <a:t>)</a:t>
            </a:r>
          </a:p>
        </p:txBody>
      </p:sp>
      <p:sp>
        <p:nvSpPr>
          <p:cNvPr id="3" name="Content Placeholder 2">
            <a:extLst>
              <a:ext uri="{FF2B5EF4-FFF2-40B4-BE49-F238E27FC236}">
                <a16:creationId xmlns:a16="http://schemas.microsoft.com/office/drawing/2014/main" id="{A1177115-0A82-41B7-A0BD-746552431BC8}"/>
              </a:ext>
            </a:extLst>
          </p:cNvPr>
          <p:cNvSpPr>
            <a:spLocks noGrp="1"/>
          </p:cNvSpPr>
          <p:nvPr>
            <p:ph idx="1"/>
          </p:nvPr>
        </p:nvSpPr>
        <p:spPr/>
        <p:txBody>
          <a:bodyPr>
            <a:normAutofit/>
          </a:bodyPr>
          <a:lstStyle/>
          <a:p>
            <a:r>
              <a:rPr lang="en-GB" dirty="0"/>
              <a:t>Electronic journal article</a:t>
            </a:r>
          </a:p>
          <a:p>
            <a:pPr lvl="1"/>
            <a:r>
              <a:rPr lang="en-GB" dirty="0"/>
              <a:t>A. Capps, B. 2016. Can a good tree bring forth evil fruit? The funding of medical research by industry. </a:t>
            </a:r>
            <a:r>
              <a:rPr lang="en-GB" i="1" dirty="0"/>
              <a:t>British Medical Bulletin</a:t>
            </a:r>
            <a:r>
              <a:rPr lang="en-GB" dirty="0"/>
              <a:t> 118(1), pp. 5-15. </a:t>
            </a:r>
            <a:r>
              <a:rPr lang="en-GB" dirty="0" err="1"/>
              <a:t>doi</a:t>
            </a:r>
            <a:r>
              <a:rPr lang="en-GB" dirty="0"/>
              <a:t>: 10.1093/</a:t>
            </a:r>
            <a:r>
              <a:rPr lang="en-GB" dirty="0" err="1"/>
              <a:t>bmb</a:t>
            </a:r>
            <a:r>
              <a:rPr lang="en-GB" dirty="0"/>
              <a:t>/ldw014</a:t>
            </a:r>
          </a:p>
          <a:p>
            <a:pPr lvl="1"/>
            <a:r>
              <a:rPr lang="en-GB" dirty="0"/>
              <a:t>B. Capps, B. 2016. Can a good tree bring forth evil fruit? The funding of medical research by industry. </a:t>
            </a:r>
            <a:r>
              <a:rPr lang="en-GB" i="1" dirty="0"/>
              <a:t>British Medical Bulletin</a:t>
            </a:r>
            <a:r>
              <a:rPr lang="en-GB" dirty="0"/>
              <a:t> 118(1), pp. 5-15. [Online]</a:t>
            </a:r>
          </a:p>
          <a:p>
            <a:pPr lvl="1"/>
            <a:r>
              <a:rPr lang="en-GB" dirty="0"/>
              <a:t>C. Capps, B. 2016. Can a good tree bring forth evil fruit? The funding of medical research by industry. </a:t>
            </a:r>
            <a:r>
              <a:rPr lang="en-GB" i="1" dirty="0"/>
              <a:t>British Medical Bulletin</a:t>
            </a:r>
            <a:r>
              <a:rPr lang="en-GB" dirty="0"/>
              <a:t> 118(1), pp. 5-15. </a:t>
            </a:r>
            <a:r>
              <a:rPr lang="en-GB" dirty="0" err="1"/>
              <a:t>doi</a:t>
            </a:r>
            <a:r>
              <a:rPr lang="en-GB" dirty="0"/>
              <a:t>: 10.1093/</a:t>
            </a:r>
            <a:r>
              <a:rPr lang="en-GB" dirty="0" err="1"/>
              <a:t>bmb</a:t>
            </a:r>
            <a:r>
              <a:rPr lang="en-GB" dirty="0"/>
              <a:t>/ldw014 [Accessed: 30 March 2017]</a:t>
            </a:r>
          </a:p>
          <a:p>
            <a:pPr lvl="1"/>
            <a:r>
              <a:rPr lang="en-GB" dirty="0"/>
              <a:t>D. </a:t>
            </a:r>
            <a:r>
              <a:rPr lang="en-GB" dirty="0" err="1"/>
              <a:t>Dapps</a:t>
            </a:r>
            <a:r>
              <a:rPr lang="en-GB" dirty="0"/>
              <a:t>, B. Can a good tree bring forth evil fruit? The funding of medical research by industry. </a:t>
            </a:r>
            <a:r>
              <a:rPr lang="en-GB" i="1" dirty="0"/>
              <a:t>British Medical Bulletin</a:t>
            </a:r>
            <a:r>
              <a:rPr lang="en-GB" dirty="0"/>
              <a:t> 2016:118(1), pp. 5-15. Available at: https://academic.oup.com/bmb/article-lookup/doi/10.1093/bmb/ldw014 [Accessed: 30 March 2017]</a:t>
            </a:r>
          </a:p>
        </p:txBody>
      </p:sp>
    </p:spTree>
    <p:extLst>
      <p:ext uri="{BB962C8B-B14F-4D97-AF65-F5344CB8AC3E}">
        <p14:creationId xmlns:p14="http://schemas.microsoft.com/office/powerpoint/2010/main" val="3683018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FB3A6-C3D8-4936-9541-F42C5A946B4F}"/>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a:t>
            </a:r>
            <a:r>
              <a:rPr lang="en-GB" b="1" dirty="0" err="1">
                <a:effectLst>
                  <a:outerShdw blurRad="38100" dist="38100" dir="2700000" algn="tl">
                    <a:srgbClr val="000000">
                      <a:alpha val="43137"/>
                    </a:srgbClr>
                  </a:outerShdw>
                </a:effectLst>
              </a:rPr>
              <a:t>cont</a:t>
            </a:r>
            <a:r>
              <a:rPr lang="en-GB" b="1" dirty="0">
                <a:effectLst>
                  <a:outerShdw blurRad="38100" dist="38100" dir="2700000" algn="tl">
                    <a:srgbClr val="000000">
                      <a:alpha val="43137"/>
                    </a:srgbClr>
                  </a:outerShdw>
                </a:effectLst>
              </a:rPr>
              <a:t>)</a:t>
            </a:r>
          </a:p>
        </p:txBody>
      </p:sp>
      <p:sp>
        <p:nvSpPr>
          <p:cNvPr id="3" name="Content Placeholder 2">
            <a:extLst>
              <a:ext uri="{FF2B5EF4-FFF2-40B4-BE49-F238E27FC236}">
                <a16:creationId xmlns:a16="http://schemas.microsoft.com/office/drawing/2014/main" id="{6B4378BC-C9F9-4399-99EB-B8BF324C6D57}"/>
              </a:ext>
            </a:extLst>
          </p:cNvPr>
          <p:cNvSpPr>
            <a:spLocks noGrp="1"/>
          </p:cNvSpPr>
          <p:nvPr>
            <p:ph idx="1"/>
          </p:nvPr>
        </p:nvSpPr>
        <p:spPr/>
        <p:txBody>
          <a:bodyPr>
            <a:normAutofit/>
          </a:bodyPr>
          <a:lstStyle/>
          <a:p>
            <a:r>
              <a:rPr lang="en-GB" dirty="0"/>
              <a:t>Web document</a:t>
            </a:r>
          </a:p>
          <a:p>
            <a:pPr lvl="1"/>
            <a:r>
              <a:rPr lang="en-GB" dirty="0"/>
              <a:t>A. Wakefield, J. 2017. </a:t>
            </a:r>
            <a:r>
              <a:rPr lang="en-GB" i="1" dirty="0"/>
              <a:t>Tomorrow's cities: Are your shoes giving away data?</a:t>
            </a:r>
            <a:r>
              <a:rPr lang="en-GB" dirty="0"/>
              <a:t> London: BBC. Available at: http://www.bbc.co.uk/news/technology-38235584 [Accessed: 24 March 2017].</a:t>
            </a:r>
          </a:p>
          <a:p>
            <a:pPr lvl="1"/>
            <a:r>
              <a:rPr lang="en-GB" dirty="0"/>
              <a:t>B. BBC. </a:t>
            </a:r>
            <a:r>
              <a:rPr lang="en-GB" i="1" dirty="0"/>
              <a:t>Tomorrow's cities: Are your shoes giving away data?</a:t>
            </a:r>
            <a:r>
              <a:rPr lang="en-GB" dirty="0"/>
              <a:t> Wakefield, J. 2017. http://www.bbc.co.uk/news/technology-38235584 [Accessed: 24 March 2017].</a:t>
            </a:r>
          </a:p>
          <a:p>
            <a:pPr lvl="1"/>
            <a:r>
              <a:rPr lang="en-GB" dirty="0"/>
              <a:t>C. Wakefield, J. </a:t>
            </a:r>
            <a:r>
              <a:rPr lang="en-GB" i="1" dirty="0"/>
              <a:t>Tomorrow's cities: Are your shoes giving away data?</a:t>
            </a:r>
            <a:r>
              <a:rPr lang="en-GB" dirty="0"/>
              <a:t> London: BBC. Available at: http://www.bbc.co.uk/news/technology-38235584</a:t>
            </a:r>
          </a:p>
          <a:p>
            <a:pPr lvl="1"/>
            <a:r>
              <a:rPr lang="en-GB" dirty="0"/>
              <a:t>D. Wakefield, J. 2017. </a:t>
            </a:r>
            <a:r>
              <a:rPr lang="en-GB" i="1" dirty="0"/>
              <a:t>Tomorrow's cities: Are your shoes giving away data?</a:t>
            </a:r>
            <a:r>
              <a:rPr lang="en-GB" dirty="0"/>
              <a:t> London: BBC. [Accessed: 24 March 2017].</a:t>
            </a:r>
          </a:p>
        </p:txBody>
      </p:sp>
    </p:spTree>
    <p:extLst>
      <p:ext uri="{BB962C8B-B14F-4D97-AF65-F5344CB8AC3E}">
        <p14:creationId xmlns:p14="http://schemas.microsoft.com/office/powerpoint/2010/main" val="39679583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Interactive quiz</a:t>
            </a:r>
          </a:p>
        </p:txBody>
      </p:sp>
      <p:sp>
        <p:nvSpPr>
          <p:cNvPr id="3" name="Content Placeholder 2"/>
          <p:cNvSpPr>
            <a:spLocks noGrp="1"/>
          </p:cNvSpPr>
          <p:nvPr>
            <p:ph idx="1"/>
          </p:nvPr>
        </p:nvSpPr>
        <p:spPr/>
        <p:txBody>
          <a:bodyPr/>
          <a:lstStyle/>
          <a:p>
            <a:r>
              <a:rPr lang="en-GB" dirty="0"/>
              <a:t>https://xerte.plymouth.ac.uk/xerte/play.php?template_id=107</a:t>
            </a:r>
          </a:p>
        </p:txBody>
      </p:sp>
    </p:spTree>
    <p:extLst>
      <p:ext uri="{BB962C8B-B14F-4D97-AF65-F5344CB8AC3E}">
        <p14:creationId xmlns:p14="http://schemas.microsoft.com/office/powerpoint/2010/main" val="31163908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76299-CDB1-42BC-BB39-4D748C421914}"/>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Referencing tools</a:t>
            </a:r>
          </a:p>
        </p:txBody>
      </p:sp>
      <p:sp>
        <p:nvSpPr>
          <p:cNvPr id="3" name="Content Placeholder 2">
            <a:extLst>
              <a:ext uri="{FF2B5EF4-FFF2-40B4-BE49-F238E27FC236}">
                <a16:creationId xmlns:a16="http://schemas.microsoft.com/office/drawing/2014/main" id="{738D187B-DC32-4F71-92C3-3C2AD4293201}"/>
              </a:ext>
            </a:extLst>
          </p:cNvPr>
          <p:cNvSpPr>
            <a:spLocks noGrp="1"/>
          </p:cNvSpPr>
          <p:nvPr>
            <p:ph idx="1"/>
          </p:nvPr>
        </p:nvSpPr>
        <p:spPr/>
        <p:txBody>
          <a:bodyPr/>
          <a:lstStyle/>
          <a:p>
            <a:r>
              <a:rPr lang="en-GB" dirty="0"/>
              <a:t>These are available to help you…</a:t>
            </a:r>
          </a:p>
          <a:p>
            <a:r>
              <a:rPr lang="en-GB" dirty="0"/>
              <a:t>Good e.g.</a:t>
            </a:r>
          </a:p>
          <a:p>
            <a:pPr lvl="1"/>
            <a:r>
              <a:rPr lang="en-GB" dirty="0"/>
              <a:t>Cite it Right</a:t>
            </a:r>
          </a:p>
          <a:p>
            <a:pPr lvl="1"/>
            <a:r>
              <a:rPr lang="en-GB" dirty="0"/>
              <a:t>References (Word)</a:t>
            </a:r>
          </a:p>
          <a:p>
            <a:pPr lvl="1"/>
            <a:r>
              <a:rPr lang="en-GB" dirty="0"/>
              <a:t>Mendeley</a:t>
            </a:r>
          </a:p>
          <a:p>
            <a:pPr lvl="1"/>
            <a:r>
              <a:rPr lang="en-GB" dirty="0"/>
              <a:t>Cite this for me (</a:t>
            </a:r>
            <a:r>
              <a:rPr lang="en-GB" dirty="0" err="1"/>
              <a:t>RefMe</a:t>
            </a:r>
            <a:r>
              <a:rPr lang="en-GB" dirty="0"/>
              <a:t>)</a:t>
            </a:r>
          </a:p>
          <a:p>
            <a:pPr lvl="1"/>
            <a:r>
              <a:rPr lang="en-GB" dirty="0"/>
              <a:t>End Note</a:t>
            </a:r>
          </a:p>
          <a:p>
            <a:pPr lvl="1"/>
            <a:r>
              <a:rPr lang="en-GB" dirty="0"/>
              <a:t>There are many others….</a:t>
            </a:r>
          </a:p>
        </p:txBody>
      </p:sp>
    </p:spTree>
    <p:extLst>
      <p:ext uri="{BB962C8B-B14F-4D97-AF65-F5344CB8AC3E}">
        <p14:creationId xmlns:p14="http://schemas.microsoft.com/office/powerpoint/2010/main" val="739916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57863-3980-4479-83D5-849E9F9DAF1D}"/>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Take care!</a:t>
            </a:r>
          </a:p>
        </p:txBody>
      </p:sp>
      <p:pic>
        <p:nvPicPr>
          <p:cNvPr id="5" name="Content Placeholder 4">
            <a:extLst>
              <a:ext uri="{FF2B5EF4-FFF2-40B4-BE49-F238E27FC236}">
                <a16:creationId xmlns:a16="http://schemas.microsoft.com/office/drawing/2014/main" id="{0428A493-7EFE-4350-A97B-CD15BD75FC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6656" y="1962678"/>
            <a:ext cx="5610687" cy="4082079"/>
          </a:xfrm>
        </p:spPr>
      </p:pic>
      <p:sp>
        <p:nvSpPr>
          <p:cNvPr id="6" name="TextBox 5">
            <a:extLst>
              <a:ext uri="{FF2B5EF4-FFF2-40B4-BE49-F238E27FC236}">
                <a16:creationId xmlns:a16="http://schemas.microsoft.com/office/drawing/2014/main" id="{9053FA64-E473-470A-9673-08B50C697CF6}"/>
              </a:ext>
            </a:extLst>
          </p:cNvPr>
          <p:cNvSpPr txBox="1"/>
          <p:nvPr/>
        </p:nvSpPr>
        <p:spPr>
          <a:xfrm>
            <a:off x="0" y="6503611"/>
            <a:ext cx="3315138" cy="338554"/>
          </a:xfrm>
          <a:prstGeom prst="rect">
            <a:avLst/>
          </a:prstGeom>
          <a:noFill/>
        </p:spPr>
        <p:txBody>
          <a:bodyPr wrap="none" rtlCol="0">
            <a:spAutoFit/>
          </a:bodyPr>
          <a:lstStyle/>
          <a:p>
            <a:r>
              <a:rPr lang="en-GB" sz="1600" dirty="0"/>
              <a:t>Picture source: Market business news</a:t>
            </a:r>
          </a:p>
        </p:txBody>
      </p:sp>
    </p:spTree>
    <p:extLst>
      <p:ext uri="{BB962C8B-B14F-4D97-AF65-F5344CB8AC3E}">
        <p14:creationId xmlns:p14="http://schemas.microsoft.com/office/powerpoint/2010/main" val="35577626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031E-3A84-4EF3-BE87-1E97CF867C76}"/>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What is wrong here?</a:t>
            </a:r>
          </a:p>
        </p:txBody>
      </p:sp>
      <p:pic>
        <p:nvPicPr>
          <p:cNvPr id="4" name="Picture 3">
            <a:extLst>
              <a:ext uri="{FF2B5EF4-FFF2-40B4-BE49-F238E27FC236}">
                <a16:creationId xmlns:a16="http://schemas.microsoft.com/office/drawing/2014/main" id="{5D08C2DE-9C4D-4389-B3A9-230EEEC48551}"/>
              </a:ext>
            </a:extLst>
          </p:cNvPr>
          <p:cNvPicPr>
            <a:picLocks noChangeAspect="1"/>
          </p:cNvPicPr>
          <p:nvPr/>
        </p:nvPicPr>
        <p:blipFill rotWithShape="1">
          <a:blip r:embed="rId2"/>
          <a:srcRect l="19903" t="21777" r="16408" b="23981"/>
          <a:stretch/>
        </p:blipFill>
        <p:spPr>
          <a:xfrm>
            <a:off x="634265" y="2066167"/>
            <a:ext cx="7732495" cy="3704319"/>
          </a:xfrm>
          <a:prstGeom prst="rect">
            <a:avLst/>
          </a:prstGeom>
        </p:spPr>
      </p:pic>
    </p:spTree>
    <p:extLst>
      <p:ext uri="{BB962C8B-B14F-4D97-AF65-F5344CB8AC3E}">
        <p14:creationId xmlns:p14="http://schemas.microsoft.com/office/powerpoint/2010/main" val="19598784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E8F6A2-322C-42A6-94A3-BDCE8308DF5C}"/>
              </a:ext>
            </a:extLst>
          </p:cNvPr>
          <p:cNvPicPr>
            <a:picLocks noChangeAspect="1"/>
          </p:cNvPicPr>
          <p:nvPr/>
        </p:nvPicPr>
        <p:blipFill rotWithShape="1">
          <a:blip r:embed="rId2"/>
          <a:srcRect l="20097" t="21777" r="17961" b="23808"/>
          <a:stretch/>
        </p:blipFill>
        <p:spPr>
          <a:xfrm>
            <a:off x="29129" y="1176980"/>
            <a:ext cx="9114871" cy="4504039"/>
          </a:xfrm>
          <a:prstGeom prst="rect">
            <a:avLst/>
          </a:prstGeom>
        </p:spPr>
      </p:pic>
    </p:spTree>
    <p:extLst>
      <p:ext uri="{BB962C8B-B14F-4D97-AF65-F5344CB8AC3E}">
        <p14:creationId xmlns:p14="http://schemas.microsoft.com/office/powerpoint/2010/main" val="31742845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345207-CE56-4B7D-A022-EBB2C9BC0877}"/>
              </a:ext>
            </a:extLst>
          </p:cNvPr>
          <p:cNvPicPr>
            <a:picLocks noChangeAspect="1"/>
          </p:cNvPicPr>
          <p:nvPr/>
        </p:nvPicPr>
        <p:blipFill rotWithShape="1">
          <a:blip r:embed="rId2"/>
          <a:srcRect l="19224" t="23031" r="15728" b="23118"/>
          <a:stretch/>
        </p:blipFill>
        <p:spPr>
          <a:xfrm>
            <a:off x="-34258" y="1207364"/>
            <a:ext cx="9169890" cy="4270158"/>
          </a:xfrm>
          <a:prstGeom prst="rect">
            <a:avLst/>
          </a:prstGeom>
        </p:spPr>
      </p:pic>
    </p:spTree>
    <p:extLst>
      <p:ext uri="{BB962C8B-B14F-4D97-AF65-F5344CB8AC3E}">
        <p14:creationId xmlns:p14="http://schemas.microsoft.com/office/powerpoint/2010/main" val="1879694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1D3F1-3734-4F6B-A547-5D280A4A2681}"/>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Is this better?</a:t>
            </a:r>
          </a:p>
        </p:txBody>
      </p:sp>
      <p:pic>
        <p:nvPicPr>
          <p:cNvPr id="4" name="Picture 3">
            <a:extLst>
              <a:ext uri="{FF2B5EF4-FFF2-40B4-BE49-F238E27FC236}">
                <a16:creationId xmlns:a16="http://schemas.microsoft.com/office/drawing/2014/main" id="{84AC45EA-15F4-4AE2-B372-F52D7CCBF529}"/>
              </a:ext>
            </a:extLst>
          </p:cNvPr>
          <p:cNvPicPr>
            <a:picLocks noChangeAspect="1"/>
          </p:cNvPicPr>
          <p:nvPr/>
        </p:nvPicPr>
        <p:blipFill rotWithShape="1">
          <a:blip r:embed="rId2"/>
          <a:srcRect l="19709" t="23204" r="21262" b="23635"/>
          <a:stretch/>
        </p:blipFill>
        <p:spPr>
          <a:xfrm>
            <a:off x="466077" y="1908699"/>
            <a:ext cx="8211845" cy="4159947"/>
          </a:xfrm>
          <a:prstGeom prst="rect">
            <a:avLst/>
          </a:prstGeom>
        </p:spPr>
      </p:pic>
    </p:spTree>
    <p:extLst>
      <p:ext uri="{BB962C8B-B14F-4D97-AF65-F5344CB8AC3E}">
        <p14:creationId xmlns:p14="http://schemas.microsoft.com/office/powerpoint/2010/main" val="3123033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3DBED-672A-43B9-A877-6AF43C31E13A}"/>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Will this be better?</a:t>
            </a:r>
          </a:p>
        </p:txBody>
      </p:sp>
      <p:pic>
        <p:nvPicPr>
          <p:cNvPr id="4" name="Picture 3">
            <a:extLst>
              <a:ext uri="{FF2B5EF4-FFF2-40B4-BE49-F238E27FC236}">
                <a16:creationId xmlns:a16="http://schemas.microsoft.com/office/drawing/2014/main" id="{426EF981-2ED6-49A5-8565-92648A3E741F}"/>
              </a:ext>
            </a:extLst>
          </p:cNvPr>
          <p:cNvPicPr>
            <a:picLocks noChangeAspect="1"/>
          </p:cNvPicPr>
          <p:nvPr/>
        </p:nvPicPr>
        <p:blipFill rotWithShape="1">
          <a:blip r:embed="rId2"/>
          <a:srcRect l="19806" t="23549" r="19708" b="22773"/>
          <a:stretch/>
        </p:blipFill>
        <p:spPr>
          <a:xfrm>
            <a:off x="388336" y="2068496"/>
            <a:ext cx="8151982" cy="4069449"/>
          </a:xfrm>
          <a:prstGeom prst="rect">
            <a:avLst/>
          </a:prstGeom>
        </p:spPr>
      </p:pic>
    </p:spTree>
    <p:extLst>
      <p:ext uri="{BB962C8B-B14F-4D97-AF65-F5344CB8AC3E}">
        <p14:creationId xmlns:p14="http://schemas.microsoft.com/office/powerpoint/2010/main" val="27283092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6410E-FCD9-4E89-8840-4E891594341E}"/>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Finally correct…</a:t>
            </a:r>
          </a:p>
        </p:txBody>
      </p:sp>
      <p:pic>
        <p:nvPicPr>
          <p:cNvPr id="4" name="Picture 3">
            <a:extLst>
              <a:ext uri="{FF2B5EF4-FFF2-40B4-BE49-F238E27FC236}">
                <a16:creationId xmlns:a16="http://schemas.microsoft.com/office/drawing/2014/main" id="{E5567FA2-9EAF-4D69-95B8-02CF639F100A}"/>
              </a:ext>
            </a:extLst>
          </p:cNvPr>
          <p:cNvPicPr>
            <a:picLocks noChangeAspect="1"/>
          </p:cNvPicPr>
          <p:nvPr/>
        </p:nvPicPr>
        <p:blipFill rotWithShape="1">
          <a:blip r:embed="rId2"/>
          <a:srcRect l="20679" t="23894" r="21748" b="22082"/>
          <a:stretch/>
        </p:blipFill>
        <p:spPr>
          <a:xfrm>
            <a:off x="560264" y="2027494"/>
            <a:ext cx="7806495" cy="4120461"/>
          </a:xfrm>
          <a:prstGeom prst="rect">
            <a:avLst/>
          </a:prstGeom>
        </p:spPr>
      </p:pic>
    </p:spTree>
    <p:extLst>
      <p:ext uri="{BB962C8B-B14F-4D97-AF65-F5344CB8AC3E}">
        <p14:creationId xmlns:p14="http://schemas.microsoft.com/office/powerpoint/2010/main" val="23603319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36761-A6E0-EA7F-901B-CE0E74967A1E}"/>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A citation in Harvard…..</a:t>
            </a:r>
            <a:endParaRPr lang="en-GB" dirty="0"/>
          </a:p>
        </p:txBody>
      </p:sp>
      <p:sp>
        <p:nvSpPr>
          <p:cNvPr id="3" name="Content Placeholder 2">
            <a:extLst>
              <a:ext uri="{FF2B5EF4-FFF2-40B4-BE49-F238E27FC236}">
                <a16:creationId xmlns:a16="http://schemas.microsoft.com/office/drawing/2014/main" id="{949B7D9F-27C2-6476-BD85-511749E3B38A}"/>
              </a:ext>
            </a:extLst>
          </p:cNvPr>
          <p:cNvSpPr>
            <a:spLocks noGrp="1"/>
          </p:cNvSpPr>
          <p:nvPr>
            <p:ph idx="1"/>
          </p:nvPr>
        </p:nvSpPr>
        <p:spPr/>
        <p:txBody>
          <a:bodyPr/>
          <a:lstStyle/>
          <a:p>
            <a:r>
              <a:rPr lang="en-GB" dirty="0"/>
              <a:t>To be used wherever you quote / paraphrase others work / use images / etc.</a:t>
            </a:r>
          </a:p>
          <a:p>
            <a:r>
              <a:rPr lang="en-GB" dirty="0"/>
              <a:t>What does this consist of?</a:t>
            </a:r>
          </a:p>
          <a:p>
            <a:endParaRPr lang="en-GB" dirty="0"/>
          </a:p>
          <a:p>
            <a:endParaRPr lang="en-GB" dirty="0"/>
          </a:p>
        </p:txBody>
      </p:sp>
      <p:graphicFrame>
        <p:nvGraphicFramePr>
          <p:cNvPr id="4" name="Table 4">
            <a:extLst>
              <a:ext uri="{FF2B5EF4-FFF2-40B4-BE49-F238E27FC236}">
                <a16:creationId xmlns:a16="http://schemas.microsoft.com/office/drawing/2014/main" id="{94814668-A3E7-5612-7B80-E5E53B29A3A0}"/>
              </a:ext>
            </a:extLst>
          </p:cNvPr>
          <p:cNvGraphicFramePr>
            <a:graphicFrameLocks noGrp="1"/>
          </p:cNvGraphicFramePr>
          <p:nvPr>
            <p:extLst>
              <p:ext uri="{D42A27DB-BD31-4B8C-83A1-F6EECF244321}">
                <p14:modId xmlns:p14="http://schemas.microsoft.com/office/powerpoint/2010/main" val="1492155507"/>
              </p:ext>
            </p:extLst>
          </p:nvPr>
        </p:nvGraphicFramePr>
        <p:xfrm>
          <a:off x="1657224" y="3201577"/>
          <a:ext cx="6505764" cy="276860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4008649898"/>
                    </a:ext>
                  </a:extLst>
                </a:gridCol>
                <a:gridCol w="3457764">
                  <a:extLst>
                    <a:ext uri="{9D8B030D-6E8A-4147-A177-3AD203B41FA5}">
                      <a16:colId xmlns:a16="http://schemas.microsoft.com/office/drawing/2014/main" val="3696145607"/>
                    </a:ext>
                  </a:extLst>
                </a:gridCol>
              </a:tblGrid>
              <a:tr h="370840">
                <a:tc>
                  <a:txBody>
                    <a:bodyPr/>
                    <a:lstStyle/>
                    <a:p>
                      <a:r>
                        <a:rPr lang="en-GB" dirty="0"/>
                        <a:t>Author</a:t>
                      </a:r>
                    </a:p>
                  </a:txBody>
                  <a:tcPr/>
                </a:tc>
                <a:tc>
                  <a:txBody>
                    <a:bodyPr/>
                    <a:lstStyle/>
                    <a:p>
                      <a:r>
                        <a:rPr lang="en-GB" dirty="0"/>
                        <a:t>Citation</a:t>
                      </a:r>
                    </a:p>
                  </a:txBody>
                  <a:tcPr/>
                </a:tc>
                <a:extLst>
                  <a:ext uri="{0D108BD9-81ED-4DB2-BD59-A6C34878D82A}">
                    <a16:rowId xmlns:a16="http://schemas.microsoft.com/office/drawing/2014/main" val="4286344564"/>
                  </a:ext>
                </a:extLst>
              </a:tr>
              <a:tr h="370840">
                <a:tc>
                  <a:txBody>
                    <a:bodyPr/>
                    <a:lstStyle/>
                    <a:p>
                      <a:r>
                        <a:rPr lang="en-GB" dirty="0"/>
                        <a:t>Single person </a:t>
                      </a:r>
                    </a:p>
                  </a:txBody>
                  <a:tcPr/>
                </a:tc>
                <a:tc>
                  <a:txBody>
                    <a:bodyPr/>
                    <a:lstStyle/>
                    <a:p>
                      <a:r>
                        <a:rPr lang="en-GB" dirty="0"/>
                        <a:t>e.g. Smith, 2014</a:t>
                      </a:r>
                    </a:p>
                  </a:txBody>
                  <a:tcPr/>
                </a:tc>
                <a:extLst>
                  <a:ext uri="{0D108BD9-81ED-4DB2-BD59-A6C34878D82A}">
                    <a16:rowId xmlns:a16="http://schemas.microsoft.com/office/drawing/2014/main" val="1502061243"/>
                  </a:ext>
                </a:extLst>
              </a:tr>
              <a:tr h="370840">
                <a:tc>
                  <a:txBody>
                    <a:bodyPr/>
                    <a:lstStyle/>
                    <a:p>
                      <a:r>
                        <a:rPr lang="en-GB" dirty="0"/>
                        <a:t>Two persons</a:t>
                      </a:r>
                    </a:p>
                  </a:txBody>
                  <a:tcPr/>
                </a:tc>
                <a:tc>
                  <a:txBody>
                    <a:bodyPr/>
                    <a:lstStyle/>
                    <a:p>
                      <a:r>
                        <a:rPr lang="en-GB" dirty="0"/>
                        <a:t>e.g. Smith &amp; Havers, 2015</a:t>
                      </a:r>
                    </a:p>
                  </a:txBody>
                  <a:tcPr/>
                </a:tc>
                <a:extLst>
                  <a:ext uri="{0D108BD9-81ED-4DB2-BD59-A6C34878D82A}">
                    <a16:rowId xmlns:a16="http://schemas.microsoft.com/office/drawing/2014/main" val="1689831764"/>
                  </a:ext>
                </a:extLst>
              </a:tr>
              <a:tr h="370840">
                <a:tc>
                  <a:txBody>
                    <a:bodyPr/>
                    <a:lstStyle/>
                    <a:p>
                      <a:r>
                        <a:rPr lang="en-GB" dirty="0"/>
                        <a:t>Three or more people</a:t>
                      </a:r>
                    </a:p>
                  </a:txBody>
                  <a:tcPr/>
                </a:tc>
                <a:tc>
                  <a:txBody>
                    <a:bodyPr/>
                    <a:lstStyle/>
                    <a:p>
                      <a:r>
                        <a:rPr lang="en-GB" dirty="0"/>
                        <a:t>e.g. Smith </a:t>
                      </a:r>
                      <a:r>
                        <a:rPr lang="en-GB" i="1" dirty="0"/>
                        <a:t>et al</a:t>
                      </a:r>
                      <a:r>
                        <a:rPr lang="en-GB" dirty="0"/>
                        <a:t>, 2017</a:t>
                      </a:r>
                    </a:p>
                  </a:txBody>
                  <a:tcPr/>
                </a:tc>
                <a:extLst>
                  <a:ext uri="{0D108BD9-81ED-4DB2-BD59-A6C34878D82A}">
                    <a16:rowId xmlns:a16="http://schemas.microsoft.com/office/drawing/2014/main" val="1367550199"/>
                  </a:ext>
                </a:extLst>
              </a:tr>
              <a:tr h="370840">
                <a:tc>
                  <a:txBody>
                    <a:bodyPr/>
                    <a:lstStyle/>
                    <a:p>
                      <a:r>
                        <a:rPr lang="en-GB" dirty="0"/>
                        <a:t>Organisation</a:t>
                      </a:r>
                    </a:p>
                  </a:txBody>
                  <a:tcPr/>
                </a:tc>
                <a:tc>
                  <a:txBody>
                    <a:bodyPr/>
                    <a:lstStyle/>
                    <a:p>
                      <a:r>
                        <a:rPr lang="en-GB" dirty="0"/>
                        <a:t>e.g. NASA, 2022</a:t>
                      </a:r>
                    </a:p>
                  </a:txBody>
                  <a:tcPr/>
                </a:tc>
                <a:extLst>
                  <a:ext uri="{0D108BD9-81ED-4DB2-BD59-A6C34878D82A}">
                    <a16:rowId xmlns:a16="http://schemas.microsoft.com/office/drawing/2014/main" val="879809267"/>
                  </a:ext>
                </a:extLst>
              </a:tr>
              <a:tr h="370840">
                <a:tc>
                  <a:txBody>
                    <a:bodyPr/>
                    <a:lstStyle/>
                    <a:p>
                      <a:r>
                        <a:rPr lang="en-GB" dirty="0"/>
                        <a:t>Web page</a:t>
                      </a:r>
                    </a:p>
                  </a:txBody>
                  <a:tcPr/>
                </a:tc>
                <a:tc>
                  <a:txBody>
                    <a:bodyPr/>
                    <a:lstStyle/>
                    <a:p>
                      <a:r>
                        <a:rPr lang="en-GB" dirty="0"/>
                        <a:t>e.g. BBC, 2021</a:t>
                      </a:r>
                    </a:p>
                    <a:p>
                      <a:r>
                        <a:rPr lang="en-GB" dirty="0"/>
                        <a:t>e.g. UK Government, 2019</a:t>
                      </a:r>
                    </a:p>
                    <a:p>
                      <a:r>
                        <a:rPr lang="en-GB" dirty="0"/>
                        <a:t>e.g. Designing Buildings Wiki, 2018</a:t>
                      </a:r>
                    </a:p>
                  </a:txBody>
                  <a:tcPr/>
                </a:tc>
                <a:extLst>
                  <a:ext uri="{0D108BD9-81ED-4DB2-BD59-A6C34878D82A}">
                    <a16:rowId xmlns:a16="http://schemas.microsoft.com/office/drawing/2014/main" val="1921519203"/>
                  </a:ext>
                </a:extLst>
              </a:tr>
            </a:tbl>
          </a:graphicData>
        </a:graphic>
      </p:graphicFrame>
    </p:spTree>
    <p:extLst>
      <p:ext uri="{BB962C8B-B14F-4D97-AF65-F5344CB8AC3E}">
        <p14:creationId xmlns:p14="http://schemas.microsoft.com/office/powerpoint/2010/main" val="41498289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C860B-A68F-D744-96A4-BCFB6ADE21DA}"/>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Some guidance…</a:t>
            </a:r>
            <a:endParaRPr lang="en-GB" dirty="0"/>
          </a:p>
        </p:txBody>
      </p:sp>
      <p:sp>
        <p:nvSpPr>
          <p:cNvPr id="3" name="Content Placeholder 2">
            <a:extLst>
              <a:ext uri="{FF2B5EF4-FFF2-40B4-BE49-F238E27FC236}">
                <a16:creationId xmlns:a16="http://schemas.microsoft.com/office/drawing/2014/main" id="{8F4332B4-4479-0B64-FEF6-6EC608EB2A76}"/>
              </a:ext>
            </a:extLst>
          </p:cNvPr>
          <p:cNvSpPr>
            <a:spLocks noGrp="1"/>
          </p:cNvSpPr>
          <p:nvPr>
            <p:ph idx="1"/>
          </p:nvPr>
        </p:nvSpPr>
        <p:spPr/>
        <p:txBody>
          <a:bodyPr/>
          <a:lstStyle/>
          <a:p>
            <a:r>
              <a:rPr lang="en-GB" dirty="0"/>
              <a:t>Try to avoid using the came citation over and over</a:t>
            </a:r>
          </a:p>
          <a:p>
            <a:pPr lvl="1"/>
            <a:r>
              <a:rPr lang="en-GB" dirty="0"/>
              <a:t>Why could this be important?</a:t>
            </a:r>
          </a:p>
          <a:p>
            <a:r>
              <a:rPr lang="en-GB" dirty="0"/>
              <a:t>You can name the author in text – how do you cite this?</a:t>
            </a:r>
          </a:p>
          <a:p>
            <a:pPr lvl="1"/>
            <a:r>
              <a:rPr lang="en-GB" dirty="0"/>
              <a:t>Smith (2014) suggests that </a:t>
            </a:r>
            <a:r>
              <a:rPr lang="en-GB" dirty="0" err="1"/>
              <a:t>xyz</a:t>
            </a:r>
            <a:endParaRPr lang="en-GB" dirty="0"/>
          </a:p>
          <a:p>
            <a:pPr lvl="1"/>
            <a:r>
              <a:rPr lang="en-GB" dirty="0"/>
              <a:t>NASA (2022) how that </a:t>
            </a:r>
            <a:r>
              <a:rPr lang="en-GB" dirty="0" err="1"/>
              <a:t>xyz</a:t>
            </a:r>
            <a:endParaRPr lang="en-GB" dirty="0"/>
          </a:p>
          <a:p>
            <a:pPr lvl="1"/>
            <a:r>
              <a:rPr lang="en-GB" dirty="0"/>
              <a:t>It is noted in the work of Jones (2020) that using waste as a by product is a good use of resources.</a:t>
            </a:r>
          </a:p>
          <a:p>
            <a:endParaRPr lang="en-GB" dirty="0"/>
          </a:p>
        </p:txBody>
      </p:sp>
    </p:spTree>
    <p:extLst>
      <p:ext uri="{BB962C8B-B14F-4D97-AF65-F5344CB8AC3E}">
        <p14:creationId xmlns:p14="http://schemas.microsoft.com/office/powerpoint/2010/main" val="4150837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9C80B-31F0-32D7-7CA3-AFAE41C6C61E}"/>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Some more guidance…</a:t>
            </a:r>
            <a:endParaRPr lang="en-GB" dirty="0"/>
          </a:p>
        </p:txBody>
      </p:sp>
      <p:sp>
        <p:nvSpPr>
          <p:cNvPr id="3" name="Content Placeholder 2">
            <a:extLst>
              <a:ext uri="{FF2B5EF4-FFF2-40B4-BE49-F238E27FC236}">
                <a16:creationId xmlns:a16="http://schemas.microsoft.com/office/drawing/2014/main" id="{219B0BB6-222B-8A1B-D5D8-E076DB82987E}"/>
              </a:ext>
            </a:extLst>
          </p:cNvPr>
          <p:cNvSpPr>
            <a:spLocks noGrp="1"/>
          </p:cNvSpPr>
          <p:nvPr>
            <p:ph idx="1"/>
          </p:nvPr>
        </p:nvSpPr>
        <p:spPr/>
        <p:txBody>
          <a:bodyPr/>
          <a:lstStyle/>
          <a:p>
            <a:r>
              <a:rPr lang="en-GB" dirty="0"/>
              <a:t>The citation can be used where needed, or at the end of the sentence</a:t>
            </a:r>
          </a:p>
          <a:p>
            <a:pPr lvl="1"/>
            <a:r>
              <a:rPr lang="en-GB" dirty="0"/>
              <a:t>Construction is a wasteful process (Jones, 2019), using a great deal of resources.</a:t>
            </a:r>
          </a:p>
          <a:p>
            <a:pPr lvl="1"/>
            <a:r>
              <a:rPr lang="en-GB" dirty="0"/>
              <a:t>Construction is deemed an important sector of the economy (HM Government, 2013).</a:t>
            </a:r>
          </a:p>
          <a:p>
            <a:pPr lvl="1"/>
            <a:endParaRPr lang="en-GB" dirty="0"/>
          </a:p>
          <a:p>
            <a:r>
              <a:rPr lang="en-GB" dirty="0"/>
              <a:t>If you use multiple sources, list these at the end of the sentence in publication year order</a:t>
            </a:r>
          </a:p>
          <a:p>
            <a:pPr lvl="1"/>
            <a:r>
              <a:rPr lang="en-GB" dirty="0"/>
              <a:t>Several researchers agree (Smith, 2014; Kelvin, 2017, Hughes, 2019).</a:t>
            </a:r>
          </a:p>
          <a:p>
            <a:endParaRPr lang="en-GB" dirty="0"/>
          </a:p>
        </p:txBody>
      </p:sp>
    </p:spTree>
    <p:extLst>
      <p:ext uri="{BB962C8B-B14F-4D97-AF65-F5344CB8AC3E}">
        <p14:creationId xmlns:p14="http://schemas.microsoft.com/office/powerpoint/2010/main" val="36843183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10AAC-B858-F431-3259-89A298FBF293}"/>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What about multiples of the same author and year?</a:t>
            </a:r>
            <a:endParaRPr lang="en-GB" dirty="0"/>
          </a:p>
        </p:txBody>
      </p:sp>
      <p:sp>
        <p:nvSpPr>
          <p:cNvPr id="3" name="Content Placeholder 2">
            <a:extLst>
              <a:ext uri="{FF2B5EF4-FFF2-40B4-BE49-F238E27FC236}">
                <a16:creationId xmlns:a16="http://schemas.microsoft.com/office/drawing/2014/main" id="{E96A93C5-B713-BA31-7023-6E72E87F1070}"/>
              </a:ext>
            </a:extLst>
          </p:cNvPr>
          <p:cNvSpPr>
            <a:spLocks noGrp="1"/>
          </p:cNvSpPr>
          <p:nvPr>
            <p:ph idx="1"/>
          </p:nvPr>
        </p:nvSpPr>
        <p:spPr/>
        <p:txBody>
          <a:bodyPr/>
          <a:lstStyle/>
          <a:p>
            <a:r>
              <a:rPr lang="en-GB" dirty="0"/>
              <a:t>This can happen e.g. Government documents</a:t>
            </a:r>
          </a:p>
          <a:p>
            <a:endParaRPr lang="en-GB" dirty="0"/>
          </a:p>
          <a:p>
            <a:r>
              <a:rPr lang="en-GB" sz="2000" dirty="0">
                <a:effectLst/>
                <a:latin typeface="Calibri" panose="020F0502020204030204" pitchFamily="34" charset="0"/>
                <a:ea typeface="Calibri" panose="020F0502020204030204" pitchFamily="34" charset="0"/>
                <a:cs typeface="Times New Roman" panose="02020603050405020304" pitchFamily="18" charset="0"/>
              </a:rPr>
              <a:t>At broader strategy level, the UK Government has indicated its ambition to lead in the clean growth of the economy as a whole (lowering carbon emissions and using resources more efficiently) (HM Government, 2017a; HM Government, 2017b; HM Government, 2018). </a:t>
            </a:r>
          </a:p>
          <a:p>
            <a:endParaRPr lang="en-GB" sz="2000" dirty="0">
              <a:latin typeface="Calibri" panose="020F0502020204030204" pitchFamily="34" charset="0"/>
              <a:cs typeface="Times New Roman" panose="02020603050405020304" pitchFamily="18" charset="0"/>
            </a:endParaRPr>
          </a:p>
          <a:p>
            <a:r>
              <a:rPr lang="en-GB" dirty="0">
                <a:latin typeface="Calibri" panose="020F0502020204030204" pitchFamily="34" charset="0"/>
                <a:cs typeface="Times New Roman" panose="02020603050405020304" pitchFamily="18" charset="0"/>
              </a:rPr>
              <a:t>Suffix with a, b, c, etc. in the text</a:t>
            </a:r>
          </a:p>
          <a:p>
            <a:r>
              <a:rPr lang="en-GB" dirty="0">
                <a:latin typeface="Calibri" panose="020F0502020204030204" pitchFamily="34" charset="0"/>
                <a:cs typeface="Times New Roman" panose="02020603050405020304" pitchFamily="18" charset="0"/>
              </a:rPr>
              <a:t>Make sure these are also in the reference list</a:t>
            </a:r>
            <a:endParaRPr lang="en-GB" dirty="0"/>
          </a:p>
          <a:p>
            <a:endParaRPr lang="en-GB" dirty="0"/>
          </a:p>
        </p:txBody>
      </p:sp>
    </p:spTree>
    <p:extLst>
      <p:ext uri="{BB962C8B-B14F-4D97-AF65-F5344CB8AC3E}">
        <p14:creationId xmlns:p14="http://schemas.microsoft.com/office/powerpoint/2010/main" val="26637228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E7F68-ABBE-F38C-8F3C-98C15742E1F5}"/>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Quotations</a:t>
            </a:r>
            <a:endParaRPr lang="en-GB" dirty="0"/>
          </a:p>
        </p:txBody>
      </p:sp>
      <p:sp>
        <p:nvSpPr>
          <p:cNvPr id="3" name="Content Placeholder 2">
            <a:extLst>
              <a:ext uri="{FF2B5EF4-FFF2-40B4-BE49-F238E27FC236}">
                <a16:creationId xmlns:a16="http://schemas.microsoft.com/office/drawing/2014/main" id="{4C83C38A-E914-3365-330D-3E5E6DCAEADD}"/>
              </a:ext>
            </a:extLst>
          </p:cNvPr>
          <p:cNvSpPr>
            <a:spLocks noGrp="1"/>
          </p:cNvSpPr>
          <p:nvPr>
            <p:ph idx="1"/>
          </p:nvPr>
        </p:nvSpPr>
        <p:spPr/>
        <p:txBody>
          <a:bodyPr/>
          <a:lstStyle/>
          <a:p>
            <a:r>
              <a:rPr lang="en-GB" dirty="0"/>
              <a:t>Useful where paraphrasing is difficult</a:t>
            </a:r>
          </a:p>
          <a:p>
            <a:r>
              <a:rPr lang="en-GB" dirty="0"/>
              <a:t>Should be used </a:t>
            </a:r>
            <a:r>
              <a:rPr lang="en-GB" b="1" dirty="0"/>
              <a:t>sparingly</a:t>
            </a:r>
          </a:p>
          <a:p>
            <a:pPr lvl="1"/>
            <a:r>
              <a:rPr lang="en-GB" dirty="0"/>
              <a:t>Why do you think this is important?</a:t>
            </a:r>
          </a:p>
          <a:p>
            <a:r>
              <a:rPr lang="en-GB" dirty="0"/>
              <a:t>Needs clear definition</a:t>
            </a:r>
          </a:p>
          <a:p>
            <a:r>
              <a:rPr lang="en-GB" dirty="0"/>
              <a:t>Always ask the question:</a:t>
            </a:r>
          </a:p>
          <a:p>
            <a:pPr lvl="1"/>
            <a:r>
              <a:rPr lang="en-GB" dirty="0"/>
              <a:t>Could I paraphrase this?</a:t>
            </a:r>
          </a:p>
          <a:p>
            <a:endParaRPr lang="en-GB" dirty="0"/>
          </a:p>
        </p:txBody>
      </p:sp>
    </p:spTree>
    <p:extLst>
      <p:ext uri="{BB962C8B-B14F-4D97-AF65-F5344CB8AC3E}">
        <p14:creationId xmlns:p14="http://schemas.microsoft.com/office/powerpoint/2010/main" val="14117658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E1B94-F009-382F-09C9-7BAC5E234394}"/>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Quotation examples</a:t>
            </a:r>
            <a:endParaRPr lang="en-GB" dirty="0"/>
          </a:p>
        </p:txBody>
      </p:sp>
      <p:sp>
        <p:nvSpPr>
          <p:cNvPr id="3" name="Content Placeholder 2">
            <a:extLst>
              <a:ext uri="{FF2B5EF4-FFF2-40B4-BE49-F238E27FC236}">
                <a16:creationId xmlns:a16="http://schemas.microsoft.com/office/drawing/2014/main" id="{E77BAD2B-3C2B-810F-6B0A-D70757D66A59}"/>
              </a:ext>
            </a:extLst>
          </p:cNvPr>
          <p:cNvSpPr>
            <a:spLocks noGrp="1"/>
          </p:cNvSpPr>
          <p:nvPr>
            <p:ph idx="1"/>
          </p:nvPr>
        </p:nvSpPr>
        <p:spPr/>
        <p:txBody>
          <a:bodyPr>
            <a:normAutofit fontScale="85000" lnSpcReduction="10000"/>
          </a:bodyPr>
          <a:lstStyle/>
          <a:p>
            <a:pPr marL="0" indent="0">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According to the Intergovernmental Panel on Climate Change (IPCC) 5</a:t>
            </a:r>
            <a:r>
              <a:rPr lang="en-GB" sz="20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2000" dirty="0">
                <a:effectLst/>
                <a:latin typeface="Calibri" panose="020F0502020204030204" pitchFamily="34" charset="0"/>
                <a:ea typeface="Calibri" panose="020F0502020204030204" pitchFamily="34" charset="0"/>
                <a:cs typeface="Times New Roman" panose="02020603050405020304" pitchFamily="18" charset="0"/>
              </a:rPr>
              <a:t> Assessment Report,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it is extremely likely (95-100% probability) that human influence has been the dominant cause of the observed warming [of the climate] since the mid-20</a:t>
            </a:r>
            <a:r>
              <a:rPr lang="en-GB" sz="2000" i="1"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2000" i="1" dirty="0">
                <a:effectLst/>
                <a:latin typeface="Calibri" panose="020F0502020204030204" pitchFamily="34" charset="0"/>
                <a:ea typeface="Calibri" panose="020F0502020204030204" pitchFamily="34" charset="0"/>
                <a:cs typeface="Times New Roman" panose="02020603050405020304" pitchFamily="18" charset="0"/>
              </a:rPr>
              <a:t> Century</a:t>
            </a:r>
            <a:r>
              <a:rPr lang="en-GB" sz="2000" dirty="0">
                <a:effectLst/>
                <a:latin typeface="Calibri" panose="020F0502020204030204" pitchFamily="34" charset="0"/>
                <a:ea typeface="Calibri" panose="020F0502020204030204" pitchFamily="34" charset="0"/>
                <a:cs typeface="Times New Roman" panose="02020603050405020304" pitchFamily="18" charset="0"/>
              </a:rPr>
              <a:t>” (IPCC, 2013, p7).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None/>
            </a:pPr>
            <a:r>
              <a:rPr kumimoji="0" lang="en-US" altLang="en-US" sz="20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Thomas (2002) describes plagiarism as:</a:t>
            </a:r>
          </a:p>
          <a:p>
            <a:pPr marL="0" indent="0" eaLnBrk="0" fontAlgn="base" hangingPunct="0">
              <a:lnSpc>
                <a:spcPct val="100000"/>
              </a:lnSpc>
              <a:spcBef>
                <a:spcPct val="0"/>
              </a:spcBef>
              <a:spcAft>
                <a:spcPct val="0"/>
              </a:spcAft>
              <a:buNone/>
            </a:pPr>
            <a:r>
              <a:rPr lang="en-US" altLang="en-US" sz="2000" b="1" dirty="0">
                <a:solidFill>
                  <a:srgbClr val="000000"/>
                </a:solidFill>
                <a:latin typeface="Calibri" panose="020F0502020204030204" pitchFamily="34" charset="0"/>
                <a:cs typeface="Calibri" panose="020F0502020204030204" pitchFamily="34" charset="0"/>
              </a:rPr>
              <a:t>‘</a:t>
            </a:r>
            <a:r>
              <a:rPr kumimoji="0" lang="en-US" altLang="en-US" sz="2000" b="1"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Plagiarism</a:t>
            </a:r>
            <a:r>
              <a:rPr kumimoji="0" lang="en-US" altLang="en-US" sz="20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 is the act of claiming to be the author of material that someone else actually wrote. Students have plagiarized book reports, term papers, essays, projects, and graduate-degree theses. Teachers—including college professors—have </a:t>
            </a:r>
            <a:r>
              <a:rPr kumimoji="0" lang="en-US" altLang="en-US" sz="2000" b="0" i="0" u="none" strike="noStrike" cap="none" normalizeH="0" baseline="0" dirty="0" err="1">
                <a:ln>
                  <a:noFill/>
                </a:ln>
                <a:solidFill>
                  <a:srgbClr val="000000"/>
                </a:solidFill>
                <a:effectLst/>
                <a:latin typeface="Calibri" panose="020F0502020204030204" pitchFamily="34" charset="0"/>
                <a:cs typeface="Calibri" panose="020F0502020204030204" pitchFamily="34" charset="0"/>
              </a:rPr>
              <a:t>plagiarised</a:t>
            </a:r>
            <a:r>
              <a:rPr kumimoji="0" lang="en-US" altLang="en-US" sz="20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 journal articles, course materials, and textbooks. Researchers have </a:t>
            </a:r>
            <a:r>
              <a:rPr kumimoji="0" lang="en-US" altLang="en-US" sz="2000" b="0" i="0" u="none" strike="noStrike" cap="none" normalizeH="0" baseline="0" dirty="0" err="1">
                <a:ln>
                  <a:noFill/>
                </a:ln>
                <a:solidFill>
                  <a:srgbClr val="000000"/>
                </a:solidFill>
                <a:effectLst/>
                <a:latin typeface="Calibri" panose="020F0502020204030204" pitchFamily="34" charset="0"/>
                <a:cs typeface="Calibri" panose="020F0502020204030204" pitchFamily="34" charset="0"/>
              </a:rPr>
              <a:t>plagiarised</a:t>
            </a:r>
            <a:r>
              <a:rPr kumimoji="0" lang="en-US" altLang="en-US" sz="20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 reports, articles, and book chapters. Although academic </a:t>
            </a:r>
            <a:r>
              <a:rPr kumimoji="0" lang="en-US" altLang="en-US" sz="2000" b="1"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plagiarism</a:t>
            </a:r>
            <a:r>
              <a:rPr kumimoji="0" lang="en-US" altLang="en-US" sz="20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 is not new, what is new since the latter years of the 20th century is the ease with which writings on virtually any topic can be misappropriated with little risk of detection. The principal instrument responsible for the recent rapid rise in academic </a:t>
            </a:r>
            <a:r>
              <a:rPr kumimoji="0" lang="en-US" altLang="en-US" sz="2000" b="1"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plagiarism</a:t>
            </a:r>
            <a:r>
              <a:rPr kumimoji="0" lang="en-US" altLang="en-US" sz="20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 has been the Internet, which John Barrie, a developer of software for detecting Web </a:t>
            </a:r>
            <a:r>
              <a:rPr kumimoji="0" lang="en-US" altLang="en-US" sz="2000" b="1"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plagiarism</a:t>
            </a:r>
            <a:r>
              <a:rPr kumimoji="0" lang="en-US" altLang="en-US" sz="20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 called “a 1.5 billion-page searchable, cut-and-</a:t>
            </a:r>
            <a:r>
              <a:rPr kumimoji="0" lang="en-US" altLang="en-US" sz="2000" b="0" i="0" u="none" strike="noStrike" cap="none" normalizeH="0" baseline="0" dirty="0" err="1">
                <a:ln>
                  <a:noFill/>
                </a:ln>
                <a:solidFill>
                  <a:srgbClr val="000000"/>
                </a:solidFill>
                <a:effectLst/>
                <a:latin typeface="Calibri" panose="020F0502020204030204" pitchFamily="34" charset="0"/>
                <a:cs typeface="Calibri" panose="020F0502020204030204" pitchFamily="34" charset="0"/>
              </a:rPr>
              <a:t>pasteable</a:t>
            </a:r>
            <a:r>
              <a:rPr kumimoji="0" lang="en-US" altLang="en-US" sz="20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 encyclopedia.”’ [</a:t>
            </a:r>
            <a:r>
              <a:rPr kumimoji="0" lang="en-US" altLang="en-US" sz="2000" b="0" i="1" u="none" strike="noStrike" cap="none" normalizeH="0" baseline="0" dirty="0">
                <a:ln>
                  <a:noFill/>
                </a:ln>
                <a:solidFill>
                  <a:srgbClr val="000000"/>
                </a:solidFill>
                <a:effectLst/>
                <a:latin typeface="Calibri" panose="020F0502020204030204" pitchFamily="34" charset="0"/>
                <a:cs typeface="Calibri" panose="020F0502020204030204" pitchFamily="34" charset="0"/>
              </a:rPr>
              <a:t>our bold emphasis</a:t>
            </a:r>
            <a:r>
              <a:rPr kumimoji="0" lang="en-US" altLang="en-US" sz="2000" b="0" i="0" u="none" strike="noStrike" cap="none" normalizeH="0" baseline="0" dirty="0">
                <a:ln>
                  <a:noFill/>
                </a:ln>
                <a:solidFill>
                  <a:srgbClr val="000000"/>
                </a:solidFill>
                <a:effectLst/>
                <a:latin typeface="Calibri" panose="020F0502020204030204" pitchFamily="34" charset="0"/>
                <a:cs typeface="Calibri" panose="020F0502020204030204" pitchFamily="34" charset="0"/>
              </a:rPr>
              <a:t>]</a:t>
            </a:r>
            <a:endParaRPr kumimoji="0" lang="en-US" altLang="en-US" sz="20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9854735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AFD5D-0611-4243-BFE3-D3BAE623256F}"/>
              </a:ext>
            </a:extLst>
          </p:cNvPr>
          <p:cNvSpPr>
            <a:spLocks noGrp="1"/>
          </p:cNvSpPr>
          <p:nvPr>
            <p:ph type="title"/>
          </p:nvPr>
        </p:nvSpPr>
        <p:spPr/>
        <p:txBody>
          <a:bodyPr/>
          <a:lstStyle/>
          <a:p>
            <a:r>
              <a:rPr lang="en-GB" dirty="0"/>
              <a:t>Useful information</a:t>
            </a:r>
          </a:p>
        </p:txBody>
      </p:sp>
      <p:sp>
        <p:nvSpPr>
          <p:cNvPr id="3" name="Content Placeholder 2">
            <a:extLst>
              <a:ext uri="{FF2B5EF4-FFF2-40B4-BE49-F238E27FC236}">
                <a16:creationId xmlns:a16="http://schemas.microsoft.com/office/drawing/2014/main" id="{56E240AE-F24E-4F7E-983C-B0CAA1C02DC3}"/>
              </a:ext>
            </a:extLst>
          </p:cNvPr>
          <p:cNvSpPr>
            <a:spLocks noGrp="1"/>
          </p:cNvSpPr>
          <p:nvPr>
            <p:ph idx="1"/>
          </p:nvPr>
        </p:nvSpPr>
        <p:spPr/>
        <p:txBody>
          <a:bodyPr/>
          <a:lstStyle/>
          <a:p>
            <a:r>
              <a:rPr lang="en-GB" dirty="0"/>
              <a:t>Open University (2018) Developing good academic practice, free course (</a:t>
            </a:r>
            <a:r>
              <a:rPr lang="en-GB" dirty="0">
                <a:hlinkClick r:id="rId2"/>
              </a:rPr>
              <a:t>http://www.open.edu/openlearn/education/educational-technology-and-practice/educational-practice/developing-good-academic-practice/content-section-0?active-tab=content-tab</a:t>
            </a:r>
            <a:r>
              <a:rPr lang="en-GB" dirty="0"/>
              <a:t>) </a:t>
            </a:r>
          </a:p>
          <a:p>
            <a:r>
              <a:rPr lang="en-GB" dirty="0"/>
              <a:t>Learn Higher (2017) Advanced Referencing (</a:t>
            </a:r>
            <a:r>
              <a:rPr lang="en-GB" dirty="0">
                <a:hlinkClick r:id="rId3"/>
              </a:rPr>
              <a:t>http://www.learnhigher.ac.uk/writing-for-university/referencing/</a:t>
            </a:r>
            <a:r>
              <a:rPr lang="en-GB" dirty="0"/>
              <a:t>) </a:t>
            </a:r>
          </a:p>
          <a:p>
            <a:endParaRPr lang="en-GB" dirty="0"/>
          </a:p>
          <a:p>
            <a:endParaRPr lang="en-GB" dirty="0"/>
          </a:p>
        </p:txBody>
      </p:sp>
    </p:spTree>
    <p:extLst>
      <p:ext uri="{BB962C8B-B14F-4D97-AF65-F5344CB8AC3E}">
        <p14:creationId xmlns:p14="http://schemas.microsoft.com/office/powerpoint/2010/main" val="1683616780"/>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490</TotalTime>
  <Words>2235</Words>
  <Application>Microsoft Office PowerPoint</Application>
  <PresentationFormat>On-screen Show (4:3)</PresentationFormat>
  <Paragraphs>164</Paragraphs>
  <Slides>31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Calibri Light</vt:lpstr>
      <vt:lpstr>Retrospect</vt:lpstr>
      <vt:lpstr>The Modern World</vt:lpstr>
      <vt:lpstr>Outline for today</vt:lpstr>
      <vt:lpstr>Some definitions…</vt:lpstr>
      <vt:lpstr>Why is referencing important?</vt:lpstr>
      <vt:lpstr>Why is referencing important?</vt:lpstr>
      <vt:lpstr>When do you reference?</vt:lpstr>
      <vt:lpstr>Quiz – When do you reference?</vt:lpstr>
      <vt:lpstr>Other points to note…</vt:lpstr>
      <vt:lpstr>Quiz – Referencing situations</vt:lpstr>
      <vt:lpstr>Quiz – how to cite?</vt:lpstr>
      <vt:lpstr>Correct referencing (Harvard)</vt:lpstr>
      <vt:lpstr>Quiz – how to Harvard reference</vt:lpstr>
      <vt:lpstr>Quiz (cont)</vt:lpstr>
      <vt:lpstr>Quiz (cont)</vt:lpstr>
      <vt:lpstr>Quiz (cont)</vt:lpstr>
      <vt:lpstr>Interactive quiz</vt:lpstr>
      <vt:lpstr>Referencing tools</vt:lpstr>
      <vt:lpstr>Take care!</vt:lpstr>
      <vt:lpstr>What is wrong here?</vt:lpstr>
      <vt:lpstr>PowerPoint Presentation</vt:lpstr>
      <vt:lpstr>PowerPoint Presentation</vt:lpstr>
      <vt:lpstr>Is this better?</vt:lpstr>
      <vt:lpstr>Will this be better?</vt:lpstr>
      <vt:lpstr>Finally correct…</vt:lpstr>
      <vt:lpstr>A citation in Harvard…..</vt:lpstr>
      <vt:lpstr>Some guidance…</vt:lpstr>
      <vt:lpstr>Some more guidance…</vt:lpstr>
      <vt:lpstr>What about multiples of the same author and year?</vt:lpstr>
      <vt:lpstr>Quotations</vt:lpstr>
      <vt:lpstr>Quotation examples</vt:lpstr>
      <vt:lpstr>Useful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Modern World</dc:title>
  <dc:creator>Owner</dc:creator>
  <cp:lastModifiedBy>Lara Hopkinson</cp:lastModifiedBy>
  <cp:revision>32</cp:revision>
  <dcterms:created xsi:type="dcterms:W3CDTF">2018-10-19T10:35:15Z</dcterms:created>
  <dcterms:modified xsi:type="dcterms:W3CDTF">2022-10-28T15:13:55Z</dcterms:modified>
</cp:coreProperties>
</file>