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</p:sldIdLst>
  <p:sldSz cx="6858000" cy="12192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4D7EB2-9BAC-452E-8846-3CFE96213338}" v="13" dt="2020-01-23T11:47:18.591"/>
    <p1510:client id="{210F34FF-5D9B-F569-30D7-34B341C566B5}" v="760" dt="2020-01-23T11:25:42.471"/>
    <p1510:client id="{7FACBB92-6647-0211-FBAA-066C4379C6EB}" v="67" dt="2020-01-23T19:12:39.802"/>
    <p1510:client id="{9B6FEEC4-3C66-9C21-CFB0-8BE5E6E50129}" v="189" dt="2020-01-23T18:14:06.8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48" d="100"/>
          <a:sy n="48" d="100"/>
        </p:scale>
        <p:origin x="260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Phillips (1907938)" userId="S::1907938@student.uwtsd.ac.uk::9758ac2c-8e30-49fc-89e4-88ceb2a106c5" providerId="AD" clId="Web-{7FACBB92-6647-0211-FBAA-066C4379C6EB}"/>
    <pc:docChg chg="modSld">
      <pc:chgData name="Lisa Phillips (1907938)" userId="S::1907938@student.uwtsd.ac.uk::9758ac2c-8e30-49fc-89e4-88ceb2a106c5" providerId="AD" clId="Web-{7FACBB92-6647-0211-FBAA-066C4379C6EB}" dt="2020-01-23T19:12:39.802" v="65" actId="1076"/>
      <pc:docMkLst>
        <pc:docMk/>
      </pc:docMkLst>
      <pc:sldChg chg="addSp delSp modSp">
        <pc:chgData name="Lisa Phillips (1907938)" userId="S::1907938@student.uwtsd.ac.uk::9758ac2c-8e30-49fc-89e4-88ceb2a106c5" providerId="AD" clId="Web-{7FACBB92-6647-0211-FBAA-066C4379C6EB}" dt="2020-01-23T19:12:39.802" v="65" actId="1076"/>
        <pc:sldMkLst>
          <pc:docMk/>
          <pc:sldMk cId="109857222" sldId="256"/>
        </pc:sldMkLst>
        <pc:spChg chg="mod">
          <ac:chgData name="Lisa Phillips (1907938)" userId="S::1907938@student.uwtsd.ac.uk::9758ac2c-8e30-49fc-89e4-88ceb2a106c5" providerId="AD" clId="Web-{7FACBB92-6647-0211-FBAA-066C4379C6EB}" dt="2020-01-23T19:02:46.570" v="46" actId="1076"/>
          <ac:spMkLst>
            <pc:docMk/>
            <pc:sldMk cId="109857222" sldId="256"/>
            <ac:spMk id="2" creationId="{00000000-0000-0000-0000-000000000000}"/>
          </ac:spMkLst>
        </pc:spChg>
        <pc:spChg chg="add del mod">
          <ac:chgData name="Lisa Phillips (1907938)" userId="S::1907938@student.uwtsd.ac.uk::9758ac2c-8e30-49fc-89e4-88ceb2a106c5" providerId="AD" clId="Web-{7FACBB92-6647-0211-FBAA-066C4379C6EB}" dt="2020-01-23T19:07:55.803" v="59"/>
          <ac:spMkLst>
            <pc:docMk/>
            <pc:sldMk cId="109857222" sldId="256"/>
            <ac:spMk id="3" creationId="{037303A6-CD04-42AF-8F3A-D05F4162E0AB}"/>
          </ac:spMkLst>
        </pc:spChg>
        <pc:spChg chg="mod">
          <ac:chgData name="Lisa Phillips (1907938)" userId="S::1907938@student.uwtsd.ac.uk::9758ac2c-8e30-49fc-89e4-88ceb2a106c5" providerId="AD" clId="Web-{7FACBB92-6647-0211-FBAA-066C4379C6EB}" dt="2020-01-23T19:03:55.304" v="50" actId="14100"/>
          <ac:spMkLst>
            <pc:docMk/>
            <pc:sldMk cId="109857222" sldId="256"/>
            <ac:spMk id="4" creationId="{8B5C3C5C-22B9-4BE5-A829-51AED542E960}"/>
          </ac:spMkLst>
        </pc:spChg>
        <pc:spChg chg="mod">
          <ac:chgData name="Lisa Phillips (1907938)" userId="S::1907938@student.uwtsd.ac.uk::9758ac2c-8e30-49fc-89e4-88ceb2a106c5" providerId="AD" clId="Web-{7FACBB92-6647-0211-FBAA-066C4379C6EB}" dt="2020-01-23T19:07:41.835" v="56" actId="20577"/>
          <ac:spMkLst>
            <pc:docMk/>
            <pc:sldMk cId="109857222" sldId="256"/>
            <ac:spMk id="6" creationId="{5C007E1E-9E8F-4DA4-BA12-80D677F95FD0}"/>
          </ac:spMkLst>
        </pc:spChg>
        <pc:spChg chg="mod">
          <ac:chgData name="Lisa Phillips (1907938)" userId="S::1907938@student.uwtsd.ac.uk::9758ac2c-8e30-49fc-89e4-88ceb2a106c5" providerId="AD" clId="Web-{7FACBB92-6647-0211-FBAA-066C4379C6EB}" dt="2020-01-23T19:12:39.802" v="65" actId="1076"/>
          <ac:spMkLst>
            <pc:docMk/>
            <pc:sldMk cId="109857222" sldId="256"/>
            <ac:spMk id="7" creationId="{1A0F2DAC-2104-4D14-B7F2-BCDD19990598}"/>
          </ac:spMkLst>
        </pc:spChg>
        <pc:spChg chg="mod">
          <ac:chgData name="Lisa Phillips (1907938)" userId="S::1907938@student.uwtsd.ac.uk::9758ac2c-8e30-49fc-89e4-88ceb2a106c5" providerId="AD" clId="Web-{7FACBB92-6647-0211-FBAA-066C4379C6EB}" dt="2020-01-23T19:12:24.193" v="64" actId="1076"/>
          <ac:spMkLst>
            <pc:docMk/>
            <pc:sldMk cId="109857222" sldId="256"/>
            <ac:spMk id="8" creationId="{DA4D2C32-F855-46EA-8E1A-6C85C49AE4B2}"/>
          </ac:spMkLst>
        </pc:spChg>
        <pc:spChg chg="mod">
          <ac:chgData name="Lisa Phillips (1907938)" userId="S::1907938@student.uwtsd.ac.uk::9758ac2c-8e30-49fc-89e4-88ceb2a106c5" providerId="AD" clId="Web-{7FACBB92-6647-0211-FBAA-066C4379C6EB}" dt="2020-01-23T19:02:13.914" v="44" actId="1076"/>
          <ac:spMkLst>
            <pc:docMk/>
            <pc:sldMk cId="109857222" sldId="256"/>
            <ac:spMk id="9" creationId="{62310870-AB65-45A6-AF98-ACF777A1AB9F}"/>
          </ac:spMkLst>
        </pc:spChg>
        <pc:spChg chg="mod">
          <ac:chgData name="Lisa Phillips (1907938)" userId="S::1907938@student.uwtsd.ac.uk::9758ac2c-8e30-49fc-89e4-88ceb2a106c5" providerId="AD" clId="Web-{7FACBB92-6647-0211-FBAA-066C4379C6EB}" dt="2020-01-23T19:12:14.693" v="63" actId="1076"/>
          <ac:spMkLst>
            <pc:docMk/>
            <pc:sldMk cId="109857222" sldId="256"/>
            <ac:spMk id="11" creationId="{3438DD59-EDA3-4C1A-AF12-E9B1AD53F5A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043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216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/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985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861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515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173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125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557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56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719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832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87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aspi.org/sitesplus/documents/1220/WASPI%20ISP%20Guidance%20v5.11.pdf" TargetMode="External"/><Relationship Id="rId3" Type="http://schemas.openxmlformats.org/officeDocument/2006/relationships/hyperlink" Target="https://www.gov.uk/government/publications/guide-to-the-general-data-protection-regulation" TargetMode="External"/><Relationship Id="rId7" Type="http://schemas.openxmlformats.org/officeDocument/2006/relationships/hyperlink" Target="https://www.swansea.gov.uk/safeguardingadultsswansea" TargetMode="External"/><Relationship Id="rId2" Type="http://schemas.openxmlformats.org/officeDocument/2006/relationships/hyperlink" Target="https://www.cysur.wales/news/our-annual-reports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legislation.gov.uk/anaw/2014/4/section/127" TargetMode="External"/><Relationship Id="rId5" Type="http://schemas.openxmlformats.org/officeDocument/2006/relationships/hyperlink" Target="http://www.legislation.gov.uk/ukpga/2018/12/pdfs/ukpga_20180012_en.pdf" TargetMode="External"/><Relationship Id="rId4" Type="http://schemas.openxmlformats.org/officeDocument/2006/relationships/hyperlink" Target="https://gov.wales/safeguarding-everyones-responsibility-huw-irranca-davi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0333" y="286103"/>
            <a:ext cx="5761567" cy="579614"/>
          </a:xfr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br>
              <a:rPr lang="en-GB" sz="3350" dirty="0">
                <a:cs typeface="Calibri"/>
              </a:rPr>
            </a:br>
            <a:r>
              <a:rPr lang="en-GB" sz="3350" dirty="0">
                <a:solidFill>
                  <a:srgbClr val="002060"/>
                </a:solidFill>
                <a:cs typeface="Calibri"/>
              </a:rPr>
              <a:t>Confidentiality and Safeguarding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6D0353-C0D3-43AD-BA55-85DC8C62C320}"/>
              </a:ext>
            </a:extLst>
          </p:cNvPr>
          <p:cNvSpPr txBox="1"/>
          <p:nvPr/>
        </p:nvSpPr>
        <p:spPr>
          <a:xfrm>
            <a:off x="3711110" y="1215251"/>
            <a:ext cx="277495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>
              <a:solidFill>
                <a:srgbClr val="00B050"/>
              </a:solidFill>
              <a:cs typeface="Calibri"/>
            </a:endParaRPr>
          </a:p>
          <a:p>
            <a:endParaRPr lang="en-GB" dirty="0">
              <a:solidFill>
                <a:srgbClr val="00B050"/>
              </a:solidFill>
              <a:cs typeface="Calibri"/>
            </a:endParaRPr>
          </a:p>
          <a:p>
            <a:endParaRPr lang="en-GB" dirty="0">
              <a:solidFill>
                <a:srgbClr val="00B050"/>
              </a:solidFill>
              <a:cs typeface="Calibri"/>
            </a:endParaRP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1A0F2DAC-2104-4D14-B7F2-BCDD19990598}"/>
              </a:ext>
            </a:extLst>
          </p:cNvPr>
          <p:cNvSpPr/>
          <p:nvPr/>
        </p:nvSpPr>
        <p:spPr>
          <a:xfrm>
            <a:off x="4216400" y="4363454"/>
            <a:ext cx="2536826" cy="6064304"/>
          </a:xfrm>
          <a:prstGeom prst="wedgeEllipse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b="1" dirty="0">
              <a:solidFill>
                <a:schemeClr val="tx1"/>
              </a:solidFill>
              <a:latin typeface="Calibri"/>
              <a:ea typeface="&amp;quot"/>
              <a:cs typeface="&amp;quot"/>
            </a:endParaRPr>
          </a:p>
          <a:p>
            <a:endParaRPr lang="en-GB" b="1" dirty="0">
              <a:solidFill>
                <a:schemeClr val="tx1"/>
              </a:solidFill>
              <a:latin typeface="Calibri"/>
              <a:ea typeface="&amp;quot"/>
              <a:cs typeface="&amp;quot"/>
            </a:endParaRPr>
          </a:p>
          <a:p>
            <a:pPr algn="l"/>
            <a:r>
              <a:rPr lang="en-GB" b="1" i="0" u="none" strike="noStrike" dirty="0">
                <a:solidFill>
                  <a:schemeClr val="tx1"/>
                </a:solidFill>
                <a:latin typeface="Calibri"/>
                <a:ea typeface="&amp;quot"/>
                <a:cs typeface="&amp;quot"/>
              </a:rPr>
              <a:t>Wales Accord on the Sharing of Personal Information</a:t>
            </a:r>
            <a:r>
              <a:rPr lang="en-US" b="1" i="0" u="none" strike="noStrike" dirty="0">
                <a:solidFill>
                  <a:schemeClr val="tx1"/>
                </a:solidFill>
                <a:latin typeface="Calibri"/>
                <a:ea typeface="&amp;quot"/>
                <a:cs typeface="&amp;quot"/>
              </a:rPr>
              <a:t>​</a:t>
            </a:r>
            <a:endParaRPr lang="en-US">
              <a:solidFill>
                <a:schemeClr val="tx1"/>
              </a:solidFill>
              <a:cs typeface="Calibri"/>
            </a:endParaRPr>
          </a:p>
          <a:p>
            <a:pPr algn="l" rtl="0"/>
            <a:r>
              <a:rPr lang="en-GB" b="1" i="0" u="none" strike="noStrike" dirty="0">
                <a:solidFill>
                  <a:schemeClr val="tx1"/>
                </a:solidFill>
                <a:latin typeface="Calibri"/>
                <a:ea typeface="&amp;quot"/>
                <a:cs typeface="&amp;quot"/>
              </a:rPr>
              <a:t>​</a:t>
            </a:r>
          </a:p>
          <a:p>
            <a:pPr algn="l" rtl="0"/>
            <a:r>
              <a:rPr lang="en-GB" b="1" i="0" u="none" strike="noStrike" dirty="0">
                <a:solidFill>
                  <a:schemeClr val="tx1"/>
                </a:solidFill>
                <a:latin typeface="Calibri"/>
                <a:ea typeface="&amp;quot"/>
                <a:cs typeface="&amp;quot"/>
              </a:rPr>
              <a:t>Information Sharing Protocols​</a:t>
            </a:r>
          </a:p>
          <a:p>
            <a:pPr algn="l" rtl="0"/>
            <a:r>
              <a:rPr lang="en-GB" b="1" i="0" u="none" strike="noStrike" dirty="0">
                <a:solidFill>
                  <a:schemeClr val="tx1"/>
                </a:solidFill>
                <a:latin typeface="Calibri"/>
                <a:ea typeface="&amp;quot"/>
                <a:cs typeface="&amp;quot"/>
              </a:rPr>
              <a:t>​</a:t>
            </a:r>
          </a:p>
          <a:p>
            <a:pPr algn="l" rtl="0"/>
            <a:r>
              <a:rPr lang="en-GB" b="1" i="0" u="none" strike="noStrike" dirty="0">
                <a:solidFill>
                  <a:schemeClr val="tx1"/>
                </a:solidFill>
                <a:latin typeface="Calibri"/>
                <a:ea typeface="&amp;quot"/>
                <a:cs typeface="&amp;quot"/>
              </a:rPr>
              <a:t>Data Disclosing Agreements​</a:t>
            </a:r>
          </a:p>
          <a:p>
            <a:pPr algn="l" rtl="0"/>
            <a:r>
              <a:rPr lang="en-GB" b="1" i="0" u="none" strike="noStrike" dirty="0">
                <a:solidFill>
                  <a:schemeClr val="tx1"/>
                </a:solidFill>
                <a:latin typeface="Calibri"/>
                <a:ea typeface="&amp;quot"/>
                <a:cs typeface="&amp;quot"/>
              </a:rPr>
              <a:t>​</a:t>
            </a:r>
          </a:p>
          <a:p>
            <a:pPr algn="l" rtl="0"/>
            <a:r>
              <a:rPr lang="en-GB" b="1" i="0" u="none" strike="noStrike" dirty="0">
                <a:solidFill>
                  <a:schemeClr val="tx1"/>
                </a:solidFill>
                <a:latin typeface="Calibri"/>
                <a:ea typeface="&amp;quot"/>
                <a:cs typeface="&amp;quot"/>
              </a:rPr>
              <a:t>Data Controller In Common Agreements​</a:t>
            </a:r>
          </a:p>
          <a:p>
            <a:endParaRPr lang="en-GB" b="1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cs typeface="Calibri"/>
              </a:rPr>
              <a:t>(Waspi.org, 2018)</a:t>
            </a:r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DA4D2C32-F855-46EA-8E1A-6C85C49AE4B2}"/>
              </a:ext>
            </a:extLst>
          </p:cNvPr>
          <p:cNvSpPr/>
          <p:nvPr/>
        </p:nvSpPr>
        <p:spPr>
          <a:xfrm>
            <a:off x="169333" y="4360757"/>
            <a:ext cx="2638425" cy="5712772"/>
          </a:xfrm>
          <a:prstGeom prst="cloudCallou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b="1" dirty="0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cs typeface="Calibri"/>
              </a:rPr>
              <a:t>Part 7 of the Social Services and Wellbeing (Wales) Act 2014</a:t>
            </a:r>
            <a:endParaRPr lang="en-US" dirty="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endParaRPr lang="en-US" sz="1050" dirty="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  <a:ea typeface="+mn-lt"/>
                <a:cs typeface="+mn-lt"/>
              </a:rPr>
              <a:t>Regional Safeguarding  </a:t>
            </a:r>
            <a:endParaRPr lang="en-US" dirty="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  <a:ea typeface="+mn-lt"/>
                <a:cs typeface="+mn-lt"/>
              </a:rPr>
              <a:t>Boards</a:t>
            </a:r>
            <a:endParaRPr lang="en-US" dirty="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endParaRPr lang="en-US" sz="1050" dirty="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  <a:ea typeface="+mn-lt"/>
                <a:cs typeface="+mn-lt"/>
              </a:rPr>
              <a:t>Protection, Prevention</a:t>
            </a:r>
            <a:endParaRPr lang="en-US" dirty="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endParaRPr lang="en-US" sz="1050" dirty="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  <a:ea typeface="+mn-lt"/>
                <a:cs typeface="+mn-lt"/>
              </a:rPr>
              <a:t>CYSUR, CWMPAS, WBSAB</a:t>
            </a:r>
            <a:endParaRPr lang="en-US" dirty="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endParaRPr lang="en-GB" sz="16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2310870-AB65-45A6-AF98-ACF777A1AB9F}"/>
              </a:ext>
            </a:extLst>
          </p:cNvPr>
          <p:cNvSpPr/>
          <p:nvPr/>
        </p:nvSpPr>
        <p:spPr>
          <a:xfrm>
            <a:off x="414867" y="1933575"/>
            <a:ext cx="6028265" cy="221826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GB" sz="2400" b="1" u="sng">
                <a:solidFill>
                  <a:srgbClr val="000000"/>
                </a:solidFill>
                <a:latin typeface="Calibri"/>
                <a:ea typeface="&amp;quot"/>
                <a:cs typeface="&amp;quot"/>
              </a:rPr>
              <a:t>General</a:t>
            </a:r>
            <a:r>
              <a:rPr lang="en-GB" sz="2400" b="1" i="0" u="sng" strike="noStrike" dirty="0">
                <a:solidFill>
                  <a:srgbClr val="000000"/>
                </a:solidFill>
                <a:latin typeface="Calibri"/>
                <a:ea typeface="&amp;quot"/>
                <a:cs typeface="&amp;quot"/>
              </a:rPr>
              <a:t> Data Protection Regulations GDPR</a:t>
            </a:r>
          </a:p>
          <a:p>
            <a:pPr algn="ctr" rtl="0"/>
            <a:r>
              <a:rPr lang="en-US" sz="1000" b="0" i="0" u="none" strike="noStrike" dirty="0">
                <a:latin typeface="Calibri"/>
                <a:ea typeface="&amp;quot"/>
                <a:cs typeface="&amp;quot"/>
              </a:rPr>
              <a:t>​</a:t>
            </a:r>
          </a:p>
          <a:p>
            <a:pPr algn="ctr"/>
            <a:r>
              <a:rPr lang="en-GB" sz="2400" b="1" i="0" u="none" strike="noStrike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Purpose Limitation</a:t>
            </a:r>
            <a:r>
              <a:rPr lang="en-US" sz="2400" b="1" i="0" u="none" strike="noStrike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​</a:t>
            </a:r>
            <a:r>
              <a:rPr lang="en-US" sz="2400" b="1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, </a:t>
            </a:r>
            <a:r>
              <a:rPr lang="en-GB" sz="2400" b="1" i="0" u="none" strike="noStrike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Lawfulness</a:t>
            </a:r>
            <a:r>
              <a:rPr lang="en-US" sz="2400" b="1" i="0" u="none" strike="noStrike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​. </a:t>
            </a:r>
            <a:r>
              <a:rPr lang="en-GB" sz="2400" b="1" i="0" u="none" strike="noStrike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Accuracy</a:t>
            </a:r>
            <a:r>
              <a:rPr lang="en-US" sz="2400" b="1" i="0" u="none" strike="noStrike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​</a:t>
            </a:r>
          </a:p>
          <a:p>
            <a:pPr algn="ctr" rtl="0"/>
            <a:r>
              <a:rPr lang="en-GB" sz="2400" b="1" i="0" u="none" strike="noStrike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Integrity and Confidentiality</a:t>
            </a:r>
            <a:r>
              <a:rPr lang="en-US" sz="2400" b="1" i="0" u="none" strike="noStrike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​</a:t>
            </a:r>
          </a:p>
          <a:p>
            <a:pPr algn="ctr" rtl="0"/>
            <a:r>
              <a:rPr lang="en-GB" sz="2400" b="1" i="0" u="none" strike="noStrike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Data Minimisation</a:t>
            </a:r>
            <a:r>
              <a:rPr lang="en-US" sz="2400" b="1" i="0" u="none" strike="noStrike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​, </a:t>
            </a:r>
            <a:r>
              <a:rPr lang="en-GB" sz="2400" b="1" i="0" u="none" strike="noStrike" dirty="0">
                <a:solidFill>
                  <a:srgbClr val="FFFF00"/>
                </a:solidFill>
                <a:latin typeface="Calibri"/>
                <a:ea typeface="&amp;quot"/>
                <a:cs typeface="&amp;quot"/>
              </a:rPr>
              <a:t>Storage Limitation</a:t>
            </a:r>
          </a:p>
          <a:p>
            <a:pPr algn="ctr"/>
            <a:r>
              <a:rPr lang="en-GB" sz="2400" b="1">
                <a:solidFill>
                  <a:schemeClr val="tx1"/>
                </a:solidFill>
                <a:cs typeface="Calibri"/>
              </a:rPr>
              <a:t>(GOV.UK, 2018)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11" name="Flowchart: Connector 10">
            <a:extLst>
              <a:ext uri="{FF2B5EF4-FFF2-40B4-BE49-F238E27FC236}">
                <a16:creationId xmlns:a16="http://schemas.microsoft.com/office/drawing/2014/main" id="{3438DD59-EDA3-4C1A-AF12-E9B1AD53F5A4}"/>
              </a:ext>
            </a:extLst>
          </p:cNvPr>
          <p:cNvSpPr/>
          <p:nvPr/>
        </p:nvSpPr>
        <p:spPr>
          <a:xfrm>
            <a:off x="2743200" y="4366218"/>
            <a:ext cx="1673782" cy="1621052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ea typeface="&amp;quot"/>
                <a:cs typeface="&amp;quot"/>
              </a:rPr>
              <a:t>Data Protection Act (2018)</a:t>
            </a:r>
            <a:endParaRPr lang="en-GB" b="1">
              <a:cs typeface="Calibri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007E1E-9E8F-4DA4-BA12-80D677F95FD0}"/>
              </a:ext>
            </a:extLst>
          </p:cNvPr>
          <p:cNvSpPr/>
          <p:nvPr/>
        </p:nvSpPr>
        <p:spPr>
          <a:xfrm>
            <a:off x="618067" y="1147612"/>
            <a:ext cx="5608405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anchor="t">
            <a:spAutoFit/>
          </a:bodyPr>
          <a:lstStyle/>
          <a:p>
            <a:r>
              <a:rPr lang="en-GB" sz="2800" b="1">
                <a:cs typeface="Calibri"/>
              </a:rPr>
              <a:t>Colleague, can I tell you something?</a:t>
            </a:r>
          </a:p>
        </p:txBody>
      </p:sp>
      <p:sp>
        <p:nvSpPr>
          <p:cNvPr id="4" name="Wave 3">
            <a:extLst>
              <a:ext uri="{FF2B5EF4-FFF2-40B4-BE49-F238E27FC236}">
                <a16:creationId xmlns:a16="http://schemas.microsoft.com/office/drawing/2014/main" id="{8B5C3C5C-22B9-4BE5-A829-51AED542E960}"/>
              </a:ext>
            </a:extLst>
          </p:cNvPr>
          <p:cNvSpPr/>
          <p:nvPr/>
        </p:nvSpPr>
        <p:spPr>
          <a:xfrm>
            <a:off x="1781073" y="9801071"/>
            <a:ext cx="2868338" cy="2143508"/>
          </a:xfrm>
          <a:prstGeom prst="wav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>
                <a:ea typeface="+mn-lt"/>
                <a:cs typeface="+mn-lt"/>
              </a:rPr>
              <a:t>“Safeguarding is everyone’s responsibility” – Huw Irranca-Davies</a:t>
            </a:r>
            <a:r>
              <a:rPr lang="en-GB" sz="1600" dirty="0">
                <a:cs typeface="Calibri"/>
              </a:rPr>
              <a:t> </a:t>
            </a:r>
          </a:p>
          <a:p>
            <a:pPr algn="ctr"/>
            <a:r>
              <a:rPr lang="en-GB" sz="1600">
                <a:cs typeface="Calibri"/>
              </a:rPr>
              <a:t>(Gov.Wales, 2017)</a:t>
            </a:r>
            <a:endParaRPr lang="en-GB" sz="16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B9752D-3381-47FF-93CF-5609E4EA0774}"/>
              </a:ext>
            </a:extLst>
          </p:cNvPr>
          <p:cNvSpPr txBox="1"/>
          <p:nvPr/>
        </p:nvSpPr>
        <p:spPr>
          <a:xfrm>
            <a:off x="392565" y="587090"/>
            <a:ext cx="6153406" cy="99796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+mn-lt"/>
                <a:cs typeface="+mn-lt"/>
              </a:rPr>
              <a:t>References</a:t>
            </a:r>
            <a:endParaRPr lang="en-US"/>
          </a:p>
          <a:p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Cysur. (2018). </a:t>
            </a:r>
            <a:r>
              <a:rPr lang="en-US" i="1">
                <a:ea typeface="+mn-lt"/>
                <a:cs typeface="+mn-lt"/>
              </a:rPr>
              <a:t>CYSUR &amp; CWMPAS Joint Annual Report 2017-18</a:t>
            </a:r>
            <a:r>
              <a:rPr lang="en-US">
                <a:ea typeface="+mn-lt"/>
                <a:cs typeface="+mn-lt"/>
              </a:rPr>
              <a:t>. [online] Available at: </a:t>
            </a:r>
            <a:r>
              <a:rPr lang="en-US" dirty="0">
                <a:ea typeface="+mn-lt"/>
                <a:cs typeface="+mn-lt"/>
                <a:hlinkClick r:id="rId2"/>
              </a:rPr>
              <a:t>https://www.cysur.wales/news/our-annual-reports/</a:t>
            </a:r>
            <a:r>
              <a:rPr lang="en-US">
                <a:ea typeface="+mn-lt"/>
                <a:cs typeface="+mn-lt"/>
              </a:rPr>
              <a:t> [Accessed 23 Jan. 2020].</a:t>
            </a:r>
            <a:endParaRPr lang="en-US"/>
          </a:p>
          <a:p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GOV.UK. (2018). </a:t>
            </a:r>
            <a:r>
              <a:rPr lang="en-US" i="1">
                <a:ea typeface="+mn-lt"/>
                <a:cs typeface="+mn-lt"/>
              </a:rPr>
              <a:t>Guide to the General Data Protection Regulation</a:t>
            </a:r>
            <a:r>
              <a:rPr lang="en-US">
                <a:ea typeface="+mn-lt"/>
                <a:cs typeface="+mn-lt"/>
              </a:rPr>
              <a:t>. [online] Available at: </a:t>
            </a:r>
            <a:r>
              <a:rPr lang="en-US" dirty="0">
                <a:ea typeface="+mn-lt"/>
                <a:cs typeface="+mn-lt"/>
                <a:hlinkClick r:id="rId3"/>
              </a:rPr>
              <a:t>https://www.gov.uk/government/publications/guide-to-the-general-data-protection-regulation</a:t>
            </a:r>
            <a:r>
              <a:rPr lang="en-US">
                <a:ea typeface="+mn-lt"/>
                <a:cs typeface="+mn-lt"/>
              </a:rPr>
              <a:t> [Accessed 23 Jan. 2020].</a:t>
            </a:r>
            <a:endParaRPr lang="en-US"/>
          </a:p>
          <a:p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GOV.WALES. (2017). </a:t>
            </a:r>
            <a:r>
              <a:rPr lang="en-US" i="1">
                <a:ea typeface="+mn-lt"/>
                <a:cs typeface="+mn-lt"/>
              </a:rPr>
              <a:t>“Safeguarding is everyone’s responsibility” – Huw Irranca-Davies | GOV.WALES</a:t>
            </a:r>
            <a:r>
              <a:rPr lang="en-US">
                <a:ea typeface="+mn-lt"/>
                <a:cs typeface="+mn-lt"/>
              </a:rPr>
              <a:t>. [online] Available at: </a:t>
            </a:r>
            <a:r>
              <a:rPr lang="en-US" dirty="0">
                <a:ea typeface="+mn-lt"/>
                <a:cs typeface="+mn-lt"/>
                <a:hlinkClick r:id="rId4"/>
              </a:rPr>
              <a:t>https://gov.wales/safeguarding-everyones-responsibility-huw-irranca-davies</a:t>
            </a:r>
            <a:r>
              <a:rPr lang="en-US">
                <a:ea typeface="+mn-lt"/>
                <a:cs typeface="+mn-lt"/>
              </a:rPr>
              <a:t> [Accessed 23 Jan. 2020].</a:t>
            </a:r>
            <a:endParaRPr lang="en-US"/>
          </a:p>
          <a:p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Legislation.gov.uk. (2018). </a:t>
            </a:r>
            <a:r>
              <a:rPr lang="en-US" i="1">
                <a:ea typeface="+mn-lt"/>
                <a:cs typeface="+mn-lt"/>
              </a:rPr>
              <a:t>Data Protection Act 2018</a:t>
            </a:r>
            <a:r>
              <a:rPr lang="en-US">
                <a:ea typeface="+mn-lt"/>
                <a:cs typeface="+mn-lt"/>
              </a:rPr>
              <a:t>. [online] Available at: </a:t>
            </a:r>
            <a:r>
              <a:rPr lang="en-US" dirty="0">
                <a:ea typeface="+mn-lt"/>
                <a:cs typeface="+mn-lt"/>
                <a:hlinkClick r:id="rId5"/>
              </a:rPr>
              <a:t>http://www.legislation.gov.uk/ukpga/2018/12/pdfs/ukpga_20180012_en.pdf</a:t>
            </a:r>
            <a:r>
              <a:rPr lang="en-US">
                <a:ea typeface="+mn-lt"/>
                <a:cs typeface="+mn-lt"/>
              </a:rPr>
              <a:t> [Accessed 21 Jan. 2020].</a:t>
            </a:r>
            <a:endParaRPr lang="en-US"/>
          </a:p>
          <a:p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Legislation.gov.uk. (2020). </a:t>
            </a:r>
            <a:r>
              <a:rPr lang="en-US" i="1">
                <a:ea typeface="+mn-lt"/>
                <a:cs typeface="+mn-lt"/>
              </a:rPr>
              <a:t>Social Services and Well-being (Wales) Act 2014</a:t>
            </a:r>
            <a:r>
              <a:rPr lang="en-US">
                <a:ea typeface="+mn-lt"/>
                <a:cs typeface="+mn-lt"/>
              </a:rPr>
              <a:t>. [online] Available at: </a:t>
            </a:r>
            <a:r>
              <a:rPr lang="en-US" dirty="0">
                <a:ea typeface="+mn-lt"/>
                <a:cs typeface="+mn-lt"/>
                <a:hlinkClick r:id="rId6"/>
              </a:rPr>
              <a:t>https://www.legislation.gov.uk/anaw/2014/4/section/127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>
                <a:ea typeface="+mn-lt"/>
                <a:cs typeface="+mn-lt"/>
              </a:rPr>
              <a:t>[Accessed 21 Jan. 2020].</a:t>
            </a:r>
            <a:endParaRPr lang="en-US"/>
          </a:p>
          <a:p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Swansea.gov.uk. (2020). </a:t>
            </a:r>
            <a:r>
              <a:rPr lang="en-US" i="1">
                <a:ea typeface="+mn-lt"/>
                <a:cs typeface="+mn-lt"/>
              </a:rPr>
              <a:t>Swansea - How is Adult Safeguarding managed in Swansea?</a:t>
            </a:r>
            <a:r>
              <a:rPr lang="en-US">
                <a:ea typeface="+mn-lt"/>
                <a:cs typeface="+mn-lt"/>
              </a:rPr>
              <a:t>. [online] Available at: </a:t>
            </a:r>
            <a:r>
              <a:rPr lang="en-US" dirty="0">
                <a:ea typeface="+mn-lt"/>
                <a:cs typeface="+mn-lt"/>
                <a:hlinkClick r:id="rId7"/>
              </a:rPr>
              <a:t>https://www.swansea.gov.uk/safeguardingadultsswansea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>
                <a:ea typeface="+mn-lt"/>
                <a:cs typeface="+mn-lt"/>
              </a:rPr>
              <a:t>[Accessed 23 Jan. 2020].</a:t>
            </a:r>
            <a:endParaRPr lang="en-US"/>
          </a:p>
          <a:p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Waspi.org. (2018). </a:t>
            </a:r>
            <a:r>
              <a:rPr lang="en-US" i="1">
                <a:ea typeface="+mn-lt"/>
                <a:cs typeface="+mn-lt"/>
              </a:rPr>
              <a:t>Wales Accord on the Sharing of Personal Information</a:t>
            </a:r>
            <a:r>
              <a:rPr lang="en-US">
                <a:ea typeface="+mn-lt"/>
                <a:cs typeface="+mn-lt"/>
              </a:rPr>
              <a:t>. [online] Available at: </a:t>
            </a:r>
            <a:r>
              <a:rPr lang="en-US" dirty="0">
                <a:ea typeface="+mn-lt"/>
                <a:cs typeface="+mn-lt"/>
                <a:hlinkClick r:id="rId8"/>
              </a:rPr>
              <a:t>http://www.waspi.org/sitesplus/documents/1220/WASPI%20ISP%20Guidance%20v5.11.pdf</a:t>
            </a:r>
            <a:r>
              <a:rPr lang="en-US">
                <a:ea typeface="+mn-lt"/>
                <a:cs typeface="+mn-lt"/>
              </a:rPr>
              <a:t> [Accessed 23 Jan. 2020].</a:t>
            </a:r>
            <a:endParaRPr lang="en-US"/>
          </a:p>
          <a:p>
            <a:endParaRPr lang="en-US" dirty="0">
              <a:latin typeface="&amp;quot"/>
            </a:endParaRPr>
          </a:p>
        </p:txBody>
      </p:sp>
    </p:spTree>
    <p:extLst>
      <p:ext uri="{BB962C8B-B14F-4D97-AF65-F5344CB8AC3E}">
        <p14:creationId xmlns:p14="http://schemas.microsoft.com/office/powerpoint/2010/main" val="26450324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92</Words>
  <Application>Microsoft Office PowerPoint</Application>
  <PresentationFormat>Widescreen</PresentationFormat>
  <Paragraphs>25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 Confidentiality and Safeguarding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Lisa Phillips (1907938)</cp:lastModifiedBy>
  <cp:revision>489</cp:revision>
  <dcterms:created xsi:type="dcterms:W3CDTF">2020-01-17T22:48:18Z</dcterms:created>
  <dcterms:modified xsi:type="dcterms:W3CDTF">2020-01-23T19:12:40Z</dcterms:modified>
</cp:coreProperties>
</file>