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64" r:id="rId5"/>
    <p:sldId id="263" r:id="rId6"/>
    <p:sldId id="262" r:id="rId7"/>
    <p:sldId id="261" r:id="rId8"/>
    <p:sldId id="265" r:id="rId9"/>
    <p:sldId id="260" r:id="rId10"/>
    <p:sldId id="259" r:id="rId11"/>
    <p:sldId id="258" r:id="rId12"/>
  </p:sldIdLst>
  <p:sldSz cx="12192000" cy="6858000"/>
  <p:notesSz cx="7103745" cy="1023429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2" autoAdjust="0"/>
    <p:restoredTop sz="94660"/>
  </p:normalViewPr>
  <p:slideViewPr>
    <p:cSldViewPr snapToGrid="0">
      <p:cViewPr varScale="1">
        <p:scale>
          <a:sx n="53" d="100"/>
          <a:sy n="53" d="100"/>
        </p:scale>
        <p:origin x="180" y="54"/>
      </p:cViewPr>
      <p:guideLst/>
    </p:cSldViewPr>
  </p:slideViewPr>
  <p:notesTextViewPr>
    <p:cViewPr>
      <p:scale>
        <a:sx n="1" d="1"/>
        <a:sy n="1" d="1"/>
      </p:scale>
      <p:origin x="0" y="0"/>
    </p:cViewPr>
  </p:notesTextViewPr>
  <p:notesViewPr>
    <p:cSldViewPr snapToGrid="0">
      <p:cViewPr varScale="1">
        <p:scale>
          <a:sx n="41" d="100"/>
          <a:sy n="41" d="100"/>
        </p:scale>
        <p:origin x="1794" y="54"/>
      </p:cViewPr>
      <p:guideLst/>
    </p:cSldViewPr>
  </p:notes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 Type="http://schemas.openxmlformats.org/officeDocument/2006/relationships/theme" Target="theme/theme1.xml"/><Relationship Id="rId15" Type="http://schemas.openxmlformats.org/officeDocument/2006/relationships/tableStyles" Target="tableStyles.xml"/><Relationship Id="rId14" Type="http://schemas.openxmlformats.org/officeDocument/2006/relationships/viewProps" Target="viewProps.xml"/><Relationship Id="rId13" Type="http://schemas.openxmlformats.org/officeDocument/2006/relationships/presProps" Target="presProps.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DE934FF-F4E1-47C5-9CA5-30A81DDE2BE4}"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1BA9-CDCF-4958-B8AB-66F3BF063E13}" type="slidenum">
              <a:rPr lang="en-US" smtClean="0"/>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FDE934FF-F4E1-47C5-9CA5-30A81DDE2BE4}"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1BA9-CDCF-4958-B8AB-66F3BF063E13}" type="slidenum">
              <a:rPr lang="en-US" smtClean="0"/>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lstStyle/>
          <a:p>
            <a:fld id="{FDE934FF-F4E1-47C5-9CA5-30A81DDE2BE4}"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1BA9-CDCF-4958-B8AB-66F3BF063E13}" type="slidenum">
              <a:rPr lang="en-US" smtClean="0"/>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Date Placeholder 4"/>
          <p:cNvSpPr>
            <a:spLocks noGrp="1"/>
          </p:cNvSpPr>
          <p:nvPr>
            <p:ph type="dt" sz="half" idx="10"/>
          </p:nvPr>
        </p:nvSpPr>
        <p:spPr/>
        <p:txBody>
          <a:bodyPr/>
          <a:lstStyle/>
          <a:p>
            <a:fld id="{FDE934FF-F4E1-47C5-9CA5-30A81DDE2BE4}"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561BA9-CDCF-4958-B8AB-66F3BF063E13}" type="slidenum">
              <a:rPr lang="en-US" smtClean="0"/>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Date Placeholder 6"/>
          <p:cNvSpPr>
            <a:spLocks noGrp="1"/>
          </p:cNvSpPr>
          <p:nvPr>
            <p:ph type="dt" sz="half" idx="10"/>
          </p:nvPr>
        </p:nvSpPr>
        <p:spPr/>
        <p:txBody>
          <a:bodyPr/>
          <a:lstStyle/>
          <a:p>
            <a:fld id="{FDE934FF-F4E1-47C5-9CA5-30A81DDE2BE4}" type="datetimeFigureOut">
              <a:rPr lang="en-US" smtClean="0"/>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3561BA9-CDCF-4958-B8AB-66F3BF063E13}" type="slidenum">
              <a:rPr lang="en-US" smtClean="0"/>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DE934FF-F4E1-47C5-9CA5-30A81DDE2BE4}" type="datetimeFigureOut">
              <a:rPr lang="en-US" smtClean="0"/>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3561BA9-CDCF-4958-B8AB-66F3BF063E13}" type="slidenum">
              <a:rPr lang="en-US" smtClean="0"/>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E934FF-F4E1-47C5-9CA5-30A81DDE2BE4}" type="datetimeFigureOut">
              <a:rPr lang="en-US" smtClean="0"/>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3561BA9-CDCF-4958-B8AB-66F3BF063E13}" type="slidenum">
              <a:rPr lang="en-US" smtClean="0"/>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FDE934FF-F4E1-47C5-9CA5-30A81DDE2BE4}"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561BA9-CDCF-4958-B8AB-66F3BF063E13}" type="slidenum">
              <a:rPr lang="en-US" smtClean="0"/>
            </a:fld>
            <a:endParaRPr lang="en-US"/>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FDE934FF-F4E1-47C5-9CA5-30A81DDE2BE4}"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1BA9-CDCF-4958-B8AB-66F3BF063E13}" type="slidenum">
              <a:rPr lang="en-US" smtClean="0"/>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838200" y="365125"/>
            <a:ext cx="10515600" cy="581183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3" name="Date Placeholder 2"/>
          <p:cNvSpPr>
            <a:spLocks noGrp="1"/>
          </p:cNvSpPr>
          <p:nvPr>
            <p:ph type="dt" sz="half" idx="10"/>
          </p:nvPr>
        </p:nvSpPr>
        <p:spPr/>
        <p:txBody>
          <a:bodyPr/>
          <a:lstStyle/>
          <a:p>
            <a:fld id="{FDE934FF-F4E1-47C5-9CA5-30A81DDE2BE4}" type="datetimeFigureOut">
              <a:rPr lang="en-US" smtClean="0"/>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3561BA9-CDCF-4958-B8AB-66F3BF063E13}" type="slidenum">
              <a:rPr lang="en-US" smtClean="0"/>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1" Type="http://schemas.openxmlformats.org/officeDocument/2006/relationships/theme" Target="../theme/theme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E934FF-F4E1-47C5-9CA5-30A81DDE2BE4}" type="datetimeFigureOut">
              <a:rPr lang="en-US" smtClean="0"/>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561BA9-CDCF-4958-B8AB-66F3BF063E13}"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png"/><Relationship Id="rId1"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ctrTitle"/>
          </p:nvPr>
        </p:nvSpPr>
        <p:spPr>
          <a:xfrm>
            <a:off x="1149350" y="176530"/>
            <a:ext cx="8526780" cy="2200910"/>
          </a:xfrm>
        </p:spPr>
        <p:txBody>
          <a:bodyPr/>
          <a:p>
            <a:r>
              <a:rPr lang="en-GB" altLang="en-US" sz="4800"/>
              <a:t>The Changing Representation between Odysseus and Ulysses</a:t>
            </a:r>
            <a:endParaRPr lang="en-GB" altLang="en-US" sz="4800"/>
          </a:p>
        </p:txBody>
      </p:sp>
      <p:sp>
        <p:nvSpPr>
          <p:cNvPr id="3" name="Subtitle 2"/>
          <p:cNvSpPr>
            <a:spLocks noGrp="1"/>
          </p:cNvSpPr>
          <p:nvPr>
            <p:ph type="subTitle" idx="1"/>
          </p:nvPr>
        </p:nvSpPr>
        <p:spPr/>
        <p:txBody>
          <a:bodyPr/>
          <a:p>
            <a:endParaRPr lang="en-GB" altLang="en-US"/>
          </a:p>
        </p:txBody>
      </p:sp>
      <p:pic>
        <p:nvPicPr>
          <p:cNvPr id="4" name="Picture 3"/>
          <p:cNvPicPr>
            <a:picLocks noChangeAspect="1"/>
          </p:cNvPicPr>
          <p:nvPr/>
        </p:nvPicPr>
        <p:blipFill>
          <a:blip r:embed="rId1"/>
          <a:stretch>
            <a:fillRect/>
          </a:stretch>
        </p:blipFill>
        <p:spPr>
          <a:xfrm>
            <a:off x="4342765" y="2377440"/>
            <a:ext cx="2980690" cy="4471035"/>
          </a:xfrm>
          <a:prstGeom prst="rect">
            <a:avLst/>
          </a:prstGeom>
        </p:spPr>
      </p:pic>
      <p:sp>
        <p:nvSpPr>
          <p:cNvPr id="5" name="Text Box 4"/>
          <p:cNvSpPr txBox="1"/>
          <p:nvPr/>
        </p:nvSpPr>
        <p:spPr>
          <a:xfrm>
            <a:off x="9740265" y="5798185"/>
            <a:ext cx="1817370" cy="368300"/>
          </a:xfrm>
          <a:prstGeom prst="rect">
            <a:avLst/>
          </a:prstGeom>
          <a:noFill/>
        </p:spPr>
        <p:txBody>
          <a:bodyPr wrap="square" rtlCol="0">
            <a:spAutoFit/>
          </a:bodyPr>
          <a:p>
            <a:r>
              <a:rPr lang="en-GB" altLang="en-US"/>
              <a:t>By Nicholas Weir</a:t>
            </a:r>
            <a:endParaRPr lang="en-GB" altLang="en-US"/>
          </a:p>
        </p:txBody>
      </p:sp>
      <p:sp>
        <p:nvSpPr>
          <p:cNvPr id="6" name="Text Box 5"/>
          <p:cNvSpPr txBox="1"/>
          <p:nvPr/>
        </p:nvSpPr>
        <p:spPr>
          <a:xfrm>
            <a:off x="1319530" y="5700395"/>
            <a:ext cx="2931160" cy="245110"/>
          </a:xfrm>
          <a:prstGeom prst="rect">
            <a:avLst/>
          </a:prstGeom>
          <a:noFill/>
        </p:spPr>
        <p:txBody>
          <a:bodyPr wrap="square" rtlCol="0">
            <a:spAutoFit/>
          </a:bodyPr>
          <a:p>
            <a:r>
              <a:rPr lang="en-GB" altLang="en-US" sz="1000"/>
              <a:t>Available at: https://www.ancient.eu/odysseus/</a:t>
            </a:r>
            <a:endParaRPr lang="en-GB" altLang="en-US" sz="10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GB" altLang="en-US"/>
              <a:t>Who was Odysseus?</a:t>
            </a:r>
            <a:endParaRPr lang="en-GB" altLang="en-US"/>
          </a:p>
        </p:txBody>
      </p:sp>
      <p:sp>
        <p:nvSpPr>
          <p:cNvPr id="3" name="Content Placeholder 2"/>
          <p:cNvSpPr>
            <a:spLocks noGrp="1"/>
          </p:cNvSpPr>
          <p:nvPr>
            <p:ph sz="half" idx="1"/>
          </p:nvPr>
        </p:nvSpPr>
        <p:spPr/>
        <p:txBody>
          <a:bodyPr/>
          <a:p>
            <a:r>
              <a:rPr lang="en-GB" altLang="en-US"/>
              <a:t>Son of Laertes and Antikleia</a:t>
            </a:r>
            <a:endParaRPr lang="en-GB" altLang="en-US"/>
          </a:p>
          <a:p>
            <a:r>
              <a:rPr lang="en-GB" altLang="en-US"/>
              <a:t>His wife is Penelope</a:t>
            </a:r>
            <a:endParaRPr lang="en-GB" altLang="en-US"/>
          </a:p>
          <a:p>
            <a:r>
              <a:rPr lang="en-GB" altLang="en-US"/>
              <a:t>His son is Telemachus</a:t>
            </a:r>
            <a:endParaRPr lang="en-GB" altLang="en-US"/>
          </a:p>
          <a:p>
            <a:r>
              <a:rPr lang="en-GB" altLang="en-US"/>
              <a:t>King of Ithaca and leader of the Kephallenians</a:t>
            </a:r>
            <a:endParaRPr lang="en-GB" altLang="en-US"/>
          </a:p>
          <a:p>
            <a:endParaRPr lang="en-GB" altLang="en-US"/>
          </a:p>
          <a:p>
            <a:r>
              <a:rPr lang="en-GB" altLang="en-US"/>
              <a:t>Greek Homeric Hero</a:t>
            </a:r>
            <a:endParaRPr lang="en-GB" altLang="en-US"/>
          </a:p>
          <a:p>
            <a:endParaRPr lang="en-GB" altLang="en-US"/>
          </a:p>
        </p:txBody>
      </p:sp>
      <p:pic>
        <p:nvPicPr>
          <p:cNvPr id="4" name="Content Placeholder 3"/>
          <p:cNvPicPr>
            <a:picLocks noChangeAspect="1"/>
          </p:cNvPicPr>
          <p:nvPr>
            <p:ph sz="half" idx="2"/>
          </p:nvPr>
        </p:nvPicPr>
        <p:blipFill>
          <a:blip r:embed="rId1"/>
          <a:stretch>
            <a:fillRect/>
          </a:stretch>
        </p:blipFill>
        <p:spPr>
          <a:xfrm>
            <a:off x="7385050" y="-10795"/>
            <a:ext cx="4575175" cy="5139055"/>
          </a:xfrm>
          <a:prstGeom prst="rect">
            <a:avLst/>
          </a:prstGeom>
        </p:spPr>
      </p:pic>
      <p:sp>
        <p:nvSpPr>
          <p:cNvPr id="6" name="Text Box 5"/>
          <p:cNvSpPr txBox="1"/>
          <p:nvPr/>
        </p:nvSpPr>
        <p:spPr>
          <a:xfrm>
            <a:off x="7385050" y="5128260"/>
            <a:ext cx="4424045" cy="245110"/>
          </a:xfrm>
          <a:prstGeom prst="rect">
            <a:avLst/>
          </a:prstGeom>
          <a:noFill/>
        </p:spPr>
        <p:txBody>
          <a:bodyPr wrap="square" rtlCol="0">
            <a:spAutoFit/>
          </a:bodyPr>
          <a:p>
            <a:r>
              <a:rPr lang="en-GB" altLang="en-US" sz="1000"/>
              <a:t>Available at: http://www.greece-charters.com/islands/ionion-islands/ithaca.html</a:t>
            </a:r>
            <a:endParaRPr lang="en-GB" altLang="en-US" sz="10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GB" altLang="en-US"/>
              <a:t>Polyphemus-brief summary of Book 9</a:t>
            </a:r>
            <a:endParaRPr lang="en-GB" altLang="en-US"/>
          </a:p>
        </p:txBody>
      </p:sp>
      <p:sp>
        <p:nvSpPr>
          <p:cNvPr id="3" name="Content Placeholder 2"/>
          <p:cNvSpPr>
            <a:spLocks noGrp="1"/>
          </p:cNvSpPr>
          <p:nvPr>
            <p:ph sz="half" idx="1"/>
          </p:nvPr>
        </p:nvSpPr>
        <p:spPr>
          <a:xfrm>
            <a:off x="838200" y="1825625"/>
            <a:ext cx="10601960" cy="4351655"/>
          </a:xfrm>
        </p:spPr>
        <p:txBody>
          <a:bodyPr/>
          <a:p>
            <a:r>
              <a:rPr lang="en-GB" altLang="en-US"/>
              <a:t>In Book 9 Odysseus gets captured by the Cyclops Polyphemus. Odysseus and his crew get trapped in a cave and have use their wits to escape.</a:t>
            </a:r>
            <a:endParaRPr lang="en-GB" altLang="en-US"/>
          </a:p>
          <a:p>
            <a:r>
              <a:rPr lang="en-GB" altLang="en-US"/>
              <a:t>Odysseus gets Polyphemus drunk and uses the stake he made to blind him.</a:t>
            </a:r>
            <a:endParaRPr lang="en-GB" altLang="en-US"/>
          </a:p>
          <a:p>
            <a:r>
              <a:rPr lang="en-GB" altLang="en-US"/>
              <a:t>Odysseus and his crew then hid under sheep so when morning came and Polyphemus moved the boulder blocking the cave entrance they escaped.  </a:t>
            </a:r>
            <a:endParaRPr lang="en-GB" altLang="en-US"/>
          </a:p>
          <a:p>
            <a:pPr marL="0" indent="0">
              <a:buNone/>
            </a:pPr>
            <a:r>
              <a:rPr lang="en-GB" altLang="en-US"/>
              <a:t>-(Homers, The Odyssey. Book 9, lines 1-560)</a:t>
            </a:r>
            <a:endParaRPr lang="en-GB" alt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GB" altLang="en-US"/>
              <a:t>Polyphemus</a:t>
            </a:r>
            <a:endParaRPr lang="en-GB" altLang="en-US"/>
          </a:p>
        </p:txBody>
      </p:sp>
      <p:sp>
        <p:nvSpPr>
          <p:cNvPr id="3" name="Content Placeholder 2"/>
          <p:cNvSpPr>
            <a:spLocks noGrp="1"/>
          </p:cNvSpPr>
          <p:nvPr>
            <p:ph sz="half" idx="1"/>
          </p:nvPr>
        </p:nvSpPr>
        <p:spPr/>
        <p:txBody>
          <a:bodyPr/>
          <a:p>
            <a:r>
              <a:rPr lang="en-GB" altLang="en-US"/>
              <a:t>“So he spoke, and again I handed him the flaming wine. Thrice I brought and gave it him, thrice he drained it in his folly.” (Hom, Od. 9.360)</a:t>
            </a:r>
            <a:endParaRPr lang="en-GB" altLang="en-US"/>
          </a:p>
          <a:p>
            <a:endParaRPr lang="en-GB" altLang="en-US"/>
          </a:p>
          <a:p>
            <a:pPr marL="0" indent="0">
              <a:buNone/>
            </a:pPr>
            <a:r>
              <a:rPr lang="en-GB" altLang="en-US"/>
              <a:t>-</a:t>
            </a:r>
            <a:endParaRPr lang="en-GB" altLang="en-US"/>
          </a:p>
        </p:txBody>
      </p:sp>
      <p:sp>
        <p:nvSpPr>
          <p:cNvPr id="5" name="Content Placeholder 4"/>
          <p:cNvSpPr/>
          <p:nvPr>
            <p:ph sz="half" idx="2"/>
          </p:nvPr>
        </p:nvSpPr>
        <p:spPr/>
        <p:txBody>
          <a:bodyPr/>
          <a:p>
            <a:endParaRPr lang="en-GB" alt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GB" altLang="en-US"/>
              <a:t>Polyphemus</a:t>
            </a:r>
            <a:endParaRPr lang="en-GB" altLang="en-US"/>
          </a:p>
        </p:txBody>
      </p:sp>
      <p:sp>
        <p:nvSpPr>
          <p:cNvPr id="3" name="Content Placeholder 2"/>
          <p:cNvSpPr>
            <a:spLocks noGrp="1"/>
          </p:cNvSpPr>
          <p:nvPr>
            <p:ph idx="1"/>
          </p:nvPr>
        </p:nvSpPr>
        <p:spPr/>
        <p:txBody>
          <a:bodyPr/>
          <a:p>
            <a:r>
              <a:rPr lang="en-GB" altLang="en-US"/>
              <a:t>they took the stake of olive-wood, sharp at the point, and thrust it into his eye, while I, throwing my weight upon it from above, whirled it round, as when a man bores a ships timbers with a drill. (Hom, Od. 9.360)</a:t>
            </a:r>
            <a:endParaRPr lang="en-GB" alt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GB" altLang="en-US"/>
              <a:t>Polyphemus</a:t>
            </a:r>
            <a:endParaRPr lang="en-GB" altLang="en-US"/>
          </a:p>
        </p:txBody>
      </p:sp>
      <p:pic>
        <p:nvPicPr>
          <p:cNvPr id="4" name="Content Placeholder 3"/>
          <p:cNvPicPr>
            <a:picLocks noChangeAspect="1"/>
          </p:cNvPicPr>
          <p:nvPr>
            <p:ph sz="half" idx="2"/>
          </p:nvPr>
        </p:nvPicPr>
        <p:blipFill>
          <a:blip r:embed="rId1"/>
          <a:stretch>
            <a:fillRect/>
          </a:stretch>
        </p:blipFill>
        <p:spPr>
          <a:xfrm>
            <a:off x="388620" y="1434465"/>
            <a:ext cx="4277360" cy="3989070"/>
          </a:xfrm>
          <a:prstGeom prst="rect">
            <a:avLst/>
          </a:prstGeom>
        </p:spPr>
      </p:pic>
      <p:sp>
        <p:nvSpPr>
          <p:cNvPr id="7" name="Text Box 6"/>
          <p:cNvSpPr txBox="1"/>
          <p:nvPr/>
        </p:nvSpPr>
        <p:spPr>
          <a:xfrm>
            <a:off x="485775" y="5537835"/>
            <a:ext cx="3429635" cy="706755"/>
          </a:xfrm>
          <a:prstGeom prst="rect">
            <a:avLst/>
          </a:prstGeom>
          <a:noFill/>
        </p:spPr>
        <p:txBody>
          <a:bodyPr wrap="square" rtlCol="0">
            <a:spAutoFit/>
          </a:bodyPr>
          <a:p>
            <a:pPr marL="0" indent="0">
              <a:buNone/>
            </a:pPr>
            <a:r>
              <a:rPr lang="en-GB" altLang="en-US" sz="1000">
                <a:sym typeface="+mn-ea"/>
              </a:rPr>
              <a:t> black figure pottery piece depictting Odysseus stabbing Polypheamus' eye with a stake and holding a pot used for wine. from 550 BC. Available at: https://www.theoi.com/Gallery/L8.5.html</a:t>
            </a:r>
            <a:endParaRPr lang="en-GB" altLang="en-US" sz="1000"/>
          </a:p>
        </p:txBody>
      </p:sp>
      <p:pic>
        <p:nvPicPr>
          <p:cNvPr id="8" name="Content Placeholder 7"/>
          <p:cNvPicPr>
            <a:picLocks noChangeAspect="1"/>
          </p:cNvPicPr>
          <p:nvPr>
            <p:ph idx="1"/>
          </p:nvPr>
        </p:nvPicPr>
        <p:blipFill>
          <a:blip r:embed="rId2"/>
          <a:stretch>
            <a:fillRect/>
          </a:stretch>
        </p:blipFill>
        <p:spPr>
          <a:xfrm>
            <a:off x="5676265" y="1434465"/>
            <a:ext cx="5677535" cy="3862705"/>
          </a:xfrm>
          <a:prstGeom prst="rect">
            <a:avLst/>
          </a:prstGeom>
        </p:spPr>
      </p:pic>
      <p:sp>
        <p:nvSpPr>
          <p:cNvPr id="9" name="Text Box 8"/>
          <p:cNvSpPr txBox="1"/>
          <p:nvPr/>
        </p:nvSpPr>
        <p:spPr>
          <a:xfrm>
            <a:off x="5749925" y="5614035"/>
            <a:ext cx="5603875" cy="553085"/>
          </a:xfrm>
          <a:prstGeom prst="rect">
            <a:avLst/>
          </a:prstGeom>
          <a:noFill/>
        </p:spPr>
        <p:txBody>
          <a:bodyPr wrap="square" rtlCol="0">
            <a:spAutoFit/>
          </a:bodyPr>
          <a:p>
            <a:r>
              <a:rPr lang="en-GB" altLang="en-US" sz="1000"/>
              <a:t>black figure pottery piece depicting Odysseu stabbing polyphemus in the eye on the left and on the right it is Oydssues making the stake used to stab him. From 510-490 BC. Available at: https://www.theoi.com/Gallery/L8.1.html</a:t>
            </a:r>
            <a:endParaRPr lang="en-GB" altLang="en-US" sz="10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GB" altLang="en-US"/>
              <a:t>Polyphemus</a:t>
            </a:r>
            <a:endParaRPr lang="en-GB" altLang="en-US"/>
          </a:p>
        </p:txBody>
      </p:sp>
      <p:sp>
        <p:nvSpPr>
          <p:cNvPr id="3" name="Content Placeholder 2"/>
          <p:cNvSpPr>
            <a:spLocks noGrp="1"/>
          </p:cNvSpPr>
          <p:nvPr>
            <p:ph idx="1"/>
          </p:nvPr>
        </p:nvSpPr>
        <p:spPr/>
        <p:txBody>
          <a:bodyPr/>
          <a:p>
            <a:r>
              <a:rPr lang="en-GB" altLang="en-US"/>
              <a:t>“you ask me my name. I'll tell it to you; and in return give me the gift you promised me. My name is Nobody. That is what i am called by my mother and father and by all my friends.” (Hom,Od. 9.364-366)</a:t>
            </a:r>
            <a:endParaRPr lang="en-GB" altLang="en-US"/>
          </a:p>
          <a:p>
            <a:r>
              <a:rPr lang="en-GB" altLang="en-US"/>
              <a:t>“out of the cave came mighty Polyphemus' voice in reply; “O my friends it's Nobody's treachery”” (Hom, Od. 9.407-408)</a:t>
            </a:r>
            <a:endParaRPr lang="en-GB" altLang="en-US"/>
          </a:p>
          <a:p>
            <a:r>
              <a:rPr lang="en-GB" altLang="en-US"/>
              <a:t>“and off they went,while i laughed tmyself at the way in which my cunning notion of a false name had taken them in.” (Hom, Od. 9.414-15)</a:t>
            </a:r>
            <a:endParaRPr lang="en-GB" alt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GB" altLang="en-US"/>
              <a:t>Aeolus- breif summary of Aoelus</a:t>
            </a:r>
            <a:endParaRPr lang="en-GB" altLang="en-US"/>
          </a:p>
        </p:txBody>
      </p:sp>
      <p:sp>
        <p:nvSpPr>
          <p:cNvPr id="3" name="Content Placeholder 2"/>
          <p:cNvSpPr>
            <a:spLocks noGrp="1"/>
          </p:cNvSpPr>
          <p:nvPr>
            <p:ph idx="1"/>
          </p:nvPr>
        </p:nvSpPr>
        <p:spPr/>
        <p:txBody>
          <a:bodyPr>
            <a:normAutofit lnSpcReduction="10000"/>
          </a:bodyPr>
          <a:p>
            <a:r>
              <a:rPr lang="en-GB" altLang="en-US"/>
              <a:t>After escaping from Polypheamus Odysseus and his crew end up at Aeolia where Aoelus live. </a:t>
            </a:r>
            <a:endParaRPr lang="en-GB" altLang="en-US"/>
          </a:p>
          <a:p>
            <a:r>
              <a:rPr lang="en-GB" altLang="en-US"/>
              <a:t>Odysseus tells him the story of troy and asks for his help to get back to Ithaca.</a:t>
            </a:r>
            <a:endParaRPr lang="en-GB" altLang="en-US"/>
          </a:p>
          <a:p>
            <a:r>
              <a:rPr lang="en-GB" altLang="en-US"/>
              <a:t>Aeolus gives him a bag of winds which will help him get back to Ithaca.</a:t>
            </a:r>
            <a:endParaRPr lang="en-GB" altLang="en-US"/>
          </a:p>
          <a:p>
            <a:r>
              <a:rPr lang="en-GB" altLang="en-US"/>
              <a:t>on the way back Odysseus' crew become jealous and think Odysseus is hiding some gold and they go to find out what Odyssues was hiding and they open the bag of winds and they get blown all the way back to Aeolia where he refuses to help them again.</a:t>
            </a:r>
            <a:endParaRPr lang="en-GB" altLang="en-US"/>
          </a:p>
          <a:p>
            <a:pPr marL="0" indent="0">
              <a:buNone/>
            </a:pPr>
            <a:r>
              <a:rPr lang="en-GB" altLang="en-US"/>
              <a:t>-(Homers, The Odysseys. Book 10, lines 1-80)</a:t>
            </a:r>
            <a:endParaRPr lang="en-GB" alt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GB" altLang="en-US"/>
              <a:t>Aeolus</a:t>
            </a:r>
            <a:endParaRPr lang="en-GB" altLang="en-US"/>
          </a:p>
        </p:txBody>
      </p:sp>
      <p:sp>
        <p:nvSpPr>
          <p:cNvPr id="3" name="Content Placeholder 2"/>
          <p:cNvSpPr>
            <a:spLocks noGrp="1"/>
          </p:cNvSpPr>
          <p:nvPr>
            <p:ph idx="1"/>
          </p:nvPr>
        </p:nvSpPr>
        <p:spPr/>
        <p:txBody>
          <a:bodyPr/>
          <a:p>
            <a:r>
              <a:rPr lang="en-GB" altLang="en-US"/>
              <a:t>“but my comrades meanwhile began to speak to one another, and said that I was bringing home for myself gold and silver as gifts from Aeolus.”(Hom,Od. 10.1)</a:t>
            </a:r>
            <a:endParaRPr lang="en-GB" altLang="en-US"/>
          </a:p>
          <a:p>
            <a:r>
              <a:rPr lang="en-GB" altLang="en-US"/>
              <a:t>“so they spoke, and the evil counsel of my comrades prevailed. They loosed the wallet, and all the winds leapt forth, and swiftly the storm-wind seized them and bore them weeping out to sea away from their native land.” (Hom, Od, 10.46)</a:t>
            </a:r>
            <a:endParaRPr lang="en-GB" alt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GB" altLang="en-US"/>
              <a:t>Bibliography</a:t>
            </a:r>
            <a:endParaRPr lang="en-GB" altLang="en-US"/>
          </a:p>
        </p:txBody>
      </p:sp>
      <p:sp>
        <p:nvSpPr>
          <p:cNvPr id="3" name="Content Placeholder 2"/>
          <p:cNvSpPr>
            <a:spLocks noGrp="1"/>
          </p:cNvSpPr>
          <p:nvPr>
            <p:ph idx="1"/>
          </p:nvPr>
        </p:nvSpPr>
        <p:spPr/>
        <p:txBody>
          <a:bodyPr/>
          <a:p>
            <a:r>
              <a:rPr lang="en-GB" altLang="en-US" sz="1800"/>
              <a:t>Homer’s, The Odyssey, A.T. Murray (trans), 1919, Cambridge MA, Harvard University Press.</a:t>
            </a:r>
            <a:endParaRPr lang="en-GB" altLang="en-US" sz="1800"/>
          </a:p>
          <a:p>
            <a:r>
              <a:rPr lang="en-GB" altLang="en-US" sz="1800"/>
              <a:t>Greece: Ithaca-Sailing Vacation. Available at: http://www.greece-charters.com/islands/ionion-islands/ithaca.html [Accessed: 4th February 2019]</a:t>
            </a:r>
            <a:endParaRPr lang="en-GB" altLang="en-US" sz="1800"/>
          </a:p>
          <a:p>
            <a:r>
              <a:rPr lang="en-GB" altLang="en-US" sz="1800"/>
              <a:t>Odysseus (2013), Available at: https://www.ancient.eu/odysseus/ [Accessed: 4th February 2019]</a:t>
            </a:r>
            <a:endParaRPr lang="en-GB" altLang="en-US" sz="1800"/>
          </a:p>
          <a:p>
            <a:r>
              <a:rPr lang="en-GB" altLang="en-US" sz="1800"/>
              <a:t>Odysseus and Polyphemus. Available at: https://www.theoi.com/Gallery/L8.5.html [Accessed: 4th February 2019]</a:t>
            </a:r>
            <a:endParaRPr lang="en-GB" altLang="en-US" sz="1800"/>
          </a:p>
          <a:p>
            <a:r>
              <a:rPr lang="en-GB" altLang="en-US" sz="1800"/>
              <a:t>Polyphemus and Odysseus. Available at: https://www.theoi.com/Gallery/L8.1.html [Accessed: 4th February 2019]</a:t>
            </a:r>
            <a:endParaRPr lang="en-GB" altLang="en-US" sz="180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3546</Words>
  <Application>WPS Presentation</Application>
  <PresentationFormat>Widescreen</PresentationFormat>
  <Paragraphs>68</Paragraphs>
  <Slides>10</Slides>
  <Notes>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10</vt:i4>
      </vt:variant>
    </vt:vector>
  </HeadingPairs>
  <TitlesOfParts>
    <vt:vector size="18" baseType="lpstr">
      <vt:lpstr>Arial</vt:lpstr>
      <vt:lpstr>SimSun</vt:lpstr>
      <vt:lpstr>Wingdings</vt:lpstr>
      <vt:lpstr>Calibri Light</vt:lpstr>
      <vt:lpstr>Calibri</vt:lpstr>
      <vt:lpstr>Microsoft YaHei</vt:lpstr>
      <vt:lpstr>Arial Unicode MS</vt:lpstr>
      <vt:lpstr>Office Theme</vt:lpstr>
      <vt:lpstr>The Changing Representation between Odysseus and Ulysses</vt:lpstr>
      <vt:lpstr>Who was Odysseus?</vt:lpstr>
      <vt:lpstr>Polyphemus-brief summary of Book 9</vt:lpstr>
      <vt:lpstr>Polyphemus</vt:lpstr>
      <vt:lpstr>Polyphemus</vt:lpstr>
      <vt:lpstr>Polyphemus</vt:lpstr>
      <vt:lpstr>Polyphemus</vt:lpstr>
      <vt:lpstr>Aeolus- breif summary of Aoelus</vt:lpstr>
      <vt:lpstr>Aeolus</vt:lpstr>
      <vt:lpstr>Bibliography</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Changing Representation between Odysseus and Ulysses</dc:title>
  <dc:creator>Nicholas</dc:creator>
  <cp:lastModifiedBy>Nicholas</cp:lastModifiedBy>
  <cp:revision>13</cp:revision>
  <dcterms:created xsi:type="dcterms:W3CDTF">2019-02-04T14:30:00Z</dcterms:created>
  <dcterms:modified xsi:type="dcterms:W3CDTF">2019-02-04T19:07:00Z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2057-10.2.0.7635</vt:lpwstr>
  </property>
</Properties>
</file>