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3"/>
  </p:notesMasterIdLst>
  <p:handoutMasterIdLst>
    <p:handoutMasterId r:id="rId34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7" r:id="rId14"/>
    <p:sldId id="272" r:id="rId15"/>
    <p:sldId id="266" r:id="rId16"/>
    <p:sldId id="278" r:id="rId17"/>
    <p:sldId id="294" r:id="rId18"/>
    <p:sldId id="274" r:id="rId19"/>
    <p:sldId id="293" r:id="rId20"/>
    <p:sldId id="292" r:id="rId21"/>
    <p:sldId id="279" r:id="rId22"/>
    <p:sldId id="275" r:id="rId23"/>
    <p:sldId id="276" r:id="rId24"/>
    <p:sldId id="277" r:id="rId25"/>
    <p:sldId id="280" r:id="rId26"/>
    <p:sldId id="283" r:id="rId27"/>
    <p:sldId id="288" r:id="rId28"/>
    <p:sldId id="282" r:id="rId29"/>
    <p:sldId id="295" r:id="rId30"/>
    <p:sldId id="289" r:id="rId31"/>
    <p:sldId id="286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96" y="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1F6BCE-463B-4A04-A197-04240BE213CC}" type="doc">
      <dgm:prSet loTypeId="urn:microsoft.com/office/officeart/2005/8/layout/h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8CDECF9-707D-48C2-A10D-E8248896F1CB}">
      <dgm:prSet phldrT="[Text]"/>
      <dgm:spPr/>
      <dgm:t>
        <a:bodyPr/>
        <a:lstStyle/>
        <a:p>
          <a:r>
            <a:rPr lang="en-GB" dirty="0"/>
            <a:t>Machine</a:t>
          </a:r>
        </a:p>
      </dgm:t>
    </dgm:pt>
    <dgm:pt modelId="{05EDF2EA-617A-411D-8979-0D8F67EC5303}" type="parTrans" cxnId="{26D4967A-14E0-45D0-AC86-D7AD442B0D9A}">
      <dgm:prSet/>
      <dgm:spPr/>
      <dgm:t>
        <a:bodyPr/>
        <a:lstStyle/>
        <a:p>
          <a:endParaRPr lang="en-GB"/>
        </a:p>
      </dgm:t>
    </dgm:pt>
    <dgm:pt modelId="{DC31B374-943C-44B4-B0BF-2D47C1D793C7}" type="sibTrans" cxnId="{26D4967A-14E0-45D0-AC86-D7AD442B0D9A}">
      <dgm:prSet/>
      <dgm:spPr/>
      <dgm:t>
        <a:bodyPr/>
        <a:lstStyle/>
        <a:p>
          <a:endParaRPr lang="en-GB"/>
        </a:p>
      </dgm:t>
    </dgm:pt>
    <dgm:pt modelId="{0A9826FB-6D54-48D8-A9B3-5D954BA7BA21}">
      <dgm:prSet phldrT="[Text]" custT="1"/>
      <dgm:spPr/>
      <dgm:t>
        <a:bodyPr/>
        <a:lstStyle/>
        <a:p>
          <a:r>
            <a:rPr lang="en-GB" sz="2000" dirty="0"/>
            <a:t>Hardware</a:t>
          </a:r>
        </a:p>
      </dgm:t>
    </dgm:pt>
    <dgm:pt modelId="{B993214C-052F-48A7-B740-642674F4C97E}" type="parTrans" cxnId="{E6E5089C-A179-4906-83D6-436934E6F1B2}">
      <dgm:prSet/>
      <dgm:spPr/>
      <dgm:t>
        <a:bodyPr/>
        <a:lstStyle/>
        <a:p>
          <a:endParaRPr lang="en-GB"/>
        </a:p>
      </dgm:t>
    </dgm:pt>
    <dgm:pt modelId="{388FC9E2-3558-4AD2-8104-B1EF40A2A7A5}" type="sibTrans" cxnId="{E6E5089C-A179-4906-83D6-436934E6F1B2}">
      <dgm:prSet/>
      <dgm:spPr/>
      <dgm:t>
        <a:bodyPr/>
        <a:lstStyle/>
        <a:p>
          <a:endParaRPr lang="en-GB"/>
        </a:p>
      </dgm:t>
    </dgm:pt>
    <dgm:pt modelId="{1A56CE74-21DD-48A8-A5D4-6882F51CA957}">
      <dgm:prSet phldrT="[Text]" custT="1"/>
      <dgm:spPr/>
      <dgm:t>
        <a:bodyPr/>
        <a:lstStyle/>
        <a:p>
          <a:r>
            <a:rPr lang="en-GB" sz="2000" dirty="0"/>
            <a:t>Software</a:t>
          </a:r>
        </a:p>
      </dgm:t>
    </dgm:pt>
    <dgm:pt modelId="{110ED42E-66E5-4754-9310-986C5E891D7A}" type="parTrans" cxnId="{CB1B9904-2975-44D0-97B6-4BFDA295CC87}">
      <dgm:prSet/>
      <dgm:spPr/>
      <dgm:t>
        <a:bodyPr/>
        <a:lstStyle/>
        <a:p>
          <a:endParaRPr lang="en-GB"/>
        </a:p>
      </dgm:t>
    </dgm:pt>
    <dgm:pt modelId="{F204C780-5129-4396-9505-2A1C61438F68}" type="sibTrans" cxnId="{CB1B9904-2975-44D0-97B6-4BFDA295CC87}">
      <dgm:prSet/>
      <dgm:spPr/>
      <dgm:t>
        <a:bodyPr/>
        <a:lstStyle/>
        <a:p>
          <a:endParaRPr lang="en-GB"/>
        </a:p>
      </dgm:t>
    </dgm:pt>
    <dgm:pt modelId="{8462B2B7-EC79-43AB-B022-F7A0C54972C3}">
      <dgm:prSet phldrT="[Text]"/>
      <dgm:spPr/>
      <dgm:t>
        <a:bodyPr/>
        <a:lstStyle/>
        <a:p>
          <a:r>
            <a:rPr lang="en-GB" dirty="0"/>
            <a:t>Data</a:t>
          </a:r>
        </a:p>
      </dgm:t>
    </dgm:pt>
    <dgm:pt modelId="{1E3938D1-32A9-4305-BCFB-15F8146B333D}" type="parTrans" cxnId="{86D3F648-4697-404C-979B-D1B54A80102C}">
      <dgm:prSet/>
      <dgm:spPr/>
      <dgm:t>
        <a:bodyPr/>
        <a:lstStyle/>
        <a:p>
          <a:endParaRPr lang="en-GB"/>
        </a:p>
      </dgm:t>
    </dgm:pt>
    <dgm:pt modelId="{B02CEFDA-34C2-4548-AAA0-2D7C6C8A7354}" type="sibTrans" cxnId="{86D3F648-4697-404C-979B-D1B54A80102C}">
      <dgm:prSet/>
      <dgm:spPr/>
      <dgm:t>
        <a:bodyPr/>
        <a:lstStyle/>
        <a:p>
          <a:endParaRPr lang="en-GB"/>
        </a:p>
      </dgm:t>
    </dgm:pt>
    <dgm:pt modelId="{FFDE4728-B25A-48A1-B2A9-648853F362B0}">
      <dgm:prSet phldrT="[Text]" custT="1"/>
      <dgm:spPr/>
      <dgm:t>
        <a:bodyPr/>
        <a:lstStyle/>
        <a:p>
          <a:r>
            <a:rPr lang="en-GB" sz="2000" dirty="0"/>
            <a:t>The Bridge between</a:t>
          </a:r>
        </a:p>
      </dgm:t>
    </dgm:pt>
    <dgm:pt modelId="{9FF3F77C-94B2-4BC7-97BB-439421AD6683}" type="parTrans" cxnId="{C537EA67-A256-4EE2-B352-4022B6741EA5}">
      <dgm:prSet/>
      <dgm:spPr/>
      <dgm:t>
        <a:bodyPr/>
        <a:lstStyle/>
        <a:p>
          <a:endParaRPr lang="en-GB"/>
        </a:p>
      </dgm:t>
    </dgm:pt>
    <dgm:pt modelId="{9D49AE47-BC90-4249-8EBD-C835844C0C0B}" type="sibTrans" cxnId="{C537EA67-A256-4EE2-B352-4022B6741EA5}">
      <dgm:prSet/>
      <dgm:spPr/>
      <dgm:t>
        <a:bodyPr/>
        <a:lstStyle/>
        <a:p>
          <a:endParaRPr lang="en-GB"/>
        </a:p>
      </dgm:t>
    </dgm:pt>
    <dgm:pt modelId="{09FF6D89-6773-4E67-B152-9EC96648A23E}">
      <dgm:prSet phldrT="[Text]"/>
      <dgm:spPr/>
      <dgm:t>
        <a:bodyPr/>
        <a:lstStyle/>
        <a:p>
          <a:r>
            <a:rPr lang="en-GB" dirty="0"/>
            <a:t>Human</a:t>
          </a:r>
        </a:p>
      </dgm:t>
    </dgm:pt>
    <dgm:pt modelId="{D3C976C1-16E7-4A29-8379-FC8C5F3E73E0}" type="parTrans" cxnId="{FB61FB01-05D7-4449-93E1-19A6D7168FBB}">
      <dgm:prSet/>
      <dgm:spPr/>
      <dgm:t>
        <a:bodyPr/>
        <a:lstStyle/>
        <a:p>
          <a:endParaRPr lang="en-GB"/>
        </a:p>
      </dgm:t>
    </dgm:pt>
    <dgm:pt modelId="{763DAAB1-9E17-4421-BEBC-9C9E8183C55A}" type="sibTrans" cxnId="{FB61FB01-05D7-4449-93E1-19A6D7168FBB}">
      <dgm:prSet/>
      <dgm:spPr/>
      <dgm:t>
        <a:bodyPr/>
        <a:lstStyle/>
        <a:p>
          <a:endParaRPr lang="en-GB"/>
        </a:p>
      </dgm:t>
    </dgm:pt>
    <dgm:pt modelId="{1B63FA08-4B0D-41B8-B031-5E07C7DB30DC}">
      <dgm:prSet phldrT="[Text]" custT="1"/>
      <dgm:spPr/>
      <dgm:t>
        <a:bodyPr/>
        <a:lstStyle/>
        <a:p>
          <a:r>
            <a:rPr lang="en-GB" sz="2000" dirty="0"/>
            <a:t>Procedures</a:t>
          </a:r>
        </a:p>
      </dgm:t>
    </dgm:pt>
    <dgm:pt modelId="{305E3C3D-6A9B-4E72-AF36-1A02209F9EB0}" type="parTrans" cxnId="{8208E553-FCA8-4FD5-9215-8B21A2E26F3D}">
      <dgm:prSet/>
      <dgm:spPr/>
      <dgm:t>
        <a:bodyPr/>
        <a:lstStyle/>
        <a:p>
          <a:endParaRPr lang="en-GB"/>
        </a:p>
      </dgm:t>
    </dgm:pt>
    <dgm:pt modelId="{454A5CCE-85C8-42B5-92E5-45F6CFD1ED0C}" type="sibTrans" cxnId="{8208E553-FCA8-4FD5-9215-8B21A2E26F3D}">
      <dgm:prSet/>
      <dgm:spPr/>
      <dgm:t>
        <a:bodyPr/>
        <a:lstStyle/>
        <a:p>
          <a:endParaRPr lang="en-GB"/>
        </a:p>
      </dgm:t>
    </dgm:pt>
    <dgm:pt modelId="{687ED44F-500D-4E2B-9FC5-B26B0B91DE2F}">
      <dgm:prSet phldrT="[Text]" custT="1"/>
      <dgm:spPr/>
      <dgm:t>
        <a:bodyPr/>
        <a:lstStyle/>
        <a:p>
          <a:r>
            <a:rPr lang="en-GB" sz="2000" dirty="0"/>
            <a:t>People</a:t>
          </a:r>
        </a:p>
      </dgm:t>
    </dgm:pt>
    <dgm:pt modelId="{345280E8-1A0B-4959-A51A-AC41B1901FC6}" type="parTrans" cxnId="{97F65319-B852-4478-82BC-2768C9823A4A}">
      <dgm:prSet/>
      <dgm:spPr/>
      <dgm:t>
        <a:bodyPr/>
        <a:lstStyle/>
        <a:p>
          <a:endParaRPr lang="en-GB"/>
        </a:p>
      </dgm:t>
    </dgm:pt>
    <dgm:pt modelId="{9ADADE32-C5BE-46E5-ACEB-165B92520A90}" type="sibTrans" cxnId="{97F65319-B852-4478-82BC-2768C9823A4A}">
      <dgm:prSet/>
      <dgm:spPr/>
      <dgm:t>
        <a:bodyPr/>
        <a:lstStyle/>
        <a:p>
          <a:endParaRPr lang="en-GB"/>
        </a:p>
      </dgm:t>
    </dgm:pt>
    <dgm:pt modelId="{91FDF922-EFBA-43DE-AE6C-B62463561E5C}" type="pres">
      <dgm:prSet presAssocID="{B71F6BCE-463B-4A04-A197-04240BE213C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6789C88-0832-4251-A1C3-B2D4D00C28C1}" type="pres">
      <dgm:prSet presAssocID="{B71F6BCE-463B-4A04-A197-04240BE213CC}" presName="tSp" presStyleCnt="0"/>
      <dgm:spPr/>
    </dgm:pt>
    <dgm:pt modelId="{16F12B63-0F90-4BC3-BC84-677F7E533733}" type="pres">
      <dgm:prSet presAssocID="{B71F6BCE-463B-4A04-A197-04240BE213CC}" presName="bSp" presStyleCnt="0"/>
      <dgm:spPr/>
    </dgm:pt>
    <dgm:pt modelId="{F2410629-5C1A-4FDA-8BFB-3E1B24095038}" type="pres">
      <dgm:prSet presAssocID="{B71F6BCE-463B-4A04-A197-04240BE213CC}" presName="process" presStyleCnt="0"/>
      <dgm:spPr/>
    </dgm:pt>
    <dgm:pt modelId="{2D70055B-8D42-4B79-B21F-A504A40899D4}" type="pres">
      <dgm:prSet presAssocID="{28CDECF9-707D-48C2-A10D-E8248896F1CB}" presName="composite1" presStyleCnt="0"/>
      <dgm:spPr/>
    </dgm:pt>
    <dgm:pt modelId="{36FBABD7-166D-4E92-9B8E-BC49C36762A4}" type="pres">
      <dgm:prSet presAssocID="{28CDECF9-707D-48C2-A10D-E8248896F1CB}" presName="dummyNode1" presStyleLbl="node1" presStyleIdx="0" presStyleCnt="3"/>
      <dgm:spPr/>
    </dgm:pt>
    <dgm:pt modelId="{686529DB-DD32-46E0-9E6D-C373DD8DAB79}" type="pres">
      <dgm:prSet presAssocID="{28CDECF9-707D-48C2-A10D-E8248896F1CB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0AA000-75A3-4928-B2DB-723D3E0CF8A5}" type="pres">
      <dgm:prSet presAssocID="{28CDECF9-707D-48C2-A10D-E8248896F1CB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87134E-0791-4B85-A568-15CA0EF5C49B}" type="pres">
      <dgm:prSet presAssocID="{28CDECF9-707D-48C2-A10D-E8248896F1CB}" presName="parentNode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DBD80E-DC2A-4BFE-B035-0B583700E9B8}" type="pres">
      <dgm:prSet presAssocID="{28CDECF9-707D-48C2-A10D-E8248896F1CB}" presName="connSite1" presStyleCnt="0"/>
      <dgm:spPr/>
    </dgm:pt>
    <dgm:pt modelId="{95DF3AB7-2177-42EF-A4D8-A1F46AF9A8C5}" type="pres">
      <dgm:prSet presAssocID="{DC31B374-943C-44B4-B0BF-2D47C1D793C7}" presName="Name9" presStyleLbl="sibTrans2D1" presStyleIdx="0" presStyleCnt="2"/>
      <dgm:spPr/>
      <dgm:t>
        <a:bodyPr/>
        <a:lstStyle/>
        <a:p>
          <a:endParaRPr lang="en-GB"/>
        </a:p>
      </dgm:t>
    </dgm:pt>
    <dgm:pt modelId="{3D954997-06A0-4CDC-9EA1-595EBA709B81}" type="pres">
      <dgm:prSet presAssocID="{8462B2B7-EC79-43AB-B022-F7A0C54972C3}" presName="composite2" presStyleCnt="0"/>
      <dgm:spPr/>
    </dgm:pt>
    <dgm:pt modelId="{C0F143C9-6292-44C9-96D5-2694CA103D24}" type="pres">
      <dgm:prSet presAssocID="{8462B2B7-EC79-43AB-B022-F7A0C54972C3}" presName="dummyNode2" presStyleLbl="node1" presStyleIdx="0" presStyleCnt="3"/>
      <dgm:spPr/>
    </dgm:pt>
    <dgm:pt modelId="{D6516276-0980-4FE0-825E-F6F4EAF3C359}" type="pres">
      <dgm:prSet presAssocID="{8462B2B7-EC79-43AB-B022-F7A0C54972C3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B85FBB-6990-4C6E-A2E3-F1F03DE73FF0}" type="pres">
      <dgm:prSet presAssocID="{8462B2B7-EC79-43AB-B022-F7A0C54972C3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922541-B4F9-43B9-A0F5-8449482D6B70}" type="pres">
      <dgm:prSet presAssocID="{8462B2B7-EC79-43AB-B022-F7A0C54972C3}" presName="parentNode2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3F7F056-83BA-4ACB-8FC5-1B9184E0C2FF}" type="pres">
      <dgm:prSet presAssocID="{8462B2B7-EC79-43AB-B022-F7A0C54972C3}" presName="connSite2" presStyleCnt="0"/>
      <dgm:spPr/>
    </dgm:pt>
    <dgm:pt modelId="{64B1EEA3-995B-493F-85ED-695D887D066A}" type="pres">
      <dgm:prSet presAssocID="{B02CEFDA-34C2-4548-AAA0-2D7C6C8A7354}" presName="Name18" presStyleLbl="sibTrans2D1" presStyleIdx="1" presStyleCnt="2"/>
      <dgm:spPr/>
      <dgm:t>
        <a:bodyPr/>
        <a:lstStyle/>
        <a:p>
          <a:endParaRPr lang="en-GB"/>
        </a:p>
      </dgm:t>
    </dgm:pt>
    <dgm:pt modelId="{BEDE9A93-F13C-4476-8B7A-B35D349ADC31}" type="pres">
      <dgm:prSet presAssocID="{09FF6D89-6773-4E67-B152-9EC96648A23E}" presName="composite1" presStyleCnt="0"/>
      <dgm:spPr/>
    </dgm:pt>
    <dgm:pt modelId="{BD008804-5EC4-4D09-A7C0-82A66114150C}" type="pres">
      <dgm:prSet presAssocID="{09FF6D89-6773-4E67-B152-9EC96648A23E}" presName="dummyNode1" presStyleLbl="node1" presStyleIdx="1" presStyleCnt="3"/>
      <dgm:spPr/>
    </dgm:pt>
    <dgm:pt modelId="{A2160A39-174A-4452-9685-53029CF7B551}" type="pres">
      <dgm:prSet presAssocID="{09FF6D89-6773-4E67-B152-9EC96648A23E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AE878C-FD53-46B8-A128-37145F3B4ACB}" type="pres">
      <dgm:prSet presAssocID="{09FF6D89-6773-4E67-B152-9EC96648A23E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6140D5-1298-4017-B55A-6ADFB8BA511B}" type="pres">
      <dgm:prSet presAssocID="{09FF6D89-6773-4E67-B152-9EC96648A23E}" presName="parentNode1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07E2C40-26E7-4B50-81CA-63AD13AE449C}" type="pres">
      <dgm:prSet presAssocID="{09FF6D89-6773-4E67-B152-9EC96648A23E}" presName="connSite1" presStyleCnt="0"/>
      <dgm:spPr/>
    </dgm:pt>
  </dgm:ptLst>
  <dgm:cxnLst>
    <dgm:cxn modelId="{9A2E16D1-247C-4C1A-9A51-F1794E72B354}" type="presOf" srcId="{1B63FA08-4B0D-41B8-B031-5E07C7DB30DC}" destId="{39AE878C-FD53-46B8-A128-37145F3B4ACB}" srcOrd="1" destOrd="0" presId="urn:microsoft.com/office/officeart/2005/8/layout/hProcess4"/>
    <dgm:cxn modelId="{E4D364A7-7143-4718-8875-EE49679A83E1}" type="presOf" srcId="{8462B2B7-EC79-43AB-B022-F7A0C54972C3}" destId="{58922541-B4F9-43B9-A0F5-8449482D6B70}" srcOrd="0" destOrd="0" presId="urn:microsoft.com/office/officeart/2005/8/layout/hProcess4"/>
    <dgm:cxn modelId="{9FDAC2FC-D266-40E0-8DFD-0F618D669DD8}" type="presOf" srcId="{FFDE4728-B25A-48A1-B2A9-648853F362B0}" destId="{C4B85FBB-6990-4C6E-A2E3-F1F03DE73FF0}" srcOrd="1" destOrd="0" presId="urn:microsoft.com/office/officeart/2005/8/layout/hProcess4"/>
    <dgm:cxn modelId="{5A13A5CE-5E4A-4AE9-9929-2C88AE4451F8}" type="presOf" srcId="{1A56CE74-21DD-48A8-A5D4-6882F51CA957}" destId="{686529DB-DD32-46E0-9E6D-C373DD8DAB79}" srcOrd="0" destOrd="1" presId="urn:microsoft.com/office/officeart/2005/8/layout/hProcess4"/>
    <dgm:cxn modelId="{FB61FB01-05D7-4449-93E1-19A6D7168FBB}" srcId="{B71F6BCE-463B-4A04-A197-04240BE213CC}" destId="{09FF6D89-6773-4E67-B152-9EC96648A23E}" srcOrd="2" destOrd="0" parTransId="{D3C976C1-16E7-4A29-8379-FC8C5F3E73E0}" sibTransId="{763DAAB1-9E17-4421-BEBC-9C9E8183C55A}"/>
    <dgm:cxn modelId="{99D144E2-3A09-4E62-829C-CFAE6DA284DE}" type="presOf" srcId="{1B63FA08-4B0D-41B8-B031-5E07C7DB30DC}" destId="{A2160A39-174A-4452-9685-53029CF7B551}" srcOrd="0" destOrd="0" presId="urn:microsoft.com/office/officeart/2005/8/layout/hProcess4"/>
    <dgm:cxn modelId="{579D2A03-391D-4BF1-8505-7ED501EA0BB2}" type="presOf" srcId="{B71F6BCE-463B-4A04-A197-04240BE213CC}" destId="{91FDF922-EFBA-43DE-AE6C-B62463561E5C}" srcOrd="0" destOrd="0" presId="urn:microsoft.com/office/officeart/2005/8/layout/hProcess4"/>
    <dgm:cxn modelId="{70F081B2-7E88-461F-B14B-32B122DB59F8}" type="presOf" srcId="{B02CEFDA-34C2-4548-AAA0-2D7C6C8A7354}" destId="{64B1EEA3-995B-493F-85ED-695D887D066A}" srcOrd="0" destOrd="0" presId="urn:microsoft.com/office/officeart/2005/8/layout/hProcess4"/>
    <dgm:cxn modelId="{EEC437E8-6A07-40B4-8902-EFE8A897520D}" type="presOf" srcId="{0A9826FB-6D54-48D8-A9B3-5D954BA7BA21}" destId="{686529DB-DD32-46E0-9E6D-C373DD8DAB79}" srcOrd="0" destOrd="0" presId="urn:microsoft.com/office/officeart/2005/8/layout/hProcess4"/>
    <dgm:cxn modelId="{3CD23750-A7F6-4417-935E-1D050511B611}" type="presOf" srcId="{09FF6D89-6773-4E67-B152-9EC96648A23E}" destId="{7C6140D5-1298-4017-B55A-6ADFB8BA511B}" srcOrd="0" destOrd="0" presId="urn:microsoft.com/office/officeart/2005/8/layout/hProcess4"/>
    <dgm:cxn modelId="{6336564F-160C-4111-94FA-7D3F50346C87}" type="presOf" srcId="{0A9826FB-6D54-48D8-A9B3-5D954BA7BA21}" destId="{2A0AA000-75A3-4928-B2DB-723D3E0CF8A5}" srcOrd="1" destOrd="0" presId="urn:microsoft.com/office/officeart/2005/8/layout/hProcess4"/>
    <dgm:cxn modelId="{97F65319-B852-4478-82BC-2768C9823A4A}" srcId="{09FF6D89-6773-4E67-B152-9EC96648A23E}" destId="{687ED44F-500D-4E2B-9FC5-B26B0B91DE2F}" srcOrd="1" destOrd="0" parTransId="{345280E8-1A0B-4959-A51A-AC41B1901FC6}" sibTransId="{9ADADE32-C5BE-46E5-ACEB-165B92520A90}"/>
    <dgm:cxn modelId="{F3FFEC0B-5610-491F-AA94-AE9816B9CDDB}" type="presOf" srcId="{687ED44F-500D-4E2B-9FC5-B26B0B91DE2F}" destId="{39AE878C-FD53-46B8-A128-37145F3B4ACB}" srcOrd="1" destOrd="1" presId="urn:microsoft.com/office/officeart/2005/8/layout/hProcess4"/>
    <dgm:cxn modelId="{86D3F648-4697-404C-979B-D1B54A80102C}" srcId="{B71F6BCE-463B-4A04-A197-04240BE213CC}" destId="{8462B2B7-EC79-43AB-B022-F7A0C54972C3}" srcOrd="1" destOrd="0" parTransId="{1E3938D1-32A9-4305-BCFB-15F8146B333D}" sibTransId="{B02CEFDA-34C2-4548-AAA0-2D7C6C8A7354}"/>
    <dgm:cxn modelId="{8208E553-FCA8-4FD5-9215-8B21A2E26F3D}" srcId="{09FF6D89-6773-4E67-B152-9EC96648A23E}" destId="{1B63FA08-4B0D-41B8-B031-5E07C7DB30DC}" srcOrd="0" destOrd="0" parTransId="{305E3C3D-6A9B-4E72-AF36-1A02209F9EB0}" sibTransId="{454A5CCE-85C8-42B5-92E5-45F6CFD1ED0C}"/>
    <dgm:cxn modelId="{C537EA67-A256-4EE2-B352-4022B6741EA5}" srcId="{8462B2B7-EC79-43AB-B022-F7A0C54972C3}" destId="{FFDE4728-B25A-48A1-B2A9-648853F362B0}" srcOrd="0" destOrd="0" parTransId="{9FF3F77C-94B2-4BC7-97BB-439421AD6683}" sibTransId="{9D49AE47-BC90-4249-8EBD-C835844C0C0B}"/>
    <dgm:cxn modelId="{CE476A01-8144-46D2-8CFA-7DD4F2E790DD}" type="presOf" srcId="{28CDECF9-707D-48C2-A10D-E8248896F1CB}" destId="{6C87134E-0791-4B85-A568-15CA0EF5C49B}" srcOrd="0" destOrd="0" presId="urn:microsoft.com/office/officeart/2005/8/layout/hProcess4"/>
    <dgm:cxn modelId="{26D4967A-14E0-45D0-AC86-D7AD442B0D9A}" srcId="{B71F6BCE-463B-4A04-A197-04240BE213CC}" destId="{28CDECF9-707D-48C2-A10D-E8248896F1CB}" srcOrd="0" destOrd="0" parTransId="{05EDF2EA-617A-411D-8979-0D8F67EC5303}" sibTransId="{DC31B374-943C-44B4-B0BF-2D47C1D793C7}"/>
    <dgm:cxn modelId="{E6E5089C-A179-4906-83D6-436934E6F1B2}" srcId="{28CDECF9-707D-48C2-A10D-E8248896F1CB}" destId="{0A9826FB-6D54-48D8-A9B3-5D954BA7BA21}" srcOrd="0" destOrd="0" parTransId="{B993214C-052F-48A7-B740-642674F4C97E}" sibTransId="{388FC9E2-3558-4AD2-8104-B1EF40A2A7A5}"/>
    <dgm:cxn modelId="{D4EE8B55-C1AC-4170-81F9-5CF0363DB273}" type="presOf" srcId="{687ED44F-500D-4E2B-9FC5-B26B0B91DE2F}" destId="{A2160A39-174A-4452-9685-53029CF7B551}" srcOrd="0" destOrd="1" presId="urn:microsoft.com/office/officeart/2005/8/layout/hProcess4"/>
    <dgm:cxn modelId="{CB1B9904-2975-44D0-97B6-4BFDA295CC87}" srcId="{28CDECF9-707D-48C2-A10D-E8248896F1CB}" destId="{1A56CE74-21DD-48A8-A5D4-6882F51CA957}" srcOrd="1" destOrd="0" parTransId="{110ED42E-66E5-4754-9310-986C5E891D7A}" sibTransId="{F204C780-5129-4396-9505-2A1C61438F68}"/>
    <dgm:cxn modelId="{AA64F870-8749-450D-A1FD-4C14B0D1D8A5}" type="presOf" srcId="{FFDE4728-B25A-48A1-B2A9-648853F362B0}" destId="{D6516276-0980-4FE0-825E-F6F4EAF3C359}" srcOrd="0" destOrd="0" presId="urn:microsoft.com/office/officeart/2005/8/layout/hProcess4"/>
    <dgm:cxn modelId="{C403BFD4-BAAC-41B8-B1EF-6680EA6AD1A8}" type="presOf" srcId="{DC31B374-943C-44B4-B0BF-2D47C1D793C7}" destId="{95DF3AB7-2177-42EF-A4D8-A1F46AF9A8C5}" srcOrd="0" destOrd="0" presId="urn:microsoft.com/office/officeart/2005/8/layout/hProcess4"/>
    <dgm:cxn modelId="{2AB2E48E-9800-4532-AE32-4E0765095419}" type="presOf" srcId="{1A56CE74-21DD-48A8-A5D4-6882F51CA957}" destId="{2A0AA000-75A3-4928-B2DB-723D3E0CF8A5}" srcOrd="1" destOrd="1" presId="urn:microsoft.com/office/officeart/2005/8/layout/hProcess4"/>
    <dgm:cxn modelId="{45C0630B-D87F-4FA4-95F0-9EEEC3965E1A}" type="presParOf" srcId="{91FDF922-EFBA-43DE-AE6C-B62463561E5C}" destId="{E6789C88-0832-4251-A1C3-B2D4D00C28C1}" srcOrd="0" destOrd="0" presId="urn:microsoft.com/office/officeart/2005/8/layout/hProcess4"/>
    <dgm:cxn modelId="{DA504FFC-B013-4C05-A37A-31C7495589D6}" type="presParOf" srcId="{91FDF922-EFBA-43DE-AE6C-B62463561E5C}" destId="{16F12B63-0F90-4BC3-BC84-677F7E533733}" srcOrd="1" destOrd="0" presId="urn:microsoft.com/office/officeart/2005/8/layout/hProcess4"/>
    <dgm:cxn modelId="{87253F71-EC2B-48DD-AAFB-3D7028CB3042}" type="presParOf" srcId="{91FDF922-EFBA-43DE-AE6C-B62463561E5C}" destId="{F2410629-5C1A-4FDA-8BFB-3E1B24095038}" srcOrd="2" destOrd="0" presId="urn:microsoft.com/office/officeart/2005/8/layout/hProcess4"/>
    <dgm:cxn modelId="{F2284D2F-268C-4EC6-BAA3-8EA556327873}" type="presParOf" srcId="{F2410629-5C1A-4FDA-8BFB-3E1B24095038}" destId="{2D70055B-8D42-4B79-B21F-A504A40899D4}" srcOrd="0" destOrd="0" presId="urn:microsoft.com/office/officeart/2005/8/layout/hProcess4"/>
    <dgm:cxn modelId="{BB38B5E1-7787-4675-BEE0-8C5B33A38E8F}" type="presParOf" srcId="{2D70055B-8D42-4B79-B21F-A504A40899D4}" destId="{36FBABD7-166D-4E92-9B8E-BC49C36762A4}" srcOrd="0" destOrd="0" presId="urn:microsoft.com/office/officeart/2005/8/layout/hProcess4"/>
    <dgm:cxn modelId="{9386851A-CBFB-446F-A3B5-2F0D36A9CC8E}" type="presParOf" srcId="{2D70055B-8D42-4B79-B21F-A504A40899D4}" destId="{686529DB-DD32-46E0-9E6D-C373DD8DAB79}" srcOrd="1" destOrd="0" presId="urn:microsoft.com/office/officeart/2005/8/layout/hProcess4"/>
    <dgm:cxn modelId="{8EDCA118-9D96-4359-968D-BB97308FDEA0}" type="presParOf" srcId="{2D70055B-8D42-4B79-B21F-A504A40899D4}" destId="{2A0AA000-75A3-4928-B2DB-723D3E0CF8A5}" srcOrd="2" destOrd="0" presId="urn:microsoft.com/office/officeart/2005/8/layout/hProcess4"/>
    <dgm:cxn modelId="{D80584B5-5B8E-43F6-B2BD-2F74A543E8A8}" type="presParOf" srcId="{2D70055B-8D42-4B79-B21F-A504A40899D4}" destId="{6C87134E-0791-4B85-A568-15CA0EF5C49B}" srcOrd="3" destOrd="0" presId="urn:microsoft.com/office/officeart/2005/8/layout/hProcess4"/>
    <dgm:cxn modelId="{9BA4762A-44B9-4396-BC33-29968D975CD3}" type="presParOf" srcId="{2D70055B-8D42-4B79-B21F-A504A40899D4}" destId="{31DBD80E-DC2A-4BFE-B035-0B583700E9B8}" srcOrd="4" destOrd="0" presId="urn:microsoft.com/office/officeart/2005/8/layout/hProcess4"/>
    <dgm:cxn modelId="{23892D1D-636A-496B-8DC5-A97FE4D25C85}" type="presParOf" srcId="{F2410629-5C1A-4FDA-8BFB-3E1B24095038}" destId="{95DF3AB7-2177-42EF-A4D8-A1F46AF9A8C5}" srcOrd="1" destOrd="0" presId="urn:microsoft.com/office/officeart/2005/8/layout/hProcess4"/>
    <dgm:cxn modelId="{6CD875D6-BC51-4C6D-B9EA-B3E1F99F2C72}" type="presParOf" srcId="{F2410629-5C1A-4FDA-8BFB-3E1B24095038}" destId="{3D954997-06A0-4CDC-9EA1-595EBA709B81}" srcOrd="2" destOrd="0" presId="urn:microsoft.com/office/officeart/2005/8/layout/hProcess4"/>
    <dgm:cxn modelId="{6862B33D-FBB5-4DB2-AB58-C39B3D439EEA}" type="presParOf" srcId="{3D954997-06A0-4CDC-9EA1-595EBA709B81}" destId="{C0F143C9-6292-44C9-96D5-2694CA103D24}" srcOrd="0" destOrd="0" presId="urn:microsoft.com/office/officeart/2005/8/layout/hProcess4"/>
    <dgm:cxn modelId="{65325D93-FAF6-415D-BBE0-FB2C83B49FC1}" type="presParOf" srcId="{3D954997-06A0-4CDC-9EA1-595EBA709B81}" destId="{D6516276-0980-4FE0-825E-F6F4EAF3C359}" srcOrd="1" destOrd="0" presId="urn:microsoft.com/office/officeart/2005/8/layout/hProcess4"/>
    <dgm:cxn modelId="{3118E696-FBCD-4FD8-8315-1E4BABFDC47F}" type="presParOf" srcId="{3D954997-06A0-4CDC-9EA1-595EBA709B81}" destId="{C4B85FBB-6990-4C6E-A2E3-F1F03DE73FF0}" srcOrd="2" destOrd="0" presId="urn:microsoft.com/office/officeart/2005/8/layout/hProcess4"/>
    <dgm:cxn modelId="{64EABE6E-8F82-45B1-A55B-33ECECD9E463}" type="presParOf" srcId="{3D954997-06A0-4CDC-9EA1-595EBA709B81}" destId="{58922541-B4F9-43B9-A0F5-8449482D6B70}" srcOrd="3" destOrd="0" presId="urn:microsoft.com/office/officeart/2005/8/layout/hProcess4"/>
    <dgm:cxn modelId="{DA366E72-B1BA-4FB6-A082-FC16DFA475B0}" type="presParOf" srcId="{3D954997-06A0-4CDC-9EA1-595EBA709B81}" destId="{63F7F056-83BA-4ACB-8FC5-1B9184E0C2FF}" srcOrd="4" destOrd="0" presId="urn:microsoft.com/office/officeart/2005/8/layout/hProcess4"/>
    <dgm:cxn modelId="{0E29432B-54AA-4926-A475-C394AB621808}" type="presParOf" srcId="{F2410629-5C1A-4FDA-8BFB-3E1B24095038}" destId="{64B1EEA3-995B-493F-85ED-695D887D066A}" srcOrd="3" destOrd="0" presId="urn:microsoft.com/office/officeart/2005/8/layout/hProcess4"/>
    <dgm:cxn modelId="{22D50A86-5498-490D-A130-E439D7647FCB}" type="presParOf" srcId="{F2410629-5C1A-4FDA-8BFB-3E1B24095038}" destId="{BEDE9A93-F13C-4476-8B7A-B35D349ADC31}" srcOrd="4" destOrd="0" presId="urn:microsoft.com/office/officeart/2005/8/layout/hProcess4"/>
    <dgm:cxn modelId="{79321A77-B234-460D-A94E-1DD7607B4616}" type="presParOf" srcId="{BEDE9A93-F13C-4476-8B7A-B35D349ADC31}" destId="{BD008804-5EC4-4D09-A7C0-82A66114150C}" srcOrd="0" destOrd="0" presId="urn:microsoft.com/office/officeart/2005/8/layout/hProcess4"/>
    <dgm:cxn modelId="{2CEF53F0-B94A-45D6-80BA-5A210F483BCA}" type="presParOf" srcId="{BEDE9A93-F13C-4476-8B7A-B35D349ADC31}" destId="{A2160A39-174A-4452-9685-53029CF7B551}" srcOrd="1" destOrd="0" presId="urn:microsoft.com/office/officeart/2005/8/layout/hProcess4"/>
    <dgm:cxn modelId="{0E68E924-A24C-4D5C-8092-7579EAC361CC}" type="presParOf" srcId="{BEDE9A93-F13C-4476-8B7A-B35D349ADC31}" destId="{39AE878C-FD53-46B8-A128-37145F3B4ACB}" srcOrd="2" destOrd="0" presId="urn:microsoft.com/office/officeart/2005/8/layout/hProcess4"/>
    <dgm:cxn modelId="{EA02F68E-79F6-412C-8679-BA4636D48B1F}" type="presParOf" srcId="{BEDE9A93-F13C-4476-8B7A-B35D349ADC31}" destId="{7C6140D5-1298-4017-B55A-6ADFB8BA511B}" srcOrd="3" destOrd="0" presId="urn:microsoft.com/office/officeart/2005/8/layout/hProcess4"/>
    <dgm:cxn modelId="{956F77FB-D11B-42AF-B83D-D6688A6C1C08}" type="presParOf" srcId="{BEDE9A93-F13C-4476-8B7A-B35D349ADC31}" destId="{A07E2C40-26E7-4B50-81CA-63AD13AE449C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529DB-DD32-46E0-9E6D-C373DD8DAB79}">
      <dsp:nvSpPr>
        <dsp:cNvPr id="0" name=""/>
        <dsp:cNvSpPr/>
      </dsp:nvSpPr>
      <dsp:spPr>
        <a:xfrm>
          <a:off x="487" y="1323912"/>
          <a:ext cx="2240538" cy="1847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Hardware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Software</a:t>
          </a:r>
        </a:p>
      </dsp:txBody>
      <dsp:txXfrm>
        <a:off x="43014" y="1366439"/>
        <a:ext cx="2155484" cy="1366926"/>
      </dsp:txXfrm>
    </dsp:sp>
    <dsp:sp modelId="{95DF3AB7-2177-42EF-A4D8-A1F46AF9A8C5}">
      <dsp:nvSpPr>
        <dsp:cNvPr id="0" name=""/>
        <dsp:cNvSpPr/>
      </dsp:nvSpPr>
      <dsp:spPr>
        <a:xfrm>
          <a:off x="1268435" y="1795730"/>
          <a:ext cx="2424085" cy="2424085"/>
        </a:xfrm>
        <a:prstGeom prst="leftCircularArrow">
          <a:avLst>
            <a:gd name="adj1" fmla="val 2963"/>
            <a:gd name="adj2" fmla="val 362944"/>
            <a:gd name="adj3" fmla="val 2138455"/>
            <a:gd name="adj4" fmla="val 9024489"/>
            <a:gd name="adj5" fmla="val 345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7134E-0791-4B85-A568-15CA0EF5C49B}">
      <dsp:nvSpPr>
        <dsp:cNvPr id="0" name=""/>
        <dsp:cNvSpPr/>
      </dsp:nvSpPr>
      <dsp:spPr>
        <a:xfrm>
          <a:off x="498385" y="2775893"/>
          <a:ext cx="1991589" cy="7919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/>
            <a:t>Machine</a:t>
          </a:r>
        </a:p>
      </dsp:txBody>
      <dsp:txXfrm>
        <a:off x="521582" y="2799090"/>
        <a:ext cx="1945195" cy="745595"/>
      </dsp:txXfrm>
    </dsp:sp>
    <dsp:sp modelId="{D6516276-0980-4FE0-825E-F6F4EAF3C359}">
      <dsp:nvSpPr>
        <dsp:cNvPr id="0" name=""/>
        <dsp:cNvSpPr/>
      </dsp:nvSpPr>
      <dsp:spPr>
        <a:xfrm>
          <a:off x="2831956" y="1323912"/>
          <a:ext cx="2240538" cy="1847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10081593"/>
              <a:satOff val="4384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The Bridge between</a:t>
          </a:r>
        </a:p>
      </dsp:txBody>
      <dsp:txXfrm>
        <a:off x="2874483" y="1762433"/>
        <a:ext cx="2155484" cy="1366926"/>
      </dsp:txXfrm>
    </dsp:sp>
    <dsp:sp modelId="{64B1EEA3-995B-493F-85ED-695D887D066A}">
      <dsp:nvSpPr>
        <dsp:cNvPr id="0" name=""/>
        <dsp:cNvSpPr/>
      </dsp:nvSpPr>
      <dsp:spPr>
        <a:xfrm>
          <a:off x="4081232" y="203526"/>
          <a:ext cx="2710376" cy="2710376"/>
        </a:xfrm>
        <a:prstGeom prst="circularArrow">
          <a:avLst>
            <a:gd name="adj1" fmla="val 2650"/>
            <a:gd name="adj2" fmla="val 322241"/>
            <a:gd name="adj3" fmla="val 19502249"/>
            <a:gd name="adj4" fmla="val 12575511"/>
            <a:gd name="adj5" fmla="val 3091"/>
          </a:avLst>
        </a:prstGeom>
        <a:solidFill>
          <a:schemeClr val="accent2">
            <a:hueOff val="-20163186"/>
            <a:satOff val="8769"/>
            <a:lumOff val="255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922541-B4F9-43B9-A0F5-8449482D6B70}">
      <dsp:nvSpPr>
        <dsp:cNvPr id="0" name=""/>
        <dsp:cNvSpPr/>
      </dsp:nvSpPr>
      <dsp:spPr>
        <a:xfrm>
          <a:off x="3329853" y="927917"/>
          <a:ext cx="1991589" cy="791989"/>
        </a:xfrm>
        <a:prstGeom prst="roundRect">
          <a:avLst>
            <a:gd name="adj" fmla="val 10000"/>
          </a:avLst>
        </a:prstGeom>
        <a:solidFill>
          <a:schemeClr val="accent2">
            <a:hueOff val="-10081593"/>
            <a:satOff val="4384"/>
            <a:lumOff val="12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/>
            <a:t>Data</a:t>
          </a:r>
        </a:p>
      </dsp:txBody>
      <dsp:txXfrm>
        <a:off x="3353050" y="951114"/>
        <a:ext cx="1945195" cy="745595"/>
      </dsp:txXfrm>
    </dsp:sp>
    <dsp:sp modelId="{A2160A39-174A-4452-9685-53029CF7B551}">
      <dsp:nvSpPr>
        <dsp:cNvPr id="0" name=""/>
        <dsp:cNvSpPr/>
      </dsp:nvSpPr>
      <dsp:spPr>
        <a:xfrm>
          <a:off x="5663424" y="1323912"/>
          <a:ext cx="2240538" cy="1847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20163186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Procedures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People</a:t>
          </a:r>
        </a:p>
      </dsp:txBody>
      <dsp:txXfrm>
        <a:off x="5705951" y="1366439"/>
        <a:ext cx="2155484" cy="1366926"/>
      </dsp:txXfrm>
    </dsp:sp>
    <dsp:sp modelId="{7C6140D5-1298-4017-B55A-6ADFB8BA511B}">
      <dsp:nvSpPr>
        <dsp:cNvPr id="0" name=""/>
        <dsp:cNvSpPr/>
      </dsp:nvSpPr>
      <dsp:spPr>
        <a:xfrm>
          <a:off x="6161322" y="2775893"/>
          <a:ext cx="1991589" cy="791989"/>
        </a:xfrm>
        <a:prstGeom prst="roundRect">
          <a:avLst>
            <a:gd name="adj" fmla="val 10000"/>
          </a:avLst>
        </a:prstGeom>
        <a:solidFill>
          <a:schemeClr val="accent2">
            <a:hueOff val="-20163186"/>
            <a:satOff val="8769"/>
            <a:lumOff val="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kern="1200" dirty="0"/>
            <a:t>Human</a:t>
          </a:r>
        </a:p>
      </dsp:txBody>
      <dsp:txXfrm>
        <a:off x="6184519" y="2799090"/>
        <a:ext cx="1945195" cy="745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9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When the information needs of an organisation are analysed, they are defined in terms of entities, attributes and relations.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08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sql/default.asp" TargetMode="External"/><Relationship Id="rId7" Type="http://schemas.openxmlformats.org/officeDocument/2006/relationships/hyperlink" Target="https://www.microsoft.com/en-gb/download/details.aspx?id=52679" TargetMode="External"/><Relationship Id="rId2" Type="http://schemas.openxmlformats.org/officeDocument/2006/relationships/hyperlink" Target="http://wps.pearsoned.co.uk/wps/media/access/Pearson_Default/15849/16229552/logi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crosoft.com/en-gb/download/details.aspx?id=42299" TargetMode="External"/><Relationship Id="rId5" Type="http://schemas.openxmlformats.org/officeDocument/2006/relationships/hyperlink" Target="https://msdn.microsoft.com/en-us/library/bb510741.aspx" TargetMode="External"/><Relationship Id="rId4" Type="http://schemas.openxmlformats.org/officeDocument/2006/relationships/hyperlink" Target="https://msdn.microsoft.com/en-US/library/ms365303(v=sql.120).aspx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hyperlink" Target="http://www.informationisbeautiful.net/visualizations/worlds-biggest-data-breaches-hack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wordwall.net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6sense.com/2016/06/content-is-king-and-data-is-queen-and-timing-holds-the-court-together-b2b-esp/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e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Documents/Notebooks/Kemi%20@%20UWTSD%20-%20DBMS%202016-2017?d=wa072f389ca4c43c19c834558ab6837a3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Databases and 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the essential concepts involved in the design, implementation, management and testing of multi-user database applications.</a:t>
            </a:r>
          </a:p>
        </p:txBody>
      </p:sp>
    </p:spTree>
    <p:extLst>
      <p:ext uri="{BB962C8B-B14F-4D97-AF65-F5344CB8AC3E}">
        <p14:creationId xmlns:p14="http://schemas.microsoft.com/office/powerpoint/2010/main" val="189243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Coursework</a:t>
            </a:r>
          </a:p>
          <a:p>
            <a:pPr lvl="1"/>
            <a:r>
              <a:rPr lang="en-GB" dirty="0"/>
              <a:t>Hand out:	October 2016</a:t>
            </a:r>
          </a:p>
          <a:p>
            <a:pPr lvl="1"/>
            <a:r>
              <a:rPr lang="en-GB" dirty="0"/>
              <a:t>Hand in:	February 2017</a:t>
            </a:r>
          </a:p>
          <a:p>
            <a:r>
              <a:rPr lang="en-GB" dirty="0"/>
              <a:t>50% Exam (May 2017)</a:t>
            </a:r>
          </a:p>
        </p:txBody>
      </p:sp>
    </p:spTree>
    <p:extLst>
      <p:ext uri="{BB962C8B-B14F-4D97-AF65-F5344CB8AC3E}">
        <p14:creationId xmlns:p14="http://schemas.microsoft.com/office/powerpoint/2010/main" val="250734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 -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Database Systems: A Practical Approach to Design, Implementation and Management, 6</a:t>
            </a:r>
            <a:r>
              <a:rPr lang="en-GB" baseline="30000" dirty="0"/>
              <a:t>th</a:t>
            </a:r>
            <a:r>
              <a:rPr lang="en-GB" dirty="0"/>
              <a:t> Edition, Addison Wesley (2014), By T. Connolly, C. </a:t>
            </a:r>
            <a:r>
              <a:rPr lang="en-GB" dirty="0" err="1"/>
              <a:t>Begg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Note: The older versions of this book should be okay.</a:t>
            </a:r>
          </a:p>
          <a:p>
            <a:pPr>
              <a:spcBef>
                <a:spcPts val="1200"/>
              </a:spcBef>
            </a:pPr>
            <a:r>
              <a:rPr lang="en-GB" dirty="0"/>
              <a:t>Database Design for Mere Mortals: A Hands-on Guide to Relational Database Design, 3</a:t>
            </a:r>
            <a:r>
              <a:rPr lang="en-GB" baseline="30000" dirty="0"/>
              <a:t>rd</a:t>
            </a:r>
            <a:r>
              <a:rPr lang="en-GB" dirty="0"/>
              <a:t> Edition, Addison Wesley (2013) By M. Hernandez</a:t>
            </a:r>
          </a:p>
          <a:p>
            <a:pPr>
              <a:spcBef>
                <a:spcPts val="1200"/>
              </a:spcBef>
            </a:pPr>
            <a:r>
              <a:rPr lang="en-GB" dirty="0"/>
              <a:t>Databases Illuminated, 3</a:t>
            </a:r>
            <a:r>
              <a:rPr lang="en-GB" baseline="30000" dirty="0"/>
              <a:t>rd</a:t>
            </a:r>
            <a:r>
              <a:rPr lang="en-GB" dirty="0"/>
              <a:t> Edition, Jones &amp; Bartlett Learning (2015), By C. M. Ricardo, S. D. Urban</a:t>
            </a:r>
          </a:p>
        </p:txBody>
      </p:sp>
    </p:spTree>
    <p:extLst>
      <p:ext uri="{BB962C8B-B14F-4D97-AF65-F5344CB8AC3E}">
        <p14:creationId xmlns:p14="http://schemas.microsoft.com/office/powerpoint/2010/main" val="36614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Materials –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Databases Systems Text </a:t>
            </a:r>
            <a:r>
              <a:rPr lang="en-GB" dirty="0">
                <a:hlinkClick r:id="rId2"/>
              </a:rPr>
              <a:t>Companion Website</a:t>
            </a:r>
            <a:endParaRPr lang="en-GB" dirty="0"/>
          </a:p>
          <a:p>
            <a:r>
              <a:rPr lang="en-GB" dirty="0"/>
              <a:t>Online Tutorials:</a:t>
            </a:r>
          </a:p>
          <a:p>
            <a:pPr lvl="1"/>
            <a:r>
              <a:rPr lang="en-GB">
                <a:hlinkClick r:id="rId3"/>
              </a:rPr>
              <a:t>W3 Schools </a:t>
            </a:r>
            <a:r>
              <a:rPr lang="en-GB" dirty="0">
                <a:hlinkClick r:id="rId3"/>
              </a:rPr>
              <a:t>SQL Tutorial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MSDN's Tutorial: Writing Transact-SQL Statements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MSDN’s Transact-SQL Reference (Database Engine)</a:t>
            </a:r>
            <a:endParaRPr lang="en-GB" dirty="0"/>
          </a:p>
          <a:p>
            <a:r>
              <a:rPr lang="en-GB" dirty="0"/>
              <a:t>Microsoft SQL Server Express</a:t>
            </a:r>
          </a:p>
          <a:p>
            <a:pPr lvl="1"/>
            <a:r>
              <a:rPr lang="en-GB" dirty="0"/>
              <a:t>We will be using the </a:t>
            </a:r>
            <a:r>
              <a:rPr lang="en-GB" b="1" u="sng" dirty="0"/>
              <a:t>2014</a:t>
            </a:r>
            <a:r>
              <a:rPr lang="en-GB" dirty="0"/>
              <a:t> version. Download from:</a:t>
            </a:r>
          </a:p>
          <a:p>
            <a:pPr marL="685800" lvl="2" indent="0">
              <a:buNone/>
            </a:pPr>
            <a:r>
              <a:rPr lang="en-GB" dirty="0">
                <a:hlinkClick r:id="rId6"/>
              </a:rPr>
              <a:t>Microsoft® SQL Server® 2014 Express</a:t>
            </a:r>
            <a:endParaRPr lang="en-GB" dirty="0"/>
          </a:p>
          <a:p>
            <a:pPr lvl="1"/>
            <a:r>
              <a:rPr lang="en-GB" dirty="0"/>
              <a:t>A new version, </a:t>
            </a:r>
            <a:r>
              <a:rPr lang="en-GB" dirty="0">
                <a:hlinkClick r:id="rId7"/>
              </a:rPr>
              <a:t>2016</a:t>
            </a:r>
            <a:r>
              <a:rPr lang="en-GB" dirty="0"/>
              <a:t>, has recently been released, but we will </a:t>
            </a:r>
            <a:r>
              <a:rPr lang="en-GB" u="sng" dirty="0"/>
              <a:t>not</a:t>
            </a:r>
            <a:r>
              <a:rPr lang="en-GB" dirty="0"/>
              <a:t> be using this.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Server Express: Which Version?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SQL</a:t>
            </a:r>
            <a:r>
              <a:rPr lang="en-GB" b="1" dirty="0"/>
              <a:t> </a:t>
            </a:r>
            <a:r>
              <a:rPr lang="en-GB" b="1" u="sng" dirty="0"/>
              <a:t>Exp</a:t>
            </a:r>
            <a:r>
              <a:rPr lang="en-GB" b="1" dirty="0"/>
              <a:t>ress </a:t>
            </a:r>
            <a:r>
              <a:rPr lang="en-GB" b="1" u="sng" dirty="0"/>
              <a:t>W</a:t>
            </a:r>
            <a:r>
              <a:rPr lang="en-GB" b="1" dirty="0"/>
              <a:t>ith </a:t>
            </a:r>
            <a:r>
              <a:rPr lang="en-GB" b="1" u="sng" dirty="0"/>
              <a:t>T</a:t>
            </a:r>
            <a:r>
              <a:rPr lang="en-GB" b="1" dirty="0"/>
              <a:t>ools Version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(SQLEXPRWT_Architecture_Language.exe)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780928"/>
            <a:ext cx="6104149" cy="3261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85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Databases and Database Management Systems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0083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19" name="Group 18"/>
          <p:cNvGrpSpPr/>
          <p:nvPr/>
        </p:nvGrpSpPr>
        <p:grpSpPr>
          <a:xfrm>
            <a:off x="1043608" y="2132856"/>
            <a:ext cx="7350332" cy="1825600"/>
            <a:chOff x="1043608" y="2132856"/>
            <a:chExt cx="7350332" cy="182560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72200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080683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07633" y="2921428"/>
              <a:ext cx="1117697" cy="40643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61672" y="3351553"/>
              <a:ext cx="2377143" cy="589206"/>
            </a:xfrm>
            <a:prstGeom prst="rect">
              <a:avLst/>
            </a:prstGeom>
            <a:solidFill>
              <a:srgbClr val="FF0000"/>
            </a:solidFill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55329" y="2729932"/>
              <a:ext cx="2438611" cy="4064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7" name="Picture 6" descr="Screen Clippin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060848"/>
            <a:ext cx="6038306" cy="382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4" name="Rectangle 3"/>
          <p:cNvSpPr/>
          <p:nvPr/>
        </p:nvSpPr>
        <p:spPr>
          <a:xfrm>
            <a:off x="1671432" y="2967335"/>
            <a:ext cx="580113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Data = Information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linkClick r:id="rId2" action="ppaction://hlinkfile"/>
              </a:rPr>
              <a:t>True or False?</a:t>
            </a:r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752464" y="5949280"/>
            <a:ext cx="363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Log your response at </a:t>
            </a:r>
            <a:r>
              <a:rPr lang="en-GB" dirty="0" smtClean="0">
                <a:hlinkClick r:id="rId2" action="ppaction://hlinkfile"/>
              </a:rPr>
              <a:t>wordwall.net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79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4" name="Rectangle 3"/>
          <p:cNvSpPr/>
          <p:nvPr/>
        </p:nvSpPr>
        <p:spPr>
          <a:xfrm>
            <a:off x="347379" y="2492896"/>
            <a:ext cx="8416235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“Content is King, Data is Queen – and Timing Holds the Court Together”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88024" y="5078219"/>
            <a:ext cx="3464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 Brocade CMO, Christine </a:t>
            </a:r>
            <a:r>
              <a:rPr lang="en-GB" dirty="0" err="1"/>
              <a:t>Heckart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2648" y="6352192"/>
            <a:ext cx="810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dirty="0">
                <a:hlinkClick r:id="rId2"/>
              </a:rPr>
              <a:t>https://6sense.com/2016/06/content-is-king-and-data-is-queen-and-timing-holds-the-court-together-b2b-esp/</a:t>
            </a:r>
            <a:r>
              <a:rPr lang="en-GB" sz="1200" dirty="0"/>
              <a:t> [Accessed: 12 October 2016]</a:t>
            </a:r>
          </a:p>
        </p:txBody>
      </p:sp>
    </p:spTree>
    <p:extLst>
      <p:ext uri="{BB962C8B-B14F-4D97-AF65-F5344CB8AC3E}">
        <p14:creationId xmlns:p14="http://schemas.microsoft.com/office/powerpoint/2010/main" val="121399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374387"/>
              </p:ext>
            </p:extLst>
          </p:nvPr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=""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=""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needed are:</a:t>
            </a:r>
          </a:p>
          <a:p>
            <a:r>
              <a:rPr lang="en-GB" dirty="0"/>
              <a:t>Database(s)</a:t>
            </a:r>
          </a:p>
          <a:p>
            <a:r>
              <a:rPr lang="en-GB" dirty="0"/>
              <a:t>Database Management System(s)</a:t>
            </a:r>
          </a:p>
        </p:txBody>
      </p:sp>
    </p:spTree>
    <p:extLst>
      <p:ext uri="{BB962C8B-B14F-4D97-AF65-F5344CB8AC3E}">
        <p14:creationId xmlns:p14="http://schemas.microsoft.com/office/powerpoint/2010/main" val="88818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Historical Development of Database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56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  <a:p>
            <a:r>
              <a:rPr lang="en-GB" dirty="0"/>
              <a:t>As a result, it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stores the operational data and also its description.</a:t>
            </a:r>
          </a:p>
        </p:txBody>
      </p:sp>
    </p:spTree>
    <p:extLst>
      <p:ext uri="{BB962C8B-B14F-4D97-AF65-F5344CB8AC3E}">
        <p14:creationId xmlns:p14="http://schemas.microsoft.com/office/powerpoint/2010/main" val="275516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Logically Related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Logically related data is made up of: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a distinct 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0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Logically Related Data: A Simple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41" y="1600200"/>
            <a:ext cx="8504814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7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one core information need of UWTSD.</a:t>
            </a:r>
          </a:p>
          <a:p>
            <a:r>
              <a:rPr lang="en-GB" dirty="0"/>
              <a:t>With respect to this information need, what would be the: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</a:t>
            </a:r>
            <a:r>
              <a:rPr lang="en-GB" dirty="0" smtClean="0"/>
              <a:t>a distinct </a:t>
            </a:r>
            <a:r>
              <a:rPr lang="en-GB" dirty="0"/>
              <a:t>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</p:txBody>
      </p:sp>
    </p:spTree>
    <p:extLst>
      <p:ext uri="{BB962C8B-B14F-4D97-AF65-F5344CB8AC3E}">
        <p14:creationId xmlns:p14="http://schemas.microsoft.com/office/powerpoint/2010/main" val="72310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Database Management System (DBMS)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a software system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users and application programs interact with to manipulate data in the database.</a:t>
            </a:r>
          </a:p>
          <a:p>
            <a:r>
              <a:rPr lang="en-GB" dirty="0"/>
              <a:t>Example DBMSs include: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55166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DBMS provides:</a:t>
            </a:r>
          </a:p>
          <a:p>
            <a:r>
              <a:rPr lang="en-GB" dirty="0"/>
              <a:t>A </a:t>
            </a:r>
            <a:r>
              <a:rPr lang="en-GB" b="1" dirty="0"/>
              <a:t>Data Definition Language (DDL)</a:t>
            </a:r>
            <a:r>
              <a:rPr lang="en-GB" dirty="0"/>
              <a:t>: to allow users define the database.</a:t>
            </a:r>
          </a:p>
          <a:p>
            <a:pPr lvl="1"/>
            <a:r>
              <a:rPr lang="en-GB" dirty="0"/>
              <a:t>Enables specification of the structures, data types and constraints on the data stored in the database.</a:t>
            </a:r>
          </a:p>
          <a:p>
            <a:r>
              <a:rPr lang="en-GB" dirty="0"/>
              <a:t>A Data Manipulation Language (DML): a query language to provide an enquiry facility to the data.</a:t>
            </a:r>
          </a:p>
          <a:p>
            <a:pPr lvl="1"/>
            <a:r>
              <a:rPr lang="en-GB" dirty="0"/>
              <a:t>Enables users to insert, update, delete and retrieve data from the database.</a:t>
            </a:r>
          </a:p>
          <a:p>
            <a:pPr lvl="1"/>
            <a:r>
              <a:rPr lang="en-GB" dirty="0"/>
              <a:t>The most common query language is the </a:t>
            </a:r>
            <a:r>
              <a:rPr lang="en-GB" b="1" dirty="0"/>
              <a:t>Structured Query Language (</a:t>
            </a:r>
            <a:r>
              <a:rPr lang="en-GB" b="1" dirty="0" smtClean="0"/>
              <a:t>SQL or See-</a:t>
            </a:r>
            <a:r>
              <a:rPr lang="en-GB" b="1" dirty="0" err="1" smtClean="0"/>
              <a:t>Quel</a:t>
            </a:r>
            <a:r>
              <a:rPr lang="en-GB" b="1" dirty="0" smtClean="0"/>
              <a:t>)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77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DBMS also provides controlled access to the database.</a:t>
            </a:r>
          </a:p>
          <a:p>
            <a:r>
              <a:rPr lang="en-GB" dirty="0"/>
              <a:t>It provides: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security system</a:t>
            </a:r>
            <a:r>
              <a:rPr lang="en-GB" dirty="0"/>
              <a:t>: preventing unauthorised users.</a:t>
            </a:r>
          </a:p>
          <a:p>
            <a:pPr lvl="1"/>
            <a:r>
              <a:rPr lang="en-GB" dirty="0"/>
              <a:t>An </a:t>
            </a:r>
            <a:r>
              <a:rPr lang="en-GB" b="1" i="1" dirty="0"/>
              <a:t>integrity system</a:t>
            </a:r>
            <a:r>
              <a:rPr lang="en-GB" dirty="0"/>
              <a:t>: maintains the consistency of the stored data.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concurrency control system</a:t>
            </a:r>
            <a:r>
              <a:rPr lang="en-GB" dirty="0"/>
              <a:t>: which allows shared access of the database.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recovery control system</a:t>
            </a:r>
            <a:r>
              <a:rPr lang="en-GB" dirty="0"/>
              <a:t>: which restores the database to a previous consistent state following a hardware or software failure.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user-accessible </a:t>
            </a:r>
            <a:r>
              <a:rPr lang="en-GB" b="1" i="1" dirty="0" err="1"/>
              <a:t>catalog</a:t>
            </a:r>
            <a:r>
              <a:rPr lang="en-GB" dirty="0"/>
              <a:t>: which contains descriptions of the data in the database.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7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912152" y="1569612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Procedures</a:t>
            </a:r>
          </a:p>
          <a:p>
            <a:r>
              <a:rPr lang="en-GB" sz="1400" dirty="0"/>
              <a:t>Rules governing the design and use of the database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 DBMS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68762509"/>
              </p:ext>
            </p:extLst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H="1">
            <a:off x="4896000" y="2376000"/>
            <a:ext cx="144016" cy="216024"/>
          </a:xfrm>
          <a:prstGeom prst="straightConnector1">
            <a:avLst/>
          </a:prstGeom>
          <a:ln w="57150">
            <a:solidFill>
              <a:schemeClr val="accent3"/>
            </a:solidFill>
            <a:headEnd w="med" len="med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2059200" y="5148000"/>
            <a:ext cx="144016" cy="144000"/>
          </a:xfrm>
          <a:prstGeom prst="straightConnector1">
            <a:avLst/>
          </a:prstGeom>
          <a:ln w="57150">
            <a:solidFill>
              <a:schemeClr val="accent2"/>
            </a:solidFill>
            <a:headEnd w="med" len="med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/>
          <p:cNvSpPr/>
          <p:nvPr/>
        </p:nvSpPr>
        <p:spPr>
          <a:xfrm>
            <a:off x="323528" y="5733256"/>
            <a:ext cx="259228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</a:t>
            </a:r>
            <a:r>
              <a:rPr lang="en-GB" sz="1400" dirty="0" smtClean="0"/>
              <a:t>DBMS Software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Application Programs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DBMS Query Interfaces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23528" y="1677624"/>
            <a:ext cx="270033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For the DBMS and applications to run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Network configurations, etc.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912152" y="5733256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People</a:t>
            </a:r>
          </a:p>
          <a:p>
            <a:r>
              <a:rPr lang="en-GB" sz="1400" dirty="0"/>
              <a:t>Different user roles in the database environment.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347864" y="5733256"/>
            <a:ext cx="3168352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rIns="72000" rtlCol="0" anchor="ctr"/>
          <a:lstStyle/>
          <a:p>
            <a:pPr algn="ctr"/>
            <a:r>
              <a:rPr lang="en-GB" sz="1400" b="1" dirty="0"/>
              <a:t>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operational data used by the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metadata: “data about the data”</a:t>
            </a:r>
          </a:p>
        </p:txBody>
      </p:sp>
    </p:spTree>
    <p:extLst>
      <p:ext uri="{BB962C8B-B14F-4D97-AF65-F5344CB8AC3E}">
        <p14:creationId xmlns:p14="http://schemas.microsoft.com/office/powerpoint/2010/main" val="328405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3" grpId="0" animBg="1"/>
      <p:bldP spid="25" grpId="0" animBg="1"/>
      <p:bldP spid="28" grpId="0" animBg="1"/>
      <p:bldP spid="3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 DBMS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11" y="2233888"/>
            <a:ext cx="628341" cy="5524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309" y="2219552"/>
            <a:ext cx="628341" cy="55245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5981" y="2219552"/>
            <a:ext cx="628341" cy="55245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276" y="2172843"/>
            <a:ext cx="628341" cy="55245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Picture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273" y="3305400"/>
            <a:ext cx="495056" cy="754380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273224" y="3975447"/>
            <a:ext cx="976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Carmarthen Office</a:t>
            </a: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8201" y="3305008"/>
            <a:ext cx="495056" cy="754380"/>
          </a:xfrm>
          <a:prstGeom prst="rect">
            <a:avLst/>
          </a:prstGeom>
        </p:spPr>
      </p:pic>
      <p:sp>
        <p:nvSpPr>
          <p:cNvPr id="50" name="TextBox 49"/>
          <p:cNvSpPr txBox="1"/>
          <p:nvPr/>
        </p:nvSpPr>
        <p:spPr>
          <a:xfrm>
            <a:off x="5538152" y="3975055"/>
            <a:ext cx="976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Swansea Office</a:t>
            </a:r>
          </a:p>
        </p:txBody>
      </p:sp>
      <p:pic>
        <p:nvPicPr>
          <p:cNvPr id="51" name="Picture 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7871" y="3313095"/>
            <a:ext cx="495056" cy="754380"/>
          </a:xfrm>
          <a:prstGeom prst="rect">
            <a:avLst/>
          </a:prstGeom>
        </p:spPr>
      </p:pic>
      <p:sp>
        <p:nvSpPr>
          <p:cNvPr id="52" name="TextBox 51"/>
          <p:cNvSpPr txBox="1"/>
          <p:nvPr/>
        </p:nvSpPr>
        <p:spPr>
          <a:xfrm>
            <a:off x="8177822" y="3983142"/>
            <a:ext cx="9767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Head Office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5940151" y="5805390"/>
            <a:ext cx="30123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Hardware</a:t>
            </a:r>
          </a:p>
          <a:p>
            <a:r>
              <a:rPr lang="en-GB" sz="1600" dirty="0"/>
              <a:t>The client computers, application servers, network configurations, etc.</a:t>
            </a:r>
          </a:p>
        </p:txBody>
      </p:sp>
    </p:spTree>
    <p:extLst>
      <p:ext uri="{BB962C8B-B14F-4D97-AF65-F5344CB8AC3E}">
        <p14:creationId xmlns:p14="http://schemas.microsoft.com/office/powerpoint/2010/main" val="271850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a DBMS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Left Brace 52"/>
          <p:cNvSpPr/>
          <p:nvPr/>
        </p:nvSpPr>
        <p:spPr>
          <a:xfrm>
            <a:off x="273224" y="1778430"/>
            <a:ext cx="336376" cy="100790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People</a:t>
            </a:r>
          </a:p>
        </p:txBody>
      </p:sp>
      <p:sp>
        <p:nvSpPr>
          <p:cNvPr id="54" name="Left Brace 53"/>
          <p:cNvSpPr/>
          <p:nvPr/>
        </p:nvSpPr>
        <p:spPr>
          <a:xfrm>
            <a:off x="251520" y="3124130"/>
            <a:ext cx="336376" cy="26091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280043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DBMS: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Documented procedures on how to use or run the </a:t>
            </a:r>
            <a:r>
              <a:rPr lang="en-GB" dirty="0" smtClean="0"/>
              <a:t>system.</a:t>
            </a:r>
          </a:p>
          <a:p>
            <a:r>
              <a:rPr lang="en-GB" dirty="0" smtClean="0"/>
              <a:t>M</a:t>
            </a:r>
            <a:r>
              <a:rPr lang="en-GB" dirty="0" smtClean="0"/>
              <a:t>ay </a:t>
            </a:r>
            <a:r>
              <a:rPr lang="en-GB" dirty="0"/>
              <a:t>include instructions on how to:</a:t>
            </a:r>
          </a:p>
          <a:p>
            <a:pPr lvl="1"/>
            <a:r>
              <a:rPr lang="en-GB" dirty="0"/>
              <a:t>Log on to the DBMS</a:t>
            </a:r>
          </a:p>
          <a:p>
            <a:pPr lvl="1"/>
            <a:r>
              <a:rPr lang="en-GB" dirty="0"/>
              <a:t>Use a particular DBMS facility or application program</a:t>
            </a:r>
          </a:p>
          <a:p>
            <a:pPr lvl="1"/>
            <a:r>
              <a:rPr lang="en-GB" dirty="0"/>
              <a:t>Start and stop the DBMS</a:t>
            </a:r>
          </a:p>
          <a:p>
            <a:pPr lvl="1"/>
            <a:r>
              <a:rPr lang="en-GB" dirty="0"/>
              <a:t>Make backup copies of the database</a:t>
            </a:r>
          </a:p>
          <a:p>
            <a:pPr lvl="1"/>
            <a:r>
              <a:rPr lang="en-GB" dirty="0"/>
              <a:t>Handle hardware or software failures</a:t>
            </a:r>
          </a:p>
          <a:p>
            <a:pPr lvl="1"/>
            <a:r>
              <a:rPr lang="en-GB" dirty="0"/>
              <a:t>Change the structure of a table or archive data to secondary storage</a:t>
            </a:r>
          </a:p>
        </p:txBody>
      </p:sp>
    </p:spTree>
    <p:extLst>
      <p:ext uri="{BB962C8B-B14F-4D97-AF65-F5344CB8AC3E}">
        <p14:creationId xmlns:p14="http://schemas.microsoft.com/office/powerpoint/2010/main" val="160007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06163" y="2967335"/>
            <a:ext cx="4731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Any Questions?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313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Debate the question: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Split yourselves into groups (instructions will be provided)</a:t>
            </a:r>
          </a:p>
          <a:p>
            <a:r>
              <a:rPr lang="en-GB" dirty="0" smtClean="0"/>
              <a:t>The groups are to log their findings into the </a:t>
            </a:r>
            <a:r>
              <a:rPr lang="en-GB" dirty="0" smtClean="0">
                <a:hlinkClick r:id="rId2"/>
              </a:rPr>
              <a:t>Class OneNote Notebook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2060848"/>
            <a:ext cx="73520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Relational Database is dead?</a:t>
            </a:r>
            <a:endParaRPr lang="en-GB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01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Read notes on Moodle</a:t>
            </a:r>
          </a:p>
          <a:p>
            <a:r>
              <a:rPr lang="en-GB" dirty="0" smtClean="0"/>
              <a:t>Compare </a:t>
            </a:r>
            <a:r>
              <a:rPr lang="en-GB" dirty="0"/>
              <a:t>and contrast the file-based </a:t>
            </a:r>
            <a:r>
              <a:rPr lang="en-GB" dirty="0" smtClean="0"/>
              <a:t>system approach </a:t>
            </a:r>
            <a:r>
              <a:rPr lang="en-GB" dirty="0"/>
              <a:t>to a database management </a:t>
            </a:r>
            <a:r>
              <a:rPr lang="en-GB" dirty="0" smtClean="0"/>
              <a:t>system approach.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43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9060</TotalTime>
  <Words>1394</Words>
  <Application>Microsoft Office PowerPoint</Application>
  <PresentationFormat>On-screen Show (4:3)</PresentationFormat>
  <Paragraphs>242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 - Books</vt:lpstr>
      <vt:lpstr>Reading Materials – Online Resources</vt:lpstr>
      <vt:lpstr>SQL Server Express: Which Version?</vt:lpstr>
      <vt:lpstr>Introduction</vt:lpstr>
      <vt:lpstr>Why Database Management Systems?</vt:lpstr>
      <vt:lpstr>Why Database Management Systems?</vt:lpstr>
      <vt:lpstr>Why Database Management Systems?</vt:lpstr>
      <vt:lpstr>Why Database Management Systems?</vt:lpstr>
      <vt:lpstr>Why Database Management Systems?</vt:lpstr>
      <vt:lpstr>Why Database Management Systems?</vt:lpstr>
      <vt:lpstr>Historical Development of Database Systems</vt:lpstr>
      <vt:lpstr>The Database</vt:lpstr>
      <vt:lpstr>Database: Logically Related Data</vt:lpstr>
      <vt:lpstr>Logically Related Data: A Simple Example</vt:lpstr>
      <vt:lpstr>Question</vt:lpstr>
      <vt:lpstr>The Database Management System (DBMS)</vt:lpstr>
      <vt:lpstr>DBMS Functions</vt:lpstr>
      <vt:lpstr>DBMS Functions</vt:lpstr>
      <vt:lpstr>Components of a DBMS</vt:lpstr>
      <vt:lpstr>Components of a DBMS</vt:lpstr>
      <vt:lpstr>Components of a DBMS</vt:lpstr>
      <vt:lpstr>Components of a DBMS: Procedures</vt:lpstr>
      <vt:lpstr>Questions</vt:lpstr>
      <vt:lpstr>Activity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1196</cp:revision>
  <cp:lastPrinted>2014-09-29T16:21:25Z</cp:lastPrinted>
  <dcterms:created xsi:type="dcterms:W3CDTF">2013-09-18T07:00:31Z</dcterms:created>
  <dcterms:modified xsi:type="dcterms:W3CDTF">2016-10-11T09:11:07Z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