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9589DF-A6A7-42CA-802A-9A8E170F555F}" v="16" dt="2026-02-11T17:47:08.5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6" d="100"/>
          <a:sy n="56" d="100"/>
        </p:scale>
        <p:origin x="2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d Imran Ahmed" userId="cd80eb5c95082363" providerId="LiveId" clId="{B098D7BB-F1BB-43AC-B4FF-318106736640}"/>
    <pc:docChg chg="undo custSel delSld modSld">
      <pc:chgData name="Md Imran Ahmed" userId="cd80eb5c95082363" providerId="LiveId" clId="{B098D7BB-F1BB-43AC-B4FF-318106736640}" dt="2026-02-11T18:17:41.546" v="1209" actId="14100"/>
      <pc:docMkLst>
        <pc:docMk/>
      </pc:docMkLst>
      <pc:sldChg chg="addSp delSp modSp mod setBg">
        <pc:chgData name="Md Imran Ahmed" userId="cd80eb5c95082363" providerId="LiveId" clId="{B098D7BB-F1BB-43AC-B4FF-318106736640}" dt="2026-02-11T18:17:41.546" v="1209" actId="14100"/>
        <pc:sldMkLst>
          <pc:docMk/>
          <pc:sldMk cId="383196208" sldId="257"/>
        </pc:sldMkLst>
        <pc:spChg chg="mod">
          <ac:chgData name="Md Imran Ahmed" userId="cd80eb5c95082363" providerId="LiveId" clId="{B098D7BB-F1BB-43AC-B4FF-318106736640}" dt="2026-02-11T18:12:11.743" v="1189" actId="14100"/>
          <ac:spMkLst>
            <pc:docMk/>
            <pc:sldMk cId="383196208" sldId="257"/>
            <ac:spMk id="2" creationId="{0287B040-64B1-8EC6-321F-5444456D2BBE}"/>
          </ac:spMkLst>
        </pc:spChg>
        <pc:spChg chg="add mod">
          <ac:chgData name="Md Imran Ahmed" userId="cd80eb5c95082363" providerId="LiveId" clId="{B098D7BB-F1BB-43AC-B4FF-318106736640}" dt="2026-02-11T18:15:08.855" v="1202" actId="14100"/>
          <ac:spMkLst>
            <pc:docMk/>
            <pc:sldMk cId="383196208" sldId="257"/>
            <ac:spMk id="4" creationId="{1FD28406-6363-970D-F73D-A99C48540592}"/>
          </ac:spMkLst>
        </pc:spChg>
        <pc:spChg chg="add mod">
          <ac:chgData name="Md Imran Ahmed" userId="cd80eb5c95082363" providerId="LiveId" clId="{B098D7BB-F1BB-43AC-B4FF-318106736640}" dt="2026-02-11T18:15:54.940" v="1207" actId="20577"/>
          <ac:spMkLst>
            <pc:docMk/>
            <pc:sldMk cId="383196208" sldId="257"/>
            <ac:spMk id="5" creationId="{FB25DE92-5EF5-4D04-6607-FC91DEBFB221}"/>
          </ac:spMkLst>
        </pc:spChg>
        <pc:spChg chg="add mod">
          <ac:chgData name="Md Imran Ahmed" userId="cd80eb5c95082363" providerId="LiveId" clId="{B098D7BB-F1BB-43AC-B4FF-318106736640}" dt="2026-02-11T18:13:26.932" v="1194" actId="14100"/>
          <ac:spMkLst>
            <pc:docMk/>
            <pc:sldMk cId="383196208" sldId="257"/>
            <ac:spMk id="6" creationId="{681F43D0-8402-2998-648E-F6E8B6900D61}"/>
          </ac:spMkLst>
        </pc:spChg>
        <pc:spChg chg="mod">
          <ac:chgData name="Md Imran Ahmed" userId="cd80eb5c95082363" providerId="LiveId" clId="{B098D7BB-F1BB-43AC-B4FF-318106736640}" dt="2026-02-11T18:12:19.686" v="1190" actId="14100"/>
          <ac:spMkLst>
            <pc:docMk/>
            <pc:sldMk cId="383196208" sldId="257"/>
            <ac:spMk id="7" creationId="{9FEB0D30-884A-02B7-AE65-3C332D1A7B97}"/>
          </ac:spMkLst>
        </pc:spChg>
        <pc:spChg chg="mod">
          <ac:chgData name="Md Imran Ahmed" userId="cd80eb5c95082363" providerId="LiveId" clId="{B098D7BB-F1BB-43AC-B4FF-318106736640}" dt="2026-02-11T18:16:25.356" v="1208" actId="207"/>
          <ac:spMkLst>
            <pc:docMk/>
            <pc:sldMk cId="383196208" sldId="257"/>
            <ac:spMk id="9" creationId="{24161F51-19E1-50EB-1FB5-F02DC8EDA99B}"/>
          </ac:spMkLst>
        </pc:spChg>
        <pc:spChg chg="mod">
          <ac:chgData name="Md Imran Ahmed" userId="cd80eb5c95082363" providerId="LiveId" clId="{B098D7BB-F1BB-43AC-B4FF-318106736640}" dt="2026-02-11T18:17:41.546" v="1209" actId="14100"/>
          <ac:spMkLst>
            <pc:docMk/>
            <pc:sldMk cId="383196208" sldId="257"/>
            <ac:spMk id="10" creationId="{5B4D800D-7080-D3DF-4E6E-C6EAEB41B8C4}"/>
          </ac:spMkLst>
        </pc:spChg>
        <pc:spChg chg="mod">
          <ac:chgData name="Md Imran Ahmed" userId="cd80eb5c95082363" providerId="LiveId" clId="{B098D7BB-F1BB-43AC-B4FF-318106736640}" dt="2026-02-11T18:13:08.222" v="1193" actId="14100"/>
          <ac:spMkLst>
            <pc:docMk/>
            <pc:sldMk cId="383196208" sldId="257"/>
            <ac:spMk id="13" creationId="{8BA834A6-0DEC-8F58-8555-13D9D8CEDEDB}"/>
          </ac:spMkLst>
        </pc:spChg>
        <pc:graphicFrameChg chg="add del mod modGraphic">
          <ac:chgData name="Md Imran Ahmed" userId="cd80eb5c95082363" providerId="LiveId" clId="{B098D7BB-F1BB-43AC-B4FF-318106736640}" dt="2026-02-11T17:34:14.501" v="444" actId="21"/>
          <ac:graphicFrameMkLst>
            <pc:docMk/>
            <pc:sldMk cId="383196208" sldId="257"/>
            <ac:graphicFrameMk id="3" creationId="{6D1B5D46-A1EC-48E3-1B76-3D16920051B3}"/>
          </ac:graphicFrameMkLst>
        </pc:graphicFrameChg>
      </pc:sldChg>
      <pc:sldChg chg="modSp del mod">
        <pc:chgData name="Md Imran Ahmed" userId="cd80eb5c95082363" providerId="LiveId" clId="{B098D7BB-F1BB-43AC-B4FF-318106736640}" dt="2026-02-11T17:37:33.427" v="601" actId="2696"/>
        <pc:sldMkLst>
          <pc:docMk/>
          <pc:sldMk cId="2763265024" sldId="258"/>
        </pc:sldMkLst>
        <pc:spChg chg="mod">
          <ac:chgData name="Md Imran Ahmed" userId="cd80eb5c95082363" providerId="LiveId" clId="{B098D7BB-F1BB-43AC-B4FF-318106736640}" dt="2026-02-11T17:35:15.245" v="592" actId="20577"/>
          <ac:spMkLst>
            <pc:docMk/>
            <pc:sldMk cId="2763265024" sldId="258"/>
            <ac:spMk id="7" creationId="{15EF0D38-018A-6BDA-2F40-3AB97A6E61AA}"/>
          </ac:spMkLst>
        </pc:spChg>
      </pc:sldChg>
      <pc:sldChg chg="modSp mod setBg">
        <pc:chgData name="Md Imran Ahmed" userId="cd80eb5c95082363" providerId="LiveId" clId="{B098D7BB-F1BB-43AC-B4FF-318106736640}" dt="2026-02-11T17:45:32.824" v="1121"/>
        <pc:sldMkLst>
          <pc:docMk/>
          <pc:sldMk cId="3243700964" sldId="259"/>
        </pc:sldMkLst>
        <pc:spChg chg="mod">
          <ac:chgData name="Md Imran Ahmed" userId="cd80eb5c95082363" providerId="LiveId" clId="{B098D7BB-F1BB-43AC-B4FF-318106736640}" dt="2026-02-11T17:42:03.446" v="1118" actId="12"/>
          <ac:spMkLst>
            <pc:docMk/>
            <pc:sldMk cId="3243700964" sldId="259"/>
            <ac:spMk id="2" creationId="{E8D5416A-6B82-09CE-FA90-58B44426DFA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131E6-150D-D75F-94F3-44D6E41C5A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6ADECA5-7A03-3BEC-B6AF-74647BF4DB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CFDF9D-8D92-306D-FE7F-C2E4BCCC5A5E}"/>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5" name="Footer Placeholder 4">
            <a:extLst>
              <a:ext uri="{FF2B5EF4-FFF2-40B4-BE49-F238E27FC236}">
                <a16:creationId xmlns:a16="http://schemas.microsoft.com/office/drawing/2014/main" id="{88BA3F17-C63E-B742-EE19-7DBC857B49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D67463-058F-1492-7DCD-40D040CEB970}"/>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3874100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E775C-3B3C-1123-EF50-973CC86E33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F5A901-2F91-3F26-96C3-8F468F204D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D83E36-DE01-28C4-5A83-31232CD17D1A}"/>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5" name="Footer Placeholder 4">
            <a:extLst>
              <a:ext uri="{FF2B5EF4-FFF2-40B4-BE49-F238E27FC236}">
                <a16:creationId xmlns:a16="http://schemas.microsoft.com/office/drawing/2014/main" id="{19668C74-0346-EB3B-A574-C47D47C689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11FCA0-474A-1BE5-9639-388377CA4BA7}"/>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99326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9C2D7-E08C-BEC9-442C-B37AF3442B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E9C576-A525-1F14-58A5-4FDCCA16C6B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A77FAE-533B-CF97-F5C5-D5F60464C77C}"/>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5" name="Footer Placeholder 4">
            <a:extLst>
              <a:ext uri="{FF2B5EF4-FFF2-40B4-BE49-F238E27FC236}">
                <a16:creationId xmlns:a16="http://schemas.microsoft.com/office/drawing/2014/main" id="{0F31C17E-02A8-FE81-0F7F-97A331669A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F7153-70D6-F4D2-91FE-29EC016F0DE4}"/>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241810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B7C30-37E2-C467-4115-41C61CA389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BC1641-8B24-5821-BB06-5C052DD8F5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37BF5B-9461-EFBB-DC58-C247EF7A3FF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9CE76BD-D362-FF3A-2203-D08C71AF2DFB}"/>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6" name="Footer Placeholder 5">
            <a:extLst>
              <a:ext uri="{FF2B5EF4-FFF2-40B4-BE49-F238E27FC236}">
                <a16:creationId xmlns:a16="http://schemas.microsoft.com/office/drawing/2014/main" id="{5D05B47A-1B53-EED1-2905-4343DFC51D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1E83D5-B621-FA3C-C63D-82B8053C45E0}"/>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1274592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DD387-2642-BB68-6A3D-D71924C72E7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CC1D0F-FE81-99A3-0ACD-4DDD6557DF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4E3B10-1CF4-C3D0-CAD8-46CD42FE86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251780-B564-0342-F963-DA1E4D4055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86709F-223C-BD69-FE58-3AC8D8EF87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AC6E4C1-6BB1-3ABA-2422-C9097C3E43FE}"/>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8" name="Footer Placeholder 7">
            <a:extLst>
              <a:ext uri="{FF2B5EF4-FFF2-40B4-BE49-F238E27FC236}">
                <a16:creationId xmlns:a16="http://schemas.microsoft.com/office/drawing/2014/main" id="{10706CDD-191B-CCEE-6F1D-DAD8A419EE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1890088-ACFD-061D-3471-A1168143383E}"/>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3312020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5022-BCD3-638B-D78E-9E49CE593E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FEE55B-A303-CF57-8DC0-B6917939F8BB}"/>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4" name="Footer Placeholder 3">
            <a:extLst>
              <a:ext uri="{FF2B5EF4-FFF2-40B4-BE49-F238E27FC236}">
                <a16:creationId xmlns:a16="http://schemas.microsoft.com/office/drawing/2014/main" id="{ED84C69B-9B17-C0F3-9898-5612AB2550A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39BB75A-01E5-9DC1-D4A1-716634BF6243}"/>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709854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484010-0FD4-BDCD-D3D6-D89FF076EDFC}"/>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3" name="Footer Placeholder 2">
            <a:extLst>
              <a:ext uri="{FF2B5EF4-FFF2-40B4-BE49-F238E27FC236}">
                <a16:creationId xmlns:a16="http://schemas.microsoft.com/office/drawing/2014/main" id="{29A50DCA-A2E5-874B-07DA-5D42B96A99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04A06E7-D770-6200-95CB-E64072C62A2A}"/>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3907511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B6644-4A98-730A-C12E-B62CEA9EBF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BCDA2A6-78B7-E1C8-4307-06CB410C3D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276829-8843-1EC7-9490-652C5F266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0771E1-0E93-A042-508A-227612165296}"/>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6" name="Footer Placeholder 5">
            <a:extLst>
              <a:ext uri="{FF2B5EF4-FFF2-40B4-BE49-F238E27FC236}">
                <a16:creationId xmlns:a16="http://schemas.microsoft.com/office/drawing/2014/main" id="{02980EAF-D173-28BB-0B09-D6CB9B810C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25947A-BEB7-B566-C467-8D9F0B5234A7}"/>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4265808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99F39-5346-C4FD-EA0E-C1CF57557C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CCD4D4-8BFF-7512-D94E-ABB06DF53A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F7E76B-4255-4482-5584-DB201E467C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EE4973-FB44-2E83-C9BA-45572C7C25D2}"/>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6" name="Footer Placeholder 5">
            <a:extLst>
              <a:ext uri="{FF2B5EF4-FFF2-40B4-BE49-F238E27FC236}">
                <a16:creationId xmlns:a16="http://schemas.microsoft.com/office/drawing/2014/main" id="{34DD33F0-A243-EE7A-26E9-03CEDC5CB9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1E06D0-0808-A5E5-EA41-085692D774B6}"/>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3500215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12F7D-557C-4E3F-C4E9-EF88E2AFF5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520080-E362-BEFC-ADA2-5ECB6B9113D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8F2FC0-6A54-2E1F-4003-6C2759D87841}"/>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5" name="Footer Placeholder 4">
            <a:extLst>
              <a:ext uri="{FF2B5EF4-FFF2-40B4-BE49-F238E27FC236}">
                <a16:creationId xmlns:a16="http://schemas.microsoft.com/office/drawing/2014/main" id="{84F7E164-CB35-917D-AE67-08A6BC1125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6F4EF2-2E89-4B7A-BEA0-32B6142DC794}"/>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2206900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58F2DE-5D66-65D7-705F-D02D9AD195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EE8AEF-041D-7225-E3D8-02D8A63BEAD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81F983-90F2-2AD1-C275-7D7CE5644258}"/>
              </a:ext>
            </a:extLst>
          </p:cNvPr>
          <p:cNvSpPr>
            <a:spLocks noGrp="1"/>
          </p:cNvSpPr>
          <p:nvPr>
            <p:ph type="dt" sz="half" idx="10"/>
          </p:nvPr>
        </p:nvSpPr>
        <p:spPr/>
        <p:txBody>
          <a:bodyPr/>
          <a:lstStyle/>
          <a:p>
            <a:fld id="{8CBAA55E-8E89-4FDA-85C0-FEEFB12DBBEA}" type="datetimeFigureOut">
              <a:rPr lang="en-GB" smtClean="0"/>
              <a:t>11/02/2026</a:t>
            </a:fld>
            <a:endParaRPr lang="en-GB"/>
          </a:p>
        </p:txBody>
      </p:sp>
      <p:sp>
        <p:nvSpPr>
          <p:cNvPr id="5" name="Footer Placeholder 4">
            <a:extLst>
              <a:ext uri="{FF2B5EF4-FFF2-40B4-BE49-F238E27FC236}">
                <a16:creationId xmlns:a16="http://schemas.microsoft.com/office/drawing/2014/main" id="{6685942E-66F0-0F62-2FB2-46BBDAC7BF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A19E58-FB78-6664-33D2-D477F52FEB88}"/>
              </a:ext>
            </a:extLst>
          </p:cNvPr>
          <p:cNvSpPr>
            <a:spLocks noGrp="1"/>
          </p:cNvSpPr>
          <p:nvPr>
            <p:ph type="sldNum" sz="quarter" idx="12"/>
          </p:nvPr>
        </p:nvSpPr>
        <p:spPr/>
        <p:txBody>
          <a:bodyPr/>
          <a:lstStyle/>
          <a:p>
            <a:fld id="{47027D20-4398-4627-9217-193F5F05C92F}" type="slidenum">
              <a:rPr lang="en-GB" smtClean="0"/>
              <a:t>‹#›</a:t>
            </a:fld>
            <a:endParaRPr lang="en-GB"/>
          </a:p>
        </p:txBody>
      </p:sp>
    </p:spTree>
    <p:extLst>
      <p:ext uri="{BB962C8B-B14F-4D97-AF65-F5344CB8AC3E}">
        <p14:creationId xmlns:p14="http://schemas.microsoft.com/office/powerpoint/2010/main" val="885589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EF677-15EC-A7EA-E76F-180C5340E7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ADCB21-D11A-7250-331D-2EF8316B9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33A054-5C1D-D1E7-6FD7-23FE44E412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BAA55E-8E89-4FDA-85C0-FEEFB12DBBEA}" type="datetimeFigureOut">
              <a:rPr lang="en-GB" smtClean="0"/>
              <a:t>11/02/2026</a:t>
            </a:fld>
            <a:endParaRPr lang="en-GB"/>
          </a:p>
        </p:txBody>
      </p:sp>
      <p:sp>
        <p:nvSpPr>
          <p:cNvPr id="5" name="Footer Placeholder 4">
            <a:extLst>
              <a:ext uri="{FF2B5EF4-FFF2-40B4-BE49-F238E27FC236}">
                <a16:creationId xmlns:a16="http://schemas.microsoft.com/office/drawing/2014/main" id="{9DE36DB0-822E-95F6-3965-4F4223E337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A47276F-8139-3502-6A83-0644E651E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7027D20-4398-4627-9217-193F5F05C92F}" type="slidenum">
              <a:rPr lang="en-GB" smtClean="0"/>
              <a:t>‹#›</a:t>
            </a:fld>
            <a:endParaRPr lang="en-GB"/>
          </a:p>
        </p:txBody>
      </p:sp>
    </p:spTree>
    <p:extLst>
      <p:ext uri="{BB962C8B-B14F-4D97-AF65-F5344CB8AC3E}">
        <p14:creationId xmlns:p14="http://schemas.microsoft.com/office/powerpoint/2010/main" val="3506510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7B040-64B1-8EC6-321F-5444456D2BBE}"/>
              </a:ext>
            </a:extLst>
          </p:cNvPr>
          <p:cNvSpPr>
            <a:spLocks noGrp="1"/>
          </p:cNvSpPr>
          <p:nvPr>
            <p:ph type="title"/>
          </p:nvPr>
        </p:nvSpPr>
        <p:spPr>
          <a:xfrm>
            <a:off x="0" y="0"/>
            <a:ext cx="12192000" cy="576897"/>
          </a:xfrm>
          <a:solidFill>
            <a:srgbClr val="FFC000"/>
          </a:solidFill>
        </p:spPr>
        <p:txBody>
          <a:bodyPr>
            <a:normAutofit/>
          </a:bodyPr>
          <a:lstStyle/>
          <a:p>
            <a:pPr algn="ctr"/>
            <a:r>
              <a:rPr lang="en-GB" sz="1800" b="1" dirty="0">
                <a:solidFill>
                  <a:schemeClr val="tx1">
                    <a:lumMod val="95000"/>
                    <a:lumOff val="5000"/>
                  </a:schemeClr>
                </a:solidFill>
              </a:rPr>
              <a:t>Developing Emotional Intelligence</a:t>
            </a:r>
          </a:p>
        </p:txBody>
      </p:sp>
      <p:sp>
        <p:nvSpPr>
          <p:cNvPr id="7" name="TextBox 6">
            <a:extLst>
              <a:ext uri="{FF2B5EF4-FFF2-40B4-BE49-F238E27FC236}">
                <a16:creationId xmlns:a16="http://schemas.microsoft.com/office/drawing/2014/main" id="{9FEB0D30-884A-02B7-AE65-3C332D1A7B97}"/>
              </a:ext>
            </a:extLst>
          </p:cNvPr>
          <p:cNvSpPr txBox="1"/>
          <p:nvPr/>
        </p:nvSpPr>
        <p:spPr>
          <a:xfrm>
            <a:off x="0" y="576897"/>
            <a:ext cx="5529103" cy="1107996"/>
          </a:xfrm>
          <a:prstGeom prst="rect">
            <a:avLst/>
          </a:prstGeom>
          <a:solidFill>
            <a:schemeClr val="accent6">
              <a:lumMod val="60000"/>
              <a:lumOff val="40000"/>
            </a:schemeClr>
          </a:solidFill>
        </p:spPr>
        <p:txBody>
          <a:bodyPr wrap="square" rtlCol="0">
            <a:spAutoFit/>
          </a:bodyPr>
          <a:lstStyle/>
          <a:p>
            <a:r>
              <a:rPr lang="en-GB" sz="1100" b="1" dirty="0"/>
              <a:t>Introduction </a:t>
            </a:r>
          </a:p>
          <a:p>
            <a:r>
              <a:rPr lang="en-GB" sz="1100" dirty="0"/>
              <a:t>Emotional Intelligence refers to the ability to recognise, understand, manage, and use emotions effectively in oneself and others. Daniel Goleman’s quote highlights that awareness of personal emotions is the foundation of understanding others’ emotional experiences. When individuals lack awareness of their own feelings, they may misinterpret emotional cues, respond inappropriately, or struggle with relationships.</a:t>
            </a:r>
          </a:p>
        </p:txBody>
      </p:sp>
      <p:sp>
        <p:nvSpPr>
          <p:cNvPr id="9" name="TextBox 8">
            <a:extLst>
              <a:ext uri="{FF2B5EF4-FFF2-40B4-BE49-F238E27FC236}">
                <a16:creationId xmlns:a16="http://schemas.microsoft.com/office/drawing/2014/main" id="{24161F51-19E1-50EB-1FB5-F02DC8EDA99B}"/>
              </a:ext>
            </a:extLst>
          </p:cNvPr>
          <p:cNvSpPr txBox="1"/>
          <p:nvPr/>
        </p:nvSpPr>
        <p:spPr>
          <a:xfrm>
            <a:off x="5529103" y="508789"/>
            <a:ext cx="6662897" cy="3939540"/>
          </a:xfrm>
          <a:prstGeom prst="rect">
            <a:avLst/>
          </a:prstGeom>
          <a:solidFill>
            <a:schemeClr val="accent1">
              <a:lumMod val="40000"/>
              <a:lumOff val="60000"/>
            </a:schemeClr>
          </a:solidFill>
        </p:spPr>
        <p:txBody>
          <a:bodyPr wrap="square" rtlCol="0">
            <a:spAutoFit/>
          </a:bodyPr>
          <a:lstStyle/>
          <a:p>
            <a:r>
              <a:rPr lang="en-GB" sz="1000" b="1" dirty="0"/>
              <a:t>HOW CAN SOMEONE DEVELOP EMOTIONAL INTELLIGENCE?</a:t>
            </a:r>
          </a:p>
          <a:p>
            <a:r>
              <a:rPr lang="en-GB" sz="1000" dirty="0"/>
              <a:t>Emotional intelligence is not a fixed trait; it can be developed through continuous self-awareness and practice</a:t>
            </a:r>
          </a:p>
          <a:p>
            <a:r>
              <a:rPr lang="en-GB" sz="1000" b="1" dirty="0"/>
              <a:t>Self-Awareness</a:t>
            </a:r>
          </a:p>
          <a:p>
            <a:r>
              <a:rPr lang="en-GB" sz="1000" dirty="0"/>
              <a:t>Recognising personal emotions and emotional patterns</a:t>
            </a:r>
          </a:p>
          <a:p>
            <a:r>
              <a:rPr lang="en-GB" sz="1000" dirty="0"/>
              <a:t>Identifying triggers that cause stress, anger, or anxiety</a:t>
            </a:r>
          </a:p>
          <a:p>
            <a:r>
              <a:rPr lang="en-GB" sz="1000" dirty="0"/>
              <a:t>Reflecting on how emotions affect behaviour</a:t>
            </a:r>
          </a:p>
          <a:p>
            <a:r>
              <a:rPr lang="en-GB" sz="1000" b="1" dirty="0"/>
              <a:t>Self-Regulation</a:t>
            </a:r>
          </a:p>
          <a:p>
            <a:r>
              <a:rPr lang="en-GB" sz="1000" dirty="0"/>
              <a:t>Pausing before reacting to situations</a:t>
            </a:r>
          </a:p>
          <a:p>
            <a:r>
              <a:rPr lang="en-GB" sz="1000" dirty="0"/>
              <a:t>Using breathing or grounding techniques</a:t>
            </a:r>
          </a:p>
          <a:p>
            <a:r>
              <a:rPr lang="en-GB" sz="1000" dirty="0"/>
              <a:t>Managing impulsive behaviours</a:t>
            </a:r>
          </a:p>
          <a:p>
            <a:r>
              <a:rPr lang="en-GB" sz="1000" b="1" dirty="0"/>
              <a:t>Motivation</a:t>
            </a:r>
          </a:p>
          <a:p>
            <a:r>
              <a:rPr lang="en-GB" sz="1000" dirty="0"/>
              <a:t>Setting realistic goals</a:t>
            </a:r>
          </a:p>
          <a:p>
            <a:r>
              <a:rPr lang="en-GB" sz="1000" dirty="0"/>
              <a:t>Maintaining a positive mindset</a:t>
            </a:r>
          </a:p>
          <a:p>
            <a:r>
              <a:rPr lang="en-GB" sz="1000" dirty="0"/>
              <a:t>Viewing challenges as opportunities for growth</a:t>
            </a:r>
          </a:p>
          <a:p>
            <a:r>
              <a:rPr lang="en-GB" sz="1000" b="1" dirty="0"/>
              <a:t>Empathy</a:t>
            </a:r>
          </a:p>
          <a:p>
            <a:r>
              <a:rPr lang="en-GB" sz="1000" dirty="0"/>
              <a:t>Understanding others’ perspectives</a:t>
            </a:r>
          </a:p>
          <a:p>
            <a:r>
              <a:rPr lang="en-GB" sz="1000" dirty="0"/>
              <a:t>Listening actively without judgement</a:t>
            </a:r>
          </a:p>
          <a:p>
            <a:r>
              <a:rPr lang="en-GB" sz="1000" dirty="0"/>
              <a:t>Showing compassion</a:t>
            </a:r>
          </a:p>
          <a:p>
            <a:r>
              <a:rPr lang="en-GB" sz="1000" b="1" dirty="0"/>
              <a:t>Social Skills</a:t>
            </a:r>
          </a:p>
          <a:p>
            <a:r>
              <a:rPr lang="en-GB" sz="1000" dirty="0"/>
              <a:t>Communicating clearly and respectfully</a:t>
            </a:r>
          </a:p>
          <a:p>
            <a:r>
              <a:rPr lang="en-GB" sz="1000" dirty="0"/>
              <a:t>Managing conflict constructively</a:t>
            </a:r>
          </a:p>
          <a:p>
            <a:r>
              <a:rPr lang="en-GB" sz="1000" dirty="0"/>
              <a:t>Working effectively in teams</a:t>
            </a:r>
          </a:p>
          <a:p>
            <a:r>
              <a:rPr lang="en-GB" sz="1000" b="1" dirty="0"/>
              <a:t>Critical Insight:</a:t>
            </a:r>
            <a:br>
              <a:rPr lang="en-GB" sz="1000" dirty="0"/>
            </a:br>
            <a:r>
              <a:rPr lang="en-GB" sz="1000" dirty="0"/>
              <a:t>Developing emotional intelligence begins with understanding oneself. When individuals can identify and regulate their own emotions, they become better equipped to understand and respond to others’ emotions</a:t>
            </a:r>
          </a:p>
        </p:txBody>
      </p:sp>
      <p:sp>
        <p:nvSpPr>
          <p:cNvPr id="10" name="TextBox 9">
            <a:extLst>
              <a:ext uri="{FF2B5EF4-FFF2-40B4-BE49-F238E27FC236}">
                <a16:creationId xmlns:a16="http://schemas.microsoft.com/office/drawing/2014/main" id="{5B4D800D-7080-D3DF-4E6E-C6EAEB41B8C4}"/>
              </a:ext>
            </a:extLst>
          </p:cNvPr>
          <p:cNvSpPr txBox="1"/>
          <p:nvPr/>
        </p:nvSpPr>
        <p:spPr>
          <a:xfrm>
            <a:off x="0" y="1677178"/>
            <a:ext cx="5529102" cy="2631490"/>
          </a:xfrm>
          <a:prstGeom prst="rect">
            <a:avLst/>
          </a:prstGeom>
          <a:solidFill>
            <a:schemeClr val="accent5">
              <a:lumMod val="20000"/>
              <a:lumOff val="80000"/>
            </a:schemeClr>
          </a:solidFill>
        </p:spPr>
        <p:txBody>
          <a:bodyPr wrap="square" rtlCol="0">
            <a:spAutoFit/>
          </a:bodyPr>
          <a:lstStyle/>
          <a:p>
            <a:r>
              <a:rPr lang="en-GB" sz="1050" b="1" dirty="0"/>
              <a:t>CONTROLLING OWN EMOTIONS &amp; DEVELOPING MINDFULNESS AS A STUDENT</a:t>
            </a:r>
          </a:p>
          <a:p>
            <a:r>
              <a:rPr lang="en-GB" sz="1050" dirty="0"/>
              <a:t>As a student, I often experience anxiety before assessments and frustration when workloads increase. I noticed that when I ignore these emotions, they build up and affect my concentration and motivation. However, when I acknowledge and manage these feelings, I perform better academically and feel more in control.</a:t>
            </a:r>
          </a:p>
          <a:p>
            <a:r>
              <a:rPr lang="en-GB" sz="1050" b="1" dirty="0"/>
              <a:t>Strategies I Use</a:t>
            </a:r>
          </a:p>
          <a:p>
            <a:r>
              <a:rPr lang="en-GB" sz="1050" b="1" dirty="0"/>
              <a:t>Mindful Breathing:</a:t>
            </a:r>
            <a:r>
              <a:rPr lang="en-GB" sz="1050" dirty="0"/>
              <a:t> Helps calm my mind before studying or exams</a:t>
            </a:r>
          </a:p>
          <a:p>
            <a:r>
              <a:rPr lang="en-GB" sz="1050" b="1" dirty="0"/>
              <a:t>Time Management:</a:t>
            </a:r>
            <a:r>
              <a:rPr lang="en-GB" sz="1050" dirty="0"/>
              <a:t> Creating schedules reduces stress</a:t>
            </a:r>
          </a:p>
          <a:p>
            <a:r>
              <a:rPr lang="en-GB" sz="1050" b="1" dirty="0"/>
              <a:t>Positive Self-Talk:</a:t>
            </a:r>
            <a:r>
              <a:rPr lang="en-GB" sz="1050" dirty="0"/>
              <a:t> Replacing negative thoughts with encouraging ones</a:t>
            </a:r>
          </a:p>
          <a:p>
            <a:r>
              <a:rPr lang="en-GB" sz="1050" b="1" dirty="0"/>
              <a:t>Reflection Journaling:</a:t>
            </a:r>
            <a:r>
              <a:rPr lang="en-GB" sz="1050" dirty="0"/>
              <a:t> Writing about emotions and experiences</a:t>
            </a:r>
          </a:p>
          <a:p>
            <a:r>
              <a:rPr lang="en-GB" sz="1050" b="1" dirty="0"/>
              <a:t>Taking Breaks:</a:t>
            </a:r>
            <a:r>
              <a:rPr lang="en-GB" sz="1050" dirty="0"/>
              <a:t> Prevents burnout</a:t>
            </a:r>
          </a:p>
          <a:p>
            <a:r>
              <a:rPr lang="en-GB" sz="1050" b="1" dirty="0"/>
              <a:t>Outcome:</a:t>
            </a:r>
            <a:br>
              <a:rPr lang="en-GB" sz="1050" dirty="0"/>
            </a:br>
            <a:r>
              <a:rPr lang="en-GB" sz="1050" dirty="0"/>
              <a:t>Mindfulness allows me to stay present and respond thoughtfully rather than emotionally. This improves focus, decision-making, and emotional control.</a:t>
            </a:r>
          </a:p>
          <a:p>
            <a:endParaRPr lang="en-GB" dirty="0"/>
          </a:p>
        </p:txBody>
      </p:sp>
      <p:sp>
        <p:nvSpPr>
          <p:cNvPr id="13" name="TextBox 12">
            <a:extLst>
              <a:ext uri="{FF2B5EF4-FFF2-40B4-BE49-F238E27FC236}">
                <a16:creationId xmlns:a16="http://schemas.microsoft.com/office/drawing/2014/main" id="{8BA834A6-0DEC-8F58-8555-13D9D8CEDEDB}"/>
              </a:ext>
            </a:extLst>
          </p:cNvPr>
          <p:cNvSpPr txBox="1"/>
          <p:nvPr/>
        </p:nvSpPr>
        <p:spPr>
          <a:xfrm>
            <a:off x="0" y="4324806"/>
            <a:ext cx="5529103" cy="1554272"/>
          </a:xfrm>
          <a:prstGeom prst="rect">
            <a:avLst/>
          </a:prstGeom>
          <a:solidFill>
            <a:schemeClr val="accent6">
              <a:lumMod val="40000"/>
              <a:lumOff val="60000"/>
            </a:schemeClr>
          </a:solidFill>
        </p:spPr>
        <p:txBody>
          <a:bodyPr wrap="square" rtlCol="0">
            <a:spAutoFit/>
          </a:bodyPr>
          <a:lstStyle/>
          <a:p>
            <a:r>
              <a:rPr lang="en-GB" sz="1100" b="1" dirty="0"/>
              <a:t>EMOTIONAL INTELLIGENCE, ACADEMIC SUCCESS &amp; ACTIONS</a:t>
            </a:r>
          </a:p>
          <a:p>
            <a:r>
              <a:rPr lang="en-GB" sz="1100" b="1" dirty="0"/>
              <a:t>Factors Contributing to Academic Success</a:t>
            </a:r>
          </a:p>
          <a:p>
            <a:r>
              <a:rPr lang="en-GB" sz="1100" dirty="0"/>
              <a:t>Self-discipline</a:t>
            </a:r>
          </a:p>
          <a:p>
            <a:r>
              <a:rPr lang="en-GB" sz="1100" dirty="0"/>
              <a:t>Stress management</a:t>
            </a:r>
          </a:p>
          <a:p>
            <a:r>
              <a:rPr lang="en-GB" sz="1100" dirty="0"/>
              <a:t>Motivation</a:t>
            </a:r>
          </a:p>
          <a:p>
            <a:r>
              <a:rPr lang="en-GB" sz="1100" dirty="0"/>
              <a:t>Supportive relationships</a:t>
            </a:r>
          </a:p>
          <a:p>
            <a:r>
              <a:rPr lang="en-GB" sz="1100" dirty="0"/>
              <a:t>Adaptability</a:t>
            </a:r>
          </a:p>
          <a:p>
            <a:endParaRPr lang="en-GB" dirty="0"/>
          </a:p>
        </p:txBody>
      </p:sp>
      <p:sp>
        <p:nvSpPr>
          <p:cNvPr id="4" name="TextBox 3">
            <a:extLst>
              <a:ext uri="{FF2B5EF4-FFF2-40B4-BE49-F238E27FC236}">
                <a16:creationId xmlns:a16="http://schemas.microsoft.com/office/drawing/2014/main" id="{1FD28406-6363-970D-F73D-A99C48540592}"/>
              </a:ext>
            </a:extLst>
          </p:cNvPr>
          <p:cNvSpPr txBox="1"/>
          <p:nvPr/>
        </p:nvSpPr>
        <p:spPr>
          <a:xfrm>
            <a:off x="5529102" y="4457199"/>
            <a:ext cx="3123407" cy="1415772"/>
          </a:xfrm>
          <a:prstGeom prst="rect">
            <a:avLst/>
          </a:prstGeom>
          <a:solidFill>
            <a:schemeClr val="accent2">
              <a:lumMod val="40000"/>
              <a:lumOff val="60000"/>
            </a:schemeClr>
          </a:solidFill>
        </p:spPr>
        <p:txBody>
          <a:bodyPr wrap="square" rtlCol="0">
            <a:spAutoFit/>
          </a:bodyPr>
          <a:lstStyle/>
          <a:p>
            <a:r>
              <a:rPr lang="en-GB" sz="1100" b="1" dirty="0"/>
              <a:t>COMMON EI CHALLENGES </a:t>
            </a:r>
          </a:p>
          <a:p>
            <a:pPr marL="285750" indent="-285750">
              <a:buFont typeface="Arial" panose="020B0604020202020204" pitchFamily="34" charset="0"/>
              <a:buChar char="•"/>
            </a:pPr>
            <a:r>
              <a:rPr lang="en-GB" sz="1100" dirty="0"/>
              <a:t>Test anxiety</a:t>
            </a:r>
          </a:p>
          <a:p>
            <a:pPr marL="285750" indent="-285750">
              <a:buFont typeface="Arial" panose="020B0604020202020204" pitchFamily="34" charset="0"/>
              <a:buChar char="•"/>
            </a:pPr>
            <a:r>
              <a:rPr lang="en-GB" sz="1100" dirty="0"/>
              <a:t>Low motivation </a:t>
            </a:r>
          </a:p>
          <a:p>
            <a:pPr marL="285750" indent="-285750">
              <a:buFont typeface="Arial" panose="020B0604020202020204" pitchFamily="34" charset="0"/>
              <a:buChar char="•"/>
            </a:pPr>
            <a:r>
              <a:rPr lang="en-GB" sz="1100" dirty="0"/>
              <a:t>Conflict in group work </a:t>
            </a:r>
          </a:p>
          <a:p>
            <a:pPr marL="285750" indent="-285750">
              <a:buFont typeface="Arial" panose="020B0604020202020204" pitchFamily="34" charset="0"/>
              <a:buChar char="•"/>
            </a:pPr>
            <a:r>
              <a:rPr lang="en-GB" sz="1100" dirty="0"/>
              <a:t>Burnout  </a:t>
            </a:r>
          </a:p>
          <a:p>
            <a:r>
              <a:rPr lang="en-GB" sz="1100" dirty="0"/>
              <a:t> </a:t>
            </a:r>
          </a:p>
          <a:p>
            <a:r>
              <a:rPr lang="en-GB" dirty="0"/>
              <a:t> </a:t>
            </a:r>
          </a:p>
        </p:txBody>
      </p:sp>
      <p:sp>
        <p:nvSpPr>
          <p:cNvPr id="5" name="TextBox 4">
            <a:extLst>
              <a:ext uri="{FF2B5EF4-FFF2-40B4-BE49-F238E27FC236}">
                <a16:creationId xmlns:a16="http://schemas.microsoft.com/office/drawing/2014/main" id="{FB25DE92-5EF5-4D04-6607-FC91DEBFB221}"/>
              </a:ext>
            </a:extLst>
          </p:cNvPr>
          <p:cNvSpPr txBox="1"/>
          <p:nvPr/>
        </p:nvSpPr>
        <p:spPr>
          <a:xfrm>
            <a:off x="8652509" y="4448329"/>
            <a:ext cx="3539491" cy="1615827"/>
          </a:xfrm>
          <a:prstGeom prst="rect">
            <a:avLst/>
          </a:prstGeom>
          <a:solidFill>
            <a:schemeClr val="accent2">
              <a:lumMod val="40000"/>
              <a:lumOff val="60000"/>
            </a:schemeClr>
          </a:solidFill>
        </p:spPr>
        <p:txBody>
          <a:bodyPr wrap="square" rtlCol="0">
            <a:spAutoFit/>
          </a:bodyPr>
          <a:lstStyle/>
          <a:p>
            <a:r>
              <a:rPr lang="en-GB" sz="1100" b="1" dirty="0"/>
              <a:t>COMMON EI ACTIONS</a:t>
            </a:r>
          </a:p>
          <a:p>
            <a:pPr marL="285750" indent="-285750">
              <a:buFont typeface="Arial" panose="020B0604020202020204" pitchFamily="34" charset="0"/>
              <a:buChar char="•"/>
            </a:pPr>
            <a:r>
              <a:rPr lang="en-GB" sz="1100" dirty="0"/>
              <a:t>Practice relaxation techniques</a:t>
            </a:r>
          </a:p>
          <a:p>
            <a:pPr marL="285750" indent="-285750">
              <a:buFont typeface="Arial" panose="020B0604020202020204" pitchFamily="34" charset="0"/>
              <a:buChar char="•"/>
            </a:pPr>
            <a:r>
              <a:rPr lang="en-GB" sz="1100" dirty="0"/>
              <a:t>Set short- term goals </a:t>
            </a:r>
          </a:p>
          <a:p>
            <a:pPr marL="285750" indent="-285750">
              <a:buFont typeface="Arial" panose="020B0604020202020204" pitchFamily="34" charset="0"/>
              <a:buChar char="•"/>
            </a:pPr>
            <a:r>
              <a:rPr lang="en-GB" sz="1100" dirty="0"/>
              <a:t>Use study planners </a:t>
            </a:r>
          </a:p>
          <a:p>
            <a:pPr marL="285750" indent="-285750">
              <a:buFont typeface="Arial" panose="020B0604020202020204" pitchFamily="34" charset="0"/>
              <a:buChar char="•"/>
            </a:pPr>
            <a:r>
              <a:rPr lang="en-GB" sz="1100" dirty="0"/>
              <a:t>Communicate openly  </a:t>
            </a:r>
          </a:p>
          <a:p>
            <a:pPr marL="285750" indent="-285750">
              <a:buFont typeface="Arial" panose="020B0604020202020204" pitchFamily="34" charset="0"/>
              <a:buChar char="•"/>
            </a:pPr>
            <a:r>
              <a:rPr lang="en-GB" sz="1100" dirty="0"/>
              <a:t>Seek support and rest</a:t>
            </a:r>
          </a:p>
          <a:p>
            <a:pPr marL="285750" indent="-285750">
              <a:buFont typeface="Arial" panose="020B0604020202020204" pitchFamily="34" charset="0"/>
              <a:buChar char="•"/>
            </a:pPr>
            <a:endParaRPr lang="en-GB" sz="1100" dirty="0"/>
          </a:p>
          <a:p>
            <a:pPr marL="285750" indent="-285750">
              <a:buFont typeface="Arial" panose="020B0604020202020204" pitchFamily="34" charset="0"/>
              <a:buChar char="•"/>
            </a:pPr>
            <a:endParaRPr lang="en-GB" sz="1100" dirty="0"/>
          </a:p>
          <a:p>
            <a:pPr marL="285750" indent="-285750">
              <a:buFont typeface="Arial" panose="020B0604020202020204" pitchFamily="34" charset="0"/>
              <a:buChar char="•"/>
            </a:pPr>
            <a:endParaRPr lang="en-GB" sz="1100" dirty="0"/>
          </a:p>
        </p:txBody>
      </p:sp>
      <p:sp>
        <p:nvSpPr>
          <p:cNvPr id="6" name="TextBox 5">
            <a:extLst>
              <a:ext uri="{FF2B5EF4-FFF2-40B4-BE49-F238E27FC236}">
                <a16:creationId xmlns:a16="http://schemas.microsoft.com/office/drawing/2014/main" id="{681F43D0-8402-2998-648E-F6E8B6900D61}"/>
              </a:ext>
            </a:extLst>
          </p:cNvPr>
          <p:cNvSpPr txBox="1"/>
          <p:nvPr/>
        </p:nvSpPr>
        <p:spPr>
          <a:xfrm>
            <a:off x="0" y="5852378"/>
            <a:ext cx="12192000" cy="923330"/>
          </a:xfrm>
          <a:prstGeom prst="rect">
            <a:avLst/>
          </a:prstGeom>
          <a:solidFill>
            <a:schemeClr val="bg2">
              <a:lumMod val="90000"/>
            </a:schemeClr>
          </a:solidFill>
        </p:spPr>
        <p:txBody>
          <a:bodyPr wrap="square" rtlCol="0">
            <a:spAutoFit/>
          </a:bodyPr>
          <a:lstStyle/>
          <a:p>
            <a:r>
              <a:rPr lang="en-GB" sz="1200" b="1" dirty="0"/>
              <a:t>CONCLUSION</a:t>
            </a:r>
          </a:p>
          <a:p>
            <a:r>
              <a:rPr lang="en-GB" sz="1200" dirty="0"/>
              <a:t>Personal emotional awareness is the foundation of emotional intelligence. By recognising and managing their own emotions, students can better understand others, improve relationships, and enhance academic success. Developing emotional intelligence is an ongoing process that supports both personal growth and lifelong learning.</a:t>
            </a:r>
          </a:p>
          <a:p>
            <a:endParaRPr lang="en-GB" dirty="0"/>
          </a:p>
        </p:txBody>
      </p:sp>
    </p:spTree>
    <p:extLst>
      <p:ext uri="{BB962C8B-B14F-4D97-AF65-F5344CB8AC3E}">
        <p14:creationId xmlns:p14="http://schemas.microsoft.com/office/powerpoint/2010/main" val="383196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D5416A-6B82-09CE-FA90-58B44426DFAC}"/>
              </a:ext>
            </a:extLst>
          </p:cNvPr>
          <p:cNvSpPr txBox="1"/>
          <p:nvPr/>
        </p:nvSpPr>
        <p:spPr>
          <a:xfrm>
            <a:off x="925830" y="914400"/>
            <a:ext cx="8858250" cy="2862322"/>
          </a:xfrm>
          <a:prstGeom prst="rect">
            <a:avLst/>
          </a:prstGeom>
          <a:noFill/>
        </p:spPr>
        <p:txBody>
          <a:bodyPr wrap="square" rtlCol="0">
            <a:spAutoFit/>
          </a:bodyPr>
          <a:lstStyle/>
          <a:p>
            <a:r>
              <a:rPr lang="en-GB" b="1" dirty="0"/>
              <a:t>REFERENCES</a:t>
            </a:r>
          </a:p>
          <a:p>
            <a:pPr marL="285750" indent="-285750">
              <a:buFont typeface="Arial" panose="020B0604020202020204" pitchFamily="34" charset="0"/>
              <a:buChar char="•"/>
            </a:pPr>
            <a:r>
              <a:rPr lang="en-GB" dirty="0"/>
              <a:t>Baumeister, R.F. and Vohs, K.D. (2007) ‘Self-regulation, ego depletion, and motivation’, </a:t>
            </a:r>
            <a:r>
              <a:rPr lang="en-GB" i="1" dirty="0"/>
              <a:t>Social and Personality Psychology Compass</a:t>
            </a:r>
            <a:r>
              <a:rPr lang="en-GB" dirty="0"/>
              <a:t>, 1(1), pp. 115–128.</a:t>
            </a:r>
          </a:p>
          <a:p>
            <a:pPr marL="285750" indent="-285750">
              <a:buFont typeface="Arial" panose="020B0604020202020204" pitchFamily="34" charset="0"/>
              <a:buChar char="•"/>
            </a:pPr>
            <a:r>
              <a:rPr lang="en-GB" dirty="0"/>
              <a:t>Goleman, D. (1995) </a:t>
            </a:r>
            <a:r>
              <a:rPr lang="en-GB" i="1" dirty="0"/>
              <a:t>Emotional intelligence: Why it can matter more than IQ</a:t>
            </a:r>
            <a:r>
              <a:rPr lang="en-GB" dirty="0"/>
              <a:t>. New York: Bantam Books.</a:t>
            </a:r>
          </a:p>
          <a:p>
            <a:pPr marL="285750" indent="-285750">
              <a:buFont typeface="Arial" panose="020B0604020202020204" pitchFamily="34" charset="0"/>
              <a:buChar char="•"/>
            </a:pPr>
            <a:r>
              <a:rPr lang="en-GB" dirty="0"/>
              <a:t>Kabat-Zinn, J. (2003) ‘Mindfulness-based interventions in context: Past, present, and future’, </a:t>
            </a:r>
            <a:r>
              <a:rPr lang="en-GB" i="1" dirty="0"/>
              <a:t>Clinical Psychology: Science and Practice</a:t>
            </a:r>
            <a:r>
              <a:rPr lang="en-GB" dirty="0"/>
              <a:t>, 10(2), pp. 144–156.</a:t>
            </a:r>
          </a:p>
          <a:p>
            <a:pPr marL="285750" indent="-285750">
              <a:buFont typeface="Arial" panose="020B0604020202020204" pitchFamily="34" charset="0"/>
              <a:buChar char="•"/>
            </a:pPr>
            <a:r>
              <a:rPr lang="en-GB" dirty="0"/>
              <a:t>Mayer, J.D., Salovey, P. and Caruso, D.R. (2008) ‘Emotional intelligence: New ability or eclectic traits?’, </a:t>
            </a:r>
            <a:r>
              <a:rPr lang="en-GB" i="1" dirty="0"/>
              <a:t>American Psychologist</a:t>
            </a:r>
            <a:r>
              <a:rPr lang="en-GB" dirty="0"/>
              <a:t>, 63(6), pp. 503–517.</a:t>
            </a:r>
          </a:p>
          <a:p>
            <a:endParaRPr lang="en-GB" dirty="0"/>
          </a:p>
        </p:txBody>
      </p:sp>
    </p:spTree>
    <p:extLst>
      <p:ext uri="{BB962C8B-B14F-4D97-AF65-F5344CB8AC3E}">
        <p14:creationId xmlns:p14="http://schemas.microsoft.com/office/powerpoint/2010/main" val="3243700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124</TotalTime>
  <Words>569</Words>
  <Application>Microsoft Office PowerPoint</Application>
  <PresentationFormat>Widescreen</PresentationFormat>
  <Paragraphs>63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Developing Emotional Intelligence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Md Imran Ahmed</dc:creator>
  <cp:lastModifiedBy>Md Imran Ahmed</cp:lastModifiedBy>
  <cp:revision>1</cp:revision>
  <dcterms:created xsi:type="dcterms:W3CDTF">2026-02-05T11:33:21Z</dcterms:created>
  <dcterms:modified xsi:type="dcterms:W3CDTF">2026-02-11T18:17:50Z</dcterms:modified>
</cp:coreProperties>
</file>