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0" d="100"/>
          <a:sy n="80" d="100"/>
        </p:scale>
        <p:origin x="120" y="7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2/24/2020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2/24/2020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2/24/2020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2/24/2020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2/24/2020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2/24/2020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2/24/2020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2/24/2020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hbr.org/2015/01/what-is-a-business-mode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www.youtube.com/watch?time_continue=137&amp;v=QoAOzMTLP5s&amp;feature=emb_titl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time_continue=49&amp;v=g4E3fhybhGM&amp;feature=emb_title"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20" y="10"/>
            <a:ext cx="12191979"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Developing an Effective Business Model </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Session 4</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E82A2-B0CC-4E4F-91EA-5AC6AE660C48}"/>
              </a:ext>
            </a:extLst>
          </p:cNvPr>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lstStyle/>
          <a:p>
            <a:r>
              <a:rPr lang="en-GB" b="1" dirty="0"/>
              <a:t>Session Objectives </a:t>
            </a:r>
          </a:p>
        </p:txBody>
      </p:sp>
      <p:sp>
        <p:nvSpPr>
          <p:cNvPr id="3" name="Content Placeholder 2">
            <a:extLst>
              <a:ext uri="{FF2B5EF4-FFF2-40B4-BE49-F238E27FC236}">
                <a16:creationId xmlns:a16="http://schemas.microsoft.com/office/drawing/2014/main" id="{0C25A695-4A57-43A2-A97B-4F03DDC42B97}"/>
              </a:ext>
            </a:extLst>
          </p:cNvPr>
          <p:cNvSpPr>
            <a:spLocks noGrp="1"/>
          </p:cNvSpPr>
          <p:nvPr>
            <p:ph idx="1"/>
          </p:nvPr>
        </p:nvSpPr>
        <p:spPr/>
        <p:txBody>
          <a:bodyPr/>
          <a:lstStyle/>
          <a:p>
            <a:endParaRPr lang="en-GB" dirty="0"/>
          </a:p>
          <a:p>
            <a:endParaRPr lang="en-GB" dirty="0"/>
          </a:p>
          <a:p>
            <a:r>
              <a:rPr lang="en-GB" sz="2400" b="1" dirty="0"/>
              <a:t>Describe business models and discuss their importance</a:t>
            </a:r>
          </a:p>
          <a:p>
            <a:pPr marL="0" indent="0">
              <a:buNone/>
            </a:pPr>
            <a:endParaRPr lang="en-GB" sz="2400" b="1" dirty="0"/>
          </a:p>
          <a:p>
            <a:r>
              <a:rPr lang="en-GB" sz="2400" b="1" dirty="0"/>
              <a:t>Identify and Describe two general types of business models</a:t>
            </a:r>
          </a:p>
          <a:p>
            <a:pPr marL="0" indent="0">
              <a:buNone/>
            </a:pPr>
            <a:endParaRPr lang="en-GB" sz="2400" b="1" dirty="0"/>
          </a:p>
          <a:p>
            <a:r>
              <a:rPr lang="en-GB" sz="2400" b="1" dirty="0"/>
              <a:t>Explain and apply The Business Model Canvas. </a:t>
            </a:r>
          </a:p>
        </p:txBody>
      </p:sp>
    </p:spTree>
    <p:extLst>
      <p:ext uri="{BB962C8B-B14F-4D97-AF65-F5344CB8AC3E}">
        <p14:creationId xmlns:p14="http://schemas.microsoft.com/office/powerpoint/2010/main" val="261268945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E82A2-B0CC-4E4F-91EA-5AC6AE660C48}"/>
              </a:ext>
            </a:extLst>
          </p:cNvPr>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lstStyle/>
          <a:p>
            <a:r>
              <a:rPr lang="en-GB" b="1" dirty="0"/>
              <a:t>Business Models  </a:t>
            </a:r>
          </a:p>
        </p:txBody>
      </p:sp>
      <p:sp>
        <p:nvSpPr>
          <p:cNvPr id="3" name="Content Placeholder 2">
            <a:extLst>
              <a:ext uri="{FF2B5EF4-FFF2-40B4-BE49-F238E27FC236}">
                <a16:creationId xmlns:a16="http://schemas.microsoft.com/office/drawing/2014/main" id="{0C25A695-4A57-43A2-A97B-4F03DDC42B97}"/>
              </a:ext>
            </a:extLst>
          </p:cNvPr>
          <p:cNvSpPr>
            <a:spLocks noGrp="1"/>
          </p:cNvSpPr>
          <p:nvPr>
            <p:ph idx="1"/>
          </p:nvPr>
        </p:nvSpPr>
        <p:spPr>
          <a:xfrm>
            <a:off x="1066800" y="2103120"/>
            <a:ext cx="10058400" cy="4278630"/>
          </a:xfrm>
        </p:spPr>
        <p:txBody>
          <a:bodyPr>
            <a:normAutofit/>
          </a:bodyPr>
          <a:lstStyle/>
          <a:p>
            <a:endParaRPr lang="en-GB" dirty="0"/>
          </a:p>
          <a:p>
            <a:pPr marL="740664" lvl="1"/>
            <a:r>
              <a:rPr lang="en-US" sz="2400" b="1" dirty="0"/>
              <a:t>A business model is a firm</a:t>
            </a:r>
            <a:r>
              <a:rPr lang="en-US" altLang="en-US" sz="2400" b="1" dirty="0"/>
              <a:t>’</a:t>
            </a:r>
            <a:r>
              <a:rPr lang="en-US" sz="2400" b="1" dirty="0"/>
              <a:t>s plan or recipe for how it creates, delivers, and captures value for its stakeholders.</a:t>
            </a:r>
          </a:p>
          <a:p>
            <a:pPr marL="557784" lvl="1" indent="0">
              <a:buNone/>
            </a:pPr>
            <a:endParaRPr lang="en-US" sz="2400" b="1" dirty="0"/>
          </a:p>
          <a:p>
            <a:pPr marL="740664" lvl="1"/>
            <a:r>
              <a:rPr lang="en-US" sz="2400" b="1" dirty="0"/>
              <a:t>The proper time to develop a business model is following the feasibility analysis stage and prior to fleshing out the operational details of the company.</a:t>
            </a:r>
          </a:p>
          <a:p>
            <a:pPr marL="740664" lvl="1"/>
            <a:endParaRPr lang="en-US" sz="2400" b="1" dirty="0"/>
          </a:p>
          <a:p>
            <a:pPr marL="740664" lvl="1"/>
            <a:r>
              <a:rPr lang="en-US" sz="2400" b="1" dirty="0"/>
              <a:t>A firm</a:t>
            </a:r>
            <a:r>
              <a:rPr lang="en-US" altLang="en-US" sz="2400" b="1" dirty="0"/>
              <a:t>’</a:t>
            </a:r>
            <a:r>
              <a:rPr lang="en-US" sz="2400" b="1" dirty="0"/>
              <a:t>s business model is integral to its ability to succeed both in the short and long term.</a:t>
            </a:r>
          </a:p>
          <a:p>
            <a:endParaRPr lang="en-GB" dirty="0"/>
          </a:p>
        </p:txBody>
      </p:sp>
    </p:spTree>
    <p:extLst>
      <p:ext uri="{BB962C8B-B14F-4D97-AF65-F5344CB8AC3E}">
        <p14:creationId xmlns:p14="http://schemas.microsoft.com/office/powerpoint/2010/main" val="343225563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5E9363-D3A9-462E-A3B0-455424F2DB36}"/>
              </a:ext>
            </a:extLst>
          </p:cNvPr>
          <p:cNvSpPr>
            <a:spLocks noGrp="1"/>
          </p:cNvSpPr>
          <p:nvPr>
            <p:ph idx="1"/>
          </p:nvPr>
        </p:nvSpPr>
        <p:spPr>
          <a:xfrm>
            <a:off x="1066800" y="2103120"/>
            <a:ext cx="10058400" cy="4111942"/>
          </a:xfrm>
        </p:spPr>
        <p:txBody>
          <a:bodyPr>
            <a:normAutofit/>
          </a:bodyPr>
          <a:lstStyle/>
          <a:p>
            <a:pPr algn="ctr"/>
            <a:endParaRPr lang="en-GB" sz="1000" b="1" dirty="0"/>
          </a:p>
          <a:p>
            <a:pPr algn="ctr"/>
            <a:r>
              <a:rPr lang="en-GB" sz="2400" b="1" dirty="0"/>
              <a:t>A look through HBR's archives shows that business thinkers use the concept of a "business model" in many different ways, potentially skewing the definition. Many people believe Peter Drucker defined the term in a 1994 article as </a:t>
            </a:r>
            <a:r>
              <a:rPr lang="en-GB" sz="2400" b="1" i="1" dirty="0">
                <a:solidFill>
                  <a:srgbClr val="FF0000"/>
                </a:solidFill>
              </a:rPr>
              <a:t>"assumptions about what a company gets paid for,"</a:t>
            </a:r>
            <a:r>
              <a:rPr lang="en-GB" sz="2400" b="1" dirty="0"/>
              <a:t> but that article never mentions the term business model.</a:t>
            </a:r>
          </a:p>
          <a:p>
            <a:pPr algn="ctr"/>
            <a:endParaRPr lang="en-GB" sz="2400" b="1" dirty="0"/>
          </a:p>
          <a:p>
            <a:pPr marL="0" indent="0" algn="ctr">
              <a:buNone/>
            </a:pPr>
            <a:r>
              <a:rPr lang="en-GB" sz="2400" dirty="0">
                <a:hlinkClick r:id="rId2"/>
              </a:rPr>
              <a:t>https://hbr.org/2015/01/what-is-a-business-model</a:t>
            </a:r>
            <a:endParaRPr lang="en-GB" sz="2400" dirty="0"/>
          </a:p>
          <a:p>
            <a:pPr marL="0" indent="0" algn="ctr">
              <a:buNone/>
            </a:pPr>
            <a:endParaRPr lang="en-GB" sz="2400" dirty="0"/>
          </a:p>
        </p:txBody>
      </p:sp>
      <p:sp>
        <p:nvSpPr>
          <p:cNvPr id="4" name="Title 1">
            <a:extLst>
              <a:ext uri="{FF2B5EF4-FFF2-40B4-BE49-F238E27FC236}">
                <a16:creationId xmlns:a16="http://schemas.microsoft.com/office/drawing/2014/main" id="{13CAB946-ED87-4DD3-A2E9-6C42385CB95D}"/>
              </a:ext>
            </a:extLst>
          </p:cNvPr>
          <p:cNvSpPr>
            <a:spLocks noGrp="1"/>
          </p:cNvSpPr>
          <p:nvPr>
            <p:ph type="title"/>
          </p:nvPr>
        </p:nvSpPr>
        <p:spPr>
          <a:xfrm>
            <a:off x="1066800" y="642938"/>
            <a:ext cx="10058400" cy="1371600"/>
          </a:xfrm>
        </p:spPr>
        <p:style>
          <a:lnRef idx="2">
            <a:schemeClr val="accent2"/>
          </a:lnRef>
          <a:fillRef idx="1">
            <a:schemeClr val="lt1"/>
          </a:fillRef>
          <a:effectRef idx="0">
            <a:schemeClr val="accent2"/>
          </a:effectRef>
          <a:fontRef idx="minor">
            <a:schemeClr val="dk1"/>
          </a:fontRef>
        </p:style>
        <p:txBody>
          <a:bodyPr/>
          <a:lstStyle/>
          <a:p>
            <a:r>
              <a:rPr lang="en-GB" b="1" dirty="0"/>
              <a:t>Business Models  </a:t>
            </a:r>
          </a:p>
        </p:txBody>
      </p:sp>
    </p:spTree>
    <p:extLst>
      <p:ext uri="{BB962C8B-B14F-4D97-AF65-F5344CB8AC3E}">
        <p14:creationId xmlns:p14="http://schemas.microsoft.com/office/powerpoint/2010/main" val="101967854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636E7B9-4108-468D-8E04-17A758984C32}"/>
              </a:ext>
            </a:extLst>
          </p:cNvPr>
          <p:cNvSpPr>
            <a:spLocks noGrp="1"/>
          </p:cNvSpPr>
          <p:nvPr>
            <p:ph type="title"/>
          </p:nvPr>
        </p:nvSpPr>
        <p:spPr>
          <a:xfrm>
            <a:off x="1066800" y="642594"/>
            <a:ext cx="10058400" cy="1371600"/>
          </a:xfrm>
        </p:spPr>
        <p:style>
          <a:lnRef idx="2">
            <a:schemeClr val="accent2"/>
          </a:lnRef>
          <a:fillRef idx="1">
            <a:schemeClr val="lt1"/>
          </a:fillRef>
          <a:effectRef idx="0">
            <a:schemeClr val="accent2"/>
          </a:effectRef>
          <a:fontRef idx="minor">
            <a:schemeClr val="dk1"/>
          </a:fontRef>
        </p:style>
        <p:txBody>
          <a:bodyPr/>
          <a:lstStyle/>
          <a:p>
            <a:r>
              <a:rPr lang="en-US" b="1" dirty="0"/>
              <a:t>Business Model Canvas Explained</a:t>
            </a:r>
          </a:p>
        </p:txBody>
      </p:sp>
      <p:pic>
        <p:nvPicPr>
          <p:cNvPr id="3" name="Picture 2" descr="A close up of a piece of paper&#10;&#10;Description automatically generated">
            <a:hlinkClick r:id="rId2"/>
            <a:extLst>
              <a:ext uri="{FF2B5EF4-FFF2-40B4-BE49-F238E27FC236}">
                <a16:creationId xmlns:a16="http://schemas.microsoft.com/office/drawing/2014/main" id="{92921CA0-EF6F-409E-98C8-32708EA109DE}"/>
              </a:ext>
            </a:extLst>
          </p:cNvPr>
          <p:cNvPicPr>
            <a:picLocks noChangeAspect="1"/>
          </p:cNvPicPr>
          <p:nvPr/>
        </p:nvPicPr>
        <p:blipFill rotWithShape="1">
          <a:blip r:embed="rId3">
            <a:extLst>
              <a:ext uri="{28A0092B-C50C-407E-A947-70E740481C1C}">
                <a14:useLocalDpi xmlns:a14="http://schemas.microsoft.com/office/drawing/2010/main" val="0"/>
              </a:ext>
            </a:extLst>
          </a:blip>
          <a:srcRect t="14506" b="8642"/>
          <a:stretch/>
        </p:blipFill>
        <p:spPr>
          <a:xfrm>
            <a:off x="1643433" y="2388870"/>
            <a:ext cx="8905134" cy="3849624"/>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89193073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1B0226-940C-4241-B645-B8ABDCDF8A02}"/>
              </a:ext>
            </a:extLst>
          </p:cNvPr>
          <p:cNvPicPr>
            <a:picLocks noChangeAspect="1"/>
          </p:cNvPicPr>
          <p:nvPr/>
        </p:nvPicPr>
        <p:blipFill>
          <a:blip r:embed="rId2"/>
          <a:stretch>
            <a:fillRect/>
          </a:stretch>
        </p:blipFill>
        <p:spPr>
          <a:xfrm>
            <a:off x="914400" y="535948"/>
            <a:ext cx="2560349" cy="5786103"/>
          </a:xfrm>
          <a:prstGeom prst="rect">
            <a:avLst/>
          </a:prstGeom>
          <a:ln w="38100" cap="sq">
            <a:solidFill>
              <a:schemeClr val="accent2"/>
            </a:solidFill>
            <a:prstDash val="solid"/>
            <a:miter lim="800000"/>
          </a:ln>
          <a:effectLst>
            <a:outerShdw blurRad="50800" dist="38100" dir="2700000" algn="tl" rotWithShape="0">
              <a:srgbClr val="000000">
                <a:alpha val="43000"/>
              </a:srgbClr>
            </a:outerShdw>
          </a:effectLst>
        </p:spPr>
      </p:pic>
      <p:sp>
        <p:nvSpPr>
          <p:cNvPr id="11" name="Content Placeholder 3">
            <a:extLst>
              <a:ext uri="{FF2B5EF4-FFF2-40B4-BE49-F238E27FC236}">
                <a16:creationId xmlns:a16="http://schemas.microsoft.com/office/drawing/2014/main" id="{55D1EBD0-F553-4A85-B28D-DF6EB3F65CD2}"/>
              </a:ext>
            </a:extLst>
          </p:cNvPr>
          <p:cNvSpPr>
            <a:spLocks noGrp="1"/>
          </p:cNvSpPr>
          <p:nvPr>
            <p:ph sz="half" idx="2"/>
          </p:nvPr>
        </p:nvSpPr>
        <p:spPr>
          <a:xfrm>
            <a:off x="4006516" y="625643"/>
            <a:ext cx="7118684" cy="5696408"/>
          </a:xfrm>
        </p:spPr>
        <p:txBody>
          <a:bodyPr>
            <a:noAutofit/>
          </a:bodyPr>
          <a:lstStyle/>
          <a:p>
            <a:r>
              <a:rPr lang="en-US" sz="2000" b="1" dirty="0"/>
              <a:t>Customers comprise the heart of any business model. Without (profitable) customers, no company can survive for long.</a:t>
            </a:r>
            <a:endParaRPr lang="en-GB" sz="2000" b="1" dirty="0"/>
          </a:p>
          <a:p>
            <a:r>
              <a:rPr lang="en-US" sz="2000" b="1" dirty="0"/>
              <a:t> In order to better satisfy customers, a company may group them into distinct segments with common needs, common behaviors, or other attributes. A business model may define one or several large or small Customer Segments. </a:t>
            </a:r>
            <a:endParaRPr lang="en-US" sz="2000" b="1" dirty="0" smtClean="0"/>
          </a:p>
          <a:p>
            <a:r>
              <a:rPr lang="en-US" sz="2000" b="1" dirty="0" smtClean="0"/>
              <a:t>An </a:t>
            </a:r>
            <a:r>
              <a:rPr lang="en-US" sz="2000" b="1" dirty="0"/>
              <a:t>organization must make a conscious decision about which segments to serve and which segments to ignore. </a:t>
            </a:r>
            <a:endParaRPr lang="en-US" sz="2000" b="1" dirty="0" smtClean="0"/>
          </a:p>
          <a:p>
            <a:r>
              <a:rPr lang="en-US" sz="2000" b="1" dirty="0" smtClean="0"/>
              <a:t>Once </a:t>
            </a:r>
            <a:r>
              <a:rPr lang="en-US" sz="2000" b="1" dirty="0"/>
              <a:t>this decision is made, a business model can be carefully designed around a strong understanding of specific customer needs.</a:t>
            </a:r>
            <a:endParaRPr lang="en-GB" sz="2000" b="1" dirty="0"/>
          </a:p>
          <a:p>
            <a:endParaRPr lang="en-US" sz="2000" b="1" dirty="0"/>
          </a:p>
        </p:txBody>
      </p:sp>
      <p:sp>
        <p:nvSpPr>
          <p:cNvPr id="2" name="TextBox 1"/>
          <p:cNvSpPr txBox="1"/>
          <p:nvPr/>
        </p:nvSpPr>
        <p:spPr>
          <a:xfrm>
            <a:off x="1010652" y="1059072"/>
            <a:ext cx="2189747" cy="5339923"/>
          </a:xfrm>
          <a:prstGeom prst="rect">
            <a:avLst/>
          </a:prstGeom>
          <a:noFill/>
        </p:spPr>
        <p:txBody>
          <a:bodyPr wrap="square" rtlCol="0">
            <a:spAutoFit/>
          </a:bodyPr>
          <a:lstStyle/>
          <a:p>
            <a:r>
              <a:rPr lang="en-US" sz="1550" b="1" dirty="0"/>
              <a:t>Customer groups represent separate segments if:</a:t>
            </a:r>
            <a:endParaRPr lang="en-GB" sz="1550" b="1" dirty="0"/>
          </a:p>
          <a:p>
            <a:pPr marL="285750" lvl="0" indent="-285750">
              <a:buFont typeface="Arial" panose="020B0604020202020204" pitchFamily="34" charset="0"/>
              <a:buChar char="•"/>
            </a:pPr>
            <a:r>
              <a:rPr lang="en-US" sz="1550" dirty="0"/>
              <a:t>Their needs require and justify a distinct </a:t>
            </a:r>
            <a:r>
              <a:rPr lang="en-US" sz="1550" dirty="0" smtClean="0"/>
              <a:t>offer.</a:t>
            </a:r>
            <a:endParaRPr lang="en-GB" sz="1550" dirty="0"/>
          </a:p>
          <a:p>
            <a:pPr marL="285750" lvl="0" indent="-285750">
              <a:buFont typeface="Arial" panose="020B0604020202020204" pitchFamily="34" charset="0"/>
              <a:buChar char="•"/>
            </a:pPr>
            <a:r>
              <a:rPr lang="en-US" sz="1550" dirty="0"/>
              <a:t>They are reached through different Distribution Channels</a:t>
            </a:r>
            <a:endParaRPr lang="en-GB" sz="1550" dirty="0"/>
          </a:p>
          <a:p>
            <a:pPr marL="285750" lvl="0" indent="-285750">
              <a:buFont typeface="Arial" panose="020B0604020202020204" pitchFamily="34" charset="0"/>
              <a:buChar char="•"/>
            </a:pPr>
            <a:r>
              <a:rPr lang="en-US" sz="1550" dirty="0"/>
              <a:t>They require different types of relationships</a:t>
            </a:r>
            <a:endParaRPr lang="en-GB" sz="1550" dirty="0"/>
          </a:p>
          <a:p>
            <a:pPr marL="285750" lvl="0" indent="-285750">
              <a:buFont typeface="Arial" panose="020B0604020202020204" pitchFamily="34" charset="0"/>
              <a:buChar char="•"/>
            </a:pPr>
            <a:r>
              <a:rPr lang="en-US" sz="1550" dirty="0"/>
              <a:t>They have substantially different </a:t>
            </a:r>
            <a:r>
              <a:rPr lang="en-US" sz="1550" dirty="0" smtClean="0"/>
              <a:t>profitability's</a:t>
            </a:r>
            <a:endParaRPr lang="en-GB" sz="1550" dirty="0"/>
          </a:p>
          <a:p>
            <a:pPr marL="285750" lvl="0" indent="-285750">
              <a:buFont typeface="Arial" panose="020B0604020202020204" pitchFamily="34" charset="0"/>
              <a:buChar char="•"/>
            </a:pPr>
            <a:r>
              <a:rPr lang="en-US" sz="1550" dirty="0"/>
              <a:t>They are willing to pay for different aspects of the offer</a:t>
            </a:r>
            <a:endParaRPr lang="en-GB" sz="1550" dirty="0"/>
          </a:p>
          <a:p>
            <a:endParaRPr lang="en-GB" sz="1550" dirty="0"/>
          </a:p>
        </p:txBody>
      </p:sp>
    </p:spTree>
    <p:extLst>
      <p:ext uri="{BB962C8B-B14F-4D97-AF65-F5344CB8AC3E}">
        <p14:creationId xmlns:p14="http://schemas.microsoft.com/office/powerpoint/2010/main" val="135624312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xEl>
                                              <p:pRg st="1" end="1"/>
                                            </p:txEl>
                                          </p:spTgt>
                                        </p:tgtEl>
                                        <p:attrNameLst>
                                          <p:attrName>style.visibility</p:attrName>
                                        </p:attrNameLst>
                                      </p:cBhvr>
                                      <p:to>
                                        <p:strVal val="visible"/>
                                      </p:to>
                                    </p:set>
                                    <p:anim calcmode="lin" valueType="num">
                                      <p:cBhvr additive="base">
                                        <p:cTn id="13"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anim calcmode="lin" valueType="num">
                                      <p:cBhvr additive="base">
                                        <p:cTn id="19"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xEl>
                                              <p:pRg st="3" end="3"/>
                                            </p:txEl>
                                          </p:spTgt>
                                        </p:tgtEl>
                                        <p:attrNameLst>
                                          <p:attrName>style.visibility</p:attrName>
                                        </p:attrNameLst>
                                      </p:cBhvr>
                                      <p:to>
                                        <p:strVal val="visible"/>
                                      </p:to>
                                    </p:set>
                                    <p:anim calcmode="lin" valueType="num">
                                      <p:cBhvr additive="base">
                                        <p:cTn id="25"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 calcmode="lin" valueType="num">
                                      <p:cBhvr additive="base">
                                        <p:cTn id="31" dur="500" fill="hold"/>
                                        <p:tgtEl>
                                          <p:spTgt spid="2"/>
                                        </p:tgtEl>
                                        <p:attrNameLst>
                                          <p:attrName>ppt_x</p:attrName>
                                        </p:attrNameLst>
                                      </p:cBhvr>
                                      <p:tavLst>
                                        <p:tav tm="0">
                                          <p:val>
                                            <p:strVal val="#ppt_x"/>
                                          </p:val>
                                        </p:tav>
                                        <p:tav tm="100000">
                                          <p:val>
                                            <p:strVal val="#ppt_x"/>
                                          </p:val>
                                        </p:tav>
                                      </p:tavLst>
                                    </p:anim>
                                    <p:anim calcmode="lin" valueType="num">
                                      <p:cBhvr additive="base">
                                        <p:cTn id="3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85411" y="697831"/>
            <a:ext cx="7539789" cy="5630779"/>
          </a:xfrm>
        </p:spPr>
        <p:txBody>
          <a:bodyPr>
            <a:normAutofit/>
          </a:bodyPr>
          <a:lstStyle/>
          <a:p>
            <a:r>
              <a:rPr lang="en-US" sz="2000" b="1" dirty="0"/>
              <a:t>The Value Proposition is the reason why customers turn to one company over another. </a:t>
            </a:r>
            <a:endParaRPr lang="en-US" sz="2000" b="1" dirty="0" smtClean="0"/>
          </a:p>
          <a:p>
            <a:r>
              <a:rPr lang="en-US" sz="2000" b="1" dirty="0" smtClean="0"/>
              <a:t>It </a:t>
            </a:r>
            <a:r>
              <a:rPr lang="en-US" sz="2000" b="1" dirty="0"/>
              <a:t>solves a customer problem or satisfies a customer need</a:t>
            </a:r>
            <a:r>
              <a:rPr lang="en-US" sz="2000" b="1" dirty="0" smtClean="0"/>
              <a:t>.</a:t>
            </a:r>
          </a:p>
          <a:p>
            <a:r>
              <a:rPr lang="en-US" sz="2000" b="1" dirty="0" smtClean="0"/>
              <a:t> </a:t>
            </a:r>
            <a:r>
              <a:rPr lang="en-US" sz="2000" b="1" dirty="0"/>
              <a:t>Each Value Proposition consists of a selected bundle of products and/or services that caters to the requirements of a specific Customer Segment. In this sense, the Value Proposition is an aggregation, or bundle, of benefits that a company offers customers. </a:t>
            </a:r>
            <a:endParaRPr lang="en-US" sz="2000" b="1" dirty="0" smtClean="0"/>
          </a:p>
          <a:p>
            <a:r>
              <a:rPr lang="en-US" sz="2000" b="1" dirty="0" smtClean="0"/>
              <a:t>Some </a:t>
            </a:r>
            <a:r>
              <a:rPr lang="en-US" sz="2000" b="1" dirty="0"/>
              <a:t>Value Propositions may be innovative and represent a new or disruptive offer. Others may be similar to existing market offers, but with added features and attributes.</a:t>
            </a:r>
            <a:endParaRPr lang="en-GB" sz="2000" b="1" dirty="0"/>
          </a:p>
        </p:txBody>
      </p:sp>
      <p:pic>
        <p:nvPicPr>
          <p:cNvPr id="4" name="Picture 3"/>
          <p:cNvPicPr>
            <a:picLocks noChangeAspect="1"/>
          </p:cNvPicPr>
          <p:nvPr/>
        </p:nvPicPr>
        <p:blipFill>
          <a:blip r:embed="rId2"/>
          <a:stretch>
            <a:fillRect/>
          </a:stretch>
        </p:blipFill>
        <p:spPr>
          <a:xfrm>
            <a:off x="672441" y="502269"/>
            <a:ext cx="2527958" cy="5826341"/>
          </a:xfrm>
          <a:prstGeom prst="rect">
            <a:avLst/>
          </a:prstGeom>
          <a:ln w="38100" cap="sq">
            <a:solidFill>
              <a:schemeClr val="accent2"/>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841546" y="988687"/>
            <a:ext cx="2189747" cy="5062924"/>
          </a:xfrm>
          <a:prstGeom prst="rect">
            <a:avLst/>
          </a:prstGeom>
          <a:noFill/>
        </p:spPr>
        <p:txBody>
          <a:bodyPr wrap="square" rtlCol="0">
            <a:spAutoFit/>
          </a:bodyPr>
          <a:lstStyle/>
          <a:p>
            <a:r>
              <a:rPr lang="en-US" sz="1700" b="1" dirty="0"/>
              <a:t>Questions to be Answered</a:t>
            </a:r>
            <a:r>
              <a:rPr lang="en-US" sz="1700" b="1" dirty="0" smtClean="0"/>
              <a:t>:</a:t>
            </a:r>
            <a:endParaRPr lang="en-US" sz="1700" dirty="0" smtClean="0"/>
          </a:p>
          <a:p>
            <a:pPr marL="285750" lvl="0" indent="-285750">
              <a:buFont typeface="Arial" panose="020B0604020202020204" pitchFamily="34" charset="0"/>
              <a:buChar char="•"/>
            </a:pPr>
            <a:r>
              <a:rPr lang="en-US" sz="1700" dirty="0" smtClean="0"/>
              <a:t>What </a:t>
            </a:r>
            <a:r>
              <a:rPr lang="en-US" sz="1700" dirty="0"/>
              <a:t>value do we deliver to the customer?</a:t>
            </a:r>
            <a:endParaRPr lang="en-GB" sz="1700" dirty="0"/>
          </a:p>
          <a:p>
            <a:pPr marL="285750" lvl="0" indent="-285750">
              <a:buFont typeface="Arial" panose="020B0604020202020204" pitchFamily="34" charset="0"/>
              <a:buChar char="•"/>
            </a:pPr>
            <a:r>
              <a:rPr lang="en-US" sz="1700" dirty="0"/>
              <a:t>Which one of our customer’s problems are we helping to solve? </a:t>
            </a:r>
            <a:endParaRPr lang="en-US" sz="1700" dirty="0" smtClean="0"/>
          </a:p>
          <a:p>
            <a:pPr marL="285750" lvl="0" indent="-285750">
              <a:buFont typeface="Arial" panose="020B0604020202020204" pitchFamily="34" charset="0"/>
              <a:buChar char="•"/>
            </a:pPr>
            <a:r>
              <a:rPr lang="en-US" sz="1700" dirty="0" smtClean="0"/>
              <a:t>Which </a:t>
            </a:r>
            <a:r>
              <a:rPr lang="en-US" sz="1700" dirty="0"/>
              <a:t>customer needs are we satisfying?</a:t>
            </a:r>
            <a:endParaRPr lang="en-GB" sz="1700" dirty="0"/>
          </a:p>
          <a:p>
            <a:pPr marL="285750" lvl="0" indent="-285750">
              <a:buFont typeface="Arial" panose="020B0604020202020204" pitchFamily="34" charset="0"/>
              <a:buChar char="•"/>
            </a:pPr>
            <a:r>
              <a:rPr lang="en-US" sz="1700" dirty="0"/>
              <a:t>What bundles of products and services are we offering to each Customer Segment?</a:t>
            </a:r>
            <a:endParaRPr lang="en-GB" sz="1700" dirty="0"/>
          </a:p>
        </p:txBody>
      </p:sp>
    </p:spTree>
    <p:extLst>
      <p:ext uri="{BB962C8B-B14F-4D97-AF65-F5344CB8AC3E}">
        <p14:creationId xmlns:p14="http://schemas.microsoft.com/office/powerpoint/2010/main" val="317809041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88568" y="697830"/>
            <a:ext cx="6733674" cy="5630779"/>
          </a:xfrm>
        </p:spPr>
        <p:txBody>
          <a:bodyPr>
            <a:normAutofit lnSpcReduction="10000"/>
          </a:bodyPr>
          <a:lstStyle/>
          <a:p>
            <a:r>
              <a:rPr lang="en-US" sz="2000" b="1" i="1" dirty="0"/>
              <a:t>Describes how a company communicates with and reaches its Customer Segments to deliver a Value Proposition.</a:t>
            </a:r>
            <a:endParaRPr lang="en-GB" sz="2000" dirty="0"/>
          </a:p>
          <a:p>
            <a:pPr lvl="1"/>
            <a:r>
              <a:rPr lang="en-US" sz="1800" dirty="0"/>
              <a:t>Communication, distribution, and sales Channels comprise a company's interface with customers. Channels are customer touch points that play an important role in the customer experience.</a:t>
            </a:r>
            <a:endParaRPr lang="en-GB" sz="1800" dirty="0"/>
          </a:p>
          <a:p>
            <a:pPr marL="0" indent="0">
              <a:buNone/>
            </a:pPr>
            <a:endParaRPr lang="en-GB" dirty="0"/>
          </a:p>
          <a:p>
            <a:r>
              <a:rPr lang="en-US" sz="2000" b="1" i="1" dirty="0"/>
              <a:t>Channels serve several functions, including:</a:t>
            </a:r>
            <a:endParaRPr lang="en-GB" sz="2000" b="1" i="1" dirty="0"/>
          </a:p>
          <a:p>
            <a:pPr lvl="1"/>
            <a:r>
              <a:rPr lang="en-US" sz="1800" dirty="0"/>
              <a:t>Raising awareness among customers about a company’s</a:t>
            </a:r>
            <a:endParaRPr lang="en-GB" sz="1800" dirty="0"/>
          </a:p>
          <a:p>
            <a:pPr lvl="1"/>
            <a:r>
              <a:rPr lang="en-US" sz="1800" dirty="0"/>
              <a:t>products and services</a:t>
            </a:r>
            <a:endParaRPr lang="en-GB" sz="1800" dirty="0"/>
          </a:p>
          <a:p>
            <a:pPr lvl="1"/>
            <a:r>
              <a:rPr lang="en-US" sz="1800" dirty="0"/>
              <a:t>Helping customers evaluate a company’s Value Proposition</a:t>
            </a:r>
            <a:endParaRPr lang="en-GB" sz="1800" dirty="0"/>
          </a:p>
          <a:p>
            <a:pPr lvl="1"/>
            <a:r>
              <a:rPr lang="en-US" sz="1800" dirty="0"/>
              <a:t>Allowing customers to purchase specific products and services</a:t>
            </a:r>
            <a:endParaRPr lang="en-GB" sz="1800" dirty="0"/>
          </a:p>
          <a:p>
            <a:pPr lvl="1"/>
            <a:r>
              <a:rPr lang="en-US" sz="1800" dirty="0"/>
              <a:t>Delivering a Value Proposition to customers</a:t>
            </a:r>
            <a:endParaRPr lang="en-GB" sz="1800" dirty="0"/>
          </a:p>
          <a:p>
            <a:pPr lvl="1"/>
            <a:r>
              <a:rPr lang="en-US" sz="1800" dirty="0"/>
              <a:t>Providing post-purchase customer support</a:t>
            </a:r>
            <a:endParaRPr lang="en-GB" sz="1800" dirty="0"/>
          </a:p>
          <a:p>
            <a:endParaRPr lang="en-GB" sz="2000" b="1" dirty="0"/>
          </a:p>
        </p:txBody>
      </p:sp>
      <p:pic>
        <p:nvPicPr>
          <p:cNvPr id="2" name="Picture 1"/>
          <p:cNvPicPr>
            <a:picLocks noChangeAspect="1"/>
          </p:cNvPicPr>
          <p:nvPr/>
        </p:nvPicPr>
        <p:blipFill>
          <a:blip r:embed="rId2"/>
          <a:stretch>
            <a:fillRect/>
          </a:stretch>
        </p:blipFill>
        <p:spPr>
          <a:xfrm>
            <a:off x="783807" y="654710"/>
            <a:ext cx="3938917" cy="5673899"/>
          </a:xfrm>
          <a:prstGeom prst="rect">
            <a:avLst/>
          </a:prstGeom>
          <a:ln w="38100" cap="sq">
            <a:solidFill>
              <a:schemeClr val="accent2"/>
            </a:solidFill>
            <a:prstDash val="solid"/>
            <a:miter lim="800000"/>
          </a:ln>
          <a:effectLst>
            <a:outerShdw blurRad="50800" dist="38100" dir="2700000" algn="tl" rotWithShape="0">
              <a:srgbClr val="000000">
                <a:alpha val="43000"/>
              </a:srgbClr>
            </a:outerShdw>
          </a:effectLst>
        </p:spPr>
      </p:pic>
      <p:sp>
        <p:nvSpPr>
          <p:cNvPr id="6" name="TextBox 5"/>
          <p:cNvSpPr txBox="1"/>
          <p:nvPr/>
        </p:nvSpPr>
        <p:spPr>
          <a:xfrm>
            <a:off x="938463" y="1638664"/>
            <a:ext cx="3080084" cy="4216539"/>
          </a:xfrm>
          <a:prstGeom prst="rect">
            <a:avLst/>
          </a:prstGeom>
          <a:noFill/>
        </p:spPr>
        <p:txBody>
          <a:bodyPr wrap="square" rtlCol="0">
            <a:spAutoFit/>
          </a:bodyPr>
          <a:lstStyle/>
          <a:p>
            <a:r>
              <a:rPr lang="en-US" sz="1700" b="1" dirty="0"/>
              <a:t>Questions to be Answered</a:t>
            </a:r>
            <a:r>
              <a:rPr lang="en-US" sz="1700" b="1" dirty="0" smtClean="0"/>
              <a:t>:</a:t>
            </a:r>
          </a:p>
          <a:p>
            <a:pPr marL="285750" lvl="0" indent="-285750">
              <a:buFont typeface="Arial" panose="020B0604020202020204" pitchFamily="34" charset="0"/>
              <a:buChar char="•"/>
            </a:pPr>
            <a:r>
              <a:rPr lang="en-US" dirty="0"/>
              <a:t>Through which Channels do our Customer Segments want to be reached? </a:t>
            </a:r>
            <a:endParaRPr lang="en-GB" dirty="0"/>
          </a:p>
          <a:p>
            <a:pPr marL="285750" lvl="0" indent="-285750">
              <a:buFont typeface="Arial" panose="020B0604020202020204" pitchFamily="34" charset="0"/>
              <a:buChar char="•"/>
            </a:pPr>
            <a:r>
              <a:rPr lang="en-US" dirty="0"/>
              <a:t>How are we reaching them now?</a:t>
            </a:r>
            <a:endParaRPr lang="en-GB" dirty="0"/>
          </a:p>
          <a:p>
            <a:pPr marL="285750" lvl="0" indent="-285750">
              <a:buFont typeface="Arial" panose="020B0604020202020204" pitchFamily="34" charset="0"/>
              <a:buChar char="•"/>
            </a:pPr>
            <a:r>
              <a:rPr lang="en-US" dirty="0"/>
              <a:t>How are our Channels integrated? </a:t>
            </a:r>
            <a:endParaRPr lang="en-GB" dirty="0"/>
          </a:p>
          <a:p>
            <a:pPr marL="285750" lvl="0" indent="-285750">
              <a:buFont typeface="Arial" panose="020B0604020202020204" pitchFamily="34" charset="0"/>
              <a:buChar char="•"/>
            </a:pPr>
            <a:r>
              <a:rPr lang="en-US" dirty="0"/>
              <a:t>Which ones work best?</a:t>
            </a:r>
            <a:endParaRPr lang="en-GB" dirty="0"/>
          </a:p>
          <a:p>
            <a:pPr marL="285750" lvl="0" indent="-285750">
              <a:buFont typeface="Arial" panose="020B0604020202020204" pitchFamily="34" charset="0"/>
              <a:buChar char="•"/>
            </a:pPr>
            <a:r>
              <a:rPr lang="en-US" dirty="0"/>
              <a:t>Which ones are most cost-efficient? How are we integrating them with customer routines?</a:t>
            </a:r>
            <a:endParaRPr lang="en-GB" dirty="0"/>
          </a:p>
          <a:p>
            <a:endParaRPr lang="en-US" sz="1700" dirty="0" smtClean="0"/>
          </a:p>
        </p:txBody>
      </p:sp>
    </p:spTree>
    <p:extLst>
      <p:ext uri="{BB962C8B-B14F-4D97-AF65-F5344CB8AC3E}">
        <p14:creationId xmlns:p14="http://schemas.microsoft.com/office/powerpoint/2010/main" val="53371183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6"/>
                                        </p:tgtEl>
                                        <p:attrNameLst>
                                          <p:attrName>style.visibility</p:attrName>
                                        </p:attrNameLst>
                                      </p:cBhvr>
                                      <p:to>
                                        <p:strVal val="visible"/>
                                      </p:to>
                                    </p:set>
                                    <p:anim calcmode="lin" valueType="num">
                                      <p:cBhvr additive="base">
                                        <p:cTn id="61" dur="500" fill="hold"/>
                                        <p:tgtEl>
                                          <p:spTgt spid="6"/>
                                        </p:tgtEl>
                                        <p:attrNameLst>
                                          <p:attrName>ppt_x</p:attrName>
                                        </p:attrNameLst>
                                      </p:cBhvr>
                                      <p:tavLst>
                                        <p:tav tm="0">
                                          <p:val>
                                            <p:strVal val="#ppt_x"/>
                                          </p:val>
                                        </p:tav>
                                        <p:tav tm="100000">
                                          <p:val>
                                            <p:strVal val="#ppt_x"/>
                                          </p:val>
                                        </p:tav>
                                      </p:tavLst>
                                    </p:anim>
                                    <p:anim calcmode="lin" valueType="num">
                                      <p:cBhvr additive="base">
                                        <p:cTn id="6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88568" y="697830"/>
            <a:ext cx="6733674" cy="5630779"/>
          </a:xfrm>
        </p:spPr>
        <p:txBody>
          <a:bodyPr>
            <a:normAutofit/>
          </a:bodyPr>
          <a:lstStyle/>
          <a:p>
            <a:r>
              <a:rPr lang="en-US" sz="2000" b="1" i="1" dirty="0"/>
              <a:t>Describes the types of relationships a company establishes with specific Customer Segments.</a:t>
            </a:r>
            <a:endParaRPr lang="en-GB" sz="2000" dirty="0"/>
          </a:p>
          <a:p>
            <a:pPr lvl="1"/>
            <a:r>
              <a:rPr lang="en-US" sz="1600" dirty="0"/>
              <a:t>A company should clarify the type of relationship it wants to establish with each Customer Segment. Relationships can range from personal to automated.</a:t>
            </a:r>
            <a:endParaRPr lang="en-GB" sz="1600" dirty="0"/>
          </a:p>
          <a:p>
            <a:pPr marL="0" indent="0">
              <a:buNone/>
            </a:pPr>
            <a:endParaRPr lang="en-GB" dirty="0"/>
          </a:p>
          <a:p>
            <a:r>
              <a:rPr lang="en-GB" sz="2000" b="1" i="1" dirty="0"/>
              <a:t>Customer relationships may be driven by the following motivations:</a:t>
            </a:r>
          </a:p>
          <a:p>
            <a:pPr lvl="1"/>
            <a:r>
              <a:rPr lang="en-GB" sz="1800" dirty="0" smtClean="0"/>
              <a:t>Customer </a:t>
            </a:r>
            <a:r>
              <a:rPr lang="en-GB" sz="1800" dirty="0"/>
              <a:t>acquisition</a:t>
            </a:r>
          </a:p>
          <a:p>
            <a:pPr lvl="1"/>
            <a:r>
              <a:rPr lang="en-GB" sz="1800" dirty="0" smtClean="0"/>
              <a:t>Customer </a:t>
            </a:r>
            <a:r>
              <a:rPr lang="en-GB" sz="1800" dirty="0"/>
              <a:t>retention</a:t>
            </a:r>
          </a:p>
          <a:p>
            <a:pPr lvl="1"/>
            <a:r>
              <a:rPr lang="en-GB" sz="1800" dirty="0"/>
              <a:t>Boosting sales (upselling)</a:t>
            </a:r>
          </a:p>
          <a:p>
            <a:endParaRPr lang="en-GB" sz="2000" b="1" dirty="0"/>
          </a:p>
        </p:txBody>
      </p:sp>
      <p:pic>
        <p:nvPicPr>
          <p:cNvPr id="4" name="Picture 3"/>
          <p:cNvPicPr>
            <a:picLocks noChangeAspect="1"/>
          </p:cNvPicPr>
          <p:nvPr/>
        </p:nvPicPr>
        <p:blipFill>
          <a:blip r:embed="rId2"/>
          <a:stretch>
            <a:fillRect/>
          </a:stretch>
        </p:blipFill>
        <p:spPr>
          <a:xfrm>
            <a:off x="723648" y="697830"/>
            <a:ext cx="3679909" cy="5230490"/>
          </a:xfrm>
          <a:prstGeom prst="rect">
            <a:avLst/>
          </a:prstGeom>
          <a:ln w="38100" cap="sq">
            <a:solidFill>
              <a:schemeClr val="accent2"/>
            </a:solidFill>
            <a:prstDash val="solid"/>
            <a:miter lim="800000"/>
          </a:ln>
          <a:effectLst>
            <a:outerShdw blurRad="50800" dist="38100" dir="2700000" algn="tl" rotWithShape="0">
              <a:srgbClr val="000000">
                <a:alpha val="43000"/>
              </a:srgbClr>
            </a:outerShdw>
          </a:effectLst>
        </p:spPr>
      </p:pic>
      <p:sp>
        <p:nvSpPr>
          <p:cNvPr id="7" name="TextBox 6"/>
          <p:cNvSpPr txBox="1"/>
          <p:nvPr/>
        </p:nvSpPr>
        <p:spPr>
          <a:xfrm>
            <a:off x="890335" y="1734920"/>
            <a:ext cx="3080084" cy="3939540"/>
          </a:xfrm>
          <a:prstGeom prst="rect">
            <a:avLst/>
          </a:prstGeom>
          <a:noFill/>
        </p:spPr>
        <p:txBody>
          <a:bodyPr wrap="square" rtlCol="0">
            <a:spAutoFit/>
          </a:bodyPr>
          <a:lstStyle/>
          <a:p>
            <a:r>
              <a:rPr lang="en-US" sz="1700" b="1" dirty="0"/>
              <a:t>Questions to be Answered</a:t>
            </a:r>
            <a:r>
              <a:rPr lang="en-US" sz="1700" b="1" dirty="0" smtClean="0"/>
              <a:t>:</a:t>
            </a:r>
          </a:p>
          <a:p>
            <a:pPr marL="285750" lvl="0" indent="-285750">
              <a:buFont typeface="Arial" panose="020B0604020202020204" pitchFamily="34" charset="0"/>
              <a:buChar char="•"/>
            </a:pPr>
            <a:r>
              <a:rPr lang="en-US" dirty="0"/>
              <a:t>What type of relationship does each of our Customer</a:t>
            </a:r>
            <a:endParaRPr lang="en-GB" dirty="0"/>
          </a:p>
          <a:p>
            <a:pPr marL="285750" lvl="0" indent="-285750">
              <a:buFont typeface="Arial" panose="020B0604020202020204" pitchFamily="34" charset="0"/>
              <a:buChar char="•"/>
            </a:pPr>
            <a:r>
              <a:rPr lang="en-US" dirty="0"/>
              <a:t>Segments expect us to establish and maintain with them?</a:t>
            </a:r>
            <a:endParaRPr lang="en-GB" dirty="0"/>
          </a:p>
          <a:p>
            <a:pPr marL="285750" lvl="0" indent="-285750">
              <a:buFont typeface="Arial" panose="020B0604020202020204" pitchFamily="34" charset="0"/>
              <a:buChar char="•"/>
            </a:pPr>
            <a:r>
              <a:rPr lang="en-US" dirty="0"/>
              <a:t>Which ones have we established? How costly are they?</a:t>
            </a:r>
            <a:endParaRPr lang="en-GB" dirty="0"/>
          </a:p>
          <a:p>
            <a:pPr marL="285750" lvl="0" indent="-285750">
              <a:buFont typeface="Arial" panose="020B0604020202020204" pitchFamily="34" charset="0"/>
              <a:buChar char="•"/>
            </a:pPr>
            <a:r>
              <a:rPr lang="en-US" dirty="0"/>
              <a:t>How are they integrated with the rest of our business model?</a:t>
            </a:r>
            <a:endParaRPr lang="en-GB" dirty="0"/>
          </a:p>
          <a:p>
            <a:endParaRPr lang="en-US" sz="1700" dirty="0" smtClean="0"/>
          </a:p>
        </p:txBody>
      </p:sp>
    </p:spTree>
    <p:extLst>
      <p:ext uri="{BB962C8B-B14F-4D97-AF65-F5344CB8AC3E}">
        <p14:creationId xmlns:p14="http://schemas.microsoft.com/office/powerpoint/2010/main" val="370495118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additive="base">
                                        <p:cTn id="35" dur="500" fill="hold"/>
                                        <p:tgtEl>
                                          <p:spTgt spid="7"/>
                                        </p:tgtEl>
                                        <p:attrNameLst>
                                          <p:attrName>ppt_x</p:attrName>
                                        </p:attrNameLst>
                                      </p:cBhvr>
                                      <p:tavLst>
                                        <p:tav tm="0">
                                          <p:val>
                                            <p:strVal val="#ppt_x"/>
                                          </p:val>
                                        </p:tav>
                                        <p:tav tm="100000">
                                          <p:val>
                                            <p:strVal val="#ppt_x"/>
                                          </p:val>
                                        </p:tav>
                                      </p:tavLst>
                                    </p:anim>
                                    <p:anim calcmode="lin" valueType="num">
                                      <p:cBhvr additive="base">
                                        <p:cTn id="3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88568" y="697830"/>
            <a:ext cx="6733674" cy="5630779"/>
          </a:xfrm>
        </p:spPr>
        <p:txBody>
          <a:bodyPr>
            <a:normAutofit/>
          </a:bodyPr>
          <a:lstStyle/>
          <a:p>
            <a:r>
              <a:rPr lang="en-US" sz="2000" b="1" i="1" dirty="0"/>
              <a:t>Describes the most important assets required to make a business model work</a:t>
            </a:r>
            <a:r>
              <a:rPr lang="en-US" sz="2000" b="1" i="1" dirty="0" smtClean="0"/>
              <a:t>.</a:t>
            </a:r>
            <a:endParaRPr lang="en-GB" dirty="0"/>
          </a:p>
          <a:p>
            <a:pPr lvl="1"/>
            <a:r>
              <a:rPr lang="en-US" sz="1600" dirty="0"/>
              <a:t>Every business model requires Key Resources. These resources allow an enterprise to create and offer a Value Proposition, reach markets, maintain relationships with Customer Segments, and earn revenues</a:t>
            </a:r>
            <a:r>
              <a:rPr lang="en-US" dirty="0"/>
              <a:t>. </a:t>
            </a:r>
            <a:endParaRPr lang="en-GB" dirty="0"/>
          </a:p>
          <a:p>
            <a:r>
              <a:rPr lang="en-US" sz="1800" dirty="0"/>
              <a:t>Different Key Resources are needed depending on the type of business model. </a:t>
            </a:r>
            <a:endParaRPr lang="en-US" sz="1800" dirty="0" smtClean="0"/>
          </a:p>
          <a:p>
            <a:r>
              <a:rPr lang="en-US" sz="1800" dirty="0" smtClean="0"/>
              <a:t>A </a:t>
            </a:r>
            <a:r>
              <a:rPr lang="en-US" sz="1800" dirty="0"/>
              <a:t>microchip manufacturer requires capital-intensive production facilities, whereas a microchip designer focuses more on human resources. </a:t>
            </a:r>
            <a:endParaRPr lang="en-US" sz="1800" dirty="0" smtClean="0"/>
          </a:p>
          <a:p>
            <a:r>
              <a:rPr lang="en-US" sz="1800" dirty="0" smtClean="0"/>
              <a:t>Key </a:t>
            </a:r>
            <a:r>
              <a:rPr lang="en-US" sz="1800" dirty="0"/>
              <a:t>resources can be physical, financial, intellectual, or human. </a:t>
            </a:r>
            <a:endParaRPr lang="en-US" sz="1800" dirty="0" smtClean="0"/>
          </a:p>
          <a:p>
            <a:r>
              <a:rPr lang="en-US" sz="1800" dirty="0" smtClean="0"/>
              <a:t>Key </a:t>
            </a:r>
            <a:r>
              <a:rPr lang="en-US" sz="1800" dirty="0"/>
              <a:t>resources can be owned or leased by the company or acquired from key partners.</a:t>
            </a:r>
            <a:endParaRPr lang="en-GB" sz="1800" dirty="0"/>
          </a:p>
          <a:p>
            <a:endParaRPr lang="en-GB" sz="2000" b="1" dirty="0"/>
          </a:p>
        </p:txBody>
      </p:sp>
      <p:pic>
        <p:nvPicPr>
          <p:cNvPr id="2" name="Picture 1"/>
          <p:cNvPicPr>
            <a:picLocks noChangeAspect="1"/>
          </p:cNvPicPr>
          <p:nvPr/>
        </p:nvPicPr>
        <p:blipFill>
          <a:blip r:embed="rId2"/>
          <a:stretch>
            <a:fillRect/>
          </a:stretch>
        </p:blipFill>
        <p:spPr>
          <a:xfrm>
            <a:off x="540668" y="786829"/>
            <a:ext cx="4029679" cy="5381742"/>
          </a:xfrm>
          <a:prstGeom prst="rect">
            <a:avLst/>
          </a:prstGeom>
          <a:ln w="38100" cap="sq">
            <a:solidFill>
              <a:schemeClr val="accent2"/>
            </a:solidFill>
            <a:prstDash val="solid"/>
            <a:miter lim="800000"/>
          </a:ln>
          <a:effectLst>
            <a:outerShdw blurRad="50800" dist="38100" dir="2700000" algn="tl" rotWithShape="0">
              <a:srgbClr val="000000">
                <a:alpha val="43000"/>
              </a:srgbClr>
            </a:outerShdw>
          </a:effectLst>
        </p:spPr>
      </p:pic>
      <p:sp>
        <p:nvSpPr>
          <p:cNvPr id="6" name="TextBox 5"/>
          <p:cNvSpPr txBox="1"/>
          <p:nvPr/>
        </p:nvSpPr>
        <p:spPr>
          <a:xfrm>
            <a:off x="716163" y="1836520"/>
            <a:ext cx="3080084" cy="3939540"/>
          </a:xfrm>
          <a:prstGeom prst="rect">
            <a:avLst/>
          </a:prstGeom>
          <a:noFill/>
        </p:spPr>
        <p:txBody>
          <a:bodyPr wrap="square" rtlCol="0">
            <a:spAutoFit/>
          </a:bodyPr>
          <a:lstStyle/>
          <a:p>
            <a:r>
              <a:rPr lang="en-US" sz="1700" b="1" dirty="0"/>
              <a:t>Questions to be Answered</a:t>
            </a:r>
            <a:r>
              <a:rPr lang="en-US" sz="1700" b="1" dirty="0" smtClean="0"/>
              <a:t>:</a:t>
            </a:r>
          </a:p>
          <a:p>
            <a:pPr marL="285750" lvl="0" indent="-285750">
              <a:buFont typeface="Arial" panose="020B0604020202020204" pitchFamily="34" charset="0"/>
              <a:buChar char="•"/>
            </a:pPr>
            <a:r>
              <a:rPr lang="en-US" dirty="0"/>
              <a:t>What Key Resources do our Value Propositions require?</a:t>
            </a:r>
            <a:endParaRPr lang="en-GB" dirty="0"/>
          </a:p>
          <a:p>
            <a:pPr marL="285750" lvl="0" indent="-285750">
              <a:buFont typeface="Arial" panose="020B0604020202020204" pitchFamily="34" charset="0"/>
              <a:buChar char="•"/>
            </a:pPr>
            <a:r>
              <a:rPr lang="en-US" dirty="0"/>
              <a:t>What Key Resources do our Distribution Channels require? </a:t>
            </a:r>
            <a:endParaRPr lang="en-GB" dirty="0"/>
          </a:p>
          <a:p>
            <a:pPr marL="285750" lvl="0" indent="-285750">
              <a:buFont typeface="Arial" panose="020B0604020202020204" pitchFamily="34" charset="0"/>
              <a:buChar char="•"/>
            </a:pPr>
            <a:r>
              <a:rPr lang="en-US" dirty="0"/>
              <a:t>What Key Resources do our Customer Relationships require?</a:t>
            </a:r>
            <a:endParaRPr lang="en-GB" dirty="0"/>
          </a:p>
          <a:p>
            <a:pPr marL="285750" lvl="0" indent="-285750">
              <a:buFont typeface="Arial" panose="020B0604020202020204" pitchFamily="34" charset="0"/>
              <a:buChar char="•"/>
            </a:pPr>
            <a:r>
              <a:rPr lang="en-US" dirty="0"/>
              <a:t>What Key Resources do our Revenue Streams require?</a:t>
            </a:r>
            <a:endParaRPr lang="en-GB" dirty="0"/>
          </a:p>
          <a:p>
            <a:endParaRPr lang="en-US" sz="1700" dirty="0" smtClean="0"/>
          </a:p>
        </p:txBody>
      </p:sp>
    </p:spTree>
    <p:extLst>
      <p:ext uri="{BB962C8B-B14F-4D97-AF65-F5344CB8AC3E}">
        <p14:creationId xmlns:p14="http://schemas.microsoft.com/office/powerpoint/2010/main" val="317387808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 calcmode="lin" valueType="num">
                                      <p:cBhvr additive="base">
                                        <p:cTn id="41" dur="500" fill="hold"/>
                                        <p:tgtEl>
                                          <p:spTgt spid="6"/>
                                        </p:tgtEl>
                                        <p:attrNameLst>
                                          <p:attrName>ppt_x</p:attrName>
                                        </p:attrNameLst>
                                      </p:cBhvr>
                                      <p:tavLst>
                                        <p:tav tm="0">
                                          <p:val>
                                            <p:strVal val="#ppt_x"/>
                                          </p:val>
                                        </p:tav>
                                        <p:tav tm="100000">
                                          <p:val>
                                            <p:strVal val="#ppt_x"/>
                                          </p:val>
                                        </p:tav>
                                      </p:tavLst>
                                    </p:anim>
                                    <p:anim calcmode="lin" valueType="num">
                                      <p:cBhvr additive="base">
                                        <p:cTn id="4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57010" y="697830"/>
            <a:ext cx="6565231" cy="5630779"/>
          </a:xfrm>
        </p:spPr>
        <p:txBody>
          <a:bodyPr>
            <a:normAutofit/>
          </a:bodyPr>
          <a:lstStyle/>
          <a:p>
            <a:r>
              <a:rPr lang="en-US" sz="2000" b="1" i="1" dirty="0"/>
              <a:t>Describes the most important things a company must do to make its business model work</a:t>
            </a:r>
            <a:r>
              <a:rPr lang="en-US" sz="2000" b="1" i="1" dirty="0" smtClean="0"/>
              <a:t>.</a:t>
            </a:r>
            <a:endParaRPr lang="en-GB" dirty="0"/>
          </a:p>
          <a:p>
            <a:pPr lvl="1"/>
            <a:r>
              <a:rPr lang="en-US" sz="1800" dirty="0"/>
              <a:t>Every business model calls for a number of Key Activities. These are the most important actions a company must take to operate successfully. </a:t>
            </a:r>
            <a:endParaRPr lang="en-US" sz="1800" dirty="0" smtClean="0"/>
          </a:p>
          <a:p>
            <a:pPr lvl="1"/>
            <a:r>
              <a:rPr lang="en-US" sz="1800" dirty="0" smtClean="0"/>
              <a:t>Like </a:t>
            </a:r>
            <a:r>
              <a:rPr lang="en-US" sz="1800" dirty="0"/>
              <a:t>Key Resources, they are required to create and offer a Value Proposition, reach markets, maintain Customer Relationships, and earn revenues. And like Key Resources, Key Activities differ depending on business model type. </a:t>
            </a:r>
            <a:endParaRPr lang="en-US" sz="1800" dirty="0" smtClean="0"/>
          </a:p>
          <a:p>
            <a:pPr lvl="1"/>
            <a:r>
              <a:rPr lang="en-US" sz="1800" dirty="0" smtClean="0"/>
              <a:t>For </a:t>
            </a:r>
            <a:r>
              <a:rPr lang="en-US" sz="1800" dirty="0"/>
              <a:t>software maker Microsoft, Key Activities include software development. </a:t>
            </a:r>
            <a:endParaRPr lang="en-US" sz="1800" dirty="0" smtClean="0"/>
          </a:p>
          <a:p>
            <a:pPr lvl="1"/>
            <a:r>
              <a:rPr lang="en-US" sz="1800" dirty="0" smtClean="0"/>
              <a:t>For </a:t>
            </a:r>
            <a:r>
              <a:rPr lang="en-US" sz="1800" dirty="0"/>
              <a:t>PC manufacturer Dell, Key Activities include supply chain management. For consultancy McKinsey, Key Activities include problem solving.</a:t>
            </a:r>
            <a:endParaRPr lang="en-GB" sz="1800" dirty="0"/>
          </a:p>
          <a:p>
            <a:endParaRPr lang="en-GB" sz="2000" b="1" dirty="0"/>
          </a:p>
        </p:txBody>
      </p:sp>
      <p:pic>
        <p:nvPicPr>
          <p:cNvPr id="4" name="Picture 3"/>
          <p:cNvPicPr>
            <a:picLocks noChangeAspect="1"/>
          </p:cNvPicPr>
          <p:nvPr/>
        </p:nvPicPr>
        <p:blipFill>
          <a:blip r:embed="rId2"/>
          <a:stretch>
            <a:fillRect/>
          </a:stretch>
        </p:blipFill>
        <p:spPr>
          <a:xfrm>
            <a:off x="707542" y="1124163"/>
            <a:ext cx="4249468" cy="4778111"/>
          </a:xfrm>
          <a:prstGeom prst="rect">
            <a:avLst/>
          </a:prstGeom>
          <a:ln w="38100" cap="sq">
            <a:solidFill>
              <a:schemeClr val="accent2"/>
            </a:solidFill>
            <a:prstDash val="solid"/>
            <a:miter lim="800000"/>
          </a:ln>
          <a:effectLst>
            <a:outerShdw blurRad="50800" dist="38100" dir="2700000" algn="tl" rotWithShape="0">
              <a:srgbClr val="000000">
                <a:alpha val="43000"/>
              </a:srgbClr>
            </a:outerShdw>
          </a:effectLst>
        </p:spPr>
      </p:pic>
      <p:sp>
        <p:nvSpPr>
          <p:cNvPr id="7" name="TextBox 6"/>
          <p:cNvSpPr txBox="1"/>
          <p:nvPr/>
        </p:nvSpPr>
        <p:spPr>
          <a:xfrm>
            <a:off x="1149300" y="2438099"/>
            <a:ext cx="3080084" cy="2831544"/>
          </a:xfrm>
          <a:prstGeom prst="rect">
            <a:avLst/>
          </a:prstGeom>
          <a:noFill/>
        </p:spPr>
        <p:txBody>
          <a:bodyPr wrap="square" rtlCol="0">
            <a:spAutoFit/>
          </a:bodyPr>
          <a:lstStyle/>
          <a:p>
            <a:r>
              <a:rPr lang="en-US" sz="1700" b="1" dirty="0"/>
              <a:t>Questions to be Answered</a:t>
            </a:r>
            <a:r>
              <a:rPr lang="en-US" sz="1700" b="1" dirty="0" smtClean="0"/>
              <a:t>:</a:t>
            </a:r>
          </a:p>
          <a:p>
            <a:pPr marL="285750" lvl="0" indent="-285750">
              <a:buFont typeface="Arial" panose="020B0604020202020204" pitchFamily="34" charset="0"/>
              <a:buChar char="•"/>
            </a:pPr>
            <a:r>
              <a:rPr lang="en-US" dirty="0"/>
              <a:t>What Key Activities do our Value Propositions require?</a:t>
            </a:r>
            <a:endParaRPr lang="en-GB" dirty="0"/>
          </a:p>
          <a:p>
            <a:pPr marL="285750" lvl="0" indent="-285750">
              <a:buFont typeface="Arial" panose="020B0604020202020204" pitchFamily="34" charset="0"/>
              <a:buChar char="•"/>
            </a:pPr>
            <a:r>
              <a:rPr lang="en-US" dirty="0"/>
              <a:t>Our Distribution Channels? </a:t>
            </a:r>
            <a:endParaRPr lang="en-GB" dirty="0"/>
          </a:p>
          <a:p>
            <a:pPr marL="285750" lvl="0" indent="-285750">
              <a:buFont typeface="Arial" panose="020B0604020202020204" pitchFamily="34" charset="0"/>
              <a:buChar char="•"/>
            </a:pPr>
            <a:r>
              <a:rPr lang="en-US" dirty="0"/>
              <a:t>Customer Relationships?</a:t>
            </a:r>
            <a:endParaRPr lang="en-GB" dirty="0"/>
          </a:p>
          <a:p>
            <a:pPr marL="285750" lvl="0" indent="-285750">
              <a:buFont typeface="Arial" panose="020B0604020202020204" pitchFamily="34" charset="0"/>
              <a:buChar char="•"/>
            </a:pPr>
            <a:r>
              <a:rPr lang="en-US" dirty="0"/>
              <a:t>Revenue streams?</a:t>
            </a:r>
            <a:endParaRPr lang="en-GB" dirty="0"/>
          </a:p>
          <a:p>
            <a:endParaRPr lang="en-US" sz="1700" dirty="0" smtClean="0"/>
          </a:p>
        </p:txBody>
      </p:sp>
    </p:spTree>
    <p:extLst>
      <p:ext uri="{BB962C8B-B14F-4D97-AF65-F5344CB8AC3E}">
        <p14:creationId xmlns:p14="http://schemas.microsoft.com/office/powerpoint/2010/main" val="409370319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57010" y="697830"/>
            <a:ext cx="6565231" cy="5630779"/>
          </a:xfrm>
        </p:spPr>
        <p:txBody>
          <a:bodyPr>
            <a:normAutofit/>
          </a:bodyPr>
          <a:lstStyle/>
          <a:p>
            <a:r>
              <a:rPr lang="en-US" sz="2000" b="1" i="1" dirty="0"/>
              <a:t>Describes the network of suppliers and partners that make the business model work</a:t>
            </a:r>
            <a:r>
              <a:rPr lang="en-US" sz="2000" b="1" i="1" dirty="0" smtClean="0"/>
              <a:t>.</a:t>
            </a:r>
            <a:endParaRPr lang="en-GB" sz="2000" dirty="0"/>
          </a:p>
          <a:p>
            <a:pPr lvl="1"/>
            <a:r>
              <a:rPr lang="en-US" sz="1800" dirty="0"/>
              <a:t>Companies forge partnerships for many reasons, and partnerships are becoming a cornerstone of many business models. Companies create alliances to optimize their business models, reduce risk, or acquire resources</a:t>
            </a:r>
            <a:r>
              <a:rPr lang="en-US" sz="1800" dirty="0" smtClean="0"/>
              <a:t>.</a:t>
            </a:r>
            <a:endParaRPr lang="en-GB" sz="1800" dirty="0"/>
          </a:p>
          <a:p>
            <a:pPr lvl="1"/>
            <a:r>
              <a:rPr lang="en-US" sz="1800" dirty="0"/>
              <a:t>We can distinguish between four different types of partnerships:</a:t>
            </a:r>
            <a:endParaRPr lang="en-GB" sz="1800" dirty="0"/>
          </a:p>
          <a:p>
            <a:pPr lvl="1"/>
            <a:r>
              <a:rPr lang="en-US" sz="1800" dirty="0"/>
              <a:t>Strategic alliances between non-competitors</a:t>
            </a:r>
            <a:endParaRPr lang="en-GB" sz="1800" dirty="0"/>
          </a:p>
          <a:p>
            <a:pPr lvl="1"/>
            <a:r>
              <a:rPr lang="en-US" sz="1800" dirty="0"/>
              <a:t>Competition: strategic partnerships between competitors</a:t>
            </a:r>
            <a:endParaRPr lang="en-GB" sz="1800" dirty="0"/>
          </a:p>
          <a:p>
            <a:pPr lvl="1"/>
            <a:r>
              <a:rPr lang="en-US" sz="1800" dirty="0"/>
              <a:t>Joint ventures to develop new businesses</a:t>
            </a:r>
            <a:endParaRPr lang="en-GB" sz="1800" b="1" dirty="0"/>
          </a:p>
        </p:txBody>
      </p:sp>
      <p:pic>
        <p:nvPicPr>
          <p:cNvPr id="2" name="Picture 1"/>
          <p:cNvPicPr>
            <a:picLocks noChangeAspect="1"/>
          </p:cNvPicPr>
          <p:nvPr/>
        </p:nvPicPr>
        <p:blipFill>
          <a:blip r:embed="rId2"/>
          <a:stretch>
            <a:fillRect/>
          </a:stretch>
        </p:blipFill>
        <p:spPr>
          <a:xfrm>
            <a:off x="847951" y="877207"/>
            <a:ext cx="3274106" cy="5146222"/>
          </a:xfrm>
          <a:prstGeom prst="rect">
            <a:avLst/>
          </a:prstGeom>
          <a:ln w="38100" cap="sq">
            <a:solidFill>
              <a:schemeClr val="accent2"/>
            </a:solidFill>
            <a:prstDash val="solid"/>
            <a:miter lim="800000"/>
          </a:ln>
          <a:effectLst>
            <a:outerShdw blurRad="50800" dist="38100" dir="2700000" algn="tl" rotWithShape="0">
              <a:srgbClr val="000000">
                <a:alpha val="43000"/>
              </a:srgbClr>
            </a:outerShdw>
          </a:effectLst>
        </p:spPr>
      </p:pic>
      <p:sp>
        <p:nvSpPr>
          <p:cNvPr id="6" name="TextBox 5"/>
          <p:cNvSpPr txBox="1"/>
          <p:nvPr/>
        </p:nvSpPr>
        <p:spPr>
          <a:xfrm>
            <a:off x="944962" y="1896046"/>
            <a:ext cx="3080084" cy="3108543"/>
          </a:xfrm>
          <a:prstGeom prst="rect">
            <a:avLst/>
          </a:prstGeom>
          <a:noFill/>
        </p:spPr>
        <p:txBody>
          <a:bodyPr wrap="square" rtlCol="0">
            <a:spAutoFit/>
          </a:bodyPr>
          <a:lstStyle/>
          <a:p>
            <a:r>
              <a:rPr lang="en-US" sz="1700" b="1" dirty="0"/>
              <a:t>Questions to be Answered</a:t>
            </a:r>
            <a:r>
              <a:rPr lang="en-US" sz="1700" b="1" dirty="0" smtClean="0"/>
              <a:t>:</a:t>
            </a:r>
          </a:p>
          <a:p>
            <a:pPr marL="285750" lvl="0" indent="-285750">
              <a:buFont typeface="Arial" panose="020B0604020202020204" pitchFamily="34" charset="0"/>
              <a:buChar char="•"/>
            </a:pPr>
            <a:r>
              <a:rPr lang="en-US" dirty="0"/>
              <a:t>Who are our Key Partners?</a:t>
            </a:r>
            <a:endParaRPr lang="en-GB" dirty="0"/>
          </a:p>
          <a:p>
            <a:pPr marL="285750" lvl="0" indent="-285750">
              <a:buFont typeface="Arial" panose="020B0604020202020204" pitchFamily="34" charset="0"/>
              <a:buChar char="•"/>
            </a:pPr>
            <a:r>
              <a:rPr lang="en-US" dirty="0"/>
              <a:t>Who are our key suppliers?</a:t>
            </a:r>
            <a:endParaRPr lang="en-GB" dirty="0"/>
          </a:p>
          <a:p>
            <a:pPr marL="285750" lvl="0" indent="-285750">
              <a:buFont typeface="Arial" panose="020B0604020202020204" pitchFamily="34" charset="0"/>
              <a:buChar char="•"/>
            </a:pPr>
            <a:r>
              <a:rPr lang="en-US" dirty="0"/>
              <a:t>Which Key Resources are we acquiring from partners?</a:t>
            </a:r>
            <a:endParaRPr lang="en-GB" dirty="0"/>
          </a:p>
          <a:p>
            <a:pPr marL="285750" lvl="0" indent="-285750">
              <a:buFont typeface="Arial" panose="020B0604020202020204" pitchFamily="34" charset="0"/>
              <a:buChar char="•"/>
            </a:pPr>
            <a:r>
              <a:rPr lang="en-US" dirty="0"/>
              <a:t>Which Key Activities do partners perform?</a:t>
            </a:r>
            <a:endParaRPr lang="en-GB" dirty="0"/>
          </a:p>
          <a:p>
            <a:endParaRPr lang="en-US" sz="1700" dirty="0" smtClean="0"/>
          </a:p>
        </p:txBody>
      </p:sp>
    </p:spTree>
    <p:extLst>
      <p:ext uri="{BB962C8B-B14F-4D97-AF65-F5344CB8AC3E}">
        <p14:creationId xmlns:p14="http://schemas.microsoft.com/office/powerpoint/2010/main" val="237360451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90172" y="697830"/>
            <a:ext cx="10332070" cy="2654969"/>
          </a:xfrm>
        </p:spPr>
        <p:txBody>
          <a:bodyPr>
            <a:normAutofit/>
          </a:bodyPr>
          <a:lstStyle/>
          <a:p>
            <a:r>
              <a:rPr lang="en-US" sz="2000" b="1" i="1" dirty="0"/>
              <a:t>Describes all costs incurred to operate a business model</a:t>
            </a:r>
            <a:r>
              <a:rPr lang="en-US" sz="2000" b="1" i="1" dirty="0" smtClean="0"/>
              <a:t>.</a:t>
            </a:r>
            <a:endParaRPr lang="en-GB" dirty="0"/>
          </a:p>
          <a:p>
            <a:pPr lvl="1"/>
            <a:r>
              <a:rPr lang="en-US" sz="1800" dirty="0"/>
              <a:t>This building block describes the most important costs incurred while operating under a particular business model. Creating and delivering value, maintaining Customer Relationships, and generating revenue all incur costs. Such costs can be calculated relatively easily after defining Key Resources, Key Activities, and Key Partnerships. Some business models, though, are more cost-driven than others. So-called “no frills” airlines, for instance, have built business models entirely around low Cost Structures.</a:t>
            </a:r>
            <a:endParaRPr lang="en-GB" sz="1800" dirty="0"/>
          </a:p>
          <a:p>
            <a:endParaRPr lang="en-GB" sz="1800" b="1" dirty="0"/>
          </a:p>
        </p:txBody>
      </p:sp>
      <p:pic>
        <p:nvPicPr>
          <p:cNvPr id="4" name="Picture 3"/>
          <p:cNvPicPr>
            <a:picLocks noChangeAspect="1"/>
          </p:cNvPicPr>
          <p:nvPr/>
        </p:nvPicPr>
        <p:blipFill>
          <a:blip r:embed="rId2"/>
          <a:stretch>
            <a:fillRect/>
          </a:stretch>
        </p:blipFill>
        <p:spPr>
          <a:xfrm>
            <a:off x="1793700" y="3497944"/>
            <a:ext cx="8527957" cy="2714171"/>
          </a:xfrm>
          <a:prstGeom prst="rect">
            <a:avLst/>
          </a:prstGeom>
          <a:ln w="38100" cap="sq">
            <a:solidFill>
              <a:schemeClr val="accent2"/>
            </a:solidFill>
            <a:prstDash val="solid"/>
            <a:miter lim="800000"/>
          </a:ln>
          <a:effectLst>
            <a:outerShdw blurRad="50800" dist="38100" dir="2700000" algn="tl" rotWithShape="0">
              <a:srgbClr val="000000">
                <a:alpha val="43000"/>
              </a:srgbClr>
            </a:outerShdw>
          </a:effectLst>
        </p:spPr>
      </p:pic>
      <p:sp>
        <p:nvSpPr>
          <p:cNvPr id="7" name="TextBox 6"/>
          <p:cNvSpPr txBox="1"/>
          <p:nvPr/>
        </p:nvSpPr>
        <p:spPr>
          <a:xfrm>
            <a:off x="4209143" y="3854755"/>
            <a:ext cx="5225142" cy="1723549"/>
          </a:xfrm>
          <a:prstGeom prst="rect">
            <a:avLst/>
          </a:prstGeom>
          <a:noFill/>
        </p:spPr>
        <p:txBody>
          <a:bodyPr wrap="square" rtlCol="0">
            <a:spAutoFit/>
          </a:bodyPr>
          <a:lstStyle/>
          <a:p>
            <a:r>
              <a:rPr lang="en-US" sz="1700" b="1" dirty="0"/>
              <a:t>Questions to be Answered</a:t>
            </a:r>
            <a:r>
              <a:rPr lang="en-US" sz="1700" b="1" dirty="0" smtClean="0"/>
              <a:t>:</a:t>
            </a:r>
          </a:p>
          <a:p>
            <a:pPr marL="285750" lvl="0" indent="-285750">
              <a:buFont typeface="Arial" panose="020B0604020202020204" pitchFamily="34" charset="0"/>
              <a:buChar char="•"/>
            </a:pPr>
            <a:r>
              <a:rPr lang="en-US" dirty="0"/>
              <a:t>What are the most important costs inherent in our business model? </a:t>
            </a:r>
            <a:endParaRPr lang="en-GB" dirty="0"/>
          </a:p>
          <a:p>
            <a:pPr marL="285750" lvl="0" indent="-285750">
              <a:buFont typeface="Arial" panose="020B0604020202020204" pitchFamily="34" charset="0"/>
              <a:buChar char="•"/>
            </a:pPr>
            <a:r>
              <a:rPr lang="en-US" dirty="0"/>
              <a:t>Which Key Resources are most expensive? </a:t>
            </a:r>
            <a:endParaRPr lang="en-GB" dirty="0"/>
          </a:p>
          <a:p>
            <a:pPr marL="285750" lvl="0" indent="-285750">
              <a:buFont typeface="Arial" panose="020B0604020202020204" pitchFamily="34" charset="0"/>
              <a:buChar char="•"/>
            </a:pPr>
            <a:r>
              <a:rPr lang="en-US" dirty="0"/>
              <a:t>Which Key Activities are most expensive?</a:t>
            </a:r>
            <a:endParaRPr lang="en-GB" dirty="0"/>
          </a:p>
          <a:p>
            <a:endParaRPr lang="en-US" sz="1700" dirty="0" smtClean="0"/>
          </a:p>
        </p:txBody>
      </p:sp>
    </p:spTree>
    <p:extLst>
      <p:ext uri="{BB962C8B-B14F-4D97-AF65-F5344CB8AC3E}">
        <p14:creationId xmlns:p14="http://schemas.microsoft.com/office/powerpoint/2010/main" val="335823713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90172" y="522514"/>
            <a:ext cx="10332070" cy="3004457"/>
          </a:xfrm>
        </p:spPr>
        <p:txBody>
          <a:bodyPr>
            <a:normAutofit fontScale="92500"/>
          </a:bodyPr>
          <a:lstStyle/>
          <a:p>
            <a:r>
              <a:rPr lang="en-US" sz="2200" b="1" i="1" dirty="0"/>
              <a:t>Represents the cash a company generates from each Customer Segment </a:t>
            </a:r>
            <a:endParaRPr lang="en-GB" sz="2200" dirty="0"/>
          </a:p>
          <a:p>
            <a:pPr lvl="1"/>
            <a:r>
              <a:rPr lang="en-US" sz="1700" dirty="0"/>
              <a:t>If customers comprise the heart of a business model, Revenue Streams are its arteries. A company must ask itself, For what value is each Customer Segment truly willing to pay? Successfully answering that question allows the firm to generate one or more Revenue Streams from each Customer Segment. Each Revenue Stream may have different pricing mechanisms, such as fixed list prices, bargaining, auctioning, market dependent, volume dependent, or yield management</a:t>
            </a:r>
            <a:r>
              <a:rPr lang="en-US" sz="1700" dirty="0" smtClean="0"/>
              <a:t>.</a:t>
            </a:r>
            <a:endParaRPr lang="en-GB" sz="1700" dirty="0"/>
          </a:p>
          <a:p>
            <a:pPr lvl="1"/>
            <a:r>
              <a:rPr lang="en-US" sz="2200" b="1" i="1" dirty="0"/>
              <a:t>A business model can involve two different types of Revenue Streams:</a:t>
            </a:r>
            <a:endParaRPr lang="en-GB" sz="2200" b="1" i="1" dirty="0"/>
          </a:p>
          <a:p>
            <a:pPr lvl="2"/>
            <a:r>
              <a:rPr lang="en-US" sz="1600" dirty="0"/>
              <a:t>Transaction revenues resulting from one-time customer payments</a:t>
            </a:r>
            <a:endParaRPr lang="en-GB" sz="1600" dirty="0"/>
          </a:p>
          <a:p>
            <a:pPr lvl="2"/>
            <a:r>
              <a:rPr lang="en-US" sz="1600" dirty="0"/>
              <a:t>Recurring revenues resulting from ongoing payments to either deliver a Value Proposition to customers or provide post-purchase customer support</a:t>
            </a:r>
            <a:endParaRPr lang="en-GB" sz="1600" dirty="0"/>
          </a:p>
          <a:p>
            <a:pPr lvl="1"/>
            <a:endParaRPr lang="en-GB" sz="1600" b="1" dirty="0"/>
          </a:p>
        </p:txBody>
      </p:sp>
      <p:pic>
        <p:nvPicPr>
          <p:cNvPr id="2" name="Picture 1"/>
          <p:cNvPicPr>
            <a:picLocks noChangeAspect="1"/>
          </p:cNvPicPr>
          <p:nvPr/>
        </p:nvPicPr>
        <p:blipFill>
          <a:blip r:embed="rId2"/>
          <a:stretch>
            <a:fillRect/>
          </a:stretch>
        </p:blipFill>
        <p:spPr>
          <a:xfrm>
            <a:off x="1886857" y="3655191"/>
            <a:ext cx="8418286" cy="2717096"/>
          </a:xfrm>
          <a:prstGeom prst="rect">
            <a:avLst/>
          </a:prstGeom>
          <a:ln w="38100" cap="sq">
            <a:solidFill>
              <a:schemeClr val="accent2"/>
            </a:solidFill>
            <a:prstDash val="solid"/>
            <a:miter lim="800000"/>
          </a:ln>
          <a:effectLst>
            <a:outerShdw blurRad="50800" dist="38100" dir="2700000" algn="tl" rotWithShape="0">
              <a:srgbClr val="000000">
                <a:alpha val="43000"/>
              </a:srgbClr>
            </a:outerShdw>
          </a:effectLst>
        </p:spPr>
      </p:pic>
      <p:sp>
        <p:nvSpPr>
          <p:cNvPr id="6" name="TextBox 5"/>
          <p:cNvSpPr txBox="1"/>
          <p:nvPr/>
        </p:nvSpPr>
        <p:spPr>
          <a:xfrm>
            <a:off x="4209143" y="3854755"/>
            <a:ext cx="5225142" cy="2554545"/>
          </a:xfrm>
          <a:prstGeom prst="rect">
            <a:avLst/>
          </a:prstGeom>
          <a:noFill/>
        </p:spPr>
        <p:txBody>
          <a:bodyPr wrap="square" rtlCol="0">
            <a:spAutoFit/>
          </a:bodyPr>
          <a:lstStyle/>
          <a:p>
            <a:r>
              <a:rPr lang="en-US" sz="1700" b="1" dirty="0"/>
              <a:t>Questions to be Answered</a:t>
            </a:r>
            <a:r>
              <a:rPr lang="en-US" sz="1700" b="1" dirty="0" smtClean="0"/>
              <a:t>:</a:t>
            </a:r>
          </a:p>
          <a:p>
            <a:pPr marL="285750" lvl="0" indent="-285750">
              <a:buFont typeface="Arial" panose="020B0604020202020204" pitchFamily="34" charset="0"/>
              <a:buChar char="•"/>
            </a:pPr>
            <a:r>
              <a:rPr lang="en-US" dirty="0"/>
              <a:t>For what value are our customers really willing to pay?</a:t>
            </a:r>
            <a:endParaRPr lang="en-GB" dirty="0"/>
          </a:p>
          <a:p>
            <a:pPr marL="285750" lvl="0" indent="-285750">
              <a:buFont typeface="Arial" panose="020B0604020202020204" pitchFamily="34" charset="0"/>
              <a:buChar char="•"/>
            </a:pPr>
            <a:r>
              <a:rPr lang="en-US" dirty="0"/>
              <a:t>For what do they currently pay? </a:t>
            </a:r>
            <a:endParaRPr lang="en-GB" dirty="0"/>
          </a:p>
          <a:p>
            <a:pPr marL="285750" lvl="0" indent="-285750">
              <a:buFont typeface="Arial" panose="020B0604020202020204" pitchFamily="34" charset="0"/>
              <a:buChar char="•"/>
            </a:pPr>
            <a:r>
              <a:rPr lang="en-US" dirty="0"/>
              <a:t>How are they currently paying? </a:t>
            </a:r>
            <a:endParaRPr lang="en-GB" dirty="0"/>
          </a:p>
          <a:p>
            <a:pPr marL="285750" lvl="0" indent="-285750">
              <a:buFont typeface="Arial" panose="020B0604020202020204" pitchFamily="34" charset="0"/>
              <a:buChar char="•"/>
            </a:pPr>
            <a:r>
              <a:rPr lang="en-US" dirty="0"/>
              <a:t>How would they prefer to pay? </a:t>
            </a:r>
            <a:endParaRPr lang="en-GB" dirty="0"/>
          </a:p>
          <a:p>
            <a:pPr marL="285750" lvl="0" indent="-285750">
              <a:buFont typeface="Arial" panose="020B0604020202020204" pitchFamily="34" charset="0"/>
              <a:buChar char="•"/>
            </a:pPr>
            <a:r>
              <a:rPr lang="en-US" dirty="0"/>
              <a:t>How much does each Revenue Stream contribute to overall revenues?</a:t>
            </a:r>
            <a:endParaRPr lang="en-GB" dirty="0"/>
          </a:p>
          <a:p>
            <a:endParaRPr lang="en-US" sz="1700" dirty="0" smtClean="0"/>
          </a:p>
        </p:txBody>
      </p:sp>
    </p:spTree>
    <p:extLst>
      <p:ext uri="{BB962C8B-B14F-4D97-AF65-F5344CB8AC3E}">
        <p14:creationId xmlns:p14="http://schemas.microsoft.com/office/powerpoint/2010/main" val="118248900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lego logo">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2379" y="2827421"/>
            <a:ext cx="5214421" cy="3140242"/>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lstStyle/>
          <a:p>
            <a:r>
              <a:rPr lang="en-GB" b="1" dirty="0" smtClean="0"/>
              <a:t>How It Works? </a:t>
            </a:r>
            <a:endParaRPr lang="en-GB" b="1" dirty="0"/>
          </a:p>
        </p:txBody>
      </p:sp>
    </p:spTree>
    <p:extLst>
      <p:ext uri="{BB962C8B-B14F-4D97-AF65-F5344CB8AC3E}">
        <p14:creationId xmlns:p14="http://schemas.microsoft.com/office/powerpoint/2010/main" val="55713582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lstStyle/>
          <a:p>
            <a:r>
              <a:rPr lang="en-GB" b="1" dirty="0" smtClean="0"/>
              <a:t>Group Activity </a:t>
            </a:r>
            <a:endParaRPr lang="en-GB" b="1" dirty="0"/>
          </a:p>
        </p:txBody>
      </p:sp>
      <p:sp>
        <p:nvSpPr>
          <p:cNvPr id="3" name="Content Placeholder 2"/>
          <p:cNvSpPr>
            <a:spLocks noGrp="1"/>
          </p:cNvSpPr>
          <p:nvPr>
            <p:ph idx="1"/>
          </p:nvPr>
        </p:nvSpPr>
        <p:spPr>
          <a:xfrm>
            <a:off x="1066800" y="2610852"/>
            <a:ext cx="10058400" cy="3341891"/>
          </a:xfrm>
        </p:spPr>
        <p:txBody>
          <a:bodyPr>
            <a:normAutofit/>
          </a:bodyPr>
          <a:lstStyle/>
          <a:p>
            <a:pPr marL="0" indent="0" algn="ctr">
              <a:buNone/>
            </a:pPr>
            <a:r>
              <a:rPr lang="en-GB" sz="3000" b="1" dirty="0" smtClean="0"/>
              <a:t>Using the Business Canvas Template provided, working within your groups, start to create your Business Model Canvas for your Business Idea. </a:t>
            </a:r>
            <a:endParaRPr lang="en-GB" sz="3000" b="1" dirty="0"/>
          </a:p>
        </p:txBody>
      </p:sp>
    </p:spTree>
    <p:extLst>
      <p:ext uri="{BB962C8B-B14F-4D97-AF65-F5344CB8AC3E}">
        <p14:creationId xmlns:p14="http://schemas.microsoft.com/office/powerpoint/2010/main" val="137780678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FIVE.pptx" id="{928531FE-40B6-4895-993A-83D26AA1E005}" vid="{C99C5ABD-1620-4AD2-A38C-62625556F38B}"/>
    </a:ext>
  </a:extLst>
</a:theme>
</file>

<file path=docProps/app.xml><?xml version="1.0" encoding="utf-8"?>
<Properties xmlns="http://schemas.openxmlformats.org/officeDocument/2006/extended-properties" xmlns:vt="http://schemas.openxmlformats.org/officeDocument/2006/docPropsVTypes">
  <TotalTime>0</TotalTime>
  <Words>1436</Words>
  <Application>Microsoft Office PowerPoint</Application>
  <PresentationFormat>Widescreen</PresentationFormat>
  <Paragraphs>122</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Century Gothic</vt:lpstr>
      <vt:lpstr>Garamond</vt:lpstr>
      <vt:lpstr>SavonVTI</vt:lpstr>
      <vt:lpstr>Developing an Effective Business Model </vt:lpstr>
      <vt:lpstr>Session Objectives </vt:lpstr>
      <vt:lpstr>Business Models  </vt:lpstr>
      <vt:lpstr>Business Models  </vt:lpstr>
      <vt:lpstr>Business Model Canvas Explained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It Works? </vt:lpstr>
      <vt:lpstr>Group 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2020-02-24T10:42:32Z</dcterms:created>
  <dcterms:modified xsi:type="dcterms:W3CDTF">2020-02-24T16:21:40Z</dcterms:modified>
</cp:coreProperties>
</file>