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Lst>
  <p:sldSz cx="18288000" cy="10287000"/>
  <p:notesSz cx="6858000" cy="9144000"/>
  <p:embeddedFontLst>
    <p:embeddedFont>
      <p:font typeface="Poppins Bold Italics" charset="1" panose="00000800000000000000"/>
      <p:regular r:id="rId15"/>
    </p:embeddedFont>
    <p:embeddedFont>
      <p:font typeface="Poppins" charset="1" panose="00000500000000000000"/>
      <p:regular r:id="rId16"/>
    </p:embeddedFont>
    <p:embeddedFont>
      <p:font typeface="Poppins Medium" charset="1" panose="00000600000000000000"/>
      <p:regular r:id="rId17"/>
    </p:embeddedFont>
    <p:embeddedFont>
      <p:font typeface="Canva Sans Bold" charset="1" panose="020B0803030501040103"/>
      <p:regular r:id="rId18"/>
    </p:embeddedFont>
    <p:embeddedFont>
      <p:font typeface="Canva Sans" charset="1" panose="020B0503030501040103"/>
      <p:regular r:id="rId19"/>
    </p:embeddedFont>
    <p:embeddedFont>
      <p:font typeface="Poppins Bold" charset="1" panose="00000800000000000000"/>
      <p:regular r:id="rId20"/>
    </p:embeddedFont>
    <p:embeddedFont>
      <p:font typeface="Poppins Semi-Bold" charset="1" panose="00000700000000000000"/>
      <p:regular r:id="rId21"/>
    </p:embeddedFont>
    <p:embeddedFont>
      <p:font typeface="Poppins Light" charset="1" panose="00000400000000000000"/>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5.png" Type="http://schemas.openxmlformats.org/officeDocument/2006/relationships/image"/><Relationship Id="rId13" Target="../media/image6.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14.png" Type="http://schemas.openxmlformats.org/officeDocument/2006/relationships/image"/><Relationship Id="rId6" Target="../media/image15.png" Type="http://schemas.openxmlformats.org/officeDocument/2006/relationships/image"/><Relationship Id="rId7" Target="../media/image16.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png" Type="http://schemas.openxmlformats.org/officeDocument/2006/relationships/image"/><Relationship Id="rId11" Target="../media/image19.svg" Type="http://schemas.openxmlformats.org/officeDocument/2006/relationships/image"/><Relationship Id="rId12" Target="../media/image9.png" Type="http://schemas.openxmlformats.org/officeDocument/2006/relationships/image"/><Relationship Id="rId13" Target="../media/image10.svg" Type="http://schemas.openxmlformats.org/officeDocument/2006/relationships/image"/><Relationship Id="rId2" Target="../media/image1.jpeg" Type="http://schemas.openxmlformats.org/officeDocument/2006/relationships/image"/><Relationship Id="rId3" Target="../media/image17.png" Type="http://schemas.openxmlformats.org/officeDocument/2006/relationships/image"/><Relationship Id="rId4" Target="../media/image2.png" Type="http://schemas.openxmlformats.org/officeDocument/2006/relationships/image"/><Relationship Id="rId5" Target="../media/image3.sv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svg" Type="http://schemas.openxmlformats.org/officeDocument/2006/relationships/image"/><Relationship Id="rId11" Target="../media/image20.png" Type="http://schemas.openxmlformats.org/officeDocument/2006/relationships/image"/><Relationship Id="rId2" Target="../media/image1.jpeg" Type="http://schemas.openxmlformats.org/officeDocument/2006/relationships/image"/><Relationship Id="rId3" Target="../media/image15.png" Type="http://schemas.openxmlformats.org/officeDocument/2006/relationships/image"/><Relationship Id="rId4" Target="../media/image16.svg" Type="http://schemas.openxmlformats.org/officeDocument/2006/relationships/image"/><Relationship Id="rId5" Target="../media/image9.png" Type="http://schemas.openxmlformats.org/officeDocument/2006/relationships/image"/><Relationship Id="rId6" Target="../media/image10.svg" Type="http://schemas.openxmlformats.org/officeDocument/2006/relationships/image"/><Relationship Id="rId7" Target="../media/image11.png" Type="http://schemas.openxmlformats.org/officeDocument/2006/relationships/image"/><Relationship Id="rId8" Target="../media/image12.svg" Type="http://schemas.openxmlformats.org/officeDocument/2006/relationships/image"/><Relationship Id="rId9" Target="../media/image5.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svg" Type="http://schemas.openxmlformats.org/officeDocument/2006/relationships/image"/><Relationship Id="rId2" Target="../media/image1.jpeg" Type="http://schemas.openxmlformats.org/officeDocument/2006/relationships/image"/><Relationship Id="rId3" Target="../media/image15.png" Type="http://schemas.openxmlformats.org/officeDocument/2006/relationships/image"/><Relationship Id="rId4" Target="../media/image16.svg" Type="http://schemas.openxmlformats.org/officeDocument/2006/relationships/image"/><Relationship Id="rId5" Target="../media/image9.png" Type="http://schemas.openxmlformats.org/officeDocument/2006/relationships/image"/><Relationship Id="rId6" Target="../media/image10.svg" Type="http://schemas.openxmlformats.org/officeDocument/2006/relationships/image"/><Relationship Id="rId7" Target="../media/image11.png" Type="http://schemas.openxmlformats.org/officeDocument/2006/relationships/image"/><Relationship Id="rId8" Target="../media/image12.svg" Type="http://schemas.openxmlformats.org/officeDocument/2006/relationships/image"/><Relationship Id="rId9" Target="../media/image5.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9.png" Type="http://schemas.openxmlformats.org/officeDocument/2006/relationships/image"/><Relationship Id="rId13" Target="../media/image10.svg" Type="http://schemas.openxmlformats.org/officeDocument/2006/relationships/image"/><Relationship Id="rId2" Target="../media/image1.jpeg" Type="http://schemas.openxmlformats.org/officeDocument/2006/relationships/image"/><Relationship Id="rId3" Target="../media/image18.png" Type="http://schemas.openxmlformats.org/officeDocument/2006/relationships/image"/><Relationship Id="rId4" Target="../media/image19.svg" Type="http://schemas.openxmlformats.org/officeDocument/2006/relationships/image"/><Relationship Id="rId5" Target="../media/image15.png" Type="http://schemas.openxmlformats.org/officeDocument/2006/relationships/image"/><Relationship Id="rId6" Target="../media/image16.svg" Type="http://schemas.openxmlformats.org/officeDocument/2006/relationships/image"/><Relationship Id="rId7" Target="../media/image2.png" Type="http://schemas.openxmlformats.org/officeDocument/2006/relationships/image"/><Relationship Id="rId8" Target="../media/image3.svg" Type="http://schemas.openxmlformats.org/officeDocument/2006/relationships/image"/><Relationship Id="rId9" Target="../media/image21.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 Id="rId4" Target="../media/image11.png" Type="http://schemas.openxmlformats.org/officeDocument/2006/relationships/image"/><Relationship Id="rId5" Target="../media/image12.svg" Type="http://schemas.openxmlformats.org/officeDocument/2006/relationships/image"/><Relationship Id="rId6" Target="../media/image22.png" Type="http://schemas.openxmlformats.org/officeDocument/2006/relationships/image"/><Relationship Id="rId7" Target="../media/image2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png" Type="http://schemas.openxmlformats.org/officeDocument/2006/relationships/image"/><Relationship Id="rId11" Target="../media/image19.svg" Type="http://schemas.openxmlformats.org/officeDocument/2006/relationships/image"/><Relationship Id="rId12" Target="../media/image9.png" Type="http://schemas.openxmlformats.org/officeDocument/2006/relationships/image"/><Relationship Id="rId13" Target="../media/image10.svg" Type="http://schemas.openxmlformats.org/officeDocument/2006/relationships/image"/><Relationship Id="rId2" Target="../media/image1.jpeg" Type="http://schemas.openxmlformats.org/officeDocument/2006/relationships/image"/><Relationship Id="rId3" Target="../media/image24.png" Type="http://schemas.openxmlformats.org/officeDocument/2006/relationships/image"/><Relationship Id="rId4" Target="../media/image2.png" Type="http://schemas.openxmlformats.org/officeDocument/2006/relationships/image"/><Relationship Id="rId5" Target="../media/image3.sv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svg" Type="http://schemas.openxmlformats.org/officeDocument/2006/relationships/image"/><Relationship Id="rId11" Target="../media/image11.png" Type="http://schemas.openxmlformats.org/officeDocument/2006/relationships/image"/><Relationship Id="rId12" Target="../media/image12.svg" Type="http://schemas.openxmlformats.org/officeDocument/2006/relationships/image"/><Relationship Id="rId2" Target="../media/image2.png" Type="http://schemas.openxmlformats.org/officeDocument/2006/relationships/image"/><Relationship Id="rId3" Target="../media/image3.svg" Type="http://schemas.openxmlformats.org/officeDocument/2006/relationships/image"/><Relationship Id="rId4" Target="../media/image25.png" Type="http://schemas.openxmlformats.org/officeDocument/2006/relationships/image"/><Relationship Id="rId5" Target="../media/image5.png" Type="http://schemas.openxmlformats.org/officeDocument/2006/relationships/image"/><Relationship Id="rId6" Target="../media/image6.svg" Type="http://schemas.openxmlformats.org/officeDocument/2006/relationships/image"/><Relationship Id="rId7" Target="../media/image7.png" Type="http://schemas.openxmlformats.org/officeDocument/2006/relationships/image"/><Relationship Id="rId8" Target="../media/image8.svg" Type="http://schemas.openxmlformats.org/officeDocument/2006/relationships/image"/><Relationship Id="rId9" Target="../media/image9.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sp>
        <p:nvSpPr>
          <p:cNvPr name="Freeform 3" id="3"/>
          <p:cNvSpPr/>
          <p:nvPr/>
        </p:nvSpPr>
        <p:spPr>
          <a:xfrm flipH="true" flipV="true" rot="0">
            <a:off x="10347897" y="0"/>
            <a:ext cx="9265274" cy="8557744"/>
          </a:xfrm>
          <a:custGeom>
            <a:avLst/>
            <a:gdLst/>
            <a:ahLst/>
            <a:cxnLst/>
            <a:rect r="r" b="b" t="t" l="l"/>
            <a:pathLst>
              <a:path h="8557744" w="9265274">
                <a:moveTo>
                  <a:pt x="9265274" y="8557744"/>
                </a:moveTo>
                <a:lnTo>
                  <a:pt x="0" y="8557744"/>
                </a:lnTo>
                <a:lnTo>
                  <a:pt x="0" y="0"/>
                </a:lnTo>
                <a:lnTo>
                  <a:pt x="9265274" y="0"/>
                </a:lnTo>
                <a:lnTo>
                  <a:pt x="9265274" y="8557744"/>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4" id="4"/>
          <p:cNvGrpSpPr/>
          <p:nvPr/>
        </p:nvGrpSpPr>
        <p:grpSpPr>
          <a:xfrm rot="0">
            <a:off x="10347897" y="1662066"/>
            <a:ext cx="8102245" cy="6962867"/>
            <a:chOff x="0" y="0"/>
            <a:chExt cx="812800" cy="698500"/>
          </a:xfrm>
        </p:grpSpPr>
        <p:sp>
          <p:nvSpPr>
            <p:cNvPr name="Freeform 5" id="5"/>
            <p:cNvSpPr/>
            <p:nvPr/>
          </p:nvSpPr>
          <p:spPr>
            <a:xfrm flipH="false" flipV="false" rot="0">
              <a:off x="0" y="0"/>
              <a:ext cx="812800" cy="698500"/>
            </a:xfrm>
            <a:custGeom>
              <a:avLst/>
              <a:gdLst/>
              <a:ahLst/>
              <a:cxnLst/>
              <a:rect r="r" b="b" t="t" l="l"/>
              <a:pathLst>
                <a:path h="698500" w="812800">
                  <a:moveTo>
                    <a:pt x="812800" y="349250"/>
                  </a:moveTo>
                  <a:lnTo>
                    <a:pt x="609600" y="698500"/>
                  </a:lnTo>
                  <a:lnTo>
                    <a:pt x="203200" y="698500"/>
                  </a:lnTo>
                  <a:lnTo>
                    <a:pt x="0" y="349250"/>
                  </a:lnTo>
                  <a:lnTo>
                    <a:pt x="203200" y="0"/>
                  </a:lnTo>
                  <a:lnTo>
                    <a:pt x="609600" y="0"/>
                  </a:lnTo>
                  <a:lnTo>
                    <a:pt x="812800" y="349250"/>
                  </a:lnTo>
                  <a:close/>
                </a:path>
              </a:pathLst>
            </a:custGeom>
            <a:blipFill>
              <a:blip r:embed="rId5"/>
              <a:stretch>
                <a:fillRect l="-36" t="0" r="-36" b="0"/>
              </a:stretch>
            </a:blipFill>
            <a:ln w="123825" cap="sq">
              <a:solidFill>
                <a:srgbClr val="302721"/>
              </a:solidFill>
              <a:prstDash val="solid"/>
              <a:miter/>
            </a:ln>
          </p:spPr>
        </p:sp>
      </p:grpSp>
      <p:sp>
        <p:nvSpPr>
          <p:cNvPr name="Freeform 6" id="6"/>
          <p:cNvSpPr/>
          <p:nvPr/>
        </p:nvSpPr>
        <p:spPr>
          <a:xfrm flipH="true" flipV="false" rot="0">
            <a:off x="11057633" y="7231550"/>
            <a:ext cx="9494134" cy="3228006"/>
          </a:xfrm>
          <a:custGeom>
            <a:avLst/>
            <a:gdLst/>
            <a:ahLst/>
            <a:cxnLst/>
            <a:rect r="r" b="b" t="t" l="l"/>
            <a:pathLst>
              <a:path h="3228006" w="9494134">
                <a:moveTo>
                  <a:pt x="9494134" y="0"/>
                </a:moveTo>
                <a:lnTo>
                  <a:pt x="0" y="0"/>
                </a:lnTo>
                <a:lnTo>
                  <a:pt x="0" y="3228006"/>
                </a:lnTo>
                <a:lnTo>
                  <a:pt x="9494134" y="3228006"/>
                </a:lnTo>
                <a:lnTo>
                  <a:pt x="9494134"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true" rot="0">
            <a:off x="-62500" y="-395334"/>
            <a:ext cx="1375693" cy="3152629"/>
          </a:xfrm>
          <a:custGeom>
            <a:avLst/>
            <a:gdLst/>
            <a:ahLst/>
            <a:cxnLst/>
            <a:rect r="r" b="b" t="t" l="l"/>
            <a:pathLst>
              <a:path h="3152629" w="1375693">
                <a:moveTo>
                  <a:pt x="0" y="3152629"/>
                </a:moveTo>
                <a:lnTo>
                  <a:pt x="1375692" y="3152629"/>
                </a:lnTo>
                <a:lnTo>
                  <a:pt x="1375692" y="0"/>
                </a:lnTo>
                <a:lnTo>
                  <a:pt x="0" y="0"/>
                </a:lnTo>
                <a:lnTo>
                  <a:pt x="0" y="3152629"/>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9829620" y="9540464"/>
            <a:ext cx="1956533" cy="238341"/>
          </a:xfrm>
          <a:custGeom>
            <a:avLst/>
            <a:gdLst/>
            <a:ahLst/>
            <a:cxnLst/>
            <a:rect r="r" b="b" t="t" l="l"/>
            <a:pathLst>
              <a:path h="238341" w="1956533">
                <a:moveTo>
                  <a:pt x="0" y="0"/>
                </a:moveTo>
                <a:lnTo>
                  <a:pt x="1956532" y="0"/>
                </a:lnTo>
                <a:lnTo>
                  <a:pt x="1956532" y="238341"/>
                </a:lnTo>
                <a:lnTo>
                  <a:pt x="0" y="23834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9" id="9"/>
          <p:cNvSpPr/>
          <p:nvPr/>
        </p:nvSpPr>
        <p:spPr>
          <a:xfrm flipH="false" flipV="false" rot="0">
            <a:off x="410437" y="392016"/>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0">
            <a:off x="9982975" y="-798393"/>
            <a:ext cx="1371239" cy="1596785"/>
          </a:xfrm>
          <a:custGeom>
            <a:avLst/>
            <a:gdLst/>
            <a:ahLst/>
            <a:cxnLst/>
            <a:rect r="r" b="b" t="t" l="l"/>
            <a:pathLst>
              <a:path h="1596785" w="1371239">
                <a:moveTo>
                  <a:pt x="0" y="0"/>
                </a:moveTo>
                <a:lnTo>
                  <a:pt x="1371239" y="0"/>
                </a:lnTo>
                <a:lnTo>
                  <a:pt x="1371239" y="1596786"/>
                </a:lnTo>
                <a:lnTo>
                  <a:pt x="0" y="159678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1" id="11"/>
          <p:cNvSpPr/>
          <p:nvPr/>
        </p:nvSpPr>
        <p:spPr>
          <a:xfrm flipH="false" flipV="false" rot="0">
            <a:off x="410437" y="9659634"/>
            <a:ext cx="965825" cy="1124687"/>
          </a:xfrm>
          <a:custGeom>
            <a:avLst/>
            <a:gdLst/>
            <a:ahLst/>
            <a:cxnLst/>
            <a:rect r="r" b="b" t="t" l="l"/>
            <a:pathLst>
              <a:path h="1124687" w="965825">
                <a:moveTo>
                  <a:pt x="0" y="0"/>
                </a:moveTo>
                <a:lnTo>
                  <a:pt x="965825" y="0"/>
                </a:lnTo>
                <a:lnTo>
                  <a:pt x="965825" y="1124688"/>
                </a:lnTo>
                <a:lnTo>
                  <a:pt x="0" y="112468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2" id="12"/>
          <p:cNvSpPr/>
          <p:nvPr/>
        </p:nvSpPr>
        <p:spPr>
          <a:xfrm flipH="false" flipV="false" rot="0">
            <a:off x="902836" y="1615918"/>
            <a:ext cx="8344977" cy="4239103"/>
          </a:xfrm>
          <a:custGeom>
            <a:avLst/>
            <a:gdLst/>
            <a:ahLst/>
            <a:cxnLst/>
            <a:rect r="r" b="b" t="t" l="l"/>
            <a:pathLst>
              <a:path h="4239103" w="8344977">
                <a:moveTo>
                  <a:pt x="0" y="0"/>
                </a:moveTo>
                <a:lnTo>
                  <a:pt x="8344978" y="0"/>
                </a:lnTo>
                <a:lnTo>
                  <a:pt x="8344978" y="4239103"/>
                </a:lnTo>
                <a:lnTo>
                  <a:pt x="0" y="4239103"/>
                </a:lnTo>
                <a:lnTo>
                  <a:pt x="0" y="0"/>
                </a:lnTo>
                <a:close/>
              </a:path>
            </a:pathLst>
          </a:custGeom>
          <a:blipFill>
            <a:blip r:embed="rId14"/>
            <a:stretch>
              <a:fillRect l="0" t="0" r="0" b="0"/>
            </a:stretch>
          </a:blipFill>
        </p:spPr>
      </p:sp>
      <p:sp>
        <p:nvSpPr>
          <p:cNvPr name="TextBox 13" id="13"/>
          <p:cNvSpPr txBox="true"/>
          <p:nvPr/>
        </p:nvSpPr>
        <p:spPr>
          <a:xfrm rot="0">
            <a:off x="1557173" y="6044463"/>
            <a:ext cx="7754548" cy="1329181"/>
          </a:xfrm>
          <a:prstGeom prst="rect">
            <a:avLst/>
          </a:prstGeom>
        </p:spPr>
        <p:txBody>
          <a:bodyPr anchor="t" rtlCol="false" tIns="0" lIns="0" bIns="0" rIns="0">
            <a:spAutoFit/>
          </a:bodyPr>
          <a:lstStyle/>
          <a:p>
            <a:pPr algn="l" marL="0" indent="0" lvl="0">
              <a:lnSpc>
                <a:spcPts val="4847"/>
              </a:lnSpc>
            </a:pPr>
            <a:r>
              <a:rPr lang="en-US" b="true" sz="5386" i="true">
                <a:solidFill>
                  <a:srgbClr val="D67938"/>
                </a:solidFill>
                <a:latin typeface="Poppins Bold Italics"/>
                <a:ea typeface="Poppins Bold Italics"/>
                <a:cs typeface="Poppins Bold Italics"/>
                <a:sym typeface="Poppins Bold Italics"/>
              </a:rPr>
              <a:t>LCLM4006 Enterprise and Entrepreneurship</a:t>
            </a:r>
          </a:p>
        </p:txBody>
      </p:sp>
      <p:sp>
        <p:nvSpPr>
          <p:cNvPr name="TextBox 14" id="14"/>
          <p:cNvSpPr txBox="true"/>
          <p:nvPr/>
        </p:nvSpPr>
        <p:spPr>
          <a:xfrm rot="0">
            <a:off x="1376262" y="7653491"/>
            <a:ext cx="3016871" cy="342265"/>
          </a:xfrm>
          <a:prstGeom prst="rect">
            <a:avLst/>
          </a:prstGeom>
        </p:spPr>
        <p:txBody>
          <a:bodyPr anchor="t" rtlCol="false" tIns="0" lIns="0" bIns="0" rIns="0">
            <a:spAutoFit/>
          </a:bodyPr>
          <a:lstStyle/>
          <a:p>
            <a:pPr algn="l" marL="0" indent="0" lvl="0">
              <a:lnSpc>
                <a:spcPts val="2659"/>
              </a:lnSpc>
            </a:pPr>
            <a:r>
              <a:rPr lang="en-US" sz="1899">
                <a:solidFill>
                  <a:srgbClr val="000000"/>
                </a:solidFill>
                <a:latin typeface="Poppins"/>
                <a:ea typeface="Poppins"/>
                <a:cs typeface="Poppins"/>
                <a:sym typeface="Poppins"/>
              </a:rPr>
              <a:t>Presented By:</a:t>
            </a:r>
          </a:p>
        </p:txBody>
      </p:sp>
      <p:sp>
        <p:nvSpPr>
          <p:cNvPr name="TextBox 15" id="15"/>
          <p:cNvSpPr txBox="true"/>
          <p:nvPr/>
        </p:nvSpPr>
        <p:spPr>
          <a:xfrm rot="0">
            <a:off x="5434447" y="7653491"/>
            <a:ext cx="3016871" cy="342265"/>
          </a:xfrm>
          <a:prstGeom prst="rect">
            <a:avLst/>
          </a:prstGeom>
        </p:spPr>
        <p:txBody>
          <a:bodyPr anchor="t" rtlCol="false" tIns="0" lIns="0" bIns="0" rIns="0">
            <a:spAutoFit/>
          </a:bodyPr>
          <a:lstStyle/>
          <a:p>
            <a:pPr algn="l" marL="0" indent="0" lvl="0">
              <a:lnSpc>
                <a:spcPts val="2659"/>
              </a:lnSpc>
            </a:pPr>
            <a:r>
              <a:rPr lang="en-US" sz="1899">
                <a:solidFill>
                  <a:srgbClr val="000000"/>
                </a:solidFill>
                <a:latin typeface="Poppins"/>
                <a:ea typeface="Poppins"/>
                <a:cs typeface="Poppins"/>
                <a:sym typeface="Poppins"/>
              </a:rPr>
              <a:t>Date:</a:t>
            </a:r>
          </a:p>
        </p:txBody>
      </p:sp>
      <p:sp>
        <p:nvSpPr>
          <p:cNvPr name="TextBox 16" id="16"/>
          <p:cNvSpPr txBox="true"/>
          <p:nvPr/>
        </p:nvSpPr>
        <p:spPr>
          <a:xfrm rot="0">
            <a:off x="1186090" y="8165936"/>
            <a:ext cx="3397216" cy="1063626"/>
          </a:xfrm>
          <a:prstGeom prst="rect">
            <a:avLst/>
          </a:prstGeom>
        </p:spPr>
        <p:txBody>
          <a:bodyPr anchor="t" rtlCol="false" tIns="0" lIns="0" bIns="0" rIns="0">
            <a:spAutoFit/>
          </a:bodyPr>
          <a:lstStyle/>
          <a:p>
            <a:pPr algn="l" marL="0" indent="0" lvl="0">
              <a:lnSpc>
                <a:spcPts val="2799"/>
              </a:lnSpc>
            </a:pPr>
            <a:r>
              <a:rPr lang="en-US" b="true" sz="1999">
                <a:solidFill>
                  <a:srgbClr val="000000"/>
                </a:solidFill>
                <a:latin typeface="Poppins Medium"/>
                <a:ea typeface="Poppins Medium"/>
                <a:cs typeface="Poppins Medium"/>
                <a:sym typeface="Poppins Medium"/>
              </a:rPr>
              <a:t>Florentina Tifachi (2514649)</a:t>
            </a:r>
          </a:p>
          <a:p>
            <a:pPr algn="l" marL="0" indent="0" lvl="0">
              <a:lnSpc>
                <a:spcPts val="2799"/>
              </a:lnSpc>
            </a:pPr>
            <a:r>
              <a:rPr lang="en-US" b="true" sz="1999">
                <a:solidFill>
                  <a:srgbClr val="000000"/>
                </a:solidFill>
                <a:latin typeface="Poppins Medium"/>
                <a:ea typeface="Poppins Medium"/>
                <a:cs typeface="Poppins Medium"/>
                <a:sym typeface="Poppins Medium"/>
              </a:rPr>
              <a:t>Lecturer: Shengfeng Mei</a:t>
            </a:r>
          </a:p>
        </p:txBody>
      </p:sp>
      <p:sp>
        <p:nvSpPr>
          <p:cNvPr name="TextBox 17" id="17"/>
          <p:cNvSpPr txBox="true"/>
          <p:nvPr/>
        </p:nvSpPr>
        <p:spPr>
          <a:xfrm rot="0">
            <a:off x="5464141" y="8157681"/>
            <a:ext cx="1877741" cy="338156"/>
          </a:xfrm>
          <a:prstGeom prst="rect">
            <a:avLst/>
          </a:prstGeom>
        </p:spPr>
        <p:txBody>
          <a:bodyPr anchor="t" rtlCol="false" tIns="0" lIns="0" bIns="0" rIns="0">
            <a:spAutoFit/>
          </a:bodyPr>
          <a:lstStyle/>
          <a:p>
            <a:pPr algn="ctr">
              <a:lnSpc>
                <a:spcPts val="2886"/>
              </a:lnSpc>
              <a:spcBef>
                <a:spcPct val="0"/>
              </a:spcBef>
            </a:pPr>
            <a:r>
              <a:rPr lang="en-US" b="true" sz="2061">
                <a:solidFill>
                  <a:srgbClr val="000000"/>
                </a:solidFill>
                <a:latin typeface="Canva Sans Bold"/>
                <a:ea typeface="Canva Sans Bold"/>
                <a:cs typeface="Canva Sans Bold"/>
                <a:sym typeface="Canva Sans Bold"/>
              </a:rPr>
              <a:t>11.08.2026</a:t>
            </a:r>
          </a:p>
        </p:txBody>
      </p:sp>
      <p:sp>
        <p:nvSpPr>
          <p:cNvPr name="TextBox 18" id="18"/>
          <p:cNvSpPr txBox="true"/>
          <p:nvPr/>
        </p:nvSpPr>
        <p:spPr>
          <a:xfrm rot="0">
            <a:off x="9022407" y="4962842"/>
            <a:ext cx="243185" cy="323215"/>
          </a:xfrm>
          <a:prstGeom prst="rect">
            <a:avLst/>
          </a:prstGeom>
        </p:spPr>
        <p:txBody>
          <a:bodyPr anchor="t" rtlCol="false" tIns="0" lIns="0" bIns="0" rIns="0">
            <a:spAutoFit/>
          </a:bodyPr>
          <a:lstStyle/>
          <a:p>
            <a:pPr algn="ctr">
              <a:lnSpc>
                <a:spcPts val="2659"/>
              </a:lnSpc>
              <a:spcBef>
                <a:spcPct val="0"/>
              </a:spcBef>
            </a:pPr>
            <a:r>
              <a:rPr lang="en-US" sz="1899">
                <a:solidFill>
                  <a:srgbClr val="000000"/>
                </a:solidFill>
                <a:latin typeface="Canva Sans"/>
                <a:ea typeface="Canva Sans"/>
                <a:cs typeface="Canva Sans"/>
                <a:sym typeface="Canva Sans"/>
              </a:rPr>
              <a:t>Yt</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true" rot="0">
            <a:off x="0" y="0"/>
            <a:ext cx="18288000" cy="10287000"/>
          </a:xfrm>
          <a:custGeom>
            <a:avLst/>
            <a:gdLst/>
            <a:ahLst/>
            <a:cxnLst/>
            <a:rect r="r" b="b" t="t" l="l"/>
            <a:pathLst>
              <a:path h="10287000" w="18288000">
                <a:moveTo>
                  <a:pt x="0" y="10287000"/>
                </a:moveTo>
                <a:lnTo>
                  <a:pt x="18288000" y="10287000"/>
                </a:lnTo>
                <a:lnTo>
                  <a:pt x="18288000" y="0"/>
                </a:lnTo>
                <a:lnTo>
                  <a:pt x="0" y="0"/>
                </a:lnTo>
                <a:lnTo>
                  <a:pt x="0" y="10287000"/>
                </a:lnTo>
                <a:close/>
              </a:path>
            </a:pathLst>
          </a:custGeom>
          <a:blipFill>
            <a:blip r:embed="rId2"/>
            <a:stretch>
              <a:fillRect l="0" t="-16666" r="0" b="-16666"/>
            </a:stretch>
          </a:blipFill>
        </p:spPr>
      </p:sp>
      <p:sp>
        <p:nvSpPr>
          <p:cNvPr name="Freeform 3" id="3"/>
          <p:cNvSpPr/>
          <p:nvPr/>
        </p:nvSpPr>
        <p:spPr>
          <a:xfrm flipH="true" flipV="false" rot="0">
            <a:off x="11014896" y="2227525"/>
            <a:ext cx="9265274" cy="8557744"/>
          </a:xfrm>
          <a:custGeom>
            <a:avLst/>
            <a:gdLst/>
            <a:ahLst/>
            <a:cxnLst/>
            <a:rect r="r" b="b" t="t" l="l"/>
            <a:pathLst>
              <a:path h="8557744" w="9265274">
                <a:moveTo>
                  <a:pt x="9265274" y="0"/>
                </a:moveTo>
                <a:lnTo>
                  <a:pt x="0" y="0"/>
                </a:lnTo>
                <a:lnTo>
                  <a:pt x="0" y="8557743"/>
                </a:lnTo>
                <a:lnTo>
                  <a:pt x="9265274" y="8557743"/>
                </a:lnTo>
                <a:lnTo>
                  <a:pt x="9265274"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4" id="4"/>
          <p:cNvGrpSpPr/>
          <p:nvPr/>
        </p:nvGrpSpPr>
        <p:grpSpPr>
          <a:xfrm rot="0">
            <a:off x="11350537" y="2437970"/>
            <a:ext cx="7630376" cy="6557355"/>
            <a:chOff x="0" y="0"/>
            <a:chExt cx="812800" cy="698500"/>
          </a:xfrm>
        </p:grpSpPr>
        <p:sp>
          <p:nvSpPr>
            <p:cNvPr name="Freeform 5" id="5"/>
            <p:cNvSpPr/>
            <p:nvPr/>
          </p:nvSpPr>
          <p:spPr>
            <a:xfrm flipH="false" flipV="false" rot="0">
              <a:off x="0" y="0"/>
              <a:ext cx="812800" cy="698500"/>
            </a:xfrm>
            <a:custGeom>
              <a:avLst/>
              <a:gdLst/>
              <a:ahLst/>
              <a:cxnLst/>
              <a:rect r="r" b="b" t="t" l="l"/>
              <a:pathLst>
                <a:path h="698500" w="812800">
                  <a:moveTo>
                    <a:pt x="812800" y="349250"/>
                  </a:moveTo>
                  <a:lnTo>
                    <a:pt x="609600" y="698500"/>
                  </a:lnTo>
                  <a:lnTo>
                    <a:pt x="203200" y="698500"/>
                  </a:lnTo>
                  <a:lnTo>
                    <a:pt x="0" y="349250"/>
                  </a:lnTo>
                  <a:lnTo>
                    <a:pt x="203200" y="0"/>
                  </a:lnTo>
                  <a:lnTo>
                    <a:pt x="609600" y="0"/>
                  </a:lnTo>
                  <a:lnTo>
                    <a:pt x="812800" y="349250"/>
                  </a:lnTo>
                  <a:close/>
                </a:path>
              </a:pathLst>
            </a:custGeom>
            <a:blipFill>
              <a:blip r:embed="rId5"/>
              <a:stretch>
                <a:fillRect l="-36" t="0" r="-36" b="0"/>
              </a:stretch>
            </a:blipFill>
            <a:ln w="123825" cap="sq">
              <a:solidFill>
                <a:srgbClr val="302721"/>
              </a:solidFill>
              <a:prstDash val="solid"/>
              <a:miter/>
            </a:ln>
          </p:spPr>
        </p:sp>
      </p:grpSp>
      <p:sp>
        <p:nvSpPr>
          <p:cNvPr name="Freeform 6" id="6"/>
          <p:cNvSpPr/>
          <p:nvPr/>
        </p:nvSpPr>
        <p:spPr>
          <a:xfrm flipH="false" flipV="true" rot="0">
            <a:off x="12564356" y="101341"/>
            <a:ext cx="5763112" cy="3038732"/>
          </a:xfrm>
          <a:custGeom>
            <a:avLst/>
            <a:gdLst/>
            <a:ahLst/>
            <a:cxnLst/>
            <a:rect r="r" b="b" t="t" l="l"/>
            <a:pathLst>
              <a:path h="3038732" w="5763112">
                <a:moveTo>
                  <a:pt x="0" y="3038732"/>
                </a:moveTo>
                <a:lnTo>
                  <a:pt x="5763112" y="3038732"/>
                </a:lnTo>
                <a:lnTo>
                  <a:pt x="5763112" y="0"/>
                </a:lnTo>
                <a:lnTo>
                  <a:pt x="0" y="0"/>
                </a:lnTo>
                <a:lnTo>
                  <a:pt x="0" y="3038732"/>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descr="Black Dotted Circle Recolorable Outline"/>
          <p:cNvSpPr/>
          <p:nvPr/>
        </p:nvSpPr>
        <p:spPr>
          <a:xfrm flipH="false" flipV="false" rot="0">
            <a:off x="-354072" y="277876"/>
            <a:ext cx="902651" cy="1051122"/>
          </a:xfrm>
          <a:custGeom>
            <a:avLst/>
            <a:gdLst/>
            <a:ahLst/>
            <a:cxnLst/>
            <a:rect r="r" b="b" t="t" l="l"/>
            <a:pathLst>
              <a:path h="1051122" w="902651">
                <a:moveTo>
                  <a:pt x="0" y="0"/>
                </a:moveTo>
                <a:lnTo>
                  <a:pt x="902651" y="0"/>
                </a:lnTo>
                <a:lnTo>
                  <a:pt x="902651" y="1051122"/>
                </a:lnTo>
                <a:lnTo>
                  <a:pt x="0" y="105112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descr="Black Dotted Circle Recolorable Outline"/>
          <p:cNvSpPr/>
          <p:nvPr/>
        </p:nvSpPr>
        <p:spPr>
          <a:xfrm flipH="false" flipV="false" rot="0">
            <a:off x="10690916" y="9734146"/>
            <a:ext cx="902651" cy="1051122"/>
          </a:xfrm>
          <a:custGeom>
            <a:avLst/>
            <a:gdLst/>
            <a:ahLst/>
            <a:cxnLst/>
            <a:rect r="r" b="b" t="t" l="l"/>
            <a:pathLst>
              <a:path h="1051122" w="902651">
                <a:moveTo>
                  <a:pt x="0" y="0"/>
                </a:moveTo>
                <a:lnTo>
                  <a:pt x="902651" y="0"/>
                </a:lnTo>
                <a:lnTo>
                  <a:pt x="902651" y="1051122"/>
                </a:lnTo>
                <a:lnTo>
                  <a:pt x="0" y="105112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descr="Bold Colorful Memphis Horizontal Repeating Lined Cross"/>
          <p:cNvSpPr/>
          <p:nvPr/>
        </p:nvSpPr>
        <p:spPr>
          <a:xfrm flipH="false" flipV="false" rot="0">
            <a:off x="11801231" y="693220"/>
            <a:ext cx="1809546" cy="220436"/>
          </a:xfrm>
          <a:custGeom>
            <a:avLst/>
            <a:gdLst/>
            <a:ahLst/>
            <a:cxnLst/>
            <a:rect r="r" b="b" t="t" l="l"/>
            <a:pathLst>
              <a:path h="220436" w="1809546">
                <a:moveTo>
                  <a:pt x="0" y="0"/>
                </a:moveTo>
                <a:lnTo>
                  <a:pt x="1809546" y="0"/>
                </a:lnTo>
                <a:lnTo>
                  <a:pt x="1809546" y="220435"/>
                </a:lnTo>
                <a:lnTo>
                  <a:pt x="0" y="22043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descr="Bold Colorful Memphis Horizontal Repeating Lined Cross"/>
          <p:cNvSpPr/>
          <p:nvPr/>
        </p:nvSpPr>
        <p:spPr>
          <a:xfrm flipH="false" flipV="false" rot="0">
            <a:off x="-653575" y="5363952"/>
            <a:ext cx="1558348" cy="189835"/>
          </a:xfrm>
          <a:custGeom>
            <a:avLst/>
            <a:gdLst/>
            <a:ahLst/>
            <a:cxnLst/>
            <a:rect r="r" b="b" t="t" l="l"/>
            <a:pathLst>
              <a:path h="189835" w="1558348">
                <a:moveTo>
                  <a:pt x="0" y="0"/>
                </a:moveTo>
                <a:lnTo>
                  <a:pt x="1558348" y="0"/>
                </a:lnTo>
                <a:lnTo>
                  <a:pt x="1558348" y="189835"/>
                </a:lnTo>
                <a:lnTo>
                  <a:pt x="0" y="18983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1" id="11"/>
          <p:cNvSpPr txBox="true"/>
          <p:nvPr/>
        </p:nvSpPr>
        <p:spPr>
          <a:xfrm rot="0">
            <a:off x="1484642" y="2151344"/>
            <a:ext cx="5869810" cy="1011426"/>
          </a:xfrm>
          <a:prstGeom prst="rect">
            <a:avLst/>
          </a:prstGeom>
        </p:spPr>
        <p:txBody>
          <a:bodyPr anchor="t" rtlCol="false" tIns="0" lIns="0" bIns="0" rIns="0">
            <a:spAutoFit/>
          </a:bodyPr>
          <a:lstStyle/>
          <a:p>
            <a:pPr algn="l" marL="0" indent="0" lvl="0">
              <a:lnSpc>
                <a:spcPts val="7194"/>
              </a:lnSpc>
            </a:pPr>
            <a:r>
              <a:rPr lang="en-US" b="true" sz="7194">
                <a:solidFill>
                  <a:srgbClr val="000000"/>
                </a:solidFill>
                <a:latin typeface="Poppins Bold"/>
                <a:ea typeface="Poppins Bold"/>
                <a:cs typeface="Poppins Bold"/>
                <a:sym typeface="Poppins Bold"/>
              </a:rPr>
              <a:t>Business</a:t>
            </a:r>
          </a:p>
        </p:txBody>
      </p:sp>
      <p:sp>
        <p:nvSpPr>
          <p:cNvPr name="TextBox 12" id="12"/>
          <p:cNvSpPr txBox="true"/>
          <p:nvPr/>
        </p:nvSpPr>
        <p:spPr>
          <a:xfrm rot="0">
            <a:off x="5407760" y="2198903"/>
            <a:ext cx="4883023" cy="1011426"/>
          </a:xfrm>
          <a:prstGeom prst="rect">
            <a:avLst/>
          </a:prstGeom>
        </p:spPr>
        <p:txBody>
          <a:bodyPr anchor="t" rtlCol="false" tIns="0" lIns="0" bIns="0" rIns="0">
            <a:spAutoFit/>
          </a:bodyPr>
          <a:lstStyle/>
          <a:p>
            <a:pPr algn="r" marL="0" indent="0" lvl="0">
              <a:lnSpc>
                <a:spcPts val="7194"/>
              </a:lnSpc>
            </a:pPr>
            <a:r>
              <a:rPr lang="en-US" b="true" sz="7194">
                <a:solidFill>
                  <a:srgbClr val="D67938"/>
                </a:solidFill>
                <a:latin typeface="Poppins Bold"/>
                <a:ea typeface="Poppins Bold"/>
                <a:cs typeface="Poppins Bold"/>
                <a:sym typeface="Poppins Bold"/>
              </a:rPr>
              <a:t>Overview</a:t>
            </a:r>
          </a:p>
        </p:txBody>
      </p:sp>
      <p:sp>
        <p:nvSpPr>
          <p:cNvPr name="TextBox 13" id="13"/>
          <p:cNvSpPr txBox="true"/>
          <p:nvPr/>
        </p:nvSpPr>
        <p:spPr>
          <a:xfrm rot="0">
            <a:off x="1484642" y="3810405"/>
            <a:ext cx="8951592" cy="1665972"/>
          </a:xfrm>
          <a:prstGeom prst="rect">
            <a:avLst/>
          </a:prstGeom>
        </p:spPr>
        <p:txBody>
          <a:bodyPr anchor="t" rtlCol="false" tIns="0" lIns="0" bIns="0" rIns="0">
            <a:spAutoFit/>
          </a:bodyPr>
          <a:lstStyle/>
          <a:p>
            <a:pPr algn="l" marL="0" indent="0" lvl="0">
              <a:lnSpc>
                <a:spcPts val="2674"/>
              </a:lnSpc>
            </a:pPr>
            <a:r>
              <a:rPr lang="en-US" sz="1910" spc="38">
                <a:solidFill>
                  <a:srgbClr val="000000"/>
                </a:solidFill>
                <a:latin typeface="Poppins"/>
                <a:ea typeface="Poppins"/>
                <a:cs typeface="Poppins"/>
                <a:sym typeface="Poppins"/>
              </a:rPr>
              <a:t>Founded by Florentina Tifachi, Tina Beauty Salon is built on the concept of "Beauty for Every Budget" — offering three flexible pricing tiers (Basic, Standard, Premium) to make professional beauty services accessible to everyone. Legally structured as a sole trader, the salon is committed to affordability, a welcoming atmosphere, and sustainable practices.</a:t>
            </a:r>
          </a:p>
        </p:txBody>
      </p:sp>
      <p:sp>
        <p:nvSpPr>
          <p:cNvPr name="TextBox 14" id="14"/>
          <p:cNvSpPr txBox="true"/>
          <p:nvPr/>
        </p:nvSpPr>
        <p:spPr>
          <a:xfrm rot="0">
            <a:off x="1484642" y="7165594"/>
            <a:ext cx="8951592" cy="1332597"/>
          </a:xfrm>
          <a:prstGeom prst="rect">
            <a:avLst/>
          </a:prstGeom>
        </p:spPr>
        <p:txBody>
          <a:bodyPr anchor="t" rtlCol="false" tIns="0" lIns="0" bIns="0" rIns="0">
            <a:spAutoFit/>
          </a:bodyPr>
          <a:lstStyle/>
          <a:p>
            <a:pPr algn="l" marL="0" indent="0" lvl="0">
              <a:lnSpc>
                <a:spcPts val="2674"/>
              </a:lnSpc>
            </a:pPr>
            <a:r>
              <a:rPr lang="en-US" sz="1910" spc="38">
                <a:solidFill>
                  <a:srgbClr val="000000"/>
                </a:solidFill>
                <a:latin typeface="Poppins"/>
                <a:ea typeface="Poppins"/>
                <a:cs typeface="Poppins"/>
                <a:sym typeface="Poppins"/>
              </a:rPr>
              <a:t>Our comprehensive services include haircuts, styling, coloring, nail care, eyebrow shaping, eyelash treatments, and makeup. Every client receives quality care tailored to their budget, ensuring inclusivity and satisfaction at every visit.</a:t>
            </a:r>
          </a:p>
        </p:txBody>
      </p:sp>
      <p:grpSp>
        <p:nvGrpSpPr>
          <p:cNvPr name="Group 15" id="15"/>
          <p:cNvGrpSpPr/>
          <p:nvPr/>
        </p:nvGrpSpPr>
        <p:grpSpPr>
          <a:xfrm rot="0">
            <a:off x="1484642" y="6059277"/>
            <a:ext cx="5493923" cy="744367"/>
            <a:chOff x="0" y="0"/>
            <a:chExt cx="1446959" cy="196047"/>
          </a:xfrm>
        </p:grpSpPr>
        <p:sp>
          <p:nvSpPr>
            <p:cNvPr name="Freeform 16" id="16"/>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17" id="17"/>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sp>
        <p:nvSpPr>
          <p:cNvPr name="TextBox 18" id="18"/>
          <p:cNvSpPr txBox="true"/>
          <p:nvPr/>
        </p:nvSpPr>
        <p:spPr>
          <a:xfrm rot="0">
            <a:off x="1680090" y="6259693"/>
            <a:ext cx="5103028" cy="301592"/>
          </a:xfrm>
          <a:prstGeom prst="rect">
            <a:avLst/>
          </a:prstGeom>
        </p:spPr>
        <p:txBody>
          <a:bodyPr anchor="t" rtlCol="false" tIns="0" lIns="0" bIns="0" rIns="0">
            <a:spAutoFit/>
          </a:bodyPr>
          <a:lstStyle/>
          <a:p>
            <a:pPr algn="ctr" marL="0" indent="0" lvl="0">
              <a:lnSpc>
                <a:spcPts val="2197"/>
              </a:lnSpc>
            </a:pPr>
            <a:r>
              <a:rPr lang="en-US" b="true" sz="1997" spc="39">
                <a:solidFill>
                  <a:srgbClr val="FFFFFF"/>
                </a:solidFill>
                <a:latin typeface="Poppins Medium"/>
                <a:ea typeface="Poppins Medium"/>
                <a:cs typeface="Poppins Medium"/>
                <a:sym typeface="Poppins Medium"/>
              </a:rPr>
              <a:t>Explore Our Services &amp; Pricing Tiers</a:t>
            </a:r>
          </a:p>
        </p:txBody>
      </p:sp>
      <p:sp>
        <p:nvSpPr>
          <p:cNvPr name="Freeform 19" id="19"/>
          <p:cNvSpPr/>
          <p:nvPr/>
        </p:nvSpPr>
        <p:spPr>
          <a:xfrm flipH="false" flipV="false" rot="0">
            <a:off x="-653575" y="8995325"/>
            <a:ext cx="5621137" cy="1911187"/>
          </a:xfrm>
          <a:custGeom>
            <a:avLst/>
            <a:gdLst/>
            <a:ahLst/>
            <a:cxnLst/>
            <a:rect r="r" b="b" t="t" l="l"/>
            <a:pathLst>
              <a:path h="1911187" w="5621137">
                <a:moveTo>
                  <a:pt x="0" y="0"/>
                </a:moveTo>
                <a:lnTo>
                  <a:pt x="5621137" y="0"/>
                </a:lnTo>
                <a:lnTo>
                  <a:pt x="5621137" y="1911187"/>
                </a:lnTo>
                <a:lnTo>
                  <a:pt x="0" y="191118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0" y="0"/>
            <a:ext cx="18288000" cy="10287000"/>
          </a:xfrm>
          <a:custGeom>
            <a:avLst/>
            <a:gdLst/>
            <a:ahLst/>
            <a:cxnLst/>
            <a:rect r="r" b="b" t="t" l="l"/>
            <a:pathLst>
              <a:path h="10287000" w="18288000">
                <a:moveTo>
                  <a:pt x="18288000" y="0"/>
                </a:moveTo>
                <a:lnTo>
                  <a:pt x="0" y="0"/>
                </a:lnTo>
                <a:lnTo>
                  <a:pt x="0" y="10287000"/>
                </a:lnTo>
                <a:lnTo>
                  <a:pt x="18288000" y="10287000"/>
                </a:lnTo>
                <a:lnTo>
                  <a:pt x="18288000" y="0"/>
                </a:lnTo>
                <a:close/>
              </a:path>
            </a:pathLst>
          </a:custGeom>
          <a:blipFill>
            <a:blip r:embed="rId2"/>
            <a:stretch>
              <a:fillRect l="0" t="-16666" r="0" b="-16666"/>
            </a:stretch>
          </a:blipFill>
        </p:spPr>
      </p:sp>
      <p:grpSp>
        <p:nvGrpSpPr>
          <p:cNvPr name="Group 3" id="3"/>
          <p:cNvGrpSpPr/>
          <p:nvPr/>
        </p:nvGrpSpPr>
        <p:grpSpPr>
          <a:xfrm rot="0">
            <a:off x="-449079" y="2215735"/>
            <a:ext cx="7630376" cy="6557355"/>
            <a:chOff x="0" y="0"/>
            <a:chExt cx="812800" cy="698500"/>
          </a:xfrm>
        </p:grpSpPr>
        <p:sp>
          <p:nvSpPr>
            <p:cNvPr name="Freeform 4" id="4"/>
            <p:cNvSpPr/>
            <p:nvPr/>
          </p:nvSpPr>
          <p:spPr>
            <a:xfrm flipH="false" flipV="false" rot="0">
              <a:off x="0" y="0"/>
              <a:ext cx="812800" cy="698500"/>
            </a:xfrm>
            <a:custGeom>
              <a:avLst/>
              <a:gdLst/>
              <a:ahLst/>
              <a:cxnLst/>
              <a:rect r="r" b="b" t="t" l="l"/>
              <a:pathLst>
                <a:path h="698500" w="812800">
                  <a:moveTo>
                    <a:pt x="812800" y="349250"/>
                  </a:moveTo>
                  <a:lnTo>
                    <a:pt x="609600" y="698500"/>
                  </a:lnTo>
                  <a:lnTo>
                    <a:pt x="203200" y="698500"/>
                  </a:lnTo>
                  <a:lnTo>
                    <a:pt x="0" y="349250"/>
                  </a:lnTo>
                  <a:lnTo>
                    <a:pt x="203200" y="0"/>
                  </a:lnTo>
                  <a:lnTo>
                    <a:pt x="609600" y="0"/>
                  </a:lnTo>
                  <a:lnTo>
                    <a:pt x="812800" y="349250"/>
                  </a:lnTo>
                  <a:close/>
                </a:path>
              </a:pathLst>
            </a:custGeom>
            <a:blipFill>
              <a:blip r:embed="rId3"/>
              <a:stretch>
                <a:fillRect l="-36" t="0" r="-36" b="0"/>
              </a:stretch>
            </a:blipFill>
            <a:ln w="123825" cap="sq">
              <a:solidFill>
                <a:srgbClr val="302721"/>
              </a:solidFill>
              <a:prstDash val="solid"/>
              <a:miter/>
            </a:ln>
          </p:spPr>
        </p:sp>
      </p:grpSp>
      <p:sp>
        <p:nvSpPr>
          <p:cNvPr name="Freeform 5" id="5"/>
          <p:cNvSpPr/>
          <p:nvPr/>
        </p:nvSpPr>
        <p:spPr>
          <a:xfrm flipH="false" flipV="false" rot="0">
            <a:off x="-1893804" y="4042403"/>
            <a:ext cx="9265274" cy="6325564"/>
          </a:xfrm>
          <a:custGeom>
            <a:avLst/>
            <a:gdLst/>
            <a:ahLst/>
            <a:cxnLst/>
            <a:rect r="r" b="b" t="t" l="l"/>
            <a:pathLst>
              <a:path h="6325564" w="9265274">
                <a:moveTo>
                  <a:pt x="0" y="0"/>
                </a:moveTo>
                <a:lnTo>
                  <a:pt x="9265274" y="0"/>
                </a:lnTo>
                <a:lnTo>
                  <a:pt x="9265274" y="6325564"/>
                </a:lnTo>
                <a:lnTo>
                  <a:pt x="0" y="6325564"/>
                </a:lnTo>
                <a:lnTo>
                  <a:pt x="0" y="0"/>
                </a:lnTo>
                <a:close/>
              </a:path>
            </a:pathLst>
          </a:custGeom>
          <a:blipFill>
            <a:blip r:embed="rId4">
              <a:extLst>
                <a:ext uri="{96DAC541-7B7A-43D3-8B79-37D633B846F1}">
                  <asvg:svgBlip xmlns:asvg="http://schemas.microsoft.com/office/drawing/2016/SVG/main" r:embed="rId5"/>
                </a:ext>
              </a:extLst>
            </a:blip>
            <a:stretch>
              <a:fillRect l="0" t="-35288" r="0" b="0"/>
            </a:stretch>
          </a:blipFill>
        </p:spPr>
      </p:sp>
      <p:sp>
        <p:nvSpPr>
          <p:cNvPr name="Freeform 6" id="6"/>
          <p:cNvSpPr/>
          <p:nvPr/>
        </p:nvSpPr>
        <p:spPr>
          <a:xfrm flipH="false" flipV="true" rot="0">
            <a:off x="0" y="-470843"/>
            <a:ext cx="1375693" cy="3152629"/>
          </a:xfrm>
          <a:custGeom>
            <a:avLst/>
            <a:gdLst/>
            <a:ahLst/>
            <a:cxnLst/>
            <a:rect r="r" b="b" t="t" l="l"/>
            <a:pathLst>
              <a:path h="3152629" w="1375693">
                <a:moveTo>
                  <a:pt x="0" y="3152629"/>
                </a:moveTo>
                <a:lnTo>
                  <a:pt x="1375693" y="3152629"/>
                </a:lnTo>
                <a:lnTo>
                  <a:pt x="1375693" y="0"/>
                </a:lnTo>
                <a:lnTo>
                  <a:pt x="0" y="0"/>
                </a:lnTo>
                <a:lnTo>
                  <a:pt x="0" y="3152629"/>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5400000">
            <a:off x="7254382" y="-439722"/>
            <a:ext cx="888656" cy="1034825"/>
          </a:xfrm>
          <a:custGeom>
            <a:avLst/>
            <a:gdLst/>
            <a:ahLst/>
            <a:cxnLst/>
            <a:rect r="r" b="b" t="t" l="l"/>
            <a:pathLst>
              <a:path h="1034825" w="888656">
                <a:moveTo>
                  <a:pt x="0" y="0"/>
                </a:moveTo>
                <a:lnTo>
                  <a:pt x="888656" y="0"/>
                </a:lnTo>
                <a:lnTo>
                  <a:pt x="888656" y="1034825"/>
                </a:lnTo>
                <a:lnTo>
                  <a:pt x="0" y="103482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5400000">
            <a:off x="15692957" y="9769587"/>
            <a:ext cx="888656" cy="1034825"/>
          </a:xfrm>
          <a:custGeom>
            <a:avLst/>
            <a:gdLst/>
            <a:ahLst/>
            <a:cxnLst/>
            <a:rect r="r" b="b" t="t" l="l"/>
            <a:pathLst>
              <a:path h="1034825" w="888656">
                <a:moveTo>
                  <a:pt x="0" y="0"/>
                </a:moveTo>
                <a:lnTo>
                  <a:pt x="888656" y="0"/>
                </a:lnTo>
                <a:lnTo>
                  <a:pt x="888656" y="1034826"/>
                </a:lnTo>
                <a:lnTo>
                  <a:pt x="0" y="103482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9" id="9"/>
          <p:cNvGrpSpPr/>
          <p:nvPr/>
        </p:nvGrpSpPr>
        <p:grpSpPr>
          <a:xfrm rot="0">
            <a:off x="13429156" y="5031755"/>
            <a:ext cx="3388380" cy="4175410"/>
            <a:chOff x="0" y="0"/>
            <a:chExt cx="892413" cy="1099697"/>
          </a:xfrm>
        </p:grpSpPr>
        <p:sp>
          <p:nvSpPr>
            <p:cNvPr name="Freeform 10" id="10"/>
            <p:cNvSpPr/>
            <p:nvPr/>
          </p:nvSpPr>
          <p:spPr>
            <a:xfrm flipH="false" flipV="false" rot="0">
              <a:off x="0" y="0"/>
              <a:ext cx="892413" cy="1099697"/>
            </a:xfrm>
            <a:custGeom>
              <a:avLst/>
              <a:gdLst/>
              <a:ahLst/>
              <a:cxnLst/>
              <a:rect r="r" b="b" t="t" l="l"/>
              <a:pathLst>
                <a:path h="1099697" w="892413">
                  <a:moveTo>
                    <a:pt x="29703" y="0"/>
                  </a:moveTo>
                  <a:lnTo>
                    <a:pt x="862710" y="0"/>
                  </a:lnTo>
                  <a:cubicBezTo>
                    <a:pt x="879114" y="0"/>
                    <a:pt x="892413" y="13298"/>
                    <a:pt x="892413" y="29703"/>
                  </a:cubicBezTo>
                  <a:lnTo>
                    <a:pt x="892413" y="1069994"/>
                  </a:lnTo>
                  <a:cubicBezTo>
                    <a:pt x="892413" y="1086398"/>
                    <a:pt x="879114" y="1099697"/>
                    <a:pt x="862710" y="1099697"/>
                  </a:cubicBezTo>
                  <a:lnTo>
                    <a:pt x="29703" y="1099697"/>
                  </a:lnTo>
                  <a:cubicBezTo>
                    <a:pt x="13298" y="1099697"/>
                    <a:pt x="0" y="1086398"/>
                    <a:pt x="0" y="1069994"/>
                  </a:cubicBezTo>
                  <a:lnTo>
                    <a:pt x="0" y="29703"/>
                  </a:lnTo>
                  <a:cubicBezTo>
                    <a:pt x="0" y="13298"/>
                    <a:pt x="13298" y="0"/>
                    <a:pt x="29703" y="0"/>
                  </a:cubicBezTo>
                  <a:close/>
                </a:path>
              </a:pathLst>
            </a:custGeom>
            <a:solidFill>
              <a:srgbClr val="FFFFFF"/>
            </a:solidFill>
            <a:ln w="28575" cap="sq">
              <a:solidFill>
                <a:srgbClr val="302721"/>
              </a:solidFill>
              <a:prstDash val="solid"/>
              <a:miter/>
            </a:ln>
          </p:spPr>
        </p:sp>
        <p:sp>
          <p:nvSpPr>
            <p:cNvPr name="TextBox 11" id="11"/>
            <p:cNvSpPr txBox="true"/>
            <p:nvPr/>
          </p:nvSpPr>
          <p:spPr>
            <a:xfrm>
              <a:off x="0" y="-38100"/>
              <a:ext cx="892413" cy="1137797"/>
            </a:xfrm>
            <a:prstGeom prst="rect">
              <a:avLst/>
            </a:prstGeom>
          </p:spPr>
          <p:txBody>
            <a:bodyPr anchor="ctr" rtlCol="false" tIns="50800" lIns="50800" bIns="50800" rIns="50800"/>
            <a:lstStyle/>
            <a:p>
              <a:pPr algn="ctr" marL="0" indent="0" lvl="0">
                <a:lnSpc>
                  <a:spcPts val="2659"/>
                </a:lnSpc>
              </a:pPr>
            </a:p>
          </p:txBody>
        </p:sp>
      </p:grpSp>
      <p:grpSp>
        <p:nvGrpSpPr>
          <p:cNvPr name="Group 12" id="12"/>
          <p:cNvGrpSpPr/>
          <p:nvPr/>
        </p:nvGrpSpPr>
        <p:grpSpPr>
          <a:xfrm rot="0">
            <a:off x="9253536" y="5031755"/>
            <a:ext cx="3388380" cy="4175410"/>
            <a:chOff x="0" y="0"/>
            <a:chExt cx="892413" cy="1099697"/>
          </a:xfrm>
        </p:grpSpPr>
        <p:sp>
          <p:nvSpPr>
            <p:cNvPr name="Freeform 13" id="13"/>
            <p:cNvSpPr/>
            <p:nvPr/>
          </p:nvSpPr>
          <p:spPr>
            <a:xfrm flipH="false" flipV="false" rot="0">
              <a:off x="0" y="0"/>
              <a:ext cx="892413" cy="1099697"/>
            </a:xfrm>
            <a:custGeom>
              <a:avLst/>
              <a:gdLst/>
              <a:ahLst/>
              <a:cxnLst/>
              <a:rect r="r" b="b" t="t" l="l"/>
              <a:pathLst>
                <a:path h="1099697" w="892413">
                  <a:moveTo>
                    <a:pt x="29703" y="0"/>
                  </a:moveTo>
                  <a:lnTo>
                    <a:pt x="862710" y="0"/>
                  </a:lnTo>
                  <a:cubicBezTo>
                    <a:pt x="879114" y="0"/>
                    <a:pt x="892413" y="13298"/>
                    <a:pt x="892413" y="29703"/>
                  </a:cubicBezTo>
                  <a:lnTo>
                    <a:pt x="892413" y="1069994"/>
                  </a:lnTo>
                  <a:cubicBezTo>
                    <a:pt x="892413" y="1086398"/>
                    <a:pt x="879114" y="1099697"/>
                    <a:pt x="862710" y="1099697"/>
                  </a:cubicBezTo>
                  <a:lnTo>
                    <a:pt x="29703" y="1099697"/>
                  </a:lnTo>
                  <a:cubicBezTo>
                    <a:pt x="13298" y="1099697"/>
                    <a:pt x="0" y="1086398"/>
                    <a:pt x="0" y="1069994"/>
                  </a:cubicBezTo>
                  <a:lnTo>
                    <a:pt x="0" y="29703"/>
                  </a:lnTo>
                  <a:cubicBezTo>
                    <a:pt x="0" y="13298"/>
                    <a:pt x="13298" y="0"/>
                    <a:pt x="29703" y="0"/>
                  </a:cubicBezTo>
                  <a:close/>
                </a:path>
              </a:pathLst>
            </a:custGeom>
            <a:solidFill>
              <a:srgbClr val="FFFFFF"/>
            </a:solidFill>
            <a:ln w="28575" cap="sq">
              <a:solidFill>
                <a:srgbClr val="302721"/>
              </a:solidFill>
              <a:prstDash val="solid"/>
              <a:miter/>
            </a:ln>
          </p:spPr>
        </p:sp>
        <p:sp>
          <p:nvSpPr>
            <p:cNvPr name="TextBox 14" id="14"/>
            <p:cNvSpPr txBox="true"/>
            <p:nvPr/>
          </p:nvSpPr>
          <p:spPr>
            <a:xfrm>
              <a:off x="0" y="-38100"/>
              <a:ext cx="892413" cy="1137797"/>
            </a:xfrm>
            <a:prstGeom prst="rect">
              <a:avLst/>
            </a:prstGeom>
          </p:spPr>
          <p:txBody>
            <a:bodyPr anchor="ctr" rtlCol="false" tIns="50800" lIns="50800" bIns="50800" rIns="50800"/>
            <a:lstStyle/>
            <a:p>
              <a:pPr algn="ctr" marL="0" indent="0" lvl="0">
                <a:lnSpc>
                  <a:spcPts val="2659"/>
                </a:lnSpc>
              </a:pPr>
            </a:p>
          </p:txBody>
        </p:sp>
      </p:grpSp>
      <p:grpSp>
        <p:nvGrpSpPr>
          <p:cNvPr name="Group 15" id="15"/>
          <p:cNvGrpSpPr/>
          <p:nvPr/>
        </p:nvGrpSpPr>
        <p:grpSpPr>
          <a:xfrm rot="0">
            <a:off x="13429156" y="5031755"/>
            <a:ext cx="3388380" cy="1150972"/>
            <a:chOff x="0" y="0"/>
            <a:chExt cx="892413" cy="303137"/>
          </a:xfrm>
        </p:grpSpPr>
        <p:sp>
          <p:nvSpPr>
            <p:cNvPr name="Freeform 16" id="16"/>
            <p:cNvSpPr/>
            <p:nvPr/>
          </p:nvSpPr>
          <p:spPr>
            <a:xfrm flipH="false" flipV="false" rot="0">
              <a:off x="0" y="0"/>
              <a:ext cx="892413" cy="303137"/>
            </a:xfrm>
            <a:custGeom>
              <a:avLst/>
              <a:gdLst/>
              <a:ahLst/>
              <a:cxnLst/>
              <a:rect r="r" b="b" t="t" l="l"/>
              <a:pathLst>
                <a:path h="303137" w="892413">
                  <a:moveTo>
                    <a:pt x="29703" y="0"/>
                  </a:moveTo>
                  <a:lnTo>
                    <a:pt x="862710" y="0"/>
                  </a:lnTo>
                  <a:cubicBezTo>
                    <a:pt x="879114" y="0"/>
                    <a:pt x="892413" y="13298"/>
                    <a:pt x="892413" y="29703"/>
                  </a:cubicBezTo>
                  <a:lnTo>
                    <a:pt x="892413" y="273434"/>
                  </a:lnTo>
                  <a:cubicBezTo>
                    <a:pt x="892413" y="289838"/>
                    <a:pt x="879114" y="303137"/>
                    <a:pt x="862710" y="303137"/>
                  </a:cubicBezTo>
                  <a:lnTo>
                    <a:pt x="29703" y="303137"/>
                  </a:lnTo>
                  <a:cubicBezTo>
                    <a:pt x="13298" y="303137"/>
                    <a:pt x="0" y="289838"/>
                    <a:pt x="0" y="273434"/>
                  </a:cubicBezTo>
                  <a:lnTo>
                    <a:pt x="0" y="29703"/>
                  </a:lnTo>
                  <a:cubicBezTo>
                    <a:pt x="0" y="13298"/>
                    <a:pt x="13298" y="0"/>
                    <a:pt x="29703" y="0"/>
                  </a:cubicBezTo>
                  <a:close/>
                </a:path>
              </a:pathLst>
            </a:custGeom>
            <a:solidFill>
              <a:srgbClr val="302721"/>
            </a:solidFill>
          </p:spPr>
        </p:sp>
        <p:sp>
          <p:nvSpPr>
            <p:cNvPr name="TextBox 17" id="17"/>
            <p:cNvSpPr txBox="true"/>
            <p:nvPr/>
          </p:nvSpPr>
          <p:spPr>
            <a:xfrm>
              <a:off x="0" y="-38100"/>
              <a:ext cx="892413" cy="341237"/>
            </a:xfrm>
            <a:prstGeom prst="rect">
              <a:avLst/>
            </a:prstGeom>
          </p:spPr>
          <p:txBody>
            <a:bodyPr anchor="ctr" rtlCol="false" tIns="50800" lIns="50800" bIns="50800" rIns="50800"/>
            <a:lstStyle/>
            <a:p>
              <a:pPr algn="ctr" marL="0" indent="0" lvl="0">
                <a:lnSpc>
                  <a:spcPts val="2659"/>
                </a:lnSpc>
              </a:pPr>
            </a:p>
          </p:txBody>
        </p:sp>
      </p:grpSp>
      <p:grpSp>
        <p:nvGrpSpPr>
          <p:cNvPr name="Group 18" id="18"/>
          <p:cNvGrpSpPr/>
          <p:nvPr/>
        </p:nvGrpSpPr>
        <p:grpSpPr>
          <a:xfrm rot="0">
            <a:off x="9253536" y="5031755"/>
            <a:ext cx="3388380" cy="1150972"/>
            <a:chOff x="0" y="0"/>
            <a:chExt cx="892413" cy="303137"/>
          </a:xfrm>
        </p:grpSpPr>
        <p:sp>
          <p:nvSpPr>
            <p:cNvPr name="Freeform 19" id="19"/>
            <p:cNvSpPr/>
            <p:nvPr/>
          </p:nvSpPr>
          <p:spPr>
            <a:xfrm flipH="false" flipV="false" rot="0">
              <a:off x="0" y="0"/>
              <a:ext cx="892413" cy="303137"/>
            </a:xfrm>
            <a:custGeom>
              <a:avLst/>
              <a:gdLst/>
              <a:ahLst/>
              <a:cxnLst/>
              <a:rect r="r" b="b" t="t" l="l"/>
              <a:pathLst>
                <a:path h="303137" w="892413">
                  <a:moveTo>
                    <a:pt x="29703" y="0"/>
                  </a:moveTo>
                  <a:lnTo>
                    <a:pt x="862710" y="0"/>
                  </a:lnTo>
                  <a:cubicBezTo>
                    <a:pt x="879114" y="0"/>
                    <a:pt x="892413" y="13298"/>
                    <a:pt x="892413" y="29703"/>
                  </a:cubicBezTo>
                  <a:lnTo>
                    <a:pt x="892413" y="273434"/>
                  </a:lnTo>
                  <a:cubicBezTo>
                    <a:pt x="892413" y="289838"/>
                    <a:pt x="879114" y="303137"/>
                    <a:pt x="862710" y="303137"/>
                  </a:cubicBezTo>
                  <a:lnTo>
                    <a:pt x="29703" y="303137"/>
                  </a:lnTo>
                  <a:cubicBezTo>
                    <a:pt x="13298" y="303137"/>
                    <a:pt x="0" y="289838"/>
                    <a:pt x="0" y="273434"/>
                  </a:cubicBezTo>
                  <a:lnTo>
                    <a:pt x="0" y="29703"/>
                  </a:lnTo>
                  <a:cubicBezTo>
                    <a:pt x="0" y="13298"/>
                    <a:pt x="13298" y="0"/>
                    <a:pt x="29703" y="0"/>
                  </a:cubicBezTo>
                  <a:close/>
                </a:path>
              </a:pathLst>
            </a:custGeom>
            <a:solidFill>
              <a:srgbClr val="302721"/>
            </a:solidFill>
          </p:spPr>
        </p:sp>
        <p:sp>
          <p:nvSpPr>
            <p:cNvPr name="TextBox 20" id="20"/>
            <p:cNvSpPr txBox="true"/>
            <p:nvPr/>
          </p:nvSpPr>
          <p:spPr>
            <a:xfrm>
              <a:off x="0" y="-38100"/>
              <a:ext cx="892413" cy="341237"/>
            </a:xfrm>
            <a:prstGeom prst="rect">
              <a:avLst/>
            </a:prstGeom>
          </p:spPr>
          <p:txBody>
            <a:bodyPr anchor="ctr" rtlCol="false" tIns="50800" lIns="50800" bIns="50800" rIns="50800"/>
            <a:lstStyle/>
            <a:p>
              <a:pPr algn="ctr" marL="0" indent="0" lvl="0">
                <a:lnSpc>
                  <a:spcPts val="2659"/>
                </a:lnSpc>
              </a:pPr>
            </a:p>
          </p:txBody>
        </p:sp>
      </p:grpSp>
      <p:grpSp>
        <p:nvGrpSpPr>
          <p:cNvPr name="Group 21" id="21"/>
          <p:cNvGrpSpPr/>
          <p:nvPr/>
        </p:nvGrpSpPr>
        <p:grpSpPr>
          <a:xfrm rot="0">
            <a:off x="5077915" y="5031755"/>
            <a:ext cx="3388380" cy="4175410"/>
            <a:chOff x="0" y="0"/>
            <a:chExt cx="892413" cy="1099697"/>
          </a:xfrm>
        </p:grpSpPr>
        <p:sp>
          <p:nvSpPr>
            <p:cNvPr name="Freeform 22" id="22"/>
            <p:cNvSpPr/>
            <p:nvPr/>
          </p:nvSpPr>
          <p:spPr>
            <a:xfrm flipH="false" flipV="false" rot="0">
              <a:off x="0" y="0"/>
              <a:ext cx="892413" cy="1099697"/>
            </a:xfrm>
            <a:custGeom>
              <a:avLst/>
              <a:gdLst/>
              <a:ahLst/>
              <a:cxnLst/>
              <a:rect r="r" b="b" t="t" l="l"/>
              <a:pathLst>
                <a:path h="1099697" w="892413">
                  <a:moveTo>
                    <a:pt x="29703" y="0"/>
                  </a:moveTo>
                  <a:lnTo>
                    <a:pt x="862710" y="0"/>
                  </a:lnTo>
                  <a:cubicBezTo>
                    <a:pt x="879114" y="0"/>
                    <a:pt x="892413" y="13298"/>
                    <a:pt x="892413" y="29703"/>
                  </a:cubicBezTo>
                  <a:lnTo>
                    <a:pt x="892413" y="1069994"/>
                  </a:lnTo>
                  <a:cubicBezTo>
                    <a:pt x="892413" y="1086398"/>
                    <a:pt x="879114" y="1099697"/>
                    <a:pt x="862710" y="1099697"/>
                  </a:cubicBezTo>
                  <a:lnTo>
                    <a:pt x="29703" y="1099697"/>
                  </a:lnTo>
                  <a:cubicBezTo>
                    <a:pt x="13298" y="1099697"/>
                    <a:pt x="0" y="1086398"/>
                    <a:pt x="0" y="1069994"/>
                  </a:cubicBezTo>
                  <a:lnTo>
                    <a:pt x="0" y="29703"/>
                  </a:lnTo>
                  <a:cubicBezTo>
                    <a:pt x="0" y="13298"/>
                    <a:pt x="13298" y="0"/>
                    <a:pt x="29703" y="0"/>
                  </a:cubicBezTo>
                  <a:close/>
                </a:path>
              </a:pathLst>
            </a:custGeom>
            <a:solidFill>
              <a:srgbClr val="FFFFFF"/>
            </a:solidFill>
            <a:ln w="28575" cap="sq">
              <a:solidFill>
                <a:srgbClr val="302721"/>
              </a:solidFill>
              <a:prstDash val="solid"/>
              <a:miter/>
            </a:ln>
          </p:spPr>
        </p:sp>
        <p:sp>
          <p:nvSpPr>
            <p:cNvPr name="TextBox 23" id="23"/>
            <p:cNvSpPr txBox="true"/>
            <p:nvPr/>
          </p:nvSpPr>
          <p:spPr>
            <a:xfrm>
              <a:off x="0" y="-38100"/>
              <a:ext cx="892413" cy="1137797"/>
            </a:xfrm>
            <a:prstGeom prst="rect">
              <a:avLst/>
            </a:prstGeom>
          </p:spPr>
          <p:txBody>
            <a:bodyPr anchor="ctr" rtlCol="false" tIns="50800" lIns="50800" bIns="50800" rIns="50800"/>
            <a:lstStyle/>
            <a:p>
              <a:pPr algn="ctr" marL="0" indent="0" lvl="0">
                <a:lnSpc>
                  <a:spcPts val="2659"/>
                </a:lnSpc>
              </a:pPr>
            </a:p>
          </p:txBody>
        </p:sp>
      </p:grpSp>
      <p:grpSp>
        <p:nvGrpSpPr>
          <p:cNvPr name="Group 24" id="24"/>
          <p:cNvGrpSpPr/>
          <p:nvPr/>
        </p:nvGrpSpPr>
        <p:grpSpPr>
          <a:xfrm rot="0">
            <a:off x="5077915" y="5031755"/>
            <a:ext cx="3388380" cy="1150972"/>
            <a:chOff x="0" y="0"/>
            <a:chExt cx="892413" cy="303137"/>
          </a:xfrm>
        </p:grpSpPr>
        <p:sp>
          <p:nvSpPr>
            <p:cNvPr name="Freeform 25" id="25"/>
            <p:cNvSpPr/>
            <p:nvPr/>
          </p:nvSpPr>
          <p:spPr>
            <a:xfrm flipH="false" flipV="false" rot="0">
              <a:off x="0" y="0"/>
              <a:ext cx="892413" cy="303137"/>
            </a:xfrm>
            <a:custGeom>
              <a:avLst/>
              <a:gdLst/>
              <a:ahLst/>
              <a:cxnLst/>
              <a:rect r="r" b="b" t="t" l="l"/>
              <a:pathLst>
                <a:path h="303137" w="892413">
                  <a:moveTo>
                    <a:pt x="29703" y="0"/>
                  </a:moveTo>
                  <a:lnTo>
                    <a:pt x="862710" y="0"/>
                  </a:lnTo>
                  <a:cubicBezTo>
                    <a:pt x="879114" y="0"/>
                    <a:pt x="892413" y="13298"/>
                    <a:pt x="892413" y="29703"/>
                  </a:cubicBezTo>
                  <a:lnTo>
                    <a:pt x="892413" y="273434"/>
                  </a:lnTo>
                  <a:cubicBezTo>
                    <a:pt x="892413" y="289838"/>
                    <a:pt x="879114" y="303137"/>
                    <a:pt x="862710" y="303137"/>
                  </a:cubicBezTo>
                  <a:lnTo>
                    <a:pt x="29703" y="303137"/>
                  </a:lnTo>
                  <a:cubicBezTo>
                    <a:pt x="13298" y="303137"/>
                    <a:pt x="0" y="289838"/>
                    <a:pt x="0" y="273434"/>
                  </a:cubicBezTo>
                  <a:lnTo>
                    <a:pt x="0" y="29703"/>
                  </a:lnTo>
                  <a:cubicBezTo>
                    <a:pt x="0" y="13298"/>
                    <a:pt x="13298" y="0"/>
                    <a:pt x="29703" y="0"/>
                  </a:cubicBezTo>
                  <a:close/>
                </a:path>
              </a:pathLst>
            </a:custGeom>
            <a:solidFill>
              <a:srgbClr val="302721"/>
            </a:solidFill>
          </p:spPr>
        </p:sp>
        <p:sp>
          <p:nvSpPr>
            <p:cNvPr name="TextBox 26" id="26"/>
            <p:cNvSpPr txBox="true"/>
            <p:nvPr/>
          </p:nvSpPr>
          <p:spPr>
            <a:xfrm>
              <a:off x="0" y="-38100"/>
              <a:ext cx="892413" cy="341237"/>
            </a:xfrm>
            <a:prstGeom prst="rect">
              <a:avLst/>
            </a:prstGeom>
          </p:spPr>
          <p:txBody>
            <a:bodyPr anchor="ctr" rtlCol="false" tIns="50800" lIns="50800" bIns="50800" rIns="50800"/>
            <a:lstStyle/>
            <a:p>
              <a:pPr algn="ctr" marL="0" indent="0" lvl="0">
                <a:lnSpc>
                  <a:spcPts val="2659"/>
                </a:lnSpc>
              </a:pPr>
            </a:p>
          </p:txBody>
        </p:sp>
      </p:grpSp>
      <p:sp>
        <p:nvSpPr>
          <p:cNvPr name="Freeform 27" id="27"/>
          <p:cNvSpPr/>
          <p:nvPr/>
        </p:nvSpPr>
        <p:spPr>
          <a:xfrm flipH="false" flipV="false" rot="0">
            <a:off x="16997449" y="-366638"/>
            <a:ext cx="2581102" cy="4114800"/>
          </a:xfrm>
          <a:custGeom>
            <a:avLst/>
            <a:gdLst/>
            <a:ahLst/>
            <a:cxnLst/>
            <a:rect r="r" b="b" t="t" l="l"/>
            <a:pathLst>
              <a:path h="4114800" w="2581102">
                <a:moveTo>
                  <a:pt x="0" y="0"/>
                </a:moveTo>
                <a:lnTo>
                  <a:pt x="2581102" y="0"/>
                </a:lnTo>
                <a:lnTo>
                  <a:pt x="2581102"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28" id="28"/>
          <p:cNvSpPr txBox="true"/>
          <p:nvPr/>
        </p:nvSpPr>
        <p:spPr>
          <a:xfrm rot="0">
            <a:off x="10947725" y="1464197"/>
            <a:ext cx="5869810" cy="919910"/>
          </a:xfrm>
          <a:prstGeom prst="rect">
            <a:avLst/>
          </a:prstGeom>
        </p:spPr>
        <p:txBody>
          <a:bodyPr anchor="t" rtlCol="false" tIns="0" lIns="0" bIns="0" rIns="0">
            <a:spAutoFit/>
          </a:bodyPr>
          <a:lstStyle/>
          <a:p>
            <a:pPr algn="r" marL="0" indent="0" lvl="0">
              <a:lnSpc>
                <a:spcPts val="6591"/>
              </a:lnSpc>
            </a:pPr>
            <a:r>
              <a:rPr lang="en-US" b="true" sz="6591">
                <a:solidFill>
                  <a:srgbClr val="000000"/>
                </a:solidFill>
                <a:latin typeface="Poppins Bold"/>
                <a:ea typeface="Poppins Bold"/>
                <a:cs typeface="Poppins Bold"/>
                <a:sym typeface="Poppins Bold"/>
              </a:rPr>
              <a:t>Management</a:t>
            </a:r>
          </a:p>
        </p:txBody>
      </p:sp>
      <p:sp>
        <p:nvSpPr>
          <p:cNvPr name="TextBox 29" id="29"/>
          <p:cNvSpPr txBox="true"/>
          <p:nvPr/>
        </p:nvSpPr>
        <p:spPr>
          <a:xfrm rot="0">
            <a:off x="6283396" y="2418927"/>
            <a:ext cx="10534140" cy="919910"/>
          </a:xfrm>
          <a:prstGeom prst="rect">
            <a:avLst/>
          </a:prstGeom>
        </p:spPr>
        <p:txBody>
          <a:bodyPr anchor="t" rtlCol="false" tIns="0" lIns="0" bIns="0" rIns="0">
            <a:spAutoFit/>
          </a:bodyPr>
          <a:lstStyle/>
          <a:p>
            <a:pPr algn="r" marL="0" indent="0" lvl="0">
              <a:lnSpc>
                <a:spcPts val="6591"/>
              </a:lnSpc>
            </a:pPr>
            <a:r>
              <a:rPr lang="en-US" b="true" sz="6591">
                <a:solidFill>
                  <a:srgbClr val="D67938"/>
                </a:solidFill>
                <a:latin typeface="Poppins Bold"/>
                <a:ea typeface="Poppins Bold"/>
                <a:cs typeface="Poppins Bold"/>
                <a:sym typeface="Poppins Bold"/>
              </a:rPr>
              <a:t>Structure &amp; Team Roles</a:t>
            </a:r>
          </a:p>
        </p:txBody>
      </p:sp>
      <p:sp>
        <p:nvSpPr>
          <p:cNvPr name="TextBox 30" id="30"/>
          <p:cNvSpPr txBox="true"/>
          <p:nvPr/>
        </p:nvSpPr>
        <p:spPr>
          <a:xfrm rot="0">
            <a:off x="7409224" y="3735233"/>
            <a:ext cx="9408311" cy="665554"/>
          </a:xfrm>
          <a:prstGeom prst="rect">
            <a:avLst/>
          </a:prstGeom>
        </p:spPr>
        <p:txBody>
          <a:bodyPr anchor="t" rtlCol="false" tIns="0" lIns="0" bIns="0" rIns="0">
            <a:spAutoFit/>
          </a:bodyPr>
          <a:lstStyle/>
          <a:p>
            <a:pPr algn="r" marL="0" indent="0" lvl="0">
              <a:lnSpc>
                <a:spcPts val="2690"/>
              </a:lnSpc>
            </a:pPr>
            <a:r>
              <a:rPr lang="en-US" sz="1922" spc="38">
                <a:solidFill>
                  <a:srgbClr val="000000"/>
                </a:solidFill>
                <a:latin typeface="Poppins"/>
                <a:ea typeface="Poppins"/>
                <a:cs typeface="Poppins"/>
                <a:sym typeface="Poppins"/>
              </a:rPr>
              <a:t>Our dedicated team brings together expertise in beauty services, business operations, and client care to deliver an exceptional salon experience.</a:t>
            </a:r>
          </a:p>
        </p:txBody>
      </p:sp>
      <p:sp>
        <p:nvSpPr>
          <p:cNvPr name="TextBox 31" id="31"/>
          <p:cNvSpPr txBox="true"/>
          <p:nvPr/>
        </p:nvSpPr>
        <p:spPr>
          <a:xfrm rot="0">
            <a:off x="13709341" y="6411327"/>
            <a:ext cx="2828010" cy="2136842"/>
          </a:xfrm>
          <a:prstGeom prst="rect">
            <a:avLst/>
          </a:prstGeom>
        </p:spPr>
        <p:txBody>
          <a:bodyPr anchor="t" rtlCol="false" tIns="0" lIns="0" bIns="0" rIns="0">
            <a:spAutoFit/>
          </a:bodyPr>
          <a:lstStyle/>
          <a:p>
            <a:pPr algn="ctr" marL="0" indent="0" lvl="0">
              <a:lnSpc>
                <a:spcPts val="2446"/>
              </a:lnSpc>
            </a:pPr>
            <a:r>
              <a:rPr lang="en-US" sz="1747" spc="34">
                <a:solidFill>
                  <a:srgbClr val="020D20"/>
                </a:solidFill>
                <a:latin typeface="Poppins"/>
                <a:ea typeface="Poppins"/>
                <a:cs typeface="Poppins"/>
                <a:sym typeface="Poppins"/>
              </a:rPr>
              <a:t>Paula Maftei manages all client bookings, front-of-house reception, and ensures a warm, welcoming experience for every visitor.</a:t>
            </a:r>
          </a:p>
        </p:txBody>
      </p:sp>
      <p:sp>
        <p:nvSpPr>
          <p:cNvPr name="TextBox 32" id="32"/>
          <p:cNvSpPr txBox="true"/>
          <p:nvPr/>
        </p:nvSpPr>
        <p:spPr>
          <a:xfrm rot="0">
            <a:off x="9533721" y="6411327"/>
            <a:ext cx="2828010" cy="1832042"/>
          </a:xfrm>
          <a:prstGeom prst="rect">
            <a:avLst/>
          </a:prstGeom>
        </p:spPr>
        <p:txBody>
          <a:bodyPr anchor="t" rtlCol="false" tIns="0" lIns="0" bIns="0" rIns="0">
            <a:spAutoFit/>
          </a:bodyPr>
          <a:lstStyle/>
          <a:p>
            <a:pPr algn="ctr" marL="0" indent="0" lvl="0">
              <a:lnSpc>
                <a:spcPts val="2446"/>
              </a:lnSpc>
            </a:pPr>
            <a:r>
              <a:rPr lang="en-US" sz="1747" spc="34">
                <a:solidFill>
                  <a:srgbClr val="020D20"/>
                </a:solidFill>
                <a:latin typeface="Poppins"/>
                <a:ea typeface="Poppins"/>
                <a:cs typeface="Poppins"/>
                <a:sym typeface="Poppins"/>
              </a:rPr>
              <a:t>Cristina Mocanu delivers expert hair and beauty services, ensuring high-quality results across all pricing tiers for every client.</a:t>
            </a:r>
          </a:p>
        </p:txBody>
      </p:sp>
      <p:sp>
        <p:nvSpPr>
          <p:cNvPr name="TextBox 33" id="33"/>
          <p:cNvSpPr txBox="true"/>
          <p:nvPr/>
        </p:nvSpPr>
        <p:spPr>
          <a:xfrm rot="0">
            <a:off x="13507403" y="5278236"/>
            <a:ext cx="3147295" cy="301745"/>
          </a:xfrm>
          <a:prstGeom prst="rect">
            <a:avLst/>
          </a:prstGeom>
        </p:spPr>
        <p:txBody>
          <a:bodyPr anchor="t" rtlCol="false" tIns="0" lIns="0" bIns="0" rIns="0">
            <a:spAutoFit/>
          </a:bodyPr>
          <a:lstStyle/>
          <a:p>
            <a:pPr algn="ctr" marL="0" indent="0" lvl="0">
              <a:lnSpc>
                <a:spcPts val="2210"/>
              </a:lnSpc>
            </a:pPr>
            <a:r>
              <a:rPr lang="en-US" b="true" sz="2009" spc="40">
                <a:solidFill>
                  <a:srgbClr val="FFFFFF"/>
                </a:solidFill>
                <a:latin typeface="Poppins Medium"/>
                <a:ea typeface="Poppins Medium"/>
                <a:cs typeface="Poppins Medium"/>
                <a:sym typeface="Poppins Medium"/>
              </a:rPr>
              <a:t>Bookings &amp; Reception</a:t>
            </a:r>
          </a:p>
        </p:txBody>
      </p:sp>
      <p:sp>
        <p:nvSpPr>
          <p:cNvPr name="TextBox 34" id="34"/>
          <p:cNvSpPr txBox="true"/>
          <p:nvPr/>
        </p:nvSpPr>
        <p:spPr>
          <a:xfrm rot="0">
            <a:off x="9331783" y="5278236"/>
            <a:ext cx="3147295" cy="577970"/>
          </a:xfrm>
          <a:prstGeom prst="rect">
            <a:avLst/>
          </a:prstGeom>
        </p:spPr>
        <p:txBody>
          <a:bodyPr anchor="t" rtlCol="false" tIns="0" lIns="0" bIns="0" rIns="0">
            <a:spAutoFit/>
          </a:bodyPr>
          <a:lstStyle/>
          <a:p>
            <a:pPr algn="ctr" marL="0" indent="0" lvl="0">
              <a:lnSpc>
                <a:spcPts val="2210"/>
              </a:lnSpc>
            </a:pPr>
            <a:r>
              <a:rPr lang="en-US" b="true" sz="2009" spc="40">
                <a:solidFill>
                  <a:srgbClr val="FFFFFF"/>
                </a:solidFill>
                <a:latin typeface="Poppins Medium"/>
                <a:ea typeface="Poppins Medium"/>
                <a:cs typeface="Poppins Medium"/>
                <a:sym typeface="Poppins Medium"/>
              </a:rPr>
              <a:t>Hair &amp; Beauty Specialist</a:t>
            </a:r>
          </a:p>
        </p:txBody>
      </p:sp>
      <p:sp>
        <p:nvSpPr>
          <p:cNvPr name="TextBox 35" id="35"/>
          <p:cNvSpPr txBox="true"/>
          <p:nvPr/>
        </p:nvSpPr>
        <p:spPr>
          <a:xfrm rot="0">
            <a:off x="5358100" y="6411327"/>
            <a:ext cx="2828010" cy="2136842"/>
          </a:xfrm>
          <a:prstGeom prst="rect">
            <a:avLst/>
          </a:prstGeom>
        </p:spPr>
        <p:txBody>
          <a:bodyPr anchor="t" rtlCol="false" tIns="0" lIns="0" bIns="0" rIns="0">
            <a:spAutoFit/>
          </a:bodyPr>
          <a:lstStyle/>
          <a:p>
            <a:pPr algn="ctr" marL="0" indent="0" lvl="0">
              <a:lnSpc>
                <a:spcPts val="2446"/>
              </a:lnSpc>
            </a:pPr>
            <a:r>
              <a:rPr lang="en-US" sz="1747" spc="34">
                <a:solidFill>
                  <a:srgbClr val="020D20"/>
                </a:solidFill>
                <a:latin typeface="Poppins"/>
                <a:ea typeface="Poppins"/>
                <a:cs typeface="Poppins"/>
                <a:sym typeface="Poppins"/>
              </a:rPr>
              <a:t>Florentina Tifachi leads all business operations, financial management, and marketing strategy. She also provides nails and beauty services directly to clients.</a:t>
            </a:r>
          </a:p>
        </p:txBody>
      </p:sp>
      <p:sp>
        <p:nvSpPr>
          <p:cNvPr name="TextBox 36" id="36"/>
          <p:cNvSpPr txBox="true"/>
          <p:nvPr/>
        </p:nvSpPr>
        <p:spPr>
          <a:xfrm rot="0">
            <a:off x="5156162" y="5278236"/>
            <a:ext cx="3147295" cy="301745"/>
          </a:xfrm>
          <a:prstGeom prst="rect">
            <a:avLst/>
          </a:prstGeom>
        </p:spPr>
        <p:txBody>
          <a:bodyPr anchor="t" rtlCol="false" tIns="0" lIns="0" bIns="0" rIns="0">
            <a:spAutoFit/>
          </a:bodyPr>
          <a:lstStyle/>
          <a:p>
            <a:pPr algn="ctr" marL="0" indent="0" lvl="0">
              <a:lnSpc>
                <a:spcPts val="2210"/>
              </a:lnSpc>
            </a:pPr>
            <a:r>
              <a:rPr lang="en-US" b="true" sz="2009" spc="40">
                <a:solidFill>
                  <a:srgbClr val="FFFFFF"/>
                </a:solidFill>
                <a:latin typeface="Poppins Medium"/>
                <a:ea typeface="Poppins Medium"/>
                <a:cs typeface="Poppins Medium"/>
                <a:sym typeface="Poppins Medium"/>
              </a:rPr>
              <a:t>Owner / Manager</a:t>
            </a:r>
          </a:p>
        </p:txBody>
      </p:sp>
      <p:sp>
        <p:nvSpPr>
          <p:cNvPr name="Freeform 37" id="37"/>
          <p:cNvSpPr/>
          <p:nvPr/>
        </p:nvSpPr>
        <p:spPr>
          <a:xfrm flipH="false" flipV="false" rot="0">
            <a:off x="16257640" y="929277"/>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0" y="0"/>
            <a:ext cx="18288000" cy="10287000"/>
          </a:xfrm>
          <a:custGeom>
            <a:avLst/>
            <a:gdLst/>
            <a:ahLst/>
            <a:cxnLst/>
            <a:rect r="r" b="b" t="t" l="l"/>
            <a:pathLst>
              <a:path h="10287000" w="18288000">
                <a:moveTo>
                  <a:pt x="18288000" y="0"/>
                </a:moveTo>
                <a:lnTo>
                  <a:pt x="0" y="0"/>
                </a:lnTo>
                <a:lnTo>
                  <a:pt x="0" y="10287000"/>
                </a:lnTo>
                <a:lnTo>
                  <a:pt x="18288000" y="10287000"/>
                </a:lnTo>
                <a:lnTo>
                  <a:pt x="18288000" y="0"/>
                </a:lnTo>
                <a:close/>
              </a:path>
            </a:pathLst>
          </a:custGeom>
          <a:blipFill>
            <a:blip r:embed="rId2"/>
            <a:stretch>
              <a:fillRect l="0" t="-16666" r="0" b="-16666"/>
            </a:stretch>
          </a:blipFill>
        </p:spPr>
      </p:sp>
      <p:sp>
        <p:nvSpPr>
          <p:cNvPr name="Freeform 3" id="3"/>
          <p:cNvSpPr/>
          <p:nvPr/>
        </p:nvSpPr>
        <p:spPr>
          <a:xfrm flipH="true" flipV="false" rot="0">
            <a:off x="-252072" y="8293505"/>
            <a:ext cx="5434501" cy="2865464"/>
          </a:xfrm>
          <a:custGeom>
            <a:avLst/>
            <a:gdLst/>
            <a:ahLst/>
            <a:cxnLst/>
            <a:rect r="r" b="b" t="t" l="l"/>
            <a:pathLst>
              <a:path h="2865464" w="5434501">
                <a:moveTo>
                  <a:pt x="5434502" y="0"/>
                </a:moveTo>
                <a:lnTo>
                  <a:pt x="0" y="0"/>
                </a:lnTo>
                <a:lnTo>
                  <a:pt x="0" y="2865464"/>
                </a:lnTo>
                <a:lnTo>
                  <a:pt x="5434502" y="2865464"/>
                </a:lnTo>
                <a:lnTo>
                  <a:pt x="5434502"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descr="Bold Colorful Memphis Horizontal Repeating Lined Cross"/>
          <p:cNvSpPr/>
          <p:nvPr/>
        </p:nvSpPr>
        <p:spPr>
          <a:xfrm flipH="false" flipV="false" rot="0">
            <a:off x="796255" y="9258300"/>
            <a:ext cx="1956533" cy="238341"/>
          </a:xfrm>
          <a:custGeom>
            <a:avLst/>
            <a:gdLst/>
            <a:ahLst/>
            <a:cxnLst/>
            <a:rect r="r" b="b" t="t" l="l"/>
            <a:pathLst>
              <a:path h="238341" w="1956533">
                <a:moveTo>
                  <a:pt x="0" y="0"/>
                </a:moveTo>
                <a:lnTo>
                  <a:pt x="1956533" y="0"/>
                </a:lnTo>
                <a:lnTo>
                  <a:pt x="1956533" y="238341"/>
                </a:lnTo>
                <a:lnTo>
                  <a:pt x="0" y="23834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descr="Black Dotted Circle Recolorable Outline"/>
          <p:cNvSpPr/>
          <p:nvPr/>
        </p:nvSpPr>
        <p:spPr>
          <a:xfrm flipH="false" flipV="false" rot="0">
            <a:off x="-427906" y="191898"/>
            <a:ext cx="1050318" cy="1223078"/>
          </a:xfrm>
          <a:custGeom>
            <a:avLst/>
            <a:gdLst/>
            <a:ahLst/>
            <a:cxnLst/>
            <a:rect r="r" b="b" t="t" l="l"/>
            <a:pathLst>
              <a:path h="1223078" w="1050318">
                <a:moveTo>
                  <a:pt x="0" y="0"/>
                </a:moveTo>
                <a:lnTo>
                  <a:pt x="1050319" y="0"/>
                </a:lnTo>
                <a:lnTo>
                  <a:pt x="1050319" y="1223078"/>
                </a:lnTo>
                <a:lnTo>
                  <a:pt x="0" y="122307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descr="Black Dotted Circle Recolorable Outline"/>
          <p:cNvSpPr/>
          <p:nvPr/>
        </p:nvSpPr>
        <p:spPr>
          <a:xfrm flipH="false" flipV="false" rot="0">
            <a:off x="16590680" y="9659634"/>
            <a:ext cx="965825" cy="1124687"/>
          </a:xfrm>
          <a:custGeom>
            <a:avLst/>
            <a:gdLst/>
            <a:ahLst/>
            <a:cxnLst/>
            <a:rect r="r" b="b" t="t" l="l"/>
            <a:pathLst>
              <a:path h="1124687" w="965825">
                <a:moveTo>
                  <a:pt x="0" y="0"/>
                </a:moveTo>
                <a:lnTo>
                  <a:pt x="965825" y="0"/>
                </a:lnTo>
                <a:lnTo>
                  <a:pt x="965825" y="1124688"/>
                </a:lnTo>
                <a:lnTo>
                  <a:pt x="0" y="112468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7" id="7"/>
          <p:cNvSpPr txBox="true"/>
          <p:nvPr/>
        </p:nvSpPr>
        <p:spPr>
          <a:xfrm rot="0">
            <a:off x="2340675" y="1453076"/>
            <a:ext cx="7527764" cy="739663"/>
          </a:xfrm>
          <a:prstGeom prst="rect">
            <a:avLst/>
          </a:prstGeom>
        </p:spPr>
        <p:txBody>
          <a:bodyPr anchor="t" rtlCol="false" tIns="0" lIns="0" bIns="0" rIns="0">
            <a:spAutoFit/>
          </a:bodyPr>
          <a:lstStyle/>
          <a:p>
            <a:pPr algn="l" marL="0" indent="0" lvl="0">
              <a:lnSpc>
                <a:spcPts val="5120"/>
              </a:lnSpc>
            </a:pPr>
            <a:r>
              <a:rPr lang="en-US" b="true" sz="5120">
                <a:solidFill>
                  <a:srgbClr val="000000"/>
                </a:solidFill>
                <a:latin typeface="Poppins Bold"/>
                <a:ea typeface="Poppins Bold"/>
                <a:cs typeface="Poppins Bold"/>
                <a:sym typeface="Poppins Bold"/>
              </a:rPr>
              <a:t>Market &amp; Environment</a:t>
            </a:r>
          </a:p>
        </p:txBody>
      </p:sp>
      <p:sp>
        <p:nvSpPr>
          <p:cNvPr name="TextBox 8" id="8"/>
          <p:cNvSpPr txBox="true"/>
          <p:nvPr/>
        </p:nvSpPr>
        <p:spPr>
          <a:xfrm rot="0">
            <a:off x="10250569" y="1505241"/>
            <a:ext cx="4883023" cy="718074"/>
          </a:xfrm>
          <a:prstGeom prst="rect">
            <a:avLst/>
          </a:prstGeom>
        </p:spPr>
        <p:txBody>
          <a:bodyPr anchor="t" rtlCol="false" tIns="0" lIns="0" bIns="0" rIns="0">
            <a:spAutoFit/>
          </a:bodyPr>
          <a:lstStyle/>
          <a:p>
            <a:pPr algn="r" marL="0" indent="0" lvl="0">
              <a:lnSpc>
                <a:spcPts val="5020"/>
              </a:lnSpc>
            </a:pPr>
            <a:r>
              <a:rPr lang="en-US" b="true" sz="5020">
                <a:solidFill>
                  <a:srgbClr val="D67938"/>
                </a:solidFill>
                <a:latin typeface="Poppins Bold"/>
                <a:ea typeface="Poppins Bold"/>
                <a:cs typeface="Poppins Bold"/>
                <a:sym typeface="Poppins Bold"/>
              </a:rPr>
              <a:t>Context</a:t>
            </a:r>
          </a:p>
        </p:txBody>
      </p:sp>
      <p:sp>
        <p:nvSpPr>
          <p:cNvPr name="Freeform 9" id="9"/>
          <p:cNvSpPr/>
          <p:nvPr/>
        </p:nvSpPr>
        <p:spPr>
          <a:xfrm flipH="true" flipV="true" rot="0">
            <a:off x="12406326" y="-579931"/>
            <a:ext cx="6828782" cy="2321786"/>
          </a:xfrm>
          <a:custGeom>
            <a:avLst/>
            <a:gdLst/>
            <a:ahLst/>
            <a:cxnLst/>
            <a:rect r="r" b="b" t="t" l="l"/>
            <a:pathLst>
              <a:path h="2321786" w="6828782">
                <a:moveTo>
                  <a:pt x="6828782" y="2321786"/>
                </a:moveTo>
                <a:lnTo>
                  <a:pt x="0" y="2321786"/>
                </a:lnTo>
                <a:lnTo>
                  <a:pt x="0" y="0"/>
                </a:lnTo>
                <a:lnTo>
                  <a:pt x="6828782" y="0"/>
                </a:lnTo>
                <a:lnTo>
                  <a:pt x="6828782" y="2321786"/>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0" id="10" descr="Bold Colorful Memphis Horizontal Repeating Lined Cross"/>
          <p:cNvSpPr/>
          <p:nvPr/>
        </p:nvSpPr>
        <p:spPr>
          <a:xfrm flipH="false" flipV="false" rot="0">
            <a:off x="11269667" y="684267"/>
            <a:ext cx="1422414" cy="173276"/>
          </a:xfrm>
          <a:custGeom>
            <a:avLst/>
            <a:gdLst/>
            <a:ahLst/>
            <a:cxnLst/>
            <a:rect r="r" b="b" t="t" l="l"/>
            <a:pathLst>
              <a:path h="173276" w="1422414">
                <a:moveTo>
                  <a:pt x="0" y="0"/>
                </a:moveTo>
                <a:lnTo>
                  <a:pt x="1422413" y="0"/>
                </a:lnTo>
                <a:lnTo>
                  <a:pt x="1422413" y="173276"/>
                </a:lnTo>
                <a:lnTo>
                  <a:pt x="0" y="1732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pic>
        <p:nvPicPr>
          <p:cNvPr name="Picture 11" id="11"/>
          <p:cNvPicPr>
            <a:picLocks noChangeAspect="true"/>
          </p:cNvPicPr>
          <p:nvPr/>
        </p:nvPicPr>
        <p:blipFill>
          <a:blip r:embed="rId11"/>
          <a:stretch>
            <a:fillRect/>
          </a:stretch>
        </p:blipFill>
        <p:spPr>
          <a:xfrm rot="0">
            <a:off x="9754369" y="2100383"/>
            <a:ext cx="8500789" cy="7442534"/>
          </a:xfrm>
          <a:prstGeom prst="rect">
            <a:avLst/>
          </a:prstGeom>
        </p:spPr>
      </p:pic>
      <p:grpSp>
        <p:nvGrpSpPr>
          <p:cNvPr name="Group 12" id="12"/>
          <p:cNvGrpSpPr/>
          <p:nvPr/>
        </p:nvGrpSpPr>
        <p:grpSpPr>
          <a:xfrm rot="0">
            <a:off x="3967664" y="3241820"/>
            <a:ext cx="5493923" cy="744367"/>
            <a:chOff x="0" y="0"/>
            <a:chExt cx="1446959" cy="196047"/>
          </a:xfrm>
        </p:grpSpPr>
        <p:sp>
          <p:nvSpPr>
            <p:cNvPr name="Freeform 13" id="13"/>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14" id="14"/>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grpSp>
        <p:nvGrpSpPr>
          <p:cNvPr name="Group 15" id="15"/>
          <p:cNvGrpSpPr/>
          <p:nvPr/>
        </p:nvGrpSpPr>
        <p:grpSpPr>
          <a:xfrm rot="0">
            <a:off x="4163112" y="4923278"/>
            <a:ext cx="5493923" cy="744367"/>
            <a:chOff x="0" y="0"/>
            <a:chExt cx="1446959" cy="196047"/>
          </a:xfrm>
        </p:grpSpPr>
        <p:sp>
          <p:nvSpPr>
            <p:cNvPr name="Freeform 16" id="16"/>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17" id="17"/>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sp>
        <p:nvSpPr>
          <p:cNvPr name="TextBox 18" id="18"/>
          <p:cNvSpPr txBox="true"/>
          <p:nvPr/>
        </p:nvSpPr>
        <p:spPr>
          <a:xfrm rot="0">
            <a:off x="4163112" y="3390310"/>
            <a:ext cx="5103028" cy="322961"/>
          </a:xfrm>
          <a:prstGeom prst="rect">
            <a:avLst/>
          </a:prstGeom>
        </p:spPr>
        <p:txBody>
          <a:bodyPr anchor="t" rtlCol="false" tIns="0" lIns="0" bIns="0" rIns="0">
            <a:spAutoFit/>
          </a:bodyPr>
          <a:lstStyle/>
          <a:p>
            <a:pPr algn="ctr" marL="0" indent="0" lvl="0">
              <a:lnSpc>
                <a:spcPts val="2397"/>
              </a:lnSpc>
            </a:pPr>
            <a:r>
              <a:rPr lang="en-US" b="true" sz="2179" spc="43">
                <a:solidFill>
                  <a:srgbClr val="FFFFFF"/>
                </a:solidFill>
                <a:latin typeface="Poppins Medium"/>
                <a:ea typeface="Poppins Medium"/>
                <a:cs typeface="Poppins Medium"/>
                <a:sym typeface="Poppins Medium"/>
              </a:rPr>
              <a:t>PESTEL Analysis</a:t>
            </a:r>
          </a:p>
        </p:txBody>
      </p:sp>
      <p:sp>
        <p:nvSpPr>
          <p:cNvPr name="TextBox 19" id="19"/>
          <p:cNvSpPr txBox="true"/>
          <p:nvPr/>
        </p:nvSpPr>
        <p:spPr>
          <a:xfrm rot="0">
            <a:off x="4163112" y="5133981"/>
            <a:ext cx="5103028" cy="322961"/>
          </a:xfrm>
          <a:prstGeom prst="rect">
            <a:avLst/>
          </a:prstGeom>
        </p:spPr>
        <p:txBody>
          <a:bodyPr anchor="t" rtlCol="false" tIns="0" lIns="0" bIns="0" rIns="0">
            <a:spAutoFit/>
          </a:bodyPr>
          <a:lstStyle/>
          <a:p>
            <a:pPr algn="ctr" marL="0" indent="0" lvl="0">
              <a:lnSpc>
                <a:spcPts val="2397"/>
              </a:lnSpc>
            </a:pPr>
            <a:r>
              <a:rPr lang="en-US" b="true" sz="2179" spc="43">
                <a:solidFill>
                  <a:srgbClr val="FFFFFF"/>
                </a:solidFill>
                <a:latin typeface="Poppins Medium"/>
                <a:ea typeface="Poppins Medium"/>
                <a:cs typeface="Poppins Medium"/>
                <a:sym typeface="Poppins Medium"/>
              </a:rPr>
              <a:t>Social &amp; Technological</a:t>
            </a:r>
          </a:p>
        </p:txBody>
      </p:sp>
      <p:sp>
        <p:nvSpPr>
          <p:cNvPr name="TextBox 20" id="20"/>
          <p:cNvSpPr txBox="true"/>
          <p:nvPr/>
        </p:nvSpPr>
        <p:spPr>
          <a:xfrm rot="0">
            <a:off x="1571594" y="4041780"/>
            <a:ext cx="8085441" cy="711201"/>
          </a:xfrm>
          <a:prstGeom prst="rect">
            <a:avLst/>
          </a:prstGeom>
        </p:spPr>
        <p:txBody>
          <a:bodyPr anchor="t" rtlCol="false" tIns="0" lIns="0" bIns="0" rIns="0">
            <a:spAutoFit/>
          </a:bodyPr>
          <a:lstStyle/>
          <a:p>
            <a:pPr algn="r" marL="0" indent="0" lvl="0">
              <a:lnSpc>
                <a:spcPts val="2799"/>
              </a:lnSpc>
            </a:pPr>
            <a:r>
              <a:rPr lang="en-US" sz="1999" spc="39">
                <a:solidFill>
                  <a:srgbClr val="020D20"/>
                </a:solidFill>
                <a:latin typeface="Poppins"/>
                <a:ea typeface="Poppins"/>
                <a:cs typeface="Poppins"/>
                <a:sym typeface="Poppins"/>
              </a:rPr>
              <a:t>Political: Small business compliance. Economic: Affordable pricing addresses lower disposable incomes.</a:t>
            </a:r>
          </a:p>
        </p:txBody>
      </p:sp>
      <p:sp>
        <p:nvSpPr>
          <p:cNvPr name="TextBox 21" id="21"/>
          <p:cNvSpPr txBox="true"/>
          <p:nvPr/>
        </p:nvSpPr>
        <p:spPr>
          <a:xfrm rot="0">
            <a:off x="1329175" y="5755167"/>
            <a:ext cx="8327860" cy="711201"/>
          </a:xfrm>
          <a:prstGeom prst="rect">
            <a:avLst/>
          </a:prstGeom>
        </p:spPr>
        <p:txBody>
          <a:bodyPr anchor="t" rtlCol="false" tIns="0" lIns="0" bIns="0" rIns="0">
            <a:spAutoFit/>
          </a:bodyPr>
          <a:lstStyle/>
          <a:p>
            <a:pPr algn="r" marL="0" indent="0" lvl="0">
              <a:lnSpc>
                <a:spcPts val="2799"/>
              </a:lnSpc>
            </a:pPr>
            <a:r>
              <a:rPr lang="en-US" sz="1999" spc="39">
                <a:solidFill>
                  <a:srgbClr val="020D20"/>
                </a:solidFill>
                <a:latin typeface="Poppins"/>
                <a:ea typeface="Poppins"/>
                <a:cs typeface="Poppins"/>
                <a:sym typeface="Poppins"/>
              </a:rPr>
              <a:t>Social: Growing beauty trends via social media. Technological: Online booking, card payments, digital marketing.</a:t>
            </a:r>
          </a:p>
        </p:txBody>
      </p:sp>
      <p:grpSp>
        <p:nvGrpSpPr>
          <p:cNvPr name="Group 22" id="22"/>
          <p:cNvGrpSpPr/>
          <p:nvPr/>
        </p:nvGrpSpPr>
        <p:grpSpPr>
          <a:xfrm rot="0">
            <a:off x="4163112" y="6580668"/>
            <a:ext cx="5493923" cy="744367"/>
            <a:chOff x="0" y="0"/>
            <a:chExt cx="1446959" cy="196047"/>
          </a:xfrm>
        </p:grpSpPr>
        <p:sp>
          <p:nvSpPr>
            <p:cNvPr name="Freeform 23" id="23"/>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24" id="24"/>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sp>
        <p:nvSpPr>
          <p:cNvPr name="TextBox 25" id="25"/>
          <p:cNvSpPr txBox="true"/>
          <p:nvPr/>
        </p:nvSpPr>
        <p:spPr>
          <a:xfrm rot="0">
            <a:off x="4358559" y="6734437"/>
            <a:ext cx="5103028" cy="322961"/>
          </a:xfrm>
          <a:prstGeom prst="rect">
            <a:avLst/>
          </a:prstGeom>
        </p:spPr>
        <p:txBody>
          <a:bodyPr anchor="t" rtlCol="false" tIns="0" lIns="0" bIns="0" rIns="0">
            <a:spAutoFit/>
          </a:bodyPr>
          <a:lstStyle/>
          <a:p>
            <a:pPr algn="ctr" marL="0" indent="0" lvl="0">
              <a:lnSpc>
                <a:spcPts val="2397"/>
              </a:lnSpc>
            </a:pPr>
            <a:r>
              <a:rPr lang="en-US" b="true" sz="2179" spc="43">
                <a:solidFill>
                  <a:srgbClr val="FFFFFF"/>
                </a:solidFill>
                <a:latin typeface="Poppins Medium"/>
                <a:ea typeface="Poppins Medium"/>
                <a:cs typeface="Poppins Medium"/>
                <a:sym typeface="Poppins Medium"/>
              </a:rPr>
              <a:t>Environmental &amp; Legal</a:t>
            </a:r>
          </a:p>
        </p:txBody>
      </p:sp>
      <p:sp>
        <p:nvSpPr>
          <p:cNvPr name="TextBox 26" id="26"/>
          <p:cNvSpPr txBox="true"/>
          <p:nvPr/>
        </p:nvSpPr>
        <p:spPr>
          <a:xfrm rot="0">
            <a:off x="1571594" y="7439335"/>
            <a:ext cx="8085441" cy="711201"/>
          </a:xfrm>
          <a:prstGeom prst="rect">
            <a:avLst/>
          </a:prstGeom>
        </p:spPr>
        <p:txBody>
          <a:bodyPr anchor="t" rtlCol="false" tIns="0" lIns="0" bIns="0" rIns="0">
            <a:spAutoFit/>
          </a:bodyPr>
          <a:lstStyle/>
          <a:p>
            <a:pPr algn="r" marL="0" indent="0" lvl="0">
              <a:lnSpc>
                <a:spcPts val="2799"/>
              </a:lnSpc>
            </a:pPr>
            <a:r>
              <a:rPr lang="en-US" sz="1999" spc="39">
                <a:solidFill>
                  <a:srgbClr val="020D20"/>
                </a:solidFill>
                <a:latin typeface="Poppins"/>
                <a:ea typeface="Poppins"/>
                <a:cs typeface="Poppins"/>
                <a:sym typeface="Poppins"/>
              </a:rPr>
              <a:t>Environmental: Cruelty-free products, recycling, LED lighting. Legal: Health &amp; safety, employment &amp; data protection.</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0" y="0"/>
            <a:ext cx="18288000" cy="10287000"/>
          </a:xfrm>
          <a:custGeom>
            <a:avLst/>
            <a:gdLst/>
            <a:ahLst/>
            <a:cxnLst/>
            <a:rect r="r" b="b" t="t" l="l"/>
            <a:pathLst>
              <a:path h="10287000" w="18288000">
                <a:moveTo>
                  <a:pt x="18288000" y="0"/>
                </a:moveTo>
                <a:lnTo>
                  <a:pt x="0" y="0"/>
                </a:lnTo>
                <a:lnTo>
                  <a:pt x="0" y="10287000"/>
                </a:lnTo>
                <a:lnTo>
                  <a:pt x="18288000" y="10287000"/>
                </a:lnTo>
                <a:lnTo>
                  <a:pt x="18288000" y="0"/>
                </a:lnTo>
                <a:close/>
              </a:path>
            </a:pathLst>
          </a:custGeom>
          <a:blipFill>
            <a:blip r:embed="rId2"/>
            <a:stretch>
              <a:fillRect l="0" t="-16666" r="0" b="-16666"/>
            </a:stretch>
          </a:blipFill>
        </p:spPr>
      </p:sp>
      <p:sp>
        <p:nvSpPr>
          <p:cNvPr name="Freeform 3" id="3"/>
          <p:cNvSpPr/>
          <p:nvPr/>
        </p:nvSpPr>
        <p:spPr>
          <a:xfrm flipH="true" flipV="false" rot="0">
            <a:off x="-344893" y="7867996"/>
            <a:ext cx="7048500" cy="3716482"/>
          </a:xfrm>
          <a:custGeom>
            <a:avLst/>
            <a:gdLst/>
            <a:ahLst/>
            <a:cxnLst/>
            <a:rect r="r" b="b" t="t" l="l"/>
            <a:pathLst>
              <a:path h="3716482" w="7048500">
                <a:moveTo>
                  <a:pt x="7048500" y="0"/>
                </a:moveTo>
                <a:lnTo>
                  <a:pt x="0" y="0"/>
                </a:lnTo>
                <a:lnTo>
                  <a:pt x="0" y="3716482"/>
                </a:lnTo>
                <a:lnTo>
                  <a:pt x="7048500" y="3716482"/>
                </a:lnTo>
                <a:lnTo>
                  <a:pt x="704850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descr="Bold Colorful Memphis Horizontal Repeating Lined Cross"/>
          <p:cNvSpPr/>
          <p:nvPr/>
        </p:nvSpPr>
        <p:spPr>
          <a:xfrm flipH="false" flipV="false" rot="0">
            <a:off x="796255" y="9258300"/>
            <a:ext cx="1956533" cy="238341"/>
          </a:xfrm>
          <a:custGeom>
            <a:avLst/>
            <a:gdLst/>
            <a:ahLst/>
            <a:cxnLst/>
            <a:rect r="r" b="b" t="t" l="l"/>
            <a:pathLst>
              <a:path h="238341" w="1956533">
                <a:moveTo>
                  <a:pt x="0" y="0"/>
                </a:moveTo>
                <a:lnTo>
                  <a:pt x="1956533" y="0"/>
                </a:lnTo>
                <a:lnTo>
                  <a:pt x="1956533" y="238341"/>
                </a:lnTo>
                <a:lnTo>
                  <a:pt x="0" y="23834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descr="Black Dotted Circle Recolorable Outline"/>
          <p:cNvSpPr/>
          <p:nvPr/>
        </p:nvSpPr>
        <p:spPr>
          <a:xfrm flipH="false" flipV="false" rot="0">
            <a:off x="-427906" y="191898"/>
            <a:ext cx="1050318" cy="1223078"/>
          </a:xfrm>
          <a:custGeom>
            <a:avLst/>
            <a:gdLst/>
            <a:ahLst/>
            <a:cxnLst/>
            <a:rect r="r" b="b" t="t" l="l"/>
            <a:pathLst>
              <a:path h="1223078" w="1050318">
                <a:moveTo>
                  <a:pt x="0" y="0"/>
                </a:moveTo>
                <a:lnTo>
                  <a:pt x="1050319" y="0"/>
                </a:lnTo>
                <a:lnTo>
                  <a:pt x="1050319" y="1223078"/>
                </a:lnTo>
                <a:lnTo>
                  <a:pt x="0" y="122307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descr="Black Dotted Circle Recolorable Outline"/>
          <p:cNvSpPr/>
          <p:nvPr/>
        </p:nvSpPr>
        <p:spPr>
          <a:xfrm flipH="false" flipV="false" rot="0">
            <a:off x="16590680" y="9659634"/>
            <a:ext cx="965825" cy="1124687"/>
          </a:xfrm>
          <a:custGeom>
            <a:avLst/>
            <a:gdLst/>
            <a:ahLst/>
            <a:cxnLst/>
            <a:rect r="r" b="b" t="t" l="l"/>
            <a:pathLst>
              <a:path h="1124687" w="965825">
                <a:moveTo>
                  <a:pt x="0" y="0"/>
                </a:moveTo>
                <a:lnTo>
                  <a:pt x="965825" y="0"/>
                </a:lnTo>
                <a:lnTo>
                  <a:pt x="965825" y="1124688"/>
                </a:lnTo>
                <a:lnTo>
                  <a:pt x="0" y="112468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grpSp>
        <p:nvGrpSpPr>
          <p:cNvPr name="Group 7" id="7"/>
          <p:cNvGrpSpPr/>
          <p:nvPr/>
        </p:nvGrpSpPr>
        <p:grpSpPr>
          <a:xfrm rot="0">
            <a:off x="1633824" y="3886834"/>
            <a:ext cx="3388048" cy="4359851"/>
            <a:chOff x="0" y="0"/>
            <a:chExt cx="3133810" cy="4032689"/>
          </a:xfrm>
        </p:grpSpPr>
        <p:sp>
          <p:nvSpPr>
            <p:cNvPr name="Freeform 8" id="8"/>
            <p:cNvSpPr/>
            <p:nvPr/>
          </p:nvSpPr>
          <p:spPr>
            <a:xfrm flipH="false" flipV="false" rot="0">
              <a:off x="0" y="0"/>
              <a:ext cx="3133810" cy="4032690"/>
            </a:xfrm>
            <a:custGeom>
              <a:avLst/>
              <a:gdLst/>
              <a:ahLst/>
              <a:cxnLst/>
              <a:rect r="r" b="b" t="t" l="l"/>
              <a:pathLst>
                <a:path h="4032690" w="3133810">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90"/>
                    <a:pt x="3009350" y="4032690"/>
                  </a:cubicBezTo>
                  <a:close/>
                </a:path>
              </a:pathLst>
            </a:custGeom>
            <a:gradFill rotWithShape="true">
              <a:gsLst>
                <a:gs pos="0">
                  <a:srgbClr val="F89D5B">
                    <a:alpha val="100000"/>
                  </a:srgbClr>
                </a:gs>
                <a:gs pos="100000">
                  <a:srgbClr val="D67938">
                    <a:alpha val="100000"/>
                  </a:srgbClr>
                </a:gs>
              </a:gsLst>
              <a:lin ang="0"/>
            </a:gradFill>
          </p:spPr>
        </p:sp>
      </p:grpSp>
      <p:grpSp>
        <p:nvGrpSpPr>
          <p:cNvPr name="Group 9" id="9"/>
          <p:cNvGrpSpPr/>
          <p:nvPr/>
        </p:nvGrpSpPr>
        <p:grpSpPr>
          <a:xfrm rot="0">
            <a:off x="9304032" y="3886834"/>
            <a:ext cx="3388048" cy="4359851"/>
            <a:chOff x="0" y="0"/>
            <a:chExt cx="3133810" cy="4032689"/>
          </a:xfrm>
        </p:grpSpPr>
        <p:sp>
          <p:nvSpPr>
            <p:cNvPr name="Freeform 10" id="10"/>
            <p:cNvSpPr/>
            <p:nvPr/>
          </p:nvSpPr>
          <p:spPr>
            <a:xfrm flipH="false" flipV="false" rot="0">
              <a:off x="0" y="0"/>
              <a:ext cx="3133810" cy="4032690"/>
            </a:xfrm>
            <a:custGeom>
              <a:avLst/>
              <a:gdLst/>
              <a:ahLst/>
              <a:cxnLst/>
              <a:rect r="r" b="b" t="t" l="l"/>
              <a:pathLst>
                <a:path h="4032690" w="3133810">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90"/>
                    <a:pt x="3009350" y="4032690"/>
                  </a:cubicBezTo>
                  <a:close/>
                </a:path>
              </a:pathLst>
            </a:custGeom>
            <a:gradFill rotWithShape="true">
              <a:gsLst>
                <a:gs pos="0">
                  <a:srgbClr val="F89D5B">
                    <a:alpha val="100000"/>
                  </a:srgbClr>
                </a:gs>
                <a:gs pos="100000">
                  <a:srgbClr val="D67938">
                    <a:alpha val="100000"/>
                  </a:srgbClr>
                </a:gs>
              </a:gsLst>
              <a:lin ang="0"/>
            </a:gradFill>
          </p:spPr>
        </p:sp>
      </p:grpSp>
      <p:grpSp>
        <p:nvGrpSpPr>
          <p:cNvPr name="Group 11" id="11"/>
          <p:cNvGrpSpPr/>
          <p:nvPr/>
        </p:nvGrpSpPr>
        <p:grpSpPr>
          <a:xfrm rot="0">
            <a:off x="13139136" y="3886834"/>
            <a:ext cx="3388048" cy="4359851"/>
            <a:chOff x="0" y="0"/>
            <a:chExt cx="3133810" cy="4032689"/>
          </a:xfrm>
        </p:grpSpPr>
        <p:sp>
          <p:nvSpPr>
            <p:cNvPr name="Freeform 12" id="12"/>
            <p:cNvSpPr/>
            <p:nvPr/>
          </p:nvSpPr>
          <p:spPr>
            <a:xfrm flipH="false" flipV="false" rot="0">
              <a:off x="0" y="0"/>
              <a:ext cx="3133810" cy="4032690"/>
            </a:xfrm>
            <a:custGeom>
              <a:avLst/>
              <a:gdLst/>
              <a:ahLst/>
              <a:cxnLst/>
              <a:rect r="r" b="b" t="t" l="l"/>
              <a:pathLst>
                <a:path h="4032690" w="3133810">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90"/>
                    <a:pt x="3009350" y="4032690"/>
                  </a:cubicBezTo>
                  <a:close/>
                </a:path>
              </a:pathLst>
            </a:custGeom>
            <a:gradFill rotWithShape="true">
              <a:gsLst>
                <a:gs pos="0">
                  <a:srgbClr val="F89D5B">
                    <a:alpha val="100000"/>
                  </a:srgbClr>
                </a:gs>
                <a:gs pos="100000">
                  <a:srgbClr val="D67938">
                    <a:alpha val="100000"/>
                  </a:srgbClr>
                </a:gs>
              </a:gsLst>
              <a:lin ang="0"/>
            </a:gradFill>
          </p:spPr>
        </p:sp>
      </p:grpSp>
      <p:grpSp>
        <p:nvGrpSpPr>
          <p:cNvPr name="Group 13" id="13"/>
          <p:cNvGrpSpPr/>
          <p:nvPr/>
        </p:nvGrpSpPr>
        <p:grpSpPr>
          <a:xfrm rot="0">
            <a:off x="5468928" y="3886834"/>
            <a:ext cx="3388048" cy="4359851"/>
            <a:chOff x="0" y="0"/>
            <a:chExt cx="3133810" cy="4032689"/>
          </a:xfrm>
        </p:grpSpPr>
        <p:sp>
          <p:nvSpPr>
            <p:cNvPr name="Freeform 14" id="14"/>
            <p:cNvSpPr/>
            <p:nvPr/>
          </p:nvSpPr>
          <p:spPr>
            <a:xfrm flipH="false" flipV="false" rot="0">
              <a:off x="0" y="0"/>
              <a:ext cx="3133810" cy="4032690"/>
            </a:xfrm>
            <a:custGeom>
              <a:avLst/>
              <a:gdLst/>
              <a:ahLst/>
              <a:cxnLst/>
              <a:rect r="r" b="b" t="t" l="l"/>
              <a:pathLst>
                <a:path h="4032690" w="3133810">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90"/>
                    <a:pt x="3009350" y="4032690"/>
                  </a:cubicBezTo>
                  <a:close/>
                </a:path>
              </a:pathLst>
            </a:custGeom>
            <a:gradFill rotWithShape="true">
              <a:gsLst>
                <a:gs pos="0">
                  <a:srgbClr val="F89D5B">
                    <a:alpha val="100000"/>
                  </a:srgbClr>
                </a:gs>
                <a:gs pos="100000">
                  <a:srgbClr val="D67938">
                    <a:alpha val="100000"/>
                  </a:srgbClr>
                </a:gs>
              </a:gsLst>
              <a:lin ang="0"/>
            </a:gradFill>
          </p:spPr>
        </p:sp>
      </p:grpSp>
      <p:sp>
        <p:nvSpPr>
          <p:cNvPr name="TextBox 15" id="15"/>
          <p:cNvSpPr txBox="true"/>
          <p:nvPr/>
        </p:nvSpPr>
        <p:spPr>
          <a:xfrm rot="0">
            <a:off x="2021039" y="6194896"/>
            <a:ext cx="2715079" cy="1736756"/>
          </a:xfrm>
          <a:prstGeom prst="rect">
            <a:avLst/>
          </a:prstGeom>
        </p:spPr>
        <p:txBody>
          <a:bodyPr anchor="t" rtlCol="false" tIns="0" lIns="0" bIns="0" rIns="0">
            <a:spAutoFit/>
          </a:bodyPr>
          <a:lstStyle/>
          <a:p>
            <a:pPr algn="l" marL="0" indent="0" lvl="0">
              <a:lnSpc>
                <a:spcPts val="4546"/>
              </a:lnSpc>
              <a:spcBef>
                <a:spcPct val="0"/>
              </a:spcBef>
            </a:pPr>
            <a:r>
              <a:rPr lang="en-US" sz="3497" spc="69">
                <a:solidFill>
                  <a:srgbClr val="000000"/>
                </a:solidFill>
                <a:latin typeface="Poppins"/>
                <a:ea typeface="Poppins"/>
                <a:cs typeface="Poppins"/>
                <a:sym typeface="Poppins"/>
              </a:rPr>
              <a:t>Social Media Presence</a:t>
            </a:r>
          </a:p>
        </p:txBody>
      </p:sp>
      <p:sp>
        <p:nvSpPr>
          <p:cNvPr name="TextBox 16" id="16"/>
          <p:cNvSpPr txBox="true"/>
          <p:nvPr/>
        </p:nvSpPr>
        <p:spPr>
          <a:xfrm rot="0">
            <a:off x="2021039" y="4082027"/>
            <a:ext cx="731749" cy="707255"/>
          </a:xfrm>
          <a:prstGeom prst="rect">
            <a:avLst/>
          </a:prstGeom>
        </p:spPr>
        <p:txBody>
          <a:bodyPr anchor="t" rtlCol="false" tIns="0" lIns="0" bIns="0" rIns="0">
            <a:spAutoFit/>
          </a:bodyPr>
          <a:lstStyle/>
          <a:p>
            <a:pPr algn="l" marL="0" indent="0" lvl="0">
              <a:lnSpc>
                <a:spcPts val="5648"/>
              </a:lnSpc>
              <a:spcBef>
                <a:spcPct val="0"/>
              </a:spcBef>
            </a:pPr>
            <a:r>
              <a:rPr lang="en-US" b="true" sz="3597" spc="71" u="none">
                <a:solidFill>
                  <a:srgbClr val="000000"/>
                </a:solidFill>
                <a:latin typeface="Poppins Semi-Bold"/>
                <a:ea typeface="Poppins Semi-Bold"/>
                <a:cs typeface="Poppins Semi-Bold"/>
                <a:sym typeface="Poppins Semi-Bold"/>
              </a:rPr>
              <a:t>01</a:t>
            </a:r>
          </a:p>
        </p:txBody>
      </p:sp>
      <p:sp>
        <p:nvSpPr>
          <p:cNvPr name="TextBox 17" id="17"/>
          <p:cNvSpPr txBox="true"/>
          <p:nvPr/>
        </p:nvSpPr>
        <p:spPr>
          <a:xfrm rot="0">
            <a:off x="9691247" y="6194896"/>
            <a:ext cx="2715079" cy="1736756"/>
          </a:xfrm>
          <a:prstGeom prst="rect">
            <a:avLst/>
          </a:prstGeom>
        </p:spPr>
        <p:txBody>
          <a:bodyPr anchor="t" rtlCol="false" tIns="0" lIns="0" bIns="0" rIns="0">
            <a:spAutoFit/>
          </a:bodyPr>
          <a:lstStyle/>
          <a:p>
            <a:pPr algn="l" marL="0" indent="0" lvl="0">
              <a:lnSpc>
                <a:spcPts val="4546"/>
              </a:lnSpc>
              <a:spcBef>
                <a:spcPct val="0"/>
              </a:spcBef>
            </a:pPr>
            <a:r>
              <a:rPr lang="en-US" sz="3497" spc="69">
                <a:solidFill>
                  <a:srgbClr val="000000"/>
                </a:solidFill>
                <a:latin typeface="Poppins"/>
                <a:ea typeface="Poppins"/>
                <a:cs typeface="Poppins"/>
                <a:sym typeface="Poppins"/>
              </a:rPr>
              <a:t>Loyalty Card Program</a:t>
            </a:r>
          </a:p>
        </p:txBody>
      </p:sp>
      <p:sp>
        <p:nvSpPr>
          <p:cNvPr name="TextBox 18" id="18"/>
          <p:cNvSpPr txBox="true"/>
          <p:nvPr/>
        </p:nvSpPr>
        <p:spPr>
          <a:xfrm rot="0">
            <a:off x="9691247" y="4082027"/>
            <a:ext cx="731749" cy="707255"/>
          </a:xfrm>
          <a:prstGeom prst="rect">
            <a:avLst/>
          </a:prstGeom>
        </p:spPr>
        <p:txBody>
          <a:bodyPr anchor="t" rtlCol="false" tIns="0" lIns="0" bIns="0" rIns="0">
            <a:spAutoFit/>
          </a:bodyPr>
          <a:lstStyle/>
          <a:p>
            <a:pPr algn="l" marL="0" indent="0" lvl="0">
              <a:lnSpc>
                <a:spcPts val="5648"/>
              </a:lnSpc>
              <a:spcBef>
                <a:spcPct val="0"/>
              </a:spcBef>
            </a:pPr>
            <a:r>
              <a:rPr lang="en-US" b="true" sz="3597" spc="71" u="none">
                <a:solidFill>
                  <a:srgbClr val="000000"/>
                </a:solidFill>
                <a:latin typeface="Poppins Semi-Bold"/>
                <a:ea typeface="Poppins Semi-Bold"/>
                <a:cs typeface="Poppins Semi-Bold"/>
                <a:sym typeface="Poppins Semi-Bold"/>
              </a:rPr>
              <a:t>03</a:t>
            </a:r>
          </a:p>
        </p:txBody>
      </p:sp>
      <p:sp>
        <p:nvSpPr>
          <p:cNvPr name="TextBox 19" id="19"/>
          <p:cNvSpPr txBox="true"/>
          <p:nvPr/>
        </p:nvSpPr>
        <p:spPr>
          <a:xfrm rot="0">
            <a:off x="13526351" y="6194896"/>
            <a:ext cx="2683331" cy="1736756"/>
          </a:xfrm>
          <a:prstGeom prst="rect">
            <a:avLst/>
          </a:prstGeom>
        </p:spPr>
        <p:txBody>
          <a:bodyPr anchor="t" rtlCol="false" tIns="0" lIns="0" bIns="0" rIns="0">
            <a:spAutoFit/>
          </a:bodyPr>
          <a:lstStyle/>
          <a:p>
            <a:pPr algn="l" marL="0" indent="0" lvl="0">
              <a:lnSpc>
                <a:spcPts val="4546"/>
              </a:lnSpc>
              <a:spcBef>
                <a:spcPct val="0"/>
              </a:spcBef>
            </a:pPr>
            <a:r>
              <a:rPr lang="en-US" sz="3497" spc="69">
                <a:solidFill>
                  <a:srgbClr val="000000"/>
                </a:solidFill>
                <a:latin typeface="Poppins"/>
                <a:ea typeface="Poppins"/>
                <a:cs typeface="Poppins"/>
                <a:sym typeface="Poppins"/>
              </a:rPr>
              <a:t>Bring a Friend Promo</a:t>
            </a:r>
          </a:p>
        </p:txBody>
      </p:sp>
      <p:sp>
        <p:nvSpPr>
          <p:cNvPr name="TextBox 20" id="20"/>
          <p:cNvSpPr txBox="true"/>
          <p:nvPr/>
        </p:nvSpPr>
        <p:spPr>
          <a:xfrm rot="0">
            <a:off x="13634182" y="4082027"/>
            <a:ext cx="731749" cy="707255"/>
          </a:xfrm>
          <a:prstGeom prst="rect">
            <a:avLst/>
          </a:prstGeom>
        </p:spPr>
        <p:txBody>
          <a:bodyPr anchor="t" rtlCol="false" tIns="0" lIns="0" bIns="0" rIns="0">
            <a:spAutoFit/>
          </a:bodyPr>
          <a:lstStyle/>
          <a:p>
            <a:pPr algn="l" marL="0" indent="0" lvl="0">
              <a:lnSpc>
                <a:spcPts val="5648"/>
              </a:lnSpc>
              <a:spcBef>
                <a:spcPct val="0"/>
              </a:spcBef>
            </a:pPr>
            <a:r>
              <a:rPr lang="en-US" b="true" sz="3597" spc="71" u="none">
                <a:solidFill>
                  <a:srgbClr val="000000"/>
                </a:solidFill>
                <a:latin typeface="Poppins Semi-Bold"/>
                <a:ea typeface="Poppins Semi-Bold"/>
                <a:cs typeface="Poppins Semi-Bold"/>
                <a:sym typeface="Poppins Semi-Bold"/>
              </a:rPr>
              <a:t>05</a:t>
            </a:r>
          </a:p>
        </p:txBody>
      </p:sp>
      <p:sp>
        <p:nvSpPr>
          <p:cNvPr name="TextBox 21" id="21"/>
          <p:cNvSpPr txBox="true"/>
          <p:nvPr/>
        </p:nvSpPr>
        <p:spPr>
          <a:xfrm rot="0">
            <a:off x="5856143" y="6194896"/>
            <a:ext cx="2715079" cy="1736756"/>
          </a:xfrm>
          <a:prstGeom prst="rect">
            <a:avLst/>
          </a:prstGeom>
        </p:spPr>
        <p:txBody>
          <a:bodyPr anchor="t" rtlCol="false" tIns="0" lIns="0" bIns="0" rIns="0">
            <a:spAutoFit/>
          </a:bodyPr>
          <a:lstStyle/>
          <a:p>
            <a:pPr algn="l" marL="0" indent="0" lvl="0">
              <a:lnSpc>
                <a:spcPts val="4546"/>
              </a:lnSpc>
              <a:spcBef>
                <a:spcPct val="0"/>
              </a:spcBef>
            </a:pPr>
            <a:r>
              <a:rPr lang="en-US" sz="3497" spc="69">
                <a:solidFill>
                  <a:srgbClr val="000000"/>
                </a:solidFill>
                <a:latin typeface="Poppins"/>
                <a:ea typeface="Poppins"/>
                <a:cs typeface="Poppins"/>
                <a:sym typeface="Poppins"/>
              </a:rPr>
              <a:t>First-Time &amp; Student Discounts</a:t>
            </a:r>
          </a:p>
        </p:txBody>
      </p:sp>
      <p:sp>
        <p:nvSpPr>
          <p:cNvPr name="TextBox 22" id="22"/>
          <p:cNvSpPr txBox="true"/>
          <p:nvPr/>
        </p:nvSpPr>
        <p:spPr>
          <a:xfrm rot="0">
            <a:off x="5856143" y="4082027"/>
            <a:ext cx="731749" cy="707255"/>
          </a:xfrm>
          <a:prstGeom prst="rect">
            <a:avLst/>
          </a:prstGeom>
        </p:spPr>
        <p:txBody>
          <a:bodyPr anchor="t" rtlCol="false" tIns="0" lIns="0" bIns="0" rIns="0">
            <a:spAutoFit/>
          </a:bodyPr>
          <a:lstStyle/>
          <a:p>
            <a:pPr algn="l" marL="0" indent="0" lvl="0">
              <a:lnSpc>
                <a:spcPts val="5648"/>
              </a:lnSpc>
              <a:spcBef>
                <a:spcPct val="0"/>
              </a:spcBef>
            </a:pPr>
            <a:r>
              <a:rPr lang="en-US" b="true" sz="3597" spc="71" u="none">
                <a:solidFill>
                  <a:srgbClr val="000000"/>
                </a:solidFill>
                <a:latin typeface="Poppins Semi-Bold"/>
                <a:ea typeface="Poppins Semi-Bold"/>
                <a:cs typeface="Poppins Semi-Bold"/>
                <a:sym typeface="Poppins Semi-Bold"/>
              </a:rPr>
              <a:t>02</a:t>
            </a:r>
          </a:p>
        </p:txBody>
      </p:sp>
      <p:sp>
        <p:nvSpPr>
          <p:cNvPr name="TextBox 23" id="23"/>
          <p:cNvSpPr txBox="true"/>
          <p:nvPr/>
        </p:nvSpPr>
        <p:spPr>
          <a:xfrm rot="0">
            <a:off x="3678032" y="2160955"/>
            <a:ext cx="6474933" cy="1011426"/>
          </a:xfrm>
          <a:prstGeom prst="rect">
            <a:avLst/>
          </a:prstGeom>
        </p:spPr>
        <p:txBody>
          <a:bodyPr anchor="t" rtlCol="false" tIns="0" lIns="0" bIns="0" rIns="0">
            <a:spAutoFit/>
          </a:bodyPr>
          <a:lstStyle/>
          <a:p>
            <a:pPr algn="l" marL="0" indent="0" lvl="0">
              <a:lnSpc>
                <a:spcPts val="7194"/>
              </a:lnSpc>
            </a:pPr>
            <a:r>
              <a:rPr lang="en-US" b="true" sz="7194">
                <a:solidFill>
                  <a:srgbClr val="000000"/>
                </a:solidFill>
                <a:latin typeface="Poppins Bold"/>
                <a:ea typeface="Poppins Bold"/>
                <a:cs typeface="Poppins Bold"/>
                <a:sym typeface="Poppins Bold"/>
              </a:rPr>
              <a:t>Marketing</a:t>
            </a:r>
          </a:p>
        </p:txBody>
      </p:sp>
      <p:sp>
        <p:nvSpPr>
          <p:cNvPr name="TextBox 24" id="24"/>
          <p:cNvSpPr txBox="true"/>
          <p:nvPr/>
        </p:nvSpPr>
        <p:spPr>
          <a:xfrm rot="0">
            <a:off x="9726945" y="2160955"/>
            <a:ext cx="4883023" cy="1011426"/>
          </a:xfrm>
          <a:prstGeom prst="rect">
            <a:avLst/>
          </a:prstGeom>
        </p:spPr>
        <p:txBody>
          <a:bodyPr anchor="t" rtlCol="false" tIns="0" lIns="0" bIns="0" rIns="0">
            <a:spAutoFit/>
          </a:bodyPr>
          <a:lstStyle/>
          <a:p>
            <a:pPr algn="r" marL="0" indent="0" lvl="0">
              <a:lnSpc>
                <a:spcPts val="7194"/>
              </a:lnSpc>
            </a:pPr>
            <a:r>
              <a:rPr lang="en-US" b="true" sz="7194">
                <a:solidFill>
                  <a:srgbClr val="D67938"/>
                </a:solidFill>
                <a:latin typeface="Poppins Bold"/>
                <a:ea typeface="Poppins Bold"/>
                <a:cs typeface="Poppins Bold"/>
                <a:sym typeface="Poppins Bold"/>
              </a:rPr>
              <a:t>Strategies</a:t>
            </a:r>
          </a:p>
        </p:txBody>
      </p:sp>
      <p:sp>
        <p:nvSpPr>
          <p:cNvPr name="Freeform 25" id="25"/>
          <p:cNvSpPr/>
          <p:nvPr/>
        </p:nvSpPr>
        <p:spPr>
          <a:xfrm flipH="true" flipV="true" rot="0">
            <a:off x="12406326" y="-579931"/>
            <a:ext cx="6828782" cy="2321786"/>
          </a:xfrm>
          <a:custGeom>
            <a:avLst/>
            <a:gdLst/>
            <a:ahLst/>
            <a:cxnLst/>
            <a:rect r="r" b="b" t="t" l="l"/>
            <a:pathLst>
              <a:path h="2321786" w="6828782">
                <a:moveTo>
                  <a:pt x="6828782" y="2321786"/>
                </a:moveTo>
                <a:lnTo>
                  <a:pt x="0" y="2321786"/>
                </a:lnTo>
                <a:lnTo>
                  <a:pt x="0" y="0"/>
                </a:lnTo>
                <a:lnTo>
                  <a:pt x="6828782" y="0"/>
                </a:lnTo>
                <a:lnTo>
                  <a:pt x="6828782" y="2321786"/>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26" id="26" descr="Bold Colorful Memphis Horizontal Repeating Lined Cross"/>
          <p:cNvSpPr/>
          <p:nvPr/>
        </p:nvSpPr>
        <p:spPr>
          <a:xfrm flipH="false" flipV="false" rot="0">
            <a:off x="11269667" y="684267"/>
            <a:ext cx="1422414" cy="173276"/>
          </a:xfrm>
          <a:custGeom>
            <a:avLst/>
            <a:gdLst/>
            <a:ahLst/>
            <a:cxnLst/>
            <a:rect r="r" b="b" t="t" l="l"/>
            <a:pathLst>
              <a:path h="173276" w="1422414">
                <a:moveTo>
                  <a:pt x="0" y="0"/>
                </a:moveTo>
                <a:lnTo>
                  <a:pt x="1422413" y="0"/>
                </a:lnTo>
                <a:lnTo>
                  <a:pt x="1422413" y="173276"/>
                </a:lnTo>
                <a:lnTo>
                  <a:pt x="0" y="1732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true" rot="0">
            <a:off x="0" y="0"/>
            <a:ext cx="18288000" cy="10287000"/>
          </a:xfrm>
          <a:custGeom>
            <a:avLst/>
            <a:gdLst/>
            <a:ahLst/>
            <a:cxnLst/>
            <a:rect r="r" b="b" t="t" l="l"/>
            <a:pathLst>
              <a:path h="10287000" w="18288000">
                <a:moveTo>
                  <a:pt x="0" y="10287000"/>
                </a:moveTo>
                <a:lnTo>
                  <a:pt x="18288000" y="10287000"/>
                </a:lnTo>
                <a:lnTo>
                  <a:pt x="18288000" y="0"/>
                </a:lnTo>
                <a:lnTo>
                  <a:pt x="0" y="0"/>
                </a:lnTo>
                <a:lnTo>
                  <a:pt x="0" y="10287000"/>
                </a:lnTo>
                <a:close/>
              </a:path>
            </a:pathLst>
          </a:custGeom>
          <a:blipFill>
            <a:blip r:embed="rId2"/>
            <a:stretch>
              <a:fillRect l="0" t="-16666" r="0" b="-16666"/>
            </a:stretch>
          </a:blipFill>
        </p:spPr>
      </p:sp>
      <p:sp>
        <p:nvSpPr>
          <p:cNvPr name="Freeform 3" id="3"/>
          <p:cNvSpPr/>
          <p:nvPr/>
        </p:nvSpPr>
        <p:spPr>
          <a:xfrm flipH="true" flipV="false" rot="0">
            <a:off x="-477585" y="-280829"/>
            <a:ext cx="1818974" cy="2899813"/>
          </a:xfrm>
          <a:custGeom>
            <a:avLst/>
            <a:gdLst/>
            <a:ahLst/>
            <a:cxnLst/>
            <a:rect r="r" b="b" t="t" l="l"/>
            <a:pathLst>
              <a:path h="2899813" w="1818974">
                <a:moveTo>
                  <a:pt x="1818974" y="0"/>
                </a:moveTo>
                <a:lnTo>
                  <a:pt x="0" y="0"/>
                </a:lnTo>
                <a:lnTo>
                  <a:pt x="0" y="2899813"/>
                </a:lnTo>
                <a:lnTo>
                  <a:pt x="1818974" y="2899813"/>
                </a:lnTo>
                <a:lnTo>
                  <a:pt x="1818974"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1484642" y="2151344"/>
            <a:ext cx="5869810" cy="1011426"/>
          </a:xfrm>
          <a:prstGeom prst="rect">
            <a:avLst/>
          </a:prstGeom>
        </p:spPr>
        <p:txBody>
          <a:bodyPr anchor="t" rtlCol="false" tIns="0" lIns="0" bIns="0" rIns="0">
            <a:spAutoFit/>
          </a:bodyPr>
          <a:lstStyle/>
          <a:p>
            <a:pPr algn="l" marL="0" indent="0" lvl="0">
              <a:lnSpc>
                <a:spcPts val="7194"/>
              </a:lnSpc>
            </a:pPr>
            <a:r>
              <a:rPr lang="en-US" b="true" sz="7194">
                <a:solidFill>
                  <a:srgbClr val="000000"/>
                </a:solidFill>
                <a:latin typeface="Poppins Bold"/>
                <a:ea typeface="Poppins Bold"/>
                <a:cs typeface="Poppins Bold"/>
                <a:sym typeface="Poppins Bold"/>
              </a:rPr>
              <a:t>Financial</a:t>
            </a:r>
          </a:p>
        </p:txBody>
      </p:sp>
      <p:sp>
        <p:nvSpPr>
          <p:cNvPr name="TextBox 5" id="5"/>
          <p:cNvSpPr txBox="true"/>
          <p:nvPr/>
        </p:nvSpPr>
        <p:spPr>
          <a:xfrm rot="0">
            <a:off x="6098928" y="2151344"/>
            <a:ext cx="4883023" cy="1011426"/>
          </a:xfrm>
          <a:prstGeom prst="rect">
            <a:avLst/>
          </a:prstGeom>
        </p:spPr>
        <p:txBody>
          <a:bodyPr anchor="t" rtlCol="false" tIns="0" lIns="0" bIns="0" rIns="0">
            <a:spAutoFit/>
          </a:bodyPr>
          <a:lstStyle/>
          <a:p>
            <a:pPr algn="r" marL="0" indent="0" lvl="0">
              <a:lnSpc>
                <a:spcPts val="7194"/>
              </a:lnSpc>
            </a:pPr>
            <a:r>
              <a:rPr lang="en-US" b="true" sz="7194">
                <a:solidFill>
                  <a:srgbClr val="D67938"/>
                </a:solidFill>
                <a:latin typeface="Poppins Bold"/>
                <a:ea typeface="Poppins Bold"/>
                <a:cs typeface="Poppins Bold"/>
                <a:sym typeface="Poppins Bold"/>
              </a:rPr>
              <a:t>Overview</a:t>
            </a:r>
          </a:p>
        </p:txBody>
      </p:sp>
      <p:sp>
        <p:nvSpPr>
          <p:cNvPr name="Freeform 6" id="6"/>
          <p:cNvSpPr/>
          <p:nvPr/>
        </p:nvSpPr>
        <p:spPr>
          <a:xfrm flipH="false" flipV="false" rot="0">
            <a:off x="12474736" y="8153781"/>
            <a:ext cx="5763112" cy="3038732"/>
          </a:xfrm>
          <a:custGeom>
            <a:avLst/>
            <a:gdLst/>
            <a:ahLst/>
            <a:cxnLst/>
            <a:rect r="r" b="b" t="t" l="l"/>
            <a:pathLst>
              <a:path h="3038732" w="5763112">
                <a:moveTo>
                  <a:pt x="0" y="0"/>
                </a:moveTo>
                <a:lnTo>
                  <a:pt x="5763112" y="0"/>
                </a:lnTo>
                <a:lnTo>
                  <a:pt x="5763112" y="3038732"/>
                </a:lnTo>
                <a:lnTo>
                  <a:pt x="0" y="303873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true" flipV="true" rot="0">
            <a:off x="12129722" y="-540769"/>
            <a:ext cx="6453139" cy="4405671"/>
          </a:xfrm>
          <a:custGeom>
            <a:avLst/>
            <a:gdLst/>
            <a:ahLst/>
            <a:cxnLst/>
            <a:rect r="r" b="b" t="t" l="l"/>
            <a:pathLst>
              <a:path h="4405671" w="6453139">
                <a:moveTo>
                  <a:pt x="6453140" y="4405671"/>
                </a:moveTo>
                <a:lnTo>
                  <a:pt x="0" y="4405671"/>
                </a:lnTo>
                <a:lnTo>
                  <a:pt x="0" y="0"/>
                </a:lnTo>
                <a:lnTo>
                  <a:pt x="6453140" y="0"/>
                </a:lnTo>
                <a:lnTo>
                  <a:pt x="6453140" y="4405671"/>
                </a:lnTo>
                <a:close/>
              </a:path>
            </a:pathLst>
          </a:custGeom>
          <a:blipFill>
            <a:blip r:embed="rId7">
              <a:extLst>
                <a:ext uri="{96DAC541-7B7A-43D3-8B79-37D633B846F1}">
                  <asvg:svgBlip xmlns:asvg="http://schemas.microsoft.com/office/drawing/2016/SVG/main" r:embed="rId8"/>
                </a:ext>
              </a:extLst>
            </a:blip>
            <a:stretch>
              <a:fillRect l="0" t="-35288" r="0" b="0"/>
            </a:stretch>
          </a:blipFill>
        </p:spPr>
      </p:sp>
      <p:pic>
        <p:nvPicPr>
          <p:cNvPr name="Picture 8" id="8"/>
          <p:cNvPicPr>
            <a:picLocks noChangeAspect="true"/>
          </p:cNvPicPr>
          <p:nvPr/>
        </p:nvPicPr>
        <p:blipFill>
          <a:blip r:embed="rId9"/>
          <a:stretch>
            <a:fillRect/>
          </a:stretch>
        </p:blipFill>
        <p:spPr>
          <a:xfrm rot="0">
            <a:off x="407155" y="2551756"/>
            <a:ext cx="7602238" cy="7859282"/>
          </a:xfrm>
          <a:prstGeom prst="rect">
            <a:avLst/>
          </a:prstGeom>
        </p:spPr>
      </p:pic>
      <p:sp>
        <p:nvSpPr>
          <p:cNvPr name="Freeform 9" id="9"/>
          <p:cNvSpPr/>
          <p:nvPr/>
        </p:nvSpPr>
        <p:spPr>
          <a:xfrm flipH="false" flipV="false" rot="5400000">
            <a:off x="379648" y="9678525"/>
            <a:ext cx="888656" cy="1034825"/>
          </a:xfrm>
          <a:custGeom>
            <a:avLst/>
            <a:gdLst/>
            <a:ahLst/>
            <a:cxnLst/>
            <a:rect r="r" b="b" t="t" l="l"/>
            <a:pathLst>
              <a:path h="1034825" w="888656">
                <a:moveTo>
                  <a:pt x="0" y="0"/>
                </a:moveTo>
                <a:lnTo>
                  <a:pt x="888656" y="0"/>
                </a:lnTo>
                <a:lnTo>
                  <a:pt x="888656" y="1034825"/>
                </a:lnTo>
                <a:lnTo>
                  <a:pt x="0" y="103482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5400000">
            <a:off x="17843672" y="4133361"/>
            <a:ext cx="888656" cy="1034825"/>
          </a:xfrm>
          <a:custGeom>
            <a:avLst/>
            <a:gdLst/>
            <a:ahLst/>
            <a:cxnLst/>
            <a:rect r="r" b="b" t="t" l="l"/>
            <a:pathLst>
              <a:path h="1034825" w="888656">
                <a:moveTo>
                  <a:pt x="0" y="0"/>
                </a:moveTo>
                <a:lnTo>
                  <a:pt x="888656" y="0"/>
                </a:lnTo>
                <a:lnTo>
                  <a:pt x="888656" y="1034826"/>
                </a:lnTo>
                <a:lnTo>
                  <a:pt x="0" y="10348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1" id="11"/>
          <p:cNvSpPr/>
          <p:nvPr/>
        </p:nvSpPr>
        <p:spPr>
          <a:xfrm flipH="false" flipV="false" rot="0">
            <a:off x="10650103" y="1205403"/>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12" id="12"/>
          <p:cNvGrpSpPr/>
          <p:nvPr/>
        </p:nvGrpSpPr>
        <p:grpSpPr>
          <a:xfrm rot="0">
            <a:off x="8344992" y="3978528"/>
            <a:ext cx="5493923" cy="744367"/>
            <a:chOff x="0" y="0"/>
            <a:chExt cx="1446959" cy="196047"/>
          </a:xfrm>
        </p:grpSpPr>
        <p:sp>
          <p:nvSpPr>
            <p:cNvPr name="Freeform 13" id="13"/>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14" id="14"/>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grpSp>
        <p:nvGrpSpPr>
          <p:cNvPr name="Group 15" id="15"/>
          <p:cNvGrpSpPr/>
          <p:nvPr/>
        </p:nvGrpSpPr>
        <p:grpSpPr>
          <a:xfrm rot="0">
            <a:off x="8344992" y="5737029"/>
            <a:ext cx="5493923" cy="744367"/>
            <a:chOff x="0" y="0"/>
            <a:chExt cx="1446959" cy="196047"/>
          </a:xfrm>
        </p:grpSpPr>
        <p:sp>
          <p:nvSpPr>
            <p:cNvPr name="Freeform 16" id="16"/>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17" id="17"/>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sp>
        <p:nvSpPr>
          <p:cNvPr name="TextBox 18" id="18"/>
          <p:cNvSpPr txBox="true"/>
          <p:nvPr/>
        </p:nvSpPr>
        <p:spPr>
          <a:xfrm rot="0">
            <a:off x="8540440" y="4178944"/>
            <a:ext cx="5103028" cy="322499"/>
          </a:xfrm>
          <a:prstGeom prst="rect">
            <a:avLst/>
          </a:prstGeom>
        </p:spPr>
        <p:txBody>
          <a:bodyPr anchor="t" rtlCol="false" tIns="0" lIns="0" bIns="0" rIns="0">
            <a:spAutoFit/>
          </a:bodyPr>
          <a:lstStyle/>
          <a:p>
            <a:pPr algn="ctr" marL="0" indent="0" lvl="0">
              <a:lnSpc>
                <a:spcPts val="2357"/>
              </a:lnSpc>
            </a:pPr>
            <a:r>
              <a:rPr lang="en-US" b="true" sz="2143" spc="42">
                <a:solidFill>
                  <a:srgbClr val="FFFFFF"/>
                </a:solidFill>
                <a:latin typeface="Poppins Medium"/>
                <a:ea typeface="Poppins Medium"/>
                <a:cs typeface="Poppins Medium"/>
                <a:sym typeface="Poppins Medium"/>
              </a:rPr>
              <a:t>Start-Up Costs: £14,000</a:t>
            </a:r>
          </a:p>
        </p:txBody>
      </p:sp>
      <p:sp>
        <p:nvSpPr>
          <p:cNvPr name="TextBox 19" id="19"/>
          <p:cNvSpPr txBox="true"/>
          <p:nvPr/>
        </p:nvSpPr>
        <p:spPr>
          <a:xfrm rot="0">
            <a:off x="8540440" y="5946970"/>
            <a:ext cx="5103028" cy="208834"/>
          </a:xfrm>
          <a:prstGeom prst="rect">
            <a:avLst/>
          </a:prstGeom>
        </p:spPr>
        <p:txBody>
          <a:bodyPr anchor="t" rtlCol="false" tIns="0" lIns="0" bIns="0" rIns="0">
            <a:spAutoFit/>
          </a:bodyPr>
          <a:lstStyle/>
          <a:p>
            <a:pPr algn="ctr" marL="0" indent="0" lvl="0">
              <a:lnSpc>
                <a:spcPts val="1587"/>
              </a:lnSpc>
            </a:pPr>
            <a:r>
              <a:rPr lang="en-US" b="true" sz="1443" spc="28">
                <a:solidFill>
                  <a:srgbClr val="FFFFFF"/>
                </a:solidFill>
                <a:latin typeface="Poppins Medium"/>
                <a:ea typeface="Poppins Medium"/>
                <a:cs typeface="Poppins Medium"/>
                <a:sym typeface="Poppins Medium"/>
              </a:rPr>
              <a:t>Monthly Fixed Costs: £5,900</a:t>
            </a:r>
          </a:p>
        </p:txBody>
      </p:sp>
      <p:sp>
        <p:nvSpPr>
          <p:cNvPr name="TextBox 20" id="20"/>
          <p:cNvSpPr txBox="true"/>
          <p:nvPr/>
        </p:nvSpPr>
        <p:spPr>
          <a:xfrm rot="0">
            <a:off x="8344992" y="4887102"/>
            <a:ext cx="8085441" cy="728845"/>
          </a:xfrm>
          <a:prstGeom prst="rect">
            <a:avLst/>
          </a:prstGeom>
        </p:spPr>
        <p:txBody>
          <a:bodyPr anchor="t" rtlCol="false" tIns="0" lIns="0" bIns="0" rIns="0">
            <a:spAutoFit/>
          </a:bodyPr>
          <a:lstStyle/>
          <a:p>
            <a:pPr algn="l" marL="0" indent="0" lvl="0">
              <a:lnSpc>
                <a:spcPts val="2877"/>
              </a:lnSpc>
            </a:pPr>
            <a:r>
              <a:rPr lang="en-US" sz="2055" spc="41">
                <a:solidFill>
                  <a:srgbClr val="020D20"/>
                </a:solidFill>
                <a:latin typeface="Poppins"/>
                <a:ea typeface="Poppins"/>
                <a:cs typeface="Poppins"/>
                <a:sym typeface="Poppins"/>
              </a:rPr>
              <a:t>Furniture &amp; equipment, salon renovation, website setup, initial marketing, and business insurance.</a:t>
            </a:r>
          </a:p>
        </p:txBody>
      </p:sp>
      <p:sp>
        <p:nvSpPr>
          <p:cNvPr name="TextBox 21" id="21"/>
          <p:cNvSpPr txBox="true"/>
          <p:nvPr/>
        </p:nvSpPr>
        <p:spPr>
          <a:xfrm rot="0">
            <a:off x="8344992" y="6645603"/>
            <a:ext cx="8085441" cy="728845"/>
          </a:xfrm>
          <a:prstGeom prst="rect">
            <a:avLst/>
          </a:prstGeom>
        </p:spPr>
        <p:txBody>
          <a:bodyPr anchor="t" rtlCol="false" tIns="0" lIns="0" bIns="0" rIns="0">
            <a:spAutoFit/>
          </a:bodyPr>
          <a:lstStyle/>
          <a:p>
            <a:pPr algn="l" marL="0" indent="0" lvl="0">
              <a:lnSpc>
                <a:spcPts val="2877"/>
              </a:lnSpc>
            </a:pPr>
            <a:r>
              <a:rPr lang="en-US" sz="2055" spc="41">
                <a:solidFill>
                  <a:srgbClr val="020D20"/>
                </a:solidFill>
                <a:latin typeface="Poppins"/>
                <a:ea typeface="Poppins"/>
                <a:cs typeface="Poppins"/>
                <a:sym typeface="Poppins"/>
              </a:rPr>
              <a:t>Rent, staff salaries, insurance, utilities, and ongoing marketing expenses per month.</a:t>
            </a:r>
          </a:p>
        </p:txBody>
      </p:sp>
      <p:grpSp>
        <p:nvGrpSpPr>
          <p:cNvPr name="Group 22" id="22"/>
          <p:cNvGrpSpPr/>
          <p:nvPr/>
        </p:nvGrpSpPr>
        <p:grpSpPr>
          <a:xfrm rot="0">
            <a:off x="8344992" y="7495530"/>
            <a:ext cx="5493923" cy="744367"/>
            <a:chOff x="0" y="0"/>
            <a:chExt cx="1446959" cy="196047"/>
          </a:xfrm>
        </p:grpSpPr>
        <p:sp>
          <p:nvSpPr>
            <p:cNvPr name="Freeform 23" id="23"/>
            <p:cNvSpPr/>
            <p:nvPr/>
          </p:nvSpPr>
          <p:spPr>
            <a:xfrm flipH="false" flipV="false" rot="0">
              <a:off x="0" y="0"/>
              <a:ext cx="1446959" cy="196047"/>
            </a:xfrm>
            <a:custGeom>
              <a:avLst/>
              <a:gdLst/>
              <a:ahLst/>
              <a:cxnLst/>
              <a:rect r="r" b="b" t="t" l="l"/>
              <a:pathLst>
                <a:path h="196047" w="1446959">
                  <a:moveTo>
                    <a:pt x="18319" y="0"/>
                  </a:moveTo>
                  <a:lnTo>
                    <a:pt x="1428640" y="0"/>
                  </a:lnTo>
                  <a:cubicBezTo>
                    <a:pt x="1438757" y="0"/>
                    <a:pt x="1446959" y="8202"/>
                    <a:pt x="1446959" y="18319"/>
                  </a:cubicBezTo>
                  <a:lnTo>
                    <a:pt x="1446959" y="177728"/>
                  </a:lnTo>
                  <a:cubicBezTo>
                    <a:pt x="1446959" y="187846"/>
                    <a:pt x="1438757" y="196047"/>
                    <a:pt x="1428640" y="196047"/>
                  </a:cubicBezTo>
                  <a:lnTo>
                    <a:pt x="18319" y="196047"/>
                  </a:lnTo>
                  <a:cubicBezTo>
                    <a:pt x="8202" y="196047"/>
                    <a:pt x="0" y="187846"/>
                    <a:pt x="0" y="177728"/>
                  </a:cubicBezTo>
                  <a:lnTo>
                    <a:pt x="0" y="18319"/>
                  </a:lnTo>
                  <a:cubicBezTo>
                    <a:pt x="0" y="8202"/>
                    <a:pt x="8202" y="0"/>
                    <a:pt x="18319" y="0"/>
                  </a:cubicBezTo>
                  <a:close/>
                </a:path>
              </a:pathLst>
            </a:custGeom>
            <a:gradFill rotWithShape="true">
              <a:gsLst>
                <a:gs pos="0">
                  <a:srgbClr val="F89D5B">
                    <a:alpha val="100000"/>
                  </a:srgbClr>
                </a:gs>
                <a:gs pos="100000">
                  <a:srgbClr val="D67938">
                    <a:alpha val="100000"/>
                  </a:srgbClr>
                </a:gs>
              </a:gsLst>
              <a:lin ang="0"/>
            </a:gradFill>
          </p:spPr>
        </p:sp>
        <p:sp>
          <p:nvSpPr>
            <p:cNvPr name="TextBox 24" id="24"/>
            <p:cNvSpPr txBox="true"/>
            <p:nvPr/>
          </p:nvSpPr>
          <p:spPr>
            <a:xfrm>
              <a:off x="0" y="-38100"/>
              <a:ext cx="1446959" cy="234147"/>
            </a:xfrm>
            <a:prstGeom prst="rect">
              <a:avLst/>
            </a:prstGeom>
          </p:spPr>
          <p:txBody>
            <a:bodyPr anchor="ctr" rtlCol="false" tIns="50800" lIns="50800" bIns="50800" rIns="50800"/>
            <a:lstStyle/>
            <a:p>
              <a:pPr algn="ctr" marL="0" indent="0" lvl="0">
                <a:lnSpc>
                  <a:spcPts val="2659"/>
                </a:lnSpc>
              </a:pPr>
            </a:p>
          </p:txBody>
        </p:sp>
      </p:grpSp>
      <p:sp>
        <p:nvSpPr>
          <p:cNvPr name="TextBox 25" id="25"/>
          <p:cNvSpPr txBox="true"/>
          <p:nvPr/>
        </p:nvSpPr>
        <p:spPr>
          <a:xfrm rot="0">
            <a:off x="8540440" y="7705471"/>
            <a:ext cx="5103028" cy="208834"/>
          </a:xfrm>
          <a:prstGeom prst="rect">
            <a:avLst/>
          </a:prstGeom>
        </p:spPr>
        <p:txBody>
          <a:bodyPr anchor="t" rtlCol="false" tIns="0" lIns="0" bIns="0" rIns="0">
            <a:spAutoFit/>
          </a:bodyPr>
          <a:lstStyle/>
          <a:p>
            <a:pPr algn="ctr" marL="0" indent="0" lvl="0">
              <a:lnSpc>
                <a:spcPts val="1587"/>
              </a:lnSpc>
            </a:pPr>
            <a:r>
              <a:rPr lang="en-US" b="true" sz="1443" spc="28">
                <a:solidFill>
                  <a:srgbClr val="FFFFFF"/>
                </a:solidFill>
                <a:latin typeface="Poppins Medium"/>
                <a:ea typeface="Poppins Medium"/>
                <a:cs typeface="Poppins Medium"/>
                <a:sym typeface="Poppins Medium"/>
              </a:rPr>
              <a:t>6-Month Profit Forecast</a:t>
            </a:r>
          </a:p>
        </p:txBody>
      </p:sp>
      <p:sp>
        <p:nvSpPr>
          <p:cNvPr name="TextBox 26" id="26"/>
          <p:cNvSpPr txBox="true"/>
          <p:nvPr/>
        </p:nvSpPr>
        <p:spPr>
          <a:xfrm rot="0">
            <a:off x="8344992" y="8401822"/>
            <a:ext cx="8085441" cy="728845"/>
          </a:xfrm>
          <a:prstGeom prst="rect">
            <a:avLst/>
          </a:prstGeom>
        </p:spPr>
        <p:txBody>
          <a:bodyPr anchor="t" rtlCol="false" tIns="0" lIns="0" bIns="0" rIns="0">
            <a:spAutoFit/>
          </a:bodyPr>
          <a:lstStyle/>
          <a:p>
            <a:pPr algn="l" marL="0" indent="0" lvl="0">
              <a:lnSpc>
                <a:spcPts val="2877"/>
              </a:lnSpc>
            </a:pPr>
            <a:r>
              <a:rPr lang="en-US" sz="2055" spc="41">
                <a:solidFill>
                  <a:srgbClr val="020D20"/>
                </a:solidFill>
                <a:latin typeface="Poppins"/>
                <a:ea typeface="Poppins"/>
                <a:cs typeface="Poppins"/>
                <a:sym typeface="Poppins"/>
              </a:rPr>
              <a:t>Month 1 revenue £4,500 (loss £2,200). Break-even at Month 3. Profit grows to £2,800 by Month 6.</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2791594" y="929277"/>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814972" y="8598136"/>
            <a:ext cx="888656" cy="1034825"/>
          </a:xfrm>
          <a:custGeom>
            <a:avLst/>
            <a:gdLst/>
            <a:ahLst/>
            <a:cxnLst/>
            <a:rect r="r" b="b" t="t" l="l"/>
            <a:pathLst>
              <a:path h="1034825" w="888656">
                <a:moveTo>
                  <a:pt x="0" y="0"/>
                </a:moveTo>
                <a:lnTo>
                  <a:pt x="888656" y="0"/>
                </a:lnTo>
                <a:lnTo>
                  <a:pt x="888656" y="1034825"/>
                </a:lnTo>
                <a:lnTo>
                  <a:pt x="0" y="103482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744833" y="9452717"/>
            <a:ext cx="1479619" cy="180244"/>
          </a:xfrm>
          <a:custGeom>
            <a:avLst/>
            <a:gdLst/>
            <a:ahLst/>
            <a:cxnLst/>
            <a:rect r="r" b="b" t="t" l="l"/>
            <a:pathLst>
              <a:path h="180244" w="1479619">
                <a:moveTo>
                  <a:pt x="0" y="0"/>
                </a:moveTo>
                <a:lnTo>
                  <a:pt x="1479619" y="0"/>
                </a:lnTo>
                <a:lnTo>
                  <a:pt x="1479619" y="180244"/>
                </a:lnTo>
                <a:lnTo>
                  <a:pt x="0" y="1802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258318" y="4537664"/>
            <a:ext cx="836967" cy="1285342"/>
          </a:xfrm>
          <a:custGeom>
            <a:avLst/>
            <a:gdLst/>
            <a:ahLst/>
            <a:cxnLst/>
            <a:rect r="r" b="b" t="t" l="l"/>
            <a:pathLst>
              <a:path h="1285342" w="836967">
                <a:moveTo>
                  <a:pt x="0" y="0"/>
                </a:moveTo>
                <a:lnTo>
                  <a:pt x="836967" y="0"/>
                </a:lnTo>
                <a:lnTo>
                  <a:pt x="836967" y="1285342"/>
                </a:lnTo>
                <a:lnTo>
                  <a:pt x="0" y="1285342"/>
                </a:lnTo>
                <a:lnTo>
                  <a:pt x="0" y="0"/>
                </a:lnTo>
                <a:close/>
              </a:path>
            </a:pathLst>
          </a:custGeom>
          <a:blipFill>
            <a:blip r:embed="rId6"/>
            <a:stretch>
              <a:fillRect l="0" t="0" r="0" b="0"/>
            </a:stretch>
          </a:blipFill>
        </p:spPr>
      </p:sp>
      <p:sp>
        <p:nvSpPr>
          <p:cNvPr name="Freeform 6" id="6"/>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7"/>
            <a:stretch>
              <a:fillRect l="-5956" t="-12955" r="-6126"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0" y="0"/>
            <a:ext cx="18288000" cy="10287000"/>
          </a:xfrm>
          <a:custGeom>
            <a:avLst/>
            <a:gdLst/>
            <a:ahLst/>
            <a:cxnLst/>
            <a:rect r="r" b="b" t="t" l="l"/>
            <a:pathLst>
              <a:path h="10287000" w="18288000">
                <a:moveTo>
                  <a:pt x="18288000" y="0"/>
                </a:moveTo>
                <a:lnTo>
                  <a:pt x="0" y="0"/>
                </a:lnTo>
                <a:lnTo>
                  <a:pt x="0" y="10287000"/>
                </a:lnTo>
                <a:lnTo>
                  <a:pt x="18288000" y="10287000"/>
                </a:lnTo>
                <a:lnTo>
                  <a:pt x="18288000" y="0"/>
                </a:lnTo>
                <a:close/>
              </a:path>
            </a:pathLst>
          </a:custGeom>
          <a:blipFill>
            <a:blip r:embed="rId2"/>
            <a:stretch>
              <a:fillRect l="0" t="-16666" r="0" b="-16666"/>
            </a:stretch>
          </a:blipFill>
        </p:spPr>
      </p:sp>
      <p:grpSp>
        <p:nvGrpSpPr>
          <p:cNvPr name="Group 3" id="3"/>
          <p:cNvGrpSpPr/>
          <p:nvPr/>
        </p:nvGrpSpPr>
        <p:grpSpPr>
          <a:xfrm rot="0">
            <a:off x="-449079" y="2215735"/>
            <a:ext cx="7630376" cy="6557355"/>
            <a:chOff x="0" y="0"/>
            <a:chExt cx="812800" cy="698500"/>
          </a:xfrm>
        </p:grpSpPr>
        <p:sp>
          <p:nvSpPr>
            <p:cNvPr name="Freeform 4" id="4"/>
            <p:cNvSpPr/>
            <p:nvPr/>
          </p:nvSpPr>
          <p:spPr>
            <a:xfrm flipH="false" flipV="false" rot="0">
              <a:off x="0" y="0"/>
              <a:ext cx="812800" cy="698500"/>
            </a:xfrm>
            <a:custGeom>
              <a:avLst/>
              <a:gdLst/>
              <a:ahLst/>
              <a:cxnLst/>
              <a:rect r="r" b="b" t="t" l="l"/>
              <a:pathLst>
                <a:path h="698500" w="812800">
                  <a:moveTo>
                    <a:pt x="812800" y="349250"/>
                  </a:moveTo>
                  <a:lnTo>
                    <a:pt x="609600" y="698500"/>
                  </a:lnTo>
                  <a:lnTo>
                    <a:pt x="203200" y="698500"/>
                  </a:lnTo>
                  <a:lnTo>
                    <a:pt x="0" y="349250"/>
                  </a:lnTo>
                  <a:lnTo>
                    <a:pt x="203200" y="0"/>
                  </a:lnTo>
                  <a:lnTo>
                    <a:pt x="609600" y="0"/>
                  </a:lnTo>
                  <a:lnTo>
                    <a:pt x="812800" y="349250"/>
                  </a:lnTo>
                  <a:close/>
                </a:path>
              </a:pathLst>
            </a:custGeom>
            <a:blipFill>
              <a:blip r:embed="rId3"/>
              <a:stretch>
                <a:fillRect l="-36" t="0" r="-36" b="0"/>
              </a:stretch>
            </a:blipFill>
            <a:ln w="123825" cap="sq">
              <a:solidFill>
                <a:srgbClr val="302721"/>
              </a:solidFill>
              <a:prstDash val="solid"/>
              <a:miter/>
            </a:ln>
          </p:spPr>
        </p:sp>
      </p:grpSp>
      <p:sp>
        <p:nvSpPr>
          <p:cNvPr name="Freeform 5" id="5"/>
          <p:cNvSpPr/>
          <p:nvPr/>
        </p:nvSpPr>
        <p:spPr>
          <a:xfrm flipH="false" flipV="false" rot="0">
            <a:off x="-1893804" y="4042403"/>
            <a:ext cx="9265274" cy="6325564"/>
          </a:xfrm>
          <a:custGeom>
            <a:avLst/>
            <a:gdLst/>
            <a:ahLst/>
            <a:cxnLst/>
            <a:rect r="r" b="b" t="t" l="l"/>
            <a:pathLst>
              <a:path h="6325564" w="9265274">
                <a:moveTo>
                  <a:pt x="0" y="0"/>
                </a:moveTo>
                <a:lnTo>
                  <a:pt x="9265274" y="0"/>
                </a:lnTo>
                <a:lnTo>
                  <a:pt x="9265274" y="6325564"/>
                </a:lnTo>
                <a:lnTo>
                  <a:pt x="0" y="6325564"/>
                </a:lnTo>
                <a:lnTo>
                  <a:pt x="0" y="0"/>
                </a:lnTo>
                <a:close/>
              </a:path>
            </a:pathLst>
          </a:custGeom>
          <a:blipFill>
            <a:blip r:embed="rId4">
              <a:extLst>
                <a:ext uri="{96DAC541-7B7A-43D3-8B79-37D633B846F1}">
                  <asvg:svgBlip xmlns:asvg="http://schemas.microsoft.com/office/drawing/2016/SVG/main" r:embed="rId5"/>
                </a:ext>
              </a:extLst>
            </a:blip>
            <a:stretch>
              <a:fillRect l="0" t="-35288" r="0" b="0"/>
            </a:stretch>
          </a:blipFill>
        </p:spPr>
      </p:sp>
      <p:sp>
        <p:nvSpPr>
          <p:cNvPr name="Freeform 6" id="6"/>
          <p:cNvSpPr/>
          <p:nvPr/>
        </p:nvSpPr>
        <p:spPr>
          <a:xfrm flipH="false" flipV="true" rot="0">
            <a:off x="0" y="-470843"/>
            <a:ext cx="1375693" cy="3152629"/>
          </a:xfrm>
          <a:custGeom>
            <a:avLst/>
            <a:gdLst/>
            <a:ahLst/>
            <a:cxnLst/>
            <a:rect r="r" b="b" t="t" l="l"/>
            <a:pathLst>
              <a:path h="3152629" w="1375693">
                <a:moveTo>
                  <a:pt x="0" y="3152629"/>
                </a:moveTo>
                <a:lnTo>
                  <a:pt x="1375693" y="3152629"/>
                </a:lnTo>
                <a:lnTo>
                  <a:pt x="1375693" y="0"/>
                </a:lnTo>
                <a:lnTo>
                  <a:pt x="0" y="0"/>
                </a:lnTo>
                <a:lnTo>
                  <a:pt x="0" y="3152629"/>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5400000">
            <a:off x="7254382" y="-439722"/>
            <a:ext cx="888656" cy="1034825"/>
          </a:xfrm>
          <a:custGeom>
            <a:avLst/>
            <a:gdLst/>
            <a:ahLst/>
            <a:cxnLst/>
            <a:rect r="r" b="b" t="t" l="l"/>
            <a:pathLst>
              <a:path h="1034825" w="888656">
                <a:moveTo>
                  <a:pt x="0" y="0"/>
                </a:moveTo>
                <a:lnTo>
                  <a:pt x="888656" y="0"/>
                </a:lnTo>
                <a:lnTo>
                  <a:pt x="888656" y="1034825"/>
                </a:lnTo>
                <a:lnTo>
                  <a:pt x="0" y="103482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5400000">
            <a:off x="15692957" y="9769587"/>
            <a:ext cx="888656" cy="1034825"/>
          </a:xfrm>
          <a:custGeom>
            <a:avLst/>
            <a:gdLst/>
            <a:ahLst/>
            <a:cxnLst/>
            <a:rect r="r" b="b" t="t" l="l"/>
            <a:pathLst>
              <a:path h="1034825" w="888656">
                <a:moveTo>
                  <a:pt x="0" y="0"/>
                </a:moveTo>
                <a:lnTo>
                  <a:pt x="888656" y="0"/>
                </a:lnTo>
                <a:lnTo>
                  <a:pt x="888656" y="1034826"/>
                </a:lnTo>
                <a:lnTo>
                  <a:pt x="0" y="103482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16997449" y="-366638"/>
            <a:ext cx="2581102" cy="4114800"/>
          </a:xfrm>
          <a:custGeom>
            <a:avLst/>
            <a:gdLst/>
            <a:ahLst/>
            <a:cxnLst/>
            <a:rect r="r" b="b" t="t" l="l"/>
            <a:pathLst>
              <a:path h="4114800" w="2581102">
                <a:moveTo>
                  <a:pt x="0" y="0"/>
                </a:moveTo>
                <a:lnTo>
                  <a:pt x="2581102" y="0"/>
                </a:lnTo>
                <a:lnTo>
                  <a:pt x="2581102"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10784887" y="2253835"/>
            <a:ext cx="5869810" cy="1135827"/>
          </a:xfrm>
          <a:prstGeom prst="rect">
            <a:avLst/>
          </a:prstGeom>
        </p:spPr>
        <p:txBody>
          <a:bodyPr anchor="t" rtlCol="false" tIns="0" lIns="0" bIns="0" rIns="0">
            <a:spAutoFit/>
          </a:bodyPr>
          <a:lstStyle/>
          <a:p>
            <a:pPr algn="r" marL="0" indent="0" lvl="0">
              <a:lnSpc>
                <a:spcPts val="4217"/>
              </a:lnSpc>
            </a:pPr>
            <a:r>
              <a:rPr lang="en-US" b="true" sz="4217">
                <a:solidFill>
                  <a:srgbClr val="000000"/>
                </a:solidFill>
                <a:latin typeface="Poppins Bold"/>
                <a:ea typeface="Poppins Bold"/>
                <a:cs typeface="Poppins Bold"/>
                <a:sym typeface="Poppins Bold"/>
              </a:rPr>
              <a:t>Vision &amp; Future Outlook</a:t>
            </a:r>
          </a:p>
        </p:txBody>
      </p:sp>
      <p:sp>
        <p:nvSpPr>
          <p:cNvPr name="TextBox 11" id="11"/>
          <p:cNvSpPr txBox="true"/>
          <p:nvPr/>
        </p:nvSpPr>
        <p:spPr>
          <a:xfrm rot="0">
            <a:off x="7535872" y="3847485"/>
            <a:ext cx="9118826" cy="1452912"/>
          </a:xfrm>
          <a:prstGeom prst="rect">
            <a:avLst/>
          </a:prstGeom>
        </p:spPr>
        <p:txBody>
          <a:bodyPr anchor="t" rtlCol="false" tIns="0" lIns="0" bIns="0" rIns="0">
            <a:spAutoFit/>
          </a:bodyPr>
          <a:lstStyle/>
          <a:p>
            <a:pPr algn="r" marL="0" indent="0" lvl="0">
              <a:lnSpc>
                <a:spcPts val="2868"/>
              </a:lnSpc>
            </a:pPr>
            <a:r>
              <a:rPr lang="en-US" sz="2048" spc="40">
                <a:solidFill>
                  <a:srgbClr val="000000"/>
                </a:solidFill>
                <a:latin typeface="Poppins"/>
                <a:ea typeface="Poppins"/>
                <a:cs typeface="Poppins"/>
                <a:sym typeface="Poppins"/>
              </a:rPr>
              <a:t>Our vision is to become a trusted, affordable local salon that serves every member of the community. By offering tiered pricing — Basic, Standard, and Premium — we ensure that quality beauty services remain accessible to all, regardless of budget.</a:t>
            </a:r>
          </a:p>
        </p:txBody>
      </p:sp>
      <p:sp>
        <p:nvSpPr>
          <p:cNvPr name="TextBox 12" id="12"/>
          <p:cNvSpPr txBox="true"/>
          <p:nvPr/>
        </p:nvSpPr>
        <p:spPr>
          <a:xfrm rot="0">
            <a:off x="7535872" y="5684878"/>
            <a:ext cx="9118826" cy="1452912"/>
          </a:xfrm>
          <a:prstGeom prst="rect">
            <a:avLst/>
          </a:prstGeom>
        </p:spPr>
        <p:txBody>
          <a:bodyPr anchor="t" rtlCol="false" tIns="0" lIns="0" bIns="0" rIns="0">
            <a:spAutoFit/>
          </a:bodyPr>
          <a:lstStyle/>
          <a:p>
            <a:pPr algn="r" marL="0" indent="0" lvl="0">
              <a:lnSpc>
                <a:spcPts val="2868"/>
              </a:lnSpc>
            </a:pPr>
            <a:r>
              <a:rPr lang="en-US" sz="2048" spc="40">
                <a:solidFill>
                  <a:srgbClr val="000000"/>
                </a:solidFill>
                <a:latin typeface="Poppins"/>
                <a:ea typeface="Poppins"/>
                <a:cs typeface="Poppins"/>
                <a:sym typeface="Poppins"/>
              </a:rPr>
              <a:t>We are committed to inclusivity, customer trust, and environmental responsibility. Tina Beauty Salon will operate using cruelty-free products, implement recycling practices, and use energy-efficient LED lighting to minimise our environmental footprint.</a:t>
            </a:r>
          </a:p>
        </p:txBody>
      </p:sp>
      <p:sp>
        <p:nvSpPr>
          <p:cNvPr name="Freeform 13" id="13"/>
          <p:cNvSpPr/>
          <p:nvPr/>
        </p:nvSpPr>
        <p:spPr>
          <a:xfrm flipH="false" flipV="false" rot="0">
            <a:off x="16257640" y="929277"/>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4" id="14"/>
          <p:cNvSpPr txBox="true"/>
          <p:nvPr/>
        </p:nvSpPr>
        <p:spPr>
          <a:xfrm rot="0">
            <a:off x="7535872" y="7522271"/>
            <a:ext cx="9118826" cy="1452912"/>
          </a:xfrm>
          <a:prstGeom prst="rect">
            <a:avLst/>
          </a:prstGeom>
        </p:spPr>
        <p:txBody>
          <a:bodyPr anchor="t" rtlCol="false" tIns="0" lIns="0" bIns="0" rIns="0">
            <a:spAutoFit/>
          </a:bodyPr>
          <a:lstStyle/>
          <a:p>
            <a:pPr algn="r" marL="0" indent="0" lvl="0">
              <a:lnSpc>
                <a:spcPts val="2868"/>
              </a:lnSpc>
            </a:pPr>
            <a:r>
              <a:rPr lang="en-US" sz="2048" spc="40">
                <a:solidFill>
                  <a:srgbClr val="000000"/>
                </a:solidFill>
                <a:latin typeface="Poppins"/>
                <a:ea typeface="Poppins"/>
                <a:cs typeface="Poppins"/>
                <a:sym typeface="Poppins"/>
              </a:rPr>
              <a:t>Looking ahead, we plan to grow our loyal client base, deepen community engagement through local partnerships and student outreach, and expand our service offerings — building a salon that the community is proud to call their own.</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0">
            <a:off x="10347897" y="0"/>
            <a:ext cx="9265274" cy="8557744"/>
          </a:xfrm>
          <a:custGeom>
            <a:avLst/>
            <a:gdLst/>
            <a:ahLst/>
            <a:cxnLst/>
            <a:rect r="r" b="b" t="t" l="l"/>
            <a:pathLst>
              <a:path h="8557744" w="9265274">
                <a:moveTo>
                  <a:pt x="9265274" y="8557744"/>
                </a:moveTo>
                <a:lnTo>
                  <a:pt x="0" y="8557744"/>
                </a:lnTo>
                <a:lnTo>
                  <a:pt x="0" y="0"/>
                </a:lnTo>
                <a:lnTo>
                  <a:pt x="9265274" y="0"/>
                </a:lnTo>
                <a:lnTo>
                  <a:pt x="9265274" y="8557744"/>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0347897" y="1662066"/>
            <a:ext cx="8102245" cy="6962867"/>
            <a:chOff x="0" y="0"/>
            <a:chExt cx="812800" cy="698500"/>
          </a:xfrm>
        </p:grpSpPr>
        <p:sp>
          <p:nvSpPr>
            <p:cNvPr name="Freeform 4" id="4"/>
            <p:cNvSpPr/>
            <p:nvPr/>
          </p:nvSpPr>
          <p:spPr>
            <a:xfrm flipH="false" flipV="false" rot="0">
              <a:off x="0" y="0"/>
              <a:ext cx="812800" cy="698500"/>
            </a:xfrm>
            <a:custGeom>
              <a:avLst/>
              <a:gdLst/>
              <a:ahLst/>
              <a:cxnLst/>
              <a:rect r="r" b="b" t="t" l="l"/>
              <a:pathLst>
                <a:path h="698500" w="812800">
                  <a:moveTo>
                    <a:pt x="812800" y="349250"/>
                  </a:moveTo>
                  <a:lnTo>
                    <a:pt x="609600" y="698500"/>
                  </a:lnTo>
                  <a:lnTo>
                    <a:pt x="203200" y="698500"/>
                  </a:lnTo>
                  <a:lnTo>
                    <a:pt x="0" y="349250"/>
                  </a:lnTo>
                  <a:lnTo>
                    <a:pt x="203200" y="0"/>
                  </a:lnTo>
                  <a:lnTo>
                    <a:pt x="609600" y="0"/>
                  </a:lnTo>
                  <a:lnTo>
                    <a:pt x="812800" y="349250"/>
                  </a:lnTo>
                  <a:close/>
                </a:path>
              </a:pathLst>
            </a:custGeom>
            <a:blipFill>
              <a:blip r:embed="rId4"/>
              <a:stretch>
                <a:fillRect l="-36" t="0" r="-36" b="0"/>
              </a:stretch>
            </a:blipFill>
            <a:ln w="123825" cap="sq">
              <a:solidFill>
                <a:srgbClr val="302721"/>
              </a:solidFill>
              <a:prstDash val="solid"/>
              <a:miter/>
            </a:ln>
          </p:spPr>
        </p:sp>
      </p:grpSp>
      <p:sp>
        <p:nvSpPr>
          <p:cNvPr name="Freeform 5" id="5"/>
          <p:cNvSpPr/>
          <p:nvPr/>
        </p:nvSpPr>
        <p:spPr>
          <a:xfrm flipH="true" flipV="false" rot="0">
            <a:off x="11057633" y="7231550"/>
            <a:ext cx="9494134" cy="3228006"/>
          </a:xfrm>
          <a:custGeom>
            <a:avLst/>
            <a:gdLst/>
            <a:ahLst/>
            <a:cxnLst/>
            <a:rect r="r" b="b" t="t" l="l"/>
            <a:pathLst>
              <a:path h="3228006" w="9494134">
                <a:moveTo>
                  <a:pt x="9494134" y="0"/>
                </a:moveTo>
                <a:lnTo>
                  <a:pt x="0" y="0"/>
                </a:lnTo>
                <a:lnTo>
                  <a:pt x="0" y="3228006"/>
                </a:lnTo>
                <a:lnTo>
                  <a:pt x="9494134" y="3228006"/>
                </a:lnTo>
                <a:lnTo>
                  <a:pt x="9494134"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true" rot="0">
            <a:off x="-62500" y="-395334"/>
            <a:ext cx="1375693" cy="3152629"/>
          </a:xfrm>
          <a:custGeom>
            <a:avLst/>
            <a:gdLst/>
            <a:ahLst/>
            <a:cxnLst/>
            <a:rect r="r" b="b" t="t" l="l"/>
            <a:pathLst>
              <a:path h="3152629" w="1375693">
                <a:moveTo>
                  <a:pt x="0" y="3152629"/>
                </a:moveTo>
                <a:lnTo>
                  <a:pt x="1375692" y="3152629"/>
                </a:lnTo>
                <a:lnTo>
                  <a:pt x="1375692" y="0"/>
                </a:lnTo>
                <a:lnTo>
                  <a:pt x="0" y="0"/>
                </a:lnTo>
                <a:lnTo>
                  <a:pt x="0" y="3152629"/>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9829620" y="9540464"/>
            <a:ext cx="1956533" cy="238341"/>
          </a:xfrm>
          <a:custGeom>
            <a:avLst/>
            <a:gdLst/>
            <a:ahLst/>
            <a:cxnLst/>
            <a:rect r="r" b="b" t="t" l="l"/>
            <a:pathLst>
              <a:path h="238341" w="1956533">
                <a:moveTo>
                  <a:pt x="0" y="0"/>
                </a:moveTo>
                <a:lnTo>
                  <a:pt x="1956532" y="0"/>
                </a:lnTo>
                <a:lnTo>
                  <a:pt x="1956532" y="238341"/>
                </a:lnTo>
                <a:lnTo>
                  <a:pt x="0" y="238341"/>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0">
            <a:off x="410437" y="392016"/>
            <a:ext cx="1479619" cy="180244"/>
          </a:xfrm>
          <a:custGeom>
            <a:avLst/>
            <a:gdLst/>
            <a:ahLst/>
            <a:cxnLst/>
            <a:rect r="r" b="b" t="t" l="l"/>
            <a:pathLst>
              <a:path h="180244" w="1479619">
                <a:moveTo>
                  <a:pt x="0" y="0"/>
                </a:moveTo>
                <a:lnTo>
                  <a:pt x="1479619" y="0"/>
                </a:lnTo>
                <a:lnTo>
                  <a:pt x="1479619" y="180245"/>
                </a:lnTo>
                <a:lnTo>
                  <a:pt x="0" y="180245"/>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9" id="9"/>
          <p:cNvSpPr/>
          <p:nvPr/>
        </p:nvSpPr>
        <p:spPr>
          <a:xfrm flipH="false" flipV="false" rot="0">
            <a:off x="9982975" y="-798393"/>
            <a:ext cx="1371239" cy="1596785"/>
          </a:xfrm>
          <a:custGeom>
            <a:avLst/>
            <a:gdLst/>
            <a:ahLst/>
            <a:cxnLst/>
            <a:rect r="r" b="b" t="t" l="l"/>
            <a:pathLst>
              <a:path h="1596785" w="1371239">
                <a:moveTo>
                  <a:pt x="0" y="0"/>
                </a:moveTo>
                <a:lnTo>
                  <a:pt x="1371239" y="0"/>
                </a:lnTo>
                <a:lnTo>
                  <a:pt x="1371239" y="1596786"/>
                </a:lnTo>
                <a:lnTo>
                  <a:pt x="0" y="159678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10" id="10"/>
          <p:cNvSpPr/>
          <p:nvPr/>
        </p:nvSpPr>
        <p:spPr>
          <a:xfrm flipH="false" flipV="false" rot="0">
            <a:off x="410437" y="9659634"/>
            <a:ext cx="965825" cy="1124687"/>
          </a:xfrm>
          <a:custGeom>
            <a:avLst/>
            <a:gdLst/>
            <a:ahLst/>
            <a:cxnLst/>
            <a:rect r="r" b="b" t="t" l="l"/>
            <a:pathLst>
              <a:path h="1124687" w="965825">
                <a:moveTo>
                  <a:pt x="0" y="0"/>
                </a:moveTo>
                <a:lnTo>
                  <a:pt x="965825" y="0"/>
                </a:lnTo>
                <a:lnTo>
                  <a:pt x="965825" y="1124688"/>
                </a:lnTo>
                <a:lnTo>
                  <a:pt x="0" y="112468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1" id="11"/>
          <p:cNvSpPr txBox="true"/>
          <p:nvPr/>
        </p:nvSpPr>
        <p:spPr>
          <a:xfrm rot="0">
            <a:off x="1372615" y="4083727"/>
            <a:ext cx="8975282" cy="1495448"/>
          </a:xfrm>
          <a:prstGeom prst="rect">
            <a:avLst/>
          </a:prstGeom>
        </p:spPr>
        <p:txBody>
          <a:bodyPr anchor="t" rtlCol="false" tIns="0" lIns="0" bIns="0" rIns="0">
            <a:spAutoFit/>
          </a:bodyPr>
          <a:lstStyle/>
          <a:p>
            <a:pPr algn="l" marL="0" indent="0" lvl="0">
              <a:lnSpc>
                <a:spcPts val="10125"/>
              </a:lnSpc>
            </a:pPr>
            <a:r>
              <a:rPr lang="en-US" b="true" sz="11250">
                <a:solidFill>
                  <a:srgbClr val="000000"/>
                </a:solidFill>
                <a:latin typeface="Poppins Bold"/>
                <a:ea typeface="Poppins Bold"/>
                <a:cs typeface="Poppins Bold"/>
                <a:sym typeface="Poppins Bold"/>
              </a:rPr>
              <a:t>THANK YOU!</a:t>
            </a:r>
          </a:p>
        </p:txBody>
      </p:sp>
      <p:sp>
        <p:nvSpPr>
          <p:cNvPr name="TextBox 12" id="12"/>
          <p:cNvSpPr txBox="true"/>
          <p:nvPr/>
        </p:nvSpPr>
        <p:spPr>
          <a:xfrm rot="0">
            <a:off x="1372615" y="5504096"/>
            <a:ext cx="8272447" cy="990452"/>
          </a:xfrm>
          <a:prstGeom prst="rect">
            <a:avLst/>
          </a:prstGeom>
        </p:spPr>
        <p:txBody>
          <a:bodyPr anchor="t" rtlCol="false" tIns="0" lIns="0" bIns="0" rIns="0">
            <a:spAutoFit/>
          </a:bodyPr>
          <a:lstStyle/>
          <a:p>
            <a:pPr algn="l" marL="0" indent="0" lvl="0">
              <a:lnSpc>
                <a:spcPts val="3635"/>
              </a:lnSpc>
            </a:pPr>
            <a:r>
              <a:rPr lang="en-US" sz="4039">
                <a:solidFill>
                  <a:srgbClr val="D67938"/>
                </a:solidFill>
                <a:latin typeface="Poppins Light"/>
                <a:ea typeface="Poppins Light"/>
                <a:cs typeface="Poppins Light"/>
                <a:sym typeface="Poppins Light"/>
              </a:rPr>
              <a:t>Questions &amp; Discussion Welcome</a:t>
            </a:r>
          </a:p>
        </p:txBody>
      </p:sp>
      <p:sp>
        <p:nvSpPr>
          <p:cNvPr name="TextBox 13" id="13"/>
          <p:cNvSpPr txBox="true"/>
          <p:nvPr/>
        </p:nvSpPr>
        <p:spPr>
          <a:xfrm rot="0">
            <a:off x="1314753" y="7614532"/>
            <a:ext cx="3016871" cy="332573"/>
          </a:xfrm>
          <a:prstGeom prst="rect">
            <a:avLst/>
          </a:prstGeom>
        </p:spPr>
        <p:txBody>
          <a:bodyPr anchor="t" rtlCol="false" tIns="0" lIns="0" bIns="0" rIns="0">
            <a:spAutoFit/>
          </a:bodyPr>
          <a:lstStyle/>
          <a:p>
            <a:pPr algn="l" marL="0" indent="0" lvl="0">
              <a:lnSpc>
                <a:spcPts val="2669"/>
              </a:lnSpc>
            </a:pPr>
            <a:r>
              <a:rPr lang="en-US" sz="1906">
                <a:solidFill>
                  <a:srgbClr val="000000"/>
                </a:solidFill>
                <a:latin typeface="Poppins"/>
                <a:ea typeface="Poppins"/>
                <a:cs typeface="Poppins"/>
                <a:sym typeface="Poppins"/>
              </a:rPr>
              <a:t>Presented By:</a:t>
            </a:r>
          </a:p>
        </p:txBody>
      </p:sp>
      <p:sp>
        <p:nvSpPr>
          <p:cNvPr name="TextBox 14" id="14"/>
          <p:cNvSpPr txBox="true"/>
          <p:nvPr/>
        </p:nvSpPr>
        <p:spPr>
          <a:xfrm rot="0">
            <a:off x="4610778" y="7711500"/>
            <a:ext cx="3016871" cy="332573"/>
          </a:xfrm>
          <a:prstGeom prst="rect">
            <a:avLst/>
          </a:prstGeom>
        </p:spPr>
        <p:txBody>
          <a:bodyPr anchor="t" rtlCol="false" tIns="0" lIns="0" bIns="0" rIns="0">
            <a:spAutoFit/>
          </a:bodyPr>
          <a:lstStyle/>
          <a:p>
            <a:pPr algn="l" marL="0" indent="0" lvl="0">
              <a:lnSpc>
                <a:spcPts val="2669"/>
              </a:lnSpc>
            </a:pPr>
            <a:r>
              <a:rPr lang="en-US" sz="1906">
                <a:solidFill>
                  <a:srgbClr val="000000"/>
                </a:solidFill>
                <a:latin typeface="Poppins"/>
                <a:ea typeface="Poppins"/>
                <a:cs typeface="Poppins"/>
                <a:sym typeface="Poppins"/>
              </a:rPr>
              <a:t>Date:</a:t>
            </a:r>
          </a:p>
        </p:txBody>
      </p:sp>
      <p:sp>
        <p:nvSpPr>
          <p:cNvPr name="TextBox 15" id="15"/>
          <p:cNvSpPr txBox="true"/>
          <p:nvPr/>
        </p:nvSpPr>
        <p:spPr>
          <a:xfrm rot="0">
            <a:off x="934409" y="8272717"/>
            <a:ext cx="3397216" cy="737662"/>
          </a:xfrm>
          <a:prstGeom prst="rect">
            <a:avLst/>
          </a:prstGeom>
        </p:spPr>
        <p:txBody>
          <a:bodyPr anchor="t" rtlCol="false" tIns="0" lIns="0" bIns="0" rIns="0">
            <a:spAutoFit/>
          </a:bodyPr>
          <a:lstStyle/>
          <a:p>
            <a:pPr algn="l" marL="0" indent="0" lvl="0">
              <a:lnSpc>
                <a:spcPts val="2916"/>
              </a:lnSpc>
            </a:pPr>
            <a:r>
              <a:rPr lang="en-US" b="true" sz="2083">
                <a:solidFill>
                  <a:srgbClr val="000000"/>
                </a:solidFill>
                <a:latin typeface="Poppins Medium"/>
                <a:ea typeface="Poppins Medium"/>
                <a:cs typeface="Poppins Medium"/>
                <a:sym typeface="Poppins Medium"/>
              </a:rPr>
              <a:t>Florentina Tifachi (2514649)</a:t>
            </a:r>
          </a:p>
        </p:txBody>
      </p:sp>
      <p:sp>
        <p:nvSpPr>
          <p:cNvPr name="TextBox 16" id="16"/>
          <p:cNvSpPr txBox="true"/>
          <p:nvPr/>
        </p:nvSpPr>
        <p:spPr>
          <a:xfrm rot="0">
            <a:off x="4351821" y="8415488"/>
            <a:ext cx="3016871" cy="375712"/>
          </a:xfrm>
          <a:prstGeom prst="rect">
            <a:avLst/>
          </a:prstGeom>
        </p:spPr>
        <p:txBody>
          <a:bodyPr anchor="t" rtlCol="false" tIns="0" lIns="0" bIns="0" rIns="0">
            <a:spAutoFit/>
          </a:bodyPr>
          <a:lstStyle/>
          <a:p>
            <a:pPr algn="l" marL="0" indent="0" lvl="0">
              <a:lnSpc>
                <a:spcPts val="2916"/>
              </a:lnSpc>
            </a:pPr>
            <a:r>
              <a:rPr lang="en-US" b="true" sz="2083">
                <a:solidFill>
                  <a:srgbClr val="000000"/>
                </a:solidFill>
                <a:latin typeface="Poppins Medium"/>
                <a:ea typeface="Poppins Medium"/>
                <a:cs typeface="Poppins Medium"/>
                <a:sym typeface="Poppins Medium"/>
              </a:rPr>
              <a:t>11.08.2026</a:t>
            </a:r>
          </a:p>
        </p:txBody>
      </p:sp>
      <p:sp>
        <p:nvSpPr>
          <p:cNvPr name="AutoShape 17" id="17"/>
          <p:cNvSpPr/>
          <p:nvPr/>
        </p:nvSpPr>
        <p:spPr>
          <a:xfrm>
            <a:off x="1484642" y="6662052"/>
            <a:ext cx="4655459" cy="0"/>
          </a:xfrm>
          <a:prstGeom prst="line">
            <a:avLst/>
          </a:prstGeom>
          <a:ln cap="flat" w="38100">
            <a:solidFill>
              <a:srgbClr val="000000"/>
            </a:solidFill>
            <a:prstDash val="solid"/>
            <a:headEnd type="none" len="sm" w="sm"/>
            <a:tailEnd type="none" len="sm" w="sm"/>
          </a:ln>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DAHRVdJMxRs</dc:identifier>
  <dcterms:modified xsi:type="dcterms:W3CDTF">2011-08-01T06:04:30Z</dcterms:modified>
  <cp:revision>1</cp:revision>
  <dc:title>Tina Beauty Salon: Budget Beauty Plan</dc:title>
</cp:coreProperties>
</file>