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62" r:id="rId5"/>
    <p:sldId id="263" r:id="rId6"/>
    <p:sldId id="269" r:id="rId7"/>
    <p:sldId id="268" r:id="rId8"/>
    <p:sldId id="277" r:id="rId9"/>
    <p:sldId id="259" r:id="rId10"/>
    <p:sldId id="260" r:id="rId11"/>
    <p:sldId id="264" r:id="rId12"/>
    <p:sldId id="266" r:id="rId13"/>
    <p:sldId id="267" r:id="rId14"/>
    <p:sldId id="278"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AA14D-6CF7-40B3-8157-84FE18912285}" v="18" dt="2024-02-22T00:20:50.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98" autoAdjust="0"/>
    <p:restoredTop sz="94660"/>
  </p:normalViewPr>
  <p:slideViewPr>
    <p:cSldViewPr snapToGrid="0" showGuides="1">
      <p:cViewPr>
        <p:scale>
          <a:sx n="65" d="100"/>
          <a:sy n="65" d="100"/>
        </p:scale>
        <p:origin x="1164" y="8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66DAA14D-6CF7-40B3-8157-84FE18912285}"/>
    <pc:docChg chg="undo custSel addSld modSld sldOrd">
      <pc:chgData name="Ewa Kazimierska" userId="8edb7084-dccb-4d8f-9cfb-38098ea1d667" providerId="ADAL" clId="{66DAA14D-6CF7-40B3-8157-84FE18912285}" dt="2024-02-22T00:24:07.603" v="904" actId="1076"/>
      <pc:docMkLst>
        <pc:docMk/>
      </pc:docMkLst>
      <pc:sldChg chg="addSp modSp mod">
        <pc:chgData name="Ewa Kazimierska" userId="8edb7084-dccb-4d8f-9cfb-38098ea1d667" providerId="ADAL" clId="{66DAA14D-6CF7-40B3-8157-84FE18912285}" dt="2024-02-21T23:59:51.841" v="363" actId="20577"/>
        <pc:sldMkLst>
          <pc:docMk/>
          <pc:sldMk cId="3486580889" sldId="257"/>
        </pc:sldMkLst>
        <pc:spChg chg="mod">
          <ac:chgData name="Ewa Kazimierska" userId="8edb7084-dccb-4d8f-9cfb-38098ea1d667" providerId="ADAL" clId="{66DAA14D-6CF7-40B3-8157-84FE18912285}" dt="2024-02-21T23:59:51.841" v="363" actId="20577"/>
          <ac:spMkLst>
            <pc:docMk/>
            <pc:sldMk cId="3486580889" sldId="257"/>
            <ac:spMk id="3" creationId="{6D423A54-1C18-469F-9677-1CDE05C7F53D}"/>
          </ac:spMkLst>
        </pc:spChg>
        <pc:spChg chg="add mod">
          <ac:chgData name="Ewa Kazimierska" userId="8edb7084-dccb-4d8f-9cfb-38098ea1d667" providerId="ADAL" clId="{66DAA14D-6CF7-40B3-8157-84FE18912285}" dt="2024-02-20T08:41:59.248" v="96" actId="1076"/>
          <ac:spMkLst>
            <pc:docMk/>
            <pc:sldMk cId="3486580889" sldId="257"/>
            <ac:spMk id="4" creationId="{6F03A5A5-6C24-4FEB-A202-A8A2757AFAF6}"/>
          </ac:spMkLst>
        </pc:spChg>
        <pc:spChg chg="add mod">
          <ac:chgData name="Ewa Kazimierska" userId="8edb7084-dccb-4d8f-9cfb-38098ea1d667" providerId="ADAL" clId="{66DAA14D-6CF7-40B3-8157-84FE18912285}" dt="2024-02-20T08:45:45.582" v="191" actId="1076"/>
          <ac:spMkLst>
            <pc:docMk/>
            <pc:sldMk cId="3486580889" sldId="257"/>
            <ac:spMk id="5" creationId="{545D4EE3-28A2-4175-A9D2-7EBD3064F3B9}"/>
          </ac:spMkLst>
        </pc:spChg>
      </pc:sldChg>
      <pc:sldChg chg="addSp modSp mod">
        <pc:chgData name="Ewa Kazimierska" userId="8edb7084-dccb-4d8f-9cfb-38098ea1d667" providerId="ADAL" clId="{66DAA14D-6CF7-40B3-8157-84FE18912285}" dt="2024-02-22T00:19:18.563" v="817" actId="113"/>
        <pc:sldMkLst>
          <pc:docMk/>
          <pc:sldMk cId="645875320" sldId="259"/>
        </pc:sldMkLst>
        <pc:spChg chg="mod">
          <ac:chgData name="Ewa Kazimierska" userId="8edb7084-dccb-4d8f-9cfb-38098ea1d667" providerId="ADAL" clId="{66DAA14D-6CF7-40B3-8157-84FE18912285}" dt="2024-02-22T00:19:18.563" v="817" actId="113"/>
          <ac:spMkLst>
            <pc:docMk/>
            <pc:sldMk cId="645875320" sldId="259"/>
            <ac:spMk id="3" creationId="{F4593323-DF04-4E89-9F81-193B0FBCA60F}"/>
          </ac:spMkLst>
        </pc:spChg>
        <pc:spChg chg="add mod">
          <ac:chgData name="Ewa Kazimierska" userId="8edb7084-dccb-4d8f-9cfb-38098ea1d667" providerId="ADAL" clId="{66DAA14D-6CF7-40B3-8157-84FE18912285}" dt="2024-02-22T00:13:35.329" v="652" actId="1076"/>
          <ac:spMkLst>
            <pc:docMk/>
            <pc:sldMk cId="645875320" sldId="259"/>
            <ac:spMk id="5" creationId="{9C37F44C-703C-488E-9091-7BE668C0B0EC}"/>
          </ac:spMkLst>
        </pc:spChg>
      </pc:sldChg>
      <pc:sldChg chg="modSp mod">
        <pc:chgData name="Ewa Kazimierska" userId="8edb7084-dccb-4d8f-9cfb-38098ea1d667" providerId="ADAL" clId="{66DAA14D-6CF7-40B3-8157-84FE18912285}" dt="2024-02-22T00:19:31.487" v="818" actId="113"/>
        <pc:sldMkLst>
          <pc:docMk/>
          <pc:sldMk cId="627650691" sldId="260"/>
        </pc:sldMkLst>
        <pc:spChg chg="mod">
          <ac:chgData name="Ewa Kazimierska" userId="8edb7084-dccb-4d8f-9cfb-38098ea1d667" providerId="ADAL" clId="{66DAA14D-6CF7-40B3-8157-84FE18912285}" dt="2024-02-22T00:19:31.487" v="818" actId="113"/>
          <ac:spMkLst>
            <pc:docMk/>
            <pc:sldMk cId="627650691" sldId="260"/>
            <ac:spMk id="3" creationId="{F0E1F574-4AB7-4CE3-85A8-575A8C951730}"/>
          </ac:spMkLst>
        </pc:spChg>
      </pc:sldChg>
      <pc:sldChg chg="modSp mod">
        <pc:chgData name="Ewa Kazimierska" userId="8edb7084-dccb-4d8f-9cfb-38098ea1d667" providerId="ADAL" clId="{66DAA14D-6CF7-40B3-8157-84FE18912285}" dt="2024-02-22T00:02:37.549" v="374" actId="113"/>
        <pc:sldMkLst>
          <pc:docMk/>
          <pc:sldMk cId="1954278575" sldId="262"/>
        </pc:sldMkLst>
        <pc:spChg chg="mod">
          <ac:chgData name="Ewa Kazimierska" userId="8edb7084-dccb-4d8f-9cfb-38098ea1d667" providerId="ADAL" clId="{66DAA14D-6CF7-40B3-8157-84FE18912285}" dt="2024-02-22T00:02:37.549" v="374" actId="113"/>
          <ac:spMkLst>
            <pc:docMk/>
            <pc:sldMk cId="1954278575" sldId="262"/>
            <ac:spMk id="3" creationId="{076CA5CA-4A97-42AC-B2E4-7613ECFB9B68}"/>
          </ac:spMkLst>
        </pc:spChg>
      </pc:sldChg>
      <pc:sldChg chg="addSp delSp modSp mod">
        <pc:chgData name="Ewa Kazimierska" userId="8edb7084-dccb-4d8f-9cfb-38098ea1d667" providerId="ADAL" clId="{66DAA14D-6CF7-40B3-8157-84FE18912285}" dt="2024-02-22T00:05:38.331" v="506" actId="20577"/>
        <pc:sldMkLst>
          <pc:docMk/>
          <pc:sldMk cId="2084997075" sldId="263"/>
        </pc:sldMkLst>
        <pc:spChg chg="mod ord">
          <ac:chgData name="Ewa Kazimierska" userId="8edb7084-dccb-4d8f-9cfb-38098ea1d667" providerId="ADAL" clId="{66DAA14D-6CF7-40B3-8157-84FE18912285}" dt="2024-02-22T00:05:38.331" v="506" actId="20577"/>
          <ac:spMkLst>
            <pc:docMk/>
            <pc:sldMk cId="2084997075" sldId="263"/>
            <ac:spMk id="3" creationId="{3C47C025-EB3D-48E9-B6BD-296BB2D9D71B}"/>
          </ac:spMkLst>
        </pc:spChg>
        <pc:spChg chg="add del">
          <ac:chgData name="Ewa Kazimierska" userId="8edb7084-dccb-4d8f-9cfb-38098ea1d667" providerId="ADAL" clId="{66DAA14D-6CF7-40B3-8157-84FE18912285}" dt="2024-02-21T15:59:36.711" v="243" actId="478"/>
          <ac:spMkLst>
            <pc:docMk/>
            <pc:sldMk cId="2084997075" sldId="263"/>
            <ac:spMk id="7" creationId="{3BB99E7A-77DC-4828-A59E-1933D77E16AE}"/>
          </ac:spMkLst>
        </pc:spChg>
        <pc:spChg chg="add del mod">
          <ac:chgData name="Ewa Kazimierska" userId="8edb7084-dccb-4d8f-9cfb-38098ea1d667" providerId="ADAL" clId="{66DAA14D-6CF7-40B3-8157-84FE18912285}" dt="2024-02-21T18:14:31.310" v="275" actId="478"/>
          <ac:spMkLst>
            <pc:docMk/>
            <pc:sldMk cId="2084997075" sldId="263"/>
            <ac:spMk id="11" creationId="{1854DCDF-23EA-4C71-BE8E-E4272BFAD759}"/>
          </ac:spMkLst>
        </pc:spChg>
        <pc:spChg chg="add del mod">
          <ac:chgData name="Ewa Kazimierska" userId="8edb7084-dccb-4d8f-9cfb-38098ea1d667" providerId="ADAL" clId="{66DAA14D-6CF7-40B3-8157-84FE18912285}" dt="2024-02-20T08:54:31.007" v="201"/>
          <ac:spMkLst>
            <pc:docMk/>
            <pc:sldMk cId="2084997075" sldId="263"/>
            <ac:spMk id="11" creationId="{5F906654-E796-4A07-8325-6B8DC1CE4B0E}"/>
          </ac:spMkLst>
        </pc:spChg>
        <pc:spChg chg="add del mod">
          <ac:chgData name="Ewa Kazimierska" userId="8edb7084-dccb-4d8f-9cfb-38098ea1d667" providerId="ADAL" clId="{66DAA14D-6CF7-40B3-8157-84FE18912285}" dt="2024-02-21T15:59:41.134" v="244" actId="478"/>
          <ac:spMkLst>
            <pc:docMk/>
            <pc:sldMk cId="2084997075" sldId="263"/>
            <ac:spMk id="12" creationId="{9924213D-6F6B-430C-9107-F4CE7E64757C}"/>
          </ac:spMkLst>
        </pc:spChg>
        <pc:spChg chg="add del mod">
          <ac:chgData name="Ewa Kazimierska" userId="8edb7084-dccb-4d8f-9cfb-38098ea1d667" providerId="ADAL" clId="{66DAA14D-6CF7-40B3-8157-84FE18912285}" dt="2024-02-21T18:14:36.757" v="276" actId="478"/>
          <ac:spMkLst>
            <pc:docMk/>
            <pc:sldMk cId="2084997075" sldId="263"/>
            <ac:spMk id="14" creationId="{8A673EDF-A4A0-43B5-9555-936F3B39960C}"/>
          </ac:spMkLst>
        </pc:spChg>
        <pc:spChg chg="add del mod">
          <ac:chgData name="Ewa Kazimierska" userId="8edb7084-dccb-4d8f-9cfb-38098ea1d667" providerId="ADAL" clId="{66DAA14D-6CF7-40B3-8157-84FE18912285}" dt="2024-02-21T16:01:17.502" v="274" actId="478"/>
          <ac:spMkLst>
            <pc:docMk/>
            <pc:sldMk cId="2084997075" sldId="263"/>
            <ac:spMk id="15" creationId="{EEBDD0C2-5481-4F6F-BC37-E36C38BD9534}"/>
          </ac:spMkLst>
        </pc:spChg>
        <pc:spChg chg="add mod">
          <ac:chgData name="Ewa Kazimierska" userId="8edb7084-dccb-4d8f-9cfb-38098ea1d667" providerId="ADAL" clId="{66DAA14D-6CF7-40B3-8157-84FE18912285}" dt="2024-02-21T18:15:04.675" v="278" actId="1076"/>
          <ac:spMkLst>
            <pc:docMk/>
            <pc:sldMk cId="2084997075" sldId="263"/>
            <ac:spMk id="16" creationId="{7CD65959-0BF0-4DFA-BDA6-06950428B05E}"/>
          </ac:spMkLst>
        </pc:spChg>
        <pc:picChg chg="add mod modCrop">
          <ac:chgData name="Ewa Kazimierska" userId="8edb7084-dccb-4d8f-9cfb-38098ea1d667" providerId="ADAL" clId="{66DAA14D-6CF7-40B3-8157-84FE18912285}" dt="2024-02-21T18:14:57.725" v="277" actId="1076"/>
          <ac:picMkLst>
            <pc:docMk/>
            <pc:sldMk cId="2084997075" sldId="263"/>
            <ac:picMk id="4" creationId="{5B3D75FB-572C-436C-8475-DA9922DDB112}"/>
          </ac:picMkLst>
        </pc:picChg>
        <pc:picChg chg="add mod modCrop">
          <ac:chgData name="Ewa Kazimierska" userId="8edb7084-dccb-4d8f-9cfb-38098ea1d667" providerId="ADAL" clId="{66DAA14D-6CF7-40B3-8157-84FE18912285}" dt="2024-02-21T18:14:57.725" v="277" actId="1076"/>
          <ac:picMkLst>
            <pc:docMk/>
            <pc:sldMk cId="2084997075" sldId="263"/>
            <ac:picMk id="10" creationId="{264579BF-297D-41BD-A00C-E8F1F65D6FA9}"/>
          </ac:picMkLst>
        </pc:picChg>
        <pc:picChg chg="add del mod">
          <ac:chgData name="Ewa Kazimierska" userId="8edb7084-dccb-4d8f-9cfb-38098ea1d667" providerId="ADAL" clId="{66DAA14D-6CF7-40B3-8157-84FE18912285}" dt="2024-02-20T08:54:31.007" v="201"/>
          <ac:picMkLst>
            <pc:docMk/>
            <pc:sldMk cId="2084997075" sldId="263"/>
            <ac:picMk id="10" creationId="{2B685B3B-B1BE-48EE-AEEE-1CF7F59F375C}"/>
          </ac:picMkLst>
        </pc:picChg>
        <pc:picChg chg="add del">
          <ac:chgData name="Ewa Kazimierska" userId="8edb7084-dccb-4d8f-9cfb-38098ea1d667" providerId="ADAL" clId="{66DAA14D-6CF7-40B3-8157-84FE18912285}" dt="2024-02-21T15:58:32.730" v="234" actId="478"/>
          <ac:picMkLst>
            <pc:docMk/>
            <pc:sldMk cId="2084997075" sldId="263"/>
            <ac:picMk id="1026" creationId="{2FDBC816-E301-4694-AA6C-A32CDBC8D03F}"/>
          </ac:picMkLst>
        </pc:picChg>
      </pc:sldChg>
      <pc:sldChg chg="addSp modSp mod">
        <pc:chgData name="Ewa Kazimierska" userId="8edb7084-dccb-4d8f-9cfb-38098ea1d667" providerId="ADAL" clId="{66DAA14D-6CF7-40B3-8157-84FE18912285}" dt="2024-02-22T00:23:04.111" v="886" actId="6549"/>
        <pc:sldMkLst>
          <pc:docMk/>
          <pc:sldMk cId="3000414969" sldId="267"/>
        </pc:sldMkLst>
        <pc:spChg chg="mod">
          <ac:chgData name="Ewa Kazimierska" userId="8edb7084-dccb-4d8f-9cfb-38098ea1d667" providerId="ADAL" clId="{66DAA14D-6CF7-40B3-8157-84FE18912285}" dt="2024-02-22T00:23:04.111" v="886" actId="6549"/>
          <ac:spMkLst>
            <pc:docMk/>
            <pc:sldMk cId="3000414969" sldId="267"/>
            <ac:spMk id="3" creationId="{3430CCBB-868D-45CC-AF81-F5C729FFDED6}"/>
          </ac:spMkLst>
        </pc:spChg>
        <pc:spChg chg="add mod">
          <ac:chgData name="Ewa Kazimierska" userId="8edb7084-dccb-4d8f-9cfb-38098ea1d667" providerId="ADAL" clId="{66DAA14D-6CF7-40B3-8157-84FE18912285}" dt="2024-02-22T00:22:01.441" v="848" actId="1076"/>
          <ac:spMkLst>
            <pc:docMk/>
            <pc:sldMk cId="3000414969" sldId="267"/>
            <ac:spMk id="4" creationId="{76783E7E-2414-4B6C-9AAE-7BDBC7A383B2}"/>
          </ac:spMkLst>
        </pc:spChg>
      </pc:sldChg>
      <pc:sldChg chg="addSp modSp mod ord">
        <pc:chgData name="Ewa Kazimierska" userId="8edb7084-dccb-4d8f-9cfb-38098ea1d667" providerId="ADAL" clId="{66DAA14D-6CF7-40B3-8157-84FE18912285}" dt="2024-02-22T00:10:00.901" v="571" actId="1076"/>
        <pc:sldMkLst>
          <pc:docMk/>
          <pc:sldMk cId="747542325" sldId="269"/>
        </pc:sldMkLst>
        <pc:spChg chg="mod">
          <ac:chgData name="Ewa Kazimierska" userId="8edb7084-dccb-4d8f-9cfb-38098ea1d667" providerId="ADAL" clId="{66DAA14D-6CF7-40B3-8157-84FE18912285}" dt="2024-02-22T00:06:07.750" v="517" actId="20577"/>
          <ac:spMkLst>
            <pc:docMk/>
            <pc:sldMk cId="747542325" sldId="269"/>
            <ac:spMk id="2" creationId="{E669706B-8582-4081-A077-1262403E81D3}"/>
          </ac:spMkLst>
        </pc:spChg>
        <pc:spChg chg="add mod">
          <ac:chgData name="Ewa Kazimierska" userId="8edb7084-dccb-4d8f-9cfb-38098ea1d667" providerId="ADAL" clId="{66DAA14D-6CF7-40B3-8157-84FE18912285}" dt="2024-02-22T00:10:00.901" v="571" actId="1076"/>
          <ac:spMkLst>
            <pc:docMk/>
            <pc:sldMk cId="747542325" sldId="269"/>
            <ac:spMk id="3" creationId="{7BD3BF31-EEAE-4104-A742-93E56683D478}"/>
          </ac:spMkLst>
        </pc:spChg>
        <pc:spChg chg="mod">
          <ac:chgData name="Ewa Kazimierska" userId="8edb7084-dccb-4d8f-9cfb-38098ea1d667" providerId="ADAL" clId="{66DAA14D-6CF7-40B3-8157-84FE18912285}" dt="2024-02-22T00:06:20.992" v="518" actId="115"/>
          <ac:spMkLst>
            <pc:docMk/>
            <pc:sldMk cId="747542325" sldId="269"/>
            <ac:spMk id="8" creationId="{6076DDC6-CFC9-4617-9FC9-D0301886E7F5}"/>
          </ac:spMkLst>
        </pc:spChg>
        <pc:spChg chg="mod">
          <ac:chgData name="Ewa Kazimierska" userId="8edb7084-dccb-4d8f-9cfb-38098ea1d667" providerId="ADAL" clId="{66DAA14D-6CF7-40B3-8157-84FE18912285}" dt="2024-02-22T00:07:00.119" v="522"/>
          <ac:spMkLst>
            <pc:docMk/>
            <pc:sldMk cId="747542325" sldId="269"/>
            <ac:spMk id="9" creationId="{EC2E1B1D-5E23-4120-BBC1-98D447B4EC8B}"/>
          </ac:spMkLst>
        </pc:spChg>
      </pc:sldChg>
      <pc:sldChg chg="modSp mod">
        <pc:chgData name="Ewa Kazimierska" userId="8edb7084-dccb-4d8f-9cfb-38098ea1d667" providerId="ADAL" clId="{66DAA14D-6CF7-40B3-8157-84FE18912285}" dt="2024-02-22T00:19:05.445" v="816" actId="113"/>
        <pc:sldMkLst>
          <pc:docMk/>
          <pc:sldMk cId="144290859" sldId="277"/>
        </pc:sldMkLst>
        <pc:spChg chg="mod">
          <ac:chgData name="Ewa Kazimierska" userId="8edb7084-dccb-4d8f-9cfb-38098ea1d667" providerId="ADAL" clId="{66DAA14D-6CF7-40B3-8157-84FE18912285}" dt="2024-02-22T00:19:05.445" v="816" actId="113"/>
          <ac:spMkLst>
            <pc:docMk/>
            <pc:sldMk cId="144290859" sldId="277"/>
            <ac:spMk id="3" creationId="{F4593323-DF04-4E89-9F81-193B0FBCA60F}"/>
          </ac:spMkLst>
        </pc:spChg>
      </pc:sldChg>
      <pc:sldChg chg="modSp new mod">
        <pc:chgData name="Ewa Kazimierska" userId="8edb7084-dccb-4d8f-9cfb-38098ea1d667" providerId="ADAL" clId="{66DAA14D-6CF7-40B3-8157-84FE18912285}" dt="2024-02-22T00:24:07.603" v="904" actId="1076"/>
        <pc:sldMkLst>
          <pc:docMk/>
          <pc:sldMk cId="3560350817" sldId="278"/>
        </pc:sldMkLst>
        <pc:spChg chg="mod">
          <ac:chgData name="Ewa Kazimierska" userId="8edb7084-dccb-4d8f-9cfb-38098ea1d667" providerId="ADAL" clId="{66DAA14D-6CF7-40B3-8157-84FE18912285}" dt="2024-02-22T00:23:32.791" v="900" actId="14100"/>
          <ac:spMkLst>
            <pc:docMk/>
            <pc:sldMk cId="3560350817" sldId="278"/>
            <ac:spMk id="2" creationId="{44E6C45A-9063-4326-9F32-D8D87784CE83}"/>
          </ac:spMkLst>
        </pc:spChg>
        <pc:spChg chg="mod">
          <ac:chgData name="Ewa Kazimierska" userId="8edb7084-dccb-4d8f-9cfb-38098ea1d667" providerId="ADAL" clId="{66DAA14D-6CF7-40B3-8157-84FE18912285}" dt="2024-02-22T00:24:07.603" v="904" actId="1076"/>
          <ac:spMkLst>
            <pc:docMk/>
            <pc:sldMk cId="3560350817" sldId="278"/>
            <ac:spMk id="3" creationId="{89CE6AFD-8FA1-425B-A133-252622ECF96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943686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503747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964977-6792-4B2A-B2C6-FD44F3CADAD1}"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727214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543318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964977-6792-4B2A-B2C6-FD44F3CADAD1}" type="datetimeFigureOut">
              <a:rPr lang="en-GB" smtClean="0"/>
              <a:t>21/02/2024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999358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964977-6792-4B2A-B2C6-FD44F3CADAD1}" type="datetimeFigureOut">
              <a:rPr lang="en-GB" smtClean="0"/>
              <a:t>21/02/2024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743199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C964977-6792-4B2A-B2C6-FD44F3CADAD1}" type="datetimeFigureOut">
              <a:rPr lang="en-GB" smtClean="0"/>
              <a:t>21/02/2024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255387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200529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151398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882990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026124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16715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339773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964977-6792-4B2A-B2C6-FD44F3CADAD1}" type="datetimeFigureOut">
              <a:rPr lang="en-GB" smtClean="0"/>
              <a:t>21/02/2024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4235691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964977-6792-4B2A-B2C6-FD44F3CADAD1}" type="datetimeFigureOut">
              <a:rPr lang="en-GB" smtClean="0"/>
              <a:t>21/02/2024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4433009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6685573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14817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C964977-6792-4B2A-B2C6-FD44F3CADAD1}" type="datetimeFigureOut">
              <a:rPr lang="en-GB" smtClean="0"/>
              <a:t>21/02/2024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2053BBF-50CD-44D0-B9BC-40E6356777D0}" type="slidenum">
              <a:rPr lang="en-GB" smtClean="0"/>
              <a:t>‹#›</a:t>
            </a:fld>
            <a:endParaRPr lang="en-GB"/>
          </a:p>
        </p:txBody>
      </p:sp>
    </p:spTree>
    <p:extLst>
      <p:ext uri="{BB962C8B-B14F-4D97-AF65-F5344CB8AC3E}">
        <p14:creationId xmlns:p14="http://schemas.microsoft.com/office/powerpoint/2010/main" val="244390906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9EF9B-D2E1-4FD7-B6A0-768D525D5BAD}"/>
              </a:ext>
            </a:extLst>
          </p:cNvPr>
          <p:cNvSpPr>
            <a:spLocks noGrp="1"/>
          </p:cNvSpPr>
          <p:nvPr>
            <p:ph type="ctrTitle"/>
          </p:nvPr>
        </p:nvSpPr>
        <p:spPr/>
        <p:txBody>
          <a:bodyPr/>
          <a:lstStyle/>
          <a:p>
            <a:r>
              <a:rPr lang="en-GB" dirty="0"/>
              <a:t>Titration</a:t>
            </a:r>
          </a:p>
        </p:txBody>
      </p:sp>
      <p:sp>
        <p:nvSpPr>
          <p:cNvPr id="3" name="Subtitle 2">
            <a:extLst>
              <a:ext uri="{FF2B5EF4-FFF2-40B4-BE49-F238E27FC236}">
                <a16:creationId xmlns:a16="http://schemas.microsoft.com/office/drawing/2014/main" id="{759AC251-44D9-4BDF-A743-93A268CD6BB6}"/>
              </a:ext>
            </a:extLst>
          </p:cNvPr>
          <p:cNvSpPr>
            <a:spLocks noGrp="1"/>
          </p:cNvSpPr>
          <p:nvPr>
            <p:ph type="subTitle" idx="1"/>
          </p:nvPr>
        </p:nvSpPr>
        <p:spPr/>
        <p:txBody>
          <a:bodyPr/>
          <a:lstStyle/>
          <a:p>
            <a:r>
              <a:rPr lang="en-GB" dirty="0"/>
              <a:t>Lab session 2</a:t>
            </a:r>
          </a:p>
        </p:txBody>
      </p:sp>
    </p:spTree>
    <p:extLst>
      <p:ext uri="{BB962C8B-B14F-4D97-AF65-F5344CB8AC3E}">
        <p14:creationId xmlns:p14="http://schemas.microsoft.com/office/powerpoint/2010/main" val="133585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3FE32-4A38-4006-B4E9-46D2AFB2F50B}"/>
              </a:ext>
            </a:extLst>
          </p:cNvPr>
          <p:cNvSpPr>
            <a:spLocks noGrp="1"/>
          </p:cNvSpPr>
          <p:nvPr>
            <p:ph type="title"/>
          </p:nvPr>
        </p:nvSpPr>
        <p:spPr>
          <a:xfrm>
            <a:off x="913774" y="113211"/>
            <a:ext cx="10364451" cy="978077"/>
          </a:xfrm>
        </p:spPr>
        <p:txBody>
          <a:bodyPr/>
          <a:lstStyle/>
          <a:p>
            <a:r>
              <a:rPr lang="en-GB" dirty="0"/>
              <a:t>Aim</a:t>
            </a:r>
          </a:p>
        </p:txBody>
      </p:sp>
      <p:sp>
        <p:nvSpPr>
          <p:cNvPr id="3" name="Content Placeholder 2">
            <a:extLst>
              <a:ext uri="{FF2B5EF4-FFF2-40B4-BE49-F238E27FC236}">
                <a16:creationId xmlns:a16="http://schemas.microsoft.com/office/drawing/2014/main" id="{6D423A54-1C18-469F-9677-1CDE05C7F53D}"/>
              </a:ext>
            </a:extLst>
          </p:cNvPr>
          <p:cNvSpPr>
            <a:spLocks noGrp="1"/>
          </p:cNvSpPr>
          <p:nvPr>
            <p:ph sz="quarter" idx="13"/>
          </p:nvPr>
        </p:nvSpPr>
        <p:spPr>
          <a:xfrm>
            <a:off x="217216" y="1159832"/>
            <a:ext cx="11783322" cy="3424107"/>
          </a:xfrm>
        </p:spPr>
        <p:txBody>
          <a:bodyPr>
            <a:noAutofit/>
          </a:bodyPr>
          <a:lstStyle/>
          <a:p>
            <a:r>
              <a:rPr lang="en-GB" sz="2800" cap="none" dirty="0"/>
              <a:t>Determine the concentration of a solution of hydrochloric acid, HCl using a standard solution* of sodium hydroxide, NaOH, in the process of titration</a:t>
            </a:r>
          </a:p>
          <a:p>
            <a:r>
              <a:rPr lang="en-GB" sz="2800" cap="none" dirty="0"/>
              <a:t>This specific type of titration is called neutralisation</a:t>
            </a:r>
          </a:p>
          <a:p>
            <a:endParaRPr lang="en-GB" sz="2800" cap="none" dirty="0"/>
          </a:p>
          <a:p>
            <a:pPr marL="0" indent="0">
              <a:buNone/>
            </a:pPr>
            <a:r>
              <a:rPr lang="en-GB" sz="2800" cap="none" dirty="0"/>
              <a:t>	</a:t>
            </a:r>
            <a:r>
              <a:rPr lang="en-GB" sz="2800" cap="none" dirty="0">
                <a:solidFill>
                  <a:srgbClr val="0000FF"/>
                </a:solidFill>
              </a:rPr>
              <a:t>H</a:t>
            </a:r>
            <a:r>
              <a:rPr lang="en-GB" sz="2800" cap="none" dirty="0">
                <a:solidFill>
                  <a:srgbClr val="FF0000"/>
                </a:solidFill>
              </a:rPr>
              <a:t>Cl</a:t>
            </a:r>
            <a:r>
              <a:rPr lang="en-GB" sz="2800" cap="none" dirty="0"/>
              <a:t> (</a:t>
            </a:r>
            <a:r>
              <a:rPr lang="en-GB" sz="2800" cap="none" dirty="0" err="1"/>
              <a:t>aq</a:t>
            </a:r>
            <a:r>
              <a:rPr lang="en-GB" sz="2800" cap="none" dirty="0"/>
              <a:t>)  +  </a:t>
            </a:r>
            <a:r>
              <a:rPr lang="en-GB" sz="2800" cap="none" dirty="0">
                <a:solidFill>
                  <a:srgbClr val="0000FF"/>
                </a:solidFill>
              </a:rPr>
              <a:t>Na</a:t>
            </a:r>
            <a:r>
              <a:rPr lang="en-GB" sz="2800" cap="none" dirty="0">
                <a:solidFill>
                  <a:srgbClr val="FF0000"/>
                </a:solidFill>
              </a:rPr>
              <a:t>OH</a:t>
            </a:r>
            <a:r>
              <a:rPr lang="en-GB" sz="2800" cap="none" dirty="0"/>
              <a:t> (</a:t>
            </a:r>
            <a:r>
              <a:rPr lang="en-GB" sz="2800" cap="none" dirty="0" err="1"/>
              <a:t>aq</a:t>
            </a:r>
            <a:r>
              <a:rPr lang="en-GB" sz="2800" cap="none" dirty="0"/>
              <a:t>)  </a:t>
            </a:r>
            <a:r>
              <a:rPr lang="en-GB" sz="2800" cap="none" dirty="0">
                <a:sym typeface="Wingdings" panose="05000000000000000000" pitchFamily="2" charset="2"/>
              </a:rPr>
              <a:t>   </a:t>
            </a:r>
            <a:r>
              <a:rPr lang="en-GB" sz="2800" cap="none" dirty="0">
                <a:solidFill>
                  <a:srgbClr val="0000FF"/>
                </a:solidFill>
                <a:sym typeface="Wingdings" panose="05000000000000000000" pitchFamily="2" charset="2"/>
              </a:rPr>
              <a:t>Na</a:t>
            </a:r>
            <a:r>
              <a:rPr lang="en-GB" sz="2800" cap="none" dirty="0">
                <a:solidFill>
                  <a:srgbClr val="FF0000"/>
                </a:solidFill>
                <a:sym typeface="Wingdings" panose="05000000000000000000" pitchFamily="2" charset="2"/>
              </a:rPr>
              <a:t>Cl</a:t>
            </a:r>
            <a:r>
              <a:rPr lang="en-GB" sz="2800" cap="none" dirty="0">
                <a:sym typeface="Wingdings" panose="05000000000000000000" pitchFamily="2" charset="2"/>
              </a:rPr>
              <a:t> (</a:t>
            </a:r>
            <a:r>
              <a:rPr lang="en-GB" sz="2800" cap="none" dirty="0" err="1">
                <a:sym typeface="Wingdings" panose="05000000000000000000" pitchFamily="2" charset="2"/>
              </a:rPr>
              <a:t>aq</a:t>
            </a:r>
            <a:r>
              <a:rPr lang="en-GB" sz="2800" cap="none" dirty="0">
                <a:sym typeface="Wingdings" panose="05000000000000000000" pitchFamily="2" charset="2"/>
              </a:rPr>
              <a:t>)  +  </a:t>
            </a:r>
            <a:r>
              <a:rPr lang="en-GB" sz="2800" cap="none" dirty="0">
                <a:solidFill>
                  <a:srgbClr val="00B050"/>
                </a:solidFill>
                <a:sym typeface="Wingdings" panose="05000000000000000000" pitchFamily="2" charset="2"/>
              </a:rPr>
              <a:t>H</a:t>
            </a:r>
            <a:r>
              <a:rPr lang="en-GB" sz="2800" cap="none" baseline="-25000" dirty="0">
                <a:solidFill>
                  <a:srgbClr val="00B050"/>
                </a:solidFill>
                <a:sym typeface="Wingdings" panose="05000000000000000000" pitchFamily="2" charset="2"/>
              </a:rPr>
              <a:t>2</a:t>
            </a:r>
            <a:r>
              <a:rPr lang="en-GB" sz="2800" cap="none" dirty="0">
                <a:solidFill>
                  <a:srgbClr val="00B050"/>
                </a:solidFill>
                <a:sym typeface="Wingdings" panose="05000000000000000000" pitchFamily="2" charset="2"/>
              </a:rPr>
              <a:t>O</a:t>
            </a:r>
            <a:r>
              <a:rPr lang="en-GB" sz="2800" cap="none" dirty="0">
                <a:sym typeface="Wingdings" panose="05000000000000000000" pitchFamily="2" charset="2"/>
              </a:rPr>
              <a:t> (l) </a:t>
            </a:r>
          </a:p>
          <a:p>
            <a:pPr marL="0" indent="0">
              <a:buNone/>
            </a:pPr>
            <a:r>
              <a:rPr lang="en-GB" sz="2800" cap="none" dirty="0">
                <a:sym typeface="Wingdings" panose="05000000000000000000" pitchFamily="2" charset="2"/>
              </a:rPr>
              <a:t>	</a:t>
            </a:r>
            <a:r>
              <a:rPr lang="en-GB" sz="2800" cap="none" dirty="0">
                <a:solidFill>
                  <a:srgbClr val="0000FF"/>
                </a:solidFill>
                <a:sym typeface="Wingdings" panose="05000000000000000000" pitchFamily="2" charset="2"/>
              </a:rPr>
              <a:t>H</a:t>
            </a:r>
            <a:r>
              <a:rPr lang="en-GB" sz="2800" cap="none" baseline="30000" dirty="0">
                <a:solidFill>
                  <a:srgbClr val="0000FF"/>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FF0000"/>
                </a:solidFill>
                <a:sym typeface="Wingdings" panose="05000000000000000000" pitchFamily="2" charset="2"/>
              </a:rPr>
              <a:t>Cl</a:t>
            </a:r>
            <a:r>
              <a:rPr lang="en-GB" sz="2800" cap="none" baseline="30000" dirty="0">
                <a:solidFill>
                  <a:srgbClr val="FF0000"/>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0000FF"/>
                </a:solidFill>
                <a:sym typeface="Wingdings" panose="05000000000000000000" pitchFamily="2" charset="2"/>
              </a:rPr>
              <a:t>Na</a:t>
            </a:r>
            <a:r>
              <a:rPr lang="en-GB" sz="2800" cap="none" baseline="30000" dirty="0">
                <a:solidFill>
                  <a:srgbClr val="0000FF"/>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FF0000"/>
                </a:solidFill>
                <a:sym typeface="Wingdings" panose="05000000000000000000" pitchFamily="2" charset="2"/>
              </a:rPr>
              <a:t>OH</a:t>
            </a:r>
            <a:r>
              <a:rPr lang="en-GB" sz="2800" cap="none" baseline="30000" dirty="0">
                <a:solidFill>
                  <a:srgbClr val="FF0000"/>
                </a:solidFill>
                <a:sym typeface="Wingdings" panose="05000000000000000000" pitchFamily="2" charset="2"/>
              </a:rPr>
              <a:t>-</a:t>
            </a:r>
            <a:r>
              <a:rPr lang="en-GB" sz="2800" cap="none" dirty="0">
                <a:solidFill>
                  <a:srgbClr val="FF0000"/>
                </a:solidFill>
                <a:sym typeface="Wingdings" panose="05000000000000000000" pitchFamily="2" charset="2"/>
              </a:rPr>
              <a:t> </a:t>
            </a:r>
            <a:r>
              <a:rPr lang="en-GB" sz="2800" cap="none" dirty="0">
                <a:sym typeface="Wingdings" panose="05000000000000000000" pitchFamily="2" charset="2"/>
              </a:rPr>
              <a:t>    </a:t>
            </a:r>
            <a:r>
              <a:rPr lang="en-GB" sz="2800" cap="none" dirty="0">
                <a:solidFill>
                  <a:srgbClr val="0000FF"/>
                </a:solidFill>
                <a:sym typeface="Wingdings" panose="05000000000000000000" pitchFamily="2" charset="2"/>
              </a:rPr>
              <a:t>Na</a:t>
            </a:r>
            <a:r>
              <a:rPr lang="en-GB" sz="2800" cap="none" baseline="30000" dirty="0">
                <a:solidFill>
                  <a:srgbClr val="0000FF"/>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FF0000"/>
                </a:solidFill>
                <a:sym typeface="Wingdings" panose="05000000000000000000" pitchFamily="2" charset="2"/>
              </a:rPr>
              <a:t>Cl</a:t>
            </a:r>
            <a:r>
              <a:rPr lang="en-GB" sz="2800" cap="none" baseline="30000" dirty="0">
                <a:solidFill>
                  <a:srgbClr val="FF0000"/>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00B050"/>
                </a:solidFill>
                <a:sym typeface="Wingdings" panose="05000000000000000000" pitchFamily="2" charset="2"/>
              </a:rPr>
              <a:t>H</a:t>
            </a:r>
            <a:r>
              <a:rPr lang="en-GB" sz="2800" cap="none" baseline="-25000" dirty="0">
                <a:solidFill>
                  <a:srgbClr val="00B050"/>
                </a:solidFill>
                <a:sym typeface="Wingdings" panose="05000000000000000000" pitchFamily="2" charset="2"/>
              </a:rPr>
              <a:t>2</a:t>
            </a:r>
            <a:r>
              <a:rPr lang="en-GB" sz="2800" cap="none" dirty="0">
                <a:solidFill>
                  <a:srgbClr val="00B050"/>
                </a:solidFill>
                <a:sym typeface="Wingdings" panose="05000000000000000000" pitchFamily="2" charset="2"/>
              </a:rPr>
              <a:t>O</a:t>
            </a:r>
            <a:r>
              <a:rPr lang="en-GB" sz="2800" cap="none" dirty="0">
                <a:sym typeface="Wingdings" panose="05000000000000000000" pitchFamily="2" charset="2"/>
              </a:rPr>
              <a:t> (l)</a:t>
            </a:r>
          </a:p>
          <a:p>
            <a:pPr marL="0" indent="0">
              <a:buNone/>
            </a:pPr>
            <a:r>
              <a:rPr lang="en-GB" sz="2800" cap="none" dirty="0">
                <a:sym typeface="Wingdings" panose="05000000000000000000" pitchFamily="2" charset="2"/>
              </a:rPr>
              <a:t>	Na</a:t>
            </a:r>
            <a:r>
              <a:rPr lang="en-GB" sz="2800" cap="none" baseline="30000" dirty="0">
                <a:sym typeface="Wingdings" panose="05000000000000000000" pitchFamily="2" charset="2"/>
              </a:rPr>
              <a:t>+</a:t>
            </a:r>
            <a:r>
              <a:rPr lang="en-GB" sz="2800" cap="none" dirty="0">
                <a:sym typeface="Wingdings" panose="05000000000000000000" pitchFamily="2" charset="2"/>
              </a:rPr>
              <a:t> and Cl</a:t>
            </a:r>
            <a:r>
              <a:rPr lang="en-GB" sz="2800" cap="none" baseline="30000" dirty="0">
                <a:sym typeface="Wingdings" panose="05000000000000000000" pitchFamily="2" charset="2"/>
              </a:rPr>
              <a:t>-</a:t>
            </a:r>
            <a:r>
              <a:rPr lang="en-GB" sz="2800" cap="none" dirty="0">
                <a:sym typeface="Wingdings" panose="05000000000000000000" pitchFamily="2" charset="2"/>
              </a:rPr>
              <a:t> are called spectator ions (same on both sides of equation)</a:t>
            </a:r>
          </a:p>
          <a:p>
            <a:pPr marL="0" indent="0">
              <a:buNone/>
            </a:pPr>
            <a:r>
              <a:rPr lang="en-GB" sz="2800" cap="none" dirty="0">
                <a:sym typeface="Wingdings" panose="05000000000000000000" pitchFamily="2" charset="2"/>
              </a:rPr>
              <a:t>		</a:t>
            </a:r>
            <a:r>
              <a:rPr lang="en-GB" sz="2800" b="1" cap="none" dirty="0">
                <a:solidFill>
                  <a:srgbClr val="0000FF"/>
                </a:solidFill>
                <a:sym typeface="Wingdings" panose="05000000000000000000" pitchFamily="2" charset="2"/>
              </a:rPr>
              <a:t>H</a:t>
            </a:r>
            <a:r>
              <a:rPr lang="en-GB" sz="2800" b="1" cap="none" baseline="30000" dirty="0">
                <a:solidFill>
                  <a:srgbClr val="0000FF"/>
                </a:solidFill>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olidFill>
                  <a:srgbClr val="FF0000"/>
                </a:solidFill>
                <a:sym typeface="Wingdings" panose="05000000000000000000" pitchFamily="2" charset="2"/>
              </a:rPr>
              <a:t>OH</a:t>
            </a:r>
            <a:r>
              <a:rPr lang="en-GB" sz="2800" b="1" cap="none" baseline="30000" dirty="0">
                <a:solidFill>
                  <a:srgbClr val="FF0000"/>
                </a:solidFill>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olidFill>
                  <a:srgbClr val="00B050"/>
                </a:solidFill>
                <a:sym typeface="Wingdings" panose="05000000000000000000" pitchFamily="2" charset="2"/>
              </a:rPr>
              <a:t>H</a:t>
            </a:r>
            <a:r>
              <a:rPr lang="en-GB" sz="2800" b="1" cap="none" baseline="-25000" dirty="0">
                <a:solidFill>
                  <a:srgbClr val="00B050"/>
                </a:solidFill>
                <a:sym typeface="Wingdings" panose="05000000000000000000" pitchFamily="2" charset="2"/>
              </a:rPr>
              <a:t>2</a:t>
            </a:r>
            <a:r>
              <a:rPr lang="en-GB" sz="2800" b="1" cap="none" dirty="0">
                <a:solidFill>
                  <a:srgbClr val="00B050"/>
                </a:solidFill>
                <a:sym typeface="Wingdings" panose="05000000000000000000" pitchFamily="2" charset="2"/>
              </a:rPr>
              <a:t>O</a:t>
            </a:r>
            <a:endParaRPr lang="en-GB" sz="2800" b="1" cap="none" dirty="0">
              <a:solidFill>
                <a:srgbClr val="00B050"/>
              </a:solidFill>
            </a:endParaRPr>
          </a:p>
        </p:txBody>
      </p:sp>
      <p:sp>
        <p:nvSpPr>
          <p:cNvPr id="4" name="TextBox 3">
            <a:extLst>
              <a:ext uri="{FF2B5EF4-FFF2-40B4-BE49-F238E27FC236}">
                <a16:creationId xmlns:a16="http://schemas.microsoft.com/office/drawing/2014/main" id="{6F03A5A5-6C24-4FEB-A202-A8A2757AFAF6}"/>
              </a:ext>
            </a:extLst>
          </p:cNvPr>
          <p:cNvSpPr txBox="1"/>
          <p:nvPr/>
        </p:nvSpPr>
        <p:spPr>
          <a:xfrm>
            <a:off x="0" y="6560123"/>
            <a:ext cx="4846263" cy="369332"/>
          </a:xfrm>
          <a:prstGeom prst="rect">
            <a:avLst/>
          </a:prstGeom>
          <a:noFill/>
        </p:spPr>
        <p:txBody>
          <a:bodyPr wrap="none" rtlCol="0">
            <a:spAutoFit/>
          </a:bodyPr>
          <a:lstStyle/>
          <a:p>
            <a:r>
              <a:rPr lang="en-GB" dirty="0"/>
              <a:t>*standard solution has exactly known concentration</a:t>
            </a:r>
          </a:p>
        </p:txBody>
      </p:sp>
      <p:sp>
        <p:nvSpPr>
          <p:cNvPr id="5" name="TextBox 4">
            <a:extLst>
              <a:ext uri="{FF2B5EF4-FFF2-40B4-BE49-F238E27FC236}">
                <a16:creationId xmlns:a16="http://schemas.microsoft.com/office/drawing/2014/main" id="{545D4EE3-28A2-4175-A9D2-7EBD3064F3B9}"/>
              </a:ext>
            </a:extLst>
          </p:cNvPr>
          <p:cNvSpPr txBox="1"/>
          <p:nvPr/>
        </p:nvSpPr>
        <p:spPr>
          <a:xfrm>
            <a:off x="10555912" y="3828646"/>
            <a:ext cx="1444626" cy="646331"/>
          </a:xfrm>
          <a:prstGeom prst="rect">
            <a:avLst/>
          </a:prstGeom>
          <a:noFill/>
        </p:spPr>
        <p:txBody>
          <a:bodyPr wrap="none" rtlCol="0">
            <a:spAutoFit/>
          </a:bodyPr>
          <a:lstStyle/>
          <a:p>
            <a:r>
              <a:rPr lang="en-GB" dirty="0" err="1"/>
              <a:t>aq</a:t>
            </a:r>
            <a:r>
              <a:rPr lang="en-GB" dirty="0"/>
              <a:t> – aqueous</a:t>
            </a:r>
          </a:p>
          <a:p>
            <a:r>
              <a:rPr lang="en-GB" dirty="0"/>
              <a:t>l - liquid</a:t>
            </a:r>
          </a:p>
        </p:txBody>
      </p:sp>
    </p:spTree>
    <p:extLst>
      <p:ext uri="{BB962C8B-B14F-4D97-AF65-F5344CB8AC3E}">
        <p14:creationId xmlns:p14="http://schemas.microsoft.com/office/powerpoint/2010/main" val="348658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9ED7A-CC18-4D44-81EA-4819EE73F5E2}"/>
              </a:ext>
            </a:extLst>
          </p:cNvPr>
          <p:cNvSpPr>
            <a:spLocks noGrp="1"/>
          </p:cNvSpPr>
          <p:nvPr>
            <p:ph type="title"/>
          </p:nvPr>
        </p:nvSpPr>
        <p:spPr>
          <a:xfrm>
            <a:off x="1070529" y="88724"/>
            <a:ext cx="10364451" cy="978077"/>
          </a:xfrm>
        </p:spPr>
        <p:txBody>
          <a:bodyPr/>
          <a:lstStyle/>
          <a:p>
            <a:r>
              <a:rPr lang="en-GB" dirty="0"/>
              <a:t>Health and safety</a:t>
            </a:r>
          </a:p>
        </p:txBody>
      </p:sp>
      <p:sp>
        <p:nvSpPr>
          <p:cNvPr id="3" name="Content Placeholder 2">
            <a:extLst>
              <a:ext uri="{FF2B5EF4-FFF2-40B4-BE49-F238E27FC236}">
                <a16:creationId xmlns:a16="http://schemas.microsoft.com/office/drawing/2014/main" id="{BB87F798-E5D3-4D3A-8FA8-68F54B54FFAE}"/>
              </a:ext>
            </a:extLst>
          </p:cNvPr>
          <p:cNvSpPr>
            <a:spLocks noGrp="1"/>
          </p:cNvSpPr>
          <p:nvPr>
            <p:ph sz="quarter" idx="13"/>
          </p:nvPr>
        </p:nvSpPr>
        <p:spPr>
          <a:xfrm>
            <a:off x="914087" y="1426567"/>
            <a:ext cx="10363826" cy="3424107"/>
          </a:xfrm>
        </p:spPr>
        <p:txBody>
          <a:bodyPr>
            <a:noAutofit/>
          </a:bodyPr>
          <a:lstStyle/>
          <a:p>
            <a:r>
              <a:rPr lang="en-GB" sz="2800" cap="none" dirty="0"/>
              <a:t>HCl and NaOH – corrosive; avoid spills; indicator – can stain</a:t>
            </a:r>
          </a:p>
          <a:p>
            <a:pPr lvl="1"/>
            <a:r>
              <a:rPr lang="en-GB" sz="2800" cap="none" dirty="0"/>
              <a:t>Wear safety goggles</a:t>
            </a:r>
          </a:p>
          <a:p>
            <a:pPr lvl="1"/>
            <a:r>
              <a:rPr lang="en-GB" sz="2800" cap="none" dirty="0"/>
              <a:t>Wear lab coat</a:t>
            </a:r>
          </a:p>
          <a:p>
            <a:endParaRPr lang="en-GB" sz="2800" cap="none" dirty="0"/>
          </a:p>
          <a:p>
            <a:r>
              <a:rPr lang="en-GB" sz="2800" cap="none" dirty="0"/>
              <a:t>Be careful with the glassware used in this experiment</a:t>
            </a:r>
          </a:p>
          <a:p>
            <a:pPr lvl="1"/>
            <a:r>
              <a:rPr lang="en-GB" sz="2800" cap="none" dirty="0"/>
              <a:t>Avoid cuts </a:t>
            </a:r>
          </a:p>
          <a:p>
            <a:pPr lvl="1"/>
            <a:r>
              <a:rPr lang="en-GB" sz="2800" cap="none" dirty="0"/>
              <a:t>Expensive </a:t>
            </a:r>
          </a:p>
          <a:p>
            <a:endParaRPr lang="en-GB" sz="2800" cap="none" dirty="0"/>
          </a:p>
          <a:p>
            <a:pPr lvl="1"/>
            <a:endParaRPr lang="en-GB" sz="2800" cap="none" dirty="0"/>
          </a:p>
        </p:txBody>
      </p:sp>
    </p:spTree>
    <p:extLst>
      <p:ext uri="{BB962C8B-B14F-4D97-AF65-F5344CB8AC3E}">
        <p14:creationId xmlns:p14="http://schemas.microsoft.com/office/powerpoint/2010/main" val="2120425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14E18-695C-45E4-9152-30A6F437F897}"/>
              </a:ext>
            </a:extLst>
          </p:cNvPr>
          <p:cNvSpPr>
            <a:spLocks noGrp="1"/>
          </p:cNvSpPr>
          <p:nvPr>
            <p:ph type="title"/>
          </p:nvPr>
        </p:nvSpPr>
        <p:spPr>
          <a:xfrm>
            <a:off x="913149" y="87086"/>
            <a:ext cx="10364451" cy="1082580"/>
          </a:xfrm>
        </p:spPr>
        <p:txBody>
          <a:bodyPr/>
          <a:lstStyle/>
          <a:p>
            <a:r>
              <a:rPr lang="en-GB" dirty="0"/>
              <a:t>chemicals</a:t>
            </a:r>
          </a:p>
        </p:txBody>
      </p:sp>
      <p:sp>
        <p:nvSpPr>
          <p:cNvPr id="3" name="Content Placeholder 2">
            <a:extLst>
              <a:ext uri="{FF2B5EF4-FFF2-40B4-BE49-F238E27FC236}">
                <a16:creationId xmlns:a16="http://schemas.microsoft.com/office/drawing/2014/main" id="{076CA5CA-4A97-42AC-B2E4-7613ECFB9B68}"/>
              </a:ext>
            </a:extLst>
          </p:cNvPr>
          <p:cNvSpPr>
            <a:spLocks noGrp="1"/>
          </p:cNvSpPr>
          <p:nvPr>
            <p:ph sz="quarter" idx="13"/>
          </p:nvPr>
        </p:nvSpPr>
        <p:spPr>
          <a:xfrm>
            <a:off x="913149" y="1304646"/>
            <a:ext cx="10363826" cy="3424107"/>
          </a:xfrm>
        </p:spPr>
        <p:txBody>
          <a:bodyPr>
            <a:normAutofit/>
          </a:bodyPr>
          <a:lstStyle/>
          <a:p>
            <a:r>
              <a:rPr lang="en-GB" sz="2800" cap="none" dirty="0"/>
              <a:t>80 mL of </a:t>
            </a:r>
            <a:r>
              <a:rPr lang="en-GB" sz="2800" b="1" cap="none" dirty="0"/>
              <a:t>standard</a:t>
            </a:r>
            <a:r>
              <a:rPr lang="en-GB" sz="2800" cap="none" dirty="0"/>
              <a:t> NaOH solution, </a:t>
            </a:r>
            <a:r>
              <a:rPr lang="en-GB" sz="2800" b="1" cap="none" dirty="0">
                <a:solidFill>
                  <a:srgbClr val="FF0000"/>
                </a:solidFill>
              </a:rPr>
              <a:t>M = 0.1026 mol/L </a:t>
            </a:r>
            <a:r>
              <a:rPr lang="en-GB" sz="2800" cap="none" dirty="0"/>
              <a:t>in labelled beaker</a:t>
            </a:r>
            <a:r>
              <a:rPr lang="en-GB" sz="2800" cap="none" dirty="0">
                <a:solidFill>
                  <a:srgbClr val="FF0000"/>
                </a:solidFill>
              </a:rPr>
              <a:t> </a:t>
            </a:r>
          </a:p>
          <a:p>
            <a:r>
              <a:rPr lang="en-GB" sz="2800" cap="none" dirty="0"/>
              <a:t>80 mL HCl solution with unknown concentration in labelled beaker</a:t>
            </a:r>
            <a:r>
              <a:rPr lang="en-GB" sz="2800" cap="none" dirty="0">
                <a:solidFill>
                  <a:srgbClr val="FF0000"/>
                </a:solidFill>
              </a:rPr>
              <a:t> </a:t>
            </a:r>
            <a:endParaRPr lang="en-GB" sz="2800" cap="none" dirty="0"/>
          </a:p>
          <a:p>
            <a:r>
              <a:rPr lang="en-GB" sz="2800" cap="none" dirty="0"/>
              <a:t>Phenolphthalein indicator (colourless in acidic solution, pink in basic solution)</a:t>
            </a:r>
          </a:p>
        </p:txBody>
      </p:sp>
    </p:spTree>
    <p:extLst>
      <p:ext uri="{BB962C8B-B14F-4D97-AF65-F5344CB8AC3E}">
        <p14:creationId xmlns:p14="http://schemas.microsoft.com/office/powerpoint/2010/main" val="1954278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29E47-6F9B-4F3C-A6A3-06D25AC115A8}"/>
              </a:ext>
            </a:extLst>
          </p:cNvPr>
          <p:cNvSpPr>
            <a:spLocks noGrp="1"/>
          </p:cNvSpPr>
          <p:nvPr>
            <p:ph type="title"/>
          </p:nvPr>
        </p:nvSpPr>
        <p:spPr>
          <a:xfrm>
            <a:off x="815803" y="84128"/>
            <a:ext cx="10364451" cy="1147894"/>
          </a:xfrm>
        </p:spPr>
        <p:txBody>
          <a:bodyPr/>
          <a:lstStyle/>
          <a:p>
            <a:r>
              <a:rPr lang="en-GB" dirty="0"/>
              <a:t>equipment</a:t>
            </a:r>
          </a:p>
        </p:txBody>
      </p:sp>
      <p:pic>
        <p:nvPicPr>
          <p:cNvPr id="5" name="Picture 4">
            <a:extLst>
              <a:ext uri="{FF2B5EF4-FFF2-40B4-BE49-F238E27FC236}">
                <a16:creationId xmlns:a16="http://schemas.microsoft.com/office/drawing/2014/main" id="{670E20AB-B285-401B-AE29-59FFB0E0AFC7}"/>
              </a:ext>
            </a:extLst>
          </p:cNvPr>
          <p:cNvPicPr>
            <a:picLocks noChangeAspect="1"/>
          </p:cNvPicPr>
          <p:nvPr/>
        </p:nvPicPr>
        <p:blipFill>
          <a:blip r:embed="rId2"/>
          <a:stretch>
            <a:fillRect/>
          </a:stretch>
        </p:blipFill>
        <p:spPr>
          <a:xfrm>
            <a:off x="7438883" y="734492"/>
            <a:ext cx="1533536" cy="5924593"/>
          </a:xfrm>
          <a:prstGeom prst="rect">
            <a:avLst/>
          </a:prstGeom>
        </p:spPr>
      </p:pic>
      <p:sp>
        <p:nvSpPr>
          <p:cNvPr id="6" name="TextBox 5">
            <a:extLst>
              <a:ext uri="{FF2B5EF4-FFF2-40B4-BE49-F238E27FC236}">
                <a16:creationId xmlns:a16="http://schemas.microsoft.com/office/drawing/2014/main" id="{A1F12460-6696-4C11-9F39-37E75B341EFB}"/>
              </a:ext>
            </a:extLst>
          </p:cNvPr>
          <p:cNvSpPr txBox="1"/>
          <p:nvPr/>
        </p:nvSpPr>
        <p:spPr>
          <a:xfrm>
            <a:off x="8908869" y="2684416"/>
            <a:ext cx="845103" cy="369332"/>
          </a:xfrm>
          <a:prstGeom prst="rect">
            <a:avLst/>
          </a:prstGeom>
          <a:noFill/>
        </p:spPr>
        <p:txBody>
          <a:bodyPr wrap="none" rtlCol="0">
            <a:spAutoFit/>
          </a:bodyPr>
          <a:lstStyle/>
          <a:p>
            <a:r>
              <a:rPr lang="en-GB" dirty="0"/>
              <a:t>burette</a:t>
            </a:r>
          </a:p>
        </p:txBody>
      </p:sp>
      <p:sp>
        <p:nvSpPr>
          <p:cNvPr id="7" name="TextBox 6">
            <a:extLst>
              <a:ext uri="{FF2B5EF4-FFF2-40B4-BE49-F238E27FC236}">
                <a16:creationId xmlns:a16="http://schemas.microsoft.com/office/drawing/2014/main" id="{3BB99E7A-77DC-4828-A59E-1933D77E16AE}"/>
              </a:ext>
            </a:extLst>
          </p:cNvPr>
          <p:cNvSpPr txBox="1"/>
          <p:nvPr/>
        </p:nvSpPr>
        <p:spPr>
          <a:xfrm>
            <a:off x="8930868" y="4913810"/>
            <a:ext cx="2522037" cy="369332"/>
          </a:xfrm>
          <a:prstGeom prst="rect">
            <a:avLst/>
          </a:prstGeom>
          <a:noFill/>
        </p:spPr>
        <p:txBody>
          <a:bodyPr wrap="none" rtlCol="0">
            <a:spAutoFit/>
          </a:bodyPr>
          <a:lstStyle/>
          <a:p>
            <a:r>
              <a:rPr lang="en-GB" dirty="0"/>
              <a:t>Erlenmeyer (conical) flask</a:t>
            </a:r>
          </a:p>
        </p:txBody>
      </p:sp>
      <p:sp>
        <p:nvSpPr>
          <p:cNvPr id="8" name="TextBox 7">
            <a:extLst>
              <a:ext uri="{FF2B5EF4-FFF2-40B4-BE49-F238E27FC236}">
                <a16:creationId xmlns:a16="http://schemas.microsoft.com/office/drawing/2014/main" id="{1BAA0FEB-0FC4-4CEF-8779-C93BDA9C5C76}"/>
              </a:ext>
            </a:extLst>
          </p:cNvPr>
          <p:cNvSpPr txBox="1"/>
          <p:nvPr/>
        </p:nvSpPr>
        <p:spPr>
          <a:xfrm>
            <a:off x="8940644" y="5275825"/>
            <a:ext cx="3005951" cy="369332"/>
          </a:xfrm>
          <a:prstGeom prst="rect">
            <a:avLst/>
          </a:prstGeom>
          <a:noFill/>
        </p:spPr>
        <p:txBody>
          <a:bodyPr wrap="none" rtlCol="0">
            <a:spAutoFit/>
          </a:bodyPr>
          <a:lstStyle/>
          <a:p>
            <a:r>
              <a:rPr lang="en-GB" dirty="0"/>
              <a:t>Standard NaOH solution (</a:t>
            </a:r>
            <a:r>
              <a:rPr lang="en-GB" dirty="0" err="1"/>
              <a:t>titer</a:t>
            </a:r>
            <a:r>
              <a:rPr lang="en-GB" dirty="0"/>
              <a:t>)</a:t>
            </a:r>
          </a:p>
        </p:txBody>
      </p:sp>
      <p:sp>
        <p:nvSpPr>
          <p:cNvPr id="9" name="TextBox 8">
            <a:extLst>
              <a:ext uri="{FF2B5EF4-FFF2-40B4-BE49-F238E27FC236}">
                <a16:creationId xmlns:a16="http://schemas.microsoft.com/office/drawing/2014/main" id="{8FA61B68-134F-4310-9DB1-C36436DFFC7D}"/>
              </a:ext>
            </a:extLst>
          </p:cNvPr>
          <p:cNvSpPr txBox="1"/>
          <p:nvPr/>
        </p:nvSpPr>
        <p:spPr>
          <a:xfrm>
            <a:off x="8936662" y="6142317"/>
            <a:ext cx="2825261" cy="369332"/>
          </a:xfrm>
          <a:prstGeom prst="rect">
            <a:avLst/>
          </a:prstGeom>
          <a:noFill/>
        </p:spPr>
        <p:txBody>
          <a:bodyPr wrap="none" rtlCol="0">
            <a:spAutoFit/>
          </a:bodyPr>
          <a:lstStyle/>
          <a:p>
            <a:r>
              <a:rPr lang="en-GB" dirty="0"/>
              <a:t>Mixture of HCl and indicator</a:t>
            </a:r>
          </a:p>
        </p:txBody>
      </p:sp>
      <p:pic>
        <p:nvPicPr>
          <p:cNvPr id="4" name="Picture 3">
            <a:extLst>
              <a:ext uri="{FF2B5EF4-FFF2-40B4-BE49-F238E27FC236}">
                <a16:creationId xmlns:a16="http://schemas.microsoft.com/office/drawing/2014/main" id="{5B3D75FB-572C-436C-8475-DA9922DDB112}"/>
              </a:ext>
            </a:extLst>
          </p:cNvPr>
          <p:cNvPicPr>
            <a:picLocks noChangeAspect="1"/>
          </p:cNvPicPr>
          <p:nvPr/>
        </p:nvPicPr>
        <p:blipFill rotWithShape="1">
          <a:blip r:embed="rId3"/>
          <a:srcRect l="40630" t="5714" r="41772" b="6032"/>
          <a:stretch/>
        </p:blipFill>
        <p:spPr>
          <a:xfrm>
            <a:off x="11072499" y="504587"/>
            <a:ext cx="476955" cy="4503798"/>
          </a:xfrm>
          <a:prstGeom prst="rect">
            <a:avLst/>
          </a:prstGeom>
        </p:spPr>
      </p:pic>
      <p:pic>
        <p:nvPicPr>
          <p:cNvPr id="10" name="Picture 9">
            <a:extLst>
              <a:ext uri="{FF2B5EF4-FFF2-40B4-BE49-F238E27FC236}">
                <a16:creationId xmlns:a16="http://schemas.microsoft.com/office/drawing/2014/main" id="{264579BF-297D-41BD-A00C-E8F1F65D6FA9}"/>
              </a:ext>
            </a:extLst>
          </p:cNvPr>
          <p:cNvPicPr>
            <a:picLocks noChangeAspect="1"/>
          </p:cNvPicPr>
          <p:nvPr/>
        </p:nvPicPr>
        <p:blipFill rotWithShape="1">
          <a:blip r:embed="rId4"/>
          <a:srcRect l="6061" t="2059" r="78935" b="4148"/>
          <a:stretch/>
        </p:blipFill>
        <p:spPr>
          <a:xfrm>
            <a:off x="10080019" y="504587"/>
            <a:ext cx="700441" cy="4493638"/>
          </a:xfrm>
          <a:prstGeom prst="rect">
            <a:avLst/>
          </a:prstGeom>
        </p:spPr>
      </p:pic>
      <p:sp>
        <p:nvSpPr>
          <p:cNvPr id="16" name="TextBox 15">
            <a:extLst>
              <a:ext uri="{FF2B5EF4-FFF2-40B4-BE49-F238E27FC236}">
                <a16:creationId xmlns:a16="http://schemas.microsoft.com/office/drawing/2014/main" id="{7CD65959-0BF0-4DFA-BDA6-06950428B05E}"/>
              </a:ext>
            </a:extLst>
          </p:cNvPr>
          <p:cNvSpPr txBox="1"/>
          <p:nvPr/>
        </p:nvSpPr>
        <p:spPr>
          <a:xfrm>
            <a:off x="10379777" y="135255"/>
            <a:ext cx="922047" cy="369332"/>
          </a:xfrm>
          <a:prstGeom prst="rect">
            <a:avLst/>
          </a:prstGeom>
          <a:noFill/>
        </p:spPr>
        <p:txBody>
          <a:bodyPr wrap="none" rtlCol="0">
            <a:spAutoFit/>
          </a:bodyPr>
          <a:lstStyle/>
          <a:p>
            <a:r>
              <a:rPr lang="en-GB" dirty="0"/>
              <a:t>pipettes</a:t>
            </a:r>
          </a:p>
        </p:txBody>
      </p:sp>
      <p:sp>
        <p:nvSpPr>
          <p:cNvPr id="3" name="Content Placeholder 2">
            <a:extLst>
              <a:ext uri="{FF2B5EF4-FFF2-40B4-BE49-F238E27FC236}">
                <a16:creationId xmlns:a16="http://schemas.microsoft.com/office/drawing/2014/main" id="{3C47C025-EB3D-48E9-B6BD-296BB2D9D71B}"/>
              </a:ext>
            </a:extLst>
          </p:cNvPr>
          <p:cNvSpPr>
            <a:spLocks noGrp="1"/>
          </p:cNvSpPr>
          <p:nvPr>
            <p:ph sz="quarter" idx="13"/>
          </p:nvPr>
        </p:nvSpPr>
        <p:spPr>
          <a:xfrm>
            <a:off x="200974" y="972362"/>
            <a:ext cx="7852739" cy="3424107"/>
          </a:xfrm>
        </p:spPr>
        <p:txBody>
          <a:bodyPr>
            <a:noAutofit/>
          </a:bodyPr>
          <a:lstStyle/>
          <a:p>
            <a:r>
              <a:rPr lang="en-GB" sz="2800" cap="none" dirty="0"/>
              <a:t>1x Burette, 50 mL attached to a burette stand with clamp</a:t>
            </a:r>
          </a:p>
          <a:p>
            <a:r>
              <a:rPr lang="en-GB" sz="2800" cap="none" dirty="0"/>
              <a:t>1x Pipette, 10 mL, with pipette filler</a:t>
            </a:r>
          </a:p>
          <a:p>
            <a:r>
              <a:rPr lang="en-GB" sz="2800" cap="none" dirty="0"/>
              <a:t>1x Small funnel to fill the burette</a:t>
            </a:r>
          </a:p>
          <a:p>
            <a:r>
              <a:rPr lang="en-GB" sz="2800" cap="none" dirty="0"/>
              <a:t>3x Erlenmeyer (conical) flasks, 100 mL</a:t>
            </a:r>
          </a:p>
          <a:p>
            <a:r>
              <a:rPr lang="en-GB" sz="2800" cap="none" dirty="0"/>
              <a:t>1x Graduated cylinder, 10 mL</a:t>
            </a:r>
          </a:p>
          <a:p>
            <a:r>
              <a:rPr lang="en-GB" sz="2800" cap="none" dirty="0"/>
              <a:t>1x plastic pipette</a:t>
            </a:r>
          </a:p>
          <a:p>
            <a:r>
              <a:rPr lang="en-GB" sz="2800" cap="none" dirty="0"/>
              <a:t>White tile or paper to go under the titration flask</a:t>
            </a:r>
          </a:p>
          <a:p>
            <a:r>
              <a:rPr lang="en-GB" sz="2800" cap="none" dirty="0"/>
              <a:t>Wash bottle and beaker for the waste</a:t>
            </a:r>
          </a:p>
        </p:txBody>
      </p:sp>
    </p:spTree>
    <p:extLst>
      <p:ext uri="{BB962C8B-B14F-4D97-AF65-F5344CB8AC3E}">
        <p14:creationId xmlns:p14="http://schemas.microsoft.com/office/powerpoint/2010/main" val="2084997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706B-8582-4081-A077-1262403E81D3}"/>
              </a:ext>
            </a:extLst>
          </p:cNvPr>
          <p:cNvSpPr>
            <a:spLocks noGrp="1"/>
          </p:cNvSpPr>
          <p:nvPr>
            <p:ph type="title"/>
          </p:nvPr>
        </p:nvSpPr>
        <p:spPr>
          <a:xfrm>
            <a:off x="867341" y="0"/>
            <a:ext cx="10364451" cy="1093465"/>
          </a:xfrm>
        </p:spPr>
        <p:txBody>
          <a:bodyPr/>
          <a:lstStyle/>
          <a:p>
            <a:r>
              <a:rPr lang="en-GB" dirty="0"/>
              <a:t>What is calibrated glassware?</a:t>
            </a:r>
          </a:p>
        </p:txBody>
      </p:sp>
      <p:pic>
        <p:nvPicPr>
          <p:cNvPr id="2052" name="Picture 4" descr="Laboratory Volumetric Flask Glassware Class A and B">
            <a:extLst>
              <a:ext uri="{FF2B5EF4-FFF2-40B4-BE49-F238E27FC236}">
                <a16:creationId xmlns:a16="http://schemas.microsoft.com/office/drawing/2014/main" id="{8570E0A7-51A4-4099-B290-AC342465A2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891" y="1093465"/>
            <a:ext cx="4426857" cy="553357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076DDC6-CFC9-4617-9FC9-D0301886E7F5}"/>
              </a:ext>
            </a:extLst>
          </p:cNvPr>
          <p:cNvSpPr txBox="1"/>
          <p:nvPr/>
        </p:nvSpPr>
        <p:spPr>
          <a:xfrm>
            <a:off x="5382617" y="1137848"/>
            <a:ext cx="6098146" cy="2246769"/>
          </a:xfrm>
          <a:prstGeom prst="rect">
            <a:avLst/>
          </a:prstGeom>
          <a:noFill/>
        </p:spPr>
        <p:txBody>
          <a:bodyPr wrap="square">
            <a:spAutoFit/>
          </a:bodyPr>
          <a:lstStyle/>
          <a:p>
            <a:r>
              <a:rPr lang="en-GB" sz="2800" b="0" i="0" dirty="0">
                <a:solidFill>
                  <a:srgbClr val="202124"/>
                </a:solidFill>
                <a:effectLst/>
              </a:rPr>
              <a:t>Burette (class B) – </a:t>
            </a:r>
            <a:r>
              <a:rPr lang="en-GB" sz="2800" b="0" i="0" dirty="0">
                <a:solidFill>
                  <a:srgbClr val="040C28"/>
                </a:solidFill>
                <a:effectLst/>
              </a:rPr>
              <a:t>one drop from a burette has a volume of approximately 0.05 </a:t>
            </a:r>
            <a:r>
              <a:rPr lang="en-GB" sz="2800" b="0" i="0" dirty="0" err="1">
                <a:solidFill>
                  <a:srgbClr val="040C28"/>
                </a:solidFill>
                <a:effectLst/>
              </a:rPr>
              <a:t>mL</a:t>
            </a:r>
            <a:r>
              <a:rPr lang="en-GB" sz="2800" b="0" i="0" dirty="0" err="1">
                <a:solidFill>
                  <a:srgbClr val="202124"/>
                </a:solidFill>
                <a:effectLst/>
              </a:rPr>
              <a:t>.</a:t>
            </a:r>
            <a:r>
              <a:rPr lang="en-GB" sz="2800" b="0" i="0" dirty="0">
                <a:solidFill>
                  <a:srgbClr val="202124"/>
                </a:solidFill>
                <a:effectLst/>
              </a:rPr>
              <a:t> All burette readings should include </a:t>
            </a:r>
            <a:r>
              <a:rPr lang="en-GB" sz="2800" b="0" i="0" u="sng" dirty="0">
                <a:solidFill>
                  <a:srgbClr val="202124"/>
                </a:solidFill>
                <a:effectLst/>
              </a:rPr>
              <a:t>2 decimal places </a:t>
            </a:r>
            <a:r>
              <a:rPr lang="en-GB" sz="2800" b="0" i="0" dirty="0">
                <a:solidFill>
                  <a:srgbClr val="202124"/>
                </a:solidFill>
                <a:effectLst/>
              </a:rPr>
              <a:t>in which the second figure is either 0 or 5.</a:t>
            </a:r>
            <a:endParaRPr lang="en-GB" sz="2800" dirty="0"/>
          </a:p>
        </p:txBody>
      </p:sp>
      <p:sp>
        <p:nvSpPr>
          <p:cNvPr id="9" name="TextBox 8">
            <a:extLst>
              <a:ext uri="{FF2B5EF4-FFF2-40B4-BE49-F238E27FC236}">
                <a16:creationId xmlns:a16="http://schemas.microsoft.com/office/drawing/2014/main" id="{EC2E1B1D-5E23-4120-BBC1-98D447B4EC8B}"/>
              </a:ext>
            </a:extLst>
          </p:cNvPr>
          <p:cNvSpPr txBox="1"/>
          <p:nvPr/>
        </p:nvSpPr>
        <p:spPr>
          <a:xfrm>
            <a:off x="5382617" y="3860251"/>
            <a:ext cx="6098146" cy="1384995"/>
          </a:xfrm>
          <a:prstGeom prst="rect">
            <a:avLst/>
          </a:prstGeom>
          <a:noFill/>
        </p:spPr>
        <p:txBody>
          <a:bodyPr wrap="square">
            <a:spAutoFit/>
          </a:bodyPr>
          <a:lstStyle/>
          <a:p>
            <a:r>
              <a:rPr lang="en-GB" sz="2800" b="0" i="0" dirty="0">
                <a:solidFill>
                  <a:srgbClr val="202124"/>
                </a:solidFill>
                <a:effectLst/>
              </a:rPr>
              <a:t>Pipette (</a:t>
            </a:r>
            <a:r>
              <a:rPr lang="en-GB" sz="2800" dirty="0">
                <a:solidFill>
                  <a:srgbClr val="202124"/>
                </a:solidFill>
              </a:rPr>
              <a:t>10 mL</a:t>
            </a:r>
            <a:r>
              <a:rPr lang="en-GB" sz="2800" b="0" i="0" dirty="0">
                <a:solidFill>
                  <a:srgbClr val="202124"/>
                </a:solidFill>
                <a:effectLst/>
              </a:rPr>
              <a:t>) – </a:t>
            </a:r>
            <a:r>
              <a:rPr lang="en-GB" sz="2800" dirty="0">
                <a:solidFill>
                  <a:srgbClr val="040C28"/>
                </a:solidFill>
              </a:rPr>
              <a:t>the reading should be to the nearest 0.05 mL; </a:t>
            </a:r>
            <a:r>
              <a:rPr lang="en-GB" sz="2800" b="0" i="0" dirty="0">
                <a:solidFill>
                  <a:srgbClr val="202124"/>
                </a:solidFill>
                <a:effectLst/>
              </a:rPr>
              <a:t>include </a:t>
            </a:r>
            <a:r>
              <a:rPr lang="en-GB" sz="2800" b="0" i="0" u="sng" dirty="0">
                <a:solidFill>
                  <a:srgbClr val="202124"/>
                </a:solidFill>
                <a:effectLst/>
              </a:rPr>
              <a:t>2 decimal places</a:t>
            </a:r>
            <a:r>
              <a:rPr lang="en-GB" sz="2800" dirty="0">
                <a:solidFill>
                  <a:srgbClr val="040C28"/>
                </a:solidFill>
              </a:rPr>
              <a:t> </a:t>
            </a:r>
            <a:endParaRPr lang="en-GB" sz="2800" dirty="0"/>
          </a:p>
        </p:txBody>
      </p:sp>
      <p:sp>
        <p:nvSpPr>
          <p:cNvPr id="3" name="TextBox 2">
            <a:extLst>
              <a:ext uri="{FF2B5EF4-FFF2-40B4-BE49-F238E27FC236}">
                <a16:creationId xmlns:a16="http://schemas.microsoft.com/office/drawing/2014/main" id="{7BD3BF31-EEAE-4104-A742-93E56683D478}"/>
              </a:ext>
            </a:extLst>
          </p:cNvPr>
          <p:cNvSpPr txBox="1"/>
          <p:nvPr/>
        </p:nvSpPr>
        <p:spPr>
          <a:xfrm>
            <a:off x="5524005" y="5458542"/>
            <a:ext cx="6185091" cy="523220"/>
          </a:xfrm>
          <a:prstGeom prst="rect">
            <a:avLst/>
          </a:prstGeom>
          <a:noFill/>
        </p:spPr>
        <p:txBody>
          <a:bodyPr wrap="none" rtlCol="0">
            <a:spAutoFit/>
          </a:bodyPr>
          <a:lstStyle/>
          <a:p>
            <a:r>
              <a:rPr lang="en-GB" sz="2800" dirty="0">
                <a:solidFill>
                  <a:srgbClr val="FF0000"/>
                </a:solidFill>
              </a:rPr>
              <a:t>Always read the bottom of the meniscus !!!</a:t>
            </a:r>
          </a:p>
        </p:txBody>
      </p:sp>
    </p:spTree>
    <p:extLst>
      <p:ext uri="{BB962C8B-B14F-4D97-AF65-F5344CB8AC3E}">
        <p14:creationId xmlns:p14="http://schemas.microsoft.com/office/powerpoint/2010/main" val="74754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706B-8582-4081-A077-1262403E81D3}"/>
              </a:ext>
            </a:extLst>
          </p:cNvPr>
          <p:cNvSpPr>
            <a:spLocks noGrp="1"/>
          </p:cNvSpPr>
          <p:nvPr>
            <p:ph type="title"/>
          </p:nvPr>
        </p:nvSpPr>
        <p:spPr>
          <a:xfrm>
            <a:off x="867341" y="0"/>
            <a:ext cx="10364451" cy="1093465"/>
          </a:xfrm>
        </p:spPr>
        <p:txBody>
          <a:bodyPr/>
          <a:lstStyle/>
          <a:p>
            <a:r>
              <a:rPr lang="en-GB" dirty="0"/>
              <a:t>How to read calibrated glassware?</a:t>
            </a:r>
          </a:p>
        </p:txBody>
      </p:sp>
      <p:pic>
        <p:nvPicPr>
          <p:cNvPr id="2050" name="Picture 2" descr="A zoomed-in section of the burette between 20.5 milliliters and 18.5 milliliters shows the level of the solution in the burette. There is a concave meniscus at the surface of the solution. There are 3 eyes on the right side of the burette looking at the level of the solution from above, at, and below the meniscus. The eye above the meniscus reads the solution level to be at 19.42 milliliters. The eye at the same level as the meniscus reads the level of the solution to be 19.5 milliliters. The eye below the meniscus reads the level of the solution to be 19.62 milliliters. The correct measurement of the solution level is 19.5 millimeters.">
            <a:extLst>
              <a:ext uri="{FF2B5EF4-FFF2-40B4-BE49-F238E27FC236}">
                <a16:creationId xmlns:a16="http://schemas.microsoft.com/office/drawing/2014/main" id="{855472ED-FE22-4BAF-9CEB-870274E6FC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 y="1225537"/>
            <a:ext cx="6157693" cy="36297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B19F30-1C7E-4293-9343-BEE43FC47A94}"/>
              </a:ext>
            </a:extLst>
          </p:cNvPr>
          <p:cNvSpPr txBox="1"/>
          <p:nvPr/>
        </p:nvSpPr>
        <p:spPr>
          <a:xfrm>
            <a:off x="715951" y="6129569"/>
            <a:ext cx="4426857" cy="369332"/>
          </a:xfrm>
          <a:prstGeom prst="rect">
            <a:avLst/>
          </a:prstGeom>
          <a:noFill/>
        </p:spPr>
        <p:txBody>
          <a:bodyPr wrap="square">
            <a:spAutoFit/>
          </a:bodyPr>
          <a:lstStyle/>
          <a:p>
            <a:r>
              <a:rPr lang="en-GB" dirty="0"/>
              <a:t>https://theory.labster.com/read-burette/</a:t>
            </a:r>
          </a:p>
        </p:txBody>
      </p:sp>
      <p:sp>
        <p:nvSpPr>
          <p:cNvPr id="7" name="TextBox 6">
            <a:extLst>
              <a:ext uri="{FF2B5EF4-FFF2-40B4-BE49-F238E27FC236}">
                <a16:creationId xmlns:a16="http://schemas.microsoft.com/office/drawing/2014/main" id="{18069BEF-8C2A-4B23-B2C2-678A3A3FDF10}"/>
              </a:ext>
            </a:extLst>
          </p:cNvPr>
          <p:cNvSpPr txBox="1"/>
          <p:nvPr/>
        </p:nvSpPr>
        <p:spPr>
          <a:xfrm>
            <a:off x="7059213" y="1640534"/>
            <a:ext cx="5132787" cy="923330"/>
          </a:xfrm>
          <a:prstGeom prst="rect">
            <a:avLst/>
          </a:prstGeom>
          <a:noFill/>
        </p:spPr>
        <p:txBody>
          <a:bodyPr wrap="square">
            <a:spAutoFit/>
          </a:bodyPr>
          <a:lstStyle/>
          <a:p>
            <a:r>
              <a:rPr lang="en-GB" b="0" i="0" dirty="0">
                <a:solidFill>
                  <a:srgbClr val="4D5156"/>
                </a:solidFill>
                <a:effectLst/>
                <a:latin typeface="arial" panose="020B0604020202020204" pitchFamily="34" charset="0"/>
              </a:rPr>
              <a:t>The meniscus is the curve in the upper surface of a liquid close to the surface of the container or another object, produced by surface tension.</a:t>
            </a:r>
            <a:endParaRPr lang="en-GB" dirty="0"/>
          </a:p>
        </p:txBody>
      </p:sp>
    </p:spTree>
    <p:extLst>
      <p:ext uri="{BB962C8B-B14F-4D97-AF65-F5344CB8AC3E}">
        <p14:creationId xmlns:p14="http://schemas.microsoft.com/office/powerpoint/2010/main" val="2460885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515B-FBCE-4B25-8890-C84597DEC039}"/>
              </a:ext>
            </a:extLst>
          </p:cNvPr>
          <p:cNvSpPr>
            <a:spLocks noGrp="1"/>
          </p:cNvSpPr>
          <p:nvPr>
            <p:ph type="title"/>
          </p:nvPr>
        </p:nvSpPr>
        <p:spPr>
          <a:xfrm>
            <a:off x="913149" y="0"/>
            <a:ext cx="10364451" cy="851937"/>
          </a:xfrm>
        </p:spPr>
        <p:txBody>
          <a:bodyPr/>
          <a:lstStyle/>
          <a:p>
            <a:r>
              <a:rPr lang="en-GB" dirty="0"/>
              <a:t>procedure</a:t>
            </a:r>
          </a:p>
        </p:txBody>
      </p:sp>
      <p:sp>
        <p:nvSpPr>
          <p:cNvPr id="3" name="Content Placeholder 2">
            <a:extLst>
              <a:ext uri="{FF2B5EF4-FFF2-40B4-BE49-F238E27FC236}">
                <a16:creationId xmlns:a16="http://schemas.microsoft.com/office/drawing/2014/main" id="{F4593323-DF04-4E89-9F81-193B0FBCA60F}"/>
              </a:ext>
            </a:extLst>
          </p:cNvPr>
          <p:cNvSpPr>
            <a:spLocks noGrp="1"/>
          </p:cNvSpPr>
          <p:nvPr>
            <p:ph sz="quarter" idx="13"/>
          </p:nvPr>
        </p:nvSpPr>
        <p:spPr>
          <a:xfrm>
            <a:off x="913149" y="736000"/>
            <a:ext cx="10363826" cy="5986076"/>
          </a:xfrm>
        </p:spPr>
        <p:txBody>
          <a:bodyPr>
            <a:normAutofit/>
          </a:bodyPr>
          <a:lstStyle/>
          <a:p>
            <a:r>
              <a:rPr lang="en-GB" sz="2400" b="1" cap="none" dirty="0"/>
              <a:t>Step 1:</a:t>
            </a:r>
            <a:r>
              <a:rPr lang="en-GB" sz="2400" cap="none" dirty="0"/>
              <a:t> wash</a:t>
            </a:r>
          </a:p>
          <a:p>
            <a:pPr lvl="1"/>
            <a:r>
              <a:rPr lang="en-GB" sz="2400" cap="none" dirty="0"/>
              <a:t>Pipette – with DI water from the wash bottle followed by a small volume of HCl (discard)</a:t>
            </a:r>
          </a:p>
          <a:p>
            <a:pPr lvl="1"/>
            <a:r>
              <a:rPr lang="en-GB" sz="2400" cap="none" dirty="0"/>
              <a:t>Burette - with DI water from the wash bottle followed by a small amount of NaOH (discard); use the funnel to pour a few mL of NaOH </a:t>
            </a:r>
          </a:p>
          <a:p>
            <a:pPr lvl="1"/>
            <a:r>
              <a:rPr lang="en-GB" sz="2400" cap="none" dirty="0"/>
              <a:t>Erlenmeyer (conical) flask - with a small amount of distilled water</a:t>
            </a:r>
          </a:p>
          <a:p>
            <a:pPr marL="914400" lvl="2" indent="0">
              <a:buNone/>
            </a:pPr>
            <a:r>
              <a:rPr lang="en-GB" sz="2400" i="1" cap="none" dirty="0">
                <a:solidFill>
                  <a:srgbClr val="0000FF"/>
                </a:solidFill>
              </a:rPr>
              <a:t>Does it have to be dry?</a:t>
            </a:r>
          </a:p>
          <a:p>
            <a:endParaRPr lang="en-GB" sz="2400" cap="none" dirty="0"/>
          </a:p>
        </p:txBody>
      </p:sp>
    </p:spTree>
    <p:extLst>
      <p:ext uri="{BB962C8B-B14F-4D97-AF65-F5344CB8AC3E}">
        <p14:creationId xmlns:p14="http://schemas.microsoft.com/office/powerpoint/2010/main" val="144290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515B-FBCE-4B25-8890-C84597DEC039}"/>
              </a:ext>
            </a:extLst>
          </p:cNvPr>
          <p:cNvSpPr>
            <a:spLocks noGrp="1"/>
          </p:cNvSpPr>
          <p:nvPr>
            <p:ph type="title"/>
          </p:nvPr>
        </p:nvSpPr>
        <p:spPr>
          <a:xfrm>
            <a:off x="913774" y="-133355"/>
            <a:ext cx="10364451" cy="851937"/>
          </a:xfrm>
        </p:spPr>
        <p:txBody>
          <a:bodyPr/>
          <a:lstStyle/>
          <a:p>
            <a:r>
              <a:rPr lang="en-GB" dirty="0"/>
              <a:t>procedure</a:t>
            </a:r>
          </a:p>
        </p:txBody>
      </p:sp>
      <p:sp>
        <p:nvSpPr>
          <p:cNvPr id="3" name="Content Placeholder 2">
            <a:extLst>
              <a:ext uri="{FF2B5EF4-FFF2-40B4-BE49-F238E27FC236}">
                <a16:creationId xmlns:a16="http://schemas.microsoft.com/office/drawing/2014/main" id="{F4593323-DF04-4E89-9F81-193B0FBCA60F}"/>
              </a:ext>
            </a:extLst>
          </p:cNvPr>
          <p:cNvSpPr>
            <a:spLocks noGrp="1"/>
          </p:cNvSpPr>
          <p:nvPr>
            <p:ph sz="quarter" idx="13"/>
          </p:nvPr>
        </p:nvSpPr>
        <p:spPr>
          <a:xfrm>
            <a:off x="104502" y="718582"/>
            <a:ext cx="12087498" cy="5284012"/>
          </a:xfrm>
        </p:spPr>
        <p:txBody>
          <a:bodyPr>
            <a:noAutofit/>
          </a:bodyPr>
          <a:lstStyle/>
          <a:p>
            <a:r>
              <a:rPr lang="en-GB" sz="2400" b="1" cap="none" dirty="0"/>
              <a:t>Step 2:</a:t>
            </a:r>
            <a:r>
              <a:rPr lang="en-GB" sz="2400" cap="none" dirty="0"/>
              <a:t> Using a small funnel, fill the burette with standard NaOH solution, running some of the solution through the tap, until the bottom of meniscus is just on the zero level. Ensure that there are no air bubbles trapped</a:t>
            </a:r>
          </a:p>
          <a:p>
            <a:pPr marL="0" indent="0">
              <a:buNone/>
            </a:pPr>
            <a:r>
              <a:rPr lang="en-GB" sz="2400" cap="none" dirty="0">
                <a:solidFill>
                  <a:srgbClr val="FF0000"/>
                </a:solidFill>
              </a:rPr>
              <a:t>RECORD THE INITIAL READING !!!</a:t>
            </a:r>
          </a:p>
          <a:p>
            <a:r>
              <a:rPr lang="en-GB" sz="2400" b="1" cap="none" dirty="0"/>
              <a:t>STEP 3: </a:t>
            </a:r>
            <a:r>
              <a:rPr lang="en-GB" sz="2400" cap="none" dirty="0"/>
              <a:t>Using the pipette filler place approximately 25 mL of HCl solution in the three clean conical flasks</a:t>
            </a:r>
          </a:p>
          <a:p>
            <a:r>
              <a:rPr lang="en-GB" sz="2400" b="1" cap="none" dirty="0"/>
              <a:t>STEP 4:</a:t>
            </a:r>
            <a:r>
              <a:rPr lang="en-GB" sz="2400" cap="none" dirty="0"/>
              <a:t> Add 3-4 drops of phenolphthalein indicator to each flask with acid, swirl gently and add 10 mL of DI water using a graduated cylinder</a:t>
            </a:r>
          </a:p>
          <a:p>
            <a:r>
              <a:rPr lang="en-GB" sz="2400" b="1" cap="none" dirty="0"/>
              <a:t>STEP 5: </a:t>
            </a:r>
            <a:r>
              <a:rPr lang="en-GB" sz="2400" cap="none" dirty="0"/>
              <a:t>Using the tap of the burette run the NaOH solution in the FIRST conical flask, mixing thoroughly, until the solution changes colour to pink (ROUGH TITRATION)</a:t>
            </a:r>
          </a:p>
          <a:p>
            <a:pPr marL="0" indent="0">
              <a:buNone/>
            </a:pPr>
            <a:r>
              <a:rPr lang="en-GB" sz="2400" cap="none" dirty="0">
                <a:solidFill>
                  <a:srgbClr val="FF0000"/>
                </a:solidFill>
              </a:rPr>
              <a:t>RECORD THE FINAL READING !!!</a:t>
            </a:r>
          </a:p>
        </p:txBody>
      </p:sp>
      <p:sp>
        <p:nvSpPr>
          <p:cNvPr id="5" name="TextBox 4">
            <a:extLst>
              <a:ext uri="{FF2B5EF4-FFF2-40B4-BE49-F238E27FC236}">
                <a16:creationId xmlns:a16="http://schemas.microsoft.com/office/drawing/2014/main" id="{9C37F44C-703C-488E-9091-7BE668C0B0EC}"/>
              </a:ext>
            </a:extLst>
          </p:cNvPr>
          <p:cNvSpPr txBox="1"/>
          <p:nvPr/>
        </p:nvSpPr>
        <p:spPr>
          <a:xfrm>
            <a:off x="5989040" y="1570519"/>
            <a:ext cx="6098458" cy="461665"/>
          </a:xfrm>
          <a:prstGeom prst="rect">
            <a:avLst/>
          </a:prstGeom>
          <a:noFill/>
        </p:spPr>
        <p:txBody>
          <a:bodyPr wrap="square">
            <a:spAutoFit/>
          </a:bodyPr>
          <a:lstStyle/>
          <a:p>
            <a:pPr marL="914400" lvl="2" indent="0">
              <a:buNone/>
            </a:pPr>
            <a:r>
              <a:rPr lang="en-GB" sz="2400" i="1" cap="none" dirty="0">
                <a:solidFill>
                  <a:srgbClr val="0000FF"/>
                </a:solidFill>
              </a:rPr>
              <a:t>Does it have to be ZERO?</a:t>
            </a:r>
          </a:p>
        </p:txBody>
      </p:sp>
    </p:spTree>
    <p:extLst>
      <p:ext uri="{BB962C8B-B14F-4D97-AF65-F5344CB8AC3E}">
        <p14:creationId xmlns:p14="http://schemas.microsoft.com/office/powerpoint/2010/main" val="64587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AE83-985B-4EE8-80AB-635EAD13A4F1}"/>
              </a:ext>
            </a:extLst>
          </p:cNvPr>
          <p:cNvSpPr>
            <a:spLocks noGrp="1"/>
          </p:cNvSpPr>
          <p:nvPr>
            <p:ph type="title"/>
          </p:nvPr>
        </p:nvSpPr>
        <p:spPr>
          <a:xfrm>
            <a:off x="835397" y="121920"/>
            <a:ext cx="10364451" cy="725528"/>
          </a:xfrm>
        </p:spPr>
        <p:txBody>
          <a:bodyPr/>
          <a:lstStyle/>
          <a:p>
            <a:r>
              <a:rPr lang="en-GB" dirty="0"/>
              <a:t>Procedure, </a:t>
            </a:r>
            <a:r>
              <a:rPr lang="en-GB" cap="none" dirty="0" err="1"/>
              <a:t>cnt</a:t>
            </a:r>
            <a:r>
              <a:rPr lang="en-GB" cap="none" dirty="0"/>
              <a:t>.</a:t>
            </a:r>
            <a:r>
              <a:rPr lang="en-GB" dirty="0"/>
              <a:t> </a:t>
            </a:r>
          </a:p>
        </p:txBody>
      </p:sp>
      <p:sp>
        <p:nvSpPr>
          <p:cNvPr id="3" name="Content Placeholder 2">
            <a:extLst>
              <a:ext uri="{FF2B5EF4-FFF2-40B4-BE49-F238E27FC236}">
                <a16:creationId xmlns:a16="http://schemas.microsoft.com/office/drawing/2014/main" id="{F0E1F574-4AB7-4CE3-85A8-575A8C951730}"/>
              </a:ext>
            </a:extLst>
          </p:cNvPr>
          <p:cNvSpPr>
            <a:spLocks noGrp="1"/>
          </p:cNvSpPr>
          <p:nvPr>
            <p:ph sz="quarter" idx="13"/>
          </p:nvPr>
        </p:nvSpPr>
        <p:spPr>
          <a:xfrm>
            <a:off x="835397" y="991138"/>
            <a:ext cx="10703460" cy="3424107"/>
          </a:xfrm>
        </p:spPr>
        <p:txBody>
          <a:bodyPr>
            <a:noAutofit/>
          </a:bodyPr>
          <a:lstStyle/>
          <a:p>
            <a:r>
              <a:rPr lang="en-GB" sz="2400" b="1" cap="none" dirty="0"/>
              <a:t>STEP 6:</a:t>
            </a:r>
            <a:r>
              <a:rPr lang="en-GB" sz="2400" cap="none" dirty="0"/>
              <a:t> Repeat step 5 for the next sample of HCl</a:t>
            </a:r>
          </a:p>
          <a:p>
            <a:r>
              <a:rPr lang="en-GB" sz="2400" b="1" cap="none" dirty="0"/>
              <a:t>STEP 7:</a:t>
            </a:r>
            <a:r>
              <a:rPr lang="en-GB" sz="2400" cap="none" dirty="0"/>
              <a:t> This time:</a:t>
            </a:r>
          </a:p>
          <a:p>
            <a:pPr lvl="1"/>
            <a:r>
              <a:rPr lang="en-GB" sz="2400" cap="none" dirty="0"/>
              <a:t>Run the NaOH into the acid /indicator mix until the volume of NaOH is within 2 mL of what it was in the rough titration (Step 5)</a:t>
            </a:r>
          </a:p>
          <a:p>
            <a:pPr lvl="1"/>
            <a:r>
              <a:rPr lang="en-GB" sz="2400" cap="none" dirty="0"/>
              <a:t>At this point run the base at a slower rate (dripping it slowly and shaking the solution in the flask) so you can read the volume of HCl required to neutralise the solution to one drop (0.05 mL). Note: Take an accurate reading within 0.05mL and take the reading at the first colour change in the solution</a:t>
            </a:r>
          </a:p>
          <a:p>
            <a:r>
              <a:rPr lang="en-GB" sz="2400" b="1" cap="none" dirty="0"/>
              <a:t>STEP 8:</a:t>
            </a:r>
            <a:r>
              <a:rPr lang="en-GB" sz="2400" cap="none" dirty="0"/>
              <a:t> Repeat steps 6 and 7 until a satisfactory result is obtained</a:t>
            </a:r>
          </a:p>
          <a:p>
            <a:pPr marL="342900" lvl="0" indent="-342900" rtl="0">
              <a:lnSpc>
                <a:spcPct val="150000"/>
              </a:lnSpc>
              <a:spcAft>
                <a:spcPts val="600"/>
              </a:spcAft>
              <a:buFont typeface="Arial" panose="020B0604020202020204" pitchFamily="34" charset="0"/>
              <a:buChar char="•"/>
            </a:pPr>
            <a:r>
              <a:rPr lang="en-GB" sz="2400" cap="none" dirty="0">
                <a:effectLst/>
                <a:ea typeface="Calibri" panose="020F0502020204030204" pitchFamily="34" charset="0"/>
                <a:cs typeface="Calibri" panose="020F0502020204030204" pitchFamily="34" charset="0"/>
              </a:rPr>
              <a:t>Two volumes of NaOH solution differ by no more than 0.10 ml for the same volumes of HCl</a:t>
            </a:r>
            <a:endParaRPr lang="en-GB" sz="2400" cap="none" dirty="0">
              <a:effectLst/>
              <a:ea typeface="Calibri" panose="020F0502020204030204" pitchFamily="34" charset="0"/>
              <a:cs typeface="Times New Roman" panose="02020603050405020304" pitchFamily="18" charset="0"/>
            </a:endParaRPr>
          </a:p>
          <a:p>
            <a:endParaRPr lang="en-GB" sz="2400" cap="none" dirty="0"/>
          </a:p>
          <a:p>
            <a:pPr marL="457200" lvl="1" indent="0">
              <a:buNone/>
            </a:pPr>
            <a:endParaRPr lang="en-GB" sz="2400" cap="none" dirty="0"/>
          </a:p>
        </p:txBody>
      </p:sp>
    </p:spTree>
    <p:extLst>
      <p:ext uri="{BB962C8B-B14F-4D97-AF65-F5344CB8AC3E}">
        <p14:creationId xmlns:p14="http://schemas.microsoft.com/office/powerpoint/2010/main" val="62765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hape&#10;&#10;Description automatically generated">
            <a:extLst>
              <a:ext uri="{FF2B5EF4-FFF2-40B4-BE49-F238E27FC236}">
                <a16:creationId xmlns:a16="http://schemas.microsoft.com/office/drawing/2014/main" id="{635A5D66-4527-4029-B3E1-81756AAAB02D}"/>
              </a:ext>
            </a:extLst>
          </p:cNvPr>
          <p:cNvPicPr>
            <a:picLocks noChangeAspect="1"/>
          </p:cNvPicPr>
          <p:nvPr/>
        </p:nvPicPr>
        <p:blipFill>
          <a:blip r:embed="rId2"/>
          <a:stretch>
            <a:fillRect/>
          </a:stretch>
        </p:blipFill>
        <p:spPr>
          <a:xfrm>
            <a:off x="7322754" y="3622766"/>
            <a:ext cx="4636077" cy="3117762"/>
          </a:xfrm>
          <a:prstGeom prst="rect">
            <a:avLst/>
          </a:prstGeom>
        </p:spPr>
      </p:pic>
      <p:pic>
        <p:nvPicPr>
          <p:cNvPr id="13" name="Picture 1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1">
            <a:extLst>
              <a:ext uri="{FF2B5EF4-FFF2-40B4-BE49-F238E27FC236}">
                <a16:creationId xmlns:a16="http://schemas.microsoft.com/office/drawing/2014/main" id="{7DB4B619-0D9C-49E3-A219-8B56CEB70B9D}"/>
              </a:ext>
            </a:extLst>
          </p:cNvPr>
          <p:cNvSpPr>
            <a:spLocks noGrp="1" noChangeArrowheads="1"/>
          </p:cNvSpPr>
          <p:nvPr>
            <p:ph sz="quarter" idx="13"/>
          </p:nvPr>
        </p:nvSpPr>
        <p:spPr bwMode="auto">
          <a:xfrm>
            <a:off x="280481" y="799549"/>
            <a:ext cx="7783656" cy="38474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cs typeface="Tahoma" panose="020B0604030504040204" pitchFamily="34" charset="0"/>
              </a:rPr>
              <a:t>At the equivalence point </a:t>
            </a:r>
            <a:r>
              <a:rPr lang="en-US" altLang="en-US" sz="2400" b="1" cap="none" dirty="0">
                <a:latin typeface="+mn-lt"/>
                <a:cs typeface="Tahoma" panose="020B0604030504040204" pitchFamily="34" charset="0"/>
              </a:rPr>
              <a:t>(end point) </a:t>
            </a:r>
            <a:r>
              <a:rPr kumimoji="0" lang="en-US" altLang="en-US" sz="2400" b="1" i="0" u="none" strike="noStrike" cap="none" normalizeH="0" baseline="0" dirty="0">
                <a:ln>
                  <a:noFill/>
                </a:ln>
                <a:effectLst/>
                <a:latin typeface="+mn-lt"/>
                <a:cs typeface="Tahoma" panose="020B0604030504040204" pitchFamily="34" charset="0"/>
              </a:rPr>
              <a:t>in a neutralization, the moles of acid are equal to the moles of base.</a:t>
            </a:r>
            <a:endParaRPr kumimoji="0" lang="en-US" altLang="en-US" sz="2400" b="1" i="0" u="none" strike="noStrike" cap="none" normalizeH="0" baseline="0" dirty="0">
              <a:ln>
                <a:noFill/>
              </a:ln>
              <a:effectLst/>
              <a:latin typeface="+mn-lt"/>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ea typeface="MathJax_Main"/>
              </a:rPr>
              <a:t>		moles acid = moles base</a:t>
            </a:r>
            <a:endParaRPr kumimoji="0" lang="en-US" altLang="en-US" sz="2400" b="1" i="0" u="none" strike="noStrike" cap="none" normalizeH="0" baseline="0" dirty="0">
              <a:ln>
                <a:noFill/>
              </a:ln>
              <a:effectLst/>
              <a:latin typeface="+mn-lt"/>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cs typeface="Tahoma" panose="020B0604030504040204" pitchFamily="34" charset="0"/>
              </a:rPr>
              <a:t>Molarity</a:t>
            </a:r>
            <a:r>
              <a:rPr kumimoji="0" lang="en-US" altLang="en-US" sz="2400" b="0" i="0" u="none" strike="noStrike" cap="none" normalizeH="0" baseline="0" dirty="0">
                <a:ln>
                  <a:noFill/>
                </a:ln>
                <a:effectLst/>
                <a:latin typeface="+mn-lt"/>
                <a:cs typeface="Tahoma" panose="020B0604030504040204" pitchFamily="34" charset="0"/>
              </a:rPr>
              <a:t>, M [mol/L, M] of a solution is defined as the moles of the solute divided by the volume of the solution</a:t>
            </a:r>
            <a:r>
              <a:rPr kumimoji="0" lang="en-US" altLang="en-US" sz="2400" b="0" i="0" u="none" strike="noStrike" cap="none" normalizeH="0" dirty="0">
                <a:ln>
                  <a:noFill/>
                </a:ln>
                <a:effectLst/>
                <a:latin typeface="+mn-lt"/>
                <a:cs typeface="Tahoma" panose="020B0604030504040204" pitchFamily="34" charset="0"/>
              </a:rPr>
              <a:t> in </a:t>
            </a:r>
            <a:r>
              <a:rPr kumimoji="0" lang="en-US" altLang="en-US" sz="2400" b="0" i="0" u="none" strike="noStrike" cap="none" normalizeH="0" baseline="0" dirty="0">
                <a:ln>
                  <a:noFill/>
                </a:ln>
                <a:effectLst/>
                <a:latin typeface="+mn-lt"/>
                <a:cs typeface="Tahoma" panose="020B0604030504040204" pitchFamily="34" charset="0"/>
              </a:rPr>
              <a:t> liters </a:t>
            </a:r>
            <a:r>
              <a:rPr kumimoji="0" lang="en-US" altLang="en-US" sz="2400" b="1" i="0" u="none" strike="noStrike" cap="none" normalizeH="0" baseline="0" dirty="0">
                <a:ln>
                  <a:noFill/>
                </a:ln>
                <a:effectLst/>
                <a:latin typeface="+mn-lt"/>
                <a:ea typeface="MathJax_Main"/>
                <a:cs typeface="Tahoma" panose="020B0604030504040204" pitchFamily="34" charset="0"/>
              </a:rPr>
              <a:t>(L)</a:t>
            </a:r>
            <a:r>
              <a:rPr kumimoji="0" lang="en-US" altLang="en-US" sz="2400" b="0" i="0" u="none" strike="noStrike" cap="none" normalizeH="0" baseline="0" dirty="0">
                <a:ln>
                  <a:noFill/>
                </a:ln>
                <a:effectLst/>
                <a:latin typeface="+mn-lt"/>
                <a:cs typeface="Tahoma" panose="020B0604030504040204" pitchFamily="34" charset="0"/>
              </a:rPr>
              <a:t>. </a:t>
            </a:r>
            <a:endParaRPr lang="en-US" altLang="en-US" sz="2400" cap="none" dirty="0">
              <a:latin typeface="+mn-lt"/>
              <a:cs typeface="Tahoma" panose="020B0604030504040204" pitchFamily="34" charset="0"/>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cs typeface="Tahoma" panose="020B0604030504040204" pitchFamily="34" charset="0"/>
              </a:rPr>
              <a:t>Moles</a:t>
            </a:r>
            <a:r>
              <a:rPr kumimoji="0" lang="en-US" altLang="en-US" sz="2400" b="0" i="0" u="none" strike="noStrike" cap="none" normalizeH="0" baseline="0" dirty="0">
                <a:ln>
                  <a:noFill/>
                </a:ln>
                <a:effectLst/>
                <a:latin typeface="+mn-lt"/>
                <a:cs typeface="Tahoma" panose="020B0604030504040204" pitchFamily="34" charset="0"/>
              </a:rPr>
              <a:t> of solute are therefore equal to the molarity of a solution multiplied by the volume in liters.</a:t>
            </a:r>
            <a:endParaRPr kumimoji="0" lang="en-US" altLang="en-US" sz="2400" b="0" i="0" u="none" strike="noStrike" cap="none" normalizeH="0" baseline="0" dirty="0">
              <a:ln>
                <a:noFill/>
              </a:ln>
              <a:effectLst/>
              <a:latin typeface="+mn-lt"/>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0" i="0" u="none" strike="noStrike" cap="none" normalizeH="0" baseline="0" dirty="0">
                <a:ln>
                  <a:noFill/>
                </a:ln>
                <a:effectLst/>
                <a:latin typeface="+mn-lt"/>
                <a:ea typeface="MathJax_Main"/>
              </a:rPr>
              <a:t>		moles solute =M × V </a:t>
            </a:r>
            <a:r>
              <a:rPr lang="en-US" altLang="en-US" sz="2400" cap="none" dirty="0">
                <a:latin typeface="+mn-lt"/>
              </a:rPr>
              <a:t>		</a:t>
            </a:r>
          </a:p>
          <a:p>
            <a:pPr marL="0" lvl="0" indent="0">
              <a:lnSpc>
                <a:spcPct val="100000"/>
              </a:lnSpc>
              <a:spcBef>
                <a:spcPts val="1200"/>
              </a:spcBef>
              <a:spcAft>
                <a:spcPts val="1200"/>
              </a:spcAft>
              <a:buClrTx/>
              <a:buNone/>
            </a:pPr>
            <a:r>
              <a:rPr lang="en-US" altLang="en-US" sz="2400" cap="none" dirty="0">
                <a:latin typeface="+mn-lt"/>
              </a:rPr>
              <a:t>		moles acid = M</a:t>
            </a:r>
            <a:r>
              <a:rPr lang="en-US" altLang="en-US" sz="2400" cap="none" baseline="-25000" dirty="0">
                <a:latin typeface="+mn-lt"/>
              </a:rPr>
              <a:t>A</a:t>
            </a:r>
            <a:r>
              <a:rPr lang="en-US" altLang="en-US" sz="2400" cap="none" dirty="0">
                <a:latin typeface="+mn-lt"/>
              </a:rPr>
              <a:t> </a:t>
            </a:r>
            <a:r>
              <a:rPr lang="en-US" altLang="en-US" sz="2400" cap="none" dirty="0">
                <a:latin typeface="+mn-lt"/>
                <a:ea typeface="MathJax_Main"/>
              </a:rPr>
              <a:t>× V</a:t>
            </a:r>
            <a:r>
              <a:rPr lang="en-US" altLang="en-US" sz="2400" cap="none" baseline="-25000" dirty="0">
                <a:latin typeface="+mn-lt"/>
                <a:ea typeface="MathJax_Main"/>
              </a:rPr>
              <a:t>A</a:t>
            </a:r>
          </a:p>
          <a:p>
            <a:pPr marL="0" lvl="0" indent="0">
              <a:lnSpc>
                <a:spcPct val="100000"/>
              </a:lnSpc>
              <a:spcBef>
                <a:spcPts val="1200"/>
              </a:spcBef>
              <a:spcAft>
                <a:spcPts val="1200"/>
              </a:spcAft>
              <a:buClrTx/>
              <a:buNone/>
            </a:pPr>
            <a:r>
              <a:rPr lang="en-US" altLang="en-US" sz="2400" cap="none" dirty="0">
                <a:latin typeface="+mn-lt"/>
              </a:rPr>
              <a:t>		moles base = M</a:t>
            </a:r>
            <a:r>
              <a:rPr lang="en-US" altLang="en-US" sz="2400" cap="none" baseline="-25000" dirty="0">
                <a:latin typeface="+mn-lt"/>
              </a:rPr>
              <a:t>B</a:t>
            </a:r>
            <a:r>
              <a:rPr lang="en-US" altLang="en-US" sz="2400" cap="none" dirty="0">
                <a:latin typeface="+mn-lt"/>
              </a:rPr>
              <a:t> </a:t>
            </a:r>
            <a:r>
              <a:rPr lang="en-US" altLang="en-US" sz="2400" cap="none" dirty="0">
                <a:latin typeface="+mn-lt"/>
                <a:ea typeface="MathJax_Main"/>
              </a:rPr>
              <a:t>× V</a:t>
            </a:r>
            <a:r>
              <a:rPr lang="en-US" altLang="en-US" sz="2400" cap="none" baseline="-25000" dirty="0">
                <a:latin typeface="+mn-lt"/>
                <a:ea typeface="MathJax_Main"/>
              </a:rPr>
              <a:t>B</a:t>
            </a:r>
            <a:endParaRPr kumimoji="0" lang="en-US" altLang="en-US" sz="2400" b="0" i="0" u="none" strike="noStrike" cap="none" normalizeH="0" baseline="-25000" dirty="0">
              <a:ln>
                <a:noFill/>
              </a:ln>
              <a:effectLst/>
              <a:latin typeface="+mn-lt"/>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2400" b="0" i="0" u="none" strike="noStrike" cap="none" normalizeH="0" baseline="0" dirty="0">
              <a:ln>
                <a:noFill/>
              </a:ln>
              <a:effectLst/>
              <a:latin typeface="+mn-lt"/>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2400" b="0" i="0" u="none" strike="noStrike" cap="none" normalizeH="0" dirty="0">
              <a:ln>
                <a:noFill/>
              </a:ln>
              <a:effectLst/>
              <a:latin typeface="+mn-lt"/>
              <a:ea typeface="MathJax_Math-italic"/>
              <a:cs typeface="Tahoma" panose="020B0604030504040204" pitchFamily="34" charset="0"/>
            </a:endParaRPr>
          </a:p>
        </p:txBody>
      </p:sp>
      <p:sp>
        <p:nvSpPr>
          <p:cNvPr id="2" name="Title 1">
            <a:extLst>
              <a:ext uri="{FF2B5EF4-FFF2-40B4-BE49-F238E27FC236}">
                <a16:creationId xmlns:a16="http://schemas.microsoft.com/office/drawing/2014/main" id="{F2662CEA-ADC4-407B-9578-5576B25FB125}"/>
              </a:ext>
            </a:extLst>
          </p:cNvPr>
          <p:cNvSpPr>
            <a:spLocks noGrp="1"/>
          </p:cNvSpPr>
          <p:nvPr>
            <p:ph type="title"/>
          </p:nvPr>
        </p:nvSpPr>
        <p:spPr>
          <a:xfrm>
            <a:off x="3168292" y="-237168"/>
            <a:ext cx="5855416" cy="1157718"/>
          </a:xfrm>
        </p:spPr>
        <p:txBody>
          <a:bodyPr>
            <a:normAutofit/>
          </a:bodyPr>
          <a:lstStyle/>
          <a:p>
            <a:r>
              <a:rPr lang="en-GB" dirty="0"/>
              <a:t>calculations</a:t>
            </a:r>
          </a:p>
        </p:txBody>
      </p:sp>
    </p:spTree>
    <p:extLst>
      <p:ext uri="{BB962C8B-B14F-4D97-AF65-F5344CB8AC3E}">
        <p14:creationId xmlns:p14="http://schemas.microsoft.com/office/powerpoint/2010/main" val="3318119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2CEA-ADC4-407B-9578-5576B25FB125}"/>
              </a:ext>
            </a:extLst>
          </p:cNvPr>
          <p:cNvSpPr>
            <a:spLocks noGrp="1"/>
          </p:cNvSpPr>
          <p:nvPr>
            <p:ph type="title"/>
          </p:nvPr>
        </p:nvSpPr>
        <p:spPr>
          <a:xfrm>
            <a:off x="913774" y="244608"/>
            <a:ext cx="10364451" cy="725787"/>
          </a:xfrm>
        </p:spPr>
        <p:txBody>
          <a:bodyPr/>
          <a:lstStyle/>
          <a:p>
            <a:r>
              <a:rPr lang="en-GB" dirty="0"/>
              <a:t>calculations</a:t>
            </a:r>
          </a:p>
        </p:txBody>
      </p:sp>
      <mc:AlternateContent xmlns:mc="http://schemas.openxmlformats.org/markup-compatibility/2006" xmlns:a14="http://schemas.microsoft.com/office/drawing/2010/main">
        <mc:Choice Requires="a14">
          <p:sp>
            <p:nvSpPr>
              <p:cNvPr id="4" name="Rectangle 1">
                <a:extLst>
                  <a:ext uri="{FF2B5EF4-FFF2-40B4-BE49-F238E27FC236}">
                    <a16:creationId xmlns:a16="http://schemas.microsoft.com/office/drawing/2014/main" id="{7DB4B619-0D9C-49E3-A219-8B56CEB70B9D}"/>
                  </a:ext>
                </a:extLst>
              </p:cNvPr>
              <p:cNvSpPr>
                <a:spLocks noGrp="1" noChangeArrowheads="1"/>
              </p:cNvSpPr>
              <p:nvPr>
                <p:ph sz="quarter" idx="13"/>
              </p:nvPr>
            </p:nvSpPr>
            <p:spPr bwMode="auto">
              <a:xfrm>
                <a:off x="266410" y="852965"/>
                <a:ext cx="11659179" cy="5831340"/>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cs typeface="Tahoma" panose="020B0604030504040204" pitchFamily="34" charset="0"/>
                  </a:rPr>
                  <a:t>We can then set the moles of acid equal to the moles of base.</a:t>
                </a:r>
                <a:endParaRPr kumimoji="0" lang="en-US" altLang="en-US" sz="2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j-lt"/>
                  <a:ea typeface="MathJax_Mai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mj-lt"/>
                    <a:ea typeface="MathJax_Main"/>
                  </a:rPr>
                  <a:t>		M</a:t>
                </a:r>
                <a:r>
                  <a:rPr kumimoji="0" lang="en-US" altLang="en-US" sz="2400" b="0" i="0" u="none" strike="noStrike" cap="none" normalizeH="0" baseline="-25000" dirty="0">
                    <a:ln>
                      <a:noFill/>
                    </a:ln>
                    <a:solidFill>
                      <a:schemeClr val="tx1"/>
                    </a:solidFill>
                    <a:effectLst/>
                    <a:latin typeface="+mj-lt"/>
                    <a:ea typeface="MathJax_Math-italic"/>
                  </a:rPr>
                  <a:t>A </a:t>
                </a:r>
                <a:r>
                  <a:rPr kumimoji="0" lang="en-US" altLang="en-US" sz="2400" b="0" i="0" u="none" strike="noStrike" cap="none" normalizeH="0" baseline="0" dirty="0">
                    <a:ln>
                      <a:noFill/>
                    </a:ln>
                    <a:solidFill>
                      <a:schemeClr val="tx1"/>
                    </a:solidFill>
                    <a:effectLst/>
                    <a:latin typeface="+mj-lt"/>
                    <a:ea typeface="MathJax_Main"/>
                  </a:rPr>
                  <a:t>× V</a:t>
                </a:r>
                <a:r>
                  <a:rPr kumimoji="0" lang="en-US" altLang="en-US" sz="2400" b="0" i="0" u="none" strike="noStrike" cap="none" normalizeH="0" baseline="-25000" dirty="0">
                    <a:ln>
                      <a:noFill/>
                    </a:ln>
                    <a:solidFill>
                      <a:schemeClr val="tx1"/>
                    </a:solidFill>
                    <a:effectLst/>
                    <a:latin typeface="+mj-lt"/>
                    <a:ea typeface="MathJax_Math-italic"/>
                  </a:rPr>
                  <a:t>A </a:t>
                </a:r>
                <a:r>
                  <a:rPr kumimoji="0" lang="en-US" altLang="en-US" sz="2400" b="0" i="0" u="none" strike="noStrike" cap="none" normalizeH="0" baseline="0" dirty="0">
                    <a:ln>
                      <a:noFill/>
                    </a:ln>
                    <a:solidFill>
                      <a:schemeClr val="tx1"/>
                    </a:solidFill>
                    <a:effectLst/>
                    <a:latin typeface="+mj-lt"/>
                    <a:ea typeface="MathJax_Main"/>
                  </a:rPr>
                  <a:t>= M</a:t>
                </a:r>
                <a:r>
                  <a:rPr kumimoji="0" lang="en-US" altLang="en-US" sz="2400" b="0" i="0" u="none" strike="noStrike" cap="none" normalizeH="0" baseline="-25000" dirty="0">
                    <a:ln>
                      <a:noFill/>
                    </a:ln>
                    <a:solidFill>
                      <a:schemeClr val="tx1"/>
                    </a:solidFill>
                    <a:effectLst/>
                    <a:latin typeface="+mj-lt"/>
                    <a:ea typeface="MathJax_Math-italic"/>
                  </a:rPr>
                  <a:t>B </a:t>
                </a:r>
                <a:r>
                  <a:rPr kumimoji="0" lang="en-US" altLang="en-US" sz="2400" b="0" i="0" u="none" strike="noStrike" cap="none" normalizeH="0" baseline="0" dirty="0">
                    <a:ln>
                      <a:noFill/>
                    </a:ln>
                    <a:solidFill>
                      <a:schemeClr val="tx1"/>
                    </a:solidFill>
                    <a:effectLst/>
                    <a:latin typeface="+mj-lt"/>
                    <a:ea typeface="MathJax_Main"/>
                  </a:rPr>
                  <a:t>× V</a:t>
                </a:r>
                <a:r>
                  <a:rPr kumimoji="0" lang="en-US" altLang="en-US" sz="2400" b="0" i="0" u="none" strike="noStrike" cap="none" normalizeH="0" baseline="-25000" dirty="0">
                    <a:ln>
                      <a:noFill/>
                    </a:ln>
                    <a:solidFill>
                      <a:schemeClr val="tx1"/>
                    </a:solidFill>
                    <a:effectLst/>
                    <a:latin typeface="+mj-lt"/>
                    <a:ea typeface="MathJax_Math-italic"/>
                  </a:rPr>
                  <a:t>B</a:t>
                </a:r>
                <a:r>
                  <a:rPr kumimoji="0" lang="en-US" altLang="en-US" sz="2400" b="0" i="0" u="none" strike="noStrike" cap="none" normalizeH="0" baseline="0" dirty="0">
                    <a:ln>
                      <a:noFill/>
                    </a:ln>
                    <a:solidFill>
                      <a:schemeClr val="tx1"/>
                    </a:solidFill>
                    <a:effectLst/>
                    <a:latin typeface="+mj-lt"/>
                    <a:ea typeface="MathJax_Math-italic"/>
                  </a:rPr>
                  <a:t> </a:t>
                </a:r>
                <a:endParaRPr kumimoji="0" lang="en-US" altLang="en-US" sz="2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rPr>
                  <a:t>Where: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rPr>
                  <a:t>M</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A</a:t>
                </a:r>
                <a:r>
                  <a:rPr kumimoji="0" lang="en-US" altLang="en-US" sz="2400" b="0" i="0" u="none" strike="noStrike" cap="none" normalizeH="0" baseline="0" dirty="0">
                    <a:ln>
                      <a:noFill/>
                    </a:ln>
                    <a:solidFill>
                      <a:srgbClr val="000000"/>
                    </a:solidFill>
                    <a:effectLst/>
                    <a:latin typeface="+mj-lt"/>
                    <a:ea typeface="MathJax_Math-italic"/>
                    <a:cs typeface="Tahoma" panose="020B0604030504040204" pitchFamily="34" charset="0"/>
                  </a:rPr>
                  <a:t> is unknown and has to be calculated	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A</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volume of acid pipetted to conical flask</a:t>
                </a:r>
                <a:endParaRPr kumimoji="0" lang="en-US" altLang="en-US" sz="2400" b="0" i="0" u="none" strike="noStrike" cap="none" normalizeH="0" baseline="0" dirty="0">
                  <a:ln>
                    <a:noFill/>
                  </a:ln>
                  <a:solidFill>
                    <a:srgbClr val="000000"/>
                  </a:solidFill>
                  <a:effectLst/>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rPr>
                  <a:t>M</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B</a:t>
                </a:r>
                <a:r>
                  <a:rPr kumimoji="0" lang="en-US" altLang="en-US" sz="2400" b="0" i="0" u="none" strike="noStrike" cap="none" normalizeH="0" baseline="0" dirty="0">
                    <a:ln>
                      <a:noFill/>
                    </a:ln>
                    <a:solidFill>
                      <a:srgbClr val="000000"/>
                    </a:solidFill>
                    <a:effectLst/>
                    <a:latin typeface="+mj-lt"/>
                    <a:ea typeface="MathJax_Math-italic"/>
                    <a:cs typeface="Tahoma" panose="020B0604030504040204" pitchFamily="34" charset="0"/>
                  </a:rPr>
                  <a:t> is the molarity of standard</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base solution	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B</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volume of base used to titrate acid in 							       conical flask</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cap="none" dirty="0">
                  <a:solidFill>
                    <a:srgbClr val="000000"/>
                  </a:solidFill>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cap="none" dirty="0">
                    <a:solidFill>
                      <a:srgbClr val="000000"/>
                    </a:solidFill>
                    <a:latin typeface="+mj-lt"/>
                    <a:ea typeface="MathJax_Math-italic"/>
                    <a:cs typeface="Tahoma" panose="020B0604030504040204" pitchFamily="34" charset="0"/>
                  </a:rPr>
                  <a:t>Volume of base is calculated as the difference between the final and initial burette reading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B</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a:t>
                </a:r>
                <a:r>
                  <a:rPr kumimoji="0" lang="en-US" altLang="en-US" sz="2400" b="0" i="0" u="none" strike="noStrike" cap="none" normalizeH="0" dirty="0" err="1">
                    <a:ln>
                      <a:noFill/>
                    </a:ln>
                    <a:solidFill>
                      <a:srgbClr val="000000"/>
                    </a:solidFill>
                    <a:effectLst/>
                    <a:latin typeface="+mj-lt"/>
                    <a:ea typeface="MathJax_Math-italic"/>
                    <a:cs typeface="Tahoma" panose="020B0604030504040204" pitchFamily="34" charset="0"/>
                  </a:rPr>
                  <a:t>V</a:t>
                </a:r>
                <a:r>
                  <a:rPr kumimoji="0" lang="en-US" altLang="en-US" sz="2400" b="0" i="0" u="none" strike="noStrike" cap="none" normalizeH="0" baseline="-25000" dirty="0" err="1">
                    <a:ln>
                      <a:noFill/>
                    </a:ln>
                    <a:solidFill>
                      <a:srgbClr val="000000"/>
                    </a:solidFill>
                    <a:effectLst/>
                    <a:latin typeface="+mj-lt"/>
                    <a:ea typeface="MathJax_Math-italic"/>
                    <a:cs typeface="Tahoma" panose="020B0604030504040204" pitchFamily="34" charset="0"/>
                  </a:rPr>
                  <a:t>fin</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in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cap="none" dirty="0">
                  <a:solidFill>
                    <a:srgbClr val="000000"/>
                  </a:solidFill>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cap="none" dirty="0">
                    <a:solidFill>
                      <a:srgbClr val="000000"/>
                    </a:solidFill>
                    <a:latin typeface="+mj-lt"/>
                    <a:ea typeface="MathJax_Math-italic"/>
                    <a:cs typeface="Tahoma" panose="020B0604030504040204" pitchFamily="34" charset="0"/>
                  </a:rPr>
                  <a:t>And solve it for M</a:t>
                </a:r>
                <a:r>
                  <a:rPr lang="en-US" altLang="en-US" sz="2400" cap="none" baseline="-25000" dirty="0">
                    <a:solidFill>
                      <a:srgbClr val="000000"/>
                    </a:solidFill>
                    <a:latin typeface="+mj-lt"/>
                    <a:ea typeface="MathJax_Math-italic"/>
                    <a:cs typeface="Tahoma" panose="020B0604030504040204" pitchFamily="34" charset="0"/>
                  </a:rPr>
                  <a:t>A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1" u="none" strike="noStrike" cap="none" normalizeH="0" baseline="-25000" dirty="0">
                  <a:ln>
                    <a:noFill/>
                  </a:ln>
                  <a:solidFill>
                    <a:srgbClr val="000000"/>
                  </a:solidFill>
                  <a:effectLst/>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14:m>
                  <m:oMathPara xmlns:m="http://schemas.openxmlformats.org/officeDocument/2006/math">
                    <m:oMathParaPr>
                      <m:jc m:val="left"/>
                    </m:oMathParaPr>
                    <m:oMath xmlns:m="http://schemas.openxmlformats.org/officeDocument/2006/math">
                      <m:r>
                        <a:rPr kumimoji="0" lang="en-GB" altLang="en-US" sz="2400" b="0" i="1" u="none" strike="noStrike" cap="none" normalizeH="0" smtClean="0">
                          <a:ln>
                            <a:noFill/>
                          </a:ln>
                          <a:solidFill>
                            <a:srgbClr val="000000"/>
                          </a:solidFill>
                          <a:effectLst/>
                          <a:latin typeface="Cambria Math" panose="02040503050406030204" pitchFamily="18" charset="0"/>
                          <a:ea typeface="MathJax_Math-italic"/>
                          <a:cs typeface="Tahoma" panose="020B0604030504040204" pitchFamily="34" charset="0"/>
                        </a:rPr>
                        <m:t>𝑀</m:t>
                      </m:r>
                      <m:r>
                        <a:rPr kumimoji="0" lang="en-GB" altLang="en-US" sz="2400" b="0" i="1" u="none" strike="noStrike" cap="none" normalizeH="0" baseline="-25000" smtClean="0">
                          <a:ln>
                            <a:noFill/>
                          </a:ln>
                          <a:solidFill>
                            <a:srgbClr val="000000"/>
                          </a:solidFill>
                          <a:effectLst/>
                          <a:latin typeface="Cambria Math" panose="02040503050406030204" pitchFamily="18" charset="0"/>
                          <a:ea typeface="MathJax_Math-italic"/>
                          <a:cs typeface="Tahoma" panose="020B0604030504040204" pitchFamily="34" charset="0"/>
                        </a:rPr>
                        <m:t>𝐴</m:t>
                      </m:r>
                      <m:r>
                        <a:rPr kumimoji="0" lang="en-GB" altLang="en-US" sz="2400" b="0" i="1" u="none" strike="noStrike" cap="none" normalizeH="0" smtClean="0">
                          <a:ln>
                            <a:noFill/>
                          </a:ln>
                          <a:solidFill>
                            <a:srgbClr val="000000"/>
                          </a:solidFill>
                          <a:effectLst/>
                          <a:latin typeface="Cambria Math" panose="02040503050406030204" pitchFamily="18" charset="0"/>
                          <a:ea typeface="MathJax_Math-italic"/>
                          <a:cs typeface="Tahoma" panose="020B0604030504040204" pitchFamily="34" charset="0"/>
                        </a:rPr>
                        <m:t>= </m:t>
                      </m:r>
                      <m:f>
                        <m:fPr>
                          <m:ctrlP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ctrlPr>
                        </m:fPr>
                        <m:num>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𝑀</m:t>
                          </m:r>
                          <m:r>
                            <a:rPr kumimoji="0" lang="en-GB" altLang="en-US" sz="2400" b="0" i="1" u="none" strike="noStrike" cap="none" normalizeH="0" baseline="-25000" smtClean="0">
                              <a:ln>
                                <a:noFill/>
                              </a:ln>
                              <a:solidFill>
                                <a:srgbClr val="000000"/>
                              </a:solidFill>
                              <a:effectLst/>
                              <a:latin typeface="Cambria Math" panose="02040503050406030204" pitchFamily="18" charset="0"/>
                              <a:cs typeface="Tahoma" panose="020B0604030504040204" pitchFamily="34" charset="0"/>
                            </a:rPr>
                            <m:t>𝐵</m:t>
                          </m:r>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 </m:t>
                          </m:r>
                          <m:r>
                            <a:rPr kumimoji="0" lang="en-GB" altLang="en-US" sz="2400" b="0" i="1" u="none" strike="noStrike" cap="none" normalizeH="0" smtClean="0">
                              <a:ln>
                                <a:noFill/>
                              </a:ln>
                              <a:solidFill>
                                <a:srgbClr val="000000"/>
                              </a:solidFill>
                              <a:effectLst/>
                              <a:latin typeface="Cambria Math" panose="02040503050406030204" pitchFamily="18" charset="0"/>
                              <a:ea typeface="Cambria Math" panose="02040503050406030204" pitchFamily="18" charset="0"/>
                              <a:cs typeface="Tahoma" panose="020B0604030504040204" pitchFamily="34" charset="0"/>
                            </a:rPr>
                            <m:t>×</m:t>
                          </m:r>
                          <m:r>
                            <a:rPr kumimoji="0" lang="en-GB" altLang="en-US" sz="2400" b="0" i="1" u="none" strike="noStrike" cap="none" normalizeH="0" smtClean="0">
                              <a:ln>
                                <a:noFill/>
                              </a:ln>
                              <a:solidFill>
                                <a:srgbClr val="000000"/>
                              </a:solidFill>
                              <a:effectLst/>
                              <a:latin typeface="Cambria Math" panose="02040503050406030204" pitchFamily="18" charset="0"/>
                              <a:ea typeface="Cambria Math" panose="02040503050406030204" pitchFamily="18" charset="0"/>
                              <a:cs typeface="Tahoma" panose="020B0604030504040204" pitchFamily="34" charset="0"/>
                            </a:rPr>
                            <m:t>𝑉𝐵</m:t>
                          </m:r>
                        </m:num>
                        <m:den>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 </m:t>
                          </m:r>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𝑉𝐴</m:t>
                          </m:r>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 </m:t>
                          </m:r>
                        </m:den>
                      </m:f>
                    </m:oMath>
                  </m:oMathPara>
                </a14:m>
                <a:endPar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endParaRPr>
              </a:p>
            </p:txBody>
          </p:sp>
        </mc:Choice>
        <mc:Fallback xmlns="">
          <p:sp>
            <p:nvSpPr>
              <p:cNvPr id="4" name="Rectangle 1">
                <a:extLst>
                  <a:ext uri="{FF2B5EF4-FFF2-40B4-BE49-F238E27FC236}">
                    <a16:creationId xmlns:a16="http://schemas.microsoft.com/office/drawing/2014/main" id="{7DB4B619-0D9C-49E3-A219-8B56CEB70B9D}"/>
                  </a:ext>
                </a:extLst>
              </p:cNvPr>
              <p:cNvSpPr>
                <a:spLocks noGrp="1" noRot="1" noChangeAspect="1" noMove="1" noResize="1" noEditPoints="1" noAdjustHandles="1" noChangeArrowheads="1" noChangeShapeType="1" noTextEdit="1"/>
              </p:cNvSpPr>
              <p:nvPr>
                <p:ph sz="quarter" idx="13"/>
              </p:nvPr>
            </p:nvSpPr>
            <p:spPr bwMode="auto">
              <a:xfrm>
                <a:off x="266410" y="852965"/>
                <a:ext cx="11659179" cy="5831340"/>
              </a:xfrm>
              <a:prstGeom prst="rect">
                <a:avLst/>
              </a:prstGeom>
              <a:blipFill>
                <a:blip r:embed="rId2"/>
                <a:stretch>
                  <a:fillRect l="-837" t="-313"/>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
        <p:nvSpPr>
          <p:cNvPr id="3" name="Rectangle: Rounded Corners 2">
            <a:extLst>
              <a:ext uri="{FF2B5EF4-FFF2-40B4-BE49-F238E27FC236}">
                <a16:creationId xmlns:a16="http://schemas.microsoft.com/office/drawing/2014/main" id="{7DA2781B-4232-4FBB-AFAF-DE856B4A3578}"/>
              </a:ext>
            </a:extLst>
          </p:cNvPr>
          <p:cNvSpPr/>
          <p:nvPr/>
        </p:nvSpPr>
        <p:spPr>
          <a:xfrm>
            <a:off x="148046" y="5913120"/>
            <a:ext cx="2734491" cy="844731"/>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2617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4AC88-233F-4617-BD42-553504FEF047}"/>
              </a:ext>
            </a:extLst>
          </p:cNvPr>
          <p:cNvSpPr>
            <a:spLocks noGrp="1"/>
          </p:cNvSpPr>
          <p:nvPr>
            <p:ph type="title"/>
          </p:nvPr>
        </p:nvSpPr>
        <p:spPr>
          <a:xfrm>
            <a:off x="852360" y="0"/>
            <a:ext cx="10364451" cy="794026"/>
          </a:xfrm>
        </p:spPr>
        <p:txBody>
          <a:bodyPr/>
          <a:lstStyle/>
          <a:p>
            <a:r>
              <a:rPr lang="en-GB" dirty="0"/>
              <a:t>Lab report</a:t>
            </a:r>
          </a:p>
        </p:txBody>
      </p:sp>
      <p:sp>
        <p:nvSpPr>
          <p:cNvPr id="3" name="Content Placeholder 2">
            <a:extLst>
              <a:ext uri="{FF2B5EF4-FFF2-40B4-BE49-F238E27FC236}">
                <a16:creationId xmlns:a16="http://schemas.microsoft.com/office/drawing/2014/main" id="{3430CCBB-868D-45CC-AF81-F5C729FFDED6}"/>
              </a:ext>
            </a:extLst>
          </p:cNvPr>
          <p:cNvSpPr>
            <a:spLocks noGrp="1"/>
          </p:cNvSpPr>
          <p:nvPr>
            <p:ph sz="quarter" idx="13"/>
          </p:nvPr>
        </p:nvSpPr>
        <p:spPr>
          <a:xfrm>
            <a:off x="6096000" y="685245"/>
            <a:ext cx="5973171" cy="5291008"/>
          </a:xfrm>
        </p:spPr>
        <p:txBody>
          <a:bodyPr>
            <a:noAutofit/>
          </a:bodyPr>
          <a:lstStyle/>
          <a:p>
            <a:pPr marL="0" lvl="0" indent="0">
              <a:lnSpc>
                <a:spcPct val="107000"/>
              </a:lnSpc>
              <a:buNone/>
            </a:pPr>
            <a:r>
              <a:rPr lang="en-GB" sz="1800" b="1" dirty="0">
                <a:effectLst/>
                <a:ea typeface="Calibri" panose="020F0502020204030204" pitchFamily="34" charset="0"/>
                <a:cs typeface="Calibri" panose="020F0502020204030204" pitchFamily="34" charset="0"/>
              </a:rPr>
              <a:t>Discussion (150-250 words)</a:t>
            </a:r>
            <a:endParaRPr lang="en-GB" sz="1800" dirty="0">
              <a:effectLst/>
              <a:ea typeface="Calibri" panose="020F0502020204030204" pitchFamily="34" charset="0"/>
            </a:endParaRPr>
          </a:p>
          <a:p>
            <a:pPr marL="742950" lvl="1" indent="-285750">
              <a:lnSpc>
                <a:spcPct val="107000"/>
              </a:lnSpc>
              <a:buFont typeface="+mj-lt"/>
              <a:buAutoNum type="alphaLcPeriod"/>
            </a:pPr>
            <a:r>
              <a:rPr lang="en-GB" dirty="0">
                <a:effectLst/>
                <a:ea typeface="Calibri" panose="020F0502020204030204" pitchFamily="34" charset="0"/>
                <a:cs typeface="Calibri" panose="020F0502020204030204" pitchFamily="34" charset="0"/>
              </a:rPr>
              <a:t>Interpret the experimental results and explain their significance.</a:t>
            </a:r>
            <a:endParaRPr lang="en-GB" dirty="0">
              <a:effectLst/>
              <a:ea typeface="Calibri" panose="020F0502020204030204" pitchFamily="34" charset="0"/>
            </a:endParaRPr>
          </a:p>
          <a:p>
            <a:pPr marL="742950" lvl="1" indent="-285750">
              <a:lnSpc>
                <a:spcPct val="107000"/>
              </a:lnSpc>
              <a:buFont typeface="+mj-lt"/>
              <a:buAutoNum type="alphaLcPeriod"/>
            </a:pPr>
            <a:r>
              <a:rPr lang="en-GB" dirty="0">
                <a:effectLst/>
                <a:ea typeface="Calibri" panose="020F0502020204030204" pitchFamily="34" charset="0"/>
                <a:cs typeface="Calibri" panose="020F0502020204030204" pitchFamily="34" charset="0"/>
              </a:rPr>
              <a:t>Describe the relevance of the experiment to OME and relate the findings to the existing scientific knowledge and literature (OME specifically).</a:t>
            </a:r>
            <a:endParaRPr lang="en-GB" dirty="0">
              <a:effectLst/>
              <a:ea typeface="Calibri" panose="020F0502020204030204" pitchFamily="34" charset="0"/>
            </a:endParaRPr>
          </a:p>
          <a:p>
            <a:pPr marL="742950" lvl="1" indent="-285750">
              <a:lnSpc>
                <a:spcPct val="107000"/>
              </a:lnSpc>
              <a:buFont typeface="+mj-lt"/>
              <a:buAutoNum type="alphaLcPeriod"/>
            </a:pPr>
            <a:r>
              <a:rPr lang="en-GB" dirty="0">
                <a:effectLst/>
                <a:ea typeface="Calibri" panose="020F0502020204030204" pitchFamily="34" charset="0"/>
                <a:cs typeface="Calibri" panose="020F0502020204030204" pitchFamily="34" charset="0"/>
              </a:rPr>
              <a:t>Address any limitations or potential sources of error in the experiment.</a:t>
            </a:r>
            <a:endParaRPr lang="en-GB" sz="2000" dirty="0">
              <a:ea typeface="Calibri" panose="020F0502020204030204" pitchFamily="34" charset="0"/>
            </a:endParaRPr>
          </a:p>
          <a:p>
            <a:pPr marL="0" lvl="1" indent="0">
              <a:lnSpc>
                <a:spcPct val="107000"/>
              </a:lnSpc>
              <a:buNone/>
            </a:pPr>
            <a:r>
              <a:rPr lang="en-GB" sz="1800" b="1" dirty="0">
                <a:effectLst/>
                <a:ea typeface="Calibri" panose="020F0502020204030204" pitchFamily="34" charset="0"/>
                <a:cs typeface="Calibri" panose="020F0502020204030204" pitchFamily="34" charset="0"/>
              </a:rPr>
              <a:t>Conclusions (50-100 words)</a:t>
            </a:r>
            <a:endParaRPr lang="en-GB" sz="1800" dirty="0">
              <a:effectLst/>
              <a:ea typeface="Calibri" panose="020F0502020204030204" pitchFamily="34" charset="0"/>
            </a:endParaRPr>
          </a:p>
          <a:p>
            <a:pPr marL="742950" lvl="1" indent="-285750">
              <a:lnSpc>
                <a:spcPct val="107000"/>
              </a:lnSpc>
              <a:buFont typeface="+mj-lt"/>
              <a:buAutoNum type="alphaLcPeriod"/>
            </a:pPr>
            <a:r>
              <a:rPr lang="en-GB" dirty="0">
                <a:effectLst/>
                <a:ea typeface="Calibri" panose="020F0502020204030204" pitchFamily="34" charset="0"/>
                <a:cs typeface="Calibri" panose="020F0502020204030204" pitchFamily="34" charset="0"/>
              </a:rPr>
              <a:t>Summarise the main findings and evaluate whether they support the hypothesis or not. </a:t>
            </a:r>
            <a:endParaRPr lang="en-GB" dirty="0">
              <a:effectLst/>
              <a:ea typeface="Calibri" panose="020F0502020204030204" pitchFamily="34" charset="0"/>
            </a:endParaRPr>
          </a:p>
          <a:p>
            <a:pPr marL="742950" lvl="1" indent="-285750">
              <a:lnSpc>
                <a:spcPct val="107000"/>
              </a:lnSpc>
              <a:buFont typeface="+mj-lt"/>
              <a:buAutoNum type="alphaLcPeriod"/>
            </a:pPr>
            <a:r>
              <a:rPr lang="en-GB" dirty="0">
                <a:effectLst/>
                <a:ea typeface="Calibri" panose="020F0502020204030204" pitchFamily="34" charset="0"/>
                <a:cs typeface="Calibri" panose="020F0502020204030204" pitchFamily="34" charset="0"/>
              </a:rPr>
              <a:t>Suggest potential directions for future research based on the findings.</a:t>
            </a:r>
            <a:endParaRPr lang="en-GB" dirty="0">
              <a:ea typeface="Calibri" panose="020F0502020204030204" pitchFamily="34" charset="0"/>
            </a:endParaRPr>
          </a:p>
          <a:p>
            <a:pPr marL="0" lvl="1" indent="0">
              <a:lnSpc>
                <a:spcPct val="107000"/>
              </a:lnSpc>
              <a:buNone/>
            </a:pPr>
            <a:r>
              <a:rPr lang="en-GB" sz="1800" b="1" dirty="0">
                <a:effectLst/>
                <a:ea typeface="Calibri" panose="020F0502020204030204" pitchFamily="34" charset="0"/>
                <a:cs typeface="Calibri" panose="020F0502020204030204" pitchFamily="34" charset="0"/>
              </a:rPr>
              <a:t> References </a:t>
            </a:r>
            <a:endParaRPr lang="en-GB" sz="1800" dirty="0">
              <a:effectLst/>
              <a:ea typeface="Calibri" panose="020F0502020204030204" pitchFamily="34" charset="0"/>
            </a:endParaRPr>
          </a:p>
          <a:p>
            <a:pPr marL="0" indent="0">
              <a:lnSpc>
                <a:spcPct val="107000"/>
              </a:lnSpc>
              <a:spcAft>
                <a:spcPts val="800"/>
              </a:spcAft>
              <a:buNone/>
            </a:pPr>
            <a:r>
              <a:rPr lang="en-GB" sz="1800" b="1" dirty="0">
                <a:effectLst/>
                <a:ea typeface="Calibri" panose="020F0502020204030204" pitchFamily="34" charset="0"/>
                <a:cs typeface="Calibri" panose="020F0502020204030204" pitchFamily="34" charset="0"/>
              </a:rPr>
              <a:t>When calculations are part of the report, you are expected to use the correct number of significant figures and show all units</a:t>
            </a:r>
            <a:r>
              <a:rPr lang="en-GB" sz="1800" b="1" dirty="0">
                <a:effectLst/>
                <a:ea typeface="Calibri" panose="020F0502020204030204" pitchFamily="34" charset="0"/>
              </a:rPr>
              <a:t> !</a:t>
            </a:r>
            <a:endParaRPr lang="en-GB" sz="1800" dirty="0">
              <a:effectLst/>
              <a:ea typeface="Calibri" panose="020F0502020204030204" pitchFamily="34" charset="0"/>
            </a:endParaRPr>
          </a:p>
          <a:p>
            <a:pPr>
              <a:lnSpc>
                <a:spcPct val="107000"/>
              </a:lnSpc>
              <a:spcAft>
                <a:spcPts val="800"/>
              </a:spcAft>
            </a:pPr>
            <a:br>
              <a:rPr lang="en-GB" sz="1800" b="1" dirty="0">
                <a:effectLst/>
                <a:ea typeface="Calibri" panose="020F0502020204030204" pitchFamily="34" charset="0"/>
              </a:rPr>
            </a:br>
            <a:endParaRPr lang="en-GB" sz="1800" dirty="0">
              <a:effectLst/>
              <a:ea typeface="Calibri" panose="020F0502020204030204" pitchFamily="34" charset="0"/>
            </a:endParaRPr>
          </a:p>
        </p:txBody>
      </p:sp>
      <p:sp>
        <p:nvSpPr>
          <p:cNvPr id="4" name="Content Placeholder 2">
            <a:extLst>
              <a:ext uri="{FF2B5EF4-FFF2-40B4-BE49-F238E27FC236}">
                <a16:creationId xmlns:a16="http://schemas.microsoft.com/office/drawing/2014/main" id="{76783E7E-2414-4B6C-9AAE-7BDBC7A383B2}"/>
              </a:ext>
            </a:extLst>
          </p:cNvPr>
          <p:cNvSpPr txBox="1">
            <a:spLocks/>
          </p:cNvSpPr>
          <p:nvPr/>
        </p:nvSpPr>
        <p:spPr>
          <a:xfrm>
            <a:off x="0" y="551741"/>
            <a:ext cx="6096000" cy="5291008"/>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07000"/>
              </a:lnSpc>
              <a:buFont typeface="Arial" panose="020B0604020202020204" pitchFamily="34" charset="0"/>
              <a:buNone/>
            </a:pPr>
            <a:r>
              <a:rPr lang="en-GB" sz="1800" b="1" dirty="0">
                <a:ea typeface="Calibri" panose="020F0502020204030204" pitchFamily="34" charset="0"/>
                <a:cs typeface="Calibri" panose="020F0502020204030204" pitchFamily="34" charset="0"/>
              </a:rPr>
              <a:t>Introduction (100-150 words) </a:t>
            </a:r>
            <a:endParaRPr lang="en-GB" sz="1800"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State the purpose of the experiment. </a:t>
            </a:r>
            <a:endParaRPr lang="en-GB"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Write the hypotheses that are going to be tested.</a:t>
            </a:r>
            <a:endParaRPr lang="en-GB"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Define the variables and/or terms and show the equations that will be used in the report.</a:t>
            </a:r>
            <a:endParaRPr lang="en-GB" sz="1800" dirty="0">
              <a:ea typeface="Calibri" panose="020F0502020204030204" pitchFamily="34" charset="0"/>
            </a:endParaRPr>
          </a:p>
          <a:p>
            <a:pPr marL="0" indent="0">
              <a:lnSpc>
                <a:spcPct val="107000"/>
              </a:lnSpc>
              <a:buFont typeface="Arial" panose="020B0604020202020204" pitchFamily="34" charset="0"/>
              <a:buNone/>
            </a:pPr>
            <a:r>
              <a:rPr lang="en-GB" sz="1800" b="1" dirty="0">
                <a:ea typeface="Calibri" panose="020F0502020204030204" pitchFamily="34" charset="0"/>
                <a:cs typeface="Calibri" panose="020F0502020204030204" pitchFamily="34" charset="0"/>
              </a:rPr>
              <a:t>Materials and methods (50-150 words)</a:t>
            </a:r>
            <a:endParaRPr lang="en-GB" sz="1800"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List all materials and equipment. </a:t>
            </a:r>
            <a:endParaRPr lang="en-GB"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Describe the experimental procedure in a detailed and stepwise manner. (You can use bullet points).</a:t>
            </a:r>
            <a:endParaRPr lang="en-GB" sz="1800" dirty="0">
              <a:ea typeface="Calibri" panose="020F0502020204030204" pitchFamily="34" charset="0"/>
            </a:endParaRPr>
          </a:p>
          <a:p>
            <a:pPr marL="0" indent="0">
              <a:lnSpc>
                <a:spcPct val="107000"/>
              </a:lnSpc>
              <a:buFont typeface="Arial" panose="020B0604020202020204" pitchFamily="34" charset="0"/>
              <a:buNone/>
            </a:pPr>
            <a:r>
              <a:rPr lang="en-GB" sz="1800" b="1" dirty="0">
                <a:ea typeface="Calibri" panose="020F0502020204030204" pitchFamily="34" charset="0"/>
                <a:cs typeface="Calibri" panose="020F0502020204030204" pitchFamily="34" charset="0"/>
              </a:rPr>
              <a:t>Results (150-250 words)</a:t>
            </a:r>
            <a:endParaRPr lang="en-GB" sz="1800"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Present the experimental data in a clear and organised manner.</a:t>
            </a:r>
            <a:endParaRPr lang="en-GB"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Use tables, graphs or figures to illustrate the results effectively (if relevant).</a:t>
            </a:r>
            <a:endParaRPr lang="en-GB" dirty="0">
              <a:ea typeface="Calibri" panose="020F0502020204030204" pitchFamily="34" charset="0"/>
            </a:endParaRPr>
          </a:p>
          <a:p>
            <a:pPr marL="742950" lvl="1" indent="-285750">
              <a:lnSpc>
                <a:spcPct val="107000"/>
              </a:lnSpc>
              <a:buFont typeface="+mj-lt"/>
              <a:buAutoNum type="alphaLcPeriod"/>
            </a:pPr>
            <a:r>
              <a:rPr lang="en-GB" dirty="0">
                <a:ea typeface="Calibri" panose="020F0502020204030204" pitchFamily="34" charset="0"/>
                <a:cs typeface="Calibri" panose="020F0502020204030204" pitchFamily="34" charset="0"/>
              </a:rPr>
              <a:t>Briefly describe the key findings and patterns observed in the data.</a:t>
            </a:r>
            <a:endParaRPr lang="en-GB" dirty="0">
              <a:ea typeface="Calibri" panose="020F0502020204030204" pitchFamily="34" charset="0"/>
            </a:endParaRPr>
          </a:p>
          <a:p>
            <a:pPr marL="1143000">
              <a:lnSpc>
                <a:spcPct val="107000"/>
              </a:lnSpc>
            </a:pPr>
            <a:endParaRPr lang="en-GB" sz="1800" dirty="0">
              <a:ea typeface="Calibri" panose="020F0502020204030204" pitchFamily="34" charset="0"/>
            </a:endParaRPr>
          </a:p>
        </p:txBody>
      </p:sp>
    </p:spTree>
    <p:extLst>
      <p:ext uri="{BB962C8B-B14F-4D97-AF65-F5344CB8AC3E}">
        <p14:creationId xmlns:p14="http://schemas.microsoft.com/office/powerpoint/2010/main" val="3000414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6C45A-9063-4326-9F32-D8D87784CE83}"/>
              </a:ext>
            </a:extLst>
          </p:cNvPr>
          <p:cNvSpPr>
            <a:spLocks noGrp="1"/>
          </p:cNvSpPr>
          <p:nvPr>
            <p:ph type="title"/>
          </p:nvPr>
        </p:nvSpPr>
        <p:spPr>
          <a:xfrm>
            <a:off x="795788" y="0"/>
            <a:ext cx="10364451" cy="1066801"/>
          </a:xfrm>
        </p:spPr>
        <p:txBody>
          <a:bodyPr/>
          <a:lstStyle/>
          <a:p>
            <a:r>
              <a:rPr lang="en-GB" dirty="0"/>
              <a:t>marking</a:t>
            </a:r>
          </a:p>
        </p:txBody>
      </p:sp>
      <p:sp>
        <p:nvSpPr>
          <p:cNvPr id="3" name="Content Placeholder 2">
            <a:extLst>
              <a:ext uri="{FF2B5EF4-FFF2-40B4-BE49-F238E27FC236}">
                <a16:creationId xmlns:a16="http://schemas.microsoft.com/office/drawing/2014/main" id="{89CE6AFD-8FA1-425B-A133-252622ECF966}"/>
              </a:ext>
            </a:extLst>
          </p:cNvPr>
          <p:cNvSpPr>
            <a:spLocks noGrp="1"/>
          </p:cNvSpPr>
          <p:nvPr>
            <p:ph sz="quarter" idx="13"/>
          </p:nvPr>
        </p:nvSpPr>
        <p:spPr>
          <a:xfrm>
            <a:off x="795788" y="1244997"/>
            <a:ext cx="10363826" cy="3424107"/>
          </a:xfrm>
        </p:spPr>
        <p:txBody>
          <a:bodyPr>
            <a:noAutofit/>
          </a:bodyPr>
          <a:lstStyle/>
          <a:p>
            <a:pPr>
              <a:lnSpc>
                <a:spcPct val="107000"/>
              </a:lnSpc>
              <a:spcAft>
                <a:spcPts val="800"/>
              </a:spcAft>
            </a:pPr>
            <a:r>
              <a:rPr lang="en-GB" sz="2400" b="1" dirty="0">
                <a:effectLst/>
                <a:ea typeface="Calibri" panose="020F0502020204030204" pitchFamily="34" charset="0"/>
                <a:cs typeface="Calibri" panose="020F0502020204030204" pitchFamily="34" charset="0"/>
              </a:rPr>
              <a:t>Engagement with Literature Skills – max 15%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Knowledge and Understanding Skills – max 20%</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Cognitive and Intellectual Skills – max 25%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Practical Application Skills – max 25%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Transferable Skills – max 15%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 </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For more details on what criteria will be used, please refer to the assignment brief in Moodle.</a:t>
            </a:r>
            <a:endParaRPr lang="en-GB" sz="2400" dirty="0">
              <a:effectLst/>
              <a:ea typeface="Calibri" panose="020F0502020204030204" pitchFamily="34" charset="0"/>
            </a:endParaRPr>
          </a:p>
          <a:p>
            <a:pPr marL="0" indent="0">
              <a:lnSpc>
                <a:spcPct val="107000"/>
              </a:lnSpc>
              <a:spcAft>
                <a:spcPts val="800"/>
              </a:spcAft>
              <a:buNone/>
            </a:pPr>
            <a:endParaRPr lang="en-GB" sz="2400" dirty="0"/>
          </a:p>
        </p:txBody>
      </p:sp>
    </p:spTree>
    <p:extLst>
      <p:ext uri="{BB962C8B-B14F-4D97-AF65-F5344CB8AC3E}">
        <p14:creationId xmlns:p14="http://schemas.microsoft.com/office/powerpoint/2010/main" val="356035081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0</TotalTime>
  <Words>1249</Words>
  <Application>Microsoft Office PowerPoint</Application>
  <PresentationFormat>Widescreen</PresentationFormat>
  <Paragraphs>120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vt:lpstr>
      <vt:lpstr>Cambria Math</vt:lpstr>
      <vt:lpstr>Tw Cen MT</vt:lpstr>
      <vt:lpstr>Droplet</vt:lpstr>
      <vt:lpstr>Titration</vt:lpstr>
      <vt:lpstr>Aim</vt:lpstr>
      <vt:lpstr>Health and safety</vt:lpstr>
      <vt:lpstr>chemicals</vt:lpstr>
      <vt:lpstr>equipment</vt:lpstr>
      <vt:lpstr>What is calibrated glassware?</vt:lpstr>
      <vt:lpstr>How to read calibrated glassware?</vt:lpstr>
      <vt:lpstr>procedure</vt:lpstr>
      <vt:lpstr>procedure</vt:lpstr>
      <vt:lpstr>Procedure, cnt. </vt:lpstr>
      <vt:lpstr>calculations</vt:lpstr>
      <vt:lpstr>calculations</vt:lpstr>
      <vt:lpstr>Lab report</vt:lpstr>
      <vt:lpstr>marking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TItration</dc:title>
  <dc:creator>Ewa Kazimierska</dc:creator>
  <cp:lastModifiedBy>Ewa Kazimierska</cp:lastModifiedBy>
  <cp:revision>2</cp:revision>
  <cp:lastPrinted>2023-03-07T12:24:08Z</cp:lastPrinted>
  <dcterms:created xsi:type="dcterms:W3CDTF">2023-03-05T14:32:10Z</dcterms:created>
  <dcterms:modified xsi:type="dcterms:W3CDTF">2024-02-22T00:24:18Z</dcterms:modified>
</cp:coreProperties>
</file>