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1" r:id="rId1"/>
  </p:sldMasterIdLst>
  <p:notesMasterIdLst>
    <p:notesMasterId r:id="rId29"/>
  </p:notesMasterIdLst>
  <p:sldIdLst>
    <p:sldId id="481" r:id="rId2"/>
    <p:sldId id="482" r:id="rId3"/>
    <p:sldId id="483" r:id="rId4"/>
    <p:sldId id="484" r:id="rId5"/>
    <p:sldId id="485" r:id="rId6"/>
    <p:sldId id="486" r:id="rId7"/>
    <p:sldId id="487" r:id="rId8"/>
    <p:sldId id="488" r:id="rId9"/>
    <p:sldId id="489" r:id="rId10"/>
    <p:sldId id="490" r:id="rId11"/>
    <p:sldId id="491" r:id="rId12"/>
    <p:sldId id="492" r:id="rId13"/>
    <p:sldId id="511" r:id="rId14"/>
    <p:sldId id="493" r:id="rId15"/>
    <p:sldId id="494" r:id="rId16"/>
    <p:sldId id="496" r:id="rId17"/>
    <p:sldId id="497" r:id="rId18"/>
    <p:sldId id="499" r:id="rId19"/>
    <p:sldId id="500" r:id="rId20"/>
    <p:sldId id="502" r:id="rId21"/>
    <p:sldId id="503" r:id="rId22"/>
    <p:sldId id="504" r:id="rId23"/>
    <p:sldId id="505" r:id="rId24"/>
    <p:sldId id="506" r:id="rId25"/>
    <p:sldId id="507" r:id="rId26"/>
    <p:sldId id="508" r:id="rId27"/>
    <p:sldId id="510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9DDEF"/>
    <a:srgbClr val="CED3EA"/>
    <a:srgbClr val="D0D4E8"/>
    <a:srgbClr val="D5D7E3"/>
    <a:srgbClr val="C6C7D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5971" autoAdjust="0"/>
  </p:normalViewPr>
  <p:slideViewPr>
    <p:cSldViewPr snapToGrid="0" snapToObjects="1">
      <p:cViewPr varScale="1">
        <p:scale>
          <a:sx n="70" d="100"/>
          <a:sy n="70" d="100"/>
        </p:scale>
        <p:origin x="35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086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327AEE-B735-4BAE-B936-B73869797248}" type="datetimeFigureOut">
              <a:rPr lang="en-GB" smtClean="0"/>
              <a:t>27/07/2016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C1610B-6DA2-49F5-ADC0-42B517EFD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992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583B3AD-0E64-45E0-99D7-96972BC9DE2C}" type="slidenum">
              <a:rPr lang="en-GB" altLang="en-US" sz="1200"/>
              <a:pPr/>
              <a:t>1</a:t>
            </a:fld>
            <a:endParaRPr lang="en-GB" altLang="en-US" sz="120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4258707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2822C05-1009-4A65-A62C-734A5E154482}" type="slidenum">
              <a:rPr lang="en-GB" altLang="en-US" sz="1200"/>
              <a:pPr/>
              <a:t>2</a:t>
            </a:fld>
            <a:endParaRPr lang="en-GB" altLang="en-US" sz="120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5494095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3454880-339A-43A3-99D3-97C06F2EC1A5}" type="slidenum">
              <a:rPr lang="en-GB" altLang="en-US" sz="1200"/>
              <a:pPr/>
              <a:t>3</a:t>
            </a:fld>
            <a:endParaRPr lang="en-GB" altLang="en-US" sz="1200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1481779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646E295-7785-4200-B38E-E11F367068D0}" type="slidenum">
              <a:rPr lang="en-GB" altLang="en-US" sz="1200"/>
              <a:pPr/>
              <a:t>4</a:t>
            </a:fld>
            <a:endParaRPr lang="en-GB" altLang="en-US" sz="120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8884700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B9610F8-D6C3-4023-B0D9-5BD8901FA6FE}" type="slidenum">
              <a:rPr lang="en-GB" altLang="en-US" sz="1200"/>
              <a:pPr/>
              <a:t>5</a:t>
            </a:fld>
            <a:endParaRPr lang="en-GB" altLang="en-US" sz="120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4215944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1EF88B1-93C9-4EFC-A6C5-BE589BD2F80D}" type="slidenum">
              <a:rPr lang="en-GB" altLang="en-US" sz="1200"/>
              <a:pPr/>
              <a:t>6</a:t>
            </a:fld>
            <a:endParaRPr lang="en-GB" altLang="en-US" sz="120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5711001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82C5448-E20B-44BF-B83B-86CA42EE6F9E}" type="slidenum">
              <a:rPr lang="en-GB" altLang="en-US" sz="1200"/>
              <a:pPr/>
              <a:t>7</a:t>
            </a:fld>
            <a:endParaRPr lang="en-GB" altLang="en-US" sz="120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9016061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90C6BE5-747A-4084-9702-54B06F7FB4B9}" type="slidenum">
              <a:rPr lang="en-GB" altLang="en-US" sz="1200"/>
              <a:pPr/>
              <a:t>8</a:t>
            </a:fld>
            <a:endParaRPr lang="en-GB" altLang="en-US" sz="120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0489684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FD456A3-134E-4E8E-8A8F-9B690232B648}" type="slidenum">
              <a:rPr lang="en-GB" altLang="en-US" sz="1200"/>
              <a:pPr/>
              <a:t>9</a:t>
            </a:fld>
            <a:endParaRPr lang="en-GB" altLang="en-US" sz="120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6238556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337AD40-A9DE-42CD-A184-9D5AD531E6A4}" type="slidenum">
              <a:rPr lang="en-GB" altLang="en-US" sz="1200"/>
              <a:pPr/>
              <a:t>10</a:t>
            </a:fld>
            <a:endParaRPr lang="en-GB" altLang="en-US" sz="1200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3149768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868C8AC-2B4B-406C-A46A-97231CDF297B}" type="slidenum">
              <a:rPr lang="en-GB" altLang="en-US" sz="1200"/>
              <a:pPr/>
              <a:t>11</a:t>
            </a:fld>
            <a:endParaRPr lang="en-GB" altLang="en-US" sz="120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7966255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5AB2573-D9ED-4A4E-8CA5-F049BEABF5DC}" type="slidenum">
              <a:rPr lang="en-GB" altLang="en-US" sz="1200"/>
              <a:pPr/>
              <a:t>12</a:t>
            </a:fld>
            <a:endParaRPr lang="en-GB" altLang="en-US" sz="120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5952466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5AB2573-D9ED-4A4E-8CA5-F049BEABF5DC}" type="slidenum">
              <a:rPr lang="en-GB" altLang="en-US" sz="1200"/>
              <a:pPr/>
              <a:t>13</a:t>
            </a:fld>
            <a:endParaRPr lang="en-GB" altLang="en-US" sz="120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5952466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FEAB6B1-3138-4C37-8A1C-52774FFE7759}" type="slidenum">
              <a:rPr lang="en-GB" altLang="en-US" sz="1200"/>
              <a:pPr/>
              <a:t>14</a:t>
            </a:fld>
            <a:endParaRPr lang="en-GB" altLang="en-US" sz="120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0484261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F1708FF-4FE9-4117-ABC0-BC6C53A32BE0}" type="slidenum">
              <a:rPr lang="en-GB" altLang="en-US" sz="1200"/>
              <a:pPr/>
              <a:t>15</a:t>
            </a:fld>
            <a:endParaRPr lang="en-GB" altLang="en-US" sz="1200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70841216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9947E68-31BA-4D26-BABD-3C21CC8F2EDE}" type="slidenum">
              <a:rPr lang="en-GB" altLang="en-US" sz="1200"/>
              <a:pPr/>
              <a:t>16</a:t>
            </a:fld>
            <a:endParaRPr lang="en-GB" altLang="en-US" sz="1200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53159014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6BA91F6-EB0D-40AF-A526-1B42C1B799FC}" type="slidenum">
              <a:rPr lang="en-GB" altLang="en-US" sz="1200"/>
              <a:pPr/>
              <a:t>17</a:t>
            </a:fld>
            <a:endParaRPr lang="en-GB" altLang="en-US" sz="1200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79036071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2304701-77BC-42CF-A52F-6B6CC418557B}" type="slidenum">
              <a:rPr lang="en-GB" altLang="en-US" sz="1200"/>
              <a:pPr/>
              <a:t>18</a:t>
            </a:fld>
            <a:endParaRPr lang="en-GB" altLang="en-US" sz="120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77673447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57D013D-E456-4ED2-9B40-FA2EABFCFF0C}" type="slidenum">
              <a:rPr lang="en-GB" altLang="en-US" sz="1200"/>
              <a:pPr/>
              <a:t>19</a:t>
            </a:fld>
            <a:endParaRPr lang="en-GB" altLang="en-US" sz="1200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35232817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3F8FC981-34EE-4154-A1AF-D57995D08399}" type="slidenum">
              <a:rPr lang="en-GB" altLang="en-US" sz="1200"/>
              <a:pPr/>
              <a:t>20</a:t>
            </a:fld>
            <a:endParaRPr lang="en-GB" altLang="en-US" sz="1200"/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50526914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0AC409D-ACDB-448A-BD5D-1E531A6E81C4}" type="slidenum">
              <a:rPr lang="en-GB" altLang="en-US" sz="1200"/>
              <a:pPr/>
              <a:t>21</a:t>
            </a:fld>
            <a:endParaRPr lang="en-GB" altLang="en-US" sz="1200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24692625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E2AB471-1AA3-40B3-9F3A-58CB17AAEA6E}" type="slidenum">
              <a:rPr lang="en-GB" altLang="en-US" sz="1200"/>
              <a:pPr/>
              <a:t>22</a:t>
            </a:fld>
            <a:endParaRPr lang="en-GB" altLang="en-US" sz="1200"/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28555811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5F3AAFC-963D-490D-9834-B1A3EDE5B1F0}" type="slidenum">
              <a:rPr lang="en-GB" altLang="en-US" sz="1200"/>
              <a:pPr/>
              <a:t>23</a:t>
            </a:fld>
            <a:endParaRPr lang="en-GB" altLang="en-US" sz="1200"/>
          </a:p>
        </p:txBody>
      </p:sp>
      <p:sp>
        <p:nvSpPr>
          <p:cNvPr id="686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58918435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F01C2C4-E455-4614-AAD4-2A1B8F9FC46E}" type="slidenum">
              <a:rPr lang="en-GB" altLang="en-US" sz="1200"/>
              <a:pPr/>
              <a:t>24</a:t>
            </a:fld>
            <a:endParaRPr lang="en-GB" altLang="en-US" sz="1200"/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05656852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FE7AEF7-6A49-4488-9A2C-E009255CDD60}" type="slidenum">
              <a:rPr lang="en-GB" altLang="en-US" sz="1200"/>
              <a:pPr/>
              <a:t>25</a:t>
            </a:fld>
            <a:endParaRPr lang="en-GB" altLang="en-US" sz="1200"/>
          </a:p>
        </p:txBody>
      </p:sp>
      <p:sp>
        <p:nvSpPr>
          <p:cNvPr id="727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72889146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3B8405E-FE83-45C7-A0EB-B854BC0C74FB}" type="slidenum">
              <a:rPr lang="en-GB" altLang="en-US" sz="1200"/>
              <a:pPr/>
              <a:t>26</a:t>
            </a:fld>
            <a:endParaRPr lang="en-GB" altLang="en-US" sz="1200"/>
          </a:p>
        </p:txBody>
      </p:sp>
      <p:sp>
        <p:nvSpPr>
          <p:cNvPr id="74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1203971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microsoft.com/office/2007/relationships/hdphoto" Target="../media/hdphoto1.wdp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microsoft.com/office/2007/relationships/hdphoto" Target="../media/hdphoto1.wdp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9EF0E-A890-4EEC-A320-A71E9416A05F}" type="datetimeFigureOut">
              <a:rPr lang="en-GB" smtClean="0"/>
              <a:t>27/07/2016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4900F-51E0-4BF7-8809-F90671B6A49C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 descr="BlueArrow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623760"/>
            <a:ext cx="5302250" cy="30861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29200" y="4588933"/>
            <a:ext cx="4193265" cy="2269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79714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9EF0E-A890-4EEC-A320-A71E9416A05F}" type="datetimeFigureOut">
              <a:rPr lang="en-GB" smtClean="0"/>
              <a:t>27/07/2016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4900F-51E0-4BF7-8809-F90671B6A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404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9EF0E-A890-4EEC-A320-A71E9416A05F}" type="datetimeFigureOut">
              <a:rPr lang="en-GB" smtClean="0"/>
              <a:t>27/07/2016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4900F-51E0-4BF7-8809-F90671B6A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0898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9EF0E-A890-4EEC-A320-A71E9416A05F}" type="datetimeFigureOut">
              <a:rPr lang="en-GB" smtClean="0"/>
              <a:t>27/07/2016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4900F-51E0-4BF7-8809-F90671B6A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052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9EF0E-A890-4EEC-A320-A71E9416A05F}" type="datetimeFigureOut">
              <a:rPr lang="en-GB" smtClean="0"/>
              <a:t>27/07/2016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4900F-51E0-4BF7-8809-F90671B6A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4902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9EF0E-A890-4EEC-A320-A71E9416A05F}" type="datetimeFigureOut">
              <a:rPr lang="en-GB" smtClean="0"/>
              <a:t>27/07/2016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4900F-51E0-4BF7-8809-F90671B6A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110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A9573F6-C27B-449D-AAE4-1CA3F0D5E19F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31555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9EF0E-A890-4EEC-A320-A71E9416A05F}" type="datetimeFigureOut">
              <a:rPr lang="en-GB" smtClean="0"/>
              <a:t>27/07/2016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4900F-51E0-4BF7-8809-F90671B6A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17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9EF0E-A890-4EEC-A320-A71E9416A05F}" type="datetimeFigureOut">
              <a:rPr lang="en-GB" smtClean="0"/>
              <a:t>27/07/2016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4900F-51E0-4BF7-8809-F90671B6A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5788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9EF0E-A890-4EEC-A320-A71E9416A05F}" type="datetimeFigureOut">
              <a:rPr lang="en-GB" smtClean="0"/>
              <a:t>27/07/2016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4900F-51E0-4BF7-8809-F90671B6A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302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9EF0E-A890-4EEC-A320-A71E9416A05F}" type="datetimeFigureOut">
              <a:rPr lang="en-GB" smtClean="0"/>
              <a:t>27/07/2016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4900F-51E0-4BF7-8809-F90671B6A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4659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Slide Number Placeholder 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099D186-73E9-4B68-972E-FC859881EB0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939233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 rtlCol="0">
            <a:normAutofit/>
          </a:bodyPr>
          <a:lstStyle/>
          <a:p>
            <a:pPr lvl="0"/>
            <a:r>
              <a:rPr lang="en-US" noProof="0" dirty="0" smtClean="0"/>
              <a:t>Click icon to add clip art</a:t>
            </a:r>
            <a:endParaRPr lang="en-GB" noProof="0" dirty="0" smtClean="0"/>
          </a:p>
        </p:txBody>
      </p:sp>
      <p:sp>
        <p:nvSpPr>
          <p:cNvPr id="5" name="Slide Number Placeholder 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7DD4BDD-21C9-479D-8327-2EC1E412182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747989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lueArrow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623760"/>
            <a:ext cx="5302250" cy="30861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0000" y="1620000"/>
            <a:ext cx="3744000" cy="1140480"/>
          </a:xfrm>
        </p:spPr>
        <p:txBody>
          <a:bodyPr lIns="0" tIns="0" rIns="0" bIns="0" anchor="ctr" anchorCtr="0">
            <a:noAutofit/>
          </a:bodyPr>
          <a:lstStyle>
            <a:lvl1pPr algn="l">
              <a:lnSpc>
                <a:spcPts val="3300"/>
              </a:lnSpc>
              <a:defRPr sz="3200" b="1">
                <a:solidFill>
                  <a:schemeClr val="bg2"/>
                </a:solidFill>
                <a:latin typeface="Arial"/>
                <a:cs typeface="Arial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0000" y="2880958"/>
            <a:ext cx="3744000" cy="440640"/>
          </a:xfrm>
        </p:spPr>
        <p:txBody>
          <a:bodyPr/>
          <a:lstStyle>
            <a:lvl1pPr marL="0" indent="0" algn="l">
              <a:lnSpc>
                <a:spcPts val="1200"/>
              </a:lnSpc>
              <a:buNone/>
              <a:defRPr sz="1000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29200" y="4588933"/>
            <a:ext cx="4193265" cy="2269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4914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0" y="5675313"/>
            <a:ext cx="6573837" cy="1182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4"/>
          <p:cNvPicPr>
            <a:picLocks noChangeAspect="1" noChangeArrowheads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6782937" y="6014806"/>
            <a:ext cx="2114333" cy="614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408207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29EF0E-A890-4EEC-A320-A71E9416A05F}" type="datetimeFigureOut">
              <a:rPr lang="en-GB" smtClean="0"/>
              <a:t>27/07/2016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D4900F-51E0-4BF7-8809-F90671B6A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07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49" r:id="rId14"/>
    <p:sldLayoutId id="2147483653" r:id="rId15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.uk/imgres?imgurl=http://www.it-c.dk/~ninarose/photoblog/archives/thailand/DSCF0409.jpg&amp;imgrefurl=http://www.bronek.org/blogs/photoblog/archives/000310.html&amp;h=480&amp;w=640&amp;sz=46&amp;tbnid=r0FuazTyBAsJ:&amp;tbnh=101&amp;tbnw=134&amp;start=25&amp;prev=/images?q%3Dmcdonalds%2Bthailand%26start%3D20%26hl%3Den%26lr%3D%26ie%3DUTF-8%26safe%3Doff%26sa%3DN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.png"/><Relationship Id="rId4" Type="http://schemas.openxmlformats.org/officeDocument/2006/relationships/image" Target="../media/image1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home.kpmg.com/uk/en/home/insights/2015/12/video-value-chain-analysis.html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60350"/>
            <a:ext cx="7772400" cy="7556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 smtClean="0"/>
              <a:t>International Business Environment</a:t>
            </a:r>
          </a:p>
        </p:txBody>
      </p:sp>
      <p:sp>
        <p:nvSpPr>
          <p:cNvPr id="20483" name="Rectangle 4"/>
          <p:cNvSpPr>
            <a:spLocks noGrp="1" noChangeArrowheads="1"/>
          </p:cNvSpPr>
          <p:nvPr>
            <p:ph idx="1"/>
          </p:nvPr>
        </p:nvSpPr>
        <p:spPr>
          <a:xfrm>
            <a:off x="684213" y="1256145"/>
            <a:ext cx="7772400" cy="448743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 dirty="0" smtClean="0"/>
              <a:t> </a:t>
            </a:r>
            <a:endParaRPr lang="en-GB" altLang="en-US" dirty="0" smtClean="0"/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077C2B6-FDBD-49B3-8F85-5AE34903CC7D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3898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06400" y="228600"/>
            <a:ext cx="8342313" cy="685800"/>
          </a:xfrm>
        </p:spPr>
        <p:txBody>
          <a:bodyPr/>
          <a:lstStyle/>
          <a:p>
            <a:pPr eaLnBrk="1" hangingPunct="1"/>
            <a:r>
              <a:rPr lang="en-GB" altLang="en-US" sz="2400" dirty="0" smtClean="0"/>
              <a:t>MACRO-ECONOMIC REASONS FOR GLOBALISATION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208520"/>
            <a:ext cx="8496300" cy="3575916"/>
          </a:xfrm>
        </p:spPr>
        <p:txBody>
          <a:bodyPr/>
          <a:lstStyle/>
          <a:p>
            <a:pPr eaLnBrk="1" hangingPunct="1"/>
            <a:r>
              <a:rPr lang="en-GB" altLang="en-US" sz="2400" dirty="0" smtClean="0"/>
              <a:t>Exploitation of comparative cost advantages</a:t>
            </a:r>
          </a:p>
          <a:p>
            <a:pPr eaLnBrk="1" hangingPunct="1"/>
            <a:r>
              <a:rPr lang="en-GB" altLang="en-US" sz="2400" dirty="0" smtClean="0"/>
              <a:t>Removal of tariff barriers</a:t>
            </a:r>
          </a:p>
          <a:p>
            <a:pPr eaLnBrk="1" hangingPunct="1"/>
            <a:r>
              <a:rPr lang="en-GB" altLang="en-US" sz="2400" dirty="0" smtClean="0"/>
              <a:t>Increasing incomes means more ‘imported’  ‘luxury’ goods and services (e.g. tropical fruits, holidays)</a:t>
            </a:r>
          </a:p>
          <a:p>
            <a:pPr eaLnBrk="1" hangingPunct="1"/>
            <a:r>
              <a:rPr lang="en-GB" altLang="en-US" sz="2400" dirty="0" smtClean="0"/>
              <a:t>Homogenisation of market segments</a:t>
            </a:r>
          </a:p>
          <a:p>
            <a:pPr algn="r" eaLnBrk="1" hangingPunct="1">
              <a:buFontTx/>
              <a:buNone/>
            </a:pPr>
            <a:r>
              <a:rPr lang="en-GB" altLang="en-US" sz="1600" b="1" dirty="0" smtClean="0"/>
              <a:t> </a:t>
            </a:r>
            <a:endParaRPr lang="en-GB" altLang="en-US" dirty="0" smtClean="0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52CBBFE-0000-4F7C-A983-29D52E9D12A8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9882"/>
            <a:ext cx="3706813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9008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4"/>
          <p:cNvSpPr>
            <a:spLocks noGrp="1" noChangeArrowheads="1"/>
          </p:cNvSpPr>
          <p:nvPr>
            <p:ph type="title"/>
          </p:nvPr>
        </p:nvSpPr>
        <p:spPr>
          <a:xfrm>
            <a:off x="609600" y="360000"/>
            <a:ext cx="8174400" cy="540000"/>
          </a:xfrm>
        </p:spPr>
        <p:txBody>
          <a:bodyPr/>
          <a:lstStyle/>
          <a:p>
            <a:pPr eaLnBrk="1" hangingPunct="1"/>
            <a:r>
              <a:rPr lang="en-GB" altLang="en-US" sz="2800" dirty="0" smtClean="0"/>
              <a:t>CULTURAL CONVERGENCE?</a:t>
            </a:r>
          </a:p>
        </p:txBody>
      </p:sp>
      <p:sp>
        <p:nvSpPr>
          <p:cNvPr id="24579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685800" y="1422400"/>
            <a:ext cx="4606925" cy="406400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Idea that world consumers are becoming homogenised</a:t>
            </a:r>
          </a:p>
          <a:p>
            <a:pPr eaLnBrk="1" hangingPunct="1"/>
            <a:r>
              <a:rPr lang="en-GB" altLang="en-US" dirty="0" smtClean="0"/>
              <a:t>‘MTV’ generation, global brands</a:t>
            </a:r>
          </a:p>
          <a:p>
            <a:pPr eaLnBrk="1" hangingPunct="1"/>
            <a:r>
              <a:rPr lang="en-GB" altLang="en-US" sz="4000" dirty="0" smtClean="0"/>
              <a:t>But</a:t>
            </a:r>
            <a:r>
              <a:rPr lang="en-GB" altLang="en-US" dirty="0" smtClean="0"/>
              <a:t> alternative view that individuals seek cultural identity</a:t>
            </a:r>
          </a:p>
          <a:p>
            <a:pPr eaLnBrk="1" hangingPunct="1"/>
            <a:r>
              <a:rPr lang="en-GB" altLang="en-US" dirty="0" smtClean="0"/>
              <a:t>Islamic food, Halal meat</a:t>
            </a:r>
          </a:p>
          <a:p>
            <a:pPr eaLnBrk="1" hangingPunct="1"/>
            <a:endParaRPr lang="en-GB" altLang="en-US" dirty="0" smtClean="0"/>
          </a:p>
        </p:txBody>
      </p:sp>
      <p:sp>
        <p:nvSpPr>
          <p:cNvPr id="24580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5334000" y="2708275"/>
            <a:ext cx="3486150" cy="2520950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US" altLang="en-US" smtClean="0"/>
          </a:p>
        </p:txBody>
      </p:sp>
      <p:sp>
        <p:nvSpPr>
          <p:cNvPr id="24582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8E54DA0-D2C3-49F5-9FE4-1A858B49FABC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24581" name="Picture 7" descr="meccacol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4950" y="1551709"/>
            <a:ext cx="3505200" cy="3677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902325"/>
            <a:ext cx="3706813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7547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2" y="260350"/>
            <a:ext cx="8459787" cy="654050"/>
          </a:xfrm>
        </p:spPr>
        <p:txBody>
          <a:bodyPr/>
          <a:lstStyle/>
          <a:p>
            <a:pPr eaLnBrk="1" hangingPunct="1"/>
            <a:r>
              <a:rPr lang="en-GB" altLang="en-US" sz="2800" dirty="0" smtClean="0"/>
              <a:t>FIRMS’ MOTIVATIONS TO ENTER GLOBAL TRADE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265382"/>
            <a:ext cx="6861896" cy="3426691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sz="2400" dirty="0" smtClean="0"/>
              <a:t>Extend product life cycle in new markets</a:t>
            </a:r>
          </a:p>
          <a:p>
            <a:pPr eaLnBrk="1" hangingPunct="1"/>
            <a:r>
              <a:rPr lang="en-GB" altLang="en-US" sz="2400" dirty="0" smtClean="0"/>
              <a:t>Domestic market may be saturated</a:t>
            </a:r>
          </a:p>
          <a:p>
            <a:pPr eaLnBrk="1" hangingPunct="1"/>
            <a:r>
              <a:rPr lang="en-GB" altLang="en-US" sz="2400" dirty="0" smtClean="0"/>
              <a:t>Develop economies of scale</a:t>
            </a:r>
          </a:p>
          <a:p>
            <a:pPr eaLnBrk="1" hangingPunct="1"/>
            <a:r>
              <a:rPr lang="en-GB" altLang="en-US" sz="2400" dirty="0" smtClean="0"/>
              <a:t>Stretching a strong brand to new markets</a:t>
            </a:r>
          </a:p>
          <a:p>
            <a:pPr eaLnBrk="1" hangingPunct="1"/>
            <a:r>
              <a:rPr lang="en-GB" altLang="en-US" sz="2400" dirty="0" smtClean="0"/>
              <a:t>Spread risks in numerous markets</a:t>
            </a:r>
          </a:p>
          <a:p>
            <a:pPr eaLnBrk="1" hangingPunct="1"/>
            <a:r>
              <a:rPr lang="en-GB" altLang="en-US" sz="2400" dirty="0" smtClean="0"/>
              <a:t>Customers may demand global coverage</a:t>
            </a:r>
          </a:p>
          <a:p>
            <a:pPr marL="0" indent="0" eaLnBrk="1" hangingPunct="1">
              <a:buNone/>
            </a:pPr>
            <a:endParaRPr lang="en-GB" altLang="en-US" sz="3000" dirty="0" smtClean="0"/>
          </a:p>
          <a:p>
            <a:pPr algn="r" eaLnBrk="1" hangingPunct="1">
              <a:buFontTx/>
              <a:buNone/>
            </a:pPr>
            <a:r>
              <a:rPr lang="en-GB" altLang="en-US" sz="1600" b="1" dirty="0" smtClean="0"/>
              <a:t> </a:t>
            </a:r>
            <a:endParaRPr lang="en-GB" altLang="en-US" dirty="0" smtClean="0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06E7A58-CF1E-48BE-B5B0-7C5275510189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6" y="5949950"/>
            <a:ext cx="3706813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589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4"/>
          <p:cNvSpPr>
            <a:spLocks noGrp="1" noChangeArrowheads="1"/>
          </p:cNvSpPr>
          <p:nvPr>
            <p:ph type="title"/>
          </p:nvPr>
        </p:nvSpPr>
        <p:spPr>
          <a:xfrm>
            <a:off x="468313" y="609600"/>
            <a:ext cx="8280400" cy="701675"/>
          </a:xfrm>
        </p:spPr>
        <p:txBody>
          <a:bodyPr/>
          <a:lstStyle/>
          <a:p>
            <a:pPr eaLnBrk="1" hangingPunct="1"/>
            <a:r>
              <a:rPr lang="en-GB" altLang="en-US" sz="2800" dirty="0" smtClean="0"/>
              <a:t>MULTINATIONAL COMPANIES</a:t>
            </a:r>
          </a:p>
        </p:txBody>
      </p:sp>
      <p:sp>
        <p:nvSpPr>
          <p:cNvPr id="28675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68313" y="1703820"/>
            <a:ext cx="3960813" cy="3163744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dirty="0" smtClean="0"/>
              <a:t>Accounting for an increasing proportion of world trade</a:t>
            </a:r>
          </a:p>
          <a:p>
            <a:pPr eaLnBrk="1" hangingPunct="1"/>
            <a:r>
              <a:rPr lang="en-GB" altLang="en-US" dirty="0" smtClean="0"/>
              <a:t>Economies of scale</a:t>
            </a:r>
          </a:p>
          <a:p>
            <a:pPr eaLnBrk="1" hangingPunct="1"/>
            <a:r>
              <a:rPr lang="en-GB" altLang="en-US" dirty="0" smtClean="0"/>
              <a:t>Can exploit differences in costs between countries</a:t>
            </a:r>
          </a:p>
        </p:txBody>
      </p:sp>
      <p:sp>
        <p:nvSpPr>
          <p:cNvPr id="28677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68A8F6C-A6B4-4296-AD0A-31801838CB7C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28676" name="Picture 7" descr="Fordx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513" y="1703820"/>
            <a:ext cx="4248150" cy="3062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1257" y="5949950"/>
            <a:ext cx="3706813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7304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572655" y="333375"/>
            <a:ext cx="8391958" cy="673389"/>
          </a:xfrm>
        </p:spPr>
        <p:txBody>
          <a:bodyPr/>
          <a:lstStyle/>
          <a:p>
            <a:pPr eaLnBrk="1" hangingPunct="1"/>
            <a:r>
              <a:rPr lang="en-GB" altLang="en-US" sz="2800" dirty="0" smtClean="0"/>
              <a:t>THEORY OF INTERNATIONAL TRADE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149495"/>
            <a:ext cx="7772400" cy="4251325"/>
          </a:xfrm>
        </p:spPr>
        <p:txBody>
          <a:bodyPr/>
          <a:lstStyle/>
          <a:p>
            <a:pPr eaLnBrk="1" hangingPunct="1">
              <a:buFont typeface="Symbol" panose="05050102010706020507" pitchFamily="18" charset="2"/>
              <a:buNone/>
            </a:pPr>
            <a:r>
              <a:rPr lang="en-GB" altLang="en-US" sz="2400" b="1" dirty="0" smtClean="0"/>
              <a:t>COMPARATIVE COST ADVANTAGE</a:t>
            </a:r>
            <a:r>
              <a:rPr lang="en-GB" altLang="en-US" sz="2400" dirty="0" smtClean="0"/>
              <a:t> </a:t>
            </a:r>
          </a:p>
          <a:p>
            <a:pPr eaLnBrk="1" hangingPunct="1">
              <a:buFont typeface="Symbol" panose="05050102010706020507" pitchFamily="18" charset="2"/>
              <a:buNone/>
            </a:pPr>
            <a:r>
              <a:rPr lang="en-GB" altLang="en-US" sz="2400" dirty="0" smtClean="0"/>
              <a:t>Countries should</a:t>
            </a:r>
            <a:r>
              <a:rPr lang="en-GB" altLang="en-US" sz="2800" dirty="0" smtClean="0"/>
              <a:t>:</a:t>
            </a:r>
          </a:p>
          <a:p>
            <a:pPr lvl="1" eaLnBrk="1" hangingPunct="1">
              <a:buFont typeface="Symbol" panose="05050102010706020507" pitchFamily="18" charset="2"/>
              <a:buChar char="·"/>
            </a:pPr>
            <a:r>
              <a:rPr lang="en-GB" altLang="en-US" sz="2000" dirty="0" smtClean="0"/>
              <a:t>Concentrate on producing what they are good at and export the surplus</a:t>
            </a:r>
          </a:p>
          <a:p>
            <a:pPr lvl="1" eaLnBrk="1" hangingPunct="1">
              <a:buFont typeface="Symbol" panose="05050102010706020507" pitchFamily="18" charset="2"/>
              <a:buChar char="·"/>
            </a:pPr>
            <a:r>
              <a:rPr lang="en-GB" altLang="en-US" sz="2000" dirty="0" smtClean="0"/>
              <a:t>Import from other countries those goods that other countries are better able to produce than themselves</a:t>
            </a:r>
          </a:p>
          <a:p>
            <a:pPr lvl="1" eaLnBrk="1" hangingPunct="1">
              <a:buFont typeface="Symbol" panose="05050102010706020507" pitchFamily="18" charset="2"/>
              <a:buNone/>
            </a:pPr>
            <a:endParaRPr lang="en-GB" altLang="en-US" sz="2400" dirty="0" smtClean="0"/>
          </a:p>
          <a:p>
            <a:pPr eaLnBrk="1" hangingPunct="1">
              <a:buFontTx/>
              <a:buNone/>
            </a:pPr>
            <a:r>
              <a:rPr lang="en-GB" altLang="en-US" sz="2800" dirty="0" smtClean="0"/>
              <a:t>	BUT Protectionism occurs, e.g. tariffs, quotas</a:t>
            </a: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D32F1CA-4E88-4C38-B848-D3BB03F9445A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949950"/>
            <a:ext cx="3706813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0569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44763"/>
            <a:ext cx="7772400" cy="48952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2800" dirty="0" smtClean="0"/>
              <a:t>EXCHANGE RATES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981076"/>
            <a:ext cx="8353425" cy="11811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 dirty="0" smtClean="0"/>
              <a:t>	</a:t>
            </a:r>
            <a:r>
              <a:rPr lang="en-GB" altLang="en-US" sz="2400" dirty="0" smtClean="0"/>
              <a:t>The exchange rate is the ‘price’ of one currency in terms of another (e.g. £1 may cost $1.50 to buy in US dollars)</a:t>
            </a:r>
          </a:p>
        </p:txBody>
      </p:sp>
      <p:sp>
        <p:nvSpPr>
          <p:cNvPr id="32773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524204C-1BE6-4BF4-BBC8-00FABB0B58D3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32772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2" y="1905000"/>
            <a:ext cx="8002587" cy="426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79773" y="6056514"/>
            <a:ext cx="3706689" cy="911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61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679018" y="260350"/>
            <a:ext cx="8132763" cy="755650"/>
          </a:xfrm>
        </p:spPr>
        <p:txBody>
          <a:bodyPr/>
          <a:lstStyle/>
          <a:p>
            <a:pPr eaLnBrk="1" hangingPunct="1"/>
            <a:r>
              <a:rPr lang="en-GB" altLang="en-US" sz="2800" dirty="0" smtClean="0"/>
              <a:t>MOVEMENT IN EXCHANGE RATES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016000"/>
            <a:ext cx="7772400" cy="472757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r>
              <a:rPr lang="en-GB" altLang="en-US" sz="2800" dirty="0" smtClean="0"/>
              <a:t>Caused by:</a:t>
            </a:r>
          </a:p>
          <a:p>
            <a:pPr eaLnBrk="1" hangingPunct="1">
              <a:lnSpc>
                <a:spcPct val="90000"/>
              </a:lnSpc>
              <a:buFont typeface="Symbol" panose="05050102010706020507" pitchFamily="18" charset="2"/>
              <a:buChar char="·"/>
            </a:pPr>
            <a:r>
              <a:rPr lang="en-GB" altLang="en-US" sz="2400" dirty="0" smtClean="0"/>
              <a:t>An increase in exports leading to an increase in demand for a nation's currency and vice versa</a:t>
            </a:r>
          </a:p>
          <a:p>
            <a:pPr eaLnBrk="1" hangingPunct="1">
              <a:lnSpc>
                <a:spcPct val="90000"/>
              </a:lnSpc>
              <a:buFont typeface="Symbol" panose="05050102010706020507" pitchFamily="18" charset="2"/>
              <a:buChar char="·"/>
            </a:pPr>
            <a:r>
              <a:rPr lang="en-GB" altLang="en-US" sz="2400" dirty="0" smtClean="0"/>
              <a:t>An increase in imports leading to an increase in supply of a nation's currency and vice versa  </a:t>
            </a:r>
          </a:p>
          <a:p>
            <a:pPr eaLnBrk="1" hangingPunct="1">
              <a:lnSpc>
                <a:spcPct val="90000"/>
              </a:lnSpc>
              <a:buFont typeface="Symbol" panose="05050102010706020507" pitchFamily="18" charset="2"/>
              <a:buChar char="·"/>
            </a:pPr>
            <a:r>
              <a:rPr lang="en-GB" altLang="en-US" sz="2400" dirty="0" smtClean="0"/>
              <a:t>Change in demand for foreign currencies   involving the purchase of assets overseas.</a:t>
            </a:r>
          </a:p>
          <a:p>
            <a:pPr eaLnBrk="1" hangingPunct="1">
              <a:lnSpc>
                <a:spcPct val="90000"/>
              </a:lnSpc>
              <a:buFont typeface="Symbol" panose="05050102010706020507" pitchFamily="18" charset="2"/>
              <a:buChar char="·"/>
            </a:pPr>
            <a:r>
              <a:rPr lang="en-GB" altLang="en-US" sz="2400" dirty="0" smtClean="0"/>
              <a:t>Demand for a currency is influenced by individuals’ confidence about future levels for the currency</a:t>
            </a: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E8F4429-60B0-4280-A427-ED96EBD59D33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902325"/>
            <a:ext cx="3706813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5350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544945"/>
            <a:ext cx="7772400" cy="600364"/>
          </a:xfrm>
        </p:spPr>
        <p:txBody>
          <a:bodyPr/>
          <a:lstStyle/>
          <a:p>
            <a:pPr eaLnBrk="1" hangingPunct="1"/>
            <a:r>
              <a:rPr lang="en-GB" altLang="en-US" sz="2800" dirty="0" smtClean="0"/>
              <a:t>FIXED EXCHANGE RATES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653309"/>
            <a:ext cx="7772400" cy="3874366"/>
          </a:xfrm>
        </p:spPr>
        <p:txBody>
          <a:bodyPr/>
          <a:lstStyle/>
          <a:p>
            <a:pPr eaLnBrk="1" hangingPunct="1"/>
            <a:r>
              <a:rPr lang="en-GB" altLang="en-US" sz="2400" dirty="0" smtClean="0"/>
              <a:t>Price of one currency in terms of another is fixed in the short to medium term</a:t>
            </a:r>
          </a:p>
          <a:p>
            <a:pPr eaLnBrk="1" hangingPunct="1"/>
            <a:r>
              <a:rPr lang="en-GB" altLang="en-US" sz="2400" dirty="0" smtClean="0"/>
              <a:t>Reduces risk for overseas traders</a:t>
            </a:r>
          </a:p>
          <a:p>
            <a:pPr eaLnBrk="1" hangingPunct="1"/>
            <a:r>
              <a:rPr lang="en-GB" altLang="en-US" sz="2400" dirty="0" smtClean="0"/>
              <a:t>But problem for governments of maintaining exchange rate when economic fundamentals change</a:t>
            </a: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8AEF824-5D2C-4683-8853-CA62F37BC5E6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949950"/>
            <a:ext cx="3706813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6167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768206" y="187687"/>
            <a:ext cx="7772400" cy="716251"/>
          </a:xfrm>
        </p:spPr>
        <p:txBody>
          <a:bodyPr/>
          <a:lstStyle/>
          <a:p>
            <a:pPr eaLnBrk="1" hangingPunct="1"/>
            <a:r>
              <a:rPr lang="en-GB" altLang="en-US" sz="2800" dirty="0" smtClean="0"/>
              <a:t>BALANCE OF PAYMENTS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4" y="1023257"/>
            <a:ext cx="7493432" cy="5174343"/>
          </a:xfrm>
        </p:spPr>
        <p:txBody>
          <a:bodyPr/>
          <a:lstStyle/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800" dirty="0" smtClean="0"/>
              <a:t>Current account - measures trade</a:t>
            </a:r>
          </a:p>
          <a:p>
            <a:pPr lvl="1" eaLnBrk="1" hangingPunct="1">
              <a:buFont typeface="Symbol" panose="05050102010706020507" pitchFamily="18" charset="2"/>
              <a:buChar char="·"/>
            </a:pPr>
            <a:r>
              <a:rPr lang="en-GB" altLang="en-US" sz="2400" dirty="0" smtClean="0"/>
              <a:t>visible trade  </a:t>
            </a:r>
          </a:p>
          <a:p>
            <a:pPr lvl="1" eaLnBrk="1" hangingPunct="1">
              <a:buFont typeface="Symbol" panose="05050102010706020507" pitchFamily="18" charset="2"/>
              <a:buChar char="·"/>
            </a:pPr>
            <a:r>
              <a:rPr lang="en-GB" altLang="en-US" sz="2400" dirty="0" smtClean="0"/>
              <a:t>invisible trade  </a:t>
            </a:r>
          </a:p>
          <a:p>
            <a:pPr lvl="1" eaLnBrk="1" hangingPunct="1">
              <a:buFont typeface="Symbol" panose="05050102010706020507" pitchFamily="18" charset="2"/>
              <a:buNone/>
            </a:pPr>
            <a:endParaRPr lang="en-GB" altLang="en-US" sz="900" dirty="0" smtClean="0"/>
          </a:p>
          <a:p>
            <a:pPr eaLnBrk="1" hangingPunct="1"/>
            <a:r>
              <a:rPr lang="en-GB" altLang="en-US" sz="2800" dirty="0" smtClean="0"/>
              <a:t>Capital account -records flows of capital for investment purposes</a:t>
            </a:r>
          </a:p>
        </p:txBody>
      </p:sp>
      <p:sp>
        <p:nvSpPr>
          <p:cNvPr id="38917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00CAB1B-3FD3-4E18-B03E-F1C7C7E251EE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3891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744" y="3722914"/>
            <a:ext cx="6389914" cy="2369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3371" y="6092824"/>
            <a:ext cx="3706689" cy="765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405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879" name="Rectangle 567"/>
          <p:cNvSpPr>
            <a:spLocks noChangeArrowheads="1"/>
          </p:cNvSpPr>
          <p:nvPr/>
        </p:nvSpPr>
        <p:spPr bwMode="auto">
          <a:xfrm>
            <a:off x="611188" y="188913"/>
            <a:ext cx="7772400" cy="784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>
              <a:spcBef>
                <a:spcPct val="0"/>
              </a:spcBef>
              <a:defRPr/>
            </a:pPr>
            <a:r>
              <a:rPr lang="en-GB" sz="2800" b="1" spc="-30" dirty="0">
                <a:solidFill>
                  <a:srgbClr val="159AD7"/>
                </a:solidFill>
                <a:latin typeface="Arial"/>
                <a:ea typeface="+mj-ea"/>
                <a:cs typeface="Arial"/>
              </a:rPr>
              <a:t>TRENDS IN UK INTERNATIONAL TRADE</a:t>
            </a:r>
          </a:p>
        </p:txBody>
      </p:sp>
      <p:sp>
        <p:nvSpPr>
          <p:cNvPr id="40963" name="Text Box 568"/>
          <p:cNvSpPr txBox="1">
            <a:spLocks noChangeArrowheads="1"/>
          </p:cNvSpPr>
          <p:nvPr/>
        </p:nvSpPr>
        <p:spPr bwMode="auto">
          <a:xfrm>
            <a:off x="250825" y="1341438"/>
            <a:ext cx="2160588" cy="4001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latin typeface="Tahoma" panose="020B0604030504040204" pitchFamily="34" charset="0"/>
                <a:cs typeface="Tahoma" panose="020B0604030504040204" pitchFamily="34" charset="0"/>
              </a:rPr>
              <a:t>Deficit in manufactured goods offset by surplus in services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latin typeface="Tahoma" panose="020B0604030504040204" pitchFamily="34" charset="0"/>
                <a:cs typeface="Tahoma" panose="020B0604030504040204" pitchFamily="34" charset="0"/>
              </a:rPr>
              <a:t>Increasing proportion of trade is to / from EU</a:t>
            </a:r>
          </a:p>
          <a:p>
            <a:pPr eaLnBrk="1" hangingPunct="1">
              <a:buFontTx/>
              <a:buChar char="•"/>
            </a:pPr>
            <a:r>
              <a:rPr lang="en-GB" altLang="en-US" sz="2000" dirty="0">
                <a:latin typeface="Tahoma" panose="020B0604030504040204" pitchFamily="34" charset="0"/>
                <a:cs typeface="Tahoma" panose="020B0604030504040204" pitchFamily="34" charset="0"/>
              </a:rPr>
              <a:t>UK competitiveness is slipping</a:t>
            </a:r>
            <a:endParaRPr lang="en-GB" altLang="en-US" sz="2000" dirty="0">
              <a:latin typeface="Times New Roman" panose="02020603050405020304" pitchFamily="18" charset="0"/>
            </a:endParaRPr>
          </a:p>
        </p:txBody>
      </p:sp>
      <p:sp>
        <p:nvSpPr>
          <p:cNvPr id="40964" name="Rectangle 598"/>
          <p:cNvSpPr>
            <a:spLocks noChangeArrowheads="1"/>
          </p:cNvSpPr>
          <p:nvPr/>
        </p:nvSpPr>
        <p:spPr bwMode="auto">
          <a:xfrm>
            <a:off x="250825" y="1328738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40965" name="Rectangle 1114"/>
          <p:cNvSpPr>
            <a:spLocks noChangeArrowheads="1"/>
          </p:cNvSpPr>
          <p:nvPr/>
        </p:nvSpPr>
        <p:spPr bwMode="auto">
          <a:xfrm>
            <a:off x="0" y="53959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pic>
        <p:nvPicPr>
          <p:cNvPr id="40966" name="Picture 2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5114" y="973139"/>
            <a:ext cx="6868886" cy="45704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sp>
        <p:nvSpPr>
          <p:cNvPr id="40967" name="Slide Number Placeholder 6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86E7D40-A235-4DBC-A638-4C45A5A4571C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172" y="6088983"/>
            <a:ext cx="3706689" cy="911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87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1494" name="Group 13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1091292"/>
              </p:ext>
            </p:extLst>
          </p:nvPr>
        </p:nvGraphicFramePr>
        <p:xfrm>
          <a:off x="707571" y="1195655"/>
          <a:ext cx="7979229" cy="3932218"/>
        </p:xfrm>
        <a:graphic>
          <a:graphicData uri="http://schemas.openxmlformats.org/drawingml/2006/table">
            <a:tbl>
              <a:tblPr/>
              <a:tblGrid>
                <a:gridCol w="1800488"/>
                <a:gridCol w="1525837"/>
                <a:gridCol w="1491729"/>
                <a:gridCol w="1479164"/>
                <a:gridCol w="1682011"/>
              </a:tblGrid>
              <a:tr h="57916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Country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24" marB="45724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2010 ranking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2007 ranking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2006 ranking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2002 ranking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T="45724" marB="45724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530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Switzerland</a:t>
                      </a:r>
                    </a:p>
                  </a:txBody>
                  <a:tcPr marT="45724" marB="45724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1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 </a:t>
                      </a: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5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T="45724" marB="45724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530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Finland</a:t>
                      </a:r>
                    </a:p>
                  </a:txBody>
                  <a:tcPr marT="45724" marB="45724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7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6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 </a:t>
                      </a: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1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T="45724" marB="45724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530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Sweden</a:t>
                      </a:r>
                    </a:p>
                  </a:txBody>
                  <a:tcPr marT="45724" marB="45724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4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 </a:t>
                      </a: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3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T="45724" marB="45724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1686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Denmark</a:t>
                      </a:r>
                    </a:p>
                  </a:txBody>
                  <a:tcPr marT="45724" marB="45724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9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3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4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 </a:t>
                      </a: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4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T="45724" marB="45724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530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Singapore</a:t>
                      </a:r>
                    </a:p>
                  </a:txBody>
                  <a:tcPr marT="45724" marB="45724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3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7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5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 </a:t>
                      </a: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7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T="45724" marB="45724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530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United States</a:t>
                      </a:r>
                    </a:p>
                  </a:txBody>
                  <a:tcPr marT="45724" marB="45724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4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1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 </a:t>
                      </a: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2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T="45724" marB="45724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530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Japan</a:t>
                      </a:r>
                    </a:p>
                  </a:txBody>
                  <a:tcPr marT="45724" marB="45724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6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8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7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16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530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Germany</a:t>
                      </a:r>
                    </a:p>
                  </a:txBody>
                  <a:tcPr marT="45724" marB="45724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5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5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8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14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530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Netherlands</a:t>
                      </a:r>
                    </a:p>
                  </a:txBody>
                  <a:tcPr marT="45724" marB="45724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8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10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9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13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530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UK</a:t>
                      </a:r>
                    </a:p>
                  </a:txBody>
                  <a:tcPr marT="45724" marB="45724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12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9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10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Arial" charset="0"/>
                        </a:rPr>
                        <a:t>11</a:t>
                      </a:r>
                    </a:p>
                  </a:txBody>
                  <a:tcPr marT="45724" marB="45724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71486" name="Rectangle 126"/>
          <p:cNvSpPr>
            <a:spLocks noChangeArrowheads="1"/>
          </p:cNvSpPr>
          <p:nvPr/>
        </p:nvSpPr>
        <p:spPr bwMode="auto">
          <a:xfrm>
            <a:off x="611188" y="188913"/>
            <a:ext cx="8353425" cy="956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>
              <a:spcBef>
                <a:spcPct val="0"/>
              </a:spcBef>
              <a:defRPr/>
            </a:pPr>
            <a:r>
              <a:rPr lang="en-GB" sz="2800" b="1" spc="-30" dirty="0">
                <a:solidFill>
                  <a:srgbClr val="159AD7"/>
                </a:solidFill>
                <a:latin typeface="Arial"/>
                <a:ea typeface="+mj-ea"/>
                <a:cs typeface="Arial"/>
              </a:rPr>
              <a:t>WORLD COMPETITIVENESS RANKINGS</a:t>
            </a:r>
          </a:p>
        </p:txBody>
      </p:sp>
      <p:sp>
        <p:nvSpPr>
          <p:cNvPr id="29755" name="Text Box 127"/>
          <p:cNvSpPr txBox="1">
            <a:spLocks noChangeArrowheads="1"/>
          </p:cNvSpPr>
          <p:nvPr/>
        </p:nvSpPr>
        <p:spPr bwMode="auto">
          <a:xfrm>
            <a:off x="7451725" y="5589588"/>
            <a:ext cx="1511300" cy="1069975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Source: World Economic Forum, Davos, 2010</a:t>
            </a:r>
          </a:p>
        </p:txBody>
      </p:sp>
      <p:sp>
        <p:nvSpPr>
          <p:cNvPr id="43068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7AD86C0-07A0-4BDE-A8D3-99DF4441C888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7584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486" name="Rectangle 126"/>
          <p:cNvSpPr>
            <a:spLocks noChangeArrowheads="1"/>
          </p:cNvSpPr>
          <p:nvPr/>
        </p:nvSpPr>
        <p:spPr bwMode="auto">
          <a:xfrm>
            <a:off x="611188" y="188913"/>
            <a:ext cx="8353425" cy="956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>
              <a:spcBef>
                <a:spcPct val="0"/>
              </a:spcBef>
              <a:defRPr/>
            </a:pPr>
            <a:r>
              <a:rPr lang="en-GB" sz="2800" b="1" spc="-30" dirty="0">
                <a:solidFill>
                  <a:srgbClr val="159AD7"/>
                </a:solidFill>
                <a:latin typeface="Arial"/>
                <a:ea typeface="+mj-ea"/>
                <a:cs typeface="Arial"/>
              </a:rPr>
              <a:t>WORLD COMPETITIVENESS RANKINGS</a:t>
            </a:r>
          </a:p>
        </p:txBody>
      </p:sp>
      <p:sp>
        <p:nvSpPr>
          <p:cNvPr id="43068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7AD86C0-07A0-4BDE-A8D3-99DF4441C888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8194" name="Picture 2" descr="http://www.dw.com/image/0,,18749576_401,0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28" y="1145309"/>
            <a:ext cx="8437371" cy="4678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700" y="5678488"/>
            <a:ext cx="4432300" cy="1042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2923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827088" y="188913"/>
            <a:ext cx="7772400" cy="864032"/>
          </a:xfrm>
        </p:spPr>
        <p:txBody>
          <a:bodyPr/>
          <a:lstStyle/>
          <a:p>
            <a:pPr eaLnBrk="1" hangingPunct="1"/>
            <a:r>
              <a:rPr lang="en-GB" altLang="en-US" sz="2800" dirty="0" smtClean="0"/>
              <a:t>AGREEMENTS TO FACILITATE WORLD TRADE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700213"/>
            <a:ext cx="7772400" cy="3352078"/>
          </a:xfrm>
        </p:spPr>
        <p:txBody>
          <a:bodyPr/>
          <a:lstStyle/>
          <a:p>
            <a:pPr eaLnBrk="1" hangingPunct="1"/>
            <a:r>
              <a:rPr lang="en-GB" altLang="en-US" sz="2400" dirty="0" smtClean="0"/>
              <a:t>EU Single European Market</a:t>
            </a:r>
          </a:p>
          <a:p>
            <a:pPr eaLnBrk="1" hangingPunct="1"/>
            <a:r>
              <a:rPr lang="en-GB" altLang="en-US" sz="2400" dirty="0" smtClean="0"/>
              <a:t>Other trading blocs (e.g. ASEAN, NAFTA)</a:t>
            </a:r>
          </a:p>
          <a:p>
            <a:pPr eaLnBrk="1" hangingPunct="1"/>
            <a:r>
              <a:rPr lang="en-GB" altLang="en-US" sz="2400" dirty="0" smtClean="0"/>
              <a:t>OECD</a:t>
            </a:r>
          </a:p>
          <a:p>
            <a:pPr eaLnBrk="1" hangingPunct="1"/>
            <a:r>
              <a:rPr lang="en-GB" altLang="en-US" sz="2400" dirty="0" smtClean="0"/>
              <a:t>World Bank</a:t>
            </a:r>
          </a:p>
          <a:p>
            <a:pPr eaLnBrk="1" hangingPunct="1"/>
            <a:r>
              <a:rPr lang="en-GB" altLang="en-US" sz="2400" dirty="0" smtClean="0"/>
              <a:t>International Monetary Fund</a:t>
            </a:r>
          </a:p>
          <a:p>
            <a:pPr eaLnBrk="1" hangingPunct="1"/>
            <a:r>
              <a:rPr lang="en-GB" altLang="en-US" sz="2400" dirty="0" smtClean="0"/>
              <a:t>World Trade Organization</a:t>
            </a: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528814F-C21B-42BC-B0EC-DFE8FCB05020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0171" y="5900605"/>
            <a:ext cx="3706689" cy="911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795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260350"/>
            <a:ext cx="8388350" cy="635577"/>
          </a:xfrm>
        </p:spPr>
        <p:txBody>
          <a:bodyPr/>
          <a:lstStyle/>
          <a:p>
            <a:pPr eaLnBrk="1" hangingPunct="1"/>
            <a:r>
              <a:rPr lang="en-GB" altLang="en-US" sz="2800" dirty="0" smtClean="0"/>
              <a:t>ANALYSING FOREIGN MARKET OPPORTUNITIES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099127"/>
            <a:ext cx="7772400" cy="4294909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	</a:t>
            </a:r>
            <a:r>
              <a:rPr lang="en-GB" altLang="en-US" sz="2400" dirty="0" smtClean="0"/>
              <a:t>Begin with a general environmental assessment</a:t>
            </a:r>
          </a:p>
          <a:p>
            <a:pPr lvl="1" eaLnBrk="1" hangingPunct="1"/>
            <a:r>
              <a:rPr lang="en-GB" altLang="en-US" sz="2000" dirty="0" smtClean="0"/>
              <a:t>Political/ legal environment</a:t>
            </a:r>
          </a:p>
          <a:p>
            <a:pPr lvl="1" eaLnBrk="1" hangingPunct="1"/>
            <a:r>
              <a:rPr lang="en-GB" altLang="en-US" sz="2000" dirty="0" smtClean="0"/>
              <a:t>Economic environment</a:t>
            </a:r>
          </a:p>
          <a:p>
            <a:pPr lvl="1" eaLnBrk="1" hangingPunct="1"/>
            <a:r>
              <a:rPr lang="en-GB" altLang="en-US" sz="2000" dirty="0" smtClean="0"/>
              <a:t>Social/ demographic environment</a:t>
            </a:r>
          </a:p>
          <a:p>
            <a:pPr lvl="1" eaLnBrk="1" hangingPunct="1"/>
            <a:r>
              <a:rPr lang="en-GB" altLang="en-US" sz="2000" dirty="0" smtClean="0"/>
              <a:t>Technological environment</a:t>
            </a:r>
          </a:p>
          <a:p>
            <a:pPr eaLnBrk="1" hangingPunct="1">
              <a:buFontTx/>
              <a:buNone/>
            </a:pPr>
            <a:r>
              <a:rPr lang="en-GB" altLang="en-US" sz="2400" dirty="0" smtClean="0"/>
              <a:t>	Many idiosyncratic factors - e.g. language barriers, pleasant location to live</a:t>
            </a:r>
          </a:p>
          <a:p>
            <a:pPr algn="r" eaLnBrk="1" hangingPunct="1">
              <a:buFontTx/>
              <a:buNone/>
            </a:pPr>
            <a:endParaRPr lang="en-GB" altLang="en-US" sz="1600" b="1" dirty="0" smtClean="0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5FA36F0-E2A3-4BF3-B8F7-1392D645A5E4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7311" y="5729754"/>
            <a:ext cx="3706689" cy="911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158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333375"/>
            <a:ext cx="5868987" cy="562552"/>
          </a:xfrm>
        </p:spPr>
        <p:txBody>
          <a:bodyPr/>
          <a:lstStyle/>
          <a:p>
            <a:pPr eaLnBrk="1" hangingPunct="1"/>
            <a:r>
              <a:rPr lang="en-GB" altLang="en-US" sz="2800" dirty="0" smtClean="0"/>
              <a:t>DETAILED MARKET ANALYSIS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182255"/>
            <a:ext cx="7772400" cy="3713018"/>
          </a:xfrm>
        </p:spPr>
        <p:txBody>
          <a:bodyPr/>
          <a:lstStyle/>
          <a:p>
            <a:pPr eaLnBrk="1" hangingPunct="1"/>
            <a:r>
              <a:rPr lang="en-GB" altLang="en-US" sz="2400" dirty="0" smtClean="0"/>
              <a:t>Begin with secondary research at home</a:t>
            </a:r>
          </a:p>
          <a:p>
            <a:pPr eaLnBrk="1" hangingPunct="1"/>
            <a:r>
              <a:rPr lang="en-GB" altLang="en-US" sz="2400" dirty="0" smtClean="0"/>
              <a:t>May employ a local research agency</a:t>
            </a:r>
          </a:p>
          <a:p>
            <a:pPr eaLnBrk="1" hangingPunct="1"/>
            <a:r>
              <a:rPr lang="en-GB" altLang="en-US" sz="2400" dirty="0" smtClean="0"/>
              <a:t>Primary research helps to clarify important issues of buyer behaviour </a:t>
            </a:r>
            <a:r>
              <a:rPr lang="en-GB" altLang="en-US" sz="2400" dirty="0" err="1" smtClean="0"/>
              <a:t>etc</a:t>
            </a:r>
            <a:endParaRPr lang="en-GB" altLang="en-US" sz="2400" dirty="0" smtClean="0"/>
          </a:p>
          <a:p>
            <a:pPr eaLnBrk="1" hangingPunct="1"/>
            <a:r>
              <a:rPr lang="en-GB" altLang="en-US" sz="2400" dirty="0" smtClean="0"/>
              <a:t>Problem of interpreting primary research</a:t>
            </a:r>
          </a:p>
          <a:p>
            <a:pPr eaLnBrk="1" hangingPunct="1"/>
            <a:r>
              <a:rPr lang="en-GB" altLang="en-US" sz="2400" dirty="0" smtClean="0"/>
              <a:t>Analysis needs to balance cost, risk and speed</a:t>
            </a:r>
          </a:p>
          <a:p>
            <a:pPr algn="r" eaLnBrk="1" hangingPunct="1">
              <a:buFontTx/>
              <a:buNone/>
            </a:pPr>
            <a:r>
              <a:rPr lang="en-GB" altLang="en-US" sz="1600" b="1" dirty="0" smtClean="0"/>
              <a:t> </a:t>
            </a: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485A6F8-0931-4D95-8671-2D0DDA698C38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0172" y="6088983"/>
            <a:ext cx="3706689" cy="911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085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333375"/>
            <a:ext cx="7772400" cy="682625"/>
          </a:xfrm>
        </p:spPr>
        <p:txBody>
          <a:bodyPr/>
          <a:lstStyle/>
          <a:p>
            <a:pPr eaLnBrk="1" hangingPunct="1"/>
            <a:r>
              <a:rPr lang="en-GB" altLang="en-US" sz="2800" dirty="0" smtClean="0"/>
              <a:t>MARKET ENTRY STRATEGY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339273"/>
            <a:ext cx="7772400" cy="440430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Main options</a:t>
            </a:r>
          </a:p>
          <a:p>
            <a:pPr lvl="1" eaLnBrk="1" hangingPunct="1"/>
            <a:r>
              <a:rPr lang="en-GB" altLang="en-US" dirty="0" smtClean="0"/>
              <a:t>Serving customers overseas directly from a domestic base  </a:t>
            </a:r>
          </a:p>
          <a:p>
            <a:pPr lvl="1" eaLnBrk="1" hangingPunct="1"/>
            <a:r>
              <a:rPr lang="en-GB" altLang="en-US" dirty="0" smtClean="0"/>
              <a:t>Direct investment in a foreign subsidiary </a:t>
            </a:r>
          </a:p>
          <a:p>
            <a:pPr lvl="1" eaLnBrk="1" hangingPunct="1"/>
            <a:r>
              <a:rPr lang="en-GB" altLang="en-US" dirty="0" smtClean="0"/>
              <a:t>Licensing / Franchising </a:t>
            </a:r>
          </a:p>
          <a:p>
            <a:pPr lvl="1" eaLnBrk="1" hangingPunct="1"/>
            <a:r>
              <a:rPr lang="en-GB" altLang="en-US" dirty="0" smtClean="0"/>
              <a:t>Joint ventures / Strategic alliances</a:t>
            </a:r>
          </a:p>
          <a:p>
            <a:pPr lvl="1" eaLnBrk="1" hangingPunct="1"/>
            <a:r>
              <a:rPr lang="en-GB" altLang="en-US" dirty="0" smtClean="0"/>
              <a:t>E-commerce</a:t>
            </a:r>
            <a:endParaRPr lang="en-GB" altLang="en-US" sz="3200" dirty="0" smtClean="0"/>
          </a:p>
          <a:p>
            <a:pPr lvl="1" eaLnBrk="1" hangingPunct="1">
              <a:buFontTx/>
              <a:buNone/>
            </a:pPr>
            <a:r>
              <a:rPr lang="en-GB" altLang="en-US" dirty="0" smtClean="0"/>
              <a:t>Also consider TIMING of market entry</a:t>
            </a:r>
            <a:endParaRPr lang="en-GB" altLang="en-US" sz="3200" b="1" dirty="0" smtClean="0">
              <a:latin typeface="Courier New" panose="02070309020205020404" pitchFamily="49" charset="0"/>
            </a:endParaRPr>
          </a:p>
          <a:p>
            <a:pPr lvl="1" algn="r" eaLnBrk="1" hangingPunct="1">
              <a:buFontTx/>
              <a:buNone/>
            </a:pPr>
            <a:r>
              <a:rPr lang="en-GB" altLang="en-US" sz="1400" b="1" dirty="0" smtClean="0"/>
              <a:t> </a:t>
            </a: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5443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374F5A6-12B9-49B2-B0F9-4FD9AA966BB5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0172" y="6088983"/>
            <a:ext cx="3706689" cy="911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207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 smtClean="0"/>
              <a:t>ADAPTING PRODUCT AND PROMOTION 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idx="1"/>
          </p:nvPr>
        </p:nvSpPr>
        <p:spPr>
          <a:xfrm>
            <a:off x="554904" y="1284721"/>
            <a:ext cx="7772400" cy="4114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Main options:</a:t>
            </a:r>
            <a:endParaRPr lang="en-GB" altLang="en-US" sz="2800" dirty="0" smtClean="0"/>
          </a:p>
          <a:p>
            <a:pPr eaLnBrk="1" hangingPunct="1"/>
            <a:r>
              <a:rPr lang="en-GB" altLang="en-US" sz="2400" dirty="0" smtClean="0"/>
              <a:t>Maintain a uniform product offer and promotion world-wide</a:t>
            </a:r>
          </a:p>
          <a:p>
            <a:pPr eaLnBrk="1" hangingPunct="1"/>
            <a:r>
              <a:rPr lang="en-GB" altLang="en-US" sz="2400" dirty="0" smtClean="0"/>
              <a:t>Retain a uniform product formulation, but adapt promotion </a:t>
            </a:r>
          </a:p>
          <a:p>
            <a:pPr eaLnBrk="1" hangingPunct="1"/>
            <a:r>
              <a:rPr lang="en-GB" altLang="en-US" sz="2400" dirty="0" smtClean="0"/>
              <a:t>Adapt the product offer only</a:t>
            </a:r>
          </a:p>
          <a:p>
            <a:pPr eaLnBrk="1" hangingPunct="1"/>
            <a:r>
              <a:rPr lang="en-GB" altLang="en-US" sz="2400" dirty="0" smtClean="0"/>
              <a:t>Adapt both product and promotion</a:t>
            </a:r>
          </a:p>
          <a:p>
            <a:pPr eaLnBrk="1" hangingPunct="1"/>
            <a:r>
              <a:rPr lang="en-GB" altLang="en-US" sz="2400" dirty="0" smtClean="0"/>
              <a:t>Develop completely new products</a:t>
            </a:r>
          </a:p>
          <a:p>
            <a:pPr algn="r" eaLnBrk="1" hangingPunct="1">
              <a:buFontTx/>
              <a:buNone/>
            </a:pPr>
            <a:r>
              <a:rPr lang="en-GB" altLang="en-US" sz="1600" b="1" dirty="0" smtClean="0"/>
              <a:t> </a:t>
            </a:r>
            <a:endParaRPr lang="en-GB" altLang="en-US" sz="2800" dirty="0" smtClean="0">
              <a:latin typeface="Bimini" pitchFamily="34" charset="0"/>
            </a:endParaRPr>
          </a:p>
          <a:p>
            <a:pPr eaLnBrk="1" hangingPunct="1"/>
            <a:endParaRPr lang="en-GB" altLang="en-US" sz="2800" b="1" dirty="0" smtClean="0">
              <a:latin typeface="Bimini" pitchFamily="34" charset="0"/>
            </a:endParaRPr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208A710-C2F8-46C1-9878-FA5511A10883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0172" y="6088983"/>
            <a:ext cx="3706689" cy="911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424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772400" cy="650586"/>
          </a:xfrm>
        </p:spPr>
        <p:txBody>
          <a:bodyPr/>
          <a:lstStyle/>
          <a:p>
            <a:pPr eaLnBrk="1" hangingPunct="1"/>
            <a:r>
              <a:rPr lang="en-GB" altLang="en-US" sz="2800" dirty="0" smtClean="0"/>
              <a:t>A GLOBAL BRAND 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11188" y="1844675"/>
            <a:ext cx="3813175" cy="3087543"/>
          </a:xfrm>
        </p:spPr>
        <p:txBody>
          <a:bodyPr/>
          <a:lstStyle/>
          <a:p>
            <a:pPr eaLnBrk="1" hangingPunct="1"/>
            <a:r>
              <a:rPr lang="en-GB" altLang="en-US" sz="2400" dirty="0" smtClean="0"/>
              <a:t>Global values</a:t>
            </a:r>
          </a:p>
          <a:p>
            <a:pPr eaLnBrk="1" hangingPunct="1"/>
            <a:r>
              <a:rPr lang="en-GB" altLang="en-US" sz="2400" dirty="0" smtClean="0"/>
              <a:t>But local sensitivity</a:t>
            </a:r>
          </a:p>
          <a:p>
            <a:pPr eaLnBrk="1" hangingPunct="1"/>
            <a:r>
              <a:rPr lang="en-GB" altLang="en-US" sz="2400" dirty="0" smtClean="0"/>
              <a:t>How does McDonalds reconcile the needs of both?</a:t>
            </a:r>
          </a:p>
        </p:txBody>
      </p:sp>
      <p:pic>
        <p:nvPicPr>
          <p:cNvPr id="58372" name="Picture 4" descr="DSCF0409">
            <a:hlinkClick r:id="rId3"/>
          </p:cNvPr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92725" y="1653309"/>
            <a:ext cx="2735263" cy="3676073"/>
          </a:xfrm>
        </p:spPr>
      </p:pic>
      <p:sp>
        <p:nvSpPr>
          <p:cNvPr id="58373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2EB005-EF9A-4F3B-9ECF-3E708AF1710C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70172" y="6088983"/>
            <a:ext cx="3706689" cy="911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460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260350"/>
            <a:ext cx="7772400" cy="663286"/>
          </a:xfrm>
        </p:spPr>
        <p:txBody>
          <a:bodyPr/>
          <a:lstStyle/>
          <a:p>
            <a:pPr eaLnBrk="1" hangingPunct="1"/>
            <a:r>
              <a:rPr lang="en-GB" altLang="en-US" sz="2800" dirty="0" smtClean="0"/>
              <a:t>ADAPTING DISTRIBUTION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407102"/>
            <a:ext cx="7772400" cy="3220316"/>
          </a:xfrm>
        </p:spPr>
        <p:txBody>
          <a:bodyPr>
            <a:normAutofit fontScale="92500"/>
          </a:bodyPr>
          <a:lstStyle/>
          <a:p>
            <a:pPr eaLnBrk="1" hangingPunct="1">
              <a:buFontTx/>
              <a:buNone/>
            </a:pPr>
            <a:r>
              <a:rPr lang="en-GB" altLang="en-US" dirty="0" smtClean="0"/>
              <a:t>Should reflect:</a:t>
            </a:r>
          </a:p>
          <a:p>
            <a:pPr lvl="1" eaLnBrk="1" hangingPunct="1"/>
            <a:r>
              <a:rPr lang="en-GB" altLang="en-US" dirty="0" smtClean="0"/>
              <a:t>differences in consumer behaviour</a:t>
            </a:r>
          </a:p>
          <a:p>
            <a:pPr lvl="1" eaLnBrk="1" hangingPunct="1"/>
            <a:r>
              <a:rPr lang="en-GB" altLang="en-US" dirty="0" smtClean="0"/>
              <a:t>different social norms</a:t>
            </a:r>
          </a:p>
          <a:p>
            <a:pPr lvl="1" eaLnBrk="1" hangingPunct="1"/>
            <a:r>
              <a:rPr lang="en-GB" altLang="en-US" dirty="0" smtClean="0"/>
              <a:t>legislation which may prevent use of distribution channels commonly used in the  home market</a:t>
            </a:r>
            <a:r>
              <a:rPr lang="en-GB" altLang="en-US" dirty="0" smtClean="0">
                <a:latin typeface="Courier New" panose="02070309020205020404" pitchFamily="49" charset="0"/>
              </a:rPr>
              <a:t> </a:t>
            </a:r>
          </a:p>
          <a:p>
            <a:pPr lvl="1" eaLnBrk="1" hangingPunct="1"/>
            <a:endParaRPr lang="en-GB" altLang="en-US" dirty="0" smtClean="0">
              <a:latin typeface="Courier New" panose="02070309020205020404" pitchFamily="49" charset="0"/>
            </a:endParaRPr>
          </a:p>
          <a:p>
            <a:pPr lvl="1" algn="r" eaLnBrk="1" hangingPunct="1">
              <a:buFontTx/>
              <a:buNone/>
            </a:pPr>
            <a:r>
              <a:rPr lang="en-GB" altLang="en-US" sz="1400" b="1" dirty="0" smtClean="0"/>
              <a:t> </a:t>
            </a:r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7BF3CF9-E8D1-487C-9DA6-4CAEEB86685D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0172" y="6088983"/>
            <a:ext cx="3706689" cy="911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893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333375"/>
            <a:ext cx="7772400" cy="701098"/>
          </a:xfrm>
        </p:spPr>
        <p:txBody>
          <a:bodyPr/>
          <a:lstStyle/>
          <a:p>
            <a:pPr eaLnBrk="1" hangingPunct="1"/>
            <a:r>
              <a:rPr lang="en-GB" altLang="en-US" sz="2800" dirty="0" smtClean="0"/>
              <a:t>PRICING IN OVERSEAS MARKETS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126836"/>
            <a:ext cx="7772400" cy="3916219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Should reflect:</a:t>
            </a:r>
          </a:p>
          <a:p>
            <a:pPr lvl="1" eaLnBrk="1" hangingPunct="1"/>
            <a:r>
              <a:rPr lang="en-GB" altLang="en-US" dirty="0" smtClean="0"/>
              <a:t>Position of brand in the market</a:t>
            </a:r>
          </a:p>
          <a:p>
            <a:pPr lvl="1" eaLnBrk="1" hangingPunct="1"/>
            <a:r>
              <a:rPr lang="en-GB" altLang="en-US" dirty="0" smtClean="0"/>
              <a:t>Consumers’ willingness/ ability to pay</a:t>
            </a:r>
          </a:p>
          <a:p>
            <a:pPr lvl="1" eaLnBrk="1" hangingPunct="1"/>
            <a:r>
              <a:rPr lang="en-GB" altLang="en-US" dirty="0" smtClean="0"/>
              <a:t>Strength of competition</a:t>
            </a:r>
          </a:p>
          <a:p>
            <a:pPr lvl="1" eaLnBrk="1" hangingPunct="1"/>
            <a:r>
              <a:rPr lang="en-GB" altLang="en-US" dirty="0" smtClean="0"/>
              <a:t>Local production costs</a:t>
            </a:r>
          </a:p>
          <a:p>
            <a:pPr lvl="1" eaLnBrk="1" hangingPunct="1"/>
            <a:r>
              <a:rPr lang="en-GB" altLang="en-US" dirty="0" smtClean="0"/>
              <a:t>Local taxes</a:t>
            </a:r>
          </a:p>
          <a:p>
            <a:pPr lvl="1" eaLnBrk="1" hangingPunct="1"/>
            <a:r>
              <a:rPr lang="en-GB" altLang="en-US" dirty="0" smtClean="0"/>
              <a:t>Whether fixed price lists are customary</a:t>
            </a:r>
          </a:p>
          <a:p>
            <a:pPr lvl="1" algn="r" eaLnBrk="1" hangingPunct="1">
              <a:buFontTx/>
              <a:buNone/>
            </a:pPr>
            <a:r>
              <a:rPr lang="en-GB" altLang="en-US" sz="1400" b="1" dirty="0" smtClean="0"/>
              <a:t> </a:t>
            </a:r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29EC362-FD4F-4444-9007-F4128AB76DDA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0172" y="6088983"/>
            <a:ext cx="3706689" cy="911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398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	</a:t>
            </a:r>
            <a:r>
              <a:rPr lang="en-GB" altLang="en-US" sz="2800" dirty="0" smtClean="0"/>
              <a:t>PEOPLE ISSUES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400" dirty="0" smtClean="0"/>
              <a:t>Particularly important for services</a:t>
            </a:r>
          </a:p>
          <a:p>
            <a:pPr eaLnBrk="1" hangingPunct="1"/>
            <a:r>
              <a:rPr lang="en-GB" altLang="en-US" sz="2400" dirty="0" smtClean="0"/>
              <a:t>Should a company use expatriates in an overseas operation, or employ locals?</a:t>
            </a:r>
          </a:p>
          <a:p>
            <a:pPr eaLnBrk="1" hangingPunct="1"/>
            <a:r>
              <a:rPr lang="en-GB" altLang="en-US" sz="2400" dirty="0" smtClean="0"/>
              <a:t>What are the training needs?</a:t>
            </a:r>
          </a:p>
          <a:p>
            <a:pPr eaLnBrk="1" hangingPunct="1"/>
            <a:endParaRPr lang="en-GB" altLang="en-US" sz="2400" dirty="0" smtClean="0"/>
          </a:p>
          <a:p>
            <a:pPr eaLnBrk="1" hangingPunct="1"/>
            <a:endParaRPr lang="en-GB" altLang="en-US" dirty="0" smtClean="0"/>
          </a:p>
          <a:p>
            <a:pPr algn="r" eaLnBrk="1" hangingPunct="1">
              <a:buFontTx/>
              <a:buNone/>
            </a:pPr>
            <a:r>
              <a:rPr lang="en-GB" altLang="en-US" sz="1600" b="1" dirty="0" smtClean="0"/>
              <a:t> </a:t>
            </a:r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0441B27-C580-4FC6-A8DB-10E9384A60AC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0172" y="6088983"/>
            <a:ext cx="3706689" cy="911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741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814387"/>
          </a:xfrm>
        </p:spPr>
        <p:txBody>
          <a:bodyPr/>
          <a:lstStyle/>
          <a:p>
            <a:pPr eaLnBrk="1" hangingPunct="1"/>
            <a:r>
              <a:rPr lang="en-GB" altLang="en-US" sz="2800" dirty="0" smtClean="0"/>
              <a:t>AN ‘IRISH’ BAR?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9750" y="1773238"/>
            <a:ext cx="4168775" cy="396081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How can it be authentically Irish without Irish staff?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Is the use of expatriates as important for a contract catering company setting up overseas?</a:t>
            </a:r>
          </a:p>
        </p:txBody>
      </p:sp>
      <p:pic>
        <p:nvPicPr>
          <p:cNvPr id="67588" name="Picture 4" descr="front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10225" y="1773238"/>
            <a:ext cx="3302866" cy="3014230"/>
          </a:xfrm>
          <a:noFill/>
        </p:spPr>
      </p:pic>
      <p:sp>
        <p:nvSpPr>
          <p:cNvPr id="67589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355F1F2-1321-480E-8239-ED284EC335F7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172" y="6088983"/>
            <a:ext cx="3706689" cy="911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079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 smtClean="0"/>
              <a:t>GLOBAL E-COMMERCE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79388" y="1412875"/>
            <a:ext cx="5400675" cy="4114800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dirty="0" smtClean="0"/>
              <a:t>Opens up new opportunities, especially for service companies</a:t>
            </a:r>
          </a:p>
          <a:p>
            <a:pPr eaLnBrk="1" hangingPunct="1"/>
            <a:r>
              <a:rPr lang="en-GB" altLang="en-US" dirty="0" smtClean="0"/>
              <a:t>But how do you make yourself stand out in a crowded international market?</a:t>
            </a:r>
          </a:p>
          <a:p>
            <a:pPr eaLnBrk="1" hangingPunct="1"/>
            <a:r>
              <a:rPr lang="en-GB" altLang="en-US" dirty="0" smtClean="0"/>
              <a:t>How do you make your search engine listing relevant to overseas buyers?</a:t>
            </a:r>
          </a:p>
          <a:p>
            <a:pPr eaLnBrk="1" hangingPunct="1"/>
            <a:r>
              <a:rPr lang="en-GB" altLang="en-US" dirty="0" smtClean="0"/>
              <a:t>Problems of contract and legal jurisdiction</a:t>
            </a:r>
          </a:p>
        </p:txBody>
      </p:sp>
      <p:pic>
        <p:nvPicPr>
          <p:cNvPr id="69636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0" y="2282031"/>
            <a:ext cx="2667000" cy="3162300"/>
          </a:xfrm>
          <a:noFill/>
        </p:spPr>
      </p:pic>
      <p:sp>
        <p:nvSpPr>
          <p:cNvPr id="69637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27992C8-B0E6-46C1-8A7A-828CDD893E28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172" y="6088983"/>
            <a:ext cx="3706689" cy="911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617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729673"/>
          </a:xfrm>
        </p:spPr>
        <p:txBody>
          <a:bodyPr/>
          <a:lstStyle/>
          <a:p>
            <a:pPr eaLnBrk="1" hangingPunct="1"/>
            <a:r>
              <a:rPr lang="en-GB" altLang="en-US" sz="2800" dirty="0" smtClean="0"/>
              <a:t>WHEN THE WORLD IS TOO SMALL …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2349500"/>
            <a:ext cx="4168775" cy="3959225"/>
          </a:xfrm>
        </p:spPr>
        <p:txBody>
          <a:bodyPr/>
          <a:lstStyle/>
          <a:p>
            <a:pPr eaLnBrk="1" hangingPunct="1"/>
            <a:r>
              <a:rPr lang="en-GB" altLang="en-US" sz="2400" dirty="0" smtClean="0"/>
              <a:t>When all world markets are saturated, what about outer space?</a:t>
            </a:r>
          </a:p>
          <a:p>
            <a:pPr eaLnBrk="1" hangingPunct="1">
              <a:buFontTx/>
              <a:buNone/>
            </a:pPr>
            <a:endParaRPr lang="en-GB" altLang="en-US" sz="2400" dirty="0" smtClean="0"/>
          </a:p>
          <a:p>
            <a:pPr eaLnBrk="1" hangingPunct="1"/>
            <a:r>
              <a:rPr lang="en-GB" altLang="en-US" sz="2400" dirty="0" smtClean="0"/>
              <a:t>Lunatic thinking or far sightedness (e.g. plans for Lunar Hilton)?</a:t>
            </a:r>
          </a:p>
        </p:txBody>
      </p:sp>
      <p:pic>
        <p:nvPicPr>
          <p:cNvPr id="71684" name="Picture 4" descr="space%20Shuttle%20&amp;%20Moon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8200" y="2349500"/>
            <a:ext cx="3810000" cy="3117850"/>
          </a:xfrm>
          <a:noFill/>
        </p:spPr>
      </p:pic>
      <p:sp>
        <p:nvSpPr>
          <p:cNvPr id="71685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1E19E5C-532C-4FE2-B1A0-EF5C37000BAF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172" y="6088983"/>
            <a:ext cx="3706689" cy="911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9585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188913"/>
            <a:ext cx="7772400" cy="605414"/>
          </a:xfrm>
        </p:spPr>
        <p:txBody>
          <a:bodyPr/>
          <a:lstStyle/>
          <a:p>
            <a:pPr eaLnBrk="1" hangingPunct="1"/>
            <a:r>
              <a:rPr lang="en-GB" altLang="en-US" sz="2800" dirty="0" smtClean="0"/>
              <a:t>SUMMARY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412875"/>
            <a:ext cx="7772400" cy="3574761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600" dirty="0" smtClean="0"/>
              <a:t> </a:t>
            </a:r>
            <a:r>
              <a:rPr lang="en-GB" altLang="en-US" sz="2400" dirty="0" smtClean="0"/>
              <a:t>You should now understand</a:t>
            </a:r>
            <a:r>
              <a:rPr lang="en-GB" altLang="en-US" sz="3600" dirty="0" smtClean="0"/>
              <a:t>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 dirty="0" smtClean="0"/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 smtClean="0"/>
              <a:t>Basic theory of international trade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 smtClean="0"/>
              <a:t>Exchange rates and their determination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 smtClean="0"/>
              <a:t>Barriers to trade 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 smtClean="0"/>
              <a:t>Methods of researching the overseas business environment and adapting to </a:t>
            </a:r>
            <a:r>
              <a:rPr lang="en-GB" altLang="en-US" sz="2000" dirty="0" smtClean="0"/>
              <a:t>it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000" dirty="0"/>
          </a:p>
          <a:p>
            <a:pPr lvl="1" eaLnBrk="1" hangingPunct="1">
              <a:lnSpc>
                <a:spcPct val="90000"/>
              </a:lnSpc>
            </a:pPr>
            <a:endParaRPr lang="en-GB" altLang="en-US" sz="2000" dirty="0" smtClean="0"/>
          </a:p>
          <a:p>
            <a:pPr lvl="1">
              <a:lnSpc>
                <a:spcPct val="90000"/>
              </a:lnSpc>
              <a:buNone/>
            </a:pPr>
            <a:r>
              <a:rPr lang="en-GB" altLang="en-US" sz="3200" dirty="0">
                <a:hlinkClick r:id="rId3"/>
              </a:rPr>
              <a:t>https://</a:t>
            </a:r>
            <a:r>
              <a:rPr lang="en-GB" altLang="en-US" sz="3200" dirty="0" smtClean="0">
                <a:hlinkClick r:id="rId3"/>
              </a:rPr>
              <a:t>home.kpmg.com/uk/en/home/insights/2015/12/video-value-chain-analysis.html</a:t>
            </a:r>
            <a:endParaRPr lang="en-GB" altLang="en-US" sz="3200" dirty="0" smtClean="0"/>
          </a:p>
          <a:p>
            <a:pPr lvl="1">
              <a:lnSpc>
                <a:spcPct val="90000"/>
              </a:lnSpc>
              <a:buNone/>
            </a:pPr>
            <a:endParaRPr lang="en-GB" altLang="en-US" sz="3200" dirty="0" smtClean="0"/>
          </a:p>
        </p:txBody>
      </p:sp>
      <p:sp>
        <p:nvSpPr>
          <p:cNvPr id="7373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6F01D29-9557-44C6-90F9-F769973E80F1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172" y="6088983"/>
            <a:ext cx="3706689" cy="911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645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 smtClean="0"/>
              <a:t>NEXT SESSION…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 dirty="0" smtClean="0"/>
              <a:t>Bringing it all together – analysing the business environment in a dynamic, complex and global setting</a:t>
            </a:r>
          </a:p>
        </p:txBody>
      </p:sp>
      <p:sp>
        <p:nvSpPr>
          <p:cNvPr id="7680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800FA36-4C34-4B10-87D6-F462D398D6A8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27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9689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915</TotalTime>
  <Words>864</Words>
  <Application>Microsoft Office PowerPoint</Application>
  <PresentationFormat>On-screen Show (4:3)</PresentationFormat>
  <Paragraphs>256</Paragraphs>
  <Slides>27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Arial Unicode MS</vt:lpstr>
      <vt:lpstr>Arial</vt:lpstr>
      <vt:lpstr>Bimini</vt:lpstr>
      <vt:lpstr>Calibri</vt:lpstr>
      <vt:lpstr>Courier New</vt:lpstr>
      <vt:lpstr>Symbol</vt:lpstr>
      <vt:lpstr>Tahoma</vt:lpstr>
      <vt:lpstr>Times New Roman</vt:lpstr>
      <vt:lpstr>Office Theme</vt:lpstr>
      <vt:lpstr>International Business Environment</vt:lpstr>
      <vt:lpstr>MACRO-ECONOMIC REASONS FOR GLOBALISATION</vt:lpstr>
      <vt:lpstr>CULTURAL CONVERGENCE?</vt:lpstr>
      <vt:lpstr>FIRMS’ MOTIVATIONS TO ENTER GLOBAL TRADE</vt:lpstr>
      <vt:lpstr>MULTINATIONAL COMPANIES</vt:lpstr>
      <vt:lpstr>THEORY OF INTERNATIONAL TRADE</vt:lpstr>
      <vt:lpstr>EXCHANGE RATES</vt:lpstr>
      <vt:lpstr>MOVEMENT IN EXCHANGE RATES</vt:lpstr>
      <vt:lpstr>FIXED EXCHANGE RATES</vt:lpstr>
      <vt:lpstr>BALANCE OF PAYMENTS</vt:lpstr>
      <vt:lpstr>PowerPoint Presentation</vt:lpstr>
      <vt:lpstr>PowerPoint Presentation</vt:lpstr>
      <vt:lpstr>PowerPoint Presentation</vt:lpstr>
      <vt:lpstr>AGREEMENTS TO FACILITATE WORLD TRADE</vt:lpstr>
      <vt:lpstr>ANALYSING FOREIGN MARKET OPPORTUNITIES</vt:lpstr>
      <vt:lpstr>DETAILED MARKET ANALYSIS</vt:lpstr>
      <vt:lpstr>MARKET ENTRY STRATEGY</vt:lpstr>
      <vt:lpstr>ADAPTING PRODUCT AND PROMOTION </vt:lpstr>
      <vt:lpstr>A GLOBAL BRAND </vt:lpstr>
      <vt:lpstr>ADAPTING DISTRIBUTION</vt:lpstr>
      <vt:lpstr>PRICING IN OVERSEAS MARKETS</vt:lpstr>
      <vt:lpstr> PEOPLE ISSUES</vt:lpstr>
      <vt:lpstr>AN ‘IRISH’ BAR?</vt:lpstr>
      <vt:lpstr>GLOBAL E-COMMERCE</vt:lpstr>
      <vt:lpstr>WHEN THE WORLD IS TOO SMALL …</vt:lpstr>
      <vt:lpstr>SUMMARY</vt:lpstr>
      <vt:lpstr>NEXT SESSION…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Trevor Warren</dc:creator>
  <cp:lastModifiedBy>John-Paul Okeke</cp:lastModifiedBy>
  <cp:revision>248</cp:revision>
  <cp:lastPrinted>2013-11-14T13:51:19Z</cp:lastPrinted>
  <dcterms:created xsi:type="dcterms:W3CDTF">2013-11-14T11:20:18Z</dcterms:created>
  <dcterms:modified xsi:type="dcterms:W3CDTF">2016-07-27T12:13:07Z</dcterms:modified>
</cp:coreProperties>
</file>