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4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9F09B-099D-4AFE-94BC-702FD12B74E7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51574-8595-49CC-9CA7-B3C793ED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31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C3634-2F3A-7C79-4147-BA620D017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9C949B21-CADA-8195-0B88-8C48B08B6E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FFE7B129-E011-A854-D6CA-AC0E7681C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altLang="en-US" sz="1200" b="1" dirty="0" err="1">
                <a:latin typeface="Arial" panose="020B0604020202020204" pitchFamily="34" charset="0"/>
              </a:rPr>
              <a:t>Students</a:t>
            </a:r>
            <a:r>
              <a:rPr lang="cy-GB" altLang="en-US" sz="1200" b="1" dirty="0">
                <a:latin typeface="Arial" panose="020B0604020202020204" pitchFamily="34" charset="0"/>
              </a:rPr>
              <a:t> </a:t>
            </a:r>
            <a:r>
              <a:rPr lang="cy-GB" altLang="en-US" sz="1200" b="1" dirty="0" err="1">
                <a:latin typeface="Arial" panose="020B0604020202020204" pitchFamily="34" charset="0"/>
              </a:rPr>
              <a:t>will</a:t>
            </a:r>
            <a:r>
              <a:rPr lang="cy-GB" altLang="en-US" sz="1200" b="1" dirty="0">
                <a:latin typeface="Arial" panose="020B0604020202020204" pitchFamily="34" charset="0"/>
              </a:rPr>
              <a:t> </a:t>
            </a:r>
            <a:r>
              <a:rPr lang="cy-GB" altLang="en-US" sz="1200" b="1" dirty="0" err="1">
                <a:latin typeface="Arial" panose="020B0604020202020204" pitchFamily="34" charset="0"/>
              </a:rPr>
              <a:t>need</a:t>
            </a:r>
            <a:r>
              <a:rPr lang="cy-GB" altLang="en-US" sz="1200" b="1" dirty="0">
                <a:latin typeface="Arial" panose="020B0604020202020204" pitchFamily="34" charset="0"/>
              </a:rPr>
              <a:t> to </a:t>
            </a:r>
            <a:r>
              <a:rPr lang="cy-GB" altLang="en-US" sz="1200" b="1" dirty="0" err="1">
                <a:latin typeface="Arial" panose="020B0604020202020204" pitchFamily="34" charset="0"/>
              </a:rPr>
              <a:t>keep</a:t>
            </a:r>
            <a:r>
              <a:rPr lang="cy-GB" altLang="en-US" sz="1200" b="1" dirty="0">
                <a:latin typeface="Arial" panose="020B0604020202020204" pitchFamily="34" charset="0"/>
              </a:rPr>
              <a:t> a record of </a:t>
            </a:r>
            <a:r>
              <a:rPr lang="cy-GB" altLang="en-US" sz="1200" b="1" dirty="0" err="1">
                <a:latin typeface="Arial" panose="020B0604020202020204" pitchFamily="34" charset="0"/>
              </a:rPr>
              <a:t>completion</a:t>
            </a:r>
            <a:r>
              <a:rPr lang="cy-GB" altLang="en-US" sz="1200" b="1" dirty="0">
                <a:latin typeface="Arial" panose="020B0604020202020204" pitchFamily="34" charset="0"/>
              </a:rPr>
              <a:t> of </a:t>
            </a:r>
            <a:r>
              <a:rPr lang="cy-GB" altLang="en-US" sz="1200" b="1" dirty="0" err="1">
                <a:latin typeface="Arial" panose="020B0604020202020204" pitchFamily="34" charset="0"/>
              </a:rPr>
              <a:t>session</a:t>
            </a:r>
            <a:r>
              <a:rPr lang="cy-GB" altLang="en-US" sz="1200" b="1" dirty="0">
                <a:latin typeface="Arial" panose="020B0604020202020204" pitchFamily="34" charset="0"/>
              </a:rPr>
              <a:t> to </a:t>
            </a:r>
            <a:r>
              <a:rPr lang="cy-GB" altLang="en-US" sz="1200" b="1" dirty="0" err="1">
                <a:latin typeface="Arial" panose="020B0604020202020204" pitchFamily="34" charset="0"/>
              </a:rPr>
              <a:t>tansfer</a:t>
            </a:r>
            <a:r>
              <a:rPr lang="cy-GB" altLang="en-US" sz="1200" b="1" dirty="0">
                <a:latin typeface="Arial" panose="020B0604020202020204" pitchFamily="34" charset="0"/>
              </a:rPr>
              <a:t> to </a:t>
            </a:r>
            <a:r>
              <a:rPr lang="cy-GB" altLang="en-US" sz="1200" b="1" dirty="0" err="1">
                <a:latin typeface="Arial" panose="020B0604020202020204" pitchFamily="34" charset="0"/>
              </a:rPr>
              <a:t>their</a:t>
            </a:r>
            <a:r>
              <a:rPr lang="cy-GB" altLang="en-US" sz="1200" b="1" dirty="0">
                <a:latin typeface="Arial" panose="020B0604020202020204" pitchFamily="34" charset="0"/>
              </a:rPr>
              <a:t> PDP </a:t>
            </a:r>
            <a:r>
              <a:rPr lang="cy-GB" altLang="en-US" sz="1200" b="1" dirty="0" err="1">
                <a:latin typeface="Arial" panose="020B0604020202020204" pitchFamily="34" charset="0"/>
              </a:rPr>
              <a:t>template</a:t>
            </a:r>
            <a:r>
              <a:rPr lang="cy-GB" altLang="en-US" sz="1200" b="1" dirty="0">
                <a:latin typeface="Arial" panose="020B0604020202020204" pitchFamily="34" charset="0"/>
              </a:rPr>
              <a:t> </a:t>
            </a:r>
            <a:r>
              <a:rPr lang="cy-GB" altLang="en-US" sz="1200" b="1" dirty="0" err="1">
                <a:latin typeface="Arial" panose="020B0604020202020204" pitchFamily="34" charset="0"/>
              </a:rPr>
              <a:t>in</a:t>
            </a:r>
            <a:r>
              <a:rPr lang="cy-GB" altLang="en-US" sz="1200" b="1" dirty="0">
                <a:latin typeface="Arial" panose="020B0604020202020204" pitchFamily="34" charset="0"/>
              </a:rPr>
              <a:t> a </a:t>
            </a:r>
            <a:r>
              <a:rPr lang="cy-GB" altLang="en-US" sz="1200" b="1" dirty="0" err="1">
                <a:latin typeface="Arial" panose="020B0604020202020204" pitchFamily="34" charset="0"/>
              </a:rPr>
              <a:t>later</a:t>
            </a:r>
            <a:r>
              <a:rPr lang="cy-GB" altLang="en-US" sz="1200" b="1" dirty="0">
                <a:latin typeface="Arial" panose="020B0604020202020204" pitchFamily="34" charset="0"/>
              </a:rPr>
              <a:t> </a:t>
            </a:r>
            <a:r>
              <a:rPr lang="cy-GB" altLang="en-US" sz="1200" b="1" dirty="0" err="1">
                <a:latin typeface="Arial" panose="020B0604020202020204" pitchFamily="34" charset="0"/>
              </a:rPr>
              <a:t>Theme</a:t>
            </a:r>
            <a:endParaRPr lang="cy-GB" altLang="en-US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1F027E3-DA9D-4348-FF51-01C5702497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43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9744-D94E-BC9D-56A8-ACAEA5B30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98866C-69F9-AA08-5E52-CE0E09A4A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A6560-D2CE-F341-0426-E6470FE8A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0BA97-B7BD-70C6-8953-F84BA6B44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823D9-4097-2178-2D68-A2C475444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97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94C48-0907-FBC2-4E86-97B1EB09C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06547-B45A-384E-B7B0-DAC3FF013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AED6C-FB22-25D1-F817-855604341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6B40B9-CB41-BDF0-27AB-9745838F7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4EC5C-7A17-3F05-BC54-98CE31577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33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E1144-77B9-A04C-1166-92452527F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D6A6D-4042-7C34-2916-CB54DFA8D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1B8673-D4DD-F9BE-4CF8-D151C2E49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47538-111A-C651-6994-0B6196AB6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B3F9B-C28F-49D5-EABE-30C81E4DB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432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645F9-6EF2-5729-EABE-210F6FC4E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C7253-3E5A-F7C6-FCC2-818B7F631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8F0B71-ED85-B177-E199-6891E0477F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81A409-E1E7-2EBC-751B-80464E19D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D0E7A6-2CC0-C3F4-B267-BD58EBE4F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947C7A-7BDD-01E2-4F99-F2BA49264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23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402B4-DEA4-A3C8-F808-F43588BF3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898F66-5D4F-25A1-8895-B4D271E71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2780C0-540A-3B24-8E37-23709A1B2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E72B9E-5CF8-1C4C-686F-650848EF11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C67550-2633-07ED-C137-544FEDAC57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840593-D3D4-1DFC-960E-1BF3E434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ED3FA3-4DC8-DAC5-FB3C-05F2C4217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A853F2-B508-32E2-F532-77C6A2EE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256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05F19-D405-BC24-B96D-580D5CD03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D3ABFB-8E9D-A942-4951-4D6803969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549BAE-F00E-2100-C100-C978D318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7F137B-8C93-AFA6-F412-D106E8A3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261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055B1C-703E-4937-AD51-06385F16B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2B28C0-A373-B5B5-2142-9FBED74DD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51D4A6-81DF-1953-9E27-60C86A9E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907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04CD9-1690-AF05-C70D-984C9AB3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1DB3F-6D33-B195-940B-3DA738E4A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AEF751-27F2-9DB8-989F-6FD9A04F9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B724A5-CB75-6DDC-994C-D8A114300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53A727-F389-3F7C-0BEB-1172E9212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E127BC-680C-869D-2BCF-C28CD1E24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50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8463F-6FC2-FC23-C87E-14BA02213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3D74B4-FA38-B6CE-C6F1-16E76FE2E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A9F763-696A-B487-B371-BE48D025B0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B7E9D-03F3-654F-8C16-4E2848458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1CF726-8B5A-36F9-3E1D-EA0F1352B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5738B8-EE97-2AB3-0192-251D169EF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84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13BE6-C1D2-5BC5-D421-62937EACE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FECCAE-5E2F-7957-5D70-293823DEA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0E1EE-9DB8-9214-0603-A47C51F0A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1DA5B-2375-ED63-8F75-F33239092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7A1A2-6229-4902-1E28-0C60B0394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76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CF1958-5386-00E8-A713-EACD5108E7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9F5C2A-81AE-1267-CB1C-ECF0880B4D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DB15FF-D412-CBE2-04D6-802998A69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536F6-49D2-E569-4F46-1181F2D69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2EDDCD-69B6-4F27-6D2E-DBAD70275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698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1C0D51-D2EB-7447-EA82-AFE680C79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14FCE-1E52-7E94-BCCF-6F38BB6A5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0071B0-A06A-B8DE-0F85-3AE54D6BE8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EF4B54-F646-4C0F-88B2-30B61F805DFE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D561C-F49D-AADF-E66B-5A1F3B2B7E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39113-E3C0-871A-6E50-DF76BBEA62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E88CE2-7324-4D6D-9176-6A52C38E39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48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9C9FB-831E-2EE9-BE63-EC789CE27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8A6FB-0594-02C6-E88D-7799CC6DDC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Before the start of Theme 4 you should complete the Library </a:t>
            </a:r>
            <a:r>
              <a:rPr lang="en-GB" sz="2400" dirty="0" err="1">
                <a:solidFill>
                  <a:srgbClr val="0070C0"/>
                </a:solidFill>
              </a:rPr>
              <a:t>InfoSkills</a:t>
            </a:r>
            <a:r>
              <a:rPr lang="en-GB" sz="2400" dirty="0">
                <a:solidFill>
                  <a:srgbClr val="0070C0"/>
                </a:solidFill>
              </a:rPr>
              <a:t> course on Refencing. You can access the course by scanning the QR code below.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B86DEEB-D78A-BA99-C0E6-39FBC1C9A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Astudiaeth</a:t>
            </a:r>
            <a:r>
              <a:rPr lang="en-GB" dirty="0"/>
              <a:t> dan </a:t>
            </a:r>
            <a:r>
              <a:rPr lang="en-GB" dirty="0" err="1"/>
              <a:t>Arweiniad</a:t>
            </a:r>
            <a:r>
              <a:rPr lang="en-GB" dirty="0"/>
              <a:t> - </a:t>
            </a:r>
            <a:r>
              <a:rPr lang="en-GB" dirty="0" err="1"/>
              <a:t>Cyfeirio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Guided Study -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E4115F-2BF7-F656-AD2E-997B4C0826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5265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Cyn </a:t>
            </a:r>
            <a:r>
              <a:rPr lang="en-GB" dirty="0" err="1"/>
              <a:t>dechrau</a:t>
            </a:r>
            <a:r>
              <a:rPr lang="en-GB" dirty="0"/>
              <a:t> Thema 4 </a:t>
            </a:r>
            <a:r>
              <a:rPr lang="en-GB" dirty="0" err="1"/>
              <a:t>dylech</a:t>
            </a:r>
            <a:r>
              <a:rPr lang="en-GB" dirty="0"/>
              <a:t> </a:t>
            </a:r>
            <a:r>
              <a:rPr lang="en-GB" dirty="0" err="1"/>
              <a:t>gwblhau'r</a:t>
            </a:r>
            <a:r>
              <a:rPr lang="en-GB" dirty="0"/>
              <a:t> </a:t>
            </a:r>
            <a:r>
              <a:rPr lang="en-GB" dirty="0" err="1"/>
              <a:t>cwrs</a:t>
            </a:r>
            <a:r>
              <a:rPr lang="en-GB" dirty="0"/>
              <a:t> Library </a:t>
            </a:r>
            <a:r>
              <a:rPr lang="en-GB" dirty="0" err="1"/>
              <a:t>InfoSkills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Refencing. </a:t>
            </a:r>
            <a:r>
              <a:rPr lang="en-GB" dirty="0" err="1"/>
              <a:t>Gallwch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mynediad</a:t>
            </a:r>
            <a:r>
              <a:rPr lang="en-GB" dirty="0"/>
              <a:t> </a:t>
            </a:r>
            <a:r>
              <a:rPr lang="en-GB" dirty="0" err="1"/>
              <a:t>i'r</a:t>
            </a:r>
            <a:r>
              <a:rPr lang="en-GB" dirty="0"/>
              <a:t> </a:t>
            </a:r>
            <a:r>
              <a:rPr lang="en-GB" dirty="0" err="1"/>
              <a:t>cwrs</a:t>
            </a:r>
            <a:r>
              <a:rPr lang="en-GB" dirty="0"/>
              <a:t>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sganio'r</a:t>
            </a:r>
            <a:r>
              <a:rPr lang="en-GB" dirty="0"/>
              <a:t> cod QR </a:t>
            </a:r>
            <a:r>
              <a:rPr lang="en-GB" dirty="0" err="1"/>
              <a:t>isod</a:t>
            </a:r>
            <a:r>
              <a:rPr lang="en-GB" dirty="0"/>
              <a:t>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EBDD7-C055-F8D9-6AC9-25690632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1235" y="4056062"/>
            <a:ext cx="2230921" cy="223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80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Widescreen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Astudiaeth dan Arweiniad - Cyfeirio Guided Study - Referencing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Ken Dicks</dc:creator>
  <cp:lastModifiedBy>Ken Dicks</cp:lastModifiedBy>
  <cp:revision>2</cp:revision>
  <dcterms:created xsi:type="dcterms:W3CDTF">2026-05-27T10:19:51Z</dcterms:created>
  <dcterms:modified xsi:type="dcterms:W3CDTF">2026-06-09T14:11:26Z</dcterms:modified>
</cp:coreProperties>
</file>