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84"/>
  </p:normalViewPr>
  <p:slideViewPr>
    <p:cSldViewPr snapToGrid="0">
      <p:cViewPr varScale="1">
        <p:scale>
          <a:sx n="114" d="100"/>
          <a:sy n="114" d="100"/>
        </p:scale>
        <p:origin x="4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7/19/26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6939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7/19/26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97082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7/19/26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85271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7/19/26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9752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7/19/26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91112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7/19/26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69881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7/19/26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2980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7/19/26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7107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7/19/26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9744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7/19/26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70662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7/19/26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60970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7/19/26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25649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F0085-6977-23E5-E11A-730A0E7FEC83}"/>
              </a:ext>
            </a:extLst>
          </p:cNvPr>
          <p:cNvSpPr>
            <a:spLocks noGrp="1"/>
          </p:cNvSpPr>
          <p:nvPr>
            <p:ph type="ctrTitle"/>
          </p:nvPr>
        </p:nvSpPr>
        <p:spPr>
          <a:xfrm>
            <a:off x="5604552" y="871758"/>
            <a:ext cx="5825448" cy="3871143"/>
          </a:xfrm>
        </p:spPr>
        <p:txBody>
          <a:bodyPr>
            <a:normAutofit/>
          </a:bodyPr>
          <a:lstStyle/>
          <a:p>
            <a:r>
              <a:rPr lang="en-US" dirty="0"/>
              <a:t>Khadeeja </a:t>
            </a:r>
            <a:r>
              <a:rPr lang="en-US" dirty="0" err="1"/>
              <a:t>bibi</a:t>
            </a:r>
            <a:endParaRPr lang="en-US" dirty="0"/>
          </a:p>
        </p:txBody>
      </p:sp>
      <p:sp>
        <p:nvSpPr>
          <p:cNvPr id="3" name="Subtitle 2">
            <a:extLst>
              <a:ext uri="{FF2B5EF4-FFF2-40B4-BE49-F238E27FC236}">
                <a16:creationId xmlns:a16="http://schemas.microsoft.com/office/drawing/2014/main" id="{3BF790EB-6A07-A7EB-97F3-0C1054758331}"/>
              </a:ext>
            </a:extLst>
          </p:cNvPr>
          <p:cNvSpPr>
            <a:spLocks noGrp="1"/>
          </p:cNvSpPr>
          <p:nvPr>
            <p:ph type="subTitle" idx="1"/>
          </p:nvPr>
        </p:nvSpPr>
        <p:spPr>
          <a:xfrm>
            <a:off x="5619964" y="4785543"/>
            <a:ext cx="5322013" cy="1005657"/>
          </a:xfrm>
        </p:spPr>
        <p:txBody>
          <a:bodyPr>
            <a:normAutofit/>
          </a:bodyPr>
          <a:lstStyle/>
          <a:p>
            <a:r>
              <a:rPr lang="en-US" dirty="0"/>
              <a:t>Component 1. </a:t>
            </a:r>
          </a:p>
        </p:txBody>
      </p:sp>
      <p:pic>
        <p:nvPicPr>
          <p:cNvPr id="16" name="Picture 15">
            <a:extLst>
              <a:ext uri="{FF2B5EF4-FFF2-40B4-BE49-F238E27FC236}">
                <a16:creationId xmlns:a16="http://schemas.microsoft.com/office/drawing/2014/main" id="{6DF34A26-637C-122C-DA32-9018B1FE7C52}"/>
              </a:ext>
            </a:extLst>
          </p:cNvPr>
          <p:cNvPicPr>
            <a:picLocks noChangeAspect="1"/>
          </p:cNvPicPr>
          <p:nvPr/>
        </p:nvPicPr>
        <p:blipFill>
          <a:blip r:embed="rId2"/>
          <a:srcRect l="11499" r="17389"/>
          <a:stretch>
            <a:fillRect/>
          </a:stretch>
        </p:blipFill>
        <p:spPr>
          <a:xfrm>
            <a:off x="1" y="10"/>
            <a:ext cx="4876799" cy="6857989"/>
          </a:xfrm>
          <a:prstGeom prst="rect">
            <a:avLst/>
          </a:prstGeom>
        </p:spPr>
      </p:pic>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5650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7" name="Straight Connector 16">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9A4BE8-B36B-3185-76D5-7B82487BD941}"/>
              </a:ext>
            </a:extLst>
          </p:cNvPr>
          <p:cNvSpPr>
            <a:spLocks noGrp="1"/>
          </p:cNvSpPr>
          <p:nvPr>
            <p:ph idx="1"/>
          </p:nvPr>
        </p:nvSpPr>
        <p:spPr>
          <a:xfrm>
            <a:off x="4773168" y="993228"/>
            <a:ext cx="6720840" cy="4935981"/>
          </a:xfrm>
        </p:spPr>
        <p:txBody>
          <a:bodyPr>
            <a:normAutofit/>
          </a:bodyPr>
          <a:lstStyle/>
          <a:p>
            <a:pPr marL="0" indent="0">
              <a:buNone/>
            </a:pPr>
            <a:r>
              <a:rPr lang="en-US" dirty="0"/>
              <a:t>Today I’ll be discussing how </a:t>
            </a:r>
            <a:r>
              <a:rPr lang="en-US" dirty="0" err="1"/>
              <a:t>Bowlbys</a:t>
            </a:r>
            <a:r>
              <a:rPr lang="en-US" dirty="0"/>
              <a:t> attachment theory can help us understand and support Maria, a 16 year old girl who has been caring for her mother since experiences influence her current development and include some practical strategies. her father passed away 5 years ago. Ill explore how her past</a:t>
            </a:r>
          </a:p>
        </p:txBody>
      </p:sp>
    </p:spTree>
    <p:extLst>
      <p:ext uri="{BB962C8B-B14F-4D97-AF65-F5344CB8AC3E}">
        <p14:creationId xmlns:p14="http://schemas.microsoft.com/office/powerpoint/2010/main" val="1227417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B5E3C-D5DE-1E67-9C28-DC207D2FCDE2}"/>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52CACA05-2877-82D7-A316-CC906EA4BD6A}"/>
              </a:ext>
            </a:extLst>
          </p:cNvPr>
          <p:cNvSpPr>
            <a:spLocks noGrp="1"/>
          </p:cNvSpPr>
          <p:nvPr>
            <p:ph idx="1"/>
          </p:nvPr>
        </p:nvSpPr>
        <p:spPr/>
        <p:txBody>
          <a:bodyPr/>
          <a:lstStyle/>
          <a:p>
            <a:pPr marL="0" indent="0">
              <a:buNone/>
            </a:pPr>
            <a:r>
              <a:rPr lang="en-US" dirty="0"/>
              <a:t>Maria a 16 year old girl taken on a caregiving role for her mum, who has mobility issues and memory problems. Her father died when she was very young, ever since she has taken on key roles such as cooking, cleaning, shopping whilst also managing her own education and social life.</a:t>
            </a:r>
          </a:p>
          <a:p>
            <a:pPr marL="0" indent="0">
              <a:buNone/>
            </a:pPr>
            <a:r>
              <a:rPr lang="en-US" dirty="0"/>
              <a:t>This scenario raises important questions about how her past and present experiences affect her emotional and social development and how we can support her.  </a:t>
            </a:r>
          </a:p>
          <a:p>
            <a:pPr marL="0" indent="0">
              <a:buNone/>
            </a:pPr>
            <a:endParaRPr lang="en-US" dirty="0"/>
          </a:p>
        </p:txBody>
      </p:sp>
    </p:spTree>
    <p:extLst>
      <p:ext uri="{BB962C8B-B14F-4D97-AF65-F5344CB8AC3E}">
        <p14:creationId xmlns:p14="http://schemas.microsoft.com/office/powerpoint/2010/main" val="988259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B0CE3-E1A9-3467-A340-B7E4798C586F}"/>
              </a:ext>
            </a:extLst>
          </p:cNvPr>
          <p:cNvSpPr>
            <a:spLocks noGrp="1"/>
          </p:cNvSpPr>
          <p:nvPr>
            <p:ph type="title"/>
          </p:nvPr>
        </p:nvSpPr>
        <p:spPr/>
        <p:txBody>
          <a:bodyPr>
            <a:normAutofit fontScale="90000"/>
          </a:bodyPr>
          <a:lstStyle/>
          <a:p>
            <a:r>
              <a:rPr lang="en-US" dirty="0" err="1"/>
              <a:t>Bowlbys</a:t>
            </a:r>
            <a:r>
              <a:rPr lang="en-US" dirty="0"/>
              <a:t> attachment theory &amp; </a:t>
            </a:r>
            <a:r>
              <a:rPr lang="en-US" dirty="0" err="1"/>
              <a:t>marias</a:t>
            </a:r>
            <a:r>
              <a:rPr lang="en-US" dirty="0"/>
              <a:t> situation. </a:t>
            </a:r>
          </a:p>
        </p:txBody>
      </p:sp>
      <p:sp>
        <p:nvSpPr>
          <p:cNvPr id="3" name="Content Placeholder 2">
            <a:extLst>
              <a:ext uri="{FF2B5EF4-FFF2-40B4-BE49-F238E27FC236}">
                <a16:creationId xmlns:a16="http://schemas.microsoft.com/office/drawing/2014/main" id="{57EF8E99-7174-10B9-7FE2-8D14A0112326}"/>
              </a:ext>
            </a:extLst>
          </p:cNvPr>
          <p:cNvSpPr>
            <a:spLocks noGrp="1"/>
          </p:cNvSpPr>
          <p:nvPr>
            <p:ph idx="1"/>
          </p:nvPr>
        </p:nvSpPr>
        <p:spPr/>
        <p:txBody>
          <a:bodyPr/>
          <a:lstStyle/>
          <a:p>
            <a:pPr marL="0" indent="0">
              <a:buNone/>
            </a:pPr>
            <a:r>
              <a:rPr lang="en-US" dirty="0" err="1"/>
              <a:t>Ive</a:t>
            </a:r>
            <a:r>
              <a:rPr lang="en-US" dirty="0"/>
              <a:t> chosen </a:t>
            </a:r>
            <a:r>
              <a:rPr lang="en-US" dirty="0" err="1"/>
              <a:t>bowlbys</a:t>
            </a:r>
            <a:r>
              <a:rPr lang="en-US" dirty="0"/>
              <a:t> attachment theory because this theory </a:t>
            </a:r>
            <a:r>
              <a:rPr lang="en-US" dirty="0" err="1"/>
              <a:t>emphasises</a:t>
            </a:r>
            <a:r>
              <a:rPr lang="en-US" dirty="0"/>
              <a:t> the importance of early emotional bonds between children and their caregivers. Bowlby suggests that early attachments form mental templates that influence how individuals relate to others throughout life. Key concepts include secure vs insecure attachment styles. </a:t>
            </a:r>
          </a:p>
          <a:p>
            <a:pPr marL="0" indent="0">
              <a:buNone/>
            </a:pPr>
            <a:r>
              <a:rPr lang="en-US" dirty="0"/>
              <a:t>Secure attachments develop when care givers are consistently responsive, leading to trust and insecure attachments can develop when caregivers are inconsistent resulting in emotional difficulties and difficulty in trusting others ( Bowlby, 1969)</a:t>
            </a:r>
          </a:p>
        </p:txBody>
      </p:sp>
    </p:spTree>
    <p:extLst>
      <p:ext uri="{BB962C8B-B14F-4D97-AF65-F5344CB8AC3E}">
        <p14:creationId xmlns:p14="http://schemas.microsoft.com/office/powerpoint/2010/main" val="2675835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7572-CFD7-9A1D-5AA1-03DB2E2BC134}"/>
              </a:ext>
            </a:extLst>
          </p:cNvPr>
          <p:cNvSpPr>
            <a:spLocks noGrp="1"/>
          </p:cNvSpPr>
          <p:nvPr>
            <p:ph type="title"/>
          </p:nvPr>
        </p:nvSpPr>
        <p:spPr/>
        <p:txBody>
          <a:bodyPr/>
          <a:lstStyle/>
          <a:p>
            <a:r>
              <a:rPr lang="en-US" dirty="0"/>
              <a:t>Relevance to </a:t>
            </a:r>
            <a:r>
              <a:rPr lang="en-US" dirty="0" err="1"/>
              <a:t>marias</a:t>
            </a:r>
            <a:r>
              <a:rPr lang="en-US" dirty="0"/>
              <a:t> experiences. </a:t>
            </a:r>
          </a:p>
        </p:txBody>
      </p:sp>
      <p:sp>
        <p:nvSpPr>
          <p:cNvPr id="3" name="Content Placeholder 2">
            <a:extLst>
              <a:ext uri="{FF2B5EF4-FFF2-40B4-BE49-F238E27FC236}">
                <a16:creationId xmlns:a16="http://schemas.microsoft.com/office/drawing/2014/main" id="{F697F537-DA1A-46C9-43B4-8CCE765FA123}"/>
              </a:ext>
            </a:extLst>
          </p:cNvPr>
          <p:cNvSpPr>
            <a:spLocks noGrp="1"/>
          </p:cNvSpPr>
          <p:nvPr>
            <p:ph idx="1"/>
          </p:nvPr>
        </p:nvSpPr>
        <p:spPr/>
        <p:txBody>
          <a:bodyPr/>
          <a:lstStyle/>
          <a:p>
            <a:pPr marL="0" indent="0">
              <a:buNone/>
            </a:pPr>
            <a:r>
              <a:rPr lang="en-US" dirty="0"/>
              <a:t>Marias care giving role and the loss of her father most likely disrupted her attachment development. She might have developed insecure attachment patterns such as anxious or avoidant due to the inconsistent emotional support during her childhood. This could result in low mood, difficulty in trusting others or challenges in forming healthy relationships. ( Ainsworth et al., 1978)</a:t>
            </a:r>
          </a:p>
          <a:p>
            <a:pPr marL="0" indent="0">
              <a:buNone/>
            </a:pPr>
            <a:r>
              <a:rPr lang="en-US" dirty="0"/>
              <a:t>Understanding this helps us see her emotional responses not just as individual problems. </a:t>
            </a:r>
          </a:p>
        </p:txBody>
      </p:sp>
    </p:spTree>
    <p:extLst>
      <p:ext uri="{BB962C8B-B14F-4D97-AF65-F5344CB8AC3E}">
        <p14:creationId xmlns:p14="http://schemas.microsoft.com/office/powerpoint/2010/main" val="621464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83083-F782-374F-90C7-C9559761721D}"/>
              </a:ext>
            </a:extLst>
          </p:cNvPr>
          <p:cNvSpPr>
            <a:spLocks noGrp="1"/>
          </p:cNvSpPr>
          <p:nvPr>
            <p:ph type="title"/>
          </p:nvPr>
        </p:nvSpPr>
        <p:spPr/>
        <p:txBody>
          <a:bodyPr>
            <a:normAutofit fontScale="90000"/>
          </a:bodyPr>
          <a:lstStyle/>
          <a:p>
            <a:r>
              <a:rPr lang="en-US" dirty="0"/>
              <a:t>Impact of past experiences on development </a:t>
            </a:r>
          </a:p>
        </p:txBody>
      </p:sp>
      <p:sp>
        <p:nvSpPr>
          <p:cNvPr id="3" name="Content Placeholder 2">
            <a:extLst>
              <a:ext uri="{FF2B5EF4-FFF2-40B4-BE49-F238E27FC236}">
                <a16:creationId xmlns:a16="http://schemas.microsoft.com/office/drawing/2014/main" id="{9EE7B68C-7B99-1AC4-48B9-EDB59D78E28D}"/>
              </a:ext>
            </a:extLst>
          </p:cNvPr>
          <p:cNvSpPr>
            <a:spLocks noGrp="1"/>
          </p:cNvSpPr>
          <p:nvPr>
            <p:ph idx="1"/>
          </p:nvPr>
        </p:nvSpPr>
        <p:spPr/>
        <p:txBody>
          <a:bodyPr/>
          <a:lstStyle/>
          <a:p>
            <a:pPr marL="0" indent="0">
              <a:buNone/>
            </a:pPr>
            <a:r>
              <a:rPr lang="en-US" dirty="0"/>
              <a:t>Looking at </a:t>
            </a:r>
            <a:r>
              <a:rPr lang="en-US" dirty="0" err="1"/>
              <a:t>marias</a:t>
            </a:r>
            <a:r>
              <a:rPr lang="en-US" dirty="0"/>
              <a:t> development over the last few years, her emotional growth may have been affected by her chronic stress associated with care giving and grief. This might have limited her opportunities for social engagement which would lead to feelings of isolation. Academically her focus would become compromised due to emotional strain and her social skills could be impacted making her feel different to her peers ( Cassidy &amp; shaver, 2016)</a:t>
            </a:r>
          </a:p>
          <a:p>
            <a:pPr marL="0" indent="0">
              <a:buNone/>
            </a:pPr>
            <a:r>
              <a:rPr lang="en-US" dirty="0"/>
              <a:t>Her early attachment experiences and ongoing stressors could influence her self esteem and emotional regulation. </a:t>
            </a:r>
          </a:p>
        </p:txBody>
      </p:sp>
    </p:spTree>
    <p:extLst>
      <p:ext uri="{BB962C8B-B14F-4D97-AF65-F5344CB8AC3E}">
        <p14:creationId xmlns:p14="http://schemas.microsoft.com/office/powerpoint/2010/main" val="3335140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59DD-EEFE-5F50-11DB-9CC382527BE9}"/>
              </a:ext>
            </a:extLst>
          </p:cNvPr>
          <p:cNvSpPr>
            <a:spLocks noGrp="1"/>
          </p:cNvSpPr>
          <p:nvPr>
            <p:ph type="title"/>
          </p:nvPr>
        </p:nvSpPr>
        <p:spPr/>
        <p:txBody>
          <a:bodyPr/>
          <a:lstStyle/>
          <a:p>
            <a:r>
              <a:rPr lang="en-US" dirty="0"/>
              <a:t>Practical strategies and interventions. </a:t>
            </a:r>
          </a:p>
        </p:txBody>
      </p:sp>
      <p:sp>
        <p:nvSpPr>
          <p:cNvPr id="3" name="Content Placeholder 2">
            <a:extLst>
              <a:ext uri="{FF2B5EF4-FFF2-40B4-BE49-F238E27FC236}">
                <a16:creationId xmlns:a16="http://schemas.microsoft.com/office/drawing/2014/main" id="{59AA5C10-633B-9EC2-B0A6-5E7678B0BB30}"/>
              </a:ext>
            </a:extLst>
          </p:cNvPr>
          <p:cNvSpPr>
            <a:spLocks noGrp="1"/>
          </p:cNvSpPr>
          <p:nvPr>
            <p:ph idx="1"/>
          </p:nvPr>
        </p:nvSpPr>
        <p:spPr/>
        <p:txBody>
          <a:bodyPr/>
          <a:lstStyle/>
          <a:p>
            <a:pPr marL="0" indent="0">
              <a:buNone/>
            </a:pPr>
            <a:r>
              <a:rPr lang="en-US" dirty="0"/>
              <a:t>One approach can be is to create secure relationships with trusted adults. Such as social workers, counsellors or community groups. That could provide emotional support. This would help create a foundation for her to start trusting and allowing her to feel safe. Counselling or therapy can help her process grief and develop healthy regulation skills ( </a:t>
            </a:r>
            <a:r>
              <a:rPr lang="en-US" dirty="0" err="1"/>
              <a:t>zeanah</a:t>
            </a:r>
            <a:r>
              <a:rPr lang="en-US" dirty="0"/>
              <a:t> &amp; </a:t>
            </a:r>
            <a:r>
              <a:rPr lang="en-US" dirty="0" err="1"/>
              <a:t>zeanah</a:t>
            </a:r>
            <a:r>
              <a:rPr lang="en-US" dirty="0"/>
              <a:t>). </a:t>
            </a:r>
          </a:p>
          <a:p>
            <a:pPr marL="0" indent="0">
              <a:buNone/>
            </a:pPr>
            <a:r>
              <a:rPr lang="en-US" dirty="0"/>
              <a:t>On a practical level, providing respite care can reduce her burden and promote independence. Also encouraging group participation can also help her build social relations outside of her caregiving responsibilities </a:t>
            </a:r>
          </a:p>
          <a:p>
            <a:pPr marL="0" indent="0">
              <a:buNone/>
            </a:pPr>
            <a:r>
              <a:rPr lang="en-US" dirty="0"/>
              <a:t>Family involvement is also crucial because engaging extended family could create a safety net for her showing her she is not alone. ( smith &amp; hart, 2014)</a:t>
            </a:r>
          </a:p>
        </p:txBody>
      </p:sp>
    </p:spTree>
    <p:extLst>
      <p:ext uri="{BB962C8B-B14F-4D97-AF65-F5344CB8AC3E}">
        <p14:creationId xmlns:p14="http://schemas.microsoft.com/office/powerpoint/2010/main" val="2003381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20CEF-0264-DE8D-1A6E-582EC8029AE4}"/>
              </a:ext>
            </a:extLst>
          </p:cNvPr>
          <p:cNvSpPr>
            <a:spLocks noGrp="1"/>
          </p:cNvSpPr>
          <p:nvPr>
            <p:ph type="title"/>
          </p:nvPr>
        </p:nvSpPr>
        <p:spPr/>
        <p:txBody>
          <a:bodyPr/>
          <a:lstStyle/>
          <a:p>
            <a:r>
              <a:rPr lang="en-US" dirty="0"/>
              <a:t>Biological and environmental influences</a:t>
            </a:r>
          </a:p>
        </p:txBody>
      </p:sp>
      <p:sp>
        <p:nvSpPr>
          <p:cNvPr id="3" name="Content Placeholder 2">
            <a:extLst>
              <a:ext uri="{FF2B5EF4-FFF2-40B4-BE49-F238E27FC236}">
                <a16:creationId xmlns:a16="http://schemas.microsoft.com/office/drawing/2014/main" id="{53CBF758-32B2-53DA-AFE9-57B7FD835E35}"/>
              </a:ext>
            </a:extLst>
          </p:cNvPr>
          <p:cNvSpPr>
            <a:spLocks noGrp="1"/>
          </p:cNvSpPr>
          <p:nvPr>
            <p:ph idx="1"/>
          </p:nvPr>
        </p:nvSpPr>
        <p:spPr/>
        <p:txBody>
          <a:bodyPr/>
          <a:lstStyle/>
          <a:p>
            <a:pPr marL="0" indent="0">
              <a:buNone/>
            </a:pPr>
            <a:r>
              <a:rPr lang="en-US" dirty="0"/>
              <a:t>Considering nature and nurture. Biological factors like her genetic traits can influence her emotional vulnerability. Whereas her environment such as her family situation, loss of her father and her care giving role serves as the nurturing context shaping her attachment patterns. These factors have huge effects. For example her stress levels may affect her brain development impacting emotional regulation but supportive relationships can buffer these effects. ( Bowlby, 1988). </a:t>
            </a:r>
          </a:p>
        </p:txBody>
      </p:sp>
    </p:spTree>
    <p:extLst>
      <p:ext uri="{BB962C8B-B14F-4D97-AF65-F5344CB8AC3E}">
        <p14:creationId xmlns:p14="http://schemas.microsoft.com/office/powerpoint/2010/main" val="2146615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174B-2E74-90A4-D625-C285AD959C02}"/>
              </a:ext>
            </a:extLst>
          </p:cNvPr>
          <p:cNvSpPr>
            <a:spLocks noGrp="1"/>
          </p:cNvSpPr>
          <p:nvPr>
            <p:ph type="title"/>
          </p:nvPr>
        </p:nvSpPr>
        <p:spPr/>
        <p:txBody>
          <a:bodyPr>
            <a:normAutofit fontScale="90000"/>
          </a:bodyPr>
          <a:lstStyle/>
          <a:p>
            <a:r>
              <a:rPr lang="en-US" dirty="0"/>
              <a:t>Critical evaluation of attachment theory. </a:t>
            </a:r>
          </a:p>
        </p:txBody>
      </p:sp>
      <p:sp>
        <p:nvSpPr>
          <p:cNvPr id="3" name="Content Placeholder 2">
            <a:extLst>
              <a:ext uri="{FF2B5EF4-FFF2-40B4-BE49-F238E27FC236}">
                <a16:creationId xmlns:a16="http://schemas.microsoft.com/office/drawing/2014/main" id="{6020B4EE-80F0-39DA-0D13-8CCE9F4FF949}"/>
              </a:ext>
            </a:extLst>
          </p:cNvPr>
          <p:cNvSpPr>
            <a:spLocks noGrp="1"/>
          </p:cNvSpPr>
          <p:nvPr>
            <p:ph idx="1"/>
          </p:nvPr>
        </p:nvSpPr>
        <p:spPr/>
        <p:txBody>
          <a:bodyPr/>
          <a:lstStyle/>
          <a:p>
            <a:pPr marL="0" indent="0">
              <a:buNone/>
            </a:pPr>
            <a:r>
              <a:rPr lang="en-US" dirty="0"/>
              <a:t>While attachment theory provides valuable insight into </a:t>
            </a:r>
            <a:r>
              <a:rPr lang="en-US" dirty="0" err="1"/>
              <a:t>marias</a:t>
            </a:r>
            <a:r>
              <a:rPr lang="en-US" dirty="0"/>
              <a:t> emotional needs and the importance of secure relationships it does have limitations. It tends to focus deeply on early childhood and sometimes underestimates the role of later life experiences and individual resilience. ( </a:t>
            </a:r>
            <a:r>
              <a:rPr lang="en-US" dirty="0" err="1"/>
              <a:t>zeanah</a:t>
            </a:r>
            <a:r>
              <a:rPr lang="en-US" dirty="0"/>
              <a:t> &amp; </a:t>
            </a:r>
            <a:r>
              <a:rPr lang="en-US" dirty="0" err="1"/>
              <a:t>zeanah</a:t>
            </a:r>
            <a:r>
              <a:rPr lang="en-US" dirty="0"/>
              <a:t>, 2014)</a:t>
            </a:r>
          </a:p>
          <a:p>
            <a:pPr marL="0" indent="0">
              <a:buNone/>
            </a:pPr>
            <a:r>
              <a:rPr lang="en-US" dirty="0"/>
              <a:t>Cultural factors can influence attachment styles and in some contexts care giving roles like </a:t>
            </a:r>
            <a:r>
              <a:rPr lang="en-US" dirty="0" err="1"/>
              <a:t>marias</a:t>
            </a:r>
            <a:r>
              <a:rPr lang="en-US" dirty="0"/>
              <a:t> might be viewed differently. So attachment theory should be complemented with other perspectives for a holistic approach. </a:t>
            </a:r>
          </a:p>
          <a:p>
            <a:pPr marL="0" indent="0">
              <a:buNone/>
            </a:pPr>
            <a:endParaRPr lang="en-US" dirty="0"/>
          </a:p>
        </p:txBody>
      </p:sp>
    </p:spTree>
    <p:extLst>
      <p:ext uri="{BB962C8B-B14F-4D97-AF65-F5344CB8AC3E}">
        <p14:creationId xmlns:p14="http://schemas.microsoft.com/office/powerpoint/2010/main" val="1002982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EB83E-319E-5062-ADA0-2C147CFC357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71A76BB3-4C51-FCAB-1BE0-A640B28572E4}"/>
              </a:ext>
            </a:extLst>
          </p:cNvPr>
          <p:cNvSpPr>
            <a:spLocks noGrp="1"/>
          </p:cNvSpPr>
          <p:nvPr>
            <p:ph idx="1"/>
          </p:nvPr>
        </p:nvSpPr>
        <p:spPr/>
        <p:txBody>
          <a:bodyPr/>
          <a:lstStyle/>
          <a:p>
            <a:pPr marL="0" indent="0">
              <a:buNone/>
            </a:pPr>
            <a:r>
              <a:rPr lang="en-US" dirty="0" err="1"/>
              <a:t>Bowlbys</a:t>
            </a:r>
            <a:r>
              <a:rPr lang="en-US" dirty="0"/>
              <a:t> attachment theory helps us understand how </a:t>
            </a:r>
            <a:r>
              <a:rPr lang="en-US" dirty="0" err="1"/>
              <a:t>marias</a:t>
            </a:r>
            <a:r>
              <a:rPr lang="en-US" dirty="0"/>
              <a:t> early relationships and ongoing stress effects her wellbeing. By creating secure relationships and providing targeted support we can help her develop confidence and improve her emotional health. Supporting her requires </a:t>
            </a:r>
            <a:r>
              <a:rPr lang="en-US" dirty="0" err="1"/>
              <a:t>recognising</a:t>
            </a:r>
            <a:r>
              <a:rPr lang="en-US" dirty="0"/>
              <a:t> both her biological and environmental circumstances and having a holistic and compassionate approach. </a:t>
            </a:r>
          </a:p>
        </p:txBody>
      </p:sp>
    </p:spTree>
    <p:extLst>
      <p:ext uri="{BB962C8B-B14F-4D97-AF65-F5344CB8AC3E}">
        <p14:creationId xmlns:p14="http://schemas.microsoft.com/office/powerpoint/2010/main" val="276528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7165-EF68-1998-3627-FBE494723431}"/>
              </a:ext>
            </a:extLst>
          </p:cNvPr>
          <p:cNvSpPr>
            <a:spLocks noGrp="1"/>
          </p:cNvSpPr>
          <p:nvPr>
            <p:ph type="title"/>
          </p:nvPr>
        </p:nvSpPr>
        <p:spPr/>
        <p:txBody>
          <a:bodyPr/>
          <a:lstStyle/>
          <a:p>
            <a:r>
              <a:rPr lang="en-US" dirty="0"/>
              <a:t>Thankyou for listening. </a:t>
            </a:r>
          </a:p>
        </p:txBody>
      </p:sp>
      <p:sp>
        <p:nvSpPr>
          <p:cNvPr id="3" name="Content Placeholder 2">
            <a:extLst>
              <a:ext uri="{FF2B5EF4-FFF2-40B4-BE49-F238E27FC236}">
                <a16:creationId xmlns:a16="http://schemas.microsoft.com/office/drawing/2014/main" id="{13F1B3FD-307D-1478-6632-43A9B1AB3E60}"/>
              </a:ext>
            </a:extLst>
          </p:cNvPr>
          <p:cNvSpPr>
            <a:spLocks noGrp="1"/>
          </p:cNvSpPr>
          <p:nvPr>
            <p:ph idx="1"/>
          </p:nvPr>
        </p:nvSpPr>
        <p:spPr/>
        <p:txBody>
          <a:bodyPr>
            <a:normAutofit fontScale="85000" lnSpcReduction="20000"/>
          </a:bodyPr>
          <a:lstStyle/>
          <a:p>
            <a:pPr marL="0" indent="0">
              <a:buNone/>
            </a:pPr>
            <a:r>
              <a:rPr lang="en-US" dirty="0"/>
              <a:t>References: </a:t>
            </a:r>
          </a:p>
          <a:p>
            <a:pPr marL="0" indent="0">
              <a:buNone/>
            </a:pPr>
            <a:r>
              <a:rPr lang="en-US" dirty="0"/>
              <a:t>Bowlby, j. (1996). Attachment and loss. London: </a:t>
            </a:r>
            <a:r>
              <a:rPr lang="en-US" dirty="0" err="1"/>
              <a:t>hogarth</a:t>
            </a:r>
            <a:r>
              <a:rPr lang="en-US" dirty="0"/>
              <a:t> press. ( accessed 15</a:t>
            </a:r>
            <a:r>
              <a:rPr lang="en-US" baseline="30000" dirty="0"/>
              <a:t>th</a:t>
            </a:r>
            <a:r>
              <a:rPr lang="en-US" dirty="0"/>
              <a:t> July 2026)</a:t>
            </a:r>
          </a:p>
          <a:p>
            <a:pPr marL="0" indent="0">
              <a:buNone/>
            </a:pPr>
            <a:r>
              <a:rPr lang="en-US" dirty="0"/>
              <a:t>Ainsworth, M. D. S., </a:t>
            </a:r>
            <a:r>
              <a:rPr lang="en-US" dirty="0" err="1"/>
              <a:t>Blehar</a:t>
            </a:r>
            <a:r>
              <a:rPr lang="en-US" dirty="0"/>
              <a:t>, M. C., Waters, E., &amp; Wall, S. (1978). Patterns of attachment. </a:t>
            </a:r>
            <a:r>
              <a:rPr lang="en-US" dirty="0" err="1"/>
              <a:t>Hilsdale</a:t>
            </a:r>
            <a:r>
              <a:rPr lang="en-US" dirty="0"/>
              <a:t>, NJ: Erlbaum. ( accessed 15</a:t>
            </a:r>
            <a:r>
              <a:rPr lang="en-US" baseline="30000" dirty="0"/>
              <a:t>th</a:t>
            </a:r>
            <a:r>
              <a:rPr lang="en-US" dirty="0"/>
              <a:t> July 2026)</a:t>
            </a:r>
          </a:p>
          <a:p>
            <a:pPr marL="0" indent="0">
              <a:buNone/>
            </a:pPr>
            <a:r>
              <a:rPr lang="en-US" dirty="0"/>
              <a:t>Cassidy, j., &amp; shaver, p. r. (. Eds.) (2016). Handbook of attachment.  Guilford publications. ( accessed 16</a:t>
            </a:r>
            <a:r>
              <a:rPr lang="en-US" baseline="30000" dirty="0"/>
              <a:t>th</a:t>
            </a:r>
            <a:r>
              <a:rPr lang="en-US" dirty="0"/>
              <a:t> July 2026)</a:t>
            </a:r>
          </a:p>
          <a:p>
            <a:pPr marL="0" indent="0">
              <a:buNone/>
            </a:pPr>
            <a:r>
              <a:rPr lang="en-US" dirty="0"/>
              <a:t>Zeanah, c. h., &amp; </a:t>
            </a:r>
            <a:r>
              <a:rPr lang="en-US" dirty="0" err="1"/>
              <a:t>zeanah</a:t>
            </a:r>
            <a:r>
              <a:rPr lang="en-US" dirty="0"/>
              <a:t>, p. d. (2014).  </a:t>
            </a:r>
          </a:p>
          <a:p>
            <a:pPr marL="0" indent="0">
              <a:buNone/>
            </a:pPr>
            <a:r>
              <a:rPr lang="en-US" dirty="0"/>
              <a:t>Attachment theory. In m. j. Belsky &amp; j. m. ( accessed 16</a:t>
            </a:r>
            <a:r>
              <a:rPr lang="en-US" baseline="30000" dirty="0"/>
              <a:t>th</a:t>
            </a:r>
            <a:r>
              <a:rPr lang="en-US" dirty="0"/>
              <a:t> July 2026)</a:t>
            </a:r>
          </a:p>
          <a:p>
            <a:pPr marL="0" indent="0">
              <a:buNone/>
            </a:pPr>
            <a:r>
              <a:rPr lang="en-US" dirty="0"/>
              <a:t>Lerner (eds.), handbook of child psychology. </a:t>
            </a:r>
          </a:p>
          <a:p>
            <a:pPr marL="0" indent="0">
              <a:buNone/>
            </a:pPr>
            <a:r>
              <a:rPr lang="en-US" dirty="0"/>
              <a:t>Bowlby, j. (1988). A secure base. Basic books. ( accessed 16</a:t>
            </a:r>
            <a:r>
              <a:rPr lang="en-US" baseline="30000" dirty="0"/>
              <a:t>th</a:t>
            </a:r>
            <a:r>
              <a:rPr lang="en-US" dirty="0"/>
              <a:t> July 2026) </a:t>
            </a:r>
          </a:p>
          <a:p>
            <a:pPr marL="0" indent="0">
              <a:buNone/>
            </a:pPr>
            <a:r>
              <a:rPr lang="en-US" dirty="0"/>
              <a:t>Smith, p., &amp; hart, c. (2014). Attachment theory and social care. Routledge. ( accessed </a:t>
            </a:r>
            <a:r>
              <a:rPr lang="en-US"/>
              <a:t>16</a:t>
            </a:r>
            <a:r>
              <a:rPr lang="en-US" baseline="30000"/>
              <a:t>th</a:t>
            </a:r>
            <a:r>
              <a:rPr lang="en-US"/>
              <a:t> July 2026). </a:t>
            </a:r>
            <a:endParaRPr lang="en-US" dirty="0"/>
          </a:p>
        </p:txBody>
      </p:sp>
    </p:spTree>
    <p:extLst>
      <p:ext uri="{BB962C8B-B14F-4D97-AF65-F5344CB8AC3E}">
        <p14:creationId xmlns:p14="http://schemas.microsoft.com/office/powerpoint/2010/main" val="359029964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4489</TotalTime>
  <Words>962</Words>
  <Application>Microsoft Office PowerPoint</Application>
  <PresentationFormat>Widescreen</PresentationFormat>
  <Paragraphs>36</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ChronicleVTI</vt:lpstr>
      <vt:lpstr>Khadeeja bibi</vt:lpstr>
      <vt:lpstr>PowerPoint Presentation</vt:lpstr>
      <vt:lpstr>Introduction </vt:lpstr>
      <vt:lpstr>Bowlbys attachment theory &amp; marias situation. </vt:lpstr>
      <vt:lpstr>Relevance to marias experiences. </vt:lpstr>
      <vt:lpstr>Impact of past experiences on development </vt:lpstr>
      <vt:lpstr>Practical strategies and interventions. </vt:lpstr>
      <vt:lpstr>Biological and environmental influences</vt:lpstr>
      <vt:lpstr>Critical evaluation of attachment theory. </vt:lpstr>
      <vt:lpstr>conclusion</vt:lpstr>
      <vt:lpstr>Thankyou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Khadeeja bibi</dc:title>
  <dc:creator>Mohammed Iqbal</dc:creator>
  <cp:lastModifiedBy>Khadeeja Bibi (2419547)</cp:lastModifiedBy>
  <cp:revision>3</cp:revision>
  <dcterms:created xsi:type="dcterms:W3CDTF">2026-07-16T13:42:12Z</dcterms:created>
  <dcterms:modified xsi:type="dcterms:W3CDTF">2026-07-19T16:38:46Z</dcterms:modified>
</cp:coreProperties>
</file>