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11"/>
  </p:notesMasterIdLst>
  <p:sldIdLst>
    <p:sldId id="256" r:id="rId2"/>
    <p:sldId id="257" r:id="rId3"/>
    <p:sldId id="260" r:id="rId4"/>
    <p:sldId id="262" r:id="rId5"/>
    <p:sldId id="261" r:id="rId6"/>
    <p:sldId id="263" r:id="rId7"/>
    <p:sldId id="264" r:id="rId8"/>
    <p:sldId id="258" r:id="rId9"/>
    <p:sldId id="259"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p:cViewPr>
        <p:scale>
          <a:sx n="70" d="100"/>
          <a:sy n="70" d="100"/>
        </p:scale>
        <p:origin x="1138" y="23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AA0310-474F-4444-A737-10B8C725F029}" type="datetimeFigureOut">
              <a:rPr lang="en-GB" smtClean="0"/>
              <a:t>01/03/2022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A834D3-5220-486C-B37D-186A0CB87399}" type="slidenum">
              <a:rPr lang="en-GB" smtClean="0"/>
              <a:t>‹#›</a:t>
            </a:fld>
            <a:endParaRPr lang="en-GB"/>
          </a:p>
        </p:txBody>
      </p:sp>
    </p:spTree>
    <p:extLst>
      <p:ext uri="{BB962C8B-B14F-4D97-AF65-F5344CB8AC3E}">
        <p14:creationId xmlns:p14="http://schemas.microsoft.com/office/powerpoint/2010/main" val="2598948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1</a:t>
            </a:fld>
            <a:endParaRPr lang="en-GB"/>
          </a:p>
        </p:txBody>
      </p:sp>
    </p:spTree>
    <p:extLst>
      <p:ext uri="{BB962C8B-B14F-4D97-AF65-F5344CB8AC3E}">
        <p14:creationId xmlns:p14="http://schemas.microsoft.com/office/powerpoint/2010/main" val="1176327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3</a:t>
            </a:fld>
            <a:endParaRPr lang="en-GB"/>
          </a:p>
        </p:txBody>
      </p:sp>
    </p:spTree>
    <p:extLst>
      <p:ext uri="{BB962C8B-B14F-4D97-AF65-F5344CB8AC3E}">
        <p14:creationId xmlns:p14="http://schemas.microsoft.com/office/powerpoint/2010/main" val="3601676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4</a:t>
            </a:fld>
            <a:endParaRPr lang="en-GB"/>
          </a:p>
        </p:txBody>
      </p:sp>
    </p:spTree>
    <p:extLst>
      <p:ext uri="{BB962C8B-B14F-4D97-AF65-F5344CB8AC3E}">
        <p14:creationId xmlns:p14="http://schemas.microsoft.com/office/powerpoint/2010/main" val="4212129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you already know John was 15 years old and had many complex health needs, his cerebral palsy was severe and also suffered from epilepsy. When John passed away a sudden death in childhood was held otherwise known as SUDIC this is a sudden unexpected death of a child between the age 1 to 18 which remains unexplained after a thorough investigation is conducted. The death was caused by sudden unexpected death in epilepsy (SUDEP). There is a lot of help and support for children that suffer from health needs but it is also a lot of work, caring for a child is hard enough but if the child has special needs it is much more pressure ensuring that you make sure that they getting all the possible help they need. There are early interventions that a child can get which include speech therapy, occupational therapy, psychological counselling, vision therapy, and physical therapy, this aims to prevent problems occurring, or to tackle them head on when they do, before getting any worse. </a:t>
            </a:r>
          </a:p>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6</a:t>
            </a:fld>
            <a:endParaRPr lang="en-GB"/>
          </a:p>
        </p:txBody>
      </p:sp>
    </p:spTree>
    <p:extLst>
      <p:ext uri="{BB962C8B-B14F-4D97-AF65-F5344CB8AC3E}">
        <p14:creationId xmlns:p14="http://schemas.microsoft.com/office/powerpoint/2010/main" val="805522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All </a:t>
            </a:r>
            <a:r>
              <a:rPr lang="en-GB" dirty="0">
                <a:cs typeface="Calibri"/>
              </a:rPr>
              <a:t>organisations</a:t>
            </a:r>
            <a:r>
              <a:rPr lang="en-US" dirty="0">
                <a:cs typeface="Calibri"/>
              </a:rPr>
              <a:t> that work with or come into contact with children should have safeguarding policies and procedures to ensure that every child, regardless of their age, disability, gender reassignment, race, religion or belief, sex, or sexual orientation, has a right to equal protection from harm. The 2018 guidance working together to safeguard children defines it as:</a:t>
            </a:r>
          </a:p>
          <a:p>
            <a:pPr marL="171450" indent="-171450">
              <a:buFont typeface="Arial"/>
              <a:buChar char="•"/>
            </a:pPr>
            <a:r>
              <a:rPr lang="en-US" dirty="0">
                <a:cs typeface="Calibri"/>
              </a:rPr>
              <a:t>Protecting children from maltreatment</a:t>
            </a:r>
          </a:p>
          <a:p>
            <a:pPr marL="171450" indent="-171450">
              <a:buFont typeface="Arial"/>
              <a:buChar char="•"/>
            </a:pPr>
            <a:r>
              <a:rPr lang="en-US" dirty="0">
                <a:cs typeface="Calibri"/>
              </a:rPr>
              <a:t>Preventing impairment of children's health or development</a:t>
            </a:r>
          </a:p>
          <a:p>
            <a:pPr marL="171450" indent="-171450">
              <a:buFont typeface="Arial"/>
              <a:buChar char="•"/>
            </a:pPr>
            <a:r>
              <a:rPr lang="en-US" dirty="0">
                <a:cs typeface="Calibri"/>
              </a:rPr>
              <a:t>Ensuring that children are growing up in circumstances consistent with the provision of safe and effective care</a:t>
            </a:r>
          </a:p>
          <a:p>
            <a:pPr marL="171450" indent="-171450">
              <a:buFont typeface="Arial"/>
              <a:buChar char="•"/>
            </a:pPr>
            <a:r>
              <a:rPr lang="en-US" dirty="0">
                <a:cs typeface="Calibri"/>
              </a:rPr>
              <a:t>Taking action to enable all children to have the best outcomes</a:t>
            </a:r>
          </a:p>
          <a:p>
            <a:r>
              <a:rPr lang="en-US" dirty="0">
                <a:cs typeface="Calibri"/>
              </a:rPr>
              <a:t>Safeguarding, in essence, is about protecting children, not from everything but from unnecessary risk and harm (Haye 2019). </a:t>
            </a:r>
          </a:p>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7</a:t>
            </a:fld>
            <a:endParaRPr lang="en-GB"/>
          </a:p>
        </p:txBody>
      </p:sp>
    </p:spTree>
    <p:extLst>
      <p:ext uri="{BB962C8B-B14F-4D97-AF65-F5344CB8AC3E}">
        <p14:creationId xmlns:p14="http://schemas.microsoft.com/office/powerpoint/2010/main" val="3276257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A834D3-5220-486C-B37D-186A0CB87399}" type="slidenum">
              <a:rPr lang="en-GB" smtClean="0"/>
              <a:t>9</a:t>
            </a:fld>
            <a:endParaRPr lang="en-GB"/>
          </a:p>
        </p:txBody>
      </p:sp>
    </p:spTree>
    <p:extLst>
      <p:ext uri="{BB962C8B-B14F-4D97-AF65-F5344CB8AC3E}">
        <p14:creationId xmlns:p14="http://schemas.microsoft.com/office/powerpoint/2010/main" val="1984476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335148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5950590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42913506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301581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3/1/2022</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640076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6380822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54156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10949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519276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791825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3/1/2022</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988263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3/1/2022</a:t>
            </a:fld>
            <a:endParaRPr lang="en-US"/>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a:t>
            </a:fld>
            <a:endParaRPr lang="en-US"/>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2194989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owl.excelsior.edu/writing-in-the-disciplines/healthcare-professions/"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gov.uk/government/publications/care-act-statutory-guidance/care-and-support-statutory-guidance" TargetMode="External"/><Relationship Id="rId13" Type="http://schemas.openxmlformats.org/officeDocument/2006/relationships/hyperlink" Target="https://www.health.nsw.gov.au/healthone/Pages/multidisciplinary-team-care.aspx" TargetMode="External"/><Relationship Id="rId3" Type="http://schemas.openxmlformats.org/officeDocument/2006/relationships/hyperlink" Target="https://www.cdc.gov/hrqol/wellbeing.htm#three" TargetMode="External"/><Relationship Id="rId7" Type="http://schemas.openxmlformats.org/officeDocument/2006/relationships/hyperlink" Target="https://www.legislation.gov.uk/ukpga/2014/6/section/76/enacted" TargetMode="External"/><Relationship Id="rId12" Type="http://schemas.openxmlformats.org/officeDocument/2006/relationships/hyperlink" Target="https://www.mentalhealth.org.uk/our-work/children-young-people-and-families" TargetMode="External"/><Relationship Id="rId17" Type="http://schemas.openxmlformats.org/officeDocument/2006/relationships/hyperlink" Target="https://journals.sagepub.com/doi/abs/10.1177/0308575916686034" TargetMode="External"/><Relationship Id="rId2" Type="http://schemas.openxmlformats.org/officeDocument/2006/relationships/notesSlide" Target="../notesSlides/notesSlide6.xml"/><Relationship Id="rId16" Type="http://schemas.openxmlformats.org/officeDocument/2006/relationships/hyperlink" Target="https://www.thmtraining.co.uk/health-and-social-care-courses/" TargetMode="External"/><Relationship Id="rId1" Type="http://schemas.openxmlformats.org/officeDocument/2006/relationships/slideLayout" Target="../slideLayouts/slideLayout2.xml"/><Relationship Id="rId6" Type="http://schemas.openxmlformats.org/officeDocument/2006/relationships/hyperlink" Target="https://assets.publishing.service.gov.uk/government/uploads/system/uploads/attachment_data/file/272064/5860.pdf" TargetMode="External"/><Relationship Id="rId11" Type="http://schemas.openxmlformats.org/officeDocument/2006/relationships/hyperlink" Target="https://www.kvc.org/blog/4-state-specific-factors-that-affect-a-childs-wellbeing/" TargetMode="External"/><Relationship Id="rId5" Type="http://schemas.openxmlformats.org/officeDocument/2006/relationships/hyperlink" Target="https://www.freepik.com/free-photos-vectors/wellbeing" TargetMode="External"/><Relationship Id="rId15" Type="http://schemas.openxmlformats.org/officeDocument/2006/relationships/hyperlink" Target="https://www.ncbi.nlm.nih.gov/pmc/articles/PMC7100151/" TargetMode="External"/><Relationship Id="rId10" Type="http://schemas.openxmlformats.org/officeDocument/2006/relationships/hyperlink" Target="https://www.kingsfund.org.uk/publications/whats-your-problem-social-care" TargetMode="External"/><Relationship Id="rId4" Type="http://schemas.openxmlformats.org/officeDocument/2006/relationships/hyperlink" Target="https://www.birthinjuryguide.org/birth-injury-types/cerebral-palsy/" TargetMode="External"/><Relationship Id="rId9" Type="http://schemas.openxmlformats.org/officeDocument/2006/relationships/hyperlink" Target="https://www.specialneedsjungle.com/safeguarding-and-children-with-send-what-parents-need-to-know/" TargetMode="External"/><Relationship Id="rId14" Type="http://schemas.openxmlformats.org/officeDocument/2006/relationships/hyperlink" Target="https://assets.publishing.service.gov.uk/government/uploads/system/uploads/attachment_data/file/183197/Child-Wellbeing-Brief.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0" name="Group 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0" name="Straight Connector 9">
              <a:extLst>
                <a:ext uri="{FF2B5EF4-FFF2-40B4-BE49-F238E27FC236}">
                  <a16:creationId xmlns:a16="http://schemas.microsoft.com/office/drawing/2014/main" id="{5F28962D-50BA-43F8-8863-28ECE711D3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0">
              <a:extLst>
                <a:ext uri="{FF2B5EF4-FFF2-40B4-BE49-F238E27FC236}">
                  <a16:creationId xmlns:a16="http://schemas.microsoft.com/office/drawing/2014/main" id="{780F5939-D4E0-46FD-9A5A-5D648E3810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633D331-78CB-40A1-B167-8185EC5D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2">
              <a:extLst>
                <a:ext uri="{FF2B5EF4-FFF2-40B4-BE49-F238E27FC236}">
                  <a16:creationId xmlns:a16="http://schemas.microsoft.com/office/drawing/2014/main" id="{C512E4B1-E78E-49E7-AA36-374CC1B084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7D46340-CBFC-490F-B44E-7AA8FBF58B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
              <a:extLst>
                <a:ext uri="{FF2B5EF4-FFF2-40B4-BE49-F238E27FC236}">
                  <a16:creationId xmlns:a16="http://schemas.microsoft.com/office/drawing/2014/main" id="{3575C26C-3EBD-4AA9-BA4D-2561E295D6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35DB6BE-E065-4559-BF5C-36B56B3790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6">
              <a:extLst>
                <a:ext uri="{FF2B5EF4-FFF2-40B4-BE49-F238E27FC236}">
                  <a16:creationId xmlns:a16="http://schemas.microsoft.com/office/drawing/2014/main" id="{3DA54272-CD9D-4F68-BBAB-4F0C0C3EC6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002CE8F-9256-4F2C-B474-5887371711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8">
              <a:extLst>
                <a:ext uri="{FF2B5EF4-FFF2-40B4-BE49-F238E27FC236}">
                  <a16:creationId xmlns:a16="http://schemas.microsoft.com/office/drawing/2014/main" id="{59C9DE9F-4252-401D-913E-B74C9E326F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FE4E69B-534F-4A80-9E1C-798BEE1B07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20">
              <a:extLst>
                <a:ext uri="{FF2B5EF4-FFF2-40B4-BE49-F238E27FC236}">
                  <a16:creationId xmlns:a16="http://schemas.microsoft.com/office/drawing/2014/main" id="{27564E1C-009C-4832-AE8D-E98286693F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305DF1C-5801-43F2-A8B9-5351369418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06E71C8-0783-4E17-9B34-F51231DD29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D908F17-2A89-4B0A-A2EA-692390969F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BE22751-380F-44F9-BEED-0A553CF87B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7B27910-846F-4E4E-B588-F5B2E026FE9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6E0501E-134E-46D7-984F-3A382B0BB29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0A83974-CBD7-4A69-9D84-2D3BBDE02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503E931-00D4-4B0C-BC69-49FE5C7665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97732A30-BE2F-4D71-BC37-60F7B44591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C8EB840-DE7D-4E67-989C-F4D8F50E15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05D2CC2-53CC-487E-A72E-42B1E9B184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3A12D6B-1D60-4F26-8FB9-74AD5B070BD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1895D00-2D63-443C-95A8-5EB6E5EECBF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AC50652-2A56-4382-95D0-971644EE0F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A50A374-8880-482D-B54F-F74E0D7BE1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66364D8-CCC7-4AAF-94BC-766EC160D9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A0DC409-26E2-4453-89FD-745EA849BE7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39ED039-D66C-4A5E-AA35-E7A5FA2E64C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72C13DC-161E-49CF-96B5-5383AA052A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47" name="Right Triangle 41">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48" name="Rectangle 43">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49" name="Group 45">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7" name="Straight Connector 46">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47">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51" name="Right Triangle 78">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6297339" y="-29262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p:cNvSpPr>
            <a:spLocks noGrp="1"/>
          </p:cNvSpPr>
          <p:nvPr>
            <p:ph type="ctrTitle"/>
          </p:nvPr>
        </p:nvSpPr>
        <p:spPr>
          <a:xfrm>
            <a:off x="5854892" y="404722"/>
            <a:ext cx="6123222" cy="2892014"/>
          </a:xfrm>
        </p:spPr>
        <p:txBody>
          <a:bodyPr vert="horz" lIns="91440" tIns="45720" rIns="91440" bIns="45720" rtlCol="0" anchor="b">
            <a:normAutofit/>
          </a:bodyPr>
          <a:lstStyle/>
          <a:p>
            <a:pPr>
              <a:lnSpc>
                <a:spcPct val="150000"/>
              </a:lnSpc>
            </a:pPr>
            <a:r>
              <a:rPr lang="en-US" sz="2800" dirty="0">
                <a:latin typeface="Arial"/>
                <a:cs typeface="Arial"/>
              </a:rPr>
              <a:t>BMHP5004 CHILDREN, YOUNG PEOPLE AND FAMILIES</a:t>
            </a:r>
            <a:br>
              <a:rPr lang="en-US" sz="2800" dirty="0">
                <a:latin typeface="Arial"/>
                <a:cs typeface="Arial"/>
              </a:rPr>
            </a:br>
            <a:r>
              <a:rPr lang="en-US" sz="2000" dirty="0">
                <a:latin typeface="Arial"/>
                <a:cs typeface="Arial"/>
              </a:rPr>
              <a:t>Lecturer Dr Muhammad Hossain</a:t>
            </a:r>
            <a:br>
              <a:rPr lang="en-US" sz="2000" dirty="0">
                <a:latin typeface="Arial"/>
              </a:rPr>
            </a:br>
            <a:br>
              <a:rPr lang="en-US" sz="2000" dirty="0">
                <a:latin typeface="Arial"/>
              </a:rPr>
            </a:br>
            <a:r>
              <a:rPr lang="en-US" sz="2000" dirty="0">
                <a:latin typeface="Arial"/>
                <a:cs typeface="Arial"/>
              </a:rPr>
              <a:t>                     </a:t>
            </a:r>
            <a:r>
              <a:rPr lang="en-US" sz="2000" i="1" dirty="0">
                <a:latin typeface="Arial"/>
                <a:cs typeface="Arial"/>
              </a:rPr>
              <a:t>Case study – group presentation</a:t>
            </a:r>
          </a:p>
        </p:txBody>
      </p:sp>
      <p:sp>
        <p:nvSpPr>
          <p:cNvPr id="3" name="Subtitle 2"/>
          <p:cNvSpPr>
            <a:spLocks noGrp="1"/>
          </p:cNvSpPr>
          <p:nvPr>
            <p:ph type="subTitle" idx="1"/>
          </p:nvPr>
        </p:nvSpPr>
        <p:spPr>
          <a:xfrm>
            <a:off x="6088653" y="3296443"/>
            <a:ext cx="4927425" cy="2835604"/>
          </a:xfrm>
        </p:spPr>
        <p:txBody>
          <a:bodyPr vert="horz" lIns="91440" tIns="45720" rIns="91440" bIns="45720" rtlCol="0" anchor="t">
            <a:normAutofit/>
          </a:bodyPr>
          <a:lstStyle/>
          <a:p>
            <a:r>
              <a:rPr lang="en-US" sz="1600" b="1" dirty="0">
                <a:latin typeface="Arial"/>
                <a:cs typeface="Arial"/>
              </a:rPr>
              <a:t>Group 7</a:t>
            </a:r>
            <a:endParaRPr lang="en-US" sz="1600" b="1" dirty="0">
              <a:ea typeface="+mn-lt"/>
              <a:cs typeface="+mn-lt"/>
            </a:endParaRPr>
          </a:p>
          <a:p>
            <a:pPr indent="-228600">
              <a:buClr>
                <a:srgbClr val="B07575"/>
              </a:buClr>
              <a:buFont typeface="Wingdings" panose="05000000000000000000" pitchFamily="2" charset="2"/>
              <a:buChar char="§"/>
            </a:pPr>
            <a:r>
              <a:rPr lang="en-US" sz="1600" dirty="0">
                <a:latin typeface="Arial"/>
                <a:cs typeface="Arial"/>
              </a:rPr>
              <a:t>Alina Elena Radu 2018723</a:t>
            </a:r>
            <a:endParaRPr lang="en-US" dirty="0"/>
          </a:p>
          <a:p>
            <a:pPr indent="-228600">
              <a:buFont typeface="Wingdings" panose="05000000000000000000" pitchFamily="2" charset="2"/>
              <a:buChar char="§"/>
            </a:pPr>
            <a:r>
              <a:rPr lang="en-US" sz="1600" dirty="0" err="1">
                <a:latin typeface="Arial"/>
                <a:cs typeface="Arial"/>
              </a:rPr>
              <a:t>Sanah</a:t>
            </a:r>
            <a:r>
              <a:rPr lang="en-US" sz="1600" dirty="0">
                <a:latin typeface="Arial"/>
                <a:cs typeface="Arial"/>
              </a:rPr>
              <a:t> </a:t>
            </a:r>
            <a:r>
              <a:rPr lang="en-US" sz="1600" dirty="0" err="1">
                <a:latin typeface="Arial"/>
                <a:cs typeface="Arial"/>
              </a:rPr>
              <a:t>Ellahi</a:t>
            </a:r>
            <a:r>
              <a:rPr lang="en-US" sz="1600" dirty="0">
                <a:latin typeface="Arial"/>
                <a:cs typeface="Arial"/>
              </a:rPr>
              <a:t> 2019343</a:t>
            </a:r>
          </a:p>
          <a:p>
            <a:pPr indent="-228600">
              <a:buFont typeface="Wingdings" panose="05000000000000000000" pitchFamily="2" charset="2"/>
              <a:buChar char="§"/>
            </a:pPr>
            <a:r>
              <a:rPr lang="en-US" sz="1600" dirty="0">
                <a:latin typeface="Arial"/>
                <a:cs typeface="Arial"/>
              </a:rPr>
              <a:t>Elena Vasinc 2016813</a:t>
            </a:r>
          </a:p>
          <a:p>
            <a:pPr indent="-228600">
              <a:buFont typeface="Wingdings" panose="05000000000000000000" pitchFamily="2" charset="2"/>
              <a:buChar char="§"/>
            </a:pPr>
            <a:r>
              <a:rPr lang="en-US" sz="1600" dirty="0">
                <a:latin typeface="Arial"/>
                <a:cs typeface="Arial"/>
              </a:rPr>
              <a:t>Sabina Masih 2015962</a:t>
            </a:r>
          </a:p>
          <a:p>
            <a:pPr indent="-228600">
              <a:buFont typeface="Wingdings" panose="05000000000000000000" pitchFamily="2" charset="2"/>
              <a:buChar char="§"/>
            </a:pPr>
            <a:r>
              <a:rPr lang="en-US" sz="1600" dirty="0">
                <a:latin typeface="Arial"/>
                <a:cs typeface="Arial"/>
              </a:rPr>
              <a:t>Ophelia Chase 2020346</a:t>
            </a:r>
          </a:p>
        </p:txBody>
      </p:sp>
      <p:pic>
        <p:nvPicPr>
          <p:cNvPr id="152" name="Picture 3">
            <a:extLst>
              <a:ext uri="{FF2B5EF4-FFF2-40B4-BE49-F238E27FC236}">
                <a16:creationId xmlns:a16="http://schemas.microsoft.com/office/drawing/2014/main" id="{FE9AC0A0-82A2-4877-BEFB-BA7754D0AF61}"/>
              </a:ext>
            </a:extLst>
          </p:cNvPr>
          <p:cNvPicPr>
            <a:picLocks noChangeAspect="1"/>
          </p:cNvPicPr>
          <p:nvPr/>
        </p:nvPicPr>
        <p:blipFill rotWithShape="1">
          <a:blip r:embed="rId3"/>
          <a:srcRect l="28023" r="8700" b="5"/>
          <a:stretch/>
        </p:blipFill>
        <p:spPr>
          <a:xfrm>
            <a:off x="1" y="10"/>
            <a:ext cx="5854890" cy="6857990"/>
          </a:xfrm>
          <a:custGeom>
            <a:avLst/>
            <a:gdLst/>
            <a:ahLst/>
            <a:cxnLst/>
            <a:rect l="l" t="t" r="r" b="b"/>
            <a:pathLst>
              <a:path w="6036633" h="6858000">
                <a:moveTo>
                  <a:pt x="0" y="0"/>
                </a:moveTo>
                <a:lnTo>
                  <a:pt x="5782584" y="0"/>
                </a:lnTo>
                <a:lnTo>
                  <a:pt x="5847735" y="280891"/>
                </a:lnTo>
                <a:cubicBezTo>
                  <a:pt x="6512611" y="3337011"/>
                  <a:pt x="5215360" y="3533975"/>
                  <a:pt x="5130974" y="6590095"/>
                </a:cubicBezTo>
                <a:lnTo>
                  <a:pt x="5127340" y="6858000"/>
                </a:lnTo>
                <a:lnTo>
                  <a:pt x="0" y="6858000"/>
                </a:lnTo>
                <a:close/>
              </a:path>
            </a:pathLst>
          </a:cu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6" name="Rectangle 48">
            <a:extLst>
              <a:ext uri="{FF2B5EF4-FFF2-40B4-BE49-F238E27FC236}">
                <a16:creationId xmlns:a16="http://schemas.microsoft.com/office/drawing/2014/main" id="{1C582B07-D0F0-4B6B-A5D9-D2F192CB3A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87" name="Group 50">
            <a:extLst>
              <a:ext uri="{FF2B5EF4-FFF2-40B4-BE49-F238E27FC236}">
                <a16:creationId xmlns:a16="http://schemas.microsoft.com/office/drawing/2014/main" id="{4D431671-5191-4947-8899-E90505A7042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52" name="Straight Connector 51">
              <a:extLst>
                <a:ext uri="{FF2B5EF4-FFF2-40B4-BE49-F238E27FC236}">
                  <a16:creationId xmlns:a16="http://schemas.microsoft.com/office/drawing/2014/main" id="{877D2E98-ED65-4121-9DA5-6DBB831D0F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DA94A307-5B5D-4E42-95B3-064D5093AD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CB3B32C-3BDA-4D41-9802-681B0599FD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5BDBFD6-7C61-4520-8203-BAB1986C15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D4ABA4D7-9904-42C4-B0CD-B1CE2E0D37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BB63F0D6-8747-4126-9359-B730EB21B7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91CD660-F5B2-49AC-9EFC-CE94B843B4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4BEB7EB-8E7F-4A4B-8581-73CE2003F2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04FB70E-6820-4456-872A-937F520606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3598DD6-9887-4CF7-BAFE-F96E0324EB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AA503E64-565F-465B-A25C-042C5706C5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A140EE7B-5CA1-4DCB-8652-6E4D2147B0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85077BE-700D-4C44-AA4D-7CF4E8FD71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FB8B3FEB-D353-443D-A148-3915606516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91FF5FBB-3BD8-46EB-BDF9-081B29A444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DC2E11FD-78A4-4F5C-A419-F0237DCAD2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F708EBE-3154-4FF4-8E8F-88A07620806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7A99B5C-EB03-4D56-8DFE-B006D7081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FCBAFF0-9FB4-4160-B9BE-CCBE1D8B8CB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26953D7-154A-49A4-B2E1-D94D365EC4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836E3E12-5D96-48DB-8320-6294287740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7A059482-79BA-4E80-80A2-36FD8408D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B4EF88B3-C210-433D-B20D-FE41B4D5F9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53665D3E-61E7-4EDF-A208-56449D765C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874CF3B0-C9C3-4683-94A3-DC0AE1E745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7BE90EF9-6DF5-47F4-A069-9F613C8142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F844EBDE-5A9F-4E9F-8A55-57FB9E9797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6491FC45-82C4-40CD-8D0C-0A2F86E8A1E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1AD0FE3-6144-4171-943E-0E65D08E80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7BA4499-5E6A-4998-A0F4-614E65552B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CAFE7A6F-A7F0-4406-809F-E23FCB201E3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8" name="Right Triangle 83">
            <a:extLst>
              <a:ext uri="{FF2B5EF4-FFF2-40B4-BE49-F238E27FC236}">
                <a16:creationId xmlns:a16="http://schemas.microsoft.com/office/drawing/2014/main" id="{BEAC0A80-07D3-49CB-87C3-BC34F219DF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20640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4" name="Picture 4" descr="Icon&#10;&#10;Description automatically generated">
            <a:extLst>
              <a:ext uri="{FF2B5EF4-FFF2-40B4-BE49-F238E27FC236}">
                <a16:creationId xmlns:a16="http://schemas.microsoft.com/office/drawing/2014/main" id="{B557AC7A-38A6-4BB2-88AD-B61E93B2D308}"/>
              </a:ext>
            </a:extLst>
          </p:cNvPr>
          <p:cNvPicPr>
            <a:picLocks noChangeAspect="1"/>
          </p:cNvPicPr>
          <p:nvPr/>
        </p:nvPicPr>
        <p:blipFill rotWithShape="1">
          <a:blip r:embed="rId2"/>
          <a:srcRect l="6325" r="7924" b="2"/>
          <a:stretch/>
        </p:blipFill>
        <p:spPr>
          <a:xfrm>
            <a:off x="7041661" y="422956"/>
            <a:ext cx="5133726" cy="6511464"/>
          </a:xfrm>
          <a:custGeom>
            <a:avLst/>
            <a:gdLst/>
            <a:ahLst/>
            <a:cxnLst/>
            <a:rect l="l" t="t" r="r" b="b"/>
            <a:pathLst>
              <a:path w="5923149" h="6857997">
                <a:moveTo>
                  <a:pt x="320173" y="0"/>
                </a:moveTo>
                <a:lnTo>
                  <a:pt x="5923149" y="0"/>
                </a:lnTo>
                <a:lnTo>
                  <a:pt x="5923149" y="6857997"/>
                </a:lnTo>
                <a:lnTo>
                  <a:pt x="1111789" y="6857997"/>
                </a:lnTo>
                <a:lnTo>
                  <a:pt x="1106562" y="6546368"/>
                </a:lnTo>
                <a:cubicBezTo>
                  <a:pt x="1000021" y="3425651"/>
                  <a:pt x="-688878" y="3321843"/>
                  <a:pt x="320173" y="0"/>
                </a:cubicBezTo>
                <a:close/>
              </a:path>
            </a:pathLst>
          </a:custGeom>
        </p:spPr>
      </p:pic>
      <p:sp>
        <p:nvSpPr>
          <p:cNvPr id="2" name="Title 1">
            <a:extLst>
              <a:ext uri="{FF2B5EF4-FFF2-40B4-BE49-F238E27FC236}">
                <a16:creationId xmlns:a16="http://schemas.microsoft.com/office/drawing/2014/main" id="{C52F415A-1C80-46BB-96ED-E73E38552C9C}"/>
              </a:ext>
            </a:extLst>
          </p:cNvPr>
          <p:cNvSpPr>
            <a:spLocks noGrp="1"/>
          </p:cNvSpPr>
          <p:nvPr>
            <p:ph type="title"/>
          </p:nvPr>
        </p:nvSpPr>
        <p:spPr>
          <a:xfrm>
            <a:off x="498550" y="324557"/>
            <a:ext cx="5990739" cy="638169"/>
          </a:xfrm>
        </p:spPr>
        <p:txBody>
          <a:bodyPr>
            <a:noAutofit/>
          </a:bodyPr>
          <a:lstStyle/>
          <a:p>
            <a:r>
              <a:rPr lang="en-GB" sz="3600" dirty="0">
                <a:latin typeface="Arial"/>
                <a:cs typeface="Arial"/>
              </a:rPr>
              <a:t>Introduction</a:t>
            </a:r>
          </a:p>
        </p:txBody>
      </p:sp>
      <p:sp>
        <p:nvSpPr>
          <p:cNvPr id="3" name="Content Placeholder 2">
            <a:extLst>
              <a:ext uri="{FF2B5EF4-FFF2-40B4-BE49-F238E27FC236}">
                <a16:creationId xmlns:a16="http://schemas.microsoft.com/office/drawing/2014/main" id="{FC27403C-6250-4AFC-8064-416F14D280A2}"/>
              </a:ext>
            </a:extLst>
          </p:cNvPr>
          <p:cNvSpPr>
            <a:spLocks noGrp="1"/>
          </p:cNvSpPr>
          <p:nvPr>
            <p:ph idx="1"/>
          </p:nvPr>
        </p:nvSpPr>
        <p:spPr>
          <a:xfrm>
            <a:off x="498550" y="929917"/>
            <a:ext cx="6577735" cy="5679945"/>
          </a:xfrm>
        </p:spPr>
        <p:txBody>
          <a:bodyPr vert="horz" lIns="91440" tIns="45720" rIns="91440" bIns="45720" rtlCol="0" anchor="t">
            <a:noAutofit/>
          </a:bodyPr>
          <a:lstStyle/>
          <a:p>
            <a:pPr marL="0" indent="0" algn="just">
              <a:lnSpc>
                <a:spcPct val="150000"/>
              </a:lnSpc>
              <a:spcBef>
                <a:spcPts val="0"/>
              </a:spcBef>
              <a:buNone/>
            </a:pPr>
            <a:r>
              <a:rPr lang="en-GB" sz="1800" dirty="0">
                <a:latin typeface="Arial" panose="020B0604020202020204" pitchFamily="34" charset="0"/>
                <a:ea typeface="+mn-lt"/>
                <a:cs typeface="Arial" panose="020B0604020202020204" pitchFamily="34" charset="0"/>
              </a:rPr>
              <a:t>We will be addressing and discussing John’s case study.  John who suffered with complex health needs has had a sudden death in epilepsy. We will be looking at the key domains of perception of well-being of John and his mother.</a:t>
            </a:r>
            <a:endParaRPr lang="en-GB" sz="1800" dirty="0">
              <a:latin typeface="Arial" panose="020B0604020202020204" pitchFamily="34" charset="0"/>
              <a:cs typeface="Arial" panose="020B0604020202020204" pitchFamily="34" charset="0"/>
            </a:endParaRPr>
          </a:p>
          <a:p>
            <a:pPr marL="0" indent="0" algn="just">
              <a:lnSpc>
                <a:spcPct val="150000"/>
              </a:lnSpc>
              <a:spcBef>
                <a:spcPts val="0"/>
              </a:spcBef>
              <a:buClr>
                <a:srgbClr val="B07575"/>
              </a:buClr>
              <a:buNone/>
            </a:pPr>
            <a:r>
              <a:rPr lang="en-GB" sz="1800" dirty="0">
                <a:latin typeface="Arial" panose="020B0604020202020204" pitchFamily="34" charset="0"/>
                <a:ea typeface="+mn-lt"/>
                <a:cs typeface="Arial" panose="020B0604020202020204" pitchFamily="34" charset="0"/>
              </a:rPr>
              <a:t>We will discuss the importance's of  polices and professional interventions that could have taken place by use of multi-disciplinary services to meet diverse needs  of children, young people and family's well-being.</a:t>
            </a:r>
            <a:endParaRPr lang="en-GB" sz="1800" dirty="0">
              <a:latin typeface="Arial" panose="020B0604020202020204" pitchFamily="34" charset="0"/>
              <a:cs typeface="Arial" panose="020B0604020202020204" pitchFamily="34" charset="0"/>
            </a:endParaRPr>
          </a:p>
          <a:p>
            <a:pPr marL="0" indent="0" algn="just">
              <a:lnSpc>
                <a:spcPct val="150000"/>
              </a:lnSpc>
              <a:spcBef>
                <a:spcPts val="0"/>
              </a:spcBef>
              <a:buClr>
                <a:srgbClr val="B07575"/>
              </a:buClr>
              <a:buNone/>
            </a:pPr>
            <a:r>
              <a:rPr lang="en-GB" sz="1800" dirty="0">
                <a:latin typeface="Arial" panose="020B0604020202020204" pitchFamily="34" charset="0"/>
                <a:ea typeface="+mn-lt"/>
                <a:cs typeface="Arial" panose="020B0604020202020204" pitchFamily="34" charset="0"/>
              </a:rPr>
              <a:t>Many health care professionals had concerns of John’s health and at the time of John’s death he had a Child In Need Plan. John's mother was mostly involved in his care needs and medical care which impacted the health of John and what professional could have done to reduce the risks of his death and preventions for the  similar situations in the future</a:t>
            </a:r>
            <a:r>
              <a:rPr lang="en-GB" sz="1600" dirty="0">
                <a:ea typeface="+mn-lt"/>
                <a:cs typeface="+mn-lt"/>
              </a:rPr>
              <a:t>.</a:t>
            </a:r>
            <a:endParaRPr lang="en-GB" sz="1400" dirty="0"/>
          </a:p>
          <a:p>
            <a:pPr>
              <a:lnSpc>
                <a:spcPct val="100000"/>
              </a:lnSpc>
              <a:buClr>
                <a:srgbClr val="B07575"/>
              </a:buClr>
            </a:pPr>
            <a:endParaRPr lang="en-GB" sz="1300" dirty="0"/>
          </a:p>
        </p:txBody>
      </p:sp>
    </p:spTree>
    <p:extLst>
      <p:ext uri="{BB962C8B-B14F-4D97-AF65-F5344CB8AC3E}">
        <p14:creationId xmlns:p14="http://schemas.microsoft.com/office/powerpoint/2010/main" val="198598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CE64A-5F31-4F4E-A256-934D1C991C35}"/>
              </a:ext>
            </a:extLst>
          </p:cNvPr>
          <p:cNvSpPr>
            <a:spLocks noGrp="1"/>
          </p:cNvSpPr>
          <p:nvPr>
            <p:ph type="title"/>
          </p:nvPr>
        </p:nvSpPr>
        <p:spPr>
          <a:xfrm>
            <a:off x="314633" y="7922"/>
            <a:ext cx="5210897" cy="698091"/>
          </a:xfrm>
        </p:spPr>
        <p:txBody>
          <a:bodyPr vert="horz" lIns="91440" tIns="45720" rIns="91440" bIns="45720" rtlCol="0" anchor="b">
            <a:noAutofit/>
          </a:bodyPr>
          <a:lstStyle/>
          <a:p>
            <a:pPr>
              <a:lnSpc>
                <a:spcPct val="150000"/>
              </a:lnSpc>
            </a:pPr>
            <a:r>
              <a:rPr lang="en-GB" sz="3600" dirty="0">
                <a:latin typeface="Arial"/>
                <a:cs typeface="Arial"/>
              </a:rPr>
              <a:t>Perception of well-being</a:t>
            </a:r>
          </a:p>
        </p:txBody>
      </p:sp>
      <p:pic>
        <p:nvPicPr>
          <p:cNvPr id="4" name="Content Placeholder 3">
            <a:extLst>
              <a:ext uri="{FF2B5EF4-FFF2-40B4-BE49-F238E27FC236}">
                <a16:creationId xmlns:a16="http://schemas.microsoft.com/office/drawing/2014/main" id="{742360C7-2DB1-420E-835C-05BA9B267294}"/>
              </a:ext>
            </a:extLst>
          </p:cNvPr>
          <p:cNvPicPr>
            <a:picLocks noGrp="1" noChangeAspect="1"/>
          </p:cNvPicPr>
          <p:nvPr>
            <p:ph idx="1"/>
          </p:nvPr>
        </p:nvPicPr>
        <p:blipFill>
          <a:blip r:embed="rId3"/>
          <a:stretch>
            <a:fillRect/>
          </a:stretch>
        </p:blipFill>
        <p:spPr>
          <a:xfrm>
            <a:off x="6488711" y="3987168"/>
            <a:ext cx="4104640" cy="2870832"/>
          </a:xfrm>
          <a:prstGeom prst="rect">
            <a:avLst/>
          </a:prstGeom>
        </p:spPr>
      </p:pic>
      <p:sp>
        <p:nvSpPr>
          <p:cNvPr id="7" name="TextBox 6">
            <a:extLst>
              <a:ext uri="{FF2B5EF4-FFF2-40B4-BE49-F238E27FC236}">
                <a16:creationId xmlns:a16="http://schemas.microsoft.com/office/drawing/2014/main" id="{4AC20413-B271-47C7-BC78-B8BA42B7345C}"/>
              </a:ext>
            </a:extLst>
          </p:cNvPr>
          <p:cNvSpPr txBox="1"/>
          <p:nvPr/>
        </p:nvSpPr>
        <p:spPr>
          <a:xfrm>
            <a:off x="372391" y="879551"/>
            <a:ext cx="6116320" cy="496996"/>
          </a:xfrm>
          <a:prstGeom prst="rect">
            <a:avLst/>
          </a:prstGeom>
          <a:noFill/>
        </p:spPr>
        <p:txBody>
          <a:bodyPr wrap="square">
            <a:spAutoFit/>
          </a:bodyPr>
          <a:lstStyle/>
          <a:p>
            <a:pPr>
              <a:lnSpc>
                <a:spcPct val="150000"/>
              </a:lnSpc>
            </a:pPr>
            <a:r>
              <a:rPr lang="en-GB" sz="2000" i="1" dirty="0">
                <a:latin typeface="Arial" panose="020B0604020202020204" pitchFamily="34" charset="0"/>
                <a:cs typeface="Arial" panose="020B0604020202020204" pitchFamily="34" charset="0"/>
              </a:rPr>
              <a:t>“Well-being”- a broad concept</a:t>
            </a:r>
            <a:endParaRPr lang="en-GB" sz="20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498A1EF1-5E6B-4B7D-9E3C-D21778795CBE}"/>
              </a:ext>
            </a:extLst>
          </p:cNvPr>
          <p:cNvSpPr txBox="1"/>
          <p:nvPr/>
        </p:nvSpPr>
        <p:spPr>
          <a:xfrm>
            <a:off x="7811911" y="427495"/>
            <a:ext cx="4314231" cy="2897653"/>
          </a:xfrm>
          <a:prstGeom prst="rect">
            <a:avLst/>
          </a:prstGeom>
          <a:noFill/>
        </p:spPr>
        <p:txBody>
          <a:bodyPr wrap="square">
            <a:spAutoFit/>
          </a:bodyPr>
          <a:lstStyle/>
          <a:p>
            <a:pPr>
              <a:lnSpc>
                <a:spcPct val="150000"/>
              </a:lnSpc>
            </a:pPr>
            <a:r>
              <a:rPr lang="en-GB" sz="2400" dirty="0">
                <a:latin typeface="Arial" panose="020B0604020202020204" pitchFamily="34" charset="0"/>
                <a:cs typeface="Arial" panose="020B0604020202020204" pitchFamily="34" charset="0"/>
              </a:rPr>
              <a:t>“Every Child Matters, 2003:</a:t>
            </a:r>
          </a:p>
          <a:p>
            <a:pPr>
              <a:lnSpc>
                <a:spcPct val="150000"/>
              </a:lnSpc>
            </a:pPr>
            <a:r>
              <a:rPr lang="en-GB" sz="2000" dirty="0">
                <a:latin typeface="Arial" panose="020B0604020202020204" pitchFamily="34" charset="0"/>
                <a:cs typeface="Arial" panose="020B0604020202020204" pitchFamily="34" charset="0"/>
              </a:rPr>
              <a:t>• to be healthy; </a:t>
            </a:r>
          </a:p>
          <a:p>
            <a:pPr>
              <a:lnSpc>
                <a:spcPct val="150000"/>
              </a:lnSpc>
            </a:pPr>
            <a:r>
              <a:rPr lang="en-GB" sz="2000" dirty="0">
                <a:latin typeface="Arial" panose="020B0604020202020204" pitchFamily="34" charset="0"/>
                <a:cs typeface="Arial" panose="020B0604020202020204" pitchFamily="34" charset="0"/>
              </a:rPr>
              <a:t>• to be safe;   </a:t>
            </a:r>
          </a:p>
          <a:p>
            <a:pPr>
              <a:lnSpc>
                <a:spcPct val="150000"/>
              </a:lnSpc>
            </a:pPr>
            <a:r>
              <a:rPr lang="en-GB" sz="2000" dirty="0">
                <a:latin typeface="Arial" panose="020B0604020202020204" pitchFamily="34" charset="0"/>
                <a:cs typeface="Arial" panose="020B0604020202020204" pitchFamily="34" charset="0"/>
              </a:rPr>
              <a:t>• to enjoy and achieve;</a:t>
            </a:r>
          </a:p>
          <a:p>
            <a:pPr>
              <a:lnSpc>
                <a:spcPct val="150000"/>
              </a:lnSpc>
            </a:pPr>
            <a:r>
              <a:rPr lang="en-GB" sz="2000" dirty="0">
                <a:latin typeface="Arial" panose="020B0604020202020204" pitchFamily="34" charset="0"/>
                <a:cs typeface="Arial" panose="020B0604020202020204" pitchFamily="34" charset="0"/>
              </a:rPr>
              <a:t>• making a constructive contribution;</a:t>
            </a:r>
          </a:p>
          <a:p>
            <a:pPr>
              <a:lnSpc>
                <a:spcPct val="150000"/>
              </a:lnSpc>
            </a:pPr>
            <a:r>
              <a:rPr lang="en-GB" sz="2000" dirty="0">
                <a:latin typeface="Arial" panose="020B0604020202020204" pitchFamily="34" charset="0"/>
                <a:cs typeface="Arial" panose="020B0604020202020204" pitchFamily="34" charset="0"/>
              </a:rPr>
              <a:t>• financial well-being.”</a:t>
            </a:r>
          </a:p>
        </p:txBody>
      </p:sp>
      <p:sp>
        <p:nvSpPr>
          <p:cNvPr id="8" name="TextBox 7">
            <a:extLst>
              <a:ext uri="{FF2B5EF4-FFF2-40B4-BE49-F238E27FC236}">
                <a16:creationId xmlns:a16="http://schemas.microsoft.com/office/drawing/2014/main" id="{04FC396E-3BC0-44D2-876B-9006DF9F8164}"/>
              </a:ext>
            </a:extLst>
          </p:cNvPr>
          <p:cNvSpPr txBox="1"/>
          <p:nvPr/>
        </p:nvSpPr>
        <p:spPr>
          <a:xfrm>
            <a:off x="9969026" y="3582512"/>
            <a:ext cx="16764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(Gov.uk, 2003)</a:t>
            </a:r>
          </a:p>
        </p:txBody>
      </p:sp>
      <p:sp>
        <p:nvSpPr>
          <p:cNvPr id="9" name="TextBox 8">
            <a:extLst>
              <a:ext uri="{FF2B5EF4-FFF2-40B4-BE49-F238E27FC236}">
                <a16:creationId xmlns:a16="http://schemas.microsoft.com/office/drawing/2014/main" id="{DEF1D564-1C89-487C-AAA1-C5073191544B}"/>
              </a:ext>
            </a:extLst>
          </p:cNvPr>
          <p:cNvSpPr txBox="1"/>
          <p:nvPr/>
        </p:nvSpPr>
        <p:spPr>
          <a:xfrm>
            <a:off x="399676" y="1918242"/>
            <a:ext cx="6527233" cy="3820982"/>
          </a:xfrm>
          <a:prstGeom prst="rect">
            <a:avLst/>
          </a:prstGeom>
          <a:noFill/>
        </p:spPr>
        <p:txBody>
          <a:bodyPr wrap="square">
            <a:spAutoFit/>
          </a:bodyPr>
          <a:lstStyle/>
          <a:p>
            <a:pPr>
              <a:lnSpc>
                <a:spcPct val="150000"/>
              </a:lnSpc>
            </a:pPr>
            <a:r>
              <a:rPr lang="en-GB" sz="2400" dirty="0">
                <a:latin typeface="Arial" panose="020B0604020202020204" pitchFamily="34" charset="0"/>
                <a:cs typeface="Arial" panose="020B0604020202020204" pitchFamily="34" charset="0"/>
              </a:rPr>
              <a:t>“Children and Families Act, 2014:</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physical and mental health and emotional well-being;</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protection from abuse and neglect;</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control by them over their day-to-day lives;</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participation in education, training or recreation;</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social and economic well-being;</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domestic, family and personal relationships;</a:t>
            </a:r>
          </a:p>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the contribution made by them to society.”</a:t>
            </a:r>
          </a:p>
        </p:txBody>
      </p:sp>
      <p:sp>
        <p:nvSpPr>
          <p:cNvPr id="11" name="TextBox 10">
            <a:extLst>
              <a:ext uri="{FF2B5EF4-FFF2-40B4-BE49-F238E27FC236}">
                <a16:creationId xmlns:a16="http://schemas.microsoft.com/office/drawing/2014/main" id="{A52486A8-C473-4182-9EB6-17AD99D20584}"/>
              </a:ext>
            </a:extLst>
          </p:cNvPr>
          <p:cNvSpPr txBox="1"/>
          <p:nvPr/>
        </p:nvSpPr>
        <p:spPr>
          <a:xfrm>
            <a:off x="4528155" y="5848904"/>
            <a:ext cx="16764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(Gov.uk, 2014)</a:t>
            </a:r>
          </a:p>
        </p:txBody>
      </p:sp>
      <p:sp>
        <p:nvSpPr>
          <p:cNvPr id="12" name="TextBox 11">
            <a:extLst>
              <a:ext uri="{FF2B5EF4-FFF2-40B4-BE49-F238E27FC236}">
                <a16:creationId xmlns:a16="http://schemas.microsoft.com/office/drawing/2014/main" id="{20D7D264-B0C5-4018-9AD1-5F1BFFDD4E3D}"/>
              </a:ext>
            </a:extLst>
          </p:cNvPr>
          <p:cNvSpPr txBox="1"/>
          <p:nvPr/>
        </p:nvSpPr>
        <p:spPr>
          <a:xfrm>
            <a:off x="10171556" y="6611779"/>
            <a:ext cx="1271339" cy="246221"/>
          </a:xfrm>
          <a:prstGeom prst="rect">
            <a:avLst/>
          </a:prstGeom>
          <a:noFill/>
        </p:spPr>
        <p:txBody>
          <a:bodyPr wrap="square">
            <a:spAutoFit/>
          </a:bodyPr>
          <a:lstStyle/>
          <a:p>
            <a:r>
              <a:rPr lang="en-GB" sz="1000" dirty="0"/>
              <a:t>(Free </a:t>
            </a:r>
            <a:r>
              <a:rPr lang="en-GB" sz="1000" dirty="0" err="1"/>
              <a:t>Pik</a:t>
            </a:r>
            <a:r>
              <a:rPr lang="en-GB" sz="1000" dirty="0"/>
              <a:t>, 2022) </a:t>
            </a:r>
          </a:p>
        </p:txBody>
      </p:sp>
    </p:spTree>
    <p:extLst>
      <p:ext uri="{BB962C8B-B14F-4D97-AF65-F5344CB8AC3E}">
        <p14:creationId xmlns:p14="http://schemas.microsoft.com/office/powerpoint/2010/main" val="302519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60D9E-9AEA-4A59-8A41-9C8FFDE69163}"/>
              </a:ext>
            </a:extLst>
          </p:cNvPr>
          <p:cNvSpPr>
            <a:spLocks noGrp="1"/>
          </p:cNvSpPr>
          <p:nvPr>
            <p:ph type="title"/>
          </p:nvPr>
        </p:nvSpPr>
        <p:spPr>
          <a:xfrm>
            <a:off x="457092" y="103239"/>
            <a:ext cx="11495793" cy="737680"/>
          </a:xfrm>
        </p:spPr>
        <p:txBody>
          <a:bodyPr>
            <a:normAutofit/>
          </a:bodyPr>
          <a:lstStyle/>
          <a:p>
            <a:r>
              <a:rPr lang="en-GB" sz="3600" dirty="0">
                <a:latin typeface="Arial" panose="020B0604020202020204" pitchFamily="34" charset="0"/>
                <a:cs typeface="Arial" panose="020B0604020202020204" pitchFamily="34" charset="0"/>
              </a:rPr>
              <a:t>Key domains of children and young people’s  well-being</a:t>
            </a:r>
            <a:endParaRPr lang="en-GB" sz="3600" dirty="0"/>
          </a:p>
        </p:txBody>
      </p:sp>
      <p:sp>
        <p:nvSpPr>
          <p:cNvPr id="3" name="Content Placeholder 2">
            <a:extLst>
              <a:ext uri="{FF2B5EF4-FFF2-40B4-BE49-F238E27FC236}">
                <a16:creationId xmlns:a16="http://schemas.microsoft.com/office/drawing/2014/main" id="{8C56CCAB-B1DD-49FC-B98D-AEECB9B37B84}"/>
              </a:ext>
            </a:extLst>
          </p:cNvPr>
          <p:cNvSpPr>
            <a:spLocks noGrp="1"/>
          </p:cNvSpPr>
          <p:nvPr>
            <p:ph idx="1"/>
          </p:nvPr>
        </p:nvSpPr>
        <p:spPr>
          <a:xfrm>
            <a:off x="135467" y="1647971"/>
            <a:ext cx="11904133" cy="5210029"/>
          </a:xfrm>
        </p:spPr>
        <p:txBody>
          <a:bodyPr>
            <a:normAutofit fontScale="25000" lnSpcReduction="20000"/>
          </a:bodyPr>
          <a:lstStyle/>
          <a:p>
            <a:pPr marL="0" indent="0">
              <a:buNone/>
            </a:pPr>
            <a:endParaRPr lang="en-GB" sz="3200" dirty="0">
              <a:latin typeface="Arial" panose="020B0604020202020204" pitchFamily="34" charset="0"/>
              <a:cs typeface="Arial" panose="020B0604020202020204" pitchFamily="34" charset="0"/>
            </a:endParaRPr>
          </a:p>
          <a:p>
            <a:pPr algn="just">
              <a:lnSpc>
                <a:spcPct val="170000"/>
              </a:lnSpc>
              <a:spcBef>
                <a:spcPts val="0"/>
              </a:spcBef>
              <a:buClrTx/>
              <a:buSzPct val="100000"/>
              <a:buFont typeface="Arial" panose="020B0604020202020204" pitchFamily="34" charset="0"/>
              <a:buChar char="•"/>
            </a:pPr>
            <a:r>
              <a:rPr lang="en-GB" sz="8000" dirty="0">
                <a:latin typeface="Arial" panose="020B0604020202020204" pitchFamily="34" charset="0"/>
                <a:cs typeface="Arial" panose="020B0604020202020204" pitchFamily="34" charset="0"/>
              </a:rPr>
              <a:t> Childhood well-being is often understood as the quality of life of children and young people, as well as educational resources, health but also happiness and joy.</a:t>
            </a:r>
          </a:p>
          <a:p>
            <a:pPr algn="just">
              <a:lnSpc>
                <a:spcPct val="170000"/>
              </a:lnSpc>
              <a:spcBef>
                <a:spcPts val="0"/>
              </a:spcBef>
              <a:buClrTx/>
              <a:buSzPct val="90000"/>
              <a:buFont typeface="Arial" panose="020B0604020202020204" pitchFamily="34" charset="0"/>
              <a:buChar char="•"/>
            </a:pPr>
            <a:r>
              <a:rPr lang="en-GB" sz="8000" dirty="0">
                <a:latin typeface="Arial" panose="020B0604020202020204" pitchFamily="34" charset="0"/>
                <a:cs typeface="Arial" panose="020B0604020202020204" pitchFamily="34" charset="0"/>
              </a:rPr>
              <a:t>Different aspects such as needs, poverty, quality of life, ignorance, physical illness, social exclusion divide well-being into five different domains: physical, financial, emotional, social and intellectual.</a:t>
            </a:r>
          </a:p>
          <a:p>
            <a:pPr algn="just">
              <a:lnSpc>
                <a:spcPct val="170000"/>
              </a:lnSpc>
              <a:spcBef>
                <a:spcPts val="0"/>
              </a:spcBef>
              <a:buClrTx/>
              <a:buSzPct val="90000"/>
              <a:buFont typeface="Arial" panose="020B0604020202020204" pitchFamily="34" charset="0"/>
              <a:buChar char="•"/>
            </a:pPr>
            <a:r>
              <a:rPr lang="en-GB" sz="8000" dirty="0">
                <a:latin typeface="Arial" panose="020B0604020202020204" pitchFamily="34" charset="0"/>
                <a:cs typeface="Arial" panose="020B0604020202020204" pitchFamily="34" charset="0"/>
              </a:rPr>
              <a:t>Various laws, programs, conventions such as Children’s Rights, UNICEF, United Nations Conventions on the Rights of the Child (UNCRC), Multi-national projects for monitoring and measuring children’s well-being come to the aid of children and families to provide support and guidance.</a:t>
            </a:r>
          </a:p>
          <a:p>
            <a:pPr algn="just">
              <a:lnSpc>
                <a:spcPct val="170000"/>
              </a:lnSpc>
              <a:spcBef>
                <a:spcPts val="0"/>
              </a:spcBef>
              <a:buClrTx/>
              <a:buSzPct val="90000"/>
              <a:buFont typeface="Arial" panose="020B0604020202020204" pitchFamily="34" charset="0"/>
              <a:buChar char="•"/>
            </a:pPr>
            <a:r>
              <a:rPr lang="en-GB" sz="8000" dirty="0">
                <a:latin typeface="Arial" panose="020B0604020202020204" pitchFamily="34" charset="0"/>
                <a:cs typeface="Arial" panose="020B0604020202020204" pitchFamily="34" charset="0"/>
              </a:rPr>
              <a:t>From our case study we understand that John was part of o program to help children in need, what is very good, but we also find that health care professionals did not do their job well. On the other hand, it is good for the family to be in involved, but not when the parents’ problems neglect the patient’s needs.</a:t>
            </a:r>
          </a:p>
        </p:txBody>
      </p:sp>
      <p:pic>
        <p:nvPicPr>
          <p:cNvPr id="6" name="Picture 5">
            <a:extLst>
              <a:ext uri="{FF2B5EF4-FFF2-40B4-BE49-F238E27FC236}">
                <a16:creationId xmlns:a16="http://schemas.microsoft.com/office/drawing/2014/main" id="{042E5A60-1B84-44B0-83E5-36E2746F73FD}"/>
              </a:ext>
            </a:extLst>
          </p:cNvPr>
          <p:cNvPicPr>
            <a:picLocks noChangeAspect="1"/>
          </p:cNvPicPr>
          <p:nvPr/>
        </p:nvPicPr>
        <p:blipFill>
          <a:blip r:embed="rId3"/>
          <a:stretch>
            <a:fillRect/>
          </a:stretch>
        </p:blipFill>
        <p:spPr>
          <a:xfrm>
            <a:off x="790859" y="875605"/>
            <a:ext cx="10394581" cy="737680"/>
          </a:xfrm>
          <a:prstGeom prst="rect">
            <a:avLst/>
          </a:prstGeom>
        </p:spPr>
      </p:pic>
    </p:spTree>
    <p:extLst>
      <p:ext uri="{BB962C8B-B14F-4D97-AF65-F5344CB8AC3E}">
        <p14:creationId xmlns:p14="http://schemas.microsoft.com/office/powerpoint/2010/main" val="54508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C91B2-5C21-447F-B9BB-85834797992A}"/>
              </a:ext>
            </a:extLst>
          </p:cNvPr>
          <p:cNvSpPr>
            <a:spLocks noGrp="1"/>
          </p:cNvSpPr>
          <p:nvPr>
            <p:ph type="title"/>
          </p:nvPr>
        </p:nvSpPr>
        <p:spPr>
          <a:xfrm>
            <a:off x="660577" y="255639"/>
            <a:ext cx="10917517" cy="1274273"/>
          </a:xfrm>
        </p:spPr>
        <p:txBody>
          <a:bodyPr>
            <a:noAutofit/>
          </a:bodyPr>
          <a:lstStyle/>
          <a:p>
            <a:r>
              <a:rPr lang="en-GB" sz="3600" dirty="0">
                <a:latin typeface="Arial"/>
                <a:ea typeface="+mj-lt"/>
                <a:cs typeface="+mj-lt"/>
              </a:rPr>
              <a:t>Analysis of the rationale of the case study what policies and professional interventions are in place</a:t>
            </a:r>
            <a:endParaRPr lang="en-US" sz="3600" dirty="0">
              <a:latin typeface="Arial"/>
              <a:cs typeface="Arial"/>
            </a:endParaRPr>
          </a:p>
        </p:txBody>
      </p:sp>
      <p:pic>
        <p:nvPicPr>
          <p:cNvPr id="4" name="Picture 4" descr="A picture containing person&#10;&#10;Description automatically generated">
            <a:extLst>
              <a:ext uri="{FF2B5EF4-FFF2-40B4-BE49-F238E27FC236}">
                <a16:creationId xmlns:a16="http://schemas.microsoft.com/office/drawing/2014/main" id="{AF03CFC7-9622-4F7B-A657-2479D557CE41}"/>
              </a:ext>
            </a:extLst>
          </p:cNvPr>
          <p:cNvPicPr>
            <a:picLocks noGrp="1" noChangeAspect="1"/>
          </p:cNvPicPr>
          <p:nvPr>
            <p:ph idx="1"/>
          </p:nvPr>
        </p:nvPicPr>
        <p:blipFill>
          <a:blip r:embed="rId2"/>
          <a:stretch>
            <a:fillRect/>
          </a:stretch>
        </p:blipFill>
        <p:spPr>
          <a:xfrm>
            <a:off x="660577" y="3138897"/>
            <a:ext cx="5109599" cy="2974965"/>
          </a:xfrm>
        </p:spPr>
      </p:pic>
      <p:sp>
        <p:nvSpPr>
          <p:cNvPr id="5" name="TextBox 4">
            <a:extLst>
              <a:ext uri="{FF2B5EF4-FFF2-40B4-BE49-F238E27FC236}">
                <a16:creationId xmlns:a16="http://schemas.microsoft.com/office/drawing/2014/main" id="{5C7ACD8A-69C9-4A30-A3BE-6C4964CE7170}"/>
              </a:ext>
            </a:extLst>
          </p:cNvPr>
          <p:cNvSpPr txBox="1"/>
          <p:nvPr/>
        </p:nvSpPr>
        <p:spPr>
          <a:xfrm>
            <a:off x="5887531" y="1933034"/>
            <a:ext cx="5999966" cy="41903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lnSpc>
                <a:spcPct val="150000"/>
              </a:lnSpc>
              <a:buChar char="•"/>
            </a:pPr>
            <a:r>
              <a:rPr lang="en-GB" sz="2000" dirty="0">
                <a:latin typeface="Arial"/>
                <a:cs typeface="Calibri"/>
              </a:rPr>
              <a:t> </a:t>
            </a:r>
            <a:r>
              <a:rPr lang="en-GB" sz="2000" dirty="0">
                <a:latin typeface="Arial" panose="020B0604020202020204" pitchFamily="34" charset="0"/>
                <a:cs typeface="Arial" panose="020B0604020202020204" pitchFamily="34" charset="0"/>
              </a:rPr>
              <a:t>In this case study, John the child of 15 years old passed away due to Epilepsy and he had other disabilities too. </a:t>
            </a:r>
            <a:endParaRPr lang="en-US" sz="2000" dirty="0">
              <a:latin typeface="Arial" panose="020B0604020202020204" pitchFamily="34" charset="0"/>
              <a:cs typeface="Arial" panose="020B0604020202020204" pitchFamily="34" charset="0"/>
            </a:endParaRPr>
          </a:p>
          <a:p>
            <a:pPr algn="just">
              <a:lnSpc>
                <a:spcPct val="150000"/>
              </a:lnSpc>
              <a:buChar char="•"/>
            </a:pPr>
            <a:r>
              <a:rPr lang="en-GB" sz="2000" dirty="0">
                <a:latin typeface="Arial" panose="020B0604020202020204" pitchFamily="34" charset="0"/>
                <a:cs typeface="Arial" panose="020B0604020202020204" pitchFamily="34" charset="0"/>
              </a:rPr>
              <a:t> His mother was a patient of such mental disorders as well, but his father was not concerned about them at all. </a:t>
            </a:r>
          </a:p>
          <a:p>
            <a:pPr algn="just">
              <a:lnSpc>
                <a:spcPct val="150000"/>
              </a:lnSpc>
              <a:buChar char="•"/>
            </a:pPr>
            <a:r>
              <a:rPr lang="en-GB" sz="2000" dirty="0">
                <a:latin typeface="Arial" panose="020B0604020202020204" pitchFamily="34" charset="0"/>
                <a:cs typeface="Arial" panose="020B0604020202020204" pitchFamily="34" charset="0"/>
              </a:rPr>
              <a:t> It becomes a civil challenge towards the mother of John as she has to manage her physical disabilities along with her son.</a:t>
            </a:r>
          </a:p>
        </p:txBody>
      </p:sp>
    </p:spTree>
    <p:extLst>
      <p:ext uri="{BB962C8B-B14F-4D97-AF65-F5344CB8AC3E}">
        <p14:creationId xmlns:p14="http://schemas.microsoft.com/office/powerpoint/2010/main" val="3894490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41A3F-10CD-4F6C-AFB6-AC1C798F7285}"/>
              </a:ext>
            </a:extLst>
          </p:cNvPr>
          <p:cNvSpPr>
            <a:spLocks noGrp="1"/>
          </p:cNvSpPr>
          <p:nvPr>
            <p:ph type="title"/>
          </p:nvPr>
        </p:nvSpPr>
        <p:spPr>
          <a:xfrm>
            <a:off x="915668" y="1222659"/>
            <a:ext cx="5404921" cy="2107929"/>
          </a:xfrm>
        </p:spPr>
        <p:txBody>
          <a:bodyPr>
            <a:normAutofit/>
          </a:bodyPr>
          <a:lstStyle/>
          <a:p>
            <a:r>
              <a:rPr lang="en-GB" sz="3600" dirty="0">
                <a:latin typeface="Arial" panose="020B0604020202020204" pitchFamily="34" charset="0"/>
                <a:cs typeface="Arial" panose="020B0604020202020204" pitchFamily="34" charset="0"/>
              </a:rPr>
              <a:t>Discuss and evaluate current policy and the professional interventions</a:t>
            </a:r>
          </a:p>
        </p:txBody>
      </p:sp>
      <p:pic>
        <p:nvPicPr>
          <p:cNvPr id="4" name="Picture 3">
            <a:extLst>
              <a:ext uri="{FF2B5EF4-FFF2-40B4-BE49-F238E27FC236}">
                <a16:creationId xmlns:a16="http://schemas.microsoft.com/office/drawing/2014/main" id="{DCAE0430-D1BE-48DA-A85B-0CC8260C1AF9}"/>
              </a:ext>
            </a:extLst>
          </p:cNvPr>
          <p:cNvPicPr>
            <a:picLocks noChangeAspect="1"/>
          </p:cNvPicPr>
          <p:nvPr/>
        </p:nvPicPr>
        <p:blipFill>
          <a:blip r:embed="rId3"/>
          <a:stretch>
            <a:fillRect/>
          </a:stretch>
        </p:blipFill>
        <p:spPr>
          <a:xfrm>
            <a:off x="7489372" y="36282"/>
            <a:ext cx="4867263" cy="6785435"/>
          </a:xfrm>
          <a:prstGeom prst="rect">
            <a:avLst/>
          </a:prstGeom>
        </p:spPr>
      </p:pic>
      <p:pic>
        <p:nvPicPr>
          <p:cNvPr id="5" name="Picture 5" descr="Free illustration: Exchange Of Ideas, Debate - Free Image ...">
            <a:extLst>
              <a:ext uri="{FF2B5EF4-FFF2-40B4-BE49-F238E27FC236}">
                <a16:creationId xmlns:a16="http://schemas.microsoft.com/office/drawing/2014/main" id="{B4EAAACD-7862-4DBE-83D8-1D24EEFFC6AD}"/>
              </a:ext>
            </a:extLst>
          </p:cNvPr>
          <p:cNvPicPr>
            <a:picLocks noChangeAspect="1"/>
          </p:cNvPicPr>
          <p:nvPr/>
        </p:nvPicPr>
        <p:blipFill rotWithShape="1">
          <a:blip r:embed="rId4"/>
          <a:srcRect t="14416" r="2" b="14612"/>
          <a:stretch/>
        </p:blipFill>
        <p:spPr>
          <a:xfrm>
            <a:off x="7489373" y="2276624"/>
            <a:ext cx="4702628" cy="2290687"/>
          </a:xfrm>
          <a:custGeom>
            <a:avLst/>
            <a:gdLst/>
            <a:ahLst/>
            <a:cxnLst/>
            <a:rect l="l" t="t" r="r" b="b"/>
            <a:pathLst>
              <a:path w="4561922" h="2290687">
                <a:moveTo>
                  <a:pt x="0" y="0"/>
                </a:moveTo>
                <a:lnTo>
                  <a:pt x="4561922" y="0"/>
                </a:lnTo>
                <a:lnTo>
                  <a:pt x="4561922" y="2290687"/>
                </a:lnTo>
                <a:lnTo>
                  <a:pt x="593288" y="2290687"/>
                </a:lnTo>
                <a:lnTo>
                  <a:pt x="544822" y="2111494"/>
                </a:lnTo>
                <a:cubicBezTo>
                  <a:pt x="345184" y="1426153"/>
                  <a:pt x="114512" y="891588"/>
                  <a:pt x="20239" y="206246"/>
                </a:cubicBezTo>
                <a:close/>
              </a:path>
            </a:pathLst>
          </a:custGeom>
        </p:spPr>
      </p:pic>
      <p:pic>
        <p:nvPicPr>
          <p:cNvPr id="6" name="Picture 4" descr="Timeline&#10;&#10;Description automatically generated">
            <a:extLst>
              <a:ext uri="{FF2B5EF4-FFF2-40B4-BE49-F238E27FC236}">
                <a16:creationId xmlns:a16="http://schemas.microsoft.com/office/drawing/2014/main" id="{3263FADE-FDB2-4F95-95EE-DC96867426C0}"/>
              </a:ext>
            </a:extLst>
          </p:cNvPr>
          <p:cNvPicPr>
            <a:picLocks noChangeAspect="1"/>
          </p:cNvPicPr>
          <p:nvPr/>
        </p:nvPicPr>
        <p:blipFill rotWithShape="1">
          <a:blip r:embed="rId5"/>
          <a:srcRect l="1117" r="1431" b="2"/>
          <a:stretch/>
        </p:blipFill>
        <p:spPr>
          <a:xfrm>
            <a:off x="7901680" y="4531031"/>
            <a:ext cx="4290321" cy="2290686"/>
          </a:xfrm>
          <a:custGeom>
            <a:avLst/>
            <a:gdLst/>
            <a:ahLst/>
            <a:cxnLst/>
            <a:rect l="l" t="t" r="r" b="b"/>
            <a:pathLst>
              <a:path w="3968633" h="2283055">
                <a:moveTo>
                  <a:pt x="0" y="0"/>
                </a:moveTo>
                <a:lnTo>
                  <a:pt x="3968633" y="0"/>
                </a:lnTo>
                <a:lnTo>
                  <a:pt x="3968633" y="2283055"/>
                </a:lnTo>
                <a:lnTo>
                  <a:pt x="292613" y="2283055"/>
                </a:lnTo>
                <a:lnTo>
                  <a:pt x="289083" y="2022783"/>
                </a:lnTo>
                <a:cubicBezTo>
                  <a:pt x="267987" y="1258753"/>
                  <a:pt x="171086" y="673421"/>
                  <a:pt x="47991" y="177436"/>
                </a:cubicBezTo>
                <a:close/>
              </a:path>
            </a:pathLst>
          </a:custGeom>
        </p:spPr>
      </p:pic>
    </p:spTree>
    <p:extLst>
      <p:ext uri="{BB962C8B-B14F-4D97-AF65-F5344CB8AC3E}">
        <p14:creationId xmlns:p14="http://schemas.microsoft.com/office/powerpoint/2010/main" val="571008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1" descr="Text&#10;&#10;Description automatically generated">
            <a:extLst>
              <a:ext uri="{FF2B5EF4-FFF2-40B4-BE49-F238E27FC236}">
                <a16:creationId xmlns:a16="http://schemas.microsoft.com/office/drawing/2014/main" id="{EEBD4C35-EB2E-421B-ABF3-5F572C58E439}"/>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43467" y="1643296"/>
            <a:ext cx="10905066" cy="3571407"/>
          </a:xfrm>
          <a:prstGeom prst="rect">
            <a:avLst/>
          </a:prstGeom>
          <a:ln>
            <a:noFill/>
          </a:ln>
        </p:spPr>
      </p:pic>
    </p:spTree>
    <p:extLst>
      <p:ext uri="{BB962C8B-B14F-4D97-AF65-F5344CB8AC3E}">
        <p14:creationId xmlns:p14="http://schemas.microsoft.com/office/powerpoint/2010/main" val="3176415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4" name="Rectangle 8">
            <a:extLst>
              <a:ext uri="{FF2B5EF4-FFF2-40B4-BE49-F238E27FC236}">
                <a16:creationId xmlns:a16="http://schemas.microsoft.com/office/drawing/2014/main" id="{92B0CFF1-78D7-4A83-A95E-71F9E3831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55" name="Freeform: Shape 10">
            <a:extLst>
              <a:ext uri="{FF2B5EF4-FFF2-40B4-BE49-F238E27FC236}">
                <a16:creationId xmlns:a16="http://schemas.microsoft.com/office/drawing/2014/main" id="{1517B3A5-1BB5-4C60-B65A-E4D6CA0207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9" y="2882524"/>
            <a:ext cx="12184765" cy="3975477"/>
          </a:xfrm>
          <a:custGeom>
            <a:avLst/>
            <a:gdLst>
              <a:gd name="connsiteX0" fmla="*/ 8942254 w 12188952"/>
              <a:gd name="connsiteY0" fmla="*/ 34 h 3975477"/>
              <a:gd name="connsiteX1" fmla="*/ 11642906 w 12188952"/>
              <a:gd name="connsiteY1" fmla="*/ 225257 h 3975477"/>
              <a:gd name="connsiteX2" fmla="*/ 12188952 w 12188952"/>
              <a:gd name="connsiteY2" fmla="*/ 311174 h 3975477"/>
              <a:gd name="connsiteX3" fmla="*/ 12188952 w 12188952"/>
              <a:gd name="connsiteY3" fmla="*/ 3975477 h 3975477"/>
              <a:gd name="connsiteX4" fmla="*/ 0 w 12188952"/>
              <a:gd name="connsiteY4" fmla="*/ 3975477 h 3975477"/>
              <a:gd name="connsiteX5" fmla="*/ 0 w 12188952"/>
              <a:gd name="connsiteY5" fmla="*/ 1085061 h 3975477"/>
              <a:gd name="connsiteX6" fmla="*/ 552141 w 12188952"/>
              <a:gd name="connsiteY6" fmla="*/ 1079980 h 3975477"/>
              <a:gd name="connsiteX7" fmla="*/ 8942254 w 12188952"/>
              <a:gd name="connsiteY7" fmla="*/ 34 h 397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975477">
                <a:moveTo>
                  <a:pt x="8942254" y="34"/>
                </a:moveTo>
                <a:cubicBezTo>
                  <a:pt x="9695041" y="1709"/>
                  <a:pt x="10568453" y="66687"/>
                  <a:pt x="11642906" y="225257"/>
                </a:cubicBezTo>
                <a:lnTo>
                  <a:pt x="12188952" y="311174"/>
                </a:lnTo>
                <a:lnTo>
                  <a:pt x="12188952" y="3975477"/>
                </a:lnTo>
                <a:lnTo>
                  <a:pt x="0" y="3975477"/>
                </a:lnTo>
                <a:lnTo>
                  <a:pt x="0" y="1085061"/>
                </a:lnTo>
                <a:lnTo>
                  <a:pt x="552141" y="1079980"/>
                </a:lnTo>
                <a:cubicBezTo>
                  <a:pt x="4849952" y="999477"/>
                  <a:pt x="5931106" y="-6667"/>
                  <a:pt x="8942254" y="34"/>
                </a:cubicBezTo>
                <a:close/>
              </a:path>
            </a:pathLst>
          </a:custGeom>
          <a:solidFill>
            <a:srgbClr val="BCBCBC">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3" name="Group 12">
            <a:extLst>
              <a:ext uri="{FF2B5EF4-FFF2-40B4-BE49-F238E27FC236}">
                <a16:creationId xmlns:a16="http://schemas.microsoft.com/office/drawing/2014/main" id="{4B74A58D-C788-4F75-B5D1-921E78FF29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4" name="Straight Connector 13">
              <a:extLst>
                <a:ext uri="{FF2B5EF4-FFF2-40B4-BE49-F238E27FC236}">
                  <a16:creationId xmlns:a16="http://schemas.microsoft.com/office/drawing/2014/main" id="{C27BC05A-659D-4294-B1DB-0412C6A1E3C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2A8233F-A451-46B4-BED4-27DD64582D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8A4F6C4-FDB0-4115-ABAE-9A5A8CED03E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1C99737-F794-494E-8C0C-76B75CC9D8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8F02DA6-DBA7-462E-82AD-42EEDC2808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DE71D6B-949D-4D9E-9EEA-56A8D498A5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4EFD95D-F204-41B7-9C56-DBF1155EC8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53D25B4-D3D4-4B6C-A740-E8FD4409B9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43FB8D2F-FC2D-463E-A588-218B5ED1F9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21BB6B9-EAEA-43A1-9449-A10294E4F9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0C62509-6F9A-4A66-AE78-EF71FE7D45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F0D677E-8866-4D5C-91F9-90001EBE87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6C1C222-FB70-4063-9BF6-25E5394546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48C3B78-3424-4DF2-AE25-BC08956E2B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89169EC-7A8F-439B-BDD2-669CDE6D91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625A96E-5FA1-467F-8929-E9F3A4D4236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4167E38-35D8-4680-8EF9-67045C8AA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B9E9F9CA-B0D2-4D5B-BA3E-D9F5817AF6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1909765-556E-4AA4-8CA8-34ABA30EB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D9E7D9C-D2A0-4C04-AC8C-CC796A5757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513C351-6AD8-4CC8-85E6-1382AA235C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2190FC97-7BCE-42C2-9768-14559A44A0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32B857D-BE14-48CD-8F4D-0E882D328E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F2E92CD-7175-484E-B557-CF29951C2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B179EA7-0CFA-4FE9-BEF1-462C0ED396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66676B7-1322-4E27-9218-6D5E8B0EC7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026F347-76EB-45F8-9B81-653E64A0042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E93AAC-F0A9-4B35-A413-A322DB9FC9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0145F376-7C0E-4F7E-816B-48D485A8C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5F4E9A3-2521-4838-9AA2-A5D5020D465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43">
              <a:extLst>
                <a:ext uri="{FF2B5EF4-FFF2-40B4-BE49-F238E27FC236}">
                  <a16:creationId xmlns:a16="http://schemas.microsoft.com/office/drawing/2014/main" id="{9D0F8335-C6C7-4994-9ECB-54F0EB8C50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7" name="Right Triangle 45">
            <a:extLst>
              <a:ext uri="{FF2B5EF4-FFF2-40B4-BE49-F238E27FC236}">
                <a16:creationId xmlns:a16="http://schemas.microsoft.com/office/drawing/2014/main" id="{17D11638-D7E0-4D85-B1A6-AF57358C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89" y="151239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321FDDE7-7702-4743-A147-960BE3241308}"/>
              </a:ext>
            </a:extLst>
          </p:cNvPr>
          <p:cNvSpPr>
            <a:spLocks noGrp="1"/>
          </p:cNvSpPr>
          <p:nvPr>
            <p:ph type="title"/>
          </p:nvPr>
        </p:nvSpPr>
        <p:spPr>
          <a:xfrm>
            <a:off x="684224" y="413819"/>
            <a:ext cx="5419070" cy="1107093"/>
          </a:xfrm>
        </p:spPr>
        <p:txBody>
          <a:bodyPr anchor="ctr">
            <a:normAutofit/>
          </a:bodyPr>
          <a:lstStyle/>
          <a:p>
            <a:r>
              <a:rPr lang="en-GB" sz="3600"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6DE8F609-1436-4DC4-9FA4-E5F9934D21E1}"/>
              </a:ext>
            </a:extLst>
          </p:cNvPr>
          <p:cNvSpPr>
            <a:spLocks noGrp="1"/>
          </p:cNvSpPr>
          <p:nvPr>
            <p:ph idx="1"/>
          </p:nvPr>
        </p:nvSpPr>
        <p:spPr>
          <a:xfrm>
            <a:off x="6387895" y="284782"/>
            <a:ext cx="5412836" cy="6215921"/>
          </a:xfrm>
        </p:spPr>
        <p:txBody>
          <a:bodyPr vert="horz" lIns="91440" tIns="45720" rIns="91440" bIns="45720" rtlCol="0" anchor="ctr">
            <a:normAutofit fontScale="92500" lnSpcReduction="10000"/>
          </a:bodyPr>
          <a:lstStyle/>
          <a:p>
            <a:pPr>
              <a:lnSpc>
                <a:spcPct val="100000"/>
              </a:lnSpc>
            </a:pPr>
            <a:endParaRPr lang="en-GB" sz="1400" b="1" dirty="0">
              <a:ea typeface="+mn-lt"/>
              <a:cs typeface="+mn-lt"/>
            </a:endParaRPr>
          </a:p>
          <a:p>
            <a:pPr marL="0" indent="0" algn="just">
              <a:lnSpc>
                <a:spcPct val="160000"/>
              </a:lnSpc>
              <a:spcBef>
                <a:spcPts val="0"/>
              </a:spcBef>
              <a:buClr>
                <a:srgbClr val="B07575"/>
              </a:buClr>
              <a:buNone/>
            </a:pPr>
            <a:r>
              <a:rPr lang="en-GB" sz="2200" dirty="0">
                <a:latin typeface="Arial"/>
                <a:cs typeface="Arial"/>
              </a:rPr>
              <a:t>Health and care services are organised and coordinated by multidisciplinary and interdisciplinary teams in order to meet the needs of those with complex care needs such as John. As a team, different professional contribute the expertise and skills to assess, plan and manage the care using person-centred and Child Protection Act by social workers, occupational therapist and other professionals involved. Using attributes for collective practise, clear communication, clear definition of tasks and responsibilities, using goals and objectives and strategies</a:t>
            </a:r>
            <a:r>
              <a:rPr lang="en-GB" sz="2200" dirty="0"/>
              <a:t>.</a:t>
            </a:r>
          </a:p>
          <a:p>
            <a:pPr>
              <a:lnSpc>
                <a:spcPct val="100000"/>
              </a:lnSpc>
              <a:buClr>
                <a:srgbClr val="B07575"/>
              </a:buClr>
            </a:pPr>
            <a:endParaRPr lang="en-GB" sz="1400" dirty="0"/>
          </a:p>
        </p:txBody>
      </p:sp>
      <p:pic>
        <p:nvPicPr>
          <p:cNvPr id="4" name="Picture 3">
            <a:extLst>
              <a:ext uri="{FF2B5EF4-FFF2-40B4-BE49-F238E27FC236}">
                <a16:creationId xmlns:a16="http://schemas.microsoft.com/office/drawing/2014/main" id="{C408DE44-4D39-49B3-B744-6AE154B77ADE}"/>
              </a:ext>
            </a:extLst>
          </p:cNvPr>
          <p:cNvPicPr>
            <a:picLocks noChangeAspect="1"/>
          </p:cNvPicPr>
          <p:nvPr/>
        </p:nvPicPr>
        <p:blipFill rotWithShape="1">
          <a:blip r:embed="rId2">
            <a:alphaModFix/>
          </a:blip>
          <a:srcRect r="727" b="11324"/>
          <a:stretch/>
        </p:blipFill>
        <p:spPr>
          <a:xfrm>
            <a:off x="19032" y="2308701"/>
            <a:ext cx="6384909" cy="3261098"/>
          </a:xfrm>
          <a:prstGeom prst="rect">
            <a:avLst/>
          </a:prstGeom>
        </p:spPr>
      </p:pic>
    </p:spTree>
    <p:extLst>
      <p:ext uri="{BB962C8B-B14F-4D97-AF65-F5344CB8AC3E}">
        <p14:creationId xmlns:p14="http://schemas.microsoft.com/office/powerpoint/2010/main" val="3085184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6164E-84C8-40B2-8B0D-031BBE655942}"/>
              </a:ext>
            </a:extLst>
          </p:cNvPr>
          <p:cNvSpPr>
            <a:spLocks noGrp="1"/>
          </p:cNvSpPr>
          <p:nvPr>
            <p:ph type="title"/>
          </p:nvPr>
        </p:nvSpPr>
        <p:spPr>
          <a:xfrm>
            <a:off x="614879" y="279637"/>
            <a:ext cx="10227029" cy="732734"/>
          </a:xfrm>
        </p:spPr>
        <p:txBody>
          <a:bodyPr>
            <a:normAutofit/>
          </a:bodyPr>
          <a:lstStyle/>
          <a:p>
            <a:r>
              <a:rPr lang="en-GB" sz="3600" dirty="0">
                <a:latin typeface="Arial" panose="020B0604020202020204" pitchFamily="34" charset="0"/>
                <a:cs typeface="Arial" panose="020B0604020202020204" pitchFamily="34" charset="0"/>
              </a:rPr>
              <a:t>References</a:t>
            </a:r>
          </a:p>
        </p:txBody>
      </p:sp>
      <p:sp>
        <p:nvSpPr>
          <p:cNvPr id="7" name="Content Placeholder 2">
            <a:extLst>
              <a:ext uri="{FF2B5EF4-FFF2-40B4-BE49-F238E27FC236}">
                <a16:creationId xmlns:a16="http://schemas.microsoft.com/office/drawing/2014/main" id="{34B7BE04-3772-491F-9ED0-A9EA113FB037}"/>
              </a:ext>
            </a:extLst>
          </p:cNvPr>
          <p:cNvSpPr>
            <a:spLocks noGrp="1"/>
          </p:cNvSpPr>
          <p:nvPr>
            <p:ph idx="1"/>
          </p:nvPr>
        </p:nvSpPr>
        <p:spPr>
          <a:xfrm>
            <a:off x="304800" y="849085"/>
            <a:ext cx="11745685" cy="5606143"/>
          </a:xfrm>
        </p:spPr>
        <p:txBody>
          <a:bodyPr vert="horz" lIns="91440" tIns="45720" rIns="91440" bIns="45720" rtlCol="0">
            <a:normAutofit/>
          </a:bodyPr>
          <a:lstStyle/>
          <a:p>
            <a:endParaRPr lang="en-GB" sz="800" dirty="0">
              <a:latin typeface="Times New Roman"/>
              <a:cs typeface="Times New Roman"/>
            </a:endParaRPr>
          </a:p>
          <a:p>
            <a:r>
              <a:rPr lang="en-GB" sz="900" dirty="0">
                <a:latin typeface="Arial" panose="020B0604020202020204" pitchFamily="34" charset="0"/>
                <a:cs typeface="Arial" panose="020B0604020202020204" pitchFamily="34" charset="0"/>
              </a:rPr>
              <a:t>Centres for Disease Control and Prevention, (2022), </a:t>
            </a:r>
            <a:r>
              <a:rPr lang="en-GB" sz="900" i="1" dirty="0">
                <a:latin typeface="Arial" panose="020B0604020202020204" pitchFamily="34" charset="0"/>
                <a:cs typeface="Arial" panose="020B0604020202020204" pitchFamily="34" charset="0"/>
              </a:rPr>
              <a:t>Well-Being Concepts</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3"/>
              </a:rPr>
              <a:t>https://www.cdc.gov/hrqol/wellbeing.htm#three</a:t>
            </a:r>
            <a:r>
              <a:rPr lang="en-GB" sz="900" dirty="0">
                <a:latin typeface="Arial" panose="020B0604020202020204" pitchFamily="34" charset="0"/>
                <a:cs typeface="Arial" panose="020B0604020202020204" pitchFamily="34" charset="0"/>
              </a:rPr>
              <a:t>, [Accessed: 20/02/2022].</a:t>
            </a:r>
            <a:endParaRPr lang="en-US" sz="900" dirty="0">
              <a:latin typeface="Arial" panose="020B0604020202020204" pitchFamily="34" charset="0"/>
              <a:ea typeface="+mn-lt"/>
              <a:cs typeface="Arial" panose="020B0604020202020204" pitchFamily="34" charset="0"/>
            </a:endParaRPr>
          </a:p>
          <a:p>
            <a:r>
              <a:rPr lang="en-GB" sz="900" dirty="0">
                <a:latin typeface="Arial" panose="020B0604020202020204" pitchFamily="34" charset="0"/>
                <a:cs typeface="Arial" panose="020B0604020202020204" pitchFamily="34" charset="0"/>
              </a:rPr>
              <a:t>Cline, M. (2022), Cerebral Palsy from Birth injury, Birth Injury Guide, 03 January 2022. Available at </a:t>
            </a:r>
            <a:r>
              <a:rPr lang="en-GB" sz="900" dirty="0">
                <a:latin typeface="Arial" panose="020B0604020202020204" pitchFamily="34" charset="0"/>
                <a:cs typeface="Arial" panose="020B0604020202020204" pitchFamily="34" charset="0"/>
                <a:hlinkClick r:id="rId4"/>
              </a:rPr>
              <a:t>https://www.birthinjuryguide.org/birth-injury-types/cerebral-palsy/</a:t>
            </a:r>
            <a:r>
              <a:rPr lang="en-GB" sz="900" dirty="0">
                <a:latin typeface="Arial" panose="020B0604020202020204" pitchFamily="34" charset="0"/>
                <a:cs typeface="Arial" panose="020B0604020202020204" pitchFamily="34" charset="0"/>
              </a:rPr>
              <a:t> </a:t>
            </a:r>
          </a:p>
          <a:p>
            <a:pPr>
              <a:buClr>
                <a:srgbClr val="B07575"/>
              </a:buClr>
            </a:pPr>
            <a:r>
              <a:rPr lang="en-GB" sz="900" dirty="0">
                <a:latin typeface="Arial" panose="020B0604020202020204" pitchFamily="34" charset="0"/>
                <a:cs typeface="Arial" panose="020B0604020202020204" pitchFamily="34" charset="0"/>
              </a:rPr>
              <a:t>Free </a:t>
            </a:r>
            <a:r>
              <a:rPr lang="en-GB" sz="900" dirty="0" err="1">
                <a:latin typeface="Arial" panose="020B0604020202020204" pitchFamily="34" charset="0"/>
                <a:cs typeface="Arial" panose="020B0604020202020204" pitchFamily="34" charset="0"/>
              </a:rPr>
              <a:t>Pik</a:t>
            </a:r>
            <a:r>
              <a:rPr lang="en-GB" sz="900" dirty="0">
                <a:latin typeface="Arial" panose="020B0604020202020204" pitchFamily="34" charset="0"/>
                <a:cs typeface="Arial" panose="020B0604020202020204" pitchFamily="34" charset="0"/>
              </a:rPr>
              <a:t>, (2022), </a:t>
            </a:r>
            <a:r>
              <a:rPr lang="en-GB" sz="900" i="1" dirty="0">
                <a:latin typeface="Arial" panose="020B0604020202020204" pitchFamily="34" charset="0"/>
                <a:cs typeface="Arial" panose="020B0604020202020204" pitchFamily="34" charset="0"/>
              </a:rPr>
              <a:t>Well being images</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5"/>
              </a:rPr>
              <a:t>https://www.freepik.com/free-photos-vectors/wellbeing</a:t>
            </a:r>
            <a:r>
              <a:rPr lang="en-GB" sz="900" dirty="0">
                <a:latin typeface="Arial" panose="020B0604020202020204" pitchFamily="34" charset="0"/>
                <a:cs typeface="Arial" panose="020B0604020202020204" pitchFamily="34" charset="0"/>
              </a:rPr>
              <a:t>, [Accessed: 24/02/2022]. </a:t>
            </a:r>
            <a:endParaRPr lang="en-GB" sz="900" dirty="0">
              <a:latin typeface="Arial" panose="020B0604020202020204" pitchFamily="34" charset="0"/>
              <a:ea typeface="+mn-lt"/>
              <a:cs typeface="Arial" panose="020B0604020202020204" pitchFamily="34" charset="0"/>
            </a:endParaRPr>
          </a:p>
          <a:p>
            <a:pPr>
              <a:buClr>
                <a:srgbClr val="B07575"/>
              </a:buClr>
            </a:pPr>
            <a:r>
              <a:rPr lang="en-GB" sz="900" dirty="0">
                <a:latin typeface="Arial" panose="020B0604020202020204" pitchFamily="34" charset="0"/>
                <a:cs typeface="Arial" panose="020B0604020202020204" pitchFamily="34" charset="0"/>
              </a:rPr>
              <a:t>Gov.uk (2022), </a:t>
            </a:r>
            <a:r>
              <a:rPr lang="en-GB" sz="900" i="1" dirty="0">
                <a:latin typeface="Arial" panose="020B0604020202020204" pitchFamily="34" charset="0"/>
                <a:cs typeface="Arial" panose="020B0604020202020204" pitchFamily="34" charset="0"/>
              </a:rPr>
              <a:t>Every child matters 2003</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6"/>
              </a:rPr>
              <a:t>https://assets.publishing.service.gov.uk/government/uploads/system/uploads/attachment_data/file/272064/5860.pdf</a:t>
            </a:r>
            <a:r>
              <a:rPr lang="en-GB" sz="900" dirty="0">
                <a:latin typeface="Arial" panose="020B0604020202020204" pitchFamily="34" charset="0"/>
                <a:cs typeface="Arial" panose="020B0604020202020204" pitchFamily="34" charset="0"/>
              </a:rPr>
              <a:t> [Accessed: 25/02/2022]</a:t>
            </a:r>
            <a:endParaRPr lang="en-GB" sz="900" dirty="0">
              <a:latin typeface="Arial" panose="020B0604020202020204" pitchFamily="34" charset="0"/>
              <a:ea typeface="+mn-lt"/>
              <a:cs typeface="Arial" panose="020B0604020202020204" pitchFamily="34" charset="0"/>
            </a:endParaRPr>
          </a:p>
          <a:p>
            <a:pPr>
              <a:buClr>
                <a:srgbClr val="B07575"/>
              </a:buClr>
            </a:pPr>
            <a:r>
              <a:rPr lang="en-GB" sz="900" dirty="0">
                <a:latin typeface="Arial" panose="020B0604020202020204" pitchFamily="34" charset="0"/>
                <a:ea typeface="+mn-lt"/>
                <a:cs typeface="Arial" panose="020B0604020202020204" pitchFamily="34" charset="0"/>
              </a:rPr>
              <a:t>Gov.uk (2014), </a:t>
            </a:r>
            <a:r>
              <a:rPr lang="en-GB" sz="900" i="1" dirty="0">
                <a:latin typeface="Arial" panose="020B0604020202020204" pitchFamily="34" charset="0"/>
                <a:ea typeface="+mn-lt"/>
                <a:cs typeface="Arial" panose="020B0604020202020204" pitchFamily="34" charset="0"/>
              </a:rPr>
              <a:t>Children and Families Act 2014</a:t>
            </a:r>
            <a:r>
              <a:rPr lang="en-GB" sz="900" dirty="0">
                <a:latin typeface="Arial" panose="020B0604020202020204" pitchFamily="34" charset="0"/>
                <a:ea typeface="+mn-lt"/>
                <a:cs typeface="Arial" panose="020B0604020202020204" pitchFamily="34" charset="0"/>
              </a:rPr>
              <a:t>, Available at: </a:t>
            </a:r>
            <a:r>
              <a:rPr lang="en-GB" sz="900" dirty="0">
                <a:latin typeface="Arial" panose="020B0604020202020204" pitchFamily="34" charset="0"/>
                <a:ea typeface="+mn-lt"/>
                <a:cs typeface="Arial" panose="020B0604020202020204" pitchFamily="34" charset="0"/>
                <a:hlinkClick r:id="rId7"/>
              </a:rPr>
              <a:t>https://www.legislation.gov.uk/ukpga/2014/6/section/76/enacted</a:t>
            </a:r>
            <a:r>
              <a:rPr lang="en-GB" sz="900" dirty="0">
                <a:latin typeface="Arial" panose="020B0604020202020204" pitchFamily="34" charset="0"/>
                <a:ea typeface="+mn-lt"/>
                <a:cs typeface="Arial" panose="020B0604020202020204" pitchFamily="34" charset="0"/>
              </a:rPr>
              <a:t>  [Accessed: 01.03.2022]</a:t>
            </a:r>
          </a:p>
          <a:p>
            <a:pPr>
              <a:buClr>
                <a:srgbClr val="B07575"/>
              </a:buClr>
            </a:pPr>
            <a:r>
              <a:rPr lang="en-GB" sz="900" dirty="0">
                <a:latin typeface="Arial" panose="020B0604020202020204" pitchFamily="34" charset="0"/>
                <a:ea typeface="+mn-lt"/>
                <a:cs typeface="Arial" panose="020B0604020202020204" pitchFamily="34" charset="0"/>
              </a:rPr>
              <a:t>Gov.uk (2022), </a:t>
            </a:r>
            <a:r>
              <a:rPr lang="en-GB" sz="900" i="1" dirty="0">
                <a:latin typeface="Arial" panose="020B0604020202020204" pitchFamily="34" charset="0"/>
                <a:ea typeface="+mn-lt"/>
                <a:cs typeface="Arial" panose="020B0604020202020204" pitchFamily="34" charset="0"/>
              </a:rPr>
              <a:t>Using the Care Act guidance</a:t>
            </a:r>
            <a:r>
              <a:rPr lang="en-GB" sz="900" dirty="0">
                <a:latin typeface="Arial" panose="020B0604020202020204" pitchFamily="34" charset="0"/>
                <a:ea typeface="+mn-lt"/>
                <a:cs typeface="Arial" panose="020B0604020202020204" pitchFamily="34" charset="0"/>
              </a:rPr>
              <a:t>, Available at: </a:t>
            </a:r>
            <a:r>
              <a:rPr lang="en-GB" sz="900" dirty="0">
                <a:latin typeface="Arial" panose="020B0604020202020204" pitchFamily="34" charset="0"/>
                <a:ea typeface="+mn-lt"/>
                <a:cs typeface="Arial" panose="020B0604020202020204" pitchFamily="34" charset="0"/>
                <a:hlinkClick r:id="rId8"/>
              </a:rPr>
              <a:t>https://www.gov.uk/government/publications/care-act-statutory-guidance/care-and-support-statutory-guidance</a:t>
            </a:r>
            <a:r>
              <a:rPr lang="en-GB" sz="900" dirty="0">
                <a:latin typeface="Arial" panose="020B0604020202020204" pitchFamily="34" charset="0"/>
                <a:ea typeface="+mn-lt"/>
                <a:cs typeface="Arial" panose="020B0604020202020204" pitchFamily="34" charset="0"/>
              </a:rPr>
              <a:t>  [Accessed: 01.03.2022]</a:t>
            </a:r>
            <a:endParaRPr lang="en-US" sz="900" dirty="0">
              <a:latin typeface="Arial" panose="020B0604020202020204" pitchFamily="34" charset="0"/>
              <a:ea typeface="+mn-lt"/>
              <a:cs typeface="Arial" panose="020B0604020202020204" pitchFamily="34" charset="0"/>
            </a:endParaRPr>
          </a:p>
          <a:p>
            <a:pPr>
              <a:buClr>
                <a:srgbClr val="B07575"/>
              </a:buClr>
            </a:pPr>
            <a:r>
              <a:rPr lang="en-GB" sz="900" dirty="0">
                <a:latin typeface="Arial" panose="020B0604020202020204" pitchFamily="34" charset="0"/>
                <a:cs typeface="Arial" panose="020B0604020202020204" pitchFamily="34" charset="0"/>
              </a:rPr>
              <a:t>Green, P., (2020). </a:t>
            </a:r>
            <a:r>
              <a:rPr lang="en-GB" sz="900" i="1" dirty="0">
                <a:latin typeface="Arial" panose="020B0604020202020204" pitchFamily="34" charset="0"/>
                <a:cs typeface="Arial" panose="020B0604020202020204" pitchFamily="34" charset="0"/>
              </a:rPr>
              <a:t>Risks to children and young people during a covid-19 pandemic</a:t>
            </a:r>
            <a:r>
              <a:rPr lang="en-GB" sz="900" dirty="0">
                <a:latin typeface="Arial" panose="020B0604020202020204" pitchFamily="34" charset="0"/>
                <a:cs typeface="Arial" panose="020B0604020202020204" pitchFamily="34" charset="0"/>
              </a:rPr>
              <a:t>. </a:t>
            </a:r>
            <a:r>
              <a:rPr lang="en-GB" sz="900" dirty="0" err="1">
                <a:latin typeface="Arial" panose="020B0604020202020204" pitchFamily="34" charset="0"/>
                <a:cs typeface="Arial" panose="020B0604020202020204" pitchFamily="34" charset="0"/>
              </a:rPr>
              <a:t>Bmj</a:t>
            </a:r>
            <a:r>
              <a:rPr lang="en-GB" sz="900" dirty="0">
                <a:latin typeface="Arial" panose="020B0604020202020204" pitchFamily="34" charset="0"/>
                <a:cs typeface="Arial" panose="020B0604020202020204" pitchFamily="34" charset="0"/>
              </a:rPr>
              <a:t>, 369. </a:t>
            </a:r>
          </a:p>
          <a:p>
            <a:pPr>
              <a:buClr>
                <a:srgbClr val="B07575"/>
              </a:buClr>
            </a:pPr>
            <a:r>
              <a:rPr lang="en-GB" sz="900" dirty="0">
                <a:latin typeface="Arial" panose="020B0604020202020204" pitchFamily="34" charset="0"/>
                <a:cs typeface="Arial" panose="020B0604020202020204" pitchFamily="34" charset="0"/>
              </a:rPr>
              <a:t>Haye, M. (2019) </a:t>
            </a:r>
            <a:r>
              <a:rPr lang="en-GB" sz="900" i="1" dirty="0">
                <a:latin typeface="Arial" panose="020B0604020202020204" pitchFamily="34" charset="0"/>
                <a:cs typeface="Arial" panose="020B0604020202020204" pitchFamily="34" charset="0"/>
              </a:rPr>
              <a:t>Safeguarding children with SEND: What parents need to know, Special Needs Jungle</a:t>
            </a:r>
            <a:r>
              <a:rPr lang="en-GB" sz="900" dirty="0">
                <a:latin typeface="Arial" panose="020B0604020202020204" pitchFamily="34" charset="0"/>
                <a:cs typeface="Arial" panose="020B0604020202020204" pitchFamily="34" charset="0"/>
              </a:rPr>
              <a:t>, 22 November 2019. Available at </a:t>
            </a:r>
            <a:r>
              <a:rPr lang="en-GB" sz="900" dirty="0">
                <a:latin typeface="Arial" panose="020B0604020202020204" pitchFamily="34" charset="0"/>
                <a:cs typeface="Arial" panose="020B0604020202020204" pitchFamily="34" charset="0"/>
                <a:hlinkClick r:id="rId9"/>
              </a:rPr>
              <a:t>https://www.specialneedsjungle.com/safeguarding-and-children-with-send-what-parents-need-to-know/</a:t>
            </a:r>
            <a:r>
              <a:rPr lang="en-GB" sz="900" dirty="0">
                <a:latin typeface="Arial" panose="020B0604020202020204" pitchFamily="34" charset="0"/>
                <a:cs typeface="Arial" panose="020B0604020202020204" pitchFamily="34" charset="0"/>
              </a:rPr>
              <a:t> [Accessed 17/02/2022]</a:t>
            </a:r>
          </a:p>
          <a:p>
            <a:r>
              <a:rPr lang="en-GB" sz="900" dirty="0" err="1">
                <a:latin typeface="Arial" panose="020B0604020202020204" pitchFamily="34" charset="0"/>
                <a:cs typeface="Arial" panose="020B0604020202020204" pitchFamily="34" charset="0"/>
              </a:rPr>
              <a:t>Jerrim</a:t>
            </a:r>
            <a:r>
              <a:rPr lang="en-GB" sz="900" dirty="0">
                <a:latin typeface="Arial" panose="020B0604020202020204" pitchFamily="34" charset="0"/>
                <a:cs typeface="Arial" panose="020B0604020202020204" pitchFamily="34" charset="0"/>
              </a:rPr>
              <a:t>, J., (2021). </a:t>
            </a:r>
            <a:r>
              <a:rPr lang="en-GB" sz="900" i="1" dirty="0">
                <a:latin typeface="Arial" panose="020B0604020202020204" pitchFamily="34" charset="0"/>
                <a:cs typeface="Arial" panose="020B0604020202020204" pitchFamily="34" charset="0"/>
              </a:rPr>
              <a:t>National tests and the wellbeing of primary school pupils: new evidence from the UK. Assessment in Education: Principles, Policy &amp; Practice</a:t>
            </a:r>
            <a:r>
              <a:rPr lang="en-GB" sz="900" dirty="0">
                <a:latin typeface="Arial" panose="020B0604020202020204" pitchFamily="34" charset="0"/>
                <a:cs typeface="Arial" panose="020B0604020202020204" pitchFamily="34" charset="0"/>
              </a:rPr>
              <a:t>, pp.1-38. </a:t>
            </a:r>
          </a:p>
          <a:p>
            <a:r>
              <a:rPr lang="en-GB" sz="900" dirty="0">
                <a:latin typeface="Arial" panose="020B0604020202020204" pitchFamily="34" charset="0"/>
                <a:cs typeface="Arial" panose="020B0604020202020204" pitchFamily="34" charset="0"/>
              </a:rPr>
              <a:t>Kings Fund, (2019). </a:t>
            </a:r>
            <a:r>
              <a:rPr lang="en-GB" sz="900" i="1" dirty="0">
                <a:latin typeface="Arial" panose="020B0604020202020204" pitchFamily="34" charset="0"/>
                <a:cs typeface="Arial" panose="020B0604020202020204" pitchFamily="34" charset="0"/>
              </a:rPr>
              <a:t>What’s your problem, social care? The eight key areas for reform.</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10"/>
              </a:rPr>
              <a:t>https://www.kingsfund.org.uk/publications/whats-your-problem-social-care</a:t>
            </a:r>
            <a:r>
              <a:rPr lang="en-GB" sz="900" dirty="0">
                <a:latin typeface="Arial" panose="020B0604020202020204" pitchFamily="34" charset="0"/>
                <a:cs typeface="Arial" panose="020B0604020202020204" pitchFamily="34" charset="0"/>
              </a:rPr>
              <a:t>.  [Accessed 17/02/2022].</a:t>
            </a:r>
            <a:endParaRPr lang="en-US" sz="900" dirty="0">
              <a:latin typeface="Arial" panose="020B0604020202020204" pitchFamily="34" charset="0"/>
              <a:ea typeface="+mn-lt"/>
              <a:cs typeface="Arial" panose="020B0604020202020204" pitchFamily="34" charset="0"/>
            </a:endParaRPr>
          </a:p>
          <a:p>
            <a:r>
              <a:rPr lang="en-GB" sz="900" dirty="0" err="1">
                <a:latin typeface="Arial" panose="020B0604020202020204" pitchFamily="34" charset="0"/>
                <a:cs typeface="Arial" panose="020B0604020202020204" pitchFamily="34" charset="0"/>
              </a:rPr>
              <a:t>Kvc</a:t>
            </a:r>
            <a:r>
              <a:rPr lang="en-GB" sz="900" dirty="0">
                <a:latin typeface="Arial" panose="020B0604020202020204" pitchFamily="34" charset="0"/>
                <a:cs typeface="Arial" panose="020B0604020202020204" pitchFamily="34" charset="0"/>
              </a:rPr>
              <a:t>, (2022) </a:t>
            </a:r>
            <a:r>
              <a:rPr lang="en-GB" sz="900" i="1" dirty="0">
                <a:latin typeface="Arial" panose="020B0604020202020204" pitchFamily="34" charset="0"/>
                <a:cs typeface="Arial" panose="020B0604020202020204" pitchFamily="34" charset="0"/>
              </a:rPr>
              <a:t>What Contributes to Child Wellbeing?</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11"/>
              </a:rPr>
              <a:t>https://www.kvc.org/blog/4-state-specific-factors-that-affect-a-childs-wellbeing/</a:t>
            </a:r>
            <a:r>
              <a:rPr lang="en-GB" sz="900" dirty="0">
                <a:latin typeface="Arial" panose="020B0604020202020204" pitchFamily="34" charset="0"/>
                <a:cs typeface="Arial" panose="020B0604020202020204" pitchFamily="34" charset="0"/>
              </a:rPr>
              <a:t> [Accessed: 21/02/2022]</a:t>
            </a:r>
          </a:p>
          <a:p>
            <a:r>
              <a:rPr lang="en-GB" sz="900" dirty="0">
                <a:latin typeface="Arial" panose="020B0604020202020204" pitchFamily="34" charset="0"/>
                <a:cs typeface="Arial" panose="020B0604020202020204" pitchFamily="34" charset="0"/>
              </a:rPr>
              <a:t>Mental Health, (2022) </a:t>
            </a:r>
            <a:r>
              <a:rPr lang="en-GB" sz="900" i="1" dirty="0">
                <a:latin typeface="Arial" panose="020B0604020202020204" pitchFamily="34" charset="0"/>
                <a:cs typeface="Arial" panose="020B0604020202020204" pitchFamily="34" charset="0"/>
              </a:rPr>
              <a:t>Children, young people and families, </a:t>
            </a:r>
            <a:r>
              <a:rPr lang="en-GB" sz="900" dirty="0">
                <a:latin typeface="Arial" panose="020B0604020202020204" pitchFamily="34" charset="0"/>
                <a:cs typeface="Arial" panose="020B0604020202020204" pitchFamily="34" charset="0"/>
              </a:rPr>
              <a:t>Available at: </a:t>
            </a:r>
            <a:r>
              <a:rPr lang="en-GB" sz="900" dirty="0">
                <a:latin typeface="Arial" panose="020B0604020202020204" pitchFamily="34" charset="0"/>
                <a:cs typeface="Arial" panose="020B0604020202020204" pitchFamily="34" charset="0"/>
                <a:hlinkClick r:id="rId12"/>
              </a:rPr>
              <a:t>https://www.mentalhealth.org.uk/our-work/children-young-people-and-families</a:t>
            </a:r>
            <a:r>
              <a:rPr lang="en-GB" sz="900" dirty="0">
                <a:latin typeface="Arial" panose="020B0604020202020204" pitchFamily="34" charset="0"/>
                <a:cs typeface="Arial" panose="020B0604020202020204" pitchFamily="34" charset="0"/>
              </a:rPr>
              <a:t> [Accessed: 21/02/2022]</a:t>
            </a:r>
          </a:p>
          <a:p>
            <a:r>
              <a:rPr lang="en-GB" sz="900" dirty="0">
                <a:latin typeface="Arial" panose="020B0604020202020204" pitchFamily="34" charset="0"/>
                <a:cs typeface="Arial" panose="020B0604020202020204" pitchFamily="34" charset="0"/>
              </a:rPr>
              <a:t>NSW Health (2014). </a:t>
            </a:r>
            <a:r>
              <a:rPr lang="en-GB" sz="900" i="1" dirty="0">
                <a:latin typeface="Arial" panose="020B0604020202020204" pitchFamily="34" charset="0"/>
                <a:cs typeface="Arial" panose="020B0604020202020204" pitchFamily="34" charset="0"/>
              </a:rPr>
              <a:t>Multidisciplinary Team Care</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13"/>
              </a:rPr>
              <a:t>https://www.health.nsw.gov.au/healthone/Pages/multidisciplinary-team-care.aspx</a:t>
            </a:r>
            <a:r>
              <a:rPr lang="en-GB" sz="900" dirty="0">
                <a:latin typeface="Arial" panose="020B0604020202020204" pitchFamily="34" charset="0"/>
                <a:cs typeface="Arial" panose="020B0604020202020204" pitchFamily="34" charset="0"/>
              </a:rPr>
              <a:t>. [Accessed 17/02/2022].</a:t>
            </a:r>
          </a:p>
          <a:p>
            <a:r>
              <a:rPr lang="en-GB" sz="900" dirty="0">
                <a:latin typeface="Arial" panose="020B0604020202020204" pitchFamily="34" charset="0"/>
                <a:cs typeface="Arial" panose="020B0604020202020204" pitchFamily="34" charset="0"/>
              </a:rPr>
              <a:t>Statham J.&amp; Chase E. (2010) </a:t>
            </a:r>
            <a:r>
              <a:rPr lang="en-GB" sz="900" i="1" dirty="0">
                <a:latin typeface="Arial" panose="020B0604020202020204" pitchFamily="34" charset="0"/>
                <a:cs typeface="Arial" panose="020B0604020202020204" pitchFamily="34" charset="0"/>
              </a:rPr>
              <a:t>Childhood Wellbeing Research Centre, </a:t>
            </a:r>
            <a:r>
              <a:rPr lang="en-GB" sz="900" dirty="0">
                <a:latin typeface="Arial" panose="020B0604020202020204" pitchFamily="34" charset="0"/>
                <a:cs typeface="Arial" panose="020B0604020202020204" pitchFamily="34" charset="0"/>
              </a:rPr>
              <a:t>Available at: </a:t>
            </a:r>
            <a:r>
              <a:rPr lang="en-GB" sz="900" dirty="0">
                <a:latin typeface="Arial" panose="020B0604020202020204" pitchFamily="34" charset="0"/>
                <a:cs typeface="Arial" panose="020B0604020202020204" pitchFamily="34" charset="0"/>
                <a:hlinkClick r:id="rId14"/>
              </a:rPr>
              <a:t>https://assets.publishing.service.gov.uk/government/uploads/system/uploads/attachment_data/file/183197/Child-Wellbeing-Brief.pdf</a:t>
            </a:r>
            <a:r>
              <a:rPr lang="en-GB" sz="900" dirty="0">
                <a:latin typeface="Arial" panose="020B0604020202020204" pitchFamily="34" charset="0"/>
                <a:cs typeface="Arial" panose="020B0604020202020204" pitchFamily="34" charset="0"/>
              </a:rPr>
              <a:t> [Accessed: 24/02/2022].</a:t>
            </a:r>
          </a:p>
          <a:p>
            <a:r>
              <a:rPr lang="en-GB" sz="900" dirty="0">
                <a:latin typeface="Arial" panose="020B0604020202020204" pitchFamily="34" charset="0"/>
                <a:cs typeface="Arial" panose="020B0604020202020204" pitchFamily="34" charset="0"/>
              </a:rPr>
              <a:t>Taberna, M., Gil </a:t>
            </a:r>
            <a:r>
              <a:rPr lang="en-GB" sz="900" dirty="0" err="1">
                <a:latin typeface="Arial" panose="020B0604020202020204" pitchFamily="34" charset="0"/>
                <a:cs typeface="Arial" panose="020B0604020202020204" pitchFamily="34" charset="0"/>
              </a:rPr>
              <a:t>Moncayo</a:t>
            </a:r>
            <a:r>
              <a:rPr lang="en-GB" sz="900" dirty="0">
                <a:latin typeface="Arial" panose="020B0604020202020204" pitchFamily="34" charset="0"/>
                <a:cs typeface="Arial" panose="020B0604020202020204" pitchFamily="34" charset="0"/>
              </a:rPr>
              <a:t>, F., </a:t>
            </a:r>
            <a:r>
              <a:rPr lang="en-GB" sz="900" dirty="0" err="1">
                <a:latin typeface="Arial" panose="020B0604020202020204" pitchFamily="34" charset="0"/>
                <a:cs typeface="Arial" panose="020B0604020202020204" pitchFamily="34" charset="0"/>
              </a:rPr>
              <a:t>Jané</a:t>
            </a:r>
            <a:r>
              <a:rPr lang="en-GB" sz="900" dirty="0">
                <a:latin typeface="Arial" panose="020B0604020202020204" pitchFamily="34" charset="0"/>
                <a:cs typeface="Arial" panose="020B0604020202020204" pitchFamily="34" charset="0"/>
              </a:rPr>
              <a:t>-Salas, E., Antonio, M., </a:t>
            </a:r>
            <a:r>
              <a:rPr lang="en-GB" sz="900" dirty="0" err="1">
                <a:latin typeface="Arial" panose="020B0604020202020204" pitchFamily="34" charset="0"/>
                <a:cs typeface="Arial" panose="020B0604020202020204" pitchFamily="34" charset="0"/>
              </a:rPr>
              <a:t>Arribas</a:t>
            </a:r>
            <a:r>
              <a:rPr lang="en-GB" sz="900" dirty="0">
                <a:latin typeface="Arial" panose="020B0604020202020204" pitchFamily="34" charset="0"/>
                <a:cs typeface="Arial" panose="020B0604020202020204" pitchFamily="34" charset="0"/>
              </a:rPr>
              <a:t>, L., </a:t>
            </a:r>
            <a:r>
              <a:rPr lang="en-GB" sz="900" dirty="0" err="1">
                <a:latin typeface="Arial" panose="020B0604020202020204" pitchFamily="34" charset="0"/>
                <a:cs typeface="Arial" panose="020B0604020202020204" pitchFamily="34" charset="0"/>
              </a:rPr>
              <a:t>Vilajosana</a:t>
            </a:r>
            <a:r>
              <a:rPr lang="en-GB" sz="900" dirty="0">
                <a:latin typeface="Arial" panose="020B0604020202020204" pitchFamily="34" charset="0"/>
                <a:cs typeface="Arial" panose="020B0604020202020204" pitchFamily="34" charset="0"/>
              </a:rPr>
              <a:t>, E., </a:t>
            </a:r>
            <a:r>
              <a:rPr lang="en-GB" sz="900" dirty="0" err="1">
                <a:latin typeface="Arial" panose="020B0604020202020204" pitchFamily="34" charset="0"/>
                <a:cs typeface="Arial" panose="020B0604020202020204" pitchFamily="34" charset="0"/>
              </a:rPr>
              <a:t>Peralvez</a:t>
            </a:r>
            <a:r>
              <a:rPr lang="en-GB" sz="900" dirty="0">
                <a:latin typeface="Arial" panose="020B0604020202020204" pitchFamily="34" charset="0"/>
                <a:cs typeface="Arial" panose="020B0604020202020204" pitchFamily="34" charset="0"/>
              </a:rPr>
              <a:t> Torres, E. and </a:t>
            </a:r>
            <a:r>
              <a:rPr lang="en-GB" sz="900" dirty="0" err="1">
                <a:latin typeface="Arial" panose="020B0604020202020204" pitchFamily="34" charset="0"/>
                <a:cs typeface="Arial" panose="020B0604020202020204" pitchFamily="34" charset="0"/>
              </a:rPr>
              <a:t>Mesía</a:t>
            </a:r>
            <a:r>
              <a:rPr lang="en-GB" sz="900" dirty="0">
                <a:latin typeface="Arial" panose="020B0604020202020204" pitchFamily="34" charset="0"/>
                <a:cs typeface="Arial" panose="020B0604020202020204" pitchFamily="34" charset="0"/>
              </a:rPr>
              <a:t>, R. (2020). The Multidisciplinary Team (MDT) </a:t>
            </a:r>
            <a:r>
              <a:rPr lang="en-GB" sz="900" i="1" dirty="0">
                <a:latin typeface="Arial" panose="020B0604020202020204" pitchFamily="34" charset="0"/>
                <a:cs typeface="Arial" panose="020B0604020202020204" pitchFamily="34" charset="0"/>
              </a:rPr>
              <a:t>Approach and Quality of Care. Frontiers in Oncology</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15"/>
              </a:rPr>
              <a:t>https://www.ncbi.nlm.nih.gov/pmc/articles/PMC7100151/</a:t>
            </a:r>
            <a:r>
              <a:rPr lang="en-GB" sz="900" dirty="0">
                <a:latin typeface="Arial" panose="020B0604020202020204" pitchFamily="34" charset="0"/>
                <a:cs typeface="Arial" panose="020B0604020202020204" pitchFamily="34" charset="0"/>
              </a:rPr>
              <a:t>.  [Accessed 17/02/2022].</a:t>
            </a:r>
          </a:p>
          <a:p>
            <a:r>
              <a:rPr lang="en-GB" sz="900" dirty="0">
                <a:latin typeface="Arial" panose="020B0604020202020204" pitchFamily="34" charset="0"/>
                <a:cs typeface="Arial" panose="020B0604020202020204" pitchFamily="34" charset="0"/>
              </a:rPr>
              <a:t>THM Training. (n.d.). </a:t>
            </a:r>
            <a:r>
              <a:rPr lang="en-GB" sz="900" i="1" dirty="0">
                <a:latin typeface="Arial" panose="020B0604020202020204" pitchFamily="34" charset="0"/>
                <a:cs typeface="Arial" panose="020B0604020202020204" pitchFamily="34" charset="0"/>
              </a:rPr>
              <a:t>Health and Social Care Courses. </a:t>
            </a:r>
            <a:r>
              <a:rPr lang="en-GB" sz="900" dirty="0">
                <a:latin typeface="Arial" panose="020B0604020202020204" pitchFamily="34" charset="0"/>
                <a:cs typeface="Arial" panose="020B0604020202020204" pitchFamily="34" charset="0"/>
              </a:rPr>
              <a:t>[online] Available at: </a:t>
            </a:r>
            <a:r>
              <a:rPr lang="en-GB" sz="900" dirty="0">
                <a:latin typeface="Arial" panose="020B0604020202020204" pitchFamily="34" charset="0"/>
                <a:cs typeface="Arial" panose="020B0604020202020204" pitchFamily="34" charset="0"/>
                <a:hlinkClick r:id="rId16"/>
              </a:rPr>
              <a:t>https://www.thmtraining.co.uk/health-and-social-care-courses/</a:t>
            </a:r>
            <a:r>
              <a:rPr lang="en-GB" sz="900" dirty="0">
                <a:latin typeface="Arial" panose="020B0604020202020204" pitchFamily="34" charset="0"/>
                <a:cs typeface="Arial" panose="020B0604020202020204" pitchFamily="34" charset="0"/>
              </a:rPr>
              <a:t>  [Accessed 17/02/2022].</a:t>
            </a:r>
          </a:p>
          <a:p>
            <a:r>
              <a:rPr lang="en-GB" sz="900" dirty="0">
                <a:latin typeface="Arial" panose="020B0604020202020204" pitchFamily="34" charset="0"/>
                <a:cs typeface="Arial" panose="020B0604020202020204" pitchFamily="34" charset="0"/>
              </a:rPr>
              <a:t>Wood M.&amp; Selwyn J. (2017) </a:t>
            </a:r>
            <a:r>
              <a:rPr lang="en-GB" sz="900" i="1" dirty="0">
                <a:latin typeface="Arial" panose="020B0604020202020204" pitchFamily="34" charset="0"/>
                <a:cs typeface="Arial" panose="020B0604020202020204" pitchFamily="34" charset="0"/>
              </a:rPr>
              <a:t>Looked after children and young people’s views on what matters to their subjective well-being,</a:t>
            </a:r>
            <a:r>
              <a:rPr lang="en-GB" sz="900" dirty="0">
                <a:latin typeface="Arial" panose="020B0604020202020204" pitchFamily="34" charset="0"/>
                <a:cs typeface="Arial" panose="020B0604020202020204" pitchFamily="34" charset="0"/>
              </a:rPr>
              <a:t> Available at: </a:t>
            </a:r>
            <a:r>
              <a:rPr lang="en-GB" sz="900" dirty="0">
                <a:latin typeface="Arial" panose="020B0604020202020204" pitchFamily="34" charset="0"/>
                <a:cs typeface="Arial" panose="020B0604020202020204" pitchFamily="34" charset="0"/>
                <a:hlinkClick r:id="rId17"/>
              </a:rPr>
              <a:t>https://journals.sagepub.com/doi/abs/10.1177/0308575916686034</a:t>
            </a:r>
            <a:r>
              <a:rPr lang="en-GB" sz="900" dirty="0">
                <a:latin typeface="Arial" panose="020B0604020202020204" pitchFamily="34" charset="0"/>
                <a:cs typeface="Arial" panose="020B0604020202020204" pitchFamily="34" charset="0"/>
              </a:rPr>
              <a:t> [Accessed: 24/02/2022].</a:t>
            </a:r>
          </a:p>
          <a:p>
            <a:pPr>
              <a:buClr>
                <a:srgbClr val="B07575"/>
              </a:buClr>
            </a:pPr>
            <a:endParaRPr lang="en-GB" sz="900" dirty="0">
              <a:latin typeface="Arial" panose="020B0604020202020204" pitchFamily="34" charset="0"/>
              <a:cs typeface="Arial" panose="020B0604020202020204" pitchFamily="34" charset="0"/>
            </a:endParaRPr>
          </a:p>
          <a:p>
            <a:endParaRPr lang="en-GB" sz="800" dirty="0">
              <a:latin typeface="Times New Roman" panose="02020603050405020304" pitchFamily="18" charset="0"/>
              <a:cs typeface="Times New Roman" panose="02020603050405020304" pitchFamily="18" charset="0"/>
            </a:endParaRPr>
          </a:p>
          <a:p>
            <a:endParaRPr lang="en-GB" sz="800" dirty="0"/>
          </a:p>
        </p:txBody>
      </p:sp>
    </p:spTree>
    <p:extLst>
      <p:ext uri="{BB962C8B-B14F-4D97-AF65-F5344CB8AC3E}">
        <p14:creationId xmlns:p14="http://schemas.microsoft.com/office/powerpoint/2010/main" val="1147732314"/>
      </p:ext>
    </p:extLst>
  </p:cSld>
  <p:clrMapOvr>
    <a:masterClrMapping/>
  </p:clrMapOvr>
</p:sld>
</file>

<file path=ppt/theme/theme1.xml><?xml version="1.0" encoding="utf-8"?>
<a:theme xmlns:a="http://schemas.openxmlformats.org/drawingml/2006/main" name="CosineVTI">
  <a:themeElements>
    <a:clrScheme name="AnalogousFromDarkSeedRightStep">
      <a:dk1>
        <a:srgbClr val="000000"/>
      </a:dk1>
      <a:lt1>
        <a:srgbClr val="FFFFFF"/>
      </a:lt1>
      <a:dk2>
        <a:srgbClr val="311C1C"/>
      </a:dk2>
      <a:lt2>
        <a:srgbClr val="F0F3F3"/>
      </a:lt2>
      <a:accent1>
        <a:srgbClr val="E7292C"/>
      </a:accent1>
      <a:accent2>
        <a:srgbClr val="D56417"/>
      </a:accent2>
      <a:accent3>
        <a:srgbClr val="BDA122"/>
      </a:accent3>
      <a:accent4>
        <a:srgbClr val="8CB113"/>
      </a:accent4>
      <a:accent5>
        <a:srgbClr val="55B921"/>
      </a:accent5>
      <a:accent6>
        <a:srgbClr val="15BE20"/>
      </a:accent6>
      <a:hlink>
        <a:srgbClr val="8951C5"/>
      </a:hlink>
      <a:folHlink>
        <a:srgbClr val="7F7F7F"/>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301</TotalTime>
  <Words>1677</Words>
  <Application>Microsoft Office PowerPoint</Application>
  <PresentationFormat>Widescreen</PresentationFormat>
  <Paragraphs>77</Paragraphs>
  <Slides>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Grandview</vt:lpstr>
      <vt:lpstr>Times New Roman</vt:lpstr>
      <vt:lpstr>Wingdings</vt:lpstr>
      <vt:lpstr>CosineVTI</vt:lpstr>
      <vt:lpstr>BMHP5004 CHILDREN, YOUNG PEOPLE AND FAMILIES Lecturer Dr Muhammad Hossain                       Case study – group presentation</vt:lpstr>
      <vt:lpstr>Introduction</vt:lpstr>
      <vt:lpstr>Perception of well-being</vt:lpstr>
      <vt:lpstr>Key domains of children and young people’s  well-being</vt:lpstr>
      <vt:lpstr>Analysis of the rationale of the case study what policies and professional interventions are in place</vt:lpstr>
      <vt:lpstr>Discuss and evaluate current policy and the professional interventions</vt:lpstr>
      <vt:lpstr>PowerPoint Presentation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Sanah E</dc:creator>
  <cp:lastModifiedBy>Elena Vasinc (2016813)</cp:lastModifiedBy>
  <cp:revision>161</cp:revision>
  <dcterms:created xsi:type="dcterms:W3CDTF">2022-02-18T11:02:17Z</dcterms:created>
  <dcterms:modified xsi:type="dcterms:W3CDTF">2022-03-01T12:13:56Z</dcterms:modified>
</cp:coreProperties>
</file>