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8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18B980-A989-4590-9354-D5F3D8860D03}" type="datetimeFigureOut">
              <a:rPr lang="en-US" smtClean="0"/>
              <a:pPr/>
              <a:t>2/26/2012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1938DE-C5D1-4694-9E40-8771D0956DB8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1938DE-C5D1-4694-9E40-8771D0956DB8}" type="slidenum">
              <a:rPr lang="en-GB" smtClean="0"/>
              <a:pPr/>
              <a:t>1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51685E7-582B-410B-B65C-CFEEB8E36B41}" type="slidenum">
              <a:rPr lang="en-US" smtClean="0">
                <a:latin typeface="Arial" pitchFamily="34" charset="0"/>
              </a:rPr>
              <a:pPr/>
              <a:t>2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57892D8-8B8C-41D1-BA70-09B9BB31264C}" type="slidenum">
              <a:rPr lang="en-US" smtClean="0">
                <a:latin typeface="Arial" pitchFamily="34" charset="0"/>
              </a:rPr>
              <a:pPr/>
              <a:t>3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68981CA-6989-4475-86D9-74D1176FCA93}" type="slidenum">
              <a:rPr lang="en-US" smtClean="0">
                <a:latin typeface="Arial" pitchFamily="34" charset="0"/>
              </a:rPr>
              <a:pPr/>
              <a:t>4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F9C0F69-5F2E-4076-B6B4-EC72CDA6F64A}" type="slidenum">
              <a:rPr lang="en-US" smtClean="0">
                <a:latin typeface="Arial" pitchFamily="34" charset="0"/>
              </a:rPr>
              <a:pPr/>
              <a:t>5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415CD21-D5D7-49E0-84CB-60D6301C44EA}" type="slidenum">
              <a:rPr lang="en-US" smtClean="0">
                <a:latin typeface="Arial" pitchFamily="34" charset="0"/>
              </a:rPr>
              <a:pPr/>
              <a:t>6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3A3E357-C3C1-4056-A481-2C4F3EB8B434}" type="slidenum">
              <a:rPr lang="en-US" smtClean="0">
                <a:latin typeface="Arial" pitchFamily="34" charset="0"/>
              </a:rPr>
              <a:pPr/>
              <a:t>7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579B68F-8AC7-4C4A-9D84-B42E341F7D98}" type="slidenum">
              <a:rPr lang="en-US" smtClean="0">
                <a:latin typeface="Arial" pitchFamily="34" charset="0"/>
              </a:rPr>
              <a:pPr/>
              <a:t>8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C113CAC-966A-4DBF-91AE-5FA712D359F5}" type="slidenum">
              <a:rPr lang="en-US" smtClean="0">
                <a:latin typeface="Arial" pitchFamily="34" charset="0"/>
              </a:rPr>
              <a:pPr/>
              <a:t>9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E786705-B69E-4733-AFBE-2E6AF9094F03}" type="slidenum">
              <a:rPr lang="en-US" smtClean="0">
                <a:latin typeface="Arial" pitchFamily="34" charset="0"/>
              </a:rPr>
              <a:pPr/>
              <a:t>10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F57FF35-B252-4CDB-BCFB-0576EF8C1194}" type="slidenum">
              <a:rPr lang="en-US" smtClean="0">
                <a:latin typeface="Arial" pitchFamily="34" charset="0"/>
              </a:rPr>
              <a:pPr/>
              <a:t>11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6CBAA2E-95D4-453B-975E-253130E710F3}" type="slidenum">
              <a:rPr lang="en-US" smtClean="0">
                <a:latin typeface="Arial" pitchFamily="34" charset="0"/>
              </a:rPr>
              <a:pPr/>
              <a:t>12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A2EA0FE-16FD-47B4-86D6-AF49F5EEDD6D}" type="slidenum">
              <a:rPr lang="en-US" smtClean="0">
                <a:latin typeface="Arial" pitchFamily="34" charset="0"/>
              </a:rPr>
              <a:pPr/>
              <a:t>13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CF501B-EF2A-44F3-B6BB-B9FBB7547F4C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>
  <p:cSld name="Title and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E59C63-7D4C-478A-8A04-E79B6A4257D9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en-US" noProof="0" dirty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EBC32D-8F66-4F71-A0DD-5537B0B9F8FB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2/26/2012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rgbClr val="00B050"/>
                </a:solidFill>
              </a:rPr>
              <a:t>Design Toolkit</a:t>
            </a:r>
            <a:br>
              <a:rPr lang="en-GB" dirty="0" smtClean="0">
                <a:solidFill>
                  <a:srgbClr val="00B050"/>
                </a:solidFill>
              </a:rPr>
            </a:br>
            <a:r>
              <a:rPr lang="en-GB" dirty="0" smtClean="0">
                <a:solidFill>
                  <a:srgbClr val="00B050"/>
                </a:solidFill>
              </a:rPr>
              <a:t>Systematic Idea Isolation</a:t>
            </a:r>
            <a:br>
              <a:rPr lang="en-GB" dirty="0" smtClean="0">
                <a:solidFill>
                  <a:srgbClr val="00B050"/>
                </a:solidFill>
              </a:rPr>
            </a:br>
            <a:r>
              <a:rPr lang="en-GB" dirty="0" smtClean="0">
                <a:solidFill>
                  <a:srgbClr val="00B050"/>
                </a:solidFill>
              </a:rPr>
              <a:t>Decision/Pugh Matrix</a:t>
            </a:r>
            <a:endParaRPr lang="en-GB" dirty="0">
              <a:solidFill>
                <a:srgbClr val="00B05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sz="4000" i="1" dirty="0" smtClean="0">
                <a:solidFill>
                  <a:srgbClr val="00B050"/>
                </a:solidFill>
                <a:latin typeface="Times New Roman" pitchFamily="18" charset="0"/>
              </a:rPr>
              <a:t>Synthesis, Comparison &amp; Evaluation (Example)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en-GB" sz="2000" i="1" smtClean="0">
                <a:latin typeface="Times New Roman" pitchFamily="18" charset="0"/>
              </a:rPr>
              <a:t>	By way of an example we will consider the following design problem: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GB" sz="2000" i="1" smtClean="0">
                <a:latin typeface="Times New Roman" pitchFamily="18" charset="0"/>
              </a:rPr>
              <a:t>    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GB" sz="2000" i="1" smtClean="0">
                <a:latin typeface="Times New Roman" pitchFamily="18" charset="0"/>
              </a:rPr>
              <a:t>     A brewery is producing large quantities of bottled beer, bottling occurs ‘on site’. In an effort to maintain quality control the bottles are weighed to ensure that a specified quantity of beer has been injected. Due to problems with the current bottling process, a small number of bottles do not meet the required standard and must consequently be rejected from the conveyor belt .</a:t>
            </a:r>
          </a:p>
        </p:txBody>
      </p:sp>
      <p:pic>
        <p:nvPicPr>
          <p:cNvPr id="11268" name="Picture 7" descr="Bottling Plant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648200" y="2276475"/>
            <a:ext cx="4038600" cy="2944813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8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sz="4000" i="1" dirty="0" smtClean="0">
                <a:solidFill>
                  <a:srgbClr val="00B050"/>
                </a:solidFill>
                <a:latin typeface="Times New Roman" pitchFamily="18" charset="0"/>
              </a:rPr>
              <a:t>Synthesis, Comparison &amp; Evaluation (Example)</a:t>
            </a:r>
          </a:p>
        </p:txBody>
      </p:sp>
      <p:sp>
        <p:nvSpPr>
          <p:cNvPr id="12291" name="Rectangle 7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lvl="1" eaLnBrk="1" hangingPunct="1">
              <a:lnSpc>
                <a:spcPct val="80000"/>
              </a:lnSpc>
            </a:pPr>
            <a:r>
              <a:rPr lang="en-GB" sz="2000" i="1" smtClean="0">
                <a:latin typeface="Times New Roman" pitchFamily="18" charset="0"/>
              </a:rPr>
              <a:t>Another member of the production engineering design team has designed and installed a system that is able to determine if a bottle has less beer in it than it should. In this event it sends a signal causing an electric stepper motor’s output shaft to rotate through 360</a:t>
            </a:r>
            <a:r>
              <a:rPr lang="en-US" sz="2000" i="1" smtClean="0">
                <a:latin typeface="Times New Roman" pitchFamily="18" charset="0"/>
                <a:cs typeface="Arial" pitchFamily="34" charset="0"/>
              </a:rPr>
              <a:t>° (see diagram)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i="1" smtClean="0">
                <a:latin typeface="Times New Roman" pitchFamily="18" charset="0"/>
                <a:cs typeface="Arial" pitchFamily="34" charset="0"/>
              </a:rPr>
              <a:t>You have been given the task of designing a mechanism which will, using the </a:t>
            </a:r>
            <a:r>
              <a:rPr lang="en-GB" sz="2000" i="1" smtClean="0">
                <a:latin typeface="Times New Roman" pitchFamily="18" charset="0"/>
              </a:rPr>
              <a:t>360</a:t>
            </a:r>
            <a:r>
              <a:rPr lang="en-US" sz="2000" i="1" smtClean="0">
                <a:latin typeface="Times New Roman" pitchFamily="18" charset="0"/>
                <a:cs typeface="Arial" pitchFamily="34" charset="0"/>
              </a:rPr>
              <a:t>° rotation of the stepper motor output shaft, reciprocate a table thus rejecting the bottle in question. </a:t>
            </a:r>
            <a:r>
              <a:rPr lang="en-GB" sz="2000" i="1" smtClean="0">
                <a:latin typeface="Times New Roman" pitchFamily="18" charset="0"/>
              </a:rPr>
              <a:t> </a:t>
            </a:r>
          </a:p>
          <a:p>
            <a:pPr eaLnBrk="1" hangingPunct="1">
              <a:lnSpc>
                <a:spcPct val="80000"/>
              </a:lnSpc>
            </a:pPr>
            <a:endParaRPr lang="en-GB" sz="2400" i="1" smtClean="0">
              <a:latin typeface="Times New Roman" pitchFamily="18" charset="0"/>
            </a:endParaRPr>
          </a:p>
        </p:txBody>
      </p:sp>
      <p:pic>
        <p:nvPicPr>
          <p:cNvPr id="12292" name="Picture 10" descr="Design0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700338" y="1628775"/>
            <a:ext cx="4003675" cy="2282825"/>
          </a:xfrm>
          <a:solidFill>
            <a:srgbClr val="00FFFF"/>
          </a:solidFill>
          <a:ln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i="1" dirty="0" smtClean="0">
                <a:solidFill>
                  <a:srgbClr val="00B050"/>
                </a:solidFill>
                <a:latin typeface="Times New Roman" pitchFamily="18" charset="0"/>
              </a:rPr>
              <a:t>Design A</a:t>
            </a:r>
          </a:p>
        </p:txBody>
      </p:sp>
      <p:sp>
        <p:nvSpPr>
          <p:cNvPr id="13315" name="Rectangle 5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sz="2000" i="1" smtClean="0">
                <a:latin typeface="Times New Roman" pitchFamily="18" charset="0"/>
              </a:rPr>
              <a:t>A cam has been attached to the output shaft of the stepper motor</a:t>
            </a:r>
          </a:p>
          <a:p>
            <a:pPr eaLnBrk="1" hangingPunct="1">
              <a:lnSpc>
                <a:spcPct val="90000"/>
              </a:lnSpc>
            </a:pPr>
            <a:r>
              <a:rPr lang="en-GB" sz="2000" i="1" smtClean="0">
                <a:latin typeface="Times New Roman" pitchFamily="18" charset="0"/>
              </a:rPr>
              <a:t>A beam is pivoted about a central location</a:t>
            </a:r>
          </a:p>
          <a:p>
            <a:pPr eaLnBrk="1" hangingPunct="1">
              <a:lnSpc>
                <a:spcPct val="90000"/>
              </a:lnSpc>
            </a:pPr>
            <a:r>
              <a:rPr lang="en-GB" sz="2000" i="1" smtClean="0">
                <a:latin typeface="Times New Roman" pitchFamily="18" charset="0"/>
              </a:rPr>
              <a:t>A return spring is used to ensure that the beam follows the motion of the cam lobe</a:t>
            </a:r>
          </a:p>
          <a:p>
            <a:pPr eaLnBrk="1" hangingPunct="1">
              <a:lnSpc>
                <a:spcPct val="90000"/>
              </a:lnSpc>
            </a:pPr>
            <a:r>
              <a:rPr lang="en-GB" sz="2000" i="1" smtClean="0">
                <a:latin typeface="Times New Roman" pitchFamily="18" charset="0"/>
              </a:rPr>
              <a:t>A slot &amp; pin has been used to transmit the motion of the beam to the table  </a:t>
            </a:r>
          </a:p>
        </p:txBody>
      </p:sp>
      <p:pic>
        <p:nvPicPr>
          <p:cNvPr id="13316" name="Picture 6" descr="Design1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730500" y="1641475"/>
            <a:ext cx="3681413" cy="2103438"/>
          </a:xfrm>
          <a:noFill/>
          <a:ln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i="1" dirty="0" smtClean="0">
                <a:solidFill>
                  <a:srgbClr val="00B050"/>
                </a:solidFill>
                <a:latin typeface="Times New Roman" pitchFamily="18" charset="0"/>
              </a:rPr>
              <a:t>Design B</a:t>
            </a:r>
          </a:p>
        </p:txBody>
      </p:sp>
      <p:sp>
        <p:nvSpPr>
          <p:cNvPr id="14339" name="Rectangle 5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GB" sz="2400" i="1" smtClean="0">
                <a:latin typeface="Times New Roman" pitchFamily="18" charset="0"/>
              </a:rPr>
              <a:t>A wheel or disc has been mounted onto the output shaft of the stepper motor</a:t>
            </a:r>
          </a:p>
          <a:p>
            <a:pPr eaLnBrk="1" hangingPunct="1">
              <a:lnSpc>
                <a:spcPct val="80000"/>
              </a:lnSpc>
            </a:pPr>
            <a:r>
              <a:rPr lang="en-GB" sz="2400" i="1" smtClean="0">
                <a:latin typeface="Times New Roman" pitchFamily="18" charset="0"/>
              </a:rPr>
              <a:t>To accommodate the increased range of motion of the beams pivot point, the hole has been elongated</a:t>
            </a:r>
          </a:p>
          <a:p>
            <a:pPr eaLnBrk="1" hangingPunct="1">
              <a:lnSpc>
                <a:spcPct val="80000"/>
              </a:lnSpc>
            </a:pPr>
            <a:r>
              <a:rPr lang="en-GB" sz="2400" i="1" smtClean="0">
                <a:latin typeface="Times New Roman" pitchFamily="18" charset="0"/>
              </a:rPr>
              <a:t>A slot &amp; pin has been used to transmit the beams motion to the table  </a:t>
            </a:r>
          </a:p>
        </p:txBody>
      </p:sp>
      <p:pic>
        <p:nvPicPr>
          <p:cNvPr id="14340" name="Picture 6" descr="Design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644775" y="1600200"/>
            <a:ext cx="3854450" cy="2185988"/>
          </a:xfrm>
          <a:noFill/>
          <a:ln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i="1" dirty="0" smtClean="0">
                <a:solidFill>
                  <a:srgbClr val="00B050"/>
                </a:solidFill>
                <a:latin typeface="Times New Roman" pitchFamily="18" charset="0"/>
              </a:rPr>
              <a:t>Design C</a:t>
            </a:r>
          </a:p>
        </p:txBody>
      </p:sp>
      <p:sp>
        <p:nvSpPr>
          <p:cNvPr id="15363" name="Rectangle 9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GB" sz="2000" i="1" smtClean="0">
                <a:latin typeface="Times New Roman" pitchFamily="18" charset="0"/>
              </a:rPr>
              <a:t>This design uses a wheel or disc mounted onto the output shaft of the stepper motor to transmit the rotary motion of the motor to the beam</a:t>
            </a:r>
          </a:p>
          <a:p>
            <a:pPr eaLnBrk="1" hangingPunct="1">
              <a:lnSpc>
                <a:spcPct val="80000"/>
              </a:lnSpc>
            </a:pPr>
            <a:r>
              <a:rPr lang="en-GB" sz="2000" i="1" smtClean="0">
                <a:latin typeface="Times New Roman" pitchFamily="18" charset="0"/>
              </a:rPr>
              <a:t>A mechanism comprising of a spring, roller and a ramp has been used to pivot the beam at its centre</a:t>
            </a:r>
          </a:p>
          <a:p>
            <a:pPr eaLnBrk="1" hangingPunct="1">
              <a:lnSpc>
                <a:spcPct val="80000"/>
              </a:lnSpc>
            </a:pPr>
            <a:r>
              <a:rPr lang="en-GB" sz="2000" i="1" smtClean="0">
                <a:latin typeface="Times New Roman" pitchFamily="18" charset="0"/>
              </a:rPr>
              <a:t>The motion of the beam is transmitted to the table via a sliding contact between the two components</a:t>
            </a:r>
          </a:p>
          <a:p>
            <a:pPr eaLnBrk="1" hangingPunct="1">
              <a:lnSpc>
                <a:spcPct val="80000"/>
              </a:lnSpc>
            </a:pPr>
            <a:r>
              <a:rPr lang="en-GB" sz="2000" i="1" smtClean="0">
                <a:latin typeface="Times New Roman" pitchFamily="18" charset="0"/>
              </a:rPr>
              <a:t>This mechanism relies on gravity to return the table to its lowest position</a:t>
            </a:r>
          </a:p>
        </p:txBody>
      </p:sp>
      <p:pic>
        <p:nvPicPr>
          <p:cNvPr id="15364" name="Picture 10" descr="Design3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759075" y="1600200"/>
            <a:ext cx="3625850" cy="2185988"/>
          </a:xfrm>
          <a:noFill/>
          <a:ln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i="1" dirty="0" smtClean="0">
                <a:solidFill>
                  <a:srgbClr val="00B050"/>
                </a:solidFill>
                <a:latin typeface="Times New Roman" pitchFamily="18" charset="0"/>
              </a:rPr>
              <a:t>Design D</a:t>
            </a:r>
          </a:p>
        </p:txBody>
      </p:sp>
      <p:sp>
        <p:nvSpPr>
          <p:cNvPr id="16387" name="Rectangle 5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GB" sz="2400" i="1" smtClean="0">
                <a:latin typeface="Times New Roman" pitchFamily="18" charset="0"/>
              </a:rPr>
              <a:t>Design D uses a wheel or disc to transmit the rotary motion of the stepper motor to the beam</a:t>
            </a:r>
          </a:p>
          <a:p>
            <a:pPr eaLnBrk="1" hangingPunct="1">
              <a:lnSpc>
                <a:spcPct val="80000"/>
              </a:lnSpc>
            </a:pPr>
            <a:r>
              <a:rPr lang="en-GB" sz="2400" i="1" smtClean="0">
                <a:latin typeface="Times New Roman" pitchFamily="18" charset="0"/>
              </a:rPr>
              <a:t>An inverted projection is used to pivot the beam</a:t>
            </a:r>
          </a:p>
          <a:p>
            <a:pPr eaLnBrk="1" hangingPunct="1">
              <a:lnSpc>
                <a:spcPct val="80000"/>
              </a:lnSpc>
            </a:pPr>
            <a:r>
              <a:rPr lang="en-GB" sz="2400" i="1" smtClean="0">
                <a:latin typeface="Times New Roman" pitchFamily="18" charset="0"/>
              </a:rPr>
              <a:t>A return spring is used to counteract the effect of gravity on the table</a:t>
            </a:r>
          </a:p>
          <a:p>
            <a:pPr eaLnBrk="1" hangingPunct="1">
              <a:lnSpc>
                <a:spcPct val="80000"/>
              </a:lnSpc>
            </a:pPr>
            <a:r>
              <a:rPr lang="en-GB" sz="2400" i="1" smtClean="0">
                <a:latin typeface="Times New Roman" pitchFamily="18" charset="0"/>
              </a:rPr>
              <a:t>The beam is attached to the table via a pin &amp; slot </a:t>
            </a:r>
          </a:p>
        </p:txBody>
      </p:sp>
      <p:pic>
        <p:nvPicPr>
          <p:cNvPr id="16388" name="Picture 6" descr="Design4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630488" y="1616075"/>
            <a:ext cx="3883025" cy="2152650"/>
          </a:xfrm>
          <a:noFill/>
          <a:ln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i="1" dirty="0" smtClean="0">
                <a:solidFill>
                  <a:srgbClr val="00B050"/>
                </a:solidFill>
                <a:latin typeface="Times New Roman" pitchFamily="18" charset="0"/>
              </a:rPr>
              <a:t>Design Feature Ratings</a:t>
            </a:r>
          </a:p>
        </p:txBody>
      </p:sp>
      <p:graphicFrame>
        <p:nvGraphicFramePr>
          <p:cNvPr id="22670" name="Group 142"/>
          <p:cNvGraphicFramePr>
            <a:graphicFrameLocks noGrp="1"/>
          </p:cNvGraphicFramePr>
          <p:nvPr>
            <p:ph idx="1"/>
          </p:nvPr>
        </p:nvGraphicFramePr>
        <p:xfrm>
          <a:off x="1835150" y="1628775"/>
          <a:ext cx="5338763" cy="4449763"/>
        </p:xfrm>
        <a:graphic>
          <a:graphicData uri="http://schemas.openxmlformats.org/drawingml/2006/table">
            <a:tbl>
              <a:tblPr/>
              <a:tblGrid>
                <a:gridCol w="1646238"/>
                <a:gridCol w="955675"/>
                <a:gridCol w="936625"/>
                <a:gridCol w="936625"/>
                <a:gridCol w="863600"/>
              </a:tblGrid>
              <a:tr h="460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Feature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Design 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Design 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Design 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Design 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Fulfilment of function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High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High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High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High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Reliability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Medium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High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Low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Low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4333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Serviceability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Medium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Medium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Medium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Low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Life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Low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Medium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Low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Low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Ease of maintenance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Medium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Medium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Medium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Low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Ease of manufacture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Medium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High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Low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Low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Efficiency of operation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Low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Medium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Low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Low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Simplicity of layout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Medium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High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Low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Low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Cost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Moderate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Cheap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Moderate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Expensive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4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4000" i="1" dirty="0" smtClean="0">
                <a:solidFill>
                  <a:srgbClr val="00B050"/>
                </a:solidFill>
                <a:latin typeface="Times New Roman" pitchFamily="18" charset="0"/>
              </a:rPr>
              <a:t>The Resulting Scores for Each Design</a:t>
            </a:r>
          </a:p>
        </p:txBody>
      </p:sp>
      <p:graphicFrame>
        <p:nvGraphicFramePr>
          <p:cNvPr id="24630" name="Group 54"/>
          <p:cNvGraphicFramePr>
            <a:graphicFrameLocks noGrp="1"/>
          </p:cNvGraphicFramePr>
          <p:nvPr>
            <p:ph sz="half" idx="1"/>
          </p:nvPr>
        </p:nvGraphicFramePr>
        <p:xfrm>
          <a:off x="457200" y="1600200"/>
          <a:ext cx="8229600" cy="2185988"/>
        </p:xfrm>
        <a:graphic>
          <a:graphicData uri="http://schemas.openxmlformats.org/drawingml/2006/table">
            <a:tbl>
              <a:tblPr/>
              <a:tblGrid>
                <a:gridCol w="1646238"/>
                <a:gridCol w="1646237"/>
                <a:gridCol w="1644650"/>
                <a:gridCol w="1646238"/>
                <a:gridCol w="1646237"/>
              </a:tblGrid>
              <a:tr h="460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Design 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Design 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Design 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Design 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</a:tr>
              <a:tr h="430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High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Medium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Low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Cost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Mod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Cheap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Mod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Exp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8473" name="Rectangle 51"/>
          <p:cNvSpPr>
            <a:spLocks noGrp="1" noChangeArrowheads="1"/>
          </p:cNvSpPr>
          <p:nvPr>
            <p:ph type="body" sz="half" idx="2"/>
          </p:nvPr>
        </p:nvSpPr>
        <p:spPr>
          <a:xfrm>
            <a:off x="468313" y="4292600"/>
            <a:ext cx="8229600" cy="218757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GB" sz="2400" i="1" smtClean="0">
                <a:latin typeface="Times New Roman" pitchFamily="18" charset="0"/>
              </a:rPr>
              <a:t>Design B has more ratings in the high/medium category than the other designs</a:t>
            </a:r>
          </a:p>
          <a:p>
            <a:pPr eaLnBrk="1" hangingPunct="1">
              <a:lnSpc>
                <a:spcPct val="80000"/>
              </a:lnSpc>
            </a:pPr>
            <a:r>
              <a:rPr lang="en-GB" sz="2400" i="1" smtClean="0">
                <a:latin typeface="Times New Roman" pitchFamily="18" charset="0"/>
              </a:rPr>
              <a:t>The cost is also favourable due to the simplicity of the design</a:t>
            </a:r>
          </a:p>
          <a:p>
            <a:pPr eaLnBrk="1" hangingPunct="1">
              <a:lnSpc>
                <a:spcPct val="80000"/>
              </a:lnSpc>
            </a:pPr>
            <a:r>
              <a:rPr lang="en-GB" sz="2400" i="1" smtClean="0">
                <a:latin typeface="Times New Roman" pitchFamily="18" charset="0"/>
              </a:rPr>
              <a:t>The terms high, medium &amp; low may vary from person to person. They should therefore be used as objectively as possible.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i="1" dirty="0" smtClean="0">
                <a:solidFill>
                  <a:srgbClr val="00B050"/>
                </a:solidFill>
                <a:latin typeface="Times New Roman" pitchFamily="18" charset="0"/>
              </a:rPr>
              <a:t>Design Feature Ratings </a:t>
            </a:r>
            <a:br>
              <a:rPr lang="en-GB" i="1" dirty="0" smtClean="0">
                <a:solidFill>
                  <a:srgbClr val="00B050"/>
                </a:solidFill>
                <a:latin typeface="Times New Roman" pitchFamily="18" charset="0"/>
              </a:rPr>
            </a:br>
            <a:r>
              <a:rPr lang="en-GB" sz="3200" i="1" dirty="0" smtClean="0">
                <a:solidFill>
                  <a:srgbClr val="00B050"/>
                </a:solidFill>
                <a:latin typeface="Times New Roman" pitchFamily="18" charset="0"/>
              </a:rPr>
              <a:t>A More Detailed Grading Structure</a:t>
            </a:r>
          </a:p>
        </p:txBody>
      </p:sp>
      <p:graphicFrame>
        <p:nvGraphicFramePr>
          <p:cNvPr id="22670" name="Group 142"/>
          <p:cNvGraphicFramePr>
            <a:graphicFrameLocks noGrp="1"/>
          </p:cNvGraphicFramePr>
          <p:nvPr>
            <p:ph idx="1"/>
          </p:nvPr>
        </p:nvGraphicFramePr>
        <p:xfrm>
          <a:off x="1835150" y="1628775"/>
          <a:ext cx="5338763" cy="4424363"/>
        </p:xfrm>
        <a:graphic>
          <a:graphicData uri="http://schemas.openxmlformats.org/drawingml/2006/table">
            <a:tbl>
              <a:tblPr/>
              <a:tblGrid>
                <a:gridCol w="1646238"/>
                <a:gridCol w="955675"/>
                <a:gridCol w="936625"/>
                <a:gridCol w="936625"/>
                <a:gridCol w="863600"/>
              </a:tblGrid>
              <a:tr h="460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Feature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Design 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Design 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Design 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Design 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Fulfilment of function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Reliability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4333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Serviceability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Life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Ease of maintenance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Ease of manufacture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Efficiency of operation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Simplicity of layout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Cost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i="1" dirty="0" smtClean="0">
                <a:solidFill>
                  <a:srgbClr val="00B050"/>
                </a:solidFill>
                <a:latin typeface="Times New Roman" pitchFamily="18" charset="0"/>
              </a:rPr>
              <a:t>Design Feature Ratings </a:t>
            </a:r>
            <a:br>
              <a:rPr lang="en-GB" i="1" dirty="0" smtClean="0">
                <a:solidFill>
                  <a:srgbClr val="00B050"/>
                </a:solidFill>
                <a:latin typeface="Times New Roman" pitchFamily="18" charset="0"/>
              </a:rPr>
            </a:br>
            <a:r>
              <a:rPr lang="en-GB" sz="3200" i="1" dirty="0" smtClean="0">
                <a:solidFill>
                  <a:srgbClr val="00B050"/>
                </a:solidFill>
                <a:latin typeface="Times New Roman" pitchFamily="18" charset="0"/>
              </a:rPr>
              <a:t>Applying Weightings to the Selection Criteria</a:t>
            </a:r>
          </a:p>
        </p:txBody>
      </p:sp>
      <p:graphicFrame>
        <p:nvGraphicFramePr>
          <p:cNvPr id="22670" name="Group 142"/>
          <p:cNvGraphicFramePr>
            <a:graphicFrameLocks noGrp="1"/>
          </p:cNvGraphicFramePr>
          <p:nvPr>
            <p:ph idx="1"/>
          </p:nvPr>
        </p:nvGraphicFramePr>
        <p:xfrm>
          <a:off x="1835150" y="1628775"/>
          <a:ext cx="5380056" cy="4475163"/>
        </p:xfrm>
        <a:graphic>
          <a:graphicData uri="http://schemas.openxmlformats.org/drawingml/2006/table">
            <a:tbl>
              <a:tblPr/>
              <a:tblGrid>
                <a:gridCol w="1258250"/>
                <a:gridCol w="1258250"/>
                <a:gridCol w="730440"/>
                <a:gridCol w="715879"/>
                <a:gridCol w="715879"/>
                <a:gridCol w="701358"/>
              </a:tblGrid>
              <a:tr h="460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Feature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Weighting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Design 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Design 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Design 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Design 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Fulfilment of function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Reliability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4333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Serviceability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Life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Ease of maintenance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Ease of manufacture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Efficiency of operation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Simplicity of layout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Cost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i="1" dirty="0" smtClean="0">
                <a:solidFill>
                  <a:srgbClr val="00B050"/>
                </a:solidFill>
                <a:latin typeface="Times New Roman" pitchFamily="18" charset="0"/>
              </a:rPr>
              <a:t>Design Feature Ratings </a:t>
            </a:r>
            <a:br>
              <a:rPr lang="en-GB" i="1" dirty="0" smtClean="0">
                <a:solidFill>
                  <a:srgbClr val="00B050"/>
                </a:solidFill>
                <a:latin typeface="Times New Roman" pitchFamily="18" charset="0"/>
              </a:rPr>
            </a:br>
            <a:r>
              <a:rPr lang="en-GB" i="1" dirty="0" smtClean="0">
                <a:solidFill>
                  <a:srgbClr val="00B050"/>
                </a:solidFill>
                <a:latin typeface="Times New Roman" pitchFamily="18" charset="0"/>
              </a:rPr>
              <a:t> </a:t>
            </a:r>
            <a:r>
              <a:rPr lang="en-GB" sz="2800" i="1" dirty="0" smtClean="0">
                <a:solidFill>
                  <a:srgbClr val="00B050"/>
                </a:solidFill>
                <a:latin typeface="Times New Roman" pitchFamily="18" charset="0"/>
              </a:rPr>
              <a:t>Applying Weightings to the Selection Criteria</a:t>
            </a:r>
          </a:p>
        </p:txBody>
      </p:sp>
      <p:graphicFrame>
        <p:nvGraphicFramePr>
          <p:cNvPr id="22670" name="Group 142"/>
          <p:cNvGraphicFramePr>
            <a:graphicFrameLocks noGrp="1"/>
          </p:cNvGraphicFramePr>
          <p:nvPr>
            <p:ph idx="1"/>
          </p:nvPr>
        </p:nvGraphicFramePr>
        <p:xfrm>
          <a:off x="1785938" y="1571625"/>
          <a:ext cx="5816623" cy="4830763"/>
        </p:xfrm>
        <a:graphic>
          <a:graphicData uri="http://schemas.openxmlformats.org/drawingml/2006/table">
            <a:tbl>
              <a:tblPr/>
              <a:tblGrid>
                <a:gridCol w="1736110"/>
                <a:gridCol w="1258250"/>
                <a:gridCol w="730440"/>
                <a:gridCol w="715879"/>
                <a:gridCol w="715879"/>
                <a:gridCol w="660065"/>
              </a:tblGrid>
              <a:tr h="460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Feature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Weighting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Design 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Design 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Design 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Design 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Fulfilment of function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30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Reliability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18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4333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Serviceability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12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Life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14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Ease of maintenance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12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Ease of manufacture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Efficiency of operation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Simplicity of layout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Cost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12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Design total weighted  ratings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95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130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i="1" dirty="0" smtClean="0">
                <a:solidFill>
                  <a:srgbClr val="00B050"/>
                </a:solidFill>
                <a:latin typeface="Times New Roman" pitchFamily="18" charset="0"/>
              </a:rPr>
              <a:t>Design Feature Ratings </a:t>
            </a:r>
            <a:br>
              <a:rPr lang="en-GB" i="1" dirty="0" smtClean="0">
                <a:solidFill>
                  <a:srgbClr val="00B050"/>
                </a:solidFill>
                <a:latin typeface="Times New Roman" pitchFamily="18" charset="0"/>
              </a:rPr>
            </a:br>
            <a:r>
              <a:rPr lang="en-GB" sz="3200" i="1" dirty="0" smtClean="0">
                <a:solidFill>
                  <a:srgbClr val="00B050"/>
                </a:solidFill>
                <a:latin typeface="Times New Roman" pitchFamily="18" charset="0"/>
              </a:rPr>
              <a:t>A More Detailed Grading Structure</a:t>
            </a:r>
          </a:p>
        </p:txBody>
      </p:sp>
      <p:graphicFrame>
        <p:nvGraphicFramePr>
          <p:cNvPr id="22670" name="Group 142"/>
          <p:cNvGraphicFramePr>
            <a:graphicFrameLocks noGrp="1"/>
          </p:cNvGraphicFramePr>
          <p:nvPr>
            <p:ph sz="half" idx="1"/>
          </p:nvPr>
        </p:nvGraphicFramePr>
        <p:xfrm>
          <a:off x="500063" y="4572000"/>
          <a:ext cx="8229660" cy="1385894"/>
        </p:xfrm>
        <a:graphic>
          <a:graphicData uri="http://schemas.openxmlformats.org/drawingml/2006/table">
            <a:tbl>
              <a:tblPr/>
              <a:tblGrid>
                <a:gridCol w="984999"/>
                <a:gridCol w="642845"/>
                <a:gridCol w="633051"/>
                <a:gridCol w="633051"/>
                <a:gridCol w="633051"/>
                <a:gridCol w="633051"/>
                <a:gridCol w="633051"/>
                <a:gridCol w="633051"/>
                <a:gridCol w="633051"/>
                <a:gridCol w="633051"/>
                <a:gridCol w="813922"/>
                <a:gridCol w="723486"/>
              </a:tblGrid>
              <a:tr h="4773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Cost </a:t>
                      </a:r>
                    </a:p>
                  </a:txBody>
                  <a:tcPr marL="115757" marR="11575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115757" marR="11575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115757" marR="11575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115757" marR="11575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115757" marR="11575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115757" marR="11575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115757" marR="11575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115757" marR="11575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115757" marR="11575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115757" marR="11575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115757" marR="11575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115757" marR="11575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</a:tr>
              <a:tr h="45135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Value (£)</a:t>
                      </a:r>
                    </a:p>
                  </a:txBody>
                  <a:tcPr marL="115757" marR="11575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0 - 1</a:t>
                      </a:r>
                    </a:p>
                  </a:txBody>
                  <a:tcPr marL="115757" marR="11575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0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1 - 2</a:t>
                      </a:r>
                    </a:p>
                  </a:txBody>
                  <a:tcPr marL="115757" marR="11575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2 - 3</a:t>
                      </a:r>
                    </a:p>
                  </a:txBody>
                  <a:tcPr marL="115757" marR="11575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3 - 4</a:t>
                      </a:r>
                    </a:p>
                  </a:txBody>
                  <a:tcPr marL="115757" marR="11575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4 - 5</a:t>
                      </a:r>
                    </a:p>
                  </a:txBody>
                  <a:tcPr marL="115757" marR="11575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 –6</a:t>
                      </a:r>
                    </a:p>
                  </a:txBody>
                  <a:tcPr marL="115757" marR="11575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5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 –7</a:t>
                      </a:r>
                    </a:p>
                  </a:txBody>
                  <a:tcPr marL="115757" marR="11575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 –8</a:t>
                      </a:r>
                    </a:p>
                  </a:txBody>
                  <a:tcPr marL="115757" marR="11575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 –9</a:t>
                      </a:r>
                    </a:p>
                  </a:txBody>
                  <a:tcPr marL="115757" marR="11575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206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9 – 10</a:t>
                      </a:r>
                    </a:p>
                  </a:txBody>
                  <a:tcPr marL="115757" marR="11575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030A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&lt;10</a:t>
                      </a:r>
                    </a:p>
                  </a:txBody>
                  <a:tcPr marL="115757" marR="11575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  <a:alpha val="50000"/>
                      </a:schemeClr>
                    </a:solidFill>
                  </a:tcPr>
                </a:tc>
              </a:tr>
              <a:tr h="43839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Point Score</a:t>
                      </a:r>
                    </a:p>
                  </a:txBody>
                  <a:tcPr marL="115757" marR="11575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</a:t>
                      </a:r>
                    </a:p>
                  </a:txBody>
                  <a:tcPr marL="115757" marR="11575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0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9</a:t>
                      </a:r>
                    </a:p>
                  </a:txBody>
                  <a:tcPr marL="115757" marR="11575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</a:t>
                      </a:r>
                    </a:p>
                  </a:txBody>
                  <a:tcPr marL="115757" marR="11575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</a:t>
                      </a:r>
                    </a:p>
                  </a:txBody>
                  <a:tcPr marL="115757" marR="11575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</a:t>
                      </a:r>
                    </a:p>
                  </a:txBody>
                  <a:tcPr marL="115757" marR="11575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</a:t>
                      </a:r>
                    </a:p>
                  </a:txBody>
                  <a:tcPr marL="115757" marR="11575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5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</a:txBody>
                  <a:tcPr marL="115757" marR="11575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</a:txBody>
                  <a:tcPr marL="115757" marR="11575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marL="115757" marR="11575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206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marL="115757" marR="11575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030A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marL="115757" marR="11575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  <a:alpha val="5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2585" name="Text Placeholder 4"/>
          <p:cNvSpPr>
            <a:spLocks noGrp="1"/>
          </p:cNvSpPr>
          <p:nvPr>
            <p:ph type="body" sz="half" idx="2"/>
          </p:nvPr>
        </p:nvSpPr>
        <p:spPr>
          <a:xfrm>
            <a:off x="571500" y="1714500"/>
            <a:ext cx="8229600" cy="2187575"/>
          </a:xfrm>
        </p:spPr>
        <p:txBody>
          <a:bodyPr>
            <a:normAutofit fontScale="92500" lnSpcReduction="10000"/>
          </a:bodyPr>
          <a:lstStyle/>
          <a:p>
            <a:r>
              <a:rPr lang="en-GB" sz="2000" smtClean="0"/>
              <a:t>It is important to define how you are going to award/allocate points to each of the selection criteria.</a:t>
            </a:r>
          </a:p>
          <a:p>
            <a:pPr>
              <a:buFontTx/>
              <a:buNone/>
            </a:pPr>
            <a:endParaRPr lang="en-GB" sz="2000" smtClean="0"/>
          </a:p>
          <a:p>
            <a:r>
              <a:rPr lang="en-GB" sz="2000" smtClean="0"/>
              <a:t>Criteria such as weight and cost are relatively simple to define.</a:t>
            </a:r>
          </a:p>
          <a:p>
            <a:pPr>
              <a:buFontTx/>
              <a:buNone/>
            </a:pPr>
            <a:r>
              <a:rPr lang="en-GB" sz="2000" smtClean="0"/>
              <a:t> </a:t>
            </a:r>
          </a:p>
          <a:p>
            <a:r>
              <a:rPr lang="en-GB" sz="2000" smtClean="0"/>
              <a:t>Criteria such as ease of use, manufacturability or aesthetics may require more complex definitions. </a:t>
            </a:r>
            <a:endParaRPr lang="en-US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3919</TotalTime>
  <Words>842</Words>
  <Application>Microsoft Office PowerPoint</Application>
  <PresentationFormat>On-screen Show (4:3)</PresentationFormat>
  <Paragraphs>328</Paragraphs>
  <Slides>13</Slides>
  <Notes>13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Design Toolkit Systematic Idea Isolation Decision/Pugh Matrix</vt:lpstr>
      <vt:lpstr>Synthesis, Comparison &amp; Evaluation (Example)</vt:lpstr>
      <vt:lpstr>Synthesis, Comparison &amp; Evaluation (Example)</vt:lpstr>
      <vt:lpstr>Design A</vt:lpstr>
      <vt:lpstr>Design B</vt:lpstr>
      <vt:lpstr>Design C</vt:lpstr>
      <vt:lpstr>Design D</vt:lpstr>
      <vt:lpstr>Design Feature Ratings</vt:lpstr>
      <vt:lpstr>The Resulting Scores for Each Design</vt:lpstr>
      <vt:lpstr>Design Feature Ratings  A More Detailed Grading Structure</vt:lpstr>
      <vt:lpstr>Design Feature Ratings  Applying Weightings to the Selection Criteria</vt:lpstr>
      <vt:lpstr>Design Feature Ratings   Applying Weightings to the Selection Criteria</vt:lpstr>
      <vt:lpstr>Design Feature Ratings  A More Detailed Grading Structure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Design Toolkit Systematic Idea Isolation Decision/Pugh Matrix</dc:title>
  <dc:creator/>
  <cp:lastModifiedBy>fad-rm</cp:lastModifiedBy>
  <cp:revision>1</cp:revision>
  <dcterms:created xsi:type="dcterms:W3CDTF">2006-08-16T00:00:00Z</dcterms:created>
  <dcterms:modified xsi:type="dcterms:W3CDTF">2012-02-29T16:32:26Z</dcterms:modified>
</cp:coreProperties>
</file>