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83" r:id="rId6"/>
    <p:sldId id="284" r:id="rId7"/>
    <p:sldId id="285" r:id="rId8"/>
    <p:sldId id="286" r:id="rId9"/>
    <p:sldId id="293" r:id="rId10"/>
    <p:sldId id="294" r:id="rId11"/>
    <p:sldId id="287" r:id="rId12"/>
    <p:sldId id="288" r:id="rId13"/>
    <p:sldId id="289" r:id="rId14"/>
    <p:sldId id="290" r:id="rId15"/>
    <p:sldId id="291" r:id="rId16"/>
    <p:sldId id="29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radley, Stephanie" initials="BS" lastIdx="1" clrIdx="0">
    <p:extLst>
      <p:ext uri="{19B8F6BF-5375-455C-9EA6-DF929625EA0E}">
        <p15:presenceInfo xmlns:p15="http://schemas.microsoft.com/office/powerpoint/2012/main" userId="S::s.bradley2@exeter.ac.uk::ca2ca656-e3fd-426a-89bc-218f0ebfefbb"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588"/>
    <p:restoredTop sz="93011"/>
  </p:normalViewPr>
  <p:slideViewPr>
    <p:cSldViewPr>
      <p:cViewPr varScale="1">
        <p:scale>
          <a:sx n="102" d="100"/>
          <a:sy n="102" d="100"/>
        </p:scale>
        <p:origin x="1840"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10/11/2021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61E106-BF8B-C041-BB9E-0B585FDD471A}" type="datetimeFigureOut">
              <a:rPr lang="en-GB" smtClean="0"/>
              <a:t>10/11/2021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2298ED-B1A5-974D-B82D-54B2390194CC}" type="slidenum">
              <a:rPr lang="en-GB" smtClean="0"/>
              <a:t>‹#›</a:t>
            </a:fld>
            <a:endParaRPr lang="en-GB"/>
          </a:p>
        </p:txBody>
      </p:sp>
    </p:spTree>
    <p:extLst>
      <p:ext uri="{BB962C8B-B14F-4D97-AF65-F5344CB8AC3E}">
        <p14:creationId xmlns:p14="http://schemas.microsoft.com/office/powerpoint/2010/main" val="3816004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2298ED-B1A5-974D-B82D-54B2390194CC}" type="slidenum">
              <a:rPr lang="en-GB" smtClean="0"/>
              <a:t>11</a:t>
            </a:fld>
            <a:endParaRPr lang="en-GB"/>
          </a:p>
        </p:txBody>
      </p:sp>
    </p:spTree>
    <p:extLst>
      <p:ext uri="{BB962C8B-B14F-4D97-AF65-F5344CB8AC3E}">
        <p14:creationId xmlns:p14="http://schemas.microsoft.com/office/powerpoint/2010/main" val="5726709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10/11/2021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10/11/2021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10/11/2021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10/11/2021</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Autofit/>
          </a:bodyPr>
          <a:lstStyle/>
          <a:p>
            <a:br>
              <a:rPr lang="en-GB" b="1" i="1" dirty="0">
                <a:solidFill>
                  <a:schemeClr val="bg1"/>
                </a:solidFill>
              </a:rPr>
            </a:br>
            <a:r>
              <a:rPr lang="en-GB" b="1" i="1" dirty="0">
                <a:solidFill>
                  <a:schemeClr val="bg1"/>
                </a:solidFill>
              </a:rPr>
              <a:t>English Language Support 2021</a:t>
            </a:r>
            <a:br>
              <a:rPr lang="en-GB" b="1" i="1" dirty="0">
                <a:solidFill>
                  <a:schemeClr val="bg1"/>
                </a:solidFill>
              </a:rPr>
            </a:br>
            <a:r>
              <a:rPr lang="en-GB" sz="2400" i="1" dirty="0">
                <a:solidFill>
                  <a:schemeClr val="bg1"/>
                </a:solidFill>
              </a:rPr>
              <a:t>with Stephanie Bradley, Dip Ed., Dip TEFLA, MA</a:t>
            </a:r>
            <a:br>
              <a:rPr lang="en-GB" sz="4000" b="1" i="1" dirty="0">
                <a:solidFill>
                  <a:schemeClr val="bg1"/>
                </a:solidFill>
              </a:rPr>
            </a:br>
            <a:br>
              <a:rPr lang="en-GB" b="1" i="1" dirty="0">
                <a:solidFill>
                  <a:schemeClr val="bg1"/>
                </a:solidFill>
              </a:rPr>
            </a:br>
            <a:r>
              <a:rPr lang="en-GB" b="1" i="1" dirty="0">
                <a:solidFill>
                  <a:schemeClr val="bg1"/>
                </a:solidFill>
              </a:rPr>
              <a:t>Assignments:</a:t>
            </a:r>
            <a:br>
              <a:rPr lang="en-GB" b="1" i="1" dirty="0">
                <a:solidFill>
                  <a:schemeClr val="bg1"/>
                </a:solidFill>
              </a:rPr>
            </a:br>
            <a:r>
              <a:rPr lang="en-GB" b="1" i="1" dirty="0">
                <a:solidFill>
                  <a:schemeClr val="bg1"/>
                </a:solidFill>
              </a:rPr>
              <a:t>Error Correction </a:t>
            </a:r>
            <a:br>
              <a:rPr lang="en-GB" b="1" i="1" dirty="0">
                <a:solidFill>
                  <a:schemeClr val="bg1"/>
                </a:solidFill>
              </a:rPr>
            </a:br>
            <a:br>
              <a:rPr lang="en-GB" b="1" i="1" dirty="0">
                <a:solidFill>
                  <a:schemeClr val="bg1"/>
                </a:solidFill>
              </a:rPr>
            </a:br>
            <a:br>
              <a:rPr lang="en-GB" b="1" i="1" dirty="0">
                <a:solidFill>
                  <a:schemeClr val="bg1"/>
                </a:solidFill>
              </a:rPr>
            </a:br>
            <a:endParaRPr lang="en-GB" b="1"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9DCF9-B47E-704B-9652-7F413D791F5F}"/>
              </a:ext>
            </a:extLst>
          </p:cNvPr>
          <p:cNvSpPr>
            <a:spLocks noGrp="1"/>
          </p:cNvSpPr>
          <p:nvPr>
            <p:ph type="title"/>
          </p:nvPr>
        </p:nvSpPr>
        <p:spPr/>
        <p:txBody>
          <a:bodyPr/>
          <a:lstStyle/>
          <a:p>
            <a:r>
              <a:rPr lang="en-GB" dirty="0"/>
              <a:t>Correct or Incorrect?</a:t>
            </a:r>
          </a:p>
        </p:txBody>
      </p:sp>
      <p:sp>
        <p:nvSpPr>
          <p:cNvPr id="3" name="Content Placeholder 2">
            <a:extLst>
              <a:ext uri="{FF2B5EF4-FFF2-40B4-BE49-F238E27FC236}">
                <a16:creationId xmlns:a16="http://schemas.microsoft.com/office/drawing/2014/main" id="{3CAFF41B-6511-4F47-BD19-547C7211BDEC}"/>
              </a:ext>
            </a:extLst>
          </p:cNvPr>
          <p:cNvSpPr>
            <a:spLocks noGrp="1"/>
          </p:cNvSpPr>
          <p:nvPr>
            <p:ph idx="1"/>
          </p:nvPr>
        </p:nvSpPr>
        <p:spPr/>
        <p:txBody>
          <a:bodyPr/>
          <a:lstStyle/>
          <a:p>
            <a:pPr marL="0" indent="0">
              <a:buNone/>
            </a:pPr>
            <a:r>
              <a:rPr lang="en-US" dirty="0"/>
              <a:t>1. </a:t>
            </a:r>
          </a:p>
          <a:p>
            <a:pPr marL="0" indent="0">
              <a:buNone/>
            </a:pPr>
            <a:r>
              <a:rPr lang="en-US" dirty="0"/>
              <a:t>In recent decades, the more develop of economic globalization, global ethics has also become an important issue for enterprises and societies to consider at present. </a:t>
            </a:r>
            <a:endParaRPr lang="en-GB" dirty="0"/>
          </a:p>
        </p:txBody>
      </p:sp>
    </p:spTree>
    <p:extLst>
      <p:ext uri="{BB962C8B-B14F-4D97-AF65-F5344CB8AC3E}">
        <p14:creationId xmlns:p14="http://schemas.microsoft.com/office/powerpoint/2010/main" val="2751954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9DCF9-B47E-704B-9652-7F413D791F5F}"/>
              </a:ext>
            </a:extLst>
          </p:cNvPr>
          <p:cNvSpPr>
            <a:spLocks noGrp="1"/>
          </p:cNvSpPr>
          <p:nvPr>
            <p:ph type="title"/>
          </p:nvPr>
        </p:nvSpPr>
        <p:spPr/>
        <p:txBody>
          <a:bodyPr/>
          <a:lstStyle/>
          <a:p>
            <a:r>
              <a:rPr lang="en-GB" dirty="0"/>
              <a:t> Incorrect</a:t>
            </a:r>
          </a:p>
        </p:txBody>
      </p:sp>
      <p:sp>
        <p:nvSpPr>
          <p:cNvPr id="3" name="Content Placeholder 2">
            <a:extLst>
              <a:ext uri="{FF2B5EF4-FFF2-40B4-BE49-F238E27FC236}">
                <a16:creationId xmlns:a16="http://schemas.microsoft.com/office/drawing/2014/main" id="{3CAFF41B-6511-4F47-BD19-547C7211BDEC}"/>
              </a:ext>
            </a:extLst>
          </p:cNvPr>
          <p:cNvSpPr>
            <a:spLocks noGrp="1"/>
          </p:cNvSpPr>
          <p:nvPr>
            <p:ph idx="1"/>
          </p:nvPr>
        </p:nvSpPr>
        <p:spPr/>
        <p:txBody>
          <a:bodyPr>
            <a:normAutofit/>
          </a:bodyPr>
          <a:lstStyle/>
          <a:p>
            <a:pPr marL="0" indent="0">
              <a:buNone/>
            </a:pPr>
            <a:r>
              <a:rPr lang="en-US" dirty="0"/>
              <a:t>1. </a:t>
            </a:r>
          </a:p>
          <a:p>
            <a:pPr marL="0" indent="0">
              <a:buNone/>
            </a:pPr>
            <a:r>
              <a:rPr lang="en-US" dirty="0"/>
              <a:t>In recent decades, </a:t>
            </a:r>
            <a:r>
              <a:rPr lang="en-US" dirty="0">
                <a:solidFill>
                  <a:srgbClr val="FF0000"/>
                </a:solidFill>
              </a:rPr>
              <a:t>with </a:t>
            </a:r>
            <a:r>
              <a:rPr lang="en-US" dirty="0"/>
              <a:t>the </a:t>
            </a:r>
            <a:r>
              <a:rPr lang="en-US" strike="sngStrike" dirty="0"/>
              <a:t>more</a:t>
            </a:r>
            <a:r>
              <a:rPr lang="en-US" dirty="0"/>
              <a:t> develop</a:t>
            </a:r>
            <a:r>
              <a:rPr lang="en-US" dirty="0">
                <a:solidFill>
                  <a:srgbClr val="FF0000"/>
                </a:solidFill>
              </a:rPr>
              <a:t>ment</a:t>
            </a:r>
            <a:r>
              <a:rPr lang="en-US" dirty="0"/>
              <a:t> of </a:t>
            </a:r>
            <a:r>
              <a:rPr lang="en-US" dirty="0">
                <a:solidFill>
                  <a:srgbClr val="FF0000"/>
                </a:solidFill>
              </a:rPr>
              <a:t>global </a:t>
            </a:r>
            <a:r>
              <a:rPr lang="en-US" dirty="0"/>
              <a:t>economic</a:t>
            </a:r>
            <a:r>
              <a:rPr lang="en-US" dirty="0">
                <a:solidFill>
                  <a:srgbClr val="FF0000"/>
                </a:solidFill>
              </a:rPr>
              <a:t>s</a:t>
            </a:r>
            <a:r>
              <a:rPr lang="en-US" dirty="0"/>
              <a:t> </a:t>
            </a:r>
            <a:r>
              <a:rPr lang="en-US" strike="sngStrike" dirty="0"/>
              <a:t>globalization</a:t>
            </a:r>
            <a:r>
              <a:rPr lang="en-US" dirty="0"/>
              <a:t>, global ethics has also become an important issue for enterprises and societies to consider </a:t>
            </a:r>
            <a:r>
              <a:rPr lang="en-US" strike="sngStrike" dirty="0"/>
              <a:t>at present</a:t>
            </a:r>
            <a:r>
              <a:rPr lang="en-US" dirty="0"/>
              <a:t>.</a:t>
            </a:r>
          </a:p>
          <a:p>
            <a:pPr marL="0" indent="0">
              <a:buNone/>
            </a:pPr>
            <a:endParaRPr lang="en-US" dirty="0"/>
          </a:p>
        </p:txBody>
      </p:sp>
    </p:spTree>
    <p:extLst>
      <p:ext uri="{BB962C8B-B14F-4D97-AF65-F5344CB8AC3E}">
        <p14:creationId xmlns:p14="http://schemas.microsoft.com/office/powerpoint/2010/main" val="1152566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B329A-16FE-1744-83F6-75D21B523307}"/>
              </a:ext>
            </a:extLst>
          </p:cNvPr>
          <p:cNvSpPr>
            <a:spLocks noGrp="1"/>
          </p:cNvSpPr>
          <p:nvPr>
            <p:ph type="title"/>
          </p:nvPr>
        </p:nvSpPr>
        <p:spPr/>
        <p:txBody>
          <a:bodyPr/>
          <a:lstStyle/>
          <a:p>
            <a:r>
              <a:rPr lang="en-GB" dirty="0"/>
              <a:t>Correct or Incorrect?</a:t>
            </a:r>
          </a:p>
        </p:txBody>
      </p:sp>
      <p:sp>
        <p:nvSpPr>
          <p:cNvPr id="3" name="Content Placeholder 2">
            <a:extLst>
              <a:ext uri="{FF2B5EF4-FFF2-40B4-BE49-F238E27FC236}">
                <a16:creationId xmlns:a16="http://schemas.microsoft.com/office/drawing/2014/main" id="{E5820492-7B55-0847-B399-E4ED37CF36C6}"/>
              </a:ext>
            </a:extLst>
          </p:cNvPr>
          <p:cNvSpPr>
            <a:spLocks noGrp="1"/>
          </p:cNvSpPr>
          <p:nvPr>
            <p:ph idx="1"/>
          </p:nvPr>
        </p:nvSpPr>
        <p:spPr/>
        <p:txBody>
          <a:bodyPr>
            <a:normAutofit lnSpcReduction="10000"/>
          </a:bodyPr>
          <a:lstStyle/>
          <a:p>
            <a:pPr marL="0" indent="0">
              <a:buNone/>
            </a:pPr>
            <a:r>
              <a:rPr lang="en-GB" dirty="0"/>
              <a:t>2.</a:t>
            </a:r>
          </a:p>
          <a:p>
            <a:endParaRPr lang="en-GB" dirty="0"/>
          </a:p>
          <a:p>
            <a:pPr marL="0" indent="0">
              <a:buNone/>
            </a:pPr>
            <a:r>
              <a:rPr lang="en-US" dirty="0"/>
              <a:t>According to the newest findings of Moriarty (2021), he defined that “Business ethics can thus be understood as the study of the ethical dimensions of the exchange of goods and services, and of the entities that offer goods and services for exchange.”</a:t>
            </a:r>
            <a:r>
              <a:rPr lang="en-GB" dirty="0"/>
              <a:t> </a:t>
            </a:r>
          </a:p>
        </p:txBody>
      </p:sp>
    </p:spTree>
    <p:extLst>
      <p:ext uri="{BB962C8B-B14F-4D97-AF65-F5344CB8AC3E}">
        <p14:creationId xmlns:p14="http://schemas.microsoft.com/office/powerpoint/2010/main" val="2362443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B329A-16FE-1744-83F6-75D21B523307}"/>
              </a:ext>
            </a:extLst>
          </p:cNvPr>
          <p:cNvSpPr>
            <a:spLocks noGrp="1"/>
          </p:cNvSpPr>
          <p:nvPr>
            <p:ph type="title"/>
          </p:nvPr>
        </p:nvSpPr>
        <p:spPr/>
        <p:txBody>
          <a:bodyPr/>
          <a:lstStyle/>
          <a:p>
            <a:r>
              <a:rPr lang="en-GB" dirty="0"/>
              <a:t> Incorrect</a:t>
            </a:r>
          </a:p>
        </p:txBody>
      </p:sp>
      <p:sp>
        <p:nvSpPr>
          <p:cNvPr id="3" name="Content Placeholder 2">
            <a:extLst>
              <a:ext uri="{FF2B5EF4-FFF2-40B4-BE49-F238E27FC236}">
                <a16:creationId xmlns:a16="http://schemas.microsoft.com/office/drawing/2014/main" id="{E5820492-7B55-0847-B399-E4ED37CF36C6}"/>
              </a:ext>
            </a:extLst>
          </p:cNvPr>
          <p:cNvSpPr>
            <a:spLocks noGrp="1"/>
          </p:cNvSpPr>
          <p:nvPr>
            <p:ph idx="1"/>
          </p:nvPr>
        </p:nvSpPr>
        <p:spPr/>
        <p:txBody>
          <a:bodyPr>
            <a:normAutofit lnSpcReduction="10000"/>
          </a:bodyPr>
          <a:lstStyle/>
          <a:p>
            <a:pPr marL="0" indent="0">
              <a:buNone/>
            </a:pPr>
            <a:r>
              <a:rPr lang="en-GB" dirty="0"/>
              <a:t>2.</a:t>
            </a:r>
          </a:p>
          <a:p>
            <a:endParaRPr lang="en-GB" dirty="0"/>
          </a:p>
          <a:p>
            <a:pPr marL="0" indent="0">
              <a:buNone/>
            </a:pPr>
            <a:r>
              <a:rPr lang="en-US" dirty="0"/>
              <a:t>According to the newest findings of Moriarty (2021),</a:t>
            </a:r>
            <a:r>
              <a:rPr lang="en-US" strike="sngStrike" dirty="0"/>
              <a:t> he defined that</a:t>
            </a:r>
            <a:r>
              <a:rPr lang="en-US" dirty="0"/>
              <a:t> “Business ethics can thus be understood as the study of the ethical dimensions of the exchange of goods and services, and of the entities that offer goods and services for exchange.”</a:t>
            </a:r>
            <a:r>
              <a:rPr lang="en-GB" dirty="0"/>
              <a:t> </a:t>
            </a:r>
          </a:p>
        </p:txBody>
      </p:sp>
    </p:spTree>
    <p:extLst>
      <p:ext uri="{BB962C8B-B14F-4D97-AF65-F5344CB8AC3E}">
        <p14:creationId xmlns:p14="http://schemas.microsoft.com/office/powerpoint/2010/main" val="1487222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B329A-16FE-1744-83F6-75D21B523307}"/>
              </a:ext>
            </a:extLst>
          </p:cNvPr>
          <p:cNvSpPr>
            <a:spLocks noGrp="1"/>
          </p:cNvSpPr>
          <p:nvPr>
            <p:ph type="title"/>
          </p:nvPr>
        </p:nvSpPr>
        <p:spPr/>
        <p:txBody>
          <a:bodyPr/>
          <a:lstStyle/>
          <a:p>
            <a:r>
              <a:rPr lang="en-GB" dirty="0"/>
              <a:t> or…</a:t>
            </a:r>
          </a:p>
        </p:txBody>
      </p:sp>
      <p:sp>
        <p:nvSpPr>
          <p:cNvPr id="3" name="Content Placeholder 2">
            <a:extLst>
              <a:ext uri="{FF2B5EF4-FFF2-40B4-BE49-F238E27FC236}">
                <a16:creationId xmlns:a16="http://schemas.microsoft.com/office/drawing/2014/main" id="{E5820492-7B55-0847-B399-E4ED37CF36C6}"/>
              </a:ext>
            </a:extLst>
          </p:cNvPr>
          <p:cNvSpPr>
            <a:spLocks noGrp="1"/>
          </p:cNvSpPr>
          <p:nvPr>
            <p:ph idx="1"/>
          </p:nvPr>
        </p:nvSpPr>
        <p:spPr/>
        <p:txBody>
          <a:bodyPr>
            <a:normAutofit/>
          </a:bodyPr>
          <a:lstStyle/>
          <a:p>
            <a:pPr marL="0" indent="0">
              <a:buNone/>
            </a:pPr>
            <a:r>
              <a:rPr lang="en-GB" dirty="0"/>
              <a:t>2.</a:t>
            </a:r>
          </a:p>
          <a:p>
            <a:endParaRPr lang="en-GB" dirty="0"/>
          </a:p>
          <a:p>
            <a:pPr marL="0" indent="0">
              <a:buNone/>
            </a:pPr>
            <a:r>
              <a:rPr lang="en-US" dirty="0"/>
              <a:t>Moriarty (2021) defined business ethics as “the study of the ethical dimensions of the exchange of goods and services, and of the entities that offer goods and services for exchange.”</a:t>
            </a:r>
            <a:r>
              <a:rPr lang="en-GB" dirty="0"/>
              <a:t> </a:t>
            </a:r>
          </a:p>
        </p:txBody>
      </p:sp>
    </p:spTree>
    <p:extLst>
      <p:ext uri="{BB962C8B-B14F-4D97-AF65-F5344CB8AC3E}">
        <p14:creationId xmlns:p14="http://schemas.microsoft.com/office/powerpoint/2010/main" val="34556490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28FE3-737E-9440-9F59-ACD414B1DBF1}"/>
              </a:ext>
            </a:extLst>
          </p:cNvPr>
          <p:cNvSpPr>
            <a:spLocks noGrp="1"/>
          </p:cNvSpPr>
          <p:nvPr>
            <p:ph type="title"/>
          </p:nvPr>
        </p:nvSpPr>
        <p:spPr/>
        <p:txBody>
          <a:bodyPr/>
          <a:lstStyle/>
          <a:p>
            <a:r>
              <a:rPr lang="en-GB" dirty="0"/>
              <a:t>Side by side comparison</a:t>
            </a:r>
          </a:p>
        </p:txBody>
      </p:sp>
      <p:sp>
        <p:nvSpPr>
          <p:cNvPr id="3" name="Text Placeholder 2">
            <a:extLst>
              <a:ext uri="{FF2B5EF4-FFF2-40B4-BE49-F238E27FC236}">
                <a16:creationId xmlns:a16="http://schemas.microsoft.com/office/drawing/2014/main" id="{E40224D7-2881-544C-AE26-CC277C51E620}"/>
              </a:ext>
            </a:extLst>
          </p:cNvPr>
          <p:cNvSpPr>
            <a:spLocks noGrp="1"/>
          </p:cNvSpPr>
          <p:nvPr>
            <p:ph type="body" idx="1"/>
          </p:nvPr>
        </p:nvSpPr>
        <p:spPr/>
        <p:txBody>
          <a:bodyPr>
            <a:normAutofit fontScale="92500" lnSpcReduction="20000"/>
          </a:bodyPr>
          <a:lstStyle/>
          <a:p>
            <a:r>
              <a:rPr lang="en-GB" dirty="0"/>
              <a:t>Direct citation using a introductory phrase:</a:t>
            </a:r>
          </a:p>
        </p:txBody>
      </p:sp>
      <p:sp>
        <p:nvSpPr>
          <p:cNvPr id="4" name="Content Placeholder 3">
            <a:extLst>
              <a:ext uri="{FF2B5EF4-FFF2-40B4-BE49-F238E27FC236}">
                <a16:creationId xmlns:a16="http://schemas.microsoft.com/office/drawing/2014/main" id="{8B0C539E-780B-AB40-9F29-FB9D8FADE5E1}"/>
              </a:ext>
            </a:extLst>
          </p:cNvPr>
          <p:cNvSpPr>
            <a:spLocks noGrp="1"/>
          </p:cNvSpPr>
          <p:nvPr>
            <p:ph sz="half" idx="2"/>
          </p:nvPr>
        </p:nvSpPr>
        <p:spPr/>
        <p:txBody>
          <a:bodyPr>
            <a:normAutofit/>
          </a:bodyPr>
          <a:lstStyle/>
          <a:p>
            <a:r>
              <a:rPr lang="en-US" dirty="0"/>
              <a:t>According to the newest findings of Moriarty (2021),</a:t>
            </a:r>
            <a:r>
              <a:rPr lang="en-US" strike="sngStrike" dirty="0"/>
              <a:t> </a:t>
            </a:r>
            <a:r>
              <a:rPr lang="en-US" dirty="0"/>
              <a:t>“Business ethics can thus be understood as the study of the ethical dimensions of the exchange of goods and services, and of the entities that offer goods and services for exchange.”</a:t>
            </a:r>
            <a:r>
              <a:rPr lang="en-GB" dirty="0"/>
              <a:t> </a:t>
            </a:r>
          </a:p>
          <a:p>
            <a:endParaRPr lang="en-GB" dirty="0"/>
          </a:p>
        </p:txBody>
      </p:sp>
      <p:sp>
        <p:nvSpPr>
          <p:cNvPr id="5" name="Text Placeholder 4">
            <a:extLst>
              <a:ext uri="{FF2B5EF4-FFF2-40B4-BE49-F238E27FC236}">
                <a16:creationId xmlns:a16="http://schemas.microsoft.com/office/drawing/2014/main" id="{DE20BAA7-D91B-8248-975E-455C0387DC9F}"/>
              </a:ext>
            </a:extLst>
          </p:cNvPr>
          <p:cNvSpPr>
            <a:spLocks noGrp="1"/>
          </p:cNvSpPr>
          <p:nvPr>
            <p:ph type="body" sz="quarter" idx="3"/>
          </p:nvPr>
        </p:nvSpPr>
        <p:spPr/>
        <p:txBody>
          <a:bodyPr>
            <a:normAutofit fontScale="92500" lnSpcReduction="20000"/>
          </a:bodyPr>
          <a:lstStyle/>
          <a:p>
            <a:r>
              <a:rPr lang="en-GB" dirty="0"/>
              <a:t>Direct citation using a reporting verb (e.g. </a:t>
            </a:r>
            <a:r>
              <a:rPr lang="en-GB" i="1" dirty="0"/>
              <a:t>to define </a:t>
            </a:r>
            <a:r>
              <a:rPr lang="en-GB" dirty="0"/>
              <a:t>)</a:t>
            </a:r>
          </a:p>
        </p:txBody>
      </p:sp>
      <p:sp>
        <p:nvSpPr>
          <p:cNvPr id="6" name="Content Placeholder 5">
            <a:extLst>
              <a:ext uri="{FF2B5EF4-FFF2-40B4-BE49-F238E27FC236}">
                <a16:creationId xmlns:a16="http://schemas.microsoft.com/office/drawing/2014/main" id="{DFB89431-1BF9-C84E-B706-03DA2B5C2932}"/>
              </a:ext>
            </a:extLst>
          </p:cNvPr>
          <p:cNvSpPr>
            <a:spLocks noGrp="1"/>
          </p:cNvSpPr>
          <p:nvPr>
            <p:ph sz="quarter" idx="4"/>
          </p:nvPr>
        </p:nvSpPr>
        <p:spPr/>
        <p:txBody>
          <a:bodyPr>
            <a:normAutofit/>
          </a:bodyPr>
          <a:lstStyle/>
          <a:p>
            <a:r>
              <a:rPr lang="en-US" dirty="0"/>
              <a:t>Moriarty (2021) defined business ethics as “the study of the ethical dimensions of the exchange of goods and services, and of the entities that offer goods and services for exchange.”</a:t>
            </a:r>
            <a:r>
              <a:rPr lang="en-GB" dirty="0"/>
              <a:t> </a:t>
            </a:r>
          </a:p>
          <a:p>
            <a:endParaRPr lang="en-GB" dirty="0"/>
          </a:p>
        </p:txBody>
      </p:sp>
    </p:spTree>
    <p:extLst>
      <p:ext uri="{BB962C8B-B14F-4D97-AF65-F5344CB8AC3E}">
        <p14:creationId xmlns:p14="http://schemas.microsoft.com/office/powerpoint/2010/main" val="3050583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CAA56-9539-D242-9F11-38ED5BC75727}"/>
              </a:ext>
            </a:extLst>
          </p:cNvPr>
          <p:cNvSpPr>
            <a:spLocks noGrp="1"/>
          </p:cNvSpPr>
          <p:nvPr>
            <p:ph type="title"/>
          </p:nvPr>
        </p:nvSpPr>
        <p:spPr/>
        <p:txBody>
          <a:bodyPr/>
          <a:lstStyle/>
          <a:p>
            <a:r>
              <a:rPr lang="en-GB" dirty="0"/>
              <a:t>Correct or Incorrect?</a:t>
            </a:r>
          </a:p>
        </p:txBody>
      </p:sp>
      <p:sp>
        <p:nvSpPr>
          <p:cNvPr id="3" name="Content Placeholder 2">
            <a:extLst>
              <a:ext uri="{FF2B5EF4-FFF2-40B4-BE49-F238E27FC236}">
                <a16:creationId xmlns:a16="http://schemas.microsoft.com/office/drawing/2014/main" id="{7D3B7964-5558-E642-8C29-0ED6655F0028}"/>
              </a:ext>
            </a:extLst>
          </p:cNvPr>
          <p:cNvSpPr>
            <a:spLocks noGrp="1"/>
          </p:cNvSpPr>
          <p:nvPr>
            <p:ph idx="1"/>
          </p:nvPr>
        </p:nvSpPr>
        <p:spPr/>
        <p:txBody>
          <a:bodyPr/>
          <a:lstStyle/>
          <a:p>
            <a:pPr marL="0" indent="0">
              <a:buNone/>
            </a:pPr>
            <a:r>
              <a:rPr lang="en-GB" dirty="0"/>
              <a:t>3. </a:t>
            </a:r>
          </a:p>
          <a:p>
            <a:endParaRPr lang="en-GB" dirty="0"/>
          </a:p>
          <a:p>
            <a:pPr marL="0" indent="0">
              <a:buNone/>
            </a:pPr>
            <a:r>
              <a:rPr lang="en-US" dirty="0" err="1"/>
              <a:t>Spinello</a:t>
            </a:r>
            <a:r>
              <a:rPr lang="en-US" dirty="0"/>
              <a:t> (2020) who write the Business ethics: contemporary issues and cases described the CSR is that a company has the obligation to transcend respect for fundamental rights and rational moral principles.</a:t>
            </a:r>
            <a:r>
              <a:rPr lang="en-GB" dirty="0"/>
              <a:t> </a:t>
            </a:r>
          </a:p>
        </p:txBody>
      </p:sp>
    </p:spTree>
    <p:extLst>
      <p:ext uri="{BB962C8B-B14F-4D97-AF65-F5344CB8AC3E}">
        <p14:creationId xmlns:p14="http://schemas.microsoft.com/office/powerpoint/2010/main" val="972591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CAA56-9539-D242-9F11-38ED5BC75727}"/>
              </a:ext>
            </a:extLst>
          </p:cNvPr>
          <p:cNvSpPr>
            <a:spLocks noGrp="1"/>
          </p:cNvSpPr>
          <p:nvPr>
            <p:ph type="title"/>
          </p:nvPr>
        </p:nvSpPr>
        <p:spPr/>
        <p:txBody>
          <a:bodyPr/>
          <a:lstStyle/>
          <a:p>
            <a:r>
              <a:rPr lang="en-GB"/>
              <a:t> Incorrect</a:t>
            </a:r>
          </a:p>
        </p:txBody>
      </p:sp>
      <p:sp>
        <p:nvSpPr>
          <p:cNvPr id="3" name="Content Placeholder 2">
            <a:extLst>
              <a:ext uri="{FF2B5EF4-FFF2-40B4-BE49-F238E27FC236}">
                <a16:creationId xmlns:a16="http://schemas.microsoft.com/office/drawing/2014/main" id="{7D3B7964-5558-E642-8C29-0ED6655F0028}"/>
              </a:ext>
            </a:extLst>
          </p:cNvPr>
          <p:cNvSpPr>
            <a:spLocks noGrp="1"/>
          </p:cNvSpPr>
          <p:nvPr>
            <p:ph idx="1"/>
          </p:nvPr>
        </p:nvSpPr>
        <p:spPr/>
        <p:txBody>
          <a:bodyPr>
            <a:normAutofit lnSpcReduction="10000"/>
          </a:bodyPr>
          <a:lstStyle/>
          <a:p>
            <a:pPr marL="0" indent="0">
              <a:buNone/>
            </a:pPr>
            <a:r>
              <a:rPr lang="en-GB" dirty="0"/>
              <a:t>3. </a:t>
            </a:r>
          </a:p>
          <a:p>
            <a:endParaRPr lang="en-GB" dirty="0"/>
          </a:p>
          <a:p>
            <a:pPr marL="0" indent="0">
              <a:buNone/>
            </a:pPr>
            <a:r>
              <a:rPr lang="en-US" dirty="0" err="1"/>
              <a:t>Spinello</a:t>
            </a:r>
            <a:r>
              <a:rPr lang="en-US" dirty="0"/>
              <a:t> (2020), </a:t>
            </a:r>
            <a:r>
              <a:rPr lang="en-US" dirty="0">
                <a:solidFill>
                  <a:srgbClr val="FF0000"/>
                </a:solidFill>
              </a:rPr>
              <a:t>author of</a:t>
            </a:r>
            <a:r>
              <a:rPr lang="en-US" dirty="0"/>
              <a:t> </a:t>
            </a:r>
            <a:r>
              <a:rPr lang="en-US" strike="sngStrike" dirty="0"/>
              <a:t>who write the</a:t>
            </a:r>
            <a:r>
              <a:rPr lang="en-US" dirty="0"/>
              <a:t> </a:t>
            </a:r>
            <a:r>
              <a:rPr lang="en-US" i="1" dirty="0"/>
              <a:t>Business </a:t>
            </a:r>
            <a:r>
              <a:rPr lang="en-US" i="1" dirty="0">
                <a:solidFill>
                  <a:srgbClr val="FF0000"/>
                </a:solidFill>
              </a:rPr>
              <a:t>E</a:t>
            </a:r>
            <a:r>
              <a:rPr lang="en-US" i="1" dirty="0"/>
              <a:t>thics: </a:t>
            </a:r>
            <a:r>
              <a:rPr lang="en-US" i="1" dirty="0">
                <a:solidFill>
                  <a:srgbClr val="FF0000"/>
                </a:solidFill>
              </a:rPr>
              <a:t>C</a:t>
            </a:r>
            <a:r>
              <a:rPr lang="en-US" i="1" dirty="0"/>
              <a:t>ontemporary </a:t>
            </a:r>
            <a:r>
              <a:rPr lang="en-US" i="1" dirty="0">
                <a:solidFill>
                  <a:srgbClr val="FF0000"/>
                </a:solidFill>
              </a:rPr>
              <a:t>I</a:t>
            </a:r>
            <a:r>
              <a:rPr lang="en-US" i="1" dirty="0"/>
              <a:t>ssues and </a:t>
            </a:r>
            <a:r>
              <a:rPr lang="en-US" i="1" dirty="0">
                <a:solidFill>
                  <a:srgbClr val="FF0000"/>
                </a:solidFill>
              </a:rPr>
              <a:t>C</a:t>
            </a:r>
            <a:r>
              <a:rPr lang="en-US" i="1" dirty="0"/>
              <a:t>ases</a:t>
            </a:r>
            <a:r>
              <a:rPr lang="en-US" i="1" dirty="0">
                <a:solidFill>
                  <a:srgbClr val="FF0000"/>
                </a:solidFill>
              </a:rPr>
              <a:t>,</a:t>
            </a:r>
            <a:r>
              <a:rPr lang="en-US" dirty="0"/>
              <a:t> described </a:t>
            </a:r>
            <a:r>
              <a:rPr lang="en-US" strike="sngStrike" dirty="0"/>
              <a:t>the</a:t>
            </a:r>
            <a:r>
              <a:rPr lang="en-US" dirty="0"/>
              <a:t> CSR </a:t>
            </a:r>
            <a:r>
              <a:rPr lang="en-US" strike="sngStrike" dirty="0"/>
              <a:t>is that</a:t>
            </a:r>
            <a:r>
              <a:rPr lang="en-US" dirty="0"/>
              <a:t> </a:t>
            </a:r>
            <a:r>
              <a:rPr lang="en-US" dirty="0">
                <a:solidFill>
                  <a:srgbClr val="FF0000"/>
                </a:solidFill>
              </a:rPr>
              <a:t>as</a:t>
            </a:r>
            <a:r>
              <a:rPr lang="en-US" dirty="0"/>
              <a:t> </a:t>
            </a:r>
            <a:r>
              <a:rPr lang="en-US" dirty="0">
                <a:solidFill>
                  <a:srgbClr val="FF0000"/>
                </a:solidFill>
              </a:rPr>
              <a:t>the obligations </a:t>
            </a:r>
            <a:r>
              <a:rPr lang="en-US" dirty="0"/>
              <a:t>a company has </a:t>
            </a:r>
            <a:r>
              <a:rPr lang="en-US" strike="sngStrike" dirty="0"/>
              <a:t>the obligation</a:t>
            </a:r>
            <a:r>
              <a:rPr lang="en-US" dirty="0"/>
              <a:t> to </a:t>
            </a:r>
            <a:r>
              <a:rPr lang="en-US" strike="sngStrike" dirty="0"/>
              <a:t>transcend</a:t>
            </a:r>
            <a:r>
              <a:rPr lang="en-US" dirty="0"/>
              <a:t> </a:t>
            </a:r>
            <a:r>
              <a:rPr lang="en-US" dirty="0">
                <a:solidFill>
                  <a:srgbClr val="FF0000"/>
                </a:solidFill>
              </a:rPr>
              <a:t>uphold</a:t>
            </a:r>
            <a:r>
              <a:rPr lang="en-US" dirty="0"/>
              <a:t> respect for fundamental rights and rational moral principles.</a:t>
            </a:r>
            <a:r>
              <a:rPr lang="en-GB" dirty="0"/>
              <a:t> </a:t>
            </a:r>
          </a:p>
        </p:txBody>
      </p:sp>
    </p:spTree>
    <p:extLst>
      <p:ext uri="{BB962C8B-B14F-4D97-AF65-F5344CB8AC3E}">
        <p14:creationId xmlns:p14="http://schemas.microsoft.com/office/powerpoint/2010/main" val="939346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850-8F82-664A-B39A-2934A6778739}"/>
              </a:ext>
            </a:extLst>
          </p:cNvPr>
          <p:cNvSpPr>
            <a:spLocks noGrp="1"/>
          </p:cNvSpPr>
          <p:nvPr>
            <p:ph type="title"/>
          </p:nvPr>
        </p:nvSpPr>
        <p:spPr/>
        <p:txBody>
          <a:bodyPr/>
          <a:lstStyle/>
          <a:p>
            <a:r>
              <a:rPr lang="en-GB"/>
              <a:t>Correct or Incorrect?</a:t>
            </a:r>
          </a:p>
        </p:txBody>
      </p:sp>
      <p:sp>
        <p:nvSpPr>
          <p:cNvPr id="3" name="Content Placeholder 2">
            <a:extLst>
              <a:ext uri="{FF2B5EF4-FFF2-40B4-BE49-F238E27FC236}">
                <a16:creationId xmlns:a16="http://schemas.microsoft.com/office/drawing/2014/main" id="{DF371C1F-03D5-5043-B01C-F8DC98BF2F58}"/>
              </a:ext>
            </a:extLst>
          </p:cNvPr>
          <p:cNvSpPr>
            <a:spLocks noGrp="1"/>
          </p:cNvSpPr>
          <p:nvPr>
            <p:ph idx="1"/>
          </p:nvPr>
        </p:nvSpPr>
        <p:spPr/>
        <p:txBody>
          <a:bodyPr/>
          <a:lstStyle/>
          <a:p>
            <a:pPr marL="0" indent="0">
              <a:buNone/>
            </a:pPr>
            <a:r>
              <a:rPr lang="en-GB" dirty="0"/>
              <a:t>At the end of a list in a paragraph:</a:t>
            </a:r>
          </a:p>
          <a:p>
            <a:pPr marL="0" indent="0">
              <a:buNone/>
            </a:pPr>
            <a:endParaRPr lang="en-GB" dirty="0"/>
          </a:p>
          <a:p>
            <a:pPr marL="0" indent="0">
              <a:buNone/>
            </a:pPr>
            <a:r>
              <a:rPr lang="en-GB" dirty="0"/>
              <a:t>4. </a:t>
            </a:r>
          </a:p>
          <a:p>
            <a:pPr marL="0" indent="0">
              <a:buNone/>
            </a:pPr>
            <a:r>
              <a:rPr lang="en-US" dirty="0"/>
              <a:t>Then, the report will give some advises for Unilever.</a:t>
            </a:r>
            <a:endParaRPr lang="en-GB" dirty="0"/>
          </a:p>
          <a:p>
            <a:endParaRPr lang="en-GB" dirty="0"/>
          </a:p>
        </p:txBody>
      </p:sp>
    </p:spTree>
    <p:extLst>
      <p:ext uri="{BB962C8B-B14F-4D97-AF65-F5344CB8AC3E}">
        <p14:creationId xmlns:p14="http://schemas.microsoft.com/office/powerpoint/2010/main" val="35136544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850-8F82-664A-B39A-2934A6778739}"/>
              </a:ext>
            </a:extLst>
          </p:cNvPr>
          <p:cNvSpPr>
            <a:spLocks noGrp="1"/>
          </p:cNvSpPr>
          <p:nvPr>
            <p:ph type="title"/>
          </p:nvPr>
        </p:nvSpPr>
        <p:spPr/>
        <p:txBody>
          <a:bodyPr/>
          <a:lstStyle/>
          <a:p>
            <a:r>
              <a:rPr lang="en-GB"/>
              <a:t>Incorrect</a:t>
            </a:r>
          </a:p>
        </p:txBody>
      </p:sp>
      <p:sp>
        <p:nvSpPr>
          <p:cNvPr id="3" name="Content Placeholder 2">
            <a:extLst>
              <a:ext uri="{FF2B5EF4-FFF2-40B4-BE49-F238E27FC236}">
                <a16:creationId xmlns:a16="http://schemas.microsoft.com/office/drawing/2014/main" id="{DF371C1F-03D5-5043-B01C-F8DC98BF2F58}"/>
              </a:ext>
            </a:extLst>
          </p:cNvPr>
          <p:cNvSpPr>
            <a:spLocks noGrp="1"/>
          </p:cNvSpPr>
          <p:nvPr>
            <p:ph idx="1"/>
          </p:nvPr>
        </p:nvSpPr>
        <p:spPr/>
        <p:txBody>
          <a:bodyPr/>
          <a:lstStyle/>
          <a:p>
            <a:pPr marL="0" indent="0">
              <a:buNone/>
            </a:pPr>
            <a:endParaRPr lang="en-GB" dirty="0"/>
          </a:p>
          <a:p>
            <a:pPr marL="0" indent="0">
              <a:buNone/>
            </a:pPr>
            <a:r>
              <a:rPr lang="en-GB" dirty="0"/>
              <a:t>4. </a:t>
            </a:r>
          </a:p>
          <a:p>
            <a:r>
              <a:rPr lang="en-US" dirty="0">
                <a:solidFill>
                  <a:srgbClr val="FF0000"/>
                </a:solidFill>
              </a:rPr>
              <a:t>Finally</a:t>
            </a:r>
            <a:r>
              <a:rPr lang="en-US" dirty="0"/>
              <a:t>, the report will </a:t>
            </a:r>
            <a:r>
              <a:rPr lang="en-US" strike="sngStrike" dirty="0"/>
              <a:t>give</a:t>
            </a:r>
            <a:r>
              <a:rPr lang="en-US" dirty="0">
                <a:solidFill>
                  <a:srgbClr val="FF0000"/>
                </a:solidFill>
              </a:rPr>
              <a:t> make</a:t>
            </a:r>
            <a:r>
              <a:rPr lang="en-US" dirty="0"/>
              <a:t> some </a:t>
            </a:r>
            <a:r>
              <a:rPr lang="en-US" strike="sngStrike" dirty="0"/>
              <a:t>advises</a:t>
            </a:r>
            <a:r>
              <a:rPr lang="en-US" dirty="0"/>
              <a:t> </a:t>
            </a:r>
            <a:r>
              <a:rPr lang="en-US" dirty="0">
                <a:solidFill>
                  <a:srgbClr val="FF0000"/>
                </a:solidFill>
              </a:rPr>
              <a:t>recommendations</a:t>
            </a:r>
            <a:r>
              <a:rPr lang="en-US" dirty="0"/>
              <a:t> for Unilever.</a:t>
            </a:r>
          </a:p>
          <a:p>
            <a:pPr marL="0" indent="0">
              <a:buNone/>
            </a:pPr>
            <a:endParaRPr lang="en-US" dirty="0"/>
          </a:p>
          <a:p>
            <a:pPr marL="0" indent="0">
              <a:buNone/>
            </a:pPr>
            <a:endParaRPr lang="en-GB" dirty="0"/>
          </a:p>
          <a:p>
            <a:endParaRPr lang="en-GB" dirty="0"/>
          </a:p>
        </p:txBody>
      </p:sp>
    </p:spTree>
    <p:extLst>
      <p:ext uri="{BB962C8B-B14F-4D97-AF65-F5344CB8AC3E}">
        <p14:creationId xmlns:p14="http://schemas.microsoft.com/office/powerpoint/2010/main" val="2089014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6081F-A50A-EF4F-9734-EE4C1B0D052C}"/>
              </a:ext>
            </a:extLst>
          </p:cNvPr>
          <p:cNvSpPr>
            <a:spLocks noGrp="1"/>
          </p:cNvSpPr>
          <p:nvPr>
            <p:ph type="title"/>
          </p:nvPr>
        </p:nvSpPr>
        <p:spPr/>
        <p:txBody>
          <a:bodyPr/>
          <a:lstStyle/>
          <a:p>
            <a:r>
              <a:rPr lang="en-GB" dirty="0"/>
              <a:t>Correct or Incorrect?</a:t>
            </a:r>
          </a:p>
        </p:txBody>
      </p:sp>
      <p:sp>
        <p:nvSpPr>
          <p:cNvPr id="3" name="Content Placeholder 2">
            <a:extLst>
              <a:ext uri="{FF2B5EF4-FFF2-40B4-BE49-F238E27FC236}">
                <a16:creationId xmlns:a16="http://schemas.microsoft.com/office/drawing/2014/main" id="{6ABAA4DB-B5C1-7B4B-9FB8-E97EBB5B1242}"/>
              </a:ext>
            </a:extLst>
          </p:cNvPr>
          <p:cNvSpPr>
            <a:spLocks noGrp="1"/>
          </p:cNvSpPr>
          <p:nvPr>
            <p:ph idx="1"/>
          </p:nvPr>
        </p:nvSpPr>
        <p:spPr/>
        <p:txBody>
          <a:bodyPr>
            <a:normAutofit lnSpcReduction="10000"/>
          </a:bodyPr>
          <a:lstStyle/>
          <a:p>
            <a:r>
              <a:rPr lang="en-GB" dirty="0"/>
              <a:t>5. </a:t>
            </a:r>
          </a:p>
          <a:p>
            <a:endParaRPr lang="en-GB" dirty="0"/>
          </a:p>
          <a:p>
            <a:r>
              <a:rPr lang="en-US" dirty="0"/>
              <a:t>In this part, it will elucidate the Friedman’s shareholder theory which is about the aim of firm want to make the maximum profit for shareholders and the Freeman’s stakeholder theory which is about the corporate should consider the profit of relevant stakeholders.</a:t>
            </a:r>
            <a:r>
              <a:rPr lang="en-GB" dirty="0"/>
              <a:t> </a:t>
            </a:r>
          </a:p>
        </p:txBody>
      </p:sp>
    </p:spTree>
    <p:extLst>
      <p:ext uri="{BB962C8B-B14F-4D97-AF65-F5344CB8AC3E}">
        <p14:creationId xmlns:p14="http://schemas.microsoft.com/office/powerpoint/2010/main" val="16346442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6081F-A50A-EF4F-9734-EE4C1B0D052C}"/>
              </a:ext>
            </a:extLst>
          </p:cNvPr>
          <p:cNvSpPr>
            <a:spLocks noGrp="1"/>
          </p:cNvSpPr>
          <p:nvPr>
            <p:ph type="title"/>
          </p:nvPr>
        </p:nvSpPr>
        <p:spPr/>
        <p:txBody>
          <a:bodyPr/>
          <a:lstStyle/>
          <a:p>
            <a:r>
              <a:rPr lang="en-GB" dirty="0"/>
              <a:t>Incorrect</a:t>
            </a:r>
          </a:p>
        </p:txBody>
      </p:sp>
      <p:sp>
        <p:nvSpPr>
          <p:cNvPr id="3" name="Content Placeholder 2">
            <a:extLst>
              <a:ext uri="{FF2B5EF4-FFF2-40B4-BE49-F238E27FC236}">
                <a16:creationId xmlns:a16="http://schemas.microsoft.com/office/drawing/2014/main" id="{6ABAA4DB-B5C1-7B4B-9FB8-E97EBB5B1242}"/>
              </a:ext>
            </a:extLst>
          </p:cNvPr>
          <p:cNvSpPr>
            <a:spLocks noGrp="1"/>
          </p:cNvSpPr>
          <p:nvPr>
            <p:ph idx="1"/>
          </p:nvPr>
        </p:nvSpPr>
        <p:spPr/>
        <p:txBody>
          <a:bodyPr>
            <a:normAutofit fontScale="92500" lnSpcReduction="20000"/>
          </a:bodyPr>
          <a:lstStyle/>
          <a:p>
            <a:pPr marL="0" indent="0">
              <a:buNone/>
            </a:pPr>
            <a:r>
              <a:rPr lang="en-GB" dirty="0"/>
              <a:t>5. </a:t>
            </a:r>
          </a:p>
          <a:p>
            <a:endParaRPr lang="en-GB" dirty="0"/>
          </a:p>
          <a:p>
            <a:pPr marL="0" indent="0">
              <a:buNone/>
            </a:pPr>
            <a:r>
              <a:rPr lang="en-US" dirty="0"/>
              <a:t>In this part, </a:t>
            </a:r>
            <a:r>
              <a:rPr lang="en-US" strike="sngStrike" dirty="0"/>
              <a:t>it will elucidate the</a:t>
            </a:r>
            <a:r>
              <a:rPr lang="en-US" dirty="0"/>
              <a:t> Friedman’s shareholder theory which </a:t>
            </a:r>
            <a:r>
              <a:rPr lang="en-US" strike="sngStrike" dirty="0"/>
              <a:t>is about</a:t>
            </a:r>
            <a:r>
              <a:rPr lang="en-US" dirty="0"/>
              <a:t> </a:t>
            </a:r>
            <a:r>
              <a:rPr lang="en-US" dirty="0">
                <a:solidFill>
                  <a:srgbClr val="FF0000"/>
                </a:solidFill>
              </a:rPr>
              <a:t>considers that the</a:t>
            </a:r>
            <a:r>
              <a:rPr lang="en-US" dirty="0"/>
              <a:t> aim of</a:t>
            </a:r>
            <a:r>
              <a:rPr lang="en-US" dirty="0">
                <a:solidFill>
                  <a:srgbClr val="FF0000"/>
                </a:solidFill>
              </a:rPr>
              <a:t> a </a:t>
            </a:r>
            <a:r>
              <a:rPr lang="en-US" dirty="0"/>
              <a:t>firm </a:t>
            </a:r>
            <a:r>
              <a:rPr lang="en-US" dirty="0">
                <a:solidFill>
                  <a:srgbClr val="FF0000"/>
                </a:solidFill>
              </a:rPr>
              <a:t>is</a:t>
            </a:r>
            <a:r>
              <a:rPr lang="en-US" strike="sngStrike" dirty="0">
                <a:solidFill>
                  <a:srgbClr val="FF0000"/>
                </a:solidFill>
              </a:rPr>
              <a:t> </a:t>
            </a:r>
            <a:r>
              <a:rPr lang="en-US" strike="sngStrike" dirty="0"/>
              <a:t>want</a:t>
            </a:r>
            <a:r>
              <a:rPr lang="en-US" dirty="0"/>
              <a:t> to make the maximum profit for shareholders and </a:t>
            </a:r>
            <a:r>
              <a:rPr lang="en-US" strike="sngStrike" dirty="0"/>
              <a:t>the</a:t>
            </a:r>
            <a:r>
              <a:rPr lang="en-US" dirty="0"/>
              <a:t> Freeman’s stakeholder theory which </a:t>
            </a:r>
            <a:r>
              <a:rPr lang="en-US" dirty="0">
                <a:solidFill>
                  <a:srgbClr val="FF0000"/>
                </a:solidFill>
              </a:rPr>
              <a:t>states that</a:t>
            </a:r>
            <a:r>
              <a:rPr lang="en-US" dirty="0"/>
              <a:t> </a:t>
            </a:r>
            <a:r>
              <a:rPr lang="en-US" strike="sngStrike" dirty="0"/>
              <a:t>is about the corporate</a:t>
            </a:r>
            <a:r>
              <a:rPr lang="en-US" dirty="0"/>
              <a:t> </a:t>
            </a:r>
            <a:r>
              <a:rPr lang="en-US" dirty="0">
                <a:solidFill>
                  <a:srgbClr val="FF0000"/>
                </a:solidFill>
              </a:rPr>
              <a:t>corporations</a:t>
            </a:r>
            <a:r>
              <a:rPr lang="en-US" dirty="0"/>
              <a:t> should consider the profit of relevant stakeholders</a:t>
            </a:r>
            <a:r>
              <a:rPr lang="en-US" dirty="0">
                <a:solidFill>
                  <a:srgbClr val="FF0000"/>
                </a:solidFill>
              </a:rPr>
              <a:t>, will be discussed.</a:t>
            </a:r>
            <a:endParaRPr lang="en-GB" dirty="0">
              <a:solidFill>
                <a:srgbClr val="FF0000"/>
              </a:solidFill>
            </a:endParaRPr>
          </a:p>
        </p:txBody>
      </p:sp>
    </p:spTree>
    <p:extLst>
      <p:ext uri="{BB962C8B-B14F-4D97-AF65-F5344CB8AC3E}">
        <p14:creationId xmlns:p14="http://schemas.microsoft.com/office/powerpoint/2010/main" val="41861067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20295</TotalTime>
  <Words>555</Words>
  <Application>Microsoft Macintosh PowerPoint</Application>
  <PresentationFormat>On-screen Show (4:3)</PresentationFormat>
  <Paragraphs>51</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Myriad Pro</vt:lpstr>
      <vt:lpstr>20140311PresentationUWTSDTemplate</vt:lpstr>
      <vt:lpstr> English Language Support 2021 with Stephanie Bradley, Dip Ed., Dip TEFLA, MA  Assignments: Error Correction    </vt:lpstr>
      <vt:lpstr>Correct or Incorrect?</vt:lpstr>
      <vt:lpstr> Incorrect</vt:lpstr>
      <vt:lpstr>Correct or Incorrect?</vt:lpstr>
      <vt:lpstr> Incorrect</vt:lpstr>
      <vt:lpstr> or…</vt:lpstr>
      <vt:lpstr>Side by side comparison</vt:lpstr>
      <vt:lpstr>Correct or Incorrect?</vt:lpstr>
      <vt:lpstr> Incorrect</vt:lpstr>
      <vt:lpstr>Correct or Incorrect?</vt:lpstr>
      <vt:lpstr>Incorrect</vt:lpstr>
      <vt:lpstr>Correct or Incorrect?</vt:lpstr>
      <vt:lpstr>Incorrect</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Bradley, Stephanie</cp:lastModifiedBy>
  <cp:revision>114</cp:revision>
  <dcterms:created xsi:type="dcterms:W3CDTF">2015-04-14T15:21:28Z</dcterms:created>
  <dcterms:modified xsi:type="dcterms:W3CDTF">2021-11-12T13:05:35Z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