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5A0D179-F2CD-4F5D-8970-E88D7DE233A8}" type="datetimeFigureOut">
              <a:rPr lang="en-GB" smtClean="0"/>
              <a:t>24/11/2013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2468CD6-0C43-4105-82DF-00E9A46939D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5A0D179-F2CD-4F5D-8970-E88D7DE233A8}" type="datetimeFigureOut">
              <a:rPr lang="en-GB" smtClean="0"/>
              <a:t>24/11/2013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2468CD6-0C43-4105-82DF-00E9A46939D5}"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5A0D179-F2CD-4F5D-8970-E88D7DE233A8}" type="datetimeFigureOut">
              <a:rPr lang="en-GB" smtClean="0"/>
              <a:t>24/11/2013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2468CD6-0C43-4105-82DF-00E9A46939D5}"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5A0D179-F2CD-4F5D-8970-E88D7DE233A8}" type="datetimeFigureOut">
              <a:rPr lang="en-GB" smtClean="0"/>
              <a:t>24/11/2013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2468CD6-0C43-4105-82DF-00E9A46939D5}"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5A0D179-F2CD-4F5D-8970-E88D7DE233A8}" type="datetimeFigureOut">
              <a:rPr lang="en-GB" smtClean="0"/>
              <a:t>24/11/2013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2468CD6-0C43-4105-82DF-00E9A46939D5}"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65A0D179-F2CD-4F5D-8970-E88D7DE233A8}" type="datetimeFigureOut">
              <a:rPr lang="en-GB" smtClean="0"/>
              <a:t>24/11/2013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2468CD6-0C43-4105-82DF-00E9A46939D5}"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65A0D179-F2CD-4F5D-8970-E88D7DE233A8}" type="datetimeFigureOut">
              <a:rPr lang="en-GB" smtClean="0"/>
              <a:t>24/11/2013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82468CD6-0C43-4105-82DF-00E9A46939D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65A0D179-F2CD-4F5D-8970-E88D7DE233A8}" type="datetimeFigureOut">
              <a:rPr lang="en-GB" smtClean="0"/>
              <a:t>24/11/2013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2468CD6-0C43-4105-82DF-00E9A46939D5}"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5A0D179-F2CD-4F5D-8970-E88D7DE233A8}" type="datetimeFigureOut">
              <a:rPr lang="en-GB" smtClean="0"/>
              <a:t>24/11/2013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2468CD6-0C43-4105-82DF-00E9A46939D5}"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5A0D179-F2CD-4F5D-8970-E88D7DE233A8}" type="datetimeFigureOut">
              <a:rPr lang="en-GB" smtClean="0"/>
              <a:t>24/11/2013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2468CD6-0C43-4105-82DF-00E9A46939D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5A0D179-F2CD-4F5D-8970-E88D7DE233A8}" type="datetimeFigureOut">
              <a:rPr lang="en-GB" smtClean="0"/>
              <a:t>24/11/2013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2468CD6-0C43-4105-82DF-00E9A46939D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5A0D179-F2CD-4F5D-8970-E88D7DE233A8}" type="datetimeFigureOut">
              <a:rPr lang="en-GB" smtClean="0"/>
              <a:t>24/11/2013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2468CD6-0C43-4105-82DF-00E9A46939D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Market Research</a:t>
            </a:r>
            <a:endParaRPr lang="en-GB" dirty="0"/>
          </a:p>
        </p:txBody>
      </p:sp>
      <p:sp>
        <p:nvSpPr>
          <p:cNvPr id="3" name="Subtitle 2"/>
          <p:cNvSpPr>
            <a:spLocks noGrp="1"/>
          </p:cNvSpPr>
          <p:nvPr>
            <p:ph type="subTitle" idx="1"/>
          </p:nvPr>
        </p:nvSpPr>
        <p:spPr/>
        <p:txBody>
          <a:bodyPr/>
          <a:lstStyle/>
          <a:p>
            <a:r>
              <a:rPr lang="en-GB" dirty="0" smtClean="0"/>
              <a:t>for Small Business development and growth</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412776"/>
            <a:ext cx="8280920" cy="4594515"/>
          </a:xfrm>
        </p:spPr>
        <p:txBody>
          <a:bodyPr>
            <a:noAutofit/>
          </a:bodyPr>
          <a:lstStyle/>
          <a:p>
            <a:pPr>
              <a:buNone/>
            </a:pPr>
            <a:r>
              <a:rPr lang="en-GB" sz="2400" dirty="0" smtClean="0"/>
              <a:t>Steps involved in marketing research </a:t>
            </a:r>
            <a:r>
              <a:rPr lang="en-GB" sz="2400" dirty="0" smtClean="0"/>
              <a:t>include:</a:t>
            </a:r>
          </a:p>
          <a:p>
            <a:r>
              <a:rPr lang="en-GB" sz="2400" b="1" dirty="0" smtClean="0"/>
              <a:t>Step 1: Identifying and defining your </a:t>
            </a:r>
            <a:r>
              <a:rPr lang="en-GB" sz="2400" b="1" dirty="0" smtClean="0"/>
              <a:t>problem</a:t>
            </a:r>
          </a:p>
          <a:p>
            <a:r>
              <a:rPr lang="en-GB" sz="2400" b="1" dirty="0" smtClean="0"/>
              <a:t>Step 2: Designing and planning your </a:t>
            </a:r>
            <a:r>
              <a:rPr lang="en-GB" sz="2400" b="1" dirty="0" smtClean="0"/>
              <a:t>research</a:t>
            </a:r>
          </a:p>
          <a:p>
            <a:r>
              <a:rPr lang="en-GB" sz="2400" b="1" dirty="0" smtClean="0"/>
              <a:t>Step 3: Analysing data and </a:t>
            </a:r>
            <a:r>
              <a:rPr lang="en-GB" sz="2400" b="1" dirty="0" smtClean="0"/>
              <a:t>information</a:t>
            </a:r>
          </a:p>
          <a:p>
            <a:r>
              <a:rPr lang="en-GB" sz="2400" b="1" dirty="0" smtClean="0"/>
              <a:t>Step 4: Preparing a report </a:t>
            </a:r>
          </a:p>
          <a:p>
            <a:endParaRPr lang="en-GB" sz="2400" dirty="0" smtClean="0"/>
          </a:p>
        </p:txBody>
      </p:sp>
      <p:sp>
        <p:nvSpPr>
          <p:cNvPr id="3" name="Title 2"/>
          <p:cNvSpPr>
            <a:spLocks noGrp="1"/>
          </p:cNvSpPr>
          <p:nvPr>
            <p:ph type="title"/>
          </p:nvPr>
        </p:nvSpPr>
        <p:spPr/>
        <p:txBody>
          <a:bodyPr/>
          <a:lstStyle/>
          <a:p>
            <a:r>
              <a:rPr lang="en-GB" dirty="0" smtClean="0"/>
              <a:t>Marketing research</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smtClean="0"/>
              <a:t>Prior </a:t>
            </a:r>
            <a:r>
              <a:rPr lang="en-GB" sz="2800" dirty="0" smtClean="0"/>
              <a:t>to carrying out your research it is best to gain an understanding of what your objectives are.</a:t>
            </a:r>
          </a:p>
          <a:p>
            <a:r>
              <a:rPr lang="en-GB" sz="2800" dirty="0" smtClean="0"/>
              <a:t>For instance, your problem may be whether to introduce a new product or not so your marketing research would then be based on assessing the market to identify whether the market would accept this product. </a:t>
            </a:r>
          </a:p>
          <a:p>
            <a:endParaRPr lang="en-GB" dirty="0"/>
          </a:p>
        </p:txBody>
      </p:sp>
      <p:sp>
        <p:nvSpPr>
          <p:cNvPr id="3" name="Title 2"/>
          <p:cNvSpPr>
            <a:spLocks noGrp="1"/>
          </p:cNvSpPr>
          <p:nvPr>
            <p:ph type="title"/>
          </p:nvPr>
        </p:nvSpPr>
        <p:spPr/>
        <p:txBody>
          <a:bodyPr>
            <a:normAutofit fontScale="90000"/>
          </a:bodyPr>
          <a:lstStyle/>
          <a:p>
            <a:r>
              <a:rPr lang="en-GB" sz="4400" dirty="0" smtClean="0"/>
              <a:t>Step 1: Identifying and defining your problem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4784"/>
            <a:ext cx="8686800" cy="5116024"/>
          </a:xfrm>
        </p:spPr>
        <p:txBody>
          <a:bodyPr>
            <a:normAutofit fontScale="77500" lnSpcReduction="20000"/>
          </a:bodyPr>
          <a:lstStyle/>
          <a:p>
            <a:r>
              <a:rPr lang="en-GB" sz="2800" dirty="0" smtClean="0"/>
              <a:t>Designing </a:t>
            </a:r>
            <a:r>
              <a:rPr lang="en-GB" sz="2800" dirty="0" smtClean="0"/>
              <a:t>and planning your research carefully helps to get you the best results and can save you time and money.</a:t>
            </a:r>
          </a:p>
          <a:p>
            <a:r>
              <a:rPr lang="en-GB" sz="2800" dirty="0" smtClean="0"/>
              <a:t>The two main sources of research include primary research, </a:t>
            </a:r>
            <a:r>
              <a:rPr lang="en-GB" sz="2800" dirty="0" smtClean="0"/>
              <a:t>i.e</a:t>
            </a:r>
            <a:r>
              <a:rPr lang="en-GB" sz="2800" dirty="0" smtClean="0"/>
              <a:t>.</a:t>
            </a:r>
            <a:r>
              <a:rPr lang="en-GB" sz="2800" dirty="0" smtClean="0"/>
              <a:t> </a:t>
            </a:r>
            <a:r>
              <a:rPr lang="en-GB" sz="2800" dirty="0" smtClean="0"/>
              <a:t>gathering information that does not already exist and is for your specific purposes and secondary research, that is gathering information that has been previously collected for any purpose other than your specific needs.</a:t>
            </a:r>
          </a:p>
          <a:p>
            <a:r>
              <a:rPr lang="en-GB" sz="2800" dirty="0" smtClean="0"/>
              <a:t>Primary research is usually conducted through interviews or surveys and while offering the best chance of obtaining highly relevant information for your specific purposes it can be expensive as it is time consuming and often requires outsourcing to a specialist provider. </a:t>
            </a:r>
          </a:p>
          <a:p>
            <a:r>
              <a:rPr lang="en-GB" sz="2800" dirty="0" smtClean="0"/>
              <a:t>Secondary research is often more cost effective as it can be undertaken using any source of existing published information. Popular sources of secondary data include government websites and industry </a:t>
            </a:r>
            <a:r>
              <a:rPr lang="en-GB" sz="2800" dirty="0" smtClean="0"/>
              <a:t>associations</a:t>
            </a:r>
            <a:r>
              <a:rPr lang="en-GB" sz="2800" dirty="0" smtClean="0"/>
              <a:t>.</a:t>
            </a:r>
          </a:p>
        </p:txBody>
      </p:sp>
      <p:sp>
        <p:nvSpPr>
          <p:cNvPr id="3" name="Title 2"/>
          <p:cNvSpPr>
            <a:spLocks noGrp="1"/>
          </p:cNvSpPr>
          <p:nvPr>
            <p:ph type="title"/>
          </p:nvPr>
        </p:nvSpPr>
        <p:spPr/>
        <p:txBody>
          <a:bodyPr>
            <a:normAutofit fontScale="90000"/>
          </a:bodyPr>
          <a:lstStyle/>
          <a:p>
            <a:r>
              <a:rPr lang="en-GB" sz="4400" dirty="0" smtClean="0"/>
              <a:t>Step 2: Designing and planning your research</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sz="2800" dirty="0" smtClean="0"/>
              <a:t>It is best to start planning your research by evaluating what data and information is in existence and then determine the specific areas where you may need to conduct primary research.</a:t>
            </a:r>
          </a:p>
          <a:p>
            <a:r>
              <a:rPr lang="en-GB" sz="2800" dirty="0" smtClean="0"/>
              <a:t>Collecting Data and Information: Some common techniques used to collect data and information include;</a:t>
            </a:r>
          </a:p>
          <a:p>
            <a:pPr lvl="1"/>
            <a:r>
              <a:rPr lang="en-GB" sz="2400" dirty="0" smtClean="0"/>
              <a:t>Online surveys </a:t>
            </a:r>
          </a:p>
          <a:p>
            <a:pPr lvl="1"/>
            <a:r>
              <a:rPr lang="en-GB" sz="2400" dirty="0" smtClean="0"/>
              <a:t>Telephone interviews/in- home personal interviews </a:t>
            </a:r>
          </a:p>
          <a:p>
            <a:pPr lvl="1"/>
            <a:r>
              <a:rPr lang="en-GB" sz="2400" dirty="0" smtClean="0"/>
              <a:t>Questionnaires </a:t>
            </a:r>
            <a:endParaRPr lang="en-GB" sz="2400" dirty="0" smtClean="0"/>
          </a:p>
          <a:p>
            <a:r>
              <a:rPr lang="en-GB" sz="2800" dirty="0" smtClean="0"/>
              <a:t>It is important to consider the type of data and information you require to match the best possible collection techniques for each requirement.</a:t>
            </a:r>
          </a:p>
          <a:p>
            <a:endParaRPr lang="en-GB" dirty="0"/>
          </a:p>
        </p:txBody>
      </p:sp>
      <p:sp>
        <p:nvSpPr>
          <p:cNvPr id="3" name="Title 2"/>
          <p:cNvSpPr>
            <a:spLocks noGrp="1"/>
          </p:cNvSpPr>
          <p:nvPr>
            <p:ph type="title"/>
          </p:nvPr>
        </p:nvSpPr>
        <p:spPr/>
        <p:txBody>
          <a:bodyPr>
            <a:normAutofit fontScale="90000"/>
          </a:bodyPr>
          <a:lstStyle/>
          <a:p>
            <a:r>
              <a:rPr lang="en-GB" sz="4000" dirty="0" smtClean="0"/>
              <a:t>Designing and planning your research</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sz="2800" dirty="0" smtClean="0"/>
              <a:t>Once </a:t>
            </a:r>
            <a:r>
              <a:rPr lang="en-GB" sz="2800" dirty="0" smtClean="0"/>
              <a:t>data and information have been collected, the next step is to organise the information and interpret it in accordance with your research objectives to draw a conclusion and define what choices you have available as the next steps.</a:t>
            </a:r>
          </a:p>
          <a:p>
            <a:r>
              <a:rPr lang="en-GB" sz="2800" dirty="0" smtClean="0"/>
              <a:t>The key to market research success is a systematic approach and the completion of each step before the next starts.</a:t>
            </a:r>
          </a:p>
          <a:p>
            <a:r>
              <a:rPr lang="en-GB" sz="2800" dirty="0" smtClean="0"/>
              <a:t>Using market research</a:t>
            </a:r>
          </a:p>
          <a:p>
            <a:r>
              <a:rPr lang="en-GB" sz="2800" dirty="0" smtClean="0"/>
              <a:t>Once the outcomes of your research are available, you can feed the information into the formulation of your marketing strategy. However it is important to remember that if the outcomes of the research activities are not sufficient to make a decision, you may need to conduct further research as required.</a:t>
            </a:r>
          </a:p>
          <a:p>
            <a:endParaRPr lang="en-GB" dirty="0"/>
          </a:p>
        </p:txBody>
      </p:sp>
      <p:sp>
        <p:nvSpPr>
          <p:cNvPr id="3" name="Title 2"/>
          <p:cNvSpPr>
            <a:spLocks noGrp="1"/>
          </p:cNvSpPr>
          <p:nvPr>
            <p:ph type="title"/>
          </p:nvPr>
        </p:nvSpPr>
        <p:spPr/>
        <p:txBody>
          <a:bodyPr>
            <a:normAutofit fontScale="90000"/>
          </a:bodyPr>
          <a:lstStyle/>
          <a:p>
            <a:r>
              <a:rPr lang="en-GB" sz="4400" dirty="0" smtClean="0"/>
              <a:t>Step 3: Analysing data and information</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800" dirty="0" smtClean="0"/>
              <a:t>It </a:t>
            </a:r>
            <a:r>
              <a:rPr lang="en-GB" sz="2800" dirty="0" smtClean="0"/>
              <a:t>is good practice to always compile your research outcomes into a report with recommendations for further actions. </a:t>
            </a:r>
            <a:endParaRPr lang="en-GB" sz="2800" dirty="0" smtClean="0"/>
          </a:p>
          <a:p>
            <a:r>
              <a:rPr lang="en-GB" sz="2800" dirty="0" smtClean="0"/>
              <a:t>Even </a:t>
            </a:r>
            <a:r>
              <a:rPr lang="en-GB" sz="2800" dirty="0" smtClean="0"/>
              <a:t>if it is purely for your own use in the case of a micro business, preparing the information into a structured report helps to ensure your information is credible and justifiable. </a:t>
            </a:r>
            <a:endParaRPr lang="en-GB" sz="2800" dirty="0" smtClean="0"/>
          </a:p>
          <a:p>
            <a:r>
              <a:rPr lang="en-GB" sz="2800" dirty="0" smtClean="0"/>
              <a:t>If </a:t>
            </a:r>
            <a:r>
              <a:rPr lang="en-GB" sz="2800" dirty="0" smtClean="0"/>
              <a:t>you are working in a larger organisation it will be important to be able to effectively communicate the research outcomes to your colleagues</a:t>
            </a:r>
            <a:r>
              <a:rPr lang="en-GB" sz="2800" dirty="0" smtClean="0"/>
              <a:t>.</a:t>
            </a:r>
            <a:endParaRPr lang="en-GB" sz="2800" dirty="0" smtClean="0"/>
          </a:p>
        </p:txBody>
      </p:sp>
      <p:sp>
        <p:nvSpPr>
          <p:cNvPr id="3" name="Title 2"/>
          <p:cNvSpPr>
            <a:spLocks noGrp="1"/>
          </p:cNvSpPr>
          <p:nvPr>
            <p:ph type="title"/>
          </p:nvPr>
        </p:nvSpPr>
        <p:spPr/>
        <p:txBody>
          <a:bodyPr>
            <a:normAutofit/>
          </a:bodyPr>
          <a:lstStyle/>
          <a:p>
            <a:r>
              <a:rPr lang="en-GB" sz="4400" dirty="0" smtClean="0"/>
              <a:t>Step 4: Preparing a </a:t>
            </a:r>
            <a:r>
              <a:rPr lang="en-GB" sz="4400" dirty="0" smtClean="0"/>
              <a:t>report</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TotalTime>
  <Words>523</Words>
  <Application>Microsoft Office PowerPoint</Application>
  <PresentationFormat>On-screen Show (4:3)</PresentationFormat>
  <Paragraphs>32</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Concourse</vt:lpstr>
      <vt:lpstr>Market Research</vt:lpstr>
      <vt:lpstr>Marketing research</vt:lpstr>
      <vt:lpstr>Step 1: Identifying and defining your problem </vt:lpstr>
      <vt:lpstr>Step 2: Designing and planning your research</vt:lpstr>
      <vt:lpstr>Designing and planning your research</vt:lpstr>
      <vt:lpstr>Step 3: Analysing data and information</vt:lpstr>
      <vt:lpstr>Step 4: Preparing a report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 Research</dc:title>
  <dc:creator>Pamela</dc:creator>
  <cp:lastModifiedBy>Pamela</cp:lastModifiedBy>
  <cp:revision>1</cp:revision>
  <dcterms:created xsi:type="dcterms:W3CDTF">2013-11-24T17:40:12Z</dcterms:created>
  <dcterms:modified xsi:type="dcterms:W3CDTF">2013-11-24T17:41:20Z</dcterms:modified>
</cp:coreProperties>
</file>