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60" r:id="rId5"/>
    <p:sldId id="261" r:id="rId6"/>
    <p:sldId id="259" r:id="rId7"/>
    <p:sldId id="262" r:id="rId8"/>
    <p:sldId id="263" r:id="rId9"/>
    <p:sldId id="264"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2899" autoAdjust="0"/>
  </p:normalViewPr>
  <p:slideViewPr>
    <p:cSldViewPr>
      <p:cViewPr varScale="1">
        <p:scale>
          <a:sx n="83" d="100"/>
          <a:sy n="83" d="100"/>
        </p:scale>
        <p:origin x="1772" y="6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7EF1A4F-8BEC-4BC7-9FF0-640D2F396D35}" type="datetimeFigureOut">
              <a:rPr lang="en-GB" smtClean="0"/>
              <a:pPr/>
              <a:t>13/01/2023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9ECEA05-603A-4838-A8AC-BF4D12426C53}" type="slidenum">
              <a:rPr lang="en-GB" smtClean="0"/>
              <a:pPr/>
              <a:t>‹#›</a:t>
            </a:fld>
            <a:endParaRPr lang="en-GB"/>
          </a:p>
        </p:txBody>
      </p:sp>
    </p:spTree>
    <p:extLst>
      <p:ext uri="{BB962C8B-B14F-4D97-AF65-F5344CB8AC3E}">
        <p14:creationId xmlns:p14="http://schemas.microsoft.com/office/powerpoint/2010/main" val="36219765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Clay Ironstone nodules in picture on right in </a:t>
            </a:r>
            <a:r>
              <a:rPr lang="en-GB" dirty="0" err="1"/>
              <a:t>pembrokeshire</a:t>
            </a:r>
            <a:r>
              <a:rPr lang="en-GB" dirty="0"/>
              <a:t>. </a:t>
            </a:r>
            <a:r>
              <a:rPr lang="en-GB" sz="1200" b="0" i="0" kern="1200" dirty="0">
                <a:solidFill>
                  <a:schemeClr val="tx1"/>
                </a:solidFill>
                <a:latin typeface="+mn-lt"/>
                <a:ea typeface="+mn-ea"/>
                <a:cs typeface="+mn-cs"/>
              </a:rPr>
              <a:t>Clay Ironstone Nodules , in the cliffs to the east of </a:t>
            </a:r>
            <a:r>
              <a:rPr lang="en-GB" sz="1200" b="0" i="0" kern="1200" dirty="0" err="1">
                <a:solidFill>
                  <a:schemeClr val="tx1"/>
                </a:solidFill>
                <a:latin typeface="+mn-lt"/>
                <a:ea typeface="+mn-ea"/>
                <a:cs typeface="+mn-cs"/>
              </a:rPr>
              <a:t>Amroth</a:t>
            </a:r>
            <a:r>
              <a:rPr lang="en-GB" sz="1200" b="0" i="0" kern="1200" dirty="0">
                <a:solidFill>
                  <a:schemeClr val="tx1"/>
                </a:solidFill>
                <a:latin typeface="+mn-lt"/>
                <a:ea typeface="+mn-ea"/>
                <a:cs typeface="+mn-cs"/>
              </a:rPr>
              <a:t> Beach .</a:t>
            </a:r>
            <a:br>
              <a:rPr lang="en-GB" dirty="0"/>
            </a:br>
            <a:r>
              <a:rPr lang="en-GB" sz="1200" b="0" i="0" kern="1200" dirty="0">
                <a:solidFill>
                  <a:schemeClr val="tx1"/>
                </a:solidFill>
                <a:latin typeface="+mn-lt"/>
                <a:ea typeface="+mn-ea"/>
                <a:cs typeface="+mn-cs"/>
              </a:rPr>
              <a:t>A hard clay-rock , containing carbonate of iron (</a:t>
            </a:r>
            <a:r>
              <a:rPr lang="en-GB" sz="1200" b="0" i="0" kern="1200" dirty="0" err="1">
                <a:solidFill>
                  <a:schemeClr val="tx1"/>
                </a:solidFill>
                <a:latin typeface="+mn-lt"/>
                <a:ea typeface="+mn-ea"/>
                <a:cs typeface="+mn-cs"/>
              </a:rPr>
              <a:t>chalybite</a:t>
            </a:r>
            <a:r>
              <a:rPr lang="en-GB" sz="1200" b="0" i="0" kern="1200" dirty="0">
                <a:solidFill>
                  <a:schemeClr val="tx1"/>
                </a:solidFill>
                <a:latin typeface="+mn-lt"/>
                <a:ea typeface="+mn-ea"/>
                <a:cs typeface="+mn-cs"/>
              </a:rPr>
              <a:t>) , </a:t>
            </a:r>
            <a:r>
              <a:rPr lang="en-GB" sz="1200" b="0" i="0" kern="1200" dirty="0" err="1">
                <a:solidFill>
                  <a:schemeClr val="tx1"/>
                </a:solidFill>
                <a:latin typeface="+mn-lt"/>
                <a:ea typeface="+mn-ea"/>
                <a:cs typeface="+mn-cs"/>
              </a:rPr>
              <a:t>interbedded</a:t>
            </a:r>
            <a:r>
              <a:rPr lang="en-GB" sz="1200" b="0" i="0" kern="1200" dirty="0">
                <a:solidFill>
                  <a:schemeClr val="tx1"/>
                </a:solidFill>
                <a:latin typeface="+mn-lt"/>
                <a:ea typeface="+mn-ea"/>
                <a:cs typeface="+mn-cs"/>
              </a:rPr>
              <a:t> with </a:t>
            </a:r>
            <a:r>
              <a:rPr lang="en-GB" sz="1200" b="0" i="0" kern="1200" dirty="0" err="1">
                <a:solidFill>
                  <a:schemeClr val="tx1"/>
                </a:solidFill>
                <a:latin typeface="+mn-lt"/>
                <a:ea typeface="+mn-ea"/>
                <a:cs typeface="+mn-cs"/>
              </a:rPr>
              <a:t>shales</a:t>
            </a:r>
            <a:r>
              <a:rPr lang="en-GB" sz="1200" b="0" i="0" kern="1200" dirty="0">
                <a:solidFill>
                  <a:schemeClr val="tx1"/>
                </a:solidFill>
                <a:latin typeface="+mn-lt"/>
                <a:ea typeface="+mn-ea"/>
                <a:cs typeface="+mn-cs"/>
              </a:rPr>
              <a:t> associated with coal seams in the "Coal Measures "</a:t>
            </a:r>
            <a:endParaRPr lang="en-GB" dirty="0"/>
          </a:p>
        </p:txBody>
      </p:sp>
      <p:sp>
        <p:nvSpPr>
          <p:cNvPr id="4" name="Slide Number Placeholder 3"/>
          <p:cNvSpPr>
            <a:spLocks noGrp="1"/>
          </p:cNvSpPr>
          <p:nvPr>
            <p:ph type="sldNum" sz="quarter" idx="10"/>
          </p:nvPr>
        </p:nvSpPr>
        <p:spPr/>
        <p:txBody>
          <a:bodyPr/>
          <a:lstStyle/>
          <a:p>
            <a:fld id="{B9ECEA05-603A-4838-A8AC-BF4D12426C53}"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i="1" kern="1200" dirty="0">
                <a:solidFill>
                  <a:schemeClr val="tx1"/>
                </a:solidFill>
                <a:latin typeface="+mn-lt"/>
                <a:ea typeface="+mn-ea"/>
                <a:cs typeface="+mn-cs"/>
              </a:rPr>
              <a:t>The iron ore in the Coal Measures is </a:t>
            </a:r>
            <a:r>
              <a:rPr lang="en-US" sz="1200" kern="1200" dirty="0">
                <a:solidFill>
                  <a:schemeClr val="tx1"/>
                </a:solidFill>
                <a:latin typeface="+mn-lt"/>
                <a:ea typeface="+mn-ea"/>
                <a:cs typeface="+mn-cs"/>
              </a:rPr>
              <a:t>the so-called clay ironstone that is </a:t>
            </a:r>
            <a:r>
              <a:rPr lang="en-US" sz="1200" kern="1200" dirty="0" err="1">
                <a:solidFill>
                  <a:schemeClr val="tx1"/>
                </a:solidFill>
                <a:latin typeface="+mn-lt"/>
                <a:ea typeface="+mn-ea"/>
                <a:cs typeface="+mn-cs"/>
              </a:rPr>
              <a:t>interbedded</a:t>
            </a:r>
            <a:r>
              <a:rPr lang="en-US" sz="1200" kern="1200" dirty="0">
                <a:solidFill>
                  <a:schemeClr val="tx1"/>
                </a:solidFill>
                <a:latin typeface="+mn-lt"/>
                <a:ea typeface="+mn-ea"/>
                <a:cs typeface="+mn-cs"/>
              </a:rPr>
              <a:t> with </a:t>
            </a:r>
            <a:r>
              <a:rPr lang="en-US" sz="1200" kern="1200" dirty="0" err="1">
                <a:solidFill>
                  <a:schemeClr val="tx1"/>
                </a:solidFill>
                <a:latin typeface="+mn-lt"/>
                <a:ea typeface="+mn-ea"/>
                <a:cs typeface="+mn-cs"/>
              </a:rPr>
              <a:t>shales</a:t>
            </a:r>
            <a:r>
              <a:rPr lang="en-US" sz="1200" kern="1200" dirty="0">
                <a:solidFill>
                  <a:schemeClr val="tx1"/>
                </a:solidFill>
                <a:latin typeface="+mn-lt"/>
                <a:ea typeface="+mn-ea"/>
                <a:cs typeface="+mn-cs"/>
              </a:rPr>
              <a:t> associated with coal seams. It is essentially a hard clay-rock containing carbonate of iron (</a:t>
            </a:r>
            <a:r>
              <a:rPr lang="en-US" sz="1200" kern="1200" dirty="0" err="1">
                <a:solidFill>
                  <a:schemeClr val="tx1"/>
                </a:solidFill>
                <a:latin typeface="+mn-lt"/>
                <a:ea typeface="+mn-ea"/>
                <a:cs typeface="+mn-cs"/>
              </a:rPr>
              <a:t>chalybite</a:t>
            </a:r>
            <a:r>
              <a:rPr lang="en-US" sz="1200" kern="1200" dirty="0">
                <a:solidFill>
                  <a:schemeClr val="tx1"/>
                </a:solidFill>
                <a:latin typeface="+mn-lt"/>
                <a:ea typeface="+mn-ea"/>
                <a:cs typeface="+mn-cs"/>
              </a:rPr>
              <a:t>) in such quantity as to yield from 25 to 35 per cent of iron. Normally the </a:t>
            </a:r>
            <a:r>
              <a:rPr lang="en-US" sz="1200" kern="1200" dirty="0" err="1">
                <a:solidFill>
                  <a:schemeClr val="tx1"/>
                </a:solidFill>
                <a:latin typeface="+mn-lt"/>
                <a:ea typeface="+mn-ea"/>
                <a:cs typeface="+mn-cs"/>
              </a:rPr>
              <a:t>colour</a:t>
            </a:r>
            <a:r>
              <a:rPr lang="en-US" sz="1200" kern="1200" dirty="0">
                <a:solidFill>
                  <a:schemeClr val="tx1"/>
                </a:solidFill>
                <a:latin typeface="+mn-lt"/>
                <a:ea typeface="+mn-ea"/>
                <a:cs typeface="+mn-cs"/>
              </a:rPr>
              <a:t> ranges from light to dark brown but it may be almost black, due to the presence of so much carbonaceous matter that the ore can be roasted (as a preliminary to smelting) without the use of fuel. It is then called black-band.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ore may occur in continuous beds a few inches in thickness, or as more or less rounded lumps or nodules distributed in layers within the </a:t>
            </a:r>
            <a:r>
              <a:rPr lang="en-US" sz="1200" kern="1200" dirty="0" err="1">
                <a:solidFill>
                  <a:schemeClr val="tx1"/>
                </a:solidFill>
                <a:latin typeface="+mn-lt"/>
                <a:ea typeface="+mn-ea"/>
                <a:cs typeface="+mn-cs"/>
              </a:rPr>
              <a:t>shales</a:t>
            </a:r>
            <a:r>
              <a:rPr lang="en-US" sz="1200" kern="1200" dirty="0">
                <a:solidFill>
                  <a:schemeClr val="tx1"/>
                </a:solidFill>
                <a:latin typeface="+mn-lt"/>
                <a:ea typeface="+mn-ea"/>
                <a:cs typeface="+mn-cs"/>
              </a:rPr>
              <a:t>. It was known as 'mine,' the nodules being 'balls of mine ' and the beds 'pins of mine,' whilst the shale in which the ore occurred was known as ' mine ground.' </a:t>
            </a:r>
            <a:endParaRPr lang="en-GB"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9ECEA05-603A-4838-A8AC-BF4D12426C53}"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Shale is a fine-grained sedimentary rock that forms from the compaction of silt and clay-size mineral particles that we commonly call "mud." This composition places shale in a category of sedimentary rocks known as "mudstones."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Clay ironstone owes its origin to the conditions which resulted in the formation of coal seams. Most rocks contain a small amount of iron which normally passes into solution as the rocks are weathered, and, together with other products of denudation, finds its way into the waters of rivers. In the swamps in which the Coal Measures accumulated, and on which were established the forests that provided the material for coal seams, there were many temporary shallow lagoons in the often stagnant water of which there was much decaying vegetation which acted as a reducing agent and prevented oxidation, so that an appreciable amount of the iron remained in solution. This, deposited as iron carbonate as the solution became concentrated, mingled with the mud or other sediment that was settling out of the water and gave rise to the ferruginous clay that now constitutes the ironstone.</a:t>
            </a:r>
            <a:endParaRPr lang="en-GB"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9ECEA05-603A-4838-A8AC-BF4D12426C53}"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Sea level went up and down slightly and river channels moved burying some of this organic</a:t>
            </a:r>
            <a:r>
              <a:rPr lang="en-GB" baseline="0" dirty="0"/>
              <a:t> matter.</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endParaRPr lang="en-GB" u="none" dirty="0">
              <a:solidFill>
                <a:schemeClr val="tx1"/>
              </a:solidFill>
            </a:endParaRPr>
          </a:p>
        </p:txBody>
      </p:sp>
      <p:sp>
        <p:nvSpPr>
          <p:cNvPr id="4" name="Slide Number Placeholder 3"/>
          <p:cNvSpPr>
            <a:spLocks noGrp="1"/>
          </p:cNvSpPr>
          <p:nvPr>
            <p:ph type="sldNum" sz="quarter" idx="10"/>
          </p:nvPr>
        </p:nvSpPr>
        <p:spPr/>
        <p:txBody>
          <a:bodyPr/>
          <a:lstStyle/>
          <a:p>
            <a:fld id="{3BFE8123-C4A7-441D-B4E4-4FA29A54B166}"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In South Wales clay-ironstone occurs principally in the Lower and Middle Series of the Coal Measures which also contain most of the important coal seams. It is best developed and was most extensively worked between </a:t>
            </a:r>
            <a:r>
              <a:rPr lang="en-US" sz="1200" kern="1200" dirty="0" err="1">
                <a:solidFill>
                  <a:schemeClr val="tx1"/>
                </a:solidFill>
                <a:latin typeface="+mn-lt"/>
                <a:ea typeface="+mn-ea"/>
                <a:cs typeface="+mn-cs"/>
              </a:rPr>
              <a:t>Pontypool</a:t>
            </a:r>
            <a:r>
              <a:rPr lang="en-US" sz="1200" kern="1200" dirty="0">
                <a:solidFill>
                  <a:schemeClr val="tx1"/>
                </a:solidFill>
                <a:latin typeface="+mn-lt"/>
                <a:ea typeface="+mn-ea"/>
                <a:cs typeface="+mn-cs"/>
              </a:rPr>
              <a:t> and </a:t>
            </a:r>
            <a:r>
              <a:rPr lang="en-US" sz="1200" kern="1200" dirty="0" err="1">
                <a:solidFill>
                  <a:schemeClr val="tx1"/>
                </a:solidFill>
                <a:latin typeface="+mn-lt"/>
                <a:ea typeface="+mn-ea"/>
                <a:cs typeface="+mn-cs"/>
              </a:rPr>
              <a:t>Merthyr</a:t>
            </a:r>
            <a:r>
              <a:rPr lang="en-US" sz="1200" kern="1200" dirty="0">
                <a:solidFill>
                  <a:schemeClr val="tx1"/>
                </a:solidFill>
                <a:latin typeface="+mn-lt"/>
                <a:ea typeface="+mn-ea"/>
                <a:cs typeface="+mn-cs"/>
              </a:rPr>
              <a:t>, but when traced to the west, although the individual beds tend to become thicker they also become poorer in iron. </a:t>
            </a:r>
            <a:endParaRPr lang="en-GB" dirty="0"/>
          </a:p>
          <a:p>
            <a:endParaRPr lang="en-GB" dirty="0"/>
          </a:p>
        </p:txBody>
      </p:sp>
      <p:sp>
        <p:nvSpPr>
          <p:cNvPr id="4" name="Slide Number Placeholder 3"/>
          <p:cNvSpPr>
            <a:spLocks noGrp="1"/>
          </p:cNvSpPr>
          <p:nvPr>
            <p:ph type="sldNum" sz="quarter" idx="10"/>
          </p:nvPr>
        </p:nvSpPr>
        <p:spPr/>
        <p:txBody>
          <a:bodyPr/>
          <a:lstStyle/>
          <a:p>
            <a:fld id="{B9ECEA05-603A-4838-A8AC-BF4D12426C53}"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At first the ore in the principal regions of production was obtained by picking the nodules from the beds of streams, where they tended to accumulate on account of their superior weight and hardness whilst the associated softer </a:t>
            </a:r>
            <a:r>
              <a:rPr lang="en-US" sz="1200" kern="1200" dirty="0" err="1">
                <a:solidFill>
                  <a:schemeClr val="tx1"/>
                </a:solidFill>
                <a:latin typeface="+mn-lt"/>
                <a:ea typeface="+mn-ea"/>
                <a:cs typeface="+mn-cs"/>
              </a:rPr>
              <a:t>shales</a:t>
            </a:r>
            <a:r>
              <a:rPr lang="en-US" sz="1200" kern="1200" dirty="0">
                <a:solidFill>
                  <a:schemeClr val="tx1"/>
                </a:solidFill>
                <a:latin typeface="+mn-lt"/>
                <a:ea typeface="+mn-ea"/>
                <a:cs typeface="+mn-cs"/>
              </a:rPr>
              <a:t> were disintegrated and washed away. When these supplies were exhausted the nodules in beds exposed in cliffs and artificial excavations were worked. One method of separating the ores from the much more abundant </a:t>
            </a:r>
            <a:r>
              <a:rPr lang="en-US" sz="1200" kern="1200" dirty="0" err="1">
                <a:solidFill>
                  <a:schemeClr val="tx1"/>
                </a:solidFill>
                <a:latin typeface="+mn-lt"/>
                <a:ea typeface="+mn-ea"/>
                <a:cs typeface="+mn-cs"/>
              </a:rPr>
              <a:t>shales</a:t>
            </a:r>
            <a:r>
              <a:rPr lang="en-US" sz="1200" kern="1200" dirty="0">
                <a:solidFill>
                  <a:schemeClr val="tx1"/>
                </a:solidFill>
                <a:latin typeface="+mn-lt"/>
                <a:ea typeface="+mn-ea"/>
                <a:cs typeface="+mn-cs"/>
              </a:rPr>
              <a:t> was to make a pond (about 20 yards square and 3 or 4 feet deep) at a suitably high level by damming a stream and then allowing the water (controlled by a sluice gate) to rush suddenly down the hill, washing away the shale and leaving the heavier nodules to accumulate at the bottom of the slope. The streams were called 1 races,' but the process, which was called ' scouring ' tended to block watercourses with debris, causing floods that destroyed valuable land and led to expensive lawsuits. </a:t>
            </a:r>
            <a:endParaRPr lang="en-GB"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9ECEA05-603A-4838-A8AC-BF4D12426C53}"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As the demand increased the ores were obtained from quarry-like excavations along the outcrop. These were known as ' patches ' or patchworks ' and the debris left the surface very irregular with fan-shaped mounds that were gradually covered with vegetation. Plate V illustrates a mid-nineteenth century patchwork known as the </a:t>
            </a:r>
            <a:r>
              <a:rPr lang="en-US" sz="1200" kern="1200" dirty="0" err="1">
                <a:solidFill>
                  <a:schemeClr val="tx1"/>
                </a:solidFill>
                <a:latin typeface="+mn-lt"/>
                <a:ea typeface="+mn-ea"/>
                <a:cs typeface="+mn-cs"/>
              </a:rPr>
              <a:t>Elled</a:t>
            </a:r>
            <a:r>
              <a:rPr lang="en-US" sz="1200" kern="1200" dirty="0">
                <a:solidFill>
                  <a:schemeClr val="tx1"/>
                </a:solidFill>
                <a:latin typeface="+mn-lt"/>
                <a:ea typeface="+mn-ea"/>
                <a:cs typeface="+mn-cs"/>
              </a:rPr>
              <a:t> Patch, situated on the shoulder of a hill between </a:t>
            </a:r>
            <a:r>
              <a:rPr lang="en-US" sz="1200" kern="1200" dirty="0" err="1">
                <a:solidFill>
                  <a:schemeClr val="tx1"/>
                </a:solidFill>
                <a:latin typeface="+mn-lt"/>
                <a:ea typeface="+mn-ea"/>
                <a:cs typeface="+mn-cs"/>
              </a:rPr>
              <a:t>Nant</a:t>
            </a:r>
            <a:r>
              <a:rPr lang="en-US" sz="1200" kern="1200" dirty="0">
                <a:solidFill>
                  <a:schemeClr val="tx1"/>
                </a:solidFill>
                <a:latin typeface="+mn-lt"/>
                <a:ea typeface="+mn-ea"/>
                <a:cs typeface="+mn-cs"/>
              </a:rPr>
              <a:t>-y-</a:t>
            </a:r>
            <a:r>
              <a:rPr lang="en-US" sz="1200" kern="1200" dirty="0" err="1">
                <a:solidFill>
                  <a:schemeClr val="tx1"/>
                </a:solidFill>
                <a:latin typeface="+mn-lt"/>
                <a:ea typeface="+mn-ea"/>
                <a:cs typeface="+mn-cs"/>
              </a:rPr>
              <a:t>glo</a:t>
            </a:r>
            <a:r>
              <a:rPr lang="en-US" sz="1200" kern="1200" dirty="0">
                <a:solidFill>
                  <a:schemeClr val="tx1"/>
                </a:solidFill>
                <a:latin typeface="+mn-lt"/>
                <a:ea typeface="+mn-ea"/>
                <a:cs typeface="+mn-cs"/>
              </a:rPr>
              <a:t> and Beaufort. Below a thin layer of soil and stones there followed in turn, a (dark in the illustration) layer of poor quality ironstone, then shale with abundant ironstone nodules, a seam of coal - the </a:t>
            </a:r>
            <a:r>
              <a:rPr lang="en-US" sz="1200" kern="1200" dirty="0" err="1">
                <a:solidFill>
                  <a:schemeClr val="tx1"/>
                </a:solidFill>
                <a:latin typeface="+mn-lt"/>
                <a:ea typeface="+mn-ea"/>
                <a:cs typeface="+mn-cs"/>
              </a:rPr>
              <a:t>Elled</a:t>
            </a:r>
            <a:r>
              <a:rPr lang="en-US" sz="1200" kern="1200" dirty="0">
                <a:solidFill>
                  <a:schemeClr val="tx1"/>
                </a:solidFill>
                <a:latin typeface="+mn-lt"/>
                <a:ea typeface="+mn-ea"/>
                <a:cs typeface="+mn-cs"/>
              </a:rPr>
              <a:t> Coal - and more </a:t>
            </a:r>
            <a:r>
              <a:rPr lang="en-US" sz="1200" kern="1200" dirty="0" err="1">
                <a:solidFill>
                  <a:schemeClr val="tx1"/>
                </a:solidFill>
                <a:latin typeface="+mn-lt"/>
                <a:ea typeface="+mn-ea"/>
                <a:cs typeface="+mn-cs"/>
              </a:rPr>
              <a:t>shales</a:t>
            </a:r>
            <a:r>
              <a:rPr lang="en-US" sz="1200" kern="1200" dirty="0">
                <a:solidFill>
                  <a:schemeClr val="tx1"/>
                </a:solidFill>
                <a:latin typeface="+mn-lt"/>
                <a:ea typeface="+mn-ea"/>
                <a:cs typeface="+mn-cs"/>
              </a:rPr>
              <a:t> separating other thin seams of coal.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By the beginning of the 19th century the ore was obtained from levels driven into the hills by a method resembling the 'pillar and stall ' system used for working coal seams. From main roadways intended for transport a number of tunnel-like cuttings (stalls) were driven into the seam or strata to be excavated, with pillars left between them to support the roof. This operation released a considerable part of the available ore, and then, after cutting or' holing ' through a pillar at its far end from one stall to another the material of the pillar was removed, the ore sent to the surface in trams and the unsupported roof left to collapse into the space that remained after the miners had stowed away as much of the discarded shale debris as was possible. The amount of debris was considerable because although the workings had to be about 6 feet in height the ironstone beds - two or three in number and from less than two inches to about six inches thick - accounted for only a small proportion of the material that had to be excavated, and even when as much as possible had been stowed back in the emptied space there was still a considerable quantity to be brought to the surface through roadways maintained within the debris. This amounted to as much as five or six trams of rubbish to one tram of ore. A model of the </a:t>
            </a:r>
            <a:r>
              <a:rPr lang="en-US" sz="1200" kern="1200" dirty="0" err="1">
                <a:solidFill>
                  <a:schemeClr val="tx1"/>
                </a:solidFill>
                <a:latin typeface="+mn-lt"/>
                <a:ea typeface="+mn-ea"/>
                <a:cs typeface="+mn-cs"/>
              </a:rPr>
              <a:t>neighbourhood</a:t>
            </a:r>
            <a:r>
              <a:rPr lang="en-US" sz="1200" kern="1200" dirty="0">
                <a:solidFill>
                  <a:schemeClr val="tx1"/>
                </a:solidFill>
                <a:latin typeface="+mn-lt"/>
                <a:ea typeface="+mn-ea"/>
                <a:cs typeface="+mn-cs"/>
              </a:rPr>
              <a:t> of </a:t>
            </a:r>
            <a:r>
              <a:rPr lang="en-US" sz="1200" kern="1200" dirty="0" err="1">
                <a:solidFill>
                  <a:schemeClr val="tx1"/>
                </a:solidFill>
                <a:latin typeface="+mn-lt"/>
                <a:ea typeface="+mn-ea"/>
                <a:cs typeface="+mn-cs"/>
              </a:rPr>
              <a:t>Ebbw</a:t>
            </a:r>
            <a:r>
              <a:rPr lang="en-US" sz="1200" kern="1200" dirty="0">
                <a:solidFill>
                  <a:schemeClr val="tx1"/>
                </a:solidFill>
                <a:latin typeface="+mn-lt"/>
                <a:ea typeface="+mn-ea"/>
                <a:cs typeface="+mn-cs"/>
              </a:rPr>
              <a:t> Vale made by Thomas </a:t>
            </a:r>
            <a:r>
              <a:rPr lang="en-US" sz="1200" kern="1200" dirty="0" err="1">
                <a:solidFill>
                  <a:schemeClr val="tx1"/>
                </a:solidFill>
                <a:latin typeface="+mn-lt"/>
                <a:ea typeface="+mn-ea"/>
                <a:cs typeface="+mn-cs"/>
              </a:rPr>
              <a:t>Sopwith</a:t>
            </a:r>
            <a:r>
              <a:rPr lang="en-US" sz="1200" kern="1200" dirty="0">
                <a:solidFill>
                  <a:schemeClr val="tx1"/>
                </a:solidFill>
                <a:latin typeface="+mn-lt"/>
                <a:ea typeface="+mn-ea"/>
                <a:cs typeface="+mn-cs"/>
              </a:rPr>
              <a:t> in 1840 when the ore was still in great demand is preserved in the Museum. It illustrates the distribution and effects of patchworks and the plans of some pillar-and-stall workings in both ironstone and coal. When underground mining for the ore first commenced there was a tendency, as there had been in earlier mining ventures, to adopt methods that seemed likely to yield most profit most quickly, without taking into account the desirability for planned working with a view to ensuring that the removal of ore at one level did not increase the </a:t>
            </a:r>
            <a:r>
              <a:rPr lang="en-US" sz="1200" kern="1200" dirty="0" err="1">
                <a:solidFill>
                  <a:schemeClr val="tx1"/>
                </a:solidFill>
                <a:latin typeface="+mn-lt"/>
                <a:ea typeface="+mn-ea"/>
                <a:cs typeface="+mn-cs"/>
              </a:rPr>
              <a:t>labour</a:t>
            </a:r>
            <a:r>
              <a:rPr lang="en-US" sz="1200" kern="1200" dirty="0">
                <a:solidFill>
                  <a:schemeClr val="tx1"/>
                </a:solidFill>
                <a:latin typeface="+mn-lt"/>
                <a:ea typeface="+mn-ea"/>
                <a:cs typeface="+mn-cs"/>
              </a:rPr>
              <a:t> and cost of working at other levels.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Before ironstone mining ceased the pillar-and-stall method was in large measure replaced by 'long wall working' - also a system applied in coal mines - by which all the ore-bearing shale was removed at one operation, no supporting pillars being left for subsequent removal. The shale was mined along a continuous face or ' wall ' that moved farther and farther away from the entrance to the mine. The roof of the space immediately in front of the working face was supported by timbers which were moved and re-erected as the face advanced, allowing the roof to collapse on the debris which had been stowed in the emptied workings. Communication with the exit was maintained by building thick stone walls from floor to roof on either side of a road, thus providing a passage through the fallen debris which became more and more tightly packed as the overlying strata settled down upon it. </a:t>
            </a:r>
            <a:endParaRPr lang="en-GB"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9ECEA05-603A-4838-A8AC-BF4D12426C53}" type="slidenum">
              <a:rPr lang="en-GB" smtClean="0"/>
              <a:pPr/>
              <a:t>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0BF3DAB-1268-4F3E-90FC-DDC6DAD88A7E}" type="datetimeFigureOut">
              <a:rPr lang="en-GB" smtClean="0"/>
              <a:pPr/>
              <a:t>13/01/2023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EFFA1D-476A-4697-A798-88B600AE34CB}"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0BF3DAB-1268-4F3E-90FC-DDC6DAD88A7E}" type="datetimeFigureOut">
              <a:rPr lang="en-GB" smtClean="0"/>
              <a:pPr/>
              <a:t>13/01/2023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EFFA1D-476A-4697-A798-88B600AE34CB}"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BF3DAB-1268-4F3E-90FC-DDC6DAD88A7E}" type="datetimeFigureOut">
              <a:rPr lang="en-GB" smtClean="0"/>
              <a:pPr/>
              <a:t>13/01/2023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EFFA1D-476A-4697-A798-88B600AE34CB}"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0BF3DAB-1268-4F3E-90FC-DDC6DAD88A7E}" type="datetimeFigureOut">
              <a:rPr lang="en-GB" smtClean="0"/>
              <a:pPr/>
              <a:t>13/01/2023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EFFA1D-476A-4697-A798-88B600AE34CB}"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0BF3DAB-1268-4F3E-90FC-DDC6DAD88A7E}" type="datetimeFigureOut">
              <a:rPr lang="en-GB" smtClean="0"/>
              <a:pPr/>
              <a:t>13/01/2023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1EFFA1D-476A-4697-A798-88B600AE34CB}"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0BF3DAB-1268-4F3E-90FC-DDC6DAD88A7E}" type="datetimeFigureOut">
              <a:rPr lang="en-GB" smtClean="0"/>
              <a:pPr/>
              <a:t>13/01/2023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1EFFA1D-476A-4697-A798-88B600AE34CB}"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0BF3DAB-1268-4F3E-90FC-DDC6DAD88A7E}" type="datetimeFigureOut">
              <a:rPr lang="en-GB" smtClean="0"/>
              <a:pPr/>
              <a:t>13/01/2023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1EFFA1D-476A-4697-A798-88B600AE34CB}"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0BF3DAB-1268-4F3E-90FC-DDC6DAD88A7E}" type="datetimeFigureOut">
              <a:rPr lang="en-GB" smtClean="0"/>
              <a:pPr/>
              <a:t>13/01/2023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EFFA1D-476A-4697-A798-88B600AE34CB}"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0BF3DAB-1268-4F3E-90FC-DDC6DAD88A7E}" type="datetimeFigureOut">
              <a:rPr lang="en-GB" smtClean="0"/>
              <a:pPr/>
              <a:t>13/01/2023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EFFA1D-476A-4697-A798-88B600AE34CB}"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0BF3DAB-1268-4F3E-90FC-DDC6DAD88A7E}" type="datetimeFigureOut">
              <a:rPr lang="en-GB" smtClean="0"/>
              <a:pPr/>
              <a:t>13/01/2023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EFFA1D-476A-4697-A798-88B600AE34C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0BF3DAB-1268-4F3E-90FC-DDC6DAD88A7E}" type="datetimeFigureOut">
              <a:rPr lang="en-GB" smtClean="0"/>
              <a:pPr/>
              <a:t>13/01/2023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EFFA1D-476A-4697-A798-88B600AE34CB}"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0BF3DAB-1268-4F3E-90FC-DDC6DAD88A7E}" type="datetimeFigureOut">
              <a:rPr lang="en-GB" smtClean="0"/>
              <a:pPr/>
              <a:t>13/01/2023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1EFFA1D-476A-4697-A798-88B600AE34CB}"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692696"/>
            <a:ext cx="7772400" cy="1470025"/>
          </a:xfrm>
        </p:spPr>
        <p:txBody>
          <a:bodyPr/>
          <a:lstStyle/>
          <a:p>
            <a:r>
              <a:rPr lang="en-GB" dirty="0" err="1"/>
              <a:t>Blaenafon</a:t>
            </a:r>
            <a:r>
              <a:rPr lang="en-GB" dirty="0"/>
              <a:t> Clay Ironstone</a:t>
            </a:r>
          </a:p>
        </p:txBody>
      </p:sp>
      <p:sp>
        <p:nvSpPr>
          <p:cNvPr id="3" name="Subtitle 2"/>
          <p:cNvSpPr>
            <a:spLocks noGrp="1"/>
          </p:cNvSpPr>
          <p:nvPr>
            <p:ph type="subTitle" idx="1"/>
          </p:nvPr>
        </p:nvSpPr>
        <p:spPr/>
        <p:txBody>
          <a:bodyPr/>
          <a:lstStyle/>
          <a:p>
            <a:endParaRPr lang="en-GB"/>
          </a:p>
        </p:txBody>
      </p:sp>
      <p:pic>
        <p:nvPicPr>
          <p:cNvPr id="1026" name="Picture 2"/>
          <p:cNvPicPr>
            <a:picLocks noChangeAspect="1" noChangeArrowheads="1"/>
          </p:cNvPicPr>
          <p:nvPr/>
        </p:nvPicPr>
        <p:blipFill>
          <a:blip r:embed="rId3" cstate="print"/>
          <a:srcRect/>
          <a:stretch>
            <a:fillRect/>
          </a:stretch>
        </p:blipFill>
        <p:spPr bwMode="auto">
          <a:xfrm>
            <a:off x="395536" y="2060848"/>
            <a:ext cx="3888432" cy="4541235"/>
          </a:xfrm>
          <a:prstGeom prst="rect">
            <a:avLst/>
          </a:prstGeom>
          <a:noFill/>
          <a:ln w="9525">
            <a:noFill/>
            <a:miter lim="800000"/>
            <a:headEnd/>
            <a:tailEnd/>
          </a:ln>
          <a:effectLst/>
        </p:spPr>
      </p:pic>
      <p:pic>
        <p:nvPicPr>
          <p:cNvPr id="1027" name="Picture 3"/>
          <p:cNvPicPr>
            <a:picLocks noChangeAspect="1" noChangeArrowheads="1"/>
          </p:cNvPicPr>
          <p:nvPr/>
        </p:nvPicPr>
        <p:blipFill>
          <a:blip r:embed="rId4" cstate="print"/>
          <a:srcRect/>
          <a:stretch>
            <a:fillRect/>
          </a:stretch>
        </p:blipFill>
        <p:spPr bwMode="auto">
          <a:xfrm>
            <a:off x="4381500" y="2708920"/>
            <a:ext cx="4762500" cy="3238500"/>
          </a:xfrm>
          <a:prstGeom prst="rect">
            <a:avLst/>
          </a:prstGeom>
          <a:noFill/>
          <a:ln w="9525">
            <a:noFill/>
            <a:miter lim="800000"/>
            <a:headEnd/>
            <a:tailEnd/>
          </a:ln>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Clay Ironstone</a:t>
            </a:r>
          </a:p>
        </p:txBody>
      </p:sp>
      <p:sp>
        <p:nvSpPr>
          <p:cNvPr id="3" name="Content Placeholder 2"/>
          <p:cNvSpPr>
            <a:spLocks noGrp="1"/>
          </p:cNvSpPr>
          <p:nvPr>
            <p:ph idx="1"/>
          </p:nvPr>
        </p:nvSpPr>
        <p:spPr/>
        <p:txBody>
          <a:bodyPr/>
          <a:lstStyle/>
          <a:p>
            <a:r>
              <a:rPr lang="en-GB" dirty="0"/>
              <a:t>Iron ore in the coal measures put down in Carboniferous times</a:t>
            </a:r>
          </a:p>
          <a:p>
            <a:r>
              <a:rPr lang="en-GB" dirty="0"/>
              <a:t>The ore may occur in continuous beds a few inches in thickness</a:t>
            </a:r>
          </a:p>
          <a:p>
            <a:r>
              <a:rPr lang="en-GB" dirty="0"/>
              <a:t>Or rounded lumps or nodules in layers within the shale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Clay Ironstone formation</a:t>
            </a:r>
          </a:p>
        </p:txBody>
      </p:sp>
      <p:sp>
        <p:nvSpPr>
          <p:cNvPr id="3" name="Content Placeholder 2"/>
          <p:cNvSpPr>
            <a:spLocks noGrp="1"/>
          </p:cNvSpPr>
          <p:nvPr>
            <p:ph idx="1"/>
          </p:nvPr>
        </p:nvSpPr>
        <p:spPr/>
        <p:txBody>
          <a:bodyPr/>
          <a:lstStyle/>
          <a:p>
            <a:r>
              <a:rPr lang="en-GB" dirty="0"/>
              <a:t>What is shale/Clay?</a:t>
            </a:r>
          </a:p>
          <a:p>
            <a:r>
              <a:rPr lang="en-GB" dirty="0"/>
              <a:t>How is it formed</a:t>
            </a:r>
          </a:p>
        </p:txBody>
      </p:sp>
      <p:pic>
        <p:nvPicPr>
          <p:cNvPr id="2050" name="Picture 2"/>
          <p:cNvPicPr>
            <a:picLocks noChangeAspect="1" noChangeArrowheads="1"/>
          </p:cNvPicPr>
          <p:nvPr/>
        </p:nvPicPr>
        <p:blipFill>
          <a:blip r:embed="rId3" cstate="print"/>
          <a:srcRect/>
          <a:stretch>
            <a:fillRect/>
          </a:stretch>
        </p:blipFill>
        <p:spPr bwMode="auto">
          <a:xfrm>
            <a:off x="2411760" y="2780928"/>
            <a:ext cx="5609653" cy="3814564"/>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Clay/Shale formation</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1640" y="1484784"/>
            <a:ext cx="6624736" cy="49384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1143000"/>
          </a:xfrm>
        </p:spPr>
        <p:txBody>
          <a:bodyPr/>
          <a:lstStyle/>
          <a:p>
            <a:r>
              <a:rPr lang="en-GB" dirty="0"/>
              <a:t>Clay/Shale formation</a:t>
            </a:r>
          </a:p>
        </p:txBody>
      </p:sp>
      <p:pic>
        <p:nvPicPr>
          <p:cNvPr id="6" name="Picture 5" descr="C:\Users\se046\AppData\Local\Microsoft\Windows\Temporary Internet Files\Content.Word\New Picture.bmp"/>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27584" y="2348880"/>
            <a:ext cx="6984776" cy="2952328"/>
          </a:xfrm>
          <a:prstGeom prst="rect">
            <a:avLst/>
          </a:prstGeom>
          <a:noFill/>
          <a:ln>
            <a:noFill/>
          </a:ln>
        </p:spPr>
      </p:pic>
      <p:sp>
        <p:nvSpPr>
          <p:cNvPr id="3" name="Content Placeholder 2"/>
          <p:cNvSpPr>
            <a:spLocks noGrp="1"/>
          </p:cNvSpPr>
          <p:nvPr>
            <p:ph idx="1"/>
          </p:nvPr>
        </p:nvSpPr>
        <p:spPr/>
        <p:txBody>
          <a:bodyPr/>
          <a:lstStyle/>
          <a:p>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About the Ironstone</a:t>
            </a:r>
          </a:p>
        </p:txBody>
      </p:sp>
      <p:sp>
        <p:nvSpPr>
          <p:cNvPr id="3" name="Content Placeholder 2"/>
          <p:cNvSpPr>
            <a:spLocks noGrp="1"/>
          </p:cNvSpPr>
          <p:nvPr>
            <p:ph idx="1"/>
          </p:nvPr>
        </p:nvSpPr>
        <p:spPr/>
        <p:txBody>
          <a:bodyPr/>
          <a:lstStyle/>
          <a:p>
            <a:r>
              <a:rPr lang="en-GB" dirty="0"/>
              <a:t>Clay Ironstone in lower and middle series of coal measures.</a:t>
            </a:r>
          </a:p>
          <a:p>
            <a:r>
              <a:rPr lang="en-GB" dirty="0"/>
              <a:t>Developed extensively between Pontypool and Merthyr.</a:t>
            </a:r>
          </a:p>
          <a:p>
            <a:r>
              <a:rPr lang="en-GB" dirty="0"/>
              <a:t>Further west thicker but poorer quality beds occur</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About Ironstone</a:t>
            </a:r>
          </a:p>
        </p:txBody>
      </p:sp>
      <p:sp>
        <p:nvSpPr>
          <p:cNvPr id="3" name="Content Placeholder 2"/>
          <p:cNvSpPr>
            <a:spLocks noGrp="1"/>
          </p:cNvSpPr>
          <p:nvPr>
            <p:ph idx="1"/>
          </p:nvPr>
        </p:nvSpPr>
        <p:spPr/>
        <p:txBody>
          <a:bodyPr/>
          <a:lstStyle/>
          <a:p>
            <a:r>
              <a:rPr lang="en-GB" dirty="0"/>
              <a:t>At first nodules picked from stream beds</a:t>
            </a:r>
          </a:p>
          <a:p>
            <a:r>
              <a:rPr lang="en-GB" dirty="0"/>
              <a:t>Then from beds in exposed cliffs and artificial excavations worked.</a:t>
            </a:r>
          </a:p>
          <a:p>
            <a:r>
              <a:rPr lang="en-GB" dirty="0"/>
              <a:t>Damning and rushing used to separate iron ore from </a:t>
            </a:r>
            <a:r>
              <a:rPr lang="en-GB" dirty="0" err="1"/>
              <a:t>shales</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Ironstone working South Wales</a:t>
            </a:r>
          </a:p>
        </p:txBody>
      </p:sp>
      <p:sp>
        <p:nvSpPr>
          <p:cNvPr id="3" name="Content Placeholder 2"/>
          <p:cNvSpPr>
            <a:spLocks noGrp="1"/>
          </p:cNvSpPr>
          <p:nvPr>
            <p:ph idx="1"/>
          </p:nvPr>
        </p:nvSpPr>
        <p:spPr/>
        <p:txBody>
          <a:bodyPr/>
          <a:lstStyle/>
          <a:p>
            <a:r>
              <a:rPr lang="en-GB" dirty="0"/>
              <a:t>Quarry patches worked as demand grew</a:t>
            </a:r>
          </a:p>
          <a:p>
            <a:r>
              <a:rPr lang="en-GB" dirty="0"/>
              <a:t>By beginning of 19</a:t>
            </a:r>
            <a:r>
              <a:rPr lang="en-GB" baseline="30000" dirty="0"/>
              <a:t>th</a:t>
            </a:r>
            <a:r>
              <a:rPr lang="en-GB" dirty="0"/>
              <a:t> century a method called “pillar and stall” system was used to work coal seams</a:t>
            </a:r>
          </a:p>
          <a:p>
            <a:endParaRPr lang="en-GB" dirty="0"/>
          </a:p>
        </p:txBody>
      </p:sp>
      <p:pic>
        <p:nvPicPr>
          <p:cNvPr id="102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27783" y="3429000"/>
            <a:ext cx="4876647" cy="32544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Ironstone working</a:t>
            </a:r>
            <a:endParaRPr lang="en-US" dirty="0"/>
          </a:p>
        </p:txBody>
      </p:sp>
      <p:sp>
        <p:nvSpPr>
          <p:cNvPr id="3" name="Content Placeholder 2"/>
          <p:cNvSpPr>
            <a:spLocks noGrp="1"/>
          </p:cNvSpPr>
          <p:nvPr>
            <p:ph idx="1"/>
          </p:nvPr>
        </p:nvSpPr>
        <p:spPr/>
        <p:txBody>
          <a:bodyPr/>
          <a:lstStyle/>
          <a:p>
            <a:pPr lvl="0"/>
            <a:r>
              <a:rPr lang="en-GB" dirty="0">
                <a:solidFill>
                  <a:prstClr val="black"/>
                </a:solidFill>
              </a:rPr>
              <a:t>Before Ironstone mining ceased “long wall working” system was used</a:t>
            </a:r>
          </a:p>
          <a:p>
            <a:pPr lvl="0"/>
            <a:r>
              <a:rPr lang="en-GB" dirty="0">
                <a:solidFill>
                  <a:prstClr val="black"/>
                </a:solidFill>
              </a:rPr>
              <a:t>Until Iron ore stopped being mined at the end of the 18</a:t>
            </a:r>
            <a:r>
              <a:rPr lang="en-GB" baseline="30000" dirty="0">
                <a:solidFill>
                  <a:prstClr val="black"/>
                </a:solidFill>
              </a:rPr>
              <a:t>th</a:t>
            </a:r>
            <a:r>
              <a:rPr lang="en-GB" dirty="0">
                <a:solidFill>
                  <a:prstClr val="black"/>
                </a:solidFill>
              </a:rPr>
              <a:t> century in the area</a:t>
            </a:r>
          </a:p>
          <a:p>
            <a:endParaRPr lang="en-US"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3789040"/>
            <a:ext cx="7627446" cy="27363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268877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73</TotalTime>
  <Words>1503</Words>
  <Application>Microsoft Office PowerPoint</Application>
  <PresentationFormat>On-screen Show (4:3)</PresentationFormat>
  <Paragraphs>49</Paragraphs>
  <Slides>9</Slides>
  <Notes>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Calibri</vt:lpstr>
      <vt:lpstr>Office Theme</vt:lpstr>
      <vt:lpstr>Blaenafon Clay Ironstone</vt:lpstr>
      <vt:lpstr>Clay Ironstone</vt:lpstr>
      <vt:lpstr>Clay Ironstone formation</vt:lpstr>
      <vt:lpstr>Clay/Shale formation</vt:lpstr>
      <vt:lpstr>Clay/Shale formation</vt:lpstr>
      <vt:lpstr>About the Ironstone</vt:lpstr>
      <vt:lpstr>About Ironstone</vt:lpstr>
      <vt:lpstr>Ironstone working South Wales</vt:lpstr>
      <vt:lpstr>Ironstone working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Blaenafon Clay Ironstone</dc:title>
  <dc:creator>se046</dc:creator>
  <cp:lastModifiedBy>Anthony Burns</cp:lastModifiedBy>
  <cp:revision>24</cp:revision>
  <dcterms:created xsi:type="dcterms:W3CDTF">2018-02-05T16:49:54Z</dcterms:created>
  <dcterms:modified xsi:type="dcterms:W3CDTF">2023-01-13T10:19:29Z</dcterms:modified>
</cp:coreProperties>
</file>