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400" r:id="rId2"/>
    <p:sldId id="404" r:id="rId3"/>
    <p:sldId id="568" r:id="rId4"/>
    <p:sldId id="601" r:id="rId5"/>
    <p:sldId id="594" r:id="rId6"/>
    <p:sldId id="597" r:id="rId7"/>
    <p:sldId id="593" r:id="rId8"/>
    <p:sldId id="570" r:id="rId9"/>
    <p:sldId id="611" r:id="rId10"/>
    <p:sldId id="612" r:id="rId11"/>
    <p:sldId id="610" r:id="rId12"/>
    <p:sldId id="540" r:id="rId13"/>
    <p:sldId id="608" r:id="rId14"/>
    <p:sldId id="603" r:id="rId15"/>
    <p:sldId id="562" r:id="rId16"/>
    <p:sldId id="525" r:id="rId17"/>
    <p:sldId id="534" r:id="rId18"/>
    <p:sldId id="609" r:id="rId19"/>
    <p:sldId id="599" r:id="rId20"/>
    <p:sldId id="559" r:id="rId21"/>
    <p:sldId id="571" r:id="rId22"/>
    <p:sldId id="556" r:id="rId23"/>
    <p:sldId id="520" r:id="rId24"/>
    <p:sldId id="523" r:id="rId25"/>
    <p:sldId id="607" r:id="rId26"/>
    <p:sldId id="538" r:id="rId27"/>
    <p:sldId id="595" r:id="rId28"/>
    <p:sldId id="598" r:id="rId29"/>
    <p:sldId id="602" r:id="rId30"/>
    <p:sldId id="573" r:id="rId31"/>
    <p:sldId id="575" r:id="rId32"/>
    <p:sldId id="576" r:id="rId33"/>
    <p:sldId id="577" r:id="rId34"/>
    <p:sldId id="578" r:id="rId35"/>
    <p:sldId id="596" r:id="rId36"/>
    <p:sldId id="579" r:id="rId37"/>
    <p:sldId id="589" r:id="rId38"/>
    <p:sldId id="581" r:id="rId39"/>
    <p:sldId id="580" r:id="rId40"/>
    <p:sldId id="592" r:id="rId41"/>
    <p:sldId id="585" r:id="rId42"/>
    <p:sldId id="604" r:id="rId43"/>
    <p:sldId id="591" r:id="rId44"/>
    <p:sldId id="600"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792" autoAdjust="0"/>
  </p:normalViewPr>
  <p:slideViewPr>
    <p:cSldViewPr snapToGrid="0">
      <p:cViewPr varScale="1">
        <p:scale>
          <a:sx n="63" d="100"/>
          <a:sy n="63" d="100"/>
        </p:scale>
        <p:origin x="708"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C40CE4-A698-4B00-B835-19B80F759A0B}"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9910B1FF-D130-417A-8A86-04B5F8C3BC20}">
      <dgm:prSet custT="1"/>
      <dgm:spPr>
        <a:solidFill>
          <a:srgbClr val="0060A8"/>
        </a:solidFill>
        <a:effectLst>
          <a:glow rad="63500">
            <a:schemeClr val="accent1">
              <a:satMod val="175000"/>
              <a:alpha val="35000"/>
            </a:schemeClr>
          </a:glow>
        </a:effectLst>
      </dgm:spPr>
      <dgm:t>
        <a:bodyPr/>
        <a:lstStyle/>
        <a:p>
          <a:pPr rtl="0"/>
          <a:r>
            <a:rPr lang="en-GB" sz="2000" dirty="0">
              <a:latin typeface="Cambria" panose="02040503050406030204" pitchFamily="18" charset="0"/>
            </a:rPr>
            <a:t>Define the target population</a:t>
          </a:r>
        </a:p>
      </dgm:t>
    </dgm:pt>
    <dgm:pt modelId="{5907FDF7-5A14-49BF-9365-E280A16C17A5}" type="parTrans" cxnId="{34BF6377-F49F-4DD5-B118-0327BBF7EBBF}">
      <dgm:prSet/>
      <dgm:spPr/>
      <dgm:t>
        <a:bodyPr/>
        <a:lstStyle/>
        <a:p>
          <a:endParaRPr lang="en-GB"/>
        </a:p>
      </dgm:t>
    </dgm:pt>
    <dgm:pt modelId="{92E37ED9-FBCF-457A-B268-E1B605BD236C}" type="sibTrans" cxnId="{34BF6377-F49F-4DD5-B118-0327BBF7EBBF}">
      <dgm:prSet/>
      <dgm:spPr/>
      <dgm:t>
        <a:bodyPr/>
        <a:lstStyle/>
        <a:p>
          <a:endParaRPr lang="en-GB"/>
        </a:p>
      </dgm:t>
    </dgm:pt>
    <dgm:pt modelId="{163D4134-FED8-4183-998B-F9CBC6EF62CA}">
      <dgm:prSet custT="1"/>
      <dgm:spPr>
        <a:solidFill>
          <a:srgbClr val="0060A8"/>
        </a:solidFill>
        <a:effectLst>
          <a:glow rad="63500">
            <a:schemeClr val="accent1">
              <a:satMod val="175000"/>
              <a:alpha val="35000"/>
            </a:schemeClr>
          </a:glow>
        </a:effectLst>
      </dgm:spPr>
      <dgm:t>
        <a:bodyPr/>
        <a:lstStyle/>
        <a:p>
          <a:pPr rtl="0"/>
          <a:r>
            <a:rPr lang="en-GB" sz="2000" dirty="0">
              <a:latin typeface="Cambria" panose="02040503050406030204" pitchFamily="18" charset="0"/>
            </a:rPr>
            <a:t>Determine the sampling frame </a:t>
          </a:r>
        </a:p>
      </dgm:t>
    </dgm:pt>
    <dgm:pt modelId="{CDAB6B1B-FFF7-44AE-AF51-D17708EF03C1}" type="parTrans" cxnId="{BB24CB0A-2C14-4313-A600-C1F8D6AEF66E}">
      <dgm:prSet/>
      <dgm:spPr/>
      <dgm:t>
        <a:bodyPr/>
        <a:lstStyle/>
        <a:p>
          <a:endParaRPr lang="en-GB"/>
        </a:p>
      </dgm:t>
    </dgm:pt>
    <dgm:pt modelId="{B6A91BA3-FDF8-4E49-8810-F35CECC851EE}" type="sibTrans" cxnId="{BB24CB0A-2C14-4313-A600-C1F8D6AEF66E}">
      <dgm:prSet/>
      <dgm:spPr/>
      <dgm:t>
        <a:bodyPr/>
        <a:lstStyle/>
        <a:p>
          <a:endParaRPr lang="en-GB"/>
        </a:p>
      </dgm:t>
    </dgm:pt>
    <dgm:pt modelId="{987724F6-855B-4C5D-A09E-137C82AE20BC}">
      <dgm:prSet custT="1"/>
      <dgm:spPr>
        <a:solidFill>
          <a:srgbClr val="0060A8"/>
        </a:solidFill>
        <a:effectLst>
          <a:glow rad="63500">
            <a:schemeClr val="accent1">
              <a:satMod val="175000"/>
              <a:alpha val="35000"/>
            </a:schemeClr>
          </a:glow>
        </a:effectLst>
      </dgm:spPr>
      <dgm:t>
        <a:bodyPr/>
        <a:lstStyle/>
        <a:p>
          <a:pPr rtl="0"/>
          <a:r>
            <a:rPr lang="en-GB" sz="2000">
              <a:latin typeface="Cambria" panose="02040503050406030204" pitchFamily="18" charset="0"/>
            </a:rPr>
            <a:t>Select sampling techniques(s) </a:t>
          </a:r>
        </a:p>
      </dgm:t>
    </dgm:pt>
    <dgm:pt modelId="{CE89EFA7-A6D5-4EF8-A648-C6BB9A4C8D12}" type="parTrans" cxnId="{B3192B6A-80E3-4551-B75F-5944D3EC52DB}">
      <dgm:prSet/>
      <dgm:spPr/>
      <dgm:t>
        <a:bodyPr/>
        <a:lstStyle/>
        <a:p>
          <a:endParaRPr lang="en-GB"/>
        </a:p>
      </dgm:t>
    </dgm:pt>
    <dgm:pt modelId="{98A56366-E185-48B8-9FA6-186A04D5DAC2}" type="sibTrans" cxnId="{B3192B6A-80E3-4551-B75F-5944D3EC52DB}">
      <dgm:prSet/>
      <dgm:spPr/>
      <dgm:t>
        <a:bodyPr/>
        <a:lstStyle/>
        <a:p>
          <a:endParaRPr lang="en-GB"/>
        </a:p>
      </dgm:t>
    </dgm:pt>
    <dgm:pt modelId="{0DA0D43A-05DA-493D-9153-C501EE32C2AD}">
      <dgm:prSet custT="1"/>
      <dgm:spPr>
        <a:solidFill>
          <a:srgbClr val="0060A8"/>
        </a:solidFill>
        <a:effectLst>
          <a:glow rad="63500">
            <a:schemeClr val="accent1">
              <a:satMod val="175000"/>
              <a:alpha val="35000"/>
            </a:schemeClr>
          </a:glow>
        </a:effectLst>
      </dgm:spPr>
      <dgm:t>
        <a:bodyPr/>
        <a:lstStyle/>
        <a:p>
          <a:pPr rtl="0"/>
          <a:r>
            <a:rPr lang="en-GB" sz="2000" dirty="0">
              <a:latin typeface="Cambria" panose="02040503050406030204" pitchFamily="18" charset="0"/>
            </a:rPr>
            <a:t>Determine the sample size </a:t>
          </a:r>
        </a:p>
      </dgm:t>
    </dgm:pt>
    <dgm:pt modelId="{22F191A1-84E5-4580-B94C-CAEA46A325ED}" type="parTrans" cxnId="{DD495C62-DAF4-48BD-81A2-8AE70ED58028}">
      <dgm:prSet/>
      <dgm:spPr/>
      <dgm:t>
        <a:bodyPr/>
        <a:lstStyle/>
        <a:p>
          <a:endParaRPr lang="en-GB"/>
        </a:p>
      </dgm:t>
    </dgm:pt>
    <dgm:pt modelId="{DEA9033C-2AC7-4243-9AD7-C4C62E4C35DE}" type="sibTrans" cxnId="{DD495C62-DAF4-48BD-81A2-8AE70ED58028}">
      <dgm:prSet/>
      <dgm:spPr/>
      <dgm:t>
        <a:bodyPr/>
        <a:lstStyle/>
        <a:p>
          <a:endParaRPr lang="en-GB"/>
        </a:p>
      </dgm:t>
    </dgm:pt>
    <dgm:pt modelId="{772B3C08-7F70-4B72-B622-5EBED20BAF58}">
      <dgm:prSet custT="1"/>
      <dgm:spPr>
        <a:solidFill>
          <a:srgbClr val="0060A8"/>
        </a:solidFill>
        <a:effectLst>
          <a:glow rad="63500">
            <a:schemeClr val="accent1">
              <a:satMod val="175000"/>
              <a:alpha val="35000"/>
            </a:schemeClr>
          </a:glow>
        </a:effectLst>
      </dgm:spPr>
      <dgm:t>
        <a:bodyPr/>
        <a:lstStyle/>
        <a:p>
          <a:pPr rtl="0"/>
          <a:r>
            <a:rPr lang="en-GB" sz="2000">
              <a:latin typeface="Cambria" panose="02040503050406030204" pitchFamily="18" charset="0"/>
            </a:rPr>
            <a:t>Execute the sampling process</a:t>
          </a:r>
        </a:p>
      </dgm:t>
    </dgm:pt>
    <dgm:pt modelId="{DB182447-CBA5-4C7C-8DC2-D5FAB15E068D}" type="parTrans" cxnId="{E75CAC47-D6AC-4A52-89E1-100B8E047B93}">
      <dgm:prSet/>
      <dgm:spPr/>
      <dgm:t>
        <a:bodyPr/>
        <a:lstStyle/>
        <a:p>
          <a:endParaRPr lang="en-GB"/>
        </a:p>
      </dgm:t>
    </dgm:pt>
    <dgm:pt modelId="{691A35D0-0982-4D68-95D8-9AE2300A4D15}" type="sibTrans" cxnId="{E75CAC47-D6AC-4A52-89E1-100B8E047B93}">
      <dgm:prSet/>
      <dgm:spPr/>
      <dgm:t>
        <a:bodyPr/>
        <a:lstStyle/>
        <a:p>
          <a:endParaRPr lang="en-GB"/>
        </a:p>
      </dgm:t>
    </dgm:pt>
    <dgm:pt modelId="{7CF9C5ED-7239-4F81-AE14-092C47BD5CB4}" type="pres">
      <dgm:prSet presAssocID="{C8C40CE4-A698-4B00-B835-19B80F759A0B}" presName="Name0" presStyleCnt="0">
        <dgm:presLayoutVars>
          <dgm:dir/>
          <dgm:animLvl val="lvl"/>
          <dgm:resizeHandles val="exact"/>
        </dgm:presLayoutVars>
      </dgm:prSet>
      <dgm:spPr/>
    </dgm:pt>
    <dgm:pt modelId="{4A0B3177-A013-4D45-A1DC-F601A0010A2C}" type="pres">
      <dgm:prSet presAssocID="{9910B1FF-D130-417A-8A86-04B5F8C3BC20}" presName="linNode" presStyleCnt="0"/>
      <dgm:spPr/>
    </dgm:pt>
    <dgm:pt modelId="{D6D60F1E-6B0C-430D-8295-3080CC432A80}" type="pres">
      <dgm:prSet presAssocID="{9910B1FF-D130-417A-8A86-04B5F8C3BC20}" presName="parentText" presStyleLbl="node1" presStyleIdx="0" presStyleCnt="5" custScaleX="120842" custLinFactNeighborX="-68288" custLinFactNeighborY="3522">
        <dgm:presLayoutVars>
          <dgm:chMax val="1"/>
          <dgm:bulletEnabled val="1"/>
        </dgm:presLayoutVars>
      </dgm:prSet>
      <dgm:spPr/>
    </dgm:pt>
    <dgm:pt modelId="{10C16AEA-D030-4455-9F97-01729CCE4B9D}" type="pres">
      <dgm:prSet presAssocID="{92E37ED9-FBCF-457A-B268-E1B605BD236C}" presName="sp" presStyleCnt="0"/>
      <dgm:spPr/>
    </dgm:pt>
    <dgm:pt modelId="{D43260E1-AB6B-4C03-B65A-79A51F2C0CB7}" type="pres">
      <dgm:prSet presAssocID="{163D4134-FED8-4183-998B-F9CBC6EF62CA}" presName="linNode" presStyleCnt="0"/>
      <dgm:spPr/>
    </dgm:pt>
    <dgm:pt modelId="{71BF68BF-9996-485A-8258-B3E7DB303F12}" type="pres">
      <dgm:prSet presAssocID="{163D4134-FED8-4183-998B-F9CBC6EF62CA}" presName="parentText" presStyleLbl="node1" presStyleIdx="1" presStyleCnt="5" custScaleX="120842" custLinFactNeighborX="-47360" custLinFactNeighborY="3572">
        <dgm:presLayoutVars>
          <dgm:chMax val="1"/>
          <dgm:bulletEnabled val="1"/>
        </dgm:presLayoutVars>
      </dgm:prSet>
      <dgm:spPr/>
    </dgm:pt>
    <dgm:pt modelId="{2AE3F4F2-844C-4ABA-B605-D2EEF4A55B21}" type="pres">
      <dgm:prSet presAssocID="{B6A91BA3-FDF8-4E49-8810-F35CECC851EE}" presName="sp" presStyleCnt="0"/>
      <dgm:spPr/>
    </dgm:pt>
    <dgm:pt modelId="{2DCD1182-6B02-4774-80DA-066DC5882689}" type="pres">
      <dgm:prSet presAssocID="{987724F6-855B-4C5D-A09E-137C82AE20BC}" presName="linNode" presStyleCnt="0"/>
      <dgm:spPr/>
    </dgm:pt>
    <dgm:pt modelId="{8FB14D7A-A538-43ED-9D8A-977423DDDA47}" type="pres">
      <dgm:prSet presAssocID="{987724F6-855B-4C5D-A09E-137C82AE20BC}" presName="parentText" presStyleLbl="node1" presStyleIdx="2" presStyleCnt="5" custScaleX="120842" custLinFactNeighborX="-31396" custLinFactNeighborY="5044">
        <dgm:presLayoutVars>
          <dgm:chMax val="1"/>
          <dgm:bulletEnabled val="1"/>
        </dgm:presLayoutVars>
      </dgm:prSet>
      <dgm:spPr/>
    </dgm:pt>
    <dgm:pt modelId="{DEA32F03-75E6-4A3E-B650-5A7CA5F3AC26}" type="pres">
      <dgm:prSet presAssocID="{98A56366-E185-48B8-9FA6-186A04D5DAC2}" presName="sp" presStyleCnt="0"/>
      <dgm:spPr/>
    </dgm:pt>
    <dgm:pt modelId="{1BD8533D-79FD-45E5-80D8-04B7EE97088C}" type="pres">
      <dgm:prSet presAssocID="{0DA0D43A-05DA-493D-9153-C501EE32C2AD}" presName="linNode" presStyleCnt="0"/>
      <dgm:spPr/>
    </dgm:pt>
    <dgm:pt modelId="{C5895486-9DA1-46B8-B46E-B83009D22298}" type="pres">
      <dgm:prSet presAssocID="{0DA0D43A-05DA-493D-9153-C501EE32C2AD}" presName="parentText" presStyleLbl="node1" presStyleIdx="3" presStyleCnt="5" custScaleX="120842" custLinFactNeighborX="-13836" custLinFactNeighborY="3572">
        <dgm:presLayoutVars>
          <dgm:chMax val="1"/>
          <dgm:bulletEnabled val="1"/>
        </dgm:presLayoutVars>
      </dgm:prSet>
      <dgm:spPr/>
    </dgm:pt>
    <dgm:pt modelId="{B2C51776-8D95-4DB4-9C14-0650200C0AFE}" type="pres">
      <dgm:prSet presAssocID="{DEA9033C-2AC7-4243-9AD7-C4C62E4C35DE}" presName="sp" presStyleCnt="0"/>
      <dgm:spPr/>
    </dgm:pt>
    <dgm:pt modelId="{E78FA8EF-687F-4E62-9E0C-C4EC15D6DCD2}" type="pres">
      <dgm:prSet presAssocID="{772B3C08-7F70-4B72-B622-5EBED20BAF58}" presName="linNode" presStyleCnt="0"/>
      <dgm:spPr/>
    </dgm:pt>
    <dgm:pt modelId="{31716363-028F-4E4E-A588-25F336B6D77C}" type="pres">
      <dgm:prSet presAssocID="{772B3C08-7F70-4B72-B622-5EBED20BAF58}" presName="parentText" presStyleLbl="node1" presStyleIdx="4" presStyleCnt="5" custScaleX="120842" custLinFactNeighborX="8515" custLinFactNeighborY="3362">
        <dgm:presLayoutVars>
          <dgm:chMax val="1"/>
          <dgm:bulletEnabled val="1"/>
        </dgm:presLayoutVars>
      </dgm:prSet>
      <dgm:spPr/>
    </dgm:pt>
  </dgm:ptLst>
  <dgm:cxnLst>
    <dgm:cxn modelId="{38567302-2145-403B-B3B5-606A39B571F1}" type="presOf" srcId="{C8C40CE4-A698-4B00-B835-19B80F759A0B}" destId="{7CF9C5ED-7239-4F81-AE14-092C47BD5CB4}" srcOrd="0" destOrd="0" presId="urn:microsoft.com/office/officeart/2005/8/layout/vList5"/>
    <dgm:cxn modelId="{BB24CB0A-2C14-4313-A600-C1F8D6AEF66E}" srcId="{C8C40CE4-A698-4B00-B835-19B80F759A0B}" destId="{163D4134-FED8-4183-998B-F9CBC6EF62CA}" srcOrd="1" destOrd="0" parTransId="{CDAB6B1B-FFF7-44AE-AF51-D17708EF03C1}" sibTransId="{B6A91BA3-FDF8-4E49-8810-F35CECC851EE}"/>
    <dgm:cxn modelId="{DB90FB2F-042D-4B0A-9A2A-D618AC5B41C8}" type="presOf" srcId="{987724F6-855B-4C5D-A09E-137C82AE20BC}" destId="{8FB14D7A-A538-43ED-9D8A-977423DDDA47}" srcOrd="0" destOrd="0" presId="urn:microsoft.com/office/officeart/2005/8/layout/vList5"/>
    <dgm:cxn modelId="{DD495C62-DAF4-48BD-81A2-8AE70ED58028}" srcId="{C8C40CE4-A698-4B00-B835-19B80F759A0B}" destId="{0DA0D43A-05DA-493D-9153-C501EE32C2AD}" srcOrd="3" destOrd="0" parTransId="{22F191A1-84E5-4580-B94C-CAEA46A325ED}" sibTransId="{DEA9033C-2AC7-4243-9AD7-C4C62E4C35DE}"/>
    <dgm:cxn modelId="{E75CAC47-D6AC-4A52-89E1-100B8E047B93}" srcId="{C8C40CE4-A698-4B00-B835-19B80F759A0B}" destId="{772B3C08-7F70-4B72-B622-5EBED20BAF58}" srcOrd="4" destOrd="0" parTransId="{DB182447-CBA5-4C7C-8DC2-D5FAB15E068D}" sibTransId="{691A35D0-0982-4D68-95D8-9AE2300A4D15}"/>
    <dgm:cxn modelId="{B3192B6A-80E3-4551-B75F-5944D3EC52DB}" srcId="{C8C40CE4-A698-4B00-B835-19B80F759A0B}" destId="{987724F6-855B-4C5D-A09E-137C82AE20BC}" srcOrd="2" destOrd="0" parTransId="{CE89EFA7-A6D5-4EF8-A648-C6BB9A4C8D12}" sibTransId="{98A56366-E185-48B8-9FA6-186A04D5DAC2}"/>
    <dgm:cxn modelId="{CDC4F173-2158-47D6-B5CD-CF3A43323F87}" type="presOf" srcId="{772B3C08-7F70-4B72-B622-5EBED20BAF58}" destId="{31716363-028F-4E4E-A588-25F336B6D77C}" srcOrd="0" destOrd="0" presId="urn:microsoft.com/office/officeart/2005/8/layout/vList5"/>
    <dgm:cxn modelId="{34BF6377-F49F-4DD5-B118-0327BBF7EBBF}" srcId="{C8C40CE4-A698-4B00-B835-19B80F759A0B}" destId="{9910B1FF-D130-417A-8A86-04B5F8C3BC20}" srcOrd="0" destOrd="0" parTransId="{5907FDF7-5A14-49BF-9365-E280A16C17A5}" sibTransId="{92E37ED9-FBCF-457A-B268-E1B605BD236C}"/>
    <dgm:cxn modelId="{5A8D76A7-C486-486B-918C-882A33C16245}" type="presOf" srcId="{163D4134-FED8-4183-998B-F9CBC6EF62CA}" destId="{71BF68BF-9996-485A-8258-B3E7DB303F12}" srcOrd="0" destOrd="0" presId="urn:microsoft.com/office/officeart/2005/8/layout/vList5"/>
    <dgm:cxn modelId="{D80182E1-4DFB-498C-9706-4D27E9B0AF24}" type="presOf" srcId="{0DA0D43A-05DA-493D-9153-C501EE32C2AD}" destId="{C5895486-9DA1-46B8-B46E-B83009D22298}" srcOrd="0" destOrd="0" presId="urn:microsoft.com/office/officeart/2005/8/layout/vList5"/>
    <dgm:cxn modelId="{F71084FB-3BE2-4A5D-957E-E972323BF1FA}" type="presOf" srcId="{9910B1FF-D130-417A-8A86-04B5F8C3BC20}" destId="{D6D60F1E-6B0C-430D-8295-3080CC432A80}" srcOrd="0" destOrd="0" presId="urn:microsoft.com/office/officeart/2005/8/layout/vList5"/>
    <dgm:cxn modelId="{E737A24D-14A6-4411-9717-D8A12D4251DA}" type="presParOf" srcId="{7CF9C5ED-7239-4F81-AE14-092C47BD5CB4}" destId="{4A0B3177-A013-4D45-A1DC-F601A0010A2C}" srcOrd="0" destOrd="0" presId="urn:microsoft.com/office/officeart/2005/8/layout/vList5"/>
    <dgm:cxn modelId="{62C5CFF7-20A5-47FA-A270-850275F30902}" type="presParOf" srcId="{4A0B3177-A013-4D45-A1DC-F601A0010A2C}" destId="{D6D60F1E-6B0C-430D-8295-3080CC432A80}" srcOrd="0" destOrd="0" presId="urn:microsoft.com/office/officeart/2005/8/layout/vList5"/>
    <dgm:cxn modelId="{9BD8C8E5-A220-4374-8B9D-C09DC0724534}" type="presParOf" srcId="{7CF9C5ED-7239-4F81-AE14-092C47BD5CB4}" destId="{10C16AEA-D030-4455-9F97-01729CCE4B9D}" srcOrd="1" destOrd="0" presId="urn:microsoft.com/office/officeart/2005/8/layout/vList5"/>
    <dgm:cxn modelId="{F118B9F4-58A7-45A8-99FD-70C8CF4D29E0}" type="presParOf" srcId="{7CF9C5ED-7239-4F81-AE14-092C47BD5CB4}" destId="{D43260E1-AB6B-4C03-B65A-79A51F2C0CB7}" srcOrd="2" destOrd="0" presId="urn:microsoft.com/office/officeart/2005/8/layout/vList5"/>
    <dgm:cxn modelId="{B55A586F-76FE-480C-A4C2-314C6B9A7A78}" type="presParOf" srcId="{D43260E1-AB6B-4C03-B65A-79A51F2C0CB7}" destId="{71BF68BF-9996-485A-8258-B3E7DB303F12}" srcOrd="0" destOrd="0" presId="urn:microsoft.com/office/officeart/2005/8/layout/vList5"/>
    <dgm:cxn modelId="{AF30CF15-4C6E-4478-8C95-A1F733039461}" type="presParOf" srcId="{7CF9C5ED-7239-4F81-AE14-092C47BD5CB4}" destId="{2AE3F4F2-844C-4ABA-B605-D2EEF4A55B21}" srcOrd="3" destOrd="0" presId="urn:microsoft.com/office/officeart/2005/8/layout/vList5"/>
    <dgm:cxn modelId="{486D52C2-8297-4540-9158-46BB36FE2610}" type="presParOf" srcId="{7CF9C5ED-7239-4F81-AE14-092C47BD5CB4}" destId="{2DCD1182-6B02-4774-80DA-066DC5882689}" srcOrd="4" destOrd="0" presId="urn:microsoft.com/office/officeart/2005/8/layout/vList5"/>
    <dgm:cxn modelId="{7D660ABF-E9AD-48B2-8D96-D07363880A0D}" type="presParOf" srcId="{2DCD1182-6B02-4774-80DA-066DC5882689}" destId="{8FB14D7A-A538-43ED-9D8A-977423DDDA47}" srcOrd="0" destOrd="0" presId="urn:microsoft.com/office/officeart/2005/8/layout/vList5"/>
    <dgm:cxn modelId="{537F0985-97C5-4F34-BC81-7FC71BE98E91}" type="presParOf" srcId="{7CF9C5ED-7239-4F81-AE14-092C47BD5CB4}" destId="{DEA32F03-75E6-4A3E-B650-5A7CA5F3AC26}" srcOrd="5" destOrd="0" presId="urn:microsoft.com/office/officeart/2005/8/layout/vList5"/>
    <dgm:cxn modelId="{8A5A52DB-1804-442C-B6D5-82AE16C875C1}" type="presParOf" srcId="{7CF9C5ED-7239-4F81-AE14-092C47BD5CB4}" destId="{1BD8533D-79FD-45E5-80D8-04B7EE97088C}" srcOrd="6" destOrd="0" presId="urn:microsoft.com/office/officeart/2005/8/layout/vList5"/>
    <dgm:cxn modelId="{FA8B8B86-BC05-418E-A481-0942E0D0C687}" type="presParOf" srcId="{1BD8533D-79FD-45E5-80D8-04B7EE97088C}" destId="{C5895486-9DA1-46B8-B46E-B83009D22298}" srcOrd="0" destOrd="0" presId="urn:microsoft.com/office/officeart/2005/8/layout/vList5"/>
    <dgm:cxn modelId="{BC97195E-21C9-410D-A96E-557DF38695D6}" type="presParOf" srcId="{7CF9C5ED-7239-4F81-AE14-092C47BD5CB4}" destId="{B2C51776-8D95-4DB4-9C14-0650200C0AFE}" srcOrd="7" destOrd="0" presId="urn:microsoft.com/office/officeart/2005/8/layout/vList5"/>
    <dgm:cxn modelId="{F89DBE9F-DC38-42BB-BAA3-0A3E04DA7757}" type="presParOf" srcId="{7CF9C5ED-7239-4F81-AE14-092C47BD5CB4}" destId="{E78FA8EF-687F-4E62-9E0C-C4EC15D6DCD2}" srcOrd="8" destOrd="0" presId="urn:microsoft.com/office/officeart/2005/8/layout/vList5"/>
    <dgm:cxn modelId="{930BD08D-588A-497B-8AAA-9852C0DA229F}" type="presParOf" srcId="{E78FA8EF-687F-4E62-9E0C-C4EC15D6DCD2}" destId="{31716363-028F-4E4E-A588-25F336B6D77C}"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1B3ED5-29C1-4625-8923-E3F4DB23C9A2}"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43FFFC81-0667-4FC8-A85F-30BCCF8AAC80}">
      <dgm:prSet phldrT="[Text]"/>
      <dgm:spPr/>
      <dgm:t>
        <a:bodyPr/>
        <a:lstStyle/>
        <a:p>
          <a:r>
            <a:rPr lang="en-GB" b="1" dirty="0"/>
            <a:t>Non-sampling errors</a:t>
          </a:r>
        </a:p>
      </dgm:t>
    </dgm:pt>
    <dgm:pt modelId="{78D5F89F-29E3-4BC2-A7A7-C92746CC2DAD}" type="parTrans" cxnId="{3569AEF8-38CC-4664-BD63-85DE86A37701}">
      <dgm:prSet/>
      <dgm:spPr/>
      <dgm:t>
        <a:bodyPr/>
        <a:lstStyle/>
        <a:p>
          <a:endParaRPr lang="en-GB"/>
        </a:p>
      </dgm:t>
    </dgm:pt>
    <dgm:pt modelId="{E6CDA116-9473-47DC-B1CE-1EFB05EE54FD}" type="sibTrans" cxnId="{3569AEF8-38CC-4664-BD63-85DE86A37701}">
      <dgm:prSet/>
      <dgm:spPr/>
      <dgm:t>
        <a:bodyPr/>
        <a:lstStyle/>
        <a:p>
          <a:endParaRPr lang="en-GB"/>
        </a:p>
      </dgm:t>
    </dgm:pt>
    <dgm:pt modelId="{59BCBA68-D55D-46D1-A23F-68D2D923C137}">
      <dgm:prSet phldrT="[Text]" custT="1"/>
      <dgm:spPr/>
      <dgm:t>
        <a:bodyPr/>
        <a:lstStyle/>
        <a:p>
          <a:r>
            <a:rPr lang="en-GB" sz="1800" b="1" dirty="0"/>
            <a:t>Respondent error</a:t>
          </a:r>
        </a:p>
      </dgm:t>
    </dgm:pt>
    <dgm:pt modelId="{381AD467-92C1-48E6-8560-B3B47A9E0E89}" type="parTrans" cxnId="{11B6173A-E5EB-4BF8-BFB1-B0338AB094CA}">
      <dgm:prSet/>
      <dgm:spPr/>
      <dgm:t>
        <a:bodyPr/>
        <a:lstStyle/>
        <a:p>
          <a:endParaRPr lang="en-GB"/>
        </a:p>
      </dgm:t>
    </dgm:pt>
    <dgm:pt modelId="{EF2C654B-175F-4C88-90D9-4B51D3B60F04}" type="sibTrans" cxnId="{11B6173A-E5EB-4BF8-BFB1-B0338AB094CA}">
      <dgm:prSet/>
      <dgm:spPr/>
      <dgm:t>
        <a:bodyPr/>
        <a:lstStyle/>
        <a:p>
          <a:endParaRPr lang="en-GB"/>
        </a:p>
      </dgm:t>
    </dgm:pt>
    <dgm:pt modelId="{E1B10A4E-6FFC-4236-871B-4F3D4910B92E}">
      <dgm:prSet phldrT="[Text]" custT="1"/>
      <dgm:spPr/>
      <dgm:t>
        <a:bodyPr/>
        <a:lstStyle/>
        <a:p>
          <a:r>
            <a:rPr lang="en-GB" sz="1400" dirty="0"/>
            <a:t>Response Bias</a:t>
          </a:r>
        </a:p>
        <a:p>
          <a:r>
            <a:rPr lang="en-GB" sz="1400" dirty="0"/>
            <a:t>Lying </a:t>
          </a:r>
        </a:p>
        <a:p>
          <a:r>
            <a:rPr lang="en-GB" sz="1400" b="1" dirty="0"/>
            <a:t>Social desirability bias</a:t>
          </a:r>
        </a:p>
        <a:p>
          <a:r>
            <a:rPr lang="en-GB" sz="1400" dirty="0"/>
            <a:t>Poor recall </a:t>
          </a:r>
        </a:p>
      </dgm:t>
    </dgm:pt>
    <dgm:pt modelId="{96BCB2E4-F9F0-461D-A1FF-2BC929485E7E}" type="parTrans" cxnId="{1C63E46A-1C5D-426F-B82C-A62F9E921191}">
      <dgm:prSet/>
      <dgm:spPr/>
      <dgm:t>
        <a:bodyPr/>
        <a:lstStyle/>
        <a:p>
          <a:endParaRPr lang="en-GB"/>
        </a:p>
      </dgm:t>
    </dgm:pt>
    <dgm:pt modelId="{550974BF-409B-474F-80BB-FE8349B7E1FB}" type="sibTrans" cxnId="{1C63E46A-1C5D-426F-B82C-A62F9E921191}">
      <dgm:prSet/>
      <dgm:spPr/>
      <dgm:t>
        <a:bodyPr/>
        <a:lstStyle/>
        <a:p>
          <a:endParaRPr lang="en-GB"/>
        </a:p>
      </dgm:t>
    </dgm:pt>
    <dgm:pt modelId="{61ECA06B-B0FE-42CE-BC71-AE6DCEC59562}">
      <dgm:prSet phldrT="[Text]" custT="1"/>
      <dgm:spPr/>
      <dgm:t>
        <a:bodyPr/>
        <a:lstStyle/>
        <a:p>
          <a:r>
            <a:rPr lang="en-GB" sz="1800" dirty="0"/>
            <a:t>Refusal </a:t>
          </a:r>
        </a:p>
        <a:p>
          <a:r>
            <a:rPr lang="en-GB" sz="1800" dirty="0"/>
            <a:t>No contact</a:t>
          </a:r>
        </a:p>
      </dgm:t>
    </dgm:pt>
    <dgm:pt modelId="{414F4DC8-409A-4008-AF28-F17C30F1797B}" type="parTrans" cxnId="{66247F5B-2207-4F90-95AA-1128953C5AEB}">
      <dgm:prSet/>
      <dgm:spPr/>
      <dgm:t>
        <a:bodyPr/>
        <a:lstStyle/>
        <a:p>
          <a:endParaRPr lang="en-GB"/>
        </a:p>
      </dgm:t>
    </dgm:pt>
    <dgm:pt modelId="{3F23B17E-DA64-4DEB-A8D2-3377FFAD0F47}" type="sibTrans" cxnId="{66247F5B-2207-4F90-95AA-1128953C5AEB}">
      <dgm:prSet/>
      <dgm:spPr/>
      <dgm:t>
        <a:bodyPr/>
        <a:lstStyle/>
        <a:p>
          <a:endParaRPr lang="en-GB"/>
        </a:p>
      </dgm:t>
    </dgm:pt>
    <dgm:pt modelId="{2CA15105-1A1A-47CF-965D-EF613305F519}">
      <dgm:prSet phldrT="[Text]" custT="1"/>
      <dgm:spPr/>
      <dgm:t>
        <a:bodyPr/>
        <a:lstStyle/>
        <a:p>
          <a:r>
            <a:rPr lang="en-GB" sz="1800" b="1" dirty="0"/>
            <a:t>Researcher error</a:t>
          </a:r>
        </a:p>
      </dgm:t>
    </dgm:pt>
    <dgm:pt modelId="{2F21A9D3-2FD7-4F30-85B9-293B17224262}" type="parTrans" cxnId="{24C9202E-3AE6-434F-B32C-B4BBBC939F9D}">
      <dgm:prSet/>
      <dgm:spPr/>
      <dgm:t>
        <a:bodyPr/>
        <a:lstStyle/>
        <a:p>
          <a:endParaRPr lang="en-GB"/>
        </a:p>
      </dgm:t>
    </dgm:pt>
    <dgm:pt modelId="{99100AC2-7339-4F5B-9C35-06F560BB5DD7}" type="sibTrans" cxnId="{24C9202E-3AE6-434F-B32C-B4BBBC939F9D}">
      <dgm:prSet/>
      <dgm:spPr/>
      <dgm:t>
        <a:bodyPr/>
        <a:lstStyle/>
        <a:p>
          <a:endParaRPr lang="en-GB"/>
        </a:p>
      </dgm:t>
    </dgm:pt>
    <dgm:pt modelId="{AAE5A9D8-85D8-4B19-974D-2AFB0086B7F9}">
      <dgm:prSet phldrT="[Text]" custT="1"/>
      <dgm:spPr/>
      <dgm:t>
        <a:bodyPr/>
        <a:lstStyle/>
        <a:p>
          <a:r>
            <a:rPr lang="en-GB" sz="1400" dirty="0"/>
            <a:t>Fieldworker bias</a:t>
          </a:r>
        </a:p>
        <a:p>
          <a:r>
            <a:rPr lang="en-GB" sz="1400" dirty="0"/>
            <a:t>Cheating</a:t>
          </a:r>
        </a:p>
        <a:p>
          <a:r>
            <a:rPr lang="en-GB" sz="1400" dirty="0"/>
            <a:t>Interviewer bias</a:t>
          </a:r>
        </a:p>
        <a:p>
          <a:r>
            <a:rPr lang="en-GB" sz="1400" dirty="0"/>
            <a:t>Sample selection errors</a:t>
          </a:r>
        </a:p>
        <a:p>
          <a:r>
            <a:rPr lang="en-GB" sz="1400" dirty="0"/>
            <a:t>Interviewer mistakes</a:t>
          </a:r>
        </a:p>
      </dgm:t>
    </dgm:pt>
    <dgm:pt modelId="{D7AD829E-B671-4EDF-914A-E9B50E983E52}" type="parTrans" cxnId="{D6EE35FE-EFE1-4789-9C5A-340C555CDE21}">
      <dgm:prSet/>
      <dgm:spPr/>
      <dgm:t>
        <a:bodyPr/>
        <a:lstStyle/>
        <a:p>
          <a:endParaRPr lang="en-GB"/>
        </a:p>
      </dgm:t>
    </dgm:pt>
    <dgm:pt modelId="{FE051635-7FF5-41D6-B417-E0A683824DD2}" type="sibTrans" cxnId="{D6EE35FE-EFE1-4789-9C5A-340C555CDE21}">
      <dgm:prSet/>
      <dgm:spPr/>
      <dgm:t>
        <a:bodyPr/>
        <a:lstStyle/>
        <a:p>
          <a:endParaRPr lang="en-GB"/>
        </a:p>
      </dgm:t>
    </dgm:pt>
    <dgm:pt modelId="{3C050542-2351-42EB-93CC-6C2BFFC40054}" type="pres">
      <dgm:prSet presAssocID="{EB1B3ED5-29C1-4625-8923-E3F4DB23C9A2}" presName="hierChild1" presStyleCnt="0">
        <dgm:presLayoutVars>
          <dgm:chPref val="1"/>
          <dgm:dir/>
          <dgm:animOne val="branch"/>
          <dgm:animLvl val="lvl"/>
          <dgm:resizeHandles/>
        </dgm:presLayoutVars>
      </dgm:prSet>
      <dgm:spPr/>
    </dgm:pt>
    <dgm:pt modelId="{DDF13C5A-E835-4685-9652-D96B1196A20A}" type="pres">
      <dgm:prSet presAssocID="{43FFFC81-0667-4FC8-A85F-30BCCF8AAC80}" presName="hierRoot1" presStyleCnt="0"/>
      <dgm:spPr/>
    </dgm:pt>
    <dgm:pt modelId="{C88EC3D8-BC79-425F-8B47-7F9077888B92}" type="pres">
      <dgm:prSet presAssocID="{43FFFC81-0667-4FC8-A85F-30BCCF8AAC80}" presName="composite" presStyleCnt="0"/>
      <dgm:spPr/>
    </dgm:pt>
    <dgm:pt modelId="{BC6EA697-F354-4339-A7A4-6F243F0DDCF1}" type="pres">
      <dgm:prSet presAssocID="{43FFFC81-0667-4FC8-A85F-30BCCF8AAC80}" presName="background" presStyleLbl="node0" presStyleIdx="0" presStyleCnt="1"/>
      <dgm:spPr/>
    </dgm:pt>
    <dgm:pt modelId="{76C54C13-C533-41F3-ACDC-CCD804C3E1F4}" type="pres">
      <dgm:prSet presAssocID="{43FFFC81-0667-4FC8-A85F-30BCCF8AAC80}" presName="text" presStyleLbl="fgAcc0" presStyleIdx="0" presStyleCnt="1" custScaleX="135356" custLinFactNeighborX="810" custLinFactNeighborY="3425">
        <dgm:presLayoutVars>
          <dgm:chPref val="3"/>
        </dgm:presLayoutVars>
      </dgm:prSet>
      <dgm:spPr/>
    </dgm:pt>
    <dgm:pt modelId="{5FD212E3-C659-4DA8-B87A-13D7B5E1FA50}" type="pres">
      <dgm:prSet presAssocID="{43FFFC81-0667-4FC8-A85F-30BCCF8AAC80}" presName="hierChild2" presStyleCnt="0"/>
      <dgm:spPr/>
    </dgm:pt>
    <dgm:pt modelId="{3B633480-7D02-4E96-92D6-E7D28E715A11}" type="pres">
      <dgm:prSet presAssocID="{381AD467-92C1-48E6-8560-B3B47A9E0E89}" presName="Name10" presStyleLbl="parChTrans1D2" presStyleIdx="0" presStyleCnt="2"/>
      <dgm:spPr/>
    </dgm:pt>
    <dgm:pt modelId="{6213DB2D-06FC-48BB-8105-BE4DD7D62150}" type="pres">
      <dgm:prSet presAssocID="{59BCBA68-D55D-46D1-A23F-68D2D923C137}" presName="hierRoot2" presStyleCnt="0"/>
      <dgm:spPr/>
    </dgm:pt>
    <dgm:pt modelId="{BE272C5B-482F-4580-A675-D1F50C973100}" type="pres">
      <dgm:prSet presAssocID="{59BCBA68-D55D-46D1-A23F-68D2D923C137}" presName="composite2" presStyleCnt="0"/>
      <dgm:spPr/>
    </dgm:pt>
    <dgm:pt modelId="{25E353CA-EC48-4F68-BC7C-22FB8122EEA0}" type="pres">
      <dgm:prSet presAssocID="{59BCBA68-D55D-46D1-A23F-68D2D923C137}" presName="background2" presStyleLbl="node2" presStyleIdx="0" presStyleCnt="2"/>
      <dgm:spPr/>
    </dgm:pt>
    <dgm:pt modelId="{C0E2A47D-4414-48B2-847B-DAD3F408F8F0}" type="pres">
      <dgm:prSet presAssocID="{59BCBA68-D55D-46D1-A23F-68D2D923C137}" presName="text2" presStyleLbl="fgAcc2" presStyleIdx="0" presStyleCnt="2" custScaleX="151035">
        <dgm:presLayoutVars>
          <dgm:chPref val="3"/>
        </dgm:presLayoutVars>
      </dgm:prSet>
      <dgm:spPr/>
    </dgm:pt>
    <dgm:pt modelId="{5B46F9AF-37AB-4C78-8830-73F32CF4AA2B}" type="pres">
      <dgm:prSet presAssocID="{59BCBA68-D55D-46D1-A23F-68D2D923C137}" presName="hierChild3" presStyleCnt="0"/>
      <dgm:spPr/>
    </dgm:pt>
    <dgm:pt modelId="{86542EF9-7484-4E28-BCE7-A105982E0C9F}" type="pres">
      <dgm:prSet presAssocID="{96BCB2E4-F9F0-461D-A1FF-2BC929485E7E}" presName="Name17" presStyleLbl="parChTrans1D3" presStyleIdx="0" presStyleCnt="3"/>
      <dgm:spPr/>
    </dgm:pt>
    <dgm:pt modelId="{7DBB7134-E879-427B-9491-DD9AE8CA4EB4}" type="pres">
      <dgm:prSet presAssocID="{E1B10A4E-6FFC-4236-871B-4F3D4910B92E}" presName="hierRoot3" presStyleCnt="0"/>
      <dgm:spPr/>
    </dgm:pt>
    <dgm:pt modelId="{854A7211-BF56-46B8-A3BD-F16EFC696FA0}" type="pres">
      <dgm:prSet presAssocID="{E1B10A4E-6FFC-4236-871B-4F3D4910B92E}" presName="composite3" presStyleCnt="0"/>
      <dgm:spPr/>
    </dgm:pt>
    <dgm:pt modelId="{99FFE034-AA36-4200-AF59-BE560FC1E40B}" type="pres">
      <dgm:prSet presAssocID="{E1B10A4E-6FFC-4236-871B-4F3D4910B92E}" presName="background3" presStyleLbl="node3" presStyleIdx="0" presStyleCnt="3"/>
      <dgm:spPr/>
    </dgm:pt>
    <dgm:pt modelId="{38A9BDE1-511E-4D36-8B90-2B9710CFBB66}" type="pres">
      <dgm:prSet presAssocID="{E1B10A4E-6FFC-4236-871B-4F3D4910B92E}" presName="text3" presStyleLbl="fgAcc3" presStyleIdx="0" presStyleCnt="3" custScaleX="130638" custScaleY="193278">
        <dgm:presLayoutVars>
          <dgm:chPref val="3"/>
        </dgm:presLayoutVars>
      </dgm:prSet>
      <dgm:spPr/>
    </dgm:pt>
    <dgm:pt modelId="{454B5C6E-AF2B-40F4-A85F-F5B05AA657A4}" type="pres">
      <dgm:prSet presAssocID="{E1B10A4E-6FFC-4236-871B-4F3D4910B92E}" presName="hierChild4" presStyleCnt="0"/>
      <dgm:spPr/>
    </dgm:pt>
    <dgm:pt modelId="{CDD3FC6B-4D79-4559-A34F-FC36353FDBB1}" type="pres">
      <dgm:prSet presAssocID="{414F4DC8-409A-4008-AF28-F17C30F1797B}" presName="Name17" presStyleLbl="parChTrans1D3" presStyleIdx="1" presStyleCnt="3"/>
      <dgm:spPr/>
    </dgm:pt>
    <dgm:pt modelId="{5F46C738-7960-4463-86DC-85AD50732258}" type="pres">
      <dgm:prSet presAssocID="{61ECA06B-B0FE-42CE-BC71-AE6DCEC59562}" presName="hierRoot3" presStyleCnt="0"/>
      <dgm:spPr/>
    </dgm:pt>
    <dgm:pt modelId="{EDAFB59A-9A47-4752-96E6-09182D14645A}" type="pres">
      <dgm:prSet presAssocID="{61ECA06B-B0FE-42CE-BC71-AE6DCEC59562}" presName="composite3" presStyleCnt="0"/>
      <dgm:spPr/>
    </dgm:pt>
    <dgm:pt modelId="{DDC0DE03-C2D7-4C31-9625-52A91E11A16F}" type="pres">
      <dgm:prSet presAssocID="{61ECA06B-B0FE-42CE-BC71-AE6DCEC59562}" presName="background3" presStyleLbl="node3" presStyleIdx="1" presStyleCnt="3"/>
      <dgm:spPr/>
    </dgm:pt>
    <dgm:pt modelId="{F42BA340-98D6-4F3E-9737-6795DD47462B}" type="pres">
      <dgm:prSet presAssocID="{61ECA06B-B0FE-42CE-BC71-AE6DCEC59562}" presName="text3" presStyleLbl="fgAcc3" presStyleIdx="1" presStyleCnt="3" custScaleX="135441" custScaleY="190314">
        <dgm:presLayoutVars>
          <dgm:chPref val="3"/>
        </dgm:presLayoutVars>
      </dgm:prSet>
      <dgm:spPr/>
    </dgm:pt>
    <dgm:pt modelId="{8F9D74D6-D493-4B5B-878C-534DA63F9511}" type="pres">
      <dgm:prSet presAssocID="{61ECA06B-B0FE-42CE-BC71-AE6DCEC59562}" presName="hierChild4" presStyleCnt="0"/>
      <dgm:spPr/>
    </dgm:pt>
    <dgm:pt modelId="{D33E3761-3B24-4FF2-BEE5-A20D6AB6E1FD}" type="pres">
      <dgm:prSet presAssocID="{2F21A9D3-2FD7-4F30-85B9-293B17224262}" presName="Name10" presStyleLbl="parChTrans1D2" presStyleIdx="1" presStyleCnt="2"/>
      <dgm:spPr/>
    </dgm:pt>
    <dgm:pt modelId="{D4525BFB-7C38-4684-B9A2-1BC926C7E65B}" type="pres">
      <dgm:prSet presAssocID="{2CA15105-1A1A-47CF-965D-EF613305F519}" presName="hierRoot2" presStyleCnt="0"/>
      <dgm:spPr/>
    </dgm:pt>
    <dgm:pt modelId="{BDFF5584-B706-4F34-A0D3-252A60CAA0FD}" type="pres">
      <dgm:prSet presAssocID="{2CA15105-1A1A-47CF-965D-EF613305F519}" presName="composite2" presStyleCnt="0"/>
      <dgm:spPr/>
    </dgm:pt>
    <dgm:pt modelId="{34B1C077-D51C-44FE-8CCB-1F815547373E}" type="pres">
      <dgm:prSet presAssocID="{2CA15105-1A1A-47CF-965D-EF613305F519}" presName="background2" presStyleLbl="node2" presStyleIdx="1" presStyleCnt="2"/>
      <dgm:spPr/>
    </dgm:pt>
    <dgm:pt modelId="{3F971A40-0CB5-4DA4-93D9-661606C025B4}" type="pres">
      <dgm:prSet presAssocID="{2CA15105-1A1A-47CF-965D-EF613305F519}" presName="text2" presStyleLbl="fgAcc2" presStyleIdx="1" presStyleCnt="2" custScaleX="210532" custLinFactNeighborX="4038" custLinFactNeighborY="-5184">
        <dgm:presLayoutVars>
          <dgm:chPref val="3"/>
        </dgm:presLayoutVars>
      </dgm:prSet>
      <dgm:spPr/>
    </dgm:pt>
    <dgm:pt modelId="{BF408A0C-B838-4296-983F-3552B783BB0C}" type="pres">
      <dgm:prSet presAssocID="{2CA15105-1A1A-47CF-965D-EF613305F519}" presName="hierChild3" presStyleCnt="0"/>
      <dgm:spPr/>
    </dgm:pt>
    <dgm:pt modelId="{CCC9F333-DBC8-4266-B2F0-5EFBE3DD0281}" type="pres">
      <dgm:prSet presAssocID="{D7AD829E-B671-4EDF-914A-E9B50E983E52}" presName="Name17" presStyleLbl="parChTrans1D3" presStyleIdx="2" presStyleCnt="3"/>
      <dgm:spPr/>
    </dgm:pt>
    <dgm:pt modelId="{5FAD53F1-35A5-427E-B9CA-82C7CC1E09C7}" type="pres">
      <dgm:prSet presAssocID="{AAE5A9D8-85D8-4B19-974D-2AFB0086B7F9}" presName="hierRoot3" presStyleCnt="0"/>
      <dgm:spPr/>
    </dgm:pt>
    <dgm:pt modelId="{F09DC472-DC92-4B63-BDFC-6836C62C56B7}" type="pres">
      <dgm:prSet presAssocID="{AAE5A9D8-85D8-4B19-974D-2AFB0086B7F9}" presName="composite3" presStyleCnt="0"/>
      <dgm:spPr/>
    </dgm:pt>
    <dgm:pt modelId="{78DCC48F-7C9E-4A68-84F2-C2BF67837F95}" type="pres">
      <dgm:prSet presAssocID="{AAE5A9D8-85D8-4B19-974D-2AFB0086B7F9}" presName="background3" presStyleLbl="node3" presStyleIdx="2" presStyleCnt="3"/>
      <dgm:spPr/>
    </dgm:pt>
    <dgm:pt modelId="{2451E609-1057-46E5-8DBC-DF37F773F8C3}" type="pres">
      <dgm:prSet presAssocID="{AAE5A9D8-85D8-4B19-974D-2AFB0086B7F9}" presName="text3" presStyleLbl="fgAcc3" presStyleIdx="2" presStyleCnt="3" custScaleX="151308" custScaleY="206254" custLinFactX="15074" custLinFactNeighborX="100000" custLinFactNeighborY="3829">
        <dgm:presLayoutVars>
          <dgm:chPref val="3"/>
        </dgm:presLayoutVars>
      </dgm:prSet>
      <dgm:spPr/>
    </dgm:pt>
    <dgm:pt modelId="{68C06C5C-BDA6-4286-A6BA-EEBED8D87232}" type="pres">
      <dgm:prSet presAssocID="{AAE5A9D8-85D8-4B19-974D-2AFB0086B7F9}" presName="hierChild4" presStyleCnt="0"/>
      <dgm:spPr/>
    </dgm:pt>
  </dgm:ptLst>
  <dgm:cxnLst>
    <dgm:cxn modelId="{70AFD603-AF54-4F78-9EFD-186C866D01DA}" type="presOf" srcId="{EB1B3ED5-29C1-4625-8923-E3F4DB23C9A2}" destId="{3C050542-2351-42EB-93CC-6C2BFFC40054}" srcOrd="0" destOrd="0" presId="urn:microsoft.com/office/officeart/2005/8/layout/hierarchy1"/>
    <dgm:cxn modelId="{BDAC9618-8D97-409F-9B5A-F7947B216230}" type="presOf" srcId="{43FFFC81-0667-4FC8-A85F-30BCCF8AAC80}" destId="{76C54C13-C533-41F3-ACDC-CCD804C3E1F4}" srcOrd="0" destOrd="0" presId="urn:microsoft.com/office/officeart/2005/8/layout/hierarchy1"/>
    <dgm:cxn modelId="{24C9202E-3AE6-434F-B32C-B4BBBC939F9D}" srcId="{43FFFC81-0667-4FC8-A85F-30BCCF8AAC80}" destId="{2CA15105-1A1A-47CF-965D-EF613305F519}" srcOrd="1" destOrd="0" parTransId="{2F21A9D3-2FD7-4F30-85B9-293B17224262}" sibTransId="{99100AC2-7339-4F5B-9C35-06F560BB5DD7}"/>
    <dgm:cxn modelId="{406A8C34-A9CB-4B94-B5DF-1D6731BF018F}" type="presOf" srcId="{AAE5A9D8-85D8-4B19-974D-2AFB0086B7F9}" destId="{2451E609-1057-46E5-8DBC-DF37F773F8C3}" srcOrd="0" destOrd="0" presId="urn:microsoft.com/office/officeart/2005/8/layout/hierarchy1"/>
    <dgm:cxn modelId="{11B6173A-E5EB-4BF8-BFB1-B0338AB094CA}" srcId="{43FFFC81-0667-4FC8-A85F-30BCCF8AAC80}" destId="{59BCBA68-D55D-46D1-A23F-68D2D923C137}" srcOrd="0" destOrd="0" parTransId="{381AD467-92C1-48E6-8560-B3B47A9E0E89}" sibTransId="{EF2C654B-175F-4C88-90D9-4B51D3B60F04}"/>
    <dgm:cxn modelId="{66247F5B-2207-4F90-95AA-1128953C5AEB}" srcId="{59BCBA68-D55D-46D1-A23F-68D2D923C137}" destId="{61ECA06B-B0FE-42CE-BC71-AE6DCEC59562}" srcOrd="1" destOrd="0" parTransId="{414F4DC8-409A-4008-AF28-F17C30F1797B}" sibTransId="{3F23B17E-DA64-4DEB-A8D2-3377FFAD0F47}"/>
    <dgm:cxn modelId="{1C63E46A-1C5D-426F-B82C-A62F9E921191}" srcId="{59BCBA68-D55D-46D1-A23F-68D2D923C137}" destId="{E1B10A4E-6FFC-4236-871B-4F3D4910B92E}" srcOrd="0" destOrd="0" parTransId="{96BCB2E4-F9F0-461D-A1FF-2BC929485E7E}" sibTransId="{550974BF-409B-474F-80BB-FE8349B7E1FB}"/>
    <dgm:cxn modelId="{E4BA586C-AA92-4CAA-8A6E-32E88B9A3978}" type="presOf" srcId="{61ECA06B-B0FE-42CE-BC71-AE6DCEC59562}" destId="{F42BA340-98D6-4F3E-9737-6795DD47462B}" srcOrd="0" destOrd="0" presId="urn:microsoft.com/office/officeart/2005/8/layout/hierarchy1"/>
    <dgm:cxn modelId="{6F415852-6A0B-490F-8E02-F3EF6CC8BCC5}" type="presOf" srcId="{96BCB2E4-F9F0-461D-A1FF-2BC929485E7E}" destId="{86542EF9-7484-4E28-BCE7-A105982E0C9F}" srcOrd="0" destOrd="0" presId="urn:microsoft.com/office/officeart/2005/8/layout/hierarchy1"/>
    <dgm:cxn modelId="{46A2A873-FBE5-4AED-A869-DB98EB4D52CF}" type="presOf" srcId="{D7AD829E-B671-4EDF-914A-E9B50E983E52}" destId="{CCC9F333-DBC8-4266-B2F0-5EFBE3DD0281}" srcOrd="0" destOrd="0" presId="urn:microsoft.com/office/officeart/2005/8/layout/hierarchy1"/>
    <dgm:cxn modelId="{FE7FB1A7-D765-4108-ACAA-2362EEDAD792}" type="presOf" srcId="{59BCBA68-D55D-46D1-A23F-68D2D923C137}" destId="{C0E2A47D-4414-48B2-847B-DAD3F408F8F0}" srcOrd="0" destOrd="0" presId="urn:microsoft.com/office/officeart/2005/8/layout/hierarchy1"/>
    <dgm:cxn modelId="{CE7FD5B6-D382-46D0-82A9-423C58A90645}" type="presOf" srcId="{E1B10A4E-6FFC-4236-871B-4F3D4910B92E}" destId="{38A9BDE1-511E-4D36-8B90-2B9710CFBB66}" srcOrd="0" destOrd="0" presId="urn:microsoft.com/office/officeart/2005/8/layout/hierarchy1"/>
    <dgm:cxn modelId="{2D4351BB-0E91-4335-9F43-EA88386A5889}" type="presOf" srcId="{381AD467-92C1-48E6-8560-B3B47A9E0E89}" destId="{3B633480-7D02-4E96-92D6-E7D28E715A11}" srcOrd="0" destOrd="0" presId="urn:microsoft.com/office/officeart/2005/8/layout/hierarchy1"/>
    <dgm:cxn modelId="{5E1872D8-1758-498D-B661-7252265E772E}" type="presOf" srcId="{414F4DC8-409A-4008-AF28-F17C30F1797B}" destId="{CDD3FC6B-4D79-4559-A34F-FC36353FDBB1}" srcOrd="0" destOrd="0" presId="urn:microsoft.com/office/officeart/2005/8/layout/hierarchy1"/>
    <dgm:cxn modelId="{010CF4E4-0CBD-41D0-8FA5-B0710E5107F1}" type="presOf" srcId="{2F21A9D3-2FD7-4F30-85B9-293B17224262}" destId="{D33E3761-3B24-4FF2-BEE5-A20D6AB6E1FD}" srcOrd="0" destOrd="0" presId="urn:microsoft.com/office/officeart/2005/8/layout/hierarchy1"/>
    <dgm:cxn modelId="{3569AEF8-38CC-4664-BD63-85DE86A37701}" srcId="{EB1B3ED5-29C1-4625-8923-E3F4DB23C9A2}" destId="{43FFFC81-0667-4FC8-A85F-30BCCF8AAC80}" srcOrd="0" destOrd="0" parTransId="{78D5F89F-29E3-4BC2-A7A7-C92746CC2DAD}" sibTransId="{E6CDA116-9473-47DC-B1CE-1EFB05EE54FD}"/>
    <dgm:cxn modelId="{D6EE35FE-EFE1-4789-9C5A-340C555CDE21}" srcId="{2CA15105-1A1A-47CF-965D-EF613305F519}" destId="{AAE5A9D8-85D8-4B19-974D-2AFB0086B7F9}" srcOrd="0" destOrd="0" parTransId="{D7AD829E-B671-4EDF-914A-E9B50E983E52}" sibTransId="{FE051635-7FF5-41D6-B417-E0A683824DD2}"/>
    <dgm:cxn modelId="{BEA8D8FE-9BB5-429C-A703-33189DDB77DA}" type="presOf" srcId="{2CA15105-1A1A-47CF-965D-EF613305F519}" destId="{3F971A40-0CB5-4DA4-93D9-661606C025B4}" srcOrd="0" destOrd="0" presId="urn:microsoft.com/office/officeart/2005/8/layout/hierarchy1"/>
    <dgm:cxn modelId="{3C978EDC-CAF7-4328-8BB5-B9DB2D6931C2}" type="presParOf" srcId="{3C050542-2351-42EB-93CC-6C2BFFC40054}" destId="{DDF13C5A-E835-4685-9652-D96B1196A20A}" srcOrd="0" destOrd="0" presId="urn:microsoft.com/office/officeart/2005/8/layout/hierarchy1"/>
    <dgm:cxn modelId="{8F1DD948-8146-4CAD-A71A-729A5C6CF73A}" type="presParOf" srcId="{DDF13C5A-E835-4685-9652-D96B1196A20A}" destId="{C88EC3D8-BC79-425F-8B47-7F9077888B92}" srcOrd="0" destOrd="0" presId="urn:microsoft.com/office/officeart/2005/8/layout/hierarchy1"/>
    <dgm:cxn modelId="{53B34ABE-EEFE-4715-92A2-35C980D8E1C6}" type="presParOf" srcId="{C88EC3D8-BC79-425F-8B47-7F9077888B92}" destId="{BC6EA697-F354-4339-A7A4-6F243F0DDCF1}" srcOrd="0" destOrd="0" presId="urn:microsoft.com/office/officeart/2005/8/layout/hierarchy1"/>
    <dgm:cxn modelId="{D7EF3727-3555-4CE0-856D-8F215DE7C6C5}" type="presParOf" srcId="{C88EC3D8-BC79-425F-8B47-7F9077888B92}" destId="{76C54C13-C533-41F3-ACDC-CCD804C3E1F4}" srcOrd="1" destOrd="0" presId="urn:microsoft.com/office/officeart/2005/8/layout/hierarchy1"/>
    <dgm:cxn modelId="{9BA35493-12AD-46F8-A77C-214473AC65F2}" type="presParOf" srcId="{DDF13C5A-E835-4685-9652-D96B1196A20A}" destId="{5FD212E3-C659-4DA8-B87A-13D7B5E1FA50}" srcOrd="1" destOrd="0" presId="urn:microsoft.com/office/officeart/2005/8/layout/hierarchy1"/>
    <dgm:cxn modelId="{D53D3D65-C657-47F2-85AF-034EED34C229}" type="presParOf" srcId="{5FD212E3-C659-4DA8-B87A-13D7B5E1FA50}" destId="{3B633480-7D02-4E96-92D6-E7D28E715A11}" srcOrd="0" destOrd="0" presId="urn:microsoft.com/office/officeart/2005/8/layout/hierarchy1"/>
    <dgm:cxn modelId="{35B340F8-ED84-4228-AB6C-2ECE02A75A05}" type="presParOf" srcId="{5FD212E3-C659-4DA8-B87A-13D7B5E1FA50}" destId="{6213DB2D-06FC-48BB-8105-BE4DD7D62150}" srcOrd="1" destOrd="0" presId="urn:microsoft.com/office/officeart/2005/8/layout/hierarchy1"/>
    <dgm:cxn modelId="{6B8E1DA2-A4DA-4AA2-870F-E39B10B3B70D}" type="presParOf" srcId="{6213DB2D-06FC-48BB-8105-BE4DD7D62150}" destId="{BE272C5B-482F-4580-A675-D1F50C973100}" srcOrd="0" destOrd="0" presId="urn:microsoft.com/office/officeart/2005/8/layout/hierarchy1"/>
    <dgm:cxn modelId="{1B922778-7B7E-498A-AC66-96E38448FC5E}" type="presParOf" srcId="{BE272C5B-482F-4580-A675-D1F50C973100}" destId="{25E353CA-EC48-4F68-BC7C-22FB8122EEA0}" srcOrd="0" destOrd="0" presId="urn:microsoft.com/office/officeart/2005/8/layout/hierarchy1"/>
    <dgm:cxn modelId="{FDCBD178-884B-467B-99B2-3CFAB30644D0}" type="presParOf" srcId="{BE272C5B-482F-4580-A675-D1F50C973100}" destId="{C0E2A47D-4414-48B2-847B-DAD3F408F8F0}" srcOrd="1" destOrd="0" presId="urn:microsoft.com/office/officeart/2005/8/layout/hierarchy1"/>
    <dgm:cxn modelId="{9F2D4127-0A81-4044-B2DB-879E89F12EDB}" type="presParOf" srcId="{6213DB2D-06FC-48BB-8105-BE4DD7D62150}" destId="{5B46F9AF-37AB-4C78-8830-73F32CF4AA2B}" srcOrd="1" destOrd="0" presId="urn:microsoft.com/office/officeart/2005/8/layout/hierarchy1"/>
    <dgm:cxn modelId="{E05EBBB3-6E16-4D25-8EA8-FB8C023295F9}" type="presParOf" srcId="{5B46F9AF-37AB-4C78-8830-73F32CF4AA2B}" destId="{86542EF9-7484-4E28-BCE7-A105982E0C9F}" srcOrd="0" destOrd="0" presId="urn:microsoft.com/office/officeart/2005/8/layout/hierarchy1"/>
    <dgm:cxn modelId="{0D4C3B7B-6660-4F1E-B2C9-976B79F05251}" type="presParOf" srcId="{5B46F9AF-37AB-4C78-8830-73F32CF4AA2B}" destId="{7DBB7134-E879-427B-9491-DD9AE8CA4EB4}" srcOrd="1" destOrd="0" presId="urn:microsoft.com/office/officeart/2005/8/layout/hierarchy1"/>
    <dgm:cxn modelId="{E05443F8-18B3-458B-9E35-ABF37B7C14B4}" type="presParOf" srcId="{7DBB7134-E879-427B-9491-DD9AE8CA4EB4}" destId="{854A7211-BF56-46B8-A3BD-F16EFC696FA0}" srcOrd="0" destOrd="0" presId="urn:microsoft.com/office/officeart/2005/8/layout/hierarchy1"/>
    <dgm:cxn modelId="{8855F406-12B9-46A4-86D5-D5F46A49789F}" type="presParOf" srcId="{854A7211-BF56-46B8-A3BD-F16EFC696FA0}" destId="{99FFE034-AA36-4200-AF59-BE560FC1E40B}" srcOrd="0" destOrd="0" presId="urn:microsoft.com/office/officeart/2005/8/layout/hierarchy1"/>
    <dgm:cxn modelId="{51E077E7-9F2D-49C2-9A6A-E6B3511119CD}" type="presParOf" srcId="{854A7211-BF56-46B8-A3BD-F16EFC696FA0}" destId="{38A9BDE1-511E-4D36-8B90-2B9710CFBB66}" srcOrd="1" destOrd="0" presId="urn:microsoft.com/office/officeart/2005/8/layout/hierarchy1"/>
    <dgm:cxn modelId="{FBD770F6-7408-44D5-A06D-32FB3E952154}" type="presParOf" srcId="{7DBB7134-E879-427B-9491-DD9AE8CA4EB4}" destId="{454B5C6E-AF2B-40F4-A85F-F5B05AA657A4}" srcOrd="1" destOrd="0" presId="urn:microsoft.com/office/officeart/2005/8/layout/hierarchy1"/>
    <dgm:cxn modelId="{43E68F77-386A-448E-B6D0-3E3EC6DB28BC}" type="presParOf" srcId="{5B46F9AF-37AB-4C78-8830-73F32CF4AA2B}" destId="{CDD3FC6B-4D79-4559-A34F-FC36353FDBB1}" srcOrd="2" destOrd="0" presId="urn:microsoft.com/office/officeart/2005/8/layout/hierarchy1"/>
    <dgm:cxn modelId="{1AEFA7EF-434D-4824-AE32-A5F61F24A021}" type="presParOf" srcId="{5B46F9AF-37AB-4C78-8830-73F32CF4AA2B}" destId="{5F46C738-7960-4463-86DC-85AD50732258}" srcOrd="3" destOrd="0" presId="urn:microsoft.com/office/officeart/2005/8/layout/hierarchy1"/>
    <dgm:cxn modelId="{9BFDBA02-8D54-485F-BC7D-1A3E2AEABE1B}" type="presParOf" srcId="{5F46C738-7960-4463-86DC-85AD50732258}" destId="{EDAFB59A-9A47-4752-96E6-09182D14645A}" srcOrd="0" destOrd="0" presId="urn:microsoft.com/office/officeart/2005/8/layout/hierarchy1"/>
    <dgm:cxn modelId="{D3C47ACE-8567-4A77-824A-3AF2E0FA2BAA}" type="presParOf" srcId="{EDAFB59A-9A47-4752-96E6-09182D14645A}" destId="{DDC0DE03-C2D7-4C31-9625-52A91E11A16F}" srcOrd="0" destOrd="0" presId="urn:microsoft.com/office/officeart/2005/8/layout/hierarchy1"/>
    <dgm:cxn modelId="{69A75738-FC78-4F25-A255-C5F847C5C4B9}" type="presParOf" srcId="{EDAFB59A-9A47-4752-96E6-09182D14645A}" destId="{F42BA340-98D6-4F3E-9737-6795DD47462B}" srcOrd="1" destOrd="0" presId="urn:microsoft.com/office/officeart/2005/8/layout/hierarchy1"/>
    <dgm:cxn modelId="{B23536A1-C41A-483E-8F59-69E9AD5B13C2}" type="presParOf" srcId="{5F46C738-7960-4463-86DC-85AD50732258}" destId="{8F9D74D6-D493-4B5B-878C-534DA63F9511}" srcOrd="1" destOrd="0" presId="urn:microsoft.com/office/officeart/2005/8/layout/hierarchy1"/>
    <dgm:cxn modelId="{D7206169-6A19-41D5-9F11-DA72A672BD39}" type="presParOf" srcId="{5FD212E3-C659-4DA8-B87A-13D7B5E1FA50}" destId="{D33E3761-3B24-4FF2-BEE5-A20D6AB6E1FD}" srcOrd="2" destOrd="0" presId="urn:microsoft.com/office/officeart/2005/8/layout/hierarchy1"/>
    <dgm:cxn modelId="{E19BC085-BD5D-4003-BD1C-40965B367CCA}" type="presParOf" srcId="{5FD212E3-C659-4DA8-B87A-13D7B5E1FA50}" destId="{D4525BFB-7C38-4684-B9A2-1BC926C7E65B}" srcOrd="3" destOrd="0" presId="urn:microsoft.com/office/officeart/2005/8/layout/hierarchy1"/>
    <dgm:cxn modelId="{AA453E0C-5DE4-4B5A-AF65-187500618734}" type="presParOf" srcId="{D4525BFB-7C38-4684-B9A2-1BC926C7E65B}" destId="{BDFF5584-B706-4F34-A0D3-252A60CAA0FD}" srcOrd="0" destOrd="0" presId="urn:microsoft.com/office/officeart/2005/8/layout/hierarchy1"/>
    <dgm:cxn modelId="{27915454-3A35-4D92-A06F-FF59D5655421}" type="presParOf" srcId="{BDFF5584-B706-4F34-A0D3-252A60CAA0FD}" destId="{34B1C077-D51C-44FE-8CCB-1F815547373E}" srcOrd="0" destOrd="0" presId="urn:microsoft.com/office/officeart/2005/8/layout/hierarchy1"/>
    <dgm:cxn modelId="{3E170326-AED9-42F9-862E-269D0966A97F}" type="presParOf" srcId="{BDFF5584-B706-4F34-A0D3-252A60CAA0FD}" destId="{3F971A40-0CB5-4DA4-93D9-661606C025B4}" srcOrd="1" destOrd="0" presId="urn:microsoft.com/office/officeart/2005/8/layout/hierarchy1"/>
    <dgm:cxn modelId="{10492E1B-2F26-4E93-BA12-3C1E0B486CF8}" type="presParOf" srcId="{D4525BFB-7C38-4684-B9A2-1BC926C7E65B}" destId="{BF408A0C-B838-4296-983F-3552B783BB0C}" srcOrd="1" destOrd="0" presId="urn:microsoft.com/office/officeart/2005/8/layout/hierarchy1"/>
    <dgm:cxn modelId="{60535186-B7CB-4539-8508-C9E2F04251D9}" type="presParOf" srcId="{BF408A0C-B838-4296-983F-3552B783BB0C}" destId="{CCC9F333-DBC8-4266-B2F0-5EFBE3DD0281}" srcOrd="0" destOrd="0" presId="urn:microsoft.com/office/officeart/2005/8/layout/hierarchy1"/>
    <dgm:cxn modelId="{BEE8CE87-22AC-4A81-9CF6-37F5F187744A}" type="presParOf" srcId="{BF408A0C-B838-4296-983F-3552B783BB0C}" destId="{5FAD53F1-35A5-427E-B9CA-82C7CC1E09C7}" srcOrd="1" destOrd="0" presId="urn:microsoft.com/office/officeart/2005/8/layout/hierarchy1"/>
    <dgm:cxn modelId="{66BF2B07-2DE9-4270-854D-B158A14A24A9}" type="presParOf" srcId="{5FAD53F1-35A5-427E-B9CA-82C7CC1E09C7}" destId="{F09DC472-DC92-4B63-BDFC-6836C62C56B7}" srcOrd="0" destOrd="0" presId="urn:microsoft.com/office/officeart/2005/8/layout/hierarchy1"/>
    <dgm:cxn modelId="{91CCC753-E1B8-40A4-8963-2F981C65232C}" type="presParOf" srcId="{F09DC472-DC92-4B63-BDFC-6836C62C56B7}" destId="{78DCC48F-7C9E-4A68-84F2-C2BF67837F95}" srcOrd="0" destOrd="0" presId="urn:microsoft.com/office/officeart/2005/8/layout/hierarchy1"/>
    <dgm:cxn modelId="{B5CFFE36-C40E-4553-BEC0-BBA5AFABCE60}" type="presParOf" srcId="{F09DC472-DC92-4B63-BDFC-6836C62C56B7}" destId="{2451E609-1057-46E5-8DBC-DF37F773F8C3}" srcOrd="1" destOrd="0" presId="urn:microsoft.com/office/officeart/2005/8/layout/hierarchy1"/>
    <dgm:cxn modelId="{D147D62A-1CA1-47B7-B4DA-9800AEA4F111}" type="presParOf" srcId="{5FAD53F1-35A5-427E-B9CA-82C7CC1E09C7}" destId="{68C06C5C-BDA6-4286-A6BA-EEBED8D87232}"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D60F1E-6B0C-430D-8295-3080CC432A80}">
      <dsp:nvSpPr>
        <dsp:cNvPr id="0" name=""/>
        <dsp:cNvSpPr/>
      </dsp:nvSpPr>
      <dsp:spPr>
        <a:xfrm>
          <a:off x="237568" y="33455"/>
          <a:ext cx="2820092" cy="891976"/>
        </a:xfrm>
        <a:prstGeom prst="roundRect">
          <a:avLst/>
        </a:prstGeom>
        <a:solidFill>
          <a:srgbClr val="0060A8"/>
        </a:solidFill>
        <a:ln w="25400" cap="flat" cmpd="sng" algn="ctr">
          <a:solidFill>
            <a:schemeClr val="lt1">
              <a:hueOff val="0"/>
              <a:satOff val="0"/>
              <a:lumOff val="0"/>
              <a:alphaOff val="0"/>
            </a:schemeClr>
          </a:solidFill>
          <a:prstDash val="solid"/>
        </a:ln>
        <a:effectLst>
          <a:glow rad="63500">
            <a:schemeClr val="accent1">
              <a:satMod val="175000"/>
              <a:alpha val="35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Cambria" panose="02040503050406030204" pitchFamily="18" charset="0"/>
            </a:rPr>
            <a:t>Define the target population</a:t>
          </a:r>
        </a:p>
      </dsp:txBody>
      <dsp:txXfrm>
        <a:off x="281111" y="76998"/>
        <a:ext cx="2733006" cy="804890"/>
      </dsp:txXfrm>
    </dsp:sp>
    <dsp:sp modelId="{71BF68BF-9996-485A-8258-B3E7DB303F12}">
      <dsp:nvSpPr>
        <dsp:cNvPr id="0" name=""/>
        <dsp:cNvSpPr/>
      </dsp:nvSpPr>
      <dsp:spPr>
        <a:xfrm>
          <a:off x="725965" y="970476"/>
          <a:ext cx="2820092" cy="891976"/>
        </a:xfrm>
        <a:prstGeom prst="roundRect">
          <a:avLst/>
        </a:prstGeom>
        <a:solidFill>
          <a:srgbClr val="0060A8"/>
        </a:solidFill>
        <a:ln w="25400" cap="flat" cmpd="sng" algn="ctr">
          <a:solidFill>
            <a:schemeClr val="lt1">
              <a:hueOff val="0"/>
              <a:satOff val="0"/>
              <a:lumOff val="0"/>
              <a:alphaOff val="0"/>
            </a:schemeClr>
          </a:solidFill>
          <a:prstDash val="solid"/>
        </a:ln>
        <a:effectLst>
          <a:glow rad="63500">
            <a:schemeClr val="accent1">
              <a:satMod val="175000"/>
              <a:alpha val="35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Cambria" panose="02040503050406030204" pitchFamily="18" charset="0"/>
            </a:rPr>
            <a:t>Determine the sampling frame </a:t>
          </a:r>
        </a:p>
      </dsp:txBody>
      <dsp:txXfrm>
        <a:off x="769508" y="1014019"/>
        <a:ext cx="2733006" cy="804890"/>
      </dsp:txXfrm>
    </dsp:sp>
    <dsp:sp modelId="{8FB14D7A-A538-43ED-9D8A-977423DDDA47}">
      <dsp:nvSpPr>
        <dsp:cNvPr id="0" name=""/>
        <dsp:cNvSpPr/>
      </dsp:nvSpPr>
      <dsp:spPr>
        <a:xfrm>
          <a:off x="1098517" y="1920181"/>
          <a:ext cx="2820092" cy="891976"/>
        </a:xfrm>
        <a:prstGeom prst="roundRect">
          <a:avLst/>
        </a:prstGeom>
        <a:solidFill>
          <a:srgbClr val="0060A8"/>
        </a:solidFill>
        <a:ln w="25400" cap="flat" cmpd="sng" algn="ctr">
          <a:solidFill>
            <a:schemeClr val="lt1">
              <a:hueOff val="0"/>
              <a:satOff val="0"/>
              <a:lumOff val="0"/>
              <a:alphaOff val="0"/>
            </a:schemeClr>
          </a:solidFill>
          <a:prstDash val="solid"/>
        </a:ln>
        <a:effectLst>
          <a:glow rad="63500">
            <a:schemeClr val="accent1">
              <a:satMod val="175000"/>
              <a:alpha val="35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mbria" panose="02040503050406030204" pitchFamily="18" charset="0"/>
            </a:rPr>
            <a:t>Select sampling techniques(s) </a:t>
          </a:r>
        </a:p>
      </dsp:txBody>
      <dsp:txXfrm>
        <a:off x="1142060" y="1963724"/>
        <a:ext cx="2733006" cy="804890"/>
      </dsp:txXfrm>
    </dsp:sp>
    <dsp:sp modelId="{C5895486-9DA1-46B8-B46E-B83009D22298}">
      <dsp:nvSpPr>
        <dsp:cNvPr id="0" name=""/>
        <dsp:cNvSpPr/>
      </dsp:nvSpPr>
      <dsp:spPr>
        <a:xfrm>
          <a:off x="1508316" y="2843626"/>
          <a:ext cx="2820092" cy="891976"/>
        </a:xfrm>
        <a:prstGeom prst="roundRect">
          <a:avLst/>
        </a:prstGeom>
        <a:solidFill>
          <a:srgbClr val="0060A8"/>
        </a:solidFill>
        <a:ln w="25400" cap="flat" cmpd="sng" algn="ctr">
          <a:solidFill>
            <a:schemeClr val="lt1">
              <a:hueOff val="0"/>
              <a:satOff val="0"/>
              <a:lumOff val="0"/>
              <a:alphaOff val="0"/>
            </a:schemeClr>
          </a:solidFill>
          <a:prstDash val="solid"/>
        </a:ln>
        <a:effectLst>
          <a:glow rad="63500">
            <a:schemeClr val="accent1">
              <a:satMod val="175000"/>
              <a:alpha val="35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Cambria" panose="02040503050406030204" pitchFamily="18" charset="0"/>
            </a:rPr>
            <a:t>Determine the sample size </a:t>
          </a:r>
        </a:p>
      </dsp:txBody>
      <dsp:txXfrm>
        <a:off x="1551859" y="2887169"/>
        <a:ext cx="2733006" cy="804890"/>
      </dsp:txXfrm>
    </dsp:sp>
    <dsp:sp modelId="{31716363-028F-4E4E-A588-25F336B6D77C}">
      <dsp:nvSpPr>
        <dsp:cNvPr id="0" name=""/>
        <dsp:cNvSpPr/>
      </dsp:nvSpPr>
      <dsp:spPr>
        <a:xfrm>
          <a:off x="2029921" y="3750379"/>
          <a:ext cx="2820092" cy="891976"/>
        </a:xfrm>
        <a:prstGeom prst="roundRect">
          <a:avLst/>
        </a:prstGeom>
        <a:solidFill>
          <a:srgbClr val="0060A8"/>
        </a:solidFill>
        <a:ln w="25400" cap="flat" cmpd="sng" algn="ctr">
          <a:solidFill>
            <a:schemeClr val="lt1">
              <a:hueOff val="0"/>
              <a:satOff val="0"/>
              <a:lumOff val="0"/>
              <a:alphaOff val="0"/>
            </a:schemeClr>
          </a:solidFill>
          <a:prstDash val="solid"/>
        </a:ln>
        <a:effectLst>
          <a:glow rad="63500">
            <a:schemeClr val="accent1">
              <a:satMod val="175000"/>
              <a:alpha val="35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mbria" panose="02040503050406030204" pitchFamily="18" charset="0"/>
            </a:rPr>
            <a:t>Execute the sampling process</a:t>
          </a:r>
        </a:p>
      </dsp:txBody>
      <dsp:txXfrm>
        <a:off x="2073464" y="3793922"/>
        <a:ext cx="2733006" cy="8048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C9F333-DBC8-4266-B2F0-5EFBE3DD0281}">
      <dsp:nvSpPr>
        <dsp:cNvPr id="0" name=""/>
        <dsp:cNvSpPr/>
      </dsp:nvSpPr>
      <dsp:spPr>
        <a:xfrm>
          <a:off x="4685270" y="1904048"/>
          <a:ext cx="358958" cy="421927"/>
        </a:xfrm>
        <a:custGeom>
          <a:avLst/>
          <a:gdLst/>
          <a:ahLst/>
          <a:cxnLst/>
          <a:rect l="0" t="0" r="0" b="0"/>
          <a:pathLst>
            <a:path>
              <a:moveTo>
                <a:pt x="0" y="0"/>
              </a:moveTo>
              <a:lnTo>
                <a:pt x="0" y="309629"/>
              </a:lnTo>
              <a:lnTo>
                <a:pt x="358958" y="309629"/>
              </a:lnTo>
              <a:lnTo>
                <a:pt x="358958" y="42192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33E3761-3B24-4FF2-BEE5-A20D6AB6E1FD}">
      <dsp:nvSpPr>
        <dsp:cNvPr id="0" name=""/>
        <dsp:cNvSpPr/>
      </dsp:nvSpPr>
      <dsp:spPr>
        <a:xfrm>
          <a:off x="3406461" y="848016"/>
          <a:ext cx="1278809" cy="286281"/>
        </a:xfrm>
        <a:custGeom>
          <a:avLst/>
          <a:gdLst/>
          <a:ahLst/>
          <a:cxnLst/>
          <a:rect l="0" t="0" r="0" b="0"/>
          <a:pathLst>
            <a:path>
              <a:moveTo>
                <a:pt x="0" y="0"/>
              </a:moveTo>
              <a:lnTo>
                <a:pt x="0" y="173984"/>
              </a:lnTo>
              <a:lnTo>
                <a:pt x="1278809" y="173984"/>
              </a:lnTo>
              <a:lnTo>
                <a:pt x="1278809" y="28628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D3FC6B-4D79-4559-A34F-FC36353FDBB1}">
      <dsp:nvSpPr>
        <dsp:cNvPr id="0" name=""/>
        <dsp:cNvSpPr/>
      </dsp:nvSpPr>
      <dsp:spPr>
        <a:xfrm>
          <a:off x="1749405" y="1943952"/>
          <a:ext cx="926489" cy="352549"/>
        </a:xfrm>
        <a:custGeom>
          <a:avLst/>
          <a:gdLst/>
          <a:ahLst/>
          <a:cxnLst/>
          <a:rect l="0" t="0" r="0" b="0"/>
          <a:pathLst>
            <a:path>
              <a:moveTo>
                <a:pt x="0" y="0"/>
              </a:moveTo>
              <a:lnTo>
                <a:pt x="0" y="240252"/>
              </a:lnTo>
              <a:lnTo>
                <a:pt x="926489" y="240252"/>
              </a:lnTo>
              <a:lnTo>
                <a:pt x="926489" y="3525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542EF9-7484-4E28-BCE7-A105982E0C9F}">
      <dsp:nvSpPr>
        <dsp:cNvPr id="0" name=""/>
        <dsp:cNvSpPr/>
      </dsp:nvSpPr>
      <dsp:spPr>
        <a:xfrm>
          <a:off x="793804" y="1943952"/>
          <a:ext cx="955600" cy="352549"/>
        </a:xfrm>
        <a:custGeom>
          <a:avLst/>
          <a:gdLst/>
          <a:ahLst/>
          <a:cxnLst/>
          <a:rect l="0" t="0" r="0" b="0"/>
          <a:pathLst>
            <a:path>
              <a:moveTo>
                <a:pt x="955600" y="0"/>
              </a:moveTo>
              <a:lnTo>
                <a:pt x="955600" y="240252"/>
              </a:lnTo>
              <a:lnTo>
                <a:pt x="0" y="240252"/>
              </a:lnTo>
              <a:lnTo>
                <a:pt x="0" y="3525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633480-7D02-4E96-92D6-E7D28E715A11}">
      <dsp:nvSpPr>
        <dsp:cNvPr id="0" name=""/>
        <dsp:cNvSpPr/>
      </dsp:nvSpPr>
      <dsp:spPr>
        <a:xfrm>
          <a:off x="1749405" y="848016"/>
          <a:ext cx="1657056" cy="326185"/>
        </a:xfrm>
        <a:custGeom>
          <a:avLst/>
          <a:gdLst/>
          <a:ahLst/>
          <a:cxnLst/>
          <a:rect l="0" t="0" r="0" b="0"/>
          <a:pathLst>
            <a:path>
              <a:moveTo>
                <a:pt x="1657056" y="0"/>
              </a:moveTo>
              <a:lnTo>
                <a:pt x="1657056" y="213888"/>
              </a:lnTo>
              <a:lnTo>
                <a:pt x="0" y="213888"/>
              </a:lnTo>
              <a:lnTo>
                <a:pt x="0" y="3261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6EA697-F354-4339-A7A4-6F243F0DDCF1}">
      <dsp:nvSpPr>
        <dsp:cNvPr id="0" name=""/>
        <dsp:cNvSpPr/>
      </dsp:nvSpPr>
      <dsp:spPr>
        <a:xfrm>
          <a:off x="2586065" y="78266"/>
          <a:ext cx="1640792" cy="76975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C54C13-C533-41F3-ACDC-CCD804C3E1F4}">
      <dsp:nvSpPr>
        <dsp:cNvPr id="0" name=""/>
        <dsp:cNvSpPr/>
      </dsp:nvSpPr>
      <dsp:spPr>
        <a:xfrm>
          <a:off x="2720754" y="206221"/>
          <a:ext cx="1640792" cy="76975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Non-sampling errors</a:t>
          </a:r>
        </a:p>
      </dsp:txBody>
      <dsp:txXfrm>
        <a:off x="2743299" y="228766"/>
        <a:ext cx="1595702" cy="724660"/>
      </dsp:txXfrm>
    </dsp:sp>
    <dsp:sp modelId="{25E353CA-EC48-4F68-BC7C-22FB8122EEA0}">
      <dsp:nvSpPr>
        <dsp:cNvPr id="0" name=""/>
        <dsp:cNvSpPr/>
      </dsp:nvSpPr>
      <dsp:spPr>
        <a:xfrm>
          <a:off x="833978" y="1174202"/>
          <a:ext cx="1830853" cy="76975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E2A47D-4414-48B2-847B-DAD3F408F8F0}">
      <dsp:nvSpPr>
        <dsp:cNvPr id="0" name=""/>
        <dsp:cNvSpPr/>
      </dsp:nvSpPr>
      <dsp:spPr>
        <a:xfrm>
          <a:off x="968667" y="1302157"/>
          <a:ext cx="1830853" cy="76975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Respondent error</a:t>
          </a:r>
        </a:p>
      </dsp:txBody>
      <dsp:txXfrm>
        <a:off x="991212" y="1324702"/>
        <a:ext cx="1785763" cy="724660"/>
      </dsp:txXfrm>
    </dsp:sp>
    <dsp:sp modelId="{99FFE034-AA36-4200-AF59-BE560FC1E40B}">
      <dsp:nvSpPr>
        <dsp:cNvPr id="0" name=""/>
        <dsp:cNvSpPr/>
      </dsp:nvSpPr>
      <dsp:spPr>
        <a:xfrm>
          <a:off x="2004" y="2296502"/>
          <a:ext cx="1583600" cy="148775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A9BDE1-511E-4D36-8B90-2B9710CFBB66}">
      <dsp:nvSpPr>
        <dsp:cNvPr id="0" name=""/>
        <dsp:cNvSpPr/>
      </dsp:nvSpPr>
      <dsp:spPr>
        <a:xfrm>
          <a:off x="136693" y="2424457"/>
          <a:ext cx="1583600" cy="148775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Response Bias</a:t>
          </a:r>
        </a:p>
        <a:p>
          <a:pPr marL="0" lvl="0" indent="0" algn="ctr" defTabSz="622300">
            <a:lnSpc>
              <a:spcPct val="90000"/>
            </a:lnSpc>
            <a:spcBef>
              <a:spcPct val="0"/>
            </a:spcBef>
            <a:spcAft>
              <a:spcPct val="35000"/>
            </a:spcAft>
            <a:buNone/>
          </a:pPr>
          <a:r>
            <a:rPr lang="en-GB" sz="1400" kern="1200" dirty="0"/>
            <a:t>Lying </a:t>
          </a:r>
        </a:p>
        <a:p>
          <a:pPr marL="0" lvl="0" indent="0" algn="ctr" defTabSz="622300">
            <a:lnSpc>
              <a:spcPct val="90000"/>
            </a:lnSpc>
            <a:spcBef>
              <a:spcPct val="0"/>
            </a:spcBef>
            <a:spcAft>
              <a:spcPct val="35000"/>
            </a:spcAft>
            <a:buNone/>
          </a:pPr>
          <a:r>
            <a:rPr lang="en-GB" sz="1400" b="1" kern="1200" dirty="0"/>
            <a:t>Social desirability bias</a:t>
          </a:r>
        </a:p>
        <a:p>
          <a:pPr marL="0" lvl="0" indent="0" algn="ctr" defTabSz="622300">
            <a:lnSpc>
              <a:spcPct val="90000"/>
            </a:lnSpc>
            <a:spcBef>
              <a:spcPct val="0"/>
            </a:spcBef>
            <a:spcAft>
              <a:spcPct val="35000"/>
            </a:spcAft>
            <a:buNone/>
          </a:pPr>
          <a:r>
            <a:rPr lang="en-GB" sz="1400" kern="1200" dirty="0"/>
            <a:t>Poor recall </a:t>
          </a:r>
        </a:p>
      </dsp:txBody>
      <dsp:txXfrm>
        <a:off x="180268" y="2468032"/>
        <a:ext cx="1496450" cy="1400607"/>
      </dsp:txXfrm>
    </dsp:sp>
    <dsp:sp modelId="{DDC0DE03-C2D7-4C31-9625-52A91E11A16F}">
      <dsp:nvSpPr>
        <dsp:cNvPr id="0" name=""/>
        <dsp:cNvSpPr/>
      </dsp:nvSpPr>
      <dsp:spPr>
        <a:xfrm>
          <a:off x="1854983" y="2296502"/>
          <a:ext cx="1641822" cy="146494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2BA340-98D6-4F3E-9737-6795DD47462B}">
      <dsp:nvSpPr>
        <dsp:cNvPr id="0" name=""/>
        <dsp:cNvSpPr/>
      </dsp:nvSpPr>
      <dsp:spPr>
        <a:xfrm>
          <a:off x="1989672" y="2424457"/>
          <a:ext cx="1641822" cy="146494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Refusal </a:t>
          </a:r>
        </a:p>
        <a:p>
          <a:pPr marL="0" lvl="0" indent="0" algn="ctr" defTabSz="800100">
            <a:lnSpc>
              <a:spcPct val="90000"/>
            </a:lnSpc>
            <a:spcBef>
              <a:spcPct val="0"/>
            </a:spcBef>
            <a:spcAft>
              <a:spcPct val="35000"/>
            </a:spcAft>
            <a:buNone/>
          </a:pPr>
          <a:r>
            <a:rPr lang="en-GB" sz="1800" kern="1200" dirty="0"/>
            <a:t>No contact</a:t>
          </a:r>
        </a:p>
      </dsp:txBody>
      <dsp:txXfrm>
        <a:off x="2032579" y="2467364"/>
        <a:ext cx="1556008" cy="1379128"/>
      </dsp:txXfrm>
    </dsp:sp>
    <dsp:sp modelId="{34B1C077-D51C-44FE-8CCB-1F815547373E}">
      <dsp:nvSpPr>
        <dsp:cNvPr id="0" name=""/>
        <dsp:cNvSpPr/>
      </dsp:nvSpPr>
      <dsp:spPr>
        <a:xfrm>
          <a:off x="3409230" y="1134298"/>
          <a:ext cx="2552079" cy="76975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971A40-0CB5-4DA4-93D9-661606C025B4}">
      <dsp:nvSpPr>
        <dsp:cNvPr id="0" name=""/>
        <dsp:cNvSpPr/>
      </dsp:nvSpPr>
      <dsp:spPr>
        <a:xfrm>
          <a:off x="3543920" y="1262253"/>
          <a:ext cx="2552079" cy="76975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Researcher error</a:t>
          </a:r>
        </a:p>
      </dsp:txBody>
      <dsp:txXfrm>
        <a:off x="3566465" y="1284798"/>
        <a:ext cx="2506989" cy="724660"/>
      </dsp:txXfrm>
    </dsp:sp>
    <dsp:sp modelId="{78DCC48F-7C9E-4A68-84F2-C2BF67837F95}">
      <dsp:nvSpPr>
        <dsp:cNvPr id="0" name=""/>
        <dsp:cNvSpPr/>
      </dsp:nvSpPr>
      <dsp:spPr>
        <a:xfrm>
          <a:off x="4127147" y="2325975"/>
          <a:ext cx="1834163" cy="158764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51E609-1057-46E5-8DBC-DF37F773F8C3}">
      <dsp:nvSpPr>
        <dsp:cNvPr id="0" name=""/>
        <dsp:cNvSpPr/>
      </dsp:nvSpPr>
      <dsp:spPr>
        <a:xfrm>
          <a:off x="4261836" y="2453930"/>
          <a:ext cx="1834163" cy="158764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Fieldworker bias</a:t>
          </a:r>
        </a:p>
        <a:p>
          <a:pPr marL="0" lvl="0" indent="0" algn="ctr" defTabSz="622300">
            <a:lnSpc>
              <a:spcPct val="90000"/>
            </a:lnSpc>
            <a:spcBef>
              <a:spcPct val="0"/>
            </a:spcBef>
            <a:spcAft>
              <a:spcPct val="35000"/>
            </a:spcAft>
            <a:buNone/>
          </a:pPr>
          <a:r>
            <a:rPr lang="en-GB" sz="1400" kern="1200" dirty="0"/>
            <a:t>Cheating</a:t>
          </a:r>
        </a:p>
        <a:p>
          <a:pPr marL="0" lvl="0" indent="0" algn="ctr" defTabSz="622300">
            <a:lnSpc>
              <a:spcPct val="90000"/>
            </a:lnSpc>
            <a:spcBef>
              <a:spcPct val="0"/>
            </a:spcBef>
            <a:spcAft>
              <a:spcPct val="35000"/>
            </a:spcAft>
            <a:buNone/>
          </a:pPr>
          <a:r>
            <a:rPr lang="en-GB" sz="1400" kern="1200" dirty="0"/>
            <a:t>Interviewer bias</a:t>
          </a:r>
        </a:p>
        <a:p>
          <a:pPr marL="0" lvl="0" indent="0" algn="ctr" defTabSz="622300">
            <a:lnSpc>
              <a:spcPct val="90000"/>
            </a:lnSpc>
            <a:spcBef>
              <a:spcPct val="0"/>
            </a:spcBef>
            <a:spcAft>
              <a:spcPct val="35000"/>
            </a:spcAft>
            <a:buNone/>
          </a:pPr>
          <a:r>
            <a:rPr lang="en-GB" sz="1400" kern="1200" dirty="0"/>
            <a:t>Sample selection errors</a:t>
          </a:r>
        </a:p>
        <a:p>
          <a:pPr marL="0" lvl="0" indent="0" algn="ctr" defTabSz="622300">
            <a:lnSpc>
              <a:spcPct val="90000"/>
            </a:lnSpc>
            <a:spcBef>
              <a:spcPct val="0"/>
            </a:spcBef>
            <a:spcAft>
              <a:spcPct val="35000"/>
            </a:spcAft>
            <a:buNone/>
          </a:pPr>
          <a:r>
            <a:rPr lang="en-GB" sz="1400" kern="1200" dirty="0"/>
            <a:t>Interviewer mistakes</a:t>
          </a:r>
        </a:p>
      </dsp:txBody>
      <dsp:txXfrm>
        <a:off x="4308336" y="2500430"/>
        <a:ext cx="1741163" cy="149464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50383E-AF64-4FD5-97B1-9929620ACA29}" type="datetimeFigureOut">
              <a:rPr lang="en-GB" smtClean="0"/>
              <a:t>09/02/2024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11D675-82D5-4DE6-B803-B261331AA51B}" type="slidenum">
              <a:rPr lang="en-GB" smtClean="0"/>
              <a:t>‹#›</a:t>
            </a:fld>
            <a:endParaRPr lang="en-GB"/>
          </a:p>
        </p:txBody>
      </p:sp>
    </p:spTree>
    <p:extLst>
      <p:ext uri="{BB962C8B-B14F-4D97-AF65-F5344CB8AC3E}">
        <p14:creationId xmlns:p14="http://schemas.microsoft.com/office/powerpoint/2010/main" val="3674589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slide" Target="../slides/slide2.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2.xml.rels><?xml version="1.0" encoding="UTF-8" standalone="yes"?>
<Relationships xmlns="http://schemas.openxmlformats.org/package/2006/relationships"><Relationship Id="rId3" Type="http://schemas.openxmlformats.org/officeDocument/2006/relationships/slide" Target="../slides/slide3.xml"/><Relationship Id="rId2" Type="http://schemas.openxmlformats.org/officeDocument/2006/relationships/notesMaster" Target="../notesMasters/notesMaster1.xml"/><Relationship Id="rId1" Type="http://schemas.openxmlformats.org/officeDocument/2006/relationships/tags" Target="../tags/tag2.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0C8CA1C3-07B1-4DBF-BE9A-4C3A0138817C}" type="slidenum">
              <a:rPr lang="en-GB" smtClean="0"/>
              <a:pPr/>
              <a:t>2</a:t>
            </a:fld>
            <a:endParaRPr lang="en-GB"/>
          </a:p>
        </p:txBody>
      </p:sp>
    </p:spTree>
    <p:extLst>
      <p:ext uri="{BB962C8B-B14F-4D97-AF65-F5344CB8AC3E}">
        <p14:creationId xmlns:p14="http://schemas.microsoft.com/office/powerpoint/2010/main" val="183055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xfrm>
            <a:off x="3851342" y="9431599"/>
            <a:ext cx="2946347" cy="496491"/>
          </a:xfrm>
          <a:prstGeom prst="rect">
            <a:avLst/>
          </a:prstGeom>
          <a:ln/>
        </p:spPr>
        <p:txBody>
          <a:bodyPr/>
          <a:lstStyle/>
          <a:p>
            <a:fld id="{4B04BC72-4370-4605-9176-8F5703D8E440}" type="slidenum">
              <a:rPr lang="en-GB"/>
              <a:pPr/>
              <a:t>3</a:t>
            </a:fld>
            <a:endParaRPr lang="en-GB"/>
          </a:p>
        </p:txBody>
      </p:sp>
      <p:sp>
        <p:nvSpPr>
          <p:cNvPr id="192514" name="Rectangle 2"/>
          <p:cNvSpPr>
            <a:spLocks noGrp="1" noRot="1" noChangeAspect="1" noChangeArrowheads="1" noTextEdit="1"/>
          </p:cNvSpPr>
          <p:nvPr>
            <p:ph type="sldImg"/>
            <p:custDataLst>
              <p:tags r:id="rId1"/>
            </p:custDataLst>
          </p:nvPr>
        </p:nvSpPr>
        <p:spPr>
          <a:xfrm>
            <a:off x="633413" y="309563"/>
            <a:ext cx="4965700" cy="2794000"/>
          </a:xfrm>
          <a:ln/>
        </p:spPr>
      </p:sp>
      <p:sp>
        <p:nvSpPr>
          <p:cNvPr id="192515" name="Rectangle 3"/>
          <p:cNvSpPr>
            <a:spLocks noGrp="1" noChangeArrowheads="1"/>
          </p:cNvSpPr>
          <p:nvPr>
            <p:ph type="body" idx="1"/>
          </p:nvPr>
        </p:nvSpPr>
        <p:spPr>
          <a:xfrm>
            <a:off x="708238" y="3413362"/>
            <a:ext cx="5439410" cy="5507982"/>
          </a:xfrm>
          <a:prstGeom prst="rect">
            <a:avLst/>
          </a:prstGeom>
        </p:spPr>
        <p:txBody>
          <a:bodyPr>
            <a:normAutofit/>
          </a:bodyPr>
          <a:lstStyle/>
          <a:p>
            <a:endParaRPr lang="en-GB" dirty="0"/>
          </a:p>
        </p:txBody>
      </p:sp>
    </p:spTree>
    <p:extLst>
      <p:ext uri="{BB962C8B-B14F-4D97-AF65-F5344CB8AC3E}">
        <p14:creationId xmlns:p14="http://schemas.microsoft.com/office/powerpoint/2010/main" val="3370922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8CA1C3-07B1-4DBF-BE9A-4C3A0138817C}" type="slidenum">
              <a:rPr lang="en-GB" smtClean="0"/>
              <a:pPr/>
              <a:t>4</a:t>
            </a:fld>
            <a:endParaRPr lang="en-GB"/>
          </a:p>
        </p:txBody>
      </p:sp>
    </p:spTree>
    <p:extLst>
      <p:ext uri="{BB962C8B-B14F-4D97-AF65-F5344CB8AC3E}">
        <p14:creationId xmlns:p14="http://schemas.microsoft.com/office/powerpoint/2010/main" val="2605749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8CA1C3-07B1-4DBF-BE9A-4C3A0138817C}" type="slidenum">
              <a:rPr lang="en-GB" smtClean="0"/>
              <a:pPr/>
              <a:t>5</a:t>
            </a:fld>
            <a:endParaRPr lang="en-GB"/>
          </a:p>
        </p:txBody>
      </p:sp>
    </p:spTree>
    <p:extLst>
      <p:ext uri="{BB962C8B-B14F-4D97-AF65-F5344CB8AC3E}">
        <p14:creationId xmlns:p14="http://schemas.microsoft.com/office/powerpoint/2010/main" val="30564243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6</a:t>
            </a:fld>
            <a:endParaRPr lang="en-GB"/>
          </a:p>
        </p:txBody>
      </p:sp>
    </p:spTree>
    <p:extLst>
      <p:ext uri="{BB962C8B-B14F-4D97-AF65-F5344CB8AC3E}">
        <p14:creationId xmlns:p14="http://schemas.microsoft.com/office/powerpoint/2010/main" val="3056424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7</a:t>
            </a:fld>
            <a:endParaRPr lang="en-GB"/>
          </a:p>
        </p:txBody>
      </p:sp>
    </p:spTree>
    <p:extLst>
      <p:ext uri="{BB962C8B-B14F-4D97-AF65-F5344CB8AC3E}">
        <p14:creationId xmlns:p14="http://schemas.microsoft.com/office/powerpoint/2010/main" val="3056424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8CA1C3-07B1-4DBF-BE9A-4C3A0138817C}" type="slidenum">
              <a:rPr lang="en-GB" smtClean="0"/>
              <a:pPr/>
              <a:t>8</a:t>
            </a:fld>
            <a:endParaRPr lang="en-GB"/>
          </a:p>
        </p:txBody>
      </p:sp>
    </p:spTree>
    <p:extLst>
      <p:ext uri="{BB962C8B-B14F-4D97-AF65-F5344CB8AC3E}">
        <p14:creationId xmlns:p14="http://schemas.microsoft.com/office/powerpoint/2010/main" val="26663661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46BD02-62A6-4C8B-95DF-87CE496A770C}" type="slidenum">
              <a:rPr lang="en-GB" smtClean="0"/>
              <a:t>9</a:t>
            </a:fld>
            <a:endParaRPr lang="en-GB"/>
          </a:p>
        </p:txBody>
      </p:sp>
    </p:spTree>
    <p:extLst>
      <p:ext uri="{BB962C8B-B14F-4D97-AF65-F5344CB8AC3E}">
        <p14:creationId xmlns:p14="http://schemas.microsoft.com/office/powerpoint/2010/main" val="25379349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46BD02-62A6-4C8B-95DF-87CE496A770C}" type="slidenum">
              <a:rPr lang="en-GB" smtClean="0"/>
              <a:t>10</a:t>
            </a:fld>
            <a:endParaRPr lang="en-GB"/>
          </a:p>
        </p:txBody>
      </p:sp>
    </p:spTree>
    <p:extLst>
      <p:ext uri="{BB962C8B-B14F-4D97-AF65-F5344CB8AC3E}">
        <p14:creationId xmlns:p14="http://schemas.microsoft.com/office/powerpoint/2010/main" val="3029690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1FE02CA6-022C-4B71-8B3E-78335BE631CE}" type="slidenum">
              <a:rPr lang="en-GB" smtClean="0"/>
              <a:pPr/>
              <a:t>11</a:t>
            </a:fld>
            <a:endParaRPr lang="en-GB"/>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3906695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8CA1C3-07B1-4DBF-BE9A-4C3A0138817C}" type="slidenum">
              <a:rPr lang="en-GB" smtClean="0"/>
              <a:pPr/>
              <a:t>12</a:t>
            </a:fld>
            <a:endParaRPr lang="en-GB"/>
          </a:p>
        </p:txBody>
      </p:sp>
    </p:spTree>
    <p:extLst>
      <p:ext uri="{BB962C8B-B14F-4D97-AF65-F5344CB8AC3E}">
        <p14:creationId xmlns:p14="http://schemas.microsoft.com/office/powerpoint/2010/main" val="34174237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8CA1C3-07B1-4DBF-BE9A-4C3A0138817C}" type="slidenum">
              <a:rPr lang="en-GB" smtClean="0"/>
              <a:pPr/>
              <a:t>14</a:t>
            </a:fld>
            <a:endParaRPr lang="en-GB"/>
          </a:p>
        </p:txBody>
      </p:sp>
    </p:spTree>
    <p:extLst>
      <p:ext uri="{BB962C8B-B14F-4D97-AF65-F5344CB8AC3E}">
        <p14:creationId xmlns:p14="http://schemas.microsoft.com/office/powerpoint/2010/main" val="30564243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19113" y="465138"/>
            <a:ext cx="5689600" cy="3200400"/>
          </a:xfrm>
        </p:spPr>
      </p:sp>
      <p:sp>
        <p:nvSpPr>
          <p:cNvPr id="3" name="Notes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23159968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16</a:t>
            </a:fld>
            <a:endParaRPr lang="en-GB"/>
          </a:p>
        </p:txBody>
      </p:sp>
    </p:spTree>
    <p:extLst>
      <p:ext uri="{BB962C8B-B14F-4D97-AF65-F5344CB8AC3E}">
        <p14:creationId xmlns:p14="http://schemas.microsoft.com/office/powerpoint/2010/main" val="31394161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19113" y="465138"/>
            <a:ext cx="5689600" cy="3200400"/>
          </a:xfrm>
        </p:spPr>
      </p:sp>
      <p:sp>
        <p:nvSpPr>
          <p:cNvPr id="3" name="Notes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23159968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8CA1C3-07B1-4DBF-BE9A-4C3A0138817C}" type="slidenum">
              <a:rPr lang="en-GB" smtClean="0"/>
              <a:pPr/>
              <a:t>19</a:t>
            </a:fld>
            <a:endParaRPr lang="en-GB"/>
          </a:p>
        </p:txBody>
      </p:sp>
    </p:spTree>
    <p:extLst>
      <p:ext uri="{BB962C8B-B14F-4D97-AF65-F5344CB8AC3E}">
        <p14:creationId xmlns:p14="http://schemas.microsoft.com/office/powerpoint/2010/main" val="30564243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20</a:t>
            </a:fld>
            <a:endParaRPr lang="en-GB"/>
          </a:p>
        </p:txBody>
      </p:sp>
    </p:spTree>
    <p:extLst>
      <p:ext uri="{BB962C8B-B14F-4D97-AF65-F5344CB8AC3E}">
        <p14:creationId xmlns:p14="http://schemas.microsoft.com/office/powerpoint/2010/main" val="20832271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8CA1C3-07B1-4DBF-BE9A-4C3A0138817C}" type="slidenum">
              <a:rPr lang="en-GB" smtClean="0"/>
              <a:pPr/>
              <a:t>21</a:t>
            </a:fld>
            <a:endParaRPr lang="en-GB"/>
          </a:p>
        </p:txBody>
      </p:sp>
    </p:spTree>
    <p:extLst>
      <p:ext uri="{BB962C8B-B14F-4D97-AF65-F5344CB8AC3E}">
        <p14:creationId xmlns:p14="http://schemas.microsoft.com/office/powerpoint/2010/main" val="3189932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22</a:t>
            </a:fld>
            <a:endParaRPr lang="en-GB"/>
          </a:p>
        </p:txBody>
      </p:sp>
    </p:spTree>
    <p:extLst>
      <p:ext uri="{BB962C8B-B14F-4D97-AF65-F5344CB8AC3E}">
        <p14:creationId xmlns:p14="http://schemas.microsoft.com/office/powerpoint/2010/main" val="26104500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23</a:t>
            </a:fld>
            <a:endParaRPr lang="en-GB"/>
          </a:p>
        </p:txBody>
      </p:sp>
    </p:spTree>
    <p:extLst>
      <p:ext uri="{BB962C8B-B14F-4D97-AF65-F5344CB8AC3E}">
        <p14:creationId xmlns:p14="http://schemas.microsoft.com/office/powerpoint/2010/main" val="21028846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24</a:t>
            </a:fld>
            <a:endParaRPr lang="en-GB"/>
          </a:p>
        </p:txBody>
      </p:sp>
    </p:spTree>
    <p:extLst>
      <p:ext uri="{BB962C8B-B14F-4D97-AF65-F5344CB8AC3E}">
        <p14:creationId xmlns:p14="http://schemas.microsoft.com/office/powerpoint/2010/main" val="20682429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txBox="1">
            <a:spLocks noGrp="1" noChangeArrowheads="1"/>
          </p:cNvSpPr>
          <p:nvPr/>
        </p:nvSpPr>
        <p:spPr bwMode="auto">
          <a:xfrm>
            <a:off x="3851275" y="9431338"/>
            <a:ext cx="2946400" cy="496887"/>
          </a:xfrm>
          <a:prstGeom prst="rect">
            <a:avLst/>
          </a:prstGeom>
          <a:noFill/>
          <a:ln w="9525">
            <a:noFill/>
            <a:miter lim="800000"/>
            <a:headEnd/>
            <a:tailEnd/>
          </a:ln>
        </p:spPr>
        <p:txBody>
          <a:bodyPr tIns="45721" bIns="45721" anchor="b"/>
          <a:lstStyle/>
          <a:p>
            <a:pPr algn="r" defTabSz="844550" eaLnBrk="0" hangingPunct="0"/>
            <a:fld id="{5C894A4B-6ADB-4954-9694-A317AD7DD1E1}" type="slidenum">
              <a:rPr lang="en-GB" sz="1200">
                <a:latin typeface="Times New Roman" pitchFamily="18" charset="0"/>
              </a:rPr>
              <a:pPr algn="r" defTabSz="844550" eaLnBrk="0" hangingPunct="0"/>
              <a:t>26</a:t>
            </a:fld>
            <a:endParaRPr lang="en-GB" sz="1200">
              <a:latin typeface="Times New Roman" pitchFamily="18" charset="0"/>
            </a:endParaRPr>
          </a:p>
        </p:txBody>
      </p:sp>
      <p:sp>
        <p:nvSpPr>
          <p:cNvPr id="68611" name="Rectangle 7"/>
          <p:cNvSpPr txBox="1">
            <a:spLocks noGrp="1" noChangeArrowheads="1"/>
          </p:cNvSpPr>
          <p:nvPr/>
        </p:nvSpPr>
        <p:spPr bwMode="auto">
          <a:xfrm>
            <a:off x="3851275" y="9431338"/>
            <a:ext cx="2946400" cy="496887"/>
          </a:xfrm>
          <a:prstGeom prst="rect">
            <a:avLst/>
          </a:prstGeom>
          <a:noFill/>
          <a:ln w="9525">
            <a:noFill/>
            <a:miter lim="800000"/>
            <a:headEnd/>
            <a:tailEnd/>
          </a:ln>
        </p:spPr>
        <p:txBody>
          <a:bodyPr lIns="91431" tIns="45717" rIns="91431" bIns="45717" anchor="b"/>
          <a:lstStyle/>
          <a:p>
            <a:pPr algn="r" defTabSz="844550"/>
            <a:fld id="{41CD5757-E101-42A3-AA58-29250E4CD0A4}" type="slidenum">
              <a:rPr lang="en-GB" sz="1200"/>
              <a:pPr algn="r" defTabSz="844550"/>
              <a:t>26</a:t>
            </a:fld>
            <a:endParaRPr lang="en-GB" sz="1200"/>
          </a:p>
        </p:txBody>
      </p:sp>
      <p:sp>
        <p:nvSpPr>
          <p:cNvPr id="68612" name="Rectangle 2"/>
          <p:cNvSpPr>
            <a:spLocks noGrp="1" noRot="1" noChangeAspect="1" noChangeArrowheads="1" noTextEdit="1"/>
          </p:cNvSpPr>
          <p:nvPr>
            <p:ph type="sldImg"/>
          </p:nvPr>
        </p:nvSpPr>
        <p:spPr bwMode="auto">
          <a:xfrm>
            <a:off x="93663" y="744538"/>
            <a:ext cx="6615112" cy="3722687"/>
          </a:xfrm>
          <a:noFill/>
          <a:ln>
            <a:solidFill>
              <a:srgbClr val="000000"/>
            </a:solidFill>
            <a:miter lim="800000"/>
            <a:headEnd/>
            <a:tailEnd/>
          </a:ln>
        </p:spPr>
      </p:sp>
      <p:sp>
        <p:nvSpPr>
          <p:cNvPr id="68613" name="Rectangle 3"/>
          <p:cNvSpPr>
            <a:spLocks noGrp="1" noChangeArrowheads="1"/>
          </p:cNvSpPr>
          <p:nvPr>
            <p:ph type="body" idx="1"/>
          </p:nvPr>
        </p:nvSpPr>
        <p:spPr bwMode="auto">
          <a:xfrm>
            <a:off x="906463" y="4716463"/>
            <a:ext cx="4986337" cy="4468812"/>
          </a:xfrm>
          <a:noFill/>
        </p:spPr>
        <p:txBody>
          <a:bodyPr wrap="square" lIns="91440" tIns="45721" rIns="91440" bIns="45721" numCol="1" anchor="t" anchorCtr="0" compatLnSpc="1">
            <a:prstTxWarp prst="textNoShape">
              <a:avLst/>
            </a:prstTxWarp>
            <a:normAutofit/>
          </a:bodyPr>
          <a:lstStyle/>
          <a:p>
            <a:pPr eaLnBrk="1" hangingPunct="1">
              <a:spcBef>
                <a:spcPct val="0"/>
              </a:spcBef>
            </a:pPr>
            <a:endParaRPr lang="en-GB" dirty="0"/>
          </a:p>
        </p:txBody>
      </p:sp>
    </p:spTree>
    <p:extLst>
      <p:ext uri="{BB962C8B-B14F-4D97-AF65-F5344CB8AC3E}">
        <p14:creationId xmlns:p14="http://schemas.microsoft.com/office/powerpoint/2010/main" val="23358604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27</a:t>
            </a:fld>
            <a:endParaRPr lang="en-GB"/>
          </a:p>
        </p:txBody>
      </p:sp>
    </p:spTree>
    <p:extLst>
      <p:ext uri="{BB962C8B-B14F-4D97-AF65-F5344CB8AC3E}">
        <p14:creationId xmlns:p14="http://schemas.microsoft.com/office/powerpoint/2010/main" val="30564243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8CA1C3-07B1-4DBF-BE9A-4C3A0138817C}" type="slidenum">
              <a:rPr lang="en-GB" smtClean="0"/>
              <a:pPr/>
              <a:t>28</a:t>
            </a:fld>
            <a:endParaRPr lang="en-GB"/>
          </a:p>
        </p:txBody>
      </p:sp>
    </p:spTree>
    <p:extLst>
      <p:ext uri="{BB962C8B-B14F-4D97-AF65-F5344CB8AC3E}">
        <p14:creationId xmlns:p14="http://schemas.microsoft.com/office/powerpoint/2010/main" val="30564243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29</a:t>
            </a:fld>
            <a:endParaRPr lang="en-GB"/>
          </a:p>
        </p:txBody>
      </p:sp>
    </p:spTree>
    <p:extLst>
      <p:ext uri="{BB962C8B-B14F-4D97-AF65-F5344CB8AC3E}">
        <p14:creationId xmlns:p14="http://schemas.microsoft.com/office/powerpoint/2010/main" val="3191599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p:cNvSpPr>
            <a:spLocks noGrp="1" noRot="1" noChangeAspect="1" noTextEdit="1"/>
          </p:cNvSpPr>
          <p:nvPr>
            <p:ph type="sldImg"/>
          </p:nvPr>
        </p:nvSpPr>
        <p:spPr bwMode="auto">
          <a:xfrm>
            <a:off x="520700" y="465138"/>
            <a:ext cx="5686425" cy="3198812"/>
          </a:xfrm>
          <a:noFill/>
          <a:ln>
            <a:solidFill>
              <a:srgbClr val="000000"/>
            </a:solidFill>
            <a:miter lim="800000"/>
            <a:headEnd/>
            <a:tailEnd/>
          </a:ln>
        </p:spPr>
      </p:sp>
      <p:sp>
        <p:nvSpPr>
          <p:cNvPr id="87042"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24447886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bwMode="auto">
          <a:xfrm>
            <a:off x="3850587" y="9431260"/>
            <a:ext cx="2947088" cy="496967"/>
          </a:xfrm>
          <a:noFill/>
          <a:ln>
            <a:miter lim="800000"/>
            <a:headEnd/>
            <a:tailEnd/>
          </a:ln>
        </p:spPr>
        <p:txBody>
          <a:bodyPr/>
          <a:lstStyle/>
          <a:p>
            <a:fld id="{4635A4AC-7CE5-45C2-A14D-414057BA6402}" type="slidenum">
              <a:rPr lang="en-GB"/>
              <a:pPr/>
              <a:t>31</a:t>
            </a:fld>
            <a:endParaRPr lang="en-GB"/>
          </a:p>
        </p:txBody>
      </p:sp>
      <p:sp>
        <p:nvSpPr>
          <p:cNvPr id="89090" name="Rectangle 2"/>
          <p:cNvSpPr>
            <a:spLocks noGrp="1" noRot="1" noChangeAspect="1" noChangeArrowheads="1" noTextEdit="1"/>
          </p:cNvSpPr>
          <p:nvPr>
            <p:ph type="sldImg"/>
          </p:nvPr>
        </p:nvSpPr>
        <p:spPr bwMode="auto">
          <a:xfrm>
            <a:off x="520700" y="465138"/>
            <a:ext cx="5686425" cy="3198812"/>
          </a:xfrm>
          <a:noFill/>
          <a:ln>
            <a:solidFill>
              <a:srgbClr val="000000"/>
            </a:solidFill>
            <a:miter lim="800000"/>
            <a:headEnd/>
            <a:tailEnd/>
          </a:ln>
        </p:spPr>
      </p:sp>
      <p:sp>
        <p:nvSpPr>
          <p:cNvPr id="89091" name="Notes Placeholder 4"/>
          <p:cNvSpPr>
            <a:spLocks noGrp="1"/>
          </p:cNvSpPr>
          <p:nvPr>
            <p:ph type="body" sz="quarter" idx="10"/>
          </p:nvPr>
        </p:nvSpPr>
        <p:spPr bwMode="auto">
          <a:noFill/>
        </p:spPr>
        <p:txBody>
          <a:bodyPr wrap="square" numCol="1" anchor="t" anchorCtr="0" compatLnSpc="1">
            <a:prstTxWarp prst="textNoShape">
              <a:avLst/>
            </a:prstTxWarp>
          </a:bodyPr>
          <a:lstStyle/>
          <a:p>
            <a:endParaRPr lang="en-GB"/>
          </a:p>
        </p:txBody>
      </p:sp>
    </p:spTree>
    <p:extLst>
      <p:ext uri="{BB962C8B-B14F-4D97-AF65-F5344CB8AC3E}">
        <p14:creationId xmlns:p14="http://schemas.microsoft.com/office/powerpoint/2010/main" val="36243830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8CA1C3-07B1-4DBF-BE9A-4C3A0138817C}" type="slidenum">
              <a:rPr lang="en-GB" smtClean="0"/>
              <a:pPr/>
              <a:t>32</a:t>
            </a:fld>
            <a:endParaRPr lang="en-GB"/>
          </a:p>
        </p:txBody>
      </p:sp>
    </p:spTree>
    <p:extLst>
      <p:ext uri="{BB962C8B-B14F-4D97-AF65-F5344CB8AC3E}">
        <p14:creationId xmlns:p14="http://schemas.microsoft.com/office/powerpoint/2010/main" val="19001249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33</a:t>
            </a:fld>
            <a:endParaRPr lang="en-GB"/>
          </a:p>
        </p:txBody>
      </p:sp>
    </p:spTree>
    <p:extLst>
      <p:ext uri="{BB962C8B-B14F-4D97-AF65-F5344CB8AC3E}">
        <p14:creationId xmlns:p14="http://schemas.microsoft.com/office/powerpoint/2010/main" val="37806225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34</a:t>
            </a:fld>
            <a:endParaRPr lang="en-GB"/>
          </a:p>
        </p:txBody>
      </p:sp>
    </p:spTree>
    <p:extLst>
      <p:ext uri="{BB962C8B-B14F-4D97-AF65-F5344CB8AC3E}">
        <p14:creationId xmlns:p14="http://schemas.microsoft.com/office/powerpoint/2010/main" val="25800835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35</a:t>
            </a:fld>
            <a:endParaRPr lang="en-GB"/>
          </a:p>
        </p:txBody>
      </p:sp>
    </p:spTree>
    <p:extLst>
      <p:ext uri="{BB962C8B-B14F-4D97-AF65-F5344CB8AC3E}">
        <p14:creationId xmlns:p14="http://schemas.microsoft.com/office/powerpoint/2010/main" val="37582726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Slide Image Placeholder 1"/>
          <p:cNvSpPr>
            <a:spLocks noGrp="1" noRot="1" noChangeAspect="1" noTextEdit="1"/>
          </p:cNvSpPr>
          <p:nvPr>
            <p:ph type="sldImg"/>
          </p:nvPr>
        </p:nvSpPr>
        <p:spPr bwMode="auto">
          <a:xfrm>
            <a:off x="520700" y="465138"/>
            <a:ext cx="5686425" cy="3198812"/>
          </a:xfrm>
          <a:noFill/>
          <a:ln>
            <a:solidFill>
              <a:srgbClr val="000000"/>
            </a:solidFill>
            <a:miter lim="800000"/>
            <a:headEnd/>
            <a:tailEnd/>
          </a:ln>
        </p:spPr>
      </p:sp>
      <p:sp>
        <p:nvSpPr>
          <p:cNvPr id="113666" name="Notes Placeholder 3"/>
          <p:cNvSpPr>
            <a:spLocks noGrp="1"/>
          </p:cNvSpPr>
          <p:nvPr>
            <p:ph type="body" sz="quarter" idx="10"/>
          </p:nvPr>
        </p:nvSpPr>
        <p:spPr bwMode="auto">
          <a:noFill/>
        </p:spPr>
        <p:txBody>
          <a:bodyPr wrap="square"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16451099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19113" y="465138"/>
            <a:ext cx="5689600" cy="3200400"/>
          </a:xfrm>
        </p:spPr>
      </p:sp>
      <p:sp>
        <p:nvSpPr>
          <p:cNvPr id="3" name="Notes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21285636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Rectangle 7"/>
          <p:cNvSpPr>
            <a:spLocks noGrp="1" noChangeArrowheads="1"/>
          </p:cNvSpPr>
          <p:nvPr>
            <p:ph type="sldNum" sz="quarter" idx="5"/>
          </p:nvPr>
        </p:nvSpPr>
        <p:spPr bwMode="auto">
          <a:xfrm>
            <a:off x="3850587" y="9431260"/>
            <a:ext cx="2947088" cy="496967"/>
          </a:xfrm>
          <a:noFill/>
          <a:ln>
            <a:miter lim="800000"/>
            <a:headEnd/>
            <a:tailEnd/>
          </a:ln>
        </p:spPr>
        <p:txBody>
          <a:bodyPr/>
          <a:lstStyle/>
          <a:p>
            <a:fld id="{F67B4C41-5699-42DA-B9A4-D4FB48D01516}" type="slidenum">
              <a:rPr lang="en-GB"/>
              <a:pPr/>
              <a:t>38</a:t>
            </a:fld>
            <a:endParaRPr lang="en-GB"/>
          </a:p>
        </p:txBody>
      </p:sp>
      <p:sp>
        <p:nvSpPr>
          <p:cNvPr id="93186" name="Rectangle 2"/>
          <p:cNvSpPr>
            <a:spLocks noGrp="1" noRot="1" noChangeAspect="1" noChangeArrowheads="1" noTextEdit="1"/>
          </p:cNvSpPr>
          <p:nvPr>
            <p:ph type="sldImg"/>
          </p:nvPr>
        </p:nvSpPr>
        <p:spPr bwMode="auto">
          <a:xfrm>
            <a:off x="520700" y="465138"/>
            <a:ext cx="5686425" cy="3198812"/>
          </a:xfrm>
          <a:noFill/>
          <a:ln>
            <a:solidFill>
              <a:srgbClr val="000000"/>
            </a:solidFill>
            <a:miter lim="800000"/>
            <a:headEnd/>
            <a:tailEnd/>
          </a:ln>
        </p:spPr>
      </p:sp>
      <p:sp>
        <p:nvSpPr>
          <p:cNvPr id="93187" name="Rectangle 3"/>
          <p:cNvSpPr>
            <a:spLocks noGrp="1" noChangeArrowheads="1"/>
          </p:cNvSpPr>
          <p:nvPr>
            <p:ph type="body" idx="1"/>
          </p:nvPr>
        </p:nvSpPr>
        <p:spPr bwMode="auto">
          <a:xfrm>
            <a:off x="679609" y="4717219"/>
            <a:ext cx="5440046" cy="4467940"/>
          </a:xfrm>
          <a:noFill/>
        </p:spPr>
        <p:txBody>
          <a:bodyPr wrap="square"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24743281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39</a:t>
            </a:fld>
            <a:endParaRPr lang="en-GB"/>
          </a:p>
        </p:txBody>
      </p:sp>
    </p:spTree>
    <p:extLst>
      <p:ext uri="{BB962C8B-B14F-4D97-AF65-F5344CB8AC3E}">
        <p14:creationId xmlns:p14="http://schemas.microsoft.com/office/powerpoint/2010/main" val="33098317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8CA1C3-07B1-4DBF-BE9A-4C3A0138817C}" type="slidenum">
              <a:rPr lang="en-GB" smtClean="0"/>
              <a:pPr/>
              <a:t>40</a:t>
            </a:fld>
            <a:endParaRPr lang="en-GB"/>
          </a:p>
        </p:txBody>
      </p:sp>
    </p:spTree>
    <p:extLst>
      <p:ext uri="{BB962C8B-B14F-4D97-AF65-F5344CB8AC3E}">
        <p14:creationId xmlns:p14="http://schemas.microsoft.com/office/powerpoint/2010/main" val="249500426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41</a:t>
            </a:fld>
            <a:endParaRPr lang="en-GB"/>
          </a:p>
        </p:txBody>
      </p:sp>
    </p:spTree>
    <p:extLst>
      <p:ext uri="{BB962C8B-B14F-4D97-AF65-F5344CB8AC3E}">
        <p14:creationId xmlns:p14="http://schemas.microsoft.com/office/powerpoint/2010/main" val="30832630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8CA1C3-07B1-4DBF-BE9A-4C3A0138817C}" type="slidenum">
              <a:rPr lang="en-GB" smtClean="0"/>
              <a:pPr/>
              <a:t>42</a:t>
            </a:fld>
            <a:endParaRPr lang="en-GB"/>
          </a:p>
        </p:txBody>
      </p:sp>
    </p:spTree>
    <p:extLst>
      <p:ext uri="{BB962C8B-B14F-4D97-AF65-F5344CB8AC3E}">
        <p14:creationId xmlns:p14="http://schemas.microsoft.com/office/powerpoint/2010/main" val="305642431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8CA1C3-07B1-4DBF-BE9A-4C3A0138817C}" type="slidenum">
              <a:rPr lang="en-GB" smtClean="0"/>
              <a:pPr/>
              <a:t>43</a:t>
            </a:fld>
            <a:endParaRPr lang="en-GB"/>
          </a:p>
        </p:txBody>
      </p:sp>
    </p:spTree>
    <p:extLst>
      <p:ext uri="{BB962C8B-B14F-4D97-AF65-F5344CB8AC3E}">
        <p14:creationId xmlns:p14="http://schemas.microsoft.com/office/powerpoint/2010/main" val="27944827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8CA1C3-07B1-4DBF-BE9A-4C3A0138817C}" type="slidenum">
              <a:rPr lang="en-GB" smtClean="0"/>
              <a:pPr/>
              <a:t>44</a:t>
            </a:fld>
            <a:endParaRPr lang="en-GB"/>
          </a:p>
        </p:txBody>
      </p:sp>
    </p:spTree>
    <p:extLst>
      <p:ext uri="{BB962C8B-B14F-4D97-AF65-F5344CB8AC3E}">
        <p14:creationId xmlns:p14="http://schemas.microsoft.com/office/powerpoint/2010/main" val="3531398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2"/>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3"/>
          </a:xfrm>
        </p:spPr>
        <p:txBody>
          <a:bodyPr/>
          <a:lstStyle/>
          <a:p>
            <a:fld id="{9C64F3F4-CE19-49F8-9EF4-FF4EE52031C2}" type="datetimeFigureOut">
              <a:rPr lang="en-GB" smtClean="0"/>
              <a:t>09/02/2024</a:t>
            </a:fld>
            <a:endParaRPr lang="en-GB"/>
          </a:p>
        </p:txBody>
      </p:sp>
      <p:sp>
        <p:nvSpPr>
          <p:cNvPr id="5" name="Footer Placeholder 4"/>
          <p:cNvSpPr>
            <a:spLocks noGrp="1"/>
          </p:cNvSpPr>
          <p:nvPr>
            <p:ph type="ftr" sz="quarter" idx="11"/>
          </p:nvPr>
        </p:nvSpPr>
        <p:spPr>
          <a:xfrm>
            <a:off x="5519936" y="6381330"/>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271834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09/02/2024</a:t>
            </a:fld>
            <a:endParaRPr lang="en-GB"/>
          </a:p>
        </p:txBody>
      </p:sp>
      <p:sp>
        <p:nvSpPr>
          <p:cNvPr id="5" name="Footer Placeholder 4"/>
          <p:cNvSpPr>
            <a:spLocks noGrp="1"/>
          </p:cNvSpPr>
          <p:nvPr>
            <p:ph type="ftr" sz="quarter" idx="11"/>
          </p:nvPr>
        </p:nvSpPr>
        <p:spPr>
          <a:xfrm>
            <a:off x="4175787" y="6461782"/>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35022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5"/>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2723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73673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3"/>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3"/>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52608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3150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45465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49"/>
            <a:ext cx="4011084" cy="1162051"/>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2"/>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1"/>
            <a:ext cx="4011084" cy="4029891"/>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52338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9"/>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7"/>
            <a:ext cx="7315200" cy="3824337"/>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9196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60240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67341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2"/>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2"/>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3BDDA050-05A7-439A-B826-D22AB1501D2E}"/>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EEEF3E-441C-41EA-AB0F-6437DB67D8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57B1746B-0913-4512-AAD1-479198293C6A}"/>
              </a:ext>
            </a:extLst>
          </p:cNvPr>
          <p:cNvSpPr>
            <a:spLocks noGrp="1" noChangeArrowheads="1"/>
          </p:cNvSpPr>
          <p:nvPr>
            <p:ph type="sldNum" sz="quarter" idx="12"/>
          </p:nvPr>
        </p:nvSpPr>
        <p:spPr>
          <a:ln/>
        </p:spPr>
        <p:txBody>
          <a:bodyPr/>
          <a:lstStyle>
            <a:lvl1pPr>
              <a:defRPr/>
            </a:lvl1pPr>
          </a:lstStyle>
          <a:p>
            <a:fld id="{C7F2C141-CA54-4EBC-B6AD-D2EE0BF7FD9A}" type="slidenum">
              <a:rPr lang="en-US" altLang="en-US"/>
              <a:pPr/>
              <a:t>‹#›</a:t>
            </a:fld>
            <a:endParaRPr lang="en-US" altLang="en-US"/>
          </a:p>
        </p:txBody>
      </p:sp>
    </p:spTree>
    <p:extLst>
      <p:ext uri="{BB962C8B-B14F-4D97-AF65-F5344CB8AC3E}">
        <p14:creationId xmlns:p14="http://schemas.microsoft.com/office/powerpoint/2010/main" val="13019501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2"/>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a:extLst>
              <a:ext uri="{FF2B5EF4-FFF2-40B4-BE49-F238E27FC236}">
                <a16:creationId xmlns:a16="http://schemas.microsoft.com/office/drawing/2014/main" id="{8A8CC13B-2921-461A-B125-31CBE453B1D3}"/>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44B93894-C669-40A0-84D1-90BBA6F9615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11">
            <a:extLst>
              <a:ext uri="{FF2B5EF4-FFF2-40B4-BE49-F238E27FC236}">
                <a16:creationId xmlns:a16="http://schemas.microsoft.com/office/drawing/2014/main" id="{45C69920-486A-4E32-8A46-6F1E1B9F7D67}"/>
              </a:ext>
            </a:extLst>
          </p:cNvPr>
          <p:cNvSpPr>
            <a:spLocks noGrp="1" noChangeArrowheads="1"/>
          </p:cNvSpPr>
          <p:nvPr>
            <p:ph type="sldNum" sz="quarter" idx="12"/>
          </p:nvPr>
        </p:nvSpPr>
        <p:spPr>
          <a:ln/>
        </p:spPr>
        <p:txBody>
          <a:bodyPr/>
          <a:lstStyle>
            <a:lvl1pPr>
              <a:defRPr/>
            </a:lvl1pPr>
          </a:lstStyle>
          <a:p>
            <a:fld id="{95BB4780-D3C7-465E-8005-537139812808}" type="slidenum">
              <a:rPr lang="en-US" altLang="en-US"/>
              <a:pPr/>
              <a:t>‹#›</a:t>
            </a:fld>
            <a:endParaRPr lang="en-US" altLang="en-US"/>
          </a:p>
        </p:txBody>
      </p:sp>
    </p:spTree>
    <p:extLst>
      <p:ext uri="{BB962C8B-B14F-4D97-AF65-F5344CB8AC3E}">
        <p14:creationId xmlns:p14="http://schemas.microsoft.com/office/powerpoint/2010/main" val="18837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Content Placeholder 2"/>
          <p:cNvSpPr>
            <a:spLocks noGrp="1"/>
          </p:cNvSpPr>
          <p:nvPr>
            <p:ph sz="half" idx="1"/>
          </p:nvPr>
        </p:nvSpPr>
        <p:spPr>
          <a:xfrm>
            <a:off x="1219200" y="1600202"/>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2400" y="1600202"/>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7DBF73C3-5D1D-47AA-AE3C-E8CF89A765A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5D882302-9FED-4B1F-8DE7-3D73175477F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456E420A-55AC-44C9-BE4E-F3D3E759F3C7}"/>
              </a:ext>
            </a:extLst>
          </p:cNvPr>
          <p:cNvSpPr>
            <a:spLocks noGrp="1" noChangeArrowheads="1"/>
          </p:cNvSpPr>
          <p:nvPr>
            <p:ph type="sldNum" sz="quarter" idx="12"/>
          </p:nvPr>
        </p:nvSpPr>
        <p:spPr>
          <a:ln/>
        </p:spPr>
        <p:txBody>
          <a:bodyPr/>
          <a:lstStyle>
            <a:lvl1pPr>
              <a:defRPr/>
            </a:lvl1pPr>
          </a:lstStyle>
          <a:p>
            <a:fld id="{AFFDA7C5-05BE-43B3-B033-6A7EBB96530D}" type="slidenum">
              <a:rPr lang="en-US" altLang="en-US"/>
              <a:pPr/>
              <a:t>‹#›</a:t>
            </a:fld>
            <a:endParaRPr lang="en-US" altLang="en-US"/>
          </a:p>
        </p:txBody>
      </p:sp>
    </p:spTree>
    <p:extLst>
      <p:ext uri="{BB962C8B-B14F-4D97-AF65-F5344CB8AC3E}">
        <p14:creationId xmlns:p14="http://schemas.microsoft.com/office/powerpoint/2010/main" val="22192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103632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19200" y="3941763"/>
            <a:ext cx="103632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CB381F16-654B-4EED-B61A-0CBF9D1D68F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6143F7-B3D2-4365-8510-0710BEF3478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193118C6-A35A-4BF4-BA9B-2901EE8C2ABF}"/>
              </a:ext>
            </a:extLst>
          </p:cNvPr>
          <p:cNvSpPr>
            <a:spLocks noGrp="1" noChangeArrowheads="1"/>
          </p:cNvSpPr>
          <p:nvPr>
            <p:ph type="sldNum" sz="quarter" idx="12"/>
          </p:nvPr>
        </p:nvSpPr>
        <p:spPr>
          <a:ln/>
        </p:spPr>
        <p:txBody>
          <a:bodyPr/>
          <a:lstStyle>
            <a:lvl1pPr>
              <a:defRPr/>
            </a:lvl1pPr>
          </a:lstStyle>
          <a:p>
            <a:fld id="{40F9FA54-D606-4A80-A844-C38EC8B6B82B}" type="slidenum">
              <a:rPr lang="en-US" altLang="en-US"/>
              <a:pPr/>
              <a:t>‹#›</a:t>
            </a:fld>
            <a:endParaRPr lang="en-US" altLang="en-US"/>
          </a:p>
        </p:txBody>
      </p:sp>
    </p:spTree>
    <p:extLst>
      <p:ext uri="{BB962C8B-B14F-4D97-AF65-F5344CB8AC3E}">
        <p14:creationId xmlns:p14="http://schemas.microsoft.com/office/powerpoint/2010/main" val="592636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3"/>
          </a:xfrm>
          <a:prstGeom prst="rect">
            <a:avLst/>
          </a:prstGeom>
        </p:spPr>
        <p:txBody>
          <a:bodyPr vert="horz" lIns="91440" tIns="45720" rIns="91440" bIns="45720" rtlCol="0" anchor="ctr"/>
          <a:lstStyle>
            <a:lvl1pPr algn="ctr">
              <a:defRPr sz="1051">
                <a:solidFill>
                  <a:schemeClr val="tx1">
                    <a:tint val="75000"/>
                  </a:schemeClr>
                </a:solidFill>
              </a:defRPr>
            </a:lvl1pPr>
          </a:lstStyle>
          <a:p>
            <a:fld id="{9C64F3F4-CE19-49F8-9EF4-FF4EE52031C2}" type="datetimeFigureOut">
              <a:rPr lang="en-GB" smtClean="0"/>
              <a:pPr/>
              <a:t>09/02/2024</a:t>
            </a:fld>
            <a:endParaRPr lang="en-GB" dirty="0"/>
          </a:p>
        </p:txBody>
      </p:sp>
      <p:sp>
        <p:nvSpPr>
          <p:cNvPr id="6" name="Slide Number Placeholder 5"/>
          <p:cNvSpPr>
            <a:spLocks noGrp="1"/>
          </p:cNvSpPr>
          <p:nvPr>
            <p:ph type="sldNum" sz="quarter" idx="4"/>
          </p:nvPr>
        </p:nvSpPr>
        <p:spPr>
          <a:xfrm>
            <a:off x="10608501" y="6380974"/>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8298271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914377" rtl="0" eaLnBrk="1" latinLnBrk="0" hangingPunct="1">
        <a:spcBef>
          <a:spcPct val="0"/>
        </a:spcBef>
        <a:buNone/>
        <a:defRPr sz="4400" kern="1200">
          <a:solidFill>
            <a:schemeClr val="tx1"/>
          </a:solidFill>
          <a:latin typeface="+mj-lt"/>
          <a:ea typeface="+mj-ea"/>
          <a:cs typeface="+mj-cs"/>
        </a:defRPr>
      </a:lvl1pPr>
    </p:titleStyle>
    <p:bodyStyle>
      <a:lvl1pPr marL="342891" indent="-342891" algn="l" defTabSz="914377"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32" indent="-285744" algn="l" defTabSz="914377"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971" indent="-228594" algn="l" defTabSz="914377"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160"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349"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13.png"/><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4.png"/><Relationship Id="rId7" Type="http://schemas.microsoft.com/office/2007/relationships/hdphoto" Target="../media/hdphoto4.wdp"/><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6.png"/><Relationship Id="rId5" Type="http://schemas.microsoft.com/office/2007/relationships/hdphoto" Target="../media/hdphoto3.wdp"/><Relationship Id="rId4" Type="http://schemas.openxmlformats.org/officeDocument/2006/relationships/image" Target="../media/image15.png"/><Relationship Id="rId9" Type="http://schemas.microsoft.com/office/2007/relationships/hdphoto" Target="../media/hdphoto5.wdp"/></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microsoft.com/office/2007/relationships/hdphoto" Target="../media/hdphoto7.wdp"/><Relationship Id="rId5" Type="http://schemas.openxmlformats.org/officeDocument/2006/relationships/image" Target="../media/image20.png"/><Relationship Id="rId4" Type="http://schemas.microsoft.com/office/2007/relationships/hdphoto" Target="../media/hdphoto6.wdp"/></Relationships>
</file>

<file path=ppt/slides/_rels/slide20.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docid=aO7LMTXWBbKSuM&amp;tbnid=7Ev8KlMs2taYmM:&amp;ved=0CAcQjRw&amp;url=http://ninetymilesfromtyranny.blogspot.com/2014_06_08_archive.html&amp;ei=A5wUVNvDHY7aaNudgIAG&amp;bvm=bv.75097201,d.ZGU&amp;psig=AFQjCNGWihe7HkJRsCqGmW1RqvfCPXzGng&amp;ust=1410723140663087"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23.png"/><Relationship Id="rId4" Type="http://schemas.microsoft.com/office/2007/relationships/hdphoto" Target="../media/hdphoto8.wdp"/></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vimeo.com/35027011"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microsoft.com/office/2007/relationships/hdphoto" Target="../media/hdphoto9.wdp"/><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9t-_hYjAKww"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microsoft.com/office/2007/relationships/hdphoto" Target="../media/hdphoto10.wdp"/><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8" Type="http://schemas.openxmlformats.org/officeDocument/2006/relationships/image" Target="../media/image31.jpg"/><Relationship Id="rId3" Type="http://schemas.openxmlformats.org/officeDocument/2006/relationships/image" Target="../media/image29.png"/><Relationship Id="rId7" Type="http://schemas.microsoft.com/office/2007/relationships/hdphoto" Target="../media/hdphoto10.wdp"/><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image" Target="../media/image30.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0.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image" Target="../media/image32.png"/><Relationship Id="rId7"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microsoft.com/office/2007/relationships/hdphoto" Target="../media/hdphoto12.wdp"/><Relationship Id="rId5" Type="http://schemas.openxmlformats.org/officeDocument/2006/relationships/image" Target="../media/image33.png"/><Relationship Id="rId4" Type="http://schemas.microsoft.com/office/2007/relationships/hdphoto" Target="../media/hdphoto11.wdp"/></Relationships>
</file>

<file path=ppt/slides/_rels/slide3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47.jp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microsoft.com/office/2007/relationships/hdphoto" Target="../media/hdphoto15.wdp"/><Relationship Id="rId5" Type="http://schemas.openxmlformats.org/officeDocument/2006/relationships/image" Target="../media/image46.png"/><Relationship Id="rId4" Type="http://schemas.microsoft.com/office/2007/relationships/hdphoto" Target="../media/hdphoto14.wdp"/></Relationships>
</file>

<file path=ppt/slides/_rels/slide43.xml.rels><?xml version="1.0" encoding="UTF-8" standalone="yes"?>
<Relationships xmlns="http://schemas.openxmlformats.org/package/2006/relationships"><Relationship Id="rId8" Type="http://schemas.openxmlformats.org/officeDocument/2006/relationships/image" Target="../media/image28.png"/><Relationship Id="rId13" Type="http://schemas.microsoft.com/office/2007/relationships/hdphoto" Target="../media/hdphoto8.wdp"/><Relationship Id="rId3" Type="http://schemas.openxmlformats.org/officeDocument/2006/relationships/image" Target="../media/image45.png"/><Relationship Id="rId7" Type="http://schemas.openxmlformats.org/officeDocument/2006/relationships/image" Target="../media/image27.jpeg"/><Relationship Id="rId12" Type="http://schemas.openxmlformats.org/officeDocument/2006/relationships/image" Target="../media/image22.png"/><Relationship Id="rId2" Type="http://schemas.openxmlformats.org/officeDocument/2006/relationships/notesSlide" Target="../notesSlides/notesSlide39.xml"/><Relationship Id="rId16" Type="http://schemas.openxmlformats.org/officeDocument/2006/relationships/image" Target="../media/image51.png"/><Relationship Id="rId1" Type="http://schemas.openxmlformats.org/officeDocument/2006/relationships/slideLayout" Target="../slideLayouts/slideLayout2.xml"/><Relationship Id="rId6" Type="http://schemas.microsoft.com/office/2007/relationships/hdphoto" Target="../media/hdphoto15.wdp"/><Relationship Id="rId11" Type="http://schemas.openxmlformats.org/officeDocument/2006/relationships/image" Target="../media/image49.png"/><Relationship Id="rId5" Type="http://schemas.openxmlformats.org/officeDocument/2006/relationships/image" Target="../media/image46.png"/><Relationship Id="rId15" Type="http://schemas.openxmlformats.org/officeDocument/2006/relationships/image" Target="../media/image26.jpeg"/><Relationship Id="rId10" Type="http://schemas.openxmlformats.org/officeDocument/2006/relationships/image" Target="../media/image48.png"/><Relationship Id="rId4" Type="http://schemas.microsoft.com/office/2007/relationships/hdphoto" Target="../media/hdphoto14.wdp"/><Relationship Id="rId9" Type="http://schemas.microsoft.com/office/2007/relationships/hdphoto" Target="../media/hdphoto10.wdp"/><Relationship Id="rId14" Type="http://schemas.openxmlformats.org/officeDocument/2006/relationships/image" Target="../media/image50.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7" y="471399"/>
            <a:ext cx="11074400" cy="5445899"/>
          </a:xfrm>
        </p:spPr>
        <p:txBody>
          <a:bodyPr>
            <a:normAutofit/>
          </a:bodyPr>
          <a:lstStyle/>
          <a:p>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LCMB7020</a:t>
            </a:r>
            <a:r>
              <a:rPr lang="en-GB" sz="3100" b="1" dirty="0">
                <a:solidFill>
                  <a:srgbClr val="FFFF99"/>
                </a:solidFill>
              </a:rPr>
              <a:t>)</a:t>
            </a:r>
            <a:br>
              <a:rPr lang="en-GB" sz="3100" b="1" dirty="0">
                <a:solidFill>
                  <a:srgbClr val="FFFF99"/>
                </a:solidFill>
              </a:rPr>
            </a:br>
            <a:br>
              <a:rPr lang="en-GB" sz="3200" b="1" dirty="0">
                <a:solidFill>
                  <a:srgbClr val="FF0000"/>
                </a:solidFill>
              </a:rPr>
            </a:br>
            <a:r>
              <a:rPr lang="en-GB" sz="6000" b="1" dirty="0">
                <a:solidFill>
                  <a:schemeClr val="accent2">
                    <a:lumMod val="40000"/>
                    <a:lumOff val="60000"/>
                  </a:schemeClr>
                </a:solidFill>
              </a:rPr>
              <a:t>Qualitative Methodologies</a:t>
            </a:r>
            <a:br>
              <a:rPr lang="en-GB" sz="6000" b="1" dirty="0">
                <a:solidFill>
                  <a:schemeClr val="accent2">
                    <a:lumMod val="40000"/>
                    <a:lumOff val="60000"/>
                  </a:schemeClr>
                </a:solidFill>
              </a:rPr>
            </a:br>
            <a:endParaRPr lang="en-GB" altLang="en-US" sz="1800" dirty="0">
              <a:solidFill>
                <a:schemeClr val="accent2">
                  <a:lumMod val="40000"/>
                  <a:lumOff val="60000"/>
                </a:schemeClr>
              </a:solidFill>
            </a:endParaRPr>
          </a:p>
        </p:txBody>
      </p:sp>
      <p:sp>
        <p:nvSpPr>
          <p:cNvPr id="4" name="TextBox 3">
            <a:extLst>
              <a:ext uri="{FF2B5EF4-FFF2-40B4-BE49-F238E27FC236}">
                <a16:creationId xmlns:a16="http://schemas.microsoft.com/office/drawing/2014/main" id="{CCF6176F-9A44-ABC3-DD66-992AE7A955E3}"/>
              </a:ext>
            </a:extLst>
          </p:cNvPr>
          <p:cNvSpPr txBox="1"/>
          <p:nvPr/>
        </p:nvSpPr>
        <p:spPr>
          <a:xfrm>
            <a:off x="389533" y="5457150"/>
            <a:ext cx="6097555" cy="646331"/>
          </a:xfrm>
          <a:prstGeom prst="rect">
            <a:avLst/>
          </a:prstGeom>
          <a:noFill/>
        </p:spPr>
        <p:txBody>
          <a:bodyPr wrap="square">
            <a:spAutoFit/>
          </a:bodyPr>
          <a:lstStyle/>
          <a:p>
            <a:pPr marL="0" marR="0" lvl="0" indent="0" algn="l" defTabSz="914377"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t>Dr Ehsan Khajeh</a:t>
            </a:r>
            <a:b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br>
            <a:r>
              <a:rPr kumimoji="0" lang="en-GB" sz="1800" b="1" i="0" u="none" strike="noStrike" kern="1200" cap="none" spc="0" normalizeH="0" baseline="0" noProof="0" dirty="0">
                <a:ln>
                  <a:noFill/>
                </a:ln>
                <a:solidFill>
                  <a:srgbClr val="FFFF00">
                    <a:lumMod val="40000"/>
                    <a:lumOff val="60000"/>
                  </a:srgbClr>
                </a:solidFill>
                <a:effectLst/>
                <a:uLnTx/>
                <a:uFillTx/>
                <a:latin typeface="Myriad Pro"/>
                <a:ea typeface="+mn-ea"/>
                <a:cs typeface="+mn-cs"/>
              </a:rPr>
              <a:t>Email: e.khajeh@uwtsd.ac.uk</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765643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877762" y="1208274"/>
            <a:ext cx="8523539" cy="5154427"/>
          </a:xfrm>
        </p:spPr>
        <p:txBody>
          <a:bodyPr>
            <a:noAutofit/>
          </a:bodyPr>
          <a:lstStyle/>
          <a:p>
            <a:pPr marL="444500" indent="-444500">
              <a:spcBef>
                <a:spcPts val="0"/>
              </a:spcBef>
              <a:spcAft>
                <a:spcPts val="1200"/>
              </a:spcAft>
              <a:buClr>
                <a:schemeClr val="accent1"/>
              </a:buClr>
              <a:defRPr/>
            </a:pPr>
            <a:r>
              <a:rPr lang="en-US" sz="2800" dirty="0">
                <a:ea typeface="ＭＳ Ｐゴシック" charset="0"/>
              </a:rPr>
              <a:t>Qualitative research, defined</a:t>
            </a:r>
          </a:p>
          <a:p>
            <a:pPr marL="444500" indent="-444500">
              <a:spcBef>
                <a:spcPts val="0"/>
              </a:spcBef>
              <a:spcAft>
                <a:spcPts val="1200"/>
              </a:spcAft>
              <a:buClr>
                <a:schemeClr val="accent1"/>
              </a:buClr>
              <a:defRPr/>
            </a:pPr>
            <a:r>
              <a:rPr lang="en-US" sz="2800" dirty="0">
                <a:ea typeface="ＭＳ Ｐゴシック" charset="0"/>
              </a:rPr>
              <a:t>Qualitative data </a:t>
            </a:r>
          </a:p>
          <a:p>
            <a:pPr marL="444500" indent="-444500">
              <a:spcBef>
                <a:spcPts val="0"/>
              </a:spcBef>
              <a:spcAft>
                <a:spcPts val="1200"/>
              </a:spcAft>
              <a:buClr>
                <a:schemeClr val="accent1"/>
              </a:buClr>
              <a:defRPr/>
            </a:pPr>
            <a:r>
              <a:rPr lang="en-US" sz="2800" dirty="0">
                <a:ea typeface="ＭＳ Ｐゴシック" charset="0"/>
              </a:rPr>
              <a:t>Sampling</a:t>
            </a:r>
          </a:p>
          <a:p>
            <a:pPr marL="444500" indent="-444500">
              <a:spcBef>
                <a:spcPts val="0"/>
              </a:spcBef>
              <a:spcAft>
                <a:spcPts val="1200"/>
              </a:spcAft>
              <a:buClr>
                <a:schemeClr val="accent1"/>
              </a:buClr>
              <a:defRPr/>
            </a:pPr>
            <a:r>
              <a:rPr lang="en-US" sz="2800" dirty="0">
                <a:ea typeface="ＭＳ Ｐゴシック" charset="0"/>
              </a:rPr>
              <a:t>Data collection, common methods</a:t>
            </a:r>
          </a:p>
          <a:p>
            <a:pPr marL="444500" indent="-444500">
              <a:spcBef>
                <a:spcPts val="0"/>
              </a:spcBef>
              <a:spcAft>
                <a:spcPts val="1200"/>
              </a:spcAft>
              <a:buClr>
                <a:schemeClr val="accent1"/>
              </a:buClr>
              <a:defRPr/>
            </a:pPr>
            <a:r>
              <a:rPr lang="en-US" sz="2800" dirty="0">
                <a:ea typeface="ＭＳ Ｐゴシック" charset="0"/>
              </a:rPr>
              <a:t>Strengths and weaknesses of Qualitative tools</a:t>
            </a:r>
          </a:p>
          <a:p>
            <a:pPr marL="444500" indent="-444500">
              <a:spcBef>
                <a:spcPts val="0"/>
              </a:spcBef>
              <a:spcAft>
                <a:spcPts val="1200"/>
              </a:spcAft>
              <a:buClr>
                <a:schemeClr val="accent1"/>
              </a:buClr>
              <a:defRPr/>
            </a:pPr>
            <a:r>
              <a:rPr lang="en-US" sz="2800" dirty="0">
                <a:ea typeface="ＭＳ Ｐゴシック" charset="0"/>
              </a:rPr>
              <a:t>Closer look at ‘research interview’</a:t>
            </a:r>
          </a:p>
          <a:p>
            <a:pPr marL="444500" indent="-444500">
              <a:spcBef>
                <a:spcPts val="0"/>
              </a:spcBef>
              <a:spcAft>
                <a:spcPts val="1200"/>
              </a:spcAft>
              <a:buClr>
                <a:schemeClr val="accent1"/>
              </a:buClr>
              <a:defRPr/>
            </a:pPr>
            <a:r>
              <a:rPr lang="en-US" sz="2800" dirty="0">
                <a:ea typeface="ＭＳ Ｐゴシック" charset="0"/>
              </a:rPr>
              <a:t>Overview of qualitative data analysis</a:t>
            </a:r>
          </a:p>
        </p:txBody>
      </p:sp>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2</a:t>
            </a:fld>
            <a:endParaRPr lang="en-GB" dirty="0"/>
          </a:p>
        </p:txBody>
      </p:sp>
      <p:sp>
        <p:nvSpPr>
          <p:cNvPr id="8" name="Title 1"/>
          <p:cNvSpPr txBox="1">
            <a:spLocks/>
          </p:cNvSpPr>
          <p:nvPr/>
        </p:nvSpPr>
        <p:spPr>
          <a:xfrm>
            <a:off x="1799724" y="237554"/>
            <a:ext cx="8868277" cy="704850"/>
          </a:xfrm>
          <a:prstGeom prst="rect">
            <a:avLst/>
          </a:prstGeom>
        </p:spPr>
        <p:txBody>
          <a:bodyPr>
            <a:noAutofit/>
          </a:bodyPr>
          <a:lstStyle/>
          <a:p>
            <a:pPr eaLnBrk="0" hangingPunct="0">
              <a:lnSpc>
                <a:spcPct val="80000"/>
              </a:lnSpc>
              <a:defRPr/>
            </a:pPr>
            <a:r>
              <a:rPr lang="en-US" sz="6600" cap="small" dirty="0">
                <a:solidFill>
                  <a:srgbClr val="0070C0"/>
                </a:solidFill>
                <a:latin typeface="Cambria" pitchFamily="18" charset="0"/>
                <a:ea typeface="+mj-ea"/>
                <a:cs typeface="+mj-cs"/>
              </a:rPr>
              <a:t>Session </a:t>
            </a:r>
            <a:r>
              <a:rPr lang="en-US" sz="5400" cap="small" dirty="0">
                <a:solidFill>
                  <a:srgbClr val="0070C0"/>
                </a:solidFill>
                <a:latin typeface="Cambria" pitchFamily="18" charset="0"/>
                <a:ea typeface="+mj-ea"/>
                <a:cs typeface="+mj-cs"/>
              </a:rPr>
              <a:t>Over</a:t>
            </a:r>
            <a:r>
              <a:rPr lang="en-US" sz="5400" cap="small" dirty="0">
                <a:solidFill>
                  <a:srgbClr val="F47210"/>
                </a:solidFill>
                <a:latin typeface="Cambria" pitchFamily="18" charset="0"/>
                <a:ea typeface="+mj-ea"/>
                <a:cs typeface="+mj-cs"/>
              </a:rPr>
              <a:t>view</a:t>
            </a:r>
            <a:endParaRPr lang="en-GB" sz="5400" cap="small" dirty="0">
              <a:solidFill>
                <a:srgbClr val="F47210"/>
              </a:solidFill>
              <a:latin typeface="Cambria" pitchFamily="18" charset="0"/>
              <a:ea typeface="+mj-ea"/>
              <a:cs typeface="+mj-cs"/>
            </a:endParaRPr>
          </a:p>
        </p:txBody>
      </p:sp>
      <p:pic>
        <p:nvPicPr>
          <p:cNvPr id="2052" name="Picture 4" descr="http://www.creativeclass.com/_v3/whos_your_city/_subsite_common/pix/navBar-overview.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23401" y="2150"/>
            <a:ext cx="1244600" cy="16946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a:xfrm>
            <a:off x="1885628" y="271645"/>
            <a:ext cx="8229600" cy="368435"/>
          </a:xfrm>
        </p:spPr>
        <p:txBody>
          <a:bodyPr>
            <a:noAutofit/>
          </a:bodyPr>
          <a:lstStyle/>
          <a:p>
            <a:pPr algn="ctr"/>
            <a:r>
              <a:rPr lang="en-GB" sz="3200" dirty="0">
                <a:solidFill>
                  <a:srgbClr val="F47210"/>
                </a:solidFill>
              </a:rPr>
              <a:t>Q</a:t>
            </a:r>
            <a:r>
              <a:rPr lang="en-GB" sz="3200" dirty="0"/>
              <a:t>uantitative</a:t>
            </a:r>
            <a:r>
              <a:rPr lang="en-GB" sz="3200" dirty="0">
                <a:solidFill>
                  <a:schemeClr val="bg1"/>
                </a:solidFill>
              </a:rPr>
              <a:t>		     </a:t>
            </a:r>
            <a:r>
              <a:rPr lang="en-GB" sz="3200" dirty="0">
                <a:solidFill>
                  <a:srgbClr val="F47210"/>
                </a:solidFill>
              </a:rPr>
              <a:t>Q</a:t>
            </a:r>
            <a:r>
              <a:rPr lang="en-GB" sz="3200" dirty="0"/>
              <a:t>ualitative</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840952212"/>
              </p:ext>
            </p:extLst>
          </p:nvPr>
        </p:nvGraphicFramePr>
        <p:xfrm>
          <a:off x="2403088" y="662271"/>
          <a:ext cx="8229600" cy="4754880"/>
        </p:xfrm>
        <a:graphic>
          <a:graphicData uri="http://schemas.openxmlformats.org/drawingml/2006/table">
            <a:tbl>
              <a:tblPr bandRow="1">
                <a:tableStyleId>{616DA210-FB5B-4158-B5E0-FEB733F419BA}</a:tableStyleId>
              </a:tblPr>
              <a:tblGrid>
                <a:gridCol w="3876966">
                  <a:extLst>
                    <a:ext uri="{9D8B030D-6E8A-4147-A177-3AD203B41FA5}">
                      <a16:colId xmlns:a16="http://schemas.microsoft.com/office/drawing/2014/main" val="20000"/>
                    </a:ext>
                  </a:extLst>
                </a:gridCol>
                <a:gridCol w="4352634">
                  <a:extLst>
                    <a:ext uri="{9D8B030D-6E8A-4147-A177-3AD203B41FA5}">
                      <a16:colId xmlns:a16="http://schemas.microsoft.com/office/drawing/2014/main" val="20001"/>
                    </a:ext>
                  </a:extLst>
                </a:gridCol>
              </a:tblGrid>
              <a:tr h="352110">
                <a:tc>
                  <a:txBody>
                    <a:bodyPr/>
                    <a:lstStyle/>
                    <a:p>
                      <a:pPr algn="ctr">
                        <a:lnSpc>
                          <a:spcPct val="90000"/>
                        </a:lnSpc>
                      </a:pPr>
                      <a:r>
                        <a:rPr lang="en-GB" sz="2000" baseline="0" dirty="0">
                          <a:solidFill>
                            <a:srgbClr val="0060A8"/>
                          </a:solidFill>
                          <a:latin typeface="Cambria" panose="02040503050406030204" pitchFamily="18" charset="0"/>
                        </a:rPr>
                        <a:t>Numbers</a:t>
                      </a:r>
                      <a:endParaRPr lang="en-GB" sz="1800" b="0" dirty="0">
                        <a:solidFill>
                          <a:srgbClr val="0060A8"/>
                        </a:solidFill>
                        <a:latin typeface="Cambria" panose="02040503050406030204" pitchFamily="18" charset="0"/>
                        <a:cs typeface="Arial" pitchFamily="34" charset="0"/>
                      </a:endParaRPr>
                    </a:p>
                  </a:txBody>
                  <a:tcPr/>
                </a:tc>
                <a:tc>
                  <a:txBody>
                    <a:bodyPr/>
                    <a:lstStyle/>
                    <a:p>
                      <a:pPr algn="ctr">
                        <a:lnSpc>
                          <a:spcPct val="90000"/>
                        </a:lnSpc>
                      </a:pPr>
                      <a:r>
                        <a:rPr lang="en-GB" sz="2000" baseline="0" dirty="0">
                          <a:solidFill>
                            <a:srgbClr val="0060A8"/>
                          </a:solidFill>
                          <a:latin typeface="Cambria" panose="02040503050406030204" pitchFamily="18" charset="0"/>
                        </a:rPr>
                        <a:t>W</a:t>
                      </a:r>
                      <a:r>
                        <a:rPr lang="en-GB" sz="2000" dirty="0">
                          <a:solidFill>
                            <a:srgbClr val="0060A8"/>
                          </a:solidFill>
                          <a:latin typeface="Cambria" panose="02040503050406030204" pitchFamily="18" charset="0"/>
                        </a:rPr>
                        <a:t>ords</a:t>
                      </a:r>
                      <a:r>
                        <a:rPr lang="en-GB" sz="2000" baseline="0" dirty="0">
                          <a:solidFill>
                            <a:srgbClr val="0060A8"/>
                          </a:solidFill>
                          <a:latin typeface="Cambria" panose="02040503050406030204" pitchFamily="18" charset="0"/>
                        </a:rPr>
                        <a:t> (other - </a:t>
                      </a:r>
                      <a:r>
                        <a:rPr lang="en-GB" sz="2000" dirty="0">
                          <a:solidFill>
                            <a:srgbClr val="0060A8"/>
                          </a:solidFill>
                          <a:latin typeface="Cambria" panose="02040503050406030204" pitchFamily="18" charset="0"/>
                        </a:rPr>
                        <a:t>images,</a:t>
                      </a:r>
                      <a:r>
                        <a:rPr lang="en-GB" sz="2000" baseline="0" dirty="0">
                          <a:solidFill>
                            <a:srgbClr val="0060A8"/>
                          </a:solidFill>
                          <a:latin typeface="Cambria" panose="02040503050406030204" pitchFamily="18" charset="0"/>
                        </a:rPr>
                        <a:t> video)</a:t>
                      </a:r>
                      <a:endParaRPr lang="en-GB" sz="2000" b="0" dirty="0">
                        <a:solidFill>
                          <a:srgbClr val="0060A8"/>
                        </a:solidFill>
                        <a:latin typeface="Cambria" panose="02040503050406030204" pitchFamily="18" charset="0"/>
                        <a:cs typeface="Arial" pitchFamily="34" charset="0"/>
                      </a:endParaRPr>
                    </a:p>
                  </a:txBody>
                  <a:tcPr/>
                </a:tc>
                <a:extLst>
                  <a:ext uri="{0D108BD9-81ED-4DB2-BD59-A6C34878D82A}">
                    <a16:rowId xmlns:a16="http://schemas.microsoft.com/office/drawing/2014/main" val="10000"/>
                  </a:ext>
                </a:extLst>
              </a:tr>
              <a:tr h="352110">
                <a:tc>
                  <a:txBody>
                    <a:bodyPr/>
                    <a:lstStyle/>
                    <a:p>
                      <a:pPr marL="0" marR="0" indent="0" algn="ctr" defTabSz="914400" rtl="0" eaLnBrk="1" fontAlgn="auto" latinLnBrk="0" hangingPunct="1">
                        <a:lnSpc>
                          <a:spcPct val="90000"/>
                        </a:lnSpc>
                        <a:spcBef>
                          <a:spcPts val="0"/>
                        </a:spcBef>
                        <a:spcAft>
                          <a:spcPts val="0"/>
                        </a:spcAft>
                        <a:buClrTx/>
                        <a:buSzTx/>
                        <a:buFontTx/>
                        <a:buNone/>
                        <a:tabLst/>
                        <a:defRPr/>
                      </a:pPr>
                      <a:r>
                        <a:rPr lang="en-GB" sz="2000" dirty="0">
                          <a:solidFill>
                            <a:srgbClr val="0060A8"/>
                          </a:solidFill>
                          <a:latin typeface="Cambria" panose="02040503050406030204" pitchFamily="18" charset="0"/>
                        </a:rPr>
                        <a:t>Hard</a:t>
                      </a:r>
                      <a:r>
                        <a:rPr lang="en-GB" sz="2000" baseline="0" dirty="0">
                          <a:solidFill>
                            <a:srgbClr val="0060A8"/>
                          </a:solidFill>
                          <a:latin typeface="Cambria" panose="02040503050406030204" pitchFamily="18" charset="0"/>
                        </a:rPr>
                        <a:t>, reliable data</a:t>
                      </a:r>
                      <a:endParaRPr lang="en-GB" sz="2000" dirty="0">
                        <a:solidFill>
                          <a:srgbClr val="0060A8"/>
                        </a:solidFill>
                        <a:latin typeface="Cambria" panose="02040503050406030204" pitchFamily="18" charset="0"/>
                        <a:cs typeface="Arial" pitchFamily="34" charset="0"/>
                      </a:endParaRPr>
                    </a:p>
                  </a:txBody>
                  <a:tcPr/>
                </a:tc>
                <a:tc>
                  <a:txBody>
                    <a:bodyPr/>
                    <a:lstStyle/>
                    <a:p>
                      <a:pPr marL="0" marR="0" indent="0" algn="ctr" defTabSz="914400" rtl="0" eaLnBrk="1" fontAlgn="auto" latinLnBrk="0" hangingPunct="1">
                        <a:lnSpc>
                          <a:spcPct val="90000"/>
                        </a:lnSpc>
                        <a:spcBef>
                          <a:spcPts val="0"/>
                        </a:spcBef>
                        <a:spcAft>
                          <a:spcPts val="0"/>
                        </a:spcAft>
                        <a:buClrTx/>
                        <a:buSzTx/>
                        <a:buFontTx/>
                        <a:buNone/>
                        <a:tabLst/>
                        <a:defRPr/>
                      </a:pPr>
                      <a:r>
                        <a:rPr lang="en-GB" sz="2000" dirty="0">
                          <a:solidFill>
                            <a:srgbClr val="0060A8"/>
                          </a:solidFill>
                          <a:latin typeface="Cambria" panose="02040503050406030204" pitchFamily="18" charset="0"/>
                        </a:rPr>
                        <a:t>Rich, deep data</a:t>
                      </a:r>
                      <a:endParaRPr lang="en-GB" sz="2000" dirty="0">
                        <a:solidFill>
                          <a:srgbClr val="0060A8"/>
                        </a:solidFill>
                        <a:latin typeface="Cambria" panose="02040503050406030204" pitchFamily="18" charset="0"/>
                        <a:cs typeface="Arial" pitchFamily="34" charset="0"/>
                      </a:endParaRPr>
                    </a:p>
                  </a:txBody>
                  <a:tcPr/>
                </a:tc>
                <a:extLst>
                  <a:ext uri="{0D108BD9-81ED-4DB2-BD59-A6C34878D82A}">
                    <a16:rowId xmlns:a16="http://schemas.microsoft.com/office/drawing/2014/main" val="10001"/>
                  </a:ext>
                </a:extLst>
              </a:tr>
              <a:tr h="352110">
                <a:tc>
                  <a:txBody>
                    <a:bodyPr/>
                    <a:lstStyle/>
                    <a:p>
                      <a:pPr algn="ctr">
                        <a:lnSpc>
                          <a:spcPct val="90000"/>
                        </a:lnSpc>
                      </a:pPr>
                      <a:r>
                        <a:rPr lang="en-GB" sz="2000" dirty="0">
                          <a:solidFill>
                            <a:srgbClr val="0060A8"/>
                          </a:solidFill>
                          <a:latin typeface="Cambria" panose="02040503050406030204" pitchFamily="18" charset="0"/>
                          <a:cs typeface="Arial" pitchFamily="34" charset="0"/>
                        </a:rPr>
                        <a:t>Researcher</a:t>
                      </a:r>
                      <a:r>
                        <a:rPr lang="en-GB" sz="2000" baseline="0" dirty="0">
                          <a:solidFill>
                            <a:srgbClr val="0060A8"/>
                          </a:solidFill>
                          <a:latin typeface="Cambria" panose="02040503050406030204" pitchFamily="18" charset="0"/>
                          <a:cs typeface="Arial" pitchFamily="34" charset="0"/>
                        </a:rPr>
                        <a:t> distant </a:t>
                      </a:r>
                      <a:endParaRPr lang="en-GB" sz="2000" dirty="0">
                        <a:solidFill>
                          <a:srgbClr val="0060A8"/>
                        </a:solidFill>
                        <a:latin typeface="Cambria" panose="02040503050406030204" pitchFamily="18" charset="0"/>
                        <a:cs typeface="Arial" pitchFamily="34" charset="0"/>
                      </a:endParaRPr>
                    </a:p>
                  </a:txBody>
                  <a:tcPr/>
                </a:tc>
                <a:tc>
                  <a:txBody>
                    <a:bodyPr/>
                    <a:lstStyle/>
                    <a:p>
                      <a:pPr algn="ctr">
                        <a:lnSpc>
                          <a:spcPct val="90000"/>
                        </a:lnSpc>
                      </a:pPr>
                      <a:r>
                        <a:rPr lang="en-GB" sz="2000" dirty="0">
                          <a:solidFill>
                            <a:srgbClr val="0060A8"/>
                          </a:solidFill>
                          <a:latin typeface="Cambria" panose="02040503050406030204" pitchFamily="18" charset="0"/>
                          <a:cs typeface="Arial" pitchFamily="34" charset="0"/>
                        </a:rPr>
                        <a:t>Researcher</a:t>
                      </a:r>
                      <a:r>
                        <a:rPr lang="en-GB" sz="2000" baseline="0" dirty="0">
                          <a:solidFill>
                            <a:srgbClr val="0060A8"/>
                          </a:solidFill>
                          <a:latin typeface="Cambria" panose="02040503050406030204" pitchFamily="18" charset="0"/>
                          <a:cs typeface="Arial" pitchFamily="34" charset="0"/>
                        </a:rPr>
                        <a:t> close</a:t>
                      </a:r>
                      <a:endParaRPr lang="en-GB" sz="2000" dirty="0">
                        <a:solidFill>
                          <a:srgbClr val="0060A8"/>
                        </a:solidFill>
                        <a:latin typeface="Cambria" panose="02040503050406030204" pitchFamily="18" charset="0"/>
                        <a:cs typeface="Arial" pitchFamily="34" charset="0"/>
                      </a:endParaRPr>
                    </a:p>
                  </a:txBody>
                  <a:tcPr/>
                </a:tc>
                <a:extLst>
                  <a:ext uri="{0D108BD9-81ED-4DB2-BD59-A6C34878D82A}">
                    <a16:rowId xmlns:a16="http://schemas.microsoft.com/office/drawing/2014/main" val="10002"/>
                  </a:ext>
                </a:extLst>
              </a:tr>
              <a:tr h="352110">
                <a:tc>
                  <a:txBody>
                    <a:bodyPr/>
                    <a:lstStyle/>
                    <a:p>
                      <a:pPr algn="ctr">
                        <a:lnSpc>
                          <a:spcPct val="90000"/>
                        </a:lnSpc>
                      </a:pPr>
                      <a:r>
                        <a:rPr lang="en-GB" sz="2000" dirty="0">
                          <a:solidFill>
                            <a:srgbClr val="0060A8"/>
                          </a:solidFill>
                          <a:latin typeface="Cambria" panose="02040503050406030204" pitchFamily="18" charset="0"/>
                        </a:rPr>
                        <a:t>Point</a:t>
                      </a:r>
                      <a:r>
                        <a:rPr lang="en-GB" sz="2000" baseline="0" dirty="0">
                          <a:solidFill>
                            <a:srgbClr val="0060A8"/>
                          </a:solidFill>
                          <a:latin typeface="Cambria" panose="02040503050406030204" pitchFamily="18" charset="0"/>
                        </a:rPr>
                        <a:t> of view of the researcher</a:t>
                      </a:r>
                      <a:endParaRPr lang="en-GB" sz="2000" dirty="0">
                        <a:solidFill>
                          <a:srgbClr val="0060A8"/>
                        </a:solidFill>
                        <a:latin typeface="Cambria" panose="02040503050406030204" pitchFamily="18" charset="0"/>
                        <a:cs typeface="Arial" pitchFamily="34" charset="0"/>
                      </a:endParaRPr>
                    </a:p>
                  </a:txBody>
                  <a:tcPr/>
                </a:tc>
                <a:tc>
                  <a:txBody>
                    <a:bodyPr/>
                    <a:lstStyle/>
                    <a:p>
                      <a:pPr algn="ctr">
                        <a:lnSpc>
                          <a:spcPct val="90000"/>
                        </a:lnSpc>
                      </a:pPr>
                      <a:r>
                        <a:rPr lang="en-GB" sz="2000" dirty="0">
                          <a:solidFill>
                            <a:srgbClr val="0060A8"/>
                          </a:solidFill>
                          <a:latin typeface="Cambria" panose="02040503050406030204" pitchFamily="18" charset="0"/>
                        </a:rPr>
                        <a:t>Points of view of the participants</a:t>
                      </a:r>
                      <a:endParaRPr lang="en-GB" sz="2000" dirty="0">
                        <a:solidFill>
                          <a:srgbClr val="0060A8"/>
                        </a:solidFill>
                        <a:latin typeface="Cambria" panose="02040503050406030204" pitchFamily="18" charset="0"/>
                        <a:cs typeface="Arial" pitchFamily="34" charset="0"/>
                      </a:endParaRPr>
                    </a:p>
                  </a:txBody>
                  <a:tcPr/>
                </a:tc>
                <a:extLst>
                  <a:ext uri="{0D108BD9-81ED-4DB2-BD59-A6C34878D82A}">
                    <a16:rowId xmlns:a16="http://schemas.microsoft.com/office/drawing/2014/main" val="10003"/>
                  </a:ext>
                </a:extLst>
              </a:tr>
              <a:tr h="352110">
                <a:tc>
                  <a:txBody>
                    <a:bodyPr/>
                    <a:lstStyle/>
                    <a:p>
                      <a:pPr marL="0" marR="0" indent="0" algn="ctr" defTabSz="914400" rtl="0" eaLnBrk="1" fontAlgn="auto" latinLnBrk="0" hangingPunct="1">
                        <a:lnSpc>
                          <a:spcPct val="90000"/>
                        </a:lnSpc>
                        <a:spcBef>
                          <a:spcPts val="0"/>
                        </a:spcBef>
                        <a:spcAft>
                          <a:spcPts val="0"/>
                        </a:spcAft>
                        <a:buClrTx/>
                        <a:buSzTx/>
                        <a:buFontTx/>
                        <a:buNone/>
                        <a:tabLst/>
                        <a:defRPr/>
                      </a:pPr>
                      <a:r>
                        <a:rPr lang="en-GB" sz="2000" dirty="0">
                          <a:solidFill>
                            <a:srgbClr val="0060A8"/>
                          </a:solidFill>
                          <a:latin typeface="Cambria" panose="02040503050406030204" pitchFamily="18" charset="0"/>
                        </a:rPr>
                        <a:t>Testing theory</a:t>
                      </a:r>
                      <a:endParaRPr lang="en-GB" sz="2000" dirty="0">
                        <a:solidFill>
                          <a:srgbClr val="0060A8"/>
                        </a:solidFill>
                        <a:latin typeface="Cambria" panose="02040503050406030204" pitchFamily="18" charset="0"/>
                        <a:cs typeface="Arial" pitchFamily="34" charset="0"/>
                      </a:endParaRPr>
                    </a:p>
                  </a:txBody>
                  <a:tcPr/>
                </a:tc>
                <a:tc>
                  <a:txBody>
                    <a:bodyPr/>
                    <a:lstStyle/>
                    <a:p>
                      <a:pPr marL="0" marR="0" indent="0" algn="ctr" defTabSz="914400" rtl="0" eaLnBrk="1" fontAlgn="auto" latinLnBrk="0" hangingPunct="1">
                        <a:lnSpc>
                          <a:spcPct val="90000"/>
                        </a:lnSpc>
                        <a:spcBef>
                          <a:spcPts val="0"/>
                        </a:spcBef>
                        <a:spcAft>
                          <a:spcPts val="0"/>
                        </a:spcAft>
                        <a:buClrTx/>
                        <a:buSzTx/>
                        <a:buFontTx/>
                        <a:buNone/>
                        <a:tabLst/>
                        <a:defRPr/>
                      </a:pPr>
                      <a:r>
                        <a:rPr lang="en-GB" sz="2000" dirty="0">
                          <a:solidFill>
                            <a:srgbClr val="0060A8"/>
                          </a:solidFill>
                          <a:latin typeface="Cambria" panose="02040503050406030204" pitchFamily="18" charset="0"/>
                        </a:rPr>
                        <a:t>Building theory</a:t>
                      </a:r>
                      <a:endParaRPr lang="en-GB" sz="2000" dirty="0">
                        <a:solidFill>
                          <a:srgbClr val="0060A8"/>
                        </a:solidFill>
                        <a:latin typeface="Cambria" panose="02040503050406030204" pitchFamily="18" charset="0"/>
                        <a:cs typeface="Arial" pitchFamily="34" charset="0"/>
                      </a:endParaRPr>
                    </a:p>
                  </a:txBody>
                  <a:tcPr/>
                </a:tc>
                <a:extLst>
                  <a:ext uri="{0D108BD9-81ED-4DB2-BD59-A6C34878D82A}">
                    <a16:rowId xmlns:a16="http://schemas.microsoft.com/office/drawing/2014/main" val="10004"/>
                  </a:ext>
                </a:extLst>
              </a:tr>
              <a:tr h="352110">
                <a:tc>
                  <a:txBody>
                    <a:bodyPr/>
                    <a:lstStyle/>
                    <a:p>
                      <a:pPr marL="0" marR="0" indent="0" algn="ctr" defTabSz="914400" rtl="0" eaLnBrk="1" fontAlgn="auto" latinLnBrk="0" hangingPunct="1">
                        <a:lnSpc>
                          <a:spcPct val="90000"/>
                        </a:lnSpc>
                        <a:spcBef>
                          <a:spcPts val="0"/>
                        </a:spcBef>
                        <a:spcAft>
                          <a:spcPts val="0"/>
                        </a:spcAft>
                        <a:buClrTx/>
                        <a:buSzTx/>
                        <a:buFontTx/>
                        <a:buNone/>
                        <a:tabLst/>
                        <a:defRPr/>
                      </a:pPr>
                      <a:r>
                        <a:rPr lang="en-GB" sz="2000" dirty="0">
                          <a:solidFill>
                            <a:srgbClr val="0060A8"/>
                          </a:solidFill>
                          <a:latin typeface="Cambria" panose="02040503050406030204" pitchFamily="18" charset="0"/>
                        </a:rPr>
                        <a:t>Generalisation/making</a:t>
                      </a:r>
                      <a:r>
                        <a:rPr lang="en-GB" sz="2000" baseline="0" dirty="0">
                          <a:solidFill>
                            <a:srgbClr val="0060A8"/>
                          </a:solidFill>
                          <a:latin typeface="Cambria" panose="02040503050406030204" pitchFamily="18" charset="0"/>
                        </a:rPr>
                        <a:t> inferences</a:t>
                      </a:r>
                      <a:endParaRPr lang="en-GB" sz="2000" dirty="0">
                        <a:solidFill>
                          <a:srgbClr val="0060A8"/>
                        </a:solidFill>
                        <a:latin typeface="Cambria" panose="02040503050406030204" pitchFamily="18" charset="0"/>
                        <a:cs typeface="Arial" pitchFamily="34" charset="0"/>
                      </a:endParaRPr>
                    </a:p>
                  </a:txBody>
                  <a:tcPr/>
                </a:tc>
                <a:tc>
                  <a:txBody>
                    <a:bodyPr/>
                    <a:lstStyle/>
                    <a:p>
                      <a:pPr marL="0" marR="0" indent="0" algn="ctr" defTabSz="914400" rtl="0" eaLnBrk="1" fontAlgn="auto" latinLnBrk="0" hangingPunct="1">
                        <a:lnSpc>
                          <a:spcPct val="90000"/>
                        </a:lnSpc>
                        <a:spcBef>
                          <a:spcPts val="0"/>
                        </a:spcBef>
                        <a:spcAft>
                          <a:spcPts val="0"/>
                        </a:spcAft>
                        <a:buClrTx/>
                        <a:buSzTx/>
                        <a:buFontTx/>
                        <a:buNone/>
                        <a:tabLst/>
                        <a:defRPr/>
                      </a:pPr>
                      <a:r>
                        <a:rPr lang="en-GB" sz="2000" dirty="0">
                          <a:solidFill>
                            <a:srgbClr val="0060A8"/>
                          </a:solidFill>
                          <a:latin typeface="Cambria" panose="02040503050406030204" pitchFamily="18" charset="0"/>
                        </a:rPr>
                        <a:t>Contextual understanding</a:t>
                      </a:r>
                      <a:endParaRPr lang="en-GB" sz="2000" dirty="0">
                        <a:solidFill>
                          <a:srgbClr val="0060A8"/>
                        </a:solidFill>
                        <a:latin typeface="Cambria" panose="02040503050406030204" pitchFamily="18" charset="0"/>
                        <a:cs typeface="Arial" pitchFamily="34" charset="0"/>
                      </a:endParaRPr>
                    </a:p>
                  </a:txBody>
                  <a:tcPr/>
                </a:tc>
                <a:extLst>
                  <a:ext uri="{0D108BD9-81ED-4DB2-BD59-A6C34878D82A}">
                    <a16:rowId xmlns:a16="http://schemas.microsoft.com/office/drawing/2014/main" val="10005"/>
                  </a:ext>
                </a:extLst>
              </a:tr>
              <a:tr h="352110">
                <a:tc>
                  <a:txBody>
                    <a:bodyPr/>
                    <a:lstStyle/>
                    <a:p>
                      <a:pPr marL="0" marR="0" indent="0" algn="ctr" defTabSz="914400" rtl="0" eaLnBrk="1" fontAlgn="auto" latinLnBrk="0" hangingPunct="1">
                        <a:lnSpc>
                          <a:spcPct val="90000"/>
                        </a:lnSpc>
                        <a:spcBef>
                          <a:spcPts val="0"/>
                        </a:spcBef>
                        <a:spcAft>
                          <a:spcPts val="0"/>
                        </a:spcAft>
                        <a:buClrTx/>
                        <a:buSzTx/>
                        <a:buFontTx/>
                        <a:buNone/>
                        <a:tabLst/>
                        <a:defRPr/>
                      </a:pPr>
                      <a:r>
                        <a:rPr lang="en-GB" sz="2000" dirty="0">
                          <a:solidFill>
                            <a:srgbClr val="0060A8"/>
                          </a:solidFill>
                          <a:latin typeface="Cambria" panose="02040503050406030204" pitchFamily="18" charset="0"/>
                        </a:rPr>
                        <a:t>Large</a:t>
                      </a:r>
                      <a:r>
                        <a:rPr lang="en-GB" sz="2000" baseline="0" dirty="0">
                          <a:solidFill>
                            <a:srgbClr val="0060A8"/>
                          </a:solidFill>
                          <a:latin typeface="Cambria" panose="02040503050406030204" pitchFamily="18" charset="0"/>
                        </a:rPr>
                        <a:t> sample sizes</a:t>
                      </a:r>
                      <a:endParaRPr lang="en-GB" sz="2000" dirty="0">
                        <a:solidFill>
                          <a:srgbClr val="0060A8"/>
                        </a:solidFill>
                        <a:latin typeface="Cambria" panose="02040503050406030204" pitchFamily="18" charset="0"/>
                        <a:cs typeface="Arial" pitchFamily="34" charset="0"/>
                      </a:endParaRPr>
                    </a:p>
                  </a:txBody>
                  <a:tcPr/>
                </a:tc>
                <a:tc>
                  <a:txBody>
                    <a:bodyPr/>
                    <a:lstStyle/>
                    <a:p>
                      <a:pPr algn="ctr">
                        <a:lnSpc>
                          <a:spcPct val="90000"/>
                        </a:lnSpc>
                      </a:pPr>
                      <a:r>
                        <a:rPr lang="en-GB" sz="2000" dirty="0">
                          <a:solidFill>
                            <a:srgbClr val="0060A8"/>
                          </a:solidFill>
                          <a:latin typeface="Cambria" panose="02040503050406030204" pitchFamily="18" charset="0"/>
                        </a:rPr>
                        <a:t>Small sample sizes</a:t>
                      </a:r>
                      <a:endParaRPr lang="en-GB" sz="2000" dirty="0">
                        <a:solidFill>
                          <a:srgbClr val="0060A8"/>
                        </a:solidFill>
                        <a:latin typeface="Cambria" panose="02040503050406030204" pitchFamily="18" charset="0"/>
                        <a:cs typeface="Arial" pitchFamily="34" charset="0"/>
                      </a:endParaRPr>
                    </a:p>
                  </a:txBody>
                  <a:tcPr/>
                </a:tc>
                <a:extLst>
                  <a:ext uri="{0D108BD9-81ED-4DB2-BD59-A6C34878D82A}">
                    <a16:rowId xmlns:a16="http://schemas.microsoft.com/office/drawing/2014/main" val="10006"/>
                  </a:ext>
                </a:extLst>
              </a:tr>
              <a:tr h="352110">
                <a:tc>
                  <a:txBody>
                    <a:bodyPr/>
                    <a:lstStyle/>
                    <a:p>
                      <a:pPr algn="ctr">
                        <a:lnSpc>
                          <a:spcPct val="90000"/>
                        </a:lnSpc>
                      </a:pPr>
                      <a:r>
                        <a:rPr lang="en-GB" sz="2000" dirty="0">
                          <a:solidFill>
                            <a:srgbClr val="0060A8"/>
                          </a:solidFill>
                          <a:latin typeface="Cambria" panose="02040503050406030204" pitchFamily="18" charset="0"/>
                        </a:rPr>
                        <a:t>Participants generally</a:t>
                      </a:r>
                      <a:r>
                        <a:rPr lang="en-GB" sz="2000" baseline="0" dirty="0">
                          <a:solidFill>
                            <a:srgbClr val="0060A8"/>
                          </a:solidFill>
                          <a:latin typeface="Cambria" panose="02040503050406030204" pitchFamily="18" charset="0"/>
                        </a:rPr>
                        <a:t> </a:t>
                      </a:r>
                      <a:r>
                        <a:rPr lang="en-GB" sz="2000" dirty="0">
                          <a:solidFill>
                            <a:srgbClr val="0060A8"/>
                          </a:solidFill>
                          <a:latin typeface="Cambria" panose="02040503050406030204" pitchFamily="18" charset="0"/>
                        </a:rPr>
                        <a:t>passive</a:t>
                      </a:r>
                      <a:endParaRPr lang="en-GB" sz="2000" dirty="0">
                        <a:solidFill>
                          <a:srgbClr val="0060A8"/>
                        </a:solidFill>
                        <a:latin typeface="Cambria" panose="02040503050406030204" pitchFamily="18" charset="0"/>
                        <a:cs typeface="Arial" pitchFamily="34" charset="0"/>
                      </a:endParaRPr>
                    </a:p>
                  </a:txBody>
                  <a:tcPr/>
                </a:tc>
                <a:tc>
                  <a:txBody>
                    <a:bodyPr/>
                    <a:lstStyle/>
                    <a:p>
                      <a:pPr algn="ctr">
                        <a:lnSpc>
                          <a:spcPct val="90000"/>
                        </a:lnSpc>
                      </a:pPr>
                      <a:r>
                        <a:rPr lang="en-GB" sz="2000" dirty="0">
                          <a:solidFill>
                            <a:srgbClr val="0060A8"/>
                          </a:solidFill>
                          <a:latin typeface="Cambria" panose="02040503050406030204" pitchFamily="18" charset="0"/>
                        </a:rPr>
                        <a:t>Participants</a:t>
                      </a:r>
                      <a:r>
                        <a:rPr lang="en-GB" sz="2000" baseline="0" dirty="0">
                          <a:solidFill>
                            <a:srgbClr val="0060A8"/>
                          </a:solidFill>
                          <a:latin typeface="Cambria" panose="02040503050406030204" pitchFamily="18" charset="0"/>
                        </a:rPr>
                        <a:t> generally </a:t>
                      </a:r>
                      <a:r>
                        <a:rPr lang="en-GB" sz="2000" dirty="0">
                          <a:solidFill>
                            <a:srgbClr val="0060A8"/>
                          </a:solidFill>
                          <a:latin typeface="Cambria" panose="02040503050406030204" pitchFamily="18" charset="0"/>
                        </a:rPr>
                        <a:t>active</a:t>
                      </a:r>
                      <a:endParaRPr lang="en-GB" sz="2000" dirty="0">
                        <a:solidFill>
                          <a:srgbClr val="0060A8"/>
                        </a:solidFill>
                        <a:latin typeface="Cambria" panose="02040503050406030204" pitchFamily="18" charset="0"/>
                        <a:cs typeface="Arial" pitchFamily="34" charset="0"/>
                      </a:endParaRPr>
                    </a:p>
                  </a:txBody>
                  <a:tcPr/>
                </a:tc>
                <a:extLst>
                  <a:ext uri="{0D108BD9-81ED-4DB2-BD59-A6C34878D82A}">
                    <a16:rowId xmlns:a16="http://schemas.microsoft.com/office/drawing/2014/main" val="10007"/>
                  </a:ext>
                </a:extLst>
              </a:tr>
              <a:tr h="352110">
                <a:tc>
                  <a:txBody>
                    <a:bodyPr/>
                    <a:lstStyle/>
                    <a:p>
                      <a:pPr algn="ctr">
                        <a:lnSpc>
                          <a:spcPct val="90000"/>
                        </a:lnSpc>
                      </a:pPr>
                      <a:r>
                        <a:rPr lang="en-GB" sz="2000" dirty="0">
                          <a:solidFill>
                            <a:srgbClr val="0060A8"/>
                          </a:solidFill>
                          <a:latin typeface="Cambria" panose="02040503050406030204" pitchFamily="18" charset="0"/>
                        </a:rPr>
                        <a:t>Researcher distant</a:t>
                      </a:r>
                      <a:endParaRPr lang="en-GB" sz="2000" dirty="0">
                        <a:solidFill>
                          <a:srgbClr val="0060A8"/>
                        </a:solidFill>
                        <a:latin typeface="Cambria" panose="02040503050406030204" pitchFamily="18" charset="0"/>
                        <a:cs typeface="Arial" pitchFamily="34" charset="0"/>
                      </a:endParaRPr>
                    </a:p>
                  </a:txBody>
                  <a:tcPr/>
                </a:tc>
                <a:tc>
                  <a:txBody>
                    <a:bodyPr/>
                    <a:lstStyle/>
                    <a:p>
                      <a:pPr algn="ctr">
                        <a:lnSpc>
                          <a:spcPct val="90000"/>
                        </a:lnSpc>
                      </a:pPr>
                      <a:r>
                        <a:rPr lang="en-GB" sz="2000" dirty="0">
                          <a:solidFill>
                            <a:srgbClr val="0060A8"/>
                          </a:solidFill>
                          <a:latin typeface="Cambria" panose="02040503050406030204" pitchFamily="18" charset="0"/>
                        </a:rPr>
                        <a:t>Researcher</a:t>
                      </a:r>
                      <a:r>
                        <a:rPr lang="en-GB" sz="2000" baseline="0" dirty="0">
                          <a:solidFill>
                            <a:srgbClr val="0060A8"/>
                          </a:solidFill>
                          <a:latin typeface="Cambria" panose="02040503050406030204" pitchFamily="18" charset="0"/>
                        </a:rPr>
                        <a:t> close</a:t>
                      </a:r>
                      <a:endParaRPr lang="en-GB" sz="2000" dirty="0">
                        <a:solidFill>
                          <a:srgbClr val="0060A8"/>
                        </a:solidFill>
                        <a:latin typeface="Cambria" panose="02040503050406030204" pitchFamily="18" charset="0"/>
                        <a:cs typeface="Arial" pitchFamily="34" charset="0"/>
                      </a:endParaRPr>
                    </a:p>
                  </a:txBody>
                  <a:tcPr/>
                </a:tc>
                <a:extLst>
                  <a:ext uri="{0D108BD9-81ED-4DB2-BD59-A6C34878D82A}">
                    <a16:rowId xmlns:a16="http://schemas.microsoft.com/office/drawing/2014/main" val="10008"/>
                  </a:ext>
                </a:extLst>
              </a:tr>
              <a:tr h="352110">
                <a:tc>
                  <a:txBody>
                    <a:bodyPr/>
                    <a:lstStyle/>
                    <a:p>
                      <a:pPr algn="ctr">
                        <a:lnSpc>
                          <a:spcPct val="90000"/>
                        </a:lnSpc>
                      </a:pPr>
                      <a:r>
                        <a:rPr lang="en-GB" sz="2000" dirty="0">
                          <a:solidFill>
                            <a:srgbClr val="0060A8"/>
                          </a:solidFill>
                          <a:latin typeface="Cambria" panose="02040503050406030204" pitchFamily="18" charset="0"/>
                        </a:rPr>
                        <a:t>Objective statistical analysis</a:t>
                      </a:r>
                      <a:endParaRPr lang="en-GB" sz="2000" dirty="0">
                        <a:solidFill>
                          <a:srgbClr val="0060A8"/>
                        </a:solidFill>
                        <a:latin typeface="Cambria" panose="02040503050406030204" pitchFamily="18" charset="0"/>
                        <a:cs typeface="Arial" pitchFamily="34" charset="0"/>
                      </a:endParaRPr>
                    </a:p>
                  </a:txBody>
                  <a:tcPr/>
                </a:tc>
                <a:tc>
                  <a:txBody>
                    <a:bodyPr/>
                    <a:lstStyle/>
                    <a:p>
                      <a:pPr algn="ctr">
                        <a:lnSpc>
                          <a:spcPct val="90000"/>
                        </a:lnSpc>
                      </a:pPr>
                      <a:r>
                        <a:rPr lang="en-GB" sz="2000" dirty="0">
                          <a:solidFill>
                            <a:srgbClr val="0060A8"/>
                          </a:solidFill>
                          <a:latin typeface="Cambria" panose="02040503050406030204" pitchFamily="18" charset="0"/>
                        </a:rPr>
                        <a:t>Subjective interpretive analysis</a:t>
                      </a:r>
                      <a:endParaRPr lang="en-GB" sz="2000" dirty="0">
                        <a:solidFill>
                          <a:srgbClr val="0060A8"/>
                        </a:solidFill>
                        <a:latin typeface="Cambria" panose="02040503050406030204" pitchFamily="18" charset="0"/>
                        <a:cs typeface="Arial" pitchFamily="34" charset="0"/>
                      </a:endParaRPr>
                    </a:p>
                  </a:txBody>
                  <a:tcPr/>
                </a:tc>
                <a:extLst>
                  <a:ext uri="{0D108BD9-81ED-4DB2-BD59-A6C34878D82A}">
                    <a16:rowId xmlns:a16="http://schemas.microsoft.com/office/drawing/2014/main" val="10009"/>
                  </a:ext>
                </a:extLst>
              </a:tr>
              <a:tr h="0">
                <a:tc>
                  <a:txBody>
                    <a:bodyPr/>
                    <a:lstStyle/>
                    <a:p>
                      <a:pPr algn="ctr">
                        <a:lnSpc>
                          <a:spcPct val="90000"/>
                        </a:lnSpc>
                      </a:pPr>
                      <a:r>
                        <a:rPr lang="en-GB" sz="2000" dirty="0">
                          <a:solidFill>
                            <a:srgbClr val="0060A8"/>
                          </a:solidFill>
                          <a:latin typeface="Cambria" panose="02040503050406030204" pitchFamily="18" charset="0"/>
                        </a:rPr>
                        <a:t>Static</a:t>
                      </a:r>
                      <a:endParaRPr lang="en-GB" sz="2000" dirty="0">
                        <a:solidFill>
                          <a:srgbClr val="0060A8"/>
                        </a:solidFill>
                        <a:latin typeface="Cambria" panose="02040503050406030204" pitchFamily="18" charset="0"/>
                        <a:cs typeface="Arial" pitchFamily="34" charset="0"/>
                      </a:endParaRPr>
                    </a:p>
                  </a:txBody>
                  <a:tcPr/>
                </a:tc>
                <a:tc>
                  <a:txBody>
                    <a:bodyPr/>
                    <a:lstStyle/>
                    <a:p>
                      <a:pPr algn="ctr">
                        <a:lnSpc>
                          <a:spcPct val="90000"/>
                        </a:lnSpc>
                      </a:pPr>
                      <a:r>
                        <a:rPr lang="en-GB" sz="2000" dirty="0">
                          <a:solidFill>
                            <a:srgbClr val="0060A8"/>
                          </a:solidFill>
                          <a:latin typeface="Cambria" panose="02040503050406030204" pitchFamily="18" charset="0"/>
                        </a:rPr>
                        <a:t>Process </a:t>
                      </a:r>
                      <a:endParaRPr lang="en-GB" sz="2000" dirty="0">
                        <a:solidFill>
                          <a:srgbClr val="0060A8"/>
                        </a:solidFill>
                        <a:latin typeface="Cambria" panose="02040503050406030204" pitchFamily="18" charset="0"/>
                        <a:cs typeface="Arial" pitchFamily="34" charset="0"/>
                      </a:endParaRPr>
                    </a:p>
                  </a:txBody>
                  <a:tcPr/>
                </a:tc>
                <a:extLst>
                  <a:ext uri="{0D108BD9-81ED-4DB2-BD59-A6C34878D82A}">
                    <a16:rowId xmlns:a16="http://schemas.microsoft.com/office/drawing/2014/main" val="10010"/>
                  </a:ext>
                </a:extLst>
              </a:tr>
              <a:tr h="352110">
                <a:tc>
                  <a:txBody>
                    <a:bodyPr/>
                    <a:lstStyle/>
                    <a:p>
                      <a:pPr algn="ctr">
                        <a:lnSpc>
                          <a:spcPct val="90000"/>
                        </a:lnSpc>
                      </a:pPr>
                      <a:r>
                        <a:rPr lang="en-GB" sz="2000" dirty="0">
                          <a:solidFill>
                            <a:srgbClr val="0060A8"/>
                          </a:solidFill>
                          <a:latin typeface="Cambria" panose="02040503050406030204" pitchFamily="18" charset="0"/>
                        </a:rPr>
                        <a:t>Generally easy to replicate</a:t>
                      </a:r>
                      <a:endParaRPr lang="en-GB" sz="2000" dirty="0">
                        <a:solidFill>
                          <a:srgbClr val="0060A8"/>
                        </a:solidFill>
                        <a:latin typeface="Cambria" panose="02040503050406030204" pitchFamily="18" charset="0"/>
                        <a:cs typeface="Arial" pitchFamily="34" charset="0"/>
                      </a:endParaRPr>
                    </a:p>
                  </a:txBody>
                  <a:tcPr/>
                </a:tc>
                <a:tc>
                  <a:txBody>
                    <a:bodyPr/>
                    <a:lstStyle/>
                    <a:p>
                      <a:pPr algn="ctr">
                        <a:lnSpc>
                          <a:spcPct val="90000"/>
                        </a:lnSpc>
                      </a:pPr>
                      <a:r>
                        <a:rPr lang="en-GB" sz="2000" dirty="0">
                          <a:solidFill>
                            <a:srgbClr val="0060A8"/>
                          </a:solidFill>
                          <a:latin typeface="Cambria" panose="02040503050406030204" pitchFamily="18" charset="0"/>
                        </a:rPr>
                        <a:t>Difficult to replicate</a:t>
                      </a:r>
                      <a:endParaRPr lang="en-GB" sz="2000" dirty="0">
                        <a:solidFill>
                          <a:srgbClr val="0060A8"/>
                        </a:solidFill>
                        <a:latin typeface="Cambria" panose="02040503050406030204" pitchFamily="18" charset="0"/>
                        <a:cs typeface="Arial" pitchFamily="34" charset="0"/>
                      </a:endParaRPr>
                    </a:p>
                  </a:txBody>
                  <a:tcPr/>
                </a:tc>
                <a:extLst>
                  <a:ext uri="{0D108BD9-81ED-4DB2-BD59-A6C34878D82A}">
                    <a16:rowId xmlns:a16="http://schemas.microsoft.com/office/drawing/2014/main" val="10011"/>
                  </a:ext>
                </a:extLst>
              </a:tr>
              <a:tr h="352110">
                <a:tc>
                  <a:txBody>
                    <a:bodyPr/>
                    <a:lstStyle/>
                    <a:p>
                      <a:pPr algn="ctr">
                        <a:lnSpc>
                          <a:spcPct val="90000"/>
                        </a:lnSpc>
                      </a:pPr>
                      <a:r>
                        <a:rPr lang="en-GB" sz="2000" dirty="0">
                          <a:solidFill>
                            <a:srgbClr val="0060A8"/>
                          </a:solidFill>
                          <a:latin typeface="Cambria" panose="02040503050406030204" pitchFamily="18" charset="0"/>
                        </a:rPr>
                        <a:t>Artificial</a:t>
                      </a:r>
                      <a:r>
                        <a:rPr lang="en-GB" sz="2000" baseline="0" dirty="0">
                          <a:solidFill>
                            <a:srgbClr val="0060A8"/>
                          </a:solidFill>
                          <a:latin typeface="Cambria" panose="02040503050406030204" pitchFamily="18" charset="0"/>
                        </a:rPr>
                        <a:t> settings</a:t>
                      </a:r>
                      <a:endParaRPr lang="en-GB" sz="2000" dirty="0">
                        <a:solidFill>
                          <a:srgbClr val="0060A8"/>
                        </a:solidFill>
                        <a:latin typeface="Cambria" panose="02040503050406030204" pitchFamily="18" charset="0"/>
                        <a:cs typeface="Arial" pitchFamily="34" charset="0"/>
                      </a:endParaRPr>
                    </a:p>
                  </a:txBody>
                  <a:tcPr/>
                </a:tc>
                <a:tc>
                  <a:txBody>
                    <a:bodyPr/>
                    <a:lstStyle/>
                    <a:p>
                      <a:pPr algn="ctr">
                        <a:lnSpc>
                          <a:spcPct val="90000"/>
                        </a:lnSpc>
                      </a:pPr>
                      <a:r>
                        <a:rPr lang="en-GB" sz="2000" dirty="0">
                          <a:solidFill>
                            <a:srgbClr val="0060A8"/>
                          </a:solidFill>
                          <a:latin typeface="Cambria" panose="02040503050406030204" pitchFamily="18" charset="0"/>
                        </a:rPr>
                        <a:t>Natural settings</a:t>
                      </a:r>
                      <a:endParaRPr lang="en-GB" sz="2000" dirty="0">
                        <a:solidFill>
                          <a:srgbClr val="0060A8"/>
                        </a:solidFill>
                        <a:latin typeface="Cambria" panose="02040503050406030204" pitchFamily="18" charset="0"/>
                        <a:cs typeface="Arial" pitchFamily="34" charset="0"/>
                      </a:endParaRPr>
                    </a:p>
                  </a:txBody>
                  <a:tcPr/>
                </a:tc>
                <a:extLst>
                  <a:ext uri="{0D108BD9-81ED-4DB2-BD59-A6C34878D82A}">
                    <a16:rowId xmlns:a16="http://schemas.microsoft.com/office/drawing/2014/main" val="10012"/>
                  </a:ext>
                </a:extLst>
              </a:tr>
            </a:tbl>
          </a:graphicData>
        </a:graphic>
      </p:graphicFrame>
      <p:sp>
        <p:nvSpPr>
          <p:cNvPr id="7" name="TextBox 6"/>
          <p:cNvSpPr txBox="1"/>
          <p:nvPr/>
        </p:nvSpPr>
        <p:spPr>
          <a:xfrm>
            <a:off x="0" y="5417151"/>
            <a:ext cx="4572032" cy="276999"/>
          </a:xfrm>
          <a:prstGeom prst="rect">
            <a:avLst/>
          </a:prstGeom>
          <a:noFill/>
        </p:spPr>
        <p:txBody>
          <a:bodyPr wrap="square" rtlCol="0">
            <a:spAutoFit/>
          </a:bodyPr>
          <a:lstStyle/>
          <a:p>
            <a:r>
              <a:rPr lang="en-GB" sz="1200" dirty="0">
                <a:latin typeface="Arial" pitchFamily="34" charset="0"/>
                <a:cs typeface="Arial" pitchFamily="34" charset="0"/>
              </a:rPr>
              <a:t>Source:  Adapted from Bryman </a:t>
            </a:r>
            <a:r>
              <a:rPr lang="en-GB" sz="1200" dirty="0">
                <a:cs typeface="Arial" pitchFamily="34" charset="0"/>
              </a:rPr>
              <a:t>&amp; </a:t>
            </a:r>
            <a:r>
              <a:rPr lang="en-GB" sz="1200" dirty="0">
                <a:latin typeface="Arial" pitchFamily="34" charset="0"/>
                <a:cs typeface="Arial" pitchFamily="34" charset="0"/>
              </a:rPr>
              <a:t>Bell (2011)</a:t>
            </a:r>
          </a:p>
        </p:txBody>
      </p:sp>
      <p:pic>
        <p:nvPicPr>
          <p:cNvPr id="29698" name="Picture 2" descr="http://waymonwilkerson.files.wordpress.com/2012/03/versus.gif"/>
          <p:cNvPicPr>
            <a:picLocks noChangeAspect="1" noChangeArrowheads="1"/>
          </p:cNvPicPr>
          <p:nvPr/>
        </p:nvPicPr>
        <p:blipFill>
          <a:blip r:embed="rId3" cstate="print"/>
          <a:srcRect/>
          <a:stretch>
            <a:fillRect/>
          </a:stretch>
        </p:blipFill>
        <p:spPr bwMode="auto">
          <a:xfrm>
            <a:off x="5644280" y="100441"/>
            <a:ext cx="1122775" cy="739276"/>
          </a:xfrm>
          <a:prstGeom prst="rect">
            <a:avLst/>
          </a:prstGeom>
          <a:noFill/>
        </p:spPr>
      </p:pic>
    </p:spTree>
    <p:extLst>
      <p:ext uri="{BB962C8B-B14F-4D97-AF65-F5344CB8AC3E}">
        <p14:creationId xmlns:p14="http://schemas.microsoft.com/office/powerpoint/2010/main" val="494894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4</a:t>
            </a:fld>
            <a:endParaRPr lang="en-GB"/>
          </a:p>
        </p:txBody>
      </p:sp>
      <p:sp>
        <p:nvSpPr>
          <p:cNvPr id="9" name="Rectangle 3"/>
          <p:cNvSpPr txBox="1">
            <a:spLocks noChangeArrowheads="1"/>
          </p:cNvSpPr>
          <p:nvPr/>
        </p:nvSpPr>
        <p:spPr>
          <a:xfrm>
            <a:off x="1651780" y="2734404"/>
            <a:ext cx="8896475" cy="3096344"/>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600"/>
              </a:spcBef>
              <a:spcAft>
                <a:spcPts val="1200"/>
              </a:spcAft>
              <a:buClr>
                <a:srgbClr val="0070C0"/>
              </a:buClr>
              <a:buFont typeface="Wingdings" panose="05000000000000000000" pitchFamily="2" charset="2"/>
              <a:buChar char="§"/>
            </a:pPr>
            <a:r>
              <a:rPr lang="en-GB" sz="2800" dirty="0">
                <a:solidFill>
                  <a:schemeClr val="tx1">
                    <a:lumMod val="75000"/>
                    <a:lumOff val="25000"/>
                  </a:schemeClr>
                </a:solidFill>
                <a:latin typeface="Cambria" panose="02040503050406030204" pitchFamily="18" charset="0"/>
                <a:cs typeface="Arial" panose="020B0604020202020204" pitchFamily="34" charset="0"/>
              </a:rPr>
              <a:t>An </a:t>
            </a:r>
            <a:r>
              <a:rPr lang="en-GB" sz="2800" dirty="0">
                <a:solidFill>
                  <a:srgbClr val="0060A8"/>
                </a:solidFill>
                <a:latin typeface="Cambria" panose="02040503050406030204" pitchFamily="18" charset="0"/>
                <a:cs typeface="Arial" panose="020B0604020202020204" pitchFamily="34" charset="0"/>
              </a:rPr>
              <a:t>unstructured</a:t>
            </a:r>
            <a:r>
              <a:rPr lang="en-GB" sz="2800" dirty="0">
                <a:solidFill>
                  <a:schemeClr val="tx1">
                    <a:lumMod val="75000"/>
                    <a:lumOff val="25000"/>
                  </a:schemeClr>
                </a:solidFill>
                <a:latin typeface="Cambria" panose="02040503050406030204" pitchFamily="18" charset="0"/>
                <a:cs typeface="Arial" panose="020B0604020202020204" pitchFamily="34" charset="0"/>
              </a:rPr>
              <a:t>, primarily </a:t>
            </a:r>
            <a:r>
              <a:rPr lang="en-GB" sz="2800" dirty="0">
                <a:solidFill>
                  <a:srgbClr val="0060A8"/>
                </a:solidFill>
                <a:latin typeface="Cambria" panose="02040503050406030204" pitchFamily="18" charset="0"/>
                <a:cs typeface="Arial" panose="020B0604020202020204" pitchFamily="34" charset="0"/>
              </a:rPr>
              <a:t>exploratory</a:t>
            </a:r>
            <a:r>
              <a:rPr lang="en-GB" sz="2800" dirty="0">
                <a:solidFill>
                  <a:schemeClr val="tx1">
                    <a:lumMod val="75000"/>
                    <a:lumOff val="25000"/>
                  </a:schemeClr>
                </a:solidFill>
                <a:latin typeface="Cambria" panose="02040503050406030204" pitchFamily="18" charset="0"/>
                <a:cs typeface="Arial" panose="020B0604020202020204" pitchFamily="34" charset="0"/>
              </a:rPr>
              <a:t> methodology based on </a:t>
            </a:r>
            <a:r>
              <a:rPr lang="en-GB" sz="2800" dirty="0">
                <a:solidFill>
                  <a:srgbClr val="0060A8"/>
                </a:solidFill>
                <a:latin typeface="Cambria" panose="02040503050406030204" pitchFamily="18" charset="0"/>
                <a:cs typeface="Arial" panose="020B0604020202020204" pitchFamily="34" charset="0"/>
              </a:rPr>
              <a:t>small samples</a:t>
            </a:r>
            <a:r>
              <a:rPr lang="en-GB" sz="2800" dirty="0">
                <a:solidFill>
                  <a:schemeClr val="tx1">
                    <a:lumMod val="75000"/>
                    <a:lumOff val="25000"/>
                  </a:schemeClr>
                </a:solidFill>
                <a:latin typeface="Cambria" panose="02040503050406030204" pitchFamily="18" charset="0"/>
                <a:cs typeface="Arial" panose="020B0604020202020204" pitchFamily="34" charset="0"/>
              </a:rPr>
              <a:t>, intended to provide </a:t>
            </a:r>
            <a:r>
              <a:rPr lang="en-GB" sz="2800" dirty="0">
                <a:solidFill>
                  <a:srgbClr val="0060A8"/>
                </a:solidFill>
                <a:latin typeface="Cambria" panose="02040503050406030204" pitchFamily="18" charset="0"/>
                <a:cs typeface="Arial" panose="020B0604020202020204" pitchFamily="34" charset="0"/>
              </a:rPr>
              <a:t>deep insights </a:t>
            </a:r>
            <a:r>
              <a:rPr lang="en-GB" sz="2800" dirty="0">
                <a:solidFill>
                  <a:schemeClr val="tx1">
                    <a:lumMod val="75000"/>
                    <a:lumOff val="25000"/>
                  </a:schemeClr>
                </a:solidFill>
                <a:latin typeface="Cambria" panose="02040503050406030204" pitchFamily="18" charset="0"/>
                <a:cs typeface="Arial" panose="020B0604020202020204" pitchFamily="34" charset="0"/>
              </a:rPr>
              <a:t>and </a:t>
            </a:r>
            <a:r>
              <a:rPr lang="en-GB" sz="2800" dirty="0">
                <a:solidFill>
                  <a:srgbClr val="0060A8"/>
                </a:solidFill>
                <a:latin typeface="Cambria" panose="02040503050406030204" pitchFamily="18" charset="0"/>
                <a:cs typeface="Arial" panose="020B0604020202020204" pitchFamily="34" charset="0"/>
              </a:rPr>
              <a:t>understanding </a:t>
            </a:r>
            <a:r>
              <a:rPr lang="en-GB" sz="2800" dirty="0">
                <a:solidFill>
                  <a:schemeClr val="tx1">
                    <a:lumMod val="75000"/>
                    <a:lumOff val="25000"/>
                  </a:schemeClr>
                </a:solidFill>
                <a:latin typeface="Cambria" panose="02040503050406030204" pitchFamily="18" charset="0"/>
                <a:cs typeface="Arial" panose="020B0604020202020204" pitchFamily="34" charset="0"/>
              </a:rPr>
              <a:t>in a phenomenon </a:t>
            </a:r>
          </a:p>
          <a:p>
            <a:pPr marL="0" indent="0">
              <a:spcBef>
                <a:spcPts val="600"/>
              </a:spcBef>
              <a:spcAft>
                <a:spcPts val="1200"/>
              </a:spcAft>
              <a:buClr>
                <a:srgbClr val="0070C0"/>
              </a:buClr>
              <a:buNone/>
            </a:pPr>
            <a:r>
              <a:rPr lang="en-GB" sz="2800" dirty="0">
                <a:solidFill>
                  <a:schemeClr val="tx1">
                    <a:lumMod val="75000"/>
                    <a:lumOff val="25000"/>
                  </a:schemeClr>
                </a:solidFill>
                <a:latin typeface="Cambria" panose="02040503050406030204" pitchFamily="18" charset="0"/>
                <a:cs typeface="Arial" panose="020B0604020202020204" pitchFamily="34" charset="0"/>
              </a:rPr>
              <a:t>     </a:t>
            </a:r>
            <a:r>
              <a:rPr lang="en-GB" sz="1800" dirty="0">
                <a:solidFill>
                  <a:schemeClr val="tx1">
                    <a:lumMod val="75000"/>
                    <a:lumOff val="25000"/>
                  </a:schemeClr>
                </a:solidFill>
                <a:latin typeface="Cambria" panose="02040503050406030204" pitchFamily="18" charset="0"/>
                <a:cs typeface="Arial" panose="020B0604020202020204" pitchFamily="34" charset="0"/>
              </a:rPr>
              <a:t>(Malhotra and Birks, 2003).</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2661" y="140846"/>
            <a:ext cx="5640780" cy="2561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descr="http://t0.gstatic.com/images?q=tbn:ANd9GcT0mc1deDCpZD1Mmo9OUyhSLnYdI_5teIVh7qIHTWXQTIIxMxBqpw"/>
          <p:cNvPicPr>
            <a:picLocks noChangeAspect="1" noChangeArrowheads="1"/>
          </p:cNvPicPr>
          <p:nvPr/>
        </p:nvPicPr>
        <p:blipFill rotWithShape="1">
          <a:blip r:embed="rId4" cstate="print"/>
          <a:srcRect l="9133" t="3476" r="8683"/>
          <a:stretch/>
        </p:blipFill>
        <p:spPr bwMode="auto">
          <a:xfrm>
            <a:off x="1839021" y="0"/>
            <a:ext cx="2781346" cy="2446834"/>
          </a:xfrm>
          <a:prstGeom prst="rect">
            <a:avLst/>
          </a:prstGeom>
          <a:noFill/>
        </p:spPr>
      </p:pic>
    </p:spTree>
    <p:extLst>
      <p:ext uri="{BB962C8B-B14F-4D97-AF65-F5344CB8AC3E}">
        <p14:creationId xmlns:p14="http://schemas.microsoft.com/office/powerpoint/2010/main" val="2060140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checkerboard(across)">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checkerboard(across)">
                                      <p:cBhvr>
                                        <p:cTn id="12"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830388" y="700713"/>
            <a:ext cx="8648700" cy="5001369"/>
          </a:xfrm>
          <a:prstGeom prst="rect">
            <a:avLst/>
          </a:prstGeom>
        </p:spPr>
        <p:txBody>
          <a:bodyPr wrap="square">
            <a:spAutoFit/>
          </a:bodyPr>
          <a:lstStyle/>
          <a:p>
            <a:r>
              <a:rPr lang="en-GB" sz="3200" dirty="0">
                <a:solidFill>
                  <a:srgbClr val="F47210"/>
                </a:solidFill>
              </a:rPr>
              <a:t>Q</a:t>
            </a:r>
            <a:r>
              <a:rPr lang="en-US" sz="3200" cap="small" dirty="0">
                <a:solidFill>
                  <a:srgbClr val="0070C0"/>
                </a:solidFill>
                <a:latin typeface="Cambria" pitchFamily="18" charset="0"/>
              </a:rPr>
              <a:t>UALITATIVE RESEARCH</a:t>
            </a:r>
          </a:p>
          <a:p>
            <a:endParaRPr lang="en-US" sz="3200" cap="small" dirty="0">
              <a:solidFill>
                <a:srgbClr val="0070C0"/>
              </a:solidFill>
              <a:latin typeface="Cambria" pitchFamily="18" charset="0"/>
            </a:endParaRPr>
          </a:p>
          <a:p>
            <a:pPr>
              <a:spcBef>
                <a:spcPts val="600"/>
              </a:spcBef>
              <a:spcAft>
                <a:spcPts val="1200"/>
              </a:spcAft>
              <a:buClr>
                <a:srgbClr val="0070C0"/>
              </a:buClr>
              <a:buFont typeface="Wingdings" panose="05000000000000000000" pitchFamily="2" charset="2"/>
              <a:buChar char="§"/>
            </a:pPr>
            <a:r>
              <a:rPr lang="en-GB" sz="3200" dirty="0">
                <a:solidFill>
                  <a:schemeClr val="tx1">
                    <a:lumMod val="75000"/>
                    <a:lumOff val="25000"/>
                  </a:schemeClr>
                </a:solidFill>
                <a:latin typeface="Cambria" panose="02040503050406030204" pitchFamily="18" charset="0"/>
                <a:cs typeface="Arial" panose="020B0604020202020204" pitchFamily="34" charset="0"/>
              </a:rPr>
              <a:t> </a:t>
            </a:r>
            <a:r>
              <a:rPr lang="en-GB" sz="2800" dirty="0">
                <a:solidFill>
                  <a:schemeClr val="tx1">
                    <a:lumMod val="75000"/>
                    <a:lumOff val="25000"/>
                  </a:schemeClr>
                </a:solidFill>
                <a:latin typeface="Cambria" panose="02040503050406030204" pitchFamily="18" charset="0"/>
                <a:cs typeface="Arial" panose="020B0604020202020204" pitchFamily="34" charset="0"/>
              </a:rPr>
              <a:t>“Research that deals with information too difficult or expensive to quantify, such as subjective opinions and value judgements, typically unearthed during interviews and focus groups”</a:t>
            </a:r>
          </a:p>
          <a:p>
            <a:r>
              <a:rPr lang="en-GB" sz="2800" dirty="0">
                <a:solidFill>
                  <a:schemeClr val="tx1">
                    <a:lumMod val="75000"/>
                    <a:lumOff val="25000"/>
                  </a:schemeClr>
                </a:solidFill>
                <a:latin typeface="Cambria" panose="02040503050406030204" pitchFamily="18" charset="0"/>
                <a:cs typeface="Arial" panose="020B0604020202020204" pitchFamily="34" charset="0"/>
              </a:rPr>
              <a:t>(</a:t>
            </a:r>
            <a:r>
              <a:rPr lang="en-GB" sz="2800" dirty="0" err="1">
                <a:solidFill>
                  <a:schemeClr val="tx1">
                    <a:lumMod val="75000"/>
                    <a:lumOff val="25000"/>
                  </a:schemeClr>
                </a:solidFill>
                <a:latin typeface="Cambria" panose="02040503050406030204" pitchFamily="18" charset="0"/>
                <a:cs typeface="Arial" panose="020B0604020202020204" pitchFamily="34" charset="0"/>
              </a:rPr>
              <a:t>Dibb</a:t>
            </a:r>
            <a:r>
              <a:rPr lang="en-GB" sz="2800" dirty="0">
                <a:solidFill>
                  <a:schemeClr val="tx1">
                    <a:lumMod val="75000"/>
                    <a:lumOff val="25000"/>
                  </a:schemeClr>
                </a:solidFill>
                <a:latin typeface="Cambria" panose="02040503050406030204" pitchFamily="18" charset="0"/>
                <a:cs typeface="Arial" panose="020B0604020202020204" pitchFamily="34" charset="0"/>
              </a:rPr>
              <a:t> and </a:t>
            </a:r>
            <a:r>
              <a:rPr lang="en-GB" sz="2800" dirty="0" err="1">
                <a:solidFill>
                  <a:schemeClr val="tx1">
                    <a:lumMod val="75000"/>
                    <a:lumOff val="25000"/>
                  </a:schemeClr>
                </a:solidFill>
                <a:latin typeface="Cambria" panose="02040503050406030204" pitchFamily="18" charset="0"/>
                <a:cs typeface="Arial" panose="020B0604020202020204" pitchFamily="34" charset="0"/>
              </a:rPr>
              <a:t>Simkin</a:t>
            </a:r>
            <a:r>
              <a:rPr lang="en-GB" sz="2800" dirty="0">
                <a:solidFill>
                  <a:schemeClr val="tx1">
                    <a:lumMod val="75000"/>
                    <a:lumOff val="25000"/>
                  </a:schemeClr>
                </a:solidFill>
                <a:latin typeface="Cambria" panose="02040503050406030204" pitchFamily="18" charset="0"/>
                <a:cs typeface="Arial" panose="020B0604020202020204" pitchFamily="34" charset="0"/>
              </a:rPr>
              <a:t>, 2009, p. 205).</a:t>
            </a:r>
          </a:p>
          <a:p>
            <a:endParaRPr lang="en-GB" sz="2800" dirty="0">
              <a:solidFill>
                <a:schemeClr val="tx1">
                  <a:lumMod val="75000"/>
                  <a:lumOff val="25000"/>
                </a:schemeClr>
              </a:solidFill>
              <a:latin typeface="Cambria" panose="02040503050406030204" pitchFamily="18" charset="0"/>
              <a:cs typeface="Arial" panose="020B0604020202020204" pitchFamily="34" charset="0"/>
            </a:endParaRPr>
          </a:p>
          <a:p>
            <a:r>
              <a:rPr lang="en-GB" sz="2800" dirty="0">
                <a:solidFill>
                  <a:schemeClr val="tx1">
                    <a:lumMod val="75000"/>
                    <a:lumOff val="25000"/>
                  </a:schemeClr>
                </a:solidFill>
                <a:latin typeface="Cambria" panose="02040503050406030204" pitchFamily="18" charset="0"/>
                <a:cs typeface="Arial" panose="020B0604020202020204" pitchFamily="34" charset="0"/>
              </a:rPr>
              <a:t>Concerned with perceptions, feelings, attitudes and opinions.</a:t>
            </a:r>
          </a:p>
          <a:p>
            <a:endParaRPr lang="en-GB" sz="12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24888" y="114927"/>
            <a:ext cx="1647824" cy="1724349"/>
          </a:xfrm>
          <a:prstGeom prst="rect">
            <a:avLst/>
          </a:prstGeom>
        </p:spPr>
      </p:pic>
    </p:spTree>
    <p:extLst>
      <p:ext uri="{BB962C8B-B14F-4D97-AF65-F5344CB8AC3E}">
        <p14:creationId xmlns:p14="http://schemas.microsoft.com/office/powerpoint/2010/main" val="2374264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859859" y="1598635"/>
            <a:ext cx="8272463" cy="1917835"/>
            <a:chOff x="813272" y="1447138"/>
            <a:chExt cx="8272463" cy="1917835"/>
          </a:xfrm>
        </p:grpSpPr>
        <p:sp>
          <p:nvSpPr>
            <p:cNvPr id="7" name="Rectangle 3"/>
            <p:cNvSpPr txBox="1">
              <a:spLocks noChangeArrowheads="1"/>
            </p:cNvSpPr>
            <p:nvPr/>
          </p:nvSpPr>
          <p:spPr>
            <a:xfrm>
              <a:off x="813272" y="1447138"/>
              <a:ext cx="8272463" cy="1175084"/>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None/>
                <a:defRPr/>
              </a:pPr>
              <a:endParaRPr lang="en-GB" sz="4800" cap="small" dirty="0">
                <a:solidFill>
                  <a:srgbClr val="0070C0"/>
                </a:solidFill>
                <a:latin typeface="Cambria" pitchFamily="18" charset="0"/>
                <a:ea typeface="+mj-ea"/>
                <a:cs typeface="+mj-cs"/>
              </a:endParaRPr>
            </a:p>
          </p:txBody>
        </p:sp>
        <p:sp>
          <p:nvSpPr>
            <p:cNvPr id="8" name="Rectangle 3"/>
            <p:cNvSpPr txBox="1">
              <a:spLocks noChangeArrowheads="1"/>
            </p:cNvSpPr>
            <p:nvPr/>
          </p:nvSpPr>
          <p:spPr bwMode="auto">
            <a:xfrm>
              <a:off x="1594627" y="2183318"/>
              <a:ext cx="6367935" cy="118165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eaLnBrk="0" hangingPunct="0">
                <a:buClr>
                  <a:srgbClr val="1195D3"/>
                </a:buClr>
                <a:defRPr/>
              </a:pPr>
              <a:endParaRPr lang="en-GB" sz="3200" dirty="0">
                <a:solidFill>
                  <a:schemeClr val="tx1">
                    <a:lumMod val="50000"/>
                    <a:lumOff val="50000"/>
                  </a:schemeClr>
                </a:solidFill>
                <a:latin typeface="Cambria" pitchFamily="18" charset="0"/>
              </a:endParaRPr>
            </a:p>
          </p:txBody>
        </p:sp>
      </p:grpSp>
      <p:sp>
        <p:nvSpPr>
          <p:cNvPr id="3" name="Rectangle 2"/>
          <p:cNvSpPr/>
          <p:nvPr/>
        </p:nvSpPr>
        <p:spPr>
          <a:xfrm>
            <a:off x="1399801" y="756691"/>
            <a:ext cx="7609348" cy="3293209"/>
          </a:xfrm>
          <a:prstGeom prst="rect">
            <a:avLst/>
          </a:prstGeom>
        </p:spPr>
        <p:txBody>
          <a:bodyPr wrap="square">
            <a:spAutoFit/>
          </a:bodyPr>
          <a:lstStyle/>
          <a:p>
            <a:pPr algn="ctr"/>
            <a:r>
              <a:rPr lang="en-GB" sz="4000" cap="small" dirty="0">
                <a:solidFill>
                  <a:srgbClr val="F47210"/>
                </a:solidFill>
                <a:latin typeface="Cambria" pitchFamily="18" charset="0"/>
              </a:rPr>
              <a:t>A</a:t>
            </a:r>
            <a:r>
              <a:rPr lang="en-GB" sz="3200" cap="small" dirty="0">
                <a:solidFill>
                  <a:srgbClr val="0070C0"/>
                </a:solidFill>
                <a:latin typeface="Cambria" pitchFamily="18" charset="0"/>
              </a:rPr>
              <a:t>dvantages of Qualitative research</a:t>
            </a:r>
          </a:p>
          <a:p>
            <a:pPr marL="342900" indent="-342900">
              <a:buFont typeface="Wingdings" panose="05000000000000000000" pitchFamily="2" charset="2"/>
              <a:buChar char="Ø"/>
            </a:pPr>
            <a:r>
              <a:rPr lang="en-GB" sz="2800" dirty="0">
                <a:latin typeface="Cambria" panose="02040503050406030204" pitchFamily="18" charset="0"/>
              </a:rPr>
              <a:t>Useful during the early stages of research </a:t>
            </a:r>
          </a:p>
          <a:p>
            <a:pPr marL="342900" indent="-342900">
              <a:buFont typeface="Wingdings" panose="05000000000000000000" pitchFamily="2" charset="2"/>
              <a:buChar char="Ø"/>
            </a:pPr>
            <a:r>
              <a:rPr lang="en-GB" sz="2800" dirty="0">
                <a:latin typeface="Cambria" panose="02040503050406030204" pitchFamily="18" charset="0"/>
              </a:rPr>
              <a:t>In-depth examination of phenomena </a:t>
            </a:r>
          </a:p>
          <a:p>
            <a:pPr marL="342900" indent="-342900">
              <a:buFont typeface="Wingdings" panose="05000000000000000000" pitchFamily="2" charset="2"/>
              <a:buChar char="Ø"/>
            </a:pPr>
            <a:r>
              <a:rPr lang="en-GB" sz="2800" dirty="0">
                <a:latin typeface="Cambria" panose="02040503050406030204" pitchFamily="18" charset="0"/>
              </a:rPr>
              <a:t>No rigidly definable variables – flexible </a:t>
            </a:r>
          </a:p>
          <a:p>
            <a:pPr marL="342900" indent="-342900">
              <a:buFont typeface="Wingdings" panose="05000000000000000000" pitchFamily="2" charset="2"/>
              <a:buChar char="Ø"/>
            </a:pPr>
            <a:r>
              <a:rPr lang="en-GB" sz="2800" dirty="0">
                <a:latin typeface="Cambria" panose="02040503050406030204" pitchFamily="18" charset="0"/>
              </a:rPr>
              <a:t>Examines complex questions than quantitative research cannot answer </a:t>
            </a:r>
          </a:p>
          <a:p>
            <a:pPr marL="342900" indent="-342900">
              <a:buFont typeface="Wingdings" panose="05000000000000000000" pitchFamily="2" charset="2"/>
              <a:buChar char="Ø"/>
            </a:pPr>
            <a:r>
              <a:rPr lang="en-GB" sz="2800" dirty="0">
                <a:latin typeface="Cambria" panose="02040503050406030204" pitchFamily="18" charset="0"/>
              </a:rPr>
              <a:t>Explore new areas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22107" y="223863"/>
            <a:ext cx="1374083" cy="1099266"/>
          </a:xfrm>
          <a:prstGeom prst="rect">
            <a:avLst/>
          </a:prstGeom>
        </p:spPr>
      </p:pic>
    </p:spTree>
    <p:extLst>
      <p:ext uri="{BB962C8B-B14F-4D97-AF65-F5344CB8AC3E}">
        <p14:creationId xmlns:p14="http://schemas.microsoft.com/office/powerpoint/2010/main" val="1575534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p:cNvSpPr txBox="1">
            <a:spLocks noChangeArrowheads="1"/>
          </p:cNvSpPr>
          <p:nvPr/>
        </p:nvSpPr>
        <p:spPr>
          <a:xfrm>
            <a:off x="1694908" y="1598634"/>
            <a:ext cx="8272463" cy="1175084"/>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None/>
              <a:defRPr/>
            </a:pPr>
            <a:endParaRPr lang="en-GB" sz="4800" cap="small" dirty="0">
              <a:solidFill>
                <a:srgbClr val="0070C0"/>
              </a:solidFill>
              <a:latin typeface="Cambria" pitchFamily="18" charset="0"/>
              <a:ea typeface="+mj-ea"/>
              <a:cs typeface="+mj-cs"/>
            </a:endParaRPr>
          </a:p>
        </p:txBody>
      </p:sp>
      <p:sp>
        <p:nvSpPr>
          <p:cNvPr id="4" name="Rectangle 3"/>
          <p:cNvSpPr/>
          <p:nvPr/>
        </p:nvSpPr>
        <p:spPr>
          <a:xfrm>
            <a:off x="867589" y="849665"/>
            <a:ext cx="8788849" cy="4031873"/>
          </a:xfrm>
          <a:prstGeom prst="rect">
            <a:avLst/>
          </a:prstGeom>
        </p:spPr>
        <p:txBody>
          <a:bodyPr wrap="square">
            <a:spAutoFit/>
          </a:bodyPr>
          <a:lstStyle/>
          <a:p>
            <a:pPr algn="ctr"/>
            <a:r>
              <a:rPr lang="en-GB" sz="4400" cap="small" dirty="0">
                <a:solidFill>
                  <a:srgbClr val="F47210"/>
                </a:solidFill>
                <a:latin typeface="Cambria" pitchFamily="18" charset="0"/>
              </a:rPr>
              <a:t>C</a:t>
            </a:r>
            <a:r>
              <a:rPr lang="en-GB" sz="3600" cap="small" dirty="0">
                <a:solidFill>
                  <a:srgbClr val="0070C0"/>
                </a:solidFill>
                <a:latin typeface="Cambria" pitchFamily="18" charset="0"/>
              </a:rPr>
              <a:t>riticisms of Qualitative Research </a:t>
            </a:r>
          </a:p>
          <a:p>
            <a:pPr marL="571500" indent="-571500" algn="ctr">
              <a:buFont typeface="Wingdings" panose="05000000000000000000" pitchFamily="2" charset="2"/>
              <a:buChar char="Ø"/>
            </a:pPr>
            <a:endParaRPr lang="en-GB" sz="3600" cap="small" dirty="0">
              <a:solidFill>
                <a:srgbClr val="0070C0"/>
              </a:solidFill>
              <a:latin typeface="Cambria" pitchFamily="18" charset="0"/>
            </a:endParaRPr>
          </a:p>
          <a:p>
            <a:pPr marL="342900" indent="-342900">
              <a:buFont typeface="Wingdings" panose="05000000000000000000" pitchFamily="2" charset="2"/>
              <a:buChar char="Ø"/>
            </a:pPr>
            <a:r>
              <a:rPr lang="en-GB" dirty="0">
                <a:latin typeface="Cambria" panose="02040503050406030204" pitchFamily="18" charset="0"/>
              </a:rPr>
              <a:t>Qualitative research is too subjective </a:t>
            </a:r>
          </a:p>
          <a:p>
            <a:pPr marL="342900" indent="-342900">
              <a:buFont typeface="Wingdings" panose="05000000000000000000" pitchFamily="2" charset="2"/>
              <a:buChar char="Ø"/>
            </a:pPr>
            <a:r>
              <a:rPr lang="en-GB" dirty="0">
                <a:latin typeface="Cambria" panose="02040503050406030204" pitchFamily="18" charset="0"/>
              </a:rPr>
              <a:t>Open to researcher bias </a:t>
            </a:r>
          </a:p>
          <a:p>
            <a:pPr marL="342900" indent="-342900">
              <a:buFont typeface="Wingdings" panose="05000000000000000000" pitchFamily="2" charset="2"/>
              <a:buChar char="Ø"/>
            </a:pPr>
            <a:r>
              <a:rPr lang="en-GB" dirty="0">
                <a:latin typeface="Cambria" panose="02040503050406030204" pitchFamily="18" charset="0"/>
              </a:rPr>
              <a:t>Interpreter/researcher lack of experience </a:t>
            </a:r>
          </a:p>
          <a:p>
            <a:pPr marL="342900" indent="-342900">
              <a:buFont typeface="Wingdings" panose="05000000000000000000" pitchFamily="2" charset="2"/>
              <a:buChar char="Ø"/>
            </a:pPr>
            <a:r>
              <a:rPr lang="en-GB" dirty="0">
                <a:latin typeface="Cambria" panose="02040503050406030204" pitchFamily="18" charset="0"/>
              </a:rPr>
              <a:t>Data overload </a:t>
            </a:r>
          </a:p>
          <a:p>
            <a:pPr marL="342900" indent="-342900">
              <a:buFont typeface="Wingdings" panose="05000000000000000000" pitchFamily="2" charset="2"/>
              <a:buChar char="Ø"/>
            </a:pPr>
            <a:r>
              <a:rPr lang="en-GB" dirty="0">
                <a:latin typeface="Cambria" panose="02040503050406030204" pitchFamily="18" charset="0"/>
              </a:rPr>
              <a:t>Problems of generalisation</a:t>
            </a:r>
          </a:p>
          <a:p>
            <a:pPr marL="342900" indent="-342900">
              <a:buFont typeface="Wingdings" panose="05000000000000000000" pitchFamily="2" charset="2"/>
              <a:buChar char="Ø"/>
            </a:pPr>
            <a:r>
              <a:rPr lang="en-GB" dirty="0">
                <a:latin typeface="Cambria" panose="02040503050406030204" pitchFamily="18" charset="0"/>
              </a:rPr>
              <a:t>Lack of transparency </a:t>
            </a:r>
          </a:p>
          <a:p>
            <a:pPr marL="342900" indent="-342900">
              <a:buFont typeface="Wingdings" panose="05000000000000000000" pitchFamily="2" charset="2"/>
              <a:buChar char="Ø"/>
            </a:pPr>
            <a:endParaRPr lang="en-GB" dirty="0">
              <a:latin typeface="Cambria" panose="02040503050406030204" pitchFamily="18" charset="0"/>
            </a:endParaRPr>
          </a:p>
          <a:p>
            <a:r>
              <a:rPr lang="en-GB" sz="1600" dirty="0">
                <a:latin typeface="Cambria" panose="02040503050406030204" pitchFamily="18" charset="0"/>
              </a:rPr>
              <a:t>(</a:t>
            </a:r>
            <a:r>
              <a:rPr lang="en-GB" sz="1600" i="1" dirty="0" err="1">
                <a:latin typeface="Cambria" panose="02040503050406030204" pitchFamily="18" charset="0"/>
              </a:rPr>
              <a:t>Bryman</a:t>
            </a:r>
            <a:r>
              <a:rPr lang="en-GB" sz="1600" i="1" dirty="0">
                <a:latin typeface="Cambria" panose="02040503050406030204" pitchFamily="18" charset="0"/>
              </a:rPr>
              <a:t> and Bell 2003; Saunders et al. 2003)</a:t>
            </a:r>
          </a:p>
          <a:p>
            <a:endParaRPr lang="en-GB" i="1" dirty="0">
              <a:solidFill>
                <a:srgbClr val="1195D3"/>
              </a:solidFill>
            </a:endParaRPr>
          </a:p>
          <a:p>
            <a:endParaRPr lang="en-GB" sz="16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29119" y="624750"/>
            <a:ext cx="1332469" cy="1140550"/>
          </a:xfrm>
          <a:prstGeom prst="rect">
            <a:avLst/>
          </a:prstGeom>
        </p:spPr>
      </p:pic>
    </p:spTree>
    <p:extLst>
      <p:ext uri="{BB962C8B-B14F-4D97-AF65-F5344CB8AC3E}">
        <p14:creationId xmlns:p14="http://schemas.microsoft.com/office/powerpoint/2010/main" val="20020450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Title 4"/>
          <p:cNvSpPr>
            <a:spLocks noGrp="1"/>
          </p:cNvSpPr>
          <p:nvPr>
            <p:ph type="title"/>
          </p:nvPr>
        </p:nvSpPr>
        <p:spPr>
          <a:xfrm>
            <a:off x="1651000" y="-25400"/>
            <a:ext cx="8648700" cy="1072657"/>
          </a:xfrm>
          <a:noFill/>
          <a:ln w="9525">
            <a:noFill/>
            <a:miter lim="800000"/>
            <a:headEnd/>
            <a:tailEnd/>
          </a:ln>
        </p:spPr>
        <p:txBody>
          <a:bodyPr vert="horz" wrap="square" lIns="91440" tIns="45720" rIns="91440" bIns="45720" numCol="1" rtlCol="0" anchor="ctr" anchorCtr="0" compatLnSpc="1">
            <a:prstTxWarp prst="textNoShape">
              <a:avLst/>
            </a:prstTxWarp>
            <a:normAutofit fontScale="90000"/>
          </a:bodyPr>
          <a:lstStyle/>
          <a:p>
            <a:r>
              <a:rPr lang="en-US" sz="9800" dirty="0">
                <a:solidFill>
                  <a:schemeClr val="accent1">
                    <a:lumMod val="75000"/>
                  </a:schemeClr>
                </a:solidFill>
                <a:latin typeface="Cambria" pitchFamily="18" charset="0"/>
              </a:rPr>
              <a:t>S</a:t>
            </a:r>
            <a:r>
              <a:rPr lang="en-US" sz="6000" dirty="0">
                <a:solidFill>
                  <a:srgbClr val="0070C0"/>
                </a:solidFill>
                <a:latin typeface="Cambria" pitchFamily="18" charset="0"/>
              </a:rPr>
              <a:t>ampling</a:t>
            </a:r>
            <a:r>
              <a:rPr lang="en-US" sz="6600" dirty="0">
                <a:solidFill>
                  <a:srgbClr val="0070C0"/>
                </a:solidFill>
                <a:latin typeface="Cambria" pitchFamily="18" charset="0"/>
              </a:rPr>
              <a:t> </a:t>
            </a:r>
            <a:r>
              <a:rPr lang="en-US" dirty="0">
                <a:solidFill>
                  <a:srgbClr val="0070C0"/>
                </a:solidFill>
                <a:latin typeface="Cambria" pitchFamily="18" charset="0"/>
              </a:rPr>
              <a:t>design process</a:t>
            </a:r>
            <a:endParaRPr lang="en-US" sz="6600" dirty="0">
              <a:solidFill>
                <a:srgbClr val="0070C0"/>
              </a:solidFill>
              <a:latin typeface="Cambria" pitchFamily="18" charset="0"/>
            </a:endParaRPr>
          </a:p>
        </p:txBody>
      </p:sp>
      <p:graphicFrame>
        <p:nvGraphicFramePr>
          <p:cNvPr id="8" name="Diagram 7"/>
          <p:cNvGraphicFramePr/>
          <p:nvPr>
            <p:extLst>
              <p:ext uri="{D42A27DB-BD31-4B8C-83A1-F6EECF244321}">
                <p14:modId xmlns:p14="http://schemas.microsoft.com/office/powerpoint/2010/main" val="3925862271"/>
              </p:ext>
            </p:extLst>
          </p:nvPr>
        </p:nvGraphicFramePr>
        <p:xfrm>
          <a:off x="2605635" y="1107822"/>
          <a:ext cx="6482507" cy="46423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Rectangle 3"/>
          <p:cNvSpPr>
            <a:spLocks noGrp="1" noChangeArrowheads="1"/>
          </p:cNvSpPr>
          <p:nvPr>
            <p:ph type="body" idx="4294967295"/>
          </p:nvPr>
        </p:nvSpPr>
        <p:spPr>
          <a:xfrm>
            <a:off x="1936744" y="6245876"/>
            <a:ext cx="3790956" cy="345425"/>
          </a:xfrm>
        </p:spPr>
        <p:txBody>
          <a:bodyPr>
            <a:normAutofit/>
          </a:bodyPr>
          <a:lstStyle/>
          <a:p>
            <a:pPr marL="0" lvl="1" indent="0">
              <a:lnSpc>
                <a:spcPct val="90000"/>
              </a:lnSpc>
              <a:spcBef>
                <a:spcPts val="0"/>
              </a:spcBef>
              <a:buNone/>
              <a:defRPr/>
            </a:pPr>
            <a:r>
              <a:rPr lang="en-GB" sz="1600" dirty="0">
                <a:solidFill>
                  <a:schemeClr val="accent1">
                    <a:lumMod val="75000"/>
                  </a:schemeClr>
                </a:solidFill>
                <a:latin typeface="Cambria" pitchFamily="18" charset="0"/>
                <a:ea typeface="ＭＳ Ｐゴシック" charset="0"/>
              </a:rPr>
              <a:t>Adapted from Malhotra and Birks (2007)</a:t>
            </a:r>
            <a:endParaRPr lang="en-GB" sz="1400" dirty="0">
              <a:solidFill>
                <a:schemeClr val="accent1">
                  <a:lumMod val="75000"/>
                </a:schemeClr>
              </a:solidFill>
              <a:latin typeface="Cambria" pitchFamily="18" charset="0"/>
              <a:ea typeface="ＭＳ Ｐゴシック" charset="0"/>
            </a:endParaRPr>
          </a:p>
          <a:p>
            <a:pPr lvl="2">
              <a:lnSpc>
                <a:spcPct val="110000"/>
              </a:lnSpc>
              <a:defRPr/>
            </a:pPr>
            <a:endParaRPr lang="en-GB" sz="1600" dirty="0">
              <a:latin typeface="Cambria" pitchFamily="18" charset="0"/>
              <a:ea typeface="ＭＳ Ｐゴシック" charset="0"/>
            </a:endParaRPr>
          </a:p>
        </p:txBody>
      </p:sp>
      <p:sp>
        <p:nvSpPr>
          <p:cNvPr id="16" name="Rectangle 3"/>
          <p:cNvSpPr>
            <a:spLocks noGrp="1" noChangeArrowheads="1"/>
          </p:cNvSpPr>
          <p:nvPr>
            <p:ph type="body" idx="4294967295"/>
          </p:nvPr>
        </p:nvSpPr>
        <p:spPr>
          <a:xfrm>
            <a:off x="7677150" y="1683401"/>
            <a:ext cx="2990850" cy="345425"/>
          </a:xfrm>
        </p:spPr>
        <p:txBody>
          <a:bodyPr>
            <a:noAutofit/>
          </a:bodyPr>
          <a:lstStyle/>
          <a:p>
            <a:pPr marL="0" lvl="1" indent="0">
              <a:lnSpc>
                <a:spcPct val="90000"/>
              </a:lnSpc>
              <a:spcBef>
                <a:spcPts val="0"/>
              </a:spcBef>
              <a:buNone/>
              <a:defRPr/>
            </a:pPr>
            <a:r>
              <a:rPr lang="en-GB" sz="2000" i="1" dirty="0">
                <a:solidFill>
                  <a:srgbClr val="002060"/>
                </a:solidFill>
                <a:latin typeface="Cambria" pitchFamily="18" charset="0"/>
                <a:ea typeface="ＭＳ Ｐゴシック" charset="0"/>
              </a:rPr>
              <a:t>If quantitative *</a:t>
            </a:r>
            <a:endParaRPr lang="en-GB" sz="1800" i="1" dirty="0">
              <a:solidFill>
                <a:srgbClr val="002060"/>
              </a:solidFill>
              <a:latin typeface="Cambria" pitchFamily="18" charset="0"/>
              <a:ea typeface="ＭＳ Ｐゴシック" charset="0"/>
            </a:endParaRPr>
          </a:p>
          <a:p>
            <a:pPr lvl="2">
              <a:lnSpc>
                <a:spcPct val="110000"/>
              </a:lnSpc>
              <a:defRPr/>
            </a:pPr>
            <a:endParaRPr lang="en-GB" sz="2000" i="1" dirty="0">
              <a:solidFill>
                <a:srgbClr val="0070C0"/>
              </a:solidFill>
              <a:latin typeface="Cambria" pitchFamily="18" charset="0"/>
              <a:ea typeface="ＭＳ Ｐゴシック" charset="0"/>
            </a:endParaRPr>
          </a:p>
        </p:txBody>
      </p:sp>
      <p:sp>
        <p:nvSpPr>
          <p:cNvPr id="10" name="Arc 9"/>
          <p:cNvSpPr/>
          <p:nvPr/>
        </p:nvSpPr>
        <p:spPr>
          <a:xfrm rot="17034427">
            <a:off x="7153275" y="1466851"/>
            <a:ext cx="752475" cy="1343025"/>
          </a:xfrm>
          <a:prstGeom prst="arc">
            <a:avLst>
              <a:gd name="adj1" fmla="val 16200000"/>
              <a:gd name="adj2" fmla="val 136264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517090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74355" y="511048"/>
            <a:ext cx="7467600" cy="4873752"/>
          </a:xfrm>
        </p:spPr>
        <p:txBody>
          <a:bodyPr/>
          <a:lstStyle/>
          <a:p>
            <a:pPr marL="0" indent="0">
              <a:buNone/>
            </a:pPr>
            <a:r>
              <a:rPr lang="en-GB" dirty="0"/>
              <a:t>		</a:t>
            </a:r>
            <a:r>
              <a:rPr lang="en-GB" b="1" i="1" u="sng" dirty="0"/>
              <a:t>Non-probability Sample</a:t>
            </a:r>
          </a:p>
          <a:p>
            <a:pPr marL="0" indent="0">
              <a:buNone/>
            </a:pPr>
            <a:endParaRPr lang="en-GB" b="1" i="1" u="sng" dirty="0"/>
          </a:p>
          <a:p>
            <a:pPr marL="0" indent="0" algn="ctr">
              <a:buNone/>
            </a:pPr>
            <a:r>
              <a:rPr lang="en-GB" dirty="0"/>
              <a:t>	A sample that has </a:t>
            </a:r>
            <a:r>
              <a:rPr lang="en-GB" b="1" dirty="0">
                <a:solidFill>
                  <a:srgbClr val="00B0F0"/>
                </a:solidFill>
              </a:rPr>
              <a:t>NOT</a:t>
            </a:r>
            <a:r>
              <a:rPr lang="en-GB" dirty="0"/>
              <a:t> been selected using a random selection method. Essentially it implies that some units in the population are more likely to be selected than others</a:t>
            </a:r>
          </a:p>
        </p:txBody>
      </p:sp>
      <p:sp>
        <p:nvSpPr>
          <p:cNvPr id="4" name="Slide Number Placeholder 3"/>
          <p:cNvSpPr>
            <a:spLocks noGrp="1"/>
          </p:cNvSpPr>
          <p:nvPr>
            <p:ph type="sldNum" sz="quarter" idx="12"/>
          </p:nvPr>
        </p:nvSpPr>
        <p:spPr/>
        <p:txBody>
          <a:bodyPr/>
          <a:lstStyle/>
          <a:p>
            <a:endParaRPr lang="en-GB" dirty="0"/>
          </a:p>
        </p:txBody>
      </p:sp>
    </p:spTree>
    <p:extLst>
      <p:ext uri="{BB962C8B-B14F-4D97-AF65-F5344CB8AC3E}">
        <p14:creationId xmlns:p14="http://schemas.microsoft.com/office/powerpoint/2010/main" val="2645207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8664" y="347986"/>
            <a:ext cx="8229600" cy="1143000"/>
          </a:xfrm>
        </p:spPr>
        <p:txBody>
          <a:bodyPr/>
          <a:lstStyle/>
          <a:p>
            <a:r>
              <a:rPr lang="en-GB" b="1" dirty="0"/>
              <a:t>Non-Probability Sample </a:t>
            </a:r>
            <a:endParaRPr lang="en-GB" dirty="0"/>
          </a:p>
        </p:txBody>
      </p:sp>
      <p:sp>
        <p:nvSpPr>
          <p:cNvPr id="3" name="Content Placeholder 2"/>
          <p:cNvSpPr>
            <a:spLocks noGrp="1"/>
          </p:cNvSpPr>
          <p:nvPr>
            <p:ph idx="1"/>
          </p:nvPr>
        </p:nvSpPr>
        <p:spPr>
          <a:xfrm>
            <a:off x="1808664" y="2055377"/>
            <a:ext cx="7467600" cy="3461503"/>
          </a:xfrm>
        </p:spPr>
        <p:txBody>
          <a:bodyPr/>
          <a:lstStyle/>
          <a:p>
            <a:pPr>
              <a:buFont typeface="Wingdings" panose="05000000000000000000" pitchFamily="2" charset="2"/>
              <a:buChar char="Ø"/>
            </a:pPr>
            <a:r>
              <a:rPr lang="en-GB" dirty="0"/>
              <a:t>Convenience sampling </a:t>
            </a:r>
          </a:p>
          <a:p>
            <a:pPr>
              <a:buFont typeface="Wingdings" panose="05000000000000000000" pitchFamily="2" charset="2"/>
              <a:buChar char="Ø"/>
            </a:pPr>
            <a:r>
              <a:rPr lang="en-GB" dirty="0"/>
              <a:t>Judgemental sampling </a:t>
            </a:r>
          </a:p>
          <a:p>
            <a:pPr>
              <a:buFont typeface="Wingdings" panose="05000000000000000000" pitchFamily="2" charset="2"/>
              <a:buChar char="Ø"/>
            </a:pPr>
            <a:r>
              <a:rPr lang="en-GB" dirty="0"/>
              <a:t>Snowball sampling</a:t>
            </a:r>
          </a:p>
          <a:p>
            <a:pPr>
              <a:buFont typeface="Wingdings" panose="05000000000000000000" pitchFamily="2" charset="2"/>
              <a:buChar char="Ø"/>
            </a:pPr>
            <a:r>
              <a:rPr lang="en-GB" dirty="0"/>
              <a:t>Quota sampling</a:t>
            </a:r>
          </a:p>
        </p:txBody>
      </p:sp>
      <p:sp>
        <p:nvSpPr>
          <p:cNvPr id="4" name="Slide Number Placeholder 3"/>
          <p:cNvSpPr>
            <a:spLocks noGrp="1"/>
          </p:cNvSpPr>
          <p:nvPr>
            <p:ph type="sldNum" sz="quarter" idx="12"/>
          </p:nvPr>
        </p:nvSpPr>
        <p:spPr/>
        <p:txBody>
          <a:bodyPr/>
          <a:lstStyle/>
          <a:p>
            <a:endParaRPr lang="en-GB" dirty="0"/>
          </a:p>
        </p:txBody>
      </p:sp>
    </p:spTree>
    <p:extLst>
      <p:ext uri="{BB962C8B-B14F-4D97-AF65-F5344CB8AC3E}">
        <p14:creationId xmlns:p14="http://schemas.microsoft.com/office/powerpoint/2010/main" val="3948179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idx="4294967295"/>
          </p:nvPr>
        </p:nvSpPr>
        <p:spPr>
          <a:xfrm>
            <a:off x="1905001" y="266700"/>
            <a:ext cx="7839075" cy="762000"/>
          </a:xfrm>
        </p:spPr>
        <p:txBody>
          <a:bodyPr>
            <a:normAutofit/>
          </a:bodyPr>
          <a:lstStyle/>
          <a:p>
            <a:pPr eaLnBrk="1" hangingPunct="1"/>
            <a:r>
              <a:rPr lang="en-GB" dirty="0">
                <a:latin typeface="Cambria" pitchFamily="18" charset="0"/>
              </a:rPr>
              <a:t>e.g., Quota sampling</a:t>
            </a:r>
          </a:p>
        </p:txBody>
      </p:sp>
      <p:graphicFrame>
        <p:nvGraphicFramePr>
          <p:cNvPr id="519172" name="Group 4"/>
          <p:cNvGraphicFramePr>
            <a:graphicFrameLocks noGrp="1"/>
          </p:cNvGraphicFramePr>
          <p:nvPr>
            <p:ph sz="half" idx="4294967295"/>
          </p:nvPr>
        </p:nvGraphicFramePr>
        <p:xfrm>
          <a:off x="2829152" y="1763260"/>
          <a:ext cx="6923088" cy="2011680"/>
        </p:xfrm>
        <a:graphic>
          <a:graphicData uri="http://schemas.openxmlformats.org/drawingml/2006/table">
            <a:tbl>
              <a:tblPr/>
              <a:tblGrid>
                <a:gridCol w="1730375">
                  <a:extLst>
                    <a:ext uri="{9D8B030D-6E8A-4147-A177-3AD203B41FA5}">
                      <a16:colId xmlns:a16="http://schemas.microsoft.com/office/drawing/2014/main" val="20000"/>
                    </a:ext>
                  </a:extLst>
                </a:gridCol>
                <a:gridCol w="1731963">
                  <a:extLst>
                    <a:ext uri="{9D8B030D-6E8A-4147-A177-3AD203B41FA5}">
                      <a16:colId xmlns:a16="http://schemas.microsoft.com/office/drawing/2014/main" val="20001"/>
                    </a:ext>
                  </a:extLst>
                </a:gridCol>
                <a:gridCol w="1730375">
                  <a:extLst>
                    <a:ext uri="{9D8B030D-6E8A-4147-A177-3AD203B41FA5}">
                      <a16:colId xmlns:a16="http://schemas.microsoft.com/office/drawing/2014/main" val="20002"/>
                    </a:ext>
                  </a:extLst>
                </a:gridCol>
                <a:gridCol w="1730375">
                  <a:extLst>
                    <a:ext uri="{9D8B030D-6E8A-4147-A177-3AD203B41FA5}">
                      <a16:colId xmlns:a16="http://schemas.microsoft.com/office/drawing/2014/main" val="20003"/>
                    </a:ext>
                  </a:extLst>
                </a:gridCol>
              </a:tblGrid>
              <a:tr h="64008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3600" b="0" i="0" u="none" strike="noStrike" cap="none" normalizeH="0" baseline="0" dirty="0">
                        <a:ln>
                          <a:noFill/>
                        </a:ln>
                        <a:solidFill>
                          <a:schemeClr val="accent1">
                            <a:lumMod val="75000"/>
                          </a:schemeClr>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accent1">
                              <a:lumMod val="75000"/>
                            </a:schemeClr>
                          </a:solidFill>
                          <a:effectLst/>
                          <a:latin typeface="Cambria" pitchFamily="18" charset="0"/>
                          <a:cs typeface="Times New Roman" pitchFamily="18" charset="0"/>
                        </a:rPr>
                        <a:t>Under 35</a:t>
                      </a:r>
                      <a:endParaRPr kumimoji="0" lang="en-GB" sz="3600" b="0" i="0" u="none" strike="noStrike" cap="none" normalizeH="0" baseline="0" dirty="0">
                        <a:ln>
                          <a:noFill/>
                        </a:ln>
                        <a:solidFill>
                          <a:schemeClr val="accent1">
                            <a:lumMod val="75000"/>
                          </a:schemeClr>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accent1">
                              <a:lumMod val="75000"/>
                            </a:schemeClr>
                          </a:solidFill>
                          <a:effectLst/>
                          <a:latin typeface="Cambria" pitchFamily="18" charset="0"/>
                        </a:rPr>
                        <a:t>Middle-class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accent1">
                              <a:lumMod val="75000"/>
                            </a:schemeClr>
                          </a:solidFill>
                          <a:effectLst/>
                          <a:latin typeface="Cambria" pitchFamily="18" charset="0"/>
                          <a:cs typeface="Times New Roman" pitchFamily="18" charset="0"/>
                        </a:rPr>
                        <a:t>Total</a:t>
                      </a:r>
                      <a:endParaRPr kumimoji="0" lang="en-GB" sz="3600" b="0" i="0" u="none" strike="noStrike" cap="none" normalizeH="0" baseline="0" dirty="0">
                        <a:ln>
                          <a:noFill/>
                        </a:ln>
                        <a:solidFill>
                          <a:schemeClr val="accent1">
                            <a:lumMod val="75000"/>
                          </a:schemeClr>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40000"/>
                        <a:lumOff val="60000"/>
                      </a:schemeClr>
                    </a:solidFill>
                  </a:tcPr>
                </a:tc>
                <a:extLst>
                  <a:ext uri="{0D108BD9-81ED-4DB2-BD59-A6C34878D82A}">
                    <a16:rowId xmlns:a16="http://schemas.microsoft.com/office/drawing/2014/main" val="10000"/>
                  </a:ext>
                </a:extLst>
              </a:tr>
              <a:tr h="4572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rgbClr val="0070C0"/>
                          </a:solidFill>
                          <a:effectLst/>
                          <a:latin typeface="Cambria" pitchFamily="18" charset="0"/>
                          <a:cs typeface="Times New Roman" pitchFamily="18" charset="0"/>
                        </a:rPr>
                        <a:t>Female</a:t>
                      </a:r>
                      <a:endParaRPr kumimoji="0" lang="en-GB" sz="3600" b="0" i="0" u="none" strike="noStrike" cap="none" normalizeH="0" baseline="0">
                        <a:ln>
                          <a:noFill/>
                        </a:ln>
                        <a:solidFill>
                          <a:srgbClr val="0070C0"/>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70C0"/>
                          </a:solidFill>
                          <a:effectLst/>
                          <a:latin typeface="Cambria" pitchFamily="18" charset="0"/>
                          <a:cs typeface="Times New Roman" pitchFamily="18" charset="0"/>
                        </a:rPr>
                        <a:t>3</a:t>
                      </a:r>
                      <a:endParaRPr kumimoji="0" lang="en-GB" sz="3600" b="0" i="0" u="none" strike="noStrike" cap="none" normalizeH="0" baseline="0" dirty="0">
                        <a:ln>
                          <a:noFill/>
                        </a:ln>
                        <a:solidFill>
                          <a:srgbClr val="0070C0"/>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70C0"/>
                          </a:solidFill>
                          <a:effectLst/>
                          <a:latin typeface="Cambria" pitchFamily="18" charset="0"/>
                          <a:cs typeface="Times New Roman" pitchFamily="18" charset="0"/>
                        </a:rPr>
                        <a:t>3</a:t>
                      </a:r>
                      <a:endParaRPr kumimoji="0" lang="en-GB" sz="3600" b="0" i="0" u="none" strike="noStrike" cap="none" normalizeH="0" baseline="0" dirty="0">
                        <a:ln>
                          <a:noFill/>
                        </a:ln>
                        <a:solidFill>
                          <a:srgbClr val="0070C0"/>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70C0"/>
                          </a:solidFill>
                          <a:effectLst/>
                          <a:latin typeface="Cambria" pitchFamily="18" charset="0"/>
                          <a:cs typeface="Times New Roman" pitchFamily="18" charset="0"/>
                        </a:rPr>
                        <a:t>6</a:t>
                      </a:r>
                      <a:endParaRPr kumimoji="0" lang="en-GB" sz="3600" b="0" i="0" u="none" strike="noStrike" cap="none" normalizeH="0" baseline="0" dirty="0">
                        <a:ln>
                          <a:noFill/>
                        </a:ln>
                        <a:solidFill>
                          <a:srgbClr val="0070C0"/>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72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rgbClr val="0070C0"/>
                          </a:solidFill>
                          <a:effectLst/>
                          <a:latin typeface="Cambria" pitchFamily="18" charset="0"/>
                          <a:cs typeface="Times New Roman" pitchFamily="18" charset="0"/>
                        </a:rPr>
                        <a:t>Male</a:t>
                      </a:r>
                      <a:endParaRPr kumimoji="0" lang="en-GB" sz="3600" b="0" i="0" u="none" strike="noStrike" cap="none" normalizeH="0" baseline="0">
                        <a:ln>
                          <a:noFill/>
                        </a:ln>
                        <a:solidFill>
                          <a:srgbClr val="0070C0"/>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rgbClr val="0070C0"/>
                          </a:solidFill>
                          <a:effectLst/>
                          <a:latin typeface="Cambria" pitchFamily="18" charset="0"/>
                          <a:cs typeface="Times New Roman" pitchFamily="18" charset="0"/>
                        </a:rPr>
                        <a:t>3</a:t>
                      </a:r>
                      <a:endParaRPr kumimoji="0" lang="en-GB" sz="3600" b="0" i="0" u="none" strike="noStrike" cap="none" normalizeH="0" baseline="0" dirty="0">
                        <a:ln>
                          <a:noFill/>
                        </a:ln>
                        <a:solidFill>
                          <a:srgbClr val="0070C0"/>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70C0"/>
                          </a:solidFill>
                          <a:effectLst/>
                          <a:latin typeface="Cambria" pitchFamily="18" charset="0"/>
                          <a:cs typeface="Times New Roman" pitchFamily="18" charset="0"/>
                        </a:rPr>
                        <a:t>3</a:t>
                      </a:r>
                      <a:endParaRPr kumimoji="0" lang="en-GB" sz="3600" b="0" i="0" u="none" strike="noStrike" cap="none" normalizeH="0" baseline="0" dirty="0">
                        <a:ln>
                          <a:noFill/>
                        </a:ln>
                        <a:solidFill>
                          <a:srgbClr val="0070C0"/>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70C0"/>
                          </a:solidFill>
                          <a:effectLst/>
                          <a:latin typeface="Cambria" pitchFamily="18" charset="0"/>
                          <a:cs typeface="Times New Roman" pitchFamily="18" charset="0"/>
                        </a:rPr>
                        <a:t>6</a:t>
                      </a:r>
                      <a:endParaRPr kumimoji="0" lang="en-GB" sz="3600" b="0" i="0" u="none" strike="noStrike" cap="none" normalizeH="0" baseline="0" dirty="0">
                        <a:ln>
                          <a:noFill/>
                        </a:ln>
                        <a:solidFill>
                          <a:srgbClr val="0070C0"/>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572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70C0"/>
                          </a:solidFill>
                          <a:effectLst/>
                          <a:latin typeface="Cambria" pitchFamily="18" charset="0"/>
                          <a:cs typeface="Times New Roman" pitchFamily="18" charset="0"/>
                        </a:rPr>
                        <a:t>Total</a:t>
                      </a:r>
                      <a:endParaRPr kumimoji="0" lang="en-GB" sz="3600" b="0" i="0" u="none" strike="noStrike" cap="none" normalizeH="0" baseline="0" dirty="0">
                        <a:ln>
                          <a:noFill/>
                        </a:ln>
                        <a:solidFill>
                          <a:srgbClr val="0070C0"/>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70C0"/>
                          </a:solidFill>
                          <a:effectLst/>
                          <a:latin typeface="Cambria" pitchFamily="18" charset="0"/>
                          <a:cs typeface="Times New Roman" pitchFamily="18" charset="0"/>
                        </a:rPr>
                        <a:t>6</a:t>
                      </a:r>
                      <a:endParaRPr kumimoji="0" lang="en-GB" sz="3600" b="0" i="0" u="none" strike="noStrike" cap="none" normalizeH="0" baseline="0" dirty="0">
                        <a:ln>
                          <a:noFill/>
                        </a:ln>
                        <a:solidFill>
                          <a:srgbClr val="0070C0"/>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70C0"/>
                          </a:solidFill>
                          <a:effectLst/>
                          <a:latin typeface="Cambria" pitchFamily="18" charset="0"/>
                          <a:cs typeface="Times New Roman" pitchFamily="18" charset="0"/>
                        </a:rPr>
                        <a:t>6</a:t>
                      </a:r>
                      <a:endParaRPr kumimoji="0" lang="en-GB" sz="3600" b="0" i="0" u="none" strike="noStrike" cap="none" normalizeH="0" baseline="0" dirty="0">
                        <a:ln>
                          <a:noFill/>
                        </a:ln>
                        <a:solidFill>
                          <a:srgbClr val="0070C0"/>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70C0"/>
                          </a:solidFill>
                          <a:effectLst/>
                          <a:latin typeface="Cambria" pitchFamily="18" charset="0"/>
                          <a:cs typeface="Times New Roman" pitchFamily="18" charset="0"/>
                        </a:rPr>
                        <a:t>12</a:t>
                      </a:r>
                      <a:endParaRPr kumimoji="0" lang="en-GB" sz="3600" b="0" i="0" u="none" strike="noStrike" cap="none" normalizeH="0" baseline="0" dirty="0">
                        <a:ln>
                          <a:noFill/>
                        </a:ln>
                        <a:solidFill>
                          <a:srgbClr val="0070C0"/>
                        </a:solidFill>
                        <a:effectLst/>
                        <a:latin typeface="Cambria"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pic>
        <p:nvPicPr>
          <p:cNvPr id="2050" name="Picture 2" descr="https://6eb38fff1cafc12dd43c-a15ea43485746d596cd662ba2dccda73.ssl.cf2.rackcdn.com/jzs4qcnfw6OAvP1q35cGFtN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1076" y="4165600"/>
            <a:ext cx="2619375" cy="2552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619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Title 4"/>
          <p:cNvSpPr>
            <a:spLocks noGrp="1"/>
          </p:cNvSpPr>
          <p:nvPr>
            <p:ph type="title"/>
          </p:nvPr>
        </p:nvSpPr>
        <p:spPr>
          <a:xfrm>
            <a:off x="1651000" y="0"/>
            <a:ext cx="7613650" cy="525982"/>
          </a:xfrm>
          <a:noFill/>
          <a:ln w="9525">
            <a:noFill/>
            <a:miter lim="800000"/>
            <a:headEnd/>
            <a:tailEnd/>
          </a:ln>
        </p:spPr>
        <p:txBody>
          <a:bodyPr vert="horz" wrap="square" lIns="91440" tIns="45720" rIns="91440" bIns="45720" numCol="1" rtlCol="0" anchor="ctr" anchorCtr="0" compatLnSpc="1">
            <a:prstTxWarp prst="textNoShape">
              <a:avLst/>
            </a:prstTxWarp>
            <a:normAutofit fontScale="90000"/>
          </a:bodyPr>
          <a:lstStyle/>
          <a:p>
            <a:r>
              <a:rPr lang="en-US" sz="10700" dirty="0">
                <a:solidFill>
                  <a:schemeClr val="accent1">
                    <a:lumMod val="75000"/>
                  </a:schemeClr>
                </a:solidFill>
                <a:latin typeface="Cambria" pitchFamily="18" charset="0"/>
              </a:rPr>
              <a:t>s</a:t>
            </a:r>
            <a:r>
              <a:rPr lang="en-US" sz="6600" dirty="0">
                <a:solidFill>
                  <a:srgbClr val="0070C0"/>
                </a:solidFill>
                <a:latin typeface="Cambria" pitchFamily="18" charset="0"/>
              </a:rPr>
              <a:t>ampling</a:t>
            </a:r>
          </a:p>
        </p:txBody>
      </p:sp>
      <p:sp>
        <p:nvSpPr>
          <p:cNvPr id="15" name="Rectangle 3"/>
          <p:cNvSpPr>
            <a:spLocks noGrp="1" noChangeArrowheads="1"/>
          </p:cNvSpPr>
          <p:nvPr>
            <p:ph type="body" idx="4294967295"/>
          </p:nvPr>
        </p:nvSpPr>
        <p:spPr>
          <a:xfrm>
            <a:off x="1586730" y="1078296"/>
            <a:ext cx="8113712" cy="5275263"/>
          </a:xfrm>
        </p:spPr>
        <p:txBody>
          <a:bodyPr>
            <a:normAutofit/>
          </a:bodyPr>
          <a:lstStyle/>
          <a:p>
            <a:pPr marL="342900" lvl="1" indent="-342900">
              <a:lnSpc>
                <a:spcPct val="110000"/>
              </a:lnSpc>
              <a:defRPr/>
            </a:pPr>
            <a:r>
              <a:rPr lang="en-GB" sz="2400" dirty="0">
                <a:latin typeface="Cambria" pitchFamily="18" charset="0"/>
                <a:ea typeface="ＭＳ Ｐゴシック" charset="0"/>
              </a:rPr>
              <a:t>Target population</a:t>
            </a:r>
          </a:p>
          <a:p>
            <a:pPr lvl="1">
              <a:spcBef>
                <a:spcPts val="0"/>
              </a:spcBef>
              <a:defRPr/>
            </a:pPr>
            <a:r>
              <a:rPr lang="en-GB" sz="2000" dirty="0">
                <a:latin typeface="Cambria" pitchFamily="18" charset="0"/>
                <a:ea typeface="ＭＳ Ｐゴシック" charset="0"/>
              </a:rPr>
              <a:t>Specify target population</a:t>
            </a:r>
          </a:p>
          <a:p>
            <a:pPr marL="342900" lvl="1" indent="-342900">
              <a:lnSpc>
                <a:spcPct val="110000"/>
              </a:lnSpc>
              <a:defRPr/>
            </a:pPr>
            <a:r>
              <a:rPr lang="en-GB" sz="2400" dirty="0">
                <a:latin typeface="Cambria" pitchFamily="18" charset="0"/>
                <a:ea typeface="ＭＳ Ｐゴシック" charset="0"/>
              </a:rPr>
              <a:t>Sampling unit/ unit of analysis</a:t>
            </a:r>
          </a:p>
          <a:p>
            <a:pPr marL="762000" lvl="2" indent="-342900">
              <a:lnSpc>
                <a:spcPct val="110000"/>
              </a:lnSpc>
              <a:defRPr/>
            </a:pPr>
            <a:r>
              <a:rPr lang="en-GB" sz="2000" dirty="0">
                <a:latin typeface="Cambria" pitchFamily="18" charset="0"/>
                <a:ea typeface="ＭＳ Ｐゴシック" charset="0"/>
              </a:rPr>
              <a:t>individual, organization, group, articles, event</a:t>
            </a:r>
          </a:p>
          <a:p>
            <a:pPr marL="342900" lvl="1" indent="-342900">
              <a:lnSpc>
                <a:spcPct val="110000"/>
              </a:lnSpc>
              <a:defRPr/>
            </a:pPr>
            <a:r>
              <a:rPr lang="en-GB" sz="2400" dirty="0">
                <a:latin typeface="Cambria" pitchFamily="18" charset="0"/>
                <a:ea typeface="ＭＳ Ｐゴシック" charset="0"/>
              </a:rPr>
              <a:t>Sampling method</a:t>
            </a:r>
          </a:p>
          <a:p>
            <a:pPr marL="762000" lvl="2" indent="-342900">
              <a:lnSpc>
                <a:spcPct val="110000"/>
              </a:lnSpc>
              <a:defRPr/>
            </a:pPr>
            <a:r>
              <a:rPr lang="en-GB" sz="2000" dirty="0">
                <a:latin typeface="Cambria" pitchFamily="18" charset="0"/>
                <a:ea typeface="ＭＳ Ｐゴシック" charset="0"/>
              </a:rPr>
              <a:t>non-probability sampling</a:t>
            </a:r>
          </a:p>
          <a:p>
            <a:pPr marL="342900" lvl="1" indent="-342900">
              <a:lnSpc>
                <a:spcPct val="110000"/>
              </a:lnSpc>
              <a:defRPr/>
            </a:pPr>
            <a:r>
              <a:rPr lang="en-GB" sz="2400" dirty="0">
                <a:latin typeface="Cambria" pitchFamily="18" charset="0"/>
                <a:ea typeface="ＭＳ Ｐゴシック" charset="0"/>
              </a:rPr>
              <a:t>[Sample] Does it matter?</a:t>
            </a:r>
          </a:p>
          <a:p>
            <a:pPr marL="762000" lvl="2" indent="-342900">
              <a:spcBef>
                <a:spcPts val="0"/>
              </a:spcBef>
              <a:defRPr/>
            </a:pPr>
            <a:r>
              <a:rPr lang="en-GB" i="1" dirty="0">
                <a:solidFill>
                  <a:schemeClr val="accent2">
                    <a:lumMod val="75000"/>
                  </a:schemeClr>
                </a:solidFill>
                <a:latin typeface="Cambria" pitchFamily="18" charset="0"/>
                <a:ea typeface="ＭＳ Ｐゴシック" charset="0"/>
              </a:rPr>
              <a:t>“the decision about size is not a straightforward one: it depends on a number of considerations and there is not one definite answer” </a:t>
            </a:r>
            <a:r>
              <a:rPr lang="en-GB" sz="2000" i="1" dirty="0">
                <a:solidFill>
                  <a:schemeClr val="accent2">
                    <a:lumMod val="75000"/>
                  </a:schemeClr>
                </a:solidFill>
                <a:latin typeface="Cambria" pitchFamily="18" charset="0"/>
                <a:ea typeface="ＭＳ Ｐゴシック" charset="0"/>
              </a:rPr>
              <a:t>(</a:t>
            </a:r>
            <a:r>
              <a:rPr lang="en-GB" sz="2000" i="1" dirty="0" err="1">
                <a:solidFill>
                  <a:schemeClr val="accent2">
                    <a:lumMod val="75000"/>
                  </a:schemeClr>
                </a:solidFill>
                <a:latin typeface="Cambria" pitchFamily="18" charset="0"/>
                <a:ea typeface="ＭＳ Ｐゴシック" charset="0"/>
              </a:rPr>
              <a:t>Bryman</a:t>
            </a:r>
            <a:r>
              <a:rPr lang="en-GB" sz="2000" i="1" dirty="0">
                <a:solidFill>
                  <a:schemeClr val="accent2">
                    <a:lumMod val="75000"/>
                  </a:schemeClr>
                </a:solidFill>
                <a:latin typeface="Cambria" pitchFamily="18" charset="0"/>
                <a:ea typeface="ＭＳ Ｐゴシック" charset="0"/>
              </a:rPr>
              <a:t> &amp; Bell, 2007:194)</a:t>
            </a:r>
          </a:p>
          <a:p>
            <a:pPr marL="762000" lvl="2" indent="-342900">
              <a:lnSpc>
                <a:spcPct val="110000"/>
              </a:lnSpc>
              <a:defRPr/>
            </a:pPr>
            <a:r>
              <a:rPr lang="en-GB" dirty="0">
                <a:latin typeface="Cambria" pitchFamily="18" charset="0"/>
                <a:ea typeface="ＭＳ Ｐゴシック" charset="0"/>
              </a:rPr>
              <a:t>constraints – time, cost, feasibility</a:t>
            </a:r>
            <a:endParaRPr lang="en-GB" sz="2000" dirty="0">
              <a:latin typeface="Cambria" pitchFamily="18" charset="0"/>
              <a:ea typeface="ＭＳ Ｐゴシック" charset="0"/>
            </a:endParaRPr>
          </a:p>
          <a:p>
            <a:pPr marL="762000" lvl="2" indent="-342900">
              <a:lnSpc>
                <a:spcPct val="110000"/>
              </a:lnSpc>
              <a:defRPr/>
            </a:pPr>
            <a:endParaRPr lang="en-GB" sz="2000" dirty="0">
              <a:latin typeface="Cambria" pitchFamily="18" charset="0"/>
              <a:ea typeface="ＭＳ Ｐゴシック" charset="0"/>
            </a:endParaRPr>
          </a:p>
          <a:p>
            <a:pPr lvl="2">
              <a:lnSpc>
                <a:spcPct val="110000"/>
              </a:lnSpc>
              <a:defRPr/>
            </a:pPr>
            <a:endParaRPr lang="en-GB" dirty="0">
              <a:latin typeface="Cambria" pitchFamily="18" charset="0"/>
              <a:ea typeface="ＭＳ Ｐゴシック" charset="0"/>
            </a:endParaRPr>
          </a:p>
        </p:txBody>
      </p: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9269678" y="278745"/>
            <a:ext cx="1895353" cy="2040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ight Brace 1"/>
          <p:cNvSpPr/>
          <p:nvPr/>
        </p:nvSpPr>
        <p:spPr>
          <a:xfrm>
            <a:off x="7280275" y="1155701"/>
            <a:ext cx="768350" cy="2870200"/>
          </a:xfrm>
          <a:prstGeom prst="rightBrace">
            <a:avLst>
              <a:gd name="adj1" fmla="val 14945"/>
              <a:gd name="adj2" fmla="val 50000"/>
            </a:avLst>
          </a:prstGeom>
          <a:ln>
            <a:solidFill>
              <a:srgbClr val="0070C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3"/>
          <p:cNvSpPr>
            <a:spLocks noGrp="1" noChangeArrowheads="1"/>
          </p:cNvSpPr>
          <p:nvPr>
            <p:ph type="body" idx="4294967295"/>
          </p:nvPr>
        </p:nvSpPr>
        <p:spPr>
          <a:xfrm rot="1228353">
            <a:off x="7981943" y="2715276"/>
            <a:ext cx="2432050" cy="928687"/>
          </a:xfrm>
        </p:spPr>
        <p:txBody>
          <a:bodyPr>
            <a:normAutofit/>
          </a:bodyPr>
          <a:lstStyle/>
          <a:p>
            <a:pPr marL="0" lvl="1" indent="0">
              <a:lnSpc>
                <a:spcPct val="90000"/>
              </a:lnSpc>
              <a:spcBef>
                <a:spcPts val="0"/>
              </a:spcBef>
              <a:buNone/>
              <a:defRPr/>
            </a:pPr>
            <a:r>
              <a:rPr lang="en-GB" sz="1800" b="1" i="1" dirty="0">
                <a:solidFill>
                  <a:schemeClr val="accent1">
                    <a:lumMod val="75000"/>
                  </a:schemeClr>
                </a:solidFill>
                <a:latin typeface="Cambria" pitchFamily="18" charset="0"/>
                <a:ea typeface="ＭＳ Ｐゴシック" charset="0"/>
              </a:rPr>
              <a:t>Covered in </a:t>
            </a:r>
          </a:p>
          <a:p>
            <a:pPr marL="0" lvl="1" indent="0">
              <a:lnSpc>
                <a:spcPct val="90000"/>
              </a:lnSpc>
              <a:spcBef>
                <a:spcPts val="0"/>
              </a:spcBef>
              <a:buNone/>
              <a:defRPr/>
            </a:pPr>
            <a:r>
              <a:rPr lang="en-GB" sz="1800" b="1" i="1" dirty="0">
                <a:solidFill>
                  <a:schemeClr val="accent1">
                    <a:lumMod val="75000"/>
                  </a:schemeClr>
                </a:solidFill>
                <a:latin typeface="Cambria" pitchFamily="18" charset="0"/>
                <a:ea typeface="ＭＳ Ｐゴシック" charset="0"/>
              </a:rPr>
              <a:t>last weeks’ session</a:t>
            </a:r>
            <a:endParaRPr lang="en-GB" sz="1600" b="1" i="1" dirty="0">
              <a:solidFill>
                <a:schemeClr val="accent1">
                  <a:lumMod val="75000"/>
                </a:schemeClr>
              </a:solidFill>
              <a:latin typeface="Cambria" pitchFamily="18" charset="0"/>
              <a:ea typeface="ＭＳ Ｐゴシック" charset="0"/>
            </a:endParaRPr>
          </a:p>
          <a:p>
            <a:pPr lvl="2">
              <a:lnSpc>
                <a:spcPct val="110000"/>
              </a:lnSpc>
              <a:defRPr/>
            </a:pPr>
            <a:endParaRPr lang="en-GB" dirty="0">
              <a:latin typeface="Cambria" pitchFamily="18" charset="0"/>
              <a:ea typeface="ＭＳ Ｐゴシック" charset="0"/>
            </a:endParaRPr>
          </a:p>
        </p:txBody>
      </p:sp>
    </p:spTree>
    <p:extLst>
      <p:ext uri="{BB962C8B-B14F-4D97-AF65-F5344CB8AC3E}">
        <p14:creationId xmlns:p14="http://schemas.microsoft.com/office/powerpoint/2010/main" val="3727388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5">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3809" y="602742"/>
            <a:ext cx="7467600" cy="1143000"/>
          </a:xfrm>
        </p:spPr>
        <p:txBody>
          <a:bodyPr>
            <a:normAutofit fontScale="90000"/>
          </a:bodyPr>
          <a:lstStyle/>
          <a:p>
            <a:pPr>
              <a:spcBef>
                <a:spcPts val="600"/>
              </a:spcBef>
              <a:buClr>
                <a:srgbClr val="0070C0"/>
              </a:buClr>
              <a:buSzPct val="70000"/>
            </a:pP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br>
              <a:rPr lang="en-US" sz="9600" dirty="0">
                <a:solidFill>
                  <a:schemeClr val="accent1">
                    <a:lumMod val="75000"/>
                  </a:schemeClr>
                </a:solidFill>
                <a:latin typeface="Cambria" pitchFamily="18" charset="0"/>
              </a:rPr>
            </a:br>
            <a:endParaRPr lang="en-GB" sz="2700" dirty="0">
              <a:latin typeface="Cambria" pitchFamily="18" charset="0"/>
              <a:ea typeface="+mn-ea"/>
              <a:cs typeface="+mn-cs"/>
            </a:endParaRPr>
          </a:p>
        </p:txBody>
      </p:sp>
      <p:sp>
        <p:nvSpPr>
          <p:cNvPr id="3" name="Slide Number Placeholder 2"/>
          <p:cNvSpPr>
            <a:spLocks noGrp="1"/>
          </p:cNvSpPr>
          <p:nvPr>
            <p:ph type="sldNum" sz="quarter" idx="11"/>
          </p:nvPr>
        </p:nvSpPr>
        <p:spPr>
          <a:xfrm>
            <a:off x="8129016" y="5734050"/>
            <a:ext cx="609600" cy="521208"/>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400" b="1" kern="1200">
                <a:solidFill>
                  <a:srgbClr val="FFFFFF"/>
                </a:solidFill>
                <a:latin typeface="Arial" pitchFamily="34" charset="0"/>
                <a:ea typeface="MS PGothic" pitchFamily="34" charset="-128"/>
                <a:cs typeface="+mn-cs"/>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A5F299BE-A940-439A-9E08-E1D299A274F2}" type="slidenum">
              <a:rPr lang="en-GB" smtClean="0"/>
              <a:pPr/>
              <a:t>13</a:t>
            </a:fld>
            <a:endParaRPr lang="en-GB"/>
          </a:p>
        </p:txBody>
      </p:sp>
      <p:sp>
        <p:nvSpPr>
          <p:cNvPr id="5" name="TextBox 4">
            <a:extLst>
              <a:ext uri="{FF2B5EF4-FFF2-40B4-BE49-F238E27FC236}">
                <a16:creationId xmlns:a16="http://schemas.microsoft.com/office/drawing/2014/main" id="{30F5AD30-3247-5AF3-E5D7-EB3118677258}"/>
              </a:ext>
            </a:extLst>
          </p:cNvPr>
          <p:cNvSpPr txBox="1"/>
          <p:nvPr/>
        </p:nvSpPr>
        <p:spPr>
          <a:xfrm>
            <a:off x="477520" y="254000"/>
            <a:ext cx="11125200" cy="3693319"/>
          </a:xfrm>
          <a:prstGeom prst="rect">
            <a:avLst/>
          </a:prstGeom>
          <a:noFill/>
        </p:spPr>
        <p:txBody>
          <a:bodyPr wrap="square">
            <a:spAutoFit/>
          </a:bodyPr>
          <a:lstStyle/>
          <a:p>
            <a:r>
              <a:rPr lang="en-US" sz="7200" dirty="0">
                <a:solidFill>
                  <a:schemeClr val="accent1">
                    <a:lumMod val="75000"/>
                  </a:schemeClr>
                </a:solidFill>
                <a:latin typeface="Cambria" pitchFamily="18" charset="0"/>
              </a:rPr>
              <a:t>S</a:t>
            </a:r>
            <a:r>
              <a:rPr lang="en-US" sz="2000" dirty="0">
                <a:solidFill>
                  <a:srgbClr val="0070C0"/>
                </a:solidFill>
                <a:latin typeface="Cambria" pitchFamily="18" charset="0"/>
              </a:rPr>
              <a:t>ize </a:t>
            </a:r>
            <a:br>
              <a:rPr lang="en-US" sz="2000" dirty="0">
                <a:solidFill>
                  <a:srgbClr val="0070C0"/>
                </a:solidFill>
                <a:latin typeface="Cambria" pitchFamily="18" charset="0"/>
              </a:rPr>
            </a:br>
            <a:r>
              <a:rPr lang="en-US" sz="1800" dirty="0">
                <a:latin typeface="Cambria" pitchFamily="18" charset="0"/>
                <a:ea typeface="+mn-ea"/>
                <a:cs typeface="+mn-cs"/>
              </a:rPr>
              <a:t>‘the purpose of the qualitative interview is ..is to gain access to the cultural categories and assumptions according to which one culture construes the world. For many research projects, eight respondents will be perfectly sufficient’.</a:t>
            </a:r>
            <a:br>
              <a:rPr lang="en-US" sz="1800" dirty="0">
                <a:latin typeface="Cambria" pitchFamily="18" charset="0"/>
                <a:ea typeface="+mn-ea"/>
                <a:cs typeface="+mn-cs"/>
              </a:rPr>
            </a:br>
            <a:br>
              <a:rPr lang="en-US" sz="1800" dirty="0">
                <a:latin typeface="Cambria" pitchFamily="18" charset="0"/>
                <a:ea typeface="+mn-ea"/>
                <a:cs typeface="+mn-cs"/>
              </a:rPr>
            </a:br>
            <a:r>
              <a:rPr lang="en-US" sz="1800" dirty="0">
                <a:latin typeface="Cambria" pitchFamily="18" charset="0"/>
                <a:ea typeface="+mn-ea"/>
                <a:cs typeface="+mn-cs"/>
              </a:rPr>
              <a:t>McCracken (1988, p. 17)</a:t>
            </a:r>
            <a:br>
              <a:rPr lang="en-US" sz="1800" dirty="0">
                <a:latin typeface="Cambria" pitchFamily="18" charset="0"/>
                <a:ea typeface="+mn-ea"/>
                <a:cs typeface="+mn-cs"/>
              </a:rPr>
            </a:br>
            <a:br>
              <a:rPr lang="en-US" sz="1800" dirty="0">
                <a:latin typeface="Cambria" pitchFamily="18" charset="0"/>
                <a:ea typeface="+mn-ea"/>
                <a:cs typeface="+mn-cs"/>
              </a:rPr>
            </a:br>
            <a:r>
              <a:rPr lang="en-US" sz="1800" dirty="0">
                <a:latin typeface="Cambria" pitchFamily="18" charset="0"/>
                <a:ea typeface="+mn-ea"/>
                <a:cs typeface="+mn-cs"/>
              </a:rPr>
              <a:t>Theoretical saturation </a:t>
            </a:r>
            <a:br>
              <a:rPr lang="en-US" sz="1800" dirty="0">
                <a:latin typeface="Cambria" pitchFamily="18" charset="0"/>
                <a:ea typeface="+mn-ea"/>
                <a:cs typeface="+mn-cs"/>
              </a:rPr>
            </a:br>
            <a:r>
              <a:rPr lang="en-GB" sz="1800" dirty="0">
                <a:latin typeface="Cambria" pitchFamily="18" charset="0"/>
                <a:ea typeface="+mn-ea"/>
                <a:cs typeface="+mn-cs"/>
              </a:rPr>
              <a:t>The continuation of sampling and data collection until no new conceptual insights are generated. At this point the researcher has provided repeated evidence for his or her conceptual categories (sage research methods)</a:t>
            </a:r>
            <a:endParaRPr lang="en-GB" dirty="0"/>
          </a:p>
        </p:txBody>
      </p:sp>
    </p:spTree>
    <p:extLst>
      <p:ext uri="{BB962C8B-B14F-4D97-AF65-F5344CB8AC3E}">
        <p14:creationId xmlns:p14="http://schemas.microsoft.com/office/powerpoint/2010/main" val="3913081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946400" y="2298700"/>
            <a:ext cx="6825908" cy="707886"/>
          </a:xfrm>
          <a:prstGeom prst="rect">
            <a:avLst/>
          </a:prstGeom>
          <a:noFill/>
        </p:spPr>
        <p:txBody>
          <a:bodyPr wrap="none" rtlCol="0">
            <a:spAutoFit/>
          </a:bodyPr>
          <a:lstStyle/>
          <a:p>
            <a:r>
              <a:rPr lang="en-GB" sz="4000" b="1" dirty="0"/>
              <a:t>Field work: Data collection </a:t>
            </a:r>
            <a:endParaRPr lang="en-GB" sz="4000" dirty="0"/>
          </a:p>
        </p:txBody>
      </p:sp>
    </p:spTree>
    <p:extLst>
      <p:ext uri="{BB962C8B-B14F-4D97-AF65-F5344CB8AC3E}">
        <p14:creationId xmlns:p14="http://schemas.microsoft.com/office/powerpoint/2010/main" val="7814829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7" name="Rectangle 3"/>
          <p:cNvSpPr>
            <a:spLocks noGrp="1" noChangeArrowheads="1"/>
          </p:cNvSpPr>
          <p:nvPr>
            <p:ph idx="1"/>
          </p:nvPr>
        </p:nvSpPr>
        <p:spPr>
          <a:xfrm>
            <a:off x="2003626" y="1177371"/>
            <a:ext cx="7902374" cy="4536504"/>
          </a:xfrm>
        </p:spPr>
        <p:txBody>
          <a:bodyPr>
            <a:normAutofit lnSpcReduction="10000"/>
          </a:bodyPr>
          <a:lstStyle/>
          <a:p>
            <a:pPr marL="0" indent="0">
              <a:buNone/>
            </a:pPr>
            <a:r>
              <a:rPr lang="en-GB" sz="4000" dirty="0">
                <a:solidFill>
                  <a:srgbClr val="0070C0"/>
                </a:solidFill>
              </a:rPr>
              <a:t>Common methods</a:t>
            </a:r>
          </a:p>
          <a:p>
            <a:pPr marL="723900" indent="-457200"/>
            <a:r>
              <a:rPr lang="en-GB" sz="2800" dirty="0"/>
              <a:t>Research interview</a:t>
            </a:r>
          </a:p>
          <a:p>
            <a:pPr marL="723900" indent="-457200"/>
            <a:r>
              <a:rPr lang="en-GB" sz="2800" dirty="0"/>
              <a:t>Focus groups</a:t>
            </a:r>
          </a:p>
          <a:p>
            <a:pPr marL="723900" indent="-457200"/>
            <a:r>
              <a:rPr lang="en-GB" sz="2800" dirty="0"/>
              <a:t>Participant observation</a:t>
            </a:r>
          </a:p>
          <a:p>
            <a:pPr marL="266700" indent="0">
              <a:buNone/>
            </a:pPr>
            <a:endParaRPr lang="en-GB" sz="2800" dirty="0"/>
          </a:p>
          <a:p>
            <a:pPr marL="266700" indent="0">
              <a:buNone/>
            </a:pPr>
            <a:endParaRPr lang="en-GB" sz="2800" dirty="0"/>
          </a:p>
          <a:p>
            <a:pPr marL="266700" indent="0">
              <a:buNone/>
            </a:pPr>
            <a:r>
              <a:rPr lang="en-GB" sz="2800" dirty="0"/>
              <a:t>Case study* (applied in both quant &amp; </a:t>
            </a:r>
            <a:r>
              <a:rPr lang="en-GB" sz="2800" dirty="0" err="1"/>
              <a:t>qual</a:t>
            </a:r>
            <a:r>
              <a:rPr lang="en-GB" sz="2800" dirty="0"/>
              <a:t>)</a:t>
            </a:r>
          </a:p>
          <a:p>
            <a:pPr marL="266700" indent="0">
              <a:buNone/>
            </a:pPr>
            <a:r>
              <a:rPr lang="en-GB" sz="2800" dirty="0"/>
              <a:t>Content analysis* (applied in both quant &amp; </a:t>
            </a:r>
            <a:r>
              <a:rPr lang="en-GB" sz="2800" dirty="0" err="1"/>
              <a:t>qual</a:t>
            </a:r>
            <a:r>
              <a:rPr lang="en-GB" sz="2800" dirty="0"/>
              <a:t>)</a:t>
            </a:r>
          </a:p>
          <a:p>
            <a:pPr marL="444500" indent="-444500"/>
            <a:endParaRPr lang="en-GB" dirty="0"/>
          </a:p>
          <a:p>
            <a:endParaRPr lang="en-GB" sz="2800" dirty="0"/>
          </a:p>
          <a:p>
            <a:endParaRPr lang="en-GB" sz="2800" dirty="0"/>
          </a:p>
        </p:txBody>
      </p:sp>
      <p:sp>
        <p:nvSpPr>
          <p:cNvPr id="104460" name="AutoShape 12" descr="data:image/jpeg;base64,/9j/4AAQSkZJRgABAQAAAQABAAD/2wCEAAkGBhQSERUUExQWFRUWGRsaGBgXFyAdIBggHR8YHh0gHhkcHCYeIBojGhccHy8gIycpLSwsHB4xNTAqNSYrLCkBCQoKDgwOGg8PGiwkHCUsLCkpKSktKSwsLCwsLCwsLCksLCwpLCwpKSwsLCwsLCkpLCksLCwsLCwsLDUsKSksLP/AABEIANIA8AMBIgACEQEDEQH/xAAcAAACAgMBAQAAAAAAAAAAAAAFBgAEAgMHAQj/xABLEAACAQMCAgcEBgcGAwcFAQABAgMABBESIQUxBhMiQVFhcTKBkaEHFCNCUrEzYnKCkqLBFRZDU7LRJGPhRHODk8Lw8ZSjs9LiNP/EABkBAAMBAQEAAAAAAAAAAAAAAAABAgMEBf/EAC8RAAICAQMCBQMEAQUAAAAAAAABAhEDEiExQVEEEyJhkTJCcSNSgaHwBXKxwdH/2gAMAwEAAhEDEQA/AO41KlSgCVKlSgCVKlSgCVKlSgCVKlSgCVKlSgCVK8zUzQB7Xmaq3PEkTmfhVSPi5k2Qd2fdQAVJqZoDc3UisxyykAYDYEfmdWfDx5Vai4yuANasxG2nkfTxHnSsdBTNe1RivW71/h/2IqxHcqe/40Wgpm6pXmqpmmI9qVM1KAJUqVKAJUqVKAJUqVKAJUqVKAJUqVKAJUqVKAJXlShF90rtom0NKpf/AC0y7ny0IC1ABevaXx0jkfdbd40/zLhhEPXRu/xAoFxn6T7KDaS76x/8u3GTnwyMn5igB6klCjJIA8TWg3y92W8wNvidvnXLbn6Q53GqC1S3Tumuzlj5rGO0T7xVAXN7dbkz3AP3j9lF7hkbepNS5UUo2dN4j0sji22du5VOTnzxt8DS7fdLZXbQOyTyQbsfdyHqaAW/R2b/ABrmKAfhj3P8RwPgDRnh0Fvb7RHUx5kZZm9W548htUWVSQTtuCk4eVtTfhJ7K+uPbPyosk+BgE+p/wDfKhoedxnqyigZydth/wBKE8Fv0v3eNXZFRVbuy+SR8sD4imSwxedJhHyVnBIGQMjfbffl4nFbJujkTAyPb4cjtLHKwG3gqkLkjwFReCQ27K6JqIzjJyxPgDyyVyMeOKxt+l6P7A6zfGIwSwIzkOuOzjl6in/uFt0K1/8AVreP/hrfr5TjTGrHV6sGbO3hzofw/pL2syho3OxjkGjHkPCmOLittK5GpVlA3BGGX1ON/jWXEuFrKumWNZkPcw39x5/AijTYWZ2/HEGANRHix3H9TVl+JAtheXjSU3RBomP1S5KZ/wAG4GpfQOO2PfmtsPFpbcYvIGiH+Yn2kZ/eXOkftAUbj2HmO58asK+aXLLiIZQykMp5Ebj41fivh407FQWqUrdIek1xajWlq1xGPaMbqGX1Vu7zFDLL6Tw6km2dT3AyIc+9c4+FGpD0se817Sdw/p4S4+sRCKNjhXVtag92pgBj4U3q2RmmmmJxaMqlSpTESpWuaQhSQpY+A7/jQiTjEmM9WI/+9YAj3KTQAbzWm4u0jGXZVHixx+dJ/EeO4z1l2wHesChf52ycegFKPE+mcJOmCya5f8U2XH8UnZqdRSix/fp3bsStsHu3H3bddQHrJtGvvahvEekt0oJme0sE/wCZJ18n8K6UB97VzXivSficqlXuILVPwq2cDwwgxSxH0WW4fee4uXPMRxH/AFsSB7xS1Iehj/xf6SLBM9ZcXN+3gW6uL/y49II9c0Lt/pAvrlSvDrRYI+WpUCL73OB+dbOGfR2sKgmKCL9aduscfu+yD7qZLHo/rxtcXOOXZEcQ+JAx8aV3wGldRP8A7rzXB/429knbvht8sB5GQ9ge740b4X0UEW0EUdv5jMsp9SNgfLIpqFqsbpDJJBAz+zGuZGPd7ICqPU5qzcWgVwkEX1pgftOsnEaRgEDGhFwW35afU0NNjTSA9hwqGNvZ62bxl7bD0jXOPhR4cGml3csPNzgD0RaMKRGnZCoN+ygAGwOeQHhWEtyoDb5IGfcOePjTUCHIpwdHYE3Y6j5DH/WiUEartHGFHj/1oFP0niBwrBie5O0fguaHcW6VzxRlxayKOQaUrGD6KTq+Va6Irgz1Njc9zvuRj40q2rcOsWYpoSQ5BJfU2Cc457DI7hXOuNcfubgMHmWNGBBCZY7+eQKX/qMQxqeaXHi+n/SM/M0SdfSaQin9VnUL3pFe9ZIwi+sWofKPbkMQpxgMgJbK/s899qJcM48t0p6mUavvpnB8NxvpceJDDx8uNRmeJz9Vt4yvNX6x9vXMoGrPlRa16T3GoNPCkjjkwkRnHpIjiUe8v6VEYxttsc5OlFJbfJ0sW7RhVeWSUgdqQ7sDk+2g20eBQbYojbcWeJQSQUPfnUvPHtd3o2KS7Lp9GQFnEgx3TpkjzEyqGX95B601Wd7FKNUcinO2S4IOe7UDu3kwPupOLQrTDg4sjDtr2eeob49V9oeoyKiwsRrtpg6nkCwKn0cfkaAPYshB0lPNN1z4kA4Hhkaaxt+I4bJyJO9o9m/eVhhh+0D60agcS1cWcIfLK9pKfvxHSG9RvG3vAq2rzRgYUXC97RkK/viOAf3W91ZW/G+sUhhHPGeekYI/ajbI+BrT/ZKOxNrMY2G7RMdvLsntKPMZFVsxbouWXF4nOFfDjmjdl19UbDe/lQrjnRtJHEkbLHKd227L+oHJvMc60cQ4jpYR39tgD2ZW7S/uyDtD4g1dt7IgAwTalxskxz8JR2v4gfWoaZSkb7PgahNLAHI7QxsfH/5ojwax6ns9Y7jkqsdlH9aoPxNYR9urRD8R3U+jjI+OKPWcPJu4jamhMviva8Fe1QjygXSlnEeIVTrGzuy5wO848aI8S4kIULsDgAknuAHMk+FKPEuKnquvwH14Maq/aYNyIB5L7qVOWyC0t2KF70bulJAbSTzJIA/oKHwdF21ZubmRh/lwsST6uQAPdmjrXU7q7s8MCrkYPbdiACQMbZ3Hf31jf2ixxwSSSNIJN2OcYG2QAO7nv5VcfCzk+CX4pVyV7Hh9ukqRxwRK8h0q07mRs4JyQc+FPFt0fOMSTMR+GFRGvx5mtP8AbFlbqOq6lVbGCgBJ+G5rTD0saWQRwwySHmWbsKMd+pvD0rBuMXTN1Cc1aWwTuOBRCMrGFjZ9tZXW2O/BY862zQo6ASlpFxg6mwCCQd1TA2xt31SWKZ2cGVIxGcMFUuc6Q3tNgcj+GszwqD77NJ+2/ZB37lwKszNzcfjjlILKGOANA1E4J27OTjcYztzpWumu7e8P1OIP151ETuxZkBy/tECFFJOMBtW3hRybpPbQ9lGjXH3I929CqAt8qG8amnuJYprWOZJ0BUNIirGyt+ISMG8x2TRY6LN9Ndx7ytjVuIbWIyN385XwoH7vjS7e30pkU3Fq5jLaVWZ9KsxHZ1vsoHfjAFZccPGlwBNbxKRlpHlRVBydh2V3xvyI3qzwboTPcLHJecRa5iYOXSFyEkOcKNSgdkYOfE7cqzjq+5L+x7IuymeNSZriCxj/AA26Kp/818D3gUs8Z4lw4xsEeaaQ/wCMmuZlx4tsgB8BTbcdE7O3iPU28WoxyMGIDMSAucasnIUsR6VT4tcwLCNAUouhgo5FQQSAO/s4rOWuO7l8GWTJp4RzSPoveyEdXCdJ5NKQm3d2Mlh76uJ9Gd62kNLGmdyFUnA9TT/H01hbIhVpm54jGSB3au5d/EitD8UvJ2It4IiyjJzODgZ5EoGAI8M1OSeRxejkWNylL1cAG76GWvC7Rru66y7cECONjpQufZ1KvcOZJNJ990l+sfpo4iTjASMLoHcqaRqAHrmupQXN0uY72KDq5DoK5dgwbbkUwR5j5VldfQ5YPkwmS3bxjkyvphw21OCnKKU+T0cGdYG2ldiTwLhkfVK3XywyHOzYkUKeWUbcHHga333AtQwbO2uuf2lvI0EpA8QcA+XOiV59Ccg3iu2P7SA/NWX8qW+JdGOI2bMPbUfe0sB8WXHzrSMG2cU8uRNtVV8EHSt7MqqvdwaTvHdpqX0Eq4b45xTfbdOI51BlhBBxghg4w2cYcaXGSPDPjmlG16YXKDTNE7J3grrXw8wKJWNxwi4A6yMW8ud2hYwk+oHZPwrTdOmjPz9T3VDYbOF+3DKVOc7ksP41w494I8q3vcSKB1sfWDkH54PiJY9x6MBSRL0WAYtZ36lQNhMMFj4BovzK1nacWv7TtSQyy6Qf0eHXntl0PWADyGaboanFurH+HjjgYJEiFclZAGBH7Yzk+oNaRaQkareRrVj3Ea4SfDY9nP6pHpSXb/SVCZPtYdJ7yG0uOXMgAN+8KPW/HbWQF0mw5HslcO3lpAKP/Wi6LpMJS8avrd0j+pGQOQpmjkDRb95AGpR+0PfT1w6ctGCw0tjceH/SkQcVNunWZIjHttHnC+UkRBKH5UV4da3Fw6TSSEwnDCIR9Xq8C7Fix9MAU9QqochXtYRrgCs6YAe94oozkr/78q5x03nZ5y8AeR8DUuNIGORDNtjyroVyuhiwiBdtsgAk+p7hSvxbo1NNMXDrFrxq5v8A7DuqfNy4/Vi5NceLBkdZrr2FOzhvO0TJDAJF7Y09ad+eM4ANVzw6GEMrzyMGxkM+kN+6uMjy3pxtugaYPWTSyd2M6V89l5j391EIeFWdsVIjiXAHaYAn1y2Tmueb8Rl+uVfg7oZPC4H+njv8idbSIY0FpbEaAdQjiOPHOsgAnxya0cN4hftdIkUKxsxxmVwRg88hc5GO4Gn9eOxYKBs8x2AWBzncEDHfSVdrdJMJY1GoNnU8gAOMYJLb7jmMbVrg8NhtyyPfoY5vHZ9OjGqX/QzzcFmysklwyu7BD9XQKO/BZnLbDxxncVcboxb9nWGlOOcjs2efME6ce6hM/HOuQq7RLq3KqzPpPipwAd9632qSMmC8su+xWMJv699TFq3W5zNbBmAxRjEYWNd8BQFG3oBvXkvHIwwbUCDjIznHd/79KFHg7kbQ58DNLsPcO73VlHweYDHW28I8I4ifgdvnmrthS6sGdKuCRXUn1hYZ55AqoUjZYwwXOCZHUjv5ZHKsOjk13boUdLeC3ySitO0skedyCyjSwJ37sUYHAQ50yXtw/iI9Efjz0gtju99Yr0OsgR/w7THXhutZ328QGbB7qdMVoE3vSeEHS91nfOmPSMHyY6m+VU7WGGUkw2Uk5PeVZhv35chN/dTrY8IKbRW6QjDKQqIMHucHmc+FWgs65ZtC5UDBY4BXwGMAEefhU6L5DV7C5bcJupF0hIYUU405DaT3jQihc7+Joxw7gDxbmd2I7sIi/wAKqT/NVOd+qLlryGFWYvvpOktgNuz4IJ7WCOeaE3XSywGz8U1Y/wAlck/wIRS0sqwrecaidCJDrVuS6sacZ31DtA++qB43axvpZ7i3cjKDJYSAd6M2Ub0GDS9d8d4Ox1P9ZPcZHUopz47rnke41qjEdwStvJC0D4KW8yYHLfcsesbvJAzy3FStSfqN/wBOS9Koa7Ti00ilobiKUIQWVlMUgA7mQhtvH3cqs2HSuQj9GZD39SyuR6oDq+VI89tLakNoIC4CksWVR+pcga0H6sgKj8Ve3l4bgqxiimcjO+qKX+KN9Mg/WANbaXVxMNNc/I7SdILSQkTxqjNsRMmhiPNioPzq6bO1lUKFRkAwB2ZFA8tQb8xSlw+5ULhr2a0YZBhmJlQAeDkAEHzq11CjLGSylHPXlYj8exv76hybVEuCfJduOgdoxyqKhP4NUf8ApJX5VSfoGyHMM8q+XZkHpthqtW571aVAeRVjKnxKuuPVxW8mU+xLBJtyYFG+Kllx7hUOMZbMjyY9Bc4t0XkfCzLbz45dYCjfFh+Rpfu+gQAJSG5gPMGJhKmfQnIHvFPV5x28hXDWc8i/iiaOQfw51fKqkXTSHP2kPVMf8xWib+lPS1wzPymuGaeBpHw5ete4DkgBwzOSS2MgREYLeee6uoWcquiuhyrAEHxBpItukducfahQCDvMvj3atz7qd7V8rvjyx4d1axvqafksV7Ve0vUlGpDkAkZweY548R5it+aoCtfW5ZduY5Uk8V4i+vQOvLgkYjh5/vnsj1p6uWwp7qFu4PtSfDAqWhp0Jht7hiT1Lf8AjXA/0R1mnBJm9p4U/YiLH+JyKaSIh4HzJ/616t2g2C/Bc1hlweZxJr8UVGbXRCnHw6F5zbvcTPKF1FdQRQNvw48eW9E4uD2qH2Iyf1mLH55o4j5ORHv46P64rLrG/CR8BXPL/T8UuXJ/l/8AlFrLL2BizxLnBVcb7Jj88VruuksCk6pHbPLSCfkqmjXXt6fvVOvfz/irpw4IYVUFREpOXIuR9JoT7NteSn9W3lI+LAD51IeL3D4ZOHSbnH23Vp+ZZhj0pjaR+/HvNYdYT95Pie6thbABJ+InP2VvHsfad3592I4x8zWyHhl22OsuVTyigAO3LeRn/IUUN+gODNGD5nnjzJ57Vqbi8eN5x6AAn/4NOgsBXXROSeQa+JXYUDDJG6qSdyTkLgDkANPjSX0m+jK8SbFuWuom3DyztqXycFsZ8wMV0mXiyHOJJs8sKDz3x9wg1shvsggJOTtg6MZ333wO6hKgUjlll9EV4xBc20PjhC5HwUZ+NHuI/RfFbWzSPc3EhGB9kiqBk4LFSGOAN+Yp1iGpgDbzsN8ktyP8eMbVnxGZlTsxSRkcnyGwBuRgsdiNjmhjcuxyCw6GM0iq92jxM3tE6Tp8dDRsuofhzv3Gi119GN1CNdrLFcJkHSv2ZJ8erOqIkcsgg+lEekvBZd57BBKpOXt+ROfvQnvHim+O7woNbcXdWxNDc27A/eR1/nA0+81NOhqRl/e2+gZUlhCHlibUuoeCtkofc+PGrNyLaYDXCYGJ1Dq5AAx8QrDqmajEHShguBOkq75WZAe7Yal1KR6gVYh6OWl4uVESMe6Gbqm25lkBZD5ZWokn9uxpGaX1IVbm36r2ZVQHOBKjRj3OAYz+6qisLeWcdoQxyqM7xOh8e4nHzpul+j+SDLwyyDwzHkgftQspI/dpWv8AoQp1sxKyNnBSURkt44miG2f1++sVBt+pfB0+elGou/ZmUXHo437ULwSHvWMqT78EsPPYUQTjwmIKzZwD2X6uReXg4Yg/skHypf4RwviNvKOujuZoSNLKDqG/IlgZFIHPFNVz0YjkYgdS6gbDADDx3BVj6ACtPLa6mbywlzH4PY+JvkaepBH4VkH8qz7DzC+6r0PEHfZkBGNwrLKp8urk0P8AHVQSXopJGhUCZFzyR8ht/wADgrt5kmh9zYzrkBkddvbRo2Hhuhx3elD1IWnG+GONtxK3jYA/VYim6q69SV1c+y6Jz8s0bPGw8b43QggtEdWBjG2jVjauVvxu4QANHIAM+zplG/kCNsj8JNGuHSyyEa+oRxgrqYxMceDKEPfyzQpvgmWGldpnSujvGIpowIFbq07AJUqNvAPhiO7OKurxRDMYQcuBlgPu+GfM0hy3t8CAgL7b9TcB2APk6sc+YaiXQFrgtJrtWtoR7PWkmWRvxMxOTWqkc7jQy8TB22YjwC5oal23JYjt36QPzIrdHPktqlJ39kEbDuzgZzQ7hk0bGQszBtZBQyHsgcuznv8AGqsVBASzdyY96j/c16zT/qj1kP8A6VrwvF3ke9/+tDnlt89rRt+t5eGfHNAUXm1/ekiH8R/MitYYZ/8A9MY5HARc/FmO1VI5rXUM/V8cySVOwznn4bVhwLiMHVjV1ImBxMOxqzny5rpxjG1AUWLjiUKk6rvHLYMg57dwzVfiLqEyjTyNkci7beirWmLj0ccyGWRABr1NrGNTN9mcdwxsGz7qIycej5NKmc/jBz86qMkmZ05JoBrcuRgW87A+KSDv/W01ksUpwfqJz3F44yf5nzRg8di/zV5+I9/f3VIuPxAjMikd5J5Vp5y/aiPIf7mKPGel72j9W1tGHxqKhYyVzyzjOCcUS6P8Xv7tDIlvFGmcK0mldfjgBCdI5Z+FDemPF7j6ypgmgihKA9awTDONmDuUY6txhdgQKNdHOnSSDqp5IuvQe1G2Y5R3MjAYyPvJtil5vsilirqzfcG/VclrQDfc5OwBLMR1Y2ABNKvHukPEIYw5azBc9lTBkgEE7knGcDwpvvuKQumkyAhdQwDu6MrKwH62GyPMUh9J2V4dDSKXjwQd8MB3j1A3HcdqxyZXa22/A/LoDydM+JHOm6hjzz6uBR6d1VG6b3tv9rJemQjYL1YOT3Zz5UJFwDuAx8MI3+3Ks3tjIhVo5CreEbe4+z3Vdmgf4X9LKaiXRFJ3JhZo98Y3jfVGfcV33py4N01inIEUxBI9htSliB3GMsp+XpXG5fo/uNiEmweWq3lHPz01pTobOrcyhHIlJAfd2M1NAmzu81xCVJllCty+1ELAfuShGNULronZzHPVRk4BLR22DvnvhfHwpA4ZcX0n/DScR6tZOx9ompTnbB1DIB8atP0DuYFZlnsZSFI9kZORjbGMnwzWLlp+opWNQ6PLbkaL14DzAaaVQP3ZM4+NE4ZbwICLyKVT91mUk+7AH50jRdEuMRKDDKGIHspcyKfTTrC+6tEPSpwAt1Ya5V7LtrVWJB+8pU7++nd/TuPWdEjurlTqNrGx/FHozz8VK1vl40r/AKWB0OT7UchG/dqVXFI1h0hjnfSLOVGPILKqk+mGUbeGaOwXkico7seuCR7xN+YrN5dOzI1IORXVuSFSZF/8cKw5b6XUVr48LtUDW0bXJJ5FY3UY5NkSb/sjxoBccVuW5yTkHulg1j/Q1V7eaQuALeGRuZxC0TYHPBXRTjli9hqa7mrid/xJ89Za9T2cYW1OGxvnX2ipI2A1YoJB0+6t0WUFXRhnsuCpB3zGSyNgdxGKff7WkSIMsdwhIYbXgTSBnJC3BIOO448K5VxfjC35kyW60kdXLMyl2CclZ0AXx3AHvrWkXufSvBJleFGXByo7QTRq8wPOiGKXPo8uzJw22JyGEYUg7YKkg/lTJVmTFrit3CFkxNBG5GxZRkeBIJ3oIUTmb+2JxzNvF/vnFaOlk4iuPtnVTKewqqXONgAcDbc1qsoY5FypkYBiueqxupwRv510KGFreW5jKWdcQ26FlViOdV3Z8++3j/o1Yva2x9qbh59bZf8A9qocS4xaWz6JVm1YDYCE7HIHsqPDxq5wbi1rc/oYnbAGdUJ8cc2c9/lT0Y6tW/4J8zJw6+Re4rxJI5XEcPCnii0a3ePDMGxqaNFPaCg/KjPUWTFerHC3yDv1DbbjbsnI2JPuo0LgAhVt2znG6Ivz51sg4lI2VFuV9XUZ+dYvR0s2WvrQu3LJFDMY4LB2UEiNYpV14xt39xzVHhnHTJbmRrSySTOlYmaRDtzLM64A22AyadZLmQLnql2BO8i7jn3jnWqTi0ihG0xYYqP0o2zjnheWKzNANY3lvJCkjpbxsw7SDOVPeN1zsRWcl5bd2k/sn/8AkUdurxiNQaAEA7dYfzC91UoONlWyZLUDv7RPMr37bDf4UqHYGPHoBq0a8r3LNj/1iqX98TviKfyP1wb4795Mct6O8PtY4GfRc27q7ZOYgzLuB7Qk3G+asLch+Txt5Lb527Q8W8F+NTOLv0PYmM+6F9umGPZNz/8AVJ/VjWtulkjYGi4dcjKteQgNjfG45csimPSue1rPIbWg2yo1c4Tk52wK0nhqnLmOQyLGypm2RVJOk4IKDbUi4PhnxqNM+5V+xqbp7cqM/U1x3BbyM4Houcela3+ke7Cl/wCy7llH3klEgB8woJ+VFbeKJIlAimPNRlYlOQM76Tt8KllAWZd5gef6YADbv0IK03C4gng92rQM5RrcOSTqDEgn7zmTOWz47Y7qXriHieCOtsSD99VZWI7j9mRii/S3pjHaukcrqHdSwD25k7OtlwJEOoMCpG4PjQi06WWjqCYbkjxjtdYH7zKuR7q4X4aSler5N4zXY8sLe8GnWsc2PKY7erPW5+F3Z3VCvkQWH8z1fsuL2rrmO3uDjAANrDkj0LAirMF0xwy2DDuBlS2j/rn4VssD51P+geanwAxZXy+1GreOVjGfXYn35ryayeQlpbS01HfU7HJ9SjCmTrpjytbNPDVNGCPcsD/nXgWbJ1XHD4h/y4GdveWZF/lqklH7iGnLfSJB4YQ2Pqdlsc5F46cuX+ITRmPjd5/k2wx4XxOfAcid6ak4rbKuWmDN+qoH8qgmtB6W2id7euhxn0yMZ99EskHzuPyZdhbbjV6eVtE37N2x/JKz4XxK+RgfqjlgxYEzu3MYOwj5Y7qMS/SHDvojZvPC7fM99Urj6Q3OAkTbZ3OfyArPXBcItYH1CkfCW4goW9sw2nk8h9nOCdOo53x4CmKDobYH/slsD4BF/wBqS7XpVN3qBnxVzgegHyzTBwrpC4Gy5JOMsug/MnatIZbYZMNdRvs7FIl0xqFXngVvzQZeJPzJx+7zowhyM1vGSZzSg48g+94DBK2qSJWbGNRG+BywfKg/FODLDvG0aajlutkIyfdTQRXCenFxfvcLBP1rqWyBCNQAyfwjI7PjTa7FRt7Nh/j/AEaln1SApKQBiNH1eWFyRt386CcPtJLUP1lpcIGGC3VSHAxvh4y2PHNX7DglnHDqZZut2ADiQFQeZGRpyOe9G/7LtSFAvHVxg6knK74325Y8iK1hknproZ5McFN9QZ0fsTJGGjlkZJFLAtnly1ZcZGMVTh6Lwy7pdQyE/rAnfmfb50fg6LhFUW920enbIwQwOchhnGDknbFAYfogGti0moHdQnY/MNTWTIns/wDPghwg9mhts7Fo41Tq42CLpDCI77d+Ca2wR6e6BceMLDw57Yrn910HureeOKCWY6ySCkoDAAH2skLjz50Rs7bisWA1xcr2lB1RpKMEHWc5zswHxrCWN/U2bKcaqh1iGN1NsM/8sjn7h3ms1D90tuNuW4/rSxPxi+jKAyQTBjpJa1kTTuB2ijAAb862z9JZVkWJooHLae1FcsgGokffU45flU6X3K1R7DOon3xLDhvAMMY8MGtka3OSRJA2fJ/9/OliS5kOfsbhT4pLbyj+FwCedZWsvaAdZwuk9o2wB1Z7+qOMacch3UtMu47j2D0lrdaiwaHxwdZ3/wBqqfVLofehHosnl/t+dalkTYrPpycdqOUb+HtUJHSmQRsxntRIkhRo2naPGGCkkuTnAOdqVSKuPYOi1nKlGaEgHVycY/Fv4HyrWpliQyM8SoCDntbknlgDcEk7AE7+VaZ+KXOnsC3mU5BK3A5euk/OtoubpkUGz8CCkoODjmG0YBxtq8zU1IfpKnE7KS5YOqmERtqErsMYYKHXQMMQSqkbjfnQ+fiNvDIUL3N1N3xiPVoPLGAojTfzPrV2bjEtwhhihkt1Vl1vmNtvuqFP4+7PParEMd5kqJUCKADJIuGZu/AXSuhdgCdyQTjvqpKUkhQcYSbKltcXcmwstCch11wAR7lBHuqyvC7jVlo4FHLeRyBt3bD41q4ys0MYZ72NVyMnTvk7bb4PvpYn4kjnA4jJgZyy6VA8ANtyfLlXO4U9zpi3JWhtk6PNuG6jO2+ZCR6b1P7vRjdmjJ5/oj+ZfnXHOIcYJdh9euHXOB9ud/cKrw8NEm4SeUnwWV/njFarCmYvM06Owyx2QwWkiz3bR5/MmsYpuGKe00fr4nlyWlbow9tawrHPZyGV5eypt22DAaV1EqMsQSBnvo3a8eiYkRcPbKozqDoQsEP2ijVnDL3ocGjykHnMJtxXheAAAf2I3PzxVO06WcOcnqY3do+a9WRj1VmFYWfHRJNEqQW6rONmZ2JVtKyaHXSApKNkEZFLMdtcRXc05a3V9U6yJENRGE1AgHs6GGAO/NN49thLLvuM6/SRHGwEVjJlgWXLIobHcNyNXlTf0W4t9cj61o0UMoIGxODkHJxzDKRjyrm54BKzoxld40aQR4hAz2FZCTjYlyYy3lTf0IikWfq8OsIixo1hlRlc4OQAe0GOx7xVQSVJiyPVbjwOlvw5ExgcvE5q0Kgr2tkqOduzxhkUJvUMYLHtAd/fjwz34ovVa7fA3QuDzAGfkaYhL/v3YsxX6zGrDYq50kH3jFWRxa2cDtwtnl2lNBOmdzbxrIFtUkuG3UPEMAHvzjfHhQfg3Q7hioHuXDTvuxbVGqE9yquAAOWc1mslbWb6ItXT/wCRy+rWrbgRHPhpH5Vvi4PDzUEEDYhiPyNcz4j0StGeV+vljCMwhjTtI6hQVOs5PaO+at8O6IQvGrQ3iA6RqVxuD3jZwRvtypZcscSUpce25lSbqP8Aex0B+EZdHEswZchcSkjBxkFTkH3ivLi2dWVVnbU2D2kQjfOBsAe6ucmCYTNHDJrVVJ1rM0YOkZbTqJBxV+Ky4k2CjT7Kj7So2NWSo357d1dKjsnfJkpp3Q/PFOBjrUbG2TH/AEDmtXUSZ7UUDjfY5zn3qRSLLd8VjJLPMP24FbPvUVok6b3yDtPCfJ4CufganQyho6QcFkkgYRWsSytjDI69zdoBiowSMfCka+sbizZTMlypbcLHOGLdw9liwGcd1MXDunl0zYMdvkHkS4PwO1Z3d9PLdR3PUx9jRmPrOekn2Tp25537wKMfh1m9Tbr2O6Xi8ngk8LjF/lXz2ZhBLeDSFkuYwXjP2sZ+zBH2hPWA7g7ac8sHelDjt9LN1itIArMzASREFcsrHfAG7IDy7zXRYekzQo7SQMAXdiQ6EksQQNyM6Rz8sVXP0pWhyHS47/8AC1gbeIYis3ha+52KHjY8zxJr+UcsHR4g7NayaUDnmuQRyGNyd+dHeEdAuJdUksUepHXKiO60ncEDskqPnTbxHp7wx45NIIcqdOu0I8OR08+ZHnRDhnHOErhY5okUDs7OneeZwNzz86Si093ZGTLjmvRDS/zYt8F4be24P1uK8Ca0YkkSjsEEElS3LA3PKmvpJw1r2zaG2n0uzxsZDkEqD2t8ZzjHwxW3i1/A4iSG50iVtPWxTMSvoQxAY+JFE7zhX/DsgmkuARpCSyqVffHbYKDpHM4OcUJGTk9jmnSD6KgIcJd3VzLqGldgueTEknA28WoJH9FEibyLGvlLPvn9hB/WnziPS0RP1cS61j7JKrgMe/SquMKOXefOqEvTO6fKxh4weQRRHn39W5NZ+Yk6o10Se7Zt6EdGpbIyFYxIHxpVYZVxgnLa5UC8vBqap7yZB22hhH65H5B9zSHJ9emzqSc7A9uSU5PgWUIu3nWuLo/O3tGNN/uhSfj9oflmp1TfCDy4Ll/AZ4pcwSljLezSainYgjVQOqJKAHBbAZiduZPuqrLe2a5Yw3EjF2ctLNpyzjS5PaHtKMEaeVeQ9EWYgPLIxOMIA2/udkGPcKJW3QTAy0R/eeJB8Ajt/MKVZO6H+ku4GTpHDqJjsoC3PO8h5AZOE8ABz7qu2/TN84WFEzgHs6c/FhV67SKEZMtjHvjdnlPwZwPlWEfEVGdM8xzsDbWyxju5sEDfzUKL6ti1R6RLsbXM6lXjJRuYxjPqxGMbdxojYyR24GXgiP8A3mT8F50udJbUw2zTSW8joNLNJNcAkDI9lNRJY55etBLAS37KsNvLHEmcM0egdr+grOSkpKlfuzWDjKO7r2OtcELO7Oz6gR2cHYjxCjl7yTRoUI6N8N6mIDyA/wB6MV2RutzilySvDXtUOKX/AFYwFLE93l6+NNiON/SfBNJeyMUl0LhEZQSMAD8P6xNKlnxK5RwouWC8tMoyPTDDNdcl0M2VkeM58c+GeZPhWElkXG8kb5/zIx8iBU5Ja0vShx1QfUSrbpxcQQr1iRTLgYA7gfPxGOVbrbpbaTbS2gB57pt8VzRfiXQdJmjzBCUVsuqkrrHqPCvH6B2ak6IrqEHP6Nyy+WB2qmOOOlai5SbeyK6RWb7xRMr8x1T74Oe5Wzg/s1nBfGDq/wDiLiIZwwcthRvgdtcYyaH8T6BRTEEXulgAo62IdxOMns7786zteh3EIlBgu4pFz7KyMucY+6wdcbcqp443s2KM5RW6QVvLYyyrOt2xljACMCoxuTyXAPPfxFaf7eu7gMkiWzgHmYypOM88Njeqi2F8mBcWSynG7LEjeu8ZU8vKrVtw630GUq8Mm4dEd0IwcAlX2PPNRkxP7JUaY8sV9UbB3SXpEyhTLaxFwNPYYjPIj2l/rW6046ky9YtlPEp37Mi/y7g6cjvrZxXoiJv+1OvPdgjgAYzkqPOrllwO9hjCI0EwUY70ON8Z5jvrTHjyRjzb9icmXFJ7KkBuLyW8unrFvAVBAyNQ5/hVmGfd3UHu4LUN2bl0XsEdZGQQCcNzQbg7476a7pbpQddmzeaMrD4bH5Vu6N3luGka4jeFgcIsqEDlkvyI1Fid+4DajTPqS5x6C7/d6PtdXfQvjBAJXtA9/teOdqsTySwRBm6uZVIGVbfGeR8vOnvXbTffikzzzpP51Xl6J2rf4ERB54QDPrjFNp0OElqTktgbF09s5oDDIktsrLpPVgjA/VkTtD3jfO9Kdv8AR7aqks0FyLpUyVjcFPQOzED3D2vKnRugVoxx1ATcDKsw58+TVqu+G2djqjUza5kB6sIbjYHCsVKnG+dy1ZVPqdd+G5ipJ+9NC9ccQFgttm2af6yuqPRIVjX7ukIAoOTg4Y7Z5mt8nTG8klWL+zVOcZBXI9dQYgDHntW+HjTR/ZRxSPnfDxY6s420I7Np3wds8h6Uaj4jfsmFtyoLFi0j45knGy7KOWPCo3exUpQTb2ZlHcSrysYIQBntzL650qhJ2rK04xPLI0aywRkAk6Y2bTpyCMkqM+7861/2DM2lnltkIxzTrGwM7BnkwOZ7vdRSDha4wbiRh4IQg/8AtqD862VUcbZX/s18kyXUrE/gVI+7xVM4/eqvJwm2B1OA5HIzzlviCxz8KMLwuAf4LyHxZWf5ua8HFoYzgII/cB+VJe4gcogDao0iTOB9lalsn9tgF+VXWLHYrckHYBpI4l28kOflWt+lsRJA1N5BSc+mcDnWsdJC2/VXJPgIc59+ogUrQBGOJ3APVwgDcF2L47s8udFuHoCcM+pwNwNl91K631y2NFqwHd1jhT8BijvCbe5UhpFRfHtZ28sDnnvzVJiaGACva0Wl4kq6o2DLkjKnIyNjvW+rIIaoXvDy5zq7vZI2+POr9SgDlf0n9DZJLYGG3ywcF+q9org8vfXKuFcCGtleWaF1xhSxU+fOvqjFU73hEMwxLEj/ALSg/mKT4pBZwm06L3ejVDfy4zgBiT/WrEHDONq32dwZMHkSp/1L/WuoS/Rza5Ji6yHPdG+3rpbK/KsLfotcQHMUyyj8Mq6T/EuR8q1hJaakrM3qvY57NxnjMA+1gSRR4x5PxXI+VVW6eShiHsYw3foHv7tJrp8l7On6S2lXzTEg/kOr+WgnGeLWzKokC6S51h0IPLs6lOG0Zzn3Uv03zH4Y5alumJsf0lsoJa2kjAOMh5MeW5DDl3VesvpWU7FmOwGBKvwwyqaP8O6J2pt0ZE0mRdbMjHAOfZGWwFXkBVSf6PELEpKGyc6ZEV1O2MclPInvp6cT4bX9jTnRU/vfbkHVblvEgKc59AfzqpfdILBirtHeROmNMkYUlccu85HkRWN99GbDOiGAliuOqdozhfawDle1691BuMcBNsC1x9Yt1Y4TtpKpwPZ5lue+3jyq1iT4khOfdBmXptCGzHxK6iJx2J7RWU+7sn4GrcP0gdzSwTjxEbxn4ZYZpGF6roCtysrADIMRHLzBPftuKwbiGr2reJj+owz8wPzq/Jn+2/wxXHuPcvS3h75663KnfDdXqGe72RnnR/g0PDZFUw3BQlQc9a6Htfqybc/CuStex5GYpYxtnTqH+hiN/Sr1r0sKqsf1k6BgBZY1bGnIG7rq5E99Z5IuuH/JUUu6OmcHe4kclXjQA5VJpA747tYUDSxG/M4onxHiiwIGuGhXcLkNn07J05A3rmkXSnG3V2snohXVzHNSfHw7hTTdcChEcc8dpDcyTuCdTECMFTyIGSBjHurmNG0Xj0xjJAhW5lA74YtCn0LDU3uArKbiN04zFZsue+dsEe9mAzWyzj4gVC9ZDbRqNgFZzj9pnUD3g1ctuGFtzPPN5qNI+KKo+dFBqByQXxX2oY8bEg6j/F1ZGfPVWufrEIEt+m/JQ7An0Ctn5UZbh0QJ1Qkkd8jA/m5/KtUvGYYhyiX95Fx8cN8AaNguQBuLYyYwzyY5Yglf35kkVflWcPBbj7kOnfmY4U+QVjVu96XCMBnkiCtnGXZs48AqE0CvvpQjT2ZAfDTEx/8AyPH/AKTTpPoLcOrwjiBHZuY4fQFj8gorVN0OumBLcTnJ54TCDz3wSNs0pyfSpMxxFGznzKgfwpGx/moxwnpJcSxu1zKLUggKOrOWHeftG2xy5UUuwt31DadCUHtXN3Jv9+5fH8uKMWHCI4h97Y/eldhz29pudJEnSW2zhr24lOd1iH9IlopwAW87gLbzORuTcZwBvj2mH5VJooNK2dB4ZEqr2QACScDYZ7zgbVdqvYwhEUBQvkvIVYq0ZkqVKlMCVKlSgCVKlSgDzFa57ZXGHVWHgwBHzrbUoAXpegloclEaEnfMLsn8oOn5VUl6GzL+iumPgJkDfzLpNNlSgBQSwvYypaKKTTt9nKQSN/uuBv2j30A6YC51xXEOqGWFXQrPFqRlcqThwGXVlR4ZHfXTcVAKAOZ9AZYXE0ksltJdysDMItOEUDCKBjljc4zuaM3/AAS3ZXZoI2OoIoKgDcqBvjxbOaabjhMMntxRv+0gP9KoydFIN9IZM89DsPMbZxscH3U02uBVZxfj88EU0ypbRGOKTq1+0dGcrs7AL2eeeYxVWG/4e20sd1D6ESr8hq+VdG479DEFxI8qzzRu5JPssCx5nGARnnzpXufoNuk/RTwSftBlPyyK1jnyx4kxOEX0Ctpxjh00axiS2IWDql1aAwbbtFZFXtYUHPjVduOxxq0VhM7yIFAgjKaF1EKC7kszaTlm6onbwpduvou4kvtWySj/AJcqn5Ppqqv0VcUkcnqjGpPZXVEAo7twzY9wrKVsdI3dIFvg+i4vLclgzqRISNu7eTA5bDG9BeJ3jqNLcVDIBgKglPxGcfOmzgn0IXKyKbgRNHvqQzNvttuiDcU68H+iuOE502678hEXx+85zURWllylqSRyCEW7gKtzxGcYGFhgwO7I7bHbOd6vTcCSFOtPDb1l5apJo0H8KJkV3aLoyoGDI/7ulP8AQora3Re3YYdNY79ZLZ9QTg09x+k+dV4rqVsWUXZUACaeWQjJHsqGq7Y8P4jNnqLRI9R5x2gGP3pc19D2vCoohiOKNB+qoH5CrWKZLfY5DH9GV1IFLSTqfvfbhFP7sa7VY4X9B4WbrZJxschdJf4tI2/wrq2KmKATaF2DoPCPaLvy2zpHwXFF7ThMUX6ONF9Bz99W8V7QNyb5PAK9ryvaCSVKlSgCVKlSgCVKlSgCVKlSgCVKlSgCVKlSgCVDUqUAeV5UqUAQ1KlSgCCpUqUkB7XtSpTAlSpUoAlSpUoAlSpUoAlSpUoA/9k="/>
          <p:cNvSpPr>
            <a:spLocks noChangeAspect="1" noChangeArrowheads="1"/>
          </p:cNvSpPr>
          <p:nvPr/>
        </p:nvSpPr>
        <p:spPr bwMode="auto">
          <a:xfrm>
            <a:off x="1524000" y="-960438"/>
            <a:ext cx="2286000" cy="20002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4462" name="AutoShape 14" descr="data:image/jpeg;base64,/9j/4AAQSkZJRgABAQAAAQABAAD/2wCEAAkGBhQSERUUExQWFRUWGRsaGBgXFyAdIBggHR8YHh0gHhkcHCYeIBojGhccHy8gIycpLSwsHB4xNTAqNSYrLCkBCQoKDgwOGg8PGiwkHCUsLCkpKSktKSwsLCwsLCwsLCksLCwpLCwpKSwsLCwsLCkpLCksLCwsLCwsLDUsKSksLP/AABEIANIA8AMBIgACEQEDEQH/xAAcAAACAgMBAQAAAAAAAAAAAAAFBgAEAgMHAQj/xABLEAACAQMCAgcEBgcGAwcFAQABAgMABBESIQUxBhMiQVFhcTKBkaEHFCNCUrEzYnKCkqLBFRZDU7LRJGPhRHODk8Lw8ZSjs9LiNP/EABkBAAMBAQEAAAAAAAAAAAAAAAABAgMEBf/EAC8RAAICAQMCBQMEAQUAAAAAAAABAhEDEiExQVEEEyJhkTJCcSNSgaHwBXKxwdH/2gAMAwEAAhEDEQA/AO41KlSgCVKlSgCVKlSgCVKlSgCVKlSgCVKlSgCVK8zUzQB7Xmaq3PEkTmfhVSPi5k2Qd2fdQAVJqZoDc3UisxyykAYDYEfmdWfDx5Vai4yuANasxG2nkfTxHnSsdBTNe1RivW71/h/2IqxHcqe/40Wgpm6pXmqpmmI9qVM1KAJUqVKAJUqVKAJUqVKAJUqVKAJUqVKAJUqVKAJXlShF90rtom0NKpf/AC0y7ny0IC1ABevaXx0jkfdbd40/zLhhEPXRu/xAoFxn6T7KDaS76x/8u3GTnwyMn5igB6klCjJIA8TWg3y92W8wNvidvnXLbn6Q53GqC1S3Tumuzlj5rGO0T7xVAXN7dbkz3AP3j9lF7hkbepNS5UUo2dN4j0sji22du5VOTnzxt8DS7fdLZXbQOyTyQbsfdyHqaAW/R2b/ABrmKAfhj3P8RwPgDRnh0Fvb7RHUx5kZZm9W548htUWVSQTtuCk4eVtTfhJ7K+uPbPyosk+BgE+p/wDfKhoedxnqyigZydth/wBKE8Fv0v3eNXZFRVbuy+SR8sD4imSwxedJhHyVnBIGQMjfbffl4nFbJujkTAyPb4cjtLHKwG3gqkLkjwFReCQ27K6JqIzjJyxPgDyyVyMeOKxt+l6P7A6zfGIwSwIzkOuOzjl6in/uFt0K1/8AVreP/hrfr5TjTGrHV6sGbO3hzofw/pL2syho3OxjkGjHkPCmOLittK5GpVlA3BGGX1ON/jWXEuFrKumWNZkPcw39x5/AijTYWZ2/HEGANRHix3H9TVl+JAtheXjSU3RBomP1S5KZ/wAG4GpfQOO2PfmtsPFpbcYvIGiH+Yn2kZ/eXOkftAUbj2HmO58asK+aXLLiIZQykMp5Ebj41fivh407FQWqUrdIek1xajWlq1xGPaMbqGX1Vu7zFDLL6Tw6km2dT3AyIc+9c4+FGpD0se817Sdw/p4S4+sRCKNjhXVtag92pgBj4U3q2RmmmmJxaMqlSpTESpWuaQhSQpY+A7/jQiTjEmM9WI/+9YAj3KTQAbzWm4u0jGXZVHixx+dJ/EeO4z1l2wHesChf52ycegFKPE+mcJOmCya5f8U2XH8UnZqdRSix/fp3bsStsHu3H3bddQHrJtGvvahvEekt0oJme0sE/wCZJ18n8K6UB97VzXivSficqlXuILVPwq2cDwwgxSxH0WW4fee4uXPMRxH/AFsSB7xS1Iehj/xf6SLBM9ZcXN+3gW6uL/y49II9c0Lt/pAvrlSvDrRYI+WpUCL73OB+dbOGfR2sKgmKCL9aduscfu+yD7qZLHo/rxtcXOOXZEcQ+JAx8aV3wGldRP8A7rzXB/429knbvht8sB5GQ9ge740b4X0UEW0EUdv5jMsp9SNgfLIpqFqsbpDJJBAz+zGuZGPd7ICqPU5qzcWgVwkEX1pgftOsnEaRgEDGhFwW35afU0NNjTSA9hwqGNvZ62bxl7bD0jXOPhR4cGml3csPNzgD0RaMKRGnZCoN+ygAGwOeQHhWEtyoDb5IGfcOePjTUCHIpwdHYE3Y6j5DH/WiUEartHGFHj/1oFP0niBwrBie5O0fguaHcW6VzxRlxayKOQaUrGD6KTq+Va6Irgz1Njc9zvuRj40q2rcOsWYpoSQ5BJfU2Cc457DI7hXOuNcfubgMHmWNGBBCZY7+eQKX/qMQxqeaXHi+n/SM/M0SdfSaQin9VnUL3pFe9ZIwi+sWofKPbkMQpxgMgJbK/s899qJcM48t0p6mUavvpnB8NxvpceJDDx8uNRmeJz9Vt4yvNX6x9vXMoGrPlRa16T3GoNPCkjjkwkRnHpIjiUe8v6VEYxttsc5OlFJbfJ0sW7RhVeWSUgdqQ7sDk+2g20eBQbYojbcWeJQSQUPfnUvPHtd3o2KS7Lp9GQFnEgx3TpkjzEyqGX95B601Wd7FKNUcinO2S4IOe7UDu3kwPupOLQrTDg4sjDtr2eeob49V9oeoyKiwsRrtpg6nkCwKn0cfkaAPYshB0lPNN1z4kA4Hhkaaxt+I4bJyJO9o9m/eVhhh+0D60agcS1cWcIfLK9pKfvxHSG9RvG3vAq2rzRgYUXC97RkK/viOAf3W91ZW/G+sUhhHPGeekYI/ajbI+BrT/ZKOxNrMY2G7RMdvLsntKPMZFVsxbouWXF4nOFfDjmjdl19UbDe/lQrjnRtJHEkbLHKd227L+oHJvMc60cQ4jpYR39tgD2ZW7S/uyDtD4g1dt7IgAwTalxskxz8JR2v4gfWoaZSkb7PgahNLAHI7QxsfH/5ojwax6ns9Y7jkqsdlH9aoPxNYR9urRD8R3U+jjI+OKPWcPJu4jamhMviva8Fe1QjygXSlnEeIVTrGzuy5wO848aI8S4kIULsDgAknuAHMk+FKPEuKnquvwH14Maq/aYNyIB5L7qVOWyC0t2KF70bulJAbSTzJIA/oKHwdF21ZubmRh/lwsST6uQAPdmjrXU7q7s8MCrkYPbdiACQMbZ3Hf31jf2ixxwSSSNIJN2OcYG2QAO7nv5VcfCzk+CX4pVyV7Hh9ukqRxwRK8h0q07mRs4JyQc+FPFt0fOMSTMR+GFRGvx5mtP8AbFlbqOq6lVbGCgBJ+G5rTD0saWQRwwySHmWbsKMd+pvD0rBuMXTN1Cc1aWwTuOBRCMrGFjZ9tZXW2O/BY862zQo6ASlpFxg6mwCCQd1TA2xt31SWKZ2cGVIxGcMFUuc6Q3tNgcj+GszwqD77NJ+2/ZB37lwKszNzcfjjlILKGOANA1E4J27OTjcYztzpWumu7e8P1OIP151ETuxZkBy/tECFFJOMBtW3hRybpPbQ9lGjXH3I929CqAt8qG8amnuJYprWOZJ0BUNIirGyt+ISMG8x2TRY6LN9Ndx7ytjVuIbWIyN385XwoH7vjS7e30pkU3Fq5jLaVWZ9KsxHZ1vsoHfjAFZccPGlwBNbxKRlpHlRVBydh2V3xvyI3qzwboTPcLHJecRa5iYOXSFyEkOcKNSgdkYOfE7cqzjq+5L+x7IuymeNSZriCxj/AA26Kp/818D3gUs8Z4lw4xsEeaaQ/wCMmuZlx4tsgB8BTbcdE7O3iPU28WoxyMGIDMSAucasnIUsR6VT4tcwLCNAUouhgo5FQQSAO/s4rOWuO7l8GWTJp4RzSPoveyEdXCdJ5NKQm3d2Mlh76uJ9Gd62kNLGmdyFUnA9TT/H01hbIhVpm54jGSB3au5d/EitD8UvJ2It4IiyjJzODgZ5EoGAI8M1OSeRxejkWNylL1cAG76GWvC7Rru66y7cECONjpQufZ1KvcOZJNJ990l+sfpo4iTjASMLoHcqaRqAHrmupQXN0uY72KDq5DoK5dgwbbkUwR5j5VldfQ5YPkwmS3bxjkyvphw21OCnKKU+T0cGdYG2ldiTwLhkfVK3XywyHOzYkUKeWUbcHHga333AtQwbO2uuf2lvI0EpA8QcA+XOiV59Ccg3iu2P7SA/NWX8qW+JdGOI2bMPbUfe0sB8WXHzrSMG2cU8uRNtVV8EHSt7MqqvdwaTvHdpqX0Eq4b45xTfbdOI51BlhBBxghg4w2cYcaXGSPDPjmlG16YXKDTNE7J3grrXw8wKJWNxwi4A6yMW8ud2hYwk+oHZPwrTdOmjPz9T3VDYbOF+3DKVOc7ksP41w494I8q3vcSKB1sfWDkH54PiJY9x6MBSRL0WAYtZ36lQNhMMFj4BovzK1nacWv7TtSQyy6Qf0eHXntl0PWADyGaboanFurH+HjjgYJEiFclZAGBH7Yzk+oNaRaQkareRrVj3Ea4SfDY9nP6pHpSXb/SVCZPtYdJ7yG0uOXMgAN+8KPW/HbWQF0mw5HslcO3lpAKP/Wi6LpMJS8avrd0j+pGQOQpmjkDRb95AGpR+0PfT1w6ctGCw0tjceH/SkQcVNunWZIjHttHnC+UkRBKH5UV4da3Fw6TSSEwnDCIR9Xq8C7Fix9MAU9QqochXtYRrgCs6YAe94oozkr/78q5x03nZ5y8AeR8DUuNIGORDNtjyroVyuhiwiBdtsgAk+p7hSvxbo1NNMXDrFrxq5v8A7DuqfNy4/Vi5NceLBkdZrr2FOzhvO0TJDAJF7Y09ad+eM4ANVzw6GEMrzyMGxkM+kN+6uMjy3pxtugaYPWTSyd2M6V89l5j391EIeFWdsVIjiXAHaYAn1y2Tmueb8Rl+uVfg7oZPC4H+njv8idbSIY0FpbEaAdQjiOPHOsgAnxya0cN4hftdIkUKxsxxmVwRg88hc5GO4Gn9eOxYKBs8x2AWBzncEDHfSVdrdJMJY1GoNnU8gAOMYJLb7jmMbVrg8NhtyyPfoY5vHZ9OjGqX/QzzcFmysklwyu7BD9XQKO/BZnLbDxxncVcboxb9nWGlOOcjs2efME6ce6hM/HOuQq7RLq3KqzPpPipwAd9632qSMmC8su+xWMJv699TFq3W5zNbBmAxRjEYWNd8BQFG3oBvXkvHIwwbUCDjIznHd/79KFHg7kbQ58DNLsPcO73VlHweYDHW28I8I4ifgdvnmrthS6sGdKuCRXUn1hYZ55AqoUjZYwwXOCZHUjv5ZHKsOjk13boUdLeC3ySitO0skedyCyjSwJ37sUYHAQ50yXtw/iI9Efjz0gtju99Yr0OsgR/w7THXhutZ328QGbB7qdMVoE3vSeEHS91nfOmPSMHyY6m+VU7WGGUkw2Uk5PeVZhv35chN/dTrY8IKbRW6QjDKQqIMHucHmc+FWgs65ZtC5UDBY4BXwGMAEefhU6L5DV7C5bcJupF0hIYUU405DaT3jQihc7+Joxw7gDxbmd2I7sIi/wAKqT/NVOd+qLlryGFWYvvpOktgNuz4IJ7WCOeaE3XSywGz8U1Y/wAlck/wIRS0sqwrecaidCJDrVuS6sacZ31DtA++qB43axvpZ7i3cjKDJYSAd6M2Ub0GDS9d8d4Ox1P9ZPcZHUopz47rnke41qjEdwStvJC0D4KW8yYHLfcsesbvJAzy3FStSfqN/wBOS9Koa7Ti00ilobiKUIQWVlMUgA7mQhtvH3cqs2HSuQj9GZD39SyuR6oDq+VI89tLakNoIC4CksWVR+pcga0H6sgKj8Ve3l4bgqxiimcjO+qKX+KN9Mg/WANbaXVxMNNc/I7SdILSQkTxqjNsRMmhiPNioPzq6bO1lUKFRkAwB2ZFA8tQb8xSlw+5ULhr2a0YZBhmJlQAeDkAEHzq11CjLGSylHPXlYj8exv76hybVEuCfJduOgdoxyqKhP4NUf8ApJX5VSfoGyHMM8q+XZkHpthqtW571aVAeRVjKnxKuuPVxW8mU+xLBJtyYFG+Kllx7hUOMZbMjyY9Bc4t0XkfCzLbz45dYCjfFh+Rpfu+gQAJSG5gPMGJhKmfQnIHvFPV5x28hXDWc8i/iiaOQfw51fKqkXTSHP2kPVMf8xWib+lPS1wzPymuGaeBpHw5ete4DkgBwzOSS2MgREYLeee6uoWcquiuhyrAEHxBpItukducfahQCDvMvj3atz7qd7V8rvjyx4d1axvqafksV7Ve0vUlGpDkAkZweY548R5it+aoCtfW5ZduY5Uk8V4i+vQOvLgkYjh5/vnsj1p6uWwp7qFu4PtSfDAqWhp0Jht7hiT1Lf8AjXA/0R1mnBJm9p4U/YiLH+JyKaSIh4HzJ/616t2g2C/Bc1hlweZxJr8UVGbXRCnHw6F5zbvcTPKF1FdQRQNvw48eW9E4uD2qH2Iyf1mLH55o4j5ORHv46P64rLrG/CR8BXPL/T8UuXJ/l/8AlFrLL2BizxLnBVcb7Jj88VruuksCk6pHbPLSCfkqmjXXt6fvVOvfz/irpw4IYVUFREpOXIuR9JoT7NteSn9W3lI+LAD51IeL3D4ZOHSbnH23Vp+ZZhj0pjaR+/HvNYdYT95Pie6thbABJ+InP2VvHsfad3592I4x8zWyHhl22OsuVTyigAO3LeRn/IUUN+gODNGD5nnjzJ57Vqbi8eN5x6AAn/4NOgsBXXROSeQa+JXYUDDJG6qSdyTkLgDkANPjSX0m+jK8SbFuWuom3DyztqXycFsZ8wMV0mXiyHOJJs8sKDz3x9wg1shvsggJOTtg6MZ333wO6hKgUjlll9EV4xBc20PjhC5HwUZ+NHuI/RfFbWzSPc3EhGB9kiqBk4LFSGOAN+Yp1iGpgDbzsN8ktyP8eMbVnxGZlTsxSRkcnyGwBuRgsdiNjmhjcuxyCw6GM0iq92jxM3tE6Tp8dDRsuofhzv3Gi119GN1CNdrLFcJkHSv2ZJ8erOqIkcsgg+lEekvBZd57BBKpOXt+ROfvQnvHim+O7woNbcXdWxNDc27A/eR1/nA0+81NOhqRl/e2+gZUlhCHlibUuoeCtkofc+PGrNyLaYDXCYGJ1Dq5AAx8QrDqmajEHShguBOkq75WZAe7Yal1KR6gVYh6OWl4uVESMe6Gbqm25lkBZD5ZWokn9uxpGaX1IVbm36r2ZVQHOBKjRj3OAYz+6qisLeWcdoQxyqM7xOh8e4nHzpul+j+SDLwyyDwzHkgftQspI/dpWv8AoQp1sxKyNnBSURkt44miG2f1++sVBt+pfB0+elGou/ZmUXHo437ULwSHvWMqT78EsPPYUQTjwmIKzZwD2X6uReXg4Yg/skHypf4RwviNvKOujuZoSNLKDqG/IlgZFIHPFNVz0YjkYgdS6gbDADDx3BVj6ACtPLa6mbywlzH4PY+JvkaepBH4VkH8qz7DzC+6r0PEHfZkBGNwrLKp8urk0P8AHVQSXopJGhUCZFzyR8ht/wADgrt5kmh9zYzrkBkddvbRo2Hhuhx3elD1IWnG+GONtxK3jYA/VYim6q69SV1c+y6Jz8s0bPGw8b43QggtEdWBjG2jVjauVvxu4QANHIAM+zplG/kCNsj8JNGuHSyyEa+oRxgrqYxMceDKEPfyzQpvgmWGldpnSujvGIpowIFbq07AJUqNvAPhiO7OKurxRDMYQcuBlgPu+GfM0hy3t8CAgL7b9TcB2APk6sc+YaiXQFrgtJrtWtoR7PWkmWRvxMxOTWqkc7jQy8TB22YjwC5oal23JYjt36QPzIrdHPktqlJ39kEbDuzgZzQ7hk0bGQszBtZBQyHsgcuznv8AGqsVBASzdyY96j/c16zT/qj1kP8A6VrwvF3ke9/+tDnlt89rRt+t5eGfHNAUXm1/ekiH8R/MitYYZ/8A9MY5HARc/FmO1VI5rXUM/V8cySVOwznn4bVhwLiMHVjV1ImBxMOxqzny5rpxjG1AUWLjiUKk6rvHLYMg57dwzVfiLqEyjTyNkci7beirWmLj0ccyGWRABr1NrGNTN9mcdwxsGz7qIycej5NKmc/jBz86qMkmZ05JoBrcuRgW87A+KSDv/W01ksUpwfqJz3F44yf5nzRg8di/zV5+I9/f3VIuPxAjMikd5J5Vp5y/aiPIf7mKPGel72j9W1tGHxqKhYyVzyzjOCcUS6P8Xv7tDIlvFGmcK0mldfjgBCdI5Z+FDemPF7j6ypgmgihKA9awTDONmDuUY6txhdgQKNdHOnSSDqp5IuvQe1G2Y5R3MjAYyPvJtil5vsilirqzfcG/VclrQDfc5OwBLMR1Y2ABNKvHukPEIYw5azBc9lTBkgEE7knGcDwpvvuKQumkyAhdQwDu6MrKwH62GyPMUh9J2V4dDSKXjwQd8MB3j1A3HcdqxyZXa22/A/LoDydM+JHOm6hjzz6uBR6d1VG6b3tv9rJemQjYL1YOT3Zz5UJFwDuAx8MI3+3Ks3tjIhVo5CreEbe4+z3Vdmgf4X9LKaiXRFJ3JhZo98Y3jfVGfcV33py4N01inIEUxBI9htSliB3GMsp+XpXG5fo/uNiEmweWq3lHPz01pTobOrcyhHIlJAfd2M1NAmzu81xCVJllCty+1ELAfuShGNULronZzHPVRk4BLR22DvnvhfHwpA4ZcX0n/DScR6tZOx9ompTnbB1DIB8atP0DuYFZlnsZSFI9kZORjbGMnwzWLlp+opWNQ6PLbkaL14DzAaaVQP3ZM4+NE4ZbwICLyKVT91mUk+7AH50jRdEuMRKDDKGIHspcyKfTTrC+6tEPSpwAt1Ya5V7LtrVWJB+8pU7++nd/TuPWdEjurlTqNrGx/FHozz8VK1vl40r/AKWB0OT7UchG/dqVXFI1h0hjnfSLOVGPILKqk+mGUbeGaOwXkico7seuCR7xN+YrN5dOzI1IORXVuSFSZF/8cKw5b6XUVr48LtUDW0bXJJ5FY3UY5NkSb/sjxoBccVuW5yTkHulg1j/Q1V7eaQuALeGRuZxC0TYHPBXRTjli9hqa7mrid/xJ89Za9T2cYW1OGxvnX2ipI2A1YoJB0+6t0WUFXRhnsuCpB3zGSyNgdxGKff7WkSIMsdwhIYbXgTSBnJC3BIOO448K5VxfjC35kyW60kdXLMyl2CclZ0AXx3AHvrWkXufSvBJleFGXByo7QTRq8wPOiGKXPo8uzJw22JyGEYUg7YKkg/lTJVmTFrit3CFkxNBG5GxZRkeBIJ3oIUTmb+2JxzNvF/vnFaOlk4iuPtnVTKewqqXONgAcDbc1qsoY5FypkYBiueqxupwRv510KGFreW5jKWdcQ26FlViOdV3Z8++3j/o1Yva2x9qbh59bZf8A9qocS4xaWz6JVm1YDYCE7HIHsqPDxq5wbi1rc/oYnbAGdUJ8cc2c9/lT0Y6tW/4J8zJw6+Re4rxJI5XEcPCnii0a3ePDMGxqaNFPaCg/KjPUWTFerHC3yDv1DbbjbsnI2JPuo0LgAhVt2znG6Ivz51sg4lI2VFuV9XUZ+dYvR0s2WvrQu3LJFDMY4LB2UEiNYpV14xt39xzVHhnHTJbmRrSySTOlYmaRDtzLM64A22AyadZLmQLnql2BO8i7jn3jnWqTi0ihG0xYYqP0o2zjnheWKzNANY3lvJCkjpbxsw7SDOVPeN1zsRWcl5bd2k/sn/8AkUdurxiNQaAEA7dYfzC91UoONlWyZLUDv7RPMr37bDf4UqHYGPHoBq0a8r3LNj/1iqX98TviKfyP1wb4795Mct6O8PtY4GfRc27q7ZOYgzLuB7Qk3G+asLch+Txt5Lb527Q8W8F+NTOLv0PYmM+6F9umGPZNz/8AVJ/VjWtulkjYGi4dcjKteQgNjfG45csimPSue1rPIbWg2yo1c4Tk52wK0nhqnLmOQyLGypm2RVJOk4IKDbUi4PhnxqNM+5V+xqbp7cqM/U1x3BbyM4Houcela3+ke7Cl/wCy7llH3klEgB8woJ+VFbeKJIlAimPNRlYlOQM76Tt8KllAWZd5gef6YADbv0IK03C4gng92rQM5RrcOSTqDEgn7zmTOWz47Y7qXriHieCOtsSD99VZWI7j9mRii/S3pjHaukcrqHdSwD25k7OtlwJEOoMCpG4PjQi06WWjqCYbkjxjtdYH7zKuR7q4X4aSler5N4zXY8sLe8GnWsc2PKY7erPW5+F3Z3VCvkQWH8z1fsuL2rrmO3uDjAANrDkj0LAirMF0xwy2DDuBlS2j/rn4VssD51P+geanwAxZXy+1GreOVjGfXYn35ryayeQlpbS01HfU7HJ9SjCmTrpjytbNPDVNGCPcsD/nXgWbJ1XHD4h/y4GdveWZF/lqklH7iGnLfSJB4YQ2Pqdlsc5F46cuX+ITRmPjd5/k2wx4XxOfAcid6ak4rbKuWmDN+qoH8qgmtB6W2id7euhxn0yMZ99EskHzuPyZdhbbjV6eVtE37N2x/JKz4XxK+RgfqjlgxYEzu3MYOwj5Y7qMS/SHDvojZvPC7fM99Urj6Q3OAkTbZ3OfyArPXBcItYH1CkfCW4goW9sw2nk8h9nOCdOo53x4CmKDobYH/slsD4BF/wBqS7XpVN3qBnxVzgegHyzTBwrpC4Gy5JOMsug/MnatIZbYZMNdRvs7FIl0xqFXngVvzQZeJPzJx+7zowhyM1vGSZzSg48g+94DBK2qSJWbGNRG+BywfKg/FODLDvG0aajlutkIyfdTQRXCenFxfvcLBP1rqWyBCNQAyfwjI7PjTa7FRt7Nh/j/AEaln1SApKQBiNH1eWFyRt386CcPtJLUP1lpcIGGC3VSHAxvh4y2PHNX7DglnHDqZZut2ADiQFQeZGRpyOe9G/7LtSFAvHVxg6knK74325Y8iK1hknproZ5McFN9QZ0fsTJGGjlkZJFLAtnly1ZcZGMVTh6Lwy7pdQyE/rAnfmfb50fg6LhFUW920enbIwQwOchhnGDknbFAYfogGti0moHdQnY/MNTWTIns/wDPghwg9mhts7Fo41Tq42CLpDCI77d+Ca2wR6e6BceMLDw57Yrn910HureeOKCWY6ySCkoDAAH2skLjz50Rs7bisWA1xcr2lB1RpKMEHWc5zswHxrCWN/U2bKcaqh1iGN1NsM/8sjn7h3ms1D90tuNuW4/rSxPxi+jKAyQTBjpJa1kTTuB2ijAAb862z9JZVkWJooHLae1FcsgGokffU45flU6X3K1R7DOon3xLDhvAMMY8MGtka3OSRJA2fJ/9/OliS5kOfsbhT4pLbyj+FwCedZWsvaAdZwuk9o2wB1Z7+qOMacch3UtMu47j2D0lrdaiwaHxwdZ3/wBqqfVLofehHosnl/t+dalkTYrPpycdqOUb+HtUJHSmQRsxntRIkhRo2naPGGCkkuTnAOdqVSKuPYOi1nKlGaEgHVycY/Fv4HyrWpliQyM8SoCDntbknlgDcEk7AE7+VaZ+KXOnsC3mU5BK3A5euk/OtoubpkUGz8CCkoODjmG0YBxtq8zU1IfpKnE7KS5YOqmERtqErsMYYKHXQMMQSqkbjfnQ+fiNvDIUL3N1N3xiPVoPLGAojTfzPrV2bjEtwhhihkt1Vl1vmNtvuqFP4+7PParEMd5kqJUCKADJIuGZu/AXSuhdgCdyQTjvqpKUkhQcYSbKltcXcmwstCch11wAR7lBHuqyvC7jVlo4FHLeRyBt3bD41q4ys0MYZ72NVyMnTvk7bb4PvpYn4kjnA4jJgZyy6VA8ANtyfLlXO4U9zpi3JWhtk6PNuG6jO2+ZCR6b1P7vRjdmjJ5/oj+ZfnXHOIcYJdh9euHXOB9ud/cKrw8NEm4SeUnwWV/njFarCmYvM06Owyx2QwWkiz3bR5/MmsYpuGKe00fr4nlyWlbow9tawrHPZyGV5eypt22DAaV1EqMsQSBnvo3a8eiYkRcPbKozqDoQsEP2ijVnDL3ocGjykHnMJtxXheAAAf2I3PzxVO06WcOcnqY3do+a9WRj1VmFYWfHRJNEqQW6rONmZ2JVtKyaHXSApKNkEZFLMdtcRXc05a3V9U6yJENRGE1AgHs6GGAO/NN49thLLvuM6/SRHGwEVjJlgWXLIobHcNyNXlTf0W4t9cj61o0UMoIGxODkHJxzDKRjyrm54BKzoxld40aQR4hAz2FZCTjYlyYy3lTf0IikWfq8OsIixo1hlRlc4OQAe0GOx7xVQSVJiyPVbjwOlvw5ExgcvE5q0Kgr2tkqOduzxhkUJvUMYLHtAd/fjwz34ovVa7fA3QuDzAGfkaYhL/v3YsxX6zGrDYq50kH3jFWRxa2cDtwtnl2lNBOmdzbxrIFtUkuG3UPEMAHvzjfHhQfg3Q7hioHuXDTvuxbVGqE9yquAAOWc1mslbWb6ItXT/wCRy+rWrbgRHPhpH5Vvi4PDzUEEDYhiPyNcz4j0StGeV+vljCMwhjTtI6hQVOs5PaO+at8O6IQvGrQ3iA6RqVxuD3jZwRvtypZcscSUpce25lSbqP8Aex0B+EZdHEswZchcSkjBxkFTkH3ivLi2dWVVnbU2D2kQjfOBsAe6ucmCYTNHDJrVVJ1rM0YOkZbTqJBxV+Ky4k2CjT7Kj7So2NWSo357d1dKjsnfJkpp3Q/PFOBjrUbG2TH/AEDmtXUSZ7UUDjfY5zn3qRSLLd8VjJLPMP24FbPvUVok6b3yDtPCfJ4CufganQyho6QcFkkgYRWsSytjDI69zdoBiowSMfCka+sbizZTMlypbcLHOGLdw9liwGcd1MXDunl0zYMdvkHkS4PwO1Z3d9PLdR3PUx9jRmPrOekn2Tp25537wKMfh1m9Tbr2O6Xi8ngk8LjF/lXz2ZhBLeDSFkuYwXjP2sZ+zBH2hPWA7g7ac8sHelDjt9LN1itIArMzASREFcsrHfAG7IDy7zXRYekzQo7SQMAXdiQ6EksQQNyM6Rz8sVXP0pWhyHS47/8AC1gbeIYis3ha+52KHjY8zxJr+UcsHR4g7NayaUDnmuQRyGNyd+dHeEdAuJdUksUepHXKiO60ncEDskqPnTbxHp7wx45NIIcqdOu0I8OR08+ZHnRDhnHOErhY5okUDs7OneeZwNzz86Si093ZGTLjmvRDS/zYt8F4be24P1uK8Ca0YkkSjsEEElS3LA3PKmvpJw1r2zaG2n0uzxsZDkEqD2t8ZzjHwxW3i1/A4iSG50iVtPWxTMSvoQxAY+JFE7zhX/DsgmkuARpCSyqVffHbYKDpHM4OcUJGTk9jmnSD6KgIcJd3VzLqGldgueTEknA28WoJH9FEibyLGvlLPvn9hB/WnziPS0RP1cS61j7JKrgMe/SquMKOXefOqEvTO6fKxh4weQRRHn39W5NZ+Yk6o10Se7Zt6EdGpbIyFYxIHxpVYZVxgnLa5UC8vBqap7yZB22hhH65H5B9zSHJ9emzqSc7A9uSU5PgWUIu3nWuLo/O3tGNN/uhSfj9oflmp1TfCDy4Ll/AZ4pcwSljLezSainYgjVQOqJKAHBbAZiduZPuqrLe2a5Yw3EjF2ctLNpyzjS5PaHtKMEaeVeQ9EWYgPLIxOMIA2/udkGPcKJW3QTAy0R/eeJB8Ajt/MKVZO6H+ku4GTpHDqJjsoC3PO8h5AZOE8ABz7qu2/TN84WFEzgHs6c/FhV67SKEZMtjHvjdnlPwZwPlWEfEVGdM8xzsDbWyxju5sEDfzUKL6ti1R6RLsbXM6lXjJRuYxjPqxGMbdxojYyR24GXgiP8A3mT8F50udJbUw2zTSW8joNLNJNcAkDI9lNRJY55etBLAS37KsNvLHEmcM0egdr+grOSkpKlfuzWDjKO7r2OtcELO7Oz6gR2cHYjxCjl7yTRoUI6N8N6mIDyA/wB6MV2RutzilySvDXtUOKX/AFYwFLE93l6+NNiON/SfBNJeyMUl0LhEZQSMAD8P6xNKlnxK5RwouWC8tMoyPTDDNdcl0M2VkeM58c+GeZPhWElkXG8kb5/zIx8iBU5Ja0vShx1QfUSrbpxcQQr1iRTLgYA7gfPxGOVbrbpbaTbS2gB57pt8VzRfiXQdJmjzBCUVsuqkrrHqPCvH6B2ak6IrqEHP6Nyy+WB2qmOOOlai5SbeyK6RWb7xRMr8x1T74Oe5Wzg/s1nBfGDq/wDiLiIZwwcthRvgdtcYyaH8T6BRTEEXulgAo62IdxOMns7786zteh3EIlBgu4pFz7KyMucY+6wdcbcqp443s2KM5RW6QVvLYyyrOt2xljACMCoxuTyXAPPfxFaf7eu7gMkiWzgHmYypOM88Njeqi2F8mBcWSynG7LEjeu8ZU8vKrVtw630GUq8Mm4dEd0IwcAlX2PPNRkxP7JUaY8sV9UbB3SXpEyhTLaxFwNPYYjPIj2l/rW6046ky9YtlPEp37Mi/y7g6cjvrZxXoiJv+1OvPdgjgAYzkqPOrllwO9hjCI0EwUY70ON8Z5jvrTHjyRjzb9icmXFJ7KkBuLyW8unrFvAVBAyNQ5/hVmGfd3UHu4LUN2bl0XsEdZGQQCcNzQbg7476a7pbpQddmzeaMrD4bH5Vu6N3luGka4jeFgcIsqEDlkvyI1Fid+4DajTPqS5x6C7/d6PtdXfQvjBAJXtA9/teOdqsTySwRBm6uZVIGVbfGeR8vOnvXbTffikzzzpP51Xl6J2rf4ERB54QDPrjFNp0OElqTktgbF09s5oDDIktsrLpPVgjA/VkTtD3jfO9Kdv8AR7aqks0FyLpUyVjcFPQOzED3D2vKnRugVoxx1ATcDKsw58+TVqu+G2djqjUza5kB6sIbjYHCsVKnG+dy1ZVPqdd+G5ipJ+9NC9ccQFgttm2af6yuqPRIVjX7ukIAoOTg4Y7Z5mt8nTG8klWL+zVOcZBXI9dQYgDHntW+HjTR/ZRxSPnfDxY6s420I7Np3wds8h6Uaj4jfsmFtyoLFi0j45knGy7KOWPCo3exUpQTb2ZlHcSrysYIQBntzL650qhJ2rK04xPLI0aywRkAk6Y2bTpyCMkqM+7861/2DM2lnltkIxzTrGwM7BnkwOZ7vdRSDha4wbiRh4IQg/8AtqD862VUcbZX/s18kyXUrE/gVI+7xVM4/eqvJwm2B1OA5HIzzlviCxz8KMLwuAf4LyHxZWf5ua8HFoYzgII/cB+VJe4gcogDao0iTOB9lalsn9tgF+VXWLHYrckHYBpI4l28kOflWt+lsRJA1N5BSc+mcDnWsdJC2/VXJPgIc59+ogUrQBGOJ3APVwgDcF2L47s8udFuHoCcM+pwNwNl91K631y2NFqwHd1jhT8BijvCbe5UhpFRfHtZ28sDnnvzVJiaGACva0Wl4kq6o2DLkjKnIyNjvW+rIIaoXvDy5zq7vZI2+POr9SgDlf0n9DZJLYGG3ywcF+q9org8vfXKuFcCGtleWaF1xhSxU+fOvqjFU73hEMwxLEj/ALSg/mKT4pBZwm06L3ejVDfy4zgBiT/WrEHDONq32dwZMHkSp/1L/WuoS/Rza5Ji6yHPdG+3rpbK/KsLfotcQHMUyyj8Mq6T/EuR8q1hJaakrM3qvY57NxnjMA+1gSRR4x5PxXI+VVW6eShiHsYw3foHv7tJrp8l7On6S2lXzTEg/kOr+WgnGeLWzKokC6S51h0IPLs6lOG0Zzn3Uv03zH4Y5alumJsf0lsoJa2kjAOMh5MeW5DDl3VesvpWU7FmOwGBKvwwyqaP8O6J2pt0ZE0mRdbMjHAOfZGWwFXkBVSf6PELEpKGyc6ZEV1O2MclPInvp6cT4bX9jTnRU/vfbkHVblvEgKc59AfzqpfdILBirtHeROmNMkYUlccu85HkRWN99GbDOiGAliuOqdozhfawDle1691BuMcBNsC1x9Yt1Y4TtpKpwPZ5lue+3jyq1iT4khOfdBmXptCGzHxK6iJx2J7RWU+7sn4GrcP0gdzSwTjxEbxn4ZYZpGF6roCtysrADIMRHLzBPftuKwbiGr2reJj+owz8wPzq/Jn+2/wxXHuPcvS3h75663KnfDdXqGe72RnnR/g0PDZFUw3BQlQc9a6Htfqybc/CuStex5GYpYxtnTqH+hiN/Sr1r0sKqsf1k6BgBZY1bGnIG7rq5E99Z5IuuH/JUUu6OmcHe4kclXjQA5VJpA747tYUDSxG/M4onxHiiwIGuGhXcLkNn07J05A3rmkXSnG3V2snohXVzHNSfHw7hTTdcChEcc8dpDcyTuCdTECMFTyIGSBjHurmNG0Xj0xjJAhW5lA74YtCn0LDU3uArKbiN04zFZsue+dsEe9mAzWyzj4gVC9ZDbRqNgFZzj9pnUD3g1ctuGFtzPPN5qNI+KKo+dFBqByQXxX2oY8bEg6j/F1ZGfPVWufrEIEt+m/JQ7An0Ctn5UZbh0QJ1Qkkd8jA/m5/KtUvGYYhyiX95Fx8cN8AaNguQBuLYyYwzyY5Yglf35kkVflWcPBbj7kOnfmY4U+QVjVu96XCMBnkiCtnGXZs48AqE0CvvpQjT2ZAfDTEx/8AyPH/AKTTpPoLcOrwjiBHZuY4fQFj8gorVN0OumBLcTnJ54TCDz3wSNs0pyfSpMxxFGznzKgfwpGx/moxwnpJcSxu1zKLUggKOrOWHeftG2xy5UUuwt31DadCUHtXN3Jv9+5fH8uKMWHCI4h97Y/eldhz29pudJEnSW2zhr24lOd1iH9IlopwAW87gLbzORuTcZwBvj2mH5VJooNK2dB4ZEqr2QACScDYZ7zgbVdqvYwhEUBQvkvIVYq0ZkqVKlMCVKlSgCVKlSgDzFa57ZXGHVWHgwBHzrbUoAXpegloclEaEnfMLsn8oOn5VUl6GzL+iumPgJkDfzLpNNlSgBQSwvYypaKKTTt9nKQSN/uuBv2j30A6YC51xXEOqGWFXQrPFqRlcqThwGXVlR4ZHfXTcVAKAOZ9AZYXE0ksltJdysDMItOEUDCKBjljc4zuaM3/AAS3ZXZoI2OoIoKgDcqBvjxbOaabjhMMntxRv+0gP9KoydFIN9IZM89DsPMbZxscH3U02uBVZxfj88EU0ypbRGOKTq1+0dGcrs7AL2eeeYxVWG/4e20sd1D6ESr8hq+VdG479DEFxI8qzzRu5JPssCx5nGARnnzpXufoNuk/RTwSftBlPyyK1jnyx4kxOEX0Ctpxjh00axiS2IWDql1aAwbbtFZFXtYUHPjVduOxxq0VhM7yIFAgjKaF1EKC7kszaTlm6onbwpduvou4kvtWySj/AJcqn5Ppqqv0VcUkcnqjGpPZXVEAo7twzY9wrKVsdI3dIFvg+i4vLclgzqRISNu7eTA5bDG9BeJ3jqNLcVDIBgKglPxGcfOmzgn0IXKyKbgRNHvqQzNvttuiDcU68H+iuOE502678hEXx+85zURWllylqSRyCEW7gKtzxGcYGFhgwO7I7bHbOd6vTcCSFOtPDb1l5apJo0H8KJkV3aLoyoGDI/7ulP8AQora3Re3YYdNY79ZLZ9QTg09x+k+dV4rqVsWUXZUACaeWQjJHsqGq7Y8P4jNnqLRI9R5x2gGP3pc19D2vCoohiOKNB+qoH5CrWKZLfY5DH9GV1IFLSTqfvfbhFP7sa7VY4X9B4WbrZJxschdJf4tI2/wrq2KmKATaF2DoPCPaLvy2zpHwXFF7ThMUX6ONF9Bz99W8V7QNyb5PAK9ryvaCSVKlSgCVKlSgCVKlSgCVKlSgCVKlSgCVKlSgCVDUqUAeV5UqUAQ1KlSgCCpUqUkB7XtSpTAlSpUoAlSpUoAlSpUoAlSpUoA/9k="/>
          <p:cNvSpPr>
            <a:spLocks noChangeAspect="1" noChangeArrowheads="1"/>
          </p:cNvSpPr>
          <p:nvPr/>
        </p:nvSpPr>
        <p:spPr bwMode="auto">
          <a:xfrm>
            <a:off x="1524000" y="-960438"/>
            <a:ext cx="2286000" cy="20002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4464" name="AutoShape 16" descr="data:image/jpeg;base64,/9j/4AAQSkZJRgABAQAAAQABAAD/2wCEAAkGBhQSERUUExQWFRUWGRsaGBgXFyAdIBggHR8YHh0gHhkcHCYeIBojGhccHy8gIycpLSwsHB4xNTAqNSYrLCkBCQoKDgwOGg8PGiwkHCUsLCkpKSktKSwsLCwsLCwsLCksLCwpLCwpKSwsLCwsLCkpLCksLCwsLCwsLDUsKSksLP/AABEIANIA8AMBIgACEQEDEQH/xAAcAAACAgMBAQAAAAAAAAAAAAAFBgAEAgMHAQj/xABLEAACAQMCAgcEBgcGAwcFAQABAgMABBESIQUxBhMiQVFhcTKBkaEHFCNCUrEzYnKCkqLBFRZDU7LRJGPhRHODk8Lw8ZSjs9LiNP/EABkBAAMBAQEAAAAAAAAAAAAAAAABAgMEBf/EAC8RAAICAQMCBQMEAQUAAAAAAAABAhEDEiExQVEEEyJhkTJCcSNSgaHwBXKxwdH/2gAMAwEAAhEDEQA/AO41KlSgCVKlSgCVKlSgCVKlSgCVKlSgCVKlSgCVK8zUzQB7Xmaq3PEkTmfhVSPi5k2Qd2fdQAVJqZoDc3UisxyykAYDYEfmdWfDx5Vai4yuANasxG2nkfTxHnSsdBTNe1RivW71/h/2IqxHcqe/40Wgpm6pXmqpmmI9qVM1KAJUqVKAJUqVKAJUqVKAJUqVKAJUqVKAJUqVKAJXlShF90rtom0NKpf/AC0y7ny0IC1ABevaXx0jkfdbd40/zLhhEPXRu/xAoFxn6T7KDaS76x/8u3GTnwyMn5igB6klCjJIA8TWg3y92W8wNvidvnXLbn6Q53GqC1S3Tumuzlj5rGO0T7xVAXN7dbkz3AP3j9lF7hkbepNS5UUo2dN4j0sji22du5VOTnzxt8DS7fdLZXbQOyTyQbsfdyHqaAW/R2b/ABrmKAfhj3P8RwPgDRnh0Fvb7RHUx5kZZm9W548htUWVSQTtuCk4eVtTfhJ7K+uPbPyosk+BgE+p/wDfKhoedxnqyigZydth/wBKE8Fv0v3eNXZFRVbuy+SR8sD4imSwxedJhHyVnBIGQMjfbffl4nFbJujkTAyPb4cjtLHKwG3gqkLkjwFReCQ27K6JqIzjJyxPgDyyVyMeOKxt+l6P7A6zfGIwSwIzkOuOzjl6in/uFt0K1/8AVreP/hrfr5TjTGrHV6sGbO3hzofw/pL2syho3OxjkGjHkPCmOLittK5GpVlA3BGGX1ON/jWXEuFrKumWNZkPcw39x5/AijTYWZ2/HEGANRHix3H9TVl+JAtheXjSU3RBomP1S5KZ/wAG4GpfQOO2PfmtsPFpbcYvIGiH+Yn2kZ/eXOkftAUbj2HmO58asK+aXLLiIZQykMp5Ebj41fivh407FQWqUrdIek1xajWlq1xGPaMbqGX1Vu7zFDLL6Tw6km2dT3AyIc+9c4+FGpD0se817Sdw/p4S4+sRCKNjhXVtag92pgBj4U3q2RmmmmJxaMqlSpTESpWuaQhSQpY+A7/jQiTjEmM9WI/+9YAj3KTQAbzWm4u0jGXZVHixx+dJ/EeO4z1l2wHesChf52ycegFKPE+mcJOmCya5f8U2XH8UnZqdRSix/fp3bsStsHu3H3bddQHrJtGvvahvEekt0oJme0sE/wCZJ18n8K6UB97VzXivSficqlXuILVPwq2cDwwgxSxH0WW4fee4uXPMRxH/AFsSB7xS1Iehj/xf6SLBM9ZcXN+3gW6uL/y49II9c0Lt/pAvrlSvDrRYI+WpUCL73OB+dbOGfR2sKgmKCL9aduscfu+yD7qZLHo/rxtcXOOXZEcQ+JAx8aV3wGldRP8A7rzXB/429knbvht8sB5GQ9ge740b4X0UEW0EUdv5jMsp9SNgfLIpqFqsbpDJJBAz+zGuZGPd7ICqPU5qzcWgVwkEX1pgftOsnEaRgEDGhFwW35afU0NNjTSA9hwqGNvZ62bxl7bD0jXOPhR4cGml3csPNzgD0RaMKRGnZCoN+ygAGwOeQHhWEtyoDb5IGfcOePjTUCHIpwdHYE3Y6j5DH/WiUEartHGFHj/1oFP0niBwrBie5O0fguaHcW6VzxRlxayKOQaUrGD6KTq+Va6Irgz1Njc9zvuRj40q2rcOsWYpoSQ5BJfU2Cc457DI7hXOuNcfubgMHmWNGBBCZY7+eQKX/qMQxqeaXHi+n/SM/M0SdfSaQin9VnUL3pFe9ZIwi+sWofKPbkMQpxgMgJbK/s899qJcM48t0p6mUavvpnB8NxvpceJDDx8uNRmeJz9Vt4yvNX6x9vXMoGrPlRa16T3GoNPCkjjkwkRnHpIjiUe8v6VEYxttsc5OlFJbfJ0sW7RhVeWSUgdqQ7sDk+2g20eBQbYojbcWeJQSQUPfnUvPHtd3o2KS7Lp9GQFnEgx3TpkjzEyqGX95B601Wd7FKNUcinO2S4IOe7UDu3kwPupOLQrTDg4sjDtr2eeob49V9oeoyKiwsRrtpg6nkCwKn0cfkaAPYshB0lPNN1z4kA4Hhkaaxt+I4bJyJO9o9m/eVhhh+0D60agcS1cWcIfLK9pKfvxHSG9RvG3vAq2rzRgYUXC97RkK/viOAf3W91ZW/G+sUhhHPGeekYI/ajbI+BrT/ZKOxNrMY2G7RMdvLsntKPMZFVsxbouWXF4nOFfDjmjdl19UbDe/lQrjnRtJHEkbLHKd227L+oHJvMc60cQ4jpYR39tgD2ZW7S/uyDtD4g1dt7IgAwTalxskxz8JR2v4gfWoaZSkb7PgahNLAHI7QxsfH/5ojwax6ns9Y7jkqsdlH9aoPxNYR9urRD8R3U+jjI+OKPWcPJu4jamhMviva8Fe1QjygXSlnEeIVTrGzuy5wO848aI8S4kIULsDgAknuAHMk+FKPEuKnquvwH14Maq/aYNyIB5L7qVOWyC0t2KF70bulJAbSTzJIA/oKHwdF21ZubmRh/lwsST6uQAPdmjrXU7q7s8MCrkYPbdiACQMbZ3Hf31jf2ixxwSSSNIJN2OcYG2QAO7nv5VcfCzk+CX4pVyV7Hh9ukqRxwRK8h0q07mRs4JyQc+FPFt0fOMSTMR+GFRGvx5mtP8AbFlbqOq6lVbGCgBJ+G5rTD0saWQRwwySHmWbsKMd+pvD0rBuMXTN1Cc1aWwTuOBRCMrGFjZ9tZXW2O/BY862zQo6ASlpFxg6mwCCQd1TA2xt31SWKZ2cGVIxGcMFUuc6Q3tNgcj+GszwqD77NJ+2/ZB37lwKszNzcfjjlILKGOANA1E4J27OTjcYztzpWumu7e8P1OIP151ETuxZkBy/tECFFJOMBtW3hRybpPbQ9lGjXH3I929CqAt8qG8amnuJYprWOZJ0BUNIirGyt+ISMG8x2TRY6LN9Ndx7ytjVuIbWIyN385XwoH7vjS7e30pkU3Fq5jLaVWZ9KsxHZ1vsoHfjAFZccPGlwBNbxKRlpHlRVBydh2V3xvyI3qzwboTPcLHJecRa5iYOXSFyEkOcKNSgdkYOfE7cqzjq+5L+x7IuymeNSZriCxj/AA26Kp/818D3gUs8Z4lw4xsEeaaQ/wCMmuZlx4tsgB8BTbcdE7O3iPU28WoxyMGIDMSAucasnIUsR6VT4tcwLCNAUouhgo5FQQSAO/s4rOWuO7l8GWTJp4RzSPoveyEdXCdJ5NKQm3d2Mlh76uJ9Gd62kNLGmdyFUnA9TT/H01hbIhVpm54jGSB3au5d/EitD8UvJ2It4IiyjJzODgZ5EoGAI8M1OSeRxejkWNylL1cAG76GWvC7Rru66y7cECONjpQufZ1KvcOZJNJ990l+sfpo4iTjASMLoHcqaRqAHrmupQXN0uY72KDq5DoK5dgwbbkUwR5j5VldfQ5YPkwmS3bxjkyvphw21OCnKKU+T0cGdYG2ldiTwLhkfVK3XywyHOzYkUKeWUbcHHga333AtQwbO2uuf2lvI0EpA8QcA+XOiV59Ccg3iu2P7SA/NWX8qW+JdGOI2bMPbUfe0sB8WXHzrSMG2cU8uRNtVV8EHSt7MqqvdwaTvHdpqX0Eq4b45xTfbdOI51BlhBBxghg4w2cYcaXGSPDPjmlG16YXKDTNE7J3grrXw8wKJWNxwi4A6yMW8ud2hYwk+oHZPwrTdOmjPz9T3VDYbOF+3DKVOc7ksP41w494I8q3vcSKB1sfWDkH54PiJY9x6MBSRL0WAYtZ36lQNhMMFj4BovzK1nacWv7TtSQyy6Qf0eHXntl0PWADyGaboanFurH+HjjgYJEiFclZAGBH7Yzk+oNaRaQkareRrVj3Ea4SfDY9nP6pHpSXb/SVCZPtYdJ7yG0uOXMgAN+8KPW/HbWQF0mw5HslcO3lpAKP/Wi6LpMJS8avrd0j+pGQOQpmjkDRb95AGpR+0PfT1w6ctGCw0tjceH/SkQcVNunWZIjHttHnC+UkRBKH5UV4da3Fw6TSSEwnDCIR9Xq8C7Fix9MAU9QqochXtYRrgCs6YAe94oozkr/78q5x03nZ5y8AeR8DUuNIGORDNtjyroVyuhiwiBdtsgAk+p7hSvxbo1NNMXDrFrxq5v8A7DuqfNy4/Vi5NceLBkdZrr2FOzhvO0TJDAJF7Y09ad+eM4ANVzw6GEMrzyMGxkM+kN+6uMjy3pxtugaYPWTSyd2M6V89l5j391EIeFWdsVIjiXAHaYAn1y2Tmueb8Rl+uVfg7oZPC4H+njv8idbSIY0FpbEaAdQjiOPHOsgAnxya0cN4hftdIkUKxsxxmVwRg88hc5GO4Gn9eOxYKBs8x2AWBzncEDHfSVdrdJMJY1GoNnU8gAOMYJLb7jmMbVrg8NhtyyPfoY5vHZ9OjGqX/QzzcFmysklwyu7BD9XQKO/BZnLbDxxncVcboxb9nWGlOOcjs2efME6ce6hM/HOuQq7RLq3KqzPpPipwAd9632qSMmC8su+xWMJv699TFq3W5zNbBmAxRjEYWNd8BQFG3oBvXkvHIwwbUCDjIznHd/79KFHg7kbQ58DNLsPcO73VlHweYDHW28I8I4ifgdvnmrthS6sGdKuCRXUn1hYZ55AqoUjZYwwXOCZHUjv5ZHKsOjk13boUdLeC3ySitO0skedyCyjSwJ37sUYHAQ50yXtw/iI9Efjz0gtju99Yr0OsgR/w7THXhutZ328QGbB7qdMVoE3vSeEHS91nfOmPSMHyY6m+VU7WGGUkw2Uk5PeVZhv35chN/dTrY8IKbRW6QjDKQqIMHucHmc+FWgs65ZtC5UDBY4BXwGMAEefhU6L5DV7C5bcJupF0hIYUU405DaT3jQihc7+Joxw7gDxbmd2I7sIi/wAKqT/NVOd+qLlryGFWYvvpOktgNuz4IJ7WCOeaE3XSywGz8U1Y/wAlck/wIRS0sqwrecaidCJDrVuS6sacZ31DtA++qB43axvpZ7i3cjKDJYSAd6M2Ub0GDS9d8d4Ox1P9ZPcZHUopz47rnke41qjEdwStvJC0D4KW8yYHLfcsesbvJAzy3FStSfqN/wBOS9Koa7Ti00ilobiKUIQWVlMUgA7mQhtvH3cqs2HSuQj9GZD39SyuR6oDq+VI89tLakNoIC4CksWVR+pcga0H6sgKj8Ve3l4bgqxiimcjO+qKX+KN9Mg/WANbaXVxMNNc/I7SdILSQkTxqjNsRMmhiPNioPzq6bO1lUKFRkAwB2ZFA8tQb8xSlw+5ULhr2a0YZBhmJlQAeDkAEHzq11CjLGSylHPXlYj8exv76hybVEuCfJduOgdoxyqKhP4NUf8ApJX5VSfoGyHMM8q+XZkHpthqtW571aVAeRVjKnxKuuPVxW8mU+xLBJtyYFG+Kllx7hUOMZbMjyY9Bc4t0XkfCzLbz45dYCjfFh+Rpfu+gQAJSG5gPMGJhKmfQnIHvFPV5x28hXDWc8i/iiaOQfw51fKqkXTSHP2kPVMf8xWib+lPS1wzPymuGaeBpHw5ete4DkgBwzOSS2MgREYLeee6uoWcquiuhyrAEHxBpItukducfahQCDvMvj3atz7qd7V8rvjyx4d1axvqafksV7Ve0vUlGpDkAkZweY548R5it+aoCtfW5ZduY5Uk8V4i+vQOvLgkYjh5/vnsj1p6uWwp7qFu4PtSfDAqWhp0Jht7hiT1Lf8AjXA/0R1mnBJm9p4U/YiLH+JyKaSIh4HzJ/616t2g2C/Bc1hlweZxJr8UVGbXRCnHw6F5zbvcTPKF1FdQRQNvw48eW9E4uD2qH2Iyf1mLH55o4j5ORHv46P64rLrG/CR8BXPL/T8UuXJ/l/8AlFrLL2BizxLnBVcb7Jj88VruuksCk6pHbPLSCfkqmjXXt6fvVOvfz/irpw4IYVUFREpOXIuR9JoT7NteSn9W3lI+LAD51IeL3D4ZOHSbnH23Vp+ZZhj0pjaR+/HvNYdYT95Pie6thbABJ+InP2VvHsfad3592I4x8zWyHhl22OsuVTyigAO3LeRn/IUUN+gODNGD5nnjzJ57Vqbi8eN5x6AAn/4NOgsBXXROSeQa+JXYUDDJG6qSdyTkLgDkANPjSX0m+jK8SbFuWuom3DyztqXycFsZ8wMV0mXiyHOJJs8sKDz3x9wg1shvsggJOTtg6MZ333wO6hKgUjlll9EV4xBc20PjhC5HwUZ+NHuI/RfFbWzSPc3EhGB9kiqBk4LFSGOAN+Yp1iGpgDbzsN8ktyP8eMbVnxGZlTsxSRkcnyGwBuRgsdiNjmhjcuxyCw6GM0iq92jxM3tE6Tp8dDRsuofhzv3Gi119GN1CNdrLFcJkHSv2ZJ8erOqIkcsgg+lEekvBZd57BBKpOXt+ROfvQnvHim+O7woNbcXdWxNDc27A/eR1/nA0+81NOhqRl/e2+gZUlhCHlibUuoeCtkofc+PGrNyLaYDXCYGJ1Dq5AAx8QrDqmajEHShguBOkq75WZAe7Yal1KR6gVYh6OWl4uVESMe6Gbqm25lkBZD5ZWokn9uxpGaX1IVbm36r2ZVQHOBKjRj3OAYz+6qisLeWcdoQxyqM7xOh8e4nHzpul+j+SDLwyyDwzHkgftQspI/dpWv8AoQp1sxKyNnBSURkt44miG2f1++sVBt+pfB0+elGou/ZmUXHo437ULwSHvWMqT78EsPPYUQTjwmIKzZwD2X6uReXg4Yg/skHypf4RwviNvKOujuZoSNLKDqG/IlgZFIHPFNVz0YjkYgdS6gbDADDx3BVj6ACtPLa6mbywlzH4PY+JvkaepBH4VkH8qz7DzC+6r0PEHfZkBGNwrLKp8urk0P8AHVQSXopJGhUCZFzyR8ht/wADgrt5kmh9zYzrkBkddvbRo2Hhuhx3elD1IWnG+GONtxK3jYA/VYim6q69SV1c+y6Jz8s0bPGw8b43QggtEdWBjG2jVjauVvxu4QANHIAM+zplG/kCNsj8JNGuHSyyEa+oRxgrqYxMceDKEPfyzQpvgmWGldpnSujvGIpowIFbq07AJUqNvAPhiO7OKurxRDMYQcuBlgPu+GfM0hy3t8CAgL7b9TcB2APk6sc+YaiXQFrgtJrtWtoR7PWkmWRvxMxOTWqkc7jQy8TB22YjwC5oal23JYjt36QPzIrdHPktqlJ39kEbDuzgZzQ7hk0bGQszBtZBQyHsgcuznv8AGqsVBASzdyY96j/c16zT/qj1kP8A6VrwvF3ke9/+tDnlt89rRt+t5eGfHNAUXm1/ekiH8R/MitYYZ/8A9MY5HARc/FmO1VI5rXUM/V8cySVOwznn4bVhwLiMHVjV1ImBxMOxqzny5rpxjG1AUWLjiUKk6rvHLYMg57dwzVfiLqEyjTyNkci7beirWmLj0ccyGWRABr1NrGNTN9mcdwxsGz7qIycej5NKmc/jBz86qMkmZ05JoBrcuRgW87A+KSDv/W01ksUpwfqJz3F44yf5nzRg8di/zV5+I9/f3VIuPxAjMikd5J5Vp5y/aiPIf7mKPGel72j9W1tGHxqKhYyVzyzjOCcUS6P8Xv7tDIlvFGmcK0mldfjgBCdI5Z+FDemPF7j6ypgmgihKA9awTDONmDuUY6txhdgQKNdHOnSSDqp5IuvQe1G2Y5R3MjAYyPvJtil5vsilirqzfcG/VclrQDfc5OwBLMR1Y2ABNKvHukPEIYw5azBc9lTBkgEE7knGcDwpvvuKQumkyAhdQwDu6MrKwH62GyPMUh9J2V4dDSKXjwQd8MB3j1A3HcdqxyZXa22/A/LoDydM+JHOm6hjzz6uBR6d1VG6b3tv9rJemQjYL1YOT3Zz5UJFwDuAx8MI3+3Ks3tjIhVo5CreEbe4+z3Vdmgf4X9LKaiXRFJ3JhZo98Y3jfVGfcV33py4N01inIEUxBI9htSliB3GMsp+XpXG5fo/uNiEmweWq3lHPz01pTobOrcyhHIlJAfd2M1NAmzu81xCVJllCty+1ELAfuShGNULronZzHPVRk4BLR22DvnvhfHwpA4ZcX0n/DScR6tZOx9ompTnbB1DIB8atP0DuYFZlnsZSFI9kZORjbGMnwzWLlp+opWNQ6PLbkaL14DzAaaVQP3ZM4+NE4ZbwICLyKVT91mUk+7AH50jRdEuMRKDDKGIHspcyKfTTrC+6tEPSpwAt1Ya5V7LtrVWJB+8pU7++nd/TuPWdEjurlTqNrGx/FHozz8VK1vl40r/AKWB0OT7UchG/dqVXFI1h0hjnfSLOVGPILKqk+mGUbeGaOwXkico7seuCR7xN+YrN5dOzI1IORXVuSFSZF/8cKw5b6XUVr48LtUDW0bXJJ5FY3UY5NkSb/sjxoBccVuW5yTkHulg1j/Q1V7eaQuALeGRuZxC0TYHPBXRTjli9hqa7mrid/xJ89Za9T2cYW1OGxvnX2ipI2A1YoJB0+6t0WUFXRhnsuCpB3zGSyNgdxGKff7WkSIMsdwhIYbXgTSBnJC3BIOO448K5VxfjC35kyW60kdXLMyl2CclZ0AXx3AHvrWkXufSvBJleFGXByo7QTRq8wPOiGKXPo8uzJw22JyGEYUg7YKkg/lTJVmTFrit3CFkxNBG5GxZRkeBIJ3oIUTmb+2JxzNvF/vnFaOlk4iuPtnVTKewqqXONgAcDbc1qsoY5FypkYBiueqxupwRv510KGFreW5jKWdcQ26FlViOdV3Z8++3j/o1Yva2x9qbh59bZf8A9qocS4xaWz6JVm1YDYCE7HIHsqPDxq5wbi1rc/oYnbAGdUJ8cc2c9/lT0Y6tW/4J8zJw6+Re4rxJI5XEcPCnii0a3ePDMGxqaNFPaCg/KjPUWTFerHC3yDv1DbbjbsnI2JPuo0LgAhVt2znG6Ivz51sg4lI2VFuV9XUZ+dYvR0s2WvrQu3LJFDMY4LB2UEiNYpV14xt39xzVHhnHTJbmRrSySTOlYmaRDtzLM64A22AyadZLmQLnql2BO8i7jn3jnWqTi0ihG0xYYqP0o2zjnheWKzNANY3lvJCkjpbxsw7SDOVPeN1zsRWcl5bd2k/sn/8AkUdurxiNQaAEA7dYfzC91UoONlWyZLUDv7RPMr37bDf4UqHYGPHoBq0a8r3LNj/1iqX98TviKfyP1wb4795Mct6O8PtY4GfRc27q7ZOYgzLuB7Qk3G+asLch+Txt5Lb527Q8W8F+NTOLv0PYmM+6F9umGPZNz/8AVJ/VjWtulkjYGi4dcjKteQgNjfG45csimPSue1rPIbWg2yo1c4Tk52wK0nhqnLmOQyLGypm2RVJOk4IKDbUi4PhnxqNM+5V+xqbp7cqM/U1x3BbyM4Houcela3+ke7Cl/wCy7llH3klEgB8woJ+VFbeKJIlAimPNRlYlOQM76Tt8KllAWZd5gef6YADbv0IK03C4gng92rQM5RrcOSTqDEgn7zmTOWz47Y7qXriHieCOtsSD99VZWI7j9mRii/S3pjHaukcrqHdSwD25k7OtlwJEOoMCpG4PjQi06WWjqCYbkjxjtdYH7zKuR7q4X4aSler5N4zXY8sLe8GnWsc2PKY7erPW5+F3Z3VCvkQWH8z1fsuL2rrmO3uDjAANrDkj0LAirMF0xwy2DDuBlS2j/rn4VssD51P+geanwAxZXy+1GreOVjGfXYn35ryayeQlpbS01HfU7HJ9SjCmTrpjytbNPDVNGCPcsD/nXgWbJ1XHD4h/y4GdveWZF/lqklH7iGnLfSJB4YQ2Pqdlsc5F46cuX+ITRmPjd5/k2wx4XxOfAcid6ak4rbKuWmDN+qoH8qgmtB6W2id7euhxn0yMZ99EskHzuPyZdhbbjV6eVtE37N2x/JKz4XxK+RgfqjlgxYEzu3MYOwj5Y7qMS/SHDvojZvPC7fM99Urj6Q3OAkTbZ3OfyArPXBcItYH1CkfCW4goW9sw2nk8h9nOCdOo53x4CmKDobYH/slsD4BF/wBqS7XpVN3qBnxVzgegHyzTBwrpC4Gy5JOMsug/MnatIZbYZMNdRvs7FIl0xqFXngVvzQZeJPzJx+7zowhyM1vGSZzSg48g+94DBK2qSJWbGNRG+BywfKg/FODLDvG0aajlutkIyfdTQRXCenFxfvcLBP1rqWyBCNQAyfwjI7PjTa7FRt7Nh/j/AEaln1SApKQBiNH1eWFyRt386CcPtJLUP1lpcIGGC3VSHAxvh4y2PHNX7DglnHDqZZut2ADiQFQeZGRpyOe9G/7LtSFAvHVxg6knK74325Y8iK1hknproZ5McFN9QZ0fsTJGGjlkZJFLAtnly1ZcZGMVTh6Lwy7pdQyE/rAnfmfb50fg6LhFUW920enbIwQwOchhnGDknbFAYfogGti0moHdQnY/MNTWTIns/wDPghwg9mhts7Fo41Tq42CLpDCI77d+Ca2wR6e6BceMLDw57Yrn910HureeOKCWY6ySCkoDAAH2skLjz50Rs7bisWA1xcr2lB1RpKMEHWc5zswHxrCWN/U2bKcaqh1iGN1NsM/8sjn7h3ms1D90tuNuW4/rSxPxi+jKAyQTBjpJa1kTTuB2ijAAb862z9JZVkWJooHLae1FcsgGokffU45flU6X3K1R7DOon3xLDhvAMMY8MGtka3OSRJA2fJ/9/OliS5kOfsbhT4pLbyj+FwCedZWsvaAdZwuk9o2wB1Z7+qOMacch3UtMu47j2D0lrdaiwaHxwdZ3/wBqqfVLofehHosnl/t+dalkTYrPpycdqOUb+HtUJHSmQRsxntRIkhRo2naPGGCkkuTnAOdqVSKuPYOi1nKlGaEgHVycY/Fv4HyrWpliQyM8SoCDntbknlgDcEk7AE7+VaZ+KXOnsC3mU5BK3A5euk/OtoubpkUGz8CCkoODjmG0YBxtq8zU1IfpKnE7KS5YOqmERtqErsMYYKHXQMMQSqkbjfnQ+fiNvDIUL3N1N3xiPVoPLGAojTfzPrV2bjEtwhhihkt1Vl1vmNtvuqFP4+7PParEMd5kqJUCKADJIuGZu/AXSuhdgCdyQTjvqpKUkhQcYSbKltcXcmwstCch11wAR7lBHuqyvC7jVlo4FHLeRyBt3bD41q4ys0MYZ72NVyMnTvk7bb4PvpYn4kjnA4jJgZyy6VA8ANtyfLlXO4U9zpi3JWhtk6PNuG6jO2+ZCR6b1P7vRjdmjJ5/oj+ZfnXHOIcYJdh9euHXOB9ud/cKrw8NEm4SeUnwWV/njFarCmYvM06Owyx2QwWkiz3bR5/MmsYpuGKe00fr4nlyWlbow9tawrHPZyGV5eypt22DAaV1EqMsQSBnvo3a8eiYkRcPbKozqDoQsEP2ijVnDL3ocGjykHnMJtxXheAAAf2I3PzxVO06WcOcnqY3do+a9WRj1VmFYWfHRJNEqQW6rONmZ2JVtKyaHXSApKNkEZFLMdtcRXc05a3V9U6yJENRGE1AgHs6GGAO/NN49thLLvuM6/SRHGwEVjJlgWXLIobHcNyNXlTf0W4t9cj61o0UMoIGxODkHJxzDKRjyrm54BKzoxld40aQR4hAz2FZCTjYlyYy3lTf0IikWfq8OsIixo1hlRlc4OQAe0GOx7xVQSVJiyPVbjwOlvw5ExgcvE5q0Kgr2tkqOduzxhkUJvUMYLHtAd/fjwz34ovVa7fA3QuDzAGfkaYhL/v3YsxX6zGrDYq50kH3jFWRxa2cDtwtnl2lNBOmdzbxrIFtUkuG3UPEMAHvzjfHhQfg3Q7hioHuXDTvuxbVGqE9yquAAOWc1mslbWb6ItXT/wCRy+rWrbgRHPhpH5Vvi4PDzUEEDYhiPyNcz4j0StGeV+vljCMwhjTtI6hQVOs5PaO+at8O6IQvGrQ3iA6RqVxuD3jZwRvtypZcscSUpce25lSbqP8Aex0B+EZdHEswZchcSkjBxkFTkH3ivLi2dWVVnbU2D2kQjfOBsAe6ucmCYTNHDJrVVJ1rM0YOkZbTqJBxV+Ky4k2CjT7Kj7So2NWSo357d1dKjsnfJkpp3Q/PFOBjrUbG2TH/AEDmtXUSZ7UUDjfY5zn3qRSLLd8VjJLPMP24FbPvUVok6b3yDtPCfJ4CufganQyho6QcFkkgYRWsSytjDI69zdoBiowSMfCka+sbizZTMlypbcLHOGLdw9liwGcd1MXDunl0zYMdvkHkS4PwO1Z3d9PLdR3PUx9jRmPrOekn2Tp25537wKMfh1m9Tbr2O6Xi8ngk8LjF/lXz2ZhBLeDSFkuYwXjP2sZ+zBH2hPWA7g7ac8sHelDjt9LN1itIArMzASREFcsrHfAG7IDy7zXRYekzQo7SQMAXdiQ6EksQQNyM6Rz8sVXP0pWhyHS47/8AC1gbeIYis3ha+52KHjY8zxJr+UcsHR4g7NayaUDnmuQRyGNyd+dHeEdAuJdUksUepHXKiO60ncEDskqPnTbxHp7wx45NIIcqdOu0I8OR08+ZHnRDhnHOErhY5okUDs7OneeZwNzz86Si093ZGTLjmvRDS/zYt8F4be24P1uK8Ca0YkkSjsEEElS3LA3PKmvpJw1r2zaG2n0uzxsZDkEqD2t8ZzjHwxW3i1/A4iSG50iVtPWxTMSvoQxAY+JFE7zhX/DsgmkuARpCSyqVffHbYKDpHM4OcUJGTk9jmnSD6KgIcJd3VzLqGldgueTEknA28WoJH9FEibyLGvlLPvn9hB/WnziPS0RP1cS61j7JKrgMe/SquMKOXefOqEvTO6fKxh4weQRRHn39W5NZ+Yk6o10Se7Zt6EdGpbIyFYxIHxpVYZVxgnLa5UC8vBqap7yZB22hhH65H5B9zSHJ9emzqSc7A9uSU5PgWUIu3nWuLo/O3tGNN/uhSfj9oflmp1TfCDy4Ll/AZ4pcwSljLezSainYgjVQOqJKAHBbAZiduZPuqrLe2a5Yw3EjF2ctLNpyzjS5PaHtKMEaeVeQ9EWYgPLIxOMIA2/udkGPcKJW3QTAy0R/eeJB8Ajt/MKVZO6H+ku4GTpHDqJjsoC3PO8h5AZOE8ABz7qu2/TN84WFEzgHs6c/FhV67SKEZMtjHvjdnlPwZwPlWEfEVGdM8xzsDbWyxju5sEDfzUKL6ti1R6RLsbXM6lXjJRuYxjPqxGMbdxojYyR24GXgiP8A3mT8F50udJbUw2zTSW8joNLNJNcAkDI9lNRJY55etBLAS37KsNvLHEmcM0egdr+grOSkpKlfuzWDjKO7r2OtcELO7Oz6gR2cHYjxCjl7yTRoUI6N8N6mIDyA/wB6MV2RutzilySvDXtUOKX/AFYwFLE93l6+NNiON/SfBNJeyMUl0LhEZQSMAD8P6xNKlnxK5RwouWC8tMoyPTDDNdcl0M2VkeM58c+GeZPhWElkXG8kb5/zIx8iBU5Ja0vShx1QfUSrbpxcQQr1iRTLgYA7gfPxGOVbrbpbaTbS2gB57pt8VzRfiXQdJmjzBCUVsuqkrrHqPCvH6B2ak6IrqEHP6Nyy+WB2qmOOOlai5SbeyK6RWb7xRMr8x1T74Oe5Wzg/s1nBfGDq/wDiLiIZwwcthRvgdtcYyaH8T6BRTEEXulgAo62IdxOMns7786zteh3EIlBgu4pFz7KyMucY+6wdcbcqp443s2KM5RW6QVvLYyyrOt2xljACMCoxuTyXAPPfxFaf7eu7gMkiWzgHmYypOM88Njeqi2F8mBcWSynG7LEjeu8ZU8vKrVtw630GUq8Mm4dEd0IwcAlX2PPNRkxP7JUaY8sV9UbB3SXpEyhTLaxFwNPYYjPIj2l/rW6046ky9YtlPEp37Mi/y7g6cjvrZxXoiJv+1OvPdgjgAYzkqPOrllwO9hjCI0EwUY70ON8Z5jvrTHjyRjzb9icmXFJ7KkBuLyW8unrFvAVBAyNQ5/hVmGfd3UHu4LUN2bl0XsEdZGQQCcNzQbg7476a7pbpQddmzeaMrD4bH5Vu6N3luGka4jeFgcIsqEDlkvyI1Fid+4DajTPqS5x6C7/d6PtdXfQvjBAJXtA9/teOdqsTySwRBm6uZVIGVbfGeR8vOnvXbTffikzzzpP51Xl6J2rf4ERB54QDPrjFNp0OElqTktgbF09s5oDDIktsrLpPVgjA/VkTtD3jfO9Kdv8AR7aqks0FyLpUyVjcFPQOzED3D2vKnRugVoxx1ATcDKsw58+TVqu+G2djqjUza5kB6sIbjYHCsVKnG+dy1ZVPqdd+G5ipJ+9NC9ccQFgttm2af6yuqPRIVjX7ukIAoOTg4Y7Z5mt8nTG8klWL+zVOcZBXI9dQYgDHntW+HjTR/ZRxSPnfDxY6s420I7Np3wds8h6Uaj4jfsmFtyoLFi0j45knGy7KOWPCo3exUpQTb2ZlHcSrysYIQBntzL650qhJ2rK04xPLI0aywRkAk6Y2bTpyCMkqM+7861/2DM2lnltkIxzTrGwM7BnkwOZ7vdRSDha4wbiRh4IQg/8AtqD862VUcbZX/s18kyXUrE/gVI+7xVM4/eqvJwm2B1OA5HIzzlviCxz8KMLwuAf4LyHxZWf5ua8HFoYzgII/cB+VJe4gcogDao0iTOB9lalsn9tgF+VXWLHYrckHYBpI4l28kOflWt+lsRJA1N5BSc+mcDnWsdJC2/VXJPgIc59+ogUrQBGOJ3APVwgDcF2L47s8udFuHoCcM+pwNwNl91K631y2NFqwHd1jhT8BijvCbe5UhpFRfHtZ28sDnnvzVJiaGACva0Wl4kq6o2DLkjKnIyNjvW+rIIaoXvDy5zq7vZI2+POr9SgDlf0n9DZJLYGG3ywcF+q9org8vfXKuFcCGtleWaF1xhSxU+fOvqjFU73hEMwxLEj/ALSg/mKT4pBZwm06L3ejVDfy4zgBiT/WrEHDONq32dwZMHkSp/1L/WuoS/Rza5Ji6yHPdG+3rpbK/KsLfotcQHMUyyj8Mq6T/EuR8q1hJaakrM3qvY57NxnjMA+1gSRR4x5PxXI+VVW6eShiHsYw3foHv7tJrp8l7On6S2lXzTEg/kOr+WgnGeLWzKokC6S51h0IPLs6lOG0Zzn3Uv03zH4Y5alumJsf0lsoJa2kjAOMh5MeW5DDl3VesvpWU7FmOwGBKvwwyqaP8O6J2pt0ZE0mRdbMjHAOfZGWwFXkBVSf6PELEpKGyc6ZEV1O2MclPInvp6cT4bX9jTnRU/vfbkHVblvEgKc59AfzqpfdILBirtHeROmNMkYUlccu85HkRWN99GbDOiGAliuOqdozhfawDle1691BuMcBNsC1x9Yt1Y4TtpKpwPZ5lue+3jyq1iT4khOfdBmXptCGzHxK6iJx2J7RWU+7sn4GrcP0gdzSwTjxEbxn4ZYZpGF6roCtysrADIMRHLzBPftuKwbiGr2reJj+owz8wPzq/Jn+2/wxXHuPcvS3h75663KnfDdXqGe72RnnR/g0PDZFUw3BQlQc9a6Htfqybc/CuStex5GYpYxtnTqH+hiN/Sr1r0sKqsf1k6BgBZY1bGnIG7rq5E99Z5IuuH/JUUu6OmcHe4kclXjQA5VJpA747tYUDSxG/M4onxHiiwIGuGhXcLkNn07J05A3rmkXSnG3V2snohXVzHNSfHw7hTTdcChEcc8dpDcyTuCdTECMFTyIGSBjHurmNG0Xj0xjJAhW5lA74YtCn0LDU3uArKbiN04zFZsue+dsEe9mAzWyzj4gVC9ZDbRqNgFZzj9pnUD3g1ctuGFtzPPN5qNI+KKo+dFBqByQXxX2oY8bEg6j/F1ZGfPVWufrEIEt+m/JQ7An0Ctn5UZbh0QJ1Qkkd8jA/m5/KtUvGYYhyiX95Fx8cN8AaNguQBuLYyYwzyY5Yglf35kkVflWcPBbj7kOnfmY4U+QVjVu96XCMBnkiCtnGXZs48AqE0CvvpQjT2ZAfDTEx/8AyPH/AKTTpPoLcOrwjiBHZuY4fQFj8gorVN0OumBLcTnJ54TCDz3wSNs0pyfSpMxxFGznzKgfwpGx/moxwnpJcSxu1zKLUggKOrOWHeftG2xy5UUuwt31DadCUHtXN3Jv9+5fH8uKMWHCI4h97Y/eldhz29pudJEnSW2zhr24lOd1iH9IlopwAW87gLbzORuTcZwBvj2mH5VJooNK2dB4ZEqr2QACScDYZ7zgbVdqvYwhEUBQvkvIVYq0ZkqVKlMCVKlSgCVKlSgDzFa57ZXGHVWHgwBHzrbUoAXpegloclEaEnfMLsn8oOn5VUl6GzL+iumPgJkDfzLpNNlSgBQSwvYypaKKTTt9nKQSN/uuBv2j30A6YC51xXEOqGWFXQrPFqRlcqThwGXVlR4ZHfXTcVAKAOZ9AZYXE0ksltJdysDMItOEUDCKBjljc4zuaM3/AAS3ZXZoI2OoIoKgDcqBvjxbOaabjhMMntxRv+0gP9KoydFIN9IZM89DsPMbZxscH3U02uBVZxfj88EU0ypbRGOKTq1+0dGcrs7AL2eeeYxVWG/4e20sd1D6ESr8hq+VdG479DEFxI8qzzRu5JPssCx5nGARnnzpXufoNuk/RTwSftBlPyyK1jnyx4kxOEX0Ctpxjh00axiS2IWDql1aAwbbtFZFXtYUHPjVduOxxq0VhM7yIFAgjKaF1EKC7kszaTlm6onbwpduvou4kvtWySj/AJcqn5Ppqqv0VcUkcnqjGpPZXVEAo7twzY9wrKVsdI3dIFvg+i4vLclgzqRISNu7eTA5bDG9BeJ3jqNLcVDIBgKglPxGcfOmzgn0IXKyKbgRNHvqQzNvttuiDcU68H+iuOE502678hEXx+85zURWllylqSRyCEW7gKtzxGcYGFhgwO7I7bHbOd6vTcCSFOtPDb1l5apJo0H8KJkV3aLoyoGDI/7ulP8AQora3Re3YYdNY79ZLZ9QTg09x+k+dV4rqVsWUXZUACaeWQjJHsqGq7Y8P4jNnqLRI9R5x2gGP3pc19D2vCoohiOKNB+qoH5CrWKZLfY5DH9GV1IFLSTqfvfbhFP7sa7VY4X9B4WbrZJxschdJf4tI2/wrq2KmKATaF2DoPCPaLvy2zpHwXFF7ThMUX6ONF9Bz99W8V7QNyb5PAK9ryvaCSVKlSgCVKlSgCVKlSgCVKlSgCVKlSgCVKlSgCVDUqUAeV5UqUAQ1KlSgCCpUqUkB7XtSpTAlSpUoAlSpUoAlSpUoAlSpUoA/9k="/>
          <p:cNvSpPr>
            <a:spLocks noChangeAspect="1" noChangeArrowheads="1"/>
          </p:cNvSpPr>
          <p:nvPr/>
        </p:nvSpPr>
        <p:spPr bwMode="auto">
          <a:xfrm>
            <a:off x="1524000" y="-960438"/>
            <a:ext cx="2286000" cy="20002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4470" name="AutoShape 22" descr="data:image/jpeg;base64,/9j/4AAQSkZJRgABAQAAAQABAAD/2wCEAAkGBhQSEBQUEhQWFRUVFBgYFxcXGBccGhgZFxQXGRcaHBgeHScgHxwkHBQYHy8gIycqLCwsGB8xNTAqNSYrLCkBCQoKDgwOGg8PGi8kHyQsLCwsMSwsKiksLCwpLCwsLC8sLC4sLCwsLywsLCwsKSwsKiwsKSksLCwpLCkpLCwsLP/AABEIAOgAyAMBIgACEQEDEQH/xAAcAAABBQEBAQAAAAAAAAAAAAAAAwQFBgcCAQj/xAA/EAACAQIEBAMGAwcDBAIDAAABAgMAEQQSITEFBkFREyJhBzJxgZGhI0JSFGKSscHR8DNyohVTguFDwjRj0v/EABkBAQADAQEAAAAAAAAAAAAAAAABAgMEBf/EACwRAAICAgIABAUDBQAAAAAAAAABAhEDIRIxIkFRYQQTcdHwFLHhQoGRocH/2gAMAwEAAhEDEQA/ANvooooAooooAooooArxmsLnakMZjljAzbtoqjVmPoP67DrUTiVaYfi6L/2wfL/5H8x+w9d6AOIcdcj8BGZOsoAP8Cnf/cdO16YRcelXaQn92VP/ALLY/Y14cGVa0ZIt2P8AQ1xjMaY0JlMSr3bc/Ibn4VIJSLmcgXkiNv1Rsrj6HK32p5DzBAxA8QKT0e6H/la/yrN8W7T5VQMsQuVUe+7dC1jZFBOxNT2HwMnhASHN5bHNrf5HpQF7BorPuBYXLI6qzoLi2R2WxPYbdNrVYo8ROvuyq+h0kXW4/fXKf+JqAT9FQ3/X2U2khba942Dj6HK32pxhuYIHNhIob9L3U/RrX+VASNFFFAFFFFAFFFFAFFFFAFFFFAFFFFAFFFJYnErGpZyFA6n/ADf0oBWoXjXHjGjeCodgbFmNkVuxO7EdVHzIprxDHPOCvmjjItYG0jA9yPcHoNe5G1QCcn4YaZZGtsGmlIHyzWqaBG8P5kllLSArLrZmBudCdLDZR0A0qVj5gJ3IH1rqPljDK2YQrcbdP5VI5akDSHiSjUsD/wCQrx8RAxuVVm7k5iPh2oxXB4pLFkFx20+4pqeFRx7vIoPXRgD0BI1A9TUAfJjgNFTT0AArp5pH6ZR66mlMPw1R7pY9N+vwA2PencaKvprprtb1PSgEcBggv8zfqe9Oz6dvXQdzakGxgA0O+unf46WppPjGJsLH0H8ydzQHUuKBJPfRQN7dKisViCzGJAHcjW+qxjuQdCfSvZZWdykJ83536J6D19Kf4PBrEuSMXY6kn1/Mx/pVV4gJ4LhwhULG8gc6nK7D4krqoHpapiLFYhdpFkHaRbH+JP8A+TSIUItzqT9WNdSYrw1Be5ZjZUUXZifyqOptqTsACTVgx8nG2GkkLD1jZXGm+mjf8acQcbhY28QBv0v5G/haxNVXE4aWV8zJhSyCwK+I0sYOpBBkjK+tt6W4cjPctiTJEpAZHgXJe17BnLEnbYkVbiV5bouVFV/D8PW11Dw32EbsBbp5NV+1L+JOm0qOB/3Vyn+NNB/CaoWJmioGHm1L2YAkb+FIkg+xDf8AGpHDcahc5VkGb9DeVv4WsftShY9ooooAooqN5kndMHO0TZZFidla17FVJuB1OlAd8Q4qsZyqM8lvdGgF+rH8o+56CodwzNmkOZunRV9FXp8d68wzJlGUkX1uepP5iepPc0s0Z6a/DWpAmarHNHN/gN4WHTxp+o/Kl9s3c+g+dWao1uDoJGdVUlzdid76bUd+RKM0xvOfEbsHmWHbRIlJ2udT9N6RXnHGiMN+0uzajJkjG2xbQg/I1pWIw0Tow8EnpZha5O1mF/5VA43kSZ3DxzRWNgwaMXCj8uYDUetgaxuRsoxK5wH2k4lHAxP4kZbVsoDAegHT5VqEeKRkVwwysLgkgXB+NULF+z2ZsxRUUX8ozG59Tfan45HigAZ5Az2K5CfeJHT7fKim15CUI+TGHEebcLhXbNiPMGPliZmN76+6bfeoyP2v4ZT/AKc9u9k/q1Z7gThXWU4lpVlLEqyAFTfUgjvfrtY1D1sc7N34R7RMFiGA8bw2PSYZf+Xu/K9WDxDN5ID5fzzDUfBTt/avmepPg3HcTh2H7NNJGSdAjGxP+3Y/Soq2LPpjDYcRgRxDUbnt6k9SaexxZQbC539SaxzhHtgxEHlxYhlPXIpWS/7xXy3+VT/A/bA+IfKmEV+ypOFkb/YrqAx9BrWnFlVJM0KWdYgHkIBYhVUsBdjsqk6XPeoPFljlfF4RnYta5AaKFD1SWIM42Fza7E9BayHL/NU2LeXwvBd1PmwsyvBNCNBlDHOHGmpIGvbSpZzKAHXDPhijBpGDoy5FN3AjjJzki4HlFt+lOiHsbYTDI8h/Y55Fh3mkV84DaDwwXUtnI6hvLYXGoqdw0Kqg8oSJBZF7Dv8AH+9dYV0lVXjKmJvOpW1nza5vh/WvJ4WkYdEU7Hqe/wAPSobsslR5hJ2kbPqFtoNdu5HfSo3mfikBhkildlDHIWH6hra35rW1G1qno0AFhTLHcDhmN5EBPU2HUW6j71STf9JpDjfj6KXheVjOuWGWFk0NyCSddSLXBubi4PpVN9ovOWaNMDFIZIoLCSX/ALsi9Af0KdB3Iqze0jmmPAxnCYQ2mdAsjA/6UXRB0DN2Gw161S/ZnyIeJYnNICMLCR4h2ztuIwfXdrbD41o8kprxGXy4RfgN09n8TLwvBhyWYwIxLEk+YZtzrsaKno4woAUAAAAAbADQACisy414rxaLDRGWdwiDqepOwA3JPQDU1mHMfM8uOupDRYY//FezyespGw//AFj5k7V1zeGbHzGZ8wiZRECbLGjRqdBtmJJu2+w2qNMZAv0tW+OC7ZhOb6RKHm+KCEeOpyKqrceYmwAAynUnSm/D+ZQ4UYSdWsqAqTZ7gvmPhvY7FL2v7tZvxXib4qU5I5GjjtbKpNszBQxA6sSAPiBUT4lyba2J06j5HWodXom3WzeIOZpvwFeNSZCQ+cMuVhHmC6fmO19tOu1SHDuP4eZbhjG2xVvym7Agn4o30rEMHzHiI0yCVihsMjnMDrsL+YfIipzhXOC5Ck0RAKFA0QX3bNbNGdyC7G4N9aOI+YbL+zki62b4WpMjvVG4Tx0En9nxC3yKAhOVgwzXYxva+40W+1XLh3FHdPxVs1yCrehtcHqD0NUaNFKxasm9qXD8fHiJMRCz/s7oqnwyfKAuWzr0Op8w71sF0PQr8NRScuDY+6Qy21sbE+lj0qt0WPkoivCK17nb2WSzu02EhEZJ1huFJt+YA6C/as64pyvisKAZ4JIwTYFhoT8dqulZS6Ian3BMQqTAvoCCL/pJFr01K14UqUnF2Q6kqJGfgTqb2LpvmTW/y70lLK9gqKw+AN/lpcH1pTgWEnlmWGBrO97AuFXQEnUmw2qQ47wrGYcfjzLvayzox+YU3qXKC9iFCb32S/D+b8ckiYl3V54h4aNIFuEK+bxSLEi22bW9T/EvblM2HMYESysLGSJXNgdDlDNYH1rLYsayo6C2V7XB7jY/GkKhyWqCi92z6D9n/tD4YmFiwyztGUB//IGW7MSW8wJQC50F60WKQMoZSGU7EEEH4EaV8b1JcH5kxOFN8NPJF6KxCn4rsfpWb27NEfXFVfn7nVeH4fSzTyAiJO3d2/dX7nSsw5e9umNBCzxx4gDdtY3A+K+X7VVOZOYJcZiHmlN3c6AbIo0VV9AP71AbFuC8Hn4njRChLSSMWkkbXKL+eRv7dTYCvpvl7gEWCwyYeEWRBb1Y/mYnqSdTWbexvi/DcPD4QmVcZIfxfF8hJHuohOhUdLG5JvWt0CQUUUUJK9zFyXFi8xYlWZQrEfmA2uPT071Rsf7McXDc4aXMvRb9L3Oh7knvvWtV4zgAkmwGpJ7VZSaK8UfOPL+BxGFxDwyRvGxRtwVvka6kHY/Wq9Dg0z5Sut7EdrGx+d6+i8VxFsaDHhVUxm4bEyLeMdPwl3kYfq0QdztWSYOF0klhxaRvNGsliyqC+Rtww964170b0Wx4HOVR+xGx8pFgctzsRrrrtptfSo/C4FssjFh5b7gakFbgjpp1q7YTAI8KyKpVWuLXJsc2UfQkVApw6Rc5W0qSK2bwtQCQc2m9wQPjUY2/WzPPhqVVRH8N82jojDbU/wB6lcNxSaBrRSSKo/KbOn8LE/ao3C4BSdJQhtfLIpBsN72vb51KNw6cx6IJFGzRsGFvl/mtb6OTjJPRMYH2jsB+PEWX9UZKn+Fv6GrLwvnHDTWEWITN+iXyP99D8qzTFYsquVkZT6g1B4jChz7gN+w3qjSNYZJLs+hjxJ094Er9QRlJ/oa4xy4bFRvDMgZG0Zb/ADBtfpvcVifB+MT4cAQYh18oJjZ8yXvb3XuLdxvVx4fz4SB+0Qo2vvxNlvtZsp0N7jqKztHRY2497BYnu2BnyH/ty3I+T7/UH41GcH9hkpjkGLZopQw8MrldCttTfrrpb0q/cN5igkFopgrWACS+Ug9N9Ngdqm4uIyIbMNLmx3FhtS76LIz3k72RnCYkyzyJKArKiZNPN1a/UdLV57T+R/Fg8SBF8RLAnqyC+gPp2rTIeLxyaEC+m3r6d6WOFjcb3+JINUafZopJao+SMdw4xFRmVsyhhlN7X6G2xvcWpravrDivJOCnXLNhYj2IXKw+DLY1nvMnsJhytJhsQ0QUE5ZRmXT98eYfQ1ojNmIV3FEWYKNSasvEOQcTGpKxtJlAJMYLaHUHKBmAt3FR0EHhLr7xHm9B+kf1q0o12UUk1aPbCNcq/M/qPf4dqR8Yo4Yi+UgkdzuBU9yjy+cXOL6IurE7ADUk+gH9qiOIMrOxX3SxYd7Em1/laqgj/DzsWItck+guauvLftUxuBRY438WJb2jlFwB1CsDmA+dqrMHhqCz6ke7GL6nuT2H1qx+z3kWTiWJtqsKEGaToBuI1/eI+g1+NE7ZZpp7PpnATl4o3YZWZFYrvYsoJF/S9qKWC2oqST01m/MvMyJjJU4hmOFjZBHGgYq11DF5VAu4udFJy6bGtIqscx8mjESGVWszJkZWHla3ukHdW6dQRal6YIPmLn9HXwsK3ly6uNNLbKNwPWqhLCkqgOA2t/UHoQdwa44nyXK+IAkz4eUKbNrlkCtrYg5ToQbelJ4jCSwZSv4iH8y9P/W1QpU6DjasY4mXEYJLxHxI0N8p1uMwPmHcajMN9L1DxcWjLEqTGSzMBtbMxNgR8atuGx+awY2PYixqI4zymsl3hsrndfyt/Y/arqMJd6NMfxWXBLkvF9fT6ibcVkIswSZbg2kGum1pBZvrXUE8QZV/Fwkh1GYlozfKRqCGsQNKqpEsTEaoRup2+n9RVn4dzxBIiQ46GwRcocDMvTzEe8p03F6zyvJi6XJefqbZJYM8VOC4P08i9yBJYyRlckaW1/8AdNn4FhyuZowNtbkG+2/eqrheEuFz4KVZY7LePNcElfNl7EEHsdqYcR5txCNkF1088UvnswPRjZsp03NXx54ZOv5/wcc8Th2WnHclIdY3I9G1Gvr/AHFV/Hcryx+azC2zJr9bf1pzh/aXEy5cRG8RtbOnnTprbRh96tPDuOwYi3hTI/wPmH/ida1qLM3oztoJLWEjWtawsO9uh2BIpXDcSxsBzQTyA39w2yH5Hy/atDxnCYnUl0BPcCx12sd/rURLyf5vw3yk6gPYj5MPpVflrtDlY14b7ScQLfteDD/vw+VtOuXVT8iKuHDef8HNYeL4TH8kwMZ+p8p+tU+fgU0XvISAbZl8w032pEi4ta/oahoumy2YvmLExTSWlKqCCg0ZGTUi3e+moqfHOceRGkQAOB1AF2F7a6HTvpWYpiFw8LyvZAuuUbE38oC7Zie1RKe05pBbF4dHUf8AbuhC6gaA2Oht0vSUuUVS2TiSUnyejSPaRx9MPw0thWEbTyCMkLZspUl7EHQ2W1+2grC4sM8pIjUtlFyB/L4+lXDnfnHDYvBwpAz5hMXdWUqR5CARuLfOq7wnj4w8bALqxN3vrqpAt6i9x61CEkr0THCudEgwcsC4d0klQr4uYFdRbUWvoL99TVUdgNfpS2Mx6SM7Lpc3t1/wnX501Hc/L0qGrL45KD5VvyFcKimRBK+RWYBnClsi31IUamw1tX1VyXg8LFgolwJVoLXVxrnP5mY75iRrfbbpXynDh2dgqqWZiAqqCSSdhYbmvqb2e8HfC8Mw0Mi5XWO7r2ZiWI+IvajK227ZYqKKKgkKDRRQGF+1XmDiE2Lmw8LeDBhiG8jZS1grZ2b56LsPWqrwP2hyAKmKXMo2ZQA413y7H5W+dbVzX7P/ANomeeJwrvEUdGHlY2spv0OgG3SsexXDYCskbqn7RDIEYowIIJsb200OmYd6zbp7Vo7FihOFwlT80WyPjmGmAJUTQlbtIg80OUHNnG4/Lbbc9q5xHCGy+Jg5hIun4cnlYFhcDXqfX61nLcKxEDs0ZZXjvcqbEDYg9we2oNSvD+Z1k0xS5Wv/AKkYAvci5aLQX8o1Uj4VpcXuLMpYZQ1NV7raJTEt4zGKeMxuBoSDcfA7EelyKr3FOBtH7+35XH+aH41puD4h4mBZ5BHiPCMQDx6fh+VGNz5jIp3BA6V4nCVnRzFZwCyvG1s65WK+ZextoaJkJuCp7Rjed4GzI5Q9HQkfxCpDE8zNKlsQiu11ImTR7C41XYi3QW2qa4/yi6sGiGg96Mi5t1y33t2+l6qeI4U2UmPVeo7W331BHY1WeNSak1spHJweuvcckqfccOPS9/mp1prLghe6nKft/wCvlTANr6j607wuOINmXOLHrlbbcN/cGrJtFpxhJWlX7fx/stQ/6pgsOJpQ4gNh52DgZtri+Zaf8K9ppzAzqRbqgUjW12IsCTYDvUvwXnrCYmEx4uUxnwDE8cg8koCkKwIuAw0Nu9ZzHwZnJ8LoCbNtYAn5XtUxm+jLLjiqcWatyvzMHmkKyRsrEkANlOrMf9M63sRUpNxCGScxzQW00caNfT7fKsLgkKsPEXTN1vYnsGG2narZNz+65RhgyAaFZGEi/Bb6gfP1qZNuqKo49pWUYsRISY0RWAPVmFyT8NqpzLmPoKleP8VfEzmV1VSVUEKSR5RbS+ov2pDDYFnUlRov+WHc6UbEYuTpDdI+1c4mC4ve1vpTjakCc3w6etZKTk9HoTxY8OPxbbOIYrD/AD60qTXJbtrSkEDMwVQWZiAB1JOgFannMvPsUwDScXjYA5Yo5GYjYXXKtz6lvtX0dWdeyXGYaGNsAisuJiXxJyQpDkkAkOpIsMwABsQOlaLUMsgoooqCQoopHGYtYo3kc2RFLMewUXJ+goDjiXEY8PE0szhI0F2ZtgP86V898vRwSx8TkgVS93eJnALBCZGHlO2wJHwqN9pPtHk4nLlQlcMjXSO/vH9b23bsNh96Z8jT/wCqqOElIsLi4dLG6kdR6U+pC2zvhWLxQLLkOIUpYhffAO1vgelLNNhp7i3hSjQowIN7676g+mu1WngfBrlmQiMqlmZGOS2huVOotvcHS1e8z8NeUXlw6yoQCGjtdTbzFWGpBOtjesnHfR3YvipwW9/n52VVMNiMMQ0LGwJOmxvuDbcHS469qsnDeZopciNfDSroGQ5AbkOxbuMyHQWIzaA1F8K5ekMIMc4N1JdZLlBrZUL2ur3sMpzakVGtiVY5JkKMNw4tb5/3tR8l7nTD9Pm68L/P7GmY/iDeHAZskoIYSsoBI/ETw2JFrMUbrvbao3G8lJi7y4NxISBfTUgi4EiG19Njv2JtVW4dxWXDsCjFly5cpOoXsG6gHWxq04XiEWKJePNDLGUVApyjIPEyeQdRc6rf4VKmc+b4Vw+5QeYuXGVisyNHPftbNe5BHcWHS1VaRGiPmFx373/zavonmOEYvhL53SSWOMEyKASrKRf1FxvoPSsgx/DJAhMkVwN3GzD1X4/mrS15nDTXRVQudgF1LEAfGrNgOEtAwvOgYgrlIJUZlIsWvobHSnXMPIa4eFZ8LK0jKqSMhA91gCHQjcAkXHS9Q+H5qd3UNHDnJADtcAEmwLfDudqrb8jZcVrIicgmhXDTYafL4gJdA2xuqhSh76HrVVyhCwA+fUaVYXSNCXnN2b8zKuwWxEaZiCA1xmOnYm1VmRvMchOUHQnX79auYtK9dEhBwmRjsc1swU7lbXv8LUocXIiZDoALDTp11pfhXMRjmEkoLeXLcaNbLlvba4HSpTmDikU6SvFa2lgdGAv1FYPlez2cP6fg+Hkr97X55FSd8x9P51yTfauqTkktoNz/AJrW6SR42TJLJLlIUAtQN+thrcdT0F+lP+AcHM8oS/lALyMTYBVF2N+l9hXvDcGJ8VDCBZZZkTTs7gE/T+VSUNe9gnL0ipPjJNprJHfdgrEu/wAC1gP9prXKRweDSKNY41CoihVUbAKLAUtVS4UUUUAUli8OJI3RtnUqfgwIP2NK0UB838a9lsuHEnjxNljDFZohcSC1lBAvlN7N5htmF9qqQ5clUl4GEir+ZTlbqdPWwr69qj8w+zGCUh40yONihytobg9mI9RVkyKMC4NzLLh3dZAxWVLMG8rEEaEEixPqdDV54DzrAwCW8NtLZbKGPW63ym/YUvx/k6YlhaOdb/6bAIyAFTlXXKLAC22+1UvH8tRhrDxMM+ZQI5FNrE2J131/TpaqtWWjJxNKk5OhnIlDvh8SwZzInluR+pbkXy2PqBUTxTguORD4scWOjKkiQACWxAym9iSNAf61TOH8WxWDynV4rqdPOl/eXQ6qdL2FqufAvaapTJmsfLqbsAFAFsp1F+twfjS6JjHl0QCxYZjaKU4Z9bw4gELfoqtr13v39KkcJw9Y5GXExn3CUljbNGhDFQzFdQpZSvTvrVyxj4PGIzSRrIMlwU1YMFJdc1+g1BJ6EdrwGL9mk0JMnDsSCBoYpbMuhvluBYWPcaX31pxXZrHPkhFwvRXnxMqyFlco2Ui4PvC3u32YEd9DUvwTmq/hxSRBiBkDL1BH5kOhtbe/Smh4g+GYDG4N4WFlEuHOVQoBHuaqSQQCQbkDalYFinaN8PKjurHyqCJSNT5ybdOu1VlC1Uhzg5XFV+xN4gnKUhjVs0bpqpXJnBtqL+Qi/SwI6VR+Y+UQYodPDn8sbAgAE2JFx1P73WrVjOJkTQsQ6SELqpK2zMvkbQXFgb30qcGATGLA84a6x5i6gAXLGwXXVupFrWqE1DTIyXJmEpgzc+KdFsLXvfTS3paugoG1WbnHk6TB5ZGdHSRyqlCbjKAfMtvKagpI41i1OZ2GgU6KP3j1PpsPjWqp9HMxmz9qEWvUSlVZQRmNhcXIF7fAdaARmlyj1rnCxdep2+H9zS/E8RHLIPCQrGiBRf3mtfU+pNTnL8CxK2LlAKxHLEh2kmt5R/tT3j8qgnoW4mf2TDDCr/rSgPiSPyrukX9TV69hnJYdjj5RcIxSAfvAWd/lfKPmaybFYlnZnclmYksepJ3NaZyX7cv2aKOCbCqYo1Cq0HlIA6lDoT31FzUsI3qik8POHRXF7MoYX0NiARcfOlKqWCiiigCiiigCqvzXzQYz+z4cj9oZbliLiBD/APIw6sfyp1PoDUhzRxSSCFfBUGWWRYkLe4jNfzv+6oBNhqdB1qpYhYo4/CibxGL55p2tnllIszE9B0A2AAA2qG6QKji+JkyeDhT5EY+NIfNnYm7qSffkY6s/TYWqVHFUb8KZFMeqm4zDVvNvcga/HQa1LcKwOFGGgjZPDKoAWS3vKxvmHc7/ADphxHk6UAvERMh1uvvfT+xqPoWi0ReJ5IimRjhZfD2vFmuouARoTcXIBBBql8a5ImhN5IswH50vcW+43qV4rmgJa2q7hhtrsRoaleG8+hbByQeqSsXjcAfkkPmRvRrj1qOfqbrDzWjP4JpojeOQ9rMbG3UZhuPQ1a+Ee1F4SgmQgrfU21De9qND36VeP+iYPiMPiIqhiddg6tawBI3B0PrVS437NpIxeJs4t7rDUnra2/fUCraM6ktd/uWnhHOuHnUISjAgWVzZyPifK33v8a8PJ+AeQyLEqu/lswOXzE2PZWOU7WNZJi+AtE2qtCx0uNjf7Gn/AA3mLG4UqqnxlsCEPm72Fjr30Bqxk9aL7x3gcsEbNGXl8NbLC4Mvbyobhxp+8bDpVU4J7Q5C/wCzyAQggxgHy5QQbJmK+VraZiPpvUhw/wBpyvOFnEkQCKgUMbKygAkqdTe3UE1ZOJPBNHlkQYlJCo0HnW4tmOxsL77is5U3s0in2jqDGRzJ4eIU38oRmS2b8oDbgkm1jc71kvNWBSLGSpGAqq1gB8Aa0LivsncOP2PGSp4ZuqMWYKQdCCCNvgaY8U5FndXkk8NsQRYlSQH0tmOYeVvtRQqfJENqWujNjpqacY3HosAijszPZpGt+a3lUHeyg/AsT2FSuN5cWKG2IDpIWXfQC+a4B1B2GtQ2L4WIpCA2YAkD5VonZlVCEMVhYC5/maf43iDOkUf5IUyqPUm7t8ST9AKRRgEOnmY+Vr7Lrc27k2F+wPekvALabL1Pf0FG6RaEJTlUez3XPZfMLC/bUX0PTenOCwiNPGpvleRFbLa+VnANr6XsaRLgCw0FaL7PfZtI7x4rFAxorB449ncg3Vm/SnW259BvRJvZ0ZJRjD5a2/X0+n5RvUWITZWGmgFLVXYEu6juw/nViqxzhRRRQBRRRQDDjnCRiYTGxtqGUjoym4NUDiXAJIyRYkjcpr9tx9606kMRg1fUjXuN6lOirimZKJ5E8ps4Og/V8PX5inWA40c9i2VxsbkH+draVa8Xw6OQnMt+x2b6ioTHcpX1Qhtdj5Ta9yAdv5Ub9ivCvMduIsSnh4uNZL6BrWP8Q1B+Qqn43k7DLJLDHJax9yfQEWB8ku35hvb40/WKWEhQWHmsEcaaba+vcGlOI45Z4wkvlKuDewbVfyk75TfUfeoi1ZflJFVPDMTgH0W0ZvuAVYb2fXKw7MD9DU9wT2gxv5JTlY7JK14731yTWuP9r7aealcLLNGhF1kj/SSzRENKcyiGx6P30sLHeqnzBwBSFkhjyBwCYQ2YAZM2dDuEJDAKbkFSKiUXHcTtxZMefw5NP1+5fuK8EjxahUcxtv4bgEHS5I7j1Umonh3IXhESM5SdH/Dy2ZAo0sVa1wbk7jeqLwfmSfCEeG90BvkfVb+g3U+q2q+cJ9oYlNmK3Y+5KQtt9ElAt2sHA+NVTj2aZsWaMeL2l7EJznyxLMI5BAJFUEM6tmdhm0uCA2ljbf41B4nCSYRFkwmJbL1jfXKT07j4VrUWMSTyqTG+tkYC4t1A6i5Go01qr818uvJKjvEJFyhXKaMNTcgb9ehNX11VnHGLnK+Vf9I3hntSngcHHQXDKPxY+oNje2x6dquEXOmFxUd8PIjtreNrB9tAFPc1nXNEAVYx4lwLgK4swA0AJHoOoqF43wyJo1miidFK3LD3QenmBOvobUenxIV8VNrRsUeFSWM5ly6XZHHS9tVqm8zcrYPCI2Ikiub+RQzZXfcC3bTXpYU39nXEMY0b5pC0Huqr6ktfWz+9YfHem3tL5nimjTDR3zwylnOmW5QiwPcE61Ze5STT2iizzNI7O5uzEljsNew6DsK5klpNntS2BwryukcYzPIwVF7kmwqK3bJWRxjxj59lt9mHKf7XivEkF4YCGbsz7on/ANj6Ad63Sovlfl9MFhY4E1yi7t+tz7zfXQegFStCqRzTuDiTLv5h67/Wm1qXwWHzP6DU0JJkGivaKgBRRRQBRRRQCE+CRtxY9xTGbhjDbX+dStcTPZSRrYUBATQhhlYAjqCL1FYnlxDfJ5b30Oo10Nuo2qYPrRapBTsRwOSI3W4sNwbgnpftemE8Wc+YBZFNxKo1FswGmxHmOnrWg00xHC431Ise40+1VpikZbxjk3OM0BDSZVzJsXbzeI3mtvYGwvqTVdHLsyRGdbAIzB0P+ouQjMShGqi4J6ga7Vr+I5dI93zAbd9qjmwtmBdcxU6Br75bb72tp10rOUWd2H4uUVxfRXOXeY4Z4xFKqhwLqD7rW6o26t6A1ZsHxDKQPFUxkbSEZgegz317WOtUjjXJ+SDxYgVkTV0vcHuy9rb+tVyDiFpQ0guy9HGhNtLjow0IPwrNReL6P80bRwY89zxs1bjuEwsxyTpcm2ttRe9rPv8ALWkH4dDgMLK4fIgFwza2JFkFgPNrbTc1ReIczZgAyZlBuFkJJJuTfMD5db26DYXpPmzmuPE4GKNGYOs2ZkYWsMre6dioJraEuVnNnxSxwVsuM3H1PDJJvFRpVRsrKy3LdLgbEX6jpescCltdfUn7/E1O8vcsNLZ5brEeg0Zx6fu+v0q5MIgFTw0yILBSBa3b+9aqNI4XJMzZorA2+hFya072O8qb46Qd0gv22eT+aj51TuG8CGP4gMPh7rEWJJJvkjHvt/QfEV9A4XCLEixxjKiKFVR0AFgKNkpHdqK6rw1BY8qYwUGVfU6mmOAw+Zr9B/gqWqAFFFFAFFFFAFFFFAFFFFAJvhlO6ikH4ap2uKd0UBHPww9CDSLYNx0+mtS9FAQRW29JzYZXFmANWArffWkJsCp20Pp/agKbxPlgOjBGIzAixO2bex/vWec28n5IizrlkVrBraODYAHuRbStlmw5Xf602xeESRCkihkYWIO1VlHkdGDO8UrXR8vSysTl31tYddfvrV79n/JsJnVsYuZr6QNcAHoW/V/tGnftV7wnsuwcLmSEOsh90s2fJ/tB/nvURzLypilgdYg0pyEAqRmYnbTSxtpU7WkZZJPI3OT2SXEuAYd3ywyGF9bJJqpsbaG9wL1Qeekkwn4LizuL3BBGTa9/U3H1rQeS+UpEwcZxjO2IJLDMQzRKRYRgm+ttTr19K84r7Pf2jiUGJldWghjQeGb5maMkrfplubn4Wq3J+ZSUY9xPPZfyn+yYTxJBafEAM3dE3jT75j6n0q50GigPK9rylIFuyj1FASmFhyqB13PxpaiioAUUUUAUUUUAUUUUAUUUUAUUUUAUUUUAUUUUB46Aix2qMxOEK6jVf5VKUWoCDop5i8FbVdu3amdSAoor1VvsL0B5XhovRQBTjh63kHpc11gcNmuTt/Wn0WGVdhQCtFFFQAooooAooooAooooAooooAooooAooooAooooAooooAppiMBc3XQ/aiigOf8Apotub/50pxh4AgsPme9e0UBzNhFbca9xTN+Gt0II+lFFAP4Ysqgdq7oooAooooAooooD/9k="/>
          <p:cNvSpPr>
            <a:spLocks noChangeAspect="1" noChangeArrowheads="1"/>
          </p:cNvSpPr>
          <p:nvPr/>
        </p:nvSpPr>
        <p:spPr bwMode="auto">
          <a:xfrm>
            <a:off x="1524000" y="-990600"/>
            <a:ext cx="1905000" cy="2209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4472" name="AutoShape 24" descr="data:image/jpeg;base64,/9j/4AAQSkZJRgABAQAAAQABAAD/2wCEAAkGBhQSEBQUEhQWFRUVFBgYFxcXGBccGhgZFxQXGRcaHBgeHScgHxwkHBQYHy8gIycqLCwsGB8xNTAqNSYrLCkBCQoKDgwOGg8PGi8kHyQsLCwsMSwsKiksLCwpLCwsLC8sLC4sLCwsLywsLCwsKSwsKiwsKSksLCwpLCkpLCwsLP/AABEIAOgAyAMBIgACEQEDEQH/xAAcAAABBQEBAQAAAAAAAAAAAAAAAwQFBgcCAQj/xAA/EAACAQIEBAMGAwcDBAIDAAABAgMAEQQSITEFBkFREyJhBzJxgZGhI0JSFGKSscHR8DNyohVTguFDwjRj0v/EABkBAQADAQEAAAAAAAAAAAAAAAABAgMEBf/EACwRAAICAgIABAUDBQAAAAAAAAABAhEDIRIxIkFRYQQTcdHwFLHhQoGRocH/2gAMAwEAAhEDEQA/ANvooooAooooAooooArxmsLnakMZjljAzbtoqjVmPoP67DrUTiVaYfi6L/2wfL/5H8x+w9d6AOIcdcj8BGZOsoAP8Cnf/cdO16YRcelXaQn92VP/ALLY/Y14cGVa0ZIt2P8AQ1xjMaY0JlMSr3bc/Ibn4VIJSLmcgXkiNv1Rsrj6HK32p5DzBAxA8QKT0e6H/la/yrN8W7T5VQMsQuVUe+7dC1jZFBOxNT2HwMnhASHN5bHNrf5HpQF7BorPuBYXLI6qzoLi2R2WxPYbdNrVYo8ROvuyq+h0kXW4/fXKf+JqAT9FQ3/X2U2khba942Dj6HK32pxhuYIHNhIob9L3U/RrX+VASNFFFAFFFFAFFFFAFFFFAFFFFAFFFFAFFFJYnErGpZyFA6n/ADf0oBWoXjXHjGjeCodgbFmNkVuxO7EdVHzIprxDHPOCvmjjItYG0jA9yPcHoNe5G1QCcn4YaZZGtsGmlIHyzWqaBG8P5kllLSArLrZmBudCdLDZR0A0qVj5gJ3IH1rqPljDK2YQrcbdP5VI5akDSHiSjUsD/wCQrx8RAxuVVm7k5iPh2oxXB4pLFkFx20+4pqeFRx7vIoPXRgD0BI1A9TUAfJjgNFTT0AArp5pH6ZR66mlMPw1R7pY9N+vwA2PencaKvprprtb1PSgEcBggv8zfqe9Oz6dvXQdzakGxgA0O+unf46WppPjGJsLH0H8ydzQHUuKBJPfRQN7dKisViCzGJAHcjW+qxjuQdCfSvZZWdykJ83536J6D19Kf4PBrEuSMXY6kn1/Mx/pVV4gJ4LhwhULG8gc6nK7D4krqoHpapiLFYhdpFkHaRbH+JP8A+TSIUItzqT9WNdSYrw1Be5ZjZUUXZifyqOptqTsACTVgx8nG2GkkLD1jZXGm+mjf8acQcbhY28QBv0v5G/haxNVXE4aWV8zJhSyCwK+I0sYOpBBkjK+tt6W4cjPctiTJEpAZHgXJe17BnLEnbYkVbiV5bouVFV/D8PW11Dw32EbsBbp5NV+1L+JOm0qOB/3Vyn+NNB/CaoWJmioGHm1L2YAkb+FIkg+xDf8AGpHDcahc5VkGb9DeVv4WsftShY9ooooAooqN5kndMHO0TZZFidla17FVJuB1OlAd8Q4qsZyqM8lvdGgF+rH8o+56CodwzNmkOZunRV9FXp8d68wzJlGUkX1uepP5iepPc0s0Z6a/DWpAmarHNHN/gN4WHTxp+o/Kl9s3c+g+dWao1uDoJGdVUlzdid76bUd+RKM0xvOfEbsHmWHbRIlJ2udT9N6RXnHGiMN+0uzajJkjG2xbQg/I1pWIw0Tow8EnpZha5O1mF/5VA43kSZ3DxzRWNgwaMXCj8uYDUetgaxuRsoxK5wH2k4lHAxP4kZbVsoDAegHT5VqEeKRkVwwysLgkgXB+NULF+z2ZsxRUUX8ozG59Tfan45HigAZ5Az2K5CfeJHT7fKim15CUI+TGHEebcLhXbNiPMGPliZmN76+6bfeoyP2v4ZT/AKc9u9k/q1Z7gThXWU4lpVlLEqyAFTfUgjvfrtY1D1sc7N34R7RMFiGA8bw2PSYZf+Xu/K9WDxDN5ID5fzzDUfBTt/avmepPg3HcTh2H7NNJGSdAjGxP+3Y/Soq2LPpjDYcRgRxDUbnt6k9SaexxZQbC539SaxzhHtgxEHlxYhlPXIpWS/7xXy3+VT/A/bA+IfKmEV+ypOFkb/YrqAx9BrWnFlVJM0KWdYgHkIBYhVUsBdjsqk6XPeoPFljlfF4RnYta5AaKFD1SWIM42Fza7E9BayHL/NU2LeXwvBd1PmwsyvBNCNBlDHOHGmpIGvbSpZzKAHXDPhijBpGDoy5FN3AjjJzki4HlFt+lOiHsbYTDI8h/Y55Fh3mkV84DaDwwXUtnI6hvLYXGoqdw0Kqg8oSJBZF7Dv8AH+9dYV0lVXjKmJvOpW1nza5vh/WvJ4WkYdEU7Hqe/wAPSobsslR5hJ2kbPqFtoNdu5HfSo3mfikBhkildlDHIWH6hra35rW1G1qno0AFhTLHcDhmN5EBPU2HUW6j71STf9JpDjfj6KXheVjOuWGWFk0NyCSddSLXBubi4PpVN9ovOWaNMDFIZIoLCSX/ALsi9Af0KdB3Iqze0jmmPAxnCYQ2mdAsjA/6UXRB0DN2Gw161S/ZnyIeJYnNICMLCR4h2ztuIwfXdrbD41o8kprxGXy4RfgN09n8TLwvBhyWYwIxLEk+YZtzrsaKno4woAUAAAAAbADQACisy414rxaLDRGWdwiDqepOwA3JPQDU1mHMfM8uOupDRYY//FezyespGw//AFj5k7V1zeGbHzGZ8wiZRECbLGjRqdBtmJJu2+w2qNMZAv0tW+OC7ZhOb6RKHm+KCEeOpyKqrceYmwAAynUnSm/D+ZQ4UYSdWsqAqTZ7gvmPhvY7FL2v7tZvxXib4qU5I5GjjtbKpNszBQxA6sSAPiBUT4lyba2J06j5HWodXom3WzeIOZpvwFeNSZCQ+cMuVhHmC6fmO19tOu1SHDuP4eZbhjG2xVvym7Agn4o30rEMHzHiI0yCVihsMjnMDrsL+YfIipzhXOC5Ck0RAKFA0QX3bNbNGdyC7G4N9aOI+YbL+zki62b4WpMjvVG4Tx0En9nxC3yKAhOVgwzXYxva+40W+1XLh3FHdPxVs1yCrehtcHqD0NUaNFKxasm9qXD8fHiJMRCz/s7oqnwyfKAuWzr0Op8w71sF0PQr8NRScuDY+6Qy21sbE+lj0qt0WPkoivCK17nb2WSzu02EhEZJ1huFJt+YA6C/as64pyvisKAZ4JIwTYFhoT8dqulZS6Ian3BMQqTAvoCCL/pJFr01K14UqUnF2Q6kqJGfgTqb2LpvmTW/y70lLK9gqKw+AN/lpcH1pTgWEnlmWGBrO97AuFXQEnUmw2qQ47wrGYcfjzLvayzox+YU3qXKC9iFCb32S/D+b8ckiYl3V54h4aNIFuEK+bxSLEi22bW9T/EvblM2HMYESysLGSJXNgdDlDNYH1rLYsayo6C2V7XB7jY/GkKhyWqCi92z6D9n/tD4YmFiwyztGUB//IGW7MSW8wJQC50F60WKQMoZSGU7EEEH4EaV8b1JcH5kxOFN8NPJF6KxCn4rsfpWb27NEfXFVfn7nVeH4fSzTyAiJO3d2/dX7nSsw5e9umNBCzxx4gDdtY3A+K+X7VVOZOYJcZiHmlN3c6AbIo0VV9AP71AbFuC8Hn4njRChLSSMWkkbXKL+eRv7dTYCvpvl7gEWCwyYeEWRBb1Y/mYnqSdTWbexvi/DcPD4QmVcZIfxfF8hJHuohOhUdLG5JvWt0CQUUUUJK9zFyXFi8xYlWZQrEfmA2uPT071Rsf7McXDc4aXMvRb9L3Oh7knvvWtV4zgAkmwGpJ7VZSaK8UfOPL+BxGFxDwyRvGxRtwVvka6kHY/Wq9Dg0z5Sut7EdrGx+d6+i8VxFsaDHhVUxm4bEyLeMdPwl3kYfq0QdztWSYOF0klhxaRvNGsliyqC+Rtww964170b0Wx4HOVR+xGx8pFgctzsRrrrtptfSo/C4FssjFh5b7gakFbgjpp1q7YTAI8KyKpVWuLXJsc2UfQkVApw6Rc5W0qSK2bwtQCQc2m9wQPjUY2/WzPPhqVVRH8N82jojDbU/wB6lcNxSaBrRSSKo/KbOn8LE/ao3C4BSdJQhtfLIpBsN72vb51KNw6cx6IJFGzRsGFvl/mtb6OTjJPRMYH2jsB+PEWX9UZKn+Fv6GrLwvnHDTWEWITN+iXyP99D8qzTFYsquVkZT6g1B4jChz7gN+w3qjSNYZJLs+hjxJ094Er9QRlJ/oa4xy4bFRvDMgZG0Zb/ADBtfpvcVifB+MT4cAQYh18oJjZ8yXvb3XuLdxvVx4fz4SB+0Qo2vvxNlvtZsp0N7jqKztHRY2497BYnu2BnyH/ty3I+T7/UH41GcH9hkpjkGLZopQw8MrldCttTfrrpb0q/cN5igkFopgrWACS+Ug9N9Ngdqm4uIyIbMNLmx3FhtS76LIz3k72RnCYkyzyJKArKiZNPN1a/UdLV57T+R/Fg8SBF8RLAnqyC+gPp2rTIeLxyaEC+m3r6d6WOFjcb3+JINUafZopJao+SMdw4xFRmVsyhhlN7X6G2xvcWpravrDivJOCnXLNhYj2IXKw+DLY1nvMnsJhytJhsQ0QUE5ZRmXT98eYfQ1ojNmIV3FEWYKNSasvEOQcTGpKxtJlAJMYLaHUHKBmAt3FR0EHhLr7xHm9B+kf1q0o12UUk1aPbCNcq/M/qPf4dqR8Yo4Yi+UgkdzuBU9yjy+cXOL6IurE7ADUk+gH9qiOIMrOxX3SxYd7Em1/laqgj/DzsWItck+guauvLftUxuBRY438WJb2jlFwB1CsDmA+dqrMHhqCz6ke7GL6nuT2H1qx+z3kWTiWJtqsKEGaToBuI1/eI+g1+NE7ZZpp7PpnATl4o3YZWZFYrvYsoJF/S9qKWC2oqST01m/MvMyJjJU4hmOFjZBHGgYq11DF5VAu4udFJy6bGtIqscx8mjESGVWszJkZWHla3ukHdW6dQRal6YIPmLn9HXwsK3ly6uNNLbKNwPWqhLCkqgOA2t/UHoQdwa44nyXK+IAkz4eUKbNrlkCtrYg5ToQbelJ4jCSwZSv4iH8y9P/W1QpU6DjasY4mXEYJLxHxI0N8p1uMwPmHcajMN9L1DxcWjLEqTGSzMBtbMxNgR8atuGx+awY2PYixqI4zymsl3hsrndfyt/Y/arqMJd6NMfxWXBLkvF9fT6ibcVkIswSZbg2kGum1pBZvrXUE8QZV/Fwkh1GYlozfKRqCGsQNKqpEsTEaoRup2+n9RVn4dzxBIiQ46GwRcocDMvTzEe8p03F6zyvJi6XJefqbZJYM8VOC4P08i9yBJYyRlckaW1/8AdNn4FhyuZowNtbkG+2/eqrheEuFz4KVZY7LePNcElfNl7EEHsdqYcR5txCNkF1088UvnswPRjZsp03NXx54ZOv5/wcc8Th2WnHclIdY3I9G1Gvr/AHFV/Hcryx+azC2zJr9bf1pzh/aXEy5cRG8RtbOnnTprbRh96tPDuOwYi3hTI/wPmH/ida1qLM3oztoJLWEjWtawsO9uh2BIpXDcSxsBzQTyA39w2yH5Hy/atDxnCYnUl0BPcCx12sd/rURLyf5vw3yk6gPYj5MPpVflrtDlY14b7ScQLfteDD/vw+VtOuXVT8iKuHDef8HNYeL4TH8kwMZ+p8p+tU+fgU0XvISAbZl8w032pEi4ta/oahoumy2YvmLExTSWlKqCCg0ZGTUi3e+moqfHOceRGkQAOB1AF2F7a6HTvpWYpiFw8LyvZAuuUbE38oC7Zie1RKe05pBbF4dHUf8AbuhC6gaA2Oht0vSUuUVS2TiSUnyejSPaRx9MPw0thWEbTyCMkLZspUl7EHQ2W1+2grC4sM8pIjUtlFyB/L4+lXDnfnHDYvBwpAz5hMXdWUqR5CARuLfOq7wnj4w8bALqxN3vrqpAt6i9x61CEkr0THCudEgwcsC4d0klQr4uYFdRbUWvoL99TVUdgNfpS2Mx6SM7Lpc3t1/wnX501Hc/L0qGrL45KD5VvyFcKimRBK+RWYBnClsi31IUamw1tX1VyXg8LFgolwJVoLXVxrnP5mY75iRrfbbpXynDh2dgqqWZiAqqCSSdhYbmvqb2e8HfC8Mw0Mi5XWO7r2ZiWI+IvajK227ZYqKKKgkKDRRQGF+1XmDiE2Lmw8LeDBhiG8jZS1grZ2b56LsPWqrwP2hyAKmKXMo2ZQA413y7H5W+dbVzX7P/ANomeeJwrvEUdGHlY2spv0OgG3SsexXDYCskbqn7RDIEYowIIJsb200OmYd6zbp7Vo7FihOFwlT80WyPjmGmAJUTQlbtIg80OUHNnG4/Lbbc9q5xHCGy+Jg5hIun4cnlYFhcDXqfX61nLcKxEDs0ZZXjvcqbEDYg9we2oNSvD+Z1k0xS5Wv/AKkYAvci5aLQX8o1Uj4VpcXuLMpYZQ1NV7raJTEt4zGKeMxuBoSDcfA7EelyKr3FOBtH7+35XH+aH41puD4h4mBZ5BHiPCMQDx6fh+VGNz5jIp3BA6V4nCVnRzFZwCyvG1s65WK+ZextoaJkJuCp7Rjed4GzI5Q9HQkfxCpDE8zNKlsQiu11ImTR7C41XYi3QW2qa4/yi6sGiGg96Mi5t1y33t2+l6qeI4U2UmPVeo7W331BHY1WeNSak1spHJweuvcckqfccOPS9/mp1prLghe6nKft/wCvlTANr6j607wuOINmXOLHrlbbcN/cGrJtFpxhJWlX7fx/stQ/6pgsOJpQ4gNh52DgZtri+Zaf8K9ppzAzqRbqgUjW12IsCTYDvUvwXnrCYmEx4uUxnwDE8cg8koCkKwIuAw0Nu9ZzHwZnJ8LoCbNtYAn5XtUxm+jLLjiqcWatyvzMHmkKyRsrEkANlOrMf9M63sRUpNxCGScxzQW00caNfT7fKsLgkKsPEXTN1vYnsGG2narZNz+65RhgyAaFZGEi/Bb6gfP1qZNuqKo49pWUYsRISY0RWAPVmFyT8NqpzLmPoKleP8VfEzmV1VSVUEKSR5RbS+ov2pDDYFnUlRov+WHc6UbEYuTpDdI+1c4mC4ve1vpTjakCc3w6etZKTk9HoTxY8OPxbbOIYrD/AD60qTXJbtrSkEDMwVQWZiAB1JOgFannMvPsUwDScXjYA5Yo5GYjYXXKtz6lvtX0dWdeyXGYaGNsAisuJiXxJyQpDkkAkOpIsMwABsQOlaLUMsgoooqCQoopHGYtYo3kc2RFLMewUXJ+goDjiXEY8PE0szhI0F2ZtgP86V898vRwSx8TkgVS93eJnALBCZGHlO2wJHwqN9pPtHk4nLlQlcMjXSO/vH9b23bsNh96Z8jT/wCqqOElIsLi4dLG6kdR6U+pC2zvhWLxQLLkOIUpYhffAO1vgelLNNhp7i3hSjQowIN7676g+mu1WngfBrlmQiMqlmZGOS2huVOotvcHS1e8z8NeUXlw6yoQCGjtdTbzFWGpBOtjesnHfR3YvipwW9/n52VVMNiMMQ0LGwJOmxvuDbcHS469qsnDeZopciNfDSroGQ5AbkOxbuMyHQWIzaA1F8K5ekMIMc4N1JdZLlBrZUL2ur3sMpzakVGtiVY5JkKMNw4tb5/3tR8l7nTD9Pm68L/P7GmY/iDeHAZskoIYSsoBI/ETw2JFrMUbrvbao3G8lJi7y4NxISBfTUgi4EiG19Njv2JtVW4dxWXDsCjFly5cpOoXsG6gHWxq04XiEWKJePNDLGUVApyjIPEyeQdRc6rf4VKmc+b4Vw+5QeYuXGVisyNHPftbNe5BHcWHS1VaRGiPmFx373/zavonmOEYvhL53SSWOMEyKASrKRf1FxvoPSsgx/DJAhMkVwN3GzD1X4/mrS15nDTXRVQudgF1LEAfGrNgOEtAwvOgYgrlIJUZlIsWvobHSnXMPIa4eFZ8LK0jKqSMhA91gCHQjcAkXHS9Q+H5qd3UNHDnJADtcAEmwLfDudqrb8jZcVrIicgmhXDTYafL4gJdA2xuqhSh76HrVVyhCwA+fUaVYXSNCXnN2b8zKuwWxEaZiCA1xmOnYm1VmRvMchOUHQnX79auYtK9dEhBwmRjsc1swU7lbXv8LUocXIiZDoALDTp11pfhXMRjmEkoLeXLcaNbLlvba4HSpTmDikU6SvFa2lgdGAv1FYPlez2cP6fg+Hkr97X55FSd8x9P51yTfauqTkktoNz/AJrW6SR42TJLJLlIUAtQN+thrcdT0F+lP+AcHM8oS/lALyMTYBVF2N+l9hXvDcGJ8VDCBZZZkTTs7gE/T+VSUNe9gnL0ipPjJNprJHfdgrEu/wAC1gP9prXKRweDSKNY41CoihVUbAKLAUtVS4UUUUAUli8OJI3RtnUqfgwIP2NK0UB838a9lsuHEnjxNljDFZohcSC1lBAvlN7N5htmF9qqQ5clUl4GEir+ZTlbqdPWwr69qj8w+zGCUh40yONihytobg9mI9RVkyKMC4NzLLh3dZAxWVLMG8rEEaEEixPqdDV54DzrAwCW8NtLZbKGPW63ym/YUvx/k6YlhaOdb/6bAIyAFTlXXKLAC22+1UvH8tRhrDxMM+ZQI5FNrE2J131/TpaqtWWjJxNKk5OhnIlDvh8SwZzInluR+pbkXy2PqBUTxTguORD4scWOjKkiQACWxAym9iSNAf61TOH8WxWDynV4rqdPOl/eXQ6qdL2FqufAvaapTJmsfLqbsAFAFsp1F+twfjS6JjHl0QCxYZjaKU4Z9bw4gELfoqtr13v39KkcJw9Y5GXExn3CUljbNGhDFQzFdQpZSvTvrVyxj4PGIzSRrIMlwU1YMFJdc1+g1BJ6EdrwGL9mk0JMnDsSCBoYpbMuhvluBYWPcaX31pxXZrHPkhFwvRXnxMqyFlco2Ui4PvC3u32YEd9DUvwTmq/hxSRBiBkDL1BH5kOhtbe/Smh4g+GYDG4N4WFlEuHOVQoBHuaqSQQCQbkDalYFinaN8PKjurHyqCJSNT5ybdOu1VlC1Uhzg5XFV+xN4gnKUhjVs0bpqpXJnBtqL+Qi/SwI6VR+Y+UQYodPDn8sbAgAE2JFx1P73WrVjOJkTQsQ6SELqpK2zMvkbQXFgb30qcGATGLA84a6x5i6gAXLGwXXVupFrWqE1DTIyXJmEpgzc+KdFsLXvfTS3paugoG1WbnHk6TB5ZGdHSRyqlCbjKAfMtvKagpI41i1OZ2GgU6KP3j1PpsPjWqp9HMxmz9qEWvUSlVZQRmNhcXIF7fAdaARmlyj1rnCxdep2+H9zS/E8RHLIPCQrGiBRf3mtfU+pNTnL8CxK2LlAKxHLEh2kmt5R/tT3j8qgnoW4mf2TDDCr/rSgPiSPyrukX9TV69hnJYdjj5RcIxSAfvAWd/lfKPmaybFYlnZnclmYksepJ3NaZyX7cv2aKOCbCqYo1Cq0HlIA6lDoT31FzUsI3qik8POHRXF7MoYX0NiARcfOlKqWCiiigCiiigCqvzXzQYz+z4cj9oZbliLiBD/APIw6sfyp1PoDUhzRxSSCFfBUGWWRYkLe4jNfzv+6oBNhqdB1qpYhYo4/CibxGL55p2tnllIszE9B0A2AAA2qG6QKji+JkyeDhT5EY+NIfNnYm7qSffkY6s/TYWqVHFUb8KZFMeqm4zDVvNvcga/HQa1LcKwOFGGgjZPDKoAWS3vKxvmHc7/ADphxHk6UAvERMh1uvvfT+xqPoWi0ReJ5IimRjhZfD2vFmuouARoTcXIBBBql8a5ImhN5IswH50vcW+43qV4rmgJa2q7hhtrsRoaleG8+hbByQeqSsXjcAfkkPmRvRrj1qOfqbrDzWjP4JpojeOQ9rMbG3UZhuPQ1a+Ee1F4SgmQgrfU21De9qND36VeP+iYPiMPiIqhiddg6tawBI3B0PrVS437NpIxeJs4t7rDUnra2/fUCraM6ktd/uWnhHOuHnUISjAgWVzZyPifK33v8a8PJ+AeQyLEqu/lswOXzE2PZWOU7WNZJi+AtE2qtCx0uNjf7Gn/AA3mLG4UqqnxlsCEPm72Fjr30Bqxk9aL7x3gcsEbNGXl8NbLC4Mvbyobhxp+8bDpVU4J7Q5C/wCzyAQggxgHy5QQbJmK+VraZiPpvUhw/wBpyvOFnEkQCKgUMbKygAkqdTe3UE1ZOJPBNHlkQYlJCo0HnW4tmOxsL77is5U3s0in2jqDGRzJ4eIU38oRmS2b8oDbgkm1jc71kvNWBSLGSpGAqq1gB8Aa0LivsncOP2PGSp4ZuqMWYKQdCCCNvgaY8U5FndXkk8NsQRYlSQH0tmOYeVvtRQqfJENqWujNjpqacY3HosAijszPZpGt+a3lUHeyg/AsT2FSuN5cWKG2IDpIWXfQC+a4B1B2GtQ2L4WIpCA2YAkD5VonZlVCEMVhYC5/maf43iDOkUf5IUyqPUm7t8ST9AKRRgEOnmY+Vr7Lrc27k2F+wPekvALabL1Pf0FG6RaEJTlUez3XPZfMLC/bUX0PTenOCwiNPGpvleRFbLa+VnANr6XsaRLgCw0FaL7PfZtI7x4rFAxorB449ncg3Vm/SnW259BvRJvZ0ZJRjD5a2/X0+n5RvUWITZWGmgFLVXYEu6juw/nViqxzhRRRQBRRRQDDjnCRiYTGxtqGUjoym4NUDiXAJIyRYkjcpr9tx9606kMRg1fUjXuN6lOirimZKJ5E8ps4Og/V8PX5inWA40c9i2VxsbkH+draVa8Xw6OQnMt+x2b6ioTHcpX1Qhtdj5Ta9yAdv5Ub9ivCvMduIsSnh4uNZL6BrWP8Q1B+Qqn43k7DLJLDHJax9yfQEWB8ku35hvb40/WKWEhQWHmsEcaaba+vcGlOI45Z4wkvlKuDewbVfyk75TfUfeoi1ZflJFVPDMTgH0W0ZvuAVYb2fXKw7MD9DU9wT2gxv5JTlY7JK14731yTWuP9r7aealcLLNGhF1kj/SSzRENKcyiGx6P30sLHeqnzBwBSFkhjyBwCYQ2YAZM2dDuEJDAKbkFSKiUXHcTtxZMefw5NP1+5fuK8EjxahUcxtv4bgEHS5I7j1Umonh3IXhESM5SdH/Dy2ZAo0sVa1wbk7jeqLwfmSfCEeG90BvkfVb+g3U+q2q+cJ9oYlNmK3Y+5KQtt9ElAt2sHA+NVTj2aZsWaMeL2l7EJznyxLMI5BAJFUEM6tmdhm0uCA2ljbf41B4nCSYRFkwmJbL1jfXKT07j4VrUWMSTyqTG+tkYC4t1A6i5Go01qr818uvJKjvEJFyhXKaMNTcgb9ehNX11VnHGLnK+Vf9I3hntSngcHHQXDKPxY+oNje2x6dquEXOmFxUd8PIjtreNrB9tAFPc1nXNEAVYx4lwLgK4swA0AJHoOoqF43wyJo1miidFK3LD3QenmBOvobUenxIV8VNrRsUeFSWM5ly6XZHHS9tVqm8zcrYPCI2Ikiub+RQzZXfcC3bTXpYU39nXEMY0b5pC0Huqr6ktfWz+9YfHem3tL5nimjTDR3zwylnOmW5QiwPcE61Ze5STT2iizzNI7O5uzEljsNew6DsK5klpNntS2BwryukcYzPIwVF7kmwqK3bJWRxjxj59lt9mHKf7XivEkF4YCGbsz7on/ANj6Ad63Sovlfl9MFhY4E1yi7t+tz7zfXQegFStCqRzTuDiTLv5h67/Wm1qXwWHzP6DU0JJkGivaKgBRRRQBRRRQCE+CRtxY9xTGbhjDbX+dStcTPZSRrYUBATQhhlYAjqCL1FYnlxDfJ5b30Oo10Nuo2qYPrRapBTsRwOSI3W4sNwbgnpftemE8Wc+YBZFNxKo1FswGmxHmOnrWg00xHC431Ise40+1VpikZbxjk3OM0BDSZVzJsXbzeI3mtvYGwvqTVdHLsyRGdbAIzB0P+ouQjMShGqi4J6ga7Vr+I5dI93zAbd9qjmwtmBdcxU6Br75bb72tp10rOUWd2H4uUVxfRXOXeY4Z4xFKqhwLqD7rW6o26t6A1ZsHxDKQPFUxkbSEZgegz317WOtUjjXJ+SDxYgVkTV0vcHuy9rb+tVyDiFpQ0guy9HGhNtLjow0IPwrNReL6P80bRwY89zxs1bjuEwsxyTpcm2ttRe9rPv8ALWkH4dDgMLK4fIgFwza2JFkFgPNrbTc1ReIczZgAyZlBuFkJJJuTfMD5db26DYXpPmzmuPE4GKNGYOs2ZkYWsMre6dioJraEuVnNnxSxwVsuM3H1PDJJvFRpVRsrKy3LdLgbEX6jpescCltdfUn7/E1O8vcsNLZ5brEeg0Zx6fu+v0q5MIgFTw0yILBSBa3b+9aqNI4XJMzZorA2+hFya072O8qb46Qd0gv22eT+aj51TuG8CGP4gMPh7rEWJJJvkjHvt/QfEV9A4XCLEixxjKiKFVR0AFgKNkpHdqK6rw1BY8qYwUGVfU6mmOAw+Zr9B/gqWqAFFFFAFFFFAFFFFAFFFFAJvhlO6ikH4ap2uKd0UBHPww9CDSLYNx0+mtS9FAQRW29JzYZXFmANWArffWkJsCp20Pp/agKbxPlgOjBGIzAixO2bex/vWec28n5IizrlkVrBraODYAHuRbStlmw5Xf602xeESRCkihkYWIO1VlHkdGDO8UrXR8vSysTl31tYddfvrV79n/JsJnVsYuZr6QNcAHoW/V/tGnftV7wnsuwcLmSEOsh90s2fJ/tB/nvURzLypilgdYg0pyEAqRmYnbTSxtpU7WkZZJPI3OT2SXEuAYd3ywyGF9bJJqpsbaG9wL1Qeekkwn4LizuL3BBGTa9/U3H1rQeS+UpEwcZxjO2IJLDMQzRKRYRgm+ttTr19K84r7Pf2jiUGJldWghjQeGb5maMkrfplubn4Wq3J+ZSUY9xPPZfyn+yYTxJBafEAM3dE3jT75j6n0q50GigPK9rylIFuyj1FASmFhyqB13PxpaiioAUUUUAUUUUAUUUUAUUUUAUUUUAUUUUAUUUUB46Aix2qMxOEK6jVf5VKUWoCDop5i8FbVdu3amdSAoor1VvsL0B5XhovRQBTjh63kHpc11gcNmuTt/Wn0WGVdhQCtFFFQAooooAooooAooooAooooAooooAooooAooooAooooAppiMBc3XQ/aiigOf8Apotub/50pxh4AgsPme9e0UBzNhFbca9xTN+Gt0II+lFFAP4Ysqgdq7oooAooooAooooD/9k="/>
          <p:cNvSpPr>
            <a:spLocks noChangeAspect="1" noChangeArrowheads="1"/>
          </p:cNvSpPr>
          <p:nvPr/>
        </p:nvSpPr>
        <p:spPr bwMode="auto">
          <a:xfrm>
            <a:off x="1524000" y="-1058863"/>
            <a:ext cx="1905000" cy="2209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9" name="Title 1"/>
          <p:cNvSpPr txBox="1">
            <a:spLocks/>
          </p:cNvSpPr>
          <p:nvPr/>
        </p:nvSpPr>
        <p:spPr>
          <a:xfrm>
            <a:off x="1778000" y="402749"/>
            <a:ext cx="9654639" cy="843440"/>
          </a:xfrm>
          <a:prstGeom prst="rect">
            <a:avLst/>
          </a:prstGeom>
        </p:spPr>
        <p:txBody>
          <a:bodyPr vert="horz" anchor="b">
            <a:noAutofit/>
          </a:bodyPr>
          <a:lstStyle>
            <a:lvl1pPr algn="l" rtl="0" eaLnBrk="1" latinLnBrk="0" hangingPunct="1">
              <a:spcBef>
                <a:spcPct val="0"/>
              </a:spcBef>
              <a:buNone/>
              <a:defRPr kumimoji="0" sz="3000" b="0" kern="1200" cap="small" baseline="0">
                <a:solidFill>
                  <a:schemeClr val="tx2"/>
                </a:solidFill>
                <a:effectLst/>
                <a:latin typeface="Cambria" pitchFamily="18" charset="0"/>
                <a:ea typeface="+mj-ea"/>
                <a:cs typeface="+mj-cs"/>
              </a:defRPr>
            </a:lvl1pPr>
          </a:lstStyle>
          <a:p>
            <a:r>
              <a:rPr lang="en-GB" sz="8800" dirty="0">
                <a:solidFill>
                  <a:schemeClr val="accent1">
                    <a:lumMod val="75000"/>
                  </a:schemeClr>
                </a:solidFill>
              </a:rPr>
              <a:t>D</a:t>
            </a:r>
            <a:r>
              <a:rPr lang="en-GB" sz="6000" dirty="0">
                <a:solidFill>
                  <a:srgbClr val="0070C0"/>
                </a:solidFill>
              </a:rPr>
              <a:t>ata collection</a:t>
            </a:r>
          </a:p>
        </p:txBody>
      </p:sp>
    </p:spTree>
    <p:extLst>
      <p:ext uri="{BB962C8B-B14F-4D97-AF65-F5344CB8AC3E}">
        <p14:creationId xmlns:p14="http://schemas.microsoft.com/office/powerpoint/2010/main" val="430815964"/>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82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8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82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82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82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017964" y="1080568"/>
            <a:ext cx="8581118" cy="1916888"/>
          </a:xfrm>
        </p:spPr>
        <p:txBody>
          <a:bodyPr>
            <a:noAutofit/>
          </a:bodyPr>
          <a:lstStyle/>
          <a:p>
            <a:pPr marL="0" lvl="1" indent="0" eaLnBrk="0" fontAlgn="base" hangingPunct="0">
              <a:spcBef>
                <a:spcPts val="400"/>
              </a:spcBef>
              <a:spcAft>
                <a:spcPct val="0"/>
              </a:spcAft>
              <a:buSzPct val="100000"/>
              <a:buNone/>
            </a:pPr>
            <a:r>
              <a:rPr lang="en-GB" altLang="en-US" b="1" cap="small" dirty="0">
                <a:solidFill>
                  <a:srgbClr val="F47210"/>
                </a:solidFill>
                <a:ea typeface="+mj-ea"/>
                <a:cs typeface="+mj-cs"/>
              </a:rPr>
              <a:t>Research</a:t>
            </a:r>
            <a:r>
              <a:rPr lang="en-GB" altLang="en-US" b="1" dirty="0">
                <a:solidFill>
                  <a:schemeClr val="accent6">
                    <a:lumMod val="75000"/>
                  </a:schemeClr>
                </a:solidFill>
              </a:rPr>
              <a:t> </a:t>
            </a:r>
            <a:r>
              <a:rPr lang="en-GB" altLang="en-US" sz="2600" b="1" dirty="0">
                <a:solidFill>
                  <a:schemeClr val="accent6">
                    <a:lumMod val="75000"/>
                  </a:schemeClr>
                </a:solidFill>
              </a:rPr>
              <a:t>Interview</a:t>
            </a:r>
            <a:r>
              <a:rPr lang="en-GB" altLang="en-US" sz="2600" dirty="0">
                <a:solidFill>
                  <a:schemeClr val="accent6">
                    <a:lumMod val="75000"/>
                  </a:schemeClr>
                </a:solidFill>
              </a:rPr>
              <a:t>: “a </a:t>
            </a:r>
            <a:r>
              <a:rPr lang="en-GB" altLang="en-US" sz="2600" b="1" i="1" dirty="0">
                <a:solidFill>
                  <a:srgbClr val="00B0F0"/>
                </a:solidFill>
              </a:rPr>
              <a:t>purposeful conversation</a:t>
            </a:r>
            <a:r>
              <a:rPr lang="en-GB" altLang="en-US" sz="2600" dirty="0">
                <a:solidFill>
                  <a:schemeClr val="accent6">
                    <a:lumMod val="75000"/>
                  </a:schemeClr>
                </a:solidFill>
              </a:rPr>
              <a:t>” (Saunders, 2016:388)</a:t>
            </a:r>
            <a:endParaRPr lang="en-GB" altLang="en-US" sz="2000" dirty="0">
              <a:solidFill>
                <a:schemeClr val="accent6">
                  <a:lumMod val="75000"/>
                </a:schemeClr>
              </a:solidFill>
            </a:endParaRPr>
          </a:p>
        </p:txBody>
      </p:sp>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16</a:t>
            </a:fld>
            <a:endParaRPr lang="en-GB"/>
          </a:p>
        </p:txBody>
      </p:sp>
      <p:sp>
        <p:nvSpPr>
          <p:cNvPr id="11" name="Content Placeholder 2"/>
          <p:cNvSpPr txBox="1">
            <a:spLocks/>
          </p:cNvSpPr>
          <p:nvPr/>
        </p:nvSpPr>
        <p:spPr>
          <a:xfrm>
            <a:off x="2003741" y="2081514"/>
            <a:ext cx="5382192" cy="2405380"/>
          </a:xfrm>
          <a:prstGeom prst="rect">
            <a:avLst/>
          </a:prstGeom>
        </p:spPr>
        <p:txBody>
          <a:bodyPr vert="horz">
            <a:noAutofit/>
          </a:bodyPr>
          <a:lstStyle>
            <a:lvl1pPr marL="274320" indent="-274320" algn="l" rtl="0" eaLnBrk="1" latinLnBrk="0" hangingPunct="1">
              <a:spcBef>
                <a:spcPts val="600"/>
              </a:spcBef>
              <a:buClr>
                <a:srgbClr val="0070C0"/>
              </a:buClr>
              <a:buSzPct val="70000"/>
              <a:buFont typeface="Wingdings"/>
              <a:buChar char=""/>
              <a:defRPr kumimoji="0" sz="2400" kern="1200">
                <a:solidFill>
                  <a:schemeClr val="tx1"/>
                </a:solidFill>
                <a:latin typeface="Cambria" pitchFamily="18" charset="0"/>
                <a:ea typeface="+mn-ea"/>
                <a:cs typeface="+mn-cs"/>
              </a:defRPr>
            </a:lvl1pPr>
            <a:lvl2pPr marL="640080" indent="-274320" algn="l" rtl="0" eaLnBrk="1" latinLnBrk="0" hangingPunct="1">
              <a:spcBef>
                <a:spcPct val="20000"/>
              </a:spcBef>
              <a:buClr>
                <a:srgbClr val="0070C0"/>
              </a:buClr>
              <a:buSzPct val="80000"/>
              <a:buFont typeface="Wingdings 2"/>
              <a:buChar char=""/>
              <a:defRPr kumimoji="0" sz="2100" kern="1200">
                <a:solidFill>
                  <a:schemeClr val="tx1"/>
                </a:solidFill>
                <a:latin typeface="Cambria" pitchFamily="18" charset="0"/>
                <a:ea typeface="+mn-ea"/>
                <a:cs typeface="+mn-cs"/>
              </a:defRPr>
            </a:lvl2pPr>
            <a:lvl3pPr marL="914400" indent="-182880" algn="l" rtl="0" eaLnBrk="1" latinLnBrk="0" hangingPunct="1">
              <a:spcBef>
                <a:spcPct val="20000"/>
              </a:spcBef>
              <a:buClr>
                <a:srgbClr val="0070C0"/>
              </a:buClr>
              <a:buSzPct val="60000"/>
              <a:buFont typeface="Wingdings"/>
              <a:buChar char=""/>
              <a:defRPr kumimoji="0" sz="1800" kern="1200">
                <a:solidFill>
                  <a:schemeClr val="tx1"/>
                </a:solidFill>
                <a:latin typeface="Cambria" pitchFamily="18" charset="0"/>
                <a:ea typeface="+mn-ea"/>
                <a:cs typeface="+mn-cs"/>
              </a:defRPr>
            </a:lvl3pPr>
            <a:lvl4pPr marL="1188720" indent="-182880" algn="l" rtl="0" eaLnBrk="1" latinLnBrk="0" hangingPunct="1">
              <a:spcBef>
                <a:spcPct val="20000"/>
              </a:spcBef>
              <a:buClr>
                <a:srgbClr val="0070C0"/>
              </a:buClr>
              <a:buSzPct val="60000"/>
              <a:buFont typeface="Wingdings"/>
              <a:buChar char=""/>
              <a:defRPr kumimoji="0" sz="1800" kern="1200">
                <a:solidFill>
                  <a:schemeClr val="tx1"/>
                </a:solidFill>
                <a:latin typeface="Cambria" pitchFamily="18" charset="0"/>
                <a:ea typeface="+mn-ea"/>
                <a:cs typeface="+mn-cs"/>
              </a:defRPr>
            </a:lvl4pPr>
            <a:lvl5pPr marL="1463040" indent="-182880" algn="l" rtl="0" eaLnBrk="1" latinLnBrk="0" hangingPunct="1">
              <a:spcBef>
                <a:spcPct val="20000"/>
              </a:spcBef>
              <a:buClr>
                <a:srgbClr val="0070C0"/>
              </a:buClr>
              <a:buSzPct val="68000"/>
              <a:buFont typeface="Wingdings 2"/>
              <a:buChar char=""/>
              <a:defRPr kumimoji="0" sz="1600" kern="1200">
                <a:solidFill>
                  <a:schemeClr val="tx1"/>
                </a:solidFill>
                <a:latin typeface="Cambria" pitchFamily="18" charset="0"/>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lvl="1" indent="0" eaLnBrk="0" fontAlgn="base" hangingPunct="0">
              <a:spcBef>
                <a:spcPts val="0"/>
              </a:spcBef>
              <a:spcAft>
                <a:spcPts val="600"/>
              </a:spcAft>
              <a:buSzPct val="100000"/>
              <a:buNone/>
            </a:pPr>
            <a:r>
              <a:rPr lang="en-GB" sz="3200" b="1" dirty="0">
                <a:solidFill>
                  <a:schemeClr val="accent1">
                    <a:lumMod val="75000"/>
                  </a:schemeClr>
                </a:solidFill>
                <a:cs typeface="ＭＳ Ｐゴシック"/>
              </a:rPr>
              <a:t>    </a:t>
            </a:r>
            <a:r>
              <a:rPr lang="en-GB" sz="1800" b="1" dirty="0">
                <a:solidFill>
                  <a:schemeClr val="accent1">
                    <a:lumMod val="75000"/>
                  </a:schemeClr>
                </a:solidFill>
                <a:cs typeface="ＭＳ Ｐゴシック"/>
              </a:rPr>
              <a:t>Types </a:t>
            </a:r>
          </a:p>
          <a:p>
            <a:pPr marL="0" lvl="1" indent="0" eaLnBrk="0" fontAlgn="base" hangingPunct="0">
              <a:spcBef>
                <a:spcPts val="0"/>
              </a:spcBef>
              <a:spcAft>
                <a:spcPts val="600"/>
              </a:spcAft>
              <a:buSzPct val="100000"/>
              <a:buNone/>
            </a:pPr>
            <a:r>
              <a:rPr lang="en-GB" sz="1800" b="1" dirty="0">
                <a:cs typeface="Arial" panose="020B0604020202020204" pitchFamily="34" charset="0"/>
              </a:rPr>
              <a:t>Structured -&gt; Quantitative</a:t>
            </a:r>
          </a:p>
          <a:p>
            <a:pPr marL="0" lvl="1" indent="0" eaLnBrk="0" fontAlgn="base" hangingPunct="0">
              <a:spcBef>
                <a:spcPts val="0"/>
              </a:spcBef>
              <a:spcAft>
                <a:spcPts val="600"/>
              </a:spcAft>
              <a:buSzPct val="100000"/>
              <a:buNone/>
            </a:pPr>
            <a:r>
              <a:rPr lang="en-GB" sz="1800" b="1" dirty="0">
                <a:cs typeface="Arial" panose="020B0604020202020204" pitchFamily="34" charset="0"/>
              </a:rPr>
              <a:t>Semi-structured interview  </a:t>
            </a:r>
          </a:p>
          <a:p>
            <a:pPr marL="0" lvl="1" indent="0" eaLnBrk="0" hangingPunct="0">
              <a:spcBef>
                <a:spcPts val="0"/>
              </a:spcBef>
              <a:spcAft>
                <a:spcPts val="600"/>
              </a:spcAft>
              <a:buSzPct val="100000"/>
              <a:buNone/>
            </a:pPr>
            <a:r>
              <a:rPr lang="en-GB" sz="1800" b="1" dirty="0">
                <a:cs typeface="Arial" panose="020B0604020202020204" pitchFamily="34" charset="0"/>
              </a:rPr>
              <a:t>Unstructured interview (or  in-depth)</a:t>
            </a:r>
          </a:p>
          <a:p>
            <a:pPr marL="622300" lvl="1" indent="-266700">
              <a:lnSpc>
                <a:spcPct val="90000"/>
              </a:lnSpc>
              <a:spcBef>
                <a:spcPts val="600"/>
              </a:spcBef>
              <a:buSzPct val="70000"/>
              <a:buFont typeface="Wingdings" panose="05000000000000000000" pitchFamily="2" charset="2"/>
              <a:buChar char="§"/>
            </a:pPr>
            <a:endParaRPr lang="en-GB" sz="1800" dirty="0">
              <a:solidFill>
                <a:schemeClr val="tx1">
                  <a:lumMod val="75000"/>
                  <a:lumOff val="25000"/>
                </a:schemeClr>
              </a:solidFill>
              <a:cs typeface="Arial" panose="020B0604020202020204" pitchFamily="34" charset="0"/>
            </a:endParaRPr>
          </a:p>
          <a:p>
            <a:pPr marL="355600" lvl="1" indent="0">
              <a:lnSpc>
                <a:spcPct val="90000"/>
              </a:lnSpc>
              <a:spcBef>
                <a:spcPts val="600"/>
              </a:spcBef>
              <a:buSzPct val="70000"/>
              <a:buNone/>
            </a:pPr>
            <a:r>
              <a:rPr lang="en-GB" sz="1800" b="1" dirty="0">
                <a:solidFill>
                  <a:schemeClr val="accent1">
                    <a:lumMod val="75000"/>
                  </a:schemeClr>
                </a:solidFill>
                <a:cs typeface="ＭＳ Ｐゴシック"/>
              </a:rPr>
              <a:t>Vary in terms of form and location</a:t>
            </a:r>
          </a:p>
          <a:p>
            <a:pPr marL="355600" lvl="1" indent="0">
              <a:lnSpc>
                <a:spcPct val="90000"/>
              </a:lnSpc>
              <a:spcBef>
                <a:spcPts val="600"/>
              </a:spcBef>
              <a:buSzPct val="70000"/>
              <a:buNone/>
            </a:pPr>
            <a:endParaRPr lang="en-GB" sz="1800" dirty="0"/>
          </a:p>
          <a:p>
            <a:pPr marL="355600" lvl="1" indent="0">
              <a:lnSpc>
                <a:spcPct val="90000"/>
              </a:lnSpc>
              <a:spcBef>
                <a:spcPts val="600"/>
              </a:spcBef>
              <a:buSzPct val="70000"/>
              <a:buNone/>
            </a:pPr>
            <a:r>
              <a:rPr lang="en-GB" sz="1800" dirty="0"/>
              <a:t>Face-to-face (home, street, company), </a:t>
            </a:r>
          </a:p>
          <a:p>
            <a:pPr marL="355600" lvl="1" indent="0">
              <a:lnSpc>
                <a:spcPct val="90000"/>
              </a:lnSpc>
              <a:spcBef>
                <a:spcPts val="600"/>
              </a:spcBef>
              <a:buSzPct val="70000"/>
              <a:buNone/>
            </a:pPr>
            <a:r>
              <a:rPr lang="en-GB" sz="1800" dirty="0"/>
              <a:t>telephone, online</a:t>
            </a:r>
          </a:p>
          <a:p>
            <a:pPr marL="355600" lvl="1" indent="0">
              <a:lnSpc>
                <a:spcPct val="90000"/>
              </a:lnSpc>
              <a:spcBef>
                <a:spcPts val="600"/>
              </a:spcBef>
              <a:buSzPct val="70000"/>
              <a:buNone/>
            </a:pPr>
            <a:endParaRPr lang="en-GB" sz="1800" dirty="0"/>
          </a:p>
          <a:p>
            <a:pPr marL="355600" lvl="1" indent="0">
              <a:lnSpc>
                <a:spcPct val="90000"/>
              </a:lnSpc>
              <a:spcBef>
                <a:spcPts val="600"/>
              </a:spcBef>
              <a:buSzPct val="70000"/>
              <a:buNone/>
            </a:pPr>
            <a:endParaRPr lang="en-GB" sz="1600" dirty="0"/>
          </a:p>
          <a:p>
            <a:pPr marL="355600" lvl="1" indent="0">
              <a:lnSpc>
                <a:spcPct val="90000"/>
              </a:lnSpc>
              <a:spcBef>
                <a:spcPts val="600"/>
              </a:spcBef>
              <a:buSzPct val="70000"/>
              <a:buNone/>
            </a:pPr>
            <a:endParaRPr lang="en-GB" sz="1600" dirty="0"/>
          </a:p>
          <a:p>
            <a:pPr marL="355600" lvl="1" indent="0">
              <a:lnSpc>
                <a:spcPct val="90000"/>
              </a:lnSpc>
              <a:spcBef>
                <a:spcPts val="600"/>
              </a:spcBef>
              <a:buSzPct val="70000"/>
              <a:buNone/>
            </a:pPr>
            <a:endParaRPr lang="en-GB" sz="2400" dirty="0">
              <a:solidFill>
                <a:schemeClr val="tx1">
                  <a:lumMod val="75000"/>
                  <a:lumOff val="25000"/>
                </a:schemeClr>
              </a:solidFill>
              <a:cs typeface="Arial" panose="020B0604020202020204" pitchFamily="34" charset="0"/>
            </a:endParaRPr>
          </a:p>
        </p:txBody>
      </p:sp>
      <p:grpSp>
        <p:nvGrpSpPr>
          <p:cNvPr id="5" name="Group 4"/>
          <p:cNvGrpSpPr/>
          <p:nvPr/>
        </p:nvGrpSpPr>
        <p:grpSpPr>
          <a:xfrm>
            <a:off x="8293471" y="2244010"/>
            <a:ext cx="1943383" cy="1506892"/>
            <a:chOff x="6574317" y="2182840"/>
            <a:chExt cx="2410532" cy="1960990"/>
          </a:xfrm>
        </p:grpSpPr>
        <p:pic>
          <p:nvPicPr>
            <p:cNvPr id="10" name="Picture 10" descr="http://www.cvinside.co.uk/wp-content/uploads/2010/09/sit-still.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334" b="100000" l="0" r="100000"/>
                      </a14:imgEffect>
                    </a14:imgLayer>
                  </a14:imgProps>
                </a:ext>
                <a:ext uri="{28A0092B-C50C-407E-A947-70E740481C1C}">
                  <a14:useLocalDpi xmlns:a14="http://schemas.microsoft.com/office/drawing/2010/main" val="0"/>
                </a:ext>
              </a:extLst>
            </a:blip>
            <a:srcRect/>
            <a:stretch/>
          </p:blipFill>
          <p:spPr bwMode="auto">
            <a:xfrm>
              <a:off x="6574317" y="2182840"/>
              <a:ext cx="1284841" cy="196099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http://www.cvinside.co.uk/wp-content/uploads/2010/09/sit-still.jpg"/>
            <p:cNvPicPr>
              <a:picLocks noChangeAspect="1" noChangeArrowheads="1"/>
            </p:cNvPicPr>
            <p:nvPr/>
          </p:nvPicPr>
          <p:blipFill rotWithShape="1">
            <a:blip r:embed="rId5" cstate="print">
              <a:duotone>
                <a:prstClr val="black"/>
                <a:schemeClr val="accent5">
                  <a:tint val="45000"/>
                  <a:satMod val="400000"/>
                </a:schemeClr>
              </a:duotone>
              <a:extLst>
                <a:ext uri="{BEBA8EAE-BF5A-486C-A8C5-ECC9F3942E4B}">
                  <a14:imgProps xmlns:a14="http://schemas.microsoft.com/office/drawing/2010/main">
                    <a14:imgLayer r:embed="rId6">
                      <a14:imgEffect>
                        <a14:backgroundRemoval t="334" b="100000" l="0" r="100000"/>
                      </a14:imgEffect>
                    </a14:imgLayer>
                  </a14:imgProps>
                </a:ext>
                <a:ext uri="{28A0092B-C50C-407E-A947-70E740481C1C}">
                  <a14:useLocalDpi xmlns:a14="http://schemas.microsoft.com/office/drawing/2010/main" val="0"/>
                </a:ext>
              </a:extLst>
            </a:blip>
            <a:srcRect/>
            <a:stretch/>
          </p:blipFill>
          <p:spPr bwMode="auto">
            <a:xfrm flipH="1">
              <a:off x="7769931" y="2182840"/>
              <a:ext cx="1214918" cy="1960990"/>
            </a:xfrm>
            <a:prstGeom prst="rect">
              <a:avLst/>
            </a:prstGeom>
            <a:noFill/>
            <a:extLst>
              <a:ext uri="{909E8E84-426E-40DD-AFC4-6F175D3DCCD1}">
                <a14:hiddenFill xmlns:a14="http://schemas.microsoft.com/office/drawing/2010/main">
                  <a:solidFill>
                    <a:srgbClr val="FFFFFF"/>
                  </a:solidFill>
                </a14:hiddenFill>
              </a:ext>
            </a:extLst>
          </p:spPr>
        </p:pic>
      </p:grpSp>
      <p:sp>
        <p:nvSpPr>
          <p:cNvPr id="9" name="Rectangle 2"/>
          <p:cNvSpPr txBox="1">
            <a:spLocks noChangeArrowheads="1"/>
          </p:cNvSpPr>
          <p:nvPr/>
        </p:nvSpPr>
        <p:spPr>
          <a:xfrm>
            <a:off x="1606416" y="-152400"/>
            <a:ext cx="8102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no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r>
              <a:rPr lang="en-GB" sz="7200" dirty="0">
                <a:solidFill>
                  <a:srgbClr val="F47210"/>
                </a:solidFill>
                <a:latin typeface="Cambria" pitchFamily="18" charset="0"/>
              </a:rPr>
              <a:t>R</a:t>
            </a:r>
            <a:r>
              <a:rPr lang="en-GB" sz="5400" dirty="0">
                <a:solidFill>
                  <a:srgbClr val="0070C0"/>
                </a:solidFill>
                <a:latin typeface="Cambria" pitchFamily="18" charset="0"/>
              </a:rPr>
              <a:t>esearch Interview</a:t>
            </a:r>
          </a:p>
        </p:txBody>
      </p:sp>
    </p:spTree>
    <p:extLst>
      <p:ext uri="{BB962C8B-B14F-4D97-AF65-F5344CB8AC3E}">
        <p14:creationId xmlns:p14="http://schemas.microsoft.com/office/powerpoint/2010/main" val="71165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7" name="Rectangle 3"/>
          <p:cNvSpPr>
            <a:spLocks noGrp="1" noChangeArrowheads="1"/>
          </p:cNvSpPr>
          <p:nvPr>
            <p:ph idx="1"/>
          </p:nvPr>
        </p:nvSpPr>
        <p:spPr>
          <a:xfrm>
            <a:off x="1749627" y="1363079"/>
            <a:ext cx="3600400" cy="4536504"/>
          </a:xfrm>
        </p:spPr>
        <p:txBody>
          <a:bodyPr>
            <a:normAutofit/>
          </a:bodyPr>
          <a:lstStyle/>
          <a:p>
            <a:r>
              <a:rPr lang="en-GB" sz="2400" dirty="0"/>
              <a:t>Interview / focus group transcripts</a:t>
            </a:r>
          </a:p>
          <a:p>
            <a:r>
              <a:rPr lang="en-GB" sz="2400" dirty="0"/>
              <a:t>Open-ended questions in surveys</a:t>
            </a:r>
          </a:p>
          <a:p>
            <a:r>
              <a:rPr lang="en-GB" sz="2400" dirty="0"/>
              <a:t>Field notes </a:t>
            </a:r>
          </a:p>
          <a:p>
            <a:r>
              <a:rPr lang="en-GB" sz="2400" dirty="0"/>
              <a:t>Letters and diaries</a:t>
            </a:r>
          </a:p>
          <a:p>
            <a:r>
              <a:rPr lang="en-GB" sz="2400" dirty="0"/>
              <a:t>Journal papers</a:t>
            </a:r>
          </a:p>
          <a:p>
            <a:endParaRPr lang="en-GB" sz="2400" dirty="0"/>
          </a:p>
          <a:p>
            <a:endParaRPr lang="en-GB" sz="2400" dirty="0"/>
          </a:p>
        </p:txBody>
      </p:sp>
      <p:sp>
        <p:nvSpPr>
          <p:cNvPr id="205828" name="Rectangle 4"/>
          <p:cNvSpPr>
            <a:spLocks noGrp="1" noChangeArrowheads="1"/>
          </p:cNvSpPr>
          <p:nvPr>
            <p:ph type="body" sz="half" idx="4294967295"/>
          </p:nvPr>
        </p:nvSpPr>
        <p:spPr>
          <a:xfrm>
            <a:off x="5213478" y="887067"/>
            <a:ext cx="4167187" cy="4983163"/>
          </a:xfrm>
        </p:spPr>
        <p:txBody>
          <a:bodyPr>
            <a:normAutofit/>
          </a:bodyPr>
          <a:lstStyle/>
          <a:p>
            <a:pPr>
              <a:buClr>
                <a:srgbClr val="0070C0"/>
              </a:buClr>
            </a:pPr>
            <a:r>
              <a:rPr lang="en-GB" dirty="0">
                <a:latin typeface="Cambria" pitchFamily="18" charset="0"/>
              </a:rPr>
              <a:t>Film</a:t>
            </a:r>
          </a:p>
          <a:p>
            <a:pPr>
              <a:buClr>
                <a:srgbClr val="0070C0"/>
              </a:buClr>
            </a:pPr>
            <a:r>
              <a:rPr lang="en-GB" dirty="0">
                <a:latin typeface="Cambria" pitchFamily="18" charset="0"/>
              </a:rPr>
              <a:t>Video</a:t>
            </a:r>
          </a:p>
          <a:p>
            <a:pPr>
              <a:buClr>
                <a:srgbClr val="0070C0"/>
              </a:buClr>
            </a:pPr>
            <a:r>
              <a:rPr lang="en-GB" dirty="0">
                <a:latin typeface="Cambria" pitchFamily="18" charset="0"/>
              </a:rPr>
              <a:t>Music</a:t>
            </a:r>
          </a:p>
          <a:p>
            <a:pPr>
              <a:buClr>
                <a:srgbClr val="0070C0"/>
              </a:buClr>
            </a:pPr>
            <a:r>
              <a:rPr lang="en-GB" dirty="0">
                <a:latin typeface="Cambria" pitchFamily="18" charset="0"/>
              </a:rPr>
              <a:t>Adverts</a:t>
            </a:r>
          </a:p>
          <a:p>
            <a:pPr>
              <a:buClr>
                <a:srgbClr val="0070C0"/>
              </a:buClr>
            </a:pPr>
            <a:r>
              <a:rPr lang="en-GB" dirty="0">
                <a:latin typeface="Cambria" pitchFamily="18" charset="0"/>
              </a:rPr>
              <a:t>Paintings</a:t>
            </a:r>
          </a:p>
          <a:p>
            <a:pPr>
              <a:buClr>
                <a:srgbClr val="0070C0"/>
              </a:buClr>
            </a:pPr>
            <a:r>
              <a:rPr lang="en-GB" dirty="0">
                <a:latin typeface="Cambria" pitchFamily="18" charset="0"/>
              </a:rPr>
              <a:t>Pictures</a:t>
            </a:r>
          </a:p>
          <a:p>
            <a:pPr>
              <a:buClr>
                <a:srgbClr val="0070C0"/>
              </a:buClr>
            </a:pPr>
            <a:r>
              <a:rPr lang="en-GB" dirty="0">
                <a:latin typeface="Cambria" pitchFamily="18" charset="0"/>
              </a:rPr>
              <a:t>Photography</a:t>
            </a:r>
          </a:p>
          <a:p>
            <a:pPr>
              <a:buClr>
                <a:srgbClr val="0070C0"/>
              </a:buClr>
            </a:pPr>
            <a:r>
              <a:rPr lang="en-GB" dirty="0">
                <a:latin typeface="Cambria" pitchFamily="18" charset="0"/>
              </a:rPr>
              <a:t>...other!</a:t>
            </a:r>
          </a:p>
          <a:p>
            <a:pPr>
              <a:buClr>
                <a:srgbClr val="0070C0"/>
              </a:buClr>
            </a:pPr>
            <a:endParaRPr lang="en-GB" dirty="0">
              <a:latin typeface="Cambria" pitchFamily="18" charset="0"/>
            </a:endParaRPr>
          </a:p>
        </p:txBody>
      </p:sp>
      <p:sp>
        <p:nvSpPr>
          <p:cNvPr id="104460" name="AutoShape 12" descr="data:image/jpeg;base64,/9j/4AAQSkZJRgABAQAAAQABAAD/2wCEAAkGBhQSERUUExQWFRUWGRsaGBgXFyAdIBggHR8YHh0gHhkcHCYeIBojGhccHy8gIycpLSwsHB4xNTAqNSYrLCkBCQoKDgwOGg8PGiwkHCUsLCkpKSktKSwsLCwsLCwsLCksLCwpLCwpKSwsLCwsLCkpLCksLCwsLCwsLDUsKSksLP/AABEIANIA8AMBIgACEQEDEQH/xAAcAAACAgMBAQAAAAAAAAAAAAAFBgAEAgMHAQj/xABLEAACAQMCAgcEBgcGAwcFAQABAgMABBESIQUxBhMiQVFhcTKBkaEHFCNCUrEzYnKCkqLBFRZDU7LRJGPhRHODk8Lw8ZSjs9LiNP/EABkBAAMBAQEAAAAAAAAAAAAAAAABAgMEBf/EAC8RAAICAQMCBQMEAQUAAAAAAAABAhEDEiExQVEEEyJhkTJCcSNSgaHwBXKxwdH/2gAMAwEAAhEDEQA/AO41KlSgCVKlSgCVKlSgCVKlSgCVKlSgCVKlSgCVK8zUzQB7Xmaq3PEkTmfhVSPi5k2Qd2fdQAVJqZoDc3UisxyykAYDYEfmdWfDx5Vai4yuANasxG2nkfTxHnSsdBTNe1RivW71/h/2IqxHcqe/40Wgpm6pXmqpmmI9qVM1KAJUqVKAJUqVKAJUqVKAJUqVKAJUqVKAJUqVKAJXlShF90rtom0NKpf/AC0y7ny0IC1ABevaXx0jkfdbd40/zLhhEPXRu/xAoFxn6T7KDaS76x/8u3GTnwyMn5igB6klCjJIA8TWg3y92W8wNvidvnXLbn6Q53GqC1S3Tumuzlj5rGO0T7xVAXN7dbkz3AP3j9lF7hkbepNS5UUo2dN4j0sji22du5VOTnzxt8DS7fdLZXbQOyTyQbsfdyHqaAW/R2b/ABrmKAfhj3P8RwPgDRnh0Fvb7RHUx5kZZm9W548htUWVSQTtuCk4eVtTfhJ7K+uPbPyosk+BgE+p/wDfKhoedxnqyigZydth/wBKE8Fv0v3eNXZFRVbuy+SR8sD4imSwxedJhHyVnBIGQMjfbffl4nFbJujkTAyPb4cjtLHKwG3gqkLkjwFReCQ27K6JqIzjJyxPgDyyVyMeOKxt+l6P7A6zfGIwSwIzkOuOzjl6in/uFt0K1/8AVreP/hrfr5TjTGrHV6sGbO3hzofw/pL2syho3OxjkGjHkPCmOLittK5GpVlA3BGGX1ON/jWXEuFrKumWNZkPcw39x5/AijTYWZ2/HEGANRHix3H9TVl+JAtheXjSU3RBomP1S5KZ/wAG4GpfQOO2PfmtsPFpbcYvIGiH+Yn2kZ/eXOkftAUbj2HmO58asK+aXLLiIZQykMp5Ebj41fivh407FQWqUrdIek1xajWlq1xGPaMbqGX1Vu7zFDLL6Tw6km2dT3AyIc+9c4+FGpD0se817Sdw/p4S4+sRCKNjhXVtag92pgBj4U3q2RmmmmJxaMqlSpTESpWuaQhSQpY+A7/jQiTjEmM9WI/+9YAj3KTQAbzWm4u0jGXZVHixx+dJ/EeO4z1l2wHesChf52ycegFKPE+mcJOmCya5f8U2XH8UnZqdRSix/fp3bsStsHu3H3bddQHrJtGvvahvEekt0oJme0sE/wCZJ18n8K6UB97VzXivSficqlXuILVPwq2cDwwgxSxH0WW4fee4uXPMRxH/AFsSB7xS1Iehj/xf6SLBM9ZcXN+3gW6uL/y49II9c0Lt/pAvrlSvDrRYI+WpUCL73OB+dbOGfR2sKgmKCL9aduscfu+yD7qZLHo/rxtcXOOXZEcQ+JAx8aV3wGldRP8A7rzXB/429knbvht8sB5GQ9ge740b4X0UEW0EUdv5jMsp9SNgfLIpqFqsbpDJJBAz+zGuZGPd7ICqPU5qzcWgVwkEX1pgftOsnEaRgEDGhFwW35afU0NNjTSA9hwqGNvZ62bxl7bD0jXOPhR4cGml3csPNzgD0RaMKRGnZCoN+ygAGwOeQHhWEtyoDb5IGfcOePjTUCHIpwdHYE3Y6j5DH/WiUEartHGFHj/1oFP0niBwrBie5O0fguaHcW6VzxRlxayKOQaUrGD6KTq+Va6Irgz1Njc9zvuRj40q2rcOsWYpoSQ5BJfU2Cc457DI7hXOuNcfubgMHmWNGBBCZY7+eQKX/qMQxqeaXHi+n/SM/M0SdfSaQin9VnUL3pFe9ZIwi+sWofKPbkMQpxgMgJbK/s899qJcM48t0p6mUavvpnB8NxvpceJDDx8uNRmeJz9Vt4yvNX6x9vXMoGrPlRa16T3GoNPCkjjkwkRnHpIjiUe8v6VEYxttsc5OlFJbfJ0sW7RhVeWSUgdqQ7sDk+2g20eBQbYojbcWeJQSQUPfnUvPHtd3o2KS7Lp9GQFnEgx3TpkjzEyqGX95B601Wd7FKNUcinO2S4IOe7UDu3kwPupOLQrTDg4sjDtr2eeob49V9oeoyKiwsRrtpg6nkCwKn0cfkaAPYshB0lPNN1z4kA4Hhkaaxt+I4bJyJO9o9m/eVhhh+0D60agcS1cWcIfLK9pKfvxHSG9RvG3vAq2rzRgYUXC97RkK/viOAf3W91ZW/G+sUhhHPGeekYI/ajbI+BrT/ZKOxNrMY2G7RMdvLsntKPMZFVsxbouWXF4nOFfDjmjdl19UbDe/lQrjnRtJHEkbLHKd227L+oHJvMc60cQ4jpYR39tgD2ZW7S/uyDtD4g1dt7IgAwTalxskxz8JR2v4gfWoaZSkb7PgahNLAHI7QxsfH/5ojwax6ns9Y7jkqsdlH9aoPxNYR9urRD8R3U+jjI+OKPWcPJu4jamhMviva8Fe1QjygXSlnEeIVTrGzuy5wO848aI8S4kIULsDgAknuAHMk+FKPEuKnquvwH14Maq/aYNyIB5L7qVOWyC0t2KF70bulJAbSTzJIA/oKHwdF21ZubmRh/lwsST6uQAPdmjrXU7q7s8MCrkYPbdiACQMbZ3Hf31jf2ixxwSSSNIJN2OcYG2QAO7nv5VcfCzk+CX4pVyV7Hh9ukqRxwRK8h0q07mRs4JyQc+FPFt0fOMSTMR+GFRGvx5mtP8AbFlbqOq6lVbGCgBJ+G5rTD0saWQRwwySHmWbsKMd+pvD0rBuMXTN1Cc1aWwTuOBRCMrGFjZ9tZXW2O/BY862zQo6ASlpFxg6mwCCQd1TA2xt31SWKZ2cGVIxGcMFUuc6Q3tNgcj+GszwqD77NJ+2/ZB37lwKszNzcfjjlILKGOANA1E4J27OTjcYztzpWumu7e8P1OIP151ETuxZkBy/tECFFJOMBtW3hRybpPbQ9lGjXH3I929CqAt8qG8amnuJYprWOZJ0BUNIirGyt+ISMG8x2TRY6LN9Ndx7ytjVuIbWIyN385XwoH7vjS7e30pkU3Fq5jLaVWZ9KsxHZ1vsoHfjAFZccPGlwBNbxKRlpHlRVBydh2V3xvyI3qzwboTPcLHJecRa5iYOXSFyEkOcKNSgdkYOfE7cqzjq+5L+x7IuymeNSZriCxj/AA26Kp/818D3gUs8Z4lw4xsEeaaQ/wCMmuZlx4tsgB8BTbcdE7O3iPU28WoxyMGIDMSAucasnIUsR6VT4tcwLCNAUouhgo5FQQSAO/s4rOWuO7l8GWTJp4RzSPoveyEdXCdJ5NKQm3d2Mlh76uJ9Gd62kNLGmdyFUnA9TT/H01hbIhVpm54jGSB3au5d/EitD8UvJ2It4IiyjJzODgZ5EoGAI8M1OSeRxejkWNylL1cAG76GWvC7Rru66y7cECONjpQufZ1KvcOZJNJ990l+sfpo4iTjASMLoHcqaRqAHrmupQXN0uY72KDq5DoK5dgwbbkUwR5j5VldfQ5YPkwmS3bxjkyvphw21OCnKKU+T0cGdYG2ldiTwLhkfVK3XywyHOzYkUKeWUbcHHga333AtQwbO2uuf2lvI0EpA8QcA+XOiV59Ccg3iu2P7SA/NWX8qW+JdGOI2bMPbUfe0sB8WXHzrSMG2cU8uRNtVV8EHSt7MqqvdwaTvHdpqX0Eq4b45xTfbdOI51BlhBBxghg4w2cYcaXGSPDPjmlG16YXKDTNE7J3grrXw8wKJWNxwi4A6yMW8ud2hYwk+oHZPwrTdOmjPz9T3VDYbOF+3DKVOc7ksP41w494I8q3vcSKB1sfWDkH54PiJY9x6MBSRL0WAYtZ36lQNhMMFj4BovzK1nacWv7TtSQyy6Qf0eHXntl0PWADyGaboanFurH+HjjgYJEiFclZAGBH7Yzk+oNaRaQkareRrVj3Ea4SfDY9nP6pHpSXb/SVCZPtYdJ7yG0uOXMgAN+8KPW/HbWQF0mw5HslcO3lpAKP/Wi6LpMJS8avrd0j+pGQOQpmjkDRb95AGpR+0PfT1w6ctGCw0tjceH/SkQcVNunWZIjHttHnC+UkRBKH5UV4da3Fw6TSSEwnDCIR9Xq8C7Fix9MAU9QqochXtYRrgCs6YAe94oozkr/78q5x03nZ5y8AeR8DUuNIGORDNtjyroVyuhiwiBdtsgAk+p7hSvxbo1NNMXDrFrxq5v8A7DuqfNy4/Vi5NceLBkdZrr2FOzhvO0TJDAJF7Y09ad+eM4ANVzw6GEMrzyMGxkM+kN+6uMjy3pxtugaYPWTSyd2M6V89l5j391EIeFWdsVIjiXAHaYAn1y2Tmueb8Rl+uVfg7oZPC4H+njv8idbSIY0FpbEaAdQjiOPHOsgAnxya0cN4hftdIkUKxsxxmVwRg88hc5GO4Gn9eOxYKBs8x2AWBzncEDHfSVdrdJMJY1GoNnU8gAOMYJLb7jmMbVrg8NhtyyPfoY5vHZ9OjGqX/QzzcFmysklwyu7BD9XQKO/BZnLbDxxncVcboxb9nWGlOOcjs2efME6ce6hM/HOuQq7RLq3KqzPpPipwAd9632qSMmC8su+xWMJv699TFq3W5zNbBmAxRjEYWNd8BQFG3oBvXkvHIwwbUCDjIznHd/79KFHg7kbQ58DNLsPcO73VlHweYDHW28I8I4ifgdvnmrthS6sGdKuCRXUn1hYZ55AqoUjZYwwXOCZHUjv5ZHKsOjk13boUdLeC3ySitO0skedyCyjSwJ37sUYHAQ50yXtw/iI9Efjz0gtju99Yr0OsgR/w7THXhutZ328QGbB7qdMVoE3vSeEHS91nfOmPSMHyY6m+VU7WGGUkw2Uk5PeVZhv35chN/dTrY8IKbRW6QjDKQqIMHucHmc+FWgs65ZtC5UDBY4BXwGMAEefhU6L5DV7C5bcJupF0hIYUU405DaT3jQihc7+Joxw7gDxbmd2I7sIi/wAKqT/NVOd+qLlryGFWYvvpOktgNuz4IJ7WCOeaE3XSywGz8U1Y/wAlck/wIRS0sqwrecaidCJDrVuS6sacZ31DtA++qB43axvpZ7i3cjKDJYSAd6M2Ub0GDS9d8d4Ox1P9ZPcZHUopz47rnke41qjEdwStvJC0D4KW8yYHLfcsesbvJAzy3FStSfqN/wBOS9Koa7Ti00ilobiKUIQWVlMUgA7mQhtvH3cqs2HSuQj9GZD39SyuR6oDq+VI89tLakNoIC4CksWVR+pcga0H6sgKj8Ve3l4bgqxiimcjO+qKX+KN9Mg/WANbaXVxMNNc/I7SdILSQkTxqjNsRMmhiPNioPzq6bO1lUKFRkAwB2ZFA8tQb8xSlw+5ULhr2a0YZBhmJlQAeDkAEHzq11CjLGSylHPXlYj8exv76hybVEuCfJduOgdoxyqKhP4NUf8ApJX5VSfoGyHMM8q+XZkHpthqtW571aVAeRVjKnxKuuPVxW8mU+xLBJtyYFG+Kllx7hUOMZbMjyY9Bc4t0XkfCzLbz45dYCjfFh+Rpfu+gQAJSG5gPMGJhKmfQnIHvFPV5x28hXDWc8i/iiaOQfw51fKqkXTSHP2kPVMf8xWib+lPS1wzPymuGaeBpHw5ete4DkgBwzOSS2MgREYLeee6uoWcquiuhyrAEHxBpItukducfahQCDvMvj3atz7qd7V8rvjyx4d1axvqafksV7Ve0vUlGpDkAkZweY548R5it+aoCtfW5ZduY5Uk8V4i+vQOvLgkYjh5/vnsj1p6uWwp7qFu4PtSfDAqWhp0Jht7hiT1Lf8AjXA/0R1mnBJm9p4U/YiLH+JyKaSIh4HzJ/616t2g2C/Bc1hlweZxJr8UVGbXRCnHw6F5zbvcTPKF1FdQRQNvw48eW9E4uD2qH2Iyf1mLH55o4j5ORHv46P64rLrG/CR8BXPL/T8UuXJ/l/8AlFrLL2BizxLnBVcb7Jj88VruuksCk6pHbPLSCfkqmjXXt6fvVOvfz/irpw4IYVUFREpOXIuR9JoT7NteSn9W3lI+LAD51IeL3D4ZOHSbnH23Vp+ZZhj0pjaR+/HvNYdYT95Pie6thbABJ+InP2VvHsfad3592I4x8zWyHhl22OsuVTyigAO3LeRn/IUUN+gODNGD5nnjzJ57Vqbi8eN5x6AAn/4NOgsBXXROSeQa+JXYUDDJG6qSdyTkLgDkANPjSX0m+jK8SbFuWuom3DyztqXycFsZ8wMV0mXiyHOJJs8sKDz3x9wg1shvsggJOTtg6MZ333wO6hKgUjlll9EV4xBc20PjhC5HwUZ+NHuI/RfFbWzSPc3EhGB9kiqBk4LFSGOAN+Yp1iGpgDbzsN8ktyP8eMbVnxGZlTsxSRkcnyGwBuRgsdiNjmhjcuxyCw6GM0iq92jxM3tE6Tp8dDRsuofhzv3Gi119GN1CNdrLFcJkHSv2ZJ8erOqIkcsgg+lEekvBZd57BBKpOXt+ROfvQnvHim+O7woNbcXdWxNDc27A/eR1/nA0+81NOhqRl/e2+gZUlhCHlibUuoeCtkofc+PGrNyLaYDXCYGJ1Dq5AAx8QrDqmajEHShguBOkq75WZAe7Yal1KR6gVYh6OWl4uVESMe6Gbqm25lkBZD5ZWokn9uxpGaX1IVbm36r2ZVQHOBKjRj3OAYz+6qisLeWcdoQxyqM7xOh8e4nHzpul+j+SDLwyyDwzHkgftQspI/dpWv8AoQp1sxKyNnBSURkt44miG2f1++sVBt+pfB0+elGou/ZmUXHo437ULwSHvWMqT78EsPPYUQTjwmIKzZwD2X6uReXg4Yg/skHypf4RwviNvKOujuZoSNLKDqG/IlgZFIHPFNVz0YjkYgdS6gbDADDx3BVj6ACtPLa6mbywlzH4PY+JvkaepBH4VkH8qz7DzC+6r0PEHfZkBGNwrLKp8urk0P8AHVQSXopJGhUCZFzyR8ht/wADgrt5kmh9zYzrkBkddvbRo2Hhuhx3elD1IWnG+GONtxK3jYA/VYim6q69SV1c+y6Jz8s0bPGw8b43QggtEdWBjG2jVjauVvxu4QANHIAM+zplG/kCNsj8JNGuHSyyEa+oRxgrqYxMceDKEPfyzQpvgmWGldpnSujvGIpowIFbq07AJUqNvAPhiO7OKurxRDMYQcuBlgPu+GfM0hy3t8CAgL7b9TcB2APk6sc+YaiXQFrgtJrtWtoR7PWkmWRvxMxOTWqkc7jQy8TB22YjwC5oal23JYjt36QPzIrdHPktqlJ39kEbDuzgZzQ7hk0bGQszBtZBQyHsgcuznv8AGqsVBASzdyY96j/c16zT/qj1kP8A6VrwvF3ke9/+tDnlt89rRt+t5eGfHNAUXm1/ekiH8R/MitYYZ/8A9MY5HARc/FmO1VI5rXUM/V8cySVOwznn4bVhwLiMHVjV1ImBxMOxqzny5rpxjG1AUWLjiUKk6rvHLYMg57dwzVfiLqEyjTyNkci7beirWmLj0ccyGWRABr1NrGNTN9mcdwxsGz7qIycej5NKmc/jBz86qMkmZ05JoBrcuRgW87A+KSDv/W01ksUpwfqJz3F44yf5nzRg8di/zV5+I9/f3VIuPxAjMikd5J5Vp5y/aiPIf7mKPGel72j9W1tGHxqKhYyVzyzjOCcUS6P8Xv7tDIlvFGmcK0mldfjgBCdI5Z+FDemPF7j6ypgmgihKA9awTDONmDuUY6txhdgQKNdHOnSSDqp5IuvQe1G2Y5R3MjAYyPvJtil5vsilirqzfcG/VclrQDfc5OwBLMR1Y2ABNKvHukPEIYw5azBc9lTBkgEE7knGcDwpvvuKQumkyAhdQwDu6MrKwH62GyPMUh9J2V4dDSKXjwQd8MB3j1A3HcdqxyZXa22/A/LoDydM+JHOm6hjzz6uBR6d1VG6b3tv9rJemQjYL1YOT3Zz5UJFwDuAx8MI3+3Ks3tjIhVo5CreEbe4+z3Vdmgf4X9LKaiXRFJ3JhZo98Y3jfVGfcV33py4N01inIEUxBI9htSliB3GMsp+XpXG5fo/uNiEmweWq3lHPz01pTobOrcyhHIlJAfd2M1NAmzu81xCVJllCty+1ELAfuShGNULronZzHPVRk4BLR22DvnvhfHwpA4ZcX0n/DScR6tZOx9ompTnbB1DIB8atP0DuYFZlnsZSFI9kZORjbGMnwzWLlp+opWNQ6PLbkaL14DzAaaVQP3ZM4+NE4ZbwICLyKVT91mUk+7AH50jRdEuMRKDDKGIHspcyKfTTrC+6tEPSpwAt1Ya5V7LtrVWJB+8pU7++nd/TuPWdEjurlTqNrGx/FHozz8VK1vl40r/AKWB0OT7UchG/dqVXFI1h0hjnfSLOVGPILKqk+mGUbeGaOwXkico7seuCR7xN+YrN5dOzI1IORXVuSFSZF/8cKw5b6XUVr48LtUDW0bXJJ5FY3UY5NkSb/sjxoBccVuW5yTkHulg1j/Q1V7eaQuALeGRuZxC0TYHPBXRTjli9hqa7mrid/xJ89Za9T2cYW1OGxvnX2ipI2A1YoJB0+6t0WUFXRhnsuCpB3zGSyNgdxGKff7WkSIMsdwhIYbXgTSBnJC3BIOO448K5VxfjC35kyW60kdXLMyl2CclZ0AXx3AHvrWkXufSvBJleFGXByo7QTRq8wPOiGKXPo8uzJw22JyGEYUg7YKkg/lTJVmTFrit3CFkxNBG5GxZRkeBIJ3oIUTmb+2JxzNvF/vnFaOlk4iuPtnVTKewqqXONgAcDbc1qsoY5FypkYBiueqxupwRv510KGFreW5jKWdcQ26FlViOdV3Z8++3j/o1Yva2x9qbh59bZf8A9qocS4xaWz6JVm1YDYCE7HIHsqPDxq5wbi1rc/oYnbAGdUJ8cc2c9/lT0Y6tW/4J8zJw6+Re4rxJI5XEcPCnii0a3ePDMGxqaNFPaCg/KjPUWTFerHC3yDv1DbbjbsnI2JPuo0LgAhVt2znG6Ivz51sg4lI2VFuV9XUZ+dYvR0s2WvrQu3LJFDMY4LB2UEiNYpV14xt39xzVHhnHTJbmRrSySTOlYmaRDtzLM64A22AyadZLmQLnql2BO8i7jn3jnWqTi0ihG0xYYqP0o2zjnheWKzNANY3lvJCkjpbxsw7SDOVPeN1zsRWcl5bd2k/sn/8AkUdurxiNQaAEA7dYfzC91UoONlWyZLUDv7RPMr37bDf4UqHYGPHoBq0a8r3LNj/1iqX98TviKfyP1wb4795Mct6O8PtY4GfRc27q7ZOYgzLuB7Qk3G+asLch+Txt5Lb527Q8W8F+NTOLv0PYmM+6F9umGPZNz/8AVJ/VjWtulkjYGi4dcjKteQgNjfG45csimPSue1rPIbWg2yo1c4Tk52wK0nhqnLmOQyLGypm2RVJOk4IKDbUi4PhnxqNM+5V+xqbp7cqM/U1x3BbyM4Houcela3+ke7Cl/wCy7llH3klEgB8woJ+VFbeKJIlAimPNRlYlOQM76Tt8KllAWZd5gef6YADbv0IK03C4gng92rQM5RrcOSTqDEgn7zmTOWz47Y7qXriHieCOtsSD99VZWI7j9mRii/S3pjHaukcrqHdSwD25k7OtlwJEOoMCpG4PjQi06WWjqCYbkjxjtdYH7zKuR7q4X4aSler5N4zXY8sLe8GnWsc2PKY7erPW5+F3Z3VCvkQWH8z1fsuL2rrmO3uDjAANrDkj0LAirMF0xwy2DDuBlS2j/rn4VssD51P+geanwAxZXy+1GreOVjGfXYn35ryayeQlpbS01HfU7HJ9SjCmTrpjytbNPDVNGCPcsD/nXgWbJ1XHD4h/y4GdveWZF/lqklH7iGnLfSJB4YQ2Pqdlsc5F46cuX+ITRmPjd5/k2wx4XxOfAcid6ak4rbKuWmDN+qoH8qgmtB6W2id7euhxn0yMZ99EskHzuPyZdhbbjV6eVtE37N2x/JKz4XxK+RgfqjlgxYEzu3MYOwj5Y7qMS/SHDvojZvPC7fM99Urj6Q3OAkTbZ3OfyArPXBcItYH1CkfCW4goW9sw2nk8h9nOCdOo53x4CmKDobYH/slsD4BF/wBqS7XpVN3qBnxVzgegHyzTBwrpC4Gy5JOMsug/MnatIZbYZMNdRvs7FIl0xqFXngVvzQZeJPzJx+7zowhyM1vGSZzSg48g+94DBK2qSJWbGNRG+BywfKg/FODLDvG0aajlutkIyfdTQRXCenFxfvcLBP1rqWyBCNQAyfwjI7PjTa7FRt7Nh/j/AEaln1SApKQBiNH1eWFyRt386CcPtJLUP1lpcIGGC3VSHAxvh4y2PHNX7DglnHDqZZut2ADiQFQeZGRpyOe9G/7LtSFAvHVxg6knK74325Y8iK1hknproZ5McFN9QZ0fsTJGGjlkZJFLAtnly1ZcZGMVTh6Lwy7pdQyE/rAnfmfb50fg6LhFUW920enbIwQwOchhnGDknbFAYfogGti0moHdQnY/MNTWTIns/wDPghwg9mhts7Fo41Tq42CLpDCI77d+Ca2wR6e6BceMLDw57Yrn910HureeOKCWY6ySCkoDAAH2skLjz50Rs7bisWA1xcr2lB1RpKMEHWc5zswHxrCWN/U2bKcaqh1iGN1NsM/8sjn7h3ms1D90tuNuW4/rSxPxi+jKAyQTBjpJa1kTTuB2ijAAb862z9JZVkWJooHLae1FcsgGokffU45flU6X3K1R7DOon3xLDhvAMMY8MGtka3OSRJA2fJ/9/OliS5kOfsbhT4pLbyj+FwCedZWsvaAdZwuk9o2wB1Z7+qOMacch3UtMu47j2D0lrdaiwaHxwdZ3/wBqqfVLofehHosnl/t+dalkTYrPpycdqOUb+HtUJHSmQRsxntRIkhRo2naPGGCkkuTnAOdqVSKuPYOi1nKlGaEgHVycY/Fv4HyrWpliQyM8SoCDntbknlgDcEk7AE7+VaZ+KXOnsC3mU5BK3A5euk/OtoubpkUGz8CCkoODjmG0YBxtq8zU1IfpKnE7KS5YOqmERtqErsMYYKHXQMMQSqkbjfnQ+fiNvDIUL3N1N3xiPVoPLGAojTfzPrV2bjEtwhhihkt1Vl1vmNtvuqFP4+7PParEMd5kqJUCKADJIuGZu/AXSuhdgCdyQTjvqpKUkhQcYSbKltcXcmwstCch11wAR7lBHuqyvC7jVlo4FHLeRyBt3bD41q4ys0MYZ72NVyMnTvk7bb4PvpYn4kjnA4jJgZyy6VA8ANtyfLlXO4U9zpi3JWhtk6PNuG6jO2+ZCR6b1P7vRjdmjJ5/oj+ZfnXHOIcYJdh9euHXOB9ud/cKrw8NEm4SeUnwWV/njFarCmYvM06Owyx2QwWkiz3bR5/MmsYpuGKe00fr4nlyWlbow9tawrHPZyGV5eypt22DAaV1EqMsQSBnvo3a8eiYkRcPbKozqDoQsEP2ijVnDL3ocGjykHnMJtxXheAAAf2I3PzxVO06WcOcnqY3do+a9WRj1VmFYWfHRJNEqQW6rONmZ2JVtKyaHXSApKNkEZFLMdtcRXc05a3V9U6yJENRGE1AgHs6GGAO/NN49thLLvuM6/SRHGwEVjJlgWXLIobHcNyNXlTf0W4t9cj61o0UMoIGxODkHJxzDKRjyrm54BKzoxld40aQR4hAz2FZCTjYlyYy3lTf0IikWfq8OsIixo1hlRlc4OQAe0GOx7xVQSVJiyPVbjwOlvw5ExgcvE5q0Kgr2tkqOduzxhkUJvUMYLHtAd/fjwz34ovVa7fA3QuDzAGfkaYhL/v3YsxX6zGrDYq50kH3jFWRxa2cDtwtnl2lNBOmdzbxrIFtUkuG3UPEMAHvzjfHhQfg3Q7hioHuXDTvuxbVGqE9yquAAOWc1mslbWb6ItXT/wCRy+rWrbgRHPhpH5Vvi4PDzUEEDYhiPyNcz4j0StGeV+vljCMwhjTtI6hQVOs5PaO+at8O6IQvGrQ3iA6RqVxuD3jZwRvtypZcscSUpce25lSbqP8Aex0B+EZdHEswZchcSkjBxkFTkH3ivLi2dWVVnbU2D2kQjfOBsAe6ucmCYTNHDJrVVJ1rM0YOkZbTqJBxV+Ky4k2CjT7Kj7So2NWSo357d1dKjsnfJkpp3Q/PFOBjrUbG2TH/AEDmtXUSZ7UUDjfY5zn3qRSLLd8VjJLPMP24FbPvUVok6b3yDtPCfJ4CufganQyho6QcFkkgYRWsSytjDI69zdoBiowSMfCka+sbizZTMlypbcLHOGLdw9liwGcd1MXDunl0zYMdvkHkS4PwO1Z3d9PLdR3PUx9jRmPrOekn2Tp25537wKMfh1m9Tbr2O6Xi8ngk8LjF/lXz2ZhBLeDSFkuYwXjP2sZ+zBH2hPWA7g7ac8sHelDjt9LN1itIArMzASREFcsrHfAG7IDy7zXRYekzQo7SQMAXdiQ6EksQQNyM6Rz8sVXP0pWhyHS47/8AC1gbeIYis3ha+52KHjY8zxJr+UcsHR4g7NayaUDnmuQRyGNyd+dHeEdAuJdUksUepHXKiO60ncEDskqPnTbxHp7wx45NIIcqdOu0I8OR08+ZHnRDhnHOErhY5okUDs7OneeZwNzz86Si093ZGTLjmvRDS/zYt8F4be24P1uK8Ca0YkkSjsEEElS3LA3PKmvpJw1r2zaG2n0uzxsZDkEqD2t8ZzjHwxW3i1/A4iSG50iVtPWxTMSvoQxAY+JFE7zhX/DsgmkuARpCSyqVffHbYKDpHM4OcUJGTk9jmnSD6KgIcJd3VzLqGldgueTEknA28WoJH9FEibyLGvlLPvn9hB/WnziPS0RP1cS61j7JKrgMe/SquMKOXefOqEvTO6fKxh4weQRRHn39W5NZ+Yk6o10Se7Zt6EdGpbIyFYxIHxpVYZVxgnLa5UC8vBqap7yZB22hhH65H5B9zSHJ9emzqSc7A9uSU5PgWUIu3nWuLo/O3tGNN/uhSfj9oflmp1TfCDy4Ll/AZ4pcwSljLezSainYgjVQOqJKAHBbAZiduZPuqrLe2a5Yw3EjF2ctLNpyzjS5PaHtKMEaeVeQ9EWYgPLIxOMIA2/udkGPcKJW3QTAy0R/eeJB8Ajt/MKVZO6H+ku4GTpHDqJjsoC3PO8h5AZOE8ABz7qu2/TN84WFEzgHs6c/FhV67SKEZMtjHvjdnlPwZwPlWEfEVGdM8xzsDbWyxju5sEDfzUKL6ti1R6RLsbXM6lXjJRuYxjPqxGMbdxojYyR24GXgiP8A3mT8F50udJbUw2zTSW8joNLNJNcAkDI9lNRJY55etBLAS37KsNvLHEmcM0egdr+grOSkpKlfuzWDjKO7r2OtcELO7Oz6gR2cHYjxCjl7yTRoUI6N8N6mIDyA/wB6MV2RutzilySvDXtUOKX/AFYwFLE93l6+NNiON/SfBNJeyMUl0LhEZQSMAD8P6xNKlnxK5RwouWC8tMoyPTDDNdcl0M2VkeM58c+GeZPhWElkXG8kb5/zIx8iBU5Ja0vShx1QfUSrbpxcQQr1iRTLgYA7gfPxGOVbrbpbaTbS2gB57pt8VzRfiXQdJmjzBCUVsuqkrrHqPCvH6B2ak6IrqEHP6Nyy+WB2qmOOOlai5SbeyK6RWb7xRMr8x1T74Oe5Wzg/s1nBfGDq/wDiLiIZwwcthRvgdtcYyaH8T6BRTEEXulgAo62IdxOMns7786zteh3EIlBgu4pFz7KyMucY+6wdcbcqp443s2KM5RW6QVvLYyyrOt2xljACMCoxuTyXAPPfxFaf7eu7gMkiWzgHmYypOM88Njeqi2F8mBcWSynG7LEjeu8ZU8vKrVtw630GUq8Mm4dEd0IwcAlX2PPNRkxP7JUaY8sV9UbB3SXpEyhTLaxFwNPYYjPIj2l/rW6046ky9YtlPEp37Mi/y7g6cjvrZxXoiJv+1OvPdgjgAYzkqPOrllwO9hjCI0EwUY70ON8Z5jvrTHjyRjzb9icmXFJ7KkBuLyW8unrFvAVBAyNQ5/hVmGfd3UHu4LUN2bl0XsEdZGQQCcNzQbg7476a7pbpQddmzeaMrD4bH5Vu6N3luGka4jeFgcIsqEDlkvyI1Fid+4DajTPqS5x6C7/d6PtdXfQvjBAJXtA9/teOdqsTySwRBm6uZVIGVbfGeR8vOnvXbTffikzzzpP51Xl6J2rf4ERB54QDPrjFNp0OElqTktgbF09s5oDDIktsrLpPVgjA/VkTtD3jfO9Kdv8AR7aqks0FyLpUyVjcFPQOzED3D2vKnRugVoxx1ATcDKsw58+TVqu+G2djqjUza5kB6sIbjYHCsVKnG+dy1ZVPqdd+G5ipJ+9NC9ccQFgttm2af6yuqPRIVjX7ukIAoOTg4Y7Z5mt8nTG8klWL+zVOcZBXI9dQYgDHntW+HjTR/ZRxSPnfDxY6s420I7Np3wds8h6Uaj4jfsmFtyoLFi0j45knGy7KOWPCo3exUpQTb2ZlHcSrysYIQBntzL650qhJ2rK04xPLI0aywRkAk6Y2bTpyCMkqM+7861/2DM2lnltkIxzTrGwM7BnkwOZ7vdRSDha4wbiRh4IQg/8AtqD862VUcbZX/s18kyXUrE/gVI+7xVM4/eqvJwm2B1OA5HIzzlviCxz8KMLwuAf4LyHxZWf5ua8HFoYzgII/cB+VJe4gcogDao0iTOB9lalsn9tgF+VXWLHYrckHYBpI4l28kOflWt+lsRJA1N5BSc+mcDnWsdJC2/VXJPgIc59+ogUrQBGOJ3APVwgDcF2L47s8udFuHoCcM+pwNwNl91K631y2NFqwHd1jhT8BijvCbe5UhpFRfHtZ28sDnnvzVJiaGACva0Wl4kq6o2DLkjKnIyNjvW+rIIaoXvDy5zq7vZI2+POr9SgDlf0n9DZJLYGG3ywcF+q9org8vfXKuFcCGtleWaF1xhSxU+fOvqjFU73hEMwxLEj/ALSg/mKT4pBZwm06L3ejVDfy4zgBiT/WrEHDONq32dwZMHkSp/1L/WuoS/Rza5Ji6yHPdG+3rpbK/KsLfotcQHMUyyj8Mq6T/EuR8q1hJaakrM3qvY57NxnjMA+1gSRR4x5PxXI+VVW6eShiHsYw3foHv7tJrp8l7On6S2lXzTEg/kOr+WgnGeLWzKokC6S51h0IPLs6lOG0Zzn3Uv03zH4Y5alumJsf0lsoJa2kjAOMh5MeW5DDl3VesvpWU7FmOwGBKvwwyqaP8O6J2pt0ZE0mRdbMjHAOfZGWwFXkBVSf6PELEpKGyc6ZEV1O2MclPInvp6cT4bX9jTnRU/vfbkHVblvEgKc59AfzqpfdILBirtHeROmNMkYUlccu85HkRWN99GbDOiGAliuOqdozhfawDle1691BuMcBNsC1x9Yt1Y4TtpKpwPZ5lue+3jyq1iT4khOfdBmXptCGzHxK6iJx2J7RWU+7sn4GrcP0gdzSwTjxEbxn4ZYZpGF6roCtysrADIMRHLzBPftuKwbiGr2reJj+owz8wPzq/Jn+2/wxXHuPcvS3h75663KnfDdXqGe72RnnR/g0PDZFUw3BQlQc9a6Htfqybc/CuStex5GYpYxtnTqH+hiN/Sr1r0sKqsf1k6BgBZY1bGnIG7rq5E99Z5IuuH/JUUu6OmcHe4kclXjQA5VJpA747tYUDSxG/M4onxHiiwIGuGhXcLkNn07J05A3rmkXSnG3V2snohXVzHNSfHw7hTTdcChEcc8dpDcyTuCdTECMFTyIGSBjHurmNG0Xj0xjJAhW5lA74YtCn0LDU3uArKbiN04zFZsue+dsEe9mAzWyzj4gVC9ZDbRqNgFZzj9pnUD3g1ctuGFtzPPN5qNI+KKo+dFBqByQXxX2oY8bEg6j/F1ZGfPVWufrEIEt+m/JQ7An0Ctn5UZbh0QJ1Qkkd8jA/m5/KtUvGYYhyiX95Fx8cN8AaNguQBuLYyYwzyY5Yglf35kkVflWcPBbj7kOnfmY4U+QVjVu96XCMBnkiCtnGXZs48AqE0CvvpQjT2ZAfDTEx/8AyPH/AKTTpPoLcOrwjiBHZuY4fQFj8gorVN0OumBLcTnJ54TCDz3wSNs0pyfSpMxxFGznzKgfwpGx/moxwnpJcSxu1zKLUggKOrOWHeftG2xy5UUuwt31DadCUHtXN3Jv9+5fH8uKMWHCI4h97Y/eldhz29pudJEnSW2zhr24lOd1iH9IlopwAW87gLbzORuTcZwBvj2mH5VJooNK2dB4ZEqr2QACScDYZ7zgbVdqvYwhEUBQvkvIVYq0ZkqVKlMCVKlSgCVKlSgDzFa57ZXGHVWHgwBHzrbUoAXpegloclEaEnfMLsn8oOn5VUl6GzL+iumPgJkDfzLpNNlSgBQSwvYypaKKTTt9nKQSN/uuBv2j30A6YC51xXEOqGWFXQrPFqRlcqThwGXVlR4ZHfXTcVAKAOZ9AZYXE0ksltJdysDMItOEUDCKBjljc4zuaM3/AAS3ZXZoI2OoIoKgDcqBvjxbOaabjhMMntxRv+0gP9KoydFIN9IZM89DsPMbZxscH3U02uBVZxfj88EU0ypbRGOKTq1+0dGcrs7AL2eeeYxVWG/4e20sd1D6ESr8hq+VdG479DEFxI8qzzRu5JPssCx5nGARnnzpXufoNuk/RTwSftBlPyyK1jnyx4kxOEX0Ctpxjh00axiS2IWDql1aAwbbtFZFXtYUHPjVduOxxq0VhM7yIFAgjKaF1EKC7kszaTlm6onbwpduvou4kvtWySj/AJcqn5Ppqqv0VcUkcnqjGpPZXVEAo7twzY9wrKVsdI3dIFvg+i4vLclgzqRISNu7eTA5bDG9BeJ3jqNLcVDIBgKglPxGcfOmzgn0IXKyKbgRNHvqQzNvttuiDcU68H+iuOE502678hEXx+85zURWllylqSRyCEW7gKtzxGcYGFhgwO7I7bHbOd6vTcCSFOtPDb1l5apJo0H8KJkV3aLoyoGDI/7ulP8AQora3Re3YYdNY79ZLZ9QTg09x+k+dV4rqVsWUXZUACaeWQjJHsqGq7Y8P4jNnqLRI9R5x2gGP3pc19D2vCoohiOKNB+qoH5CrWKZLfY5DH9GV1IFLSTqfvfbhFP7sa7VY4X9B4WbrZJxschdJf4tI2/wrq2KmKATaF2DoPCPaLvy2zpHwXFF7ThMUX6ONF9Bz99W8V7QNyb5PAK9ryvaCSVKlSgCVKlSgCVKlSgCVKlSgCVKlSgCVKlSgCVDUqUAeV5UqUAQ1KlSgCCpUqUkB7XtSpTAlSpUoAlSpUoAlSpUoAlSpUoA/9k="/>
          <p:cNvSpPr>
            <a:spLocks noChangeAspect="1" noChangeArrowheads="1"/>
          </p:cNvSpPr>
          <p:nvPr/>
        </p:nvSpPr>
        <p:spPr bwMode="auto">
          <a:xfrm>
            <a:off x="1524000" y="-960438"/>
            <a:ext cx="2286000" cy="20002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4462" name="AutoShape 14" descr="data:image/jpeg;base64,/9j/4AAQSkZJRgABAQAAAQABAAD/2wCEAAkGBhQSERUUExQWFRUWGRsaGBgXFyAdIBggHR8YHh0gHhkcHCYeIBojGhccHy8gIycpLSwsHB4xNTAqNSYrLCkBCQoKDgwOGg8PGiwkHCUsLCkpKSktKSwsLCwsLCwsLCksLCwpLCwpKSwsLCwsLCkpLCksLCwsLCwsLDUsKSksLP/AABEIANIA8AMBIgACEQEDEQH/xAAcAAACAgMBAQAAAAAAAAAAAAAFBgAEAgMHAQj/xABLEAACAQMCAgcEBgcGAwcFAQABAgMABBESIQUxBhMiQVFhcTKBkaEHFCNCUrEzYnKCkqLBFRZDU7LRJGPhRHODk8Lw8ZSjs9LiNP/EABkBAAMBAQEAAAAAAAAAAAAAAAABAgMEBf/EAC8RAAICAQMCBQMEAQUAAAAAAAABAhEDEiExQVEEEyJhkTJCcSNSgaHwBXKxwdH/2gAMAwEAAhEDEQA/AO41KlSgCVKlSgCVKlSgCVKlSgCVKlSgCVKlSgCVK8zUzQB7Xmaq3PEkTmfhVSPi5k2Qd2fdQAVJqZoDc3UisxyykAYDYEfmdWfDx5Vai4yuANasxG2nkfTxHnSsdBTNe1RivW71/h/2IqxHcqe/40Wgpm6pXmqpmmI9qVM1KAJUqVKAJUqVKAJUqVKAJUqVKAJUqVKAJUqVKAJXlShF90rtom0NKpf/AC0y7ny0IC1ABevaXx0jkfdbd40/zLhhEPXRu/xAoFxn6T7KDaS76x/8u3GTnwyMn5igB6klCjJIA8TWg3y92W8wNvidvnXLbn6Q53GqC1S3Tumuzlj5rGO0T7xVAXN7dbkz3AP3j9lF7hkbepNS5UUo2dN4j0sji22du5VOTnzxt8DS7fdLZXbQOyTyQbsfdyHqaAW/R2b/ABrmKAfhj3P8RwPgDRnh0Fvb7RHUx5kZZm9W548htUWVSQTtuCk4eVtTfhJ7K+uPbPyosk+BgE+p/wDfKhoedxnqyigZydth/wBKE8Fv0v3eNXZFRVbuy+SR8sD4imSwxedJhHyVnBIGQMjfbffl4nFbJujkTAyPb4cjtLHKwG3gqkLkjwFReCQ27K6JqIzjJyxPgDyyVyMeOKxt+l6P7A6zfGIwSwIzkOuOzjl6in/uFt0K1/8AVreP/hrfr5TjTGrHV6sGbO3hzofw/pL2syho3OxjkGjHkPCmOLittK5GpVlA3BGGX1ON/jWXEuFrKumWNZkPcw39x5/AijTYWZ2/HEGANRHix3H9TVl+JAtheXjSU3RBomP1S5KZ/wAG4GpfQOO2PfmtsPFpbcYvIGiH+Yn2kZ/eXOkftAUbj2HmO58asK+aXLLiIZQykMp5Ebj41fivh407FQWqUrdIek1xajWlq1xGPaMbqGX1Vu7zFDLL6Tw6km2dT3AyIc+9c4+FGpD0se817Sdw/p4S4+sRCKNjhXVtag92pgBj4U3q2RmmmmJxaMqlSpTESpWuaQhSQpY+A7/jQiTjEmM9WI/+9YAj3KTQAbzWm4u0jGXZVHixx+dJ/EeO4z1l2wHesChf52ycegFKPE+mcJOmCya5f8U2XH8UnZqdRSix/fp3bsStsHu3H3bddQHrJtGvvahvEekt0oJme0sE/wCZJ18n8K6UB97VzXivSficqlXuILVPwq2cDwwgxSxH0WW4fee4uXPMRxH/AFsSB7xS1Iehj/xf6SLBM9ZcXN+3gW6uL/y49II9c0Lt/pAvrlSvDrRYI+WpUCL73OB+dbOGfR2sKgmKCL9aduscfu+yD7qZLHo/rxtcXOOXZEcQ+JAx8aV3wGldRP8A7rzXB/429knbvht8sB5GQ9ge740b4X0UEW0EUdv5jMsp9SNgfLIpqFqsbpDJJBAz+zGuZGPd7ICqPU5qzcWgVwkEX1pgftOsnEaRgEDGhFwW35afU0NNjTSA9hwqGNvZ62bxl7bD0jXOPhR4cGml3csPNzgD0RaMKRGnZCoN+ygAGwOeQHhWEtyoDb5IGfcOePjTUCHIpwdHYE3Y6j5DH/WiUEartHGFHj/1oFP0niBwrBie5O0fguaHcW6VzxRlxayKOQaUrGD6KTq+Va6Irgz1Njc9zvuRj40q2rcOsWYpoSQ5BJfU2Cc457DI7hXOuNcfubgMHmWNGBBCZY7+eQKX/qMQxqeaXHi+n/SM/M0SdfSaQin9VnUL3pFe9ZIwi+sWofKPbkMQpxgMgJbK/s899qJcM48t0p6mUavvpnB8NxvpceJDDx8uNRmeJz9Vt4yvNX6x9vXMoGrPlRa16T3GoNPCkjjkwkRnHpIjiUe8v6VEYxttsc5OlFJbfJ0sW7RhVeWSUgdqQ7sDk+2g20eBQbYojbcWeJQSQUPfnUvPHtd3o2KS7Lp9GQFnEgx3TpkjzEyqGX95B601Wd7FKNUcinO2S4IOe7UDu3kwPupOLQrTDg4sjDtr2eeob49V9oeoyKiwsRrtpg6nkCwKn0cfkaAPYshB0lPNN1z4kA4Hhkaaxt+I4bJyJO9o9m/eVhhh+0D60agcS1cWcIfLK9pKfvxHSG9RvG3vAq2rzRgYUXC97RkK/viOAf3W91ZW/G+sUhhHPGeekYI/ajbI+BrT/ZKOxNrMY2G7RMdvLsntKPMZFVsxbouWXF4nOFfDjmjdl19UbDe/lQrjnRtJHEkbLHKd227L+oHJvMc60cQ4jpYR39tgD2ZW7S/uyDtD4g1dt7IgAwTalxskxz8JR2v4gfWoaZSkb7PgahNLAHI7QxsfH/5ojwax6ns9Y7jkqsdlH9aoPxNYR9urRD8R3U+jjI+OKPWcPJu4jamhMviva8Fe1QjygXSlnEeIVTrGzuy5wO848aI8S4kIULsDgAknuAHMk+FKPEuKnquvwH14Maq/aYNyIB5L7qVOWyC0t2KF70bulJAbSTzJIA/oKHwdF21ZubmRh/lwsST6uQAPdmjrXU7q7s8MCrkYPbdiACQMbZ3Hf31jf2ixxwSSSNIJN2OcYG2QAO7nv5VcfCzk+CX4pVyV7Hh9ukqRxwRK8h0q07mRs4JyQc+FPFt0fOMSTMR+GFRGvx5mtP8AbFlbqOq6lVbGCgBJ+G5rTD0saWQRwwySHmWbsKMd+pvD0rBuMXTN1Cc1aWwTuOBRCMrGFjZ9tZXW2O/BY862zQo6ASlpFxg6mwCCQd1TA2xt31SWKZ2cGVIxGcMFUuc6Q3tNgcj+GszwqD77NJ+2/ZB37lwKszNzcfjjlILKGOANA1E4J27OTjcYztzpWumu7e8P1OIP151ETuxZkBy/tECFFJOMBtW3hRybpPbQ9lGjXH3I929CqAt8qG8amnuJYprWOZJ0BUNIirGyt+ISMG8x2TRY6LN9Ndx7ytjVuIbWIyN385XwoH7vjS7e30pkU3Fq5jLaVWZ9KsxHZ1vsoHfjAFZccPGlwBNbxKRlpHlRVBydh2V3xvyI3qzwboTPcLHJecRa5iYOXSFyEkOcKNSgdkYOfE7cqzjq+5L+x7IuymeNSZriCxj/AA26Kp/818D3gUs8Z4lw4xsEeaaQ/wCMmuZlx4tsgB8BTbcdE7O3iPU28WoxyMGIDMSAucasnIUsR6VT4tcwLCNAUouhgo5FQQSAO/s4rOWuO7l8GWTJp4RzSPoveyEdXCdJ5NKQm3d2Mlh76uJ9Gd62kNLGmdyFUnA9TT/H01hbIhVpm54jGSB3au5d/EitD8UvJ2It4IiyjJzODgZ5EoGAI8M1OSeRxejkWNylL1cAG76GWvC7Rru66y7cECONjpQufZ1KvcOZJNJ990l+sfpo4iTjASMLoHcqaRqAHrmupQXN0uY72KDq5DoK5dgwbbkUwR5j5VldfQ5YPkwmS3bxjkyvphw21OCnKKU+T0cGdYG2ldiTwLhkfVK3XywyHOzYkUKeWUbcHHga333AtQwbO2uuf2lvI0EpA8QcA+XOiV59Ccg3iu2P7SA/NWX8qW+JdGOI2bMPbUfe0sB8WXHzrSMG2cU8uRNtVV8EHSt7MqqvdwaTvHdpqX0Eq4b45xTfbdOI51BlhBBxghg4w2cYcaXGSPDPjmlG16YXKDTNE7J3grrXw8wKJWNxwi4A6yMW8ud2hYwk+oHZPwrTdOmjPz9T3VDYbOF+3DKVOc7ksP41w494I8q3vcSKB1sfWDkH54PiJY9x6MBSRL0WAYtZ36lQNhMMFj4BovzK1nacWv7TtSQyy6Qf0eHXntl0PWADyGaboanFurH+HjjgYJEiFclZAGBH7Yzk+oNaRaQkareRrVj3Ea4SfDY9nP6pHpSXb/SVCZPtYdJ7yG0uOXMgAN+8KPW/HbWQF0mw5HslcO3lpAKP/Wi6LpMJS8avrd0j+pGQOQpmjkDRb95AGpR+0PfT1w6ctGCw0tjceH/SkQcVNunWZIjHttHnC+UkRBKH5UV4da3Fw6TSSEwnDCIR9Xq8C7Fix9MAU9QqochXtYRrgCs6YAe94oozkr/78q5x03nZ5y8AeR8DUuNIGORDNtjyroVyuhiwiBdtsgAk+p7hSvxbo1NNMXDrFrxq5v8A7DuqfNy4/Vi5NceLBkdZrr2FOzhvO0TJDAJF7Y09ad+eM4ANVzw6GEMrzyMGxkM+kN+6uMjy3pxtugaYPWTSyd2M6V89l5j391EIeFWdsVIjiXAHaYAn1y2Tmueb8Rl+uVfg7oZPC4H+njv8idbSIY0FpbEaAdQjiOPHOsgAnxya0cN4hftdIkUKxsxxmVwRg88hc5GO4Gn9eOxYKBs8x2AWBzncEDHfSVdrdJMJY1GoNnU8gAOMYJLb7jmMbVrg8NhtyyPfoY5vHZ9OjGqX/QzzcFmysklwyu7BD9XQKO/BZnLbDxxncVcboxb9nWGlOOcjs2efME6ce6hM/HOuQq7RLq3KqzPpPipwAd9632qSMmC8su+xWMJv699TFq3W5zNbBmAxRjEYWNd8BQFG3oBvXkvHIwwbUCDjIznHd/79KFHg7kbQ58DNLsPcO73VlHweYDHW28I8I4ifgdvnmrthS6sGdKuCRXUn1hYZ55AqoUjZYwwXOCZHUjv5ZHKsOjk13boUdLeC3ySitO0skedyCyjSwJ37sUYHAQ50yXtw/iI9Efjz0gtju99Yr0OsgR/w7THXhutZ328QGbB7qdMVoE3vSeEHS91nfOmPSMHyY6m+VU7WGGUkw2Uk5PeVZhv35chN/dTrY8IKbRW6QjDKQqIMHucHmc+FWgs65ZtC5UDBY4BXwGMAEefhU6L5DV7C5bcJupF0hIYUU405DaT3jQihc7+Joxw7gDxbmd2I7sIi/wAKqT/NVOd+qLlryGFWYvvpOktgNuz4IJ7WCOeaE3XSywGz8U1Y/wAlck/wIRS0sqwrecaidCJDrVuS6sacZ31DtA++qB43axvpZ7i3cjKDJYSAd6M2Ub0GDS9d8d4Ox1P9ZPcZHUopz47rnke41qjEdwStvJC0D4KW8yYHLfcsesbvJAzy3FStSfqN/wBOS9Koa7Ti00ilobiKUIQWVlMUgA7mQhtvH3cqs2HSuQj9GZD39SyuR6oDq+VI89tLakNoIC4CksWVR+pcga0H6sgKj8Ve3l4bgqxiimcjO+qKX+KN9Mg/WANbaXVxMNNc/I7SdILSQkTxqjNsRMmhiPNioPzq6bO1lUKFRkAwB2ZFA8tQb8xSlw+5ULhr2a0YZBhmJlQAeDkAEHzq11CjLGSylHPXlYj8exv76hybVEuCfJduOgdoxyqKhP4NUf8ApJX5VSfoGyHMM8q+XZkHpthqtW571aVAeRVjKnxKuuPVxW8mU+xLBJtyYFG+Kllx7hUOMZbMjyY9Bc4t0XkfCzLbz45dYCjfFh+Rpfu+gQAJSG5gPMGJhKmfQnIHvFPV5x28hXDWc8i/iiaOQfw51fKqkXTSHP2kPVMf8xWib+lPS1wzPymuGaeBpHw5ete4DkgBwzOSS2MgREYLeee6uoWcquiuhyrAEHxBpItukducfahQCDvMvj3atz7qd7V8rvjyx4d1axvqafksV7Ve0vUlGpDkAkZweY548R5it+aoCtfW5ZduY5Uk8V4i+vQOvLgkYjh5/vnsj1p6uWwp7qFu4PtSfDAqWhp0Jht7hiT1Lf8AjXA/0R1mnBJm9p4U/YiLH+JyKaSIh4HzJ/616t2g2C/Bc1hlweZxJr8UVGbXRCnHw6F5zbvcTPKF1FdQRQNvw48eW9E4uD2qH2Iyf1mLH55o4j5ORHv46P64rLrG/CR8BXPL/T8UuXJ/l/8AlFrLL2BizxLnBVcb7Jj88VruuksCk6pHbPLSCfkqmjXXt6fvVOvfz/irpw4IYVUFREpOXIuR9JoT7NteSn9W3lI+LAD51IeL3D4ZOHSbnH23Vp+ZZhj0pjaR+/HvNYdYT95Pie6thbABJ+InP2VvHsfad3592I4x8zWyHhl22OsuVTyigAO3LeRn/IUUN+gODNGD5nnjzJ57Vqbi8eN5x6AAn/4NOgsBXXROSeQa+JXYUDDJG6qSdyTkLgDkANPjSX0m+jK8SbFuWuom3DyztqXycFsZ8wMV0mXiyHOJJs8sKDz3x9wg1shvsggJOTtg6MZ333wO6hKgUjlll9EV4xBc20PjhC5HwUZ+NHuI/RfFbWzSPc3EhGB9kiqBk4LFSGOAN+Yp1iGpgDbzsN8ktyP8eMbVnxGZlTsxSRkcnyGwBuRgsdiNjmhjcuxyCw6GM0iq92jxM3tE6Tp8dDRsuofhzv3Gi119GN1CNdrLFcJkHSv2ZJ8erOqIkcsgg+lEekvBZd57BBKpOXt+ROfvQnvHim+O7woNbcXdWxNDc27A/eR1/nA0+81NOhqRl/e2+gZUlhCHlibUuoeCtkofc+PGrNyLaYDXCYGJ1Dq5AAx8QrDqmajEHShguBOkq75WZAe7Yal1KR6gVYh6OWl4uVESMe6Gbqm25lkBZD5ZWokn9uxpGaX1IVbm36r2ZVQHOBKjRj3OAYz+6qisLeWcdoQxyqM7xOh8e4nHzpul+j+SDLwyyDwzHkgftQspI/dpWv8AoQp1sxKyNnBSURkt44miG2f1++sVBt+pfB0+elGou/ZmUXHo437ULwSHvWMqT78EsPPYUQTjwmIKzZwD2X6uReXg4Yg/skHypf4RwviNvKOujuZoSNLKDqG/IlgZFIHPFNVz0YjkYgdS6gbDADDx3BVj6ACtPLa6mbywlzH4PY+JvkaepBH4VkH8qz7DzC+6r0PEHfZkBGNwrLKp8urk0P8AHVQSXopJGhUCZFzyR8ht/wADgrt5kmh9zYzrkBkddvbRo2Hhuhx3elD1IWnG+GONtxK3jYA/VYim6q69SV1c+y6Jz8s0bPGw8b43QggtEdWBjG2jVjauVvxu4QANHIAM+zplG/kCNsj8JNGuHSyyEa+oRxgrqYxMceDKEPfyzQpvgmWGldpnSujvGIpowIFbq07AJUqNvAPhiO7OKurxRDMYQcuBlgPu+GfM0hy3t8CAgL7b9TcB2APk6sc+YaiXQFrgtJrtWtoR7PWkmWRvxMxOTWqkc7jQy8TB22YjwC5oal23JYjt36QPzIrdHPktqlJ39kEbDuzgZzQ7hk0bGQszBtZBQyHsgcuznv8AGqsVBASzdyY96j/c16zT/qj1kP8A6VrwvF3ke9/+tDnlt89rRt+t5eGfHNAUXm1/ekiH8R/MitYYZ/8A9MY5HARc/FmO1VI5rXUM/V8cySVOwznn4bVhwLiMHVjV1ImBxMOxqzny5rpxjG1AUWLjiUKk6rvHLYMg57dwzVfiLqEyjTyNkci7beirWmLj0ccyGWRABr1NrGNTN9mcdwxsGz7qIycej5NKmc/jBz86qMkmZ05JoBrcuRgW87A+KSDv/W01ksUpwfqJz3F44yf5nzRg8di/zV5+I9/f3VIuPxAjMikd5J5Vp5y/aiPIf7mKPGel72j9W1tGHxqKhYyVzyzjOCcUS6P8Xv7tDIlvFGmcK0mldfjgBCdI5Z+FDemPF7j6ypgmgihKA9awTDONmDuUY6txhdgQKNdHOnSSDqp5IuvQe1G2Y5R3MjAYyPvJtil5vsilirqzfcG/VclrQDfc5OwBLMR1Y2ABNKvHukPEIYw5azBc9lTBkgEE7knGcDwpvvuKQumkyAhdQwDu6MrKwH62GyPMUh9J2V4dDSKXjwQd8MB3j1A3HcdqxyZXa22/A/LoDydM+JHOm6hjzz6uBR6d1VG6b3tv9rJemQjYL1YOT3Zz5UJFwDuAx8MI3+3Ks3tjIhVo5CreEbe4+z3Vdmgf4X9LKaiXRFJ3JhZo98Y3jfVGfcV33py4N01inIEUxBI9htSliB3GMsp+XpXG5fo/uNiEmweWq3lHPz01pTobOrcyhHIlJAfd2M1NAmzu81xCVJllCty+1ELAfuShGNULronZzHPVRk4BLR22DvnvhfHwpA4ZcX0n/DScR6tZOx9ompTnbB1DIB8atP0DuYFZlnsZSFI9kZORjbGMnwzWLlp+opWNQ6PLbkaL14DzAaaVQP3ZM4+NE4ZbwICLyKVT91mUk+7AH50jRdEuMRKDDKGIHspcyKfTTrC+6tEPSpwAt1Ya5V7LtrVWJB+8pU7++nd/TuPWdEjurlTqNrGx/FHozz8VK1vl40r/AKWB0OT7UchG/dqVXFI1h0hjnfSLOVGPILKqk+mGUbeGaOwXkico7seuCR7xN+YrN5dOzI1IORXVuSFSZF/8cKw5b6XUVr48LtUDW0bXJJ5FY3UY5NkSb/sjxoBccVuW5yTkHulg1j/Q1V7eaQuALeGRuZxC0TYHPBXRTjli9hqa7mrid/xJ89Za9T2cYW1OGxvnX2ipI2A1YoJB0+6t0WUFXRhnsuCpB3zGSyNgdxGKff7WkSIMsdwhIYbXgTSBnJC3BIOO448K5VxfjC35kyW60kdXLMyl2CclZ0AXx3AHvrWkXufSvBJleFGXByo7QTRq8wPOiGKXPo8uzJw22JyGEYUg7YKkg/lTJVmTFrit3CFkxNBG5GxZRkeBIJ3oIUTmb+2JxzNvF/vnFaOlk4iuPtnVTKewqqXONgAcDbc1qsoY5FypkYBiueqxupwRv510KGFreW5jKWdcQ26FlViOdV3Z8++3j/o1Yva2x9qbh59bZf8A9qocS4xaWz6JVm1YDYCE7HIHsqPDxq5wbi1rc/oYnbAGdUJ8cc2c9/lT0Y6tW/4J8zJw6+Re4rxJI5XEcPCnii0a3ePDMGxqaNFPaCg/KjPUWTFerHC3yDv1DbbjbsnI2JPuo0LgAhVt2znG6Ivz51sg4lI2VFuV9XUZ+dYvR0s2WvrQu3LJFDMY4LB2UEiNYpV14xt39xzVHhnHTJbmRrSySTOlYmaRDtzLM64A22AyadZLmQLnql2BO8i7jn3jnWqTi0ihG0xYYqP0o2zjnheWKzNANY3lvJCkjpbxsw7SDOVPeN1zsRWcl5bd2k/sn/8AkUdurxiNQaAEA7dYfzC91UoONlWyZLUDv7RPMr37bDf4UqHYGPHoBq0a8r3LNj/1iqX98TviKfyP1wb4795Mct6O8PtY4GfRc27q7ZOYgzLuB7Qk3G+asLch+Txt5Lb527Q8W8F+NTOLv0PYmM+6F9umGPZNz/8AVJ/VjWtulkjYGi4dcjKteQgNjfG45csimPSue1rPIbWg2yo1c4Tk52wK0nhqnLmOQyLGypm2RVJOk4IKDbUi4PhnxqNM+5V+xqbp7cqM/U1x3BbyM4Houcela3+ke7Cl/wCy7llH3klEgB8woJ+VFbeKJIlAimPNRlYlOQM76Tt8KllAWZd5gef6YADbv0IK03C4gng92rQM5RrcOSTqDEgn7zmTOWz47Y7qXriHieCOtsSD99VZWI7j9mRii/S3pjHaukcrqHdSwD25k7OtlwJEOoMCpG4PjQi06WWjqCYbkjxjtdYH7zKuR7q4X4aSler5N4zXY8sLe8GnWsc2PKY7erPW5+F3Z3VCvkQWH8z1fsuL2rrmO3uDjAANrDkj0LAirMF0xwy2DDuBlS2j/rn4VssD51P+geanwAxZXy+1GreOVjGfXYn35ryayeQlpbS01HfU7HJ9SjCmTrpjytbNPDVNGCPcsD/nXgWbJ1XHD4h/y4GdveWZF/lqklH7iGnLfSJB4YQ2Pqdlsc5F46cuX+ITRmPjd5/k2wx4XxOfAcid6ak4rbKuWmDN+qoH8qgmtB6W2id7euhxn0yMZ99EskHzuPyZdhbbjV6eVtE37N2x/JKz4XxK+RgfqjlgxYEzu3MYOwj5Y7qMS/SHDvojZvPC7fM99Urj6Q3OAkTbZ3OfyArPXBcItYH1CkfCW4goW9sw2nk8h9nOCdOo53x4CmKDobYH/slsD4BF/wBqS7XpVN3qBnxVzgegHyzTBwrpC4Gy5JOMsug/MnatIZbYZMNdRvs7FIl0xqFXngVvzQZeJPzJx+7zowhyM1vGSZzSg48g+94DBK2qSJWbGNRG+BywfKg/FODLDvG0aajlutkIyfdTQRXCenFxfvcLBP1rqWyBCNQAyfwjI7PjTa7FRt7Nh/j/AEaln1SApKQBiNH1eWFyRt386CcPtJLUP1lpcIGGC3VSHAxvh4y2PHNX7DglnHDqZZut2ADiQFQeZGRpyOe9G/7LtSFAvHVxg6knK74325Y8iK1hknproZ5McFN9QZ0fsTJGGjlkZJFLAtnly1ZcZGMVTh6Lwy7pdQyE/rAnfmfb50fg6LhFUW920enbIwQwOchhnGDknbFAYfogGti0moHdQnY/MNTWTIns/wDPghwg9mhts7Fo41Tq42CLpDCI77d+Ca2wR6e6BceMLDw57Yrn910HureeOKCWY6ySCkoDAAH2skLjz50Rs7bisWA1xcr2lB1RpKMEHWc5zswHxrCWN/U2bKcaqh1iGN1NsM/8sjn7h3ms1D90tuNuW4/rSxPxi+jKAyQTBjpJa1kTTuB2ijAAb862z9JZVkWJooHLae1FcsgGokffU45flU6X3K1R7DOon3xLDhvAMMY8MGtka3OSRJA2fJ/9/OliS5kOfsbhT4pLbyj+FwCedZWsvaAdZwuk9o2wB1Z7+qOMacch3UtMu47j2D0lrdaiwaHxwdZ3/wBqqfVLofehHosnl/t+dalkTYrPpycdqOUb+HtUJHSmQRsxntRIkhRo2naPGGCkkuTnAOdqVSKuPYOi1nKlGaEgHVycY/Fv4HyrWpliQyM8SoCDntbknlgDcEk7AE7+VaZ+KXOnsC3mU5BK3A5euk/OtoubpkUGz8CCkoODjmG0YBxtq8zU1IfpKnE7KS5YOqmERtqErsMYYKHXQMMQSqkbjfnQ+fiNvDIUL3N1N3xiPVoPLGAojTfzPrV2bjEtwhhihkt1Vl1vmNtvuqFP4+7PParEMd5kqJUCKADJIuGZu/AXSuhdgCdyQTjvqpKUkhQcYSbKltcXcmwstCch11wAR7lBHuqyvC7jVlo4FHLeRyBt3bD41q4ys0MYZ72NVyMnTvk7bb4PvpYn4kjnA4jJgZyy6VA8ANtyfLlXO4U9zpi3JWhtk6PNuG6jO2+ZCR6b1P7vRjdmjJ5/oj+ZfnXHOIcYJdh9euHXOB9ud/cKrw8NEm4SeUnwWV/njFarCmYvM06Owyx2QwWkiz3bR5/MmsYpuGKe00fr4nlyWlbow9tawrHPZyGV5eypt22DAaV1EqMsQSBnvo3a8eiYkRcPbKozqDoQsEP2ijVnDL3ocGjykHnMJtxXheAAAf2I3PzxVO06WcOcnqY3do+a9WRj1VmFYWfHRJNEqQW6rONmZ2JVtKyaHXSApKNkEZFLMdtcRXc05a3V9U6yJENRGE1AgHs6GGAO/NN49thLLvuM6/SRHGwEVjJlgWXLIobHcNyNXlTf0W4t9cj61o0UMoIGxODkHJxzDKRjyrm54BKzoxld40aQR4hAz2FZCTjYlyYy3lTf0IikWfq8OsIixo1hlRlc4OQAe0GOx7xVQSVJiyPVbjwOlvw5ExgcvE5q0Kgr2tkqOduzxhkUJvUMYLHtAd/fjwz34ovVa7fA3QuDzAGfkaYhL/v3YsxX6zGrDYq50kH3jFWRxa2cDtwtnl2lNBOmdzbxrIFtUkuG3UPEMAHvzjfHhQfg3Q7hioHuXDTvuxbVGqE9yquAAOWc1mslbWb6ItXT/wCRy+rWrbgRHPhpH5Vvi4PDzUEEDYhiPyNcz4j0StGeV+vljCMwhjTtI6hQVOs5PaO+at8O6IQvGrQ3iA6RqVxuD3jZwRvtypZcscSUpce25lSbqP8Aex0B+EZdHEswZchcSkjBxkFTkH3ivLi2dWVVnbU2D2kQjfOBsAe6ucmCYTNHDJrVVJ1rM0YOkZbTqJBxV+Ky4k2CjT7Kj7So2NWSo357d1dKjsnfJkpp3Q/PFOBjrUbG2TH/AEDmtXUSZ7UUDjfY5zn3qRSLLd8VjJLPMP24FbPvUVok6b3yDtPCfJ4CufganQyho6QcFkkgYRWsSytjDI69zdoBiowSMfCka+sbizZTMlypbcLHOGLdw9liwGcd1MXDunl0zYMdvkHkS4PwO1Z3d9PLdR3PUx9jRmPrOekn2Tp25537wKMfh1m9Tbr2O6Xi8ngk8LjF/lXz2ZhBLeDSFkuYwXjP2sZ+zBH2hPWA7g7ac8sHelDjt9LN1itIArMzASREFcsrHfAG7IDy7zXRYekzQo7SQMAXdiQ6EksQQNyM6Rz8sVXP0pWhyHS47/8AC1gbeIYis3ha+52KHjY8zxJr+UcsHR4g7NayaUDnmuQRyGNyd+dHeEdAuJdUksUepHXKiO60ncEDskqPnTbxHp7wx45NIIcqdOu0I8OR08+ZHnRDhnHOErhY5okUDs7OneeZwNzz86Si093ZGTLjmvRDS/zYt8F4be24P1uK8Ca0YkkSjsEEElS3LA3PKmvpJw1r2zaG2n0uzxsZDkEqD2t8ZzjHwxW3i1/A4iSG50iVtPWxTMSvoQxAY+JFE7zhX/DsgmkuARpCSyqVffHbYKDpHM4OcUJGTk9jmnSD6KgIcJd3VzLqGldgueTEknA28WoJH9FEibyLGvlLPvn9hB/WnziPS0RP1cS61j7JKrgMe/SquMKOXefOqEvTO6fKxh4weQRRHn39W5NZ+Yk6o10Se7Zt6EdGpbIyFYxIHxpVYZVxgnLa5UC8vBqap7yZB22hhH65H5B9zSHJ9emzqSc7A9uSU5PgWUIu3nWuLo/O3tGNN/uhSfj9oflmp1TfCDy4Ll/AZ4pcwSljLezSainYgjVQOqJKAHBbAZiduZPuqrLe2a5Yw3EjF2ctLNpyzjS5PaHtKMEaeVeQ9EWYgPLIxOMIA2/udkGPcKJW3QTAy0R/eeJB8Ajt/MKVZO6H+ku4GTpHDqJjsoC3PO8h5AZOE8ABz7qu2/TN84WFEzgHs6c/FhV67SKEZMtjHvjdnlPwZwPlWEfEVGdM8xzsDbWyxju5sEDfzUKL6ti1R6RLsbXM6lXjJRuYxjPqxGMbdxojYyR24GXgiP8A3mT8F50udJbUw2zTSW8joNLNJNcAkDI9lNRJY55etBLAS37KsNvLHEmcM0egdr+grOSkpKlfuzWDjKO7r2OtcELO7Oz6gR2cHYjxCjl7yTRoUI6N8N6mIDyA/wB6MV2RutzilySvDXtUOKX/AFYwFLE93l6+NNiON/SfBNJeyMUl0LhEZQSMAD8P6xNKlnxK5RwouWC8tMoyPTDDNdcl0M2VkeM58c+GeZPhWElkXG8kb5/zIx8iBU5Ja0vShx1QfUSrbpxcQQr1iRTLgYA7gfPxGOVbrbpbaTbS2gB57pt8VzRfiXQdJmjzBCUVsuqkrrHqPCvH6B2ak6IrqEHP6Nyy+WB2qmOOOlai5SbeyK6RWb7xRMr8x1T74Oe5Wzg/s1nBfGDq/wDiLiIZwwcthRvgdtcYyaH8T6BRTEEXulgAo62IdxOMns7786zteh3EIlBgu4pFz7KyMucY+6wdcbcqp443s2KM5RW6QVvLYyyrOt2xljACMCoxuTyXAPPfxFaf7eu7gMkiWzgHmYypOM88Njeqi2F8mBcWSynG7LEjeu8ZU8vKrVtw630GUq8Mm4dEd0IwcAlX2PPNRkxP7JUaY8sV9UbB3SXpEyhTLaxFwNPYYjPIj2l/rW6046ky9YtlPEp37Mi/y7g6cjvrZxXoiJv+1OvPdgjgAYzkqPOrllwO9hjCI0EwUY70ON8Z5jvrTHjyRjzb9icmXFJ7KkBuLyW8unrFvAVBAyNQ5/hVmGfd3UHu4LUN2bl0XsEdZGQQCcNzQbg7476a7pbpQddmzeaMrD4bH5Vu6N3luGka4jeFgcIsqEDlkvyI1Fid+4DajTPqS5x6C7/d6PtdXfQvjBAJXtA9/teOdqsTySwRBm6uZVIGVbfGeR8vOnvXbTffikzzzpP51Xl6J2rf4ERB54QDPrjFNp0OElqTktgbF09s5oDDIktsrLpPVgjA/VkTtD3jfO9Kdv8AR7aqks0FyLpUyVjcFPQOzED3D2vKnRugVoxx1ATcDKsw58+TVqu+G2djqjUza5kB6sIbjYHCsVKnG+dy1ZVPqdd+G5ipJ+9NC9ccQFgttm2af6yuqPRIVjX7ukIAoOTg4Y7Z5mt8nTG8klWL+zVOcZBXI9dQYgDHntW+HjTR/ZRxSPnfDxY6s420I7Np3wds8h6Uaj4jfsmFtyoLFi0j45knGy7KOWPCo3exUpQTb2ZlHcSrysYIQBntzL650qhJ2rK04xPLI0aywRkAk6Y2bTpyCMkqM+7861/2DM2lnltkIxzTrGwM7BnkwOZ7vdRSDha4wbiRh4IQg/8AtqD862VUcbZX/s18kyXUrE/gVI+7xVM4/eqvJwm2B1OA5HIzzlviCxz8KMLwuAf4LyHxZWf5ua8HFoYzgII/cB+VJe4gcogDao0iTOB9lalsn9tgF+VXWLHYrckHYBpI4l28kOflWt+lsRJA1N5BSc+mcDnWsdJC2/VXJPgIc59+ogUrQBGOJ3APVwgDcF2L47s8udFuHoCcM+pwNwNl91K631y2NFqwHd1jhT8BijvCbe5UhpFRfHtZ28sDnnvzVJiaGACva0Wl4kq6o2DLkjKnIyNjvW+rIIaoXvDy5zq7vZI2+POr9SgDlf0n9DZJLYGG3ywcF+q9org8vfXKuFcCGtleWaF1xhSxU+fOvqjFU73hEMwxLEj/ALSg/mKT4pBZwm06L3ejVDfy4zgBiT/WrEHDONq32dwZMHkSp/1L/WuoS/Rza5Ji6yHPdG+3rpbK/KsLfotcQHMUyyj8Mq6T/EuR8q1hJaakrM3qvY57NxnjMA+1gSRR4x5PxXI+VVW6eShiHsYw3foHv7tJrp8l7On6S2lXzTEg/kOr+WgnGeLWzKokC6S51h0IPLs6lOG0Zzn3Uv03zH4Y5alumJsf0lsoJa2kjAOMh5MeW5DDl3VesvpWU7FmOwGBKvwwyqaP8O6J2pt0ZE0mRdbMjHAOfZGWwFXkBVSf6PELEpKGyc6ZEV1O2MclPInvp6cT4bX9jTnRU/vfbkHVblvEgKc59AfzqpfdILBirtHeROmNMkYUlccu85HkRWN99GbDOiGAliuOqdozhfawDle1691BuMcBNsC1x9Yt1Y4TtpKpwPZ5lue+3jyq1iT4khOfdBmXptCGzHxK6iJx2J7RWU+7sn4GrcP0gdzSwTjxEbxn4ZYZpGF6roCtysrADIMRHLzBPftuKwbiGr2reJj+owz8wPzq/Jn+2/wxXHuPcvS3h75663KnfDdXqGe72RnnR/g0PDZFUw3BQlQc9a6Htfqybc/CuStex5GYpYxtnTqH+hiN/Sr1r0sKqsf1k6BgBZY1bGnIG7rq5E99Z5IuuH/JUUu6OmcHe4kclXjQA5VJpA747tYUDSxG/M4onxHiiwIGuGhXcLkNn07J05A3rmkXSnG3V2snohXVzHNSfHw7hTTdcChEcc8dpDcyTuCdTECMFTyIGSBjHurmNG0Xj0xjJAhW5lA74YtCn0LDU3uArKbiN04zFZsue+dsEe9mAzWyzj4gVC9ZDbRqNgFZzj9pnUD3g1ctuGFtzPPN5qNI+KKo+dFBqByQXxX2oY8bEg6j/F1ZGfPVWufrEIEt+m/JQ7An0Ctn5UZbh0QJ1Qkkd8jA/m5/KtUvGYYhyiX95Fx8cN8AaNguQBuLYyYwzyY5Yglf35kkVflWcPBbj7kOnfmY4U+QVjVu96XCMBnkiCtnGXZs48AqE0CvvpQjT2ZAfDTEx/8AyPH/AKTTpPoLcOrwjiBHZuY4fQFj8gorVN0OumBLcTnJ54TCDz3wSNs0pyfSpMxxFGznzKgfwpGx/moxwnpJcSxu1zKLUggKOrOWHeftG2xy5UUuwt31DadCUHtXN3Jv9+5fH8uKMWHCI4h97Y/eldhz29pudJEnSW2zhr24lOd1iH9IlopwAW87gLbzORuTcZwBvj2mH5VJooNK2dB4ZEqr2QACScDYZ7zgbVdqvYwhEUBQvkvIVYq0ZkqVKlMCVKlSgCVKlSgDzFa57ZXGHVWHgwBHzrbUoAXpegloclEaEnfMLsn8oOn5VUl6GzL+iumPgJkDfzLpNNlSgBQSwvYypaKKTTt9nKQSN/uuBv2j30A6YC51xXEOqGWFXQrPFqRlcqThwGXVlR4ZHfXTcVAKAOZ9AZYXE0ksltJdysDMItOEUDCKBjljc4zuaM3/AAS3ZXZoI2OoIoKgDcqBvjxbOaabjhMMntxRv+0gP9KoydFIN9IZM89DsPMbZxscH3U02uBVZxfj88EU0ypbRGOKTq1+0dGcrs7AL2eeeYxVWG/4e20sd1D6ESr8hq+VdG479DEFxI8qzzRu5JPssCx5nGARnnzpXufoNuk/RTwSftBlPyyK1jnyx4kxOEX0Ctpxjh00axiS2IWDql1aAwbbtFZFXtYUHPjVduOxxq0VhM7yIFAgjKaF1EKC7kszaTlm6onbwpduvou4kvtWySj/AJcqn5Ppqqv0VcUkcnqjGpPZXVEAo7twzY9wrKVsdI3dIFvg+i4vLclgzqRISNu7eTA5bDG9BeJ3jqNLcVDIBgKglPxGcfOmzgn0IXKyKbgRNHvqQzNvttuiDcU68H+iuOE502678hEXx+85zURWllylqSRyCEW7gKtzxGcYGFhgwO7I7bHbOd6vTcCSFOtPDb1l5apJo0H8KJkV3aLoyoGDI/7ulP8AQora3Re3YYdNY79ZLZ9QTg09x+k+dV4rqVsWUXZUACaeWQjJHsqGq7Y8P4jNnqLRI9R5x2gGP3pc19D2vCoohiOKNB+qoH5CrWKZLfY5DH9GV1IFLSTqfvfbhFP7sa7VY4X9B4WbrZJxschdJf4tI2/wrq2KmKATaF2DoPCPaLvy2zpHwXFF7ThMUX6ONF9Bz99W8V7QNyb5PAK9ryvaCSVKlSgCVKlSgCVKlSgCVKlSgCVKlSgCVKlSgCVDUqUAeV5UqUAQ1KlSgCCpUqUkB7XtSpTAlSpUoAlSpUoAlSpUoAlSpUoA/9k="/>
          <p:cNvSpPr>
            <a:spLocks noChangeAspect="1" noChangeArrowheads="1"/>
          </p:cNvSpPr>
          <p:nvPr/>
        </p:nvSpPr>
        <p:spPr bwMode="auto">
          <a:xfrm>
            <a:off x="1524000" y="-960438"/>
            <a:ext cx="2286000" cy="20002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4464" name="AutoShape 16" descr="data:image/jpeg;base64,/9j/4AAQSkZJRgABAQAAAQABAAD/2wCEAAkGBhQSERUUExQWFRUWGRsaGBgXFyAdIBggHR8YHh0gHhkcHCYeIBojGhccHy8gIycpLSwsHB4xNTAqNSYrLCkBCQoKDgwOGg8PGiwkHCUsLCkpKSktKSwsLCwsLCwsLCksLCwpLCwpKSwsLCwsLCkpLCksLCwsLCwsLDUsKSksLP/AABEIANIA8AMBIgACEQEDEQH/xAAcAAACAgMBAQAAAAAAAAAAAAAFBgAEAgMHAQj/xABLEAACAQMCAgcEBgcGAwcFAQABAgMABBESIQUxBhMiQVFhcTKBkaEHFCNCUrEzYnKCkqLBFRZDU7LRJGPhRHODk8Lw8ZSjs9LiNP/EABkBAAMBAQEAAAAAAAAAAAAAAAABAgMEBf/EAC8RAAICAQMCBQMEAQUAAAAAAAABAhEDEiExQVEEEyJhkTJCcSNSgaHwBXKxwdH/2gAMAwEAAhEDEQA/AO41KlSgCVKlSgCVKlSgCVKlSgCVKlSgCVKlSgCVK8zUzQB7Xmaq3PEkTmfhVSPi5k2Qd2fdQAVJqZoDc3UisxyykAYDYEfmdWfDx5Vai4yuANasxG2nkfTxHnSsdBTNe1RivW71/h/2IqxHcqe/40Wgpm6pXmqpmmI9qVM1KAJUqVKAJUqVKAJUqVKAJUqVKAJUqVKAJUqVKAJXlShF90rtom0NKpf/AC0y7ny0IC1ABevaXx0jkfdbd40/zLhhEPXRu/xAoFxn6T7KDaS76x/8u3GTnwyMn5igB6klCjJIA8TWg3y92W8wNvidvnXLbn6Q53GqC1S3Tumuzlj5rGO0T7xVAXN7dbkz3AP3j9lF7hkbepNS5UUo2dN4j0sji22du5VOTnzxt8DS7fdLZXbQOyTyQbsfdyHqaAW/R2b/ABrmKAfhj3P8RwPgDRnh0Fvb7RHUx5kZZm9W548htUWVSQTtuCk4eVtTfhJ7K+uPbPyosk+BgE+p/wDfKhoedxnqyigZydth/wBKE8Fv0v3eNXZFRVbuy+SR8sD4imSwxedJhHyVnBIGQMjfbffl4nFbJujkTAyPb4cjtLHKwG3gqkLkjwFReCQ27K6JqIzjJyxPgDyyVyMeOKxt+l6P7A6zfGIwSwIzkOuOzjl6in/uFt0K1/8AVreP/hrfr5TjTGrHV6sGbO3hzofw/pL2syho3OxjkGjHkPCmOLittK5GpVlA3BGGX1ON/jWXEuFrKumWNZkPcw39x5/AijTYWZ2/HEGANRHix3H9TVl+JAtheXjSU3RBomP1S5KZ/wAG4GpfQOO2PfmtsPFpbcYvIGiH+Yn2kZ/eXOkftAUbj2HmO58asK+aXLLiIZQykMp5Ebj41fivh407FQWqUrdIek1xajWlq1xGPaMbqGX1Vu7zFDLL6Tw6km2dT3AyIc+9c4+FGpD0se817Sdw/p4S4+sRCKNjhXVtag92pgBj4U3q2RmmmmJxaMqlSpTESpWuaQhSQpY+A7/jQiTjEmM9WI/+9YAj3KTQAbzWm4u0jGXZVHixx+dJ/EeO4z1l2wHesChf52ycegFKPE+mcJOmCya5f8U2XH8UnZqdRSix/fp3bsStsHu3H3bddQHrJtGvvahvEekt0oJme0sE/wCZJ18n8K6UB97VzXivSficqlXuILVPwq2cDwwgxSxH0WW4fee4uXPMRxH/AFsSB7xS1Iehj/xf6SLBM9ZcXN+3gW6uL/y49II9c0Lt/pAvrlSvDrRYI+WpUCL73OB+dbOGfR2sKgmKCL9aduscfu+yD7qZLHo/rxtcXOOXZEcQ+JAx8aV3wGldRP8A7rzXB/429knbvht8sB5GQ9ge740b4X0UEW0EUdv5jMsp9SNgfLIpqFqsbpDJJBAz+zGuZGPd7ICqPU5qzcWgVwkEX1pgftOsnEaRgEDGhFwW35afU0NNjTSA9hwqGNvZ62bxl7bD0jXOPhR4cGml3csPNzgD0RaMKRGnZCoN+ygAGwOeQHhWEtyoDb5IGfcOePjTUCHIpwdHYE3Y6j5DH/WiUEartHGFHj/1oFP0niBwrBie5O0fguaHcW6VzxRlxayKOQaUrGD6KTq+Va6Irgz1Njc9zvuRj40q2rcOsWYpoSQ5BJfU2Cc457DI7hXOuNcfubgMHmWNGBBCZY7+eQKX/qMQxqeaXHi+n/SM/M0SdfSaQin9VnUL3pFe9ZIwi+sWofKPbkMQpxgMgJbK/s899qJcM48t0p6mUavvpnB8NxvpceJDDx8uNRmeJz9Vt4yvNX6x9vXMoGrPlRa16T3GoNPCkjjkwkRnHpIjiUe8v6VEYxttsc5OlFJbfJ0sW7RhVeWSUgdqQ7sDk+2g20eBQbYojbcWeJQSQUPfnUvPHtd3o2KS7Lp9GQFnEgx3TpkjzEyqGX95B601Wd7FKNUcinO2S4IOe7UDu3kwPupOLQrTDg4sjDtr2eeob49V9oeoyKiwsRrtpg6nkCwKn0cfkaAPYshB0lPNN1z4kA4Hhkaaxt+I4bJyJO9o9m/eVhhh+0D60agcS1cWcIfLK9pKfvxHSG9RvG3vAq2rzRgYUXC97RkK/viOAf3W91ZW/G+sUhhHPGeekYI/ajbI+BrT/ZKOxNrMY2G7RMdvLsntKPMZFVsxbouWXF4nOFfDjmjdl19UbDe/lQrjnRtJHEkbLHKd227L+oHJvMc60cQ4jpYR39tgD2ZW7S/uyDtD4g1dt7IgAwTalxskxz8JR2v4gfWoaZSkb7PgahNLAHI7QxsfH/5ojwax6ns9Y7jkqsdlH9aoPxNYR9urRD8R3U+jjI+OKPWcPJu4jamhMviva8Fe1QjygXSlnEeIVTrGzuy5wO848aI8S4kIULsDgAknuAHMk+FKPEuKnquvwH14Maq/aYNyIB5L7qVOWyC0t2KF70bulJAbSTzJIA/oKHwdF21ZubmRh/lwsST6uQAPdmjrXU7q7s8MCrkYPbdiACQMbZ3Hf31jf2ixxwSSSNIJN2OcYG2QAO7nv5VcfCzk+CX4pVyV7Hh9ukqRxwRK8h0q07mRs4JyQc+FPFt0fOMSTMR+GFRGvx5mtP8AbFlbqOq6lVbGCgBJ+G5rTD0saWQRwwySHmWbsKMd+pvD0rBuMXTN1Cc1aWwTuOBRCMrGFjZ9tZXW2O/BY862zQo6ASlpFxg6mwCCQd1TA2xt31SWKZ2cGVIxGcMFUuc6Q3tNgcj+GszwqD77NJ+2/ZB37lwKszNzcfjjlILKGOANA1E4J27OTjcYztzpWumu7e8P1OIP151ETuxZkBy/tECFFJOMBtW3hRybpPbQ9lGjXH3I929CqAt8qG8amnuJYprWOZJ0BUNIirGyt+ISMG8x2TRY6LN9Ndx7ytjVuIbWIyN385XwoH7vjS7e30pkU3Fq5jLaVWZ9KsxHZ1vsoHfjAFZccPGlwBNbxKRlpHlRVBydh2V3xvyI3qzwboTPcLHJecRa5iYOXSFyEkOcKNSgdkYOfE7cqzjq+5L+x7IuymeNSZriCxj/AA26Kp/818D3gUs8Z4lw4xsEeaaQ/wCMmuZlx4tsgB8BTbcdE7O3iPU28WoxyMGIDMSAucasnIUsR6VT4tcwLCNAUouhgo5FQQSAO/s4rOWuO7l8GWTJp4RzSPoveyEdXCdJ5NKQm3d2Mlh76uJ9Gd62kNLGmdyFUnA9TT/H01hbIhVpm54jGSB3au5d/EitD8UvJ2It4IiyjJzODgZ5EoGAI8M1OSeRxejkWNylL1cAG76GWvC7Rru66y7cECONjpQufZ1KvcOZJNJ990l+sfpo4iTjASMLoHcqaRqAHrmupQXN0uY72KDq5DoK5dgwbbkUwR5j5VldfQ5YPkwmS3bxjkyvphw21OCnKKU+T0cGdYG2ldiTwLhkfVK3XywyHOzYkUKeWUbcHHga333AtQwbO2uuf2lvI0EpA8QcA+XOiV59Ccg3iu2P7SA/NWX8qW+JdGOI2bMPbUfe0sB8WXHzrSMG2cU8uRNtVV8EHSt7MqqvdwaTvHdpqX0Eq4b45xTfbdOI51BlhBBxghg4w2cYcaXGSPDPjmlG16YXKDTNE7J3grrXw8wKJWNxwi4A6yMW8ud2hYwk+oHZPwrTdOmjPz9T3VDYbOF+3DKVOc7ksP41w494I8q3vcSKB1sfWDkH54PiJY9x6MBSRL0WAYtZ36lQNhMMFj4BovzK1nacWv7TtSQyy6Qf0eHXntl0PWADyGaboanFurH+HjjgYJEiFclZAGBH7Yzk+oNaRaQkareRrVj3Ea4SfDY9nP6pHpSXb/SVCZPtYdJ7yG0uOXMgAN+8KPW/HbWQF0mw5HslcO3lpAKP/Wi6LpMJS8avrd0j+pGQOQpmjkDRb95AGpR+0PfT1w6ctGCw0tjceH/SkQcVNunWZIjHttHnC+UkRBKH5UV4da3Fw6TSSEwnDCIR9Xq8C7Fix9MAU9QqochXtYRrgCs6YAe94oozkr/78q5x03nZ5y8AeR8DUuNIGORDNtjyroVyuhiwiBdtsgAk+p7hSvxbo1NNMXDrFrxq5v8A7DuqfNy4/Vi5NceLBkdZrr2FOzhvO0TJDAJF7Y09ad+eM4ANVzw6GEMrzyMGxkM+kN+6uMjy3pxtugaYPWTSyd2M6V89l5j391EIeFWdsVIjiXAHaYAn1y2Tmueb8Rl+uVfg7oZPC4H+njv8idbSIY0FpbEaAdQjiOPHOsgAnxya0cN4hftdIkUKxsxxmVwRg88hc5GO4Gn9eOxYKBs8x2AWBzncEDHfSVdrdJMJY1GoNnU8gAOMYJLb7jmMbVrg8NhtyyPfoY5vHZ9OjGqX/QzzcFmysklwyu7BD9XQKO/BZnLbDxxncVcboxb9nWGlOOcjs2efME6ce6hM/HOuQq7RLq3KqzPpPipwAd9632qSMmC8su+xWMJv699TFq3W5zNbBmAxRjEYWNd8BQFG3oBvXkvHIwwbUCDjIznHd/79KFHg7kbQ58DNLsPcO73VlHweYDHW28I8I4ifgdvnmrthS6sGdKuCRXUn1hYZ55AqoUjZYwwXOCZHUjv5ZHKsOjk13boUdLeC3ySitO0skedyCyjSwJ37sUYHAQ50yXtw/iI9Efjz0gtju99Yr0OsgR/w7THXhutZ328QGbB7qdMVoE3vSeEHS91nfOmPSMHyY6m+VU7WGGUkw2Uk5PeVZhv35chN/dTrY8IKbRW6QjDKQqIMHucHmc+FWgs65ZtC5UDBY4BXwGMAEefhU6L5DV7C5bcJupF0hIYUU405DaT3jQihc7+Joxw7gDxbmd2I7sIi/wAKqT/NVOd+qLlryGFWYvvpOktgNuz4IJ7WCOeaE3XSywGz8U1Y/wAlck/wIRS0sqwrecaidCJDrVuS6sacZ31DtA++qB43axvpZ7i3cjKDJYSAd6M2Ub0GDS9d8d4Ox1P9ZPcZHUopz47rnke41qjEdwStvJC0D4KW8yYHLfcsesbvJAzy3FStSfqN/wBOS9Koa7Ti00ilobiKUIQWVlMUgA7mQhtvH3cqs2HSuQj9GZD39SyuR6oDq+VI89tLakNoIC4CksWVR+pcga0H6sgKj8Ve3l4bgqxiimcjO+qKX+KN9Mg/WANbaXVxMNNc/I7SdILSQkTxqjNsRMmhiPNioPzq6bO1lUKFRkAwB2ZFA8tQb8xSlw+5ULhr2a0YZBhmJlQAeDkAEHzq11CjLGSylHPXlYj8exv76hybVEuCfJduOgdoxyqKhP4NUf8ApJX5VSfoGyHMM8q+XZkHpthqtW571aVAeRVjKnxKuuPVxW8mU+xLBJtyYFG+Kllx7hUOMZbMjyY9Bc4t0XkfCzLbz45dYCjfFh+Rpfu+gQAJSG5gPMGJhKmfQnIHvFPV5x28hXDWc8i/iiaOQfw51fKqkXTSHP2kPVMf8xWib+lPS1wzPymuGaeBpHw5ete4DkgBwzOSS2MgREYLeee6uoWcquiuhyrAEHxBpItukducfahQCDvMvj3atz7qd7V8rvjyx4d1axvqafksV7Ve0vUlGpDkAkZweY548R5it+aoCtfW5ZduY5Uk8V4i+vQOvLgkYjh5/vnsj1p6uWwp7qFu4PtSfDAqWhp0Jht7hiT1Lf8AjXA/0R1mnBJm9p4U/YiLH+JyKaSIh4HzJ/616t2g2C/Bc1hlweZxJr8UVGbXRCnHw6F5zbvcTPKF1FdQRQNvw48eW9E4uD2qH2Iyf1mLH55o4j5ORHv46P64rLrG/CR8BXPL/T8UuXJ/l/8AlFrLL2BizxLnBVcb7Jj88VruuksCk6pHbPLSCfkqmjXXt6fvVOvfz/irpw4IYVUFREpOXIuR9JoT7NteSn9W3lI+LAD51IeL3D4ZOHSbnH23Vp+ZZhj0pjaR+/HvNYdYT95Pie6thbABJ+InP2VvHsfad3592I4x8zWyHhl22OsuVTyigAO3LeRn/IUUN+gODNGD5nnjzJ57Vqbi8eN5x6AAn/4NOgsBXXROSeQa+JXYUDDJG6qSdyTkLgDkANPjSX0m+jK8SbFuWuom3DyztqXycFsZ8wMV0mXiyHOJJs8sKDz3x9wg1shvsggJOTtg6MZ333wO6hKgUjlll9EV4xBc20PjhC5HwUZ+NHuI/RfFbWzSPc3EhGB9kiqBk4LFSGOAN+Yp1iGpgDbzsN8ktyP8eMbVnxGZlTsxSRkcnyGwBuRgsdiNjmhjcuxyCw6GM0iq92jxM3tE6Tp8dDRsuofhzv3Gi119GN1CNdrLFcJkHSv2ZJ8erOqIkcsgg+lEekvBZd57BBKpOXt+ROfvQnvHim+O7woNbcXdWxNDc27A/eR1/nA0+81NOhqRl/e2+gZUlhCHlibUuoeCtkofc+PGrNyLaYDXCYGJ1Dq5AAx8QrDqmajEHShguBOkq75WZAe7Yal1KR6gVYh6OWl4uVESMe6Gbqm25lkBZD5ZWokn9uxpGaX1IVbm36r2ZVQHOBKjRj3OAYz+6qisLeWcdoQxyqM7xOh8e4nHzpul+j+SDLwyyDwzHkgftQspI/dpWv8AoQp1sxKyNnBSURkt44miG2f1++sVBt+pfB0+elGou/ZmUXHo437ULwSHvWMqT78EsPPYUQTjwmIKzZwD2X6uReXg4Yg/skHypf4RwviNvKOujuZoSNLKDqG/IlgZFIHPFNVz0YjkYgdS6gbDADDx3BVj6ACtPLa6mbywlzH4PY+JvkaepBH4VkH8qz7DzC+6r0PEHfZkBGNwrLKp8urk0P8AHVQSXopJGhUCZFzyR8ht/wADgrt5kmh9zYzrkBkddvbRo2Hhuhx3elD1IWnG+GONtxK3jYA/VYim6q69SV1c+y6Jz8s0bPGw8b43QggtEdWBjG2jVjauVvxu4QANHIAM+zplG/kCNsj8JNGuHSyyEa+oRxgrqYxMceDKEPfyzQpvgmWGldpnSujvGIpowIFbq07AJUqNvAPhiO7OKurxRDMYQcuBlgPu+GfM0hy3t8CAgL7b9TcB2APk6sc+YaiXQFrgtJrtWtoR7PWkmWRvxMxOTWqkc7jQy8TB22YjwC5oal23JYjt36QPzIrdHPktqlJ39kEbDuzgZzQ7hk0bGQszBtZBQyHsgcuznv8AGqsVBASzdyY96j/c16zT/qj1kP8A6VrwvF3ke9/+tDnlt89rRt+t5eGfHNAUXm1/ekiH8R/MitYYZ/8A9MY5HARc/FmO1VI5rXUM/V8cySVOwznn4bVhwLiMHVjV1ImBxMOxqzny5rpxjG1AUWLjiUKk6rvHLYMg57dwzVfiLqEyjTyNkci7beirWmLj0ccyGWRABr1NrGNTN9mcdwxsGz7qIycej5NKmc/jBz86qMkmZ05JoBrcuRgW87A+KSDv/W01ksUpwfqJz3F44yf5nzRg8di/zV5+I9/f3VIuPxAjMikd5J5Vp5y/aiPIf7mKPGel72j9W1tGHxqKhYyVzyzjOCcUS6P8Xv7tDIlvFGmcK0mldfjgBCdI5Z+FDemPF7j6ypgmgihKA9awTDONmDuUY6txhdgQKNdHOnSSDqp5IuvQe1G2Y5R3MjAYyPvJtil5vsilirqzfcG/VclrQDfc5OwBLMR1Y2ABNKvHukPEIYw5azBc9lTBkgEE7knGcDwpvvuKQumkyAhdQwDu6MrKwH62GyPMUh9J2V4dDSKXjwQd8MB3j1A3HcdqxyZXa22/A/LoDydM+JHOm6hjzz6uBR6d1VG6b3tv9rJemQjYL1YOT3Zz5UJFwDuAx8MI3+3Ks3tjIhVo5CreEbe4+z3Vdmgf4X9LKaiXRFJ3JhZo98Y3jfVGfcV33py4N01inIEUxBI9htSliB3GMsp+XpXG5fo/uNiEmweWq3lHPz01pTobOrcyhHIlJAfd2M1NAmzu81xCVJllCty+1ELAfuShGNULronZzHPVRk4BLR22DvnvhfHwpA4ZcX0n/DScR6tZOx9ompTnbB1DIB8atP0DuYFZlnsZSFI9kZORjbGMnwzWLlp+opWNQ6PLbkaL14DzAaaVQP3ZM4+NE4ZbwICLyKVT91mUk+7AH50jRdEuMRKDDKGIHspcyKfTTrC+6tEPSpwAt1Ya5V7LtrVWJB+8pU7++nd/TuPWdEjurlTqNrGx/FHozz8VK1vl40r/AKWB0OT7UchG/dqVXFI1h0hjnfSLOVGPILKqk+mGUbeGaOwXkico7seuCR7xN+YrN5dOzI1IORXVuSFSZF/8cKw5b6XUVr48LtUDW0bXJJ5FY3UY5NkSb/sjxoBccVuW5yTkHulg1j/Q1V7eaQuALeGRuZxC0TYHPBXRTjli9hqa7mrid/xJ89Za9T2cYW1OGxvnX2ipI2A1YoJB0+6t0WUFXRhnsuCpB3zGSyNgdxGKff7WkSIMsdwhIYbXgTSBnJC3BIOO448K5VxfjC35kyW60kdXLMyl2CclZ0AXx3AHvrWkXufSvBJleFGXByo7QTRq8wPOiGKXPo8uzJw22JyGEYUg7YKkg/lTJVmTFrit3CFkxNBG5GxZRkeBIJ3oIUTmb+2JxzNvF/vnFaOlk4iuPtnVTKewqqXONgAcDbc1qsoY5FypkYBiueqxupwRv510KGFreW5jKWdcQ26FlViOdV3Z8++3j/o1Yva2x9qbh59bZf8A9qocS4xaWz6JVm1YDYCE7HIHsqPDxq5wbi1rc/oYnbAGdUJ8cc2c9/lT0Y6tW/4J8zJw6+Re4rxJI5XEcPCnii0a3ePDMGxqaNFPaCg/KjPUWTFerHC3yDv1DbbjbsnI2JPuo0LgAhVt2znG6Ivz51sg4lI2VFuV9XUZ+dYvR0s2WvrQu3LJFDMY4LB2UEiNYpV14xt39xzVHhnHTJbmRrSySTOlYmaRDtzLM64A22AyadZLmQLnql2BO8i7jn3jnWqTi0ihG0xYYqP0o2zjnheWKzNANY3lvJCkjpbxsw7SDOVPeN1zsRWcl5bd2k/sn/8AkUdurxiNQaAEA7dYfzC91UoONlWyZLUDv7RPMr37bDf4UqHYGPHoBq0a8r3LNj/1iqX98TviKfyP1wb4795Mct6O8PtY4GfRc27q7ZOYgzLuB7Qk3G+asLch+Txt5Lb527Q8W8F+NTOLv0PYmM+6F9umGPZNz/8AVJ/VjWtulkjYGi4dcjKteQgNjfG45csimPSue1rPIbWg2yo1c4Tk52wK0nhqnLmOQyLGypm2RVJOk4IKDbUi4PhnxqNM+5V+xqbp7cqM/U1x3BbyM4Houcela3+ke7Cl/wCy7llH3klEgB8woJ+VFbeKJIlAimPNRlYlOQM76Tt8KllAWZd5gef6YADbv0IK03C4gng92rQM5RrcOSTqDEgn7zmTOWz47Y7qXriHieCOtsSD99VZWI7j9mRii/S3pjHaukcrqHdSwD25k7OtlwJEOoMCpG4PjQi06WWjqCYbkjxjtdYH7zKuR7q4X4aSler5N4zXY8sLe8GnWsc2PKY7erPW5+F3Z3VCvkQWH8z1fsuL2rrmO3uDjAANrDkj0LAirMF0xwy2DDuBlS2j/rn4VssD51P+geanwAxZXy+1GreOVjGfXYn35ryayeQlpbS01HfU7HJ9SjCmTrpjytbNPDVNGCPcsD/nXgWbJ1XHD4h/y4GdveWZF/lqklH7iGnLfSJB4YQ2Pqdlsc5F46cuX+ITRmPjd5/k2wx4XxOfAcid6ak4rbKuWmDN+qoH8qgmtB6W2id7euhxn0yMZ99EskHzuPyZdhbbjV6eVtE37N2x/JKz4XxK+RgfqjlgxYEzu3MYOwj5Y7qMS/SHDvojZvPC7fM99Urj6Q3OAkTbZ3OfyArPXBcItYH1CkfCW4goW9sw2nk8h9nOCdOo53x4CmKDobYH/slsD4BF/wBqS7XpVN3qBnxVzgegHyzTBwrpC4Gy5JOMsug/MnatIZbYZMNdRvs7FIl0xqFXngVvzQZeJPzJx+7zowhyM1vGSZzSg48g+94DBK2qSJWbGNRG+BywfKg/FODLDvG0aajlutkIyfdTQRXCenFxfvcLBP1rqWyBCNQAyfwjI7PjTa7FRt7Nh/j/AEaln1SApKQBiNH1eWFyRt386CcPtJLUP1lpcIGGC3VSHAxvh4y2PHNX7DglnHDqZZut2ADiQFQeZGRpyOe9G/7LtSFAvHVxg6knK74325Y8iK1hknproZ5McFN9QZ0fsTJGGjlkZJFLAtnly1ZcZGMVTh6Lwy7pdQyE/rAnfmfb50fg6LhFUW920enbIwQwOchhnGDknbFAYfogGti0moHdQnY/MNTWTIns/wDPghwg9mhts7Fo41Tq42CLpDCI77d+Ca2wR6e6BceMLDw57Yrn910HureeOKCWY6ySCkoDAAH2skLjz50Rs7bisWA1xcr2lB1RpKMEHWc5zswHxrCWN/U2bKcaqh1iGN1NsM/8sjn7h3ms1D90tuNuW4/rSxPxi+jKAyQTBjpJa1kTTuB2ijAAb862z9JZVkWJooHLae1FcsgGokffU45flU6X3K1R7DOon3xLDhvAMMY8MGtka3OSRJA2fJ/9/OliS5kOfsbhT4pLbyj+FwCedZWsvaAdZwuk9o2wB1Z7+qOMacch3UtMu47j2D0lrdaiwaHxwdZ3/wBqqfVLofehHosnl/t+dalkTYrPpycdqOUb+HtUJHSmQRsxntRIkhRo2naPGGCkkuTnAOdqVSKuPYOi1nKlGaEgHVycY/Fv4HyrWpliQyM8SoCDntbknlgDcEk7AE7+VaZ+KXOnsC3mU5BK3A5euk/OtoubpkUGz8CCkoODjmG0YBxtq8zU1IfpKnE7KS5YOqmERtqErsMYYKHXQMMQSqkbjfnQ+fiNvDIUL3N1N3xiPVoPLGAojTfzPrV2bjEtwhhihkt1Vl1vmNtvuqFP4+7PParEMd5kqJUCKADJIuGZu/AXSuhdgCdyQTjvqpKUkhQcYSbKltcXcmwstCch11wAR7lBHuqyvC7jVlo4FHLeRyBt3bD41q4ys0MYZ72NVyMnTvk7bb4PvpYn4kjnA4jJgZyy6VA8ANtyfLlXO4U9zpi3JWhtk6PNuG6jO2+ZCR6b1P7vRjdmjJ5/oj+ZfnXHOIcYJdh9euHXOB9ud/cKrw8NEm4SeUnwWV/njFarCmYvM06Owyx2QwWkiz3bR5/MmsYpuGKe00fr4nlyWlbow9tawrHPZyGV5eypt22DAaV1EqMsQSBnvo3a8eiYkRcPbKozqDoQsEP2ijVnDL3ocGjykHnMJtxXheAAAf2I3PzxVO06WcOcnqY3do+a9WRj1VmFYWfHRJNEqQW6rONmZ2JVtKyaHXSApKNkEZFLMdtcRXc05a3V9U6yJENRGE1AgHs6GGAO/NN49thLLvuM6/SRHGwEVjJlgWXLIobHcNyNXlTf0W4t9cj61o0UMoIGxODkHJxzDKRjyrm54BKzoxld40aQR4hAz2FZCTjYlyYy3lTf0IikWfq8OsIixo1hlRlc4OQAe0GOx7xVQSVJiyPVbjwOlvw5ExgcvE5q0Kgr2tkqOduzxhkUJvUMYLHtAd/fjwz34ovVa7fA3QuDzAGfkaYhL/v3YsxX6zGrDYq50kH3jFWRxa2cDtwtnl2lNBOmdzbxrIFtUkuG3UPEMAHvzjfHhQfg3Q7hioHuXDTvuxbVGqE9yquAAOWc1mslbWb6ItXT/wCRy+rWrbgRHPhpH5Vvi4PDzUEEDYhiPyNcz4j0StGeV+vljCMwhjTtI6hQVOs5PaO+at8O6IQvGrQ3iA6RqVxuD3jZwRvtypZcscSUpce25lSbqP8Aex0B+EZdHEswZchcSkjBxkFTkH3ivLi2dWVVnbU2D2kQjfOBsAe6ucmCYTNHDJrVVJ1rM0YOkZbTqJBxV+Ky4k2CjT7Kj7So2NWSo357d1dKjsnfJkpp3Q/PFOBjrUbG2TH/AEDmtXUSZ7UUDjfY5zn3qRSLLd8VjJLPMP24FbPvUVok6b3yDtPCfJ4CufganQyho6QcFkkgYRWsSytjDI69zdoBiowSMfCka+sbizZTMlypbcLHOGLdw9liwGcd1MXDunl0zYMdvkHkS4PwO1Z3d9PLdR3PUx9jRmPrOekn2Tp25537wKMfh1m9Tbr2O6Xi8ngk8LjF/lXz2ZhBLeDSFkuYwXjP2sZ+zBH2hPWA7g7ac8sHelDjt9LN1itIArMzASREFcsrHfAG7IDy7zXRYekzQo7SQMAXdiQ6EksQQNyM6Rz8sVXP0pWhyHS47/8AC1gbeIYis3ha+52KHjY8zxJr+UcsHR4g7NayaUDnmuQRyGNyd+dHeEdAuJdUksUepHXKiO60ncEDskqPnTbxHp7wx45NIIcqdOu0I8OR08+ZHnRDhnHOErhY5okUDs7OneeZwNzz86Si093ZGTLjmvRDS/zYt8F4be24P1uK8Ca0YkkSjsEEElS3LA3PKmvpJw1r2zaG2n0uzxsZDkEqD2t8ZzjHwxW3i1/A4iSG50iVtPWxTMSvoQxAY+JFE7zhX/DsgmkuARpCSyqVffHbYKDpHM4OcUJGTk9jmnSD6KgIcJd3VzLqGldgueTEknA28WoJH9FEibyLGvlLPvn9hB/WnziPS0RP1cS61j7JKrgMe/SquMKOXefOqEvTO6fKxh4weQRRHn39W5NZ+Yk6o10Se7Zt6EdGpbIyFYxIHxpVYZVxgnLa5UC8vBqap7yZB22hhH65H5B9zSHJ9emzqSc7A9uSU5PgWUIu3nWuLo/O3tGNN/uhSfj9oflmp1TfCDy4Ll/AZ4pcwSljLezSainYgjVQOqJKAHBbAZiduZPuqrLe2a5Yw3EjF2ctLNpyzjS5PaHtKMEaeVeQ9EWYgPLIxOMIA2/udkGPcKJW3QTAy0R/eeJB8Ajt/MKVZO6H+ku4GTpHDqJjsoC3PO8h5AZOE8ABz7qu2/TN84WFEzgHs6c/FhV67SKEZMtjHvjdnlPwZwPlWEfEVGdM8xzsDbWyxju5sEDfzUKL6ti1R6RLsbXM6lXjJRuYxjPqxGMbdxojYyR24GXgiP8A3mT8F50udJbUw2zTSW8joNLNJNcAkDI9lNRJY55etBLAS37KsNvLHEmcM0egdr+grOSkpKlfuzWDjKO7r2OtcELO7Oz6gR2cHYjxCjl7yTRoUI6N8N6mIDyA/wB6MV2RutzilySvDXtUOKX/AFYwFLE93l6+NNiON/SfBNJeyMUl0LhEZQSMAD8P6xNKlnxK5RwouWC8tMoyPTDDNdcl0M2VkeM58c+GeZPhWElkXG8kb5/zIx8iBU5Ja0vShx1QfUSrbpxcQQr1iRTLgYA7gfPxGOVbrbpbaTbS2gB57pt8VzRfiXQdJmjzBCUVsuqkrrHqPCvH6B2ak6IrqEHP6Nyy+WB2qmOOOlai5SbeyK6RWb7xRMr8x1T74Oe5Wzg/s1nBfGDq/wDiLiIZwwcthRvgdtcYyaH8T6BRTEEXulgAo62IdxOMns7786zteh3EIlBgu4pFz7KyMucY+6wdcbcqp443s2KM5RW6QVvLYyyrOt2xljACMCoxuTyXAPPfxFaf7eu7gMkiWzgHmYypOM88Njeqi2F8mBcWSynG7LEjeu8ZU8vKrVtw630GUq8Mm4dEd0IwcAlX2PPNRkxP7JUaY8sV9UbB3SXpEyhTLaxFwNPYYjPIj2l/rW6046ky9YtlPEp37Mi/y7g6cjvrZxXoiJv+1OvPdgjgAYzkqPOrllwO9hjCI0EwUY70ON8Z5jvrTHjyRjzb9icmXFJ7KkBuLyW8unrFvAVBAyNQ5/hVmGfd3UHu4LUN2bl0XsEdZGQQCcNzQbg7476a7pbpQddmzeaMrD4bH5Vu6N3luGka4jeFgcIsqEDlkvyI1Fid+4DajTPqS5x6C7/d6PtdXfQvjBAJXtA9/teOdqsTySwRBm6uZVIGVbfGeR8vOnvXbTffikzzzpP51Xl6J2rf4ERB54QDPrjFNp0OElqTktgbF09s5oDDIktsrLpPVgjA/VkTtD3jfO9Kdv8AR7aqks0FyLpUyVjcFPQOzED3D2vKnRugVoxx1ATcDKsw58+TVqu+G2djqjUza5kB6sIbjYHCsVKnG+dy1ZVPqdd+G5ipJ+9NC9ccQFgttm2af6yuqPRIVjX7ukIAoOTg4Y7Z5mt8nTG8klWL+zVOcZBXI9dQYgDHntW+HjTR/ZRxSPnfDxY6s420I7Np3wds8h6Uaj4jfsmFtyoLFi0j45knGy7KOWPCo3exUpQTb2ZlHcSrysYIQBntzL650qhJ2rK04xPLI0aywRkAk6Y2bTpyCMkqM+7861/2DM2lnltkIxzTrGwM7BnkwOZ7vdRSDha4wbiRh4IQg/8AtqD862VUcbZX/s18kyXUrE/gVI+7xVM4/eqvJwm2B1OA5HIzzlviCxz8KMLwuAf4LyHxZWf5ua8HFoYzgII/cB+VJe4gcogDao0iTOB9lalsn9tgF+VXWLHYrckHYBpI4l28kOflWt+lsRJA1N5BSc+mcDnWsdJC2/VXJPgIc59+ogUrQBGOJ3APVwgDcF2L47s8udFuHoCcM+pwNwNl91K631y2NFqwHd1jhT8BijvCbe5UhpFRfHtZ28sDnnvzVJiaGACva0Wl4kq6o2DLkjKnIyNjvW+rIIaoXvDy5zq7vZI2+POr9SgDlf0n9DZJLYGG3ywcF+q9org8vfXKuFcCGtleWaF1xhSxU+fOvqjFU73hEMwxLEj/ALSg/mKT4pBZwm06L3ejVDfy4zgBiT/WrEHDONq32dwZMHkSp/1L/WuoS/Rza5Ji6yHPdG+3rpbK/KsLfotcQHMUyyj8Mq6T/EuR8q1hJaakrM3qvY57NxnjMA+1gSRR4x5PxXI+VVW6eShiHsYw3foHv7tJrp8l7On6S2lXzTEg/kOr+WgnGeLWzKokC6S51h0IPLs6lOG0Zzn3Uv03zH4Y5alumJsf0lsoJa2kjAOMh5MeW5DDl3VesvpWU7FmOwGBKvwwyqaP8O6J2pt0ZE0mRdbMjHAOfZGWwFXkBVSf6PELEpKGyc6ZEV1O2MclPInvp6cT4bX9jTnRU/vfbkHVblvEgKc59AfzqpfdILBirtHeROmNMkYUlccu85HkRWN99GbDOiGAliuOqdozhfawDle1691BuMcBNsC1x9Yt1Y4TtpKpwPZ5lue+3jyq1iT4khOfdBmXptCGzHxK6iJx2J7RWU+7sn4GrcP0gdzSwTjxEbxn4ZYZpGF6roCtysrADIMRHLzBPftuKwbiGr2reJj+owz8wPzq/Jn+2/wxXHuPcvS3h75663KnfDdXqGe72RnnR/g0PDZFUw3BQlQc9a6Htfqybc/CuStex5GYpYxtnTqH+hiN/Sr1r0sKqsf1k6BgBZY1bGnIG7rq5E99Z5IuuH/JUUu6OmcHe4kclXjQA5VJpA747tYUDSxG/M4onxHiiwIGuGhXcLkNn07J05A3rmkXSnG3V2snohXVzHNSfHw7hTTdcChEcc8dpDcyTuCdTECMFTyIGSBjHurmNG0Xj0xjJAhW5lA74YtCn0LDU3uArKbiN04zFZsue+dsEe9mAzWyzj4gVC9ZDbRqNgFZzj9pnUD3g1ctuGFtzPPN5qNI+KKo+dFBqByQXxX2oY8bEg6j/F1ZGfPVWufrEIEt+m/JQ7An0Ctn5UZbh0QJ1Qkkd8jA/m5/KtUvGYYhyiX95Fx8cN8AaNguQBuLYyYwzyY5Yglf35kkVflWcPBbj7kOnfmY4U+QVjVu96XCMBnkiCtnGXZs48AqE0CvvpQjT2ZAfDTEx/8AyPH/AKTTpPoLcOrwjiBHZuY4fQFj8gorVN0OumBLcTnJ54TCDz3wSNs0pyfSpMxxFGznzKgfwpGx/moxwnpJcSxu1zKLUggKOrOWHeftG2xy5UUuwt31DadCUHtXN3Jv9+5fH8uKMWHCI4h97Y/eldhz29pudJEnSW2zhr24lOd1iH9IlopwAW87gLbzORuTcZwBvj2mH5VJooNK2dB4ZEqr2QACScDYZ7zgbVdqvYwhEUBQvkvIVYq0ZkqVKlMCVKlSgCVKlSgDzFa57ZXGHVWHgwBHzrbUoAXpegloclEaEnfMLsn8oOn5VUl6GzL+iumPgJkDfzLpNNlSgBQSwvYypaKKTTt9nKQSN/uuBv2j30A6YC51xXEOqGWFXQrPFqRlcqThwGXVlR4ZHfXTcVAKAOZ9AZYXE0ksltJdysDMItOEUDCKBjljc4zuaM3/AAS3ZXZoI2OoIoKgDcqBvjxbOaabjhMMntxRv+0gP9KoydFIN9IZM89DsPMbZxscH3U02uBVZxfj88EU0ypbRGOKTq1+0dGcrs7AL2eeeYxVWG/4e20sd1D6ESr8hq+VdG479DEFxI8qzzRu5JPssCx5nGARnnzpXufoNuk/RTwSftBlPyyK1jnyx4kxOEX0Ctpxjh00axiS2IWDql1aAwbbtFZFXtYUHPjVduOxxq0VhM7yIFAgjKaF1EKC7kszaTlm6onbwpduvou4kvtWySj/AJcqn5Ppqqv0VcUkcnqjGpPZXVEAo7twzY9wrKVsdI3dIFvg+i4vLclgzqRISNu7eTA5bDG9BeJ3jqNLcVDIBgKglPxGcfOmzgn0IXKyKbgRNHvqQzNvttuiDcU68H+iuOE502678hEXx+85zURWllylqSRyCEW7gKtzxGcYGFhgwO7I7bHbOd6vTcCSFOtPDb1l5apJo0H8KJkV3aLoyoGDI/7ulP8AQora3Re3YYdNY79ZLZ9QTg09x+k+dV4rqVsWUXZUACaeWQjJHsqGq7Y8P4jNnqLRI9R5x2gGP3pc19D2vCoohiOKNB+qoH5CrWKZLfY5DH9GV1IFLSTqfvfbhFP7sa7VY4X9B4WbrZJxschdJf4tI2/wrq2KmKATaF2DoPCPaLvy2zpHwXFF7ThMUX6ONF9Bz99W8V7QNyb5PAK9ryvaCSVKlSgCVKlSgCVKlSgCVKlSgCVKlSgCVKlSgCVDUqUAeV5UqUAQ1KlSgCCpUqUkB7XtSpTAlSpUoAlSpUoAlSpUoAlSpUoA/9k="/>
          <p:cNvSpPr>
            <a:spLocks noChangeAspect="1" noChangeArrowheads="1"/>
          </p:cNvSpPr>
          <p:nvPr/>
        </p:nvSpPr>
        <p:spPr bwMode="auto">
          <a:xfrm>
            <a:off x="1524000" y="-960438"/>
            <a:ext cx="2286000" cy="20002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4470" name="AutoShape 22" descr="data:image/jpeg;base64,/9j/4AAQSkZJRgABAQAAAQABAAD/2wCEAAkGBhQSEBQUEhQWFRUVFBgYFxcXGBccGhgZFxQXGRcaHBgeHScgHxwkHBQYHy8gIycqLCwsGB8xNTAqNSYrLCkBCQoKDgwOGg8PGi8kHyQsLCwsMSwsKiksLCwpLCwsLC8sLC4sLCwsLywsLCwsKSwsKiwsKSksLCwpLCkpLCwsLP/AABEIAOgAyAMBIgACEQEDEQH/xAAcAAABBQEBAQAAAAAAAAAAAAAAAwQFBgcCAQj/xAA/EAACAQIEBAMGAwcDBAIDAAABAgMAEQQSITEFBkFREyJhBzJxgZGhI0JSFGKSscHR8DNyohVTguFDwjRj0v/EABkBAQADAQEAAAAAAAAAAAAAAAABAgMEBf/EACwRAAICAgIABAUDBQAAAAAAAAABAhEDIRIxIkFRYQQTcdHwFLHhQoGRocH/2gAMAwEAAhEDEQA/ANvooooAooooAooooArxmsLnakMZjljAzbtoqjVmPoP67DrUTiVaYfi6L/2wfL/5H8x+w9d6AOIcdcj8BGZOsoAP8Cnf/cdO16YRcelXaQn92VP/ALLY/Y14cGVa0ZIt2P8AQ1xjMaY0JlMSr3bc/Ibn4VIJSLmcgXkiNv1Rsrj6HK32p5DzBAxA8QKT0e6H/la/yrN8W7T5VQMsQuVUe+7dC1jZFBOxNT2HwMnhASHN5bHNrf5HpQF7BorPuBYXLI6qzoLi2R2WxPYbdNrVYo8ROvuyq+h0kXW4/fXKf+JqAT9FQ3/X2U2khba942Dj6HK32pxhuYIHNhIob9L3U/RrX+VASNFFFAFFFFAFFFFAFFFFAFFFFAFFFFAFFFJYnErGpZyFA6n/ADf0oBWoXjXHjGjeCodgbFmNkVuxO7EdVHzIprxDHPOCvmjjItYG0jA9yPcHoNe5G1QCcn4YaZZGtsGmlIHyzWqaBG8P5kllLSArLrZmBudCdLDZR0A0qVj5gJ3IH1rqPljDK2YQrcbdP5VI5akDSHiSjUsD/wCQrx8RAxuVVm7k5iPh2oxXB4pLFkFx20+4pqeFRx7vIoPXRgD0BI1A9TUAfJjgNFTT0AArp5pH6ZR66mlMPw1R7pY9N+vwA2PencaKvprprtb1PSgEcBggv8zfqe9Oz6dvXQdzakGxgA0O+unf46WppPjGJsLH0H8ydzQHUuKBJPfRQN7dKisViCzGJAHcjW+qxjuQdCfSvZZWdykJ83536J6D19Kf4PBrEuSMXY6kn1/Mx/pVV4gJ4LhwhULG8gc6nK7D4krqoHpapiLFYhdpFkHaRbH+JP8A+TSIUItzqT9WNdSYrw1Be5ZjZUUXZifyqOptqTsACTVgx8nG2GkkLD1jZXGm+mjf8acQcbhY28QBv0v5G/haxNVXE4aWV8zJhSyCwK+I0sYOpBBkjK+tt6W4cjPctiTJEpAZHgXJe17BnLEnbYkVbiV5bouVFV/D8PW11Dw32EbsBbp5NV+1L+JOm0qOB/3Vyn+NNB/CaoWJmioGHm1L2YAkb+FIkg+xDf8AGpHDcahc5VkGb9DeVv4WsftShY9ooooAooqN5kndMHO0TZZFidla17FVJuB1OlAd8Q4qsZyqM8lvdGgF+rH8o+56CodwzNmkOZunRV9FXp8d68wzJlGUkX1uepP5iepPc0s0Z6a/DWpAmarHNHN/gN4WHTxp+o/Kl9s3c+g+dWao1uDoJGdVUlzdid76bUd+RKM0xvOfEbsHmWHbRIlJ2udT9N6RXnHGiMN+0uzajJkjG2xbQg/I1pWIw0Tow8EnpZha5O1mF/5VA43kSZ3DxzRWNgwaMXCj8uYDUetgaxuRsoxK5wH2k4lHAxP4kZbVsoDAegHT5VqEeKRkVwwysLgkgXB+NULF+z2ZsxRUUX8ozG59Tfan45HigAZ5Az2K5CfeJHT7fKim15CUI+TGHEebcLhXbNiPMGPliZmN76+6bfeoyP2v4ZT/AKc9u9k/q1Z7gThXWU4lpVlLEqyAFTfUgjvfrtY1D1sc7N34R7RMFiGA8bw2PSYZf+Xu/K9WDxDN5ID5fzzDUfBTt/avmepPg3HcTh2H7NNJGSdAjGxP+3Y/Soq2LPpjDYcRgRxDUbnt6k9SaexxZQbC539SaxzhHtgxEHlxYhlPXIpWS/7xXy3+VT/A/bA+IfKmEV+ypOFkb/YrqAx9BrWnFlVJM0KWdYgHkIBYhVUsBdjsqk6XPeoPFljlfF4RnYta5AaKFD1SWIM42Fza7E9BayHL/NU2LeXwvBd1PmwsyvBNCNBlDHOHGmpIGvbSpZzKAHXDPhijBpGDoy5FN3AjjJzki4HlFt+lOiHsbYTDI8h/Y55Fh3mkV84DaDwwXUtnI6hvLYXGoqdw0Kqg8oSJBZF7Dv8AH+9dYV0lVXjKmJvOpW1nza5vh/WvJ4WkYdEU7Hqe/wAPSobsslR5hJ2kbPqFtoNdu5HfSo3mfikBhkildlDHIWH6hra35rW1G1qno0AFhTLHcDhmN5EBPU2HUW6j71STf9JpDjfj6KXheVjOuWGWFk0NyCSddSLXBubi4PpVN9ovOWaNMDFIZIoLCSX/ALsi9Af0KdB3Iqze0jmmPAxnCYQ2mdAsjA/6UXRB0DN2Gw161S/ZnyIeJYnNICMLCR4h2ztuIwfXdrbD41o8kprxGXy4RfgN09n8TLwvBhyWYwIxLEk+YZtzrsaKno4woAUAAAAAbADQACisy414rxaLDRGWdwiDqepOwA3JPQDU1mHMfM8uOupDRYY//FezyespGw//AFj5k7V1zeGbHzGZ8wiZRECbLGjRqdBtmJJu2+w2qNMZAv0tW+OC7ZhOb6RKHm+KCEeOpyKqrceYmwAAynUnSm/D+ZQ4UYSdWsqAqTZ7gvmPhvY7FL2v7tZvxXib4qU5I5GjjtbKpNszBQxA6sSAPiBUT4lyba2J06j5HWodXom3WzeIOZpvwFeNSZCQ+cMuVhHmC6fmO19tOu1SHDuP4eZbhjG2xVvym7Agn4o30rEMHzHiI0yCVihsMjnMDrsL+YfIipzhXOC5Ck0RAKFA0QX3bNbNGdyC7G4N9aOI+YbL+zki62b4WpMjvVG4Tx0En9nxC3yKAhOVgwzXYxva+40W+1XLh3FHdPxVs1yCrehtcHqD0NUaNFKxasm9qXD8fHiJMRCz/s7oqnwyfKAuWzr0Op8w71sF0PQr8NRScuDY+6Qy21sbE+lj0qt0WPkoivCK17nb2WSzu02EhEZJ1huFJt+YA6C/as64pyvisKAZ4JIwTYFhoT8dqulZS6Ian3BMQqTAvoCCL/pJFr01K14UqUnF2Q6kqJGfgTqb2LpvmTW/y70lLK9gqKw+AN/lpcH1pTgWEnlmWGBrO97AuFXQEnUmw2qQ47wrGYcfjzLvayzox+YU3qXKC9iFCb32S/D+b8ckiYl3V54h4aNIFuEK+bxSLEi22bW9T/EvblM2HMYESysLGSJXNgdDlDNYH1rLYsayo6C2V7XB7jY/GkKhyWqCi92z6D9n/tD4YmFiwyztGUB//IGW7MSW8wJQC50F60WKQMoZSGU7EEEH4EaV8b1JcH5kxOFN8NPJF6KxCn4rsfpWb27NEfXFVfn7nVeH4fSzTyAiJO3d2/dX7nSsw5e9umNBCzxx4gDdtY3A+K+X7VVOZOYJcZiHmlN3c6AbIo0VV9AP71AbFuC8Hn4njRChLSSMWkkbXKL+eRv7dTYCvpvl7gEWCwyYeEWRBb1Y/mYnqSdTWbexvi/DcPD4QmVcZIfxfF8hJHuohOhUdLG5JvWt0CQUUUUJK9zFyXFi8xYlWZQrEfmA2uPT071Rsf7McXDc4aXMvRb9L3Oh7knvvWtV4zgAkmwGpJ7VZSaK8UfOPL+BxGFxDwyRvGxRtwVvka6kHY/Wq9Dg0z5Sut7EdrGx+d6+i8VxFsaDHhVUxm4bEyLeMdPwl3kYfq0QdztWSYOF0klhxaRvNGsliyqC+Rtww964170b0Wx4HOVR+xGx8pFgctzsRrrrtptfSo/C4FssjFh5b7gakFbgjpp1q7YTAI8KyKpVWuLXJsc2UfQkVApw6Rc5W0qSK2bwtQCQc2m9wQPjUY2/WzPPhqVVRH8N82jojDbU/wB6lcNxSaBrRSSKo/KbOn8LE/ao3C4BSdJQhtfLIpBsN72vb51KNw6cx6IJFGzRsGFvl/mtb6OTjJPRMYH2jsB+PEWX9UZKn+Fv6GrLwvnHDTWEWITN+iXyP99D8qzTFYsquVkZT6g1B4jChz7gN+w3qjSNYZJLs+hjxJ094Er9QRlJ/oa4xy4bFRvDMgZG0Zb/ADBtfpvcVifB+MT4cAQYh18oJjZ8yXvb3XuLdxvVx4fz4SB+0Qo2vvxNlvtZsp0N7jqKztHRY2497BYnu2BnyH/ty3I+T7/UH41GcH9hkpjkGLZopQw8MrldCttTfrrpb0q/cN5igkFopgrWACS+Ug9N9Ngdqm4uIyIbMNLmx3FhtS76LIz3k72RnCYkyzyJKArKiZNPN1a/UdLV57T+R/Fg8SBF8RLAnqyC+gPp2rTIeLxyaEC+m3r6d6WOFjcb3+JINUafZopJao+SMdw4xFRmVsyhhlN7X6G2xvcWpravrDivJOCnXLNhYj2IXKw+DLY1nvMnsJhytJhsQ0QUE5ZRmXT98eYfQ1ojNmIV3FEWYKNSasvEOQcTGpKxtJlAJMYLaHUHKBmAt3FR0EHhLr7xHm9B+kf1q0o12UUk1aPbCNcq/M/qPf4dqR8Yo4Yi+UgkdzuBU9yjy+cXOL6IurE7ADUk+gH9qiOIMrOxX3SxYd7Em1/laqgj/DzsWItck+guauvLftUxuBRY438WJb2jlFwB1CsDmA+dqrMHhqCz6ke7GL6nuT2H1qx+z3kWTiWJtqsKEGaToBuI1/eI+g1+NE7ZZpp7PpnATl4o3YZWZFYrvYsoJF/S9qKWC2oqST01m/MvMyJjJU4hmOFjZBHGgYq11DF5VAu4udFJy6bGtIqscx8mjESGVWszJkZWHla3ukHdW6dQRal6YIPmLn9HXwsK3ly6uNNLbKNwPWqhLCkqgOA2t/UHoQdwa44nyXK+IAkz4eUKbNrlkCtrYg5ToQbelJ4jCSwZSv4iH8y9P/W1QpU6DjasY4mXEYJLxHxI0N8p1uMwPmHcajMN9L1DxcWjLEqTGSzMBtbMxNgR8atuGx+awY2PYixqI4zymsl3hsrndfyt/Y/arqMJd6NMfxWXBLkvF9fT6ibcVkIswSZbg2kGum1pBZvrXUE8QZV/Fwkh1GYlozfKRqCGsQNKqpEsTEaoRup2+n9RVn4dzxBIiQ46GwRcocDMvTzEe8p03F6zyvJi6XJefqbZJYM8VOC4P08i9yBJYyRlckaW1/8AdNn4FhyuZowNtbkG+2/eqrheEuFz4KVZY7LePNcElfNl7EEHsdqYcR5txCNkF1088UvnswPRjZsp03NXx54ZOv5/wcc8Th2WnHclIdY3I9G1Gvr/AHFV/Hcryx+azC2zJr9bf1pzh/aXEy5cRG8RtbOnnTprbRh96tPDuOwYi3hTI/wPmH/ida1qLM3oztoJLWEjWtawsO9uh2BIpXDcSxsBzQTyA39w2yH5Hy/atDxnCYnUl0BPcCx12sd/rURLyf5vw3yk6gPYj5MPpVflrtDlY14b7ScQLfteDD/vw+VtOuXVT8iKuHDef8HNYeL4TH8kwMZ+p8p+tU+fgU0XvISAbZl8w032pEi4ta/oahoumy2YvmLExTSWlKqCCg0ZGTUi3e+moqfHOceRGkQAOB1AF2F7a6HTvpWYpiFw8LyvZAuuUbE38oC7Zie1RKe05pBbF4dHUf8AbuhC6gaA2Oht0vSUuUVS2TiSUnyejSPaRx9MPw0thWEbTyCMkLZspUl7EHQ2W1+2grC4sM8pIjUtlFyB/L4+lXDnfnHDYvBwpAz5hMXdWUqR5CARuLfOq7wnj4w8bALqxN3vrqpAt6i9x61CEkr0THCudEgwcsC4d0klQr4uYFdRbUWvoL99TVUdgNfpS2Mx6SM7Lpc3t1/wnX501Hc/L0qGrL45KD5VvyFcKimRBK+RWYBnClsi31IUamw1tX1VyXg8LFgolwJVoLXVxrnP5mY75iRrfbbpXynDh2dgqqWZiAqqCSSdhYbmvqb2e8HfC8Mw0Mi5XWO7r2ZiWI+IvajK227ZYqKKKgkKDRRQGF+1XmDiE2Lmw8LeDBhiG8jZS1grZ2b56LsPWqrwP2hyAKmKXMo2ZQA413y7H5W+dbVzX7P/ANomeeJwrvEUdGHlY2spv0OgG3SsexXDYCskbqn7RDIEYowIIJsb200OmYd6zbp7Vo7FihOFwlT80WyPjmGmAJUTQlbtIg80OUHNnG4/Lbbc9q5xHCGy+Jg5hIun4cnlYFhcDXqfX61nLcKxEDs0ZZXjvcqbEDYg9we2oNSvD+Z1k0xS5Wv/AKkYAvci5aLQX8o1Uj4VpcXuLMpYZQ1NV7raJTEt4zGKeMxuBoSDcfA7EelyKr3FOBtH7+35XH+aH41puD4h4mBZ5BHiPCMQDx6fh+VGNz5jIp3BA6V4nCVnRzFZwCyvG1s65WK+ZextoaJkJuCp7Rjed4GzI5Q9HQkfxCpDE8zNKlsQiu11ImTR7C41XYi3QW2qa4/yi6sGiGg96Mi5t1y33t2+l6qeI4U2UmPVeo7W331BHY1WeNSak1spHJweuvcckqfccOPS9/mp1prLghe6nKft/wCvlTANr6j607wuOINmXOLHrlbbcN/cGrJtFpxhJWlX7fx/stQ/6pgsOJpQ4gNh52DgZtri+Zaf8K9ppzAzqRbqgUjW12IsCTYDvUvwXnrCYmEx4uUxnwDE8cg8koCkKwIuAw0Nu9ZzHwZnJ8LoCbNtYAn5XtUxm+jLLjiqcWatyvzMHmkKyRsrEkANlOrMf9M63sRUpNxCGScxzQW00caNfT7fKsLgkKsPEXTN1vYnsGG2narZNz+65RhgyAaFZGEi/Bb6gfP1qZNuqKo49pWUYsRISY0RWAPVmFyT8NqpzLmPoKleP8VfEzmV1VSVUEKSR5RbS+ov2pDDYFnUlRov+WHc6UbEYuTpDdI+1c4mC4ve1vpTjakCc3w6etZKTk9HoTxY8OPxbbOIYrD/AD60qTXJbtrSkEDMwVQWZiAB1JOgFannMvPsUwDScXjYA5Yo5GYjYXXKtz6lvtX0dWdeyXGYaGNsAisuJiXxJyQpDkkAkOpIsMwABsQOlaLUMsgoooqCQoopHGYtYo3kc2RFLMewUXJ+goDjiXEY8PE0szhI0F2ZtgP86V898vRwSx8TkgVS93eJnALBCZGHlO2wJHwqN9pPtHk4nLlQlcMjXSO/vH9b23bsNh96Z8jT/wCqqOElIsLi4dLG6kdR6U+pC2zvhWLxQLLkOIUpYhffAO1vgelLNNhp7i3hSjQowIN7676g+mu1WngfBrlmQiMqlmZGOS2huVOotvcHS1e8z8NeUXlw6yoQCGjtdTbzFWGpBOtjesnHfR3YvipwW9/n52VVMNiMMQ0LGwJOmxvuDbcHS469qsnDeZopciNfDSroGQ5AbkOxbuMyHQWIzaA1F8K5ekMIMc4N1JdZLlBrZUL2ur3sMpzakVGtiVY5JkKMNw4tb5/3tR8l7nTD9Pm68L/P7GmY/iDeHAZskoIYSsoBI/ETw2JFrMUbrvbao3G8lJi7y4NxISBfTUgi4EiG19Njv2JtVW4dxWXDsCjFly5cpOoXsG6gHWxq04XiEWKJePNDLGUVApyjIPEyeQdRc6rf4VKmc+b4Vw+5QeYuXGVisyNHPftbNe5BHcWHS1VaRGiPmFx373/zavonmOEYvhL53SSWOMEyKASrKRf1FxvoPSsgx/DJAhMkVwN3GzD1X4/mrS15nDTXRVQudgF1LEAfGrNgOEtAwvOgYgrlIJUZlIsWvobHSnXMPIa4eFZ8LK0jKqSMhA91gCHQjcAkXHS9Q+H5qd3UNHDnJADtcAEmwLfDudqrb8jZcVrIicgmhXDTYafL4gJdA2xuqhSh76HrVVyhCwA+fUaVYXSNCXnN2b8zKuwWxEaZiCA1xmOnYm1VmRvMchOUHQnX79auYtK9dEhBwmRjsc1swU7lbXv8LUocXIiZDoALDTp11pfhXMRjmEkoLeXLcaNbLlvba4HSpTmDikU6SvFa2lgdGAv1FYPlez2cP6fg+Hkr97X55FSd8x9P51yTfauqTkktoNz/AJrW6SR42TJLJLlIUAtQN+thrcdT0F+lP+AcHM8oS/lALyMTYBVF2N+l9hXvDcGJ8VDCBZZZkTTs7gE/T+VSUNe9gnL0ipPjJNprJHfdgrEu/wAC1gP9prXKRweDSKNY41CoihVUbAKLAUtVS4UUUUAUli8OJI3RtnUqfgwIP2NK0UB838a9lsuHEnjxNljDFZohcSC1lBAvlN7N5htmF9qqQ5clUl4GEir+ZTlbqdPWwr69qj8w+zGCUh40yONihytobg9mI9RVkyKMC4NzLLh3dZAxWVLMG8rEEaEEixPqdDV54DzrAwCW8NtLZbKGPW63ym/YUvx/k6YlhaOdb/6bAIyAFTlXXKLAC22+1UvH8tRhrDxMM+ZQI5FNrE2J131/TpaqtWWjJxNKk5OhnIlDvh8SwZzInluR+pbkXy2PqBUTxTguORD4scWOjKkiQACWxAym9iSNAf61TOH8WxWDynV4rqdPOl/eXQ6qdL2FqufAvaapTJmsfLqbsAFAFsp1F+twfjS6JjHl0QCxYZjaKU4Z9bw4gELfoqtr13v39KkcJw9Y5GXExn3CUljbNGhDFQzFdQpZSvTvrVyxj4PGIzSRrIMlwU1YMFJdc1+g1BJ6EdrwGL9mk0JMnDsSCBoYpbMuhvluBYWPcaX31pxXZrHPkhFwvRXnxMqyFlco2Ui4PvC3u32YEd9DUvwTmq/hxSRBiBkDL1BH5kOhtbe/Smh4g+GYDG4N4WFlEuHOVQoBHuaqSQQCQbkDalYFinaN8PKjurHyqCJSNT5ybdOu1VlC1Uhzg5XFV+xN4gnKUhjVs0bpqpXJnBtqL+Qi/SwI6VR+Y+UQYodPDn8sbAgAE2JFx1P73WrVjOJkTQsQ6SELqpK2zMvkbQXFgb30qcGATGLA84a6x5i6gAXLGwXXVupFrWqE1DTIyXJmEpgzc+KdFsLXvfTS3paugoG1WbnHk6TB5ZGdHSRyqlCbjKAfMtvKagpI41i1OZ2GgU6KP3j1PpsPjWqp9HMxmz9qEWvUSlVZQRmNhcXIF7fAdaARmlyj1rnCxdep2+H9zS/E8RHLIPCQrGiBRf3mtfU+pNTnL8CxK2LlAKxHLEh2kmt5R/tT3j8qgnoW4mf2TDDCr/rSgPiSPyrukX9TV69hnJYdjj5RcIxSAfvAWd/lfKPmaybFYlnZnclmYksepJ3NaZyX7cv2aKOCbCqYo1Cq0HlIA6lDoT31FzUsI3qik8POHRXF7MoYX0NiARcfOlKqWCiiigCiiigCqvzXzQYz+z4cj9oZbliLiBD/APIw6sfyp1PoDUhzRxSSCFfBUGWWRYkLe4jNfzv+6oBNhqdB1qpYhYo4/CibxGL55p2tnllIszE9B0A2AAA2qG6QKji+JkyeDhT5EY+NIfNnYm7qSffkY6s/TYWqVHFUb8KZFMeqm4zDVvNvcga/HQa1LcKwOFGGgjZPDKoAWS3vKxvmHc7/ADphxHk6UAvERMh1uvvfT+xqPoWi0ReJ5IimRjhZfD2vFmuouARoTcXIBBBql8a5ImhN5IswH50vcW+43qV4rmgJa2q7hhtrsRoaleG8+hbByQeqSsXjcAfkkPmRvRrj1qOfqbrDzWjP4JpojeOQ9rMbG3UZhuPQ1a+Ee1F4SgmQgrfU21De9qND36VeP+iYPiMPiIqhiddg6tawBI3B0PrVS437NpIxeJs4t7rDUnra2/fUCraM6ktd/uWnhHOuHnUISjAgWVzZyPifK33v8a8PJ+AeQyLEqu/lswOXzE2PZWOU7WNZJi+AtE2qtCx0uNjf7Gn/AA3mLG4UqqnxlsCEPm72Fjr30Bqxk9aL7x3gcsEbNGXl8NbLC4Mvbyobhxp+8bDpVU4J7Q5C/wCzyAQggxgHy5QQbJmK+VraZiPpvUhw/wBpyvOFnEkQCKgUMbKygAkqdTe3UE1ZOJPBNHlkQYlJCo0HnW4tmOxsL77is5U3s0in2jqDGRzJ4eIU38oRmS2b8oDbgkm1jc71kvNWBSLGSpGAqq1gB8Aa0LivsncOP2PGSp4ZuqMWYKQdCCCNvgaY8U5FndXkk8NsQRYlSQH0tmOYeVvtRQqfJENqWujNjpqacY3HosAijszPZpGt+a3lUHeyg/AsT2FSuN5cWKG2IDpIWXfQC+a4B1B2GtQ2L4WIpCA2YAkD5VonZlVCEMVhYC5/maf43iDOkUf5IUyqPUm7t8ST9AKRRgEOnmY+Vr7Lrc27k2F+wPekvALabL1Pf0FG6RaEJTlUez3XPZfMLC/bUX0PTenOCwiNPGpvleRFbLa+VnANr6XsaRLgCw0FaL7PfZtI7x4rFAxorB449ncg3Vm/SnW259BvRJvZ0ZJRjD5a2/X0+n5RvUWITZWGmgFLVXYEu6juw/nViqxzhRRRQBRRRQDDjnCRiYTGxtqGUjoym4NUDiXAJIyRYkjcpr9tx9606kMRg1fUjXuN6lOirimZKJ5E8ps4Og/V8PX5inWA40c9i2VxsbkH+draVa8Xw6OQnMt+x2b6ioTHcpX1Qhtdj5Ta9yAdv5Ub9ivCvMduIsSnh4uNZL6BrWP8Q1B+Qqn43k7DLJLDHJax9yfQEWB8ku35hvb40/WKWEhQWHmsEcaaba+vcGlOI45Z4wkvlKuDewbVfyk75TfUfeoi1ZflJFVPDMTgH0W0ZvuAVYb2fXKw7MD9DU9wT2gxv5JTlY7JK14731yTWuP9r7aealcLLNGhF1kj/SSzRENKcyiGx6P30sLHeqnzBwBSFkhjyBwCYQ2YAZM2dDuEJDAKbkFSKiUXHcTtxZMefw5NP1+5fuK8EjxahUcxtv4bgEHS5I7j1Umonh3IXhESM5SdH/Dy2ZAo0sVa1wbk7jeqLwfmSfCEeG90BvkfVb+g3U+q2q+cJ9oYlNmK3Y+5KQtt9ElAt2sHA+NVTj2aZsWaMeL2l7EJznyxLMI5BAJFUEM6tmdhm0uCA2ljbf41B4nCSYRFkwmJbL1jfXKT07j4VrUWMSTyqTG+tkYC4t1A6i5Go01qr818uvJKjvEJFyhXKaMNTcgb9ehNX11VnHGLnK+Vf9I3hntSngcHHQXDKPxY+oNje2x6dquEXOmFxUd8PIjtreNrB9tAFPc1nXNEAVYx4lwLgK4swA0AJHoOoqF43wyJo1miidFK3LD3QenmBOvobUenxIV8VNrRsUeFSWM5ly6XZHHS9tVqm8zcrYPCI2Ikiub+RQzZXfcC3bTXpYU39nXEMY0b5pC0Huqr6ktfWz+9YfHem3tL5nimjTDR3zwylnOmW5QiwPcE61Ze5STT2iizzNI7O5uzEljsNew6DsK5klpNntS2BwryukcYzPIwVF7kmwqK3bJWRxjxj59lt9mHKf7XivEkF4YCGbsz7on/ANj6Ad63Sovlfl9MFhY4E1yi7t+tz7zfXQegFStCqRzTuDiTLv5h67/Wm1qXwWHzP6DU0JJkGivaKgBRRRQBRRRQCE+CRtxY9xTGbhjDbX+dStcTPZSRrYUBATQhhlYAjqCL1FYnlxDfJ5b30Oo10Nuo2qYPrRapBTsRwOSI3W4sNwbgnpftemE8Wc+YBZFNxKo1FswGmxHmOnrWg00xHC431Ise40+1VpikZbxjk3OM0BDSZVzJsXbzeI3mtvYGwvqTVdHLsyRGdbAIzB0P+ouQjMShGqi4J6ga7Vr+I5dI93zAbd9qjmwtmBdcxU6Br75bb72tp10rOUWd2H4uUVxfRXOXeY4Z4xFKqhwLqD7rW6o26t6A1ZsHxDKQPFUxkbSEZgegz317WOtUjjXJ+SDxYgVkTV0vcHuy9rb+tVyDiFpQ0guy9HGhNtLjow0IPwrNReL6P80bRwY89zxs1bjuEwsxyTpcm2ttRe9rPv8ALWkH4dDgMLK4fIgFwza2JFkFgPNrbTc1ReIczZgAyZlBuFkJJJuTfMD5db26DYXpPmzmuPE4GKNGYOs2ZkYWsMre6dioJraEuVnNnxSxwVsuM3H1PDJJvFRpVRsrKy3LdLgbEX6jpescCltdfUn7/E1O8vcsNLZ5brEeg0Zx6fu+v0q5MIgFTw0yILBSBa3b+9aqNI4XJMzZorA2+hFya072O8qb46Qd0gv22eT+aj51TuG8CGP4gMPh7rEWJJJvkjHvt/QfEV9A4XCLEixxjKiKFVR0AFgKNkpHdqK6rw1BY8qYwUGVfU6mmOAw+Zr9B/gqWqAFFFFAFFFFAFFFFAFFFFAJvhlO6ikH4ap2uKd0UBHPww9CDSLYNx0+mtS9FAQRW29JzYZXFmANWArffWkJsCp20Pp/agKbxPlgOjBGIzAixO2bex/vWec28n5IizrlkVrBraODYAHuRbStlmw5Xf602xeESRCkihkYWIO1VlHkdGDO8UrXR8vSysTl31tYddfvrV79n/JsJnVsYuZr6QNcAHoW/V/tGnftV7wnsuwcLmSEOsh90s2fJ/tB/nvURzLypilgdYg0pyEAqRmYnbTSxtpU7WkZZJPI3OT2SXEuAYd3ywyGF9bJJqpsbaG9wL1Qeekkwn4LizuL3BBGTa9/U3H1rQeS+UpEwcZxjO2IJLDMQzRKRYRgm+ttTr19K84r7Pf2jiUGJldWghjQeGb5maMkrfplubn4Wq3J+ZSUY9xPPZfyn+yYTxJBafEAM3dE3jT75j6n0q50GigPK9rylIFuyj1FASmFhyqB13PxpaiioAUUUUAUUUUAUUUUAUUUUAUUUUAUUUUAUUUUB46Aix2qMxOEK6jVf5VKUWoCDop5i8FbVdu3amdSAoor1VvsL0B5XhovRQBTjh63kHpc11gcNmuTt/Wn0WGVdhQCtFFFQAooooAooooAooooAooooAooooAooooAooooAooooAppiMBc3XQ/aiigOf8Apotub/50pxh4AgsPme9e0UBzNhFbca9xTN+Gt0II+lFFAP4Ysqgdq7oooAooooAooooD/9k="/>
          <p:cNvSpPr>
            <a:spLocks noChangeAspect="1" noChangeArrowheads="1"/>
          </p:cNvSpPr>
          <p:nvPr/>
        </p:nvSpPr>
        <p:spPr bwMode="auto">
          <a:xfrm>
            <a:off x="1524000" y="-1058863"/>
            <a:ext cx="1905000" cy="2209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4472" name="AutoShape 24" descr="data:image/jpeg;base64,/9j/4AAQSkZJRgABAQAAAQABAAD/2wCEAAkGBhQSEBQUEhQWFRUVFBgYFxcXGBccGhgZFxQXGRcaHBgeHScgHxwkHBQYHy8gIycqLCwsGB8xNTAqNSYrLCkBCQoKDgwOGg8PGi8kHyQsLCwsMSwsKiksLCwpLCwsLC8sLC4sLCwsLywsLCwsKSwsKiwsKSksLCwpLCkpLCwsLP/AABEIAOgAyAMBIgACEQEDEQH/xAAcAAABBQEBAQAAAAAAAAAAAAAAAwQFBgcCAQj/xAA/EAACAQIEBAMGAwcDBAIDAAABAgMAEQQSITEFBkFREyJhBzJxgZGhI0JSFGKSscHR8DNyohVTguFDwjRj0v/EABkBAQADAQEAAAAAAAAAAAAAAAABAgMEBf/EACwRAAICAgIABAUDBQAAAAAAAAABAhEDIRIxIkFRYQQTcdHwFLHhQoGRocH/2gAMAwEAAhEDEQA/ANvooooAooooAooooArxmsLnakMZjljAzbtoqjVmPoP67DrUTiVaYfi6L/2wfL/5H8x+w9d6AOIcdcj8BGZOsoAP8Cnf/cdO16YRcelXaQn92VP/ALLY/Y14cGVa0ZIt2P8AQ1xjMaY0JlMSr3bc/Ibn4VIJSLmcgXkiNv1Rsrj6HK32p5DzBAxA8QKT0e6H/la/yrN8W7T5VQMsQuVUe+7dC1jZFBOxNT2HwMnhASHN5bHNrf5HpQF7BorPuBYXLI6qzoLi2R2WxPYbdNrVYo8ROvuyq+h0kXW4/fXKf+JqAT9FQ3/X2U2khba942Dj6HK32pxhuYIHNhIob9L3U/RrX+VASNFFFAFFFFAFFFFAFFFFAFFFFAFFFFAFFFJYnErGpZyFA6n/ADf0oBWoXjXHjGjeCodgbFmNkVuxO7EdVHzIprxDHPOCvmjjItYG0jA9yPcHoNe5G1QCcn4YaZZGtsGmlIHyzWqaBG8P5kllLSArLrZmBudCdLDZR0A0qVj5gJ3IH1rqPljDK2YQrcbdP5VI5akDSHiSjUsD/wCQrx8RAxuVVm7k5iPh2oxXB4pLFkFx20+4pqeFRx7vIoPXRgD0BI1A9TUAfJjgNFTT0AArp5pH6ZR66mlMPw1R7pY9N+vwA2PencaKvprprtb1PSgEcBggv8zfqe9Oz6dvXQdzakGxgA0O+unf46WppPjGJsLH0H8ydzQHUuKBJPfRQN7dKisViCzGJAHcjW+qxjuQdCfSvZZWdykJ83536J6D19Kf4PBrEuSMXY6kn1/Mx/pVV4gJ4LhwhULG8gc6nK7D4krqoHpapiLFYhdpFkHaRbH+JP8A+TSIUItzqT9WNdSYrw1Be5ZjZUUXZifyqOptqTsACTVgx8nG2GkkLD1jZXGm+mjf8acQcbhY28QBv0v5G/haxNVXE4aWV8zJhSyCwK+I0sYOpBBkjK+tt6W4cjPctiTJEpAZHgXJe17BnLEnbYkVbiV5bouVFV/D8PW11Dw32EbsBbp5NV+1L+JOm0qOB/3Vyn+NNB/CaoWJmioGHm1L2YAkb+FIkg+xDf8AGpHDcahc5VkGb9DeVv4WsftShY9ooooAooqN5kndMHO0TZZFidla17FVJuB1OlAd8Q4qsZyqM8lvdGgF+rH8o+56CodwzNmkOZunRV9FXp8d68wzJlGUkX1uepP5iepPc0s0Z6a/DWpAmarHNHN/gN4WHTxp+o/Kl9s3c+g+dWao1uDoJGdVUlzdid76bUd+RKM0xvOfEbsHmWHbRIlJ2udT9N6RXnHGiMN+0uzajJkjG2xbQg/I1pWIw0Tow8EnpZha5O1mF/5VA43kSZ3DxzRWNgwaMXCj8uYDUetgaxuRsoxK5wH2k4lHAxP4kZbVsoDAegHT5VqEeKRkVwwysLgkgXB+NULF+z2ZsxRUUX8ozG59Tfan45HigAZ5Az2K5CfeJHT7fKim15CUI+TGHEebcLhXbNiPMGPliZmN76+6bfeoyP2v4ZT/AKc9u9k/q1Z7gThXWU4lpVlLEqyAFTfUgjvfrtY1D1sc7N34R7RMFiGA8bw2PSYZf+Xu/K9WDxDN5ID5fzzDUfBTt/avmepPg3HcTh2H7NNJGSdAjGxP+3Y/Soq2LPpjDYcRgRxDUbnt6k9SaexxZQbC539SaxzhHtgxEHlxYhlPXIpWS/7xXy3+VT/A/bA+IfKmEV+ypOFkb/YrqAx9BrWnFlVJM0KWdYgHkIBYhVUsBdjsqk6XPeoPFljlfF4RnYta5AaKFD1SWIM42Fza7E9BayHL/NU2LeXwvBd1PmwsyvBNCNBlDHOHGmpIGvbSpZzKAHXDPhijBpGDoy5FN3AjjJzki4HlFt+lOiHsbYTDI8h/Y55Fh3mkV84DaDwwXUtnI6hvLYXGoqdw0Kqg8oSJBZF7Dv8AH+9dYV0lVXjKmJvOpW1nza5vh/WvJ4WkYdEU7Hqe/wAPSobsslR5hJ2kbPqFtoNdu5HfSo3mfikBhkildlDHIWH6hra35rW1G1qno0AFhTLHcDhmN5EBPU2HUW6j71STf9JpDjfj6KXheVjOuWGWFk0NyCSddSLXBubi4PpVN9ovOWaNMDFIZIoLCSX/ALsi9Af0KdB3Iqze0jmmPAxnCYQ2mdAsjA/6UXRB0DN2Gw161S/ZnyIeJYnNICMLCR4h2ztuIwfXdrbD41o8kprxGXy4RfgN09n8TLwvBhyWYwIxLEk+YZtzrsaKno4woAUAAAAAbADQACisy414rxaLDRGWdwiDqepOwA3JPQDU1mHMfM8uOupDRYY//FezyespGw//AFj5k7V1zeGbHzGZ8wiZRECbLGjRqdBtmJJu2+w2qNMZAv0tW+OC7ZhOb6RKHm+KCEeOpyKqrceYmwAAynUnSm/D+ZQ4UYSdWsqAqTZ7gvmPhvY7FL2v7tZvxXib4qU5I5GjjtbKpNszBQxA6sSAPiBUT4lyba2J06j5HWodXom3WzeIOZpvwFeNSZCQ+cMuVhHmC6fmO19tOu1SHDuP4eZbhjG2xVvym7Agn4o30rEMHzHiI0yCVihsMjnMDrsL+YfIipzhXOC5Ck0RAKFA0QX3bNbNGdyC7G4N9aOI+YbL+zki62b4WpMjvVG4Tx0En9nxC3yKAhOVgwzXYxva+40W+1XLh3FHdPxVs1yCrehtcHqD0NUaNFKxasm9qXD8fHiJMRCz/s7oqnwyfKAuWzr0Op8w71sF0PQr8NRScuDY+6Qy21sbE+lj0qt0WPkoivCK17nb2WSzu02EhEZJ1huFJt+YA6C/as64pyvisKAZ4JIwTYFhoT8dqulZS6Ian3BMQqTAvoCCL/pJFr01K14UqUnF2Q6kqJGfgTqb2LpvmTW/y70lLK9gqKw+AN/lpcH1pTgWEnlmWGBrO97AuFXQEnUmw2qQ47wrGYcfjzLvayzox+YU3qXKC9iFCb32S/D+b8ckiYl3V54h4aNIFuEK+bxSLEi22bW9T/EvblM2HMYESysLGSJXNgdDlDNYH1rLYsayo6C2V7XB7jY/GkKhyWqCi92z6D9n/tD4YmFiwyztGUB//IGW7MSW8wJQC50F60WKQMoZSGU7EEEH4EaV8b1JcH5kxOFN8NPJF6KxCn4rsfpWb27NEfXFVfn7nVeH4fSzTyAiJO3d2/dX7nSsw5e9umNBCzxx4gDdtY3A+K+X7VVOZOYJcZiHmlN3c6AbIo0VV9AP71AbFuC8Hn4njRChLSSMWkkbXKL+eRv7dTYCvpvl7gEWCwyYeEWRBb1Y/mYnqSdTWbexvi/DcPD4QmVcZIfxfF8hJHuohOhUdLG5JvWt0CQUUUUJK9zFyXFi8xYlWZQrEfmA2uPT071Rsf7McXDc4aXMvRb9L3Oh7knvvWtV4zgAkmwGpJ7VZSaK8UfOPL+BxGFxDwyRvGxRtwVvka6kHY/Wq9Dg0z5Sut7EdrGx+d6+i8VxFsaDHhVUxm4bEyLeMdPwl3kYfq0QdztWSYOF0klhxaRvNGsliyqC+Rtww964170b0Wx4HOVR+xGx8pFgctzsRrrrtptfSo/C4FssjFh5b7gakFbgjpp1q7YTAI8KyKpVWuLXJsc2UfQkVApw6Rc5W0qSK2bwtQCQc2m9wQPjUY2/WzPPhqVVRH8N82jojDbU/wB6lcNxSaBrRSSKo/KbOn8LE/ao3C4BSdJQhtfLIpBsN72vb51KNw6cx6IJFGzRsGFvl/mtb6OTjJPRMYH2jsB+PEWX9UZKn+Fv6GrLwvnHDTWEWITN+iXyP99D8qzTFYsquVkZT6g1B4jChz7gN+w3qjSNYZJLs+hjxJ094Er9QRlJ/oa4xy4bFRvDMgZG0Zb/ADBtfpvcVifB+MT4cAQYh18oJjZ8yXvb3XuLdxvVx4fz4SB+0Qo2vvxNlvtZsp0N7jqKztHRY2497BYnu2BnyH/ty3I+T7/UH41GcH9hkpjkGLZopQw8MrldCttTfrrpb0q/cN5igkFopgrWACS+Ug9N9Ngdqm4uIyIbMNLmx3FhtS76LIz3k72RnCYkyzyJKArKiZNPN1a/UdLV57T+R/Fg8SBF8RLAnqyC+gPp2rTIeLxyaEC+m3r6d6WOFjcb3+JINUafZopJao+SMdw4xFRmVsyhhlN7X6G2xvcWpravrDivJOCnXLNhYj2IXKw+DLY1nvMnsJhytJhsQ0QUE5ZRmXT98eYfQ1ojNmIV3FEWYKNSasvEOQcTGpKxtJlAJMYLaHUHKBmAt3FR0EHhLr7xHm9B+kf1q0o12UUk1aPbCNcq/M/qPf4dqR8Yo4Yi+UgkdzuBU9yjy+cXOL6IurE7ADUk+gH9qiOIMrOxX3SxYd7Em1/laqgj/DzsWItck+guauvLftUxuBRY438WJb2jlFwB1CsDmA+dqrMHhqCz6ke7GL6nuT2H1qx+z3kWTiWJtqsKEGaToBuI1/eI+g1+NE7ZZpp7PpnATl4o3YZWZFYrvYsoJF/S9qKWC2oqST01m/MvMyJjJU4hmOFjZBHGgYq11DF5VAu4udFJy6bGtIqscx8mjESGVWszJkZWHla3ukHdW6dQRal6YIPmLn9HXwsK3ly6uNNLbKNwPWqhLCkqgOA2t/UHoQdwa44nyXK+IAkz4eUKbNrlkCtrYg5ToQbelJ4jCSwZSv4iH8y9P/W1QpU6DjasY4mXEYJLxHxI0N8p1uMwPmHcajMN9L1DxcWjLEqTGSzMBtbMxNgR8atuGx+awY2PYixqI4zymsl3hsrndfyt/Y/arqMJd6NMfxWXBLkvF9fT6ibcVkIswSZbg2kGum1pBZvrXUE8QZV/Fwkh1GYlozfKRqCGsQNKqpEsTEaoRup2+n9RVn4dzxBIiQ46GwRcocDMvTzEe8p03F6zyvJi6XJefqbZJYM8VOC4P08i9yBJYyRlckaW1/8AdNn4FhyuZowNtbkG+2/eqrheEuFz4KVZY7LePNcElfNl7EEHsdqYcR5txCNkF1088UvnswPRjZsp03NXx54ZOv5/wcc8Th2WnHclIdY3I9G1Gvr/AHFV/Hcryx+azC2zJr9bf1pzh/aXEy5cRG8RtbOnnTprbRh96tPDuOwYi3hTI/wPmH/ida1qLM3oztoJLWEjWtawsO9uh2BIpXDcSxsBzQTyA39w2yH5Hy/atDxnCYnUl0BPcCx12sd/rURLyf5vw3yk6gPYj5MPpVflrtDlY14b7ScQLfteDD/vw+VtOuXVT8iKuHDef8HNYeL4TH8kwMZ+p8p+tU+fgU0XvISAbZl8w032pEi4ta/oahoumy2YvmLExTSWlKqCCg0ZGTUi3e+moqfHOceRGkQAOB1AF2F7a6HTvpWYpiFw8LyvZAuuUbE38oC7Zie1RKe05pBbF4dHUf8AbuhC6gaA2Oht0vSUuUVS2TiSUnyejSPaRx9MPw0thWEbTyCMkLZspUl7EHQ2W1+2grC4sM8pIjUtlFyB/L4+lXDnfnHDYvBwpAz5hMXdWUqR5CARuLfOq7wnj4w8bALqxN3vrqpAt6i9x61CEkr0THCudEgwcsC4d0klQr4uYFdRbUWvoL99TVUdgNfpS2Mx6SM7Lpc3t1/wnX501Hc/L0qGrL45KD5VvyFcKimRBK+RWYBnClsi31IUamw1tX1VyXg8LFgolwJVoLXVxrnP5mY75iRrfbbpXynDh2dgqqWZiAqqCSSdhYbmvqb2e8HfC8Mw0Mi5XWO7r2ZiWI+IvajK227ZYqKKKgkKDRRQGF+1XmDiE2Lmw8LeDBhiG8jZS1grZ2b56LsPWqrwP2hyAKmKXMo2ZQA413y7H5W+dbVzX7P/ANomeeJwrvEUdGHlY2spv0OgG3SsexXDYCskbqn7RDIEYowIIJsb200OmYd6zbp7Vo7FihOFwlT80WyPjmGmAJUTQlbtIg80OUHNnG4/Lbbc9q5xHCGy+Jg5hIun4cnlYFhcDXqfX61nLcKxEDs0ZZXjvcqbEDYg9we2oNSvD+Z1k0xS5Wv/AKkYAvci5aLQX8o1Uj4VpcXuLMpYZQ1NV7raJTEt4zGKeMxuBoSDcfA7EelyKr3FOBtH7+35XH+aH41puD4h4mBZ5BHiPCMQDx6fh+VGNz5jIp3BA6V4nCVnRzFZwCyvG1s65WK+ZextoaJkJuCp7Rjed4GzI5Q9HQkfxCpDE8zNKlsQiu11ImTR7C41XYi3QW2qa4/yi6sGiGg96Mi5t1y33t2+l6qeI4U2UmPVeo7W331BHY1WeNSak1spHJweuvcckqfccOPS9/mp1prLghe6nKft/wCvlTANr6j607wuOINmXOLHrlbbcN/cGrJtFpxhJWlX7fx/stQ/6pgsOJpQ4gNh52DgZtri+Zaf8K9ppzAzqRbqgUjW12IsCTYDvUvwXnrCYmEx4uUxnwDE8cg8koCkKwIuAw0Nu9ZzHwZnJ8LoCbNtYAn5XtUxm+jLLjiqcWatyvzMHmkKyRsrEkANlOrMf9M63sRUpNxCGScxzQW00caNfT7fKsLgkKsPEXTN1vYnsGG2narZNz+65RhgyAaFZGEi/Bb6gfP1qZNuqKo49pWUYsRISY0RWAPVmFyT8NqpzLmPoKleP8VfEzmV1VSVUEKSR5RbS+ov2pDDYFnUlRov+WHc6UbEYuTpDdI+1c4mC4ve1vpTjakCc3w6etZKTk9HoTxY8OPxbbOIYrD/AD60qTXJbtrSkEDMwVQWZiAB1JOgFannMvPsUwDScXjYA5Yo5GYjYXXKtz6lvtX0dWdeyXGYaGNsAisuJiXxJyQpDkkAkOpIsMwABsQOlaLUMsgoooqCQoopHGYtYo3kc2RFLMewUXJ+goDjiXEY8PE0szhI0F2ZtgP86V898vRwSx8TkgVS93eJnALBCZGHlO2wJHwqN9pPtHk4nLlQlcMjXSO/vH9b23bsNh96Z8jT/wCqqOElIsLi4dLG6kdR6U+pC2zvhWLxQLLkOIUpYhffAO1vgelLNNhp7i3hSjQowIN7676g+mu1WngfBrlmQiMqlmZGOS2huVOotvcHS1e8z8NeUXlw6yoQCGjtdTbzFWGpBOtjesnHfR3YvipwW9/n52VVMNiMMQ0LGwJOmxvuDbcHS469qsnDeZopciNfDSroGQ5AbkOxbuMyHQWIzaA1F8K5ekMIMc4N1JdZLlBrZUL2ur3sMpzakVGtiVY5JkKMNw4tb5/3tR8l7nTD9Pm68L/P7GmY/iDeHAZskoIYSsoBI/ETw2JFrMUbrvbao3G8lJi7y4NxISBfTUgi4EiG19Njv2JtVW4dxWXDsCjFly5cpOoXsG6gHWxq04XiEWKJePNDLGUVApyjIPEyeQdRc6rf4VKmc+b4Vw+5QeYuXGVisyNHPftbNe5BHcWHS1VaRGiPmFx373/zavonmOEYvhL53SSWOMEyKASrKRf1FxvoPSsgx/DJAhMkVwN3GzD1X4/mrS15nDTXRVQudgF1LEAfGrNgOEtAwvOgYgrlIJUZlIsWvobHSnXMPIa4eFZ8LK0jKqSMhA91gCHQjcAkXHS9Q+H5qd3UNHDnJADtcAEmwLfDudqrb8jZcVrIicgmhXDTYafL4gJdA2xuqhSh76HrVVyhCwA+fUaVYXSNCXnN2b8zKuwWxEaZiCA1xmOnYm1VmRvMchOUHQnX79auYtK9dEhBwmRjsc1swU7lbXv8LUocXIiZDoALDTp11pfhXMRjmEkoLeXLcaNbLlvba4HSpTmDikU6SvFa2lgdGAv1FYPlez2cP6fg+Hkr97X55FSd8x9P51yTfauqTkktoNz/AJrW6SR42TJLJLlIUAtQN+thrcdT0F+lP+AcHM8oS/lALyMTYBVF2N+l9hXvDcGJ8VDCBZZZkTTs7gE/T+VSUNe9gnL0ipPjJNprJHfdgrEu/wAC1gP9prXKRweDSKNY41CoihVUbAKLAUtVS4UUUUAUli8OJI3RtnUqfgwIP2NK0UB838a9lsuHEnjxNljDFZohcSC1lBAvlN7N5htmF9qqQ5clUl4GEir+ZTlbqdPWwr69qj8w+zGCUh40yONihytobg9mI9RVkyKMC4NzLLh3dZAxWVLMG8rEEaEEixPqdDV54DzrAwCW8NtLZbKGPW63ym/YUvx/k6YlhaOdb/6bAIyAFTlXXKLAC22+1UvH8tRhrDxMM+ZQI5FNrE2J131/TpaqtWWjJxNKk5OhnIlDvh8SwZzInluR+pbkXy2PqBUTxTguORD4scWOjKkiQACWxAym9iSNAf61TOH8WxWDynV4rqdPOl/eXQ6qdL2FqufAvaapTJmsfLqbsAFAFsp1F+twfjS6JjHl0QCxYZjaKU4Z9bw4gELfoqtr13v39KkcJw9Y5GXExn3CUljbNGhDFQzFdQpZSvTvrVyxj4PGIzSRrIMlwU1YMFJdc1+g1BJ6EdrwGL9mk0JMnDsSCBoYpbMuhvluBYWPcaX31pxXZrHPkhFwvRXnxMqyFlco2Ui4PvC3u32YEd9DUvwTmq/hxSRBiBkDL1BH5kOhtbe/Smh4g+GYDG4N4WFlEuHOVQoBHuaqSQQCQbkDalYFinaN8PKjurHyqCJSNT5ybdOu1VlC1Uhzg5XFV+xN4gnKUhjVs0bpqpXJnBtqL+Qi/SwI6VR+Y+UQYodPDn8sbAgAE2JFx1P73WrVjOJkTQsQ6SELqpK2zMvkbQXFgb30qcGATGLA84a6x5i6gAXLGwXXVupFrWqE1DTIyXJmEpgzc+KdFsLXvfTS3paugoG1WbnHk6TB5ZGdHSRyqlCbjKAfMtvKagpI41i1OZ2GgU6KP3j1PpsPjWqp9HMxmz9qEWvUSlVZQRmNhcXIF7fAdaARmlyj1rnCxdep2+H9zS/E8RHLIPCQrGiBRf3mtfU+pNTnL8CxK2LlAKxHLEh2kmt5R/tT3j8qgnoW4mf2TDDCr/rSgPiSPyrukX9TV69hnJYdjj5RcIxSAfvAWd/lfKPmaybFYlnZnclmYksepJ3NaZyX7cv2aKOCbCqYo1Cq0HlIA6lDoT31FzUsI3qik8POHRXF7MoYX0NiARcfOlKqWCiiigCiiigCqvzXzQYz+z4cj9oZbliLiBD/APIw6sfyp1PoDUhzRxSSCFfBUGWWRYkLe4jNfzv+6oBNhqdB1qpYhYo4/CibxGL55p2tnllIszE9B0A2AAA2qG6QKji+JkyeDhT5EY+NIfNnYm7qSffkY6s/TYWqVHFUb8KZFMeqm4zDVvNvcga/HQa1LcKwOFGGgjZPDKoAWS3vKxvmHc7/ADphxHk6UAvERMh1uvvfT+xqPoWi0ReJ5IimRjhZfD2vFmuouARoTcXIBBBql8a5ImhN5IswH50vcW+43qV4rmgJa2q7hhtrsRoaleG8+hbByQeqSsXjcAfkkPmRvRrj1qOfqbrDzWjP4JpojeOQ9rMbG3UZhuPQ1a+Ee1F4SgmQgrfU21De9qND36VeP+iYPiMPiIqhiddg6tawBI3B0PrVS437NpIxeJs4t7rDUnra2/fUCraM6ktd/uWnhHOuHnUISjAgWVzZyPifK33v8a8PJ+AeQyLEqu/lswOXzE2PZWOU7WNZJi+AtE2qtCx0uNjf7Gn/AA3mLG4UqqnxlsCEPm72Fjr30Bqxk9aL7x3gcsEbNGXl8NbLC4Mvbyobhxp+8bDpVU4J7Q5C/wCzyAQggxgHy5QQbJmK+VraZiPpvUhw/wBpyvOFnEkQCKgUMbKygAkqdTe3UE1ZOJPBNHlkQYlJCo0HnW4tmOxsL77is5U3s0in2jqDGRzJ4eIU38oRmS2b8oDbgkm1jc71kvNWBSLGSpGAqq1gB8Aa0LivsncOP2PGSp4ZuqMWYKQdCCCNvgaY8U5FndXkk8NsQRYlSQH0tmOYeVvtRQqfJENqWujNjpqacY3HosAijszPZpGt+a3lUHeyg/AsT2FSuN5cWKG2IDpIWXfQC+a4B1B2GtQ2L4WIpCA2YAkD5VonZlVCEMVhYC5/maf43iDOkUf5IUyqPUm7t8ST9AKRRgEOnmY+Vr7Lrc27k2F+wPekvALabL1Pf0FG6RaEJTlUez3XPZfMLC/bUX0PTenOCwiNPGpvleRFbLa+VnANr6XsaRLgCw0FaL7PfZtI7x4rFAxorB449ncg3Vm/SnW259BvRJvZ0ZJRjD5a2/X0+n5RvUWITZWGmgFLVXYEu6juw/nViqxzhRRRQBRRRQDDjnCRiYTGxtqGUjoym4NUDiXAJIyRYkjcpr9tx9606kMRg1fUjXuN6lOirimZKJ5E8ps4Og/V8PX5inWA40c9i2VxsbkH+draVa8Xw6OQnMt+x2b6ioTHcpX1Qhtdj5Ta9yAdv5Ub9ivCvMduIsSnh4uNZL6BrWP8Q1B+Qqn43k7DLJLDHJax9yfQEWB8ku35hvb40/WKWEhQWHmsEcaaba+vcGlOI45Z4wkvlKuDewbVfyk75TfUfeoi1ZflJFVPDMTgH0W0ZvuAVYb2fXKw7MD9DU9wT2gxv5JTlY7JK14731yTWuP9r7aealcLLNGhF1kj/SSzRENKcyiGx6P30sLHeqnzBwBSFkhjyBwCYQ2YAZM2dDuEJDAKbkFSKiUXHcTtxZMefw5NP1+5fuK8EjxahUcxtv4bgEHS5I7j1Umonh3IXhESM5SdH/Dy2ZAo0sVa1wbk7jeqLwfmSfCEeG90BvkfVb+g3U+q2q+cJ9oYlNmK3Y+5KQtt9ElAt2sHA+NVTj2aZsWaMeL2l7EJznyxLMI5BAJFUEM6tmdhm0uCA2ljbf41B4nCSYRFkwmJbL1jfXKT07j4VrUWMSTyqTG+tkYC4t1A6i5Go01qr818uvJKjvEJFyhXKaMNTcgb9ehNX11VnHGLnK+Vf9I3hntSngcHHQXDKPxY+oNje2x6dquEXOmFxUd8PIjtreNrB9tAFPc1nXNEAVYx4lwLgK4swA0AJHoOoqF43wyJo1miidFK3LD3QenmBOvobUenxIV8VNrRsUeFSWM5ly6XZHHS9tVqm8zcrYPCI2Ikiub+RQzZXfcC3bTXpYU39nXEMY0b5pC0Huqr6ktfWz+9YfHem3tL5nimjTDR3zwylnOmW5QiwPcE61Ze5STT2iizzNI7O5uzEljsNew6DsK5klpNntS2BwryukcYzPIwVF7kmwqK3bJWRxjxj59lt9mHKf7XivEkF4YCGbsz7on/ANj6Ad63Sovlfl9MFhY4E1yi7t+tz7zfXQegFStCqRzTuDiTLv5h67/Wm1qXwWHzP6DU0JJkGivaKgBRRRQBRRRQCE+CRtxY9xTGbhjDbX+dStcTPZSRrYUBATQhhlYAjqCL1FYnlxDfJ5b30Oo10Nuo2qYPrRapBTsRwOSI3W4sNwbgnpftemE8Wc+YBZFNxKo1FswGmxHmOnrWg00xHC431Ise40+1VpikZbxjk3OM0BDSZVzJsXbzeI3mtvYGwvqTVdHLsyRGdbAIzB0P+ouQjMShGqi4J6ga7Vr+I5dI93zAbd9qjmwtmBdcxU6Br75bb72tp10rOUWd2H4uUVxfRXOXeY4Z4xFKqhwLqD7rW6o26t6A1ZsHxDKQPFUxkbSEZgegz317WOtUjjXJ+SDxYgVkTV0vcHuy9rb+tVyDiFpQ0guy9HGhNtLjow0IPwrNReL6P80bRwY89zxs1bjuEwsxyTpcm2ttRe9rPv8ALWkH4dDgMLK4fIgFwza2JFkFgPNrbTc1ReIczZgAyZlBuFkJJJuTfMD5db26DYXpPmzmuPE4GKNGYOs2ZkYWsMre6dioJraEuVnNnxSxwVsuM3H1PDJJvFRpVRsrKy3LdLgbEX6jpescCltdfUn7/E1O8vcsNLZ5brEeg0Zx6fu+v0q5MIgFTw0yILBSBa3b+9aqNI4XJMzZorA2+hFya072O8qb46Qd0gv22eT+aj51TuG8CGP4gMPh7rEWJJJvkjHvt/QfEV9A4XCLEixxjKiKFVR0AFgKNkpHdqK6rw1BY8qYwUGVfU6mmOAw+Zr9B/gqWqAFFFFAFFFFAFFFFAFFFFAJvhlO6ikH4ap2uKd0UBHPww9CDSLYNx0+mtS9FAQRW29JzYZXFmANWArffWkJsCp20Pp/agKbxPlgOjBGIzAixO2bex/vWec28n5IizrlkVrBraODYAHuRbStlmw5Xf602xeESRCkihkYWIO1VlHkdGDO8UrXR8vSysTl31tYddfvrV79n/JsJnVsYuZr6QNcAHoW/V/tGnftV7wnsuwcLmSEOsh90s2fJ/tB/nvURzLypilgdYg0pyEAqRmYnbTSxtpU7WkZZJPI3OT2SXEuAYd3ywyGF9bJJqpsbaG9wL1Qeekkwn4LizuL3BBGTa9/U3H1rQeS+UpEwcZxjO2IJLDMQzRKRYRgm+ttTr19K84r7Pf2jiUGJldWghjQeGb5maMkrfplubn4Wq3J+ZSUY9xPPZfyn+yYTxJBafEAM3dE3jT75j6n0q50GigPK9rylIFuyj1FASmFhyqB13PxpaiioAUUUUAUUUUAUUUUAUUUUAUUUUAUUUUAUUUUB46Aix2qMxOEK6jVf5VKUWoCDop5i8FbVdu3amdSAoor1VvsL0B5XhovRQBTjh63kHpc11gcNmuTt/Wn0WGVdhQCtFFFQAooooAooooAooooAooooAooooAooooAooooAooooAppiMBc3XQ/aiigOf8Apotub/50pxh4AgsPme9e0UBzNhFbca9xTN+Gt0II+lFFAP4Ysqgdq7oooAooooAooooD/9k="/>
          <p:cNvSpPr>
            <a:spLocks noChangeAspect="1" noChangeArrowheads="1"/>
          </p:cNvSpPr>
          <p:nvPr/>
        </p:nvSpPr>
        <p:spPr bwMode="auto">
          <a:xfrm>
            <a:off x="1524000" y="-1058863"/>
            <a:ext cx="1905000" cy="2209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 name="Title 1"/>
          <p:cNvSpPr txBox="1">
            <a:spLocks/>
          </p:cNvSpPr>
          <p:nvPr/>
        </p:nvSpPr>
        <p:spPr>
          <a:xfrm>
            <a:off x="1749628" y="285299"/>
            <a:ext cx="9654639" cy="843440"/>
          </a:xfrm>
          <a:prstGeom prst="rect">
            <a:avLst/>
          </a:prstGeom>
        </p:spPr>
        <p:txBody>
          <a:bodyPr vert="horz" anchor="b">
            <a:noAutofit/>
          </a:bodyPr>
          <a:lstStyle>
            <a:lvl1pPr algn="l" rtl="0" eaLnBrk="1" latinLnBrk="0" hangingPunct="1">
              <a:spcBef>
                <a:spcPct val="0"/>
              </a:spcBef>
              <a:buNone/>
              <a:defRPr kumimoji="0" sz="3000" b="0" kern="1200" cap="small" baseline="0">
                <a:solidFill>
                  <a:schemeClr val="tx2"/>
                </a:solidFill>
                <a:effectLst/>
                <a:latin typeface="Cambria" pitchFamily="18" charset="0"/>
                <a:ea typeface="+mj-ea"/>
                <a:cs typeface="+mj-cs"/>
              </a:defRPr>
            </a:lvl1pPr>
          </a:lstStyle>
          <a:p>
            <a:r>
              <a:rPr lang="en-GB" sz="8800" dirty="0">
                <a:solidFill>
                  <a:schemeClr val="accent1">
                    <a:lumMod val="75000"/>
                  </a:schemeClr>
                </a:solidFill>
              </a:rPr>
              <a:t>q</a:t>
            </a:r>
            <a:r>
              <a:rPr lang="en-GB" sz="6000" dirty="0">
                <a:solidFill>
                  <a:srgbClr val="0070C0"/>
                </a:solidFill>
              </a:rPr>
              <a:t>ualitative data</a:t>
            </a:r>
            <a:endParaRPr lang="en-GB" sz="4000" dirty="0">
              <a:solidFill>
                <a:srgbClr val="0070C0"/>
              </a:solidFill>
            </a:endParaRP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9665" y="229866"/>
            <a:ext cx="2932284" cy="2128838"/>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95000"/>
                    </a14:imgEffect>
                  </a14:imgLayer>
                </a14:imgProps>
              </a:ext>
              <a:ext uri="{28A0092B-C50C-407E-A947-70E740481C1C}">
                <a14:useLocalDpi xmlns:a14="http://schemas.microsoft.com/office/drawing/2010/main" val="0"/>
              </a:ext>
            </a:extLst>
          </a:blip>
          <a:srcRect/>
          <a:stretch>
            <a:fillRect/>
          </a:stretch>
        </p:blipFill>
        <p:spPr bwMode="auto">
          <a:xfrm>
            <a:off x="8324850" y="3099738"/>
            <a:ext cx="1943100" cy="1293865"/>
          </a:xfrm>
          <a:prstGeom prst="ellipse">
            <a:avLst/>
          </a:prstGeom>
          <a:ln w="0">
            <a:solidFill>
              <a:schemeClr val="tx1"/>
            </a:solidFill>
            <a:miter lim="800000"/>
            <a:headEnd/>
            <a:tailEnd/>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pic>
        <p:nvPicPr>
          <p:cNvPr id="2056" name="Picture 8" descr="http://clearsidebio.com/wp-content/uploads/2012/10/146820565.jpg"/>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0" b="100000" l="0" r="100000">
                        <a14:foregroundMark x1="12274" y1="70476" x2="72202" y2="80317"/>
                        <a14:foregroundMark x1="4693" y1="56508" x2="80144" y2="92698"/>
                        <a14:foregroundMark x1="80144" y1="56508" x2="83394" y2="98413"/>
                        <a14:foregroundMark x1="92058" y1="50159" x2="96209" y2="88571"/>
                        <a14:foregroundMark x1="83394" y1="61587" x2="50361" y2="62222"/>
                        <a14:foregroundMark x1="38809" y1="47302" x2="50361" y2="79048"/>
                        <a14:foregroundMark x1="45307" y1="43492" x2="70578" y2="60952"/>
                        <a14:foregroundMark x1="95487" y1="47302" x2="75090" y2="53016"/>
                        <a14:foregroundMark x1="92599" y1="92698" x2="95848" y2="92063"/>
                        <a14:foregroundMark x1="59025" y1="95556" x2="4693" y2="84127"/>
                        <a14:foregroundMark x1="6318" y1="53651" x2="10830" y2="84762"/>
                        <a14:foregroundMark x1="16787" y1="83492" x2="30866" y2="70476"/>
                        <a14:foregroundMark x1="66968" y1="73333" x2="70578" y2="69524"/>
                        <a14:foregroundMark x1="76354" y1="79683" x2="71841" y2="66032"/>
                        <a14:foregroundMark x1="31769" y1="95556" x2="11372" y2="94921"/>
                        <a14:foregroundMark x1="5054" y1="94921" x2="1805" y2="87619"/>
                        <a14:foregroundMark x1="83394" y1="56508" x2="81047" y2="49206"/>
                        <a14:foregroundMark x1="94585" y1="95556" x2="96209" y2="98413"/>
                      </a14:backgroundRemoval>
                    </a14:imgEffect>
                  </a14:imgLayer>
                </a14:imgProps>
              </a:ext>
              <a:ext uri="{28A0092B-C50C-407E-A947-70E740481C1C}">
                <a14:useLocalDpi xmlns:a14="http://schemas.microsoft.com/office/drawing/2010/main" val="0"/>
              </a:ext>
            </a:extLst>
          </a:blip>
          <a:srcRect/>
          <a:stretch/>
        </p:blipFill>
        <p:spPr bwMode="auto">
          <a:xfrm>
            <a:off x="393700" y="4277277"/>
            <a:ext cx="2286000" cy="130640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058" name="Picture 10" descr="http://www.cvinside.co.uk/wp-content/uploads/2010/09/sit-still.jpg"/>
          <p:cNvPicPr>
            <a:picLocks noChangeAspect="1" noChangeArrowheads="1"/>
          </p:cNvPicPr>
          <p:nvPr/>
        </p:nvPicPr>
        <p:blipFill>
          <a:blip r:embed="rId8" cstate="print">
            <a:extLst>
              <a:ext uri="{BEBA8EAE-BF5A-486C-A8C5-ECC9F3942E4B}">
                <a14:imgProps xmlns:a14="http://schemas.microsoft.com/office/drawing/2010/main">
                  <a14:imgLayer r:embed="rId9">
                    <a14:imgEffect>
                      <a14:backgroundRemoval t="491" b="100000" l="0" r="100000">
                        <a14:foregroundMark x1="81625" y1="22768" x2="82063" y2="33170"/>
                        <a14:foregroundMark x1="84250" y1="40950" x2="90188" y2="88698"/>
                        <a14:foregroundMark x1="78313" y1="60770" x2="71750" y2="71171"/>
                        <a14:foregroundMark x1="77438" y1="92465" x2="79875" y2="85831"/>
                        <a14:foregroundMark x1="79188" y1="78051" x2="81438" y2="66257"/>
                      </a14:backgroundRemoval>
                    </a14:imgEffect>
                  </a14:imgLayer>
                </a14:imgProps>
              </a:ext>
              <a:ext uri="{28A0092B-C50C-407E-A947-70E740481C1C}">
                <a14:useLocalDpi xmlns:a14="http://schemas.microsoft.com/office/drawing/2010/main" val="0"/>
              </a:ext>
            </a:extLst>
          </a:blip>
          <a:srcRect/>
          <a:stretch>
            <a:fillRect/>
          </a:stretch>
        </p:blipFill>
        <p:spPr bwMode="auto">
          <a:xfrm>
            <a:off x="8999665" y="5310667"/>
            <a:ext cx="1628215" cy="1242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295218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Cambria" pitchFamily="18" charset="0"/>
              </a:rPr>
            </a:br>
            <a:endParaRPr lang="en-GB" dirty="0"/>
          </a:p>
        </p:txBody>
      </p:sp>
      <p:sp>
        <p:nvSpPr>
          <p:cNvPr id="3" name="Slide Number Placeholder 2"/>
          <p:cNvSpPr>
            <a:spLocks noGrp="1"/>
          </p:cNvSpPr>
          <p:nvPr>
            <p:ph type="sldNum" sz="quarter" idx="11"/>
          </p:nvPr>
        </p:nvSpPr>
        <p:spPr>
          <a:xfrm>
            <a:off x="8129016" y="5734050"/>
            <a:ext cx="609600" cy="521208"/>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400" b="1" kern="1200">
                <a:solidFill>
                  <a:srgbClr val="FFFFFF"/>
                </a:solidFill>
                <a:latin typeface="Arial" pitchFamily="34" charset="0"/>
                <a:ea typeface="MS PGothic" pitchFamily="34" charset="-128"/>
                <a:cs typeface="+mn-cs"/>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A5F299BE-A940-439A-9E08-E1D299A274F2}" type="slidenum">
              <a:rPr lang="en-GB" smtClean="0"/>
              <a:pPr/>
              <a:t>18</a:t>
            </a:fld>
            <a:endParaRPr lang="en-GB"/>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36006" y="403593"/>
            <a:ext cx="6757988" cy="5050059"/>
          </a:xfrm>
          <a:prstGeom prst="rect">
            <a:avLst/>
          </a:prstGeom>
        </p:spPr>
      </p:pic>
      <p:sp>
        <p:nvSpPr>
          <p:cNvPr id="5" name="TextBox 4"/>
          <p:cNvSpPr txBox="1"/>
          <p:nvPr/>
        </p:nvSpPr>
        <p:spPr>
          <a:xfrm>
            <a:off x="3214010" y="5615943"/>
            <a:ext cx="5719899" cy="646331"/>
          </a:xfrm>
          <a:prstGeom prst="rect">
            <a:avLst/>
          </a:prstGeom>
          <a:noFill/>
        </p:spPr>
        <p:txBody>
          <a:bodyPr wrap="none" rtlCol="0">
            <a:spAutoFit/>
          </a:bodyPr>
          <a:lstStyle/>
          <a:p>
            <a:r>
              <a:rPr lang="en-GB" dirty="0">
                <a:latin typeface="Cambria" pitchFamily="18" charset="0"/>
              </a:rPr>
              <a:t>New sources of data:</a:t>
            </a:r>
            <a:br>
              <a:rPr lang="en-GB" dirty="0">
                <a:latin typeface="Cambria" pitchFamily="18" charset="0"/>
              </a:rPr>
            </a:br>
            <a:r>
              <a:rPr lang="en-GB" b="1" dirty="0">
                <a:latin typeface="Cambria" pitchFamily="18" charset="0"/>
              </a:rPr>
              <a:t>Tweets, Blogs, Forums (</a:t>
            </a:r>
            <a:r>
              <a:rPr lang="en-GB" b="1" dirty="0" err="1">
                <a:latin typeface="Cambria" pitchFamily="18" charset="0"/>
              </a:rPr>
              <a:t>Netnography</a:t>
            </a:r>
            <a:r>
              <a:rPr lang="en-GB" b="1" dirty="0">
                <a:latin typeface="Cambria" pitchFamily="18" charset="0"/>
              </a:rPr>
              <a:t>: </a:t>
            </a:r>
            <a:r>
              <a:rPr lang="en-GB" dirty="0" err="1">
                <a:latin typeface="Cambria" pitchFamily="18" charset="0"/>
              </a:rPr>
              <a:t>Kozinetz</a:t>
            </a:r>
            <a:r>
              <a:rPr lang="en-GB" dirty="0">
                <a:latin typeface="Cambria" pitchFamily="18" charset="0"/>
              </a:rPr>
              <a:t>, 2010</a:t>
            </a:r>
            <a:r>
              <a:rPr lang="en-GB" b="1" dirty="0">
                <a:latin typeface="Cambria" pitchFamily="18" charset="0"/>
              </a:rPr>
              <a:t>)</a:t>
            </a:r>
            <a:endParaRPr lang="en-GB" dirty="0"/>
          </a:p>
        </p:txBody>
      </p:sp>
    </p:spTree>
    <p:extLst>
      <p:ext uri="{BB962C8B-B14F-4D97-AF65-F5344CB8AC3E}">
        <p14:creationId xmlns:p14="http://schemas.microsoft.com/office/powerpoint/2010/main" val="1159232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694908" y="1598634"/>
            <a:ext cx="8272463" cy="1917834"/>
            <a:chOff x="813272" y="1447138"/>
            <a:chExt cx="8272463" cy="1917834"/>
          </a:xfrm>
        </p:grpSpPr>
        <p:sp>
          <p:nvSpPr>
            <p:cNvPr id="7" name="Rectangle 3"/>
            <p:cNvSpPr txBox="1">
              <a:spLocks noChangeArrowheads="1"/>
            </p:cNvSpPr>
            <p:nvPr/>
          </p:nvSpPr>
          <p:spPr>
            <a:xfrm>
              <a:off x="813272" y="1447138"/>
              <a:ext cx="8272463" cy="1175084"/>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ctr">
                <a:buNone/>
                <a:defRPr/>
              </a:pPr>
              <a:endParaRPr lang="en-GB" sz="4800" cap="small" dirty="0">
                <a:solidFill>
                  <a:srgbClr val="0070C0"/>
                </a:solidFill>
                <a:latin typeface="Cambria" pitchFamily="18" charset="0"/>
                <a:ea typeface="+mj-ea"/>
                <a:cs typeface="+mj-cs"/>
              </a:endParaRPr>
            </a:p>
          </p:txBody>
        </p:sp>
        <p:sp>
          <p:nvSpPr>
            <p:cNvPr id="8" name="Rectangle 3"/>
            <p:cNvSpPr txBox="1">
              <a:spLocks noChangeArrowheads="1"/>
            </p:cNvSpPr>
            <p:nvPr/>
          </p:nvSpPr>
          <p:spPr bwMode="auto">
            <a:xfrm>
              <a:off x="1700201" y="2183317"/>
              <a:ext cx="6367935" cy="118165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eaLnBrk="0" hangingPunct="0">
                <a:buClr>
                  <a:srgbClr val="1195D3"/>
                </a:buClr>
                <a:defRPr/>
              </a:pPr>
              <a:endParaRPr lang="en-GB" sz="3200" dirty="0">
                <a:solidFill>
                  <a:schemeClr val="tx1">
                    <a:lumMod val="50000"/>
                    <a:lumOff val="50000"/>
                  </a:schemeClr>
                </a:solidFill>
                <a:latin typeface="Cambria" pitchFamily="18" charset="0"/>
              </a:endParaRPr>
            </a:p>
          </p:txBody>
        </p:sp>
      </p:grpSp>
      <p:sp>
        <p:nvSpPr>
          <p:cNvPr id="3" name="Rectangle 2"/>
          <p:cNvSpPr/>
          <p:nvPr/>
        </p:nvSpPr>
        <p:spPr>
          <a:xfrm>
            <a:off x="2646843" y="267037"/>
            <a:ext cx="8704445" cy="5755422"/>
          </a:xfrm>
          <a:prstGeom prst="rect">
            <a:avLst/>
          </a:prstGeom>
        </p:spPr>
        <p:txBody>
          <a:bodyPr wrap="square">
            <a:spAutoFit/>
          </a:bodyPr>
          <a:lstStyle/>
          <a:p>
            <a:r>
              <a:rPr lang="en-GB" sz="5400" dirty="0">
                <a:solidFill>
                  <a:srgbClr val="F47210"/>
                </a:solidFill>
                <a:latin typeface="Cambria" pitchFamily="18" charset="0"/>
              </a:rPr>
              <a:t>W</a:t>
            </a:r>
            <a:r>
              <a:rPr lang="en-GB" sz="5400" dirty="0">
                <a:solidFill>
                  <a:srgbClr val="0070C0"/>
                </a:solidFill>
                <a:latin typeface="Cambria" pitchFamily="18" charset="0"/>
              </a:rPr>
              <a:t>hy to Interview?</a:t>
            </a:r>
            <a:endParaRPr lang="en-GB" dirty="0"/>
          </a:p>
          <a:p>
            <a:pPr marL="812800" lvl="1" indent="-457200">
              <a:lnSpc>
                <a:spcPct val="90000"/>
              </a:lnSpc>
              <a:spcBef>
                <a:spcPts val="600"/>
              </a:spcBef>
              <a:buSzPct val="70000"/>
              <a:buFont typeface="Wingdings" panose="05000000000000000000" pitchFamily="2" charset="2"/>
              <a:buChar char="Ø"/>
            </a:pPr>
            <a:r>
              <a:rPr lang="en-GB" sz="3200" dirty="0">
                <a:latin typeface="Cambria" panose="02040503050406030204" pitchFamily="18" charset="0"/>
              </a:rPr>
              <a:t>Experiences or behaviours </a:t>
            </a:r>
          </a:p>
          <a:p>
            <a:pPr marL="812800" lvl="1" indent="-457200">
              <a:lnSpc>
                <a:spcPct val="90000"/>
              </a:lnSpc>
              <a:spcBef>
                <a:spcPts val="600"/>
              </a:spcBef>
              <a:buSzPct val="70000"/>
              <a:buFont typeface="Wingdings" panose="05000000000000000000" pitchFamily="2" charset="2"/>
              <a:buChar char="Ø"/>
            </a:pPr>
            <a:r>
              <a:rPr lang="en-GB" sz="3200" dirty="0">
                <a:latin typeface="Cambria" panose="02040503050406030204" pitchFamily="18" charset="0"/>
              </a:rPr>
              <a:t>Opinions or values</a:t>
            </a:r>
          </a:p>
          <a:p>
            <a:pPr marL="812800" lvl="1" indent="-457200">
              <a:lnSpc>
                <a:spcPct val="90000"/>
              </a:lnSpc>
              <a:spcBef>
                <a:spcPts val="600"/>
              </a:spcBef>
              <a:buSzPct val="70000"/>
              <a:buFont typeface="Wingdings" panose="05000000000000000000" pitchFamily="2" charset="2"/>
              <a:buChar char="Ø"/>
            </a:pPr>
            <a:r>
              <a:rPr lang="en-GB" sz="3200" dirty="0">
                <a:latin typeface="Cambria" panose="02040503050406030204" pitchFamily="18" charset="0"/>
              </a:rPr>
              <a:t>Explore associations </a:t>
            </a:r>
          </a:p>
          <a:p>
            <a:pPr marL="812800" lvl="1" indent="-457200">
              <a:lnSpc>
                <a:spcPct val="90000"/>
              </a:lnSpc>
              <a:spcBef>
                <a:spcPts val="600"/>
              </a:spcBef>
              <a:buSzPct val="70000"/>
              <a:buFont typeface="Wingdings" panose="05000000000000000000" pitchFamily="2" charset="2"/>
              <a:buChar char="Ø"/>
            </a:pPr>
            <a:r>
              <a:rPr lang="en-GB" sz="3200" dirty="0">
                <a:latin typeface="Cambria" panose="02040503050406030204" pitchFamily="18" charset="0"/>
              </a:rPr>
              <a:t>Feelings </a:t>
            </a:r>
          </a:p>
          <a:p>
            <a:pPr marL="812800" lvl="1" indent="-457200">
              <a:lnSpc>
                <a:spcPct val="90000"/>
              </a:lnSpc>
              <a:spcBef>
                <a:spcPts val="600"/>
              </a:spcBef>
              <a:buSzPct val="70000"/>
              <a:buFont typeface="Wingdings" panose="05000000000000000000" pitchFamily="2" charset="2"/>
              <a:buChar char="Ø"/>
            </a:pPr>
            <a:r>
              <a:rPr lang="en-GB" sz="3200" dirty="0">
                <a:latin typeface="Cambria" panose="02040503050406030204" pitchFamily="18" charset="0"/>
              </a:rPr>
              <a:t>Sensory experiences </a:t>
            </a:r>
          </a:p>
          <a:p>
            <a:pPr marL="812800" lvl="1" indent="-457200">
              <a:lnSpc>
                <a:spcPct val="90000"/>
              </a:lnSpc>
              <a:spcBef>
                <a:spcPts val="600"/>
              </a:spcBef>
              <a:buSzPct val="70000"/>
              <a:buFont typeface="Wingdings" panose="05000000000000000000" pitchFamily="2" charset="2"/>
              <a:buChar char="Ø"/>
            </a:pPr>
            <a:r>
              <a:rPr lang="en-GB" sz="3200" dirty="0">
                <a:latin typeface="Cambria" panose="02040503050406030204" pitchFamily="18" charset="0"/>
              </a:rPr>
              <a:t>Personal background </a:t>
            </a:r>
          </a:p>
          <a:p>
            <a:pPr marL="812800" lvl="1" indent="-457200">
              <a:lnSpc>
                <a:spcPct val="90000"/>
              </a:lnSpc>
              <a:spcBef>
                <a:spcPts val="600"/>
              </a:spcBef>
              <a:buSzPct val="70000"/>
              <a:buFont typeface="Wingdings" panose="05000000000000000000" pitchFamily="2" charset="2"/>
              <a:buChar char="Ø"/>
            </a:pPr>
            <a:r>
              <a:rPr lang="en-GB" sz="3200" dirty="0">
                <a:latin typeface="Cambria" panose="02040503050406030204" pitchFamily="18" charset="0"/>
              </a:rPr>
              <a:t>Ability to reveal rich information </a:t>
            </a:r>
          </a:p>
          <a:p>
            <a:pPr marL="622300" lvl="1" indent="-266700">
              <a:lnSpc>
                <a:spcPct val="90000"/>
              </a:lnSpc>
              <a:spcBef>
                <a:spcPts val="600"/>
              </a:spcBef>
              <a:buSzPct val="70000"/>
              <a:buFont typeface="Wingdings" panose="05000000000000000000" pitchFamily="2" charset="2"/>
              <a:buChar char="§"/>
            </a:pPr>
            <a:endParaRPr lang="en-GB" sz="1600" dirty="0">
              <a:latin typeface="Cambria" panose="02040503050406030204" pitchFamily="18" charset="0"/>
            </a:endParaRPr>
          </a:p>
          <a:p>
            <a:pPr marL="0" lvl="1" algn="r"/>
            <a:r>
              <a:rPr lang="en-GB" sz="2000" b="1" dirty="0">
                <a:latin typeface="Cambria" panose="02040503050406030204" pitchFamily="18" charset="0"/>
              </a:rPr>
              <a:t>To understand ‘why’ “is potentially a Pandora’s box generating endlessly various and abundant data” McCracken (1988:12)</a:t>
            </a:r>
          </a:p>
          <a:p>
            <a:endParaRPr lang="en-GB" b="1" dirty="0"/>
          </a:p>
        </p:txBody>
      </p:sp>
      <p:grpSp>
        <p:nvGrpSpPr>
          <p:cNvPr id="9" name="Group 8"/>
          <p:cNvGrpSpPr/>
          <p:nvPr/>
        </p:nvGrpSpPr>
        <p:grpSpPr>
          <a:xfrm>
            <a:off x="443607" y="2773718"/>
            <a:ext cx="1888744" cy="1348379"/>
            <a:chOff x="6574317" y="2182840"/>
            <a:chExt cx="2410532" cy="1960990"/>
          </a:xfrm>
        </p:grpSpPr>
        <p:pic>
          <p:nvPicPr>
            <p:cNvPr id="10" name="Picture 10" descr="http://www.cvinside.co.uk/wp-content/uploads/2010/09/sit-still.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35" b="100000" l="0" r="100000"/>
                      </a14:imgEffect>
                    </a14:imgLayer>
                  </a14:imgProps>
                </a:ext>
                <a:ext uri="{28A0092B-C50C-407E-A947-70E740481C1C}">
                  <a14:useLocalDpi xmlns:a14="http://schemas.microsoft.com/office/drawing/2010/main" val="0"/>
                </a:ext>
              </a:extLst>
            </a:blip>
            <a:srcRect/>
            <a:stretch/>
          </p:blipFill>
          <p:spPr bwMode="auto">
            <a:xfrm>
              <a:off x="6574317" y="2182840"/>
              <a:ext cx="1284841" cy="1960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http://www.cvinside.co.uk/wp-content/uploads/2010/09/sit-still.jpg"/>
            <p:cNvPicPr>
              <a:picLocks noChangeAspect="1" noChangeArrowheads="1"/>
            </p:cNvPicPr>
            <p:nvPr/>
          </p:nvPicPr>
          <p:blipFill rotWithShape="1">
            <a:blip r:embed="rId5">
              <a:duotone>
                <a:prstClr val="black"/>
                <a:schemeClr val="accent5">
                  <a:tint val="45000"/>
                  <a:satMod val="400000"/>
                </a:schemeClr>
              </a:duotone>
              <a:extLst>
                <a:ext uri="{BEBA8EAE-BF5A-486C-A8C5-ECC9F3942E4B}">
                  <a14:imgProps xmlns:a14="http://schemas.microsoft.com/office/drawing/2010/main">
                    <a14:imgLayer r:embed="rId6">
                      <a14:imgEffect>
                        <a14:backgroundRemoval t="435" b="100000" l="0" r="100000"/>
                      </a14:imgEffect>
                    </a14:imgLayer>
                  </a14:imgProps>
                </a:ext>
                <a:ext uri="{28A0092B-C50C-407E-A947-70E740481C1C}">
                  <a14:useLocalDpi xmlns:a14="http://schemas.microsoft.com/office/drawing/2010/main" val="0"/>
                </a:ext>
              </a:extLst>
            </a:blip>
            <a:srcRect/>
            <a:stretch/>
          </p:blipFill>
          <p:spPr bwMode="auto">
            <a:xfrm flipH="1">
              <a:off x="7769931" y="2182840"/>
              <a:ext cx="1214918" cy="196099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4262209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930860" y="2057219"/>
            <a:ext cx="9737139" cy="3459661"/>
          </a:xfrm>
        </p:spPr>
        <p:txBody>
          <a:bodyPr>
            <a:noAutofit/>
          </a:bodyPr>
          <a:lstStyle/>
          <a:p>
            <a:r>
              <a:rPr lang="en-GB" sz="2400" dirty="0"/>
              <a:t>Opening Section 	Introduction, background information 	</a:t>
            </a:r>
          </a:p>
          <a:p>
            <a:r>
              <a:rPr lang="en-GB" sz="2400" dirty="0"/>
              <a:t>Main Section 	Develop a central question by revisiting research objectives. Valued questions placed before least significant questions 	</a:t>
            </a:r>
          </a:p>
          <a:p>
            <a:r>
              <a:rPr lang="en-GB" sz="2400" dirty="0"/>
              <a:t>Closing Section 	Thank the participant, summarise the interview and inform respondent of contact details </a:t>
            </a:r>
          </a:p>
          <a:p>
            <a:pPr marL="0" indent="0">
              <a:buNone/>
            </a:pPr>
            <a:endParaRPr lang="en-GB" sz="2400" dirty="0"/>
          </a:p>
          <a:p>
            <a:pPr marL="0" indent="0">
              <a:buNone/>
            </a:pPr>
            <a:r>
              <a:rPr lang="en-GB" sz="2400" dirty="0"/>
              <a:t>	</a:t>
            </a:r>
          </a:p>
          <a:p>
            <a:pPr marL="444500" lvl="1" indent="-444500" fontAlgn="base">
              <a:spcBef>
                <a:spcPts val="600"/>
              </a:spcBef>
              <a:spcAft>
                <a:spcPts val="1200"/>
              </a:spcAft>
              <a:buSzPct val="70000"/>
              <a:buFont typeface="Wingdings"/>
              <a:buChar char=""/>
              <a:defRPr/>
            </a:pPr>
            <a:endParaRPr lang="en-GB" sz="2400" dirty="0"/>
          </a:p>
        </p:txBody>
      </p:sp>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20</a:t>
            </a:fld>
            <a:endParaRPr lang="en-GB"/>
          </a:p>
        </p:txBody>
      </p:sp>
      <p:sp>
        <p:nvSpPr>
          <p:cNvPr id="8" name="Title 1"/>
          <p:cNvSpPr txBox="1">
            <a:spLocks/>
          </p:cNvSpPr>
          <p:nvPr/>
        </p:nvSpPr>
        <p:spPr>
          <a:xfrm>
            <a:off x="240904" y="40480"/>
            <a:ext cx="9654639" cy="1635723"/>
          </a:xfrm>
          <a:prstGeom prst="rect">
            <a:avLst/>
          </a:prstGeom>
        </p:spPr>
        <p:txBody>
          <a:bodyPr vert="horz" anchor="b">
            <a:noAutofit/>
          </a:bodyPr>
          <a:lstStyle>
            <a:lvl1pPr algn="l" rtl="0" eaLnBrk="1" latinLnBrk="0" hangingPunct="1">
              <a:spcBef>
                <a:spcPct val="0"/>
              </a:spcBef>
              <a:buNone/>
              <a:defRPr kumimoji="0" sz="3000" b="0" kern="1200" cap="small" baseline="0">
                <a:solidFill>
                  <a:schemeClr val="tx2"/>
                </a:solidFill>
                <a:effectLst/>
                <a:latin typeface="Cambria" pitchFamily="18" charset="0"/>
                <a:ea typeface="+mj-ea"/>
                <a:cs typeface="+mj-cs"/>
              </a:defRPr>
            </a:lvl1pPr>
          </a:lstStyle>
          <a:p>
            <a:r>
              <a:rPr lang="en-GB" sz="3200" dirty="0">
                <a:solidFill>
                  <a:srgbClr val="F47210"/>
                </a:solidFill>
                <a:ea typeface="MS PGothic" pitchFamily="34" charset="-128"/>
                <a:cs typeface="+mn-cs"/>
              </a:rPr>
              <a:t>Interview Schedule</a:t>
            </a:r>
            <a:br>
              <a:rPr lang="en-GB" sz="3200" b="1" dirty="0">
                <a:solidFill>
                  <a:schemeClr val="tx1"/>
                </a:solidFill>
              </a:rPr>
            </a:br>
            <a:r>
              <a:rPr lang="en-GB" sz="3200" dirty="0">
                <a:solidFill>
                  <a:schemeClr val="tx1"/>
                </a:solidFill>
              </a:rPr>
              <a:t>No universally agreed structure of how to design a qualitative research study (Creswell, 2007)</a:t>
            </a:r>
            <a:endParaRPr lang="en-GB" sz="3200" dirty="0">
              <a:solidFill>
                <a:srgbClr val="F47210"/>
              </a:solidFill>
              <a:ea typeface="MS PGothic" pitchFamily="34" charset="-128"/>
              <a:cs typeface="+mn-cs"/>
            </a:endParaRPr>
          </a:p>
        </p:txBody>
      </p:sp>
      <p:pic>
        <p:nvPicPr>
          <p:cNvPr id="8194" name="Picture 2" descr="https://encrypted-tbn0.gstatic.com/images?q=tbn:ANd9GcQD-ZSUgR7aBD_vUhg2dGaQibImU2xSUjXuNGxkRHnlMDKyG69ZtQ">
            <a:hlinkClick r:id="rId3"/>
          </p:cNvPr>
          <p:cNvPicPr>
            <a:picLocks noChangeAspect="1" noChangeArrowheads="1"/>
          </p:cNvPicPr>
          <p:nvPr/>
        </p:nvPicPr>
        <p:blipFill>
          <a:blip r:embed="rId4">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628632" y="320770"/>
            <a:ext cx="1902671" cy="1510778"/>
          </a:xfrm>
          <a:prstGeom prst="ellipse">
            <a:avLst/>
          </a:prstGeom>
          <a:ln w="19050" cap="rnd">
            <a:solidFill>
              <a:schemeClr val="accent1">
                <a:lumMod val="75000"/>
              </a:schemeClr>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7" name="Freeform 6"/>
          <p:cNvSpPr/>
          <p:nvPr/>
        </p:nvSpPr>
        <p:spPr>
          <a:xfrm>
            <a:off x="1874378" y="1789602"/>
            <a:ext cx="8793622" cy="5068399"/>
          </a:xfrm>
          <a:custGeom>
            <a:avLst/>
            <a:gdLst>
              <a:gd name="connsiteX0" fmla="*/ 0 w 8665140"/>
              <a:gd name="connsiteY0" fmla="*/ 2414055 h 3204269"/>
              <a:gd name="connsiteX1" fmla="*/ 1092200 w 8665140"/>
              <a:gd name="connsiteY1" fmla="*/ 2033055 h 3204269"/>
              <a:gd name="connsiteX2" fmla="*/ 1435100 w 8665140"/>
              <a:gd name="connsiteY2" fmla="*/ 1525055 h 3204269"/>
              <a:gd name="connsiteX3" fmla="*/ 2032000 w 8665140"/>
              <a:gd name="connsiteY3" fmla="*/ 1359955 h 3204269"/>
              <a:gd name="connsiteX4" fmla="*/ 2540000 w 8665140"/>
              <a:gd name="connsiteY4" fmla="*/ 699555 h 3204269"/>
              <a:gd name="connsiteX5" fmla="*/ 3340100 w 8665140"/>
              <a:gd name="connsiteY5" fmla="*/ 547155 h 3204269"/>
              <a:gd name="connsiteX6" fmla="*/ 3924300 w 8665140"/>
              <a:gd name="connsiteY6" fmla="*/ 102655 h 3204269"/>
              <a:gd name="connsiteX7" fmla="*/ 4737100 w 8665140"/>
              <a:gd name="connsiteY7" fmla="*/ 39155 h 3204269"/>
              <a:gd name="connsiteX8" fmla="*/ 5727700 w 8665140"/>
              <a:gd name="connsiteY8" fmla="*/ 39155 h 3204269"/>
              <a:gd name="connsiteX9" fmla="*/ 6337300 w 8665140"/>
              <a:gd name="connsiteY9" fmla="*/ 534455 h 3204269"/>
              <a:gd name="connsiteX10" fmla="*/ 7035800 w 8665140"/>
              <a:gd name="connsiteY10" fmla="*/ 763055 h 3204269"/>
              <a:gd name="connsiteX11" fmla="*/ 7454900 w 8665140"/>
              <a:gd name="connsiteY11" fmla="*/ 1499655 h 3204269"/>
              <a:gd name="connsiteX12" fmla="*/ 7912100 w 8665140"/>
              <a:gd name="connsiteY12" fmla="*/ 2058455 h 3204269"/>
              <a:gd name="connsiteX13" fmla="*/ 8128000 w 8665140"/>
              <a:gd name="connsiteY13" fmla="*/ 2185455 h 3204269"/>
              <a:gd name="connsiteX14" fmla="*/ 8318500 w 8665140"/>
              <a:gd name="connsiteY14" fmla="*/ 2680755 h 3204269"/>
              <a:gd name="connsiteX15" fmla="*/ 8648700 w 8665140"/>
              <a:gd name="connsiteY15" fmla="*/ 3176055 h 3204269"/>
              <a:gd name="connsiteX16" fmla="*/ 8585200 w 8665140"/>
              <a:gd name="connsiteY16" fmla="*/ 3099855 h 32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65140" h="3204269">
                <a:moveTo>
                  <a:pt x="0" y="2414055"/>
                </a:moveTo>
                <a:cubicBezTo>
                  <a:pt x="426508" y="2297638"/>
                  <a:pt x="853017" y="2181222"/>
                  <a:pt x="1092200" y="2033055"/>
                </a:cubicBezTo>
                <a:cubicBezTo>
                  <a:pt x="1331383" y="1884888"/>
                  <a:pt x="1278467" y="1637238"/>
                  <a:pt x="1435100" y="1525055"/>
                </a:cubicBezTo>
                <a:cubicBezTo>
                  <a:pt x="1591733" y="1412872"/>
                  <a:pt x="1847850" y="1497538"/>
                  <a:pt x="2032000" y="1359955"/>
                </a:cubicBezTo>
                <a:cubicBezTo>
                  <a:pt x="2216150" y="1222372"/>
                  <a:pt x="2321983" y="835022"/>
                  <a:pt x="2540000" y="699555"/>
                </a:cubicBezTo>
                <a:cubicBezTo>
                  <a:pt x="2758017" y="564088"/>
                  <a:pt x="3109383" y="646638"/>
                  <a:pt x="3340100" y="547155"/>
                </a:cubicBezTo>
                <a:cubicBezTo>
                  <a:pt x="3570817" y="447672"/>
                  <a:pt x="3691467" y="187322"/>
                  <a:pt x="3924300" y="102655"/>
                </a:cubicBezTo>
                <a:cubicBezTo>
                  <a:pt x="4157133" y="17988"/>
                  <a:pt x="4436533" y="49738"/>
                  <a:pt x="4737100" y="39155"/>
                </a:cubicBezTo>
                <a:cubicBezTo>
                  <a:pt x="5037667" y="28572"/>
                  <a:pt x="5461000" y="-43395"/>
                  <a:pt x="5727700" y="39155"/>
                </a:cubicBezTo>
                <a:cubicBezTo>
                  <a:pt x="5994400" y="121705"/>
                  <a:pt x="6119283" y="413805"/>
                  <a:pt x="6337300" y="534455"/>
                </a:cubicBezTo>
                <a:cubicBezTo>
                  <a:pt x="6555317" y="655105"/>
                  <a:pt x="6849533" y="602188"/>
                  <a:pt x="7035800" y="763055"/>
                </a:cubicBezTo>
                <a:cubicBezTo>
                  <a:pt x="7222067" y="923922"/>
                  <a:pt x="7308850" y="1283755"/>
                  <a:pt x="7454900" y="1499655"/>
                </a:cubicBezTo>
                <a:cubicBezTo>
                  <a:pt x="7600950" y="1715555"/>
                  <a:pt x="7799917" y="1944155"/>
                  <a:pt x="7912100" y="2058455"/>
                </a:cubicBezTo>
                <a:cubicBezTo>
                  <a:pt x="8024283" y="2172755"/>
                  <a:pt x="8060267" y="2081738"/>
                  <a:pt x="8128000" y="2185455"/>
                </a:cubicBezTo>
                <a:cubicBezTo>
                  <a:pt x="8195733" y="2289172"/>
                  <a:pt x="8231717" y="2515655"/>
                  <a:pt x="8318500" y="2680755"/>
                </a:cubicBezTo>
                <a:cubicBezTo>
                  <a:pt x="8405283" y="2845855"/>
                  <a:pt x="8604250" y="3106205"/>
                  <a:pt x="8648700" y="3176055"/>
                </a:cubicBezTo>
                <a:cubicBezTo>
                  <a:pt x="8693150" y="3245905"/>
                  <a:pt x="8639175" y="3172880"/>
                  <a:pt x="8585200" y="3099855"/>
                </a:cubicBezTo>
              </a:path>
            </a:pathLst>
          </a:custGeom>
          <a:noFill/>
          <a:ln>
            <a:solidFill>
              <a:schemeClr val="accent1">
                <a:alpha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11036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086882" y="1236844"/>
            <a:ext cx="8162018" cy="5729513"/>
          </a:xfrm>
        </p:spPr>
        <p:txBody>
          <a:bodyPr>
            <a:noAutofit/>
          </a:bodyPr>
          <a:lstStyle/>
          <a:p>
            <a:pPr marL="457200" lvl="1" indent="-457200" eaLnBrk="0" fontAlgn="base" hangingPunct="0">
              <a:spcBef>
                <a:spcPts val="0"/>
              </a:spcBef>
              <a:buSzPct val="100000"/>
              <a:buFont typeface="Courier New" panose="02070309020205020404" pitchFamily="49" charset="0"/>
              <a:buChar char="o"/>
            </a:pPr>
            <a:r>
              <a:rPr lang="en-GB" dirty="0">
                <a:solidFill>
                  <a:srgbClr val="000000"/>
                </a:solidFill>
                <a:cs typeface="ＭＳ Ｐゴシック"/>
              </a:rPr>
              <a:t>Developing the interview guide</a:t>
            </a:r>
          </a:p>
          <a:p>
            <a:pPr marL="622300" lvl="1" indent="-266700" fontAlgn="base">
              <a:lnSpc>
                <a:spcPct val="90000"/>
              </a:lnSpc>
              <a:spcBef>
                <a:spcPts val="600"/>
              </a:spcBef>
              <a:buSzPct val="70000"/>
              <a:buFont typeface="Wingdings" panose="05000000000000000000" pitchFamily="2" charset="2"/>
              <a:buChar char="§"/>
            </a:pPr>
            <a:r>
              <a:rPr lang="en-GB" sz="2400" dirty="0">
                <a:solidFill>
                  <a:schemeClr val="tx1">
                    <a:lumMod val="75000"/>
                    <a:lumOff val="25000"/>
                  </a:schemeClr>
                </a:solidFill>
                <a:cs typeface="Arial" panose="020B0604020202020204" pitchFamily="34" charset="0"/>
              </a:rPr>
              <a:t>Ask general – then specific questions</a:t>
            </a:r>
          </a:p>
          <a:p>
            <a:pPr marL="622300" lvl="1" indent="-266700" fontAlgn="base">
              <a:lnSpc>
                <a:spcPct val="90000"/>
              </a:lnSpc>
              <a:spcBef>
                <a:spcPts val="600"/>
              </a:spcBef>
              <a:buSzPct val="70000"/>
              <a:buFont typeface="Wingdings" panose="05000000000000000000" pitchFamily="2" charset="2"/>
              <a:buChar char="§"/>
            </a:pPr>
            <a:r>
              <a:rPr lang="en-GB" sz="2400" dirty="0">
                <a:solidFill>
                  <a:schemeClr val="tx1">
                    <a:lumMod val="75000"/>
                    <a:lumOff val="25000"/>
                  </a:schemeClr>
                </a:solidFill>
                <a:cs typeface="Arial" panose="020B0604020202020204" pitchFamily="34" charset="0"/>
              </a:rPr>
              <a:t>Primarily open-ended questions</a:t>
            </a:r>
          </a:p>
          <a:p>
            <a:pPr marL="622300" lvl="1" indent="-266700" fontAlgn="base">
              <a:lnSpc>
                <a:spcPct val="90000"/>
              </a:lnSpc>
              <a:spcBef>
                <a:spcPts val="600"/>
              </a:spcBef>
              <a:buSzPct val="70000"/>
              <a:buFont typeface="Wingdings" panose="05000000000000000000" pitchFamily="2" charset="2"/>
              <a:buChar char="§"/>
            </a:pPr>
            <a:r>
              <a:rPr lang="en-GB" sz="2400" dirty="0">
                <a:solidFill>
                  <a:schemeClr val="tx1">
                    <a:lumMod val="75000"/>
                    <a:lumOff val="25000"/>
                  </a:schemeClr>
                </a:solidFill>
                <a:cs typeface="Arial" panose="020B0604020202020204" pitchFamily="34" charset="0"/>
              </a:rPr>
              <a:t>Limit closed-ended questions for factual details</a:t>
            </a:r>
          </a:p>
          <a:p>
            <a:pPr marL="731520" lvl="2" indent="-457200" eaLnBrk="0" fontAlgn="base" hangingPunct="0">
              <a:spcBef>
                <a:spcPts val="0"/>
              </a:spcBef>
              <a:spcAft>
                <a:spcPts val="1200"/>
              </a:spcAft>
              <a:buSzPct val="100000"/>
              <a:buFont typeface="Courier New" panose="02070309020205020404" pitchFamily="49" charset="0"/>
              <a:buChar char="o"/>
            </a:pPr>
            <a:endParaRPr lang="en-GB" sz="1400" dirty="0">
              <a:solidFill>
                <a:srgbClr val="000000"/>
              </a:solidFill>
              <a:cs typeface="ＭＳ Ｐゴシック"/>
            </a:endParaRPr>
          </a:p>
          <a:p>
            <a:pPr marL="457200" lvl="1" indent="-457200" eaLnBrk="0" fontAlgn="base" hangingPunct="0">
              <a:spcBef>
                <a:spcPts val="0"/>
              </a:spcBef>
              <a:spcAft>
                <a:spcPts val="1200"/>
              </a:spcAft>
              <a:buSzPct val="100000"/>
              <a:buFont typeface="Courier New" panose="02070309020205020404" pitchFamily="49" charset="0"/>
              <a:buChar char="o"/>
            </a:pPr>
            <a:r>
              <a:rPr lang="en-GB" dirty="0">
                <a:solidFill>
                  <a:srgbClr val="000000"/>
                </a:solidFill>
                <a:cs typeface="ＭＳ Ｐゴシック"/>
              </a:rPr>
              <a:t>Pilot interview </a:t>
            </a:r>
          </a:p>
          <a:p>
            <a:pPr marL="457200" lvl="1" indent="-457200" eaLnBrk="0" fontAlgn="base" hangingPunct="0">
              <a:spcBef>
                <a:spcPts val="0"/>
              </a:spcBef>
              <a:spcAft>
                <a:spcPts val="1200"/>
              </a:spcAft>
              <a:buSzPct val="100000"/>
              <a:buFont typeface="Courier New" panose="02070309020205020404" pitchFamily="49" charset="0"/>
              <a:buChar char="o"/>
            </a:pPr>
            <a:r>
              <a:rPr lang="en-GB" dirty="0">
                <a:solidFill>
                  <a:srgbClr val="000000"/>
                </a:solidFill>
                <a:cs typeface="ＭＳ Ｐゴシック"/>
              </a:rPr>
              <a:t>Explicit consent from participants</a:t>
            </a:r>
          </a:p>
          <a:p>
            <a:pPr marL="457200" lvl="1" indent="-457200" eaLnBrk="0" fontAlgn="base" hangingPunct="0">
              <a:spcBef>
                <a:spcPts val="0"/>
              </a:spcBef>
              <a:spcAft>
                <a:spcPts val="1200"/>
              </a:spcAft>
              <a:buSzPct val="100000"/>
              <a:buFont typeface="Courier New" panose="02070309020205020404" pitchFamily="49" charset="0"/>
              <a:buChar char="o"/>
            </a:pPr>
            <a:r>
              <a:rPr lang="en-GB" dirty="0">
                <a:solidFill>
                  <a:srgbClr val="000000"/>
                </a:solidFill>
                <a:cs typeface="ＭＳ Ｐゴシック"/>
              </a:rPr>
              <a:t>Audio record interviewee (compelling reason for visual) Appropriate venue</a:t>
            </a:r>
          </a:p>
        </p:txBody>
      </p:sp>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21</a:t>
            </a:fld>
            <a:endParaRPr lang="en-GB" dirty="0"/>
          </a:p>
        </p:txBody>
      </p:sp>
      <p:pic>
        <p:nvPicPr>
          <p:cNvPr id="6" name="Picture 2" descr="http://4.bp.blogspot.com/_VeGi-XrsuB8/TKVnYRWj-CI/AAAAAAAAEGg/-5pTIcOV-3s/s320/cassette+recorder.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0" b="100000" l="0" r="100000">
                        <a14:foregroundMark x1="16800" y1="44082" x2="16800" y2="44082"/>
                        <a14:foregroundMark x1="23200" y1="58367" x2="23200" y2="58367"/>
                        <a14:foregroundMark x1="44000" y1="84082" x2="44000" y2="84082"/>
                      </a14:backgroundRemoval>
                    </a14:imgEffect>
                  </a14:imgLayer>
                </a14:imgProps>
              </a:ext>
              <a:ext uri="{28A0092B-C50C-407E-A947-70E740481C1C}">
                <a14:useLocalDpi xmlns:a14="http://schemas.microsoft.com/office/drawing/2010/main" val="0"/>
              </a:ext>
            </a:extLst>
          </a:blip>
          <a:srcRect/>
          <a:stretch>
            <a:fillRect/>
          </a:stretch>
        </p:blipFill>
        <p:spPr bwMode="auto">
          <a:xfrm>
            <a:off x="7560129" y="5792215"/>
            <a:ext cx="2641600" cy="258877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2"/>
          <p:cNvSpPr txBox="1">
            <a:spLocks noChangeArrowheads="1"/>
          </p:cNvSpPr>
          <p:nvPr/>
        </p:nvSpPr>
        <p:spPr>
          <a:xfrm>
            <a:off x="1680029" y="0"/>
            <a:ext cx="8102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no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r>
              <a:rPr lang="en-GB" sz="7200" dirty="0">
                <a:solidFill>
                  <a:srgbClr val="F47210"/>
                </a:solidFill>
                <a:latin typeface="Cambria" pitchFamily="18" charset="0"/>
              </a:rPr>
              <a:t>R</a:t>
            </a:r>
            <a:r>
              <a:rPr lang="en-GB" sz="5400" dirty="0">
                <a:solidFill>
                  <a:srgbClr val="0070C0"/>
                </a:solidFill>
                <a:latin typeface="Cambria" pitchFamily="18" charset="0"/>
              </a:rPr>
              <a:t>esearch Interview</a:t>
            </a:r>
          </a:p>
        </p:txBody>
      </p:sp>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543" y="1409701"/>
            <a:ext cx="8815387" cy="5314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507568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9"/>
          <p:cNvSpPr/>
          <p:nvPr/>
        </p:nvSpPr>
        <p:spPr>
          <a:xfrm>
            <a:off x="1874378" y="1789602"/>
            <a:ext cx="8793622" cy="5068399"/>
          </a:xfrm>
          <a:custGeom>
            <a:avLst/>
            <a:gdLst>
              <a:gd name="connsiteX0" fmla="*/ 0 w 8665140"/>
              <a:gd name="connsiteY0" fmla="*/ 2414055 h 3204269"/>
              <a:gd name="connsiteX1" fmla="*/ 1092200 w 8665140"/>
              <a:gd name="connsiteY1" fmla="*/ 2033055 h 3204269"/>
              <a:gd name="connsiteX2" fmla="*/ 1435100 w 8665140"/>
              <a:gd name="connsiteY2" fmla="*/ 1525055 h 3204269"/>
              <a:gd name="connsiteX3" fmla="*/ 2032000 w 8665140"/>
              <a:gd name="connsiteY3" fmla="*/ 1359955 h 3204269"/>
              <a:gd name="connsiteX4" fmla="*/ 2540000 w 8665140"/>
              <a:gd name="connsiteY4" fmla="*/ 699555 h 3204269"/>
              <a:gd name="connsiteX5" fmla="*/ 3340100 w 8665140"/>
              <a:gd name="connsiteY5" fmla="*/ 547155 h 3204269"/>
              <a:gd name="connsiteX6" fmla="*/ 3924300 w 8665140"/>
              <a:gd name="connsiteY6" fmla="*/ 102655 h 3204269"/>
              <a:gd name="connsiteX7" fmla="*/ 4737100 w 8665140"/>
              <a:gd name="connsiteY7" fmla="*/ 39155 h 3204269"/>
              <a:gd name="connsiteX8" fmla="*/ 5727700 w 8665140"/>
              <a:gd name="connsiteY8" fmla="*/ 39155 h 3204269"/>
              <a:gd name="connsiteX9" fmla="*/ 6337300 w 8665140"/>
              <a:gd name="connsiteY9" fmla="*/ 534455 h 3204269"/>
              <a:gd name="connsiteX10" fmla="*/ 7035800 w 8665140"/>
              <a:gd name="connsiteY10" fmla="*/ 763055 h 3204269"/>
              <a:gd name="connsiteX11" fmla="*/ 7454900 w 8665140"/>
              <a:gd name="connsiteY11" fmla="*/ 1499655 h 3204269"/>
              <a:gd name="connsiteX12" fmla="*/ 7912100 w 8665140"/>
              <a:gd name="connsiteY12" fmla="*/ 2058455 h 3204269"/>
              <a:gd name="connsiteX13" fmla="*/ 8128000 w 8665140"/>
              <a:gd name="connsiteY13" fmla="*/ 2185455 h 3204269"/>
              <a:gd name="connsiteX14" fmla="*/ 8318500 w 8665140"/>
              <a:gd name="connsiteY14" fmla="*/ 2680755 h 3204269"/>
              <a:gd name="connsiteX15" fmla="*/ 8648700 w 8665140"/>
              <a:gd name="connsiteY15" fmla="*/ 3176055 h 3204269"/>
              <a:gd name="connsiteX16" fmla="*/ 8585200 w 8665140"/>
              <a:gd name="connsiteY16" fmla="*/ 3099855 h 32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65140" h="3204269">
                <a:moveTo>
                  <a:pt x="0" y="2414055"/>
                </a:moveTo>
                <a:cubicBezTo>
                  <a:pt x="426508" y="2297638"/>
                  <a:pt x="853017" y="2181222"/>
                  <a:pt x="1092200" y="2033055"/>
                </a:cubicBezTo>
                <a:cubicBezTo>
                  <a:pt x="1331383" y="1884888"/>
                  <a:pt x="1278467" y="1637238"/>
                  <a:pt x="1435100" y="1525055"/>
                </a:cubicBezTo>
                <a:cubicBezTo>
                  <a:pt x="1591733" y="1412872"/>
                  <a:pt x="1847850" y="1497538"/>
                  <a:pt x="2032000" y="1359955"/>
                </a:cubicBezTo>
                <a:cubicBezTo>
                  <a:pt x="2216150" y="1222372"/>
                  <a:pt x="2321983" y="835022"/>
                  <a:pt x="2540000" y="699555"/>
                </a:cubicBezTo>
                <a:cubicBezTo>
                  <a:pt x="2758017" y="564088"/>
                  <a:pt x="3109383" y="646638"/>
                  <a:pt x="3340100" y="547155"/>
                </a:cubicBezTo>
                <a:cubicBezTo>
                  <a:pt x="3570817" y="447672"/>
                  <a:pt x="3691467" y="187322"/>
                  <a:pt x="3924300" y="102655"/>
                </a:cubicBezTo>
                <a:cubicBezTo>
                  <a:pt x="4157133" y="17988"/>
                  <a:pt x="4436533" y="49738"/>
                  <a:pt x="4737100" y="39155"/>
                </a:cubicBezTo>
                <a:cubicBezTo>
                  <a:pt x="5037667" y="28572"/>
                  <a:pt x="5461000" y="-43395"/>
                  <a:pt x="5727700" y="39155"/>
                </a:cubicBezTo>
                <a:cubicBezTo>
                  <a:pt x="5994400" y="121705"/>
                  <a:pt x="6119283" y="413805"/>
                  <a:pt x="6337300" y="534455"/>
                </a:cubicBezTo>
                <a:cubicBezTo>
                  <a:pt x="6555317" y="655105"/>
                  <a:pt x="6849533" y="602188"/>
                  <a:pt x="7035800" y="763055"/>
                </a:cubicBezTo>
                <a:cubicBezTo>
                  <a:pt x="7222067" y="923922"/>
                  <a:pt x="7308850" y="1283755"/>
                  <a:pt x="7454900" y="1499655"/>
                </a:cubicBezTo>
                <a:cubicBezTo>
                  <a:pt x="7600950" y="1715555"/>
                  <a:pt x="7799917" y="1944155"/>
                  <a:pt x="7912100" y="2058455"/>
                </a:cubicBezTo>
                <a:cubicBezTo>
                  <a:pt x="8024283" y="2172755"/>
                  <a:pt x="8060267" y="2081738"/>
                  <a:pt x="8128000" y="2185455"/>
                </a:cubicBezTo>
                <a:cubicBezTo>
                  <a:pt x="8195733" y="2289172"/>
                  <a:pt x="8231717" y="2515655"/>
                  <a:pt x="8318500" y="2680755"/>
                </a:cubicBezTo>
                <a:cubicBezTo>
                  <a:pt x="8405283" y="2845855"/>
                  <a:pt x="8604250" y="3106205"/>
                  <a:pt x="8648700" y="3176055"/>
                </a:cubicBezTo>
                <a:cubicBezTo>
                  <a:pt x="8693150" y="3245905"/>
                  <a:pt x="8639175" y="3172880"/>
                  <a:pt x="8585200" y="3099855"/>
                </a:cubicBezTo>
              </a:path>
            </a:pathLst>
          </a:custGeom>
          <a:noFill/>
          <a:ln>
            <a:solidFill>
              <a:schemeClr val="accent1">
                <a:lumMod val="60000"/>
                <a:lumOff val="40000"/>
                <a:alpha val="3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sz="quarter" idx="1"/>
          </p:nvPr>
        </p:nvSpPr>
        <p:spPr>
          <a:xfrm>
            <a:off x="1091202" y="1156303"/>
            <a:ext cx="8581118" cy="3942277"/>
          </a:xfrm>
        </p:spPr>
        <p:txBody>
          <a:bodyPr>
            <a:noAutofit/>
          </a:bodyPr>
          <a:lstStyle/>
          <a:p>
            <a:pPr marL="457200" lvl="1" indent="-457200" eaLnBrk="0" fontAlgn="base" hangingPunct="0">
              <a:spcBef>
                <a:spcPts val="1200"/>
              </a:spcBef>
              <a:spcAft>
                <a:spcPts val="600"/>
              </a:spcAft>
              <a:buSzPct val="100000"/>
              <a:buFont typeface="Courier New" panose="02070309020205020404" pitchFamily="49" charset="0"/>
              <a:buChar char="o"/>
            </a:pPr>
            <a:r>
              <a:rPr lang="en-GB" sz="2000" dirty="0">
                <a:solidFill>
                  <a:srgbClr val="000000"/>
                </a:solidFill>
                <a:cs typeface="ＭＳ Ｐゴシック"/>
              </a:rPr>
              <a:t>Introduction: self &amp; topic</a:t>
            </a:r>
          </a:p>
          <a:p>
            <a:pPr marL="457200" lvl="1" indent="-457200" eaLnBrk="0" fontAlgn="base" hangingPunct="0">
              <a:spcBef>
                <a:spcPts val="1200"/>
              </a:spcBef>
              <a:spcAft>
                <a:spcPts val="1200"/>
              </a:spcAft>
              <a:buSzPct val="100000"/>
              <a:buFont typeface="Courier New" panose="02070309020205020404" pitchFamily="49" charset="0"/>
              <a:buChar char="o"/>
            </a:pPr>
            <a:r>
              <a:rPr lang="en-GB" sz="2000" dirty="0">
                <a:solidFill>
                  <a:srgbClr val="000000"/>
                </a:solidFill>
                <a:cs typeface="ＭＳ Ｐゴシック"/>
              </a:rPr>
              <a:t>Convey aim &amp; expected length of interview </a:t>
            </a:r>
          </a:p>
          <a:p>
            <a:pPr marL="457200" lvl="1" indent="-457200" eaLnBrk="0" fontAlgn="base" hangingPunct="0">
              <a:spcBef>
                <a:spcPts val="0"/>
              </a:spcBef>
              <a:buSzPct val="100000"/>
              <a:buFont typeface="Courier New" panose="02070309020205020404" pitchFamily="49" charset="0"/>
              <a:buChar char="o"/>
            </a:pPr>
            <a:r>
              <a:rPr lang="en-GB" sz="2000" dirty="0">
                <a:solidFill>
                  <a:srgbClr val="000000"/>
                </a:solidFill>
                <a:cs typeface="ＭＳ Ｐゴシック"/>
              </a:rPr>
              <a:t>Adhere to ethical standards</a:t>
            </a:r>
          </a:p>
          <a:p>
            <a:pPr marL="636270" lvl="2" indent="-361950" eaLnBrk="0" fontAlgn="base" hangingPunct="0">
              <a:spcBef>
                <a:spcPts val="0"/>
              </a:spcBef>
              <a:buSzPct val="100000"/>
              <a:buFont typeface="Courier New" panose="02070309020205020404" pitchFamily="49" charset="0"/>
              <a:buChar char="o"/>
            </a:pPr>
            <a:r>
              <a:rPr lang="en-GB" sz="2000" dirty="0">
                <a:solidFill>
                  <a:schemeClr val="accent1">
                    <a:lumMod val="75000"/>
                  </a:schemeClr>
                </a:solidFill>
                <a:cs typeface="ＭＳ Ｐゴシック"/>
              </a:rPr>
              <a:t>Anonymity &amp; confidentiality </a:t>
            </a:r>
          </a:p>
          <a:p>
            <a:pPr marL="636270" lvl="2" indent="-361950" eaLnBrk="0" fontAlgn="base" hangingPunct="0">
              <a:spcBef>
                <a:spcPts val="0"/>
              </a:spcBef>
              <a:buSzPct val="100000"/>
              <a:buFont typeface="Courier New" panose="02070309020205020404" pitchFamily="49" charset="0"/>
              <a:buChar char="o"/>
            </a:pPr>
            <a:r>
              <a:rPr lang="en-GB" sz="2000" dirty="0">
                <a:solidFill>
                  <a:schemeClr val="accent1">
                    <a:lumMod val="75000"/>
                  </a:schemeClr>
                </a:solidFill>
                <a:cs typeface="ＭＳ Ｐゴシック"/>
              </a:rPr>
              <a:t>Consent</a:t>
            </a:r>
          </a:p>
          <a:p>
            <a:pPr marL="636270" lvl="2" indent="-361950" eaLnBrk="0" fontAlgn="base" hangingPunct="0">
              <a:spcBef>
                <a:spcPts val="0"/>
              </a:spcBef>
              <a:spcAft>
                <a:spcPts val="1200"/>
              </a:spcAft>
              <a:buSzPct val="100000"/>
              <a:buFont typeface="Courier New" panose="02070309020205020404" pitchFamily="49" charset="0"/>
              <a:buChar char="o"/>
            </a:pPr>
            <a:r>
              <a:rPr lang="en-GB" sz="2000" dirty="0">
                <a:solidFill>
                  <a:schemeClr val="accent1">
                    <a:lumMod val="75000"/>
                  </a:schemeClr>
                </a:solidFill>
                <a:cs typeface="ＭＳ Ｐゴシック"/>
              </a:rPr>
              <a:t>Recording</a:t>
            </a:r>
          </a:p>
          <a:p>
            <a:pPr marL="457200" lvl="1" indent="-457200" eaLnBrk="0" fontAlgn="base" hangingPunct="0">
              <a:spcBef>
                <a:spcPts val="1200"/>
              </a:spcBef>
              <a:spcAft>
                <a:spcPts val="1200"/>
              </a:spcAft>
              <a:buSzPct val="100000"/>
              <a:buFont typeface="Courier New" panose="02070309020205020404" pitchFamily="49" charset="0"/>
              <a:buChar char="o"/>
            </a:pPr>
            <a:r>
              <a:rPr lang="en-GB" sz="2000" dirty="0">
                <a:solidFill>
                  <a:srgbClr val="000000"/>
                </a:solidFill>
                <a:cs typeface="ＭＳ Ｐゴシック"/>
              </a:rPr>
              <a:t>Logical sequence of statements/topics</a:t>
            </a:r>
          </a:p>
          <a:p>
            <a:pPr marL="0" lvl="1" indent="0" eaLnBrk="0" fontAlgn="base" hangingPunct="0">
              <a:spcBef>
                <a:spcPts val="1200"/>
              </a:spcBef>
              <a:spcAft>
                <a:spcPts val="1200"/>
              </a:spcAft>
              <a:buSzPct val="100000"/>
              <a:buNone/>
            </a:pPr>
            <a:r>
              <a:rPr lang="en-GB" sz="2000" dirty="0">
                <a:solidFill>
                  <a:srgbClr val="000000"/>
                </a:solidFill>
                <a:cs typeface="ＭＳ Ｐゴシック"/>
              </a:rPr>
              <a:t>(Interview Schedule)</a:t>
            </a:r>
          </a:p>
          <a:p>
            <a:pPr marL="457200" lvl="1" indent="-457200" eaLnBrk="0" fontAlgn="base" hangingPunct="0">
              <a:spcBef>
                <a:spcPts val="1200"/>
              </a:spcBef>
              <a:spcAft>
                <a:spcPts val="1200"/>
              </a:spcAft>
              <a:buSzPct val="100000"/>
              <a:buFont typeface="Courier New" panose="02070309020205020404" pitchFamily="49" charset="0"/>
              <a:buChar char="o"/>
            </a:pPr>
            <a:r>
              <a:rPr lang="en-GB" sz="2000" dirty="0">
                <a:solidFill>
                  <a:srgbClr val="000000"/>
                </a:solidFill>
                <a:cs typeface="ＭＳ Ｐゴシック"/>
              </a:rPr>
              <a:t>Questions - clear, easy to understand, ‘everyday language’ </a:t>
            </a:r>
          </a:p>
        </p:txBody>
      </p:sp>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22</a:t>
            </a:fld>
            <a:endParaRPr lang="en-GB"/>
          </a:p>
        </p:txBody>
      </p:sp>
      <p:sp>
        <p:nvSpPr>
          <p:cNvPr id="8" name="Title 1"/>
          <p:cNvSpPr txBox="1">
            <a:spLocks/>
          </p:cNvSpPr>
          <p:nvPr/>
        </p:nvSpPr>
        <p:spPr>
          <a:xfrm>
            <a:off x="1749628" y="285299"/>
            <a:ext cx="9654639" cy="843440"/>
          </a:xfrm>
          <a:prstGeom prst="rect">
            <a:avLst/>
          </a:prstGeom>
        </p:spPr>
        <p:txBody>
          <a:bodyPr vert="horz" anchor="b">
            <a:noAutofit/>
          </a:bodyPr>
          <a:lstStyle>
            <a:lvl1pPr algn="l" rtl="0" eaLnBrk="1" latinLnBrk="0" hangingPunct="1">
              <a:spcBef>
                <a:spcPct val="0"/>
              </a:spcBef>
              <a:buNone/>
              <a:defRPr kumimoji="0" sz="3000" b="0" kern="1200" cap="small" baseline="0">
                <a:solidFill>
                  <a:schemeClr val="tx2"/>
                </a:solidFill>
                <a:effectLst/>
                <a:latin typeface="Cambria" pitchFamily="18" charset="0"/>
                <a:ea typeface="+mj-ea"/>
                <a:cs typeface="+mj-cs"/>
              </a:defRPr>
            </a:lvl1pPr>
          </a:lstStyle>
          <a:p>
            <a:r>
              <a:rPr lang="en-GB" sz="7200" dirty="0">
                <a:solidFill>
                  <a:srgbClr val="0070C0"/>
                </a:solidFill>
              </a:rPr>
              <a:t>I</a:t>
            </a:r>
            <a:r>
              <a:rPr lang="en-GB" sz="4800" dirty="0"/>
              <a:t>nterview Guide</a:t>
            </a:r>
            <a:endParaRPr lang="en-GB" sz="1800"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3993" y="431800"/>
            <a:ext cx="2099220" cy="2315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829016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51460" y="419100"/>
            <a:ext cx="8581118" cy="5749470"/>
          </a:xfrm>
        </p:spPr>
        <p:txBody>
          <a:bodyPr>
            <a:noAutofit/>
          </a:bodyPr>
          <a:lstStyle/>
          <a:p>
            <a:r>
              <a:rPr lang="en-GB" sz="1800" b="1" dirty="0"/>
              <a:t>Introducing Q’s</a:t>
            </a:r>
            <a:endParaRPr lang="en-GB" sz="1800" dirty="0"/>
          </a:p>
          <a:p>
            <a:r>
              <a:rPr lang="en-GB" sz="1800" b="1" dirty="0"/>
              <a:t>Follow up/Probing Q’s </a:t>
            </a:r>
          </a:p>
          <a:p>
            <a:r>
              <a:rPr lang="en-GB" sz="1800" b="1" dirty="0"/>
              <a:t>Direct Q’s </a:t>
            </a:r>
          </a:p>
          <a:p>
            <a:r>
              <a:rPr lang="en-GB" sz="1800" b="1" dirty="0"/>
              <a:t>Specifying Q’s </a:t>
            </a:r>
          </a:p>
          <a:p>
            <a:r>
              <a:rPr lang="en-GB" sz="1800" b="1" dirty="0"/>
              <a:t>Indirect Q’s </a:t>
            </a:r>
          </a:p>
          <a:p>
            <a:r>
              <a:rPr lang="en-GB" sz="1800" b="1" dirty="0"/>
              <a:t>Structuring Q’s </a:t>
            </a:r>
          </a:p>
          <a:p>
            <a:r>
              <a:rPr lang="en-GB" sz="1800" b="1" dirty="0"/>
              <a:t>Interpreting Q’s </a:t>
            </a:r>
          </a:p>
          <a:p>
            <a:pPr marL="0" indent="0">
              <a:buNone/>
            </a:pPr>
            <a:endParaRPr lang="en-GB" sz="1800" dirty="0">
              <a:solidFill>
                <a:srgbClr val="000000"/>
              </a:solidFill>
              <a:cs typeface="ＭＳ Ｐゴシック"/>
            </a:endParaRPr>
          </a:p>
          <a:p>
            <a:pPr marL="0" indent="0">
              <a:buNone/>
            </a:pPr>
            <a:r>
              <a:rPr lang="en-GB" b="1" dirty="0">
                <a:solidFill>
                  <a:srgbClr val="000000"/>
                </a:solidFill>
                <a:cs typeface="ＭＳ Ｐゴシック"/>
              </a:rPr>
              <a:t>General types of questions to avoid:</a:t>
            </a:r>
          </a:p>
          <a:p>
            <a:pPr marL="636270" lvl="2" indent="-361950" eaLnBrk="0" fontAlgn="base" hangingPunct="0">
              <a:spcBef>
                <a:spcPts val="0"/>
              </a:spcBef>
              <a:spcAft>
                <a:spcPts val="600"/>
              </a:spcAft>
              <a:buSzPct val="100000"/>
              <a:buFont typeface="Wingdings" panose="05000000000000000000" pitchFamily="2" charset="2"/>
              <a:buChar char="§"/>
            </a:pPr>
            <a:r>
              <a:rPr lang="en-GB" dirty="0">
                <a:solidFill>
                  <a:srgbClr val="0070C0"/>
                </a:solidFill>
              </a:rPr>
              <a:t>Leading questions</a:t>
            </a:r>
          </a:p>
          <a:p>
            <a:pPr marL="1184910" lvl="4" indent="-361950" eaLnBrk="0" fontAlgn="base" hangingPunct="0">
              <a:spcBef>
                <a:spcPts val="0"/>
              </a:spcBef>
              <a:spcAft>
                <a:spcPts val="600"/>
              </a:spcAft>
              <a:buSzPct val="100000"/>
              <a:buFont typeface="Wingdings" panose="05000000000000000000" pitchFamily="2" charset="2"/>
              <a:buChar char="§"/>
            </a:pPr>
            <a:r>
              <a:rPr lang="en-GB" sz="1800" dirty="0">
                <a:solidFill>
                  <a:srgbClr val="000000"/>
                </a:solidFill>
                <a:cs typeface="ＭＳ Ｐゴシック"/>
              </a:rPr>
              <a:t>“Some people think marketing essential to the firm’s success; what’s your view?... vs. what’s your view regarding the role of marketing to the firm?</a:t>
            </a:r>
          </a:p>
          <a:p>
            <a:pPr marL="910590" lvl="3" indent="-361950" eaLnBrk="0" fontAlgn="base" hangingPunct="0">
              <a:spcBef>
                <a:spcPts val="0"/>
              </a:spcBef>
              <a:spcAft>
                <a:spcPts val="600"/>
              </a:spcAft>
              <a:buSzPct val="100000"/>
              <a:buFont typeface="Wingdings" panose="05000000000000000000" pitchFamily="2" charset="2"/>
              <a:buChar char="§"/>
            </a:pPr>
            <a:r>
              <a:rPr lang="en-GB" dirty="0">
                <a:solidFill>
                  <a:srgbClr val="0070C0"/>
                </a:solidFill>
                <a:cs typeface="ＭＳ Ｐゴシック"/>
              </a:rPr>
              <a:t>Double-barrelled questions</a:t>
            </a:r>
          </a:p>
          <a:p>
            <a:pPr marL="1184910" lvl="4" indent="-361950" eaLnBrk="0" fontAlgn="base" hangingPunct="0">
              <a:spcBef>
                <a:spcPts val="0"/>
              </a:spcBef>
              <a:spcAft>
                <a:spcPts val="600"/>
              </a:spcAft>
              <a:buSzPct val="100000"/>
              <a:buFont typeface="Wingdings" panose="05000000000000000000" pitchFamily="2" charset="2"/>
              <a:buChar char="§"/>
            </a:pPr>
            <a:r>
              <a:rPr lang="en-GB" sz="1800" dirty="0">
                <a:solidFill>
                  <a:srgbClr val="000000"/>
                </a:solidFill>
                <a:cs typeface="ＭＳ Ｐゴシック"/>
              </a:rPr>
              <a:t>E.g. How satisfied are you with your pay and working conditions?</a:t>
            </a:r>
          </a:p>
          <a:p>
            <a:pPr marL="1184910" lvl="4" indent="-361950" eaLnBrk="0" fontAlgn="base" hangingPunct="0">
              <a:spcBef>
                <a:spcPts val="0"/>
              </a:spcBef>
              <a:spcAft>
                <a:spcPts val="600"/>
              </a:spcAft>
              <a:buSzPct val="100000"/>
              <a:buFont typeface="Wingdings" panose="05000000000000000000" pitchFamily="2" charset="2"/>
              <a:buChar char="§"/>
            </a:pPr>
            <a:endParaRPr lang="en-GB" sz="1800" dirty="0">
              <a:solidFill>
                <a:srgbClr val="000000"/>
              </a:solidFill>
              <a:cs typeface="ＭＳ Ｐゴシック"/>
            </a:endParaRPr>
          </a:p>
        </p:txBody>
      </p:sp>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23</a:t>
            </a:fld>
            <a:endParaRPr lang="en-GB"/>
          </a:p>
        </p:txBody>
      </p:sp>
      <p:pic>
        <p:nvPicPr>
          <p:cNvPr id="7" name="Picture 2" descr="https://encrypted-tbn2.google.com/images?q=tbn:ANd9GcQvEVXOltgFHk65vMJexHUzpyYc14cpsS_At3NFRCHBMY25WCy9bQ">
            <a:hlinkClick r:id="rId3"/>
          </p:cNvPr>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885" b="34956" l="0" r="100000">
                        <a14:foregroundMark x1="78924" y1="23894" x2="78924" y2="23894"/>
                        <a14:foregroundMark x1="71749" y1="30973" x2="74439" y2="7522"/>
                        <a14:foregroundMark x1="71749" y1="27434" x2="86547" y2="32743"/>
                        <a14:foregroundMark x1="69955" y1="32743" x2="66368" y2="33628"/>
                        <a14:foregroundMark x1="55157" y1="32301" x2="52018" y2="29646"/>
                        <a14:foregroundMark x1="57848" y1="32743" x2="57399" y2="32743"/>
                        <a14:foregroundMark x1="75336" y1="33186" x2="75336" y2="33186"/>
                        <a14:foregroundMark x1="18834" y1="4425" x2="20628" y2="32743"/>
                        <a14:foregroundMark x1="14798" y1="21681" x2="10762" y2="33628"/>
                        <a14:foregroundMark x1="39910" y1="20796" x2="27803" y2="33628"/>
                      </a14:backgroundRemoval>
                    </a14:imgEffect>
                  </a14:imgLayer>
                </a14:imgProps>
              </a:ext>
            </a:extLst>
          </a:blip>
          <a:srcRect b="64634"/>
          <a:stretch/>
        </p:blipFill>
        <p:spPr bwMode="auto">
          <a:xfrm flipH="1">
            <a:off x="8080823" y="2030052"/>
            <a:ext cx="3143741" cy="1109389"/>
          </a:xfrm>
          <a:prstGeom prst="rect">
            <a:avLst/>
          </a:prstGeom>
          <a:ln>
            <a:noFill/>
          </a:ln>
          <a:effectLst>
            <a:outerShdw blurRad="292100" dist="139700" dir="2700000" algn="tl" rotWithShape="0">
              <a:srgbClr val="333333">
                <a:alpha val="65000"/>
              </a:srgbClr>
            </a:outerShdw>
          </a:effectLst>
        </p:spPr>
      </p:pic>
      <p:sp>
        <p:nvSpPr>
          <p:cNvPr id="6" name="Content Placeholder 2"/>
          <p:cNvSpPr txBox="1">
            <a:spLocks/>
          </p:cNvSpPr>
          <p:nvPr/>
        </p:nvSpPr>
        <p:spPr>
          <a:xfrm>
            <a:off x="4263565" y="6625335"/>
            <a:ext cx="3817258" cy="932543"/>
          </a:xfrm>
          <a:prstGeom prst="rect">
            <a:avLst/>
          </a:prstGeom>
        </p:spPr>
        <p:txBody>
          <a:bodyPr vert="horz">
            <a:noAutofit/>
          </a:bodyPr>
          <a:lstStyle>
            <a:lvl1pPr marL="274320" indent="-274320" algn="l" rtl="0" eaLnBrk="1" latinLnBrk="0" hangingPunct="1">
              <a:spcBef>
                <a:spcPts val="600"/>
              </a:spcBef>
              <a:buClr>
                <a:srgbClr val="0070C0"/>
              </a:buClr>
              <a:buSzPct val="70000"/>
              <a:buFont typeface="Wingdings"/>
              <a:buChar char=""/>
              <a:defRPr kumimoji="0" sz="2400" kern="1200">
                <a:solidFill>
                  <a:schemeClr val="tx1"/>
                </a:solidFill>
                <a:latin typeface="Cambria" pitchFamily="18" charset="0"/>
                <a:ea typeface="+mn-ea"/>
                <a:cs typeface="+mn-cs"/>
              </a:defRPr>
            </a:lvl1pPr>
            <a:lvl2pPr marL="640080" indent="-274320" algn="l" rtl="0" eaLnBrk="1" latinLnBrk="0" hangingPunct="1">
              <a:spcBef>
                <a:spcPct val="20000"/>
              </a:spcBef>
              <a:buClr>
                <a:srgbClr val="0070C0"/>
              </a:buClr>
              <a:buSzPct val="80000"/>
              <a:buFont typeface="Wingdings 2"/>
              <a:buChar char=""/>
              <a:defRPr kumimoji="0" sz="2100" kern="1200">
                <a:solidFill>
                  <a:schemeClr val="tx1"/>
                </a:solidFill>
                <a:latin typeface="Cambria" pitchFamily="18" charset="0"/>
                <a:ea typeface="+mn-ea"/>
                <a:cs typeface="+mn-cs"/>
              </a:defRPr>
            </a:lvl2pPr>
            <a:lvl3pPr marL="914400" indent="-182880" algn="l" rtl="0" eaLnBrk="1" latinLnBrk="0" hangingPunct="1">
              <a:spcBef>
                <a:spcPct val="20000"/>
              </a:spcBef>
              <a:buClr>
                <a:srgbClr val="0070C0"/>
              </a:buClr>
              <a:buSzPct val="60000"/>
              <a:buFont typeface="Wingdings"/>
              <a:buChar char=""/>
              <a:defRPr kumimoji="0" sz="1800" kern="1200">
                <a:solidFill>
                  <a:schemeClr val="tx1"/>
                </a:solidFill>
                <a:latin typeface="Cambria" pitchFamily="18" charset="0"/>
                <a:ea typeface="+mn-ea"/>
                <a:cs typeface="+mn-cs"/>
              </a:defRPr>
            </a:lvl3pPr>
            <a:lvl4pPr marL="1188720" indent="-182880" algn="l" rtl="0" eaLnBrk="1" latinLnBrk="0" hangingPunct="1">
              <a:spcBef>
                <a:spcPct val="20000"/>
              </a:spcBef>
              <a:buClr>
                <a:srgbClr val="0070C0"/>
              </a:buClr>
              <a:buSzPct val="60000"/>
              <a:buFont typeface="Wingdings"/>
              <a:buChar char=""/>
              <a:defRPr kumimoji="0" sz="1800" kern="1200">
                <a:solidFill>
                  <a:schemeClr val="tx1"/>
                </a:solidFill>
                <a:latin typeface="Cambria" pitchFamily="18" charset="0"/>
                <a:ea typeface="+mn-ea"/>
                <a:cs typeface="+mn-cs"/>
              </a:defRPr>
            </a:lvl4pPr>
            <a:lvl5pPr marL="1463040" indent="-182880" algn="l" rtl="0" eaLnBrk="1" latinLnBrk="0" hangingPunct="1">
              <a:spcBef>
                <a:spcPct val="20000"/>
              </a:spcBef>
              <a:buClr>
                <a:srgbClr val="0070C0"/>
              </a:buClr>
              <a:buSzPct val="68000"/>
              <a:buFont typeface="Wingdings 2"/>
              <a:buChar char=""/>
              <a:defRPr kumimoji="0" sz="1600" kern="1200">
                <a:solidFill>
                  <a:schemeClr val="tx1"/>
                </a:solidFill>
                <a:latin typeface="Cambria" pitchFamily="18" charset="0"/>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lvl="1" indent="0" eaLnBrk="0" fontAlgn="base" hangingPunct="0">
              <a:spcBef>
                <a:spcPts val="0"/>
              </a:spcBef>
              <a:spcAft>
                <a:spcPts val="1200"/>
              </a:spcAft>
              <a:buSzPct val="100000"/>
              <a:buNone/>
            </a:pPr>
            <a:r>
              <a:rPr lang="en-GB" sz="1400" dirty="0">
                <a:solidFill>
                  <a:schemeClr val="accent1">
                    <a:lumMod val="75000"/>
                  </a:schemeClr>
                </a:solidFill>
                <a:latin typeface="Bradley Hand ITC" panose="03070402050302030203" pitchFamily="66" charset="0"/>
                <a:cs typeface="ＭＳ Ｐゴシック"/>
              </a:rPr>
              <a:t>Qualitative interview flowed </a:t>
            </a:r>
          </a:p>
          <a:p>
            <a:pPr marL="274320" lvl="1">
              <a:spcBef>
                <a:spcPts val="600"/>
              </a:spcBef>
              <a:buSzPct val="70000"/>
              <a:buFont typeface="Wingdings"/>
              <a:buChar char=""/>
            </a:pPr>
            <a:endParaRPr lang="en-GB" sz="1200" dirty="0">
              <a:solidFill>
                <a:schemeClr val="accent1">
                  <a:lumMod val="75000"/>
                </a:schemeClr>
              </a:solidFill>
              <a:latin typeface="Bradley Hand ITC" panose="03070402050302030203" pitchFamily="66" charset="0"/>
            </a:endParaRPr>
          </a:p>
        </p:txBody>
      </p:sp>
      <p:sp>
        <p:nvSpPr>
          <p:cNvPr id="8" name="Rectangle 2"/>
          <p:cNvSpPr txBox="1">
            <a:spLocks noChangeArrowheads="1"/>
          </p:cNvSpPr>
          <p:nvPr/>
        </p:nvSpPr>
        <p:spPr>
          <a:xfrm>
            <a:off x="3837940" y="268515"/>
            <a:ext cx="8102600" cy="30117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no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r>
              <a:rPr lang="en-GB" sz="7200" dirty="0">
                <a:solidFill>
                  <a:srgbClr val="F47210"/>
                </a:solidFill>
                <a:latin typeface="Cambria" pitchFamily="18" charset="0"/>
              </a:rPr>
              <a:t>R</a:t>
            </a:r>
            <a:r>
              <a:rPr lang="en-GB" sz="5400" dirty="0">
                <a:solidFill>
                  <a:srgbClr val="0070C0"/>
                </a:solidFill>
                <a:latin typeface="Cambria" pitchFamily="18" charset="0"/>
              </a:rPr>
              <a:t>esearch Interview</a:t>
            </a:r>
          </a:p>
        </p:txBody>
      </p:sp>
    </p:spTree>
    <p:extLst>
      <p:ext uri="{BB962C8B-B14F-4D97-AF65-F5344CB8AC3E}">
        <p14:creationId xmlns:p14="http://schemas.microsoft.com/office/powerpoint/2010/main" val="37322576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03217" y="703929"/>
            <a:ext cx="8563428" cy="4884071"/>
          </a:xfrm>
        </p:spPr>
        <p:txBody>
          <a:bodyPr>
            <a:noAutofit/>
          </a:bodyPr>
          <a:lstStyle/>
          <a:p>
            <a:pPr marL="324000" lvl="1" indent="-360000" eaLnBrk="0" fontAlgn="base" hangingPunct="0">
              <a:spcBef>
                <a:spcPts val="600"/>
              </a:spcBef>
              <a:buSzPct val="100000"/>
              <a:buFont typeface="Courier New" panose="02070309020205020404" pitchFamily="49" charset="0"/>
              <a:buChar char="o"/>
            </a:pPr>
            <a:r>
              <a:rPr lang="en-GB" sz="2000" dirty="0">
                <a:solidFill>
                  <a:schemeClr val="accent6">
                    <a:lumMod val="50000"/>
                  </a:schemeClr>
                </a:solidFill>
                <a:cs typeface="ＭＳ Ｐゴシック"/>
              </a:rPr>
              <a:t>Ethically sensitive - ensures the interviewee knows what the study is about and how data will be used</a:t>
            </a:r>
            <a:endParaRPr lang="en-GB" sz="2000" cap="small" dirty="0">
              <a:solidFill>
                <a:schemeClr val="accent6">
                  <a:lumMod val="50000"/>
                </a:schemeClr>
              </a:solidFill>
            </a:endParaRPr>
          </a:p>
          <a:p>
            <a:pPr marL="324000" lvl="1" indent="-360000" eaLnBrk="0" fontAlgn="base" hangingPunct="0">
              <a:spcBef>
                <a:spcPts val="600"/>
              </a:spcBef>
              <a:buSzPct val="100000"/>
              <a:buFont typeface="Courier New" panose="02070309020205020404" pitchFamily="49" charset="0"/>
              <a:buChar char="o"/>
            </a:pPr>
            <a:r>
              <a:rPr lang="en-GB" sz="2000" dirty="0">
                <a:solidFill>
                  <a:schemeClr val="accent6">
                    <a:lumMod val="50000"/>
                  </a:schemeClr>
                </a:solidFill>
                <a:cs typeface="ＭＳ Ｐゴシック"/>
              </a:rPr>
              <a:t>Gentle - let people finish </a:t>
            </a:r>
          </a:p>
          <a:p>
            <a:pPr marL="324000" lvl="1" indent="-360000" eaLnBrk="0" fontAlgn="base" hangingPunct="0">
              <a:spcBef>
                <a:spcPts val="600"/>
              </a:spcBef>
              <a:buSzPct val="100000"/>
              <a:buFont typeface="Courier New" panose="02070309020205020404" pitchFamily="49" charset="0"/>
              <a:buChar char="o"/>
            </a:pPr>
            <a:r>
              <a:rPr lang="en-GB" sz="2000" dirty="0">
                <a:solidFill>
                  <a:schemeClr val="accent6">
                    <a:lumMod val="50000"/>
                  </a:schemeClr>
                </a:solidFill>
                <a:cs typeface="ＭＳ Ｐゴシック"/>
              </a:rPr>
              <a:t>Knowledgeable and familiar with topic </a:t>
            </a:r>
          </a:p>
          <a:p>
            <a:pPr marL="324000" lvl="1" indent="-360000" eaLnBrk="0" fontAlgn="base" hangingPunct="0">
              <a:spcBef>
                <a:spcPts val="600"/>
              </a:spcBef>
              <a:buSzPct val="100000"/>
              <a:buFont typeface="Courier New" panose="02070309020205020404" pitchFamily="49" charset="0"/>
              <a:buChar char="o"/>
            </a:pPr>
            <a:r>
              <a:rPr lang="en-GB" sz="2000" dirty="0">
                <a:solidFill>
                  <a:schemeClr val="accent6">
                    <a:lumMod val="50000"/>
                  </a:schemeClr>
                </a:solidFill>
                <a:cs typeface="ＭＳ Ｐゴシック"/>
              </a:rPr>
              <a:t>Clear - questions are simple, easy and short</a:t>
            </a:r>
          </a:p>
          <a:p>
            <a:pPr marL="324000" lvl="1" indent="-360000" eaLnBrk="0" fontAlgn="base" hangingPunct="0">
              <a:spcBef>
                <a:spcPts val="600"/>
              </a:spcBef>
              <a:buSzPct val="100000"/>
              <a:buFont typeface="Courier New" panose="02070309020205020404" pitchFamily="49" charset="0"/>
              <a:buChar char="o"/>
            </a:pPr>
            <a:r>
              <a:rPr lang="en-GB" sz="2000" dirty="0">
                <a:solidFill>
                  <a:schemeClr val="accent6">
                    <a:lumMod val="50000"/>
                  </a:schemeClr>
                </a:solidFill>
                <a:cs typeface="ＭＳ Ｐゴシック"/>
              </a:rPr>
              <a:t>Sensitive - listen to interviewee</a:t>
            </a:r>
          </a:p>
          <a:p>
            <a:pPr marL="324000" lvl="1" indent="-360000" eaLnBrk="0" fontAlgn="base" hangingPunct="0">
              <a:spcBef>
                <a:spcPts val="600"/>
              </a:spcBef>
              <a:buSzPct val="100000"/>
              <a:buFont typeface="Courier New" panose="02070309020205020404" pitchFamily="49" charset="0"/>
              <a:buChar char="o"/>
            </a:pPr>
            <a:r>
              <a:rPr lang="en-GB" sz="2000" dirty="0">
                <a:solidFill>
                  <a:schemeClr val="accent6">
                    <a:lumMod val="50000"/>
                  </a:schemeClr>
                </a:solidFill>
                <a:cs typeface="ＭＳ Ｐゴシック"/>
              </a:rPr>
              <a:t>Structured - give explanation of structure and purpose of interview</a:t>
            </a:r>
          </a:p>
          <a:p>
            <a:pPr marL="324000" lvl="1" indent="-360000" eaLnBrk="0" fontAlgn="base" hangingPunct="0">
              <a:spcBef>
                <a:spcPts val="600"/>
              </a:spcBef>
              <a:buSzPct val="100000"/>
              <a:buFont typeface="Courier New" panose="02070309020205020404" pitchFamily="49" charset="0"/>
              <a:buChar char="o"/>
            </a:pPr>
            <a:r>
              <a:rPr lang="en-GB" sz="2000" dirty="0">
                <a:solidFill>
                  <a:schemeClr val="accent6">
                    <a:lumMod val="50000"/>
                  </a:schemeClr>
                </a:solidFill>
                <a:cs typeface="ＭＳ Ｐゴシック"/>
              </a:rPr>
              <a:t>Open - response to what is important to the interviewee</a:t>
            </a:r>
          </a:p>
          <a:p>
            <a:pPr marL="324000" lvl="1" indent="-360000" eaLnBrk="0" fontAlgn="base" hangingPunct="0">
              <a:spcBef>
                <a:spcPts val="600"/>
              </a:spcBef>
              <a:buSzPct val="100000"/>
              <a:buFont typeface="Courier New" panose="02070309020205020404" pitchFamily="49" charset="0"/>
              <a:buChar char="o"/>
            </a:pPr>
            <a:r>
              <a:rPr lang="en-GB" sz="2000" dirty="0">
                <a:solidFill>
                  <a:schemeClr val="accent6">
                    <a:lumMod val="50000"/>
                  </a:schemeClr>
                </a:solidFill>
                <a:cs typeface="ＭＳ Ｐゴシック"/>
              </a:rPr>
              <a:t>Steering - use relevant questions and prompts </a:t>
            </a:r>
          </a:p>
          <a:p>
            <a:pPr marL="324000" lvl="1" indent="-360000" eaLnBrk="0" fontAlgn="base" hangingPunct="0">
              <a:spcBef>
                <a:spcPts val="600"/>
              </a:spcBef>
              <a:buSzPct val="100000"/>
              <a:buFont typeface="Courier New" panose="02070309020205020404" pitchFamily="49" charset="0"/>
              <a:buChar char="o"/>
            </a:pPr>
            <a:r>
              <a:rPr lang="en-GB" sz="2000" dirty="0">
                <a:solidFill>
                  <a:schemeClr val="accent6">
                    <a:lumMod val="50000"/>
                  </a:schemeClr>
                </a:solidFill>
                <a:cs typeface="ＭＳ Ｐゴシック"/>
              </a:rPr>
              <a:t>Critical - prepared to challenge what is said by interviewee</a:t>
            </a:r>
          </a:p>
          <a:p>
            <a:pPr marL="324000" lvl="1" indent="-360000" eaLnBrk="0" fontAlgn="base" hangingPunct="0">
              <a:spcBef>
                <a:spcPts val="600"/>
              </a:spcBef>
              <a:buSzPct val="100000"/>
              <a:buFont typeface="Courier New" panose="02070309020205020404" pitchFamily="49" charset="0"/>
              <a:buChar char="o"/>
            </a:pPr>
            <a:r>
              <a:rPr lang="en-GB" sz="2000" dirty="0">
                <a:solidFill>
                  <a:schemeClr val="accent6">
                    <a:lumMod val="50000"/>
                  </a:schemeClr>
                </a:solidFill>
                <a:cs typeface="ＭＳ Ｐゴシック"/>
              </a:rPr>
              <a:t>Remembers - what has already been said previously </a:t>
            </a:r>
          </a:p>
          <a:p>
            <a:pPr marL="324000" lvl="1" indent="-360000" eaLnBrk="0" fontAlgn="base" hangingPunct="0">
              <a:spcBef>
                <a:spcPts val="600"/>
              </a:spcBef>
              <a:buSzPct val="100000"/>
              <a:buFont typeface="Courier New" panose="02070309020205020404" pitchFamily="49" charset="0"/>
              <a:buChar char="o"/>
            </a:pPr>
            <a:r>
              <a:rPr lang="en-GB" sz="2000" dirty="0">
                <a:solidFill>
                  <a:schemeClr val="accent6">
                    <a:lumMod val="50000"/>
                  </a:schemeClr>
                </a:solidFill>
                <a:cs typeface="ＭＳ Ｐゴシック"/>
              </a:rPr>
              <a:t>Interprets - by summarizing what has been said</a:t>
            </a:r>
          </a:p>
          <a:p>
            <a:pPr marL="324000" lvl="1" indent="-360000" eaLnBrk="0" fontAlgn="base" hangingPunct="0">
              <a:spcBef>
                <a:spcPts val="600"/>
              </a:spcBef>
              <a:buSzPct val="100000"/>
              <a:buFont typeface="Courier New" panose="02070309020205020404" pitchFamily="49" charset="0"/>
              <a:buChar char="o"/>
            </a:pPr>
            <a:r>
              <a:rPr lang="en-GB" sz="2000" dirty="0">
                <a:solidFill>
                  <a:schemeClr val="accent6">
                    <a:lumMod val="50000"/>
                  </a:schemeClr>
                </a:solidFill>
                <a:cs typeface="ＭＳ Ｐゴシック"/>
              </a:rPr>
              <a:t>Balanced – ‘talking too much, too little’</a:t>
            </a:r>
          </a:p>
        </p:txBody>
      </p:sp>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24</a:t>
            </a:fld>
            <a:endParaRPr lang="en-GB"/>
          </a:p>
        </p:txBody>
      </p:sp>
      <p:sp>
        <p:nvSpPr>
          <p:cNvPr id="6" name="Title 1"/>
          <p:cNvSpPr txBox="1">
            <a:spLocks/>
          </p:cNvSpPr>
          <p:nvPr/>
        </p:nvSpPr>
        <p:spPr>
          <a:xfrm>
            <a:off x="629920" y="249107"/>
            <a:ext cx="10546080" cy="457711"/>
          </a:xfrm>
          <a:prstGeom prst="rect">
            <a:avLst/>
          </a:prstGeom>
        </p:spPr>
        <p:txBody>
          <a:bodyPr vert="horz" anchor="b">
            <a:noAutofit/>
          </a:bodyPr>
          <a:lstStyle>
            <a:lvl1pPr algn="l" rtl="0" eaLnBrk="1" latinLnBrk="0" hangingPunct="1">
              <a:spcBef>
                <a:spcPct val="0"/>
              </a:spcBef>
              <a:buNone/>
              <a:defRPr kumimoji="0" sz="3000" b="0" kern="1200" cap="small" baseline="0">
                <a:solidFill>
                  <a:schemeClr val="tx2"/>
                </a:solidFill>
                <a:effectLst/>
                <a:latin typeface="Cambria" pitchFamily="18" charset="0"/>
                <a:ea typeface="+mj-ea"/>
                <a:cs typeface="+mj-cs"/>
              </a:defRPr>
            </a:lvl1pPr>
          </a:lstStyle>
          <a:p>
            <a:pPr marL="274320" lvl="1">
              <a:lnSpc>
                <a:spcPct val="80000"/>
              </a:lnSpc>
              <a:buSzPct val="70000"/>
            </a:pPr>
            <a:r>
              <a:rPr lang="en-GB" sz="4000" cap="small" dirty="0" err="1">
                <a:solidFill>
                  <a:srgbClr val="0070C0"/>
                </a:solidFill>
                <a:latin typeface="Cambria" pitchFamily="18" charset="0"/>
                <a:ea typeface="+mj-ea"/>
                <a:cs typeface="+mj-cs"/>
              </a:rPr>
              <a:t>Kvale’s</a:t>
            </a:r>
            <a:r>
              <a:rPr lang="en-GB" sz="4000" cap="small" dirty="0">
                <a:solidFill>
                  <a:srgbClr val="0070C0"/>
                </a:solidFill>
                <a:latin typeface="Cambria" pitchFamily="18" charset="0"/>
                <a:ea typeface="+mj-ea"/>
                <a:cs typeface="+mj-cs"/>
              </a:rPr>
              <a:t> </a:t>
            </a:r>
            <a:r>
              <a:rPr lang="en-GB" sz="4000" cap="small" dirty="0">
                <a:solidFill>
                  <a:schemeClr val="accent1">
                    <a:lumMod val="75000"/>
                  </a:schemeClr>
                </a:solidFill>
                <a:latin typeface="Cambria" pitchFamily="18" charset="0"/>
                <a:ea typeface="+mj-ea"/>
                <a:cs typeface="+mj-cs"/>
              </a:rPr>
              <a:t>10</a:t>
            </a:r>
            <a:r>
              <a:rPr lang="en-GB" sz="4000" cap="small" dirty="0">
                <a:solidFill>
                  <a:srgbClr val="0070C0"/>
                </a:solidFill>
                <a:latin typeface="Cambria" pitchFamily="18" charset="0"/>
                <a:ea typeface="+mj-ea"/>
                <a:cs typeface="+mj-cs"/>
              </a:rPr>
              <a:t> criteria of _ a good interviewer</a:t>
            </a:r>
          </a:p>
        </p:txBody>
      </p:sp>
      <p:sp>
        <p:nvSpPr>
          <p:cNvPr id="5" name="Rectangle 4"/>
          <p:cNvSpPr/>
          <p:nvPr/>
        </p:nvSpPr>
        <p:spPr>
          <a:xfrm>
            <a:off x="5413828" y="6589302"/>
            <a:ext cx="4572000" cy="276999"/>
          </a:xfrm>
          <a:prstGeom prst="rect">
            <a:avLst/>
          </a:prstGeom>
        </p:spPr>
        <p:txBody>
          <a:bodyPr>
            <a:spAutoFit/>
          </a:bodyPr>
          <a:lstStyle/>
          <a:p>
            <a:r>
              <a:rPr lang="en-GB" sz="1200" dirty="0">
                <a:hlinkClick r:id="rId3"/>
              </a:rPr>
              <a:t>https://www.youtube.com/watch?v=9t-_hYjAKww</a:t>
            </a:r>
            <a:endParaRPr lang="en-GB" sz="1200" dirty="0"/>
          </a:p>
        </p:txBody>
      </p:sp>
      <p:sp>
        <p:nvSpPr>
          <p:cNvPr id="2" name="AutoShape 2" descr="https://encrypted-tbn1.gstatic.com/images?q=tbn:ANd9GcSBmivwditiUx-k29ahGhhxlTe7X50aFH8UBSIGptl6PUULz7_e"/>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2" descr="http://c11.mrcdn.net/47b/922/8a9/ec0/7ca/17d/114/4e5/7ac/592/b5.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417188">
            <a:off x="9110701" y="1779393"/>
            <a:ext cx="1189795" cy="17484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48310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8283" y="1383738"/>
            <a:ext cx="9790581" cy="4277484"/>
          </a:xfrm>
        </p:spPr>
        <p:txBody>
          <a:bodyPr>
            <a:normAutofit fontScale="90000"/>
          </a:bodyPr>
          <a:lstStyle/>
          <a:p>
            <a:pPr marL="685800" indent="-685800">
              <a:buFont typeface="Courier New" panose="02070309020205020404" pitchFamily="49" charset="0"/>
              <a:buChar char="o"/>
            </a:pPr>
            <a:r>
              <a:rPr lang="en-GB" sz="5300" dirty="0">
                <a:solidFill>
                  <a:srgbClr val="F47210"/>
                </a:solidFill>
                <a:latin typeface="Cambria" pitchFamily="18" charset="0"/>
              </a:rPr>
              <a:t>Things to consider:</a:t>
            </a:r>
            <a:br>
              <a:rPr lang="en-GB" sz="5300" b="1" dirty="0"/>
            </a:br>
            <a:br>
              <a:rPr lang="en-GB" sz="5300" dirty="0"/>
            </a:br>
            <a:r>
              <a:rPr lang="en-GB" dirty="0"/>
              <a:t>Language (foreign/vocabulary) of interviewee;</a:t>
            </a:r>
            <a:br>
              <a:rPr lang="en-GB" dirty="0"/>
            </a:br>
            <a:r>
              <a:rPr lang="en-GB" dirty="0"/>
              <a:t>-Interviewer skills;</a:t>
            </a:r>
            <a:br>
              <a:rPr lang="en-GB" dirty="0"/>
            </a:br>
            <a:r>
              <a:rPr lang="en-GB" dirty="0"/>
              <a:t>-Location; </a:t>
            </a:r>
            <a:br>
              <a:rPr lang="en-GB" dirty="0"/>
            </a:br>
            <a:r>
              <a:rPr lang="en-GB" dirty="0"/>
              <a:t>-Length;</a:t>
            </a:r>
            <a:br>
              <a:rPr lang="en-GB" dirty="0"/>
            </a:br>
            <a:r>
              <a:rPr lang="en-GB" dirty="0"/>
              <a:t>-Recording and transcribing; </a:t>
            </a:r>
            <a:br>
              <a:rPr lang="en-GB" dirty="0"/>
            </a:br>
            <a:r>
              <a:rPr lang="en-GB" dirty="0"/>
              <a:t>-Translating.</a:t>
            </a:r>
            <a:br>
              <a:rPr lang="en-GB" dirty="0"/>
            </a:br>
            <a:br>
              <a:rPr lang="en-GB" dirty="0"/>
            </a:br>
            <a:endParaRPr lang="en-GB" dirty="0"/>
          </a:p>
        </p:txBody>
      </p:sp>
      <p:sp>
        <p:nvSpPr>
          <p:cNvPr id="3" name="Slide Number Placeholder 2"/>
          <p:cNvSpPr>
            <a:spLocks noGrp="1"/>
          </p:cNvSpPr>
          <p:nvPr>
            <p:ph type="sldNum" sz="quarter" idx="11"/>
          </p:nvPr>
        </p:nvSpPr>
        <p:spPr>
          <a:xfrm>
            <a:off x="8129016" y="5734050"/>
            <a:ext cx="609600" cy="521208"/>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400" b="1" kern="1200">
                <a:solidFill>
                  <a:srgbClr val="FFFFFF"/>
                </a:solidFill>
                <a:latin typeface="Arial" pitchFamily="34" charset="0"/>
                <a:ea typeface="MS PGothic" pitchFamily="34" charset="-128"/>
                <a:cs typeface="+mn-cs"/>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A5F299BE-A940-439A-9E08-E1D299A274F2}" type="slidenum">
              <a:rPr lang="en-GB" smtClean="0"/>
              <a:pPr/>
              <a:t>25</a:t>
            </a:fld>
            <a:endParaRPr lang="en-GB"/>
          </a:p>
        </p:txBody>
      </p:sp>
    </p:spTree>
    <p:extLst>
      <p:ext uri="{BB962C8B-B14F-4D97-AF65-F5344CB8AC3E}">
        <p14:creationId xmlns:p14="http://schemas.microsoft.com/office/powerpoint/2010/main" val="35421775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idx="4294967295"/>
          </p:nvPr>
        </p:nvSpPr>
        <p:spPr>
          <a:xfrm>
            <a:off x="1625116" y="0"/>
            <a:ext cx="8102600" cy="1143000"/>
          </a:xfrm>
          <a:noFill/>
          <a:ln w="9525">
            <a:noFill/>
            <a:miter lim="800000"/>
            <a:headEnd/>
            <a:tailEnd/>
          </a:ln>
        </p:spPr>
        <p:txBody>
          <a:bodyPr vert="horz" wrap="square" lIns="91440" tIns="45720" rIns="91440" bIns="45720" numCol="1" rtlCol="0" anchor="ctr" anchorCtr="0" compatLnSpc="1">
            <a:prstTxWarp prst="textNoShape">
              <a:avLst/>
            </a:prstTxWarp>
            <a:noAutofit/>
          </a:bodyPr>
          <a:lstStyle/>
          <a:p>
            <a:r>
              <a:rPr lang="en-GB" sz="7200" cap="small" dirty="0">
                <a:solidFill>
                  <a:srgbClr val="F47210"/>
                </a:solidFill>
                <a:latin typeface="Cambria" pitchFamily="18" charset="0"/>
              </a:rPr>
              <a:t>F</a:t>
            </a:r>
            <a:r>
              <a:rPr lang="en-GB" sz="5400" cap="small" dirty="0">
                <a:solidFill>
                  <a:srgbClr val="0070C0"/>
                </a:solidFill>
                <a:latin typeface="Cambria" pitchFamily="18" charset="0"/>
              </a:rPr>
              <a:t>ocus groups</a:t>
            </a:r>
          </a:p>
        </p:txBody>
      </p:sp>
      <p:sp>
        <p:nvSpPr>
          <p:cNvPr id="77826" name="Rectangle 3"/>
          <p:cNvSpPr>
            <a:spLocks noGrp="1" noChangeArrowheads="1"/>
          </p:cNvSpPr>
          <p:nvPr>
            <p:ph type="body" idx="4294967295"/>
          </p:nvPr>
        </p:nvSpPr>
        <p:spPr>
          <a:xfrm>
            <a:off x="1898073" y="1272924"/>
            <a:ext cx="8502732" cy="4607176"/>
          </a:xfrm>
        </p:spPr>
        <p:txBody>
          <a:bodyPr>
            <a:normAutofit fontScale="47500" lnSpcReduction="20000"/>
          </a:bodyPr>
          <a:lstStyle/>
          <a:p>
            <a:pPr marL="0" lvl="1" indent="0">
              <a:spcBef>
                <a:spcPts val="600"/>
              </a:spcBef>
              <a:buClr>
                <a:srgbClr val="0070C0"/>
              </a:buClr>
              <a:buSzPct val="70000"/>
              <a:buNone/>
              <a:defRPr/>
            </a:pPr>
            <a:r>
              <a:rPr lang="en-GB" sz="3600" dirty="0"/>
              <a:t>“A carefully planned discussion, designed to obtain the perceptions of the group members on a defined area of interest...the group based nature of the discussions enables the participants to build on the responses and ideas of others thus </a:t>
            </a:r>
            <a:r>
              <a:rPr lang="en-GB" sz="3600" b="1" i="1" dirty="0"/>
              <a:t>increasing the richness of information </a:t>
            </a:r>
            <a:r>
              <a:rPr lang="en-GB" sz="3600" dirty="0"/>
              <a:t>gained” </a:t>
            </a:r>
          </a:p>
          <a:p>
            <a:pPr marL="0" lvl="1" indent="0">
              <a:spcBef>
                <a:spcPts val="600"/>
              </a:spcBef>
              <a:buClr>
                <a:srgbClr val="0070C0"/>
              </a:buClr>
              <a:buSzPct val="70000"/>
              <a:buNone/>
              <a:defRPr/>
            </a:pPr>
            <a:r>
              <a:rPr lang="en-GB" sz="3600" dirty="0"/>
              <a:t>Langford and </a:t>
            </a:r>
            <a:r>
              <a:rPr lang="en-GB" sz="3600" dirty="0" err="1"/>
              <a:t>McDonagh</a:t>
            </a:r>
            <a:r>
              <a:rPr lang="en-GB" sz="3600" dirty="0"/>
              <a:t> (2003, p. 2). </a:t>
            </a:r>
            <a:endParaRPr lang="en-GB" sz="3600" dirty="0">
              <a:latin typeface="Cambria" pitchFamily="18" charset="0"/>
            </a:endParaRPr>
          </a:p>
          <a:p>
            <a:pPr marL="444500" lvl="1" indent="-444500">
              <a:spcBef>
                <a:spcPts val="600"/>
              </a:spcBef>
              <a:buClr>
                <a:srgbClr val="0070C0"/>
              </a:buClr>
              <a:buSzPct val="70000"/>
              <a:buFont typeface="Wingdings"/>
              <a:buChar char=""/>
              <a:defRPr/>
            </a:pPr>
            <a:endParaRPr lang="en-GB" sz="2900" dirty="0">
              <a:latin typeface="Cambria" pitchFamily="18" charset="0"/>
            </a:endParaRPr>
          </a:p>
          <a:p>
            <a:pPr marL="0" lvl="1" indent="0">
              <a:spcBef>
                <a:spcPts val="600"/>
              </a:spcBef>
              <a:buClr>
                <a:srgbClr val="0070C0"/>
              </a:buClr>
              <a:buSzPct val="70000"/>
              <a:buNone/>
              <a:defRPr/>
            </a:pPr>
            <a:endParaRPr lang="en-GB" sz="2900" dirty="0">
              <a:latin typeface="Cambria" pitchFamily="18" charset="0"/>
            </a:endParaRPr>
          </a:p>
          <a:p>
            <a:pPr marL="444500" lvl="1" indent="-444500">
              <a:spcBef>
                <a:spcPts val="600"/>
              </a:spcBef>
              <a:buClr>
                <a:srgbClr val="0070C0"/>
              </a:buClr>
              <a:buSzPct val="70000"/>
              <a:buFont typeface="Wingdings"/>
              <a:buChar char=""/>
              <a:defRPr/>
            </a:pPr>
            <a:r>
              <a:rPr lang="en-GB" sz="2900" dirty="0">
                <a:latin typeface="Cambria" pitchFamily="18" charset="0"/>
              </a:rPr>
              <a:t>Group-administered, several participants + moderator</a:t>
            </a:r>
          </a:p>
          <a:p>
            <a:pPr marL="444500" lvl="1" indent="-444500">
              <a:spcBef>
                <a:spcPts val="600"/>
              </a:spcBef>
              <a:spcAft>
                <a:spcPts val="1200"/>
              </a:spcAft>
              <a:buClr>
                <a:srgbClr val="0070C0"/>
              </a:buClr>
              <a:buSzPct val="70000"/>
              <a:buFont typeface="Wingdings"/>
              <a:buChar char=""/>
              <a:defRPr/>
            </a:pPr>
            <a:r>
              <a:rPr lang="en-GB" sz="2900" dirty="0">
                <a:latin typeface="Cambria" pitchFamily="18" charset="0"/>
              </a:rPr>
              <a:t>Emphasis on interactions, discussions, </a:t>
            </a:r>
            <a:r>
              <a:rPr lang="en-GB" sz="2900" dirty="0">
                <a:solidFill>
                  <a:srgbClr val="0070C0"/>
                </a:solidFill>
                <a:latin typeface="Cambria" pitchFamily="18" charset="0"/>
              </a:rPr>
              <a:t>and ‘joint construction of meaning’</a:t>
            </a:r>
          </a:p>
          <a:p>
            <a:pPr marL="444500" lvl="1" indent="-444500">
              <a:spcBef>
                <a:spcPts val="600"/>
              </a:spcBef>
              <a:spcAft>
                <a:spcPts val="1200"/>
              </a:spcAft>
              <a:buClr>
                <a:srgbClr val="0070C0"/>
              </a:buClr>
              <a:buSzPct val="70000"/>
              <a:buFont typeface="Wingdings"/>
              <a:buChar char=""/>
              <a:defRPr/>
            </a:pPr>
            <a:r>
              <a:rPr lang="en-GB" sz="2900" dirty="0">
                <a:latin typeface="Cambria" pitchFamily="18" charset="0"/>
              </a:rPr>
              <a:t>Capture group dynamic</a:t>
            </a:r>
            <a:endParaRPr lang="en-GB" sz="2900" dirty="0">
              <a:solidFill>
                <a:srgbClr val="0070C0"/>
              </a:solidFill>
              <a:latin typeface="Cambria" pitchFamily="18" charset="0"/>
            </a:endParaRPr>
          </a:p>
          <a:p>
            <a:pPr marL="444500" lvl="1" indent="-444500">
              <a:lnSpc>
                <a:spcPct val="90000"/>
              </a:lnSpc>
              <a:spcBef>
                <a:spcPts val="600"/>
              </a:spcBef>
              <a:spcAft>
                <a:spcPts val="1200"/>
              </a:spcAft>
              <a:buClr>
                <a:srgbClr val="0070C0"/>
              </a:buClr>
              <a:buSzPct val="70000"/>
              <a:buFont typeface="Wingdings"/>
              <a:buChar char=""/>
              <a:defRPr/>
            </a:pPr>
            <a:r>
              <a:rPr lang="en-GB" sz="2900" dirty="0">
                <a:latin typeface="Cambria" pitchFamily="18" charset="0"/>
              </a:rPr>
              <a:t>Opportunity to capture challenged views/opinions</a:t>
            </a:r>
          </a:p>
          <a:p>
            <a:pPr marL="444500" lvl="1" indent="-444500">
              <a:lnSpc>
                <a:spcPct val="90000"/>
              </a:lnSpc>
              <a:spcBef>
                <a:spcPts val="600"/>
              </a:spcBef>
              <a:spcAft>
                <a:spcPts val="1200"/>
              </a:spcAft>
              <a:buClr>
                <a:srgbClr val="0070C0"/>
              </a:buClr>
              <a:buSzPct val="70000"/>
              <a:buFont typeface="Wingdings"/>
              <a:buChar char=""/>
              <a:defRPr/>
            </a:pPr>
            <a:r>
              <a:rPr lang="en-GB" sz="2900" dirty="0">
                <a:latin typeface="Cambria" pitchFamily="18" charset="0"/>
              </a:rPr>
              <a:t>Mostly unstructured format</a:t>
            </a:r>
          </a:p>
          <a:p>
            <a:pPr marL="444500" lvl="1" indent="-444500">
              <a:lnSpc>
                <a:spcPct val="90000"/>
              </a:lnSpc>
              <a:spcBef>
                <a:spcPts val="600"/>
              </a:spcBef>
              <a:spcAft>
                <a:spcPts val="1200"/>
              </a:spcAft>
              <a:buClr>
                <a:srgbClr val="0070C0"/>
              </a:buClr>
              <a:buSzPct val="70000"/>
              <a:buFont typeface="Wingdings"/>
              <a:buChar char=""/>
              <a:defRPr/>
            </a:pPr>
            <a:r>
              <a:rPr lang="en-GB" sz="2900" dirty="0">
                <a:latin typeface="Cambria" pitchFamily="18" charset="0"/>
              </a:rPr>
              <a:t>Moderator plays key role in guiding and directing discussions</a:t>
            </a:r>
          </a:p>
          <a:p>
            <a:pPr marL="0" lvl="1" indent="0">
              <a:lnSpc>
                <a:spcPct val="90000"/>
              </a:lnSpc>
              <a:spcBef>
                <a:spcPts val="600"/>
              </a:spcBef>
              <a:spcAft>
                <a:spcPts val="1200"/>
              </a:spcAft>
              <a:buClr>
                <a:srgbClr val="0070C0"/>
              </a:buClr>
              <a:buSzPct val="70000"/>
              <a:buNone/>
              <a:defRPr/>
            </a:pPr>
            <a:r>
              <a:rPr lang="en-GB" sz="2900" dirty="0">
                <a:latin typeface="Cambria" pitchFamily="18" charset="0"/>
              </a:rPr>
              <a:t>https://www.youtube.com/watch?v=Sx1J3S6vUJ8</a:t>
            </a:r>
          </a:p>
          <a:p>
            <a:pPr marL="0" lvl="1" indent="0">
              <a:lnSpc>
                <a:spcPct val="90000"/>
              </a:lnSpc>
              <a:spcBef>
                <a:spcPts val="600"/>
              </a:spcBef>
              <a:spcAft>
                <a:spcPts val="1200"/>
              </a:spcAft>
              <a:buClr>
                <a:srgbClr val="0070C0"/>
              </a:buClr>
              <a:buSzPct val="70000"/>
              <a:buNone/>
              <a:defRPr/>
            </a:pPr>
            <a:endParaRPr lang="en-GB" sz="2900" dirty="0">
              <a:latin typeface="Cambria" pitchFamily="18" charset="0"/>
            </a:endParaRPr>
          </a:p>
          <a:p>
            <a:pPr marL="265113" lvl="1" indent="0">
              <a:lnSpc>
                <a:spcPct val="90000"/>
              </a:lnSpc>
              <a:buNone/>
              <a:defRPr/>
            </a:pPr>
            <a:endParaRPr lang="en-GB" sz="2900" b="1" dirty="0">
              <a:latin typeface="Cambria" pitchFamily="18" charset="0"/>
              <a:ea typeface="MS PGothic" pitchFamily="34" charset="-128"/>
            </a:endParaRPr>
          </a:p>
          <a:p>
            <a:pPr marL="265113" lvl="1" indent="0">
              <a:lnSpc>
                <a:spcPct val="90000"/>
              </a:lnSpc>
              <a:buNone/>
              <a:defRPr/>
            </a:pPr>
            <a:endParaRPr lang="en-GB" sz="1400" b="1" dirty="0">
              <a:latin typeface="Cambria" pitchFamily="18" charset="0"/>
              <a:ea typeface="MS PGothic" pitchFamily="34" charset="-128"/>
            </a:endParaRPr>
          </a:p>
          <a:p>
            <a:pPr marL="265113" lvl="1" indent="0">
              <a:lnSpc>
                <a:spcPct val="90000"/>
              </a:lnSpc>
              <a:buNone/>
              <a:defRPr/>
            </a:pPr>
            <a:endParaRPr lang="en-GB" sz="1400" b="1" dirty="0">
              <a:latin typeface="Cambria" pitchFamily="18" charset="0"/>
              <a:ea typeface="MS PGothic" pitchFamily="34" charset="-128"/>
            </a:endParaRPr>
          </a:p>
          <a:p>
            <a:pPr marL="265113" lvl="1" indent="0">
              <a:lnSpc>
                <a:spcPct val="90000"/>
              </a:lnSpc>
              <a:buNone/>
              <a:defRPr/>
            </a:pPr>
            <a:endParaRPr lang="en-GB" sz="1400" b="1" dirty="0">
              <a:latin typeface="Cambria" pitchFamily="18" charset="0"/>
              <a:ea typeface="MS PGothic" pitchFamily="34" charset="-128"/>
            </a:endParaRPr>
          </a:p>
          <a:p>
            <a:pPr marL="265113" lvl="1" indent="0">
              <a:lnSpc>
                <a:spcPct val="90000"/>
              </a:lnSpc>
              <a:buNone/>
              <a:defRPr/>
            </a:pPr>
            <a:endParaRPr lang="en-GB" sz="1400" b="1" dirty="0">
              <a:latin typeface="Cambria" pitchFamily="18" charset="0"/>
              <a:ea typeface="MS PGothic" pitchFamily="34" charset="-128"/>
            </a:endParaRPr>
          </a:p>
          <a:p>
            <a:pPr marL="265113" lvl="1" indent="0">
              <a:lnSpc>
                <a:spcPct val="90000"/>
              </a:lnSpc>
              <a:buNone/>
              <a:defRPr/>
            </a:pPr>
            <a:endParaRPr lang="en-GB" sz="1400" b="1" dirty="0">
              <a:latin typeface="Cambria" pitchFamily="18" charset="0"/>
              <a:ea typeface="MS PGothic" pitchFamily="34" charset="-128"/>
            </a:endParaRPr>
          </a:p>
        </p:txBody>
      </p:sp>
      <p:sp>
        <p:nvSpPr>
          <p:cNvPr id="36870" name="Slide Number Placeholder 5"/>
          <p:cNvSpPr>
            <a:spLocks noGrp="1"/>
          </p:cNvSpPr>
          <p:nvPr>
            <p:ph type="sldNum" sz="quarter" idx="4294967295"/>
          </p:nvPr>
        </p:nvSpPr>
        <p:spPr bwMode="auto">
          <a:xfrm>
            <a:off x="9397340" y="6370639"/>
            <a:ext cx="1169060" cy="365125"/>
          </a:xfrm>
          <a:prstGeom prst="rect">
            <a:avLst/>
          </a:prstGeom>
          <a:ln>
            <a:miter lim="800000"/>
            <a:headEnd/>
            <a:tailEnd/>
          </a:ln>
        </p:spPr>
        <p:txBody>
          <a:bodyPr/>
          <a:lstStyle/>
          <a:p>
            <a:pPr algn="r">
              <a:defRPr/>
            </a:pPr>
            <a:fld id="{A59B7421-5BE1-435A-874D-FC29083D0DAB}" type="slidenum">
              <a:rPr lang="en-GB" sz="1800"/>
              <a:pPr algn="r">
                <a:defRPr/>
              </a:pPr>
              <a:t>26</a:t>
            </a:fld>
            <a:endParaRPr lang="en-GB" sz="1800" dirty="0"/>
          </a:p>
        </p:txBody>
      </p:sp>
      <p:grpSp>
        <p:nvGrpSpPr>
          <p:cNvPr id="2" name="Group 1"/>
          <p:cNvGrpSpPr/>
          <p:nvPr/>
        </p:nvGrpSpPr>
        <p:grpSpPr>
          <a:xfrm>
            <a:off x="7548473" y="5105439"/>
            <a:ext cx="2065347" cy="1535299"/>
            <a:chOff x="6024472" y="5105438"/>
            <a:chExt cx="2065347" cy="1535299"/>
          </a:xfrm>
        </p:grpSpPr>
        <p:pic>
          <p:nvPicPr>
            <p:cNvPr id="77829" name="Picture 5" descr="http://choiceandquality.files.wordpress.com/2009/03/20071023_stk_circle_people_puzzle.jpg"/>
            <p:cNvPicPr>
              <a:picLocks noChangeAspect="1" noChangeArrowheads="1"/>
            </p:cNvPicPr>
            <p:nvPr/>
          </p:nvPicPr>
          <p:blipFill rotWithShape="1">
            <a:blip r:embed="rId3" cstate="print"/>
            <a:srcRect l="9575" t="36741" r="13625" b="13733"/>
            <a:stretch/>
          </p:blipFill>
          <p:spPr bwMode="auto">
            <a:xfrm rot="1654502">
              <a:off x="6024472" y="5641827"/>
              <a:ext cx="2065347" cy="998910"/>
            </a:xfrm>
            <a:prstGeom prst="rect">
              <a:avLst/>
            </a:prstGeom>
            <a:ln>
              <a:noFill/>
            </a:ln>
            <a:effectLst>
              <a:softEdge rad="112500"/>
            </a:effectLst>
          </p:spPr>
        </p:pic>
        <p:pic>
          <p:nvPicPr>
            <p:cNvPr id="7" name="Picture 5" descr="http://choiceandquality.files.wordpress.com/2009/03/20071023_stk_circle_people_puzzle.jpg"/>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57333" b="76333" l="21000" r="30250"/>
                      </a14:imgEffect>
                    </a14:imgLayer>
                  </a14:imgProps>
                </a:ext>
              </a:extLst>
            </a:blip>
            <a:srcRect l="21372" t="58740" r="68628" b="21526"/>
            <a:stretch/>
          </p:blipFill>
          <p:spPr bwMode="auto">
            <a:xfrm rot="1627182">
              <a:off x="7232016" y="5105438"/>
              <a:ext cx="496577" cy="886990"/>
            </a:xfrm>
            <a:prstGeom prst="rect">
              <a:avLst/>
            </a:prstGeom>
            <a:ln>
              <a:noFill/>
            </a:ln>
            <a:effectLst/>
          </p:spPr>
        </p:pic>
      </p:grpSp>
    </p:spTree>
    <p:extLst>
      <p:ext uri="{BB962C8B-B14F-4D97-AF65-F5344CB8AC3E}">
        <p14:creationId xmlns:p14="http://schemas.microsoft.com/office/powerpoint/2010/main" val="29501167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rot="1627311">
            <a:off x="9021709" y="4858527"/>
            <a:ext cx="1073357" cy="59799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a:stretch/>
        </p:blipFill>
        <p:spPr bwMode="auto">
          <a:xfrm rot="20069550">
            <a:off x="8636115" y="4469035"/>
            <a:ext cx="909252" cy="54201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2" name="Group 1"/>
          <p:cNvGrpSpPr/>
          <p:nvPr/>
        </p:nvGrpSpPr>
        <p:grpSpPr>
          <a:xfrm>
            <a:off x="1694908" y="1598634"/>
            <a:ext cx="8272463" cy="1917834"/>
            <a:chOff x="813272" y="1447138"/>
            <a:chExt cx="8272463" cy="1917834"/>
          </a:xfrm>
        </p:grpSpPr>
        <p:sp>
          <p:nvSpPr>
            <p:cNvPr id="7" name="Rectangle 3"/>
            <p:cNvSpPr txBox="1">
              <a:spLocks noChangeArrowheads="1"/>
            </p:cNvSpPr>
            <p:nvPr/>
          </p:nvSpPr>
          <p:spPr>
            <a:xfrm>
              <a:off x="813272" y="1447138"/>
              <a:ext cx="8272463" cy="1175084"/>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ctr">
                <a:buNone/>
                <a:defRPr/>
              </a:pPr>
              <a:endParaRPr lang="en-GB" sz="4800" cap="small" dirty="0">
                <a:solidFill>
                  <a:srgbClr val="0070C0"/>
                </a:solidFill>
                <a:latin typeface="Cambria" pitchFamily="18" charset="0"/>
                <a:ea typeface="+mj-ea"/>
                <a:cs typeface="+mj-cs"/>
              </a:endParaRPr>
            </a:p>
          </p:txBody>
        </p:sp>
        <p:sp>
          <p:nvSpPr>
            <p:cNvPr id="8" name="Rectangle 3"/>
            <p:cNvSpPr txBox="1">
              <a:spLocks noChangeArrowheads="1"/>
            </p:cNvSpPr>
            <p:nvPr/>
          </p:nvSpPr>
          <p:spPr bwMode="auto">
            <a:xfrm>
              <a:off x="1700201" y="2183317"/>
              <a:ext cx="6367935" cy="118165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eaLnBrk="0" hangingPunct="0">
                <a:buClr>
                  <a:srgbClr val="1195D3"/>
                </a:buClr>
                <a:defRPr/>
              </a:pPr>
              <a:endParaRPr lang="en-GB" sz="3200" dirty="0">
                <a:solidFill>
                  <a:schemeClr val="tx1">
                    <a:lumMod val="50000"/>
                    <a:lumOff val="50000"/>
                  </a:schemeClr>
                </a:solidFill>
                <a:latin typeface="Cambria" pitchFamily="18" charset="0"/>
              </a:endParaRPr>
            </a:p>
          </p:txBody>
        </p:sp>
      </p:grpSp>
      <p:grpSp>
        <p:nvGrpSpPr>
          <p:cNvPr id="15" name="Group 14"/>
          <p:cNvGrpSpPr/>
          <p:nvPr/>
        </p:nvGrpSpPr>
        <p:grpSpPr>
          <a:xfrm>
            <a:off x="6542633" y="4138593"/>
            <a:ext cx="1295725" cy="1091804"/>
            <a:chOff x="6024472" y="5105438"/>
            <a:chExt cx="2065347" cy="1535299"/>
          </a:xfrm>
        </p:grpSpPr>
        <p:pic>
          <p:nvPicPr>
            <p:cNvPr id="16" name="Picture 5" descr="http://choiceandquality.files.wordpress.com/2009/03/20071023_stk_circle_people_puzzle.jpg"/>
            <p:cNvPicPr>
              <a:picLocks noChangeAspect="1" noChangeArrowheads="1"/>
            </p:cNvPicPr>
            <p:nvPr/>
          </p:nvPicPr>
          <p:blipFill rotWithShape="1">
            <a:blip r:embed="rId5" cstate="print"/>
            <a:srcRect l="9575" t="36741" r="13625" b="13733"/>
            <a:stretch/>
          </p:blipFill>
          <p:spPr bwMode="auto">
            <a:xfrm rot="1654502">
              <a:off x="6024472" y="5641827"/>
              <a:ext cx="2065347" cy="998910"/>
            </a:xfrm>
            <a:prstGeom prst="rect">
              <a:avLst/>
            </a:prstGeom>
            <a:ln>
              <a:noFill/>
            </a:ln>
            <a:effectLst>
              <a:softEdge rad="112500"/>
            </a:effectLst>
          </p:spPr>
        </p:pic>
        <p:pic>
          <p:nvPicPr>
            <p:cNvPr id="17" name="Picture 5" descr="http://choiceandquality.files.wordpress.com/2009/03/20071023_stk_circle_people_puzzle.jpg"/>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57333" b="76333" l="21000" r="30250"/>
                      </a14:imgEffect>
                    </a14:imgLayer>
                  </a14:imgProps>
                </a:ext>
              </a:extLst>
            </a:blip>
            <a:srcRect l="21372" t="58740" r="68628" b="21526"/>
            <a:stretch/>
          </p:blipFill>
          <p:spPr bwMode="auto">
            <a:xfrm rot="1627182">
              <a:off x="7232016" y="5105438"/>
              <a:ext cx="496577" cy="886990"/>
            </a:xfrm>
            <a:prstGeom prst="rect">
              <a:avLst/>
            </a:prstGeom>
            <a:ln>
              <a:noFill/>
            </a:ln>
            <a:effectLst/>
          </p:spPr>
        </p:pic>
      </p:grpSp>
      <p:sp>
        <p:nvSpPr>
          <p:cNvPr id="5" name="Rectangle 4"/>
          <p:cNvSpPr/>
          <p:nvPr/>
        </p:nvSpPr>
        <p:spPr>
          <a:xfrm>
            <a:off x="661299" y="957836"/>
            <a:ext cx="6687093" cy="3631763"/>
          </a:xfrm>
          <a:prstGeom prst="rect">
            <a:avLst/>
          </a:prstGeom>
          <a:ln>
            <a:noFill/>
          </a:ln>
        </p:spPr>
        <p:txBody>
          <a:bodyPr wrap="square">
            <a:spAutoFit/>
          </a:bodyPr>
          <a:lstStyle/>
          <a:p>
            <a:r>
              <a:rPr lang="en-GB" sz="3200" dirty="0">
                <a:solidFill>
                  <a:srgbClr val="F47210"/>
                </a:solidFill>
                <a:latin typeface="Cambria" panose="02040503050406030204" pitchFamily="18" charset="0"/>
              </a:rPr>
              <a:t>O</a:t>
            </a:r>
            <a:r>
              <a:rPr lang="en-GB" sz="3200" dirty="0">
                <a:solidFill>
                  <a:srgbClr val="0070C0"/>
                </a:solidFill>
                <a:latin typeface="Cambria" pitchFamily="18" charset="0"/>
              </a:rPr>
              <a:t>bservations (Qualitative)</a:t>
            </a:r>
            <a:endParaRPr lang="en-GB" sz="3200" b="1" dirty="0">
              <a:solidFill>
                <a:srgbClr val="00B0F0"/>
              </a:solidFill>
              <a:latin typeface="Cambria" panose="02040503050406030204" pitchFamily="18" charset="0"/>
            </a:endParaRPr>
          </a:p>
          <a:p>
            <a:r>
              <a:rPr lang="en-GB" dirty="0">
                <a:latin typeface="Cambria" panose="02040503050406030204" pitchFamily="18" charset="0"/>
              </a:rPr>
              <a:t>‘The systematic observation, recording, description, analysis and interpretation</a:t>
            </a:r>
          </a:p>
          <a:p>
            <a:r>
              <a:rPr lang="en-GB" dirty="0">
                <a:latin typeface="Cambria" panose="02040503050406030204" pitchFamily="18" charset="0"/>
              </a:rPr>
              <a:t>of people’s behaviour’ </a:t>
            </a:r>
            <a:r>
              <a:rPr lang="en-GB" sz="1600" dirty="0">
                <a:latin typeface="Cambria" panose="02040503050406030204" pitchFamily="18" charset="0"/>
              </a:rPr>
              <a:t>(Saunders, Lewis &amp; Thornhill 2007, p. 218) </a:t>
            </a:r>
          </a:p>
          <a:p>
            <a:endParaRPr lang="en-GB" dirty="0">
              <a:latin typeface="Cambria" panose="02040503050406030204" pitchFamily="18" charset="0"/>
            </a:endParaRPr>
          </a:p>
          <a:p>
            <a:endParaRPr lang="en-GB" dirty="0">
              <a:latin typeface="Cambria" panose="02040503050406030204" pitchFamily="18" charset="0"/>
            </a:endParaRPr>
          </a:p>
          <a:p>
            <a:r>
              <a:rPr lang="en-GB" i="1" dirty="0">
                <a:latin typeface="Cambria" panose="02040503050406030204" pitchFamily="18" charset="0"/>
              </a:rPr>
              <a:t>“Observational methods are under-exploited in business and management disciplines.” </a:t>
            </a:r>
            <a:r>
              <a:rPr lang="en-GB" dirty="0">
                <a:latin typeface="Cambria" panose="02040503050406030204" pitchFamily="18" charset="0"/>
              </a:rPr>
              <a:t>(</a:t>
            </a:r>
            <a:r>
              <a:rPr lang="en-GB" dirty="0" err="1">
                <a:latin typeface="Cambria" panose="02040503050406030204" pitchFamily="18" charset="0"/>
              </a:rPr>
              <a:t>Gummesson</a:t>
            </a:r>
            <a:r>
              <a:rPr lang="en-GB" dirty="0">
                <a:latin typeface="Cambria" panose="02040503050406030204" pitchFamily="18" charset="0"/>
              </a:rPr>
              <a:t>, 2007,p. 130) </a:t>
            </a:r>
          </a:p>
          <a:p>
            <a:r>
              <a:rPr lang="en-GB" sz="3600" dirty="0">
                <a:solidFill>
                  <a:srgbClr val="F47210"/>
                </a:solidFill>
                <a:latin typeface="Cambria" pitchFamily="18" charset="0"/>
              </a:rPr>
              <a:t>T</a:t>
            </a:r>
            <a:r>
              <a:rPr lang="en-GB" sz="3600" dirty="0">
                <a:solidFill>
                  <a:srgbClr val="0070C0"/>
                </a:solidFill>
                <a:latin typeface="Cambria" pitchFamily="18" charset="0"/>
              </a:rPr>
              <a:t>ypes</a:t>
            </a:r>
            <a:endParaRPr lang="en-GB" sz="3600" b="1" dirty="0">
              <a:solidFill>
                <a:srgbClr val="00B0F0"/>
              </a:solidFill>
              <a:latin typeface="Cambria" panose="02040503050406030204" pitchFamily="18" charset="0"/>
            </a:endParaRPr>
          </a:p>
          <a:p>
            <a:pPr marL="342900" indent="-342900">
              <a:buFont typeface="Wingdings" panose="05000000000000000000" pitchFamily="2" charset="2"/>
              <a:buChar char="§"/>
            </a:pPr>
            <a:r>
              <a:rPr lang="en-GB" dirty="0">
                <a:latin typeface="Cambria" panose="02040503050406030204" pitchFamily="18" charset="0"/>
              </a:rPr>
              <a:t>Direct observation</a:t>
            </a:r>
          </a:p>
          <a:p>
            <a:pPr marL="342900" indent="-342900">
              <a:buFont typeface="Wingdings" panose="05000000000000000000" pitchFamily="2" charset="2"/>
              <a:buChar char="§"/>
            </a:pPr>
            <a:r>
              <a:rPr lang="en-GB" dirty="0">
                <a:latin typeface="Cambria" panose="02040503050406030204" pitchFamily="18" charset="0"/>
              </a:rPr>
              <a:t>Mystery shopping</a:t>
            </a:r>
          </a:p>
        </p:txBody>
      </p:sp>
      <p:pic>
        <p:nvPicPr>
          <p:cNvPr id="3" name="Picture 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348392" y="596900"/>
            <a:ext cx="3175551" cy="2328740"/>
          </a:xfrm>
          <a:prstGeom prst="rect">
            <a:avLst/>
          </a:prstGeom>
        </p:spPr>
      </p:pic>
    </p:spTree>
    <p:extLst>
      <p:ext uri="{BB962C8B-B14F-4D97-AF65-F5344CB8AC3E}">
        <p14:creationId xmlns:p14="http://schemas.microsoft.com/office/powerpoint/2010/main" val="5170992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694908" y="1598634"/>
            <a:ext cx="8272463" cy="1917834"/>
            <a:chOff x="813272" y="1447138"/>
            <a:chExt cx="8272463" cy="1917834"/>
          </a:xfrm>
        </p:grpSpPr>
        <p:sp>
          <p:nvSpPr>
            <p:cNvPr id="7" name="Rectangle 3"/>
            <p:cNvSpPr txBox="1">
              <a:spLocks noChangeArrowheads="1"/>
            </p:cNvSpPr>
            <p:nvPr/>
          </p:nvSpPr>
          <p:spPr>
            <a:xfrm>
              <a:off x="813272" y="1447138"/>
              <a:ext cx="8272463" cy="1175084"/>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ctr">
                <a:buNone/>
                <a:defRPr/>
              </a:pPr>
              <a:endParaRPr lang="en-GB" sz="4800" cap="small" dirty="0">
                <a:solidFill>
                  <a:srgbClr val="0070C0"/>
                </a:solidFill>
                <a:latin typeface="Cambria" pitchFamily="18" charset="0"/>
                <a:ea typeface="+mj-ea"/>
                <a:cs typeface="+mj-cs"/>
              </a:endParaRPr>
            </a:p>
          </p:txBody>
        </p:sp>
        <p:sp>
          <p:nvSpPr>
            <p:cNvPr id="8" name="Rectangle 3"/>
            <p:cNvSpPr txBox="1">
              <a:spLocks noChangeArrowheads="1"/>
            </p:cNvSpPr>
            <p:nvPr/>
          </p:nvSpPr>
          <p:spPr bwMode="auto">
            <a:xfrm>
              <a:off x="1700201" y="2183317"/>
              <a:ext cx="6367935" cy="118165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eaLnBrk="0" hangingPunct="0">
                <a:buClr>
                  <a:srgbClr val="1195D3"/>
                </a:buClr>
                <a:defRPr/>
              </a:pPr>
              <a:endParaRPr lang="en-GB" sz="3200" dirty="0">
                <a:solidFill>
                  <a:schemeClr val="tx1">
                    <a:lumMod val="50000"/>
                    <a:lumOff val="50000"/>
                  </a:schemeClr>
                </a:solidFill>
                <a:latin typeface="Cambria" pitchFamily="18" charset="0"/>
              </a:endParaRPr>
            </a:p>
          </p:txBody>
        </p:sp>
      </p:grpSp>
      <p:sp>
        <p:nvSpPr>
          <p:cNvPr id="3" name="Rectangle 2"/>
          <p:cNvSpPr/>
          <p:nvPr/>
        </p:nvSpPr>
        <p:spPr>
          <a:xfrm>
            <a:off x="1108609" y="428179"/>
            <a:ext cx="9165691" cy="3631763"/>
          </a:xfrm>
          <a:prstGeom prst="rect">
            <a:avLst/>
          </a:prstGeom>
        </p:spPr>
        <p:txBody>
          <a:bodyPr wrap="square">
            <a:spAutoFit/>
          </a:bodyPr>
          <a:lstStyle/>
          <a:p>
            <a:r>
              <a:rPr lang="en-GB" sz="3200" dirty="0">
                <a:solidFill>
                  <a:srgbClr val="F47210"/>
                </a:solidFill>
                <a:latin typeface="Cambria" pitchFamily="18" charset="0"/>
              </a:rPr>
              <a:t>C</a:t>
            </a:r>
            <a:r>
              <a:rPr lang="en-GB" sz="3200" dirty="0">
                <a:solidFill>
                  <a:srgbClr val="0070C0"/>
                </a:solidFill>
                <a:latin typeface="Cambria" pitchFamily="18" charset="0"/>
              </a:rPr>
              <a:t>onducting an Observation Study</a:t>
            </a:r>
          </a:p>
          <a:p>
            <a:endParaRPr lang="en-GB" b="1" dirty="0">
              <a:solidFill>
                <a:srgbClr val="00B0F0"/>
              </a:solidFill>
              <a:latin typeface="Cambria" panose="02040503050406030204" pitchFamily="18" charset="0"/>
            </a:endParaRPr>
          </a:p>
          <a:p>
            <a:pPr marL="342900" indent="-342900">
              <a:buFont typeface="Wingdings" panose="05000000000000000000" pitchFamily="2" charset="2"/>
              <a:buChar char="Ø"/>
            </a:pPr>
            <a:r>
              <a:rPr lang="en-GB" dirty="0">
                <a:latin typeface="Cambria" panose="02040503050406030204" pitchFamily="18" charset="0"/>
              </a:rPr>
              <a:t>Identify the data required for the research </a:t>
            </a:r>
          </a:p>
          <a:p>
            <a:pPr marL="342900" indent="-342900">
              <a:buFont typeface="Wingdings" panose="05000000000000000000" pitchFamily="2" charset="2"/>
              <a:buChar char="Ø"/>
            </a:pPr>
            <a:r>
              <a:rPr lang="en-GB" dirty="0">
                <a:latin typeface="Cambria" panose="02040503050406030204" pitchFamily="18" charset="0"/>
              </a:rPr>
              <a:t>Gain access to the data </a:t>
            </a:r>
          </a:p>
          <a:p>
            <a:pPr marL="342900" indent="-342900">
              <a:buFont typeface="Wingdings" panose="05000000000000000000" pitchFamily="2" charset="2"/>
              <a:buChar char="Ø"/>
            </a:pPr>
            <a:r>
              <a:rPr lang="en-GB" dirty="0">
                <a:latin typeface="Cambria" panose="02040503050406030204" pitchFamily="18" charset="0"/>
              </a:rPr>
              <a:t>Decide on observation as an appropriate data collection methods to be used to gather data </a:t>
            </a:r>
          </a:p>
          <a:p>
            <a:pPr marL="342900" indent="-342900">
              <a:buFont typeface="Wingdings" panose="05000000000000000000" pitchFamily="2" charset="2"/>
              <a:buChar char="Ø"/>
            </a:pPr>
            <a:r>
              <a:rPr lang="en-GB" dirty="0">
                <a:latin typeface="Cambria" panose="02040503050406030204" pitchFamily="18" charset="0"/>
              </a:rPr>
              <a:t>Design the means by which the observation will be carried out and recorded</a:t>
            </a:r>
          </a:p>
          <a:p>
            <a:pPr marL="342900" indent="-342900">
              <a:buFont typeface="Wingdings" panose="05000000000000000000" pitchFamily="2" charset="2"/>
              <a:buChar char="Ø"/>
            </a:pPr>
            <a:r>
              <a:rPr lang="en-GB" dirty="0">
                <a:latin typeface="Cambria" panose="02040503050406030204" pitchFamily="18" charset="0"/>
              </a:rPr>
              <a:t>Carry out the observation, by observing the action or phenomenon and recording that observation </a:t>
            </a:r>
          </a:p>
          <a:p>
            <a:pPr marL="342900" indent="-342900">
              <a:buFont typeface="Wingdings" panose="05000000000000000000" pitchFamily="2" charset="2"/>
              <a:buChar char="Ø"/>
            </a:pPr>
            <a:r>
              <a:rPr lang="en-GB" dirty="0">
                <a:latin typeface="Cambria" panose="02040503050406030204" pitchFamily="18" charset="0"/>
              </a:rPr>
              <a:t>The record of the observation is the data gathered </a:t>
            </a:r>
          </a:p>
          <a:p>
            <a:pPr marL="342900" indent="-342900">
              <a:buFont typeface="Wingdings" panose="05000000000000000000" pitchFamily="2" charset="2"/>
              <a:buChar char="Ø"/>
            </a:pPr>
            <a:r>
              <a:rPr lang="en-GB" dirty="0">
                <a:latin typeface="Cambria" panose="02040503050406030204" pitchFamily="18" charset="0"/>
              </a:rPr>
              <a:t>Analyse the data </a:t>
            </a:r>
          </a:p>
          <a:p>
            <a:r>
              <a:rPr lang="en-GB" dirty="0">
                <a:latin typeface="Cambria" panose="02040503050406030204" pitchFamily="18" charset="0"/>
              </a:rPr>
              <a:t>                                                                                           Quinlan (2011)</a:t>
            </a:r>
          </a:p>
        </p:txBody>
      </p:sp>
    </p:spTree>
    <p:extLst>
      <p:ext uri="{BB962C8B-B14F-4D97-AF65-F5344CB8AC3E}">
        <p14:creationId xmlns:p14="http://schemas.microsoft.com/office/powerpoint/2010/main" val="34308898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29</a:t>
            </a:fld>
            <a:endParaRPr lang="en-GB"/>
          </a:p>
        </p:txBody>
      </p:sp>
      <p:sp>
        <p:nvSpPr>
          <p:cNvPr id="9" name="Rectangle 3"/>
          <p:cNvSpPr txBox="1">
            <a:spLocks noChangeArrowheads="1"/>
          </p:cNvSpPr>
          <p:nvPr/>
        </p:nvSpPr>
        <p:spPr>
          <a:xfrm>
            <a:off x="1651780" y="2734404"/>
            <a:ext cx="8896475" cy="3096344"/>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600"/>
              </a:spcBef>
              <a:spcAft>
                <a:spcPts val="1200"/>
              </a:spcAft>
              <a:buClr>
                <a:srgbClr val="0070C0"/>
              </a:buClr>
              <a:buNone/>
            </a:pPr>
            <a:endParaRPr lang="en-GB" sz="1800" dirty="0">
              <a:solidFill>
                <a:schemeClr val="tx1">
                  <a:lumMod val="75000"/>
                  <a:lumOff val="25000"/>
                </a:schemeClr>
              </a:solidFill>
              <a:latin typeface="Cambria" panose="02040503050406030204" pitchFamily="18" charset="0"/>
              <a:cs typeface="Arial" panose="020B0604020202020204" pitchFamily="34" charset="0"/>
            </a:endParaRPr>
          </a:p>
        </p:txBody>
      </p:sp>
      <p:pic>
        <p:nvPicPr>
          <p:cNvPr id="5" name="Picture 4" descr="http://t0.gstatic.com/images?q=tbn:ANd9GcT0mc1deDCpZD1Mmo9OUyhSLnYdI_5teIVh7qIHTWXQTIIxMxBqpw"/>
          <p:cNvPicPr>
            <a:picLocks noChangeAspect="1" noChangeArrowheads="1"/>
          </p:cNvPicPr>
          <p:nvPr/>
        </p:nvPicPr>
        <p:blipFill rotWithShape="1">
          <a:blip r:embed="rId3" cstate="print"/>
          <a:srcRect l="9133" t="3476" r="8683"/>
          <a:stretch/>
        </p:blipFill>
        <p:spPr bwMode="auto">
          <a:xfrm>
            <a:off x="1460261" y="0"/>
            <a:ext cx="2781346" cy="2446834"/>
          </a:xfrm>
          <a:prstGeom prst="rect">
            <a:avLst/>
          </a:prstGeom>
          <a:noFill/>
        </p:spPr>
      </p:pic>
      <p:sp>
        <p:nvSpPr>
          <p:cNvPr id="6" name="TextBox 5"/>
          <p:cNvSpPr txBox="1"/>
          <p:nvPr/>
        </p:nvSpPr>
        <p:spPr>
          <a:xfrm>
            <a:off x="4208534" y="1065511"/>
            <a:ext cx="6459467" cy="1384995"/>
          </a:xfrm>
          <a:prstGeom prst="rect">
            <a:avLst/>
          </a:prstGeom>
          <a:noFill/>
        </p:spPr>
        <p:txBody>
          <a:bodyPr wrap="square" rtlCol="0">
            <a:spAutoFit/>
          </a:bodyPr>
          <a:lstStyle/>
          <a:p>
            <a:pPr algn="ctr"/>
            <a:r>
              <a:rPr lang="en-GB" dirty="0">
                <a:latin typeface="Cambria" panose="02040503050406030204" pitchFamily="18" charset="0"/>
              </a:rPr>
              <a:t>“</a:t>
            </a:r>
            <a:r>
              <a:rPr lang="en-GB" sz="2200" dirty="0">
                <a:latin typeface="Cambria" panose="02040503050406030204" pitchFamily="18" charset="0"/>
              </a:rPr>
              <a:t>Sampling” error is a difference between the</a:t>
            </a:r>
          </a:p>
          <a:p>
            <a:pPr algn="ctr"/>
            <a:r>
              <a:rPr lang="en-GB" sz="2200" dirty="0">
                <a:latin typeface="Cambria" panose="02040503050406030204" pitchFamily="18" charset="0"/>
              </a:rPr>
              <a:t> characteristics of the sample and the population </a:t>
            </a:r>
          </a:p>
          <a:p>
            <a:pPr algn="ctr"/>
            <a:r>
              <a:rPr lang="en-GB" sz="2200" dirty="0">
                <a:latin typeface="Cambria" panose="02040503050406030204" pitchFamily="18" charset="0"/>
              </a:rPr>
              <a:t>as a whole. </a:t>
            </a:r>
          </a:p>
          <a:p>
            <a:endParaRPr lang="en-GB" dirty="0"/>
          </a:p>
        </p:txBody>
      </p:sp>
      <p:graphicFrame>
        <p:nvGraphicFramePr>
          <p:cNvPr id="8" name="Diagram 7"/>
          <p:cNvGraphicFramePr/>
          <p:nvPr>
            <p:extLst>
              <p:ext uri="{D42A27DB-BD31-4B8C-83A1-F6EECF244321}">
                <p14:modId xmlns:p14="http://schemas.microsoft.com/office/powerpoint/2010/main" val="3834001471"/>
              </p:ext>
            </p:extLst>
          </p:nvPr>
        </p:nvGraphicFramePr>
        <p:xfrm>
          <a:off x="2509154" y="2250576"/>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10" name="Group 9"/>
          <p:cNvGrpSpPr/>
          <p:nvPr/>
        </p:nvGrpSpPr>
        <p:grpSpPr>
          <a:xfrm>
            <a:off x="8713213" y="4965701"/>
            <a:ext cx="1835041" cy="1362621"/>
            <a:chOff x="4528839" y="3068853"/>
            <a:chExt cx="1567160" cy="995146"/>
          </a:xfrm>
        </p:grpSpPr>
        <p:sp>
          <p:nvSpPr>
            <p:cNvPr id="11" name="Rounded Rectangle 10"/>
            <p:cNvSpPr/>
            <p:nvPr/>
          </p:nvSpPr>
          <p:spPr>
            <a:xfrm>
              <a:off x="4528839" y="3068853"/>
              <a:ext cx="1567160" cy="995146"/>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2" name="Rounded Rectangle 4"/>
            <p:cNvSpPr/>
            <p:nvPr/>
          </p:nvSpPr>
          <p:spPr>
            <a:xfrm>
              <a:off x="4557986" y="3098000"/>
              <a:ext cx="1508866" cy="936852"/>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2390" tIns="72390" rIns="72390" bIns="72390" numCol="1" spcCol="1270" anchor="ctr" anchorCtr="0">
              <a:noAutofit/>
            </a:bodyPr>
            <a:lstStyle/>
            <a:p>
              <a:pPr algn="ctr" defTabSz="844550">
                <a:lnSpc>
                  <a:spcPct val="90000"/>
                </a:lnSpc>
                <a:spcBef>
                  <a:spcPct val="0"/>
                </a:spcBef>
                <a:spcAft>
                  <a:spcPct val="35000"/>
                </a:spcAft>
              </a:pPr>
              <a:endParaRPr lang="en-GB" sz="1900"/>
            </a:p>
          </p:txBody>
        </p:sp>
      </p:grpSp>
      <p:cxnSp>
        <p:nvCxnSpPr>
          <p:cNvPr id="14" name="Straight Connector 13"/>
          <p:cNvCxnSpPr>
            <a:endCxn id="11" idx="0"/>
          </p:cNvCxnSpPr>
          <p:nvPr/>
        </p:nvCxnSpPr>
        <p:spPr>
          <a:xfrm>
            <a:off x="8541763" y="4282576"/>
            <a:ext cx="1088971" cy="683124"/>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8747341" y="5062235"/>
            <a:ext cx="1954788" cy="1169551"/>
          </a:xfrm>
          <a:prstGeom prst="rect">
            <a:avLst/>
          </a:prstGeom>
          <a:noFill/>
        </p:spPr>
        <p:txBody>
          <a:bodyPr wrap="square" rtlCol="0">
            <a:spAutoFit/>
          </a:bodyPr>
          <a:lstStyle/>
          <a:p>
            <a:r>
              <a:rPr lang="en-GB" sz="1400" dirty="0">
                <a:latin typeface="+mj-lt"/>
              </a:rPr>
              <a:t>Research team bias</a:t>
            </a:r>
          </a:p>
          <a:p>
            <a:r>
              <a:rPr lang="en-GB" sz="1400" dirty="0">
                <a:latin typeface="+mj-lt"/>
              </a:rPr>
              <a:t>Data input error</a:t>
            </a:r>
          </a:p>
          <a:p>
            <a:r>
              <a:rPr lang="en-GB" sz="1400" dirty="0">
                <a:latin typeface="+mj-lt"/>
              </a:rPr>
              <a:t>Instrument errors</a:t>
            </a:r>
          </a:p>
          <a:p>
            <a:r>
              <a:rPr lang="en-GB" sz="1400" dirty="0">
                <a:latin typeface="+mj-lt"/>
              </a:rPr>
              <a:t>(poor recording devices)</a:t>
            </a:r>
          </a:p>
        </p:txBody>
      </p:sp>
      <p:sp>
        <p:nvSpPr>
          <p:cNvPr id="16" name="TextBox 15"/>
          <p:cNvSpPr txBox="1"/>
          <p:nvPr/>
        </p:nvSpPr>
        <p:spPr>
          <a:xfrm>
            <a:off x="-41642" y="5308456"/>
            <a:ext cx="2793522" cy="338554"/>
          </a:xfrm>
          <a:prstGeom prst="rect">
            <a:avLst/>
          </a:prstGeom>
          <a:noFill/>
        </p:spPr>
        <p:txBody>
          <a:bodyPr wrap="none" rtlCol="0">
            <a:spAutoFit/>
          </a:bodyPr>
          <a:lstStyle/>
          <a:p>
            <a:r>
              <a:rPr lang="en-GB" sz="1600" dirty="0"/>
              <a:t>Adapted from Bradley, 2010</a:t>
            </a:r>
          </a:p>
        </p:txBody>
      </p:sp>
      <p:sp>
        <p:nvSpPr>
          <p:cNvPr id="7" name="TextBox 6"/>
          <p:cNvSpPr txBox="1"/>
          <p:nvPr/>
        </p:nvSpPr>
        <p:spPr>
          <a:xfrm>
            <a:off x="4241608" y="238335"/>
            <a:ext cx="6190669" cy="769441"/>
          </a:xfrm>
          <a:prstGeom prst="rect">
            <a:avLst/>
          </a:prstGeom>
          <a:noFill/>
        </p:spPr>
        <p:txBody>
          <a:bodyPr wrap="none" rtlCol="0">
            <a:spAutoFit/>
          </a:bodyPr>
          <a:lstStyle/>
          <a:p>
            <a:r>
              <a:rPr lang="en-US" sz="4400" dirty="0">
                <a:solidFill>
                  <a:schemeClr val="accent1">
                    <a:lumMod val="75000"/>
                  </a:schemeClr>
                </a:solidFill>
                <a:latin typeface="Cambria" pitchFamily="18" charset="0"/>
              </a:rPr>
              <a:t>A</a:t>
            </a:r>
            <a:r>
              <a:rPr lang="en-US" sz="4400" dirty="0">
                <a:solidFill>
                  <a:srgbClr val="0070C0"/>
                </a:solidFill>
                <a:latin typeface="Cambria" pitchFamily="18" charset="0"/>
              </a:rPr>
              <a:t>ccuracy of the Research</a:t>
            </a:r>
            <a:endParaRPr lang="en-GB" sz="4400" dirty="0"/>
          </a:p>
        </p:txBody>
      </p:sp>
    </p:spTree>
    <p:extLst>
      <p:ext uri="{BB962C8B-B14F-4D97-AF65-F5344CB8AC3E}">
        <p14:creationId xmlns:p14="http://schemas.microsoft.com/office/powerpoint/2010/main" val="1624449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nodePh="1">
                                  <p:stCondLst>
                                    <p:cond delay="0"/>
                                  </p:stCondLst>
                                  <p:endCondLst>
                                    <p:cond evt="begin" delay="0">
                                      <p:tn val="5"/>
                                    </p:cond>
                                  </p:end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checkerboard(across)">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Title 1"/>
          <p:cNvSpPr>
            <a:spLocks noGrp="1"/>
          </p:cNvSpPr>
          <p:nvPr>
            <p:ph type="title"/>
          </p:nvPr>
        </p:nvSpPr>
        <p:spPr>
          <a:xfrm>
            <a:off x="1720850" y="125731"/>
            <a:ext cx="7467600" cy="771525"/>
          </a:xfrm>
        </p:spPr>
        <p:txBody>
          <a:bodyPr>
            <a:normAutofit/>
          </a:bodyPr>
          <a:lstStyle/>
          <a:p>
            <a:r>
              <a:rPr lang="en-GB" dirty="0"/>
              <a:t>Qualitative </a:t>
            </a:r>
            <a:r>
              <a:rPr lang="en-GB" dirty="0">
                <a:solidFill>
                  <a:srgbClr val="0070C0"/>
                </a:solidFill>
              </a:rPr>
              <a:t>data</a:t>
            </a:r>
            <a:r>
              <a:rPr lang="en-GB" dirty="0"/>
              <a:t> analysis... </a:t>
            </a:r>
          </a:p>
        </p:txBody>
      </p:sp>
      <p:sp>
        <p:nvSpPr>
          <p:cNvPr id="5" name="Rectangle 3"/>
          <p:cNvSpPr txBox="1">
            <a:spLocks noChangeArrowheads="1"/>
          </p:cNvSpPr>
          <p:nvPr/>
        </p:nvSpPr>
        <p:spPr>
          <a:xfrm>
            <a:off x="2156461" y="1023622"/>
            <a:ext cx="8031479" cy="2744810"/>
          </a:xfrm>
          <a:prstGeom prst="rect">
            <a:avLst/>
          </a:prstGeom>
        </p:spPr>
        <p:txBody>
          <a:bodyPr vert="horz">
            <a:normAutofit lnSpcReduction="10000"/>
          </a:bodyPr>
          <a:lstStyle/>
          <a:p>
            <a:pPr marL="274320" indent="-274320">
              <a:spcBef>
                <a:spcPts val="600"/>
              </a:spcBef>
              <a:spcAft>
                <a:spcPts val="1200"/>
              </a:spcAft>
              <a:buClr>
                <a:srgbClr val="0070C0"/>
              </a:buClr>
              <a:buSzPct val="70000"/>
              <a:buFont typeface="Wingdings"/>
              <a:buChar char=""/>
              <a:defRPr/>
            </a:pPr>
            <a:r>
              <a:rPr lang="en-GB" sz="2000" dirty="0">
                <a:solidFill>
                  <a:schemeClr val="accent6">
                    <a:lumMod val="50000"/>
                  </a:schemeClr>
                </a:solidFill>
                <a:latin typeface="Cambria" pitchFamily="18" charset="0"/>
              </a:rPr>
              <a:t>[</a:t>
            </a:r>
            <a:r>
              <a:rPr lang="en-GB" dirty="0">
                <a:solidFill>
                  <a:srgbClr val="1195D3"/>
                </a:solidFill>
                <a:latin typeface="Cambria" pitchFamily="18" charset="0"/>
              </a:rPr>
              <a:t>fortunately or unfortunately</a:t>
            </a:r>
            <a:r>
              <a:rPr lang="en-GB" dirty="0">
                <a:solidFill>
                  <a:schemeClr val="accent6">
                    <a:lumMod val="50000"/>
                  </a:schemeClr>
                </a:solidFill>
                <a:latin typeface="Cambria" pitchFamily="18" charset="0"/>
              </a:rPr>
              <a:t>] </a:t>
            </a:r>
            <a:r>
              <a:rPr lang="en-GB" dirty="0">
                <a:latin typeface="Cambria" pitchFamily="18" charset="0"/>
              </a:rPr>
              <a:t>...no clear-cut set of conventions governing the processes involved in the analysis of qualitative data as opposed to that of quantitative data (Robson, 1993)</a:t>
            </a:r>
          </a:p>
          <a:p>
            <a:pPr marL="274320" indent="-274320">
              <a:spcBef>
                <a:spcPts val="600"/>
              </a:spcBef>
              <a:spcAft>
                <a:spcPts val="1200"/>
              </a:spcAft>
              <a:buClr>
                <a:srgbClr val="0070C0"/>
              </a:buClr>
              <a:buSzPct val="70000"/>
              <a:buFont typeface="Wingdings"/>
              <a:buChar char=""/>
              <a:defRPr/>
            </a:pPr>
            <a:r>
              <a:rPr lang="en-GB" dirty="0">
                <a:latin typeface="Cambria" pitchFamily="18" charset="0"/>
              </a:rPr>
              <a:t>Underlying aim to transform data into findings</a:t>
            </a:r>
          </a:p>
          <a:p>
            <a:pPr marL="274320" indent="-274320">
              <a:spcBef>
                <a:spcPts val="600"/>
              </a:spcBef>
              <a:spcAft>
                <a:spcPts val="1200"/>
              </a:spcAft>
              <a:buClr>
                <a:srgbClr val="0070C0"/>
              </a:buClr>
              <a:buSzPct val="70000"/>
              <a:buFont typeface="Wingdings"/>
              <a:buChar char=""/>
              <a:defRPr/>
            </a:pPr>
            <a:r>
              <a:rPr lang="en-GB" dirty="0">
                <a:latin typeface="Cambria" pitchFamily="18" charset="0"/>
              </a:rPr>
              <a:t>…and to do so in a manner that is </a:t>
            </a:r>
            <a:r>
              <a:rPr lang="en-GB" sz="3200" dirty="0">
                <a:solidFill>
                  <a:srgbClr val="0070C0"/>
                </a:solidFill>
                <a:latin typeface="Cambria" pitchFamily="18" charset="0"/>
              </a:rPr>
              <a:t>systematic</a:t>
            </a:r>
            <a:r>
              <a:rPr lang="en-GB" dirty="0">
                <a:latin typeface="Cambria" pitchFamily="18" charset="0"/>
              </a:rPr>
              <a:t> </a:t>
            </a:r>
            <a:r>
              <a:rPr lang="en-GB" sz="3200" dirty="0">
                <a:latin typeface="Cambria" pitchFamily="18" charset="0"/>
              </a:rPr>
              <a:t>&amp; </a:t>
            </a:r>
            <a:r>
              <a:rPr lang="en-GB" sz="3200" dirty="0">
                <a:solidFill>
                  <a:srgbClr val="0070C0"/>
                </a:solidFill>
                <a:latin typeface="Cambria" pitchFamily="18" charset="0"/>
              </a:rPr>
              <a:t>transparent</a:t>
            </a:r>
            <a:endParaRPr lang="en-GB" sz="1100" dirty="0">
              <a:latin typeface="Cambria" pitchFamily="18" charset="0"/>
            </a:endParaRPr>
          </a:p>
          <a:p>
            <a:pPr>
              <a:spcBef>
                <a:spcPts val="600"/>
              </a:spcBef>
              <a:buClr>
                <a:srgbClr val="0070C0"/>
              </a:buClr>
              <a:buSzPct val="70000"/>
              <a:defRPr/>
            </a:pPr>
            <a:endParaRPr lang="en-GB" sz="2200" dirty="0">
              <a:latin typeface="Cambria" pitchFamily="18" charset="0"/>
            </a:endParaRPr>
          </a:p>
          <a:p>
            <a:pPr>
              <a:spcBef>
                <a:spcPts val="600"/>
              </a:spcBef>
              <a:buClr>
                <a:srgbClr val="0070C0"/>
              </a:buClr>
              <a:buSzPct val="70000"/>
              <a:defRPr/>
            </a:pPr>
            <a:endParaRPr lang="en-GB" sz="2000" dirty="0">
              <a:latin typeface="Cambria" pitchFamily="18" charset="0"/>
            </a:endParaRPr>
          </a:p>
          <a:p>
            <a:pPr>
              <a:spcBef>
                <a:spcPts val="600"/>
              </a:spcBef>
              <a:buClr>
                <a:srgbClr val="0070C0"/>
              </a:buClr>
              <a:buSzPct val="70000"/>
              <a:defRPr/>
            </a:pPr>
            <a:endParaRPr lang="en-GB" sz="2000" dirty="0">
              <a:latin typeface="Cambria" pitchFamily="18" charset="0"/>
            </a:endParaRPr>
          </a:p>
          <a:p>
            <a:pPr>
              <a:spcBef>
                <a:spcPts val="600"/>
              </a:spcBef>
              <a:buClr>
                <a:srgbClr val="0070C0"/>
              </a:buClr>
              <a:buSzPct val="70000"/>
              <a:defRPr/>
            </a:pPr>
            <a:endParaRPr lang="en-GB" sz="2000" dirty="0">
              <a:latin typeface="Cambria" pitchFamily="18" charset="0"/>
            </a:endParaRPr>
          </a:p>
        </p:txBody>
      </p:sp>
      <p:pic>
        <p:nvPicPr>
          <p:cNvPr id="2051" name="Picture 3"/>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0" b="100000" l="0" r="100000"/>
                    </a14:imgEffect>
                  </a14:imgLayer>
                </a14:imgProps>
              </a:ext>
              <a:ext uri="{28A0092B-C50C-407E-A947-70E740481C1C}">
                <a14:useLocalDpi xmlns:a14="http://schemas.microsoft.com/office/drawing/2010/main" val="0"/>
              </a:ext>
            </a:extLst>
          </a:blip>
          <a:srcRect/>
          <a:stretch>
            <a:fillRect/>
          </a:stretch>
        </p:blipFill>
        <p:spPr bwMode="auto">
          <a:xfrm rot="2008778">
            <a:off x="5402571" y="3211465"/>
            <a:ext cx="1539256" cy="1477685"/>
          </a:xfrm>
          <a:prstGeom prst="ellipse">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342159" y="4657487"/>
            <a:ext cx="3980543" cy="1261884"/>
          </a:xfrm>
          <a:prstGeom prst="rect">
            <a:avLst/>
          </a:prstGeom>
        </p:spPr>
        <p:txBody>
          <a:bodyPr wrap="square">
            <a:spAutoFit/>
          </a:bodyPr>
          <a:lstStyle/>
          <a:p>
            <a:pPr lvl="1"/>
            <a:r>
              <a:rPr lang="en-GB" b="1" i="1" dirty="0">
                <a:solidFill>
                  <a:srgbClr val="0070C0"/>
                </a:solidFill>
                <a:latin typeface="Cambria" pitchFamily="18" charset="0"/>
              </a:rPr>
              <a:t>Reassembling</a:t>
            </a:r>
          </a:p>
          <a:p>
            <a:pPr lvl="1"/>
            <a:r>
              <a:rPr lang="en-GB" sz="2000" i="1" dirty="0">
                <a:latin typeface="Cambria" pitchFamily="18" charset="0"/>
              </a:rPr>
              <a:t>in the search for the core themes and meaning</a:t>
            </a:r>
          </a:p>
          <a:p>
            <a:pPr lvl="1"/>
            <a:r>
              <a:rPr lang="en-GB" i="1" dirty="0">
                <a:solidFill>
                  <a:srgbClr val="0070C0"/>
                </a:solidFill>
                <a:latin typeface="Cambria" pitchFamily="18" charset="0"/>
              </a:rPr>
              <a:t>         </a:t>
            </a:r>
            <a:endParaRPr lang="en-GB" i="1" u="sng" dirty="0">
              <a:solidFill>
                <a:srgbClr val="0070C0"/>
              </a:solidFill>
              <a:latin typeface="Cambria" pitchFamily="18" charset="0"/>
            </a:endParaRPr>
          </a:p>
        </p:txBody>
      </p:sp>
      <p:sp>
        <p:nvSpPr>
          <p:cNvPr id="11" name="Rectangle 10"/>
          <p:cNvSpPr/>
          <p:nvPr/>
        </p:nvSpPr>
        <p:spPr>
          <a:xfrm>
            <a:off x="1678610" y="4669419"/>
            <a:ext cx="3791857" cy="984885"/>
          </a:xfrm>
          <a:prstGeom prst="rect">
            <a:avLst/>
          </a:prstGeom>
        </p:spPr>
        <p:txBody>
          <a:bodyPr wrap="square">
            <a:spAutoFit/>
          </a:bodyPr>
          <a:lstStyle/>
          <a:p>
            <a:pPr lvl="1" algn="r"/>
            <a:r>
              <a:rPr lang="en-GB" b="1" i="1" dirty="0">
                <a:solidFill>
                  <a:srgbClr val="0070C0"/>
                </a:solidFill>
                <a:latin typeface="Cambria" pitchFamily="18" charset="0"/>
              </a:rPr>
              <a:t>Segmenting </a:t>
            </a:r>
          </a:p>
          <a:p>
            <a:pPr lvl="1"/>
            <a:r>
              <a:rPr lang="en-GB" sz="2000" i="1" dirty="0">
                <a:latin typeface="Cambria" pitchFamily="18" charset="0"/>
              </a:rPr>
              <a:t>data into relevant and meaningful chunks</a:t>
            </a:r>
            <a:r>
              <a:rPr lang="en-GB" sz="2000" i="1" dirty="0">
                <a:solidFill>
                  <a:srgbClr val="0070C0"/>
                </a:solidFill>
                <a:latin typeface="Cambria" pitchFamily="18" charset="0"/>
              </a:rPr>
              <a:t>         </a:t>
            </a:r>
            <a:endParaRPr lang="en-GB" sz="2000" i="1" u="sng" dirty="0">
              <a:solidFill>
                <a:srgbClr val="0070C0"/>
              </a:solidFill>
              <a:latin typeface="Cambria" pitchFamily="18" charset="0"/>
            </a:endParaRPr>
          </a:p>
        </p:txBody>
      </p:sp>
      <p:pic>
        <p:nvPicPr>
          <p:cNvPr id="12" name="Picture 3"/>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0" b="100000" l="0" r="100000"/>
                    </a14:imgEffect>
                    <a14:imgEffect>
                      <a14:saturation sat="0"/>
                    </a14:imgEffect>
                  </a14:imgLayer>
                </a14:imgProps>
              </a:ext>
              <a:ext uri="{28A0092B-C50C-407E-A947-70E740481C1C}">
                <a14:useLocalDpi xmlns:a14="http://schemas.microsoft.com/office/drawing/2010/main" val="0"/>
              </a:ext>
            </a:extLst>
          </a:blip>
          <a:srcRect t="-2351" r="-9171"/>
          <a:stretch/>
        </p:blipFill>
        <p:spPr bwMode="auto">
          <a:xfrm rot="19214724">
            <a:off x="6900941" y="3329565"/>
            <a:ext cx="731869" cy="1538793"/>
          </a:xfrm>
          <a:prstGeom prst="ellipse">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3"/>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0" b="100000" l="0" r="100000"/>
                    </a14:imgEffect>
                    <a14:imgEffect>
                      <a14:saturation sat="0"/>
                    </a14:imgEffect>
                  </a14:imgLayer>
                </a14:imgProps>
              </a:ext>
              <a:ext uri="{28A0092B-C50C-407E-A947-70E740481C1C}">
                <a14:useLocalDpi xmlns:a14="http://schemas.microsoft.com/office/drawing/2010/main" val="0"/>
              </a:ext>
            </a:extLst>
          </a:blip>
          <a:srcRect t="-2351" r="-9171"/>
          <a:stretch/>
        </p:blipFill>
        <p:spPr bwMode="auto">
          <a:xfrm rot="1956907" flipH="1">
            <a:off x="4524528" y="3397848"/>
            <a:ext cx="914319" cy="1547335"/>
          </a:xfrm>
          <a:prstGeom prst="ellipse">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63111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a:xfrm>
            <a:off x="1689100" y="381001"/>
            <a:ext cx="8978900" cy="508000"/>
          </a:xfrm>
        </p:spPr>
        <p:txBody>
          <a:bodyPr>
            <a:noAutofit/>
          </a:bodyPr>
          <a:lstStyle/>
          <a:p>
            <a:pPr>
              <a:defRPr/>
            </a:pPr>
            <a:r>
              <a:rPr lang="en-GB" dirty="0"/>
              <a:t>Qualitative </a:t>
            </a:r>
            <a:r>
              <a:rPr lang="en-GB" dirty="0">
                <a:solidFill>
                  <a:srgbClr val="00B0F0"/>
                </a:solidFill>
              </a:rPr>
              <a:t>data </a:t>
            </a:r>
            <a:r>
              <a:rPr lang="en-GB" dirty="0"/>
              <a:t>analysis...</a:t>
            </a:r>
            <a:r>
              <a:rPr lang="en-GB" sz="2800" dirty="0"/>
              <a:t>challenges</a:t>
            </a:r>
          </a:p>
        </p:txBody>
      </p:sp>
      <p:grpSp>
        <p:nvGrpSpPr>
          <p:cNvPr id="2" name="Group 11"/>
          <p:cNvGrpSpPr/>
          <p:nvPr/>
        </p:nvGrpSpPr>
        <p:grpSpPr>
          <a:xfrm>
            <a:off x="7831168" y="4186791"/>
            <a:ext cx="3441700" cy="1028700"/>
            <a:chOff x="5422900" y="5397500"/>
            <a:chExt cx="3441700" cy="1028700"/>
          </a:xfrm>
        </p:grpSpPr>
        <p:pic>
          <p:nvPicPr>
            <p:cNvPr id="9" name="Picture 2" descr="C:\Users\Loan\Pictures\imagesCA1F088N.jpg"/>
            <p:cNvPicPr>
              <a:picLocks noChangeAspect="1" noChangeArrowheads="1"/>
            </p:cNvPicPr>
            <p:nvPr/>
          </p:nvPicPr>
          <p:blipFill>
            <a:blip r:embed="rId3" cstate="print"/>
            <a:srcRect t="12350" r="6493" b="9325"/>
            <a:stretch>
              <a:fillRect/>
            </a:stretch>
          </p:blipFill>
          <p:spPr bwMode="auto">
            <a:xfrm>
              <a:off x="7035800" y="5397500"/>
              <a:ext cx="1828800" cy="10287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 name="Picture 2" descr="C:\Users\Loan\Pictures\imagesCA1F088N.jpg"/>
            <p:cNvPicPr>
              <a:picLocks noChangeAspect="1" noChangeArrowheads="1"/>
            </p:cNvPicPr>
            <p:nvPr/>
          </p:nvPicPr>
          <p:blipFill>
            <a:blip r:embed="rId3" cstate="print"/>
            <a:srcRect t="12350" r="6493" b="9325"/>
            <a:stretch>
              <a:fillRect/>
            </a:stretch>
          </p:blipFill>
          <p:spPr bwMode="auto">
            <a:xfrm flipH="1">
              <a:off x="5422900" y="5397500"/>
              <a:ext cx="1778000" cy="10287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sp>
        <p:nvSpPr>
          <p:cNvPr id="88068" name="Rectangle 3"/>
          <p:cNvSpPr txBox="1">
            <a:spLocks noChangeArrowheads="1"/>
          </p:cNvSpPr>
          <p:nvPr/>
        </p:nvSpPr>
        <p:spPr bwMode="auto">
          <a:xfrm>
            <a:off x="2032000" y="1356995"/>
            <a:ext cx="8547100" cy="3086100"/>
          </a:xfrm>
          <a:prstGeom prst="rect">
            <a:avLst/>
          </a:prstGeom>
          <a:noFill/>
          <a:ln w="9525">
            <a:noFill/>
            <a:miter lim="800000"/>
            <a:headEnd/>
            <a:tailEnd/>
          </a:ln>
        </p:spPr>
        <p:txBody>
          <a:bodyPr/>
          <a:lstStyle/>
          <a:p>
            <a:pPr marL="274320" lvl="2" indent="-274320">
              <a:lnSpc>
                <a:spcPct val="90000"/>
              </a:lnSpc>
              <a:spcBef>
                <a:spcPts val="1200"/>
              </a:spcBef>
              <a:buClr>
                <a:srgbClr val="0070C0"/>
              </a:buClr>
              <a:buSzPct val="70000"/>
              <a:buFont typeface="Wingdings"/>
              <a:buChar char=""/>
            </a:pPr>
            <a:r>
              <a:rPr lang="en-GB" sz="2500" dirty="0">
                <a:latin typeface="Cambria" pitchFamily="18" charset="0"/>
              </a:rPr>
              <a:t>Could become complex and time consuming </a:t>
            </a:r>
          </a:p>
          <a:p>
            <a:pPr marL="274320" lvl="2" indent="-274320">
              <a:lnSpc>
                <a:spcPct val="90000"/>
              </a:lnSpc>
              <a:spcBef>
                <a:spcPts val="1200"/>
              </a:spcBef>
              <a:buClr>
                <a:srgbClr val="0070C0"/>
              </a:buClr>
              <a:buSzPct val="70000"/>
              <a:buFont typeface="Wingdings"/>
              <a:buChar char=""/>
            </a:pPr>
            <a:r>
              <a:rPr lang="en-GB" sz="2500" dirty="0">
                <a:latin typeface="Cambria" pitchFamily="18" charset="0"/>
              </a:rPr>
              <a:t>Difficult to separate collection from analysis</a:t>
            </a:r>
          </a:p>
          <a:p>
            <a:pPr marL="274320" lvl="2" indent="-274320">
              <a:lnSpc>
                <a:spcPct val="90000"/>
              </a:lnSpc>
              <a:spcBef>
                <a:spcPts val="1200"/>
              </a:spcBef>
              <a:buClr>
                <a:srgbClr val="0070C0"/>
              </a:buClr>
              <a:buSzPct val="70000"/>
              <a:buFont typeface="Wingdings"/>
              <a:buChar char=""/>
            </a:pPr>
            <a:r>
              <a:rPr lang="en-GB" sz="2500" dirty="0">
                <a:latin typeface="Cambria" pitchFamily="18" charset="0"/>
              </a:rPr>
              <a:t>Interpreting &amp; unearthing deep insights... not just describe</a:t>
            </a:r>
          </a:p>
          <a:p>
            <a:pPr marL="274320" lvl="2" indent="-274320">
              <a:lnSpc>
                <a:spcPct val="90000"/>
              </a:lnSpc>
              <a:spcBef>
                <a:spcPts val="1200"/>
              </a:spcBef>
              <a:buClr>
                <a:srgbClr val="0070C0"/>
              </a:buClr>
              <a:buSzPct val="70000"/>
              <a:buFont typeface="Wingdings"/>
              <a:buChar char=""/>
            </a:pPr>
            <a:r>
              <a:rPr lang="en-GB" sz="2500" dirty="0">
                <a:latin typeface="Cambria" pitchFamily="18" charset="0"/>
              </a:rPr>
              <a:t>Iterative constant comparison of ideas</a:t>
            </a:r>
          </a:p>
          <a:p>
            <a:pPr marL="274320" lvl="2" indent="-274320">
              <a:lnSpc>
                <a:spcPct val="90000"/>
              </a:lnSpc>
              <a:spcBef>
                <a:spcPts val="1200"/>
              </a:spcBef>
              <a:buClr>
                <a:srgbClr val="0070C0"/>
              </a:buClr>
              <a:buSzPct val="70000"/>
              <a:buFont typeface="Wingdings"/>
              <a:buChar char=""/>
            </a:pPr>
            <a:r>
              <a:rPr lang="en-GB" sz="2500" dirty="0">
                <a:latin typeface="Cambria" pitchFamily="18" charset="0"/>
              </a:rPr>
              <a:t>Demonstrating </a:t>
            </a:r>
            <a:r>
              <a:rPr lang="en-GB" sz="2500" i="1" dirty="0">
                <a:solidFill>
                  <a:schemeClr val="accent1">
                    <a:lumMod val="75000"/>
                  </a:schemeClr>
                </a:solidFill>
                <a:latin typeface="Cambria" pitchFamily="18" charset="0"/>
              </a:rPr>
              <a:t>how</a:t>
            </a:r>
            <a:r>
              <a:rPr lang="en-GB" sz="2500" dirty="0">
                <a:latin typeface="Cambria" pitchFamily="18" charset="0"/>
              </a:rPr>
              <a:t> you made sense of the data in a rigorous &amp; systematic manner</a:t>
            </a:r>
          </a:p>
        </p:txBody>
      </p:sp>
    </p:spTree>
    <p:extLst>
      <p:ext uri="{BB962C8B-B14F-4D97-AF65-F5344CB8AC3E}">
        <p14:creationId xmlns:p14="http://schemas.microsoft.com/office/powerpoint/2010/main" val="2958298425"/>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140600" y="1658257"/>
            <a:ext cx="8286101" cy="5092700"/>
          </a:xfrm>
        </p:spPr>
        <p:txBody>
          <a:bodyPr>
            <a:normAutofit/>
          </a:bodyPr>
          <a:lstStyle/>
          <a:p>
            <a:pPr marL="0" lvl="2" indent="0">
              <a:spcBef>
                <a:spcPts val="600"/>
              </a:spcBef>
              <a:buSzPct val="70000"/>
              <a:buNone/>
            </a:pPr>
            <a:r>
              <a:rPr lang="en-GB" sz="2800" dirty="0"/>
              <a:t>Thematic framework analysis </a:t>
            </a:r>
            <a:r>
              <a:rPr lang="en-GB" sz="2800" dirty="0">
                <a:solidFill>
                  <a:schemeClr val="accent6">
                    <a:lumMod val="75000"/>
                  </a:schemeClr>
                </a:solidFill>
              </a:rPr>
              <a:t>(Ritchie and Spencer, 1994) </a:t>
            </a:r>
            <a:endParaRPr lang="en-GB" sz="2800" dirty="0"/>
          </a:p>
          <a:p>
            <a:pPr lvl="1">
              <a:spcBef>
                <a:spcPts val="400"/>
              </a:spcBef>
              <a:spcAft>
                <a:spcPts val="200"/>
              </a:spcAft>
              <a:buClr>
                <a:schemeClr val="accent1">
                  <a:lumMod val="75000"/>
                </a:schemeClr>
              </a:buClr>
            </a:pPr>
            <a:r>
              <a:rPr lang="en-GB" dirty="0">
                <a:cs typeface="Times New Roman" pitchFamily="18" charset="0"/>
              </a:rPr>
              <a:t>Systematic process of shifting, charting and sorting of materials according to key issues and themes</a:t>
            </a:r>
          </a:p>
          <a:p>
            <a:pPr lvl="1">
              <a:spcBef>
                <a:spcPts val="400"/>
              </a:spcBef>
              <a:spcAft>
                <a:spcPts val="200"/>
              </a:spcAft>
              <a:buClr>
                <a:schemeClr val="accent1">
                  <a:lumMod val="75000"/>
                </a:schemeClr>
              </a:buClr>
            </a:pPr>
            <a:r>
              <a:rPr lang="en-GB" dirty="0">
                <a:cs typeface="Times New Roman" pitchFamily="18" charset="0"/>
              </a:rPr>
              <a:t>Ensures rigour and consistency in analysis</a:t>
            </a:r>
          </a:p>
          <a:p>
            <a:pPr lvl="1">
              <a:spcBef>
                <a:spcPts val="400"/>
              </a:spcBef>
              <a:spcAft>
                <a:spcPts val="200"/>
              </a:spcAft>
              <a:buClr>
                <a:schemeClr val="accent1">
                  <a:lumMod val="75000"/>
                </a:schemeClr>
              </a:buClr>
            </a:pPr>
            <a:r>
              <a:rPr lang="en-GB" dirty="0">
                <a:cs typeface="Times New Roman" pitchFamily="18" charset="0"/>
              </a:rPr>
              <a:t>Follows methodical iterative process/ steps</a:t>
            </a:r>
          </a:p>
          <a:p>
            <a:pPr lvl="1">
              <a:spcBef>
                <a:spcPts val="400"/>
              </a:spcBef>
              <a:spcAft>
                <a:spcPts val="200"/>
              </a:spcAft>
              <a:buClr>
                <a:schemeClr val="accent1">
                  <a:lumMod val="75000"/>
                </a:schemeClr>
              </a:buClr>
            </a:pPr>
            <a:endParaRPr lang="en-GB" sz="2000" dirty="0">
              <a:cs typeface="Times New Roman" pitchFamily="18" charset="0"/>
            </a:endParaRPr>
          </a:p>
          <a:p>
            <a:pPr lvl="1">
              <a:spcBef>
                <a:spcPts val="400"/>
              </a:spcBef>
              <a:spcAft>
                <a:spcPts val="200"/>
              </a:spcAft>
              <a:buClr>
                <a:schemeClr val="accent1">
                  <a:lumMod val="75000"/>
                </a:schemeClr>
              </a:buClr>
            </a:pPr>
            <a:endParaRPr lang="en-GB" sz="2000" dirty="0">
              <a:cs typeface="Times New Roman" pitchFamily="18" charset="0"/>
            </a:endParaRPr>
          </a:p>
          <a:p>
            <a:pPr lvl="1">
              <a:spcBef>
                <a:spcPts val="0"/>
              </a:spcBef>
              <a:spcAft>
                <a:spcPts val="200"/>
              </a:spcAft>
              <a:buNone/>
            </a:pPr>
            <a:endParaRPr lang="en-GB" sz="900" dirty="0">
              <a:cs typeface="Times New Roman" pitchFamily="18" charset="0"/>
            </a:endParaRPr>
          </a:p>
          <a:p>
            <a:pPr marL="363538" indent="-363538"/>
            <a:endParaRPr lang="en-GB" sz="2800" dirty="0"/>
          </a:p>
          <a:p>
            <a:pPr marL="363538" indent="-363538"/>
            <a:endParaRPr lang="en-GB" sz="3000" dirty="0"/>
          </a:p>
        </p:txBody>
      </p:sp>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32</a:t>
            </a:fld>
            <a:endParaRPr lang="en-GB" dirty="0"/>
          </a:p>
        </p:txBody>
      </p:sp>
      <p:sp>
        <p:nvSpPr>
          <p:cNvPr id="6" name="Title 1"/>
          <p:cNvSpPr txBox="1">
            <a:spLocks/>
          </p:cNvSpPr>
          <p:nvPr/>
        </p:nvSpPr>
        <p:spPr>
          <a:xfrm>
            <a:off x="1676400" y="325664"/>
            <a:ext cx="8991600" cy="952500"/>
          </a:xfrm>
          <a:prstGeom prst="rect">
            <a:avLst/>
          </a:prstGeom>
        </p:spPr>
        <p:txBody>
          <a:bodyPr vert="horz" anchor="b">
            <a:noAutofit/>
          </a:bodyPr>
          <a:lstStyle/>
          <a:p>
            <a:pPr>
              <a:lnSpc>
                <a:spcPct val="70000"/>
              </a:lnSpc>
              <a:spcBef>
                <a:spcPct val="0"/>
              </a:spcBef>
              <a:defRPr/>
            </a:pPr>
            <a:r>
              <a:rPr lang="en-GB" sz="5400" cap="small" dirty="0">
                <a:solidFill>
                  <a:srgbClr val="0070C0"/>
                </a:solidFill>
                <a:latin typeface="Cambria" pitchFamily="18" charset="0"/>
                <a:ea typeface="+mj-ea"/>
                <a:cs typeface="+mj-cs"/>
              </a:rPr>
              <a:t>approaches to </a:t>
            </a:r>
            <a:br>
              <a:rPr lang="en-GB" sz="4400" cap="small" dirty="0">
                <a:solidFill>
                  <a:schemeClr val="tx2"/>
                </a:solidFill>
                <a:latin typeface="Cambria" pitchFamily="18" charset="0"/>
                <a:ea typeface="+mj-ea"/>
                <a:cs typeface="+mj-cs"/>
              </a:rPr>
            </a:br>
            <a:r>
              <a:rPr lang="en-GB" sz="4400" cap="small" dirty="0">
                <a:solidFill>
                  <a:schemeClr val="tx2"/>
                </a:solidFill>
                <a:latin typeface="Cambria" pitchFamily="18" charset="0"/>
                <a:ea typeface="+mj-ea"/>
                <a:cs typeface="+mj-cs"/>
              </a:rPr>
              <a:t>             </a:t>
            </a:r>
            <a:r>
              <a:rPr lang="en-GB" sz="3600" cap="small" dirty="0">
                <a:solidFill>
                  <a:schemeClr val="tx2"/>
                </a:solidFill>
                <a:latin typeface="Cambria" pitchFamily="18" charset="0"/>
                <a:ea typeface="+mj-ea"/>
                <a:cs typeface="+mj-cs"/>
              </a:rPr>
              <a:t>analysing </a:t>
            </a:r>
            <a:r>
              <a:rPr lang="en-GB" sz="3600" cap="small" dirty="0">
                <a:solidFill>
                  <a:srgbClr val="0070C0"/>
                </a:solidFill>
                <a:latin typeface="Cambria" pitchFamily="18" charset="0"/>
                <a:ea typeface="+mj-ea"/>
                <a:cs typeface="+mj-cs"/>
              </a:rPr>
              <a:t>qualitative</a:t>
            </a:r>
            <a:r>
              <a:rPr lang="en-GB" sz="3600" cap="small" dirty="0">
                <a:solidFill>
                  <a:schemeClr val="tx2"/>
                </a:solidFill>
                <a:latin typeface="Cambria" pitchFamily="18" charset="0"/>
                <a:ea typeface="+mj-ea"/>
                <a:cs typeface="+mj-cs"/>
              </a:rPr>
              <a:t> data</a:t>
            </a:r>
            <a:endParaRPr lang="en-GB" sz="4400" cap="small" dirty="0">
              <a:solidFill>
                <a:schemeClr val="tx2"/>
              </a:solidFill>
              <a:latin typeface="Cambria" pitchFamily="18" charset="0"/>
              <a:ea typeface="+mj-ea"/>
              <a:cs typeface="+mj-cs"/>
            </a:endParaRP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08003" y="3553168"/>
            <a:ext cx="2371732" cy="20020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61864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7157" y="146050"/>
            <a:ext cx="7761060" cy="590325"/>
          </a:xfrm>
        </p:spPr>
        <p:txBody>
          <a:bodyPr>
            <a:normAutofit fontScale="90000"/>
          </a:bodyPr>
          <a:lstStyle/>
          <a:p>
            <a:r>
              <a:rPr lang="en-GB" dirty="0"/>
              <a:t>…</a:t>
            </a:r>
            <a:r>
              <a:rPr lang="en-GB" sz="6700" dirty="0">
                <a:solidFill>
                  <a:srgbClr val="0070C0"/>
                </a:solidFill>
              </a:rPr>
              <a:t>C</a:t>
            </a:r>
            <a:r>
              <a:rPr lang="en-GB" sz="4900" dirty="0"/>
              <a:t>ode</a:t>
            </a:r>
          </a:p>
        </p:txBody>
      </p:sp>
      <p:sp>
        <p:nvSpPr>
          <p:cNvPr id="3" name="Content Placeholder 2"/>
          <p:cNvSpPr>
            <a:spLocks noGrp="1"/>
          </p:cNvSpPr>
          <p:nvPr>
            <p:ph sz="quarter" idx="1"/>
          </p:nvPr>
        </p:nvSpPr>
        <p:spPr>
          <a:xfrm>
            <a:off x="619816" y="824599"/>
            <a:ext cx="9286732" cy="5518151"/>
          </a:xfrm>
        </p:spPr>
        <p:txBody>
          <a:bodyPr>
            <a:noAutofit/>
          </a:bodyPr>
          <a:lstStyle/>
          <a:p>
            <a:pPr>
              <a:spcBef>
                <a:spcPts val="1200"/>
              </a:spcBef>
              <a:defRPr/>
            </a:pPr>
            <a:r>
              <a:rPr lang="en-GB" dirty="0">
                <a:solidFill>
                  <a:srgbClr val="0070C0"/>
                </a:solidFill>
              </a:rPr>
              <a:t>A code  - </a:t>
            </a:r>
            <a:r>
              <a:rPr lang="en-GB" dirty="0"/>
              <a:t>‘most often </a:t>
            </a:r>
            <a:r>
              <a:rPr lang="en-GB" dirty="0">
                <a:solidFill>
                  <a:srgbClr val="0070C0"/>
                </a:solidFill>
              </a:rPr>
              <a:t>a word </a:t>
            </a:r>
            <a:r>
              <a:rPr lang="en-GB" dirty="0"/>
              <a:t>or a </a:t>
            </a:r>
            <a:r>
              <a:rPr lang="en-GB" dirty="0">
                <a:solidFill>
                  <a:srgbClr val="0070C0"/>
                </a:solidFill>
              </a:rPr>
              <a:t>short phrase </a:t>
            </a:r>
            <a:r>
              <a:rPr lang="en-GB" dirty="0"/>
              <a:t>that symbolically assigns a summative, salient, essence capturing, and/or evocative attribute for a portion of language-based or visual data’ (Saldana, 2009)</a:t>
            </a:r>
          </a:p>
          <a:p>
            <a:pPr>
              <a:spcBef>
                <a:spcPts val="1200"/>
              </a:spcBef>
              <a:defRPr/>
            </a:pPr>
            <a:endParaRPr lang="en-GB" sz="1600" dirty="0"/>
          </a:p>
          <a:p>
            <a:pPr>
              <a:spcAft>
                <a:spcPts val="600"/>
              </a:spcAft>
              <a:defRPr/>
            </a:pPr>
            <a:r>
              <a:rPr lang="en-GB" dirty="0"/>
              <a:t>Can be a word or a string of words based on:</a:t>
            </a:r>
          </a:p>
          <a:p>
            <a:pPr marL="987425" lvl="1" indent="-276225">
              <a:lnSpc>
                <a:spcPct val="90000"/>
              </a:lnSpc>
              <a:spcBef>
                <a:spcPts val="0"/>
              </a:spcBef>
              <a:defRPr/>
            </a:pPr>
            <a:r>
              <a:rPr lang="en-GB" sz="2400" dirty="0"/>
              <a:t>Themes, topics</a:t>
            </a:r>
          </a:p>
          <a:p>
            <a:pPr marL="987425" lvl="1" indent="-276225">
              <a:lnSpc>
                <a:spcPct val="90000"/>
              </a:lnSpc>
              <a:spcBef>
                <a:spcPts val="0"/>
              </a:spcBef>
              <a:defRPr/>
            </a:pPr>
            <a:r>
              <a:rPr lang="en-GB" sz="2400" dirty="0"/>
              <a:t>Ideas, concepts</a:t>
            </a:r>
          </a:p>
          <a:p>
            <a:pPr marL="987425" lvl="1" indent="-276225">
              <a:lnSpc>
                <a:spcPct val="90000"/>
              </a:lnSpc>
              <a:spcBef>
                <a:spcPts val="0"/>
              </a:spcBef>
              <a:defRPr/>
            </a:pPr>
            <a:r>
              <a:rPr lang="en-GB" sz="2400" dirty="0"/>
              <a:t>Terms, phrases</a:t>
            </a:r>
          </a:p>
          <a:p>
            <a:pPr marL="987425" lvl="1" indent="-276225">
              <a:lnSpc>
                <a:spcPct val="90000"/>
              </a:lnSpc>
              <a:spcBef>
                <a:spcPts val="0"/>
              </a:spcBef>
              <a:defRPr/>
            </a:pPr>
            <a:r>
              <a:rPr lang="en-GB" sz="2400" dirty="0"/>
              <a:t>Keywords </a:t>
            </a:r>
          </a:p>
        </p:txBody>
      </p:sp>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33</a:t>
            </a:fld>
            <a:endParaRPr lang="en-GB"/>
          </a:p>
        </p:txBody>
      </p:sp>
      <p:pic>
        <p:nvPicPr>
          <p:cNvPr id="8" name="Picture 6" descr="http://2.bp.blogspot.com/-px5lKtRipgU/Tc8wCcgIdRI/AAAAAAAAAYE/VoC_twLS-5c/s1600/scrabble-letters-step-15.jpg"/>
          <p:cNvPicPr>
            <a:picLocks noChangeAspect="1" noChangeArrowheads="1"/>
          </p:cNvPicPr>
          <p:nvPr/>
        </p:nvPicPr>
        <p:blipFill>
          <a:blip r:embed="rId3" cstate="print"/>
          <a:srcRect/>
          <a:stretch>
            <a:fillRect/>
          </a:stretch>
        </p:blipFill>
        <p:spPr bwMode="auto">
          <a:xfrm>
            <a:off x="9906548" y="906306"/>
            <a:ext cx="2063967" cy="1723519"/>
          </a:xfrm>
          <a:prstGeom prst="rect">
            <a:avLst/>
          </a:prstGeom>
          <a:noFill/>
        </p:spPr>
      </p:pic>
    </p:spTree>
    <p:extLst>
      <p:ext uri="{BB962C8B-B14F-4D97-AF65-F5344CB8AC3E}">
        <p14:creationId xmlns:p14="http://schemas.microsoft.com/office/powerpoint/2010/main" val="39857332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9557" y="304800"/>
            <a:ext cx="7467600" cy="290027"/>
          </a:xfrm>
        </p:spPr>
        <p:txBody>
          <a:bodyPr>
            <a:noAutofit/>
          </a:bodyPr>
          <a:lstStyle/>
          <a:p>
            <a:r>
              <a:rPr lang="en-GB" sz="2800" dirty="0">
                <a:solidFill>
                  <a:srgbClr val="0070C0"/>
                </a:solidFill>
              </a:rPr>
              <a:t>C</a:t>
            </a:r>
            <a:r>
              <a:rPr lang="en-GB" sz="2800" dirty="0"/>
              <a:t>oding</a:t>
            </a:r>
          </a:p>
        </p:txBody>
      </p:sp>
      <p:sp>
        <p:nvSpPr>
          <p:cNvPr id="3" name="Content Placeholder 2"/>
          <p:cNvSpPr>
            <a:spLocks noGrp="1"/>
          </p:cNvSpPr>
          <p:nvPr>
            <p:ph sz="quarter" idx="1"/>
          </p:nvPr>
        </p:nvSpPr>
        <p:spPr>
          <a:xfrm>
            <a:off x="496892" y="594827"/>
            <a:ext cx="8582025" cy="4984751"/>
          </a:xfrm>
        </p:spPr>
        <p:txBody>
          <a:bodyPr>
            <a:noAutofit/>
          </a:bodyPr>
          <a:lstStyle/>
          <a:p>
            <a:pPr>
              <a:spcBef>
                <a:spcPts val="0"/>
              </a:spcBef>
              <a:defRPr/>
            </a:pPr>
            <a:r>
              <a:rPr lang="en-GB" sz="2400" dirty="0"/>
              <a:t>Combing the data for ideas, categories,  themes, then assigning text to codes to facilitate further analysis (Online QDA, 2011)</a:t>
            </a:r>
          </a:p>
          <a:p>
            <a:pPr>
              <a:spcBef>
                <a:spcPts val="1200"/>
              </a:spcBef>
              <a:defRPr/>
            </a:pPr>
            <a:r>
              <a:rPr lang="en-GB" sz="2400" dirty="0"/>
              <a:t>Coding allows researcher to reduce data into manageable chunks for later retrieval</a:t>
            </a:r>
          </a:p>
          <a:p>
            <a:pPr marL="0" indent="0">
              <a:spcBef>
                <a:spcPts val="1200"/>
              </a:spcBef>
              <a:buNone/>
            </a:pPr>
            <a:r>
              <a:rPr lang="en-GB" sz="2400" dirty="0">
                <a:solidFill>
                  <a:srgbClr val="0070C0"/>
                </a:solidFill>
              </a:rPr>
              <a:t>How much text assigned to a code?</a:t>
            </a:r>
          </a:p>
          <a:p>
            <a:pPr>
              <a:spcBef>
                <a:spcPts val="0"/>
              </a:spcBef>
            </a:pPr>
            <a:r>
              <a:rPr lang="en-GB" sz="2400" dirty="0"/>
              <a:t>Can range from a single word, a sentence or phrase, or paragraph…. to an entire page of text. </a:t>
            </a:r>
          </a:p>
          <a:p>
            <a:pPr>
              <a:spcBef>
                <a:spcPts val="0"/>
              </a:spcBef>
            </a:pPr>
            <a:endParaRPr lang="en-GB" sz="2400" dirty="0"/>
          </a:p>
          <a:p>
            <a:pPr>
              <a:spcBef>
                <a:spcPts val="0"/>
              </a:spcBef>
            </a:pPr>
            <a:r>
              <a:rPr lang="en-GB" sz="2400" dirty="0">
                <a:solidFill>
                  <a:schemeClr val="accent1">
                    <a:lumMod val="75000"/>
                  </a:schemeClr>
                </a:solidFill>
              </a:rPr>
              <a:t>‘Just as a title represents and captures a book </a:t>
            </a:r>
            <a:r>
              <a:rPr lang="en-GB" sz="2400" dirty="0"/>
              <a:t>or film’s primary content and essence, so does a code represent and capture a datum’s primary content and essence</a:t>
            </a:r>
            <a:r>
              <a:rPr lang="en-GB" sz="2400" dirty="0">
                <a:solidFill>
                  <a:schemeClr val="accent6"/>
                </a:solidFill>
              </a:rPr>
              <a:t>’ (</a:t>
            </a:r>
            <a:r>
              <a:rPr lang="en-GB" sz="2400" dirty="0" err="1">
                <a:solidFill>
                  <a:schemeClr val="accent6"/>
                </a:solidFill>
              </a:rPr>
              <a:t>Saldaña</a:t>
            </a:r>
            <a:r>
              <a:rPr lang="en-GB" sz="2400" dirty="0">
                <a:solidFill>
                  <a:schemeClr val="accent6"/>
                </a:solidFill>
              </a:rPr>
              <a:t>, 2009)</a:t>
            </a:r>
          </a:p>
        </p:txBody>
      </p:sp>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34</a:t>
            </a:fld>
            <a:endParaRPr lang="en-GB"/>
          </a:p>
        </p:txBody>
      </p:sp>
      <p:grpSp>
        <p:nvGrpSpPr>
          <p:cNvPr id="8" name="Group 7"/>
          <p:cNvGrpSpPr/>
          <p:nvPr/>
        </p:nvGrpSpPr>
        <p:grpSpPr>
          <a:xfrm>
            <a:off x="9549457" y="2307896"/>
            <a:ext cx="1927005" cy="1362463"/>
            <a:chOff x="6848475" y="3148012"/>
            <a:chExt cx="1924050" cy="1366838"/>
          </a:xfrm>
        </p:grpSpPr>
        <p:pic>
          <p:nvPicPr>
            <p:cNvPr id="9" name="Picture 4" descr="http://static.ddmcdn.com/gif/davinci-code-1.jpg"/>
            <p:cNvPicPr>
              <a:picLocks noChangeAspect="1" noChangeArrowheads="1"/>
            </p:cNvPicPr>
            <p:nvPr/>
          </p:nvPicPr>
          <p:blipFill>
            <a:blip r:embed="rId3" cstate="print"/>
            <a:srcRect t="55237" b="26858"/>
            <a:stretch>
              <a:fillRect/>
            </a:stretch>
          </p:blipFill>
          <p:spPr bwMode="auto">
            <a:xfrm>
              <a:off x="6867525" y="4010025"/>
              <a:ext cx="1905000" cy="504825"/>
            </a:xfrm>
            <a:prstGeom prst="rect">
              <a:avLst/>
            </a:prstGeom>
            <a:ln>
              <a:noFill/>
            </a:ln>
            <a:effectLst>
              <a:softEdge rad="112500"/>
            </a:effectLst>
          </p:spPr>
        </p:pic>
        <p:pic>
          <p:nvPicPr>
            <p:cNvPr id="10" name="Picture 4" descr="http://static.ddmcdn.com/gif/davinci-code-1.jpg"/>
            <p:cNvPicPr>
              <a:picLocks noChangeAspect="1" noChangeArrowheads="1"/>
            </p:cNvPicPr>
            <p:nvPr/>
          </p:nvPicPr>
          <p:blipFill>
            <a:blip r:embed="rId3" cstate="print"/>
            <a:srcRect b="68074"/>
            <a:stretch>
              <a:fillRect/>
            </a:stretch>
          </p:blipFill>
          <p:spPr bwMode="auto">
            <a:xfrm>
              <a:off x="6848475" y="3148012"/>
              <a:ext cx="1905000" cy="900113"/>
            </a:xfrm>
            <a:prstGeom prst="rect">
              <a:avLst/>
            </a:prstGeom>
            <a:ln>
              <a:noFill/>
            </a:ln>
            <a:effectLst>
              <a:softEdge rad="112500"/>
            </a:effectLst>
          </p:spPr>
        </p:pic>
      </p:grpSp>
    </p:spTree>
    <p:extLst>
      <p:ext uri="{BB962C8B-B14F-4D97-AF65-F5344CB8AC3E}">
        <p14:creationId xmlns:p14="http://schemas.microsoft.com/office/powerpoint/2010/main" val="41780342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3"/>
          <p:cNvSpPr txBox="1">
            <a:spLocks noChangeArrowheads="1"/>
          </p:cNvSpPr>
          <p:nvPr/>
        </p:nvSpPr>
        <p:spPr>
          <a:xfrm>
            <a:off x="1651780" y="2734404"/>
            <a:ext cx="8896475" cy="3096344"/>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600"/>
              </a:spcBef>
              <a:spcAft>
                <a:spcPts val="1200"/>
              </a:spcAft>
              <a:buClr>
                <a:srgbClr val="0070C0"/>
              </a:buClr>
              <a:buFont typeface="Wingdings" panose="05000000000000000000" pitchFamily="2" charset="2"/>
              <a:buChar char="§"/>
            </a:pPr>
            <a:endParaRPr lang="en-GB" sz="1800" dirty="0">
              <a:solidFill>
                <a:schemeClr val="tx1">
                  <a:lumMod val="75000"/>
                  <a:lumOff val="25000"/>
                </a:schemeClr>
              </a:solidFill>
              <a:latin typeface="Cambria" panose="02040503050406030204" pitchFamily="18" charset="0"/>
              <a:cs typeface="Arial" panose="020B0604020202020204" pitchFamily="34" charset="0"/>
            </a:endParaRPr>
          </a:p>
        </p:txBody>
      </p:sp>
      <p:pic>
        <p:nvPicPr>
          <p:cNvPr id="5" name="Picture 4" descr="http://t0.gstatic.com/images?q=tbn:ANd9GcT0mc1deDCpZD1Mmo9OUyhSLnYdI_5teIVh7qIHTWXQTIIxMxBqpw"/>
          <p:cNvPicPr>
            <a:picLocks noChangeAspect="1" noChangeArrowheads="1"/>
          </p:cNvPicPr>
          <p:nvPr/>
        </p:nvPicPr>
        <p:blipFill rotWithShape="1">
          <a:blip r:embed="rId3" cstate="print"/>
          <a:srcRect l="9133" t="3476" r="8683"/>
          <a:stretch/>
        </p:blipFill>
        <p:spPr bwMode="auto">
          <a:xfrm>
            <a:off x="1839021" y="0"/>
            <a:ext cx="2781346" cy="2446834"/>
          </a:xfrm>
          <a:prstGeom prst="rect">
            <a:avLst/>
          </a:prstGeom>
          <a:noFill/>
        </p:spPr>
      </p:pic>
      <p:sp>
        <p:nvSpPr>
          <p:cNvPr id="2" name="Rectangle 1"/>
          <p:cNvSpPr/>
          <p:nvPr/>
        </p:nvSpPr>
        <p:spPr>
          <a:xfrm>
            <a:off x="5028795" y="274936"/>
            <a:ext cx="5519460" cy="1200329"/>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GB" sz="7200" dirty="0">
                <a:solidFill>
                  <a:srgbClr val="0070C0"/>
                </a:solidFill>
              </a:rPr>
              <a:t>How to C</a:t>
            </a:r>
            <a:r>
              <a:rPr lang="en-GB" sz="5400" dirty="0"/>
              <a:t>ode?</a:t>
            </a:r>
            <a:endParaRPr lang="en-US"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Rectangle 2"/>
          <p:cNvSpPr/>
          <p:nvPr/>
        </p:nvSpPr>
        <p:spPr>
          <a:xfrm>
            <a:off x="2687320" y="2640986"/>
            <a:ext cx="7645400" cy="1138773"/>
          </a:xfrm>
          <a:prstGeom prst="rect">
            <a:avLst/>
          </a:prstGeom>
        </p:spPr>
        <p:txBody>
          <a:bodyPr wrap="square">
            <a:spAutoFit/>
          </a:bodyPr>
          <a:lstStyle/>
          <a:p>
            <a:endParaRPr lang="en-GB" dirty="0"/>
          </a:p>
          <a:p>
            <a:endParaRPr lang="en-GB" dirty="0"/>
          </a:p>
          <a:p>
            <a:pPr algn="ctr"/>
            <a:r>
              <a:rPr lang="en-GB" sz="3200" b="1" dirty="0"/>
              <a:t>Codes = meaningful categorisations </a:t>
            </a:r>
          </a:p>
        </p:txBody>
      </p:sp>
    </p:spTree>
    <p:extLst>
      <p:ext uri="{BB962C8B-B14F-4D97-AF65-F5344CB8AC3E}">
        <p14:creationId xmlns:p14="http://schemas.microsoft.com/office/powerpoint/2010/main" val="18697488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nodePh="1">
                                  <p:stCondLst>
                                    <p:cond delay="0"/>
                                  </p:stCondLst>
                                  <p:endCondLst>
                                    <p:cond evt="begin" delay="0">
                                      <p:tn val="5"/>
                                    </p:cond>
                                  </p:end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checkerboard(across)">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5806" y="-145140"/>
            <a:ext cx="8727394" cy="700087"/>
          </a:xfrm>
        </p:spPr>
        <p:txBody>
          <a:bodyPr>
            <a:noAutofit/>
          </a:bodyPr>
          <a:lstStyle/>
          <a:p>
            <a:pPr>
              <a:defRPr/>
            </a:pPr>
            <a:r>
              <a:rPr lang="en-GB" sz="3200" dirty="0"/>
              <a:t>What to </a:t>
            </a:r>
            <a:r>
              <a:rPr lang="en-GB" sz="3200" dirty="0">
                <a:solidFill>
                  <a:srgbClr val="0070C0"/>
                </a:solidFill>
              </a:rPr>
              <a:t>look for </a:t>
            </a:r>
            <a:r>
              <a:rPr lang="en-GB" sz="2800" dirty="0"/>
              <a:t>during initial coding </a:t>
            </a:r>
            <a:r>
              <a:rPr lang="en-GB" sz="1200" dirty="0"/>
              <a:t>(adapted from </a:t>
            </a:r>
            <a:r>
              <a:rPr lang="en-GB" sz="1200" dirty="0" err="1"/>
              <a:t>Lofland</a:t>
            </a:r>
            <a:r>
              <a:rPr lang="en-GB" sz="1200" dirty="0"/>
              <a:t>, 2006)</a:t>
            </a:r>
          </a:p>
        </p:txBody>
      </p:sp>
      <p:graphicFrame>
        <p:nvGraphicFramePr>
          <p:cNvPr id="6" name="Table 5"/>
          <p:cNvGraphicFramePr>
            <a:graphicFrameLocks noGrp="1"/>
          </p:cNvGraphicFramePr>
          <p:nvPr>
            <p:extLst>
              <p:ext uri="{D42A27DB-BD31-4B8C-83A1-F6EECF244321}">
                <p14:modId xmlns:p14="http://schemas.microsoft.com/office/powerpoint/2010/main" val="630739307"/>
              </p:ext>
            </p:extLst>
          </p:nvPr>
        </p:nvGraphicFramePr>
        <p:xfrm>
          <a:off x="233680" y="554947"/>
          <a:ext cx="11694159" cy="5661826"/>
        </p:xfrm>
        <a:graphic>
          <a:graphicData uri="http://schemas.openxmlformats.org/drawingml/2006/table">
            <a:tbl>
              <a:tblPr/>
              <a:tblGrid>
                <a:gridCol w="1800558">
                  <a:extLst>
                    <a:ext uri="{9D8B030D-6E8A-4147-A177-3AD203B41FA5}">
                      <a16:colId xmlns:a16="http://schemas.microsoft.com/office/drawing/2014/main" val="20000"/>
                    </a:ext>
                  </a:extLst>
                </a:gridCol>
                <a:gridCol w="5011594">
                  <a:extLst>
                    <a:ext uri="{9D8B030D-6E8A-4147-A177-3AD203B41FA5}">
                      <a16:colId xmlns:a16="http://schemas.microsoft.com/office/drawing/2014/main" val="20001"/>
                    </a:ext>
                  </a:extLst>
                </a:gridCol>
                <a:gridCol w="4882007">
                  <a:extLst>
                    <a:ext uri="{9D8B030D-6E8A-4147-A177-3AD203B41FA5}">
                      <a16:colId xmlns:a16="http://schemas.microsoft.com/office/drawing/2014/main" val="20002"/>
                    </a:ext>
                  </a:extLst>
                </a:gridCol>
              </a:tblGrid>
              <a:tr h="44688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1" i="0" u="none" strike="noStrike" cap="none" normalizeH="0" baseline="0" dirty="0">
                          <a:ln>
                            <a:noFill/>
                          </a:ln>
                          <a:solidFill>
                            <a:srgbClr val="000000"/>
                          </a:solidFill>
                          <a:effectLst/>
                          <a:latin typeface="Cambria" pitchFamily="18" charset="0"/>
                          <a:ea typeface="MS PGothic" pitchFamily="34" charset="-128"/>
                          <a:cs typeface="Arial" pitchFamily="34" charset="0"/>
                        </a:rPr>
                        <a:t>What can be coded</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1" i="0" u="none" strike="noStrike" cap="none" normalizeH="0" baseline="0" dirty="0">
                          <a:ln>
                            <a:noFill/>
                          </a:ln>
                          <a:solidFill>
                            <a:srgbClr val="000000"/>
                          </a:solidFill>
                          <a:effectLst/>
                          <a:latin typeface="Cambria" pitchFamily="18" charset="0"/>
                          <a:ea typeface="MS PGothic" pitchFamily="34" charset="-128"/>
                          <a:cs typeface="Arial" pitchFamily="34" charset="0"/>
                        </a:rPr>
                        <a:t>Description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1" i="0" u="none" strike="noStrike" cap="none" normalizeH="0" baseline="0" dirty="0">
                          <a:ln>
                            <a:noFill/>
                          </a:ln>
                          <a:solidFill>
                            <a:srgbClr val="000000"/>
                          </a:solidFill>
                          <a:effectLst/>
                          <a:latin typeface="Cambria" pitchFamily="18" charset="0"/>
                          <a:ea typeface="MS PGothic" pitchFamily="34" charset="-128"/>
                          <a:cs typeface="Arial" pitchFamily="34" charset="0"/>
                        </a:rPr>
                        <a:t>Example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0"/>
                  </a:ext>
                </a:extLst>
              </a:tr>
              <a:tr h="26068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Behaviours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dirty="0">
                          <a:ln>
                            <a:noFill/>
                          </a:ln>
                          <a:solidFill>
                            <a:srgbClr val="000000"/>
                          </a:solidFill>
                          <a:effectLst/>
                          <a:latin typeface="Cambria" pitchFamily="18" charset="0"/>
                          <a:ea typeface="MS PGothic" pitchFamily="34" charset="-128"/>
                          <a:cs typeface="Arial" pitchFamily="34" charset="0"/>
                        </a:rPr>
                        <a:t>Specific acts in a temporally brief situation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Seeking assurance; bragging; lying</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1"/>
                  </a:ext>
                </a:extLst>
              </a:tr>
              <a:tr h="44688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dirty="0">
                          <a:ln>
                            <a:noFill/>
                          </a:ln>
                          <a:solidFill>
                            <a:srgbClr val="000000"/>
                          </a:solidFill>
                          <a:effectLst/>
                          <a:latin typeface="Cambria" pitchFamily="18" charset="0"/>
                          <a:ea typeface="MS PGothic" pitchFamily="34" charset="-128"/>
                          <a:cs typeface="Arial" pitchFamily="34" charset="0"/>
                        </a:rPr>
                        <a:t>Activities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Acts that take place over a longer duration in a particular setting, using involving others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dirty="0">
                          <a:ln>
                            <a:noFill/>
                          </a:ln>
                          <a:solidFill>
                            <a:srgbClr val="000000"/>
                          </a:solidFill>
                          <a:effectLst/>
                          <a:latin typeface="Cambria" pitchFamily="18" charset="0"/>
                          <a:ea typeface="MS PGothic" pitchFamily="34" charset="-128"/>
                          <a:cs typeface="Arial" pitchFamily="34" charset="0"/>
                        </a:rPr>
                        <a:t>Going clubbing; doing a course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2"/>
                  </a:ext>
                </a:extLst>
              </a:tr>
              <a:tr h="44688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dirty="0">
                          <a:ln>
                            <a:noFill/>
                          </a:ln>
                          <a:solidFill>
                            <a:srgbClr val="000000"/>
                          </a:solidFill>
                          <a:effectLst/>
                          <a:latin typeface="Cambria" pitchFamily="18" charset="0"/>
                          <a:ea typeface="MS PGothic" pitchFamily="34" charset="-128"/>
                          <a:cs typeface="Arial" pitchFamily="34" charset="0"/>
                        </a:rPr>
                        <a:t>Events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One-off events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dirty="0">
                          <a:ln>
                            <a:noFill/>
                          </a:ln>
                          <a:solidFill>
                            <a:srgbClr val="000000"/>
                          </a:solidFill>
                          <a:effectLst/>
                          <a:latin typeface="Cambria" pitchFamily="18" charset="0"/>
                          <a:ea typeface="MS PGothic" pitchFamily="34" charset="-128"/>
                          <a:cs typeface="Arial" pitchFamily="34" charset="0"/>
                        </a:rPr>
                        <a:t>Wedding day; moving out of home;  first day at work</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44688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Strategies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dirty="0">
                          <a:ln>
                            <a:noFill/>
                          </a:ln>
                          <a:solidFill>
                            <a:srgbClr val="000000"/>
                          </a:solidFill>
                          <a:effectLst/>
                          <a:latin typeface="Cambria" pitchFamily="18" charset="0"/>
                          <a:ea typeface="MS PGothic" pitchFamily="34" charset="-128"/>
                          <a:cs typeface="Arial" pitchFamily="34" charset="0"/>
                        </a:rPr>
                        <a:t>Ways of accomplishing things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cap="none" normalizeH="0" baseline="0">
                          <a:ln>
                            <a:noFill/>
                          </a:ln>
                          <a:solidFill>
                            <a:srgbClr val="000000"/>
                          </a:solidFill>
                          <a:effectLst/>
                          <a:latin typeface="Cambria" pitchFamily="18" charset="0"/>
                          <a:ea typeface="MS PGothic" pitchFamily="34" charset="-128"/>
                          <a:cs typeface="Arial" pitchFamily="34" charset="0"/>
                        </a:rPr>
                        <a:t>“</a:t>
                      </a: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I stay late at work because I want to get promoted</a:t>
                      </a:r>
                      <a:r>
                        <a:rPr kumimoji="0" lang="en-GB" altLang="en-US" sz="1500" b="0" i="0" u="none" strike="noStrike" cap="none" normalizeH="0" baseline="0">
                          <a:ln>
                            <a:noFill/>
                          </a:ln>
                          <a:solidFill>
                            <a:srgbClr val="000000"/>
                          </a:solidFill>
                          <a:effectLst/>
                          <a:latin typeface="Cambria" pitchFamily="18" charset="0"/>
                          <a:ea typeface="MS PGothic" pitchFamily="34" charset="-128"/>
                          <a:cs typeface="Arial" pitchFamily="34" charset="0"/>
                        </a:rPr>
                        <a:t>”</a:t>
                      </a:r>
                      <a:endPar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4"/>
                  </a:ext>
                </a:extLst>
              </a:tr>
              <a:tr h="44688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States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General conditions experienced by people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cap="none" normalizeH="0" baseline="0">
                          <a:ln>
                            <a:noFill/>
                          </a:ln>
                          <a:solidFill>
                            <a:srgbClr val="000000"/>
                          </a:solidFill>
                          <a:effectLst/>
                          <a:latin typeface="Cambria" pitchFamily="18" charset="0"/>
                          <a:ea typeface="MS PGothic" pitchFamily="34" charset="-128"/>
                          <a:cs typeface="Arial" pitchFamily="34" charset="0"/>
                        </a:rPr>
                        <a:t>“</a:t>
                      </a: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I</a:t>
                      </a:r>
                      <a:r>
                        <a:rPr kumimoji="0" lang="en-GB" altLang="en-US" sz="1500" b="0" i="0" u="none" strike="noStrike" cap="none" normalizeH="0" baseline="0">
                          <a:ln>
                            <a:noFill/>
                          </a:ln>
                          <a:solidFill>
                            <a:srgbClr val="000000"/>
                          </a:solidFill>
                          <a:effectLst/>
                          <a:latin typeface="Cambria" pitchFamily="18" charset="0"/>
                          <a:ea typeface="MS PGothic" pitchFamily="34" charset="-128"/>
                          <a:cs typeface="Arial" pitchFamily="34" charset="0"/>
                        </a:rPr>
                        <a:t>’</a:t>
                      </a: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m really excited when I think about going on holiday next month</a:t>
                      </a:r>
                      <a:r>
                        <a:rPr kumimoji="0" lang="en-GB" altLang="en-US" sz="1500" b="0" i="0" u="none" strike="noStrike" cap="none" normalizeH="0" baseline="0">
                          <a:ln>
                            <a:noFill/>
                          </a:ln>
                          <a:solidFill>
                            <a:srgbClr val="000000"/>
                          </a:solidFill>
                          <a:effectLst/>
                          <a:latin typeface="Cambria" pitchFamily="18" charset="0"/>
                          <a:ea typeface="MS PGothic" pitchFamily="34" charset="-128"/>
                          <a:cs typeface="Arial" pitchFamily="34" charset="0"/>
                        </a:rPr>
                        <a:t>”</a:t>
                      </a:r>
                      <a:endPar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5"/>
                  </a:ext>
                </a:extLst>
              </a:tr>
              <a:tr h="6330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Meanings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What concepts, symbols, sayings etc do people use to construct their world?</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dirty="0">
                          <a:ln>
                            <a:noFill/>
                          </a:ln>
                          <a:solidFill>
                            <a:srgbClr val="000000"/>
                          </a:solidFill>
                          <a:effectLst/>
                          <a:latin typeface="Cambria" pitchFamily="18" charset="0"/>
                          <a:ea typeface="MS PGothic" pitchFamily="34" charset="-128"/>
                          <a:cs typeface="Arial" pitchFamily="34" charset="0"/>
                        </a:rPr>
                        <a:t>The term </a:t>
                      </a:r>
                      <a:r>
                        <a:rPr kumimoji="0" lang="en-GB" altLang="en-US" sz="1500" b="0" i="0" u="none" strike="noStrike" cap="none" normalizeH="0" baseline="0" dirty="0">
                          <a:ln>
                            <a:noFill/>
                          </a:ln>
                          <a:solidFill>
                            <a:srgbClr val="000000"/>
                          </a:solidFill>
                          <a:effectLst/>
                          <a:latin typeface="Cambria" pitchFamily="18" charset="0"/>
                          <a:ea typeface="MS PGothic" pitchFamily="34" charset="-128"/>
                          <a:cs typeface="Arial" pitchFamily="34" charset="0"/>
                        </a:rPr>
                        <a:t>“</a:t>
                      </a:r>
                      <a:r>
                        <a:rPr kumimoji="0" lang="en-GB" sz="1500" b="0" i="0" u="none" strike="noStrike" cap="none" normalizeH="0" baseline="0" dirty="0">
                          <a:ln>
                            <a:noFill/>
                          </a:ln>
                          <a:solidFill>
                            <a:srgbClr val="000000"/>
                          </a:solidFill>
                          <a:effectLst/>
                          <a:latin typeface="Cambria" pitchFamily="18" charset="0"/>
                          <a:ea typeface="MS PGothic" pitchFamily="34" charset="-128"/>
                          <a:cs typeface="Arial" pitchFamily="34" charset="0"/>
                        </a:rPr>
                        <a:t>chilling out</a:t>
                      </a:r>
                      <a:r>
                        <a:rPr kumimoji="0" lang="en-GB" altLang="en-US" sz="1500" b="0" i="0" u="none" strike="noStrike" cap="none" normalizeH="0" baseline="0" dirty="0">
                          <a:ln>
                            <a:noFill/>
                          </a:ln>
                          <a:solidFill>
                            <a:srgbClr val="000000"/>
                          </a:solidFill>
                          <a:effectLst/>
                          <a:latin typeface="Cambria" pitchFamily="18" charset="0"/>
                          <a:ea typeface="MS PGothic" pitchFamily="34" charset="-128"/>
                          <a:cs typeface="Arial" pitchFamily="34" charset="0"/>
                        </a:rPr>
                        <a:t>”</a:t>
                      </a:r>
                      <a:r>
                        <a:rPr kumimoji="0" lang="en-GB" sz="1500" b="0" i="0" u="none" strike="noStrike" cap="none" normalizeH="0" baseline="0" dirty="0">
                          <a:ln>
                            <a:noFill/>
                          </a:ln>
                          <a:solidFill>
                            <a:srgbClr val="000000"/>
                          </a:solidFill>
                          <a:effectLst/>
                          <a:latin typeface="Cambria" pitchFamily="18" charset="0"/>
                          <a:ea typeface="MS PGothic" pitchFamily="34" charset="-128"/>
                          <a:cs typeface="Arial" pitchFamily="34" charset="0"/>
                        </a:rPr>
                        <a:t> is used by young people to mean relaxing and not doing very much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6"/>
                  </a:ext>
                </a:extLst>
              </a:tr>
              <a:tr h="44688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Participation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People</a:t>
                      </a:r>
                      <a:r>
                        <a:rPr kumimoji="0" lang="en-GB" altLang="en-US" sz="1500" b="0" i="0" u="none" strike="noStrike" cap="none" normalizeH="0" baseline="0">
                          <a:ln>
                            <a:noFill/>
                          </a:ln>
                          <a:solidFill>
                            <a:srgbClr val="000000"/>
                          </a:solidFill>
                          <a:effectLst/>
                          <a:latin typeface="Cambria" pitchFamily="18" charset="0"/>
                          <a:ea typeface="MS PGothic" pitchFamily="34" charset="-128"/>
                          <a:cs typeface="Arial" pitchFamily="34" charset="0"/>
                        </a:rPr>
                        <a:t>’</a:t>
                      </a: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s involvement in, or adaption to, a certain situation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cap="none" normalizeH="0" baseline="0">
                          <a:ln>
                            <a:noFill/>
                          </a:ln>
                          <a:solidFill>
                            <a:srgbClr val="000000"/>
                          </a:solidFill>
                          <a:effectLst/>
                          <a:latin typeface="Cambria" pitchFamily="18" charset="0"/>
                          <a:ea typeface="MS PGothic" pitchFamily="34" charset="-128"/>
                          <a:cs typeface="Arial" pitchFamily="34" charset="0"/>
                        </a:rPr>
                        <a:t>“</a:t>
                      </a: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In my new flat I have to keep the music down at night because the neighbours have a baby</a:t>
                      </a:r>
                      <a:r>
                        <a:rPr kumimoji="0" lang="en-GB" altLang="en-US" sz="1500" b="0" i="0" u="none" strike="noStrike" cap="none" normalizeH="0" baseline="0">
                          <a:ln>
                            <a:noFill/>
                          </a:ln>
                          <a:solidFill>
                            <a:srgbClr val="000000"/>
                          </a:solidFill>
                          <a:effectLst/>
                          <a:latin typeface="Cambria" pitchFamily="18" charset="0"/>
                          <a:ea typeface="MS PGothic" pitchFamily="34" charset="-128"/>
                          <a:cs typeface="Arial" pitchFamily="34" charset="0"/>
                        </a:rPr>
                        <a:t>”</a:t>
                      </a:r>
                      <a:endPar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7"/>
                  </a:ext>
                </a:extLst>
              </a:tr>
              <a:tr h="44688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Relationships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Interactions with others; social structures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cap="none" normalizeH="0" baseline="0">
                          <a:ln>
                            <a:noFill/>
                          </a:ln>
                          <a:solidFill>
                            <a:srgbClr val="000000"/>
                          </a:solidFill>
                          <a:effectLst/>
                          <a:latin typeface="Cambria" pitchFamily="18" charset="0"/>
                          <a:ea typeface="MS PGothic" pitchFamily="34" charset="-128"/>
                          <a:cs typeface="Arial" pitchFamily="34" charset="0"/>
                        </a:rPr>
                        <a:t>“</a:t>
                      </a: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I work in a team now so I have to be careful not to be late or it lets the others down </a:t>
                      </a:r>
                      <a:r>
                        <a:rPr kumimoji="0" lang="en-GB" altLang="en-US" sz="1500" b="0" i="0" u="none" strike="noStrike" cap="none" normalizeH="0" baseline="0">
                          <a:ln>
                            <a:noFill/>
                          </a:ln>
                          <a:solidFill>
                            <a:srgbClr val="000000"/>
                          </a:solidFill>
                          <a:effectLst/>
                          <a:latin typeface="Cambria" pitchFamily="18" charset="0"/>
                          <a:ea typeface="MS PGothic" pitchFamily="34" charset="-128"/>
                          <a:cs typeface="Arial" pitchFamily="34" charset="0"/>
                        </a:rPr>
                        <a:t>“</a:t>
                      </a:r>
                      <a:endPar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8"/>
                  </a:ext>
                </a:extLst>
              </a:tr>
              <a:tr h="44688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Consequences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Outcomes of behaviours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Being cheerful attracts a positive reaction from people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9"/>
                  </a:ext>
                </a:extLst>
              </a:tr>
              <a:tr h="26068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Settings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a:ln>
                            <a:noFill/>
                          </a:ln>
                          <a:solidFill>
                            <a:srgbClr val="000000"/>
                          </a:solidFill>
                          <a:effectLst/>
                          <a:latin typeface="Cambria" pitchFamily="18" charset="0"/>
                          <a:ea typeface="MS PGothic" pitchFamily="34" charset="-128"/>
                          <a:cs typeface="Arial" pitchFamily="34" charset="0"/>
                        </a:rPr>
                        <a:t>The entire context of the setting being studied</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dirty="0">
                          <a:ln>
                            <a:noFill/>
                          </a:ln>
                          <a:solidFill>
                            <a:srgbClr val="000000"/>
                          </a:solidFill>
                          <a:effectLst/>
                          <a:latin typeface="Cambria" pitchFamily="18" charset="0"/>
                          <a:ea typeface="MS PGothic" pitchFamily="34" charset="-128"/>
                          <a:cs typeface="Arial" pitchFamily="34" charset="0"/>
                        </a:rPr>
                        <a:t>Work place;  shopping situation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10"/>
                  </a:ext>
                </a:extLst>
              </a:tr>
              <a:tr h="293350">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dirty="0">
                        <a:ln>
                          <a:noFill/>
                        </a:ln>
                        <a:solidFill>
                          <a:srgbClr val="000000"/>
                        </a:solidFill>
                        <a:effectLst/>
                        <a:latin typeface="Cambria" pitchFamily="18" charset="0"/>
                        <a:ea typeface="MS PGothic" pitchFamily="34" charset="-128"/>
                        <a:cs typeface="Arial"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bl>
          </a:graphicData>
        </a:graphic>
      </p:graphicFrame>
    </p:spTree>
    <p:extLst>
      <p:ext uri="{BB962C8B-B14F-4D97-AF65-F5344CB8AC3E}">
        <p14:creationId xmlns:p14="http://schemas.microsoft.com/office/powerpoint/2010/main" val="18684254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C:\Users\Loan\Pictures\images.jpg"/>
          <p:cNvPicPr>
            <a:picLocks noChangeAspect="1" noChangeArrowheads="1"/>
          </p:cNvPicPr>
          <p:nvPr/>
        </p:nvPicPr>
        <p:blipFill>
          <a:blip r:embed="rId3" cstate="print"/>
          <a:srcRect/>
          <a:stretch>
            <a:fillRect/>
          </a:stretch>
        </p:blipFill>
        <p:spPr bwMode="auto">
          <a:xfrm>
            <a:off x="8218130" y="214290"/>
            <a:ext cx="1891007" cy="1428760"/>
          </a:xfrm>
          <a:prstGeom prst="rect">
            <a:avLst/>
          </a:prstGeom>
          <a:noFill/>
        </p:spPr>
      </p:pic>
      <p:pic>
        <p:nvPicPr>
          <p:cNvPr id="69634" name="Picture 2"/>
          <p:cNvPicPr>
            <a:picLocks noChangeAspect="1" noChangeArrowheads="1"/>
          </p:cNvPicPr>
          <p:nvPr/>
        </p:nvPicPr>
        <p:blipFill>
          <a:blip r:embed="rId4" cstate="print"/>
          <a:srcRect/>
          <a:stretch>
            <a:fillRect/>
          </a:stretch>
        </p:blipFill>
        <p:spPr bwMode="auto">
          <a:xfrm>
            <a:off x="1757680" y="141274"/>
            <a:ext cx="5266536" cy="5562186"/>
          </a:xfrm>
          <a:prstGeom prst="rect">
            <a:avLst/>
          </a:prstGeom>
          <a:noFill/>
          <a:ln w="9525">
            <a:noFill/>
            <a:miter lim="800000"/>
            <a:headEnd/>
            <a:tailEnd/>
          </a:ln>
        </p:spPr>
      </p:pic>
    </p:spTree>
    <p:extLst>
      <p:ext uri="{BB962C8B-B14F-4D97-AF65-F5344CB8AC3E}">
        <p14:creationId xmlns:p14="http://schemas.microsoft.com/office/powerpoint/2010/main" val="37764204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p:cNvSpPr txBox="1">
            <a:spLocks noChangeArrowheads="1"/>
          </p:cNvSpPr>
          <p:nvPr/>
        </p:nvSpPr>
        <p:spPr>
          <a:xfrm>
            <a:off x="5056370" y="4810732"/>
            <a:ext cx="3959430" cy="428625"/>
          </a:xfrm>
          <a:prstGeom prst="rect">
            <a:avLst/>
          </a:prstGeom>
        </p:spPr>
        <p:txBody>
          <a:bodyPr>
            <a:normAutofit/>
          </a:bodyPr>
          <a:lstStyle/>
          <a:p>
            <a:pPr marL="342900" indent="-342900">
              <a:spcBef>
                <a:spcPct val="20000"/>
              </a:spcBef>
              <a:defRPr/>
            </a:pPr>
            <a:r>
              <a:rPr lang="en-GB" sz="1600" dirty="0">
                <a:latin typeface="Cambria" pitchFamily="18" charset="0"/>
                <a:cs typeface="Arial" pitchFamily="34" charset="0"/>
              </a:rPr>
              <a:t>Adopted from Miles and </a:t>
            </a:r>
            <a:r>
              <a:rPr lang="en-GB" sz="1600" dirty="0" err="1">
                <a:latin typeface="Cambria" pitchFamily="18" charset="0"/>
                <a:cs typeface="Arial" pitchFamily="34" charset="0"/>
              </a:rPr>
              <a:t>Huberman</a:t>
            </a:r>
            <a:r>
              <a:rPr lang="en-GB" sz="1600" dirty="0">
                <a:latin typeface="Cambria" pitchFamily="18" charset="0"/>
                <a:cs typeface="Arial" pitchFamily="34" charset="0"/>
              </a:rPr>
              <a:t> (1994)</a:t>
            </a:r>
          </a:p>
        </p:txBody>
      </p:sp>
      <p:sp>
        <p:nvSpPr>
          <p:cNvPr id="8" name="Rectangle 7"/>
          <p:cNvSpPr/>
          <p:nvPr/>
        </p:nvSpPr>
        <p:spPr>
          <a:xfrm>
            <a:off x="6280650" y="2132367"/>
            <a:ext cx="4862050" cy="1477328"/>
          </a:xfrm>
          <a:prstGeom prst="rect">
            <a:avLst/>
          </a:prstGeom>
        </p:spPr>
        <p:txBody>
          <a:bodyPr wrap="square">
            <a:spAutoFit/>
          </a:bodyPr>
          <a:lstStyle/>
          <a:p>
            <a:pPr marL="274320" indent="-274320">
              <a:spcBef>
                <a:spcPts val="600"/>
              </a:spcBef>
              <a:buClr>
                <a:srgbClr val="0070C0"/>
              </a:buClr>
              <a:buSzPct val="70000"/>
              <a:buFont typeface="Wingdings"/>
              <a:buChar char=""/>
              <a:defRPr/>
            </a:pPr>
            <a:r>
              <a:rPr lang="en-GB" sz="2000" dirty="0">
                <a:latin typeface="Cambria" pitchFamily="18" charset="0"/>
              </a:rPr>
              <a:t>Difficult to separate phases/steps</a:t>
            </a:r>
          </a:p>
          <a:p>
            <a:pPr marL="274320" lvl="1" indent="-274320">
              <a:spcBef>
                <a:spcPts val="600"/>
              </a:spcBef>
              <a:buClr>
                <a:srgbClr val="0070C0"/>
              </a:buClr>
              <a:buSzPct val="70000"/>
              <a:buFont typeface="Wingdings"/>
              <a:buChar char=""/>
              <a:defRPr/>
            </a:pPr>
            <a:r>
              <a:rPr lang="en-GB" sz="2000" dirty="0">
                <a:latin typeface="Cambria" pitchFamily="18" charset="0"/>
              </a:rPr>
              <a:t>Data collection and analysis simultaneously</a:t>
            </a:r>
          </a:p>
          <a:p>
            <a:pPr marL="274320" lvl="1" indent="-274320">
              <a:spcBef>
                <a:spcPts val="600"/>
              </a:spcBef>
              <a:buClr>
                <a:srgbClr val="0070C0"/>
              </a:buClr>
              <a:buSzPct val="70000"/>
              <a:buFont typeface="Wingdings"/>
              <a:buChar char=""/>
              <a:defRPr/>
            </a:pPr>
            <a:r>
              <a:rPr lang="en-GB" sz="2000" dirty="0">
                <a:latin typeface="Cambria" pitchFamily="18" charset="0"/>
              </a:rPr>
              <a:t>Data may suggest further questions</a:t>
            </a:r>
          </a:p>
        </p:txBody>
      </p:sp>
      <p:sp>
        <p:nvSpPr>
          <p:cNvPr id="10" name="Title 1"/>
          <p:cNvSpPr>
            <a:spLocks noGrp="1"/>
          </p:cNvSpPr>
          <p:nvPr>
            <p:ph type="title"/>
          </p:nvPr>
        </p:nvSpPr>
        <p:spPr>
          <a:xfrm>
            <a:off x="1784850" y="304800"/>
            <a:ext cx="8991600" cy="952500"/>
          </a:xfrm>
        </p:spPr>
        <p:txBody>
          <a:bodyPr>
            <a:noAutofit/>
          </a:bodyPr>
          <a:lstStyle/>
          <a:p>
            <a:pPr>
              <a:lnSpc>
                <a:spcPct val="70000"/>
              </a:lnSpc>
            </a:pPr>
            <a:r>
              <a:rPr lang="en-GB" sz="4800" dirty="0">
                <a:solidFill>
                  <a:srgbClr val="0070C0"/>
                </a:solidFill>
              </a:rPr>
              <a:t>approaches to </a:t>
            </a:r>
            <a:br>
              <a:rPr lang="en-GB" dirty="0"/>
            </a:br>
            <a:r>
              <a:rPr lang="en-GB" dirty="0"/>
              <a:t>             </a:t>
            </a:r>
            <a:r>
              <a:rPr lang="en-GB" sz="3600" dirty="0"/>
              <a:t>analysing </a:t>
            </a:r>
            <a:r>
              <a:rPr lang="en-GB" sz="3600" dirty="0">
                <a:solidFill>
                  <a:srgbClr val="0070C0"/>
                </a:solidFill>
              </a:rPr>
              <a:t>qualitative</a:t>
            </a:r>
            <a:r>
              <a:rPr lang="en-GB" sz="3600" dirty="0"/>
              <a:t> data</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33039"/>
            <a:ext cx="5292920" cy="4467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243648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71194" y="77997"/>
            <a:ext cx="8340726" cy="5602612"/>
          </a:xfrm>
        </p:spPr>
        <p:txBody>
          <a:bodyPr>
            <a:noAutofit/>
          </a:bodyPr>
          <a:lstStyle/>
          <a:p>
            <a:pPr marL="274320" lvl="1">
              <a:lnSpc>
                <a:spcPct val="110000"/>
              </a:lnSpc>
              <a:spcBef>
                <a:spcPts val="600"/>
              </a:spcBef>
              <a:buSzPct val="70000"/>
              <a:buFont typeface="Wingdings"/>
              <a:buChar char=""/>
            </a:pPr>
            <a:r>
              <a:rPr lang="en-GB" sz="2400" dirty="0">
                <a:solidFill>
                  <a:schemeClr val="accent6">
                    <a:lumMod val="50000"/>
                  </a:schemeClr>
                </a:solidFill>
              </a:rPr>
              <a:t>Familiarization</a:t>
            </a:r>
            <a:endParaRPr lang="en-GB" sz="2400" dirty="0">
              <a:solidFill>
                <a:schemeClr val="accent1">
                  <a:lumMod val="75000"/>
                </a:schemeClr>
              </a:solidFill>
            </a:endParaRPr>
          </a:p>
          <a:p>
            <a:pPr lvl="1">
              <a:lnSpc>
                <a:spcPct val="90000"/>
              </a:lnSpc>
              <a:spcBef>
                <a:spcPts val="200"/>
              </a:spcBef>
            </a:pPr>
            <a:r>
              <a:rPr lang="en-GB" sz="1600" dirty="0">
                <a:solidFill>
                  <a:schemeClr val="accent6">
                    <a:lumMod val="50000"/>
                  </a:schemeClr>
                </a:solidFill>
              </a:rPr>
              <a:t>Emersion in data – recordings, transcripts, memos</a:t>
            </a:r>
          </a:p>
          <a:p>
            <a:pPr lvl="1">
              <a:lnSpc>
                <a:spcPct val="90000"/>
              </a:lnSpc>
              <a:spcBef>
                <a:spcPts val="200"/>
              </a:spcBef>
            </a:pPr>
            <a:r>
              <a:rPr lang="en-GB" sz="1600" dirty="0">
                <a:solidFill>
                  <a:schemeClr val="accent6">
                    <a:lumMod val="50000"/>
                  </a:schemeClr>
                </a:solidFill>
              </a:rPr>
              <a:t>Annotations, note taking </a:t>
            </a:r>
          </a:p>
          <a:p>
            <a:pPr lvl="1">
              <a:lnSpc>
                <a:spcPct val="90000"/>
              </a:lnSpc>
              <a:spcBef>
                <a:spcPts val="200"/>
              </a:spcBef>
            </a:pPr>
            <a:r>
              <a:rPr lang="en-GB" sz="1600" dirty="0">
                <a:solidFill>
                  <a:schemeClr val="accent6">
                    <a:lumMod val="50000"/>
                  </a:schemeClr>
                </a:solidFill>
              </a:rPr>
              <a:t>All data or sample?</a:t>
            </a:r>
          </a:p>
          <a:p>
            <a:pPr marL="274320" lvl="1">
              <a:lnSpc>
                <a:spcPct val="110000"/>
              </a:lnSpc>
              <a:spcBef>
                <a:spcPts val="600"/>
              </a:spcBef>
              <a:buSzPct val="70000"/>
              <a:buFont typeface="Wingdings"/>
              <a:buChar char=""/>
            </a:pPr>
            <a:r>
              <a:rPr lang="en-GB" sz="2400" dirty="0">
                <a:solidFill>
                  <a:schemeClr val="accent6">
                    <a:lumMod val="50000"/>
                  </a:schemeClr>
                </a:solidFill>
              </a:rPr>
              <a:t>Identifying a thematic framework</a:t>
            </a:r>
          </a:p>
          <a:p>
            <a:pPr lvl="1">
              <a:lnSpc>
                <a:spcPct val="90000"/>
              </a:lnSpc>
              <a:spcBef>
                <a:spcPts val="200"/>
              </a:spcBef>
            </a:pPr>
            <a:r>
              <a:rPr lang="en-GB" sz="1600" dirty="0">
                <a:solidFill>
                  <a:schemeClr val="accent6">
                    <a:lumMod val="50000"/>
                  </a:schemeClr>
                </a:solidFill>
              </a:rPr>
              <a:t>Initial coding (open/a priori codes)</a:t>
            </a:r>
            <a:r>
              <a:rPr lang="en-GB" sz="1600" dirty="0">
                <a:solidFill>
                  <a:schemeClr val="accent1">
                    <a:lumMod val="75000"/>
                  </a:schemeClr>
                </a:solidFill>
              </a:rPr>
              <a:t> </a:t>
            </a:r>
            <a:r>
              <a:rPr lang="en-GB" sz="2000" dirty="0">
                <a:solidFill>
                  <a:schemeClr val="accent1">
                    <a:lumMod val="75000"/>
                  </a:schemeClr>
                </a:solidFill>
              </a:rPr>
              <a:t>*</a:t>
            </a:r>
            <a:endParaRPr lang="en-GB" sz="1600" dirty="0">
              <a:solidFill>
                <a:schemeClr val="accent6">
                  <a:lumMod val="50000"/>
                </a:schemeClr>
              </a:solidFill>
            </a:endParaRPr>
          </a:p>
          <a:p>
            <a:pPr lvl="1">
              <a:lnSpc>
                <a:spcPct val="90000"/>
              </a:lnSpc>
              <a:spcBef>
                <a:spcPts val="200"/>
              </a:spcBef>
            </a:pPr>
            <a:r>
              <a:rPr lang="en-GB" sz="1600" dirty="0">
                <a:solidFill>
                  <a:schemeClr val="accent6">
                    <a:lumMod val="50000"/>
                  </a:schemeClr>
                </a:solidFill>
              </a:rPr>
              <a:t>Recurrent issues, concepts </a:t>
            </a:r>
          </a:p>
          <a:p>
            <a:pPr lvl="1">
              <a:lnSpc>
                <a:spcPct val="90000"/>
              </a:lnSpc>
              <a:spcBef>
                <a:spcPts val="200"/>
              </a:spcBef>
            </a:pPr>
            <a:r>
              <a:rPr lang="en-GB" sz="1600" dirty="0">
                <a:solidFill>
                  <a:schemeClr val="accent6">
                    <a:lumMod val="50000"/>
                  </a:schemeClr>
                </a:solidFill>
              </a:rPr>
              <a:t>Creating framework of possible codes for indexing</a:t>
            </a:r>
          </a:p>
          <a:p>
            <a:pPr marL="274320" lvl="1">
              <a:lnSpc>
                <a:spcPct val="110000"/>
              </a:lnSpc>
              <a:spcBef>
                <a:spcPts val="600"/>
              </a:spcBef>
              <a:buSzPct val="70000"/>
              <a:buFont typeface="Wingdings"/>
              <a:buChar char=""/>
            </a:pPr>
            <a:r>
              <a:rPr lang="en-GB" sz="2400" dirty="0">
                <a:solidFill>
                  <a:schemeClr val="accent6">
                    <a:lumMod val="50000"/>
                  </a:schemeClr>
                </a:solidFill>
              </a:rPr>
              <a:t>Indexing</a:t>
            </a:r>
          </a:p>
          <a:p>
            <a:pPr lvl="1">
              <a:lnSpc>
                <a:spcPct val="90000"/>
              </a:lnSpc>
              <a:spcBef>
                <a:spcPts val="200"/>
              </a:spcBef>
            </a:pPr>
            <a:r>
              <a:rPr lang="en-GB" sz="1600" dirty="0">
                <a:solidFill>
                  <a:schemeClr val="accent6">
                    <a:lumMod val="50000"/>
                  </a:schemeClr>
                </a:solidFill>
              </a:rPr>
              <a:t>Applying initial codes to data in raw form – margins of transcripts</a:t>
            </a:r>
          </a:p>
          <a:p>
            <a:pPr lvl="1">
              <a:lnSpc>
                <a:spcPct val="90000"/>
              </a:lnSpc>
              <a:spcBef>
                <a:spcPts val="200"/>
              </a:spcBef>
            </a:pPr>
            <a:r>
              <a:rPr lang="en-GB" sz="1600" dirty="0">
                <a:solidFill>
                  <a:schemeClr val="accent6">
                    <a:lumMod val="50000"/>
                  </a:schemeClr>
                </a:solidFill>
              </a:rPr>
              <a:t>New codes emerge</a:t>
            </a:r>
          </a:p>
          <a:p>
            <a:pPr marL="274320" lvl="1">
              <a:lnSpc>
                <a:spcPct val="110000"/>
              </a:lnSpc>
              <a:spcBef>
                <a:spcPts val="600"/>
              </a:spcBef>
              <a:buSzPct val="70000"/>
              <a:buFont typeface="Wingdings"/>
              <a:buChar char=""/>
            </a:pPr>
            <a:r>
              <a:rPr lang="en-GB" sz="2400" dirty="0">
                <a:solidFill>
                  <a:schemeClr val="accent6">
                    <a:lumMod val="50000"/>
                  </a:schemeClr>
                </a:solidFill>
              </a:rPr>
              <a:t>Charting</a:t>
            </a:r>
          </a:p>
          <a:p>
            <a:pPr lvl="1">
              <a:lnSpc>
                <a:spcPct val="90000"/>
              </a:lnSpc>
              <a:spcBef>
                <a:spcPts val="200"/>
              </a:spcBef>
            </a:pPr>
            <a:r>
              <a:rPr lang="en-GB" sz="1600" dirty="0">
                <a:solidFill>
                  <a:schemeClr val="accent6">
                    <a:lumMod val="50000"/>
                  </a:schemeClr>
                </a:solidFill>
              </a:rPr>
              <a:t>Building a picture of the data – key codes and themes, across respondent/cases </a:t>
            </a:r>
          </a:p>
          <a:p>
            <a:pPr marL="274320" lvl="1">
              <a:lnSpc>
                <a:spcPct val="110000"/>
              </a:lnSpc>
              <a:spcBef>
                <a:spcPts val="600"/>
              </a:spcBef>
              <a:buSzPct val="70000"/>
              <a:buFont typeface="Wingdings"/>
              <a:buChar char=""/>
            </a:pPr>
            <a:r>
              <a:rPr lang="en-GB" sz="2400" dirty="0">
                <a:solidFill>
                  <a:schemeClr val="accent6">
                    <a:lumMod val="50000"/>
                  </a:schemeClr>
                </a:solidFill>
              </a:rPr>
              <a:t>Mapping and interpretation</a:t>
            </a:r>
          </a:p>
          <a:p>
            <a:pPr lvl="1">
              <a:lnSpc>
                <a:spcPct val="90000"/>
              </a:lnSpc>
              <a:spcBef>
                <a:spcPts val="200"/>
              </a:spcBef>
            </a:pPr>
            <a:r>
              <a:rPr lang="en-GB" sz="1600" dirty="0">
                <a:solidFill>
                  <a:schemeClr val="accent6">
                    <a:lumMod val="50000"/>
                  </a:schemeClr>
                </a:solidFill>
              </a:rPr>
              <a:t>Defining key concepts</a:t>
            </a:r>
          </a:p>
          <a:p>
            <a:pPr lvl="1">
              <a:lnSpc>
                <a:spcPct val="90000"/>
              </a:lnSpc>
              <a:spcBef>
                <a:spcPts val="200"/>
              </a:spcBef>
            </a:pPr>
            <a:r>
              <a:rPr lang="en-GB" sz="1600" dirty="0">
                <a:solidFill>
                  <a:schemeClr val="accent6">
                    <a:lumMod val="50000"/>
                  </a:schemeClr>
                </a:solidFill>
              </a:rPr>
              <a:t>Mapping range and nature of phenomena</a:t>
            </a:r>
          </a:p>
          <a:p>
            <a:pPr lvl="1">
              <a:lnSpc>
                <a:spcPct val="90000"/>
              </a:lnSpc>
              <a:spcBef>
                <a:spcPts val="200"/>
              </a:spcBef>
            </a:pPr>
            <a:r>
              <a:rPr lang="en-GB" sz="1600" dirty="0">
                <a:solidFill>
                  <a:schemeClr val="accent6">
                    <a:lumMod val="50000"/>
                  </a:schemeClr>
                </a:solidFill>
              </a:rPr>
              <a:t>Creating typologies</a:t>
            </a:r>
          </a:p>
          <a:p>
            <a:pPr lvl="1">
              <a:lnSpc>
                <a:spcPct val="90000"/>
              </a:lnSpc>
              <a:spcBef>
                <a:spcPts val="200"/>
              </a:spcBef>
            </a:pPr>
            <a:r>
              <a:rPr lang="en-GB" sz="1600" dirty="0">
                <a:solidFill>
                  <a:schemeClr val="accent6">
                    <a:lumMod val="50000"/>
                  </a:schemeClr>
                </a:solidFill>
              </a:rPr>
              <a:t>Finding associations and explanations</a:t>
            </a:r>
          </a:p>
        </p:txBody>
      </p:sp>
      <p:sp>
        <p:nvSpPr>
          <p:cNvPr id="4" name="Rectangle 3"/>
          <p:cNvSpPr/>
          <p:nvPr/>
        </p:nvSpPr>
        <p:spPr>
          <a:xfrm>
            <a:off x="6805211" y="6284268"/>
            <a:ext cx="3551293" cy="338554"/>
          </a:xfrm>
          <a:prstGeom prst="rect">
            <a:avLst/>
          </a:prstGeom>
        </p:spPr>
        <p:txBody>
          <a:bodyPr wrap="none">
            <a:spAutoFit/>
          </a:bodyPr>
          <a:lstStyle/>
          <a:p>
            <a:pPr marL="457200" indent="-457200">
              <a:buSzPct val="93000"/>
            </a:pPr>
            <a:r>
              <a:rPr lang="en-GB" sz="1600" i="1" dirty="0">
                <a:solidFill>
                  <a:srgbClr val="0070C0"/>
                </a:solidFill>
                <a:latin typeface="Cambria" pitchFamily="18" charset="0"/>
                <a:cs typeface="Times New Roman" pitchFamily="18" charset="0"/>
              </a:rPr>
              <a:t>(adapted from Ritchie and Lewis, 2009)</a:t>
            </a:r>
            <a:endParaRPr lang="en-GB" sz="2000" b="1" i="1" dirty="0">
              <a:solidFill>
                <a:srgbClr val="0070C0"/>
              </a:solidFill>
              <a:latin typeface="Cambria" pitchFamily="18" charset="0"/>
              <a:cs typeface="Times New Roman" pitchFamily="18" charset="0"/>
            </a:endParaRPr>
          </a:p>
        </p:txBody>
      </p:sp>
      <p:sp>
        <p:nvSpPr>
          <p:cNvPr id="6" name="Title 1"/>
          <p:cNvSpPr txBox="1">
            <a:spLocks/>
          </p:cNvSpPr>
          <p:nvPr/>
        </p:nvSpPr>
        <p:spPr>
          <a:xfrm>
            <a:off x="5001260" y="427367"/>
            <a:ext cx="8274050" cy="771525"/>
          </a:xfrm>
          <a:prstGeom prst="rect">
            <a:avLst/>
          </a:prstGeom>
        </p:spPr>
        <p:txBody>
          <a:bodyPr vert="horz" anchor="b">
            <a:noAutofit/>
          </a:bodyPr>
          <a:lstStyle>
            <a:lvl1pPr algn="l" rtl="0" eaLnBrk="1" latinLnBrk="0" hangingPunct="1">
              <a:spcBef>
                <a:spcPct val="0"/>
              </a:spcBef>
              <a:buNone/>
              <a:defRPr kumimoji="0" sz="3000" b="0" kern="1200" cap="small" baseline="0">
                <a:solidFill>
                  <a:schemeClr val="tx2"/>
                </a:solidFill>
                <a:effectLst/>
                <a:latin typeface="Cambria" pitchFamily="18" charset="0"/>
                <a:ea typeface="+mj-ea"/>
                <a:cs typeface="+mj-cs"/>
              </a:defRPr>
            </a:lvl1pPr>
          </a:lstStyle>
          <a:p>
            <a:pPr>
              <a:lnSpc>
                <a:spcPct val="80000"/>
              </a:lnSpc>
            </a:pPr>
            <a:r>
              <a:rPr lang="en-GB" sz="4400" dirty="0">
                <a:solidFill>
                  <a:srgbClr val="0070C0"/>
                </a:solidFill>
              </a:rPr>
              <a:t>Thematic Analysis</a:t>
            </a:r>
            <a:r>
              <a:rPr lang="en-GB" sz="4400" dirty="0">
                <a:solidFill>
                  <a:schemeClr val="bg1">
                    <a:lumMod val="50000"/>
                  </a:schemeClr>
                </a:solidFill>
              </a:rPr>
              <a:t>;</a:t>
            </a:r>
            <a:r>
              <a:rPr lang="en-GB" sz="4400" dirty="0">
                <a:solidFill>
                  <a:schemeClr val="accent6">
                    <a:lumMod val="50000"/>
                  </a:schemeClr>
                </a:solidFill>
              </a:rPr>
              <a:t> </a:t>
            </a:r>
            <a:br>
              <a:rPr lang="en-GB" sz="4400" dirty="0">
                <a:solidFill>
                  <a:schemeClr val="tx1"/>
                </a:solidFill>
              </a:rPr>
            </a:br>
            <a:r>
              <a:rPr lang="en-GB" sz="4400" dirty="0">
                <a:solidFill>
                  <a:schemeClr val="tx1"/>
                </a:solidFill>
              </a:rPr>
              <a:t>                    </a:t>
            </a:r>
            <a:r>
              <a:rPr lang="en-GB" sz="4400" dirty="0">
                <a:solidFill>
                  <a:schemeClr val="accent6"/>
                </a:solidFill>
              </a:rPr>
              <a:t>classical approach</a:t>
            </a:r>
          </a:p>
        </p:txBody>
      </p:sp>
      <p:pic>
        <p:nvPicPr>
          <p:cNvPr id="5" name="Picture 4" descr="http://t3.gstatic.com/images?q=tbn:ANd9GcQUuJKaSI9d85Ey2OQCouQaJ_4gCrDoiCpDWmpsXYEZCVbHTosJQTI8qTdv"/>
          <p:cNvPicPr>
            <a:picLocks noChangeAspect="1" noChangeArrowheads="1"/>
          </p:cNvPicPr>
          <p:nvPr/>
        </p:nvPicPr>
        <p:blipFill>
          <a:blip r:embed="rId3" cstate="print"/>
          <a:srcRect/>
          <a:stretch>
            <a:fillRect/>
          </a:stretch>
        </p:blipFill>
        <p:spPr bwMode="auto">
          <a:xfrm>
            <a:off x="8580857" y="1435101"/>
            <a:ext cx="1900355" cy="24819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799081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40</a:t>
            </a:fld>
            <a:endParaRPr lang="en-GB"/>
          </a:p>
        </p:txBody>
      </p:sp>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8402" y="942404"/>
            <a:ext cx="6099438" cy="44333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le 1"/>
          <p:cNvSpPr txBox="1">
            <a:spLocks/>
          </p:cNvSpPr>
          <p:nvPr/>
        </p:nvSpPr>
        <p:spPr>
          <a:xfrm>
            <a:off x="1799724" y="237554"/>
            <a:ext cx="8868277" cy="704850"/>
          </a:xfrm>
          <a:prstGeom prst="rect">
            <a:avLst/>
          </a:prstGeom>
        </p:spPr>
        <p:txBody>
          <a:bodyPr>
            <a:noAutofit/>
          </a:bodyPr>
          <a:lstStyle/>
          <a:p>
            <a:pPr eaLnBrk="0" hangingPunct="0">
              <a:lnSpc>
                <a:spcPct val="80000"/>
              </a:lnSpc>
              <a:defRPr/>
            </a:pPr>
            <a:r>
              <a:rPr lang="en-US" sz="4400" cap="small" dirty="0" err="1">
                <a:solidFill>
                  <a:srgbClr val="0070C0"/>
                </a:solidFill>
                <a:latin typeface="Cambria" pitchFamily="18" charset="0"/>
                <a:ea typeface="+mj-ea"/>
                <a:cs typeface="+mj-cs"/>
              </a:rPr>
              <a:t>Eg</a:t>
            </a:r>
            <a:r>
              <a:rPr lang="en-US" sz="4400" cap="small" dirty="0">
                <a:solidFill>
                  <a:srgbClr val="0070C0"/>
                </a:solidFill>
                <a:latin typeface="Cambria" pitchFamily="18" charset="0"/>
                <a:ea typeface="+mj-ea"/>
                <a:cs typeface="+mj-cs"/>
              </a:rPr>
              <a:t>. Data display </a:t>
            </a:r>
            <a:r>
              <a:rPr lang="en-US" sz="2800" cap="small" dirty="0">
                <a:solidFill>
                  <a:srgbClr val="0070C0"/>
                </a:solidFill>
                <a:latin typeface="Cambria" pitchFamily="18" charset="0"/>
                <a:ea typeface="+mj-ea"/>
                <a:cs typeface="+mj-cs"/>
              </a:rPr>
              <a:t>from qualitative data analysis</a:t>
            </a:r>
            <a:endParaRPr lang="en-GB" sz="2800" cap="small" dirty="0">
              <a:solidFill>
                <a:srgbClr val="F47210"/>
              </a:solidFill>
              <a:latin typeface="Cambria" pitchFamily="18" charset="0"/>
              <a:ea typeface="+mj-ea"/>
              <a:cs typeface="+mj-cs"/>
            </a:endParaRPr>
          </a:p>
        </p:txBody>
      </p:sp>
    </p:spTree>
    <p:extLst>
      <p:ext uri="{BB962C8B-B14F-4D97-AF65-F5344CB8AC3E}">
        <p14:creationId xmlns:p14="http://schemas.microsoft.com/office/powerpoint/2010/main" val="16411799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5300" y="0"/>
            <a:ext cx="8229600" cy="1143000"/>
          </a:xfrm>
        </p:spPr>
        <p:txBody>
          <a:bodyPr vert="horz" anchor="b">
            <a:noAutofit/>
          </a:bodyPr>
          <a:lstStyle/>
          <a:p>
            <a:pPr algn="l">
              <a:lnSpc>
                <a:spcPct val="70000"/>
              </a:lnSpc>
            </a:pPr>
            <a:r>
              <a:rPr lang="en-GB" sz="5400" cap="small" dirty="0">
                <a:solidFill>
                  <a:srgbClr val="0070C0"/>
                </a:solidFill>
                <a:latin typeface="Cambria" pitchFamily="18" charset="0"/>
              </a:rPr>
              <a:t>Analytical</a:t>
            </a:r>
            <a:r>
              <a:rPr lang="en-GB" sz="4800" cap="small" dirty="0">
                <a:solidFill>
                  <a:srgbClr val="0070C0"/>
                </a:solidFill>
                <a:latin typeface="Cambria" pitchFamily="18" charset="0"/>
              </a:rPr>
              <a:t> tools</a:t>
            </a:r>
          </a:p>
        </p:txBody>
      </p:sp>
      <p:sp>
        <p:nvSpPr>
          <p:cNvPr id="3" name="Content Placeholder 2"/>
          <p:cNvSpPr>
            <a:spLocks noGrp="1"/>
          </p:cNvSpPr>
          <p:nvPr>
            <p:ph idx="1"/>
          </p:nvPr>
        </p:nvSpPr>
        <p:spPr>
          <a:xfrm>
            <a:off x="1981200" y="1411260"/>
            <a:ext cx="8229600" cy="3945667"/>
          </a:xfrm>
        </p:spPr>
        <p:txBody>
          <a:bodyPr>
            <a:normAutofit/>
          </a:bodyPr>
          <a:lstStyle/>
          <a:p>
            <a:r>
              <a:rPr lang="en-GB" dirty="0">
                <a:latin typeface="Cambria" panose="02040503050406030204" pitchFamily="18" charset="0"/>
              </a:rPr>
              <a:t>Computer-aided using ‘everyday software’</a:t>
            </a:r>
          </a:p>
          <a:p>
            <a:pPr lvl="1"/>
            <a:r>
              <a:rPr lang="en-GB" sz="2400" dirty="0">
                <a:latin typeface="Cambria" panose="02040503050406030204" pitchFamily="18" charset="0"/>
              </a:rPr>
              <a:t>Word editor, word – tables, review function</a:t>
            </a:r>
          </a:p>
          <a:p>
            <a:pPr lvl="1"/>
            <a:r>
              <a:rPr lang="en-GB" sz="2400" dirty="0">
                <a:latin typeface="Cambria" panose="02040503050406030204" pitchFamily="18" charset="0"/>
              </a:rPr>
              <a:t>Spreadsheet, MS excel – tables, charts</a:t>
            </a:r>
          </a:p>
          <a:p>
            <a:pPr marL="342900" lvl="1" indent="-342900">
              <a:buFont typeface="Arial" panose="020B0604020202020204" pitchFamily="34" charset="0"/>
              <a:buChar char="•"/>
            </a:pPr>
            <a:r>
              <a:rPr lang="en-GB" sz="3200" dirty="0">
                <a:latin typeface="Cambria" panose="02040503050406030204" pitchFamily="18" charset="0"/>
              </a:rPr>
              <a:t>Computer-aided using ‘specialized software’</a:t>
            </a:r>
          </a:p>
          <a:p>
            <a:pPr lvl="1"/>
            <a:r>
              <a:rPr lang="en-GB" dirty="0" err="1">
                <a:latin typeface="Cambria" panose="02040503050406030204" pitchFamily="18" charset="0"/>
              </a:rPr>
              <a:t>Nvivo</a:t>
            </a:r>
            <a:r>
              <a:rPr lang="en-GB" dirty="0">
                <a:latin typeface="Cambria" panose="02040503050406030204" pitchFamily="18" charset="0"/>
              </a:rPr>
              <a:t> </a:t>
            </a:r>
          </a:p>
          <a:p>
            <a:pPr lvl="1"/>
            <a:r>
              <a:rPr lang="en-GB" dirty="0">
                <a:latin typeface="Cambria" panose="02040503050406030204" pitchFamily="18" charset="0"/>
              </a:rPr>
              <a:t>ATLAS</a:t>
            </a:r>
          </a:p>
          <a:p>
            <a:pPr lvl="1"/>
            <a:r>
              <a:rPr lang="en-GB" dirty="0">
                <a:latin typeface="Cambria" panose="02040503050406030204" pitchFamily="18" charset="0"/>
              </a:rPr>
              <a:t>MAXQDA</a:t>
            </a:r>
          </a:p>
          <a:p>
            <a:pPr lvl="1"/>
            <a:endParaRPr lang="en-GB" dirty="0">
              <a:latin typeface="Cambria" panose="02040503050406030204" pitchFamily="18" charset="0"/>
            </a:endParaRPr>
          </a:p>
          <a:p>
            <a:pPr lvl="1"/>
            <a:endParaRPr lang="en-GB" dirty="0">
              <a:latin typeface="Cambria" panose="02040503050406030204" pitchFamily="18" charset="0"/>
            </a:endParaRPr>
          </a:p>
          <a:p>
            <a:pPr lvl="1"/>
            <a:endParaRPr lang="en-GB" dirty="0">
              <a:latin typeface="Cambria" panose="02040503050406030204" pitchFamily="18" charset="0"/>
            </a:endParaRPr>
          </a:p>
        </p:txBody>
      </p:sp>
      <p:pic>
        <p:nvPicPr>
          <p:cNvPr id="1033"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5540" y="3418620"/>
            <a:ext cx="1485900" cy="547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656944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694908" y="1598634"/>
            <a:ext cx="8272463" cy="1917834"/>
            <a:chOff x="813272" y="1447138"/>
            <a:chExt cx="8272463" cy="1917834"/>
          </a:xfrm>
        </p:grpSpPr>
        <p:sp>
          <p:nvSpPr>
            <p:cNvPr id="7" name="Rectangle 3"/>
            <p:cNvSpPr txBox="1">
              <a:spLocks noChangeArrowheads="1"/>
            </p:cNvSpPr>
            <p:nvPr/>
          </p:nvSpPr>
          <p:spPr>
            <a:xfrm>
              <a:off x="813272" y="1447138"/>
              <a:ext cx="8272463" cy="1175084"/>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ctr">
                <a:buNone/>
                <a:defRPr/>
              </a:pPr>
              <a:endParaRPr lang="en-GB" sz="4800" cap="small" dirty="0">
                <a:solidFill>
                  <a:srgbClr val="0070C0"/>
                </a:solidFill>
                <a:latin typeface="Cambria" pitchFamily="18" charset="0"/>
                <a:ea typeface="+mj-ea"/>
                <a:cs typeface="+mj-cs"/>
              </a:endParaRPr>
            </a:p>
          </p:txBody>
        </p:sp>
        <p:sp>
          <p:nvSpPr>
            <p:cNvPr id="8" name="Rectangle 3"/>
            <p:cNvSpPr txBox="1">
              <a:spLocks noChangeArrowheads="1"/>
            </p:cNvSpPr>
            <p:nvPr/>
          </p:nvSpPr>
          <p:spPr bwMode="auto">
            <a:xfrm>
              <a:off x="1700201" y="2183317"/>
              <a:ext cx="6367935" cy="118165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eaLnBrk="0" hangingPunct="0">
                <a:buClr>
                  <a:srgbClr val="1195D3"/>
                </a:buClr>
                <a:defRPr/>
              </a:pPr>
              <a:endParaRPr lang="en-GB" sz="3200" dirty="0">
                <a:solidFill>
                  <a:schemeClr val="tx1">
                    <a:lumMod val="50000"/>
                    <a:lumOff val="50000"/>
                  </a:schemeClr>
                </a:solidFill>
                <a:latin typeface="Cambria" pitchFamily="18" charset="0"/>
              </a:endParaRPr>
            </a:p>
          </p:txBody>
        </p:sp>
      </p:grpSp>
      <p:grpSp>
        <p:nvGrpSpPr>
          <p:cNvPr id="10" name="Group 9"/>
          <p:cNvGrpSpPr/>
          <p:nvPr/>
        </p:nvGrpSpPr>
        <p:grpSpPr>
          <a:xfrm>
            <a:off x="9396528" y="228154"/>
            <a:ext cx="1022632" cy="956151"/>
            <a:chOff x="6574317" y="2182840"/>
            <a:chExt cx="2410532" cy="1960990"/>
          </a:xfrm>
        </p:grpSpPr>
        <p:pic>
          <p:nvPicPr>
            <p:cNvPr id="13" name="Picture 10" descr="http://www.cvinside.co.uk/wp-content/uploads/2010/09/sit-still.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435" b="100000" l="0" r="100000"/>
                      </a14:imgEffect>
                    </a14:imgLayer>
                  </a14:imgProps>
                </a:ext>
                <a:ext uri="{28A0092B-C50C-407E-A947-70E740481C1C}">
                  <a14:useLocalDpi xmlns:a14="http://schemas.microsoft.com/office/drawing/2010/main" val="0"/>
                </a:ext>
              </a:extLst>
            </a:blip>
            <a:srcRect/>
            <a:stretch/>
          </p:blipFill>
          <p:spPr bwMode="auto">
            <a:xfrm>
              <a:off x="6574317" y="2182840"/>
              <a:ext cx="1284841" cy="196099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0" descr="http://www.cvinside.co.uk/wp-content/uploads/2010/09/sit-still.jpg"/>
            <p:cNvPicPr>
              <a:picLocks noChangeAspect="1" noChangeArrowheads="1"/>
            </p:cNvPicPr>
            <p:nvPr/>
          </p:nvPicPr>
          <p:blipFill rotWithShape="1">
            <a:blip r:embed="rId5" cstate="print">
              <a:duotone>
                <a:prstClr val="black"/>
                <a:schemeClr val="accent5">
                  <a:tint val="45000"/>
                  <a:satMod val="400000"/>
                </a:schemeClr>
              </a:duotone>
              <a:extLst>
                <a:ext uri="{BEBA8EAE-BF5A-486C-A8C5-ECC9F3942E4B}">
                  <a14:imgProps xmlns:a14="http://schemas.microsoft.com/office/drawing/2010/main">
                    <a14:imgLayer r:embed="rId6">
                      <a14:imgEffect>
                        <a14:backgroundRemoval t="435" b="100000" l="0" r="100000"/>
                      </a14:imgEffect>
                    </a14:imgLayer>
                  </a14:imgProps>
                </a:ext>
                <a:ext uri="{28A0092B-C50C-407E-A947-70E740481C1C}">
                  <a14:useLocalDpi xmlns:a14="http://schemas.microsoft.com/office/drawing/2010/main" val="0"/>
                </a:ext>
              </a:extLst>
            </a:blip>
            <a:srcRect/>
            <a:stretch/>
          </p:blipFill>
          <p:spPr bwMode="auto">
            <a:xfrm flipH="1">
              <a:off x="7769931" y="2182840"/>
              <a:ext cx="1214918" cy="1960990"/>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TextBox 2"/>
          <p:cNvSpPr txBox="1"/>
          <p:nvPr/>
        </p:nvSpPr>
        <p:spPr>
          <a:xfrm>
            <a:off x="1694908" y="1390431"/>
            <a:ext cx="7442201" cy="3416320"/>
          </a:xfrm>
          <a:prstGeom prst="rect">
            <a:avLst/>
          </a:prstGeom>
          <a:noFill/>
        </p:spPr>
        <p:txBody>
          <a:bodyPr wrap="square" rtlCol="0">
            <a:spAutoFit/>
          </a:bodyPr>
          <a:lstStyle/>
          <a:p>
            <a:r>
              <a:rPr lang="en-GB" b="1" dirty="0"/>
              <a:t>Qualitative Reporting</a:t>
            </a:r>
            <a:r>
              <a:rPr lang="en-GB" dirty="0"/>
              <a:t>:</a:t>
            </a:r>
          </a:p>
          <a:p>
            <a:endParaRPr lang="en-GB" dirty="0"/>
          </a:p>
          <a:p>
            <a:pPr marL="342900" indent="-342900">
              <a:buFont typeface="Wingdings" panose="05000000000000000000" pitchFamily="2" charset="2"/>
              <a:buChar char="Ø"/>
            </a:pPr>
            <a:r>
              <a:rPr lang="en-GB" dirty="0"/>
              <a:t>Deals with words and what people say;</a:t>
            </a:r>
          </a:p>
          <a:p>
            <a:pPr marL="342900" indent="-342900">
              <a:buFont typeface="Wingdings" panose="05000000000000000000" pitchFamily="2" charset="2"/>
              <a:buChar char="Ø"/>
            </a:pPr>
            <a:endParaRPr lang="en-GB" dirty="0"/>
          </a:p>
          <a:p>
            <a:pPr marL="342900" indent="-342900">
              <a:buFont typeface="Wingdings" panose="05000000000000000000" pitchFamily="2" charset="2"/>
              <a:buChar char="Ø"/>
            </a:pPr>
            <a:r>
              <a:rPr lang="en-GB" dirty="0"/>
              <a:t>Spoken words are included with quotation marks;</a:t>
            </a:r>
          </a:p>
          <a:p>
            <a:pPr marL="342900" indent="-342900">
              <a:buFont typeface="Wingdings" panose="05000000000000000000" pitchFamily="2" charset="2"/>
              <a:buChar char="Ø"/>
            </a:pPr>
            <a:endParaRPr lang="en-GB" dirty="0"/>
          </a:p>
          <a:p>
            <a:pPr marL="342900" indent="-342900">
              <a:buFont typeface="Wingdings" panose="05000000000000000000" pitchFamily="2" charset="2"/>
              <a:buChar char="Ø"/>
            </a:pPr>
            <a:r>
              <a:rPr lang="en-GB" dirty="0"/>
              <a:t>The person who says identification;</a:t>
            </a:r>
          </a:p>
          <a:p>
            <a:pPr marL="342900" indent="-342900">
              <a:buFont typeface="Wingdings" panose="05000000000000000000" pitchFamily="2" charset="2"/>
              <a:buChar char="Ø"/>
            </a:pPr>
            <a:endParaRPr lang="en-GB" dirty="0"/>
          </a:p>
          <a:p>
            <a:pPr marL="342900" indent="-342900">
              <a:buFont typeface="Wingdings" panose="05000000000000000000" pitchFamily="2" charset="2"/>
              <a:buChar char="Ø"/>
            </a:pPr>
            <a:r>
              <a:rPr lang="en-GB" dirty="0"/>
              <a:t>Word clouds</a:t>
            </a:r>
          </a:p>
          <a:p>
            <a:pPr marL="342900" indent="-342900">
              <a:buFont typeface="Wingdings" panose="05000000000000000000" pitchFamily="2" charset="2"/>
              <a:buChar char="Ø"/>
            </a:pPr>
            <a:endParaRPr lang="en-GB" dirty="0"/>
          </a:p>
          <a:p>
            <a:pPr marL="342900" indent="-342900">
              <a:buFont typeface="Wingdings" panose="05000000000000000000" pitchFamily="2" charset="2"/>
              <a:buChar char="Ø"/>
            </a:pPr>
            <a:endParaRPr lang="en-GB" dirty="0"/>
          </a:p>
          <a:p>
            <a:endParaRPr lang="en-GB" dirty="0"/>
          </a:p>
        </p:txBody>
      </p:sp>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78617" y="2525497"/>
            <a:ext cx="3235821" cy="2281254"/>
          </a:xfrm>
          <a:prstGeom prst="rect">
            <a:avLst/>
          </a:prstGeom>
        </p:spPr>
      </p:pic>
    </p:spTree>
    <p:extLst>
      <p:ext uri="{BB962C8B-B14F-4D97-AF65-F5344CB8AC3E}">
        <p14:creationId xmlns:p14="http://schemas.microsoft.com/office/powerpoint/2010/main" val="16072864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14903" y="1069913"/>
            <a:ext cx="8712199" cy="4529180"/>
          </a:xfrm>
        </p:spPr>
        <p:txBody>
          <a:bodyPr>
            <a:noAutofit/>
          </a:bodyPr>
          <a:lstStyle/>
          <a:p>
            <a:pPr marL="444500" indent="-444500">
              <a:spcBef>
                <a:spcPts val="0"/>
              </a:spcBef>
              <a:spcAft>
                <a:spcPts val="1200"/>
              </a:spcAft>
              <a:buClr>
                <a:schemeClr val="accent1"/>
              </a:buClr>
              <a:defRPr/>
            </a:pPr>
            <a:r>
              <a:rPr lang="en-US" sz="3600" dirty="0">
                <a:ea typeface="ＭＳ Ｐゴシック" charset="0"/>
              </a:rPr>
              <a:t>Qualitative research, defined</a:t>
            </a:r>
          </a:p>
          <a:p>
            <a:pPr marL="444500" indent="-444500">
              <a:spcBef>
                <a:spcPts val="0"/>
              </a:spcBef>
              <a:spcAft>
                <a:spcPts val="1200"/>
              </a:spcAft>
              <a:buClr>
                <a:schemeClr val="accent1"/>
              </a:buClr>
              <a:defRPr/>
            </a:pPr>
            <a:r>
              <a:rPr lang="en-US" sz="3600" dirty="0">
                <a:ea typeface="ＭＳ Ｐゴシック" charset="0"/>
              </a:rPr>
              <a:t>Qualitative data </a:t>
            </a:r>
          </a:p>
          <a:p>
            <a:pPr marL="444500" indent="-444500">
              <a:spcBef>
                <a:spcPts val="0"/>
              </a:spcBef>
              <a:spcAft>
                <a:spcPts val="1200"/>
              </a:spcAft>
              <a:buClr>
                <a:schemeClr val="accent1"/>
              </a:buClr>
              <a:defRPr/>
            </a:pPr>
            <a:r>
              <a:rPr lang="en-US" sz="3600" dirty="0">
                <a:ea typeface="ＭＳ Ｐゴシック" charset="0"/>
              </a:rPr>
              <a:t>Sampling</a:t>
            </a:r>
          </a:p>
          <a:p>
            <a:pPr marL="444500" indent="-444500">
              <a:spcBef>
                <a:spcPts val="0"/>
              </a:spcBef>
              <a:spcAft>
                <a:spcPts val="1200"/>
              </a:spcAft>
              <a:buClr>
                <a:schemeClr val="accent1"/>
              </a:buClr>
              <a:defRPr/>
            </a:pPr>
            <a:r>
              <a:rPr lang="en-US" sz="3600" dirty="0">
                <a:ea typeface="ＭＳ Ｐゴシック" charset="0"/>
              </a:rPr>
              <a:t>Common methods</a:t>
            </a:r>
          </a:p>
          <a:p>
            <a:pPr marL="444500" indent="-444500">
              <a:spcBef>
                <a:spcPts val="0"/>
              </a:spcBef>
              <a:spcAft>
                <a:spcPts val="1200"/>
              </a:spcAft>
              <a:buClr>
                <a:schemeClr val="accent1"/>
              </a:buClr>
              <a:defRPr/>
            </a:pPr>
            <a:r>
              <a:rPr lang="en-US" sz="3600" dirty="0">
                <a:ea typeface="ＭＳ Ｐゴシック" charset="0"/>
              </a:rPr>
              <a:t>Closer look at ‘research interview’</a:t>
            </a:r>
          </a:p>
          <a:p>
            <a:pPr marL="444500" indent="-444500">
              <a:spcBef>
                <a:spcPts val="0"/>
              </a:spcBef>
              <a:spcAft>
                <a:spcPts val="1200"/>
              </a:spcAft>
              <a:buClr>
                <a:schemeClr val="accent1"/>
              </a:buClr>
              <a:defRPr/>
            </a:pPr>
            <a:r>
              <a:rPr lang="en-US" sz="3600" dirty="0">
                <a:ea typeface="ＭＳ Ｐゴシック" charset="0"/>
              </a:rPr>
              <a:t>Overview of data analysis</a:t>
            </a:r>
          </a:p>
        </p:txBody>
      </p:sp>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43</a:t>
            </a:fld>
            <a:endParaRPr lang="en-GB"/>
          </a:p>
        </p:txBody>
      </p:sp>
      <p:sp>
        <p:nvSpPr>
          <p:cNvPr id="8" name="Title 1"/>
          <p:cNvSpPr txBox="1">
            <a:spLocks/>
          </p:cNvSpPr>
          <p:nvPr/>
        </p:nvSpPr>
        <p:spPr>
          <a:xfrm>
            <a:off x="1799724" y="237554"/>
            <a:ext cx="8868277" cy="704850"/>
          </a:xfrm>
          <a:prstGeom prst="rect">
            <a:avLst/>
          </a:prstGeom>
        </p:spPr>
        <p:txBody>
          <a:bodyPr>
            <a:noAutofit/>
          </a:bodyPr>
          <a:lstStyle/>
          <a:p>
            <a:pPr eaLnBrk="0" hangingPunct="0">
              <a:lnSpc>
                <a:spcPct val="80000"/>
              </a:lnSpc>
              <a:defRPr/>
            </a:pPr>
            <a:r>
              <a:rPr lang="en-US" sz="5400" cap="small" dirty="0">
                <a:solidFill>
                  <a:srgbClr val="0070C0"/>
                </a:solidFill>
                <a:latin typeface="Cambria" pitchFamily="18" charset="0"/>
                <a:ea typeface="+mj-ea"/>
                <a:cs typeface="+mj-cs"/>
              </a:rPr>
              <a:t>The</a:t>
            </a:r>
            <a:r>
              <a:rPr lang="en-US" sz="5400" cap="small" dirty="0">
                <a:solidFill>
                  <a:srgbClr val="F47210"/>
                </a:solidFill>
                <a:latin typeface="Cambria" pitchFamily="18" charset="0"/>
                <a:ea typeface="+mj-ea"/>
                <a:cs typeface="+mj-cs"/>
              </a:rPr>
              <a:t> wrap</a:t>
            </a:r>
            <a:r>
              <a:rPr lang="en-US" sz="5400" cap="small" dirty="0">
                <a:solidFill>
                  <a:srgbClr val="0070C0"/>
                </a:solidFill>
                <a:latin typeface="Cambria" pitchFamily="18" charset="0"/>
                <a:ea typeface="+mj-ea"/>
                <a:cs typeface="+mj-cs"/>
              </a:rPr>
              <a:t>-</a:t>
            </a:r>
            <a:r>
              <a:rPr lang="en-US" sz="5400" cap="small" dirty="0">
                <a:solidFill>
                  <a:srgbClr val="F47210"/>
                </a:solidFill>
                <a:latin typeface="Cambria" pitchFamily="18" charset="0"/>
                <a:ea typeface="+mj-ea"/>
                <a:cs typeface="+mj-cs"/>
              </a:rPr>
              <a:t>up</a:t>
            </a:r>
            <a:endParaRPr lang="en-GB" sz="5400" cap="small" dirty="0">
              <a:solidFill>
                <a:srgbClr val="F47210"/>
              </a:solidFill>
              <a:latin typeface="Cambria" pitchFamily="18" charset="0"/>
              <a:ea typeface="+mj-ea"/>
              <a:cs typeface="+mj-cs"/>
            </a:endParaRPr>
          </a:p>
        </p:txBody>
      </p:sp>
      <p:grpSp>
        <p:nvGrpSpPr>
          <p:cNvPr id="10" name="Group 9"/>
          <p:cNvGrpSpPr/>
          <p:nvPr/>
        </p:nvGrpSpPr>
        <p:grpSpPr>
          <a:xfrm>
            <a:off x="9396528" y="228154"/>
            <a:ext cx="1022632" cy="956151"/>
            <a:chOff x="6574317" y="2182840"/>
            <a:chExt cx="2410532" cy="1960990"/>
          </a:xfrm>
        </p:grpSpPr>
        <p:pic>
          <p:nvPicPr>
            <p:cNvPr id="11" name="Picture 10" descr="http://www.cvinside.co.uk/wp-content/uploads/2010/09/sit-still.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435" b="100000" l="0" r="100000"/>
                      </a14:imgEffect>
                    </a14:imgLayer>
                  </a14:imgProps>
                </a:ext>
                <a:ext uri="{28A0092B-C50C-407E-A947-70E740481C1C}">
                  <a14:useLocalDpi xmlns:a14="http://schemas.microsoft.com/office/drawing/2010/main" val="0"/>
                </a:ext>
              </a:extLst>
            </a:blip>
            <a:srcRect/>
            <a:stretch/>
          </p:blipFill>
          <p:spPr bwMode="auto">
            <a:xfrm>
              <a:off x="6574317" y="2182840"/>
              <a:ext cx="1284841" cy="196099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0" descr="http://www.cvinside.co.uk/wp-content/uploads/2010/09/sit-still.jpg"/>
            <p:cNvPicPr>
              <a:picLocks noChangeAspect="1" noChangeArrowheads="1"/>
            </p:cNvPicPr>
            <p:nvPr/>
          </p:nvPicPr>
          <p:blipFill rotWithShape="1">
            <a:blip r:embed="rId5" cstate="print">
              <a:duotone>
                <a:prstClr val="black"/>
                <a:schemeClr val="accent5">
                  <a:tint val="45000"/>
                  <a:satMod val="400000"/>
                </a:schemeClr>
              </a:duotone>
              <a:extLst>
                <a:ext uri="{BEBA8EAE-BF5A-486C-A8C5-ECC9F3942E4B}">
                  <a14:imgProps xmlns:a14="http://schemas.microsoft.com/office/drawing/2010/main">
                    <a14:imgLayer r:embed="rId6">
                      <a14:imgEffect>
                        <a14:backgroundRemoval t="435" b="100000" l="0" r="100000"/>
                      </a14:imgEffect>
                    </a14:imgLayer>
                  </a14:imgProps>
                </a:ext>
                <a:ext uri="{28A0092B-C50C-407E-A947-70E740481C1C}">
                  <a14:useLocalDpi xmlns:a14="http://schemas.microsoft.com/office/drawing/2010/main" val="0"/>
                </a:ext>
              </a:extLst>
            </a:blip>
            <a:srcRect/>
            <a:stretch/>
          </p:blipFill>
          <p:spPr bwMode="auto">
            <a:xfrm flipH="1">
              <a:off x="7769931" y="2182840"/>
              <a:ext cx="1214918" cy="196099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3" name="Group 12"/>
          <p:cNvGrpSpPr/>
          <p:nvPr/>
        </p:nvGrpSpPr>
        <p:grpSpPr>
          <a:xfrm>
            <a:off x="10586577" y="2834452"/>
            <a:ext cx="1295725" cy="1091804"/>
            <a:chOff x="6024472" y="5105438"/>
            <a:chExt cx="2065347" cy="1535299"/>
          </a:xfrm>
        </p:grpSpPr>
        <p:pic>
          <p:nvPicPr>
            <p:cNvPr id="14" name="Picture 5" descr="http://choiceandquality.files.wordpress.com/2009/03/20071023_stk_circle_people_puzzle.jpg"/>
            <p:cNvPicPr>
              <a:picLocks noChangeAspect="1" noChangeArrowheads="1"/>
            </p:cNvPicPr>
            <p:nvPr/>
          </p:nvPicPr>
          <p:blipFill rotWithShape="1">
            <a:blip r:embed="rId7" cstate="print"/>
            <a:srcRect l="9575" t="36741" r="13625" b="13733"/>
            <a:stretch/>
          </p:blipFill>
          <p:spPr bwMode="auto">
            <a:xfrm rot="1654502">
              <a:off x="6024472" y="5641827"/>
              <a:ext cx="2065347" cy="998910"/>
            </a:xfrm>
            <a:prstGeom prst="rect">
              <a:avLst/>
            </a:prstGeom>
            <a:ln>
              <a:noFill/>
            </a:ln>
            <a:effectLst>
              <a:softEdge rad="112500"/>
            </a:effectLst>
          </p:spPr>
        </p:pic>
        <p:pic>
          <p:nvPicPr>
            <p:cNvPr id="15" name="Picture 5" descr="http://choiceandquality.files.wordpress.com/2009/03/20071023_stk_circle_people_puzzle.jpg"/>
            <p:cNvPicPr>
              <a:picLocks noChangeAspect="1" noChangeArrowheads="1"/>
            </p:cNvPicPr>
            <p:nvPr/>
          </p:nvPicPr>
          <p:blipFill rotWithShape="1">
            <a:blip r:embed="rId8" cstate="print">
              <a:extLst>
                <a:ext uri="{BEBA8EAE-BF5A-486C-A8C5-ECC9F3942E4B}">
                  <a14:imgProps xmlns:a14="http://schemas.microsoft.com/office/drawing/2010/main">
                    <a14:imgLayer r:embed="rId9">
                      <a14:imgEffect>
                        <a14:backgroundRemoval t="57333" b="76333" l="21000" r="30250"/>
                      </a14:imgEffect>
                    </a14:imgLayer>
                  </a14:imgProps>
                </a:ext>
              </a:extLst>
            </a:blip>
            <a:srcRect l="21372" t="58740" r="68628" b="21526"/>
            <a:stretch/>
          </p:blipFill>
          <p:spPr bwMode="auto">
            <a:xfrm rot="1627182">
              <a:off x="7232016" y="5105438"/>
              <a:ext cx="496577" cy="886990"/>
            </a:xfrm>
            <a:prstGeom prst="rect">
              <a:avLst/>
            </a:prstGeom>
            <a:ln>
              <a:noFill/>
            </a:ln>
            <a:effectLst/>
          </p:spPr>
        </p:pic>
      </p:grpSp>
      <p:pic>
        <p:nvPicPr>
          <p:cNvPr id="16" name="Picture 2"/>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9216362" y="1639369"/>
            <a:ext cx="1374775" cy="2572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9393490" y="3681650"/>
            <a:ext cx="1274510" cy="1532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2" descr="http://4.bp.blogspot.com/_VeGi-XrsuB8/TKVnYRWj-CI/AAAAAAAAEGg/-5pTIcOV-3s/s320/cassette+recorder.jpg"/>
          <p:cNvPicPr>
            <a:picLocks noChangeAspect="1" noChangeArrowheads="1"/>
          </p:cNvPicPr>
          <p:nvPr/>
        </p:nvPicPr>
        <p:blipFill>
          <a:blip r:embed="rId12">
            <a:extLst>
              <a:ext uri="{BEBA8EAE-BF5A-486C-A8C5-ECC9F3942E4B}">
                <a14:imgProps xmlns:a14="http://schemas.microsoft.com/office/drawing/2010/main">
                  <a14:imgLayer r:embed="rId13">
                    <a14:imgEffect>
                      <a14:backgroundRemoval t="0" b="100000" l="0" r="100000">
                        <a14:foregroundMark x1="16800" y1="44082" x2="16800" y2="44082"/>
                        <a14:foregroundMark x1="23200" y1="58367" x2="23200" y2="58367"/>
                        <a14:foregroundMark x1="44000" y1="84082" x2="44000" y2="84082"/>
                      </a14:backgroundRemoval>
                    </a14:imgEffect>
                  </a14:imgLayer>
                </a14:imgProps>
              </a:ext>
              <a:ext uri="{28A0092B-C50C-407E-A947-70E740481C1C}">
                <a14:useLocalDpi xmlns:a14="http://schemas.microsoft.com/office/drawing/2010/main" val="0"/>
              </a:ext>
            </a:extLst>
          </a:blip>
          <a:srcRect/>
          <a:stretch>
            <a:fillRect/>
          </a:stretch>
        </p:blipFill>
        <p:spPr bwMode="auto">
          <a:xfrm>
            <a:off x="10622804" y="1256190"/>
            <a:ext cx="1205617" cy="118150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p:cNvPicPr>
            <a:picLocks noChangeAspect="1" noChangeArrowheads="1"/>
          </p:cNvPicPr>
          <p:nvPr/>
        </p:nvPicPr>
        <p:blipFill rotWithShape="1">
          <a:blip r:embed="rId14" cstate="print">
            <a:extLst>
              <a:ext uri="{28A0092B-C50C-407E-A947-70E740481C1C}">
                <a14:useLocalDpi xmlns:a14="http://schemas.microsoft.com/office/drawing/2010/main" val="0"/>
              </a:ext>
            </a:extLst>
          </a:blip>
          <a:srcRect/>
          <a:stretch/>
        </p:blipFill>
        <p:spPr bwMode="auto">
          <a:xfrm rot="681024">
            <a:off x="7504991" y="605017"/>
            <a:ext cx="1578081" cy="1158576"/>
          </a:xfrm>
          <a:prstGeom prst="ellipse">
            <a:avLst/>
          </a:prstGeom>
          <a:ln w="9525">
            <a:solidFill>
              <a:schemeClr val="tx1"/>
            </a:solidFill>
            <a:miter lim="800000"/>
            <a:headEnd/>
            <a:tailEnd/>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pic>
        <p:nvPicPr>
          <p:cNvPr id="19" name="Picture 2" descr="http://c11.mrcdn.net/47b/922/8a9/ec0/7ca/17d/114/4e5/7ac/592/b5.jpg"/>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rot="417188">
            <a:off x="11034471" y="4301899"/>
            <a:ext cx="689092" cy="10126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0" name="Freeform 19"/>
          <p:cNvSpPr/>
          <p:nvPr/>
        </p:nvSpPr>
        <p:spPr>
          <a:xfrm>
            <a:off x="1874378" y="1789602"/>
            <a:ext cx="8793622" cy="5068399"/>
          </a:xfrm>
          <a:custGeom>
            <a:avLst/>
            <a:gdLst>
              <a:gd name="connsiteX0" fmla="*/ 0 w 8665140"/>
              <a:gd name="connsiteY0" fmla="*/ 2414055 h 3204269"/>
              <a:gd name="connsiteX1" fmla="*/ 1092200 w 8665140"/>
              <a:gd name="connsiteY1" fmla="*/ 2033055 h 3204269"/>
              <a:gd name="connsiteX2" fmla="*/ 1435100 w 8665140"/>
              <a:gd name="connsiteY2" fmla="*/ 1525055 h 3204269"/>
              <a:gd name="connsiteX3" fmla="*/ 2032000 w 8665140"/>
              <a:gd name="connsiteY3" fmla="*/ 1359955 h 3204269"/>
              <a:gd name="connsiteX4" fmla="*/ 2540000 w 8665140"/>
              <a:gd name="connsiteY4" fmla="*/ 699555 h 3204269"/>
              <a:gd name="connsiteX5" fmla="*/ 3340100 w 8665140"/>
              <a:gd name="connsiteY5" fmla="*/ 547155 h 3204269"/>
              <a:gd name="connsiteX6" fmla="*/ 3924300 w 8665140"/>
              <a:gd name="connsiteY6" fmla="*/ 102655 h 3204269"/>
              <a:gd name="connsiteX7" fmla="*/ 4737100 w 8665140"/>
              <a:gd name="connsiteY7" fmla="*/ 39155 h 3204269"/>
              <a:gd name="connsiteX8" fmla="*/ 5727700 w 8665140"/>
              <a:gd name="connsiteY8" fmla="*/ 39155 h 3204269"/>
              <a:gd name="connsiteX9" fmla="*/ 6337300 w 8665140"/>
              <a:gd name="connsiteY9" fmla="*/ 534455 h 3204269"/>
              <a:gd name="connsiteX10" fmla="*/ 7035800 w 8665140"/>
              <a:gd name="connsiteY10" fmla="*/ 763055 h 3204269"/>
              <a:gd name="connsiteX11" fmla="*/ 7454900 w 8665140"/>
              <a:gd name="connsiteY11" fmla="*/ 1499655 h 3204269"/>
              <a:gd name="connsiteX12" fmla="*/ 7912100 w 8665140"/>
              <a:gd name="connsiteY12" fmla="*/ 2058455 h 3204269"/>
              <a:gd name="connsiteX13" fmla="*/ 8128000 w 8665140"/>
              <a:gd name="connsiteY13" fmla="*/ 2185455 h 3204269"/>
              <a:gd name="connsiteX14" fmla="*/ 8318500 w 8665140"/>
              <a:gd name="connsiteY14" fmla="*/ 2680755 h 3204269"/>
              <a:gd name="connsiteX15" fmla="*/ 8648700 w 8665140"/>
              <a:gd name="connsiteY15" fmla="*/ 3176055 h 3204269"/>
              <a:gd name="connsiteX16" fmla="*/ 8585200 w 8665140"/>
              <a:gd name="connsiteY16" fmla="*/ 3099855 h 32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65140" h="3204269">
                <a:moveTo>
                  <a:pt x="0" y="2414055"/>
                </a:moveTo>
                <a:cubicBezTo>
                  <a:pt x="426508" y="2297638"/>
                  <a:pt x="853017" y="2181222"/>
                  <a:pt x="1092200" y="2033055"/>
                </a:cubicBezTo>
                <a:cubicBezTo>
                  <a:pt x="1331383" y="1884888"/>
                  <a:pt x="1278467" y="1637238"/>
                  <a:pt x="1435100" y="1525055"/>
                </a:cubicBezTo>
                <a:cubicBezTo>
                  <a:pt x="1591733" y="1412872"/>
                  <a:pt x="1847850" y="1497538"/>
                  <a:pt x="2032000" y="1359955"/>
                </a:cubicBezTo>
                <a:cubicBezTo>
                  <a:pt x="2216150" y="1222372"/>
                  <a:pt x="2321983" y="835022"/>
                  <a:pt x="2540000" y="699555"/>
                </a:cubicBezTo>
                <a:cubicBezTo>
                  <a:pt x="2758017" y="564088"/>
                  <a:pt x="3109383" y="646638"/>
                  <a:pt x="3340100" y="547155"/>
                </a:cubicBezTo>
                <a:cubicBezTo>
                  <a:pt x="3570817" y="447672"/>
                  <a:pt x="3691467" y="187322"/>
                  <a:pt x="3924300" y="102655"/>
                </a:cubicBezTo>
                <a:cubicBezTo>
                  <a:pt x="4157133" y="17988"/>
                  <a:pt x="4436533" y="49738"/>
                  <a:pt x="4737100" y="39155"/>
                </a:cubicBezTo>
                <a:cubicBezTo>
                  <a:pt x="5037667" y="28572"/>
                  <a:pt x="5461000" y="-43395"/>
                  <a:pt x="5727700" y="39155"/>
                </a:cubicBezTo>
                <a:cubicBezTo>
                  <a:pt x="5994400" y="121705"/>
                  <a:pt x="6119283" y="413805"/>
                  <a:pt x="6337300" y="534455"/>
                </a:cubicBezTo>
                <a:cubicBezTo>
                  <a:pt x="6555317" y="655105"/>
                  <a:pt x="6849533" y="602188"/>
                  <a:pt x="7035800" y="763055"/>
                </a:cubicBezTo>
                <a:cubicBezTo>
                  <a:pt x="7222067" y="923922"/>
                  <a:pt x="7308850" y="1283755"/>
                  <a:pt x="7454900" y="1499655"/>
                </a:cubicBezTo>
                <a:cubicBezTo>
                  <a:pt x="7600950" y="1715555"/>
                  <a:pt x="7799917" y="1944155"/>
                  <a:pt x="7912100" y="2058455"/>
                </a:cubicBezTo>
                <a:cubicBezTo>
                  <a:pt x="8024283" y="2172755"/>
                  <a:pt x="8060267" y="2081738"/>
                  <a:pt x="8128000" y="2185455"/>
                </a:cubicBezTo>
                <a:cubicBezTo>
                  <a:pt x="8195733" y="2289172"/>
                  <a:pt x="8231717" y="2515655"/>
                  <a:pt x="8318500" y="2680755"/>
                </a:cubicBezTo>
                <a:cubicBezTo>
                  <a:pt x="8405283" y="2845855"/>
                  <a:pt x="8604250" y="3106205"/>
                  <a:pt x="8648700" y="3176055"/>
                </a:cubicBezTo>
                <a:cubicBezTo>
                  <a:pt x="8693150" y="3245905"/>
                  <a:pt x="8639175" y="3172880"/>
                  <a:pt x="8585200" y="3099855"/>
                </a:cubicBezTo>
              </a:path>
            </a:pathLst>
          </a:custGeom>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GB"/>
          </a:p>
        </p:txBody>
      </p:sp>
      <p:pic>
        <p:nvPicPr>
          <p:cNvPr id="2054" name="Picture 6"/>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8035620" y="1985838"/>
            <a:ext cx="1044156" cy="9364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068993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5"/>
          </p:nvPr>
        </p:nvSpPr>
        <p:spPr>
          <a:xfrm>
            <a:off x="8586157" y="6342750"/>
            <a:ext cx="685800" cy="628650"/>
          </a:xfrm>
          <a:prstGeom prst="rect">
            <a:avLst/>
          </a:prstGeom>
        </p:spPr>
        <p:txBody>
          <a:bodyPr vert="horz" rtlCol="0" anchor="ctr"/>
          <a:lstStyle>
            <a:defPPr>
              <a:defRPr lang="en-US"/>
            </a:defPPr>
            <a:lvl1pPr algn="ctr" rtl="0" eaLnBrk="1" fontAlgn="base" latinLnBrk="0" hangingPunct="1">
              <a:spcBef>
                <a:spcPct val="0"/>
              </a:spcBef>
              <a:spcAft>
                <a:spcPct val="0"/>
              </a:spcAft>
              <a:defRPr kumimoji="0" sz="1300" b="0" kern="1200">
                <a:solidFill>
                  <a:srgbClr val="0070C0"/>
                </a:solidFill>
                <a:effectLst/>
                <a:latin typeface="Cambria" pitchFamily="18" charset="0"/>
                <a:ea typeface="Gungsuh" pitchFamily="18" charset="-127"/>
                <a:cs typeface="Aharoni" pitchFamily="2" charset="-79"/>
              </a:defRPr>
            </a:lvl1pPr>
            <a:lvl2pPr marL="457200" algn="l" rtl="0" fontAlgn="base">
              <a:spcBef>
                <a:spcPct val="0"/>
              </a:spcBef>
              <a:spcAft>
                <a:spcPct val="0"/>
              </a:spcAft>
              <a:defRPr sz="2400" kern="1200">
                <a:solidFill>
                  <a:schemeClr val="tx1"/>
                </a:solidFill>
                <a:latin typeface="Arial" pitchFamily="34" charset="0"/>
                <a:ea typeface="MS PGothic" pitchFamily="34" charset="-128"/>
                <a:cs typeface="+mn-cs"/>
              </a:defRPr>
            </a:lvl2pPr>
            <a:lvl3pPr marL="914400" algn="l" rtl="0" fontAlgn="base">
              <a:spcBef>
                <a:spcPct val="0"/>
              </a:spcBef>
              <a:spcAft>
                <a:spcPct val="0"/>
              </a:spcAft>
              <a:defRPr sz="2400" kern="1200">
                <a:solidFill>
                  <a:schemeClr val="tx1"/>
                </a:solidFill>
                <a:latin typeface="Arial" pitchFamily="34" charset="0"/>
                <a:ea typeface="MS PGothic" pitchFamily="34" charset="-128"/>
                <a:cs typeface="+mn-cs"/>
              </a:defRPr>
            </a:lvl3pPr>
            <a:lvl4pPr marL="1371600" algn="l" rtl="0" fontAlgn="base">
              <a:spcBef>
                <a:spcPct val="0"/>
              </a:spcBef>
              <a:spcAft>
                <a:spcPct val="0"/>
              </a:spcAft>
              <a:defRPr sz="2400" kern="1200">
                <a:solidFill>
                  <a:schemeClr val="tx1"/>
                </a:solidFill>
                <a:latin typeface="Arial" pitchFamily="34" charset="0"/>
                <a:ea typeface="MS PGothic" pitchFamily="34" charset="-128"/>
                <a:cs typeface="+mn-cs"/>
              </a:defRPr>
            </a:lvl4pPr>
            <a:lvl5pPr marL="1828800" algn="l" rtl="0" fontAlgn="base">
              <a:spcBef>
                <a:spcPct val="0"/>
              </a:spcBef>
              <a:spcAft>
                <a:spcPct val="0"/>
              </a:spcAft>
              <a:defRPr sz="2400" kern="1200">
                <a:solidFill>
                  <a:schemeClr val="tx1"/>
                </a:solidFill>
                <a:latin typeface="Arial" pitchFamily="34" charset="0"/>
                <a:ea typeface="MS PGothic" pitchFamily="34" charset="-128"/>
                <a:cs typeface="+mn-cs"/>
              </a:defRPr>
            </a:lvl5pPr>
            <a:lvl6pPr marL="2286000" algn="l" defTabSz="914400" rtl="0" eaLnBrk="1" latinLnBrk="0" hangingPunct="1">
              <a:defRPr sz="2400" kern="1200">
                <a:solidFill>
                  <a:schemeClr val="tx1"/>
                </a:solidFill>
                <a:latin typeface="Arial" pitchFamily="34" charset="0"/>
                <a:ea typeface="MS PGothic" pitchFamily="34" charset="-128"/>
                <a:cs typeface="+mn-cs"/>
              </a:defRPr>
            </a:lvl6pPr>
            <a:lvl7pPr marL="2743200" algn="l" defTabSz="914400" rtl="0" eaLnBrk="1" latinLnBrk="0" hangingPunct="1">
              <a:defRPr sz="2400" kern="1200">
                <a:solidFill>
                  <a:schemeClr val="tx1"/>
                </a:solidFill>
                <a:latin typeface="Arial" pitchFamily="34" charset="0"/>
                <a:ea typeface="MS PGothic" pitchFamily="34" charset="-128"/>
                <a:cs typeface="+mn-cs"/>
              </a:defRPr>
            </a:lvl7pPr>
            <a:lvl8pPr marL="3200400" algn="l" defTabSz="914400" rtl="0" eaLnBrk="1" latinLnBrk="0" hangingPunct="1">
              <a:defRPr sz="2400" kern="1200">
                <a:solidFill>
                  <a:schemeClr val="tx1"/>
                </a:solidFill>
                <a:latin typeface="Arial" pitchFamily="34" charset="0"/>
                <a:ea typeface="MS PGothic" pitchFamily="34" charset="-128"/>
                <a:cs typeface="+mn-cs"/>
              </a:defRPr>
            </a:lvl8pPr>
            <a:lvl9pPr marL="3657600" algn="l" defTabSz="914400" rtl="0" eaLnBrk="1" latinLnBrk="0" hangingPunct="1">
              <a:defRPr sz="2400" kern="1200">
                <a:solidFill>
                  <a:schemeClr val="tx1"/>
                </a:solidFill>
                <a:latin typeface="Arial" pitchFamily="34" charset="0"/>
                <a:ea typeface="MS PGothic" pitchFamily="34" charset="-128"/>
                <a:cs typeface="+mn-cs"/>
              </a:defRPr>
            </a:lvl9pPr>
          </a:lstStyle>
          <a:p>
            <a:fld id="{80453351-AF54-41E2-B41B-A46B01953578}" type="slidenum">
              <a:rPr lang="en-GB" smtClean="0"/>
              <a:pPr/>
              <a:t>44</a:t>
            </a:fld>
            <a:endParaRPr lang="en-GB"/>
          </a:p>
        </p:txBody>
      </p:sp>
      <p:sp>
        <p:nvSpPr>
          <p:cNvPr id="8" name="Title 1"/>
          <p:cNvSpPr txBox="1">
            <a:spLocks/>
          </p:cNvSpPr>
          <p:nvPr/>
        </p:nvSpPr>
        <p:spPr>
          <a:xfrm>
            <a:off x="1799724" y="237554"/>
            <a:ext cx="8868277" cy="704850"/>
          </a:xfrm>
          <a:prstGeom prst="rect">
            <a:avLst/>
          </a:prstGeom>
        </p:spPr>
        <p:txBody>
          <a:bodyPr>
            <a:noAutofit/>
          </a:bodyPr>
          <a:lstStyle/>
          <a:p>
            <a:pPr eaLnBrk="0" hangingPunct="0">
              <a:lnSpc>
                <a:spcPct val="80000"/>
              </a:lnSpc>
              <a:defRPr/>
            </a:pPr>
            <a:r>
              <a:rPr lang="en-US" sz="5400" cap="small" dirty="0">
                <a:solidFill>
                  <a:srgbClr val="0070C0"/>
                </a:solidFill>
                <a:latin typeface="Cambria" pitchFamily="18" charset="0"/>
                <a:ea typeface="+mj-ea"/>
                <a:cs typeface="+mj-cs"/>
              </a:rPr>
              <a:t>References</a:t>
            </a:r>
            <a:endParaRPr lang="en-GB" sz="5400" cap="small" dirty="0">
              <a:solidFill>
                <a:srgbClr val="F47210"/>
              </a:solidFill>
              <a:latin typeface="Cambria" pitchFamily="18" charset="0"/>
              <a:ea typeface="+mj-ea"/>
              <a:cs typeface="+mj-cs"/>
            </a:endParaRPr>
          </a:p>
        </p:txBody>
      </p:sp>
      <p:sp>
        <p:nvSpPr>
          <p:cNvPr id="20" name="Freeform 19"/>
          <p:cNvSpPr/>
          <p:nvPr/>
        </p:nvSpPr>
        <p:spPr>
          <a:xfrm>
            <a:off x="1874378" y="1789602"/>
            <a:ext cx="8793622" cy="5068399"/>
          </a:xfrm>
          <a:custGeom>
            <a:avLst/>
            <a:gdLst>
              <a:gd name="connsiteX0" fmla="*/ 0 w 8665140"/>
              <a:gd name="connsiteY0" fmla="*/ 2414055 h 3204269"/>
              <a:gd name="connsiteX1" fmla="*/ 1092200 w 8665140"/>
              <a:gd name="connsiteY1" fmla="*/ 2033055 h 3204269"/>
              <a:gd name="connsiteX2" fmla="*/ 1435100 w 8665140"/>
              <a:gd name="connsiteY2" fmla="*/ 1525055 h 3204269"/>
              <a:gd name="connsiteX3" fmla="*/ 2032000 w 8665140"/>
              <a:gd name="connsiteY3" fmla="*/ 1359955 h 3204269"/>
              <a:gd name="connsiteX4" fmla="*/ 2540000 w 8665140"/>
              <a:gd name="connsiteY4" fmla="*/ 699555 h 3204269"/>
              <a:gd name="connsiteX5" fmla="*/ 3340100 w 8665140"/>
              <a:gd name="connsiteY5" fmla="*/ 547155 h 3204269"/>
              <a:gd name="connsiteX6" fmla="*/ 3924300 w 8665140"/>
              <a:gd name="connsiteY6" fmla="*/ 102655 h 3204269"/>
              <a:gd name="connsiteX7" fmla="*/ 4737100 w 8665140"/>
              <a:gd name="connsiteY7" fmla="*/ 39155 h 3204269"/>
              <a:gd name="connsiteX8" fmla="*/ 5727700 w 8665140"/>
              <a:gd name="connsiteY8" fmla="*/ 39155 h 3204269"/>
              <a:gd name="connsiteX9" fmla="*/ 6337300 w 8665140"/>
              <a:gd name="connsiteY9" fmla="*/ 534455 h 3204269"/>
              <a:gd name="connsiteX10" fmla="*/ 7035800 w 8665140"/>
              <a:gd name="connsiteY10" fmla="*/ 763055 h 3204269"/>
              <a:gd name="connsiteX11" fmla="*/ 7454900 w 8665140"/>
              <a:gd name="connsiteY11" fmla="*/ 1499655 h 3204269"/>
              <a:gd name="connsiteX12" fmla="*/ 7912100 w 8665140"/>
              <a:gd name="connsiteY12" fmla="*/ 2058455 h 3204269"/>
              <a:gd name="connsiteX13" fmla="*/ 8128000 w 8665140"/>
              <a:gd name="connsiteY13" fmla="*/ 2185455 h 3204269"/>
              <a:gd name="connsiteX14" fmla="*/ 8318500 w 8665140"/>
              <a:gd name="connsiteY14" fmla="*/ 2680755 h 3204269"/>
              <a:gd name="connsiteX15" fmla="*/ 8648700 w 8665140"/>
              <a:gd name="connsiteY15" fmla="*/ 3176055 h 3204269"/>
              <a:gd name="connsiteX16" fmla="*/ 8585200 w 8665140"/>
              <a:gd name="connsiteY16" fmla="*/ 3099855 h 32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665140" h="3204269">
                <a:moveTo>
                  <a:pt x="0" y="2414055"/>
                </a:moveTo>
                <a:cubicBezTo>
                  <a:pt x="426508" y="2297638"/>
                  <a:pt x="853017" y="2181222"/>
                  <a:pt x="1092200" y="2033055"/>
                </a:cubicBezTo>
                <a:cubicBezTo>
                  <a:pt x="1331383" y="1884888"/>
                  <a:pt x="1278467" y="1637238"/>
                  <a:pt x="1435100" y="1525055"/>
                </a:cubicBezTo>
                <a:cubicBezTo>
                  <a:pt x="1591733" y="1412872"/>
                  <a:pt x="1847850" y="1497538"/>
                  <a:pt x="2032000" y="1359955"/>
                </a:cubicBezTo>
                <a:cubicBezTo>
                  <a:pt x="2216150" y="1222372"/>
                  <a:pt x="2321983" y="835022"/>
                  <a:pt x="2540000" y="699555"/>
                </a:cubicBezTo>
                <a:cubicBezTo>
                  <a:pt x="2758017" y="564088"/>
                  <a:pt x="3109383" y="646638"/>
                  <a:pt x="3340100" y="547155"/>
                </a:cubicBezTo>
                <a:cubicBezTo>
                  <a:pt x="3570817" y="447672"/>
                  <a:pt x="3691467" y="187322"/>
                  <a:pt x="3924300" y="102655"/>
                </a:cubicBezTo>
                <a:cubicBezTo>
                  <a:pt x="4157133" y="17988"/>
                  <a:pt x="4436533" y="49738"/>
                  <a:pt x="4737100" y="39155"/>
                </a:cubicBezTo>
                <a:cubicBezTo>
                  <a:pt x="5037667" y="28572"/>
                  <a:pt x="5461000" y="-43395"/>
                  <a:pt x="5727700" y="39155"/>
                </a:cubicBezTo>
                <a:cubicBezTo>
                  <a:pt x="5994400" y="121705"/>
                  <a:pt x="6119283" y="413805"/>
                  <a:pt x="6337300" y="534455"/>
                </a:cubicBezTo>
                <a:cubicBezTo>
                  <a:pt x="6555317" y="655105"/>
                  <a:pt x="6849533" y="602188"/>
                  <a:pt x="7035800" y="763055"/>
                </a:cubicBezTo>
                <a:cubicBezTo>
                  <a:pt x="7222067" y="923922"/>
                  <a:pt x="7308850" y="1283755"/>
                  <a:pt x="7454900" y="1499655"/>
                </a:cubicBezTo>
                <a:cubicBezTo>
                  <a:pt x="7600950" y="1715555"/>
                  <a:pt x="7799917" y="1944155"/>
                  <a:pt x="7912100" y="2058455"/>
                </a:cubicBezTo>
                <a:cubicBezTo>
                  <a:pt x="8024283" y="2172755"/>
                  <a:pt x="8060267" y="2081738"/>
                  <a:pt x="8128000" y="2185455"/>
                </a:cubicBezTo>
                <a:cubicBezTo>
                  <a:pt x="8195733" y="2289172"/>
                  <a:pt x="8231717" y="2515655"/>
                  <a:pt x="8318500" y="2680755"/>
                </a:cubicBezTo>
                <a:cubicBezTo>
                  <a:pt x="8405283" y="2845855"/>
                  <a:pt x="8604250" y="3106205"/>
                  <a:pt x="8648700" y="3176055"/>
                </a:cubicBezTo>
                <a:cubicBezTo>
                  <a:pt x="8693150" y="3245905"/>
                  <a:pt x="8639175" y="3172880"/>
                  <a:pt x="8585200" y="3099855"/>
                </a:cubicBezTo>
              </a:path>
            </a:pathLst>
          </a:custGeom>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GB"/>
          </a:p>
        </p:txBody>
      </p:sp>
      <p:sp>
        <p:nvSpPr>
          <p:cNvPr id="2" name="Rectangle 1"/>
          <p:cNvSpPr/>
          <p:nvPr/>
        </p:nvSpPr>
        <p:spPr>
          <a:xfrm>
            <a:off x="1524001" y="715121"/>
            <a:ext cx="8916139" cy="7740581"/>
          </a:xfrm>
          <a:prstGeom prst="rect">
            <a:avLst/>
          </a:prstGeom>
        </p:spPr>
        <p:txBody>
          <a:bodyPr wrap="square">
            <a:spAutoFit/>
          </a:bodyPr>
          <a:lstStyle/>
          <a:p>
            <a:r>
              <a:rPr lang="en-GB" sz="1700" dirty="0" err="1">
                <a:latin typeface="Cambria" panose="02040503050406030204" pitchFamily="18" charset="0"/>
              </a:rPr>
              <a:t>Boeije</a:t>
            </a:r>
            <a:r>
              <a:rPr lang="en-GB" sz="1700" dirty="0">
                <a:latin typeface="Cambria" panose="02040503050406030204" pitchFamily="18" charset="0"/>
              </a:rPr>
              <a:t>, H. (2010) </a:t>
            </a:r>
            <a:r>
              <a:rPr lang="en-GB" sz="1700" i="1" dirty="0">
                <a:latin typeface="Cambria" panose="02040503050406030204" pitchFamily="18" charset="0"/>
              </a:rPr>
              <a:t>Analysis in Qualitative Research</a:t>
            </a:r>
            <a:r>
              <a:rPr lang="en-GB" sz="1700" dirty="0">
                <a:latin typeface="Cambria" panose="02040503050406030204" pitchFamily="18" charset="0"/>
              </a:rPr>
              <a:t>. Sage Publications Ltd.</a:t>
            </a:r>
          </a:p>
          <a:p>
            <a:r>
              <a:rPr lang="en-GB" sz="1700" dirty="0">
                <a:latin typeface="Cambria" panose="02040503050406030204" pitchFamily="18" charset="0"/>
              </a:rPr>
              <a:t>Bradley, N. (2010) </a:t>
            </a:r>
            <a:r>
              <a:rPr lang="en-GB" sz="1700" i="1" dirty="0">
                <a:latin typeface="Cambria" panose="02040503050406030204" pitchFamily="18" charset="0"/>
              </a:rPr>
              <a:t>Marketing Research. </a:t>
            </a:r>
            <a:r>
              <a:rPr lang="en-GB" sz="1700" i="1" dirty="0" err="1">
                <a:latin typeface="Cambria" panose="02040503050406030204" pitchFamily="18" charset="0"/>
              </a:rPr>
              <a:t>Tools&amp;Techniques</a:t>
            </a:r>
            <a:r>
              <a:rPr lang="en-GB" sz="1700" i="1" dirty="0">
                <a:latin typeface="Cambria" panose="02040503050406030204" pitchFamily="18" charset="0"/>
              </a:rPr>
              <a:t>. </a:t>
            </a:r>
            <a:r>
              <a:rPr lang="en-GB" sz="1700" dirty="0">
                <a:latin typeface="Cambria" panose="02040503050406030204" pitchFamily="18" charset="0"/>
              </a:rPr>
              <a:t>2</a:t>
            </a:r>
            <a:r>
              <a:rPr lang="en-GB" sz="1700" baseline="30000" dirty="0">
                <a:latin typeface="Cambria" panose="02040503050406030204" pitchFamily="18" charset="0"/>
              </a:rPr>
              <a:t>nd</a:t>
            </a:r>
            <a:r>
              <a:rPr lang="en-GB" sz="1700" dirty="0">
                <a:latin typeface="Cambria" panose="02040503050406030204" pitchFamily="18" charset="0"/>
              </a:rPr>
              <a:t> edition. Oxford University Press</a:t>
            </a:r>
            <a:r>
              <a:rPr lang="en-GB" sz="1700" i="1" dirty="0">
                <a:latin typeface="Cambria" panose="02040503050406030204" pitchFamily="18" charset="0"/>
              </a:rPr>
              <a:t> </a:t>
            </a:r>
          </a:p>
          <a:p>
            <a:r>
              <a:rPr lang="en-GB" sz="1700" dirty="0" err="1">
                <a:latin typeface="Cambria" panose="02040503050406030204" pitchFamily="18" charset="0"/>
              </a:rPr>
              <a:t>Bryman</a:t>
            </a:r>
            <a:r>
              <a:rPr lang="en-GB" sz="1700" dirty="0">
                <a:latin typeface="Cambria" panose="02040503050406030204" pitchFamily="18" charset="0"/>
              </a:rPr>
              <a:t>, A., &amp; Bell, E. (2011). </a:t>
            </a:r>
            <a:r>
              <a:rPr lang="en-GB" sz="1700" i="1" dirty="0">
                <a:latin typeface="Cambria" panose="02040503050406030204" pitchFamily="18" charset="0"/>
              </a:rPr>
              <a:t>Business Research Methods</a:t>
            </a:r>
            <a:r>
              <a:rPr lang="en-GB" sz="1700" dirty="0">
                <a:latin typeface="Cambria" panose="02040503050406030204" pitchFamily="18" charset="0"/>
              </a:rPr>
              <a:t>. 3d edition. Oxford :Oxford University Press </a:t>
            </a:r>
          </a:p>
          <a:p>
            <a:r>
              <a:rPr lang="en-GB" sz="1700" dirty="0" err="1">
                <a:latin typeface="Cambria" panose="02040503050406030204" pitchFamily="18" charset="0"/>
              </a:rPr>
              <a:t>Dibb</a:t>
            </a:r>
            <a:r>
              <a:rPr lang="en-GB" sz="1700" dirty="0">
                <a:latin typeface="Cambria" panose="02040503050406030204" pitchFamily="18" charset="0"/>
              </a:rPr>
              <a:t>, S &amp; </a:t>
            </a:r>
            <a:r>
              <a:rPr lang="en-GB" sz="1700" dirty="0" err="1">
                <a:latin typeface="Cambria" panose="02040503050406030204" pitchFamily="18" charset="0"/>
              </a:rPr>
              <a:t>Simkin</a:t>
            </a:r>
            <a:r>
              <a:rPr lang="en-GB" sz="1700" dirty="0">
                <a:latin typeface="Cambria" panose="02040503050406030204" pitchFamily="18" charset="0"/>
              </a:rPr>
              <a:t>, L. (2009). </a:t>
            </a:r>
            <a:r>
              <a:rPr lang="en-GB" sz="1700" i="1" dirty="0">
                <a:latin typeface="Cambria" panose="02040503050406030204" pitchFamily="18" charset="0"/>
              </a:rPr>
              <a:t>Marketing essentials</a:t>
            </a:r>
            <a:r>
              <a:rPr lang="en-GB" sz="1700" dirty="0">
                <a:latin typeface="Cambria" panose="02040503050406030204" pitchFamily="18" charset="0"/>
              </a:rPr>
              <a:t>. London: Cengage Learning.</a:t>
            </a:r>
          </a:p>
          <a:p>
            <a:r>
              <a:rPr lang="en-GB" sz="1700" dirty="0" err="1">
                <a:latin typeface="Cambria" panose="02040503050406030204" pitchFamily="18" charset="0"/>
              </a:rPr>
              <a:t>Kozinetz</a:t>
            </a:r>
            <a:r>
              <a:rPr lang="en-GB" sz="1700" dirty="0">
                <a:latin typeface="Cambria" panose="02040503050406030204" pitchFamily="18" charset="0"/>
              </a:rPr>
              <a:t>, R. V. (2010). </a:t>
            </a:r>
            <a:r>
              <a:rPr lang="en-GB" sz="1700" i="1" dirty="0" err="1">
                <a:latin typeface="Cambria" panose="02040503050406030204" pitchFamily="18" charset="0"/>
              </a:rPr>
              <a:t>Netnography</a:t>
            </a:r>
            <a:r>
              <a:rPr lang="en-GB" sz="1700" i="1" dirty="0">
                <a:latin typeface="Cambria" panose="02040503050406030204" pitchFamily="18" charset="0"/>
              </a:rPr>
              <a:t>: doing ethnographic research online. </a:t>
            </a:r>
            <a:r>
              <a:rPr lang="en-GB" sz="1700" dirty="0">
                <a:latin typeface="Cambria" panose="02040503050406030204" pitchFamily="18" charset="0"/>
              </a:rPr>
              <a:t>Los</a:t>
            </a:r>
          </a:p>
          <a:p>
            <a:r>
              <a:rPr lang="en-GB" sz="1700" dirty="0">
                <a:latin typeface="Cambria" panose="02040503050406030204" pitchFamily="18" charset="0"/>
              </a:rPr>
              <a:t>Angeles, Calif.: SAGE.</a:t>
            </a:r>
          </a:p>
          <a:p>
            <a:r>
              <a:rPr lang="en-GB" sz="1700" dirty="0">
                <a:latin typeface="Cambria" panose="02040503050406030204" pitchFamily="18" charset="0"/>
              </a:rPr>
              <a:t>Langford, J. and D. </a:t>
            </a:r>
            <a:r>
              <a:rPr lang="en-GB" sz="1700" dirty="0" err="1">
                <a:latin typeface="Cambria" panose="02040503050406030204" pitchFamily="18" charset="0"/>
              </a:rPr>
              <a:t>McDonagh</a:t>
            </a:r>
            <a:r>
              <a:rPr lang="en-GB" sz="1700" dirty="0">
                <a:latin typeface="Cambria" panose="02040503050406030204" pitchFamily="18" charset="0"/>
              </a:rPr>
              <a:t> (2003) </a:t>
            </a:r>
            <a:r>
              <a:rPr lang="en-GB" sz="1700" i="1" dirty="0">
                <a:latin typeface="Cambria" panose="02040503050406030204" pitchFamily="18" charset="0"/>
              </a:rPr>
              <a:t>Introduction on Focus Groups</a:t>
            </a:r>
            <a:r>
              <a:rPr lang="en-GB" sz="1700" dirty="0">
                <a:latin typeface="Cambria" panose="02040503050406030204" pitchFamily="18" charset="0"/>
              </a:rPr>
              <a:t>. In: Focus Groups, Supporting Effective Product Development. J. Langford and D. </a:t>
            </a:r>
            <a:r>
              <a:rPr lang="en-GB" sz="1700" dirty="0" err="1">
                <a:latin typeface="Cambria" panose="02040503050406030204" pitchFamily="18" charset="0"/>
              </a:rPr>
              <a:t>McDonagh</a:t>
            </a:r>
            <a:r>
              <a:rPr lang="en-GB" sz="1700" dirty="0">
                <a:latin typeface="Cambria" panose="02040503050406030204" pitchFamily="18" charset="0"/>
              </a:rPr>
              <a:t> (Eds.), </a:t>
            </a:r>
            <a:r>
              <a:rPr lang="en-GB" sz="1700" i="1" dirty="0">
                <a:latin typeface="Cambria" panose="02040503050406030204" pitchFamily="18" charset="0"/>
              </a:rPr>
              <a:t>Taylor &amp; Francis</a:t>
            </a:r>
            <a:r>
              <a:rPr lang="en-GB" sz="1700" dirty="0">
                <a:latin typeface="Cambria" panose="02040503050406030204" pitchFamily="18" charset="0"/>
              </a:rPr>
              <a:t>, London, pp. 1-18.</a:t>
            </a:r>
          </a:p>
          <a:p>
            <a:r>
              <a:rPr lang="en-GB" sz="1700" dirty="0">
                <a:latin typeface="Cambria" panose="02040503050406030204" pitchFamily="18" charset="0"/>
              </a:rPr>
              <a:t>Malhotra, N. &amp; Birks, D. (2007)</a:t>
            </a:r>
            <a:r>
              <a:rPr lang="en-GB" sz="1700" i="1" dirty="0">
                <a:latin typeface="Cambria" panose="02040503050406030204" pitchFamily="18" charset="0"/>
              </a:rPr>
              <a:t> Marketing research. An applied approach.</a:t>
            </a:r>
            <a:r>
              <a:rPr lang="en-GB" sz="1700" dirty="0">
                <a:latin typeface="Cambria" panose="02040503050406030204" pitchFamily="18" charset="0"/>
              </a:rPr>
              <a:t> Prentice Hall: London.</a:t>
            </a:r>
          </a:p>
          <a:p>
            <a:r>
              <a:rPr lang="en-GB" sz="1700" dirty="0">
                <a:latin typeface="Cambria" panose="02040503050406030204" pitchFamily="18" charset="0"/>
              </a:rPr>
              <a:t>McCracken, G. (1988) </a:t>
            </a:r>
            <a:r>
              <a:rPr lang="en-GB" sz="1700" i="1" dirty="0">
                <a:latin typeface="Cambria" panose="02040503050406030204" pitchFamily="18" charset="0"/>
              </a:rPr>
              <a:t>The Long Interview</a:t>
            </a:r>
            <a:r>
              <a:rPr lang="en-GB" sz="1700" dirty="0">
                <a:latin typeface="Cambria" panose="02040503050406030204" pitchFamily="18" charset="0"/>
              </a:rPr>
              <a:t>. Sage</a:t>
            </a:r>
          </a:p>
          <a:p>
            <a:r>
              <a:rPr lang="en-GB" sz="1700" dirty="0">
                <a:latin typeface="Cambria" panose="02040503050406030204" pitchFamily="18" charset="0"/>
              </a:rPr>
              <a:t>Miles, M. &amp; Huberman, M. (1994). Qualitative data analysis: An expanded sourcebook (2nd ed.). </a:t>
            </a:r>
            <a:r>
              <a:rPr lang="en-GB" sz="1700" i="1" dirty="0">
                <a:latin typeface="Cambria" panose="02040503050406030204" pitchFamily="18" charset="0"/>
              </a:rPr>
              <a:t>Qualitative Data Analysis: An Expanded Sourcebook (2nd Ed.).</a:t>
            </a:r>
            <a:r>
              <a:rPr lang="en-GB" sz="1700" dirty="0">
                <a:latin typeface="Cambria" panose="02040503050406030204" pitchFamily="18" charset="0"/>
              </a:rPr>
              <a:t>, </a:t>
            </a:r>
            <a:r>
              <a:rPr lang="en-GB" sz="1700" i="1" dirty="0">
                <a:latin typeface="Cambria" panose="02040503050406030204" pitchFamily="18" charset="0"/>
              </a:rPr>
              <a:t>20</a:t>
            </a:r>
            <a:r>
              <a:rPr lang="en-GB" sz="1700" dirty="0">
                <a:latin typeface="Cambria" panose="02040503050406030204" pitchFamily="18" charset="0"/>
              </a:rPr>
              <a:t>(1), 159–160. </a:t>
            </a:r>
          </a:p>
          <a:p>
            <a:r>
              <a:rPr lang="en-GB" sz="1700" dirty="0">
                <a:latin typeface="Cambria" panose="02040503050406030204" pitchFamily="18" charset="0"/>
              </a:rPr>
              <a:t>Quinlan, C. (2011) </a:t>
            </a:r>
            <a:r>
              <a:rPr lang="en-GB" sz="1700" i="1" dirty="0">
                <a:latin typeface="Cambria" panose="02040503050406030204" pitchFamily="18" charset="0"/>
              </a:rPr>
              <a:t>Business research methods. </a:t>
            </a:r>
            <a:r>
              <a:rPr lang="en-GB" sz="1700" dirty="0">
                <a:latin typeface="Cambria" panose="02040503050406030204" pitchFamily="18" charset="0"/>
              </a:rPr>
              <a:t>Andover, Hampshire, United Kingdom Cengage Learning EMEA</a:t>
            </a:r>
          </a:p>
          <a:p>
            <a:r>
              <a:rPr lang="en-GB" sz="1700" dirty="0" err="1">
                <a:latin typeface="Cambria" panose="02040503050406030204" pitchFamily="18" charset="0"/>
              </a:rPr>
              <a:t>Ritchi</a:t>
            </a:r>
            <a:r>
              <a:rPr lang="en-GB" sz="1700" dirty="0">
                <a:latin typeface="Cambria" panose="02040503050406030204" pitchFamily="18" charset="0"/>
              </a:rPr>
              <a:t> J. &amp; Lewi J (2009) </a:t>
            </a:r>
            <a:r>
              <a:rPr lang="en-GB" sz="1700" i="1" dirty="0">
                <a:latin typeface="Cambria" panose="02040503050406030204" pitchFamily="18" charset="0"/>
              </a:rPr>
              <a:t>Qualitative Research Practice. A Guide for Social Science Students.</a:t>
            </a:r>
            <a:r>
              <a:rPr lang="en-GB" sz="1700" dirty="0">
                <a:latin typeface="Cambria" panose="02040503050406030204" pitchFamily="18" charset="0"/>
              </a:rPr>
              <a:t> SAGE Publications London.  Thousand Oaks. New Delhi</a:t>
            </a:r>
          </a:p>
          <a:p>
            <a:r>
              <a:rPr lang="en-GB" sz="1700" dirty="0">
                <a:latin typeface="Cambria" panose="02040503050406030204" pitchFamily="18" charset="0"/>
              </a:rPr>
              <a:t>Robson, C. (2000) </a:t>
            </a:r>
            <a:r>
              <a:rPr lang="en-GB" sz="1700" i="1" dirty="0">
                <a:latin typeface="Cambria" panose="02040503050406030204" pitchFamily="18" charset="0"/>
              </a:rPr>
              <a:t> Real World Research. A Resource for Social Scientists and Practitioner Researches,</a:t>
            </a:r>
            <a:r>
              <a:rPr lang="en-GB" sz="1700" dirty="0">
                <a:latin typeface="Cambria" panose="02040503050406030204" pitchFamily="18" charset="0"/>
              </a:rPr>
              <a:t> 2nd edition. Blackwell: Oxford.</a:t>
            </a:r>
          </a:p>
          <a:p>
            <a:r>
              <a:rPr lang="en-GB" sz="1700" dirty="0">
                <a:latin typeface="Cambria" panose="02040503050406030204" pitchFamily="18" charset="0"/>
              </a:rPr>
              <a:t>Saldana, J. (2009). </a:t>
            </a:r>
            <a:r>
              <a:rPr lang="en-GB" sz="1700" i="1" dirty="0">
                <a:latin typeface="Cambria" panose="02040503050406030204" pitchFamily="18" charset="0"/>
              </a:rPr>
              <a:t>The coding manual for qualitative researchers</a:t>
            </a:r>
            <a:r>
              <a:rPr lang="en-GB" sz="1700" dirty="0">
                <a:latin typeface="Cambria" panose="02040503050406030204" pitchFamily="18" charset="0"/>
              </a:rPr>
              <a:t>. Los Angeles, CA: SAGE.</a:t>
            </a:r>
          </a:p>
          <a:p>
            <a:r>
              <a:rPr lang="en-GB" sz="1700" dirty="0">
                <a:latin typeface="Cambria" panose="02040503050406030204" pitchFamily="18" charset="0"/>
              </a:rPr>
              <a:t>Saunders, M., Lewis, P., &amp; </a:t>
            </a:r>
            <a:r>
              <a:rPr lang="en-GB" sz="1700" dirty="0" err="1">
                <a:latin typeface="Cambria" panose="02040503050406030204" pitchFamily="18" charset="0"/>
              </a:rPr>
              <a:t>Thornhill</a:t>
            </a:r>
            <a:r>
              <a:rPr lang="en-GB" sz="1700" dirty="0">
                <a:latin typeface="Cambria" panose="02040503050406030204" pitchFamily="18" charset="0"/>
              </a:rPr>
              <a:t>, A. (2009; 2016). </a:t>
            </a:r>
            <a:r>
              <a:rPr lang="en-GB" sz="1700" i="1" dirty="0">
                <a:latin typeface="Cambria" panose="02040503050406030204" pitchFamily="18" charset="0"/>
              </a:rPr>
              <a:t>Research Methods for Business Students</a:t>
            </a:r>
            <a:r>
              <a:rPr lang="en-GB" sz="1700" dirty="0">
                <a:latin typeface="Cambria" panose="02040503050406030204" pitchFamily="18" charset="0"/>
              </a:rPr>
              <a:t>. Pearson Education; 5</a:t>
            </a:r>
            <a:r>
              <a:rPr lang="en-GB" sz="1700" baseline="30000" dirty="0">
                <a:latin typeface="Cambria" panose="02040503050406030204" pitchFamily="18" charset="0"/>
              </a:rPr>
              <a:t>th</a:t>
            </a:r>
            <a:r>
              <a:rPr lang="en-GB" sz="1700" dirty="0">
                <a:latin typeface="Cambria" panose="02040503050406030204" pitchFamily="18" charset="0"/>
              </a:rPr>
              <a:t>,7</a:t>
            </a:r>
            <a:r>
              <a:rPr lang="en-GB" sz="1700" baseline="30000" dirty="0">
                <a:latin typeface="Cambria" panose="02040503050406030204" pitchFamily="18" charset="0"/>
              </a:rPr>
              <a:t>th</a:t>
            </a:r>
            <a:r>
              <a:rPr lang="en-GB" sz="1700" dirty="0">
                <a:latin typeface="Cambria" panose="02040503050406030204" pitchFamily="18" charset="0"/>
              </a:rPr>
              <a:t>  edition </a:t>
            </a:r>
          </a:p>
          <a:p>
            <a:r>
              <a:rPr lang="en-GB" sz="1700" dirty="0">
                <a:solidFill>
                  <a:srgbClr val="000000"/>
                </a:solidFill>
                <a:latin typeface="Cambria" panose="02040503050406030204" pitchFamily="18" charset="0"/>
                <a:ea typeface="ＭＳ Ｐゴシック"/>
                <a:cs typeface="Arial" pitchFamily="34" charset="0"/>
              </a:rPr>
              <a:t>Yin R (1994) Case Study Research Design and Methods. </a:t>
            </a:r>
            <a:r>
              <a:rPr lang="en-GB" sz="1700" i="1" dirty="0">
                <a:solidFill>
                  <a:srgbClr val="000000"/>
                </a:solidFill>
                <a:latin typeface="Cambria" panose="02040503050406030204" pitchFamily="18" charset="0"/>
                <a:ea typeface="ＭＳ Ｐゴシック"/>
                <a:cs typeface="Arial" pitchFamily="34" charset="0"/>
              </a:rPr>
              <a:t>Applied Social Research Methods Series</a:t>
            </a:r>
            <a:r>
              <a:rPr lang="en-GB" sz="1700" dirty="0">
                <a:solidFill>
                  <a:srgbClr val="000000"/>
                </a:solidFill>
                <a:latin typeface="Cambria" panose="02040503050406030204" pitchFamily="18" charset="0"/>
                <a:ea typeface="ＭＳ Ｐゴシック"/>
                <a:cs typeface="Arial" pitchFamily="34" charset="0"/>
              </a:rPr>
              <a:t>, Volume 5, Sage Publications. </a:t>
            </a:r>
          </a:p>
          <a:p>
            <a:endParaRPr lang="en-GB" b="1" i="1" dirty="0">
              <a:solidFill>
                <a:srgbClr val="0070C0"/>
              </a:solidFill>
              <a:latin typeface="Cambria" pitchFamily="18" charset="0"/>
              <a:cs typeface="Times New Roman" pitchFamily="18" charset="0"/>
            </a:endParaRPr>
          </a:p>
          <a:p>
            <a:endParaRPr lang="en-GB" dirty="0">
              <a:solidFill>
                <a:prstClr val="black"/>
              </a:solidFill>
              <a:cs typeface="Arial" pitchFamily="34" charset="0"/>
            </a:endParaRPr>
          </a:p>
          <a:p>
            <a:endParaRPr lang="en-GB" dirty="0">
              <a:latin typeface="Cambria" pitchFamily="18" charset="0"/>
              <a:cs typeface="Arial" pitchFamily="34" charset="0"/>
            </a:endParaRPr>
          </a:p>
          <a:p>
            <a:endParaRPr lang="en-GB" dirty="0">
              <a:cs typeface="Arial" pitchFamily="34" charset="0"/>
            </a:endParaRPr>
          </a:p>
        </p:txBody>
      </p:sp>
    </p:spTree>
    <p:extLst>
      <p:ext uri="{BB962C8B-B14F-4D97-AF65-F5344CB8AC3E}">
        <p14:creationId xmlns:p14="http://schemas.microsoft.com/office/powerpoint/2010/main" val="19922701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TotalTime>
  <Words>2724</Words>
  <Application>Microsoft Office PowerPoint</Application>
  <PresentationFormat>Widescreen</PresentationFormat>
  <Paragraphs>476</Paragraphs>
  <Slides>44</Slides>
  <Notes>40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Arial</vt:lpstr>
      <vt:lpstr>Bradley Hand ITC</vt:lpstr>
      <vt:lpstr>Calibri</vt:lpstr>
      <vt:lpstr>Cambria</vt:lpstr>
      <vt:lpstr>Courier New</vt:lpstr>
      <vt:lpstr>Myriad Pro</vt:lpstr>
      <vt:lpstr>Times New Roman</vt:lpstr>
      <vt:lpstr>Wingdings</vt:lpstr>
      <vt:lpstr>Wingdings 2</vt:lpstr>
      <vt:lpstr>20140311PresentationUWTSDTemplate</vt:lpstr>
      <vt:lpstr>  Dissertation Module   (LCMB7020)  Qualitative Methodologies </vt:lpstr>
      <vt:lpstr>PowerPoint Presentation</vt:lpstr>
      <vt:lpstr>Quantitative       Qualitative</vt:lpstr>
      <vt:lpstr>PowerPoint Presentation</vt:lpstr>
      <vt:lpstr>PowerPoint Presentation</vt:lpstr>
      <vt:lpstr>PowerPoint Presentation</vt:lpstr>
      <vt:lpstr>PowerPoint Presentation</vt:lpstr>
      <vt:lpstr>Sampling design process</vt:lpstr>
      <vt:lpstr>PowerPoint Presentation</vt:lpstr>
      <vt:lpstr>Non-Probability Sample </vt:lpstr>
      <vt:lpstr>e.g., Quota sampling</vt:lpstr>
      <vt:lpstr>sampling</vt:lpstr>
      <vt:lpstr>                  </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Things to consider:  Language (foreign/vocabulary) of interviewee; -Interviewer skills; -Location;  -Length; -Recording and transcribing;  -Translating.  </vt:lpstr>
      <vt:lpstr>Focus groups</vt:lpstr>
      <vt:lpstr>PowerPoint Presentation</vt:lpstr>
      <vt:lpstr>PowerPoint Presentation</vt:lpstr>
      <vt:lpstr>PowerPoint Presentation</vt:lpstr>
      <vt:lpstr>Qualitative data analysis... </vt:lpstr>
      <vt:lpstr>Qualitative data analysis...challenges</vt:lpstr>
      <vt:lpstr>PowerPoint Presentation</vt:lpstr>
      <vt:lpstr>…Code</vt:lpstr>
      <vt:lpstr>Coding</vt:lpstr>
      <vt:lpstr>PowerPoint Presentation</vt:lpstr>
      <vt:lpstr>What to look for during initial coding (adapted from Lofland, 2006)</vt:lpstr>
      <vt:lpstr>PowerPoint Presentation</vt:lpstr>
      <vt:lpstr>approaches to               analysing qualitative data</vt:lpstr>
      <vt:lpstr>PowerPoint Presentation</vt:lpstr>
      <vt:lpstr>PowerPoint Presentation</vt:lpstr>
      <vt:lpstr>Analytical tools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Dissertation Module   (LCMB7020)  Quantitative Methodologies </dc:title>
  <dc:creator>Ehsan Khajeh</dc:creator>
  <cp:lastModifiedBy>Ehsan Khajeh</cp:lastModifiedBy>
  <cp:revision>8</cp:revision>
  <dcterms:created xsi:type="dcterms:W3CDTF">2024-02-09T13:22:12Z</dcterms:created>
  <dcterms:modified xsi:type="dcterms:W3CDTF">2024-02-09T15:36:50Z</dcterms:modified>
</cp:coreProperties>
</file>