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66" r:id="rId3"/>
    <p:sldId id="257" r:id="rId4"/>
    <p:sldId id="261" r:id="rId5"/>
    <p:sldId id="260" r:id="rId6"/>
    <p:sldId id="262" r:id="rId7"/>
    <p:sldId id="263" r:id="rId8"/>
    <p:sldId id="264" r:id="rId9"/>
    <p:sldId id="267" r:id="rId10"/>
    <p:sldId id="268" r:id="rId11"/>
    <p:sldId id="269" r:id="rId12"/>
    <p:sldId id="270" r:id="rId13"/>
    <p:sldId id="271"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a:srgbClr val="DE5A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000" autoAdjust="0"/>
    <p:restoredTop sz="94660"/>
  </p:normalViewPr>
  <p:slideViewPr>
    <p:cSldViewPr snapToGrid="0">
      <p:cViewPr varScale="1">
        <p:scale>
          <a:sx n="63" d="100"/>
          <a:sy n="63" d="100"/>
        </p:scale>
        <p:origin x="7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FE3A6-97A3-43BD-A238-2EA3C7F8CAC9}" type="datetimeFigureOut">
              <a:rPr lang="en-GB" smtClean="0"/>
              <a:t>22/01/2018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67C871-57A3-4990-A0B9-5DAA51294964}" type="slidenum">
              <a:rPr lang="en-GB" smtClean="0"/>
              <a:t>‹#›</a:t>
            </a:fld>
            <a:endParaRPr lang="en-GB"/>
          </a:p>
        </p:txBody>
      </p:sp>
    </p:spTree>
    <p:extLst>
      <p:ext uri="{BB962C8B-B14F-4D97-AF65-F5344CB8AC3E}">
        <p14:creationId xmlns:p14="http://schemas.microsoft.com/office/powerpoint/2010/main" val="3228250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C067C871-57A3-4990-A0B9-5DAA51294964}" type="slidenum">
              <a:rPr lang="en-GB" smtClean="0"/>
              <a:t>2</a:t>
            </a:fld>
            <a:endParaRPr lang="en-GB"/>
          </a:p>
        </p:txBody>
      </p:sp>
    </p:spTree>
    <p:extLst>
      <p:ext uri="{BB962C8B-B14F-4D97-AF65-F5344CB8AC3E}">
        <p14:creationId xmlns:p14="http://schemas.microsoft.com/office/powerpoint/2010/main" val="29376865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C067C871-57A3-4990-A0B9-5DAA51294964}" type="slidenum">
              <a:rPr lang="en-GB" smtClean="0"/>
              <a:t>3</a:t>
            </a:fld>
            <a:endParaRPr lang="en-GB"/>
          </a:p>
        </p:txBody>
      </p:sp>
    </p:spTree>
    <p:extLst>
      <p:ext uri="{BB962C8B-B14F-4D97-AF65-F5344CB8AC3E}">
        <p14:creationId xmlns:p14="http://schemas.microsoft.com/office/powerpoint/2010/main" val="1101246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C067C871-57A3-4990-A0B9-5DAA51294964}" type="slidenum">
              <a:rPr lang="en-GB" smtClean="0"/>
              <a:t>4</a:t>
            </a:fld>
            <a:endParaRPr lang="en-GB"/>
          </a:p>
        </p:txBody>
      </p:sp>
    </p:spTree>
    <p:extLst>
      <p:ext uri="{BB962C8B-B14F-4D97-AF65-F5344CB8AC3E}">
        <p14:creationId xmlns:p14="http://schemas.microsoft.com/office/powerpoint/2010/main" val="2567642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p:txBody>
      </p:sp>
      <p:sp>
        <p:nvSpPr>
          <p:cNvPr id="4" name="Slide Number Placeholder 3"/>
          <p:cNvSpPr>
            <a:spLocks noGrp="1"/>
          </p:cNvSpPr>
          <p:nvPr>
            <p:ph type="sldNum" sz="quarter" idx="10"/>
          </p:nvPr>
        </p:nvSpPr>
        <p:spPr/>
        <p:txBody>
          <a:bodyPr/>
          <a:lstStyle/>
          <a:p>
            <a:fld id="{C067C871-57A3-4990-A0B9-5DAA51294964}" type="slidenum">
              <a:rPr lang="en-GB" smtClean="0"/>
              <a:t>5</a:t>
            </a:fld>
            <a:endParaRPr lang="en-GB"/>
          </a:p>
        </p:txBody>
      </p:sp>
    </p:spTree>
    <p:extLst>
      <p:ext uri="{BB962C8B-B14F-4D97-AF65-F5344CB8AC3E}">
        <p14:creationId xmlns:p14="http://schemas.microsoft.com/office/powerpoint/2010/main" val="15214020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67C871-57A3-4990-A0B9-5DAA51294964}" type="slidenum">
              <a:rPr lang="en-GB" smtClean="0"/>
              <a:t>6</a:t>
            </a:fld>
            <a:endParaRPr lang="en-GB"/>
          </a:p>
        </p:txBody>
      </p:sp>
    </p:spTree>
    <p:extLst>
      <p:ext uri="{BB962C8B-B14F-4D97-AF65-F5344CB8AC3E}">
        <p14:creationId xmlns:p14="http://schemas.microsoft.com/office/powerpoint/2010/main" val="3685110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67C871-57A3-4990-A0B9-5DAA51294964}" type="slidenum">
              <a:rPr lang="en-GB" smtClean="0"/>
              <a:t>8</a:t>
            </a:fld>
            <a:endParaRPr lang="en-GB"/>
          </a:p>
        </p:txBody>
      </p:sp>
    </p:spTree>
    <p:extLst>
      <p:ext uri="{BB962C8B-B14F-4D97-AF65-F5344CB8AC3E}">
        <p14:creationId xmlns:p14="http://schemas.microsoft.com/office/powerpoint/2010/main" val="1521798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1FE5511-2EB9-4776-819C-C4EA032280E8}"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33CADA-D6B0-4B04-8B53-B7B5EDF47611}" type="slidenum">
              <a:rPr lang="en-GB" smtClean="0"/>
              <a:t>‹#›</a:t>
            </a:fld>
            <a:endParaRPr lang="en-GB"/>
          </a:p>
        </p:txBody>
      </p:sp>
    </p:spTree>
    <p:extLst>
      <p:ext uri="{BB962C8B-B14F-4D97-AF65-F5344CB8AC3E}">
        <p14:creationId xmlns:p14="http://schemas.microsoft.com/office/powerpoint/2010/main" val="3618691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FE5511-2EB9-4776-819C-C4EA032280E8}"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33CADA-D6B0-4B04-8B53-B7B5EDF47611}" type="slidenum">
              <a:rPr lang="en-GB" smtClean="0"/>
              <a:t>‹#›</a:t>
            </a:fld>
            <a:endParaRPr lang="en-GB"/>
          </a:p>
        </p:txBody>
      </p:sp>
    </p:spTree>
    <p:extLst>
      <p:ext uri="{BB962C8B-B14F-4D97-AF65-F5344CB8AC3E}">
        <p14:creationId xmlns:p14="http://schemas.microsoft.com/office/powerpoint/2010/main" val="920985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1FE5511-2EB9-4776-819C-C4EA032280E8}"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33CADA-D6B0-4B04-8B53-B7B5EDF47611}" type="slidenum">
              <a:rPr lang="en-GB" smtClean="0"/>
              <a:t>‹#›</a:t>
            </a:fld>
            <a:endParaRPr lang="en-GB"/>
          </a:p>
        </p:txBody>
      </p:sp>
    </p:spTree>
    <p:extLst>
      <p:ext uri="{BB962C8B-B14F-4D97-AF65-F5344CB8AC3E}">
        <p14:creationId xmlns:p14="http://schemas.microsoft.com/office/powerpoint/2010/main" val="696789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1FE5511-2EB9-4776-819C-C4EA032280E8}"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33CADA-D6B0-4B04-8B53-B7B5EDF47611}" type="slidenum">
              <a:rPr lang="en-GB" smtClean="0"/>
              <a:t>‹#›</a:t>
            </a:fld>
            <a:endParaRPr lang="en-GB"/>
          </a:p>
        </p:txBody>
      </p:sp>
    </p:spTree>
    <p:extLst>
      <p:ext uri="{BB962C8B-B14F-4D97-AF65-F5344CB8AC3E}">
        <p14:creationId xmlns:p14="http://schemas.microsoft.com/office/powerpoint/2010/main" val="3202954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1FE5511-2EB9-4776-819C-C4EA032280E8}" type="datetimeFigureOut">
              <a:rPr lang="en-GB" smtClean="0"/>
              <a:t>22/01/2018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33CADA-D6B0-4B04-8B53-B7B5EDF47611}" type="slidenum">
              <a:rPr lang="en-GB" smtClean="0"/>
              <a:t>‹#›</a:t>
            </a:fld>
            <a:endParaRPr lang="en-GB"/>
          </a:p>
        </p:txBody>
      </p:sp>
    </p:spTree>
    <p:extLst>
      <p:ext uri="{BB962C8B-B14F-4D97-AF65-F5344CB8AC3E}">
        <p14:creationId xmlns:p14="http://schemas.microsoft.com/office/powerpoint/2010/main" val="1987180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1FE5511-2EB9-4776-819C-C4EA032280E8}" type="datetimeFigureOut">
              <a:rPr lang="en-GB" smtClean="0"/>
              <a:t>22/01/2018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33CADA-D6B0-4B04-8B53-B7B5EDF47611}" type="slidenum">
              <a:rPr lang="en-GB" smtClean="0"/>
              <a:t>‹#›</a:t>
            </a:fld>
            <a:endParaRPr lang="en-GB"/>
          </a:p>
        </p:txBody>
      </p:sp>
    </p:spTree>
    <p:extLst>
      <p:ext uri="{BB962C8B-B14F-4D97-AF65-F5344CB8AC3E}">
        <p14:creationId xmlns:p14="http://schemas.microsoft.com/office/powerpoint/2010/main" val="3100313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FE5511-2EB9-4776-819C-C4EA032280E8}" type="datetimeFigureOut">
              <a:rPr lang="en-GB" smtClean="0"/>
              <a:t>22/01/2018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33CADA-D6B0-4B04-8B53-B7B5EDF47611}" type="slidenum">
              <a:rPr lang="en-GB" smtClean="0"/>
              <a:t>‹#›</a:t>
            </a:fld>
            <a:endParaRPr lang="en-GB"/>
          </a:p>
        </p:txBody>
      </p:sp>
    </p:spTree>
    <p:extLst>
      <p:ext uri="{BB962C8B-B14F-4D97-AF65-F5344CB8AC3E}">
        <p14:creationId xmlns:p14="http://schemas.microsoft.com/office/powerpoint/2010/main" val="4151777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81FE5511-2EB9-4776-819C-C4EA032280E8}"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33CADA-D6B0-4B04-8B53-B7B5EDF47611}" type="slidenum">
              <a:rPr lang="en-GB" smtClean="0"/>
              <a:t>‹#›</a:t>
            </a:fld>
            <a:endParaRPr lang="en-GB"/>
          </a:p>
        </p:txBody>
      </p:sp>
    </p:spTree>
    <p:extLst>
      <p:ext uri="{BB962C8B-B14F-4D97-AF65-F5344CB8AC3E}">
        <p14:creationId xmlns:p14="http://schemas.microsoft.com/office/powerpoint/2010/main" val="2750252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81FE5511-2EB9-4776-819C-C4EA032280E8}"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33CADA-D6B0-4B04-8B53-B7B5EDF47611}" type="slidenum">
              <a:rPr lang="en-GB" smtClean="0"/>
              <a:t>‹#›</a:t>
            </a:fld>
            <a:endParaRPr lang="en-GB"/>
          </a:p>
        </p:txBody>
      </p:sp>
    </p:spTree>
    <p:extLst>
      <p:ext uri="{BB962C8B-B14F-4D97-AF65-F5344CB8AC3E}">
        <p14:creationId xmlns:p14="http://schemas.microsoft.com/office/powerpoint/2010/main" val="1430427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FE5511-2EB9-4776-819C-C4EA032280E8}"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33CADA-D6B0-4B04-8B53-B7B5EDF47611}" type="slidenum">
              <a:rPr lang="en-GB" smtClean="0"/>
              <a:t>‹#›</a:t>
            </a:fld>
            <a:endParaRPr lang="en-GB"/>
          </a:p>
        </p:txBody>
      </p:sp>
    </p:spTree>
    <p:extLst>
      <p:ext uri="{BB962C8B-B14F-4D97-AF65-F5344CB8AC3E}">
        <p14:creationId xmlns:p14="http://schemas.microsoft.com/office/powerpoint/2010/main" val="2951589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FE5511-2EB9-4776-819C-C4EA032280E8}"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33CADA-D6B0-4B04-8B53-B7B5EDF47611}" type="slidenum">
              <a:rPr lang="en-GB" smtClean="0"/>
              <a:t>‹#›</a:t>
            </a:fld>
            <a:endParaRPr lang="en-GB"/>
          </a:p>
        </p:txBody>
      </p:sp>
    </p:spTree>
    <p:extLst>
      <p:ext uri="{BB962C8B-B14F-4D97-AF65-F5344CB8AC3E}">
        <p14:creationId xmlns:p14="http://schemas.microsoft.com/office/powerpoint/2010/main" val="729094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660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1FE5511-2EB9-4776-819C-C4EA032280E8}" type="datetimeFigureOut">
              <a:rPr lang="en-GB" smtClean="0"/>
              <a:t>22/01/2018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833CADA-D6B0-4B04-8B53-B7B5EDF47611}" type="slidenum">
              <a:rPr lang="en-GB" smtClean="0"/>
              <a:t>‹#›</a:t>
            </a:fld>
            <a:endParaRPr lang="en-GB"/>
          </a:p>
        </p:txBody>
      </p:sp>
    </p:spTree>
    <p:extLst>
      <p:ext uri="{BB962C8B-B14F-4D97-AF65-F5344CB8AC3E}">
        <p14:creationId xmlns:p14="http://schemas.microsoft.com/office/powerpoint/2010/main" val="227331188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png"/><Relationship Id="rId5" Type="http://schemas.microsoft.com/office/2007/relationships/hdphoto" Target="../media/hdphoto1.wdp"/><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4.jpe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2.png"/><Relationship Id="rId7"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1.png"/><Relationship Id="rId4" Type="http://schemas.openxmlformats.org/officeDocument/2006/relationships/image" Target="../media/image3.png"/><Relationship Id="rId9"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2.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11.jpe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2.png"/><Relationship Id="rId7"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2.jpeg"/><Relationship Id="rId5" Type="http://schemas.microsoft.com/office/2007/relationships/hdphoto" Target="../media/hdphoto1.wdp"/><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png"/><Relationship Id="rId7" Type="http://schemas.openxmlformats.org/officeDocument/2006/relationships/image" Target="../media/image17.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10" Type="http://schemas.openxmlformats.org/officeDocument/2006/relationships/image" Target="../media/image20.png"/><Relationship Id="rId4" Type="http://schemas.microsoft.com/office/2007/relationships/hdphoto" Target="../media/hdphoto1.wdp"/><Relationship Id="rId9"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openxmlformats.org/officeDocument/2006/relationships/hyperlink" Target="https://en.wikipedia.org/wiki/Temple_of_Heracles,_Agrigento#/media/File:Agrigente_2008_IMG_1935.JPG" TargetMode="External"/><Relationship Id="rId13" Type="http://schemas.openxmlformats.org/officeDocument/2006/relationships/hyperlink" Target="https://za.pinterest.com/pin/545709679826487242/" TargetMode="External"/><Relationship Id="rId18" Type="http://schemas.openxmlformats.org/officeDocument/2006/relationships/hyperlink" Target="http://uk.businessinsider.com/r-suu-kyis-opposition-party-takes-majority-in-myanmars-parliament-2015-11" TargetMode="External"/><Relationship Id="rId3" Type="http://schemas.openxmlformats.org/officeDocument/2006/relationships/hyperlink" Target="https://www.pinterest.com/pin/387942955381464933/" TargetMode="External"/><Relationship Id="rId7" Type="http://schemas.openxmlformats.org/officeDocument/2006/relationships/hyperlink" Target="http://www.greek-gods.info/ancient-greek-gods/asclepius/" TargetMode="External"/><Relationship Id="rId12" Type="http://schemas.openxmlformats.org/officeDocument/2006/relationships/hyperlink" Target="http://www.vulture.com/2014/07/disneys-hercules-is-an-underrated-masterpiece.html" TargetMode="External"/><Relationship Id="rId17" Type="http://schemas.openxmlformats.org/officeDocument/2006/relationships/hyperlink" Target="https://karsh.org/photographs/nelson-mandela/" TargetMode="External"/><Relationship Id="rId2" Type="http://schemas.openxmlformats.org/officeDocument/2006/relationships/image" Target="../media/image2.png"/><Relationship Id="rId16" Type="http://schemas.openxmlformats.org/officeDocument/2006/relationships/hyperlink" Target="http://www.nydailynews.com/new-york/thousands-salute-military-city-veterans-day-parade-article-1.2007714" TargetMode="External"/><Relationship Id="rId1" Type="http://schemas.openxmlformats.org/officeDocument/2006/relationships/slideLayout" Target="../slideLayouts/slideLayout7.xml"/><Relationship Id="rId6" Type="http://schemas.openxmlformats.org/officeDocument/2006/relationships/hyperlink" Target="https://www.pinterest.com/pin/508343876659750549/" TargetMode="External"/><Relationship Id="rId11" Type="http://schemas.openxmlformats.org/officeDocument/2006/relationships/hyperlink" Target="https://warwick.ac.uk/fac/arts/classics/students/modules/greekreligion/database/clumcc/" TargetMode="External"/><Relationship Id="rId5" Type="http://schemas.openxmlformats.org/officeDocument/2006/relationships/hyperlink" Target="http://riordan.wikia.com/wiki/Dionysus" TargetMode="External"/><Relationship Id="rId15" Type="http://schemas.openxmlformats.org/officeDocument/2006/relationships/hyperlink" Target="https://advancedgraphics.com/finn-star-wars-the-force-awakens/" TargetMode="External"/><Relationship Id="rId10" Type="http://schemas.openxmlformats.org/officeDocument/2006/relationships/hyperlink" Target="http://www.touregypt.net/featurestories/agt.htm" TargetMode="External"/><Relationship Id="rId19" Type="http://schemas.openxmlformats.org/officeDocument/2006/relationships/hyperlink" Target="https://en.wikipedia.org/wiki/Emily_Davison#/media/File:Emily_Wilding_Davison.jpg" TargetMode="External"/><Relationship Id="rId4" Type="http://schemas.openxmlformats.org/officeDocument/2006/relationships/hyperlink" Target="http://www.simplyallytea.com/2015/10/im-always-s-for-riordan-mythology-book.html" TargetMode="External"/><Relationship Id="rId9" Type="http://schemas.openxmlformats.org/officeDocument/2006/relationships/hyperlink" Target="https://en.wikipedia.org/wiki/Temple_of_Bacchus#/media/File:Baalbek(js)_5.jpg" TargetMode="External"/><Relationship Id="rId14" Type="http://schemas.openxmlformats.org/officeDocument/2006/relationships/hyperlink" Target="https://www.irishtimes.com/culture/books/harry-potter-is-there-a-less-appealing-fictional-character-1.31701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camp half blood logo"/>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rcRect t="11054" r="3746" b="11273"/>
          <a:stretch/>
        </p:blipFill>
        <p:spPr bwMode="auto">
          <a:xfrm>
            <a:off x="2273880" y="1565560"/>
            <a:ext cx="4584123" cy="369916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0" y="387927"/>
            <a:ext cx="9144000" cy="923330"/>
          </a:xfrm>
          <a:prstGeom prst="rect">
            <a:avLst/>
          </a:prstGeom>
          <a:noFill/>
        </p:spPr>
        <p:txBody>
          <a:bodyPr wrap="square" lIns="91440" tIns="45720" rIns="91440" bIns="45720">
            <a:spAutoFit/>
          </a:bodyPr>
          <a:lstStyle/>
          <a:p>
            <a:pPr algn="ctr"/>
            <a:r>
              <a:rPr lang="en-US" sz="5400" b="1" cap="none" spc="0"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Percy Jackson: Greek or</a:t>
            </a:r>
          </a:p>
        </p:txBody>
      </p:sp>
      <p:sp>
        <p:nvSpPr>
          <p:cNvPr id="7" name="Rectangle 6"/>
          <p:cNvSpPr/>
          <p:nvPr/>
        </p:nvSpPr>
        <p:spPr>
          <a:xfrm>
            <a:off x="-96982" y="5571898"/>
            <a:ext cx="9240981" cy="923330"/>
          </a:xfrm>
          <a:prstGeom prst="rect">
            <a:avLst/>
          </a:prstGeom>
        </p:spPr>
        <p:txBody>
          <a:bodyPr wrap="square">
            <a:spAutoFit/>
          </a:bodyPr>
          <a:lstStyle/>
          <a:p>
            <a:pPr algn="ctr"/>
            <a:r>
              <a:rPr lang="en-US" sz="5400" b="1"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Modern Hero?</a:t>
            </a:r>
            <a:endParaRPr lang="en-GB" sz="5400" dirty="0">
              <a:ln w="28575">
                <a:solidFill>
                  <a:sysClr val="windowText" lastClr="000000"/>
                </a:solidFill>
                <a:prstDash val="solid"/>
              </a:ln>
              <a:pattFill prst="diagBrick">
                <a:fgClr>
                  <a:srgbClr val="0070C0"/>
                </a:fgClr>
                <a:bgClr>
                  <a:schemeClr val="tx1"/>
                </a:bgClr>
              </a:pattFill>
            </a:endParaRPr>
          </a:p>
        </p:txBody>
      </p:sp>
      <p:sp>
        <p:nvSpPr>
          <p:cNvPr id="3" name="TextBox 2"/>
          <p:cNvSpPr txBox="1"/>
          <p:nvPr/>
        </p:nvSpPr>
        <p:spPr>
          <a:xfrm>
            <a:off x="4242822" y="5149308"/>
            <a:ext cx="561372" cy="230832"/>
          </a:xfrm>
          <a:prstGeom prst="rect">
            <a:avLst/>
          </a:prstGeom>
          <a:noFill/>
        </p:spPr>
        <p:txBody>
          <a:bodyPr wrap="none" rtlCol="0">
            <a:spAutoFit/>
          </a:bodyPr>
          <a:lstStyle/>
          <a:p>
            <a:r>
              <a:rPr lang="en-GB" sz="900" dirty="0"/>
              <a:t>Figure 1</a:t>
            </a:r>
          </a:p>
        </p:txBody>
      </p:sp>
    </p:spTree>
    <p:extLst>
      <p:ext uri="{BB962C8B-B14F-4D97-AF65-F5344CB8AC3E}">
        <p14:creationId xmlns:p14="http://schemas.microsoft.com/office/powerpoint/2010/main" val="3806248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1028"/>
                                        </p:tgtEl>
                                      </p:cBhvr>
                                      <p:by x="50000" y="50000"/>
                                    </p:animScale>
                                  </p:childTnLst>
                                </p:cTn>
                              </p:par>
                              <p:par>
                                <p:cTn id="7" presetID="49" presetClass="path" presetSubtype="0" accel="50000" decel="50000" fill="hold" nodeType="withEffect">
                                  <p:stCondLst>
                                    <p:cond delay="0"/>
                                  </p:stCondLst>
                                  <p:childTnLst>
                                    <p:animMotion origin="layout" path="M 4.44444E-6 3.33333E-6 L 0.37031 0.35671 " pathEditMode="relative" rAng="0" ptsTypes="AA">
                                      <p:cBhvr>
                                        <p:cTn id="8" dur="2000" fill="hold"/>
                                        <p:tgtEl>
                                          <p:spTgt spid="1028"/>
                                        </p:tgtEl>
                                        <p:attrNameLst>
                                          <p:attrName>ppt_x</p:attrName>
                                          <p:attrName>ppt_y</p:attrName>
                                        </p:attrNameLst>
                                      </p:cBhvr>
                                      <p:rCtr x="18507" y="17824"/>
                                    </p:animMotion>
                                  </p:childTnLst>
                                </p:cTn>
                              </p:par>
                              <p:par>
                                <p:cTn id="9" presetID="47" presetClass="exit" presetSubtype="0" fill="hold" grpId="0" nodeType="withEffect">
                                  <p:stCondLst>
                                    <p:cond delay="0"/>
                                  </p:stCondLst>
                                  <p:childTnLst>
                                    <p:animEffect transition="out" filter="fade">
                                      <p:cBhvr>
                                        <p:cTn id="10" dur="1000"/>
                                        <p:tgtEl>
                                          <p:spTgt spid="6"/>
                                        </p:tgtEl>
                                      </p:cBhvr>
                                    </p:animEffect>
                                    <p:anim calcmode="lin" valueType="num">
                                      <p:cBhvr>
                                        <p:cTn id="11" dur="1000"/>
                                        <p:tgtEl>
                                          <p:spTgt spid="6"/>
                                        </p:tgtEl>
                                        <p:attrNameLst>
                                          <p:attrName>ppt_x</p:attrName>
                                        </p:attrNameLst>
                                      </p:cBhvr>
                                      <p:tavLst>
                                        <p:tav tm="0">
                                          <p:val>
                                            <p:strVal val="ppt_x"/>
                                          </p:val>
                                        </p:tav>
                                        <p:tav tm="100000">
                                          <p:val>
                                            <p:strVal val="ppt_x"/>
                                          </p:val>
                                        </p:tav>
                                      </p:tavLst>
                                    </p:anim>
                                    <p:anim calcmode="lin" valueType="num">
                                      <p:cBhvr>
                                        <p:cTn id="12" dur="1000"/>
                                        <p:tgtEl>
                                          <p:spTgt spid="6"/>
                                        </p:tgtEl>
                                        <p:attrNameLst>
                                          <p:attrName>ppt_y</p:attrName>
                                        </p:attrNameLst>
                                      </p:cBhvr>
                                      <p:tavLst>
                                        <p:tav tm="0">
                                          <p:val>
                                            <p:strVal val="ppt_y"/>
                                          </p:val>
                                        </p:tav>
                                        <p:tav tm="100000">
                                          <p:val>
                                            <p:strVal val="ppt_y-.1"/>
                                          </p:val>
                                        </p:tav>
                                      </p:tavLst>
                                    </p:anim>
                                    <p:set>
                                      <p:cBhvr>
                                        <p:cTn id="13" dur="1" fill="hold">
                                          <p:stCondLst>
                                            <p:cond delay="999"/>
                                          </p:stCondLst>
                                        </p:cTn>
                                        <p:tgtEl>
                                          <p:spTgt spid="6"/>
                                        </p:tgtEl>
                                        <p:attrNameLst>
                                          <p:attrName>style.visibility</p:attrName>
                                        </p:attrNameLst>
                                      </p:cBhvr>
                                      <p:to>
                                        <p:strVal val="hidden"/>
                                      </p:to>
                                    </p:set>
                                  </p:childTnLst>
                                </p:cTn>
                              </p:par>
                              <p:par>
                                <p:cTn id="14" presetID="42" presetClass="exit" presetSubtype="0" fill="hold" grpId="0" nodeType="withEffect">
                                  <p:stCondLst>
                                    <p:cond delay="0"/>
                                  </p:stCondLst>
                                  <p:childTnLst>
                                    <p:animEffect transition="out" filter="fade">
                                      <p:cBhvr>
                                        <p:cTn id="15" dur="1000"/>
                                        <p:tgtEl>
                                          <p:spTgt spid="7"/>
                                        </p:tgtEl>
                                      </p:cBhvr>
                                    </p:animEffect>
                                    <p:anim calcmode="lin" valueType="num">
                                      <p:cBhvr>
                                        <p:cTn id="16" dur="1000"/>
                                        <p:tgtEl>
                                          <p:spTgt spid="7"/>
                                        </p:tgtEl>
                                        <p:attrNameLst>
                                          <p:attrName>ppt_x</p:attrName>
                                        </p:attrNameLst>
                                      </p:cBhvr>
                                      <p:tavLst>
                                        <p:tav tm="0">
                                          <p:val>
                                            <p:strVal val="ppt_x"/>
                                          </p:val>
                                        </p:tav>
                                        <p:tav tm="100000">
                                          <p:val>
                                            <p:strVal val="ppt_x"/>
                                          </p:val>
                                        </p:tav>
                                      </p:tavLst>
                                    </p:anim>
                                    <p:anim calcmode="lin" valueType="num">
                                      <p:cBhvr>
                                        <p:cTn id="17" dur="1000"/>
                                        <p:tgtEl>
                                          <p:spTgt spid="7"/>
                                        </p:tgtEl>
                                        <p:attrNameLst>
                                          <p:attrName>ppt_y</p:attrName>
                                        </p:attrNameLst>
                                      </p:cBhvr>
                                      <p:tavLst>
                                        <p:tav tm="0">
                                          <p:val>
                                            <p:strVal val="ppt_y"/>
                                          </p:val>
                                        </p:tav>
                                        <p:tav tm="100000">
                                          <p:val>
                                            <p:strVal val="ppt_y+.1"/>
                                          </p:val>
                                        </p:tav>
                                      </p:tavLst>
                                    </p:anim>
                                    <p:set>
                                      <p:cBhvr>
                                        <p:cTn id="18"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948269" y="3103018"/>
            <a:ext cx="3229897" cy="1077218"/>
          </a:xfrm>
          <a:prstGeom prst="rect">
            <a:avLst/>
          </a:prstGeom>
          <a:noFill/>
        </p:spPr>
        <p:txBody>
          <a:bodyPr wrap="square" lIns="91440" tIns="45720" rIns="91440" bIns="45720">
            <a:spAutoFit/>
          </a:bodyPr>
          <a:lstStyle/>
          <a:p>
            <a:pPr algn="ctr"/>
            <a:r>
              <a:rPr lang="en-US" sz="3200" b="1" dirty="0">
                <a:ln w="12700">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and problems I’ve faced</a:t>
            </a:r>
            <a:endParaRPr lang="en-US" sz="3200" b="1" cap="none" spc="0" dirty="0">
              <a:ln w="12700">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endParaRPr>
          </a:p>
        </p:txBody>
      </p:sp>
      <p:pic>
        <p:nvPicPr>
          <p:cNvPr id="6" name="Picture 4" descr="Image result for camp half blood logo"/>
          <p:cNvPicPr>
            <a:picLocks noChangeAspect="1" noChangeArrowheads="1"/>
          </p:cNvPicPr>
          <p:nvPr/>
        </p:nvPicPr>
        <p:blipFill rotWithShape="1">
          <a:blip r:embed="rId3">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rcRect t="11054" r="3746" b="11273"/>
          <a:stretch/>
        </p:blipFill>
        <p:spPr bwMode="auto">
          <a:xfrm>
            <a:off x="6688833" y="4876800"/>
            <a:ext cx="2455167" cy="19812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218264" y="1639620"/>
            <a:ext cx="2362819" cy="1200329"/>
          </a:xfrm>
          <a:prstGeom prst="rect">
            <a:avLst/>
          </a:prstGeom>
          <a:noFill/>
          <a:ln w="38100">
            <a:solidFill>
              <a:schemeClr val="tx1"/>
            </a:solidFill>
          </a:ln>
        </p:spPr>
        <p:txBody>
          <a:bodyPr wrap="square" rtlCol="0">
            <a:spAutoFit/>
          </a:bodyPr>
          <a:lstStyle/>
          <a:p>
            <a:pPr algn="ctr"/>
            <a:r>
              <a:rPr lang="en-GB" dirty="0"/>
              <a:t>There has not been much analysis done on the Percy Jackson series</a:t>
            </a:r>
          </a:p>
        </p:txBody>
      </p:sp>
      <p:sp>
        <p:nvSpPr>
          <p:cNvPr id="9" name="Rectangle 8"/>
          <p:cNvSpPr/>
          <p:nvPr/>
        </p:nvSpPr>
        <p:spPr>
          <a:xfrm>
            <a:off x="27705" y="152400"/>
            <a:ext cx="9144000" cy="923330"/>
          </a:xfrm>
          <a:prstGeom prst="rect">
            <a:avLst/>
          </a:prstGeom>
          <a:noFill/>
        </p:spPr>
        <p:txBody>
          <a:bodyPr wrap="square" lIns="91440" tIns="45720" rIns="91440" bIns="45720">
            <a:spAutoFit/>
          </a:bodyPr>
          <a:lstStyle/>
          <a:p>
            <a:pPr algn="ctr"/>
            <a:r>
              <a:rPr lang="en-US" sz="5400" b="1" cap="none" spc="0"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The Overall Dissertation</a:t>
            </a:r>
          </a:p>
        </p:txBody>
      </p:sp>
      <p:sp>
        <p:nvSpPr>
          <p:cNvPr id="2" name="Cloud 1"/>
          <p:cNvSpPr/>
          <p:nvPr/>
        </p:nvSpPr>
        <p:spPr>
          <a:xfrm>
            <a:off x="2433480" y="2465970"/>
            <a:ext cx="4206890" cy="2351314"/>
          </a:xfrm>
          <a:prstGeom prst="cloud">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 name="Straight Arrow Connector 3"/>
          <p:cNvCxnSpPr>
            <a:stCxn id="2" idx="1"/>
            <a:endCxn id="11" idx="0"/>
          </p:cNvCxnSpPr>
          <p:nvPr/>
        </p:nvCxnSpPr>
        <p:spPr>
          <a:xfrm flipH="1">
            <a:off x="3848929" y="4814780"/>
            <a:ext cx="687996" cy="77110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Rectangle 10"/>
          <p:cNvSpPr/>
          <p:nvPr/>
        </p:nvSpPr>
        <p:spPr>
          <a:xfrm>
            <a:off x="2710217" y="5585883"/>
            <a:ext cx="2277423" cy="923330"/>
          </a:xfrm>
          <a:prstGeom prst="rect">
            <a:avLst/>
          </a:prstGeom>
          <a:ln w="38100">
            <a:solidFill>
              <a:schemeClr val="tx1"/>
            </a:solidFill>
          </a:ln>
        </p:spPr>
        <p:txBody>
          <a:bodyPr wrap="square">
            <a:spAutoFit/>
          </a:bodyPr>
          <a:lstStyle/>
          <a:p>
            <a:pPr algn="ctr"/>
            <a:r>
              <a:rPr lang="en-GB" dirty="0"/>
              <a:t>Classical Reception is a newly revitalised topic</a:t>
            </a:r>
          </a:p>
        </p:txBody>
      </p:sp>
      <p:sp>
        <p:nvSpPr>
          <p:cNvPr id="16" name="Rectangle 15"/>
          <p:cNvSpPr/>
          <p:nvPr/>
        </p:nvSpPr>
        <p:spPr>
          <a:xfrm>
            <a:off x="6962879" y="2465970"/>
            <a:ext cx="1907074" cy="646331"/>
          </a:xfrm>
          <a:prstGeom prst="rect">
            <a:avLst/>
          </a:prstGeom>
          <a:ln w="38100">
            <a:solidFill>
              <a:schemeClr val="tx1"/>
            </a:solidFill>
          </a:ln>
        </p:spPr>
        <p:txBody>
          <a:bodyPr wrap="square">
            <a:spAutoFit/>
          </a:bodyPr>
          <a:lstStyle/>
          <a:p>
            <a:pPr algn="ctr"/>
            <a:r>
              <a:rPr lang="en-GB" dirty="0"/>
              <a:t>Defining modern heroism</a:t>
            </a:r>
          </a:p>
        </p:txBody>
      </p:sp>
      <p:cxnSp>
        <p:nvCxnSpPr>
          <p:cNvPr id="17" name="Straight Arrow Connector 16"/>
          <p:cNvCxnSpPr>
            <a:stCxn id="2" idx="0"/>
            <a:endCxn id="16" idx="2"/>
          </p:cNvCxnSpPr>
          <p:nvPr/>
        </p:nvCxnSpPr>
        <p:spPr>
          <a:xfrm flipV="1">
            <a:off x="6636864" y="3112301"/>
            <a:ext cx="1279552" cy="52932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Rectangle 22"/>
          <p:cNvSpPr/>
          <p:nvPr/>
        </p:nvSpPr>
        <p:spPr>
          <a:xfrm>
            <a:off x="3343853" y="1185095"/>
            <a:ext cx="2681349" cy="646331"/>
          </a:xfrm>
          <a:prstGeom prst="rect">
            <a:avLst/>
          </a:prstGeom>
          <a:ln w="38100">
            <a:solidFill>
              <a:schemeClr val="tx1"/>
            </a:solidFill>
          </a:ln>
        </p:spPr>
        <p:txBody>
          <a:bodyPr wrap="square">
            <a:spAutoFit/>
          </a:bodyPr>
          <a:lstStyle/>
          <a:p>
            <a:pPr algn="ctr"/>
            <a:r>
              <a:rPr lang="en-GB" dirty="0"/>
              <a:t>Working with Greek myth and differing versions</a:t>
            </a:r>
          </a:p>
        </p:txBody>
      </p:sp>
      <p:cxnSp>
        <p:nvCxnSpPr>
          <p:cNvPr id="24" name="Straight Arrow Connector 23"/>
          <p:cNvCxnSpPr>
            <a:stCxn id="2" idx="3"/>
            <a:endCxn id="23" idx="2"/>
          </p:cNvCxnSpPr>
          <p:nvPr/>
        </p:nvCxnSpPr>
        <p:spPr>
          <a:xfrm flipV="1">
            <a:off x="4536925" y="1831426"/>
            <a:ext cx="147603" cy="76898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stCxn id="2" idx="2"/>
            <a:endCxn id="8" idx="2"/>
          </p:cNvCxnSpPr>
          <p:nvPr/>
        </p:nvCxnSpPr>
        <p:spPr>
          <a:xfrm flipH="1" flipV="1">
            <a:off x="1399674" y="2839949"/>
            <a:ext cx="1046855" cy="80167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3444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47"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animEffect transition="in" filter="fade">
                                      <p:cBhvr>
                                        <p:cTn id="9" dur="1000"/>
                                        <p:tgtEl>
                                          <p:spTgt spid="9"/>
                                        </p:tgtEl>
                                      </p:cBhvr>
                                    </p:animEffect>
                                    <p:anim calcmode="lin" valueType="num">
                                      <p:cBhvr>
                                        <p:cTn id="10" dur="1000" fill="hold"/>
                                        <p:tgtEl>
                                          <p:spTgt spid="9"/>
                                        </p:tgtEl>
                                        <p:attrNameLst>
                                          <p:attrName>ppt_x</p:attrName>
                                        </p:attrNameLst>
                                      </p:cBhvr>
                                      <p:tavLst>
                                        <p:tav tm="0">
                                          <p:val>
                                            <p:strVal val="#ppt_x"/>
                                          </p:val>
                                        </p:tav>
                                        <p:tav tm="100000">
                                          <p:val>
                                            <p:strVal val="#ppt_x"/>
                                          </p:val>
                                        </p:tav>
                                      </p:tavLst>
                                    </p:anim>
                                    <p:anim calcmode="lin" valueType="num">
                                      <p:cBhvr>
                                        <p:cTn id="1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37"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000"/>
                                        <p:tgtEl>
                                          <p:spTgt spid="5"/>
                                        </p:tgtEl>
                                      </p:cBhvr>
                                    </p:animEffect>
                                    <p:anim calcmode="lin" valueType="num">
                                      <p:cBhvr>
                                        <p:cTn id="17" dur="1000" fill="hold"/>
                                        <p:tgtEl>
                                          <p:spTgt spid="5"/>
                                        </p:tgtEl>
                                        <p:attrNameLst>
                                          <p:attrName>ppt_x</p:attrName>
                                        </p:attrNameLst>
                                      </p:cBhvr>
                                      <p:tavLst>
                                        <p:tav tm="0">
                                          <p:val>
                                            <p:strVal val="#ppt_x"/>
                                          </p:val>
                                        </p:tav>
                                        <p:tav tm="100000">
                                          <p:val>
                                            <p:strVal val="#ppt_x"/>
                                          </p:val>
                                        </p:tav>
                                      </p:tavLst>
                                    </p:anim>
                                    <p:anim calcmode="lin" valueType="num">
                                      <p:cBhvr>
                                        <p:cTn id="18" dur="900" decel="100000" fill="hold"/>
                                        <p:tgtEl>
                                          <p:spTgt spid="5"/>
                                        </p:tgtEl>
                                        <p:attrNameLst>
                                          <p:attrName>ppt_y</p:attrName>
                                        </p:attrNameLst>
                                      </p:cBhvr>
                                      <p:tavLst>
                                        <p:tav tm="0">
                                          <p:val>
                                            <p:strVal val="#ppt_y+1"/>
                                          </p:val>
                                        </p:tav>
                                        <p:tav tm="100000">
                                          <p:val>
                                            <p:strVal val="#ppt_y-.03"/>
                                          </p:val>
                                        </p:tav>
                                      </p:tavLst>
                                    </p:anim>
                                    <p:anim calcmode="lin" valueType="num">
                                      <p:cBhvr>
                                        <p:cTn id="19"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par>
                                <p:cTn id="20" presetID="53" presetClass="entr" presetSubtype="16" fill="hold" grpId="0" nodeType="withEffect">
                                  <p:stCondLst>
                                    <p:cond delay="0"/>
                                  </p:stCondLst>
                                  <p:childTnLst>
                                    <p:set>
                                      <p:cBhvr>
                                        <p:cTn id="21" dur="1" fill="hold">
                                          <p:stCondLst>
                                            <p:cond delay="0"/>
                                          </p:stCondLst>
                                        </p:cTn>
                                        <p:tgtEl>
                                          <p:spTgt spid="2"/>
                                        </p:tgtEl>
                                        <p:attrNameLst>
                                          <p:attrName>style.visibility</p:attrName>
                                        </p:attrNameLst>
                                      </p:cBhvr>
                                      <p:to>
                                        <p:strVal val="visible"/>
                                      </p:to>
                                    </p:set>
                                    <p:anim calcmode="lin" valueType="num">
                                      <p:cBhvr>
                                        <p:cTn id="22" dur="500" fill="hold"/>
                                        <p:tgtEl>
                                          <p:spTgt spid="2"/>
                                        </p:tgtEl>
                                        <p:attrNameLst>
                                          <p:attrName>ppt_w</p:attrName>
                                        </p:attrNameLst>
                                      </p:cBhvr>
                                      <p:tavLst>
                                        <p:tav tm="0">
                                          <p:val>
                                            <p:fltVal val="0"/>
                                          </p:val>
                                        </p:tav>
                                        <p:tav tm="100000">
                                          <p:val>
                                            <p:strVal val="#ppt_w"/>
                                          </p:val>
                                        </p:tav>
                                      </p:tavLst>
                                    </p:anim>
                                    <p:anim calcmode="lin" valueType="num">
                                      <p:cBhvr>
                                        <p:cTn id="23" dur="500" fill="hold"/>
                                        <p:tgtEl>
                                          <p:spTgt spid="2"/>
                                        </p:tgtEl>
                                        <p:attrNameLst>
                                          <p:attrName>ppt_h</p:attrName>
                                        </p:attrNameLst>
                                      </p:cBhvr>
                                      <p:tavLst>
                                        <p:tav tm="0">
                                          <p:val>
                                            <p:fltVal val="0"/>
                                          </p:val>
                                        </p:tav>
                                        <p:tav tm="100000">
                                          <p:val>
                                            <p:strVal val="#ppt_h"/>
                                          </p:val>
                                        </p:tav>
                                      </p:tavLst>
                                    </p:anim>
                                    <p:animEffect transition="in" filter="fade">
                                      <p:cBhvr>
                                        <p:cTn id="24" dur="500"/>
                                        <p:tgtEl>
                                          <p:spTgt spid="2"/>
                                        </p:tgtEl>
                                      </p:cBhvr>
                                    </p:animEffect>
                                  </p:childTnLst>
                                </p:cTn>
                              </p:par>
                            </p:childTnLst>
                          </p:cTn>
                        </p:par>
                      </p:childTnLst>
                    </p:cTn>
                  </p:par>
                  <p:par>
                    <p:cTn id="25" fill="hold">
                      <p:stCondLst>
                        <p:cond delay="indefinite"/>
                      </p:stCondLst>
                      <p:childTnLst>
                        <p:par>
                          <p:cTn id="26" fill="hold">
                            <p:stCondLst>
                              <p:cond delay="0"/>
                            </p:stCondLst>
                            <p:childTnLst>
                              <p:par>
                                <p:cTn id="27" presetID="49" presetClass="entr" presetSubtype="0" decel="10000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 calcmode="lin" valueType="num">
                                      <p:cBhvr>
                                        <p:cTn id="29" dur="500" fill="hold"/>
                                        <p:tgtEl>
                                          <p:spTgt spid="11"/>
                                        </p:tgtEl>
                                        <p:attrNameLst>
                                          <p:attrName>ppt_w</p:attrName>
                                        </p:attrNameLst>
                                      </p:cBhvr>
                                      <p:tavLst>
                                        <p:tav tm="0">
                                          <p:val>
                                            <p:fltVal val="0"/>
                                          </p:val>
                                        </p:tav>
                                        <p:tav tm="100000">
                                          <p:val>
                                            <p:strVal val="#ppt_w"/>
                                          </p:val>
                                        </p:tav>
                                      </p:tavLst>
                                    </p:anim>
                                    <p:anim calcmode="lin" valueType="num">
                                      <p:cBhvr>
                                        <p:cTn id="30" dur="500" fill="hold"/>
                                        <p:tgtEl>
                                          <p:spTgt spid="11"/>
                                        </p:tgtEl>
                                        <p:attrNameLst>
                                          <p:attrName>ppt_h</p:attrName>
                                        </p:attrNameLst>
                                      </p:cBhvr>
                                      <p:tavLst>
                                        <p:tav tm="0">
                                          <p:val>
                                            <p:fltVal val="0"/>
                                          </p:val>
                                        </p:tav>
                                        <p:tav tm="100000">
                                          <p:val>
                                            <p:strVal val="#ppt_h"/>
                                          </p:val>
                                        </p:tav>
                                      </p:tavLst>
                                    </p:anim>
                                    <p:anim calcmode="lin" valueType="num">
                                      <p:cBhvr>
                                        <p:cTn id="31" dur="500" fill="hold"/>
                                        <p:tgtEl>
                                          <p:spTgt spid="11"/>
                                        </p:tgtEl>
                                        <p:attrNameLst>
                                          <p:attrName>style.rotation</p:attrName>
                                        </p:attrNameLst>
                                      </p:cBhvr>
                                      <p:tavLst>
                                        <p:tav tm="0">
                                          <p:val>
                                            <p:fltVal val="360"/>
                                          </p:val>
                                        </p:tav>
                                        <p:tav tm="100000">
                                          <p:val>
                                            <p:fltVal val="0"/>
                                          </p:val>
                                        </p:tav>
                                      </p:tavLst>
                                    </p:anim>
                                    <p:animEffect transition="in" filter="fade">
                                      <p:cBhvr>
                                        <p:cTn id="32" dur="500"/>
                                        <p:tgtEl>
                                          <p:spTgt spid="11"/>
                                        </p:tgtEl>
                                      </p:cBhvr>
                                    </p:animEffect>
                                  </p:childTnLst>
                                </p:cTn>
                              </p:par>
                              <p:par>
                                <p:cTn id="33" presetID="53" presetClass="entr" presetSubtype="16" fill="hold" nodeType="withEffect">
                                  <p:stCondLst>
                                    <p:cond delay="0"/>
                                  </p:stCondLst>
                                  <p:childTnLst>
                                    <p:set>
                                      <p:cBhvr>
                                        <p:cTn id="34" dur="1" fill="hold">
                                          <p:stCondLst>
                                            <p:cond delay="0"/>
                                          </p:stCondLst>
                                        </p:cTn>
                                        <p:tgtEl>
                                          <p:spTgt spid="4"/>
                                        </p:tgtEl>
                                        <p:attrNameLst>
                                          <p:attrName>style.visibility</p:attrName>
                                        </p:attrNameLst>
                                      </p:cBhvr>
                                      <p:to>
                                        <p:strVal val="visible"/>
                                      </p:to>
                                    </p:set>
                                    <p:anim calcmode="lin" valueType="num">
                                      <p:cBhvr>
                                        <p:cTn id="35" dur="500" fill="hold"/>
                                        <p:tgtEl>
                                          <p:spTgt spid="4"/>
                                        </p:tgtEl>
                                        <p:attrNameLst>
                                          <p:attrName>ppt_w</p:attrName>
                                        </p:attrNameLst>
                                      </p:cBhvr>
                                      <p:tavLst>
                                        <p:tav tm="0">
                                          <p:val>
                                            <p:fltVal val="0"/>
                                          </p:val>
                                        </p:tav>
                                        <p:tav tm="100000">
                                          <p:val>
                                            <p:strVal val="#ppt_w"/>
                                          </p:val>
                                        </p:tav>
                                      </p:tavLst>
                                    </p:anim>
                                    <p:anim calcmode="lin" valueType="num">
                                      <p:cBhvr>
                                        <p:cTn id="36" dur="500" fill="hold"/>
                                        <p:tgtEl>
                                          <p:spTgt spid="4"/>
                                        </p:tgtEl>
                                        <p:attrNameLst>
                                          <p:attrName>ppt_h</p:attrName>
                                        </p:attrNameLst>
                                      </p:cBhvr>
                                      <p:tavLst>
                                        <p:tav tm="0">
                                          <p:val>
                                            <p:fltVal val="0"/>
                                          </p:val>
                                        </p:tav>
                                        <p:tav tm="100000">
                                          <p:val>
                                            <p:strVal val="#ppt_h"/>
                                          </p:val>
                                        </p:tav>
                                      </p:tavLst>
                                    </p:anim>
                                    <p:animEffect transition="in" filter="fade">
                                      <p:cBhvr>
                                        <p:cTn id="37" dur="500"/>
                                        <p:tgtEl>
                                          <p:spTgt spid="4"/>
                                        </p:tgtEl>
                                      </p:cBhvr>
                                    </p:animEffect>
                                  </p:childTnLst>
                                </p:cTn>
                              </p:par>
                            </p:childTnLst>
                          </p:cTn>
                        </p:par>
                      </p:childTnLst>
                    </p:cTn>
                  </p:par>
                  <p:par>
                    <p:cTn id="38" fill="hold">
                      <p:stCondLst>
                        <p:cond delay="indefinite"/>
                      </p:stCondLst>
                      <p:childTnLst>
                        <p:par>
                          <p:cTn id="39" fill="hold">
                            <p:stCondLst>
                              <p:cond delay="0"/>
                            </p:stCondLst>
                            <p:childTnLst>
                              <p:par>
                                <p:cTn id="40" presetID="45" presetClass="entr" presetSubtype="0" fill="hold" grpId="0" nodeType="click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fade">
                                      <p:cBhvr>
                                        <p:cTn id="42" dur="2000"/>
                                        <p:tgtEl>
                                          <p:spTgt spid="16"/>
                                        </p:tgtEl>
                                      </p:cBhvr>
                                    </p:animEffect>
                                    <p:anim calcmode="lin" valueType="num">
                                      <p:cBhvr>
                                        <p:cTn id="43" dur="2000" fill="hold"/>
                                        <p:tgtEl>
                                          <p:spTgt spid="16"/>
                                        </p:tgtEl>
                                        <p:attrNameLst>
                                          <p:attrName>ppt_w</p:attrName>
                                        </p:attrNameLst>
                                      </p:cBhvr>
                                      <p:tavLst>
                                        <p:tav tm="0" fmla="#ppt_w*sin(2.5*pi*$)">
                                          <p:val>
                                            <p:fltVal val="0"/>
                                          </p:val>
                                        </p:tav>
                                        <p:tav tm="100000">
                                          <p:val>
                                            <p:fltVal val="1"/>
                                          </p:val>
                                        </p:tav>
                                      </p:tavLst>
                                    </p:anim>
                                    <p:anim calcmode="lin" valueType="num">
                                      <p:cBhvr>
                                        <p:cTn id="44" dur="2000" fill="hold"/>
                                        <p:tgtEl>
                                          <p:spTgt spid="16"/>
                                        </p:tgtEl>
                                        <p:attrNameLst>
                                          <p:attrName>ppt_h</p:attrName>
                                        </p:attrNameLst>
                                      </p:cBhvr>
                                      <p:tavLst>
                                        <p:tav tm="0">
                                          <p:val>
                                            <p:strVal val="#ppt_h"/>
                                          </p:val>
                                        </p:tav>
                                        <p:tav tm="100000">
                                          <p:val>
                                            <p:strVal val="#ppt_h"/>
                                          </p:val>
                                        </p:tav>
                                      </p:tavLst>
                                    </p:anim>
                                  </p:childTnLst>
                                </p:cTn>
                              </p:par>
                              <p:par>
                                <p:cTn id="45" presetID="53" presetClass="entr" presetSubtype="16" fill="hold" nodeType="withEffect">
                                  <p:stCondLst>
                                    <p:cond delay="0"/>
                                  </p:stCondLst>
                                  <p:childTnLst>
                                    <p:set>
                                      <p:cBhvr>
                                        <p:cTn id="46" dur="1" fill="hold">
                                          <p:stCondLst>
                                            <p:cond delay="0"/>
                                          </p:stCondLst>
                                        </p:cTn>
                                        <p:tgtEl>
                                          <p:spTgt spid="17"/>
                                        </p:tgtEl>
                                        <p:attrNameLst>
                                          <p:attrName>style.visibility</p:attrName>
                                        </p:attrNameLst>
                                      </p:cBhvr>
                                      <p:to>
                                        <p:strVal val="visible"/>
                                      </p:to>
                                    </p:set>
                                    <p:anim calcmode="lin" valueType="num">
                                      <p:cBhvr>
                                        <p:cTn id="47" dur="500" fill="hold"/>
                                        <p:tgtEl>
                                          <p:spTgt spid="17"/>
                                        </p:tgtEl>
                                        <p:attrNameLst>
                                          <p:attrName>ppt_w</p:attrName>
                                        </p:attrNameLst>
                                      </p:cBhvr>
                                      <p:tavLst>
                                        <p:tav tm="0">
                                          <p:val>
                                            <p:fltVal val="0"/>
                                          </p:val>
                                        </p:tav>
                                        <p:tav tm="100000">
                                          <p:val>
                                            <p:strVal val="#ppt_w"/>
                                          </p:val>
                                        </p:tav>
                                      </p:tavLst>
                                    </p:anim>
                                    <p:anim calcmode="lin" valueType="num">
                                      <p:cBhvr>
                                        <p:cTn id="48" dur="500" fill="hold"/>
                                        <p:tgtEl>
                                          <p:spTgt spid="17"/>
                                        </p:tgtEl>
                                        <p:attrNameLst>
                                          <p:attrName>ppt_h</p:attrName>
                                        </p:attrNameLst>
                                      </p:cBhvr>
                                      <p:tavLst>
                                        <p:tav tm="0">
                                          <p:val>
                                            <p:fltVal val="0"/>
                                          </p:val>
                                        </p:tav>
                                        <p:tav tm="100000">
                                          <p:val>
                                            <p:strVal val="#ppt_h"/>
                                          </p:val>
                                        </p:tav>
                                      </p:tavLst>
                                    </p:anim>
                                    <p:animEffect transition="in" filter="fade">
                                      <p:cBhvr>
                                        <p:cTn id="49" dur="500"/>
                                        <p:tgtEl>
                                          <p:spTgt spid="17"/>
                                        </p:tgtEl>
                                      </p:cBhvr>
                                    </p:animEffect>
                                  </p:childTnLst>
                                </p:cTn>
                              </p:par>
                            </p:childTnLst>
                          </p:cTn>
                        </p:par>
                      </p:childTnLst>
                    </p:cTn>
                  </p:par>
                  <p:par>
                    <p:cTn id="50" fill="hold">
                      <p:stCondLst>
                        <p:cond delay="indefinite"/>
                      </p:stCondLst>
                      <p:childTnLst>
                        <p:par>
                          <p:cTn id="51" fill="hold">
                            <p:stCondLst>
                              <p:cond delay="0"/>
                            </p:stCondLst>
                            <p:childTnLst>
                              <p:par>
                                <p:cTn id="52" presetID="31" presetClass="entr" presetSubtype="0" fill="hold" grpId="0" nodeType="clickEffect">
                                  <p:stCondLst>
                                    <p:cond delay="0"/>
                                  </p:stCondLst>
                                  <p:childTnLst>
                                    <p:set>
                                      <p:cBhvr>
                                        <p:cTn id="53" dur="1" fill="hold">
                                          <p:stCondLst>
                                            <p:cond delay="0"/>
                                          </p:stCondLst>
                                        </p:cTn>
                                        <p:tgtEl>
                                          <p:spTgt spid="23"/>
                                        </p:tgtEl>
                                        <p:attrNameLst>
                                          <p:attrName>style.visibility</p:attrName>
                                        </p:attrNameLst>
                                      </p:cBhvr>
                                      <p:to>
                                        <p:strVal val="visible"/>
                                      </p:to>
                                    </p:set>
                                    <p:anim calcmode="lin" valueType="num">
                                      <p:cBhvr>
                                        <p:cTn id="54" dur="1000" fill="hold"/>
                                        <p:tgtEl>
                                          <p:spTgt spid="23"/>
                                        </p:tgtEl>
                                        <p:attrNameLst>
                                          <p:attrName>ppt_w</p:attrName>
                                        </p:attrNameLst>
                                      </p:cBhvr>
                                      <p:tavLst>
                                        <p:tav tm="0">
                                          <p:val>
                                            <p:fltVal val="0"/>
                                          </p:val>
                                        </p:tav>
                                        <p:tav tm="100000">
                                          <p:val>
                                            <p:strVal val="#ppt_w"/>
                                          </p:val>
                                        </p:tav>
                                      </p:tavLst>
                                    </p:anim>
                                    <p:anim calcmode="lin" valueType="num">
                                      <p:cBhvr>
                                        <p:cTn id="55" dur="1000" fill="hold"/>
                                        <p:tgtEl>
                                          <p:spTgt spid="23"/>
                                        </p:tgtEl>
                                        <p:attrNameLst>
                                          <p:attrName>ppt_h</p:attrName>
                                        </p:attrNameLst>
                                      </p:cBhvr>
                                      <p:tavLst>
                                        <p:tav tm="0">
                                          <p:val>
                                            <p:fltVal val="0"/>
                                          </p:val>
                                        </p:tav>
                                        <p:tav tm="100000">
                                          <p:val>
                                            <p:strVal val="#ppt_h"/>
                                          </p:val>
                                        </p:tav>
                                      </p:tavLst>
                                    </p:anim>
                                    <p:anim calcmode="lin" valueType="num">
                                      <p:cBhvr>
                                        <p:cTn id="56" dur="1000" fill="hold"/>
                                        <p:tgtEl>
                                          <p:spTgt spid="23"/>
                                        </p:tgtEl>
                                        <p:attrNameLst>
                                          <p:attrName>style.rotation</p:attrName>
                                        </p:attrNameLst>
                                      </p:cBhvr>
                                      <p:tavLst>
                                        <p:tav tm="0">
                                          <p:val>
                                            <p:fltVal val="90"/>
                                          </p:val>
                                        </p:tav>
                                        <p:tav tm="100000">
                                          <p:val>
                                            <p:fltVal val="0"/>
                                          </p:val>
                                        </p:tav>
                                      </p:tavLst>
                                    </p:anim>
                                    <p:animEffect transition="in" filter="fade">
                                      <p:cBhvr>
                                        <p:cTn id="57" dur="1000"/>
                                        <p:tgtEl>
                                          <p:spTgt spid="23"/>
                                        </p:tgtEl>
                                      </p:cBhvr>
                                    </p:animEffect>
                                  </p:childTnLst>
                                </p:cTn>
                              </p:par>
                              <p:par>
                                <p:cTn id="58" presetID="53" presetClass="entr" presetSubtype="16" fill="hold" nodeType="withEffect">
                                  <p:stCondLst>
                                    <p:cond delay="0"/>
                                  </p:stCondLst>
                                  <p:childTnLst>
                                    <p:set>
                                      <p:cBhvr>
                                        <p:cTn id="59" dur="1" fill="hold">
                                          <p:stCondLst>
                                            <p:cond delay="0"/>
                                          </p:stCondLst>
                                        </p:cTn>
                                        <p:tgtEl>
                                          <p:spTgt spid="24"/>
                                        </p:tgtEl>
                                        <p:attrNameLst>
                                          <p:attrName>style.visibility</p:attrName>
                                        </p:attrNameLst>
                                      </p:cBhvr>
                                      <p:to>
                                        <p:strVal val="visible"/>
                                      </p:to>
                                    </p:set>
                                    <p:anim calcmode="lin" valueType="num">
                                      <p:cBhvr>
                                        <p:cTn id="60" dur="500" fill="hold"/>
                                        <p:tgtEl>
                                          <p:spTgt spid="24"/>
                                        </p:tgtEl>
                                        <p:attrNameLst>
                                          <p:attrName>ppt_w</p:attrName>
                                        </p:attrNameLst>
                                      </p:cBhvr>
                                      <p:tavLst>
                                        <p:tav tm="0">
                                          <p:val>
                                            <p:fltVal val="0"/>
                                          </p:val>
                                        </p:tav>
                                        <p:tav tm="100000">
                                          <p:val>
                                            <p:strVal val="#ppt_w"/>
                                          </p:val>
                                        </p:tav>
                                      </p:tavLst>
                                    </p:anim>
                                    <p:anim calcmode="lin" valueType="num">
                                      <p:cBhvr>
                                        <p:cTn id="61" dur="500" fill="hold"/>
                                        <p:tgtEl>
                                          <p:spTgt spid="24"/>
                                        </p:tgtEl>
                                        <p:attrNameLst>
                                          <p:attrName>ppt_h</p:attrName>
                                        </p:attrNameLst>
                                      </p:cBhvr>
                                      <p:tavLst>
                                        <p:tav tm="0">
                                          <p:val>
                                            <p:fltVal val="0"/>
                                          </p:val>
                                        </p:tav>
                                        <p:tav tm="100000">
                                          <p:val>
                                            <p:strVal val="#ppt_h"/>
                                          </p:val>
                                        </p:tav>
                                      </p:tavLst>
                                    </p:anim>
                                    <p:animEffect transition="in" filter="fade">
                                      <p:cBhvr>
                                        <p:cTn id="62" dur="500"/>
                                        <p:tgtEl>
                                          <p:spTgt spid="24"/>
                                        </p:tgtEl>
                                      </p:cBhvr>
                                    </p:animEffect>
                                  </p:childTnLst>
                                </p:cTn>
                              </p:par>
                            </p:childTnLst>
                          </p:cTn>
                        </p:par>
                      </p:childTnLst>
                    </p:cTn>
                  </p:par>
                  <p:par>
                    <p:cTn id="63" fill="hold">
                      <p:stCondLst>
                        <p:cond delay="indefinite"/>
                      </p:stCondLst>
                      <p:childTnLst>
                        <p:par>
                          <p:cTn id="64" fill="hold">
                            <p:stCondLst>
                              <p:cond delay="0"/>
                            </p:stCondLst>
                            <p:childTnLst>
                              <p:par>
                                <p:cTn id="65" presetID="16" presetClass="entr" presetSubtype="21" fill="hold" grpId="0" nodeType="clickEffect">
                                  <p:stCondLst>
                                    <p:cond delay="0"/>
                                  </p:stCondLst>
                                  <p:childTnLst>
                                    <p:set>
                                      <p:cBhvr>
                                        <p:cTn id="66" dur="1" fill="hold">
                                          <p:stCondLst>
                                            <p:cond delay="0"/>
                                          </p:stCondLst>
                                        </p:cTn>
                                        <p:tgtEl>
                                          <p:spTgt spid="8"/>
                                        </p:tgtEl>
                                        <p:attrNameLst>
                                          <p:attrName>style.visibility</p:attrName>
                                        </p:attrNameLst>
                                      </p:cBhvr>
                                      <p:to>
                                        <p:strVal val="visible"/>
                                      </p:to>
                                    </p:set>
                                    <p:animEffect transition="in" filter="barn(inVertical)">
                                      <p:cBhvr>
                                        <p:cTn id="67" dur="500"/>
                                        <p:tgtEl>
                                          <p:spTgt spid="8"/>
                                        </p:tgtEl>
                                      </p:cBhvr>
                                    </p:animEffect>
                                  </p:childTnLst>
                                </p:cTn>
                              </p:par>
                              <p:par>
                                <p:cTn id="68" presetID="53" presetClass="entr" presetSubtype="16" fill="hold" nodeType="withEffect">
                                  <p:stCondLst>
                                    <p:cond delay="0"/>
                                  </p:stCondLst>
                                  <p:childTnLst>
                                    <p:set>
                                      <p:cBhvr>
                                        <p:cTn id="69" dur="1" fill="hold">
                                          <p:stCondLst>
                                            <p:cond delay="0"/>
                                          </p:stCondLst>
                                        </p:cTn>
                                        <p:tgtEl>
                                          <p:spTgt spid="27"/>
                                        </p:tgtEl>
                                        <p:attrNameLst>
                                          <p:attrName>style.visibility</p:attrName>
                                        </p:attrNameLst>
                                      </p:cBhvr>
                                      <p:to>
                                        <p:strVal val="visible"/>
                                      </p:to>
                                    </p:set>
                                    <p:anim calcmode="lin" valueType="num">
                                      <p:cBhvr>
                                        <p:cTn id="70" dur="500" fill="hold"/>
                                        <p:tgtEl>
                                          <p:spTgt spid="27"/>
                                        </p:tgtEl>
                                        <p:attrNameLst>
                                          <p:attrName>ppt_w</p:attrName>
                                        </p:attrNameLst>
                                      </p:cBhvr>
                                      <p:tavLst>
                                        <p:tav tm="0">
                                          <p:val>
                                            <p:fltVal val="0"/>
                                          </p:val>
                                        </p:tav>
                                        <p:tav tm="100000">
                                          <p:val>
                                            <p:strVal val="#ppt_w"/>
                                          </p:val>
                                        </p:tav>
                                      </p:tavLst>
                                    </p:anim>
                                    <p:anim calcmode="lin" valueType="num">
                                      <p:cBhvr>
                                        <p:cTn id="71" dur="500" fill="hold"/>
                                        <p:tgtEl>
                                          <p:spTgt spid="27"/>
                                        </p:tgtEl>
                                        <p:attrNameLst>
                                          <p:attrName>ppt_h</p:attrName>
                                        </p:attrNameLst>
                                      </p:cBhvr>
                                      <p:tavLst>
                                        <p:tav tm="0">
                                          <p:val>
                                            <p:fltVal val="0"/>
                                          </p:val>
                                        </p:tav>
                                        <p:tav tm="100000">
                                          <p:val>
                                            <p:strVal val="#ppt_h"/>
                                          </p:val>
                                        </p:tav>
                                      </p:tavLst>
                                    </p:anim>
                                    <p:animEffect transition="in" filter="fade">
                                      <p:cBhvr>
                                        <p:cTn id="72" dur="500"/>
                                        <p:tgtEl>
                                          <p:spTgt spid="27"/>
                                        </p:tgtEl>
                                      </p:cBhvr>
                                    </p:animEffect>
                                  </p:childTnLst>
                                </p:cTn>
                              </p:par>
                            </p:childTnLst>
                          </p:cTn>
                        </p:par>
                      </p:childTnLst>
                    </p:cTn>
                  </p:par>
                  <p:par>
                    <p:cTn id="73" fill="hold">
                      <p:stCondLst>
                        <p:cond delay="indefinite"/>
                      </p:stCondLst>
                      <p:childTnLst>
                        <p:par>
                          <p:cTn id="74" fill="hold">
                            <p:stCondLst>
                              <p:cond delay="0"/>
                            </p:stCondLst>
                            <p:childTnLst>
                              <p:par>
                                <p:cTn id="75" presetID="47" presetClass="exit" presetSubtype="0" fill="hold" grpId="1" nodeType="clickEffect">
                                  <p:stCondLst>
                                    <p:cond delay="0"/>
                                  </p:stCondLst>
                                  <p:childTnLst>
                                    <p:animEffect transition="out" filter="fade">
                                      <p:cBhvr>
                                        <p:cTn id="76" dur="1000"/>
                                        <p:tgtEl>
                                          <p:spTgt spid="5"/>
                                        </p:tgtEl>
                                      </p:cBhvr>
                                    </p:animEffect>
                                    <p:anim calcmode="lin" valueType="num">
                                      <p:cBhvr>
                                        <p:cTn id="77" dur="1000"/>
                                        <p:tgtEl>
                                          <p:spTgt spid="5"/>
                                        </p:tgtEl>
                                        <p:attrNameLst>
                                          <p:attrName>ppt_x</p:attrName>
                                        </p:attrNameLst>
                                      </p:cBhvr>
                                      <p:tavLst>
                                        <p:tav tm="0">
                                          <p:val>
                                            <p:strVal val="ppt_x"/>
                                          </p:val>
                                        </p:tav>
                                        <p:tav tm="100000">
                                          <p:val>
                                            <p:strVal val="ppt_x"/>
                                          </p:val>
                                        </p:tav>
                                      </p:tavLst>
                                    </p:anim>
                                    <p:anim calcmode="lin" valueType="num">
                                      <p:cBhvr>
                                        <p:cTn id="78" dur="1000"/>
                                        <p:tgtEl>
                                          <p:spTgt spid="5"/>
                                        </p:tgtEl>
                                        <p:attrNameLst>
                                          <p:attrName>ppt_y</p:attrName>
                                        </p:attrNameLst>
                                      </p:cBhvr>
                                      <p:tavLst>
                                        <p:tav tm="0">
                                          <p:val>
                                            <p:strVal val="ppt_y"/>
                                          </p:val>
                                        </p:tav>
                                        <p:tav tm="100000">
                                          <p:val>
                                            <p:strVal val="ppt_y-.1"/>
                                          </p:val>
                                        </p:tav>
                                      </p:tavLst>
                                    </p:anim>
                                    <p:set>
                                      <p:cBhvr>
                                        <p:cTn id="79" dur="1" fill="hold">
                                          <p:stCondLst>
                                            <p:cond delay="999"/>
                                          </p:stCondLst>
                                        </p:cTn>
                                        <p:tgtEl>
                                          <p:spTgt spid="5"/>
                                        </p:tgtEl>
                                        <p:attrNameLst>
                                          <p:attrName>style.visibility</p:attrName>
                                        </p:attrNameLst>
                                      </p:cBhvr>
                                      <p:to>
                                        <p:strVal val="hidden"/>
                                      </p:to>
                                    </p:set>
                                  </p:childTnLst>
                                </p:cTn>
                              </p:par>
                              <p:par>
                                <p:cTn id="80" presetID="9" presetClass="exit" presetSubtype="0" fill="hold" grpId="1" nodeType="withEffect">
                                  <p:stCondLst>
                                    <p:cond delay="0"/>
                                  </p:stCondLst>
                                  <p:childTnLst>
                                    <p:animEffect transition="out" filter="dissolve">
                                      <p:cBhvr>
                                        <p:cTn id="81" dur="500"/>
                                        <p:tgtEl>
                                          <p:spTgt spid="2"/>
                                        </p:tgtEl>
                                      </p:cBhvr>
                                    </p:animEffect>
                                    <p:set>
                                      <p:cBhvr>
                                        <p:cTn id="82" dur="1" fill="hold">
                                          <p:stCondLst>
                                            <p:cond delay="499"/>
                                          </p:stCondLst>
                                        </p:cTn>
                                        <p:tgtEl>
                                          <p:spTgt spid="2"/>
                                        </p:tgtEl>
                                        <p:attrNameLst>
                                          <p:attrName>style.visibility</p:attrName>
                                        </p:attrNameLst>
                                      </p:cBhvr>
                                      <p:to>
                                        <p:strVal val="hidden"/>
                                      </p:to>
                                    </p:set>
                                  </p:childTnLst>
                                </p:cTn>
                              </p:par>
                              <p:par>
                                <p:cTn id="83" presetID="9" presetClass="exit" presetSubtype="0" fill="hold" grpId="1" nodeType="withEffect">
                                  <p:stCondLst>
                                    <p:cond delay="0"/>
                                  </p:stCondLst>
                                  <p:childTnLst>
                                    <p:animEffect transition="out" filter="dissolve">
                                      <p:cBhvr>
                                        <p:cTn id="84" dur="500"/>
                                        <p:tgtEl>
                                          <p:spTgt spid="11"/>
                                        </p:tgtEl>
                                      </p:cBhvr>
                                    </p:animEffect>
                                    <p:set>
                                      <p:cBhvr>
                                        <p:cTn id="85" dur="1" fill="hold">
                                          <p:stCondLst>
                                            <p:cond delay="499"/>
                                          </p:stCondLst>
                                        </p:cTn>
                                        <p:tgtEl>
                                          <p:spTgt spid="11"/>
                                        </p:tgtEl>
                                        <p:attrNameLst>
                                          <p:attrName>style.visibility</p:attrName>
                                        </p:attrNameLst>
                                      </p:cBhvr>
                                      <p:to>
                                        <p:strVal val="hidden"/>
                                      </p:to>
                                    </p:set>
                                  </p:childTnLst>
                                </p:cTn>
                              </p:par>
                              <p:par>
                                <p:cTn id="86" presetID="9" presetClass="exit" presetSubtype="0" fill="hold" nodeType="withEffect">
                                  <p:stCondLst>
                                    <p:cond delay="0"/>
                                  </p:stCondLst>
                                  <p:childTnLst>
                                    <p:animEffect transition="out" filter="dissolve">
                                      <p:cBhvr>
                                        <p:cTn id="87" dur="500"/>
                                        <p:tgtEl>
                                          <p:spTgt spid="4"/>
                                        </p:tgtEl>
                                      </p:cBhvr>
                                    </p:animEffect>
                                    <p:set>
                                      <p:cBhvr>
                                        <p:cTn id="88" dur="1" fill="hold">
                                          <p:stCondLst>
                                            <p:cond delay="499"/>
                                          </p:stCondLst>
                                        </p:cTn>
                                        <p:tgtEl>
                                          <p:spTgt spid="4"/>
                                        </p:tgtEl>
                                        <p:attrNameLst>
                                          <p:attrName>style.visibility</p:attrName>
                                        </p:attrNameLst>
                                      </p:cBhvr>
                                      <p:to>
                                        <p:strVal val="hidden"/>
                                      </p:to>
                                    </p:set>
                                  </p:childTnLst>
                                </p:cTn>
                              </p:par>
                              <p:par>
                                <p:cTn id="89" presetID="9" presetClass="exit" presetSubtype="0" fill="hold" grpId="1" nodeType="withEffect">
                                  <p:stCondLst>
                                    <p:cond delay="0"/>
                                  </p:stCondLst>
                                  <p:childTnLst>
                                    <p:animEffect transition="out" filter="dissolve">
                                      <p:cBhvr>
                                        <p:cTn id="90" dur="500"/>
                                        <p:tgtEl>
                                          <p:spTgt spid="16"/>
                                        </p:tgtEl>
                                      </p:cBhvr>
                                    </p:animEffect>
                                    <p:set>
                                      <p:cBhvr>
                                        <p:cTn id="91" dur="1" fill="hold">
                                          <p:stCondLst>
                                            <p:cond delay="499"/>
                                          </p:stCondLst>
                                        </p:cTn>
                                        <p:tgtEl>
                                          <p:spTgt spid="16"/>
                                        </p:tgtEl>
                                        <p:attrNameLst>
                                          <p:attrName>style.visibility</p:attrName>
                                        </p:attrNameLst>
                                      </p:cBhvr>
                                      <p:to>
                                        <p:strVal val="hidden"/>
                                      </p:to>
                                    </p:set>
                                  </p:childTnLst>
                                </p:cTn>
                              </p:par>
                              <p:par>
                                <p:cTn id="92" presetID="9" presetClass="exit" presetSubtype="0" fill="hold" nodeType="withEffect">
                                  <p:stCondLst>
                                    <p:cond delay="0"/>
                                  </p:stCondLst>
                                  <p:childTnLst>
                                    <p:animEffect transition="out" filter="dissolve">
                                      <p:cBhvr>
                                        <p:cTn id="93" dur="500"/>
                                        <p:tgtEl>
                                          <p:spTgt spid="17"/>
                                        </p:tgtEl>
                                      </p:cBhvr>
                                    </p:animEffect>
                                    <p:set>
                                      <p:cBhvr>
                                        <p:cTn id="94" dur="1" fill="hold">
                                          <p:stCondLst>
                                            <p:cond delay="499"/>
                                          </p:stCondLst>
                                        </p:cTn>
                                        <p:tgtEl>
                                          <p:spTgt spid="17"/>
                                        </p:tgtEl>
                                        <p:attrNameLst>
                                          <p:attrName>style.visibility</p:attrName>
                                        </p:attrNameLst>
                                      </p:cBhvr>
                                      <p:to>
                                        <p:strVal val="hidden"/>
                                      </p:to>
                                    </p:set>
                                  </p:childTnLst>
                                </p:cTn>
                              </p:par>
                              <p:par>
                                <p:cTn id="95" presetID="9" presetClass="exit" presetSubtype="0" fill="hold" grpId="1" nodeType="withEffect">
                                  <p:stCondLst>
                                    <p:cond delay="0"/>
                                  </p:stCondLst>
                                  <p:childTnLst>
                                    <p:animEffect transition="out" filter="dissolve">
                                      <p:cBhvr>
                                        <p:cTn id="96" dur="500"/>
                                        <p:tgtEl>
                                          <p:spTgt spid="23"/>
                                        </p:tgtEl>
                                      </p:cBhvr>
                                    </p:animEffect>
                                    <p:set>
                                      <p:cBhvr>
                                        <p:cTn id="97" dur="1" fill="hold">
                                          <p:stCondLst>
                                            <p:cond delay="499"/>
                                          </p:stCondLst>
                                        </p:cTn>
                                        <p:tgtEl>
                                          <p:spTgt spid="23"/>
                                        </p:tgtEl>
                                        <p:attrNameLst>
                                          <p:attrName>style.visibility</p:attrName>
                                        </p:attrNameLst>
                                      </p:cBhvr>
                                      <p:to>
                                        <p:strVal val="hidden"/>
                                      </p:to>
                                    </p:set>
                                  </p:childTnLst>
                                </p:cTn>
                              </p:par>
                              <p:par>
                                <p:cTn id="98" presetID="9" presetClass="exit" presetSubtype="0" fill="hold" nodeType="withEffect">
                                  <p:stCondLst>
                                    <p:cond delay="0"/>
                                  </p:stCondLst>
                                  <p:childTnLst>
                                    <p:animEffect transition="out" filter="dissolve">
                                      <p:cBhvr>
                                        <p:cTn id="99" dur="500"/>
                                        <p:tgtEl>
                                          <p:spTgt spid="24"/>
                                        </p:tgtEl>
                                      </p:cBhvr>
                                    </p:animEffect>
                                    <p:set>
                                      <p:cBhvr>
                                        <p:cTn id="100" dur="1" fill="hold">
                                          <p:stCondLst>
                                            <p:cond delay="499"/>
                                          </p:stCondLst>
                                        </p:cTn>
                                        <p:tgtEl>
                                          <p:spTgt spid="24"/>
                                        </p:tgtEl>
                                        <p:attrNameLst>
                                          <p:attrName>style.visibility</p:attrName>
                                        </p:attrNameLst>
                                      </p:cBhvr>
                                      <p:to>
                                        <p:strVal val="hidden"/>
                                      </p:to>
                                    </p:set>
                                  </p:childTnLst>
                                </p:cTn>
                              </p:par>
                              <p:par>
                                <p:cTn id="101" presetID="9" presetClass="exit" presetSubtype="0" fill="hold" grpId="1" nodeType="withEffect">
                                  <p:stCondLst>
                                    <p:cond delay="0"/>
                                  </p:stCondLst>
                                  <p:childTnLst>
                                    <p:animEffect transition="out" filter="dissolve">
                                      <p:cBhvr>
                                        <p:cTn id="102" dur="500"/>
                                        <p:tgtEl>
                                          <p:spTgt spid="8"/>
                                        </p:tgtEl>
                                      </p:cBhvr>
                                    </p:animEffect>
                                    <p:set>
                                      <p:cBhvr>
                                        <p:cTn id="103" dur="1" fill="hold">
                                          <p:stCondLst>
                                            <p:cond delay="499"/>
                                          </p:stCondLst>
                                        </p:cTn>
                                        <p:tgtEl>
                                          <p:spTgt spid="8"/>
                                        </p:tgtEl>
                                        <p:attrNameLst>
                                          <p:attrName>style.visibility</p:attrName>
                                        </p:attrNameLst>
                                      </p:cBhvr>
                                      <p:to>
                                        <p:strVal val="hidden"/>
                                      </p:to>
                                    </p:set>
                                  </p:childTnLst>
                                </p:cTn>
                              </p:par>
                              <p:par>
                                <p:cTn id="104" presetID="9" presetClass="exit" presetSubtype="0" fill="hold" nodeType="withEffect">
                                  <p:stCondLst>
                                    <p:cond delay="0"/>
                                  </p:stCondLst>
                                  <p:childTnLst>
                                    <p:animEffect transition="out" filter="dissolve">
                                      <p:cBhvr>
                                        <p:cTn id="105" dur="500"/>
                                        <p:tgtEl>
                                          <p:spTgt spid="27"/>
                                        </p:tgtEl>
                                      </p:cBhvr>
                                    </p:animEffect>
                                    <p:set>
                                      <p:cBhvr>
                                        <p:cTn id="106" dur="1" fill="hold">
                                          <p:stCondLst>
                                            <p:cond delay="499"/>
                                          </p:stCondLst>
                                        </p:cTn>
                                        <p:tgtEl>
                                          <p:spTgt spid="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8" grpId="0" animBg="1"/>
      <p:bldP spid="8" grpId="1" animBg="1"/>
      <p:bldP spid="9" grpId="0"/>
      <p:bldP spid="2" grpId="0" animBg="1"/>
      <p:bldP spid="2" grpId="1" animBg="1"/>
      <p:bldP spid="11" grpId="0" animBg="1"/>
      <p:bldP spid="11" grpId="1" animBg="1"/>
      <p:bldP spid="16" grpId="0" animBg="1"/>
      <p:bldP spid="16" grpId="1" animBg="1"/>
      <p:bldP spid="23" grpId="0" animBg="1"/>
      <p:bldP spid="23" grpId="1"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5399" y="2112128"/>
            <a:ext cx="3954224" cy="369332"/>
          </a:xfrm>
          <a:prstGeom prst="rect">
            <a:avLst/>
          </a:prstGeom>
          <a:noFill/>
        </p:spPr>
        <p:txBody>
          <a:bodyPr wrap="none" rtlCol="0">
            <a:spAutoFit/>
          </a:bodyPr>
          <a:lstStyle/>
          <a:p>
            <a:pPr marL="285750" indent="-285750">
              <a:buBlip>
                <a:blip r:embed="rId3"/>
              </a:buBlip>
            </a:pPr>
            <a:r>
              <a:rPr lang="en-GB" b="1" u="sng" dirty="0">
                <a:effectLst>
                  <a:outerShdw blurRad="38100" dist="38100" dir="2700000" algn="tl">
                    <a:srgbClr val="000000">
                      <a:alpha val="43137"/>
                    </a:srgbClr>
                  </a:outerShdw>
                </a:effectLst>
              </a:rPr>
              <a:t>Chapter 1: Defining Ancient Heroism</a:t>
            </a:r>
          </a:p>
        </p:txBody>
      </p:sp>
      <p:pic>
        <p:nvPicPr>
          <p:cNvPr id="6" name="Picture 4" descr="Image result for camp half blood logo"/>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contrast="40000"/>
                    </a14:imgEffect>
                  </a14:imgLayer>
                </a14:imgProps>
              </a:ext>
              <a:ext uri="{28A0092B-C50C-407E-A947-70E740481C1C}">
                <a14:useLocalDpi xmlns:a14="http://schemas.microsoft.com/office/drawing/2010/main" val="0"/>
              </a:ext>
            </a:extLst>
          </a:blip>
          <a:srcRect t="11054" r="3746" b="11273"/>
          <a:stretch/>
        </p:blipFill>
        <p:spPr bwMode="auto">
          <a:xfrm>
            <a:off x="6688833" y="4876800"/>
            <a:ext cx="2455167" cy="19812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27705" y="152400"/>
            <a:ext cx="9144000" cy="923330"/>
          </a:xfrm>
          <a:prstGeom prst="rect">
            <a:avLst/>
          </a:prstGeom>
          <a:noFill/>
        </p:spPr>
        <p:txBody>
          <a:bodyPr wrap="square" lIns="91440" tIns="45720" rIns="91440" bIns="45720">
            <a:spAutoFit/>
          </a:bodyPr>
          <a:lstStyle/>
          <a:p>
            <a:pPr algn="ctr"/>
            <a:r>
              <a:rPr lang="en-US" sz="5400" b="1" cap="none" spc="0"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The Overall Dissertation</a:t>
            </a:r>
          </a:p>
        </p:txBody>
      </p:sp>
      <p:sp>
        <p:nvSpPr>
          <p:cNvPr id="10" name="Right Arrow 9"/>
          <p:cNvSpPr/>
          <p:nvPr/>
        </p:nvSpPr>
        <p:spPr>
          <a:xfrm rot="9462318">
            <a:off x="7901858" y="3176633"/>
            <a:ext cx="978408" cy="484632"/>
          </a:xfrm>
          <a:prstGeom prst="rightArrow">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Arrow 10"/>
          <p:cNvSpPr/>
          <p:nvPr/>
        </p:nvSpPr>
        <p:spPr>
          <a:xfrm rot="18293112">
            <a:off x="3967166" y="4257036"/>
            <a:ext cx="978408" cy="484632"/>
          </a:xfrm>
          <a:prstGeom prst="rightArrow">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3353992" y="3576956"/>
            <a:ext cx="4492508" cy="43823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 name="Straight Arrow Connector 3"/>
          <p:cNvCxnSpPr>
            <a:stCxn id="2" idx="2"/>
            <a:endCxn id="1048" idx="0"/>
          </p:cNvCxnSpPr>
          <p:nvPr/>
        </p:nvCxnSpPr>
        <p:spPr>
          <a:xfrm flipH="1">
            <a:off x="1959527" y="2481460"/>
            <a:ext cx="452984" cy="4824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stCxn id="2" idx="0"/>
            <a:endCxn id="1043" idx="2"/>
          </p:cNvCxnSpPr>
          <p:nvPr/>
        </p:nvCxnSpPr>
        <p:spPr>
          <a:xfrm flipH="1" flipV="1">
            <a:off x="1571356" y="1476241"/>
            <a:ext cx="841155" cy="63588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2" idx="3"/>
            <a:endCxn id="1046" idx="1"/>
          </p:cNvCxnSpPr>
          <p:nvPr/>
        </p:nvCxnSpPr>
        <p:spPr>
          <a:xfrm flipV="1">
            <a:off x="4389623" y="1946232"/>
            <a:ext cx="690837" cy="35056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4" name="Rectangle 23"/>
          <p:cNvSpPr/>
          <p:nvPr/>
        </p:nvSpPr>
        <p:spPr>
          <a:xfrm>
            <a:off x="617410" y="5516917"/>
            <a:ext cx="4038831" cy="369332"/>
          </a:xfrm>
          <a:prstGeom prst="rect">
            <a:avLst/>
          </a:prstGeom>
        </p:spPr>
        <p:txBody>
          <a:bodyPr wrap="square">
            <a:spAutoFit/>
          </a:bodyPr>
          <a:lstStyle/>
          <a:p>
            <a:pPr marL="285750" indent="-285750">
              <a:buBlip>
                <a:blip r:embed="rId6"/>
              </a:buBlip>
            </a:pPr>
            <a:r>
              <a:rPr lang="en-GB" b="1" u="sng" dirty="0">
                <a:effectLst>
                  <a:outerShdw blurRad="38100" dist="38100" dir="2700000" algn="tl">
                    <a:srgbClr val="000000">
                      <a:alpha val="43137"/>
                    </a:srgbClr>
                  </a:outerShdw>
                </a:effectLst>
              </a:rPr>
              <a:t>Chapter 2: Defining Modern Heroism</a:t>
            </a:r>
          </a:p>
        </p:txBody>
      </p:sp>
      <p:sp>
        <p:nvSpPr>
          <p:cNvPr id="25" name="Rectangle 24"/>
          <p:cNvSpPr/>
          <p:nvPr/>
        </p:nvSpPr>
        <p:spPr>
          <a:xfrm>
            <a:off x="3512300" y="3645855"/>
            <a:ext cx="4394986" cy="369332"/>
          </a:xfrm>
          <a:prstGeom prst="rect">
            <a:avLst/>
          </a:prstGeom>
        </p:spPr>
        <p:txBody>
          <a:bodyPr wrap="none">
            <a:spAutoFit/>
          </a:bodyPr>
          <a:lstStyle/>
          <a:p>
            <a:pPr marL="285750" indent="-285750">
              <a:buBlip>
                <a:blip r:embed="rId6"/>
              </a:buBlip>
            </a:pPr>
            <a:r>
              <a:rPr lang="en-GB" b="1" u="sng" dirty="0">
                <a:effectLst>
                  <a:outerShdw blurRad="38100" dist="38100" dir="2700000" algn="tl">
                    <a:srgbClr val="000000">
                      <a:alpha val="43137"/>
                    </a:srgbClr>
                  </a:outerShdw>
                </a:effectLst>
              </a:rPr>
              <a:t>Chapter 3: Where does Percy Jackson fit?</a:t>
            </a:r>
          </a:p>
        </p:txBody>
      </p:sp>
      <p:sp>
        <p:nvSpPr>
          <p:cNvPr id="1043" name="TextBox 1042"/>
          <p:cNvSpPr txBox="1"/>
          <p:nvPr/>
        </p:nvSpPr>
        <p:spPr>
          <a:xfrm>
            <a:off x="277091" y="1106909"/>
            <a:ext cx="2588529" cy="369332"/>
          </a:xfrm>
          <a:prstGeom prst="rect">
            <a:avLst/>
          </a:prstGeom>
          <a:noFill/>
        </p:spPr>
        <p:txBody>
          <a:bodyPr wrap="none" rtlCol="0">
            <a:spAutoFit/>
          </a:bodyPr>
          <a:lstStyle/>
          <a:p>
            <a:r>
              <a:rPr lang="en-GB" dirty="0"/>
              <a:t>Connections to the divine</a:t>
            </a:r>
          </a:p>
        </p:txBody>
      </p:sp>
      <p:sp>
        <p:nvSpPr>
          <p:cNvPr id="1045" name="TextBox 1044"/>
          <p:cNvSpPr txBox="1"/>
          <p:nvPr/>
        </p:nvSpPr>
        <p:spPr>
          <a:xfrm>
            <a:off x="3391921" y="1071991"/>
            <a:ext cx="1688539" cy="369332"/>
          </a:xfrm>
          <a:prstGeom prst="rect">
            <a:avLst/>
          </a:prstGeom>
          <a:noFill/>
        </p:spPr>
        <p:txBody>
          <a:bodyPr wrap="none" rtlCol="0">
            <a:spAutoFit/>
          </a:bodyPr>
          <a:lstStyle/>
          <a:p>
            <a:r>
              <a:rPr lang="en-GB" dirty="0"/>
              <a:t>Monster Slaying</a:t>
            </a:r>
          </a:p>
        </p:txBody>
      </p:sp>
      <p:sp>
        <p:nvSpPr>
          <p:cNvPr id="1046" name="TextBox 1045"/>
          <p:cNvSpPr txBox="1"/>
          <p:nvPr/>
        </p:nvSpPr>
        <p:spPr>
          <a:xfrm>
            <a:off x="5080460" y="1761566"/>
            <a:ext cx="894732" cy="369332"/>
          </a:xfrm>
          <a:prstGeom prst="rect">
            <a:avLst/>
          </a:prstGeom>
          <a:noFill/>
        </p:spPr>
        <p:txBody>
          <a:bodyPr wrap="none" rtlCol="0">
            <a:spAutoFit/>
          </a:bodyPr>
          <a:lstStyle/>
          <a:p>
            <a:r>
              <a:rPr lang="en-GB" dirty="0"/>
              <a:t>Bravery</a:t>
            </a:r>
          </a:p>
        </p:txBody>
      </p:sp>
      <p:sp>
        <p:nvSpPr>
          <p:cNvPr id="1048" name="TextBox 1047"/>
          <p:cNvSpPr txBox="1"/>
          <p:nvPr/>
        </p:nvSpPr>
        <p:spPr>
          <a:xfrm>
            <a:off x="900904" y="2963860"/>
            <a:ext cx="2117246" cy="369332"/>
          </a:xfrm>
          <a:prstGeom prst="rect">
            <a:avLst/>
          </a:prstGeom>
          <a:noFill/>
        </p:spPr>
        <p:txBody>
          <a:bodyPr wrap="none" rtlCol="0">
            <a:spAutoFit/>
          </a:bodyPr>
          <a:lstStyle/>
          <a:p>
            <a:r>
              <a:rPr lang="en-GB" dirty="0"/>
              <a:t>Immortal Perception</a:t>
            </a:r>
          </a:p>
        </p:txBody>
      </p:sp>
      <p:cxnSp>
        <p:nvCxnSpPr>
          <p:cNvPr id="1052" name="Straight Arrow Connector 1051"/>
          <p:cNvCxnSpPr>
            <a:endCxn id="1045" idx="2"/>
          </p:cNvCxnSpPr>
          <p:nvPr/>
        </p:nvCxnSpPr>
        <p:spPr>
          <a:xfrm flipV="1">
            <a:off x="3460971" y="1441323"/>
            <a:ext cx="775220" cy="62965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54" name="TextBox 1053"/>
          <p:cNvSpPr txBox="1"/>
          <p:nvPr/>
        </p:nvSpPr>
        <p:spPr>
          <a:xfrm>
            <a:off x="138351" y="6376331"/>
            <a:ext cx="2537874" cy="369332"/>
          </a:xfrm>
          <a:prstGeom prst="rect">
            <a:avLst/>
          </a:prstGeom>
          <a:noFill/>
        </p:spPr>
        <p:txBody>
          <a:bodyPr wrap="none" rtlCol="0">
            <a:spAutoFit/>
          </a:bodyPr>
          <a:lstStyle/>
          <a:p>
            <a:r>
              <a:rPr lang="en-GB" dirty="0"/>
              <a:t>Selflessness and Sacrifice</a:t>
            </a:r>
          </a:p>
        </p:txBody>
      </p:sp>
      <p:sp>
        <p:nvSpPr>
          <p:cNvPr id="1055" name="TextBox 1054"/>
          <p:cNvSpPr txBox="1"/>
          <p:nvPr/>
        </p:nvSpPr>
        <p:spPr>
          <a:xfrm>
            <a:off x="900904" y="4517935"/>
            <a:ext cx="2029723" cy="369332"/>
          </a:xfrm>
          <a:prstGeom prst="rect">
            <a:avLst/>
          </a:prstGeom>
          <a:noFill/>
        </p:spPr>
        <p:txBody>
          <a:bodyPr wrap="none" rtlCol="0">
            <a:spAutoFit/>
          </a:bodyPr>
          <a:lstStyle/>
          <a:p>
            <a:r>
              <a:rPr lang="en-GB" dirty="0"/>
              <a:t>Kindness and virtue</a:t>
            </a:r>
          </a:p>
        </p:txBody>
      </p:sp>
      <p:sp>
        <p:nvSpPr>
          <p:cNvPr id="1056" name="TextBox 1055"/>
          <p:cNvSpPr txBox="1"/>
          <p:nvPr/>
        </p:nvSpPr>
        <p:spPr>
          <a:xfrm>
            <a:off x="5248318" y="5261366"/>
            <a:ext cx="848437" cy="369332"/>
          </a:xfrm>
          <a:prstGeom prst="rect">
            <a:avLst/>
          </a:prstGeom>
          <a:noFill/>
        </p:spPr>
        <p:txBody>
          <a:bodyPr wrap="none" rtlCol="0">
            <a:spAutoFit/>
          </a:bodyPr>
          <a:lstStyle/>
          <a:p>
            <a:r>
              <a:rPr lang="en-GB" dirty="0"/>
              <a:t>Loyalty</a:t>
            </a:r>
          </a:p>
        </p:txBody>
      </p:sp>
      <p:cxnSp>
        <p:nvCxnSpPr>
          <p:cNvPr id="1058" name="Straight Arrow Connector 1057"/>
          <p:cNvCxnSpPr>
            <a:stCxn id="24" idx="0"/>
            <a:endCxn id="1055" idx="2"/>
          </p:cNvCxnSpPr>
          <p:nvPr/>
        </p:nvCxnSpPr>
        <p:spPr>
          <a:xfrm flipH="1" flipV="1">
            <a:off x="1915766" y="4887267"/>
            <a:ext cx="721060" cy="62965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60" name="Straight Arrow Connector 1059"/>
          <p:cNvCxnSpPr>
            <a:stCxn id="24" idx="3"/>
            <a:endCxn id="1056" idx="1"/>
          </p:cNvCxnSpPr>
          <p:nvPr/>
        </p:nvCxnSpPr>
        <p:spPr>
          <a:xfrm flipV="1">
            <a:off x="4656241" y="5446032"/>
            <a:ext cx="592077" cy="25555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62" name="Straight Arrow Connector 1061"/>
          <p:cNvCxnSpPr>
            <a:stCxn id="24" idx="2"/>
            <a:endCxn id="1054" idx="0"/>
          </p:cNvCxnSpPr>
          <p:nvPr/>
        </p:nvCxnSpPr>
        <p:spPr>
          <a:xfrm flipH="1">
            <a:off x="1407288" y="5886249"/>
            <a:ext cx="1229538" cy="49008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2" name="Rectangle 81"/>
          <p:cNvSpPr/>
          <p:nvPr/>
        </p:nvSpPr>
        <p:spPr>
          <a:xfrm>
            <a:off x="884137" y="2953067"/>
            <a:ext cx="2134013" cy="380126"/>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3" name="Rectangle 82"/>
          <p:cNvSpPr/>
          <p:nvPr/>
        </p:nvSpPr>
        <p:spPr>
          <a:xfrm>
            <a:off x="138351" y="6388997"/>
            <a:ext cx="2537874" cy="330458"/>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Right Arrow 83"/>
          <p:cNvSpPr/>
          <p:nvPr/>
        </p:nvSpPr>
        <p:spPr>
          <a:xfrm rot="9462318">
            <a:off x="2971767" y="6104381"/>
            <a:ext cx="978408" cy="484632"/>
          </a:xfrm>
          <a:prstGeom prst="rightArrow">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5" name="Right Arrow 84"/>
          <p:cNvSpPr/>
          <p:nvPr/>
        </p:nvSpPr>
        <p:spPr>
          <a:xfrm rot="17833241">
            <a:off x="194636" y="3629350"/>
            <a:ext cx="978408" cy="484632"/>
          </a:xfrm>
          <a:prstGeom prst="rightArrow">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64181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56" presetClass="entr" presetSubtype="0" fill="hold" nodeType="withEffect">
                                  <p:stCondLst>
                                    <p:cond delay="0"/>
                                  </p:stCondLst>
                                  <p:iterate type="lt">
                                    <p:tmPct val="10000"/>
                                  </p:iterate>
                                  <p:childTnLst>
                                    <p:set>
                                      <p:cBhvr>
                                        <p:cTn id="8" dur="1" fill="hold">
                                          <p:stCondLst>
                                            <p:cond delay="0"/>
                                          </p:stCondLst>
                                        </p:cTn>
                                        <p:tgtEl>
                                          <p:spTgt spid="2">
                                            <p:txEl>
                                              <p:pRg st="0" end="0"/>
                                            </p:txEl>
                                          </p:spTgt>
                                        </p:tgtEl>
                                        <p:attrNameLst>
                                          <p:attrName>style.visibility</p:attrName>
                                        </p:attrNameLst>
                                      </p:cBhvr>
                                      <p:to>
                                        <p:strVal val="visible"/>
                                      </p:to>
                                    </p:set>
                                    <p:anim by="(-#ppt_w*2)" calcmode="lin" valueType="num">
                                      <p:cBhvr rctx="PPT">
                                        <p:cTn id="9" dur="125" autoRev="1" fill="hold">
                                          <p:stCondLst>
                                            <p:cond delay="0"/>
                                          </p:stCondLst>
                                        </p:cTn>
                                        <p:tgtEl>
                                          <p:spTgt spid="2">
                                            <p:txEl>
                                              <p:pRg st="0" end="0"/>
                                            </p:txEl>
                                          </p:spTgt>
                                        </p:tgtEl>
                                        <p:attrNameLst>
                                          <p:attrName>ppt_w</p:attrName>
                                        </p:attrNameLst>
                                      </p:cBhvr>
                                    </p:anim>
                                    <p:anim by="(#ppt_w*0.50)" calcmode="lin" valueType="num">
                                      <p:cBhvr>
                                        <p:cTn id="10" dur="125" decel="50000" autoRev="1" fill="hold">
                                          <p:stCondLst>
                                            <p:cond delay="0"/>
                                          </p:stCondLst>
                                        </p:cTn>
                                        <p:tgtEl>
                                          <p:spTgt spid="2">
                                            <p:txEl>
                                              <p:pRg st="0" end="0"/>
                                            </p:txEl>
                                          </p:spTgt>
                                        </p:tgtEl>
                                        <p:attrNameLst>
                                          <p:attrName>ppt_x</p:attrName>
                                        </p:attrNameLst>
                                      </p:cBhvr>
                                    </p:anim>
                                    <p:anim from="(-#ppt_h/2)" to="(#ppt_y)" calcmode="lin" valueType="num">
                                      <p:cBhvr>
                                        <p:cTn id="11" dur="250" fill="hold">
                                          <p:stCondLst>
                                            <p:cond delay="0"/>
                                          </p:stCondLst>
                                        </p:cTn>
                                        <p:tgtEl>
                                          <p:spTgt spid="2">
                                            <p:txEl>
                                              <p:pRg st="0" end="0"/>
                                            </p:txEl>
                                          </p:spTgt>
                                        </p:tgtEl>
                                        <p:attrNameLst>
                                          <p:attrName>ppt_y</p:attrName>
                                        </p:attrNameLst>
                                      </p:cBhvr>
                                    </p:anim>
                                    <p:animRot by="21600000">
                                      <p:cBhvr>
                                        <p:cTn id="12" dur="250" fill="hold">
                                          <p:stCondLst>
                                            <p:cond delay="0"/>
                                          </p:stCondLst>
                                        </p:cTn>
                                        <p:tgtEl>
                                          <p:spTgt spid="2">
                                            <p:txEl>
                                              <p:pRg st="0" end="0"/>
                                            </p:txEl>
                                          </p:spTgt>
                                        </p:tgtEl>
                                        <p:attrNameLst>
                                          <p:attrName>r</p:attrName>
                                        </p:attrNameLst>
                                      </p:cBhvr>
                                    </p:animRo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grpId="0" nodeType="clickEffect">
                                  <p:stCondLst>
                                    <p:cond delay="0"/>
                                  </p:stCondLst>
                                  <p:childTnLst>
                                    <p:set>
                                      <p:cBhvr>
                                        <p:cTn id="16" dur="1" fill="hold">
                                          <p:stCondLst>
                                            <p:cond delay="0"/>
                                          </p:stCondLst>
                                        </p:cTn>
                                        <p:tgtEl>
                                          <p:spTgt spid="1043"/>
                                        </p:tgtEl>
                                        <p:attrNameLst>
                                          <p:attrName>style.visibility</p:attrName>
                                        </p:attrNameLst>
                                      </p:cBhvr>
                                      <p:to>
                                        <p:strVal val="visible"/>
                                      </p:to>
                                    </p:set>
                                    <p:anim calcmode="lin" valueType="num">
                                      <p:cBhvr>
                                        <p:cTn id="17" dur="1000" fill="hold"/>
                                        <p:tgtEl>
                                          <p:spTgt spid="1043"/>
                                        </p:tgtEl>
                                        <p:attrNameLst>
                                          <p:attrName>ppt_w</p:attrName>
                                        </p:attrNameLst>
                                      </p:cBhvr>
                                      <p:tavLst>
                                        <p:tav tm="0">
                                          <p:val>
                                            <p:fltVal val="0"/>
                                          </p:val>
                                        </p:tav>
                                        <p:tav tm="100000">
                                          <p:val>
                                            <p:strVal val="#ppt_w"/>
                                          </p:val>
                                        </p:tav>
                                      </p:tavLst>
                                    </p:anim>
                                    <p:anim calcmode="lin" valueType="num">
                                      <p:cBhvr>
                                        <p:cTn id="18" dur="1000" fill="hold"/>
                                        <p:tgtEl>
                                          <p:spTgt spid="1043"/>
                                        </p:tgtEl>
                                        <p:attrNameLst>
                                          <p:attrName>ppt_h</p:attrName>
                                        </p:attrNameLst>
                                      </p:cBhvr>
                                      <p:tavLst>
                                        <p:tav tm="0">
                                          <p:val>
                                            <p:fltVal val="0"/>
                                          </p:val>
                                        </p:tav>
                                        <p:tav tm="100000">
                                          <p:val>
                                            <p:strVal val="#ppt_h"/>
                                          </p:val>
                                        </p:tav>
                                      </p:tavLst>
                                    </p:anim>
                                    <p:anim calcmode="lin" valueType="num">
                                      <p:cBhvr>
                                        <p:cTn id="19" dur="1000" fill="hold"/>
                                        <p:tgtEl>
                                          <p:spTgt spid="1043"/>
                                        </p:tgtEl>
                                        <p:attrNameLst>
                                          <p:attrName>style.rotation</p:attrName>
                                        </p:attrNameLst>
                                      </p:cBhvr>
                                      <p:tavLst>
                                        <p:tav tm="0">
                                          <p:val>
                                            <p:fltVal val="90"/>
                                          </p:val>
                                        </p:tav>
                                        <p:tav tm="100000">
                                          <p:val>
                                            <p:fltVal val="0"/>
                                          </p:val>
                                        </p:tav>
                                      </p:tavLst>
                                    </p:anim>
                                    <p:animEffect transition="in" filter="fade">
                                      <p:cBhvr>
                                        <p:cTn id="20" dur="1000"/>
                                        <p:tgtEl>
                                          <p:spTgt spid="1043"/>
                                        </p:tgtEl>
                                      </p:cBhvr>
                                    </p:animEffect>
                                  </p:childTnLst>
                                </p:cTn>
                              </p:par>
                              <p:par>
                                <p:cTn id="21" presetID="1" presetClass="entr" presetSubtype="0" fill="hold" nodeType="with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1045"/>
                                        </p:tgtEl>
                                        <p:attrNameLst>
                                          <p:attrName>style.visibility</p:attrName>
                                        </p:attrNameLst>
                                      </p:cBhvr>
                                      <p:to>
                                        <p:strVal val="visible"/>
                                      </p:to>
                                    </p:set>
                                    <p:animEffect transition="in" filter="fade">
                                      <p:cBhvr>
                                        <p:cTn id="27" dur="1000"/>
                                        <p:tgtEl>
                                          <p:spTgt spid="1045"/>
                                        </p:tgtEl>
                                      </p:cBhvr>
                                    </p:animEffect>
                                    <p:anim calcmode="lin" valueType="num">
                                      <p:cBhvr>
                                        <p:cTn id="28" dur="1000" fill="hold"/>
                                        <p:tgtEl>
                                          <p:spTgt spid="1045"/>
                                        </p:tgtEl>
                                        <p:attrNameLst>
                                          <p:attrName>ppt_x</p:attrName>
                                        </p:attrNameLst>
                                      </p:cBhvr>
                                      <p:tavLst>
                                        <p:tav tm="0">
                                          <p:val>
                                            <p:strVal val="#ppt_x"/>
                                          </p:val>
                                        </p:tav>
                                        <p:tav tm="100000">
                                          <p:val>
                                            <p:strVal val="#ppt_x"/>
                                          </p:val>
                                        </p:tav>
                                      </p:tavLst>
                                    </p:anim>
                                    <p:anim calcmode="lin" valueType="num">
                                      <p:cBhvr>
                                        <p:cTn id="29" dur="1000" fill="hold"/>
                                        <p:tgtEl>
                                          <p:spTgt spid="1045"/>
                                        </p:tgtEl>
                                        <p:attrNameLst>
                                          <p:attrName>ppt_y</p:attrName>
                                        </p:attrNameLst>
                                      </p:cBhvr>
                                      <p:tavLst>
                                        <p:tav tm="0">
                                          <p:val>
                                            <p:strVal val="#ppt_y+.1"/>
                                          </p:val>
                                        </p:tav>
                                        <p:tav tm="100000">
                                          <p:val>
                                            <p:strVal val="#ppt_y"/>
                                          </p:val>
                                        </p:tav>
                                      </p:tavLst>
                                    </p:anim>
                                  </p:childTnLst>
                                </p:cTn>
                              </p:par>
                              <p:par>
                                <p:cTn id="30" presetID="1" presetClass="entr" presetSubtype="0" fill="hold" nodeType="withEffect">
                                  <p:stCondLst>
                                    <p:cond delay="0"/>
                                  </p:stCondLst>
                                  <p:childTnLst>
                                    <p:set>
                                      <p:cBhvr>
                                        <p:cTn id="31" dur="1" fill="hold">
                                          <p:stCondLst>
                                            <p:cond delay="0"/>
                                          </p:stCondLst>
                                        </p:cTn>
                                        <p:tgtEl>
                                          <p:spTgt spid="1052"/>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046"/>
                                        </p:tgtEl>
                                        <p:attrNameLst>
                                          <p:attrName>style.visibility</p:attrName>
                                        </p:attrNameLst>
                                      </p:cBhvr>
                                      <p:to>
                                        <p:strVal val="visible"/>
                                      </p:to>
                                    </p:set>
                                    <p:animEffect transition="in" filter="fade">
                                      <p:cBhvr>
                                        <p:cTn id="36" dur="500"/>
                                        <p:tgtEl>
                                          <p:spTgt spid="1046"/>
                                        </p:tgtEl>
                                      </p:cBhvr>
                                    </p:animEffect>
                                  </p:childTnLst>
                                </p:cTn>
                              </p:par>
                              <p:par>
                                <p:cTn id="37" presetID="1" presetClass="entr" presetSubtype="0" fill="hold" nodeType="withEffect">
                                  <p:stCondLst>
                                    <p:cond delay="0"/>
                                  </p:stCondLst>
                                  <p:childTnLst>
                                    <p:set>
                                      <p:cBhvr>
                                        <p:cTn id="38" dur="1" fill="hold">
                                          <p:stCondLst>
                                            <p:cond delay="0"/>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grpId="0" nodeType="clickEffect">
                                  <p:stCondLst>
                                    <p:cond delay="0"/>
                                  </p:stCondLst>
                                  <p:childTnLst>
                                    <p:set>
                                      <p:cBhvr>
                                        <p:cTn id="42" dur="1" fill="hold">
                                          <p:stCondLst>
                                            <p:cond delay="0"/>
                                          </p:stCondLst>
                                        </p:cTn>
                                        <p:tgtEl>
                                          <p:spTgt spid="1048"/>
                                        </p:tgtEl>
                                        <p:attrNameLst>
                                          <p:attrName>style.visibility</p:attrName>
                                        </p:attrNameLst>
                                      </p:cBhvr>
                                      <p:to>
                                        <p:strVal val="visible"/>
                                      </p:to>
                                    </p:set>
                                    <p:animEffect transition="in" filter="circle(in)">
                                      <p:cBhvr>
                                        <p:cTn id="43" dur="2000"/>
                                        <p:tgtEl>
                                          <p:spTgt spid="1048"/>
                                        </p:tgtEl>
                                      </p:cBhvr>
                                    </p:animEffect>
                                  </p:childTnLst>
                                </p:cTn>
                              </p:par>
                              <p:par>
                                <p:cTn id="44" presetID="1" presetClass="entr" presetSubtype="0" fill="hold" nodeType="withEffect">
                                  <p:stCondLst>
                                    <p:cond delay="0"/>
                                  </p:stCondLst>
                                  <p:childTnLst>
                                    <p:set>
                                      <p:cBhvr>
                                        <p:cTn id="45" dur="1" fill="hold">
                                          <p:stCondLst>
                                            <p:cond delay="0"/>
                                          </p:stCondLst>
                                        </p:cTn>
                                        <p:tgtEl>
                                          <p:spTgt spid="4"/>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56" presetClass="entr" presetSubtype="0" fill="hold" grpId="0" nodeType="clickEffect">
                                  <p:stCondLst>
                                    <p:cond delay="0"/>
                                  </p:stCondLst>
                                  <p:iterate type="lt">
                                    <p:tmPct val="10000"/>
                                  </p:iterate>
                                  <p:childTnLst>
                                    <p:set>
                                      <p:cBhvr>
                                        <p:cTn id="49" dur="1" fill="hold">
                                          <p:stCondLst>
                                            <p:cond delay="0"/>
                                          </p:stCondLst>
                                        </p:cTn>
                                        <p:tgtEl>
                                          <p:spTgt spid="24"/>
                                        </p:tgtEl>
                                        <p:attrNameLst>
                                          <p:attrName>style.visibility</p:attrName>
                                        </p:attrNameLst>
                                      </p:cBhvr>
                                      <p:to>
                                        <p:strVal val="visible"/>
                                      </p:to>
                                    </p:set>
                                    <p:anim by="(-#ppt_w*2)" calcmode="lin" valueType="num">
                                      <p:cBhvr rctx="PPT">
                                        <p:cTn id="50" dur="125" autoRev="1" fill="hold">
                                          <p:stCondLst>
                                            <p:cond delay="0"/>
                                          </p:stCondLst>
                                        </p:cTn>
                                        <p:tgtEl>
                                          <p:spTgt spid="24"/>
                                        </p:tgtEl>
                                        <p:attrNameLst>
                                          <p:attrName>ppt_w</p:attrName>
                                        </p:attrNameLst>
                                      </p:cBhvr>
                                    </p:anim>
                                    <p:anim by="(#ppt_w*0.50)" calcmode="lin" valueType="num">
                                      <p:cBhvr>
                                        <p:cTn id="51" dur="125" decel="50000" autoRev="1" fill="hold">
                                          <p:stCondLst>
                                            <p:cond delay="0"/>
                                          </p:stCondLst>
                                        </p:cTn>
                                        <p:tgtEl>
                                          <p:spTgt spid="24"/>
                                        </p:tgtEl>
                                        <p:attrNameLst>
                                          <p:attrName>ppt_x</p:attrName>
                                        </p:attrNameLst>
                                      </p:cBhvr>
                                    </p:anim>
                                    <p:anim from="(-#ppt_h/2)" to="(#ppt_y)" calcmode="lin" valueType="num">
                                      <p:cBhvr>
                                        <p:cTn id="52" dur="250" fill="hold">
                                          <p:stCondLst>
                                            <p:cond delay="0"/>
                                          </p:stCondLst>
                                        </p:cTn>
                                        <p:tgtEl>
                                          <p:spTgt spid="24"/>
                                        </p:tgtEl>
                                        <p:attrNameLst>
                                          <p:attrName>ppt_y</p:attrName>
                                        </p:attrNameLst>
                                      </p:cBhvr>
                                    </p:anim>
                                    <p:animRot by="21600000">
                                      <p:cBhvr>
                                        <p:cTn id="53" dur="250" fill="hold">
                                          <p:stCondLst>
                                            <p:cond delay="0"/>
                                          </p:stCondLst>
                                        </p:cTn>
                                        <p:tgtEl>
                                          <p:spTgt spid="24"/>
                                        </p:tgtEl>
                                        <p:attrNameLst>
                                          <p:attrName>r</p:attrName>
                                        </p:attrNameLst>
                                      </p:cBhvr>
                                    </p:animRot>
                                  </p:childTnLst>
                                </p:cTn>
                              </p:par>
                            </p:childTnLst>
                          </p:cTn>
                        </p:par>
                      </p:childTnLst>
                    </p:cTn>
                  </p:par>
                  <p:par>
                    <p:cTn id="54" fill="hold">
                      <p:stCondLst>
                        <p:cond delay="indefinite"/>
                      </p:stCondLst>
                      <p:childTnLst>
                        <p:par>
                          <p:cTn id="55" fill="hold">
                            <p:stCondLst>
                              <p:cond delay="0"/>
                            </p:stCondLst>
                            <p:childTnLst>
                              <p:par>
                                <p:cTn id="56" presetID="26" presetClass="entr" presetSubtype="0" fill="hold" grpId="0" nodeType="clickEffect">
                                  <p:stCondLst>
                                    <p:cond delay="0"/>
                                  </p:stCondLst>
                                  <p:childTnLst>
                                    <p:set>
                                      <p:cBhvr>
                                        <p:cTn id="57" dur="1" fill="hold">
                                          <p:stCondLst>
                                            <p:cond delay="0"/>
                                          </p:stCondLst>
                                        </p:cTn>
                                        <p:tgtEl>
                                          <p:spTgt spid="1054"/>
                                        </p:tgtEl>
                                        <p:attrNameLst>
                                          <p:attrName>style.visibility</p:attrName>
                                        </p:attrNameLst>
                                      </p:cBhvr>
                                      <p:to>
                                        <p:strVal val="visible"/>
                                      </p:to>
                                    </p:set>
                                    <p:animEffect transition="in" filter="wipe(down)">
                                      <p:cBhvr>
                                        <p:cTn id="58" dur="580">
                                          <p:stCondLst>
                                            <p:cond delay="0"/>
                                          </p:stCondLst>
                                        </p:cTn>
                                        <p:tgtEl>
                                          <p:spTgt spid="1054"/>
                                        </p:tgtEl>
                                      </p:cBhvr>
                                    </p:animEffect>
                                    <p:anim calcmode="lin" valueType="num">
                                      <p:cBhvr>
                                        <p:cTn id="59" dur="1822" tmFilter="0,0; 0.14,0.36; 0.43,0.73; 0.71,0.91; 1.0,1.0">
                                          <p:stCondLst>
                                            <p:cond delay="0"/>
                                          </p:stCondLst>
                                        </p:cTn>
                                        <p:tgtEl>
                                          <p:spTgt spid="1054"/>
                                        </p:tgtEl>
                                        <p:attrNameLst>
                                          <p:attrName>ppt_x</p:attrName>
                                        </p:attrNameLst>
                                      </p:cBhvr>
                                      <p:tavLst>
                                        <p:tav tm="0">
                                          <p:val>
                                            <p:strVal val="#ppt_x-0.25"/>
                                          </p:val>
                                        </p:tav>
                                        <p:tav tm="100000">
                                          <p:val>
                                            <p:strVal val="#ppt_x"/>
                                          </p:val>
                                        </p:tav>
                                      </p:tavLst>
                                    </p:anim>
                                    <p:anim calcmode="lin" valueType="num">
                                      <p:cBhvr>
                                        <p:cTn id="60" dur="664" tmFilter="0.0,0.0; 0.25,0.07; 0.50,0.2; 0.75,0.467; 1.0,1.0">
                                          <p:stCondLst>
                                            <p:cond delay="0"/>
                                          </p:stCondLst>
                                        </p:cTn>
                                        <p:tgtEl>
                                          <p:spTgt spid="1054"/>
                                        </p:tgtEl>
                                        <p:attrNameLst>
                                          <p:attrName>ppt_y</p:attrName>
                                        </p:attrNameLst>
                                      </p:cBhvr>
                                      <p:tavLst>
                                        <p:tav tm="0" fmla="#ppt_y-sin(pi*$)/3">
                                          <p:val>
                                            <p:fltVal val="0.5"/>
                                          </p:val>
                                        </p:tav>
                                        <p:tav tm="100000">
                                          <p:val>
                                            <p:fltVal val="1"/>
                                          </p:val>
                                        </p:tav>
                                      </p:tavLst>
                                    </p:anim>
                                    <p:anim calcmode="lin" valueType="num">
                                      <p:cBhvr>
                                        <p:cTn id="61" dur="664" tmFilter="0, 0; 0.125,0.2665; 0.25,0.4; 0.375,0.465; 0.5,0.5;  0.625,0.535; 0.75,0.6; 0.875,0.7335; 1,1">
                                          <p:stCondLst>
                                            <p:cond delay="664"/>
                                          </p:stCondLst>
                                        </p:cTn>
                                        <p:tgtEl>
                                          <p:spTgt spid="1054"/>
                                        </p:tgtEl>
                                        <p:attrNameLst>
                                          <p:attrName>ppt_y</p:attrName>
                                        </p:attrNameLst>
                                      </p:cBhvr>
                                      <p:tavLst>
                                        <p:tav tm="0" fmla="#ppt_y-sin(pi*$)/9">
                                          <p:val>
                                            <p:fltVal val="0"/>
                                          </p:val>
                                        </p:tav>
                                        <p:tav tm="100000">
                                          <p:val>
                                            <p:fltVal val="1"/>
                                          </p:val>
                                        </p:tav>
                                      </p:tavLst>
                                    </p:anim>
                                    <p:anim calcmode="lin" valueType="num">
                                      <p:cBhvr>
                                        <p:cTn id="62" dur="332" tmFilter="0, 0; 0.125,0.2665; 0.25,0.4; 0.375,0.465; 0.5,0.5;  0.625,0.535; 0.75,0.6; 0.875,0.7335; 1,1">
                                          <p:stCondLst>
                                            <p:cond delay="1324"/>
                                          </p:stCondLst>
                                        </p:cTn>
                                        <p:tgtEl>
                                          <p:spTgt spid="1054"/>
                                        </p:tgtEl>
                                        <p:attrNameLst>
                                          <p:attrName>ppt_y</p:attrName>
                                        </p:attrNameLst>
                                      </p:cBhvr>
                                      <p:tavLst>
                                        <p:tav tm="0" fmla="#ppt_y-sin(pi*$)/27">
                                          <p:val>
                                            <p:fltVal val="0"/>
                                          </p:val>
                                        </p:tav>
                                        <p:tav tm="100000">
                                          <p:val>
                                            <p:fltVal val="1"/>
                                          </p:val>
                                        </p:tav>
                                      </p:tavLst>
                                    </p:anim>
                                    <p:anim calcmode="lin" valueType="num">
                                      <p:cBhvr>
                                        <p:cTn id="63" dur="164" tmFilter="0, 0; 0.125,0.2665; 0.25,0.4; 0.375,0.465; 0.5,0.5;  0.625,0.535; 0.75,0.6; 0.875,0.7335; 1,1">
                                          <p:stCondLst>
                                            <p:cond delay="1656"/>
                                          </p:stCondLst>
                                        </p:cTn>
                                        <p:tgtEl>
                                          <p:spTgt spid="1054"/>
                                        </p:tgtEl>
                                        <p:attrNameLst>
                                          <p:attrName>ppt_y</p:attrName>
                                        </p:attrNameLst>
                                      </p:cBhvr>
                                      <p:tavLst>
                                        <p:tav tm="0" fmla="#ppt_y-sin(pi*$)/81">
                                          <p:val>
                                            <p:fltVal val="0"/>
                                          </p:val>
                                        </p:tav>
                                        <p:tav tm="100000">
                                          <p:val>
                                            <p:fltVal val="1"/>
                                          </p:val>
                                        </p:tav>
                                      </p:tavLst>
                                    </p:anim>
                                    <p:animScale>
                                      <p:cBhvr>
                                        <p:cTn id="64" dur="26">
                                          <p:stCondLst>
                                            <p:cond delay="650"/>
                                          </p:stCondLst>
                                        </p:cTn>
                                        <p:tgtEl>
                                          <p:spTgt spid="1054"/>
                                        </p:tgtEl>
                                      </p:cBhvr>
                                      <p:to x="100000" y="60000"/>
                                    </p:animScale>
                                    <p:animScale>
                                      <p:cBhvr>
                                        <p:cTn id="65" dur="166" decel="50000">
                                          <p:stCondLst>
                                            <p:cond delay="676"/>
                                          </p:stCondLst>
                                        </p:cTn>
                                        <p:tgtEl>
                                          <p:spTgt spid="1054"/>
                                        </p:tgtEl>
                                      </p:cBhvr>
                                      <p:to x="100000" y="100000"/>
                                    </p:animScale>
                                    <p:animScale>
                                      <p:cBhvr>
                                        <p:cTn id="66" dur="26">
                                          <p:stCondLst>
                                            <p:cond delay="1312"/>
                                          </p:stCondLst>
                                        </p:cTn>
                                        <p:tgtEl>
                                          <p:spTgt spid="1054"/>
                                        </p:tgtEl>
                                      </p:cBhvr>
                                      <p:to x="100000" y="80000"/>
                                    </p:animScale>
                                    <p:animScale>
                                      <p:cBhvr>
                                        <p:cTn id="67" dur="166" decel="50000">
                                          <p:stCondLst>
                                            <p:cond delay="1338"/>
                                          </p:stCondLst>
                                        </p:cTn>
                                        <p:tgtEl>
                                          <p:spTgt spid="1054"/>
                                        </p:tgtEl>
                                      </p:cBhvr>
                                      <p:to x="100000" y="100000"/>
                                    </p:animScale>
                                    <p:animScale>
                                      <p:cBhvr>
                                        <p:cTn id="68" dur="26">
                                          <p:stCondLst>
                                            <p:cond delay="1642"/>
                                          </p:stCondLst>
                                        </p:cTn>
                                        <p:tgtEl>
                                          <p:spTgt spid="1054"/>
                                        </p:tgtEl>
                                      </p:cBhvr>
                                      <p:to x="100000" y="90000"/>
                                    </p:animScale>
                                    <p:animScale>
                                      <p:cBhvr>
                                        <p:cTn id="69" dur="166" decel="50000">
                                          <p:stCondLst>
                                            <p:cond delay="1668"/>
                                          </p:stCondLst>
                                        </p:cTn>
                                        <p:tgtEl>
                                          <p:spTgt spid="1054"/>
                                        </p:tgtEl>
                                      </p:cBhvr>
                                      <p:to x="100000" y="100000"/>
                                    </p:animScale>
                                    <p:animScale>
                                      <p:cBhvr>
                                        <p:cTn id="70" dur="26">
                                          <p:stCondLst>
                                            <p:cond delay="1808"/>
                                          </p:stCondLst>
                                        </p:cTn>
                                        <p:tgtEl>
                                          <p:spTgt spid="1054"/>
                                        </p:tgtEl>
                                      </p:cBhvr>
                                      <p:to x="100000" y="95000"/>
                                    </p:animScale>
                                    <p:animScale>
                                      <p:cBhvr>
                                        <p:cTn id="71" dur="166" decel="50000">
                                          <p:stCondLst>
                                            <p:cond delay="1834"/>
                                          </p:stCondLst>
                                        </p:cTn>
                                        <p:tgtEl>
                                          <p:spTgt spid="1054"/>
                                        </p:tgtEl>
                                      </p:cBhvr>
                                      <p:to x="100000" y="100000"/>
                                    </p:animScale>
                                  </p:childTnLst>
                                </p:cTn>
                              </p:par>
                              <p:par>
                                <p:cTn id="72" presetID="1" presetClass="entr" presetSubtype="0" fill="hold" nodeType="withEffect">
                                  <p:stCondLst>
                                    <p:cond delay="0"/>
                                  </p:stCondLst>
                                  <p:childTnLst>
                                    <p:set>
                                      <p:cBhvr>
                                        <p:cTn id="73" dur="1" fill="hold">
                                          <p:stCondLst>
                                            <p:cond delay="0"/>
                                          </p:stCondLst>
                                        </p:cTn>
                                        <p:tgtEl>
                                          <p:spTgt spid="1062"/>
                                        </p:tgtEl>
                                        <p:attrNameLst>
                                          <p:attrName>style.visibility</p:attrName>
                                        </p:attrNameLst>
                                      </p:cBhvr>
                                      <p:to>
                                        <p:strVal val="visible"/>
                                      </p:to>
                                    </p:set>
                                  </p:childTnLst>
                                </p:cTn>
                              </p:par>
                            </p:childTnLst>
                          </p:cTn>
                        </p:par>
                      </p:childTnLst>
                    </p:cTn>
                  </p:par>
                  <p:par>
                    <p:cTn id="74" fill="hold">
                      <p:stCondLst>
                        <p:cond delay="indefinite"/>
                      </p:stCondLst>
                      <p:childTnLst>
                        <p:par>
                          <p:cTn id="75" fill="hold">
                            <p:stCondLst>
                              <p:cond delay="0"/>
                            </p:stCondLst>
                            <p:childTnLst>
                              <p:par>
                                <p:cTn id="76" presetID="21" presetClass="entr" presetSubtype="1" fill="hold" grpId="0" nodeType="clickEffect">
                                  <p:stCondLst>
                                    <p:cond delay="0"/>
                                  </p:stCondLst>
                                  <p:childTnLst>
                                    <p:set>
                                      <p:cBhvr>
                                        <p:cTn id="77" dur="1" fill="hold">
                                          <p:stCondLst>
                                            <p:cond delay="0"/>
                                          </p:stCondLst>
                                        </p:cTn>
                                        <p:tgtEl>
                                          <p:spTgt spid="1055"/>
                                        </p:tgtEl>
                                        <p:attrNameLst>
                                          <p:attrName>style.visibility</p:attrName>
                                        </p:attrNameLst>
                                      </p:cBhvr>
                                      <p:to>
                                        <p:strVal val="visible"/>
                                      </p:to>
                                    </p:set>
                                    <p:animEffect transition="in" filter="wheel(1)">
                                      <p:cBhvr>
                                        <p:cTn id="78" dur="2000"/>
                                        <p:tgtEl>
                                          <p:spTgt spid="1055"/>
                                        </p:tgtEl>
                                      </p:cBhvr>
                                    </p:animEffect>
                                  </p:childTnLst>
                                </p:cTn>
                              </p:par>
                              <p:par>
                                <p:cTn id="79" presetID="1" presetClass="entr" presetSubtype="0" fill="hold" nodeType="withEffect">
                                  <p:stCondLst>
                                    <p:cond delay="0"/>
                                  </p:stCondLst>
                                  <p:childTnLst>
                                    <p:set>
                                      <p:cBhvr>
                                        <p:cTn id="80" dur="1" fill="hold">
                                          <p:stCondLst>
                                            <p:cond delay="0"/>
                                          </p:stCondLst>
                                        </p:cTn>
                                        <p:tgtEl>
                                          <p:spTgt spid="1058"/>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53" presetClass="entr" presetSubtype="16" fill="hold" grpId="0" nodeType="clickEffect">
                                  <p:stCondLst>
                                    <p:cond delay="0"/>
                                  </p:stCondLst>
                                  <p:childTnLst>
                                    <p:set>
                                      <p:cBhvr>
                                        <p:cTn id="84" dur="1" fill="hold">
                                          <p:stCondLst>
                                            <p:cond delay="0"/>
                                          </p:stCondLst>
                                        </p:cTn>
                                        <p:tgtEl>
                                          <p:spTgt spid="1056"/>
                                        </p:tgtEl>
                                        <p:attrNameLst>
                                          <p:attrName>style.visibility</p:attrName>
                                        </p:attrNameLst>
                                      </p:cBhvr>
                                      <p:to>
                                        <p:strVal val="visible"/>
                                      </p:to>
                                    </p:set>
                                    <p:anim calcmode="lin" valueType="num">
                                      <p:cBhvr>
                                        <p:cTn id="85" dur="500" fill="hold"/>
                                        <p:tgtEl>
                                          <p:spTgt spid="1056"/>
                                        </p:tgtEl>
                                        <p:attrNameLst>
                                          <p:attrName>ppt_w</p:attrName>
                                        </p:attrNameLst>
                                      </p:cBhvr>
                                      <p:tavLst>
                                        <p:tav tm="0">
                                          <p:val>
                                            <p:fltVal val="0"/>
                                          </p:val>
                                        </p:tav>
                                        <p:tav tm="100000">
                                          <p:val>
                                            <p:strVal val="#ppt_w"/>
                                          </p:val>
                                        </p:tav>
                                      </p:tavLst>
                                    </p:anim>
                                    <p:anim calcmode="lin" valueType="num">
                                      <p:cBhvr>
                                        <p:cTn id="86" dur="500" fill="hold"/>
                                        <p:tgtEl>
                                          <p:spTgt spid="1056"/>
                                        </p:tgtEl>
                                        <p:attrNameLst>
                                          <p:attrName>ppt_h</p:attrName>
                                        </p:attrNameLst>
                                      </p:cBhvr>
                                      <p:tavLst>
                                        <p:tav tm="0">
                                          <p:val>
                                            <p:fltVal val="0"/>
                                          </p:val>
                                        </p:tav>
                                        <p:tav tm="100000">
                                          <p:val>
                                            <p:strVal val="#ppt_h"/>
                                          </p:val>
                                        </p:tav>
                                      </p:tavLst>
                                    </p:anim>
                                    <p:animEffect transition="in" filter="fade">
                                      <p:cBhvr>
                                        <p:cTn id="87" dur="500"/>
                                        <p:tgtEl>
                                          <p:spTgt spid="1056"/>
                                        </p:tgtEl>
                                      </p:cBhvr>
                                    </p:animEffect>
                                  </p:childTnLst>
                                </p:cTn>
                              </p:par>
                              <p:par>
                                <p:cTn id="88" presetID="1" presetClass="entr" presetSubtype="0" fill="hold" nodeType="withEffect">
                                  <p:stCondLst>
                                    <p:cond delay="0"/>
                                  </p:stCondLst>
                                  <p:childTnLst>
                                    <p:set>
                                      <p:cBhvr>
                                        <p:cTn id="89" dur="1" fill="hold">
                                          <p:stCondLst>
                                            <p:cond delay="0"/>
                                          </p:stCondLst>
                                        </p:cTn>
                                        <p:tgtEl>
                                          <p:spTgt spid="1060"/>
                                        </p:tgtEl>
                                        <p:attrNameLst>
                                          <p:attrName>style.visibility</p:attrName>
                                        </p:attrNameLst>
                                      </p:cBhvr>
                                      <p:to>
                                        <p:strVal val="visible"/>
                                      </p:to>
                                    </p:set>
                                  </p:childTnLst>
                                </p:cTn>
                              </p:par>
                            </p:childTnLst>
                          </p:cTn>
                        </p:par>
                      </p:childTnLst>
                    </p:cTn>
                  </p:par>
                  <p:par>
                    <p:cTn id="90" fill="hold">
                      <p:stCondLst>
                        <p:cond delay="indefinite"/>
                      </p:stCondLst>
                      <p:childTnLst>
                        <p:par>
                          <p:cTn id="91" fill="hold">
                            <p:stCondLst>
                              <p:cond delay="0"/>
                            </p:stCondLst>
                            <p:childTnLst>
                              <p:par>
                                <p:cTn id="92" presetID="56" presetClass="entr" presetSubtype="0" fill="hold" grpId="0" nodeType="clickEffect">
                                  <p:stCondLst>
                                    <p:cond delay="0"/>
                                  </p:stCondLst>
                                  <p:iterate type="lt">
                                    <p:tmPct val="10000"/>
                                  </p:iterate>
                                  <p:childTnLst>
                                    <p:set>
                                      <p:cBhvr>
                                        <p:cTn id="93" dur="1" fill="hold">
                                          <p:stCondLst>
                                            <p:cond delay="0"/>
                                          </p:stCondLst>
                                        </p:cTn>
                                        <p:tgtEl>
                                          <p:spTgt spid="25"/>
                                        </p:tgtEl>
                                        <p:attrNameLst>
                                          <p:attrName>style.visibility</p:attrName>
                                        </p:attrNameLst>
                                      </p:cBhvr>
                                      <p:to>
                                        <p:strVal val="visible"/>
                                      </p:to>
                                    </p:set>
                                    <p:anim by="(-#ppt_w*2)" calcmode="lin" valueType="num">
                                      <p:cBhvr rctx="PPT">
                                        <p:cTn id="94" dur="125" autoRev="1" fill="hold">
                                          <p:stCondLst>
                                            <p:cond delay="0"/>
                                          </p:stCondLst>
                                        </p:cTn>
                                        <p:tgtEl>
                                          <p:spTgt spid="25"/>
                                        </p:tgtEl>
                                        <p:attrNameLst>
                                          <p:attrName>ppt_w</p:attrName>
                                        </p:attrNameLst>
                                      </p:cBhvr>
                                    </p:anim>
                                    <p:anim by="(#ppt_w*0.50)" calcmode="lin" valueType="num">
                                      <p:cBhvr>
                                        <p:cTn id="95" dur="125" decel="50000" autoRev="1" fill="hold">
                                          <p:stCondLst>
                                            <p:cond delay="0"/>
                                          </p:stCondLst>
                                        </p:cTn>
                                        <p:tgtEl>
                                          <p:spTgt spid="25"/>
                                        </p:tgtEl>
                                        <p:attrNameLst>
                                          <p:attrName>ppt_x</p:attrName>
                                        </p:attrNameLst>
                                      </p:cBhvr>
                                    </p:anim>
                                    <p:anim from="(-#ppt_h/2)" to="(#ppt_y)" calcmode="lin" valueType="num">
                                      <p:cBhvr>
                                        <p:cTn id="96" dur="250" fill="hold">
                                          <p:stCondLst>
                                            <p:cond delay="0"/>
                                          </p:stCondLst>
                                        </p:cTn>
                                        <p:tgtEl>
                                          <p:spTgt spid="25"/>
                                        </p:tgtEl>
                                        <p:attrNameLst>
                                          <p:attrName>ppt_y</p:attrName>
                                        </p:attrNameLst>
                                      </p:cBhvr>
                                    </p:anim>
                                    <p:animRot by="21600000">
                                      <p:cBhvr>
                                        <p:cTn id="97" dur="250" fill="hold">
                                          <p:stCondLst>
                                            <p:cond delay="0"/>
                                          </p:stCondLst>
                                        </p:cTn>
                                        <p:tgtEl>
                                          <p:spTgt spid="25"/>
                                        </p:tgtEl>
                                        <p:attrNameLst>
                                          <p:attrName>r</p:attrName>
                                        </p:attrNameLst>
                                      </p:cBhvr>
                                    </p:animRot>
                                  </p:childTnLst>
                                </p:cTn>
                              </p:par>
                            </p:childTnLst>
                          </p:cTn>
                        </p:par>
                      </p:childTnLst>
                    </p:cTn>
                  </p:par>
                  <p:par>
                    <p:cTn id="98" fill="hold">
                      <p:stCondLst>
                        <p:cond delay="indefinite"/>
                      </p:stCondLst>
                      <p:childTnLst>
                        <p:par>
                          <p:cTn id="99" fill="hold">
                            <p:stCondLst>
                              <p:cond delay="0"/>
                            </p:stCondLst>
                            <p:childTnLst>
                              <p:par>
                                <p:cTn id="100" presetID="47" presetClass="exit" presetSubtype="0" fill="hold" grpId="1" nodeType="clickEffect">
                                  <p:stCondLst>
                                    <p:cond delay="0"/>
                                  </p:stCondLst>
                                  <p:childTnLst>
                                    <p:animEffect transition="out" filter="fade">
                                      <p:cBhvr>
                                        <p:cTn id="101" dur="1000"/>
                                        <p:tgtEl>
                                          <p:spTgt spid="9"/>
                                        </p:tgtEl>
                                      </p:cBhvr>
                                    </p:animEffect>
                                    <p:anim calcmode="lin" valueType="num">
                                      <p:cBhvr>
                                        <p:cTn id="102" dur="1000"/>
                                        <p:tgtEl>
                                          <p:spTgt spid="9"/>
                                        </p:tgtEl>
                                        <p:attrNameLst>
                                          <p:attrName>ppt_x</p:attrName>
                                        </p:attrNameLst>
                                      </p:cBhvr>
                                      <p:tavLst>
                                        <p:tav tm="0">
                                          <p:val>
                                            <p:strVal val="ppt_x"/>
                                          </p:val>
                                        </p:tav>
                                        <p:tav tm="100000">
                                          <p:val>
                                            <p:strVal val="ppt_x"/>
                                          </p:val>
                                        </p:tav>
                                      </p:tavLst>
                                    </p:anim>
                                    <p:anim calcmode="lin" valueType="num">
                                      <p:cBhvr>
                                        <p:cTn id="103" dur="1000"/>
                                        <p:tgtEl>
                                          <p:spTgt spid="9"/>
                                        </p:tgtEl>
                                        <p:attrNameLst>
                                          <p:attrName>ppt_y</p:attrName>
                                        </p:attrNameLst>
                                      </p:cBhvr>
                                      <p:tavLst>
                                        <p:tav tm="0">
                                          <p:val>
                                            <p:strVal val="ppt_y"/>
                                          </p:val>
                                        </p:tav>
                                        <p:tav tm="100000">
                                          <p:val>
                                            <p:strVal val="ppt_y-.1"/>
                                          </p:val>
                                        </p:tav>
                                      </p:tavLst>
                                    </p:anim>
                                    <p:set>
                                      <p:cBhvr>
                                        <p:cTn id="104" dur="1" fill="hold">
                                          <p:stCondLst>
                                            <p:cond delay="999"/>
                                          </p:stCondLst>
                                        </p:cTn>
                                        <p:tgtEl>
                                          <p:spTgt spid="9"/>
                                        </p:tgtEl>
                                        <p:attrNameLst>
                                          <p:attrName>style.visibility</p:attrName>
                                        </p:attrNameLst>
                                      </p:cBhvr>
                                      <p:to>
                                        <p:strVal val="hidden"/>
                                      </p:to>
                                    </p:set>
                                  </p:childTnLst>
                                </p:cTn>
                              </p:par>
                              <p:par>
                                <p:cTn id="105" presetID="26" presetClass="entr" presetSubtype="0" fill="hold" grpId="0" nodeType="withEffect">
                                  <p:stCondLst>
                                    <p:cond delay="0"/>
                                  </p:stCondLst>
                                  <p:childTnLst>
                                    <p:set>
                                      <p:cBhvr>
                                        <p:cTn id="106" dur="1" fill="hold">
                                          <p:stCondLst>
                                            <p:cond delay="0"/>
                                          </p:stCondLst>
                                        </p:cTn>
                                        <p:tgtEl>
                                          <p:spTgt spid="10"/>
                                        </p:tgtEl>
                                        <p:attrNameLst>
                                          <p:attrName>style.visibility</p:attrName>
                                        </p:attrNameLst>
                                      </p:cBhvr>
                                      <p:to>
                                        <p:strVal val="visible"/>
                                      </p:to>
                                    </p:set>
                                    <p:animEffect transition="in" filter="wipe(down)">
                                      <p:cBhvr>
                                        <p:cTn id="107" dur="580">
                                          <p:stCondLst>
                                            <p:cond delay="0"/>
                                          </p:stCondLst>
                                        </p:cTn>
                                        <p:tgtEl>
                                          <p:spTgt spid="10"/>
                                        </p:tgtEl>
                                      </p:cBhvr>
                                    </p:animEffect>
                                    <p:anim calcmode="lin" valueType="num">
                                      <p:cBhvr>
                                        <p:cTn id="108"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109"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110"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111"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112"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113" dur="26">
                                          <p:stCondLst>
                                            <p:cond delay="650"/>
                                          </p:stCondLst>
                                        </p:cTn>
                                        <p:tgtEl>
                                          <p:spTgt spid="10"/>
                                        </p:tgtEl>
                                      </p:cBhvr>
                                      <p:to x="100000" y="60000"/>
                                    </p:animScale>
                                    <p:animScale>
                                      <p:cBhvr>
                                        <p:cTn id="114" dur="166" decel="50000">
                                          <p:stCondLst>
                                            <p:cond delay="676"/>
                                          </p:stCondLst>
                                        </p:cTn>
                                        <p:tgtEl>
                                          <p:spTgt spid="10"/>
                                        </p:tgtEl>
                                      </p:cBhvr>
                                      <p:to x="100000" y="100000"/>
                                    </p:animScale>
                                    <p:animScale>
                                      <p:cBhvr>
                                        <p:cTn id="115" dur="26">
                                          <p:stCondLst>
                                            <p:cond delay="1312"/>
                                          </p:stCondLst>
                                        </p:cTn>
                                        <p:tgtEl>
                                          <p:spTgt spid="10"/>
                                        </p:tgtEl>
                                      </p:cBhvr>
                                      <p:to x="100000" y="80000"/>
                                    </p:animScale>
                                    <p:animScale>
                                      <p:cBhvr>
                                        <p:cTn id="116" dur="166" decel="50000">
                                          <p:stCondLst>
                                            <p:cond delay="1338"/>
                                          </p:stCondLst>
                                        </p:cTn>
                                        <p:tgtEl>
                                          <p:spTgt spid="10"/>
                                        </p:tgtEl>
                                      </p:cBhvr>
                                      <p:to x="100000" y="100000"/>
                                    </p:animScale>
                                    <p:animScale>
                                      <p:cBhvr>
                                        <p:cTn id="117" dur="26">
                                          <p:stCondLst>
                                            <p:cond delay="1642"/>
                                          </p:stCondLst>
                                        </p:cTn>
                                        <p:tgtEl>
                                          <p:spTgt spid="10"/>
                                        </p:tgtEl>
                                      </p:cBhvr>
                                      <p:to x="100000" y="90000"/>
                                    </p:animScale>
                                    <p:animScale>
                                      <p:cBhvr>
                                        <p:cTn id="118" dur="166" decel="50000">
                                          <p:stCondLst>
                                            <p:cond delay="1668"/>
                                          </p:stCondLst>
                                        </p:cTn>
                                        <p:tgtEl>
                                          <p:spTgt spid="10"/>
                                        </p:tgtEl>
                                      </p:cBhvr>
                                      <p:to x="100000" y="100000"/>
                                    </p:animScale>
                                    <p:animScale>
                                      <p:cBhvr>
                                        <p:cTn id="119" dur="26">
                                          <p:stCondLst>
                                            <p:cond delay="1808"/>
                                          </p:stCondLst>
                                        </p:cTn>
                                        <p:tgtEl>
                                          <p:spTgt spid="10"/>
                                        </p:tgtEl>
                                      </p:cBhvr>
                                      <p:to x="100000" y="95000"/>
                                    </p:animScale>
                                    <p:animScale>
                                      <p:cBhvr>
                                        <p:cTn id="120" dur="166" decel="50000">
                                          <p:stCondLst>
                                            <p:cond delay="1834"/>
                                          </p:stCondLst>
                                        </p:cTn>
                                        <p:tgtEl>
                                          <p:spTgt spid="10"/>
                                        </p:tgtEl>
                                      </p:cBhvr>
                                      <p:to x="100000" y="100000"/>
                                    </p:animScale>
                                  </p:childTnLst>
                                </p:cTn>
                              </p:par>
                              <p:par>
                                <p:cTn id="121" presetID="26" presetClass="entr" presetSubtype="0" fill="hold" grpId="0" nodeType="withEffect">
                                  <p:stCondLst>
                                    <p:cond delay="0"/>
                                  </p:stCondLst>
                                  <p:childTnLst>
                                    <p:set>
                                      <p:cBhvr>
                                        <p:cTn id="122" dur="1" fill="hold">
                                          <p:stCondLst>
                                            <p:cond delay="0"/>
                                          </p:stCondLst>
                                        </p:cTn>
                                        <p:tgtEl>
                                          <p:spTgt spid="11"/>
                                        </p:tgtEl>
                                        <p:attrNameLst>
                                          <p:attrName>style.visibility</p:attrName>
                                        </p:attrNameLst>
                                      </p:cBhvr>
                                      <p:to>
                                        <p:strVal val="visible"/>
                                      </p:to>
                                    </p:set>
                                    <p:animEffect transition="in" filter="wipe(down)">
                                      <p:cBhvr>
                                        <p:cTn id="123" dur="580">
                                          <p:stCondLst>
                                            <p:cond delay="0"/>
                                          </p:stCondLst>
                                        </p:cTn>
                                        <p:tgtEl>
                                          <p:spTgt spid="11"/>
                                        </p:tgtEl>
                                      </p:cBhvr>
                                    </p:animEffect>
                                    <p:anim calcmode="lin" valueType="num">
                                      <p:cBhvr>
                                        <p:cTn id="124"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125"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26"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27"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28"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29" dur="26">
                                          <p:stCondLst>
                                            <p:cond delay="650"/>
                                          </p:stCondLst>
                                        </p:cTn>
                                        <p:tgtEl>
                                          <p:spTgt spid="11"/>
                                        </p:tgtEl>
                                      </p:cBhvr>
                                      <p:to x="100000" y="60000"/>
                                    </p:animScale>
                                    <p:animScale>
                                      <p:cBhvr>
                                        <p:cTn id="130" dur="166" decel="50000">
                                          <p:stCondLst>
                                            <p:cond delay="676"/>
                                          </p:stCondLst>
                                        </p:cTn>
                                        <p:tgtEl>
                                          <p:spTgt spid="11"/>
                                        </p:tgtEl>
                                      </p:cBhvr>
                                      <p:to x="100000" y="100000"/>
                                    </p:animScale>
                                    <p:animScale>
                                      <p:cBhvr>
                                        <p:cTn id="131" dur="26">
                                          <p:stCondLst>
                                            <p:cond delay="1312"/>
                                          </p:stCondLst>
                                        </p:cTn>
                                        <p:tgtEl>
                                          <p:spTgt spid="11"/>
                                        </p:tgtEl>
                                      </p:cBhvr>
                                      <p:to x="100000" y="80000"/>
                                    </p:animScale>
                                    <p:animScale>
                                      <p:cBhvr>
                                        <p:cTn id="132" dur="166" decel="50000">
                                          <p:stCondLst>
                                            <p:cond delay="1338"/>
                                          </p:stCondLst>
                                        </p:cTn>
                                        <p:tgtEl>
                                          <p:spTgt spid="11"/>
                                        </p:tgtEl>
                                      </p:cBhvr>
                                      <p:to x="100000" y="100000"/>
                                    </p:animScale>
                                    <p:animScale>
                                      <p:cBhvr>
                                        <p:cTn id="133" dur="26">
                                          <p:stCondLst>
                                            <p:cond delay="1642"/>
                                          </p:stCondLst>
                                        </p:cTn>
                                        <p:tgtEl>
                                          <p:spTgt spid="11"/>
                                        </p:tgtEl>
                                      </p:cBhvr>
                                      <p:to x="100000" y="90000"/>
                                    </p:animScale>
                                    <p:animScale>
                                      <p:cBhvr>
                                        <p:cTn id="134" dur="166" decel="50000">
                                          <p:stCondLst>
                                            <p:cond delay="1668"/>
                                          </p:stCondLst>
                                        </p:cTn>
                                        <p:tgtEl>
                                          <p:spTgt spid="11"/>
                                        </p:tgtEl>
                                      </p:cBhvr>
                                      <p:to x="100000" y="100000"/>
                                    </p:animScale>
                                    <p:animScale>
                                      <p:cBhvr>
                                        <p:cTn id="135" dur="26">
                                          <p:stCondLst>
                                            <p:cond delay="1808"/>
                                          </p:stCondLst>
                                        </p:cTn>
                                        <p:tgtEl>
                                          <p:spTgt spid="11"/>
                                        </p:tgtEl>
                                      </p:cBhvr>
                                      <p:to x="100000" y="95000"/>
                                    </p:animScale>
                                    <p:animScale>
                                      <p:cBhvr>
                                        <p:cTn id="136" dur="166" decel="50000">
                                          <p:stCondLst>
                                            <p:cond delay="1834"/>
                                          </p:stCondLst>
                                        </p:cTn>
                                        <p:tgtEl>
                                          <p:spTgt spid="11"/>
                                        </p:tgtEl>
                                      </p:cBhvr>
                                      <p:to x="100000" y="100000"/>
                                    </p:animScale>
                                  </p:childTnLst>
                                </p:cTn>
                              </p:par>
                              <p:par>
                                <p:cTn id="137" presetID="2" presetClass="entr" presetSubtype="4" fill="hold" grpId="0" nodeType="withEffect">
                                  <p:stCondLst>
                                    <p:cond delay="0"/>
                                  </p:stCondLst>
                                  <p:childTnLst>
                                    <p:set>
                                      <p:cBhvr>
                                        <p:cTn id="138" dur="1" fill="hold">
                                          <p:stCondLst>
                                            <p:cond delay="0"/>
                                          </p:stCondLst>
                                        </p:cTn>
                                        <p:tgtEl>
                                          <p:spTgt spid="12"/>
                                        </p:tgtEl>
                                        <p:attrNameLst>
                                          <p:attrName>style.visibility</p:attrName>
                                        </p:attrNameLst>
                                      </p:cBhvr>
                                      <p:to>
                                        <p:strVal val="visible"/>
                                      </p:to>
                                    </p:set>
                                    <p:anim calcmode="lin" valueType="num">
                                      <p:cBhvr additive="base">
                                        <p:cTn id="139" dur="500" fill="hold"/>
                                        <p:tgtEl>
                                          <p:spTgt spid="12"/>
                                        </p:tgtEl>
                                        <p:attrNameLst>
                                          <p:attrName>ppt_x</p:attrName>
                                        </p:attrNameLst>
                                      </p:cBhvr>
                                      <p:tavLst>
                                        <p:tav tm="0">
                                          <p:val>
                                            <p:strVal val="#ppt_x"/>
                                          </p:val>
                                        </p:tav>
                                        <p:tav tm="100000">
                                          <p:val>
                                            <p:strVal val="#ppt_x"/>
                                          </p:val>
                                        </p:tav>
                                      </p:tavLst>
                                    </p:anim>
                                    <p:anim calcmode="lin" valueType="num">
                                      <p:cBhvr additive="base">
                                        <p:cTn id="140" dur="500" fill="hold"/>
                                        <p:tgtEl>
                                          <p:spTgt spid="12"/>
                                        </p:tgtEl>
                                        <p:attrNameLst>
                                          <p:attrName>ppt_y</p:attrName>
                                        </p:attrNameLst>
                                      </p:cBhvr>
                                      <p:tavLst>
                                        <p:tav tm="0">
                                          <p:val>
                                            <p:strVal val="1+#ppt_h/2"/>
                                          </p:val>
                                        </p:tav>
                                        <p:tav tm="100000">
                                          <p:val>
                                            <p:strVal val="#ppt_y"/>
                                          </p:val>
                                        </p:tav>
                                      </p:tavLst>
                                    </p:anim>
                                  </p:childTnLst>
                                </p:cTn>
                              </p:par>
                              <p:par>
                                <p:cTn id="141" presetID="2" presetClass="entr" presetSubtype="4" fill="hold" grpId="0" nodeType="withEffect">
                                  <p:stCondLst>
                                    <p:cond delay="0"/>
                                  </p:stCondLst>
                                  <p:childTnLst>
                                    <p:set>
                                      <p:cBhvr>
                                        <p:cTn id="142" dur="1" fill="hold">
                                          <p:stCondLst>
                                            <p:cond delay="0"/>
                                          </p:stCondLst>
                                        </p:cTn>
                                        <p:tgtEl>
                                          <p:spTgt spid="82"/>
                                        </p:tgtEl>
                                        <p:attrNameLst>
                                          <p:attrName>style.visibility</p:attrName>
                                        </p:attrNameLst>
                                      </p:cBhvr>
                                      <p:to>
                                        <p:strVal val="visible"/>
                                      </p:to>
                                    </p:set>
                                    <p:anim calcmode="lin" valueType="num">
                                      <p:cBhvr additive="base">
                                        <p:cTn id="143" dur="500" fill="hold"/>
                                        <p:tgtEl>
                                          <p:spTgt spid="82"/>
                                        </p:tgtEl>
                                        <p:attrNameLst>
                                          <p:attrName>ppt_x</p:attrName>
                                        </p:attrNameLst>
                                      </p:cBhvr>
                                      <p:tavLst>
                                        <p:tav tm="0">
                                          <p:val>
                                            <p:strVal val="#ppt_x"/>
                                          </p:val>
                                        </p:tav>
                                        <p:tav tm="100000">
                                          <p:val>
                                            <p:strVal val="#ppt_x"/>
                                          </p:val>
                                        </p:tav>
                                      </p:tavLst>
                                    </p:anim>
                                    <p:anim calcmode="lin" valueType="num">
                                      <p:cBhvr additive="base">
                                        <p:cTn id="144" dur="500" fill="hold"/>
                                        <p:tgtEl>
                                          <p:spTgt spid="82"/>
                                        </p:tgtEl>
                                        <p:attrNameLst>
                                          <p:attrName>ppt_y</p:attrName>
                                        </p:attrNameLst>
                                      </p:cBhvr>
                                      <p:tavLst>
                                        <p:tav tm="0">
                                          <p:val>
                                            <p:strVal val="1+#ppt_h/2"/>
                                          </p:val>
                                        </p:tav>
                                        <p:tav tm="100000">
                                          <p:val>
                                            <p:strVal val="#ppt_y"/>
                                          </p:val>
                                        </p:tav>
                                      </p:tavLst>
                                    </p:anim>
                                  </p:childTnLst>
                                </p:cTn>
                              </p:par>
                              <p:par>
                                <p:cTn id="145" presetID="2" presetClass="entr" presetSubtype="4" fill="hold" grpId="0" nodeType="withEffect">
                                  <p:stCondLst>
                                    <p:cond delay="0"/>
                                  </p:stCondLst>
                                  <p:childTnLst>
                                    <p:set>
                                      <p:cBhvr>
                                        <p:cTn id="146" dur="1" fill="hold">
                                          <p:stCondLst>
                                            <p:cond delay="0"/>
                                          </p:stCondLst>
                                        </p:cTn>
                                        <p:tgtEl>
                                          <p:spTgt spid="83"/>
                                        </p:tgtEl>
                                        <p:attrNameLst>
                                          <p:attrName>style.visibility</p:attrName>
                                        </p:attrNameLst>
                                      </p:cBhvr>
                                      <p:to>
                                        <p:strVal val="visible"/>
                                      </p:to>
                                    </p:set>
                                    <p:anim calcmode="lin" valueType="num">
                                      <p:cBhvr additive="base">
                                        <p:cTn id="147" dur="500" fill="hold"/>
                                        <p:tgtEl>
                                          <p:spTgt spid="83"/>
                                        </p:tgtEl>
                                        <p:attrNameLst>
                                          <p:attrName>ppt_x</p:attrName>
                                        </p:attrNameLst>
                                      </p:cBhvr>
                                      <p:tavLst>
                                        <p:tav tm="0">
                                          <p:val>
                                            <p:strVal val="#ppt_x"/>
                                          </p:val>
                                        </p:tav>
                                        <p:tav tm="100000">
                                          <p:val>
                                            <p:strVal val="#ppt_x"/>
                                          </p:val>
                                        </p:tav>
                                      </p:tavLst>
                                    </p:anim>
                                    <p:anim calcmode="lin" valueType="num">
                                      <p:cBhvr additive="base">
                                        <p:cTn id="148" dur="500" fill="hold"/>
                                        <p:tgtEl>
                                          <p:spTgt spid="83"/>
                                        </p:tgtEl>
                                        <p:attrNameLst>
                                          <p:attrName>ppt_y</p:attrName>
                                        </p:attrNameLst>
                                      </p:cBhvr>
                                      <p:tavLst>
                                        <p:tav tm="0">
                                          <p:val>
                                            <p:strVal val="1+#ppt_h/2"/>
                                          </p:val>
                                        </p:tav>
                                        <p:tav tm="100000">
                                          <p:val>
                                            <p:strVal val="#ppt_y"/>
                                          </p:val>
                                        </p:tav>
                                      </p:tavLst>
                                    </p:anim>
                                  </p:childTnLst>
                                </p:cTn>
                              </p:par>
                              <p:par>
                                <p:cTn id="149" presetID="26" presetClass="entr" presetSubtype="0" fill="hold" grpId="0" nodeType="withEffect">
                                  <p:stCondLst>
                                    <p:cond delay="0"/>
                                  </p:stCondLst>
                                  <p:childTnLst>
                                    <p:set>
                                      <p:cBhvr>
                                        <p:cTn id="150" dur="1" fill="hold">
                                          <p:stCondLst>
                                            <p:cond delay="0"/>
                                          </p:stCondLst>
                                        </p:cTn>
                                        <p:tgtEl>
                                          <p:spTgt spid="84"/>
                                        </p:tgtEl>
                                        <p:attrNameLst>
                                          <p:attrName>style.visibility</p:attrName>
                                        </p:attrNameLst>
                                      </p:cBhvr>
                                      <p:to>
                                        <p:strVal val="visible"/>
                                      </p:to>
                                    </p:set>
                                    <p:animEffect transition="in" filter="wipe(down)">
                                      <p:cBhvr>
                                        <p:cTn id="151" dur="580">
                                          <p:stCondLst>
                                            <p:cond delay="0"/>
                                          </p:stCondLst>
                                        </p:cTn>
                                        <p:tgtEl>
                                          <p:spTgt spid="84"/>
                                        </p:tgtEl>
                                      </p:cBhvr>
                                    </p:animEffect>
                                    <p:anim calcmode="lin" valueType="num">
                                      <p:cBhvr>
                                        <p:cTn id="152" dur="1822" tmFilter="0,0; 0.14,0.36; 0.43,0.73; 0.71,0.91; 1.0,1.0">
                                          <p:stCondLst>
                                            <p:cond delay="0"/>
                                          </p:stCondLst>
                                        </p:cTn>
                                        <p:tgtEl>
                                          <p:spTgt spid="84"/>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84"/>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84"/>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84"/>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84"/>
                                        </p:tgtEl>
                                        <p:attrNameLst>
                                          <p:attrName>ppt_y</p:attrName>
                                        </p:attrNameLst>
                                      </p:cBhvr>
                                      <p:tavLst>
                                        <p:tav tm="0" fmla="#ppt_y-sin(pi*$)/81">
                                          <p:val>
                                            <p:fltVal val="0"/>
                                          </p:val>
                                        </p:tav>
                                        <p:tav tm="100000">
                                          <p:val>
                                            <p:fltVal val="1"/>
                                          </p:val>
                                        </p:tav>
                                      </p:tavLst>
                                    </p:anim>
                                    <p:animScale>
                                      <p:cBhvr>
                                        <p:cTn id="157" dur="26">
                                          <p:stCondLst>
                                            <p:cond delay="650"/>
                                          </p:stCondLst>
                                        </p:cTn>
                                        <p:tgtEl>
                                          <p:spTgt spid="84"/>
                                        </p:tgtEl>
                                      </p:cBhvr>
                                      <p:to x="100000" y="60000"/>
                                    </p:animScale>
                                    <p:animScale>
                                      <p:cBhvr>
                                        <p:cTn id="158" dur="166" decel="50000">
                                          <p:stCondLst>
                                            <p:cond delay="676"/>
                                          </p:stCondLst>
                                        </p:cTn>
                                        <p:tgtEl>
                                          <p:spTgt spid="84"/>
                                        </p:tgtEl>
                                      </p:cBhvr>
                                      <p:to x="100000" y="100000"/>
                                    </p:animScale>
                                    <p:animScale>
                                      <p:cBhvr>
                                        <p:cTn id="159" dur="26">
                                          <p:stCondLst>
                                            <p:cond delay="1312"/>
                                          </p:stCondLst>
                                        </p:cTn>
                                        <p:tgtEl>
                                          <p:spTgt spid="84"/>
                                        </p:tgtEl>
                                      </p:cBhvr>
                                      <p:to x="100000" y="80000"/>
                                    </p:animScale>
                                    <p:animScale>
                                      <p:cBhvr>
                                        <p:cTn id="160" dur="166" decel="50000">
                                          <p:stCondLst>
                                            <p:cond delay="1338"/>
                                          </p:stCondLst>
                                        </p:cTn>
                                        <p:tgtEl>
                                          <p:spTgt spid="84"/>
                                        </p:tgtEl>
                                      </p:cBhvr>
                                      <p:to x="100000" y="100000"/>
                                    </p:animScale>
                                    <p:animScale>
                                      <p:cBhvr>
                                        <p:cTn id="161" dur="26">
                                          <p:stCondLst>
                                            <p:cond delay="1642"/>
                                          </p:stCondLst>
                                        </p:cTn>
                                        <p:tgtEl>
                                          <p:spTgt spid="84"/>
                                        </p:tgtEl>
                                      </p:cBhvr>
                                      <p:to x="100000" y="90000"/>
                                    </p:animScale>
                                    <p:animScale>
                                      <p:cBhvr>
                                        <p:cTn id="162" dur="166" decel="50000">
                                          <p:stCondLst>
                                            <p:cond delay="1668"/>
                                          </p:stCondLst>
                                        </p:cTn>
                                        <p:tgtEl>
                                          <p:spTgt spid="84"/>
                                        </p:tgtEl>
                                      </p:cBhvr>
                                      <p:to x="100000" y="100000"/>
                                    </p:animScale>
                                    <p:animScale>
                                      <p:cBhvr>
                                        <p:cTn id="163" dur="26">
                                          <p:stCondLst>
                                            <p:cond delay="1808"/>
                                          </p:stCondLst>
                                        </p:cTn>
                                        <p:tgtEl>
                                          <p:spTgt spid="84"/>
                                        </p:tgtEl>
                                      </p:cBhvr>
                                      <p:to x="100000" y="95000"/>
                                    </p:animScale>
                                    <p:animScale>
                                      <p:cBhvr>
                                        <p:cTn id="164" dur="166" decel="50000">
                                          <p:stCondLst>
                                            <p:cond delay="1834"/>
                                          </p:stCondLst>
                                        </p:cTn>
                                        <p:tgtEl>
                                          <p:spTgt spid="84"/>
                                        </p:tgtEl>
                                      </p:cBhvr>
                                      <p:to x="100000" y="100000"/>
                                    </p:animScale>
                                  </p:childTnLst>
                                </p:cTn>
                              </p:par>
                              <p:par>
                                <p:cTn id="165" presetID="26" presetClass="entr" presetSubtype="0" fill="hold" grpId="0" nodeType="withEffect">
                                  <p:stCondLst>
                                    <p:cond delay="0"/>
                                  </p:stCondLst>
                                  <p:childTnLst>
                                    <p:set>
                                      <p:cBhvr>
                                        <p:cTn id="166" dur="1" fill="hold">
                                          <p:stCondLst>
                                            <p:cond delay="0"/>
                                          </p:stCondLst>
                                        </p:cTn>
                                        <p:tgtEl>
                                          <p:spTgt spid="85"/>
                                        </p:tgtEl>
                                        <p:attrNameLst>
                                          <p:attrName>style.visibility</p:attrName>
                                        </p:attrNameLst>
                                      </p:cBhvr>
                                      <p:to>
                                        <p:strVal val="visible"/>
                                      </p:to>
                                    </p:set>
                                    <p:animEffect transition="in" filter="wipe(down)">
                                      <p:cBhvr>
                                        <p:cTn id="167" dur="580">
                                          <p:stCondLst>
                                            <p:cond delay="0"/>
                                          </p:stCondLst>
                                        </p:cTn>
                                        <p:tgtEl>
                                          <p:spTgt spid="85"/>
                                        </p:tgtEl>
                                      </p:cBhvr>
                                    </p:animEffect>
                                    <p:anim calcmode="lin" valueType="num">
                                      <p:cBhvr>
                                        <p:cTn id="168" dur="1822" tmFilter="0,0; 0.14,0.36; 0.43,0.73; 0.71,0.91; 1.0,1.0">
                                          <p:stCondLst>
                                            <p:cond delay="0"/>
                                          </p:stCondLst>
                                        </p:cTn>
                                        <p:tgtEl>
                                          <p:spTgt spid="85"/>
                                        </p:tgtEl>
                                        <p:attrNameLst>
                                          <p:attrName>ppt_x</p:attrName>
                                        </p:attrNameLst>
                                      </p:cBhvr>
                                      <p:tavLst>
                                        <p:tav tm="0">
                                          <p:val>
                                            <p:strVal val="#ppt_x-0.25"/>
                                          </p:val>
                                        </p:tav>
                                        <p:tav tm="100000">
                                          <p:val>
                                            <p:strVal val="#ppt_x"/>
                                          </p:val>
                                        </p:tav>
                                      </p:tavLst>
                                    </p:anim>
                                    <p:anim calcmode="lin" valueType="num">
                                      <p:cBhvr>
                                        <p:cTn id="169" dur="664" tmFilter="0.0,0.0; 0.25,0.07; 0.50,0.2; 0.75,0.467; 1.0,1.0">
                                          <p:stCondLst>
                                            <p:cond delay="0"/>
                                          </p:stCondLst>
                                        </p:cTn>
                                        <p:tgtEl>
                                          <p:spTgt spid="85"/>
                                        </p:tgtEl>
                                        <p:attrNameLst>
                                          <p:attrName>ppt_y</p:attrName>
                                        </p:attrNameLst>
                                      </p:cBhvr>
                                      <p:tavLst>
                                        <p:tav tm="0" fmla="#ppt_y-sin(pi*$)/3">
                                          <p:val>
                                            <p:fltVal val="0.5"/>
                                          </p:val>
                                        </p:tav>
                                        <p:tav tm="100000">
                                          <p:val>
                                            <p:fltVal val="1"/>
                                          </p:val>
                                        </p:tav>
                                      </p:tavLst>
                                    </p:anim>
                                    <p:anim calcmode="lin" valueType="num">
                                      <p:cBhvr>
                                        <p:cTn id="170" dur="664" tmFilter="0, 0; 0.125,0.2665; 0.25,0.4; 0.375,0.465; 0.5,0.5;  0.625,0.535; 0.75,0.6; 0.875,0.7335; 1,1">
                                          <p:stCondLst>
                                            <p:cond delay="664"/>
                                          </p:stCondLst>
                                        </p:cTn>
                                        <p:tgtEl>
                                          <p:spTgt spid="85"/>
                                        </p:tgtEl>
                                        <p:attrNameLst>
                                          <p:attrName>ppt_y</p:attrName>
                                        </p:attrNameLst>
                                      </p:cBhvr>
                                      <p:tavLst>
                                        <p:tav tm="0" fmla="#ppt_y-sin(pi*$)/9">
                                          <p:val>
                                            <p:fltVal val="0"/>
                                          </p:val>
                                        </p:tav>
                                        <p:tav tm="100000">
                                          <p:val>
                                            <p:fltVal val="1"/>
                                          </p:val>
                                        </p:tav>
                                      </p:tavLst>
                                    </p:anim>
                                    <p:anim calcmode="lin" valueType="num">
                                      <p:cBhvr>
                                        <p:cTn id="171" dur="332" tmFilter="0, 0; 0.125,0.2665; 0.25,0.4; 0.375,0.465; 0.5,0.5;  0.625,0.535; 0.75,0.6; 0.875,0.7335; 1,1">
                                          <p:stCondLst>
                                            <p:cond delay="1324"/>
                                          </p:stCondLst>
                                        </p:cTn>
                                        <p:tgtEl>
                                          <p:spTgt spid="85"/>
                                        </p:tgtEl>
                                        <p:attrNameLst>
                                          <p:attrName>ppt_y</p:attrName>
                                        </p:attrNameLst>
                                      </p:cBhvr>
                                      <p:tavLst>
                                        <p:tav tm="0" fmla="#ppt_y-sin(pi*$)/27">
                                          <p:val>
                                            <p:fltVal val="0"/>
                                          </p:val>
                                        </p:tav>
                                        <p:tav tm="100000">
                                          <p:val>
                                            <p:fltVal val="1"/>
                                          </p:val>
                                        </p:tav>
                                      </p:tavLst>
                                    </p:anim>
                                    <p:anim calcmode="lin" valueType="num">
                                      <p:cBhvr>
                                        <p:cTn id="172" dur="164" tmFilter="0, 0; 0.125,0.2665; 0.25,0.4; 0.375,0.465; 0.5,0.5;  0.625,0.535; 0.75,0.6; 0.875,0.7335; 1,1">
                                          <p:stCondLst>
                                            <p:cond delay="1656"/>
                                          </p:stCondLst>
                                        </p:cTn>
                                        <p:tgtEl>
                                          <p:spTgt spid="85"/>
                                        </p:tgtEl>
                                        <p:attrNameLst>
                                          <p:attrName>ppt_y</p:attrName>
                                        </p:attrNameLst>
                                      </p:cBhvr>
                                      <p:tavLst>
                                        <p:tav tm="0" fmla="#ppt_y-sin(pi*$)/81">
                                          <p:val>
                                            <p:fltVal val="0"/>
                                          </p:val>
                                        </p:tav>
                                        <p:tav tm="100000">
                                          <p:val>
                                            <p:fltVal val="1"/>
                                          </p:val>
                                        </p:tav>
                                      </p:tavLst>
                                    </p:anim>
                                    <p:animScale>
                                      <p:cBhvr>
                                        <p:cTn id="173" dur="26">
                                          <p:stCondLst>
                                            <p:cond delay="650"/>
                                          </p:stCondLst>
                                        </p:cTn>
                                        <p:tgtEl>
                                          <p:spTgt spid="85"/>
                                        </p:tgtEl>
                                      </p:cBhvr>
                                      <p:to x="100000" y="60000"/>
                                    </p:animScale>
                                    <p:animScale>
                                      <p:cBhvr>
                                        <p:cTn id="174" dur="166" decel="50000">
                                          <p:stCondLst>
                                            <p:cond delay="676"/>
                                          </p:stCondLst>
                                        </p:cTn>
                                        <p:tgtEl>
                                          <p:spTgt spid="85"/>
                                        </p:tgtEl>
                                      </p:cBhvr>
                                      <p:to x="100000" y="100000"/>
                                    </p:animScale>
                                    <p:animScale>
                                      <p:cBhvr>
                                        <p:cTn id="175" dur="26">
                                          <p:stCondLst>
                                            <p:cond delay="1312"/>
                                          </p:stCondLst>
                                        </p:cTn>
                                        <p:tgtEl>
                                          <p:spTgt spid="85"/>
                                        </p:tgtEl>
                                      </p:cBhvr>
                                      <p:to x="100000" y="80000"/>
                                    </p:animScale>
                                    <p:animScale>
                                      <p:cBhvr>
                                        <p:cTn id="176" dur="166" decel="50000">
                                          <p:stCondLst>
                                            <p:cond delay="1338"/>
                                          </p:stCondLst>
                                        </p:cTn>
                                        <p:tgtEl>
                                          <p:spTgt spid="85"/>
                                        </p:tgtEl>
                                      </p:cBhvr>
                                      <p:to x="100000" y="100000"/>
                                    </p:animScale>
                                    <p:animScale>
                                      <p:cBhvr>
                                        <p:cTn id="177" dur="26">
                                          <p:stCondLst>
                                            <p:cond delay="1642"/>
                                          </p:stCondLst>
                                        </p:cTn>
                                        <p:tgtEl>
                                          <p:spTgt spid="85"/>
                                        </p:tgtEl>
                                      </p:cBhvr>
                                      <p:to x="100000" y="90000"/>
                                    </p:animScale>
                                    <p:animScale>
                                      <p:cBhvr>
                                        <p:cTn id="178" dur="166" decel="50000">
                                          <p:stCondLst>
                                            <p:cond delay="1668"/>
                                          </p:stCondLst>
                                        </p:cTn>
                                        <p:tgtEl>
                                          <p:spTgt spid="85"/>
                                        </p:tgtEl>
                                      </p:cBhvr>
                                      <p:to x="100000" y="100000"/>
                                    </p:animScale>
                                    <p:animScale>
                                      <p:cBhvr>
                                        <p:cTn id="179" dur="26">
                                          <p:stCondLst>
                                            <p:cond delay="1808"/>
                                          </p:stCondLst>
                                        </p:cTn>
                                        <p:tgtEl>
                                          <p:spTgt spid="85"/>
                                        </p:tgtEl>
                                      </p:cBhvr>
                                      <p:to x="100000" y="95000"/>
                                    </p:animScale>
                                    <p:animScale>
                                      <p:cBhvr>
                                        <p:cTn id="180" dur="166" decel="50000">
                                          <p:stCondLst>
                                            <p:cond delay="1834"/>
                                          </p:stCondLst>
                                        </p:cTn>
                                        <p:tgtEl>
                                          <p:spTgt spid="85"/>
                                        </p:tgtEl>
                                      </p:cBhvr>
                                      <p:to x="100000" y="100000"/>
                                    </p:animScale>
                                  </p:childTnLst>
                                </p:cTn>
                              </p:par>
                              <p:par>
                                <p:cTn id="181" presetID="47" presetClass="exit" presetSubtype="0" fill="hold" grpId="1" nodeType="withEffect">
                                  <p:stCondLst>
                                    <p:cond delay="0"/>
                                  </p:stCondLst>
                                  <p:childTnLst>
                                    <p:animEffect transition="out" filter="fade">
                                      <p:cBhvr>
                                        <p:cTn id="182" dur="1000"/>
                                        <p:tgtEl>
                                          <p:spTgt spid="1043"/>
                                        </p:tgtEl>
                                      </p:cBhvr>
                                    </p:animEffect>
                                    <p:anim calcmode="lin" valueType="num">
                                      <p:cBhvr>
                                        <p:cTn id="183" dur="1000"/>
                                        <p:tgtEl>
                                          <p:spTgt spid="1043"/>
                                        </p:tgtEl>
                                        <p:attrNameLst>
                                          <p:attrName>ppt_x</p:attrName>
                                        </p:attrNameLst>
                                      </p:cBhvr>
                                      <p:tavLst>
                                        <p:tav tm="0">
                                          <p:val>
                                            <p:strVal val="ppt_x"/>
                                          </p:val>
                                        </p:tav>
                                        <p:tav tm="100000">
                                          <p:val>
                                            <p:strVal val="ppt_x"/>
                                          </p:val>
                                        </p:tav>
                                      </p:tavLst>
                                    </p:anim>
                                    <p:anim calcmode="lin" valueType="num">
                                      <p:cBhvr>
                                        <p:cTn id="184" dur="1000"/>
                                        <p:tgtEl>
                                          <p:spTgt spid="1043"/>
                                        </p:tgtEl>
                                        <p:attrNameLst>
                                          <p:attrName>ppt_y</p:attrName>
                                        </p:attrNameLst>
                                      </p:cBhvr>
                                      <p:tavLst>
                                        <p:tav tm="0">
                                          <p:val>
                                            <p:strVal val="ppt_y"/>
                                          </p:val>
                                        </p:tav>
                                        <p:tav tm="100000">
                                          <p:val>
                                            <p:strVal val="ppt_y-.1"/>
                                          </p:val>
                                        </p:tav>
                                      </p:tavLst>
                                    </p:anim>
                                    <p:set>
                                      <p:cBhvr>
                                        <p:cTn id="185" dur="1" fill="hold">
                                          <p:stCondLst>
                                            <p:cond delay="999"/>
                                          </p:stCondLst>
                                        </p:cTn>
                                        <p:tgtEl>
                                          <p:spTgt spid="1043"/>
                                        </p:tgtEl>
                                        <p:attrNameLst>
                                          <p:attrName>style.visibility</p:attrName>
                                        </p:attrNameLst>
                                      </p:cBhvr>
                                      <p:to>
                                        <p:strVal val="hidden"/>
                                      </p:to>
                                    </p:set>
                                  </p:childTnLst>
                                </p:cTn>
                              </p:par>
                              <p:par>
                                <p:cTn id="186" presetID="47" presetClass="exit" presetSubtype="0" fill="hold" nodeType="withEffect">
                                  <p:stCondLst>
                                    <p:cond delay="0"/>
                                  </p:stCondLst>
                                  <p:childTnLst>
                                    <p:animEffect transition="out" filter="fade">
                                      <p:cBhvr>
                                        <p:cTn id="187" dur="1000"/>
                                        <p:tgtEl>
                                          <p:spTgt spid="15"/>
                                        </p:tgtEl>
                                      </p:cBhvr>
                                    </p:animEffect>
                                    <p:anim calcmode="lin" valueType="num">
                                      <p:cBhvr>
                                        <p:cTn id="188" dur="1000"/>
                                        <p:tgtEl>
                                          <p:spTgt spid="15"/>
                                        </p:tgtEl>
                                        <p:attrNameLst>
                                          <p:attrName>ppt_x</p:attrName>
                                        </p:attrNameLst>
                                      </p:cBhvr>
                                      <p:tavLst>
                                        <p:tav tm="0">
                                          <p:val>
                                            <p:strVal val="ppt_x"/>
                                          </p:val>
                                        </p:tav>
                                        <p:tav tm="100000">
                                          <p:val>
                                            <p:strVal val="ppt_x"/>
                                          </p:val>
                                        </p:tav>
                                      </p:tavLst>
                                    </p:anim>
                                    <p:anim calcmode="lin" valueType="num">
                                      <p:cBhvr>
                                        <p:cTn id="189" dur="1000"/>
                                        <p:tgtEl>
                                          <p:spTgt spid="15"/>
                                        </p:tgtEl>
                                        <p:attrNameLst>
                                          <p:attrName>ppt_y</p:attrName>
                                        </p:attrNameLst>
                                      </p:cBhvr>
                                      <p:tavLst>
                                        <p:tav tm="0">
                                          <p:val>
                                            <p:strVal val="ppt_y"/>
                                          </p:val>
                                        </p:tav>
                                        <p:tav tm="100000">
                                          <p:val>
                                            <p:strVal val="ppt_y-.1"/>
                                          </p:val>
                                        </p:tav>
                                      </p:tavLst>
                                    </p:anim>
                                    <p:set>
                                      <p:cBhvr>
                                        <p:cTn id="190" dur="1" fill="hold">
                                          <p:stCondLst>
                                            <p:cond delay="999"/>
                                          </p:stCondLst>
                                        </p:cTn>
                                        <p:tgtEl>
                                          <p:spTgt spid="15"/>
                                        </p:tgtEl>
                                        <p:attrNameLst>
                                          <p:attrName>style.visibility</p:attrName>
                                        </p:attrNameLst>
                                      </p:cBhvr>
                                      <p:to>
                                        <p:strVal val="hidden"/>
                                      </p:to>
                                    </p:set>
                                  </p:childTnLst>
                                </p:cTn>
                              </p:par>
                              <p:par>
                                <p:cTn id="191" presetID="47" presetClass="exit" presetSubtype="0" fill="hold" grpId="1" nodeType="withEffect">
                                  <p:stCondLst>
                                    <p:cond delay="0"/>
                                  </p:stCondLst>
                                  <p:childTnLst>
                                    <p:animEffect transition="out" filter="fade">
                                      <p:cBhvr>
                                        <p:cTn id="192" dur="1000"/>
                                        <p:tgtEl>
                                          <p:spTgt spid="1045"/>
                                        </p:tgtEl>
                                      </p:cBhvr>
                                    </p:animEffect>
                                    <p:anim calcmode="lin" valueType="num">
                                      <p:cBhvr>
                                        <p:cTn id="193" dur="1000"/>
                                        <p:tgtEl>
                                          <p:spTgt spid="1045"/>
                                        </p:tgtEl>
                                        <p:attrNameLst>
                                          <p:attrName>ppt_x</p:attrName>
                                        </p:attrNameLst>
                                      </p:cBhvr>
                                      <p:tavLst>
                                        <p:tav tm="0">
                                          <p:val>
                                            <p:strVal val="ppt_x"/>
                                          </p:val>
                                        </p:tav>
                                        <p:tav tm="100000">
                                          <p:val>
                                            <p:strVal val="ppt_x"/>
                                          </p:val>
                                        </p:tav>
                                      </p:tavLst>
                                    </p:anim>
                                    <p:anim calcmode="lin" valueType="num">
                                      <p:cBhvr>
                                        <p:cTn id="194" dur="1000"/>
                                        <p:tgtEl>
                                          <p:spTgt spid="1045"/>
                                        </p:tgtEl>
                                        <p:attrNameLst>
                                          <p:attrName>ppt_y</p:attrName>
                                        </p:attrNameLst>
                                      </p:cBhvr>
                                      <p:tavLst>
                                        <p:tav tm="0">
                                          <p:val>
                                            <p:strVal val="ppt_y"/>
                                          </p:val>
                                        </p:tav>
                                        <p:tav tm="100000">
                                          <p:val>
                                            <p:strVal val="ppt_y-.1"/>
                                          </p:val>
                                        </p:tav>
                                      </p:tavLst>
                                    </p:anim>
                                    <p:set>
                                      <p:cBhvr>
                                        <p:cTn id="195" dur="1" fill="hold">
                                          <p:stCondLst>
                                            <p:cond delay="999"/>
                                          </p:stCondLst>
                                        </p:cTn>
                                        <p:tgtEl>
                                          <p:spTgt spid="1045"/>
                                        </p:tgtEl>
                                        <p:attrNameLst>
                                          <p:attrName>style.visibility</p:attrName>
                                        </p:attrNameLst>
                                      </p:cBhvr>
                                      <p:to>
                                        <p:strVal val="hidden"/>
                                      </p:to>
                                    </p:set>
                                  </p:childTnLst>
                                </p:cTn>
                              </p:par>
                              <p:par>
                                <p:cTn id="196" presetID="47" presetClass="exit" presetSubtype="0" fill="hold" nodeType="withEffect">
                                  <p:stCondLst>
                                    <p:cond delay="0"/>
                                  </p:stCondLst>
                                  <p:childTnLst>
                                    <p:animEffect transition="out" filter="fade">
                                      <p:cBhvr>
                                        <p:cTn id="197" dur="1000"/>
                                        <p:tgtEl>
                                          <p:spTgt spid="1052"/>
                                        </p:tgtEl>
                                      </p:cBhvr>
                                    </p:animEffect>
                                    <p:anim calcmode="lin" valueType="num">
                                      <p:cBhvr>
                                        <p:cTn id="198" dur="1000"/>
                                        <p:tgtEl>
                                          <p:spTgt spid="1052"/>
                                        </p:tgtEl>
                                        <p:attrNameLst>
                                          <p:attrName>ppt_x</p:attrName>
                                        </p:attrNameLst>
                                      </p:cBhvr>
                                      <p:tavLst>
                                        <p:tav tm="0">
                                          <p:val>
                                            <p:strVal val="ppt_x"/>
                                          </p:val>
                                        </p:tav>
                                        <p:tav tm="100000">
                                          <p:val>
                                            <p:strVal val="ppt_x"/>
                                          </p:val>
                                        </p:tav>
                                      </p:tavLst>
                                    </p:anim>
                                    <p:anim calcmode="lin" valueType="num">
                                      <p:cBhvr>
                                        <p:cTn id="199" dur="1000"/>
                                        <p:tgtEl>
                                          <p:spTgt spid="1052"/>
                                        </p:tgtEl>
                                        <p:attrNameLst>
                                          <p:attrName>ppt_y</p:attrName>
                                        </p:attrNameLst>
                                      </p:cBhvr>
                                      <p:tavLst>
                                        <p:tav tm="0">
                                          <p:val>
                                            <p:strVal val="ppt_y"/>
                                          </p:val>
                                        </p:tav>
                                        <p:tav tm="100000">
                                          <p:val>
                                            <p:strVal val="ppt_y-.1"/>
                                          </p:val>
                                        </p:tav>
                                      </p:tavLst>
                                    </p:anim>
                                    <p:set>
                                      <p:cBhvr>
                                        <p:cTn id="200" dur="1" fill="hold">
                                          <p:stCondLst>
                                            <p:cond delay="999"/>
                                          </p:stCondLst>
                                        </p:cTn>
                                        <p:tgtEl>
                                          <p:spTgt spid="1052"/>
                                        </p:tgtEl>
                                        <p:attrNameLst>
                                          <p:attrName>style.visibility</p:attrName>
                                        </p:attrNameLst>
                                      </p:cBhvr>
                                      <p:to>
                                        <p:strVal val="hidden"/>
                                      </p:to>
                                    </p:set>
                                  </p:childTnLst>
                                </p:cTn>
                              </p:par>
                              <p:par>
                                <p:cTn id="201" presetID="47" presetClass="exit" presetSubtype="0" fill="hold" grpId="1" nodeType="withEffect">
                                  <p:stCondLst>
                                    <p:cond delay="0"/>
                                  </p:stCondLst>
                                  <p:childTnLst>
                                    <p:animEffect transition="out" filter="fade">
                                      <p:cBhvr>
                                        <p:cTn id="202" dur="1000"/>
                                        <p:tgtEl>
                                          <p:spTgt spid="1046"/>
                                        </p:tgtEl>
                                      </p:cBhvr>
                                    </p:animEffect>
                                    <p:anim calcmode="lin" valueType="num">
                                      <p:cBhvr>
                                        <p:cTn id="203" dur="1000"/>
                                        <p:tgtEl>
                                          <p:spTgt spid="1046"/>
                                        </p:tgtEl>
                                        <p:attrNameLst>
                                          <p:attrName>ppt_x</p:attrName>
                                        </p:attrNameLst>
                                      </p:cBhvr>
                                      <p:tavLst>
                                        <p:tav tm="0">
                                          <p:val>
                                            <p:strVal val="ppt_x"/>
                                          </p:val>
                                        </p:tav>
                                        <p:tav tm="100000">
                                          <p:val>
                                            <p:strVal val="ppt_x"/>
                                          </p:val>
                                        </p:tav>
                                      </p:tavLst>
                                    </p:anim>
                                    <p:anim calcmode="lin" valueType="num">
                                      <p:cBhvr>
                                        <p:cTn id="204" dur="1000"/>
                                        <p:tgtEl>
                                          <p:spTgt spid="1046"/>
                                        </p:tgtEl>
                                        <p:attrNameLst>
                                          <p:attrName>ppt_y</p:attrName>
                                        </p:attrNameLst>
                                      </p:cBhvr>
                                      <p:tavLst>
                                        <p:tav tm="0">
                                          <p:val>
                                            <p:strVal val="ppt_y"/>
                                          </p:val>
                                        </p:tav>
                                        <p:tav tm="100000">
                                          <p:val>
                                            <p:strVal val="ppt_y-.1"/>
                                          </p:val>
                                        </p:tav>
                                      </p:tavLst>
                                    </p:anim>
                                    <p:set>
                                      <p:cBhvr>
                                        <p:cTn id="205" dur="1" fill="hold">
                                          <p:stCondLst>
                                            <p:cond delay="999"/>
                                          </p:stCondLst>
                                        </p:cTn>
                                        <p:tgtEl>
                                          <p:spTgt spid="1046"/>
                                        </p:tgtEl>
                                        <p:attrNameLst>
                                          <p:attrName>style.visibility</p:attrName>
                                        </p:attrNameLst>
                                      </p:cBhvr>
                                      <p:to>
                                        <p:strVal val="hidden"/>
                                      </p:to>
                                    </p:set>
                                  </p:childTnLst>
                                </p:cTn>
                              </p:par>
                              <p:par>
                                <p:cTn id="206" presetID="47" presetClass="exit" presetSubtype="0" fill="hold" nodeType="withEffect">
                                  <p:stCondLst>
                                    <p:cond delay="0"/>
                                  </p:stCondLst>
                                  <p:childTnLst>
                                    <p:animEffect transition="out" filter="fade">
                                      <p:cBhvr>
                                        <p:cTn id="207" dur="1000"/>
                                        <p:tgtEl>
                                          <p:spTgt spid="21"/>
                                        </p:tgtEl>
                                      </p:cBhvr>
                                    </p:animEffect>
                                    <p:anim calcmode="lin" valueType="num">
                                      <p:cBhvr>
                                        <p:cTn id="208" dur="1000"/>
                                        <p:tgtEl>
                                          <p:spTgt spid="21"/>
                                        </p:tgtEl>
                                        <p:attrNameLst>
                                          <p:attrName>ppt_x</p:attrName>
                                        </p:attrNameLst>
                                      </p:cBhvr>
                                      <p:tavLst>
                                        <p:tav tm="0">
                                          <p:val>
                                            <p:strVal val="ppt_x"/>
                                          </p:val>
                                        </p:tav>
                                        <p:tav tm="100000">
                                          <p:val>
                                            <p:strVal val="ppt_x"/>
                                          </p:val>
                                        </p:tav>
                                      </p:tavLst>
                                    </p:anim>
                                    <p:anim calcmode="lin" valueType="num">
                                      <p:cBhvr>
                                        <p:cTn id="209" dur="1000"/>
                                        <p:tgtEl>
                                          <p:spTgt spid="21"/>
                                        </p:tgtEl>
                                        <p:attrNameLst>
                                          <p:attrName>ppt_y</p:attrName>
                                        </p:attrNameLst>
                                      </p:cBhvr>
                                      <p:tavLst>
                                        <p:tav tm="0">
                                          <p:val>
                                            <p:strVal val="ppt_y"/>
                                          </p:val>
                                        </p:tav>
                                        <p:tav tm="100000">
                                          <p:val>
                                            <p:strVal val="ppt_y-.1"/>
                                          </p:val>
                                        </p:tav>
                                      </p:tavLst>
                                    </p:anim>
                                    <p:set>
                                      <p:cBhvr>
                                        <p:cTn id="210" dur="1" fill="hold">
                                          <p:stCondLst>
                                            <p:cond delay="999"/>
                                          </p:stCondLst>
                                        </p:cTn>
                                        <p:tgtEl>
                                          <p:spTgt spid="21"/>
                                        </p:tgtEl>
                                        <p:attrNameLst>
                                          <p:attrName>style.visibility</p:attrName>
                                        </p:attrNameLst>
                                      </p:cBhvr>
                                      <p:to>
                                        <p:strVal val="hidden"/>
                                      </p:to>
                                    </p:set>
                                  </p:childTnLst>
                                </p:cTn>
                              </p:par>
                              <p:par>
                                <p:cTn id="211" presetID="47" presetClass="exit" presetSubtype="0" fill="hold" nodeType="withEffect">
                                  <p:stCondLst>
                                    <p:cond delay="0"/>
                                  </p:stCondLst>
                                  <p:childTnLst>
                                    <p:animEffect transition="out" filter="fade">
                                      <p:cBhvr>
                                        <p:cTn id="212" dur="1000"/>
                                        <p:tgtEl>
                                          <p:spTgt spid="4"/>
                                        </p:tgtEl>
                                      </p:cBhvr>
                                    </p:animEffect>
                                    <p:anim calcmode="lin" valueType="num">
                                      <p:cBhvr>
                                        <p:cTn id="213" dur="1000"/>
                                        <p:tgtEl>
                                          <p:spTgt spid="4"/>
                                        </p:tgtEl>
                                        <p:attrNameLst>
                                          <p:attrName>ppt_x</p:attrName>
                                        </p:attrNameLst>
                                      </p:cBhvr>
                                      <p:tavLst>
                                        <p:tav tm="0">
                                          <p:val>
                                            <p:strVal val="ppt_x"/>
                                          </p:val>
                                        </p:tav>
                                        <p:tav tm="100000">
                                          <p:val>
                                            <p:strVal val="ppt_x"/>
                                          </p:val>
                                        </p:tav>
                                      </p:tavLst>
                                    </p:anim>
                                    <p:anim calcmode="lin" valueType="num">
                                      <p:cBhvr>
                                        <p:cTn id="214" dur="1000"/>
                                        <p:tgtEl>
                                          <p:spTgt spid="4"/>
                                        </p:tgtEl>
                                        <p:attrNameLst>
                                          <p:attrName>ppt_y</p:attrName>
                                        </p:attrNameLst>
                                      </p:cBhvr>
                                      <p:tavLst>
                                        <p:tav tm="0">
                                          <p:val>
                                            <p:strVal val="ppt_y"/>
                                          </p:val>
                                        </p:tav>
                                        <p:tav tm="100000">
                                          <p:val>
                                            <p:strVal val="ppt_y-.1"/>
                                          </p:val>
                                        </p:tav>
                                      </p:tavLst>
                                    </p:anim>
                                    <p:set>
                                      <p:cBhvr>
                                        <p:cTn id="215" dur="1" fill="hold">
                                          <p:stCondLst>
                                            <p:cond delay="999"/>
                                          </p:stCondLst>
                                        </p:cTn>
                                        <p:tgtEl>
                                          <p:spTgt spid="4"/>
                                        </p:tgtEl>
                                        <p:attrNameLst>
                                          <p:attrName>style.visibility</p:attrName>
                                        </p:attrNameLst>
                                      </p:cBhvr>
                                      <p:to>
                                        <p:strVal val="hidden"/>
                                      </p:to>
                                    </p:set>
                                  </p:childTnLst>
                                </p:cTn>
                              </p:par>
                              <p:par>
                                <p:cTn id="216" presetID="47" presetClass="exit" presetSubtype="0" fill="hold" nodeType="withEffect">
                                  <p:stCondLst>
                                    <p:cond delay="0"/>
                                  </p:stCondLst>
                                  <p:childTnLst>
                                    <p:animEffect transition="out" filter="fade">
                                      <p:cBhvr>
                                        <p:cTn id="217" dur="1000"/>
                                        <p:tgtEl>
                                          <p:spTgt spid="1062"/>
                                        </p:tgtEl>
                                      </p:cBhvr>
                                    </p:animEffect>
                                    <p:anim calcmode="lin" valueType="num">
                                      <p:cBhvr>
                                        <p:cTn id="218" dur="1000"/>
                                        <p:tgtEl>
                                          <p:spTgt spid="1062"/>
                                        </p:tgtEl>
                                        <p:attrNameLst>
                                          <p:attrName>ppt_x</p:attrName>
                                        </p:attrNameLst>
                                      </p:cBhvr>
                                      <p:tavLst>
                                        <p:tav tm="0">
                                          <p:val>
                                            <p:strVal val="ppt_x"/>
                                          </p:val>
                                        </p:tav>
                                        <p:tav tm="100000">
                                          <p:val>
                                            <p:strVal val="ppt_x"/>
                                          </p:val>
                                        </p:tav>
                                      </p:tavLst>
                                    </p:anim>
                                    <p:anim calcmode="lin" valueType="num">
                                      <p:cBhvr>
                                        <p:cTn id="219" dur="1000"/>
                                        <p:tgtEl>
                                          <p:spTgt spid="1062"/>
                                        </p:tgtEl>
                                        <p:attrNameLst>
                                          <p:attrName>ppt_y</p:attrName>
                                        </p:attrNameLst>
                                      </p:cBhvr>
                                      <p:tavLst>
                                        <p:tav tm="0">
                                          <p:val>
                                            <p:strVal val="ppt_y"/>
                                          </p:val>
                                        </p:tav>
                                        <p:tav tm="100000">
                                          <p:val>
                                            <p:strVal val="ppt_y-.1"/>
                                          </p:val>
                                        </p:tav>
                                      </p:tavLst>
                                    </p:anim>
                                    <p:set>
                                      <p:cBhvr>
                                        <p:cTn id="220" dur="1" fill="hold">
                                          <p:stCondLst>
                                            <p:cond delay="999"/>
                                          </p:stCondLst>
                                        </p:cTn>
                                        <p:tgtEl>
                                          <p:spTgt spid="1062"/>
                                        </p:tgtEl>
                                        <p:attrNameLst>
                                          <p:attrName>style.visibility</p:attrName>
                                        </p:attrNameLst>
                                      </p:cBhvr>
                                      <p:to>
                                        <p:strVal val="hidden"/>
                                      </p:to>
                                    </p:set>
                                  </p:childTnLst>
                                </p:cTn>
                              </p:par>
                              <p:par>
                                <p:cTn id="221" presetID="47" presetClass="exit" presetSubtype="0" fill="hold" grpId="1" nodeType="withEffect">
                                  <p:stCondLst>
                                    <p:cond delay="0"/>
                                  </p:stCondLst>
                                  <p:childTnLst>
                                    <p:animEffect transition="out" filter="fade">
                                      <p:cBhvr>
                                        <p:cTn id="222" dur="1000"/>
                                        <p:tgtEl>
                                          <p:spTgt spid="1055"/>
                                        </p:tgtEl>
                                      </p:cBhvr>
                                    </p:animEffect>
                                    <p:anim calcmode="lin" valueType="num">
                                      <p:cBhvr>
                                        <p:cTn id="223" dur="1000"/>
                                        <p:tgtEl>
                                          <p:spTgt spid="1055"/>
                                        </p:tgtEl>
                                        <p:attrNameLst>
                                          <p:attrName>ppt_x</p:attrName>
                                        </p:attrNameLst>
                                      </p:cBhvr>
                                      <p:tavLst>
                                        <p:tav tm="0">
                                          <p:val>
                                            <p:strVal val="ppt_x"/>
                                          </p:val>
                                        </p:tav>
                                        <p:tav tm="100000">
                                          <p:val>
                                            <p:strVal val="ppt_x"/>
                                          </p:val>
                                        </p:tav>
                                      </p:tavLst>
                                    </p:anim>
                                    <p:anim calcmode="lin" valueType="num">
                                      <p:cBhvr>
                                        <p:cTn id="224" dur="1000"/>
                                        <p:tgtEl>
                                          <p:spTgt spid="1055"/>
                                        </p:tgtEl>
                                        <p:attrNameLst>
                                          <p:attrName>ppt_y</p:attrName>
                                        </p:attrNameLst>
                                      </p:cBhvr>
                                      <p:tavLst>
                                        <p:tav tm="0">
                                          <p:val>
                                            <p:strVal val="ppt_y"/>
                                          </p:val>
                                        </p:tav>
                                        <p:tav tm="100000">
                                          <p:val>
                                            <p:strVal val="ppt_y-.1"/>
                                          </p:val>
                                        </p:tav>
                                      </p:tavLst>
                                    </p:anim>
                                    <p:set>
                                      <p:cBhvr>
                                        <p:cTn id="225" dur="1" fill="hold">
                                          <p:stCondLst>
                                            <p:cond delay="999"/>
                                          </p:stCondLst>
                                        </p:cTn>
                                        <p:tgtEl>
                                          <p:spTgt spid="1055"/>
                                        </p:tgtEl>
                                        <p:attrNameLst>
                                          <p:attrName>style.visibility</p:attrName>
                                        </p:attrNameLst>
                                      </p:cBhvr>
                                      <p:to>
                                        <p:strVal val="hidden"/>
                                      </p:to>
                                    </p:set>
                                  </p:childTnLst>
                                </p:cTn>
                              </p:par>
                              <p:par>
                                <p:cTn id="226" presetID="47" presetClass="exit" presetSubtype="0" fill="hold" nodeType="withEffect">
                                  <p:stCondLst>
                                    <p:cond delay="0"/>
                                  </p:stCondLst>
                                  <p:childTnLst>
                                    <p:animEffect transition="out" filter="fade">
                                      <p:cBhvr>
                                        <p:cTn id="227" dur="1000"/>
                                        <p:tgtEl>
                                          <p:spTgt spid="1058"/>
                                        </p:tgtEl>
                                      </p:cBhvr>
                                    </p:animEffect>
                                    <p:anim calcmode="lin" valueType="num">
                                      <p:cBhvr>
                                        <p:cTn id="228" dur="1000"/>
                                        <p:tgtEl>
                                          <p:spTgt spid="1058"/>
                                        </p:tgtEl>
                                        <p:attrNameLst>
                                          <p:attrName>ppt_x</p:attrName>
                                        </p:attrNameLst>
                                      </p:cBhvr>
                                      <p:tavLst>
                                        <p:tav tm="0">
                                          <p:val>
                                            <p:strVal val="ppt_x"/>
                                          </p:val>
                                        </p:tav>
                                        <p:tav tm="100000">
                                          <p:val>
                                            <p:strVal val="ppt_x"/>
                                          </p:val>
                                        </p:tav>
                                      </p:tavLst>
                                    </p:anim>
                                    <p:anim calcmode="lin" valueType="num">
                                      <p:cBhvr>
                                        <p:cTn id="229" dur="1000"/>
                                        <p:tgtEl>
                                          <p:spTgt spid="1058"/>
                                        </p:tgtEl>
                                        <p:attrNameLst>
                                          <p:attrName>ppt_y</p:attrName>
                                        </p:attrNameLst>
                                      </p:cBhvr>
                                      <p:tavLst>
                                        <p:tav tm="0">
                                          <p:val>
                                            <p:strVal val="ppt_y"/>
                                          </p:val>
                                        </p:tav>
                                        <p:tav tm="100000">
                                          <p:val>
                                            <p:strVal val="ppt_y-.1"/>
                                          </p:val>
                                        </p:tav>
                                      </p:tavLst>
                                    </p:anim>
                                    <p:set>
                                      <p:cBhvr>
                                        <p:cTn id="230" dur="1" fill="hold">
                                          <p:stCondLst>
                                            <p:cond delay="999"/>
                                          </p:stCondLst>
                                        </p:cTn>
                                        <p:tgtEl>
                                          <p:spTgt spid="1058"/>
                                        </p:tgtEl>
                                        <p:attrNameLst>
                                          <p:attrName>style.visibility</p:attrName>
                                        </p:attrNameLst>
                                      </p:cBhvr>
                                      <p:to>
                                        <p:strVal val="hidden"/>
                                      </p:to>
                                    </p:set>
                                  </p:childTnLst>
                                </p:cTn>
                              </p:par>
                              <p:par>
                                <p:cTn id="231" presetID="47" presetClass="exit" presetSubtype="0" fill="hold" grpId="1" nodeType="withEffect">
                                  <p:stCondLst>
                                    <p:cond delay="0"/>
                                  </p:stCondLst>
                                  <p:childTnLst>
                                    <p:animEffect transition="out" filter="fade">
                                      <p:cBhvr>
                                        <p:cTn id="232" dur="1000"/>
                                        <p:tgtEl>
                                          <p:spTgt spid="1056"/>
                                        </p:tgtEl>
                                      </p:cBhvr>
                                    </p:animEffect>
                                    <p:anim calcmode="lin" valueType="num">
                                      <p:cBhvr>
                                        <p:cTn id="233" dur="1000"/>
                                        <p:tgtEl>
                                          <p:spTgt spid="1056"/>
                                        </p:tgtEl>
                                        <p:attrNameLst>
                                          <p:attrName>ppt_x</p:attrName>
                                        </p:attrNameLst>
                                      </p:cBhvr>
                                      <p:tavLst>
                                        <p:tav tm="0">
                                          <p:val>
                                            <p:strVal val="ppt_x"/>
                                          </p:val>
                                        </p:tav>
                                        <p:tav tm="100000">
                                          <p:val>
                                            <p:strVal val="ppt_x"/>
                                          </p:val>
                                        </p:tav>
                                      </p:tavLst>
                                    </p:anim>
                                    <p:anim calcmode="lin" valueType="num">
                                      <p:cBhvr>
                                        <p:cTn id="234" dur="1000"/>
                                        <p:tgtEl>
                                          <p:spTgt spid="1056"/>
                                        </p:tgtEl>
                                        <p:attrNameLst>
                                          <p:attrName>ppt_y</p:attrName>
                                        </p:attrNameLst>
                                      </p:cBhvr>
                                      <p:tavLst>
                                        <p:tav tm="0">
                                          <p:val>
                                            <p:strVal val="ppt_y"/>
                                          </p:val>
                                        </p:tav>
                                        <p:tav tm="100000">
                                          <p:val>
                                            <p:strVal val="ppt_y-.1"/>
                                          </p:val>
                                        </p:tav>
                                      </p:tavLst>
                                    </p:anim>
                                    <p:set>
                                      <p:cBhvr>
                                        <p:cTn id="235" dur="1" fill="hold">
                                          <p:stCondLst>
                                            <p:cond delay="999"/>
                                          </p:stCondLst>
                                        </p:cTn>
                                        <p:tgtEl>
                                          <p:spTgt spid="1056"/>
                                        </p:tgtEl>
                                        <p:attrNameLst>
                                          <p:attrName>style.visibility</p:attrName>
                                        </p:attrNameLst>
                                      </p:cBhvr>
                                      <p:to>
                                        <p:strVal val="hidden"/>
                                      </p:to>
                                    </p:set>
                                  </p:childTnLst>
                                </p:cTn>
                              </p:par>
                              <p:par>
                                <p:cTn id="236" presetID="47" presetClass="exit" presetSubtype="0" fill="hold" nodeType="withEffect">
                                  <p:stCondLst>
                                    <p:cond delay="0"/>
                                  </p:stCondLst>
                                  <p:childTnLst>
                                    <p:animEffect transition="out" filter="fade">
                                      <p:cBhvr>
                                        <p:cTn id="237" dur="1000"/>
                                        <p:tgtEl>
                                          <p:spTgt spid="1060"/>
                                        </p:tgtEl>
                                      </p:cBhvr>
                                    </p:animEffect>
                                    <p:anim calcmode="lin" valueType="num">
                                      <p:cBhvr>
                                        <p:cTn id="238" dur="1000"/>
                                        <p:tgtEl>
                                          <p:spTgt spid="1060"/>
                                        </p:tgtEl>
                                        <p:attrNameLst>
                                          <p:attrName>ppt_x</p:attrName>
                                        </p:attrNameLst>
                                      </p:cBhvr>
                                      <p:tavLst>
                                        <p:tav tm="0">
                                          <p:val>
                                            <p:strVal val="ppt_x"/>
                                          </p:val>
                                        </p:tav>
                                        <p:tav tm="100000">
                                          <p:val>
                                            <p:strVal val="ppt_x"/>
                                          </p:val>
                                        </p:tav>
                                      </p:tavLst>
                                    </p:anim>
                                    <p:anim calcmode="lin" valueType="num">
                                      <p:cBhvr>
                                        <p:cTn id="239" dur="1000"/>
                                        <p:tgtEl>
                                          <p:spTgt spid="1060"/>
                                        </p:tgtEl>
                                        <p:attrNameLst>
                                          <p:attrName>ppt_y</p:attrName>
                                        </p:attrNameLst>
                                      </p:cBhvr>
                                      <p:tavLst>
                                        <p:tav tm="0">
                                          <p:val>
                                            <p:strVal val="ppt_y"/>
                                          </p:val>
                                        </p:tav>
                                        <p:tav tm="100000">
                                          <p:val>
                                            <p:strVal val="ppt_y-.1"/>
                                          </p:val>
                                        </p:tav>
                                      </p:tavLst>
                                    </p:anim>
                                    <p:set>
                                      <p:cBhvr>
                                        <p:cTn id="240" dur="1" fill="hold">
                                          <p:stCondLst>
                                            <p:cond delay="999"/>
                                          </p:stCondLst>
                                        </p:cTn>
                                        <p:tgtEl>
                                          <p:spTgt spid="106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1"/>
      <p:bldP spid="10" grpId="0" animBg="1"/>
      <p:bldP spid="11" grpId="0" animBg="1"/>
      <p:bldP spid="12" grpId="0" animBg="1"/>
      <p:bldP spid="24" grpId="0"/>
      <p:bldP spid="25" grpId="0"/>
      <p:bldP spid="1043" grpId="0"/>
      <p:bldP spid="1043" grpId="1"/>
      <p:bldP spid="1045" grpId="0"/>
      <p:bldP spid="1045" grpId="1"/>
      <p:bldP spid="1046" grpId="0"/>
      <p:bldP spid="1046" grpId="1"/>
      <p:bldP spid="1048" grpId="0"/>
      <p:bldP spid="1054" grpId="0"/>
      <p:bldP spid="1055" grpId="0"/>
      <p:bldP spid="1055" grpId="1"/>
      <p:bldP spid="1056" grpId="0"/>
      <p:bldP spid="1056" grpId="1"/>
      <p:bldP spid="82" grpId="0" animBg="1"/>
      <p:bldP spid="83" grpId="0" animBg="1"/>
      <p:bldP spid="84" grpId="0" animBg="1"/>
      <p:bldP spid="8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Image result for camp half blood logo"/>
          <p:cNvPicPr>
            <a:picLocks noChangeAspect="1" noChangeArrowheads="1"/>
          </p:cNvPicPr>
          <p:nvPr/>
        </p:nvPicPr>
        <p:blipFill rotWithShape="1">
          <a:blip r:embed="rId3">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rcRect t="11054" r="3746" b="11273"/>
          <a:stretch/>
        </p:blipFill>
        <p:spPr bwMode="auto">
          <a:xfrm>
            <a:off x="6688833" y="4876800"/>
            <a:ext cx="2455167" cy="19812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7705" y="152400"/>
            <a:ext cx="9144000" cy="923330"/>
          </a:xfrm>
          <a:prstGeom prst="rect">
            <a:avLst/>
          </a:prstGeom>
          <a:noFill/>
        </p:spPr>
        <p:txBody>
          <a:bodyPr wrap="square" lIns="91440" tIns="45720" rIns="91440" bIns="45720">
            <a:spAutoFit/>
          </a:bodyPr>
          <a:lstStyle/>
          <a:p>
            <a:pPr algn="ctr"/>
            <a:r>
              <a:rPr lang="en-US" sz="5400" b="1"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Book 5, Chapter 19</a:t>
            </a:r>
            <a:endParaRPr lang="en-US" sz="5400" b="1" cap="none" spc="0"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endParaRPr>
          </a:p>
        </p:txBody>
      </p:sp>
      <p:sp>
        <p:nvSpPr>
          <p:cNvPr id="4" name="Rectangle 3"/>
          <p:cNvSpPr/>
          <p:nvPr/>
        </p:nvSpPr>
        <p:spPr>
          <a:xfrm rot="19915372">
            <a:off x="-72345" y="2497978"/>
            <a:ext cx="9288698" cy="1862048"/>
          </a:xfrm>
          <a:prstGeom prst="rect">
            <a:avLst/>
          </a:prstGeom>
          <a:noFill/>
        </p:spPr>
        <p:txBody>
          <a:bodyPr wrap="none" lIns="91440" tIns="45720" rIns="91440" bIns="45720">
            <a:spAutoFit/>
          </a:bodyPr>
          <a:lstStyle/>
          <a:p>
            <a:pPr algn="ctr"/>
            <a:r>
              <a:rPr lang="en-US" sz="11500" b="0" cap="none" spc="0" dirty="0">
                <a:ln w="38100">
                  <a:solidFill>
                    <a:schemeClr val="tx1"/>
                  </a:solidFill>
                </a:ln>
                <a:solidFill>
                  <a:schemeClr val="bg1"/>
                </a:solidFill>
                <a:effectLst>
                  <a:outerShdw blurRad="38100" dist="19050" dir="2700000" algn="tl" rotWithShape="0">
                    <a:schemeClr val="dk1">
                      <a:alpha val="40000"/>
                    </a:schemeClr>
                  </a:outerShdw>
                </a:effectLst>
              </a:rPr>
              <a:t>BACKGROUND!</a:t>
            </a:r>
          </a:p>
        </p:txBody>
      </p:sp>
      <p:pic>
        <p:nvPicPr>
          <p:cNvPr id="2050" name="Picture 2" descr="Image result for percy jackson serie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4" y="1087581"/>
            <a:ext cx="6096000" cy="4572000"/>
          </a:xfrm>
          <a:prstGeom prst="rect">
            <a:avLst/>
          </a:prstGeom>
          <a:noFill/>
          <a:extLst>
            <a:ext uri="{909E8E84-426E-40DD-AFC4-6F175D3DCCD1}">
              <a14:hiddenFill xmlns:a14="http://schemas.microsoft.com/office/drawing/2010/main">
                <a:solidFill>
                  <a:srgbClr val="FFFFFF"/>
                </a:solidFill>
              </a14:hiddenFill>
            </a:ext>
          </a:extLst>
        </p:spPr>
      </p:pic>
      <p:sp>
        <p:nvSpPr>
          <p:cNvPr id="5" name="Frame 4"/>
          <p:cNvSpPr/>
          <p:nvPr/>
        </p:nvSpPr>
        <p:spPr>
          <a:xfrm>
            <a:off x="3391601" y="1087582"/>
            <a:ext cx="529235" cy="4572000"/>
          </a:xfrm>
          <a:prstGeom prst="frame">
            <a:avLst/>
          </a:prstGeom>
          <a:solidFill>
            <a:srgbClr val="FF0000"/>
          </a:solid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Right Arrow 8"/>
          <p:cNvSpPr/>
          <p:nvPr/>
        </p:nvSpPr>
        <p:spPr>
          <a:xfrm rot="9462318">
            <a:off x="4012216" y="2324159"/>
            <a:ext cx="978408" cy="484632"/>
          </a:xfrm>
          <a:prstGeom prst="rightArrow">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Arrow 10"/>
          <p:cNvSpPr/>
          <p:nvPr/>
        </p:nvSpPr>
        <p:spPr>
          <a:xfrm rot="21182835">
            <a:off x="483838" y="3409822"/>
            <a:ext cx="978408" cy="484632"/>
          </a:xfrm>
          <a:prstGeom prst="rightArrow">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4038333" y="5697986"/>
            <a:ext cx="561372" cy="230832"/>
          </a:xfrm>
          <a:prstGeom prst="rect">
            <a:avLst/>
          </a:prstGeom>
          <a:noFill/>
        </p:spPr>
        <p:txBody>
          <a:bodyPr wrap="none" rtlCol="0">
            <a:spAutoFit/>
          </a:bodyPr>
          <a:lstStyle/>
          <a:p>
            <a:r>
              <a:rPr lang="en-GB" sz="900" dirty="0"/>
              <a:t>Figure 2</a:t>
            </a:r>
          </a:p>
        </p:txBody>
      </p:sp>
    </p:spTree>
    <p:extLst>
      <p:ext uri="{BB962C8B-B14F-4D97-AF65-F5344CB8AC3E}">
        <p14:creationId xmlns:p14="http://schemas.microsoft.com/office/powerpoint/2010/main" val="1442569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5" presetClass="entr" presetSubtype="0" fill="hold" nodeType="clickEffect">
                                  <p:stCondLst>
                                    <p:cond delay="0"/>
                                  </p:stCondLst>
                                  <p:childTnLst>
                                    <p:set>
                                      <p:cBhvr>
                                        <p:cTn id="19" dur="1" fill="hold">
                                          <p:stCondLst>
                                            <p:cond delay="0"/>
                                          </p:stCondLst>
                                        </p:cTn>
                                        <p:tgtEl>
                                          <p:spTgt spid="2050"/>
                                        </p:tgtEl>
                                        <p:attrNameLst>
                                          <p:attrName>style.visibility</p:attrName>
                                        </p:attrNameLst>
                                      </p:cBhvr>
                                      <p:to>
                                        <p:strVal val="visible"/>
                                      </p:to>
                                    </p:set>
                                    <p:animEffect transition="in" filter="fade">
                                      <p:cBhvr>
                                        <p:cTn id="20" dur="2000"/>
                                        <p:tgtEl>
                                          <p:spTgt spid="2050"/>
                                        </p:tgtEl>
                                      </p:cBhvr>
                                    </p:animEffect>
                                    <p:anim calcmode="lin" valueType="num">
                                      <p:cBhvr>
                                        <p:cTn id="21" dur="2000" fill="hold"/>
                                        <p:tgtEl>
                                          <p:spTgt spid="2050"/>
                                        </p:tgtEl>
                                        <p:attrNameLst>
                                          <p:attrName>ppt_w</p:attrName>
                                        </p:attrNameLst>
                                      </p:cBhvr>
                                      <p:tavLst>
                                        <p:tav tm="0" fmla="#ppt_w*sin(2.5*pi*$)">
                                          <p:val>
                                            <p:fltVal val="0"/>
                                          </p:val>
                                        </p:tav>
                                        <p:tav tm="100000">
                                          <p:val>
                                            <p:fltVal val="1"/>
                                          </p:val>
                                        </p:tav>
                                      </p:tavLst>
                                    </p:anim>
                                    <p:anim calcmode="lin" valueType="num">
                                      <p:cBhvr>
                                        <p:cTn id="22" dur="2000" fill="hold"/>
                                        <p:tgtEl>
                                          <p:spTgt spid="2050"/>
                                        </p:tgtEl>
                                        <p:attrNameLst>
                                          <p:attrName>ppt_h</p:attrName>
                                        </p:attrNameLst>
                                      </p:cBhvr>
                                      <p:tavLst>
                                        <p:tav tm="0">
                                          <p:val>
                                            <p:strVal val="#ppt_h"/>
                                          </p:val>
                                        </p:tav>
                                        <p:tav tm="100000">
                                          <p:val>
                                            <p:strVal val="#ppt_h"/>
                                          </p:val>
                                        </p:tav>
                                      </p:tavLst>
                                    </p:anim>
                                  </p:childTnLst>
                                </p:cTn>
                              </p:par>
                            </p:childTnLst>
                          </p:cTn>
                        </p:par>
                      </p:childTnLst>
                    </p:cTn>
                  </p:par>
                  <p:par>
                    <p:cTn id="23" fill="hold">
                      <p:stCondLst>
                        <p:cond delay="indefinite"/>
                      </p:stCondLst>
                      <p:childTnLst>
                        <p:par>
                          <p:cTn id="24" fill="hold">
                            <p:stCondLst>
                              <p:cond delay="0"/>
                            </p:stCondLst>
                            <p:childTnLst>
                              <p:par>
                                <p:cTn id="25" presetID="26"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ipe(down)">
                                      <p:cBhvr>
                                        <p:cTn id="27" dur="580">
                                          <p:stCondLst>
                                            <p:cond delay="0"/>
                                          </p:stCondLst>
                                        </p:cTn>
                                        <p:tgtEl>
                                          <p:spTgt spid="11"/>
                                        </p:tgtEl>
                                      </p:cBhvr>
                                    </p:animEffect>
                                    <p:anim calcmode="lin" valueType="num">
                                      <p:cBhvr>
                                        <p:cTn id="28"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33" dur="26">
                                          <p:stCondLst>
                                            <p:cond delay="650"/>
                                          </p:stCondLst>
                                        </p:cTn>
                                        <p:tgtEl>
                                          <p:spTgt spid="11"/>
                                        </p:tgtEl>
                                      </p:cBhvr>
                                      <p:to x="100000" y="60000"/>
                                    </p:animScale>
                                    <p:animScale>
                                      <p:cBhvr>
                                        <p:cTn id="34" dur="166" decel="50000">
                                          <p:stCondLst>
                                            <p:cond delay="676"/>
                                          </p:stCondLst>
                                        </p:cTn>
                                        <p:tgtEl>
                                          <p:spTgt spid="11"/>
                                        </p:tgtEl>
                                      </p:cBhvr>
                                      <p:to x="100000" y="100000"/>
                                    </p:animScale>
                                    <p:animScale>
                                      <p:cBhvr>
                                        <p:cTn id="35" dur="26">
                                          <p:stCondLst>
                                            <p:cond delay="1312"/>
                                          </p:stCondLst>
                                        </p:cTn>
                                        <p:tgtEl>
                                          <p:spTgt spid="11"/>
                                        </p:tgtEl>
                                      </p:cBhvr>
                                      <p:to x="100000" y="80000"/>
                                    </p:animScale>
                                    <p:animScale>
                                      <p:cBhvr>
                                        <p:cTn id="36" dur="166" decel="50000">
                                          <p:stCondLst>
                                            <p:cond delay="1338"/>
                                          </p:stCondLst>
                                        </p:cTn>
                                        <p:tgtEl>
                                          <p:spTgt spid="11"/>
                                        </p:tgtEl>
                                      </p:cBhvr>
                                      <p:to x="100000" y="100000"/>
                                    </p:animScale>
                                    <p:animScale>
                                      <p:cBhvr>
                                        <p:cTn id="37" dur="26">
                                          <p:stCondLst>
                                            <p:cond delay="1642"/>
                                          </p:stCondLst>
                                        </p:cTn>
                                        <p:tgtEl>
                                          <p:spTgt spid="11"/>
                                        </p:tgtEl>
                                      </p:cBhvr>
                                      <p:to x="100000" y="90000"/>
                                    </p:animScale>
                                    <p:animScale>
                                      <p:cBhvr>
                                        <p:cTn id="38" dur="166" decel="50000">
                                          <p:stCondLst>
                                            <p:cond delay="1668"/>
                                          </p:stCondLst>
                                        </p:cTn>
                                        <p:tgtEl>
                                          <p:spTgt spid="11"/>
                                        </p:tgtEl>
                                      </p:cBhvr>
                                      <p:to x="100000" y="100000"/>
                                    </p:animScale>
                                    <p:animScale>
                                      <p:cBhvr>
                                        <p:cTn id="39" dur="26">
                                          <p:stCondLst>
                                            <p:cond delay="1808"/>
                                          </p:stCondLst>
                                        </p:cTn>
                                        <p:tgtEl>
                                          <p:spTgt spid="11"/>
                                        </p:tgtEl>
                                      </p:cBhvr>
                                      <p:to x="100000" y="95000"/>
                                    </p:animScale>
                                    <p:animScale>
                                      <p:cBhvr>
                                        <p:cTn id="40" dur="166" decel="50000">
                                          <p:stCondLst>
                                            <p:cond delay="1834"/>
                                          </p:stCondLst>
                                        </p:cTn>
                                        <p:tgtEl>
                                          <p:spTgt spid="11"/>
                                        </p:tgtEl>
                                      </p:cBhvr>
                                      <p:to x="100000" y="100000"/>
                                    </p:animScale>
                                  </p:childTnLst>
                                </p:cTn>
                              </p:par>
                            </p:childTnLst>
                          </p:cTn>
                        </p:par>
                      </p:childTnLst>
                    </p:cTn>
                  </p:par>
                  <p:par>
                    <p:cTn id="41" fill="hold">
                      <p:stCondLst>
                        <p:cond delay="indefinite"/>
                      </p:stCondLst>
                      <p:childTnLst>
                        <p:par>
                          <p:cTn id="42" fill="hold">
                            <p:stCondLst>
                              <p:cond delay="0"/>
                            </p:stCondLst>
                            <p:childTnLst>
                              <p:par>
                                <p:cTn id="43" presetID="9" presetClass="entr" presetSubtype="0" fill="hold" grpId="0" nodeType="clickEffect">
                                  <p:stCondLst>
                                    <p:cond delay="0"/>
                                  </p:stCondLst>
                                  <p:childTnLst>
                                    <p:set>
                                      <p:cBhvr>
                                        <p:cTn id="44" dur="1" fill="hold">
                                          <p:stCondLst>
                                            <p:cond delay="0"/>
                                          </p:stCondLst>
                                        </p:cTn>
                                        <p:tgtEl>
                                          <p:spTgt spid="5"/>
                                        </p:tgtEl>
                                        <p:attrNameLst>
                                          <p:attrName>style.visibility</p:attrName>
                                        </p:attrNameLst>
                                      </p:cBhvr>
                                      <p:to>
                                        <p:strVal val="visible"/>
                                      </p:to>
                                    </p:set>
                                    <p:animEffect transition="in" filter="dissolve">
                                      <p:cBhvr>
                                        <p:cTn id="45" dur="500"/>
                                        <p:tgtEl>
                                          <p:spTgt spid="5"/>
                                        </p:tgtEl>
                                      </p:cBhvr>
                                    </p:animEffect>
                                  </p:childTnLst>
                                </p:cTn>
                              </p:par>
                              <p:par>
                                <p:cTn id="46" presetID="26" presetClass="entr" presetSubtype="0" fill="hold" grpId="0" nodeType="withEffect">
                                  <p:stCondLst>
                                    <p:cond delay="0"/>
                                  </p:stCondLst>
                                  <p:childTnLst>
                                    <p:set>
                                      <p:cBhvr>
                                        <p:cTn id="47" dur="1" fill="hold">
                                          <p:stCondLst>
                                            <p:cond delay="0"/>
                                          </p:stCondLst>
                                        </p:cTn>
                                        <p:tgtEl>
                                          <p:spTgt spid="9"/>
                                        </p:tgtEl>
                                        <p:attrNameLst>
                                          <p:attrName>style.visibility</p:attrName>
                                        </p:attrNameLst>
                                      </p:cBhvr>
                                      <p:to>
                                        <p:strVal val="visible"/>
                                      </p:to>
                                    </p:set>
                                    <p:animEffect transition="in" filter="wipe(down)">
                                      <p:cBhvr>
                                        <p:cTn id="48" dur="580">
                                          <p:stCondLst>
                                            <p:cond delay="0"/>
                                          </p:stCondLst>
                                        </p:cTn>
                                        <p:tgtEl>
                                          <p:spTgt spid="9"/>
                                        </p:tgtEl>
                                      </p:cBhvr>
                                    </p:animEffect>
                                    <p:anim calcmode="lin" valueType="num">
                                      <p:cBhvr>
                                        <p:cTn id="49"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54" dur="26">
                                          <p:stCondLst>
                                            <p:cond delay="650"/>
                                          </p:stCondLst>
                                        </p:cTn>
                                        <p:tgtEl>
                                          <p:spTgt spid="9"/>
                                        </p:tgtEl>
                                      </p:cBhvr>
                                      <p:to x="100000" y="60000"/>
                                    </p:animScale>
                                    <p:animScale>
                                      <p:cBhvr>
                                        <p:cTn id="55" dur="166" decel="50000">
                                          <p:stCondLst>
                                            <p:cond delay="676"/>
                                          </p:stCondLst>
                                        </p:cTn>
                                        <p:tgtEl>
                                          <p:spTgt spid="9"/>
                                        </p:tgtEl>
                                      </p:cBhvr>
                                      <p:to x="100000" y="100000"/>
                                    </p:animScale>
                                    <p:animScale>
                                      <p:cBhvr>
                                        <p:cTn id="56" dur="26">
                                          <p:stCondLst>
                                            <p:cond delay="1312"/>
                                          </p:stCondLst>
                                        </p:cTn>
                                        <p:tgtEl>
                                          <p:spTgt spid="9"/>
                                        </p:tgtEl>
                                      </p:cBhvr>
                                      <p:to x="100000" y="80000"/>
                                    </p:animScale>
                                    <p:animScale>
                                      <p:cBhvr>
                                        <p:cTn id="57" dur="166" decel="50000">
                                          <p:stCondLst>
                                            <p:cond delay="1338"/>
                                          </p:stCondLst>
                                        </p:cTn>
                                        <p:tgtEl>
                                          <p:spTgt spid="9"/>
                                        </p:tgtEl>
                                      </p:cBhvr>
                                      <p:to x="100000" y="100000"/>
                                    </p:animScale>
                                    <p:animScale>
                                      <p:cBhvr>
                                        <p:cTn id="58" dur="26">
                                          <p:stCondLst>
                                            <p:cond delay="1642"/>
                                          </p:stCondLst>
                                        </p:cTn>
                                        <p:tgtEl>
                                          <p:spTgt spid="9"/>
                                        </p:tgtEl>
                                      </p:cBhvr>
                                      <p:to x="100000" y="90000"/>
                                    </p:animScale>
                                    <p:animScale>
                                      <p:cBhvr>
                                        <p:cTn id="59" dur="166" decel="50000">
                                          <p:stCondLst>
                                            <p:cond delay="1668"/>
                                          </p:stCondLst>
                                        </p:cTn>
                                        <p:tgtEl>
                                          <p:spTgt spid="9"/>
                                        </p:tgtEl>
                                      </p:cBhvr>
                                      <p:to x="100000" y="100000"/>
                                    </p:animScale>
                                    <p:animScale>
                                      <p:cBhvr>
                                        <p:cTn id="60" dur="26">
                                          <p:stCondLst>
                                            <p:cond delay="1808"/>
                                          </p:stCondLst>
                                        </p:cTn>
                                        <p:tgtEl>
                                          <p:spTgt spid="9"/>
                                        </p:tgtEl>
                                      </p:cBhvr>
                                      <p:to x="100000" y="95000"/>
                                    </p:animScale>
                                    <p:animScale>
                                      <p:cBhvr>
                                        <p:cTn id="61" dur="166" decel="50000">
                                          <p:stCondLst>
                                            <p:cond delay="1834"/>
                                          </p:stCondLst>
                                        </p:cTn>
                                        <p:tgtEl>
                                          <p:spTgt spid="9"/>
                                        </p:tgtEl>
                                      </p:cBhvr>
                                      <p:to x="100000" y="100000"/>
                                    </p:animScale>
                                  </p:childTnLst>
                                </p:cTn>
                              </p:par>
                              <p:par>
                                <p:cTn id="62" presetID="44" presetClass="path" presetSubtype="0" accel="50000" decel="50000" fill="hold" grpId="1" nodeType="withEffect">
                                  <p:stCondLst>
                                    <p:cond delay="0"/>
                                  </p:stCondLst>
                                  <p:childTnLst>
                                    <p:animMotion origin="layout" path="M -3.61111E-6 -5.55112E-17 L 0.05365 -0.04398 C 0.06493 -0.05394 0.08195 -0.05903 0.09948 -0.05903 C 0.1198 -0.05903 0.13577 -0.05394 0.14705 -0.04398 L 0.20122 -5.55112E-17 " pathEditMode="relative" rAng="0" ptsTypes="AAAAA">
                                      <p:cBhvr>
                                        <p:cTn id="63" dur="2000" fill="hold"/>
                                        <p:tgtEl>
                                          <p:spTgt spid="11"/>
                                        </p:tgtEl>
                                        <p:attrNameLst>
                                          <p:attrName>ppt_x</p:attrName>
                                          <p:attrName>ppt_y</p:attrName>
                                        </p:attrNameLst>
                                      </p:cBhvr>
                                      <p:rCtr x="10052" y="-296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animBg="1"/>
      <p:bldP spid="9" grpId="0" animBg="1"/>
      <p:bldP spid="11" grpId="0" animBg="1"/>
      <p:bldP spid="11"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93214" y="2330486"/>
            <a:ext cx="7857151" cy="2031325"/>
          </a:xfrm>
          <a:prstGeom prst="rect">
            <a:avLst/>
          </a:prstGeom>
          <a:noFill/>
        </p:spPr>
        <p:txBody>
          <a:bodyPr wrap="none" rtlCol="0">
            <a:spAutoFit/>
          </a:bodyPr>
          <a:lstStyle/>
          <a:p>
            <a:pPr marL="285750" indent="-285750">
              <a:buBlip>
                <a:blip r:embed="rId3"/>
              </a:buBlip>
            </a:pPr>
            <a:r>
              <a:rPr lang="en-GB" dirty="0"/>
              <a:t>Dionysus: made a god after his heroic deeds</a:t>
            </a:r>
          </a:p>
          <a:p>
            <a:pPr marL="1200150" lvl="2" indent="-285750">
              <a:buBlip>
                <a:blip r:embed="rId3"/>
              </a:buBlip>
            </a:pPr>
            <a:r>
              <a:rPr lang="en-GB" dirty="0"/>
              <a:t>Differing versions of the myth</a:t>
            </a:r>
          </a:p>
          <a:p>
            <a:pPr marL="285750" indent="-285750">
              <a:buBlip>
                <a:blip r:embed="rId4"/>
              </a:buBlip>
            </a:pPr>
            <a:endParaRPr lang="en-GB" dirty="0"/>
          </a:p>
          <a:p>
            <a:pPr marL="285750" indent="-285750">
              <a:buBlip>
                <a:blip r:embed="rId4"/>
              </a:buBlip>
            </a:pPr>
            <a:endParaRPr lang="en-GB" dirty="0"/>
          </a:p>
          <a:p>
            <a:pPr marL="285750" indent="-285750">
              <a:buBlip>
                <a:blip r:embed="rId4"/>
              </a:buBlip>
            </a:pPr>
            <a:r>
              <a:rPr lang="en-GB" dirty="0"/>
              <a:t>Herakles: Achieved immortality after his death because of his extreme heroism</a:t>
            </a:r>
          </a:p>
          <a:p>
            <a:pPr marL="285750" indent="-285750">
              <a:buBlip>
                <a:blip r:embed="rId4"/>
              </a:buBlip>
            </a:pPr>
            <a:endParaRPr lang="en-GB" dirty="0"/>
          </a:p>
          <a:p>
            <a:pPr marL="285750" indent="-285750">
              <a:buBlip>
                <a:blip r:embed="rId4"/>
              </a:buBlip>
            </a:pPr>
            <a:r>
              <a:rPr lang="en-GB" dirty="0"/>
              <a:t>Asclepius: Was made a god after his skill at medicine got him killed by Zeus </a:t>
            </a:r>
          </a:p>
        </p:txBody>
      </p:sp>
      <p:pic>
        <p:nvPicPr>
          <p:cNvPr id="3" name="Picture 4" descr="Image result for camp half blood logo"/>
          <p:cNvPicPr>
            <a:picLocks noChangeAspect="1" noChangeArrowheads="1"/>
          </p:cNvPicPr>
          <p:nvPr/>
        </p:nvPicPr>
        <p:blipFill rotWithShape="1">
          <a:blip r:embed="rId5">
            <a:extLst>
              <a:ext uri="{BEBA8EAE-BF5A-486C-A8C5-ECC9F3942E4B}">
                <a14:imgProps xmlns:a14="http://schemas.microsoft.com/office/drawing/2010/main">
                  <a14:imgLayer r:embed="rId6">
                    <a14:imgEffect>
                      <a14:brightnessContrast contrast="40000"/>
                    </a14:imgEffect>
                  </a14:imgLayer>
                </a14:imgProps>
              </a:ext>
              <a:ext uri="{28A0092B-C50C-407E-A947-70E740481C1C}">
                <a14:useLocalDpi xmlns:a14="http://schemas.microsoft.com/office/drawing/2010/main" val="0"/>
              </a:ext>
            </a:extLst>
          </a:blip>
          <a:srcRect t="11054" r="3746" b="11273"/>
          <a:stretch/>
        </p:blipFill>
        <p:spPr bwMode="auto">
          <a:xfrm>
            <a:off x="6688833" y="4876800"/>
            <a:ext cx="2455167" cy="19812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7705" y="152400"/>
            <a:ext cx="9144000" cy="923330"/>
          </a:xfrm>
          <a:prstGeom prst="rect">
            <a:avLst/>
          </a:prstGeom>
          <a:noFill/>
        </p:spPr>
        <p:txBody>
          <a:bodyPr wrap="square" lIns="91440" tIns="45720" rIns="91440" bIns="45720">
            <a:spAutoFit/>
          </a:bodyPr>
          <a:lstStyle/>
          <a:p>
            <a:pPr algn="ctr"/>
            <a:r>
              <a:rPr lang="en-US" sz="5400" b="1"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Ancient Greek Heroes</a:t>
            </a:r>
            <a:endParaRPr lang="en-US" sz="5400" b="1" cap="none" spc="0"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endParaRPr>
          </a:p>
        </p:txBody>
      </p:sp>
      <p:sp>
        <p:nvSpPr>
          <p:cNvPr id="5" name="Rectangle 4"/>
          <p:cNvSpPr/>
          <p:nvPr/>
        </p:nvSpPr>
        <p:spPr>
          <a:xfrm>
            <a:off x="17484" y="876015"/>
            <a:ext cx="9144000" cy="584775"/>
          </a:xfrm>
          <a:prstGeom prst="rect">
            <a:avLst/>
          </a:prstGeom>
          <a:noFill/>
        </p:spPr>
        <p:txBody>
          <a:bodyPr wrap="square" lIns="91440" tIns="45720" rIns="91440" bIns="45720">
            <a:spAutoFit/>
          </a:bodyPr>
          <a:lstStyle/>
          <a:p>
            <a:pPr algn="ctr"/>
            <a:r>
              <a:rPr lang="en-US" sz="3200" b="1" cap="none" spc="0" dirty="0">
                <a:ln w="12700">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They don’t just give up immortality!!</a:t>
            </a:r>
          </a:p>
        </p:txBody>
      </p:sp>
      <p:sp>
        <p:nvSpPr>
          <p:cNvPr id="7" name="Rectangle 6"/>
          <p:cNvSpPr/>
          <p:nvPr/>
        </p:nvSpPr>
        <p:spPr>
          <a:xfrm>
            <a:off x="0" y="1353832"/>
            <a:ext cx="9144000" cy="461665"/>
          </a:xfrm>
          <a:prstGeom prst="rect">
            <a:avLst/>
          </a:prstGeom>
          <a:noFill/>
        </p:spPr>
        <p:txBody>
          <a:bodyPr wrap="square" lIns="91440" tIns="45720" rIns="91440" bIns="45720">
            <a:spAutoFit/>
          </a:bodyPr>
          <a:lstStyle/>
          <a:p>
            <a:pPr algn="ctr"/>
            <a:r>
              <a:rPr lang="en-US" sz="2400" b="1" cap="none" spc="0" dirty="0">
                <a:ln w="12700">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Apart from Odysseus… just once…</a:t>
            </a:r>
          </a:p>
        </p:txBody>
      </p:sp>
      <p:pic>
        <p:nvPicPr>
          <p:cNvPr id="2050" name="Picture 2" descr="Image result for dionysus percy jackson"/>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05125" y="2093599"/>
            <a:ext cx="3333750" cy="415290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herakle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24250" y="2769873"/>
            <a:ext cx="2095500" cy="280035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asclepius percy jackson"/>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261014" y="2093599"/>
            <a:ext cx="2619395" cy="4152901"/>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0" y="6243817"/>
            <a:ext cx="9143999" cy="507831"/>
          </a:xfrm>
          <a:prstGeom prst="rect">
            <a:avLst/>
          </a:prstGeom>
          <a:noFill/>
        </p:spPr>
        <p:txBody>
          <a:bodyPr wrap="square" rtlCol="0">
            <a:spAutoFit/>
          </a:bodyPr>
          <a:lstStyle/>
          <a:p>
            <a:pPr algn="ctr"/>
            <a:r>
              <a:rPr lang="en-GB" sz="900" dirty="0"/>
              <a:t>Figure 3</a:t>
            </a:r>
          </a:p>
          <a:p>
            <a:pPr algn="ctr"/>
            <a:r>
              <a:rPr lang="en-GB" sz="900" dirty="0"/>
              <a:t>Figure 4</a:t>
            </a:r>
          </a:p>
          <a:p>
            <a:pPr algn="ctr"/>
            <a:r>
              <a:rPr lang="en-GB" sz="900" dirty="0"/>
              <a:t>Figure 5</a:t>
            </a:r>
          </a:p>
        </p:txBody>
      </p:sp>
    </p:spTree>
    <p:extLst>
      <p:ext uri="{BB962C8B-B14F-4D97-AF65-F5344CB8AC3E}">
        <p14:creationId xmlns:p14="http://schemas.microsoft.com/office/powerpoint/2010/main" val="203322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7"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7" presetClass="exit" presetSubtype="0" fill="hold" grpId="1" nodeType="clickEffect">
                                  <p:stCondLst>
                                    <p:cond delay="0"/>
                                  </p:stCondLst>
                                  <p:childTnLst>
                                    <p:animEffect transition="out" filter="fade">
                                      <p:cBhvr>
                                        <p:cTn id="25" dur="1000"/>
                                        <p:tgtEl>
                                          <p:spTgt spid="7"/>
                                        </p:tgtEl>
                                      </p:cBhvr>
                                    </p:animEffect>
                                    <p:anim calcmode="lin" valueType="num">
                                      <p:cBhvr>
                                        <p:cTn id="26" dur="1000"/>
                                        <p:tgtEl>
                                          <p:spTgt spid="7"/>
                                        </p:tgtEl>
                                        <p:attrNameLst>
                                          <p:attrName>ppt_x</p:attrName>
                                        </p:attrNameLst>
                                      </p:cBhvr>
                                      <p:tavLst>
                                        <p:tav tm="0">
                                          <p:val>
                                            <p:strVal val="ppt_x"/>
                                          </p:val>
                                        </p:tav>
                                        <p:tav tm="100000">
                                          <p:val>
                                            <p:strVal val="ppt_x"/>
                                          </p:val>
                                        </p:tav>
                                      </p:tavLst>
                                    </p:anim>
                                    <p:anim calcmode="lin" valueType="num">
                                      <p:cBhvr>
                                        <p:cTn id="27" dur="1000"/>
                                        <p:tgtEl>
                                          <p:spTgt spid="7"/>
                                        </p:tgtEl>
                                        <p:attrNameLst>
                                          <p:attrName>ppt_y</p:attrName>
                                        </p:attrNameLst>
                                      </p:cBhvr>
                                      <p:tavLst>
                                        <p:tav tm="0">
                                          <p:val>
                                            <p:strVal val="ppt_y"/>
                                          </p:val>
                                        </p:tav>
                                        <p:tav tm="100000">
                                          <p:val>
                                            <p:strVal val="ppt_y-.1"/>
                                          </p:val>
                                        </p:tav>
                                      </p:tavLst>
                                    </p:anim>
                                    <p:set>
                                      <p:cBhvr>
                                        <p:cTn id="28" dur="1" fill="hold">
                                          <p:stCondLst>
                                            <p:cond delay="999"/>
                                          </p:stCondLst>
                                        </p:cTn>
                                        <p:tgtEl>
                                          <p:spTgt spid="7"/>
                                        </p:tgtEl>
                                        <p:attrNameLst>
                                          <p:attrName>style.visibility</p:attrName>
                                        </p:attrNameLst>
                                      </p:cBhvr>
                                      <p:to>
                                        <p:strVal val="hidden"/>
                                      </p:to>
                                    </p:set>
                                  </p:childTnLst>
                                </p:cTn>
                              </p:par>
                              <p:par>
                                <p:cTn id="29" presetID="31" presetClass="entr" presetSubtype="0" fill="hold" nodeType="withEffect">
                                  <p:stCondLst>
                                    <p:cond delay="0"/>
                                  </p:stCondLst>
                                  <p:childTnLst>
                                    <p:set>
                                      <p:cBhvr>
                                        <p:cTn id="30" dur="1" fill="hold">
                                          <p:stCondLst>
                                            <p:cond delay="0"/>
                                          </p:stCondLst>
                                        </p:cTn>
                                        <p:tgtEl>
                                          <p:spTgt spid="2050"/>
                                        </p:tgtEl>
                                        <p:attrNameLst>
                                          <p:attrName>style.visibility</p:attrName>
                                        </p:attrNameLst>
                                      </p:cBhvr>
                                      <p:to>
                                        <p:strVal val="visible"/>
                                      </p:to>
                                    </p:set>
                                    <p:anim calcmode="lin" valueType="num">
                                      <p:cBhvr>
                                        <p:cTn id="31" dur="1000" fill="hold"/>
                                        <p:tgtEl>
                                          <p:spTgt spid="2050"/>
                                        </p:tgtEl>
                                        <p:attrNameLst>
                                          <p:attrName>ppt_w</p:attrName>
                                        </p:attrNameLst>
                                      </p:cBhvr>
                                      <p:tavLst>
                                        <p:tav tm="0">
                                          <p:val>
                                            <p:fltVal val="0"/>
                                          </p:val>
                                        </p:tav>
                                        <p:tav tm="100000">
                                          <p:val>
                                            <p:strVal val="#ppt_w"/>
                                          </p:val>
                                        </p:tav>
                                      </p:tavLst>
                                    </p:anim>
                                    <p:anim calcmode="lin" valueType="num">
                                      <p:cBhvr>
                                        <p:cTn id="32" dur="1000" fill="hold"/>
                                        <p:tgtEl>
                                          <p:spTgt spid="2050"/>
                                        </p:tgtEl>
                                        <p:attrNameLst>
                                          <p:attrName>ppt_h</p:attrName>
                                        </p:attrNameLst>
                                      </p:cBhvr>
                                      <p:tavLst>
                                        <p:tav tm="0">
                                          <p:val>
                                            <p:fltVal val="0"/>
                                          </p:val>
                                        </p:tav>
                                        <p:tav tm="100000">
                                          <p:val>
                                            <p:strVal val="#ppt_h"/>
                                          </p:val>
                                        </p:tav>
                                      </p:tavLst>
                                    </p:anim>
                                    <p:anim calcmode="lin" valueType="num">
                                      <p:cBhvr>
                                        <p:cTn id="33" dur="1000" fill="hold"/>
                                        <p:tgtEl>
                                          <p:spTgt spid="2050"/>
                                        </p:tgtEl>
                                        <p:attrNameLst>
                                          <p:attrName>style.rotation</p:attrName>
                                        </p:attrNameLst>
                                      </p:cBhvr>
                                      <p:tavLst>
                                        <p:tav tm="0">
                                          <p:val>
                                            <p:fltVal val="90"/>
                                          </p:val>
                                        </p:tav>
                                        <p:tav tm="100000">
                                          <p:val>
                                            <p:fltVal val="0"/>
                                          </p:val>
                                        </p:tav>
                                      </p:tavLst>
                                    </p:anim>
                                    <p:animEffect transition="in" filter="fade">
                                      <p:cBhvr>
                                        <p:cTn id="34" dur="1000"/>
                                        <p:tgtEl>
                                          <p:spTgt spid="2050"/>
                                        </p:tgtEl>
                                      </p:cBhvr>
                                    </p:animEffect>
                                  </p:childTnLst>
                                </p:cTn>
                              </p:par>
                            </p:childTnLst>
                          </p:cTn>
                        </p:par>
                      </p:childTnLst>
                    </p:cTn>
                  </p:par>
                  <p:par>
                    <p:cTn id="35" fill="hold">
                      <p:stCondLst>
                        <p:cond delay="indefinite"/>
                      </p:stCondLst>
                      <p:childTnLst>
                        <p:par>
                          <p:cTn id="36" fill="hold">
                            <p:stCondLst>
                              <p:cond delay="0"/>
                            </p:stCondLst>
                            <p:childTnLst>
                              <p:par>
                                <p:cTn id="37" presetID="41" presetClass="entr" presetSubtype="0" fill="hold" nodeType="clickEffect">
                                  <p:stCondLst>
                                    <p:cond delay="0"/>
                                  </p:stCondLst>
                                  <p:iterate type="lt">
                                    <p:tmPct val="10000"/>
                                  </p:iterate>
                                  <p:childTnLst>
                                    <p:set>
                                      <p:cBhvr>
                                        <p:cTn id="38" dur="1" fill="hold">
                                          <p:stCondLst>
                                            <p:cond delay="0"/>
                                          </p:stCondLst>
                                        </p:cTn>
                                        <p:tgtEl>
                                          <p:spTgt spid="6">
                                            <p:txEl>
                                              <p:pRg st="0" end="0"/>
                                            </p:txEl>
                                          </p:spTgt>
                                        </p:tgtEl>
                                        <p:attrNameLst>
                                          <p:attrName>style.visibility</p:attrName>
                                        </p:attrNameLst>
                                      </p:cBhvr>
                                      <p:to>
                                        <p:strVal val="visible"/>
                                      </p:to>
                                    </p:set>
                                    <p:anim calcmode="lin" valueType="num">
                                      <p:cBhvr>
                                        <p:cTn id="39" dur="250" fill="hold"/>
                                        <p:tgtEl>
                                          <p:spTgt spid="6">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40" dur="250" fill="hold"/>
                                        <p:tgtEl>
                                          <p:spTgt spid="6">
                                            <p:txEl>
                                              <p:pRg st="0" end="0"/>
                                            </p:txEl>
                                          </p:spTgt>
                                        </p:tgtEl>
                                        <p:attrNameLst>
                                          <p:attrName>ppt_y</p:attrName>
                                        </p:attrNameLst>
                                      </p:cBhvr>
                                      <p:tavLst>
                                        <p:tav tm="0">
                                          <p:val>
                                            <p:strVal val="#ppt_y"/>
                                          </p:val>
                                        </p:tav>
                                        <p:tav tm="100000">
                                          <p:val>
                                            <p:strVal val="#ppt_y"/>
                                          </p:val>
                                        </p:tav>
                                      </p:tavLst>
                                    </p:anim>
                                    <p:anim calcmode="lin" valueType="num">
                                      <p:cBhvr>
                                        <p:cTn id="41" dur="250" fill="hold"/>
                                        <p:tgtEl>
                                          <p:spTgt spid="6">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42" dur="250" fill="hold"/>
                                        <p:tgtEl>
                                          <p:spTgt spid="6">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43" dur="250" tmFilter="0,0; .5, 1; 1, 1"/>
                                        <p:tgtEl>
                                          <p:spTgt spid="6">
                                            <p:txEl>
                                              <p:pRg st="0" end="0"/>
                                            </p:txEl>
                                          </p:spTgt>
                                        </p:tgtEl>
                                      </p:cBhvr>
                                    </p:animEffect>
                                  </p:childTnLst>
                                </p:cTn>
                              </p:par>
                              <p:par>
                                <p:cTn id="44" presetID="41" presetClass="entr" presetSubtype="0" fill="hold" nodeType="withEffect">
                                  <p:stCondLst>
                                    <p:cond delay="0"/>
                                  </p:stCondLst>
                                  <p:iterate type="lt">
                                    <p:tmPct val="10000"/>
                                  </p:iterate>
                                  <p:childTnLst>
                                    <p:set>
                                      <p:cBhvr>
                                        <p:cTn id="45" dur="1" fill="hold">
                                          <p:stCondLst>
                                            <p:cond delay="0"/>
                                          </p:stCondLst>
                                        </p:cTn>
                                        <p:tgtEl>
                                          <p:spTgt spid="6">
                                            <p:txEl>
                                              <p:pRg st="1" end="1"/>
                                            </p:txEl>
                                          </p:spTgt>
                                        </p:tgtEl>
                                        <p:attrNameLst>
                                          <p:attrName>style.visibility</p:attrName>
                                        </p:attrNameLst>
                                      </p:cBhvr>
                                      <p:to>
                                        <p:strVal val="visible"/>
                                      </p:to>
                                    </p:set>
                                    <p:anim calcmode="lin" valueType="num">
                                      <p:cBhvr>
                                        <p:cTn id="46" dur="250" fill="hold"/>
                                        <p:tgtEl>
                                          <p:spTgt spid="6">
                                            <p:txEl>
                                              <p:pRg st="1" end="1"/>
                                            </p:txEl>
                                          </p:spTgt>
                                        </p:tgtEl>
                                        <p:attrNameLst>
                                          <p:attrName>ppt_x</p:attrName>
                                        </p:attrNameLst>
                                      </p:cBhvr>
                                      <p:tavLst>
                                        <p:tav tm="0">
                                          <p:val>
                                            <p:strVal val="#ppt_x"/>
                                          </p:val>
                                        </p:tav>
                                        <p:tav tm="50000">
                                          <p:val>
                                            <p:strVal val="#ppt_x+.1"/>
                                          </p:val>
                                        </p:tav>
                                        <p:tav tm="100000">
                                          <p:val>
                                            <p:strVal val="#ppt_x"/>
                                          </p:val>
                                        </p:tav>
                                      </p:tavLst>
                                    </p:anim>
                                    <p:anim calcmode="lin" valueType="num">
                                      <p:cBhvr>
                                        <p:cTn id="47" dur="250" fill="hold"/>
                                        <p:tgtEl>
                                          <p:spTgt spid="6">
                                            <p:txEl>
                                              <p:pRg st="1" end="1"/>
                                            </p:txEl>
                                          </p:spTgt>
                                        </p:tgtEl>
                                        <p:attrNameLst>
                                          <p:attrName>ppt_y</p:attrName>
                                        </p:attrNameLst>
                                      </p:cBhvr>
                                      <p:tavLst>
                                        <p:tav tm="0">
                                          <p:val>
                                            <p:strVal val="#ppt_y"/>
                                          </p:val>
                                        </p:tav>
                                        <p:tav tm="100000">
                                          <p:val>
                                            <p:strVal val="#ppt_y"/>
                                          </p:val>
                                        </p:tav>
                                      </p:tavLst>
                                    </p:anim>
                                    <p:anim calcmode="lin" valueType="num">
                                      <p:cBhvr>
                                        <p:cTn id="48" dur="250" fill="hold"/>
                                        <p:tgtEl>
                                          <p:spTgt spid="6">
                                            <p:txEl>
                                              <p:pRg st="1" end="1"/>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49" dur="250" fill="hold"/>
                                        <p:tgtEl>
                                          <p:spTgt spid="6">
                                            <p:txEl>
                                              <p:pRg st="1" end="1"/>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50" dur="250" tmFilter="0,0; .5, 1; 1, 1"/>
                                        <p:tgtEl>
                                          <p:spTgt spid="6">
                                            <p:txEl>
                                              <p:pRg st="1" end="1"/>
                                            </p:txEl>
                                          </p:spTgt>
                                        </p:tgtEl>
                                      </p:cBhvr>
                                    </p:animEffect>
                                  </p:childTnLst>
                                </p:cTn>
                              </p:par>
                              <p:par>
                                <p:cTn id="51" presetID="31" presetClass="exit" presetSubtype="0" fill="hold" nodeType="withEffect">
                                  <p:stCondLst>
                                    <p:cond delay="0"/>
                                  </p:stCondLst>
                                  <p:childTnLst>
                                    <p:anim calcmode="lin" valueType="num">
                                      <p:cBhvr>
                                        <p:cTn id="52" dur="1000"/>
                                        <p:tgtEl>
                                          <p:spTgt spid="2050"/>
                                        </p:tgtEl>
                                        <p:attrNameLst>
                                          <p:attrName>ppt_w</p:attrName>
                                        </p:attrNameLst>
                                      </p:cBhvr>
                                      <p:tavLst>
                                        <p:tav tm="0">
                                          <p:val>
                                            <p:strVal val="ppt_w"/>
                                          </p:val>
                                        </p:tav>
                                        <p:tav tm="100000">
                                          <p:val>
                                            <p:fltVal val="0"/>
                                          </p:val>
                                        </p:tav>
                                      </p:tavLst>
                                    </p:anim>
                                    <p:anim calcmode="lin" valueType="num">
                                      <p:cBhvr>
                                        <p:cTn id="53" dur="1000"/>
                                        <p:tgtEl>
                                          <p:spTgt spid="2050"/>
                                        </p:tgtEl>
                                        <p:attrNameLst>
                                          <p:attrName>ppt_h</p:attrName>
                                        </p:attrNameLst>
                                      </p:cBhvr>
                                      <p:tavLst>
                                        <p:tav tm="0">
                                          <p:val>
                                            <p:strVal val="ppt_h"/>
                                          </p:val>
                                        </p:tav>
                                        <p:tav tm="100000">
                                          <p:val>
                                            <p:fltVal val="0"/>
                                          </p:val>
                                        </p:tav>
                                      </p:tavLst>
                                    </p:anim>
                                    <p:anim calcmode="lin" valueType="num">
                                      <p:cBhvr>
                                        <p:cTn id="54" dur="1000"/>
                                        <p:tgtEl>
                                          <p:spTgt spid="2050"/>
                                        </p:tgtEl>
                                        <p:attrNameLst>
                                          <p:attrName>style.rotation</p:attrName>
                                        </p:attrNameLst>
                                      </p:cBhvr>
                                      <p:tavLst>
                                        <p:tav tm="0">
                                          <p:val>
                                            <p:fltVal val="0"/>
                                          </p:val>
                                        </p:tav>
                                        <p:tav tm="100000">
                                          <p:val>
                                            <p:fltVal val="90"/>
                                          </p:val>
                                        </p:tav>
                                      </p:tavLst>
                                    </p:anim>
                                    <p:animEffect transition="out" filter="fade">
                                      <p:cBhvr>
                                        <p:cTn id="55" dur="1000"/>
                                        <p:tgtEl>
                                          <p:spTgt spid="2050"/>
                                        </p:tgtEl>
                                      </p:cBhvr>
                                    </p:animEffect>
                                    <p:set>
                                      <p:cBhvr>
                                        <p:cTn id="56" dur="1" fill="hold">
                                          <p:stCondLst>
                                            <p:cond delay="999"/>
                                          </p:stCondLst>
                                        </p:cTn>
                                        <p:tgtEl>
                                          <p:spTgt spid="2050"/>
                                        </p:tgtEl>
                                        <p:attrNameLst>
                                          <p:attrName>style.visibility</p:attrName>
                                        </p:attrNameLst>
                                      </p:cBhvr>
                                      <p:to>
                                        <p:strVal val="hidden"/>
                                      </p:to>
                                    </p:set>
                                  </p:childTnLst>
                                </p:cTn>
                              </p:par>
                            </p:childTnLst>
                          </p:cTn>
                        </p:par>
                      </p:childTnLst>
                    </p:cTn>
                  </p:par>
                  <p:par>
                    <p:cTn id="57" fill="hold">
                      <p:stCondLst>
                        <p:cond delay="indefinite"/>
                      </p:stCondLst>
                      <p:childTnLst>
                        <p:par>
                          <p:cTn id="58" fill="hold">
                            <p:stCondLst>
                              <p:cond delay="0"/>
                            </p:stCondLst>
                            <p:childTnLst>
                              <p:par>
                                <p:cTn id="59" presetID="30" presetClass="entr" presetSubtype="0" fill="hold" nodeType="clickEffect">
                                  <p:stCondLst>
                                    <p:cond delay="0"/>
                                  </p:stCondLst>
                                  <p:childTnLst>
                                    <p:set>
                                      <p:cBhvr>
                                        <p:cTn id="60" dur="1" fill="hold">
                                          <p:stCondLst>
                                            <p:cond delay="0"/>
                                          </p:stCondLst>
                                        </p:cTn>
                                        <p:tgtEl>
                                          <p:spTgt spid="2052"/>
                                        </p:tgtEl>
                                        <p:attrNameLst>
                                          <p:attrName>style.visibility</p:attrName>
                                        </p:attrNameLst>
                                      </p:cBhvr>
                                      <p:to>
                                        <p:strVal val="visible"/>
                                      </p:to>
                                    </p:set>
                                    <p:animEffect transition="in" filter="fade">
                                      <p:cBhvr>
                                        <p:cTn id="61" dur="800" decel="100000"/>
                                        <p:tgtEl>
                                          <p:spTgt spid="2052"/>
                                        </p:tgtEl>
                                      </p:cBhvr>
                                    </p:animEffect>
                                    <p:anim calcmode="lin" valueType="num">
                                      <p:cBhvr>
                                        <p:cTn id="62" dur="800" decel="100000" fill="hold"/>
                                        <p:tgtEl>
                                          <p:spTgt spid="2052"/>
                                        </p:tgtEl>
                                        <p:attrNameLst>
                                          <p:attrName>style.rotation</p:attrName>
                                        </p:attrNameLst>
                                      </p:cBhvr>
                                      <p:tavLst>
                                        <p:tav tm="0">
                                          <p:val>
                                            <p:fltVal val="-90"/>
                                          </p:val>
                                        </p:tav>
                                        <p:tav tm="100000">
                                          <p:val>
                                            <p:fltVal val="0"/>
                                          </p:val>
                                        </p:tav>
                                      </p:tavLst>
                                    </p:anim>
                                    <p:anim calcmode="lin" valueType="num">
                                      <p:cBhvr>
                                        <p:cTn id="63" dur="800" decel="100000" fill="hold"/>
                                        <p:tgtEl>
                                          <p:spTgt spid="2052"/>
                                        </p:tgtEl>
                                        <p:attrNameLst>
                                          <p:attrName>ppt_x</p:attrName>
                                        </p:attrNameLst>
                                      </p:cBhvr>
                                      <p:tavLst>
                                        <p:tav tm="0">
                                          <p:val>
                                            <p:strVal val="#ppt_x+0.4"/>
                                          </p:val>
                                        </p:tav>
                                        <p:tav tm="100000">
                                          <p:val>
                                            <p:strVal val="#ppt_x-0.05"/>
                                          </p:val>
                                        </p:tav>
                                      </p:tavLst>
                                    </p:anim>
                                    <p:anim calcmode="lin" valueType="num">
                                      <p:cBhvr>
                                        <p:cTn id="64" dur="800" decel="100000" fill="hold"/>
                                        <p:tgtEl>
                                          <p:spTgt spid="2052"/>
                                        </p:tgtEl>
                                        <p:attrNameLst>
                                          <p:attrName>ppt_y</p:attrName>
                                        </p:attrNameLst>
                                      </p:cBhvr>
                                      <p:tavLst>
                                        <p:tav tm="0">
                                          <p:val>
                                            <p:strVal val="#ppt_y-0.4"/>
                                          </p:val>
                                        </p:tav>
                                        <p:tav tm="100000">
                                          <p:val>
                                            <p:strVal val="#ppt_y+0.1"/>
                                          </p:val>
                                        </p:tav>
                                      </p:tavLst>
                                    </p:anim>
                                    <p:anim calcmode="lin" valueType="num">
                                      <p:cBhvr>
                                        <p:cTn id="65" dur="200" accel="100000" fill="hold">
                                          <p:stCondLst>
                                            <p:cond delay="800"/>
                                          </p:stCondLst>
                                        </p:cTn>
                                        <p:tgtEl>
                                          <p:spTgt spid="2052"/>
                                        </p:tgtEl>
                                        <p:attrNameLst>
                                          <p:attrName>ppt_x</p:attrName>
                                        </p:attrNameLst>
                                      </p:cBhvr>
                                      <p:tavLst>
                                        <p:tav tm="0">
                                          <p:val>
                                            <p:strVal val="#ppt_x-0.05"/>
                                          </p:val>
                                        </p:tav>
                                        <p:tav tm="100000">
                                          <p:val>
                                            <p:strVal val="#ppt_x"/>
                                          </p:val>
                                        </p:tav>
                                      </p:tavLst>
                                    </p:anim>
                                    <p:anim calcmode="lin" valueType="num">
                                      <p:cBhvr>
                                        <p:cTn id="66" dur="200" accel="100000" fill="hold">
                                          <p:stCondLst>
                                            <p:cond delay="800"/>
                                          </p:stCondLst>
                                        </p:cTn>
                                        <p:tgtEl>
                                          <p:spTgt spid="2052"/>
                                        </p:tgtEl>
                                        <p:attrNameLst>
                                          <p:attrName>ppt_y</p:attrName>
                                        </p:attrNameLst>
                                      </p:cBhvr>
                                      <p:tavLst>
                                        <p:tav tm="0">
                                          <p:val>
                                            <p:strVal val="#ppt_y+0.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30" presetClass="exit" presetSubtype="0" fill="hold" nodeType="clickEffect">
                                  <p:stCondLst>
                                    <p:cond delay="0"/>
                                  </p:stCondLst>
                                  <p:childTnLst>
                                    <p:animEffect transition="out" filter="fade">
                                      <p:cBhvr>
                                        <p:cTn id="70" dur="800" accel="100000">
                                          <p:stCondLst>
                                            <p:cond delay="200"/>
                                          </p:stCondLst>
                                        </p:cTn>
                                        <p:tgtEl>
                                          <p:spTgt spid="2052"/>
                                        </p:tgtEl>
                                      </p:cBhvr>
                                    </p:animEffect>
                                    <p:anim calcmode="lin" valueType="num">
                                      <p:cBhvr>
                                        <p:cTn id="71" dur="800" accel="100000">
                                          <p:stCondLst>
                                            <p:cond delay="200"/>
                                          </p:stCondLst>
                                        </p:cTn>
                                        <p:tgtEl>
                                          <p:spTgt spid="2052"/>
                                        </p:tgtEl>
                                        <p:attrNameLst>
                                          <p:attrName>style.rotation</p:attrName>
                                        </p:attrNameLst>
                                      </p:cBhvr>
                                      <p:tavLst>
                                        <p:tav tm="0">
                                          <p:val>
                                            <p:fltVal val="0"/>
                                          </p:val>
                                        </p:tav>
                                        <p:tav tm="100000">
                                          <p:val>
                                            <p:fltVal val="-90"/>
                                          </p:val>
                                        </p:tav>
                                      </p:tavLst>
                                    </p:anim>
                                    <p:anim calcmode="lin" valueType="num">
                                      <p:cBhvr>
                                        <p:cTn id="72" dur="200" decel="100000"/>
                                        <p:tgtEl>
                                          <p:spTgt spid="2052"/>
                                        </p:tgtEl>
                                        <p:attrNameLst>
                                          <p:attrName>ppt_x</p:attrName>
                                        </p:attrNameLst>
                                      </p:cBhvr>
                                      <p:tavLst>
                                        <p:tav tm="0">
                                          <p:val>
                                            <p:strVal val="ppt_x"/>
                                          </p:val>
                                        </p:tav>
                                        <p:tav tm="100000">
                                          <p:val>
                                            <p:strVal val="ppt_x-0.05"/>
                                          </p:val>
                                        </p:tav>
                                      </p:tavLst>
                                    </p:anim>
                                    <p:anim calcmode="lin" valueType="num">
                                      <p:cBhvr>
                                        <p:cTn id="73" dur="200" decel="100000"/>
                                        <p:tgtEl>
                                          <p:spTgt spid="2052"/>
                                        </p:tgtEl>
                                        <p:attrNameLst>
                                          <p:attrName>ppt_y</p:attrName>
                                        </p:attrNameLst>
                                      </p:cBhvr>
                                      <p:tavLst>
                                        <p:tav tm="0">
                                          <p:val>
                                            <p:strVal val="ppt_y"/>
                                          </p:val>
                                        </p:tav>
                                        <p:tav tm="100000">
                                          <p:val>
                                            <p:strVal val="ppt_y+0.1"/>
                                          </p:val>
                                        </p:tav>
                                      </p:tavLst>
                                    </p:anim>
                                    <p:anim calcmode="lin" valueType="num">
                                      <p:cBhvr>
                                        <p:cTn id="74" dur="800" accel="100000">
                                          <p:stCondLst>
                                            <p:cond delay="200"/>
                                          </p:stCondLst>
                                        </p:cTn>
                                        <p:tgtEl>
                                          <p:spTgt spid="2052"/>
                                        </p:tgtEl>
                                        <p:attrNameLst>
                                          <p:attrName>ppt_x</p:attrName>
                                        </p:attrNameLst>
                                      </p:cBhvr>
                                      <p:tavLst>
                                        <p:tav tm="0">
                                          <p:val>
                                            <p:strVal val="ppt_x"/>
                                          </p:val>
                                        </p:tav>
                                        <p:tav tm="100000">
                                          <p:val>
                                            <p:strVal val="ppt_x+0.4+0.05"/>
                                          </p:val>
                                        </p:tav>
                                      </p:tavLst>
                                    </p:anim>
                                    <p:anim calcmode="lin" valueType="num">
                                      <p:cBhvr>
                                        <p:cTn id="75" dur="800" accel="100000">
                                          <p:stCondLst>
                                            <p:cond delay="200"/>
                                          </p:stCondLst>
                                        </p:cTn>
                                        <p:tgtEl>
                                          <p:spTgt spid="2052"/>
                                        </p:tgtEl>
                                        <p:attrNameLst>
                                          <p:attrName>ppt_y</p:attrName>
                                        </p:attrNameLst>
                                      </p:cBhvr>
                                      <p:tavLst>
                                        <p:tav tm="0">
                                          <p:val>
                                            <p:strVal val="ppt_y"/>
                                          </p:val>
                                        </p:tav>
                                        <p:tav tm="100000">
                                          <p:val>
                                            <p:strVal val="ppt_y-0.4-0.1"/>
                                          </p:val>
                                        </p:tav>
                                      </p:tavLst>
                                    </p:anim>
                                    <p:set>
                                      <p:cBhvr>
                                        <p:cTn id="76" dur="1" fill="hold">
                                          <p:stCondLst>
                                            <p:cond delay="999"/>
                                          </p:stCondLst>
                                        </p:cTn>
                                        <p:tgtEl>
                                          <p:spTgt spid="2052"/>
                                        </p:tgtEl>
                                        <p:attrNameLst>
                                          <p:attrName>style.visibility</p:attrName>
                                        </p:attrNameLst>
                                      </p:cBhvr>
                                      <p:to>
                                        <p:strVal val="hidden"/>
                                      </p:to>
                                    </p:set>
                                  </p:childTnLst>
                                </p:cTn>
                              </p:par>
                              <p:par>
                                <p:cTn id="77" presetID="37" presetClass="entr" presetSubtype="0" fill="hold" nodeType="withEffect">
                                  <p:stCondLst>
                                    <p:cond delay="0"/>
                                  </p:stCondLst>
                                  <p:childTnLst>
                                    <p:set>
                                      <p:cBhvr>
                                        <p:cTn id="78" dur="1" fill="hold">
                                          <p:stCondLst>
                                            <p:cond delay="0"/>
                                          </p:stCondLst>
                                        </p:cTn>
                                        <p:tgtEl>
                                          <p:spTgt spid="6">
                                            <p:txEl>
                                              <p:pRg st="4" end="4"/>
                                            </p:txEl>
                                          </p:spTgt>
                                        </p:tgtEl>
                                        <p:attrNameLst>
                                          <p:attrName>style.visibility</p:attrName>
                                        </p:attrNameLst>
                                      </p:cBhvr>
                                      <p:to>
                                        <p:strVal val="visible"/>
                                      </p:to>
                                    </p:set>
                                    <p:animEffect transition="in" filter="fade">
                                      <p:cBhvr>
                                        <p:cTn id="79" dur="1000"/>
                                        <p:tgtEl>
                                          <p:spTgt spid="6">
                                            <p:txEl>
                                              <p:pRg st="4" end="4"/>
                                            </p:txEl>
                                          </p:spTgt>
                                        </p:tgtEl>
                                      </p:cBhvr>
                                    </p:animEffect>
                                    <p:anim calcmode="lin" valueType="num">
                                      <p:cBhvr>
                                        <p:cTn id="8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81" dur="900" decel="100000" fill="hold"/>
                                        <p:tgtEl>
                                          <p:spTgt spid="6">
                                            <p:txEl>
                                              <p:pRg st="4" end="4"/>
                                            </p:txEl>
                                          </p:spTgt>
                                        </p:tgtEl>
                                        <p:attrNameLst>
                                          <p:attrName>ppt_y</p:attrName>
                                        </p:attrNameLst>
                                      </p:cBhvr>
                                      <p:tavLst>
                                        <p:tav tm="0">
                                          <p:val>
                                            <p:strVal val="#ppt_y+1"/>
                                          </p:val>
                                        </p:tav>
                                        <p:tav tm="100000">
                                          <p:val>
                                            <p:strVal val="#ppt_y-.03"/>
                                          </p:val>
                                        </p:tav>
                                      </p:tavLst>
                                    </p:anim>
                                    <p:anim calcmode="lin" valueType="num">
                                      <p:cBhvr>
                                        <p:cTn id="82" dur="100" accel="100000" fill="hold">
                                          <p:stCondLst>
                                            <p:cond delay="900"/>
                                          </p:stCondLst>
                                        </p:cTn>
                                        <p:tgtEl>
                                          <p:spTgt spid="6">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21" presetClass="entr" presetSubtype="1" fill="hold" nodeType="clickEffect">
                                  <p:stCondLst>
                                    <p:cond delay="0"/>
                                  </p:stCondLst>
                                  <p:childTnLst>
                                    <p:set>
                                      <p:cBhvr>
                                        <p:cTn id="86" dur="1" fill="hold">
                                          <p:stCondLst>
                                            <p:cond delay="0"/>
                                          </p:stCondLst>
                                        </p:cTn>
                                        <p:tgtEl>
                                          <p:spTgt spid="2054"/>
                                        </p:tgtEl>
                                        <p:attrNameLst>
                                          <p:attrName>style.visibility</p:attrName>
                                        </p:attrNameLst>
                                      </p:cBhvr>
                                      <p:to>
                                        <p:strVal val="visible"/>
                                      </p:to>
                                    </p:set>
                                    <p:animEffect transition="in" filter="wheel(1)">
                                      <p:cBhvr>
                                        <p:cTn id="87" dur="1000"/>
                                        <p:tgtEl>
                                          <p:spTgt spid="2054"/>
                                        </p:tgtEl>
                                      </p:cBhvr>
                                    </p:animEffect>
                                  </p:childTnLst>
                                </p:cTn>
                              </p:par>
                            </p:childTnLst>
                          </p:cTn>
                        </p:par>
                      </p:childTnLst>
                    </p:cTn>
                  </p:par>
                  <p:par>
                    <p:cTn id="88" fill="hold">
                      <p:stCondLst>
                        <p:cond delay="indefinite"/>
                      </p:stCondLst>
                      <p:childTnLst>
                        <p:par>
                          <p:cTn id="89" fill="hold">
                            <p:stCondLst>
                              <p:cond delay="0"/>
                            </p:stCondLst>
                            <p:childTnLst>
                              <p:par>
                                <p:cTn id="90" presetID="20" presetClass="exit" presetSubtype="0" fill="hold" nodeType="clickEffect">
                                  <p:stCondLst>
                                    <p:cond delay="0"/>
                                  </p:stCondLst>
                                  <p:childTnLst>
                                    <p:animEffect transition="out" filter="wedge">
                                      <p:cBhvr>
                                        <p:cTn id="91" dur="1000"/>
                                        <p:tgtEl>
                                          <p:spTgt spid="2054"/>
                                        </p:tgtEl>
                                      </p:cBhvr>
                                    </p:animEffect>
                                    <p:set>
                                      <p:cBhvr>
                                        <p:cTn id="92" dur="1" fill="hold">
                                          <p:stCondLst>
                                            <p:cond delay="999"/>
                                          </p:stCondLst>
                                        </p:cTn>
                                        <p:tgtEl>
                                          <p:spTgt spid="2054"/>
                                        </p:tgtEl>
                                        <p:attrNameLst>
                                          <p:attrName>style.visibility</p:attrName>
                                        </p:attrNameLst>
                                      </p:cBhvr>
                                      <p:to>
                                        <p:strVal val="hidden"/>
                                      </p:to>
                                    </p:set>
                                  </p:childTnLst>
                                </p:cTn>
                              </p:par>
                              <p:par>
                                <p:cTn id="93" presetID="42" presetClass="entr" presetSubtype="0" fill="hold" nodeType="withEffect">
                                  <p:stCondLst>
                                    <p:cond delay="0"/>
                                  </p:stCondLst>
                                  <p:childTnLst>
                                    <p:set>
                                      <p:cBhvr>
                                        <p:cTn id="94" dur="1" fill="hold">
                                          <p:stCondLst>
                                            <p:cond delay="0"/>
                                          </p:stCondLst>
                                        </p:cTn>
                                        <p:tgtEl>
                                          <p:spTgt spid="6">
                                            <p:txEl>
                                              <p:pRg st="6" end="6"/>
                                            </p:txEl>
                                          </p:spTgt>
                                        </p:tgtEl>
                                        <p:attrNameLst>
                                          <p:attrName>style.visibility</p:attrName>
                                        </p:attrNameLst>
                                      </p:cBhvr>
                                      <p:to>
                                        <p:strVal val="visible"/>
                                      </p:to>
                                    </p:set>
                                    <p:animEffect transition="in" filter="fade">
                                      <p:cBhvr>
                                        <p:cTn id="95" dur="1000"/>
                                        <p:tgtEl>
                                          <p:spTgt spid="6">
                                            <p:txEl>
                                              <p:pRg st="6" end="6"/>
                                            </p:txEl>
                                          </p:spTgt>
                                        </p:tgtEl>
                                      </p:cBhvr>
                                    </p:animEffect>
                                    <p:anim calcmode="lin" valueType="num">
                                      <p:cBhvr>
                                        <p:cTn id="9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9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53" presetClass="exit" presetSubtype="32" fill="hold" grpId="1" nodeType="clickEffect">
                                  <p:stCondLst>
                                    <p:cond delay="0"/>
                                  </p:stCondLst>
                                  <p:iterate type="lt">
                                    <p:tmPct val="0"/>
                                  </p:iterate>
                                  <p:childTnLst>
                                    <p:anim calcmode="lin" valueType="num">
                                      <p:cBhvr>
                                        <p:cTn id="101" dur="500"/>
                                        <p:tgtEl>
                                          <p:spTgt spid="6">
                                            <p:txEl>
                                              <p:pRg st="0" end="0"/>
                                            </p:txEl>
                                          </p:spTgt>
                                        </p:tgtEl>
                                        <p:attrNameLst>
                                          <p:attrName>ppt_w</p:attrName>
                                        </p:attrNameLst>
                                      </p:cBhvr>
                                      <p:tavLst>
                                        <p:tav tm="0">
                                          <p:val>
                                            <p:strVal val="ppt_w"/>
                                          </p:val>
                                        </p:tav>
                                        <p:tav tm="100000">
                                          <p:val>
                                            <p:fltVal val="0"/>
                                          </p:val>
                                        </p:tav>
                                      </p:tavLst>
                                    </p:anim>
                                    <p:anim calcmode="lin" valueType="num">
                                      <p:cBhvr>
                                        <p:cTn id="102" dur="500"/>
                                        <p:tgtEl>
                                          <p:spTgt spid="6">
                                            <p:txEl>
                                              <p:pRg st="0" end="0"/>
                                            </p:txEl>
                                          </p:spTgt>
                                        </p:tgtEl>
                                        <p:attrNameLst>
                                          <p:attrName>ppt_h</p:attrName>
                                        </p:attrNameLst>
                                      </p:cBhvr>
                                      <p:tavLst>
                                        <p:tav tm="0">
                                          <p:val>
                                            <p:strVal val="ppt_h"/>
                                          </p:val>
                                        </p:tav>
                                        <p:tav tm="100000">
                                          <p:val>
                                            <p:fltVal val="0"/>
                                          </p:val>
                                        </p:tav>
                                      </p:tavLst>
                                    </p:anim>
                                    <p:animEffect transition="out" filter="fade">
                                      <p:cBhvr>
                                        <p:cTn id="103" dur="500"/>
                                        <p:tgtEl>
                                          <p:spTgt spid="6">
                                            <p:txEl>
                                              <p:pRg st="0" end="0"/>
                                            </p:txEl>
                                          </p:spTgt>
                                        </p:tgtEl>
                                      </p:cBhvr>
                                    </p:animEffect>
                                    <p:set>
                                      <p:cBhvr>
                                        <p:cTn id="104" dur="1" fill="hold">
                                          <p:stCondLst>
                                            <p:cond delay="499"/>
                                          </p:stCondLst>
                                        </p:cTn>
                                        <p:tgtEl>
                                          <p:spTgt spid="6">
                                            <p:txEl>
                                              <p:pRg st="0" end="0"/>
                                            </p:txEl>
                                          </p:spTgt>
                                        </p:tgtEl>
                                        <p:attrNameLst>
                                          <p:attrName>style.visibility</p:attrName>
                                        </p:attrNameLst>
                                      </p:cBhvr>
                                      <p:to>
                                        <p:strVal val="hidden"/>
                                      </p:to>
                                    </p:set>
                                  </p:childTnLst>
                                </p:cTn>
                              </p:par>
                              <p:par>
                                <p:cTn id="105" presetID="53" presetClass="exit" presetSubtype="32" fill="hold" grpId="1" nodeType="withEffect">
                                  <p:stCondLst>
                                    <p:cond delay="0"/>
                                  </p:stCondLst>
                                  <p:iterate type="lt">
                                    <p:tmPct val="0"/>
                                  </p:iterate>
                                  <p:childTnLst>
                                    <p:anim calcmode="lin" valueType="num">
                                      <p:cBhvr>
                                        <p:cTn id="106" dur="500"/>
                                        <p:tgtEl>
                                          <p:spTgt spid="6">
                                            <p:txEl>
                                              <p:pRg st="1" end="1"/>
                                            </p:txEl>
                                          </p:spTgt>
                                        </p:tgtEl>
                                        <p:attrNameLst>
                                          <p:attrName>ppt_w</p:attrName>
                                        </p:attrNameLst>
                                      </p:cBhvr>
                                      <p:tavLst>
                                        <p:tav tm="0">
                                          <p:val>
                                            <p:strVal val="ppt_w"/>
                                          </p:val>
                                        </p:tav>
                                        <p:tav tm="100000">
                                          <p:val>
                                            <p:fltVal val="0"/>
                                          </p:val>
                                        </p:tav>
                                      </p:tavLst>
                                    </p:anim>
                                    <p:anim calcmode="lin" valueType="num">
                                      <p:cBhvr>
                                        <p:cTn id="107" dur="500"/>
                                        <p:tgtEl>
                                          <p:spTgt spid="6">
                                            <p:txEl>
                                              <p:pRg st="1" end="1"/>
                                            </p:txEl>
                                          </p:spTgt>
                                        </p:tgtEl>
                                        <p:attrNameLst>
                                          <p:attrName>ppt_h</p:attrName>
                                        </p:attrNameLst>
                                      </p:cBhvr>
                                      <p:tavLst>
                                        <p:tav tm="0">
                                          <p:val>
                                            <p:strVal val="ppt_h"/>
                                          </p:val>
                                        </p:tav>
                                        <p:tav tm="100000">
                                          <p:val>
                                            <p:fltVal val="0"/>
                                          </p:val>
                                        </p:tav>
                                      </p:tavLst>
                                    </p:anim>
                                    <p:animEffect transition="out" filter="fade">
                                      <p:cBhvr>
                                        <p:cTn id="108" dur="500"/>
                                        <p:tgtEl>
                                          <p:spTgt spid="6">
                                            <p:txEl>
                                              <p:pRg st="1" end="1"/>
                                            </p:txEl>
                                          </p:spTgt>
                                        </p:tgtEl>
                                      </p:cBhvr>
                                    </p:animEffect>
                                    <p:set>
                                      <p:cBhvr>
                                        <p:cTn id="109" dur="1" fill="hold">
                                          <p:stCondLst>
                                            <p:cond delay="499"/>
                                          </p:stCondLst>
                                        </p:cTn>
                                        <p:tgtEl>
                                          <p:spTgt spid="6">
                                            <p:txEl>
                                              <p:pRg st="1" end="1"/>
                                            </p:txEl>
                                          </p:spTgt>
                                        </p:tgtEl>
                                        <p:attrNameLst>
                                          <p:attrName>style.visibility</p:attrName>
                                        </p:attrNameLst>
                                      </p:cBhvr>
                                      <p:to>
                                        <p:strVal val="hidden"/>
                                      </p:to>
                                    </p:set>
                                  </p:childTnLst>
                                </p:cTn>
                              </p:par>
                              <p:par>
                                <p:cTn id="110" presetID="47" presetClass="exit" presetSubtype="0" fill="hold" grpId="1" nodeType="withEffect">
                                  <p:stCondLst>
                                    <p:cond delay="0"/>
                                  </p:stCondLst>
                                  <p:childTnLst>
                                    <p:animEffect transition="out" filter="fade">
                                      <p:cBhvr>
                                        <p:cTn id="111" dur="1000"/>
                                        <p:tgtEl>
                                          <p:spTgt spid="5"/>
                                        </p:tgtEl>
                                      </p:cBhvr>
                                    </p:animEffect>
                                    <p:anim calcmode="lin" valueType="num">
                                      <p:cBhvr>
                                        <p:cTn id="112" dur="1000"/>
                                        <p:tgtEl>
                                          <p:spTgt spid="5"/>
                                        </p:tgtEl>
                                        <p:attrNameLst>
                                          <p:attrName>ppt_x</p:attrName>
                                        </p:attrNameLst>
                                      </p:cBhvr>
                                      <p:tavLst>
                                        <p:tav tm="0">
                                          <p:val>
                                            <p:strVal val="ppt_x"/>
                                          </p:val>
                                        </p:tav>
                                        <p:tav tm="100000">
                                          <p:val>
                                            <p:strVal val="ppt_x"/>
                                          </p:val>
                                        </p:tav>
                                      </p:tavLst>
                                    </p:anim>
                                    <p:anim calcmode="lin" valueType="num">
                                      <p:cBhvr>
                                        <p:cTn id="113" dur="1000"/>
                                        <p:tgtEl>
                                          <p:spTgt spid="5"/>
                                        </p:tgtEl>
                                        <p:attrNameLst>
                                          <p:attrName>ppt_y</p:attrName>
                                        </p:attrNameLst>
                                      </p:cBhvr>
                                      <p:tavLst>
                                        <p:tav tm="0">
                                          <p:val>
                                            <p:strVal val="ppt_y"/>
                                          </p:val>
                                        </p:tav>
                                        <p:tav tm="100000">
                                          <p:val>
                                            <p:strVal val="ppt_y-.1"/>
                                          </p:val>
                                        </p:tav>
                                      </p:tavLst>
                                    </p:anim>
                                    <p:set>
                                      <p:cBhvr>
                                        <p:cTn id="114" dur="1" fill="hold">
                                          <p:stCondLst>
                                            <p:cond delay="999"/>
                                          </p:stCondLst>
                                        </p:cTn>
                                        <p:tgtEl>
                                          <p:spTgt spid="5"/>
                                        </p:tgtEl>
                                        <p:attrNameLst>
                                          <p:attrName>style.visibility</p:attrName>
                                        </p:attrNameLst>
                                      </p:cBhvr>
                                      <p:to>
                                        <p:strVal val="hidden"/>
                                      </p:to>
                                    </p:set>
                                  </p:childTnLst>
                                </p:cTn>
                              </p:par>
                              <p:par>
                                <p:cTn id="115" presetID="53" presetClass="exit" presetSubtype="32" fill="hold" grpId="1" nodeType="withEffect">
                                  <p:stCondLst>
                                    <p:cond delay="0"/>
                                  </p:stCondLst>
                                  <p:childTnLst>
                                    <p:anim calcmode="lin" valueType="num">
                                      <p:cBhvr>
                                        <p:cTn id="116" dur="500"/>
                                        <p:tgtEl>
                                          <p:spTgt spid="6">
                                            <p:txEl>
                                              <p:pRg st="4" end="4"/>
                                            </p:txEl>
                                          </p:spTgt>
                                        </p:tgtEl>
                                        <p:attrNameLst>
                                          <p:attrName>ppt_w</p:attrName>
                                        </p:attrNameLst>
                                      </p:cBhvr>
                                      <p:tavLst>
                                        <p:tav tm="0">
                                          <p:val>
                                            <p:strVal val="ppt_w"/>
                                          </p:val>
                                        </p:tav>
                                        <p:tav tm="100000">
                                          <p:val>
                                            <p:fltVal val="0"/>
                                          </p:val>
                                        </p:tav>
                                      </p:tavLst>
                                    </p:anim>
                                    <p:anim calcmode="lin" valueType="num">
                                      <p:cBhvr>
                                        <p:cTn id="117" dur="500"/>
                                        <p:tgtEl>
                                          <p:spTgt spid="6">
                                            <p:txEl>
                                              <p:pRg st="4" end="4"/>
                                            </p:txEl>
                                          </p:spTgt>
                                        </p:tgtEl>
                                        <p:attrNameLst>
                                          <p:attrName>ppt_h</p:attrName>
                                        </p:attrNameLst>
                                      </p:cBhvr>
                                      <p:tavLst>
                                        <p:tav tm="0">
                                          <p:val>
                                            <p:strVal val="ppt_h"/>
                                          </p:val>
                                        </p:tav>
                                        <p:tav tm="100000">
                                          <p:val>
                                            <p:fltVal val="0"/>
                                          </p:val>
                                        </p:tav>
                                      </p:tavLst>
                                    </p:anim>
                                    <p:animEffect transition="out" filter="fade">
                                      <p:cBhvr>
                                        <p:cTn id="118" dur="500"/>
                                        <p:tgtEl>
                                          <p:spTgt spid="6">
                                            <p:txEl>
                                              <p:pRg st="4" end="4"/>
                                            </p:txEl>
                                          </p:spTgt>
                                        </p:tgtEl>
                                      </p:cBhvr>
                                    </p:animEffect>
                                    <p:set>
                                      <p:cBhvr>
                                        <p:cTn id="119" dur="1" fill="hold">
                                          <p:stCondLst>
                                            <p:cond delay="499"/>
                                          </p:stCondLst>
                                        </p:cTn>
                                        <p:tgtEl>
                                          <p:spTgt spid="6">
                                            <p:txEl>
                                              <p:pRg st="4" end="4"/>
                                            </p:txEl>
                                          </p:spTgt>
                                        </p:tgtEl>
                                        <p:attrNameLst>
                                          <p:attrName>style.visibility</p:attrName>
                                        </p:attrNameLst>
                                      </p:cBhvr>
                                      <p:to>
                                        <p:strVal val="hidden"/>
                                      </p:to>
                                    </p:set>
                                  </p:childTnLst>
                                </p:cTn>
                              </p:par>
                              <p:par>
                                <p:cTn id="120" presetID="53" presetClass="exit" presetSubtype="32" fill="hold" grpId="1" nodeType="withEffect">
                                  <p:stCondLst>
                                    <p:cond delay="0"/>
                                  </p:stCondLst>
                                  <p:childTnLst>
                                    <p:anim calcmode="lin" valueType="num">
                                      <p:cBhvr>
                                        <p:cTn id="121" dur="500"/>
                                        <p:tgtEl>
                                          <p:spTgt spid="6">
                                            <p:txEl>
                                              <p:pRg st="6" end="6"/>
                                            </p:txEl>
                                          </p:spTgt>
                                        </p:tgtEl>
                                        <p:attrNameLst>
                                          <p:attrName>ppt_w</p:attrName>
                                        </p:attrNameLst>
                                      </p:cBhvr>
                                      <p:tavLst>
                                        <p:tav tm="0">
                                          <p:val>
                                            <p:strVal val="ppt_w"/>
                                          </p:val>
                                        </p:tav>
                                        <p:tav tm="100000">
                                          <p:val>
                                            <p:fltVal val="0"/>
                                          </p:val>
                                        </p:tav>
                                      </p:tavLst>
                                    </p:anim>
                                    <p:anim calcmode="lin" valueType="num">
                                      <p:cBhvr>
                                        <p:cTn id="122" dur="500"/>
                                        <p:tgtEl>
                                          <p:spTgt spid="6">
                                            <p:txEl>
                                              <p:pRg st="6" end="6"/>
                                            </p:txEl>
                                          </p:spTgt>
                                        </p:tgtEl>
                                        <p:attrNameLst>
                                          <p:attrName>ppt_h</p:attrName>
                                        </p:attrNameLst>
                                      </p:cBhvr>
                                      <p:tavLst>
                                        <p:tav tm="0">
                                          <p:val>
                                            <p:strVal val="ppt_h"/>
                                          </p:val>
                                        </p:tav>
                                        <p:tav tm="100000">
                                          <p:val>
                                            <p:fltVal val="0"/>
                                          </p:val>
                                        </p:tav>
                                      </p:tavLst>
                                    </p:anim>
                                    <p:animEffect transition="out" filter="fade">
                                      <p:cBhvr>
                                        <p:cTn id="123" dur="500"/>
                                        <p:tgtEl>
                                          <p:spTgt spid="6">
                                            <p:txEl>
                                              <p:pRg st="6" end="6"/>
                                            </p:txEl>
                                          </p:spTgt>
                                        </p:tgtEl>
                                      </p:cBhvr>
                                    </p:animEffect>
                                    <p:set>
                                      <p:cBhvr>
                                        <p:cTn id="124" dur="1" fill="hold">
                                          <p:stCondLst>
                                            <p:cond delay="499"/>
                                          </p:stCondLst>
                                        </p:cTn>
                                        <p:tgtEl>
                                          <p:spTgt spid="6">
                                            <p:txEl>
                                              <p:pRg st="6" end="6"/>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1" uiExpand="1" build="allAtOnce"/>
      <p:bldP spid="4" grpId="0"/>
      <p:bldP spid="5" grpId="0"/>
      <p:bldP spid="5" grpId="1"/>
      <p:bldP spid="7" grpId="0"/>
      <p:bldP spid="7"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705" y="152400"/>
            <a:ext cx="9144000" cy="923330"/>
          </a:xfrm>
          <a:prstGeom prst="rect">
            <a:avLst/>
          </a:prstGeom>
          <a:noFill/>
        </p:spPr>
        <p:txBody>
          <a:bodyPr wrap="square" lIns="91440" tIns="45720" rIns="91440" bIns="45720">
            <a:spAutoFit/>
          </a:bodyPr>
          <a:lstStyle/>
          <a:p>
            <a:pPr algn="ctr"/>
            <a:r>
              <a:rPr lang="en-US" sz="5400" b="1"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Ancient Greek Heroes</a:t>
            </a:r>
            <a:endParaRPr lang="en-US" sz="5400" b="1" cap="none" spc="0"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endParaRPr>
          </a:p>
        </p:txBody>
      </p:sp>
      <p:sp>
        <p:nvSpPr>
          <p:cNvPr id="3" name="Rectangle 2"/>
          <p:cNvSpPr/>
          <p:nvPr/>
        </p:nvSpPr>
        <p:spPr>
          <a:xfrm>
            <a:off x="17484" y="876015"/>
            <a:ext cx="9144000" cy="584775"/>
          </a:xfrm>
          <a:prstGeom prst="rect">
            <a:avLst/>
          </a:prstGeom>
          <a:noFill/>
        </p:spPr>
        <p:txBody>
          <a:bodyPr wrap="square" lIns="91440" tIns="45720" rIns="91440" bIns="45720">
            <a:spAutoFit/>
          </a:bodyPr>
          <a:lstStyle/>
          <a:p>
            <a:pPr algn="ctr"/>
            <a:r>
              <a:rPr lang="en-US" sz="3200" b="1" dirty="0">
                <a:ln w="12700">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And the value of Immortal Perception</a:t>
            </a:r>
            <a:endParaRPr lang="en-US" sz="3200" b="1" cap="none" spc="0" dirty="0">
              <a:ln w="12700">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endParaRPr>
          </a:p>
        </p:txBody>
      </p:sp>
      <p:pic>
        <p:nvPicPr>
          <p:cNvPr id="4" name="Picture 4" descr="Image result for camp half blood logo"/>
          <p:cNvPicPr>
            <a:picLocks noChangeAspect="1" noChangeArrowheads="1"/>
          </p:cNvPicPr>
          <p:nvPr/>
        </p:nvPicPr>
        <p:blipFill rotWithShape="1">
          <a:blip r:embed="rId3">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rcRect t="11054" r="3746" b="11273"/>
          <a:stretch/>
        </p:blipFill>
        <p:spPr bwMode="auto">
          <a:xfrm>
            <a:off x="6688833" y="4876800"/>
            <a:ext cx="2455167" cy="1981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23418" y="2413613"/>
            <a:ext cx="8532131" cy="2308324"/>
          </a:xfrm>
          <a:prstGeom prst="rect">
            <a:avLst/>
          </a:prstGeom>
          <a:noFill/>
        </p:spPr>
        <p:txBody>
          <a:bodyPr wrap="square" rtlCol="0">
            <a:spAutoFit/>
          </a:bodyPr>
          <a:lstStyle/>
          <a:p>
            <a:pPr marL="285750" indent="-285750">
              <a:buBlip>
                <a:blip r:embed="rId5"/>
              </a:buBlip>
            </a:pPr>
            <a:r>
              <a:rPr lang="en-GB" dirty="0"/>
              <a:t>Famously, Herakles and Achilles were both given the option between a long normal life or a short glorious one</a:t>
            </a:r>
          </a:p>
          <a:p>
            <a:pPr marL="285750" indent="-285750">
              <a:buBlip>
                <a:blip r:embed="rId5"/>
              </a:buBlip>
            </a:pPr>
            <a:endParaRPr lang="en-GB" dirty="0"/>
          </a:p>
          <a:p>
            <a:pPr marL="285750" indent="-285750">
              <a:buBlip>
                <a:blip r:embed="rId5"/>
              </a:buBlip>
            </a:pPr>
            <a:endParaRPr lang="en-GB" dirty="0"/>
          </a:p>
          <a:p>
            <a:endParaRPr lang="en-GB" dirty="0"/>
          </a:p>
          <a:p>
            <a:pPr marL="285750" indent="-285750">
              <a:buBlip>
                <a:blip r:embed="rId5"/>
              </a:buBlip>
            </a:pPr>
            <a:r>
              <a:rPr lang="en-GB" dirty="0"/>
              <a:t>Both had a strong cult following after their deaths meaning that even Achilles, who had not achieved immortality, was rewarded with being immortalised as part of the culture that he lived and also in the pages of literature</a:t>
            </a:r>
          </a:p>
        </p:txBody>
      </p:sp>
      <p:sp>
        <p:nvSpPr>
          <p:cNvPr id="6" name="TextBox 5"/>
          <p:cNvSpPr txBox="1"/>
          <p:nvPr/>
        </p:nvSpPr>
        <p:spPr>
          <a:xfrm>
            <a:off x="7917382" y="6627168"/>
            <a:ext cx="1226618" cy="230832"/>
          </a:xfrm>
          <a:prstGeom prst="rect">
            <a:avLst/>
          </a:prstGeom>
          <a:noFill/>
        </p:spPr>
        <p:txBody>
          <a:bodyPr wrap="none" rtlCol="0">
            <a:spAutoFit/>
          </a:bodyPr>
          <a:lstStyle/>
          <a:p>
            <a:r>
              <a:rPr lang="en-GB" sz="900" dirty="0"/>
              <a:t>Camp Half-Blood Logo</a:t>
            </a:r>
          </a:p>
        </p:txBody>
      </p:sp>
    </p:spTree>
    <p:extLst>
      <p:ext uri="{BB962C8B-B14F-4D97-AF65-F5344CB8AC3E}">
        <p14:creationId xmlns:p14="http://schemas.microsoft.com/office/powerpoint/2010/main" val="486090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7"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900" decel="100000" fill="hold"/>
                                        <p:tgtEl>
                                          <p:spTgt spid="5"/>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1" nodeType="clickEffect">
                                  <p:stCondLst>
                                    <p:cond delay="0"/>
                                  </p:stCondLst>
                                  <p:childTnLst>
                                    <p:animEffect transition="out" filter="fade">
                                      <p:cBhvr>
                                        <p:cTn id="21" dur="500"/>
                                        <p:tgtEl>
                                          <p:spTgt spid="5"/>
                                        </p:tgtEl>
                                      </p:cBhvr>
                                    </p:animEffect>
                                    <p:set>
                                      <p:cBhvr>
                                        <p:cTn id="22" dur="1" fill="hold">
                                          <p:stCondLst>
                                            <p:cond delay="499"/>
                                          </p:stCondLst>
                                        </p:cTn>
                                        <p:tgtEl>
                                          <p:spTgt spid="5"/>
                                        </p:tgtEl>
                                        <p:attrNameLst>
                                          <p:attrName>style.visibility</p:attrName>
                                        </p:attrNameLst>
                                      </p:cBhvr>
                                      <p:to>
                                        <p:strVal val="hidden"/>
                                      </p:to>
                                    </p:set>
                                  </p:childTnLst>
                                </p:cTn>
                              </p:par>
                              <p:par>
                                <p:cTn id="23" presetID="47" presetClass="exit" presetSubtype="0" fill="hold" grpId="1" nodeType="withEffect">
                                  <p:stCondLst>
                                    <p:cond delay="0"/>
                                  </p:stCondLst>
                                  <p:childTnLst>
                                    <p:animEffect transition="out" filter="fade">
                                      <p:cBhvr>
                                        <p:cTn id="24" dur="1000"/>
                                        <p:tgtEl>
                                          <p:spTgt spid="3"/>
                                        </p:tgtEl>
                                      </p:cBhvr>
                                    </p:animEffect>
                                    <p:anim calcmode="lin" valueType="num">
                                      <p:cBhvr>
                                        <p:cTn id="25" dur="1000"/>
                                        <p:tgtEl>
                                          <p:spTgt spid="3"/>
                                        </p:tgtEl>
                                        <p:attrNameLst>
                                          <p:attrName>ppt_x</p:attrName>
                                        </p:attrNameLst>
                                      </p:cBhvr>
                                      <p:tavLst>
                                        <p:tav tm="0">
                                          <p:val>
                                            <p:strVal val="ppt_x"/>
                                          </p:val>
                                        </p:tav>
                                        <p:tav tm="100000">
                                          <p:val>
                                            <p:strVal val="ppt_x"/>
                                          </p:val>
                                        </p:tav>
                                      </p:tavLst>
                                    </p:anim>
                                    <p:anim calcmode="lin" valueType="num">
                                      <p:cBhvr>
                                        <p:cTn id="26" dur="1000"/>
                                        <p:tgtEl>
                                          <p:spTgt spid="3"/>
                                        </p:tgtEl>
                                        <p:attrNameLst>
                                          <p:attrName>ppt_y</p:attrName>
                                        </p:attrNameLst>
                                      </p:cBhvr>
                                      <p:tavLst>
                                        <p:tav tm="0">
                                          <p:val>
                                            <p:strVal val="ppt_y"/>
                                          </p:val>
                                        </p:tav>
                                        <p:tav tm="100000">
                                          <p:val>
                                            <p:strVal val="ppt_y-.1"/>
                                          </p:val>
                                        </p:tav>
                                      </p:tavLst>
                                    </p:anim>
                                    <p:set>
                                      <p:cBhvr>
                                        <p:cTn id="27" dur="1" fill="hold">
                                          <p:stCondLst>
                                            <p:cond delay="999"/>
                                          </p:stCondLst>
                                        </p:cTn>
                                        <p:tgtEl>
                                          <p:spTgt spid="3"/>
                                        </p:tgtEl>
                                        <p:attrNameLst>
                                          <p:attrName>style.visibility</p:attrName>
                                        </p:attrNameLst>
                                      </p:cBhvr>
                                      <p:to>
                                        <p:strVal val="hidden"/>
                                      </p:to>
                                    </p:set>
                                  </p:childTnLst>
                                </p:cTn>
                              </p:par>
                              <p:par>
                                <p:cTn id="28" presetID="47" presetClass="exit" presetSubtype="0" fill="hold" grpId="0" nodeType="withEffect">
                                  <p:stCondLst>
                                    <p:cond delay="0"/>
                                  </p:stCondLst>
                                  <p:childTnLst>
                                    <p:animEffect transition="out" filter="fade">
                                      <p:cBhvr>
                                        <p:cTn id="29" dur="1000"/>
                                        <p:tgtEl>
                                          <p:spTgt spid="2"/>
                                        </p:tgtEl>
                                      </p:cBhvr>
                                    </p:animEffect>
                                    <p:anim calcmode="lin" valueType="num">
                                      <p:cBhvr>
                                        <p:cTn id="30" dur="1000"/>
                                        <p:tgtEl>
                                          <p:spTgt spid="2"/>
                                        </p:tgtEl>
                                        <p:attrNameLst>
                                          <p:attrName>ppt_x</p:attrName>
                                        </p:attrNameLst>
                                      </p:cBhvr>
                                      <p:tavLst>
                                        <p:tav tm="0">
                                          <p:val>
                                            <p:strVal val="ppt_x"/>
                                          </p:val>
                                        </p:tav>
                                        <p:tav tm="100000">
                                          <p:val>
                                            <p:strVal val="ppt_x"/>
                                          </p:val>
                                        </p:tav>
                                      </p:tavLst>
                                    </p:anim>
                                    <p:anim calcmode="lin" valueType="num">
                                      <p:cBhvr>
                                        <p:cTn id="31" dur="1000"/>
                                        <p:tgtEl>
                                          <p:spTgt spid="2"/>
                                        </p:tgtEl>
                                        <p:attrNameLst>
                                          <p:attrName>ppt_y</p:attrName>
                                        </p:attrNameLst>
                                      </p:cBhvr>
                                      <p:tavLst>
                                        <p:tav tm="0">
                                          <p:val>
                                            <p:strVal val="ppt_y"/>
                                          </p:val>
                                        </p:tav>
                                        <p:tav tm="100000">
                                          <p:val>
                                            <p:strVal val="ppt_y-.1"/>
                                          </p:val>
                                        </p:tav>
                                      </p:tavLst>
                                    </p:anim>
                                    <p:set>
                                      <p:cBhvr>
                                        <p:cTn id="32" dur="1" fill="hold">
                                          <p:stCondLst>
                                            <p:cond delay="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3" grpId="1"/>
      <p:bldP spid="5" grpId="0"/>
      <p:bldP spid="5" grpId="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Image result for camp half blood logo"/>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rcRect t="11054" r="3746" b="11273"/>
          <a:stretch/>
        </p:blipFill>
        <p:spPr bwMode="auto">
          <a:xfrm>
            <a:off x="6688833" y="4876800"/>
            <a:ext cx="2455167" cy="198120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temple of herakl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6521" y="410730"/>
            <a:ext cx="3524250" cy="23526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10223" y="2909455"/>
            <a:ext cx="2996846" cy="369332"/>
          </a:xfrm>
          <a:prstGeom prst="rect">
            <a:avLst/>
          </a:prstGeom>
          <a:noFill/>
        </p:spPr>
        <p:txBody>
          <a:bodyPr wrap="none" rtlCol="0">
            <a:spAutoFit/>
          </a:bodyPr>
          <a:lstStyle/>
          <a:p>
            <a:r>
              <a:rPr lang="en-GB" dirty="0"/>
              <a:t>Temple of Herakles, Agrigento</a:t>
            </a:r>
          </a:p>
        </p:txBody>
      </p:sp>
      <p:pic>
        <p:nvPicPr>
          <p:cNvPr id="3078" name="Picture 6"/>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70169" y="3857307"/>
            <a:ext cx="3136900" cy="203898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649910" y="6188610"/>
            <a:ext cx="2977418" cy="369332"/>
          </a:xfrm>
          <a:prstGeom prst="rect">
            <a:avLst/>
          </a:prstGeom>
          <a:noFill/>
        </p:spPr>
        <p:txBody>
          <a:bodyPr wrap="none" rtlCol="0">
            <a:spAutoFit/>
          </a:bodyPr>
          <a:lstStyle/>
          <a:p>
            <a:r>
              <a:rPr lang="en-GB" dirty="0"/>
              <a:t>Temple of Dionysus, Lebanon</a:t>
            </a:r>
          </a:p>
        </p:txBody>
      </p:sp>
      <p:pic>
        <p:nvPicPr>
          <p:cNvPr id="3080" name="Picture 8" descr="Image result for temple of alexander the great"/>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87619" y="3700462"/>
            <a:ext cx="4187668" cy="207342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4731735" y="5960498"/>
            <a:ext cx="2193614" cy="369332"/>
          </a:xfrm>
          <a:prstGeom prst="rect">
            <a:avLst/>
          </a:prstGeom>
          <a:noFill/>
        </p:spPr>
        <p:txBody>
          <a:bodyPr wrap="none" rtlCol="0">
            <a:spAutoFit/>
          </a:bodyPr>
          <a:lstStyle/>
          <a:p>
            <a:r>
              <a:rPr lang="en-GB" dirty="0"/>
              <a:t>Temple of Ajax, Egypt</a:t>
            </a:r>
          </a:p>
        </p:txBody>
      </p:sp>
      <p:pic>
        <p:nvPicPr>
          <p:cNvPr id="3082" name="Picture 10" descr="Image result for temple of asclepius epidauru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31735" y="632367"/>
            <a:ext cx="3893078" cy="2102145"/>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928097" y="678784"/>
            <a:ext cx="3480287" cy="369332"/>
          </a:xfrm>
          <a:prstGeom prst="rect">
            <a:avLst/>
          </a:prstGeom>
          <a:noFill/>
        </p:spPr>
        <p:txBody>
          <a:bodyPr wrap="square" rtlCol="0">
            <a:spAutoFit/>
          </a:bodyPr>
          <a:lstStyle/>
          <a:p>
            <a:pPr algn="ctr"/>
            <a:r>
              <a:rPr lang="en-GB" dirty="0"/>
              <a:t>Temple of </a:t>
            </a:r>
            <a:r>
              <a:rPr lang="en-GB" dirty="0" err="1"/>
              <a:t>Asclepious</a:t>
            </a:r>
            <a:r>
              <a:rPr lang="en-GB" dirty="0"/>
              <a:t>, Epidaurus</a:t>
            </a:r>
          </a:p>
        </p:txBody>
      </p:sp>
      <p:sp>
        <p:nvSpPr>
          <p:cNvPr id="13" name="TextBox 12"/>
          <p:cNvSpPr txBox="1"/>
          <p:nvPr/>
        </p:nvSpPr>
        <p:spPr>
          <a:xfrm>
            <a:off x="7917382" y="6627168"/>
            <a:ext cx="1226618" cy="230832"/>
          </a:xfrm>
          <a:prstGeom prst="rect">
            <a:avLst/>
          </a:prstGeom>
          <a:noFill/>
        </p:spPr>
        <p:txBody>
          <a:bodyPr wrap="none" rtlCol="0">
            <a:spAutoFit/>
          </a:bodyPr>
          <a:lstStyle/>
          <a:p>
            <a:r>
              <a:rPr lang="en-GB" sz="900" dirty="0"/>
              <a:t>Camp Half-Blood Logo</a:t>
            </a:r>
          </a:p>
        </p:txBody>
      </p:sp>
      <p:sp>
        <p:nvSpPr>
          <p:cNvPr id="14" name="TextBox 13"/>
          <p:cNvSpPr txBox="1"/>
          <p:nvPr/>
        </p:nvSpPr>
        <p:spPr>
          <a:xfrm>
            <a:off x="0" y="6199477"/>
            <a:ext cx="9143999" cy="646331"/>
          </a:xfrm>
          <a:prstGeom prst="rect">
            <a:avLst/>
          </a:prstGeom>
          <a:noFill/>
        </p:spPr>
        <p:txBody>
          <a:bodyPr wrap="square" rtlCol="0">
            <a:spAutoFit/>
          </a:bodyPr>
          <a:lstStyle/>
          <a:p>
            <a:pPr algn="ctr"/>
            <a:r>
              <a:rPr lang="en-GB" sz="900" dirty="0"/>
              <a:t>Figure 6</a:t>
            </a:r>
          </a:p>
          <a:p>
            <a:pPr algn="ctr"/>
            <a:r>
              <a:rPr lang="en-GB" sz="900" dirty="0"/>
              <a:t>Figure 7</a:t>
            </a:r>
          </a:p>
          <a:p>
            <a:pPr algn="ctr"/>
            <a:r>
              <a:rPr lang="en-GB" sz="900" dirty="0"/>
              <a:t>Figure 8</a:t>
            </a:r>
          </a:p>
          <a:p>
            <a:pPr algn="ctr"/>
            <a:r>
              <a:rPr lang="en-GB" sz="900" dirty="0"/>
              <a:t>Figure 9</a:t>
            </a:r>
          </a:p>
        </p:txBody>
      </p:sp>
    </p:spTree>
    <p:extLst>
      <p:ext uri="{BB962C8B-B14F-4D97-AF65-F5344CB8AC3E}">
        <p14:creationId xmlns:p14="http://schemas.microsoft.com/office/powerpoint/2010/main" val="2965684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p:cTn id="7" dur="500" fill="hold"/>
                                        <p:tgtEl>
                                          <p:spTgt spid="3074"/>
                                        </p:tgtEl>
                                        <p:attrNameLst>
                                          <p:attrName>ppt_w</p:attrName>
                                        </p:attrNameLst>
                                      </p:cBhvr>
                                      <p:tavLst>
                                        <p:tav tm="0">
                                          <p:val>
                                            <p:fltVal val="0"/>
                                          </p:val>
                                        </p:tav>
                                        <p:tav tm="100000">
                                          <p:val>
                                            <p:strVal val="#ppt_w"/>
                                          </p:val>
                                        </p:tav>
                                      </p:tavLst>
                                    </p:anim>
                                    <p:anim calcmode="lin" valueType="num">
                                      <p:cBhvr>
                                        <p:cTn id="8" dur="500" fill="hold"/>
                                        <p:tgtEl>
                                          <p:spTgt spid="3074"/>
                                        </p:tgtEl>
                                        <p:attrNameLst>
                                          <p:attrName>ppt_h</p:attrName>
                                        </p:attrNameLst>
                                      </p:cBhvr>
                                      <p:tavLst>
                                        <p:tav tm="0">
                                          <p:val>
                                            <p:fltVal val="0"/>
                                          </p:val>
                                        </p:tav>
                                        <p:tav tm="100000">
                                          <p:val>
                                            <p:strVal val="#ppt_h"/>
                                          </p:val>
                                        </p:tav>
                                      </p:tavLst>
                                    </p:anim>
                                    <p:animEffect transition="in" filter="fade">
                                      <p:cBhvr>
                                        <p:cTn id="9" dur="500"/>
                                        <p:tgtEl>
                                          <p:spTgt spid="3074"/>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3078"/>
                                        </p:tgtEl>
                                        <p:attrNameLst>
                                          <p:attrName>style.visibility</p:attrName>
                                        </p:attrNameLst>
                                      </p:cBhvr>
                                      <p:to>
                                        <p:strVal val="visible"/>
                                      </p:to>
                                    </p:set>
                                    <p:anim calcmode="lin" valueType="num">
                                      <p:cBhvr>
                                        <p:cTn id="19" dur="1000" fill="hold"/>
                                        <p:tgtEl>
                                          <p:spTgt spid="3078"/>
                                        </p:tgtEl>
                                        <p:attrNameLst>
                                          <p:attrName>ppt_w</p:attrName>
                                        </p:attrNameLst>
                                      </p:cBhvr>
                                      <p:tavLst>
                                        <p:tav tm="0">
                                          <p:val>
                                            <p:fltVal val="0"/>
                                          </p:val>
                                        </p:tav>
                                        <p:tav tm="100000">
                                          <p:val>
                                            <p:strVal val="#ppt_w"/>
                                          </p:val>
                                        </p:tav>
                                      </p:tavLst>
                                    </p:anim>
                                    <p:anim calcmode="lin" valueType="num">
                                      <p:cBhvr>
                                        <p:cTn id="20" dur="1000" fill="hold"/>
                                        <p:tgtEl>
                                          <p:spTgt spid="3078"/>
                                        </p:tgtEl>
                                        <p:attrNameLst>
                                          <p:attrName>ppt_h</p:attrName>
                                        </p:attrNameLst>
                                      </p:cBhvr>
                                      <p:tavLst>
                                        <p:tav tm="0">
                                          <p:val>
                                            <p:fltVal val="0"/>
                                          </p:val>
                                        </p:tav>
                                        <p:tav tm="100000">
                                          <p:val>
                                            <p:strVal val="#ppt_h"/>
                                          </p:val>
                                        </p:tav>
                                      </p:tavLst>
                                    </p:anim>
                                    <p:anim calcmode="lin" valueType="num">
                                      <p:cBhvr>
                                        <p:cTn id="21" dur="1000" fill="hold"/>
                                        <p:tgtEl>
                                          <p:spTgt spid="3078"/>
                                        </p:tgtEl>
                                        <p:attrNameLst>
                                          <p:attrName>style.rotation</p:attrName>
                                        </p:attrNameLst>
                                      </p:cBhvr>
                                      <p:tavLst>
                                        <p:tav tm="0">
                                          <p:val>
                                            <p:fltVal val="90"/>
                                          </p:val>
                                        </p:tav>
                                        <p:tav tm="100000">
                                          <p:val>
                                            <p:fltVal val="0"/>
                                          </p:val>
                                        </p:tav>
                                      </p:tavLst>
                                    </p:anim>
                                    <p:animEffect transition="in" filter="fade">
                                      <p:cBhvr>
                                        <p:cTn id="22" dur="1000"/>
                                        <p:tgtEl>
                                          <p:spTgt spid="3078"/>
                                        </p:tgtEl>
                                      </p:cBhvr>
                                    </p:animEffect>
                                  </p:childTnLst>
                                </p:cTn>
                              </p:par>
                              <p:par>
                                <p:cTn id="23" presetID="42"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080"/>
                                        </p:tgtEl>
                                        <p:attrNameLst>
                                          <p:attrName>style.visibility</p:attrName>
                                        </p:attrNameLst>
                                      </p:cBhvr>
                                      <p:to>
                                        <p:strVal val="visible"/>
                                      </p:to>
                                    </p:set>
                                    <p:animEffect transition="in" filter="wipe(down)">
                                      <p:cBhvr>
                                        <p:cTn id="32" dur="500"/>
                                        <p:tgtEl>
                                          <p:spTgt spid="3080"/>
                                        </p:tgtEl>
                                      </p:cBhvr>
                                    </p:animEffect>
                                  </p:childTnLst>
                                </p:cTn>
                              </p:par>
                              <p:par>
                                <p:cTn id="33" presetID="42" presetClass="entr" presetSubtype="0" fill="hold" grpId="0" nodeType="with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1000"/>
                                        <p:tgtEl>
                                          <p:spTgt spid="10"/>
                                        </p:tgtEl>
                                      </p:cBhvr>
                                    </p:animEffect>
                                    <p:anim calcmode="lin" valueType="num">
                                      <p:cBhvr>
                                        <p:cTn id="36" dur="1000" fill="hold"/>
                                        <p:tgtEl>
                                          <p:spTgt spid="10"/>
                                        </p:tgtEl>
                                        <p:attrNameLst>
                                          <p:attrName>ppt_x</p:attrName>
                                        </p:attrNameLst>
                                      </p:cBhvr>
                                      <p:tavLst>
                                        <p:tav tm="0">
                                          <p:val>
                                            <p:strVal val="#ppt_x"/>
                                          </p:val>
                                        </p:tav>
                                        <p:tav tm="100000">
                                          <p:val>
                                            <p:strVal val="#ppt_x"/>
                                          </p:val>
                                        </p:tav>
                                      </p:tavLst>
                                    </p:anim>
                                    <p:anim calcmode="lin" valueType="num">
                                      <p:cBhvr>
                                        <p:cTn id="3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5" presetClass="entr" presetSubtype="0" fill="hold" nodeType="clickEffect">
                                  <p:stCondLst>
                                    <p:cond delay="0"/>
                                  </p:stCondLst>
                                  <p:childTnLst>
                                    <p:set>
                                      <p:cBhvr>
                                        <p:cTn id="41" dur="1" fill="hold">
                                          <p:stCondLst>
                                            <p:cond delay="0"/>
                                          </p:stCondLst>
                                        </p:cTn>
                                        <p:tgtEl>
                                          <p:spTgt spid="3082"/>
                                        </p:tgtEl>
                                        <p:attrNameLst>
                                          <p:attrName>style.visibility</p:attrName>
                                        </p:attrNameLst>
                                      </p:cBhvr>
                                      <p:to>
                                        <p:strVal val="visible"/>
                                      </p:to>
                                    </p:set>
                                    <p:anim calcmode="lin" valueType="num">
                                      <p:cBhvr>
                                        <p:cTn id="42" dur="1000" fill="hold"/>
                                        <p:tgtEl>
                                          <p:spTgt spid="3082"/>
                                        </p:tgtEl>
                                        <p:attrNameLst>
                                          <p:attrName>ppt_w</p:attrName>
                                        </p:attrNameLst>
                                      </p:cBhvr>
                                      <p:tavLst>
                                        <p:tav tm="0">
                                          <p:val>
                                            <p:fltVal val="0"/>
                                          </p:val>
                                        </p:tav>
                                        <p:tav tm="100000">
                                          <p:val>
                                            <p:strVal val="#ppt_w"/>
                                          </p:val>
                                        </p:tav>
                                      </p:tavLst>
                                    </p:anim>
                                    <p:anim calcmode="lin" valueType="num">
                                      <p:cBhvr>
                                        <p:cTn id="43" dur="1000" fill="hold"/>
                                        <p:tgtEl>
                                          <p:spTgt spid="3082"/>
                                        </p:tgtEl>
                                        <p:attrNameLst>
                                          <p:attrName>ppt_h</p:attrName>
                                        </p:attrNameLst>
                                      </p:cBhvr>
                                      <p:tavLst>
                                        <p:tav tm="0">
                                          <p:val>
                                            <p:fltVal val="0"/>
                                          </p:val>
                                        </p:tav>
                                        <p:tav tm="100000">
                                          <p:val>
                                            <p:strVal val="#ppt_h"/>
                                          </p:val>
                                        </p:tav>
                                      </p:tavLst>
                                    </p:anim>
                                    <p:anim calcmode="lin" valueType="num">
                                      <p:cBhvr>
                                        <p:cTn id="44" dur="1000" fill="hold"/>
                                        <p:tgtEl>
                                          <p:spTgt spid="3082"/>
                                        </p:tgtEl>
                                        <p:attrNameLst>
                                          <p:attrName>ppt_x</p:attrName>
                                        </p:attrNameLst>
                                      </p:cBhvr>
                                      <p:tavLst>
                                        <p:tav tm="0" fmla="#ppt_x+(cos(-2*pi*(1-$))*-#ppt_x-sin(-2*pi*(1-$))*(1-#ppt_y))*(1-$)">
                                          <p:val>
                                            <p:fltVal val="0"/>
                                          </p:val>
                                        </p:tav>
                                        <p:tav tm="100000">
                                          <p:val>
                                            <p:fltVal val="1"/>
                                          </p:val>
                                        </p:tav>
                                      </p:tavLst>
                                    </p:anim>
                                    <p:anim calcmode="lin" valueType="num">
                                      <p:cBhvr>
                                        <p:cTn id="45" dur="1000" fill="hold"/>
                                        <p:tgtEl>
                                          <p:spTgt spid="3082"/>
                                        </p:tgtEl>
                                        <p:attrNameLst>
                                          <p:attrName>ppt_y</p:attrName>
                                        </p:attrNameLst>
                                      </p:cBhvr>
                                      <p:tavLst>
                                        <p:tav tm="0" fmla="#ppt_y+(sin(-2*pi*(1-$))*-#ppt_x+cos(-2*pi*(1-$))*(1-#ppt_y))*(1-$)">
                                          <p:val>
                                            <p:fltVal val="0"/>
                                          </p:val>
                                        </p:tav>
                                        <p:tav tm="100000">
                                          <p:val>
                                            <p:fltVal val="1"/>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12"/>
                                        </p:tgtEl>
                                        <p:attrNameLst>
                                          <p:attrName>style.visibility</p:attrName>
                                        </p:attrNameLst>
                                      </p:cBhvr>
                                      <p:to>
                                        <p:strVal val="visible"/>
                                      </p:to>
                                    </p:set>
                                    <p:animEffect transition="in" filter="fade">
                                      <p:cBhvr>
                                        <p:cTn id="48" dur="1000"/>
                                        <p:tgtEl>
                                          <p:spTgt spid="12"/>
                                        </p:tgtEl>
                                      </p:cBhvr>
                                    </p:animEffect>
                                    <p:anim calcmode="lin" valueType="num">
                                      <p:cBhvr>
                                        <p:cTn id="49" dur="1000" fill="hold"/>
                                        <p:tgtEl>
                                          <p:spTgt spid="12"/>
                                        </p:tgtEl>
                                        <p:attrNameLst>
                                          <p:attrName>ppt_x</p:attrName>
                                        </p:attrNameLst>
                                      </p:cBhvr>
                                      <p:tavLst>
                                        <p:tav tm="0">
                                          <p:val>
                                            <p:strVal val="#ppt_x"/>
                                          </p:val>
                                        </p:tav>
                                        <p:tav tm="100000">
                                          <p:val>
                                            <p:strVal val="#ppt_x"/>
                                          </p:val>
                                        </p:tav>
                                      </p:tavLst>
                                    </p:anim>
                                    <p:anim calcmode="lin" valueType="num">
                                      <p:cBhvr>
                                        <p:cTn id="5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10"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33639" y="1591270"/>
            <a:ext cx="8532131" cy="3139321"/>
          </a:xfrm>
          <a:prstGeom prst="rect">
            <a:avLst/>
          </a:prstGeom>
          <a:noFill/>
        </p:spPr>
        <p:txBody>
          <a:bodyPr wrap="square" rtlCol="0">
            <a:spAutoFit/>
          </a:bodyPr>
          <a:lstStyle/>
          <a:p>
            <a:pPr marL="285750" indent="-285750">
              <a:buBlip>
                <a:blip r:embed="rId3"/>
              </a:buBlip>
            </a:pPr>
            <a:r>
              <a:rPr lang="en-GB" dirty="0"/>
              <a:t>There is a scene at the end of Disney’s Hercules where Hercules is being welcomed back into Olympus but he looks back at Meg and chooses a life with her instead</a:t>
            </a:r>
          </a:p>
          <a:p>
            <a:pPr marL="285750" indent="-285750">
              <a:buBlip>
                <a:blip r:embed="rId3"/>
              </a:buBlip>
            </a:pPr>
            <a:endParaRPr lang="en-GB" dirty="0"/>
          </a:p>
          <a:p>
            <a:pPr marL="285750" indent="-285750">
              <a:buBlip>
                <a:blip r:embed="rId3"/>
              </a:buBlip>
            </a:pPr>
            <a:endParaRPr lang="en-GB" dirty="0"/>
          </a:p>
          <a:p>
            <a:pPr marL="285750" indent="-285750">
              <a:buBlip>
                <a:blip r:embed="rId3"/>
              </a:buBlip>
            </a:pPr>
            <a:endParaRPr lang="en-GB" dirty="0"/>
          </a:p>
          <a:p>
            <a:pPr marL="285750" indent="-285750">
              <a:buBlip>
                <a:blip r:embed="rId3"/>
              </a:buBlip>
            </a:pPr>
            <a:endParaRPr lang="en-GB" dirty="0"/>
          </a:p>
          <a:p>
            <a:pPr marL="285750" indent="-285750">
              <a:buBlip>
                <a:blip r:embed="rId3"/>
              </a:buBlip>
            </a:pPr>
            <a:endParaRPr lang="en-GB" dirty="0"/>
          </a:p>
          <a:p>
            <a:pPr marL="285750" indent="-285750">
              <a:buBlip>
                <a:blip r:embed="rId3"/>
              </a:buBlip>
            </a:pPr>
            <a:r>
              <a:rPr lang="en-GB" dirty="0"/>
              <a:t>Percy does something similar</a:t>
            </a:r>
          </a:p>
          <a:p>
            <a:pPr marL="742950" lvl="1" indent="-285750">
              <a:buBlip>
                <a:blip r:embed="rId3"/>
              </a:buBlip>
            </a:pPr>
            <a:r>
              <a:rPr lang="en-GB" dirty="0"/>
              <a:t>He looks back at Annabeth before turning down immortality</a:t>
            </a:r>
          </a:p>
          <a:p>
            <a:pPr marL="742950" lvl="1" indent="-285750">
              <a:buBlip>
                <a:blip r:embed="rId3"/>
              </a:buBlip>
            </a:pPr>
            <a:r>
              <a:rPr lang="en-GB" dirty="0"/>
              <a:t>Although this is not his only reason it does play an important part</a:t>
            </a:r>
          </a:p>
          <a:p>
            <a:pPr marL="742950" lvl="1" indent="-285750">
              <a:buBlip>
                <a:blip r:embed="rId3"/>
              </a:buBlip>
            </a:pPr>
            <a:r>
              <a:rPr lang="en-GB" dirty="0"/>
              <a:t>This is pointed out later by Athena, Annabeth’s mom.</a:t>
            </a:r>
          </a:p>
        </p:txBody>
      </p:sp>
      <p:pic>
        <p:nvPicPr>
          <p:cNvPr id="2" name="Picture 4" descr="Image result for camp half blood logo"/>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contrast="40000"/>
                    </a14:imgEffect>
                  </a14:imgLayer>
                </a14:imgProps>
              </a:ext>
              <a:ext uri="{28A0092B-C50C-407E-A947-70E740481C1C}">
                <a14:useLocalDpi xmlns:a14="http://schemas.microsoft.com/office/drawing/2010/main" val="0"/>
              </a:ext>
            </a:extLst>
          </a:blip>
          <a:srcRect t="11054" r="3746" b="11273"/>
          <a:stretch/>
        </p:blipFill>
        <p:spPr bwMode="auto">
          <a:xfrm>
            <a:off x="6688833" y="4876800"/>
            <a:ext cx="2455167" cy="19812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7705" y="152400"/>
            <a:ext cx="9144000" cy="923330"/>
          </a:xfrm>
          <a:prstGeom prst="rect">
            <a:avLst/>
          </a:prstGeom>
          <a:noFill/>
        </p:spPr>
        <p:txBody>
          <a:bodyPr wrap="square" lIns="91440" tIns="45720" rIns="91440" bIns="45720">
            <a:spAutoFit/>
          </a:bodyPr>
          <a:lstStyle/>
          <a:p>
            <a:pPr algn="ctr"/>
            <a:r>
              <a:rPr lang="en-US" sz="5400" b="1"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Disney’s Hercules</a:t>
            </a:r>
            <a:endParaRPr lang="en-US" sz="5400" b="1" cap="none" spc="0"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endParaRPr>
          </a:p>
        </p:txBody>
      </p:sp>
      <p:pic>
        <p:nvPicPr>
          <p:cNvPr id="5122" name="Picture 2" descr="Image result for disney's hercule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72741" y="1419225"/>
            <a:ext cx="6543675" cy="455295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rot="19915372">
            <a:off x="-139215" y="2089781"/>
            <a:ext cx="9457396" cy="2308324"/>
          </a:xfrm>
          <a:prstGeom prst="rect">
            <a:avLst/>
          </a:prstGeom>
          <a:noFill/>
        </p:spPr>
        <p:txBody>
          <a:bodyPr wrap="none" lIns="91440" tIns="45720" rIns="91440" bIns="45720">
            <a:spAutoFit/>
          </a:bodyPr>
          <a:lstStyle/>
          <a:p>
            <a:pPr algn="ctr"/>
            <a:r>
              <a:rPr lang="en-US" sz="7200" dirty="0">
                <a:ln w="38100">
                  <a:solidFill>
                    <a:schemeClr val="tx1"/>
                  </a:solidFill>
                </a:ln>
                <a:solidFill>
                  <a:schemeClr val="bg1"/>
                </a:solidFill>
                <a:effectLst>
                  <a:outerShdw blurRad="38100" dist="19050" dir="2700000" algn="tl" rotWithShape="0">
                    <a:schemeClr val="dk1">
                      <a:alpha val="40000"/>
                    </a:schemeClr>
                  </a:outerShdw>
                </a:effectLst>
              </a:rPr>
              <a:t>DISNEY’S HERCULES IS A </a:t>
            </a:r>
          </a:p>
          <a:p>
            <a:pPr algn="ctr"/>
            <a:r>
              <a:rPr lang="en-US" sz="7200" dirty="0">
                <a:ln w="38100">
                  <a:solidFill>
                    <a:schemeClr val="tx1"/>
                  </a:solidFill>
                </a:ln>
                <a:solidFill>
                  <a:schemeClr val="bg1"/>
                </a:solidFill>
                <a:effectLst>
                  <a:outerShdw blurRad="38100" dist="19050" dir="2700000" algn="tl" rotWithShape="0">
                    <a:schemeClr val="dk1">
                      <a:alpha val="40000"/>
                    </a:schemeClr>
                  </a:outerShdw>
                </a:effectLst>
              </a:rPr>
              <a:t>MODERN HERO!</a:t>
            </a:r>
            <a:endParaRPr lang="en-US" sz="7200" b="0" cap="none" spc="0" dirty="0">
              <a:ln w="38100">
                <a:solidFill>
                  <a:schemeClr val="tx1"/>
                </a:solidFill>
              </a:ln>
              <a:solidFill>
                <a:schemeClr val="bg1"/>
              </a:solidFill>
              <a:effectLst>
                <a:outerShdw blurRad="38100" dist="19050" dir="2700000" algn="tl" rotWithShape="0">
                  <a:schemeClr val="dk1">
                    <a:alpha val="40000"/>
                  </a:schemeClr>
                </a:outerShdw>
              </a:effectLst>
            </a:endParaRPr>
          </a:p>
        </p:txBody>
      </p:sp>
      <p:pic>
        <p:nvPicPr>
          <p:cNvPr id="5124" name="Picture 4" descr="Related imag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17165" y="1896308"/>
            <a:ext cx="6854825" cy="3598783"/>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Image result for percy jackson and annabeth fan art"/>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696357" y="950375"/>
            <a:ext cx="3786251" cy="579528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7917382" y="6627168"/>
            <a:ext cx="1226618" cy="230832"/>
          </a:xfrm>
          <a:prstGeom prst="rect">
            <a:avLst/>
          </a:prstGeom>
          <a:noFill/>
        </p:spPr>
        <p:txBody>
          <a:bodyPr wrap="none" rtlCol="0">
            <a:spAutoFit/>
          </a:bodyPr>
          <a:lstStyle/>
          <a:p>
            <a:r>
              <a:rPr lang="en-GB" sz="900" dirty="0"/>
              <a:t>Camp Half-Blood Logo</a:t>
            </a:r>
          </a:p>
        </p:txBody>
      </p:sp>
      <p:sp>
        <p:nvSpPr>
          <p:cNvPr id="11" name="TextBox 10"/>
          <p:cNvSpPr txBox="1"/>
          <p:nvPr/>
        </p:nvSpPr>
        <p:spPr>
          <a:xfrm>
            <a:off x="72577" y="6323550"/>
            <a:ext cx="9143999" cy="507831"/>
          </a:xfrm>
          <a:prstGeom prst="rect">
            <a:avLst/>
          </a:prstGeom>
          <a:noFill/>
        </p:spPr>
        <p:txBody>
          <a:bodyPr wrap="square" rtlCol="0">
            <a:spAutoFit/>
          </a:bodyPr>
          <a:lstStyle/>
          <a:p>
            <a:pPr algn="ctr"/>
            <a:r>
              <a:rPr lang="en-GB" sz="900" dirty="0"/>
              <a:t>Figure 10</a:t>
            </a:r>
          </a:p>
          <a:p>
            <a:pPr algn="ctr"/>
            <a:r>
              <a:rPr lang="en-GB" sz="900" dirty="0"/>
              <a:t>Figure 11</a:t>
            </a:r>
          </a:p>
          <a:p>
            <a:pPr algn="ctr"/>
            <a:r>
              <a:rPr lang="en-GB" sz="900" dirty="0"/>
              <a:t>Figure 12</a:t>
            </a:r>
          </a:p>
        </p:txBody>
      </p:sp>
    </p:spTree>
    <p:extLst>
      <p:ext uri="{BB962C8B-B14F-4D97-AF65-F5344CB8AC3E}">
        <p14:creationId xmlns:p14="http://schemas.microsoft.com/office/powerpoint/2010/main" val="2264648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5122"/>
                                        </p:tgtEl>
                                        <p:attrNameLst>
                                          <p:attrName>style.visibility</p:attrName>
                                        </p:attrNameLst>
                                      </p:cBhvr>
                                      <p:to>
                                        <p:strVal val="visible"/>
                                      </p:to>
                                    </p:set>
                                    <p:anim calcmode="lin" valueType="num">
                                      <p:cBhvr>
                                        <p:cTn id="14" dur="1000" fill="hold"/>
                                        <p:tgtEl>
                                          <p:spTgt spid="5122"/>
                                        </p:tgtEl>
                                        <p:attrNameLst>
                                          <p:attrName>ppt_w</p:attrName>
                                        </p:attrNameLst>
                                      </p:cBhvr>
                                      <p:tavLst>
                                        <p:tav tm="0">
                                          <p:val>
                                            <p:strVal val="#ppt_w*0.70"/>
                                          </p:val>
                                        </p:tav>
                                        <p:tav tm="100000">
                                          <p:val>
                                            <p:strVal val="#ppt_w"/>
                                          </p:val>
                                        </p:tav>
                                      </p:tavLst>
                                    </p:anim>
                                    <p:anim calcmode="lin" valueType="num">
                                      <p:cBhvr>
                                        <p:cTn id="15" dur="1000" fill="hold"/>
                                        <p:tgtEl>
                                          <p:spTgt spid="5122"/>
                                        </p:tgtEl>
                                        <p:attrNameLst>
                                          <p:attrName>ppt_h</p:attrName>
                                        </p:attrNameLst>
                                      </p:cBhvr>
                                      <p:tavLst>
                                        <p:tav tm="0">
                                          <p:val>
                                            <p:strVal val="#ppt_h"/>
                                          </p:val>
                                        </p:tav>
                                        <p:tav tm="100000">
                                          <p:val>
                                            <p:strVal val="#ppt_h"/>
                                          </p:val>
                                        </p:tav>
                                      </p:tavLst>
                                    </p:anim>
                                    <p:animEffect transition="in" filter="fade">
                                      <p:cBhvr>
                                        <p:cTn id="16" dur="1000"/>
                                        <p:tgtEl>
                                          <p:spTgt spid="5122"/>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xit" presetSubtype="4" fill="hold" grpId="1" nodeType="clickEffect">
                                  <p:stCondLst>
                                    <p:cond delay="0"/>
                                  </p:stCondLst>
                                  <p:childTnLst>
                                    <p:anim calcmode="lin" valueType="num">
                                      <p:cBhvr additive="base">
                                        <p:cTn id="26" dur="500"/>
                                        <p:tgtEl>
                                          <p:spTgt spid="6"/>
                                        </p:tgtEl>
                                        <p:attrNameLst>
                                          <p:attrName>ppt_x</p:attrName>
                                        </p:attrNameLst>
                                      </p:cBhvr>
                                      <p:tavLst>
                                        <p:tav tm="0">
                                          <p:val>
                                            <p:strVal val="ppt_x"/>
                                          </p:val>
                                        </p:tav>
                                        <p:tav tm="100000">
                                          <p:val>
                                            <p:strVal val="ppt_x"/>
                                          </p:val>
                                        </p:tav>
                                      </p:tavLst>
                                    </p:anim>
                                    <p:anim calcmode="lin" valueType="num">
                                      <p:cBhvr additive="base">
                                        <p:cTn id="27" dur="500"/>
                                        <p:tgtEl>
                                          <p:spTgt spid="6"/>
                                        </p:tgtEl>
                                        <p:attrNameLst>
                                          <p:attrName>ppt_y</p:attrName>
                                        </p:attrNameLst>
                                      </p:cBhvr>
                                      <p:tavLst>
                                        <p:tav tm="0">
                                          <p:val>
                                            <p:strVal val="ppt_y"/>
                                          </p:val>
                                        </p:tav>
                                        <p:tav tm="100000">
                                          <p:val>
                                            <p:strVal val="1+ppt_h/2"/>
                                          </p:val>
                                        </p:tav>
                                      </p:tavLst>
                                    </p:anim>
                                    <p:set>
                                      <p:cBhvr>
                                        <p:cTn id="28" dur="1" fill="hold">
                                          <p:stCondLst>
                                            <p:cond delay="499"/>
                                          </p:stCondLst>
                                        </p:cTn>
                                        <p:tgtEl>
                                          <p:spTgt spid="6"/>
                                        </p:tgtEl>
                                        <p:attrNameLst>
                                          <p:attrName>style.visibility</p:attrName>
                                        </p:attrNameLst>
                                      </p:cBhvr>
                                      <p:to>
                                        <p:strVal val="hidden"/>
                                      </p:to>
                                    </p:set>
                                  </p:childTnLst>
                                </p:cTn>
                              </p:par>
                              <p:par>
                                <p:cTn id="29" presetID="31" presetClass="exit" presetSubtype="0" fill="hold" nodeType="withEffect">
                                  <p:stCondLst>
                                    <p:cond delay="0"/>
                                  </p:stCondLst>
                                  <p:childTnLst>
                                    <p:anim calcmode="lin" valueType="num">
                                      <p:cBhvr>
                                        <p:cTn id="30" dur="1000"/>
                                        <p:tgtEl>
                                          <p:spTgt spid="5122"/>
                                        </p:tgtEl>
                                        <p:attrNameLst>
                                          <p:attrName>ppt_w</p:attrName>
                                        </p:attrNameLst>
                                      </p:cBhvr>
                                      <p:tavLst>
                                        <p:tav tm="0">
                                          <p:val>
                                            <p:strVal val="ppt_w"/>
                                          </p:val>
                                        </p:tav>
                                        <p:tav tm="100000">
                                          <p:val>
                                            <p:fltVal val="0"/>
                                          </p:val>
                                        </p:tav>
                                      </p:tavLst>
                                    </p:anim>
                                    <p:anim calcmode="lin" valueType="num">
                                      <p:cBhvr>
                                        <p:cTn id="31" dur="1000"/>
                                        <p:tgtEl>
                                          <p:spTgt spid="5122"/>
                                        </p:tgtEl>
                                        <p:attrNameLst>
                                          <p:attrName>ppt_h</p:attrName>
                                        </p:attrNameLst>
                                      </p:cBhvr>
                                      <p:tavLst>
                                        <p:tav tm="0">
                                          <p:val>
                                            <p:strVal val="ppt_h"/>
                                          </p:val>
                                        </p:tav>
                                        <p:tav tm="100000">
                                          <p:val>
                                            <p:fltVal val="0"/>
                                          </p:val>
                                        </p:tav>
                                      </p:tavLst>
                                    </p:anim>
                                    <p:anim calcmode="lin" valueType="num">
                                      <p:cBhvr>
                                        <p:cTn id="32" dur="1000"/>
                                        <p:tgtEl>
                                          <p:spTgt spid="5122"/>
                                        </p:tgtEl>
                                        <p:attrNameLst>
                                          <p:attrName>style.rotation</p:attrName>
                                        </p:attrNameLst>
                                      </p:cBhvr>
                                      <p:tavLst>
                                        <p:tav tm="0">
                                          <p:val>
                                            <p:fltVal val="0"/>
                                          </p:val>
                                        </p:tav>
                                        <p:tav tm="100000">
                                          <p:val>
                                            <p:fltVal val="90"/>
                                          </p:val>
                                        </p:tav>
                                      </p:tavLst>
                                    </p:anim>
                                    <p:animEffect transition="out" filter="fade">
                                      <p:cBhvr>
                                        <p:cTn id="33" dur="1000"/>
                                        <p:tgtEl>
                                          <p:spTgt spid="5122"/>
                                        </p:tgtEl>
                                      </p:cBhvr>
                                    </p:animEffect>
                                    <p:set>
                                      <p:cBhvr>
                                        <p:cTn id="34" dur="1" fill="hold">
                                          <p:stCondLst>
                                            <p:cond delay="999"/>
                                          </p:stCondLst>
                                        </p:cTn>
                                        <p:tgtEl>
                                          <p:spTgt spid="5122"/>
                                        </p:tgtEl>
                                        <p:attrNameLst>
                                          <p:attrName>style.visibility</p:attrName>
                                        </p:attrNameLst>
                                      </p:cBhvr>
                                      <p:to>
                                        <p:strVal val="hidden"/>
                                      </p:to>
                                    </p:set>
                                  </p:childTnLst>
                                </p:cTn>
                              </p:par>
                              <p:par>
                                <p:cTn id="35" presetID="49" presetClass="entr" presetSubtype="0" decel="100000" fill="hold" nodeType="with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 calcmode="lin" valueType="num">
                                      <p:cBhvr>
                                        <p:cTn id="37"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38" dur="500" fill="hold"/>
                                        <p:tgtEl>
                                          <p:spTgt spid="5">
                                            <p:txEl>
                                              <p:pRg st="0" end="0"/>
                                            </p:txEl>
                                          </p:spTgt>
                                        </p:tgtEl>
                                        <p:attrNameLst>
                                          <p:attrName>ppt_h</p:attrName>
                                        </p:attrNameLst>
                                      </p:cBhvr>
                                      <p:tavLst>
                                        <p:tav tm="0">
                                          <p:val>
                                            <p:fltVal val="0"/>
                                          </p:val>
                                        </p:tav>
                                        <p:tav tm="100000">
                                          <p:val>
                                            <p:strVal val="#ppt_h"/>
                                          </p:val>
                                        </p:tav>
                                      </p:tavLst>
                                    </p:anim>
                                    <p:anim calcmode="lin" valueType="num">
                                      <p:cBhvr>
                                        <p:cTn id="39" dur="500" fill="hold"/>
                                        <p:tgtEl>
                                          <p:spTgt spid="5">
                                            <p:txEl>
                                              <p:pRg st="0" end="0"/>
                                            </p:txEl>
                                          </p:spTgt>
                                        </p:tgtEl>
                                        <p:attrNameLst>
                                          <p:attrName>style.rotation</p:attrName>
                                        </p:attrNameLst>
                                      </p:cBhvr>
                                      <p:tavLst>
                                        <p:tav tm="0">
                                          <p:val>
                                            <p:fltVal val="360"/>
                                          </p:val>
                                        </p:tav>
                                        <p:tav tm="100000">
                                          <p:val>
                                            <p:fltVal val="0"/>
                                          </p:val>
                                        </p:tav>
                                      </p:tavLst>
                                    </p:anim>
                                    <p:animEffect transition="in" filter="fade">
                                      <p:cBhvr>
                                        <p:cTn id="40" dur="500"/>
                                        <p:tgtEl>
                                          <p:spTgt spid="5">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nodeType="clickEffect">
                                  <p:stCondLst>
                                    <p:cond delay="0"/>
                                  </p:stCondLst>
                                  <p:childTnLst>
                                    <p:set>
                                      <p:cBhvr>
                                        <p:cTn id="44" dur="1" fill="hold">
                                          <p:stCondLst>
                                            <p:cond delay="0"/>
                                          </p:stCondLst>
                                        </p:cTn>
                                        <p:tgtEl>
                                          <p:spTgt spid="5124"/>
                                        </p:tgtEl>
                                        <p:attrNameLst>
                                          <p:attrName>style.visibility</p:attrName>
                                        </p:attrNameLst>
                                      </p:cBhvr>
                                      <p:to>
                                        <p:strVal val="visible"/>
                                      </p:to>
                                    </p:set>
                                    <p:animEffect transition="in" filter="circle(in)">
                                      <p:cBhvr>
                                        <p:cTn id="45" dur="2000"/>
                                        <p:tgtEl>
                                          <p:spTgt spid="5124"/>
                                        </p:tgtEl>
                                      </p:cBhvr>
                                    </p:animEffect>
                                  </p:childTnLst>
                                </p:cTn>
                              </p:par>
                            </p:childTnLst>
                          </p:cTn>
                        </p:par>
                      </p:childTnLst>
                    </p:cTn>
                  </p:par>
                  <p:par>
                    <p:cTn id="46" fill="hold">
                      <p:stCondLst>
                        <p:cond delay="indefinite"/>
                      </p:stCondLst>
                      <p:childTnLst>
                        <p:par>
                          <p:cTn id="47" fill="hold">
                            <p:stCondLst>
                              <p:cond delay="0"/>
                            </p:stCondLst>
                            <p:childTnLst>
                              <p:par>
                                <p:cTn id="48" presetID="49" presetClass="exit" presetSubtype="0" accel="100000" fill="hold" nodeType="clickEffect">
                                  <p:stCondLst>
                                    <p:cond delay="0"/>
                                  </p:stCondLst>
                                  <p:childTnLst>
                                    <p:anim calcmode="lin" valueType="num">
                                      <p:cBhvr>
                                        <p:cTn id="49" dur="500"/>
                                        <p:tgtEl>
                                          <p:spTgt spid="5124"/>
                                        </p:tgtEl>
                                        <p:attrNameLst>
                                          <p:attrName>ppt_w</p:attrName>
                                        </p:attrNameLst>
                                      </p:cBhvr>
                                      <p:tavLst>
                                        <p:tav tm="0">
                                          <p:val>
                                            <p:strVal val="ppt_w"/>
                                          </p:val>
                                        </p:tav>
                                        <p:tav tm="100000">
                                          <p:val>
                                            <p:fltVal val="0"/>
                                          </p:val>
                                        </p:tav>
                                      </p:tavLst>
                                    </p:anim>
                                    <p:anim calcmode="lin" valueType="num">
                                      <p:cBhvr>
                                        <p:cTn id="50" dur="500"/>
                                        <p:tgtEl>
                                          <p:spTgt spid="5124"/>
                                        </p:tgtEl>
                                        <p:attrNameLst>
                                          <p:attrName>ppt_h</p:attrName>
                                        </p:attrNameLst>
                                      </p:cBhvr>
                                      <p:tavLst>
                                        <p:tav tm="0">
                                          <p:val>
                                            <p:strVal val="ppt_h"/>
                                          </p:val>
                                        </p:tav>
                                        <p:tav tm="100000">
                                          <p:val>
                                            <p:fltVal val="0"/>
                                          </p:val>
                                        </p:tav>
                                      </p:tavLst>
                                    </p:anim>
                                    <p:anim calcmode="lin" valueType="num">
                                      <p:cBhvr>
                                        <p:cTn id="51" dur="500"/>
                                        <p:tgtEl>
                                          <p:spTgt spid="5124"/>
                                        </p:tgtEl>
                                        <p:attrNameLst>
                                          <p:attrName>style.rotation</p:attrName>
                                        </p:attrNameLst>
                                      </p:cBhvr>
                                      <p:tavLst>
                                        <p:tav tm="0">
                                          <p:val>
                                            <p:fltVal val="0"/>
                                          </p:val>
                                        </p:tav>
                                        <p:tav tm="100000">
                                          <p:val>
                                            <p:fltVal val="360"/>
                                          </p:val>
                                        </p:tav>
                                      </p:tavLst>
                                    </p:anim>
                                    <p:animEffect transition="out" filter="fade">
                                      <p:cBhvr>
                                        <p:cTn id="52" dur="500"/>
                                        <p:tgtEl>
                                          <p:spTgt spid="5124"/>
                                        </p:tgtEl>
                                      </p:cBhvr>
                                    </p:animEffect>
                                    <p:set>
                                      <p:cBhvr>
                                        <p:cTn id="53" dur="1" fill="hold">
                                          <p:stCondLst>
                                            <p:cond delay="499"/>
                                          </p:stCondLst>
                                        </p:cTn>
                                        <p:tgtEl>
                                          <p:spTgt spid="5124"/>
                                        </p:tgtEl>
                                        <p:attrNameLst>
                                          <p:attrName>style.visibility</p:attrName>
                                        </p:attrNameLst>
                                      </p:cBhvr>
                                      <p:to>
                                        <p:strVal val="hidden"/>
                                      </p:to>
                                    </p:set>
                                  </p:childTnLst>
                                </p:cTn>
                              </p:par>
                              <p:par>
                                <p:cTn id="54" presetID="42" presetClass="entr" presetSubtype="0" fill="hold" nodeType="withEffect">
                                  <p:stCondLst>
                                    <p:cond delay="0"/>
                                  </p:stCondLst>
                                  <p:childTnLst>
                                    <p:set>
                                      <p:cBhvr>
                                        <p:cTn id="55" dur="1" fill="hold">
                                          <p:stCondLst>
                                            <p:cond delay="0"/>
                                          </p:stCondLst>
                                        </p:cTn>
                                        <p:tgtEl>
                                          <p:spTgt spid="5">
                                            <p:txEl>
                                              <p:pRg st="6" end="6"/>
                                            </p:txEl>
                                          </p:spTgt>
                                        </p:tgtEl>
                                        <p:attrNameLst>
                                          <p:attrName>style.visibility</p:attrName>
                                        </p:attrNameLst>
                                      </p:cBhvr>
                                      <p:to>
                                        <p:strVal val="visible"/>
                                      </p:to>
                                    </p:set>
                                    <p:animEffect transition="in" filter="fade">
                                      <p:cBhvr>
                                        <p:cTn id="56" dur="1000"/>
                                        <p:tgtEl>
                                          <p:spTgt spid="5">
                                            <p:txEl>
                                              <p:pRg st="6" end="6"/>
                                            </p:txEl>
                                          </p:spTgt>
                                        </p:tgtEl>
                                      </p:cBhvr>
                                    </p:animEffect>
                                    <p:anim calcmode="lin" valueType="num">
                                      <p:cBhvr>
                                        <p:cTn id="57"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6" end="6"/>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5">
                                            <p:txEl>
                                              <p:pRg st="7" end="7"/>
                                            </p:txEl>
                                          </p:spTgt>
                                        </p:tgtEl>
                                        <p:attrNameLst>
                                          <p:attrName>style.visibility</p:attrName>
                                        </p:attrNameLst>
                                      </p:cBhvr>
                                      <p:to>
                                        <p:strVal val="visible"/>
                                      </p:to>
                                    </p:set>
                                    <p:animEffect transition="in" filter="fade">
                                      <p:cBhvr>
                                        <p:cTn id="61" dur="1000"/>
                                        <p:tgtEl>
                                          <p:spTgt spid="5">
                                            <p:txEl>
                                              <p:pRg st="7" end="7"/>
                                            </p:txEl>
                                          </p:spTgt>
                                        </p:tgtEl>
                                      </p:cBhvr>
                                    </p:animEffect>
                                    <p:anim calcmode="lin" valueType="num">
                                      <p:cBhvr>
                                        <p:cTn id="62"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63" dur="1000" fill="hold"/>
                                        <p:tgtEl>
                                          <p:spTgt spid="5">
                                            <p:txEl>
                                              <p:pRg st="7" end="7"/>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5">
                                            <p:txEl>
                                              <p:pRg st="8" end="8"/>
                                            </p:txEl>
                                          </p:spTgt>
                                        </p:tgtEl>
                                        <p:attrNameLst>
                                          <p:attrName>style.visibility</p:attrName>
                                        </p:attrNameLst>
                                      </p:cBhvr>
                                      <p:to>
                                        <p:strVal val="visible"/>
                                      </p:to>
                                    </p:set>
                                    <p:animEffect transition="in" filter="fade">
                                      <p:cBhvr>
                                        <p:cTn id="66" dur="1000"/>
                                        <p:tgtEl>
                                          <p:spTgt spid="5">
                                            <p:txEl>
                                              <p:pRg st="8" end="8"/>
                                            </p:txEl>
                                          </p:spTgt>
                                        </p:tgtEl>
                                      </p:cBhvr>
                                    </p:animEffect>
                                    <p:anim calcmode="lin" valueType="num">
                                      <p:cBhvr>
                                        <p:cTn id="67"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68" dur="1000" fill="hold"/>
                                        <p:tgtEl>
                                          <p:spTgt spid="5">
                                            <p:txEl>
                                              <p:pRg st="8" end="8"/>
                                            </p:txEl>
                                          </p:spTgt>
                                        </p:tgtEl>
                                        <p:attrNameLst>
                                          <p:attrName>ppt_y</p:attrName>
                                        </p:attrNameLst>
                                      </p:cBhvr>
                                      <p:tavLst>
                                        <p:tav tm="0">
                                          <p:val>
                                            <p:strVal val="#ppt_y+.1"/>
                                          </p:val>
                                        </p:tav>
                                        <p:tav tm="100000">
                                          <p:val>
                                            <p:strVal val="#ppt_y"/>
                                          </p:val>
                                        </p:tav>
                                      </p:tavLst>
                                    </p:anim>
                                  </p:childTnLst>
                                </p:cTn>
                              </p:par>
                              <p:par>
                                <p:cTn id="69" presetID="42" presetClass="entr" presetSubtype="0" fill="hold" nodeType="withEffect">
                                  <p:stCondLst>
                                    <p:cond delay="0"/>
                                  </p:stCondLst>
                                  <p:childTnLst>
                                    <p:set>
                                      <p:cBhvr>
                                        <p:cTn id="70" dur="1" fill="hold">
                                          <p:stCondLst>
                                            <p:cond delay="0"/>
                                          </p:stCondLst>
                                        </p:cTn>
                                        <p:tgtEl>
                                          <p:spTgt spid="5">
                                            <p:txEl>
                                              <p:pRg st="9" end="9"/>
                                            </p:txEl>
                                          </p:spTgt>
                                        </p:tgtEl>
                                        <p:attrNameLst>
                                          <p:attrName>style.visibility</p:attrName>
                                        </p:attrNameLst>
                                      </p:cBhvr>
                                      <p:to>
                                        <p:strVal val="visible"/>
                                      </p:to>
                                    </p:set>
                                    <p:animEffect transition="in" filter="fade">
                                      <p:cBhvr>
                                        <p:cTn id="71" dur="1000"/>
                                        <p:tgtEl>
                                          <p:spTgt spid="5">
                                            <p:txEl>
                                              <p:pRg st="9" end="9"/>
                                            </p:txEl>
                                          </p:spTgt>
                                        </p:tgtEl>
                                      </p:cBhvr>
                                    </p:animEffect>
                                    <p:anim calcmode="lin" valueType="num">
                                      <p:cBhvr>
                                        <p:cTn id="72"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73" dur="1000" fill="hold"/>
                                        <p:tgtEl>
                                          <p:spTgt spid="5">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18" presetClass="entr" presetSubtype="12" fill="hold" nodeType="clickEffect">
                                  <p:stCondLst>
                                    <p:cond delay="0"/>
                                  </p:stCondLst>
                                  <p:childTnLst>
                                    <p:set>
                                      <p:cBhvr>
                                        <p:cTn id="77" dur="1" fill="hold">
                                          <p:stCondLst>
                                            <p:cond delay="0"/>
                                          </p:stCondLst>
                                        </p:cTn>
                                        <p:tgtEl>
                                          <p:spTgt spid="5126"/>
                                        </p:tgtEl>
                                        <p:attrNameLst>
                                          <p:attrName>style.visibility</p:attrName>
                                        </p:attrNameLst>
                                      </p:cBhvr>
                                      <p:to>
                                        <p:strVal val="visible"/>
                                      </p:to>
                                    </p:set>
                                    <p:animEffect transition="in" filter="strips(downLeft)">
                                      <p:cBhvr>
                                        <p:cTn id="78" dur="1000"/>
                                        <p:tgtEl>
                                          <p:spTgt spid="5126"/>
                                        </p:tgtEl>
                                      </p:cBhvr>
                                    </p:animEffect>
                                  </p:childTnLst>
                                </p:cTn>
                              </p:par>
                            </p:childTnLst>
                          </p:cTn>
                        </p:par>
                      </p:childTnLst>
                    </p:cTn>
                  </p:par>
                  <p:par>
                    <p:cTn id="79" fill="hold">
                      <p:stCondLst>
                        <p:cond delay="indefinite"/>
                      </p:stCondLst>
                      <p:childTnLst>
                        <p:par>
                          <p:cTn id="80" fill="hold">
                            <p:stCondLst>
                              <p:cond delay="0"/>
                            </p:stCondLst>
                            <p:childTnLst>
                              <p:par>
                                <p:cTn id="81" presetID="31" presetClass="exit" presetSubtype="0" fill="hold" nodeType="clickEffect">
                                  <p:stCondLst>
                                    <p:cond delay="0"/>
                                  </p:stCondLst>
                                  <p:childTnLst>
                                    <p:anim calcmode="lin" valueType="num">
                                      <p:cBhvr>
                                        <p:cTn id="82" dur="1000"/>
                                        <p:tgtEl>
                                          <p:spTgt spid="5126"/>
                                        </p:tgtEl>
                                        <p:attrNameLst>
                                          <p:attrName>ppt_w</p:attrName>
                                        </p:attrNameLst>
                                      </p:cBhvr>
                                      <p:tavLst>
                                        <p:tav tm="0">
                                          <p:val>
                                            <p:strVal val="ppt_w"/>
                                          </p:val>
                                        </p:tav>
                                        <p:tav tm="100000">
                                          <p:val>
                                            <p:fltVal val="0"/>
                                          </p:val>
                                        </p:tav>
                                      </p:tavLst>
                                    </p:anim>
                                    <p:anim calcmode="lin" valueType="num">
                                      <p:cBhvr>
                                        <p:cTn id="83" dur="1000"/>
                                        <p:tgtEl>
                                          <p:spTgt spid="5126"/>
                                        </p:tgtEl>
                                        <p:attrNameLst>
                                          <p:attrName>ppt_h</p:attrName>
                                        </p:attrNameLst>
                                      </p:cBhvr>
                                      <p:tavLst>
                                        <p:tav tm="0">
                                          <p:val>
                                            <p:strVal val="ppt_h"/>
                                          </p:val>
                                        </p:tav>
                                        <p:tav tm="100000">
                                          <p:val>
                                            <p:fltVal val="0"/>
                                          </p:val>
                                        </p:tav>
                                      </p:tavLst>
                                    </p:anim>
                                    <p:anim calcmode="lin" valueType="num">
                                      <p:cBhvr>
                                        <p:cTn id="84" dur="1000"/>
                                        <p:tgtEl>
                                          <p:spTgt spid="5126"/>
                                        </p:tgtEl>
                                        <p:attrNameLst>
                                          <p:attrName>style.rotation</p:attrName>
                                        </p:attrNameLst>
                                      </p:cBhvr>
                                      <p:tavLst>
                                        <p:tav tm="0">
                                          <p:val>
                                            <p:fltVal val="0"/>
                                          </p:val>
                                        </p:tav>
                                        <p:tav tm="100000">
                                          <p:val>
                                            <p:fltVal val="90"/>
                                          </p:val>
                                        </p:tav>
                                      </p:tavLst>
                                    </p:anim>
                                    <p:animEffect transition="out" filter="fade">
                                      <p:cBhvr>
                                        <p:cTn id="85" dur="1000"/>
                                        <p:tgtEl>
                                          <p:spTgt spid="5126"/>
                                        </p:tgtEl>
                                      </p:cBhvr>
                                    </p:animEffect>
                                    <p:set>
                                      <p:cBhvr>
                                        <p:cTn id="86" dur="1" fill="hold">
                                          <p:stCondLst>
                                            <p:cond delay="999"/>
                                          </p:stCondLst>
                                        </p:cTn>
                                        <p:tgtEl>
                                          <p:spTgt spid="5126"/>
                                        </p:tgtEl>
                                        <p:attrNameLst>
                                          <p:attrName>style.visibility</p:attrName>
                                        </p:attrNameLst>
                                      </p:cBhvr>
                                      <p:to>
                                        <p:strVal val="hidden"/>
                                      </p:to>
                                    </p:set>
                                  </p:childTnLst>
                                </p:cTn>
                              </p:par>
                              <p:par>
                                <p:cTn id="87" presetID="42" presetClass="exit" presetSubtype="0" fill="hold" grpId="0" nodeType="withEffect">
                                  <p:stCondLst>
                                    <p:cond delay="0"/>
                                  </p:stCondLst>
                                  <p:childTnLst>
                                    <p:animEffect transition="out" filter="fade">
                                      <p:cBhvr>
                                        <p:cTn id="88" dur="1000"/>
                                        <p:tgtEl>
                                          <p:spTgt spid="5">
                                            <p:txEl>
                                              <p:pRg st="0" end="0"/>
                                            </p:txEl>
                                          </p:spTgt>
                                        </p:tgtEl>
                                      </p:cBhvr>
                                    </p:animEffect>
                                    <p:anim calcmode="lin" valueType="num">
                                      <p:cBhvr>
                                        <p:cTn id="89" dur="1000"/>
                                        <p:tgtEl>
                                          <p:spTgt spid="5">
                                            <p:txEl>
                                              <p:pRg st="0" end="0"/>
                                            </p:txEl>
                                          </p:spTgt>
                                        </p:tgtEl>
                                        <p:attrNameLst>
                                          <p:attrName>ppt_x</p:attrName>
                                        </p:attrNameLst>
                                      </p:cBhvr>
                                      <p:tavLst>
                                        <p:tav tm="0">
                                          <p:val>
                                            <p:strVal val="ppt_x"/>
                                          </p:val>
                                        </p:tav>
                                        <p:tav tm="100000">
                                          <p:val>
                                            <p:strVal val="ppt_x"/>
                                          </p:val>
                                        </p:tav>
                                      </p:tavLst>
                                    </p:anim>
                                    <p:anim calcmode="lin" valueType="num">
                                      <p:cBhvr>
                                        <p:cTn id="90" dur="1000"/>
                                        <p:tgtEl>
                                          <p:spTgt spid="5">
                                            <p:txEl>
                                              <p:pRg st="0" end="0"/>
                                            </p:txEl>
                                          </p:spTgt>
                                        </p:tgtEl>
                                        <p:attrNameLst>
                                          <p:attrName>ppt_y</p:attrName>
                                        </p:attrNameLst>
                                      </p:cBhvr>
                                      <p:tavLst>
                                        <p:tav tm="0">
                                          <p:val>
                                            <p:strVal val="ppt_y"/>
                                          </p:val>
                                        </p:tav>
                                        <p:tav tm="100000">
                                          <p:val>
                                            <p:strVal val="ppt_y+.1"/>
                                          </p:val>
                                        </p:tav>
                                      </p:tavLst>
                                    </p:anim>
                                    <p:set>
                                      <p:cBhvr>
                                        <p:cTn id="91" dur="1" fill="hold">
                                          <p:stCondLst>
                                            <p:cond delay="999"/>
                                          </p:stCondLst>
                                        </p:cTn>
                                        <p:tgtEl>
                                          <p:spTgt spid="5">
                                            <p:txEl>
                                              <p:pRg st="0" end="0"/>
                                            </p:txEl>
                                          </p:spTgt>
                                        </p:tgtEl>
                                        <p:attrNameLst>
                                          <p:attrName>style.visibility</p:attrName>
                                        </p:attrNameLst>
                                      </p:cBhvr>
                                      <p:to>
                                        <p:strVal val="hidden"/>
                                      </p:to>
                                    </p:set>
                                  </p:childTnLst>
                                </p:cTn>
                              </p:par>
                              <p:par>
                                <p:cTn id="92" presetID="42" presetClass="exit" presetSubtype="0" fill="hold" grpId="0" nodeType="withEffect">
                                  <p:stCondLst>
                                    <p:cond delay="0"/>
                                  </p:stCondLst>
                                  <p:childTnLst>
                                    <p:animEffect transition="out" filter="fade">
                                      <p:cBhvr>
                                        <p:cTn id="93" dur="1000"/>
                                        <p:tgtEl>
                                          <p:spTgt spid="5">
                                            <p:txEl>
                                              <p:pRg st="6" end="6"/>
                                            </p:txEl>
                                          </p:spTgt>
                                        </p:tgtEl>
                                      </p:cBhvr>
                                    </p:animEffect>
                                    <p:anim calcmode="lin" valueType="num">
                                      <p:cBhvr>
                                        <p:cTn id="94" dur="1000"/>
                                        <p:tgtEl>
                                          <p:spTgt spid="5">
                                            <p:txEl>
                                              <p:pRg st="6" end="6"/>
                                            </p:txEl>
                                          </p:spTgt>
                                        </p:tgtEl>
                                        <p:attrNameLst>
                                          <p:attrName>ppt_x</p:attrName>
                                        </p:attrNameLst>
                                      </p:cBhvr>
                                      <p:tavLst>
                                        <p:tav tm="0">
                                          <p:val>
                                            <p:strVal val="ppt_x"/>
                                          </p:val>
                                        </p:tav>
                                        <p:tav tm="100000">
                                          <p:val>
                                            <p:strVal val="ppt_x"/>
                                          </p:val>
                                        </p:tav>
                                      </p:tavLst>
                                    </p:anim>
                                    <p:anim calcmode="lin" valueType="num">
                                      <p:cBhvr>
                                        <p:cTn id="95" dur="1000"/>
                                        <p:tgtEl>
                                          <p:spTgt spid="5">
                                            <p:txEl>
                                              <p:pRg st="6" end="6"/>
                                            </p:txEl>
                                          </p:spTgt>
                                        </p:tgtEl>
                                        <p:attrNameLst>
                                          <p:attrName>ppt_y</p:attrName>
                                        </p:attrNameLst>
                                      </p:cBhvr>
                                      <p:tavLst>
                                        <p:tav tm="0">
                                          <p:val>
                                            <p:strVal val="ppt_y"/>
                                          </p:val>
                                        </p:tav>
                                        <p:tav tm="100000">
                                          <p:val>
                                            <p:strVal val="ppt_y+.1"/>
                                          </p:val>
                                        </p:tav>
                                      </p:tavLst>
                                    </p:anim>
                                    <p:set>
                                      <p:cBhvr>
                                        <p:cTn id="96" dur="1" fill="hold">
                                          <p:stCondLst>
                                            <p:cond delay="999"/>
                                          </p:stCondLst>
                                        </p:cTn>
                                        <p:tgtEl>
                                          <p:spTgt spid="5">
                                            <p:txEl>
                                              <p:pRg st="6" end="6"/>
                                            </p:txEl>
                                          </p:spTgt>
                                        </p:tgtEl>
                                        <p:attrNameLst>
                                          <p:attrName>style.visibility</p:attrName>
                                        </p:attrNameLst>
                                      </p:cBhvr>
                                      <p:to>
                                        <p:strVal val="hidden"/>
                                      </p:to>
                                    </p:set>
                                  </p:childTnLst>
                                </p:cTn>
                              </p:par>
                              <p:par>
                                <p:cTn id="97" presetID="42" presetClass="exit" presetSubtype="0" fill="hold" grpId="0" nodeType="withEffect">
                                  <p:stCondLst>
                                    <p:cond delay="0"/>
                                  </p:stCondLst>
                                  <p:childTnLst>
                                    <p:animEffect transition="out" filter="fade">
                                      <p:cBhvr>
                                        <p:cTn id="98" dur="1000"/>
                                        <p:tgtEl>
                                          <p:spTgt spid="5">
                                            <p:txEl>
                                              <p:pRg st="7" end="7"/>
                                            </p:txEl>
                                          </p:spTgt>
                                        </p:tgtEl>
                                      </p:cBhvr>
                                    </p:animEffect>
                                    <p:anim calcmode="lin" valueType="num">
                                      <p:cBhvr>
                                        <p:cTn id="99" dur="1000"/>
                                        <p:tgtEl>
                                          <p:spTgt spid="5">
                                            <p:txEl>
                                              <p:pRg st="7" end="7"/>
                                            </p:txEl>
                                          </p:spTgt>
                                        </p:tgtEl>
                                        <p:attrNameLst>
                                          <p:attrName>ppt_x</p:attrName>
                                        </p:attrNameLst>
                                      </p:cBhvr>
                                      <p:tavLst>
                                        <p:tav tm="0">
                                          <p:val>
                                            <p:strVal val="ppt_x"/>
                                          </p:val>
                                        </p:tav>
                                        <p:tav tm="100000">
                                          <p:val>
                                            <p:strVal val="ppt_x"/>
                                          </p:val>
                                        </p:tav>
                                      </p:tavLst>
                                    </p:anim>
                                    <p:anim calcmode="lin" valueType="num">
                                      <p:cBhvr>
                                        <p:cTn id="100" dur="1000"/>
                                        <p:tgtEl>
                                          <p:spTgt spid="5">
                                            <p:txEl>
                                              <p:pRg st="7" end="7"/>
                                            </p:txEl>
                                          </p:spTgt>
                                        </p:tgtEl>
                                        <p:attrNameLst>
                                          <p:attrName>ppt_y</p:attrName>
                                        </p:attrNameLst>
                                      </p:cBhvr>
                                      <p:tavLst>
                                        <p:tav tm="0">
                                          <p:val>
                                            <p:strVal val="ppt_y"/>
                                          </p:val>
                                        </p:tav>
                                        <p:tav tm="100000">
                                          <p:val>
                                            <p:strVal val="ppt_y+.1"/>
                                          </p:val>
                                        </p:tav>
                                      </p:tavLst>
                                    </p:anim>
                                    <p:set>
                                      <p:cBhvr>
                                        <p:cTn id="101" dur="1" fill="hold">
                                          <p:stCondLst>
                                            <p:cond delay="999"/>
                                          </p:stCondLst>
                                        </p:cTn>
                                        <p:tgtEl>
                                          <p:spTgt spid="5">
                                            <p:txEl>
                                              <p:pRg st="7" end="7"/>
                                            </p:txEl>
                                          </p:spTgt>
                                        </p:tgtEl>
                                        <p:attrNameLst>
                                          <p:attrName>style.visibility</p:attrName>
                                        </p:attrNameLst>
                                      </p:cBhvr>
                                      <p:to>
                                        <p:strVal val="hidden"/>
                                      </p:to>
                                    </p:set>
                                  </p:childTnLst>
                                </p:cTn>
                              </p:par>
                              <p:par>
                                <p:cTn id="102" presetID="42" presetClass="exit" presetSubtype="0" fill="hold" grpId="0" nodeType="withEffect">
                                  <p:stCondLst>
                                    <p:cond delay="0"/>
                                  </p:stCondLst>
                                  <p:childTnLst>
                                    <p:animEffect transition="out" filter="fade">
                                      <p:cBhvr>
                                        <p:cTn id="103" dur="1000"/>
                                        <p:tgtEl>
                                          <p:spTgt spid="5">
                                            <p:txEl>
                                              <p:pRg st="8" end="8"/>
                                            </p:txEl>
                                          </p:spTgt>
                                        </p:tgtEl>
                                      </p:cBhvr>
                                    </p:animEffect>
                                    <p:anim calcmode="lin" valueType="num">
                                      <p:cBhvr>
                                        <p:cTn id="104" dur="1000"/>
                                        <p:tgtEl>
                                          <p:spTgt spid="5">
                                            <p:txEl>
                                              <p:pRg st="8" end="8"/>
                                            </p:txEl>
                                          </p:spTgt>
                                        </p:tgtEl>
                                        <p:attrNameLst>
                                          <p:attrName>ppt_x</p:attrName>
                                        </p:attrNameLst>
                                      </p:cBhvr>
                                      <p:tavLst>
                                        <p:tav tm="0">
                                          <p:val>
                                            <p:strVal val="ppt_x"/>
                                          </p:val>
                                        </p:tav>
                                        <p:tav tm="100000">
                                          <p:val>
                                            <p:strVal val="ppt_x"/>
                                          </p:val>
                                        </p:tav>
                                      </p:tavLst>
                                    </p:anim>
                                    <p:anim calcmode="lin" valueType="num">
                                      <p:cBhvr>
                                        <p:cTn id="105" dur="1000"/>
                                        <p:tgtEl>
                                          <p:spTgt spid="5">
                                            <p:txEl>
                                              <p:pRg st="8" end="8"/>
                                            </p:txEl>
                                          </p:spTgt>
                                        </p:tgtEl>
                                        <p:attrNameLst>
                                          <p:attrName>ppt_y</p:attrName>
                                        </p:attrNameLst>
                                      </p:cBhvr>
                                      <p:tavLst>
                                        <p:tav tm="0">
                                          <p:val>
                                            <p:strVal val="ppt_y"/>
                                          </p:val>
                                        </p:tav>
                                        <p:tav tm="100000">
                                          <p:val>
                                            <p:strVal val="ppt_y+.1"/>
                                          </p:val>
                                        </p:tav>
                                      </p:tavLst>
                                    </p:anim>
                                    <p:set>
                                      <p:cBhvr>
                                        <p:cTn id="106" dur="1" fill="hold">
                                          <p:stCondLst>
                                            <p:cond delay="999"/>
                                          </p:stCondLst>
                                        </p:cTn>
                                        <p:tgtEl>
                                          <p:spTgt spid="5">
                                            <p:txEl>
                                              <p:pRg st="8" end="8"/>
                                            </p:txEl>
                                          </p:spTgt>
                                        </p:tgtEl>
                                        <p:attrNameLst>
                                          <p:attrName>style.visibility</p:attrName>
                                        </p:attrNameLst>
                                      </p:cBhvr>
                                      <p:to>
                                        <p:strVal val="hidden"/>
                                      </p:to>
                                    </p:set>
                                  </p:childTnLst>
                                </p:cTn>
                              </p:par>
                              <p:par>
                                <p:cTn id="107" presetID="42" presetClass="exit" presetSubtype="0" fill="hold" grpId="0" nodeType="withEffect">
                                  <p:stCondLst>
                                    <p:cond delay="0"/>
                                  </p:stCondLst>
                                  <p:childTnLst>
                                    <p:animEffect transition="out" filter="fade">
                                      <p:cBhvr>
                                        <p:cTn id="108" dur="1000"/>
                                        <p:tgtEl>
                                          <p:spTgt spid="5">
                                            <p:txEl>
                                              <p:pRg st="9" end="9"/>
                                            </p:txEl>
                                          </p:spTgt>
                                        </p:tgtEl>
                                      </p:cBhvr>
                                    </p:animEffect>
                                    <p:anim calcmode="lin" valueType="num">
                                      <p:cBhvr>
                                        <p:cTn id="109" dur="1000"/>
                                        <p:tgtEl>
                                          <p:spTgt spid="5">
                                            <p:txEl>
                                              <p:pRg st="9" end="9"/>
                                            </p:txEl>
                                          </p:spTgt>
                                        </p:tgtEl>
                                        <p:attrNameLst>
                                          <p:attrName>ppt_x</p:attrName>
                                        </p:attrNameLst>
                                      </p:cBhvr>
                                      <p:tavLst>
                                        <p:tav tm="0">
                                          <p:val>
                                            <p:strVal val="ppt_x"/>
                                          </p:val>
                                        </p:tav>
                                        <p:tav tm="100000">
                                          <p:val>
                                            <p:strVal val="ppt_x"/>
                                          </p:val>
                                        </p:tav>
                                      </p:tavLst>
                                    </p:anim>
                                    <p:anim calcmode="lin" valueType="num">
                                      <p:cBhvr>
                                        <p:cTn id="110" dur="1000"/>
                                        <p:tgtEl>
                                          <p:spTgt spid="5">
                                            <p:txEl>
                                              <p:pRg st="9" end="9"/>
                                            </p:txEl>
                                          </p:spTgt>
                                        </p:tgtEl>
                                        <p:attrNameLst>
                                          <p:attrName>ppt_y</p:attrName>
                                        </p:attrNameLst>
                                      </p:cBhvr>
                                      <p:tavLst>
                                        <p:tav tm="0">
                                          <p:val>
                                            <p:strVal val="ppt_y"/>
                                          </p:val>
                                        </p:tav>
                                        <p:tav tm="100000">
                                          <p:val>
                                            <p:strVal val="ppt_y+.1"/>
                                          </p:val>
                                        </p:tav>
                                      </p:tavLst>
                                    </p:anim>
                                    <p:set>
                                      <p:cBhvr>
                                        <p:cTn id="111" dur="1" fill="hold">
                                          <p:stCondLst>
                                            <p:cond delay="999"/>
                                          </p:stCondLst>
                                        </p:cTn>
                                        <p:tgtEl>
                                          <p:spTgt spid="5">
                                            <p:txEl>
                                              <p:pRg st="9" end="9"/>
                                            </p:txEl>
                                          </p:spTgt>
                                        </p:tgtEl>
                                        <p:attrNameLst>
                                          <p:attrName>style.visibility</p:attrName>
                                        </p:attrNameLst>
                                      </p:cBhvr>
                                      <p:to>
                                        <p:strVal val="hidden"/>
                                      </p:to>
                                    </p:set>
                                  </p:childTnLst>
                                </p:cTn>
                              </p:par>
                              <p:par>
                                <p:cTn id="112" presetID="47" presetClass="exit" presetSubtype="0" fill="hold" grpId="1" nodeType="withEffect">
                                  <p:stCondLst>
                                    <p:cond delay="0"/>
                                  </p:stCondLst>
                                  <p:childTnLst>
                                    <p:animEffect transition="out" filter="fade">
                                      <p:cBhvr>
                                        <p:cTn id="113" dur="1000"/>
                                        <p:tgtEl>
                                          <p:spTgt spid="3"/>
                                        </p:tgtEl>
                                      </p:cBhvr>
                                    </p:animEffect>
                                    <p:anim calcmode="lin" valueType="num">
                                      <p:cBhvr>
                                        <p:cTn id="114" dur="1000"/>
                                        <p:tgtEl>
                                          <p:spTgt spid="3"/>
                                        </p:tgtEl>
                                        <p:attrNameLst>
                                          <p:attrName>ppt_x</p:attrName>
                                        </p:attrNameLst>
                                      </p:cBhvr>
                                      <p:tavLst>
                                        <p:tav tm="0">
                                          <p:val>
                                            <p:strVal val="ppt_x"/>
                                          </p:val>
                                        </p:tav>
                                        <p:tav tm="100000">
                                          <p:val>
                                            <p:strVal val="ppt_x"/>
                                          </p:val>
                                        </p:tav>
                                      </p:tavLst>
                                    </p:anim>
                                    <p:anim calcmode="lin" valueType="num">
                                      <p:cBhvr>
                                        <p:cTn id="115" dur="1000"/>
                                        <p:tgtEl>
                                          <p:spTgt spid="3"/>
                                        </p:tgtEl>
                                        <p:attrNameLst>
                                          <p:attrName>ppt_y</p:attrName>
                                        </p:attrNameLst>
                                      </p:cBhvr>
                                      <p:tavLst>
                                        <p:tav tm="0">
                                          <p:val>
                                            <p:strVal val="ppt_y"/>
                                          </p:val>
                                        </p:tav>
                                        <p:tav tm="100000">
                                          <p:val>
                                            <p:strVal val="ppt_y-.1"/>
                                          </p:val>
                                        </p:tav>
                                      </p:tavLst>
                                    </p:anim>
                                    <p:set>
                                      <p:cBhvr>
                                        <p:cTn id="116" dur="1" fill="hold">
                                          <p:stCondLst>
                                            <p:cond delay="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allAtOnce"/>
      <p:bldP spid="3" grpId="0"/>
      <p:bldP spid="3" grpId="1"/>
      <p:bldP spid="6" grpId="0"/>
      <p:bldP spid="6"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23418" y="2413613"/>
            <a:ext cx="8532131" cy="2031325"/>
          </a:xfrm>
          <a:prstGeom prst="rect">
            <a:avLst/>
          </a:prstGeom>
          <a:noFill/>
        </p:spPr>
        <p:txBody>
          <a:bodyPr wrap="square" rtlCol="0">
            <a:spAutoFit/>
          </a:bodyPr>
          <a:lstStyle/>
          <a:p>
            <a:pPr marL="285750" indent="-285750">
              <a:buBlip>
                <a:blip r:embed="rId2"/>
              </a:buBlip>
            </a:pPr>
            <a:r>
              <a:rPr lang="en-GB" dirty="0"/>
              <a:t>Many of the modern heroes I look at in my  Dissertation, especially the fictional heroes, show great sacrifice and selflessness.</a:t>
            </a:r>
          </a:p>
          <a:p>
            <a:pPr marL="285750" indent="-285750">
              <a:buBlip>
                <a:blip r:embed="rId2"/>
              </a:buBlip>
            </a:pPr>
            <a:endParaRPr lang="en-GB" dirty="0"/>
          </a:p>
          <a:p>
            <a:pPr marL="285750" indent="-285750">
              <a:buBlip>
                <a:blip r:embed="rId2"/>
              </a:buBlip>
            </a:pPr>
            <a:endParaRPr lang="en-GB" dirty="0"/>
          </a:p>
          <a:p>
            <a:pPr marL="285750" indent="-285750">
              <a:buBlip>
                <a:blip r:embed="rId2"/>
              </a:buBlip>
            </a:pPr>
            <a:endParaRPr lang="en-GB" dirty="0"/>
          </a:p>
          <a:p>
            <a:pPr marL="285750" indent="-285750">
              <a:buBlip>
                <a:blip r:embed="rId2"/>
              </a:buBlip>
            </a:pPr>
            <a:r>
              <a:rPr lang="en-GB" dirty="0"/>
              <a:t>This passage shows how Percy does the same; giving up immortality for the sake of his fellow demigods and the world.</a:t>
            </a:r>
          </a:p>
        </p:txBody>
      </p:sp>
      <p:pic>
        <p:nvPicPr>
          <p:cNvPr id="2" name="Picture 4" descr="Image result for camp half blood logo"/>
          <p:cNvPicPr>
            <a:picLocks noChangeAspect="1" noChangeArrowheads="1"/>
          </p:cNvPicPr>
          <p:nvPr/>
        </p:nvPicPr>
        <p:blipFill rotWithShape="1">
          <a:blip r:embed="rId3">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rcRect t="11054" r="3746" b="11273"/>
          <a:stretch/>
        </p:blipFill>
        <p:spPr bwMode="auto">
          <a:xfrm>
            <a:off x="6688833" y="4876800"/>
            <a:ext cx="2455167" cy="19812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7705" y="152400"/>
            <a:ext cx="9144000" cy="923330"/>
          </a:xfrm>
          <a:prstGeom prst="rect">
            <a:avLst/>
          </a:prstGeom>
          <a:noFill/>
        </p:spPr>
        <p:txBody>
          <a:bodyPr wrap="square" lIns="91440" tIns="45720" rIns="91440" bIns="45720">
            <a:spAutoFit/>
          </a:bodyPr>
          <a:lstStyle/>
          <a:p>
            <a:pPr algn="ctr"/>
            <a:r>
              <a:rPr lang="en-US" sz="5400" b="1"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Selflessness and Sacrifice!</a:t>
            </a:r>
            <a:endParaRPr lang="en-US" sz="5400" b="1" cap="none" spc="0"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endParaRPr>
          </a:p>
        </p:txBody>
      </p:sp>
      <p:sp>
        <p:nvSpPr>
          <p:cNvPr id="4" name="Rectangle 3"/>
          <p:cNvSpPr/>
          <p:nvPr/>
        </p:nvSpPr>
        <p:spPr>
          <a:xfrm>
            <a:off x="17484" y="876015"/>
            <a:ext cx="9144000" cy="584775"/>
          </a:xfrm>
          <a:prstGeom prst="rect">
            <a:avLst/>
          </a:prstGeom>
          <a:noFill/>
        </p:spPr>
        <p:txBody>
          <a:bodyPr wrap="square" lIns="91440" tIns="45720" rIns="91440" bIns="45720">
            <a:spAutoFit/>
          </a:bodyPr>
          <a:lstStyle/>
          <a:p>
            <a:pPr algn="ctr"/>
            <a:r>
              <a:rPr lang="en-US" sz="3200" b="1" dirty="0">
                <a:ln w="12700">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And the Modern Hero</a:t>
            </a:r>
            <a:endParaRPr lang="en-US" sz="3200" b="1" cap="none" spc="0" dirty="0">
              <a:ln w="12700">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endParaRPr>
          </a:p>
        </p:txBody>
      </p:sp>
      <p:pic>
        <p:nvPicPr>
          <p:cNvPr id="1026" name="Picture 2" descr="Image result for harry potter"/>
          <p:cNvPicPr>
            <a:picLocks noChangeAspect="1" noChangeArrowheads="1"/>
          </p:cNvPicPr>
          <p:nvPr/>
        </p:nvPicPr>
        <p:blipFill rotWithShape="1">
          <a:blip r:embed="rId5">
            <a:extLst>
              <a:ext uri="{28A0092B-C50C-407E-A947-70E740481C1C}">
                <a14:useLocalDpi xmlns:a14="http://schemas.microsoft.com/office/drawing/2010/main" val="0"/>
              </a:ext>
            </a:extLst>
          </a:blip>
          <a:srcRect l="25305" r="14451"/>
          <a:stretch/>
        </p:blipFill>
        <p:spPr bwMode="auto">
          <a:xfrm>
            <a:off x="2810630" y="2184405"/>
            <a:ext cx="3557706" cy="314325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master chief halo 3"/>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584612" y="1408698"/>
            <a:ext cx="3783724" cy="55300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tar wars finn"/>
          <p:cNvPicPr>
            <a:picLocks noChangeAspect="1" noChangeArrowheads="1"/>
          </p:cNvPicPr>
          <p:nvPr/>
        </p:nvPicPr>
        <p:blipFill>
          <a:blip r:embed="rId7">
            <a:clrChange>
              <a:clrFrom>
                <a:srgbClr val="FDFCFA"/>
              </a:clrFrom>
              <a:clrTo>
                <a:srgbClr val="FDFCFA">
                  <a:alpha val="0"/>
                </a:srgbClr>
              </a:clrTo>
            </a:clrChange>
            <a:extLst>
              <a:ext uri="{28A0092B-C50C-407E-A947-70E740481C1C}">
                <a14:useLocalDpi xmlns:a14="http://schemas.microsoft.com/office/drawing/2010/main" val="0"/>
              </a:ext>
            </a:extLst>
          </a:blip>
          <a:srcRect/>
          <a:stretch>
            <a:fillRect/>
          </a:stretch>
        </p:blipFill>
        <p:spPr bwMode="auto">
          <a:xfrm>
            <a:off x="2882774" y="1439061"/>
            <a:ext cx="3416287" cy="541893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military heroe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24341" y="1824121"/>
            <a:ext cx="5350728" cy="366703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percy jackson"/>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170258" y="1466811"/>
            <a:ext cx="2838450" cy="475297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percy and annabeth fall into tartarus"/>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843369" y="1460790"/>
            <a:ext cx="3492228" cy="493105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7917382" y="6627168"/>
            <a:ext cx="1226618" cy="230832"/>
          </a:xfrm>
          <a:prstGeom prst="rect">
            <a:avLst/>
          </a:prstGeom>
          <a:noFill/>
        </p:spPr>
        <p:txBody>
          <a:bodyPr wrap="none" rtlCol="0">
            <a:spAutoFit/>
          </a:bodyPr>
          <a:lstStyle/>
          <a:p>
            <a:r>
              <a:rPr lang="en-GB" sz="900" dirty="0"/>
              <a:t>Camp Half-Blood Logo</a:t>
            </a:r>
          </a:p>
        </p:txBody>
      </p:sp>
      <p:sp>
        <p:nvSpPr>
          <p:cNvPr id="13" name="TextBox 12"/>
          <p:cNvSpPr txBox="1"/>
          <p:nvPr/>
        </p:nvSpPr>
        <p:spPr>
          <a:xfrm>
            <a:off x="-2844938" y="5918863"/>
            <a:ext cx="9143999" cy="923330"/>
          </a:xfrm>
          <a:prstGeom prst="rect">
            <a:avLst/>
          </a:prstGeom>
          <a:noFill/>
        </p:spPr>
        <p:txBody>
          <a:bodyPr wrap="square" rtlCol="0">
            <a:spAutoFit/>
          </a:bodyPr>
          <a:lstStyle/>
          <a:p>
            <a:pPr algn="ctr"/>
            <a:r>
              <a:rPr lang="en-GB" sz="900" dirty="0"/>
              <a:t>Figure 13</a:t>
            </a:r>
          </a:p>
          <a:p>
            <a:pPr algn="ctr"/>
            <a:r>
              <a:rPr lang="en-GB" sz="900" dirty="0"/>
              <a:t>Figure 14</a:t>
            </a:r>
          </a:p>
          <a:p>
            <a:pPr algn="ctr"/>
            <a:r>
              <a:rPr lang="en-GB" sz="900" dirty="0"/>
              <a:t>Figure 15</a:t>
            </a:r>
          </a:p>
          <a:p>
            <a:pPr algn="ctr"/>
            <a:r>
              <a:rPr lang="en-GB" sz="900" dirty="0"/>
              <a:t>Figure 16</a:t>
            </a:r>
          </a:p>
          <a:p>
            <a:pPr algn="ctr"/>
            <a:r>
              <a:rPr lang="en-GB" sz="900" dirty="0"/>
              <a:t>Figure 17</a:t>
            </a:r>
          </a:p>
          <a:p>
            <a:pPr algn="ctr"/>
            <a:r>
              <a:rPr lang="en-GB" sz="900" dirty="0"/>
              <a:t>Figure 18</a:t>
            </a:r>
          </a:p>
        </p:txBody>
      </p:sp>
    </p:spTree>
    <p:extLst>
      <p:ext uri="{BB962C8B-B14F-4D97-AF65-F5344CB8AC3E}">
        <p14:creationId xmlns:p14="http://schemas.microsoft.com/office/powerpoint/2010/main" val="12767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nodeType="clickEffect">
                                  <p:stCondLst>
                                    <p:cond delay="0"/>
                                  </p:stCondLst>
                                  <p:childTnLst>
                                    <p:set>
                                      <p:cBhvr>
                                        <p:cTn id="19" dur="1" fill="hold">
                                          <p:stCondLst>
                                            <p:cond delay="0"/>
                                          </p:stCondLst>
                                        </p:cTn>
                                        <p:tgtEl>
                                          <p:spTgt spid="5">
                                            <p:txEl>
                                              <p:pRg st="0" end="0"/>
                                            </p:txEl>
                                          </p:spTgt>
                                        </p:tgtEl>
                                        <p:attrNameLst>
                                          <p:attrName>style.visibility</p:attrName>
                                        </p:attrNameLst>
                                      </p:cBhvr>
                                      <p:to>
                                        <p:strVal val="visible"/>
                                      </p:to>
                                    </p:set>
                                    <p:anim calcmode="lin" valueType="num">
                                      <p:cBhvr>
                                        <p:cTn id="20"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21"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22" dur="1000" fill="hold"/>
                                        <p:tgtEl>
                                          <p:spTgt spid="5">
                                            <p:txEl>
                                              <p:pRg st="0" end="0"/>
                                            </p:txEl>
                                          </p:spTgt>
                                        </p:tgtEl>
                                        <p:attrNameLst>
                                          <p:attrName>style.rotation</p:attrName>
                                        </p:attrNameLst>
                                      </p:cBhvr>
                                      <p:tavLst>
                                        <p:tav tm="0">
                                          <p:val>
                                            <p:fltVal val="90"/>
                                          </p:val>
                                        </p:tav>
                                        <p:tav tm="100000">
                                          <p:val>
                                            <p:fltVal val="0"/>
                                          </p:val>
                                        </p:tav>
                                      </p:tavLst>
                                    </p:anim>
                                    <p:animEffect transition="in" filter="fade">
                                      <p:cBhvr>
                                        <p:cTn id="23" dur="1000"/>
                                        <p:tgtEl>
                                          <p:spTgt spid="5">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3" presetClass="entr" presetSubtype="16" fill="hold" nodeType="clickEffect">
                                  <p:stCondLst>
                                    <p:cond delay="0"/>
                                  </p:stCondLst>
                                  <p:childTnLst>
                                    <p:set>
                                      <p:cBhvr>
                                        <p:cTn id="27" dur="1" fill="hold">
                                          <p:stCondLst>
                                            <p:cond delay="0"/>
                                          </p:stCondLst>
                                        </p:cTn>
                                        <p:tgtEl>
                                          <p:spTgt spid="1026"/>
                                        </p:tgtEl>
                                        <p:attrNameLst>
                                          <p:attrName>style.visibility</p:attrName>
                                        </p:attrNameLst>
                                      </p:cBhvr>
                                      <p:to>
                                        <p:strVal val="visible"/>
                                      </p:to>
                                    </p:set>
                                    <p:anim calcmode="lin" valueType="num">
                                      <p:cBhvr>
                                        <p:cTn id="28" dur="500" fill="hold"/>
                                        <p:tgtEl>
                                          <p:spTgt spid="1026"/>
                                        </p:tgtEl>
                                        <p:attrNameLst>
                                          <p:attrName>ppt_w</p:attrName>
                                        </p:attrNameLst>
                                      </p:cBhvr>
                                      <p:tavLst>
                                        <p:tav tm="0">
                                          <p:val>
                                            <p:fltVal val="0"/>
                                          </p:val>
                                        </p:tav>
                                        <p:tav tm="100000">
                                          <p:val>
                                            <p:strVal val="#ppt_w"/>
                                          </p:val>
                                        </p:tav>
                                      </p:tavLst>
                                    </p:anim>
                                    <p:anim calcmode="lin" valueType="num">
                                      <p:cBhvr>
                                        <p:cTn id="29" dur="500" fill="hold"/>
                                        <p:tgtEl>
                                          <p:spTgt spid="1026"/>
                                        </p:tgtEl>
                                        <p:attrNameLst>
                                          <p:attrName>ppt_h</p:attrName>
                                        </p:attrNameLst>
                                      </p:cBhvr>
                                      <p:tavLst>
                                        <p:tav tm="0">
                                          <p:val>
                                            <p:fltVal val="0"/>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ID="31" presetClass="exit" presetSubtype="0" fill="hold" nodeType="clickEffect">
                                  <p:stCondLst>
                                    <p:cond delay="0"/>
                                  </p:stCondLst>
                                  <p:childTnLst>
                                    <p:anim calcmode="lin" valueType="num">
                                      <p:cBhvr>
                                        <p:cTn id="33" dur="1000"/>
                                        <p:tgtEl>
                                          <p:spTgt spid="1026"/>
                                        </p:tgtEl>
                                        <p:attrNameLst>
                                          <p:attrName>ppt_w</p:attrName>
                                        </p:attrNameLst>
                                      </p:cBhvr>
                                      <p:tavLst>
                                        <p:tav tm="0">
                                          <p:val>
                                            <p:strVal val="ppt_w"/>
                                          </p:val>
                                        </p:tav>
                                        <p:tav tm="100000">
                                          <p:val>
                                            <p:fltVal val="0"/>
                                          </p:val>
                                        </p:tav>
                                      </p:tavLst>
                                    </p:anim>
                                    <p:anim calcmode="lin" valueType="num">
                                      <p:cBhvr>
                                        <p:cTn id="34" dur="1000"/>
                                        <p:tgtEl>
                                          <p:spTgt spid="1026"/>
                                        </p:tgtEl>
                                        <p:attrNameLst>
                                          <p:attrName>ppt_h</p:attrName>
                                        </p:attrNameLst>
                                      </p:cBhvr>
                                      <p:tavLst>
                                        <p:tav tm="0">
                                          <p:val>
                                            <p:strVal val="ppt_h"/>
                                          </p:val>
                                        </p:tav>
                                        <p:tav tm="100000">
                                          <p:val>
                                            <p:fltVal val="0"/>
                                          </p:val>
                                        </p:tav>
                                      </p:tavLst>
                                    </p:anim>
                                    <p:anim calcmode="lin" valueType="num">
                                      <p:cBhvr>
                                        <p:cTn id="35" dur="1000"/>
                                        <p:tgtEl>
                                          <p:spTgt spid="1026"/>
                                        </p:tgtEl>
                                        <p:attrNameLst>
                                          <p:attrName>style.rotation</p:attrName>
                                        </p:attrNameLst>
                                      </p:cBhvr>
                                      <p:tavLst>
                                        <p:tav tm="0">
                                          <p:val>
                                            <p:fltVal val="0"/>
                                          </p:val>
                                        </p:tav>
                                        <p:tav tm="100000">
                                          <p:val>
                                            <p:fltVal val="90"/>
                                          </p:val>
                                        </p:tav>
                                      </p:tavLst>
                                    </p:anim>
                                    <p:animEffect transition="out" filter="fade">
                                      <p:cBhvr>
                                        <p:cTn id="36" dur="1000"/>
                                        <p:tgtEl>
                                          <p:spTgt spid="1026"/>
                                        </p:tgtEl>
                                      </p:cBhvr>
                                    </p:animEffect>
                                    <p:set>
                                      <p:cBhvr>
                                        <p:cTn id="37" dur="1" fill="hold">
                                          <p:stCondLst>
                                            <p:cond delay="999"/>
                                          </p:stCondLst>
                                        </p:cTn>
                                        <p:tgtEl>
                                          <p:spTgt spid="1026"/>
                                        </p:tgtEl>
                                        <p:attrNameLst>
                                          <p:attrName>style.visibility</p:attrName>
                                        </p:attrNameLst>
                                      </p:cBhvr>
                                      <p:to>
                                        <p:strVal val="hidden"/>
                                      </p:to>
                                    </p:set>
                                  </p:childTnLst>
                                </p:cTn>
                              </p:par>
                              <p:par>
                                <p:cTn id="38" presetID="42" presetClass="entr" presetSubtype="0" fill="hold" nodeType="withEffect">
                                  <p:stCondLst>
                                    <p:cond delay="0"/>
                                  </p:stCondLst>
                                  <p:childTnLst>
                                    <p:set>
                                      <p:cBhvr>
                                        <p:cTn id="39" dur="1" fill="hold">
                                          <p:stCondLst>
                                            <p:cond delay="0"/>
                                          </p:stCondLst>
                                        </p:cTn>
                                        <p:tgtEl>
                                          <p:spTgt spid="1028"/>
                                        </p:tgtEl>
                                        <p:attrNameLst>
                                          <p:attrName>style.visibility</p:attrName>
                                        </p:attrNameLst>
                                      </p:cBhvr>
                                      <p:to>
                                        <p:strVal val="visible"/>
                                      </p:to>
                                    </p:set>
                                    <p:animEffect transition="in" filter="fade">
                                      <p:cBhvr>
                                        <p:cTn id="40" dur="1000"/>
                                        <p:tgtEl>
                                          <p:spTgt spid="1028"/>
                                        </p:tgtEl>
                                      </p:cBhvr>
                                    </p:animEffect>
                                    <p:anim calcmode="lin" valueType="num">
                                      <p:cBhvr>
                                        <p:cTn id="41" dur="1000" fill="hold"/>
                                        <p:tgtEl>
                                          <p:spTgt spid="1028"/>
                                        </p:tgtEl>
                                        <p:attrNameLst>
                                          <p:attrName>ppt_x</p:attrName>
                                        </p:attrNameLst>
                                      </p:cBhvr>
                                      <p:tavLst>
                                        <p:tav tm="0">
                                          <p:val>
                                            <p:strVal val="#ppt_x"/>
                                          </p:val>
                                        </p:tav>
                                        <p:tav tm="100000">
                                          <p:val>
                                            <p:strVal val="#ppt_x"/>
                                          </p:val>
                                        </p:tav>
                                      </p:tavLst>
                                    </p:anim>
                                    <p:anim calcmode="lin" valueType="num">
                                      <p:cBhvr>
                                        <p:cTn id="42"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xit" presetSubtype="0" fill="hold" nodeType="clickEffect">
                                  <p:stCondLst>
                                    <p:cond delay="0"/>
                                  </p:stCondLst>
                                  <p:childTnLst>
                                    <p:animEffect transition="out" filter="fade">
                                      <p:cBhvr>
                                        <p:cTn id="46" dur="1000"/>
                                        <p:tgtEl>
                                          <p:spTgt spid="1028"/>
                                        </p:tgtEl>
                                      </p:cBhvr>
                                    </p:animEffect>
                                    <p:anim calcmode="lin" valueType="num">
                                      <p:cBhvr>
                                        <p:cTn id="47" dur="1000"/>
                                        <p:tgtEl>
                                          <p:spTgt spid="1028"/>
                                        </p:tgtEl>
                                        <p:attrNameLst>
                                          <p:attrName>ppt_x</p:attrName>
                                        </p:attrNameLst>
                                      </p:cBhvr>
                                      <p:tavLst>
                                        <p:tav tm="0">
                                          <p:val>
                                            <p:strVal val="ppt_x"/>
                                          </p:val>
                                        </p:tav>
                                        <p:tav tm="100000">
                                          <p:val>
                                            <p:strVal val="ppt_x"/>
                                          </p:val>
                                        </p:tav>
                                      </p:tavLst>
                                    </p:anim>
                                    <p:anim calcmode="lin" valueType="num">
                                      <p:cBhvr>
                                        <p:cTn id="48" dur="1000"/>
                                        <p:tgtEl>
                                          <p:spTgt spid="1028"/>
                                        </p:tgtEl>
                                        <p:attrNameLst>
                                          <p:attrName>ppt_y</p:attrName>
                                        </p:attrNameLst>
                                      </p:cBhvr>
                                      <p:tavLst>
                                        <p:tav tm="0">
                                          <p:val>
                                            <p:strVal val="ppt_y"/>
                                          </p:val>
                                        </p:tav>
                                        <p:tav tm="100000">
                                          <p:val>
                                            <p:strVal val="ppt_y+.1"/>
                                          </p:val>
                                        </p:tav>
                                      </p:tavLst>
                                    </p:anim>
                                    <p:set>
                                      <p:cBhvr>
                                        <p:cTn id="49" dur="1" fill="hold">
                                          <p:stCondLst>
                                            <p:cond delay="999"/>
                                          </p:stCondLst>
                                        </p:cTn>
                                        <p:tgtEl>
                                          <p:spTgt spid="1028"/>
                                        </p:tgtEl>
                                        <p:attrNameLst>
                                          <p:attrName>style.visibility</p:attrName>
                                        </p:attrNameLst>
                                      </p:cBhvr>
                                      <p:to>
                                        <p:strVal val="hidden"/>
                                      </p:to>
                                    </p:set>
                                  </p:childTnLst>
                                </p:cTn>
                              </p:par>
                              <p:par>
                                <p:cTn id="50" presetID="17" presetClass="entr" presetSubtype="10" fill="hold" nodeType="withEffect">
                                  <p:stCondLst>
                                    <p:cond delay="0"/>
                                  </p:stCondLst>
                                  <p:childTnLst>
                                    <p:set>
                                      <p:cBhvr>
                                        <p:cTn id="51" dur="1" fill="hold">
                                          <p:stCondLst>
                                            <p:cond delay="0"/>
                                          </p:stCondLst>
                                        </p:cTn>
                                        <p:tgtEl>
                                          <p:spTgt spid="1036"/>
                                        </p:tgtEl>
                                        <p:attrNameLst>
                                          <p:attrName>style.visibility</p:attrName>
                                        </p:attrNameLst>
                                      </p:cBhvr>
                                      <p:to>
                                        <p:strVal val="visible"/>
                                      </p:to>
                                    </p:set>
                                    <p:anim calcmode="lin" valueType="num">
                                      <p:cBhvr>
                                        <p:cTn id="52" dur="500" fill="hold"/>
                                        <p:tgtEl>
                                          <p:spTgt spid="1036"/>
                                        </p:tgtEl>
                                        <p:attrNameLst>
                                          <p:attrName>ppt_w</p:attrName>
                                        </p:attrNameLst>
                                      </p:cBhvr>
                                      <p:tavLst>
                                        <p:tav tm="0">
                                          <p:val>
                                            <p:fltVal val="0"/>
                                          </p:val>
                                        </p:tav>
                                        <p:tav tm="100000">
                                          <p:val>
                                            <p:strVal val="#ppt_w"/>
                                          </p:val>
                                        </p:tav>
                                      </p:tavLst>
                                    </p:anim>
                                    <p:anim calcmode="lin" valueType="num">
                                      <p:cBhvr>
                                        <p:cTn id="53" dur="500" fill="hold"/>
                                        <p:tgtEl>
                                          <p:spTgt spid="1036"/>
                                        </p:tgtEl>
                                        <p:attrNameLst>
                                          <p:attrName>ppt_h</p:attrName>
                                        </p:attrNameLst>
                                      </p:cBhvr>
                                      <p:tavLst>
                                        <p:tav tm="0">
                                          <p:val>
                                            <p:strVal val="#ppt_h"/>
                                          </p:val>
                                        </p:tav>
                                        <p:tav tm="100000">
                                          <p:val>
                                            <p:strVal val="#ppt_h"/>
                                          </p:val>
                                        </p:tav>
                                      </p:tavLst>
                                    </p:anim>
                                  </p:childTnLst>
                                </p:cTn>
                              </p:par>
                            </p:childTnLst>
                          </p:cTn>
                        </p:par>
                      </p:childTnLst>
                    </p:cTn>
                  </p:par>
                  <p:par>
                    <p:cTn id="54" fill="hold">
                      <p:stCondLst>
                        <p:cond delay="indefinite"/>
                      </p:stCondLst>
                      <p:childTnLst>
                        <p:par>
                          <p:cTn id="55" fill="hold">
                            <p:stCondLst>
                              <p:cond delay="0"/>
                            </p:stCondLst>
                            <p:childTnLst>
                              <p:par>
                                <p:cTn id="56" presetID="26" presetClass="exit" presetSubtype="0" fill="hold" nodeType="clickEffect">
                                  <p:stCondLst>
                                    <p:cond delay="0"/>
                                  </p:stCondLst>
                                  <p:childTnLst>
                                    <p:animEffect transition="out" filter="wipe(down)">
                                      <p:cBhvr>
                                        <p:cTn id="57" dur="180" accel="50000">
                                          <p:stCondLst>
                                            <p:cond delay="1820"/>
                                          </p:stCondLst>
                                        </p:cTn>
                                        <p:tgtEl>
                                          <p:spTgt spid="1036"/>
                                        </p:tgtEl>
                                      </p:cBhvr>
                                    </p:animEffect>
                                    <p:anim calcmode="lin" valueType="num">
                                      <p:cBhvr>
                                        <p:cTn id="58" dur="1822" tmFilter="0,0; 0.14,0.31; 0.43,0.73; 0.71,0.91; 1.0,1.0">
                                          <p:stCondLst>
                                            <p:cond delay="0"/>
                                          </p:stCondLst>
                                        </p:cTn>
                                        <p:tgtEl>
                                          <p:spTgt spid="1036"/>
                                        </p:tgtEl>
                                        <p:attrNameLst>
                                          <p:attrName>ppt_x</p:attrName>
                                        </p:attrNameLst>
                                      </p:cBhvr>
                                      <p:tavLst>
                                        <p:tav tm="0">
                                          <p:val>
                                            <p:strVal val="ppt_x"/>
                                          </p:val>
                                        </p:tav>
                                        <p:tav tm="100000">
                                          <p:val>
                                            <p:strVal val="#ppt_x+0.25"/>
                                          </p:val>
                                        </p:tav>
                                      </p:tavLst>
                                    </p:anim>
                                    <p:anim calcmode="lin" valueType="num">
                                      <p:cBhvr>
                                        <p:cTn id="59" dur="178">
                                          <p:stCondLst>
                                            <p:cond delay="1822"/>
                                          </p:stCondLst>
                                        </p:cTn>
                                        <p:tgtEl>
                                          <p:spTgt spid="1036"/>
                                        </p:tgtEl>
                                        <p:attrNameLst>
                                          <p:attrName>ppt_x</p:attrName>
                                        </p:attrNameLst>
                                      </p:cBhvr>
                                      <p:tavLst>
                                        <p:tav tm="0">
                                          <p:val>
                                            <p:strVal val="ppt_x"/>
                                          </p:val>
                                        </p:tav>
                                        <p:tav tm="100000">
                                          <p:val>
                                            <p:strVal val="ppt_x"/>
                                          </p:val>
                                        </p:tav>
                                      </p:tavLst>
                                    </p:anim>
                                    <p:anim calcmode="lin" valueType="num">
                                      <p:cBhvr>
                                        <p:cTn id="60" dur="664" tmFilter="0.0,0.0;0.25,0.07;0.50,0.2;0.75,0.467;1.0,1.0">
                                          <p:stCondLst>
                                            <p:cond delay="0"/>
                                          </p:stCondLst>
                                        </p:cTn>
                                        <p:tgtEl>
                                          <p:spTgt spid="1036"/>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61" dur="664" tmFilter="0, 0; 0.125,0.2665; 0.25,0.4; 0.375,0.465; 0.5,0.5;  0.625,0.535; 0.75,0.6; 0.875,0.7335; 1,1">
                                          <p:stCondLst>
                                            <p:cond delay="664"/>
                                          </p:stCondLst>
                                        </p:cTn>
                                        <p:tgtEl>
                                          <p:spTgt spid="1036"/>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62" dur="332" tmFilter="0, 0; 0.125,0.2665; 0.25,0.4; 0.375,0.465; 0.5,0.5;  0.625,0.535; 0.75,0.6; 0.875,0.7335; 1,1">
                                          <p:stCondLst>
                                            <p:cond delay="1324"/>
                                          </p:stCondLst>
                                        </p:cTn>
                                        <p:tgtEl>
                                          <p:spTgt spid="1036"/>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63" dur="164" tmFilter="0, 0; 0.125,0.2665; 0.25,0.4; 0.375,0.465; 0.5,0.5;  0.625,0.535; 0.75,0.6; 0.875,0.7335; 1,1">
                                          <p:stCondLst>
                                            <p:cond delay="1656"/>
                                          </p:stCondLst>
                                        </p:cTn>
                                        <p:tgtEl>
                                          <p:spTgt spid="1036"/>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64" dur="180" accel="50000">
                                          <p:stCondLst>
                                            <p:cond delay="1820"/>
                                          </p:stCondLst>
                                        </p:cTn>
                                        <p:tgtEl>
                                          <p:spTgt spid="1036"/>
                                        </p:tgtEl>
                                        <p:attrNameLst>
                                          <p:attrName>ppt_y</p:attrName>
                                        </p:attrNameLst>
                                      </p:cBhvr>
                                      <p:tavLst>
                                        <p:tav tm="0">
                                          <p:val>
                                            <p:strVal val="ppt_y"/>
                                          </p:val>
                                        </p:tav>
                                        <p:tav tm="100000">
                                          <p:val>
                                            <p:strVal val="ppt_y+ppt_h"/>
                                          </p:val>
                                        </p:tav>
                                      </p:tavLst>
                                    </p:anim>
                                    <p:animScale>
                                      <p:cBhvr>
                                        <p:cTn id="65" dur="26">
                                          <p:stCondLst>
                                            <p:cond delay="620"/>
                                          </p:stCondLst>
                                        </p:cTn>
                                        <p:tgtEl>
                                          <p:spTgt spid="1036"/>
                                        </p:tgtEl>
                                      </p:cBhvr>
                                      <p:to x="100000" y="60000"/>
                                    </p:animScale>
                                    <p:animScale>
                                      <p:cBhvr>
                                        <p:cTn id="66" dur="166" decel="50000">
                                          <p:stCondLst>
                                            <p:cond delay="646"/>
                                          </p:stCondLst>
                                        </p:cTn>
                                        <p:tgtEl>
                                          <p:spTgt spid="1036"/>
                                        </p:tgtEl>
                                      </p:cBhvr>
                                      <p:to x="100000" y="100000"/>
                                    </p:animScale>
                                    <p:animScale>
                                      <p:cBhvr>
                                        <p:cTn id="67" dur="26">
                                          <p:stCondLst>
                                            <p:cond delay="1312"/>
                                          </p:stCondLst>
                                        </p:cTn>
                                        <p:tgtEl>
                                          <p:spTgt spid="1036"/>
                                        </p:tgtEl>
                                      </p:cBhvr>
                                      <p:to x="100000" y="80000"/>
                                    </p:animScale>
                                    <p:animScale>
                                      <p:cBhvr>
                                        <p:cTn id="68" dur="166" decel="50000">
                                          <p:stCondLst>
                                            <p:cond delay="1338"/>
                                          </p:stCondLst>
                                        </p:cTn>
                                        <p:tgtEl>
                                          <p:spTgt spid="1036"/>
                                        </p:tgtEl>
                                      </p:cBhvr>
                                      <p:to x="100000" y="100000"/>
                                    </p:animScale>
                                    <p:animScale>
                                      <p:cBhvr>
                                        <p:cTn id="69" dur="26">
                                          <p:stCondLst>
                                            <p:cond delay="1642"/>
                                          </p:stCondLst>
                                        </p:cTn>
                                        <p:tgtEl>
                                          <p:spTgt spid="1036"/>
                                        </p:tgtEl>
                                      </p:cBhvr>
                                      <p:to x="100000" y="90000"/>
                                    </p:animScale>
                                    <p:animScale>
                                      <p:cBhvr>
                                        <p:cTn id="70" dur="166" decel="50000">
                                          <p:stCondLst>
                                            <p:cond delay="1668"/>
                                          </p:stCondLst>
                                        </p:cTn>
                                        <p:tgtEl>
                                          <p:spTgt spid="1036"/>
                                        </p:tgtEl>
                                      </p:cBhvr>
                                      <p:to x="100000" y="100000"/>
                                    </p:animScale>
                                    <p:animScale>
                                      <p:cBhvr>
                                        <p:cTn id="71" dur="26">
                                          <p:stCondLst>
                                            <p:cond delay="1808"/>
                                          </p:stCondLst>
                                        </p:cTn>
                                        <p:tgtEl>
                                          <p:spTgt spid="1036"/>
                                        </p:tgtEl>
                                      </p:cBhvr>
                                      <p:to x="100000" y="95000"/>
                                    </p:animScale>
                                    <p:animScale>
                                      <p:cBhvr>
                                        <p:cTn id="72" dur="166" decel="50000">
                                          <p:stCondLst>
                                            <p:cond delay="1834"/>
                                          </p:stCondLst>
                                        </p:cTn>
                                        <p:tgtEl>
                                          <p:spTgt spid="1036"/>
                                        </p:tgtEl>
                                      </p:cBhvr>
                                      <p:to x="100000" y="100000"/>
                                    </p:animScale>
                                    <p:set>
                                      <p:cBhvr>
                                        <p:cTn id="73" dur="1" fill="hold">
                                          <p:stCondLst>
                                            <p:cond delay="1999"/>
                                          </p:stCondLst>
                                        </p:cTn>
                                        <p:tgtEl>
                                          <p:spTgt spid="1036"/>
                                        </p:tgtEl>
                                        <p:attrNameLst>
                                          <p:attrName>style.visibility</p:attrName>
                                        </p:attrNameLst>
                                      </p:cBhvr>
                                      <p:to>
                                        <p:strVal val="hidden"/>
                                      </p:to>
                                    </p:set>
                                  </p:childTnLst>
                                </p:cTn>
                              </p:par>
                              <p:par>
                                <p:cTn id="74" presetID="53" presetClass="entr" presetSubtype="16" fill="hold" nodeType="withEffect">
                                  <p:stCondLst>
                                    <p:cond delay="0"/>
                                  </p:stCondLst>
                                  <p:childTnLst>
                                    <p:set>
                                      <p:cBhvr>
                                        <p:cTn id="75" dur="1" fill="hold">
                                          <p:stCondLst>
                                            <p:cond delay="0"/>
                                          </p:stCondLst>
                                        </p:cTn>
                                        <p:tgtEl>
                                          <p:spTgt spid="1030"/>
                                        </p:tgtEl>
                                        <p:attrNameLst>
                                          <p:attrName>style.visibility</p:attrName>
                                        </p:attrNameLst>
                                      </p:cBhvr>
                                      <p:to>
                                        <p:strVal val="visible"/>
                                      </p:to>
                                    </p:set>
                                    <p:anim calcmode="lin" valueType="num">
                                      <p:cBhvr>
                                        <p:cTn id="76" dur="500" fill="hold"/>
                                        <p:tgtEl>
                                          <p:spTgt spid="1030"/>
                                        </p:tgtEl>
                                        <p:attrNameLst>
                                          <p:attrName>ppt_w</p:attrName>
                                        </p:attrNameLst>
                                      </p:cBhvr>
                                      <p:tavLst>
                                        <p:tav tm="0">
                                          <p:val>
                                            <p:fltVal val="0"/>
                                          </p:val>
                                        </p:tav>
                                        <p:tav tm="100000">
                                          <p:val>
                                            <p:strVal val="#ppt_w"/>
                                          </p:val>
                                        </p:tav>
                                      </p:tavLst>
                                    </p:anim>
                                    <p:anim calcmode="lin" valueType="num">
                                      <p:cBhvr>
                                        <p:cTn id="77" dur="500" fill="hold"/>
                                        <p:tgtEl>
                                          <p:spTgt spid="1030"/>
                                        </p:tgtEl>
                                        <p:attrNameLst>
                                          <p:attrName>ppt_h</p:attrName>
                                        </p:attrNameLst>
                                      </p:cBhvr>
                                      <p:tavLst>
                                        <p:tav tm="0">
                                          <p:val>
                                            <p:fltVal val="0"/>
                                          </p:val>
                                        </p:tav>
                                        <p:tav tm="100000">
                                          <p:val>
                                            <p:strVal val="#ppt_h"/>
                                          </p:val>
                                        </p:tav>
                                      </p:tavLst>
                                    </p:anim>
                                    <p:animEffect transition="in" filter="fade">
                                      <p:cBhvr>
                                        <p:cTn id="78" dur="500"/>
                                        <p:tgtEl>
                                          <p:spTgt spid="1030"/>
                                        </p:tgtEl>
                                      </p:cBhvr>
                                    </p:animEffect>
                                  </p:childTnLst>
                                </p:cTn>
                              </p:par>
                            </p:childTnLst>
                          </p:cTn>
                        </p:par>
                      </p:childTnLst>
                    </p:cTn>
                  </p:par>
                  <p:par>
                    <p:cTn id="79" fill="hold">
                      <p:stCondLst>
                        <p:cond delay="indefinite"/>
                      </p:stCondLst>
                      <p:childTnLst>
                        <p:par>
                          <p:cTn id="80" fill="hold">
                            <p:stCondLst>
                              <p:cond delay="0"/>
                            </p:stCondLst>
                            <p:childTnLst>
                              <p:par>
                                <p:cTn id="81" presetID="31" presetClass="exit" presetSubtype="0" fill="hold" nodeType="clickEffect">
                                  <p:stCondLst>
                                    <p:cond delay="0"/>
                                  </p:stCondLst>
                                  <p:childTnLst>
                                    <p:anim calcmode="lin" valueType="num">
                                      <p:cBhvr>
                                        <p:cTn id="82" dur="1000"/>
                                        <p:tgtEl>
                                          <p:spTgt spid="1030"/>
                                        </p:tgtEl>
                                        <p:attrNameLst>
                                          <p:attrName>ppt_w</p:attrName>
                                        </p:attrNameLst>
                                      </p:cBhvr>
                                      <p:tavLst>
                                        <p:tav tm="0">
                                          <p:val>
                                            <p:strVal val="ppt_w"/>
                                          </p:val>
                                        </p:tav>
                                        <p:tav tm="100000">
                                          <p:val>
                                            <p:fltVal val="0"/>
                                          </p:val>
                                        </p:tav>
                                      </p:tavLst>
                                    </p:anim>
                                    <p:anim calcmode="lin" valueType="num">
                                      <p:cBhvr>
                                        <p:cTn id="83" dur="1000"/>
                                        <p:tgtEl>
                                          <p:spTgt spid="1030"/>
                                        </p:tgtEl>
                                        <p:attrNameLst>
                                          <p:attrName>ppt_h</p:attrName>
                                        </p:attrNameLst>
                                      </p:cBhvr>
                                      <p:tavLst>
                                        <p:tav tm="0">
                                          <p:val>
                                            <p:strVal val="ppt_h"/>
                                          </p:val>
                                        </p:tav>
                                        <p:tav tm="100000">
                                          <p:val>
                                            <p:fltVal val="0"/>
                                          </p:val>
                                        </p:tav>
                                      </p:tavLst>
                                    </p:anim>
                                    <p:anim calcmode="lin" valueType="num">
                                      <p:cBhvr>
                                        <p:cTn id="84" dur="1000"/>
                                        <p:tgtEl>
                                          <p:spTgt spid="1030"/>
                                        </p:tgtEl>
                                        <p:attrNameLst>
                                          <p:attrName>style.rotation</p:attrName>
                                        </p:attrNameLst>
                                      </p:cBhvr>
                                      <p:tavLst>
                                        <p:tav tm="0">
                                          <p:val>
                                            <p:fltVal val="0"/>
                                          </p:val>
                                        </p:tav>
                                        <p:tav tm="100000">
                                          <p:val>
                                            <p:fltVal val="90"/>
                                          </p:val>
                                        </p:tav>
                                      </p:tavLst>
                                    </p:anim>
                                    <p:animEffect transition="out" filter="fade">
                                      <p:cBhvr>
                                        <p:cTn id="85" dur="1000"/>
                                        <p:tgtEl>
                                          <p:spTgt spid="1030"/>
                                        </p:tgtEl>
                                      </p:cBhvr>
                                    </p:animEffect>
                                    <p:set>
                                      <p:cBhvr>
                                        <p:cTn id="86" dur="1" fill="hold">
                                          <p:stCondLst>
                                            <p:cond delay="999"/>
                                          </p:stCondLst>
                                        </p:cTn>
                                        <p:tgtEl>
                                          <p:spTgt spid="1030"/>
                                        </p:tgtEl>
                                        <p:attrNameLst>
                                          <p:attrName>style.visibility</p:attrName>
                                        </p:attrNameLst>
                                      </p:cBhvr>
                                      <p:to>
                                        <p:strVal val="hidden"/>
                                      </p:to>
                                    </p:set>
                                  </p:childTnLst>
                                </p:cTn>
                              </p:par>
                              <p:par>
                                <p:cTn id="87" presetID="26" presetClass="entr" presetSubtype="0" fill="hold" nodeType="withEffect">
                                  <p:stCondLst>
                                    <p:cond delay="0"/>
                                  </p:stCondLst>
                                  <p:childTnLst>
                                    <p:set>
                                      <p:cBhvr>
                                        <p:cTn id="88" dur="1" fill="hold">
                                          <p:stCondLst>
                                            <p:cond delay="0"/>
                                          </p:stCondLst>
                                        </p:cTn>
                                        <p:tgtEl>
                                          <p:spTgt spid="5">
                                            <p:txEl>
                                              <p:pRg st="4" end="4"/>
                                            </p:txEl>
                                          </p:spTgt>
                                        </p:tgtEl>
                                        <p:attrNameLst>
                                          <p:attrName>style.visibility</p:attrName>
                                        </p:attrNameLst>
                                      </p:cBhvr>
                                      <p:to>
                                        <p:strVal val="visible"/>
                                      </p:to>
                                    </p:set>
                                    <p:animEffect transition="in" filter="wipe(down)">
                                      <p:cBhvr>
                                        <p:cTn id="89" dur="580">
                                          <p:stCondLst>
                                            <p:cond delay="0"/>
                                          </p:stCondLst>
                                        </p:cTn>
                                        <p:tgtEl>
                                          <p:spTgt spid="5">
                                            <p:txEl>
                                              <p:pRg st="4" end="4"/>
                                            </p:txEl>
                                          </p:spTgt>
                                        </p:tgtEl>
                                      </p:cBhvr>
                                    </p:animEffect>
                                    <p:anim calcmode="lin" valueType="num">
                                      <p:cBhvr>
                                        <p:cTn id="90" dur="1822" tmFilter="0,0; 0.14,0.36; 0.43,0.73; 0.71,0.91; 1.0,1.0">
                                          <p:stCondLst>
                                            <p:cond delay="0"/>
                                          </p:stCondLst>
                                        </p:cTn>
                                        <p:tgtEl>
                                          <p:spTgt spid="5">
                                            <p:txEl>
                                              <p:pRg st="4" end="4"/>
                                            </p:txEl>
                                          </p:spTgt>
                                        </p:tgtEl>
                                        <p:attrNameLst>
                                          <p:attrName>ppt_x</p:attrName>
                                        </p:attrNameLst>
                                      </p:cBhvr>
                                      <p:tavLst>
                                        <p:tav tm="0">
                                          <p:val>
                                            <p:strVal val="#ppt_x-0.25"/>
                                          </p:val>
                                        </p:tav>
                                        <p:tav tm="100000">
                                          <p:val>
                                            <p:strVal val="#ppt_x"/>
                                          </p:val>
                                        </p:tav>
                                      </p:tavLst>
                                    </p:anim>
                                    <p:anim calcmode="lin" valueType="num">
                                      <p:cBhvr>
                                        <p:cTn id="91" dur="664" tmFilter="0.0,0.0; 0.25,0.07; 0.50,0.2; 0.75,0.467; 1.0,1.0">
                                          <p:stCondLst>
                                            <p:cond delay="0"/>
                                          </p:stCondLst>
                                        </p:cTn>
                                        <p:tgtEl>
                                          <p:spTgt spid="5">
                                            <p:txEl>
                                              <p:pRg st="4" end="4"/>
                                            </p:txEl>
                                          </p:spTgt>
                                        </p:tgtEl>
                                        <p:attrNameLst>
                                          <p:attrName>ppt_y</p:attrName>
                                        </p:attrNameLst>
                                      </p:cBhvr>
                                      <p:tavLst>
                                        <p:tav tm="0" fmla="#ppt_y-sin(pi*$)/3">
                                          <p:val>
                                            <p:fltVal val="0.5"/>
                                          </p:val>
                                        </p:tav>
                                        <p:tav tm="100000">
                                          <p:val>
                                            <p:fltVal val="1"/>
                                          </p:val>
                                        </p:tav>
                                      </p:tavLst>
                                    </p:anim>
                                    <p:anim calcmode="lin" valueType="num">
                                      <p:cBhvr>
                                        <p:cTn id="92" dur="664" tmFilter="0, 0; 0.125,0.2665; 0.25,0.4; 0.375,0.465; 0.5,0.5;  0.625,0.535; 0.75,0.6; 0.875,0.7335; 1,1">
                                          <p:stCondLst>
                                            <p:cond delay="664"/>
                                          </p:stCondLst>
                                        </p:cTn>
                                        <p:tgtEl>
                                          <p:spTgt spid="5">
                                            <p:txEl>
                                              <p:pRg st="4" end="4"/>
                                            </p:txEl>
                                          </p:spTgt>
                                        </p:tgtEl>
                                        <p:attrNameLst>
                                          <p:attrName>ppt_y</p:attrName>
                                        </p:attrNameLst>
                                      </p:cBhvr>
                                      <p:tavLst>
                                        <p:tav tm="0" fmla="#ppt_y-sin(pi*$)/9">
                                          <p:val>
                                            <p:fltVal val="0"/>
                                          </p:val>
                                        </p:tav>
                                        <p:tav tm="100000">
                                          <p:val>
                                            <p:fltVal val="1"/>
                                          </p:val>
                                        </p:tav>
                                      </p:tavLst>
                                    </p:anim>
                                    <p:anim calcmode="lin" valueType="num">
                                      <p:cBhvr>
                                        <p:cTn id="93" dur="332" tmFilter="0, 0; 0.125,0.2665; 0.25,0.4; 0.375,0.465; 0.5,0.5;  0.625,0.535; 0.75,0.6; 0.875,0.7335; 1,1">
                                          <p:stCondLst>
                                            <p:cond delay="1324"/>
                                          </p:stCondLst>
                                        </p:cTn>
                                        <p:tgtEl>
                                          <p:spTgt spid="5">
                                            <p:txEl>
                                              <p:pRg st="4" end="4"/>
                                            </p:txEl>
                                          </p:spTgt>
                                        </p:tgtEl>
                                        <p:attrNameLst>
                                          <p:attrName>ppt_y</p:attrName>
                                        </p:attrNameLst>
                                      </p:cBhvr>
                                      <p:tavLst>
                                        <p:tav tm="0" fmla="#ppt_y-sin(pi*$)/27">
                                          <p:val>
                                            <p:fltVal val="0"/>
                                          </p:val>
                                        </p:tav>
                                        <p:tav tm="100000">
                                          <p:val>
                                            <p:fltVal val="1"/>
                                          </p:val>
                                        </p:tav>
                                      </p:tavLst>
                                    </p:anim>
                                    <p:anim calcmode="lin" valueType="num">
                                      <p:cBhvr>
                                        <p:cTn id="94" dur="164" tmFilter="0, 0; 0.125,0.2665; 0.25,0.4; 0.375,0.465; 0.5,0.5;  0.625,0.535; 0.75,0.6; 0.875,0.7335; 1,1">
                                          <p:stCondLst>
                                            <p:cond delay="1656"/>
                                          </p:stCondLst>
                                        </p:cTn>
                                        <p:tgtEl>
                                          <p:spTgt spid="5">
                                            <p:txEl>
                                              <p:pRg st="4" end="4"/>
                                            </p:txEl>
                                          </p:spTgt>
                                        </p:tgtEl>
                                        <p:attrNameLst>
                                          <p:attrName>ppt_y</p:attrName>
                                        </p:attrNameLst>
                                      </p:cBhvr>
                                      <p:tavLst>
                                        <p:tav tm="0" fmla="#ppt_y-sin(pi*$)/81">
                                          <p:val>
                                            <p:fltVal val="0"/>
                                          </p:val>
                                        </p:tav>
                                        <p:tav tm="100000">
                                          <p:val>
                                            <p:fltVal val="1"/>
                                          </p:val>
                                        </p:tav>
                                      </p:tavLst>
                                    </p:anim>
                                    <p:animScale>
                                      <p:cBhvr>
                                        <p:cTn id="95" dur="26">
                                          <p:stCondLst>
                                            <p:cond delay="650"/>
                                          </p:stCondLst>
                                        </p:cTn>
                                        <p:tgtEl>
                                          <p:spTgt spid="5">
                                            <p:txEl>
                                              <p:pRg st="4" end="4"/>
                                            </p:txEl>
                                          </p:spTgt>
                                        </p:tgtEl>
                                      </p:cBhvr>
                                      <p:to x="100000" y="60000"/>
                                    </p:animScale>
                                    <p:animScale>
                                      <p:cBhvr>
                                        <p:cTn id="96" dur="166" decel="50000">
                                          <p:stCondLst>
                                            <p:cond delay="676"/>
                                          </p:stCondLst>
                                        </p:cTn>
                                        <p:tgtEl>
                                          <p:spTgt spid="5">
                                            <p:txEl>
                                              <p:pRg st="4" end="4"/>
                                            </p:txEl>
                                          </p:spTgt>
                                        </p:tgtEl>
                                      </p:cBhvr>
                                      <p:to x="100000" y="100000"/>
                                    </p:animScale>
                                    <p:animScale>
                                      <p:cBhvr>
                                        <p:cTn id="97" dur="26">
                                          <p:stCondLst>
                                            <p:cond delay="1312"/>
                                          </p:stCondLst>
                                        </p:cTn>
                                        <p:tgtEl>
                                          <p:spTgt spid="5">
                                            <p:txEl>
                                              <p:pRg st="4" end="4"/>
                                            </p:txEl>
                                          </p:spTgt>
                                        </p:tgtEl>
                                      </p:cBhvr>
                                      <p:to x="100000" y="80000"/>
                                    </p:animScale>
                                    <p:animScale>
                                      <p:cBhvr>
                                        <p:cTn id="98" dur="166" decel="50000">
                                          <p:stCondLst>
                                            <p:cond delay="1338"/>
                                          </p:stCondLst>
                                        </p:cTn>
                                        <p:tgtEl>
                                          <p:spTgt spid="5">
                                            <p:txEl>
                                              <p:pRg st="4" end="4"/>
                                            </p:txEl>
                                          </p:spTgt>
                                        </p:tgtEl>
                                      </p:cBhvr>
                                      <p:to x="100000" y="100000"/>
                                    </p:animScale>
                                    <p:animScale>
                                      <p:cBhvr>
                                        <p:cTn id="99" dur="26">
                                          <p:stCondLst>
                                            <p:cond delay="1642"/>
                                          </p:stCondLst>
                                        </p:cTn>
                                        <p:tgtEl>
                                          <p:spTgt spid="5">
                                            <p:txEl>
                                              <p:pRg st="4" end="4"/>
                                            </p:txEl>
                                          </p:spTgt>
                                        </p:tgtEl>
                                      </p:cBhvr>
                                      <p:to x="100000" y="90000"/>
                                    </p:animScale>
                                    <p:animScale>
                                      <p:cBhvr>
                                        <p:cTn id="100" dur="166" decel="50000">
                                          <p:stCondLst>
                                            <p:cond delay="1668"/>
                                          </p:stCondLst>
                                        </p:cTn>
                                        <p:tgtEl>
                                          <p:spTgt spid="5">
                                            <p:txEl>
                                              <p:pRg st="4" end="4"/>
                                            </p:txEl>
                                          </p:spTgt>
                                        </p:tgtEl>
                                      </p:cBhvr>
                                      <p:to x="100000" y="100000"/>
                                    </p:animScale>
                                    <p:animScale>
                                      <p:cBhvr>
                                        <p:cTn id="101" dur="26">
                                          <p:stCondLst>
                                            <p:cond delay="1808"/>
                                          </p:stCondLst>
                                        </p:cTn>
                                        <p:tgtEl>
                                          <p:spTgt spid="5">
                                            <p:txEl>
                                              <p:pRg st="4" end="4"/>
                                            </p:txEl>
                                          </p:spTgt>
                                        </p:tgtEl>
                                      </p:cBhvr>
                                      <p:to x="100000" y="95000"/>
                                    </p:animScale>
                                    <p:animScale>
                                      <p:cBhvr>
                                        <p:cTn id="102" dur="166" decel="50000">
                                          <p:stCondLst>
                                            <p:cond delay="1834"/>
                                          </p:stCondLst>
                                        </p:cTn>
                                        <p:tgtEl>
                                          <p:spTgt spid="5">
                                            <p:txEl>
                                              <p:pRg st="4" end="4"/>
                                            </p:txEl>
                                          </p:spTgt>
                                        </p:tgtEl>
                                      </p:cBhvr>
                                      <p:to x="100000" y="100000"/>
                                    </p:animScale>
                                  </p:childTnLst>
                                </p:cTn>
                              </p:par>
                            </p:childTnLst>
                          </p:cTn>
                        </p:par>
                      </p:childTnLst>
                    </p:cTn>
                  </p:par>
                  <p:par>
                    <p:cTn id="103" fill="hold">
                      <p:stCondLst>
                        <p:cond delay="indefinite"/>
                      </p:stCondLst>
                      <p:childTnLst>
                        <p:par>
                          <p:cTn id="104" fill="hold">
                            <p:stCondLst>
                              <p:cond delay="0"/>
                            </p:stCondLst>
                            <p:childTnLst>
                              <p:par>
                                <p:cTn id="105" presetID="50" presetClass="entr" presetSubtype="0" decel="100000" fill="hold" nodeType="clickEffect">
                                  <p:stCondLst>
                                    <p:cond delay="0"/>
                                  </p:stCondLst>
                                  <p:childTnLst>
                                    <p:set>
                                      <p:cBhvr>
                                        <p:cTn id="106" dur="1" fill="hold">
                                          <p:stCondLst>
                                            <p:cond delay="0"/>
                                          </p:stCondLst>
                                        </p:cTn>
                                        <p:tgtEl>
                                          <p:spTgt spid="1032"/>
                                        </p:tgtEl>
                                        <p:attrNameLst>
                                          <p:attrName>style.visibility</p:attrName>
                                        </p:attrNameLst>
                                      </p:cBhvr>
                                      <p:to>
                                        <p:strVal val="visible"/>
                                      </p:to>
                                    </p:set>
                                    <p:anim calcmode="lin" valueType="num">
                                      <p:cBhvr>
                                        <p:cTn id="107" dur="1000" fill="hold"/>
                                        <p:tgtEl>
                                          <p:spTgt spid="1032"/>
                                        </p:tgtEl>
                                        <p:attrNameLst>
                                          <p:attrName>ppt_w</p:attrName>
                                        </p:attrNameLst>
                                      </p:cBhvr>
                                      <p:tavLst>
                                        <p:tav tm="0">
                                          <p:val>
                                            <p:strVal val="#ppt_w+.3"/>
                                          </p:val>
                                        </p:tav>
                                        <p:tav tm="100000">
                                          <p:val>
                                            <p:strVal val="#ppt_w"/>
                                          </p:val>
                                        </p:tav>
                                      </p:tavLst>
                                    </p:anim>
                                    <p:anim calcmode="lin" valueType="num">
                                      <p:cBhvr>
                                        <p:cTn id="108" dur="1000" fill="hold"/>
                                        <p:tgtEl>
                                          <p:spTgt spid="1032"/>
                                        </p:tgtEl>
                                        <p:attrNameLst>
                                          <p:attrName>ppt_h</p:attrName>
                                        </p:attrNameLst>
                                      </p:cBhvr>
                                      <p:tavLst>
                                        <p:tav tm="0">
                                          <p:val>
                                            <p:strVal val="#ppt_h"/>
                                          </p:val>
                                        </p:tav>
                                        <p:tav tm="100000">
                                          <p:val>
                                            <p:strVal val="#ppt_h"/>
                                          </p:val>
                                        </p:tav>
                                      </p:tavLst>
                                    </p:anim>
                                    <p:animEffect transition="in" filter="fade">
                                      <p:cBhvr>
                                        <p:cTn id="109" dur="1000"/>
                                        <p:tgtEl>
                                          <p:spTgt spid="1032"/>
                                        </p:tgtEl>
                                      </p:cBhvr>
                                    </p:animEffect>
                                  </p:childTnLst>
                                </p:cTn>
                              </p:par>
                            </p:childTnLst>
                          </p:cTn>
                        </p:par>
                      </p:childTnLst>
                    </p:cTn>
                  </p:par>
                  <p:par>
                    <p:cTn id="110" fill="hold">
                      <p:stCondLst>
                        <p:cond delay="indefinite"/>
                      </p:stCondLst>
                      <p:childTnLst>
                        <p:par>
                          <p:cTn id="111" fill="hold">
                            <p:stCondLst>
                              <p:cond delay="0"/>
                            </p:stCondLst>
                            <p:childTnLst>
                              <p:par>
                                <p:cTn id="112" presetID="31" presetClass="exit" presetSubtype="0" fill="hold" nodeType="clickEffect">
                                  <p:stCondLst>
                                    <p:cond delay="0"/>
                                  </p:stCondLst>
                                  <p:childTnLst>
                                    <p:anim calcmode="lin" valueType="num">
                                      <p:cBhvr>
                                        <p:cTn id="113" dur="1000"/>
                                        <p:tgtEl>
                                          <p:spTgt spid="1032"/>
                                        </p:tgtEl>
                                        <p:attrNameLst>
                                          <p:attrName>ppt_w</p:attrName>
                                        </p:attrNameLst>
                                      </p:cBhvr>
                                      <p:tavLst>
                                        <p:tav tm="0">
                                          <p:val>
                                            <p:strVal val="ppt_w"/>
                                          </p:val>
                                        </p:tav>
                                        <p:tav tm="100000">
                                          <p:val>
                                            <p:fltVal val="0"/>
                                          </p:val>
                                        </p:tav>
                                      </p:tavLst>
                                    </p:anim>
                                    <p:anim calcmode="lin" valueType="num">
                                      <p:cBhvr>
                                        <p:cTn id="114" dur="1000"/>
                                        <p:tgtEl>
                                          <p:spTgt spid="1032"/>
                                        </p:tgtEl>
                                        <p:attrNameLst>
                                          <p:attrName>ppt_h</p:attrName>
                                        </p:attrNameLst>
                                      </p:cBhvr>
                                      <p:tavLst>
                                        <p:tav tm="0">
                                          <p:val>
                                            <p:strVal val="ppt_h"/>
                                          </p:val>
                                        </p:tav>
                                        <p:tav tm="100000">
                                          <p:val>
                                            <p:fltVal val="0"/>
                                          </p:val>
                                        </p:tav>
                                      </p:tavLst>
                                    </p:anim>
                                    <p:anim calcmode="lin" valueType="num">
                                      <p:cBhvr>
                                        <p:cTn id="115" dur="1000"/>
                                        <p:tgtEl>
                                          <p:spTgt spid="1032"/>
                                        </p:tgtEl>
                                        <p:attrNameLst>
                                          <p:attrName>style.rotation</p:attrName>
                                        </p:attrNameLst>
                                      </p:cBhvr>
                                      <p:tavLst>
                                        <p:tav tm="0">
                                          <p:val>
                                            <p:fltVal val="0"/>
                                          </p:val>
                                        </p:tav>
                                        <p:tav tm="100000">
                                          <p:val>
                                            <p:fltVal val="90"/>
                                          </p:val>
                                        </p:tav>
                                      </p:tavLst>
                                    </p:anim>
                                    <p:animEffect transition="out" filter="fade">
                                      <p:cBhvr>
                                        <p:cTn id="116" dur="1000"/>
                                        <p:tgtEl>
                                          <p:spTgt spid="1032"/>
                                        </p:tgtEl>
                                      </p:cBhvr>
                                    </p:animEffect>
                                    <p:set>
                                      <p:cBhvr>
                                        <p:cTn id="117" dur="1" fill="hold">
                                          <p:stCondLst>
                                            <p:cond delay="999"/>
                                          </p:stCondLst>
                                        </p:cTn>
                                        <p:tgtEl>
                                          <p:spTgt spid="1032"/>
                                        </p:tgtEl>
                                        <p:attrNameLst>
                                          <p:attrName>style.visibility</p:attrName>
                                        </p:attrNameLst>
                                      </p:cBhvr>
                                      <p:to>
                                        <p:strVal val="hidden"/>
                                      </p:to>
                                    </p:set>
                                  </p:childTnLst>
                                </p:cTn>
                              </p:par>
                              <p:par>
                                <p:cTn id="118" presetID="6" presetClass="entr" presetSubtype="16" fill="hold" nodeType="withEffect">
                                  <p:stCondLst>
                                    <p:cond delay="0"/>
                                  </p:stCondLst>
                                  <p:childTnLst>
                                    <p:set>
                                      <p:cBhvr>
                                        <p:cTn id="119" dur="1" fill="hold">
                                          <p:stCondLst>
                                            <p:cond delay="0"/>
                                          </p:stCondLst>
                                        </p:cTn>
                                        <p:tgtEl>
                                          <p:spTgt spid="1034"/>
                                        </p:tgtEl>
                                        <p:attrNameLst>
                                          <p:attrName>style.visibility</p:attrName>
                                        </p:attrNameLst>
                                      </p:cBhvr>
                                      <p:to>
                                        <p:strVal val="visible"/>
                                      </p:to>
                                    </p:set>
                                    <p:animEffect transition="in" filter="circle(in)">
                                      <p:cBhvr>
                                        <p:cTn id="120" dur="2000"/>
                                        <p:tgtEl>
                                          <p:spTgt spid="1034"/>
                                        </p:tgtEl>
                                      </p:cBhvr>
                                    </p:animEffect>
                                  </p:childTnLst>
                                </p:cTn>
                              </p:par>
                            </p:childTnLst>
                          </p:cTn>
                        </p:par>
                      </p:childTnLst>
                    </p:cTn>
                  </p:par>
                  <p:par>
                    <p:cTn id="121" fill="hold">
                      <p:stCondLst>
                        <p:cond delay="indefinite"/>
                      </p:stCondLst>
                      <p:childTnLst>
                        <p:par>
                          <p:cTn id="122" fill="hold">
                            <p:stCondLst>
                              <p:cond delay="0"/>
                            </p:stCondLst>
                            <p:childTnLst>
                              <p:par>
                                <p:cTn id="123" presetID="1" presetClass="exit" presetSubtype="0" fill="hold" nodeType="clickEffect">
                                  <p:stCondLst>
                                    <p:cond delay="0"/>
                                  </p:stCondLst>
                                  <p:childTnLst>
                                    <p:set>
                                      <p:cBhvr>
                                        <p:cTn id="124" dur="1" fill="hold">
                                          <p:stCondLst>
                                            <p:cond delay="0"/>
                                          </p:stCondLst>
                                        </p:cTn>
                                        <p:tgtEl>
                                          <p:spTgt spid="103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Image result for camp half blood logo"/>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rcRect t="11054" r="3746" b="11273"/>
          <a:stretch/>
        </p:blipFill>
        <p:spPr bwMode="auto">
          <a:xfrm>
            <a:off x="6688833" y="4876800"/>
            <a:ext cx="2455167" cy="19812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7705" y="152400"/>
            <a:ext cx="9144000" cy="923330"/>
          </a:xfrm>
          <a:prstGeom prst="rect">
            <a:avLst/>
          </a:prstGeom>
          <a:noFill/>
        </p:spPr>
        <p:txBody>
          <a:bodyPr wrap="square" lIns="91440" tIns="45720" rIns="91440" bIns="45720">
            <a:spAutoFit/>
          </a:bodyPr>
          <a:lstStyle/>
          <a:p>
            <a:pPr algn="ctr"/>
            <a:r>
              <a:rPr lang="en-US" sz="5400" b="1"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Selflessness and Sacrifice!</a:t>
            </a:r>
            <a:endParaRPr lang="en-US" sz="5400" b="1" cap="none" spc="0"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endParaRPr>
          </a:p>
        </p:txBody>
      </p:sp>
      <p:sp>
        <p:nvSpPr>
          <p:cNvPr id="4" name="Rectangle 3"/>
          <p:cNvSpPr/>
          <p:nvPr/>
        </p:nvSpPr>
        <p:spPr>
          <a:xfrm>
            <a:off x="17484" y="876015"/>
            <a:ext cx="9144000" cy="584775"/>
          </a:xfrm>
          <a:prstGeom prst="rect">
            <a:avLst/>
          </a:prstGeom>
          <a:noFill/>
        </p:spPr>
        <p:txBody>
          <a:bodyPr wrap="square" lIns="91440" tIns="45720" rIns="91440" bIns="45720">
            <a:spAutoFit/>
          </a:bodyPr>
          <a:lstStyle/>
          <a:p>
            <a:pPr algn="ctr"/>
            <a:r>
              <a:rPr lang="en-US" sz="3200" b="1" dirty="0">
                <a:ln w="12700">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Modern Heroes!</a:t>
            </a:r>
            <a:endParaRPr lang="en-US" sz="3200" b="1" cap="none" spc="0" dirty="0">
              <a:ln w="12700">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endParaRPr>
          </a:p>
        </p:txBody>
      </p:sp>
      <p:pic>
        <p:nvPicPr>
          <p:cNvPr id="1026" name="Picture 2" descr="Image result for nelson mandel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8815" y="1460791"/>
            <a:ext cx="2266819" cy="291724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descr="Image result for aung san suu kyi"/>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92032" y="1764411"/>
            <a:ext cx="3010380" cy="225851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30" name="Picture 6" descr="Image result for emily davison"/>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58029" y="1540186"/>
            <a:ext cx="2488379" cy="317761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58815" y="4959927"/>
            <a:ext cx="2266819" cy="938719"/>
          </a:xfrm>
          <a:prstGeom prst="rect">
            <a:avLst/>
          </a:prstGeom>
          <a:noFill/>
          <a:ln>
            <a:solidFill>
              <a:schemeClr val="tx1"/>
            </a:solidFill>
          </a:ln>
        </p:spPr>
        <p:txBody>
          <a:bodyPr wrap="square" rtlCol="0">
            <a:spAutoFit/>
          </a:bodyPr>
          <a:lstStyle/>
          <a:p>
            <a:pPr algn="ctr"/>
            <a:r>
              <a:rPr lang="en-GB" sz="1100" dirty="0"/>
              <a:t>Nelson Mandela. Taken by </a:t>
            </a:r>
            <a:r>
              <a:rPr lang="en-GB" sz="1100" dirty="0" err="1"/>
              <a:t>Yousuf</a:t>
            </a:r>
            <a:r>
              <a:rPr lang="en-GB" sz="1100" dirty="0"/>
              <a:t> Karsh. 1990.</a:t>
            </a:r>
          </a:p>
          <a:p>
            <a:pPr algn="ctr"/>
            <a:r>
              <a:rPr lang="en-GB" sz="1100" dirty="0"/>
              <a:t>Deputy President &amp; Spiritual Leader, African National Congress</a:t>
            </a:r>
          </a:p>
          <a:p>
            <a:pPr algn="ctr"/>
            <a:r>
              <a:rPr lang="en-GB" sz="1100" dirty="0"/>
              <a:t>Figure 19</a:t>
            </a:r>
          </a:p>
        </p:txBody>
      </p:sp>
      <p:sp>
        <p:nvSpPr>
          <p:cNvPr id="10" name="TextBox 9"/>
          <p:cNvSpPr txBox="1"/>
          <p:nvPr/>
        </p:nvSpPr>
        <p:spPr>
          <a:xfrm>
            <a:off x="3363813" y="4598315"/>
            <a:ext cx="2266819" cy="600164"/>
          </a:xfrm>
          <a:prstGeom prst="rect">
            <a:avLst/>
          </a:prstGeom>
          <a:noFill/>
          <a:ln>
            <a:solidFill>
              <a:schemeClr val="tx1"/>
            </a:solidFill>
          </a:ln>
        </p:spPr>
        <p:txBody>
          <a:bodyPr wrap="square" rtlCol="0">
            <a:spAutoFit/>
          </a:bodyPr>
          <a:lstStyle/>
          <a:p>
            <a:pPr algn="ctr"/>
            <a:r>
              <a:rPr lang="en-GB" sz="1100" dirty="0"/>
              <a:t>Aung San Suu Kyi. 2015.</a:t>
            </a:r>
          </a:p>
          <a:p>
            <a:pPr algn="ctr"/>
            <a:r>
              <a:rPr lang="en-GB" sz="1100" dirty="0"/>
              <a:t>President of Myanmar</a:t>
            </a:r>
          </a:p>
          <a:p>
            <a:pPr algn="ctr"/>
            <a:r>
              <a:rPr lang="en-GB" sz="1100" dirty="0"/>
              <a:t>Figure 20</a:t>
            </a:r>
          </a:p>
        </p:txBody>
      </p:sp>
      <p:sp>
        <p:nvSpPr>
          <p:cNvPr id="11" name="TextBox 10"/>
          <p:cNvSpPr txBox="1"/>
          <p:nvPr/>
        </p:nvSpPr>
        <p:spPr>
          <a:xfrm>
            <a:off x="5335400" y="5567318"/>
            <a:ext cx="2266819" cy="769441"/>
          </a:xfrm>
          <a:prstGeom prst="rect">
            <a:avLst/>
          </a:prstGeom>
          <a:noFill/>
          <a:ln>
            <a:solidFill>
              <a:schemeClr val="tx1"/>
            </a:solidFill>
          </a:ln>
        </p:spPr>
        <p:txBody>
          <a:bodyPr wrap="square" rtlCol="0">
            <a:spAutoFit/>
          </a:bodyPr>
          <a:lstStyle/>
          <a:p>
            <a:pPr algn="ctr"/>
            <a:r>
              <a:rPr lang="en-GB" sz="1100" dirty="0"/>
              <a:t>Emily Davidson, 1910-1912. The Day Book (Chicago, Illinois), 9 June 1913. Page 4</a:t>
            </a:r>
          </a:p>
          <a:p>
            <a:pPr algn="ctr"/>
            <a:r>
              <a:rPr lang="en-GB" sz="1100" dirty="0"/>
              <a:t>Figure 21</a:t>
            </a:r>
          </a:p>
        </p:txBody>
      </p:sp>
      <p:cxnSp>
        <p:nvCxnSpPr>
          <p:cNvPr id="8" name="Straight Arrow Connector 7"/>
          <p:cNvCxnSpPr>
            <a:stCxn id="1026" idx="2"/>
            <a:endCxn id="6" idx="0"/>
          </p:cNvCxnSpPr>
          <p:nvPr/>
        </p:nvCxnSpPr>
        <p:spPr>
          <a:xfrm>
            <a:off x="1392225" y="4378037"/>
            <a:ext cx="0" cy="58189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1028" idx="2"/>
            <a:endCxn id="10" idx="0"/>
          </p:cNvCxnSpPr>
          <p:nvPr/>
        </p:nvCxnSpPr>
        <p:spPr>
          <a:xfrm>
            <a:off x="4497222" y="4022930"/>
            <a:ext cx="1" cy="57538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1030" idx="2"/>
            <a:endCxn id="11" idx="0"/>
          </p:cNvCxnSpPr>
          <p:nvPr/>
        </p:nvCxnSpPr>
        <p:spPr>
          <a:xfrm flipH="1">
            <a:off x="6468810" y="4717801"/>
            <a:ext cx="1133409" cy="84951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7917382" y="6627168"/>
            <a:ext cx="1226618" cy="230832"/>
          </a:xfrm>
          <a:prstGeom prst="rect">
            <a:avLst/>
          </a:prstGeom>
          <a:noFill/>
        </p:spPr>
        <p:txBody>
          <a:bodyPr wrap="none" rtlCol="0">
            <a:spAutoFit/>
          </a:bodyPr>
          <a:lstStyle/>
          <a:p>
            <a:r>
              <a:rPr lang="en-GB" sz="900" dirty="0"/>
              <a:t>Camp Half-Blood Logo</a:t>
            </a:r>
          </a:p>
        </p:txBody>
      </p:sp>
    </p:spTree>
    <p:extLst>
      <p:ext uri="{BB962C8B-B14F-4D97-AF65-F5344CB8AC3E}">
        <p14:creationId xmlns:p14="http://schemas.microsoft.com/office/powerpoint/2010/main" val="3044969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1026"/>
                                        </p:tgtEl>
                                        <p:attrNameLst>
                                          <p:attrName>style.visibility</p:attrName>
                                        </p:attrNameLst>
                                      </p:cBhvr>
                                      <p:to>
                                        <p:strVal val="visible"/>
                                      </p:to>
                                    </p:set>
                                    <p:animEffect transition="in" filter="fade">
                                      <p:cBhvr>
                                        <p:cTn id="20" dur="1000"/>
                                        <p:tgtEl>
                                          <p:spTgt spid="1026"/>
                                        </p:tgtEl>
                                      </p:cBhvr>
                                    </p:animEffect>
                                    <p:anim calcmode="lin" valueType="num">
                                      <p:cBhvr>
                                        <p:cTn id="21" dur="1000" fill="hold"/>
                                        <p:tgtEl>
                                          <p:spTgt spid="1026"/>
                                        </p:tgtEl>
                                        <p:attrNameLst>
                                          <p:attrName>ppt_x</p:attrName>
                                        </p:attrNameLst>
                                      </p:cBhvr>
                                      <p:tavLst>
                                        <p:tav tm="0">
                                          <p:val>
                                            <p:strVal val="#ppt_x"/>
                                          </p:val>
                                        </p:tav>
                                        <p:tav tm="100000">
                                          <p:val>
                                            <p:strVal val="#ppt_x"/>
                                          </p:val>
                                        </p:tav>
                                      </p:tavLst>
                                    </p:anim>
                                    <p:anim calcmode="lin" valueType="num">
                                      <p:cBhvr>
                                        <p:cTn id="22" dur="1000" fill="hold"/>
                                        <p:tgtEl>
                                          <p:spTgt spid="1026"/>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1000"/>
                                        <p:tgtEl>
                                          <p:spTgt spid="6"/>
                                        </p:tgtEl>
                                      </p:cBhvr>
                                    </p:animEffect>
                                    <p:anim calcmode="lin" valueType="num">
                                      <p:cBhvr>
                                        <p:cTn id="31" dur="1000" fill="hold"/>
                                        <p:tgtEl>
                                          <p:spTgt spid="6"/>
                                        </p:tgtEl>
                                        <p:attrNameLst>
                                          <p:attrName>ppt_x</p:attrName>
                                        </p:attrNameLst>
                                      </p:cBhvr>
                                      <p:tavLst>
                                        <p:tav tm="0">
                                          <p:val>
                                            <p:strVal val="#ppt_x"/>
                                          </p:val>
                                        </p:tav>
                                        <p:tav tm="100000">
                                          <p:val>
                                            <p:strVal val="#ppt_x"/>
                                          </p:val>
                                        </p:tav>
                                      </p:tavLst>
                                    </p:anim>
                                    <p:anim calcmode="lin" valueType="num">
                                      <p:cBhvr>
                                        <p:cTn id="3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1028"/>
                                        </p:tgtEl>
                                        <p:attrNameLst>
                                          <p:attrName>style.visibility</p:attrName>
                                        </p:attrNameLst>
                                      </p:cBhvr>
                                      <p:to>
                                        <p:strVal val="visible"/>
                                      </p:to>
                                    </p:set>
                                    <p:animEffect transition="in" filter="fade">
                                      <p:cBhvr>
                                        <p:cTn id="37" dur="1000"/>
                                        <p:tgtEl>
                                          <p:spTgt spid="1028"/>
                                        </p:tgtEl>
                                      </p:cBhvr>
                                    </p:animEffect>
                                    <p:anim calcmode="lin" valueType="num">
                                      <p:cBhvr>
                                        <p:cTn id="38" dur="1000" fill="hold"/>
                                        <p:tgtEl>
                                          <p:spTgt spid="1028"/>
                                        </p:tgtEl>
                                        <p:attrNameLst>
                                          <p:attrName>ppt_x</p:attrName>
                                        </p:attrNameLst>
                                      </p:cBhvr>
                                      <p:tavLst>
                                        <p:tav tm="0">
                                          <p:val>
                                            <p:strVal val="#ppt_x"/>
                                          </p:val>
                                        </p:tav>
                                        <p:tav tm="100000">
                                          <p:val>
                                            <p:strVal val="#ppt_x"/>
                                          </p:val>
                                        </p:tav>
                                      </p:tavLst>
                                    </p:anim>
                                    <p:anim calcmode="lin" valueType="num">
                                      <p:cBhvr>
                                        <p:cTn id="39" dur="1000" fill="hold"/>
                                        <p:tgtEl>
                                          <p:spTgt spid="1028"/>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1000"/>
                                        <p:tgtEl>
                                          <p:spTgt spid="14"/>
                                        </p:tgtEl>
                                      </p:cBhvr>
                                    </p:animEffect>
                                    <p:anim calcmode="lin" valueType="num">
                                      <p:cBhvr>
                                        <p:cTn id="43" dur="1000" fill="hold"/>
                                        <p:tgtEl>
                                          <p:spTgt spid="14"/>
                                        </p:tgtEl>
                                        <p:attrNameLst>
                                          <p:attrName>ppt_x</p:attrName>
                                        </p:attrNameLst>
                                      </p:cBhvr>
                                      <p:tavLst>
                                        <p:tav tm="0">
                                          <p:val>
                                            <p:strVal val="#ppt_x"/>
                                          </p:val>
                                        </p:tav>
                                        <p:tav tm="100000">
                                          <p:val>
                                            <p:strVal val="#ppt_x"/>
                                          </p:val>
                                        </p:tav>
                                      </p:tavLst>
                                    </p:anim>
                                    <p:anim calcmode="lin" valueType="num">
                                      <p:cBhvr>
                                        <p:cTn id="44" dur="1000" fill="hold"/>
                                        <p:tgtEl>
                                          <p:spTgt spid="14"/>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fade">
                                      <p:cBhvr>
                                        <p:cTn id="47" dur="1000"/>
                                        <p:tgtEl>
                                          <p:spTgt spid="10"/>
                                        </p:tgtEl>
                                      </p:cBhvr>
                                    </p:animEffect>
                                    <p:anim calcmode="lin" valueType="num">
                                      <p:cBhvr>
                                        <p:cTn id="48" dur="1000" fill="hold"/>
                                        <p:tgtEl>
                                          <p:spTgt spid="10"/>
                                        </p:tgtEl>
                                        <p:attrNameLst>
                                          <p:attrName>ppt_x</p:attrName>
                                        </p:attrNameLst>
                                      </p:cBhvr>
                                      <p:tavLst>
                                        <p:tav tm="0">
                                          <p:val>
                                            <p:strVal val="#ppt_x"/>
                                          </p:val>
                                        </p:tav>
                                        <p:tav tm="100000">
                                          <p:val>
                                            <p:strVal val="#ppt_x"/>
                                          </p:val>
                                        </p:tav>
                                      </p:tavLst>
                                    </p:anim>
                                    <p:anim calcmode="lin" valueType="num">
                                      <p:cBhvr>
                                        <p:cTn id="4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1030"/>
                                        </p:tgtEl>
                                        <p:attrNameLst>
                                          <p:attrName>style.visibility</p:attrName>
                                        </p:attrNameLst>
                                      </p:cBhvr>
                                      <p:to>
                                        <p:strVal val="visible"/>
                                      </p:to>
                                    </p:set>
                                    <p:animEffect transition="in" filter="fade">
                                      <p:cBhvr>
                                        <p:cTn id="54" dur="1000"/>
                                        <p:tgtEl>
                                          <p:spTgt spid="1030"/>
                                        </p:tgtEl>
                                      </p:cBhvr>
                                    </p:animEffect>
                                    <p:anim calcmode="lin" valueType="num">
                                      <p:cBhvr>
                                        <p:cTn id="55" dur="1000" fill="hold"/>
                                        <p:tgtEl>
                                          <p:spTgt spid="1030"/>
                                        </p:tgtEl>
                                        <p:attrNameLst>
                                          <p:attrName>ppt_x</p:attrName>
                                        </p:attrNameLst>
                                      </p:cBhvr>
                                      <p:tavLst>
                                        <p:tav tm="0">
                                          <p:val>
                                            <p:strVal val="#ppt_x"/>
                                          </p:val>
                                        </p:tav>
                                        <p:tav tm="100000">
                                          <p:val>
                                            <p:strVal val="#ppt_x"/>
                                          </p:val>
                                        </p:tav>
                                      </p:tavLst>
                                    </p:anim>
                                    <p:anim calcmode="lin" valueType="num">
                                      <p:cBhvr>
                                        <p:cTn id="56" dur="1000" fill="hold"/>
                                        <p:tgtEl>
                                          <p:spTgt spid="1030"/>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17"/>
                                        </p:tgtEl>
                                        <p:attrNameLst>
                                          <p:attrName>style.visibility</p:attrName>
                                        </p:attrNameLst>
                                      </p:cBhvr>
                                      <p:to>
                                        <p:strVal val="visible"/>
                                      </p:to>
                                    </p:set>
                                    <p:animEffect transition="in" filter="fade">
                                      <p:cBhvr>
                                        <p:cTn id="59" dur="1000"/>
                                        <p:tgtEl>
                                          <p:spTgt spid="17"/>
                                        </p:tgtEl>
                                      </p:cBhvr>
                                    </p:animEffect>
                                    <p:anim calcmode="lin" valueType="num">
                                      <p:cBhvr>
                                        <p:cTn id="60" dur="1000" fill="hold"/>
                                        <p:tgtEl>
                                          <p:spTgt spid="17"/>
                                        </p:tgtEl>
                                        <p:attrNameLst>
                                          <p:attrName>ppt_x</p:attrName>
                                        </p:attrNameLst>
                                      </p:cBhvr>
                                      <p:tavLst>
                                        <p:tav tm="0">
                                          <p:val>
                                            <p:strVal val="#ppt_x"/>
                                          </p:val>
                                        </p:tav>
                                        <p:tav tm="100000">
                                          <p:val>
                                            <p:strVal val="#ppt_x"/>
                                          </p:val>
                                        </p:tav>
                                      </p:tavLst>
                                    </p:anim>
                                    <p:anim calcmode="lin" valueType="num">
                                      <p:cBhvr>
                                        <p:cTn id="61" dur="1000" fill="hold"/>
                                        <p:tgtEl>
                                          <p:spTgt spid="17"/>
                                        </p:tgtEl>
                                        <p:attrNameLst>
                                          <p:attrName>ppt_y</p:attrName>
                                        </p:attrNameLst>
                                      </p:cBhvr>
                                      <p:tavLst>
                                        <p:tav tm="0">
                                          <p:val>
                                            <p:strVal val="#ppt_y+.1"/>
                                          </p:val>
                                        </p:tav>
                                        <p:tav tm="100000">
                                          <p:val>
                                            <p:strVal val="#ppt_y"/>
                                          </p:val>
                                        </p:tav>
                                      </p:tavLst>
                                    </p:anim>
                                  </p:childTnLst>
                                </p:cTn>
                              </p:par>
                              <p:par>
                                <p:cTn id="62" presetID="42" presetClass="entr" presetSubtype="0" fill="hold" grpId="0" nodeType="withEffect">
                                  <p:stCondLst>
                                    <p:cond delay="0"/>
                                  </p:stCondLst>
                                  <p:childTnLst>
                                    <p:set>
                                      <p:cBhvr>
                                        <p:cTn id="63" dur="1" fill="hold">
                                          <p:stCondLst>
                                            <p:cond delay="0"/>
                                          </p:stCondLst>
                                        </p:cTn>
                                        <p:tgtEl>
                                          <p:spTgt spid="11"/>
                                        </p:tgtEl>
                                        <p:attrNameLst>
                                          <p:attrName>style.visibility</p:attrName>
                                        </p:attrNameLst>
                                      </p:cBhvr>
                                      <p:to>
                                        <p:strVal val="visible"/>
                                      </p:to>
                                    </p:set>
                                    <p:animEffect transition="in" filter="fade">
                                      <p:cBhvr>
                                        <p:cTn id="64" dur="1000"/>
                                        <p:tgtEl>
                                          <p:spTgt spid="11"/>
                                        </p:tgtEl>
                                      </p:cBhvr>
                                    </p:animEffect>
                                    <p:anim calcmode="lin" valueType="num">
                                      <p:cBhvr>
                                        <p:cTn id="65" dur="1000" fill="hold"/>
                                        <p:tgtEl>
                                          <p:spTgt spid="11"/>
                                        </p:tgtEl>
                                        <p:attrNameLst>
                                          <p:attrName>ppt_x</p:attrName>
                                        </p:attrNameLst>
                                      </p:cBhvr>
                                      <p:tavLst>
                                        <p:tav tm="0">
                                          <p:val>
                                            <p:strVal val="#ppt_x"/>
                                          </p:val>
                                        </p:tav>
                                        <p:tav tm="100000">
                                          <p:val>
                                            <p:strVal val="#ppt_x"/>
                                          </p:val>
                                        </p:tav>
                                      </p:tavLst>
                                    </p:anim>
                                    <p:anim calcmode="lin" valueType="num">
                                      <p:cBhvr>
                                        <p:cTn id="6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xit" presetSubtype="0" fill="hold" grpId="1" nodeType="clickEffect">
                                  <p:stCondLst>
                                    <p:cond delay="0"/>
                                  </p:stCondLst>
                                  <p:childTnLst>
                                    <p:animEffect transition="out" filter="fade">
                                      <p:cBhvr>
                                        <p:cTn id="70" dur="1000"/>
                                        <p:tgtEl>
                                          <p:spTgt spid="4"/>
                                        </p:tgtEl>
                                      </p:cBhvr>
                                    </p:animEffect>
                                    <p:anim calcmode="lin" valueType="num">
                                      <p:cBhvr>
                                        <p:cTn id="71" dur="1000"/>
                                        <p:tgtEl>
                                          <p:spTgt spid="4"/>
                                        </p:tgtEl>
                                        <p:attrNameLst>
                                          <p:attrName>ppt_x</p:attrName>
                                        </p:attrNameLst>
                                      </p:cBhvr>
                                      <p:tavLst>
                                        <p:tav tm="0">
                                          <p:val>
                                            <p:strVal val="ppt_x"/>
                                          </p:val>
                                        </p:tav>
                                        <p:tav tm="100000">
                                          <p:val>
                                            <p:strVal val="ppt_x"/>
                                          </p:val>
                                        </p:tav>
                                      </p:tavLst>
                                    </p:anim>
                                    <p:anim calcmode="lin" valueType="num">
                                      <p:cBhvr>
                                        <p:cTn id="72" dur="1000"/>
                                        <p:tgtEl>
                                          <p:spTgt spid="4"/>
                                        </p:tgtEl>
                                        <p:attrNameLst>
                                          <p:attrName>ppt_y</p:attrName>
                                        </p:attrNameLst>
                                      </p:cBhvr>
                                      <p:tavLst>
                                        <p:tav tm="0">
                                          <p:val>
                                            <p:strVal val="ppt_y"/>
                                          </p:val>
                                        </p:tav>
                                        <p:tav tm="100000">
                                          <p:val>
                                            <p:strVal val="ppt_y+.1"/>
                                          </p:val>
                                        </p:tav>
                                      </p:tavLst>
                                    </p:anim>
                                    <p:set>
                                      <p:cBhvr>
                                        <p:cTn id="73" dur="1" fill="hold">
                                          <p:stCondLst>
                                            <p:cond delay="999"/>
                                          </p:stCondLst>
                                        </p:cTn>
                                        <p:tgtEl>
                                          <p:spTgt spid="4"/>
                                        </p:tgtEl>
                                        <p:attrNameLst>
                                          <p:attrName>style.visibility</p:attrName>
                                        </p:attrNameLst>
                                      </p:cBhvr>
                                      <p:to>
                                        <p:strVal val="hidden"/>
                                      </p:to>
                                    </p:set>
                                  </p:childTnLst>
                                </p:cTn>
                              </p:par>
                              <p:par>
                                <p:cTn id="74" presetID="42" presetClass="exit" presetSubtype="0" fill="hold" nodeType="withEffect">
                                  <p:stCondLst>
                                    <p:cond delay="0"/>
                                  </p:stCondLst>
                                  <p:childTnLst>
                                    <p:animEffect transition="out" filter="fade">
                                      <p:cBhvr>
                                        <p:cTn id="75" dur="1000"/>
                                        <p:tgtEl>
                                          <p:spTgt spid="1026"/>
                                        </p:tgtEl>
                                      </p:cBhvr>
                                    </p:animEffect>
                                    <p:anim calcmode="lin" valueType="num">
                                      <p:cBhvr>
                                        <p:cTn id="76" dur="1000"/>
                                        <p:tgtEl>
                                          <p:spTgt spid="1026"/>
                                        </p:tgtEl>
                                        <p:attrNameLst>
                                          <p:attrName>ppt_x</p:attrName>
                                        </p:attrNameLst>
                                      </p:cBhvr>
                                      <p:tavLst>
                                        <p:tav tm="0">
                                          <p:val>
                                            <p:strVal val="ppt_x"/>
                                          </p:val>
                                        </p:tav>
                                        <p:tav tm="100000">
                                          <p:val>
                                            <p:strVal val="ppt_x"/>
                                          </p:val>
                                        </p:tav>
                                      </p:tavLst>
                                    </p:anim>
                                    <p:anim calcmode="lin" valueType="num">
                                      <p:cBhvr>
                                        <p:cTn id="77" dur="1000"/>
                                        <p:tgtEl>
                                          <p:spTgt spid="1026"/>
                                        </p:tgtEl>
                                        <p:attrNameLst>
                                          <p:attrName>ppt_y</p:attrName>
                                        </p:attrNameLst>
                                      </p:cBhvr>
                                      <p:tavLst>
                                        <p:tav tm="0">
                                          <p:val>
                                            <p:strVal val="ppt_y"/>
                                          </p:val>
                                        </p:tav>
                                        <p:tav tm="100000">
                                          <p:val>
                                            <p:strVal val="ppt_y+.1"/>
                                          </p:val>
                                        </p:tav>
                                      </p:tavLst>
                                    </p:anim>
                                    <p:set>
                                      <p:cBhvr>
                                        <p:cTn id="78" dur="1" fill="hold">
                                          <p:stCondLst>
                                            <p:cond delay="999"/>
                                          </p:stCondLst>
                                        </p:cTn>
                                        <p:tgtEl>
                                          <p:spTgt spid="1026"/>
                                        </p:tgtEl>
                                        <p:attrNameLst>
                                          <p:attrName>style.visibility</p:attrName>
                                        </p:attrNameLst>
                                      </p:cBhvr>
                                      <p:to>
                                        <p:strVal val="hidden"/>
                                      </p:to>
                                    </p:set>
                                  </p:childTnLst>
                                </p:cTn>
                              </p:par>
                              <p:par>
                                <p:cTn id="79" presetID="42" presetClass="exit" presetSubtype="0" fill="hold" nodeType="withEffect">
                                  <p:stCondLst>
                                    <p:cond delay="0"/>
                                  </p:stCondLst>
                                  <p:childTnLst>
                                    <p:animEffect transition="out" filter="fade">
                                      <p:cBhvr>
                                        <p:cTn id="80" dur="1000"/>
                                        <p:tgtEl>
                                          <p:spTgt spid="8"/>
                                        </p:tgtEl>
                                      </p:cBhvr>
                                    </p:animEffect>
                                    <p:anim calcmode="lin" valueType="num">
                                      <p:cBhvr>
                                        <p:cTn id="81" dur="1000"/>
                                        <p:tgtEl>
                                          <p:spTgt spid="8"/>
                                        </p:tgtEl>
                                        <p:attrNameLst>
                                          <p:attrName>ppt_x</p:attrName>
                                        </p:attrNameLst>
                                      </p:cBhvr>
                                      <p:tavLst>
                                        <p:tav tm="0">
                                          <p:val>
                                            <p:strVal val="ppt_x"/>
                                          </p:val>
                                        </p:tav>
                                        <p:tav tm="100000">
                                          <p:val>
                                            <p:strVal val="ppt_x"/>
                                          </p:val>
                                        </p:tav>
                                      </p:tavLst>
                                    </p:anim>
                                    <p:anim calcmode="lin" valueType="num">
                                      <p:cBhvr>
                                        <p:cTn id="82" dur="1000"/>
                                        <p:tgtEl>
                                          <p:spTgt spid="8"/>
                                        </p:tgtEl>
                                        <p:attrNameLst>
                                          <p:attrName>ppt_y</p:attrName>
                                        </p:attrNameLst>
                                      </p:cBhvr>
                                      <p:tavLst>
                                        <p:tav tm="0">
                                          <p:val>
                                            <p:strVal val="ppt_y"/>
                                          </p:val>
                                        </p:tav>
                                        <p:tav tm="100000">
                                          <p:val>
                                            <p:strVal val="ppt_y+.1"/>
                                          </p:val>
                                        </p:tav>
                                      </p:tavLst>
                                    </p:anim>
                                    <p:set>
                                      <p:cBhvr>
                                        <p:cTn id="83" dur="1" fill="hold">
                                          <p:stCondLst>
                                            <p:cond delay="999"/>
                                          </p:stCondLst>
                                        </p:cTn>
                                        <p:tgtEl>
                                          <p:spTgt spid="8"/>
                                        </p:tgtEl>
                                        <p:attrNameLst>
                                          <p:attrName>style.visibility</p:attrName>
                                        </p:attrNameLst>
                                      </p:cBhvr>
                                      <p:to>
                                        <p:strVal val="hidden"/>
                                      </p:to>
                                    </p:set>
                                  </p:childTnLst>
                                </p:cTn>
                              </p:par>
                              <p:par>
                                <p:cTn id="84" presetID="42" presetClass="exit" presetSubtype="0" fill="hold" grpId="1" nodeType="withEffect">
                                  <p:stCondLst>
                                    <p:cond delay="0"/>
                                  </p:stCondLst>
                                  <p:childTnLst>
                                    <p:animEffect transition="out" filter="fade">
                                      <p:cBhvr>
                                        <p:cTn id="85" dur="1000"/>
                                        <p:tgtEl>
                                          <p:spTgt spid="6"/>
                                        </p:tgtEl>
                                      </p:cBhvr>
                                    </p:animEffect>
                                    <p:anim calcmode="lin" valueType="num">
                                      <p:cBhvr>
                                        <p:cTn id="86" dur="1000"/>
                                        <p:tgtEl>
                                          <p:spTgt spid="6"/>
                                        </p:tgtEl>
                                        <p:attrNameLst>
                                          <p:attrName>ppt_x</p:attrName>
                                        </p:attrNameLst>
                                      </p:cBhvr>
                                      <p:tavLst>
                                        <p:tav tm="0">
                                          <p:val>
                                            <p:strVal val="ppt_x"/>
                                          </p:val>
                                        </p:tav>
                                        <p:tav tm="100000">
                                          <p:val>
                                            <p:strVal val="ppt_x"/>
                                          </p:val>
                                        </p:tav>
                                      </p:tavLst>
                                    </p:anim>
                                    <p:anim calcmode="lin" valueType="num">
                                      <p:cBhvr>
                                        <p:cTn id="87" dur="1000"/>
                                        <p:tgtEl>
                                          <p:spTgt spid="6"/>
                                        </p:tgtEl>
                                        <p:attrNameLst>
                                          <p:attrName>ppt_y</p:attrName>
                                        </p:attrNameLst>
                                      </p:cBhvr>
                                      <p:tavLst>
                                        <p:tav tm="0">
                                          <p:val>
                                            <p:strVal val="ppt_y"/>
                                          </p:val>
                                        </p:tav>
                                        <p:tav tm="100000">
                                          <p:val>
                                            <p:strVal val="ppt_y+.1"/>
                                          </p:val>
                                        </p:tav>
                                      </p:tavLst>
                                    </p:anim>
                                    <p:set>
                                      <p:cBhvr>
                                        <p:cTn id="88" dur="1" fill="hold">
                                          <p:stCondLst>
                                            <p:cond delay="999"/>
                                          </p:stCondLst>
                                        </p:cTn>
                                        <p:tgtEl>
                                          <p:spTgt spid="6"/>
                                        </p:tgtEl>
                                        <p:attrNameLst>
                                          <p:attrName>style.visibility</p:attrName>
                                        </p:attrNameLst>
                                      </p:cBhvr>
                                      <p:to>
                                        <p:strVal val="hidden"/>
                                      </p:to>
                                    </p:set>
                                  </p:childTnLst>
                                </p:cTn>
                              </p:par>
                              <p:par>
                                <p:cTn id="89" presetID="42" presetClass="exit" presetSubtype="0" fill="hold" nodeType="withEffect">
                                  <p:stCondLst>
                                    <p:cond delay="0"/>
                                  </p:stCondLst>
                                  <p:childTnLst>
                                    <p:animEffect transition="out" filter="fade">
                                      <p:cBhvr>
                                        <p:cTn id="90" dur="1000"/>
                                        <p:tgtEl>
                                          <p:spTgt spid="1028"/>
                                        </p:tgtEl>
                                      </p:cBhvr>
                                    </p:animEffect>
                                    <p:anim calcmode="lin" valueType="num">
                                      <p:cBhvr>
                                        <p:cTn id="91" dur="1000"/>
                                        <p:tgtEl>
                                          <p:spTgt spid="1028"/>
                                        </p:tgtEl>
                                        <p:attrNameLst>
                                          <p:attrName>ppt_x</p:attrName>
                                        </p:attrNameLst>
                                      </p:cBhvr>
                                      <p:tavLst>
                                        <p:tav tm="0">
                                          <p:val>
                                            <p:strVal val="ppt_x"/>
                                          </p:val>
                                        </p:tav>
                                        <p:tav tm="100000">
                                          <p:val>
                                            <p:strVal val="ppt_x"/>
                                          </p:val>
                                        </p:tav>
                                      </p:tavLst>
                                    </p:anim>
                                    <p:anim calcmode="lin" valueType="num">
                                      <p:cBhvr>
                                        <p:cTn id="92" dur="1000"/>
                                        <p:tgtEl>
                                          <p:spTgt spid="1028"/>
                                        </p:tgtEl>
                                        <p:attrNameLst>
                                          <p:attrName>ppt_y</p:attrName>
                                        </p:attrNameLst>
                                      </p:cBhvr>
                                      <p:tavLst>
                                        <p:tav tm="0">
                                          <p:val>
                                            <p:strVal val="ppt_y"/>
                                          </p:val>
                                        </p:tav>
                                        <p:tav tm="100000">
                                          <p:val>
                                            <p:strVal val="ppt_y+.1"/>
                                          </p:val>
                                        </p:tav>
                                      </p:tavLst>
                                    </p:anim>
                                    <p:set>
                                      <p:cBhvr>
                                        <p:cTn id="93" dur="1" fill="hold">
                                          <p:stCondLst>
                                            <p:cond delay="999"/>
                                          </p:stCondLst>
                                        </p:cTn>
                                        <p:tgtEl>
                                          <p:spTgt spid="1028"/>
                                        </p:tgtEl>
                                        <p:attrNameLst>
                                          <p:attrName>style.visibility</p:attrName>
                                        </p:attrNameLst>
                                      </p:cBhvr>
                                      <p:to>
                                        <p:strVal val="hidden"/>
                                      </p:to>
                                    </p:set>
                                  </p:childTnLst>
                                </p:cTn>
                              </p:par>
                              <p:par>
                                <p:cTn id="94" presetID="42" presetClass="exit" presetSubtype="0" fill="hold" nodeType="withEffect">
                                  <p:stCondLst>
                                    <p:cond delay="0"/>
                                  </p:stCondLst>
                                  <p:childTnLst>
                                    <p:animEffect transition="out" filter="fade">
                                      <p:cBhvr>
                                        <p:cTn id="95" dur="1000"/>
                                        <p:tgtEl>
                                          <p:spTgt spid="14"/>
                                        </p:tgtEl>
                                      </p:cBhvr>
                                    </p:animEffect>
                                    <p:anim calcmode="lin" valueType="num">
                                      <p:cBhvr>
                                        <p:cTn id="96" dur="1000"/>
                                        <p:tgtEl>
                                          <p:spTgt spid="14"/>
                                        </p:tgtEl>
                                        <p:attrNameLst>
                                          <p:attrName>ppt_x</p:attrName>
                                        </p:attrNameLst>
                                      </p:cBhvr>
                                      <p:tavLst>
                                        <p:tav tm="0">
                                          <p:val>
                                            <p:strVal val="ppt_x"/>
                                          </p:val>
                                        </p:tav>
                                        <p:tav tm="100000">
                                          <p:val>
                                            <p:strVal val="ppt_x"/>
                                          </p:val>
                                        </p:tav>
                                      </p:tavLst>
                                    </p:anim>
                                    <p:anim calcmode="lin" valueType="num">
                                      <p:cBhvr>
                                        <p:cTn id="97" dur="1000"/>
                                        <p:tgtEl>
                                          <p:spTgt spid="14"/>
                                        </p:tgtEl>
                                        <p:attrNameLst>
                                          <p:attrName>ppt_y</p:attrName>
                                        </p:attrNameLst>
                                      </p:cBhvr>
                                      <p:tavLst>
                                        <p:tav tm="0">
                                          <p:val>
                                            <p:strVal val="ppt_y"/>
                                          </p:val>
                                        </p:tav>
                                        <p:tav tm="100000">
                                          <p:val>
                                            <p:strVal val="ppt_y+.1"/>
                                          </p:val>
                                        </p:tav>
                                      </p:tavLst>
                                    </p:anim>
                                    <p:set>
                                      <p:cBhvr>
                                        <p:cTn id="98" dur="1" fill="hold">
                                          <p:stCondLst>
                                            <p:cond delay="999"/>
                                          </p:stCondLst>
                                        </p:cTn>
                                        <p:tgtEl>
                                          <p:spTgt spid="14"/>
                                        </p:tgtEl>
                                        <p:attrNameLst>
                                          <p:attrName>style.visibility</p:attrName>
                                        </p:attrNameLst>
                                      </p:cBhvr>
                                      <p:to>
                                        <p:strVal val="hidden"/>
                                      </p:to>
                                    </p:set>
                                  </p:childTnLst>
                                </p:cTn>
                              </p:par>
                              <p:par>
                                <p:cTn id="99" presetID="42" presetClass="exit" presetSubtype="0" fill="hold" grpId="1" nodeType="withEffect">
                                  <p:stCondLst>
                                    <p:cond delay="0"/>
                                  </p:stCondLst>
                                  <p:childTnLst>
                                    <p:animEffect transition="out" filter="fade">
                                      <p:cBhvr>
                                        <p:cTn id="100" dur="1000"/>
                                        <p:tgtEl>
                                          <p:spTgt spid="10"/>
                                        </p:tgtEl>
                                      </p:cBhvr>
                                    </p:animEffect>
                                    <p:anim calcmode="lin" valueType="num">
                                      <p:cBhvr>
                                        <p:cTn id="101" dur="1000"/>
                                        <p:tgtEl>
                                          <p:spTgt spid="10"/>
                                        </p:tgtEl>
                                        <p:attrNameLst>
                                          <p:attrName>ppt_x</p:attrName>
                                        </p:attrNameLst>
                                      </p:cBhvr>
                                      <p:tavLst>
                                        <p:tav tm="0">
                                          <p:val>
                                            <p:strVal val="ppt_x"/>
                                          </p:val>
                                        </p:tav>
                                        <p:tav tm="100000">
                                          <p:val>
                                            <p:strVal val="ppt_x"/>
                                          </p:val>
                                        </p:tav>
                                      </p:tavLst>
                                    </p:anim>
                                    <p:anim calcmode="lin" valueType="num">
                                      <p:cBhvr>
                                        <p:cTn id="102" dur="1000"/>
                                        <p:tgtEl>
                                          <p:spTgt spid="10"/>
                                        </p:tgtEl>
                                        <p:attrNameLst>
                                          <p:attrName>ppt_y</p:attrName>
                                        </p:attrNameLst>
                                      </p:cBhvr>
                                      <p:tavLst>
                                        <p:tav tm="0">
                                          <p:val>
                                            <p:strVal val="ppt_y"/>
                                          </p:val>
                                        </p:tav>
                                        <p:tav tm="100000">
                                          <p:val>
                                            <p:strVal val="ppt_y+.1"/>
                                          </p:val>
                                        </p:tav>
                                      </p:tavLst>
                                    </p:anim>
                                    <p:set>
                                      <p:cBhvr>
                                        <p:cTn id="103" dur="1" fill="hold">
                                          <p:stCondLst>
                                            <p:cond delay="999"/>
                                          </p:stCondLst>
                                        </p:cTn>
                                        <p:tgtEl>
                                          <p:spTgt spid="10"/>
                                        </p:tgtEl>
                                        <p:attrNameLst>
                                          <p:attrName>style.visibility</p:attrName>
                                        </p:attrNameLst>
                                      </p:cBhvr>
                                      <p:to>
                                        <p:strVal val="hidden"/>
                                      </p:to>
                                    </p:set>
                                  </p:childTnLst>
                                </p:cTn>
                              </p:par>
                              <p:par>
                                <p:cTn id="104" presetID="42" presetClass="exit" presetSubtype="0" fill="hold" nodeType="withEffect">
                                  <p:stCondLst>
                                    <p:cond delay="0"/>
                                  </p:stCondLst>
                                  <p:childTnLst>
                                    <p:animEffect transition="out" filter="fade">
                                      <p:cBhvr>
                                        <p:cTn id="105" dur="1000"/>
                                        <p:tgtEl>
                                          <p:spTgt spid="1030"/>
                                        </p:tgtEl>
                                      </p:cBhvr>
                                    </p:animEffect>
                                    <p:anim calcmode="lin" valueType="num">
                                      <p:cBhvr>
                                        <p:cTn id="106" dur="1000"/>
                                        <p:tgtEl>
                                          <p:spTgt spid="1030"/>
                                        </p:tgtEl>
                                        <p:attrNameLst>
                                          <p:attrName>ppt_x</p:attrName>
                                        </p:attrNameLst>
                                      </p:cBhvr>
                                      <p:tavLst>
                                        <p:tav tm="0">
                                          <p:val>
                                            <p:strVal val="ppt_x"/>
                                          </p:val>
                                        </p:tav>
                                        <p:tav tm="100000">
                                          <p:val>
                                            <p:strVal val="ppt_x"/>
                                          </p:val>
                                        </p:tav>
                                      </p:tavLst>
                                    </p:anim>
                                    <p:anim calcmode="lin" valueType="num">
                                      <p:cBhvr>
                                        <p:cTn id="107" dur="1000"/>
                                        <p:tgtEl>
                                          <p:spTgt spid="1030"/>
                                        </p:tgtEl>
                                        <p:attrNameLst>
                                          <p:attrName>ppt_y</p:attrName>
                                        </p:attrNameLst>
                                      </p:cBhvr>
                                      <p:tavLst>
                                        <p:tav tm="0">
                                          <p:val>
                                            <p:strVal val="ppt_y"/>
                                          </p:val>
                                        </p:tav>
                                        <p:tav tm="100000">
                                          <p:val>
                                            <p:strVal val="ppt_y+.1"/>
                                          </p:val>
                                        </p:tav>
                                      </p:tavLst>
                                    </p:anim>
                                    <p:set>
                                      <p:cBhvr>
                                        <p:cTn id="108" dur="1" fill="hold">
                                          <p:stCondLst>
                                            <p:cond delay="999"/>
                                          </p:stCondLst>
                                        </p:cTn>
                                        <p:tgtEl>
                                          <p:spTgt spid="1030"/>
                                        </p:tgtEl>
                                        <p:attrNameLst>
                                          <p:attrName>style.visibility</p:attrName>
                                        </p:attrNameLst>
                                      </p:cBhvr>
                                      <p:to>
                                        <p:strVal val="hidden"/>
                                      </p:to>
                                    </p:set>
                                  </p:childTnLst>
                                </p:cTn>
                              </p:par>
                              <p:par>
                                <p:cTn id="109" presetID="42" presetClass="exit" presetSubtype="0" fill="hold" nodeType="withEffect">
                                  <p:stCondLst>
                                    <p:cond delay="0"/>
                                  </p:stCondLst>
                                  <p:childTnLst>
                                    <p:animEffect transition="out" filter="fade">
                                      <p:cBhvr>
                                        <p:cTn id="110" dur="1000"/>
                                        <p:tgtEl>
                                          <p:spTgt spid="17"/>
                                        </p:tgtEl>
                                      </p:cBhvr>
                                    </p:animEffect>
                                    <p:anim calcmode="lin" valueType="num">
                                      <p:cBhvr>
                                        <p:cTn id="111" dur="1000"/>
                                        <p:tgtEl>
                                          <p:spTgt spid="17"/>
                                        </p:tgtEl>
                                        <p:attrNameLst>
                                          <p:attrName>ppt_x</p:attrName>
                                        </p:attrNameLst>
                                      </p:cBhvr>
                                      <p:tavLst>
                                        <p:tav tm="0">
                                          <p:val>
                                            <p:strVal val="ppt_x"/>
                                          </p:val>
                                        </p:tav>
                                        <p:tav tm="100000">
                                          <p:val>
                                            <p:strVal val="ppt_x"/>
                                          </p:val>
                                        </p:tav>
                                      </p:tavLst>
                                    </p:anim>
                                    <p:anim calcmode="lin" valueType="num">
                                      <p:cBhvr>
                                        <p:cTn id="112" dur="1000"/>
                                        <p:tgtEl>
                                          <p:spTgt spid="17"/>
                                        </p:tgtEl>
                                        <p:attrNameLst>
                                          <p:attrName>ppt_y</p:attrName>
                                        </p:attrNameLst>
                                      </p:cBhvr>
                                      <p:tavLst>
                                        <p:tav tm="0">
                                          <p:val>
                                            <p:strVal val="ppt_y"/>
                                          </p:val>
                                        </p:tav>
                                        <p:tav tm="100000">
                                          <p:val>
                                            <p:strVal val="ppt_y+.1"/>
                                          </p:val>
                                        </p:tav>
                                      </p:tavLst>
                                    </p:anim>
                                    <p:set>
                                      <p:cBhvr>
                                        <p:cTn id="113" dur="1" fill="hold">
                                          <p:stCondLst>
                                            <p:cond delay="999"/>
                                          </p:stCondLst>
                                        </p:cTn>
                                        <p:tgtEl>
                                          <p:spTgt spid="17"/>
                                        </p:tgtEl>
                                        <p:attrNameLst>
                                          <p:attrName>style.visibility</p:attrName>
                                        </p:attrNameLst>
                                      </p:cBhvr>
                                      <p:to>
                                        <p:strVal val="hidden"/>
                                      </p:to>
                                    </p:set>
                                  </p:childTnLst>
                                </p:cTn>
                              </p:par>
                            </p:childTnLst>
                          </p:cTn>
                        </p:par>
                        <p:par>
                          <p:cTn id="114" fill="hold">
                            <p:stCondLst>
                              <p:cond delay="1000"/>
                            </p:stCondLst>
                            <p:childTnLst>
                              <p:par>
                                <p:cTn id="115" presetID="42" presetClass="exit" presetSubtype="0" fill="hold" grpId="1" nodeType="afterEffect">
                                  <p:stCondLst>
                                    <p:cond delay="0"/>
                                  </p:stCondLst>
                                  <p:childTnLst>
                                    <p:animEffect transition="out" filter="fade">
                                      <p:cBhvr>
                                        <p:cTn id="116" dur="1000"/>
                                        <p:tgtEl>
                                          <p:spTgt spid="11"/>
                                        </p:tgtEl>
                                      </p:cBhvr>
                                    </p:animEffect>
                                    <p:anim calcmode="lin" valueType="num">
                                      <p:cBhvr>
                                        <p:cTn id="117" dur="1000"/>
                                        <p:tgtEl>
                                          <p:spTgt spid="11"/>
                                        </p:tgtEl>
                                        <p:attrNameLst>
                                          <p:attrName>ppt_x</p:attrName>
                                        </p:attrNameLst>
                                      </p:cBhvr>
                                      <p:tavLst>
                                        <p:tav tm="0">
                                          <p:val>
                                            <p:strVal val="ppt_x"/>
                                          </p:val>
                                        </p:tav>
                                        <p:tav tm="100000">
                                          <p:val>
                                            <p:strVal val="ppt_x"/>
                                          </p:val>
                                        </p:tav>
                                      </p:tavLst>
                                    </p:anim>
                                    <p:anim calcmode="lin" valueType="num">
                                      <p:cBhvr>
                                        <p:cTn id="118" dur="1000"/>
                                        <p:tgtEl>
                                          <p:spTgt spid="11"/>
                                        </p:tgtEl>
                                        <p:attrNameLst>
                                          <p:attrName>ppt_y</p:attrName>
                                        </p:attrNameLst>
                                      </p:cBhvr>
                                      <p:tavLst>
                                        <p:tav tm="0">
                                          <p:val>
                                            <p:strVal val="ppt_y"/>
                                          </p:val>
                                        </p:tav>
                                        <p:tav tm="100000">
                                          <p:val>
                                            <p:strVal val="ppt_y+.1"/>
                                          </p:val>
                                        </p:tav>
                                      </p:tavLst>
                                    </p:anim>
                                    <p:set>
                                      <p:cBhvr>
                                        <p:cTn id="119" dur="1" fill="hold">
                                          <p:stCondLst>
                                            <p:cond delay="999"/>
                                          </p:stCondLst>
                                        </p:cTn>
                                        <p:tgtEl>
                                          <p:spTgt spid="11"/>
                                        </p:tgtEl>
                                        <p:attrNameLst>
                                          <p:attrName>style.visibility</p:attrName>
                                        </p:attrNameLst>
                                      </p:cBhvr>
                                      <p:to>
                                        <p:strVal val="hidden"/>
                                      </p:to>
                                    </p:set>
                                  </p:childTnLst>
                                </p:cTn>
                              </p:par>
                            </p:childTnLst>
                          </p:cTn>
                        </p:par>
                        <p:par>
                          <p:cTn id="120" fill="hold">
                            <p:stCondLst>
                              <p:cond delay="2000"/>
                            </p:stCondLst>
                            <p:childTnLst>
                              <p:par>
                                <p:cTn id="121" presetID="42" presetClass="exit" presetSubtype="0" fill="hold" grpId="1" nodeType="afterEffect">
                                  <p:stCondLst>
                                    <p:cond delay="0"/>
                                  </p:stCondLst>
                                  <p:childTnLst>
                                    <p:animEffect transition="out" filter="fade">
                                      <p:cBhvr>
                                        <p:cTn id="122" dur="1000"/>
                                        <p:tgtEl>
                                          <p:spTgt spid="3"/>
                                        </p:tgtEl>
                                      </p:cBhvr>
                                    </p:animEffect>
                                    <p:anim calcmode="lin" valueType="num">
                                      <p:cBhvr>
                                        <p:cTn id="123" dur="1000"/>
                                        <p:tgtEl>
                                          <p:spTgt spid="3"/>
                                        </p:tgtEl>
                                        <p:attrNameLst>
                                          <p:attrName>ppt_x</p:attrName>
                                        </p:attrNameLst>
                                      </p:cBhvr>
                                      <p:tavLst>
                                        <p:tav tm="0">
                                          <p:val>
                                            <p:strVal val="ppt_x"/>
                                          </p:val>
                                        </p:tav>
                                        <p:tav tm="100000">
                                          <p:val>
                                            <p:strVal val="ppt_x"/>
                                          </p:val>
                                        </p:tav>
                                      </p:tavLst>
                                    </p:anim>
                                    <p:anim calcmode="lin" valueType="num">
                                      <p:cBhvr>
                                        <p:cTn id="124" dur="1000"/>
                                        <p:tgtEl>
                                          <p:spTgt spid="3"/>
                                        </p:tgtEl>
                                        <p:attrNameLst>
                                          <p:attrName>ppt_y</p:attrName>
                                        </p:attrNameLst>
                                      </p:cBhvr>
                                      <p:tavLst>
                                        <p:tav tm="0">
                                          <p:val>
                                            <p:strVal val="ppt_y"/>
                                          </p:val>
                                        </p:tav>
                                        <p:tav tm="100000">
                                          <p:val>
                                            <p:strVal val="ppt_y+.1"/>
                                          </p:val>
                                        </p:tav>
                                      </p:tavLst>
                                    </p:anim>
                                    <p:set>
                                      <p:cBhvr>
                                        <p:cTn id="125" dur="1" fill="hold">
                                          <p:stCondLst>
                                            <p:cond delay="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p:bldP spid="4" grpId="1"/>
      <p:bldP spid="6" grpId="0" animBg="1"/>
      <p:bldP spid="6" grpId="1" animBg="1"/>
      <p:bldP spid="10" grpId="0" animBg="1"/>
      <p:bldP spid="10" grpId="1" animBg="1"/>
      <p:bldP spid="11" grpId="0" animBg="1"/>
      <p:bldP spid="11" grpId="1"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Image result for camp half blood logo"/>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rcRect t="11054" r="3746" b="11273"/>
          <a:stretch/>
        </p:blipFill>
        <p:spPr bwMode="auto">
          <a:xfrm>
            <a:off x="6688833" y="4876800"/>
            <a:ext cx="2455167" cy="19812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7705" y="152400"/>
            <a:ext cx="9144000" cy="923330"/>
          </a:xfrm>
          <a:prstGeom prst="rect">
            <a:avLst/>
          </a:prstGeom>
          <a:noFill/>
        </p:spPr>
        <p:txBody>
          <a:bodyPr wrap="square" lIns="91440" tIns="45720" rIns="91440" bIns="45720">
            <a:spAutoFit/>
          </a:bodyPr>
          <a:lstStyle/>
          <a:p>
            <a:pPr algn="ctr"/>
            <a:r>
              <a:rPr lang="en-US" sz="5400" b="1"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Summary:</a:t>
            </a:r>
            <a:endParaRPr lang="en-US" sz="5400" b="1" cap="none" spc="0"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endParaRPr>
          </a:p>
        </p:txBody>
      </p:sp>
      <p:sp>
        <p:nvSpPr>
          <p:cNvPr id="4" name="TextBox 3"/>
          <p:cNvSpPr txBox="1"/>
          <p:nvPr/>
        </p:nvSpPr>
        <p:spPr>
          <a:xfrm>
            <a:off x="323418" y="1499213"/>
            <a:ext cx="8532131" cy="3139321"/>
          </a:xfrm>
          <a:prstGeom prst="rect">
            <a:avLst/>
          </a:prstGeom>
          <a:noFill/>
        </p:spPr>
        <p:txBody>
          <a:bodyPr wrap="square" rtlCol="0">
            <a:spAutoFit/>
          </a:bodyPr>
          <a:lstStyle/>
          <a:p>
            <a:pPr marL="285750" indent="-285750">
              <a:buBlip>
                <a:blip r:embed="rId4"/>
              </a:buBlip>
            </a:pPr>
            <a:r>
              <a:rPr lang="en-GB" dirty="0"/>
              <a:t>We have discovered that an ancient hero would not have acted in the way Percy did. </a:t>
            </a:r>
            <a:r>
              <a:rPr lang="en-GB" i="1" dirty="0" err="1"/>
              <a:t>Kleos</a:t>
            </a:r>
            <a:r>
              <a:rPr lang="en-GB" i="1" dirty="0"/>
              <a:t> </a:t>
            </a:r>
            <a:r>
              <a:rPr lang="en-GB" dirty="0"/>
              <a:t>and immortal perception was too important for the ancients for them to give up on a chance to gain such glory. </a:t>
            </a:r>
          </a:p>
          <a:p>
            <a:pPr marL="285750" indent="-285750">
              <a:buBlip>
                <a:blip r:embed="rId4"/>
              </a:buBlip>
            </a:pPr>
            <a:endParaRPr lang="en-GB" dirty="0"/>
          </a:p>
          <a:p>
            <a:pPr marL="285750" indent="-285750">
              <a:buBlip>
                <a:blip r:embed="rId4"/>
              </a:buBlip>
            </a:pPr>
            <a:r>
              <a:rPr lang="en-GB" dirty="0"/>
              <a:t>Modern heroes, although would have acted summarily to Percy, it is highly doubtful that they would have been in the situation in the first place, as being in front of all twelve Olympian gods is a truly unique experience to the Greek society.</a:t>
            </a:r>
          </a:p>
          <a:p>
            <a:pPr marL="285750" indent="-285750">
              <a:buBlip>
                <a:blip r:embed="rId4"/>
              </a:buBlip>
            </a:pPr>
            <a:endParaRPr lang="en-GB" dirty="0"/>
          </a:p>
          <a:p>
            <a:pPr marL="285750" indent="-285750">
              <a:buBlip>
                <a:blip r:embed="rId4"/>
              </a:buBlip>
            </a:pPr>
            <a:r>
              <a:rPr lang="en-GB" dirty="0"/>
              <a:t>The similarities between Percy and each of the groups of heroes cannot be ignored but from the analysis of this passage and the thoughts behind it, we can see that Percy Jackson seems to be a Greek hero but with more of a conscious.</a:t>
            </a:r>
          </a:p>
        </p:txBody>
      </p:sp>
      <p:sp>
        <p:nvSpPr>
          <p:cNvPr id="5" name="TextBox 4"/>
          <p:cNvSpPr txBox="1"/>
          <p:nvPr/>
        </p:nvSpPr>
        <p:spPr>
          <a:xfrm>
            <a:off x="7917382" y="6627168"/>
            <a:ext cx="1226618" cy="230832"/>
          </a:xfrm>
          <a:prstGeom prst="rect">
            <a:avLst/>
          </a:prstGeom>
          <a:noFill/>
        </p:spPr>
        <p:txBody>
          <a:bodyPr wrap="none" rtlCol="0">
            <a:spAutoFit/>
          </a:bodyPr>
          <a:lstStyle/>
          <a:p>
            <a:r>
              <a:rPr lang="en-GB" sz="900" dirty="0"/>
              <a:t>Camp Half-Blood Logo</a:t>
            </a:r>
          </a:p>
        </p:txBody>
      </p:sp>
    </p:spTree>
    <p:extLst>
      <p:ext uri="{BB962C8B-B14F-4D97-AF65-F5344CB8AC3E}">
        <p14:creationId xmlns:p14="http://schemas.microsoft.com/office/powerpoint/2010/main" val="3444077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p:cTn id="14"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5"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6"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17" dur="10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 calcmode="lin" valueType="num">
                                      <p:cBhvr>
                                        <p:cTn id="22" dur="10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3" dur="1000" fill="hold"/>
                                        <p:tgtEl>
                                          <p:spTgt spid="4">
                                            <p:txEl>
                                              <p:pRg st="2" end="2"/>
                                            </p:txEl>
                                          </p:spTgt>
                                        </p:tgtEl>
                                        <p:attrNameLst>
                                          <p:attrName>ppt_h</p:attrName>
                                        </p:attrNameLst>
                                      </p:cBhvr>
                                      <p:tavLst>
                                        <p:tav tm="0">
                                          <p:val>
                                            <p:fltVal val="0"/>
                                          </p:val>
                                        </p:tav>
                                        <p:tav tm="100000">
                                          <p:val>
                                            <p:strVal val="#ppt_h"/>
                                          </p:val>
                                        </p:tav>
                                      </p:tavLst>
                                    </p:anim>
                                    <p:anim calcmode="lin" valueType="num">
                                      <p:cBhvr>
                                        <p:cTn id="24" dur="1000" fill="hold"/>
                                        <p:tgtEl>
                                          <p:spTgt spid="4">
                                            <p:txEl>
                                              <p:pRg st="2" end="2"/>
                                            </p:txEl>
                                          </p:spTgt>
                                        </p:tgtEl>
                                        <p:attrNameLst>
                                          <p:attrName>style.rotation</p:attrName>
                                        </p:attrNameLst>
                                      </p:cBhvr>
                                      <p:tavLst>
                                        <p:tav tm="0">
                                          <p:val>
                                            <p:fltVal val="90"/>
                                          </p:val>
                                        </p:tav>
                                        <p:tav tm="100000">
                                          <p:val>
                                            <p:fltVal val="0"/>
                                          </p:val>
                                        </p:tav>
                                      </p:tavLst>
                                    </p:anim>
                                    <p:animEffect transition="in" filter="fade">
                                      <p:cBhvr>
                                        <p:cTn id="25" dur="1000"/>
                                        <p:tgtEl>
                                          <p:spTgt spid="4">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1" presetClass="entr" presetSubtype="0" fill="hold" nodeType="clickEffect">
                                  <p:stCondLst>
                                    <p:cond delay="0"/>
                                  </p:stCondLst>
                                  <p:childTnLst>
                                    <p:set>
                                      <p:cBhvr>
                                        <p:cTn id="29" dur="1" fill="hold">
                                          <p:stCondLst>
                                            <p:cond delay="0"/>
                                          </p:stCondLst>
                                        </p:cTn>
                                        <p:tgtEl>
                                          <p:spTgt spid="4">
                                            <p:txEl>
                                              <p:pRg st="4" end="4"/>
                                            </p:txEl>
                                          </p:spTgt>
                                        </p:tgtEl>
                                        <p:attrNameLst>
                                          <p:attrName>style.visibility</p:attrName>
                                        </p:attrNameLst>
                                      </p:cBhvr>
                                      <p:to>
                                        <p:strVal val="visible"/>
                                      </p:to>
                                    </p:set>
                                    <p:anim calcmode="lin" valueType="num">
                                      <p:cBhvr>
                                        <p:cTn id="30" dur="1000" fill="hold"/>
                                        <p:tgtEl>
                                          <p:spTgt spid="4">
                                            <p:txEl>
                                              <p:pRg st="4" end="4"/>
                                            </p:txEl>
                                          </p:spTgt>
                                        </p:tgtEl>
                                        <p:attrNameLst>
                                          <p:attrName>ppt_w</p:attrName>
                                        </p:attrNameLst>
                                      </p:cBhvr>
                                      <p:tavLst>
                                        <p:tav tm="0">
                                          <p:val>
                                            <p:fltVal val="0"/>
                                          </p:val>
                                        </p:tav>
                                        <p:tav tm="100000">
                                          <p:val>
                                            <p:strVal val="#ppt_w"/>
                                          </p:val>
                                        </p:tav>
                                      </p:tavLst>
                                    </p:anim>
                                    <p:anim calcmode="lin" valueType="num">
                                      <p:cBhvr>
                                        <p:cTn id="31" dur="1000" fill="hold"/>
                                        <p:tgtEl>
                                          <p:spTgt spid="4">
                                            <p:txEl>
                                              <p:pRg st="4" end="4"/>
                                            </p:txEl>
                                          </p:spTgt>
                                        </p:tgtEl>
                                        <p:attrNameLst>
                                          <p:attrName>ppt_h</p:attrName>
                                        </p:attrNameLst>
                                      </p:cBhvr>
                                      <p:tavLst>
                                        <p:tav tm="0">
                                          <p:val>
                                            <p:fltVal val="0"/>
                                          </p:val>
                                        </p:tav>
                                        <p:tav tm="100000">
                                          <p:val>
                                            <p:strVal val="#ppt_h"/>
                                          </p:val>
                                        </p:tav>
                                      </p:tavLst>
                                    </p:anim>
                                    <p:anim calcmode="lin" valueType="num">
                                      <p:cBhvr>
                                        <p:cTn id="32" dur="1000" fill="hold"/>
                                        <p:tgtEl>
                                          <p:spTgt spid="4">
                                            <p:txEl>
                                              <p:pRg st="4" end="4"/>
                                            </p:txEl>
                                          </p:spTgt>
                                        </p:tgtEl>
                                        <p:attrNameLst>
                                          <p:attrName>style.rotation</p:attrName>
                                        </p:attrNameLst>
                                      </p:cBhvr>
                                      <p:tavLst>
                                        <p:tav tm="0">
                                          <p:val>
                                            <p:fltVal val="90"/>
                                          </p:val>
                                        </p:tav>
                                        <p:tav tm="100000">
                                          <p:val>
                                            <p:fltVal val="0"/>
                                          </p:val>
                                        </p:tav>
                                      </p:tavLst>
                                    </p:anim>
                                    <p:animEffect transition="in" filter="fade">
                                      <p:cBhvr>
                                        <p:cTn id="33" dur="1000"/>
                                        <p:tgtEl>
                                          <p:spTgt spid="4">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50" presetClass="exit" presetSubtype="0" accel="100000" fill="hold" grpId="0" nodeType="clickEffect">
                                  <p:stCondLst>
                                    <p:cond delay="0"/>
                                  </p:stCondLst>
                                  <p:childTnLst>
                                    <p:anim calcmode="lin" valueType="num">
                                      <p:cBhvr>
                                        <p:cTn id="37" dur="1000"/>
                                        <p:tgtEl>
                                          <p:spTgt spid="4">
                                            <p:txEl>
                                              <p:pRg st="0" end="0"/>
                                            </p:txEl>
                                          </p:spTgt>
                                        </p:tgtEl>
                                        <p:attrNameLst>
                                          <p:attrName>ppt_w</p:attrName>
                                        </p:attrNameLst>
                                      </p:cBhvr>
                                      <p:tavLst>
                                        <p:tav tm="0">
                                          <p:val>
                                            <p:strVal val="ppt_w"/>
                                          </p:val>
                                        </p:tav>
                                        <p:tav tm="100000">
                                          <p:val>
                                            <p:strVal val="ppt_w+.3"/>
                                          </p:val>
                                        </p:tav>
                                      </p:tavLst>
                                    </p:anim>
                                    <p:anim calcmode="lin" valueType="num">
                                      <p:cBhvr>
                                        <p:cTn id="38" dur="1000"/>
                                        <p:tgtEl>
                                          <p:spTgt spid="4">
                                            <p:txEl>
                                              <p:pRg st="0" end="0"/>
                                            </p:txEl>
                                          </p:spTgt>
                                        </p:tgtEl>
                                        <p:attrNameLst>
                                          <p:attrName>ppt_h</p:attrName>
                                        </p:attrNameLst>
                                      </p:cBhvr>
                                      <p:tavLst>
                                        <p:tav tm="0">
                                          <p:val>
                                            <p:strVal val="ppt_h"/>
                                          </p:val>
                                        </p:tav>
                                        <p:tav tm="100000">
                                          <p:val>
                                            <p:strVal val="ppt_h"/>
                                          </p:val>
                                        </p:tav>
                                      </p:tavLst>
                                    </p:anim>
                                    <p:animEffect transition="out" filter="fade">
                                      <p:cBhvr>
                                        <p:cTn id="39" dur="1000"/>
                                        <p:tgtEl>
                                          <p:spTgt spid="4">
                                            <p:txEl>
                                              <p:pRg st="0" end="0"/>
                                            </p:txEl>
                                          </p:spTgt>
                                        </p:tgtEl>
                                      </p:cBhvr>
                                    </p:animEffect>
                                    <p:set>
                                      <p:cBhvr>
                                        <p:cTn id="40" dur="1" fill="hold">
                                          <p:stCondLst>
                                            <p:cond delay="999"/>
                                          </p:stCondLst>
                                        </p:cTn>
                                        <p:tgtEl>
                                          <p:spTgt spid="4">
                                            <p:txEl>
                                              <p:pRg st="0" end="0"/>
                                            </p:txEl>
                                          </p:spTgt>
                                        </p:tgtEl>
                                        <p:attrNameLst>
                                          <p:attrName>style.visibility</p:attrName>
                                        </p:attrNameLst>
                                      </p:cBhvr>
                                      <p:to>
                                        <p:strVal val="hidden"/>
                                      </p:to>
                                    </p:set>
                                  </p:childTnLst>
                                </p:cTn>
                              </p:par>
                              <p:par>
                                <p:cTn id="41" presetID="50" presetClass="exit" presetSubtype="0" accel="100000" fill="hold" grpId="0" nodeType="withEffect">
                                  <p:stCondLst>
                                    <p:cond delay="0"/>
                                  </p:stCondLst>
                                  <p:childTnLst>
                                    <p:anim calcmode="lin" valueType="num">
                                      <p:cBhvr>
                                        <p:cTn id="42" dur="1000"/>
                                        <p:tgtEl>
                                          <p:spTgt spid="4">
                                            <p:txEl>
                                              <p:pRg st="2" end="2"/>
                                            </p:txEl>
                                          </p:spTgt>
                                        </p:tgtEl>
                                        <p:attrNameLst>
                                          <p:attrName>ppt_w</p:attrName>
                                        </p:attrNameLst>
                                      </p:cBhvr>
                                      <p:tavLst>
                                        <p:tav tm="0">
                                          <p:val>
                                            <p:strVal val="ppt_w"/>
                                          </p:val>
                                        </p:tav>
                                        <p:tav tm="100000">
                                          <p:val>
                                            <p:strVal val="ppt_w+.3"/>
                                          </p:val>
                                        </p:tav>
                                      </p:tavLst>
                                    </p:anim>
                                    <p:anim calcmode="lin" valueType="num">
                                      <p:cBhvr>
                                        <p:cTn id="43" dur="1000"/>
                                        <p:tgtEl>
                                          <p:spTgt spid="4">
                                            <p:txEl>
                                              <p:pRg st="2" end="2"/>
                                            </p:txEl>
                                          </p:spTgt>
                                        </p:tgtEl>
                                        <p:attrNameLst>
                                          <p:attrName>ppt_h</p:attrName>
                                        </p:attrNameLst>
                                      </p:cBhvr>
                                      <p:tavLst>
                                        <p:tav tm="0">
                                          <p:val>
                                            <p:strVal val="ppt_h"/>
                                          </p:val>
                                        </p:tav>
                                        <p:tav tm="100000">
                                          <p:val>
                                            <p:strVal val="ppt_h"/>
                                          </p:val>
                                        </p:tav>
                                      </p:tavLst>
                                    </p:anim>
                                    <p:animEffect transition="out" filter="fade">
                                      <p:cBhvr>
                                        <p:cTn id="44" dur="1000"/>
                                        <p:tgtEl>
                                          <p:spTgt spid="4">
                                            <p:txEl>
                                              <p:pRg st="2" end="2"/>
                                            </p:txEl>
                                          </p:spTgt>
                                        </p:tgtEl>
                                      </p:cBhvr>
                                    </p:animEffect>
                                    <p:set>
                                      <p:cBhvr>
                                        <p:cTn id="45" dur="1" fill="hold">
                                          <p:stCondLst>
                                            <p:cond delay="999"/>
                                          </p:stCondLst>
                                        </p:cTn>
                                        <p:tgtEl>
                                          <p:spTgt spid="4">
                                            <p:txEl>
                                              <p:pRg st="2" end="2"/>
                                            </p:txEl>
                                          </p:spTgt>
                                        </p:tgtEl>
                                        <p:attrNameLst>
                                          <p:attrName>style.visibility</p:attrName>
                                        </p:attrNameLst>
                                      </p:cBhvr>
                                      <p:to>
                                        <p:strVal val="hidden"/>
                                      </p:to>
                                    </p:set>
                                  </p:childTnLst>
                                </p:cTn>
                              </p:par>
                              <p:par>
                                <p:cTn id="46" presetID="50" presetClass="exit" presetSubtype="0" accel="100000" fill="hold" grpId="0" nodeType="withEffect">
                                  <p:stCondLst>
                                    <p:cond delay="0"/>
                                  </p:stCondLst>
                                  <p:childTnLst>
                                    <p:anim calcmode="lin" valueType="num">
                                      <p:cBhvr>
                                        <p:cTn id="47" dur="1000"/>
                                        <p:tgtEl>
                                          <p:spTgt spid="4">
                                            <p:txEl>
                                              <p:pRg st="4" end="4"/>
                                            </p:txEl>
                                          </p:spTgt>
                                        </p:tgtEl>
                                        <p:attrNameLst>
                                          <p:attrName>ppt_w</p:attrName>
                                        </p:attrNameLst>
                                      </p:cBhvr>
                                      <p:tavLst>
                                        <p:tav tm="0">
                                          <p:val>
                                            <p:strVal val="ppt_w"/>
                                          </p:val>
                                        </p:tav>
                                        <p:tav tm="100000">
                                          <p:val>
                                            <p:strVal val="ppt_w+.3"/>
                                          </p:val>
                                        </p:tav>
                                      </p:tavLst>
                                    </p:anim>
                                    <p:anim calcmode="lin" valueType="num">
                                      <p:cBhvr>
                                        <p:cTn id="48" dur="1000"/>
                                        <p:tgtEl>
                                          <p:spTgt spid="4">
                                            <p:txEl>
                                              <p:pRg st="4" end="4"/>
                                            </p:txEl>
                                          </p:spTgt>
                                        </p:tgtEl>
                                        <p:attrNameLst>
                                          <p:attrName>ppt_h</p:attrName>
                                        </p:attrNameLst>
                                      </p:cBhvr>
                                      <p:tavLst>
                                        <p:tav tm="0">
                                          <p:val>
                                            <p:strVal val="ppt_h"/>
                                          </p:val>
                                        </p:tav>
                                        <p:tav tm="100000">
                                          <p:val>
                                            <p:strVal val="ppt_h"/>
                                          </p:val>
                                        </p:tav>
                                      </p:tavLst>
                                    </p:anim>
                                    <p:animEffect transition="out" filter="fade">
                                      <p:cBhvr>
                                        <p:cTn id="49" dur="1000"/>
                                        <p:tgtEl>
                                          <p:spTgt spid="4">
                                            <p:txEl>
                                              <p:pRg st="4" end="4"/>
                                            </p:txEl>
                                          </p:spTgt>
                                        </p:tgtEl>
                                      </p:cBhvr>
                                    </p:animEffect>
                                    <p:set>
                                      <p:cBhvr>
                                        <p:cTn id="50" dur="1" fill="hold">
                                          <p:stCondLst>
                                            <p:cond delay="999"/>
                                          </p:stCondLst>
                                        </p:cTn>
                                        <p:tgtEl>
                                          <p:spTgt spid="4">
                                            <p:txEl>
                                              <p:pRg st="4" end="4"/>
                                            </p:txEl>
                                          </p:spTgt>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47" presetClass="exit" presetSubtype="0" fill="hold" grpId="1" nodeType="clickEffect">
                                  <p:stCondLst>
                                    <p:cond delay="0"/>
                                  </p:stCondLst>
                                  <p:childTnLst>
                                    <p:animEffect transition="out" filter="fade">
                                      <p:cBhvr>
                                        <p:cTn id="54" dur="1000"/>
                                        <p:tgtEl>
                                          <p:spTgt spid="3"/>
                                        </p:tgtEl>
                                      </p:cBhvr>
                                    </p:animEffect>
                                    <p:anim calcmode="lin" valueType="num">
                                      <p:cBhvr>
                                        <p:cTn id="55" dur="1000"/>
                                        <p:tgtEl>
                                          <p:spTgt spid="3"/>
                                        </p:tgtEl>
                                        <p:attrNameLst>
                                          <p:attrName>ppt_x</p:attrName>
                                        </p:attrNameLst>
                                      </p:cBhvr>
                                      <p:tavLst>
                                        <p:tav tm="0">
                                          <p:val>
                                            <p:strVal val="ppt_x"/>
                                          </p:val>
                                        </p:tav>
                                        <p:tav tm="100000">
                                          <p:val>
                                            <p:strVal val="ppt_x"/>
                                          </p:val>
                                        </p:tav>
                                      </p:tavLst>
                                    </p:anim>
                                    <p:anim calcmode="lin" valueType="num">
                                      <p:cBhvr>
                                        <p:cTn id="56" dur="1000"/>
                                        <p:tgtEl>
                                          <p:spTgt spid="3"/>
                                        </p:tgtEl>
                                        <p:attrNameLst>
                                          <p:attrName>ppt_y</p:attrName>
                                        </p:attrNameLst>
                                      </p:cBhvr>
                                      <p:tavLst>
                                        <p:tav tm="0">
                                          <p:val>
                                            <p:strVal val="ppt_y"/>
                                          </p:val>
                                        </p:tav>
                                        <p:tav tm="100000">
                                          <p:val>
                                            <p:strVal val="ppt_y-.1"/>
                                          </p:val>
                                        </p:tav>
                                      </p:tavLst>
                                    </p:anim>
                                    <p:set>
                                      <p:cBhvr>
                                        <p:cTn id="57" dur="1" fill="hold">
                                          <p:stCondLst>
                                            <p:cond delay="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build="allAtOnce"/>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Image result for camp half blood logo"/>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rcRect t="11054" r="3746" b="11273"/>
          <a:stretch/>
        </p:blipFill>
        <p:spPr bwMode="auto">
          <a:xfrm>
            <a:off x="6688833" y="4876800"/>
            <a:ext cx="2455167" cy="19812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7705" y="152400"/>
            <a:ext cx="9144000" cy="923330"/>
          </a:xfrm>
          <a:prstGeom prst="rect">
            <a:avLst/>
          </a:prstGeom>
          <a:noFill/>
        </p:spPr>
        <p:txBody>
          <a:bodyPr wrap="square" lIns="91440" tIns="45720" rIns="91440" bIns="45720">
            <a:spAutoFit/>
          </a:bodyPr>
          <a:lstStyle/>
          <a:p>
            <a:pPr algn="ctr"/>
            <a:r>
              <a:rPr lang="en-US" sz="5400" b="1"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Bibliography:</a:t>
            </a:r>
            <a:endParaRPr lang="en-US" sz="5400" b="1" cap="none" spc="0"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endParaRPr>
          </a:p>
        </p:txBody>
      </p:sp>
      <p:sp>
        <p:nvSpPr>
          <p:cNvPr id="4" name="TextBox 3"/>
          <p:cNvSpPr txBox="1"/>
          <p:nvPr/>
        </p:nvSpPr>
        <p:spPr>
          <a:xfrm>
            <a:off x="333639" y="1075730"/>
            <a:ext cx="8532131" cy="2062103"/>
          </a:xfrm>
          <a:prstGeom prst="rect">
            <a:avLst/>
          </a:prstGeom>
          <a:noFill/>
        </p:spPr>
        <p:txBody>
          <a:bodyPr wrap="square" rtlCol="0">
            <a:spAutoFit/>
          </a:bodyPr>
          <a:lstStyle/>
          <a:p>
            <a:r>
              <a:rPr lang="en-GB" u="sng" dirty="0"/>
              <a:t>Ancient Sources:</a:t>
            </a:r>
          </a:p>
          <a:p>
            <a:pPr marL="285750" indent="-285750">
              <a:buBlip>
                <a:blip r:embed="rId4"/>
              </a:buBlip>
            </a:pPr>
            <a:endParaRPr lang="en-GB" sz="1100" dirty="0"/>
          </a:p>
          <a:p>
            <a:pPr marL="285750" indent="-285750">
              <a:buBlip>
                <a:blip r:embed="rId4"/>
              </a:buBlip>
            </a:pPr>
            <a:r>
              <a:rPr lang="en-GB" sz="1400" dirty="0"/>
              <a:t>Euripides. </a:t>
            </a:r>
            <a:r>
              <a:rPr lang="en-GB" sz="1400" i="1" dirty="0"/>
              <a:t>The Bacchae</a:t>
            </a:r>
            <a:r>
              <a:rPr lang="en-GB" sz="1400" dirty="0"/>
              <a:t>. P. </a:t>
            </a:r>
            <a:r>
              <a:rPr lang="en-GB" sz="1400" dirty="0" err="1"/>
              <a:t>Vellocott</a:t>
            </a:r>
            <a:r>
              <a:rPr lang="en-GB" sz="1400" dirty="0"/>
              <a:t> (trans.). 1973. London: Penguin Classics.</a:t>
            </a:r>
          </a:p>
          <a:p>
            <a:pPr marL="285750" indent="-285750">
              <a:buBlip>
                <a:blip r:embed="rId4"/>
              </a:buBlip>
            </a:pPr>
            <a:r>
              <a:rPr lang="en-GB" sz="1400" dirty="0"/>
              <a:t>Homer. </a:t>
            </a:r>
            <a:r>
              <a:rPr lang="en-GB" sz="1400" i="1" dirty="0"/>
              <a:t>Odyssey</a:t>
            </a:r>
            <a:r>
              <a:rPr lang="en-GB" sz="1400" dirty="0"/>
              <a:t>. R. </a:t>
            </a:r>
            <a:r>
              <a:rPr lang="en-GB" sz="1400" dirty="0" err="1"/>
              <a:t>Fagles</a:t>
            </a:r>
            <a:r>
              <a:rPr lang="en-GB" sz="1400" dirty="0"/>
              <a:t>. (tans.). 1996. New York: Penguin Classics.</a:t>
            </a:r>
          </a:p>
          <a:p>
            <a:pPr marL="285750" indent="-285750">
              <a:buBlip>
                <a:blip r:embed="rId4"/>
              </a:buBlip>
            </a:pPr>
            <a:r>
              <a:rPr lang="en-GB" sz="1400" dirty="0"/>
              <a:t>Homer. </a:t>
            </a:r>
            <a:r>
              <a:rPr lang="en-GB" sz="1400" i="1" dirty="0"/>
              <a:t>Iliad. </a:t>
            </a:r>
            <a:r>
              <a:rPr lang="en-GB" sz="1400" dirty="0"/>
              <a:t>R. </a:t>
            </a:r>
            <a:r>
              <a:rPr lang="en-GB" sz="1400" dirty="0" err="1"/>
              <a:t>Fagles</a:t>
            </a:r>
            <a:r>
              <a:rPr lang="en-GB" sz="1400" dirty="0"/>
              <a:t>. (trans.). 1998. New York: Penguin Classics.</a:t>
            </a:r>
          </a:p>
          <a:p>
            <a:pPr marL="285750" indent="-285750">
              <a:buBlip>
                <a:blip r:embed="rId4"/>
              </a:buBlip>
            </a:pPr>
            <a:r>
              <a:rPr lang="en-GB" sz="1400" dirty="0"/>
              <a:t>Ovid, </a:t>
            </a:r>
            <a:r>
              <a:rPr lang="en-GB" sz="1400" i="1" dirty="0"/>
              <a:t>Metamorphoses</a:t>
            </a:r>
            <a:r>
              <a:rPr lang="en-GB" sz="1400" dirty="0"/>
              <a:t>. M.M. Innes (trans.). 1955. London: Penguin Books Ltd.</a:t>
            </a:r>
          </a:p>
          <a:p>
            <a:pPr marL="285750" indent="-285750">
              <a:buBlip>
                <a:blip r:embed="rId4"/>
              </a:buBlip>
            </a:pPr>
            <a:r>
              <a:rPr lang="en-GB" sz="1400" dirty="0"/>
              <a:t>Pausanias. </a:t>
            </a:r>
            <a:r>
              <a:rPr lang="en-GB" sz="1400" i="1" dirty="0"/>
              <a:t>Guide to Greece</a:t>
            </a:r>
            <a:r>
              <a:rPr lang="en-GB" sz="1400" dirty="0"/>
              <a:t>. P. Levi. (trans.). 1971. Middlesex: Penguin Books Ltd.</a:t>
            </a:r>
          </a:p>
          <a:p>
            <a:pPr marL="285750" indent="-285750">
              <a:buBlip>
                <a:blip r:embed="rId4"/>
              </a:buBlip>
            </a:pPr>
            <a:r>
              <a:rPr lang="en-GB" sz="1400" dirty="0"/>
              <a:t>Herodotus, </a:t>
            </a:r>
            <a:r>
              <a:rPr lang="en-GB" sz="1400" i="1" dirty="0"/>
              <a:t>The Histories</a:t>
            </a:r>
            <a:r>
              <a:rPr lang="en-GB" sz="1400" dirty="0"/>
              <a:t>. A. de </a:t>
            </a:r>
            <a:r>
              <a:rPr lang="en-GB" sz="1400" dirty="0" err="1"/>
              <a:t>Slincourt</a:t>
            </a:r>
            <a:r>
              <a:rPr lang="en-GB" sz="1400" dirty="0"/>
              <a:t>. (trans.). 1954. Middlesex: Penguin Books Ltd.</a:t>
            </a:r>
          </a:p>
          <a:p>
            <a:pPr marL="285750" indent="-285750">
              <a:buBlip>
                <a:blip r:embed="rId4"/>
              </a:buBlip>
            </a:pPr>
            <a:r>
              <a:rPr lang="en-GB" sz="1400" dirty="0" err="1"/>
              <a:t>Apollodorus</a:t>
            </a:r>
            <a:r>
              <a:rPr lang="en-GB" sz="1400" dirty="0"/>
              <a:t>. </a:t>
            </a:r>
            <a:r>
              <a:rPr lang="en-GB" sz="1400" i="1" dirty="0"/>
              <a:t>The Library of Greek Mythology</a:t>
            </a:r>
            <a:r>
              <a:rPr lang="en-GB" sz="1400" dirty="0"/>
              <a:t>. R. Hard. (trans.). 1997. Oxford: Oxford University Press.</a:t>
            </a:r>
          </a:p>
        </p:txBody>
      </p:sp>
      <p:sp>
        <p:nvSpPr>
          <p:cNvPr id="5" name="TextBox 4"/>
          <p:cNvSpPr txBox="1"/>
          <p:nvPr/>
        </p:nvSpPr>
        <p:spPr>
          <a:xfrm>
            <a:off x="333639" y="3255050"/>
            <a:ext cx="8532131" cy="1446550"/>
          </a:xfrm>
          <a:prstGeom prst="rect">
            <a:avLst/>
          </a:prstGeom>
          <a:noFill/>
        </p:spPr>
        <p:txBody>
          <a:bodyPr wrap="square" rtlCol="0">
            <a:spAutoFit/>
          </a:bodyPr>
          <a:lstStyle/>
          <a:p>
            <a:r>
              <a:rPr lang="en-GB" u="sng" dirty="0"/>
              <a:t>Modern Sources:</a:t>
            </a:r>
          </a:p>
          <a:p>
            <a:pPr marL="285750" indent="-285750">
              <a:buBlip>
                <a:blip r:embed="rId4"/>
              </a:buBlip>
            </a:pPr>
            <a:endParaRPr lang="en-GB" sz="1050" dirty="0"/>
          </a:p>
          <a:p>
            <a:pPr marL="285750" indent="-285750">
              <a:buBlip>
                <a:blip r:embed="rId4"/>
              </a:buBlip>
            </a:pPr>
            <a:r>
              <a:rPr lang="en-GB" sz="1400" dirty="0" err="1"/>
              <a:t>Matyszak</a:t>
            </a:r>
            <a:r>
              <a:rPr lang="en-GB" sz="1400" dirty="0"/>
              <a:t>. P. 2014. </a:t>
            </a:r>
            <a:r>
              <a:rPr lang="en-GB" sz="1400" i="1" dirty="0"/>
              <a:t>The Greek and Roman Myths: A Guide to the Classical Stories. </a:t>
            </a:r>
            <a:r>
              <a:rPr lang="en-GB" sz="1400" dirty="0"/>
              <a:t>London: Thames &amp; Hudson.</a:t>
            </a:r>
          </a:p>
          <a:p>
            <a:pPr marL="285750" indent="-285750">
              <a:buBlip>
                <a:blip r:embed="rId4"/>
              </a:buBlip>
            </a:pPr>
            <a:r>
              <a:rPr lang="en-GB" sz="1400" dirty="0" err="1"/>
              <a:t>Casapo</a:t>
            </a:r>
            <a:r>
              <a:rPr lang="en-GB" sz="1400" dirty="0"/>
              <a:t>, E. 2005. </a:t>
            </a:r>
            <a:r>
              <a:rPr lang="en-GB" sz="1400" i="1" dirty="0"/>
              <a:t>Theories of Mythology.</a:t>
            </a:r>
            <a:r>
              <a:rPr lang="en-GB" sz="1400" dirty="0"/>
              <a:t> Oxford: Blackwell.</a:t>
            </a:r>
          </a:p>
          <a:p>
            <a:pPr marL="285750" indent="-285750">
              <a:buBlip>
                <a:blip r:embed="rId4"/>
              </a:buBlip>
            </a:pPr>
            <a:r>
              <a:rPr lang="en-GB" sz="1400" dirty="0"/>
              <a:t>Nagy, G. 1979. </a:t>
            </a:r>
            <a:r>
              <a:rPr lang="en-GB" sz="1400" i="1" dirty="0"/>
              <a:t>The Best of the Achaeans: Concepts of the Hero in Archaic Greek Poetry.</a:t>
            </a:r>
            <a:r>
              <a:rPr lang="en-GB" sz="1400" dirty="0"/>
              <a:t> London: John Hopkins university Press.</a:t>
            </a:r>
          </a:p>
        </p:txBody>
      </p:sp>
      <p:sp>
        <p:nvSpPr>
          <p:cNvPr id="6" name="Rectangle 5"/>
          <p:cNvSpPr/>
          <p:nvPr/>
        </p:nvSpPr>
        <p:spPr>
          <a:xfrm>
            <a:off x="333639" y="4556880"/>
            <a:ext cx="6355194" cy="2031325"/>
          </a:xfrm>
          <a:prstGeom prst="rect">
            <a:avLst/>
          </a:prstGeom>
        </p:spPr>
        <p:txBody>
          <a:bodyPr wrap="square">
            <a:spAutoFit/>
          </a:bodyPr>
          <a:lstStyle/>
          <a:p>
            <a:pPr marL="285750" indent="-285750">
              <a:buBlip>
                <a:blip r:embed="rId4"/>
              </a:buBlip>
            </a:pPr>
            <a:r>
              <a:rPr lang="en-GB" sz="1400" dirty="0" err="1"/>
              <a:t>Albermeier</a:t>
            </a:r>
            <a:r>
              <a:rPr lang="en-GB" sz="1400" dirty="0"/>
              <a:t>, S. Anderson, M. J. 1967. </a:t>
            </a:r>
            <a:r>
              <a:rPr lang="en-GB" sz="1400" i="1" dirty="0"/>
              <a:t>Heroes: Mortals and Myths in Ancient Greece.</a:t>
            </a:r>
            <a:r>
              <a:rPr lang="en-GB" sz="1400" dirty="0"/>
              <a:t> New Haven: Yale University Press.</a:t>
            </a:r>
          </a:p>
          <a:p>
            <a:pPr marL="285750" indent="-285750">
              <a:buBlip>
                <a:blip r:embed="rId4"/>
              </a:buBlip>
            </a:pPr>
            <a:r>
              <a:rPr lang="en-GB" sz="1400" dirty="0"/>
              <a:t>Stafford, E. 2012. </a:t>
            </a:r>
            <a:r>
              <a:rPr lang="en-GB" sz="1400" i="1" dirty="0"/>
              <a:t>Herakles.</a:t>
            </a:r>
            <a:r>
              <a:rPr lang="en-GB" sz="1400" dirty="0"/>
              <a:t> New York: Routledge.</a:t>
            </a:r>
          </a:p>
          <a:p>
            <a:pPr marL="285750" indent="-285750">
              <a:buBlip>
                <a:blip r:embed="rId4"/>
              </a:buBlip>
            </a:pPr>
            <a:r>
              <a:rPr lang="en-GB" sz="1400" dirty="0"/>
              <a:t>Hall, J.P. </a:t>
            </a:r>
            <a:r>
              <a:rPr lang="en-GB" sz="1400" dirty="0" err="1"/>
              <a:t>Nortwick</a:t>
            </a:r>
            <a:r>
              <a:rPr lang="en-GB" sz="1400" dirty="0"/>
              <a:t>, T.Y. 1997. </a:t>
            </a:r>
            <a:r>
              <a:rPr lang="en-GB" sz="1400" i="1" dirty="0"/>
              <a:t>Compromising Traditions. The Personal Voice in Classical Scholarship. </a:t>
            </a:r>
            <a:r>
              <a:rPr lang="en-GB" sz="1400" dirty="0"/>
              <a:t>New York: Routledge.</a:t>
            </a:r>
          </a:p>
          <a:p>
            <a:pPr marL="285750" indent="-285750">
              <a:buBlip>
                <a:blip r:embed="rId4"/>
              </a:buBlip>
            </a:pPr>
            <a:r>
              <a:rPr lang="en-GB" sz="1400" dirty="0"/>
              <a:t>Kohen, A. 2013. </a:t>
            </a:r>
            <a:r>
              <a:rPr lang="en-GB" sz="1400" i="1" dirty="0"/>
              <a:t>Untangling Heroism: Classical Philosophy and the Concept of the Hero. </a:t>
            </a:r>
            <a:r>
              <a:rPr lang="en-GB" sz="1400" dirty="0"/>
              <a:t>New York: Routledge.</a:t>
            </a:r>
          </a:p>
          <a:p>
            <a:pPr marL="285750" indent="-285750">
              <a:buBlip>
                <a:blip r:embed="rId4"/>
              </a:buBlip>
            </a:pPr>
            <a:r>
              <a:rPr lang="en-GB" sz="1400" dirty="0"/>
              <a:t>Hoyle, H. </a:t>
            </a:r>
            <a:r>
              <a:rPr lang="en-GB" sz="1400" dirty="0" err="1"/>
              <a:t>Zajko</a:t>
            </a:r>
            <a:r>
              <a:rPr lang="en-GB" sz="1400" dirty="0"/>
              <a:t>, V. 2017. </a:t>
            </a:r>
            <a:r>
              <a:rPr lang="en-GB" sz="1400" i="1" dirty="0"/>
              <a:t>A Handbook to the Reception of Classical Mythology. </a:t>
            </a:r>
            <a:r>
              <a:rPr lang="en-GB" sz="1400" dirty="0"/>
              <a:t>Hoboken, NJ: Wiley Blackwell</a:t>
            </a:r>
          </a:p>
        </p:txBody>
      </p:sp>
      <p:sp>
        <p:nvSpPr>
          <p:cNvPr id="7" name="TextBox 6"/>
          <p:cNvSpPr txBox="1"/>
          <p:nvPr/>
        </p:nvSpPr>
        <p:spPr>
          <a:xfrm>
            <a:off x="7917382" y="6627168"/>
            <a:ext cx="1226618" cy="230832"/>
          </a:xfrm>
          <a:prstGeom prst="rect">
            <a:avLst/>
          </a:prstGeom>
          <a:noFill/>
        </p:spPr>
        <p:txBody>
          <a:bodyPr wrap="none" rtlCol="0">
            <a:spAutoFit/>
          </a:bodyPr>
          <a:lstStyle/>
          <a:p>
            <a:r>
              <a:rPr lang="en-GB" sz="900" dirty="0"/>
              <a:t>Camp Half-Blood Logo</a:t>
            </a:r>
          </a:p>
        </p:txBody>
      </p:sp>
    </p:spTree>
    <p:extLst>
      <p:ext uri="{BB962C8B-B14F-4D97-AF65-F5344CB8AC3E}">
        <p14:creationId xmlns:p14="http://schemas.microsoft.com/office/powerpoint/2010/main" val="887305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705" y="152400"/>
            <a:ext cx="9144000" cy="923330"/>
          </a:xfrm>
          <a:prstGeom prst="rect">
            <a:avLst/>
          </a:prstGeom>
          <a:noFill/>
        </p:spPr>
        <p:txBody>
          <a:bodyPr wrap="square" lIns="91440" tIns="45720" rIns="91440" bIns="45720">
            <a:spAutoFit/>
          </a:bodyPr>
          <a:lstStyle/>
          <a:p>
            <a:pPr algn="ctr"/>
            <a:r>
              <a:rPr lang="en-US" sz="5400" b="1"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rPr>
              <a:t>Bibliography:</a:t>
            </a:r>
            <a:endParaRPr lang="en-US" sz="5400" b="1" cap="none" spc="0" dirty="0">
              <a:ln w="28575">
                <a:solidFill>
                  <a:sysClr val="windowText" lastClr="000000"/>
                </a:solidFill>
                <a:prstDash val="solid"/>
              </a:ln>
              <a:pattFill prst="diagBrick">
                <a:fgClr>
                  <a:srgbClr val="0070C0"/>
                </a:fgClr>
                <a:bgClr>
                  <a:schemeClr val="tx1"/>
                </a:bgClr>
              </a:pattFill>
              <a:effectLst>
                <a:innerShdw blurRad="177800">
                  <a:schemeClr val="accent3">
                    <a:lumMod val="50000"/>
                  </a:schemeClr>
                </a:innerShdw>
              </a:effectLst>
            </a:endParaRPr>
          </a:p>
        </p:txBody>
      </p:sp>
      <p:sp>
        <p:nvSpPr>
          <p:cNvPr id="3" name="TextBox 2"/>
          <p:cNvSpPr txBox="1"/>
          <p:nvPr/>
        </p:nvSpPr>
        <p:spPr>
          <a:xfrm>
            <a:off x="0" y="1075730"/>
            <a:ext cx="9144000" cy="5670783"/>
          </a:xfrm>
          <a:prstGeom prst="rect">
            <a:avLst/>
          </a:prstGeom>
          <a:noFill/>
        </p:spPr>
        <p:txBody>
          <a:bodyPr wrap="square" rtlCol="0">
            <a:spAutoFit/>
          </a:bodyPr>
          <a:lstStyle/>
          <a:p>
            <a:r>
              <a:rPr lang="en-GB" sz="1600" u="sng" dirty="0"/>
              <a:t>Pictures:</a:t>
            </a:r>
          </a:p>
          <a:p>
            <a:pPr marL="285750" indent="-285750">
              <a:buBlip>
                <a:blip r:embed="rId2"/>
              </a:buBlip>
            </a:pPr>
            <a:endParaRPr lang="en-GB" sz="1050" dirty="0"/>
          </a:p>
          <a:p>
            <a:pPr marL="285750" indent="-285750">
              <a:buBlip>
                <a:blip r:embed="rId2"/>
              </a:buBlip>
            </a:pPr>
            <a:r>
              <a:rPr lang="en-GB" sz="1200" dirty="0"/>
              <a:t>Figure 1: Camp </a:t>
            </a:r>
            <a:r>
              <a:rPr lang="en-GB" sz="1200" dirty="0" err="1"/>
              <a:t>Halfblood</a:t>
            </a:r>
            <a:r>
              <a:rPr lang="en-GB" sz="1200" dirty="0"/>
              <a:t> T-Shirt Logo. Texas Tees. </a:t>
            </a:r>
            <a:r>
              <a:rPr lang="en-GB" sz="1200" dirty="0" err="1"/>
              <a:t>Pintrest</a:t>
            </a:r>
            <a:r>
              <a:rPr lang="en-GB" sz="1200" dirty="0"/>
              <a:t>. </a:t>
            </a:r>
            <a:r>
              <a:rPr lang="en-GB" sz="1200" dirty="0">
                <a:hlinkClick r:id="rId3"/>
              </a:rPr>
              <a:t>https://www.pinterest.com/pin/387942955381464933/</a:t>
            </a:r>
            <a:r>
              <a:rPr lang="en-GB" sz="1200" dirty="0"/>
              <a:t> [22.12.2017]</a:t>
            </a:r>
          </a:p>
          <a:p>
            <a:pPr marL="285750" indent="-285750">
              <a:buBlip>
                <a:blip r:embed="rId2"/>
              </a:buBlip>
            </a:pPr>
            <a:r>
              <a:rPr lang="en-GB" sz="1200" dirty="0"/>
              <a:t>Figure 2: Percy Jackson Books. Ally. M. G. </a:t>
            </a:r>
            <a:r>
              <a:rPr lang="en-GB" sz="1200" dirty="0" err="1"/>
              <a:t>Simpally</a:t>
            </a:r>
            <a:r>
              <a:rPr lang="en-GB" sz="1200" dirty="0"/>
              <a:t> Tea. </a:t>
            </a:r>
            <a:r>
              <a:rPr lang="en-GB" sz="1200" dirty="0">
                <a:hlinkClick r:id="rId4"/>
              </a:rPr>
              <a:t>http://www.simplyallytea.com/2015/10/im-always-s-for-riordan-mythology-book.html</a:t>
            </a:r>
            <a:r>
              <a:rPr lang="en-GB" sz="1200" dirty="0"/>
              <a:t> [22.12.2017]</a:t>
            </a:r>
          </a:p>
          <a:p>
            <a:pPr marL="285750" indent="-285750">
              <a:buBlip>
                <a:blip r:embed="rId2"/>
              </a:buBlip>
            </a:pPr>
            <a:r>
              <a:rPr lang="en-GB" sz="1200" dirty="0"/>
              <a:t>Figure 3: Dionysus/Mr D. Luke </a:t>
            </a:r>
            <a:r>
              <a:rPr lang="en-GB" sz="1200" dirty="0" err="1"/>
              <a:t>Canilleri</a:t>
            </a:r>
            <a:r>
              <a:rPr lang="en-GB" sz="1200" dirty="0"/>
              <a:t>. Riordan </a:t>
            </a:r>
            <a:r>
              <a:rPr lang="en-GB" sz="1200" dirty="0" err="1"/>
              <a:t>Wikia</a:t>
            </a:r>
            <a:r>
              <a:rPr lang="en-GB" sz="1200" dirty="0"/>
              <a:t>. </a:t>
            </a:r>
            <a:r>
              <a:rPr lang="en-GB" sz="1200" dirty="0">
                <a:hlinkClick r:id="rId5"/>
              </a:rPr>
              <a:t>http://riordan.wikia.com/wiki/Dionysus</a:t>
            </a:r>
            <a:r>
              <a:rPr lang="en-GB" sz="1200" dirty="0"/>
              <a:t> [22.12.2017]</a:t>
            </a:r>
          </a:p>
          <a:p>
            <a:pPr marL="285750" indent="-285750">
              <a:buBlip>
                <a:blip r:embed="rId2"/>
              </a:buBlip>
            </a:pPr>
            <a:r>
              <a:rPr lang="en-GB" sz="1200" dirty="0"/>
              <a:t>Figure 4: Baby Herakles. Hiker Bob. Flickr.com. </a:t>
            </a:r>
            <a:r>
              <a:rPr lang="en-GB" sz="1200" dirty="0">
                <a:hlinkClick r:id="rId6"/>
              </a:rPr>
              <a:t>https://www.pinterest.com/pin/508343876659750549/</a:t>
            </a:r>
            <a:r>
              <a:rPr lang="en-GB" sz="1200" dirty="0"/>
              <a:t>       [22.12.2017]</a:t>
            </a:r>
          </a:p>
          <a:p>
            <a:pPr marL="285750" indent="-285750">
              <a:buBlip>
                <a:blip r:embed="rId2"/>
              </a:buBlip>
            </a:pPr>
            <a:r>
              <a:rPr lang="en-GB" sz="1200" dirty="0"/>
              <a:t>Figure 5: Asclepius, Greek God of Healing.  Greek Gods. </a:t>
            </a:r>
            <a:r>
              <a:rPr lang="en-GB" sz="1200" dirty="0">
                <a:hlinkClick r:id="rId7"/>
              </a:rPr>
              <a:t>http://www.greek-gods.info/ancient-greek-gods/asclepius/</a:t>
            </a:r>
            <a:r>
              <a:rPr lang="en-GB" sz="1200" dirty="0"/>
              <a:t> [22.12.2017]</a:t>
            </a:r>
          </a:p>
          <a:p>
            <a:pPr marL="285750" indent="-285750">
              <a:buBlip>
                <a:blip r:embed="rId2"/>
              </a:buBlip>
            </a:pPr>
            <a:r>
              <a:rPr lang="en-GB" sz="1200" dirty="0"/>
              <a:t>Figure 6: Temple of Herakles. Poudou99. Wikipedia.org. </a:t>
            </a:r>
            <a:r>
              <a:rPr lang="en-GB" sz="1200" dirty="0">
                <a:hlinkClick r:id="rId8"/>
              </a:rPr>
              <a:t>https://en.wikipedia.org/wiki/Temple_of_Heracles,_Agrigento#/media/File:Agrigente_2008_IMG_1935.JPG</a:t>
            </a:r>
            <a:r>
              <a:rPr lang="en-GB" sz="1200" dirty="0"/>
              <a:t> [6.1.2018]</a:t>
            </a:r>
          </a:p>
          <a:p>
            <a:pPr marL="285750" indent="-285750">
              <a:buBlip>
                <a:blip r:embed="rId2"/>
              </a:buBlip>
            </a:pPr>
            <a:r>
              <a:rPr lang="en-GB" sz="1200" dirty="0"/>
              <a:t>Figure 7: Temple of Bacchus. Jerzy Strzelecki. Wikipedia.org. </a:t>
            </a:r>
            <a:r>
              <a:rPr lang="en-GB" sz="1200" dirty="0">
                <a:hlinkClick r:id="rId9"/>
              </a:rPr>
              <a:t>https://en.wikipedia.org/wiki/Temple_of_Bacchus#/media/File:Baalbek(js)_5.jpg</a:t>
            </a:r>
            <a:r>
              <a:rPr lang="en-GB" sz="1200" dirty="0"/>
              <a:t> [6.1.2018]</a:t>
            </a:r>
          </a:p>
          <a:p>
            <a:pPr marL="285750" indent="-285750">
              <a:buBlip>
                <a:blip r:embed="rId2"/>
              </a:buBlip>
            </a:pPr>
            <a:r>
              <a:rPr lang="en-GB" sz="1200" dirty="0"/>
              <a:t>Figure 8: Temple of Ajax/ Alexander the great.  Jimmy Dunn. Touregypt.net. </a:t>
            </a:r>
            <a:r>
              <a:rPr lang="en-GB" sz="1200" dirty="0">
                <a:hlinkClick r:id="rId10"/>
              </a:rPr>
              <a:t>http://www.touregypt.net/featurestories/agt.htm</a:t>
            </a:r>
            <a:r>
              <a:rPr lang="en-GB" sz="1200" dirty="0"/>
              <a:t> [6.1.2018]</a:t>
            </a:r>
          </a:p>
          <a:p>
            <a:pPr marL="285750" indent="-285750">
              <a:buBlip>
                <a:blip r:embed="rId2"/>
              </a:buBlip>
            </a:pPr>
            <a:r>
              <a:rPr lang="en-GB" sz="1200" dirty="0"/>
              <a:t>Figure 9: Temple of Asclepius. Warwick University. </a:t>
            </a:r>
            <a:r>
              <a:rPr lang="en-GB" sz="1200" dirty="0">
                <a:hlinkClick r:id="rId11"/>
              </a:rPr>
              <a:t>https://warwick.ac.uk/fac/arts/classics/students/modules/greekreligion/database/clumcc/</a:t>
            </a:r>
            <a:r>
              <a:rPr lang="en-GB" sz="1200" dirty="0"/>
              <a:t> [6.1.2018]</a:t>
            </a:r>
          </a:p>
          <a:p>
            <a:pPr marL="285750" indent="-285750">
              <a:buBlip>
                <a:blip r:embed="rId2"/>
              </a:buBlip>
            </a:pPr>
            <a:r>
              <a:rPr lang="en-GB" sz="1200" dirty="0"/>
              <a:t>Figure 10: Hercules and Phil. Lindsey Weber. Vulture.com. </a:t>
            </a:r>
            <a:r>
              <a:rPr lang="en-GB" sz="1200" dirty="0">
                <a:hlinkClick r:id="rId12"/>
              </a:rPr>
              <a:t>http://www.vulture.com/2014/07/disneys-hercules-is-an-underrated-masterpiece.html</a:t>
            </a:r>
            <a:r>
              <a:rPr lang="en-GB" sz="1200" dirty="0"/>
              <a:t> [23.12.2017]</a:t>
            </a:r>
          </a:p>
          <a:p>
            <a:pPr marL="285750" indent="-285750">
              <a:buBlip>
                <a:blip r:embed="rId2"/>
              </a:buBlip>
            </a:pPr>
            <a:r>
              <a:rPr lang="en-GB" sz="1200" dirty="0"/>
              <a:t>Figure 11: Heracles and Meg. Lindsey Weber. Vulture.com. </a:t>
            </a:r>
            <a:r>
              <a:rPr lang="en-GB" sz="1200" dirty="0">
                <a:hlinkClick r:id="rId12"/>
              </a:rPr>
              <a:t>http://www.vulture.com/2014/07/disneys-hercules-is-an-underrated-masterpiece.html</a:t>
            </a:r>
            <a:r>
              <a:rPr lang="en-GB" sz="1200" dirty="0"/>
              <a:t> [23.12.2017]</a:t>
            </a:r>
          </a:p>
          <a:p>
            <a:pPr marL="285750" indent="-285750">
              <a:buBlip>
                <a:blip r:embed="rId2"/>
              </a:buBlip>
            </a:pPr>
            <a:r>
              <a:rPr lang="en-GB" sz="1200" dirty="0"/>
              <a:t>Figure 12: Percy and Annabeth.  Alexandra </a:t>
            </a:r>
            <a:r>
              <a:rPr lang="en-GB" sz="1200" dirty="0" err="1"/>
              <a:t>Lengyel</a:t>
            </a:r>
            <a:r>
              <a:rPr lang="en-GB" sz="1200" dirty="0"/>
              <a:t>. Pinterest.com. </a:t>
            </a:r>
            <a:r>
              <a:rPr lang="en-GB" sz="1200" dirty="0">
                <a:hlinkClick r:id="rId13"/>
              </a:rPr>
              <a:t>https://za.pinterest.com/pin/545709679826487242/</a:t>
            </a:r>
            <a:r>
              <a:rPr lang="en-GB" sz="1200" dirty="0"/>
              <a:t> [23.12.2017]</a:t>
            </a:r>
          </a:p>
          <a:p>
            <a:pPr marL="285750" indent="-285750">
              <a:buBlip>
                <a:blip r:embed="rId2"/>
              </a:buBlip>
            </a:pPr>
            <a:r>
              <a:rPr lang="en-GB" sz="1200" dirty="0"/>
              <a:t>Figure 13: Harry Potter. Ed Power. The Irish Times. </a:t>
            </a:r>
            <a:r>
              <a:rPr lang="en-GB" sz="1200" dirty="0">
                <a:hlinkClick r:id="rId14"/>
              </a:rPr>
              <a:t>https://www.irishtimes.com/culture/books/harry-potter-is-there-a-less-appealing-fictional-character-1.3170112</a:t>
            </a:r>
            <a:r>
              <a:rPr lang="en-GB" sz="1200" dirty="0"/>
              <a:t> [10.1.2018]</a:t>
            </a:r>
          </a:p>
          <a:p>
            <a:pPr marL="285750" indent="-285750">
              <a:buBlip>
                <a:blip r:embed="rId2"/>
              </a:buBlip>
            </a:pPr>
            <a:r>
              <a:rPr lang="en-GB" sz="1200" dirty="0"/>
              <a:t>Figure 14: Finn, Star Wars. Advanced Graphics. </a:t>
            </a:r>
            <a:r>
              <a:rPr lang="en-GB" sz="1200" dirty="0">
                <a:hlinkClick r:id="rId15"/>
              </a:rPr>
              <a:t>https://advancedgraphics.com/finn-star-wars-the-force-awakens/</a:t>
            </a:r>
            <a:r>
              <a:rPr lang="en-GB" sz="1200" dirty="0"/>
              <a:t>  [10.1.2018] </a:t>
            </a:r>
          </a:p>
          <a:p>
            <a:pPr marL="285750" indent="-285750">
              <a:buBlip>
                <a:blip r:embed="rId2"/>
              </a:buBlip>
            </a:pPr>
            <a:r>
              <a:rPr lang="en-GB" sz="1200" dirty="0"/>
              <a:t>Figure 16: US Army. Erin Durkin. NY Daily News. </a:t>
            </a:r>
            <a:r>
              <a:rPr lang="en-GB" sz="1200" dirty="0">
                <a:hlinkClick r:id="rId16"/>
              </a:rPr>
              <a:t>http://www.nydailynews.com/new-york/thousands-salute-military-city-veterans-day-parade-article-1.2007714</a:t>
            </a:r>
            <a:r>
              <a:rPr lang="en-GB" sz="1200" dirty="0"/>
              <a:t> [10.1.2018]</a:t>
            </a:r>
          </a:p>
          <a:p>
            <a:pPr marL="285750" indent="-285750">
              <a:buBlip>
                <a:blip r:embed="rId2"/>
              </a:buBlip>
            </a:pPr>
            <a:r>
              <a:rPr lang="en-GB" sz="1200" dirty="0"/>
              <a:t>Figure 19: Nelson Mandela 1990. </a:t>
            </a:r>
            <a:r>
              <a:rPr lang="en-GB" sz="1200" dirty="0" err="1"/>
              <a:t>Yousuf</a:t>
            </a:r>
            <a:r>
              <a:rPr lang="en-GB" sz="1200" dirty="0"/>
              <a:t> Karsh. Karsh.org. </a:t>
            </a:r>
            <a:r>
              <a:rPr lang="en-GB" sz="1200" dirty="0">
                <a:hlinkClick r:id="rId17"/>
              </a:rPr>
              <a:t>https://karsh.org/photographs/nelson-mandela/</a:t>
            </a:r>
            <a:r>
              <a:rPr lang="en-GB" sz="1200" dirty="0"/>
              <a:t> [30.12.2017]</a:t>
            </a:r>
          </a:p>
          <a:p>
            <a:pPr marL="285750" indent="-285750">
              <a:buBlip>
                <a:blip r:embed="rId2"/>
              </a:buBlip>
            </a:pPr>
            <a:r>
              <a:rPr lang="en-GB" sz="1200" dirty="0"/>
              <a:t>Figure 20: Aung San Suu Kyi. Reuters. </a:t>
            </a:r>
            <a:r>
              <a:rPr lang="en-GB" sz="1200" dirty="0" err="1"/>
              <a:t>Buisness</a:t>
            </a:r>
            <a:r>
              <a:rPr lang="en-GB" sz="1200" dirty="0"/>
              <a:t> insider. </a:t>
            </a:r>
            <a:r>
              <a:rPr lang="en-GB" sz="1200" dirty="0">
                <a:hlinkClick r:id="rId18"/>
              </a:rPr>
              <a:t>http://uk.businessinsider.com/r-suu-kyis-opposition-party-takes-majority-in-myanmars-parliament-2015-11</a:t>
            </a:r>
            <a:r>
              <a:rPr lang="en-GB" sz="1200" dirty="0"/>
              <a:t> [30.12.2017]</a:t>
            </a:r>
          </a:p>
          <a:p>
            <a:pPr marL="285750" indent="-285750">
              <a:buBlip>
                <a:blip r:embed="rId2"/>
              </a:buBlip>
            </a:pPr>
            <a:r>
              <a:rPr lang="en-GB" sz="1200" dirty="0"/>
              <a:t>Figure 21: Emily Davidson. Unknown. The Day Book (Chicago Illinois) </a:t>
            </a:r>
            <a:r>
              <a:rPr lang="en-GB" sz="1200" dirty="0">
                <a:hlinkClick r:id="rId19"/>
              </a:rPr>
              <a:t>https://en.wikipedia.org/wiki/Emily_Davison#/media/File:Emily_Wilding_Davison.jpg</a:t>
            </a:r>
            <a:r>
              <a:rPr lang="en-GB" sz="1200" dirty="0"/>
              <a:t> [03.01.2018]</a:t>
            </a:r>
          </a:p>
        </p:txBody>
      </p:sp>
    </p:spTree>
    <p:extLst>
      <p:ext uri="{BB962C8B-B14F-4D97-AF65-F5344CB8AC3E}">
        <p14:creationId xmlns:p14="http://schemas.microsoft.com/office/powerpoint/2010/main" val="25967853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4460</TotalTime>
  <Words>1313</Words>
  <Application>Microsoft Office PowerPoint</Application>
  <PresentationFormat>On-screen Show (4:3)</PresentationFormat>
  <Paragraphs>150</Paragraphs>
  <Slides>13</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Molly Orme</dc:creator>
  <cp:lastModifiedBy>Molly Orme</cp:lastModifiedBy>
  <cp:revision>105</cp:revision>
  <dcterms:created xsi:type="dcterms:W3CDTF">2017-12-22T22:34:05Z</dcterms:created>
  <dcterms:modified xsi:type="dcterms:W3CDTF">2018-01-22T23:56:55Z</dcterms:modified>
</cp:coreProperties>
</file>