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4" r:id="rId4"/>
    <p:sldMasterId id="2147483682" r:id="rId5"/>
  </p:sldMasterIdLst>
  <p:notesMasterIdLst>
    <p:notesMasterId r:id="rId44"/>
  </p:notesMasterIdLst>
  <p:handoutMasterIdLst>
    <p:handoutMasterId r:id="rId45"/>
  </p:handoutMasterIdLst>
  <p:sldIdLst>
    <p:sldId id="257" r:id="rId6"/>
    <p:sldId id="258" r:id="rId7"/>
    <p:sldId id="259" r:id="rId8"/>
    <p:sldId id="260" r:id="rId9"/>
    <p:sldId id="416" r:id="rId10"/>
    <p:sldId id="417" r:id="rId11"/>
    <p:sldId id="418" r:id="rId12"/>
    <p:sldId id="264" r:id="rId13"/>
    <p:sldId id="265" r:id="rId14"/>
    <p:sldId id="266" r:id="rId15"/>
    <p:sldId id="267" r:id="rId16"/>
    <p:sldId id="419" r:id="rId17"/>
    <p:sldId id="420" r:id="rId18"/>
    <p:sldId id="421" r:id="rId19"/>
    <p:sldId id="271" r:id="rId20"/>
    <p:sldId id="422" r:id="rId21"/>
    <p:sldId id="301" r:id="rId22"/>
    <p:sldId id="302" r:id="rId23"/>
    <p:sldId id="303" r:id="rId24"/>
    <p:sldId id="304" r:id="rId25"/>
    <p:sldId id="305" r:id="rId26"/>
    <p:sldId id="306" r:id="rId27"/>
    <p:sldId id="307" r:id="rId28"/>
    <p:sldId id="423" r:id="rId29"/>
    <p:sldId id="309" r:id="rId30"/>
    <p:sldId id="285" r:id="rId31"/>
    <p:sldId id="308" r:id="rId32"/>
    <p:sldId id="429" r:id="rId33"/>
    <p:sldId id="430" r:id="rId34"/>
    <p:sldId id="431" r:id="rId35"/>
    <p:sldId id="425" r:id="rId36"/>
    <p:sldId id="426" r:id="rId37"/>
    <p:sldId id="286" r:id="rId38"/>
    <p:sldId id="427" r:id="rId39"/>
    <p:sldId id="432" r:id="rId40"/>
    <p:sldId id="428" r:id="rId41"/>
    <p:sldId id="292" r:id="rId42"/>
    <p:sldId id="311"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77" d="100"/>
          <a:sy n="77" d="100"/>
        </p:scale>
        <p:origin x="450" y="5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02/12/2024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02/12/2024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eaLnBrk="1" hangingPunct="1"/>
            <a:fld id="{9E628B3D-9915-4713-8F80-48CF6A7FC1C6}" type="slidenum">
              <a:rPr lang="en-GB" altLang="en-US" smtClean="0"/>
              <a:pPr eaLnBrk="1" hangingPunct="1"/>
              <a:t>19</a:t>
            </a:fld>
            <a:endParaRPr lang="en-GB" altLang="en-US"/>
          </a:p>
        </p:txBody>
      </p:sp>
    </p:spTree>
    <p:extLst>
      <p:ext uri="{BB962C8B-B14F-4D97-AF65-F5344CB8AC3E}">
        <p14:creationId xmlns:p14="http://schemas.microsoft.com/office/powerpoint/2010/main" val="3466807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
        <p:nvSpPr>
          <p:cNvPr id="19460" name="Slide Number Placeholder 3"/>
          <p:cNvSpPr txBox="1">
            <a:spLocks noGrp="1"/>
          </p:cNvSpPr>
          <p:nvPr/>
        </p:nvSpPr>
        <p:spPr bwMode="auto">
          <a:xfrm>
            <a:off x="3884354" y="8685357"/>
            <a:ext cx="2972108" cy="457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r" eaLnBrk="1" hangingPunct="1"/>
            <a:fld id="{BF0207A3-08C5-4190-8578-154033252F58}" type="slidenum">
              <a:rPr lang="en-GB" altLang="en-US" sz="1200"/>
              <a:pPr algn="r" eaLnBrk="1" hangingPunct="1"/>
              <a:t>20</a:t>
            </a:fld>
            <a:endParaRPr lang="en-GB" altLang="en-US" sz="1200"/>
          </a:p>
        </p:txBody>
      </p:sp>
    </p:spTree>
    <p:extLst>
      <p:ext uri="{BB962C8B-B14F-4D97-AF65-F5344CB8AC3E}">
        <p14:creationId xmlns:p14="http://schemas.microsoft.com/office/powerpoint/2010/main" val="2862755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
        <p:nvSpPr>
          <p:cNvPr id="20484" name="Slide Number Placeholder 3"/>
          <p:cNvSpPr txBox="1">
            <a:spLocks noGrp="1"/>
          </p:cNvSpPr>
          <p:nvPr/>
        </p:nvSpPr>
        <p:spPr bwMode="auto">
          <a:xfrm>
            <a:off x="3884354" y="8685357"/>
            <a:ext cx="2972108" cy="457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r" eaLnBrk="1" hangingPunct="1"/>
            <a:fld id="{D70E6E91-366B-4A44-B33D-4F3A2332D25A}" type="slidenum">
              <a:rPr lang="en-GB" altLang="en-US" sz="1200"/>
              <a:pPr algn="r" eaLnBrk="1" hangingPunct="1"/>
              <a:t>21</a:t>
            </a:fld>
            <a:endParaRPr lang="en-GB" altLang="en-US" sz="1200"/>
          </a:p>
        </p:txBody>
      </p:sp>
    </p:spTree>
    <p:extLst>
      <p:ext uri="{BB962C8B-B14F-4D97-AF65-F5344CB8AC3E}">
        <p14:creationId xmlns:p14="http://schemas.microsoft.com/office/powerpoint/2010/main" val="838566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4199655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02/12/2024</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30</a:t>
            </a:fld>
            <a:endParaRPr lang="en-GB" noProof="0" dirty="0"/>
          </a:p>
        </p:txBody>
      </p:sp>
    </p:spTree>
    <p:extLst>
      <p:ext uri="{BB962C8B-B14F-4D97-AF65-F5344CB8AC3E}">
        <p14:creationId xmlns:p14="http://schemas.microsoft.com/office/powerpoint/2010/main" val="37715793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1B62E9-77F2-48F0-9646-AEC108A3F055}" type="slidenum">
              <a:rPr lang="en-GB" smtClean="0"/>
              <a:t>32</a:t>
            </a:fld>
            <a:endParaRPr lang="en-GB"/>
          </a:p>
        </p:txBody>
      </p:sp>
    </p:spTree>
    <p:extLst>
      <p:ext uri="{BB962C8B-B14F-4D97-AF65-F5344CB8AC3E}">
        <p14:creationId xmlns:p14="http://schemas.microsoft.com/office/powerpoint/2010/main" val="3822512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02/12/2024</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34</a:t>
            </a:fld>
            <a:endParaRPr lang="en-GB" noProof="0" dirty="0"/>
          </a:p>
        </p:txBody>
      </p:sp>
    </p:spTree>
    <p:extLst>
      <p:ext uri="{BB962C8B-B14F-4D97-AF65-F5344CB8AC3E}">
        <p14:creationId xmlns:p14="http://schemas.microsoft.com/office/powerpoint/2010/main" val="4111952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18217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9360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98468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8024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12471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29632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02/12/2024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965576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2293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02/12/2024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83575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02/12/2024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92530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02/12/2024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86575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02/12/2024</a:t>
            </a:fld>
            <a:endParaRPr lang="en-GB"/>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4523591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898941281"/>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hyperlink" Target="https://www.etswales.org.uk/resource/g_2_Code_of_Occupational_Ethics_Feb_2012_Eng.pdf#:~:text=The%20Code%20of%20Occupational%20Ethics%20for%20the%20Youth,funded%20via%20grant%20aid%20from%20the%20Welsh%20Government." TargetMode="Externa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ltLang="en-US" b="1" dirty="0"/>
              <a:t>ECYW4002</a:t>
            </a:r>
            <a:br>
              <a:rPr lang="en-GB" altLang="en-US" b="1" dirty="0"/>
            </a:br>
            <a:r>
              <a:rPr lang="en-GB" altLang="en-US" sz="3200" b="1" dirty="0"/>
              <a:t>05.11.24</a:t>
            </a:r>
            <a:endParaRPr lang="en-GB" altLang="en-US" b="1" dirty="0"/>
          </a:p>
        </p:txBody>
      </p:sp>
      <p:sp>
        <p:nvSpPr>
          <p:cNvPr id="3075" name="Rectangle 3"/>
          <p:cNvSpPr>
            <a:spLocks noGrp="1" noChangeArrowheads="1"/>
          </p:cNvSpPr>
          <p:nvPr>
            <p:ph type="subTitle" idx="1"/>
          </p:nvPr>
        </p:nvSpPr>
        <p:spPr>
          <a:xfrm>
            <a:off x="812169" y="3602038"/>
            <a:ext cx="10654748" cy="1655762"/>
          </a:xfrm>
        </p:spPr>
        <p:txBody>
          <a:bodyPr>
            <a:normAutofit/>
          </a:bodyPr>
          <a:lstStyle/>
          <a:p>
            <a:pPr algn="l" eaLnBrk="1" hangingPunct="1"/>
            <a:r>
              <a:rPr lang="en-GB" b="1" i="0" dirty="0" err="1">
                <a:solidFill>
                  <a:srgbClr val="3C4043"/>
                </a:solidFill>
                <a:effectLst/>
                <a:latin typeface="Roboto" panose="02000000000000000000" pitchFamily="2" charset="0"/>
              </a:rPr>
              <a:t>Yr</a:t>
            </a:r>
            <a:r>
              <a:rPr lang="en-GB" b="1" i="0" dirty="0">
                <a:solidFill>
                  <a:srgbClr val="3C4043"/>
                </a:solidFill>
                <a:effectLst/>
                <a:latin typeface="Roboto" panose="02000000000000000000" pitchFamily="2" charset="0"/>
              </a:rPr>
              <a:t> </a:t>
            </a:r>
            <a:r>
              <a:rPr lang="en-GB" b="1" i="0" dirty="0" err="1">
                <a:solidFill>
                  <a:srgbClr val="3C4043"/>
                </a:solidFill>
                <a:effectLst/>
                <a:latin typeface="Roboto" panose="02000000000000000000" pitchFamily="2" charset="0"/>
              </a:rPr>
              <a:t>ystod</a:t>
            </a:r>
            <a:r>
              <a:rPr lang="en-GB" b="1" i="0" dirty="0">
                <a:solidFill>
                  <a:srgbClr val="3C4043"/>
                </a:solidFill>
                <a:effectLst/>
                <a:latin typeface="Roboto" panose="02000000000000000000" pitchFamily="2" charset="0"/>
              </a:rPr>
              <a:t> </a:t>
            </a:r>
            <a:r>
              <a:rPr lang="en-GB" b="1" i="0" dirty="0" err="1">
                <a:solidFill>
                  <a:srgbClr val="3C4043"/>
                </a:solidFill>
                <a:effectLst/>
                <a:latin typeface="Roboto" panose="02000000000000000000" pitchFamily="2" charset="0"/>
              </a:rPr>
              <a:t>eang</a:t>
            </a:r>
            <a:r>
              <a:rPr lang="en-GB" b="1" i="0" dirty="0">
                <a:solidFill>
                  <a:srgbClr val="3C4043"/>
                </a:solidFill>
                <a:effectLst/>
                <a:latin typeface="Roboto" panose="02000000000000000000" pitchFamily="2" charset="0"/>
              </a:rPr>
              <a:t> o </a:t>
            </a:r>
            <a:r>
              <a:rPr lang="en-GB" b="1" i="0" dirty="0" err="1">
                <a:solidFill>
                  <a:srgbClr val="3C4043"/>
                </a:solidFill>
                <a:effectLst/>
                <a:latin typeface="Roboto" panose="02000000000000000000" pitchFamily="2" charset="0"/>
              </a:rPr>
              <a:t>waith</a:t>
            </a:r>
            <a:r>
              <a:rPr lang="en-GB" b="1" i="0" dirty="0">
                <a:solidFill>
                  <a:srgbClr val="3C4043"/>
                </a:solidFill>
                <a:effectLst/>
                <a:latin typeface="Roboto" panose="02000000000000000000" pitchFamily="2" charset="0"/>
              </a:rPr>
              <a:t> Ieuenctid                        </a:t>
            </a:r>
            <a:r>
              <a:rPr lang="en-GB" altLang="en-US" b="1" dirty="0">
                <a:solidFill>
                  <a:schemeClr val="accent5">
                    <a:lumMod val="75000"/>
                  </a:schemeClr>
                </a:solidFill>
              </a:rPr>
              <a:t>The wide range of youth work</a:t>
            </a:r>
          </a:p>
        </p:txBody>
      </p:sp>
    </p:spTree>
    <p:extLst>
      <p:ext uri="{BB962C8B-B14F-4D97-AF65-F5344CB8AC3E}">
        <p14:creationId xmlns:p14="http://schemas.microsoft.com/office/powerpoint/2010/main" val="1643650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altLang="en-US" b="1" dirty="0"/>
            </a:br>
            <a:r>
              <a:rPr lang="en-GB" b="1" i="0" dirty="0" err="1">
                <a:effectLst/>
              </a:rPr>
              <a:t>Yr</a:t>
            </a:r>
            <a:r>
              <a:rPr lang="en-GB" b="1" i="0" dirty="0">
                <a:effectLst/>
              </a:rPr>
              <a:t> </a:t>
            </a:r>
            <a:r>
              <a:rPr lang="en-GB" b="1" i="0" dirty="0" err="1">
                <a:effectLst/>
              </a:rPr>
              <a:t>ystod</a:t>
            </a:r>
            <a:r>
              <a:rPr lang="en-GB" b="1" i="0" dirty="0">
                <a:effectLst/>
              </a:rPr>
              <a:t> </a:t>
            </a:r>
            <a:r>
              <a:rPr lang="en-GB" b="1" i="0" dirty="0" err="1">
                <a:effectLst/>
              </a:rPr>
              <a:t>eang</a:t>
            </a:r>
            <a:r>
              <a:rPr lang="en-GB" b="1" i="0" dirty="0">
                <a:effectLst/>
              </a:rPr>
              <a:t> o </a:t>
            </a:r>
            <a:r>
              <a:rPr lang="en-GB" b="1" i="0" dirty="0" err="1">
                <a:effectLst/>
              </a:rPr>
              <a:t>waith</a:t>
            </a:r>
            <a:r>
              <a:rPr lang="en-GB" b="1" i="0" dirty="0">
                <a:effectLst/>
              </a:rPr>
              <a:t> Ieuenctid</a:t>
            </a:r>
            <a:br>
              <a:rPr lang="en-GB" b="1" i="0" dirty="0">
                <a:solidFill>
                  <a:srgbClr val="3C4043"/>
                </a:solidFill>
                <a:effectLst/>
              </a:rPr>
            </a:br>
            <a:r>
              <a:rPr lang="en-GB" altLang="en-US" b="1" dirty="0">
                <a:solidFill>
                  <a:schemeClr val="accent5">
                    <a:lumMod val="75000"/>
                  </a:schemeClr>
                </a:solidFill>
              </a:rPr>
              <a:t>The wide range of youth work</a:t>
            </a:r>
            <a:br>
              <a:rPr lang="en-GB" altLang="en-US" b="1" dirty="0"/>
            </a:br>
            <a:endParaRPr lang="en-GB" b="1" dirty="0"/>
          </a:p>
        </p:txBody>
      </p:sp>
      <p:sp>
        <p:nvSpPr>
          <p:cNvPr id="4099" name="Rectangle 5"/>
          <p:cNvSpPr>
            <a:spLocks noGrp="1" noChangeArrowheads="1"/>
          </p:cNvSpPr>
          <p:nvPr>
            <p:ph sz="half" idx="1"/>
          </p:nvPr>
        </p:nvSpPr>
        <p:spPr>
          <a:xfrm>
            <a:off x="0" y="1825625"/>
            <a:ext cx="6019800" cy="4351338"/>
          </a:xfrm>
        </p:spPr>
        <p:txBody>
          <a:bodyPr>
            <a:normAutofit fontScale="85000" lnSpcReduction="20000"/>
          </a:bodyPr>
          <a:lstStyle/>
          <a:p>
            <a:pPr lvl="1">
              <a:lnSpc>
                <a:spcPct val="120000"/>
              </a:lnSpc>
            </a:pPr>
            <a:r>
              <a:rPr lang="en-GB" altLang="en-US" sz="2100" dirty="0"/>
              <a:t>Mae Gwaith Ieuenctid </a:t>
            </a:r>
            <a:r>
              <a:rPr lang="en-GB" altLang="en-US" sz="2100" dirty="0" err="1"/>
              <a:t>yn</a:t>
            </a:r>
            <a:r>
              <a:rPr lang="en-GB" altLang="en-US" sz="2100" dirty="0"/>
              <a:t> </a:t>
            </a:r>
            <a:r>
              <a:rPr lang="en-GB" altLang="en-US" sz="2100" dirty="0" err="1"/>
              <a:t>digwydd</a:t>
            </a:r>
            <a:r>
              <a:rPr lang="en-GB" altLang="en-US" sz="2100" dirty="0"/>
              <a:t> </a:t>
            </a:r>
            <a:r>
              <a:rPr lang="en-GB" altLang="en-US" sz="2100" dirty="0" err="1"/>
              <a:t>mewn</a:t>
            </a:r>
            <a:r>
              <a:rPr lang="en-GB" altLang="en-US" sz="2100" dirty="0"/>
              <a:t> </a:t>
            </a:r>
            <a:r>
              <a:rPr lang="en-GB" altLang="en-US" sz="2100" dirty="0" err="1"/>
              <a:t>ystod</a:t>
            </a:r>
            <a:r>
              <a:rPr lang="en-GB" altLang="en-US" sz="2100" dirty="0"/>
              <a:t> </a:t>
            </a:r>
            <a:r>
              <a:rPr lang="en-GB" altLang="en-US" sz="2100" dirty="0" err="1"/>
              <a:t>eang</a:t>
            </a:r>
            <a:r>
              <a:rPr lang="en-GB" altLang="en-US" sz="2100" dirty="0"/>
              <a:t> </a:t>
            </a:r>
            <a:r>
              <a:rPr lang="en-GB" altLang="en-US" sz="2100" dirty="0" err="1"/>
              <a:t>iawn</a:t>
            </a:r>
            <a:r>
              <a:rPr lang="en-GB" altLang="en-US" sz="2100" dirty="0"/>
              <a:t> o </a:t>
            </a:r>
            <a:r>
              <a:rPr lang="en-GB" altLang="en-US" sz="2100" dirty="0" err="1"/>
              <a:t>leoliadau</a:t>
            </a:r>
            <a:r>
              <a:rPr lang="en-GB" altLang="en-US" sz="2100" dirty="0"/>
              <a:t> </a:t>
            </a:r>
            <a:r>
              <a:rPr lang="en-GB" altLang="en-US" sz="2100" dirty="0" err="1"/>
              <a:t>gan</a:t>
            </a:r>
            <a:r>
              <a:rPr lang="en-GB" altLang="en-US" sz="2100" dirty="0"/>
              <a:t> </a:t>
            </a:r>
            <a:r>
              <a:rPr lang="en-GB" altLang="en-US" sz="2100" dirty="0" err="1"/>
              <a:t>ddefnyddio</a:t>
            </a:r>
            <a:r>
              <a:rPr lang="en-GB" altLang="en-US" sz="2100" dirty="0"/>
              <a:t> set </a:t>
            </a:r>
            <a:r>
              <a:rPr lang="en-GB" altLang="en-US" sz="2100" dirty="0" err="1"/>
              <a:t>amrywiol</a:t>
            </a:r>
            <a:r>
              <a:rPr lang="en-GB" altLang="en-US" sz="2100" dirty="0"/>
              <a:t> o </a:t>
            </a:r>
            <a:r>
              <a:rPr lang="en-GB" altLang="en-US" sz="2100" dirty="0" err="1"/>
              <a:t>weithgareddau</a:t>
            </a:r>
            <a:r>
              <a:rPr lang="en-GB" altLang="en-US" sz="2100" dirty="0"/>
              <a:t>. Mae </a:t>
            </a:r>
            <a:r>
              <a:rPr lang="en-GB" altLang="en-US" sz="2100" dirty="0" err="1"/>
              <a:t>rhai</a:t>
            </a:r>
            <a:r>
              <a:rPr lang="en-GB" altLang="en-US" sz="2100" dirty="0"/>
              <a:t> </a:t>
            </a:r>
            <a:r>
              <a:rPr lang="en-GB" altLang="en-US" sz="2100" dirty="0" err="1"/>
              <a:t>enghreifftiau</a:t>
            </a:r>
            <a:r>
              <a:rPr lang="en-GB" altLang="en-US" sz="2100" dirty="0"/>
              <a:t> </a:t>
            </a:r>
            <a:r>
              <a:rPr lang="en-GB" altLang="en-US" sz="2100" dirty="0" err="1"/>
              <a:t>yn</a:t>
            </a:r>
            <a:r>
              <a:rPr lang="en-GB" altLang="en-US" sz="2100" dirty="0"/>
              <a:t> </a:t>
            </a:r>
            <a:r>
              <a:rPr lang="en-GB" altLang="en-US" sz="2100" dirty="0" err="1"/>
              <a:t>cynnwys</a:t>
            </a:r>
            <a:r>
              <a:rPr lang="en-GB" altLang="en-US" sz="2100" dirty="0"/>
              <a:t>:</a:t>
            </a:r>
          </a:p>
          <a:p>
            <a:pPr lvl="2">
              <a:lnSpc>
                <a:spcPct val="120000"/>
              </a:lnSpc>
            </a:pPr>
            <a:r>
              <a:rPr lang="en-GB" altLang="en-US" sz="1700" dirty="0"/>
              <a:t>Gwaith </a:t>
            </a:r>
            <a:r>
              <a:rPr lang="en-GB" altLang="en-US" sz="1700" dirty="0" err="1"/>
              <a:t>Datgysylltiedig</a:t>
            </a:r>
            <a:r>
              <a:rPr lang="en-GB" altLang="en-US" sz="1700" dirty="0"/>
              <a:t> neu </a:t>
            </a:r>
            <a:r>
              <a:rPr lang="en-GB" altLang="en-US" sz="1700" dirty="0" err="1"/>
              <a:t>allgymorth</a:t>
            </a:r>
            <a:endParaRPr lang="en-GB" altLang="en-US" sz="1700" dirty="0"/>
          </a:p>
          <a:p>
            <a:pPr lvl="2">
              <a:lnSpc>
                <a:spcPct val="120000"/>
              </a:lnSpc>
            </a:pPr>
            <a:r>
              <a:rPr lang="en-GB" altLang="en-US" sz="1700" dirty="0" err="1"/>
              <a:t>Gweithio</a:t>
            </a:r>
            <a:r>
              <a:rPr lang="en-GB" altLang="en-US" sz="1700" dirty="0"/>
              <a:t> </a:t>
            </a:r>
            <a:r>
              <a:rPr lang="en-GB" altLang="en-US" sz="1700" dirty="0" err="1"/>
              <a:t>mewn</a:t>
            </a:r>
            <a:r>
              <a:rPr lang="en-GB" altLang="en-US" sz="1700" dirty="0"/>
              <a:t> </a:t>
            </a:r>
            <a:r>
              <a:rPr lang="en-GB" altLang="en-US" sz="1700" dirty="0" err="1"/>
              <a:t>canolfannau</a:t>
            </a:r>
            <a:r>
              <a:rPr lang="en-GB" altLang="en-US" sz="1700" dirty="0"/>
              <a:t> </a:t>
            </a:r>
            <a:r>
              <a:rPr lang="en-GB" altLang="en-US" sz="1700" dirty="0" err="1"/>
              <a:t>symudol</a:t>
            </a:r>
            <a:endParaRPr lang="en-GB" altLang="en-US" sz="1700" dirty="0"/>
          </a:p>
          <a:p>
            <a:pPr lvl="2">
              <a:lnSpc>
                <a:spcPct val="120000"/>
              </a:lnSpc>
            </a:pPr>
            <a:r>
              <a:rPr lang="en-GB" altLang="en-US" sz="1700" dirty="0" err="1"/>
              <a:t>Clybiau</a:t>
            </a:r>
            <a:r>
              <a:rPr lang="en-GB" altLang="en-US" sz="1700" dirty="0"/>
              <a:t> a all </a:t>
            </a:r>
            <a:r>
              <a:rPr lang="en-GB" altLang="en-US" sz="1700" dirty="0" err="1"/>
              <a:t>weithredu</a:t>
            </a:r>
            <a:r>
              <a:rPr lang="en-GB" altLang="en-US" sz="1700" dirty="0"/>
              <a:t> bob </a:t>
            </a:r>
            <a:r>
              <a:rPr lang="en-GB" altLang="en-US" sz="1700" dirty="0" err="1"/>
              <a:t>nos</a:t>
            </a:r>
            <a:r>
              <a:rPr lang="en-GB" altLang="en-US" sz="1700" dirty="0"/>
              <a:t> </a:t>
            </a:r>
            <a:r>
              <a:rPr lang="en-GB" altLang="en-US" sz="1700" dirty="0" err="1"/>
              <a:t>o’r</a:t>
            </a:r>
            <a:r>
              <a:rPr lang="en-GB" altLang="en-US" sz="1700" dirty="0"/>
              <a:t> </a:t>
            </a:r>
            <a:r>
              <a:rPr lang="en-GB" altLang="en-US" sz="1700" dirty="0" err="1"/>
              <a:t>wythnos</a:t>
            </a:r>
            <a:r>
              <a:rPr lang="en-GB" altLang="en-US" sz="1700" dirty="0"/>
              <a:t> </a:t>
            </a:r>
            <a:r>
              <a:rPr lang="en-GB" altLang="en-US" sz="1700" dirty="0" err="1"/>
              <a:t>mewn</a:t>
            </a:r>
            <a:r>
              <a:rPr lang="en-GB" altLang="en-US" sz="1700" dirty="0"/>
              <a:t> </a:t>
            </a:r>
            <a:r>
              <a:rPr lang="en-GB" altLang="en-US" sz="1700" dirty="0" err="1"/>
              <a:t>canolfannau</a:t>
            </a:r>
            <a:r>
              <a:rPr lang="en-GB" altLang="en-US" sz="1700" dirty="0"/>
              <a:t> </a:t>
            </a:r>
            <a:r>
              <a:rPr lang="en-GB" altLang="en-US" sz="1700" dirty="0" err="1"/>
              <a:t>trefol</a:t>
            </a:r>
            <a:r>
              <a:rPr lang="en-GB" altLang="en-US" sz="1700" dirty="0"/>
              <a:t> </a:t>
            </a:r>
            <a:r>
              <a:rPr lang="en-GB" altLang="en-US" sz="1700" dirty="0" err="1"/>
              <a:t>mawr</a:t>
            </a:r>
            <a:r>
              <a:rPr lang="en-GB" altLang="en-US" sz="1700" dirty="0"/>
              <a:t>, neu </a:t>
            </a:r>
            <a:r>
              <a:rPr lang="en-GB" altLang="en-US" sz="1700" dirty="0" err="1"/>
              <a:t>unwaith</a:t>
            </a:r>
            <a:r>
              <a:rPr lang="en-GB" altLang="en-US" sz="1700" dirty="0"/>
              <a:t> </a:t>
            </a:r>
            <a:r>
              <a:rPr lang="en-GB" altLang="en-US" sz="1700" dirty="0" err="1"/>
              <a:t>yr</a:t>
            </a:r>
            <a:r>
              <a:rPr lang="en-GB" altLang="en-US" sz="1700" dirty="0"/>
              <a:t> </a:t>
            </a:r>
            <a:r>
              <a:rPr lang="en-GB" altLang="en-US" sz="1700" dirty="0" err="1"/>
              <a:t>wythnos</a:t>
            </a:r>
            <a:r>
              <a:rPr lang="en-GB" altLang="en-US" sz="1700" dirty="0"/>
              <a:t> </a:t>
            </a:r>
            <a:r>
              <a:rPr lang="en-GB" altLang="en-US" sz="1700" dirty="0" err="1"/>
              <a:t>mewn</a:t>
            </a:r>
            <a:r>
              <a:rPr lang="en-GB" altLang="en-US" sz="1700" dirty="0"/>
              <a:t> </a:t>
            </a:r>
            <a:r>
              <a:rPr lang="en-GB" altLang="en-US" sz="1700" dirty="0" err="1"/>
              <a:t>ardaloedd</a:t>
            </a:r>
            <a:r>
              <a:rPr lang="en-GB" altLang="en-US" sz="1700" dirty="0"/>
              <a:t> </a:t>
            </a:r>
            <a:r>
              <a:rPr lang="en-GB" altLang="en-US" sz="1700" dirty="0" err="1"/>
              <a:t>gwledig</a:t>
            </a:r>
            <a:endParaRPr lang="en-GB" altLang="en-US" sz="1700" dirty="0"/>
          </a:p>
          <a:p>
            <a:pPr lvl="2">
              <a:lnSpc>
                <a:spcPct val="120000"/>
              </a:lnSpc>
            </a:pPr>
            <a:r>
              <a:rPr lang="en-GB" altLang="en-US" sz="1700" dirty="0"/>
              <a:t>Gwaith </a:t>
            </a:r>
            <a:r>
              <a:rPr lang="en-GB" altLang="en-US" sz="1700" dirty="0" err="1"/>
              <a:t>prosiect</a:t>
            </a:r>
            <a:r>
              <a:rPr lang="en-GB" altLang="en-US" sz="1700" dirty="0"/>
              <a:t> </a:t>
            </a:r>
            <a:r>
              <a:rPr lang="en-GB" altLang="en-US" sz="1700" dirty="0" err="1"/>
              <a:t>penodol</a:t>
            </a:r>
            <a:r>
              <a:rPr lang="en-GB" altLang="en-US" sz="1700" dirty="0"/>
              <a:t>, er </a:t>
            </a:r>
            <a:r>
              <a:rPr lang="en-GB" altLang="en-US" sz="1700" dirty="0" err="1"/>
              <a:t>enghraifft</a:t>
            </a:r>
            <a:r>
              <a:rPr lang="en-GB" altLang="en-US" sz="1700" dirty="0"/>
              <a:t>, </a:t>
            </a:r>
            <a:r>
              <a:rPr lang="en-GB" altLang="en-US" sz="1700" dirty="0" err="1"/>
              <a:t>Gwobr</a:t>
            </a:r>
            <a:r>
              <a:rPr lang="en-GB" altLang="en-US" sz="1700" dirty="0"/>
              <a:t> Dug </a:t>
            </a:r>
            <a:r>
              <a:rPr lang="en-GB" altLang="en-US" sz="1700" dirty="0" err="1"/>
              <a:t>Caeredin</a:t>
            </a:r>
            <a:r>
              <a:rPr lang="en-GB" altLang="en-US" sz="1700" dirty="0"/>
              <a:t>, </a:t>
            </a:r>
            <a:r>
              <a:rPr lang="en-GB" altLang="en-US" sz="1700" dirty="0" err="1"/>
              <a:t>theatrau</a:t>
            </a:r>
            <a:r>
              <a:rPr lang="en-GB" altLang="en-US" sz="1700" dirty="0"/>
              <a:t> </a:t>
            </a:r>
            <a:r>
              <a:rPr lang="en-GB" altLang="en-US" sz="1700" dirty="0" err="1"/>
              <a:t>ieuenctid</a:t>
            </a:r>
            <a:r>
              <a:rPr lang="en-GB" altLang="en-US" sz="1700" dirty="0"/>
              <a:t>, </a:t>
            </a:r>
            <a:r>
              <a:rPr lang="en-GB" altLang="en-US" sz="1700" dirty="0" err="1"/>
              <a:t>clybiau</a:t>
            </a:r>
            <a:r>
              <a:rPr lang="en-GB" altLang="en-US" sz="1700" dirty="0"/>
              <a:t> </a:t>
            </a:r>
            <a:r>
              <a:rPr lang="en-GB" altLang="en-US" sz="1700" dirty="0" err="1"/>
              <a:t>antur</a:t>
            </a:r>
            <a:endParaRPr lang="en-GB" altLang="en-US" sz="1700" dirty="0"/>
          </a:p>
          <a:p>
            <a:pPr lvl="2">
              <a:lnSpc>
                <a:spcPct val="120000"/>
              </a:lnSpc>
            </a:pPr>
            <a:r>
              <a:rPr lang="en-GB" altLang="en-US" sz="1700" dirty="0" err="1"/>
              <a:t>Gweithio</a:t>
            </a:r>
            <a:r>
              <a:rPr lang="en-GB" altLang="en-US" sz="1700" dirty="0"/>
              <a:t> </a:t>
            </a:r>
            <a:r>
              <a:rPr lang="en-GB" altLang="en-US" sz="1700" dirty="0" err="1"/>
              <a:t>mewn</a:t>
            </a:r>
            <a:r>
              <a:rPr lang="en-GB" altLang="en-US" sz="1700" dirty="0"/>
              <a:t> </a:t>
            </a:r>
            <a:r>
              <a:rPr lang="en-GB" altLang="en-US" sz="1700" dirty="0" err="1"/>
              <a:t>unedau</a:t>
            </a:r>
            <a:r>
              <a:rPr lang="en-GB" altLang="en-US" sz="1700" dirty="0"/>
              <a:t> </a:t>
            </a:r>
            <a:r>
              <a:rPr lang="en-GB" altLang="en-US" sz="1700" dirty="0" err="1"/>
              <a:t>yn</a:t>
            </a:r>
            <a:r>
              <a:rPr lang="en-GB" altLang="en-US" sz="1700" dirty="0"/>
              <a:t> </a:t>
            </a:r>
            <a:r>
              <a:rPr lang="en-GB" altLang="en-US" sz="1700" dirty="0" err="1"/>
              <a:t>seiliedig</a:t>
            </a:r>
            <a:r>
              <a:rPr lang="en-GB" altLang="en-US" sz="1700" dirty="0"/>
              <a:t> </a:t>
            </a:r>
            <a:r>
              <a:rPr lang="en-GB" altLang="en-US" sz="1700" dirty="0" err="1"/>
              <a:t>ar</a:t>
            </a:r>
            <a:r>
              <a:rPr lang="en-GB" altLang="en-US" sz="1700" dirty="0"/>
              <a:t> </a:t>
            </a:r>
            <a:r>
              <a:rPr lang="en-GB" altLang="en-US" sz="1700" dirty="0" err="1"/>
              <a:t>hunaniaeth</a:t>
            </a:r>
            <a:r>
              <a:rPr lang="en-GB" altLang="en-US" sz="1700" dirty="0"/>
              <a:t> y </a:t>
            </a:r>
            <a:r>
              <a:rPr lang="en-GB" altLang="en-US" sz="1700" dirty="0" err="1"/>
              <a:t>bobl</a:t>
            </a:r>
            <a:r>
              <a:rPr lang="en-GB" altLang="en-US" sz="1700" dirty="0"/>
              <a:t> </a:t>
            </a:r>
            <a:r>
              <a:rPr lang="en-GB" altLang="en-US" sz="1700" dirty="0" err="1"/>
              <a:t>ifanc</a:t>
            </a:r>
            <a:r>
              <a:rPr lang="en-GB" altLang="en-US" sz="1700" dirty="0"/>
              <a:t> (</a:t>
            </a:r>
            <a:r>
              <a:rPr lang="en-GB" altLang="en-US" sz="1700" dirty="0" err="1"/>
              <a:t>grwpiau</a:t>
            </a:r>
            <a:r>
              <a:rPr lang="en-GB" altLang="en-US" sz="1700" dirty="0"/>
              <a:t> </a:t>
            </a:r>
            <a:r>
              <a:rPr lang="en-GB" altLang="en-US" sz="1700" dirty="0" err="1"/>
              <a:t>merched</a:t>
            </a:r>
            <a:r>
              <a:rPr lang="en-GB" altLang="en-US" sz="1700" dirty="0"/>
              <a:t> </a:t>
            </a:r>
            <a:r>
              <a:rPr lang="en-GB" altLang="en-US" sz="1700" dirty="0" err="1"/>
              <a:t>ifanc</a:t>
            </a:r>
            <a:r>
              <a:rPr lang="en-GB" altLang="en-US" sz="1700" dirty="0"/>
              <a:t>, </a:t>
            </a:r>
            <a:r>
              <a:rPr lang="en-GB" altLang="en-US" sz="1700" dirty="0" err="1"/>
              <a:t>grwpiau</a:t>
            </a:r>
            <a:r>
              <a:rPr lang="en-GB" altLang="en-US" sz="1700" dirty="0"/>
              <a:t> </a:t>
            </a:r>
            <a:r>
              <a:rPr lang="en-GB" altLang="en-US" sz="1700" dirty="0" err="1"/>
              <a:t>rhieni</a:t>
            </a:r>
            <a:r>
              <a:rPr lang="en-GB" altLang="en-US" sz="1700" dirty="0"/>
              <a:t> </a:t>
            </a:r>
            <a:r>
              <a:rPr lang="en-GB" altLang="en-US" sz="1700" dirty="0" err="1"/>
              <a:t>yn</a:t>
            </a:r>
            <a:r>
              <a:rPr lang="en-GB" altLang="en-US" sz="1700" dirty="0"/>
              <a:t> </a:t>
            </a:r>
            <a:r>
              <a:rPr lang="en-GB" altLang="en-US" sz="1700" dirty="0" err="1"/>
              <a:t>eu</a:t>
            </a:r>
            <a:r>
              <a:rPr lang="en-GB" altLang="en-US" sz="1700" dirty="0"/>
              <a:t> </a:t>
            </a:r>
            <a:r>
              <a:rPr lang="en-GB" altLang="en-US" sz="1700" dirty="0" err="1"/>
              <a:t>harddegau</a:t>
            </a:r>
            <a:r>
              <a:rPr lang="en-GB" altLang="en-US" sz="1700" dirty="0"/>
              <a:t>, </a:t>
            </a:r>
            <a:r>
              <a:rPr lang="en-GB" altLang="en-US" sz="1700" dirty="0" err="1"/>
              <a:t>grwpiau</a:t>
            </a:r>
            <a:r>
              <a:rPr lang="en-GB" altLang="en-US" sz="1700" dirty="0"/>
              <a:t> </a:t>
            </a:r>
            <a:r>
              <a:rPr lang="en-GB" altLang="en-US" sz="1700" dirty="0" err="1"/>
              <a:t>ar</a:t>
            </a:r>
            <a:r>
              <a:rPr lang="en-GB" altLang="en-US" sz="1700" dirty="0"/>
              <a:t> </a:t>
            </a:r>
            <a:r>
              <a:rPr lang="en-GB" altLang="en-US" sz="1700" dirty="0" err="1"/>
              <a:t>gyfer</a:t>
            </a:r>
            <a:r>
              <a:rPr lang="en-GB" altLang="en-US" sz="1700" dirty="0"/>
              <a:t> </a:t>
            </a:r>
            <a:r>
              <a:rPr lang="en-GB" altLang="en-US" sz="1700" dirty="0" err="1"/>
              <a:t>pobl</a:t>
            </a:r>
            <a:r>
              <a:rPr lang="en-GB" altLang="en-US" sz="1700" dirty="0"/>
              <a:t> </a:t>
            </a:r>
            <a:r>
              <a:rPr lang="en-GB" altLang="en-US" sz="1700" dirty="0" err="1"/>
              <a:t>ifanc</a:t>
            </a:r>
            <a:r>
              <a:rPr lang="en-GB" altLang="en-US" sz="1700" dirty="0"/>
              <a:t> LGBTQ+)</a:t>
            </a:r>
          </a:p>
          <a:p>
            <a:pPr lvl="2">
              <a:lnSpc>
                <a:spcPct val="120000"/>
              </a:lnSpc>
            </a:pPr>
            <a:r>
              <a:rPr lang="en-GB" altLang="en-US" sz="1700" dirty="0" err="1"/>
              <a:t>Mewn</a:t>
            </a:r>
            <a:r>
              <a:rPr lang="en-GB" altLang="en-US" sz="1700" dirty="0"/>
              <a:t> </a:t>
            </a:r>
            <a:r>
              <a:rPr lang="en-GB" altLang="en-US" sz="1700" dirty="0" err="1"/>
              <a:t>prosiectau</a:t>
            </a:r>
            <a:r>
              <a:rPr lang="en-GB" altLang="en-US" sz="1700" dirty="0"/>
              <a:t> </a:t>
            </a:r>
            <a:r>
              <a:rPr lang="en-GB" altLang="en-US" sz="1700" dirty="0" err="1"/>
              <a:t>arbenigol</a:t>
            </a:r>
            <a:r>
              <a:rPr lang="en-GB" altLang="en-US" sz="1700" dirty="0"/>
              <a:t> </a:t>
            </a:r>
            <a:r>
              <a:rPr lang="en-GB" altLang="en-US" sz="1700" dirty="0" err="1"/>
              <a:t>yn</a:t>
            </a:r>
            <a:r>
              <a:rPr lang="en-GB" altLang="en-US" sz="1700" dirty="0"/>
              <a:t> </a:t>
            </a:r>
            <a:r>
              <a:rPr lang="en-GB" altLang="en-US" sz="1700" dirty="0" err="1"/>
              <a:t>seiliedig</a:t>
            </a:r>
            <a:r>
              <a:rPr lang="en-GB" altLang="en-US" sz="1700" dirty="0"/>
              <a:t> </a:t>
            </a:r>
            <a:r>
              <a:rPr lang="en-GB" altLang="en-US" sz="1700" dirty="0" err="1"/>
              <a:t>ar</a:t>
            </a:r>
            <a:r>
              <a:rPr lang="en-GB" altLang="en-US" sz="1700" dirty="0"/>
              <a:t> </a:t>
            </a:r>
            <a:r>
              <a:rPr lang="en-GB" altLang="en-US" sz="1700" dirty="0" err="1"/>
              <a:t>faterion</a:t>
            </a:r>
            <a:r>
              <a:rPr lang="en-GB" altLang="en-US" sz="1700" dirty="0"/>
              <a:t> </a:t>
            </a:r>
            <a:r>
              <a:rPr lang="en-GB" altLang="en-US" sz="1700" dirty="0" err="1"/>
              <a:t>fel</a:t>
            </a:r>
            <a:r>
              <a:rPr lang="en-GB" altLang="en-US" sz="1700" dirty="0"/>
              <a:t> iechyd, </a:t>
            </a:r>
            <a:r>
              <a:rPr lang="en-GB" altLang="en-US" sz="1700" dirty="0" err="1"/>
              <a:t>gofalwyr</a:t>
            </a:r>
            <a:r>
              <a:rPr lang="en-GB" altLang="en-US" sz="1700" dirty="0"/>
              <a:t> </a:t>
            </a:r>
            <a:r>
              <a:rPr lang="en-GB" altLang="en-US" sz="1700" dirty="0" err="1"/>
              <a:t>ifanc</a:t>
            </a:r>
            <a:endParaRPr lang="en-GB" altLang="en-US" sz="1700" dirty="0"/>
          </a:p>
          <a:p>
            <a:pPr lvl="2">
              <a:lnSpc>
                <a:spcPct val="120000"/>
              </a:lnSpc>
            </a:pPr>
            <a:r>
              <a:rPr lang="en-GB" altLang="en-US" sz="1700" dirty="0"/>
              <a:t>Mae </a:t>
            </a:r>
            <a:r>
              <a:rPr lang="en-GB" altLang="en-US" sz="1700" dirty="0" err="1"/>
              <a:t>yna</a:t>
            </a:r>
            <a:r>
              <a:rPr lang="en-GB" altLang="en-US" sz="1700" dirty="0"/>
              <a:t> </a:t>
            </a:r>
            <a:r>
              <a:rPr lang="en-GB" altLang="en-US" sz="1700" dirty="0" err="1"/>
              <a:t>wasanaethau</a:t>
            </a:r>
            <a:r>
              <a:rPr lang="en-GB" altLang="en-US" sz="1700" dirty="0"/>
              <a:t> </a:t>
            </a:r>
            <a:r>
              <a:rPr lang="en-GB" altLang="en-US" sz="1700" dirty="0" err="1"/>
              <a:t>gwybodaeth</a:t>
            </a:r>
            <a:r>
              <a:rPr lang="en-GB" altLang="en-US" sz="1700" dirty="0"/>
              <a:t>, </a:t>
            </a:r>
            <a:r>
              <a:rPr lang="en-GB" altLang="en-US" sz="1700" dirty="0" err="1"/>
              <a:t>siopau</a:t>
            </a:r>
            <a:r>
              <a:rPr lang="en-GB" altLang="en-US" sz="1700" dirty="0"/>
              <a:t> </a:t>
            </a:r>
            <a:r>
              <a:rPr lang="en-GB" altLang="en-US" sz="1700" dirty="0" err="1"/>
              <a:t>gwybodaeth</a:t>
            </a:r>
            <a:r>
              <a:rPr lang="en-GB" altLang="en-US" sz="1700" dirty="0"/>
              <a:t> un stop a </a:t>
            </a:r>
            <a:r>
              <a:rPr lang="en-GB" altLang="en-US" sz="1700" dirty="0" err="1"/>
              <a:t>chanolfannau</a:t>
            </a:r>
            <a:r>
              <a:rPr lang="en-GB" altLang="en-US" sz="1700" dirty="0"/>
              <a:t> </a:t>
            </a:r>
            <a:r>
              <a:rPr lang="en-GB" altLang="en-US" sz="1700" dirty="0" err="1"/>
              <a:t>sy'n</a:t>
            </a:r>
            <a:r>
              <a:rPr lang="en-GB" altLang="en-US" sz="1700" dirty="0"/>
              <a:t> </a:t>
            </a:r>
            <a:r>
              <a:rPr lang="en-GB" altLang="en-US" sz="1700" dirty="0" err="1"/>
              <a:t>cynnig</a:t>
            </a:r>
            <a:r>
              <a:rPr lang="en-GB" altLang="en-US" sz="1700" dirty="0"/>
              <a:t> </a:t>
            </a:r>
            <a:r>
              <a:rPr lang="en-GB" altLang="en-US" sz="1700" dirty="0" err="1"/>
              <a:t>cwnsela</a:t>
            </a:r>
            <a:r>
              <a:rPr lang="en-GB" altLang="en-US" sz="1700" dirty="0"/>
              <a:t>.</a:t>
            </a:r>
          </a:p>
        </p:txBody>
      </p:sp>
      <p:sp>
        <p:nvSpPr>
          <p:cNvPr id="3" name="Content Placeholder 2">
            <a:extLst>
              <a:ext uri="{FF2B5EF4-FFF2-40B4-BE49-F238E27FC236}">
                <a16:creationId xmlns:a16="http://schemas.microsoft.com/office/drawing/2014/main" id="{75750CEC-4537-0B5C-A894-564AE3AE4F1F}"/>
              </a:ext>
            </a:extLst>
          </p:cNvPr>
          <p:cNvSpPr>
            <a:spLocks noGrp="1"/>
          </p:cNvSpPr>
          <p:nvPr>
            <p:ph sz="half" idx="2"/>
          </p:nvPr>
        </p:nvSpPr>
        <p:spPr>
          <a:xfrm>
            <a:off x="6172199" y="1825625"/>
            <a:ext cx="5499179" cy="4351338"/>
          </a:xfrm>
        </p:spPr>
        <p:txBody>
          <a:bodyPr>
            <a:normAutofit fontScale="85000" lnSpcReduction="20000"/>
          </a:bodyPr>
          <a:lstStyle/>
          <a:p>
            <a:pPr>
              <a:lnSpc>
                <a:spcPct val="120000"/>
              </a:lnSpc>
            </a:pPr>
            <a:r>
              <a:rPr lang="en-GB" altLang="en-US" sz="2000" dirty="0">
                <a:solidFill>
                  <a:schemeClr val="accent5">
                    <a:lumMod val="75000"/>
                  </a:schemeClr>
                </a:solidFill>
              </a:rPr>
              <a:t>Youth Work takes place in a very wide range of settings using a diverse set of activities. Some examples include:</a:t>
            </a:r>
          </a:p>
          <a:p>
            <a:pPr lvl="1">
              <a:lnSpc>
                <a:spcPct val="120000"/>
              </a:lnSpc>
            </a:pPr>
            <a:r>
              <a:rPr lang="en-GB" altLang="en-US" sz="1700" dirty="0">
                <a:solidFill>
                  <a:schemeClr val="accent5">
                    <a:lumMod val="75000"/>
                  </a:schemeClr>
                </a:solidFill>
              </a:rPr>
              <a:t>Detached or outreach work</a:t>
            </a:r>
          </a:p>
          <a:p>
            <a:pPr lvl="1">
              <a:lnSpc>
                <a:spcPct val="120000"/>
              </a:lnSpc>
            </a:pPr>
            <a:r>
              <a:rPr lang="en-GB" altLang="en-US" sz="1700" dirty="0">
                <a:solidFill>
                  <a:schemeClr val="accent5">
                    <a:lumMod val="75000"/>
                  </a:schemeClr>
                </a:solidFill>
              </a:rPr>
              <a:t>Work in mobile centres</a:t>
            </a:r>
          </a:p>
          <a:p>
            <a:pPr lvl="1">
              <a:lnSpc>
                <a:spcPct val="120000"/>
              </a:lnSpc>
            </a:pPr>
            <a:r>
              <a:rPr lang="en-GB" altLang="en-US" sz="1700" dirty="0">
                <a:solidFill>
                  <a:schemeClr val="accent5">
                    <a:lumMod val="75000"/>
                  </a:schemeClr>
                </a:solidFill>
              </a:rPr>
              <a:t>Clubs that may operate every night of the week in large urban centres, or once a week in rural areas </a:t>
            </a:r>
          </a:p>
          <a:p>
            <a:pPr lvl="1">
              <a:lnSpc>
                <a:spcPct val="120000"/>
              </a:lnSpc>
            </a:pPr>
            <a:r>
              <a:rPr lang="en-GB" altLang="en-US" sz="1700" dirty="0">
                <a:solidFill>
                  <a:schemeClr val="accent5">
                    <a:lumMod val="75000"/>
                  </a:schemeClr>
                </a:solidFill>
              </a:rPr>
              <a:t>Specific project work, for example, the Duke of Edinburgh’s Award, youth theatres, adventure clubs</a:t>
            </a:r>
          </a:p>
          <a:p>
            <a:pPr lvl="1">
              <a:lnSpc>
                <a:spcPct val="120000"/>
              </a:lnSpc>
            </a:pPr>
            <a:r>
              <a:rPr lang="en-GB" altLang="en-US" sz="1700" dirty="0">
                <a:solidFill>
                  <a:schemeClr val="accent5">
                    <a:lumMod val="75000"/>
                  </a:schemeClr>
                </a:solidFill>
              </a:rPr>
              <a:t>Work in units based on the identity of the young people (young women’s groups, teenage parents’ groups, groups for LGBTQ+ young people)</a:t>
            </a:r>
          </a:p>
          <a:p>
            <a:pPr lvl="1">
              <a:lnSpc>
                <a:spcPct val="120000"/>
              </a:lnSpc>
            </a:pPr>
            <a:r>
              <a:rPr lang="en-GB" altLang="en-US" sz="1700" dirty="0">
                <a:solidFill>
                  <a:schemeClr val="accent5">
                    <a:lumMod val="75000"/>
                  </a:schemeClr>
                </a:solidFill>
              </a:rPr>
              <a:t>In specialist projects based around such issues as health, young carers</a:t>
            </a:r>
          </a:p>
          <a:p>
            <a:pPr lvl="1">
              <a:lnSpc>
                <a:spcPct val="120000"/>
              </a:lnSpc>
            </a:pPr>
            <a:r>
              <a:rPr lang="en-GB" altLang="en-US" sz="1700" dirty="0">
                <a:solidFill>
                  <a:schemeClr val="accent5">
                    <a:lumMod val="75000"/>
                  </a:schemeClr>
                </a:solidFill>
              </a:rPr>
              <a:t>There are information services, one stop information shops and centres that offer counselling.</a:t>
            </a:r>
          </a:p>
          <a:p>
            <a:endParaRPr lang="en-GB" dirty="0"/>
          </a:p>
        </p:txBody>
      </p:sp>
      <p:sp>
        <p:nvSpPr>
          <p:cNvPr id="6" name="Rectangle 8"/>
          <p:cNvSpPr txBox="1">
            <a:spLocks noChangeArrowheads="1"/>
          </p:cNvSpPr>
          <p:nvPr/>
        </p:nvSpPr>
        <p:spPr>
          <a:xfrm>
            <a:off x="7086600" y="1827213"/>
            <a:ext cx="3581400" cy="4114800"/>
          </a:xfrm>
          <a:prstGeom prst="rect">
            <a:avLst/>
          </a:prstGeom>
        </p:spPr>
        <p:txBody>
          <a:bodyPr vert="horz" lIns="91440" tIns="45720" rIns="91440" bIns="45720" rtlCol="0">
            <a:norm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pPr>
              <a:lnSpc>
                <a:spcPct val="80000"/>
              </a:lnSpc>
            </a:pPr>
            <a:endParaRPr lang="en-GB" altLang="en-US" sz="1700" dirty="0"/>
          </a:p>
        </p:txBody>
      </p:sp>
    </p:spTree>
    <p:extLst>
      <p:ext uri="{BB962C8B-B14F-4D97-AF65-F5344CB8AC3E}">
        <p14:creationId xmlns:p14="http://schemas.microsoft.com/office/powerpoint/2010/main" val="1809680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786DBA2-6370-3880-9692-40FCF8C1B21A}"/>
              </a:ext>
            </a:extLst>
          </p:cNvPr>
          <p:cNvSpPr>
            <a:spLocks noGrp="1"/>
          </p:cNvSpPr>
          <p:nvPr>
            <p:ph type="title"/>
          </p:nvPr>
        </p:nvSpPr>
        <p:spPr/>
        <p:txBody>
          <a:bodyPr>
            <a:normAutofit fontScale="90000"/>
          </a:bodyPr>
          <a:lstStyle/>
          <a:p>
            <a:br>
              <a:rPr lang="en-GB" altLang="en-US" b="1" dirty="0"/>
            </a:br>
            <a:r>
              <a:rPr lang="en-GB" b="1" i="0" dirty="0" err="1">
                <a:effectLst/>
              </a:rPr>
              <a:t>Yr</a:t>
            </a:r>
            <a:r>
              <a:rPr lang="en-GB" b="1" i="0" dirty="0">
                <a:effectLst/>
              </a:rPr>
              <a:t> </a:t>
            </a:r>
            <a:r>
              <a:rPr lang="en-GB" b="1" i="0" dirty="0" err="1">
                <a:effectLst/>
              </a:rPr>
              <a:t>ystod</a:t>
            </a:r>
            <a:r>
              <a:rPr lang="en-GB" b="1" i="0" dirty="0">
                <a:effectLst/>
              </a:rPr>
              <a:t> </a:t>
            </a:r>
            <a:r>
              <a:rPr lang="en-GB" b="1" i="0" dirty="0" err="1">
                <a:effectLst/>
              </a:rPr>
              <a:t>eang</a:t>
            </a:r>
            <a:r>
              <a:rPr lang="en-GB" b="1" i="0" dirty="0">
                <a:effectLst/>
              </a:rPr>
              <a:t> o </a:t>
            </a:r>
            <a:r>
              <a:rPr lang="en-GB" b="1" i="0" dirty="0" err="1">
                <a:effectLst/>
              </a:rPr>
              <a:t>waith</a:t>
            </a:r>
            <a:r>
              <a:rPr lang="en-GB" b="1" i="0" dirty="0">
                <a:effectLst/>
              </a:rPr>
              <a:t> Ieuenctid</a:t>
            </a:r>
            <a:br>
              <a:rPr lang="en-GB" b="1" i="0" dirty="0">
                <a:solidFill>
                  <a:srgbClr val="3C4043"/>
                </a:solidFill>
                <a:effectLst/>
              </a:rPr>
            </a:br>
            <a:r>
              <a:rPr lang="en-GB" altLang="en-US" b="1" dirty="0">
                <a:solidFill>
                  <a:schemeClr val="accent5">
                    <a:lumMod val="75000"/>
                  </a:schemeClr>
                </a:solidFill>
              </a:rPr>
              <a:t>The wide range of youth work</a:t>
            </a:r>
            <a:br>
              <a:rPr lang="en-GB" altLang="en-US" b="1" dirty="0"/>
            </a:br>
            <a:endParaRPr lang="en-GB" b="1" dirty="0"/>
          </a:p>
        </p:txBody>
      </p:sp>
      <p:sp>
        <p:nvSpPr>
          <p:cNvPr id="6147" name="Rectangle 5"/>
          <p:cNvSpPr>
            <a:spLocks noGrp="1" noChangeArrowheads="1"/>
          </p:cNvSpPr>
          <p:nvPr>
            <p:ph sz="half" idx="1"/>
          </p:nvPr>
        </p:nvSpPr>
        <p:spPr>
          <a:xfrm>
            <a:off x="838200" y="1825625"/>
            <a:ext cx="5181600" cy="3870917"/>
          </a:xfrm>
        </p:spPr>
        <p:txBody>
          <a:bodyPr>
            <a:normAutofit fontScale="92500" lnSpcReduction="10000"/>
          </a:bodyPr>
          <a:lstStyle/>
          <a:p>
            <a:pPr eaLnBrk="1" hangingPunct="1">
              <a:lnSpc>
                <a:spcPct val="90000"/>
              </a:lnSpc>
            </a:pPr>
            <a:r>
              <a:rPr lang="en-GB" altLang="en-US" sz="2500" dirty="0"/>
              <a:t>Gall </a:t>
            </a:r>
            <a:r>
              <a:rPr lang="en-GB" altLang="en-US" sz="2500" dirty="0" err="1"/>
              <a:t>gweithwyr</a:t>
            </a:r>
            <a:r>
              <a:rPr lang="en-GB" altLang="en-US" sz="2500" dirty="0"/>
              <a:t> </a:t>
            </a:r>
            <a:r>
              <a:rPr lang="en-GB" altLang="en-US" sz="2500" dirty="0" err="1"/>
              <a:t>ieuenctid</a:t>
            </a:r>
            <a:r>
              <a:rPr lang="en-GB" altLang="en-US" sz="2500" dirty="0"/>
              <a:t> </a:t>
            </a:r>
            <a:r>
              <a:rPr lang="en-GB" altLang="en-US" sz="2500" dirty="0" err="1"/>
              <a:t>weithio</a:t>
            </a:r>
            <a:r>
              <a:rPr lang="en-GB" altLang="en-US" sz="2500" dirty="0"/>
              <a:t> </a:t>
            </a:r>
            <a:r>
              <a:rPr lang="en-GB" altLang="en-US" sz="2500" dirty="0" err="1"/>
              <a:t>mewn</a:t>
            </a:r>
            <a:r>
              <a:rPr lang="en-GB" altLang="en-US" sz="2500" dirty="0"/>
              <a:t> </a:t>
            </a:r>
            <a:r>
              <a:rPr lang="en-GB" altLang="en-US" sz="2500" dirty="0" err="1"/>
              <a:t>ystod</a:t>
            </a:r>
            <a:r>
              <a:rPr lang="en-GB" altLang="en-US" sz="2500" dirty="0"/>
              <a:t> </a:t>
            </a:r>
            <a:r>
              <a:rPr lang="en-GB" altLang="en-US" sz="2500" dirty="0" err="1"/>
              <a:t>eang</a:t>
            </a:r>
            <a:r>
              <a:rPr lang="en-GB" altLang="en-US" sz="2500" dirty="0"/>
              <a:t> o </a:t>
            </a:r>
            <a:r>
              <a:rPr lang="en-GB" altLang="en-US" sz="2500" dirty="0" err="1"/>
              <a:t>leoliadau</a:t>
            </a:r>
            <a:r>
              <a:rPr lang="en-GB" altLang="en-US" sz="2500" dirty="0"/>
              <a:t> </a:t>
            </a:r>
            <a:r>
              <a:rPr lang="en-GB" altLang="en-US" sz="2500" dirty="0" err="1"/>
              <a:t>eraill</a:t>
            </a:r>
            <a:r>
              <a:rPr lang="en-GB" altLang="en-US" sz="2500" dirty="0"/>
              <a:t>:</a:t>
            </a:r>
            <a:endParaRPr lang="en-GB" altLang="en-US" sz="2100" dirty="0"/>
          </a:p>
          <a:p>
            <a:pPr>
              <a:lnSpc>
                <a:spcPct val="110000"/>
              </a:lnSpc>
            </a:pPr>
            <a:r>
              <a:rPr lang="en-GB" altLang="en-US" sz="1700" dirty="0" err="1"/>
              <a:t>Colegau</a:t>
            </a:r>
            <a:endParaRPr lang="en-GB" altLang="en-US" sz="1700" dirty="0"/>
          </a:p>
          <a:p>
            <a:pPr>
              <a:lnSpc>
                <a:spcPct val="110000"/>
              </a:lnSpc>
            </a:pPr>
            <a:r>
              <a:rPr lang="en-GB" altLang="en-US" sz="1700" dirty="0" err="1"/>
              <a:t>Canolfannau</a:t>
            </a:r>
            <a:r>
              <a:rPr lang="en-GB" altLang="en-US" sz="1700" dirty="0"/>
              <a:t> Iechyd</a:t>
            </a:r>
          </a:p>
          <a:p>
            <a:pPr>
              <a:lnSpc>
                <a:spcPct val="110000"/>
              </a:lnSpc>
            </a:pPr>
            <a:r>
              <a:rPr lang="en-GB" altLang="en-US" sz="1700" dirty="0" err="1"/>
              <a:t>Ysgolion</a:t>
            </a:r>
            <a:endParaRPr lang="en-GB" altLang="en-US" sz="1700" dirty="0"/>
          </a:p>
          <a:p>
            <a:pPr>
              <a:lnSpc>
                <a:spcPct val="110000"/>
              </a:lnSpc>
            </a:pPr>
            <a:r>
              <a:rPr lang="en-GB" altLang="en-US" sz="1700" dirty="0" err="1"/>
              <a:t>Unedau</a:t>
            </a:r>
            <a:r>
              <a:rPr lang="en-GB" altLang="en-US" sz="1700" dirty="0"/>
              <a:t> </a:t>
            </a:r>
            <a:r>
              <a:rPr lang="en-GB" altLang="en-US" sz="1700" dirty="0" err="1"/>
              <a:t>gwasanaethau</a:t>
            </a:r>
            <a:r>
              <a:rPr lang="en-GB" altLang="en-US" sz="1700" dirty="0"/>
              <a:t> </a:t>
            </a:r>
            <a:r>
              <a:rPr lang="en-GB" altLang="en-US" sz="1700" dirty="0" err="1"/>
              <a:t>cymdeithasol</a:t>
            </a:r>
            <a:endParaRPr lang="en-GB" altLang="en-US" sz="1700" dirty="0"/>
          </a:p>
          <a:p>
            <a:pPr>
              <a:lnSpc>
                <a:spcPct val="110000"/>
              </a:lnSpc>
            </a:pPr>
            <a:r>
              <a:rPr lang="en-GB" altLang="en-US" sz="1700" dirty="0" err="1"/>
              <a:t>Gwasanaeth</a:t>
            </a:r>
            <a:r>
              <a:rPr lang="en-GB" altLang="en-US" sz="1700" dirty="0"/>
              <a:t> </a:t>
            </a:r>
            <a:r>
              <a:rPr lang="en-GB" altLang="en-US" sz="1700" dirty="0" err="1"/>
              <a:t>Troseddau</a:t>
            </a:r>
            <a:r>
              <a:rPr lang="en-GB" altLang="en-US" sz="1700" dirty="0"/>
              <a:t> Ieuenctid</a:t>
            </a:r>
          </a:p>
          <a:p>
            <a:pPr>
              <a:lnSpc>
                <a:spcPct val="110000"/>
              </a:lnSpc>
            </a:pPr>
            <a:r>
              <a:rPr lang="en-GB" altLang="en-US" sz="1700" dirty="0"/>
              <a:t>Barnardo's</a:t>
            </a:r>
          </a:p>
          <a:p>
            <a:pPr>
              <a:lnSpc>
                <a:spcPct val="110000"/>
              </a:lnSpc>
            </a:pPr>
            <a:r>
              <a:rPr lang="en-GB" altLang="en-US" sz="1700" dirty="0" err="1"/>
              <a:t>Prosiectau</a:t>
            </a:r>
            <a:r>
              <a:rPr lang="en-GB" altLang="en-US" sz="1700" dirty="0"/>
              <a:t> </a:t>
            </a:r>
            <a:r>
              <a:rPr lang="en-GB" altLang="en-US" sz="1700" dirty="0" err="1"/>
              <a:t>aml-asiantaeth</a:t>
            </a:r>
            <a:r>
              <a:rPr lang="en-GB" altLang="en-US" sz="1700" dirty="0"/>
              <a:t> - </a:t>
            </a:r>
            <a:r>
              <a:rPr lang="en-GB" altLang="en-US" sz="1700" dirty="0" err="1"/>
              <a:t>Swyddog</a:t>
            </a:r>
            <a:r>
              <a:rPr lang="en-GB" altLang="en-US" sz="1700" dirty="0"/>
              <a:t> </a:t>
            </a:r>
            <a:r>
              <a:rPr lang="en-GB" altLang="en-US" sz="1700" dirty="0" err="1"/>
              <a:t>Lles</a:t>
            </a:r>
            <a:r>
              <a:rPr lang="en-GB" altLang="en-US" sz="1700" dirty="0"/>
              <a:t> Addysg</a:t>
            </a:r>
          </a:p>
        </p:txBody>
      </p:sp>
      <p:sp>
        <p:nvSpPr>
          <p:cNvPr id="2" name="Content Placeholder 1">
            <a:extLst>
              <a:ext uri="{FF2B5EF4-FFF2-40B4-BE49-F238E27FC236}">
                <a16:creationId xmlns:a16="http://schemas.microsoft.com/office/drawing/2014/main" id="{D5994937-27C7-1DEE-BD1A-4C7F7E5E52CF}"/>
              </a:ext>
            </a:extLst>
          </p:cNvPr>
          <p:cNvSpPr>
            <a:spLocks noGrp="1"/>
          </p:cNvSpPr>
          <p:nvPr>
            <p:ph sz="half" idx="2"/>
          </p:nvPr>
        </p:nvSpPr>
        <p:spPr>
          <a:xfrm>
            <a:off x="6172200" y="1825625"/>
            <a:ext cx="5181600" cy="3831160"/>
          </a:xfrm>
        </p:spPr>
        <p:txBody>
          <a:bodyPr>
            <a:normAutofit fontScale="92500" lnSpcReduction="10000"/>
          </a:bodyPr>
          <a:lstStyle/>
          <a:p>
            <a:r>
              <a:rPr lang="en-GB" altLang="en-US" sz="2500" dirty="0">
                <a:solidFill>
                  <a:schemeClr val="accent5">
                    <a:lumMod val="75000"/>
                  </a:schemeClr>
                </a:solidFill>
              </a:rPr>
              <a:t>Youth workers may work in a wide range of other settings:</a:t>
            </a:r>
          </a:p>
          <a:p>
            <a:pPr>
              <a:buNone/>
            </a:pPr>
            <a:endParaRPr lang="en-GB" altLang="en-US" sz="2500" dirty="0">
              <a:solidFill>
                <a:schemeClr val="accent5">
                  <a:lumMod val="75000"/>
                </a:schemeClr>
              </a:solidFill>
            </a:endParaRPr>
          </a:p>
          <a:p>
            <a:pPr lvl="1">
              <a:lnSpc>
                <a:spcPct val="110000"/>
              </a:lnSpc>
            </a:pPr>
            <a:r>
              <a:rPr lang="en-GB" altLang="en-US" sz="2100" dirty="0">
                <a:solidFill>
                  <a:schemeClr val="accent5">
                    <a:lumMod val="75000"/>
                  </a:schemeClr>
                </a:solidFill>
              </a:rPr>
              <a:t>Colleges</a:t>
            </a:r>
          </a:p>
          <a:p>
            <a:pPr lvl="1">
              <a:lnSpc>
                <a:spcPct val="110000"/>
              </a:lnSpc>
            </a:pPr>
            <a:r>
              <a:rPr lang="en-GB" altLang="en-US" sz="2100" dirty="0">
                <a:solidFill>
                  <a:schemeClr val="accent5">
                    <a:lumMod val="75000"/>
                  </a:schemeClr>
                </a:solidFill>
              </a:rPr>
              <a:t>Health Centres</a:t>
            </a:r>
          </a:p>
          <a:p>
            <a:pPr lvl="1">
              <a:lnSpc>
                <a:spcPct val="110000"/>
              </a:lnSpc>
            </a:pPr>
            <a:r>
              <a:rPr lang="en-GB" altLang="en-US" sz="2100" dirty="0">
                <a:solidFill>
                  <a:schemeClr val="accent5">
                    <a:lumMod val="75000"/>
                  </a:schemeClr>
                </a:solidFill>
              </a:rPr>
              <a:t>Schools</a:t>
            </a:r>
          </a:p>
          <a:p>
            <a:pPr lvl="1">
              <a:lnSpc>
                <a:spcPct val="110000"/>
              </a:lnSpc>
            </a:pPr>
            <a:r>
              <a:rPr lang="en-GB" altLang="en-US" sz="2100" dirty="0">
                <a:solidFill>
                  <a:schemeClr val="accent5">
                    <a:lumMod val="75000"/>
                  </a:schemeClr>
                </a:solidFill>
              </a:rPr>
              <a:t>Social service units</a:t>
            </a:r>
          </a:p>
          <a:p>
            <a:pPr lvl="1">
              <a:lnSpc>
                <a:spcPct val="110000"/>
              </a:lnSpc>
            </a:pPr>
            <a:r>
              <a:rPr lang="en-GB" altLang="en-US" sz="2100" dirty="0">
                <a:solidFill>
                  <a:schemeClr val="accent5">
                    <a:lumMod val="75000"/>
                  </a:schemeClr>
                </a:solidFill>
              </a:rPr>
              <a:t>Youth Offending service</a:t>
            </a:r>
          </a:p>
          <a:p>
            <a:pPr lvl="1">
              <a:lnSpc>
                <a:spcPct val="110000"/>
              </a:lnSpc>
            </a:pPr>
            <a:r>
              <a:rPr lang="en-GB" altLang="en-US" sz="2100" dirty="0">
                <a:solidFill>
                  <a:schemeClr val="accent5">
                    <a:lumMod val="75000"/>
                  </a:schemeClr>
                </a:solidFill>
              </a:rPr>
              <a:t>Barnardo’s</a:t>
            </a:r>
          </a:p>
          <a:p>
            <a:pPr lvl="1">
              <a:lnSpc>
                <a:spcPct val="110000"/>
              </a:lnSpc>
            </a:pPr>
            <a:r>
              <a:rPr lang="en-GB" altLang="en-US" sz="2100" dirty="0">
                <a:solidFill>
                  <a:schemeClr val="accent5">
                    <a:lumMod val="75000"/>
                  </a:schemeClr>
                </a:solidFill>
              </a:rPr>
              <a:t>Multi-agency projects – Education Welfare Officer</a:t>
            </a:r>
          </a:p>
          <a:p>
            <a:endParaRPr lang="en-GB" dirty="0"/>
          </a:p>
        </p:txBody>
      </p:sp>
      <p:sp>
        <p:nvSpPr>
          <p:cNvPr id="5" name="Title 1">
            <a:extLst>
              <a:ext uri="{FF2B5EF4-FFF2-40B4-BE49-F238E27FC236}">
                <a16:creationId xmlns:a16="http://schemas.microsoft.com/office/drawing/2014/main" id="{C737A8E0-1C35-101C-9294-8327344FE19C}"/>
              </a:ext>
            </a:extLst>
          </p:cNvPr>
          <p:cNvSpPr txBox="1">
            <a:spLocks/>
          </p:cNvSpPr>
          <p:nvPr/>
        </p:nvSpPr>
        <p:spPr>
          <a:xfrm>
            <a:off x="990600" y="517525"/>
            <a:ext cx="10515600"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altLang="en-US" b="1" dirty="0"/>
            </a:br>
            <a:endParaRPr lang="en-GB" b="1" dirty="0"/>
          </a:p>
        </p:txBody>
      </p:sp>
    </p:spTree>
    <p:extLst>
      <p:ext uri="{BB962C8B-B14F-4D97-AF65-F5344CB8AC3E}">
        <p14:creationId xmlns:p14="http://schemas.microsoft.com/office/powerpoint/2010/main" val="3262777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title"/>
          </p:nvPr>
        </p:nvSpPr>
        <p:spPr/>
        <p:txBody>
          <a:bodyPr>
            <a:normAutofit fontScale="90000"/>
          </a:bodyPr>
          <a:lstStyle/>
          <a:p>
            <a:br>
              <a:rPr lang="en-GB" altLang="en-US" b="1" dirty="0"/>
            </a:br>
            <a:r>
              <a:rPr lang="en-GB" b="1" i="0" dirty="0" err="1">
                <a:effectLst/>
              </a:rPr>
              <a:t>Yr</a:t>
            </a:r>
            <a:r>
              <a:rPr lang="en-GB" b="1" i="0" dirty="0">
                <a:effectLst/>
              </a:rPr>
              <a:t> </a:t>
            </a:r>
            <a:r>
              <a:rPr lang="en-GB" b="1" i="0" dirty="0" err="1">
                <a:effectLst/>
              </a:rPr>
              <a:t>ystod</a:t>
            </a:r>
            <a:r>
              <a:rPr lang="en-GB" b="1" i="0" dirty="0">
                <a:effectLst/>
              </a:rPr>
              <a:t> </a:t>
            </a:r>
            <a:r>
              <a:rPr lang="en-GB" b="1" i="0" dirty="0" err="1">
                <a:effectLst/>
              </a:rPr>
              <a:t>eang</a:t>
            </a:r>
            <a:r>
              <a:rPr lang="en-GB" b="1" i="0" dirty="0">
                <a:effectLst/>
              </a:rPr>
              <a:t> o </a:t>
            </a:r>
            <a:r>
              <a:rPr lang="en-GB" b="1" i="0" dirty="0" err="1">
                <a:effectLst/>
              </a:rPr>
              <a:t>waith</a:t>
            </a:r>
            <a:r>
              <a:rPr lang="en-GB" b="1" i="0" dirty="0">
                <a:effectLst/>
              </a:rPr>
              <a:t> Ieuenctid</a:t>
            </a:r>
            <a:br>
              <a:rPr lang="en-GB" b="1" i="0" dirty="0">
                <a:solidFill>
                  <a:srgbClr val="3C4043"/>
                </a:solidFill>
                <a:effectLst/>
              </a:rPr>
            </a:br>
            <a:r>
              <a:rPr lang="en-GB" altLang="en-US" b="1" dirty="0">
                <a:solidFill>
                  <a:schemeClr val="accent5">
                    <a:lumMod val="75000"/>
                  </a:schemeClr>
                </a:solidFill>
              </a:rPr>
              <a:t>The wide range of youth work</a:t>
            </a:r>
            <a:br>
              <a:rPr lang="en-GB" altLang="en-US" dirty="0"/>
            </a:br>
            <a:endParaRPr lang="en-US" altLang="en-US" dirty="0"/>
          </a:p>
        </p:txBody>
      </p:sp>
      <p:sp>
        <p:nvSpPr>
          <p:cNvPr id="7171" name="Rectangle 5"/>
          <p:cNvSpPr>
            <a:spLocks noGrp="1" noChangeArrowheads="1"/>
          </p:cNvSpPr>
          <p:nvPr>
            <p:ph sz="half" idx="1"/>
          </p:nvPr>
        </p:nvSpPr>
        <p:spPr>
          <a:xfrm>
            <a:off x="838200" y="1825625"/>
            <a:ext cx="5181600" cy="3876596"/>
          </a:xfrm>
        </p:spPr>
        <p:txBody>
          <a:bodyPr>
            <a:normAutofit fontScale="92500"/>
          </a:bodyPr>
          <a:lstStyle/>
          <a:p>
            <a:pPr eaLnBrk="1" hangingPunct="1">
              <a:lnSpc>
                <a:spcPct val="90000"/>
              </a:lnSpc>
            </a:pPr>
            <a:r>
              <a:rPr lang="en-GB" altLang="en-US" sz="2400" dirty="0"/>
              <a:t>Mae hon </a:t>
            </a:r>
            <a:r>
              <a:rPr lang="en-GB" altLang="en-US" sz="2400" dirty="0" err="1"/>
              <a:t>yn</a:t>
            </a:r>
            <a:r>
              <a:rPr lang="en-GB" altLang="en-US" sz="2400" dirty="0"/>
              <a:t> </a:t>
            </a:r>
            <a:r>
              <a:rPr lang="en-GB" altLang="en-US" sz="2400" dirty="0" err="1"/>
              <a:t>sefyllfa</a:t>
            </a:r>
            <a:r>
              <a:rPr lang="en-GB" altLang="en-US" sz="2400" dirty="0"/>
              <a:t> </a:t>
            </a:r>
            <a:r>
              <a:rPr lang="en-GB" altLang="en-US" sz="2400" dirty="0" err="1"/>
              <a:t>gymhleth</a:t>
            </a:r>
            <a:r>
              <a:rPr lang="en-GB" altLang="en-US" sz="2400" dirty="0"/>
              <a:t>, </a:t>
            </a:r>
            <a:r>
              <a:rPr lang="en-GB" altLang="en-US" sz="2400" dirty="0" err="1"/>
              <a:t>anodd</a:t>
            </a:r>
            <a:r>
              <a:rPr lang="en-GB" altLang="en-US" sz="2400" dirty="0"/>
              <a:t> </a:t>
            </a:r>
            <a:r>
              <a:rPr lang="en-GB" altLang="en-US" sz="2400" dirty="0" err="1"/>
              <a:t>ei</a:t>
            </a:r>
            <a:r>
              <a:rPr lang="en-GB" altLang="en-US" sz="2400" dirty="0"/>
              <a:t> </a:t>
            </a:r>
            <a:r>
              <a:rPr lang="en-GB" altLang="en-US" sz="2400" dirty="0" err="1"/>
              <a:t>hesbonio</a:t>
            </a:r>
            <a:r>
              <a:rPr lang="en-GB" altLang="en-US" sz="2400" dirty="0"/>
              <a:t> </a:t>
            </a:r>
            <a:r>
              <a:rPr lang="en-GB" altLang="en-US" sz="2400" dirty="0" err="1"/>
              <a:t>i</a:t>
            </a:r>
            <a:r>
              <a:rPr lang="en-GB" altLang="en-US" sz="2400" dirty="0"/>
              <a:t> </a:t>
            </a:r>
            <a:r>
              <a:rPr lang="en-GB" altLang="en-US" sz="2400" dirty="0" err="1"/>
              <a:t>bobl</a:t>
            </a:r>
            <a:r>
              <a:rPr lang="en-GB" altLang="en-US" sz="2400" dirty="0"/>
              <a:t> </a:t>
            </a:r>
            <a:r>
              <a:rPr lang="en-GB" altLang="en-US" sz="2400" dirty="0" err="1"/>
              <a:t>yn</a:t>
            </a:r>
            <a:r>
              <a:rPr lang="en-GB" altLang="en-US" sz="2400" dirty="0"/>
              <a:t> </a:t>
            </a:r>
            <a:r>
              <a:rPr lang="en-GB" altLang="en-US" sz="2400" dirty="0" err="1"/>
              <a:t>gyflym</a:t>
            </a:r>
            <a:r>
              <a:rPr lang="en-GB" altLang="en-US" sz="2400" dirty="0"/>
              <a:t>. </a:t>
            </a:r>
            <a:r>
              <a:rPr lang="en-GB" altLang="en-US" sz="2400" dirty="0" err="1"/>
              <a:t>Gellir</a:t>
            </a:r>
            <a:r>
              <a:rPr lang="en-GB" altLang="en-US" sz="2400" dirty="0"/>
              <a:t> </a:t>
            </a:r>
            <a:r>
              <a:rPr lang="en-GB" altLang="en-US" sz="2400" dirty="0" err="1"/>
              <a:t>ei</a:t>
            </a:r>
            <a:r>
              <a:rPr lang="en-GB" altLang="en-US" sz="2400" dirty="0"/>
              <a:t> </a:t>
            </a:r>
            <a:r>
              <a:rPr lang="en-GB" altLang="en-US" sz="2400" dirty="0" err="1"/>
              <a:t>roi</a:t>
            </a:r>
            <a:r>
              <a:rPr lang="en-GB" altLang="en-US" sz="2400" dirty="0"/>
              <a:t> </a:t>
            </a:r>
            <a:r>
              <a:rPr lang="en-GB" altLang="en-US" sz="2400" dirty="0" err="1"/>
              <a:t>fel</a:t>
            </a:r>
            <a:r>
              <a:rPr lang="en-GB" altLang="en-US" sz="2400" dirty="0"/>
              <a:t> </a:t>
            </a:r>
            <a:r>
              <a:rPr lang="en-GB" altLang="en-US" sz="2400" dirty="0" err="1"/>
              <a:t>hyn</a:t>
            </a:r>
            <a:r>
              <a:rPr lang="en-GB" altLang="en-US" sz="2400" dirty="0"/>
              <a:t>:</a:t>
            </a:r>
          </a:p>
          <a:p>
            <a:pPr lvl="1"/>
            <a:r>
              <a:rPr lang="en-GB" altLang="en-US" sz="2000" i="1" dirty="0"/>
              <a:t>Mae </a:t>
            </a:r>
            <a:r>
              <a:rPr lang="en-GB" altLang="en-US" sz="2000" i="1" dirty="0" err="1"/>
              <a:t>gweithwyr</a:t>
            </a:r>
            <a:r>
              <a:rPr lang="en-GB" altLang="en-US" sz="2000" i="1" dirty="0"/>
              <a:t> </a:t>
            </a:r>
            <a:r>
              <a:rPr lang="en-GB" altLang="en-US" sz="2000" i="1" dirty="0" err="1"/>
              <a:t>ieuenctid</a:t>
            </a:r>
            <a:r>
              <a:rPr lang="en-GB" altLang="en-US" sz="2000" i="1" dirty="0"/>
              <a:t> </a:t>
            </a:r>
            <a:r>
              <a:rPr lang="en-GB" altLang="en-US" sz="2000" i="1" dirty="0" err="1"/>
              <a:t>yn</a:t>
            </a:r>
            <a:r>
              <a:rPr lang="en-GB" altLang="en-US" sz="2000" i="1" dirty="0"/>
              <a:t> </a:t>
            </a:r>
            <a:r>
              <a:rPr lang="en-GB" altLang="en-US" sz="2000" i="1" dirty="0" err="1"/>
              <a:t>gweithio</a:t>
            </a:r>
            <a:r>
              <a:rPr lang="en-GB" altLang="en-US" sz="2000" i="1" dirty="0"/>
              <a:t> </a:t>
            </a:r>
            <a:r>
              <a:rPr lang="en-GB" altLang="en-US" sz="2000" i="1" dirty="0" err="1"/>
              <a:t>ble</a:t>
            </a:r>
            <a:r>
              <a:rPr lang="en-GB" altLang="en-US" sz="2000" i="1" dirty="0"/>
              <a:t> </a:t>
            </a:r>
            <a:r>
              <a:rPr lang="en-GB" altLang="en-US" sz="2000" i="1" dirty="0" err="1"/>
              <a:t>bynnag</a:t>
            </a:r>
            <a:r>
              <a:rPr lang="en-GB" altLang="en-US" sz="2000" i="1" dirty="0"/>
              <a:t> </a:t>
            </a:r>
            <a:r>
              <a:rPr lang="en-GB" altLang="en-US" sz="2000" i="1" dirty="0" err="1"/>
              <a:t>mae</a:t>
            </a:r>
            <a:r>
              <a:rPr lang="en-GB" altLang="en-US" sz="2000" i="1" dirty="0"/>
              <a:t> </a:t>
            </a:r>
            <a:r>
              <a:rPr lang="en-GB" altLang="en-US" sz="2000" i="1" dirty="0" err="1"/>
              <a:t>pobl</a:t>
            </a:r>
            <a:r>
              <a:rPr lang="en-GB" altLang="en-US" sz="2000" i="1" dirty="0"/>
              <a:t> </a:t>
            </a:r>
            <a:r>
              <a:rPr lang="en-GB" altLang="en-US" sz="2000" i="1" dirty="0" err="1"/>
              <a:t>ifanc</a:t>
            </a:r>
            <a:r>
              <a:rPr lang="en-GB" altLang="en-US" sz="2000" i="1" dirty="0"/>
              <a:t>: </a:t>
            </a:r>
            <a:r>
              <a:rPr lang="en-GB" altLang="en-US" sz="2000" i="1" dirty="0" err="1"/>
              <a:t>mewn</a:t>
            </a:r>
            <a:r>
              <a:rPr lang="en-GB" altLang="en-US" sz="2000" i="1" dirty="0"/>
              <a:t> </a:t>
            </a:r>
            <a:r>
              <a:rPr lang="en-GB" altLang="en-US" sz="2000" i="1" dirty="0" err="1"/>
              <a:t>clybiau</a:t>
            </a:r>
            <a:r>
              <a:rPr lang="en-GB" altLang="en-US" sz="2000" i="1" dirty="0"/>
              <a:t>, neu </a:t>
            </a:r>
            <a:r>
              <a:rPr lang="en-GB" altLang="en-US" sz="2000" i="1" dirty="0" err="1"/>
              <a:t>ar</a:t>
            </a:r>
            <a:r>
              <a:rPr lang="en-GB" altLang="en-US" sz="2000" i="1" dirty="0"/>
              <a:t> y </a:t>
            </a:r>
            <a:r>
              <a:rPr lang="en-GB" altLang="en-US" sz="2000" i="1" dirty="0" err="1"/>
              <a:t>strydoedd</a:t>
            </a:r>
            <a:r>
              <a:rPr lang="en-GB" altLang="en-US" sz="2000" i="1" dirty="0"/>
              <a:t>, </a:t>
            </a:r>
            <a:r>
              <a:rPr lang="en-GB" altLang="en-US" sz="2000" i="1" dirty="0" err="1"/>
              <a:t>mewn</a:t>
            </a:r>
            <a:r>
              <a:rPr lang="en-GB" altLang="en-US" sz="2000" i="1" dirty="0"/>
              <a:t> </a:t>
            </a:r>
            <a:r>
              <a:rPr lang="en-GB" altLang="en-US" sz="2000" i="1" dirty="0" err="1"/>
              <a:t>ysgolion</a:t>
            </a:r>
            <a:r>
              <a:rPr lang="en-GB" altLang="en-US" sz="2000" i="1" dirty="0"/>
              <a:t>. </a:t>
            </a:r>
            <a:r>
              <a:rPr lang="en-GB" altLang="en-US" sz="2000" i="1" dirty="0" err="1"/>
              <a:t>Mae'r</a:t>
            </a:r>
            <a:r>
              <a:rPr lang="en-GB" altLang="en-US" sz="2000" i="1" dirty="0"/>
              <a:t> </a:t>
            </a:r>
            <a:r>
              <a:rPr lang="en-GB" altLang="en-US" sz="2000" i="1" dirty="0" err="1"/>
              <a:t>gwaith</a:t>
            </a:r>
            <a:r>
              <a:rPr lang="en-GB" altLang="en-US" sz="2000" i="1" dirty="0"/>
              <a:t> </a:t>
            </a:r>
            <a:r>
              <a:rPr lang="en-GB" altLang="en-US" sz="2000" i="1" dirty="0" err="1"/>
              <a:t>yr</a:t>
            </a:r>
            <a:r>
              <a:rPr lang="en-GB" altLang="en-US" sz="2000" i="1" dirty="0"/>
              <a:t> un </a:t>
            </a:r>
            <a:r>
              <a:rPr lang="en-GB" altLang="en-US" sz="2000" i="1" dirty="0" err="1"/>
              <a:t>fath</a:t>
            </a:r>
            <a:r>
              <a:rPr lang="en-GB" altLang="en-US" sz="2000" i="1" dirty="0"/>
              <a:t>, </a:t>
            </a:r>
            <a:r>
              <a:rPr lang="en-GB" altLang="en-US" sz="2000" i="1" dirty="0" err="1"/>
              <a:t>mae'n</a:t>
            </a:r>
            <a:r>
              <a:rPr lang="en-GB" altLang="en-US" sz="2000" i="1" dirty="0"/>
              <a:t> </a:t>
            </a:r>
            <a:r>
              <a:rPr lang="en-GB" altLang="en-US" sz="2000" i="1" dirty="0" err="1"/>
              <a:t>digwydd</a:t>
            </a:r>
            <a:r>
              <a:rPr lang="en-GB" altLang="en-US" sz="2000" i="1" dirty="0"/>
              <a:t> </a:t>
            </a:r>
            <a:r>
              <a:rPr lang="en-GB" altLang="en-US" sz="2000" i="1" dirty="0" err="1"/>
              <a:t>mewn</a:t>
            </a:r>
            <a:r>
              <a:rPr lang="en-GB" altLang="en-US" sz="2000" i="1" dirty="0"/>
              <a:t> </a:t>
            </a:r>
            <a:r>
              <a:rPr lang="en-GB" altLang="en-US" sz="2000" i="1" dirty="0" err="1"/>
              <a:t>ystod</a:t>
            </a:r>
            <a:r>
              <a:rPr lang="en-GB" altLang="en-US" sz="2000" i="1" dirty="0"/>
              <a:t> o </a:t>
            </a:r>
            <a:r>
              <a:rPr lang="en-GB" altLang="en-US" sz="2000" i="1" dirty="0" err="1"/>
              <a:t>leoliadau</a:t>
            </a:r>
            <a:r>
              <a:rPr lang="en-GB" altLang="en-US" sz="2000" i="1" dirty="0"/>
              <a:t>.</a:t>
            </a:r>
          </a:p>
          <a:p>
            <a:pPr eaLnBrk="1" hangingPunct="1">
              <a:lnSpc>
                <a:spcPct val="90000"/>
              </a:lnSpc>
            </a:pPr>
            <a:r>
              <a:rPr lang="en-GB" altLang="en-US" sz="2400" dirty="0"/>
              <a:t>Mae </a:t>
            </a:r>
            <a:r>
              <a:rPr lang="en-GB" altLang="en-US" sz="2400" dirty="0" err="1"/>
              <a:t>rhai</a:t>
            </a:r>
            <a:r>
              <a:rPr lang="en-GB" altLang="en-US" sz="2400" dirty="0"/>
              <a:t> </a:t>
            </a:r>
            <a:r>
              <a:rPr lang="en-GB" altLang="en-US" sz="2400" dirty="0" err="1"/>
              <a:t>gweithwyr</a:t>
            </a:r>
            <a:r>
              <a:rPr lang="en-GB" altLang="en-US" sz="2400" dirty="0"/>
              <a:t> </a:t>
            </a:r>
            <a:r>
              <a:rPr lang="en-GB" altLang="en-US" sz="2400" dirty="0" err="1"/>
              <a:t>yn</a:t>
            </a:r>
            <a:r>
              <a:rPr lang="en-GB" altLang="en-US" sz="2400" dirty="0"/>
              <a:t> </a:t>
            </a:r>
            <a:r>
              <a:rPr lang="en-GB" altLang="en-US" sz="2400" dirty="0" err="1"/>
              <a:t>aml</a:t>
            </a:r>
            <a:r>
              <a:rPr lang="en-GB" altLang="en-US" sz="2400" dirty="0"/>
              <a:t> </a:t>
            </a:r>
            <a:r>
              <a:rPr lang="en-GB" altLang="en-US" sz="2400" dirty="0" err="1"/>
              <a:t>yn</a:t>
            </a:r>
            <a:r>
              <a:rPr lang="en-GB" altLang="en-US" sz="2400" dirty="0"/>
              <a:t> </a:t>
            </a:r>
            <a:r>
              <a:rPr lang="en-GB" altLang="en-US" sz="2400" dirty="0" err="1"/>
              <a:t>gweld</a:t>
            </a:r>
            <a:r>
              <a:rPr lang="en-GB" altLang="en-US" sz="2400" dirty="0"/>
              <a:t> y </a:t>
            </a:r>
            <a:r>
              <a:rPr lang="en-GB" altLang="en-US" sz="2400" dirty="0" err="1"/>
              <a:t>gwaith</a:t>
            </a:r>
            <a:r>
              <a:rPr lang="en-GB" altLang="en-US" sz="2400" dirty="0"/>
              <a:t> </a:t>
            </a:r>
            <a:r>
              <a:rPr lang="en-GB" altLang="en-US" sz="2400" dirty="0" err="1"/>
              <a:t>yn</a:t>
            </a:r>
            <a:r>
              <a:rPr lang="en-GB" altLang="en-US" sz="2400" dirty="0"/>
              <a:t> </a:t>
            </a:r>
            <a:r>
              <a:rPr lang="en-GB" altLang="en-US" sz="2400" dirty="0" err="1"/>
              <a:t>eu</a:t>
            </a:r>
            <a:r>
              <a:rPr lang="en-GB" altLang="en-US" sz="2400" dirty="0"/>
              <a:t> </a:t>
            </a:r>
            <a:r>
              <a:rPr lang="en-GB" altLang="en-US" sz="2400" dirty="0" err="1"/>
              <a:t>lleoliad</a:t>
            </a:r>
            <a:r>
              <a:rPr lang="en-GB" altLang="en-US" sz="2400" dirty="0"/>
              <a:t> </a:t>
            </a:r>
            <a:r>
              <a:rPr lang="en-GB" altLang="en-US" sz="2400" dirty="0" err="1"/>
              <a:t>yn</a:t>
            </a:r>
            <a:r>
              <a:rPr lang="en-GB" altLang="en-US" sz="2400" dirty="0"/>
              <a:t> </a:t>
            </a:r>
            <a:r>
              <a:rPr lang="en-GB" altLang="en-US" sz="2400" dirty="0" err="1"/>
              <a:t>fwy</a:t>
            </a:r>
            <a:r>
              <a:rPr lang="en-GB" altLang="en-US" sz="2400" dirty="0"/>
              <a:t> </a:t>
            </a:r>
            <a:r>
              <a:rPr lang="en-GB" altLang="en-US" sz="2400" dirty="0" err="1"/>
              <a:t>perthnasol</a:t>
            </a:r>
            <a:r>
              <a:rPr lang="en-GB" altLang="en-US" sz="2400" dirty="0"/>
              <a:t> a </a:t>
            </a:r>
            <a:r>
              <a:rPr lang="en-GB" altLang="en-US" sz="2400" dirty="0" err="1"/>
              <a:t>phriodol</a:t>
            </a:r>
            <a:r>
              <a:rPr lang="en-GB" altLang="en-US" sz="2400" dirty="0"/>
              <a:t> </a:t>
            </a:r>
            <a:r>
              <a:rPr lang="en-GB" altLang="en-US" sz="2400" dirty="0" err="1"/>
              <a:t>na</a:t>
            </a:r>
            <a:r>
              <a:rPr lang="en-GB" altLang="en-US" sz="2400" dirty="0"/>
              <a:t> </a:t>
            </a:r>
            <a:r>
              <a:rPr lang="en-GB" altLang="en-US" sz="2400" dirty="0" err="1"/>
              <a:t>gwaith</a:t>
            </a:r>
            <a:r>
              <a:rPr lang="en-GB" altLang="en-US" sz="2400" dirty="0"/>
              <a:t> </a:t>
            </a:r>
            <a:r>
              <a:rPr lang="en-GB" altLang="en-US" sz="2400" dirty="0" err="1"/>
              <a:t>mewn</a:t>
            </a:r>
            <a:r>
              <a:rPr lang="en-GB" altLang="en-US" sz="2400" dirty="0"/>
              <a:t> </a:t>
            </a:r>
            <a:r>
              <a:rPr lang="en-GB" altLang="en-US" sz="2400" dirty="0" err="1"/>
              <a:t>lleoliad</a:t>
            </a:r>
            <a:r>
              <a:rPr lang="en-GB" altLang="en-US" sz="2400" dirty="0"/>
              <a:t> </a:t>
            </a:r>
            <a:r>
              <a:rPr lang="en-GB" altLang="en-US" sz="2400" dirty="0" err="1"/>
              <a:t>arall</a:t>
            </a:r>
            <a:endParaRPr lang="en-GB" altLang="en-US" sz="2400" dirty="0"/>
          </a:p>
          <a:p>
            <a:pPr marL="0" indent="0" algn="r" eaLnBrk="1" hangingPunct="1">
              <a:lnSpc>
                <a:spcPct val="90000"/>
              </a:lnSpc>
              <a:buNone/>
            </a:pPr>
            <a:r>
              <a:rPr lang="en-GB" altLang="en-US" sz="2400" dirty="0"/>
              <a:t>(Harrison &amp; Wise, 2005, </a:t>
            </a:r>
            <a:r>
              <a:rPr lang="en-GB" altLang="en-US" sz="2400" dirty="0" err="1"/>
              <a:t>tt</a:t>
            </a:r>
            <a:r>
              <a:rPr lang="en-GB" altLang="en-US" sz="2400" dirty="0"/>
              <a:t>. 13-14)</a:t>
            </a:r>
          </a:p>
        </p:txBody>
      </p:sp>
      <p:sp>
        <p:nvSpPr>
          <p:cNvPr id="2" name="Content Placeholder 1">
            <a:extLst>
              <a:ext uri="{FF2B5EF4-FFF2-40B4-BE49-F238E27FC236}">
                <a16:creationId xmlns:a16="http://schemas.microsoft.com/office/drawing/2014/main" id="{2860A5F0-1789-A3A6-7FAB-D268F135B109}"/>
              </a:ext>
            </a:extLst>
          </p:cNvPr>
          <p:cNvSpPr>
            <a:spLocks noGrp="1"/>
          </p:cNvSpPr>
          <p:nvPr>
            <p:ph sz="half" idx="2"/>
          </p:nvPr>
        </p:nvSpPr>
        <p:spPr/>
        <p:txBody>
          <a:bodyPr>
            <a:normAutofit fontScale="92500"/>
          </a:bodyPr>
          <a:lstStyle/>
          <a:p>
            <a:r>
              <a:rPr lang="en-GB" altLang="en-US" sz="2400" dirty="0">
                <a:solidFill>
                  <a:schemeClr val="accent5">
                    <a:lumMod val="75000"/>
                  </a:schemeClr>
                </a:solidFill>
              </a:rPr>
              <a:t>This is a complex situation, difficult to explain to people quickly. It can be put like this:</a:t>
            </a:r>
            <a:endParaRPr lang="en-GB" altLang="en-US" sz="2400" i="1" dirty="0">
              <a:solidFill>
                <a:schemeClr val="accent5">
                  <a:lumMod val="75000"/>
                </a:schemeClr>
              </a:solidFill>
            </a:endParaRPr>
          </a:p>
          <a:p>
            <a:pPr lvl="1"/>
            <a:r>
              <a:rPr lang="en-GB" altLang="en-US" sz="2000" i="1" dirty="0">
                <a:solidFill>
                  <a:schemeClr val="accent5">
                    <a:lumMod val="75000"/>
                  </a:schemeClr>
                </a:solidFill>
              </a:rPr>
              <a:t>Youth workers work wherever young people are: in clubs, or on the streets, in schools. The work is the same, it just takes place in a range of settings.</a:t>
            </a:r>
            <a:endParaRPr lang="en-GB" altLang="en-US" sz="2000" dirty="0">
              <a:solidFill>
                <a:schemeClr val="accent5">
                  <a:lumMod val="75000"/>
                </a:schemeClr>
              </a:solidFill>
            </a:endParaRPr>
          </a:p>
          <a:p>
            <a:r>
              <a:rPr lang="en-GB" altLang="en-US" sz="2200" dirty="0">
                <a:solidFill>
                  <a:schemeClr val="accent5">
                    <a:lumMod val="75000"/>
                  </a:schemeClr>
                </a:solidFill>
              </a:rPr>
              <a:t>Some workers often see the work in their setting as being more relevant and appropriate than work in another setting</a:t>
            </a:r>
          </a:p>
          <a:p>
            <a:pPr algn="r">
              <a:buNone/>
            </a:pPr>
            <a:r>
              <a:rPr lang="en-GB" altLang="en-US" sz="2200" dirty="0">
                <a:solidFill>
                  <a:schemeClr val="accent5">
                    <a:lumMod val="75000"/>
                  </a:schemeClr>
                </a:solidFill>
              </a:rPr>
              <a:t>(Harrison &amp; Wise, 2005, pp. 13-14)</a:t>
            </a:r>
          </a:p>
          <a:p>
            <a:pPr marL="0" indent="0">
              <a:buNone/>
            </a:pPr>
            <a:endParaRPr lang="en-GB" dirty="0"/>
          </a:p>
        </p:txBody>
      </p:sp>
    </p:spTree>
    <p:extLst>
      <p:ext uri="{BB962C8B-B14F-4D97-AF65-F5344CB8AC3E}">
        <p14:creationId xmlns:p14="http://schemas.microsoft.com/office/powerpoint/2010/main" val="1646847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2481943" y="1834480"/>
            <a:ext cx="6815404" cy="3021495"/>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a:t>Detached work is where it’s at. We work with young people on their territory. This gives the young people the power….they don’t see us as an institution like building-based work.</a:t>
            </a:r>
          </a:p>
        </p:txBody>
      </p:sp>
      <p:sp>
        <p:nvSpPr>
          <p:cNvPr id="3" name="Title 2"/>
          <p:cNvSpPr>
            <a:spLocks noGrp="1"/>
          </p:cNvSpPr>
          <p:nvPr>
            <p:ph type="title"/>
          </p:nvPr>
        </p:nvSpPr>
        <p:spPr/>
        <p:txBody>
          <a:bodyPr/>
          <a:lstStyle/>
          <a:p>
            <a:r>
              <a:rPr lang="en-GB" b="1" dirty="0"/>
              <a:t>Er </a:t>
            </a:r>
            <a:r>
              <a:rPr lang="en-GB" b="1" dirty="0" err="1"/>
              <a:t>enghraifft</a:t>
            </a:r>
            <a:r>
              <a:rPr lang="en-GB" b="1" dirty="0"/>
              <a:t>, </a:t>
            </a:r>
            <a:r>
              <a:rPr lang="en-GB" b="1" dirty="0" err="1"/>
              <a:t>dywed</a:t>
            </a:r>
            <a:r>
              <a:rPr lang="en-GB" b="1" dirty="0"/>
              <a:t> </a:t>
            </a:r>
            <a:r>
              <a:rPr lang="en-GB" b="1" dirty="0" err="1"/>
              <a:t>gweithwyr</a:t>
            </a:r>
            <a:r>
              <a:rPr lang="en-GB" b="1" dirty="0"/>
              <a:t>:</a:t>
            </a:r>
            <a:br>
              <a:rPr lang="en-GB" b="1" dirty="0"/>
            </a:br>
            <a:r>
              <a:rPr lang="en-GB" b="1" dirty="0">
                <a:solidFill>
                  <a:schemeClr val="accent5">
                    <a:lumMod val="75000"/>
                  </a:schemeClr>
                </a:solidFill>
              </a:rPr>
              <a:t>For example, workers say:</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63954" y="4961251"/>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7541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2491543" y="1917136"/>
            <a:ext cx="6602413" cy="3023727"/>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a:t>I work in a youth club, everyone says we are irrelevant and old-fashioned but where else is the work so embedded in the community? The workers are off the estate: many were members themselves. Young people hear about the club from their parents, we’re part of their scene…each generation makes the club their own.</a:t>
            </a:r>
          </a:p>
        </p:txBody>
      </p:sp>
      <p:sp>
        <p:nvSpPr>
          <p:cNvPr id="3" name="Title 2"/>
          <p:cNvSpPr>
            <a:spLocks noGrp="1"/>
          </p:cNvSpPr>
          <p:nvPr>
            <p:ph type="title"/>
          </p:nvPr>
        </p:nvSpPr>
        <p:spPr/>
        <p:txBody>
          <a:bodyPr/>
          <a:lstStyle/>
          <a:p>
            <a:r>
              <a:rPr lang="en-GB" b="1" dirty="0"/>
              <a:t>Er </a:t>
            </a:r>
            <a:r>
              <a:rPr lang="en-GB" b="1" dirty="0" err="1"/>
              <a:t>enghraifft</a:t>
            </a:r>
            <a:r>
              <a:rPr lang="en-GB" b="1" dirty="0"/>
              <a:t>, </a:t>
            </a:r>
            <a:r>
              <a:rPr lang="en-GB" b="1" dirty="0" err="1"/>
              <a:t>dywed</a:t>
            </a:r>
            <a:r>
              <a:rPr lang="en-GB" b="1" dirty="0"/>
              <a:t> </a:t>
            </a:r>
            <a:r>
              <a:rPr lang="en-GB" b="1" dirty="0" err="1"/>
              <a:t>gweithwyr</a:t>
            </a:r>
            <a:r>
              <a:rPr lang="en-GB" b="1" dirty="0"/>
              <a:t>:</a:t>
            </a:r>
            <a:br>
              <a:rPr lang="en-GB" b="1" dirty="0"/>
            </a:br>
            <a:r>
              <a:rPr lang="en-GB" b="1" dirty="0">
                <a:solidFill>
                  <a:schemeClr val="accent5">
                    <a:lumMod val="75000"/>
                  </a:schemeClr>
                </a:solidFill>
              </a:rPr>
              <a:t>For example, workers say:</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12239" y="5245226"/>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54072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2792556" y="1990970"/>
            <a:ext cx="6379841" cy="2876060"/>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200" dirty="0"/>
              <a:t>The Duke of Edinburgh’s Award is fantastic. Ok, so we do appeal to lots of kids who achieve more, they’ve got needs too, but we also run groups aimed at including disaffected young people. Our young people get a tremendous sense of achievement; a nationally recognised qualification…</a:t>
            </a:r>
          </a:p>
        </p:txBody>
      </p:sp>
      <p:sp>
        <p:nvSpPr>
          <p:cNvPr id="3" name="Title 2"/>
          <p:cNvSpPr>
            <a:spLocks noGrp="1"/>
          </p:cNvSpPr>
          <p:nvPr>
            <p:ph type="title"/>
          </p:nvPr>
        </p:nvSpPr>
        <p:spPr/>
        <p:txBody>
          <a:bodyPr/>
          <a:lstStyle/>
          <a:p>
            <a:r>
              <a:rPr lang="en-GB" b="1" dirty="0"/>
              <a:t>Er </a:t>
            </a:r>
            <a:r>
              <a:rPr lang="en-GB" b="1" dirty="0" err="1"/>
              <a:t>enghraifft</a:t>
            </a:r>
            <a:r>
              <a:rPr lang="en-GB" b="1" dirty="0"/>
              <a:t>, </a:t>
            </a:r>
            <a:r>
              <a:rPr lang="en-GB" b="1" dirty="0" err="1"/>
              <a:t>dywed</a:t>
            </a:r>
            <a:r>
              <a:rPr lang="en-GB" b="1" dirty="0"/>
              <a:t> </a:t>
            </a:r>
            <a:r>
              <a:rPr lang="en-GB" b="1" dirty="0" err="1"/>
              <a:t>gweithwyr</a:t>
            </a:r>
            <a:r>
              <a:rPr lang="en-GB" b="1" dirty="0"/>
              <a:t>:</a:t>
            </a:r>
            <a:br>
              <a:rPr lang="en-GB" b="1" dirty="0"/>
            </a:br>
            <a:r>
              <a:rPr lang="en-GB" b="1" dirty="0">
                <a:solidFill>
                  <a:schemeClr val="accent5">
                    <a:lumMod val="75000"/>
                  </a:schemeClr>
                </a:solidFill>
              </a:rPr>
              <a:t>For example, workers say:</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9957" y="5124130"/>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99926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0" name="Rectangle 6"/>
          <p:cNvSpPr>
            <a:spLocks noGrp="1" noChangeArrowheads="1"/>
          </p:cNvSpPr>
          <p:nvPr>
            <p:ph type="title"/>
          </p:nvPr>
        </p:nvSpPr>
        <p:spPr/>
        <p:txBody>
          <a:bodyPr>
            <a:normAutofit/>
          </a:bodyPr>
          <a:lstStyle/>
          <a:p>
            <a:r>
              <a:rPr lang="en-GB" b="1" i="0" dirty="0" err="1">
                <a:effectLst/>
              </a:rPr>
              <a:t>Yr</a:t>
            </a:r>
            <a:r>
              <a:rPr lang="en-GB" b="1" i="0" dirty="0">
                <a:effectLst/>
              </a:rPr>
              <a:t> </a:t>
            </a:r>
            <a:r>
              <a:rPr lang="en-GB" b="1" i="0" dirty="0" err="1">
                <a:effectLst/>
              </a:rPr>
              <a:t>ystod</a:t>
            </a:r>
            <a:r>
              <a:rPr lang="en-GB" b="1" i="0" dirty="0">
                <a:effectLst/>
              </a:rPr>
              <a:t> </a:t>
            </a:r>
            <a:r>
              <a:rPr lang="en-GB" b="1" i="0" dirty="0" err="1">
                <a:effectLst/>
              </a:rPr>
              <a:t>eang</a:t>
            </a:r>
            <a:r>
              <a:rPr lang="en-GB" b="1" i="0" dirty="0">
                <a:effectLst/>
              </a:rPr>
              <a:t> o </a:t>
            </a:r>
            <a:r>
              <a:rPr lang="en-GB" b="1" i="0" dirty="0" err="1">
                <a:effectLst/>
              </a:rPr>
              <a:t>waith</a:t>
            </a:r>
            <a:r>
              <a:rPr lang="en-GB" b="1" i="0" dirty="0">
                <a:effectLst/>
              </a:rPr>
              <a:t> Ieuenctid</a:t>
            </a:r>
            <a:br>
              <a:rPr lang="en-GB" b="0" i="0" dirty="0">
                <a:solidFill>
                  <a:srgbClr val="3C4043"/>
                </a:solidFill>
                <a:effectLst/>
              </a:rPr>
            </a:br>
            <a:r>
              <a:rPr lang="en-GB" altLang="en-US" b="1" dirty="0">
                <a:solidFill>
                  <a:schemeClr val="accent5">
                    <a:lumMod val="75000"/>
                  </a:schemeClr>
                </a:solidFill>
              </a:rPr>
              <a:t>The wide range of youth work</a:t>
            </a:r>
            <a:endParaRPr lang="en-US" altLang="en-US" b="1" dirty="0">
              <a:solidFill>
                <a:schemeClr val="accent5">
                  <a:lumMod val="75000"/>
                </a:schemeClr>
              </a:solidFill>
            </a:endParaRPr>
          </a:p>
        </p:txBody>
      </p:sp>
      <p:sp>
        <p:nvSpPr>
          <p:cNvPr id="11267" name="Rectangle 3"/>
          <p:cNvSpPr>
            <a:spLocks noGrp="1" noChangeArrowheads="1"/>
          </p:cNvSpPr>
          <p:nvPr>
            <p:ph sz="half" idx="1"/>
          </p:nvPr>
        </p:nvSpPr>
        <p:spPr/>
        <p:txBody>
          <a:bodyPr>
            <a:normAutofit fontScale="92500" lnSpcReduction="10000"/>
          </a:bodyPr>
          <a:lstStyle/>
          <a:p>
            <a:pPr eaLnBrk="1" hangingPunct="1">
              <a:lnSpc>
                <a:spcPct val="80000"/>
              </a:lnSpc>
            </a:pPr>
            <a:r>
              <a:rPr lang="en-GB" altLang="en-US" sz="2400" dirty="0"/>
              <a:t>Mae </a:t>
            </a:r>
            <a:r>
              <a:rPr lang="en-GB" altLang="en-US" sz="2400" dirty="0" err="1"/>
              <a:t>angen</a:t>
            </a:r>
            <a:r>
              <a:rPr lang="en-GB" altLang="en-US" sz="2400" dirty="0"/>
              <a:t> </a:t>
            </a:r>
            <a:r>
              <a:rPr lang="en-GB" altLang="en-US" sz="2400" dirty="0" err="1"/>
              <a:t>i</a:t>
            </a:r>
            <a:r>
              <a:rPr lang="en-GB" altLang="en-US" sz="2400" dirty="0"/>
              <a:t> </a:t>
            </a:r>
            <a:r>
              <a:rPr lang="en-GB" altLang="en-US" sz="2400" dirty="0" err="1"/>
              <a:t>weithwyr</a:t>
            </a:r>
            <a:r>
              <a:rPr lang="en-GB" altLang="en-US" sz="2400" dirty="0"/>
              <a:t> </a:t>
            </a:r>
            <a:r>
              <a:rPr lang="en-GB" altLang="en-US" sz="2400" dirty="0" err="1"/>
              <a:t>ieuenctid</a:t>
            </a:r>
            <a:r>
              <a:rPr lang="en-GB" altLang="en-US" sz="2400" dirty="0"/>
              <a:t> </a:t>
            </a:r>
            <a:r>
              <a:rPr lang="en-GB" altLang="en-US" sz="2400" dirty="0" err="1"/>
              <a:t>ddathlu</a:t>
            </a:r>
            <a:r>
              <a:rPr lang="en-GB" altLang="en-US" sz="2400" dirty="0"/>
              <a:t> </a:t>
            </a:r>
            <a:r>
              <a:rPr lang="en-GB" altLang="en-US" sz="2400" dirty="0" err="1"/>
              <a:t>eu</a:t>
            </a:r>
            <a:r>
              <a:rPr lang="en-GB" altLang="en-US" sz="2400" dirty="0"/>
              <a:t> bod </a:t>
            </a:r>
            <a:r>
              <a:rPr lang="en-GB" altLang="en-US" sz="2400" dirty="0" err="1"/>
              <a:t>yn</a:t>
            </a:r>
            <a:r>
              <a:rPr lang="en-GB" altLang="en-US" sz="2400" dirty="0"/>
              <a:t> </a:t>
            </a:r>
            <a:r>
              <a:rPr lang="en-GB" altLang="en-US" sz="2400" dirty="0" err="1"/>
              <a:t>gweithio</a:t>
            </a:r>
            <a:r>
              <a:rPr lang="en-GB" altLang="en-US" sz="2400" dirty="0"/>
              <a:t> </a:t>
            </a:r>
            <a:r>
              <a:rPr lang="en-GB" altLang="en-US" sz="2400" dirty="0" err="1"/>
              <a:t>mewn</a:t>
            </a:r>
            <a:r>
              <a:rPr lang="en-GB" altLang="en-US" sz="2400" dirty="0"/>
              <a:t> </a:t>
            </a:r>
            <a:r>
              <a:rPr lang="en-GB" altLang="en-US" sz="2400" dirty="0" err="1"/>
              <a:t>ystod</a:t>
            </a:r>
            <a:r>
              <a:rPr lang="en-GB" altLang="en-US" sz="2400" dirty="0"/>
              <a:t> o </a:t>
            </a:r>
            <a:r>
              <a:rPr lang="en-GB" altLang="en-US" sz="2400" dirty="0" err="1"/>
              <a:t>wahanol</a:t>
            </a:r>
            <a:r>
              <a:rPr lang="en-GB" altLang="en-US" sz="2400" dirty="0"/>
              <a:t> </a:t>
            </a:r>
            <a:r>
              <a:rPr lang="en-GB" altLang="en-US" sz="2400" dirty="0" err="1"/>
              <a:t>ffyrdd</a:t>
            </a:r>
            <a:r>
              <a:rPr lang="en-GB" altLang="en-US" sz="2400" dirty="0"/>
              <a:t>.</a:t>
            </a:r>
          </a:p>
          <a:p>
            <a:pPr eaLnBrk="1" hangingPunct="1">
              <a:lnSpc>
                <a:spcPct val="80000"/>
              </a:lnSpc>
            </a:pPr>
            <a:r>
              <a:rPr lang="en-GB" altLang="en-US" sz="2400" dirty="0" err="1"/>
              <a:t>Mae'r</a:t>
            </a:r>
            <a:r>
              <a:rPr lang="en-GB" altLang="en-US" sz="2400" dirty="0"/>
              <a:t> </a:t>
            </a:r>
            <a:r>
              <a:rPr lang="en-GB" altLang="en-US" sz="2400" dirty="0" err="1"/>
              <a:t>lefel</a:t>
            </a:r>
            <a:r>
              <a:rPr lang="en-GB" altLang="en-US" sz="2400" dirty="0"/>
              <a:t> hon o </a:t>
            </a:r>
            <a:r>
              <a:rPr lang="en-GB" altLang="en-US" sz="2400" dirty="0" err="1"/>
              <a:t>wahaniaethu</a:t>
            </a:r>
            <a:r>
              <a:rPr lang="en-GB" altLang="en-US" sz="2400" dirty="0"/>
              <a:t> </a:t>
            </a:r>
            <a:r>
              <a:rPr lang="en-GB" altLang="en-US" sz="2400" dirty="0" err="1"/>
              <a:t>yn</a:t>
            </a:r>
            <a:r>
              <a:rPr lang="en-GB" altLang="en-US" sz="2400" dirty="0"/>
              <a:t> </a:t>
            </a:r>
            <a:r>
              <a:rPr lang="en-GB" altLang="en-US" sz="2400" dirty="0" err="1"/>
              <a:t>golygu</a:t>
            </a:r>
            <a:r>
              <a:rPr lang="en-GB" altLang="en-US" sz="2400" dirty="0"/>
              <a:t> bod </a:t>
            </a:r>
            <a:r>
              <a:rPr lang="en-GB" altLang="en-US" sz="2400" dirty="0" err="1"/>
              <a:t>anghenion</a:t>
            </a:r>
            <a:r>
              <a:rPr lang="en-GB" altLang="en-US" sz="2400" dirty="0"/>
              <a:t> </a:t>
            </a:r>
            <a:r>
              <a:rPr lang="en-GB" altLang="en-US" sz="2400" dirty="0" err="1"/>
              <a:t>ystod</a:t>
            </a:r>
            <a:r>
              <a:rPr lang="en-GB" altLang="en-US" sz="2400" dirty="0"/>
              <a:t> </a:t>
            </a:r>
            <a:r>
              <a:rPr lang="en-GB" altLang="en-US" sz="2400" dirty="0" err="1"/>
              <a:t>eang</a:t>
            </a:r>
            <a:r>
              <a:rPr lang="en-GB" altLang="en-US" sz="2400" dirty="0"/>
              <a:t> o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yn</a:t>
            </a:r>
            <a:r>
              <a:rPr lang="en-GB" altLang="en-US" sz="2400" dirty="0"/>
              <a:t> </a:t>
            </a:r>
            <a:r>
              <a:rPr lang="en-GB" altLang="en-US" sz="2400" dirty="0" err="1"/>
              <a:t>cael</a:t>
            </a:r>
            <a:r>
              <a:rPr lang="en-GB" altLang="en-US" sz="2400" dirty="0"/>
              <a:t> </a:t>
            </a:r>
            <a:r>
              <a:rPr lang="en-GB" altLang="en-US" sz="2400" dirty="0" err="1"/>
              <a:t>eu</a:t>
            </a:r>
            <a:r>
              <a:rPr lang="en-GB" altLang="en-US" sz="2400" dirty="0"/>
              <a:t> </a:t>
            </a:r>
            <a:r>
              <a:rPr lang="en-GB" altLang="en-US" sz="2400" dirty="0" err="1"/>
              <a:t>diwallu</a:t>
            </a:r>
            <a:r>
              <a:rPr lang="en-GB" altLang="en-US" sz="2400" dirty="0"/>
              <a:t>.</a:t>
            </a:r>
          </a:p>
          <a:p>
            <a:pPr eaLnBrk="1" hangingPunct="1">
              <a:lnSpc>
                <a:spcPct val="80000"/>
              </a:lnSpc>
            </a:pPr>
            <a:r>
              <a:rPr lang="en-GB" altLang="en-US" sz="2400" dirty="0"/>
              <a:t>Yn </a:t>
            </a:r>
            <a:r>
              <a:rPr lang="en-GB" altLang="en-US" sz="2400" dirty="0" err="1"/>
              <a:t>ogystal</a:t>
            </a:r>
            <a:r>
              <a:rPr lang="en-GB" altLang="en-US" sz="2400" dirty="0"/>
              <a:t>, gallant </a:t>
            </a:r>
            <a:r>
              <a:rPr lang="en-GB" altLang="en-US" sz="2400" dirty="0" err="1"/>
              <a:t>symud</a:t>
            </a:r>
            <a:r>
              <a:rPr lang="en-GB" altLang="en-US" sz="2400" dirty="0"/>
              <a:t> </a:t>
            </a:r>
            <a:r>
              <a:rPr lang="en-GB" altLang="en-US" sz="2400" dirty="0" err="1"/>
              <a:t>ymlaen</a:t>
            </a:r>
            <a:r>
              <a:rPr lang="en-GB" altLang="en-US" sz="2400" dirty="0"/>
              <a:t> </a:t>
            </a:r>
            <a:r>
              <a:rPr lang="en-GB" altLang="en-US" sz="2400" dirty="0" err="1"/>
              <a:t>i</a:t>
            </a:r>
            <a:r>
              <a:rPr lang="en-GB" altLang="en-US" sz="2400" dirty="0"/>
              <a:t> </a:t>
            </a:r>
            <a:r>
              <a:rPr lang="en-GB" altLang="en-US" sz="2400" dirty="0" err="1"/>
              <a:t>wahanol</a:t>
            </a:r>
            <a:r>
              <a:rPr lang="en-GB" altLang="en-US" sz="2400" dirty="0"/>
              <a:t> </a:t>
            </a:r>
            <a:r>
              <a:rPr lang="en-GB" altLang="en-US" sz="2400" dirty="0" err="1"/>
              <a:t>bethau</a:t>
            </a:r>
            <a:r>
              <a:rPr lang="en-GB" altLang="en-US" sz="2400" dirty="0"/>
              <a:t> </a:t>
            </a:r>
            <a:r>
              <a:rPr lang="en-GB" altLang="en-US" sz="2400" dirty="0" err="1"/>
              <a:t>wrth</a:t>
            </a:r>
            <a:r>
              <a:rPr lang="en-GB" altLang="en-US" sz="2400" dirty="0"/>
              <a:t> </a:t>
            </a:r>
            <a:r>
              <a:rPr lang="en-GB" altLang="en-US" sz="2400" dirty="0" err="1"/>
              <a:t>i'w</a:t>
            </a:r>
            <a:r>
              <a:rPr lang="en-GB" altLang="en-US" sz="2400" dirty="0"/>
              <a:t> </a:t>
            </a:r>
            <a:r>
              <a:rPr lang="en-GB" altLang="en-US" sz="2400" dirty="0" err="1"/>
              <a:t>hanghenion</a:t>
            </a:r>
            <a:r>
              <a:rPr lang="en-GB" altLang="en-US" sz="2400" dirty="0"/>
              <a:t> </a:t>
            </a:r>
            <a:r>
              <a:rPr lang="en-GB" altLang="en-US" sz="2400" dirty="0" err="1"/>
              <a:t>newid</a:t>
            </a:r>
            <a:r>
              <a:rPr lang="en-GB" altLang="en-US" sz="2400" dirty="0"/>
              <a:t>.</a:t>
            </a:r>
          </a:p>
          <a:p>
            <a:pPr eaLnBrk="1" hangingPunct="1">
              <a:lnSpc>
                <a:spcPct val="80000"/>
              </a:lnSpc>
            </a:pPr>
            <a:r>
              <a:rPr lang="en-GB" altLang="en-US" sz="2400" dirty="0"/>
              <a:t>Mae </a:t>
            </a:r>
            <a:r>
              <a:rPr lang="en-GB" altLang="en-US" sz="2400" dirty="0" err="1"/>
              <a:t>gweithwyr</a:t>
            </a:r>
            <a:r>
              <a:rPr lang="en-GB" altLang="en-US" sz="2400" dirty="0"/>
              <a:t> </a:t>
            </a:r>
            <a:r>
              <a:rPr lang="en-GB" altLang="en-US" sz="2400" dirty="0" err="1"/>
              <a:t>ieuenctid</a:t>
            </a:r>
            <a:r>
              <a:rPr lang="en-GB" altLang="en-US" sz="2400" dirty="0"/>
              <a:t> </a:t>
            </a:r>
            <a:r>
              <a:rPr lang="en-GB" altLang="en-US" sz="2400" dirty="0" err="1"/>
              <a:t>yn</a:t>
            </a:r>
            <a:r>
              <a:rPr lang="en-GB" altLang="en-US" sz="2400" dirty="0"/>
              <a:t> </a:t>
            </a:r>
            <a:r>
              <a:rPr lang="en-GB" altLang="en-US" sz="2400" dirty="0" err="1"/>
              <a:t>cynnig</a:t>
            </a:r>
            <a:r>
              <a:rPr lang="en-GB" altLang="en-US" sz="2400" dirty="0"/>
              <a:t> </a:t>
            </a:r>
            <a:r>
              <a:rPr lang="en-GB" altLang="en-US" sz="2400" dirty="0" err="1"/>
              <a:t>gwasanaeth</a:t>
            </a:r>
            <a:r>
              <a:rPr lang="en-GB" altLang="en-US" sz="2400" dirty="0"/>
              <a:t> </a:t>
            </a:r>
            <a:r>
              <a:rPr lang="en-GB" altLang="en-US" sz="2400" dirty="0" err="1"/>
              <a:t>hygyrch</a:t>
            </a:r>
            <a:r>
              <a:rPr lang="en-GB" altLang="en-US" sz="2400" dirty="0"/>
              <a:t> a </a:t>
            </a:r>
            <a:r>
              <a:rPr lang="en-GB" altLang="en-US" sz="2400" dirty="0" err="1"/>
              <a:t>gwahaniaethol</a:t>
            </a:r>
            <a:r>
              <a:rPr lang="en-GB" altLang="en-US" sz="2400" dirty="0"/>
              <a:t> </a:t>
            </a:r>
            <a:r>
              <a:rPr lang="en-GB" altLang="en-US" sz="2400" dirty="0" err="1"/>
              <a:t>iawn</a:t>
            </a:r>
            <a:r>
              <a:rPr lang="en-GB" altLang="en-US" sz="2400" dirty="0"/>
              <a:t>.</a:t>
            </a:r>
          </a:p>
          <a:p>
            <a:pPr marL="0" indent="0" algn="r" eaLnBrk="1" hangingPunct="1">
              <a:lnSpc>
                <a:spcPct val="80000"/>
              </a:lnSpc>
              <a:buNone/>
            </a:pPr>
            <a:r>
              <a:rPr lang="en-GB" altLang="en-US" sz="2400" dirty="0"/>
              <a:t>(Harrison &amp; Wise, 2005, t. 14)</a:t>
            </a:r>
          </a:p>
        </p:txBody>
      </p:sp>
      <p:sp>
        <p:nvSpPr>
          <p:cNvPr id="2" name="Content Placeholder 1">
            <a:extLst>
              <a:ext uri="{FF2B5EF4-FFF2-40B4-BE49-F238E27FC236}">
                <a16:creationId xmlns:a16="http://schemas.microsoft.com/office/drawing/2014/main" id="{74F3561E-ED88-9B77-D612-EF65D905C087}"/>
              </a:ext>
            </a:extLst>
          </p:cNvPr>
          <p:cNvSpPr>
            <a:spLocks noGrp="1"/>
          </p:cNvSpPr>
          <p:nvPr>
            <p:ph sz="half" idx="2"/>
          </p:nvPr>
        </p:nvSpPr>
        <p:spPr/>
        <p:txBody>
          <a:bodyPr>
            <a:normAutofit fontScale="92500" lnSpcReduction="10000"/>
          </a:bodyPr>
          <a:lstStyle/>
          <a:p>
            <a:pPr>
              <a:lnSpc>
                <a:spcPct val="80000"/>
              </a:lnSpc>
            </a:pPr>
            <a:r>
              <a:rPr lang="en-GB" altLang="en-US" sz="2600" dirty="0">
                <a:solidFill>
                  <a:schemeClr val="accent5">
                    <a:lumMod val="75000"/>
                  </a:schemeClr>
                </a:solidFill>
              </a:rPr>
              <a:t>There is a need for youth workers to celebrate that they work in a range of different ways. </a:t>
            </a:r>
          </a:p>
          <a:p>
            <a:pPr>
              <a:lnSpc>
                <a:spcPct val="80000"/>
              </a:lnSpc>
            </a:pPr>
            <a:r>
              <a:rPr lang="en-GB" altLang="en-US" sz="2600" dirty="0">
                <a:solidFill>
                  <a:schemeClr val="accent5">
                    <a:lumMod val="75000"/>
                  </a:schemeClr>
                </a:solidFill>
              </a:rPr>
              <a:t>This level of differentiation means that a wide range of young people have their needs met. </a:t>
            </a:r>
          </a:p>
          <a:p>
            <a:pPr>
              <a:lnSpc>
                <a:spcPct val="80000"/>
              </a:lnSpc>
            </a:pPr>
            <a:r>
              <a:rPr lang="en-GB" altLang="en-US" sz="2600" dirty="0">
                <a:solidFill>
                  <a:schemeClr val="accent5">
                    <a:lumMod val="75000"/>
                  </a:schemeClr>
                </a:solidFill>
              </a:rPr>
              <a:t>Additionally, they can move on to different things as their needs change.  </a:t>
            </a:r>
          </a:p>
          <a:p>
            <a:pPr>
              <a:lnSpc>
                <a:spcPct val="80000"/>
              </a:lnSpc>
            </a:pPr>
            <a:r>
              <a:rPr lang="en-GB" altLang="en-US" sz="2600" dirty="0">
                <a:solidFill>
                  <a:schemeClr val="accent5">
                    <a:lumMod val="75000"/>
                  </a:schemeClr>
                </a:solidFill>
              </a:rPr>
              <a:t>Youth workers offer a highly accessible and differentiated service.</a:t>
            </a:r>
          </a:p>
          <a:p>
            <a:pPr algn="r">
              <a:lnSpc>
                <a:spcPct val="80000"/>
              </a:lnSpc>
              <a:buNone/>
            </a:pPr>
            <a:r>
              <a:rPr lang="en-GB" altLang="en-US" sz="2600" dirty="0">
                <a:solidFill>
                  <a:schemeClr val="accent5">
                    <a:lumMod val="75000"/>
                  </a:schemeClr>
                </a:solidFill>
              </a:rPr>
              <a:t>(Harrison &amp; Wise, 2005, p. 14)</a:t>
            </a:r>
          </a:p>
          <a:p>
            <a:endParaRPr lang="en-GB" dirty="0"/>
          </a:p>
        </p:txBody>
      </p:sp>
    </p:spTree>
    <p:extLst>
      <p:ext uri="{BB962C8B-B14F-4D97-AF65-F5344CB8AC3E}">
        <p14:creationId xmlns:p14="http://schemas.microsoft.com/office/powerpoint/2010/main" val="3714936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E8CD400-8E06-95A6-5F79-64C9CF62EFBA}"/>
              </a:ext>
            </a:extLst>
          </p:cNvPr>
          <p:cNvSpPr>
            <a:spLocks noGrp="1"/>
          </p:cNvSpPr>
          <p:nvPr>
            <p:ph type="title"/>
          </p:nvPr>
        </p:nvSpPr>
        <p:spPr>
          <a:xfrm>
            <a:off x="541175" y="365126"/>
            <a:ext cx="11178073" cy="1325563"/>
          </a:xfrm>
        </p:spPr>
        <p:txBody>
          <a:bodyPr>
            <a:noAutofit/>
          </a:bodyPr>
          <a:lstStyle/>
          <a:p>
            <a:r>
              <a:rPr lang="en-GB" sz="3200" b="1" dirty="0"/>
              <a:t>Mae </a:t>
            </a:r>
            <a:r>
              <a:rPr lang="en-GB" sz="3200" b="1" dirty="0" err="1"/>
              <a:t>gweithio</a:t>
            </a:r>
            <a:r>
              <a:rPr lang="en-GB" sz="3200" b="1" dirty="0"/>
              <a:t> </a:t>
            </a:r>
            <a:r>
              <a:rPr lang="en-GB" sz="3200" b="1" dirty="0" err="1"/>
              <a:t>mewn</a:t>
            </a:r>
            <a:r>
              <a:rPr lang="en-GB" sz="3200" b="1" dirty="0"/>
              <a:t> </a:t>
            </a:r>
            <a:r>
              <a:rPr lang="en-GB" sz="3200" b="1" dirty="0" err="1"/>
              <a:t>gwahanol</a:t>
            </a:r>
            <a:r>
              <a:rPr lang="en-GB" sz="3200" b="1" dirty="0"/>
              <a:t> </a:t>
            </a:r>
            <a:r>
              <a:rPr lang="en-GB" sz="3200" b="1" dirty="0" err="1"/>
              <a:t>ffyrdd</a:t>
            </a:r>
            <a:r>
              <a:rPr lang="en-GB" sz="3200" b="1" dirty="0"/>
              <a:t> </a:t>
            </a:r>
            <a:r>
              <a:rPr lang="en-GB" sz="3200" b="1" dirty="0" err="1"/>
              <a:t>yn</a:t>
            </a:r>
            <a:r>
              <a:rPr lang="en-GB" sz="3200" b="1" dirty="0"/>
              <a:t> </a:t>
            </a:r>
            <a:r>
              <a:rPr lang="en-GB" sz="3200" b="1" dirty="0" err="1"/>
              <a:t>gofyn</a:t>
            </a:r>
            <a:r>
              <a:rPr lang="en-GB" sz="3200" b="1" dirty="0"/>
              <a:t> am </a:t>
            </a:r>
            <a:r>
              <a:rPr lang="en-GB" sz="3200" b="1" dirty="0" err="1"/>
              <a:t>ystod</a:t>
            </a:r>
            <a:r>
              <a:rPr lang="en-GB" sz="3200" b="1" dirty="0"/>
              <a:t> o </a:t>
            </a:r>
            <a:r>
              <a:rPr lang="en-GB" sz="3200" b="1" dirty="0" err="1"/>
              <a:t>sgiliau</a:t>
            </a:r>
            <a:r>
              <a:rPr lang="en-GB" sz="3200" b="1" dirty="0"/>
              <a:t>…</a:t>
            </a:r>
            <a:br>
              <a:rPr lang="en-GB" sz="3200" dirty="0"/>
            </a:br>
            <a:r>
              <a:rPr lang="en-GB" sz="3200" b="1" dirty="0">
                <a:solidFill>
                  <a:schemeClr val="accent5">
                    <a:lumMod val="75000"/>
                  </a:schemeClr>
                </a:solidFill>
              </a:rPr>
              <a:t>Working in different ways requires a range of skills</a:t>
            </a:r>
            <a:r>
              <a:rPr lang="en-GB" sz="3200" dirty="0">
                <a:solidFill>
                  <a:schemeClr val="accent5">
                    <a:lumMod val="75000"/>
                  </a:schemeClr>
                </a:solidFill>
              </a:rPr>
              <a:t>…</a:t>
            </a:r>
          </a:p>
        </p:txBody>
      </p:sp>
      <p:pic>
        <p:nvPicPr>
          <p:cNvPr id="12292" name="Picture 5"/>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a:xfrm>
            <a:off x="3862872" y="2903744"/>
            <a:ext cx="4258342" cy="2919582"/>
          </a:xfrm>
          <a:noFill/>
        </p:spPr>
      </p:pic>
      <p:sp>
        <p:nvSpPr>
          <p:cNvPr id="12291" name="Rectangle 3"/>
          <p:cNvSpPr>
            <a:spLocks noGrp="1" noChangeArrowheads="1"/>
          </p:cNvSpPr>
          <p:nvPr>
            <p:ph sz="half" idx="2"/>
          </p:nvPr>
        </p:nvSpPr>
        <p:spPr>
          <a:xfrm>
            <a:off x="6297149" y="2104173"/>
            <a:ext cx="5181600" cy="4351338"/>
          </a:xfrm>
        </p:spPr>
        <p:txBody>
          <a:bodyPr/>
          <a:lstStyle/>
          <a:p>
            <a:pPr eaLnBrk="1" hangingPunct="1"/>
            <a:r>
              <a:rPr lang="en-GB" altLang="en-US" sz="2500" dirty="0">
                <a:solidFill>
                  <a:schemeClr val="accent5">
                    <a:lumMod val="75000"/>
                  </a:schemeClr>
                </a:solidFill>
              </a:rPr>
              <a:t>Youth workers are multi-talented…</a:t>
            </a:r>
          </a:p>
        </p:txBody>
      </p:sp>
      <p:sp>
        <p:nvSpPr>
          <p:cNvPr id="5" name="TextBox 4">
            <a:extLst>
              <a:ext uri="{FF2B5EF4-FFF2-40B4-BE49-F238E27FC236}">
                <a16:creationId xmlns:a16="http://schemas.microsoft.com/office/drawing/2014/main" id="{9AFA2BE3-4864-D41A-C7C7-D349C22C4E69}"/>
              </a:ext>
            </a:extLst>
          </p:cNvPr>
          <p:cNvSpPr txBox="1"/>
          <p:nvPr/>
        </p:nvSpPr>
        <p:spPr>
          <a:xfrm>
            <a:off x="838200" y="2104173"/>
            <a:ext cx="4859694" cy="861774"/>
          </a:xfrm>
          <a:prstGeom prst="rect">
            <a:avLst/>
          </a:prstGeom>
          <a:noFill/>
        </p:spPr>
        <p:txBody>
          <a:bodyPr wrap="square">
            <a:spAutoFit/>
          </a:bodyPr>
          <a:lstStyle/>
          <a:p>
            <a:pPr marL="285750" indent="-285750">
              <a:buFont typeface="Arial" panose="020B0604020202020204" pitchFamily="34" charset="0"/>
              <a:buChar char="•"/>
            </a:pPr>
            <a:r>
              <a:rPr lang="en-GB" sz="2500" dirty="0"/>
              <a:t>Mae </a:t>
            </a:r>
            <a:r>
              <a:rPr lang="en-GB" sz="2500" dirty="0" err="1"/>
              <a:t>gweithwyr</a:t>
            </a:r>
            <a:r>
              <a:rPr lang="en-GB" sz="2500" dirty="0"/>
              <a:t> </a:t>
            </a:r>
            <a:r>
              <a:rPr lang="en-GB" sz="2500" dirty="0" err="1"/>
              <a:t>ieuenctid</a:t>
            </a:r>
            <a:r>
              <a:rPr lang="en-GB" sz="2500" dirty="0"/>
              <a:t> </a:t>
            </a:r>
            <a:r>
              <a:rPr lang="en-GB" sz="2500" dirty="0" err="1"/>
              <a:t>yn</a:t>
            </a:r>
            <a:r>
              <a:rPr lang="en-GB" sz="2500" dirty="0"/>
              <a:t> </a:t>
            </a:r>
            <a:r>
              <a:rPr lang="en-GB" sz="2500" dirty="0" err="1"/>
              <a:t>aml-dalentog</a:t>
            </a:r>
            <a:r>
              <a:rPr lang="en-GB" dirty="0"/>
              <a:t>…</a:t>
            </a:r>
          </a:p>
        </p:txBody>
      </p:sp>
    </p:spTree>
    <p:extLst>
      <p:ext uri="{BB962C8B-B14F-4D97-AF65-F5344CB8AC3E}">
        <p14:creationId xmlns:p14="http://schemas.microsoft.com/office/powerpoint/2010/main" val="1204196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pPr eaLnBrk="1" hangingPunct="1"/>
            <a:r>
              <a:rPr lang="en-GB" altLang="en-US" sz="3200" b="1" dirty="0"/>
              <a:t>Gwaith Ieuenctid: </a:t>
            </a:r>
            <a:r>
              <a:rPr lang="en-GB" altLang="en-US" sz="3200" b="1" dirty="0" err="1"/>
              <a:t>Adnabod</a:t>
            </a:r>
            <a:r>
              <a:rPr lang="en-GB" altLang="en-US" sz="3200" b="1" dirty="0"/>
              <a:t> y </a:t>
            </a:r>
            <a:r>
              <a:rPr lang="en-GB" altLang="en-US" sz="3200" b="1" dirty="0" err="1"/>
              <a:t>Sgiliau</a:t>
            </a:r>
            <a:r>
              <a:rPr lang="en-GB" altLang="en-US" sz="3200" b="1" dirty="0"/>
              <a:t> </a:t>
            </a:r>
            <a:r>
              <a:rPr lang="en-GB" altLang="en-US" sz="3200" b="1" dirty="0" err="1"/>
              <a:t>a'r</a:t>
            </a:r>
            <a:r>
              <a:rPr lang="en-GB" altLang="en-US" sz="3200" b="1" dirty="0"/>
              <a:t> </a:t>
            </a:r>
            <a:r>
              <a:rPr lang="en-GB" altLang="en-US" sz="3200" b="1" dirty="0" err="1"/>
              <a:t>Gwerthoedd</a:t>
            </a:r>
            <a:br>
              <a:rPr lang="en-GB" altLang="en-US" sz="3200" b="1" dirty="0"/>
            </a:br>
            <a:r>
              <a:rPr lang="en-GB" altLang="en-US" sz="3200" b="1" dirty="0">
                <a:solidFill>
                  <a:schemeClr val="accent5">
                    <a:lumMod val="75000"/>
                  </a:schemeClr>
                </a:solidFill>
              </a:rPr>
              <a:t>Youth Work: Identifying the Skills and Values</a:t>
            </a:r>
            <a:r>
              <a:rPr lang="en-GB" altLang="en-US" sz="3200" dirty="0">
                <a:solidFill>
                  <a:schemeClr val="accent5">
                    <a:lumMod val="75000"/>
                  </a:schemeClr>
                </a:solidFill>
              </a:rPr>
              <a:t> </a:t>
            </a:r>
          </a:p>
        </p:txBody>
      </p:sp>
      <p:sp>
        <p:nvSpPr>
          <p:cNvPr id="13315" name="Rectangle 4"/>
          <p:cNvSpPr>
            <a:spLocks noGrp="1" noChangeArrowheads="1"/>
          </p:cNvSpPr>
          <p:nvPr>
            <p:ph sz="half" idx="1"/>
          </p:nvPr>
        </p:nvSpPr>
        <p:spPr/>
        <p:txBody>
          <a:bodyPr>
            <a:normAutofit/>
          </a:bodyPr>
          <a:lstStyle/>
          <a:p>
            <a:pPr eaLnBrk="1" hangingPunct="1"/>
            <a:r>
              <a:rPr lang="en-GB" altLang="en-US" sz="3200" dirty="0"/>
              <a:t>Gwaith </a:t>
            </a:r>
            <a:r>
              <a:rPr lang="en-GB" altLang="en-US" sz="3200" dirty="0" err="1"/>
              <a:t>grŵp</a:t>
            </a:r>
            <a:r>
              <a:rPr lang="en-GB" altLang="en-US" sz="3200" dirty="0"/>
              <a:t>:</a:t>
            </a:r>
          </a:p>
          <a:p>
            <a:pPr lvl="1"/>
            <a:r>
              <a:rPr lang="en-GB" altLang="en-US" dirty="0" err="1"/>
              <a:t>Mewn</a:t>
            </a:r>
            <a:r>
              <a:rPr lang="en-GB" altLang="en-US" dirty="0"/>
              <a:t> </a:t>
            </a:r>
            <a:r>
              <a:rPr lang="en-GB" altLang="en-US" dirty="0" err="1"/>
              <a:t>grwpiau</a:t>
            </a:r>
            <a:r>
              <a:rPr lang="en-GB" altLang="en-US" dirty="0"/>
              <a:t> </a:t>
            </a:r>
            <a:r>
              <a:rPr lang="en-GB" altLang="en-US" dirty="0" err="1"/>
              <a:t>darllenwch</a:t>
            </a:r>
            <a:r>
              <a:rPr lang="en-GB" altLang="en-US" dirty="0"/>
              <a:t> </a:t>
            </a:r>
            <a:r>
              <a:rPr lang="en-GB" altLang="en-US" dirty="0" err="1"/>
              <a:t>hysbyseb</a:t>
            </a:r>
            <a:r>
              <a:rPr lang="en-GB" altLang="en-US" dirty="0"/>
              <a:t> </a:t>
            </a:r>
            <a:r>
              <a:rPr lang="en-GB" altLang="en-US" dirty="0" err="1"/>
              <a:t>swydd</a:t>
            </a:r>
            <a:r>
              <a:rPr lang="en-GB" altLang="en-US" dirty="0"/>
              <a:t> </a:t>
            </a:r>
            <a:r>
              <a:rPr lang="en-GB" altLang="en-US" dirty="0" err="1"/>
              <a:t>gweithiwr</a:t>
            </a:r>
            <a:r>
              <a:rPr lang="en-GB" altLang="en-US" dirty="0"/>
              <a:t> </a:t>
            </a:r>
            <a:r>
              <a:rPr lang="en-GB" altLang="en-US" dirty="0" err="1"/>
              <a:t>ieuenctid</a:t>
            </a:r>
            <a:r>
              <a:rPr lang="en-GB" altLang="en-US" dirty="0"/>
              <a:t>, a </a:t>
            </a:r>
            <a:r>
              <a:rPr lang="en-GB" altLang="en-US" dirty="0" err="1"/>
              <a:t>nodwch</a:t>
            </a:r>
            <a:r>
              <a:rPr lang="en-GB" altLang="en-US" dirty="0"/>
              <a:t> y </a:t>
            </a:r>
            <a:r>
              <a:rPr lang="en-GB" altLang="en-US" dirty="0" err="1"/>
              <a:t>sgiliau</a:t>
            </a:r>
            <a:r>
              <a:rPr lang="en-GB" altLang="en-US" dirty="0"/>
              <a:t> </a:t>
            </a:r>
            <a:r>
              <a:rPr lang="en-GB" altLang="en-US" dirty="0" err="1"/>
              <a:t>sydd</a:t>
            </a:r>
            <a:r>
              <a:rPr lang="en-GB" altLang="en-US" dirty="0"/>
              <a:t> </a:t>
            </a:r>
            <a:r>
              <a:rPr lang="en-GB" altLang="en-US" dirty="0" err="1"/>
              <a:t>eu</a:t>
            </a:r>
            <a:r>
              <a:rPr lang="en-GB" altLang="en-US" dirty="0"/>
              <a:t> </a:t>
            </a:r>
            <a:r>
              <a:rPr lang="en-GB" altLang="en-US" dirty="0" err="1"/>
              <a:t>hangen</a:t>
            </a:r>
            <a:r>
              <a:rPr lang="en-GB" altLang="en-US" dirty="0"/>
              <a:t> </a:t>
            </a:r>
            <a:r>
              <a:rPr lang="en-GB" altLang="en-US" dirty="0" err="1"/>
              <a:t>i</a:t>
            </a:r>
            <a:r>
              <a:rPr lang="en-GB" altLang="en-US" dirty="0"/>
              <a:t> </a:t>
            </a:r>
            <a:r>
              <a:rPr lang="en-GB" altLang="en-US" dirty="0" err="1"/>
              <a:t>ymgymryd</a:t>
            </a:r>
            <a:r>
              <a:rPr lang="en-GB" altLang="en-US" dirty="0"/>
              <a:t> </a:t>
            </a:r>
            <a:r>
              <a:rPr lang="en-GB" altLang="en-US" dirty="0" err="1"/>
              <a:t>â'r</a:t>
            </a:r>
            <a:r>
              <a:rPr lang="en-GB" altLang="en-US" dirty="0"/>
              <a:t> </a:t>
            </a:r>
            <a:r>
              <a:rPr lang="en-GB" altLang="en-US" dirty="0" err="1"/>
              <a:t>swydd</a:t>
            </a:r>
            <a:r>
              <a:rPr lang="en-GB" altLang="en-US" dirty="0"/>
              <a:t> </a:t>
            </a:r>
            <a:r>
              <a:rPr lang="en-GB" altLang="en-US" dirty="0" err="1"/>
              <a:t>yn</a:t>
            </a:r>
            <a:r>
              <a:rPr lang="en-GB" altLang="en-US" dirty="0"/>
              <a:t> </a:t>
            </a:r>
            <a:r>
              <a:rPr lang="en-GB" altLang="en-US" dirty="0" err="1"/>
              <a:t>effeithiol</a:t>
            </a:r>
            <a:r>
              <a:rPr lang="en-GB" altLang="en-US" sz="2800" dirty="0"/>
              <a:t>.</a:t>
            </a:r>
          </a:p>
          <a:p>
            <a:pPr eaLnBrk="1" hangingPunct="1"/>
            <a:r>
              <a:rPr lang="en-GB" altLang="en-US" sz="3200" dirty="0" err="1"/>
              <a:t>Rhowch</a:t>
            </a:r>
            <a:r>
              <a:rPr lang="en-GB" altLang="en-US" sz="3200" dirty="0"/>
              <a:t> </a:t>
            </a:r>
            <a:r>
              <a:rPr lang="en-GB" altLang="en-US" sz="3200" dirty="0" err="1"/>
              <a:t>adborth</a:t>
            </a:r>
            <a:r>
              <a:rPr lang="en-GB" altLang="en-US" sz="3200" dirty="0"/>
              <a:t> </a:t>
            </a:r>
            <a:r>
              <a:rPr lang="en-GB" altLang="en-US" sz="3200" dirty="0" err="1"/>
              <a:t>ar</a:t>
            </a:r>
            <a:r>
              <a:rPr lang="en-GB" altLang="en-US" sz="3200" dirty="0"/>
              <a:t> </a:t>
            </a:r>
            <a:r>
              <a:rPr lang="en-GB" altLang="en-US" sz="3200" dirty="0" err="1"/>
              <a:t>eich</a:t>
            </a:r>
            <a:r>
              <a:rPr lang="en-GB" altLang="en-US" sz="3200" dirty="0"/>
              <a:t> </a:t>
            </a:r>
            <a:r>
              <a:rPr lang="en-GB" altLang="en-US" sz="3200" dirty="0" err="1"/>
              <a:t>canfyddiadau</a:t>
            </a:r>
            <a:endParaRPr lang="en-GB" altLang="en-US" sz="3200" dirty="0"/>
          </a:p>
        </p:txBody>
      </p:sp>
      <p:sp>
        <p:nvSpPr>
          <p:cNvPr id="2" name="Content Placeholder 1">
            <a:extLst>
              <a:ext uri="{FF2B5EF4-FFF2-40B4-BE49-F238E27FC236}">
                <a16:creationId xmlns:a16="http://schemas.microsoft.com/office/drawing/2014/main" id="{36FDA1D4-768F-07E0-03FA-81343DC0FFDA}"/>
              </a:ext>
            </a:extLst>
          </p:cNvPr>
          <p:cNvSpPr>
            <a:spLocks noGrp="1"/>
          </p:cNvSpPr>
          <p:nvPr>
            <p:ph sz="half" idx="2"/>
          </p:nvPr>
        </p:nvSpPr>
        <p:spPr/>
        <p:txBody>
          <a:bodyPr/>
          <a:lstStyle/>
          <a:p>
            <a:r>
              <a:rPr lang="en-GB" altLang="en-US" sz="3200" dirty="0">
                <a:solidFill>
                  <a:schemeClr val="accent5">
                    <a:lumMod val="75000"/>
                  </a:schemeClr>
                </a:solidFill>
              </a:rPr>
              <a:t>Group work:</a:t>
            </a:r>
          </a:p>
          <a:p>
            <a:pPr lvl="1"/>
            <a:r>
              <a:rPr lang="en-GB" altLang="en-US" dirty="0">
                <a:solidFill>
                  <a:schemeClr val="accent5">
                    <a:lumMod val="75000"/>
                  </a:schemeClr>
                </a:solidFill>
              </a:rPr>
              <a:t>In groups read the youth worker job advertisement, and identify the skills needed to effectively undertake the post.</a:t>
            </a:r>
          </a:p>
          <a:p>
            <a:r>
              <a:rPr lang="en-GB" altLang="en-US" sz="3200" dirty="0">
                <a:solidFill>
                  <a:schemeClr val="accent5">
                    <a:lumMod val="75000"/>
                  </a:schemeClr>
                </a:solidFill>
              </a:rPr>
              <a:t>Feedback your findings </a:t>
            </a:r>
          </a:p>
          <a:p>
            <a:endParaRPr lang="en-GB" dirty="0"/>
          </a:p>
        </p:txBody>
      </p:sp>
    </p:spTree>
    <p:extLst>
      <p:ext uri="{BB962C8B-B14F-4D97-AF65-F5344CB8AC3E}">
        <p14:creationId xmlns:p14="http://schemas.microsoft.com/office/powerpoint/2010/main" val="2388751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b="1" dirty="0" err="1"/>
              <a:t>Adnabod</a:t>
            </a:r>
            <a:r>
              <a:rPr lang="en-GB" altLang="en-US" b="1" dirty="0"/>
              <a:t> y </a:t>
            </a:r>
            <a:r>
              <a:rPr lang="en-GB" altLang="en-US" b="1" dirty="0" err="1"/>
              <a:t>sgiliau</a:t>
            </a:r>
            <a:br>
              <a:rPr lang="en-GB" altLang="en-US" b="1" dirty="0"/>
            </a:br>
            <a:r>
              <a:rPr lang="en-GB" altLang="en-US" b="1" dirty="0">
                <a:solidFill>
                  <a:schemeClr val="accent5">
                    <a:lumMod val="75000"/>
                  </a:schemeClr>
                </a:solidFill>
              </a:rPr>
              <a:t>Identifying the skills</a:t>
            </a:r>
            <a:r>
              <a:rPr lang="en-GB" altLang="en-US" dirty="0">
                <a:solidFill>
                  <a:schemeClr val="accent5">
                    <a:lumMod val="75000"/>
                  </a:schemeClr>
                </a:solidFill>
              </a:rPr>
              <a:t> </a:t>
            </a:r>
          </a:p>
        </p:txBody>
      </p:sp>
      <p:sp>
        <p:nvSpPr>
          <p:cNvPr id="14339" name="Rectangle 4"/>
          <p:cNvSpPr>
            <a:spLocks noGrp="1" noChangeArrowheads="1"/>
          </p:cNvSpPr>
          <p:nvPr>
            <p:ph sz="half" idx="1"/>
          </p:nvPr>
        </p:nvSpPr>
        <p:spPr/>
        <p:txBody>
          <a:bodyPr>
            <a:noAutofit/>
          </a:bodyPr>
          <a:lstStyle/>
          <a:p>
            <a:pPr eaLnBrk="1" hangingPunct="1">
              <a:lnSpc>
                <a:spcPct val="80000"/>
              </a:lnSpc>
            </a:pPr>
            <a:r>
              <a:rPr lang="en-GB" altLang="en-US" sz="2200" dirty="0" err="1"/>
              <a:t>Cyfathrebu</a:t>
            </a:r>
            <a:r>
              <a:rPr lang="en-GB" altLang="en-US" sz="2200" dirty="0"/>
              <a:t> ac </a:t>
            </a:r>
            <a:r>
              <a:rPr lang="en-GB" altLang="en-US" sz="2200" dirty="0" err="1"/>
              <a:t>ymgysylltu</a:t>
            </a:r>
            <a:r>
              <a:rPr lang="en-GB" altLang="en-US" sz="2200" dirty="0"/>
              <a:t> </a:t>
            </a:r>
            <a:r>
              <a:rPr lang="en-GB" altLang="en-US" sz="2200" dirty="0" err="1"/>
              <a:t>effeithiol</a:t>
            </a:r>
            <a:endParaRPr lang="en-GB" altLang="en-US" sz="2200" dirty="0"/>
          </a:p>
          <a:p>
            <a:pPr eaLnBrk="1" hangingPunct="1">
              <a:lnSpc>
                <a:spcPct val="80000"/>
              </a:lnSpc>
            </a:pPr>
            <a:r>
              <a:rPr lang="en-GB" altLang="en-US" sz="2200" dirty="0" err="1"/>
              <a:t>Gwrando</a:t>
            </a:r>
            <a:r>
              <a:rPr lang="en-GB" altLang="en-US" sz="2200" dirty="0"/>
              <a:t>, </a:t>
            </a:r>
            <a:r>
              <a:rPr lang="en-GB" altLang="en-US" sz="2200" dirty="0" err="1"/>
              <a:t>cwestiynu</a:t>
            </a:r>
            <a:r>
              <a:rPr lang="en-GB" altLang="en-US" sz="2200" dirty="0"/>
              <a:t>, </a:t>
            </a:r>
            <a:r>
              <a:rPr lang="en-GB" altLang="en-US" sz="2200" dirty="0" err="1"/>
              <a:t>deall</a:t>
            </a:r>
            <a:r>
              <a:rPr lang="en-GB" altLang="en-US" sz="2200" dirty="0"/>
              <a:t> ac </a:t>
            </a:r>
            <a:r>
              <a:rPr lang="en-GB" altLang="en-US" sz="2200" dirty="0" err="1"/>
              <a:t>ymateb</a:t>
            </a:r>
            <a:r>
              <a:rPr lang="en-GB" altLang="en-US" sz="2200" dirty="0"/>
              <a:t> </a:t>
            </a:r>
            <a:r>
              <a:rPr lang="en-GB" altLang="en-US" sz="2200" dirty="0" err="1"/>
              <a:t>i'r</a:t>
            </a:r>
            <a:r>
              <a:rPr lang="en-GB" altLang="en-US" sz="2200" dirty="0"/>
              <a:t> </a:t>
            </a:r>
            <a:r>
              <a:rPr lang="en-GB" altLang="en-US" sz="2200" dirty="0" err="1"/>
              <a:t>hyn</a:t>
            </a:r>
            <a:r>
              <a:rPr lang="en-GB" altLang="en-US" sz="2200" dirty="0"/>
              <a:t> </a:t>
            </a:r>
            <a:r>
              <a:rPr lang="en-GB" altLang="en-US" sz="2200" dirty="0" err="1"/>
              <a:t>sy'n</a:t>
            </a:r>
            <a:r>
              <a:rPr lang="en-GB" altLang="en-US" sz="2200" dirty="0"/>
              <a:t> </a:t>
            </a:r>
            <a:r>
              <a:rPr lang="en-GB" altLang="en-US" sz="2200" dirty="0" err="1"/>
              <a:t>cael</a:t>
            </a:r>
            <a:r>
              <a:rPr lang="en-GB" altLang="en-US" sz="2200" dirty="0"/>
              <a:t> </a:t>
            </a:r>
            <a:r>
              <a:rPr lang="en-GB" altLang="en-US" sz="2200" dirty="0" err="1"/>
              <a:t>ei</a:t>
            </a:r>
            <a:r>
              <a:rPr lang="en-GB" altLang="en-US" sz="2200" dirty="0"/>
              <a:t> </a:t>
            </a:r>
            <a:r>
              <a:rPr lang="en-GB" altLang="en-US" sz="2200" dirty="0" err="1"/>
              <a:t>gyfathrebu</a:t>
            </a:r>
            <a:endParaRPr lang="en-GB" altLang="en-US" sz="2200" dirty="0"/>
          </a:p>
          <a:p>
            <a:pPr eaLnBrk="1" hangingPunct="1">
              <a:lnSpc>
                <a:spcPct val="80000"/>
              </a:lnSpc>
            </a:pPr>
            <a:r>
              <a:rPr lang="en-GB" altLang="en-US" sz="2200" dirty="0" err="1"/>
              <a:t>Mae'n</a:t>
            </a:r>
            <a:r>
              <a:rPr lang="en-GB" altLang="en-US" sz="2200" dirty="0"/>
              <a:t> </a:t>
            </a:r>
            <a:r>
              <a:rPr lang="en-GB" altLang="en-US" sz="2200" dirty="0" err="1"/>
              <a:t>bwysig</a:t>
            </a:r>
            <a:r>
              <a:rPr lang="en-GB" altLang="en-US" sz="2200" dirty="0"/>
              <a:t> </a:t>
            </a:r>
            <a:r>
              <a:rPr lang="en-GB" altLang="en-US" sz="2200" dirty="0" err="1"/>
              <a:t>gallu</a:t>
            </a:r>
            <a:r>
              <a:rPr lang="en-GB" altLang="en-US" sz="2200" dirty="0"/>
              <a:t> </a:t>
            </a:r>
            <a:r>
              <a:rPr lang="en-GB" altLang="en-US" sz="2200" dirty="0" err="1"/>
              <a:t>cyfathrebu</a:t>
            </a:r>
            <a:r>
              <a:rPr lang="en-GB" altLang="en-US" sz="2200" dirty="0"/>
              <a:t> </a:t>
            </a:r>
            <a:r>
              <a:rPr lang="en-GB" altLang="en-US" sz="2200" dirty="0" err="1"/>
              <a:t>ar</a:t>
            </a:r>
            <a:r>
              <a:rPr lang="en-GB" altLang="en-US" sz="2200" dirty="0"/>
              <a:t> sail un-</a:t>
            </a:r>
            <a:r>
              <a:rPr lang="en-GB" altLang="en-US" sz="2200" dirty="0" err="1"/>
              <a:t>i</a:t>
            </a:r>
            <a:r>
              <a:rPr lang="en-GB" altLang="en-US" sz="2200" dirty="0"/>
              <a:t>-un ac </a:t>
            </a:r>
            <a:r>
              <a:rPr lang="en-GB" altLang="en-US" sz="2200" dirty="0" err="1"/>
              <a:t>mewn</a:t>
            </a:r>
            <a:r>
              <a:rPr lang="en-GB" altLang="en-US" sz="2200" dirty="0"/>
              <a:t> </a:t>
            </a:r>
            <a:r>
              <a:rPr lang="en-GB" altLang="en-US" sz="2200" dirty="0" err="1"/>
              <a:t>cyd-destun</a:t>
            </a:r>
            <a:r>
              <a:rPr lang="en-GB" altLang="en-US" sz="2200" dirty="0"/>
              <a:t> </a:t>
            </a:r>
            <a:r>
              <a:rPr lang="en-GB" altLang="en-US" sz="2200" dirty="0" err="1"/>
              <a:t>grŵp</a:t>
            </a:r>
            <a:endParaRPr lang="en-GB" altLang="en-US" sz="2200" dirty="0"/>
          </a:p>
          <a:p>
            <a:pPr eaLnBrk="1" hangingPunct="1">
              <a:lnSpc>
                <a:spcPct val="80000"/>
              </a:lnSpc>
            </a:pPr>
            <a:r>
              <a:rPr lang="en-GB" altLang="en-US" sz="2200" dirty="0" err="1"/>
              <a:t>Nid</a:t>
            </a:r>
            <a:r>
              <a:rPr lang="en-GB" altLang="en-US" sz="2200" dirty="0"/>
              <a:t> </a:t>
            </a:r>
            <a:r>
              <a:rPr lang="en-GB" altLang="en-US" sz="2200" dirty="0" err="1"/>
              <a:t>yw</a:t>
            </a:r>
            <a:r>
              <a:rPr lang="en-GB" altLang="en-US" sz="2200" dirty="0"/>
              <a:t> </a:t>
            </a:r>
            <a:r>
              <a:rPr lang="en-GB" altLang="en-US" sz="2200" dirty="0" err="1"/>
              <a:t>cyfathrebu</a:t>
            </a:r>
            <a:r>
              <a:rPr lang="en-GB" altLang="en-US" sz="2200" dirty="0"/>
              <a:t> </a:t>
            </a:r>
            <a:r>
              <a:rPr lang="en-GB" altLang="en-US" sz="2200" dirty="0" err="1"/>
              <a:t>yn</a:t>
            </a:r>
            <a:r>
              <a:rPr lang="en-GB" altLang="en-US" sz="2200" dirty="0"/>
              <a:t> </a:t>
            </a:r>
            <a:r>
              <a:rPr lang="en-GB" altLang="en-US" sz="2200" dirty="0" err="1"/>
              <a:t>ymwneud</a:t>
            </a:r>
            <a:r>
              <a:rPr lang="en-GB" altLang="en-US" sz="2200" dirty="0"/>
              <a:t> </a:t>
            </a:r>
            <a:r>
              <a:rPr lang="en-GB" altLang="en-US" sz="2200" dirty="0" err="1"/>
              <a:t>â’r</a:t>
            </a:r>
            <a:r>
              <a:rPr lang="en-GB" altLang="en-US" sz="2200" dirty="0"/>
              <a:t> </a:t>
            </a:r>
            <a:r>
              <a:rPr lang="en-GB" altLang="en-US" sz="2200" dirty="0" err="1"/>
              <a:t>geiriau</a:t>
            </a:r>
            <a:r>
              <a:rPr lang="en-GB" altLang="en-US" sz="2200" dirty="0"/>
              <a:t> a </a:t>
            </a:r>
            <a:r>
              <a:rPr lang="en-GB" altLang="en-US" sz="2200" dirty="0" err="1"/>
              <a:t>ddefnyddiwch</a:t>
            </a:r>
            <a:r>
              <a:rPr lang="en-GB" altLang="en-US" sz="2200" dirty="0"/>
              <a:t> </a:t>
            </a:r>
            <a:r>
              <a:rPr lang="en-GB" altLang="en-US" sz="2200" dirty="0" err="1"/>
              <a:t>yn</a:t>
            </a:r>
            <a:r>
              <a:rPr lang="en-GB" altLang="en-US" sz="2200" dirty="0"/>
              <a:t> </a:t>
            </a:r>
            <a:r>
              <a:rPr lang="en-GB" altLang="en-US" sz="2200" dirty="0" err="1"/>
              <a:t>unig</a:t>
            </a:r>
            <a:r>
              <a:rPr lang="en-GB" altLang="en-US" sz="2200" dirty="0"/>
              <a:t>, </a:t>
            </a:r>
            <a:r>
              <a:rPr lang="en-GB" altLang="en-US" sz="2200" dirty="0" err="1"/>
              <a:t>ond</a:t>
            </a:r>
            <a:r>
              <a:rPr lang="en-GB" altLang="en-US" sz="2200" dirty="0"/>
              <a:t> </a:t>
            </a:r>
            <a:r>
              <a:rPr lang="en-GB" altLang="en-US" sz="2200" dirty="0" err="1"/>
              <a:t>hefyd</a:t>
            </a:r>
            <a:r>
              <a:rPr lang="en-GB" altLang="en-US" sz="2200" dirty="0"/>
              <a:t> </a:t>
            </a:r>
            <a:r>
              <a:rPr lang="en-GB" altLang="en-US" sz="2200" dirty="0" err="1"/>
              <a:t>eich</a:t>
            </a:r>
            <a:r>
              <a:rPr lang="en-GB" altLang="en-US" sz="2200" dirty="0"/>
              <a:t> dull o </a:t>
            </a:r>
            <a:r>
              <a:rPr lang="en-GB" altLang="en-US" sz="2200" dirty="0" err="1"/>
              <a:t>siarad</a:t>
            </a:r>
            <a:r>
              <a:rPr lang="en-GB" altLang="en-US" sz="2200" dirty="0"/>
              <a:t>, </a:t>
            </a:r>
            <a:r>
              <a:rPr lang="en-GB" altLang="en-US" sz="2200" dirty="0" err="1"/>
              <a:t>iaith</a:t>
            </a:r>
            <a:r>
              <a:rPr lang="en-GB" altLang="en-US" sz="2200" dirty="0"/>
              <a:t> y </a:t>
            </a:r>
            <a:r>
              <a:rPr lang="en-GB" altLang="en-US" sz="2200" dirty="0" err="1"/>
              <a:t>corff</a:t>
            </a:r>
            <a:r>
              <a:rPr lang="en-GB" altLang="en-US" sz="2200" dirty="0"/>
              <a:t> ac, </a:t>
            </a:r>
            <a:r>
              <a:rPr lang="en-GB" altLang="en-US" sz="2200" dirty="0" err="1"/>
              <a:t>yn</a:t>
            </a:r>
            <a:r>
              <a:rPr lang="en-GB" altLang="en-US" sz="2200" dirty="0"/>
              <a:t> </a:t>
            </a:r>
            <a:r>
              <a:rPr lang="en-GB" altLang="en-US" sz="2200" dirty="0" err="1"/>
              <a:t>anad</a:t>
            </a:r>
            <a:r>
              <a:rPr lang="en-GB" altLang="en-US" sz="2200" dirty="0"/>
              <a:t> dim, pa mor </a:t>
            </a:r>
            <a:r>
              <a:rPr lang="en-GB" altLang="en-US" sz="2200" dirty="0" err="1"/>
              <a:t>effeithiol</a:t>
            </a:r>
            <a:r>
              <a:rPr lang="en-GB" altLang="en-US" sz="2200" dirty="0"/>
              <a:t> </a:t>
            </a:r>
            <a:r>
              <a:rPr lang="en-GB" altLang="en-US" sz="2200" dirty="0" err="1"/>
              <a:t>yr</a:t>
            </a:r>
            <a:r>
              <a:rPr lang="en-GB" altLang="en-US" sz="2200" dirty="0"/>
              <a:t> </a:t>
            </a:r>
            <a:r>
              <a:rPr lang="en-GB" altLang="en-US" sz="2200" dirty="0" err="1"/>
              <a:t>ydych</a:t>
            </a:r>
            <a:r>
              <a:rPr lang="en-GB" altLang="en-US" sz="2200" dirty="0"/>
              <a:t> </a:t>
            </a:r>
            <a:r>
              <a:rPr lang="en-GB" altLang="en-US" sz="2200" dirty="0" err="1"/>
              <a:t>yn</a:t>
            </a:r>
            <a:r>
              <a:rPr lang="en-GB" altLang="en-US" sz="2200" dirty="0"/>
              <a:t> </a:t>
            </a:r>
            <a:r>
              <a:rPr lang="en-GB" altLang="en-US" sz="2200" dirty="0" err="1"/>
              <a:t>gwrando</a:t>
            </a:r>
            <a:r>
              <a:rPr lang="en-GB" altLang="en-US" sz="2200" dirty="0"/>
              <a:t> </a:t>
            </a:r>
            <a:r>
              <a:rPr lang="en-GB" altLang="en-US" sz="2200" dirty="0" err="1"/>
              <a:t>arno</a:t>
            </a:r>
            <a:r>
              <a:rPr lang="en-GB" altLang="en-US" sz="2200" dirty="0"/>
              <a:t>.</a:t>
            </a:r>
          </a:p>
        </p:txBody>
      </p:sp>
      <p:sp>
        <p:nvSpPr>
          <p:cNvPr id="2" name="Content Placeholder 1">
            <a:extLst>
              <a:ext uri="{FF2B5EF4-FFF2-40B4-BE49-F238E27FC236}">
                <a16:creationId xmlns:a16="http://schemas.microsoft.com/office/drawing/2014/main" id="{0D6F41EE-9B9A-B80C-477F-2549FE75301F}"/>
              </a:ext>
            </a:extLst>
          </p:cNvPr>
          <p:cNvSpPr>
            <a:spLocks noGrp="1"/>
          </p:cNvSpPr>
          <p:nvPr>
            <p:ph sz="half" idx="2"/>
          </p:nvPr>
        </p:nvSpPr>
        <p:spPr/>
        <p:txBody>
          <a:bodyPr>
            <a:normAutofit/>
          </a:bodyPr>
          <a:lstStyle/>
          <a:p>
            <a:pPr>
              <a:lnSpc>
                <a:spcPct val="80000"/>
              </a:lnSpc>
            </a:pPr>
            <a:r>
              <a:rPr lang="en-GB" altLang="en-US" sz="2200" dirty="0">
                <a:solidFill>
                  <a:schemeClr val="accent5">
                    <a:lumMod val="75000"/>
                  </a:schemeClr>
                </a:solidFill>
              </a:rPr>
              <a:t>Effective communication and engagement</a:t>
            </a:r>
          </a:p>
          <a:p>
            <a:pPr>
              <a:lnSpc>
                <a:spcPct val="80000"/>
              </a:lnSpc>
            </a:pPr>
            <a:r>
              <a:rPr lang="en-GB" altLang="en-US" sz="2200" dirty="0">
                <a:solidFill>
                  <a:schemeClr val="accent5">
                    <a:lumMod val="75000"/>
                  </a:schemeClr>
                </a:solidFill>
              </a:rPr>
              <a:t>Listening, questioning, understanding and responding to what is being communicated</a:t>
            </a:r>
          </a:p>
          <a:p>
            <a:pPr>
              <a:lnSpc>
                <a:spcPct val="80000"/>
              </a:lnSpc>
            </a:pPr>
            <a:r>
              <a:rPr lang="en-GB" altLang="en-US" sz="2200" dirty="0">
                <a:solidFill>
                  <a:schemeClr val="accent5">
                    <a:lumMod val="75000"/>
                  </a:schemeClr>
                </a:solidFill>
              </a:rPr>
              <a:t>It is important to be able to communicate both on a one-to-one basis and in a group context</a:t>
            </a:r>
          </a:p>
          <a:p>
            <a:pPr>
              <a:lnSpc>
                <a:spcPct val="80000"/>
              </a:lnSpc>
            </a:pPr>
            <a:r>
              <a:rPr lang="en-GB" altLang="en-US" sz="2200" dirty="0">
                <a:solidFill>
                  <a:schemeClr val="accent5">
                    <a:lumMod val="75000"/>
                  </a:schemeClr>
                </a:solidFill>
              </a:rPr>
              <a:t>Communication is not just about the words you use, but also your manner of speaking, body language and, above all, the effectiveness with which you listen</a:t>
            </a:r>
          </a:p>
          <a:p>
            <a:endParaRPr lang="en-GB" dirty="0"/>
          </a:p>
        </p:txBody>
      </p:sp>
    </p:spTree>
    <p:extLst>
      <p:ext uri="{BB962C8B-B14F-4D97-AF65-F5344CB8AC3E}">
        <p14:creationId xmlns:p14="http://schemas.microsoft.com/office/powerpoint/2010/main" val="1111704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b="1" dirty="0" err="1"/>
              <a:t>Adnabod</a:t>
            </a:r>
            <a:r>
              <a:rPr lang="en-GB" altLang="en-US" b="1" dirty="0"/>
              <a:t> y </a:t>
            </a:r>
            <a:r>
              <a:rPr lang="en-GB" altLang="en-US" b="1" dirty="0" err="1"/>
              <a:t>sgiliau</a:t>
            </a:r>
            <a:br>
              <a:rPr lang="en-GB" altLang="en-US" b="1" dirty="0"/>
            </a:br>
            <a:r>
              <a:rPr lang="en-GB" altLang="en-US" b="1" dirty="0">
                <a:solidFill>
                  <a:schemeClr val="accent5">
                    <a:lumMod val="75000"/>
                  </a:schemeClr>
                </a:solidFill>
              </a:rPr>
              <a:t>Identifying the skills</a:t>
            </a:r>
            <a:r>
              <a:rPr lang="en-GB" altLang="en-US" dirty="0">
                <a:solidFill>
                  <a:schemeClr val="accent5">
                    <a:lumMod val="75000"/>
                  </a:schemeClr>
                </a:solidFill>
              </a:rPr>
              <a:t> </a:t>
            </a:r>
          </a:p>
        </p:txBody>
      </p:sp>
      <p:sp>
        <p:nvSpPr>
          <p:cNvPr id="15363" name="Rectangle 4"/>
          <p:cNvSpPr>
            <a:spLocks noGrp="1" noChangeArrowheads="1"/>
          </p:cNvSpPr>
          <p:nvPr>
            <p:ph sz="half" idx="1"/>
          </p:nvPr>
        </p:nvSpPr>
        <p:spPr/>
        <p:txBody>
          <a:bodyPr>
            <a:noAutofit/>
          </a:bodyPr>
          <a:lstStyle/>
          <a:p>
            <a:pPr eaLnBrk="1" hangingPunct="1">
              <a:lnSpc>
                <a:spcPct val="80000"/>
              </a:lnSpc>
            </a:pPr>
            <a:r>
              <a:rPr lang="en-GB" altLang="en-US" sz="2300" dirty="0" err="1"/>
              <a:t>Sefydlu</a:t>
            </a:r>
            <a:r>
              <a:rPr lang="en-GB" altLang="en-US" sz="2300" dirty="0"/>
              <a:t> </a:t>
            </a:r>
            <a:r>
              <a:rPr lang="en-GB" altLang="en-US" sz="2300" dirty="0" err="1"/>
              <a:t>perthynas</a:t>
            </a:r>
            <a:r>
              <a:rPr lang="en-GB" altLang="en-US" sz="2300" dirty="0"/>
              <a:t> a </a:t>
            </a:r>
            <a:r>
              <a:rPr lang="en-GB" altLang="en-US" sz="2300" dirty="0" err="1"/>
              <a:t>pherthnasoedd</a:t>
            </a:r>
            <a:r>
              <a:rPr lang="en-GB" altLang="en-US" sz="2300" dirty="0"/>
              <a:t> </a:t>
            </a:r>
            <a:r>
              <a:rPr lang="en-GB" altLang="en-US" sz="2300" dirty="0" err="1"/>
              <a:t>parchus</a:t>
            </a:r>
            <a:r>
              <a:rPr lang="en-GB" altLang="en-US" sz="2300" dirty="0"/>
              <a:t>, </a:t>
            </a:r>
            <a:r>
              <a:rPr lang="en-GB" altLang="en-US" sz="2300" dirty="0" err="1"/>
              <a:t>llawn</a:t>
            </a:r>
            <a:r>
              <a:rPr lang="en-GB" altLang="en-US" sz="2300" dirty="0"/>
              <a:t> </a:t>
            </a:r>
            <a:r>
              <a:rPr lang="en-GB" altLang="en-US" sz="2300" dirty="0" err="1"/>
              <a:t>ymddiriedaeth</a:t>
            </a:r>
            <a:endParaRPr lang="en-GB" altLang="en-US" sz="2300" dirty="0"/>
          </a:p>
          <a:p>
            <a:pPr eaLnBrk="1" hangingPunct="1">
              <a:lnSpc>
                <a:spcPct val="80000"/>
              </a:lnSpc>
            </a:pPr>
            <a:r>
              <a:rPr lang="en-GB" altLang="en-US" sz="2300" dirty="0" err="1"/>
              <a:t>Meithrin</a:t>
            </a:r>
            <a:r>
              <a:rPr lang="en-GB" altLang="en-US" sz="2300" dirty="0"/>
              <a:t> </a:t>
            </a:r>
            <a:r>
              <a:rPr lang="en-GB" altLang="en-US" sz="2300" dirty="0" err="1"/>
              <a:t>perthnasoedd</a:t>
            </a:r>
            <a:r>
              <a:rPr lang="en-GB" altLang="en-US" sz="2300" dirty="0"/>
              <a:t> </a:t>
            </a:r>
            <a:r>
              <a:rPr lang="en-GB" altLang="en-US" sz="2300" dirty="0" err="1"/>
              <a:t>agored</a:t>
            </a:r>
            <a:r>
              <a:rPr lang="en-GB" altLang="en-US" sz="2300" dirty="0"/>
              <a:t> a </a:t>
            </a:r>
            <a:r>
              <a:rPr lang="en-GB" altLang="en-US" sz="2300" dirty="0" err="1"/>
              <a:t>gonest</a:t>
            </a:r>
            <a:r>
              <a:rPr lang="en-GB" altLang="en-US" sz="2300" dirty="0"/>
              <a:t> </a:t>
            </a:r>
            <a:r>
              <a:rPr lang="en-GB" altLang="en-US" sz="2300" dirty="0" err="1"/>
              <a:t>trwy</a:t>
            </a:r>
            <a:r>
              <a:rPr lang="en-GB" altLang="en-US" sz="2300" dirty="0"/>
              <a:t> </a:t>
            </a:r>
            <a:r>
              <a:rPr lang="en-GB" altLang="en-US" sz="2300" dirty="0" err="1"/>
              <a:t>barchu</a:t>
            </a:r>
            <a:r>
              <a:rPr lang="en-GB" altLang="en-US" sz="2300" dirty="0"/>
              <a:t> </a:t>
            </a:r>
            <a:r>
              <a:rPr lang="en-GB" altLang="en-US" sz="2300" dirty="0" err="1"/>
              <a:t>pobl</a:t>
            </a:r>
            <a:r>
              <a:rPr lang="en-GB" altLang="en-US" sz="2300" dirty="0"/>
              <a:t> </a:t>
            </a:r>
            <a:r>
              <a:rPr lang="en-GB" altLang="en-US" sz="2300" dirty="0" err="1"/>
              <a:t>ifanc</a:t>
            </a:r>
            <a:r>
              <a:rPr lang="en-GB" altLang="en-US" sz="2300" dirty="0"/>
              <a:t> a </a:t>
            </a:r>
            <a:r>
              <a:rPr lang="en-GB" altLang="en-US" sz="2300" dirty="0" err="1"/>
              <a:t>gwneud</a:t>
            </a:r>
            <a:r>
              <a:rPr lang="en-GB" altLang="en-US" sz="2300" dirty="0"/>
              <a:t> </a:t>
            </a:r>
            <a:r>
              <a:rPr lang="en-GB" altLang="en-US" sz="2300" dirty="0" err="1"/>
              <a:t>iddynt</a:t>
            </a:r>
            <a:r>
              <a:rPr lang="en-GB" altLang="en-US" sz="2300" dirty="0"/>
              <a:t> </a:t>
            </a:r>
            <a:r>
              <a:rPr lang="en-GB" altLang="en-US" sz="2300" dirty="0" err="1"/>
              <a:t>deimlo</a:t>
            </a:r>
            <a:r>
              <a:rPr lang="en-GB" altLang="en-US" sz="2300" dirty="0"/>
              <a:t> </a:t>
            </a:r>
            <a:r>
              <a:rPr lang="en-GB" altLang="en-US" sz="2300" dirty="0" err="1"/>
              <a:t>eu</a:t>
            </a:r>
            <a:r>
              <a:rPr lang="en-GB" altLang="en-US" sz="2300" dirty="0"/>
              <a:t> bod </a:t>
            </a:r>
            <a:r>
              <a:rPr lang="en-GB" altLang="en-US" sz="2300" dirty="0" err="1"/>
              <a:t>yn</a:t>
            </a:r>
            <a:r>
              <a:rPr lang="en-GB" altLang="en-US" sz="2300" dirty="0"/>
              <a:t> </a:t>
            </a:r>
            <a:r>
              <a:rPr lang="en-GB" altLang="en-US" sz="2300" dirty="0" err="1"/>
              <a:t>cael</a:t>
            </a:r>
            <a:r>
              <a:rPr lang="en-GB" altLang="en-US" sz="2300" dirty="0"/>
              <a:t> </a:t>
            </a:r>
            <a:r>
              <a:rPr lang="en-GB" altLang="en-US" sz="2300" dirty="0" err="1"/>
              <a:t>eu</a:t>
            </a:r>
            <a:r>
              <a:rPr lang="en-GB" altLang="en-US" sz="2300" dirty="0"/>
              <a:t> </a:t>
            </a:r>
            <a:r>
              <a:rPr lang="en-GB" altLang="en-US" sz="2300" dirty="0" err="1"/>
              <a:t>gwerthfawrogi</a:t>
            </a:r>
            <a:r>
              <a:rPr lang="en-GB" altLang="en-US" sz="2300" dirty="0"/>
              <a:t> </a:t>
            </a:r>
            <a:r>
              <a:rPr lang="en-GB" altLang="en-US" sz="2300" dirty="0" err="1"/>
              <a:t>fel</a:t>
            </a:r>
            <a:r>
              <a:rPr lang="en-GB" altLang="en-US" sz="2300" dirty="0"/>
              <a:t> </a:t>
            </a:r>
            <a:r>
              <a:rPr lang="en-GB" altLang="en-US" sz="2300" dirty="0" err="1"/>
              <a:t>partneriaid</a:t>
            </a:r>
            <a:endParaRPr lang="en-GB" altLang="en-US" sz="2300" dirty="0"/>
          </a:p>
          <a:p>
            <a:pPr eaLnBrk="1" hangingPunct="1">
              <a:lnSpc>
                <a:spcPct val="80000"/>
              </a:lnSpc>
            </a:pPr>
            <a:r>
              <a:rPr lang="en-GB" altLang="en-US" sz="2300" dirty="0" err="1"/>
              <a:t>Cynnal</a:t>
            </a:r>
            <a:r>
              <a:rPr lang="en-GB" altLang="en-US" sz="2300" dirty="0"/>
              <a:t> </a:t>
            </a:r>
            <a:r>
              <a:rPr lang="en-GB" altLang="en-US" sz="2300" dirty="0" err="1"/>
              <a:t>sgyrsiau</a:t>
            </a:r>
            <a:r>
              <a:rPr lang="en-GB" altLang="en-US" sz="2300" dirty="0"/>
              <a:t> </a:t>
            </a:r>
            <a:r>
              <a:rPr lang="en-GB" altLang="en-US" sz="2300" dirty="0" err="1"/>
              <a:t>ar</a:t>
            </a:r>
            <a:r>
              <a:rPr lang="en-GB" altLang="en-US" sz="2300" dirty="0"/>
              <a:t> </a:t>
            </a:r>
            <a:r>
              <a:rPr lang="en-GB" altLang="en-US" sz="2300" dirty="0" err="1"/>
              <a:t>yr</a:t>
            </a:r>
            <a:r>
              <a:rPr lang="en-GB" altLang="en-US" sz="2300" dirty="0"/>
              <a:t> </a:t>
            </a:r>
            <a:r>
              <a:rPr lang="en-GB" altLang="en-US" sz="2300" dirty="0" err="1"/>
              <a:t>amser</a:t>
            </a:r>
            <a:r>
              <a:rPr lang="en-GB" altLang="en-US" sz="2300" dirty="0"/>
              <a:t> </a:t>
            </a:r>
            <a:r>
              <a:rPr lang="en-GB" altLang="en-US" sz="2300" dirty="0" err="1"/>
              <a:t>a'r</a:t>
            </a:r>
            <a:r>
              <a:rPr lang="en-GB" altLang="en-US" sz="2300" dirty="0"/>
              <a:t> </a:t>
            </a:r>
            <a:r>
              <a:rPr lang="en-GB" altLang="en-US" sz="2300" dirty="0" err="1"/>
              <a:t>lle</a:t>
            </a:r>
            <a:r>
              <a:rPr lang="en-GB" altLang="en-US" sz="2300" dirty="0"/>
              <a:t> </a:t>
            </a:r>
            <a:r>
              <a:rPr lang="en-GB" altLang="en-US" sz="2300" dirty="0" err="1"/>
              <a:t>priodol</a:t>
            </a:r>
            <a:r>
              <a:rPr lang="en-GB" altLang="en-US" sz="2300" dirty="0"/>
              <a:t>, </a:t>
            </a:r>
            <a:r>
              <a:rPr lang="en-GB" altLang="en-US" sz="2300" dirty="0" err="1"/>
              <a:t>gan</a:t>
            </a:r>
            <a:r>
              <a:rPr lang="en-GB" altLang="en-US" sz="2300" dirty="0"/>
              <a:t> </a:t>
            </a:r>
            <a:r>
              <a:rPr lang="en-GB" altLang="en-US" sz="2300" dirty="0" err="1"/>
              <a:t>ddeall</a:t>
            </a:r>
            <a:r>
              <a:rPr lang="en-GB" altLang="en-US" sz="2300" dirty="0"/>
              <a:t> </a:t>
            </a:r>
            <a:r>
              <a:rPr lang="en-GB" altLang="en-US" sz="2300" dirty="0" err="1"/>
              <a:t>gwerth</a:t>
            </a:r>
            <a:r>
              <a:rPr lang="en-GB" altLang="en-US" sz="2300" dirty="0"/>
              <a:t> </a:t>
            </a:r>
            <a:r>
              <a:rPr lang="en-GB" altLang="en-US" sz="2300" dirty="0" err="1"/>
              <a:t>cyswllt</a:t>
            </a:r>
            <a:r>
              <a:rPr lang="en-GB" altLang="en-US" sz="2300" dirty="0"/>
              <a:t> o </a:t>
            </a:r>
            <a:r>
              <a:rPr lang="en-GB" altLang="en-US" sz="2300" dirty="0" err="1"/>
              <a:t>ddydd</a:t>
            </a:r>
            <a:r>
              <a:rPr lang="en-GB" altLang="en-US" sz="2300" dirty="0"/>
              <a:t> </a:t>
            </a:r>
            <a:r>
              <a:rPr lang="en-GB" altLang="en-US" sz="2300" dirty="0" err="1"/>
              <a:t>i</a:t>
            </a:r>
            <a:r>
              <a:rPr lang="en-GB" altLang="en-US" sz="2300" dirty="0"/>
              <a:t> </a:t>
            </a:r>
            <a:r>
              <a:rPr lang="en-GB" altLang="en-US" sz="2300" dirty="0" err="1"/>
              <a:t>ddydd</a:t>
            </a:r>
            <a:endParaRPr lang="en-GB" altLang="en-US" sz="2300" dirty="0"/>
          </a:p>
          <a:p>
            <a:pPr eaLnBrk="1" hangingPunct="1">
              <a:lnSpc>
                <a:spcPct val="80000"/>
              </a:lnSpc>
            </a:pPr>
            <a:r>
              <a:rPr lang="en-GB" altLang="en-US" sz="2300" dirty="0" err="1"/>
              <a:t>Sgiliau</a:t>
            </a:r>
            <a:r>
              <a:rPr lang="en-GB" altLang="en-US" sz="2300" dirty="0"/>
              <a:t> </a:t>
            </a:r>
            <a:r>
              <a:rPr lang="en-GB" altLang="en-US" sz="2300" dirty="0" err="1"/>
              <a:t>ymgynghori</a:t>
            </a:r>
            <a:r>
              <a:rPr lang="en-GB" altLang="en-US" sz="2300" dirty="0"/>
              <a:t> a </a:t>
            </a:r>
            <a:r>
              <a:rPr lang="en-GB" altLang="en-US" sz="2300" dirty="0" err="1"/>
              <a:t>thrafod</a:t>
            </a:r>
            <a:endParaRPr lang="en-GB" altLang="en-US" sz="2300" dirty="0"/>
          </a:p>
          <a:p>
            <a:pPr eaLnBrk="1" hangingPunct="1">
              <a:lnSpc>
                <a:spcPct val="80000"/>
              </a:lnSpc>
            </a:pPr>
            <a:r>
              <a:rPr lang="en-GB" altLang="en-US" sz="2300" dirty="0" err="1"/>
              <a:t>Arsylwi</a:t>
            </a:r>
            <a:r>
              <a:rPr lang="en-GB" altLang="en-US" sz="2300" dirty="0"/>
              <a:t> a barn</a:t>
            </a:r>
          </a:p>
        </p:txBody>
      </p:sp>
      <p:sp>
        <p:nvSpPr>
          <p:cNvPr id="2" name="Content Placeholder 1">
            <a:extLst>
              <a:ext uri="{FF2B5EF4-FFF2-40B4-BE49-F238E27FC236}">
                <a16:creationId xmlns:a16="http://schemas.microsoft.com/office/drawing/2014/main" id="{59ADF615-21D4-4819-01EC-18A69CA27687}"/>
              </a:ext>
            </a:extLst>
          </p:cNvPr>
          <p:cNvSpPr>
            <a:spLocks noGrp="1"/>
          </p:cNvSpPr>
          <p:nvPr>
            <p:ph sz="half" idx="2"/>
          </p:nvPr>
        </p:nvSpPr>
        <p:spPr/>
        <p:txBody>
          <a:bodyPr>
            <a:normAutofit/>
          </a:bodyPr>
          <a:lstStyle/>
          <a:p>
            <a:pPr>
              <a:lnSpc>
                <a:spcPct val="80000"/>
              </a:lnSpc>
            </a:pPr>
            <a:r>
              <a:rPr lang="en-GB" altLang="en-US" sz="2300" dirty="0">
                <a:solidFill>
                  <a:schemeClr val="accent5">
                    <a:lumMod val="75000"/>
                  </a:schemeClr>
                </a:solidFill>
              </a:rPr>
              <a:t>Establish rapport and respectful, trusting relationships</a:t>
            </a:r>
          </a:p>
          <a:p>
            <a:pPr>
              <a:lnSpc>
                <a:spcPct val="80000"/>
              </a:lnSpc>
            </a:pPr>
            <a:r>
              <a:rPr lang="en-GB" altLang="en-US" sz="2300" dirty="0">
                <a:solidFill>
                  <a:schemeClr val="accent5">
                    <a:lumMod val="75000"/>
                  </a:schemeClr>
                </a:solidFill>
              </a:rPr>
              <a:t>Build open and honest relationships by respecting young people and making them feel valued as partners</a:t>
            </a:r>
          </a:p>
          <a:p>
            <a:pPr>
              <a:lnSpc>
                <a:spcPct val="80000"/>
              </a:lnSpc>
            </a:pPr>
            <a:r>
              <a:rPr lang="en-GB" altLang="en-US" sz="2300" dirty="0">
                <a:solidFill>
                  <a:schemeClr val="accent5">
                    <a:lumMod val="75000"/>
                  </a:schemeClr>
                </a:solidFill>
              </a:rPr>
              <a:t>Hold conversations at the appropriate time and place, understanding the value of day-to-day contact</a:t>
            </a:r>
          </a:p>
          <a:p>
            <a:pPr>
              <a:lnSpc>
                <a:spcPct val="80000"/>
              </a:lnSpc>
            </a:pPr>
            <a:r>
              <a:rPr lang="en-GB" altLang="en-US" sz="2300" dirty="0">
                <a:solidFill>
                  <a:schemeClr val="accent5">
                    <a:lumMod val="75000"/>
                  </a:schemeClr>
                </a:solidFill>
              </a:rPr>
              <a:t>Consultation and negotiation skills</a:t>
            </a:r>
          </a:p>
          <a:p>
            <a:pPr>
              <a:lnSpc>
                <a:spcPct val="80000"/>
              </a:lnSpc>
            </a:pPr>
            <a:r>
              <a:rPr lang="en-GB" altLang="en-US" sz="2300" dirty="0">
                <a:solidFill>
                  <a:schemeClr val="accent5">
                    <a:lumMod val="75000"/>
                  </a:schemeClr>
                </a:solidFill>
              </a:rPr>
              <a:t>Observation and judgement</a:t>
            </a:r>
            <a:endParaRPr lang="en-GB" sz="2300" dirty="0">
              <a:solidFill>
                <a:schemeClr val="accent5">
                  <a:lumMod val="75000"/>
                </a:schemeClr>
              </a:solidFill>
            </a:endParaRPr>
          </a:p>
        </p:txBody>
      </p:sp>
    </p:spTree>
    <p:extLst>
      <p:ext uri="{BB962C8B-B14F-4D97-AF65-F5344CB8AC3E}">
        <p14:creationId xmlns:p14="http://schemas.microsoft.com/office/powerpoint/2010/main" val="1318904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b="1" dirty="0" err="1"/>
              <a:t>Adnabod</a:t>
            </a:r>
            <a:r>
              <a:rPr lang="en-GB" altLang="en-US" b="1" dirty="0"/>
              <a:t> y </a:t>
            </a:r>
            <a:r>
              <a:rPr lang="en-GB" altLang="en-US" b="1" dirty="0" err="1"/>
              <a:t>sgiliau</a:t>
            </a:r>
            <a:br>
              <a:rPr lang="en-GB" altLang="en-US" b="1" dirty="0"/>
            </a:br>
            <a:r>
              <a:rPr lang="en-GB" altLang="en-US" b="1" dirty="0">
                <a:solidFill>
                  <a:schemeClr val="accent5">
                    <a:lumMod val="75000"/>
                  </a:schemeClr>
                </a:solidFill>
              </a:rPr>
              <a:t>Identifying the skills</a:t>
            </a:r>
            <a:r>
              <a:rPr lang="en-GB" altLang="en-US" dirty="0">
                <a:solidFill>
                  <a:schemeClr val="accent5">
                    <a:lumMod val="75000"/>
                  </a:schemeClr>
                </a:solidFill>
              </a:rPr>
              <a:t> </a:t>
            </a:r>
          </a:p>
        </p:txBody>
      </p:sp>
      <p:sp>
        <p:nvSpPr>
          <p:cNvPr id="16387" name="Rectangle 4"/>
          <p:cNvSpPr>
            <a:spLocks noGrp="1" noChangeArrowheads="1"/>
          </p:cNvSpPr>
          <p:nvPr>
            <p:ph sz="half" idx="1"/>
          </p:nvPr>
        </p:nvSpPr>
        <p:spPr/>
        <p:txBody>
          <a:bodyPr>
            <a:normAutofit/>
          </a:bodyPr>
          <a:lstStyle/>
          <a:p>
            <a:pPr eaLnBrk="1" hangingPunct="1">
              <a:lnSpc>
                <a:spcPct val="80000"/>
              </a:lnSpc>
            </a:pPr>
            <a:r>
              <a:rPr lang="en-GB" altLang="en-US" sz="2400" dirty="0" err="1"/>
              <a:t>Arsylwi</a:t>
            </a:r>
            <a:r>
              <a:rPr lang="en-GB" altLang="en-US" sz="2400" dirty="0"/>
              <a:t> </a:t>
            </a:r>
            <a:r>
              <a:rPr lang="en-GB" altLang="en-US" sz="2400" dirty="0" err="1"/>
              <a:t>ymddygiad</a:t>
            </a:r>
            <a:r>
              <a:rPr lang="en-GB" altLang="en-US" sz="2400" dirty="0"/>
              <a:t> person </a:t>
            </a:r>
            <a:r>
              <a:rPr lang="en-GB" altLang="en-US" sz="2400" dirty="0" err="1"/>
              <a:t>ifanc</a:t>
            </a:r>
            <a:r>
              <a:rPr lang="en-GB" altLang="en-US" sz="2400" dirty="0"/>
              <a:t>, </a:t>
            </a:r>
            <a:r>
              <a:rPr lang="en-GB" altLang="en-US" sz="2400" dirty="0" err="1"/>
              <a:t>deall</a:t>
            </a:r>
            <a:r>
              <a:rPr lang="en-GB" altLang="en-US" sz="2400" dirty="0"/>
              <a:t> </a:t>
            </a:r>
            <a:r>
              <a:rPr lang="en-GB" altLang="en-US" sz="2400" dirty="0" err="1"/>
              <a:t>ei</a:t>
            </a:r>
            <a:r>
              <a:rPr lang="en-GB" altLang="en-US" sz="2400" dirty="0"/>
              <a:t> </a:t>
            </a:r>
            <a:r>
              <a:rPr lang="en-GB" altLang="en-US" sz="2400" dirty="0" err="1"/>
              <a:t>gyd-destun</a:t>
            </a:r>
            <a:r>
              <a:rPr lang="en-GB" altLang="en-US" sz="2400" dirty="0"/>
              <a:t>, a </a:t>
            </a:r>
            <a:r>
              <a:rPr lang="en-GB" altLang="en-US" sz="2400" dirty="0" err="1"/>
              <a:t>sylwi</a:t>
            </a:r>
            <a:r>
              <a:rPr lang="en-GB" altLang="en-US" sz="2400" dirty="0"/>
              <a:t> </a:t>
            </a:r>
            <a:r>
              <a:rPr lang="en-GB" altLang="en-US" sz="2400" dirty="0" err="1"/>
              <a:t>ar</a:t>
            </a:r>
            <a:r>
              <a:rPr lang="en-GB" altLang="en-US" sz="2400" dirty="0"/>
              <a:t> </a:t>
            </a:r>
            <a:r>
              <a:rPr lang="en-GB" altLang="en-US" sz="2400" dirty="0" err="1"/>
              <a:t>unrhyw</a:t>
            </a:r>
            <a:r>
              <a:rPr lang="en-GB" altLang="en-US" sz="2400" dirty="0"/>
              <a:t> </a:t>
            </a:r>
            <a:r>
              <a:rPr lang="en-GB" altLang="en-US" sz="2400" dirty="0" err="1"/>
              <a:t>newidiadau</a:t>
            </a:r>
            <a:r>
              <a:rPr lang="en-GB" altLang="en-US" sz="2400" dirty="0"/>
              <a:t> </a:t>
            </a:r>
            <a:r>
              <a:rPr lang="en-GB" altLang="en-US" sz="2400" dirty="0" err="1"/>
              <a:t>annisgwyl</a:t>
            </a:r>
            <a:endParaRPr lang="en-GB" altLang="en-US" sz="2400" dirty="0"/>
          </a:p>
          <a:p>
            <a:pPr eaLnBrk="1" hangingPunct="1">
              <a:lnSpc>
                <a:spcPct val="80000"/>
              </a:lnSpc>
            </a:pPr>
            <a:r>
              <a:rPr lang="en-GB" altLang="en-US" sz="2400" dirty="0" err="1"/>
              <a:t>Gallu</a:t>
            </a:r>
            <a:r>
              <a:rPr lang="en-GB" altLang="en-US" sz="2400" dirty="0"/>
              <a:t> </a:t>
            </a:r>
            <a:r>
              <a:rPr lang="en-GB" altLang="en-US" sz="2400" dirty="0" err="1"/>
              <a:t>adnabod</a:t>
            </a:r>
            <a:r>
              <a:rPr lang="en-GB" altLang="en-US" sz="2400" dirty="0"/>
              <a:t> </a:t>
            </a:r>
            <a:r>
              <a:rPr lang="en-GB" altLang="en-US" sz="2400" dirty="0" err="1"/>
              <a:t>arwyddion</a:t>
            </a:r>
            <a:r>
              <a:rPr lang="en-GB" altLang="en-US" sz="2400" dirty="0"/>
              <a:t> o </a:t>
            </a:r>
            <a:r>
              <a:rPr lang="en-GB" altLang="en-US" sz="2400" dirty="0" err="1"/>
              <a:t>oedi</a:t>
            </a:r>
            <a:r>
              <a:rPr lang="en-GB" altLang="en-US" sz="2400" dirty="0"/>
              <a:t> </a:t>
            </a:r>
            <a:r>
              <a:rPr lang="en-GB" altLang="en-US" sz="2400" dirty="0" err="1"/>
              <a:t>datblygiadol</a:t>
            </a:r>
            <a:r>
              <a:rPr lang="en-GB" altLang="en-US" sz="2400" dirty="0"/>
              <a:t> </a:t>
            </a:r>
            <a:r>
              <a:rPr lang="en-GB" altLang="en-US" sz="2400" dirty="0" err="1"/>
              <a:t>posibl</a:t>
            </a:r>
            <a:endParaRPr lang="en-GB" altLang="en-US" sz="2400" dirty="0"/>
          </a:p>
          <a:p>
            <a:pPr eaLnBrk="1" hangingPunct="1">
              <a:lnSpc>
                <a:spcPct val="80000"/>
              </a:lnSpc>
            </a:pPr>
            <a:r>
              <a:rPr lang="en-GB" altLang="en-US" sz="2400" dirty="0" err="1"/>
              <a:t>Gwneud</a:t>
            </a:r>
            <a:r>
              <a:rPr lang="en-GB" altLang="en-US" sz="2400" dirty="0"/>
              <a:t> </a:t>
            </a:r>
            <a:r>
              <a:rPr lang="en-GB" altLang="en-US" sz="2400" dirty="0" err="1"/>
              <a:t>penderfyniadau</a:t>
            </a:r>
            <a:r>
              <a:rPr lang="en-GB" altLang="en-US" sz="2400" dirty="0"/>
              <a:t> </a:t>
            </a:r>
            <a:r>
              <a:rPr lang="en-GB" altLang="en-US" sz="2400" dirty="0" err="1"/>
              <a:t>ystyriol</a:t>
            </a:r>
            <a:r>
              <a:rPr lang="en-GB" altLang="en-US" sz="2400" dirty="0"/>
              <a:t> </a:t>
            </a:r>
            <a:r>
              <a:rPr lang="en-GB" altLang="en-US" sz="2400" dirty="0" err="1"/>
              <a:t>ynghylch</a:t>
            </a:r>
            <a:r>
              <a:rPr lang="en-GB" altLang="en-US" sz="2400" dirty="0"/>
              <a:t> a </a:t>
            </a:r>
            <a:r>
              <a:rPr lang="en-GB" altLang="en-US" sz="2400" dirty="0" err="1"/>
              <a:t>ellir</a:t>
            </a:r>
            <a:r>
              <a:rPr lang="en-GB" altLang="en-US" sz="2400" dirty="0"/>
              <a:t> </a:t>
            </a:r>
            <a:r>
              <a:rPr lang="en-GB" altLang="en-US" sz="2400" dirty="0" err="1"/>
              <a:t>mynd</a:t>
            </a:r>
            <a:r>
              <a:rPr lang="en-GB" altLang="en-US" sz="2400" dirty="0"/>
              <a:t> </a:t>
            </a:r>
            <a:r>
              <a:rPr lang="en-GB" altLang="en-US" sz="2400" dirty="0" err="1"/>
              <a:t>i’r</a:t>
            </a:r>
            <a:r>
              <a:rPr lang="en-GB" altLang="en-US" sz="2400" dirty="0"/>
              <a:t> </a:t>
            </a:r>
            <a:r>
              <a:rPr lang="en-GB" altLang="en-US" sz="2400" dirty="0" err="1"/>
              <a:t>afael</a:t>
            </a:r>
            <a:r>
              <a:rPr lang="en-GB" altLang="en-US" sz="2400" dirty="0"/>
              <a:t> â </a:t>
            </a:r>
            <a:r>
              <a:rPr lang="en-GB" altLang="en-US" sz="2400" dirty="0" err="1"/>
              <a:t>phryderon</a:t>
            </a:r>
            <a:r>
              <a:rPr lang="en-GB" altLang="en-US" sz="2400" dirty="0"/>
              <a:t> </a:t>
            </a:r>
            <a:r>
              <a:rPr lang="en-GB" altLang="en-US" sz="2400" dirty="0" err="1"/>
              <a:t>drwy</a:t>
            </a:r>
            <a:r>
              <a:rPr lang="en-GB" altLang="en-US" sz="2400" dirty="0"/>
              <a:t> </a:t>
            </a:r>
            <a:r>
              <a:rPr lang="en-GB" altLang="en-US" sz="2400" dirty="0" err="1"/>
              <a:t>ddarparu</a:t>
            </a:r>
            <a:r>
              <a:rPr lang="en-GB" altLang="en-US" sz="2400" dirty="0"/>
              <a:t> neu </a:t>
            </a:r>
            <a:r>
              <a:rPr lang="en-GB" altLang="en-US" sz="2400" dirty="0" err="1"/>
              <a:t>gyfeirio</a:t>
            </a:r>
            <a:r>
              <a:rPr lang="en-GB" altLang="en-US" sz="2400" dirty="0"/>
              <a:t> at </a:t>
            </a:r>
            <a:r>
              <a:rPr lang="en-GB" altLang="en-US" sz="2400" dirty="0" err="1"/>
              <a:t>ffynonellau</a:t>
            </a:r>
            <a:r>
              <a:rPr lang="en-GB" altLang="en-US" sz="2400" dirty="0"/>
              <a:t> </a:t>
            </a:r>
            <a:r>
              <a:rPr lang="en-GB" altLang="en-US" sz="2400" dirty="0" err="1"/>
              <a:t>gwybodaeth</a:t>
            </a:r>
            <a:r>
              <a:rPr lang="en-GB" altLang="en-US" sz="2400" dirty="0"/>
              <a:t> neu </a:t>
            </a:r>
            <a:r>
              <a:rPr lang="en-GB" altLang="en-US" sz="2400" dirty="0" err="1"/>
              <a:t>gyngor</a:t>
            </a:r>
            <a:r>
              <a:rPr lang="en-GB" altLang="en-US" sz="2400" dirty="0"/>
              <a:t> </a:t>
            </a:r>
            <a:r>
              <a:rPr lang="en-GB" altLang="en-US" sz="2400" dirty="0" err="1"/>
              <a:t>ychwanegol</a:t>
            </a:r>
            <a:endParaRPr lang="en-GB" altLang="en-US" sz="2400" dirty="0"/>
          </a:p>
        </p:txBody>
      </p:sp>
      <p:sp>
        <p:nvSpPr>
          <p:cNvPr id="2" name="Content Placeholder 1">
            <a:extLst>
              <a:ext uri="{FF2B5EF4-FFF2-40B4-BE49-F238E27FC236}">
                <a16:creationId xmlns:a16="http://schemas.microsoft.com/office/drawing/2014/main" id="{AE98D680-3598-95B8-DFA4-8FC32ECA941C}"/>
              </a:ext>
            </a:extLst>
          </p:cNvPr>
          <p:cNvSpPr>
            <a:spLocks noGrp="1"/>
          </p:cNvSpPr>
          <p:nvPr>
            <p:ph sz="half" idx="2"/>
          </p:nvPr>
        </p:nvSpPr>
        <p:spPr/>
        <p:txBody>
          <a:bodyPr>
            <a:normAutofit/>
          </a:bodyPr>
          <a:lstStyle/>
          <a:p>
            <a:pPr>
              <a:lnSpc>
                <a:spcPct val="80000"/>
              </a:lnSpc>
            </a:pPr>
            <a:r>
              <a:rPr lang="en-GB" altLang="en-US" sz="2400" dirty="0">
                <a:solidFill>
                  <a:schemeClr val="accent5">
                    <a:lumMod val="75000"/>
                  </a:schemeClr>
                </a:solidFill>
              </a:rPr>
              <a:t>Observe a young person’s behaviour, understand its context, and notice any unexpected changes</a:t>
            </a:r>
          </a:p>
          <a:p>
            <a:pPr>
              <a:lnSpc>
                <a:spcPct val="80000"/>
              </a:lnSpc>
            </a:pPr>
            <a:r>
              <a:rPr lang="en-GB" altLang="en-US" sz="2400" dirty="0">
                <a:solidFill>
                  <a:schemeClr val="accent5">
                    <a:lumMod val="75000"/>
                  </a:schemeClr>
                </a:solidFill>
              </a:rPr>
              <a:t>Be able to recognise the signs of a possible developmental delay</a:t>
            </a:r>
          </a:p>
          <a:p>
            <a:pPr>
              <a:lnSpc>
                <a:spcPct val="80000"/>
              </a:lnSpc>
            </a:pPr>
            <a:r>
              <a:rPr lang="en-GB" altLang="en-US" sz="2400" dirty="0">
                <a:solidFill>
                  <a:schemeClr val="accent5">
                    <a:lumMod val="75000"/>
                  </a:schemeClr>
                </a:solidFill>
              </a:rPr>
              <a:t>Make considered decisions on whether concerns can be addressed by providing or signposting additional sources of information or advice</a:t>
            </a:r>
          </a:p>
          <a:p>
            <a:endParaRPr lang="en-GB" dirty="0"/>
          </a:p>
        </p:txBody>
      </p:sp>
    </p:spTree>
    <p:extLst>
      <p:ext uri="{BB962C8B-B14F-4D97-AF65-F5344CB8AC3E}">
        <p14:creationId xmlns:p14="http://schemas.microsoft.com/office/powerpoint/2010/main" val="854507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b="1" dirty="0" err="1"/>
              <a:t>Adnabod</a:t>
            </a:r>
            <a:r>
              <a:rPr lang="en-GB" altLang="en-US" b="1" dirty="0"/>
              <a:t> y </a:t>
            </a:r>
            <a:r>
              <a:rPr lang="en-GB" altLang="en-US" b="1" dirty="0" err="1"/>
              <a:t>sgiliau</a:t>
            </a:r>
            <a:br>
              <a:rPr lang="en-GB" altLang="en-US" b="1" dirty="0"/>
            </a:br>
            <a:r>
              <a:rPr lang="en-GB" altLang="en-US" b="1" dirty="0">
                <a:solidFill>
                  <a:schemeClr val="accent5">
                    <a:lumMod val="75000"/>
                  </a:schemeClr>
                </a:solidFill>
              </a:rPr>
              <a:t>Identifying the skills</a:t>
            </a:r>
            <a:r>
              <a:rPr lang="en-GB" altLang="en-US" dirty="0">
                <a:solidFill>
                  <a:schemeClr val="accent5">
                    <a:lumMod val="75000"/>
                  </a:schemeClr>
                </a:solidFill>
              </a:rPr>
              <a:t> </a:t>
            </a:r>
          </a:p>
        </p:txBody>
      </p:sp>
      <p:sp>
        <p:nvSpPr>
          <p:cNvPr id="17411" name="Rectangle 4"/>
          <p:cNvSpPr>
            <a:spLocks noGrp="1" noChangeArrowheads="1"/>
          </p:cNvSpPr>
          <p:nvPr>
            <p:ph sz="half" idx="1"/>
          </p:nvPr>
        </p:nvSpPr>
        <p:spPr/>
        <p:txBody>
          <a:bodyPr>
            <a:normAutofit/>
          </a:bodyPr>
          <a:lstStyle/>
          <a:p>
            <a:pPr eaLnBrk="1" hangingPunct="1">
              <a:lnSpc>
                <a:spcPct val="90000"/>
              </a:lnSpc>
            </a:pPr>
            <a:r>
              <a:rPr lang="en-GB" altLang="en-US" sz="2400" dirty="0" err="1"/>
              <a:t>Empathi</a:t>
            </a:r>
            <a:r>
              <a:rPr lang="en-GB" altLang="en-US" sz="2400" dirty="0"/>
              <a:t> a </a:t>
            </a:r>
            <a:r>
              <a:rPr lang="en-GB" altLang="en-US" sz="2400" dirty="0" err="1"/>
              <a:t>dealltwriaeth</a:t>
            </a:r>
            <a:endParaRPr lang="en-GB" altLang="en-US" sz="2400" dirty="0"/>
          </a:p>
          <a:p>
            <a:pPr eaLnBrk="1" hangingPunct="1">
              <a:lnSpc>
                <a:spcPct val="90000"/>
              </a:lnSpc>
            </a:pPr>
            <a:r>
              <a:rPr lang="en-GB" altLang="en-US" sz="2400" dirty="0" err="1"/>
              <a:t>Dangoswch</a:t>
            </a:r>
            <a:r>
              <a:rPr lang="en-GB" altLang="en-US" sz="2400" dirty="0"/>
              <a:t> </a:t>
            </a:r>
            <a:r>
              <a:rPr lang="en-GB" altLang="en-US" sz="2400" dirty="0" err="1"/>
              <a:t>eich</a:t>
            </a:r>
            <a:r>
              <a:rPr lang="en-GB" altLang="en-US" sz="2400" dirty="0"/>
              <a:t> </a:t>
            </a:r>
            <a:r>
              <a:rPr lang="en-GB" altLang="en-US" sz="2400" dirty="0" err="1"/>
              <a:t>ymrwymiad</a:t>
            </a:r>
            <a:r>
              <a:rPr lang="en-GB" altLang="en-US" sz="2400" dirty="0"/>
              <a:t> </a:t>
            </a:r>
            <a:r>
              <a:rPr lang="en-GB" altLang="en-US" sz="2400" dirty="0" err="1"/>
              <a:t>i</a:t>
            </a:r>
            <a:r>
              <a:rPr lang="en-GB" altLang="en-US" sz="2400" dirty="0"/>
              <a:t> </a:t>
            </a:r>
            <a:r>
              <a:rPr lang="en-GB" altLang="en-US" sz="2400" dirty="0" err="1"/>
              <a:t>gyrraedd</a:t>
            </a:r>
            <a:r>
              <a:rPr lang="en-GB" altLang="en-US" sz="2400" dirty="0"/>
              <a:t> </a:t>
            </a:r>
            <a:r>
              <a:rPr lang="en-GB" altLang="en-US" sz="2400" dirty="0" err="1"/>
              <a:t>cyd-ddealltwriaeth</a:t>
            </a:r>
            <a:r>
              <a:rPr lang="en-GB" altLang="en-US" sz="2400" dirty="0"/>
              <a:t> </a:t>
            </a:r>
            <a:r>
              <a:rPr lang="en-GB" altLang="en-US" sz="2400" dirty="0" err="1"/>
              <a:t>gyda</a:t>
            </a:r>
            <a:r>
              <a:rPr lang="en-GB" altLang="en-US" sz="2400" dirty="0"/>
              <a:t> </a:t>
            </a:r>
            <a:r>
              <a:rPr lang="en-GB" altLang="en-US" sz="2400" dirty="0" err="1"/>
              <a:t>pherson</a:t>
            </a:r>
            <a:r>
              <a:rPr lang="en-GB" altLang="en-US" sz="2400" dirty="0"/>
              <a:t> </a:t>
            </a:r>
            <a:r>
              <a:rPr lang="en-GB" altLang="en-US" sz="2400" dirty="0" err="1"/>
              <a:t>ifanc</a:t>
            </a:r>
            <a:r>
              <a:rPr lang="en-GB" altLang="en-US" sz="2400" dirty="0"/>
              <a:t> </a:t>
            </a:r>
            <a:r>
              <a:rPr lang="en-GB" altLang="en-US" sz="2400" dirty="0" err="1"/>
              <a:t>trwy</a:t>
            </a:r>
            <a:r>
              <a:rPr lang="en-GB" altLang="en-US" sz="2400" dirty="0"/>
              <a:t> </a:t>
            </a:r>
            <a:r>
              <a:rPr lang="en-GB" altLang="en-US" sz="2400" dirty="0" err="1"/>
              <a:t>siarad</a:t>
            </a:r>
            <a:r>
              <a:rPr lang="en-GB" altLang="en-US" sz="2400" dirty="0"/>
              <a:t> a </a:t>
            </a:r>
            <a:r>
              <a:rPr lang="en-GB" altLang="en-US" sz="2400" dirty="0" err="1"/>
              <a:t>gwrando'n</a:t>
            </a:r>
            <a:r>
              <a:rPr lang="en-GB" altLang="en-US" sz="2400" dirty="0"/>
              <a:t> </a:t>
            </a:r>
            <a:r>
              <a:rPr lang="en-GB" altLang="en-US" sz="2400" dirty="0" err="1"/>
              <a:t>effeithiol</a:t>
            </a:r>
            <a:endParaRPr lang="en-GB" altLang="en-US" sz="2400" dirty="0"/>
          </a:p>
          <a:p>
            <a:pPr eaLnBrk="1" hangingPunct="1">
              <a:lnSpc>
                <a:spcPct val="90000"/>
              </a:lnSpc>
            </a:pPr>
            <a:r>
              <a:rPr lang="en-GB" altLang="en-US" sz="2400" dirty="0" err="1"/>
              <a:t>Gallu</a:t>
            </a:r>
            <a:r>
              <a:rPr lang="en-GB" altLang="en-US" sz="2400" dirty="0"/>
              <a:t> </a:t>
            </a:r>
            <a:r>
              <a:rPr lang="en-GB" altLang="en-US" sz="2400" dirty="0" err="1"/>
              <a:t>cefnogi</a:t>
            </a:r>
            <a:r>
              <a:rPr lang="en-GB" altLang="en-US" sz="2400" dirty="0"/>
              <a:t> person </a:t>
            </a:r>
            <a:r>
              <a:rPr lang="en-GB" altLang="en-US" sz="2400" dirty="0" err="1"/>
              <a:t>ifanc</a:t>
            </a:r>
            <a:r>
              <a:rPr lang="en-GB" altLang="en-US" sz="2400" dirty="0"/>
              <a:t> </a:t>
            </a:r>
            <a:r>
              <a:rPr lang="en-GB" altLang="en-US" sz="2400" dirty="0" err="1"/>
              <a:t>i</a:t>
            </a:r>
            <a:r>
              <a:rPr lang="en-GB" altLang="en-US" sz="2400" dirty="0"/>
              <a:t> </a:t>
            </a:r>
            <a:r>
              <a:rPr lang="en-GB" altLang="en-US" sz="2400" dirty="0" err="1"/>
              <a:t>wneud</a:t>
            </a:r>
            <a:r>
              <a:rPr lang="en-GB" altLang="en-US" sz="2400" dirty="0"/>
              <a:t> </a:t>
            </a:r>
            <a:r>
              <a:rPr lang="en-GB" altLang="en-US" sz="2400" dirty="0" err="1"/>
              <a:t>ei</a:t>
            </a:r>
            <a:r>
              <a:rPr lang="en-GB" altLang="en-US" sz="2400" dirty="0"/>
              <a:t> </a:t>
            </a:r>
            <a:r>
              <a:rPr lang="en-GB" altLang="en-US" sz="2400" dirty="0" err="1"/>
              <a:t>benderfyniadau</a:t>
            </a:r>
            <a:r>
              <a:rPr lang="en-GB" altLang="en-US" sz="2400" dirty="0"/>
              <a:t> </a:t>
            </a:r>
            <a:r>
              <a:rPr lang="en-GB" altLang="en-US" sz="2400" dirty="0" err="1"/>
              <a:t>ei</a:t>
            </a:r>
            <a:r>
              <a:rPr lang="en-GB" altLang="en-US" sz="2400" dirty="0"/>
              <a:t> </a:t>
            </a:r>
            <a:r>
              <a:rPr lang="en-GB" altLang="en-US" sz="2400" dirty="0" err="1"/>
              <a:t>hun</a:t>
            </a:r>
            <a:r>
              <a:rPr lang="en-GB" altLang="en-US" sz="2400" dirty="0"/>
              <a:t> (</a:t>
            </a:r>
            <a:r>
              <a:rPr lang="en-GB" altLang="en-US" sz="2400" dirty="0" err="1"/>
              <a:t>gan</a:t>
            </a:r>
            <a:r>
              <a:rPr lang="en-GB" altLang="en-US" sz="2400" dirty="0"/>
              <a:t> </a:t>
            </a:r>
            <a:r>
              <a:rPr lang="en-GB" altLang="en-US" sz="2400" dirty="0" err="1"/>
              <a:t>ystyried</a:t>
            </a:r>
            <a:r>
              <a:rPr lang="en-GB" altLang="en-US" sz="2400" dirty="0"/>
              <a:t> </a:t>
            </a:r>
            <a:r>
              <a:rPr lang="en-GB" altLang="en-US" sz="2400" dirty="0" err="1"/>
              <a:t>materion</a:t>
            </a:r>
            <a:r>
              <a:rPr lang="en-GB" altLang="en-US" sz="2400" dirty="0"/>
              <a:t> iechyd a </a:t>
            </a:r>
            <a:r>
              <a:rPr lang="en-GB" altLang="en-US" sz="2400" dirty="0" err="1"/>
              <a:t>diogelwch</a:t>
            </a:r>
            <a:r>
              <a:rPr lang="en-GB" altLang="en-US" sz="2400" dirty="0"/>
              <a:t> ac </a:t>
            </a:r>
            <a:r>
              <a:rPr lang="en-GB" altLang="en-US" sz="2400" dirty="0" err="1"/>
              <a:t>amddiffyn</a:t>
            </a:r>
            <a:r>
              <a:rPr lang="en-GB" altLang="en-US" sz="2400" dirty="0"/>
              <a:t> plant)</a:t>
            </a:r>
          </a:p>
        </p:txBody>
      </p:sp>
      <p:sp>
        <p:nvSpPr>
          <p:cNvPr id="2" name="Content Placeholder 1">
            <a:extLst>
              <a:ext uri="{FF2B5EF4-FFF2-40B4-BE49-F238E27FC236}">
                <a16:creationId xmlns:a16="http://schemas.microsoft.com/office/drawing/2014/main" id="{F74D6D39-3E6F-DB0C-47ED-4A5107A11356}"/>
              </a:ext>
            </a:extLst>
          </p:cNvPr>
          <p:cNvSpPr>
            <a:spLocks noGrp="1"/>
          </p:cNvSpPr>
          <p:nvPr>
            <p:ph sz="half" idx="2"/>
          </p:nvPr>
        </p:nvSpPr>
        <p:spPr/>
        <p:txBody>
          <a:bodyPr>
            <a:normAutofit/>
          </a:bodyPr>
          <a:lstStyle/>
          <a:p>
            <a:r>
              <a:rPr lang="en-GB" altLang="en-US" sz="2400" dirty="0">
                <a:solidFill>
                  <a:schemeClr val="accent5">
                    <a:lumMod val="75000"/>
                  </a:schemeClr>
                </a:solidFill>
              </a:rPr>
              <a:t>Empathy and understanding</a:t>
            </a:r>
          </a:p>
          <a:p>
            <a:r>
              <a:rPr lang="en-GB" altLang="en-US" sz="2400" dirty="0">
                <a:solidFill>
                  <a:schemeClr val="accent5">
                    <a:lumMod val="75000"/>
                  </a:schemeClr>
                </a:solidFill>
              </a:rPr>
              <a:t>Demonstrate your commitment to reaching a shared understanding with a young person by talking and listening effectively</a:t>
            </a:r>
          </a:p>
          <a:p>
            <a:r>
              <a:rPr lang="en-GB" altLang="en-US" sz="2400" dirty="0">
                <a:solidFill>
                  <a:schemeClr val="accent5">
                    <a:lumMod val="75000"/>
                  </a:schemeClr>
                </a:solidFill>
              </a:rPr>
              <a:t>Be able to support a young person to reach their own decisions (while taking into account health and safety and child protection issues)</a:t>
            </a:r>
          </a:p>
          <a:p>
            <a:endParaRPr lang="en-GB" dirty="0"/>
          </a:p>
        </p:txBody>
      </p:sp>
    </p:spTree>
    <p:extLst>
      <p:ext uri="{BB962C8B-B14F-4D97-AF65-F5344CB8AC3E}">
        <p14:creationId xmlns:p14="http://schemas.microsoft.com/office/powerpoint/2010/main" val="4016330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pPr eaLnBrk="1" hangingPunct="1"/>
            <a:r>
              <a:rPr lang="en-GB" altLang="en-US" sz="3200" b="1" dirty="0" err="1"/>
              <a:t>Pwysigrwydd</a:t>
            </a:r>
            <a:r>
              <a:rPr lang="en-GB" altLang="en-US" sz="3200" b="1" dirty="0"/>
              <a:t> </a:t>
            </a:r>
            <a:r>
              <a:rPr lang="en-GB" altLang="en-US" sz="3200" b="1" dirty="0" err="1"/>
              <a:t>moeseg</a:t>
            </a:r>
            <a:r>
              <a:rPr lang="en-GB" altLang="en-US" sz="3200" b="1" dirty="0"/>
              <a:t> </a:t>
            </a:r>
            <a:r>
              <a:rPr lang="en-GB" altLang="en-US" sz="3200" b="1" dirty="0" err="1"/>
              <a:t>mewn</a:t>
            </a:r>
            <a:r>
              <a:rPr lang="en-GB" altLang="en-US" sz="3200" b="1" dirty="0"/>
              <a:t> </a:t>
            </a:r>
            <a:r>
              <a:rPr lang="en-GB" altLang="en-US" sz="3200" b="1" dirty="0" err="1"/>
              <a:t>gwaith</a:t>
            </a:r>
            <a:r>
              <a:rPr lang="en-GB" altLang="en-US" sz="3200" b="1" dirty="0"/>
              <a:t> Ieuenctid</a:t>
            </a:r>
            <a:br>
              <a:rPr lang="en-GB" altLang="en-US" sz="3200" b="1" dirty="0"/>
            </a:br>
            <a:r>
              <a:rPr lang="en-GB" altLang="en-US" sz="3200" b="1" dirty="0">
                <a:solidFill>
                  <a:schemeClr val="accent5">
                    <a:lumMod val="75000"/>
                  </a:schemeClr>
                </a:solidFill>
              </a:rPr>
              <a:t>The importance of ethics in youth work</a:t>
            </a:r>
            <a:r>
              <a:rPr lang="en-GB" altLang="en-US" sz="3200" dirty="0">
                <a:solidFill>
                  <a:schemeClr val="accent5">
                    <a:lumMod val="75000"/>
                  </a:schemeClr>
                </a:solidFill>
              </a:rPr>
              <a:t> </a:t>
            </a:r>
          </a:p>
        </p:txBody>
      </p:sp>
      <p:sp>
        <p:nvSpPr>
          <p:cNvPr id="18435" name="Rectangle 4"/>
          <p:cNvSpPr>
            <a:spLocks noGrp="1" noChangeArrowheads="1"/>
          </p:cNvSpPr>
          <p:nvPr>
            <p:ph sz="half" idx="1"/>
          </p:nvPr>
        </p:nvSpPr>
        <p:spPr/>
        <p:txBody>
          <a:bodyPr/>
          <a:lstStyle/>
          <a:p>
            <a:pPr eaLnBrk="1" hangingPunct="1"/>
            <a:r>
              <a:rPr lang="en-GB" altLang="en-US" sz="2500" dirty="0"/>
              <a:t>Yn </a:t>
            </a:r>
            <a:r>
              <a:rPr lang="en-GB" altLang="en-US" sz="2500" dirty="0" err="1"/>
              <a:t>gyffredinol</a:t>
            </a:r>
            <a:r>
              <a:rPr lang="en-GB" altLang="en-US" sz="2500" dirty="0"/>
              <a:t>, </a:t>
            </a:r>
            <a:r>
              <a:rPr lang="en-GB" altLang="en-US" sz="2500" dirty="0" err="1"/>
              <a:t>mae</a:t>
            </a:r>
            <a:r>
              <a:rPr lang="en-GB" altLang="en-US" sz="2500" dirty="0"/>
              <a:t> </a:t>
            </a:r>
            <a:r>
              <a:rPr lang="en-GB" altLang="en-US" sz="2500" dirty="0" err="1"/>
              <a:t>moeseg</a:t>
            </a:r>
            <a:r>
              <a:rPr lang="en-GB" altLang="en-US" sz="2500" dirty="0"/>
              <a:t> </a:t>
            </a:r>
            <a:r>
              <a:rPr lang="en-GB" altLang="en-US" sz="2500" dirty="0" err="1"/>
              <a:t>yn</a:t>
            </a:r>
            <a:r>
              <a:rPr lang="en-GB" altLang="en-US" sz="2500" dirty="0"/>
              <a:t> </a:t>
            </a:r>
            <a:r>
              <a:rPr lang="en-GB" altLang="en-US" sz="2500" dirty="0" err="1"/>
              <a:t>cael</a:t>
            </a:r>
            <a:r>
              <a:rPr lang="en-GB" altLang="en-US" sz="2500" dirty="0"/>
              <a:t> </a:t>
            </a:r>
            <a:r>
              <a:rPr lang="en-GB" altLang="en-US" sz="2500" dirty="0" err="1"/>
              <a:t>ei</a:t>
            </a:r>
            <a:r>
              <a:rPr lang="en-GB" altLang="en-US" sz="2500" dirty="0"/>
              <a:t> </a:t>
            </a:r>
            <a:r>
              <a:rPr lang="en-GB" altLang="en-US" sz="2500" dirty="0" err="1"/>
              <a:t>hystyried</a:t>
            </a:r>
            <a:r>
              <a:rPr lang="en-GB" altLang="en-US" sz="2500" dirty="0"/>
              <a:t> </a:t>
            </a:r>
            <a:r>
              <a:rPr lang="en-GB" altLang="en-US" sz="2500" dirty="0" err="1"/>
              <a:t>yn</a:t>
            </a:r>
            <a:r>
              <a:rPr lang="en-GB" altLang="en-US" sz="2500" dirty="0"/>
              <a:t> </a:t>
            </a:r>
            <a:r>
              <a:rPr lang="en-GB" altLang="en-US" sz="2500" dirty="0" err="1"/>
              <a:t>ymwneud</a:t>
            </a:r>
            <a:r>
              <a:rPr lang="en-GB" altLang="en-US" sz="2500" dirty="0"/>
              <a:t> </a:t>
            </a:r>
            <a:r>
              <a:rPr lang="en-GB" altLang="en-US" sz="2500" dirty="0" err="1"/>
              <a:t>â'r</a:t>
            </a:r>
            <a:r>
              <a:rPr lang="en-GB" altLang="en-US" sz="2500" dirty="0"/>
              <a:t> </a:t>
            </a:r>
            <a:r>
              <a:rPr lang="en-GB" altLang="en-US" sz="2500" dirty="0" err="1"/>
              <a:t>normau</a:t>
            </a:r>
            <a:r>
              <a:rPr lang="en-GB" altLang="en-US" sz="2500" dirty="0"/>
              <a:t> </a:t>
            </a:r>
            <a:r>
              <a:rPr lang="en-GB" altLang="en-US" sz="2500" dirty="0" err="1"/>
              <a:t>ymddygiad</a:t>
            </a:r>
            <a:r>
              <a:rPr lang="en-GB" altLang="en-US" sz="2500" dirty="0"/>
              <a:t> y </a:t>
            </a:r>
            <a:r>
              <a:rPr lang="en-GB" altLang="en-US" sz="2500" dirty="0" err="1"/>
              <a:t>mae</a:t>
            </a:r>
            <a:r>
              <a:rPr lang="en-GB" altLang="en-US" sz="2500" dirty="0"/>
              <a:t> </a:t>
            </a:r>
            <a:r>
              <a:rPr lang="en-GB" altLang="en-US" sz="2500" dirty="0" err="1"/>
              <a:t>pobl</a:t>
            </a:r>
            <a:r>
              <a:rPr lang="en-GB" altLang="en-US" sz="2500" dirty="0"/>
              <a:t> </a:t>
            </a:r>
            <a:r>
              <a:rPr lang="en-GB" altLang="en-US" sz="2500" dirty="0" err="1"/>
              <a:t>yn</a:t>
            </a:r>
            <a:r>
              <a:rPr lang="en-GB" altLang="en-US" sz="2500" dirty="0"/>
              <a:t> </a:t>
            </a:r>
            <a:r>
              <a:rPr lang="en-GB" altLang="en-US" sz="2500" dirty="0" err="1"/>
              <a:t>eu</a:t>
            </a:r>
            <a:r>
              <a:rPr lang="en-GB" altLang="en-US" sz="2500" dirty="0"/>
              <a:t> </a:t>
            </a:r>
            <a:r>
              <a:rPr lang="en-GB" altLang="en-US" sz="2500" dirty="0" err="1"/>
              <a:t>dilyn</a:t>
            </a:r>
            <a:r>
              <a:rPr lang="en-GB" altLang="en-US" sz="2500" dirty="0"/>
              <a:t> o ran </a:t>
            </a:r>
            <a:r>
              <a:rPr lang="en-GB" altLang="en-US" sz="2500" dirty="0" err="1"/>
              <a:t>yr</a:t>
            </a:r>
            <a:r>
              <a:rPr lang="en-GB" altLang="en-US" sz="2500" dirty="0"/>
              <a:t> </a:t>
            </a:r>
            <a:r>
              <a:rPr lang="en-GB" altLang="en-US" sz="2500" dirty="0" err="1"/>
              <a:t>hyn</a:t>
            </a:r>
            <a:r>
              <a:rPr lang="en-GB" altLang="en-US" sz="2500" dirty="0"/>
              <a:t> </a:t>
            </a:r>
            <a:r>
              <a:rPr lang="en-GB" altLang="en-US" sz="2500" dirty="0" err="1"/>
              <a:t>sy'n</a:t>
            </a:r>
            <a:r>
              <a:rPr lang="en-GB" altLang="en-US" sz="2500" dirty="0"/>
              <a:t> </a:t>
            </a:r>
            <a:r>
              <a:rPr lang="en-GB" altLang="en-US" sz="2500" dirty="0" err="1"/>
              <a:t>dda</a:t>
            </a:r>
            <a:r>
              <a:rPr lang="en-GB" altLang="en-US" sz="2500" dirty="0"/>
              <a:t> </a:t>
            </a:r>
            <a:r>
              <a:rPr lang="en-GB" altLang="en-US" sz="2500" dirty="0" err="1"/>
              <a:t>neu'n</a:t>
            </a:r>
            <a:r>
              <a:rPr lang="en-GB" altLang="en-US" sz="2500" dirty="0"/>
              <a:t> </a:t>
            </a:r>
            <a:r>
              <a:rPr lang="en-GB" altLang="en-US" sz="2500" dirty="0" err="1"/>
              <a:t>ddrwg</a:t>
            </a:r>
            <a:r>
              <a:rPr lang="en-GB" altLang="en-US" sz="2500" dirty="0"/>
              <a:t>, </a:t>
            </a:r>
            <a:r>
              <a:rPr lang="en-GB" altLang="en-US" sz="2500" dirty="0" err="1"/>
              <a:t>yn</a:t>
            </a:r>
            <a:r>
              <a:rPr lang="en-GB" altLang="en-US" sz="2500" dirty="0"/>
              <a:t> </a:t>
            </a:r>
            <a:r>
              <a:rPr lang="en-GB" altLang="en-US" sz="2500" dirty="0" err="1"/>
              <a:t>dda</a:t>
            </a:r>
            <a:r>
              <a:rPr lang="en-GB" altLang="en-US" sz="2500" dirty="0"/>
              <a:t> </a:t>
            </a:r>
            <a:r>
              <a:rPr lang="en-GB" altLang="en-US" sz="2500" dirty="0" err="1"/>
              <a:t>neu'n</a:t>
            </a:r>
            <a:r>
              <a:rPr lang="en-GB" altLang="en-US" sz="2500" dirty="0"/>
              <a:t> </a:t>
            </a:r>
            <a:r>
              <a:rPr lang="en-GB" altLang="en-US" sz="2500" dirty="0" err="1"/>
              <a:t>anghywir</a:t>
            </a:r>
            <a:r>
              <a:rPr lang="en-GB" altLang="en-US" sz="2500" dirty="0"/>
              <a:t>.</a:t>
            </a:r>
          </a:p>
          <a:p>
            <a:pPr eaLnBrk="1" hangingPunct="1"/>
            <a:r>
              <a:rPr lang="en-GB" altLang="en-US" sz="2500" dirty="0" err="1"/>
              <a:t>Fel</a:t>
            </a:r>
            <a:r>
              <a:rPr lang="en-GB" altLang="en-US" sz="2500" dirty="0"/>
              <a:t> </a:t>
            </a:r>
            <a:r>
              <a:rPr lang="en-GB" altLang="en-US" sz="2500" dirty="0" err="1"/>
              <a:t>arfer</a:t>
            </a:r>
            <a:r>
              <a:rPr lang="en-GB" altLang="en-US" sz="2500" dirty="0"/>
              <a:t> </a:t>
            </a:r>
            <a:r>
              <a:rPr lang="en-GB" altLang="en-US" sz="2500" dirty="0" err="1"/>
              <a:t>mae</a:t>
            </a:r>
            <a:r>
              <a:rPr lang="en-GB" altLang="en-US" sz="2500" dirty="0"/>
              <a:t> </a:t>
            </a:r>
            <a:r>
              <a:rPr lang="en-GB" altLang="en-US" sz="2500" dirty="0" err="1"/>
              <a:t>materion</a:t>
            </a:r>
            <a:r>
              <a:rPr lang="en-GB" altLang="en-US" sz="2500" dirty="0"/>
              <a:t> </a:t>
            </a:r>
            <a:r>
              <a:rPr lang="en-GB" altLang="en-US" sz="2500" dirty="0" err="1"/>
              <a:t>moesegol</a:t>
            </a:r>
            <a:r>
              <a:rPr lang="en-GB" altLang="en-US" sz="2500" dirty="0"/>
              <a:t> </a:t>
            </a:r>
            <a:r>
              <a:rPr lang="en-GB" altLang="en-US" sz="2500" dirty="0" err="1"/>
              <a:t>yn</a:t>
            </a:r>
            <a:r>
              <a:rPr lang="en-GB" altLang="en-US" sz="2500" dirty="0"/>
              <a:t> </a:t>
            </a:r>
            <a:r>
              <a:rPr lang="en-GB" altLang="en-US" sz="2500" dirty="0" err="1"/>
              <a:t>ymwneud</a:t>
            </a:r>
            <a:r>
              <a:rPr lang="en-GB" altLang="en-US" sz="2500" dirty="0"/>
              <a:t> â </a:t>
            </a:r>
            <a:r>
              <a:rPr lang="en-GB" altLang="en-US" sz="2500" dirty="0" err="1"/>
              <a:t>lles</a:t>
            </a:r>
            <a:r>
              <a:rPr lang="en-GB" altLang="en-US" sz="2500" dirty="0"/>
              <a:t> neu les </a:t>
            </a:r>
            <a:r>
              <a:rPr lang="en-GB" altLang="en-US" sz="2500" dirty="0" err="1"/>
              <a:t>dynol</a:t>
            </a:r>
            <a:r>
              <a:rPr lang="en-GB" altLang="en-US" sz="2500" dirty="0"/>
              <a:t>.</a:t>
            </a:r>
          </a:p>
        </p:txBody>
      </p:sp>
      <p:sp>
        <p:nvSpPr>
          <p:cNvPr id="2" name="Content Placeholder 1">
            <a:extLst>
              <a:ext uri="{FF2B5EF4-FFF2-40B4-BE49-F238E27FC236}">
                <a16:creationId xmlns:a16="http://schemas.microsoft.com/office/drawing/2014/main" id="{FF8420F1-0A5A-0079-7775-135E4FB0C6C4}"/>
              </a:ext>
            </a:extLst>
          </p:cNvPr>
          <p:cNvSpPr>
            <a:spLocks noGrp="1"/>
          </p:cNvSpPr>
          <p:nvPr>
            <p:ph sz="half" idx="2"/>
          </p:nvPr>
        </p:nvSpPr>
        <p:spPr/>
        <p:txBody>
          <a:bodyPr/>
          <a:lstStyle/>
          <a:p>
            <a:r>
              <a:rPr lang="en-GB" altLang="en-US" dirty="0">
                <a:solidFill>
                  <a:schemeClr val="accent5">
                    <a:lumMod val="75000"/>
                  </a:schemeClr>
                </a:solidFill>
              </a:rPr>
              <a:t>Ethics is generally regarded as being about the norms of behaviour people follow regarding what is good or bad, right or wrong. </a:t>
            </a:r>
          </a:p>
          <a:p>
            <a:r>
              <a:rPr lang="en-GB" altLang="en-US" dirty="0">
                <a:solidFill>
                  <a:schemeClr val="accent5">
                    <a:lumMod val="75000"/>
                  </a:schemeClr>
                </a:solidFill>
              </a:rPr>
              <a:t>Usually, ethical issues are about matters of human wellbeing or welfare.</a:t>
            </a:r>
          </a:p>
          <a:p>
            <a:endParaRPr lang="en-GB" dirty="0"/>
          </a:p>
        </p:txBody>
      </p:sp>
    </p:spTree>
    <p:extLst>
      <p:ext uri="{BB962C8B-B14F-4D97-AF65-F5344CB8AC3E}">
        <p14:creationId xmlns:p14="http://schemas.microsoft.com/office/powerpoint/2010/main" val="1409757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algn="l"/>
            <a:r>
              <a:rPr lang="en-GB" sz="3100" b="1" dirty="0"/>
              <a:t>Cod </a:t>
            </a:r>
            <a:r>
              <a:rPr lang="en-GB" sz="3100" b="1" dirty="0" err="1"/>
              <a:t>Moeseg</a:t>
            </a:r>
            <a:r>
              <a:rPr lang="en-GB" sz="3100" b="1" dirty="0"/>
              <a:t> </a:t>
            </a:r>
            <a:r>
              <a:rPr lang="en-GB" sz="3100" b="1" dirty="0" err="1"/>
              <a:t>Galwedigaethol</a:t>
            </a:r>
            <a:r>
              <a:rPr lang="en-GB" sz="3100" b="1" dirty="0"/>
              <a:t> </a:t>
            </a:r>
            <a:r>
              <a:rPr lang="en-GB" sz="3100" b="1" dirty="0" err="1"/>
              <a:t>Ar</a:t>
            </a:r>
            <a:r>
              <a:rPr lang="en-GB" sz="3100" b="1" dirty="0"/>
              <a:t> </a:t>
            </a:r>
            <a:r>
              <a:rPr lang="en-GB" sz="3100" b="1" dirty="0" err="1"/>
              <a:t>Gyfer</a:t>
            </a:r>
            <a:r>
              <a:rPr lang="en-GB" sz="3100" b="1" dirty="0"/>
              <a:t> y </a:t>
            </a:r>
            <a:r>
              <a:rPr lang="en-GB" sz="3100" b="1" dirty="0" err="1"/>
              <a:t>Gwasanaeth</a:t>
            </a:r>
            <a:r>
              <a:rPr lang="en-GB" sz="3100" b="1" dirty="0"/>
              <a:t> Ieuenctid </a:t>
            </a:r>
            <a:r>
              <a:rPr lang="en-GB" sz="3100" b="1" dirty="0" err="1"/>
              <a:t>yng</a:t>
            </a:r>
            <a:r>
              <a:rPr lang="en-GB" sz="3100" b="1" dirty="0"/>
              <a:t> </a:t>
            </a:r>
            <a:r>
              <a:rPr lang="en-GB" sz="3100" b="1" dirty="0" err="1"/>
              <a:t>Nghymru</a:t>
            </a:r>
            <a:br>
              <a:rPr lang="en-GB" sz="3100" b="1" dirty="0">
                <a:solidFill>
                  <a:schemeClr val="accent6">
                    <a:lumMod val="75000"/>
                  </a:schemeClr>
                </a:solidFill>
              </a:rPr>
            </a:br>
            <a:r>
              <a:rPr lang="en-GB" sz="3100" b="1" dirty="0">
                <a:solidFill>
                  <a:schemeClr val="accent5">
                    <a:lumMod val="75000"/>
                  </a:schemeClr>
                </a:solidFill>
              </a:rPr>
              <a:t>Code Of Occupational Ethics For The Youth Service in Wales</a:t>
            </a:r>
            <a:endParaRPr lang="en-GB" b="1" dirty="0">
              <a:solidFill>
                <a:schemeClr val="accent5">
                  <a:lumMod val="75000"/>
                </a:schemeClr>
              </a:solidFill>
            </a:endParaRPr>
          </a:p>
        </p:txBody>
      </p:sp>
      <p:sp>
        <p:nvSpPr>
          <p:cNvPr id="6" name="Content Placeholder 5"/>
          <p:cNvSpPr>
            <a:spLocks noGrp="1"/>
          </p:cNvSpPr>
          <p:nvPr>
            <p:ph sz="half" idx="1"/>
          </p:nvPr>
        </p:nvSpPr>
        <p:spPr>
          <a:xfrm>
            <a:off x="838199" y="2065400"/>
            <a:ext cx="5181600" cy="4351338"/>
          </a:xfrm>
        </p:spPr>
        <p:txBody>
          <a:bodyPr>
            <a:normAutofit/>
          </a:bodyPr>
          <a:lstStyle/>
          <a:p>
            <a:r>
              <a:rPr lang="en-GB" sz="2400" dirty="0"/>
              <a:t>Mae </a:t>
            </a:r>
            <a:r>
              <a:rPr lang="en-GB" sz="2400" dirty="0" err="1"/>
              <a:t>gan</a:t>
            </a:r>
            <a:r>
              <a:rPr lang="en-GB" sz="2400" dirty="0"/>
              <a:t> y </a:t>
            </a:r>
            <a:r>
              <a:rPr lang="en-GB" sz="2400" dirty="0" err="1"/>
              <a:t>Gwasanaeth</a:t>
            </a:r>
            <a:r>
              <a:rPr lang="en-GB" sz="2400" dirty="0"/>
              <a:t> Ieuenctid </a:t>
            </a:r>
            <a:r>
              <a:rPr lang="en-GB" sz="2400" dirty="0" err="1"/>
              <a:t>yng</a:t>
            </a:r>
            <a:r>
              <a:rPr lang="en-GB" sz="2400" dirty="0"/>
              <a:t> </a:t>
            </a:r>
            <a:r>
              <a:rPr lang="en-GB" sz="2400" dirty="0" err="1"/>
              <a:t>Nghymru</a:t>
            </a:r>
            <a:r>
              <a:rPr lang="en-GB" sz="2400" dirty="0"/>
              <a:t> </a:t>
            </a:r>
            <a:r>
              <a:rPr lang="en-GB" sz="2400" dirty="0" err="1"/>
              <a:t>ei</a:t>
            </a:r>
            <a:r>
              <a:rPr lang="en-GB" sz="2400" dirty="0"/>
              <a:t> god </a:t>
            </a:r>
            <a:r>
              <a:rPr lang="en-GB" sz="2400" dirty="0" err="1"/>
              <a:t>moeseg</a:t>
            </a:r>
            <a:r>
              <a:rPr lang="en-GB" sz="2400" dirty="0"/>
              <a:t> </a:t>
            </a:r>
            <a:r>
              <a:rPr lang="en-GB" sz="2400" dirty="0" err="1"/>
              <a:t>galwedigaethol</a:t>
            </a:r>
            <a:r>
              <a:rPr lang="en-GB" sz="2400" dirty="0"/>
              <a:t> </a:t>
            </a:r>
            <a:r>
              <a:rPr lang="en-GB" sz="2400" dirty="0" err="1"/>
              <a:t>ei</a:t>
            </a:r>
            <a:r>
              <a:rPr lang="en-GB" sz="2400" dirty="0"/>
              <a:t> </a:t>
            </a:r>
            <a:r>
              <a:rPr lang="en-GB" sz="2400" dirty="0" err="1"/>
              <a:t>hun</a:t>
            </a:r>
            <a:r>
              <a:rPr lang="en-GB" sz="2400" dirty="0"/>
              <a:t>, y </a:t>
            </a:r>
            <a:r>
              <a:rPr lang="en-GB" sz="2400" dirty="0" err="1"/>
              <a:t>gellir</a:t>
            </a:r>
            <a:r>
              <a:rPr lang="en-GB" sz="2400" dirty="0"/>
              <a:t> </a:t>
            </a:r>
            <a:r>
              <a:rPr lang="en-GB" sz="2400" dirty="0" err="1"/>
              <a:t>ei</a:t>
            </a:r>
            <a:r>
              <a:rPr lang="en-GB" sz="2400" dirty="0"/>
              <a:t> </a:t>
            </a:r>
            <a:r>
              <a:rPr lang="en-GB" sz="2400" dirty="0" err="1"/>
              <a:t>leoli</a:t>
            </a:r>
            <a:r>
              <a:rPr lang="en-GB" sz="2400" dirty="0"/>
              <a:t> </a:t>
            </a:r>
            <a:r>
              <a:rPr lang="en-GB" sz="2400" dirty="0" err="1"/>
              <a:t>yma</a:t>
            </a:r>
            <a:r>
              <a:rPr lang="en-GB" sz="2400" dirty="0"/>
              <a:t>:</a:t>
            </a:r>
          </a:p>
          <a:p>
            <a:pPr lvl="1"/>
            <a:r>
              <a:rPr lang="en-GB" sz="2000" dirty="0">
                <a:hlinkClick r:id="rId2"/>
              </a:rPr>
              <a:t>Code of Occupational Ethics Feb 2012 Eng (etswales.org.uk)</a:t>
            </a:r>
            <a:endParaRPr lang="en-GB" sz="2000" dirty="0"/>
          </a:p>
          <a:p>
            <a:pPr lvl="1"/>
            <a:r>
              <a:rPr lang="en-GB" sz="2000" dirty="0"/>
              <a:t>Mae </a:t>
            </a:r>
            <a:r>
              <a:rPr lang="en-GB" sz="2000" dirty="0" err="1"/>
              <a:t>copi</a:t>
            </a:r>
            <a:r>
              <a:rPr lang="en-GB" sz="2000" dirty="0"/>
              <a:t> </a:t>
            </a:r>
            <a:r>
              <a:rPr lang="en-GB" sz="2000" dirty="0" err="1"/>
              <a:t>hefyd</a:t>
            </a:r>
            <a:r>
              <a:rPr lang="en-GB" sz="2000" dirty="0"/>
              <a:t> </a:t>
            </a:r>
            <a:r>
              <a:rPr lang="en-GB" sz="2000" dirty="0" err="1"/>
              <a:t>ar</a:t>
            </a:r>
            <a:r>
              <a:rPr lang="en-GB" sz="2000" dirty="0"/>
              <a:t> Moodle.</a:t>
            </a:r>
          </a:p>
          <a:p>
            <a:r>
              <a:rPr lang="en-GB" sz="2400" dirty="0" err="1"/>
              <a:t>Cymerwch</a:t>
            </a:r>
            <a:r>
              <a:rPr lang="en-GB" sz="2400" dirty="0"/>
              <a:t> </a:t>
            </a:r>
            <a:r>
              <a:rPr lang="en-GB" sz="2400" dirty="0" err="1"/>
              <a:t>amser</a:t>
            </a:r>
            <a:r>
              <a:rPr lang="en-GB" sz="2400" dirty="0"/>
              <a:t> </a:t>
            </a:r>
            <a:r>
              <a:rPr lang="en-GB" sz="2400" dirty="0" err="1"/>
              <a:t>i</a:t>
            </a:r>
            <a:r>
              <a:rPr lang="en-GB" sz="2400" dirty="0"/>
              <a:t> </a:t>
            </a:r>
            <a:r>
              <a:rPr lang="en-GB" sz="2400" dirty="0" err="1"/>
              <a:t>ddarllen</a:t>
            </a:r>
            <a:r>
              <a:rPr lang="en-GB" sz="2400" dirty="0"/>
              <a:t> a </a:t>
            </a:r>
            <a:r>
              <a:rPr lang="en-GB" sz="2400" dirty="0" err="1"/>
              <a:t>chrynhoi'r</a:t>
            </a:r>
            <a:r>
              <a:rPr lang="en-GB" sz="2400" dirty="0"/>
              <a:t> </a:t>
            </a:r>
            <a:r>
              <a:rPr lang="en-GB" sz="2400" dirty="0" err="1"/>
              <a:t>wybodaeth</a:t>
            </a:r>
            <a:r>
              <a:rPr lang="en-GB" sz="2400" dirty="0"/>
              <a:t> hon</a:t>
            </a:r>
          </a:p>
        </p:txBody>
      </p:sp>
      <p:sp>
        <p:nvSpPr>
          <p:cNvPr id="2" name="Content Placeholder 1">
            <a:extLst>
              <a:ext uri="{FF2B5EF4-FFF2-40B4-BE49-F238E27FC236}">
                <a16:creationId xmlns:a16="http://schemas.microsoft.com/office/drawing/2014/main" id="{B8DEAD39-8637-8E11-5F9B-1FDB99718230}"/>
              </a:ext>
            </a:extLst>
          </p:cNvPr>
          <p:cNvSpPr>
            <a:spLocks noGrp="1"/>
          </p:cNvSpPr>
          <p:nvPr>
            <p:ph sz="half" idx="2"/>
          </p:nvPr>
        </p:nvSpPr>
        <p:spPr>
          <a:xfrm>
            <a:off x="6172203" y="2065400"/>
            <a:ext cx="5181600" cy="4351338"/>
          </a:xfrm>
        </p:spPr>
        <p:txBody>
          <a:bodyPr/>
          <a:lstStyle/>
          <a:p>
            <a:r>
              <a:rPr lang="en-GB" sz="2400" dirty="0">
                <a:solidFill>
                  <a:schemeClr val="accent5">
                    <a:lumMod val="75000"/>
                  </a:schemeClr>
                </a:solidFill>
              </a:rPr>
              <a:t>The Youth Service in Wales has its own code of occupational ethics, which can be located here:</a:t>
            </a:r>
          </a:p>
          <a:p>
            <a:pPr lvl="1"/>
            <a:r>
              <a:rPr lang="en-GB" sz="2000" dirty="0">
                <a:solidFill>
                  <a:schemeClr val="accent5">
                    <a:lumMod val="75000"/>
                  </a:schemeClr>
                </a:solidFill>
                <a:hlinkClick r:id="rId2">
                  <a:extLst>
                    <a:ext uri="{A12FA001-AC4F-418D-AE19-62706E023703}">
                      <ahyp:hlinkClr xmlns:ahyp="http://schemas.microsoft.com/office/drawing/2018/hyperlinkcolor" val="tx"/>
                    </a:ext>
                  </a:extLst>
                </a:hlinkClick>
              </a:rPr>
              <a:t>Code of Occupational Ethics Feb 2012 Eng (etswales.org.uk)</a:t>
            </a:r>
            <a:endParaRPr lang="en-GB" sz="2000" dirty="0">
              <a:solidFill>
                <a:schemeClr val="accent5">
                  <a:lumMod val="75000"/>
                </a:schemeClr>
              </a:solidFill>
            </a:endParaRPr>
          </a:p>
          <a:p>
            <a:pPr lvl="1"/>
            <a:r>
              <a:rPr lang="en-GB" sz="2000" dirty="0">
                <a:solidFill>
                  <a:schemeClr val="accent5">
                    <a:lumMod val="75000"/>
                  </a:schemeClr>
                </a:solidFill>
              </a:rPr>
              <a:t>A copy is also on Moodle.  </a:t>
            </a:r>
          </a:p>
          <a:p>
            <a:r>
              <a:rPr lang="en-GB" sz="2400" dirty="0">
                <a:solidFill>
                  <a:schemeClr val="accent5">
                    <a:lumMod val="75000"/>
                  </a:schemeClr>
                </a:solidFill>
              </a:rPr>
              <a:t>Please take the time to read and digest this information</a:t>
            </a:r>
          </a:p>
          <a:p>
            <a:pPr marL="0" indent="0">
              <a:buNone/>
            </a:pPr>
            <a:endParaRPr lang="en-GB" dirty="0"/>
          </a:p>
        </p:txBody>
      </p:sp>
    </p:spTree>
    <p:extLst>
      <p:ext uri="{BB962C8B-B14F-4D97-AF65-F5344CB8AC3E}">
        <p14:creationId xmlns:p14="http://schemas.microsoft.com/office/powerpoint/2010/main" val="709500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4314" y="492827"/>
            <a:ext cx="10515600" cy="1325563"/>
          </a:xfrm>
        </p:spPr>
        <p:txBody>
          <a:bodyPr>
            <a:normAutofit fontScale="90000"/>
          </a:bodyPr>
          <a:lstStyle/>
          <a:p>
            <a:pPr algn="l"/>
            <a:r>
              <a:rPr lang="en-GB" sz="3200" b="1" dirty="0"/>
              <a:t>Cod </a:t>
            </a:r>
            <a:r>
              <a:rPr lang="en-GB" sz="3200" b="1" dirty="0" err="1"/>
              <a:t>Moeseg</a:t>
            </a:r>
            <a:r>
              <a:rPr lang="en-GB" sz="3200" b="1" dirty="0"/>
              <a:t> </a:t>
            </a:r>
            <a:r>
              <a:rPr lang="en-GB" sz="3200" b="1" dirty="0" err="1"/>
              <a:t>Galwedigaethol</a:t>
            </a:r>
            <a:r>
              <a:rPr lang="en-GB" sz="3200" b="1" dirty="0"/>
              <a:t> </a:t>
            </a:r>
            <a:r>
              <a:rPr lang="en-GB" sz="3200" b="1" dirty="0" err="1"/>
              <a:t>Ar</a:t>
            </a:r>
            <a:r>
              <a:rPr lang="en-GB" sz="3200" b="1" dirty="0"/>
              <a:t> </a:t>
            </a:r>
            <a:r>
              <a:rPr lang="en-GB" sz="3200" b="1" dirty="0" err="1"/>
              <a:t>Gyfer</a:t>
            </a:r>
            <a:r>
              <a:rPr lang="en-GB" sz="3200" b="1" dirty="0"/>
              <a:t> y </a:t>
            </a:r>
            <a:r>
              <a:rPr lang="en-GB" sz="3200" b="1" dirty="0" err="1"/>
              <a:t>Gwasanaeth</a:t>
            </a:r>
            <a:r>
              <a:rPr lang="en-GB" sz="3200" b="1" dirty="0"/>
              <a:t> Ieuenctid </a:t>
            </a:r>
            <a:r>
              <a:rPr lang="en-GB" sz="3200" b="1" dirty="0" err="1"/>
              <a:t>yng</a:t>
            </a:r>
            <a:r>
              <a:rPr lang="en-GB" sz="3200" b="1" dirty="0"/>
              <a:t> </a:t>
            </a:r>
            <a:r>
              <a:rPr lang="en-GB" sz="3200" b="1" dirty="0" err="1"/>
              <a:t>Nghymru</a:t>
            </a:r>
            <a:br>
              <a:rPr lang="en-GB" sz="3200" b="1" dirty="0">
                <a:solidFill>
                  <a:schemeClr val="accent6">
                    <a:lumMod val="75000"/>
                  </a:schemeClr>
                </a:solidFill>
              </a:rPr>
            </a:br>
            <a:r>
              <a:rPr lang="en-GB" sz="3200" b="1" dirty="0">
                <a:solidFill>
                  <a:schemeClr val="accent5">
                    <a:lumMod val="75000"/>
                  </a:schemeClr>
                </a:solidFill>
              </a:rPr>
              <a:t>Code Of Occupational Ethics For The Youth Service in Wales</a:t>
            </a:r>
            <a:endParaRPr lang="en-GB" dirty="0">
              <a:solidFill>
                <a:schemeClr val="accent5">
                  <a:lumMod val="75000"/>
                </a:schemeClr>
              </a:solidFill>
            </a:endParaRPr>
          </a:p>
        </p:txBody>
      </p:sp>
      <p:sp>
        <p:nvSpPr>
          <p:cNvPr id="3" name="Content Placeholder 2"/>
          <p:cNvSpPr>
            <a:spLocks noGrp="1"/>
          </p:cNvSpPr>
          <p:nvPr>
            <p:ph idx="1"/>
          </p:nvPr>
        </p:nvSpPr>
        <p:spPr>
          <a:xfrm>
            <a:off x="954314" y="2267571"/>
            <a:ext cx="10515600" cy="5033461"/>
          </a:xfrm>
        </p:spPr>
        <p:txBody>
          <a:bodyPr>
            <a:normAutofit/>
          </a:bodyPr>
          <a:lstStyle/>
          <a:p>
            <a:pPr marL="114300" indent="0">
              <a:buNone/>
            </a:pPr>
            <a:r>
              <a:rPr lang="en-GB" sz="2400" dirty="0"/>
              <a:t>“A code of ethics is a set of principles of conduct within an organisation that guide decision making and behaviour. The purpose of this code is to provide Youth Service workers with guidelines for making ethical choices in the conduct of their work.  Occupational integrity is the cornerstone of workers’ credibility. All those involved in the framework adopt an occupational code of ethics to share a dedication to ethical behaviour and to declare the occupational principles and standards of their practice”.</a:t>
            </a:r>
          </a:p>
          <a:p>
            <a:pPr marL="114300" indent="0" algn="r">
              <a:buNone/>
            </a:pPr>
            <a:r>
              <a:rPr lang="en-GB" sz="1800" dirty="0"/>
              <a:t>(ETS Cymru and YMCA Wales Community College, 2012, p. 1)</a:t>
            </a:r>
          </a:p>
        </p:txBody>
      </p:sp>
    </p:spTree>
    <p:extLst>
      <p:ext uri="{BB962C8B-B14F-4D97-AF65-F5344CB8AC3E}">
        <p14:creationId xmlns:p14="http://schemas.microsoft.com/office/powerpoint/2010/main" val="3725397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b="1" dirty="0" err="1"/>
              <a:t>Cyfyng-gyngor</a:t>
            </a:r>
            <a:r>
              <a:rPr lang="en-GB" sz="3200" b="1" dirty="0"/>
              <a:t> </a:t>
            </a:r>
            <a:r>
              <a:rPr lang="en-GB" sz="3200" b="1" dirty="0" err="1"/>
              <a:t>Moesegol</a:t>
            </a:r>
            <a:r>
              <a:rPr lang="en-GB" sz="3200" b="1" dirty="0"/>
              <a:t> </a:t>
            </a:r>
            <a:r>
              <a:rPr lang="en-GB" sz="3200" b="1" dirty="0" err="1"/>
              <a:t>mewn</a:t>
            </a:r>
            <a:r>
              <a:rPr lang="en-GB" sz="3200" b="1" dirty="0"/>
              <a:t> </a:t>
            </a:r>
            <a:r>
              <a:rPr lang="en-GB" sz="3200" b="1" dirty="0" err="1"/>
              <a:t>gwaith</a:t>
            </a:r>
            <a:r>
              <a:rPr lang="en-GB" sz="3200" b="1" dirty="0"/>
              <a:t> Ieuenctid</a:t>
            </a:r>
            <a:br>
              <a:rPr lang="en-GB" sz="3200" b="1" dirty="0">
                <a:solidFill>
                  <a:schemeClr val="accent6">
                    <a:lumMod val="75000"/>
                  </a:schemeClr>
                </a:solidFill>
              </a:rPr>
            </a:br>
            <a:r>
              <a:rPr lang="en-GB" sz="3200" b="1" dirty="0">
                <a:solidFill>
                  <a:schemeClr val="accent5">
                    <a:lumMod val="75000"/>
                  </a:schemeClr>
                </a:solidFill>
              </a:rPr>
              <a:t>Ethical Dilemmas in youth work </a:t>
            </a:r>
            <a:endParaRPr lang="en-GB" dirty="0">
              <a:solidFill>
                <a:schemeClr val="accent5">
                  <a:lumMod val="75000"/>
                </a:schemeClr>
              </a:solidFill>
            </a:endParaRPr>
          </a:p>
        </p:txBody>
      </p:sp>
      <p:sp>
        <p:nvSpPr>
          <p:cNvPr id="3" name="Content Placeholder 2"/>
          <p:cNvSpPr>
            <a:spLocks noGrp="1"/>
          </p:cNvSpPr>
          <p:nvPr>
            <p:ph sz="half" idx="1"/>
          </p:nvPr>
        </p:nvSpPr>
        <p:spPr/>
        <p:txBody>
          <a:bodyPr/>
          <a:lstStyle/>
          <a:p>
            <a:r>
              <a:rPr lang="en-GB" dirty="0" err="1"/>
              <a:t>Tasg</a:t>
            </a:r>
            <a:r>
              <a:rPr lang="en-GB" dirty="0"/>
              <a:t> </a:t>
            </a:r>
            <a:r>
              <a:rPr lang="en-GB" dirty="0" err="1"/>
              <a:t>grŵp</a:t>
            </a:r>
            <a:r>
              <a:rPr lang="en-GB" dirty="0"/>
              <a:t>…</a:t>
            </a:r>
          </a:p>
        </p:txBody>
      </p:sp>
      <p:sp>
        <p:nvSpPr>
          <p:cNvPr id="4" name="Content Placeholder 3">
            <a:extLst>
              <a:ext uri="{FF2B5EF4-FFF2-40B4-BE49-F238E27FC236}">
                <a16:creationId xmlns:a16="http://schemas.microsoft.com/office/drawing/2014/main" id="{38019F96-74FE-978A-BE7F-A6156ACDD186}"/>
              </a:ext>
            </a:extLst>
          </p:cNvPr>
          <p:cNvSpPr>
            <a:spLocks noGrp="1"/>
          </p:cNvSpPr>
          <p:nvPr>
            <p:ph sz="half" idx="2"/>
          </p:nvPr>
        </p:nvSpPr>
        <p:spPr/>
        <p:txBody>
          <a:bodyPr/>
          <a:lstStyle/>
          <a:p>
            <a:r>
              <a:rPr lang="en-GB" dirty="0">
                <a:solidFill>
                  <a:schemeClr val="accent5">
                    <a:lumMod val="75000"/>
                  </a:schemeClr>
                </a:solidFill>
              </a:rPr>
              <a:t>Group task…</a:t>
            </a:r>
          </a:p>
          <a:p>
            <a:endParaRPr lang="en-GB" dirty="0"/>
          </a:p>
        </p:txBody>
      </p:sp>
    </p:spTree>
    <p:extLst>
      <p:ext uri="{BB962C8B-B14F-4D97-AF65-F5344CB8AC3E}">
        <p14:creationId xmlns:p14="http://schemas.microsoft.com/office/powerpoint/2010/main" val="1008726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chor="b">
            <a:normAutofit fontScale="90000"/>
          </a:bodyPr>
          <a:lstStyle/>
          <a:p>
            <a:br>
              <a:rPr lang="en-GB" altLang="en-US" b="1" dirty="0"/>
            </a:br>
            <a:br>
              <a:rPr lang="en-GB" altLang="en-US" b="1" dirty="0"/>
            </a:br>
            <a:br>
              <a:rPr lang="en-GB" altLang="en-US" b="1" dirty="0"/>
            </a:br>
            <a:br>
              <a:rPr lang="en-GB" altLang="en-US" b="1" dirty="0"/>
            </a:br>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endParaRPr lang="cy-GB" altLang="en-US" b="1" dirty="0">
              <a:solidFill>
                <a:schemeClr val="accent5">
                  <a:lumMod val="75000"/>
                </a:schemeClr>
              </a:solidFill>
            </a:endParaRPr>
          </a:p>
        </p:txBody>
      </p:sp>
      <p:sp>
        <p:nvSpPr>
          <p:cNvPr id="5123" name="Rectangle 3"/>
          <p:cNvSpPr>
            <a:spLocks noGrp="1" noChangeArrowheads="1"/>
          </p:cNvSpPr>
          <p:nvPr>
            <p:ph sz="half" idx="1"/>
          </p:nvPr>
        </p:nvSpPr>
        <p:spPr>
          <a:xfrm>
            <a:off x="838200" y="1763421"/>
            <a:ext cx="5156200" cy="4164628"/>
          </a:xfrm>
        </p:spPr>
        <p:txBody>
          <a:bodyPr>
            <a:normAutofit fontScale="47500" lnSpcReduction="20000"/>
          </a:bodyPr>
          <a:lstStyle/>
          <a:p>
            <a:r>
              <a:rPr lang="en-GB" altLang="en-US" sz="3600" dirty="0"/>
              <a:t>Mae </a:t>
            </a:r>
            <a:r>
              <a:rPr lang="en-GB" altLang="en-US" sz="3600" dirty="0" err="1"/>
              <a:t>gan</a:t>
            </a:r>
            <a:r>
              <a:rPr lang="en-GB" altLang="en-US" sz="3600" dirty="0"/>
              <a:t> </a:t>
            </a:r>
            <a:r>
              <a:rPr lang="en-GB" altLang="en-US" sz="3600" dirty="0" err="1"/>
              <a:t>Waith</a:t>
            </a:r>
            <a:r>
              <a:rPr lang="en-GB" altLang="en-US" sz="3600" dirty="0"/>
              <a:t> Ieuenctid </a:t>
            </a:r>
            <a:r>
              <a:rPr lang="en-GB" altLang="en-US" sz="3600" dirty="0" err="1"/>
              <a:t>gyfres</a:t>
            </a:r>
            <a:r>
              <a:rPr lang="en-GB" altLang="en-US" sz="3600" dirty="0"/>
              <a:t> o </a:t>
            </a:r>
            <a:r>
              <a:rPr lang="en-GB" altLang="en-US" sz="3600" dirty="0" err="1"/>
              <a:t>werthoedd</a:t>
            </a:r>
            <a:r>
              <a:rPr lang="en-GB" altLang="en-US" sz="3600" dirty="0"/>
              <a:t> (</a:t>
            </a:r>
            <a:r>
              <a:rPr lang="en-GB" sz="3600" dirty="0"/>
              <a:t>CLD Standards Council Scotland</a:t>
            </a:r>
            <a:r>
              <a:rPr lang="en-GB" altLang="en-US" sz="3600" dirty="0"/>
              <a:t>, 2019) </a:t>
            </a:r>
            <a:r>
              <a:rPr lang="en-GB" altLang="en-US" sz="3600" dirty="0" err="1"/>
              <a:t>sy’n</a:t>
            </a:r>
            <a:r>
              <a:rPr lang="en-GB" altLang="en-US" sz="3600" dirty="0"/>
              <a:t> </a:t>
            </a:r>
            <a:r>
              <a:rPr lang="en-GB" altLang="en-US" sz="3600" dirty="0" err="1"/>
              <a:t>gwahaniaethu</a:t>
            </a:r>
            <a:r>
              <a:rPr lang="en-GB" altLang="en-US" sz="3600" dirty="0"/>
              <a:t> </a:t>
            </a:r>
            <a:r>
              <a:rPr lang="en-GB" altLang="en-US" sz="3600" dirty="0" err="1"/>
              <a:t>gwaith</a:t>
            </a:r>
            <a:r>
              <a:rPr lang="en-GB" altLang="en-US" sz="3600" dirty="0"/>
              <a:t> </a:t>
            </a:r>
            <a:r>
              <a:rPr lang="en-GB" altLang="en-US" sz="3600" dirty="0" err="1"/>
              <a:t>ieuenctid</a:t>
            </a:r>
            <a:r>
              <a:rPr lang="en-GB" altLang="en-US" sz="3600" dirty="0"/>
              <a:t> </a:t>
            </a:r>
            <a:r>
              <a:rPr lang="en-GB" altLang="en-US" sz="3600" dirty="0" err="1"/>
              <a:t>oddi</a:t>
            </a:r>
            <a:r>
              <a:rPr lang="en-GB" altLang="en-US" sz="3600" dirty="0"/>
              <a:t> </a:t>
            </a:r>
            <a:r>
              <a:rPr lang="en-GB" altLang="en-US" sz="3600" dirty="0" err="1"/>
              <a:t>wrth</a:t>
            </a:r>
            <a:r>
              <a:rPr lang="en-GB" altLang="en-US" sz="3600" dirty="0"/>
              <a:t> </a:t>
            </a:r>
            <a:r>
              <a:rPr lang="en-GB" altLang="en-US" sz="3600" dirty="0" err="1"/>
              <a:t>weithgareddau</a:t>
            </a:r>
            <a:r>
              <a:rPr lang="en-GB" altLang="en-US" sz="3600" dirty="0"/>
              <a:t> </a:t>
            </a:r>
            <a:r>
              <a:rPr lang="en-GB" altLang="en-US" sz="3600" dirty="0" err="1"/>
              <a:t>eraill</a:t>
            </a:r>
            <a:r>
              <a:rPr lang="en-GB" altLang="en-US" sz="3600" dirty="0"/>
              <a:t>, </a:t>
            </a:r>
            <a:r>
              <a:rPr lang="en-GB" altLang="en-US" sz="3600" dirty="0" err="1"/>
              <a:t>sydd</a:t>
            </a:r>
            <a:r>
              <a:rPr lang="en-GB" altLang="en-US" sz="3600" dirty="0"/>
              <a:t> </a:t>
            </a:r>
            <a:r>
              <a:rPr lang="en-GB" altLang="en-US" sz="3600" dirty="0" err="1"/>
              <a:t>weithiau’n</a:t>
            </a:r>
            <a:r>
              <a:rPr lang="en-GB" altLang="en-US" sz="3600" dirty="0"/>
              <a:t> </a:t>
            </a:r>
            <a:r>
              <a:rPr lang="en-GB" altLang="en-US" sz="3600" dirty="0" err="1"/>
              <a:t>gysylltiedig</a:t>
            </a:r>
            <a:r>
              <a:rPr lang="en-GB" altLang="en-US" sz="3600" dirty="0"/>
              <a:t>, </a:t>
            </a:r>
            <a:r>
              <a:rPr lang="en-GB" altLang="en-US" sz="3600" dirty="0" err="1"/>
              <a:t>yn</a:t>
            </a:r>
            <a:r>
              <a:rPr lang="en-GB" altLang="en-US" sz="3600" dirty="0"/>
              <a:t> </a:t>
            </a:r>
            <a:r>
              <a:rPr lang="en-GB" altLang="en-US" sz="3600" dirty="0" err="1"/>
              <a:t>ymwneud</a:t>
            </a:r>
            <a:r>
              <a:rPr lang="en-GB" altLang="en-US" sz="3600" dirty="0"/>
              <a:t> â </a:t>
            </a:r>
            <a:r>
              <a:rPr lang="en-GB" altLang="en-US" sz="3600" dirty="0" err="1"/>
              <a:t>phobl</a:t>
            </a:r>
            <a:r>
              <a:rPr lang="en-GB" altLang="en-US" sz="3600" dirty="0"/>
              <a:t> </a:t>
            </a:r>
            <a:r>
              <a:rPr lang="en-GB" altLang="en-US" sz="3600" dirty="0" err="1"/>
              <a:t>ifanc</a:t>
            </a:r>
            <a:r>
              <a:rPr lang="en-GB" altLang="en-US" sz="3600" dirty="0"/>
              <a:t>.</a:t>
            </a:r>
          </a:p>
          <a:p>
            <a:r>
              <a:rPr lang="en-GB" altLang="en-US" sz="3600" dirty="0" err="1"/>
              <a:t>Mae’r</a:t>
            </a:r>
            <a:r>
              <a:rPr lang="en-GB" altLang="en-US" sz="3600" dirty="0"/>
              <a:t> </a:t>
            </a:r>
            <a:r>
              <a:rPr lang="en-GB" altLang="en-US" sz="3600" dirty="0" err="1"/>
              <a:t>gwerthoedd</a:t>
            </a:r>
            <a:r>
              <a:rPr lang="en-GB" altLang="en-US" sz="3600" dirty="0"/>
              <a:t> </a:t>
            </a:r>
            <a:r>
              <a:rPr lang="en-GB" altLang="en-US" sz="3600" dirty="0" err="1"/>
              <a:t>hyn</a:t>
            </a:r>
            <a:r>
              <a:rPr lang="en-GB" altLang="en-US" sz="3600" dirty="0"/>
              <a:t> </a:t>
            </a:r>
            <a:r>
              <a:rPr lang="en-GB" altLang="en-US" sz="3600" dirty="0" err="1"/>
              <a:t>wrth</a:t>
            </a:r>
            <a:r>
              <a:rPr lang="en-GB" altLang="en-US" sz="3600" dirty="0"/>
              <a:t> </a:t>
            </a:r>
            <a:r>
              <a:rPr lang="en-GB" altLang="en-US" sz="3600" dirty="0" err="1"/>
              <a:t>wraidd</a:t>
            </a:r>
            <a:r>
              <a:rPr lang="en-GB" altLang="en-US" sz="3600" dirty="0"/>
              <a:t> y </a:t>
            </a:r>
            <a:r>
              <a:rPr lang="en-GB" altLang="en-US" sz="3600" dirty="0" err="1"/>
              <a:t>gwaith</a:t>
            </a:r>
            <a:r>
              <a:rPr lang="en-GB" altLang="en-US" sz="3600" dirty="0"/>
              <a:t> a </a:t>
            </a:r>
            <a:r>
              <a:rPr lang="en-GB" altLang="en-US" sz="3600" dirty="0" err="1"/>
              <a:t>wneir</a:t>
            </a:r>
            <a:r>
              <a:rPr lang="en-GB" altLang="en-US" sz="3600" dirty="0"/>
              <a:t> o </a:t>
            </a:r>
            <a:r>
              <a:rPr lang="en-GB" altLang="en-US" sz="3600" dirty="0" err="1"/>
              <a:t>fewn</a:t>
            </a:r>
            <a:r>
              <a:rPr lang="en-GB" altLang="en-US" sz="3600" dirty="0"/>
              <a:t> </a:t>
            </a:r>
            <a:r>
              <a:rPr lang="en-GB" altLang="en-US" sz="3600" dirty="0" err="1"/>
              <a:t>gwaith</a:t>
            </a:r>
            <a:r>
              <a:rPr lang="en-GB" altLang="en-US" sz="3600" dirty="0"/>
              <a:t> </a:t>
            </a:r>
            <a:r>
              <a:rPr lang="en-GB" altLang="en-US" sz="3600" dirty="0" err="1"/>
              <a:t>ieuenctid</a:t>
            </a:r>
            <a:r>
              <a:rPr lang="en-GB" altLang="en-US" sz="3600" dirty="0"/>
              <a:t> ac </a:t>
            </a:r>
            <a:r>
              <a:rPr lang="en-GB" altLang="en-US" sz="3600" dirty="0" err="1"/>
              <a:t>yn</a:t>
            </a:r>
            <a:r>
              <a:rPr lang="en-GB" altLang="en-US" sz="3600" dirty="0"/>
              <a:t> sail </a:t>
            </a:r>
            <a:r>
              <a:rPr lang="en-GB" altLang="en-US" sz="3600" dirty="0" err="1"/>
              <a:t>i’r</a:t>
            </a:r>
            <a:r>
              <a:rPr lang="en-GB" altLang="en-US" sz="3600" dirty="0"/>
              <a:t> </a:t>
            </a:r>
            <a:r>
              <a:rPr lang="en-GB" altLang="en-US" sz="3600" dirty="0" err="1"/>
              <a:t>Safonau</a:t>
            </a:r>
            <a:r>
              <a:rPr lang="en-GB" altLang="en-US" sz="3600" dirty="0"/>
              <a:t> </a:t>
            </a:r>
            <a:r>
              <a:rPr lang="en-GB" altLang="en-US" sz="3600" dirty="0" err="1"/>
              <a:t>Galwedigaethol</a:t>
            </a:r>
            <a:r>
              <a:rPr lang="en-GB" altLang="en-US" sz="3600" dirty="0"/>
              <a:t> </a:t>
            </a:r>
            <a:r>
              <a:rPr lang="en-GB" altLang="en-US" sz="3600" dirty="0" err="1"/>
              <a:t>Cenedlaethol</a:t>
            </a:r>
            <a:r>
              <a:rPr lang="en-GB" altLang="en-US" sz="3600" dirty="0"/>
              <a:t> (CLD Standards Council Scotland, 2019), </a:t>
            </a:r>
            <a:r>
              <a:rPr lang="en-GB" altLang="en-US" sz="3600" dirty="0" err="1"/>
              <a:t>gan</a:t>
            </a:r>
            <a:r>
              <a:rPr lang="en-GB" altLang="en-US" sz="3600" dirty="0"/>
              <a:t> </a:t>
            </a:r>
            <a:r>
              <a:rPr lang="en-GB" altLang="en-US" sz="3600" dirty="0" err="1"/>
              <a:t>gydnabod</a:t>
            </a:r>
            <a:r>
              <a:rPr lang="en-GB" altLang="en-US" sz="3600" dirty="0"/>
              <a:t> bod dull </a:t>
            </a:r>
            <a:r>
              <a:rPr lang="en-GB" altLang="en-US" sz="3600" dirty="0" err="1"/>
              <a:t>sy’n</a:t>
            </a:r>
            <a:r>
              <a:rPr lang="en-GB" altLang="en-US" sz="3600" dirty="0"/>
              <a:t> </a:t>
            </a:r>
            <a:r>
              <a:rPr lang="en-GB" altLang="en-US" sz="3600" dirty="0" err="1"/>
              <a:t>cael</a:t>
            </a:r>
            <a:r>
              <a:rPr lang="en-GB" altLang="en-US" sz="3600" dirty="0"/>
              <a:t> </a:t>
            </a:r>
            <a:r>
              <a:rPr lang="en-GB" altLang="en-US" sz="3600" dirty="0" err="1"/>
              <a:t>ei</a:t>
            </a:r>
            <a:r>
              <a:rPr lang="en-GB" altLang="en-US" sz="3600" dirty="0"/>
              <a:t> </a:t>
            </a:r>
            <a:r>
              <a:rPr lang="en-GB" altLang="en-US" sz="3600" dirty="0" err="1"/>
              <a:t>arwain</a:t>
            </a:r>
            <a:r>
              <a:rPr lang="en-GB" altLang="en-US" sz="3600" dirty="0"/>
              <a:t> </a:t>
            </a:r>
            <a:r>
              <a:rPr lang="en-GB" altLang="en-US" sz="3600" dirty="0" err="1"/>
              <a:t>gan</a:t>
            </a:r>
            <a:r>
              <a:rPr lang="en-GB" altLang="en-US" sz="3600" dirty="0"/>
              <a:t> </a:t>
            </a:r>
            <a:r>
              <a:rPr lang="en-GB" altLang="en-US" sz="3600" dirty="0" err="1"/>
              <a:t>bobl</a:t>
            </a:r>
            <a:r>
              <a:rPr lang="en-GB" altLang="en-US" sz="3600" dirty="0"/>
              <a:t> </a:t>
            </a:r>
            <a:r>
              <a:rPr lang="en-GB" altLang="en-US" sz="3600" dirty="0" err="1"/>
              <a:t>ifanc</a:t>
            </a:r>
            <a:r>
              <a:rPr lang="en-GB" altLang="en-US" sz="3600" dirty="0"/>
              <a:t> </a:t>
            </a:r>
            <a:r>
              <a:rPr lang="en-GB" altLang="en-US" sz="3600" dirty="0" err="1"/>
              <a:t>wrth</a:t>
            </a:r>
            <a:r>
              <a:rPr lang="en-GB" altLang="en-US" sz="3600" dirty="0"/>
              <a:t> </a:t>
            </a:r>
            <a:r>
              <a:rPr lang="en-GB" altLang="en-US" sz="3600" dirty="0" err="1"/>
              <a:t>galon</a:t>
            </a:r>
            <a:r>
              <a:rPr lang="en-GB" altLang="en-US" sz="3600" dirty="0"/>
              <a:t> </a:t>
            </a:r>
            <a:r>
              <a:rPr lang="en-GB" altLang="en-US" sz="3600" dirty="0" err="1"/>
              <a:t>pob</a:t>
            </a:r>
            <a:r>
              <a:rPr lang="en-GB" altLang="en-US" sz="3600" dirty="0"/>
              <a:t> </a:t>
            </a:r>
            <a:r>
              <a:rPr lang="en-GB" altLang="en-US" sz="3600" dirty="0" err="1"/>
              <a:t>gwaith</a:t>
            </a:r>
            <a:r>
              <a:rPr lang="en-GB" altLang="en-US" sz="3600" dirty="0"/>
              <a:t> </a:t>
            </a:r>
            <a:r>
              <a:rPr lang="en-GB" altLang="en-US" sz="3600" dirty="0" err="1"/>
              <a:t>ieuenctid</a:t>
            </a:r>
            <a:r>
              <a:rPr lang="en-GB" altLang="en-US" sz="3600" dirty="0"/>
              <a:t>.</a:t>
            </a:r>
          </a:p>
          <a:p>
            <a:r>
              <a:rPr lang="en-GB" altLang="en-US" sz="3600" dirty="0" err="1"/>
              <a:t>Cydnabyddir</a:t>
            </a:r>
            <a:r>
              <a:rPr lang="en-GB" altLang="en-US" sz="3600" dirty="0"/>
              <a:t> </a:t>
            </a:r>
            <a:r>
              <a:rPr lang="en-GB" altLang="en-US" sz="3600" dirty="0" err="1"/>
              <a:t>hefyd</a:t>
            </a:r>
            <a:r>
              <a:rPr lang="en-GB" altLang="en-US" sz="3600" dirty="0"/>
              <a:t> bod </a:t>
            </a:r>
            <a:r>
              <a:rPr lang="en-GB" altLang="en-US" sz="3600" dirty="0" err="1"/>
              <a:t>angen</a:t>
            </a:r>
            <a:r>
              <a:rPr lang="en-GB" altLang="en-US" sz="3600" dirty="0"/>
              <a:t> </a:t>
            </a:r>
            <a:r>
              <a:rPr lang="en-GB" altLang="en-US" sz="3600" dirty="0" err="1"/>
              <a:t>gosod</a:t>
            </a:r>
            <a:r>
              <a:rPr lang="en-GB" altLang="en-US" sz="3600" dirty="0"/>
              <a:t> y </a:t>
            </a:r>
            <a:r>
              <a:rPr lang="en-GB" altLang="en-US" sz="3600" dirty="0" err="1"/>
              <a:t>gwerthoedd</a:t>
            </a:r>
            <a:r>
              <a:rPr lang="en-GB" altLang="en-US" sz="3600" dirty="0"/>
              <a:t> </a:t>
            </a:r>
            <a:r>
              <a:rPr lang="en-GB" altLang="en-US" sz="3600" dirty="0" err="1"/>
              <a:t>hyn</a:t>
            </a:r>
            <a:r>
              <a:rPr lang="en-GB" altLang="en-US" sz="3600" dirty="0"/>
              <a:t> o </a:t>
            </a:r>
            <a:r>
              <a:rPr lang="en-GB" altLang="en-US" sz="3600" dirty="0" err="1"/>
              <a:t>fewn</a:t>
            </a:r>
            <a:r>
              <a:rPr lang="en-GB" altLang="en-US" sz="3600" dirty="0"/>
              <a:t> y </a:t>
            </a:r>
            <a:r>
              <a:rPr lang="en-GB" altLang="en-US" sz="3600" dirty="0" err="1"/>
              <a:t>cyd-destun</a:t>
            </a:r>
            <a:r>
              <a:rPr lang="en-GB" altLang="en-US" sz="3600" dirty="0"/>
              <a:t> </a:t>
            </a:r>
            <a:r>
              <a:rPr lang="en-GB" altLang="en-US" sz="3600" dirty="0" err="1"/>
              <a:t>lleol</a:t>
            </a:r>
            <a:r>
              <a:rPr lang="en-GB" altLang="en-US" sz="3600" dirty="0"/>
              <a:t>, </a:t>
            </a:r>
            <a:r>
              <a:rPr lang="en-GB" altLang="en-US" sz="3600" dirty="0" err="1"/>
              <a:t>cymdeithasol</a:t>
            </a:r>
            <a:r>
              <a:rPr lang="en-GB" altLang="en-US" sz="3600" dirty="0"/>
              <a:t> a </a:t>
            </a:r>
            <a:r>
              <a:rPr lang="en-GB" altLang="en-US" sz="3600" dirty="0" err="1"/>
              <a:t>gwleidyddol</a:t>
            </a:r>
            <a:r>
              <a:rPr lang="en-GB" altLang="en-US" sz="3600" dirty="0"/>
              <a:t> y </a:t>
            </a:r>
            <a:r>
              <a:rPr lang="en-GB" altLang="en-US" sz="3600" dirty="0" err="1"/>
              <a:t>cynhelir</a:t>
            </a:r>
            <a:r>
              <a:rPr lang="en-GB" altLang="en-US" sz="3600" dirty="0"/>
              <a:t> </a:t>
            </a:r>
            <a:r>
              <a:rPr lang="en-GB" altLang="en-US" sz="3600" dirty="0" err="1"/>
              <a:t>gweithgareddau</a:t>
            </a:r>
            <a:r>
              <a:rPr lang="en-GB" altLang="en-US" sz="3600" dirty="0"/>
              <a:t> </a:t>
            </a:r>
            <a:r>
              <a:rPr lang="en-GB" altLang="en-US" sz="3600" dirty="0" err="1"/>
              <a:t>gwaith</a:t>
            </a:r>
            <a:r>
              <a:rPr lang="en-GB" altLang="en-US" sz="3600" dirty="0"/>
              <a:t> </a:t>
            </a:r>
            <a:r>
              <a:rPr lang="en-GB" altLang="en-US" sz="3600" dirty="0" err="1"/>
              <a:t>ieuenctid</a:t>
            </a:r>
            <a:r>
              <a:rPr lang="en-GB" altLang="en-US" sz="3600" dirty="0"/>
              <a:t> </a:t>
            </a:r>
            <a:r>
              <a:rPr lang="en-GB" altLang="en-US" sz="3600" dirty="0" err="1"/>
              <a:t>oddi</a:t>
            </a:r>
            <a:r>
              <a:rPr lang="en-GB" altLang="en-US" sz="3600" dirty="0"/>
              <a:t> </a:t>
            </a:r>
            <a:r>
              <a:rPr lang="en-GB" altLang="en-US" sz="3600" dirty="0" err="1"/>
              <a:t>mewn</a:t>
            </a:r>
            <a:r>
              <a:rPr lang="en-GB" altLang="en-US" sz="3600" dirty="0"/>
              <a:t> </a:t>
            </a:r>
            <a:r>
              <a:rPr lang="en-GB" altLang="en-US" sz="3600" dirty="0" err="1"/>
              <a:t>iddo</a:t>
            </a:r>
            <a:r>
              <a:rPr lang="en-GB" altLang="en-US" sz="3600" dirty="0"/>
              <a:t>, ac y </a:t>
            </a:r>
            <a:r>
              <a:rPr lang="en-GB" altLang="en-US" sz="3600" dirty="0" err="1"/>
              <a:t>bydd</a:t>
            </a:r>
            <a:r>
              <a:rPr lang="en-GB" altLang="en-US" sz="3600" dirty="0"/>
              <a:t> </a:t>
            </a:r>
            <a:r>
              <a:rPr lang="en-GB" altLang="en-US" sz="3600" dirty="0" err="1"/>
              <a:t>angen</a:t>
            </a:r>
            <a:r>
              <a:rPr lang="en-GB" altLang="en-US" sz="3600" dirty="0"/>
              <a:t> </a:t>
            </a:r>
            <a:r>
              <a:rPr lang="en-GB" altLang="en-US" sz="3600" dirty="0" err="1"/>
              <a:t>i</a:t>
            </a:r>
            <a:r>
              <a:rPr lang="en-GB" altLang="en-US" sz="3600" dirty="0"/>
              <a:t> </a:t>
            </a:r>
            <a:r>
              <a:rPr lang="en-GB" altLang="en-US" sz="3600" dirty="0" err="1"/>
              <a:t>weithwyr</a:t>
            </a:r>
            <a:r>
              <a:rPr lang="en-GB" altLang="en-US" sz="3600" dirty="0"/>
              <a:t> </a:t>
            </a:r>
            <a:r>
              <a:rPr lang="en-GB" altLang="en-US" sz="3600" dirty="0" err="1"/>
              <a:t>ieuenctid</a:t>
            </a:r>
            <a:r>
              <a:rPr lang="en-GB" altLang="en-US" sz="3600" dirty="0"/>
              <a:t> </a:t>
            </a:r>
            <a:r>
              <a:rPr lang="en-GB" altLang="en-US" sz="3600" dirty="0" err="1"/>
              <a:t>fod</a:t>
            </a:r>
            <a:r>
              <a:rPr lang="en-GB" altLang="en-US" sz="3600" dirty="0"/>
              <a:t> </a:t>
            </a:r>
            <a:r>
              <a:rPr lang="en-GB" altLang="en-US" sz="3600" dirty="0" err="1"/>
              <a:t>yn</a:t>
            </a:r>
            <a:r>
              <a:rPr lang="en-GB" altLang="en-US" sz="3600" dirty="0"/>
              <a:t> </a:t>
            </a:r>
            <a:r>
              <a:rPr lang="en-GB" altLang="en-US" sz="3600" dirty="0" err="1"/>
              <a:t>ymwybodol</a:t>
            </a:r>
            <a:r>
              <a:rPr lang="en-GB" altLang="en-US" sz="3600" dirty="0"/>
              <a:t> </a:t>
            </a:r>
            <a:r>
              <a:rPr lang="en-GB" altLang="en-US" sz="3600" dirty="0" err="1"/>
              <a:t>ohono</a:t>
            </a:r>
            <a:r>
              <a:rPr lang="en-GB" altLang="en-US" sz="3600" dirty="0"/>
              <a:t>.</a:t>
            </a:r>
          </a:p>
          <a:p>
            <a:r>
              <a:rPr lang="en-GB" altLang="en-US" sz="3600" dirty="0" err="1"/>
              <a:t>Mae'r</a:t>
            </a:r>
            <a:r>
              <a:rPr lang="en-GB" altLang="en-US" sz="3600" dirty="0"/>
              <a:t> </a:t>
            </a:r>
            <a:r>
              <a:rPr lang="en-GB" altLang="en-US" sz="3600" dirty="0" err="1"/>
              <a:t>gwerthoedd</a:t>
            </a:r>
            <a:r>
              <a:rPr lang="en-GB" altLang="en-US" sz="3600" dirty="0"/>
              <a:t> </a:t>
            </a:r>
            <a:r>
              <a:rPr lang="en-GB" altLang="en-US" sz="3600" dirty="0" err="1"/>
              <a:t>hyn</a:t>
            </a:r>
            <a:r>
              <a:rPr lang="en-GB" altLang="en-US" sz="3600" dirty="0"/>
              <a:t> </a:t>
            </a:r>
            <a:r>
              <a:rPr lang="en-GB" altLang="en-US" sz="3600" dirty="0" err="1"/>
              <a:t>hefyd</a:t>
            </a:r>
            <a:r>
              <a:rPr lang="en-GB" altLang="en-US" sz="3600" dirty="0"/>
              <a:t> </a:t>
            </a:r>
            <a:r>
              <a:rPr lang="en-GB" altLang="en-US" sz="3600" dirty="0" err="1"/>
              <a:t>yn</a:t>
            </a:r>
            <a:r>
              <a:rPr lang="en-GB" altLang="en-US" sz="3600" dirty="0"/>
              <a:t> </a:t>
            </a:r>
            <a:r>
              <a:rPr lang="en-GB" altLang="en-US" sz="3600" dirty="0" err="1"/>
              <a:t>dangos</a:t>
            </a:r>
            <a:r>
              <a:rPr lang="en-GB" altLang="en-US" sz="3600" dirty="0"/>
              <a:t> </a:t>
            </a:r>
            <a:r>
              <a:rPr lang="en-GB" altLang="en-US" sz="3600" dirty="0" err="1"/>
              <a:t>sut</a:t>
            </a:r>
            <a:r>
              <a:rPr lang="en-GB" altLang="en-US" sz="3600" dirty="0"/>
              <a:t> </a:t>
            </a:r>
            <a:r>
              <a:rPr lang="en-GB" altLang="en-US" sz="3600" dirty="0" err="1"/>
              <a:t>mae</a:t>
            </a:r>
            <a:r>
              <a:rPr lang="en-GB" altLang="en-US" sz="3600" dirty="0"/>
              <a:t> </a:t>
            </a:r>
            <a:r>
              <a:rPr lang="en-GB" altLang="en-US" sz="3600" dirty="0" err="1"/>
              <a:t>gwaith</a:t>
            </a:r>
            <a:r>
              <a:rPr lang="en-GB" altLang="en-US" sz="3600" dirty="0"/>
              <a:t> </a:t>
            </a:r>
            <a:r>
              <a:rPr lang="en-GB" altLang="en-US" sz="3600" dirty="0" err="1"/>
              <a:t>ieuenctid</a:t>
            </a:r>
            <a:r>
              <a:rPr lang="en-GB" altLang="en-US" sz="3600" dirty="0"/>
              <a:t> </a:t>
            </a:r>
            <a:r>
              <a:rPr lang="en-GB" altLang="en-US" sz="3600" dirty="0" err="1"/>
              <a:t>yn</a:t>
            </a:r>
            <a:r>
              <a:rPr lang="en-GB" altLang="en-US" sz="3600" dirty="0"/>
              <a:t> </a:t>
            </a:r>
            <a:r>
              <a:rPr lang="en-GB" altLang="en-US" sz="3600" dirty="0" err="1"/>
              <a:t>rhan</a:t>
            </a:r>
            <a:r>
              <a:rPr lang="en-GB" altLang="en-US" sz="3600" dirty="0"/>
              <a:t> o </a:t>
            </a:r>
            <a:r>
              <a:rPr lang="en-GB" altLang="en-US" sz="3600" dirty="0" err="1"/>
              <a:t>ddatblygiad</a:t>
            </a:r>
            <a:r>
              <a:rPr lang="en-GB" altLang="en-US" sz="3600" dirty="0"/>
              <a:t> </a:t>
            </a:r>
            <a:r>
              <a:rPr lang="en-GB" altLang="en-US" sz="3600" dirty="0" err="1"/>
              <a:t>cyfannol</a:t>
            </a:r>
            <a:r>
              <a:rPr lang="en-GB" altLang="en-US" sz="3600" dirty="0"/>
              <a:t> </a:t>
            </a:r>
            <a:r>
              <a:rPr lang="en-GB" altLang="en-US" sz="3600" dirty="0" err="1"/>
              <a:t>pobl</a:t>
            </a:r>
            <a:r>
              <a:rPr lang="en-GB" altLang="en-US" sz="3600" dirty="0"/>
              <a:t> </a:t>
            </a:r>
            <a:r>
              <a:rPr lang="en-GB" altLang="en-US" sz="3600" dirty="0" err="1"/>
              <a:t>ifanc</a:t>
            </a:r>
            <a:r>
              <a:rPr lang="en-GB" altLang="en-US" sz="3600" dirty="0"/>
              <a:t>.</a:t>
            </a:r>
          </a:p>
          <a:p>
            <a:pPr marL="0" indent="0">
              <a:buNone/>
            </a:pPr>
            <a:endParaRPr lang="en-GB" altLang="en-US" dirty="0"/>
          </a:p>
          <a:p>
            <a:pPr marL="0" indent="0">
              <a:buNone/>
            </a:pPr>
            <a:endParaRPr lang="en-GB" altLang="en-US" dirty="0"/>
          </a:p>
        </p:txBody>
      </p:sp>
      <p:sp>
        <p:nvSpPr>
          <p:cNvPr id="2" name="Content Placeholder 1">
            <a:extLst>
              <a:ext uri="{FF2B5EF4-FFF2-40B4-BE49-F238E27FC236}">
                <a16:creationId xmlns:a16="http://schemas.microsoft.com/office/drawing/2014/main" id="{D9FE8D8D-1B88-6AD9-764B-0F2F954603E9}"/>
              </a:ext>
            </a:extLst>
          </p:cNvPr>
          <p:cNvSpPr>
            <a:spLocks noGrp="1"/>
          </p:cNvSpPr>
          <p:nvPr>
            <p:ph sz="half" idx="2"/>
          </p:nvPr>
        </p:nvSpPr>
        <p:spPr>
          <a:xfrm>
            <a:off x="6197600" y="1763421"/>
            <a:ext cx="5156200" cy="3878489"/>
          </a:xfrm>
        </p:spPr>
        <p:txBody>
          <a:bodyPr>
            <a:noAutofit/>
          </a:bodyPr>
          <a:lstStyle/>
          <a:p>
            <a:r>
              <a:rPr lang="en-GB" altLang="en-US" sz="1700" dirty="0">
                <a:solidFill>
                  <a:schemeClr val="accent5">
                    <a:lumMod val="75000"/>
                  </a:schemeClr>
                </a:solidFill>
              </a:rPr>
              <a:t>Youth Work has a suite of values (</a:t>
            </a:r>
            <a:r>
              <a:rPr lang="en-GB" sz="1700" dirty="0">
                <a:solidFill>
                  <a:schemeClr val="accent5">
                    <a:lumMod val="75000"/>
                  </a:schemeClr>
                </a:solidFill>
              </a:rPr>
              <a:t>CLD Standards Council Scotland, 2019</a:t>
            </a:r>
            <a:r>
              <a:rPr lang="en-GB" altLang="en-US" sz="1700" dirty="0">
                <a:solidFill>
                  <a:schemeClr val="accent5">
                    <a:lumMod val="75000"/>
                  </a:schemeClr>
                </a:solidFill>
              </a:rPr>
              <a:t>) which distinguishes youth work from other, sometimes related, activities involving young people.</a:t>
            </a:r>
          </a:p>
          <a:p>
            <a:r>
              <a:rPr lang="en-GB" altLang="en-US" sz="1700" dirty="0">
                <a:solidFill>
                  <a:schemeClr val="accent5">
                    <a:lumMod val="75000"/>
                  </a:schemeClr>
                </a:solidFill>
              </a:rPr>
              <a:t>These values are at the core of the work undertaken within youth work and underpin the National Occupational Standards (</a:t>
            </a:r>
            <a:r>
              <a:rPr lang="en-GB" sz="1700" dirty="0">
                <a:solidFill>
                  <a:schemeClr val="accent5">
                    <a:lumMod val="75000"/>
                  </a:schemeClr>
                </a:solidFill>
              </a:rPr>
              <a:t>CLD Standards Council Scotland, 2019</a:t>
            </a:r>
            <a:r>
              <a:rPr lang="en-GB" altLang="en-US" sz="1700" dirty="0">
                <a:solidFill>
                  <a:schemeClr val="accent5">
                    <a:lumMod val="75000"/>
                  </a:schemeClr>
                </a:solidFill>
              </a:rPr>
              <a:t>), recognising that at the heart of all youth work is a young person led approach.</a:t>
            </a:r>
          </a:p>
          <a:p>
            <a:r>
              <a:rPr lang="en-GB" altLang="en-US" sz="1700" dirty="0">
                <a:solidFill>
                  <a:schemeClr val="accent5">
                    <a:lumMod val="75000"/>
                  </a:schemeClr>
                </a:solidFill>
              </a:rPr>
              <a:t>It is also recognised that these values need to be placed within the local, social and political context within which youth work activities are undertaken, and of which youth workers will need to be aware. </a:t>
            </a:r>
          </a:p>
          <a:p>
            <a:r>
              <a:rPr lang="en-GB" altLang="en-US" sz="1700" dirty="0">
                <a:solidFill>
                  <a:schemeClr val="accent5">
                    <a:lumMod val="75000"/>
                  </a:schemeClr>
                </a:solidFill>
              </a:rPr>
              <a:t>These values also illustrate how youth work is involved in the holistic development of young people.</a:t>
            </a:r>
          </a:p>
          <a:p>
            <a:pPr marL="114300" indent="0" algn="r">
              <a:buNone/>
            </a:pPr>
            <a:r>
              <a:rPr lang="en-GB" sz="1100" dirty="0">
                <a:solidFill>
                  <a:schemeClr val="accent5">
                    <a:lumMod val="75000"/>
                  </a:schemeClr>
                </a:solidFill>
              </a:rPr>
              <a:t>(CLD Standards Council Scotland, 2019)</a:t>
            </a:r>
            <a:endParaRPr lang="en-GB" altLang="en-US" sz="1100" dirty="0">
              <a:solidFill>
                <a:schemeClr val="accent5">
                  <a:lumMod val="75000"/>
                </a:schemeClr>
              </a:solidFill>
            </a:endParaRPr>
          </a:p>
        </p:txBody>
      </p:sp>
    </p:spTree>
    <p:extLst>
      <p:ext uri="{BB962C8B-B14F-4D97-AF65-F5344CB8AC3E}">
        <p14:creationId xmlns:p14="http://schemas.microsoft.com/office/powerpoint/2010/main" val="17644410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chor="b">
            <a:normAutofit/>
          </a:bodyPr>
          <a:lstStyle/>
          <a:p>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endParaRPr lang="cy-GB" altLang="en-US" b="1" dirty="0">
              <a:solidFill>
                <a:schemeClr val="accent5">
                  <a:lumMod val="75000"/>
                </a:schemeClr>
              </a:solidFill>
            </a:endParaRPr>
          </a:p>
        </p:txBody>
      </p:sp>
      <p:sp>
        <p:nvSpPr>
          <p:cNvPr id="7171" name="Rectangle 3"/>
          <p:cNvSpPr>
            <a:spLocks noGrp="1" noChangeArrowheads="1"/>
          </p:cNvSpPr>
          <p:nvPr>
            <p:ph sz="half" idx="1"/>
          </p:nvPr>
        </p:nvSpPr>
        <p:spPr>
          <a:xfrm>
            <a:off x="838200" y="1825625"/>
            <a:ext cx="5181600" cy="4183288"/>
          </a:xfrm>
        </p:spPr>
        <p:txBody>
          <a:bodyPr>
            <a:normAutofit fontScale="62500" lnSpcReduction="20000"/>
          </a:bodyPr>
          <a:lstStyle/>
          <a:p>
            <a:pPr>
              <a:lnSpc>
                <a:spcPct val="80000"/>
              </a:lnSpc>
            </a:pPr>
            <a:r>
              <a:rPr lang="en-GB" altLang="en-US" b="1" dirty="0" err="1"/>
              <a:t>Cyfranogiad</a:t>
            </a:r>
            <a:r>
              <a:rPr lang="en-GB" altLang="en-US" b="1" dirty="0"/>
              <a:t> a </a:t>
            </a:r>
            <a:r>
              <a:rPr lang="en-GB" altLang="en-US" b="1" dirty="0" err="1"/>
              <a:t>chyfranogiad</a:t>
            </a:r>
            <a:r>
              <a:rPr lang="en-GB" altLang="en-US" b="1" dirty="0"/>
              <a:t> </a:t>
            </a:r>
            <a:r>
              <a:rPr lang="en-GB" altLang="en-US" b="1" dirty="0" err="1"/>
              <a:t>gweithredol</a:t>
            </a:r>
            <a:endParaRPr lang="en-GB" altLang="en-US" b="1" dirty="0"/>
          </a:p>
          <a:p>
            <a:pPr lvl="1">
              <a:lnSpc>
                <a:spcPct val="120000"/>
              </a:lnSpc>
            </a:pPr>
            <a:r>
              <a:rPr lang="en-GB" altLang="en-US" dirty="0"/>
              <a:t>Mae </a:t>
            </a:r>
            <a:r>
              <a:rPr lang="en-GB" altLang="en-US" dirty="0" err="1"/>
              <a:t>pobl</a:t>
            </a:r>
            <a:r>
              <a:rPr lang="en-GB" altLang="en-US" dirty="0"/>
              <a:t> </a:t>
            </a:r>
            <a:r>
              <a:rPr lang="en-GB" altLang="en-US" dirty="0" err="1"/>
              <a:t>ifanc</a:t>
            </a:r>
            <a:r>
              <a:rPr lang="en-GB" altLang="en-US" dirty="0"/>
              <a:t> </a:t>
            </a:r>
            <a:r>
              <a:rPr lang="en-GB" altLang="en-US" dirty="0" err="1"/>
              <a:t>yn</a:t>
            </a:r>
            <a:r>
              <a:rPr lang="en-GB" altLang="en-US" dirty="0"/>
              <a:t> </a:t>
            </a:r>
            <a:r>
              <a:rPr lang="en-GB" altLang="en-US" dirty="0" err="1"/>
              <a:t>dewis</a:t>
            </a:r>
            <a:r>
              <a:rPr lang="en-GB" altLang="en-US" dirty="0"/>
              <a:t> </a:t>
            </a:r>
            <a:r>
              <a:rPr lang="en-GB" altLang="en-US" dirty="0" err="1"/>
              <a:t>cymryd</a:t>
            </a:r>
            <a:r>
              <a:rPr lang="en-GB" altLang="en-US" dirty="0"/>
              <a:t> </a:t>
            </a:r>
            <a:r>
              <a:rPr lang="en-GB" altLang="en-US" dirty="0" err="1"/>
              <a:t>rhan</a:t>
            </a:r>
            <a:r>
              <a:rPr lang="en-GB" altLang="en-US" dirty="0"/>
              <a:t>, </a:t>
            </a:r>
            <a:r>
              <a:rPr lang="en-GB" altLang="en-US" dirty="0" err="1"/>
              <a:t>yn</a:t>
            </a:r>
            <a:r>
              <a:rPr lang="en-GB" altLang="en-US" dirty="0"/>
              <a:t> </a:t>
            </a:r>
            <a:r>
              <a:rPr lang="en-GB" altLang="en-US" dirty="0" err="1"/>
              <a:t>bennaf</a:t>
            </a:r>
            <a:r>
              <a:rPr lang="en-GB" altLang="en-US" dirty="0"/>
              <a:t> </a:t>
            </a:r>
            <a:r>
              <a:rPr lang="en-GB" altLang="en-US" dirty="0" err="1"/>
              <a:t>oherwydd</a:t>
            </a:r>
            <a:r>
              <a:rPr lang="en-GB" altLang="en-US" dirty="0"/>
              <a:t> </a:t>
            </a:r>
            <a:r>
              <a:rPr lang="en-GB" altLang="en-US" dirty="0" err="1"/>
              <a:t>eu</a:t>
            </a:r>
            <a:r>
              <a:rPr lang="en-GB" altLang="en-US" dirty="0"/>
              <a:t> bod </a:t>
            </a:r>
            <a:r>
              <a:rPr lang="en-GB" altLang="en-US" dirty="0" err="1"/>
              <a:t>eisiau</a:t>
            </a:r>
            <a:r>
              <a:rPr lang="en-GB" altLang="en-US" dirty="0"/>
              <a:t> </a:t>
            </a:r>
            <a:r>
              <a:rPr lang="en-GB" altLang="en-US" dirty="0" err="1"/>
              <a:t>ymlacio</a:t>
            </a:r>
            <a:r>
              <a:rPr lang="en-GB" altLang="en-US" dirty="0"/>
              <a:t>, </a:t>
            </a:r>
            <a:r>
              <a:rPr lang="en-GB" altLang="en-US" dirty="0" err="1"/>
              <a:t>cwrdd</a:t>
            </a:r>
            <a:r>
              <a:rPr lang="en-GB" altLang="en-US" dirty="0"/>
              <a:t> â </a:t>
            </a:r>
            <a:r>
              <a:rPr lang="en-GB" altLang="en-US" dirty="0" err="1"/>
              <a:t>ffrindiau</a:t>
            </a:r>
            <a:r>
              <a:rPr lang="en-GB" altLang="en-US" dirty="0"/>
              <a:t>, </a:t>
            </a:r>
            <a:r>
              <a:rPr lang="en-GB" altLang="en-US" dirty="0" err="1"/>
              <a:t>gwneud</a:t>
            </a:r>
            <a:r>
              <a:rPr lang="en-GB" altLang="en-US" dirty="0"/>
              <a:t> </a:t>
            </a:r>
            <a:r>
              <a:rPr lang="en-GB" altLang="en-US" dirty="0" err="1"/>
              <a:t>perthnasoedd</a:t>
            </a:r>
            <a:r>
              <a:rPr lang="en-GB" altLang="en-US" dirty="0"/>
              <a:t> </a:t>
            </a:r>
            <a:r>
              <a:rPr lang="en-GB" altLang="en-US" dirty="0" err="1"/>
              <a:t>newydd</a:t>
            </a:r>
            <a:r>
              <a:rPr lang="en-GB" altLang="en-US" dirty="0"/>
              <a:t>, </a:t>
            </a:r>
            <a:r>
              <a:rPr lang="en-GB" altLang="en-US" dirty="0" err="1"/>
              <a:t>cael</a:t>
            </a:r>
            <a:r>
              <a:rPr lang="en-GB" altLang="en-US" dirty="0"/>
              <a:t> hwyl, a </a:t>
            </a:r>
            <a:r>
              <a:rPr lang="en-GB" altLang="en-US" dirty="0" err="1"/>
              <a:t>dod</a:t>
            </a:r>
            <a:r>
              <a:rPr lang="en-GB" altLang="en-US" dirty="0"/>
              <a:t> o </a:t>
            </a:r>
            <a:r>
              <a:rPr lang="en-GB" altLang="en-US" dirty="0" err="1"/>
              <a:t>hyd</a:t>
            </a:r>
            <a:r>
              <a:rPr lang="en-GB" altLang="en-US" dirty="0"/>
              <a:t> </a:t>
            </a:r>
            <a:r>
              <a:rPr lang="en-GB" altLang="en-US" dirty="0" err="1"/>
              <a:t>i</a:t>
            </a:r>
            <a:r>
              <a:rPr lang="en-GB" altLang="en-US" dirty="0"/>
              <a:t> </a:t>
            </a:r>
            <a:r>
              <a:rPr lang="en-GB" altLang="en-US" dirty="0" err="1"/>
              <a:t>gefnogaeth</a:t>
            </a:r>
            <a:r>
              <a:rPr lang="en-GB" altLang="en-US" dirty="0"/>
              <a:t>,</a:t>
            </a:r>
          </a:p>
          <a:p>
            <a:pPr lvl="1">
              <a:lnSpc>
                <a:spcPct val="120000"/>
              </a:lnSpc>
            </a:pPr>
            <a:r>
              <a:rPr lang="en-GB" altLang="en-US" dirty="0" err="1"/>
              <a:t>Mae’r</a:t>
            </a:r>
            <a:r>
              <a:rPr lang="en-GB" altLang="en-US" dirty="0"/>
              <a:t> </a:t>
            </a:r>
            <a:r>
              <a:rPr lang="en-GB" altLang="en-US" dirty="0" err="1"/>
              <a:t>gwaith</a:t>
            </a:r>
            <a:r>
              <a:rPr lang="en-GB" altLang="en-US" dirty="0"/>
              <a:t> </a:t>
            </a:r>
            <a:r>
              <a:rPr lang="en-GB" altLang="en-US" dirty="0" err="1"/>
              <a:t>yn</a:t>
            </a:r>
            <a:r>
              <a:rPr lang="en-GB" altLang="en-US" dirty="0"/>
              <a:t> </a:t>
            </a:r>
            <a:r>
              <a:rPr lang="en-GB" altLang="en-US" dirty="0" err="1"/>
              <a:t>dechrau</a:t>
            </a:r>
            <a:r>
              <a:rPr lang="en-GB" altLang="en-US" dirty="0"/>
              <a:t> o </a:t>
            </a:r>
            <a:r>
              <a:rPr lang="en-GB" altLang="en-US" dirty="0" err="1"/>
              <a:t>ble</a:t>
            </a:r>
            <a:r>
              <a:rPr lang="en-GB" altLang="en-US" dirty="0"/>
              <a:t> </a:t>
            </a:r>
            <a:r>
              <a:rPr lang="en-GB" altLang="en-US" dirty="0" err="1"/>
              <a:t>mae</a:t>
            </a:r>
            <a:r>
              <a:rPr lang="en-GB" altLang="en-US" dirty="0"/>
              <a:t> </a:t>
            </a:r>
            <a:r>
              <a:rPr lang="en-GB" altLang="en-US" dirty="0" err="1"/>
              <a:t>pobl</a:t>
            </a:r>
            <a:r>
              <a:rPr lang="en-GB" altLang="en-US" dirty="0"/>
              <a:t> </a:t>
            </a:r>
            <a:r>
              <a:rPr lang="en-GB" altLang="en-US" dirty="0" err="1"/>
              <a:t>ifanc</a:t>
            </a:r>
            <a:r>
              <a:rPr lang="en-GB" altLang="en-US" dirty="0"/>
              <a:t> </a:t>
            </a:r>
            <a:r>
              <a:rPr lang="en-GB" altLang="en-US" dirty="0" err="1"/>
              <a:t>mewn</a:t>
            </a:r>
            <a:r>
              <a:rPr lang="en-GB" altLang="en-US" dirty="0"/>
              <a:t> </a:t>
            </a:r>
            <a:r>
              <a:rPr lang="en-GB" altLang="en-US" dirty="0" err="1"/>
              <a:t>perthynas</a:t>
            </a:r>
            <a:r>
              <a:rPr lang="en-GB" altLang="en-US" dirty="0"/>
              <a:t> </a:t>
            </a:r>
            <a:r>
              <a:rPr lang="en-GB" altLang="en-US" dirty="0" err="1"/>
              <a:t>â’u</a:t>
            </a:r>
            <a:r>
              <a:rPr lang="en-GB" altLang="en-US" dirty="0"/>
              <a:t> </a:t>
            </a:r>
            <a:r>
              <a:rPr lang="en-GB" altLang="en-US" dirty="0" err="1"/>
              <a:t>gwerthoedd</a:t>
            </a:r>
            <a:r>
              <a:rPr lang="en-GB" altLang="en-US" dirty="0"/>
              <a:t>, </a:t>
            </a:r>
            <a:r>
              <a:rPr lang="en-GB" altLang="en-US" dirty="0" err="1"/>
              <a:t>eu</a:t>
            </a:r>
            <a:r>
              <a:rPr lang="en-GB" altLang="en-US" dirty="0"/>
              <a:t> </a:t>
            </a:r>
            <a:r>
              <a:rPr lang="en-GB" altLang="en-US" dirty="0" err="1"/>
              <a:t>safbwyntiau</a:t>
            </a:r>
            <a:r>
              <a:rPr lang="en-GB" altLang="en-US" dirty="0"/>
              <a:t> </a:t>
            </a:r>
            <a:r>
              <a:rPr lang="en-GB" altLang="en-US" dirty="0" err="1"/>
              <a:t>a’u</a:t>
            </a:r>
            <a:r>
              <a:rPr lang="en-GB" altLang="en-US" dirty="0"/>
              <a:t> </a:t>
            </a:r>
            <a:r>
              <a:rPr lang="en-GB" altLang="en-US" dirty="0" err="1"/>
              <a:t>hegwyddorion</a:t>
            </a:r>
            <a:r>
              <a:rPr lang="en-GB" altLang="en-US" dirty="0"/>
              <a:t> </a:t>
            </a:r>
            <a:r>
              <a:rPr lang="en-GB" altLang="en-US" dirty="0" err="1"/>
              <a:t>eu</a:t>
            </a:r>
            <a:r>
              <a:rPr lang="en-GB" altLang="en-US" dirty="0"/>
              <a:t> </a:t>
            </a:r>
            <a:r>
              <a:rPr lang="en-GB" altLang="en-US" dirty="0" err="1"/>
              <a:t>hunain</a:t>
            </a:r>
            <a:r>
              <a:rPr lang="en-GB" altLang="en-US" dirty="0"/>
              <a:t>, </a:t>
            </a:r>
            <a:r>
              <a:rPr lang="en-GB" altLang="en-US" dirty="0" err="1"/>
              <a:t>yn</a:t>
            </a:r>
            <a:r>
              <a:rPr lang="en-GB" altLang="en-US" dirty="0"/>
              <a:t> </a:t>
            </a:r>
            <a:r>
              <a:rPr lang="en-GB" altLang="en-US" dirty="0" err="1"/>
              <a:t>ogystal</a:t>
            </a:r>
            <a:r>
              <a:rPr lang="en-GB" altLang="en-US" dirty="0"/>
              <a:t> </a:t>
            </a:r>
            <a:r>
              <a:rPr lang="en-GB" altLang="en-US" dirty="0" err="1"/>
              <a:t>â’u</a:t>
            </a:r>
            <a:r>
              <a:rPr lang="en-GB" altLang="en-US" dirty="0"/>
              <a:t> </a:t>
            </a:r>
            <a:r>
              <a:rPr lang="en-GB" altLang="en-US" dirty="0" err="1"/>
              <a:t>gofod</a:t>
            </a:r>
            <a:r>
              <a:rPr lang="en-GB" altLang="en-US" dirty="0"/>
              <a:t> </a:t>
            </a:r>
            <a:r>
              <a:rPr lang="en-GB" altLang="en-US" dirty="0" err="1"/>
              <a:t>personol</a:t>
            </a:r>
            <a:r>
              <a:rPr lang="en-GB" altLang="en-US" dirty="0"/>
              <a:t> a </a:t>
            </a:r>
            <a:r>
              <a:rPr lang="en-GB" altLang="en-US" dirty="0" err="1"/>
              <a:t>chymdeithasol</a:t>
            </a:r>
            <a:r>
              <a:rPr lang="en-GB" altLang="en-US" dirty="0"/>
              <a:t> </a:t>
            </a:r>
            <a:r>
              <a:rPr lang="en-GB" altLang="en-US" dirty="0" err="1"/>
              <a:t>eu</a:t>
            </a:r>
            <a:r>
              <a:rPr lang="en-GB" altLang="en-US" dirty="0"/>
              <a:t> </a:t>
            </a:r>
            <a:r>
              <a:rPr lang="en-GB" altLang="en-US" dirty="0" err="1"/>
              <a:t>hunain</a:t>
            </a:r>
            <a:r>
              <a:rPr lang="en-GB" altLang="en-US" dirty="0"/>
              <a:t>,</a:t>
            </a:r>
          </a:p>
          <a:p>
            <a:pPr lvl="1">
              <a:lnSpc>
                <a:spcPct val="120000"/>
              </a:lnSpc>
            </a:pPr>
            <a:r>
              <a:rPr lang="en-GB" altLang="en-US" dirty="0" err="1"/>
              <a:t>Mae’n</a:t>
            </a:r>
            <a:r>
              <a:rPr lang="en-GB" altLang="en-US" dirty="0"/>
              <a:t> </a:t>
            </a:r>
            <a:r>
              <a:rPr lang="en-GB" altLang="en-US" dirty="0" err="1"/>
              <a:t>ceisio</a:t>
            </a:r>
            <a:r>
              <a:rPr lang="en-GB" altLang="en-US" dirty="0"/>
              <a:t> </a:t>
            </a:r>
            <a:r>
              <a:rPr lang="en-GB" altLang="en-US" dirty="0" err="1"/>
              <a:t>mynd</a:t>
            </a:r>
            <a:r>
              <a:rPr lang="en-GB" altLang="en-US" dirty="0"/>
              <a:t> y </a:t>
            </a:r>
            <a:r>
              <a:rPr lang="en-GB" altLang="en-US" dirty="0" err="1"/>
              <a:t>tu</a:t>
            </a:r>
            <a:r>
              <a:rPr lang="en-GB" altLang="en-US" dirty="0"/>
              <a:t> </a:t>
            </a:r>
            <a:r>
              <a:rPr lang="en-GB" altLang="en-US" dirty="0" err="1"/>
              <a:t>hwnt</a:t>
            </a:r>
            <a:r>
              <a:rPr lang="en-GB" altLang="en-US" dirty="0"/>
              <a:t> </a:t>
            </a:r>
            <a:r>
              <a:rPr lang="en-GB" altLang="en-US" dirty="0" err="1"/>
              <a:t>i</a:t>
            </a:r>
            <a:r>
              <a:rPr lang="en-GB" altLang="en-US" dirty="0"/>
              <a:t> le </a:t>
            </a:r>
            <a:r>
              <a:rPr lang="en-GB" altLang="en-US" dirty="0" err="1"/>
              <a:t>mae</a:t>
            </a:r>
            <a:r>
              <a:rPr lang="en-GB" altLang="en-US" dirty="0"/>
              <a:t> </a:t>
            </a:r>
            <a:r>
              <a:rPr lang="en-GB" altLang="en-US" dirty="0" err="1"/>
              <a:t>pobl</a:t>
            </a:r>
            <a:r>
              <a:rPr lang="en-GB" altLang="en-US" dirty="0"/>
              <a:t> </a:t>
            </a:r>
            <a:r>
              <a:rPr lang="en-GB" altLang="en-US" dirty="0" err="1"/>
              <a:t>ifanc</a:t>
            </a:r>
            <a:r>
              <a:rPr lang="en-GB" altLang="en-US" dirty="0"/>
              <a:t> </a:t>
            </a:r>
            <a:r>
              <a:rPr lang="en-GB" altLang="en-US" dirty="0" err="1"/>
              <a:t>yn</a:t>
            </a:r>
            <a:r>
              <a:rPr lang="en-GB" altLang="en-US" dirty="0"/>
              <a:t> </a:t>
            </a:r>
            <a:r>
              <a:rPr lang="en-GB" altLang="en-US" dirty="0" err="1"/>
              <a:t>dechrau</a:t>
            </a:r>
            <a:r>
              <a:rPr lang="en-GB" altLang="en-US" dirty="0"/>
              <a:t>, </a:t>
            </a:r>
            <a:r>
              <a:rPr lang="en-GB" altLang="en-US" dirty="0" err="1"/>
              <a:t>i</a:t>
            </a:r>
            <a:r>
              <a:rPr lang="en-GB" altLang="en-US" dirty="0"/>
              <a:t> </a:t>
            </a:r>
            <a:r>
              <a:rPr lang="en-GB" altLang="en-US" dirty="0" err="1"/>
              <a:t>ehangu</a:t>
            </a:r>
            <a:r>
              <a:rPr lang="en-GB" altLang="en-US" dirty="0"/>
              <a:t> </a:t>
            </a:r>
            <a:r>
              <a:rPr lang="en-GB" altLang="en-US" dirty="0" err="1"/>
              <a:t>eu</a:t>
            </a:r>
            <a:r>
              <a:rPr lang="en-GB" altLang="en-US" dirty="0"/>
              <a:t> </a:t>
            </a:r>
            <a:r>
              <a:rPr lang="en-GB" altLang="en-US" dirty="0" err="1"/>
              <a:t>gorwelion</a:t>
            </a:r>
            <a:r>
              <a:rPr lang="en-GB" altLang="en-US" dirty="0"/>
              <a:t>, </a:t>
            </a:r>
            <a:r>
              <a:rPr lang="en-GB" altLang="en-US" dirty="0" err="1"/>
              <a:t>hyrwyddo</a:t>
            </a:r>
            <a:r>
              <a:rPr lang="en-GB" altLang="en-US" dirty="0"/>
              <a:t> </a:t>
            </a:r>
            <a:r>
              <a:rPr lang="en-GB" altLang="en-US" dirty="0" err="1"/>
              <a:t>cyfranogiad</a:t>
            </a:r>
            <a:r>
              <a:rPr lang="en-GB" altLang="en-US" dirty="0"/>
              <a:t> a </a:t>
            </a:r>
            <a:r>
              <a:rPr lang="en-GB" altLang="en-US" dirty="0" err="1"/>
              <a:t>gwahodd</a:t>
            </a:r>
            <a:r>
              <a:rPr lang="en-GB" altLang="en-US" dirty="0"/>
              <a:t> </a:t>
            </a:r>
            <a:r>
              <a:rPr lang="en-GB" altLang="en-US" dirty="0" err="1"/>
              <a:t>ymrwymiad</a:t>
            </a:r>
            <a:r>
              <a:rPr lang="en-GB" altLang="en-US" dirty="0"/>
              <a:t> </a:t>
            </a:r>
            <a:r>
              <a:rPr lang="en-GB" altLang="en-US" dirty="0" err="1"/>
              <a:t>cymdeithasol</a:t>
            </a:r>
            <a:r>
              <a:rPr lang="en-GB" altLang="en-US" dirty="0"/>
              <a:t>, </a:t>
            </a:r>
            <a:r>
              <a:rPr lang="en-GB" altLang="en-US" dirty="0" err="1"/>
              <a:t>yn</a:t>
            </a:r>
            <a:r>
              <a:rPr lang="en-GB" altLang="en-US" dirty="0"/>
              <a:t> </a:t>
            </a:r>
            <a:r>
              <a:rPr lang="en-GB" altLang="en-US" dirty="0" err="1"/>
              <a:t>arbennig</a:t>
            </a:r>
            <a:r>
              <a:rPr lang="en-GB" altLang="en-US" dirty="0"/>
              <a:t> </a:t>
            </a:r>
            <a:r>
              <a:rPr lang="en-GB" altLang="en-US" dirty="0" err="1"/>
              <a:t>trwy</a:t>
            </a:r>
            <a:r>
              <a:rPr lang="en-GB" altLang="en-US" dirty="0"/>
              <a:t> </a:t>
            </a:r>
            <a:r>
              <a:rPr lang="en-GB" altLang="en-US" dirty="0" err="1"/>
              <a:t>eu</a:t>
            </a:r>
            <a:r>
              <a:rPr lang="en-GB" altLang="en-US" dirty="0"/>
              <a:t> </a:t>
            </a:r>
            <a:r>
              <a:rPr lang="en-GB" altLang="en-US" dirty="0" err="1"/>
              <a:t>hannog</a:t>
            </a:r>
            <a:r>
              <a:rPr lang="en-GB" altLang="en-US" dirty="0"/>
              <a:t> </a:t>
            </a:r>
            <a:r>
              <a:rPr lang="en-GB" altLang="en-US" dirty="0" err="1"/>
              <a:t>i</a:t>
            </a:r>
            <a:r>
              <a:rPr lang="en-GB" altLang="en-US" dirty="0"/>
              <a:t> </a:t>
            </a:r>
            <a:r>
              <a:rPr lang="en-GB" altLang="en-US" dirty="0" err="1"/>
              <a:t>fod</a:t>
            </a:r>
            <a:r>
              <a:rPr lang="en-GB" altLang="en-US" dirty="0"/>
              <a:t> </a:t>
            </a:r>
            <a:r>
              <a:rPr lang="en-GB" altLang="en-US" dirty="0" err="1"/>
              <a:t>yn</a:t>
            </a:r>
            <a:r>
              <a:rPr lang="en-GB" altLang="en-US" dirty="0"/>
              <a:t> </a:t>
            </a:r>
            <a:r>
              <a:rPr lang="en-GB" altLang="en-US" dirty="0" err="1"/>
              <a:t>feirniadol</a:t>
            </a:r>
            <a:r>
              <a:rPr lang="en-GB" altLang="en-US" dirty="0"/>
              <a:t> ac </a:t>
            </a:r>
            <a:r>
              <a:rPr lang="en-GB" altLang="en-US" dirty="0" err="1"/>
              <a:t>yn</a:t>
            </a:r>
            <a:r>
              <a:rPr lang="en-GB" altLang="en-US" dirty="0"/>
              <a:t> </a:t>
            </a:r>
            <a:r>
              <a:rPr lang="en-GB" altLang="en-US" dirty="0" err="1"/>
              <a:t>greadigol</a:t>
            </a:r>
            <a:r>
              <a:rPr lang="en-GB" altLang="en-US" dirty="0"/>
              <a:t> </a:t>
            </a:r>
            <a:r>
              <a:rPr lang="en-GB" altLang="en-US" dirty="0" err="1"/>
              <a:t>yn</a:t>
            </a:r>
            <a:r>
              <a:rPr lang="en-GB" altLang="en-US" dirty="0"/>
              <a:t> </a:t>
            </a:r>
            <a:r>
              <a:rPr lang="en-GB" altLang="en-US" dirty="0" err="1"/>
              <a:t>eu</a:t>
            </a:r>
            <a:r>
              <a:rPr lang="en-GB" altLang="en-US" dirty="0"/>
              <a:t> </a:t>
            </a:r>
            <a:r>
              <a:rPr lang="en-GB" altLang="en-US" dirty="0" err="1"/>
              <a:t>hymatebion</a:t>
            </a:r>
            <a:r>
              <a:rPr lang="en-GB" altLang="en-US" dirty="0"/>
              <a:t> </a:t>
            </a:r>
            <a:r>
              <a:rPr lang="en-GB" altLang="en-US" dirty="0" err="1"/>
              <a:t>i’w</a:t>
            </a:r>
            <a:r>
              <a:rPr lang="en-GB" altLang="en-US" dirty="0"/>
              <a:t> </a:t>
            </a:r>
            <a:r>
              <a:rPr lang="en-GB" altLang="en-US" dirty="0" err="1"/>
              <a:t>profiad</a:t>
            </a:r>
            <a:r>
              <a:rPr lang="en-GB" altLang="en-US" dirty="0"/>
              <a:t> </a:t>
            </a:r>
            <a:r>
              <a:rPr lang="en-GB" altLang="en-US" dirty="0" err="1"/>
              <a:t>a’r</a:t>
            </a:r>
            <a:r>
              <a:rPr lang="en-GB" altLang="en-US" dirty="0"/>
              <a:t> </a:t>
            </a:r>
            <a:r>
              <a:rPr lang="en-GB" altLang="en-US" dirty="0" err="1"/>
              <a:t>byd</a:t>
            </a:r>
            <a:r>
              <a:rPr lang="en-GB" altLang="en-US" dirty="0"/>
              <a:t> </a:t>
            </a:r>
            <a:r>
              <a:rPr lang="en-GB" altLang="en-US" dirty="0" err="1"/>
              <a:t>o’u</a:t>
            </a:r>
            <a:r>
              <a:rPr lang="en-GB" altLang="en-US" dirty="0"/>
              <a:t> </a:t>
            </a:r>
            <a:r>
              <a:rPr lang="en-GB" altLang="en-US" dirty="0" err="1"/>
              <a:t>cwmpas</a:t>
            </a:r>
            <a:r>
              <a:rPr lang="en-GB" altLang="en-US" dirty="0"/>
              <a:t>,</a:t>
            </a:r>
          </a:p>
        </p:txBody>
      </p:sp>
      <p:sp>
        <p:nvSpPr>
          <p:cNvPr id="2" name="Content Placeholder 1">
            <a:extLst>
              <a:ext uri="{FF2B5EF4-FFF2-40B4-BE49-F238E27FC236}">
                <a16:creationId xmlns:a16="http://schemas.microsoft.com/office/drawing/2014/main" id="{5C60A704-4AB4-0BAA-E7E1-6C512B221E4B}"/>
              </a:ext>
            </a:extLst>
          </p:cNvPr>
          <p:cNvSpPr>
            <a:spLocks noGrp="1"/>
          </p:cNvSpPr>
          <p:nvPr>
            <p:ph sz="half" idx="2"/>
          </p:nvPr>
        </p:nvSpPr>
        <p:spPr>
          <a:xfrm>
            <a:off x="6172200" y="1825624"/>
            <a:ext cx="5181600" cy="4183289"/>
          </a:xfrm>
        </p:spPr>
        <p:txBody>
          <a:bodyPr>
            <a:normAutofit fontScale="62500" lnSpcReduction="20000"/>
          </a:bodyPr>
          <a:lstStyle/>
          <a:p>
            <a:pPr>
              <a:lnSpc>
                <a:spcPct val="80000"/>
              </a:lnSpc>
            </a:pPr>
            <a:r>
              <a:rPr lang="en-GB" altLang="en-US" sz="2900" b="1" dirty="0">
                <a:solidFill>
                  <a:schemeClr val="accent5">
                    <a:lumMod val="75000"/>
                  </a:schemeClr>
                </a:solidFill>
              </a:rPr>
              <a:t>Participation and active involvement</a:t>
            </a:r>
          </a:p>
          <a:p>
            <a:pPr lvl="1">
              <a:lnSpc>
                <a:spcPct val="120000"/>
              </a:lnSpc>
            </a:pPr>
            <a:r>
              <a:rPr lang="en-GB" altLang="en-US" sz="2600" dirty="0">
                <a:solidFill>
                  <a:schemeClr val="accent5">
                    <a:lumMod val="75000"/>
                  </a:schemeClr>
                </a:solidFill>
              </a:rPr>
              <a:t>Young people choose to be involved, not least because they want to relax, meet friends, make new relationships, to have fun, and to find support,</a:t>
            </a:r>
          </a:p>
          <a:p>
            <a:pPr lvl="1">
              <a:lnSpc>
                <a:spcPct val="120000"/>
              </a:lnSpc>
            </a:pPr>
            <a:r>
              <a:rPr lang="en-GB" altLang="en-US" sz="2600" dirty="0">
                <a:solidFill>
                  <a:schemeClr val="accent5">
                    <a:lumMod val="75000"/>
                  </a:schemeClr>
                </a:solidFill>
              </a:rPr>
              <a:t>The work starts from where young people are in relation to their own values, views and principles, as well as their own personal and social space,</a:t>
            </a:r>
          </a:p>
          <a:p>
            <a:pPr lvl="1">
              <a:lnSpc>
                <a:spcPct val="120000"/>
              </a:lnSpc>
            </a:pPr>
            <a:r>
              <a:rPr lang="en-GB" altLang="en-US" sz="2600" dirty="0">
                <a:solidFill>
                  <a:schemeClr val="accent5">
                    <a:lumMod val="75000"/>
                  </a:schemeClr>
                </a:solidFill>
              </a:rPr>
              <a:t>It seeks to go beyond where young people start, to widen their horizons, promote participation and invite social commitment, in particular by encouraging them to be critical and creative in their responses to their experience and the world around them,</a:t>
            </a:r>
          </a:p>
          <a:p>
            <a:endParaRPr lang="en-GB" dirty="0"/>
          </a:p>
        </p:txBody>
      </p:sp>
    </p:spTree>
    <p:extLst>
      <p:ext uri="{BB962C8B-B14F-4D97-AF65-F5344CB8AC3E}">
        <p14:creationId xmlns:p14="http://schemas.microsoft.com/office/powerpoint/2010/main" val="11576574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chor="b">
            <a:normAutofit/>
          </a:bodyPr>
          <a:lstStyle/>
          <a:p>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endParaRPr lang="cy-GB" altLang="en-US" b="1" dirty="0">
              <a:solidFill>
                <a:schemeClr val="accent5">
                  <a:lumMod val="75000"/>
                </a:schemeClr>
              </a:solidFill>
            </a:endParaRPr>
          </a:p>
        </p:txBody>
      </p:sp>
      <p:sp>
        <p:nvSpPr>
          <p:cNvPr id="8195" name="Rectangle 3"/>
          <p:cNvSpPr>
            <a:spLocks noGrp="1" noChangeArrowheads="1"/>
          </p:cNvSpPr>
          <p:nvPr>
            <p:ph sz="half" idx="1"/>
          </p:nvPr>
        </p:nvSpPr>
        <p:spPr>
          <a:xfrm>
            <a:off x="838200" y="1825625"/>
            <a:ext cx="5181600" cy="3914775"/>
          </a:xfrm>
        </p:spPr>
        <p:txBody>
          <a:bodyPr>
            <a:normAutofit fontScale="62500" lnSpcReduction="20000"/>
          </a:bodyPr>
          <a:lstStyle/>
          <a:p>
            <a:pPr>
              <a:lnSpc>
                <a:spcPct val="120000"/>
              </a:lnSpc>
            </a:pPr>
            <a:r>
              <a:rPr lang="en-GB" altLang="en-US" b="1" dirty="0" err="1"/>
              <a:t>Cydraddoldeb</a:t>
            </a:r>
            <a:r>
              <a:rPr lang="en-GB" altLang="en-US" b="1" dirty="0"/>
              <a:t>, </a:t>
            </a:r>
            <a:r>
              <a:rPr lang="en-GB" altLang="en-US" b="1" dirty="0" err="1"/>
              <a:t>amrywiaeth</a:t>
            </a:r>
            <a:r>
              <a:rPr lang="en-GB" altLang="en-US" b="1" dirty="0"/>
              <a:t> a </a:t>
            </a:r>
            <a:r>
              <a:rPr lang="en-GB" altLang="en-US" b="1" dirty="0" err="1"/>
              <a:t>chynhwysiant</a:t>
            </a:r>
            <a:r>
              <a:rPr lang="en-GB" altLang="en-US" b="1" dirty="0"/>
              <a:t>:</a:t>
            </a:r>
          </a:p>
          <a:p>
            <a:pPr lvl="1">
              <a:lnSpc>
                <a:spcPct val="120000"/>
              </a:lnSpc>
            </a:pPr>
            <a:r>
              <a:rPr lang="en-GB" altLang="en-US" sz="2900" dirty="0" err="1"/>
              <a:t>Mae’n</a:t>
            </a:r>
            <a:r>
              <a:rPr lang="en-GB" altLang="en-US" sz="2900" dirty="0"/>
              <a:t> trin </a:t>
            </a:r>
            <a:r>
              <a:rPr lang="en-GB" altLang="en-US" sz="2900" dirty="0" err="1"/>
              <a:t>pobl</a:t>
            </a:r>
            <a:r>
              <a:rPr lang="en-GB" altLang="en-US" sz="2900" dirty="0"/>
              <a:t> </a:t>
            </a:r>
            <a:r>
              <a:rPr lang="en-GB" altLang="en-US" sz="2900" dirty="0" err="1"/>
              <a:t>ifanc</a:t>
            </a:r>
            <a:r>
              <a:rPr lang="en-GB" altLang="en-US" sz="2900" dirty="0"/>
              <a:t> â </a:t>
            </a:r>
            <a:r>
              <a:rPr lang="en-GB" altLang="en-US" sz="2900" dirty="0" err="1"/>
              <a:t>pharch</a:t>
            </a:r>
            <a:r>
              <a:rPr lang="en-GB" altLang="en-US" sz="2900" dirty="0"/>
              <a:t>, </a:t>
            </a:r>
            <a:r>
              <a:rPr lang="en-GB" altLang="en-US" sz="2900" dirty="0" err="1"/>
              <a:t>gan</a:t>
            </a:r>
            <a:r>
              <a:rPr lang="en-GB" altLang="en-US" sz="2900" dirty="0"/>
              <a:t> </a:t>
            </a:r>
            <a:r>
              <a:rPr lang="en-GB" altLang="en-US" sz="2900" dirty="0" err="1"/>
              <a:t>werthfawrogi</a:t>
            </a:r>
            <a:r>
              <a:rPr lang="en-GB" altLang="en-US" sz="2900" dirty="0"/>
              <a:t> </a:t>
            </a:r>
            <a:r>
              <a:rPr lang="en-GB" altLang="en-US" sz="2900" dirty="0" err="1"/>
              <a:t>pob</a:t>
            </a:r>
            <a:r>
              <a:rPr lang="en-GB" altLang="en-US" sz="2900" dirty="0"/>
              <a:t> </a:t>
            </a:r>
            <a:r>
              <a:rPr lang="en-GB" altLang="en-US" sz="2900" dirty="0" err="1"/>
              <a:t>unigolyn</a:t>
            </a:r>
            <a:r>
              <a:rPr lang="en-GB" altLang="en-US" sz="2900" dirty="0"/>
              <a:t> </a:t>
            </a:r>
            <a:r>
              <a:rPr lang="en-GB" altLang="en-US" sz="2900" dirty="0" err="1"/>
              <a:t>a’u</a:t>
            </a:r>
            <a:r>
              <a:rPr lang="en-GB" altLang="en-US" sz="2900" dirty="0"/>
              <a:t> </a:t>
            </a:r>
            <a:r>
              <a:rPr lang="en-GB" altLang="en-US" sz="2900" dirty="0" err="1"/>
              <a:t>gwahaniaethau</a:t>
            </a:r>
            <a:r>
              <a:rPr lang="en-GB" altLang="en-US" sz="2900" dirty="0"/>
              <a:t>, a </a:t>
            </a:r>
            <a:r>
              <a:rPr lang="en-GB" altLang="en-US" sz="2900" dirty="0" err="1"/>
              <a:t>hyrwyddo</a:t>
            </a:r>
            <a:r>
              <a:rPr lang="en-GB" altLang="en-US" sz="2900" dirty="0"/>
              <a:t> </a:t>
            </a:r>
            <a:r>
              <a:rPr lang="en-GB" altLang="en-US" sz="2900" dirty="0" err="1"/>
              <a:t>derbyniad</a:t>
            </a:r>
            <a:r>
              <a:rPr lang="en-GB" altLang="en-US" sz="2900" dirty="0"/>
              <a:t> a </a:t>
            </a:r>
            <a:r>
              <a:rPr lang="en-GB" altLang="en-US" sz="2900" dirty="0" err="1"/>
              <a:t>dealltwriaeth</a:t>
            </a:r>
            <a:r>
              <a:rPr lang="en-GB" altLang="en-US" sz="2900" dirty="0"/>
              <a:t> o </a:t>
            </a:r>
            <a:r>
              <a:rPr lang="en-GB" altLang="en-US" sz="2900" dirty="0" err="1"/>
              <a:t>eraill</a:t>
            </a:r>
            <a:r>
              <a:rPr lang="en-GB" altLang="en-US" sz="2900" dirty="0"/>
              <a:t>, </a:t>
            </a:r>
            <a:r>
              <a:rPr lang="en-GB" altLang="en-US" sz="2900" dirty="0" err="1"/>
              <a:t>gan</a:t>
            </a:r>
            <a:r>
              <a:rPr lang="en-GB" altLang="en-US" sz="2900" dirty="0"/>
              <a:t> </a:t>
            </a:r>
            <a:r>
              <a:rPr lang="en-GB" altLang="en-US" sz="2900" dirty="0" err="1"/>
              <a:t>herio</a:t>
            </a:r>
            <a:r>
              <a:rPr lang="en-GB" altLang="en-US" sz="2900" dirty="0"/>
              <a:t> </a:t>
            </a:r>
            <a:r>
              <a:rPr lang="en-GB" altLang="en-US" sz="2900" dirty="0" err="1"/>
              <a:t>ymddygiad</a:t>
            </a:r>
            <a:r>
              <a:rPr lang="en-GB" altLang="en-US" sz="2900" dirty="0"/>
              <a:t> a </a:t>
            </a:r>
            <a:r>
              <a:rPr lang="en-GB" altLang="en-US" sz="2900" dirty="0" err="1"/>
              <a:t>syniadau</a:t>
            </a:r>
            <a:r>
              <a:rPr lang="en-GB" altLang="en-US" sz="2900" dirty="0"/>
              <a:t> </a:t>
            </a:r>
            <a:r>
              <a:rPr lang="en-GB" altLang="en-US" sz="2900" dirty="0" err="1"/>
              <a:t>gormesol</a:t>
            </a:r>
            <a:r>
              <a:rPr lang="en-GB" altLang="en-US" sz="2900" dirty="0"/>
              <a:t>,</a:t>
            </a:r>
          </a:p>
          <a:p>
            <a:pPr lvl="1">
              <a:lnSpc>
                <a:spcPct val="120000"/>
              </a:lnSpc>
            </a:pPr>
            <a:r>
              <a:rPr lang="en-GB" altLang="en-US" sz="2900" dirty="0" err="1"/>
              <a:t>Mae’n</a:t>
            </a:r>
            <a:r>
              <a:rPr lang="en-GB" altLang="en-US" sz="2900" dirty="0"/>
              <a:t> </a:t>
            </a:r>
            <a:r>
              <a:rPr lang="en-GB" altLang="en-US" sz="2900" dirty="0" err="1"/>
              <a:t>parchu</a:t>
            </a:r>
            <a:r>
              <a:rPr lang="en-GB" altLang="en-US" sz="2900" dirty="0"/>
              <a:t> ac </a:t>
            </a:r>
            <a:r>
              <a:rPr lang="en-GB" altLang="en-US" sz="2900" dirty="0" err="1"/>
              <a:t>yn</a:t>
            </a:r>
            <a:r>
              <a:rPr lang="en-GB" altLang="en-US" sz="2900" dirty="0"/>
              <a:t> </a:t>
            </a:r>
            <a:r>
              <a:rPr lang="en-GB" altLang="en-US" sz="2900" dirty="0" err="1"/>
              <a:t>gwerthfawrogi</a:t>
            </a:r>
            <a:r>
              <a:rPr lang="en-GB" altLang="en-US" sz="2900" dirty="0"/>
              <a:t> </a:t>
            </a:r>
            <a:r>
              <a:rPr lang="en-GB" altLang="en-US" sz="2900" dirty="0" err="1"/>
              <a:t>gwahaniaethau</a:t>
            </a:r>
            <a:r>
              <a:rPr lang="en-GB" altLang="en-US" sz="2900" dirty="0"/>
              <a:t> </a:t>
            </a:r>
            <a:r>
              <a:rPr lang="en-GB" altLang="en-US" sz="2900" dirty="0" err="1"/>
              <a:t>unigol</a:t>
            </a:r>
            <a:r>
              <a:rPr lang="en-GB" altLang="en-US" sz="2900" dirty="0"/>
              <a:t> </a:t>
            </a:r>
            <a:r>
              <a:rPr lang="en-GB" altLang="en-US" sz="2900" dirty="0" err="1"/>
              <a:t>trwy</a:t>
            </a:r>
            <a:r>
              <a:rPr lang="en-GB" altLang="en-US" sz="2900" dirty="0"/>
              <a:t> </a:t>
            </a:r>
            <a:r>
              <a:rPr lang="en-GB" altLang="en-US" sz="2900" dirty="0" err="1"/>
              <a:t>gefnogi</a:t>
            </a:r>
            <a:r>
              <a:rPr lang="en-GB" altLang="en-US" sz="2900" dirty="0"/>
              <a:t> a </a:t>
            </a:r>
            <a:r>
              <a:rPr lang="en-GB" altLang="en-US" sz="2900" dirty="0" err="1"/>
              <a:t>chryfhau</a:t>
            </a:r>
            <a:r>
              <a:rPr lang="en-GB" altLang="en-US" sz="2900" dirty="0"/>
              <a:t> cred </a:t>
            </a:r>
            <a:r>
              <a:rPr lang="en-GB" altLang="en-US" sz="2900" dirty="0" err="1"/>
              <a:t>pobl</a:t>
            </a:r>
            <a:r>
              <a:rPr lang="en-GB" altLang="en-US" sz="2900" dirty="0"/>
              <a:t> </a:t>
            </a:r>
            <a:r>
              <a:rPr lang="en-GB" altLang="en-US" sz="2900" dirty="0" err="1"/>
              <a:t>ifanc</a:t>
            </a:r>
            <a:r>
              <a:rPr lang="en-GB" altLang="en-US" sz="2900" dirty="0"/>
              <a:t> </a:t>
            </a:r>
            <a:r>
              <a:rPr lang="en-GB" altLang="en-US" sz="2900" dirty="0" err="1"/>
              <a:t>ynddynt</a:t>
            </a:r>
            <a:r>
              <a:rPr lang="en-GB" altLang="en-US" sz="2900" dirty="0"/>
              <a:t> </a:t>
            </a:r>
            <a:r>
              <a:rPr lang="en-GB" altLang="en-US" sz="2900" dirty="0" err="1"/>
              <a:t>eu</a:t>
            </a:r>
            <a:r>
              <a:rPr lang="en-GB" altLang="en-US" sz="2900" dirty="0"/>
              <a:t> </a:t>
            </a:r>
            <a:r>
              <a:rPr lang="en-GB" altLang="en-US" sz="2900" dirty="0" err="1"/>
              <a:t>hunain</a:t>
            </a:r>
            <a:r>
              <a:rPr lang="en-GB" altLang="en-US" sz="2900" dirty="0"/>
              <a:t>, </a:t>
            </a:r>
            <a:r>
              <a:rPr lang="en-GB" altLang="en-US" sz="2900" dirty="0" err="1"/>
              <a:t>a’u</a:t>
            </a:r>
            <a:r>
              <a:rPr lang="en-GB" altLang="en-US" sz="2900" dirty="0"/>
              <a:t> </a:t>
            </a:r>
            <a:r>
              <a:rPr lang="en-GB" altLang="en-US" sz="2900" dirty="0" err="1"/>
              <a:t>gallu</a:t>
            </a:r>
            <a:r>
              <a:rPr lang="en-GB" altLang="en-US" sz="2900" dirty="0"/>
              <a:t> </a:t>
            </a:r>
            <a:r>
              <a:rPr lang="en-GB" altLang="en-US" sz="2900" dirty="0" err="1"/>
              <a:t>i</a:t>
            </a:r>
            <a:r>
              <a:rPr lang="en-GB" altLang="en-US" sz="2900" dirty="0"/>
              <a:t> </a:t>
            </a:r>
            <a:r>
              <a:rPr lang="en-GB" altLang="en-US" sz="2900" dirty="0" err="1"/>
              <a:t>dyfu</a:t>
            </a:r>
            <a:r>
              <a:rPr lang="en-GB" altLang="en-US" sz="2900" dirty="0"/>
              <a:t> a </a:t>
            </a:r>
            <a:r>
              <a:rPr lang="en-GB" altLang="en-US" sz="2900" dirty="0" err="1"/>
              <a:t>newid</a:t>
            </a:r>
            <a:r>
              <a:rPr lang="en-GB" altLang="en-US" sz="2900" dirty="0"/>
              <a:t> </a:t>
            </a:r>
            <a:r>
              <a:rPr lang="en-GB" altLang="en-US" sz="2900" dirty="0" err="1"/>
              <a:t>trwy</a:t>
            </a:r>
            <a:r>
              <a:rPr lang="en-GB" altLang="en-US" sz="2900" dirty="0"/>
              <a:t> </a:t>
            </a:r>
            <a:r>
              <a:rPr lang="en-GB" altLang="en-US" sz="2900" dirty="0" err="1"/>
              <a:t>amgylchedd</a:t>
            </a:r>
            <a:r>
              <a:rPr lang="en-GB" altLang="en-US" sz="2900" dirty="0"/>
              <a:t> </a:t>
            </a:r>
            <a:r>
              <a:rPr lang="en-GB" altLang="en-US" sz="2900" dirty="0" err="1"/>
              <a:t>grŵp</a:t>
            </a:r>
            <a:r>
              <a:rPr lang="en-GB" altLang="en-US" sz="2900" dirty="0"/>
              <a:t> </a:t>
            </a:r>
            <a:r>
              <a:rPr lang="en-GB" altLang="en-US" sz="2900" dirty="0" err="1"/>
              <a:t>cefnogol</a:t>
            </a:r>
            <a:r>
              <a:rPr lang="en-GB" altLang="en-US" sz="2900" dirty="0"/>
              <a:t>,</a:t>
            </a:r>
          </a:p>
          <a:p>
            <a:pPr lvl="1">
              <a:lnSpc>
                <a:spcPct val="120000"/>
              </a:lnSpc>
            </a:pPr>
            <a:r>
              <a:rPr lang="en-GB" altLang="en-US" sz="2900" dirty="0" err="1"/>
              <a:t>Mae’n</a:t>
            </a:r>
            <a:r>
              <a:rPr lang="en-GB" altLang="en-US" sz="2900" dirty="0"/>
              <a:t> </a:t>
            </a:r>
            <a:r>
              <a:rPr lang="en-GB" altLang="en-US" sz="2900" dirty="0" err="1"/>
              <a:t>seiliedig</a:t>
            </a:r>
            <a:r>
              <a:rPr lang="en-GB" altLang="en-US" sz="2900" dirty="0"/>
              <a:t> </a:t>
            </a:r>
            <a:r>
              <a:rPr lang="en-GB" altLang="en-US" sz="2900" dirty="0" err="1"/>
              <a:t>ar</a:t>
            </a:r>
            <a:r>
              <a:rPr lang="en-GB" altLang="en-US" sz="2900" dirty="0"/>
              <a:t> </a:t>
            </a:r>
            <a:r>
              <a:rPr lang="en-GB" altLang="en-US" sz="2900" dirty="0" err="1"/>
              <a:t>egwyddorion</a:t>
            </a:r>
            <a:r>
              <a:rPr lang="en-GB" altLang="en-US" sz="2900" dirty="0"/>
              <a:t> </a:t>
            </a:r>
            <a:r>
              <a:rPr lang="en-GB" altLang="en-US" sz="2900" dirty="0" err="1"/>
              <a:t>tegwch</a:t>
            </a:r>
            <a:r>
              <a:rPr lang="en-GB" altLang="en-US" sz="2900" dirty="0"/>
              <a:t>, </a:t>
            </a:r>
            <a:r>
              <a:rPr lang="en-GB" altLang="en-US" sz="2900" dirty="0" err="1"/>
              <a:t>amrywiaeth</a:t>
            </a:r>
            <a:r>
              <a:rPr lang="en-GB" altLang="en-US" sz="2900" dirty="0"/>
              <a:t> a </a:t>
            </a:r>
            <a:r>
              <a:rPr lang="en-GB" altLang="en-US" sz="2900" dirty="0" err="1"/>
              <a:t>chyd-ddibyniaeth</a:t>
            </a:r>
            <a:r>
              <a:rPr lang="en-GB" altLang="en-US" sz="2900" dirty="0"/>
              <a:t>,</a:t>
            </a:r>
          </a:p>
        </p:txBody>
      </p:sp>
      <p:sp>
        <p:nvSpPr>
          <p:cNvPr id="5" name="Content Placeholder 4">
            <a:extLst>
              <a:ext uri="{FF2B5EF4-FFF2-40B4-BE49-F238E27FC236}">
                <a16:creationId xmlns:a16="http://schemas.microsoft.com/office/drawing/2014/main" id="{57B07D29-5311-A56C-254F-FB5897FAF3A0}"/>
              </a:ext>
            </a:extLst>
          </p:cNvPr>
          <p:cNvSpPr>
            <a:spLocks noGrp="1"/>
          </p:cNvSpPr>
          <p:nvPr>
            <p:ph sz="half" idx="2"/>
          </p:nvPr>
        </p:nvSpPr>
        <p:spPr/>
        <p:txBody>
          <a:bodyPr>
            <a:normAutofit fontScale="62500" lnSpcReduction="20000"/>
          </a:bodyPr>
          <a:lstStyle/>
          <a:p>
            <a:pPr>
              <a:lnSpc>
                <a:spcPct val="80000"/>
              </a:lnSpc>
            </a:pPr>
            <a:r>
              <a:rPr lang="en-GB" altLang="en-US" sz="2900" b="1" dirty="0">
                <a:solidFill>
                  <a:schemeClr val="accent5">
                    <a:lumMod val="75000"/>
                  </a:schemeClr>
                </a:solidFill>
              </a:rPr>
              <a:t>Equity, diversity and inclusion:</a:t>
            </a:r>
          </a:p>
          <a:p>
            <a:pPr lvl="1">
              <a:lnSpc>
                <a:spcPct val="120000"/>
              </a:lnSpc>
            </a:pPr>
            <a:r>
              <a:rPr lang="en-GB" altLang="en-US" sz="2700" dirty="0">
                <a:solidFill>
                  <a:schemeClr val="accent5">
                    <a:lumMod val="75000"/>
                  </a:schemeClr>
                </a:solidFill>
              </a:rPr>
              <a:t>It treats young people with respect, valuing each individual and their differences, and promoting the acceptance and understanding of others, whilst challenging oppressive behaviour and ideas,</a:t>
            </a:r>
          </a:p>
          <a:p>
            <a:pPr lvl="1">
              <a:lnSpc>
                <a:spcPct val="120000"/>
              </a:lnSpc>
            </a:pPr>
            <a:r>
              <a:rPr lang="en-GB" altLang="en-US" sz="2700" dirty="0">
                <a:solidFill>
                  <a:schemeClr val="accent5">
                    <a:lumMod val="75000"/>
                  </a:schemeClr>
                </a:solidFill>
              </a:rPr>
              <a:t>It respects and values individual differences by supporting and strengthening young people’s belief in themselves, and their capacity to grow and to change through a supportive group environment,</a:t>
            </a:r>
          </a:p>
          <a:p>
            <a:pPr lvl="1">
              <a:lnSpc>
                <a:spcPct val="120000"/>
              </a:lnSpc>
            </a:pPr>
            <a:r>
              <a:rPr lang="en-GB" altLang="en-US" sz="2700" dirty="0">
                <a:solidFill>
                  <a:schemeClr val="accent5">
                    <a:lumMod val="75000"/>
                  </a:schemeClr>
                </a:solidFill>
              </a:rPr>
              <a:t>It is underpinned by the principles of equity, diversity and interdependence,</a:t>
            </a:r>
          </a:p>
          <a:p>
            <a:endParaRPr lang="en-GB" dirty="0"/>
          </a:p>
        </p:txBody>
      </p:sp>
    </p:spTree>
    <p:extLst>
      <p:ext uri="{BB962C8B-B14F-4D97-AF65-F5344CB8AC3E}">
        <p14:creationId xmlns:p14="http://schemas.microsoft.com/office/powerpoint/2010/main" val="21824561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chor="b">
            <a:normAutofit/>
          </a:bodyPr>
          <a:lstStyle/>
          <a:p>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p>
        </p:txBody>
      </p:sp>
      <p:sp>
        <p:nvSpPr>
          <p:cNvPr id="9219" name="Rectangle 3"/>
          <p:cNvSpPr>
            <a:spLocks noGrp="1" noChangeArrowheads="1"/>
          </p:cNvSpPr>
          <p:nvPr>
            <p:ph sz="half" idx="1"/>
          </p:nvPr>
        </p:nvSpPr>
        <p:spPr>
          <a:xfrm>
            <a:off x="838200" y="1825625"/>
            <a:ext cx="5181600" cy="4195730"/>
          </a:xfrm>
        </p:spPr>
        <p:txBody>
          <a:bodyPr>
            <a:normAutofit fontScale="62500" lnSpcReduction="20000"/>
          </a:bodyPr>
          <a:lstStyle/>
          <a:p>
            <a:pPr>
              <a:lnSpc>
                <a:spcPct val="80000"/>
              </a:lnSpc>
            </a:pPr>
            <a:r>
              <a:rPr lang="en-GB" altLang="en-US" sz="2600" b="1" dirty="0" err="1"/>
              <a:t>Partneriaeth</a:t>
            </a:r>
            <a:r>
              <a:rPr lang="en-GB" altLang="en-US" sz="2600" b="1" dirty="0"/>
              <a:t> </a:t>
            </a:r>
            <a:r>
              <a:rPr lang="en-GB" altLang="en-US" sz="2600" b="1" dirty="0" err="1"/>
              <a:t>gyda</a:t>
            </a:r>
            <a:r>
              <a:rPr lang="en-GB" altLang="en-US" sz="2600" b="1" dirty="0"/>
              <a:t> </a:t>
            </a:r>
            <a:r>
              <a:rPr lang="en-GB" altLang="en-US" sz="2600" b="1" dirty="0" err="1"/>
              <a:t>phobl</a:t>
            </a:r>
            <a:r>
              <a:rPr lang="en-GB" altLang="en-US" sz="2600" b="1" dirty="0"/>
              <a:t> </a:t>
            </a:r>
            <a:r>
              <a:rPr lang="en-GB" altLang="en-US" sz="2600" b="1" dirty="0" err="1"/>
              <a:t>ifanc</a:t>
            </a:r>
            <a:r>
              <a:rPr lang="en-GB" altLang="en-US" sz="2600" b="1" dirty="0"/>
              <a:t> ac </a:t>
            </a:r>
            <a:r>
              <a:rPr lang="en-GB" altLang="en-US" sz="2600" b="1" dirty="0" err="1"/>
              <a:t>eraill</a:t>
            </a:r>
            <a:endParaRPr lang="en-GB" altLang="en-US" sz="2600" b="1" dirty="0"/>
          </a:p>
          <a:p>
            <a:pPr lvl="1">
              <a:lnSpc>
                <a:spcPct val="120000"/>
              </a:lnSpc>
            </a:pPr>
            <a:r>
              <a:rPr lang="en-GB" altLang="en-US" sz="2600" dirty="0" err="1"/>
              <a:t>Mae’n</a:t>
            </a:r>
            <a:r>
              <a:rPr lang="en-GB" altLang="en-US" sz="2600" dirty="0"/>
              <a:t> </a:t>
            </a:r>
            <a:r>
              <a:rPr lang="en-GB" altLang="en-US" sz="2600" dirty="0" err="1"/>
              <a:t>cydnabod</a:t>
            </a:r>
            <a:r>
              <a:rPr lang="en-GB" altLang="en-US" sz="2600" dirty="0"/>
              <a:t>, </a:t>
            </a:r>
            <a:r>
              <a:rPr lang="en-GB" altLang="en-US" sz="2600" dirty="0" err="1"/>
              <a:t>yn</a:t>
            </a:r>
            <a:r>
              <a:rPr lang="en-GB" altLang="en-US" sz="2600" dirty="0"/>
              <a:t> </a:t>
            </a:r>
            <a:r>
              <a:rPr lang="en-GB" altLang="en-US" sz="2600" dirty="0" err="1"/>
              <a:t>parchu</a:t>
            </a:r>
            <a:r>
              <a:rPr lang="en-GB" altLang="en-US" sz="2600" dirty="0"/>
              <a:t> ac </a:t>
            </a:r>
            <a:r>
              <a:rPr lang="en-GB" altLang="en-US" sz="2600" dirty="0" err="1"/>
              <a:t>yn</a:t>
            </a:r>
            <a:r>
              <a:rPr lang="en-GB" altLang="en-US" sz="2600" dirty="0"/>
              <a:t> </a:t>
            </a:r>
            <a:r>
              <a:rPr lang="en-GB" altLang="en-US" sz="2600" dirty="0" err="1"/>
              <a:t>ymateb</a:t>
            </a:r>
            <a:r>
              <a:rPr lang="en-GB" altLang="en-US" sz="2600" dirty="0"/>
              <a:t> </a:t>
            </a:r>
            <a:r>
              <a:rPr lang="en-GB" altLang="en-US" sz="2600" dirty="0" err="1"/>
              <a:t>yn</a:t>
            </a:r>
            <a:r>
              <a:rPr lang="en-GB" altLang="en-US" sz="2600" dirty="0"/>
              <a:t> </a:t>
            </a:r>
            <a:r>
              <a:rPr lang="en-GB" altLang="en-US" sz="2600" dirty="0" err="1"/>
              <a:t>weithredol</a:t>
            </a:r>
            <a:r>
              <a:rPr lang="en-GB" altLang="en-US" sz="2600" dirty="0"/>
              <a:t> </a:t>
            </a:r>
            <a:r>
              <a:rPr lang="en-GB" altLang="en-US" sz="2600" dirty="0" err="1"/>
              <a:t>i’r</a:t>
            </a:r>
            <a:r>
              <a:rPr lang="en-GB" altLang="en-US" sz="2600" dirty="0"/>
              <a:t> </a:t>
            </a:r>
            <a:r>
              <a:rPr lang="en-GB" altLang="en-US" sz="2600" dirty="0" err="1"/>
              <a:t>rhwydweithiau</a:t>
            </a:r>
            <a:r>
              <a:rPr lang="en-GB" altLang="en-US" sz="2600" dirty="0"/>
              <a:t> </a:t>
            </a:r>
            <a:r>
              <a:rPr lang="en-GB" altLang="en-US" sz="2600" dirty="0" err="1"/>
              <a:t>ehangach</a:t>
            </a:r>
            <a:r>
              <a:rPr lang="en-GB" altLang="en-US" sz="2600" dirty="0"/>
              <a:t> o </a:t>
            </a:r>
            <a:r>
              <a:rPr lang="en-GB" altLang="en-US" sz="2600" dirty="0" err="1"/>
              <a:t>gyfoedion</a:t>
            </a:r>
            <a:r>
              <a:rPr lang="en-GB" altLang="en-US" sz="2600" dirty="0"/>
              <a:t>, </a:t>
            </a:r>
            <a:r>
              <a:rPr lang="en-GB" altLang="en-US" sz="2600" dirty="0" err="1"/>
              <a:t>cymunedau</a:t>
            </a:r>
            <a:r>
              <a:rPr lang="en-GB" altLang="en-US" sz="2600" dirty="0"/>
              <a:t>, </a:t>
            </a:r>
            <a:r>
              <a:rPr lang="en-GB" altLang="en-US" sz="2600" dirty="0" err="1"/>
              <a:t>teuluoedd</a:t>
            </a:r>
            <a:r>
              <a:rPr lang="en-GB" altLang="en-US" sz="2600" dirty="0"/>
              <a:t> a </a:t>
            </a:r>
            <a:r>
              <a:rPr lang="en-GB" altLang="en-US" sz="2600" dirty="0" err="1"/>
              <a:t>diwylliannau</a:t>
            </a:r>
            <a:r>
              <a:rPr lang="en-GB" altLang="en-US" sz="2600" dirty="0"/>
              <a:t> </a:t>
            </a:r>
            <a:r>
              <a:rPr lang="en-GB" altLang="en-US" sz="2600" dirty="0" err="1"/>
              <a:t>sy’n</a:t>
            </a:r>
            <a:r>
              <a:rPr lang="en-GB" altLang="en-US" sz="2600" dirty="0"/>
              <a:t> </a:t>
            </a:r>
            <a:r>
              <a:rPr lang="en-GB" altLang="en-US" sz="2600" dirty="0" err="1"/>
              <a:t>bwysig</a:t>
            </a:r>
            <a:r>
              <a:rPr lang="en-GB" altLang="en-US" sz="2600" dirty="0"/>
              <a:t> </a:t>
            </a:r>
            <a:r>
              <a:rPr lang="en-GB" altLang="en-US" sz="2600" dirty="0" err="1"/>
              <a:t>i</a:t>
            </a:r>
            <a:r>
              <a:rPr lang="en-GB" altLang="en-US" sz="2600" dirty="0"/>
              <a:t> </a:t>
            </a:r>
            <a:r>
              <a:rPr lang="en-GB" altLang="en-US" sz="2600" dirty="0" err="1"/>
              <a:t>bobl</a:t>
            </a:r>
            <a:r>
              <a:rPr lang="en-GB" altLang="en-US" sz="2600" dirty="0"/>
              <a:t> </a:t>
            </a:r>
            <a:r>
              <a:rPr lang="en-GB" altLang="en-US" sz="2600" dirty="0" err="1"/>
              <a:t>ifanc</a:t>
            </a:r>
            <a:r>
              <a:rPr lang="en-GB" altLang="en-US" sz="2600" dirty="0"/>
              <a:t>, a </a:t>
            </a:r>
            <a:r>
              <a:rPr lang="en-GB" altLang="en-US" sz="2600" dirty="0" err="1"/>
              <a:t>thrwy’r</a:t>
            </a:r>
            <a:r>
              <a:rPr lang="en-GB" altLang="en-US" sz="2600" dirty="0"/>
              <a:t> </a:t>
            </a:r>
            <a:r>
              <a:rPr lang="en-GB" altLang="en-US" sz="2600" dirty="0" err="1"/>
              <a:t>rhwydweithiau</a:t>
            </a:r>
            <a:r>
              <a:rPr lang="en-GB" altLang="en-US" sz="2600" dirty="0"/>
              <a:t> </a:t>
            </a:r>
            <a:r>
              <a:rPr lang="en-GB" altLang="en-US" sz="2600" dirty="0" err="1"/>
              <a:t>hyn</a:t>
            </a:r>
            <a:r>
              <a:rPr lang="en-GB" altLang="en-US" sz="2600" dirty="0"/>
              <a:t> </a:t>
            </a:r>
            <a:r>
              <a:rPr lang="en-GB" altLang="en-US" sz="2600" dirty="0" err="1"/>
              <a:t>mae’n</a:t>
            </a:r>
            <a:r>
              <a:rPr lang="en-GB" altLang="en-US" sz="2600" dirty="0"/>
              <a:t> </a:t>
            </a:r>
            <a:r>
              <a:rPr lang="en-GB" altLang="en-US" sz="2600" dirty="0" err="1"/>
              <a:t>ceisio</a:t>
            </a:r>
            <a:r>
              <a:rPr lang="en-GB" altLang="en-US" sz="2600" dirty="0"/>
              <a:t> </a:t>
            </a:r>
            <a:r>
              <a:rPr lang="en-GB" altLang="en-US" sz="2600" dirty="0" err="1"/>
              <a:t>helpu</a:t>
            </a:r>
            <a:r>
              <a:rPr lang="en-GB" altLang="en-US" sz="2600" dirty="0"/>
              <a:t> </a:t>
            </a:r>
            <a:r>
              <a:rPr lang="en-GB" altLang="en-US" sz="2600" dirty="0" err="1"/>
              <a:t>pobl</a:t>
            </a:r>
            <a:r>
              <a:rPr lang="en-GB" altLang="en-US" sz="2600" dirty="0"/>
              <a:t> </a:t>
            </a:r>
            <a:r>
              <a:rPr lang="en-GB" altLang="en-US" sz="2600" dirty="0" err="1"/>
              <a:t>ifanc</a:t>
            </a:r>
            <a:r>
              <a:rPr lang="en-GB" altLang="en-US" sz="2600" dirty="0"/>
              <a:t> </a:t>
            </a:r>
            <a:r>
              <a:rPr lang="en-GB" altLang="en-US" sz="2600" dirty="0" err="1"/>
              <a:t>i</a:t>
            </a:r>
            <a:r>
              <a:rPr lang="en-GB" altLang="en-US" sz="2600" dirty="0"/>
              <a:t> </a:t>
            </a:r>
            <a:r>
              <a:rPr lang="en-GB" altLang="en-US" sz="2600" dirty="0" err="1"/>
              <a:t>gyflawni</a:t>
            </a:r>
            <a:r>
              <a:rPr lang="en-GB" altLang="en-US" sz="2600" dirty="0"/>
              <a:t> </a:t>
            </a:r>
            <a:r>
              <a:rPr lang="en-GB" altLang="en-US" sz="2600" dirty="0" err="1"/>
              <a:t>perthnasoedd</a:t>
            </a:r>
            <a:r>
              <a:rPr lang="en-GB" altLang="en-US" sz="2600" dirty="0"/>
              <a:t> </a:t>
            </a:r>
            <a:r>
              <a:rPr lang="en-GB" altLang="en-US" sz="2600" dirty="0" err="1"/>
              <a:t>cryfach</a:t>
            </a:r>
            <a:r>
              <a:rPr lang="en-GB" altLang="en-US" sz="2600" dirty="0"/>
              <a:t> a </a:t>
            </a:r>
            <a:r>
              <a:rPr lang="en-GB" altLang="en-US" sz="2600" dirty="0" err="1"/>
              <a:t>hunaniaeth</a:t>
            </a:r>
            <a:r>
              <a:rPr lang="en-GB" altLang="en-US" sz="2600" dirty="0"/>
              <a:t> </a:t>
            </a:r>
            <a:r>
              <a:rPr lang="en-GB" altLang="en-US" sz="2600" dirty="0" err="1"/>
              <a:t>gyfunol</a:t>
            </a:r>
            <a:r>
              <a:rPr lang="en-GB" altLang="en-US" sz="2600" dirty="0"/>
              <a:t>, </a:t>
            </a:r>
            <a:r>
              <a:rPr lang="en-GB" altLang="en-US" sz="2600" dirty="0" err="1"/>
              <a:t>trwy</a:t>
            </a:r>
            <a:r>
              <a:rPr lang="en-GB" altLang="en-US" sz="2600" dirty="0"/>
              <a:t> </a:t>
            </a:r>
            <a:r>
              <a:rPr lang="en-GB" altLang="en-US" sz="2600" dirty="0" err="1"/>
              <a:t>hyrwyddo</a:t>
            </a:r>
            <a:r>
              <a:rPr lang="en-GB" altLang="en-US" sz="2600" dirty="0"/>
              <a:t> </a:t>
            </a:r>
            <a:r>
              <a:rPr lang="en-GB" altLang="en-US" sz="2600" dirty="0" err="1"/>
              <a:t>cynhwysiant</a:t>
            </a:r>
            <a:r>
              <a:rPr lang="en-GB" altLang="en-US" sz="2600" dirty="0"/>
              <a:t>,</a:t>
            </a:r>
          </a:p>
          <a:p>
            <a:pPr lvl="1">
              <a:lnSpc>
                <a:spcPct val="120000"/>
              </a:lnSpc>
            </a:pPr>
            <a:r>
              <a:rPr lang="en-GB" altLang="en-US" sz="2600" dirty="0" err="1"/>
              <a:t>Mae’n</a:t>
            </a:r>
            <a:r>
              <a:rPr lang="en-GB" altLang="en-US" sz="2600" dirty="0"/>
              <a:t> </a:t>
            </a:r>
            <a:r>
              <a:rPr lang="en-GB" altLang="en-US" sz="2600" dirty="0" err="1"/>
              <a:t>gweithio</a:t>
            </a:r>
            <a:r>
              <a:rPr lang="en-GB" altLang="en-US" sz="2600" dirty="0"/>
              <a:t> </a:t>
            </a:r>
            <a:r>
              <a:rPr lang="en-GB" altLang="en-US" sz="2600" dirty="0" err="1"/>
              <a:t>mewn</a:t>
            </a:r>
            <a:r>
              <a:rPr lang="en-GB" altLang="en-US" sz="2600" dirty="0"/>
              <a:t> </a:t>
            </a:r>
            <a:r>
              <a:rPr lang="en-GB" altLang="en-US" sz="2600" dirty="0" err="1"/>
              <a:t>partneriaeth</a:t>
            </a:r>
            <a:r>
              <a:rPr lang="en-GB" altLang="en-US" sz="2600" dirty="0"/>
              <a:t> â </a:t>
            </a:r>
            <a:r>
              <a:rPr lang="en-GB" altLang="en-US" sz="2600" dirty="0" err="1"/>
              <a:t>phobl</a:t>
            </a:r>
            <a:r>
              <a:rPr lang="en-GB" altLang="en-US" sz="2600" dirty="0"/>
              <a:t> </a:t>
            </a:r>
            <a:r>
              <a:rPr lang="en-GB" altLang="en-US" sz="2600" dirty="0" err="1"/>
              <a:t>ifanc</a:t>
            </a:r>
            <a:r>
              <a:rPr lang="en-GB" altLang="en-US" sz="2600" dirty="0"/>
              <a:t> ac </a:t>
            </a:r>
            <a:r>
              <a:rPr lang="en-GB" altLang="en-US" sz="2600" dirty="0" err="1"/>
              <a:t>asiantaethau</a:t>
            </a:r>
            <a:r>
              <a:rPr lang="en-GB" altLang="en-US" sz="2600" dirty="0"/>
              <a:t> </a:t>
            </a:r>
            <a:r>
              <a:rPr lang="en-GB" altLang="en-US" sz="2600" dirty="0" err="1"/>
              <a:t>eraill</a:t>
            </a:r>
            <a:r>
              <a:rPr lang="en-GB" altLang="en-US" sz="2600" dirty="0"/>
              <a:t> </a:t>
            </a:r>
            <a:r>
              <a:rPr lang="en-GB" altLang="en-US" sz="2600" dirty="0" err="1"/>
              <a:t>sy’n</a:t>
            </a:r>
            <a:r>
              <a:rPr lang="en-GB" altLang="en-US" sz="2600" dirty="0"/>
              <a:t> </a:t>
            </a:r>
            <a:r>
              <a:rPr lang="en-GB" altLang="en-US" sz="2600" dirty="0" err="1"/>
              <a:t>cyfrannu</a:t>
            </a:r>
            <a:r>
              <a:rPr lang="en-GB" altLang="en-US" sz="2600" dirty="0"/>
              <a:t> at </a:t>
            </a:r>
            <a:r>
              <a:rPr lang="en-GB" altLang="en-US" sz="2600" dirty="0" err="1"/>
              <a:t>ddatblygiad</a:t>
            </a:r>
            <a:r>
              <a:rPr lang="en-GB" altLang="en-US" sz="2600" dirty="0"/>
              <a:t> </a:t>
            </a:r>
            <a:r>
              <a:rPr lang="en-GB" altLang="en-US" sz="2600" dirty="0" err="1"/>
              <a:t>cymdeithasol</a:t>
            </a:r>
            <a:r>
              <a:rPr lang="en-GB" altLang="en-US" sz="2600" dirty="0"/>
              <a:t>, </a:t>
            </a:r>
            <a:r>
              <a:rPr lang="en-GB" altLang="en-US" sz="2600" dirty="0" err="1"/>
              <a:t>addysgol</a:t>
            </a:r>
            <a:r>
              <a:rPr lang="en-GB" altLang="en-US" sz="2600" dirty="0"/>
              <a:t> a </a:t>
            </a:r>
            <a:r>
              <a:rPr lang="en-GB" altLang="en-US" sz="2600" dirty="0" err="1"/>
              <a:t>phersonol</a:t>
            </a:r>
            <a:r>
              <a:rPr lang="en-GB" altLang="en-US" sz="2600" dirty="0"/>
              <a:t> </a:t>
            </a:r>
            <a:r>
              <a:rPr lang="en-GB" altLang="en-US" sz="2600" dirty="0" err="1"/>
              <a:t>pobl</a:t>
            </a:r>
            <a:r>
              <a:rPr lang="en-GB" altLang="en-US" sz="2600" dirty="0"/>
              <a:t> </a:t>
            </a:r>
            <a:r>
              <a:rPr lang="en-GB" altLang="en-US" sz="2600" dirty="0" err="1"/>
              <a:t>ifanc</a:t>
            </a:r>
            <a:r>
              <a:rPr lang="en-GB" altLang="en-US" sz="2600" dirty="0"/>
              <a:t>.</a:t>
            </a:r>
          </a:p>
          <a:p>
            <a:pPr lvl="1">
              <a:lnSpc>
                <a:spcPct val="120000"/>
              </a:lnSpc>
            </a:pPr>
            <a:r>
              <a:rPr lang="en-GB" altLang="en-US" sz="2600" dirty="0" err="1"/>
              <a:t>Mae’n</a:t>
            </a:r>
            <a:r>
              <a:rPr lang="en-GB" altLang="en-US" sz="2600" dirty="0"/>
              <a:t> </a:t>
            </a:r>
            <a:r>
              <a:rPr lang="en-GB" altLang="en-US" sz="2600" dirty="0" err="1"/>
              <a:t>cydnabod</a:t>
            </a:r>
            <a:r>
              <a:rPr lang="en-GB" altLang="en-US" sz="2600" dirty="0"/>
              <a:t> y person </a:t>
            </a:r>
            <a:r>
              <a:rPr lang="en-GB" altLang="en-US" sz="2600" dirty="0" err="1"/>
              <a:t>ifanc</a:t>
            </a:r>
            <a:r>
              <a:rPr lang="en-GB" altLang="en-US" sz="2600" dirty="0"/>
              <a:t> </a:t>
            </a:r>
            <a:r>
              <a:rPr lang="en-GB" altLang="en-US" sz="2600" dirty="0" err="1"/>
              <a:t>fel</a:t>
            </a:r>
            <a:r>
              <a:rPr lang="en-GB" altLang="en-US" sz="2600" dirty="0"/>
              <a:t> partner </a:t>
            </a:r>
            <a:r>
              <a:rPr lang="en-GB" altLang="en-US" sz="2600" dirty="0" err="1"/>
              <a:t>mewn</a:t>
            </a:r>
            <a:r>
              <a:rPr lang="en-GB" altLang="en-US" sz="2600" dirty="0"/>
              <a:t> proses </a:t>
            </a:r>
            <a:r>
              <a:rPr lang="en-GB" altLang="en-US" sz="2600" dirty="0" err="1"/>
              <a:t>ddysgu</a:t>
            </a:r>
            <a:r>
              <a:rPr lang="en-GB" altLang="en-US" sz="2600" dirty="0"/>
              <a:t>, </a:t>
            </a:r>
            <a:r>
              <a:rPr lang="en-GB" altLang="en-US" sz="2600" dirty="0" err="1"/>
              <a:t>gan</a:t>
            </a:r>
            <a:r>
              <a:rPr lang="en-GB" altLang="en-US" sz="2600" dirty="0"/>
              <a:t> </a:t>
            </a:r>
            <a:r>
              <a:rPr lang="en-GB" altLang="en-US" sz="2600" dirty="0" err="1"/>
              <a:t>ategu</a:t>
            </a:r>
            <a:r>
              <a:rPr lang="en-GB" altLang="en-US" sz="2600" dirty="0"/>
              <a:t> </a:t>
            </a:r>
            <a:r>
              <a:rPr lang="en-GB" altLang="en-US" sz="2600" dirty="0" err="1"/>
              <a:t>addysg</a:t>
            </a:r>
            <a:r>
              <a:rPr lang="en-GB" altLang="en-US" sz="2600" dirty="0"/>
              <a:t> </a:t>
            </a:r>
            <a:r>
              <a:rPr lang="en-GB" altLang="en-US" sz="2600" dirty="0" err="1"/>
              <a:t>ffurfiol</a:t>
            </a:r>
            <a:r>
              <a:rPr lang="en-GB" altLang="en-US" sz="2600" dirty="0"/>
              <a:t>, </a:t>
            </a:r>
            <a:r>
              <a:rPr lang="en-GB" altLang="en-US" sz="2600" dirty="0" err="1"/>
              <a:t>hyrwyddo</a:t>
            </a:r>
            <a:r>
              <a:rPr lang="en-GB" altLang="en-US" sz="2600" dirty="0"/>
              <a:t> </a:t>
            </a:r>
            <a:r>
              <a:rPr lang="en-GB" altLang="en-US" sz="2600" dirty="0" err="1"/>
              <a:t>mynediad</a:t>
            </a:r>
            <a:r>
              <a:rPr lang="en-GB" altLang="en-US" sz="2600" dirty="0"/>
              <a:t> </a:t>
            </a:r>
            <a:r>
              <a:rPr lang="en-GB" altLang="en-US" sz="2600" dirty="0" err="1"/>
              <a:t>i</a:t>
            </a:r>
            <a:r>
              <a:rPr lang="en-GB" altLang="en-US" sz="2600" dirty="0"/>
              <a:t> </a:t>
            </a:r>
            <a:r>
              <a:rPr lang="en-GB" altLang="en-US" sz="2600" dirty="0" err="1"/>
              <a:t>gyfleoedd</a:t>
            </a:r>
            <a:r>
              <a:rPr lang="en-GB" altLang="en-US" sz="2600" dirty="0"/>
              <a:t> </a:t>
            </a:r>
            <a:r>
              <a:rPr lang="en-GB" altLang="en-US" sz="2600" dirty="0" err="1"/>
              <a:t>dysgu</a:t>
            </a:r>
            <a:r>
              <a:rPr lang="en-GB" altLang="en-US" sz="2600" dirty="0"/>
              <a:t> </a:t>
            </a:r>
            <a:r>
              <a:rPr lang="en-GB" altLang="en-US" sz="2600" dirty="0" err="1"/>
              <a:t>sy’n</a:t>
            </a:r>
            <a:r>
              <a:rPr lang="en-GB" altLang="en-US" sz="2600" dirty="0"/>
              <a:t> </a:t>
            </a:r>
            <a:r>
              <a:rPr lang="en-GB" altLang="en-US" sz="2600" dirty="0" err="1"/>
              <a:t>eu</a:t>
            </a:r>
            <a:r>
              <a:rPr lang="en-GB" altLang="en-US" sz="2600" dirty="0"/>
              <a:t> </a:t>
            </a:r>
            <a:r>
              <a:rPr lang="en-GB" altLang="en-US" sz="2600" dirty="0" err="1"/>
              <a:t>galluogi</a:t>
            </a:r>
            <a:r>
              <a:rPr lang="en-GB" altLang="en-US" sz="2600" dirty="0"/>
              <a:t> </a:t>
            </a:r>
            <a:r>
              <a:rPr lang="en-GB" altLang="en-US" sz="2600" dirty="0" err="1"/>
              <a:t>i</a:t>
            </a:r>
            <a:r>
              <a:rPr lang="en-GB" altLang="en-US" sz="2600" dirty="0"/>
              <a:t> </a:t>
            </a:r>
            <a:r>
              <a:rPr lang="en-GB" altLang="en-US" sz="2600" dirty="0" err="1"/>
              <a:t>gyflawni</a:t>
            </a:r>
            <a:r>
              <a:rPr lang="en-GB" altLang="en-US" sz="2600" dirty="0"/>
              <a:t> </a:t>
            </a:r>
            <a:r>
              <a:rPr lang="en-GB" altLang="en-US" sz="2600" dirty="0" err="1"/>
              <a:t>eu</a:t>
            </a:r>
            <a:r>
              <a:rPr lang="en-GB" altLang="en-US" sz="2600" dirty="0"/>
              <a:t> </a:t>
            </a:r>
            <a:r>
              <a:rPr lang="en-GB" altLang="en-US" sz="2600" dirty="0" err="1"/>
              <a:t>potensial</a:t>
            </a:r>
            <a:r>
              <a:rPr lang="en-GB" altLang="en-US" sz="2600" dirty="0"/>
              <a:t>,</a:t>
            </a:r>
          </a:p>
        </p:txBody>
      </p:sp>
      <p:sp>
        <p:nvSpPr>
          <p:cNvPr id="2" name="Content Placeholder 1">
            <a:extLst>
              <a:ext uri="{FF2B5EF4-FFF2-40B4-BE49-F238E27FC236}">
                <a16:creationId xmlns:a16="http://schemas.microsoft.com/office/drawing/2014/main" id="{8ACFF001-6544-3E9D-8DC7-D287E5D4D024}"/>
              </a:ext>
            </a:extLst>
          </p:cNvPr>
          <p:cNvSpPr>
            <a:spLocks noGrp="1"/>
          </p:cNvSpPr>
          <p:nvPr>
            <p:ph sz="half" idx="2"/>
          </p:nvPr>
        </p:nvSpPr>
        <p:spPr>
          <a:xfrm>
            <a:off x="6172200" y="1825624"/>
            <a:ext cx="5181600" cy="4495347"/>
          </a:xfrm>
        </p:spPr>
        <p:txBody>
          <a:bodyPr>
            <a:normAutofit fontScale="62500" lnSpcReduction="20000"/>
          </a:bodyPr>
          <a:lstStyle/>
          <a:p>
            <a:pPr>
              <a:lnSpc>
                <a:spcPct val="80000"/>
              </a:lnSpc>
            </a:pPr>
            <a:r>
              <a:rPr lang="en-GB" altLang="en-US" sz="2600" b="1" dirty="0">
                <a:solidFill>
                  <a:schemeClr val="accent5">
                    <a:lumMod val="75000"/>
                  </a:schemeClr>
                </a:solidFill>
              </a:rPr>
              <a:t>Partnership with young people and others</a:t>
            </a:r>
          </a:p>
          <a:p>
            <a:pPr lvl="1">
              <a:lnSpc>
                <a:spcPct val="120000"/>
              </a:lnSpc>
            </a:pPr>
            <a:r>
              <a:rPr lang="en-GB" altLang="en-US" sz="2600" dirty="0">
                <a:solidFill>
                  <a:schemeClr val="accent5">
                    <a:lumMod val="75000"/>
                  </a:schemeClr>
                </a:solidFill>
              </a:rPr>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a:t>
            </a:r>
          </a:p>
          <a:p>
            <a:pPr lvl="1">
              <a:lnSpc>
                <a:spcPct val="120000"/>
              </a:lnSpc>
            </a:pPr>
            <a:r>
              <a:rPr lang="en-GB" altLang="en-US" sz="2600" dirty="0">
                <a:solidFill>
                  <a:schemeClr val="accent5">
                    <a:lumMod val="75000"/>
                  </a:schemeClr>
                </a:solidFill>
              </a:rPr>
              <a:t>It works in partnership with young people and other agencies which contribute to young people’s social, educational and personal development,</a:t>
            </a:r>
          </a:p>
          <a:p>
            <a:pPr lvl="1">
              <a:lnSpc>
                <a:spcPct val="120000"/>
              </a:lnSpc>
            </a:pPr>
            <a:r>
              <a:rPr lang="en-GB" altLang="en-US" sz="2600" dirty="0">
                <a:solidFill>
                  <a:schemeClr val="accent5">
                    <a:lumMod val="75000"/>
                  </a:schemeClr>
                </a:solidFill>
              </a:rPr>
              <a:t>It recognises the young person as a partner in a learning process, complementing formal education, promoting their access to learning opportunities which enable them to fulfil their potential,</a:t>
            </a:r>
          </a:p>
          <a:p>
            <a:pPr marL="0" indent="0">
              <a:buNone/>
            </a:pPr>
            <a:endParaRPr lang="en-GB" dirty="0"/>
          </a:p>
        </p:txBody>
      </p:sp>
    </p:spTree>
    <p:extLst>
      <p:ext uri="{BB962C8B-B14F-4D97-AF65-F5344CB8AC3E}">
        <p14:creationId xmlns:p14="http://schemas.microsoft.com/office/powerpoint/2010/main" val="8678205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chor="b">
            <a:normAutofit/>
          </a:bodyPr>
          <a:lstStyle/>
          <a:p>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p>
        </p:txBody>
      </p:sp>
      <p:sp>
        <p:nvSpPr>
          <p:cNvPr id="10243" name="Rectangle 3"/>
          <p:cNvSpPr>
            <a:spLocks noGrp="1" noChangeArrowheads="1"/>
          </p:cNvSpPr>
          <p:nvPr>
            <p:ph sz="half" idx="1"/>
          </p:nvPr>
        </p:nvSpPr>
        <p:spPr>
          <a:xfrm>
            <a:off x="838200" y="1825625"/>
            <a:ext cx="5181600" cy="4133526"/>
          </a:xfrm>
        </p:spPr>
        <p:txBody>
          <a:bodyPr>
            <a:normAutofit fontScale="92500" lnSpcReduction="10000"/>
          </a:bodyPr>
          <a:lstStyle/>
          <a:p>
            <a:pPr>
              <a:lnSpc>
                <a:spcPct val="90000"/>
              </a:lnSpc>
            </a:pPr>
            <a:r>
              <a:rPr lang="en-GB" altLang="en-US" sz="2600" b="1" dirty="0" err="1"/>
              <a:t>Datblygiad</a:t>
            </a:r>
            <a:r>
              <a:rPr lang="en-GB" altLang="en-US" sz="2600" b="1" dirty="0"/>
              <a:t> </a:t>
            </a:r>
            <a:r>
              <a:rPr lang="en-GB" altLang="en-US" sz="2600" b="1" dirty="0" err="1"/>
              <a:t>personol</a:t>
            </a:r>
            <a:r>
              <a:rPr lang="en-GB" altLang="en-US" sz="2600" b="1" dirty="0"/>
              <a:t>, </a:t>
            </a:r>
            <a:r>
              <a:rPr lang="en-GB" altLang="en-US" sz="2600" b="1" dirty="0" err="1"/>
              <a:t>cymdeithasol</a:t>
            </a:r>
            <a:r>
              <a:rPr lang="en-GB" altLang="en-US" sz="2600" b="1" dirty="0"/>
              <a:t> a </a:t>
            </a:r>
            <a:r>
              <a:rPr lang="en-GB" altLang="en-US" sz="2600" b="1" dirty="0" err="1"/>
              <a:t>gwleidyddol</a:t>
            </a:r>
            <a:r>
              <a:rPr lang="en-GB" altLang="en-US" sz="2600" b="1" dirty="0"/>
              <a:t>:</a:t>
            </a:r>
          </a:p>
          <a:p>
            <a:pPr lvl="1"/>
            <a:r>
              <a:rPr lang="en-GB" altLang="en-US" sz="2100" dirty="0" err="1"/>
              <a:t>Mae’n</a:t>
            </a:r>
            <a:r>
              <a:rPr lang="en-GB" altLang="en-US" sz="2100" dirty="0"/>
              <a:t> </a:t>
            </a:r>
            <a:r>
              <a:rPr lang="en-GB" altLang="en-US" sz="2100" dirty="0" err="1"/>
              <a:t>ymwneud</a:t>
            </a:r>
            <a:r>
              <a:rPr lang="en-GB" altLang="en-US" sz="2100" dirty="0"/>
              <a:t> â </a:t>
            </a:r>
            <a:r>
              <a:rPr lang="en-GB" altLang="en-US" sz="2100" dirty="0" err="1"/>
              <a:t>sut</a:t>
            </a:r>
            <a:r>
              <a:rPr lang="en-GB" altLang="en-US" sz="2100" dirty="0"/>
              <a:t> </a:t>
            </a:r>
            <a:r>
              <a:rPr lang="en-GB" altLang="en-US" sz="2100" dirty="0" err="1"/>
              <a:t>mae</a:t>
            </a:r>
            <a:r>
              <a:rPr lang="en-GB" altLang="en-US" sz="2100" dirty="0"/>
              <a:t> </a:t>
            </a:r>
            <a:r>
              <a:rPr lang="en-GB" altLang="en-US" sz="2100" dirty="0" err="1"/>
              <a:t>pobl</a:t>
            </a:r>
            <a:r>
              <a:rPr lang="en-GB" altLang="en-US" sz="2100" dirty="0"/>
              <a:t> </a:t>
            </a:r>
            <a:r>
              <a:rPr lang="en-GB" altLang="en-US" sz="2100" dirty="0" err="1"/>
              <a:t>ifanc</a:t>
            </a:r>
            <a:r>
              <a:rPr lang="en-GB" altLang="en-US" sz="2100" dirty="0"/>
              <a:t> </a:t>
            </a:r>
            <a:r>
              <a:rPr lang="en-GB" altLang="en-US" sz="2100" dirty="0" err="1"/>
              <a:t>yn</a:t>
            </a:r>
            <a:r>
              <a:rPr lang="en-GB" altLang="en-US" sz="2100" dirty="0"/>
              <a:t> </a:t>
            </a:r>
            <a:r>
              <a:rPr lang="en-GB" altLang="en-US" sz="2100" dirty="0" err="1"/>
              <a:t>teimlo</a:t>
            </a:r>
            <a:r>
              <a:rPr lang="en-GB" altLang="en-US" sz="2100" dirty="0"/>
              <a:t>, ac </a:t>
            </a:r>
            <a:r>
              <a:rPr lang="en-GB" altLang="en-US" sz="2100" dirty="0" err="1"/>
              <a:t>nid</a:t>
            </a:r>
            <a:r>
              <a:rPr lang="en-GB" altLang="en-US" sz="2100" dirty="0"/>
              <a:t> dim </a:t>
            </a:r>
            <a:r>
              <a:rPr lang="en-GB" altLang="en-US" sz="2100" dirty="0" err="1"/>
              <a:t>ond</a:t>
            </a:r>
            <a:r>
              <a:rPr lang="en-GB" altLang="en-US" sz="2100" dirty="0"/>
              <a:t> </a:t>
            </a:r>
            <a:r>
              <a:rPr lang="en-GB" altLang="en-US" sz="2100" dirty="0" err="1"/>
              <a:t>â’r</a:t>
            </a:r>
            <a:r>
              <a:rPr lang="en-GB" altLang="en-US" sz="2100" dirty="0"/>
              <a:t> </a:t>
            </a:r>
            <a:r>
              <a:rPr lang="en-GB" altLang="en-US" sz="2100" dirty="0" err="1"/>
              <a:t>hyn</a:t>
            </a:r>
            <a:r>
              <a:rPr lang="en-GB" altLang="en-US" sz="2100" dirty="0"/>
              <a:t> y </a:t>
            </a:r>
            <a:r>
              <a:rPr lang="en-GB" altLang="en-US" sz="2100" dirty="0" err="1"/>
              <a:t>maent</a:t>
            </a:r>
            <a:r>
              <a:rPr lang="en-GB" altLang="en-US" sz="2100" dirty="0"/>
              <a:t> </a:t>
            </a:r>
            <a:r>
              <a:rPr lang="en-GB" altLang="en-US" sz="2100" dirty="0" err="1"/>
              <a:t>yn</a:t>
            </a:r>
            <a:r>
              <a:rPr lang="en-GB" altLang="en-US" sz="2100" dirty="0"/>
              <a:t> </a:t>
            </a:r>
            <a:r>
              <a:rPr lang="en-GB" altLang="en-US" sz="2100" dirty="0" err="1"/>
              <a:t>ei</a:t>
            </a:r>
            <a:r>
              <a:rPr lang="en-GB" altLang="en-US" sz="2100" dirty="0"/>
              <a:t> </a:t>
            </a:r>
            <a:r>
              <a:rPr lang="en-GB" altLang="en-US" sz="2100" dirty="0" err="1"/>
              <a:t>wybod</a:t>
            </a:r>
            <a:r>
              <a:rPr lang="en-GB" altLang="en-US" sz="2100" dirty="0"/>
              <a:t> ac </a:t>
            </a:r>
            <a:r>
              <a:rPr lang="en-GB" altLang="en-US" sz="2100" dirty="0" err="1"/>
              <a:t>yn</a:t>
            </a:r>
            <a:r>
              <a:rPr lang="en-GB" altLang="en-US" sz="2100" dirty="0"/>
              <a:t> </a:t>
            </a:r>
            <a:r>
              <a:rPr lang="en-GB" altLang="en-US" sz="2100" dirty="0" err="1"/>
              <a:t>gallu</a:t>
            </a:r>
            <a:r>
              <a:rPr lang="en-GB" altLang="en-US" sz="2100" dirty="0"/>
              <a:t> </a:t>
            </a:r>
            <a:r>
              <a:rPr lang="en-GB" altLang="en-US" sz="2100" dirty="0" err="1"/>
              <a:t>ei</a:t>
            </a:r>
            <a:r>
              <a:rPr lang="en-GB" altLang="en-US" sz="2100" dirty="0"/>
              <a:t> </a:t>
            </a:r>
            <a:r>
              <a:rPr lang="en-GB" altLang="en-US" sz="2100" dirty="0" err="1"/>
              <a:t>wneud</a:t>
            </a:r>
            <a:r>
              <a:rPr lang="en-GB" altLang="en-US" sz="2100" dirty="0"/>
              <a:t>.</a:t>
            </a:r>
          </a:p>
          <a:p>
            <a:pPr lvl="1"/>
            <a:r>
              <a:rPr lang="en-GB" altLang="en-US" sz="2100" dirty="0" err="1"/>
              <a:t>Mae’n</a:t>
            </a:r>
            <a:r>
              <a:rPr lang="en-GB" altLang="en-US" sz="2100" dirty="0"/>
              <a:t> </a:t>
            </a:r>
            <a:r>
              <a:rPr lang="en-GB" altLang="en-US" sz="2100" dirty="0" err="1"/>
              <a:t>ymwneud</a:t>
            </a:r>
            <a:r>
              <a:rPr lang="en-GB" altLang="en-US" sz="2100" dirty="0"/>
              <a:t> â </a:t>
            </a:r>
            <a:r>
              <a:rPr lang="en-GB" altLang="en-US" sz="2100" dirty="0" err="1"/>
              <a:t>hwyluso</a:t>
            </a:r>
            <a:r>
              <a:rPr lang="en-GB" altLang="en-US" sz="2100" dirty="0"/>
              <a:t> a </a:t>
            </a:r>
            <a:r>
              <a:rPr lang="en-GB" altLang="en-US" sz="2100" dirty="0" err="1"/>
              <a:t>grymuso</a:t>
            </a:r>
            <a:r>
              <a:rPr lang="en-GB" altLang="en-US" sz="2100" dirty="0"/>
              <a:t> </a:t>
            </a:r>
            <a:r>
              <a:rPr lang="en-GB" altLang="en-US" sz="2100" dirty="0" err="1"/>
              <a:t>llais</a:t>
            </a:r>
            <a:r>
              <a:rPr lang="en-GB" altLang="en-US" sz="2100" dirty="0"/>
              <a:t> </a:t>
            </a:r>
            <a:r>
              <a:rPr lang="en-GB" altLang="en-US" sz="2100" dirty="0" err="1"/>
              <a:t>pobl</a:t>
            </a:r>
            <a:r>
              <a:rPr lang="en-GB" altLang="en-US" sz="2100" dirty="0"/>
              <a:t> </a:t>
            </a:r>
            <a:r>
              <a:rPr lang="en-GB" altLang="en-US" sz="2100" dirty="0" err="1"/>
              <a:t>ifanc</a:t>
            </a:r>
            <a:r>
              <a:rPr lang="en-GB" altLang="en-US" sz="2100" dirty="0"/>
              <a:t>, </a:t>
            </a:r>
            <a:r>
              <a:rPr lang="en-GB" altLang="en-US" sz="2100" dirty="0" err="1"/>
              <a:t>gan</a:t>
            </a:r>
            <a:r>
              <a:rPr lang="en-GB" altLang="en-US" sz="2100" dirty="0"/>
              <a:t> </a:t>
            </a:r>
            <a:r>
              <a:rPr lang="en-GB" altLang="en-US" sz="2100" dirty="0" err="1"/>
              <a:t>eu</a:t>
            </a:r>
            <a:r>
              <a:rPr lang="en-GB" altLang="en-US" sz="2100" dirty="0"/>
              <a:t> </a:t>
            </a:r>
            <a:r>
              <a:rPr lang="en-GB" altLang="en-US" sz="2100" dirty="0" err="1"/>
              <a:t>hannog</a:t>
            </a:r>
            <a:r>
              <a:rPr lang="en-GB" altLang="en-US" sz="2100" dirty="0"/>
              <a:t> </a:t>
            </a:r>
            <a:r>
              <a:rPr lang="en-GB" altLang="en-US" sz="2100" dirty="0" err="1"/>
              <a:t>a’u</a:t>
            </a:r>
            <a:r>
              <a:rPr lang="en-GB" altLang="en-US" sz="2100" dirty="0"/>
              <a:t> </a:t>
            </a:r>
            <a:r>
              <a:rPr lang="en-GB" altLang="en-US" sz="2100" dirty="0" err="1"/>
              <a:t>galluogi</a:t>
            </a:r>
            <a:r>
              <a:rPr lang="en-GB" altLang="en-US" sz="2100" dirty="0"/>
              <a:t> </a:t>
            </a:r>
            <a:r>
              <a:rPr lang="en-GB" altLang="en-US" sz="2100" dirty="0" err="1"/>
              <a:t>i</a:t>
            </a:r>
            <a:r>
              <a:rPr lang="en-GB" altLang="en-US" sz="2100" dirty="0"/>
              <a:t> </a:t>
            </a:r>
            <a:r>
              <a:rPr lang="en-GB" altLang="en-US" sz="2100" dirty="0" err="1"/>
              <a:t>ddylanwadu</a:t>
            </a:r>
            <a:r>
              <a:rPr lang="en-GB" altLang="en-US" sz="2100" dirty="0"/>
              <a:t> </a:t>
            </a:r>
            <a:r>
              <a:rPr lang="en-GB" altLang="en-US" sz="2100" dirty="0" err="1"/>
              <a:t>ar</a:t>
            </a:r>
            <a:r>
              <a:rPr lang="en-GB" altLang="en-US" sz="2100" dirty="0"/>
              <a:t> </a:t>
            </a:r>
            <a:r>
              <a:rPr lang="en-GB" altLang="en-US" sz="2100" dirty="0" err="1"/>
              <a:t>yr</a:t>
            </a:r>
            <a:r>
              <a:rPr lang="en-GB" altLang="en-US" sz="2100" dirty="0"/>
              <a:t> </a:t>
            </a:r>
            <a:r>
              <a:rPr lang="en-GB" altLang="en-US" sz="2100" dirty="0" err="1"/>
              <a:t>amgylchedd</a:t>
            </a:r>
            <a:r>
              <a:rPr lang="en-GB" altLang="en-US" sz="2100" dirty="0"/>
              <a:t> y </a:t>
            </a:r>
            <a:r>
              <a:rPr lang="en-GB" altLang="en-US" sz="2100" dirty="0" err="1"/>
              <a:t>maent</a:t>
            </a:r>
            <a:r>
              <a:rPr lang="en-GB" altLang="en-US" sz="2100" dirty="0"/>
              <a:t> </a:t>
            </a:r>
            <a:r>
              <a:rPr lang="en-GB" altLang="en-US" sz="2100" dirty="0" err="1"/>
              <a:t>yn</a:t>
            </a:r>
            <a:r>
              <a:rPr lang="en-GB" altLang="en-US" sz="2100" dirty="0"/>
              <a:t> </a:t>
            </a:r>
            <a:r>
              <a:rPr lang="en-GB" altLang="en-US" sz="2100" dirty="0" err="1"/>
              <a:t>byw</a:t>
            </a:r>
            <a:r>
              <a:rPr lang="en-GB" altLang="en-US" sz="2100" dirty="0"/>
              <a:t> </a:t>
            </a:r>
            <a:r>
              <a:rPr lang="en-GB" altLang="en-US" sz="2100" dirty="0" err="1"/>
              <a:t>ynddo</a:t>
            </a:r>
            <a:r>
              <a:rPr lang="en-GB" altLang="en-US" sz="2100" dirty="0"/>
              <a:t>.</a:t>
            </a:r>
          </a:p>
          <a:p>
            <a:pPr lvl="1"/>
            <a:r>
              <a:rPr lang="en-GB" altLang="en-US" sz="2100" dirty="0" err="1"/>
              <a:t>Mae’n</a:t>
            </a:r>
            <a:r>
              <a:rPr lang="en-GB" altLang="en-US" sz="2100" dirty="0"/>
              <a:t> </a:t>
            </a:r>
            <a:r>
              <a:rPr lang="en-GB" altLang="en-US" sz="2100" dirty="0" err="1"/>
              <a:t>diogelu</a:t>
            </a:r>
            <a:r>
              <a:rPr lang="en-GB" altLang="en-US" sz="2100" dirty="0"/>
              <a:t> </a:t>
            </a:r>
            <a:r>
              <a:rPr lang="en-GB" altLang="en-US" sz="2100" dirty="0" err="1"/>
              <a:t>lles</a:t>
            </a:r>
            <a:r>
              <a:rPr lang="en-GB" altLang="en-US" sz="2100" dirty="0"/>
              <a:t> </a:t>
            </a:r>
            <a:r>
              <a:rPr lang="en-GB" altLang="en-US" sz="2100" dirty="0" err="1"/>
              <a:t>pobl</a:t>
            </a:r>
            <a:r>
              <a:rPr lang="en-GB" altLang="en-US" sz="2100" dirty="0"/>
              <a:t> </a:t>
            </a:r>
            <a:r>
              <a:rPr lang="en-GB" altLang="en-US" sz="2100" dirty="0" err="1"/>
              <a:t>ifanc</a:t>
            </a:r>
            <a:r>
              <a:rPr lang="en-GB" altLang="en-US" sz="2100" dirty="0"/>
              <a:t>, ac </a:t>
            </a:r>
            <a:r>
              <a:rPr lang="en-GB" altLang="en-US" sz="2100" dirty="0" err="1"/>
              <a:t>yn</a:t>
            </a:r>
            <a:r>
              <a:rPr lang="en-GB" altLang="en-US" sz="2100" dirty="0"/>
              <a:t> </a:t>
            </a:r>
            <a:r>
              <a:rPr lang="en-GB" altLang="en-US" sz="2100" dirty="0" err="1"/>
              <a:t>darparu</a:t>
            </a:r>
            <a:r>
              <a:rPr lang="en-GB" altLang="en-US" sz="2100" dirty="0"/>
              <a:t> </a:t>
            </a:r>
            <a:r>
              <a:rPr lang="en-GB" altLang="en-US" sz="2100" dirty="0" err="1"/>
              <a:t>amgylchedd</a:t>
            </a:r>
            <a:r>
              <a:rPr lang="en-GB" altLang="en-US" sz="2100" dirty="0"/>
              <a:t> </a:t>
            </a:r>
            <a:r>
              <a:rPr lang="en-GB" altLang="en-US" sz="2100" dirty="0" err="1"/>
              <a:t>diogel</a:t>
            </a:r>
            <a:r>
              <a:rPr lang="en-GB" altLang="en-US" sz="2100" dirty="0"/>
              <a:t> </a:t>
            </a:r>
            <a:r>
              <a:rPr lang="en-GB" altLang="en-US" sz="2100" dirty="0" err="1"/>
              <a:t>iddynt</a:t>
            </a:r>
            <a:r>
              <a:rPr lang="en-GB" altLang="en-US" sz="2100" dirty="0"/>
              <a:t> </a:t>
            </a:r>
            <a:r>
              <a:rPr lang="en-GB" altLang="en-US" sz="2100" dirty="0" err="1"/>
              <a:t>archwilio</a:t>
            </a:r>
            <a:r>
              <a:rPr lang="en-GB" altLang="en-US" sz="2100" dirty="0"/>
              <a:t> </a:t>
            </a:r>
            <a:r>
              <a:rPr lang="en-GB" altLang="en-US" sz="2100" dirty="0" err="1"/>
              <a:t>eu</a:t>
            </a:r>
            <a:r>
              <a:rPr lang="en-GB" altLang="en-US" sz="2100" dirty="0"/>
              <a:t> </a:t>
            </a:r>
            <a:r>
              <a:rPr lang="en-GB" altLang="en-US" sz="2100" dirty="0" err="1"/>
              <a:t>gwerthoedd</a:t>
            </a:r>
            <a:r>
              <a:rPr lang="en-GB" altLang="en-US" sz="2100" dirty="0"/>
              <a:t>, </a:t>
            </a:r>
            <a:r>
              <a:rPr lang="en-GB" altLang="en-US" sz="2100" dirty="0" err="1"/>
              <a:t>credoau</a:t>
            </a:r>
            <a:r>
              <a:rPr lang="en-GB" altLang="en-US" sz="2100" dirty="0"/>
              <a:t>, </a:t>
            </a:r>
            <a:r>
              <a:rPr lang="en-GB" altLang="en-US" sz="2100" dirty="0" err="1"/>
              <a:t>syniadau</a:t>
            </a:r>
            <a:r>
              <a:rPr lang="en-GB" altLang="en-US" sz="2100" dirty="0"/>
              <a:t> a </a:t>
            </a:r>
            <a:r>
              <a:rPr lang="en-GB" altLang="en-US" sz="2100" dirty="0" err="1"/>
              <a:t>materion</a:t>
            </a:r>
            <a:r>
              <a:rPr lang="en-GB" altLang="en-US" sz="2100" dirty="0"/>
              <a:t>.</a:t>
            </a:r>
          </a:p>
          <a:p>
            <a:pPr marL="0" indent="0">
              <a:lnSpc>
                <a:spcPct val="90000"/>
              </a:lnSpc>
              <a:buNone/>
            </a:pPr>
            <a:endParaRPr lang="en-GB" altLang="en-US" sz="2100" dirty="0"/>
          </a:p>
        </p:txBody>
      </p:sp>
      <p:sp>
        <p:nvSpPr>
          <p:cNvPr id="2" name="Content Placeholder 1">
            <a:extLst>
              <a:ext uri="{FF2B5EF4-FFF2-40B4-BE49-F238E27FC236}">
                <a16:creationId xmlns:a16="http://schemas.microsoft.com/office/drawing/2014/main" id="{9808E15A-F94D-EF31-BD9F-A942521FBB24}"/>
              </a:ext>
            </a:extLst>
          </p:cNvPr>
          <p:cNvSpPr>
            <a:spLocks noGrp="1"/>
          </p:cNvSpPr>
          <p:nvPr>
            <p:ph sz="half" idx="2"/>
          </p:nvPr>
        </p:nvSpPr>
        <p:spPr>
          <a:xfrm>
            <a:off x="6197600" y="1825624"/>
            <a:ext cx="5156200" cy="4133525"/>
          </a:xfrm>
        </p:spPr>
        <p:txBody>
          <a:bodyPr>
            <a:normAutofit fontScale="92500" lnSpcReduction="10000"/>
          </a:bodyPr>
          <a:lstStyle/>
          <a:p>
            <a:pPr>
              <a:lnSpc>
                <a:spcPct val="90000"/>
              </a:lnSpc>
            </a:pPr>
            <a:r>
              <a:rPr lang="en-GB" altLang="en-US" sz="2600" b="1" dirty="0">
                <a:solidFill>
                  <a:schemeClr val="accent5">
                    <a:lumMod val="75000"/>
                  </a:schemeClr>
                </a:solidFill>
              </a:rPr>
              <a:t>Personal, social and political development:</a:t>
            </a:r>
          </a:p>
          <a:p>
            <a:pPr lvl="1">
              <a:lnSpc>
                <a:spcPct val="90000"/>
              </a:lnSpc>
            </a:pPr>
            <a:r>
              <a:rPr lang="en-GB" altLang="en-US" sz="2100" dirty="0">
                <a:solidFill>
                  <a:schemeClr val="accent5">
                    <a:lumMod val="75000"/>
                  </a:schemeClr>
                </a:solidFill>
              </a:rPr>
              <a:t>It is concerned with how young people feel, and not just with what they know and can do,</a:t>
            </a:r>
          </a:p>
          <a:p>
            <a:pPr lvl="1">
              <a:lnSpc>
                <a:spcPct val="90000"/>
              </a:lnSpc>
            </a:pPr>
            <a:r>
              <a:rPr lang="en-GB" altLang="en-US" sz="2100" dirty="0">
                <a:solidFill>
                  <a:schemeClr val="accent5">
                    <a:lumMod val="75000"/>
                  </a:schemeClr>
                </a:solidFill>
              </a:rPr>
              <a:t>It is concerned with facilitating and empowering the voice of young people, encouraging and enabling them to influence the environment in which they live</a:t>
            </a:r>
          </a:p>
          <a:p>
            <a:pPr lvl="1">
              <a:lnSpc>
                <a:spcPct val="90000"/>
              </a:lnSpc>
            </a:pPr>
            <a:r>
              <a:rPr lang="en-GB" altLang="en-US" sz="2100" dirty="0">
                <a:solidFill>
                  <a:schemeClr val="accent5">
                    <a:lumMod val="75000"/>
                  </a:schemeClr>
                </a:solidFill>
              </a:rPr>
              <a:t>It safeguards the welfare of young people, and provides them with a safe environment in which to explore their values, beliefs, ideas and issues</a:t>
            </a:r>
            <a:endParaRPr lang="en-GB" dirty="0">
              <a:solidFill>
                <a:schemeClr val="accent5">
                  <a:lumMod val="75000"/>
                </a:schemeClr>
              </a:solidFill>
            </a:endParaRPr>
          </a:p>
          <a:p>
            <a:pPr lvl="1" algn="r">
              <a:lnSpc>
                <a:spcPct val="90000"/>
              </a:lnSpc>
              <a:buFont typeface="Wingdings" pitchFamily="2" charset="2"/>
              <a:buNone/>
            </a:pPr>
            <a:r>
              <a:rPr lang="en-GB" sz="2100" dirty="0">
                <a:solidFill>
                  <a:schemeClr val="accent5">
                    <a:lumMod val="75000"/>
                  </a:schemeClr>
                </a:solidFill>
              </a:rPr>
              <a:t>(CLD Standards Council Scotland, 2019)</a:t>
            </a:r>
            <a:endParaRPr lang="en-GB" altLang="en-US" sz="2100" dirty="0">
              <a:solidFill>
                <a:schemeClr val="accent5">
                  <a:lumMod val="75000"/>
                </a:schemeClr>
              </a:solidFill>
            </a:endParaRPr>
          </a:p>
          <a:p>
            <a:endParaRPr lang="en-GB" dirty="0"/>
          </a:p>
        </p:txBody>
      </p:sp>
    </p:spTree>
    <p:extLst>
      <p:ext uri="{BB962C8B-B14F-4D97-AF65-F5344CB8AC3E}">
        <p14:creationId xmlns:p14="http://schemas.microsoft.com/office/powerpoint/2010/main" val="41090846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endParaRPr lang="en-GB" altLang="en-US" dirty="0">
              <a:solidFill>
                <a:schemeClr val="accent5">
                  <a:lumMod val="75000"/>
                </a:schemeClr>
              </a:solidFill>
            </a:endParaRPr>
          </a:p>
        </p:txBody>
      </p:sp>
      <p:sp>
        <p:nvSpPr>
          <p:cNvPr id="24579" name="Rectangle 4"/>
          <p:cNvSpPr>
            <a:spLocks noGrp="1" noChangeArrowheads="1"/>
          </p:cNvSpPr>
          <p:nvPr>
            <p:ph sz="half" idx="1"/>
          </p:nvPr>
        </p:nvSpPr>
        <p:spPr/>
        <p:txBody>
          <a:bodyPr>
            <a:noAutofit/>
          </a:bodyPr>
          <a:lstStyle/>
          <a:p>
            <a:r>
              <a:rPr lang="en-GB" altLang="en-US" sz="2000" dirty="0"/>
              <a:t>Pam </a:t>
            </a:r>
            <a:r>
              <a:rPr lang="en-GB" altLang="en-US" sz="2000" dirty="0" err="1"/>
              <a:t>ydych</a:t>
            </a:r>
            <a:r>
              <a:rPr lang="en-GB" altLang="en-US" sz="2000" dirty="0"/>
              <a:t> </a:t>
            </a:r>
            <a:r>
              <a:rPr lang="en-GB" altLang="en-US" sz="2000" dirty="0" err="1"/>
              <a:t>chi’n</a:t>
            </a:r>
            <a:r>
              <a:rPr lang="en-GB" altLang="en-US" sz="2000" dirty="0"/>
              <a:t> </a:t>
            </a:r>
            <a:r>
              <a:rPr lang="en-GB" altLang="en-US" sz="2000" dirty="0" err="1"/>
              <a:t>meddwl</a:t>
            </a:r>
            <a:r>
              <a:rPr lang="en-GB" altLang="en-US" sz="2000" dirty="0"/>
              <a:t> bod </a:t>
            </a:r>
            <a:r>
              <a:rPr lang="en-GB" altLang="en-US" sz="2000" dirty="0" err="1"/>
              <a:t>ein</a:t>
            </a:r>
            <a:r>
              <a:rPr lang="en-GB" altLang="en-US" sz="2000" dirty="0"/>
              <a:t> </a:t>
            </a:r>
            <a:r>
              <a:rPr lang="en-GB" altLang="en-US" sz="2000" dirty="0" err="1"/>
              <a:t>gwerthoedd</a:t>
            </a:r>
            <a:r>
              <a:rPr lang="en-GB" altLang="en-US" sz="2000" dirty="0"/>
              <a:t> </a:t>
            </a:r>
            <a:r>
              <a:rPr lang="en-GB" altLang="en-US" sz="2000" dirty="0" err="1"/>
              <a:t>a’n</a:t>
            </a:r>
            <a:r>
              <a:rPr lang="en-GB" altLang="en-US" sz="2000" dirty="0"/>
              <a:t> </a:t>
            </a:r>
            <a:r>
              <a:rPr lang="en-GB" altLang="en-US" sz="2000" dirty="0" err="1"/>
              <a:t>hegwyddorion</a:t>
            </a:r>
            <a:r>
              <a:rPr lang="en-GB" altLang="en-US" sz="2000" dirty="0"/>
              <a:t> mor </a:t>
            </a:r>
            <a:r>
              <a:rPr lang="en-GB" altLang="en-US" sz="2000" dirty="0" err="1"/>
              <a:t>bwysig</a:t>
            </a:r>
            <a:r>
              <a:rPr lang="en-GB" altLang="en-US" sz="2000" dirty="0"/>
              <a:t> </a:t>
            </a:r>
            <a:r>
              <a:rPr lang="en-GB" altLang="en-US" sz="2000" dirty="0" err="1"/>
              <a:t>i</a:t>
            </a:r>
            <a:r>
              <a:rPr lang="en-GB" altLang="en-US" sz="2000" dirty="0"/>
              <a:t> </a:t>
            </a:r>
            <a:r>
              <a:rPr lang="en-GB" altLang="en-US" sz="2000" dirty="0" err="1"/>
              <a:t>ni</a:t>
            </a:r>
            <a:r>
              <a:rPr lang="en-GB" altLang="en-US" sz="2000" dirty="0"/>
              <a:t> </a:t>
            </a:r>
            <a:r>
              <a:rPr lang="en-GB" altLang="en-US" sz="2000" dirty="0" err="1"/>
              <a:t>fel</a:t>
            </a:r>
            <a:r>
              <a:rPr lang="en-GB" altLang="en-US" sz="2000" dirty="0"/>
              <a:t> </a:t>
            </a:r>
            <a:r>
              <a:rPr lang="en-GB" altLang="en-US" sz="2000" dirty="0" err="1"/>
              <a:t>gweithwyr</a:t>
            </a:r>
            <a:r>
              <a:rPr lang="en-GB" altLang="en-US" sz="2000" dirty="0"/>
              <a:t> </a:t>
            </a:r>
            <a:r>
              <a:rPr lang="en-GB" altLang="en-US" sz="2000" dirty="0" err="1"/>
              <a:t>ieuenctid</a:t>
            </a:r>
            <a:r>
              <a:rPr lang="en-GB" altLang="en-US" sz="2000" dirty="0"/>
              <a:t>, ac mor </a:t>
            </a:r>
            <a:r>
              <a:rPr lang="en-GB" altLang="en-US" sz="2000" dirty="0" err="1"/>
              <a:t>bwysig</a:t>
            </a:r>
            <a:r>
              <a:rPr lang="en-GB" altLang="en-US" sz="2000" dirty="0"/>
              <a:t> </a:t>
            </a:r>
            <a:r>
              <a:rPr lang="en-GB" altLang="en-US" sz="2000" dirty="0" err="1"/>
              <a:t>i</a:t>
            </a:r>
            <a:r>
              <a:rPr lang="en-GB" altLang="en-US" sz="2000" dirty="0"/>
              <a:t> </a:t>
            </a:r>
            <a:r>
              <a:rPr lang="en-GB" altLang="en-US" sz="2000" dirty="0" err="1"/>
              <a:t>ni</a:t>
            </a:r>
            <a:r>
              <a:rPr lang="en-GB" altLang="en-US" sz="2000" dirty="0"/>
              <a:t> </a:t>
            </a:r>
            <a:r>
              <a:rPr lang="en-GB" altLang="en-US" sz="2000" dirty="0" err="1"/>
              <a:t>fel</a:t>
            </a:r>
            <a:r>
              <a:rPr lang="en-GB" altLang="en-US" sz="2000" dirty="0"/>
              <a:t> </a:t>
            </a:r>
            <a:r>
              <a:rPr lang="en-GB" altLang="en-US" sz="2000" dirty="0" err="1"/>
              <a:t>proffesiwn</a:t>
            </a:r>
            <a:r>
              <a:rPr lang="en-GB" altLang="en-US" sz="2000" dirty="0"/>
              <a:t> </a:t>
            </a:r>
            <a:r>
              <a:rPr lang="en-GB" altLang="en-US" sz="2000" dirty="0" err="1"/>
              <a:t>gwaith</a:t>
            </a:r>
            <a:r>
              <a:rPr lang="en-GB" altLang="en-US" sz="2000" dirty="0"/>
              <a:t> </a:t>
            </a:r>
            <a:r>
              <a:rPr lang="en-GB" altLang="en-US" sz="2000" dirty="0" err="1"/>
              <a:t>ieuenctid</a:t>
            </a:r>
            <a:r>
              <a:rPr lang="en-GB" altLang="en-US" sz="2000" dirty="0"/>
              <a:t>?</a:t>
            </a:r>
          </a:p>
          <a:p>
            <a:r>
              <a:rPr lang="en-GB" altLang="en-US" sz="2000" dirty="0"/>
              <a:t>Mae </a:t>
            </a:r>
            <a:r>
              <a:rPr lang="en-GB" altLang="en-US" sz="2000" dirty="0" err="1"/>
              <a:t>gan</a:t>
            </a:r>
            <a:r>
              <a:rPr lang="en-GB" altLang="en-US" sz="2000" dirty="0"/>
              <a:t> </a:t>
            </a:r>
            <a:r>
              <a:rPr lang="en-GB" altLang="en-US" sz="2000" dirty="0" err="1"/>
              <a:t>weithwyr</a:t>
            </a:r>
            <a:r>
              <a:rPr lang="en-GB" altLang="en-US" sz="2000" dirty="0"/>
              <a:t> </a:t>
            </a:r>
            <a:r>
              <a:rPr lang="en-GB" altLang="en-US" sz="2000" dirty="0" err="1"/>
              <a:t>ieuenctid</a:t>
            </a:r>
            <a:r>
              <a:rPr lang="en-GB" altLang="en-US" sz="2000" dirty="0"/>
              <a:t> </a:t>
            </a:r>
            <a:r>
              <a:rPr lang="en-GB" altLang="en-US" sz="2000" dirty="0" err="1"/>
              <a:t>lawer</a:t>
            </a:r>
            <a:r>
              <a:rPr lang="en-GB" altLang="en-US" sz="2000" dirty="0"/>
              <a:t> o </a:t>
            </a:r>
            <a:r>
              <a:rPr lang="en-GB" altLang="en-US" sz="2000" dirty="0" err="1"/>
              <a:t>awdurdod</a:t>
            </a:r>
            <a:r>
              <a:rPr lang="en-GB" altLang="en-US" sz="2000" dirty="0"/>
              <a:t>, </a:t>
            </a:r>
            <a:r>
              <a:rPr lang="en-GB" altLang="en-US" sz="2000" dirty="0" err="1"/>
              <a:t>pŵer</a:t>
            </a:r>
            <a:r>
              <a:rPr lang="en-GB" altLang="en-US" sz="2000" dirty="0"/>
              <a:t> a </a:t>
            </a:r>
            <a:r>
              <a:rPr lang="en-GB" altLang="en-US" sz="2000" dirty="0" err="1"/>
              <a:t>dylanwad</a:t>
            </a:r>
            <a:r>
              <a:rPr lang="en-GB" altLang="en-US" sz="2000" dirty="0"/>
              <a:t> </a:t>
            </a:r>
            <a:r>
              <a:rPr lang="en-GB" altLang="en-US" sz="2000" dirty="0" err="1"/>
              <a:t>dros</a:t>
            </a:r>
            <a:r>
              <a:rPr lang="en-GB" altLang="en-US" sz="2000" dirty="0"/>
              <a:t> </a:t>
            </a:r>
            <a:r>
              <a:rPr lang="en-GB" altLang="en-US" sz="2000" dirty="0" err="1"/>
              <a:t>bobl</a:t>
            </a:r>
            <a:r>
              <a:rPr lang="en-GB" altLang="en-US" sz="2000" dirty="0"/>
              <a:t> </a:t>
            </a:r>
            <a:r>
              <a:rPr lang="en-GB" altLang="en-US" sz="2000" dirty="0" err="1"/>
              <a:t>ifanc</a:t>
            </a:r>
            <a:r>
              <a:rPr lang="en-GB" altLang="en-US" sz="2000" dirty="0"/>
              <a:t> – </a:t>
            </a:r>
            <a:r>
              <a:rPr lang="en-GB" altLang="en-US" sz="2000" dirty="0" err="1"/>
              <a:t>yn</a:t>
            </a:r>
            <a:r>
              <a:rPr lang="en-GB" altLang="en-US" sz="2000" dirty="0"/>
              <a:t> </a:t>
            </a:r>
            <a:r>
              <a:rPr lang="en-GB" altLang="en-US" sz="2000" dirty="0" err="1"/>
              <a:t>seiliedig</a:t>
            </a:r>
            <a:r>
              <a:rPr lang="en-GB" altLang="en-US" sz="2000" dirty="0"/>
              <a:t> </a:t>
            </a:r>
            <a:r>
              <a:rPr lang="en-GB" altLang="en-US" sz="2000" dirty="0" err="1"/>
              <a:t>ar</a:t>
            </a:r>
            <a:r>
              <a:rPr lang="en-GB" altLang="en-US" sz="2000" dirty="0"/>
              <a:t> </a:t>
            </a:r>
            <a:r>
              <a:rPr lang="en-GB" altLang="en-US" sz="2000" dirty="0" err="1"/>
              <a:t>ein</a:t>
            </a:r>
            <a:r>
              <a:rPr lang="en-GB" altLang="en-US" sz="2000" dirty="0"/>
              <a:t> </a:t>
            </a:r>
            <a:r>
              <a:rPr lang="en-GB" altLang="en-US" sz="2000" dirty="0" err="1"/>
              <a:t>gwybodaeth</a:t>
            </a:r>
            <a:r>
              <a:rPr lang="en-GB" altLang="en-US" sz="2000" dirty="0"/>
              <a:t>, </a:t>
            </a:r>
            <a:r>
              <a:rPr lang="en-GB" altLang="en-US" sz="2000" dirty="0" err="1"/>
              <a:t>ein</a:t>
            </a:r>
            <a:r>
              <a:rPr lang="en-GB" altLang="en-US" sz="2000" dirty="0"/>
              <a:t> </a:t>
            </a:r>
            <a:r>
              <a:rPr lang="en-GB" altLang="en-US" sz="2000" dirty="0" err="1"/>
              <a:t>harbenigedd</a:t>
            </a:r>
            <a:r>
              <a:rPr lang="en-GB" altLang="en-US" sz="2000" dirty="0"/>
              <a:t>, </a:t>
            </a:r>
            <a:r>
              <a:rPr lang="en-GB" altLang="en-US" sz="2000" dirty="0" err="1"/>
              <a:t>ein</a:t>
            </a:r>
            <a:r>
              <a:rPr lang="en-GB" altLang="en-US" sz="2000" dirty="0"/>
              <a:t> </a:t>
            </a:r>
            <a:r>
              <a:rPr lang="en-GB" altLang="en-US" sz="2000" dirty="0" err="1"/>
              <a:t>safle</a:t>
            </a:r>
            <a:r>
              <a:rPr lang="en-GB" altLang="en-US" sz="2000" dirty="0"/>
              <a:t> </a:t>
            </a:r>
            <a:r>
              <a:rPr lang="en-GB" altLang="en-US" sz="2000" dirty="0" err="1"/>
              <a:t>yn</a:t>
            </a:r>
            <a:r>
              <a:rPr lang="en-GB" altLang="en-US" sz="2000" dirty="0"/>
              <a:t> y </a:t>
            </a:r>
            <a:r>
              <a:rPr lang="en-GB" altLang="en-US" sz="2000" dirty="0" err="1"/>
              <a:t>gymuned</a:t>
            </a:r>
            <a:r>
              <a:rPr lang="en-GB" altLang="en-US" sz="2000" dirty="0"/>
              <a:t>, </a:t>
            </a:r>
            <a:r>
              <a:rPr lang="en-GB" altLang="en-US" sz="2000" dirty="0" err="1"/>
              <a:t>ein</a:t>
            </a:r>
            <a:r>
              <a:rPr lang="en-GB" altLang="en-US" sz="2000" dirty="0"/>
              <a:t> </a:t>
            </a:r>
            <a:r>
              <a:rPr lang="en-GB" altLang="en-US" sz="2000" dirty="0" err="1"/>
              <a:t>hoedran</a:t>
            </a:r>
            <a:r>
              <a:rPr lang="en-GB" altLang="en-US" sz="2000" dirty="0"/>
              <a:t>, </a:t>
            </a:r>
            <a:r>
              <a:rPr lang="en-GB" altLang="en-US" sz="2000" dirty="0" err="1"/>
              <a:t>rhyw</a:t>
            </a:r>
            <a:r>
              <a:rPr lang="en-GB" altLang="en-US" sz="2000" dirty="0"/>
              <a:t>, </a:t>
            </a:r>
            <a:r>
              <a:rPr lang="en-GB" altLang="en-US" sz="2000" dirty="0" err="1"/>
              <a:t>hil</a:t>
            </a:r>
            <a:r>
              <a:rPr lang="en-GB" altLang="en-US" sz="2000" dirty="0"/>
              <a:t>, </a:t>
            </a:r>
            <a:r>
              <a:rPr lang="en-GB" altLang="en-US" sz="2000" dirty="0" err="1"/>
              <a:t>ein</a:t>
            </a:r>
            <a:r>
              <a:rPr lang="en-GB" altLang="en-US" sz="2000" dirty="0"/>
              <a:t> </a:t>
            </a:r>
            <a:r>
              <a:rPr lang="en-GB" altLang="en-US" sz="2000" dirty="0" err="1"/>
              <a:t>gallu</a:t>
            </a:r>
            <a:r>
              <a:rPr lang="en-GB" altLang="en-US" sz="2000" dirty="0"/>
              <a:t> </a:t>
            </a:r>
            <a:r>
              <a:rPr lang="en-GB" altLang="en-US" sz="2000" dirty="0" err="1"/>
              <a:t>i</a:t>
            </a:r>
            <a:r>
              <a:rPr lang="en-GB" altLang="en-US" sz="2000" dirty="0"/>
              <a:t> </a:t>
            </a:r>
            <a:r>
              <a:rPr lang="en-GB" altLang="en-US" sz="2000" dirty="0" err="1"/>
              <a:t>gynnig</a:t>
            </a:r>
            <a:r>
              <a:rPr lang="en-GB" altLang="en-US" sz="2000" dirty="0"/>
              <a:t> </a:t>
            </a:r>
            <a:r>
              <a:rPr lang="en-GB" altLang="en-US" sz="2000" dirty="0" err="1"/>
              <a:t>adnoddau</a:t>
            </a:r>
            <a:r>
              <a:rPr lang="en-GB" altLang="en-US" sz="2000" dirty="0"/>
              <a:t> </a:t>
            </a:r>
            <a:r>
              <a:rPr lang="en-GB" altLang="en-US" sz="2000" dirty="0" err="1"/>
              <a:t>i’r</a:t>
            </a:r>
            <a:r>
              <a:rPr lang="en-GB" altLang="en-US" sz="2000" dirty="0"/>
              <a:t> </a:t>
            </a:r>
            <a:r>
              <a:rPr lang="en-GB" altLang="en-US" sz="2000" dirty="0" err="1"/>
              <a:t>gymuned</a:t>
            </a:r>
            <a:r>
              <a:rPr lang="en-GB" altLang="en-US" sz="2000" dirty="0"/>
              <a:t> </a:t>
            </a:r>
            <a:r>
              <a:rPr lang="en-GB" altLang="en-US" sz="2000" dirty="0" err="1"/>
              <a:t>honno</a:t>
            </a:r>
            <a:r>
              <a:rPr lang="en-GB" altLang="en-US" sz="2000" dirty="0"/>
              <a:t> ac </a:t>
            </a:r>
            <a:r>
              <a:rPr lang="en-GB" altLang="en-US" sz="2000" dirty="0" err="1"/>
              <a:t>ati</a:t>
            </a:r>
            <a:r>
              <a:rPr lang="en-GB" altLang="en-US" sz="2000" dirty="0"/>
              <a:t>.</a:t>
            </a:r>
          </a:p>
          <a:p>
            <a:r>
              <a:rPr lang="en-GB" altLang="en-US" sz="2000" dirty="0"/>
              <a:t>Mae </a:t>
            </a:r>
            <a:r>
              <a:rPr lang="en-GB" altLang="en-US" sz="2000" dirty="0" err="1"/>
              <a:t>sut</a:t>
            </a:r>
            <a:r>
              <a:rPr lang="en-GB" altLang="en-US" sz="2000" dirty="0"/>
              <a:t> </a:t>
            </a:r>
            <a:r>
              <a:rPr lang="en-GB" altLang="en-US" sz="2000" dirty="0" err="1"/>
              <a:t>rydym</a:t>
            </a:r>
            <a:r>
              <a:rPr lang="en-GB" altLang="en-US" sz="2000" dirty="0"/>
              <a:t> </a:t>
            </a:r>
            <a:r>
              <a:rPr lang="en-GB" altLang="en-US" sz="2000" dirty="0" err="1"/>
              <a:t>yn</a:t>
            </a:r>
            <a:r>
              <a:rPr lang="en-GB" altLang="en-US" sz="2000" dirty="0"/>
              <a:t> </a:t>
            </a:r>
            <a:r>
              <a:rPr lang="en-GB" altLang="en-US" sz="2000" dirty="0" err="1"/>
              <a:t>arfer</a:t>
            </a:r>
            <a:r>
              <a:rPr lang="en-GB" altLang="en-US" sz="2000" dirty="0"/>
              <a:t> </a:t>
            </a:r>
            <a:r>
              <a:rPr lang="en-GB" altLang="en-US" sz="2000" dirty="0" err="1"/>
              <a:t>dylanwad</a:t>
            </a:r>
            <a:r>
              <a:rPr lang="en-GB" altLang="en-US" sz="2000" dirty="0"/>
              <a:t> </a:t>
            </a:r>
            <a:r>
              <a:rPr lang="en-GB" altLang="en-US" sz="2000" dirty="0" err="1"/>
              <a:t>o’r</a:t>
            </a:r>
            <a:r>
              <a:rPr lang="en-GB" altLang="en-US" sz="2000" dirty="0"/>
              <a:t> </a:t>
            </a:r>
            <a:r>
              <a:rPr lang="en-GB" altLang="en-US" sz="2000" dirty="0" err="1"/>
              <a:t>fath</a:t>
            </a:r>
            <a:r>
              <a:rPr lang="en-GB" altLang="en-US" sz="2000" dirty="0"/>
              <a:t> </a:t>
            </a:r>
            <a:r>
              <a:rPr lang="en-GB" altLang="en-US" sz="2000" dirty="0" err="1"/>
              <a:t>yn</a:t>
            </a:r>
            <a:r>
              <a:rPr lang="en-GB" altLang="en-US" sz="2000" dirty="0"/>
              <a:t> </a:t>
            </a:r>
            <a:r>
              <a:rPr lang="en-GB" altLang="en-US" sz="2000" dirty="0" err="1"/>
              <a:t>agwedd</a:t>
            </a:r>
            <a:r>
              <a:rPr lang="en-GB" altLang="en-US" sz="2000" dirty="0"/>
              <a:t> </a:t>
            </a:r>
            <a:r>
              <a:rPr lang="en-GB" altLang="en-US" sz="2000" dirty="0" err="1"/>
              <a:t>allweddol</a:t>
            </a:r>
            <a:r>
              <a:rPr lang="en-GB" altLang="en-US" sz="2000" dirty="0"/>
              <a:t> </a:t>
            </a:r>
            <a:r>
              <a:rPr lang="en-GB" altLang="en-US" sz="2000" dirty="0" err="1"/>
              <a:t>ar</a:t>
            </a:r>
            <a:r>
              <a:rPr lang="en-GB" altLang="en-US" sz="2000" dirty="0"/>
              <a:t> </a:t>
            </a:r>
            <a:r>
              <a:rPr lang="en-GB" altLang="en-US" sz="2000" dirty="0" err="1"/>
              <a:t>arfer</a:t>
            </a:r>
            <a:r>
              <a:rPr lang="en-GB" altLang="en-US" sz="2000" dirty="0"/>
              <a:t> </a:t>
            </a:r>
            <a:r>
              <a:rPr lang="en-GB" altLang="en-US" sz="2000" dirty="0" err="1"/>
              <a:t>proffesiynol</a:t>
            </a:r>
            <a:endParaRPr lang="en-GB" altLang="en-US" sz="2000" dirty="0"/>
          </a:p>
          <a:p>
            <a:pPr marL="0" indent="0" eaLnBrk="1" hangingPunct="1">
              <a:buNone/>
            </a:pPr>
            <a:endParaRPr lang="en-GB" altLang="en-US" sz="2000" dirty="0"/>
          </a:p>
        </p:txBody>
      </p:sp>
      <p:sp>
        <p:nvSpPr>
          <p:cNvPr id="2" name="Content Placeholder 1">
            <a:extLst>
              <a:ext uri="{FF2B5EF4-FFF2-40B4-BE49-F238E27FC236}">
                <a16:creationId xmlns:a16="http://schemas.microsoft.com/office/drawing/2014/main" id="{519441DD-F1A8-8FCC-A335-B65883A66D22}"/>
              </a:ext>
            </a:extLst>
          </p:cNvPr>
          <p:cNvSpPr>
            <a:spLocks noGrp="1"/>
          </p:cNvSpPr>
          <p:nvPr>
            <p:ph sz="half" idx="2"/>
          </p:nvPr>
        </p:nvSpPr>
        <p:spPr/>
        <p:txBody>
          <a:bodyPr>
            <a:normAutofit fontScale="77500" lnSpcReduction="20000"/>
          </a:bodyPr>
          <a:lstStyle/>
          <a:p>
            <a:r>
              <a:rPr lang="en-GB" altLang="en-US" sz="2800" dirty="0">
                <a:solidFill>
                  <a:schemeClr val="accent5">
                    <a:lumMod val="75000"/>
                  </a:schemeClr>
                </a:solidFill>
              </a:rPr>
              <a:t>Why do you think our values and principles are so important to us as youth workers, and so important to us as a youth work profession?</a:t>
            </a:r>
          </a:p>
          <a:p>
            <a:r>
              <a:rPr lang="en-GB" altLang="en-US" sz="2800" dirty="0">
                <a:solidFill>
                  <a:schemeClr val="accent5">
                    <a:lumMod val="75000"/>
                  </a:schemeClr>
                </a:solidFill>
              </a:rPr>
              <a:t>Youth workers hold a lot of authority, power and influence over young people – based upon our knowledge, our expertise, our position in the community, our age, gender, race, our ability to offer resources to that community and so on</a:t>
            </a:r>
          </a:p>
          <a:p>
            <a:pPr eaLnBrk="1" hangingPunct="1"/>
            <a:r>
              <a:rPr lang="en-GB" altLang="en-US" sz="2800" dirty="0">
                <a:solidFill>
                  <a:schemeClr val="accent5">
                    <a:lumMod val="75000"/>
                  </a:schemeClr>
                </a:solidFill>
              </a:rPr>
              <a:t>How we exercise such influence is a key aspect of professional practice</a:t>
            </a:r>
          </a:p>
          <a:p>
            <a:pPr marL="114300" indent="0" algn="r">
              <a:buNone/>
            </a:pPr>
            <a:r>
              <a:rPr lang="en-GB" altLang="en-US" sz="2800" dirty="0">
                <a:solidFill>
                  <a:schemeClr val="accent5">
                    <a:lumMod val="75000"/>
                  </a:schemeClr>
                </a:solidFill>
              </a:rPr>
              <a:t>(Payne, 2005, p. 129)</a:t>
            </a:r>
            <a:r>
              <a:rPr lang="en-GB" altLang="en-US" sz="2800" i="1" dirty="0">
                <a:solidFill>
                  <a:schemeClr val="accent5">
                    <a:lumMod val="75000"/>
                  </a:schemeClr>
                </a:solidFill>
              </a:rPr>
              <a:t> </a:t>
            </a:r>
            <a:endParaRPr lang="en-GB" altLang="en-US" sz="2800" dirty="0">
              <a:solidFill>
                <a:schemeClr val="accent5">
                  <a:lumMod val="75000"/>
                </a:schemeClr>
              </a:solidFill>
            </a:endParaRPr>
          </a:p>
          <a:p>
            <a:endParaRPr lang="en-GB" dirty="0"/>
          </a:p>
        </p:txBody>
      </p:sp>
    </p:spTree>
    <p:extLst>
      <p:ext uri="{BB962C8B-B14F-4D97-AF65-F5344CB8AC3E}">
        <p14:creationId xmlns:p14="http://schemas.microsoft.com/office/powerpoint/2010/main" val="2083326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endParaRPr lang="en-GB" dirty="0">
              <a:solidFill>
                <a:schemeClr val="accent5">
                  <a:lumMod val="75000"/>
                </a:schemeClr>
              </a:solidFill>
            </a:endParaRPr>
          </a:p>
        </p:txBody>
      </p:sp>
      <p:sp>
        <p:nvSpPr>
          <p:cNvPr id="6" name="Content Placeholder 5"/>
          <p:cNvSpPr>
            <a:spLocks noGrp="1"/>
          </p:cNvSpPr>
          <p:nvPr>
            <p:ph sz="half" idx="1"/>
          </p:nvPr>
        </p:nvSpPr>
        <p:spPr/>
        <p:txBody>
          <a:bodyPr>
            <a:normAutofit fontScale="92500" lnSpcReduction="20000"/>
          </a:bodyPr>
          <a:lstStyle/>
          <a:p>
            <a:r>
              <a:rPr lang="en-GB" sz="2000" dirty="0" err="1"/>
              <a:t>Mae’n</a:t>
            </a:r>
            <a:r>
              <a:rPr lang="en-GB" sz="2000" dirty="0"/>
              <a:t> </a:t>
            </a:r>
            <a:r>
              <a:rPr lang="en-GB" sz="2000" dirty="0" err="1"/>
              <a:t>amlwg</a:t>
            </a:r>
            <a:r>
              <a:rPr lang="en-GB" sz="2000" dirty="0"/>
              <a:t>, </a:t>
            </a:r>
            <a:r>
              <a:rPr lang="en-GB" sz="2000" dirty="0" err="1"/>
              <a:t>fel</a:t>
            </a:r>
            <a:r>
              <a:rPr lang="en-GB" sz="2000" dirty="0"/>
              <a:t> </a:t>
            </a:r>
            <a:r>
              <a:rPr lang="en-GB" sz="2000" dirty="0" err="1"/>
              <a:t>addysgwyr</a:t>
            </a:r>
            <a:r>
              <a:rPr lang="en-GB" sz="2000" dirty="0"/>
              <a:t> </a:t>
            </a:r>
            <a:r>
              <a:rPr lang="en-GB" sz="2000" dirty="0" err="1"/>
              <a:t>anffurfiol</a:t>
            </a:r>
            <a:r>
              <a:rPr lang="en-GB" sz="2000" dirty="0"/>
              <a:t>, </a:t>
            </a:r>
            <a:r>
              <a:rPr lang="en-GB" sz="2000" dirty="0" err="1"/>
              <a:t>nad</a:t>
            </a:r>
            <a:r>
              <a:rPr lang="en-GB" sz="2000" dirty="0"/>
              <a:t> </a:t>
            </a:r>
            <a:r>
              <a:rPr lang="en-GB" sz="2000" dirty="0" err="1"/>
              <a:t>yw</a:t>
            </a:r>
            <a:r>
              <a:rPr lang="en-GB" sz="2000" dirty="0"/>
              <a:t> </a:t>
            </a:r>
            <a:r>
              <a:rPr lang="en-GB" sz="2000" dirty="0" err="1"/>
              <a:t>ein</a:t>
            </a:r>
            <a:r>
              <a:rPr lang="en-GB" sz="2000" dirty="0"/>
              <a:t> </a:t>
            </a:r>
            <a:r>
              <a:rPr lang="en-GB" sz="2000" dirty="0" err="1"/>
              <a:t>bwriadau</a:t>
            </a:r>
            <a:r>
              <a:rPr lang="en-GB" sz="2000" dirty="0"/>
              <a:t> </a:t>
            </a:r>
            <a:r>
              <a:rPr lang="en-GB" sz="2000" dirty="0" err="1"/>
              <a:t>i</a:t>
            </a:r>
            <a:r>
              <a:rPr lang="en-GB" sz="2000" dirty="0"/>
              <a:t> </a:t>
            </a:r>
            <a:r>
              <a:rPr lang="en-GB" sz="2000" dirty="0" err="1"/>
              <a:t>hyrwyddo</a:t>
            </a:r>
            <a:r>
              <a:rPr lang="en-GB" sz="2000" dirty="0"/>
              <a:t> </a:t>
            </a:r>
            <a:r>
              <a:rPr lang="en-GB" sz="2000" dirty="0" err="1"/>
              <a:t>dysgu</a:t>
            </a:r>
            <a:r>
              <a:rPr lang="en-GB" sz="2000" dirty="0"/>
              <a:t> </a:t>
            </a:r>
            <a:r>
              <a:rPr lang="en-GB" sz="2000" dirty="0" err="1"/>
              <a:t>byth</a:t>
            </a:r>
            <a:r>
              <a:rPr lang="en-GB" sz="2000" dirty="0"/>
              <a:t> </a:t>
            </a:r>
            <a:r>
              <a:rPr lang="en-GB" sz="2000" dirty="0" err="1"/>
              <a:t>yn</a:t>
            </a:r>
            <a:r>
              <a:rPr lang="en-GB" sz="2000" dirty="0"/>
              <a:t> </a:t>
            </a:r>
            <a:r>
              <a:rPr lang="en-GB" sz="2000" dirty="0" err="1"/>
              <a:t>ddi-werth</a:t>
            </a:r>
            <a:r>
              <a:rPr lang="en-GB" sz="2000" dirty="0"/>
              <a:t>. </a:t>
            </a:r>
            <a:r>
              <a:rPr lang="en-GB" sz="2000" dirty="0" err="1"/>
              <a:t>Credwn</a:t>
            </a:r>
            <a:r>
              <a:rPr lang="en-GB" sz="2000" dirty="0"/>
              <a:t> </a:t>
            </a:r>
            <a:r>
              <a:rPr lang="en-GB" sz="2000" dirty="0" err="1"/>
              <a:t>fod</a:t>
            </a:r>
            <a:r>
              <a:rPr lang="en-GB" sz="2000" dirty="0"/>
              <a:t> </a:t>
            </a:r>
            <a:r>
              <a:rPr lang="en-GB" sz="2000" dirty="0" err="1"/>
              <a:t>rhai</a:t>
            </a:r>
            <a:r>
              <a:rPr lang="en-GB" sz="2000" dirty="0"/>
              <a:t> </a:t>
            </a:r>
            <a:r>
              <a:rPr lang="en-GB" sz="2000" dirty="0" err="1"/>
              <a:t>gwerthoedd</a:t>
            </a:r>
            <a:r>
              <a:rPr lang="en-GB" sz="2000" dirty="0"/>
              <a:t> </a:t>
            </a:r>
            <a:r>
              <a:rPr lang="en-GB" sz="2000" dirty="0" err="1"/>
              <a:t>dynol</a:t>
            </a:r>
            <a:r>
              <a:rPr lang="en-GB" sz="2000" dirty="0"/>
              <a:t> </a:t>
            </a:r>
            <a:r>
              <a:rPr lang="en-GB" sz="2000" dirty="0" err="1"/>
              <a:t>yn</a:t>
            </a:r>
            <a:r>
              <a:rPr lang="en-GB" sz="2000" dirty="0"/>
              <a:t> </a:t>
            </a:r>
            <a:r>
              <a:rPr lang="en-GB" sz="2000" dirty="0" err="1"/>
              <a:t>bwysig</a:t>
            </a:r>
            <a:r>
              <a:rPr lang="en-GB" sz="2000" dirty="0"/>
              <a:t>, ac </a:t>
            </a:r>
            <a:r>
              <a:rPr lang="en-GB" sz="2000" dirty="0" err="1"/>
              <a:t>mae</a:t>
            </a:r>
            <a:r>
              <a:rPr lang="en-GB" sz="2000" dirty="0"/>
              <a:t> </a:t>
            </a:r>
            <a:r>
              <a:rPr lang="en-GB" sz="2000" dirty="0" err="1"/>
              <a:t>hyn</a:t>
            </a:r>
            <a:r>
              <a:rPr lang="en-GB" sz="2000" dirty="0"/>
              <a:t> </a:t>
            </a:r>
            <a:r>
              <a:rPr lang="en-GB" sz="2000" dirty="0" err="1"/>
              <a:t>yn</a:t>
            </a:r>
            <a:r>
              <a:rPr lang="en-GB" sz="2000" dirty="0"/>
              <a:t> </a:t>
            </a:r>
            <a:r>
              <a:rPr lang="en-GB" sz="2000" dirty="0" err="1"/>
              <a:t>arwain</a:t>
            </a:r>
            <a:r>
              <a:rPr lang="en-GB" sz="2000" dirty="0"/>
              <a:t> at agenda </a:t>
            </a:r>
            <a:r>
              <a:rPr lang="en-GB" sz="2000" dirty="0" err="1"/>
              <a:t>ar</a:t>
            </a:r>
            <a:r>
              <a:rPr lang="en-GB" sz="2000" dirty="0"/>
              <a:t> </a:t>
            </a:r>
            <a:r>
              <a:rPr lang="en-GB" sz="2000" dirty="0" err="1"/>
              <a:t>gyfer</a:t>
            </a:r>
            <a:r>
              <a:rPr lang="en-GB" sz="2000" dirty="0"/>
              <a:t> y </a:t>
            </a:r>
            <a:r>
              <a:rPr lang="en-GB" sz="2000" dirty="0" err="1"/>
              <a:t>dysgu</a:t>
            </a:r>
            <a:r>
              <a:rPr lang="en-GB" sz="2000" dirty="0"/>
              <a:t> </a:t>
            </a:r>
            <a:r>
              <a:rPr lang="en-GB" sz="2000" dirty="0" err="1"/>
              <a:t>yr</a:t>
            </a:r>
            <a:r>
              <a:rPr lang="en-GB" sz="2000" dirty="0"/>
              <a:t> </a:t>
            </a:r>
            <a:r>
              <a:rPr lang="en-GB" sz="2000" dirty="0" err="1"/>
              <a:t>ydym</a:t>
            </a:r>
            <a:r>
              <a:rPr lang="en-GB" sz="2000" dirty="0"/>
              <a:t> am </a:t>
            </a:r>
            <a:r>
              <a:rPr lang="en-GB" sz="2000" dirty="0" err="1"/>
              <a:t>ei</a:t>
            </a:r>
            <a:r>
              <a:rPr lang="en-GB" sz="2000" dirty="0"/>
              <a:t> </a:t>
            </a:r>
            <a:r>
              <a:rPr lang="en-GB" sz="2000" dirty="0" err="1"/>
              <a:t>hyrwyddo</a:t>
            </a:r>
            <a:r>
              <a:rPr lang="en-GB" sz="2000" dirty="0"/>
              <a:t>. Yn </a:t>
            </a:r>
            <a:r>
              <a:rPr lang="en-GB" sz="2000" dirty="0" err="1"/>
              <a:t>wir</a:t>
            </a:r>
            <a:r>
              <a:rPr lang="en-GB" sz="2000" dirty="0"/>
              <a:t>, </a:t>
            </a:r>
            <a:r>
              <a:rPr lang="en-GB" sz="2000" dirty="0" err="1"/>
              <a:t>byddai</a:t>
            </a:r>
            <a:r>
              <a:rPr lang="en-GB" sz="2000" dirty="0"/>
              <a:t> </a:t>
            </a:r>
            <a:r>
              <a:rPr lang="en-GB" sz="2000" dirty="0" err="1"/>
              <a:t>rhai</a:t>
            </a:r>
            <a:r>
              <a:rPr lang="en-GB" sz="2000" dirty="0"/>
              <a:t> </a:t>
            </a:r>
            <a:r>
              <a:rPr lang="en-GB" sz="2000" dirty="0" err="1"/>
              <a:t>yn</a:t>
            </a:r>
            <a:r>
              <a:rPr lang="en-GB" sz="2000" dirty="0"/>
              <a:t> </a:t>
            </a:r>
            <a:r>
              <a:rPr lang="en-GB" sz="2000" dirty="0" err="1"/>
              <a:t>dadlau</a:t>
            </a:r>
            <a:r>
              <a:rPr lang="en-GB" sz="2000" dirty="0"/>
              <a:t> </a:t>
            </a:r>
            <a:r>
              <a:rPr lang="en-GB" sz="2000" dirty="0" err="1"/>
              <a:t>mai’r</a:t>
            </a:r>
            <a:r>
              <a:rPr lang="en-GB" sz="2000" dirty="0"/>
              <a:t> </a:t>
            </a:r>
            <a:r>
              <a:rPr lang="en-GB" sz="2000" dirty="0" err="1"/>
              <a:t>dasg</a:t>
            </a:r>
            <a:r>
              <a:rPr lang="en-GB" sz="2000" dirty="0"/>
              <a:t> </a:t>
            </a:r>
            <a:r>
              <a:rPr lang="en-GB" sz="2000" dirty="0" err="1"/>
              <a:t>addysg</a:t>
            </a:r>
            <a:r>
              <a:rPr lang="en-GB" sz="2000" dirty="0"/>
              <a:t> </a:t>
            </a:r>
            <a:r>
              <a:rPr lang="en-GB" sz="2000" dirty="0" err="1"/>
              <a:t>anffurfiol</a:t>
            </a:r>
            <a:r>
              <a:rPr lang="en-GB" sz="2000" dirty="0"/>
              <a:t> </a:t>
            </a:r>
            <a:r>
              <a:rPr lang="en-GB" sz="2000" dirty="0" err="1"/>
              <a:t>yw</a:t>
            </a:r>
            <a:r>
              <a:rPr lang="en-GB" sz="2000" dirty="0"/>
              <a:t> </a:t>
            </a:r>
            <a:r>
              <a:rPr lang="en-GB" sz="2000" dirty="0" err="1"/>
              <a:t>hybu</a:t>
            </a:r>
            <a:r>
              <a:rPr lang="en-GB" sz="2000" dirty="0"/>
              <a:t> </a:t>
            </a:r>
            <a:r>
              <a:rPr lang="en-GB" sz="2000" dirty="0" err="1"/>
              <a:t>dysgu</a:t>
            </a:r>
            <a:r>
              <a:rPr lang="en-GB" sz="2000" dirty="0"/>
              <a:t> am </a:t>
            </a:r>
            <a:r>
              <a:rPr lang="en-GB" sz="2000" dirty="0" err="1"/>
              <a:t>werthoedd</a:t>
            </a:r>
            <a:endParaRPr lang="en-GB" sz="2000" dirty="0"/>
          </a:p>
          <a:p>
            <a:pPr marL="0" indent="0" algn="r">
              <a:buNone/>
            </a:pPr>
            <a:r>
              <a:rPr lang="en-GB" sz="2000" dirty="0"/>
              <a:t>(Young, 1999, t. 3)</a:t>
            </a:r>
          </a:p>
          <a:p>
            <a:r>
              <a:rPr lang="en-GB" sz="2000" dirty="0" err="1"/>
              <a:t>Rhoi</a:t>
            </a:r>
            <a:r>
              <a:rPr lang="en-GB" sz="2000" dirty="0"/>
              <a:t> </a:t>
            </a:r>
            <a:r>
              <a:rPr lang="en-GB" sz="2000" dirty="0" err="1"/>
              <a:t>cyfleoedd</a:t>
            </a:r>
            <a:r>
              <a:rPr lang="en-GB" sz="2000" dirty="0"/>
              <a:t> </a:t>
            </a:r>
            <a:r>
              <a:rPr lang="en-GB" sz="2000" dirty="0" err="1"/>
              <a:t>i</a:t>
            </a:r>
            <a:r>
              <a:rPr lang="en-GB" sz="2000" dirty="0"/>
              <a:t> </a:t>
            </a:r>
            <a:r>
              <a:rPr lang="en-GB" sz="2000" dirty="0" err="1"/>
              <a:t>bobl</a:t>
            </a:r>
            <a:r>
              <a:rPr lang="en-GB" sz="2000" dirty="0"/>
              <a:t> </a:t>
            </a:r>
            <a:r>
              <a:rPr lang="en-GB" sz="2000" dirty="0" err="1"/>
              <a:t>ifanc</a:t>
            </a:r>
            <a:r>
              <a:rPr lang="en-GB" sz="2000" dirty="0"/>
              <a:t> </a:t>
            </a:r>
            <a:r>
              <a:rPr lang="en-GB" sz="2000" dirty="0" err="1"/>
              <a:t>archwilio</a:t>
            </a:r>
            <a:r>
              <a:rPr lang="en-GB" sz="2000" dirty="0"/>
              <a:t> </a:t>
            </a:r>
            <a:r>
              <a:rPr lang="en-GB" sz="2000" dirty="0" err="1"/>
              <a:t>eu</a:t>
            </a:r>
            <a:r>
              <a:rPr lang="en-GB" sz="2000" dirty="0"/>
              <a:t> </a:t>
            </a:r>
            <a:r>
              <a:rPr lang="en-GB" sz="2000" dirty="0" err="1"/>
              <a:t>gwerthoedd</a:t>
            </a:r>
            <a:r>
              <a:rPr lang="en-GB" sz="2000" dirty="0"/>
              <a:t> </a:t>
            </a:r>
            <a:r>
              <a:rPr lang="en-GB" sz="2000" dirty="0" err="1"/>
              <a:t>eu</a:t>
            </a:r>
            <a:r>
              <a:rPr lang="en-GB" sz="2000" dirty="0"/>
              <a:t> </a:t>
            </a:r>
            <a:r>
              <a:rPr lang="en-GB" sz="2000" dirty="0" err="1"/>
              <a:t>hunain</a:t>
            </a:r>
            <a:r>
              <a:rPr lang="en-GB" sz="2000" dirty="0"/>
              <a:t>, </a:t>
            </a:r>
            <a:r>
              <a:rPr lang="en-GB" sz="2000" dirty="0" err="1"/>
              <a:t>meddwl</a:t>
            </a:r>
            <a:r>
              <a:rPr lang="en-GB" sz="2000" dirty="0"/>
              <a:t> am </a:t>
            </a:r>
            <a:r>
              <a:rPr lang="en-GB" sz="2000" dirty="0" err="1"/>
              <a:t>yr</a:t>
            </a:r>
            <a:r>
              <a:rPr lang="en-GB" sz="2000" dirty="0"/>
              <a:t> </a:t>
            </a:r>
            <a:r>
              <a:rPr lang="en-GB" sz="2000" dirty="0" err="1"/>
              <a:t>egwyddorion</a:t>
            </a:r>
            <a:r>
              <a:rPr lang="en-GB" sz="2000" dirty="0"/>
              <a:t> y </a:t>
            </a:r>
            <a:r>
              <a:rPr lang="en-GB" sz="2000" dirty="0" err="1"/>
              <a:t>maent</a:t>
            </a:r>
            <a:r>
              <a:rPr lang="en-GB" sz="2000" dirty="0"/>
              <a:t> </a:t>
            </a:r>
            <a:r>
              <a:rPr lang="en-GB" sz="2000" dirty="0" err="1"/>
              <a:t>yn</a:t>
            </a:r>
            <a:r>
              <a:rPr lang="en-GB" sz="2000" dirty="0"/>
              <a:t> </a:t>
            </a:r>
            <a:r>
              <a:rPr lang="en-GB" sz="2000" dirty="0" err="1"/>
              <a:t>seiliedig</a:t>
            </a:r>
            <a:r>
              <a:rPr lang="en-GB" sz="2000" dirty="0"/>
              <a:t> </a:t>
            </a:r>
            <a:r>
              <a:rPr lang="en-GB" sz="2000" dirty="0" err="1"/>
              <a:t>arnynt</a:t>
            </a:r>
            <a:r>
              <a:rPr lang="en-GB" sz="2000" dirty="0"/>
              <a:t>, a </a:t>
            </a:r>
            <a:r>
              <a:rPr lang="en-GB" sz="2000" dirty="0" err="1"/>
              <a:t>gwneud</a:t>
            </a:r>
            <a:r>
              <a:rPr lang="en-GB" sz="2000" dirty="0"/>
              <a:t> </a:t>
            </a:r>
            <a:r>
              <a:rPr lang="en-GB" sz="2000" dirty="0" err="1"/>
              <a:t>penderfyniadau</a:t>
            </a:r>
            <a:r>
              <a:rPr lang="en-GB" sz="2000" dirty="0"/>
              <a:t> a </a:t>
            </a:r>
            <a:r>
              <a:rPr lang="en-GB" sz="2000" dirty="0" err="1"/>
              <a:t>dewisiadau</a:t>
            </a:r>
            <a:r>
              <a:rPr lang="en-GB" sz="2000" dirty="0"/>
              <a:t> </a:t>
            </a:r>
            <a:r>
              <a:rPr lang="en-GB" sz="2000" dirty="0" err="1"/>
              <a:t>gwybodus</a:t>
            </a:r>
            <a:endParaRPr lang="en-GB" sz="2000" dirty="0"/>
          </a:p>
          <a:p>
            <a:pPr marL="0" indent="0" algn="r">
              <a:buNone/>
            </a:pPr>
            <a:r>
              <a:rPr lang="en-GB" sz="2000" dirty="0"/>
              <a:t>(Payne, 2005, t. 131)</a:t>
            </a:r>
          </a:p>
        </p:txBody>
      </p:sp>
      <p:sp>
        <p:nvSpPr>
          <p:cNvPr id="2" name="Content Placeholder 1">
            <a:extLst>
              <a:ext uri="{FF2B5EF4-FFF2-40B4-BE49-F238E27FC236}">
                <a16:creationId xmlns:a16="http://schemas.microsoft.com/office/drawing/2014/main" id="{E5967AA0-7A26-F342-D7D2-54FFDFA8A278}"/>
              </a:ext>
            </a:extLst>
          </p:cNvPr>
          <p:cNvSpPr>
            <a:spLocks noGrp="1"/>
          </p:cNvSpPr>
          <p:nvPr>
            <p:ph sz="half" idx="2"/>
          </p:nvPr>
        </p:nvSpPr>
        <p:spPr/>
        <p:txBody>
          <a:bodyPr>
            <a:normAutofit fontScale="92500" lnSpcReduction="20000"/>
          </a:bodyPr>
          <a:lstStyle/>
          <a:p>
            <a:r>
              <a:rPr lang="en-GB" altLang="en-US" sz="2200" dirty="0">
                <a:solidFill>
                  <a:schemeClr val="accent5">
                    <a:lumMod val="75000"/>
                  </a:schemeClr>
                </a:solidFill>
              </a:rPr>
              <a:t>It is clear that, as informal educators, our intentions to promote learning are never value-free.  We believe certain human values to be important, and this gives rise to an agenda for the learning we want to promote.  Indeed, some would argue that the informal education task is the promotion of learning about values</a:t>
            </a:r>
          </a:p>
          <a:p>
            <a:pPr marL="114300" indent="0" algn="r">
              <a:buNone/>
            </a:pPr>
            <a:r>
              <a:rPr lang="en-GB" altLang="en-US" sz="2200" dirty="0">
                <a:solidFill>
                  <a:schemeClr val="accent5">
                    <a:lumMod val="75000"/>
                  </a:schemeClr>
                </a:solidFill>
              </a:rPr>
              <a:t>(Young, 1999, p. 3)</a:t>
            </a:r>
          </a:p>
          <a:p>
            <a:r>
              <a:rPr lang="en-GB" altLang="en-US" sz="2200" dirty="0">
                <a:solidFill>
                  <a:schemeClr val="accent5">
                    <a:lumMod val="75000"/>
                  </a:schemeClr>
                </a:solidFill>
              </a:rPr>
              <a:t>Giving young people opportunities to examine their own values, think about the principles on which they are based, and make informed decisions and choices</a:t>
            </a:r>
          </a:p>
          <a:p>
            <a:pPr marL="114300" indent="0" algn="r">
              <a:buNone/>
            </a:pPr>
            <a:r>
              <a:rPr lang="en-GB" altLang="en-US" sz="2200" dirty="0">
                <a:solidFill>
                  <a:schemeClr val="accent5">
                    <a:lumMod val="75000"/>
                  </a:schemeClr>
                </a:solidFill>
              </a:rPr>
              <a:t>(Payne, 2005, p. 131)</a:t>
            </a:r>
          </a:p>
          <a:p>
            <a:endParaRPr lang="en-GB" dirty="0"/>
          </a:p>
        </p:txBody>
      </p:sp>
    </p:spTree>
    <p:extLst>
      <p:ext uri="{BB962C8B-B14F-4D97-AF65-F5344CB8AC3E}">
        <p14:creationId xmlns:p14="http://schemas.microsoft.com/office/powerpoint/2010/main" val="12713610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FEEECB06-51C4-BE13-EF41-7151DB6E83DF}"/>
              </a:ext>
            </a:extLst>
          </p:cNvPr>
          <p:cNvSpPr>
            <a:spLocks noGrp="1" noChangeArrowheads="1"/>
          </p:cNvSpPr>
          <p:nvPr>
            <p:ph type="title"/>
          </p:nvPr>
        </p:nvSpPr>
        <p:spPr>
          <a:xfrm>
            <a:off x="838200" y="365126"/>
            <a:ext cx="10515600" cy="1325563"/>
          </a:xfrm>
        </p:spPr>
        <p:txBody>
          <a:bodyPr anchor="ctr">
            <a:normAutofit/>
          </a:bodyPr>
          <a:lstStyle/>
          <a:p>
            <a:r>
              <a:rPr lang="en-GB" altLang="en-US" b="1" dirty="0" err="1"/>
              <a:t>Egwyl</a:t>
            </a:r>
            <a:r>
              <a:rPr lang="en-GB" altLang="en-US" b="1" dirty="0"/>
              <a:t>!</a:t>
            </a:r>
            <a:br>
              <a:rPr lang="en-GB" altLang="en-US" b="1" dirty="0"/>
            </a:br>
            <a:r>
              <a:rPr lang="en-GB" altLang="en-US" b="1" dirty="0">
                <a:solidFill>
                  <a:schemeClr val="accent5">
                    <a:lumMod val="75000"/>
                  </a:schemeClr>
                </a:solidFill>
              </a:rPr>
              <a:t>Break!</a:t>
            </a:r>
          </a:p>
        </p:txBody>
      </p:sp>
      <p:pic>
        <p:nvPicPr>
          <p:cNvPr id="11" name="Content Placeholder 10" descr="Black coffee in a white cup on a wooden table">
            <a:extLst>
              <a:ext uri="{FF2B5EF4-FFF2-40B4-BE49-F238E27FC236}">
                <a16:creationId xmlns:a16="http://schemas.microsoft.com/office/drawing/2014/main" id="{AA5FF814-7B67-3296-AADF-ACCCD138F15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t="45796" b="2334"/>
          <a:stretch/>
        </p:blipFill>
        <p:spPr>
          <a:xfrm>
            <a:off x="838200" y="1825626"/>
            <a:ext cx="10515600" cy="3640897"/>
          </a:xfr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175076"/>
            <a:ext cx="9144000" cy="2387600"/>
          </a:xfrm>
        </p:spPr>
        <p:txBody>
          <a:bodyPr>
            <a:normAutofit fontScale="90000"/>
          </a:bodyPr>
          <a:lstStyle/>
          <a:p>
            <a:br>
              <a:rPr lang="en-GB" b="1" dirty="0">
                <a:solidFill>
                  <a:schemeClr val="accent6">
                    <a:lumMod val="75000"/>
                  </a:schemeClr>
                </a:solidFill>
              </a:rPr>
            </a:br>
            <a:br>
              <a:rPr lang="en-GB" b="1" dirty="0">
                <a:solidFill>
                  <a:schemeClr val="accent6">
                    <a:lumMod val="75000"/>
                  </a:schemeClr>
                </a:solidFill>
              </a:rPr>
            </a:br>
            <a:r>
              <a:rPr lang="en-GB" b="1" dirty="0" err="1"/>
              <a:t>Modelau</a:t>
            </a:r>
            <a:r>
              <a:rPr lang="en-GB" b="1" dirty="0"/>
              <a:t> </a:t>
            </a:r>
            <a:r>
              <a:rPr lang="en-GB" b="1" dirty="0" err="1"/>
              <a:t>Gwahanol</a:t>
            </a:r>
            <a:r>
              <a:rPr lang="en-GB" b="1" dirty="0"/>
              <a:t> o </a:t>
            </a:r>
            <a:r>
              <a:rPr lang="en-GB" b="1" dirty="0" err="1"/>
              <a:t>Waith</a:t>
            </a:r>
            <a:r>
              <a:rPr lang="en-GB" b="1" dirty="0"/>
              <a:t> Ieuenctid</a:t>
            </a:r>
            <a:br>
              <a:rPr lang="en-GB" b="1" dirty="0">
                <a:solidFill>
                  <a:schemeClr val="accent6">
                    <a:lumMod val="75000"/>
                  </a:schemeClr>
                </a:solidFill>
              </a:rPr>
            </a:br>
            <a:r>
              <a:rPr lang="en-GB" b="1" dirty="0">
                <a:solidFill>
                  <a:schemeClr val="accent5">
                    <a:lumMod val="75000"/>
                  </a:schemeClr>
                </a:solidFill>
              </a:rPr>
              <a:t>Different Models of Youth Work</a:t>
            </a:r>
          </a:p>
        </p:txBody>
      </p:sp>
    </p:spTree>
    <p:extLst>
      <p:ext uri="{BB962C8B-B14F-4D97-AF65-F5344CB8AC3E}">
        <p14:creationId xmlns:p14="http://schemas.microsoft.com/office/powerpoint/2010/main" val="27439224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F9E13E-CD1C-31E9-39B6-763D5485D2E3}"/>
              </a:ext>
            </a:extLst>
          </p:cNvPr>
          <p:cNvSpPr>
            <a:spLocks noGrp="1"/>
          </p:cNvSpPr>
          <p:nvPr>
            <p:ph type="title"/>
          </p:nvPr>
        </p:nvSpPr>
        <p:spPr/>
        <p:txBody>
          <a:bodyPr>
            <a:normAutofit/>
          </a:bodyPr>
          <a:lstStyle/>
          <a:p>
            <a:r>
              <a:rPr lang="en-GB" altLang="en-US" sz="4400" b="1" dirty="0"/>
              <a:t>Gwaith Ieuenctid </a:t>
            </a:r>
            <a:r>
              <a:rPr lang="en-GB" altLang="en-US" sz="4400" b="1" dirty="0" err="1"/>
              <a:t>mewn</a:t>
            </a:r>
            <a:r>
              <a:rPr lang="en-GB" altLang="en-US" sz="4400" b="1" dirty="0"/>
              <a:t> </a:t>
            </a:r>
            <a:r>
              <a:rPr lang="en-GB" altLang="en-US" sz="4400" b="1" dirty="0" err="1"/>
              <a:t>Canolfan</a:t>
            </a:r>
            <a:br>
              <a:rPr lang="en-GB" altLang="en-US" sz="4400" b="1" dirty="0"/>
            </a:br>
            <a:r>
              <a:rPr lang="en-GB" altLang="en-US" sz="4400" b="1" dirty="0">
                <a:solidFill>
                  <a:schemeClr val="accent5">
                    <a:lumMod val="75000"/>
                  </a:schemeClr>
                </a:solidFill>
              </a:rPr>
              <a:t>Centre Based Youth Work</a:t>
            </a:r>
            <a:endParaRPr lang="en-GB" dirty="0">
              <a:solidFill>
                <a:schemeClr val="accent5">
                  <a:lumMod val="75000"/>
                </a:schemeClr>
              </a:solidFill>
            </a:endParaRPr>
          </a:p>
        </p:txBody>
      </p:sp>
      <p:sp>
        <p:nvSpPr>
          <p:cNvPr id="5" name="Content Placeholder 4">
            <a:extLst>
              <a:ext uri="{FF2B5EF4-FFF2-40B4-BE49-F238E27FC236}">
                <a16:creationId xmlns:a16="http://schemas.microsoft.com/office/drawing/2014/main" id="{1DAE3CE3-8D25-EC4A-48F4-4A7335C9CDF1}"/>
              </a:ext>
            </a:extLst>
          </p:cNvPr>
          <p:cNvSpPr>
            <a:spLocks noGrp="1"/>
          </p:cNvSpPr>
          <p:nvPr>
            <p:ph sz="half" idx="1"/>
          </p:nvPr>
        </p:nvSpPr>
        <p:spPr>
          <a:xfrm>
            <a:off x="838200" y="1690688"/>
            <a:ext cx="5181600" cy="4351338"/>
          </a:xfrm>
        </p:spPr>
        <p:txBody>
          <a:bodyPr>
            <a:noAutofit/>
          </a:bodyPr>
          <a:lstStyle/>
          <a:p>
            <a:pPr>
              <a:lnSpc>
                <a:spcPct val="120000"/>
              </a:lnSpc>
            </a:pPr>
            <a:r>
              <a:rPr lang="en-GB" sz="1300" dirty="0"/>
              <a:t>Term </a:t>
            </a:r>
            <a:r>
              <a:rPr lang="en-GB" sz="1300" dirty="0" err="1"/>
              <a:t>cyffredinol</a:t>
            </a:r>
            <a:r>
              <a:rPr lang="en-GB" sz="1300" dirty="0"/>
              <a:t> </a:t>
            </a:r>
            <a:r>
              <a:rPr lang="en-GB" sz="1300" dirty="0" err="1"/>
              <a:t>ar</a:t>
            </a:r>
            <a:r>
              <a:rPr lang="en-GB" sz="1300" dirty="0"/>
              <a:t> </a:t>
            </a:r>
            <a:r>
              <a:rPr lang="en-GB" sz="1300" dirty="0" err="1"/>
              <a:t>gyfer</a:t>
            </a:r>
            <a:r>
              <a:rPr lang="en-GB" sz="1300" dirty="0"/>
              <a:t> </a:t>
            </a:r>
            <a:r>
              <a:rPr lang="en-GB" sz="1300" dirty="0" err="1"/>
              <a:t>defnyddio</a:t>
            </a:r>
            <a:r>
              <a:rPr lang="en-GB" sz="1300" dirty="0"/>
              <a:t> a </a:t>
            </a:r>
            <a:r>
              <a:rPr lang="en-GB" sz="1300" dirty="0" err="1"/>
              <a:t>datblygu</a:t>
            </a:r>
            <a:r>
              <a:rPr lang="en-GB" sz="1300" dirty="0"/>
              <a:t> </a:t>
            </a:r>
            <a:r>
              <a:rPr lang="en-GB" sz="1300" dirty="0" err="1"/>
              <a:t>adeiladau</a:t>
            </a:r>
            <a:r>
              <a:rPr lang="en-GB" sz="1300" dirty="0"/>
              <a:t> </a:t>
            </a:r>
            <a:r>
              <a:rPr lang="en-GB" sz="1300" dirty="0" err="1"/>
              <a:t>fel</a:t>
            </a:r>
            <a:r>
              <a:rPr lang="en-GB" sz="1300" dirty="0"/>
              <a:t> </a:t>
            </a:r>
            <a:r>
              <a:rPr lang="en-GB" sz="1300" dirty="0" err="1"/>
              <a:t>adnodd</a:t>
            </a:r>
            <a:r>
              <a:rPr lang="en-GB" sz="1300" dirty="0"/>
              <a:t> a </a:t>
            </a:r>
            <a:r>
              <a:rPr lang="en-GB" sz="1300" dirty="0" err="1"/>
              <a:t>ffocws</a:t>
            </a:r>
            <a:r>
              <a:rPr lang="en-GB" sz="1300" dirty="0"/>
              <a:t> </a:t>
            </a:r>
            <a:r>
              <a:rPr lang="en-GB" sz="1300" dirty="0" err="1"/>
              <a:t>ar</a:t>
            </a:r>
            <a:r>
              <a:rPr lang="en-GB" sz="1300" dirty="0"/>
              <a:t> </a:t>
            </a:r>
            <a:r>
              <a:rPr lang="en-GB" sz="1300" dirty="0" err="1"/>
              <a:t>gyfer</a:t>
            </a:r>
            <a:r>
              <a:rPr lang="en-GB" sz="1300" dirty="0"/>
              <a:t> </a:t>
            </a:r>
            <a:r>
              <a:rPr lang="en-GB" sz="1300" dirty="0" err="1"/>
              <a:t>rhaglenni</a:t>
            </a:r>
            <a:r>
              <a:rPr lang="en-GB" sz="1300" dirty="0"/>
              <a:t> </a:t>
            </a:r>
            <a:r>
              <a:rPr lang="en-GB" sz="1300" dirty="0" err="1"/>
              <a:t>gwaith</a:t>
            </a:r>
            <a:r>
              <a:rPr lang="en-GB" sz="1300" dirty="0"/>
              <a:t> </a:t>
            </a:r>
            <a:r>
              <a:rPr lang="en-GB" sz="1300" dirty="0" err="1"/>
              <a:t>ieuenctid</a:t>
            </a:r>
            <a:r>
              <a:rPr lang="en-GB" sz="1300" dirty="0"/>
              <a:t> – </a:t>
            </a:r>
            <a:r>
              <a:rPr lang="en-GB" sz="1300" dirty="0" err="1"/>
              <a:t>gan</a:t>
            </a:r>
            <a:r>
              <a:rPr lang="en-GB" sz="1300" dirty="0"/>
              <a:t> </a:t>
            </a:r>
            <a:r>
              <a:rPr lang="en-GB" sz="1300" dirty="0" err="1"/>
              <a:t>gynnwys</a:t>
            </a:r>
            <a:r>
              <a:rPr lang="en-GB" sz="1300" dirty="0"/>
              <a:t> </a:t>
            </a:r>
            <a:r>
              <a:rPr lang="en-GB" sz="1300" dirty="0" err="1"/>
              <a:t>fel</a:t>
            </a:r>
            <a:r>
              <a:rPr lang="en-GB" sz="1300" dirty="0"/>
              <a:t> ‘</a:t>
            </a:r>
            <a:r>
              <a:rPr lang="en-GB" sz="1300" dirty="0" err="1"/>
              <a:t>canolfan</a:t>
            </a:r>
            <a:r>
              <a:rPr lang="en-GB" sz="1300" dirty="0"/>
              <a:t>’ </a:t>
            </a:r>
            <a:r>
              <a:rPr lang="en-GB" sz="1300" dirty="0" err="1"/>
              <a:t>ar</a:t>
            </a:r>
            <a:r>
              <a:rPr lang="en-GB" sz="1300" dirty="0"/>
              <a:t> </a:t>
            </a:r>
            <a:r>
              <a:rPr lang="en-GB" sz="1300" dirty="0" err="1"/>
              <a:t>gyfer</a:t>
            </a:r>
            <a:r>
              <a:rPr lang="en-GB" sz="1300" dirty="0"/>
              <a:t> </a:t>
            </a:r>
            <a:r>
              <a:rPr lang="en-GB" sz="1300" dirty="0" err="1"/>
              <a:t>gwaith</a:t>
            </a:r>
            <a:r>
              <a:rPr lang="en-GB" sz="1300" dirty="0"/>
              <a:t> </a:t>
            </a:r>
            <a:r>
              <a:rPr lang="en-GB" sz="1300" dirty="0" err="1"/>
              <a:t>ieuenctid</a:t>
            </a:r>
            <a:r>
              <a:rPr lang="en-GB" sz="1300" dirty="0"/>
              <a:t> </a:t>
            </a:r>
            <a:r>
              <a:rPr lang="en-GB" sz="1300" dirty="0" err="1"/>
              <a:t>stryd</a:t>
            </a:r>
            <a:r>
              <a:rPr lang="en-GB" sz="1300" dirty="0"/>
              <a:t> (</a:t>
            </a:r>
            <a:r>
              <a:rPr lang="en-GB" sz="1300" dirty="0" err="1"/>
              <a:t>canolfannau</a:t>
            </a:r>
            <a:r>
              <a:rPr lang="en-GB" sz="1300" dirty="0"/>
              <a:t> </a:t>
            </a:r>
            <a:r>
              <a:rPr lang="en-GB" sz="1300" dirty="0" err="1"/>
              <a:t>ieuenctid</a:t>
            </a:r>
            <a:r>
              <a:rPr lang="en-GB" sz="1300" dirty="0"/>
              <a:t>, </a:t>
            </a:r>
            <a:r>
              <a:rPr lang="en-GB" sz="1300" dirty="0" err="1"/>
              <a:t>canolfannau</a:t>
            </a:r>
            <a:r>
              <a:rPr lang="en-GB" sz="1300" dirty="0"/>
              <a:t> </a:t>
            </a:r>
            <a:r>
              <a:rPr lang="en-GB" sz="1300" dirty="0" err="1"/>
              <a:t>cymunedol</a:t>
            </a:r>
            <a:r>
              <a:rPr lang="en-GB" sz="1300" dirty="0"/>
              <a:t>, </a:t>
            </a:r>
            <a:r>
              <a:rPr lang="en-GB" sz="1300" dirty="0" err="1"/>
              <a:t>neuaddau</a:t>
            </a:r>
            <a:r>
              <a:rPr lang="en-GB" sz="1300" dirty="0"/>
              <a:t> </a:t>
            </a:r>
            <a:r>
              <a:rPr lang="en-GB" sz="1300" dirty="0" err="1"/>
              <a:t>pentref</a:t>
            </a:r>
            <a:r>
              <a:rPr lang="en-GB" sz="1300" dirty="0"/>
              <a:t> ac </a:t>
            </a:r>
            <a:r>
              <a:rPr lang="en-GB" sz="1300" dirty="0" err="1"/>
              <a:t>ati</a:t>
            </a:r>
            <a:r>
              <a:rPr lang="en-GB" sz="1300" dirty="0"/>
              <a:t>).</a:t>
            </a:r>
          </a:p>
          <a:p>
            <a:pPr>
              <a:lnSpc>
                <a:spcPct val="120000"/>
              </a:lnSpc>
            </a:pPr>
            <a:r>
              <a:rPr lang="en-GB" sz="1300" dirty="0"/>
              <a:t>Mae </a:t>
            </a:r>
            <a:r>
              <a:rPr lang="en-GB" sz="1300" dirty="0" err="1"/>
              <a:t>cyfran</a:t>
            </a:r>
            <a:r>
              <a:rPr lang="en-GB" sz="1300" dirty="0"/>
              <a:t> </a:t>
            </a:r>
            <a:r>
              <a:rPr lang="en-GB" sz="1300" dirty="0" err="1"/>
              <a:t>sylweddol</a:t>
            </a:r>
            <a:r>
              <a:rPr lang="en-GB" sz="1300" dirty="0"/>
              <a:t> o </a:t>
            </a:r>
            <a:r>
              <a:rPr lang="en-GB" sz="1300" dirty="0" err="1"/>
              <a:t>waith</a:t>
            </a:r>
            <a:r>
              <a:rPr lang="en-GB" sz="1300" dirty="0"/>
              <a:t> </a:t>
            </a:r>
            <a:r>
              <a:rPr lang="en-GB" sz="1300" dirty="0" err="1"/>
              <a:t>ieuenctid</a:t>
            </a:r>
            <a:r>
              <a:rPr lang="en-GB" sz="1300" dirty="0"/>
              <a:t> </a:t>
            </a:r>
            <a:r>
              <a:rPr lang="en-GB" sz="1300" dirty="0" err="1"/>
              <a:t>yn</a:t>
            </a:r>
            <a:r>
              <a:rPr lang="en-GB" sz="1300" dirty="0"/>
              <a:t> </a:t>
            </a:r>
            <a:r>
              <a:rPr lang="en-GB" sz="1300" dirty="0" err="1"/>
              <a:t>digwydd</a:t>
            </a:r>
            <a:r>
              <a:rPr lang="en-GB" sz="1300" dirty="0"/>
              <a:t> </a:t>
            </a:r>
            <a:r>
              <a:rPr lang="en-GB" sz="1300" dirty="0" err="1"/>
              <a:t>mewn</a:t>
            </a:r>
            <a:r>
              <a:rPr lang="en-GB" sz="1300" dirty="0"/>
              <a:t> </a:t>
            </a:r>
            <a:r>
              <a:rPr lang="en-GB" sz="1300" dirty="0" err="1"/>
              <a:t>canolfannau</a:t>
            </a:r>
            <a:r>
              <a:rPr lang="en-GB" sz="1300" dirty="0"/>
              <a:t> </a:t>
            </a:r>
            <a:r>
              <a:rPr lang="en-GB" sz="1300" dirty="0" err="1"/>
              <a:t>ieuenctid</a:t>
            </a:r>
            <a:r>
              <a:rPr lang="en-GB" sz="1300" dirty="0"/>
              <a:t>. Mae </a:t>
            </a:r>
            <a:r>
              <a:rPr lang="en-GB" sz="1300" dirty="0" err="1"/>
              <a:t>gwaith</a:t>
            </a:r>
            <a:r>
              <a:rPr lang="en-GB" sz="1300" dirty="0"/>
              <a:t> </a:t>
            </a:r>
            <a:r>
              <a:rPr lang="en-GB" sz="1300" dirty="0" err="1"/>
              <a:t>ieuenctid</a:t>
            </a:r>
            <a:r>
              <a:rPr lang="en-GB" sz="1300" dirty="0"/>
              <a:t> </a:t>
            </a:r>
            <a:r>
              <a:rPr lang="en-GB" sz="1300" dirty="0" err="1"/>
              <a:t>mewn</a:t>
            </a:r>
            <a:r>
              <a:rPr lang="en-GB" sz="1300" dirty="0"/>
              <a:t> </a:t>
            </a:r>
            <a:r>
              <a:rPr lang="en-GB" sz="1300" dirty="0" err="1"/>
              <a:t>canolfan</a:t>
            </a:r>
            <a:r>
              <a:rPr lang="en-GB" sz="1300" dirty="0"/>
              <a:t> </a:t>
            </a:r>
            <a:r>
              <a:rPr lang="en-GB" sz="1300" dirty="0" err="1"/>
              <a:t>yn</a:t>
            </a:r>
            <a:r>
              <a:rPr lang="en-GB" sz="1300" dirty="0"/>
              <a:t> </a:t>
            </a:r>
            <a:r>
              <a:rPr lang="en-GB" sz="1300" dirty="0" err="1"/>
              <a:t>parhau</a:t>
            </a:r>
            <a:r>
              <a:rPr lang="en-GB" sz="1300" dirty="0"/>
              <a:t> </a:t>
            </a:r>
            <a:r>
              <a:rPr lang="en-GB" sz="1300" dirty="0" err="1"/>
              <a:t>i</a:t>
            </a:r>
            <a:r>
              <a:rPr lang="en-GB" sz="1300" dirty="0"/>
              <a:t> </a:t>
            </a:r>
            <a:r>
              <a:rPr lang="en-GB" sz="1300" dirty="0" err="1"/>
              <a:t>ddarparu</a:t>
            </a:r>
            <a:r>
              <a:rPr lang="en-GB" sz="1300" dirty="0"/>
              <a:t> </a:t>
            </a:r>
            <a:r>
              <a:rPr lang="en-GB" sz="1300" dirty="0" err="1"/>
              <a:t>amgylchedd</a:t>
            </a:r>
            <a:r>
              <a:rPr lang="en-GB" sz="1300" dirty="0"/>
              <a:t> </a:t>
            </a:r>
            <a:r>
              <a:rPr lang="en-GB" sz="1300" dirty="0" err="1"/>
              <a:t>anffurfiol</a:t>
            </a:r>
            <a:r>
              <a:rPr lang="en-GB" sz="1300" dirty="0"/>
              <a:t> </a:t>
            </a:r>
            <a:r>
              <a:rPr lang="en-GB" sz="1300" dirty="0" err="1"/>
              <a:t>difyr</a:t>
            </a:r>
            <a:r>
              <a:rPr lang="en-GB" sz="1300" dirty="0"/>
              <a:t> </a:t>
            </a:r>
            <a:r>
              <a:rPr lang="en-GB" sz="1300" dirty="0" err="1"/>
              <a:t>i</a:t>
            </a:r>
            <a:r>
              <a:rPr lang="en-GB" sz="1300" dirty="0"/>
              <a:t> </a:t>
            </a:r>
            <a:r>
              <a:rPr lang="en-GB" sz="1300" dirty="0" err="1"/>
              <a:t>bobl</a:t>
            </a:r>
            <a:r>
              <a:rPr lang="en-GB" sz="1300" dirty="0"/>
              <a:t> </a:t>
            </a:r>
            <a:r>
              <a:rPr lang="en-GB" sz="1300" dirty="0" err="1"/>
              <a:t>ifanc</a:t>
            </a:r>
            <a:r>
              <a:rPr lang="en-GB" sz="1300" dirty="0"/>
              <a:t> </a:t>
            </a:r>
            <a:r>
              <a:rPr lang="en-GB" sz="1300" dirty="0" err="1"/>
              <a:t>lle</a:t>
            </a:r>
            <a:r>
              <a:rPr lang="en-GB" sz="1300" dirty="0"/>
              <a:t> gallant </a:t>
            </a:r>
            <a:r>
              <a:rPr lang="en-GB" sz="1300" dirty="0" err="1"/>
              <a:t>ddysgu</a:t>
            </a:r>
            <a:r>
              <a:rPr lang="en-GB" sz="1300" dirty="0"/>
              <a:t> ac </a:t>
            </a:r>
            <a:r>
              <a:rPr lang="en-GB" sz="1300" dirty="0" err="1"/>
              <a:t>elwa</a:t>
            </a:r>
            <a:r>
              <a:rPr lang="en-GB" sz="1300" dirty="0"/>
              <a:t> </a:t>
            </a:r>
            <a:r>
              <a:rPr lang="en-GB" sz="1300" dirty="0" err="1"/>
              <a:t>ar</a:t>
            </a:r>
            <a:r>
              <a:rPr lang="en-GB" sz="1300" dirty="0"/>
              <a:t> </a:t>
            </a:r>
            <a:r>
              <a:rPr lang="en-GB" sz="1300" dirty="0" err="1"/>
              <a:t>ganlyniadau</a:t>
            </a:r>
            <a:r>
              <a:rPr lang="en-GB" sz="1300" dirty="0"/>
              <a:t> </a:t>
            </a:r>
            <a:r>
              <a:rPr lang="en-GB" sz="1300" dirty="0" err="1"/>
              <a:t>cadarnhaol</a:t>
            </a:r>
            <a:r>
              <a:rPr lang="en-GB" sz="1300" dirty="0"/>
              <a:t>.</a:t>
            </a:r>
          </a:p>
          <a:p>
            <a:pPr>
              <a:lnSpc>
                <a:spcPct val="120000"/>
              </a:lnSpc>
            </a:pPr>
            <a:r>
              <a:rPr lang="en-GB" sz="1300" dirty="0"/>
              <a:t>Gall </a:t>
            </a:r>
            <a:r>
              <a:rPr lang="en-GB" sz="1300" dirty="0" err="1"/>
              <a:t>amgylcheddau</a:t>
            </a:r>
            <a:r>
              <a:rPr lang="en-GB" sz="1300" dirty="0"/>
              <a:t> </a:t>
            </a:r>
            <a:r>
              <a:rPr lang="en-GB" sz="1300" dirty="0" err="1"/>
              <a:t>mewn</a:t>
            </a:r>
            <a:r>
              <a:rPr lang="en-GB" sz="1300" dirty="0"/>
              <a:t> </a:t>
            </a:r>
            <a:r>
              <a:rPr lang="en-GB" sz="1300" dirty="0" err="1"/>
              <a:t>Canolfannau</a:t>
            </a:r>
            <a:r>
              <a:rPr lang="en-GB" sz="1300" dirty="0"/>
              <a:t> Ieuenctid </a:t>
            </a:r>
            <a:r>
              <a:rPr lang="en-GB" sz="1300" dirty="0" err="1"/>
              <a:t>fod</a:t>
            </a:r>
            <a:r>
              <a:rPr lang="en-GB" sz="1300" dirty="0"/>
              <a:t> </a:t>
            </a:r>
            <a:r>
              <a:rPr lang="en-GB" sz="1300" dirty="0" err="1"/>
              <a:t>yn</a:t>
            </a:r>
            <a:r>
              <a:rPr lang="en-GB" sz="1300" dirty="0"/>
              <a:t> </a:t>
            </a:r>
            <a:r>
              <a:rPr lang="en-GB" sz="1300" dirty="0" err="1"/>
              <a:t>bont</a:t>
            </a:r>
            <a:r>
              <a:rPr lang="en-GB" sz="1300" dirty="0"/>
              <a:t> </a:t>
            </a:r>
            <a:r>
              <a:rPr lang="en-GB" sz="1300" dirty="0" err="1"/>
              <a:t>rhwng</a:t>
            </a:r>
            <a:r>
              <a:rPr lang="en-GB" sz="1300" dirty="0"/>
              <a:t> </a:t>
            </a:r>
            <a:r>
              <a:rPr lang="en-GB" sz="1300" dirty="0" err="1"/>
              <a:t>pobl</a:t>
            </a:r>
            <a:r>
              <a:rPr lang="en-GB" sz="1300" dirty="0"/>
              <a:t> </a:t>
            </a:r>
            <a:r>
              <a:rPr lang="en-GB" sz="1300" dirty="0" err="1"/>
              <a:t>ifanc</a:t>
            </a:r>
            <a:r>
              <a:rPr lang="en-GB" sz="1300" dirty="0"/>
              <a:t> </a:t>
            </a:r>
            <a:r>
              <a:rPr lang="en-GB" sz="1300" dirty="0" err="1"/>
              <a:t>a'u</a:t>
            </a:r>
            <a:r>
              <a:rPr lang="en-GB" sz="1300" dirty="0"/>
              <a:t> </a:t>
            </a:r>
            <a:r>
              <a:rPr lang="en-GB" sz="1300" dirty="0" err="1"/>
              <a:t>cymunedau</a:t>
            </a:r>
            <a:r>
              <a:rPr lang="en-GB" sz="1300" dirty="0"/>
              <a:t>. </a:t>
            </a:r>
            <a:r>
              <a:rPr lang="en-GB" sz="1300" dirty="0" err="1"/>
              <a:t>Yno</a:t>
            </a:r>
            <a:r>
              <a:rPr lang="en-GB" sz="1300" dirty="0"/>
              <a:t>, gall </a:t>
            </a:r>
            <a:r>
              <a:rPr lang="en-GB" sz="1300" dirty="0" err="1"/>
              <a:t>pobl</a:t>
            </a:r>
            <a:r>
              <a:rPr lang="en-GB" sz="1300" dirty="0"/>
              <a:t> </a:t>
            </a:r>
            <a:r>
              <a:rPr lang="en-GB" sz="1300" dirty="0" err="1"/>
              <a:t>ifanc</a:t>
            </a:r>
            <a:r>
              <a:rPr lang="en-GB" sz="1300" dirty="0"/>
              <a:t> </a:t>
            </a:r>
            <a:r>
              <a:rPr lang="en-GB" sz="1300" dirty="0" err="1"/>
              <a:t>ddod</a:t>
            </a:r>
            <a:r>
              <a:rPr lang="en-GB" sz="1300" dirty="0"/>
              <a:t> </a:t>
            </a:r>
            <a:r>
              <a:rPr lang="en-GB" sz="1300" dirty="0" err="1"/>
              <a:t>yn</a:t>
            </a:r>
            <a:r>
              <a:rPr lang="en-GB" sz="1300" dirty="0"/>
              <a:t> </a:t>
            </a:r>
            <a:r>
              <a:rPr lang="en-GB" sz="1300" dirty="0" err="1"/>
              <a:t>aelodau</a:t>
            </a:r>
            <a:r>
              <a:rPr lang="en-GB" sz="1300" dirty="0"/>
              <a:t> o </a:t>
            </a:r>
            <a:r>
              <a:rPr lang="en-GB" sz="1300" dirty="0" err="1"/>
              <a:t>gymunedau</a:t>
            </a:r>
            <a:r>
              <a:rPr lang="en-GB" sz="1300" dirty="0"/>
              <a:t> </a:t>
            </a:r>
            <a:r>
              <a:rPr lang="en-GB" sz="1300" dirty="0" err="1"/>
              <a:t>gwybodus</a:t>
            </a:r>
            <a:r>
              <a:rPr lang="en-GB" sz="1300" dirty="0"/>
              <a:t>, </a:t>
            </a:r>
            <a:r>
              <a:rPr lang="en-GB" sz="1300" dirty="0" err="1"/>
              <a:t>llawn</a:t>
            </a:r>
            <a:r>
              <a:rPr lang="en-GB" sz="1300" dirty="0"/>
              <a:t> </a:t>
            </a:r>
            <a:r>
              <a:rPr lang="en-GB" sz="1300" dirty="0" err="1"/>
              <a:t>cymhelliant</a:t>
            </a:r>
            <a:r>
              <a:rPr lang="en-GB" sz="1300" dirty="0"/>
              <a:t> </a:t>
            </a:r>
            <a:r>
              <a:rPr lang="en-GB" sz="1300" dirty="0" err="1"/>
              <a:t>sy'n</a:t>
            </a:r>
            <a:r>
              <a:rPr lang="en-GB" sz="1300" dirty="0"/>
              <a:t> </a:t>
            </a:r>
            <a:r>
              <a:rPr lang="en-GB" sz="1300" dirty="0" err="1"/>
              <a:t>cymryd</a:t>
            </a:r>
            <a:r>
              <a:rPr lang="en-GB" sz="1300" dirty="0"/>
              <a:t> </a:t>
            </a:r>
            <a:r>
              <a:rPr lang="en-GB" sz="1300" dirty="0" err="1"/>
              <a:t>rhan</a:t>
            </a:r>
            <a:r>
              <a:rPr lang="en-GB" sz="1300" dirty="0"/>
              <a:t> </a:t>
            </a:r>
            <a:r>
              <a:rPr lang="en-GB" sz="1300" dirty="0" err="1"/>
              <a:t>weithredol</a:t>
            </a:r>
            <a:r>
              <a:rPr lang="en-GB" sz="1300" dirty="0"/>
              <a:t>.</a:t>
            </a:r>
          </a:p>
          <a:p>
            <a:pPr>
              <a:lnSpc>
                <a:spcPct val="120000"/>
              </a:lnSpc>
            </a:pPr>
            <a:r>
              <a:rPr lang="en-GB" sz="1300" dirty="0"/>
              <a:t>Gall </a:t>
            </a:r>
            <a:r>
              <a:rPr lang="en-GB" sz="1300" dirty="0" err="1"/>
              <a:t>dysgu</a:t>
            </a:r>
            <a:r>
              <a:rPr lang="en-GB" sz="1300" dirty="0"/>
              <a:t> </a:t>
            </a:r>
            <a:r>
              <a:rPr lang="en-GB" sz="1300" dirty="0" err="1"/>
              <a:t>mewn</a:t>
            </a:r>
            <a:r>
              <a:rPr lang="en-GB" sz="1300" dirty="0"/>
              <a:t> </a:t>
            </a:r>
            <a:r>
              <a:rPr lang="en-GB" sz="1300" dirty="0" err="1"/>
              <a:t>canolfannau</a:t>
            </a:r>
            <a:r>
              <a:rPr lang="en-GB" sz="1300" dirty="0"/>
              <a:t> </a:t>
            </a:r>
            <a:r>
              <a:rPr lang="en-GB" sz="1300" dirty="0" err="1"/>
              <a:t>ieuenctid</a:t>
            </a:r>
            <a:r>
              <a:rPr lang="en-GB" sz="1300" dirty="0"/>
              <a:t> </a:t>
            </a:r>
            <a:r>
              <a:rPr lang="en-GB" sz="1300" dirty="0" err="1"/>
              <a:t>fod</a:t>
            </a:r>
            <a:r>
              <a:rPr lang="en-GB" sz="1300" dirty="0"/>
              <a:t> </a:t>
            </a:r>
            <a:r>
              <a:rPr lang="en-GB" sz="1300" dirty="0" err="1"/>
              <a:t>yn</a:t>
            </a:r>
            <a:r>
              <a:rPr lang="en-GB" sz="1300" dirty="0"/>
              <a:t> </a:t>
            </a:r>
            <a:r>
              <a:rPr lang="en-GB" sz="1300" dirty="0" err="1"/>
              <a:t>anffurfiol</a:t>
            </a:r>
            <a:r>
              <a:rPr lang="en-GB" sz="1300" dirty="0"/>
              <a:t> a </a:t>
            </a:r>
            <a:r>
              <a:rPr lang="en-GB" sz="1300" dirty="0" err="1"/>
              <a:t>heb</a:t>
            </a:r>
            <a:r>
              <a:rPr lang="en-GB" sz="1300" dirty="0"/>
              <a:t> </a:t>
            </a:r>
            <a:r>
              <a:rPr lang="en-GB" sz="1300" dirty="0" err="1"/>
              <a:t>fod</a:t>
            </a:r>
            <a:r>
              <a:rPr lang="en-GB" sz="1300" dirty="0"/>
              <a:t> </a:t>
            </a:r>
            <a:r>
              <a:rPr lang="en-GB" sz="1300" dirty="0" err="1"/>
              <a:t>yn</a:t>
            </a:r>
            <a:r>
              <a:rPr lang="en-GB" sz="1300" dirty="0"/>
              <a:t> </a:t>
            </a:r>
            <a:r>
              <a:rPr lang="en-GB" sz="1300" dirty="0" err="1"/>
              <a:t>ffurfiol</a:t>
            </a:r>
            <a:r>
              <a:rPr lang="en-GB" sz="1300" dirty="0"/>
              <a:t> </a:t>
            </a:r>
            <a:r>
              <a:rPr lang="en-GB" sz="1300" dirty="0" err="1"/>
              <a:t>ei</a:t>
            </a:r>
            <a:r>
              <a:rPr lang="en-GB" sz="1300" dirty="0"/>
              <a:t> </a:t>
            </a:r>
            <a:r>
              <a:rPr lang="en-GB" sz="1300" dirty="0" err="1"/>
              <a:t>natur</a:t>
            </a:r>
            <a:r>
              <a:rPr lang="en-GB" sz="1300" dirty="0"/>
              <a:t>. </a:t>
            </a:r>
            <a:r>
              <a:rPr lang="en-GB" sz="1300" dirty="0" err="1"/>
              <a:t>Hynny</a:t>
            </a:r>
            <a:r>
              <a:rPr lang="en-GB" sz="1300" dirty="0"/>
              <a:t> </a:t>
            </a:r>
            <a:r>
              <a:rPr lang="en-GB" sz="1300" dirty="0" err="1"/>
              <a:t>yw</a:t>
            </a:r>
            <a:r>
              <a:rPr lang="en-GB" sz="1300" dirty="0"/>
              <a:t>, gall </a:t>
            </a:r>
            <a:r>
              <a:rPr lang="en-GB" sz="1300" dirty="0" err="1"/>
              <a:t>dysgu</a:t>
            </a:r>
            <a:r>
              <a:rPr lang="en-GB" sz="1300" dirty="0"/>
              <a:t> </a:t>
            </a:r>
            <a:r>
              <a:rPr lang="en-GB" sz="1300" dirty="0" err="1"/>
              <a:t>ddigwydd</a:t>
            </a:r>
            <a:r>
              <a:rPr lang="en-GB" sz="1300" dirty="0"/>
              <a:t> </a:t>
            </a:r>
            <a:r>
              <a:rPr lang="en-GB" sz="1300" dirty="0" err="1"/>
              <a:t>mewn</a:t>
            </a:r>
            <a:r>
              <a:rPr lang="en-GB" sz="1300" dirty="0"/>
              <a:t> </a:t>
            </a:r>
            <a:r>
              <a:rPr lang="en-GB" sz="1300" dirty="0" err="1"/>
              <a:t>sgyrsiau</a:t>
            </a:r>
            <a:r>
              <a:rPr lang="en-GB" sz="1300" dirty="0"/>
              <a:t> a </a:t>
            </a:r>
            <a:r>
              <a:rPr lang="en-GB" sz="1300" dirty="0" err="1"/>
              <a:t>gweithgareddau</a:t>
            </a:r>
            <a:r>
              <a:rPr lang="en-GB" sz="1300" dirty="0"/>
              <a:t> </a:t>
            </a:r>
            <a:r>
              <a:rPr lang="en-GB" sz="1300" dirty="0" err="1"/>
              <a:t>cefndir</a:t>
            </a:r>
            <a:r>
              <a:rPr lang="en-GB" sz="1300" dirty="0"/>
              <a:t> </a:t>
            </a:r>
            <a:r>
              <a:rPr lang="en-GB" sz="1300" dirty="0" err="1"/>
              <a:t>heb</a:t>
            </a:r>
            <a:r>
              <a:rPr lang="en-GB" sz="1300" dirty="0"/>
              <a:t> </a:t>
            </a:r>
            <a:r>
              <a:rPr lang="en-GB" sz="1300" dirty="0" err="1"/>
              <a:t>strwythur</a:t>
            </a:r>
            <a:r>
              <a:rPr lang="en-GB" sz="1300" dirty="0"/>
              <a:t>, </a:t>
            </a:r>
            <a:r>
              <a:rPr lang="en-GB" sz="1300" dirty="0" err="1"/>
              <a:t>ond</a:t>
            </a:r>
            <a:r>
              <a:rPr lang="en-GB" sz="1300" dirty="0"/>
              <a:t> gall </a:t>
            </a:r>
            <a:r>
              <a:rPr lang="en-GB" sz="1300" dirty="0" err="1"/>
              <a:t>dysgu</a:t>
            </a:r>
            <a:r>
              <a:rPr lang="en-GB" sz="1300" dirty="0"/>
              <a:t> </a:t>
            </a:r>
            <a:r>
              <a:rPr lang="en-GB" sz="1300" dirty="0" err="1"/>
              <a:t>ddigwydd</a:t>
            </a:r>
            <a:r>
              <a:rPr lang="en-GB" sz="1300" dirty="0"/>
              <a:t> </a:t>
            </a:r>
            <a:r>
              <a:rPr lang="en-GB" sz="1300" dirty="0" err="1"/>
              <a:t>hefyd</a:t>
            </a:r>
            <a:r>
              <a:rPr lang="en-GB" sz="1300" dirty="0"/>
              <a:t> </a:t>
            </a:r>
            <a:r>
              <a:rPr lang="en-GB" sz="1300" dirty="0" err="1"/>
              <a:t>mewn</a:t>
            </a:r>
            <a:r>
              <a:rPr lang="en-GB" sz="1300" dirty="0"/>
              <a:t> </a:t>
            </a:r>
            <a:r>
              <a:rPr lang="en-GB" sz="1300" dirty="0" err="1"/>
              <a:t>rhaglenni</a:t>
            </a:r>
            <a:r>
              <a:rPr lang="en-GB" sz="1300" dirty="0"/>
              <a:t> </a:t>
            </a:r>
            <a:r>
              <a:rPr lang="en-GB" sz="1300" dirty="0" err="1"/>
              <a:t>strwythuredig</a:t>
            </a:r>
            <a:r>
              <a:rPr lang="en-GB" sz="1300" dirty="0"/>
              <a:t> a </a:t>
            </a:r>
            <a:r>
              <a:rPr lang="en-GB" sz="1300" dirty="0" err="1"/>
              <a:t>ddarperir</a:t>
            </a:r>
            <a:r>
              <a:rPr lang="en-GB" sz="1300" dirty="0"/>
              <a:t> </a:t>
            </a:r>
            <a:r>
              <a:rPr lang="en-GB" sz="1300" dirty="0" err="1"/>
              <a:t>yn</a:t>
            </a:r>
            <a:r>
              <a:rPr lang="en-GB" sz="1300" dirty="0"/>
              <a:t> y </a:t>
            </a:r>
            <a:r>
              <a:rPr lang="en-GB" sz="1300" dirty="0" err="1"/>
              <a:t>ganolfan</a:t>
            </a:r>
            <a:r>
              <a:rPr lang="en-GB" sz="1300" dirty="0"/>
              <a:t> </a:t>
            </a:r>
            <a:r>
              <a:rPr lang="en-GB" sz="1350" dirty="0" err="1"/>
              <a:t>ieuenctid</a:t>
            </a:r>
            <a:r>
              <a:rPr lang="en-GB" sz="1350" dirty="0"/>
              <a:t>.</a:t>
            </a:r>
          </a:p>
        </p:txBody>
      </p:sp>
      <p:sp>
        <p:nvSpPr>
          <p:cNvPr id="6" name="Content Placeholder 5">
            <a:extLst>
              <a:ext uri="{FF2B5EF4-FFF2-40B4-BE49-F238E27FC236}">
                <a16:creationId xmlns:a16="http://schemas.microsoft.com/office/drawing/2014/main" id="{CB0A46F7-FFAB-5304-F5D5-413686393494}"/>
              </a:ext>
            </a:extLst>
          </p:cNvPr>
          <p:cNvSpPr>
            <a:spLocks noGrp="1"/>
          </p:cNvSpPr>
          <p:nvPr>
            <p:ph sz="half" idx="2"/>
          </p:nvPr>
        </p:nvSpPr>
        <p:spPr>
          <a:xfrm>
            <a:off x="6172200" y="1690687"/>
            <a:ext cx="5181600" cy="4660350"/>
          </a:xfrm>
        </p:spPr>
        <p:txBody>
          <a:bodyPr>
            <a:normAutofit fontScale="70000" lnSpcReduction="20000"/>
          </a:bodyPr>
          <a:lstStyle/>
          <a:p>
            <a:pPr lvl="1" eaLnBrk="1" hangingPunct="1">
              <a:lnSpc>
                <a:spcPct val="120000"/>
              </a:lnSpc>
            </a:pPr>
            <a:r>
              <a:rPr lang="en-GB" altLang="en-US" sz="2000" dirty="0">
                <a:solidFill>
                  <a:schemeClr val="accent5">
                    <a:lumMod val="75000"/>
                  </a:schemeClr>
                </a:solidFill>
              </a:rPr>
              <a:t>An umbrella term for the use and developments of buildings as a resource and focus for programmes of youth work – including as a ‘base’ for street based youth work (youth centres, community centres, village halls etc).</a:t>
            </a:r>
          </a:p>
          <a:p>
            <a:pPr lvl="1" eaLnBrk="1" hangingPunct="1">
              <a:lnSpc>
                <a:spcPct val="120000"/>
              </a:lnSpc>
            </a:pPr>
            <a:r>
              <a:rPr lang="en-GB" altLang="en-US" sz="2000" dirty="0">
                <a:solidFill>
                  <a:schemeClr val="accent5">
                    <a:lumMod val="75000"/>
                  </a:schemeClr>
                </a:solidFill>
              </a:rPr>
              <a:t>A significant proportion of youth work takes place in youth centres. Centre based youth work continues to provide an engaging informal environment for young people in which they can learn and benefit from positive outcomes. </a:t>
            </a:r>
          </a:p>
          <a:p>
            <a:pPr lvl="1" eaLnBrk="1" hangingPunct="1">
              <a:lnSpc>
                <a:spcPct val="120000"/>
              </a:lnSpc>
            </a:pPr>
            <a:r>
              <a:rPr lang="en-GB" altLang="en-US" sz="2000" dirty="0">
                <a:solidFill>
                  <a:schemeClr val="accent5">
                    <a:lumMod val="75000"/>
                  </a:schemeClr>
                </a:solidFill>
              </a:rPr>
              <a:t>Environments in Youth Centres can provide a bridge between young people and their communities. There, young people can become members of well-informed, well-motivated and actively participating communities. </a:t>
            </a:r>
          </a:p>
          <a:p>
            <a:pPr lvl="1" eaLnBrk="1" hangingPunct="1">
              <a:lnSpc>
                <a:spcPct val="120000"/>
              </a:lnSpc>
            </a:pPr>
            <a:r>
              <a:rPr lang="en-GB" altLang="en-US" sz="2000" dirty="0">
                <a:solidFill>
                  <a:schemeClr val="accent5">
                    <a:lumMod val="75000"/>
                  </a:schemeClr>
                </a:solidFill>
              </a:rPr>
              <a:t>Learning in youth centres can be informal and non-formal in nature. That is, learning can take place in conversations and un-structured background activities, but learning can also take place in structured programmes delivered within the youth centre. </a:t>
            </a:r>
          </a:p>
          <a:p>
            <a:endParaRPr lang="en-GB" dirty="0"/>
          </a:p>
        </p:txBody>
      </p:sp>
    </p:spTree>
    <p:extLst>
      <p:ext uri="{BB962C8B-B14F-4D97-AF65-F5344CB8AC3E}">
        <p14:creationId xmlns:p14="http://schemas.microsoft.com/office/powerpoint/2010/main" val="1316257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FFB04-C592-8A37-5060-B43AD155DE42}"/>
              </a:ext>
            </a:extLst>
          </p:cNvPr>
          <p:cNvSpPr>
            <a:spLocks noGrp="1"/>
          </p:cNvSpPr>
          <p:nvPr>
            <p:ph type="title"/>
          </p:nvPr>
        </p:nvSpPr>
        <p:spPr/>
        <p:txBody>
          <a:bodyPr/>
          <a:lstStyle/>
          <a:p>
            <a:r>
              <a:rPr lang="en-GB" b="1" dirty="0" err="1"/>
              <a:t>Clybiau</a:t>
            </a:r>
            <a:r>
              <a:rPr lang="en-GB" b="1" dirty="0"/>
              <a:t> Ieuenctid</a:t>
            </a:r>
            <a:br>
              <a:rPr lang="en-GB" b="1" dirty="0"/>
            </a:br>
            <a:r>
              <a:rPr lang="en-GB" b="1" dirty="0">
                <a:solidFill>
                  <a:schemeClr val="accent5">
                    <a:lumMod val="75000"/>
                  </a:schemeClr>
                </a:solidFill>
              </a:rPr>
              <a:t>Youth Clubs</a:t>
            </a:r>
          </a:p>
        </p:txBody>
      </p:sp>
      <p:sp>
        <p:nvSpPr>
          <p:cNvPr id="3" name="Content Placeholder 2">
            <a:extLst>
              <a:ext uri="{FF2B5EF4-FFF2-40B4-BE49-F238E27FC236}">
                <a16:creationId xmlns:a16="http://schemas.microsoft.com/office/drawing/2014/main" id="{81AF1132-7CEC-B1B9-74A3-62529C8713DF}"/>
              </a:ext>
            </a:extLst>
          </p:cNvPr>
          <p:cNvSpPr>
            <a:spLocks noGrp="1"/>
          </p:cNvSpPr>
          <p:nvPr>
            <p:ph sz="half" idx="1"/>
          </p:nvPr>
        </p:nvSpPr>
        <p:spPr>
          <a:xfrm>
            <a:off x="838200" y="1825624"/>
            <a:ext cx="5156200" cy="4108643"/>
          </a:xfrm>
        </p:spPr>
        <p:txBody>
          <a:bodyPr>
            <a:normAutofit fontScale="55000" lnSpcReduction="20000"/>
          </a:bodyPr>
          <a:lstStyle/>
          <a:p>
            <a:r>
              <a:rPr lang="en-GB" sz="3300" dirty="0"/>
              <a:t>Mae </a:t>
            </a:r>
            <a:r>
              <a:rPr lang="en-GB" sz="3300" dirty="0" err="1"/>
              <a:t>pobl</a:t>
            </a:r>
            <a:r>
              <a:rPr lang="en-GB" sz="3300" dirty="0"/>
              <a:t> </a:t>
            </a:r>
            <a:r>
              <a:rPr lang="en-GB" sz="3300" dirty="0" err="1"/>
              <a:t>ifanc</a:t>
            </a:r>
            <a:r>
              <a:rPr lang="en-GB" sz="3300" dirty="0"/>
              <a:t> </a:t>
            </a:r>
            <a:r>
              <a:rPr lang="en-GB" sz="3300" dirty="0" err="1"/>
              <a:t>yn</a:t>
            </a:r>
            <a:r>
              <a:rPr lang="en-GB" sz="3300" dirty="0"/>
              <a:t> </a:t>
            </a:r>
            <a:r>
              <a:rPr lang="en-GB" sz="3300" dirty="0" err="1"/>
              <a:t>ymgynnull</a:t>
            </a:r>
            <a:r>
              <a:rPr lang="en-GB" sz="3300" dirty="0"/>
              <a:t> </a:t>
            </a:r>
            <a:r>
              <a:rPr lang="en-GB" sz="3300" dirty="0" err="1"/>
              <a:t>mewn</a:t>
            </a:r>
            <a:r>
              <a:rPr lang="en-GB" sz="3300" dirty="0"/>
              <a:t> </a:t>
            </a:r>
            <a:r>
              <a:rPr lang="en-GB" sz="3300" dirty="0" err="1"/>
              <a:t>clybiau</a:t>
            </a:r>
            <a:r>
              <a:rPr lang="en-GB" sz="3300" dirty="0"/>
              <a:t> </a:t>
            </a:r>
            <a:r>
              <a:rPr lang="en-GB" sz="3300" dirty="0" err="1"/>
              <a:t>ieuenctid</a:t>
            </a:r>
            <a:endParaRPr lang="en-GB" sz="3300" dirty="0"/>
          </a:p>
          <a:p>
            <a:pPr lvl="1"/>
            <a:r>
              <a:rPr lang="en-GB" sz="2500" dirty="0" err="1"/>
              <a:t>i</a:t>
            </a:r>
            <a:r>
              <a:rPr lang="en-GB" sz="2500" dirty="0"/>
              <a:t> </a:t>
            </a:r>
            <a:r>
              <a:rPr lang="en-GB" sz="2500" dirty="0" err="1"/>
              <a:t>gwrdd</a:t>
            </a:r>
            <a:r>
              <a:rPr lang="en-GB" sz="2500" dirty="0"/>
              <a:t> </a:t>
            </a:r>
            <a:r>
              <a:rPr lang="en-GB" sz="2500" dirty="0" err="1"/>
              <a:t>â'i</a:t>
            </a:r>
            <a:r>
              <a:rPr lang="en-GB" sz="2500" dirty="0"/>
              <a:t> </a:t>
            </a:r>
            <a:r>
              <a:rPr lang="en-GB" sz="2500" dirty="0" err="1"/>
              <a:t>gilydd</a:t>
            </a:r>
            <a:r>
              <a:rPr lang="en-GB" sz="2500" dirty="0"/>
              <a:t>, </a:t>
            </a:r>
            <a:r>
              <a:rPr lang="en-GB" sz="2500" dirty="0" err="1"/>
              <a:t>i</a:t>
            </a:r>
            <a:r>
              <a:rPr lang="en-GB" sz="2500" dirty="0"/>
              <a:t> </a:t>
            </a:r>
            <a:r>
              <a:rPr lang="en-GB" sz="2500" dirty="0" err="1"/>
              <a:t>sgwrsio</a:t>
            </a:r>
            <a:r>
              <a:rPr lang="en-GB" sz="2500" dirty="0"/>
              <a:t>, </a:t>
            </a:r>
            <a:r>
              <a:rPr lang="en-GB" sz="2500" dirty="0" err="1"/>
              <a:t>i</a:t>
            </a:r>
            <a:r>
              <a:rPr lang="en-GB" sz="2500" dirty="0"/>
              <a:t> </a:t>
            </a:r>
            <a:r>
              <a:rPr lang="en-GB" sz="2500" dirty="0" err="1"/>
              <a:t>wneud</a:t>
            </a:r>
            <a:r>
              <a:rPr lang="en-GB" sz="2500" dirty="0"/>
              <a:t> </a:t>
            </a:r>
            <a:r>
              <a:rPr lang="en-GB" sz="2500" dirty="0" err="1"/>
              <a:t>gweithgareddau</a:t>
            </a:r>
            <a:r>
              <a:rPr lang="en-GB" sz="2500" dirty="0"/>
              <a:t>, </a:t>
            </a:r>
            <a:r>
              <a:rPr lang="en-GB" sz="2500" dirty="0" err="1"/>
              <a:t>i</a:t>
            </a:r>
            <a:r>
              <a:rPr lang="en-GB" sz="2500" dirty="0"/>
              <a:t> </a:t>
            </a:r>
            <a:r>
              <a:rPr lang="en-GB" sz="2500" dirty="0" err="1"/>
              <a:t>weithio</a:t>
            </a:r>
            <a:r>
              <a:rPr lang="en-GB" sz="2500" dirty="0"/>
              <a:t> </a:t>
            </a:r>
            <a:r>
              <a:rPr lang="en-GB" sz="2500" dirty="0" err="1"/>
              <a:t>ar</a:t>
            </a:r>
            <a:r>
              <a:rPr lang="en-GB" sz="2500" dirty="0"/>
              <a:t> </a:t>
            </a:r>
            <a:r>
              <a:rPr lang="en-GB" sz="2500" dirty="0" err="1"/>
              <a:t>brosiectau</a:t>
            </a:r>
            <a:r>
              <a:rPr lang="en-GB" sz="2500" dirty="0"/>
              <a:t>, </a:t>
            </a:r>
            <a:r>
              <a:rPr lang="en-GB" sz="2500" dirty="0" err="1"/>
              <a:t>i</a:t>
            </a:r>
            <a:r>
              <a:rPr lang="en-GB" sz="2500" dirty="0"/>
              <a:t> </a:t>
            </a:r>
            <a:r>
              <a:rPr lang="en-GB" sz="2500" dirty="0" err="1"/>
              <a:t>fynd</a:t>
            </a:r>
            <a:r>
              <a:rPr lang="en-GB" sz="2500" dirty="0"/>
              <a:t> </a:t>
            </a:r>
            <a:r>
              <a:rPr lang="en-GB" sz="2500" dirty="0" err="1"/>
              <a:t>ar</a:t>
            </a:r>
            <a:r>
              <a:rPr lang="en-GB" sz="2500" dirty="0"/>
              <a:t> </a:t>
            </a:r>
            <a:r>
              <a:rPr lang="en-GB" sz="2500" dirty="0" err="1"/>
              <a:t>deithiau</a:t>
            </a:r>
            <a:r>
              <a:rPr lang="en-GB" sz="2500" dirty="0"/>
              <a:t>, </a:t>
            </a:r>
            <a:r>
              <a:rPr lang="en-GB" sz="2500" dirty="0" err="1"/>
              <a:t>i</a:t>
            </a:r>
            <a:r>
              <a:rPr lang="en-GB" sz="2500" dirty="0"/>
              <a:t> </a:t>
            </a:r>
            <a:r>
              <a:rPr lang="en-GB" sz="2500" dirty="0" err="1"/>
              <a:t>chwarae</a:t>
            </a:r>
            <a:r>
              <a:rPr lang="en-GB" sz="2500" dirty="0"/>
              <a:t> </a:t>
            </a:r>
            <a:r>
              <a:rPr lang="en-GB" sz="2500" dirty="0" err="1"/>
              <a:t>gemau</a:t>
            </a:r>
            <a:r>
              <a:rPr lang="en-GB" sz="2500" dirty="0"/>
              <a:t> ac </a:t>
            </a:r>
            <a:r>
              <a:rPr lang="en-GB" sz="2500" dirty="0" err="1"/>
              <a:t>i</a:t>
            </a:r>
            <a:r>
              <a:rPr lang="en-GB" sz="2500" dirty="0"/>
              <a:t> </a:t>
            </a:r>
            <a:r>
              <a:rPr lang="en-GB" sz="2500" dirty="0" err="1"/>
              <a:t>drafod</a:t>
            </a:r>
            <a:r>
              <a:rPr lang="en-GB" sz="2500" dirty="0"/>
              <a:t> </a:t>
            </a:r>
            <a:r>
              <a:rPr lang="en-GB" sz="2500" dirty="0" err="1"/>
              <a:t>materion</a:t>
            </a:r>
            <a:r>
              <a:rPr lang="en-GB" sz="2500" dirty="0"/>
              <a:t>.</a:t>
            </a:r>
          </a:p>
          <a:p>
            <a:r>
              <a:rPr lang="en-GB" sz="3300" dirty="0"/>
              <a:t>Mae </a:t>
            </a:r>
            <a:r>
              <a:rPr lang="en-GB" sz="3300" dirty="0" err="1"/>
              <a:t>clwb</a:t>
            </a:r>
            <a:r>
              <a:rPr lang="en-GB" sz="3300" dirty="0"/>
              <a:t> </a:t>
            </a:r>
            <a:r>
              <a:rPr lang="en-GB" sz="3300" dirty="0" err="1"/>
              <a:t>ieuenctid</a:t>
            </a:r>
            <a:r>
              <a:rPr lang="en-GB" sz="3300" dirty="0"/>
              <a:t> </a:t>
            </a:r>
            <a:r>
              <a:rPr lang="en-GB" sz="3300" dirty="0" err="1"/>
              <a:t>yn</a:t>
            </a:r>
            <a:r>
              <a:rPr lang="en-GB" sz="3300" dirty="0"/>
              <a:t> fan </a:t>
            </a:r>
            <a:r>
              <a:rPr lang="en-GB" sz="3300" dirty="0" err="1"/>
              <a:t>lle</a:t>
            </a:r>
            <a:r>
              <a:rPr lang="en-GB" sz="3300" dirty="0"/>
              <a:t> gall </a:t>
            </a:r>
            <a:r>
              <a:rPr lang="en-GB" sz="3300" dirty="0" err="1"/>
              <a:t>pobl</a:t>
            </a:r>
            <a:r>
              <a:rPr lang="en-GB" sz="3300" dirty="0"/>
              <a:t> </a:t>
            </a:r>
            <a:r>
              <a:rPr lang="en-GB" sz="3300" dirty="0" err="1"/>
              <a:t>ifanc</a:t>
            </a:r>
            <a:r>
              <a:rPr lang="en-GB" sz="3300" dirty="0"/>
              <a:t> </a:t>
            </a:r>
            <a:r>
              <a:rPr lang="en-GB" sz="3300" dirty="0" err="1"/>
              <a:t>gwrdd</a:t>
            </a:r>
            <a:r>
              <a:rPr lang="en-GB" sz="3300" dirty="0"/>
              <a:t> a </a:t>
            </a:r>
            <a:r>
              <a:rPr lang="en-GB" sz="3300" dirty="0" err="1"/>
              <a:t>mwynhau</a:t>
            </a:r>
            <a:r>
              <a:rPr lang="en-GB" sz="3300" dirty="0"/>
              <a:t> </a:t>
            </a:r>
            <a:r>
              <a:rPr lang="en-GB" sz="3300" dirty="0" err="1"/>
              <a:t>gweithgareddau</a:t>
            </a:r>
            <a:endParaRPr lang="en-GB" sz="3300" dirty="0"/>
          </a:p>
          <a:p>
            <a:pPr lvl="1"/>
            <a:r>
              <a:rPr lang="en-GB" sz="2500" dirty="0"/>
              <a:t>Er </a:t>
            </a:r>
            <a:r>
              <a:rPr lang="en-GB" sz="2500" dirty="0" err="1"/>
              <a:t>enghraifft</a:t>
            </a:r>
            <a:r>
              <a:rPr lang="en-GB" sz="2500" dirty="0"/>
              <a:t> </a:t>
            </a:r>
            <a:r>
              <a:rPr lang="en-GB" sz="2500" dirty="0" err="1"/>
              <a:t>pŵl</a:t>
            </a:r>
            <a:r>
              <a:rPr lang="en-GB" sz="2500" dirty="0"/>
              <a:t>, tennis </a:t>
            </a:r>
            <a:r>
              <a:rPr lang="en-GB" sz="2500" dirty="0" err="1"/>
              <a:t>bwrdd</a:t>
            </a:r>
            <a:r>
              <a:rPr lang="en-GB" sz="2500" dirty="0"/>
              <a:t> neu </a:t>
            </a:r>
            <a:r>
              <a:rPr lang="en-GB" sz="2500" dirty="0" err="1"/>
              <a:t>gemau</a:t>
            </a:r>
            <a:r>
              <a:rPr lang="en-GB" sz="2500" dirty="0"/>
              <a:t> </a:t>
            </a:r>
            <a:r>
              <a:rPr lang="en-GB" sz="2500" dirty="0" err="1"/>
              <a:t>fideo</a:t>
            </a:r>
            <a:r>
              <a:rPr lang="en-GB" sz="2500" dirty="0"/>
              <a:t>.</a:t>
            </a:r>
          </a:p>
          <a:p>
            <a:r>
              <a:rPr lang="en-GB" sz="3100" dirty="0" err="1"/>
              <a:t>Fodd</a:t>
            </a:r>
            <a:r>
              <a:rPr lang="en-GB" sz="3100" dirty="0"/>
              <a:t> </a:t>
            </a:r>
            <a:r>
              <a:rPr lang="en-GB" sz="3100" dirty="0" err="1"/>
              <a:t>bynnag</a:t>
            </a:r>
            <a:r>
              <a:rPr lang="en-GB" sz="3100" dirty="0"/>
              <a:t>, </a:t>
            </a:r>
            <a:r>
              <a:rPr lang="en-GB" sz="3100" dirty="0" err="1"/>
              <a:t>mae</a:t>
            </a:r>
            <a:r>
              <a:rPr lang="en-GB" sz="3100" dirty="0"/>
              <a:t> </a:t>
            </a:r>
            <a:r>
              <a:rPr lang="en-GB" sz="3100" dirty="0" err="1"/>
              <a:t>gwaith</a:t>
            </a:r>
            <a:r>
              <a:rPr lang="en-GB" sz="3100" dirty="0"/>
              <a:t> </a:t>
            </a:r>
            <a:r>
              <a:rPr lang="en-GB" sz="3100" dirty="0" err="1"/>
              <a:t>ieuenctid</a:t>
            </a:r>
            <a:r>
              <a:rPr lang="en-GB" sz="3100" dirty="0"/>
              <a:t> </a:t>
            </a:r>
            <a:r>
              <a:rPr lang="en-GB" sz="3100" dirty="0" err="1"/>
              <a:t>yn</a:t>
            </a:r>
            <a:r>
              <a:rPr lang="en-GB" sz="3100" dirty="0"/>
              <a:t> </a:t>
            </a:r>
            <a:r>
              <a:rPr lang="en-GB" sz="3100" dirty="0" err="1"/>
              <a:t>llawer</a:t>
            </a:r>
            <a:r>
              <a:rPr lang="en-GB" sz="3100" dirty="0"/>
              <a:t> </a:t>
            </a:r>
            <a:r>
              <a:rPr lang="en-GB" sz="3100" dirty="0" err="1"/>
              <a:t>dyfnach</a:t>
            </a:r>
            <a:r>
              <a:rPr lang="en-GB" sz="3100" dirty="0"/>
              <a:t> </a:t>
            </a:r>
            <a:r>
              <a:rPr lang="en-GB" sz="3100" dirty="0" err="1"/>
              <a:t>na</a:t>
            </a:r>
            <a:r>
              <a:rPr lang="en-GB" sz="3100" dirty="0"/>
              <a:t> </a:t>
            </a:r>
            <a:r>
              <a:rPr lang="en-GB" sz="3100" dirty="0" err="1"/>
              <a:t>hyn</a:t>
            </a:r>
            <a:r>
              <a:rPr lang="en-GB" sz="3100" dirty="0"/>
              <a:t>. </a:t>
            </a:r>
            <a:r>
              <a:rPr lang="en-GB" sz="3100" dirty="0" err="1"/>
              <a:t>Defnyddir</a:t>
            </a:r>
            <a:r>
              <a:rPr lang="en-GB" sz="3100" dirty="0"/>
              <a:t> y </a:t>
            </a:r>
            <a:r>
              <a:rPr lang="en-GB" sz="3100" dirty="0" err="1"/>
              <a:t>gweithgareddau</a:t>
            </a:r>
            <a:r>
              <a:rPr lang="en-GB" sz="3100" dirty="0"/>
              <a:t> </a:t>
            </a:r>
            <a:r>
              <a:rPr lang="en-GB" sz="3100" b="1" dirty="0" err="1"/>
              <a:t>fel</a:t>
            </a:r>
            <a:r>
              <a:rPr lang="en-GB" sz="3100" b="1" dirty="0"/>
              <a:t> arf </a:t>
            </a:r>
            <a:r>
              <a:rPr lang="en-GB" sz="3100" dirty="0" err="1"/>
              <a:t>i</a:t>
            </a:r>
            <a:r>
              <a:rPr lang="en-GB" sz="3100" dirty="0"/>
              <a:t> </a:t>
            </a:r>
            <a:r>
              <a:rPr lang="en-GB" sz="3100" dirty="0" err="1"/>
              <a:t>feithrin</a:t>
            </a:r>
            <a:r>
              <a:rPr lang="en-GB" sz="3100" dirty="0"/>
              <a:t> </a:t>
            </a:r>
            <a:r>
              <a:rPr lang="en-GB" sz="3100" dirty="0" err="1"/>
              <a:t>perthnasoedd</a:t>
            </a:r>
            <a:r>
              <a:rPr lang="en-GB" sz="3100" dirty="0"/>
              <a:t> </a:t>
            </a:r>
            <a:r>
              <a:rPr lang="en-GB" sz="3100" dirty="0" err="1"/>
              <a:t>fel</a:t>
            </a:r>
            <a:r>
              <a:rPr lang="en-GB" sz="3100" dirty="0"/>
              <a:t> y gall </a:t>
            </a:r>
            <a:r>
              <a:rPr lang="en-GB" sz="3100" dirty="0" err="1"/>
              <a:t>gweithwyr</a:t>
            </a:r>
            <a:r>
              <a:rPr lang="en-GB" sz="3100" dirty="0"/>
              <a:t> </a:t>
            </a:r>
            <a:r>
              <a:rPr lang="en-GB" sz="3100" dirty="0" err="1"/>
              <a:t>ieuenctid</a:t>
            </a:r>
            <a:r>
              <a:rPr lang="en-GB" sz="3100" dirty="0"/>
              <a:t> </a:t>
            </a:r>
            <a:r>
              <a:rPr lang="en-GB" sz="3100" dirty="0" err="1"/>
              <a:t>alluogi</a:t>
            </a:r>
            <a:r>
              <a:rPr lang="en-GB" sz="3100" dirty="0"/>
              <a:t> a </a:t>
            </a:r>
            <a:r>
              <a:rPr lang="en-GB" sz="3100" dirty="0" err="1"/>
              <a:t>chefnogi</a:t>
            </a:r>
            <a:r>
              <a:rPr lang="en-GB" sz="3100" dirty="0"/>
              <a:t> </a:t>
            </a:r>
            <a:r>
              <a:rPr lang="en-GB" sz="3100" dirty="0" err="1"/>
              <a:t>pobl</a:t>
            </a:r>
            <a:r>
              <a:rPr lang="en-GB" sz="3100" dirty="0"/>
              <a:t> </a:t>
            </a:r>
            <a:r>
              <a:rPr lang="en-GB" sz="3100" dirty="0" err="1"/>
              <a:t>ifanc</a:t>
            </a:r>
            <a:r>
              <a:rPr lang="en-GB" sz="3100" dirty="0"/>
              <a:t>, </a:t>
            </a:r>
            <a:r>
              <a:rPr lang="en-GB" sz="3100" dirty="0" err="1"/>
              <a:t>ar</a:t>
            </a:r>
            <a:r>
              <a:rPr lang="en-GB" sz="3100" dirty="0"/>
              <a:t> </a:t>
            </a:r>
            <a:r>
              <a:rPr lang="en-GB" sz="3100" dirty="0" err="1"/>
              <a:t>adegau</a:t>
            </a:r>
            <a:r>
              <a:rPr lang="en-GB" sz="3100" dirty="0"/>
              <a:t> </a:t>
            </a:r>
            <a:r>
              <a:rPr lang="en-GB" sz="3100" dirty="0" err="1"/>
              <a:t>tyngedfennol</a:t>
            </a:r>
            <a:r>
              <a:rPr lang="en-GB" sz="3100" dirty="0"/>
              <a:t> </a:t>
            </a:r>
            <a:r>
              <a:rPr lang="en-GB" sz="3100" dirty="0" err="1"/>
              <a:t>yn</a:t>
            </a:r>
            <a:r>
              <a:rPr lang="en-GB" sz="3100" dirty="0"/>
              <a:t> </a:t>
            </a:r>
            <a:r>
              <a:rPr lang="en-GB" sz="3100" dirty="0" err="1"/>
              <a:t>eu</a:t>
            </a:r>
            <a:r>
              <a:rPr lang="en-GB" sz="3100" dirty="0"/>
              <a:t> </a:t>
            </a:r>
            <a:r>
              <a:rPr lang="en-GB" sz="3100" dirty="0" err="1"/>
              <a:t>bywydau</a:t>
            </a:r>
            <a:r>
              <a:rPr lang="en-GB" sz="3100" dirty="0"/>
              <a:t>, a </a:t>
            </a:r>
            <a:r>
              <a:rPr lang="en-GB" sz="3100" dirty="0" err="1"/>
              <a:t>hyrwyddo</a:t>
            </a:r>
            <a:r>
              <a:rPr lang="en-GB" sz="3100" dirty="0"/>
              <a:t> </a:t>
            </a:r>
            <a:r>
              <a:rPr lang="en-GB" sz="3100" dirty="0" err="1"/>
              <a:t>datblygiad</a:t>
            </a:r>
            <a:r>
              <a:rPr lang="en-GB" sz="3100" dirty="0"/>
              <a:t> </a:t>
            </a:r>
            <a:r>
              <a:rPr lang="en-GB" sz="3100" dirty="0" err="1"/>
              <a:t>personol</a:t>
            </a:r>
            <a:r>
              <a:rPr lang="en-GB" sz="3100" dirty="0"/>
              <a:t> a </a:t>
            </a:r>
            <a:r>
              <a:rPr lang="en-GB" sz="3100" dirty="0" err="1"/>
              <a:t>chymdeithasol</a:t>
            </a:r>
            <a:r>
              <a:rPr lang="en-GB" sz="3100" dirty="0"/>
              <a:t> </a:t>
            </a:r>
            <a:r>
              <a:rPr lang="en-GB" sz="3100" dirty="0" err="1"/>
              <a:t>pobl</a:t>
            </a:r>
            <a:r>
              <a:rPr lang="en-GB" sz="3100" dirty="0"/>
              <a:t> </a:t>
            </a:r>
            <a:r>
              <a:rPr lang="en-GB" sz="3100" dirty="0" err="1"/>
              <a:t>ifanc</a:t>
            </a:r>
            <a:r>
              <a:rPr lang="en-GB" sz="3100" dirty="0"/>
              <a:t>.</a:t>
            </a:r>
          </a:p>
          <a:p>
            <a:r>
              <a:rPr lang="en-GB" sz="3100" dirty="0"/>
              <a:t>Mae </a:t>
            </a:r>
            <a:r>
              <a:rPr lang="en-GB" sz="3100" dirty="0" err="1"/>
              <a:t>llawer</a:t>
            </a:r>
            <a:r>
              <a:rPr lang="en-GB" sz="3100" dirty="0"/>
              <a:t> o </a:t>
            </a:r>
            <a:r>
              <a:rPr lang="en-GB" sz="3100" dirty="0" err="1"/>
              <a:t>glybiau</a:t>
            </a:r>
            <a:r>
              <a:rPr lang="en-GB" sz="3100" dirty="0"/>
              <a:t> </a:t>
            </a:r>
            <a:r>
              <a:rPr lang="en-GB" sz="3100" dirty="0" err="1"/>
              <a:t>ieuenctid</a:t>
            </a:r>
            <a:r>
              <a:rPr lang="en-GB" sz="3100" dirty="0"/>
              <a:t> </a:t>
            </a:r>
            <a:r>
              <a:rPr lang="en-GB" sz="3100" dirty="0" err="1"/>
              <a:t>yn</a:t>
            </a:r>
            <a:r>
              <a:rPr lang="en-GB" sz="3100" dirty="0"/>
              <a:t> </a:t>
            </a:r>
            <a:r>
              <a:rPr lang="en-GB" sz="3100" dirty="0" err="1"/>
              <a:t>cael</a:t>
            </a:r>
            <a:r>
              <a:rPr lang="en-GB" sz="3100" dirty="0"/>
              <a:t> </a:t>
            </a:r>
            <a:r>
              <a:rPr lang="en-GB" sz="3100" dirty="0" err="1"/>
              <a:t>eu</a:t>
            </a:r>
            <a:r>
              <a:rPr lang="en-GB" sz="3100" dirty="0"/>
              <a:t> </a:t>
            </a:r>
            <a:r>
              <a:rPr lang="en-GB" sz="3100" dirty="0" err="1"/>
              <a:t>sefydlu</a:t>
            </a:r>
            <a:r>
              <a:rPr lang="en-GB" sz="3100" dirty="0"/>
              <a:t> </a:t>
            </a:r>
            <a:r>
              <a:rPr lang="en-GB" sz="3100" dirty="0" err="1"/>
              <a:t>i</a:t>
            </a:r>
            <a:r>
              <a:rPr lang="en-GB" sz="3100" dirty="0"/>
              <a:t> </a:t>
            </a:r>
            <a:r>
              <a:rPr lang="en-GB" sz="3100" dirty="0" err="1"/>
              <a:t>ddarparu</a:t>
            </a:r>
            <a:r>
              <a:rPr lang="en-GB" sz="3100" dirty="0"/>
              <a:t> </a:t>
            </a:r>
            <a:r>
              <a:rPr lang="en-GB" sz="3100" dirty="0" err="1"/>
              <a:t>gweithgareddau</a:t>
            </a:r>
            <a:r>
              <a:rPr lang="en-GB" sz="3100" dirty="0"/>
              <a:t> </a:t>
            </a:r>
            <a:r>
              <a:rPr lang="en-GB" sz="3100" dirty="0" err="1"/>
              <a:t>i</a:t>
            </a:r>
            <a:r>
              <a:rPr lang="en-GB" sz="3100" dirty="0"/>
              <a:t> </a:t>
            </a:r>
            <a:r>
              <a:rPr lang="en-GB" sz="3100" dirty="0" err="1"/>
              <a:t>bobl</a:t>
            </a:r>
            <a:r>
              <a:rPr lang="en-GB" sz="3100" dirty="0"/>
              <a:t> </a:t>
            </a:r>
            <a:r>
              <a:rPr lang="en-GB" sz="3100" dirty="0" err="1"/>
              <a:t>ifanc</a:t>
            </a:r>
            <a:r>
              <a:rPr lang="en-GB" sz="3100" dirty="0"/>
              <a:t> o </a:t>
            </a:r>
            <a:r>
              <a:rPr lang="en-GB" sz="3100" dirty="0" err="1"/>
              <a:t>fewn</a:t>
            </a:r>
            <a:r>
              <a:rPr lang="en-GB" sz="3100" dirty="0"/>
              <a:t> </a:t>
            </a:r>
            <a:r>
              <a:rPr lang="en-GB" sz="3100" dirty="0" err="1"/>
              <a:t>ardal</a:t>
            </a:r>
            <a:r>
              <a:rPr lang="en-GB" sz="3100" dirty="0"/>
              <a:t> </a:t>
            </a:r>
            <a:r>
              <a:rPr lang="en-GB" sz="3100" dirty="0" err="1"/>
              <a:t>sydd</a:t>
            </a:r>
            <a:r>
              <a:rPr lang="en-GB" sz="3100" dirty="0"/>
              <a:t> </a:t>
            </a:r>
            <a:r>
              <a:rPr lang="en-GB" sz="3100" dirty="0" err="1"/>
              <a:t>wedi’u</a:t>
            </a:r>
            <a:r>
              <a:rPr lang="en-GB" sz="3100" dirty="0"/>
              <a:t> </a:t>
            </a:r>
            <a:r>
              <a:rPr lang="en-GB" sz="3100" dirty="0" err="1"/>
              <a:t>cynllunio</a:t>
            </a:r>
            <a:r>
              <a:rPr lang="en-GB" sz="3100" dirty="0"/>
              <a:t> </a:t>
            </a:r>
            <a:r>
              <a:rPr lang="en-GB" sz="3100" dirty="0" err="1"/>
              <a:t>i’w</a:t>
            </a:r>
            <a:r>
              <a:rPr lang="en-GB" sz="3100" dirty="0"/>
              <a:t> ‘</a:t>
            </a:r>
            <a:r>
              <a:rPr lang="en-GB" sz="3100" dirty="0" err="1"/>
              <a:t>cadw</a:t>
            </a:r>
            <a:r>
              <a:rPr lang="en-GB" sz="3100" dirty="0"/>
              <a:t> </a:t>
            </a:r>
            <a:r>
              <a:rPr lang="en-GB" sz="3100" dirty="0" err="1"/>
              <a:t>oddi</a:t>
            </a:r>
            <a:r>
              <a:rPr lang="en-GB" sz="3100" dirty="0"/>
              <a:t> </a:t>
            </a:r>
            <a:r>
              <a:rPr lang="en-GB" sz="3100" dirty="0" err="1"/>
              <a:t>ar</a:t>
            </a:r>
            <a:r>
              <a:rPr lang="en-GB" sz="3100" dirty="0"/>
              <a:t> y </a:t>
            </a:r>
            <a:r>
              <a:rPr lang="en-GB" sz="3100" dirty="0" err="1"/>
              <a:t>strydoedd</a:t>
            </a:r>
            <a:r>
              <a:rPr lang="en-GB" sz="3100" dirty="0"/>
              <a:t>’.</a:t>
            </a:r>
          </a:p>
        </p:txBody>
      </p:sp>
      <p:sp>
        <p:nvSpPr>
          <p:cNvPr id="4" name="Content Placeholder 3">
            <a:extLst>
              <a:ext uri="{FF2B5EF4-FFF2-40B4-BE49-F238E27FC236}">
                <a16:creationId xmlns:a16="http://schemas.microsoft.com/office/drawing/2014/main" id="{9C8F7C83-AE64-F84F-523B-FD3E04F696FD}"/>
              </a:ext>
            </a:extLst>
          </p:cNvPr>
          <p:cNvSpPr>
            <a:spLocks noGrp="1"/>
          </p:cNvSpPr>
          <p:nvPr>
            <p:ph sz="half" idx="2"/>
          </p:nvPr>
        </p:nvSpPr>
        <p:spPr>
          <a:xfrm>
            <a:off x="6172200" y="1825625"/>
            <a:ext cx="5181600" cy="4108644"/>
          </a:xfrm>
        </p:spPr>
        <p:txBody>
          <a:bodyPr>
            <a:normAutofit fontScale="55000" lnSpcReduction="20000"/>
          </a:bodyPr>
          <a:lstStyle/>
          <a:p>
            <a:pPr eaLnBrk="1" hangingPunct="1"/>
            <a:r>
              <a:rPr lang="en-GB" altLang="en-US" sz="3300" dirty="0">
                <a:solidFill>
                  <a:schemeClr val="accent5">
                    <a:lumMod val="75000"/>
                  </a:schemeClr>
                </a:solidFill>
              </a:rPr>
              <a:t>Young people gather together in youth clubs </a:t>
            </a:r>
          </a:p>
          <a:p>
            <a:pPr lvl="1"/>
            <a:r>
              <a:rPr lang="en-GB" altLang="en-US" sz="2900" dirty="0">
                <a:solidFill>
                  <a:schemeClr val="accent5">
                    <a:lumMod val="75000"/>
                  </a:schemeClr>
                </a:solidFill>
              </a:rPr>
              <a:t>to meet each other, to chat, to do activities, to work on projects, to go on trips, to play games and to discuss issues.</a:t>
            </a:r>
          </a:p>
          <a:p>
            <a:pPr eaLnBrk="1" hangingPunct="1"/>
            <a:r>
              <a:rPr lang="en-GB" altLang="en-US" sz="3300" dirty="0">
                <a:solidFill>
                  <a:schemeClr val="accent5">
                    <a:lumMod val="75000"/>
                  </a:schemeClr>
                </a:solidFill>
              </a:rPr>
              <a:t>A youth club is a place where young people can meet and enjoy activities</a:t>
            </a:r>
          </a:p>
          <a:p>
            <a:pPr lvl="1"/>
            <a:r>
              <a:rPr lang="en-GB" altLang="en-US" sz="2900" dirty="0">
                <a:solidFill>
                  <a:schemeClr val="accent5">
                    <a:lumMod val="75000"/>
                  </a:schemeClr>
                </a:solidFill>
              </a:rPr>
              <a:t>For example pool, table tennis or video games. </a:t>
            </a:r>
          </a:p>
          <a:p>
            <a:pPr eaLnBrk="1" hangingPunct="1"/>
            <a:r>
              <a:rPr lang="en-GB" altLang="en-US" sz="3300" dirty="0">
                <a:solidFill>
                  <a:schemeClr val="accent5">
                    <a:lumMod val="75000"/>
                  </a:schemeClr>
                </a:solidFill>
              </a:rPr>
              <a:t>However, youth work is much deeper than this.  The activities are </a:t>
            </a:r>
            <a:r>
              <a:rPr lang="en-GB" altLang="en-US" sz="3300" b="1" dirty="0">
                <a:solidFill>
                  <a:schemeClr val="accent5">
                    <a:lumMod val="75000"/>
                  </a:schemeClr>
                </a:solidFill>
              </a:rPr>
              <a:t>used as a tool</a:t>
            </a:r>
            <a:r>
              <a:rPr lang="en-GB" altLang="en-US" sz="3300" dirty="0">
                <a:solidFill>
                  <a:schemeClr val="accent5">
                    <a:lumMod val="75000"/>
                  </a:schemeClr>
                </a:solidFill>
              </a:rPr>
              <a:t> to build relationships so that youth workers can enable and support young people, at critical moments in their lives, and promote young people’s personal and social development. </a:t>
            </a:r>
          </a:p>
          <a:p>
            <a:pPr eaLnBrk="1" hangingPunct="1"/>
            <a:r>
              <a:rPr lang="en-GB" altLang="en-US" sz="3300" dirty="0">
                <a:solidFill>
                  <a:schemeClr val="accent5">
                    <a:lumMod val="75000"/>
                  </a:schemeClr>
                </a:solidFill>
              </a:rPr>
              <a:t>Many youth clubs are set up to provide young people within an area with activities designed to ‘keep them off the streets’.</a:t>
            </a:r>
            <a:endParaRPr lang="en-GB" altLang="en-US" sz="3300" b="1" dirty="0">
              <a:solidFill>
                <a:schemeClr val="accent5">
                  <a:lumMod val="75000"/>
                </a:schemeClr>
              </a:solidFill>
            </a:endParaRPr>
          </a:p>
          <a:p>
            <a:endParaRPr lang="en-GB" dirty="0"/>
          </a:p>
        </p:txBody>
      </p:sp>
    </p:spTree>
    <p:extLst>
      <p:ext uri="{BB962C8B-B14F-4D97-AF65-F5344CB8AC3E}">
        <p14:creationId xmlns:p14="http://schemas.microsoft.com/office/powerpoint/2010/main" val="5427313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0E2DA-CCAF-08BA-6C76-6F67964C7FA1}"/>
              </a:ext>
            </a:extLst>
          </p:cNvPr>
          <p:cNvSpPr>
            <a:spLocks noGrp="1"/>
          </p:cNvSpPr>
          <p:nvPr>
            <p:ph type="title"/>
          </p:nvPr>
        </p:nvSpPr>
        <p:spPr/>
        <p:txBody>
          <a:bodyPr/>
          <a:lstStyle/>
          <a:p>
            <a:r>
              <a:rPr lang="en-GB" b="1" dirty="0" err="1"/>
              <a:t>Clybiau</a:t>
            </a:r>
            <a:r>
              <a:rPr lang="en-GB" b="1" dirty="0"/>
              <a:t> Ieuenctid</a:t>
            </a:r>
            <a:br>
              <a:rPr lang="en-GB" b="1" dirty="0"/>
            </a:br>
            <a:r>
              <a:rPr lang="en-GB" b="1" dirty="0">
                <a:solidFill>
                  <a:schemeClr val="accent5">
                    <a:lumMod val="75000"/>
                  </a:schemeClr>
                </a:solidFill>
              </a:rPr>
              <a:t>Youth Clubs</a:t>
            </a:r>
            <a:endParaRPr lang="en-GB" dirty="0">
              <a:solidFill>
                <a:schemeClr val="accent5">
                  <a:lumMod val="75000"/>
                </a:schemeClr>
              </a:solidFill>
            </a:endParaRPr>
          </a:p>
        </p:txBody>
      </p:sp>
      <p:sp>
        <p:nvSpPr>
          <p:cNvPr id="3" name="Content Placeholder 2">
            <a:extLst>
              <a:ext uri="{FF2B5EF4-FFF2-40B4-BE49-F238E27FC236}">
                <a16:creationId xmlns:a16="http://schemas.microsoft.com/office/drawing/2014/main" id="{52A56BA6-7C95-A695-4862-F022D785FED7}"/>
              </a:ext>
            </a:extLst>
          </p:cNvPr>
          <p:cNvSpPr>
            <a:spLocks noGrp="1"/>
          </p:cNvSpPr>
          <p:nvPr>
            <p:ph sz="half" idx="1"/>
          </p:nvPr>
        </p:nvSpPr>
        <p:spPr>
          <a:xfrm>
            <a:off x="838200" y="1825625"/>
            <a:ext cx="5156200" cy="4469428"/>
          </a:xfrm>
        </p:spPr>
        <p:txBody>
          <a:bodyPr>
            <a:normAutofit fontScale="47500" lnSpcReduction="20000"/>
          </a:bodyPr>
          <a:lstStyle/>
          <a:p>
            <a:pPr>
              <a:lnSpc>
                <a:spcPct val="120000"/>
              </a:lnSpc>
            </a:pPr>
            <a:r>
              <a:rPr lang="en-GB" dirty="0"/>
              <a:t>Yn </a:t>
            </a:r>
            <a:r>
              <a:rPr lang="en-GB" dirty="0" err="1"/>
              <a:t>agored</a:t>
            </a:r>
            <a:r>
              <a:rPr lang="en-GB" dirty="0"/>
              <a:t> </a:t>
            </a:r>
            <a:r>
              <a:rPr lang="en-GB" dirty="0" err="1"/>
              <a:t>i</a:t>
            </a:r>
            <a:r>
              <a:rPr lang="en-GB" dirty="0"/>
              <a:t> </a:t>
            </a:r>
            <a:r>
              <a:rPr lang="en-GB" dirty="0" err="1"/>
              <a:t>bawb</a:t>
            </a:r>
            <a:r>
              <a:rPr lang="en-GB" dirty="0"/>
              <a:t> </a:t>
            </a:r>
            <a:r>
              <a:rPr lang="en-GB" dirty="0" err="1"/>
              <a:t>rhwng</a:t>
            </a:r>
            <a:r>
              <a:rPr lang="en-GB" dirty="0"/>
              <a:t> 11 a 25 </a:t>
            </a:r>
            <a:r>
              <a:rPr lang="en-GB" dirty="0" err="1"/>
              <a:t>oed</a:t>
            </a:r>
            <a:r>
              <a:rPr lang="en-GB" dirty="0"/>
              <a:t>, ac </a:t>
            </a:r>
            <a:r>
              <a:rPr lang="en-GB" dirty="0" err="1"/>
              <a:t>maent</a:t>
            </a:r>
            <a:r>
              <a:rPr lang="en-GB" dirty="0"/>
              <a:t> </a:t>
            </a:r>
            <a:r>
              <a:rPr lang="en-GB" dirty="0" err="1"/>
              <a:t>yn</a:t>
            </a:r>
            <a:r>
              <a:rPr lang="en-GB" dirty="0"/>
              <a:t> </a:t>
            </a:r>
            <a:r>
              <a:rPr lang="en-GB" dirty="0" err="1"/>
              <a:t>lleoedd</a:t>
            </a:r>
            <a:r>
              <a:rPr lang="en-GB" dirty="0"/>
              <a:t> </a:t>
            </a:r>
            <a:r>
              <a:rPr lang="en-GB" dirty="0" err="1"/>
              <a:t>lle</a:t>
            </a:r>
            <a:r>
              <a:rPr lang="en-GB" dirty="0"/>
              <a:t> gall </a:t>
            </a:r>
            <a:r>
              <a:rPr lang="en-GB" dirty="0" err="1"/>
              <a:t>pobl</a:t>
            </a:r>
            <a:r>
              <a:rPr lang="en-GB" dirty="0"/>
              <a:t> </a:t>
            </a:r>
            <a:r>
              <a:rPr lang="en-GB" dirty="0" err="1"/>
              <a:t>ifanc</a:t>
            </a:r>
            <a:r>
              <a:rPr lang="en-GB" dirty="0"/>
              <a:t> </a:t>
            </a:r>
            <a:r>
              <a:rPr lang="en-GB" dirty="0" err="1"/>
              <a:t>fynd</a:t>
            </a:r>
            <a:r>
              <a:rPr lang="en-GB" dirty="0"/>
              <a:t> </a:t>
            </a:r>
            <a:r>
              <a:rPr lang="en-GB" dirty="0" err="1"/>
              <a:t>i</a:t>
            </a:r>
            <a:r>
              <a:rPr lang="en-GB" dirty="0"/>
              <a:t> </a:t>
            </a:r>
            <a:r>
              <a:rPr lang="en-GB" dirty="0" err="1"/>
              <a:t>gwrdd</a:t>
            </a:r>
            <a:r>
              <a:rPr lang="en-GB" dirty="0"/>
              <a:t> â </a:t>
            </a:r>
            <a:r>
              <a:rPr lang="en-GB" dirty="0" err="1"/>
              <a:t>ffrindiau</a:t>
            </a:r>
            <a:r>
              <a:rPr lang="en-GB" dirty="0"/>
              <a:t>, </a:t>
            </a:r>
            <a:r>
              <a:rPr lang="en-GB" dirty="0" err="1"/>
              <a:t>gwneud</a:t>
            </a:r>
            <a:r>
              <a:rPr lang="en-GB" dirty="0"/>
              <a:t> </a:t>
            </a:r>
            <a:r>
              <a:rPr lang="en-GB" dirty="0" err="1"/>
              <a:t>ffrindiau</a:t>
            </a:r>
            <a:r>
              <a:rPr lang="en-GB" dirty="0"/>
              <a:t> </a:t>
            </a:r>
            <a:r>
              <a:rPr lang="en-GB" dirty="0" err="1"/>
              <a:t>newydd</a:t>
            </a:r>
            <a:r>
              <a:rPr lang="en-GB" dirty="0"/>
              <a:t>, </a:t>
            </a:r>
            <a:r>
              <a:rPr lang="en-GB" dirty="0" err="1"/>
              <a:t>profi</a:t>
            </a:r>
            <a:r>
              <a:rPr lang="en-GB" dirty="0"/>
              <a:t> </a:t>
            </a:r>
            <a:r>
              <a:rPr lang="en-GB" dirty="0" err="1"/>
              <a:t>gweithgareddau</a:t>
            </a:r>
            <a:r>
              <a:rPr lang="en-GB" dirty="0"/>
              <a:t> </a:t>
            </a:r>
            <a:r>
              <a:rPr lang="en-GB" dirty="0" err="1"/>
              <a:t>newydd</a:t>
            </a:r>
            <a:r>
              <a:rPr lang="en-GB" dirty="0"/>
              <a:t> a </a:t>
            </a:r>
            <a:r>
              <a:rPr lang="en-GB" dirty="0" err="1"/>
              <a:t>dysgu</a:t>
            </a:r>
            <a:r>
              <a:rPr lang="en-GB" dirty="0"/>
              <a:t>.</a:t>
            </a:r>
          </a:p>
          <a:p>
            <a:pPr>
              <a:lnSpc>
                <a:spcPct val="120000"/>
              </a:lnSpc>
            </a:pPr>
            <a:r>
              <a:rPr lang="en-GB" dirty="0" err="1"/>
              <a:t>Bydd</a:t>
            </a:r>
            <a:r>
              <a:rPr lang="en-GB" dirty="0"/>
              <a:t> </a:t>
            </a:r>
            <a:r>
              <a:rPr lang="en-GB" dirty="0" err="1"/>
              <a:t>gweithwyr</a:t>
            </a:r>
            <a:r>
              <a:rPr lang="en-GB" dirty="0"/>
              <a:t> </a:t>
            </a:r>
            <a:r>
              <a:rPr lang="en-GB" dirty="0" err="1"/>
              <a:t>ieuenctid</a:t>
            </a:r>
            <a:r>
              <a:rPr lang="en-GB" dirty="0"/>
              <a:t> </a:t>
            </a:r>
            <a:r>
              <a:rPr lang="en-GB" dirty="0" err="1"/>
              <a:t>yn</a:t>
            </a:r>
            <a:r>
              <a:rPr lang="en-GB" dirty="0"/>
              <a:t> </a:t>
            </a:r>
            <a:r>
              <a:rPr lang="en-GB" dirty="0" err="1"/>
              <a:t>annog</a:t>
            </a:r>
            <a:r>
              <a:rPr lang="en-GB" dirty="0"/>
              <a:t> </a:t>
            </a:r>
            <a:r>
              <a:rPr lang="en-GB" dirty="0" err="1"/>
              <a:t>pobl</a:t>
            </a:r>
            <a:r>
              <a:rPr lang="en-GB" dirty="0"/>
              <a:t> </a:t>
            </a:r>
            <a:r>
              <a:rPr lang="en-GB" dirty="0" err="1"/>
              <a:t>ifanc</a:t>
            </a:r>
            <a:r>
              <a:rPr lang="en-GB" dirty="0"/>
              <a:t> </a:t>
            </a:r>
            <a:r>
              <a:rPr lang="en-GB" dirty="0" err="1"/>
              <a:t>i</a:t>
            </a:r>
            <a:r>
              <a:rPr lang="en-GB" dirty="0"/>
              <a:t> </a:t>
            </a:r>
            <a:r>
              <a:rPr lang="en-GB" dirty="0" err="1"/>
              <a:t>ymuno</a:t>
            </a:r>
            <a:r>
              <a:rPr lang="en-GB" dirty="0"/>
              <a:t> â </a:t>
            </a:r>
            <a:r>
              <a:rPr lang="en-GB" dirty="0" err="1"/>
              <a:t>rhaglen</a:t>
            </a:r>
            <a:r>
              <a:rPr lang="en-GB" dirty="0"/>
              <a:t> y </a:t>
            </a:r>
            <a:r>
              <a:rPr lang="en-GB" dirty="0" err="1"/>
              <a:t>clwb</a:t>
            </a:r>
            <a:r>
              <a:rPr lang="en-GB" dirty="0"/>
              <a:t> </a:t>
            </a:r>
            <a:r>
              <a:rPr lang="en-GB" dirty="0" err="1"/>
              <a:t>lle</a:t>
            </a:r>
            <a:r>
              <a:rPr lang="en-GB" dirty="0"/>
              <a:t> </a:t>
            </a:r>
            <a:r>
              <a:rPr lang="en-GB" dirty="0" err="1"/>
              <a:t>gallent</a:t>
            </a:r>
            <a:r>
              <a:rPr lang="en-GB" dirty="0"/>
              <a:t> </a:t>
            </a:r>
            <a:r>
              <a:rPr lang="en-GB" dirty="0" err="1"/>
              <a:t>ddysgu</a:t>
            </a:r>
            <a:r>
              <a:rPr lang="en-GB" dirty="0"/>
              <a:t> </a:t>
            </a:r>
            <a:r>
              <a:rPr lang="en-GB" dirty="0" err="1"/>
              <a:t>sgiliau</a:t>
            </a:r>
            <a:r>
              <a:rPr lang="en-GB" dirty="0"/>
              <a:t> </a:t>
            </a:r>
            <a:r>
              <a:rPr lang="en-GB" dirty="0" err="1"/>
              <a:t>newydd</a:t>
            </a:r>
            <a:endParaRPr lang="en-GB" dirty="0"/>
          </a:p>
          <a:p>
            <a:pPr lvl="1">
              <a:lnSpc>
                <a:spcPct val="120000"/>
              </a:lnSpc>
            </a:pPr>
            <a:r>
              <a:rPr lang="en-GB" dirty="0"/>
              <a:t>Er </a:t>
            </a:r>
            <a:r>
              <a:rPr lang="en-GB" dirty="0" err="1"/>
              <a:t>enghraifft</a:t>
            </a:r>
            <a:r>
              <a:rPr lang="en-GB" dirty="0"/>
              <a:t> </a:t>
            </a:r>
            <a:r>
              <a:rPr lang="en-GB" dirty="0" err="1"/>
              <a:t>cerddoriaeth</a:t>
            </a:r>
            <a:r>
              <a:rPr lang="en-GB" dirty="0"/>
              <a:t> neu </a:t>
            </a:r>
            <a:r>
              <a:rPr lang="en-GB" dirty="0" err="1"/>
              <a:t>gyfrifiadura</a:t>
            </a:r>
            <a:r>
              <a:rPr lang="en-GB" dirty="0"/>
              <a:t>, </a:t>
            </a:r>
            <a:r>
              <a:rPr lang="en-GB" dirty="0" err="1"/>
              <a:t>sgiliau</a:t>
            </a:r>
            <a:r>
              <a:rPr lang="en-GB" dirty="0"/>
              <a:t> </a:t>
            </a:r>
            <a:r>
              <a:rPr lang="en-GB" dirty="0" err="1"/>
              <a:t>trefnu</a:t>
            </a:r>
            <a:r>
              <a:rPr lang="en-GB" dirty="0"/>
              <a:t> </a:t>
            </a:r>
            <a:r>
              <a:rPr lang="en-GB" dirty="0" err="1"/>
              <a:t>trwy</a:t>
            </a:r>
            <a:r>
              <a:rPr lang="en-GB" dirty="0"/>
              <a:t> </a:t>
            </a:r>
            <a:r>
              <a:rPr lang="en-GB" dirty="0" err="1"/>
              <a:t>gynllunio</a:t>
            </a:r>
            <a:r>
              <a:rPr lang="en-GB" dirty="0"/>
              <a:t> </a:t>
            </a:r>
            <a:r>
              <a:rPr lang="en-GB" dirty="0" err="1"/>
              <a:t>taith</a:t>
            </a:r>
            <a:r>
              <a:rPr lang="en-GB" dirty="0"/>
              <a:t> </a:t>
            </a:r>
            <a:r>
              <a:rPr lang="en-GB" dirty="0" err="1"/>
              <a:t>i</a:t>
            </a:r>
            <a:r>
              <a:rPr lang="en-GB" dirty="0"/>
              <a:t> </a:t>
            </a:r>
            <a:r>
              <a:rPr lang="en-GB" dirty="0" err="1"/>
              <a:t>ffwrdd</a:t>
            </a:r>
            <a:r>
              <a:rPr lang="en-GB" dirty="0"/>
              <a:t>.</a:t>
            </a:r>
          </a:p>
          <a:p>
            <a:pPr>
              <a:lnSpc>
                <a:spcPct val="120000"/>
              </a:lnSpc>
            </a:pPr>
            <a:r>
              <a:rPr lang="en-GB" dirty="0" err="1"/>
              <a:t>Bydd</a:t>
            </a:r>
            <a:r>
              <a:rPr lang="en-GB" dirty="0"/>
              <a:t> </a:t>
            </a:r>
            <a:r>
              <a:rPr lang="en-GB" dirty="0" err="1"/>
              <a:t>gweithwyr</a:t>
            </a:r>
            <a:r>
              <a:rPr lang="en-GB" dirty="0"/>
              <a:t> </a:t>
            </a:r>
            <a:r>
              <a:rPr lang="en-GB" dirty="0" err="1"/>
              <a:t>ieuenctid</a:t>
            </a:r>
            <a:r>
              <a:rPr lang="en-GB" dirty="0"/>
              <a:t> </a:t>
            </a:r>
            <a:r>
              <a:rPr lang="en-GB" dirty="0" err="1"/>
              <a:t>yn</a:t>
            </a:r>
            <a:r>
              <a:rPr lang="en-GB" dirty="0"/>
              <a:t> </a:t>
            </a:r>
            <a:r>
              <a:rPr lang="en-GB" dirty="0" err="1"/>
              <a:t>ymgynghori</a:t>
            </a:r>
            <a:r>
              <a:rPr lang="en-GB" dirty="0"/>
              <a:t> </a:t>
            </a:r>
            <a:r>
              <a:rPr lang="en-GB" dirty="0" err="1"/>
              <a:t>â’r</a:t>
            </a:r>
            <a:r>
              <a:rPr lang="en-GB" dirty="0"/>
              <a:t> </a:t>
            </a:r>
            <a:r>
              <a:rPr lang="en-GB" dirty="0" err="1"/>
              <a:t>bobl</a:t>
            </a:r>
            <a:r>
              <a:rPr lang="en-GB" dirty="0"/>
              <a:t> </a:t>
            </a:r>
            <a:r>
              <a:rPr lang="en-GB" dirty="0" err="1"/>
              <a:t>ifanc</a:t>
            </a:r>
            <a:r>
              <a:rPr lang="en-GB" dirty="0"/>
              <a:t> pan </a:t>
            </a:r>
            <a:r>
              <a:rPr lang="en-GB" dirty="0" err="1"/>
              <a:t>ddaw’n</a:t>
            </a:r>
            <a:r>
              <a:rPr lang="en-GB" dirty="0"/>
              <a:t> </a:t>
            </a:r>
            <a:r>
              <a:rPr lang="en-GB" dirty="0" err="1"/>
              <a:t>amser</a:t>
            </a:r>
            <a:r>
              <a:rPr lang="en-GB" dirty="0"/>
              <a:t> </a:t>
            </a:r>
            <a:r>
              <a:rPr lang="en-GB" dirty="0" err="1"/>
              <a:t>paratoi</a:t>
            </a:r>
            <a:r>
              <a:rPr lang="en-GB" dirty="0"/>
              <a:t> </a:t>
            </a:r>
            <a:r>
              <a:rPr lang="en-GB" dirty="0" err="1"/>
              <a:t>rhaglen</a:t>
            </a:r>
            <a:r>
              <a:rPr lang="en-GB" dirty="0"/>
              <a:t> y </a:t>
            </a:r>
            <a:r>
              <a:rPr lang="en-GB" dirty="0" err="1"/>
              <a:t>clwb</a:t>
            </a:r>
            <a:r>
              <a:rPr lang="en-GB" dirty="0"/>
              <a:t> </a:t>
            </a:r>
            <a:r>
              <a:rPr lang="en-GB" dirty="0" err="1"/>
              <a:t>ieuenctid</a:t>
            </a:r>
            <a:r>
              <a:rPr lang="en-GB" dirty="0"/>
              <a:t>.</a:t>
            </a:r>
          </a:p>
          <a:p>
            <a:pPr lvl="1">
              <a:lnSpc>
                <a:spcPct val="120000"/>
              </a:lnSpc>
            </a:pPr>
            <a:r>
              <a:rPr lang="en-GB" dirty="0"/>
              <a:t>Pam </a:t>
            </a:r>
            <a:r>
              <a:rPr lang="en-GB" dirty="0" err="1"/>
              <a:t>fod</a:t>
            </a:r>
            <a:r>
              <a:rPr lang="en-GB" dirty="0"/>
              <a:t> </a:t>
            </a:r>
            <a:r>
              <a:rPr lang="en-GB" dirty="0" err="1"/>
              <a:t>hyn</a:t>
            </a:r>
            <a:r>
              <a:rPr lang="en-GB" dirty="0"/>
              <a:t> </a:t>
            </a:r>
            <a:r>
              <a:rPr lang="en-GB" dirty="0" err="1"/>
              <a:t>yn</a:t>
            </a:r>
            <a:r>
              <a:rPr lang="en-GB" dirty="0"/>
              <a:t> </a:t>
            </a:r>
            <a:r>
              <a:rPr lang="en-GB" dirty="0" err="1"/>
              <a:t>bwysig</a:t>
            </a:r>
            <a:r>
              <a:rPr lang="en-GB" dirty="0"/>
              <a:t>?</a:t>
            </a:r>
          </a:p>
          <a:p>
            <a:pPr>
              <a:lnSpc>
                <a:spcPct val="120000"/>
              </a:lnSpc>
            </a:pPr>
            <a:r>
              <a:rPr lang="en-GB" dirty="0"/>
              <a:t>Mae </a:t>
            </a:r>
            <a:r>
              <a:rPr lang="en-GB" dirty="0" err="1"/>
              <a:t>clwb</a:t>
            </a:r>
            <a:r>
              <a:rPr lang="en-GB" dirty="0"/>
              <a:t> </a:t>
            </a:r>
            <a:r>
              <a:rPr lang="en-GB" dirty="0" err="1"/>
              <a:t>ieuenctid</a:t>
            </a:r>
            <a:r>
              <a:rPr lang="en-GB" dirty="0"/>
              <a:t> </a:t>
            </a:r>
            <a:r>
              <a:rPr lang="en-GB" dirty="0" err="1"/>
              <a:t>hefyd</a:t>
            </a:r>
            <a:r>
              <a:rPr lang="en-GB" dirty="0"/>
              <a:t> </a:t>
            </a:r>
            <a:r>
              <a:rPr lang="en-GB" dirty="0" err="1"/>
              <a:t>yn</a:t>
            </a:r>
            <a:r>
              <a:rPr lang="en-GB" dirty="0"/>
              <a:t> </a:t>
            </a:r>
            <a:r>
              <a:rPr lang="en-GB" dirty="0" err="1"/>
              <a:t>rhywle</a:t>
            </a:r>
            <a:r>
              <a:rPr lang="en-GB" dirty="0"/>
              <a:t> </a:t>
            </a:r>
            <a:r>
              <a:rPr lang="en-GB" dirty="0" err="1"/>
              <a:t>i</a:t>
            </a:r>
            <a:r>
              <a:rPr lang="en-GB" dirty="0"/>
              <a:t> </a:t>
            </a:r>
            <a:r>
              <a:rPr lang="en-GB" dirty="0" err="1"/>
              <a:t>bobl</a:t>
            </a:r>
            <a:r>
              <a:rPr lang="en-GB" dirty="0"/>
              <a:t> </a:t>
            </a:r>
            <a:r>
              <a:rPr lang="en-GB" dirty="0" err="1"/>
              <a:t>ifanc</a:t>
            </a:r>
            <a:r>
              <a:rPr lang="en-GB" dirty="0"/>
              <a:t> </a:t>
            </a:r>
            <a:r>
              <a:rPr lang="en-GB" dirty="0" err="1"/>
              <a:t>ymlacio</a:t>
            </a:r>
            <a:endParaRPr lang="en-GB" dirty="0"/>
          </a:p>
          <a:p>
            <a:pPr>
              <a:lnSpc>
                <a:spcPct val="120000"/>
              </a:lnSpc>
            </a:pPr>
            <a:r>
              <a:rPr lang="en-GB" dirty="0" err="1"/>
              <a:t>Bydd</a:t>
            </a:r>
            <a:r>
              <a:rPr lang="en-GB" dirty="0"/>
              <a:t> </a:t>
            </a:r>
            <a:r>
              <a:rPr lang="en-GB" dirty="0" err="1"/>
              <a:t>gan</a:t>
            </a:r>
            <a:r>
              <a:rPr lang="en-GB" dirty="0"/>
              <a:t> </a:t>
            </a:r>
            <a:r>
              <a:rPr lang="en-GB" dirty="0" err="1"/>
              <a:t>lawer</a:t>
            </a:r>
            <a:r>
              <a:rPr lang="en-GB" dirty="0"/>
              <a:t> o </a:t>
            </a:r>
            <a:r>
              <a:rPr lang="en-GB" dirty="0" err="1"/>
              <a:t>glybiau</a:t>
            </a:r>
            <a:r>
              <a:rPr lang="en-GB" dirty="0"/>
              <a:t>/</a:t>
            </a:r>
            <a:r>
              <a:rPr lang="en-GB" dirty="0" err="1"/>
              <a:t>prosiectau</a:t>
            </a:r>
            <a:r>
              <a:rPr lang="en-GB" dirty="0"/>
              <a:t> </a:t>
            </a:r>
            <a:r>
              <a:rPr lang="en-GB" dirty="0" err="1"/>
              <a:t>ieuenctid</a:t>
            </a:r>
            <a:r>
              <a:rPr lang="en-GB" dirty="0"/>
              <a:t> </a:t>
            </a:r>
            <a:r>
              <a:rPr lang="en-GB" dirty="0" err="1"/>
              <a:t>bamffledi</a:t>
            </a:r>
            <a:r>
              <a:rPr lang="en-GB" dirty="0"/>
              <a:t> </a:t>
            </a:r>
            <a:r>
              <a:rPr lang="en-GB" dirty="0" err="1"/>
              <a:t>gwybodaeth</a:t>
            </a:r>
            <a:r>
              <a:rPr lang="en-GB" dirty="0"/>
              <a:t>/</a:t>
            </a:r>
            <a:r>
              <a:rPr lang="en-GB" dirty="0" err="1"/>
              <a:t>byrddau</a:t>
            </a:r>
            <a:r>
              <a:rPr lang="en-GB" dirty="0"/>
              <a:t> </a:t>
            </a:r>
            <a:r>
              <a:rPr lang="en-GB" dirty="0" err="1"/>
              <a:t>gwybodaeth</a:t>
            </a:r>
            <a:r>
              <a:rPr lang="en-GB" dirty="0"/>
              <a:t> </a:t>
            </a:r>
            <a:r>
              <a:rPr lang="en-GB" dirty="0" err="1"/>
              <a:t>dynodedig</a:t>
            </a:r>
            <a:r>
              <a:rPr lang="en-GB" dirty="0"/>
              <a:t> </a:t>
            </a:r>
            <a:r>
              <a:rPr lang="en-GB" dirty="0" err="1"/>
              <a:t>ar</a:t>
            </a:r>
            <a:r>
              <a:rPr lang="en-GB" dirty="0"/>
              <a:t> </a:t>
            </a:r>
            <a:r>
              <a:rPr lang="en-GB" dirty="0" err="1"/>
              <a:t>gael</a:t>
            </a:r>
            <a:r>
              <a:rPr lang="en-GB" dirty="0"/>
              <a:t> </a:t>
            </a:r>
            <a:r>
              <a:rPr lang="en-GB" dirty="0" err="1"/>
              <a:t>i</a:t>
            </a:r>
            <a:r>
              <a:rPr lang="en-GB" dirty="0"/>
              <a:t> </a:t>
            </a:r>
            <a:r>
              <a:rPr lang="en-GB" dirty="0" err="1"/>
              <a:t>helpu</a:t>
            </a:r>
            <a:r>
              <a:rPr lang="en-GB" dirty="0"/>
              <a:t> person </a:t>
            </a:r>
            <a:r>
              <a:rPr lang="en-GB" dirty="0" err="1"/>
              <a:t>ifanc</a:t>
            </a:r>
            <a:r>
              <a:rPr lang="en-GB" dirty="0"/>
              <a:t> </a:t>
            </a:r>
            <a:r>
              <a:rPr lang="en-GB" dirty="0" err="1"/>
              <a:t>os</a:t>
            </a:r>
            <a:r>
              <a:rPr lang="en-GB" dirty="0"/>
              <a:t> </a:t>
            </a:r>
            <a:r>
              <a:rPr lang="en-GB" dirty="0" err="1"/>
              <a:t>ydynt</a:t>
            </a:r>
            <a:r>
              <a:rPr lang="en-GB" dirty="0"/>
              <a:t> </a:t>
            </a:r>
            <a:r>
              <a:rPr lang="en-GB" dirty="0" err="1"/>
              <a:t>yn</a:t>
            </a:r>
            <a:r>
              <a:rPr lang="en-GB" dirty="0"/>
              <a:t> </a:t>
            </a:r>
            <a:r>
              <a:rPr lang="en-GB" dirty="0" err="1"/>
              <a:t>cael</a:t>
            </a:r>
            <a:r>
              <a:rPr lang="en-GB" dirty="0"/>
              <a:t> problem </a:t>
            </a:r>
            <a:r>
              <a:rPr lang="en-GB" dirty="0" err="1"/>
              <a:t>yn</a:t>
            </a:r>
            <a:r>
              <a:rPr lang="en-GB" dirty="0"/>
              <a:t> </a:t>
            </a:r>
            <a:r>
              <a:rPr lang="en-GB" dirty="0" err="1"/>
              <a:t>yr</a:t>
            </a:r>
            <a:r>
              <a:rPr lang="en-GB" dirty="0"/>
              <a:t> </a:t>
            </a:r>
            <a:r>
              <a:rPr lang="en-GB" dirty="0" err="1"/>
              <a:t>ysgol</a:t>
            </a:r>
            <a:r>
              <a:rPr lang="en-GB" dirty="0"/>
              <a:t> neu </a:t>
            </a:r>
            <a:r>
              <a:rPr lang="en-GB" dirty="0" err="1"/>
              <a:t>gartref</a:t>
            </a:r>
            <a:r>
              <a:rPr lang="en-GB" dirty="0"/>
              <a:t>, ac </a:t>
            </a:r>
            <a:r>
              <a:rPr lang="en-GB" dirty="0" err="1"/>
              <a:t>mae</a:t>
            </a:r>
            <a:r>
              <a:rPr lang="en-GB" dirty="0"/>
              <a:t> </a:t>
            </a:r>
            <a:r>
              <a:rPr lang="en-GB" dirty="0" err="1"/>
              <a:t>gweithwyr</a:t>
            </a:r>
            <a:r>
              <a:rPr lang="en-GB" dirty="0"/>
              <a:t> </a:t>
            </a:r>
            <a:r>
              <a:rPr lang="en-GB" dirty="0" err="1"/>
              <a:t>ieuenctid</a:t>
            </a:r>
            <a:r>
              <a:rPr lang="en-GB" dirty="0"/>
              <a:t> </a:t>
            </a:r>
            <a:r>
              <a:rPr lang="en-GB" dirty="0" err="1"/>
              <a:t>yno</a:t>
            </a:r>
            <a:r>
              <a:rPr lang="en-GB" dirty="0"/>
              <a:t> </a:t>
            </a:r>
            <a:r>
              <a:rPr lang="en-GB" dirty="0" err="1"/>
              <a:t>i</a:t>
            </a:r>
            <a:r>
              <a:rPr lang="en-GB" dirty="0"/>
              <a:t> </a:t>
            </a:r>
            <a:r>
              <a:rPr lang="en-GB" dirty="0" err="1"/>
              <a:t>wrando</a:t>
            </a:r>
            <a:r>
              <a:rPr lang="en-GB" dirty="0"/>
              <a:t> </a:t>
            </a:r>
            <a:r>
              <a:rPr lang="en-GB" dirty="0" err="1"/>
              <a:t>ar</a:t>
            </a:r>
            <a:r>
              <a:rPr lang="en-GB" dirty="0"/>
              <a:t> </a:t>
            </a:r>
            <a:r>
              <a:rPr lang="en-GB" dirty="0" err="1"/>
              <a:t>unrhyw</a:t>
            </a:r>
            <a:r>
              <a:rPr lang="en-GB" dirty="0"/>
              <a:t> </a:t>
            </a:r>
            <a:r>
              <a:rPr lang="en-GB" dirty="0" err="1"/>
              <a:t>bryderon</a:t>
            </a:r>
            <a:r>
              <a:rPr lang="en-GB" dirty="0"/>
              <a:t>.</a:t>
            </a:r>
          </a:p>
        </p:txBody>
      </p:sp>
      <p:sp>
        <p:nvSpPr>
          <p:cNvPr id="4" name="Content Placeholder 3">
            <a:extLst>
              <a:ext uri="{FF2B5EF4-FFF2-40B4-BE49-F238E27FC236}">
                <a16:creationId xmlns:a16="http://schemas.microsoft.com/office/drawing/2014/main" id="{0FD200A3-5D75-2481-1481-061FC9CB96E5}"/>
              </a:ext>
            </a:extLst>
          </p:cNvPr>
          <p:cNvSpPr>
            <a:spLocks noGrp="1"/>
          </p:cNvSpPr>
          <p:nvPr>
            <p:ph sz="half" idx="2"/>
          </p:nvPr>
        </p:nvSpPr>
        <p:spPr>
          <a:xfrm>
            <a:off x="6197600" y="1825625"/>
            <a:ext cx="5156200" cy="4133526"/>
          </a:xfrm>
        </p:spPr>
        <p:txBody>
          <a:bodyPr>
            <a:normAutofit fontScale="47500" lnSpcReduction="20000"/>
          </a:bodyPr>
          <a:lstStyle/>
          <a:p>
            <a:pPr eaLnBrk="1" hangingPunct="1">
              <a:lnSpc>
                <a:spcPct val="120000"/>
              </a:lnSpc>
            </a:pPr>
            <a:r>
              <a:rPr lang="en-GB" altLang="en-US" sz="2900" dirty="0">
                <a:solidFill>
                  <a:schemeClr val="accent5">
                    <a:lumMod val="75000"/>
                  </a:schemeClr>
                </a:solidFill>
              </a:rPr>
              <a:t>Open to all people aged 11-25 years old, and are places where young people can go to meet friends, make new friends, experience new activities and learn. </a:t>
            </a:r>
          </a:p>
          <a:p>
            <a:pPr eaLnBrk="1" hangingPunct="1">
              <a:lnSpc>
                <a:spcPct val="120000"/>
              </a:lnSpc>
            </a:pPr>
            <a:r>
              <a:rPr lang="en-GB" altLang="en-US" sz="2900" dirty="0">
                <a:solidFill>
                  <a:schemeClr val="accent5">
                    <a:lumMod val="75000"/>
                  </a:schemeClr>
                </a:solidFill>
              </a:rPr>
              <a:t>Youth workers will encourage young people to join in the club's programme where they could learn new skills</a:t>
            </a:r>
          </a:p>
          <a:p>
            <a:pPr lvl="1">
              <a:lnSpc>
                <a:spcPct val="120000"/>
              </a:lnSpc>
            </a:pPr>
            <a:r>
              <a:rPr lang="en-GB" altLang="en-US" sz="2500" dirty="0">
                <a:solidFill>
                  <a:schemeClr val="accent5">
                    <a:lumMod val="75000"/>
                  </a:schemeClr>
                </a:solidFill>
              </a:rPr>
              <a:t>For example music or computing, organisational skills through planning a trip away. </a:t>
            </a:r>
          </a:p>
          <a:p>
            <a:pPr eaLnBrk="1" hangingPunct="1">
              <a:lnSpc>
                <a:spcPct val="120000"/>
              </a:lnSpc>
            </a:pPr>
            <a:r>
              <a:rPr lang="en-GB" altLang="en-US" sz="2900" dirty="0">
                <a:solidFill>
                  <a:schemeClr val="accent5">
                    <a:lumMod val="75000"/>
                  </a:schemeClr>
                </a:solidFill>
              </a:rPr>
              <a:t>Youth workers will consult with the young people when it comes to preparing the youth club’s programme.</a:t>
            </a:r>
          </a:p>
          <a:p>
            <a:pPr lvl="1">
              <a:lnSpc>
                <a:spcPct val="120000"/>
              </a:lnSpc>
            </a:pPr>
            <a:r>
              <a:rPr lang="en-GB" altLang="en-US" sz="2500" dirty="0">
                <a:solidFill>
                  <a:schemeClr val="accent5">
                    <a:lumMod val="75000"/>
                  </a:schemeClr>
                </a:solidFill>
              </a:rPr>
              <a:t>Why is this important?</a:t>
            </a:r>
          </a:p>
          <a:p>
            <a:pPr eaLnBrk="1" hangingPunct="1">
              <a:lnSpc>
                <a:spcPct val="120000"/>
              </a:lnSpc>
            </a:pPr>
            <a:r>
              <a:rPr lang="en-GB" altLang="en-US" sz="2900" dirty="0">
                <a:solidFill>
                  <a:schemeClr val="accent5">
                    <a:lumMod val="75000"/>
                  </a:schemeClr>
                </a:solidFill>
              </a:rPr>
              <a:t>A youth club is also somewhere for young people to relax</a:t>
            </a:r>
          </a:p>
          <a:p>
            <a:pPr eaLnBrk="1" hangingPunct="1">
              <a:lnSpc>
                <a:spcPct val="120000"/>
              </a:lnSpc>
            </a:pPr>
            <a:r>
              <a:rPr lang="en-GB" altLang="en-US" sz="2900" dirty="0">
                <a:solidFill>
                  <a:schemeClr val="accent5">
                    <a:lumMod val="75000"/>
                  </a:schemeClr>
                </a:solidFill>
              </a:rPr>
              <a:t>Many youth clubs/projects will have information pamphlets/designated information boards available to help a young person if they are having a problem at school or at home, and youth workers are there to listen to any concerns.</a:t>
            </a:r>
          </a:p>
          <a:p>
            <a:endParaRPr lang="en-GB" dirty="0"/>
          </a:p>
        </p:txBody>
      </p:sp>
    </p:spTree>
    <p:extLst>
      <p:ext uri="{BB962C8B-B14F-4D97-AF65-F5344CB8AC3E}">
        <p14:creationId xmlns:p14="http://schemas.microsoft.com/office/powerpoint/2010/main" val="36468696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a:bodyPr>
          <a:lstStyle/>
          <a:p>
            <a:pPr eaLnBrk="1" hangingPunct="1"/>
            <a:r>
              <a:rPr lang="en-GB" altLang="en-US" b="1" dirty="0"/>
              <a:t>Gwaith Ieuenctid </a:t>
            </a:r>
            <a:r>
              <a:rPr lang="en-GB" altLang="en-US" b="1" dirty="0" err="1"/>
              <a:t>yn</a:t>
            </a:r>
            <a:r>
              <a:rPr lang="en-GB" altLang="en-US" b="1" dirty="0"/>
              <a:t> </a:t>
            </a:r>
            <a:r>
              <a:rPr lang="en-GB" altLang="en-US" b="1" dirty="0" err="1"/>
              <a:t>seiliedig</a:t>
            </a:r>
            <a:r>
              <a:rPr lang="en-GB" altLang="en-US" b="1" dirty="0"/>
              <a:t> </a:t>
            </a:r>
            <a:r>
              <a:rPr lang="en-GB" altLang="en-US" b="1" dirty="0" err="1"/>
              <a:t>ar</a:t>
            </a:r>
            <a:r>
              <a:rPr lang="en-GB" altLang="en-US" b="1" dirty="0"/>
              <a:t> </a:t>
            </a:r>
            <a:r>
              <a:rPr lang="en-GB" altLang="en-US" b="1" dirty="0" err="1"/>
              <a:t>faterion</a:t>
            </a:r>
            <a:br>
              <a:rPr lang="en-GB" altLang="en-US" b="1" dirty="0"/>
            </a:br>
            <a:r>
              <a:rPr lang="en-GB" altLang="en-US" b="1" dirty="0">
                <a:solidFill>
                  <a:schemeClr val="accent5">
                    <a:lumMod val="75000"/>
                  </a:schemeClr>
                </a:solidFill>
              </a:rPr>
              <a:t>Issue based Youth Work</a:t>
            </a:r>
          </a:p>
        </p:txBody>
      </p:sp>
      <p:sp>
        <p:nvSpPr>
          <p:cNvPr id="37891" name="Rectangle 4"/>
          <p:cNvSpPr>
            <a:spLocks noGrp="1" noChangeArrowheads="1"/>
          </p:cNvSpPr>
          <p:nvPr>
            <p:ph sz="half" idx="1"/>
          </p:nvPr>
        </p:nvSpPr>
        <p:spPr>
          <a:xfrm>
            <a:off x="838201" y="1645320"/>
            <a:ext cx="5181600" cy="4847553"/>
          </a:xfrm>
        </p:spPr>
        <p:txBody>
          <a:bodyPr>
            <a:noAutofit/>
          </a:bodyPr>
          <a:lstStyle/>
          <a:p>
            <a:pPr>
              <a:lnSpc>
                <a:spcPct val="100000"/>
              </a:lnSpc>
            </a:pPr>
            <a:r>
              <a:rPr lang="en-GB" altLang="en-US" sz="1400" dirty="0"/>
              <a:t>Mae </a:t>
            </a:r>
            <a:r>
              <a:rPr lang="en-GB" altLang="en-US" sz="1400" dirty="0" err="1"/>
              <a:t>gweithwyr</a:t>
            </a:r>
            <a:r>
              <a:rPr lang="en-GB" altLang="en-US" sz="1400" dirty="0"/>
              <a:t> </a:t>
            </a:r>
            <a:r>
              <a:rPr lang="en-GB" altLang="en-US" sz="1400" dirty="0" err="1"/>
              <a:t>ieuenctid</a:t>
            </a:r>
            <a:r>
              <a:rPr lang="en-GB" altLang="en-US" sz="1400" dirty="0"/>
              <a:t> a </a:t>
            </a:r>
            <a:r>
              <a:rPr lang="en-GB" altLang="en-US" sz="1400" dirty="0" err="1"/>
              <a:t>sefydliadau</a:t>
            </a:r>
            <a:r>
              <a:rPr lang="en-GB" altLang="en-US" sz="1400" dirty="0"/>
              <a:t> </a:t>
            </a:r>
            <a:r>
              <a:rPr lang="en-GB" altLang="en-US" sz="1400" dirty="0" err="1"/>
              <a:t>gwaith</a:t>
            </a:r>
            <a:r>
              <a:rPr lang="en-GB" altLang="en-US" sz="1400" dirty="0"/>
              <a:t> </a:t>
            </a:r>
            <a:r>
              <a:rPr lang="en-GB" altLang="en-US" sz="1400" dirty="0" err="1"/>
              <a:t>ieuenctid</a:t>
            </a:r>
            <a:r>
              <a:rPr lang="en-GB" altLang="en-US" sz="1400" dirty="0"/>
              <a:t> </a:t>
            </a:r>
            <a:r>
              <a:rPr lang="en-GB" altLang="en-US" sz="1400" dirty="0" err="1"/>
              <a:t>yn</a:t>
            </a:r>
            <a:r>
              <a:rPr lang="en-GB" altLang="en-US" sz="1400" dirty="0"/>
              <a:t> </a:t>
            </a:r>
            <a:r>
              <a:rPr lang="en-GB" altLang="en-US" sz="1400" dirty="0" err="1"/>
              <a:t>ymgysylltu</a:t>
            </a:r>
            <a:r>
              <a:rPr lang="en-GB" altLang="en-US" sz="1400" dirty="0"/>
              <a:t> â </a:t>
            </a:r>
            <a:r>
              <a:rPr lang="en-GB" altLang="en-US" sz="1400" dirty="0" err="1"/>
              <a:t>phobl</a:t>
            </a:r>
            <a:r>
              <a:rPr lang="en-GB" altLang="en-US" sz="1400" dirty="0"/>
              <a:t> </a:t>
            </a:r>
            <a:r>
              <a:rPr lang="en-GB" altLang="en-US" sz="1400" dirty="0" err="1"/>
              <a:t>ifanc</a:t>
            </a:r>
            <a:r>
              <a:rPr lang="en-GB" altLang="en-US" sz="1400" dirty="0"/>
              <a:t> </a:t>
            </a:r>
            <a:r>
              <a:rPr lang="en-GB" altLang="en-US" sz="1400" dirty="0" err="1"/>
              <a:t>mewn</a:t>
            </a:r>
            <a:r>
              <a:rPr lang="en-GB" altLang="en-US" sz="1400" dirty="0"/>
              <a:t> </a:t>
            </a:r>
            <a:r>
              <a:rPr lang="en-GB" altLang="en-US" sz="1400" dirty="0" err="1"/>
              <a:t>amrywiaeth</a:t>
            </a:r>
            <a:r>
              <a:rPr lang="en-GB" altLang="en-US" sz="1400" dirty="0"/>
              <a:t> o </a:t>
            </a:r>
            <a:r>
              <a:rPr lang="en-GB" altLang="en-US" sz="1400" dirty="0" err="1"/>
              <a:t>waith</a:t>
            </a:r>
            <a:r>
              <a:rPr lang="en-GB" altLang="en-US" sz="1400" dirty="0"/>
              <a:t> </a:t>
            </a:r>
            <a:r>
              <a:rPr lang="en-GB" altLang="en-US" sz="1400" dirty="0" err="1"/>
              <a:t>sy'n</a:t>
            </a:r>
            <a:r>
              <a:rPr lang="en-GB" altLang="en-US" sz="1400" dirty="0"/>
              <a:t> </a:t>
            </a:r>
            <a:r>
              <a:rPr lang="en-GB" altLang="en-US" sz="1400" dirty="0" err="1"/>
              <a:t>seiliedig</a:t>
            </a:r>
            <a:r>
              <a:rPr lang="en-GB" altLang="en-US" sz="1400" dirty="0"/>
              <a:t> </a:t>
            </a:r>
            <a:r>
              <a:rPr lang="en-GB" altLang="en-US" sz="1400" dirty="0" err="1"/>
              <a:t>ar</a:t>
            </a:r>
            <a:r>
              <a:rPr lang="en-GB" altLang="en-US" sz="1400" dirty="0"/>
              <a:t> </a:t>
            </a:r>
            <a:r>
              <a:rPr lang="en-GB" altLang="en-US" sz="1400" dirty="0" err="1"/>
              <a:t>faterion</a:t>
            </a:r>
            <a:r>
              <a:rPr lang="en-GB" altLang="en-US" sz="1400" dirty="0"/>
              <a:t>. </a:t>
            </a:r>
            <a:r>
              <a:rPr lang="en-GB" altLang="en-US" sz="1400" dirty="0" err="1"/>
              <a:t>Mae'r</a:t>
            </a:r>
            <a:r>
              <a:rPr lang="en-GB" altLang="en-US" sz="1400" dirty="0"/>
              <a:t> </a:t>
            </a:r>
            <a:r>
              <a:rPr lang="en-GB" altLang="en-US" sz="1400" dirty="0" err="1"/>
              <a:t>prosiectau</a:t>
            </a:r>
            <a:r>
              <a:rPr lang="en-GB" altLang="en-US" sz="1400" dirty="0"/>
              <a:t> </a:t>
            </a:r>
            <a:r>
              <a:rPr lang="en-GB" altLang="en-US" sz="1400" dirty="0" err="1"/>
              <a:t>a'r</a:t>
            </a:r>
            <a:r>
              <a:rPr lang="en-GB" altLang="en-US" sz="1400" dirty="0"/>
              <a:t> </a:t>
            </a:r>
            <a:r>
              <a:rPr lang="en-GB" altLang="en-US" sz="1400" dirty="0" err="1"/>
              <a:t>rhaglenni</a:t>
            </a:r>
            <a:r>
              <a:rPr lang="en-GB" altLang="en-US" sz="1400" dirty="0"/>
              <a:t> </a:t>
            </a:r>
            <a:r>
              <a:rPr lang="en-GB" altLang="en-US" sz="1400" dirty="0" err="1"/>
              <a:t>strwythuredig</a:t>
            </a:r>
            <a:r>
              <a:rPr lang="en-GB" altLang="en-US" sz="1400" dirty="0"/>
              <a:t> ac </a:t>
            </a:r>
            <a:r>
              <a:rPr lang="en-GB" altLang="en-US" sz="1400" dirty="0" err="1"/>
              <a:t>anffurfiol</a:t>
            </a:r>
            <a:r>
              <a:rPr lang="en-GB" altLang="en-US" sz="1400" dirty="0"/>
              <a:t> </a:t>
            </a:r>
            <a:r>
              <a:rPr lang="en-GB" altLang="en-US" sz="1400" dirty="0" err="1"/>
              <a:t>hyn</a:t>
            </a:r>
            <a:r>
              <a:rPr lang="en-GB" altLang="en-US" sz="1400" dirty="0"/>
              <a:t> </a:t>
            </a:r>
            <a:r>
              <a:rPr lang="en-GB" altLang="en-US" sz="1400" dirty="0" err="1"/>
              <a:t>yn</a:t>
            </a:r>
            <a:r>
              <a:rPr lang="en-GB" altLang="en-US" sz="1400" dirty="0"/>
              <a:t> </a:t>
            </a:r>
            <a:r>
              <a:rPr lang="en-GB" altLang="en-US" sz="1400" dirty="0" err="1"/>
              <a:t>aml</a:t>
            </a:r>
            <a:r>
              <a:rPr lang="en-GB" altLang="en-US" sz="1400" dirty="0"/>
              <a:t> </a:t>
            </a:r>
            <a:r>
              <a:rPr lang="en-GB" altLang="en-US" sz="1400" dirty="0" err="1"/>
              <a:t>yn</a:t>
            </a:r>
            <a:r>
              <a:rPr lang="en-GB" altLang="en-US" sz="1400" dirty="0"/>
              <a:t> </a:t>
            </a:r>
            <a:r>
              <a:rPr lang="en-GB" altLang="en-US" sz="1400" dirty="0" err="1"/>
              <a:t>cael</a:t>
            </a:r>
            <a:r>
              <a:rPr lang="en-GB" altLang="en-US" sz="1400" dirty="0"/>
              <a:t> </a:t>
            </a:r>
            <a:r>
              <a:rPr lang="en-GB" altLang="en-US" sz="1400" dirty="0" err="1"/>
              <a:t>eu</a:t>
            </a:r>
            <a:r>
              <a:rPr lang="en-GB" altLang="en-US" sz="1400" dirty="0"/>
              <a:t> </a:t>
            </a:r>
            <a:r>
              <a:rPr lang="en-GB" altLang="en-US" sz="1400" dirty="0" err="1"/>
              <a:t>datblygu</a:t>
            </a:r>
            <a:r>
              <a:rPr lang="en-GB" altLang="en-US" sz="1400" dirty="0"/>
              <a:t> </a:t>
            </a:r>
            <a:r>
              <a:rPr lang="en-GB" altLang="en-US" sz="1400" dirty="0" err="1"/>
              <a:t>mewn</a:t>
            </a:r>
            <a:r>
              <a:rPr lang="en-GB" altLang="en-US" sz="1400" dirty="0"/>
              <a:t> </a:t>
            </a:r>
            <a:r>
              <a:rPr lang="en-GB" altLang="en-US" sz="1400" dirty="0" err="1"/>
              <a:t>partneriaeth</a:t>
            </a:r>
            <a:r>
              <a:rPr lang="en-GB" altLang="en-US" sz="1400" dirty="0"/>
              <a:t> â </a:t>
            </a:r>
            <a:r>
              <a:rPr lang="en-GB" altLang="en-US" sz="1400" dirty="0" err="1"/>
              <a:t>phobl</a:t>
            </a:r>
            <a:r>
              <a:rPr lang="en-GB" altLang="en-US" sz="1400" dirty="0"/>
              <a:t> </a:t>
            </a:r>
            <a:r>
              <a:rPr lang="en-GB" altLang="en-US" sz="1400" dirty="0" err="1"/>
              <a:t>ifanc</a:t>
            </a:r>
            <a:r>
              <a:rPr lang="en-GB" altLang="en-US" sz="1400" dirty="0"/>
              <a:t> ac </a:t>
            </a:r>
            <a:r>
              <a:rPr lang="en-GB" altLang="en-US" sz="1400" dirty="0" err="1"/>
              <a:t>yn</a:t>
            </a:r>
            <a:r>
              <a:rPr lang="en-GB" altLang="en-US" sz="1400" dirty="0"/>
              <a:t> </a:t>
            </a:r>
            <a:r>
              <a:rPr lang="en-GB" altLang="en-US" sz="1400" dirty="0" err="1"/>
              <a:t>mynd</a:t>
            </a:r>
            <a:r>
              <a:rPr lang="en-GB" altLang="en-US" sz="1400" dirty="0"/>
              <a:t> </a:t>
            </a:r>
            <a:r>
              <a:rPr lang="en-GB" altLang="en-US" sz="1400" dirty="0" err="1"/>
              <a:t>i'r</a:t>
            </a:r>
            <a:r>
              <a:rPr lang="en-GB" altLang="en-US" sz="1400" dirty="0"/>
              <a:t> </a:t>
            </a:r>
            <a:r>
              <a:rPr lang="en-GB" altLang="en-US" sz="1400" dirty="0" err="1"/>
              <a:t>afael</a:t>
            </a:r>
            <a:r>
              <a:rPr lang="en-GB" altLang="en-US" sz="1400" dirty="0"/>
              <a:t> â </a:t>
            </a:r>
            <a:r>
              <a:rPr lang="en-GB" altLang="en-US" sz="1400" dirty="0" err="1"/>
              <a:t>materion</a:t>
            </a:r>
            <a:r>
              <a:rPr lang="en-GB" altLang="en-US" sz="1400" dirty="0"/>
              <a:t> y </a:t>
            </a:r>
            <a:r>
              <a:rPr lang="en-GB" altLang="en-US" sz="1400" dirty="0" err="1"/>
              <a:t>mae'r</a:t>
            </a:r>
            <a:r>
              <a:rPr lang="en-GB" altLang="en-US" sz="1400" dirty="0"/>
              <a:t> </a:t>
            </a:r>
            <a:r>
              <a:rPr lang="en-GB" altLang="en-US" sz="1400" dirty="0" err="1"/>
              <a:t>bobl</a:t>
            </a:r>
            <a:r>
              <a:rPr lang="en-GB" altLang="en-US" sz="1400" dirty="0"/>
              <a:t> </a:t>
            </a:r>
            <a:r>
              <a:rPr lang="en-GB" altLang="en-US" sz="1400" dirty="0" err="1"/>
              <a:t>ifanc</a:t>
            </a:r>
            <a:r>
              <a:rPr lang="en-GB" altLang="en-US" sz="1400" dirty="0"/>
              <a:t> </a:t>
            </a:r>
            <a:r>
              <a:rPr lang="en-GB" altLang="en-US" sz="1400" dirty="0" err="1"/>
              <a:t>wedi</a:t>
            </a:r>
            <a:r>
              <a:rPr lang="en-GB" altLang="en-US" sz="1400" dirty="0"/>
              <a:t> nodi </a:t>
            </a:r>
            <a:r>
              <a:rPr lang="en-GB" altLang="en-US" sz="1400" dirty="0" err="1"/>
              <a:t>eu</a:t>
            </a:r>
            <a:r>
              <a:rPr lang="en-GB" altLang="en-US" sz="1400" dirty="0"/>
              <a:t> bod o </a:t>
            </a:r>
            <a:r>
              <a:rPr lang="en-GB" altLang="en-US" sz="1400" dirty="0" err="1"/>
              <a:t>ddiddordeb</a:t>
            </a:r>
            <a:r>
              <a:rPr lang="en-GB" altLang="en-US" sz="1400" dirty="0"/>
              <a:t> neu o </a:t>
            </a:r>
            <a:r>
              <a:rPr lang="en-GB" altLang="en-US" sz="1400" dirty="0" err="1"/>
              <a:t>bwys</a:t>
            </a:r>
            <a:r>
              <a:rPr lang="en-GB" altLang="en-US" sz="1400" dirty="0"/>
              <a:t> </a:t>
            </a:r>
            <a:r>
              <a:rPr lang="en-GB" altLang="en-US" sz="1400" dirty="0" err="1"/>
              <a:t>iddynt</a:t>
            </a:r>
            <a:r>
              <a:rPr lang="en-GB" altLang="en-US" sz="1400" dirty="0"/>
              <a:t>. Mae </a:t>
            </a:r>
            <a:r>
              <a:rPr lang="en-GB" altLang="en-US" sz="1400" dirty="0" err="1"/>
              <a:t>rhai</a:t>
            </a:r>
            <a:r>
              <a:rPr lang="en-GB" altLang="en-US" sz="1400" dirty="0"/>
              <a:t> </a:t>
            </a:r>
            <a:r>
              <a:rPr lang="en-GB" altLang="en-US" sz="1400" dirty="0" err="1"/>
              <a:t>o'r</a:t>
            </a:r>
            <a:r>
              <a:rPr lang="en-GB" altLang="en-US" sz="1400" dirty="0"/>
              <a:t> </a:t>
            </a:r>
            <a:r>
              <a:rPr lang="en-GB" altLang="en-US" sz="1400" dirty="0" err="1"/>
              <a:t>rhaglenni</a:t>
            </a:r>
            <a:r>
              <a:rPr lang="en-GB" altLang="en-US" sz="1400" dirty="0"/>
              <a:t> </a:t>
            </a:r>
            <a:r>
              <a:rPr lang="en-GB" altLang="en-US" sz="1400" dirty="0" err="1"/>
              <a:t>hyn</a:t>
            </a:r>
            <a:r>
              <a:rPr lang="en-GB" altLang="en-US" sz="1400" dirty="0"/>
              <a:t> </a:t>
            </a:r>
            <a:r>
              <a:rPr lang="en-GB" altLang="en-US" sz="1400" dirty="0" err="1"/>
              <a:t>wedi'u</a:t>
            </a:r>
            <a:r>
              <a:rPr lang="en-GB" altLang="en-US" sz="1400" dirty="0"/>
              <a:t> </a:t>
            </a:r>
            <a:r>
              <a:rPr lang="en-GB" altLang="en-US" sz="1400" dirty="0" err="1"/>
              <a:t>hachredu</a:t>
            </a:r>
            <a:r>
              <a:rPr lang="en-GB" altLang="en-US" sz="1400" dirty="0"/>
              <a:t>.</a:t>
            </a:r>
          </a:p>
          <a:p>
            <a:pPr>
              <a:lnSpc>
                <a:spcPct val="100000"/>
              </a:lnSpc>
            </a:pPr>
            <a:r>
              <a:rPr lang="en-GB" altLang="en-US" sz="1400" dirty="0"/>
              <a:t>Mae </a:t>
            </a:r>
            <a:r>
              <a:rPr lang="en-GB" altLang="en-US" sz="1400" dirty="0" err="1"/>
              <a:t>pobl</a:t>
            </a:r>
            <a:r>
              <a:rPr lang="en-GB" altLang="en-US" sz="1400" dirty="0"/>
              <a:t> </a:t>
            </a:r>
            <a:r>
              <a:rPr lang="en-GB" altLang="en-US" sz="1400" dirty="0" err="1"/>
              <a:t>ifanc</a:t>
            </a:r>
            <a:r>
              <a:rPr lang="en-GB" altLang="en-US" sz="1400" dirty="0"/>
              <a:t> </a:t>
            </a:r>
            <a:r>
              <a:rPr lang="en-GB" altLang="en-US" sz="1400" dirty="0" err="1"/>
              <a:t>yn</a:t>
            </a:r>
            <a:r>
              <a:rPr lang="en-GB" altLang="en-US" sz="1400" dirty="0"/>
              <a:t> </a:t>
            </a:r>
            <a:r>
              <a:rPr lang="en-GB" altLang="en-US" sz="1400" dirty="0" err="1"/>
              <a:t>wynebu</a:t>
            </a:r>
            <a:r>
              <a:rPr lang="en-GB" altLang="en-US" sz="1400" dirty="0"/>
              <a:t> </a:t>
            </a:r>
            <a:r>
              <a:rPr lang="en-GB" altLang="en-US" sz="1400" dirty="0" err="1"/>
              <a:t>amrywiaeth</a:t>
            </a:r>
            <a:r>
              <a:rPr lang="en-GB" altLang="en-US" sz="1400" dirty="0"/>
              <a:t> o </a:t>
            </a:r>
            <a:r>
              <a:rPr lang="en-GB" altLang="en-US" sz="1400" dirty="0" err="1"/>
              <a:t>faterion</a:t>
            </a:r>
            <a:r>
              <a:rPr lang="en-GB" altLang="en-US" sz="1400" dirty="0"/>
              <a:t> </a:t>
            </a:r>
            <a:r>
              <a:rPr lang="en-GB" altLang="en-US" sz="1400" dirty="0" err="1"/>
              <a:t>wrth</a:t>
            </a:r>
            <a:r>
              <a:rPr lang="en-GB" altLang="en-US" sz="1400" dirty="0"/>
              <a:t> </a:t>
            </a:r>
            <a:r>
              <a:rPr lang="en-GB" altLang="en-US" sz="1400" dirty="0" err="1"/>
              <a:t>iddynt</a:t>
            </a:r>
            <a:r>
              <a:rPr lang="en-GB" altLang="en-US" sz="1400" dirty="0"/>
              <a:t> </a:t>
            </a:r>
            <a:r>
              <a:rPr lang="en-GB" altLang="en-US" sz="1400" dirty="0" err="1"/>
              <a:t>symud</a:t>
            </a:r>
            <a:r>
              <a:rPr lang="en-GB" altLang="en-US" sz="1400" dirty="0"/>
              <a:t> </a:t>
            </a:r>
            <a:r>
              <a:rPr lang="en-GB" altLang="en-US" sz="1400" dirty="0" err="1"/>
              <a:t>ymlaen</a:t>
            </a:r>
            <a:r>
              <a:rPr lang="en-GB" altLang="en-US" sz="1400" dirty="0"/>
              <a:t> </a:t>
            </a:r>
            <a:r>
              <a:rPr lang="en-GB" altLang="en-US" sz="1400" dirty="0" err="1"/>
              <a:t>trwy</a:t>
            </a:r>
            <a:r>
              <a:rPr lang="en-GB" altLang="en-US" sz="1400" dirty="0"/>
              <a:t> </a:t>
            </a:r>
            <a:r>
              <a:rPr lang="en-GB" altLang="en-US" sz="1400" dirty="0" err="1"/>
              <a:t>lencyndod</a:t>
            </a:r>
            <a:r>
              <a:rPr lang="en-GB" altLang="en-US" sz="1400" dirty="0"/>
              <a:t>. Mae Gwaith Ieuenctid </a:t>
            </a:r>
            <a:r>
              <a:rPr lang="en-GB" altLang="en-US" sz="1400" dirty="0" err="1"/>
              <a:t>yn</a:t>
            </a:r>
            <a:r>
              <a:rPr lang="en-GB" altLang="en-US" sz="1400" dirty="0"/>
              <a:t> </a:t>
            </a:r>
            <a:r>
              <a:rPr lang="en-GB" altLang="en-US" sz="1400" dirty="0" err="1"/>
              <a:t>cynnig</a:t>
            </a:r>
            <a:r>
              <a:rPr lang="en-GB" altLang="en-US" sz="1400" dirty="0"/>
              <a:t> </a:t>
            </a:r>
            <a:r>
              <a:rPr lang="en-GB" altLang="en-US" sz="1400" dirty="0" err="1"/>
              <a:t>gwybodaeth</a:t>
            </a:r>
            <a:r>
              <a:rPr lang="en-GB" altLang="en-US" sz="1400" dirty="0"/>
              <a:t>, </a:t>
            </a:r>
            <a:r>
              <a:rPr lang="en-GB" altLang="en-US" sz="1400" dirty="0" err="1"/>
              <a:t>cefnogaeth</a:t>
            </a:r>
            <a:r>
              <a:rPr lang="en-GB" altLang="en-US" sz="1400" dirty="0"/>
              <a:t> a </a:t>
            </a:r>
            <a:r>
              <a:rPr lang="en-GB" altLang="en-US" sz="1400" dirty="0" err="1"/>
              <a:t>chyngor</a:t>
            </a:r>
            <a:r>
              <a:rPr lang="en-GB" altLang="en-US" sz="1400" dirty="0"/>
              <a:t> </a:t>
            </a:r>
            <a:r>
              <a:rPr lang="en-GB" altLang="en-US" sz="1400" dirty="0" err="1"/>
              <a:t>iddynt</a:t>
            </a:r>
            <a:r>
              <a:rPr lang="en-GB" altLang="en-US" sz="1400" dirty="0"/>
              <a:t> </a:t>
            </a:r>
            <a:r>
              <a:rPr lang="en-GB" altLang="en-US" sz="1400" dirty="0" err="1"/>
              <a:t>i'w</a:t>
            </a:r>
            <a:r>
              <a:rPr lang="en-GB" altLang="en-US" sz="1400" dirty="0"/>
              <a:t> </a:t>
            </a:r>
            <a:r>
              <a:rPr lang="en-GB" altLang="en-US" sz="1400" dirty="0" err="1"/>
              <a:t>helpu</a:t>
            </a:r>
            <a:r>
              <a:rPr lang="en-GB" altLang="en-US" sz="1400" dirty="0"/>
              <a:t> </a:t>
            </a:r>
            <a:r>
              <a:rPr lang="en-GB" altLang="en-US" sz="1400" dirty="0" err="1"/>
              <a:t>trwy</a:t>
            </a:r>
            <a:r>
              <a:rPr lang="en-GB" altLang="en-US" sz="1400" dirty="0"/>
              <a:t> </a:t>
            </a:r>
            <a:r>
              <a:rPr lang="en-GB" altLang="en-US" sz="1400" dirty="0" err="1"/>
              <a:t>gyfnod</a:t>
            </a:r>
            <a:r>
              <a:rPr lang="en-GB" altLang="en-US" sz="1400" dirty="0"/>
              <a:t> a all </a:t>
            </a:r>
            <a:r>
              <a:rPr lang="en-GB" altLang="en-US" sz="1400" dirty="0" err="1"/>
              <a:t>fod</a:t>
            </a:r>
            <a:r>
              <a:rPr lang="en-GB" altLang="en-US" sz="1400" dirty="0"/>
              <a:t> </a:t>
            </a:r>
            <a:r>
              <a:rPr lang="en-GB" altLang="en-US" sz="1400" dirty="0" err="1"/>
              <a:t>yn</a:t>
            </a:r>
            <a:r>
              <a:rPr lang="en-GB" altLang="en-US" sz="1400" dirty="0"/>
              <a:t> </a:t>
            </a:r>
            <a:r>
              <a:rPr lang="en-GB" altLang="en-US" sz="1400" dirty="0" err="1"/>
              <a:t>anodd</a:t>
            </a:r>
            <a:r>
              <a:rPr lang="en-GB" altLang="en-US" sz="1400" dirty="0"/>
              <a:t> a </a:t>
            </a:r>
            <a:r>
              <a:rPr lang="en-GB" altLang="en-US" sz="1400" dirty="0" err="1"/>
              <a:t>dryslyd</a:t>
            </a:r>
            <a:r>
              <a:rPr lang="en-GB" altLang="en-US" sz="1400" dirty="0"/>
              <a:t> </a:t>
            </a:r>
            <a:r>
              <a:rPr lang="en-GB" altLang="en-US" sz="1400" dirty="0" err="1"/>
              <a:t>yn</a:t>
            </a:r>
            <a:r>
              <a:rPr lang="en-GB" altLang="en-US" sz="1400" dirty="0"/>
              <a:t> </a:t>
            </a:r>
            <a:r>
              <a:rPr lang="en-GB" altLang="en-US" sz="1400" dirty="0" err="1"/>
              <a:t>eu</a:t>
            </a:r>
            <a:r>
              <a:rPr lang="en-GB" altLang="en-US" sz="1400" dirty="0"/>
              <a:t> </a:t>
            </a:r>
            <a:r>
              <a:rPr lang="en-GB" altLang="en-US" sz="1400" dirty="0" err="1"/>
              <a:t>bywydau</a:t>
            </a:r>
            <a:r>
              <a:rPr lang="en-GB" altLang="en-US" sz="1400" dirty="0"/>
              <a:t>. Ei nod </a:t>
            </a:r>
            <a:r>
              <a:rPr lang="en-GB" altLang="en-US" sz="1400" dirty="0" err="1"/>
              <a:t>yw</a:t>
            </a:r>
            <a:r>
              <a:rPr lang="en-GB" altLang="en-US" sz="1400" dirty="0"/>
              <a:t> </a:t>
            </a:r>
            <a:r>
              <a:rPr lang="en-GB" altLang="en-US" sz="1400" dirty="0" err="1"/>
              <a:t>codi</a:t>
            </a:r>
            <a:r>
              <a:rPr lang="en-GB" altLang="en-US" sz="1400" dirty="0"/>
              <a:t> </a:t>
            </a:r>
            <a:r>
              <a:rPr lang="en-GB" altLang="en-US" sz="1400" dirty="0" err="1"/>
              <a:t>eu</a:t>
            </a:r>
            <a:r>
              <a:rPr lang="en-GB" altLang="en-US" sz="1400" dirty="0"/>
              <a:t> </a:t>
            </a:r>
            <a:r>
              <a:rPr lang="en-GB" altLang="en-US" sz="1400" dirty="0" err="1"/>
              <a:t>hymwybyddiaeth</a:t>
            </a:r>
            <a:r>
              <a:rPr lang="en-GB" altLang="en-US" sz="1400" dirty="0"/>
              <a:t> </a:t>
            </a:r>
            <a:r>
              <a:rPr lang="en-GB" altLang="en-US" sz="1400" dirty="0" err="1"/>
              <a:t>a'u</a:t>
            </a:r>
            <a:r>
              <a:rPr lang="en-GB" altLang="en-US" sz="1400" dirty="0"/>
              <a:t> </a:t>
            </a:r>
            <a:r>
              <a:rPr lang="en-GB" altLang="en-US" sz="1400" dirty="0" err="1"/>
              <a:t>dealltwriaeth</a:t>
            </a:r>
            <a:r>
              <a:rPr lang="en-GB" altLang="en-US" sz="1400" dirty="0"/>
              <a:t> </a:t>
            </a:r>
            <a:r>
              <a:rPr lang="en-GB" altLang="en-US" sz="1400" dirty="0" err="1"/>
              <a:t>fel</a:t>
            </a:r>
            <a:r>
              <a:rPr lang="en-GB" altLang="en-US" sz="1400" dirty="0"/>
              <a:t> y gallant </a:t>
            </a:r>
            <a:r>
              <a:rPr lang="en-GB" altLang="en-US" sz="1400" dirty="0" err="1"/>
              <a:t>wneud</a:t>
            </a:r>
            <a:r>
              <a:rPr lang="en-GB" altLang="en-US" sz="1400" dirty="0"/>
              <a:t> </a:t>
            </a:r>
            <a:r>
              <a:rPr lang="en-GB" altLang="en-US" sz="1400" dirty="0" err="1"/>
              <a:t>penderfyniadau</a:t>
            </a:r>
            <a:r>
              <a:rPr lang="en-GB" altLang="en-US" sz="1400" dirty="0"/>
              <a:t> </a:t>
            </a:r>
            <a:r>
              <a:rPr lang="en-GB" altLang="en-US" sz="1400" dirty="0" err="1"/>
              <a:t>gwybodus</a:t>
            </a:r>
            <a:r>
              <a:rPr lang="en-GB" altLang="en-US" sz="1400" dirty="0"/>
              <a:t> </a:t>
            </a:r>
            <a:r>
              <a:rPr lang="en-GB" altLang="en-US" sz="1400" dirty="0" err="1"/>
              <a:t>ar</a:t>
            </a:r>
            <a:r>
              <a:rPr lang="en-GB" altLang="en-US" sz="1400" dirty="0"/>
              <a:t> </a:t>
            </a:r>
            <a:r>
              <a:rPr lang="en-GB" altLang="en-US" sz="1400" dirty="0" err="1"/>
              <a:t>amrywiaeth</a:t>
            </a:r>
            <a:r>
              <a:rPr lang="en-GB" altLang="en-US" sz="1400" dirty="0"/>
              <a:t> o </a:t>
            </a:r>
            <a:r>
              <a:rPr lang="en-GB" altLang="en-US" sz="1400" dirty="0" err="1"/>
              <a:t>faterion</a:t>
            </a:r>
            <a:r>
              <a:rPr lang="en-GB" altLang="en-US" sz="1400" dirty="0"/>
              <a:t> </a:t>
            </a:r>
            <a:r>
              <a:rPr lang="en-GB" altLang="en-US" sz="1400" dirty="0" err="1"/>
              <a:t>sy'n</a:t>
            </a:r>
            <a:r>
              <a:rPr lang="en-GB" altLang="en-US" sz="1400" dirty="0"/>
              <a:t> </a:t>
            </a:r>
            <a:r>
              <a:rPr lang="en-GB" altLang="en-US" sz="1400" dirty="0" err="1"/>
              <a:t>effeithio</a:t>
            </a:r>
            <a:r>
              <a:rPr lang="en-GB" altLang="en-US" sz="1400" dirty="0"/>
              <a:t> </a:t>
            </a:r>
            <a:r>
              <a:rPr lang="en-GB" altLang="en-US" sz="1400" dirty="0" err="1"/>
              <a:t>ar</a:t>
            </a:r>
            <a:r>
              <a:rPr lang="en-GB" altLang="en-US" sz="1400" dirty="0"/>
              <a:t> </a:t>
            </a:r>
            <a:r>
              <a:rPr lang="en-GB" altLang="en-US" sz="1400" dirty="0" err="1"/>
              <a:t>eu</a:t>
            </a:r>
            <a:r>
              <a:rPr lang="en-GB" altLang="en-US" sz="1400" dirty="0"/>
              <a:t> </a:t>
            </a:r>
            <a:r>
              <a:rPr lang="en-GB" altLang="en-US" sz="1400" dirty="0" err="1"/>
              <a:t>bywydau</a:t>
            </a:r>
            <a:r>
              <a:rPr lang="en-GB" altLang="en-US" sz="1400" dirty="0"/>
              <a:t>.</a:t>
            </a:r>
          </a:p>
          <a:p>
            <a:pPr>
              <a:lnSpc>
                <a:spcPct val="100000"/>
              </a:lnSpc>
            </a:pPr>
            <a:r>
              <a:rPr lang="en-GB" altLang="en-US" sz="1400" dirty="0"/>
              <a:t>Mae </a:t>
            </a:r>
            <a:r>
              <a:rPr lang="en-GB" altLang="en-US" sz="1400" dirty="0" err="1"/>
              <a:t>gwaith</a:t>
            </a:r>
            <a:r>
              <a:rPr lang="en-GB" altLang="en-US" sz="1400" dirty="0"/>
              <a:t> </a:t>
            </a:r>
            <a:r>
              <a:rPr lang="en-GB" altLang="en-US" sz="1400" dirty="0" err="1"/>
              <a:t>sy'n</a:t>
            </a:r>
            <a:r>
              <a:rPr lang="en-GB" altLang="en-US" sz="1400" dirty="0"/>
              <a:t> </a:t>
            </a:r>
            <a:r>
              <a:rPr lang="en-GB" altLang="en-US" sz="1400" dirty="0" err="1"/>
              <a:t>seiliedig</a:t>
            </a:r>
            <a:r>
              <a:rPr lang="en-GB" altLang="en-US" sz="1400" dirty="0"/>
              <a:t> </a:t>
            </a:r>
            <a:r>
              <a:rPr lang="en-GB" altLang="en-US" sz="1400" dirty="0" err="1"/>
              <a:t>ar</a:t>
            </a:r>
            <a:r>
              <a:rPr lang="en-GB" altLang="en-US" sz="1400" dirty="0"/>
              <a:t> </a:t>
            </a:r>
            <a:r>
              <a:rPr lang="en-GB" altLang="en-US" sz="1400" dirty="0" err="1"/>
              <a:t>faterion</a:t>
            </a:r>
            <a:r>
              <a:rPr lang="en-GB" altLang="en-US" sz="1400" dirty="0"/>
              <a:t> </a:t>
            </a:r>
            <a:r>
              <a:rPr lang="en-GB" altLang="en-US" sz="1400" dirty="0" err="1"/>
              <a:t>yn</a:t>
            </a:r>
            <a:r>
              <a:rPr lang="en-GB" altLang="en-US" sz="1400" dirty="0"/>
              <a:t> </a:t>
            </a:r>
            <a:r>
              <a:rPr lang="en-GB" altLang="en-US" sz="1400" dirty="0" err="1"/>
              <a:t>aml</a:t>
            </a:r>
            <a:r>
              <a:rPr lang="en-GB" altLang="en-US" sz="1400" dirty="0"/>
              <a:t> </a:t>
            </a:r>
            <a:r>
              <a:rPr lang="en-GB" altLang="en-US" sz="1400" dirty="0" err="1"/>
              <a:t>yn</a:t>
            </a:r>
            <a:r>
              <a:rPr lang="en-GB" altLang="en-US" sz="1400" dirty="0"/>
              <a:t> </a:t>
            </a:r>
            <a:r>
              <a:rPr lang="en-GB" altLang="en-US" sz="1400" dirty="0" err="1"/>
              <a:t>cael</a:t>
            </a:r>
            <a:r>
              <a:rPr lang="en-GB" altLang="en-US" sz="1400" dirty="0"/>
              <a:t> </a:t>
            </a:r>
            <a:r>
              <a:rPr lang="en-GB" altLang="en-US" sz="1400" dirty="0" err="1"/>
              <a:t>ei</a:t>
            </a:r>
            <a:r>
              <a:rPr lang="en-GB" altLang="en-US" sz="1400" dirty="0"/>
              <a:t> </a:t>
            </a:r>
            <a:r>
              <a:rPr lang="en-GB" altLang="en-US" sz="1400" dirty="0" err="1"/>
              <a:t>gyflwyno</a:t>
            </a:r>
            <a:r>
              <a:rPr lang="en-GB" altLang="en-US" sz="1400" dirty="0"/>
              <a:t> </a:t>
            </a:r>
            <a:r>
              <a:rPr lang="en-GB" altLang="en-US" sz="1400" dirty="0" err="1"/>
              <a:t>fel</a:t>
            </a:r>
            <a:r>
              <a:rPr lang="en-GB" altLang="en-US" sz="1400" dirty="0"/>
              <a:t> </a:t>
            </a:r>
            <a:r>
              <a:rPr lang="en-GB" altLang="en-US" sz="1400" dirty="0" err="1"/>
              <a:t>rhan</a:t>
            </a:r>
            <a:r>
              <a:rPr lang="en-GB" altLang="en-US" sz="1400" dirty="0"/>
              <a:t> o </a:t>
            </a:r>
            <a:r>
              <a:rPr lang="en-GB" altLang="en-US" sz="1400" dirty="0" err="1"/>
              <a:t>raglen</a:t>
            </a:r>
            <a:r>
              <a:rPr lang="en-GB" altLang="en-US" sz="1400" dirty="0"/>
              <a:t> </a:t>
            </a:r>
            <a:r>
              <a:rPr lang="en-GB" altLang="en-US" sz="1400" dirty="0" err="1"/>
              <a:t>waith</a:t>
            </a:r>
            <a:r>
              <a:rPr lang="en-GB" altLang="en-US" sz="1400" dirty="0"/>
              <a:t> </a:t>
            </a:r>
            <a:r>
              <a:rPr lang="en-GB" altLang="en-US" sz="1400" dirty="0" err="1"/>
              <a:t>ieuenctid</a:t>
            </a:r>
            <a:r>
              <a:rPr lang="en-GB" altLang="en-US" sz="1400" dirty="0"/>
              <a:t> </a:t>
            </a:r>
            <a:r>
              <a:rPr lang="en-GB" altLang="en-US" sz="1400" dirty="0" err="1"/>
              <a:t>wedi'i</a:t>
            </a:r>
            <a:r>
              <a:rPr lang="en-GB" altLang="en-US" sz="1400" dirty="0"/>
              <a:t> </a:t>
            </a:r>
            <a:r>
              <a:rPr lang="en-GB" altLang="en-US" sz="1400" dirty="0" err="1"/>
              <a:t>chynllunio</a:t>
            </a:r>
            <a:r>
              <a:rPr lang="en-GB" altLang="en-US" sz="1400" dirty="0"/>
              <a:t>, </a:t>
            </a:r>
            <a:r>
              <a:rPr lang="en-GB" altLang="en-US" sz="1400" dirty="0" err="1"/>
              <a:t>ond</a:t>
            </a:r>
            <a:r>
              <a:rPr lang="en-GB" altLang="en-US" sz="1400" dirty="0"/>
              <a:t> gall </a:t>
            </a:r>
            <a:r>
              <a:rPr lang="en-GB" altLang="en-US" sz="1400" dirty="0" err="1"/>
              <a:t>hefyd</a:t>
            </a:r>
            <a:r>
              <a:rPr lang="en-GB" altLang="en-US" sz="1400" dirty="0"/>
              <a:t> </a:t>
            </a:r>
            <a:r>
              <a:rPr lang="en-GB" altLang="en-US" sz="1400" dirty="0" err="1"/>
              <a:t>fod</a:t>
            </a:r>
            <a:r>
              <a:rPr lang="en-GB" altLang="en-US" sz="1400" dirty="0"/>
              <a:t> </a:t>
            </a:r>
            <a:r>
              <a:rPr lang="en-GB" altLang="en-US" sz="1400" dirty="0" err="1"/>
              <a:t>yn</a:t>
            </a:r>
            <a:r>
              <a:rPr lang="en-GB" altLang="en-US" sz="1400" dirty="0"/>
              <a:t> </a:t>
            </a:r>
            <a:r>
              <a:rPr lang="en-GB" altLang="en-US" sz="1400" dirty="0" err="1"/>
              <a:t>rhan</a:t>
            </a:r>
            <a:r>
              <a:rPr lang="en-GB" altLang="en-US" sz="1400" dirty="0"/>
              <a:t> </a:t>
            </a:r>
            <a:r>
              <a:rPr lang="en-GB" altLang="en-US" sz="1400" dirty="0" err="1"/>
              <a:t>o'r</a:t>
            </a:r>
            <a:r>
              <a:rPr lang="en-GB" altLang="en-US" sz="1400" dirty="0"/>
              <a:t> </a:t>
            </a:r>
            <a:r>
              <a:rPr lang="en-GB" altLang="en-US" sz="1400" dirty="0" err="1"/>
              <a:t>trafodaethau</a:t>
            </a:r>
            <a:r>
              <a:rPr lang="en-GB" altLang="en-US" sz="1400" dirty="0"/>
              <a:t> </a:t>
            </a:r>
            <a:r>
              <a:rPr lang="en-GB" altLang="en-US" sz="1400" dirty="0" err="1"/>
              <a:t>anffurfiol</a:t>
            </a:r>
            <a:r>
              <a:rPr lang="en-GB" altLang="en-US" sz="1400" dirty="0"/>
              <a:t> </a:t>
            </a:r>
            <a:r>
              <a:rPr lang="en-GB" altLang="en-US" sz="1400" dirty="0" err="1"/>
              <a:t>sy'n</a:t>
            </a:r>
            <a:r>
              <a:rPr lang="en-GB" altLang="en-US" sz="1400" dirty="0"/>
              <a:t> </a:t>
            </a:r>
            <a:r>
              <a:rPr lang="en-GB" altLang="en-US" sz="1400" dirty="0" err="1"/>
              <a:t>mynd</a:t>
            </a:r>
            <a:r>
              <a:rPr lang="en-GB" altLang="en-US" sz="1400" dirty="0"/>
              <a:t> </a:t>
            </a:r>
            <a:r>
              <a:rPr lang="en-GB" altLang="en-US" sz="1400" dirty="0" err="1"/>
              <a:t>ymlaen</a:t>
            </a:r>
            <a:r>
              <a:rPr lang="en-GB" altLang="en-US" sz="1400" dirty="0"/>
              <a:t> </a:t>
            </a:r>
            <a:r>
              <a:rPr lang="en-GB" altLang="en-US" sz="1400" dirty="0" err="1"/>
              <a:t>rhwng</a:t>
            </a:r>
            <a:r>
              <a:rPr lang="en-GB" altLang="en-US" sz="1400" dirty="0"/>
              <a:t> </a:t>
            </a:r>
            <a:r>
              <a:rPr lang="en-GB" altLang="en-US" sz="1400" dirty="0" err="1"/>
              <a:t>Gweithwyr</a:t>
            </a:r>
            <a:r>
              <a:rPr lang="en-GB" altLang="en-US" sz="1400" dirty="0"/>
              <a:t> Ieuenctid a </a:t>
            </a:r>
            <a:r>
              <a:rPr lang="en-GB" altLang="en-US" sz="1400" dirty="0" err="1"/>
              <a:t>phobl</a:t>
            </a:r>
            <a:r>
              <a:rPr lang="en-GB" altLang="en-US" sz="1400" dirty="0"/>
              <a:t> </a:t>
            </a:r>
            <a:r>
              <a:rPr lang="en-GB" altLang="en-US" sz="1400" dirty="0" err="1"/>
              <a:t>ifanc</a:t>
            </a:r>
            <a:r>
              <a:rPr lang="en-GB" altLang="en-US" sz="1400" dirty="0"/>
              <a:t> </a:t>
            </a:r>
            <a:r>
              <a:rPr lang="en-GB" altLang="en-US" sz="1400" dirty="0" err="1"/>
              <a:t>fel</a:t>
            </a:r>
            <a:r>
              <a:rPr lang="en-GB" altLang="en-US" sz="1400" dirty="0"/>
              <a:t> </a:t>
            </a:r>
            <a:r>
              <a:rPr lang="en-GB" altLang="en-US" sz="1400" dirty="0" err="1"/>
              <a:t>rhan</a:t>
            </a:r>
            <a:r>
              <a:rPr lang="en-GB" altLang="en-US" sz="1400" dirty="0"/>
              <a:t> </a:t>
            </a:r>
            <a:r>
              <a:rPr lang="en-GB" altLang="en-US" sz="1400" dirty="0" err="1"/>
              <a:t>o'r</a:t>
            </a:r>
            <a:r>
              <a:rPr lang="en-GB" altLang="en-US" sz="1400" dirty="0"/>
              <a:t> </a:t>
            </a:r>
            <a:r>
              <a:rPr lang="en-GB" altLang="en-US" sz="1400" dirty="0" err="1"/>
              <a:t>gwaith</a:t>
            </a:r>
            <a:r>
              <a:rPr lang="en-GB" altLang="en-US" sz="1400" dirty="0"/>
              <a:t> </a:t>
            </a:r>
            <a:r>
              <a:rPr lang="en-GB" altLang="en-US" sz="1400" dirty="0" err="1"/>
              <a:t>ieuenctid</a:t>
            </a:r>
            <a:r>
              <a:rPr lang="en-GB" altLang="en-US" sz="1400" dirty="0"/>
              <a:t> o </a:t>
            </a:r>
            <a:r>
              <a:rPr lang="en-GB" altLang="en-US" sz="1400" dirty="0" err="1"/>
              <a:t>ddydd</a:t>
            </a:r>
            <a:r>
              <a:rPr lang="en-GB" altLang="en-US" sz="1400" dirty="0"/>
              <a:t> </a:t>
            </a:r>
            <a:r>
              <a:rPr lang="en-GB" altLang="en-US" sz="1400" dirty="0" err="1"/>
              <a:t>i</a:t>
            </a:r>
            <a:r>
              <a:rPr lang="en-GB" altLang="en-US" sz="1400" dirty="0"/>
              <a:t> </a:t>
            </a:r>
            <a:r>
              <a:rPr lang="en-GB" altLang="en-US" sz="1400" dirty="0" err="1"/>
              <a:t>ddydd</a:t>
            </a:r>
            <a:r>
              <a:rPr lang="en-GB" altLang="en-US" sz="1400" dirty="0"/>
              <a:t>.</a:t>
            </a:r>
          </a:p>
        </p:txBody>
      </p:sp>
      <p:sp>
        <p:nvSpPr>
          <p:cNvPr id="2" name="Content Placeholder 1">
            <a:extLst>
              <a:ext uri="{FF2B5EF4-FFF2-40B4-BE49-F238E27FC236}">
                <a16:creationId xmlns:a16="http://schemas.microsoft.com/office/drawing/2014/main" id="{0C67B839-34AD-BE47-2893-0455B0F246C4}"/>
              </a:ext>
            </a:extLst>
          </p:cNvPr>
          <p:cNvSpPr>
            <a:spLocks noGrp="1"/>
          </p:cNvSpPr>
          <p:nvPr>
            <p:ph sz="half" idx="2"/>
          </p:nvPr>
        </p:nvSpPr>
        <p:spPr>
          <a:xfrm>
            <a:off x="6172201" y="1645321"/>
            <a:ext cx="5181600" cy="4351338"/>
          </a:xfrm>
        </p:spPr>
        <p:txBody>
          <a:bodyPr>
            <a:normAutofit fontScale="55000" lnSpcReduction="20000"/>
          </a:bodyPr>
          <a:lstStyle/>
          <a:p>
            <a:pPr>
              <a:lnSpc>
                <a:spcPct val="110000"/>
              </a:lnSpc>
            </a:pPr>
            <a:r>
              <a:rPr lang="en-GB" altLang="en-US" dirty="0">
                <a:solidFill>
                  <a:schemeClr val="accent5">
                    <a:lumMod val="75000"/>
                  </a:schemeClr>
                </a:solidFill>
              </a:rPr>
              <a:t>Youth workers and youth work organisations engage with young people in a range of issue based work. These structured and non-formal projects and programmes are often developed in partnership with young people and address issues that the young people have identified as being of interest or importance to them. Some of these programmes are accredited.</a:t>
            </a:r>
          </a:p>
          <a:p>
            <a:pPr>
              <a:lnSpc>
                <a:spcPct val="110000"/>
              </a:lnSpc>
            </a:pPr>
            <a:r>
              <a:rPr lang="en-GB" altLang="en-US" dirty="0">
                <a:solidFill>
                  <a:schemeClr val="accent5">
                    <a:lumMod val="75000"/>
                  </a:schemeClr>
                </a:solidFill>
              </a:rPr>
              <a:t>Young people face a variety of issues as they progress through adolescence. Youth Work offers them information, support and advice to help them through what can be a difficult and confusing time of their lives. It aims to raise their awareness and understanding so that they can make informed decisions on a variety of issues that impact on their lives.</a:t>
            </a:r>
          </a:p>
          <a:p>
            <a:pPr>
              <a:lnSpc>
                <a:spcPct val="110000"/>
              </a:lnSpc>
            </a:pPr>
            <a:r>
              <a:rPr lang="en-GB" altLang="en-US" dirty="0">
                <a:solidFill>
                  <a:schemeClr val="accent5">
                    <a:lumMod val="75000"/>
                  </a:schemeClr>
                </a:solidFill>
              </a:rPr>
              <a:t>Issue based work is often delivered as part of a planned youth work programme, but can also be part of the informal discussions that go on between Youth Workers and young people as part of the day to day youth work.</a:t>
            </a:r>
          </a:p>
          <a:p>
            <a:endParaRPr lang="en-GB" dirty="0"/>
          </a:p>
        </p:txBody>
      </p:sp>
      <p:pic>
        <p:nvPicPr>
          <p:cNvPr id="6146" name="Picture 2" descr="C:\Users\a.lewis\AppData\Local\Microsoft\Windows\Temporary Internet Files\Content.IE5\RULHQE1H\signpost[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61526" y="-55057"/>
            <a:ext cx="735521" cy="2386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0948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838198" y="152624"/>
            <a:ext cx="10515600" cy="1325563"/>
          </a:xfrm>
        </p:spPr>
        <p:txBody>
          <a:bodyPr>
            <a:normAutofit/>
          </a:bodyPr>
          <a:lstStyle/>
          <a:p>
            <a:pPr eaLnBrk="1" hangingPunct="1"/>
            <a:r>
              <a:rPr lang="en-GB" altLang="en-US" sz="4000" b="1" dirty="0"/>
              <a:t>Gwaith Ieuenctid </a:t>
            </a:r>
            <a:r>
              <a:rPr lang="en-GB" altLang="en-US" sz="4000" b="1" dirty="0" err="1"/>
              <a:t>Seiliedig</a:t>
            </a:r>
            <a:r>
              <a:rPr lang="en-GB" altLang="en-US" sz="4000" b="1" dirty="0"/>
              <a:t> </a:t>
            </a:r>
            <a:r>
              <a:rPr lang="en-GB" altLang="en-US" sz="4000" b="1" dirty="0" err="1"/>
              <a:t>ar</a:t>
            </a:r>
            <a:r>
              <a:rPr lang="en-GB" altLang="en-US" sz="4000" b="1" dirty="0"/>
              <a:t> Iechyd</a:t>
            </a:r>
            <a:br>
              <a:rPr lang="en-GB" altLang="en-US" sz="4000" b="1" dirty="0">
                <a:solidFill>
                  <a:schemeClr val="accent6">
                    <a:lumMod val="75000"/>
                  </a:schemeClr>
                </a:solidFill>
              </a:rPr>
            </a:br>
            <a:r>
              <a:rPr lang="en-GB" altLang="en-US" sz="4000" b="1" dirty="0">
                <a:solidFill>
                  <a:schemeClr val="accent5">
                    <a:lumMod val="75000"/>
                  </a:schemeClr>
                </a:solidFill>
              </a:rPr>
              <a:t>Health Based Youth Work</a:t>
            </a:r>
            <a:r>
              <a:rPr lang="en-GB" altLang="en-US" sz="4000" dirty="0">
                <a:solidFill>
                  <a:schemeClr val="accent5">
                    <a:lumMod val="75000"/>
                  </a:schemeClr>
                </a:solidFill>
              </a:rPr>
              <a:t> </a:t>
            </a:r>
          </a:p>
        </p:txBody>
      </p:sp>
      <p:sp>
        <p:nvSpPr>
          <p:cNvPr id="39939" name="Rectangle 4"/>
          <p:cNvSpPr>
            <a:spLocks noGrp="1" noChangeArrowheads="1"/>
          </p:cNvSpPr>
          <p:nvPr>
            <p:ph sz="half" idx="1"/>
          </p:nvPr>
        </p:nvSpPr>
        <p:spPr>
          <a:xfrm>
            <a:off x="838198" y="1478187"/>
            <a:ext cx="5181600" cy="4351338"/>
          </a:xfrm>
        </p:spPr>
        <p:txBody>
          <a:bodyPr>
            <a:normAutofit fontScale="62500" lnSpcReduction="20000"/>
          </a:bodyPr>
          <a:lstStyle/>
          <a:p>
            <a:pPr eaLnBrk="1" hangingPunct="1">
              <a:lnSpc>
                <a:spcPct val="120000"/>
              </a:lnSpc>
            </a:pPr>
            <a:r>
              <a:rPr lang="en-GB" altLang="en-US" sz="2100" dirty="0" err="1"/>
              <a:t>Gweithiwr</a:t>
            </a:r>
            <a:r>
              <a:rPr lang="en-GB" altLang="en-US" sz="2100" dirty="0"/>
              <a:t> Ieuenctid </a:t>
            </a:r>
            <a:r>
              <a:rPr lang="en-GB" altLang="en-US" sz="2100" dirty="0" err="1"/>
              <a:t>Hybu</a:t>
            </a:r>
            <a:r>
              <a:rPr lang="en-GB" altLang="en-US" sz="2100" dirty="0"/>
              <a:t> Iechyd – </a:t>
            </a:r>
            <a:r>
              <a:rPr lang="en-GB" altLang="en-US" sz="2100" dirty="0" err="1"/>
              <a:t>Gweithiwr</a:t>
            </a:r>
            <a:r>
              <a:rPr lang="en-GB" altLang="en-US" sz="2100" dirty="0"/>
              <a:t> </a:t>
            </a:r>
            <a:r>
              <a:rPr lang="en-GB" altLang="en-US" sz="2100" dirty="0" err="1"/>
              <a:t>ymroddedig</a:t>
            </a:r>
            <a:r>
              <a:rPr lang="en-GB" altLang="en-US" sz="2100" dirty="0"/>
              <a:t> </a:t>
            </a:r>
            <a:r>
              <a:rPr lang="en-GB" altLang="en-US" sz="2100" dirty="0" err="1"/>
              <a:t>i'r</a:t>
            </a:r>
            <a:r>
              <a:rPr lang="en-GB" altLang="en-US" sz="2100" dirty="0"/>
              <a:t> </a:t>
            </a:r>
            <a:r>
              <a:rPr lang="en-GB" altLang="en-US" sz="2100" dirty="0" err="1"/>
              <a:t>Gwasanaeth</a:t>
            </a:r>
            <a:r>
              <a:rPr lang="en-GB" altLang="en-US" sz="2100" dirty="0"/>
              <a:t> Ieuenctid; </a:t>
            </a:r>
            <a:r>
              <a:rPr lang="en-GB" altLang="en-US" sz="2100" dirty="0" err="1"/>
              <a:t>Timau</a:t>
            </a:r>
            <a:r>
              <a:rPr lang="en-GB" altLang="en-US" sz="2100" dirty="0"/>
              <a:t> Iechyd Ieuenctid – </a:t>
            </a:r>
            <a:r>
              <a:rPr lang="en-GB" altLang="en-US" sz="2100" dirty="0" err="1"/>
              <a:t>tîm</a:t>
            </a:r>
            <a:r>
              <a:rPr lang="en-GB" altLang="en-US" sz="2100" dirty="0"/>
              <a:t> </a:t>
            </a:r>
            <a:r>
              <a:rPr lang="en-GB" altLang="en-US" sz="2100" dirty="0" err="1"/>
              <a:t>aml-broffesiynol</a:t>
            </a:r>
            <a:r>
              <a:rPr lang="en-GB" altLang="en-US" sz="2100" dirty="0"/>
              <a:t> y GIG</a:t>
            </a:r>
          </a:p>
          <a:p>
            <a:pPr eaLnBrk="1" hangingPunct="1">
              <a:lnSpc>
                <a:spcPct val="120000"/>
              </a:lnSpc>
            </a:pPr>
            <a:r>
              <a:rPr lang="en-GB" altLang="en-US" sz="2100" dirty="0" err="1"/>
              <a:t>Pawb</a:t>
            </a:r>
            <a:r>
              <a:rPr lang="en-GB" altLang="en-US" sz="2100" dirty="0"/>
              <a:t> </a:t>
            </a:r>
            <a:r>
              <a:rPr lang="en-GB" altLang="en-US" sz="2100" dirty="0" err="1"/>
              <a:t>yn</a:t>
            </a:r>
            <a:r>
              <a:rPr lang="en-GB" altLang="en-US" sz="2100" dirty="0"/>
              <a:t> </a:t>
            </a:r>
            <a:r>
              <a:rPr lang="en-GB" altLang="en-US" sz="2100" dirty="0" err="1"/>
              <a:t>ymroddedig</a:t>
            </a:r>
            <a:r>
              <a:rPr lang="en-GB" altLang="en-US" sz="2100" dirty="0"/>
              <a:t> </a:t>
            </a:r>
            <a:r>
              <a:rPr lang="en-GB" altLang="en-US" sz="2100" dirty="0" err="1"/>
              <a:t>i</a:t>
            </a:r>
            <a:r>
              <a:rPr lang="en-GB" altLang="en-US" sz="2100" dirty="0"/>
              <a:t> </a:t>
            </a:r>
            <a:r>
              <a:rPr lang="en-GB" altLang="en-US" sz="2100" dirty="0" err="1"/>
              <a:t>gefnogi</a:t>
            </a:r>
            <a:r>
              <a:rPr lang="en-GB" altLang="en-US" sz="2100" dirty="0"/>
              <a:t> </a:t>
            </a:r>
            <a:r>
              <a:rPr lang="en-GB" altLang="en-US" sz="2100" dirty="0" err="1"/>
              <a:t>pobl</a:t>
            </a:r>
            <a:r>
              <a:rPr lang="en-GB" altLang="en-US" sz="2100" dirty="0"/>
              <a:t> </a:t>
            </a:r>
            <a:r>
              <a:rPr lang="en-GB" altLang="en-US" sz="2100" dirty="0" err="1"/>
              <a:t>ifanc</a:t>
            </a:r>
            <a:endParaRPr lang="en-GB" altLang="en-US" sz="2100" dirty="0"/>
          </a:p>
          <a:p>
            <a:pPr lvl="1">
              <a:lnSpc>
                <a:spcPct val="120000"/>
              </a:lnSpc>
            </a:pPr>
            <a:r>
              <a:rPr lang="en-GB" altLang="en-US" sz="1600" dirty="0" err="1"/>
              <a:t>fodd</a:t>
            </a:r>
            <a:r>
              <a:rPr lang="en-GB" altLang="en-US" sz="1600" dirty="0"/>
              <a:t> </a:t>
            </a:r>
            <a:r>
              <a:rPr lang="en-GB" altLang="en-US" sz="1600" dirty="0" err="1"/>
              <a:t>bynnag</a:t>
            </a:r>
            <a:r>
              <a:rPr lang="en-GB" altLang="en-US" sz="1600" dirty="0"/>
              <a:t> gall </a:t>
            </a:r>
            <a:r>
              <a:rPr lang="en-GB" altLang="en-US" sz="1600" dirty="0" err="1"/>
              <a:t>yr</a:t>
            </a:r>
            <a:r>
              <a:rPr lang="en-GB" altLang="en-US" sz="1600" dirty="0"/>
              <a:t> </a:t>
            </a:r>
            <a:r>
              <a:rPr lang="en-GB" altLang="en-US" sz="1600" dirty="0" err="1"/>
              <a:t>ystod</a:t>
            </a:r>
            <a:r>
              <a:rPr lang="en-GB" altLang="en-US" sz="1600" dirty="0"/>
              <a:t> o </a:t>
            </a:r>
            <a:r>
              <a:rPr lang="en-GB" altLang="en-US" sz="1600" dirty="0" err="1"/>
              <a:t>leoliadau</a:t>
            </a:r>
            <a:r>
              <a:rPr lang="en-GB" altLang="en-US" sz="1600" dirty="0"/>
              <a:t> </a:t>
            </a:r>
            <a:r>
              <a:rPr lang="en-GB" altLang="en-US" sz="1600" dirty="0" err="1"/>
              <a:t>a'r</a:t>
            </a:r>
            <a:r>
              <a:rPr lang="en-GB" altLang="en-US" sz="1600" dirty="0"/>
              <a:t> </a:t>
            </a:r>
            <a:r>
              <a:rPr lang="en-GB" altLang="en-US" sz="1600" dirty="0" err="1"/>
              <a:t>nodau</a:t>
            </a:r>
            <a:r>
              <a:rPr lang="en-GB" altLang="en-US" sz="1600" dirty="0"/>
              <a:t> ac </a:t>
            </a:r>
            <a:r>
              <a:rPr lang="en-GB" altLang="en-US" sz="1600" dirty="0" err="1"/>
              <a:t>amcanion</a:t>
            </a:r>
            <a:r>
              <a:rPr lang="en-GB" altLang="en-US" sz="1600" dirty="0"/>
              <a:t> </a:t>
            </a:r>
            <a:r>
              <a:rPr lang="en-GB" altLang="en-US" sz="1600" dirty="0" err="1"/>
              <a:t>amrywio</a:t>
            </a:r>
            <a:r>
              <a:rPr lang="en-GB" altLang="en-US" sz="1600" dirty="0"/>
              <a:t>. </a:t>
            </a:r>
            <a:r>
              <a:rPr lang="en-GB" altLang="en-US" sz="1600" dirty="0" err="1"/>
              <a:t>Byddai</a:t>
            </a:r>
            <a:r>
              <a:rPr lang="en-GB" altLang="en-US" sz="1600" dirty="0"/>
              <a:t> </a:t>
            </a:r>
            <a:r>
              <a:rPr lang="en-GB" altLang="en-US" sz="1600" dirty="0" err="1"/>
              <a:t>rhai</a:t>
            </a:r>
            <a:r>
              <a:rPr lang="en-GB" altLang="en-US" sz="1600" dirty="0"/>
              <a:t> </a:t>
            </a:r>
            <a:r>
              <a:rPr lang="en-GB" altLang="en-US" sz="1600" dirty="0" err="1"/>
              <a:t>prosiectau</a:t>
            </a:r>
            <a:r>
              <a:rPr lang="en-GB" altLang="en-US" sz="1600" dirty="0"/>
              <a:t> </a:t>
            </a:r>
            <a:r>
              <a:rPr lang="en-GB" altLang="en-US" sz="1600" dirty="0" err="1"/>
              <a:t>yn</a:t>
            </a:r>
            <a:r>
              <a:rPr lang="en-GB" altLang="en-US" sz="1600" dirty="0"/>
              <a:t> </a:t>
            </a:r>
            <a:r>
              <a:rPr lang="en-GB" altLang="en-US" sz="1600" dirty="0" err="1"/>
              <a:t>gweithio</a:t>
            </a:r>
            <a:r>
              <a:rPr lang="en-GB" altLang="en-US" sz="1600" dirty="0"/>
              <a:t> </a:t>
            </a:r>
            <a:r>
              <a:rPr lang="en-GB" altLang="en-US" sz="1600" dirty="0" err="1"/>
              <a:t>gyda</a:t>
            </a:r>
            <a:r>
              <a:rPr lang="en-GB" altLang="en-US" sz="1600" dirty="0"/>
              <a:t> </a:t>
            </a:r>
            <a:r>
              <a:rPr lang="en-GB" altLang="en-US" sz="1600" dirty="0" err="1"/>
              <a:t>phobl</a:t>
            </a:r>
            <a:r>
              <a:rPr lang="en-GB" altLang="en-US" sz="1600" dirty="0"/>
              <a:t> </a:t>
            </a:r>
            <a:r>
              <a:rPr lang="en-GB" altLang="en-US" sz="1600" dirty="0" err="1"/>
              <a:t>ifanc</a:t>
            </a:r>
            <a:r>
              <a:rPr lang="en-GB" altLang="en-US" sz="1600" dirty="0"/>
              <a:t> </a:t>
            </a:r>
            <a:r>
              <a:rPr lang="en-GB" altLang="en-US" sz="1600" dirty="0" err="1"/>
              <a:t>nad</a:t>
            </a:r>
            <a:r>
              <a:rPr lang="en-GB" altLang="en-US" sz="1600" dirty="0"/>
              <a:t> </a:t>
            </a:r>
            <a:r>
              <a:rPr lang="en-GB" altLang="en-US" sz="1600" dirty="0" err="1"/>
              <a:t>ydynt</a:t>
            </a:r>
            <a:r>
              <a:rPr lang="en-GB" altLang="en-US" sz="1600" dirty="0"/>
              <a:t> </a:t>
            </a:r>
            <a:r>
              <a:rPr lang="en-GB" altLang="en-US" sz="1600" dirty="0" err="1"/>
              <a:t>yn</a:t>
            </a:r>
            <a:r>
              <a:rPr lang="en-GB" altLang="en-US" sz="1600" dirty="0"/>
              <a:t> </a:t>
            </a:r>
            <a:r>
              <a:rPr lang="en-GB" altLang="en-US" sz="1600" dirty="0" err="1"/>
              <a:t>mynychu</a:t>
            </a:r>
            <a:r>
              <a:rPr lang="en-GB" altLang="en-US" sz="1600" dirty="0"/>
              <a:t> </a:t>
            </a:r>
            <a:r>
              <a:rPr lang="en-GB" altLang="en-US" sz="1600" dirty="0" err="1"/>
              <a:t>ysgol</a:t>
            </a:r>
            <a:r>
              <a:rPr lang="en-GB" altLang="en-US" sz="1600" dirty="0"/>
              <a:t> </a:t>
            </a:r>
            <a:r>
              <a:rPr lang="en-GB" altLang="en-US" sz="1600" dirty="0" err="1"/>
              <a:t>brif</a:t>
            </a:r>
            <a:r>
              <a:rPr lang="en-GB" altLang="en-US" sz="1600" dirty="0"/>
              <a:t> </a:t>
            </a:r>
            <a:r>
              <a:rPr lang="en-GB" altLang="en-US" sz="1600" dirty="0" err="1"/>
              <a:t>ffrwd</a:t>
            </a:r>
            <a:r>
              <a:rPr lang="en-GB" altLang="en-US" sz="1600" dirty="0"/>
              <a:t> </a:t>
            </a:r>
            <a:r>
              <a:rPr lang="en-GB" altLang="en-US" sz="1600" dirty="0" err="1"/>
              <a:t>amser</a:t>
            </a:r>
            <a:r>
              <a:rPr lang="en-GB" altLang="en-US" sz="1600" dirty="0"/>
              <a:t> </a:t>
            </a:r>
            <a:r>
              <a:rPr lang="en-GB" altLang="en-US" sz="1600" dirty="0" err="1"/>
              <a:t>llawn</a:t>
            </a:r>
            <a:r>
              <a:rPr lang="en-GB" altLang="en-US" sz="1600" dirty="0"/>
              <a:t>, </a:t>
            </a:r>
            <a:r>
              <a:rPr lang="en-GB" altLang="en-US" sz="1600" dirty="0" err="1"/>
              <a:t>byddai</a:t>
            </a:r>
            <a:r>
              <a:rPr lang="en-GB" altLang="en-US" sz="1600" dirty="0"/>
              <a:t> </a:t>
            </a:r>
            <a:r>
              <a:rPr lang="en-GB" altLang="en-US" sz="1600" dirty="0" err="1"/>
              <a:t>eraill</a:t>
            </a:r>
            <a:r>
              <a:rPr lang="en-GB" altLang="en-US" sz="1600" dirty="0"/>
              <a:t> </a:t>
            </a:r>
            <a:r>
              <a:rPr lang="en-GB" altLang="en-US" sz="1600" dirty="0" err="1"/>
              <a:t>wedi'u</a:t>
            </a:r>
            <a:r>
              <a:rPr lang="en-GB" altLang="en-US" sz="1600" dirty="0"/>
              <a:t> </a:t>
            </a:r>
            <a:r>
              <a:rPr lang="en-GB" altLang="en-US" sz="1600" dirty="0" err="1"/>
              <a:t>lleoli</a:t>
            </a:r>
            <a:r>
              <a:rPr lang="en-GB" altLang="en-US" sz="1600" dirty="0"/>
              <a:t> </a:t>
            </a:r>
            <a:r>
              <a:rPr lang="en-GB" altLang="en-US" sz="1600" dirty="0" err="1"/>
              <a:t>mewn</a:t>
            </a:r>
            <a:r>
              <a:rPr lang="en-GB" altLang="en-US" sz="1600" dirty="0"/>
              <a:t> </a:t>
            </a:r>
            <a:r>
              <a:rPr lang="en-GB" altLang="en-US" sz="1600" dirty="0" err="1"/>
              <a:t>ysgol</a:t>
            </a:r>
            <a:r>
              <a:rPr lang="en-GB" altLang="en-US" sz="1600" dirty="0"/>
              <a:t>.</a:t>
            </a:r>
          </a:p>
          <a:p>
            <a:pPr eaLnBrk="1" hangingPunct="1">
              <a:lnSpc>
                <a:spcPct val="120000"/>
              </a:lnSpc>
            </a:pPr>
            <a:r>
              <a:rPr lang="en-GB" altLang="en-US" sz="2000" dirty="0"/>
              <a:t>Mae </a:t>
            </a:r>
            <a:r>
              <a:rPr lang="en-GB" altLang="en-US" sz="2000" dirty="0" err="1"/>
              <a:t>Gwasanaethau</a:t>
            </a:r>
            <a:r>
              <a:rPr lang="en-GB" altLang="en-US" sz="2000" dirty="0"/>
              <a:t> Iechyd Ieuenctid </a:t>
            </a:r>
            <a:r>
              <a:rPr lang="en-GB" altLang="en-US" sz="2000" dirty="0" err="1"/>
              <a:t>yn</a:t>
            </a:r>
            <a:r>
              <a:rPr lang="en-GB" altLang="en-US" sz="2000" dirty="0"/>
              <a:t> </a:t>
            </a:r>
            <a:r>
              <a:rPr lang="en-GB" altLang="en-US" sz="2000" dirty="0" err="1"/>
              <a:t>cynnig</a:t>
            </a:r>
            <a:r>
              <a:rPr lang="en-GB" altLang="en-US" sz="2000" dirty="0"/>
              <a:t> </a:t>
            </a:r>
            <a:r>
              <a:rPr lang="en-GB" altLang="en-US" sz="2000" dirty="0" err="1"/>
              <a:t>gwasanaeth</a:t>
            </a:r>
            <a:r>
              <a:rPr lang="en-GB" altLang="en-US" sz="2000" dirty="0"/>
              <a:t> </a:t>
            </a:r>
            <a:r>
              <a:rPr lang="en-GB" altLang="en-US" sz="2000" dirty="0" err="1"/>
              <a:t>hyblyg</a:t>
            </a:r>
            <a:r>
              <a:rPr lang="en-GB" altLang="en-US" sz="2000" dirty="0"/>
              <a:t> a </a:t>
            </a:r>
            <a:r>
              <a:rPr lang="en-GB" altLang="en-US" sz="2000" dirty="0" err="1"/>
              <a:t>chyfrinachol</a:t>
            </a:r>
            <a:r>
              <a:rPr lang="en-GB" altLang="en-US" sz="2000" dirty="0"/>
              <a:t> </a:t>
            </a:r>
            <a:r>
              <a:rPr lang="en-GB" altLang="en-US" sz="2000" dirty="0" err="1"/>
              <a:t>i</a:t>
            </a:r>
            <a:r>
              <a:rPr lang="en-GB" altLang="en-US" sz="2000" dirty="0"/>
              <a:t> </a:t>
            </a:r>
            <a:r>
              <a:rPr lang="en-GB" altLang="en-US" sz="2000" dirty="0" err="1"/>
              <a:t>bobl</a:t>
            </a:r>
            <a:r>
              <a:rPr lang="en-GB" altLang="en-US" sz="2000" dirty="0"/>
              <a:t> </a:t>
            </a:r>
            <a:r>
              <a:rPr lang="en-GB" altLang="en-US" sz="2000" dirty="0" err="1"/>
              <a:t>ifanc</a:t>
            </a:r>
            <a:r>
              <a:rPr lang="en-GB" altLang="en-US" sz="2000" dirty="0"/>
              <a:t> </a:t>
            </a:r>
            <a:r>
              <a:rPr lang="en-GB" altLang="en-US" sz="2000" dirty="0" err="1"/>
              <a:t>gan</a:t>
            </a:r>
            <a:r>
              <a:rPr lang="en-GB" altLang="en-US" sz="2000" dirty="0"/>
              <a:t> </a:t>
            </a:r>
            <a:r>
              <a:rPr lang="en-GB" altLang="en-US" sz="2000" dirty="0" err="1"/>
              <a:t>gynnwys</a:t>
            </a:r>
            <a:r>
              <a:rPr lang="en-GB" altLang="en-US" sz="2000" dirty="0"/>
              <a:t> </a:t>
            </a:r>
            <a:r>
              <a:rPr lang="en-GB" altLang="en-US" sz="2000" dirty="0" err="1"/>
              <a:t>gwybodaeth</a:t>
            </a:r>
            <a:r>
              <a:rPr lang="en-GB" altLang="en-US" sz="2000" dirty="0"/>
              <a:t>, </a:t>
            </a:r>
            <a:r>
              <a:rPr lang="en-GB" altLang="en-US" sz="2000" dirty="0" err="1"/>
              <a:t>addysg</a:t>
            </a:r>
            <a:r>
              <a:rPr lang="en-GB" altLang="en-US" sz="2000" dirty="0"/>
              <a:t>, </a:t>
            </a:r>
            <a:r>
              <a:rPr lang="en-GB" altLang="en-US" sz="2000" dirty="0" err="1"/>
              <a:t>cymorth</a:t>
            </a:r>
            <a:r>
              <a:rPr lang="en-GB" altLang="en-US" sz="2000" dirty="0"/>
              <a:t>, </a:t>
            </a:r>
            <a:r>
              <a:rPr lang="en-GB" altLang="en-US" sz="2000" dirty="0" err="1"/>
              <a:t>atgyfeirio</a:t>
            </a:r>
            <a:r>
              <a:rPr lang="en-GB" altLang="en-US" sz="2000" dirty="0"/>
              <a:t>, a </a:t>
            </a:r>
            <a:r>
              <a:rPr lang="en-GB" altLang="en-US" sz="2000" dirty="0" err="1"/>
              <a:t>chwnsela</a:t>
            </a:r>
            <a:r>
              <a:rPr lang="en-GB" altLang="en-US" sz="2000" dirty="0"/>
              <a:t> </a:t>
            </a:r>
            <a:r>
              <a:rPr lang="en-GB" altLang="en-US" sz="2000" dirty="0" err="1"/>
              <a:t>ar</a:t>
            </a:r>
            <a:r>
              <a:rPr lang="en-GB" altLang="en-US" sz="2000" dirty="0"/>
              <a:t> </a:t>
            </a:r>
            <a:r>
              <a:rPr lang="en-GB" altLang="en-US" sz="2000" dirty="0" err="1"/>
              <a:t>faterion</a:t>
            </a:r>
            <a:r>
              <a:rPr lang="en-GB" altLang="en-US" sz="2000" dirty="0"/>
              <a:t> </a:t>
            </a:r>
            <a:r>
              <a:rPr lang="en-GB" altLang="en-US" sz="2000" dirty="0" err="1"/>
              <a:t>fel</a:t>
            </a:r>
            <a:r>
              <a:rPr lang="en-GB" altLang="en-US" sz="2000" dirty="0"/>
              <a:t>:</a:t>
            </a:r>
          </a:p>
          <a:p>
            <a:pPr lvl="1">
              <a:lnSpc>
                <a:spcPct val="120000"/>
              </a:lnSpc>
            </a:pPr>
            <a:r>
              <a:rPr lang="en-GB" altLang="en-US" sz="1600" dirty="0" err="1"/>
              <a:t>Cyffuriau</a:t>
            </a:r>
            <a:r>
              <a:rPr lang="en-GB" altLang="en-US" sz="1600" dirty="0"/>
              <a:t> ac alcohol</a:t>
            </a:r>
          </a:p>
          <a:p>
            <a:pPr lvl="1">
              <a:lnSpc>
                <a:spcPct val="120000"/>
              </a:lnSpc>
            </a:pPr>
            <a:r>
              <a:rPr lang="en-GB" altLang="en-US" sz="1600" dirty="0"/>
              <a:t>Iechyd </a:t>
            </a:r>
            <a:r>
              <a:rPr lang="en-GB" altLang="en-US" sz="1600" dirty="0" err="1"/>
              <a:t>rhywiol</a:t>
            </a:r>
            <a:endParaRPr lang="en-GB" altLang="en-US" sz="1600" dirty="0"/>
          </a:p>
          <a:p>
            <a:pPr lvl="1">
              <a:lnSpc>
                <a:spcPct val="120000"/>
              </a:lnSpc>
            </a:pPr>
            <a:r>
              <a:rPr lang="en-GB" altLang="en-US" sz="1600" dirty="0" err="1"/>
              <a:t>Gofal</a:t>
            </a:r>
            <a:r>
              <a:rPr lang="en-GB" altLang="en-US" sz="1600" dirty="0"/>
              <a:t> iechyd </a:t>
            </a:r>
            <a:r>
              <a:rPr lang="en-GB" altLang="en-US" sz="1600" dirty="0" err="1"/>
              <a:t>brys</a:t>
            </a:r>
            <a:endParaRPr lang="en-GB" altLang="en-US" sz="1600" dirty="0"/>
          </a:p>
          <a:p>
            <a:pPr lvl="1">
              <a:lnSpc>
                <a:spcPct val="120000"/>
              </a:lnSpc>
            </a:pPr>
            <a:r>
              <a:rPr lang="en-GB" altLang="en-US" sz="1600" dirty="0" err="1"/>
              <a:t>Cwnsela</a:t>
            </a:r>
            <a:r>
              <a:rPr lang="en-GB" altLang="en-US" sz="1600" dirty="0"/>
              <a:t> </a:t>
            </a:r>
            <a:r>
              <a:rPr lang="en-GB" altLang="en-US" sz="1600" dirty="0" err="1"/>
              <a:t>arbenigol</a:t>
            </a:r>
            <a:endParaRPr lang="en-GB" altLang="en-US" sz="1600" dirty="0"/>
          </a:p>
          <a:p>
            <a:pPr lvl="1">
              <a:lnSpc>
                <a:spcPct val="120000"/>
              </a:lnSpc>
            </a:pPr>
            <a:r>
              <a:rPr lang="en-GB" altLang="en-US" sz="1600" dirty="0" err="1"/>
              <a:t>Profi</a:t>
            </a:r>
            <a:r>
              <a:rPr lang="en-GB" altLang="en-US" sz="1600" dirty="0"/>
              <a:t> </a:t>
            </a:r>
            <a:r>
              <a:rPr lang="en-GB" altLang="en-US" sz="1600" dirty="0" err="1"/>
              <a:t>beichiogrwydd</a:t>
            </a:r>
            <a:endParaRPr lang="en-GB" altLang="en-US" sz="1600" dirty="0"/>
          </a:p>
          <a:p>
            <a:pPr lvl="1">
              <a:lnSpc>
                <a:spcPct val="120000"/>
              </a:lnSpc>
            </a:pPr>
            <a:r>
              <a:rPr lang="en-GB" altLang="en-US" sz="1600" dirty="0" err="1"/>
              <a:t>Gwasanaethau</a:t>
            </a:r>
            <a:r>
              <a:rPr lang="en-GB" altLang="en-US" sz="1600" dirty="0"/>
              <a:t> </a:t>
            </a:r>
            <a:r>
              <a:rPr lang="en-GB" altLang="en-US" sz="1600" dirty="0" err="1"/>
              <a:t>cyfeirio</a:t>
            </a:r>
            <a:endParaRPr lang="en-GB" altLang="en-US" sz="1600" dirty="0"/>
          </a:p>
          <a:p>
            <a:pPr lvl="1">
              <a:lnSpc>
                <a:spcPct val="120000"/>
              </a:lnSpc>
            </a:pPr>
            <a:r>
              <a:rPr lang="en-GB" altLang="en-US" sz="1600" dirty="0" err="1"/>
              <a:t>Unrhyw</a:t>
            </a:r>
            <a:r>
              <a:rPr lang="en-GB" altLang="en-US" sz="1600" dirty="0"/>
              <a:t> </a:t>
            </a:r>
            <a:r>
              <a:rPr lang="en-GB" altLang="en-US" sz="1600" dirty="0" err="1"/>
              <a:t>fater</a:t>
            </a:r>
            <a:r>
              <a:rPr lang="en-GB" altLang="en-US" sz="1600" dirty="0"/>
              <a:t> </a:t>
            </a:r>
            <a:r>
              <a:rPr lang="en-GB" altLang="en-US" sz="1600" dirty="0" err="1"/>
              <a:t>sy'n</a:t>
            </a:r>
            <a:r>
              <a:rPr lang="en-GB" altLang="en-US" sz="1600" dirty="0"/>
              <a:t> </a:t>
            </a:r>
            <a:r>
              <a:rPr lang="en-GB" altLang="en-US" sz="1600" dirty="0" err="1"/>
              <a:t>effeithio</a:t>
            </a:r>
            <a:r>
              <a:rPr lang="en-GB" altLang="en-US" sz="1600" dirty="0"/>
              <a:t> </a:t>
            </a:r>
            <a:r>
              <a:rPr lang="en-GB" altLang="en-US" sz="1600" dirty="0" err="1"/>
              <a:t>ar</a:t>
            </a:r>
            <a:r>
              <a:rPr lang="en-GB" altLang="en-US" sz="1600" dirty="0"/>
              <a:t> iechyd a </a:t>
            </a:r>
            <a:r>
              <a:rPr lang="en-GB" altLang="en-US" sz="1600" dirty="0" err="1"/>
              <a:t>lles</a:t>
            </a:r>
            <a:r>
              <a:rPr lang="en-GB" altLang="en-US" sz="1600" dirty="0"/>
              <a:t> </a:t>
            </a:r>
            <a:r>
              <a:rPr lang="en-GB" altLang="en-US" sz="1600" dirty="0" err="1"/>
              <a:t>pobl</a:t>
            </a:r>
            <a:r>
              <a:rPr lang="en-GB" altLang="en-US" sz="1600" dirty="0"/>
              <a:t> </a:t>
            </a:r>
            <a:r>
              <a:rPr lang="en-GB" altLang="en-US" sz="1600" dirty="0" err="1"/>
              <a:t>ifanc</a:t>
            </a:r>
            <a:endParaRPr lang="en-GB" altLang="en-US" sz="1600" dirty="0"/>
          </a:p>
          <a:p>
            <a:pPr eaLnBrk="1" hangingPunct="1">
              <a:lnSpc>
                <a:spcPct val="120000"/>
              </a:lnSpc>
            </a:pPr>
            <a:r>
              <a:rPr lang="en-GB" altLang="en-US" sz="2100" dirty="0"/>
              <a:t>Mae </a:t>
            </a:r>
            <a:r>
              <a:rPr lang="en-GB" altLang="en-US" sz="2100" dirty="0" err="1"/>
              <a:t>dulliau</a:t>
            </a:r>
            <a:r>
              <a:rPr lang="en-GB" altLang="en-US" sz="2100" dirty="0"/>
              <a:t> </a:t>
            </a:r>
            <a:r>
              <a:rPr lang="en-GB" altLang="en-US" sz="2100" dirty="0" err="1"/>
              <a:t>gwaith</a:t>
            </a:r>
            <a:r>
              <a:rPr lang="en-GB" altLang="en-US" sz="2100" dirty="0"/>
              <a:t> </a:t>
            </a:r>
            <a:r>
              <a:rPr lang="en-GB" altLang="en-US" sz="2100" dirty="0" err="1"/>
              <a:t>ieuenctid</a:t>
            </a:r>
            <a:r>
              <a:rPr lang="en-GB" altLang="en-US" sz="2100" dirty="0"/>
              <a:t> </a:t>
            </a:r>
            <a:r>
              <a:rPr lang="en-GB" altLang="en-US" sz="2100" dirty="0" err="1"/>
              <a:t>yn</a:t>
            </a:r>
            <a:r>
              <a:rPr lang="en-GB" altLang="en-US" sz="2100" dirty="0"/>
              <a:t> </a:t>
            </a:r>
            <a:r>
              <a:rPr lang="en-GB" altLang="en-US" sz="2100" dirty="0" err="1"/>
              <a:t>amrywio</a:t>
            </a:r>
            <a:r>
              <a:rPr lang="en-GB" altLang="en-US" sz="2100" dirty="0"/>
              <a:t> o </a:t>
            </a:r>
            <a:r>
              <a:rPr lang="en-GB" altLang="en-US" sz="2100" dirty="0" err="1"/>
              <a:t>weithio</a:t>
            </a:r>
            <a:r>
              <a:rPr lang="en-GB" altLang="en-US" sz="2100" dirty="0"/>
              <a:t> un </a:t>
            </a:r>
            <a:r>
              <a:rPr lang="en-GB" altLang="en-US" sz="2100" dirty="0" err="1"/>
              <a:t>i</a:t>
            </a:r>
            <a:r>
              <a:rPr lang="en-GB" altLang="en-US" sz="2100" dirty="0"/>
              <a:t> un neu </a:t>
            </a:r>
            <a:r>
              <a:rPr lang="en-GB" altLang="en-US" sz="2100" dirty="0" err="1"/>
              <a:t>mewn</a:t>
            </a:r>
            <a:r>
              <a:rPr lang="en-GB" altLang="en-US" sz="2100" dirty="0"/>
              <a:t> </a:t>
            </a:r>
            <a:r>
              <a:rPr lang="en-GB" altLang="en-US" sz="2100" dirty="0" err="1"/>
              <a:t>grwpiau</a:t>
            </a:r>
            <a:r>
              <a:rPr lang="en-GB" altLang="en-US" sz="2100" dirty="0"/>
              <a:t> </a:t>
            </a:r>
            <a:r>
              <a:rPr lang="en-GB" altLang="en-US" sz="2100" dirty="0" err="1"/>
              <a:t>yn</a:t>
            </a:r>
            <a:r>
              <a:rPr lang="en-GB" altLang="en-US" sz="2100" dirty="0"/>
              <a:t> </a:t>
            </a:r>
            <a:r>
              <a:rPr lang="en-GB" altLang="en-US" sz="2100" dirty="0" err="1"/>
              <a:t>dibynnu</a:t>
            </a:r>
            <a:r>
              <a:rPr lang="en-GB" altLang="en-US" sz="2100" dirty="0"/>
              <a:t> </a:t>
            </a:r>
            <a:r>
              <a:rPr lang="en-GB" altLang="en-US" sz="2100" dirty="0" err="1"/>
              <a:t>ar</a:t>
            </a:r>
            <a:r>
              <a:rPr lang="en-GB" altLang="en-US" sz="2100" dirty="0"/>
              <a:t> </a:t>
            </a:r>
            <a:r>
              <a:rPr lang="en-GB" altLang="en-US" sz="2100" dirty="0" err="1"/>
              <a:t>ddewis</a:t>
            </a:r>
            <a:r>
              <a:rPr lang="en-GB" altLang="en-US" sz="2100" dirty="0"/>
              <a:t> </a:t>
            </a:r>
            <a:r>
              <a:rPr lang="en-GB" altLang="en-US" sz="2100" dirty="0" err="1"/>
              <a:t>personol</a:t>
            </a:r>
            <a:r>
              <a:rPr lang="en-GB" altLang="en-US" sz="2100" dirty="0"/>
              <a:t> y person </a:t>
            </a:r>
            <a:r>
              <a:rPr lang="en-GB" altLang="en-US" sz="2100" dirty="0" err="1"/>
              <a:t>ifanc</a:t>
            </a:r>
            <a:r>
              <a:rPr lang="en-GB" altLang="en-US" sz="2100" dirty="0"/>
              <a:t>.</a:t>
            </a:r>
          </a:p>
        </p:txBody>
      </p:sp>
      <p:sp>
        <p:nvSpPr>
          <p:cNvPr id="2" name="Content Placeholder 1">
            <a:extLst>
              <a:ext uri="{FF2B5EF4-FFF2-40B4-BE49-F238E27FC236}">
                <a16:creationId xmlns:a16="http://schemas.microsoft.com/office/drawing/2014/main" id="{D862DFD6-FAFA-7A02-71E4-5CD0275C9E4C}"/>
              </a:ext>
            </a:extLst>
          </p:cNvPr>
          <p:cNvSpPr>
            <a:spLocks noGrp="1"/>
          </p:cNvSpPr>
          <p:nvPr>
            <p:ph sz="half" idx="2"/>
          </p:nvPr>
        </p:nvSpPr>
        <p:spPr>
          <a:xfrm>
            <a:off x="6172200" y="1478524"/>
            <a:ext cx="5181600" cy="4351338"/>
          </a:xfrm>
        </p:spPr>
        <p:txBody>
          <a:bodyPr>
            <a:normAutofit fontScale="62500" lnSpcReduction="20000"/>
          </a:bodyPr>
          <a:lstStyle/>
          <a:p>
            <a:pPr>
              <a:lnSpc>
                <a:spcPct val="120000"/>
              </a:lnSpc>
            </a:pPr>
            <a:r>
              <a:rPr lang="en-GB" altLang="en-US" sz="2000" dirty="0">
                <a:solidFill>
                  <a:schemeClr val="accent5">
                    <a:lumMod val="75000"/>
                  </a:schemeClr>
                </a:solidFill>
              </a:rPr>
              <a:t>Health Promotion Youth Worker – Dedicated worker for the Youth Service; Youth Health Teams – NHS multi-professional team</a:t>
            </a:r>
          </a:p>
          <a:p>
            <a:pPr>
              <a:lnSpc>
                <a:spcPct val="120000"/>
              </a:lnSpc>
            </a:pPr>
            <a:r>
              <a:rPr lang="en-GB" altLang="en-US" sz="2000" dirty="0">
                <a:solidFill>
                  <a:schemeClr val="accent5">
                    <a:lumMod val="75000"/>
                  </a:schemeClr>
                </a:solidFill>
              </a:rPr>
              <a:t>All dedicated to supporting young people</a:t>
            </a:r>
          </a:p>
          <a:p>
            <a:pPr lvl="1">
              <a:lnSpc>
                <a:spcPct val="120000"/>
              </a:lnSpc>
            </a:pPr>
            <a:r>
              <a:rPr lang="en-GB" altLang="en-US" sz="1600" dirty="0">
                <a:solidFill>
                  <a:schemeClr val="accent5">
                    <a:lumMod val="75000"/>
                  </a:schemeClr>
                </a:solidFill>
              </a:rPr>
              <a:t>however the range of settings and the aims and objectives may differ.  Some projects would work with young people who do not attend full time mainstream school, others would be based within a school.</a:t>
            </a:r>
          </a:p>
          <a:p>
            <a:pPr>
              <a:lnSpc>
                <a:spcPct val="120000"/>
              </a:lnSpc>
            </a:pPr>
            <a:r>
              <a:rPr lang="en-GB" altLang="en-US" sz="2000" dirty="0">
                <a:solidFill>
                  <a:schemeClr val="accent5">
                    <a:lumMod val="75000"/>
                  </a:schemeClr>
                </a:solidFill>
              </a:rPr>
              <a:t>Youth Health Services offer young people a flexible and confidential service including information, education, support, referral, and counselling on issues such as: </a:t>
            </a:r>
          </a:p>
          <a:p>
            <a:pPr lvl="1">
              <a:lnSpc>
                <a:spcPct val="120000"/>
              </a:lnSpc>
            </a:pPr>
            <a:r>
              <a:rPr lang="en-GB" altLang="en-US" sz="1600" dirty="0">
                <a:solidFill>
                  <a:schemeClr val="accent5">
                    <a:lumMod val="75000"/>
                  </a:schemeClr>
                </a:solidFill>
              </a:rPr>
              <a:t>Drugs and alcohol </a:t>
            </a:r>
          </a:p>
          <a:p>
            <a:pPr lvl="1">
              <a:lnSpc>
                <a:spcPct val="120000"/>
              </a:lnSpc>
            </a:pPr>
            <a:r>
              <a:rPr lang="en-GB" altLang="en-US" sz="1600" dirty="0">
                <a:solidFill>
                  <a:schemeClr val="accent5">
                    <a:lumMod val="75000"/>
                  </a:schemeClr>
                </a:solidFill>
              </a:rPr>
              <a:t>Sexual health </a:t>
            </a:r>
          </a:p>
          <a:p>
            <a:pPr lvl="1">
              <a:lnSpc>
                <a:spcPct val="120000"/>
              </a:lnSpc>
            </a:pPr>
            <a:r>
              <a:rPr lang="en-GB" altLang="en-US" sz="1600" dirty="0">
                <a:solidFill>
                  <a:schemeClr val="accent5">
                    <a:lumMod val="75000"/>
                  </a:schemeClr>
                </a:solidFill>
              </a:rPr>
              <a:t>Emergency health care </a:t>
            </a:r>
          </a:p>
          <a:p>
            <a:pPr lvl="1">
              <a:lnSpc>
                <a:spcPct val="120000"/>
              </a:lnSpc>
            </a:pPr>
            <a:r>
              <a:rPr lang="en-GB" altLang="en-US" sz="1600" dirty="0">
                <a:solidFill>
                  <a:schemeClr val="accent5">
                    <a:lumMod val="75000"/>
                  </a:schemeClr>
                </a:solidFill>
              </a:rPr>
              <a:t>Specialist counselling </a:t>
            </a:r>
          </a:p>
          <a:p>
            <a:pPr lvl="1">
              <a:lnSpc>
                <a:spcPct val="120000"/>
              </a:lnSpc>
            </a:pPr>
            <a:r>
              <a:rPr lang="en-GB" altLang="en-US" sz="1600" dirty="0">
                <a:solidFill>
                  <a:schemeClr val="accent5">
                    <a:lumMod val="75000"/>
                  </a:schemeClr>
                </a:solidFill>
              </a:rPr>
              <a:t>Pregnancy testing </a:t>
            </a:r>
          </a:p>
          <a:p>
            <a:pPr lvl="1">
              <a:lnSpc>
                <a:spcPct val="120000"/>
              </a:lnSpc>
            </a:pPr>
            <a:r>
              <a:rPr lang="en-GB" altLang="en-US" sz="1600" dirty="0">
                <a:solidFill>
                  <a:schemeClr val="accent5">
                    <a:lumMod val="75000"/>
                  </a:schemeClr>
                </a:solidFill>
              </a:rPr>
              <a:t>Referral services </a:t>
            </a:r>
          </a:p>
          <a:p>
            <a:pPr lvl="1">
              <a:lnSpc>
                <a:spcPct val="120000"/>
              </a:lnSpc>
            </a:pPr>
            <a:r>
              <a:rPr lang="en-GB" altLang="en-US" sz="1600" dirty="0">
                <a:solidFill>
                  <a:schemeClr val="accent5">
                    <a:lumMod val="75000"/>
                  </a:schemeClr>
                </a:solidFill>
              </a:rPr>
              <a:t>Any issue that affects the health and wellbeing of young people</a:t>
            </a:r>
          </a:p>
          <a:p>
            <a:pPr>
              <a:lnSpc>
                <a:spcPct val="120000"/>
              </a:lnSpc>
            </a:pPr>
            <a:r>
              <a:rPr lang="en-GB" altLang="en-US" sz="2000" dirty="0">
                <a:solidFill>
                  <a:schemeClr val="accent5">
                    <a:lumMod val="75000"/>
                  </a:schemeClr>
                </a:solidFill>
              </a:rPr>
              <a:t>Youth work methods range from working one to one or in groups depending on the young person's personal choice.</a:t>
            </a:r>
          </a:p>
          <a:p>
            <a:endParaRPr lang="en-GB" dirty="0"/>
          </a:p>
        </p:txBody>
      </p:sp>
    </p:spTree>
    <p:extLst>
      <p:ext uri="{BB962C8B-B14F-4D97-AF65-F5344CB8AC3E}">
        <p14:creationId xmlns:p14="http://schemas.microsoft.com/office/powerpoint/2010/main" val="11402555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838200" y="197700"/>
            <a:ext cx="10515600" cy="1325563"/>
          </a:xfrm>
        </p:spPr>
        <p:txBody>
          <a:bodyPr>
            <a:normAutofit/>
          </a:bodyPr>
          <a:lstStyle/>
          <a:p>
            <a:pPr eaLnBrk="1" hangingPunct="1"/>
            <a:r>
              <a:rPr lang="en-GB" altLang="en-US" sz="3600" b="1" dirty="0"/>
              <a:t>Gwaith Ieuenctid </a:t>
            </a:r>
            <a:r>
              <a:rPr lang="en-GB" altLang="en-US" sz="3600" b="1" dirty="0" err="1"/>
              <a:t>mewn</a:t>
            </a:r>
            <a:r>
              <a:rPr lang="en-GB" altLang="en-US" sz="3600" b="1" dirty="0"/>
              <a:t> </a:t>
            </a:r>
            <a:r>
              <a:rPr lang="en-GB" altLang="en-US" sz="3600" b="1" dirty="0" err="1"/>
              <a:t>Ysgolion</a:t>
            </a:r>
            <a:br>
              <a:rPr lang="en-GB" altLang="en-US" sz="3600" b="1" dirty="0"/>
            </a:br>
            <a:r>
              <a:rPr lang="en-GB" altLang="en-US" sz="3600" b="1" dirty="0">
                <a:solidFill>
                  <a:schemeClr val="accent5">
                    <a:lumMod val="75000"/>
                  </a:schemeClr>
                </a:solidFill>
              </a:rPr>
              <a:t>Schools Based Youth Work</a:t>
            </a:r>
          </a:p>
        </p:txBody>
      </p:sp>
      <p:sp>
        <p:nvSpPr>
          <p:cNvPr id="41987" name="Rectangle 4"/>
          <p:cNvSpPr>
            <a:spLocks noGrp="1" noChangeArrowheads="1"/>
          </p:cNvSpPr>
          <p:nvPr>
            <p:ph sz="half" idx="1"/>
          </p:nvPr>
        </p:nvSpPr>
        <p:spPr>
          <a:xfrm>
            <a:off x="838200" y="1432819"/>
            <a:ext cx="5181600" cy="4351338"/>
          </a:xfrm>
        </p:spPr>
        <p:txBody>
          <a:bodyPr>
            <a:noAutofit/>
          </a:bodyPr>
          <a:lstStyle/>
          <a:p>
            <a:pPr eaLnBrk="1" hangingPunct="1">
              <a:lnSpc>
                <a:spcPct val="100000"/>
              </a:lnSpc>
            </a:pPr>
            <a:r>
              <a:rPr lang="en-GB" altLang="en-US" sz="1500" dirty="0"/>
              <a:t>Mae </a:t>
            </a:r>
            <a:r>
              <a:rPr lang="en-GB" altLang="en-US" sz="1500" dirty="0" err="1"/>
              <a:t>gweithwyr</a:t>
            </a:r>
            <a:r>
              <a:rPr lang="en-GB" altLang="en-US" sz="1500" dirty="0"/>
              <a:t> </a:t>
            </a:r>
            <a:r>
              <a:rPr lang="en-GB" altLang="en-US" sz="1500" dirty="0" err="1"/>
              <a:t>ieuenctid</a:t>
            </a:r>
            <a:r>
              <a:rPr lang="en-GB" altLang="en-US" sz="1500" dirty="0"/>
              <a:t> a </a:t>
            </a:r>
            <a:r>
              <a:rPr lang="en-GB" altLang="en-US" sz="1500" dirty="0" err="1"/>
              <a:t>sefydliadau</a:t>
            </a:r>
            <a:r>
              <a:rPr lang="en-GB" altLang="en-US" sz="1500" dirty="0"/>
              <a:t> </a:t>
            </a:r>
            <a:r>
              <a:rPr lang="en-GB" altLang="en-US" sz="1500" dirty="0" err="1"/>
              <a:t>gwaith</a:t>
            </a:r>
            <a:r>
              <a:rPr lang="en-GB" altLang="en-US" sz="1500" dirty="0"/>
              <a:t> </a:t>
            </a:r>
            <a:r>
              <a:rPr lang="en-GB" altLang="en-US" sz="1500" dirty="0" err="1"/>
              <a:t>ieuenctid</a:t>
            </a:r>
            <a:r>
              <a:rPr lang="en-GB" altLang="en-US" sz="1500" dirty="0"/>
              <a:t> </a:t>
            </a:r>
            <a:r>
              <a:rPr lang="en-GB" altLang="en-US" sz="1500" dirty="0" err="1"/>
              <a:t>yn</a:t>
            </a:r>
            <a:r>
              <a:rPr lang="en-GB" altLang="en-US" sz="1500" dirty="0"/>
              <a:t> </a:t>
            </a:r>
            <a:r>
              <a:rPr lang="en-GB" altLang="en-US" sz="1500" dirty="0" err="1"/>
              <a:t>cymryd</a:t>
            </a:r>
            <a:r>
              <a:rPr lang="en-GB" altLang="en-US" sz="1500" dirty="0"/>
              <a:t> </a:t>
            </a:r>
            <a:r>
              <a:rPr lang="en-GB" altLang="en-US" sz="1500" dirty="0" err="1"/>
              <a:t>rhan</a:t>
            </a:r>
            <a:r>
              <a:rPr lang="en-GB" altLang="en-US" sz="1500" dirty="0"/>
              <a:t> </a:t>
            </a:r>
            <a:r>
              <a:rPr lang="en-GB" altLang="en-US" sz="1500" dirty="0" err="1"/>
              <a:t>mewn</a:t>
            </a:r>
            <a:r>
              <a:rPr lang="en-GB" altLang="en-US" sz="1500" dirty="0"/>
              <a:t> </a:t>
            </a:r>
            <a:r>
              <a:rPr lang="en-GB" altLang="en-US" sz="1500" dirty="0" err="1"/>
              <a:t>amrywiaeth</a:t>
            </a:r>
            <a:r>
              <a:rPr lang="en-GB" altLang="en-US" sz="1500" dirty="0"/>
              <a:t> o </a:t>
            </a:r>
            <a:r>
              <a:rPr lang="en-GB" altLang="en-US" sz="1500" dirty="0" err="1"/>
              <a:t>fentrau</a:t>
            </a:r>
            <a:r>
              <a:rPr lang="en-GB" altLang="en-US" sz="1500" dirty="0"/>
              <a:t> a </a:t>
            </a:r>
            <a:r>
              <a:rPr lang="en-GB" altLang="en-US" sz="1500" dirty="0" err="1"/>
              <a:t>rhaglenni</a:t>
            </a:r>
            <a:r>
              <a:rPr lang="en-GB" altLang="en-US" sz="1500" dirty="0"/>
              <a:t> </a:t>
            </a:r>
            <a:r>
              <a:rPr lang="en-GB" altLang="en-US" sz="1500" dirty="0" err="1"/>
              <a:t>sy'n</a:t>
            </a:r>
            <a:r>
              <a:rPr lang="en-GB" altLang="en-US" sz="1500" dirty="0"/>
              <a:t> </a:t>
            </a:r>
            <a:r>
              <a:rPr lang="en-GB" altLang="en-US" sz="1500" dirty="0" err="1"/>
              <a:t>ategu</a:t>
            </a:r>
            <a:r>
              <a:rPr lang="en-GB" altLang="en-US" sz="1500" dirty="0"/>
              <a:t> ac </a:t>
            </a:r>
            <a:r>
              <a:rPr lang="en-GB" altLang="en-US" sz="1500" dirty="0" err="1"/>
              <a:t>yn</a:t>
            </a:r>
            <a:r>
              <a:rPr lang="en-GB" altLang="en-US" sz="1500" dirty="0"/>
              <a:t> </a:t>
            </a:r>
            <a:r>
              <a:rPr lang="en-GB" altLang="en-US" sz="1500" dirty="0" err="1"/>
              <a:t>cefnogi</a:t>
            </a:r>
            <a:r>
              <a:rPr lang="en-GB" altLang="en-US" sz="1500" dirty="0"/>
              <a:t> </a:t>
            </a:r>
            <a:r>
              <a:rPr lang="en-GB" altLang="en-US" sz="1500" dirty="0" err="1"/>
              <a:t>gwaith</a:t>
            </a:r>
            <a:r>
              <a:rPr lang="en-GB" altLang="en-US" sz="1500" dirty="0"/>
              <a:t> </a:t>
            </a:r>
            <a:r>
              <a:rPr lang="en-GB" altLang="en-US" sz="1500" dirty="0" err="1"/>
              <a:t>ysgolion</a:t>
            </a:r>
            <a:r>
              <a:rPr lang="en-GB" altLang="en-US" sz="1500" dirty="0"/>
              <a:t> ac </a:t>
            </a:r>
            <a:r>
              <a:rPr lang="en-GB" altLang="en-US" sz="1500" dirty="0" err="1"/>
              <a:t>addysg</a:t>
            </a:r>
            <a:r>
              <a:rPr lang="en-GB" altLang="en-US" sz="1500" dirty="0"/>
              <a:t> </a:t>
            </a:r>
            <a:r>
              <a:rPr lang="en-GB" altLang="en-US" sz="1500" dirty="0" err="1"/>
              <a:t>ffurfiol</a:t>
            </a:r>
            <a:r>
              <a:rPr lang="en-GB" altLang="en-US" sz="1500" dirty="0"/>
              <a:t>.</a:t>
            </a:r>
          </a:p>
          <a:p>
            <a:pPr eaLnBrk="1" hangingPunct="1">
              <a:lnSpc>
                <a:spcPct val="100000"/>
              </a:lnSpc>
            </a:pPr>
            <a:r>
              <a:rPr lang="en-GB" altLang="en-US" sz="1500" dirty="0" err="1"/>
              <a:t>Mae'r</a:t>
            </a:r>
            <a:r>
              <a:rPr lang="en-GB" altLang="en-US" sz="1500" dirty="0"/>
              <a:t> </a:t>
            </a:r>
            <a:r>
              <a:rPr lang="en-GB" altLang="en-US" sz="1500" dirty="0" err="1"/>
              <a:t>mentrau</a:t>
            </a:r>
            <a:r>
              <a:rPr lang="en-GB" altLang="en-US" sz="1500" dirty="0"/>
              <a:t> </a:t>
            </a:r>
            <a:r>
              <a:rPr lang="en-GB" altLang="en-US" sz="1500" dirty="0" err="1"/>
              <a:t>hyn</a:t>
            </a:r>
            <a:r>
              <a:rPr lang="en-GB" altLang="en-US" sz="1500" dirty="0"/>
              <a:t> </a:t>
            </a:r>
            <a:r>
              <a:rPr lang="en-GB" altLang="en-US" sz="1500" dirty="0" err="1"/>
              <a:t>yn</a:t>
            </a:r>
            <a:r>
              <a:rPr lang="en-GB" altLang="en-US" sz="1500" dirty="0"/>
              <a:t> </a:t>
            </a:r>
            <a:r>
              <a:rPr lang="en-GB" altLang="en-US" sz="1500" dirty="0" err="1"/>
              <a:t>amrywio</a:t>
            </a:r>
            <a:r>
              <a:rPr lang="en-GB" altLang="en-US" sz="1500" dirty="0"/>
              <a:t> o </a:t>
            </a:r>
            <a:r>
              <a:rPr lang="en-GB" altLang="en-US" sz="1500" dirty="0" err="1"/>
              <a:t>weithwyr</a:t>
            </a:r>
            <a:r>
              <a:rPr lang="en-GB" altLang="en-US" sz="1500" dirty="0"/>
              <a:t> </a:t>
            </a:r>
            <a:r>
              <a:rPr lang="en-GB" altLang="en-US" sz="1500" dirty="0" err="1"/>
              <a:t>ieuenctid</a:t>
            </a:r>
            <a:r>
              <a:rPr lang="en-GB" altLang="en-US" sz="1500" dirty="0"/>
              <a:t> </a:t>
            </a:r>
            <a:r>
              <a:rPr lang="en-GB" altLang="en-US" sz="1500" dirty="0" err="1"/>
              <a:t>sy'n</a:t>
            </a:r>
            <a:r>
              <a:rPr lang="en-GB" altLang="en-US" sz="1500" dirty="0"/>
              <a:t> </a:t>
            </a:r>
            <a:r>
              <a:rPr lang="en-GB" altLang="en-US" sz="1500" dirty="0" err="1"/>
              <a:t>ymwneud</a:t>
            </a:r>
            <a:r>
              <a:rPr lang="en-GB" altLang="en-US" sz="1500" dirty="0"/>
              <a:t> â </a:t>
            </a:r>
            <a:r>
              <a:rPr lang="en-GB" altLang="en-US" sz="1500" dirty="0" err="1"/>
              <a:t>Darpariaeth</a:t>
            </a:r>
            <a:r>
              <a:rPr lang="en-GB" altLang="en-US" sz="1500" dirty="0"/>
              <a:t> Addysg Amgen, a </a:t>
            </a:r>
            <a:r>
              <a:rPr lang="en-GB" altLang="en-US" sz="1500" dirty="0" err="1"/>
              <a:t>gweithwyr</a:t>
            </a:r>
            <a:r>
              <a:rPr lang="en-GB" altLang="en-US" sz="1500" dirty="0"/>
              <a:t> </a:t>
            </a:r>
            <a:r>
              <a:rPr lang="en-GB" altLang="en-US" sz="1500" dirty="0" err="1"/>
              <a:t>ieuenctid</a:t>
            </a:r>
            <a:r>
              <a:rPr lang="en-GB" altLang="en-US" sz="1500" dirty="0"/>
              <a:t> </a:t>
            </a:r>
            <a:r>
              <a:rPr lang="en-GB" altLang="en-US" sz="1500" dirty="0" err="1"/>
              <a:t>sy'n</a:t>
            </a:r>
            <a:r>
              <a:rPr lang="en-GB" altLang="en-US" sz="1500" dirty="0"/>
              <a:t> </a:t>
            </a:r>
            <a:r>
              <a:rPr lang="en-GB" altLang="en-US" sz="1500" dirty="0" err="1"/>
              <a:t>cyflwyno</a:t>
            </a:r>
            <a:r>
              <a:rPr lang="en-GB" altLang="en-US" sz="1500" dirty="0"/>
              <a:t> </a:t>
            </a:r>
            <a:r>
              <a:rPr lang="en-GB" altLang="en-US" sz="1500" dirty="0" err="1"/>
              <a:t>rhaglenni</a:t>
            </a:r>
            <a:r>
              <a:rPr lang="en-GB" altLang="en-US" sz="1500" dirty="0"/>
              <a:t> </a:t>
            </a:r>
            <a:r>
              <a:rPr lang="en-GB" altLang="en-US" sz="1500" dirty="0" err="1"/>
              <a:t>achrededig</a:t>
            </a:r>
            <a:r>
              <a:rPr lang="en-GB" altLang="en-US" sz="1500" dirty="0"/>
              <a:t> </a:t>
            </a:r>
            <a:r>
              <a:rPr lang="en-GB" altLang="en-US" sz="1500" dirty="0" err="1"/>
              <a:t>mewn</a:t>
            </a:r>
            <a:r>
              <a:rPr lang="en-GB" altLang="en-US" sz="1500" dirty="0"/>
              <a:t> </a:t>
            </a:r>
            <a:r>
              <a:rPr lang="en-GB" altLang="en-US" sz="1500" dirty="0" err="1"/>
              <a:t>ysgolion</a:t>
            </a:r>
            <a:r>
              <a:rPr lang="en-GB" altLang="en-US" sz="1500" dirty="0"/>
              <a:t>, </a:t>
            </a:r>
            <a:r>
              <a:rPr lang="en-GB" altLang="en-US" sz="1500" dirty="0" err="1"/>
              <a:t>i</a:t>
            </a:r>
            <a:r>
              <a:rPr lang="en-GB" altLang="en-US" sz="1500" dirty="0"/>
              <a:t> </a:t>
            </a:r>
            <a:r>
              <a:rPr lang="en-GB" altLang="en-US" sz="1500" dirty="0" err="1"/>
              <a:t>weithwyr</a:t>
            </a:r>
            <a:r>
              <a:rPr lang="en-GB" altLang="en-US" sz="1500" dirty="0"/>
              <a:t> </a:t>
            </a:r>
            <a:r>
              <a:rPr lang="en-GB" altLang="en-US" sz="1500" dirty="0" err="1"/>
              <a:t>ieuenctid</a:t>
            </a:r>
            <a:r>
              <a:rPr lang="en-GB" altLang="en-US" sz="1500" dirty="0"/>
              <a:t> </a:t>
            </a:r>
            <a:r>
              <a:rPr lang="en-GB" altLang="en-US" sz="1500" dirty="0" err="1"/>
              <a:t>sy'n</a:t>
            </a:r>
            <a:r>
              <a:rPr lang="en-GB" altLang="en-US" sz="1500" dirty="0"/>
              <a:t> </a:t>
            </a:r>
            <a:r>
              <a:rPr lang="en-GB" altLang="en-US" sz="1500" dirty="0" err="1"/>
              <a:t>darparu</a:t>
            </a:r>
            <a:r>
              <a:rPr lang="en-GB" altLang="en-US" sz="1500" dirty="0"/>
              <a:t> </a:t>
            </a:r>
            <a:r>
              <a:rPr lang="en-GB" altLang="en-US" sz="1500" dirty="0" err="1"/>
              <a:t>rhaglenni</a:t>
            </a:r>
            <a:r>
              <a:rPr lang="en-GB" altLang="en-US" sz="1500" dirty="0"/>
              <a:t> </a:t>
            </a:r>
            <a:r>
              <a:rPr lang="en-GB" altLang="en-US" sz="1500" dirty="0" err="1"/>
              <a:t>materion</a:t>
            </a:r>
            <a:r>
              <a:rPr lang="en-GB" altLang="en-US" sz="1500" dirty="0"/>
              <a:t> </a:t>
            </a:r>
            <a:r>
              <a:rPr lang="en-GB" altLang="en-US" sz="1500" dirty="0" err="1"/>
              <a:t>penodol</a:t>
            </a:r>
            <a:r>
              <a:rPr lang="en-GB" altLang="en-US" sz="1500" dirty="0"/>
              <a:t> a </a:t>
            </a:r>
            <a:r>
              <a:rPr lang="en-GB" altLang="en-US" sz="1500" dirty="0" err="1"/>
              <a:t>gweithwyr</a:t>
            </a:r>
            <a:r>
              <a:rPr lang="en-GB" altLang="en-US" sz="1500" dirty="0"/>
              <a:t> </a:t>
            </a:r>
            <a:r>
              <a:rPr lang="en-GB" altLang="en-US" sz="1500" dirty="0" err="1"/>
              <a:t>ieuenctid</a:t>
            </a:r>
            <a:r>
              <a:rPr lang="en-GB" altLang="en-US" sz="1500" dirty="0"/>
              <a:t> </a:t>
            </a:r>
            <a:r>
              <a:rPr lang="en-GB" altLang="en-US" sz="1500" dirty="0" err="1"/>
              <a:t>yn</a:t>
            </a:r>
            <a:r>
              <a:rPr lang="en-GB" altLang="en-US" sz="1500" dirty="0"/>
              <a:t> </a:t>
            </a:r>
            <a:r>
              <a:rPr lang="en-GB" altLang="en-US" sz="1500" dirty="0" err="1"/>
              <a:t>darparu</a:t>
            </a:r>
            <a:r>
              <a:rPr lang="en-GB" altLang="en-US" sz="1500" dirty="0"/>
              <a:t> </a:t>
            </a:r>
            <a:r>
              <a:rPr lang="en-GB" altLang="en-US" sz="1500" dirty="0" err="1"/>
              <a:t>cymorth</a:t>
            </a:r>
            <a:r>
              <a:rPr lang="en-GB" altLang="en-US" sz="1500" dirty="0"/>
              <a:t> </a:t>
            </a:r>
            <a:r>
              <a:rPr lang="en-GB" altLang="en-US" sz="1500" dirty="0" err="1"/>
              <a:t>anffurfiol</a:t>
            </a:r>
            <a:r>
              <a:rPr lang="en-GB" altLang="en-US" sz="1500" dirty="0"/>
              <a:t> </a:t>
            </a:r>
            <a:r>
              <a:rPr lang="en-GB" altLang="en-US" sz="1500" dirty="0" err="1"/>
              <a:t>i</a:t>
            </a:r>
            <a:r>
              <a:rPr lang="en-GB" altLang="en-US" sz="1500" dirty="0"/>
              <a:t> </a:t>
            </a:r>
            <a:r>
              <a:rPr lang="en-GB" altLang="en-US" sz="1500" dirty="0" err="1"/>
              <a:t>bobl</a:t>
            </a:r>
            <a:r>
              <a:rPr lang="en-GB" altLang="en-US" sz="1500" dirty="0"/>
              <a:t> </a:t>
            </a:r>
            <a:r>
              <a:rPr lang="en-GB" altLang="en-US" sz="1500" dirty="0" err="1"/>
              <a:t>ifanc</a:t>
            </a:r>
            <a:r>
              <a:rPr lang="en-GB" altLang="en-US" sz="1500" dirty="0"/>
              <a:t> </a:t>
            </a:r>
            <a:r>
              <a:rPr lang="en-GB" altLang="en-US" sz="1500" dirty="0" err="1"/>
              <a:t>sy'n</a:t>
            </a:r>
            <a:r>
              <a:rPr lang="en-GB" altLang="en-US" sz="1500" dirty="0"/>
              <a:t> </a:t>
            </a:r>
            <a:r>
              <a:rPr lang="en-GB" altLang="en-US" sz="1500" dirty="0" err="1"/>
              <a:t>cael</a:t>
            </a:r>
            <a:r>
              <a:rPr lang="en-GB" altLang="en-US" sz="1500" dirty="0"/>
              <a:t> </a:t>
            </a:r>
            <a:r>
              <a:rPr lang="en-GB" altLang="en-US" sz="1500" dirty="0" err="1"/>
              <a:t>anhawster</a:t>
            </a:r>
            <a:r>
              <a:rPr lang="en-GB" altLang="en-US" sz="1500" dirty="0"/>
              <a:t> </a:t>
            </a:r>
            <a:r>
              <a:rPr lang="en-GB" altLang="en-US" sz="1500" dirty="0" err="1"/>
              <a:t>yn</a:t>
            </a:r>
            <a:r>
              <a:rPr lang="en-GB" altLang="en-US" sz="1500" dirty="0"/>
              <a:t> </a:t>
            </a:r>
            <a:r>
              <a:rPr lang="en-GB" altLang="en-US" sz="1500" dirty="0" err="1"/>
              <a:t>yr</a:t>
            </a:r>
            <a:r>
              <a:rPr lang="en-GB" altLang="en-US" sz="1500" dirty="0"/>
              <a:t> </a:t>
            </a:r>
            <a:r>
              <a:rPr lang="en-GB" altLang="en-US" sz="1500" dirty="0" err="1"/>
              <a:t>ysgol</a:t>
            </a:r>
            <a:r>
              <a:rPr lang="en-GB" altLang="en-US" sz="1500" dirty="0"/>
              <a:t>.</a:t>
            </a:r>
          </a:p>
          <a:p>
            <a:pPr eaLnBrk="1" hangingPunct="1">
              <a:lnSpc>
                <a:spcPct val="100000"/>
              </a:lnSpc>
            </a:pPr>
            <a:r>
              <a:rPr lang="en-GB" altLang="en-US" sz="1500" dirty="0"/>
              <a:t>Gall </a:t>
            </a:r>
            <a:r>
              <a:rPr lang="en-GB" altLang="en-US" sz="1500" dirty="0" err="1"/>
              <a:t>gwaith</a:t>
            </a:r>
            <a:r>
              <a:rPr lang="en-GB" altLang="en-US" sz="1500" dirty="0"/>
              <a:t> </a:t>
            </a:r>
            <a:r>
              <a:rPr lang="en-GB" altLang="en-US" sz="1500" dirty="0" err="1"/>
              <a:t>ieuenctid</a:t>
            </a:r>
            <a:r>
              <a:rPr lang="en-GB" altLang="en-US" sz="1500" dirty="0"/>
              <a:t> </a:t>
            </a:r>
            <a:r>
              <a:rPr lang="en-GB" altLang="en-US" sz="1500" dirty="0" err="1"/>
              <a:t>mewn</a:t>
            </a:r>
            <a:r>
              <a:rPr lang="en-GB" altLang="en-US" sz="1500" dirty="0"/>
              <a:t> </a:t>
            </a:r>
            <a:r>
              <a:rPr lang="en-GB" altLang="en-US" sz="1500" dirty="0" err="1"/>
              <a:t>ysgolion</a:t>
            </a:r>
            <a:r>
              <a:rPr lang="en-GB" altLang="en-US" sz="1500" dirty="0"/>
              <a:t> </a:t>
            </a:r>
            <a:r>
              <a:rPr lang="en-GB" altLang="en-US" sz="1500" dirty="0" err="1"/>
              <a:t>wella</a:t>
            </a:r>
            <a:r>
              <a:rPr lang="en-GB" altLang="en-US" sz="1500" dirty="0"/>
              <a:t> </a:t>
            </a:r>
            <a:r>
              <a:rPr lang="en-GB" altLang="en-US" sz="1500" dirty="0" err="1"/>
              <a:t>llawer</a:t>
            </a:r>
            <a:r>
              <a:rPr lang="en-GB" altLang="en-US" sz="1500" dirty="0"/>
              <a:t> o </a:t>
            </a:r>
            <a:r>
              <a:rPr lang="en-GB" altLang="en-US" sz="1500" dirty="0" err="1"/>
              <a:t>feysydd</a:t>
            </a:r>
            <a:r>
              <a:rPr lang="en-GB" altLang="en-US" sz="1500" dirty="0"/>
              <a:t> </a:t>
            </a:r>
            <a:r>
              <a:rPr lang="en-GB" altLang="en-US" sz="1500" dirty="0" err="1"/>
              <a:t>cwricwlwm</a:t>
            </a:r>
            <a:r>
              <a:rPr lang="en-GB" altLang="en-US" sz="1500" dirty="0"/>
              <a:t> </a:t>
            </a:r>
            <a:r>
              <a:rPr lang="en-GB" altLang="en-US" sz="1500" dirty="0" err="1"/>
              <a:t>yr</a:t>
            </a:r>
            <a:r>
              <a:rPr lang="en-GB" altLang="en-US" sz="1500" dirty="0"/>
              <a:t> </a:t>
            </a:r>
            <a:r>
              <a:rPr lang="en-GB" altLang="en-US" sz="1500" dirty="0" err="1"/>
              <a:t>ysgol</a:t>
            </a:r>
            <a:r>
              <a:rPr lang="en-GB" altLang="en-US" sz="1500" dirty="0"/>
              <a:t> </a:t>
            </a:r>
            <a:r>
              <a:rPr lang="en-GB" altLang="en-US" sz="1500" dirty="0" err="1"/>
              <a:t>gan</a:t>
            </a:r>
            <a:r>
              <a:rPr lang="en-GB" altLang="en-US" sz="1500" dirty="0"/>
              <a:t> </a:t>
            </a:r>
            <a:r>
              <a:rPr lang="en-GB" altLang="en-US" sz="1500" dirty="0" err="1"/>
              <a:t>gyfrannu</a:t>
            </a:r>
            <a:r>
              <a:rPr lang="en-GB" altLang="en-US" sz="1500" dirty="0"/>
              <a:t> at </a:t>
            </a:r>
            <a:r>
              <a:rPr lang="en-GB" altLang="en-US" sz="1500" dirty="0" err="1"/>
              <a:t>ABCh</a:t>
            </a:r>
            <a:r>
              <a:rPr lang="en-GB" altLang="en-US" sz="1500" dirty="0"/>
              <a:t>, </a:t>
            </a:r>
            <a:r>
              <a:rPr lang="en-GB" altLang="en-US" sz="1500" dirty="0" err="1"/>
              <a:t>Dinasyddiaeth</a:t>
            </a:r>
            <a:r>
              <a:rPr lang="en-GB" altLang="en-US" sz="1500" dirty="0"/>
              <a:t> </a:t>
            </a:r>
            <a:r>
              <a:rPr lang="en-GB" altLang="en-US" sz="1500" dirty="0" err="1"/>
              <a:t>yn</a:t>
            </a:r>
            <a:r>
              <a:rPr lang="en-GB" altLang="en-US" sz="1500" dirty="0"/>
              <a:t> </a:t>
            </a:r>
            <a:r>
              <a:rPr lang="en-GB" altLang="en-US" sz="1500" dirty="0" err="1"/>
              <a:t>ogystal</a:t>
            </a:r>
            <a:r>
              <a:rPr lang="en-GB" altLang="en-US" sz="1500" dirty="0"/>
              <a:t> â </a:t>
            </a:r>
            <a:r>
              <a:rPr lang="en-GB" altLang="en-US" sz="1500" dirty="0" err="1"/>
              <a:t>datblygu</a:t>
            </a:r>
            <a:r>
              <a:rPr lang="en-GB" altLang="en-US" sz="1500" dirty="0"/>
              <a:t> </a:t>
            </a:r>
            <a:r>
              <a:rPr lang="en-GB" altLang="en-US" sz="1500" dirty="0" err="1"/>
              <a:t>prosiectau</a:t>
            </a:r>
            <a:r>
              <a:rPr lang="en-GB" altLang="en-US" sz="1500" dirty="0"/>
              <a:t> </a:t>
            </a:r>
            <a:r>
              <a:rPr lang="en-GB" altLang="en-US" sz="1500" dirty="0" err="1"/>
              <a:t>cwricwlwm</a:t>
            </a:r>
            <a:r>
              <a:rPr lang="en-GB" altLang="en-US" sz="1500" dirty="0"/>
              <a:t> </a:t>
            </a:r>
            <a:r>
              <a:rPr lang="en-GB" altLang="en-US" sz="1500" dirty="0" err="1"/>
              <a:t>amgen</a:t>
            </a:r>
            <a:r>
              <a:rPr lang="en-GB" altLang="en-US" sz="1500" dirty="0"/>
              <a:t> </a:t>
            </a:r>
            <a:r>
              <a:rPr lang="en-GB" altLang="en-US" sz="1500" dirty="0" err="1"/>
              <a:t>i</a:t>
            </a:r>
            <a:r>
              <a:rPr lang="en-GB" altLang="en-US" sz="1500" dirty="0"/>
              <a:t> </a:t>
            </a:r>
            <a:r>
              <a:rPr lang="en-GB" altLang="en-US" sz="1500" dirty="0" err="1"/>
              <a:t>ailennyn</a:t>
            </a:r>
            <a:r>
              <a:rPr lang="en-GB" altLang="en-US" sz="1500" dirty="0"/>
              <a:t> </a:t>
            </a:r>
            <a:r>
              <a:rPr lang="en-GB" altLang="en-US" sz="1500" dirty="0" err="1"/>
              <a:t>diddordeb</a:t>
            </a:r>
            <a:r>
              <a:rPr lang="en-GB" altLang="en-US" sz="1500" dirty="0"/>
              <a:t> </a:t>
            </a:r>
            <a:r>
              <a:rPr lang="en-GB" altLang="en-US" sz="1500" dirty="0" err="1"/>
              <a:t>pobl</a:t>
            </a:r>
            <a:r>
              <a:rPr lang="en-GB" altLang="en-US" sz="1500" dirty="0"/>
              <a:t> </a:t>
            </a:r>
            <a:r>
              <a:rPr lang="en-GB" altLang="en-US" sz="1500" dirty="0" err="1"/>
              <a:t>ifanc</a:t>
            </a:r>
            <a:r>
              <a:rPr lang="en-GB" altLang="en-US" sz="1500" dirty="0"/>
              <a:t> </a:t>
            </a:r>
            <a:r>
              <a:rPr lang="en-GB" altLang="en-US" sz="1500" dirty="0" err="1"/>
              <a:t>mewn</a:t>
            </a:r>
            <a:r>
              <a:rPr lang="en-GB" altLang="en-US" sz="1500" dirty="0"/>
              <a:t> </a:t>
            </a:r>
            <a:r>
              <a:rPr lang="en-GB" altLang="en-US" sz="1500" dirty="0" err="1"/>
              <a:t>dysgu</a:t>
            </a:r>
            <a:r>
              <a:rPr lang="en-GB" altLang="en-US" sz="1500" dirty="0"/>
              <a:t>, a </a:t>
            </a:r>
            <a:r>
              <a:rPr lang="en-GB" altLang="en-US" sz="1500" dirty="0" err="1"/>
              <a:t>chefnogi</a:t>
            </a:r>
            <a:r>
              <a:rPr lang="en-GB" altLang="en-US" sz="1500" dirty="0"/>
              <a:t> </a:t>
            </a:r>
            <a:r>
              <a:rPr lang="en-GB" altLang="en-US" sz="1500" dirty="0" err="1"/>
              <a:t>pobl</a:t>
            </a:r>
            <a:r>
              <a:rPr lang="en-GB" altLang="en-US" sz="1500" dirty="0"/>
              <a:t> </a:t>
            </a:r>
            <a:r>
              <a:rPr lang="en-GB" altLang="en-US" sz="1500" dirty="0" err="1"/>
              <a:t>ifanc</a:t>
            </a:r>
            <a:r>
              <a:rPr lang="en-GB" altLang="en-US" sz="1500" dirty="0"/>
              <a:t> </a:t>
            </a:r>
            <a:r>
              <a:rPr lang="en-GB" altLang="en-US" sz="1500" dirty="0" err="1"/>
              <a:t>trwy</a:t>
            </a:r>
            <a:r>
              <a:rPr lang="en-GB" altLang="en-US" sz="1500" dirty="0"/>
              <a:t> </a:t>
            </a:r>
            <a:r>
              <a:rPr lang="en-GB" altLang="en-US" sz="1500" dirty="0" err="1"/>
              <a:t>ddulliau</a:t>
            </a:r>
            <a:r>
              <a:rPr lang="en-GB" altLang="en-US" sz="1500" dirty="0"/>
              <a:t> </a:t>
            </a:r>
            <a:r>
              <a:rPr lang="en-GB" altLang="en-US" sz="1500" dirty="0" err="1"/>
              <a:t>addysg</a:t>
            </a:r>
            <a:r>
              <a:rPr lang="en-GB" altLang="en-US" sz="1500" dirty="0"/>
              <a:t> </a:t>
            </a:r>
            <a:r>
              <a:rPr lang="en-GB" altLang="en-US" sz="1500" dirty="0" err="1"/>
              <a:t>anffurfiol</a:t>
            </a:r>
            <a:r>
              <a:rPr lang="en-GB" altLang="en-US" sz="1500" dirty="0"/>
              <a:t> </a:t>
            </a:r>
            <a:r>
              <a:rPr lang="en-GB" altLang="en-US" sz="1500" dirty="0" err="1"/>
              <a:t>fel</a:t>
            </a:r>
            <a:r>
              <a:rPr lang="en-GB" altLang="en-US" sz="1500" dirty="0"/>
              <a:t> y gallant </a:t>
            </a:r>
            <a:r>
              <a:rPr lang="en-GB" altLang="en-US" sz="1500" dirty="0" err="1"/>
              <a:t>gyflawni</a:t>
            </a:r>
            <a:r>
              <a:rPr lang="en-GB" altLang="en-US" sz="1500" dirty="0"/>
              <a:t> </a:t>
            </a:r>
            <a:r>
              <a:rPr lang="en-GB" altLang="en-US" sz="1500" dirty="0" err="1"/>
              <a:t>canlyniadau</a:t>
            </a:r>
            <a:r>
              <a:rPr lang="en-GB" altLang="en-US" sz="1500" dirty="0"/>
              <a:t> </a:t>
            </a:r>
            <a:r>
              <a:rPr lang="en-GB" altLang="en-US" sz="1500" dirty="0" err="1"/>
              <a:t>cadarnhaol</a:t>
            </a:r>
            <a:r>
              <a:rPr lang="en-GB" altLang="en-US" sz="1500" dirty="0"/>
              <a:t>.</a:t>
            </a:r>
          </a:p>
        </p:txBody>
      </p:sp>
      <p:sp>
        <p:nvSpPr>
          <p:cNvPr id="2" name="Content Placeholder 1">
            <a:extLst>
              <a:ext uri="{FF2B5EF4-FFF2-40B4-BE49-F238E27FC236}">
                <a16:creationId xmlns:a16="http://schemas.microsoft.com/office/drawing/2014/main" id="{E9A63D53-DCC4-DCF8-81C7-B991B3A26121}"/>
              </a:ext>
            </a:extLst>
          </p:cNvPr>
          <p:cNvSpPr>
            <a:spLocks noGrp="1"/>
          </p:cNvSpPr>
          <p:nvPr>
            <p:ph sz="half" idx="2"/>
          </p:nvPr>
        </p:nvSpPr>
        <p:spPr>
          <a:xfrm>
            <a:off x="6172200" y="1432819"/>
            <a:ext cx="5181600" cy="4351338"/>
          </a:xfrm>
        </p:spPr>
        <p:txBody>
          <a:bodyPr>
            <a:normAutofit fontScale="55000" lnSpcReduction="20000"/>
          </a:bodyPr>
          <a:lstStyle/>
          <a:p>
            <a:pPr>
              <a:lnSpc>
                <a:spcPct val="120000"/>
              </a:lnSpc>
            </a:pPr>
            <a:r>
              <a:rPr lang="en-GB" altLang="en-US" dirty="0">
                <a:solidFill>
                  <a:schemeClr val="accent5">
                    <a:lumMod val="75000"/>
                  </a:schemeClr>
                </a:solidFill>
              </a:rPr>
              <a:t>Youth workers and youth work organisations are involved in a range of initiatives and programmes which compliment and support the work of schools and formal education. </a:t>
            </a:r>
          </a:p>
          <a:p>
            <a:pPr>
              <a:lnSpc>
                <a:spcPct val="120000"/>
              </a:lnSpc>
            </a:pPr>
            <a:r>
              <a:rPr lang="en-GB" altLang="en-US" dirty="0">
                <a:solidFill>
                  <a:schemeClr val="accent5">
                    <a:lumMod val="75000"/>
                  </a:schemeClr>
                </a:solidFill>
              </a:rPr>
              <a:t>These initiatives range from youth workers involved in Alternative Education Provision, and youth workers delivering accredited programmes within schools, to youth workers providing issue specific programmes and youth workers providing informal support to young people experiencing difficulty in school.</a:t>
            </a:r>
          </a:p>
          <a:p>
            <a:pPr>
              <a:lnSpc>
                <a:spcPct val="120000"/>
              </a:lnSpc>
            </a:pPr>
            <a:r>
              <a:rPr lang="en-GB" altLang="en-US" dirty="0">
                <a:solidFill>
                  <a:schemeClr val="accent5">
                    <a:lumMod val="75000"/>
                  </a:schemeClr>
                </a:solidFill>
              </a:rPr>
              <a:t>School based youth work can enhance many areas of the school curriculum contributing to PSHE, Citizenship as well as developing alternative curriculum projects to re-engage young people in learning, and supports young people through informal education methods so they can achieve positive outcomes.</a:t>
            </a:r>
            <a:endParaRPr lang="en-GB" dirty="0">
              <a:solidFill>
                <a:schemeClr val="accent5">
                  <a:lumMod val="75000"/>
                </a:schemeClr>
              </a:solidFill>
            </a:endParaRPr>
          </a:p>
        </p:txBody>
      </p:sp>
    </p:spTree>
    <p:extLst>
      <p:ext uri="{BB962C8B-B14F-4D97-AF65-F5344CB8AC3E}">
        <p14:creationId xmlns:p14="http://schemas.microsoft.com/office/powerpoint/2010/main" val="26803050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a:bodyPr>
          <a:lstStyle/>
          <a:p>
            <a:pPr eaLnBrk="1" hangingPunct="1"/>
            <a:r>
              <a:rPr lang="en-GB" altLang="en-US" sz="3200" b="1" dirty="0"/>
              <a:t>Gwaith Ieuenctid </a:t>
            </a:r>
            <a:r>
              <a:rPr lang="en-GB" altLang="en-US" sz="3200" b="1" dirty="0" err="1"/>
              <a:t>mewn</a:t>
            </a:r>
            <a:r>
              <a:rPr lang="en-GB" altLang="en-US" sz="3200" b="1" dirty="0"/>
              <a:t> </a:t>
            </a:r>
            <a:r>
              <a:rPr lang="en-GB" altLang="en-US" sz="3200" b="1" dirty="0" err="1"/>
              <a:t>Ysgolion</a:t>
            </a:r>
            <a:br>
              <a:rPr lang="en-GB" altLang="en-US" sz="3200" b="1" dirty="0"/>
            </a:br>
            <a:r>
              <a:rPr lang="en-GB" altLang="en-US" sz="3200" b="1" dirty="0">
                <a:solidFill>
                  <a:schemeClr val="accent5">
                    <a:lumMod val="75000"/>
                  </a:schemeClr>
                </a:solidFill>
              </a:rPr>
              <a:t>Schools Based Youth Work</a:t>
            </a:r>
          </a:p>
        </p:txBody>
      </p:sp>
      <p:sp>
        <p:nvSpPr>
          <p:cNvPr id="44035" name="Rectangle 4"/>
          <p:cNvSpPr>
            <a:spLocks noGrp="1" noChangeArrowheads="1"/>
          </p:cNvSpPr>
          <p:nvPr>
            <p:ph sz="half" idx="1"/>
          </p:nvPr>
        </p:nvSpPr>
        <p:spPr>
          <a:xfrm>
            <a:off x="838200" y="1690688"/>
            <a:ext cx="5181600" cy="4351338"/>
          </a:xfrm>
        </p:spPr>
        <p:txBody>
          <a:bodyPr>
            <a:noAutofit/>
          </a:bodyPr>
          <a:lstStyle/>
          <a:p>
            <a:pPr eaLnBrk="1" hangingPunct="1">
              <a:lnSpc>
                <a:spcPct val="120000"/>
              </a:lnSpc>
            </a:pPr>
            <a:r>
              <a:rPr lang="en-GB" altLang="en-US" sz="1400" dirty="0"/>
              <a:t>Pan </a:t>
            </a:r>
            <a:r>
              <a:rPr lang="en-GB" altLang="en-US" sz="1400" dirty="0" err="1"/>
              <a:t>fydd</a:t>
            </a:r>
            <a:r>
              <a:rPr lang="en-GB" altLang="en-US" sz="1400" dirty="0"/>
              <a:t> </a:t>
            </a:r>
            <a:r>
              <a:rPr lang="en-GB" altLang="en-US" sz="1400" dirty="0" err="1"/>
              <a:t>Gweithwyr</a:t>
            </a:r>
            <a:r>
              <a:rPr lang="en-GB" altLang="en-US" sz="1400" dirty="0"/>
              <a:t> Ieuenctid </a:t>
            </a:r>
            <a:r>
              <a:rPr lang="en-GB" altLang="en-US" sz="1400" dirty="0" err="1"/>
              <a:t>ar</a:t>
            </a:r>
            <a:r>
              <a:rPr lang="en-GB" altLang="en-US" sz="1400" dirty="0"/>
              <a:t> </a:t>
            </a:r>
            <a:r>
              <a:rPr lang="en-GB" altLang="en-US" sz="1400" dirty="0" err="1"/>
              <a:t>gael</a:t>
            </a:r>
            <a:r>
              <a:rPr lang="en-GB" altLang="en-US" sz="1400" dirty="0"/>
              <a:t> </a:t>
            </a:r>
            <a:r>
              <a:rPr lang="en-GB" altLang="en-US" sz="1400" dirty="0" err="1"/>
              <a:t>ar</a:t>
            </a:r>
            <a:r>
              <a:rPr lang="en-GB" altLang="en-US" sz="1400" dirty="0"/>
              <a:t> </a:t>
            </a:r>
            <a:r>
              <a:rPr lang="en-GB" altLang="en-US" sz="1400" dirty="0" err="1"/>
              <a:t>safleoedd</a:t>
            </a:r>
            <a:r>
              <a:rPr lang="en-GB" altLang="en-US" sz="1400" dirty="0"/>
              <a:t> </a:t>
            </a:r>
            <a:r>
              <a:rPr lang="en-GB" altLang="en-US" sz="1400" dirty="0" err="1"/>
              <a:t>ysgol</a:t>
            </a:r>
            <a:r>
              <a:rPr lang="en-GB" altLang="en-US" sz="1400" dirty="0"/>
              <a:t> </a:t>
            </a:r>
            <a:r>
              <a:rPr lang="en-GB" altLang="en-US" sz="1400" dirty="0" err="1"/>
              <a:t>yn</a:t>
            </a:r>
            <a:r>
              <a:rPr lang="en-GB" altLang="en-US" sz="1400" dirty="0"/>
              <a:t> </a:t>
            </a:r>
            <a:r>
              <a:rPr lang="en-GB" altLang="en-US" sz="1400" dirty="0" err="1"/>
              <a:t>ystod</a:t>
            </a:r>
            <a:r>
              <a:rPr lang="en-GB" altLang="en-US" sz="1400" dirty="0"/>
              <a:t> </a:t>
            </a:r>
            <a:r>
              <a:rPr lang="en-GB" altLang="en-US" sz="1400" dirty="0" err="1"/>
              <a:t>amser</a:t>
            </a:r>
            <a:r>
              <a:rPr lang="en-GB" altLang="en-US" sz="1400" dirty="0"/>
              <a:t> </a:t>
            </a:r>
            <a:r>
              <a:rPr lang="en-GB" altLang="en-US" sz="1400" dirty="0" err="1"/>
              <a:t>cinio</a:t>
            </a:r>
            <a:r>
              <a:rPr lang="en-GB" altLang="en-US" sz="1400" dirty="0"/>
              <a:t>, </a:t>
            </a:r>
            <a:r>
              <a:rPr lang="en-GB" altLang="en-US" sz="1400" dirty="0" err="1"/>
              <a:t>mae</a:t>
            </a:r>
            <a:r>
              <a:rPr lang="en-GB" altLang="en-US" sz="1400" dirty="0"/>
              <a:t> </a:t>
            </a:r>
            <a:r>
              <a:rPr lang="en-GB" altLang="en-US" sz="1400" dirty="0" err="1"/>
              <a:t>pobl</a:t>
            </a:r>
            <a:r>
              <a:rPr lang="en-GB" altLang="en-US" sz="1400" dirty="0"/>
              <a:t> </a:t>
            </a:r>
            <a:r>
              <a:rPr lang="en-GB" altLang="en-US" sz="1400" dirty="0" err="1"/>
              <a:t>ifanc</a:t>
            </a:r>
            <a:r>
              <a:rPr lang="en-GB" altLang="en-US" sz="1400" dirty="0"/>
              <a:t> </a:t>
            </a:r>
            <a:r>
              <a:rPr lang="en-GB" altLang="en-US" sz="1400" dirty="0" err="1"/>
              <a:t>yn</a:t>
            </a:r>
            <a:r>
              <a:rPr lang="en-GB" altLang="en-US" sz="1400" dirty="0"/>
              <a:t> </a:t>
            </a:r>
            <a:r>
              <a:rPr lang="en-GB" altLang="en-US" sz="1400" dirty="0" err="1"/>
              <a:t>cael</a:t>
            </a:r>
            <a:r>
              <a:rPr lang="en-GB" altLang="en-US" sz="1400" dirty="0"/>
              <a:t> y </a:t>
            </a:r>
            <a:r>
              <a:rPr lang="en-GB" altLang="en-US" sz="1400" dirty="0" err="1"/>
              <a:t>cyfle</a:t>
            </a:r>
            <a:r>
              <a:rPr lang="en-GB" altLang="en-US" sz="1400" dirty="0"/>
              <a:t> </a:t>
            </a:r>
            <a:r>
              <a:rPr lang="en-GB" altLang="en-US" sz="1400" dirty="0" err="1"/>
              <a:t>i</a:t>
            </a:r>
            <a:r>
              <a:rPr lang="en-GB" altLang="en-US" sz="1400" dirty="0"/>
              <a:t> </a:t>
            </a:r>
            <a:r>
              <a:rPr lang="en-GB" altLang="en-US" sz="1400" dirty="0" err="1"/>
              <a:t>ddod</a:t>
            </a:r>
            <a:r>
              <a:rPr lang="en-GB" altLang="en-US" sz="1400" dirty="0"/>
              <a:t> </a:t>
            </a:r>
            <a:r>
              <a:rPr lang="en-GB" altLang="en-US" sz="1400" dirty="0" err="1"/>
              <a:t>i'w</a:t>
            </a:r>
            <a:r>
              <a:rPr lang="en-GB" altLang="en-US" sz="1400" dirty="0"/>
              <a:t> </a:t>
            </a:r>
            <a:r>
              <a:rPr lang="en-GB" altLang="en-US" sz="1400" dirty="0" err="1"/>
              <a:t>hadnabod</a:t>
            </a:r>
            <a:r>
              <a:rPr lang="en-GB" altLang="en-US" sz="1400" dirty="0"/>
              <a:t> a gall </a:t>
            </a:r>
            <a:r>
              <a:rPr lang="en-GB" altLang="en-US" sz="1400" dirty="0" err="1"/>
              <a:t>hyn</a:t>
            </a:r>
            <a:r>
              <a:rPr lang="en-GB" altLang="en-US" sz="1400" dirty="0"/>
              <a:t> </a:t>
            </a:r>
            <a:r>
              <a:rPr lang="en-GB" altLang="en-US" sz="1400" dirty="0" err="1"/>
              <a:t>arwain</a:t>
            </a:r>
            <a:r>
              <a:rPr lang="en-GB" altLang="en-US" sz="1400" dirty="0"/>
              <a:t> at </a:t>
            </a:r>
            <a:r>
              <a:rPr lang="en-GB" altLang="en-US" sz="1400" dirty="0" err="1"/>
              <a:t>berthnasoedd</a:t>
            </a:r>
            <a:r>
              <a:rPr lang="en-GB" altLang="en-US" sz="1400" dirty="0"/>
              <a:t> </a:t>
            </a:r>
            <a:r>
              <a:rPr lang="en-GB" altLang="en-US" sz="1400" dirty="0" err="1"/>
              <a:t>cadarnhaol</a:t>
            </a:r>
            <a:r>
              <a:rPr lang="en-GB" altLang="en-US" sz="1400" dirty="0"/>
              <a:t> </a:t>
            </a:r>
            <a:r>
              <a:rPr lang="en-GB" altLang="en-US" sz="1400" dirty="0" err="1"/>
              <a:t>sy'n</a:t>
            </a:r>
            <a:r>
              <a:rPr lang="en-GB" altLang="en-US" sz="1400" dirty="0"/>
              <a:t> </a:t>
            </a:r>
            <a:r>
              <a:rPr lang="en-GB" altLang="en-US" sz="1400" dirty="0" err="1"/>
              <a:t>annog</a:t>
            </a:r>
            <a:r>
              <a:rPr lang="en-GB" altLang="en-US" sz="1400" dirty="0"/>
              <a:t> </a:t>
            </a:r>
            <a:r>
              <a:rPr lang="en-GB" altLang="en-US" sz="1400" dirty="0" err="1"/>
              <a:t>cyfranogiad</a:t>
            </a:r>
            <a:r>
              <a:rPr lang="en-GB" altLang="en-US" sz="1400" dirty="0"/>
              <a:t> </a:t>
            </a:r>
            <a:r>
              <a:rPr lang="en-GB" altLang="en-US" sz="1400" dirty="0" err="1"/>
              <a:t>mewn</a:t>
            </a:r>
            <a:r>
              <a:rPr lang="en-GB" altLang="en-US" sz="1400" dirty="0"/>
              <a:t> </a:t>
            </a:r>
            <a:r>
              <a:rPr lang="en-GB" altLang="en-US" sz="1400" dirty="0" err="1"/>
              <a:t>Prosiectau</a:t>
            </a:r>
            <a:r>
              <a:rPr lang="en-GB" altLang="en-US" sz="1400" dirty="0"/>
              <a:t> Ieuenctid </a:t>
            </a:r>
            <a:r>
              <a:rPr lang="en-GB" altLang="en-US" sz="1400" dirty="0" err="1"/>
              <a:t>lleol</a:t>
            </a:r>
            <a:r>
              <a:rPr lang="en-GB" altLang="en-US" sz="1400" dirty="0"/>
              <a:t>.</a:t>
            </a:r>
          </a:p>
          <a:p>
            <a:pPr eaLnBrk="1" hangingPunct="1">
              <a:lnSpc>
                <a:spcPct val="120000"/>
              </a:lnSpc>
            </a:pPr>
            <a:r>
              <a:rPr lang="en-GB" altLang="en-US" sz="1400" dirty="0"/>
              <a:t>Gall </a:t>
            </a:r>
            <a:r>
              <a:rPr lang="en-GB" altLang="en-US" sz="1400" dirty="0" err="1"/>
              <a:t>pobl</a:t>
            </a:r>
            <a:r>
              <a:rPr lang="en-GB" altLang="en-US" sz="1400" dirty="0"/>
              <a:t> </a:t>
            </a:r>
            <a:r>
              <a:rPr lang="en-GB" altLang="en-US" sz="1400" dirty="0" err="1"/>
              <a:t>ifanc</a:t>
            </a:r>
            <a:r>
              <a:rPr lang="en-GB" altLang="en-US" sz="1400" dirty="0"/>
              <a:t> </a:t>
            </a:r>
            <a:r>
              <a:rPr lang="en-GB" altLang="en-US" sz="1400" dirty="0" err="1"/>
              <a:t>gael</a:t>
            </a:r>
            <a:r>
              <a:rPr lang="en-GB" altLang="en-US" sz="1400" dirty="0"/>
              <a:t> </a:t>
            </a:r>
            <a:r>
              <a:rPr lang="en-GB" altLang="en-US" sz="1400" dirty="0" err="1"/>
              <a:t>eu</a:t>
            </a:r>
            <a:r>
              <a:rPr lang="en-GB" altLang="en-US" sz="1400" dirty="0"/>
              <a:t> </a:t>
            </a:r>
            <a:r>
              <a:rPr lang="en-GB" altLang="en-US" sz="1400" dirty="0" err="1"/>
              <a:t>cyfeirio</a:t>
            </a:r>
            <a:r>
              <a:rPr lang="en-GB" altLang="en-US" sz="1400" dirty="0"/>
              <a:t> at y SBYW </a:t>
            </a:r>
            <a:r>
              <a:rPr lang="en-GB" altLang="en-US" sz="1400" dirty="0" err="1"/>
              <a:t>drwy</a:t>
            </a:r>
            <a:r>
              <a:rPr lang="en-GB" altLang="en-US" sz="1400" dirty="0"/>
              <a:t> </a:t>
            </a:r>
            <a:r>
              <a:rPr lang="en-GB" altLang="en-US" sz="1400" dirty="0" err="1"/>
              <a:t>athrawon</a:t>
            </a:r>
            <a:r>
              <a:rPr lang="en-GB" altLang="en-US" sz="1400" dirty="0"/>
              <a:t>, </a:t>
            </a:r>
            <a:r>
              <a:rPr lang="en-GB" altLang="en-US" sz="1400" dirty="0" err="1"/>
              <a:t>timau</a:t>
            </a:r>
            <a:r>
              <a:rPr lang="en-GB" altLang="en-US" sz="1400" dirty="0"/>
              <a:t> </a:t>
            </a:r>
            <a:r>
              <a:rPr lang="en-GB" altLang="en-US" sz="1400" dirty="0" err="1"/>
              <a:t>bugeiliol</a:t>
            </a:r>
            <a:r>
              <a:rPr lang="en-GB" altLang="en-US" sz="1400" dirty="0"/>
              <a:t>, </a:t>
            </a:r>
            <a:r>
              <a:rPr lang="en-GB" altLang="en-US" sz="1400" dirty="0" err="1"/>
              <a:t>swyddogion</a:t>
            </a:r>
            <a:r>
              <a:rPr lang="en-GB" altLang="en-US" sz="1400" dirty="0"/>
              <a:t> </a:t>
            </a:r>
            <a:r>
              <a:rPr lang="en-GB" altLang="en-US" sz="1400" dirty="0" err="1"/>
              <a:t>lles</a:t>
            </a:r>
            <a:r>
              <a:rPr lang="en-GB" altLang="en-US" sz="1400" dirty="0"/>
              <a:t> </a:t>
            </a:r>
            <a:r>
              <a:rPr lang="en-GB" altLang="en-US" sz="1400" dirty="0" err="1"/>
              <a:t>addysg</a:t>
            </a:r>
            <a:r>
              <a:rPr lang="en-GB" altLang="en-US" sz="1400" dirty="0"/>
              <a:t> neu </a:t>
            </a:r>
            <a:r>
              <a:rPr lang="en-GB" altLang="en-US" sz="1400" dirty="0" err="1"/>
              <a:t>wasanaethau</a:t>
            </a:r>
            <a:r>
              <a:rPr lang="en-GB" altLang="en-US" sz="1400" dirty="0"/>
              <a:t> </a:t>
            </a:r>
            <a:r>
              <a:rPr lang="en-GB" altLang="en-US" sz="1400" dirty="0" err="1"/>
              <a:t>cymdeithasol</a:t>
            </a:r>
            <a:r>
              <a:rPr lang="en-GB" altLang="en-US" sz="1400" dirty="0"/>
              <a:t>. Gall </a:t>
            </a:r>
            <a:r>
              <a:rPr lang="en-GB" altLang="en-US" sz="1400" dirty="0" err="1"/>
              <a:t>pobl</a:t>
            </a:r>
            <a:r>
              <a:rPr lang="en-GB" altLang="en-US" sz="1400" dirty="0"/>
              <a:t> </a:t>
            </a:r>
            <a:r>
              <a:rPr lang="en-GB" altLang="en-US" sz="1400" dirty="0" err="1"/>
              <a:t>ifanc</a:t>
            </a:r>
            <a:r>
              <a:rPr lang="en-GB" altLang="en-US" sz="1400" dirty="0"/>
              <a:t> </a:t>
            </a:r>
            <a:r>
              <a:rPr lang="en-GB" altLang="en-US" sz="1400" dirty="0" err="1"/>
              <a:t>hefyd</a:t>
            </a:r>
            <a:r>
              <a:rPr lang="en-GB" altLang="en-US" sz="1400" dirty="0"/>
              <a:t> </a:t>
            </a:r>
            <a:r>
              <a:rPr lang="en-GB" altLang="en-US" sz="1400" dirty="0" err="1"/>
              <a:t>atgyfeirio</a:t>
            </a:r>
            <a:r>
              <a:rPr lang="en-GB" altLang="en-US" sz="1400" dirty="0"/>
              <a:t> </a:t>
            </a:r>
            <a:r>
              <a:rPr lang="en-GB" altLang="en-US" sz="1400" dirty="0" err="1"/>
              <a:t>eu</a:t>
            </a:r>
            <a:r>
              <a:rPr lang="en-GB" altLang="en-US" sz="1400" dirty="0"/>
              <a:t> </a:t>
            </a:r>
            <a:r>
              <a:rPr lang="en-GB" altLang="en-US" sz="1400" dirty="0" err="1"/>
              <a:t>hunain</a:t>
            </a:r>
            <a:r>
              <a:rPr lang="en-GB" altLang="en-US" sz="1400" dirty="0"/>
              <a:t> </a:t>
            </a:r>
            <a:r>
              <a:rPr lang="en-GB" altLang="en-US" sz="1400" dirty="0" err="1"/>
              <a:t>drwy</a:t>
            </a:r>
            <a:r>
              <a:rPr lang="en-GB" altLang="en-US" sz="1400" dirty="0"/>
              <a:t> </a:t>
            </a:r>
            <a:r>
              <a:rPr lang="en-GB" altLang="en-US" sz="1400" dirty="0" err="1"/>
              <a:t>drefnu</a:t>
            </a:r>
            <a:r>
              <a:rPr lang="en-GB" altLang="en-US" sz="1400" dirty="0"/>
              <a:t> </a:t>
            </a:r>
            <a:r>
              <a:rPr lang="en-GB" altLang="en-US" sz="1400" dirty="0" err="1"/>
              <a:t>amser</a:t>
            </a:r>
            <a:r>
              <a:rPr lang="en-GB" altLang="en-US" sz="1400" dirty="0"/>
              <a:t> </a:t>
            </a:r>
            <a:r>
              <a:rPr lang="en-GB" altLang="en-US" sz="1400" dirty="0" err="1"/>
              <a:t>i</a:t>
            </a:r>
            <a:r>
              <a:rPr lang="en-GB" altLang="en-US" sz="1400" dirty="0"/>
              <a:t> </a:t>
            </a:r>
            <a:r>
              <a:rPr lang="en-GB" altLang="en-US" sz="1400" dirty="0" err="1"/>
              <a:t>gyfarfod</a:t>
            </a:r>
            <a:r>
              <a:rPr lang="en-GB" altLang="en-US" sz="1400" dirty="0"/>
              <a:t> </a:t>
            </a:r>
            <a:r>
              <a:rPr lang="en-GB" altLang="en-US" sz="1400" dirty="0" err="1"/>
              <a:t>â’r</a:t>
            </a:r>
            <a:r>
              <a:rPr lang="en-GB" altLang="en-US" sz="1400" dirty="0"/>
              <a:t> SBYW.</a:t>
            </a:r>
          </a:p>
          <a:p>
            <a:pPr eaLnBrk="1" hangingPunct="1">
              <a:lnSpc>
                <a:spcPct val="120000"/>
              </a:lnSpc>
            </a:pPr>
            <a:r>
              <a:rPr lang="en-GB" altLang="en-US" sz="1400" dirty="0" err="1"/>
              <a:t>Mae’r</a:t>
            </a:r>
            <a:r>
              <a:rPr lang="en-GB" altLang="en-US" sz="1400" dirty="0"/>
              <a:t> </a:t>
            </a:r>
            <a:r>
              <a:rPr lang="en-GB" altLang="en-US" sz="1400" dirty="0" err="1"/>
              <a:t>berthynas</a:t>
            </a:r>
            <a:r>
              <a:rPr lang="en-GB" altLang="en-US" sz="1400" dirty="0"/>
              <a:t> </a:t>
            </a:r>
            <a:r>
              <a:rPr lang="en-GB" altLang="en-US" sz="1400" dirty="0" err="1"/>
              <a:t>rhwng</a:t>
            </a:r>
            <a:r>
              <a:rPr lang="en-GB" altLang="en-US" sz="1400" dirty="0"/>
              <a:t> y </a:t>
            </a:r>
            <a:r>
              <a:rPr lang="en-GB" altLang="en-US" sz="1400" dirty="0" err="1"/>
              <a:t>gweithiwr</a:t>
            </a:r>
            <a:r>
              <a:rPr lang="en-GB" altLang="en-US" sz="1400" dirty="0"/>
              <a:t> </a:t>
            </a:r>
            <a:r>
              <a:rPr lang="en-GB" altLang="en-US" sz="1400" dirty="0" err="1"/>
              <a:t>ieuenctid</a:t>
            </a:r>
            <a:r>
              <a:rPr lang="en-GB" altLang="en-US" sz="1400" dirty="0"/>
              <a:t> </a:t>
            </a:r>
            <a:r>
              <a:rPr lang="en-GB" altLang="en-US" sz="1400" dirty="0" err="1"/>
              <a:t>a’r</a:t>
            </a:r>
            <a:r>
              <a:rPr lang="en-GB" altLang="en-US" sz="1400" dirty="0"/>
              <a:t> person </a:t>
            </a:r>
            <a:r>
              <a:rPr lang="en-GB" altLang="en-US" sz="1400" dirty="0" err="1"/>
              <a:t>ifanc</a:t>
            </a:r>
            <a:r>
              <a:rPr lang="en-GB" altLang="en-US" sz="1400" dirty="0"/>
              <a:t> </a:t>
            </a:r>
            <a:r>
              <a:rPr lang="en-GB" altLang="en-US" sz="1400" dirty="0" err="1"/>
              <a:t>yn</a:t>
            </a:r>
            <a:r>
              <a:rPr lang="en-GB" altLang="en-US" sz="1400" dirty="0"/>
              <a:t> </a:t>
            </a:r>
            <a:r>
              <a:rPr lang="en-GB" altLang="en-US" sz="1400" dirty="0" err="1"/>
              <a:t>parhau’n</a:t>
            </a:r>
            <a:r>
              <a:rPr lang="en-GB" altLang="en-US" sz="1400" dirty="0"/>
              <a:t> </a:t>
            </a:r>
            <a:r>
              <a:rPr lang="en-GB" altLang="en-US" sz="1400" dirty="0" err="1"/>
              <a:t>wirfoddol</a:t>
            </a:r>
            <a:r>
              <a:rPr lang="en-GB" altLang="en-US" sz="1400" dirty="0"/>
              <a:t> </a:t>
            </a:r>
            <a:r>
              <a:rPr lang="en-GB" altLang="en-US" sz="1400" dirty="0" err="1"/>
              <a:t>trwy</a:t>
            </a:r>
            <a:r>
              <a:rPr lang="en-GB" altLang="en-US" sz="1400" dirty="0"/>
              <a:t> </a:t>
            </a:r>
            <a:r>
              <a:rPr lang="en-GB" altLang="en-US" sz="1400" dirty="0" err="1"/>
              <a:t>ddealltwriaeth</a:t>
            </a:r>
            <a:r>
              <a:rPr lang="en-GB" altLang="en-US" sz="1400" dirty="0"/>
              <a:t> </a:t>
            </a:r>
            <a:r>
              <a:rPr lang="en-GB" altLang="en-US" sz="1400" dirty="0" err="1"/>
              <a:t>glir</a:t>
            </a:r>
            <a:r>
              <a:rPr lang="en-GB" altLang="en-US" sz="1400" dirty="0"/>
              <a:t> </a:t>
            </a:r>
            <a:r>
              <a:rPr lang="en-GB" altLang="en-US" sz="1400" dirty="0" err="1"/>
              <a:t>nad</a:t>
            </a:r>
            <a:r>
              <a:rPr lang="en-GB" altLang="en-US" sz="1400" dirty="0"/>
              <a:t> </a:t>
            </a:r>
            <a:r>
              <a:rPr lang="en-GB" altLang="en-US" sz="1400" dirty="0" err="1"/>
              <a:t>oes</a:t>
            </a:r>
            <a:r>
              <a:rPr lang="en-GB" altLang="en-US" sz="1400" dirty="0"/>
              <a:t> </a:t>
            </a:r>
            <a:r>
              <a:rPr lang="en-GB" altLang="en-US" sz="1400" dirty="0" err="1"/>
              <a:t>rhaid</a:t>
            </a:r>
            <a:r>
              <a:rPr lang="en-GB" altLang="en-US" sz="1400" dirty="0"/>
              <a:t> </a:t>
            </a:r>
            <a:r>
              <a:rPr lang="en-GB" altLang="en-US" sz="1400" dirty="0" err="1"/>
              <a:t>i’r</a:t>
            </a:r>
            <a:r>
              <a:rPr lang="en-GB" altLang="en-US" sz="1400" dirty="0"/>
              <a:t> person </a:t>
            </a:r>
            <a:r>
              <a:rPr lang="en-GB" altLang="en-US" sz="1400" dirty="0" err="1"/>
              <a:t>ifanc</a:t>
            </a:r>
            <a:r>
              <a:rPr lang="en-GB" altLang="en-US" sz="1400" dirty="0"/>
              <a:t> </a:t>
            </a:r>
            <a:r>
              <a:rPr lang="en-GB" altLang="en-US" sz="1400" dirty="0" err="1"/>
              <a:t>weithio</a:t>
            </a:r>
            <a:r>
              <a:rPr lang="en-GB" altLang="en-US" sz="1400" dirty="0"/>
              <a:t> </a:t>
            </a:r>
            <a:r>
              <a:rPr lang="en-GB" altLang="en-US" sz="1400" dirty="0" err="1"/>
              <a:t>gyda’r</a:t>
            </a:r>
            <a:r>
              <a:rPr lang="en-GB" altLang="en-US" sz="1400" dirty="0"/>
              <a:t> </a:t>
            </a:r>
            <a:r>
              <a:rPr lang="en-GB" altLang="en-US" sz="1400" dirty="0" err="1"/>
              <a:t>gweithiwr</a:t>
            </a:r>
            <a:r>
              <a:rPr lang="en-GB" altLang="en-US" sz="1400" dirty="0"/>
              <a:t> </a:t>
            </a:r>
            <a:r>
              <a:rPr lang="en-GB" altLang="en-US" sz="1400" dirty="0" err="1"/>
              <a:t>ieuenctid</a:t>
            </a:r>
            <a:r>
              <a:rPr lang="en-GB" altLang="en-US" sz="1400" dirty="0"/>
              <a:t>.</a:t>
            </a:r>
          </a:p>
          <a:p>
            <a:pPr eaLnBrk="1" hangingPunct="1">
              <a:lnSpc>
                <a:spcPct val="120000"/>
              </a:lnSpc>
            </a:pPr>
            <a:r>
              <a:rPr lang="en-GB" altLang="en-US" sz="1400" dirty="0"/>
              <a:t>Mae </a:t>
            </a:r>
            <a:r>
              <a:rPr lang="en-GB" altLang="en-US" sz="1400" dirty="0" err="1"/>
              <a:t>gan</a:t>
            </a:r>
            <a:r>
              <a:rPr lang="en-GB" altLang="en-US" sz="1400" dirty="0"/>
              <a:t> bob </a:t>
            </a:r>
            <a:r>
              <a:rPr lang="en-GB" altLang="en-US" sz="1400" dirty="0" err="1"/>
              <a:t>ysgol</a:t>
            </a:r>
            <a:r>
              <a:rPr lang="en-GB" altLang="en-US" sz="1400" dirty="0"/>
              <a:t> </a:t>
            </a:r>
            <a:r>
              <a:rPr lang="en-GB" altLang="en-US" sz="1400" dirty="0" err="1"/>
              <a:t>uwchradd</a:t>
            </a:r>
            <a:r>
              <a:rPr lang="en-GB" altLang="en-US" sz="1400" dirty="0"/>
              <a:t> </a:t>
            </a:r>
            <a:r>
              <a:rPr lang="en-GB" altLang="en-US" sz="1400" dirty="0" err="1"/>
              <a:t>yn</a:t>
            </a:r>
            <a:r>
              <a:rPr lang="en-GB" altLang="en-US" sz="1400" dirty="0"/>
              <a:t> Sir </a:t>
            </a:r>
            <a:r>
              <a:rPr lang="en-GB" altLang="en-US" sz="1400" dirty="0" err="1"/>
              <a:t>Gaerfyrddin</a:t>
            </a:r>
            <a:r>
              <a:rPr lang="en-GB" altLang="en-US" sz="1400" dirty="0"/>
              <a:t> </a:t>
            </a:r>
            <a:r>
              <a:rPr lang="en-GB" altLang="en-US" sz="1400" dirty="0" err="1"/>
              <a:t>gysylltiad</a:t>
            </a:r>
            <a:r>
              <a:rPr lang="en-GB" altLang="en-US" sz="1400" dirty="0"/>
              <a:t> â SBYW.</a:t>
            </a:r>
          </a:p>
        </p:txBody>
      </p:sp>
      <p:sp>
        <p:nvSpPr>
          <p:cNvPr id="2" name="Content Placeholder 1"/>
          <p:cNvSpPr>
            <a:spLocks noGrp="1"/>
          </p:cNvSpPr>
          <p:nvPr>
            <p:ph sz="half" idx="2"/>
          </p:nvPr>
        </p:nvSpPr>
        <p:spPr>
          <a:xfrm>
            <a:off x="6172202" y="1555460"/>
            <a:ext cx="5181600" cy="4351338"/>
          </a:xfrm>
        </p:spPr>
        <p:txBody>
          <a:bodyPr>
            <a:normAutofit fontScale="77500" lnSpcReduction="20000"/>
          </a:bodyPr>
          <a:lstStyle/>
          <a:p>
            <a:pPr eaLnBrk="1" hangingPunct="1">
              <a:lnSpc>
                <a:spcPct val="120000"/>
              </a:lnSpc>
            </a:pPr>
            <a:r>
              <a:rPr lang="en-GB" altLang="en-US" sz="2000" dirty="0">
                <a:solidFill>
                  <a:schemeClr val="accent5">
                    <a:lumMod val="75000"/>
                  </a:schemeClr>
                </a:solidFill>
              </a:rPr>
              <a:t>When Youth Workers are available on school sites during lunch breaks, young people are able to have the opportunity to get to know them and this can lead to positive relationships which encourage participation in local Youth Projects. </a:t>
            </a:r>
          </a:p>
          <a:p>
            <a:pPr eaLnBrk="1" hangingPunct="1">
              <a:lnSpc>
                <a:spcPct val="120000"/>
              </a:lnSpc>
            </a:pPr>
            <a:r>
              <a:rPr lang="en-GB" altLang="en-US" sz="2000" dirty="0">
                <a:solidFill>
                  <a:schemeClr val="accent5">
                    <a:lumMod val="75000"/>
                  </a:schemeClr>
                </a:solidFill>
              </a:rPr>
              <a:t>Young people may be referred to the SBYW through teachers, pastoral teams, education welfare officers or social services. Young people may also self-refer through arranging a time to meet with the SBYW. </a:t>
            </a:r>
          </a:p>
          <a:p>
            <a:pPr eaLnBrk="1" hangingPunct="1">
              <a:lnSpc>
                <a:spcPct val="120000"/>
              </a:lnSpc>
            </a:pPr>
            <a:r>
              <a:rPr lang="en-GB" altLang="en-US" sz="2000" dirty="0">
                <a:solidFill>
                  <a:schemeClr val="accent5">
                    <a:lumMod val="75000"/>
                  </a:schemeClr>
                </a:solidFill>
              </a:rPr>
              <a:t>The relationship between the youth worker and young person remains voluntary through a clear understanding that the young person does not have to work with the youth worker.</a:t>
            </a:r>
          </a:p>
          <a:p>
            <a:pPr eaLnBrk="1" hangingPunct="1">
              <a:lnSpc>
                <a:spcPct val="120000"/>
              </a:lnSpc>
            </a:pPr>
            <a:r>
              <a:rPr lang="en-GB" altLang="en-US" sz="2000" dirty="0">
                <a:solidFill>
                  <a:schemeClr val="accent5">
                    <a:lumMod val="75000"/>
                  </a:schemeClr>
                </a:solidFill>
              </a:rPr>
              <a:t>Every secondary school in Carmarthenshire has contact with a SBYW.</a:t>
            </a:r>
          </a:p>
          <a:p>
            <a:pPr>
              <a:lnSpc>
                <a:spcPct val="80000"/>
              </a:lnSpc>
            </a:pPr>
            <a:endParaRPr lang="en-GB" altLang="en-US" sz="2000" dirty="0"/>
          </a:p>
        </p:txBody>
      </p:sp>
    </p:spTree>
    <p:extLst>
      <p:ext uri="{BB962C8B-B14F-4D97-AF65-F5344CB8AC3E}">
        <p14:creationId xmlns:p14="http://schemas.microsoft.com/office/powerpoint/2010/main" val="5672491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a:bodyPr>
          <a:lstStyle/>
          <a:p>
            <a:pPr eaLnBrk="1" hangingPunct="1"/>
            <a:r>
              <a:rPr lang="en-GB" altLang="en-US" sz="3200" b="1" dirty="0"/>
              <a:t>Gwaith Ieuenctid </a:t>
            </a:r>
            <a:r>
              <a:rPr lang="en-GB" altLang="en-US" sz="3200" b="1" dirty="0" err="1"/>
              <a:t>mewn</a:t>
            </a:r>
            <a:r>
              <a:rPr lang="en-GB" altLang="en-US" sz="3200" b="1" dirty="0"/>
              <a:t> </a:t>
            </a:r>
            <a:r>
              <a:rPr lang="en-GB" altLang="en-US" sz="3200" b="1" dirty="0" err="1"/>
              <a:t>Ysgolion</a:t>
            </a:r>
            <a:br>
              <a:rPr lang="en-GB" altLang="en-US" sz="3200" b="1" dirty="0"/>
            </a:br>
            <a:r>
              <a:rPr lang="en-GB" altLang="en-US" sz="3200" b="1" dirty="0">
                <a:solidFill>
                  <a:schemeClr val="accent5">
                    <a:lumMod val="75000"/>
                  </a:schemeClr>
                </a:solidFill>
              </a:rPr>
              <a:t>Schools Based Youth Work</a:t>
            </a:r>
          </a:p>
        </p:txBody>
      </p:sp>
      <p:sp>
        <p:nvSpPr>
          <p:cNvPr id="44035" name="Rectangle 4"/>
          <p:cNvSpPr>
            <a:spLocks noGrp="1" noChangeArrowheads="1"/>
          </p:cNvSpPr>
          <p:nvPr>
            <p:ph sz="half" idx="1"/>
          </p:nvPr>
        </p:nvSpPr>
        <p:spPr>
          <a:xfrm>
            <a:off x="838200" y="1600245"/>
            <a:ext cx="5181600" cy="4351338"/>
          </a:xfrm>
        </p:spPr>
        <p:txBody>
          <a:bodyPr>
            <a:normAutofit/>
          </a:bodyPr>
          <a:lstStyle/>
          <a:p>
            <a:pPr eaLnBrk="1" hangingPunct="1">
              <a:lnSpc>
                <a:spcPct val="80000"/>
              </a:lnSpc>
            </a:pPr>
            <a:r>
              <a:rPr lang="en-GB" altLang="en-US" sz="2000" dirty="0"/>
              <a:t>Mae </a:t>
            </a:r>
            <a:r>
              <a:rPr lang="en-GB" altLang="en-US" sz="2000" dirty="0" err="1"/>
              <a:t>rhai</a:t>
            </a:r>
            <a:r>
              <a:rPr lang="en-GB" altLang="en-US" sz="2000" dirty="0"/>
              <a:t> </a:t>
            </a:r>
            <a:r>
              <a:rPr lang="en-GB" altLang="en-US" sz="2000" dirty="0" err="1"/>
              <a:t>prosiectau</a:t>
            </a:r>
            <a:r>
              <a:rPr lang="en-GB" altLang="en-US" sz="2000" dirty="0"/>
              <a:t> </a:t>
            </a:r>
            <a:r>
              <a:rPr lang="en-GB" altLang="en-US" sz="2000" dirty="0" err="1"/>
              <a:t>gwaith</a:t>
            </a:r>
            <a:r>
              <a:rPr lang="en-GB" altLang="en-US" sz="2000" dirty="0"/>
              <a:t> </a:t>
            </a:r>
            <a:r>
              <a:rPr lang="en-GB" altLang="en-US" sz="2000" dirty="0" err="1"/>
              <a:t>ieuenctid</a:t>
            </a:r>
            <a:r>
              <a:rPr lang="en-GB" altLang="en-US" sz="2000" dirty="0"/>
              <a:t> </a:t>
            </a:r>
            <a:r>
              <a:rPr lang="en-GB" altLang="en-US" sz="2000" dirty="0" err="1"/>
              <a:t>mewn</a:t>
            </a:r>
            <a:r>
              <a:rPr lang="en-GB" altLang="en-US" sz="2000" dirty="0"/>
              <a:t> </a:t>
            </a:r>
            <a:r>
              <a:rPr lang="en-GB" altLang="en-US" sz="2000" dirty="0" err="1"/>
              <a:t>ysgolion</a:t>
            </a:r>
            <a:r>
              <a:rPr lang="en-GB" altLang="en-US" sz="2000" dirty="0"/>
              <a:t> </a:t>
            </a:r>
            <a:r>
              <a:rPr lang="en-GB" altLang="en-US" sz="2000" dirty="0" err="1"/>
              <a:t>yn</a:t>
            </a:r>
            <a:r>
              <a:rPr lang="en-GB" altLang="en-US" sz="2000" dirty="0"/>
              <a:t> </a:t>
            </a:r>
            <a:r>
              <a:rPr lang="en-GB" altLang="en-US" sz="2000" dirty="0" err="1"/>
              <a:t>cynnwys</a:t>
            </a:r>
            <a:r>
              <a:rPr lang="en-GB" altLang="en-US" sz="2000" dirty="0"/>
              <a:t>:</a:t>
            </a:r>
          </a:p>
          <a:p>
            <a:pPr lvl="1">
              <a:lnSpc>
                <a:spcPct val="80000"/>
              </a:lnSpc>
            </a:pPr>
            <a:r>
              <a:rPr lang="en-GB" altLang="en-US" sz="1900" dirty="0" err="1"/>
              <a:t>Prosiectau</a:t>
            </a:r>
            <a:r>
              <a:rPr lang="en-GB" altLang="en-US" sz="1900" dirty="0"/>
              <a:t> </a:t>
            </a:r>
            <a:r>
              <a:rPr lang="en-GB" altLang="en-US" sz="1900" dirty="0" err="1"/>
              <a:t>Gwrth-fwlio</a:t>
            </a:r>
            <a:endParaRPr lang="en-GB" altLang="en-US" sz="1900" dirty="0"/>
          </a:p>
          <a:p>
            <a:pPr lvl="1">
              <a:lnSpc>
                <a:spcPct val="80000"/>
              </a:lnSpc>
            </a:pPr>
            <a:r>
              <a:rPr lang="en-GB" altLang="en-US" sz="1900" dirty="0" err="1"/>
              <a:t>Cyfaill</a:t>
            </a:r>
            <a:endParaRPr lang="en-GB" altLang="en-US" sz="1900" dirty="0"/>
          </a:p>
          <a:p>
            <a:pPr lvl="1">
              <a:lnSpc>
                <a:spcPct val="80000"/>
              </a:lnSpc>
            </a:pPr>
            <a:r>
              <a:rPr lang="en-GB" altLang="en-US" sz="1900" dirty="0" err="1"/>
              <a:t>Prosiectau</a:t>
            </a:r>
            <a:r>
              <a:rPr lang="en-GB" altLang="en-US" sz="1900" dirty="0"/>
              <a:t> </a:t>
            </a:r>
            <a:r>
              <a:rPr lang="en-GB" altLang="en-US" sz="1900" dirty="0" err="1"/>
              <a:t>addysg</a:t>
            </a:r>
            <a:r>
              <a:rPr lang="en-GB" altLang="en-US" sz="1900" dirty="0"/>
              <a:t> </a:t>
            </a:r>
            <a:r>
              <a:rPr lang="en-GB" altLang="en-US" sz="1900" dirty="0" err="1"/>
              <a:t>cyfoedion</a:t>
            </a:r>
            <a:endParaRPr lang="en-GB" altLang="en-US" sz="1900" dirty="0"/>
          </a:p>
          <a:p>
            <a:pPr lvl="1">
              <a:lnSpc>
                <a:spcPct val="80000"/>
              </a:lnSpc>
            </a:pPr>
            <a:r>
              <a:rPr lang="en-GB" altLang="en-US" sz="1900" dirty="0"/>
              <a:t>Gwaith </a:t>
            </a:r>
            <a:r>
              <a:rPr lang="en-GB" altLang="en-US" sz="1900" dirty="0" err="1"/>
              <a:t>grwp</a:t>
            </a:r>
            <a:endParaRPr lang="en-GB" altLang="en-US" sz="1900" dirty="0"/>
          </a:p>
          <a:p>
            <a:pPr lvl="1">
              <a:lnSpc>
                <a:spcPct val="80000"/>
              </a:lnSpc>
            </a:pPr>
            <a:r>
              <a:rPr lang="en-GB" altLang="en-US" sz="1900" dirty="0" err="1"/>
              <a:t>Sesiynau</a:t>
            </a:r>
            <a:r>
              <a:rPr lang="en-GB" altLang="en-US" sz="1900" dirty="0"/>
              <a:t> un-un</a:t>
            </a:r>
          </a:p>
          <a:p>
            <a:pPr lvl="1">
              <a:lnSpc>
                <a:spcPct val="80000"/>
              </a:lnSpc>
            </a:pPr>
            <a:r>
              <a:rPr lang="en-GB" altLang="en-US" sz="1900" dirty="0" err="1"/>
              <a:t>Galw</a:t>
            </a:r>
            <a:r>
              <a:rPr lang="en-GB" altLang="en-US" sz="1900" dirty="0"/>
              <a:t> </a:t>
            </a:r>
            <a:r>
              <a:rPr lang="en-GB" altLang="en-US" sz="1900" dirty="0" err="1"/>
              <a:t>heibio</a:t>
            </a:r>
            <a:r>
              <a:rPr lang="en-GB" altLang="en-US" sz="1900" dirty="0"/>
              <a:t> </a:t>
            </a:r>
            <a:r>
              <a:rPr lang="en-GB" altLang="en-US" sz="1900" dirty="0" err="1"/>
              <a:t>amser</a:t>
            </a:r>
            <a:r>
              <a:rPr lang="en-GB" altLang="en-US" sz="1900" dirty="0"/>
              <a:t> </a:t>
            </a:r>
            <a:r>
              <a:rPr lang="en-GB" altLang="en-US" sz="1900" dirty="0" err="1"/>
              <a:t>cinio</a:t>
            </a:r>
            <a:endParaRPr lang="en-GB" altLang="en-US" sz="1900" dirty="0"/>
          </a:p>
          <a:p>
            <a:pPr lvl="1">
              <a:lnSpc>
                <a:spcPct val="80000"/>
              </a:lnSpc>
            </a:pPr>
            <a:r>
              <a:rPr lang="en-GB" altLang="en-US" sz="1900" dirty="0" err="1"/>
              <a:t>Prosiectau</a:t>
            </a:r>
            <a:r>
              <a:rPr lang="en-GB" altLang="en-US" sz="1900" dirty="0"/>
              <a:t> </a:t>
            </a:r>
            <a:r>
              <a:rPr lang="en-GB" altLang="en-US" sz="1900" dirty="0" err="1"/>
              <a:t>ar</a:t>
            </a:r>
            <a:r>
              <a:rPr lang="en-GB" altLang="en-US" sz="1900" dirty="0"/>
              <a:t> </a:t>
            </a:r>
            <a:r>
              <a:rPr lang="en-GB" altLang="en-US" sz="1900" dirty="0" err="1"/>
              <a:t>ôl</a:t>
            </a:r>
            <a:r>
              <a:rPr lang="en-GB" altLang="en-US" sz="1900" dirty="0"/>
              <a:t> </a:t>
            </a:r>
            <a:r>
              <a:rPr lang="en-GB" altLang="en-US" sz="1900" dirty="0" err="1"/>
              <a:t>ysgol</a:t>
            </a:r>
            <a:endParaRPr lang="en-GB" altLang="en-US" sz="1900" dirty="0"/>
          </a:p>
          <a:p>
            <a:pPr lvl="1">
              <a:lnSpc>
                <a:spcPct val="80000"/>
              </a:lnSpc>
            </a:pPr>
            <a:r>
              <a:rPr lang="en-GB" altLang="en-US" sz="1900" dirty="0" err="1"/>
              <a:t>Prosiectau</a:t>
            </a:r>
            <a:r>
              <a:rPr lang="en-GB" altLang="en-US" sz="1900" dirty="0"/>
              <a:t> </a:t>
            </a:r>
            <a:r>
              <a:rPr lang="en-GB" altLang="en-US" sz="1900" dirty="0" err="1"/>
              <a:t>rheoli</a:t>
            </a:r>
            <a:r>
              <a:rPr lang="en-GB" altLang="en-US" sz="1900" dirty="0"/>
              <a:t> </a:t>
            </a:r>
            <a:r>
              <a:rPr lang="en-GB" altLang="en-US" sz="1900" dirty="0" err="1"/>
              <a:t>dicter</a:t>
            </a:r>
            <a:endParaRPr lang="en-GB" altLang="en-US" sz="1900" dirty="0"/>
          </a:p>
          <a:p>
            <a:pPr lvl="1">
              <a:lnSpc>
                <a:spcPct val="80000"/>
              </a:lnSpc>
            </a:pPr>
            <a:r>
              <a:rPr lang="en-GB" altLang="en-US" sz="1900" dirty="0" err="1"/>
              <a:t>Mecaneg</a:t>
            </a:r>
            <a:r>
              <a:rPr lang="en-GB" altLang="en-US" sz="1900" dirty="0"/>
              <a:t>/</a:t>
            </a:r>
            <a:r>
              <a:rPr lang="en-GB" altLang="en-US" sz="1900" dirty="0" err="1"/>
              <a:t>Beicio</a:t>
            </a:r>
            <a:r>
              <a:rPr lang="en-GB" altLang="en-US" sz="1900" dirty="0"/>
              <a:t> </a:t>
            </a:r>
            <a:r>
              <a:rPr lang="en-GB" altLang="en-US" sz="1900" dirty="0" err="1"/>
              <a:t>Mynydd</a:t>
            </a:r>
            <a:r>
              <a:rPr lang="en-GB" altLang="en-US" sz="1900" dirty="0"/>
              <a:t>/D of E</a:t>
            </a:r>
          </a:p>
          <a:p>
            <a:pPr lvl="1">
              <a:lnSpc>
                <a:spcPct val="80000"/>
              </a:lnSpc>
            </a:pPr>
            <a:r>
              <a:rPr lang="en-GB" altLang="en-US" sz="1900" dirty="0" err="1"/>
              <a:t>Prosiectau</a:t>
            </a:r>
            <a:r>
              <a:rPr lang="en-GB" altLang="en-US" sz="1900" dirty="0"/>
              <a:t> </a:t>
            </a:r>
            <a:r>
              <a:rPr lang="en-GB" altLang="en-US" sz="1900" dirty="0" err="1"/>
              <a:t>fforwm</a:t>
            </a:r>
            <a:r>
              <a:rPr lang="en-GB" altLang="en-US" sz="1900" dirty="0"/>
              <a:t> </a:t>
            </a:r>
            <a:r>
              <a:rPr lang="en-GB" altLang="en-US" sz="1900" dirty="0" err="1"/>
              <a:t>theatr</a:t>
            </a:r>
            <a:endParaRPr lang="en-GB" altLang="en-US" sz="1900" dirty="0"/>
          </a:p>
          <a:p>
            <a:pPr lvl="1">
              <a:lnSpc>
                <a:spcPct val="80000"/>
              </a:lnSpc>
            </a:pPr>
            <a:r>
              <a:rPr lang="en-GB" altLang="en-US" sz="1900" dirty="0" err="1"/>
              <a:t>Mentora</a:t>
            </a:r>
            <a:r>
              <a:rPr lang="en-GB" altLang="en-US" sz="1900" dirty="0"/>
              <a:t> </a:t>
            </a:r>
            <a:r>
              <a:rPr lang="en-GB" altLang="en-US" sz="1900" dirty="0" err="1"/>
              <a:t>Cymheiriaid</a:t>
            </a:r>
            <a:endParaRPr lang="en-GB" altLang="en-US" sz="1900" dirty="0"/>
          </a:p>
        </p:txBody>
      </p:sp>
      <p:sp>
        <p:nvSpPr>
          <p:cNvPr id="2" name="Content Placeholder 1"/>
          <p:cNvSpPr>
            <a:spLocks noGrp="1"/>
          </p:cNvSpPr>
          <p:nvPr>
            <p:ph sz="half" idx="2"/>
          </p:nvPr>
        </p:nvSpPr>
        <p:spPr>
          <a:xfrm>
            <a:off x="6236595" y="1600245"/>
            <a:ext cx="5181600" cy="4351338"/>
          </a:xfrm>
        </p:spPr>
        <p:txBody>
          <a:bodyPr>
            <a:normAutofit/>
          </a:bodyPr>
          <a:lstStyle/>
          <a:p>
            <a:pPr>
              <a:lnSpc>
                <a:spcPct val="80000"/>
              </a:lnSpc>
            </a:pPr>
            <a:r>
              <a:rPr lang="en-GB" altLang="en-US" sz="2000" dirty="0">
                <a:solidFill>
                  <a:schemeClr val="accent5">
                    <a:lumMod val="75000"/>
                  </a:schemeClr>
                </a:solidFill>
              </a:rPr>
              <a:t>Some school based youth work projects include:</a:t>
            </a:r>
          </a:p>
          <a:p>
            <a:pPr lvl="1">
              <a:lnSpc>
                <a:spcPct val="80000"/>
              </a:lnSpc>
            </a:pPr>
            <a:r>
              <a:rPr lang="en-GB" altLang="en-US" sz="1900" dirty="0">
                <a:solidFill>
                  <a:schemeClr val="accent5">
                    <a:lumMod val="75000"/>
                  </a:schemeClr>
                </a:solidFill>
              </a:rPr>
              <a:t>Anti-Bullying Projects</a:t>
            </a:r>
          </a:p>
          <a:p>
            <a:pPr lvl="1">
              <a:lnSpc>
                <a:spcPct val="80000"/>
              </a:lnSpc>
            </a:pPr>
            <a:r>
              <a:rPr lang="en-GB" altLang="en-US" sz="1900" dirty="0">
                <a:solidFill>
                  <a:schemeClr val="accent5">
                    <a:lumMod val="75000"/>
                  </a:schemeClr>
                </a:solidFill>
              </a:rPr>
              <a:t>Buddying    </a:t>
            </a:r>
          </a:p>
          <a:p>
            <a:pPr lvl="1">
              <a:lnSpc>
                <a:spcPct val="80000"/>
              </a:lnSpc>
            </a:pPr>
            <a:r>
              <a:rPr lang="en-GB" altLang="en-US" sz="1900" dirty="0">
                <a:solidFill>
                  <a:schemeClr val="accent5">
                    <a:lumMod val="75000"/>
                  </a:schemeClr>
                </a:solidFill>
              </a:rPr>
              <a:t>Peer education projects</a:t>
            </a:r>
          </a:p>
          <a:p>
            <a:pPr lvl="1">
              <a:lnSpc>
                <a:spcPct val="80000"/>
              </a:lnSpc>
            </a:pPr>
            <a:r>
              <a:rPr lang="en-GB" altLang="en-US" sz="1900" dirty="0">
                <a:solidFill>
                  <a:schemeClr val="accent5">
                    <a:lumMod val="75000"/>
                  </a:schemeClr>
                </a:solidFill>
              </a:rPr>
              <a:t>Group Work</a:t>
            </a:r>
          </a:p>
          <a:p>
            <a:pPr lvl="1">
              <a:lnSpc>
                <a:spcPct val="80000"/>
              </a:lnSpc>
            </a:pPr>
            <a:r>
              <a:rPr lang="en-GB" altLang="en-US" sz="1900" dirty="0">
                <a:solidFill>
                  <a:schemeClr val="accent5">
                    <a:lumMod val="75000"/>
                  </a:schemeClr>
                </a:solidFill>
              </a:rPr>
              <a:t>One-one sessions</a:t>
            </a:r>
          </a:p>
          <a:p>
            <a:pPr lvl="1">
              <a:lnSpc>
                <a:spcPct val="80000"/>
              </a:lnSpc>
            </a:pPr>
            <a:r>
              <a:rPr lang="en-GB" altLang="en-US" sz="1900" dirty="0">
                <a:solidFill>
                  <a:schemeClr val="accent5">
                    <a:lumMod val="75000"/>
                  </a:schemeClr>
                </a:solidFill>
              </a:rPr>
              <a:t>Lunchtime drop-in</a:t>
            </a:r>
          </a:p>
          <a:p>
            <a:pPr lvl="1">
              <a:lnSpc>
                <a:spcPct val="80000"/>
              </a:lnSpc>
            </a:pPr>
            <a:r>
              <a:rPr lang="en-GB" altLang="en-US" sz="1900" dirty="0">
                <a:solidFill>
                  <a:schemeClr val="accent5">
                    <a:lumMod val="75000"/>
                  </a:schemeClr>
                </a:solidFill>
              </a:rPr>
              <a:t>After school projects</a:t>
            </a:r>
          </a:p>
          <a:p>
            <a:pPr lvl="1">
              <a:lnSpc>
                <a:spcPct val="80000"/>
              </a:lnSpc>
            </a:pPr>
            <a:r>
              <a:rPr lang="en-GB" altLang="en-US" sz="1900" dirty="0">
                <a:solidFill>
                  <a:schemeClr val="accent5">
                    <a:lumMod val="75000"/>
                  </a:schemeClr>
                </a:solidFill>
              </a:rPr>
              <a:t>Anger-management projects</a:t>
            </a:r>
          </a:p>
          <a:p>
            <a:pPr lvl="1">
              <a:lnSpc>
                <a:spcPct val="80000"/>
              </a:lnSpc>
            </a:pPr>
            <a:r>
              <a:rPr lang="en-GB" altLang="en-US" sz="1900" dirty="0">
                <a:solidFill>
                  <a:schemeClr val="accent5">
                    <a:lumMod val="75000"/>
                  </a:schemeClr>
                </a:solidFill>
              </a:rPr>
              <a:t>Mechanics/Mountain Biking/D of E</a:t>
            </a:r>
          </a:p>
          <a:p>
            <a:pPr lvl="1">
              <a:lnSpc>
                <a:spcPct val="80000"/>
              </a:lnSpc>
            </a:pPr>
            <a:r>
              <a:rPr lang="en-GB" altLang="en-US" sz="1900" dirty="0">
                <a:solidFill>
                  <a:schemeClr val="accent5">
                    <a:lumMod val="75000"/>
                  </a:schemeClr>
                </a:solidFill>
              </a:rPr>
              <a:t>Theatre forum Projects</a:t>
            </a:r>
          </a:p>
          <a:p>
            <a:pPr lvl="1">
              <a:lnSpc>
                <a:spcPct val="80000"/>
              </a:lnSpc>
            </a:pPr>
            <a:r>
              <a:rPr lang="en-GB" altLang="en-US" sz="1900" dirty="0">
                <a:solidFill>
                  <a:schemeClr val="accent5">
                    <a:lumMod val="75000"/>
                  </a:schemeClr>
                </a:solidFill>
              </a:rPr>
              <a:t>Peer Mentoring</a:t>
            </a:r>
          </a:p>
        </p:txBody>
      </p:sp>
    </p:spTree>
    <p:extLst>
      <p:ext uri="{BB962C8B-B14F-4D97-AF65-F5344CB8AC3E}">
        <p14:creationId xmlns:p14="http://schemas.microsoft.com/office/powerpoint/2010/main" val="24527541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838198" y="159853"/>
            <a:ext cx="10515600" cy="1325563"/>
          </a:xfrm>
        </p:spPr>
        <p:txBody>
          <a:bodyPr>
            <a:normAutofit/>
          </a:bodyPr>
          <a:lstStyle/>
          <a:p>
            <a:pPr eaLnBrk="1" hangingPunct="1"/>
            <a:r>
              <a:rPr lang="en-GB" altLang="en-US" b="1" dirty="0"/>
              <a:t>Gwaith Ieuenctid </a:t>
            </a:r>
            <a:r>
              <a:rPr lang="en-GB" altLang="en-US" b="1" dirty="0" err="1"/>
              <a:t>ar</a:t>
            </a:r>
            <a:r>
              <a:rPr lang="en-GB" altLang="en-US" b="1" dirty="0"/>
              <a:t> y </a:t>
            </a:r>
            <a:r>
              <a:rPr lang="en-GB" altLang="en-US" b="1" dirty="0" err="1"/>
              <a:t>Stryd</a:t>
            </a:r>
            <a:r>
              <a:rPr lang="en-GB" altLang="en-US" b="1" dirty="0"/>
              <a:t>/</a:t>
            </a:r>
            <a:r>
              <a:rPr lang="en-GB" altLang="en-US" b="1" dirty="0" err="1"/>
              <a:t>Datgysylltiedig</a:t>
            </a:r>
            <a:br>
              <a:rPr lang="en-GB" altLang="en-US" b="1" dirty="0"/>
            </a:br>
            <a:r>
              <a:rPr lang="en-GB" altLang="en-US" b="1" dirty="0">
                <a:solidFill>
                  <a:schemeClr val="accent5">
                    <a:lumMod val="75000"/>
                  </a:schemeClr>
                </a:solidFill>
              </a:rPr>
              <a:t>Street Based/Detached Youth Work</a:t>
            </a:r>
            <a:r>
              <a:rPr lang="en-GB" altLang="en-US" dirty="0">
                <a:solidFill>
                  <a:schemeClr val="accent5">
                    <a:lumMod val="75000"/>
                  </a:schemeClr>
                </a:solidFill>
              </a:rPr>
              <a:t> </a:t>
            </a:r>
          </a:p>
        </p:txBody>
      </p:sp>
      <p:sp>
        <p:nvSpPr>
          <p:cNvPr id="46083" name="Rectangle 4"/>
          <p:cNvSpPr>
            <a:spLocks noGrp="1" noChangeArrowheads="1"/>
          </p:cNvSpPr>
          <p:nvPr>
            <p:ph sz="half" idx="1"/>
          </p:nvPr>
        </p:nvSpPr>
        <p:spPr>
          <a:xfrm>
            <a:off x="838198" y="1437199"/>
            <a:ext cx="5181600" cy="4733445"/>
          </a:xfrm>
        </p:spPr>
        <p:txBody>
          <a:bodyPr>
            <a:noAutofit/>
          </a:bodyPr>
          <a:lstStyle/>
          <a:p>
            <a:pPr>
              <a:lnSpc>
                <a:spcPct val="120000"/>
              </a:lnSpc>
            </a:pPr>
            <a:r>
              <a:rPr lang="en-GB" altLang="en-US" sz="1200" dirty="0"/>
              <a:t>Gwaith Ieuenctid </a:t>
            </a:r>
            <a:r>
              <a:rPr lang="en-GB" altLang="en-US" sz="1200" dirty="0" err="1"/>
              <a:t>ar</a:t>
            </a:r>
            <a:r>
              <a:rPr lang="en-GB" altLang="en-US" sz="1200" dirty="0"/>
              <a:t> y </a:t>
            </a:r>
            <a:r>
              <a:rPr lang="en-GB" altLang="en-US" sz="1200" dirty="0" err="1"/>
              <a:t>Stryd</a:t>
            </a:r>
            <a:r>
              <a:rPr lang="en-GB" altLang="en-US" sz="1200" dirty="0"/>
              <a:t> </a:t>
            </a:r>
            <a:r>
              <a:rPr lang="en-GB" altLang="en-US" sz="1200" dirty="0" err="1"/>
              <a:t>yw’r</a:t>
            </a:r>
            <a:r>
              <a:rPr lang="en-GB" altLang="en-US" sz="1200" dirty="0"/>
              <a:t> term a </a:t>
            </a:r>
            <a:r>
              <a:rPr lang="en-GB" altLang="en-US" sz="1200" dirty="0" err="1"/>
              <a:t>ddefnyddir</a:t>
            </a:r>
            <a:r>
              <a:rPr lang="en-GB" altLang="en-US" sz="1200" dirty="0"/>
              <a:t> </a:t>
            </a:r>
            <a:r>
              <a:rPr lang="en-GB" altLang="en-US" sz="1200" dirty="0" err="1"/>
              <a:t>i</a:t>
            </a:r>
            <a:r>
              <a:rPr lang="en-GB" altLang="en-US" sz="1200" dirty="0"/>
              <a:t> </a:t>
            </a:r>
            <a:r>
              <a:rPr lang="en-GB" altLang="en-US" sz="1200" dirty="0" err="1"/>
              <a:t>ddisgrifio</a:t>
            </a:r>
            <a:r>
              <a:rPr lang="en-GB" altLang="en-US" sz="1200" dirty="0"/>
              <a:t> </a:t>
            </a:r>
            <a:r>
              <a:rPr lang="en-GB" altLang="en-US" sz="1200" dirty="0" err="1"/>
              <a:t>gwaith</a:t>
            </a:r>
            <a:r>
              <a:rPr lang="en-GB" altLang="en-US" sz="1200" dirty="0"/>
              <a:t> </a:t>
            </a:r>
            <a:r>
              <a:rPr lang="en-GB" altLang="en-US" sz="1200" dirty="0" err="1"/>
              <a:t>ieuenctid</a:t>
            </a:r>
            <a:r>
              <a:rPr lang="en-GB" altLang="en-US" sz="1200" dirty="0"/>
              <a:t> pan </a:t>
            </a:r>
            <a:r>
              <a:rPr lang="en-GB" altLang="en-US" sz="1200" dirty="0" err="1"/>
              <a:t>gaiff</a:t>
            </a:r>
            <a:r>
              <a:rPr lang="en-GB" altLang="en-US" sz="1200" dirty="0"/>
              <a:t> </a:t>
            </a:r>
            <a:r>
              <a:rPr lang="en-GB" altLang="en-US" sz="1200" dirty="0" err="1"/>
              <a:t>ei</a:t>
            </a:r>
            <a:r>
              <a:rPr lang="en-GB" altLang="en-US" sz="1200" dirty="0"/>
              <a:t> </a:t>
            </a:r>
            <a:r>
              <a:rPr lang="en-GB" altLang="en-US" sz="1200" dirty="0" err="1"/>
              <a:t>wneud</a:t>
            </a:r>
            <a:r>
              <a:rPr lang="en-GB" altLang="en-US" sz="1200" dirty="0"/>
              <a:t> </a:t>
            </a:r>
            <a:r>
              <a:rPr lang="en-GB" altLang="en-US" sz="1200" dirty="0" err="1"/>
              <a:t>gyda</a:t>
            </a:r>
            <a:r>
              <a:rPr lang="en-GB" altLang="en-US" sz="1200" dirty="0"/>
              <a:t> </a:t>
            </a:r>
            <a:r>
              <a:rPr lang="en-GB" altLang="en-US" sz="1200" dirty="0" err="1"/>
              <a:t>phobl</a:t>
            </a:r>
            <a:r>
              <a:rPr lang="en-GB" altLang="en-US" sz="1200" dirty="0"/>
              <a:t> </a:t>
            </a:r>
            <a:r>
              <a:rPr lang="en-GB" altLang="en-US" sz="1200" dirty="0" err="1"/>
              <a:t>ifanc</a:t>
            </a:r>
            <a:r>
              <a:rPr lang="en-GB" altLang="en-US" sz="1200" dirty="0"/>
              <a:t> </a:t>
            </a:r>
            <a:r>
              <a:rPr lang="en-GB" altLang="en-US" sz="1200" dirty="0" err="1"/>
              <a:t>ar</a:t>
            </a:r>
            <a:r>
              <a:rPr lang="en-GB" altLang="en-US" sz="1200" dirty="0"/>
              <a:t> y </a:t>
            </a:r>
            <a:r>
              <a:rPr lang="en-GB" altLang="en-US" sz="1200" dirty="0" err="1"/>
              <a:t>strydoedd</a:t>
            </a:r>
            <a:r>
              <a:rPr lang="en-GB" altLang="en-US" sz="1200" dirty="0"/>
              <a:t> neu </a:t>
            </a:r>
            <a:r>
              <a:rPr lang="en-GB" altLang="en-US" sz="1200" dirty="0" err="1"/>
              <a:t>mewn</a:t>
            </a:r>
            <a:r>
              <a:rPr lang="en-GB" altLang="en-US" sz="1200" dirty="0"/>
              <a:t> </a:t>
            </a:r>
            <a:r>
              <a:rPr lang="en-GB" altLang="en-US" sz="1200" dirty="0" err="1"/>
              <a:t>mannau</a:t>
            </a:r>
            <a:r>
              <a:rPr lang="en-GB" altLang="en-US" sz="1200" dirty="0"/>
              <a:t> </a:t>
            </a:r>
            <a:r>
              <a:rPr lang="en-GB" altLang="en-US" sz="1200" dirty="0" err="1"/>
              <a:t>cyhoeddus</a:t>
            </a:r>
            <a:r>
              <a:rPr lang="en-GB" altLang="en-US" sz="1200" dirty="0"/>
              <a:t> </a:t>
            </a:r>
            <a:r>
              <a:rPr lang="en-GB" altLang="en-US" sz="1200" dirty="0" err="1"/>
              <a:t>eraill</a:t>
            </a:r>
            <a:r>
              <a:rPr lang="en-GB" altLang="en-US" sz="1200" dirty="0"/>
              <a:t>.</a:t>
            </a:r>
          </a:p>
          <a:p>
            <a:pPr>
              <a:lnSpc>
                <a:spcPct val="120000"/>
              </a:lnSpc>
            </a:pPr>
            <a:r>
              <a:rPr lang="en-GB" altLang="en-US" sz="1200" dirty="0"/>
              <a:t>Mae </a:t>
            </a:r>
            <a:r>
              <a:rPr lang="en-GB" altLang="en-US" sz="1200" dirty="0" err="1"/>
              <a:t>ei</a:t>
            </a:r>
            <a:r>
              <a:rPr lang="en-GB" altLang="en-US" sz="1200" dirty="0"/>
              <a:t> </a:t>
            </a:r>
            <a:r>
              <a:rPr lang="en-GB" altLang="en-US" sz="1200" dirty="0" err="1"/>
              <a:t>ddibenion</a:t>
            </a:r>
            <a:r>
              <a:rPr lang="en-GB" altLang="en-US" sz="1200" dirty="0"/>
              <a:t> </a:t>
            </a:r>
            <a:r>
              <a:rPr lang="en-GB" altLang="en-US" sz="1200" dirty="0" err="1"/>
              <a:t>craidd</a:t>
            </a:r>
            <a:r>
              <a:rPr lang="en-GB" altLang="en-US" sz="1200" dirty="0"/>
              <a:t>, </a:t>
            </a:r>
            <a:r>
              <a:rPr lang="en-GB" altLang="en-US" sz="1200" dirty="0" err="1"/>
              <a:t>ei</a:t>
            </a:r>
            <a:r>
              <a:rPr lang="en-GB" altLang="en-US" sz="1200" dirty="0"/>
              <a:t> </a:t>
            </a:r>
            <a:r>
              <a:rPr lang="en-GB" altLang="en-US" sz="1200" dirty="0" err="1"/>
              <a:t>hegwyddorion</a:t>
            </a:r>
            <a:r>
              <a:rPr lang="en-GB" altLang="en-US" sz="1200" dirty="0"/>
              <a:t> </a:t>
            </a:r>
            <a:r>
              <a:rPr lang="en-GB" altLang="en-US" sz="1200" dirty="0" err="1"/>
              <a:t>a’i</a:t>
            </a:r>
            <a:r>
              <a:rPr lang="en-GB" altLang="en-US" sz="1200" dirty="0"/>
              <a:t> </a:t>
            </a:r>
            <a:r>
              <a:rPr lang="en-GB" altLang="en-US" sz="1200" dirty="0" err="1"/>
              <a:t>werthoedd</a:t>
            </a:r>
            <a:r>
              <a:rPr lang="en-GB" altLang="en-US" sz="1200" dirty="0"/>
              <a:t> </a:t>
            </a:r>
            <a:r>
              <a:rPr lang="en-GB" altLang="en-US" sz="1200" dirty="0" err="1"/>
              <a:t>yn</a:t>
            </a:r>
            <a:r>
              <a:rPr lang="en-GB" altLang="en-US" sz="1200" dirty="0"/>
              <a:t> </a:t>
            </a:r>
            <a:r>
              <a:rPr lang="en-GB" altLang="en-US" sz="1200" dirty="0" err="1"/>
              <a:t>aros</a:t>
            </a:r>
            <a:r>
              <a:rPr lang="en-GB" altLang="en-US" sz="1200" dirty="0"/>
              <a:t> </a:t>
            </a:r>
            <a:r>
              <a:rPr lang="en-GB" altLang="en-US" sz="1200" dirty="0" err="1"/>
              <a:t>yr</a:t>
            </a:r>
            <a:r>
              <a:rPr lang="en-GB" altLang="en-US" sz="1200" dirty="0"/>
              <a:t> un </a:t>
            </a:r>
            <a:r>
              <a:rPr lang="en-GB" altLang="en-US" sz="1200" dirty="0" err="1"/>
              <a:t>fath</a:t>
            </a:r>
            <a:r>
              <a:rPr lang="en-GB" altLang="en-US" sz="1200" dirty="0"/>
              <a:t> ag </a:t>
            </a:r>
            <a:r>
              <a:rPr lang="en-GB" altLang="en-US" sz="1200" dirty="0" err="1"/>
              <a:t>ar</a:t>
            </a:r>
            <a:r>
              <a:rPr lang="en-GB" altLang="en-US" sz="1200" dirty="0"/>
              <a:t> </a:t>
            </a:r>
            <a:r>
              <a:rPr lang="en-GB" altLang="en-US" sz="1200" dirty="0" err="1"/>
              <a:t>gyfer</a:t>
            </a:r>
            <a:r>
              <a:rPr lang="en-GB" altLang="en-US" sz="1200" dirty="0"/>
              <a:t> </a:t>
            </a:r>
            <a:r>
              <a:rPr lang="en-GB" altLang="en-US" sz="1200" dirty="0" err="1"/>
              <a:t>gwaith</a:t>
            </a:r>
            <a:r>
              <a:rPr lang="en-GB" altLang="en-US" sz="1200" dirty="0"/>
              <a:t> </a:t>
            </a:r>
            <a:r>
              <a:rPr lang="en-GB" altLang="en-US" sz="1200" dirty="0" err="1"/>
              <a:t>ieuenctid</a:t>
            </a:r>
            <a:r>
              <a:rPr lang="en-GB" altLang="en-US" sz="1200" dirty="0"/>
              <a:t> </a:t>
            </a:r>
            <a:r>
              <a:rPr lang="en-GB" altLang="en-US" sz="1200" dirty="0" err="1"/>
              <a:t>mewn</a:t>
            </a:r>
            <a:r>
              <a:rPr lang="en-GB" altLang="en-US" sz="1200" dirty="0"/>
              <a:t> </a:t>
            </a:r>
            <a:r>
              <a:rPr lang="en-GB" altLang="en-US" sz="1200" dirty="0" err="1"/>
              <a:t>lleoliadau</a:t>
            </a:r>
            <a:r>
              <a:rPr lang="en-GB" altLang="en-US" sz="1200" dirty="0"/>
              <a:t> </a:t>
            </a:r>
            <a:r>
              <a:rPr lang="en-GB" altLang="en-US" sz="1200" dirty="0" err="1"/>
              <a:t>eraill</a:t>
            </a:r>
            <a:r>
              <a:rPr lang="en-GB" altLang="en-US" sz="1200" dirty="0"/>
              <a:t>, er </a:t>
            </a:r>
            <a:r>
              <a:rPr lang="en-GB" altLang="en-US" sz="1200" dirty="0" err="1"/>
              <a:t>yn</a:t>
            </a:r>
            <a:r>
              <a:rPr lang="en-GB" altLang="en-US" sz="1200" dirty="0"/>
              <a:t> </a:t>
            </a:r>
            <a:r>
              <a:rPr lang="en-GB" altLang="en-US" sz="1200" dirty="0" err="1"/>
              <a:t>ymarferol</a:t>
            </a:r>
            <a:r>
              <a:rPr lang="en-GB" altLang="en-US" sz="1200" dirty="0"/>
              <a:t> </a:t>
            </a:r>
            <a:r>
              <a:rPr lang="en-GB" altLang="en-US" sz="1200" dirty="0" err="1"/>
              <a:t>efallai</a:t>
            </a:r>
            <a:r>
              <a:rPr lang="en-GB" altLang="en-US" sz="1200" dirty="0"/>
              <a:t> y </a:t>
            </a:r>
            <a:r>
              <a:rPr lang="en-GB" altLang="en-US" sz="1200" dirty="0" err="1"/>
              <a:t>bydd</a:t>
            </a:r>
            <a:r>
              <a:rPr lang="en-GB" altLang="en-US" sz="1200" dirty="0"/>
              <a:t> </a:t>
            </a:r>
            <a:r>
              <a:rPr lang="en-GB" altLang="en-US" sz="1200" dirty="0" err="1"/>
              <a:t>angen</a:t>
            </a:r>
            <a:r>
              <a:rPr lang="en-GB" altLang="en-US" sz="1200" dirty="0"/>
              <a:t> </a:t>
            </a:r>
            <a:r>
              <a:rPr lang="en-GB" altLang="en-US" sz="1200" dirty="0" err="1"/>
              <a:t>amser</a:t>
            </a:r>
            <a:r>
              <a:rPr lang="en-GB" altLang="en-US" sz="1200" dirty="0"/>
              <a:t> a </a:t>
            </a:r>
            <a:r>
              <a:rPr lang="en-GB" altLang="en-US" sz="1200" dirty="0" err="1"/>
              <a:t>thrafodaeth</a:t>
            </a:r>
            <a:r>
              <a:rPr lang="en-GB" altLang="en-US" sz="1200" dirty="0"/>
              <a:t> </a:t>
            </a:r>
            <a:r>
              <a:rPr lang="en-GB" altLang="en-US" sz="1200" dirty="0" err="1"/>
              <a:t>ychwanegol</a:t>
            </a:r>
            <a:r>
              <a:rPr lang="en-GB" altLang="en-US" sz="1200" dirty="0"/>
              <a:t> </a:t>
            </a:r>
            <a:r>
              <a:rPr lang="en-GB" altLang="en-US" sz="1200" dirty="0" err="1"/>
              <a:t>ar</a:t>
            </a:r>
            <a:r>
              <a:rPr lang="en-GB" altLang="en-US" sz="1200" dirty="0"/>
              <a:t> rai </a:t>
            </a:r>
            <a:r>
              <a:rPr lang="en-GB" altLang="en-US" sz="1200" dirty="0" err="1"/>
              <a:t>agweddau</a:t>
            </a:r>
            <a:r>
              <a:rPr lang="en-GB" altLang="en-US" sz="1200" dirty="0"/>
              <a:t> (</a:t>
            </a:r>
            <a:r>
              <a:rPr lang="en-GB" altLang="en-US" sz="1200" dirty="0" err="1"/>
              <a:t>e.e.</a:t>
            </a:r>
            <a:r>
              <a:rPr lang="en-GB" altLang="en-US" sz="1200" dirty="0"/>
              <a:t> </a:t>
            </a:r>
            <a:r>
              <a:rPr lang="en-GB" altLang="en-US" sz="1200" dirty="0" err="1"/>
              <a:t>sefydlu</a:t>
            </a:r>
            <a:r>
              <a:rPr lang="en-GB" altLang="en-US" sz="1200" dirty="0"/>
              <a:t> </a:t>
            </a:r>
            <a:r>
              <a:rPr lang="en-GB" altLang="en-US" sz="1200" dirty="0" err="1"/>
              <a:t>cyswllt</a:t>
            </a:r>
            <a:r>
              <a:rPr lang="en-GB" altLang="en-US" sz="1200" dirty="0"/>
              <a:t> a </a:t>
            </a:r>
            <a:r>
              <a:rPr lang="en-GB" altLang="en-US" sz="1200" dirty="0" err="1"/>
              <a:t>ffiniau</a:t>
            </a:r>
            <a:r>
              <a:rPr lang="en-GB" altLang="en-US" sz="1200" dirty="0"/>
              <a:t>).</a:t>
            </a:r>
          </a:p>
          <a:p>
            <a:pPr>
              <a:lnSpc>
                <a:spcPct val="120000"/>
              </a:lnSpc>
            </a:pPr>
            <a:r>
              <a:rPr lang="en-GB" altLang="en-US" sz="1200" dirty="0" err="1"/>
              <a:t>Mae'n</a:t>
            </a:r>
            <a:r>
              <a:rPr lang="en-GB" altLang="en-US" sz="1200" dirty="0"/>
              <a:t> </a:t>
            </a:r>
            <a:r>
              <a:rPr lang="en-GB" altLang="en-US" sz="1200" dirty="0" err="1"/>
              <a:t>digwydd</a:t>
            </a:r>
            <a:r>
              <a:rPr lang="en-GB" altLang="en-US" sz="1200" dirty="0"/>
              <a:t> </a:t>
            </a:r>
            <a:r>
              <a:rPr lang="en-GB" altLang="en-US" sz="1200" dirty="0" err="1"/>
              <a:t>ar</a:t>
            </a:r>
            <a:r>
              <a:rPr lang="en-GB" altLang="en-US" sz="1200" dirty="0"/>
              <a:t> </a:t>
            </a:r>
            <a:r>
              <a:rPr lang="en-GB" altLang="en-US" sz="1200" dirty="0" err="1"/>
              <a:t>diriogaeth</a:t>
            </a:r>
            <a:r>
              <a:rPr lang="en-GB" altLang="en-US" sz="1200" dirty="0"/>
              <a:t> </a:t>
            </a:r>
            <a:r>
              <a:rPr lang="en-GB" altLang="en-US" sz="1200" dirty="0" err="1"/>
              <a:t>pobl</a:t>
            </a:r>
            <a:r>
              <a:rPr lang="en-GB" altLang="en-US" sz="1200" dirty="0"/>
              <a:t> </a:t>
            </a:r>
            <a:r>
              <a:rPr lang="en-GB" altLang="en-US" sz="1200" dirty="0" err="1"/>
              <a:t>ifanc</a:t>
            </a:r>
            <a:r>
              <a:rPr lang="en-GB" altLang="en-US" sz="1200" dirty="0"/>
              <a:t> </a:t>
            </a:r>
            <a:r>
              <a:rPr lang="en-GB" altLang="en-US" sz="1200" dirty="0" err="1"/>
              <a:t>eu</a:t>
            </a:r>
            <a:r>
              <a:rPr lang="en-GB" altLang="en-US" sz="1200" dirty="0"/>
              <a:t> </a:t>
            </a:r>
            <a:r>
              <a:rPr lang="en-GB" altLang="en-US" sz="1200" dirty="0" err="1"/>
              <a:t>hunain</a:t>
            </a:r>
            <a:r>
              <a:rPr lang="en-GB" altLang="en-US" sz="1200" dirty="0"/>
              <a:t> </a:t>
            </a:r>
            <a:r>
              <a:rPr lang="en-GB" altLang="en-US" sz="1200" dirty="0" err="1"/>
              <a:t>fel</a:t>
            </a:r>
            <a:r>
              <a:rPr lang="en-GB" altLang="en-US" sz="1200" dirty="0"/>
              <a:t> </a:t>
            </a:r>
            <a:r>
              <a:rPr lang="en-GB" altLang="en-US" sz="1200" dirty="0" err="1"/>
              <a:t>strydoedd</a:t>
            </a:r>
            <a:r>
              <a:rPr lang="en-GB" altLang="en-US" sz="1200" dirty="0"/>
              <a:t>, </a:t>
            </a:r>
            <a:r>
              <a:rPr lang="en-GB" altLang="en-US" sz="1200" dirty="0" err="1"/>
              <a:t>caffis</a:t>
            </a:r>
            <a:r>
              <a:rPr lang="en-GB" altLang="en-US" sz="1200" dirty="0"/>
              <a:t>, a </a:t>
            </a:r>
            <a:r>
              <a:rPr lang="en-GB" altLang="en-US" sz="1200" dirty="0" err="1"/>
              <a:t>pharciau</a:t>
            </a:r>
            <a:r>
              <a:rPr lang="en-GB" altLang="en-US" sz="1200" dirty="0"/>
              <a:t>, </a:t>
            </a:r>
            <a:r>
              <a:rPr lang="en-GB" altLang="en-US" sz="1200" dirty="0" err="1"/>
              <a:t>siopau</a:t>
            </a:r>
            <a:r>
              <a:rPr lang="en-GB" altLang="en-US" sz="1200" dirty="0"/>
              <a:t> </a:t>
            </a:r>
            <a:r>
              <a:rPr lang="en-GB" altLang="en-US" sz="1200" dirty="0" err="1"/>
              <a:t>allanol</a:t>
            </a:r>
            <a:r>
              <a:rPr lang="en-GB" altLang="en-US" sz="1200" dirty="0"/>
              <a:t> ac </a:t>
            </a:r>
            <a:r>
              <a:rPr lang="en-GB" altLang="en-US" sz="1200" dirty="0" err="1"/>
              <a:t>ati</a:t>
            </a:r>
            <a:r>
              <a:rPr lang="en-GB" altLang="en-US" sz="1200" dirty="0"/>
              <a:t> - </a:t>
            </a:r>
            <a:r>
              <a:rPr lang="en-GB" altLang="en-US" sz="1200" dirty="0" err="1"/>
              <a:t>sy'n</a:t>
            </a:r>
            <a:r>
              <a:rPr lang="en-GB" altLang="en-US" sz="1200" dirty="0"/>
              <a:t> </a:t>
            </a:r>
            <a:r>
              <a:rPr lang="en-GB" altLang="en-US" sz="1200" dirty="0" err="1"/>
              <a:t>briodol</a:t>
            </a:r>
            <a:r>
              <a:rPr lang="en-GB" altLang="en-US" sz="1200" dirty="0"/>
              <a:t> </a:t>
            </a:r>
            <a:r>
              <a:rPr lang="en-GB" altLang="en-US" sz="1200" dirty="0" err="1"/>
              <a:t>iddyn</a:t>
            </a:r>
            <a:r>
              <a:rPr lang="en-GB" altLang="en-US" sz="1200" dirty="0"/>
              <a:t> </a:t>
            </a:r>
            <a:r>
              <a:rPr lang="en-GB" altLang="en-US" sz="1200" dirty="0" err="1"/>
              <a:t>nhw</a:t>
            </a:r>
            <a:r>
              <a:rPr lang="en-GB" altLang="en-US" sz="1200" dirty="0"/>
              <a:t> ac </a:t>
            </a:r>
            <a:r>
              <a:rPr lang="en-GB" altLang="en-US" sz="1200" dirty="0" err="1"/>
              <a:t>ar</a:t>
            </a:r>
            <a:r>
              <a:rPr lang="en-GB" altLang="en-US" sz="1200" dirty="0"/>
              <a:t> </a:t>
            </a:r>
            <a:r>
              <a:rPr lang="en-GB" altLang="en-US" sz="1200" dirty="0" err="1"/>
              <a:t>eu</a:t>
            </a:r>
            <a:r>
              <a:rPr lang="en-GB" altLang="en-US" sz="1200" dirty="0"/>
              <a:t> </a:t>
            </a:r>
            <a:r>
              <a:rPr lang="en-GB" altLang="en-US" sz="1200" dirty="0" err="1"/>
              <a:t>telerau</a:t>
            </a:r>
            <a:r>
              <a:rPr lang="en-GB" altLang="en-US" sz="1200" dirty="0"/>
              <a:t> </a:t>
            </a:r>
            <a:r>
              <a:rPr lang="en-GB" altLang="en-US" sz="1200" dirty="0" err="1"/>
              <a:t>nhw</a:t>
            </a:r>
            <a:r>
              <a:rPr lang="en-GB" altLang="en-US" sz="1200" dirty="0"/>
              <a:t>. </a:t>
            </a:r>
            <a:r>
              <a:rPr lang="en-GB" altLang="en-US" sz="1200" dirty="0" err="1"/>
              <a:t>Mae’n</a:t>
            </a:r>
            <a:r>
              <a:rPr lang="en-GB" altLang="en-US" sz="1200" dirty="0"/>
              <a:t> </a:t>
            </a:r>
            <a:r>
              <a:rPr lang="en-GB" altLang="en-US" sz="1200" dirty="0" err="1"/>
              <a:t>dechrau</a:t>
            </a:r>
            <a:r>
              <a:rPr lang="en-GB" altLang="en-US" sz="1200" dirty="0"/>
              <a:t> o </a:t>
            </a:r>
            <a:r>
              <a:rPr lang="en-GB" altLang="en-US" sz="1200" dirty="0" err="1"/>
              <a:t>sefyllfa</a:t>
            </a:r>
            <a:r>
              <a:rPr lang="en-GB" altLang="en-US" sz="1200" dirty="0"/>
              <a:t> </a:t>
            </a:r>
            <a:r>
              <a:rPr lang="en-GB" altLang="en-US" sz="1200" dirty="0" err="1"/>
              <a:t>pobl</a:t>
            </a:r>
            <a:r>
              <a:rPr lang="en-GB" altLang="en-US" sz="1200" dirty="0"/>
              <a:t> </a:t>
            </a:r>
            <a:r>
              <a:rPr lang="en-GB" altLang="en-US" sz="1200" dirty="0" err="1"/>
              <a:t>ifanc</a:t>
            </a:r>
            <a:r>
              <a:rPr lang="en-GB" altLang="en-US" sz="1200" dirty="0"/>
              <a:t> o ran </a:t>
            </a:r>
            <a:r>
              <a:rPr lang="en-GB" altLang="en-US" sz="1200" dirty="0" err="1"/>
              <a:t>eu</a:t>
            </a:r>
            <a:r>
              <a:rPr lang="en-GB" altLang="en-US" sz="1200" dirty="0"/>
              <a:t> </a:t>
            </a:r>
            <a:r>
              <a:rPr lang="en-GB" altLang="en-US" sz="1200" dirty="0" err="1"/>
              <a:t>gwerthoedd</a:t>
            </a:r>
            <a:r>
              <a:rPr lang="en-GB" altLang="en-US" sz="1200" dirty="0"/>
              <a:t>, </a:t>
            </a:r>
            <a:r>
              <a:rPr lang="en-GB" altLang="en-US" sz="1200" dirty="0" err="1"/>
              <a:t>eu</a:t>
            </a:r>
            <a:r>
              <a:rPr lang="en-GB" altLang="en-US" sz="1200" dirty="0"/>
              <a:t> </a:t>
            </a:r>
            <a:r>
              <a:rPr lang="en-GB" altLang="en-US" sz="1200" dirty="0" err="1"/>
              <a:t>hagweddau</a:t>
            </a:r>
            <a:r>
              <a:rPr lang="en-GB" altLang="en-US" sz="1200" dirty="0"/>
              <a:t>, </a:t>
            </a:r>
            <a:r>
              <a:rPr lang="en-GB" altLang="en-US" sz="1200" dirty="0" err="1"/>
              <a:t>eu</a:t>
            </a:r>
            <a:r>
              <a:rPr lang="en-GB" altLang="en-US" sz="1200" dirty="0"/>
              <a:t> </a:t>
            </a:r>
            <a:r>
              <a:rPr lang="en-GB" altLang="en-US" sz="1200" dirty="0" err="1"/>
              <a:t>materion</a:t>
            </a:r>
            <a:r>
              <a:rPr lang="en-GB" altLang="en-US" sz="1200" dirty="0"/>
              <a:t> </a:t>
            </a:r>
            <a:r>
              <a:rPr lang="en-GB" altLang="en-US" sz="1200" dirty="0" err="1"/>
              <a:t>a’u</a:t>
            </a:r>
            <a:r>
              <a:rPr lang="en-GB" altLang="en-US" sz="1200" dirty="0"/>
              <a:t> </a:t>
            </a:r>
            <a:r>
              <a:rPr lang="en-GB" altLang="en-US" sz="1200" dirty="0" err="1"/>
              <a:t>huchelgeisiau</a:t>
            </a:r>
            <a:r>
              <a:rPr lang="en-GB" altLang="en-US" sz="1200" dirty="0"/>
              <a:t>, ac </a:t>
            </a:r>
            <a:r>
              <a:rPr lang="en-GB" altLang="en-US" sz="1200" dirty="0" err="1"/>
              <a:t>mae’n</a:t>
            </a:r>
            <a:r>
              <a:rPr lang="en-GB" altLang="en-US" sz="1200" dirty="0"/>
              <a:t> </a:t>
            </a:r>
            <a:r>
              <a:rPr lang="en-GB" altLang="en-US" sz="1200" dirty="0" err="1"/>
              <a:t>ymwneud</a:t>
            </a:r>
            <a:r>
              <a:rPr lang="en-GB" altLang="en-US" sz="1200" dirty="0"/>
              <a:t> </a:t>
            </a:r>
            <a:r>
              <a:rPr lang="en-GB" altLang="en-US" sz="1200" dirty="0" err="1"/>
              <a:t>â’u</a:t>
            </a:r>
            <a:r>
              <a:rPr lang="en-GB" altLang="en-US" sz="1200" dirty="0"/>
              <a:t> </a:t>
            </a:r>
            <a:r>
              <a:rPr lang="en-GB" altLang="en-US" sz="1200" dirty="0" err="1"/>
              <a:t>datblygiad</a:t>
            </a:r>
            <a:r>
              <a:rPr lang="en-GB" altLang="en-US" sz="1200" dirty="0"/>
              <a:t> </a:t>
            </a:r>
            <a:r>
              <a:rPr lang="en-GB" altLang="en-US" sz="1200" dirty="0" err="1"/>
              <a:t>personol</a:t>
            </a:r>
            <a:r>
              <a:rPr lang="en-GB" altLang="en-US" sz="1200" dirty="0"/>
              <a:t> a </a:t>
            </a:r>
            <a:r>
              <a:rPr lang="en-GB" altLang="en-US" sz="1200" dirty="0" err="1"/>
              <a:t>chymdeithasol</a:t>
            </a:r>
            <a:r>
              <a:rPr lang="en-GB" altLang="en-US" sz="1200" dirty="0"/>
              <a:t>.</a:t>
            </a:r>
          </a:p>
          <a:p>
            <a:pPr>
              <a:lnSpc>
                <a:spcPct val="120000"/>
              </a:lnSpc>
            </a:pPr>
            <a:r>
              <a:rPr lang="en-GB" altLang="en-US" sz="1200" dirty="0"/>
              <a:t>Model o </a:t>
            </a:r>
            <a:r>
              <a:rPr lang="en-GB" altLang="en-US" sz="1200" dirty="0" err="1"/>
              <a:t>arfer</a:t>
            </a:r>
            <a:r>
              <a:rPr lang="en-GB" altLang="en-US" sz="1200" dirty="0"/>
              <a:t> </a:t>
            </a:r>
            <a:r>
              <a:rPr lang="en-GB" altLang="en-US" sz="1200" dirty="0" err="1"/>
              <a:t>gwaith</a:t>
            </a:r>
            <a:r>
              <a:rPr lang="en-GB" altLang="en-US" sz="1200" dirty="0"/>
              <a:t> </a:t>
            </a:r>
            <a:r>
              <a:rPr lang="en-GB" altLang="en-US" sz="1200" dirty="0" err="1"/>
              <a:t>ieuenctid</a:t>
            </a:r>
            <a:r>
              <a:rPr lang="en-GB" altLang="en-US" sz="1200" dirty="0"/>
              <a:t> </a:t>
            </a:r>
            <a:r>
              <a:rPr lang="en-GB" altLang="en-US" sz="1200" dirty="0" err="1"/>
              <a:t>wedi'i</a:t>
            </a:r>
            <a:r>
              <a:rPr lang="en-GB" altLang="en-US" sz="1200" dirty="0"/>
              <a:t> </a:t>
            </a:r>
            <a:r>
              <a:rPr lang="en-GB" altLang="en-US" sz="1200" dirty="0" err="1"/>
              <a:t>dargedu</a:t>
            </a:r>
            <a:r>
              <a:rPr lang="en-GB" altLang="en-US" sz="1200" dirty="0"/>
              <a:t> at </a:t>
            </a:r>
            <a:r>
              <a:rPr lang="en-GB" altLang="en-US" sz="1200" dirty="0" err="1"/>
              <a:t>bobl</a:t>
            </a:r>
            <a:r>
              <a:rPr lang="en-GB" altLang="en-US" sz="1200" dirty="0"/>
              <a:t> </a:t>
            </a:r>
            <a:r>
              <a:rPr lang="en-GB" altLang="en-US" sz="1200" dirty="0" err="1"/>
              <a:t>ifanc</a:t>
            </a:r>
            <a:r>
              <a:rPr lang="en-GB" altLang="en-US" sz="1200" dirty="0"/>
              <a:t> </a:t>
            </a:r>
            <a:r>
              <a:rPr lang="en-GB" altLang="en-US" sz="1200" dirty="0" err="1"/>
              <a:t>sy'n</a:t>
            </a:r>
            <a:r>
              <a:rPr lang="en-GB" altLang="en-US" sz="1200" dirty="0"/>
              <a:t> </a:t>
            </a:r>
            <a:r>
              <a:rPr lang="en-GB" altLang="en-US" sz="1200" dirty="0" err="1"/>
              <a:t>agored</a:t>
            </a:r>
            <a:r>
              <a:rPr lang="en-GB" altLang="en-US" sz="1200" dirty="0"/>
              <a:t> </a:t>
            </a:r>
            <a:r>
              <a:rPr lang="en-GB" altLang="en-US" sz="1200" dirty="0" err="1"/>
              <a:t>i</a:t>
            </a:r>
            <a:r>
              <a:rPr lang="en-GB" altLang="en-US" sz="1200" dirty="0"/>
              <a:t> </a:t>
            </a:r>
            <a:r>
              <a:rPr lang="en-GB" altLang="en-US" sz="1200" dirty="0" err="1"/>
              <a:t>niwed</a:t>
            </a:r>
            <a:r>
              <a:rPr lang="en-GB" altLang="en-US" sz="1200" dirty="0"/>
              <a:t> ac </a:t>
            </a:r>
            <a:r>
              <a:rPr lang="en-GB" altLang="en-US" sz="1200" dirty="0" err="1"/>
              <a:t>wedi'u</a:t>
            </a:r>
            <a:r>
              <a:rPr lang="en-GB" altLang="en-US" sz="1200" dirty="0"/>
              <a:t> </a:t>
            </a:r>
            <a:r>
              <a:rPr lang="en-GB" altLang="en-US" sz="1200" dirty="0" err="1"/>
              <a:t>hallgáu</a:t>
            </a:r>
            <a:r>
              <a:rPr lang="en-GB" altLang="en-US" sz="1200" dirty="0"/>
              <a:t> </a:t>
            </a:r>
            <a:r>
              <a:rPr lang="en-GB" altLang="en-US" sz="1200" dirty="0" err="1"/>
              <a:t>nad</a:t>
            </a:r>
            <a:r>
              <a:rPr lang="en-GB" altLang="en-US" sz="1200" dirty="0"/>
              <a:t> </a:t>
            </a:r>
            <a:r>
              <a:rPr lang="en-GB" altLang="en-US" sz="1200" dirty="0" err="1"/>
              <a:t>yw</a:t>
            </a:r>
            <a:r>
              <a:rPr lang="en-GB" altLang="en-US" sz="1200" dirty="0"/>
              <a:t> </a:t>
            </a:r>
            <a:r>
              <a:rPr lang="en-GB" altLang="en-US" sz="1200" dirty="0" err="1"/>
              <a:t>gwaith</a:t>
            </a:r>
            <a:r>
              <a:rPr lang="en-GB" altLang="en-US" sz="1200" dirty="0"/>
              <a:t> </a:t>
            </a:r>
            <a:r>
              <a:rPr lang="en-GB" altLang="en-US" sz="1200" dirty="0" err="1"/>
              <a:t>ieuenctid</a:t>
            </a:r>
            <a:r>
              <a:rPr lang="en-GB" altLang="en-US" sz="1200" dirty="0"/>
              <a:t> </a:t>
            </a:r>
            <a:r>
              <a:rPr lang="en-GB" altLang="en-US" sz="1200" dirty="0" err="1"/>
              <a:t>prif</a:t>
            </a:r>
            <a:r>
              <a:rPr lang="en-GB" altLang="en-US" sz="1200" dirty="0"/>
              <a:t> </a:t>
            </a:r>
            <a:r>
              <a:rPr lang="en-GB" altLang="en-US" sz="1200" dirty="0" err="1"/>
              <a:t>ffrwd</a:t>
            </a:r>
            <a:r>
              <a:rPr lang="en-GB" altLang="en-US" sz="1200" dirty="0"/>
              <a:t> a </a:t>
            </a:r>
            <a:r>
              <a:rPr lang="en-GB" altLang="en-US" sz="1200" dirty="0" err="1"/>
              <a:t>gwasanaethau</a:t>
            </a:r>
            <a:r>
              <a:rPr lang="en-GB" altLang="en-US" sz="1200" dirty="0"/>
              <a:t> </a:t>
            </a:r>
            <a:r>
              <a:rPr lang="en-GB" altLang="en-US" sz="1200" dirty="0" err="1"/>
              <a:t>eraill</a:t>
            </a:r>
            <a:r>
              <a:rPr lang="en-GB" altLang="en-US" sz="1200" dirty="0"/>
              <a:t> </a:t>
            </a:r>
            <a:r>
              <a:rPr lang="en-GB" altLang="en-US" sz="1200" dirty="0" err="1"/>
              <a:t>yn</a:t>
            </a:r>
            <a:r>
              <a:rPr lang="en-GB" altLang="en-US" sz="1200" dirty="0"/>
              <a:t> </a:t>
            </a:r>
            <a:r>
              <a:rPr lang="en-GB" altLang="en-US" sz="1200" dirty="0" err="1"/>
              <a:t>eu</a:t>
            </a:r>
            <a:r>
              <a:rPr lang="en-GB" altLang="en-US" sz="1200" dirty="0"/>
              <a:t> </a:t>
            </a:r>
            <a:r>
              <a:rPr lang="en-GB" altLang="en-US" sz="1200" dirty="0" err="1"/>
              <a:t>cyrraedd</a:t>
            </a:r>
            <a:r>
              <a:rPr lang="en-GB" altLang="en-US" sz="1200" dirty="0"/>
              <a:t>.</a:t>
            </a:r>
          </a:p>
          <a:p>
            <a:pPr>
              <a:lnSpc>
                <a:spcPct val="120000"/>
              </a:lnSpc>
            </a:pPr>
            <a:r>
              <a:rPr lang="en-GB" altLang="en-US" sz="1200" dirty="0"/>
              <a:t>Mae </a:t>
            </a:r>
            <a:r>
              <a:rPr lang="en-GB" altLang="en-US" sz="1200" dirty="0" err="1"/>
              <a:t>timau</a:t>
            </a:r>
            <a:r>
              <a:rPr lang="en-GB" altLang="en-US" sz="1200" dirty="0"/>
              <a:t> </a:t>
            </a:r>
            <a:r>
              <a:rPr lang="en-GB" altLang="en-US" sz="1200" dirty="0" err="1"/>
              <a:t>datgysylltiedig</a:t>
            </a:r>
            <a:r>
              <a:rPr lang="en-GB" altLang="en-US" sz="1200" dirty="0"/>
              <a:t> </a:t>
            </a:r>
            <a:r>
              <a:rPr lang="en-GB" altLang="en-US" sz="1200" dirty="0" err="1"/>
              <a:t>ieuenctid</a:t>
            </a:r>
            <a:r>
              <a:rPr lang="en-GB" altLang="en-US" sz="1200" dirty="0"/>
              <a:t> </a:t>
            </a:r>
            <a:r>
              <a:rPr lang="en-GB" altLang="en-US" sz="1200" dirty="0" err="1"/>
              <a:t>yn</a:t>
            </a:r>
            <a:r>
              <a:rPr lang="en-GB" altLang="en-US" sz="1200" dirty="0"/>
              <a:t> </a:t>
            </a:r>
            <a:r>
              <a:rPr lang="en-GB" altLang="en-US" sz="1200" dirty="0" err="1"/>
              <a:t>gweithio</a:t>
            </a:r>
            <a:r>
              <a:rPr lang="en-GB" altLang="en-US" sz="1200" dirty="0"/>
              <a:t> </a:t>
            </a:r>
            <a:r>
              <a:rPr lang="en-GB" altLang="en-US" sz="1200" dirty="0" err="1"/>
              <a:t>i</a:t>
            </a:r>
            <a:r>
              <a:rPr lang="en-GB" altLang="en-US" sz="1200" dirty="0"/>
              <a:t> </a:t>
            </a:r>
            <a:r>
              <a:rPr lang="en-GB" altLang="en-US" sz="1200" dirty="0" err="1"/>
              <a:t>sicrhau</a:t>
            </a:r>
            <a:r>
              <a:rPr lang="en-GB" altLang="en-US" sz="1200" dirty="0"/>
              <a:t> bod </a:t>
            </a:r>
            <a:r>
              <a:rPr lang="en-GB" altLang="en-US" sz="1200" dirty="0" err="1"/>
              <a:t>pobl</a:t>
            </a:r>
            <a:r>
              <a:rPr lang="en-GB" altLang="en-US" sz="1200" dirty="0"/>
              <a:t> </a:t>
            </a:r>
            <a:r>
              <a:rPr lang="en-GB" altLang="en-US" sz="1200" dirty="0" err="1"/>
              <a:t>ifanc</a:t>
            </a:r>
            <a:r>
              <a:rPr lang="en-GB" altLang="en-US" sz="1200" dirty="0"/>
              <a:t> </a:t>
            </a:r>
            <a:r>
              <a:rPr lang="en-GB" altLang="en-US" sz="1200" dirty="0" err="1"/>
              <a:t>yn</a:t>
            </a:r>
            <a:r>
              <a:rPr lang="en-GB" altLang="en-US" sz="1200" dirty="0"/>
              <a:t> </a:t>
            </a:r>
            <a:r>
              <a:rPr lang="en-GB" altLang="en-US" sz="1200" dirty="0" err="1"/>
              <a:t>cael</a:t>
            </a:r>
            <a:r>
              <a:rPr lang="en-GB" altLang="en-US" sz="1200" dirty="0"/>
              <a:t> </a:t>
            </a:r>
            <a:r>
              <a:rPr lang="en-GB" altLang="en-US" sz="1200" dirty="0" err="1"/>
              <a:t>yr</a:t>
            </a:r>
            <a:r>
              <a:rPr lang="en-GB" altLang="en-US" sz="1200" dirty="0"/>
              <a:t> </a:t>
            </a:r>
            <a:r>
              <a:rPr lang="en-GB" altLang="en-US" sz="1200" dirty="0" err="1"/>
              <a:t>holl</a:t>
            </a:r>
            <a:r>
              <a:rPr lang="en-GB" altLang="en-US" sz="1200" dirty="0"/>
              <a:t> </a:t>
            </a:r>
            <a:r>
              <a:rPr lang="en-GB" altLang="en-US" sz="1200" dirty="0" err="1"/>
              <a:t>wybodaeth</a:t>
            </a:r>
            <a:r>
              <a:rPr lang="en-GB" altLang="en-US" sz="1200" dirty="0"/>
              <a:t> a bod </a:t>
            </a:r>
            <a:r>
              <a:rPr lang="en-GB" altLang="en-US" sz="1200" dirty="0" err="1"/>
              <a:t>ganddynt</a:t>
            </a:r>
            <a:r>
              <a:rPr lang="en-GB" altLang="en-US" sz="1200" dirty="0"/>
              <a:t> </a:t>
            </a:r>
            <a:r>
              <a:rPr lang="en-GB" altLang="en-US" sz="1200" dirty="0" err="1"/>
              <a:t>yr</a:t>
            </a:r>
            <a:r>
              <a:rPr lang="en-GB" altLang="en-US" sz="1200" dirty="0"/>
              <a:t> </a:t>
            </a:r>
            <a:r>
              <a:rPr lang="en-GB" altLang="en-US" sz="1200" dirty="0" err="1"/>
              <a:t>holl</a:t>
            </a:r>
            <a:r>
              <a:rPr lang="en-GB" altLang="en-US" sz="1200" dirty="0"/>
              <a:t> </a:t>
            </a:r>
            <a:r>
              <a:rPr lang="en-GB" altLang="en-US" sz="1200" dirty="0" err="1"/>
              <a:t>wybodaeth</a:t>
            </a:r>
            <a:r>
              <a:rPr lang="en-GB" altLang="en-US" sz="1200" dirty="0"/>
              <a:t> </a:t>
            </a:r>
            <a:r>
              <a:rPr lang="en-GB" altLang="en-US" sz="1200" dirty="0" err="1"/>
              <a:t>bosibl</a:t>
            </a:r>
            <a:r>
              <a:rPr lang="en-GB" altLang="en-US" sz="1200" dirty="0"/>
              <a:t> am y </a:t>
            </a:r>
            <a:r>
              <a:rPr lang="en-GB" altLang="en-US" sz="1200" dirty="0" err="1"/>
              <a:t>materion</a:t>
            </a:r>
            <a:r>
              <a:rPr lang="en-GB" altLang="en-US" sz="1200" dirty="0"/>
              <a:t> </a:t>
            </a:r>
            <a:r>
              <a:rPr lang="en-GB" altLang="en-US" sz="1200" dirty="0" err="1"/>
              <a:t>sy'n</a:t>
            </a:r>
            <a:r>
              <a:rPr lang="en-GB" altLang="en-US" sz="1200" dirty="0"/>
              <a:t> </a:t>
            </a:r>
            <a:r>
              <a:rPr lang="en-GB" altLang="en-US" sz="1200" dirty="0" err="1"/>
              <a:t>effeithio</a:t>
            </a:r>
            <a:r>
              <a:rPr lang="en-GB" altLang="en-US" sz="1200" dirty="0"/>
              <a:t> </a:t>
            </a:r>
            <a:r>
              <a:rPr lang="en-GB" altLang="en-US" sz="1200" dirty="0" err="1"/>
              <a:t>arnynt</a:t>
            </a:r>
            <a:r>
              <a:rPr lang="en-GB" altLang="en-US" sz="1200" dirty="0"/>
              <a:t> </a:t>
            </a:r>
            <a:r>
              <a:rPr lang="en-GB" altLang="en-US" sz="1200" dirty="0" err="1"/>
              <a:t>i'w</a:t>
            </a:r>
            <a:r>
              <a:rPr lang="en-GB" altLang="en-US" sz="1200" dirty="0"/>
              <a:t> </a:t>
            </a:r>
            <a:r>
              <a:rPr lang="en-GB" altLang="en-US" sz="1200" dirty="0" err="1"/>
              <a:t>galluogi</a:t>
            </a:r>
            <a:r>
              <a:rPr lang="en-GB" altLang="en-US" sz="1200" dirty="0"/>
              <a:t> </a:t>
            </a:r>
            <a:r>
              <a:rPr lang="en-GB" altLang="en-US" sz="1200" dirty="0" err="1"/>
              <a:t>i</a:t>
            </a:r>
            <a:r>
              <a:rPr lang="en-GB" altLang="en-US" sz="1200" dirty="0"/>
              <a:t> </a:t>
            </a:r>
            <a:r>
              <a:rPr lang="en-GB" altLang="en-US" sz="1200" dirty="0" err="1"/>
              <a:t>wneud</a:t>
            </a:r>
            <a:r>
              <a:rPr lang="en-GB" altLang="en-US" sz="1200" dirty="0"/>
              <a:t> </a:t>
            </a:r>
            <a:r>
              <a:rPr lang="en-GB" altLang="en-US" sz="1200" dirty="0" err="1"/>
              <a:t>dewisiadau</a:t>
            </a:r>
            <a:r>
              <a:rPr lang="en-GB" altLang="en-US" sz="1200" dirty="0"/>
              <a:t> </a:t>
            </a:r>
            <a:r>
              <a:rPr lang="en-GB" altLang="en-US" sz="1200" dirty="0" err="1"/>
              <a:t>gwybodus</a:t>
            </a:r>
            <a:r>
              <a:rPr lang="en-GB" altLang="en-US" sz="1200" dirty="0"/>
              <a:t>.</a:t>
            </a:r>
          </a:p>
        </p:txBody>
      </p:sp>
      <p:sp>
        <p:nvSpPr>
          <p:cNvPr id="2" name="Content Placeholder 1">
            <a:extLst>
              <a:ext uri="{FF2B5EF4-FFF2-40B4-BE49-F238E27FC236}">
                <a16:creationId xmlns:a16="http://schemas.microsoft.com/office/drawing/2014/main" id="{0A8F0E82-8D3A-CA9F-1AFC-B901DDCE7D27}"/>
              </a:ext>
            </a:extLst>
          </p:cNvPr>
          <p:cNvSpPr>
            <a:spLocks noGrp="1"/>
          </p:cNvSpPr>
          <p:nvPr>
            <p:ph sz="half" idx="2"/>
          </p:nvPr>
        </p:nvSpPr>
        <p:spPr>
          <a:xfrm>
            <a:off x="6172198" y="1437199"/>
            <a:ext cx="5181600" cy="4351338"/>
          </a:xfrm>
        </p:spPr>
        <p:txBody>
          <a:bodyPr>
            <a:normAutofit fontScale="47500" lnSpcReduction="20000"/>
          </a:bodyPr>
          <a:lstStyle/>
          <a:p>
            <a:pPr>
              <a:lnSpc>
                <a:spcPct val="120000"/>
              </a:lnSpc>
            </a:pPr>
            <a:r>
              <a:rPr lang="en-GB" altLang="en-US" dirty="0">
                <a:solidFill>
                  <a:schemeClr val="accent5">
                    <a:lumMod val="75000"/>
                  </a:schemeClr>
                </a:solidFill>
              </a:rPr>
              <a:t>Street Based Youth Work is the term used to describe youth work when it is carried out with young people on the streets or in other public spaces.</a:t>
            </a:r>
          </a:p>
          <a:p>
            <a:pPr>
              <a:lnSpc>
                <a:spcPct val="120000"/>
              </a:lnSpc>
            </a:pPr>
            <a:r>
              <a:rPr lang="en-GB" altLang="en-US" dirty="0">
                <a:solidFill>
                  <a:schemeClr val="accent5">
                    <a:lumMod val="75000"/>
                  </a:schemeClr>
                </a:solidFill>
              </a:rPr>
              <a:t>Its core purposes, principles and values remain the same as for youth work in other settings although in practice some aspects may require additional time and negotiation (e.g. establishing contact and boundaries).</a:t>
            </a:r>
          </a:p>
          <a:p>
            <a:pPr>
              <a:lnSpc>
                <a:spcPct val="120000"/>
              </a:lnSpc>
            </a:pPr>
            <a:r>
              <a:rPr lang="en-GB" altLang="en-US" dirty="0">
                <a:solidFill>
                  <a:schemeClr val="accent5">
                    <a:lumMod val="75000"/>
                  </a:schemeClr>
                </a:solidFill>
              </a:rPr>
              <a:t>It takes place on young people's own territory such as streets, cafes, and parks, outside shops etc. - that are appropriate to them and on their terms. It begins from where young people are in terms of their values, attitudes, issues and ambitions, and is concerned with their personal and social development.</a:t>
            </a:r>
          </a:p>
          <a:p>
            <a:pPr>
              <a:lnSpc>
                <a:spcPct val="120000"/>
              </a:lnSpc>
            </a:pPr>
            <a:r>
              <a:rPr lang="en-GB" altLang="en-US" dirty="0">
                <a:solidFill>
                  <a:schemeClr val="accent5">
                    <a:lumMod val="75000"/>
                  </a:schemeClr>
                </a:solidFill>
              </a:rPr>
              <a:t>A model of youth work practice targeted at vulnerable &amp; excluded young people that mainstream youth work and other services do not reach.</a:t>
            </a:r>
          </a:p>
          <a:p>
            <a:pPr>
              <a:lnSpc>
                <a:spcPct val="120000"/>
              </a:lnSpc>
            </a:pPr>
            <a:r>
              <a:rPr lang="en-GB" altLang="en-US" dirty="0">
                <a:solidFill>
                  <a:schemeClr val="accent5">
                    <a:lumMod val="75000"/>
                  </a:schemeClr>
                </a:solidFill>
              </a:rPr>
              <a:t>Youth detached teams work to ensure that young people are fully informed and have all the possible information on the issues that affect them to be enable to make informed choices.</a:t>
            </a:r>
          </a:p>
          <a:p>
            <a:endParaRPr lang="en-GB" dirty="0">
              <a:solidFill>
                <a:schemeClr val="accent6">
                  <a:lumMod val="75000"/>
                </a:schemeClr>
              </a:solidFill>
            </a:endParaRPr>
          </a:p>
        </p:txBody>
      </p:sp>
    </p:spTree>
    <p:extLst>
      <p:ext uri="{BB962C8B-B14F-4D97-AF65-F5344CB8AC3E}">
        <p14:creationId xmlns:p14="http://schemas.microsoft.com/office/powerpoint/2010/main" val="40661098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altLang="en-US" b="1" dirty="0"/>
              <a:t>Gwaith Ieuenctid </a:t>
            </a:r>
            <a:r>
              <a:rPr lang="en-GB" altLang="en-US" b="1" dirty="0" err="1"/>
              <a:t>Allgymorth</a:t>
            </a:r>
            <a:br>
              <a:rPr lang="en-GB" altLang="en-US" b="1" dirty="0">
                <a:solidFill>
                  <a:schemeClr val="accent6">
                    <a:lumMod val="75000"/>
                  </a:schemeClr>
                </a:solidFill>
              </a:rPr>
            </a:br>
            <a:r>
              <a:rPr lang="en-GB" altLang="en-US" b="1" dirty="0">
                <a:solidFill>
                  <a:schemeClr val="accent5">
                    <a:lumMod val="75000"/>
                  </a:schemeClr>
                </a:solidFill>
              </a:rPr>
              <a:t>Outreach Youth Work</a:t>
            </a:r>
            <a:r>
              <a:rPr lang="en-GB" altLang="en-US" dirty="0">
                <a:solidFill>
                  <a:schemeClr val="accent5">
                    <a:lumMod val="75000"/>
                  </a:schemeClr>
                </a:solidFill>
              </a:rPr>
              <a:t> </a:t>
            </a:r>
          </a:p>
        </p:txBody>
      </p:sp>
      <p:sp>
        <p:nvSpPr>
          <p:cNvPr id="50179" name="Rectangle 4"/>
          <p:cNvSpPr>
            <a:spLocks noGrp="1" noChangeArrowheads="1"/>
          </p:cNvSpPr>
          <p:nvPr>
            <p:ph sz="half" idx="1"/>
          </p:nvPr>
        </p:nvSpPr>
        <p:spPr>
          <a:xfrm>
            <a:off x="838200" y="1825624"/>
            <a:ext cx="5156200" cy="4133525"/>
          </a:xfrm>
        </p:spPr>
        <p:txBody>
          <a:bodyPr>
            <a:normAutofit fontScale="77500" lnSpcReduction="20000"/>
          </a:bodyPr>
          <a:lstStyle/>
          <a:p>
            <a:pPr eaLnBrk="1" hangingPunct="1">
              <a:lnSpc>
                <a:spcPct val="120000"/>
              </a:lnSpc>
            </a:pPr>
            <a:r>
              <a:rPr lang="en-GB" altLang="en-US" sz="2100" dirty="0"/>
              <a:t>Mae </a:t>
            </a:r>
            <a:r>
              <a:rPr lang="en-GB" altLang="en-US" sz="2100" dirty="0" err="1"/>
              <a:t>gwaith</a:t>
            </a:r>
            <a:r>
              <a:rPr lang="en-GB" altLang="en-US" sz="2100" dirty="0"/>
              <a:t> </a:t>
            </a:r>
            <a:r>
              <a:rPr lang="en-GB" altLang="en-US" sz="2100" dirty="0" err="1"/>
              <a:t>allgymorth</a:t>
            </a:r>
            <a:r>
              <a:rPr lang="en-GB" altLang="en-US" sz="2100" dirty="0"/>
              <a:t> </a:t>
            </a:r>
            <a:r>
              <a:rPr lang="en-GB" altLang="en-US" sz="2100" dirty="0" err="1"/>
              <a:t>fel</a:t>
            </a:r>
            <a:r>
              <a:rPr lang="en-GB" altLang="en-US" sz="2100" dirty="0"/>
              <a:t> </a:t>
            </a:r>
            <a:r>
              <a:rPr lang="en-GB" altLang="en-US" sz="2100" dirty="0" err="1"/>
              <a:t>arfer</a:t>
            </a:r>
            <a:r>
              <a:rPr lang="en-GB" altLang="en-US" sz="2100" dirty="0"/>
              <a:t> </a:t>
            </a:r>
            <a:r>
              <a:rPr lang="en-GB" altLang="en-US" sz="2100" dirty="0" err="1"/>
              <a:t>yn</a:t>
            </a:r>
            <a:r>
              <a:rPr lang="en-GB" altLang="en-US" sz="2100" dirty="0"/>
              <a:t> </a:t>
            </a:r>
            <a:r>
              <a:rPr lang="en-GB" altLang="en-US" sz="2100" dirty="0" err="1"/>
              <a:t>gysylltiedig</a:t>
            </a:r>
            <a:r>
              <a:rPr lang="en-GB" altLang="en-US" sz="2100" dirty="0"/>
              <a:t> â </a:t>
            </a:r>
            <a:r>
              <a:rPr lang="en-GB" altLang="en-US" sz="2100" dirty="0" err="1"/>
              <a:t>gwasanaethau</a:t>
            </a:r>
            <a:r>
              <a:rPr lang="en-GB" altLang="en-US" sz="2100" dirty="0"/>
              <a:t> </a:t>
            </a:r>
            <a:r>
              <a:rPr lang="en-GB" altLang="en-US" sz="2100" dirty="0" err="1"/>
              <a:t>sydd</a:t>
            </a:r>
            <a:r>
              <a:rPr lang="en-GB" altLang="en-US" sz="2100" dirty="0"/>
              <a:t> </a:t>
            </a:r>
            <a:r>
              <a:rPr lang="en-GB" altLang="en-US" sz="2100" dirty="0" err="1"/>
              <a:t>ar</a:t>
            </a:r>
            <a:r>
              <a:rPr lang="en-GB" altLang="en-US" sz="2100" dirty="0"/>
              <a:t> </a:t>
            </a:r>
            <a:r>
              <a:rPr lang="en-GB" altLang="en-US" sz="2100" dirty="0" err="1"/>
              <a:t>gael</a:t>
            </a:r>
            <a:r>
              <a:rPr lang="en-GB" altLang="en-US" sz="2100" dirty="0"/>
              <a:t> </a:t>
            </a:r>
            <a:r>
              <a:rPr lang="en-GB" altLang="en-US" sz="2100" dirty="0" err="1"/>
              <a:t>mewn</a:t>
            </a:r>
            <a:r>
              <a:rPr lang="en-GB" altLang="en-US" sz="2100" dirty="0"/>
              <a:t> </a:t>
            </a:r>
            <a:r>
              <a:rPr lang="en-GB" altLang="en-US" sz="2100" dirty="0" err="1"/>
              <a:t>mannau</a:t>
            </a:r>
            <a:r>
              <a:rPr lang="en-GB" altLang="en-US" sz="2100" dirty="0"/>
              <a:t> </a:t>
            </a:r>
            <a:r>
              <a:rPr lang="en-GB" altLang="en-US" sz="2100" dirty="0" err="1"/>
              <a:t>eraill</a:t>
            </a:r>
            <a:r>
              <a:rPr lang="en-GB" altLang="en-US" sz="2100" dirty="0"/>
              <a:t> ac </a:t>
            </a:r>
            <a:r>
              <a:rPr lang="en-GB" altLang="en-US" sz="2100" dirty="0" err="1"/>
              <a:t>wedi'i</a:t>
            </a:r>
            <a:r>
              <a:rPr lang="en-GB" altLang="en-US" sz="2100" dirty="0"/>
              <a:t> </a:t>
            </a:r>
            <a:r>
              <a:rPr lang="en-GB" altLang="en-US" sz="2100" dirty="0" err="1"/>
              <a:t>anelu'n</a:t>
            </a:r>
            <a:r>
              <a:rPr lang="en-GB" altLang="en-US" sz="2100" dirty="0"/>
              <a:t> </a:t>
            </a:r>
            <a:r>
              <a:rPr lang="en-GB" altLang="en-US" sz="2100" dirty="0" err="1"/>
              <a:t>gyffredinol</a:t>
            </a:r>
            <a:r>
              <a:rPr lang="en-GB" altLang="en-US" sz="2100" dirty="0"/>
              <a:t> at </a:t>
            </a:r>
            <a:r>
              <a:rPr lang="en-GB" altLang="en-US" sz="2100" dirty="0" err="1"/>
              <a:t>fwydo</a:t>
            </a:r>
            <a:r>
              <a:rPr lang="en-GB" altLang="en-US" sz="2100" dirty="0"/>
              <a:t> </a:t>
            </a:r>
            <a:r>
              <a:rPr lang="en-GB" altLang="en-US" sz="2100" dirty="0" err="1"/>
              <a:t>pobl</a:t>
            </a:r>
            <a:r>
              <a:rPr lang="en-GB" altLang="en-US" sz="2100" dirty="0"/>
              <a:t> </a:t>
            </a:r>
            <a:r>
              <a:rPr lang="en-GB" altLang="en-US" sz="2100" dirty="0" err="1"/>
              <a:t>ifanc</a:t>
            </a:r>
            <a:r>
              <a:rPr lang="en-GB" altLang="en-US" sz="2100" dirty="0"/>
              <a:t> </a:t>
            </a:r>
            <a:r>
              <a:rPr lang="en-GB" altLang="en-US" sz="2100" dirty="0" err="1"/>
              <a:t>i'r</a:t>
            </a:r>
            <a:r>
              <a:rPr lang="en-GB" altLang="en-US" sz="2100" dirty="0"/>
              <a:t> </a:t>
            </a:r>
            <a:r>
              <a:rPr lang="en-GB" altLang="en-US" sz="2100" dirty="0" err="1"/>
              <a:t>gwasanaethau</a:t>
            </a:r>
            <a:r>
              <a:rPr lang="en-GB" altLang="en-US" sz="2100" dirty="0"/>
              <a:t> </a:t>
            </a:r>
            <a:r>
              <a:rPr lang="en-GB" altLang="en-US" sz="2100" dirty="0" err="1"/>
              <a:t>hynny</a:t>
            </a:r>
            <a:r>
              <a:rPr lang="en-GB" altLang="en-US" sz="2100" dirty="0"/>
              <a:t>.</a:t>
            </a:r>
          </a:p>
          <a:p>
            <a:pPr eaLnBrk="1" hangingPunct="1">
              <a:lnSpc>
                <a:spcPct val="120000"/>
              </a:lnSpc>
            </a:pPr>
            <a:r>
              <a:rPr lang="en-GB" altLang="en-US" sz="2100" dirty="0"/>
              <a:t>Er </a:t>
            </a:r>
            <a:r>
              <a:rPr lang="en-GB" altLang="en-US" sz="2100" dirty="0" err="1"/>
              <a:t>ei</a:t>
            </a:r>
            <a:r>
              <a:rPr lang="en-GB" altLang="en-US" sz="2100" dirty="0"/>
              <a:t> </a:t>
            </a:r>
            <a:r>
              <a:rPr lang="en-GB" altLang="en-US" sz="2100" dirty="0" err="1"/>
              <a:t>fod</a:t>
            </a:r>
            <a:r>
              <a:rPr lang="en-GB" altLang="en-US" sz="2100" dirty="0"/>
              <a:t> </a:t>
            </a:r>
            <a:r>
              <a:rPr lang="en-GB" altLang="en-US" sz="2100" dirty="0" err="1"/>
              <a:t>yn</a:t>
            </a:r>
            <a:r>
              <a:rPr lang="en-GB" altLang="en-US" sz="2100" dirty="0"/>
              <a:t> </a:t>
            </a:r>
            <a:r>
              <a:rPr lang="en-GB" altLang="en-US" sz="2100" dirty="0" err="1"/>
              <a:t>gallu</a:t>
            </a:r>
            <a:r>
              <a:rPr lang="en-GB" altLang="en-US" sz="2100" dirty="0"/>
              <a:t> ac </a:t>
            </a:r>
            <a:r>
              <a:rPr lang="en-GB" altLang="en-US" sz="2100" dirty="0" err="1"/>
              <a:t>yn</a:t>
            </a:r>
            <a:r>
              <a:rPr lang="en-GB" altLang="en-US" sz="2100" dirty="0"/>
              <a:t> </a:t>
            </a:r>
            <a:r>
              <a:rPr lang="en-GB" altLang="en-US" sz="2100" dirty="0" err="1"/>
              <a:t>digwydd</a:t>
            </a:r>
            <a:r>
              <a:rPr lang="en-GB" altLang="en-US" sz="2100" dirty="0"/>
              <a:t> </a:t>
            </a:r>
            <a:r>
              <a:rPr lang="en-GB" altLang="en-US" sz="2100" dirty="0" err="1"/>
              <a:t>ar</a:t>
            </a:r>
            <a:r>
              <a:rPr lang="en-GB" altLang="en-US" sz="2100" dirty="0"/>
              <a:t> </a:t>
            </a:r>
            <a:r>
              <a:rPr lang="en-GB" altLang="en-US" sz="2100" dirty="0" err="1"/>
              <a:t>diriogaeth</a:t>
            </a:r>
            <a:r>
              <a:rPr lang="en-GB" altLang="en-US" sz="2100" dirty="0"/>
              <a:t> </a:t>
            </a:r>
            <a:r>
              <a:rPr lang="en-GB" altLang="en-US" sz="2100" dirty="0" err="1"/>
              <a:t>pobl</a:t>
            </a:r>
            <a:r>
              <a:rPr lang="en-GB" altLang="en-US" sz="2100" dirty="0"/>
              <a:t> </a:t>
            </a:r>
            <a:r>
              <a:rPr lang="en-GB" altLang="en-US" sz="2100" dirty="0" err="1"/>
              <a:t>ifanc</a:t>
            </a:r>
            <a:r>
              <a:rPr lang="en-GB" altLang="en-US" sz="2100" dirty="0"/>
              <a:t> </a:t>
            </a:r>
            <a:r>
              <a:rPr lang="en-GB" altLang="en-US" sz="2100" dirty="0" err="1"/>
              <a:t>eu</a:t>
            </a:r>
            <a:r>
              <a:rPr lang="en-GB" altLang="en-US" sz="2100" dirty="0"/>
              <a:t> </a:t>
            </a:r>
            <a:r>
              <a:rPr lang="en-GB" altLang="en-US" sz="2100" dirty="0" err="1"/>
              <a:t>hunain</a:t>
            </a:r>
            <a:r>
              <a:rPr lang="en-GB" altLang="en-US" sz="2100" dirty="0"/>
              <a:t>, gall </a:t>
            </a:r>
            <a:r>
              <a:rPr lang="en-GB" altLang="en-US" sz="2100" dirty="0" err="1"/>
              <a:t>hefyd</a:t>
            </a:r>
            <a:r>
              <a:rPr lang="en-GB" altLang="en-US" sz="2100" dirty="0"/>
              <a:t> </a:t>
            </a:r>
            <a:r>
              <a:rPr lang="en-GB" altLang="en-US" sz="2100" dirty="0" err="1"/>
              <a:t>gynnwys</a:t>
            </a:r>
            <a:r>
              <a:rPr lang="en-GB" altLang="en-US" sz="2100" dirty="0"/>
              <a:t> </a:t>
            </a:r>
            <a:r>
              <a:rPr lang="en-GB" altLang="en-US" sz="2100" dirty="0" err="1"/>
              <a:t>gwaith</a:t>
            </a:r>
            <a:r>
              <a:rPr lang="en-GB" altLang="en-US" sz="2100" dirty="0"/>
              <a:t> </a:t>
            </a:r>
            <a:r>
              <a:rPr lang="en-GB" altLang="en-US" sz="2100" dirty="0" err="1"/>
              <a:t>mewn</a:t>
            </a:r>
            <a:r>
              <a:rPr lang="en-GB" altLang="en-US" sz="2100" dirty="0"/>
              <a:t> </a:t>
            </a:r>
            <a:r>
              <a:rPr lang="en-GB" altLang="en-US" sz="2100" dirty="0" err="1"/>
              <a:t>cyfleusterau</a:t>
            </a:r>
            <a:r>
              <a:rPr lang="en-GB" altLang="en-US" sz="2100" dirty="0"/>
              <a:t> </a:t>
            </a:r>
            <a:r>
              <a:rPr lang="en-GB" altLang="en-US" sz="2100" dirty="0" err="1"/>
              <a:t>ieuenctid</a:t>
            </a:r>
            <a:r>
              <a:rPr lang="en-GB" altLang="en-US" sz="2100" dirty="0"/>
              <a:t> </a:t>
            </a:r>
            <a:r>
              <a:rPr lang="en-GB" altLang="en-US" sz="2100" dirty="0" err="1"/>
              <a:t>presennol</a:t>
            </a:r>
            <a:r>
              <a:rPr lang="en-GB" altLang="en-US" sz="2100" dirty="0"/>
              <a:t>, </a:t>
            </a:r>
            <a:r>
              <a:rPr lang="en-GB" altLang="en-US" sz="2100" dirty="0" err="1"/>
              <a:t>sefydliadau</a:t>
            </a:r>
            <a:r>
              <a:rPr lang="en-GB" altLang="en-US" sz="2100" dirty="0"/>
              <a:t> </a:t>
            </a:r>
            <a:r>
              <a:rPr lang="en-GB" altLang="en-US" sz="2100" dirty="0" err="1"/>
              <a:t>addysgol</a:t>
            </a:r>
            <a:r>
              <a:rPr lang="en-GB" altLang="en-US" sz="2100" dirty="0"/>
              <a:t> a </a:t>
            </a:r>
            <a:r>
              <a:rPr lang="en-GB" altLang="en-US" sz="2100" dirty="0" err="1"/>
              <a:t>lleoliadau</a:t>
            </a:r>
            <a:r>
              <a:rPr lang="en-GB" altLang="en-US" sz="2100" dirty="0"/>
              <a:t> </a:t>
            </a:r>
            <a:r>
              <a:rPr lang="en-GB" altLang="en-US" sz="2100" dirty="0" err="1"/>
              <a:t>masnachol</a:t>
            </a:r>
            <a:r>
              <a:rPr lang="en-GB" altLang="en-US" sz="2100" dirty="0"/>
              <a:t>.</a:t>
            </a:r>
          </a:p>
          <a:p>
            <a:pPr eaLnBrk="1" hangingPunct="1">
              <a:lnSpc>
                <a:spcPct val="120000"/>
              </a:lnSpc>
            </a:pPr>
            <a:r>
              <a:rPr lang="en-GB" altLang="en-US" sz="2100" dirty="0" err="1"/>
              <a:t>Fe'i</a:t>
            </a:r>
            <a:r>
              <a:rPr lang="en-GB" altLang="en-US" sz="2100" dirty="0"/>
              <a:t> </a:t>
            </a:r>
            <a:r>
              <a:rPr lang="en-GB" altLang="en-US" sz="2100" dirty="0" err="1"/>
              <a:t>nodweddir</a:t>
            </a:r>
            <a:r>
              <a:rPr lang="en-GB" altLang="en-US" sz="2100" dirty="0"/>
              <a:t> </a:t>
            </a:r>
            <a:r>
              <a:rPr lang="en-GB" altLang="en-US" sz="2100" dirty="0" err="1"/>
              <a:t>gan</a:t>
            </a:r>
            <a:r>
              <a:rPr lang="en-GB" altLang="en-US" sz="2100" dirty="0"/>
              <a:t> </a:t>
            </a:r>
            <a:r>
              <a:rPr lang="en-GB" altLang="en-US" sz="2100" dirty="0" err="1"/>
              <a:t>ryngweithio</a:t>
            </a:r>
            <a:r>
              <a:rPr lang="en-GB" altLang="en-US" sz="2100" dirty="0"/>
              <a:t> </a:t>
            </a:r>
            <a:r>
              <a:rPr lang="en-GB" altLang="en-US" sz="2100" dirty="0" err="1"/>
              <a:t>pwrpasol</a:t>
            </a:r>
            <a:r>
              <a:rPr lang="en-GB" altLang="en-US" sz="2100" dirty="0"/>
              <a:t> </a:t>
            </a:r>
            <a:r>
              <a:rPr lang="en-GB" altLang="en-US" sz="2100" dirty="0" err="1"/>
              <a:t>rhwng</a:t>
            </a:r>
            <a:r>
              <a:rPr lang="en-GB" altLang="en-US" sz="2100" dirty="0"/>
              <a:t> </a:t>
            </a:r>
            <a:r>
              <a:rPr lang="en-GB" altLang="en-US" sz="2100" dirty="0" err="1"/>
              <a:t>ieuenctid</a:t>
            </a:r>
            <a:r>
              <a:rPr lang="en-GB" altLang="en-US" sz="2100" dirty="0"/>
              <a:t> a </a:t>
            </a:r>
            <a:r>
              <a:rPr lang="en-GB" altLang="en-US" sz="2100" dirty="0" err="1"/>
              <a:t>chymuned</a:t>
            </a:r>
            <a:r>
              <a:rPr lang="en-GB" altLang="en-US" sz="2100" dirty="0"/>
              <a:t> a </a:t>
            </a:r>
            <a:r>
              <a:rPr lang="en-GB" altLang="en-US" sz="2100" dirty="0" err="1"/>
              <a:t>phobl</a:t>
            </a:r>
            <a:r>
              <a:rPr lang="en-GB" altLang="en-US" sz="2100" dirty="0"/>
              <a:t> </a:t>
            </a:r>
            <a:r>
              <a:rPr lang="en-GB" altLang="en-US" sz="2100" dirty="0" err="1"/>
              <a:t>ifanc</a:t>
            </a:r>
            <a:r>
              <a:rPr lang="en-GB" altLang="en-US" sz="2100" dirty="0"/>
              <a:t> ac </a:t>
            </a:r>
            <a:r>
              <a:rPr lang="en-GB" altLang="en-US" sz="2100" dirty="0" err="1"/>
              <a:t>mae'n</a:t>
            </a:r>
            <a:r>
              <a:rPr lang="en-GB" altLang="en-US" sz="2100" dirty="0"/>
              <a:t> </a:t>
            </a:r>
            <a:r>
              <a:rPr lang="en-GB" altLang="en-US" sz="2100" dirty="0" err="1"/>
              <a:t>cynnwys</a:t>
            </a:r>
            <a:r>
              <a:rPr lang="en-GB" altLang="en-US" sz="2100" dirty="0"/>
              <a:t> </a:t>
            </a:r>
            <a:r>
              <a:rPr lang="en-GB" altLang="en-US" sz="2100" dirty="0" err="1"/>
              <a:t>cyswllt</a:t>
            </a:r>
            <a:r>
              <a:rPr lang="en-GB" altLang="en-US" sz="2100" dirty="0"/>
              <a:t>, </a:t>
            </a:r>
            <a:r>
              <a:rPr lang="en-GB" altLang="en-US" sz="2100" dirty="0" err="1"/>
              <a:t>rhoi</a:t>
            </a:r>
            <a:r>
              <a:rPr lang="en-GB" altLang="en-US" sz="2100" dirty="0"/>
              <a:t> </a:t>
            </a:r>
            <a:r>
              <a:rPr lang="en-GB" altLang="en-US" sz="2100" dirty="0" err="1"/>
              <a:t>gwybodaeth</a:t>
            </a:r>
            <a:r>
              <a:rPr lang="en-GB" altLang="en-US" sz="2100" dirty="0"/>
              <a:t>, a </a:t>
            </a:r>
            <a:r>
              <a:rPr lang="en-GB" altLang="en-US" sz="2100" dirty="0" err="1"/>
              <a:t>gwahoddiad</a:t>
            </a:r>
            <a:r>
              <a:rPr lang="en-GB" altLang="en-US" sz="2100" dirty="0"/>
              <a:t> </a:t>
            </a:r>
            <a:r>
              <a:rPr lang="en-GB" altLang="en-US" sz="2100" dirty="0" err="1"/>
              <a:t>i</a:t>
            </a:r>
            <a:r>
              <a:rPr lang="en-GB" altLang="en-US" sz="2100" dirty="0"/>
              <a:t> </a:t>
            </a:r>
            <a:r>
              <a:rPr lang="en-GB" altLang="en-US" sz="2100" dirty="0" err="1"/>
              <a:t>ymuno</a:t>
            </a:r>
            <a:r>
              <a:rPr lang="en-GB" altLang="en-US" sz="2100" dirty="0"/>
              <a:t> â </a:t>
            </a:r>
            <a:r>
              <a:rPr lang="en-GB" altLang="en-US" sz="2100" dirty="0" err="1"/>
              <a:t>rhaglenni</a:t>
            </a:r>
            <a:r>
              <a:rPr lang="en-GB" altLang="en-US" sz="2100" dirty="0"/>
              <a:t> </a:t>
            </a:r>
            <a:r>
              <a:rPr lang="en-GB" altLang="en-US" sz="2100" dirty="0" err="1"/>
              <a:t>ieuenctid</a:t>
            </a:r>
            <a:r>
              <a:rPr lang="en-GB" altLang="en-US" sz="2100" dirty="0"/>
              <a:t> </a:t>
            </a:r>
            <a:r>
              <a:rPr lang="en-GB" altLang="en-US" sz="2100" dirty="0" err="1"/>
              <a:t>presennol</a:t>
            </a:r>
            <a:r>
              <a:rPr lang="en-GB" altLang="en-US" sz="2100" dirty="0"/>
              <a:t> neu </a:t>
            </a:r>
            <a:r>
              <a:rPr lang="en-GB" altLang="en-US" sz="2100" dirty="0" err="1"/>
              <a:t>arfaethedig</a:t>
            </a:r>
            <a:r>
              <a:rPr lang="en-GB" altLang="en-US" sz="2100" dirty="0"/>
              <a:t> a </a:t>
            </a:r>
            <a:r>
              <a:rPr lang="en-GB" altLang="en-US" sz="2100" dirty="0" err="1"/>
              <a:t>gwasanaethau</a:t>
            </a:r>
            <a:r>
              <a:rPr lang="en-GB" altLang="en-US" sz="2100" dirty="0"/>
              <a:t> </a:t>
            </a:r>
            <a:r>
              <a:rPr lang="en-GB" altLang="en-US" sz="2100" dirty="0" err="1"/>
              <a:t>eraill</a:t>
            </a:r>
            <a:r>
              <a:rPr lang="en-GB" altLang="en-US" sz="2100" dirty="0"/>
              <a:t> </a:t>
            </a:r>
            <a:r>
              <a:rPr lang="en-GB" altLang="en-US" sz="2100" dirty="0" err="1"/>
              <a:t>sydd</a:t>
            </a:r>
            <a:r>
              <a:rPr lang="en-GB" altLang="en-US" sz="2100" dirty="0"/>
              <a:t> </a:t>
            </a:r>
            <a:r>
              <a:rPr lang="en-GB" altLang="en-US" sz="2100" dirty="0" err="1"/>
              <a:t>wedi'u</a:t>
            </a:r>
            <a:r>
              <a:rPr lang="en-GB" altLang="en-US" sz="2100" dirty="0"/>
              <a:t> </a:t>
            </a:r>
            <a:r>
              <a:rPr lang="en-GB" altLang="en-US" sz="2100" dirty="0" err="1"/>
              <a:t>cynllunio</a:t>
            </a:r>
            <a:r>
              <a:rPr lang="en-GB" altLang="en-US" sz="2100" dirty="0"/>
              <a:t> </a:t>
            </a:r>
            <a:r>
              <a:rPr lang="en-GB" altLang="en-US" sz="2100" dirty="0" err="1"/>
              <a:t>gyda</a:t>
            </a:r>
            <a:r>
              <a:rPr lang="en-GB" altLang="en-US" sz="2100" dirty="0"/>
              <a:t> </a:t>
            </a:r>
            <a:r>
              <a:rPr lang="en-GB" altLang="en-US" sz="2100" dirty="0" err="1"/>
              <a:t>nhw</a:t>
            </a:r>
            <a:r>
              <a:rPr lang="en-GB" altLang="en-US" sz="2100" dirty="0"/>
              <a:t> </a:t>
            </a:r>
            <a:r>
              <a:rPr lang="en-GB" altLang="en-US" sz="2100" dirty="0" err="1"/>
              <a:t>mewn</a:t>
            </a:r>
            <a:r>
              <a:rPr lang="en-GB" altLang="en-US" sz="2100" dirty="0"/>
              <a:t> </a:t>
            </a:r>
            <a:r>
              <a:rPr lang="en-GB" altLang="en-US" sz="2100" dirty="0" err="1"/>
              <a:t>golwg</a:t>
            </a:r>
            <a:r>
              <a:rPr lang="en-GB" altLang="en-US" sz="2100" dirty="0"/>
              <a:t>.</a:t>
            </a:r>
          </a:p>
        </p:txBody>
      </p:sp>
      <p:sp>
        <p:nvSpPr>
          <p:cNvPr id="2" name="Content Placeholder 1">
            <a:extLst>
              <a:ext uri="{FF2B5EF4-FFF2-40B4-BE49-F238E27FC236}">
                <a16:creationId xmlns:a16="http://schemas.microsoft.com/office/drawing/2014/main" id="{D191BEE4-12D9-F485-8DEE-89767BA1D872}"/>
              </a:ext>
            </a:extLst>
          </p:cNvPr>
          <p:cNvSpPr>
            <a:spLocks noGrp="1"/>
          </p:cNvSpPr>
          <p:nvPr>
            <p:ph sz="half" idx="2"/>
          </p:nvPr>
        </p:nvSpPr>
        <p:spPr>
          <a:xfrm>
            <a:off x="6197600" y="1825625"/>
            <a:ext cx="5156200" cy="4133526"/>
          </a:xfrm>
        </p:spPr>
        <p:txBody>
          <a:bodyPr>
            <a:normAutofit fontScale="77500" lnSpcReduction="20000"/>
          </a:bodyPr>
          <a:lstStyle/>
          <a:p>
            <a:pPr>
              <a:lnSpc>
                <a:spcPct val="120000"/>
              </a:lnSpc>
            </a:pPr>
            <a:r>
              <a:rPr lang="en-GB" altLang="en-US" sz="2100" dirty="0">
                <a:solidFill>
                  <a:schemeClr val="accent5">
                    <a:lumMod val="75000"/>
                  </a:schemeClr>
                </a:solidFill>
              </a:rPr>
              <a:t>Outreach work is normally related to services which are available elsewhere and is generally aimed at feeding young people into those services.</a:t>
            </a:r>
          </a:p>
          <a:p>
            <a:pPr>
              <a:lnSpc>
                <a:spcPct val="120000"/>
              </a:lnSpc>
            </a:pPr>
            <a:r>
              <a:rPr lang="en-GB" altLang="en-US" sz="2100" dirty="0">
                <a:solidFill>
                  <a:schemeClr val="accent5">
                    <a:lumMod val="75000"/>
                  </a:schemeClr>
                </a:solidFill>
              </a:rPr>
              <a:t>Whilst it can and does take place on young people’s own territory, it can also include work in existing youth facilities, educational institutions and commercial settings. </a:t>
            </a:r>
          </a:p>
          <a:p>
            <a:pPr>
              <a:lnSpc>
                <a:spcPct val="120000"/>
              </a:lnSpc>
            </a:pPr>
            <a:r>
              <a:rPr lang="en-GB" altLang="en-US" sz="2100" dirty="0">
                <a:solidFill>
                  <a:schemeClr val="accent5">
                    <a:lumMod val="75000"/>
                  </a:schemeClr>
                </a:solidFill>
              </a:rPr>
              <a:t>It is characterised by purposeful interaction between youth and community and young people and involves contact, information giving, and the invitation to join existing or proposed youth programmes and other services designed with them in mind.  </a:t>
            </a:r>
          </a:p>
          <a:p>
            <a:endParaRPr lang="en-GB" dirty="0"/>
          </a:p>
        </p:txBody>
      </p:sp>
    </p:spTree>
    <p:extLst>
      <p:ext uri="{BB962C8B-B14F-4D97-AF65-F5344CB8AC3E}">
        <p14:creationId xmlns:p14="http://schemas.microsoft.com/office/powerpoint/2010/main" val="36626411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a:t>Astudiaeth</a:t>
            </a:r>
            <a:r>
              <a:rPr lang="en-GB" b="1" dirty="0"/>
              <a:t> dan </a:t>
            </a:r>
            <a:r>
              <a:rPr lang="en-GB" b="1" dirty="0" err="1"/>
              <a:t>Gyfarwyddyd</a:t>
            </a:r>
            <a:br>
              <a:rPr lang="en-GB" b="1" dirty="0"/>
            </a:br>
            <a:r>
              <a:rPr lang="en-GB" b="1" dirty="0">
                <a:solidFill>
                  <a:schemeClr val="accent5">
                    <a:lumMod val="75000"/>
                  </a:schemeClr>
                </a:solidFill>
              </a:rPr>
              <a:t>Directed Study</a:t>
            </a:r>
            <a:endParaRPr lang="en-US" b="1" dirty="0">
              <a:solidFill>
                <a:schemeClr val="accent5">
                  <a:lumMod val="75000"/>
                </a:schemeClr>
              </a:solidFill>
            </a:endParaRPr>
          </a:p>
        </p:txBody>
      </p:sp>
      <p:sp>
        <p:nvSpPr>
          <p:cNvPr id="6" name="Content Placeholder 5"/>
          <p:cNvSpPr>
            <a:spLocks noGrp="1"/>
          </p:cNvSpPr>
          <p:nvPr>
            <p:ph sz="half" idx="1"/>
          </p:nvPr>
        </p:nvSpPr>
        <p:spPr/>
        <p:txBody>
          <a:bodyPr/>
          <a:lstStyle/>
          <a:p>
            <a:r>
              <a:rPr lang="en-US" dirty="0" err="1"/>
              <a:t>Dechreuwch</a:t>
            </a:r>
            <a:r>
              <a:rPr lang="en-US" dirty="0"/>
              <a:t> </a:t>
            </a:r>
            <a:r>
              <a:rPr lang="en-US" dirty="0" err="1"/>
              <a:t>ddatblygu</a:t>
            </a:r>
            <a:r>
              <a:rPr lang="en-US" dirty="0"/>
              <a:t> </a:t>
            </a:r>
            <a:r>
              <a:rPr lang="en-US" dirty="0" err="1"/>
              <a:t>eich</a:t>
            </a:r>
            <a:r>
              <a:rPr lang="en-US" dirty="0"/>
              <a:t> </a:t>
            </a:r>
            <a:r>
              <a:rPr lang="en-US" dirty="0" err="1"/>
              <a:t>darllen</a:t>
            </a:r>
            <a:r>
              <a:rPr lang="en-US" dirty="0"/>
              <a:t> o </a:t>
            </a:r>
            <a:r>
              <a:rPr lang="en-US" dirty="0" err="1"/>
              <a:t>amgylch</a:t>
            </a:r>
            <a:r>
              <a:rPr lang="en-US" dirty="0"/>
              <a:t> </a:t>
            </a:r>
            <a:r>
              <a:rPr lang="en-US" dirty="0" err="1"/>
              <a:t>cyd-destunau</a:t>
            </a:r>
            <a:r>
              <a:rPr lang="en-US" dirty="0"/>
              <a:t> </a:t>
            </a:r>
            <a:r>
              <a:rPr lang="en-US" dirty="0" err="1"/>
              <a:t>gwaith</a:t>
            </a:r>
            <a:r>
              <a:rPr lang="en-US" dirty="0"/>
              <a:t> </a:t>
            </a:r>
            <a:r>
              <a:rPr lang="en-US" dirty="0" err="1"/>
              <a:t>ieuenctid</a:t>
            </a:r>
            <a:endParaRPr lang="en-US" dirty="0"/>
          </a:p>
          <a:p>
            <a:pPr lvl="1"/>
            <a:r>
              <a:rPr lang="en-US" dirty="0" err="1"/>
              <a:t>Byddwch</a:t>
            </a:r>
            <a:r>
              <a:rPr lang="en-US" dirty="0"/>
              <a:t> </a:t>
            </a:r>
            <a:r>
              <a:rPr lang="en-US" dirty="0" err="1"/>
              <a:t>yn</a:t>
            </a:r>
            <a:r>
              <a:rPr lang="en-US" dirty="0"/>
              <a:t> </a:t>
            </a:r>
            <a:r>
              <a:rPr lang="en-US" dirty="0" err="1"/>
              <a:t>rhannu</a:t>
            </a:r>
            <a:r>
              <a:rPr lang="en-US" dirty="0"/>
              <a:t> </a:t>
            </a:r>
            <a:r>
              <a:rPr lang="en-US" dirty="0" err="1"/>
              <a:t>rhai</a:t>
            </a:r>
            <a:r>
              <a:rPr lang="en-US" dirty="0"/>
              <a:t> </a:t>
            </a:r>
            <a:r>
              <a:rPr lang="en-US" dirty="0" err="1"/>
              <a:t>canfyddiadau</a:t>
            </a:r>
            <a:r>
              <a:rPr lang="en-US" dirty="0"/>
              <a:t> </a:t>
            </a:r>
            <a:r>
              <a:rPr lang="en-US" dirty="0" err="1"/>
              <a:t>cychwynnol</a:t>
            </a:r>
            <a:r>
              <a:rPr lang="en-US" dirty="0"/>
              <a:t> </a:t>
            </a:r>
            <a:r>
              <a:rPr lang="en-US" dirty="0" err="1"/>
              <a:t>yn</a:t>
            </a:r>
            <a:r>
              <a:rPr lang="en-US" dirty="0"/>
              <a:t> </a:t>
            </a:r>
            <a:r>
              <a:rPr lang="en-US" dirty="0" err="1"/>
              <a:t>ein</a:t>
            </a:r>
            <a:r>
              <a:rPr lang="en-US" dirty="0"/>
              <a:t> </a:t>
            </a:r>
            <a:r>
              <a:rPr lang="en-US" dirty="0" err="1"/>
              <a:t>darlith</a:t>
            </a:r>
            <a:r>
              <a:rPr lang="en-US" dirty="0"/>
              <a:t> </a:t>
            </a:r>
            <a:r>
              <a:rPr lang="en-US" dirty="0" err="1"/>
              <a:t>yr</a:t>
            </a:r>
            <a:r>
              <a:rPr lang="en-US" dirty="0"/>
              <a:t> </a:t>
            </a:r>
            <a:r>
              <a:rPr lang="en-US" dirty="0" err="1"/>
              <a:t>wythnos</a:t>
            </a:r>
            <a:r>
              <a:rPr lang="en-US" dirty="0"/>
              <a:t> </a:t>
            </a:r>
            <a:r>
              <a:rPr lang="en-US" dirty="0" err="1"/>
              <a:t>nesaf</a:t>
            </a:r>
            <a:r>
              <a:rPr lang="en-US" dirty="0"/>
              <a:t>.</a:t>
            </a:r>
          </a:p>
        </p:txBody>
      </p:sp>
      <p:sp>
        <p:nvSpPr>
          <p:cNvPr id="2" name="Content Placeholder 1">
            <a:extLst>
              <a:ext uri="{FF2B5EF4-FFF2-40B4-BE49-F238E27FC236}">
                <a16:creationId xmlns:a16="http://schemas.microsoft.com/office/drawing/2014/main" id="{A4949E70-169D-0BC5-7960-F1A09AC5784E}"/>
              </a:ext>
            </a:extLst>
          </p:cNvPr>
          <p:cNvSpPr>
            <a:spLocks noGrp="1"/>
          </p:cNvSpPr>
          <p:nvPr>
            <p:ph sz="half" idx="2"/>
          </p:nvPr>
        </p:nvSpPr>
        <p:spPr/>
        <p:txBody>
          <a:bodyPr/>
          <a:lstStyle/>
          <a:p>
            <a:r>
              <a:rPr lang="en-GB" dirty="0">
                <a:solidFill>
                  <a:schemeClr val="accent5">
                    <a:lumMod val="75000"/>
                  </a:schemeClr>
                </a:solidFill>
              </a:rPr>
              <a:t>Begin to develop your reading around the contexts of youth work</a:t>
            </a:r>
          </a:p>
          <a:p>
            <a:pPr lvl="1"/>
            <a:r>
              <a:rPr lang="en-GB" dirty="0">
                <a:solidFill>
                  <a:schemeClr val="accent5">
                    <a:lumMod val="75000"/>
                  </a:schemeClr>
                </a:solidFill>
              </a:rPr>
              <a:t>You will share some initial findings in our lecture next week.</a:t>
            </a:r>
            <a:endParaRPr lang="en-US" dirty="0">
              <a:solidFill>
                <a:schemeClr val="accent5">
                  <a:lumMod val="75000"/>
                </a:schemeClr>
              </a:solidFill>
            </a:endParaRPr>
          </a:p>
          <a:p>
            <a:endParaRPr lang="en-GB" dirty="0"/>
          </a:p>
        </p:txBody>
      </p:sp>
    </p:spTree>
    <p:extLst>
      <p:ext uri="{BB962C8B-B14F-4D97-AF65-F5344CB8AC3E}">
        <p14:creationId xmlns:p14="http://schemas.microsoft.com/office/powerpoint/2010/main" val="1238944688"/>
      </p:ext>
    </p:extLst>
  </p:cSld>
  <p:clrMapOvr>
    <a:masterClrMapping/>
  </p:clrMapOvr>
</p:sld>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ECYW4002 Lecture 1 041224 (1) (1)</Template>
  <TotalTime>0</TotalTime>
  <Words>6021</Words>
  <Application>Microsoft Office PowerPoint</Application>
  <PresentationFormat>Widescreen</PresentationFormat>
  <Paragraphs>335</Paragraphs>
  <Slides>38</Slides>
  <Notes>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38</vt:i4>
      </vt:variant>
    </vt:vector>
  </HeadingPairs>
  <TitlesOfParts>
    <vt:vector size="46" baseType="lpstr">
      <vt:lpstr>Arial</vt:lpstr>
      <vt:lpstr>Calibri</vt:lpstr>
      <vt:lpstr>Calibri Light</vt:lpstr>
      <vt:lpstr>Euphemia</vt:lpstr>
      <vt:lpstr>Roboto</vt:lpstr>
      <vt:lpstr>Wingdings</vt:lpstr>
      <vt:lpstr>Accessible 2</vt:lpstr>
      <vt:lpstr>Holding PAge</vt:lpstr>
      <vt:lpstr>ECYW4002 05.11.24</vt:lpstr>
      <vt:lpstr> Yr ystod eang o waith Ieuenctid The wide range of youth work </vt:lpstr>
      <vt:lpstr> Yr ystod eang o waith Ieuenctid The wide range of youth work </vt:lpstr>
      <vt:lpstr> Yr ystod eang o waith Ieuenctid The wide range of youth work </vt:lpstr>
      <vt:lpstr>Er enghraifft, dywed gweithwyr: For example, workers say:</vt:lpstr>
      <vt:lpstr>Er enghraifft, dywed gweithwyr: For example, workers say:</vt:lpstr>
      <vt:lpstr>Er enghraifft, dywed gweithwyr: For example, workers say:</vt:lpstr>
      <vt:lpstr>Yr ystod eang o waith Ieuenctid The wide range of youth work</vt:lpstr>
      <vt:lpstr>Mae gweithio mewn gwahanol ffyrdd yn gofyn am ystod o sgiliau… Working in different ways requires a range of skills…</vt:lpstr>
      <vt:lpstr>Gwaith Ieuenctid: Adnabod y Sgiliau a'r Gwerthoedd Youth Work: Identifying the Skills and Values </vt:lpstr>
      <vt:lpstr>Adnabod y sgiliau Identifying the skills </vt:lpstr>
      <vt:lpstr>Adnabod y sgiliau Identifying the skills </vt:lpstr>
      <vt:lpstr>Adnabod y sgiliau Identifying the skills </vt:lpstr>
      <vt:lpstr>Adnabod y sgiliau Identifying the skills </vt:lpstr>
      <vt:lpstr>Pwysigrwydd moeseg mewn gwaith Ieuenctid The importance of ethics in youth work </vt:lpstr>
      <vt:lpstr>Cod Moeseg Galwedigaethol Ar Gyfer y Gwasanaeth Ieuenctid yng Nghymru Code Of Occupational Ethics For The Youth Service in Wales</vt:lpstr>
      <vt:lpstr>Cod Moeseg Galwedigaethol Ar Gyfer y Gwasanaeth Ieuenctid yng Nghymru Code Of Occupational Ethics For The Youth Service in Wales</vt:lpstr>
      <vt:lpstr>Cyfyng-gyngor Moesegol mewn gwaith Ieuenctid Ethical Dilemmas in youth work </vt:lpstr>
      <vt:lpstr>    Gwerthoedd ac Egwyddorion  Values and Principles</vt:lpstr>
      <vt:lpstr>Gwerthoedd ac Egwyddorion  Values and Principles</vt:lpstr>
      <vt:lpstr>Gwerthoedd ac Egwyddorion  Values and Principles</vt:lpstr>
      <vt:lpstr>Gwerthoedd ac Egwyddorion  Values and Principles</vt:lpstr>
      <vt:lpstr>Gwerthoedd ac Egwyddorion  Values and Principles</vt:lpstr>
      <vt:lpstr>Gwerthoedd ac Egwyddorion  Values and Principles</vt:lpstr>
      <vt:lpstr>Gwerthoedd ac Egwyddorion  Values and Principles</vt:lpstr>
      <vt:lpstr>Egwyl! Break!</vt:lpstr>
      <vt:lpstr>  Modelau Gwahanol o Waith Ieuenctid Different Models of Youth Work</vt:lpstr>
      <vt:lpstr>Gwaith Ieuenctid mewn Canolfan Centre Based Youth Work</vt:lpstr>
      <vt:lpstr>Clybiau Ieuenctid Youth Clubs</vt:lpstr>
      <vt:lpstr>Clybiau Ieuenctid Youth Clubs</vt:lpstr>
      <vt:lpstr>Gwaith Ieuenctid yn seiliedig ar faterion Issue based Youth Work</vt:lpstr>
      <vt:lpstr>Gwaith Ieuenctid Seiliedig ar Iechyd Health Based Youth Work </vt:lpstr>
      <vt:lpstr>Gwaith Ieuenctid mewn Ysgolion Schools Based Youth Work</vt:lpstr>
      <vt:lpstr>Gwaith Ieuenctid mewn Ysgolion Schools Based Youth Work</vt:lpstr>
      <vt:lpstr>Gwaith Ieuenctid mewn Ysgolion Schools Based Youth Work</vt:lpstr>
      <vt:lpstr>Gwaith Ieuenctid ar y Stryd/Datgysylltiedig Street Based/Detached Youth Work </vt:lpstr>
      <vt:lpstr>Gwaith Ieuenctid Allgymorth Outreach Youth Work </vt:lpstr>
      <vt:lpstr>Astudiaeth dan Gyfarwyddyd Directed Study</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2024-12-02T20:34:08Z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