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40" r:id="rId1"/>
  </p:sldMasterIdLst>
  <p:notesMasterIdLst>
    <p:notesMasterId r:id="rId68"/>
  </p:notesMasterIdLst>
  <p:sldIdLst>
    <p:sldId id="281" r:id="rId2"/>
    <p:sldId id="261" r:id="rId3"/>
    <p:sldId id="285" r:id="rId4"/>
    <p:sldId id="302" r:id="rId5"/>
    <p:sldId id="303" r:id="rId6"/>
    <p:sldId id="282" r:id="rId7"/>
    <p:sldId id="260" r:id="rId8"/>
    <p:sldId id="298" r:id="rId9"/>
    <p:sldId id="304" r:id="rId10"/>
    <p:sldId id="295" r:id="rId11"/>
    <p:sldId id="296" r:id="rId12"/>
    <p:sldId id="305" r:id="rId13"/>
    <p:sldId id="306" r:id="rId14"/>
    <p:sldId id="297" r:id="rId15"/>
    <p:sldId id="299" r:id="rId16"/>
    <p:sldId id="300" r:id="rId17"/>
    <p:sldId id="301" r:id="rId18"/>
    <p:sldId id="286" r:id="rId19"/>
    <p:sldId id="287" r:id="rId20"/>
    <p:sldId id="288" r:id="rId21"/>
    <p:sldId id="262" r:id="rId22"/>
    <p:sldId id="264" r:id="rId23"/>
    <p:sldId id="266" r:id="rId24"/>
    <p:sldId id="267" r:id="rId25"/>
    <p:sldId id="268" r:id="rId26"/>
    <p:sldId id="269" r:id="rId27"/>
    <p:sldId id="290" r:id="rId28"/>
    <p:sldId id="291" r:id="rId29"/>
    <p:sldId id="292" r:id="rId30"/>
    <p:sldId id="265" r:id="rId31"/>
    <p:sldId id="273" r:id="rId32"/>
    <p:sldId id="272" r:id="rId33"/>
    <p:sldId id="293" r:id="rId34"/>
    <p:sldId id="294" r:id="rId35"/>
    <p:sldId id="362" r:id="rId36"/>
    <p:sldId id="361" r:id="rId37"/>
    <p:sldId id="275" r:id="rId38"/>
    <p:sldId id="319" r:id="rId39"/>
    <p:sldId id="307" r:id="rId40"/>
    <p:sldId id="308" r:id="rId41"/>
    <p:sldId id="318" r:id="rId42"/>
    <p:sldId id="277" r:id="rId43"/>
    <p:sldId id="278" r:id="rId44"/>
    <p:sldId id="310" r:id="rId45"/>
    <p:sldId id="322" r:id="rId46"/>
    <p:sldId id="280" r:id="rId47"/>
    <p:sldId id="323" r:id="rId48"/>
    <p:sldId id="350" r:id="rId49"/>
    <p:sldId id="270" r:id="rId50"/>
    <p:sldId id="314" r:id="rId51"/>
    <p:sldId id="315" r:id="rId52"/>
    <p:sldId id="284" r:id="rId53"/>
    <p:sldId id="352" r:id="rId54"/>
    <p:sldId id="353" r:id="rId55"/>
    <p:sldId id="354" r:id="rId56"/>
    <p:sldId id="356" r:id="rId57"/>
    <p:sldId id="357" r:id="rId58"/>
    <p:sldId id="358" r:id="rId59"/>
    <p:sldId id="359" r:id="rId60"/>
    <p:sldId id="336" r:id="rId61"/>
    <p:sldId id="338" r:id="rId62"/>
    <p:sldId id="342" r:id="rId63"/>
    <p:sldId id="344" r:id="rId64"/>
    <p:sldId id="346" r:id="rId65"/>
    <p:sldId id="349" r:id="rId66"/>
    <p:sldId id="360" r:id="rId6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AB98DE0-F58E-4FA2-BE77-CAA08433437E}" v="59" dt="2023-10-18T20:19:44.741"/>
    <p1510:client id="{CF8D26AE-CC48-4BB2-B89C-5D54C904F412}" v="95" dt="2023-10-18T19:13:47.52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87" d="100"/>
          <a:sy n="87" d="100"/>
        </p:scale>
        <p:origin x="87" y="34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74" Type="http://schemas.microsoft.com/office/2015/10/relationships/revisionInfo" Target="revisionInfo.xml"/><Relationship Id="rId5" Type="http://schemas.openxmlformats.org/officeDocument/2006/relationships/slide" Target="slides/slide4.xml"/><Relationship Id="rId61" Type="http://schemas.openxmlformats.org/officeDocument/2006/relationships/slide" Target="slides/slide60.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presProps" Target="presProps.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tableStyles" Target="tableStyle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 Type="http://schemas.openxmlformats.org/officeDocument/2006/relationships/slide" Target="slides/slide6.xml"/><Relationship Id="rId71"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eborah Jenkins" userId="3cd02ba5-e528-4585-978d-4fde2b47730a" providerId="ADAL" clId="{6AB98DE0-F58E-4FA2-BE77-CAA08433437E}"/>
    <pc:docChg chg="undo custSel addSld delSld modSld sldOrd">
      <pc:chgData name="Deborah Jenkins" userId="3cd02ba5-e528-4585-978d-4fde2b47730a" providerId="ADAL" clId="{6AB98DE0-F58E-4FA2-BE77-CAA08433437E}" dt="2023-10-18T20:19:44.741" v="276"/>
      <pc:docMkLst>
        <pc:docMk/>
      </pc:docMkLst>
      <pc:sldChg chg="ord">
        <pc:chgData name="Deborah Jenkins" userId="3cd02ba5-e528-4585-978d-4fde2b47730a" providerId="ADAL" clId="{6AB98DE0-F58E-4FA2-BE77-CAA08433437E}" dt="2023-10-18T19:18:09.864" v="5"/>
        <pc:sldMkLst>
          <pc:docMk/>
          <pc:sldMk cId="0" sldId="260"/>
        </pc:sldMkLst>
      </pc:sldChg>
      <pc:sldChg chg="ord">
        <pc:chgData name="Deborah Jenkins" userId="3cd02ba5-e528-4585-978d-4fde2b47730a" providerId="ADAL" clId="{6AB98DE0-F58E-4FA2-BE77-CAA08433437E}" dt="2023-10-18T19:17:49.770" v="3"/>
        <pc:sldMkLst>
          <pc:docMk/>
          <pc:sldMk cId="3763731525" sldId="261"/>
        </pc:sldMkLst>
      </pc:sldChg>
      <pc:sldChg chg="modSp add mod">
        <pc:chgData name="Deborah Jenkins" userId="3cd02ba5-e528-4585-978d-4fde2b47730a" providerId="ADAL" clId="{6AB98DE0-F58E-4FA2-BE77-CAA08433437E}" dt="2023-10-18T20:10:52.367" v="231" actId="1076"/>
        <pc:sldMkLst>
          <pc:docMk/>
          <pc:sldMk cId="0" sldId="270"/>
        </pc:sldMkLst>
        <pc:grpChg chg="mod">
          <ac:chgData name="Deborah Jenkins" userId="3cd02ba5-e528-4585-978d-4fde2b47730a" providerId="ADAL" clId="{6AB98DE0-F58E-4FA2-BE77-CAA08433437E}" dt="2023-10-18T20:10:52.367" v="231" actId="1076"/>
          <ac:grpSpMkLst>
            <pc:docMk/>
            <pc:sldMk cId="0" sldId="270"/>
            <ac:grpSpMk id="14347" creationId="{07D2334F-FC1E-41DC-8EDA-F689708F1522}"/>
          </ac:grpSpMkLst>
        </pc:grpChg>
      </pc:sldChg>
      <pc:sldChg chg="add ord">
        <pc:chgData name="Deborah Jenkins" userId="3cd02ba5-e528-4585-978d-4fde2b47730a" providerId="ADAL" clId="{6AB98DE0-F58E-4FA2-BE77-CAA08433437E}" dt="2023-10-18T19:35:30.733" v="40"/>
        <pc:sldMkLst>
          <pc:docMk/>
          <pc:sldMk cId="0" sldId="275"/>
        </pc:sldMkLst>
      </pc:sldChg>
      <pc:sldChg chg="addSp delSp modSp add mod setBg modClrScheme modAnim delDesignElem chgLayout">
        <pc:chgData name="Deborah Jenkins" userId="3cd02ba5-e528-4585-978d-4fde2b47730a" providerId="ADAL" clId="{6AB98DE0-F58E-4FA2-BE77-CAA08433437E}" dt="2023-10-18T20:08:56.046" v="222"/>
        <pc:sldMkLst>
          <pc:docMk/>
          <pc:sldMk cId="0" sldId="277"/>
        </pc:sldMkLst>
        <pc:spChg chg="add del mod">
          <ac:chgData name="Deborah Jenkins" userId="3cd02ba5-e528-4585-978d-4fde2b47730a" providerId="ADAL" clId="{6AB98DE0-F58E-4FA2-BE77-CAA08433437E}" dt="2023-10-18T19:51:00.973" v="77" actId="478"/>
          <ac:spMkLst>
            <pc:docMk/>
            <pc:sldMk cId="0" sldId="277"/>
            <ac:spMk id="4" creationId="{6E5B62C3-4215-0CF2-536C-64653D983A98}"/>
          </ac:spMkLst>
        </pc:spChg>
        <pc:spChg chg="mod">
          <ac:chgData name="Deborah Jenkins" userId="3cd02ba5-e528-4585-978d-4fde2b47730a" providerId="ADAL" clId="{6AB98DE0-F58E-4FA2-BE77-CAA08433437E}" dt="2023-10-18T20:08:19.554" v="216" actId="1076"/>
          <ac:spMkLst>
            <pc:docMk/>
            <pc:sldMk cId="0" sldId="277"/>
            <ac:spMk id="7170" creationId="{AA0C3FFF-8311-457A-B61E-40ABC960A792}"/>
          </ac:spMkLst>
        </pc:spChg>
        <pc:spChg chg="mod">
          <ac:chgData name="Deborah Jenkins" userId="3cd02ba5-e528-4585-978d-4fde2b47730a" providerId="ADAL" clId="{6AB98DE0-F58E-4FA2-BE77-CAA08433437E}" dt="2023-10-18T20:08:28.537" v="218" actId="27636"/>
          <ac:spMkLst>
            <pc:docMk/>
            <pc:sldMk cId="0" sldId="277"/>
            <ac:spMk id="7171" creationId="{19BAE8C1-BB24-408B-B980-D5B99FEA8814}"/>
          </ac:spMkLst>
        </pc:spChg>
        <pc:spChg chg="del">
          <ac:chgData name="Deborah Jenkins" userId="3cd02ba5-e528-4585-978d-4fde2b47730a" providerId="ADAL" clId="{6AB98DE0-F58E-4FA2-BE77-CAA08433437E}" dt="2023-10-18T19:32:34.240" v="29"/>
          <ac:spMkLst>
            <pc:docMk/>
            <pc:sldMk cId="0" sldId="277"/>
            <ac:spMk id="7176" creationId="{2B566528-1B12-4246-9431-5C2D7D081168}"/>
          </ac:spMkLst>
        </pc:spChg>
        <pc:spChg chg="del">
          <ac:chgData name="Deborah Jenkins" userId="3cd02ba5-e528-4585-978d-4fde2b47730a" providerId="ADAL" clId="{6AB98DE0-F58E-4FA2-BE77-CAA08433437E}" dt="2023-10-18T19:32:34.240" v="29"/>
          <ac:spMkLst>
            <pc:docMk/>
            <pc:sldMk cId="0" sldId="277"/>
            <ac:spMk id="7178" creationId="{2E80C965-DB6D-4F81-9E9E-B027384D0BD6}"/>
          </ac:spMkLst>
        </pc:spChg>
        <pc:spChg chg="del">
          <ac:chgData name="Deborah Jenkins" userId="3cd02ba5-e528-4585-978d-4fde2b47730a" providerId="ADAL" clId="{6AB98DE0-F58E-4FA2-BE77-CAA08433437E}" dt="2023-10-18T19:32:34.240" v="29"/>
          <ac:spMkLst>
            <pc:docMk/>
            <pc:sldMk cId="0" sldId="277"/>
            <ac:spMk id="7180" creationId="{A580F890-B085-4E95-96AA-55AEBEC5CE6E}"/>
          </ac:spMkLst>
        </pc:spChg>
        <pc:spChg chg="del">
          <ac:chgData name="Deborah Jenkins" userId="3cd02ba5-e528-4585-978d-4fde2b47730a" providerId="ADAL" clId="{6AB98DE0-F58E-4FA2-BE77-CAA08433437E}" dt="2023-10-18T19:32:34.240" v="29"/>
          <ac:spMkLst>
            <pc:docMk/>
            <pc:sldMk cId="0" sldId="277"/>
            <ac:spMk id="7182" creationId="{D3F51FEB-38FB-4F6C-9F7B-2F2AFAB65463}"/>
          </ac:spMkLst>
        </pc:spChg>
        <pc:spChg chg="del">
          <ac:chgData name="Deborah Jenkins" userId="3cd02ba5-e528-4585-978d-4fde2b47730a" providerId="ADAL" clId="{6AB98DE0-F58E-4FA2-BE77-CAA08433437E}" dt="2023-10-18T19:32:34.240" v="29"/>
          <ac:spMkLst>
            <pc:docMk/>
            <pc:sldMk cId="0" sldId="277"/>
            <ac:spMk id="7184" creationId="{1E547BA6-BAE0-43BB-A7CA-60F69CE252F0}"/>
          </ac:spMkLst>
        </pc:spChg>
        <pc:picChg chg="add mod">
          <ac:chgData name="Deborah Jenkins" userId="3cd02ba5-e528-4585-978d-4fde2b47730a" providerId="ADAL" clId="{6AB98DE0-F58E-4FA2-BE77-CAA08433437E}" dt="2023-10-18T19:51:04.983" v="78" actId="26606"/>
          <ac:picMkLst>
            <pc:docMk/>
            <pc:sldMk cId="0" sldId="277"/>
            <ac:picMk id="3" creationId="{F8461059-497B-D337-CE07-DE7E10317C87}"/>
          </ac:picMkLst>
        </pc:picChg>
      </pc:sldChg>
      <pc:sldChg chg="addSp delSp modSp add mod setBg modClrScheme modAnim delDesignElem chgLayout">
        <pc:chgData name="Deborah Jenkins" userId="3cd02ba5-e528-4585-978d-4fde2b47730a" providerId="ADAL" clId="{6AB98DE0-F58E-4FA2-BE77-CAA08433437E}" dt="2023-10-18T20:09:37.314" v="229" actId="1076"/>
        <pc:sldMkLst>
          <pc:docMk/>
          <pc:sldMk cId="0" sldId="278"/>
        </pc:sldMkLst>
        <pc:spChg chg="add del mod">
          <ac:chgData name="Deborah Jenkins" userId="3cd02ba5-e528-4585-978d-4fde2b47730a" providerId="ADAL" clId="{6AB98DE0-F58E-4FA2-BE77-CAA08433437E}" dt="2023-10-18T20:09:32.063" v="226" actId="478"/>
          <ac:spMkLst>
            <pc:docMk/>
            <pc:sldMk cId="0" sldId="278"/>
            <ac:spMk id="4" creationId="{0ADA1D52-E3D9-69A7-434A-2312FCCDEA77}"/>
          </ac:spMkLst>
        </pc:spChg>
        <pc:spChg chg="mod">
          <ac:chgData name="Deborah Jenkins" userId="3cd02ba5-e528-4585-978d-4fde2b47730a" providerId="ADAL" clId="{6AB98DE0-F58E-4FA2-BE77-CAA08433437E}" dt="2023-10-18T20:09:27.772" v="225" actId="26606"/>
          <ac:spMkLst>
            <pc:docMk/>
            <pc:sldMk cId="0" sldId="278"/>
            <ac:spMk id="8194" creationId="{6C6C6572-3CBA-4FD5-A3E1-280ACFEDACA3}"/>
          </ac:spMkLst>
        </pc:spChg>
        <pc:spChg chg="mod">
          <ac:chgData name="Deborah Jenkins" userId="3cd02ba5-e528-4585-978d-4fde2b47730a" providerId="ADAL" clId="{6AB98DE0-F58E-4FA2-BE77-CAA08433437E}" dt="2023-10-18T20:09:27.772" v="225" actId="26606"/>
          <ac:spMkLst>
            <pc:docMk/>
            <pc:sldMk cId="0" sldId="278"/>
            <ac:spMk id="8195" creationId="{6DF86043-C491-45B3-8707-DF4689DBEABC}"/>
          </ac:spMkLst>
        </pc:spChg>
        <pc:spChg chg="del">
          <ac:chgData name="Deborah Jenkins" userId="3cd02ba5-e528-4585-978d-4fde2b47730a" providerId="ADAL" clId="{6AB98DE0-F58E-4FA2-BE77-CAA08433437E}" dt="2023-10-18T19:32:34.240" v="29"/>
          <ac:spMkLst>
            <pc:docMk/>
            <pc:sldMk cId="0" sldId="278"/>
            <ac:spMk id="8200" creationId="{FA3C7DEA-BCC2-4295-8850-147993296189}"/>
          </ac:spMkLst>
        </pc:spChg>
        <pc:spChg chg="del">
          <ac:chgData name="Deborah Jenkins" userId="3cd02ba5-e528-4585-978d-4fde2b47730a" providerId="ADAL" clId="{6AB98DE0-F58E-4FA2-BE77-CAA08433437E}" dt="2023-10-18T19:32:34.240" v="29"/>
          <ac:spMkLst>
            <pc:docMk/>
            <pc:sldMk cId="0" sldId="278"/>
            <ac:spMk id="8202" creationId="{C289949D-B9F6-468A-86FE-2694DC5AE773}"/>
          </ac:spMkLst>
        </pc:spChg>
        <pc:grpChg chg="del">
          <ac:chgData name="Deborah Jenkins" userId="3cd02ba5-e528-4585-978d-4fde2b47730a" providerId="ADAL" clId="{6AB98DE0-F58E-4FA2-BE77-CAA08433437E}" dt="2023-10-18T19:32:34.240" v="29"/>
          <ac:grpSpMkLst>
            <pc:docMk/>
            <pc:sldMk cId="0" sldId="278"/>
            <ac:grpSpMk id="8204" creationId="{E4DF0958-0C87-4C28-9554-2FADC788C2B1}"/>
          </ac:grpSpMkLst>
        </pc:grpChg>
        <pc:picChg chg="add mod">
          <ac:chgData name="Deborah Jenkins" userId="3cd02ba5-e528-4585-978d-4fde2b47730a" providerId="ADAL" clId="{6AB98DE0-F58E-4FA2-BE77-CAA08433437E}" dt="2023-10-18T20:09:37.314" v="229" actId="1076"/>
          <ac:picMkLst>
            <pc:docMk/>
            <pc:sldMk cId="0" sldId="278"/>
            <ac:picMk id="3" creationId="{2E1F39E8-9D48-EBCA-2609-01183D334B6D}"/>
          </ac:picMkLst>
        </pc:picChg>
      </pc:sldChg>
      <pc:sldChg chg="del">
        <pc:chgData name="Deborah Jenkins" userId="3cd02ba5-e528-4585-978d-4fde2b47730a" providerId="ADAL" clId="{6AB98DE0-F58E-4FA2-BE77-CAA08433437E}" dt="2023-10-18T19:22:55.984" v="10" actId="47"/>
        <pc:sldMkLst>
          <pc:docMk/>
          <pc:sldMk cId="0" sldId="279"/>
        </pc:sldMkLst>
      </pc:sldChg>
      <pc:sldChg chg="modSp add del">
        <pc:chgData name="Deborah Jenkins" userId="3cd02ba5-e528-4585-978d-4fde2b47730a" providerId="ADAL" clId="{6AB98DE0-F58E-4FA2-BE77-CAA08433437E}" dt="2023-10-18T19:53:26.059" v="97" actId="1076"/>
        <pc:sldMkLst>
          <pc:docMk/>
          <pc:sldMk cId="0" sldId="280"/>
        </pc:sldMkLst>
        <pc:spChg chg="mod">
          <ac:chgData name="Deborah Jenkins" userId="3cd02ba5-e528-4585-978d-4fde2b47730a" providerId="ADAL" clId="{6AB98DE0-F58E-4FA2-BE77-CAA08433437E}" dt="2023-10-18T19:53:26.059" v="97" actId="1076"/>
          <ac:spMkLst>
            <pc:docMk/>
            <pc:sldMk cId="0" sldId="280"/>
            <ac:spMk id="11269" creationId="{8ACEDF63-39B1-49B9-B7C6-1C2603CC05F4}"/>
          </ac:spMkLst>
        </pc:spChg>
        <pc:picChg chg="mod">
          <ac:chgData name="Deborah Jenkins" userId="3cd02ba5-e528-4585-978d-4fde2b47730a" providerId="ADAL" clId="{6AB98DE0-F58E-4FA2-BE77-CAA08433437E}" dt="2023-10-18T19:53:21.430" v="96" actId="14100"/>
          <ac:picMkLst>
            <pc:docMk/>
            <pc:sldMk cId="0" sldId="280"/>
            <ac:picMk id="11268" creationId="{5728CFF6-6646-4549-A220-BCC726E44CB2}"/>
          </ac:picMkLst>
        </pc:picChg>
      </pc:sldChg>
      <pc:sldChg chg="modSp mod">
        <pc:chgData name="Deborah Jenkins" userId="3cd02ba5-e528-4585-978d-4fde2b47730a" providerId="ADAL" clId="{6AB98DE0-F58E-4FA2-BE77-CAA08433437E}" dt="2023-10-18T19:17:24.057" v="1" actId="20577"/>
        <pc:sldMkLst>
          <pc:docMk/>
          <pc:sldMk cId="0" sldId="281"/>
        </pc:sldMkLst>
        <pc:spChg chg="mod">
          <ac:chgData name="Deborah Jenkins" userId="3cd02ba5-e528-4585-978d-4fde2b47730a" providerId="ADAL" clId="{6AB98DE0-F58E-4FA2-BE77-CAA08433437E}" dt="2023-10-18T19:17:24.057" v="1" actId="20577"/>
          <ac:spMkLst>
            <pc:docMk/>
            <pc:sldMk cId="0" sldId="281"/>
            <ac:spMk id="5" creationId="{4E6F5E96-C204-D8CD-0C11-163C83117813}"/>
          </ac:spMkLst>
        </pc:spChg>
      </pc:sldChg>
      <pc:sldChg chg="delSp modSp add mod setBg delDesignElem">
        <pc:chgData name="Deborah Jenkins" userId="3cd02ba5-e528-4585-978d-4fde2b47730a" providerId="ADAL" clId="{6AB98DE0-F58E-4FA2-BE77-CAA08433437E}" dt="2023-10-18T19:57:41.276" v="120" actId="1076"/>
        <pc:sldMkLst>
          <pc:docMk/>
          <pc:sldMk cId="0" sldId="284"/>
        </pc:sldMkLst>
        <pc:spChg chg="mod">
          <ac:chgData name="Deborah Jenkins" userId="3cd02ba5-e528-4585-978d-4fde2b47730a" providerId="ADAL" clId="{6AB98DE0-F58E-4FA2-BE77-CAA08433437E}" dt="2023-10-18T19:57:33.949" v="119" actId="14100"/>
          <ac:spMkLst>
            <pc:docMk/>
            <pc:sldMk cId="0" sldId="284"/>
            <ac:spMk id="15362" creationId="{F54B89EA-8468-4ABE-B7E4-F2BC5C0132D3}"/>
          </ac:spMkLst>
        </pc:spChg>
        <pc:spChg chg="mod">
          <ac:chgData name="Deborah Jenkins" userId="3cd02ba5-e528-4585-978d-4fde2b47730a" providerId="ADAL" clId="{6AB98DE0-F58E-4FA2-BE77-CAA08433437E}" dt="2023-10-18T19:57:41.276" v="120" actId="1076"/>
          <ac:spMkLst>
            <pc:docMk/>
            <pc:sldMk cId="0" sldId="284"/>
            <ac:spMk id="15363" creationId="{128F933F-BD94-4828-900B-6332194F0857}"/>
          </ac:spMkLst>
        </pc:spChg>
        <pc:spChg chg="del">
          <ac:chgData name="Deborah Jenkins" userId="3cd02ba5-e528-4585-978d-4fde2b47730a" providerId="ADAL" clId="{6AB98DE0-F58E-4FA2-BE77-CAA08433437E}" dt="2023-10-18T19:32:34.240" v="29"/>
          <ac:spMkLst>
            <pc:docMk/>
            <pc:sldMk cId="0" sldId="284"/>
            <ac:spMk id="15368" creationId="{43C823D3-D619-407C-89E0-C6F6B1E7A42A}"/>
          </ac:spMkLst>
        </pc:spChg>
        <pc:spChg chg="del">
          <ac:chgData name="Deborah Jenkins" userId="3cd02ba5-e528-4585-978d-4fde2b47730a" providerId="ADAL" clId="{6AB98DE0-F58E-4FA2-BE77-CAA08433437E}" dt="2023-10-18T19:32:34.240" v="29"/>
          <ac:spMkLst>
            <pc:docMk/>
            <pc:sldMk cId="0" sldId="284"/>
            <ac:spMk id="15370" creationId="{047F8E3E-2FFA-4A0F-B3C7-E57ADDCFB415}"/>
          </ac:spMkLst>
        </pc:spChg>
        <pc:grpChg chg="del">
          <ac:chgData name="Deborah Jenkins" userId="3cd02ba5-e528-4585-978d-4fde2b47730a" providerId="ADAL" clId="{6AB98DE0-F58E-4FA2-BE77-CAA08433437E}" dt="2023-10-18T19:32:34.240" v="29"/>
          <ac:grpSpMkLst>
            <pc:docMk/>
            <pc:sldMk cId="0" sldId="284"/>
            <ac:grpSpMk id="15372" creationId="{33D939F1-7ABE-4D0E-946A-43F37F556AFD}"/>
          </ac:grpSpMkLst>
        </pc:grpChg>
        <pc:grpChg chg="del">
          <ac:chgData name="Deborah Jenkins" userId="3cd02ba5-e528-4585-978d-4fde2b47730a" providerId="ADAL" clId="{6AB98DE0-F58E-4FA2-BE77-CAA08433437E}" dt="2023-10-18T19:32:34.240" v="29"/>
          <ac:grpSpMkLst>
            <pc:docMk/>
            <pc:sldMk cId="0" sldId="284"/>
            <ac:grpSpMk id="15378" creationId="{9DB3963A-4187-4A72-9DA4-CA6BADE22931}"/>
          </ac:grpSpMkLst>
        </pc:grpChg>
      </pc:sldChg>
      <pc:sldChg chg="delSp modSp add del mod setBg delDesignElem">
        <pc:chgData name="Deborah Jenkins" userId="3cd02ba5-e528-4585-978d-4fde2b47730a" providerId="ADAL" clId="{6AB98DE0-F58E-4FA2-BE77-CAA08433437E}" dt="2023-10-18T20:13:06.736" v="238" actId="47"/>
        <pc:sldMkLst>
          <pc:docMk/>
          <pc:sldMk cId="0" sldId="289"/>
        </pc:sldMkLst>
        <pc:spChg chg="mod">
          <ac:chgData name="Deborah Jenkins" userId="3cd02ba5-e528-4585-978d-4fde2b47730a" providerId="ADAL" clId="{6AB98DE0-F58E-4FA2-BE77-CAA08433437E}" dt="2023-10-18T20:12:40.437" v="237" actId="1076"/>
          <ac:spMkLst>
            <pc:docMk/>
            <pc:sldMk cId="0" sldId="289"/>
            <ac:spMk id="20483" creationId="{A78BE95E-1C04-4608-B828-A14EE0EB7257}"/>
          </ac:spMkLst>
        </pc:spChg>
        <pc:spChg chg="del">
          <ac:chgData name="Deborah Jenkins" userId="3cd02ba5-e528-4585-978d-4fde2b47730a" providerId="ADAL" clId="{6AB98DE0-F58E-4FA2-BE77-CAA08433437E}" dt="2023-10-18T19:32:34.240" v="29"/>
          <ac:spMkLst>
            <pc:docMk/>
            <pc:sldMk cId="0" sldId="289"/>
            <ac:spMk id="20488" creationId="{FA3C7DEA-BCC2-4295-8850-147993296189}"/>
          </ac:spMkLst>
        </pc:spChg>
        <pc:spChg chg="del">
          <ac:chgData name="Deborah Jenkins" userId="3cd02ba5-e528-4585-978d-4fde2b47730a" providerId="ADAL" clId="{6AB98DE0-F58E-4FA2-BE77-CAA08433437E}" dt="2023-10-18T19:32:34.240" v="29"/>
          <ac:spMkLst>
            <pc:docMk/>
            <pc:sldMk cId="0" sldId="289"/>
            <ac:spMk id="20490" creationId="{C289949D-B9F6-468A-86FE-2694DC5AE773}"/>
          </ac:spMkLst>
        </pc:spChg>
        <pc:grpChg chg="del">
          <ac:chgData name="Deborah Jenkins" userId="3cd02ba5-e528-4585-978d-4fde2b47730a" providerId="ADAL" clId="{6AB98DE0-F58E-4FA2-BE77-CAA08433437E}" dt="2023-10-18T19:32:34.240" v="29"/>
          <ac:grpSpMkLst>
            <pc:docMk/>
            <pc:sldMk cId="0" sldId="289"/>
            <ac:grpSpMk id="20492" creationId="{E4DF0958-0C87-4C28-9554-2FADC788C2B1}"/>
          </ac:grpSpMkLst>
        </pc:grpChg>
      </pc:sldChg>
      <pc:sldChg chg="ord">
        <pc:chgData name="Deborah Jenkins" userId="3cd02ba5-e528-4585-978d-4fde2b47730a" providerId="ADAL" clId="{6AB98DE0-F58E-4FA2-BE77-CAA08433437E}" dt="2023-10-18T19:22:31.946" v="8"/>
        <pc:sldMkLst>
          <pc:docMk/>
          <pc:sldMk cId="1380691936" sldId="297"/>
        </pc:sldMkLst>
      </pc:sldChg>
      <pc:sldChg chg="add">
        <pc:chgData name="Deborah Jenkins" userId="3cd02ba5-e528-4585-978d-4fde2b47730a" providerId="ADAL" clId="{6AB98DE0-F58E-4FA2-BE77-CAA08433437E}" dt="2023-10-18T19:22:03.253" v="6"/>
        <pc:sldMkLst>
          <pc:docMk/>
          <pc:sldMk cId="1863870710" sldId="305"/>
        </pc:sldMkLst>
      </pc:sldChg>
      <pc:sldChg chg="add">
        <pc:chgData name="Deborah Jenkins" userId="3cd02ba5-e528-4585-978d-4fde2b47730a" providerId="ADAL" clId="{6AB98DE0-F58E-4FA2-BE77-CAA08433437E}" dt="2023-10-18T19:22:03.253" v="6"/>
        <pc:sldMkLst>
          <pc:docMk/>
          <pc:sldMk cId="889177723" sldId="306"/>
        </pc:sldMkLst>
      </pc:sldChg>
      <pc:sldChg chg="modSp add mod">
        <pc:chgData name="Deborah Jenkins" userId="3cd02ba5-e528-4585-978d-4fde2b47730a" providerId="ADAL" clId="{6AB98DE0-F58E-4FA2-BE77-CAA08433437E}" dt="2023-10-18T19:34:09.406" v="36" actId="14100"/>
        <pc:sldMkLst>
          <pc:docMk/>
          <pc:sldMk cId="0" sldId="307"/>
        </pc:sldMkLst>
        <pc:spChg chg="mod">
          <ac:chgData name="Deborah Jenkins" userId="3cd02ba5-e528-4585-978d-4fde2b47730a" providerId="ADAL" clId="{6AB98DE0-F58E-4FA2-BE77-CAA08433437E}" dt="2023-10-18T19:34:05.240" v="35" actId="207"/>
          <ac:spMkLst>
            <pc:docMk/>
            <pc:sldMk cId="0" sldId="307"/>
            <ac:spMk id="6" creationId="{5C6381E5-C579-4763-AFED-84D83E48C58E}"/>
          </ac:spMkLst>
        </pc:spChg>
        <pc:picChg chg="mod">
          <ac:chgData name="Deborah Jenkins" userId="3cd02ba5-e528-4585-978d-4fde2b47730a" providerId="ADAL" clId="{6AB98DE0-F58E-4FA2-BE77-CAA08433437E}" dt="2023-10-18T19:34:09.406" v="36" actId="14100"/>
          <ac:picMkLst>
            <pc:docMk/>
            <pc:sldMk cId="0" sldId="307"/>
            <ac:picMk id="6147" creationId="{D529A77D-B1DB-4377-9C5B-B535EE35F0A2}"/>
          </ac:picMkLst>
        </pc:picChg>
      </pc:sldChg>
      <pc:sldChg chg="add">
        <pc:chgData name="Deborah Jenkins" userId="3cd02ba5-e528-4585-978d-4fde2b47730a" providerId="ADAL" clId="{6AB98DE0-F58E-4FA2-BE77-CAA08433437E}" dt="2023-10-18T19:32:34.240" v="29"/>
        <pc:sldMkLst>
          <pc:docMk/>
          <pc:sldMk cId="0" sldId="308"/>
        </pc:sldMkLst>
      </pc:sldChg>
      <pc:sldChg chg="modSp add mod modAnim">
        <pc:chgData name="Deborah Jenkins" userId="3cd02ba5-e528-4585-978d-4fde2b47730a" providerId="ADAL" clId="{6AB98DE0-F58E-4FA2-BE77-CAA08433437E}" dt="2023-10-18T19:52:06.073" v="89"/>
        <pc:sldMkLst>
          <pc:docMk/>
          <pc:sldMk cId="0" sldId="310"/>
        </pc:sldMkLst>
        <pc:spChg chg="mod">
          <ac:chgData name="Deborah Jenkins" userId="3cd02ba5-e528-4585-978d-4fde2b47730a" providerId="ADAL" clId="{6AB98DE0-F58E-4FA2-BE77-CAA08433437E}" dt="2023-10-18T19:51:50.449" v="88" actId="14100"/>
          <ac:spMkLst>
            <pc:docMk/>
            <pc:sldMk cId="0" sldId="310"/>
            <ac:spMk id="18433" creationId="{00000000-0000-0000-0000-000000000000}"/>
          </ac:spMkLst>
        </pc:spChg>
      </pc:sldChg>
      <pc:sldChg chg="modSp add del mod modAnim">
        <pc:chgData name="Deborah Jenkins" userId="3cd02ba5-e528-4585-978d-4fde2b47730a" providerId="ADAL" clId="{6AB98DE0-F58E-4FA2-BE77-CAA08433437E}" dt="2023-10-18T19:53:01.279" v="93" actId="47"/>
        <pc:sldMkLst>
          <pc:docMk/>
          <pc:sldMk cId="0" sldId="311"/>
        </pc:sldMkLst>
        <pc:spChg chg="mod">
          <ac:chgData name="Deborah Jenkins" userId="3cd02ba5-e528-4585-978d-4fde2b47730a" providerId="ADAL" clId="{6AB98DE0-F58E-4FA2-BE77-CAA08433437E}" dt="2023-10-18T19:52:19.965" v="90" actId="14100"/>
          <ac:spMkLst>
            <pc:docMk/>
            <pc:sldMk cId="0" sldId="311"/>
            <ac:spMk id="19457" creationId="{00000000-0000-0000-0000-000000000000}"/>
          </ac:spMkLst>
        </pc:spChg>
      </pc:sldChg>
      <pc:sldChg chg="add del">
        <pc:chgData name="Deborah Jenkins" userId="3cd02ba5-e528-4585-978d-4fde2b47730a" providerId="ADAL" clId="{6AB98DE0-F58E-4FA2-BE77-CAA08433437E}" dt="2023-10-18T19:57:08.202" v="116" actId="47"/>
        <pc:sldMkLst>
          <pc:docMk/>
          <pc:sldMk cId="0" sldId="313"/>
        </pc:sldMkLst>
      </pc:sldChg>
      <pc:sldChg chg="modSp add mod">
        <pc:chgData name="Deborah Jenkins" userId="3cd02ba5-e528-4585-978d-4fde2b47730a" providerId="ADAL" clId="{6AB98DE0-F58E-4FA2-BE77-CAA08433437E}" dt="2023-10-18T19:57:15.226" v="117" actId="1076"/>
        <pc:sldMkLst>
          <pc:docMk/>
          <pc:sldMk cId="0" sldId="314"/>
        </pc:sldMkLst>
        <pc:spChg chg="mod">
          <ac:chgData name="Deborah Jenkins" userId="3cd02ba5-e528-4585-978d-4fde2b47730a" providerId="ADAL" clId="{6AB98DE0-F58E-4FA2-BE77-CAA08433437E}" dt="2023-10-18T19:57:15.226" v="117" actId="1076"/>
          <ac:spMkLst>
            <pc:docMk/>
            <pc:sldMk cId="0" sldId="314"/>
            <ac:spMk id="23553" creationId="{00000000-0000-0000-0000-000000000000}"/>
          </ac:spMkLst>
        </pc:spChg>
      </pc:sldChg>
      <pc:sldChg chg="modSp add mod">
        <pc:chgData name="Deborah Jenkins" userId="3cd02ba5-e528-4585-978d-4fde2b47730a" providerId="ADAL" clId="{6AB98DE0-F58E-4FA2-BE77-CAA08433437E}" dt="2023-10-18T19:57:26.445" v="118" actId="1076"/>
        <pc:sldMkLst>
          <pc:docMk/>
          <pc:sldMk cId="0" sldId="315"/>
        </pc:sldMkLst>
        <pc:spChg chg="mod">
          <ac:chgData name="Deborah Jenkins" userId="3cd02ba5-e528-4585-978d-4fde2b47730a" providerId="ADAL" clId="{6AB98DE0-F58E-4FA2-BE77-CAA08433437E}" dt="2023-10-18T19:57:26.445" v="118" actId="1076"/>
          <ac:spMkLst>
            <pc:docMk/>
            <pc:sldMk cId="0" sldId="315"/>
            <ac:spMk id="25720" creationId="{00000000-0000-0000-0000-000000000000}"/>
          </ac:spMkLst>
        </pc:spChg>
      </pc:sldChg>
      <pc:sldChg chg="add">
        <pc:chgData name="Deborah Jenkins" userId="3cd02ba5-e528-4585-978d-4fde2b47730a" providerId="ADAL" clId="{6AB98DE0-F58E-4FA2-BE77-CAA08433437E}" dt="2023-10-18T19:32:34.240" v="29"/>
        <pc:sldMkLst>
          <pc:docMk/>
          <pc:sldMk cId="0" sldId="318"/>
        </pc:sldMkLst>
      </pc:sldChg>
      <pc:sldChg chg="addSp modSp add mod ord setBg">
        <pc:chgData name="Deborah Jenkins" userId="3cd02ba5-e528-4585-978d-4fde2b47730a" providerId="ADAL" clId="{6AB98DE0-F58E-4FA2-BE77-CAA08433437E}" dt="2023-10-18T19:39:34.864" v="71" actId="1076"/>
        <pc:sldMkLst>
          <pc:docMk/>
          <pc:sldMk cId="0" sldId="319"/>
        </pc:sldMkLst>
        <pc:spChg chg="add mod">
          <ac:chgData name="Deborah Jenkins" userId="3cd02ba5-e528-4585-978d-4fde2b47730a" providerId="ADAL" clId="{6AB98DE0-F58E-4FA2-BE77-CAA08433437E}" dt="2023-10-18T19:39:24.193" v="69" actId="14100"/>
          <ac:spMkLst>
            <pc:docMk/>
            <pc:sldMk cId="0" sldId="319"/>
            <ac:spMk id="3" creationId="{274BC9E5-4F50-7A5A-C2D2-61EC4D3918FB}"/>
          </ac:spMkLst>
        </pc:spChg>
        <pc:spChg chg="mod">
          <ac:chgData name="Deborah Jenkins" userId="3cd02ba5-e528-4585-978d-4fde2b47730a" providerId="ADAL" clId="{6AB98DE0-F58E-4FA2-BE77-CAA08433437E}" dt="2023-10-18T19:39:34.864" v="71" actId="1076"/>
          <ac:spMkLst>
            <pc:docMk/>
            <pc:sldMk cId="0" sldId="319"/>
            <ac:spMk id="4098" creationId="{3399B263-36F7-4946-822A-903A2C099E06}"/>
          </ac:spMkLst>
        </pc:spChg>
        <pc:graphicFrameChg chg="mod modGraphic">
          <ac:chgData name="Deborah Jenkins" userId="3cd02ba5-e528-4585-978d-4fde2b47730a" providerId="ADAL" clId="{6AB98DE0-F58E-4FA2-BE77-CAA08433437E}" dt="2023-10-18T19:39:30.587" v="70" actId="1076"/>
          <ac:graphicFrameMkLst>
            <pc:docMk/>
            <pc:sldMk cId="0" sldId="319"/>
            <ac:graphicFrameMk id="4101" creationId="{7E05DB57-C8BE-4EA4-87A5-BFF0B8204D99}"/>
          </ac:graphicFrameMkLst>
        </pc:graphicFrameChg>
      </pc:sldChg>
      <pc:sldChg chg="modSp add del mod ord setBg">
        <pc:chgData name="Deborah Jenkins" userId="3cd02ba5-e528-4585-978d-4fde2b47730a" providerId="ADAL" clId="{6AB98DE0-F58E-4FA2-BE77-CAA08433437E}" dt="2023-10-18T19:39:39.974" v="72" actId="47"/>
        <pc:sldMkLst>
          <pc:docMk/>
          <pc:sldMk cId="0" sldId="320"/>
        </pc:sldMkLst>
        <pc:spChg chg="mod">
          <ac:chgData name="Deborah Jenkins" userId="3cd02ba5-e528-4585-978d-4fde2b47730a" providerId="ADAL" clId="{6AB98DE0-F58E-4FA2-BE77-CAA08433437E}" dt="2023-10-18T19:37:01.593" v="50" actId="1076"/>
          <ac:spMkLst>
            <pc:docMk/>
            <pc:sldMk cId="0" sldId="320"/>
            <ac:spMk id="5122" creationId="{145F72A2-0A5B-4754-B684-57D90190204E}"/>
          </ac:spMkLst>
        </pc:spChg>
        <pc:spChg chg="mod">
          <ac:chgData name="Deborah Jenkins" userId="3cd02ba5-e528-4585-978d-4fde2b47730a" providerId="ADAL" clId="{6AB98DE0-F58E-4FA2-BE77-CAA08433437E}" dt="2023-10-18T19:38:12.056" v="59" actId="20577"/>
          <ac:spMkLst>
            <pc:docMk/>
            <pc:sldMk cId="0" sldId="320"/>
            <ac:spMk id="5123" creationId="{57B09179-DFA3-4F79-A494-31C9CDEE7F7B}"/>
          </ac:spMkLst>
        </pc:spChg>
      </pc:sldChg>
      <pc:sldChg chg="delSp modSp add del mod setBg delDesignElem">
        <pc:chgData name="Deborah Jenkins" userId="3cd02ba5-e528-4585-978d-4fde2b47730a" providerId="ADAL" clId="{6AB98DE0-F58E-4FA2-BE77-CAA08433437E}" dt="2023-10-18T19:53:02.629" v="94" actId="47"/>
        <pc:sldMkLst>
          <pc:docMk/>
          <pc:sldMk cId="0" sldId="321"/>
        </pc:sldMkLst>
        <pc:spChg chg="mod">
          <ac:chgData name="Deborah Jenkins" userId="3cd02ba5-e528-4585-978d-4fde2b47730a" providerId="ADAL" clId="{6AB98DE0-F58E-4FA2-BE77-CAA08433437E}" dt="2023-10-18T19:52:50.760" v="92" actId="1076"/>
          <ac:spMkLst>
            <pc:docMk/>
            <pc:sldMk cId="0" sldId="321"/>
            <ac:spMk id="20481" creationId="{00000000-0000-0000-0000-000000000000}"/>
          </ac:spMkLst>
        </pc:spChg>
        <pc:spChg chg="del">
          <ac:chgData name="Deborah Jenkins" userId="3cd02ba5-e528-4585-978d-4fde2b47730a" providerId="ADAL" clId="{6AB98DE0-F58E-4FA2-BE77-CAA08433437E}" dt="2023-10-18T19:32:34.240" v="29"/>
          <ac:spMkLst>
            <pc:docMk/>
            <pc:sldMk cId="0" sldId="321"/>
            <ac:spMk id="20486" creationId="{FA3C7DEA-BCC2-4295-8850-147993296189}"/>
          </ac:spMkLst>
        </pc:spChg>
        <pc:spChg chg="del">
          <ac:chgData name="Deborah Jenkins" userId="3cd02ba5-e528-4585-978d-4fde2b47730a" providerId="ADAL" clId="{6AB98DE0-F58E-4FA2-BE77-CAA08433437E}" dt="2023-10-18T19:32:34.240" v="29"/>
          <ac:spMkLst>
            <pc:docMk/>
            <pc:sldMk cId="0" sldId="321"/>
            <ac:spMk id="20488" creationId="{C289949D-B9F6-468A-86FE-2694DC5AE773}"/>
          </ac:spMkLst>
        </pc:spChg>
        <pc:grpChg chg="del">
          <ac:chgData name="Deborah Jenkins" userId="3cd02ba5-e528-4585-978d-4fde2b47730a" providerId="ADAL" clId="{6AB98DE0-F58E-4FA2-BE77-CAA08433437E}" dt="2023-10-18T19:32:34.240" v="29"/>
          <ac:grpSpMkLst>
            <pc:docMk/>
            <pc:sldMk cId="0" sldId="321"/>
            <ac:grpSpMk id="20490" creationId="{E4DF0958-0C87-4C28-9554-2FADC788C2B1}"/>
          </ac:grpSpMkLst>
        </pc:grpChg>
      </pc:sldChg>
      <pc:sldChg chg="modSp add mod">
        <pc:chgData name="Deborah Jenkins" userId="3cd02ba5-e528-4585-978d-4fde2b47730a" providerId="ADAL" clId="{6AB98DE0-F58E-4FA2-BE77-CAA08433437E}" dt="2023-10-18T19:53:11.524" v="95" actId="1076"/>
        <pc:sldMkLst>
          <pc:docMk/>
          <pc:sldMk cId="0" sldId="322"/>
        </pc:sldMkLst>
        <pc:spChg chg="mod">
          <ac:chgData name="Deborah Jenkins" userId="3cd02ba5-e528-4585-978d-4fde2b47730a" providerId="ADAL" clId="{6AB98DE0-F58E-4FA2-BE77-CAA08433437E}" dt="2023-10-18T19:53:11.524" v="95" actId="1076"/>
          <ac:spMkLst>
            <pc:docMk/>
            <pc:sldMk cId="0" sldId="322"/>
            <ac:spMk id="17410" creationId="{00000000-0000-0000-0000-000000000000}"/>
          </ac:spMkLst>
        </pc:spChg>
      </pc:sldChg>
      <pc:sldChg chg="delSp modSp add mod setBg modAnim delDesignElem">
        <pc:chgData name="Deborah Jenkins" userId="3cd02ba5-e528-4585-978d-4fde2b47730a" providerId="ADAL" clId="{6AB98DE0-F58E-4FA2-BE77-CAA08433437E}" dt="2023-10-18T19:54:26.688" v="106"/>
        <pc:sldMkLst>
          <pc:docMk/>
          <pc:sldMk cId="0" sldId="323"/>
        </pc:sldMkLst>
        <pc:spChg chg="mod">
          <ac:chgData name="Deborah Jenkins" userId="3cd02ba5-e528-4585-978d-4fde2b47730a" providerId="ADAL" clId="{6AB98DE0-F58E-4FA2-BE77-CAA08433437E}" dt="2023-10-18T19:53:57.889" v="102" actId="27636"/>
          <ac:spMkLst>
            <pc:docMk/>
            <pc:sldMk cId="0" sldId="323"/>
            <ac:spMk id="22530" creationId="{89DA3CC0-72BC-41C5-9E07-178B618A47D7}"/>
          </ac:spMkLst>
        </pc:spChg>
        <pc:spChg chg="mod">
          <ac:chgData name="Deborah Jenkins" userId="3cd02ba5-e528-4585-978d-4fde2b47730a" providerId="ADAL" clId="{6AB98DE0-F58E-4FA2-BE77-CAA08433437E}" dt="2023-10-18T19:53:42.343" v="100" actId="14100"/>
          <ac:spMkLst>
            <pc:docMk/>
            <pc:sldMk cId="0" sldId="323"/>
            <ac:spMk id="22531" creationId="{6156821B-610A-4FD8-8FC1-8A775D326FC1}"/>
          </ac:spMkLst>
        </pc:spChg>
        <pc:spChg chg="del">
          <ac:chgData name="Deborah Jenkins" userId="3cd02ba5-e528-4585-978d-4fde2b47730a" providerId="ADAL" clId="{6AB98DE0-F58E-4FA2-BE77-CAA08433437E}" dt="2023-10-18T19:32:34.240" v="29"/>
          <ac:spMkLst>
            <pc:docMk/>
            <pc:sldMk cId="0" sldId="323"/>
            <ac:spMk id="22551" creationId="{43C823D3-D619-407C-89E0-C6F6B1E7A42A}"/>
          </ac:spMkLst>
        </pc:spChg>
        <pc:spChg chg="del">
          <ac:chgData name="Deborah Jenkins" userId="3cd02ba5-e528-4585-978d-4fde2b47730a" providerId="ADAL" clId="{6AB98DE0-F58E-4FA2-BE77-CAA08433437E}" dt="2023-10-18T19:32:34.240" v="29"/>
          <ac:spMkLst>
            <pc:docMk/>
            <pc:sldMk cId="0" sldId="323"/>
            <ac:spMk id="22552" creationId="{047F8E3E-2FFA-4A0F-B3C7-E57ADDCFB415}"/>
          </ac:spMkLst>
        </pc:spChg>
        <pc:grpChg chg="del">
          <ac:chgData name="Deborah Jenkins" userId="3cd02ba5-e528-4585-978d-4fde2b47730a" providerId="ADAL" clId="{6AB98DE0-F58E-4FA2-BE77-CAA08433437E}" dt="2023-10-18T19:32:34.240" v="29"/>
          <ac:grpSpMkLst>
            <pc:docMk/>
            <pc:sldMk cId="0" sldId="323"/>
            <ac:grpSpMk id="22546" creationId="{9DB3963A-4187-4A72-9DA4-CA6BADE22931}"/>
          </ac:grpSpMkLst>
        </pc:grpChg>
        <pc:grpChg chg="del">
          <ac:chgData name="Deborah Jenkins" userId="3cd02ba5-e528-4585-978d-4fde2b47730a" providerId="ADAL" clId="{6AB98DE0-F58E-4FA2-BE77-CAA08433437E}" dt="2023-10-18T19:32:34.240" v="29"/>
          <ac:grpSpMkLst>
            <pc:docMk/>
            <pc:sldMk cId="0" sldId="323"/>
            <ac:grpSpMk id="22553" creationId="{33D939F1-7ABE-4D0E-946A-43F37F556AFD}"/>
          </ac:grpSpMkLst>
        </pc:grpChg>
      </pc:sldChg>
      <pc:sldChg chg="add del setBg">
        <pc:chgData name="Deborah Jenkins" userId="3cd02ba5-e528-4585-978d-4fde2b47730a" providerId="ADAL" clId="{6AB98DE0-F58E-4FA2-BE77-CAA08433437E}" dt="2023-10-18T19:54:44.328" v="107" actId="47"/>
        <pc:sldMkLst>
          <pc:docMk/>
          <pc:sldMk cId="0" sldId="325"/>
        </pc:sldMkLst>
      </pc:sldChg>
      <pc:sldChg chg="delSp modSp add mod setBg modAnim delDesignElem">
        <pc:chgData name="Deborah Jenkins" userId="3cd02ba5-e528-4585-978d-4fde2b47730a" providerId="ADAL" clId="{6AB98DE0-F58E-4FA2-BE77-CAA08433437E}" dt="2023-10-18T20:17:28.562" v="261"/>
        <pc:sldMkLst>
          <pc:docMk/>
          <pc:sldMk cId="0" sldId="336"/>
        </pc:sldMkLst>
        <pc:spChg chg="mod">
          <ac:chgData name="Deborah Jenkins" userId="3cd02ba5-e528-4585-978d-4fde2b47730a" providerId="ADAL" clId="{6AB98DE0-F58E-4FA2-BE77-CAA08433437E}" dt="2023-10-18T20:17:01.577" v="257" actId="1076"/>
          <ac:spMkLst>
            <pc:docMk/>
            <pc:sldMk cId="0" sldId="336"/>
            <ac:spMk id="40962" creationId="{4A7BA258-9A22-4DD3-8979-CEBF91CE572B}"/>
          </ac:spMkLst>
        </pc:spChg>
        <pc:spChg chg="mod">
          <ac:chgData name="Deborah Jenkins" userId="3cd02ba5-e528-4585-978d-4fde2b47730a" providerId="ADAL" clId="{6AB98DE0-F58E-4FA2-BE77-CAA08433437E}" dt="2023-10-18T20:17:15.783" v="259" actId="1076"/>
          <ac:spMkLst>
            <pc:docMk/>
            <pc:sldMk cId="0" sldId="336"/>
            <ac:spMk id="40963" creationId="{14B5F2B0-346D-4CA9-B61C-77313AB2074F}"/>
          </ac:spMkLst>
        </pc:spChg>
        <pc:spChg chg="del">
          <ac:chgData name="Deborah Jenkins" userId="3cd02ba5-e528-4585-978d-4fde2b47730a" providerId="ADAL" clId="{6AB98DE0-F58E-4FA2-BE77-CAA08433437E}" dt="2023-10-18T19:32:34.240" v="29"/>
          <ac:spMkLst>
            <pc:docMk/>
            <pc:sldMk cId="0" sldId="336"/>
            <ac:spMk id="40968" creationId="{FA3C7DEA-BCC2-4295-8850-147993296189}"/>
          </ac:spMkLst>
        </pc:spChg>
        <pc:spChg chg="del">
          <ac:chgData name="Deborah Jenkins" userId="3cd02ba5-e528-4585-978d-4fde2b47730a" providerId="ADAL" clId="{6AB98DE0-F58E-4FA2-BE77-CAA08433437E}" dt="2023-10-18T19:32:34.240" v="29"/>
          <ac:spMkLst>
            <pc:docMk/>
            <pc:sldMk cId="0" sldId="336"/>
            <ac:spMk id="40970" creationId="{C289949D-B9F6-468A-86FE-2694DC5AE773}"/>
          </ac:spMkLst>
        </pc:spChg>
        <pc:grpChg chg="del">
          <ac:chgData name="Deborah Jenkins" userId="3cd02ba5-e528-4585-978d-4fde2b47730a" providerId="ADAL" clId="{6AB98DE0-F58E-4FA2-BE77-CAA08433437E}" dt="2023-10-18T19:32:34.240" v="29"/>
          <ac:grpSpMkLst>
            <pc:docMk/>
            <pc:sldMk cId="0" sldId="336"/>
            <ac:grpSpMk id="40972" creationId="{E4DF0958-0C87-4C28-9554-2FADC788C2B1}"/>
          </ac:grpSpMkLst>
        </pc:grpChg>
      </pc:sldChg>
      <pc:sldChg chg="delSp modSp add mod setBg modAnim delDesignElem">
        <pc:chgData name="Deborah Jenkins" userId="3cd02ba5-e528-4585-978d-4fde2b47730a" providerId="ADAL" clId="{6AB98DE0-F58E-4FA2-BE77-CAA08433437E}" dt="2023-10-18T20:17:47.658" v="263"/>
        <pc:sldMkLst>
          <pc:docMk/>
          <pc:sldMk cId="0" sldId="338"/>
        </pc:sldMkLst>
        <pc:spChg chg="mod">
          <ac:chgData name="Deborah Jenkins" userId="3cd02ba5-e528-4585-978d-4fde2b47730a" providerId="ADAL" clId="{6AB98DE0-F58E-4FA2-BE77-CAA08433437E}" dt="2023-10-18T20:03:17.641" v="166" actId="5793"/>
          <ac:spMkLst>
            <pc:docMk/>
            <pc:sldMk cId="0" sldId="338"/>
            <ac:spMk id="43011" creationId="{936E6163-2B22-4CF5-B349-B169C5D07C86}"/>
          </ac:spMkLst>
        </pc:spChg>
        <pc:spChg chg="del">
          <ac:chgData name="Deborah Jenkins" userId="3cd02ba5-e528-4585-978d-4fde2b47730a" providerId="ADAL" clId="{6AB98DE0-F58E-4FA2-BE77-CAA08433437E}" dt="2023-10-18T19:32:34.240" v="29"/>
          <ac:spMkLst>
            <pc:docMk/>
            <pc:sldMk cId="0" sldId="338"/>
            <ac:spMk id="43016" creationId="{2B566528-1B12-4246-9431-5C2D7D081168}"/>
          </ac:spMkLst>
        </pc:spChg>
        <pc:spChg chg="del">
          <ac:chgData name="Deborah Jenkins" userId="3cd02ba5-e528-4585-978d-4fde2b47730a" providerId="ADAL" clId="{6AB98DE0-F58E-4FA2-BE77-CAA08433437E}" dt="2023-10-18T19:32:34.240" v="29"/>
          <ac:spMkLst>
            <pc:docMk/>
            <pc:sldMk cId="0" sldId="338"/>
            <ac:spMk id="43018" creationId="{2E80C965-DB6D-4F81-9E9E-B027384D0BD6}"/>
          </ac:spMkLst>
        </pc:spChg>
        <pc:spChg chg="del">
          <ac:chgData name="Deborah Jenkins" userId="3cd02ba5-e528-4585-978d-4fde2b47730a" providerId="ADAL" clId="{6AB98DE0-F58E-4FA2-BE77-CAA08433437E}" dt="2023-10-18T19:32:34.240" v="29"/>
          <ac:spMkLst>
            <pc:docMk/>
            <pc:sldMk cId="0" sldId="338"/>
            <ac:spMk id="43020" creationId="{A580F890-B085-4E95-96AA-55AEBEC5CE6E}"/>
          </ac:spMkLst>
        </pc:spChg>
        <pc:spChg chg="del">
          <ac:chgData name="Deborah Jenkins" userId="3cd02ba5-e528-4585-978d-4fde2b47730a" providerId="ADAL" clId="{6AB98DE0-F58E-4FA2-BE77-CAA08433437E}" dt="2023-10-18T19:32:34.240" v="29"/>
          <ac:spMkLst>
            <pc:docMk/>
            <pc:sldMk cId="0" sldId="338"/>
            <ac:spMk id="43022" creationId="{D3F51FEB-38FB-4F6C-9F7B-2F2AFAB65463}"/>
          </ac:spMkLst>
        </pc:spChg>
        <pc:spChg chg="del">
          <ac:chgData name="Deborah Jenkins" userId="3cd02ba5-e528-4585-978d-4fde2b47730a" providerId="ADAL" clId="{6AB98DE0-F58E-4FA2-BE77-CAA08433437E}" dt="2023-10-18T19:32:34.240" v="29"/>
          <ac:spMkLst>
            <pc:docMk/>
            <pc:sldMk cId="0" sldId="338"/>
            <ac:spMk id="43024" creationId="{1E547BA6-BAE0-43BB-A7CA-60F69CE252F0}"/>
          </ac:spMkLst>
        </pc:spChg>
      </pc:sldChg>
      <pc:sldChg chg="delSp modSp add mod setBg modAnim delDesignElem">
        <pc:chgData name="Deborah Jenkins" userId="3cd02ba5-e528-4585-978d-4fde2b47730a" providerId="ADAL" clId="{6AB98DE0-F58E-4FA2-BE77-CAA08433437E}" dt="2023-10-18T20:18:04.707" v="265"/>
        <pc:sldMkLst>
          <pc:docMk/>
          <pc:sldMk cId="0" sldId="342"/>
        </pc:sldMkLst>
        <pc:spChg chg="mod">
          <ac:chgData name="Deborah Jenkins" userId="3cd02ba5-e528-4585-978d-4fde2b47730a" providerId="ADAL" clId="{6AB98DE0-F58E-4FA2-BE77-CAA08433437E}" dt="2023-10-18T20:04:35.428" v="181" actId="27636"/>
          <ac:spMkLst>
            <pc:docMk/>
            <pc:sldMk cId="0" sldId="342"/>
            <ac:spMk id="45058" creationId="{1BC9A29B-B191-4C7B-8400-7EEB485D495B}"/>
          </ac:spMkLst>
        </pc:spChg>
        <pc:spChg chg="del">
          <ac:chgData name="Deborah Jenkins" userId="3cd02ba5-e528-4585-978d-4fde2b47730a" providerId="ADAL" clId="{6AB98DE0-F58E-4FA2-BE77-CAA08433437E}" dt="2023-10-18T19:32:34.240" v="29"/>
          <ac:spMkLst>
            <pc:docMk/>
            <pc:sldMk cId="0" sldId="342"/>
            <ac:spMk id="45064" creationId="{2B566528-1B12-4246-9431-5C2D7D081168}"/>
          </ac:spMkLst>
        </pc:spChg>
        <pc:spChg chg="del">
          <ac:chgData name="Deborah Jenkins" userId="3cd02ba5-e528-4585-978d-4fde2b47730a" providerId="ADAL" clId="{6AB98DE0-F58E-4FA2-BE77-CAA08433437E}" dt="2023-10-18T19:32:34.240" v="29"/>
          <ac:spMkLst>
            <pc:docMk/>
            <pc:sldMk cId="0" sldId="342"/>
            <ac:spMk id="45066" creationId="{2E80C965-DB6D-4F81-9E9E-B027384D0BD6}"/>
          </ac:spMkLst>
        </pc:spChg>
        <pc:spChg chg="del">
          <ac:chgData name="Deborah Jenkins" userId="3cd02ba5-e528-4585-978d-4fde2b47730a" providerId="ADAL" clId="{6AB98DE0-F58E-4FA2-BE77-CAA08433437E}" dt="2023-10-18T19:32:34.240" v="29"/>
          <ac:spMkLst>
            <pc:docMk/>
            <pc:sldMk cId="0" sldId="342"/>
            <ac:spMk id="45068" creationId="{A580F890-B085-4E95-96AA-55AEBEC5CE6E}"/>
          </ac:spMkLst>
        </pc:spChg>
        <pc:spChg chg="del">
          <ac:chgData name="Deborah Jenkins" userId="3cd02ba5-e528-4585-978d-4fde2b47730a" providerId="ADAL" clId="{6AB98DE0-F58E-4FA2-BE77-CAA08433437E}" dt="2023-10-18T19:32:34.240" v="29"/>
          <ac:spMkLst>
            <pc:docMk/>
            <pc:sldMk cId="0" sldId="342"/>
            <ac:spMk id="45070" creationId="{D3F51FEB-38FB-4F6C-9F7B-2F2AFAB65463}"/>
          </ac:spMkLst>
        </pc:spChg>
        <pc:spChg chg="del">
          <ac:chgData name="Deborah Jenkins" userId="3cd02ba5-e528-4585-978d-4fde2b47730a" providerId="ADAL" clId="{6AB98DE0-F58E-4FA2-BE77-CAA08433437E}" dt="2023-10-18T19:32:34.240" v="29"/>
          <ac:spMkLst>
            <pc:docMk/>
            <pc:sldMk cId="0" sldId="342"/>
            <ac:spMk id="45072" creationId="{1E547BA6-BAE0-43BB-A7CA-60F69CE252F0}"/>
          </ac:spMkLst>
        </pc:spChg>
      </pc:sldChg>
      <pc:sldChg chg="delSp modSp add mod setBg modAnim delDesignElem">
        <pc:chgData name="Deborah Jenkins" userId="3cd02ba5-e528-4585-978d-4fde2b47730a" providerId="ADAL" clId="{6AB98DE0-F58E-4FA2-BE77-CAA08433437E}" dt="2023-10-18T20:18:43.564" v="272" actId="20577"/>
        <pc:sldMkLst>
          <pc:docMk/>
          <pc:sldMk cId="0" sldId="344"/>
        </pc:sldMkLst>
        <pc:spChg chg="mod">
          <ac:chgData name="Deborah Jenkins" userId="3cd02ba5-e528-4585-978d-4fde2b47730a" providerId="ADAL" clId="{6AB98DE0-F58E-4FA2-BE77-CAA08433437E}" dt="2023-10-18T20:18:43.564" v="272" actId="20577"/>
          <ac:spMkLst>
            <pc:docMk/>
            <pc:sldMk cId="0" sldId="344"/>
            <ac:spMk id="47106" creationId="{D3C258DB-8EDA-4DA2-A7D5-48591AD2C954}"/>
          </ac:spMkLst>
        </pc:spChg>
        <pc:spChg chg="mod">
          <ac:chgData name="Deborah Jenkins" userId="3cd02ba5-e528-4585-978d-4fde2b47730a" providerId="ADAL" clId="{6AB98DE0-F58E-4FA2-BE77-CAA08433437E}" dt="2023-10-18T20:05:14.087" v="193" actId="1076"/>
          <ac:spMkLst>
            <pc:docMk/>
            <pc:sldMk cId="0" sldId="344"/>
            <ac:spMk id="47107" creationId="{5C17A32B-FEDA-43A2-8F65-F1E089962F7F}"/>
          </ac:spMkLst>
        </pc:spChg>
        <pc:spChg chg="del">
          <ac:chgData name="Deborah Jenkins" userId="3cd02ba5-e528-4585-978d-4fde2b47730a" providerId="ADAL" clId="{6AB98DE0-F58E-4FA2-BE77-CAA08433437E}" dt="2023-10-18T19:32:34.240" v="29"/>
          <ac:spMkLst>
            <pc:docMk/>
            <pc:sldMk cId="0" sldId="344"/>
            <ac:spMk id="47112" creationId="{2B566528-1B12-4246-9431-5C2D7D081168}"/>
          </ac:spMkLst>
        </pc:spChg>
        <pc:spChg chg="del">
          <ac:chgData name="Deborah Jenkins" userId="3cd02ba5-e528-4585-978d-4fde2b47730a" providerId="ADAL" clId="{6AB98DE0-F58E-4FA2-BE77-CAA08433437E}" dt="2023-10-18T19:32:34.240" v="29"/>
          <ac:spMkLst>
            <pc:docMk/>
            <pc:sldMk cId="0" sldId="344"/>
            <ac:spMk id="47114" creationId="{2E80C965-DB6D-4F81-9E9E-B027384D0BD6}"/>
          </ac:spMkLst>
        </pc:spChg>
        <pc:spChg chg="del">
          <ac:chgData name="Deborah Jenkins" userId="3cd02ba5-e528-4585-978d-4fde2b47730a" providerId="ADAL" clId="{6AB98DE0-F58E-4FA2-BE77-CAA08433437E}" dt="2023-10-18T19:32:34.240" v="29"/>
          <ac:spMkLst>
            <pc:docMk/>
            <pc:sldMk cId="0" sldId="344"/>
            <ac:spMk id="47116" creationId="{A580F890-B085-4E95-96AA-55AEBEC5CE6E}"/>
          </ac:spMkLst>
        </pc:spChg>
        <pc:spChg chg="del">
          <ac:chgData name="Deborah Jenkins" userId="3cd02ba5-e528-4585-978d-4fde2b47730a" providerId="ADAL" clId="{6AB98DE0-F58E-4FA2-BE77-CAA08433437E}" dt="2023-10-18T19:32:34.240" v="29"/>
          <ac:spMkLst>
            <pc:docMk/>
            <pc:sldMk cId="0" sldId="344"/>
            <ac:spMk id="47118" creationId="{D3F51FEB-38FB-4F6C-9F7B-2F2AFAB65463}"/>
          </ac:spMkLst>
        </pc:spChg>
        <pc:spChg chg="del">
          <ac:chgData name="Deborah Jenkins" userId="3cd02ba5-e528-4585-978d-4fde2b47730a" providerId="ADAL" clId="{6AB98DE0-F58E-4FA2-BE77-CAA08433437E}" dt="2023-10-18T19:32:34.240" v="29"/>
          <ac:spMkLst>
            <pc:docMk/>
            <pc:sldMk cId="0" sldId="344"/>
            <ac:spMk id="47120" creationId="{1E547BA6-BAE0-43BB-A7CA-60F69CE252F0}"/>
          </ac:spMkLst>
        </pc:spChg>
      </pc:sldChg>
      <pc:sldChg chg="delSp modSp add mod setBg modAnim delDesignElem">
        <pc:chgData name="Deborah Jenkins" userId="3cd02ba5-e528-4585-978d-4fde2b47730a" providerId="ADAL" clId="{6AB98DE0-F58E-4FA2-BE77-CAA08433437E}" dt="2023-10-18T20:19:02.979" v="274"/>
        <pc:sldMkLst>
          <pc:docMk/>
          <pc:sldMk cId="0" sldId="346"/>
        </pc:sldMkLst>
        <pc:spChg chg="mod">
          <ac:chgData name="Deborah Jenkins" userId="3cd02ba5-e528-4585-978d-4fde2b47730a" providerId="ADAL" clId="{6AB98DE0-F58E-4FA2-BE77-CAA08433437E}" dt="2023-10-18T20:06:06.649" v="203" actId="113"/>
          <ac:spMkLst>
            <pc:docMk/>
            <pc:sldMk cId="0" sldId="346"/>
            <ac:spMk id="49154" creationId="{030FABD5-B54F-4C2B-948A-D6ED364CACB6}"/>
          </ac:spMkLst>
        </pc:spChg>
        <pc:spChg chg="del">
          <ac:chgData name="Deborah Jenkins" userId="3cd02ba5-e528-4585-978d-4fde2b47730a" providerId="ADAL" clId="{6AB98DE0-F58E-4FA2-BE77-CAA08433437E}" dt="2023-10-18T19:32:34.240" v="29"/>
          <ac:spMkLst>
            <pc:docMk/>
            <pc:sldMk cId="0" sldId="346"/>
            <ac:spMk id="49160" creationId="{2B566528-1B12-4246-9431-5C2D7D081168}"/>
          </ac:spMkLst>
        </pc:spChg>
        <pc:spChg chg="del">
          <ac:chgData name="Deborah Jenkins" userId="3cd02ba5-e528-4585-978d-4fde2b47730a" providerId="ADAL" clId="{6AB98DE0-F58E-4FA2-BE77-CAA08433437E}" dt="2023-10-18T19:32:34.240" v="29"/>
          <ac:spMkLst>
            <pc:docMk/>
            <pc:sldMk cId="0" sldId="346"/>
            <ac:spMk id="49162" creationId="{2E80C965-DB6D-4F81-9E9E-B027384D0BD6}"/>
          </ac:spMkLst>
        </pc:spChg>
        <pc:spChg chg="del">
          <ac:chgData name="Deborah Jenkins" userId="3cd02ba5-e528-4585-978d-4fde2b47730a" providerId="ADAL" clId="{6AB98DE0-F58E-4FA2-BE77-CAA08433437E}" dt="2023-10-18T19:32:34.240" v="29"/>
          <ac:spMkLst>
            <pc:docMk/>
            <pc:sldMk cId="0" sldId="346"/>
            <ac:spMk id="49164" creationId="{A580F890-B085-4E95-96AA-55AEBEC5CE6E}"/>
          </ac:spMkLst>
        </pc:spChg>
        <pc:spChg chg="del">
          <ac:chgData name="Deborah Jenkins" userId="3cd02ba5-e528-4585-978d-4fde2b47730a" providerId="ADAL" clId="{6AB98DE0-F58E-4FA2-BE77-CAA08433437E}" dt="2023-10-18T19:32:34.240" v="29"/>
          <ac:spMkLst>
            <pc:docMk/>
            <pc:sldMk cId="0" sldId="346"/>
            <ac:spMk id="49166" creationId="{D3F51FEB-38FB-4F6C-9F7B-2F2AFAB65463}"/>
          </ac:spMkLst>
        </pc:spChg>
        <pc:spChg chg="del">
          <ac:chgData name="Deborah Jenkins" userId="3cd02ba5-e528-4585-978d-4fde2b47730a" providerId="ADAL" clId="{6AB98DE0-F58E-4FA2-BE77-CAA08433437E}" dt="2023-10-18T19:32:34.240" v="29"/>
          <ac:spMkLst>
            <pc:docMk/>
            <pc:sldMk cId="0" sldId="346"/>
            <ac:spMk id="49168" creationId="{1E547BA6-BAE0-43BB-A7CA-60F69CE252F0}"/>
          </ac:spMkLst>
        </pc:spChg>
      </pc:sldChg>
      <pc:sldChg chg="delSp modSp add mod setBg modAnim delDesignElem">
        <pc:chgData name="Deborah Jenkins" userId="3cd02ba5-e528-4585-978d-4fde2b47730a" providerId="ADAL" clId="{6AB98DE0-F58E-4FA2-BE77-CAA08433437E}" dt="2023-10-18T20:19:44.741" v="276"/>
        <pc:sldMkLst>
          <pc:docMk/>
          <pc:sldMk cId="0" sldId="349"/>
        </pc:sldMkLst>
        <pc:spChg chg="mod">
          <ac:chgData name="Deborah Jenkins" userId="3cd02ba5-e528-4585-978d-4fde2b47730a" providerId="ADAL" clId="{6AB98DE0-F58E-4FA2-BE77-CAA08433437E}" dt="2023-10-18T20:06:41.046" v="207" actId="5793"/>
          <ac:spMkLst>
            <pc:docMk/>
            <pc:sldMk cId="0" sldId="349"/>
            <ac:spMk id="52226" creationId="{808009FB-7DC4-4BB7-928A-0447CF911E03}"/>
          </ac:spMkLst>
        </pc:spChg>
        <pc:spChg chg="mod">
          <ac:chgData name="Deborah Jenkins" userId="3cd02ba5-e528-4585-978d-4fde2b47730a" providerId="ADAL" clId="{6AB98DE0-F58E-4FA2-BE77-CAA08433437E}" dt="2023-10-18T20:06:32.330" v="205" actId="1076"/>
          <ac:spMkLst>
            <pc:docMk/>
            <pc:sldMk cId="0" sldId="349"/>
            <ac:spMk id="52227" creationId="{62107630-2290-437C-8DDB-121B6EE22513}"/>
          </ac:spMkLst>
        </pc:spChg>
        <pc:spChg chg="del">
          <ac:chgData name="Deborah Jenkins" userId="3cd02ba5-e528-4585-978d-4fde2b47730a" providerId="ADAL" clId="{6AB98DE0-F58E-4FA2-BE77-CAA08433437E}" dt="2023-10-18T19:32:34.240" v="29"/>
          <ac:spMkLst>
            <pc:docMk/>
            <pc:sldMk cId="0" sldId="349"/>
            <ac:spMk id="52232" creationId="{2B566528-1B12-4246-9431-5C2D7D081168}"/>
          </ac:spMkLst>
        </pc:spChg>
        <pc:spChg chg="del">
          <ac:chgData name="Deborah Jenkins" userId="3cd02ba5-e528-4585-978d-4fde2b47730a" providerId="ADAL" clId="{6AB98DE0-F58E-4FA2-BE77-CAA08433437E}" dt="2023-10-18T19:32:34.240" v="29"/>
          <ac:spMkLst>
            <pc:docMk/>
            <pc:sldMk cId="0" sldId="349"/>
            <ac:spMk id="52234" creationId="{2E80C965-DB6D-4F81-9E9E-B027384D0BD6}"/>
          </ac:spMkLst>
        </pc:spChg>
        <pc:spChg chg="del">
          <ac:chgData name="Deborah Jenkins" userId="3cd02ba5-e528-4585-978d-4fde2b47730a" providerId="ADAL" clId="{6AB98DE0-F58E-4FA2-BE77-CAA08433437E}" dt="2023-10-18T19:32:34.240" v="29"/>
          <ac:spMkLst>
            <pc:docMk/>
            <pc:sldMk cId="0" sldId="349"/>
            <ac:spMk id="52236" creationId="{A580F890-B085-4E95-96AA-55AEBEC5CE6E}"/>
          </ac:spMkLst>
        </pc:spChg>
        <pc:spChg chg="del">
          <ac:chgData name="Deborah Jenkins" userId="3cd02ba5-e528-4585-978d-4fde2b47730a" providerId="ADAL" clId="{6AB98DE0-F58E-4FA2-BE77-CAA08433437E}" dt="2023-10-18T19:32:34.240" v="29"/>
          <ac:spMkLst>
            <pc:docMk/>
            <pc:sldMk cId="0" sldId="349"/>
            <ac:spMk id="52238" creationId="{D3F51FEB-38FB-4F6C-9F7B-2F2AFAB65463}"/>
          </ac:spMkLst>
        </pc:spChg>
        <pc:spChg chg="del">
          <ac:chgData name="Deborah Jenkins" userId="3cd02ba5-e528-4585-978d-4fde2b47730a" providerId="ADAL" clId="{6AB98DE0-F58E-4FA2-BE77-CAA08433437E}" dt="2023-10-18T19:32:34.240" v="29"/>
          <ac:spMkLst>
            <pc:docMk/>
            <pc:sldMk cId="0" sldId="349"/>
            <ac:spMk id="52240" creationId="{1E547BA6-BAE0-43BB-A7CA-60F69CE252F0}"/>
          </ac:spMkLst>
        </pc:spChg>
      </pc:sldChg>
      <pc:sldChg chg="modSp add mod">
        <pc:chgData name="Deborah Jenkins" userId="3cd02ba5-e528-4585-978d-4fde2b47730a" providerId="ADAL" clId="{6AB98DE0-F58E-4FA2-BE77-CAA08433437E}" dt="2023-10-18T19:55:08.191" v="112" actId="1076"/>
        <pc:sldMkLst>
          <pc:docMk/>
          <pc:sldMk cId="3872064564" sldId="350"/>
        </pc:sldMkLst>
        <pc:spChg chg="mod">
          <ac:chgData name="Deborah Jenkins" userId="3cd02ba5-e528-4585-978d-4fde2b47730a" providerId="ADAL" clId="{6AB98DE0-F58E-4FA2-BE77-CAA08433437E}" dt="2023-10-18T19:55:08.191" v="112" actId="1076"/>
          <ac:spMkLst>
            <pc:docMk/>
            <pc:sldMk cId="3872064564" sldId="350"/>
            <ac:spMk id="7" creationId="{4B20E4C3-F894-4E1B-A43C-7F5D58ACF052}"/>
          </ac:spMkLst>
        </pc:spChg>
        <pc:picChg chg="mod">
          <ac:chgData name="Deborah Jenkins" userId="3cd02ba5-e528-4585-978d-4fde2b47730a" providerId="ADAL" clId="{6AB98DE0-F58E-4FA2-BE77-CAA08433437E}" dt="2023-10-18T19:55:02.205" v="111" actId="1076"/>
          <ac:picMkLst>
            <pc:docMk/>
            <pc:sldMk cId="3872064564" sldId="350"/>
            <ac:picMk id="5" creationId="{F6F703E6-BE95-42A0-89F9-2C30E507561F}"/>
          </ac:picMkLst>
        </pc:picChg>
      </pc:sldChg>
      <pc:sldChg chg="modSp add del mod">
        <pc:chgData name="Deborah Jenkins" userId="3cd02ba5-e528-4585-978d-4fde2b47730a" providerId="ADAL" clId="{6AB98DE0-F58E-4FA2-BE77-CAA08433437E}" dt="2023-10-18T20:10:39.896" v="230" actId="47"/>
        <pc:sldMkLst>
          <pc:docMk/>
          <pc:sldMk cId="1888275126" sldId="351"/>
        </pc:sldMkLst>
        <pc:spChg chg="mod">
          <ac:chgData name="Deborah Jenkins" userId="3cd02ba5-e528-4585-978d-4fde2b47730a" providerId="ADAL" clId="{6AB98DE0-F58E-4FA2-BE77-CAA08433437E}" dt="2023-10-18T19:55:29.964" v="115" actId="1076"/>
          <ac:spMkLst>
            <pc:docMk/>
            <pc:sldMk cId="1888275126" sldId="351"/>
            <ac:spMk id="7" creationId="{B9AA6D6A-B2EE-4554-9C2F-282DDD538151}"/>
          </ac:spMkLst>
        </pc:spChg>
        <pc:picChg chg="mod">
          <ac:chgData name="Deborah Jenkins" userId="3cd02ba5-e528-4585-978d-4fde2b47730a" providerId="ADAL" clId="{6AB98DE0-F58E-4FA2-BE77-CAA08433437E}" dt="2023-10-18T19:55:21.631" v="114" actId="14100"/>
          <ac:picMkLst>
            <pc:docMk/>
            <pc:sldMk cId="1888275126" sldId="351"/>
            <ac:picMk id="6" creationId="{957C009A-8CA4-410C-AA58-1226BFA10583}"/>
          </ac:picMkLst>
        </pc:picChg>
      </pc:sldChg>
      <pc:sldChg chg="add">
        <pc:chgData name="Deborah Jenkins" userId="3cd02ba5-e528-4585-978d-4fde2b47730a" providerId="ADAL" clId="{6AB98DE0-F58E-4FA2-BE77-CAA08433437E}" dt="2023-10-18T19:32:34.240" v="29"/>
        <pc:sldMkLst>
          <pc:docMk/>
          <pc:sldMk cId="0" sldId="352"/>
        </pc:sldMkLst>
      </pc:sldChg>
      <pc:sldChg chg="add">
        <pc:chgData name="Deborah Jenkins" userId="3cd02ba5-e528-4585-978d-4fde2b47730a" providerId="ADAL" clId="{6AB98DE0-F58E-4FA2-BE77-CAA08433437E}" dt="2023-10-18T19:32:34.240" v="29"/>
        <pc:sldMkLst>
          <pc:docMk/>
          <pc:sldMk cId="0" sldId="353"/>
        </pc:sldMkLst>
      </pc:sldChg>
      <pc:sldChg chg="delSp modSp add mod setBg modAnim delDesignElem">
        <pc:chgData name="Deborah Jenkins" userId="3cd02ba5-e528-4585-978d-4fde2b47730a" providerId="ADAL" clId="{6AB98DE0-F58E-4FA2-BE77-CAA08433437E}" dt="2023-10-18T20:12:18.804" v="235"/>
        <pc:sldMkLst>
          <pc:docMk/>
          <pc:sldMk cId="0" sldId="354"/>
        </pc:sldMkLst>
        <pc:spChg chg="mod">
          <ac:chgData name="Deborah Jenkins" userId="3cd02ba5-e528-4585-978d-4fde2b47730a" providerId="ADAL" clId="{6AB98DE0-F58E-4FA2-BE77-CAA08433437E}" dt="2023-10-18T19:58:20.845" v="122" actId="14100"/>
          <ac:spMkLst>
            <pc:docMk/>
            <pc:sldMk cId="0" sldId="354"/>
            <ac:spMk id="18434" creationId="{043BC7F4-50E1-44FD-A137-B388A10E7B59}"/>
          </ac:spMkLst>
        </pc:spChg>
        <pc:spChg chg="mod">
          <ac:chgData name="Deborah Jenkins" userId="3cd02ba5-e528-4585-978d-4fde2b47730a" providerId="ADAL" clId="{6AB98DE0-F58E-4FA2-BE77-CAA08433437E}" dt="2023-10-18T19:58:15.201" v="121" actId="1076"/>
          <ac:spMkLst>
            <pc:docMk/>
            <pc:sldMk cId="0" sldId="354"/>
            <ac:spMk id="18435" creationId="{868375E8-B6ED-462D-81E1-67942164EB6B}"/>
          </ac:spMkLst>
        </pc:spChg>
        <pc:spChg chg="del">
          <ac:chgData name="Deborah Jenkins" userId="3cd02ba5-e528-4585-978d-4fde2b47730a" providerId="ADAL" clId="{6AB98DE0-F58E-4FA2-BE77-CAA08433437E}" dt="2023-10-18T19:32:34.240" v="29"/>
          <ac:spMkLst>
            <pc:docMk/>
            <pc:sldMk cId="0" sldId="354"/>
            <ac:spMk id="18440" creationId="{43C823D3-D619-407C-89E0-C6F6B1E7A42A}"/>
          </ac:spMkLst>
        </pc:spChg>
        <pc:spChg chg="del">
          <ac:chgData name="Deborah Jenkins" userId="3cd02ba5-e528-4585-978d-4fde2b47730a" providerId="ADAL" clId="{6AB98DE0-F58E-4FA2-BE77-CAA08433437E}" dt="2023-10-18T19:32:34.240" v="29"/>
          <ac:spMkLst>
            <pc:docMk/>
            <pc:sldMk cId="0" sldId="354"/>
            <ac:spMk id="18442" creationId="{047F8E3E-2FFA-4A0F-B3C7-E57ADDCFB415}"/>
          </ac:spMkLst>
        </pc:spChg>
        <pc:grpChg chg="del">
          <ac:chgData name="Deborah Jenkins" userId="3cd02ba5-e528-4585-978d-4fde2b47730a" providerId="ADAL" clId="{6AB98DE0-F58E-4FA2-BE77-CAA08433437E}" dt="2023-10-18T19:32:34.240" v="29"/>
          <ac:grpSpMkLst>
            <pc:docMk/>
            <pc:sldMk cId="0" sldId="354"/>
            <ac:grpSpMk id="18444" creationId="{33D939F1-7ABE-4D0E-946A-43F37F556AFD}"/>
          </ac:grpSpMkLst>
        </pc:grpChg>
        <pc:grpChg chg="del">
          <ac:chgData name="Deborah Jenkins" userId="3cd02ba5-e528-4585-978d-4fde2b47730a" providerId="ADAL" clId="{6AB98DE0-F58E-4FA2-BE77-CAA08433437E}" dt="2023-10-18T19:32:34.240" v="29"/>
          <ac:grpSpMkLst>
            <pc:docMk/>
            <pc:sldMk cId="0" sldId="354"/>
            <ac:grpSpMk id="18450" creationId="{9DB3963A-4187-4A72-9DA4-CA6BADE22931}"/>
          </ac:grpSpMkLst>
        </pc:grpChg>
      </pc:sldChg>
      <pc:sldChg chg="add del">
        <pc:chgData name="Deborah Jenkins" userId="3cd02ba5-e528-4585-978d-4fde2b47730a" providerId="ADAL" clId="{6AB98DE0-F58E-4FA2-BE77-CAA08433437E}" dt="2023-10-18T20:12:35.514" v="236" actId="47"/>
        <pc:sldMkLst>
          <pc:docMk/>
          <pc:sldMk cId="0" sldId="355"/>
        </pc:sldMkLst>
      </pc:sldChg>
      <pc:sldChg chg="delSp add setBg delDesignElem">
        <pc:chgData name="Deborah Jenkins" userId="3cd02ba5-e528-4585-978d-4fde2b47730a" providerId="ADAL" clId="{6AB98DE0-F58E-4FA2-BE77-CAA08433437E}" dt="2023-10-18T19:32:34.240" v="29"/>
        <pc:sldMkLst>
          <pc:docMk/>
          <pc:sldMk cId="0" sldId="356"/>
        </pc:sldMkLst>
        <pc:spChg chg="del">
          <ac:chgData name="Deborah Jenkins" userId="3cd02ba5-e528-4585-978d-4fde2b47730a" providerId="ADAL" clId="{6AB98DE0-F58E-4FA2-BE77-CAA08433437E}" dt="2023-10-18T19:32:34.240" v="29"/>
          <ac:spMkLst>
            <pc:docMk/>
            <pc:sldMk cId="0" sldId="356"/>
            <ac:spMk id="21512" creationId="{FA3C7DEA-BCC2-4295-8850-147993296189}"/>
          </ac:spMkLst>
        </pc:spChg>
        <pc:spChg chg="del">
          <ac:chgData name="Deborah Jenkins" userId="3cd02ba5-e528-4585-978d-4fde2b47730a" providerId="ADAL" clId="{6AB98DE0-F58E-4FA2-BE77-CAA08433437E}" dt="2023-10-18T19:32:34.240" v="29"/>
          <ac:spMkLst>
            <pc:docMk/>
            <pc:sldMk cId="0" sldId="356"/>
            <ac:spMk id="21514" creationId="{C289949D-B9F6-468A-86FE-2694DC5AE773}"/>
          </ac:spMkLst>
        </pc:spChg>
        <pc:grpChg chg="del">
          <ac:chgData name="Deborah Jenkins" userId="3cd02ba5-e528-4585-978d-4fde2b47730a" providerId="ADAL" clId="{6AB98DE0-F58E-4FA2-BE77-CAA08433437E}" dt="2023-10-18T19:32:34.240" v="29"/>
          <ac:grpSpMkLst>
            <pc:docMk/>
            <pc:sldMk cId="0" sldId="356"/>
            <ac:grpSpMk id="21516" creationId="{E4DF0958-0C87-4C28-9554-2FADC788C2B1}"/>
          </ac:grpSpMkLst>
        </pc:grpChg>
      </pc:sldChg>
      <pc:sldChg chg="addSp delSp modSp add mod setBg delDesignElem">
        <pc:chgData name="Deborah Jenkins" userId="3cd02ba5-e528-4585-978d-4fde2b47730a" providerId="ADAL" clId="{6AB98DE0-F58E-4FA2-BE77-CAA08433437E}" dt="2023-10-18T20:14:03.045" v="242" actId="1076"/>
        <pc:sldMkLst>
          <pc:docMk/>
          <pc:sldMk cId="0" sldId="357"/>
        </pc:sldMkLst>
        <pc:spChg chg="mod">
          <ac:chgData name="Deborah Jenkins" userId="3cd02ba5-e528-4585-978d-4fde2b47730a" providerId="ADAL" clId="{6AB98DE0-F58E-4FA2-BE77-CAA08433437E}" dt="2023-10-18T20:13:20.972" v="240" actId="1076"/>
          <ac:spMkLst>
            <pc:docMk/>
            <pc:sldMk cId="0" sldId="357"/>
            <ac:spMk id="22530" creationId="{6D9BAF6A-D1A7-4819-976C-7438779B34E2}"/>
          </ac:spMkLst>
        </pc:spChg>
        <pc:spChg chg="mod">
          <ac:chgData name="Deborah Jenkins" userId="3cd02ba5-e528-4585-978d-4fde2b47730a" providerId="ADAL" clId="{6AB98DE0-F58E-4FA2-BE77-CAA08433437E}" dt="2023-10-18T20:13:12.586" v="239" actId="1076"/>
          <ac:spMkLst>
            <pc:docMk/>
            <pc:sldMk cId="0" sldId="357"/>
            <ac:spMk id="22531" creationId="{89E557F4-6C4E-40A0-8B8B-043D82D5861F}"/>
          </ac:spMkLst>
        </pc:spChg>
        <pc:spChg chg="del">
          <ac:chgData name="Deborah Jenkins" userId="3cd02ba5-e528-4585-978d-4fde2b47730a" providerId="ADAL" clId="{6AB98DE0-F58E-4FA2-BE77-CAA08433437E}" dt="2023-10-18T19:32:34.240" v="29"/>
          <ac:spMkLst>
            <pc:docMk/>
            <pc:sldMk cId="0" sldId="357"/>
            <ac:spMk id="22536" creationId="{FA3C7DEA-BCC2-4295-8850-147993296189}"/>
          </ac:spMkLst>
        </pc:spChg>
        <pc:spChg chg="del">
          <ac:chgData name="Deborah Jenkins" userId="3cd02ba5-e528-4585-978d-4fde2b47730a" providerId="ADAL" clId="{6AB98DE0-F58E-4FA2-BE77-CAA08433437E}" dt="2023-10-18T19:32:34.240" v="29"/>
          <ac:spMkLst>
            <pc:docMk/>
            <pc:sldMk cId="0" sldId="357"/>
            <ac:spMk id="22538" creationId="{C289949D-B9F6-468A-86FE-2694DC5AE773}"/>
          </ac:spMkLst>
        </pc:spChg>
        <pc:grpChg chg="del">
          <ac:chgData name="Deborah Jenkins" userId="3cd02ba5-e528-4585-978d-4fde2b47730a" providerId="ADAL" clId="{6AB98DE0-F58E-4FA2-BE77-CAA08433437E}" dt="2023-10-18T19:32:34.240" v="29"/>
          <ac:grpSpMkLst>
            <pc:docMk/>
            <pc:sldMk cId="0" sldId="357"/>
            <ac:grpSpMk id="22540" creationId="{E4DF0958-0C87-4C28-9554-2FADC788C2B1}"/>
          </ac:grpSpMkLst>
        </pc:grpChg>
        <pc:picChg chg="add mod">
          <ac:chgData name="Deborah Jenkins" userId="3cd02ba5-e528-4585-978d-4fde2b47730a" providerId="ADAL" clId="{6AB98DE0-F58E-4FA2-BE77-CAA08433437E}" dt="2023-10-18T20:14:03.045" v="242" actId="1076"/>
          <ac:picMkLst>
            <pc:docMk/>
            <pc:sldMk cId="0" sldId="357"/>
            <ac:picMk id="2" creationId="{E8EFB654-5C60-3719-DBDF-7CA925651385}"/>
          </ac:picMkLst>
        </pc:picChg>
      </pc:sldChg>
      <pc:sldChg chg="addSp delSp modSp add mod setBg modClrScheme delDesignElem chgLayout">
        <pc:chgData name="Deborah Jenkins" userId="3cd02ba5-e528-4585-978d-4fde2b47730a" providerId="ADAL" clId="{6AB98DE0-F58E-4FA2-BE77-CAA08433437E}" dt="2023-10-18T20:15:30.118" v="245" actId="1076"/>
        <pc:sldMkLst>
          <pc:docMk/>
          <pc:sldMk cId="0" sldId="358"/>
        </pc:sldMkLst>
        <pc:spChg chg="mod">
          <ac:chgData name="Deborah Jenkins" userId="3cd02ba5-e528-4585-978d-4fde2b47730a" providerId="ADAL" clId="{6AB98DE0-F58E-4FA2-BE77-CAA08433437E}" dt="2023-10-18T20:15:26.919" v="244" actId="26606"/>
          <ac:spMkLst>
            <pc:docMk/>
            <pc:sldMk cId="0" sldId="358"/>
            <ac:spMk id="23554" creationId="{4E8B7B14-2A2F-468B-AC14-1A2ACD26FD1C}"/>
          </ac:spMkLst>
        </pc:spChg>
        <pc:spChg chg="mod">
          <ac:chgData name="Deborah Jenkins" userId="3cd02ba5-e528-4585-978d-4fde2b47730a" providerId="ADAL" clId="{6AB98DE0-F58E-4FA2-BE77-CAA08433437E}" dt="2023-10-18T20:15:26.919" v="244" actId="26606"/>
          <ac:spMkLst>
            <pc:docMk/>
            <pc:sldMk cId="0" sldId="358"/>
            <ac:spMk id="23555" creationId="{DDC2E1F1-1056-450A-88CA-D2359BEE56D4}"/>
          </ac:spMkLst>
        </pc:spChg>
        <pc:spChg chg="del">
          <ac:chgData name="Deborah Jenkins" userId="3cd02ba5-e528-4585-978d-4fde2b47730a" providerId="ADAL" clId="{6AB98DE0-F58E-4FA2-BE77-CAA08433437E}" dt="2023-10-18T19:32:34.240" v="29"/>
          <ac:spMkLst>
            <pc:docMk/>
            <pc:sldMk cId="0" sldId="358"/>
            <ac:spMk id="23560" creationId="{FA3C7DEA-BCC2-4295-8850-147993296189}"/>
          </ac:spMkLst>
        </pc:spChg>
        <pc:spChg chg="del">
          <ac:chgData name="Deborah Jenkins" userId="3cd02ba5-e528-4585-978d-4fde2b47730a" providerId="ADAL" clId="{6AB98DE0-F58E-4FA2-BE77-CAA08433437E}" dt="2023-10-18T19:32:34.240" v="29"/>
          <ac:spMkLst>
            <pc:docMk/>
            <pc:sldMk cId="0" sldId="358"/>
            <ac:spMk id="23562" creationId="{C289949D-B9F6-468A-86FE-2694DC5AE773}"/>
          </ac:spMkLst>
        </pc:spChg>
        <pc:grpChg chg="del">
          <ac:chgData name="Deborah Jenkins" userId="3cd02ba5-e528-4585-978d-4fde2b47730a" providerId="ADAL" clId="{6AB98DE0-F58E-4FA2-BE77-CAA08433437E}" dt="2023-10-18T19:32:34.240" v="29"/>
          <ac:grpSpMkLst>
            <pc:docMk/>
            <pc:sldMk cId="0" sldId="358"/>
            <ac:grpSpMk id="23564" creationId="{E4DF0958-0C87-4C28-9554-2FADC788C2B1}"/>
          </ac:grpSpMkLst>
        </pc:grpChg>
        <pc:picChg chg="add mod">
          <ac:chgData name="Deborah Jenkins" userId="3cd02ba5-e528-4585-978d-4fde2b47730a" providerId="ADAL" clId="{6AB98DE0-F58E-4FA2-BE77-CAA08433437E}" dt="2023-10-18T20:15:30.118" v="245" actId="1076"/>
          <ac:picMkLst>
            <pc:docMk/>
            <pc:sldMk cId="0" sldId="358"/>
            <ac:picMk id="2" creationId="{ADE6B508-A5A3-3F1C-E82D-2289C44C2D1C}"/>
          </ac:picMkLst>
        </pc:picChg>
      </pc:sldChg>
      <pc:sldChg chg="addSp delSp modSp add mod setBg modClrScheme modAnim delDesignElem chgLayout">
        <pc:chgData name="Deborah Jenkins" userId="3cd02ba5-e528-4585-978d-4fde2b47730a" providerId="ADAL" clId="{6AB98DE0-F58E-4FA2-BE77-CAA08433437E}" dt="2023-10-18T20:16:35.565" v="250" actId="26606"/>
        <pc:sldMkLst>
          <pc:docMk/>
          <pc:sldMk cId="0" sldId="359"/>
        </pc:sldMkLst>
        <pc:spChg chg="mod">
          <ac:chgData name="Deborah Jenkins" userId="3cd02ba5-e528-4585-978d-4fde2b47730a" providerId="ADAL" clId="{6AB98DE0-F58E-4FA2-BE77-CAA08433437E}" dt="2023-10-18T20:16:35.565" v="250" actId="26606"/>
          <ac:spMkLst>
            <pc:docMk/>
            <pc:sldMk cId="0" sldId="359"/>
            <ac:spMk id="24578" creationId="{7E3CA955-4867-45C0-B719-DE9635197FD5}"/>
          </ac:spMkLst>
        </pc:spChg>
        <pc:spChg chg="mod">
          <ac:chgData name="Deborah Jenkins" userId="3cd02ba5-e528-4585-978d-4fde2b47730a" providerId="ADAL" clId="{6AB98DE0-F58E-4FA2-BE77-CAA08433437E}" dt="2023-10-18T20:16:35.565" v="250" actId="26606"/>
          <ac:spMkLst>
            <pc:docMk/>
            <pc:sldMk cId="0" sldId="359"/>
            <ac:spMk id="24579" creationId="{7DE04CF2-D8D0-4C61-BDC5-87E5DBA94954}"/>
          </ac:spMkLst>
        </pc:spChg>
        <pc:spChg chg="del">
          <ac:chgData name="Deborah Jenkins" userId="3cd02ba5-e528-4585-978d-4fde2b47730a" providerId="ADAL" clId="{6AB98DE0-F58E-4FA2-BE77-CAA08433437E}" dt="2023-10-18T19:32:34.240" v="29"/>
          <ac:spMkLst>
            <pc:docMk/>
            <pc:sldMk cId="0" sldId="359"/>
            <ac:spMk id="24584" creationId="{FA3C7DEA-BCC2-4295-8850-147993296189}"/>
          </ac:spMkLst>
        </pc:spChg>
        <pc:spChg chg="del">
          <ac:chgData name="Deborah Jenkins" userId="3cd02ba5-e528-4585-978d-4fde2b47730a" providerId="ADAL" clId="{6AB98DE0-F58E-4FA2-BE77-CAA08433437E}" dt="2023-10-18T19:32:34.240" v="29"/>
          <ac:spMkLst>
            <pc:docMk/>
            <pc:sldMk cId="0" sldId="359"/>
            <ac:spMk id="24586" creationId="{C289949D-B9F6-468A-86FE-2694DC5AE773}"/>
          </ac:spMkLst>
        </pc:spChg>
        <pc:grpChg chg="del">
          <ac:chgData name="Deborah Jenkins" userId="3cd02ba5-e528-4585-978d-4fde2b47730a" providerId="ADAL" clId="{6AB98DE0-F58E-4FA2-BE77-CAA08433437E}" dt="2023-10-18T19:32:34.240" v="29"/>
          <ac:grpSpMkLst>
            <pc:docMk/>
            <pc:sldMk cId="0" sldId="359"/>
            <ac:grpSpMk id="24588" creationId="{E4DF0958-0C87-4C28-9554-2FADC788C2B1}"/>
          </ac:grpSpMkLst>
        </pc:grpChg>
        <pc:picChg chg="add mod">
          <ac:chgData name="Deborah Jenkins" userId="3cd02ba5-e528-4585-978d-4fde2b47730a" providerId="ADAL" clId="{6AB98DE0-F58E-4FA2-BE77-CAA08433437E}" dt="2023-10-18T20:16:35.565" v="250" actId="26606"/>
          <ac:picMkLst>
            <pc:docMk/>
            <pc:sldMk cId="0" sldId="359"/>
            <ac:picMk id="2" creationId="{1A555407-57A9-0006-38A6-587973382771}"/>
          </ac:picMkLst>
        </pc:picChg>
      </pc:sldChg>
      <pc:sldChg chg="add">
        <pc:chgData name="Deborah Jenkins" userId="3cd02ba5-e528-4585-978d-4fde2b47730a" providerId="ADAL" clId="{6AB98DE0-F58E-4FA2-BE77-CAA08433437E}" dt="2023-10-18T19:32:34.240" v="29"/>
        <pc:sldMkLst>
          <pc:docMk/>
          <pc:sldMk cId="3454164116" sldId="360"/>
        </pc:sldMkLst>
      </pc:sldChg>
      <pc:sldChg chg="modSp mod">
        <pc:chgData name="Deborah Jenkins" userId="3cd02ba5-e528-4585-978d-4fde2b47730a" providerId="ADAL" clId="{6AB98DE0-F58E-4FA2-BE77-CAA08433437E}" dt="2023-10-18T19:35:06.434" v="38" actId="403"/>
        <pc:sldMkLst>
          <pc:docMk/>
          <pc:sldMk cId="0" sldId="361"/>
        </pc:sldMkLst>
        <pc:spChg chg="mod">
          <ac:chgData name="Deborah Jenkins" userId="3cd02ba5-e528-4585-978d-4fde2b47730a" providerId="ADAL" clId="{6AB98DE0-F58E-4FA2-BE77-CAA08433437E}" dt="2023-10-18T19:35:06.434" v="38" actId="403"/>
          <ac:spMkLst>
            <pc:docMk/>
            <pc:sldMk cId="0" sldId="361"/>
            <ac:spMk id="14337" creationId="{00000000-0000-0000-0000-000000000000}"/>
          </ac:spMkLst>
        </pc:spChg>
        <pc:picChg chg="mod">
          <ac:chgData name="Deborah Jenkins" userId="3cd02ba5-e528-4585-978d-4fde2b47730a" providerId="ADAL" clId="{6AB98DE0-F58E-4FA2-BE77-CAA08433437E}" dt="2023-10-18T19:35:01.521" v="37" actId="14100"/>
          <ac:picMkLst>
            <pc:docMk/>
            <pc:sldMk cId="0" sldId="361"/>
            <ac:picMk id="3" creationId="{2B853658-30DB-33CF-CD38-FA9AAE3DC907}"/>
          </ac:picMkLst>
        </pc:picChg>
      </pc:sldChg>
      <pc:sldChg chg="addSp delSp modSp new mod">
        <pc:chgData name="Deborah Jenkins" userId="3cd02ba5-e528-4585-978d-4fde2b47730a" providerId="ADAL" clId="{6AB98DE0-F58E-4FA2-BE77-CAA08433437E}" dt="2023-10-18T20:07:33.175" v="214" actId="1076"/>
        <pc:sldMkLst>
          <pc:docMk/>
          <pc:sldMk cId="2714290362" sldId="362"/>
        </pc:sldMkLst>
        <pc:spChg chg="del">
          <ac:chgData name="Deborah Jenkins" userId="3cd02ba5-e528-4585-978d-4fde2b47730a" providerId="ADAL" clId="{6AB98DE0-F58E-4FA2-BE77-CAA08433437E}" dt="2023-10-18T20:07:31.672" v="213" actId="478"/>
          <ac:spMkLst>
            <pc:docMk/>
            <pc:sldMk cId="2714290362" sldId="362"/>
            <ac:spMk id="2" creationId="{5FB38CCA-710C-8C19-D858-47253DBB6830}"/>
          </ac:spMkLst>
        </pc:spChg>
        <pc:spChg chg="del">
          <ac:chgData name="Deborah Jenkins" userId="3cd02ba5-e528-4585-978d-4fde2b47730a" providerId="ADAL" clId="{6AB98DE0-F58E-4FA2-BE77-CAA08433437E}" dt="2023-10-18T20:07:20.219" v="209" actId="931"/>
          <ac:spMkLst>
            <pc:docMk/>
            <pc:sldMk cId="2714290362" sldId="362"/>
            <ac:spMk id="3" creationId="{70B59005-92DA-1729-0CCE-54F593837F78}"/>
          </ac:spMkLst>
        </pc:spChg>
        <pc:picChg chg="add mod">
          <ac:chgData name="Deborah Jenkins" userId="3cd02ba5-e528-4585-978d-4fde2b47730a" providerId="ADAL" clId="{6AB98DE0-F58E-4FA2-BE77-CAA08433437E}" dt="2023-10-18T20:07:33.175" v="214" actId="1076"/>
          <ac:picMkLst>
            <pc:docMk/>
            <pc:sldMk cId="2714290362" sldId="362"/>
            <ac:picMk id="5" creationId="{9D4B1BEF-4734-93AD-4593-E8285A7E42CA}"/>
          </ac:picMkLst>
        </pc:picChg>
      </pc:sldChg>
      <pc:sldChg chg="new del">
        <pc:chgData name="Deborah Jenkins" userId="3cd02ba5-e528-4585-978d-4fde2b47730a" providerId="ADAL" clId="{6AB98DE0-F58E-4FA2-BE77-CAA08433437E}" dt="2023-10-18T19:50:19.451" v="74" actId="47"/>
        <pc:sldMkLst>
          <pc:docMk/>
          <pc:sldMk cId="2739477653" sldId="362"/>
        </pc:sldMkLst>
      </pc:sldChg>
    </pc:docChg>
  </pc:docChgLst>
</pc:chgInfo>
</file>

<file path=ppt/diagrams/_rels/data2.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image" Target="../media/image34.svg"/><Relationship Id="rId1" Type="http://schemas.openxmlformats.org/officeDocument/2006/relationships/image" Target="../media/image33.png"/><Relationship Id="rId4" Type="http://schemas.openxmlformats.org/officeDocument/2006/relationships/image" Target="../media/image36.svg"/></Relationships>
</file>

<file path=ppt/diagrams/_rels/drawing2.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image" Target="../media/image34.svg"/><Relationship Id="rId1" Type="http://schemas.openxmlformats.org/officeDocument/2006/relationships/image" Target="../media/image33.png"/><Relationship Id="rId4" Type="http://schemas.openxmlformats.org/officeDocument/2006/relationships/image" Target="../media/image36.svg"/></Relationships>
</file>

<file path=ppt/diagrams/colors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a:alpha val="0"/>
      </a:schemeClr>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BD15FC6-AA99-43B0-ADD2-89422989FFED}" type="doc">
      <dgm:prSet loTypeId="urn:microsoft.com/office/officeart/2005/8/layout/default" loCatId="list" qsTypeId="urn:microsoft.com/office/officeart/2005/8/quickstyle/simple1" qsCatId="simple" csTypeId="urn:microsoft.com/office/officeart/2005/8/colors/accent0_3" csCatId="mainScheme"/>
      <dgm:spPr/>
      <dgm:t>
        <a:bodyPr/>
        <a:lstStyle/>
        <a:p>
          <a:endParaRPr lang="en-US"/>
        </a:p>
      </dgm:t>
    </dgm:pt>
    <dgm:pt modelId="{1EF666A8-5BF8-42A8-81C4-68ED06B4EC57}">
      <dgm:prSet/>
      <dgm:spPr/>
      <dgm:t>
        <a:bodyPr/>
        <a:lstStyle/>
        <a:p>
          <a:r>
            <a:rPr lang="en-GB"/>
            <a:t>Accounting terminology</a:t>
          </a:r>
          <a:endParaRPr lang="en-US"/>
        </a:p>
      </dgm:t>
    </dgm:pt>
    <dgm:pt modelId="{77F4A4F1-28B4-43B2-AB69-8A447440FD96}" type="parTrans" cxnId="{1D1A3698-9B28-48B6-AA7F-CB81A26F0E2B}">
      <dgm:prSet/>
      <dgm:spPr/>
      <dgm:t>
        <a:bodyPr/>
        <a:lstStyle/>
        <a:p>
          <a:endParaRPr lang="en-US"/>
        </a:p>
      </dgm:t>
    </dgm:pt>
    <dgm:pt modelId="{4A8E81F1-D4CE-4AE4-8E69-4EAE144F8B86}" type="sibTrans" cxnId="{1D1A3698-9B28-48B6-AA7F-CB81A26F0E2B}">
      <dgm:prSet/>
      <dgm:spPr/>
      <dgm:t>
        <a:bodyPr/>
        <a:lstStyle/>
        <a:p>
          <a:endParaRPr lang="en-US"/>
        </a:p>
      </dgm:t>
    </dgm:pt>
    <dgm:pt modelId="{7A33BBF3-12CE-402F-9748-2A8DE6DD4388}">
      <dgm:prSet/>
      <dgm:spPr/>
      <dgm:t>
        <a:bodyPr/>
        <a:lstStyle/>
        <a:p>
          <a:r>
            <a:rPr lang="en-GB"/>
            <a:t>Financial and Management accounting</a:t>
          </a:r>
          <a:endParaRPr lang="en-US"/>
        </a:p>
      </dgm:t>
    </dgm:pt>
    <dgm:pt modelId="{FB621537-A832-430D-A423-4DEE9B57FDC0}" type="parTrans" cxnId="{D47D6300-A720-4DF3-A8C7-A0CBFB9CCCF9}">
      <dgm:prSet/>
      <dgm:spPr/>
      <dgm:t>
        <a:bodyPr/>
        <a:lstStyle/>
        <a:p>
          <a:endParaRPr lang="en-US"/>
        </a:p>
      </dgm:t>
    </dgm:pt>
    <dgm:pt modelId="{F6A661B3-E80A-47E8-8DBF-B784A5841788}" type="sibTrans" cxnId="{D47D6300-A720-4DF3-A8C7-A0CBFB9CCCF9}">
      <dgm:prSet/>
      <dgm:spPr/>
      <dgm:t>
        <a:bodyPr/>
        <a:lstStyle/>
        <a:p>
          <a:endParaRPr lang="en-US"/>
        </a:p>
      </dgm:t>
    </dgm:pt>
    <dgm:pt modelId="{72ABBE47-034E-4B6F-9D7C-7E5FFB0A1EC5}">
      <dgm:prSet/>
      <dgm:spPr/>
      <dgm:t>
        <a:bodyPr/>
        <a:lstStyle/>
        <a:p>
          <a:r>
            <a:rPr lang="en-GB"/>
            <a:t>The Financial Statements</a:t>
          </a:r>
          <a:endParaRPr lang="en-US"/>
        </a:p>
      </dgm:t>
    </dgm:pt>
    <dgm:pt modelId="{A3F92494-62B0-4F16-A193-656D69A45CAA}" type="parTrans" cxnId="{7E4B545A-1659-4763-AD90-62B67E489205}">
      <dgm:prSet/>
      <dgm:spPr/>
      <dgm:t>
        <a:bodyPr/>
        <a:lstStyle/>
        <a:p>
          <a:endParaRPr lang="en-US"/>
        </a:p>
      </dgm:t>
    </dgm:pt>
    <dgm:pt modelId="{A0514580-AC01-4BE6-915F-DD2309F56387}" type="sibTrans" cxnId="{7E4B545A-1659-4763-AD90-62B67E489205}">
      <dgm:prSet/>
      <dgm:spPr/>
      <dgm:t>
        <a:bodyPr/>
        <a:lstStyle/>
        <a:p>
          <a:endParaRPr lang="en-US"/>
        </a:p>
      </dgm:t>
    </dgm:pt>
    <dgm:pt modelId="{B99D04B2-904D-45D5-874B-A80AD5FB6417}">
      <dgm:prSet/>
      <dgm:spPr/>
      <dgm:t>
        <a:bodyPr/>
        <a:lstStyle/>
        <a:p>
          <a:r>
            <a:rPr lang="en-GB"/>
            <a:t>The role of Accounting in Decision Making</a:t>
          </a:r>
          <a:endParaRPr lang="en-US"/>
        </a:p>
      </dgm:t>
    </dgm:pt>
    <dgm:pt modelId="{B18F3701-45A5-48EE-AF83-BBA744772036}" type="parTrans" cxnId="{9614059D-D66C-4FF6-A93C-2F97B224D13F}">
      <dgm:prSet/>
      <dgm:spPr/>
      <dgm:t>
        <a:bodyPr/>
        <a:lstStyle/>
        <a:p>
          <a:endParaRPr lang="en-US"/>
        </a:p>
      </dgm:t>
    </dgm:pt>
    <dgm:pt modelId="{D4FEA88B-F2D5-41D7-915B-FDD3FBA70316}" type="sibTrans" cxnId="{9614059D-D66C-4FF6-A93C-2F97B224D13F}">
      <dgm:prSet/>
      <dgm:spPr/>
      <dgm:t>
        <a:bodyPr/>
        <a:lstStyle/>
        <a:p>
          <a:endParaRPr lang="en-US"/>
        </a:p>
      </dgm:t>
    </dgm:pt>
    <dgm:pt modelId="{70AA7DBB-4CE8-4938-9766-3FB7CEB26654}">
      <dgm:prSet/>
      <dgm:spPr/>
      <dgm:t>
        <a:bodyPr/>
        <a:lstStyle/>
        <a:p>
          <a:r>
            <a:rPr lang="en-GB"/>
            <a:t>Financial Forecasting</a:t>
          </a:r>
          <a:endParaRPr lang="en-US"/>
        </a:p>
      </dgm:t>
    </dgm:pt>
    <dgm:pt modelId="{FB504080-32FE-48FD-A6D1-D5FCAC3B04B3}" type="parTrans" cxnId="{347AC7FE-BB28-4395-827F-8561615DA4E0}">
      <dgm:prSet/>
      <dgm:spPr/>
      <dgm:t>
        <a:bodyPr/>
        <a:lstStyle/>
        <a:p>
          <a:endParaRPr lang="en-US"/>
        </a:p>
      </dgm:t>
    </dgm:pt>
    <dgm:pt modelId="{21FFCE27-FFBA-4FB4-8FDD-2B705129696E}" type="sibTrans" cxnId="{347AC7FE-BB28-4395-827F-8561615DA4E0}">
      <dgm:prSet/>
      <dgm:spPr/>
      <dgm:t>
        <a:bodyPr/>
        <a:lstStyle/>
        <a:p>
          <a:endParaRPr lang="en-US"/>
        </a:p>
      </dgm:t>
    </dgm:pt>
    <dgm:pt modelId="{42F0084B-A07B-4C58-9C70-844DD8601FF3}">
      <dgm:prSet/>
      <dgm:spPr/>
      <dgm:t>
        <a:bodyPr/>
        <a:lstStyle/>
        <a:p>
          <a:r>
            <a:rPr lang="en-GB"/>
            <a:t>Yield Management</a:t>
          </a:r>
          <a:endParaRPr lang="en-US"/>
        </a:p>
      </dgm:t>
    </dgm:pt>
    <dgm:pt modelId="{024FC365-234C-49CD-B051-3D2E34347D16}" type="parTrans" cxnId="{2224EE78-7623-4533-821A-6DADFFEEB8FD}">
      <dgm:prSet/>
      <dgm:spPr/>
      <dgm:t>
        <a:bodyPr/>
        <a:lstStyle/>
        <a:p>
          <a:endParaRPr lang="en-US"/>
        </a:p>
      </dgm:t>
    </dgm:pt>
    <dgm:pt modelId="{EA8EDE5E-1274-4716-A168-A9B1017F80BA}" type="sibTrans" cxnId="{2224EE78-7623-4533-821A-6DADFFEEB8FD}">
      <dgm:prSet/>
      <dgm:spPr/>
      <dgm:t>
        <a:bodyPr/>
        <a:lstStyle/>
        <a:p>
          <a:endParaRPr lang="en-US"/>
        </a:p>
      </dgm:t>
    </dgm:pt>
    <dgm:pt modelId="{79583E91-BC60-4677-B3A1-77F6505FCD9E}">
      <dgm:prSet/>
      <dgm:spPr/>
      <dgm:t>
        <a:bodyPr/>
        <a:lstStyle/>
        <a:p>
          <a:r>
            <a:rPr lang="en-GB"/>
            <a:t>Budgets </a:t>
          </a:r>
          <a:endParaRPr lang="en-US"/>
        </a:p>
      </dgm:t>
    </dgm:pt>
    <dgm:pt modelId="{03A564A9-3B98-46E3-8F46-49BFAD75A76C}" type="parTrans" cxnId="{1ABAF2B2-A786-4A09-94D1-AAF04AB715E1}">
      <dgm:prSet/>
      <dgm:spPr/>
      <dgm:t>
        <a:bodyPr/>
        <a:lstStyle/>
        <a:p>
          <a:endParaRPr lang="en-US"/>
        </a:p>
      </dgm:t>
    </dgm:pt>
    <dgm:pt modelId="{554E9423-E8B2-497C-BB65-99151EB899AA}" type="sibTrans" cxnId="{1ABAF2B2-A786-4A09-94D1-AAF04AB715E1}">
      <dgm:prSet/>
      <dgm:spPr/>
      <dgm:t>
        <a:bodyPr/>
        <a:lstStyle/>
        <a:p>
          <a:endParaRPr lang="en-US"/>
        </a:p>
      </dgm:t>
    </dgm:pt>
    <dgm:pt modelId="{C9FAAB6E-84FB-496F-A871-973C61056AEE}" type="pres">
      <dgm:prSet presAssocID="{9BD15FC6-AA99-43B0-ADD2-89422989FFED}" presName="diagram" presStyleCnt="0">
        <dgm:presLayoutVars>
          <dgm:dir/>
          <dgm:resizeHandles val="exact"/>
        </dgm:presLayoutVars>
      </dgm:prSet>
      <dgm:spPr/>
    </dgm:pt>
    <dgm:pt modelId="{582D8CD5-5337-45E7-BAAD-3CB3CCBAB2B3}" type="pres">
      <dgm:prSet presAssocID="{1EF666A8-5BF8-42A8-81C4-68ED06B4EC57}" presName="node" presStyleLbl="node1" presStyleIdx="0" presStyleCnt="7">
        <dgm:presLayoutVars>
          <dgm:bulletEnabled val="1"/>
        </dgm:presLayoutVars>
      </dgm:prSet>
      <dgm:spPr/>
    </dgm:pt>
    <dgm:pt modelId="{26EA6B56-9B10-4F7F-BE11-320B9B73EE06}" type="pres">
      <dgm:prSet presAssocID="{4A8E81F1-D4CE-4AE4-8E69-4EAE144F8B86}" presName="sibTrans" presStyleCnt="0"/>
      <dgm:spPr/>
    </dgm:pt>
    <dgm:pt modelId="{E86D0C81-9E72-48F8-BCC4-F003641604FB}" type="pres">
      <dgm:prSet presAssocID="{7A33BBF3-12CE-402F-9748-2A8DE6DD4388}" presName="node" presStyleLbl="node1" presStyleIdx="1" presStyleCnt="7">
        <dgm:presLayoutVars>
          <dgm:bulletEnabled val="1"/>
        </dgm:presLayoutVars>
      </dgm:prSet>
      <dgm:spPr/>
    </dgm:pt>
    <dgm:pt modelId="{BED7CD85-DA55-49F9-B8CC-33AD114D5993}" type="pres">
      <dgm:prSet presAssocID="{F6A661B3-E80A-47E8-8DBF-B784A5841788}" presName="sibTrans" presStyleCnt="0"/>
      <dgm:spPr/>
    </dgm:pt>
    <dgm:pt modelId="{C369D7A2-6030-4FB4-AAC7-4D0A960226CD}" type="pres">
      <dgm:prSet presAssocID="{72ABBE47-034E-4B6F-9D7C-7E5FFB0A1EC5}" presName="node" presStyleLbl="node1" presStyleIdx="2" presStyleCnt="7">
        <dgm:presLayoutVars>
          <dgm:bulletEnabled val="1"/>
        </dgm:presLayoutVars>
      </dgm:prSet>
      <dgm:spPr/>
    </dgm:pt>
    <dgm:pt modelId="{7FE2CC7E-6F20-4D1D-BA34-D0853F5935A9}" type="pres">
      <dgm:prSet presAssocID="{A0514580-AC01-4BE6-915F-DD2309F56387}" presName="sibTrans" presStyleCnt="0"/>
      <dgm:spPr/>
    </dgm:pt>
    <dgm:pt modelId="{5CB24ADD-D4F2-4AA0-A89F-D7A448D7378A}" type="pres">
      <dgm:prSet presAssocID="{B99D04B2-904D-45D5-874B-A80AD5FB6417}" presName="node" presStyleLbl="node1" presStyleIdx="3" presStyleCnt="7">
        <dgm:presLayoutVars>
          <dgm:bulletEnabled val="1"/>
        </dgm:presLayoutVars>
      </dgm:prSet>
      <dgm:spPr/>
    </dgm:pt>
    <dgm:pt modelId="{0A9E5986-D9D2-492C-AE22-494F961D8A3F}" type="pres">
      <dgm:prSet presAssocID="{D4FEA88B-F2D5-41D7-915B-FDD3FBA70316}" presName="sibTrans" presStyleCnt="0"/>
      <dgm:spPr/>
    </dgm:pt>
    <dgm:pt modelId="{DF7044ED-F4B4-4274-A117-B48FC35F347A}" type="pres">
      <dgm:prSet presAssocID="{70AA7DBB-4CE8-4938-9766-3FB7CEB26654}" presName="node" presStyleLbl="node1" presStyleIdx="4" presStyleCnt="7">
        <dgm:presLayoutVars>
          <dgm:bulletEnabled val="1"/>
        </dgm:presLayoutVars>
      </dgm:prSet>
      <dgm:spPr/>
    </dgm:pt>
    <dgm:pt modelId="{474E2ABD-42C4-4358-B759-26689AFE6F0A}" type="pres">
      <dgm:prSet presAssocID="{21FFCE27-FFBA-4FB4-8FDD-2B705129696E}" presName="sibTrans" presStyleCnt="0"/>
      <dgm:spPr/>
    </dgm:pt>
    <dgm:pt modelId="{4BFC8E83-26CB-4014-AA9A-C5E4EE26017F}" type="pres">
      <dgm:prSet presAssocID="{42F0084B-A07B-4C58-9C70-844DD8601FF3}" presName="node" presStyleLbl="node1" presStyleIdx="5" presStyleCnt="7">
        <dgm:presLayoutVars>
          <dgm:bulletEnabled val="1"/>
        </dgm:presLayoutVars>
      </dgm:prSet>
      <dgm:spPr/>
    </dgm:pt>
    <dgm:pt modelId="{1CC88B73-72FD-4EE5-A2F4-5E84449AABB6}" type="pres">
      <dgm:prSet presAssocID="{EA8EDE5E-1274-4716-A168-A9B1017F80BA}" presName="sibTrans" presStyleCnt="0"/>
      <dgm:spPr/>
    </dgm:pt>
    <dgm:pt modelId="{5E1C371F-B0C1-4B6B-A92F-245884200902}" type="pres">
      <dgm:prSet presAssocID="{79583E91-BC60-4677-B3A1-77F6505FCD9E}" presName="node" presStyleLbl="node1" presStyleIdx="6" presStyleCnt="7">
        <dgm:presLayoutVars>
          <dgm:bulletEnabled val="1"/>
        </dgm:presLayoutVars>
      </dgm:prSet>
      <dgm:spPr/>
    </dgm:pt>
  </dgm:ptLst>
  <dgm:cxnLst>
    <dgm:cxn modelId="{D47D6300-A720-4DF3-A8C7-A0CBFB9CCCF9}" srcId="{9BD15FC6-AA99-43B0-ADD2-89422989FFED}" destId="{7A33BBF3-12CE-402F-9748-2A8DE6DD4388}" srcOrd="1" destOrd="0" parTransId="{FB621537-A832-430D-A423-4DEE9B57FDC0}" sibTransId="{F6A661B3-E80A-47E8-8DBF-B784A5841788}"/>
    <dgm:cxn modelId="{8A2EDB2B-B14B-4EEB-9A74-F2EBFAA099C8}" type="presOf" srcId="{9BD15FC6-AA99-43B0-ADD2-89422989FFED}" destId="{C9FAAB6E-84FB-496F-A871-973C61056AEE}" srcOrd="0" destOrd="0" presId="urn:microsoft.com/office/officeart/2005/8/layout/default"/>
    <dgm:cxn modelId="{CB2F8A3E-9FF7-45B1-BC60-4B5B845E105D}" type="presOf" srcId="{79583E91-BC60-4677-B3A1-77F6505FCD9E}" destId="{5E1C371F-B0C1-4B6B-A92F-245884200902}" srcOrd="0" destOrd="0" presId="urn:microsoft.com/office/officeart/2005/8/layout/default"/>
    <dgm:cxn modelId="{2224EE78-7623-4533-821A-6DADFFEEB8FD}" srcId="{9BD15FC6-AA99-43B0-ADD2-89422989FFED}" destId="{42F0084B-A07B-4C58-9C70-844DD8601FF3}" srcOrd="5" destOrd="0" parTransId="{024FC365-234C-49CD-B051-3D2E34347D16}" sibTransId="{EA8EDE5E-1274-4716-A168-A9B1017F80BA}"/>
    <dgm:cxn modelId="{7E4B545A-1659-4763-AD90-62B67E489205}" srcId="{9BD15FC6-AA99-43B0-ADD2-89422989FFED}" destId="{72ABBE47-034E-4B6F-9D7C-7E5FFB0A1EC5}" srcOrd="2" destOrd="0" parTransId="{A3F92494-62B0-4F16-A193-656D69A45CAA}" sibTransId="{A0514580-AC01-4BE6-915F-DD2309F56387}"/>
    <dgm:cxn modelId="{8DC8B97F-10F6-4510-BCF4-9B8E74D1CAED}" type="presOf" srcId="{7A33BBF3-12CE-402F-9748-2A8DE6DD4388}" destId="{E86D0C81-9E72-48F8-BCC4-F003641604FB}" srcOrd="0" destOrd="0" presId="urn:microsoft.com/office/officeart/2005/8/layout/default"/>
    <dgm:cxn modelId="{1D1A3698-9B28-48B6-AA7F-CB81A26F0E2B}" srcId="{9BD15FC6-AA99-43B0-ADD2-89422989FFED}" destId="{1EF666A8-5BF8-42A8-81C4-68ED06B4EC57}" srcOrd="0" destOrd="0" parTransId="{77F4A4F1-28B4-43B2-AB69-8A447440FD96}" sibTransId="{4A8E81F1-D4CE-4AE4-8E69-4EAE144F8B86}"/>
    <dgm:cxn modelId="{F936099B-4DB1-4F44-87F3-D416783E2CA9}" type="presOf" srcId="{1EF666A8-5BF8-42A8-81C4-68ED06B4EC57}" destId="{582D8CD5-5337-45E7-BAAD-3CB3CCBAB2B3}" srcOrd="0" destOrd="0" presId="urn:microsoft.com/office/officeart/2005/8/layout/default"/>
    <dgm:cxn modelId="{9614059D-D66C-4FF6-A93C-2F97B224D13F}" srcId="{9BD15FC6-AA99-43B0-ADD2-89422989FFED}" destId="{B99D04B2-904D-45D5-874B-A80AD5FB6417}" srcOrd="3" destOrd="0" parTransId="{B18F3701-45A5-48EE-AF83-BBA744772036}" sibTransId="{D4FEA88B-F2D5-41D7-915B-FDD3FBA70316}"/>
    <dgm:cxn modelId="{ED2972A1-2DA8-48E1-B3E5-3C390459D48B}" type="presOf" srcId="{70AA7DBB-4CE8-4938-9766-3FB7CEB26654}" destId="{DF7044ED-F4B4-4274-A117-B48FC35F347A}" srcOrd="0" destOrd="0" presId="urn:microsoft.com/office/officeart/2005/8/layout/default"/>
    <dgm:cxn modelId="{2E3E8BA5-CA9A-4846-A685-FDF505449D81}" type="presOf" srcId="{B99D04B2-904D-45D5-874B-A80AD5FB6417}" destId="{5CB24ADD-D4F2-4AA0-A89F-D7A448D7378A}" srcOrd="0" destOrd="0" presId="urn:microsoft.com/office/officeart/2005/8/layout/default"/>
    <dgm:cxn modelId="{1ABAF2B2-A786-4A09-94D1-AAF04AB715E1}" srcId="{9BD15FC6-AA99-43B0-ADD2-89422989FFED}" destId="{79583E91-BC60-4677-B3A1-77F6505FCD9E}" srcOrd="6" destOrd="0" parTransId="{03A564A9-3B98-46E3-8F46-49BFAD75A76C}" sibTransId="{554E9423-E8B2-497C-BB65-99151EB899AA}"/>
    <dgm:cxn modelId="{F60DE3B6-5949-4B4D-ADD0-57E071FB8A6C}" type="presOf" srcId="{42F0084B-A07B-4C58-9C70-844DD8601FF3}" destId="{4BFC8E83-26CB-4014-AA9A-C5E4EE26017F}" srcOrd="0" destOrd="0" presId="urn:microsoft.com/office/officeart/2005/8/layout/default"/>
    <dgm:cxn modelId="{A92ECDBF-9BCB-4F14-8D70-4F7734EE17E8}" type="presOf" srcId="{72ABBE47-034E-4B6F-9D7C-7E5FFB0A1EC5}" destId="{C369D7A2-6030-4FB4-AAC7-4D0A960226CD}" srcOrd="0" destOrd="0" presId="urn:microsoft.com/office/officeart/2005/8/layout/default"/>
    <dgm:cxn modelId="{347AC7FE-BB28-4395-827F-8561615DA4E0}" srcId="{9BD15FC6-AA99-43B0-ADD2-89422989FFED}" destId="{70AA7DBB-4CE8-4938-9766-3FB7CEB26654}" srcOrd="4" destOrd="0" parTransId="{FB504080-32FE-48FD-A6D1-D5FCAC3B04B3}" sibTransId="{21FFCE27-FFBA-4FB4-8FDD-2B705129696E}"/>
    <dgm:cxn modelId="{7F45DAF1-BA20-48C0-8E28-E60574E38559}" type="presParOf" srcId="{C9FAAB6E-84FB-496F-A871-973C61056AEE}" destId="{582D8CD5-5337-45E7-BAAD-3CB3CCBAB2B3}" srcOrd="0" destOrd="0" presId="urn:microsoft.com/office/officeart/2005/8/layout/default"/>
    <dgm:cxn modelId="{BB301005-DDED-4115-9425-97C69607601E}" type="presParOf" srcId="{C9FAAB6E-84FB-496F-A871-973C61056AEE}" destId="{26EA6B56-9B10-4F7F-BE11-320B9B73EE06}" srcOrd="1" destOrd="0" presId="urn:microsoft.com/office/officeart/2005/8/layout/default"/>
    <dgm:cxn modelId="{F4DA3F02-B4BA-4DF8-B819-F0E6702A927B}" type="presParOf" srcId="{C9FAAB6E-84FB-496F-A871-973C61056AEE}" destId="{E86D0C81-9E72-48F8-BCC4-F003641604FB}" srcOrd="2" destOrd="0" presId="urn:microsoft.com/office/officeart/2005/8/layout/default"/>
    <dgm:cxn modelId="{8370F1E0-4661-47C8-9D5A-948C89C850BB}" type="presParOf" srcId="{C9FAAB6E-84FB-496F-A871-973C61056AEE}" destId="{BED7CD85-DA55-49F9-B8CC-33AD114D5993}" srcOrd="3" destOrd="0" presId="urn:microsoft.com/office/officeart/2005/8/layout/default"/>
    <dgm:cxn modelId="{D888925A-5EB0-4BD3-941A-995C802E24A7}" type="presParOf" srcId="{C9FAAB6E-84FB-496F-A871-973C61056AEE}" destId="{C369D7A2-6030-4FB4-AAC7-4D0A960226CD}" srcOrd="4" destOrd="0" presId="urn:microsoft.com/office/officeart/2005/8/layout/default"/>
    <dgm:cxn modelId="{90B48863-36AA-4A4D-8FDD-A2C4A7CE40C3}" type="presParOf" srcId="{C9FAAB6E-84FB-496F-A871-973C61056AEE}" destId="{7FE2CC7E-6F20-4D1D-BA34-D0853F5935A9}" srcOrd="5" destOrd="0" presId="urn:microsoft.com/office/officeart/2005/8/layout/default"/>
    <dgm:cxn modelId="{7C85E73E-CDCE-4B5E-BEB9-CFE71586124E}" type="presParOf" srcId="{C9FAAB6E-84FB-496F-A871-973C61056AEE}" destId="{5CB24ADD-D4F2-4AA0-A89F-D7A448D7378A}" srcOrd="6" destOrd="0" presId="urn:microsoft.com/office/officeart/2005/8/layout/default"/>
    <dgm:cxn modelId="{11A60E56-EFDC-45AD-AD0B-3170E4A800E5}" type="presParOf" srcId="{C9FAAB6E-84FB-496F-A871-973C61056AEE}" destId="{0A9E5986-D9D2-492C-AE22-494F961D8A3F}" srcOrd="7" destOrd="0" presId="urn:microsoft.com/office/officeart/2005/8/layout/default"/>
    <dgm:cxn modelId="{981272B4-F75A-4FE0-87A7-38FEBF7DDA47}" type="presParOf" srcId="{C9FAAB6E-84FB-496F-A871-973C61056AEE}" destId="{DF7044ED-F4B4-4274-A117-B48FC35F347A}" srcOrd="8" destOrd="0" presId="urn:microsoft.com/office/officeart/2005/8/layout/default"/>
    <dgm:cxn modelId="{0A9F4C48-5E3C-42BC-AC35-676E394F6DE5}" type="presParOf" srcId="{C9FAAB6E-84FB-496F-A871-973C61056AEE}" destId="{474E2ABD-42C4-4358-B759-26689AFE6F0A}" srcOrd="9" destOrd="0" presId="urn:microsoft.com/office/officeart/2005/8/layout/default"/>
    <dgm:cxn modelId="{62D9764F-9103-4566-A6D6-1424DAA76EE1}" type="presParOf" srcId="{C9FAAB6E-84FB-496F-A871-973C61056AEE}" destId="{4BFC8E83-26CB-4014-AA9A-C5E4EE26017F}" srcOrd="10" destOrd="0" presId="urn:microsoft.com/office/officeart/2005/8/layout/default"/>
    <dgm:cxn modelId="{6F7443AB-4E3F-4ABE-AB6E-69E460182CB7}" type="presParOf" srcId="{C9FAAB6E-84FB-496F-A871-973C61056AEE}" destId="{1CC88B73-72FD-4EE5-A2F4-5E84449AABB6}" srcOrd="11" destOrd="0" presId="urn:microsoft.com/office/officeart/2005/8/layout/default"/>
    <dgm:cxn modelId="{7B0EBC13-3B7A-4679-B041-A18368D70E61}" type="presParOf" srcId="{C9FAAB6E-84FB-496F-A871-973C61056AEE}" destId="{5E1C371F-B0C1-4B6B-A92F-245884200902}" srcOrd="12"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F81FD2C-786A-42C5-943C-991232E6B24F}" type="doc">
      <dgm:prSet loTypeId="urn:microsoft.com/office/officeart/2018/2/layout/IconVerticalSolidList" loCatId="icon" qsTypeId="urn:microsoft.com/office/officeart/2005/8/quickstyle/simple1" qsCatId="simple" csTypeId="urn:microsoft.com/office/officeart/2018/5/colors/Iconchunking_neutralbg_colorful5" csCatId="colorful" phldr="1"/>
      <dgm:spPr/>
      <dgm:t>
        <a:bodyPr/>
        <a:lstStyle/>
        <a:p>
          <a:endParaRPr lang="en-US"/>
        </a:p>
      </dgm:t>
    </dgm:pt>
    <dgm:pt modelId="{9E30B259-DD29-46FE-9550-EA9D19BA4B1A}">
      <dgm:prSet custT="1"/>
      <dgm:spPr/>
      <dgm:t>
        <a:bodyPr/>
        <a:lstStyle/>
        <a:p>
          <a:r>
            <a:rPr lang="en-GB" sz="2400" dirty="0"/>
            <a:t>Very often event costs increase dramatically; especially in sports events, cost overruns seem to be one of the biggest issues on the agenda of event organisers.</a:t>
          </a:r>
          <a:endParaRPr lang="en-US" sz="2400" dirty="0"/>
        </a:p>
      </dgm:t>
    </dgm:pt>
    <dgm:pt modelId="{F0186C30-8357-4783-ADF3-F5FF58025553}" type="parTrans" cxnId="{E9BBC79A-425F-4A95-AECF-463E87F8C2E8}">
      <dgm:prSet/>
      <dgm:spPr/>
      <dgm:t>
        <a:bodyPr/>
        <a:lstStyle/>
        <a:p>
          <a:endParaRPr lang="en-US"/>
        </a:p>
      </dgm:t>
    </dgm:pt>
    <dgm:pt modelId="{AF82275F-AB2C-4A36-86D7-C9B8589BF9BE}" type="sibTrans" cxnId="{E9BBC79A-425F-4A95-AECF-463E87F8C2E8}">
      <dgm:prSet/>
      <dgm:spPr/>
      <dgm:t>
        <a:bodyPr/>
        <a:lstStyle/>
        <a:p>
          <a:endParaRPr lang="en-US"/>
        </a:p>
      </dgm:t>
    </dgm:pt>
    <dgm:pt modelId="{7F0D9448-942F-4F78-A205-2DC7E34FE011}">
      <dgm:prSet custT="1"/>
      <dgm:spPr/>
      <dgm:t>
        <a:bodyPr/>
        <a:lstStyle/>
        <a:p>
          <a:r>
            <a:rPr lang="en-GB" sz="2400" dirty="0"/>
            <a:t>Therefore, it is important to have a good overview of the costs of an event and the potential benefits event organisers face.</a:t>
          </a:r>
          <a:endParaRPr lang="en-US" sz="2400" dirty="0"/>
        </a:p>
      </dgm:t>
    </dgm:pt>
    <dgm:pt modelId="{9B97A8DF-0A2F-4A4D-B7BC-05A4671AD0DB}" type="parTrans" cxnId="{42B17B3B-6398-412C-9A32-5591611239D8}">
      <dgm:prSet/>
      <dgm:spPr/>
      <dgm:t>
        <a:bodyPr/>
        <a:lstStyle/>
        <a:p>
          <a:endParaRPr lang="en-US"/>
        </a:p>
      </dgm:t>
    </dgm:pt>
    <dgm:pt modelId="{2E12F05E-D01C-44E1-8D44-CE0646D360E0}" type="sibTrans" cxnId="{42B17B3B-6398-412C-9A32-5591611239D8}">
      <dgm:prSet/>
      <dgm:spPr/>
      <dgm:t>
        <a:bodyPr/>
        <a:lstStyle/>
        <a:p>
          <a:endParaRPr lang="en-US"/>
        </a:p>
      </dgm:t>
    </dgm:pt>
    <dgm:pt modelId="{6D6730EE-64AB-4F56-B3DE-7284A00A81BC}" type="pres">
      <dgm:prSet presAssocID="{2F81FD2C-786A-42C5-943C-991232E6B24F}" presName="root" presStyleCnt="0">
        <dgm:presLayoutVars>
          <dgm:dir/>
          <dgm:resizeHandles val="exact"/>
        </dgm:presLayoutVars>
      </dgm:prSet>
      <dgm:spPr/>
    </dgm:pt>
    <dgm:pt modelId="{E0262120-1BD4-489E-A3A6-D39544F2DD78}" type="pres">
      <dgm:prSet presAssocID="{9E30B259-DD29-46FE-9550-EA9D19BA4B1A}" presName="compNode" presStyleCnt="0"/>
      <dgm:spPr/>
    </dgm:pt>
    <dgm:pt modelId="{08C062D4-F37F-4C8D-A474-FCFC3195DC9F}" type="pres">
      <dgm:prSet presAssocID="{9E30B259-DD29-46FE-9550-EA9D19BA4B1A}" presName="bgRect" presStyleLbl="bgShp" presStyleIdx="0" presStyleCnt="2" custScaleY="151263"/>
      <dgm:spPr/>
    </dgm:pt>
    <dgm:pt modelId="{441C9A55-B22C-48EA-99C2-70D0B77EDB5E}" type="pres">
      <dgm:prSet presAssocID="{9E30B259-DD29-46FE-9550-EA9D19BA4B1A}"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ollar"/>
        </a:ext>
      </dgm:extLst>
    </dgm:pt>
    <dgm:pt modelId="{C4B7A19D-46EF-4508-A284-9CEDE8F6E773}" type="pres">
      <dgm:prSet presAssocID="{9E30B259-DD29-46FE-9550-EA9D19BA4B1A}" presName="spaceRect" presStyleCnt="0"/>
      <dgm:spPr/>
    </dgm:pt>
    <dgm:pt modelId="{C5E8CBAC-457A-4318-A897-B3660D90DAF4}" type="pres">
      <dgm:prSet presAssocID="{9E30B259-DD29-46FE-9550-EA9D19BA4B1A}" presName="parTx" presStyleLbl="revTx" presStyleIdx="0" presStyleCnt="2">
        <dgm:presLayoutVars>
          <dgm:chMax val="0"/>
          <dgm:chPref val="0"/>
        </dgm:presLayoutVars>
      </dgm:prSet>
      <dgm:spPr/>
    </dgm:pt>
    <dgm:pt modelId="{4B92BC2D-1B65-4C1D-A5D2-189F65125AE2}" type="pres">
      <dgm:prSet presAssocID="{AF82275F-AB2C-4A36-86D7-C9B8589BF9BE}" presName="sibTrans" presStyleCnt="0"/>
      <dgm:spPr/>
    </dgm:pt>
    <dgm:pt modelId="{D4C0D6B2-21E0-4B59-B457-84CB5981268A}" type="pres">
      <dgm:prSet presAssocID="{7F0D9448-942F-4F78-A205-2DC7E34FE011}" presName="compNode" presStyleCnt="0"/>
      <dgm:spPr/>
    </dgm:pt>
    <dgm:pt modelId="{268991CD-CCDA-4BDC-A82A-71783FD9639A}" type="pres">
      <dgm:prSet presAssocID="{7F0D9448-942F-4F78-A205-2DC7E34FE011}" presName="bgRect" presStyleLbl="bgShp" presStyleIdx="1" presStyleCnt="2" custScaleY="75844" custLinFactNeighborY="-4706"/>
      <dgm:spPr/>
    </dgm:pt>
    <dgm:pt modelId="{E2D1BA45-718F-4153-8293-EA22B7FB6766}" type="pres">
      <dgm:prSet presAssocID="{7F0D9448-942F-4F78-A205-2DC7E34FE011}"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Money"/>
        </a:ext>
      </dgm:extLst>
    </dgm:pt>
    <dgm:pt modelId="{55D75076-3C6E-4F28-B8C5-412243D58357}" type="pres">
      <dgm:prSet presAssocID="{7F0D9448-942F-4F78-A205-2DC7E34FE011}" presName="spaceRect" presStyleCnt="0"/>
      <dgm:spPr/>
    </dgm:pt>
    <dgm:pt modelId="{CAE91B5C-B60F-48B5-9B3A-629320743A38}" type="pres">
      <dgm:prSet presAssocID="{7F0D9448-942F-4F78-A205-2DC7E34FE011}" presName="parTx" presStyleLbl="revTx" presStyleIdx="1" presStyleCnt="2">
        <dgm:presLayoutVars>
          <dgm:chMax val="0"/>
          <dgm:chPref val="0"/>
        </dgm:presLayoutVars>
      </dgm:prSet>
      <dgm:spPr/>
    </dgm:pt>
  </dgm:ptLst>
  <dgm:cxnLst>
    <dgm:cxn modelId="{42B17B3B-6398-412C-9A32-5591611239D8}" srcId="{2F81FD2C-786A-42C5-943C-991232E6B24F}" destId="{7F0D9448-942F-4F78-A205-2DC7E34FE011}" srcOrd="1" destOrd="0" parTransId="{9B97A8DF-0A2F-4A4D-B7BC-05A4671AD0DB}" sibTransId="{2E12F05E-D01C-44E1-8D44-CE0646D360E0}"/>
    <dgm:cxn modelId="{BB2BBA3C-258B-4B4B-8D1F-0D99059ABAEB}" type="presOf" srcId="{7F0D9448-942F-4F78-A205-2DC7E34FE011}" destId="{CAE91B5C-B60F-48B5-9B3A-629320743A38}" srcOrd="0" destOrd="0" presId="urn:microsoft.com/office/officeart/2018/2/layout/IconVerticalSolidList"/>
    <dgm:cxn modelId="{28ECC761-9898-4C4D-BEE2-50688646984D}" type="presOf" srcId="{2F81FD2C-786A-42C5-943C-991232E6B24F}" destId="{6D6730EE-64AB-4F56-B3DE-7284A00A81BC}" srcOrd="0" destOrd="0" presId="urn:microsoft.com/office/officeart/2018/2/layout/IconVerticalSolidList"/>
    <dgm:cxn modelId="{98B52654-962C-418D-A8BA-0F4532ED8EB3}" type="presOf" srcId="{9E30B259-DD29-46FE-9550-EA9D19BA4B1A}" destId="{C5E8CBAC-457A-4318-A897-B3660D90DAF4}" srcOrd="0" destOrd="0" presId="urn:microsoft.com/office/officeart/2018/2/layout/IconVerticalSolidList"/>
    <dgm:cxn modelId="{E9BBC79A-425F-4A95-AECF-463E87F8C2E8}" srcId="{2F81FD2C-786A-42C5-943C-991232E6B24F}" destId="{9E30B259-DD29-46FE-9550-EA9D19BA4B1A}" srcOrd="0" destOrd="0" parTransId="{F0186C30-8357-4783-ADF3-F5FF58025553}" sibTransId="{AF82275F-AB2C-4A36-86D7-C9B8589BF9BE}"/>
    <dgm:cxn modelId="{55F8D5FF-BA90-4D3B-AEA7-4EA81D2877BD}" type="presParOf" srcId="{6D6730EE-64AB-4F56-B3DE-7284A00A81BC}" destId="{E0262120-1BD4-489E-A3A6-D39544F2DD78}" srcOrd="0" destOrd="0" presId="urn:microsoft.com/office/officeart/2018/2/layout/IconVerticalSolidList"/>
    <dgm:cxn modelId="{8A1AC705-7A19-46D1-A63E-A6AB44A55A29}" type="presParOf" srcId="{E0262120-1BD4-489E-A3A6-D39544F2DD78}" destId="{08C062D4-F37F-4C8D-A474-FCFC3195DC9F}" srcOrd="0" destOrd="0" presId="urn:microsoft.com/office/officeart/2018/2/layout/IconVerticalSolidList"/>
    <dgm:cxn modelId="{29A828D6-920F-4080-8994-60FDB35D6D9F}" type="presParOf" srcId="{E0262120-1BD4-489E-A3A6-D39544F2DD78}" destId="{441C9A55-B22C-48EA-99C2-70D0B77EDB5E}" srcOrd="1" destOrd="0" presId="urn:microsoft.com/office/officeart/2018/2/layout/IconVerticalSolidList"/>
    <dgm:cxn modelId="{17427E37-CC87-4B5F-B06B-7042D56FC526}" type="presParOf" srcId="{E0262120-1BD4-489E-A3A6-D39544F2DD78}" destId="{C4B7A19D-46EF-4508-A284-9CEDE8F6E773}" srcOrd="2" destOrd="0" presId="urn:microsoft.com/office/officeart/2018/2/layout/IconVerticalSolidList"/>
    <dgm:cxn modelId="{64CB2595-0557-4167-B144-9D61FE7DFA12}" type="presParOf" srcId="{E0262120-1BD4-489E-A3A6-D39544F2DD78}" destId="{C5E8CBAC-457A-4318-A897-B3660D90DAF4}" srcOrd="3" destOrd="0" presId="urn:microsoft.com/office/officeart/2018/2/layout/IconVerticalSolidList"/>
    <dgm:cxn modelId="{BF181B3C-0AFA-4F17-961A-E345A1E9F994}" type="presParOf" srcId="{6D6730EE-64AB-4F56-B3DE-7284A00A81BC}" destId="{4B92BC2D-1B65-4C1D-A5D2-189F65125AE2}" srcOrd="1" destOrd="0" presId="urn:microsoft.com/office/officeart/2018/2/layout/IconVerticalSolidList"/>
    <dgm:cxn modelId="{B86FA534-2F6E-43A7-A2A1-3F7FC0FAD15D}" type="presParOf" srcId="{6D6730EE-64AB-4F56-B3DE-7284A00A81BC}" destId="{D4C0D6B2-21E0-4B59-B457-84CB5981268A}" srcOrd="2" destOrd="0" presId="urn:microsoft.com/office/officeart/2018/2/layout/IconVerticalSolidList"/>
    <dgm:cxn modelId="{2E156D43-00C9-4E64-A5A8-019DA439F545}" type="presParOf" srcId="{D4C0D6B2-21E0-4B59-B457-84CB5981268A}" destId="{268991CD-CCDA-4BDC-A82A-71783FD9639A}" srcOrd="0" destOrd="0" presId="urn:microsoft.com/office/officeart/2018/2/layout/IconVerticalSolidList"/>
    <dgm:cxn modelId="{D37289C4-35BC-4F09-AA89-A51E12B044EA}" type="presParOf" srcId="{D4C0D6B2-21E0-4B59-B457-84CB5981268A}" destId="{E2D1BA45-718F-4153-8293-EA22B7FB6766}" srcOrd="1" destOrd="0" presId="urn:microsoft.com/office/officeart/2018/2/layout/IconVerticalSolidList"/>
    <dgm:cxn modelId="{44313AA7-F1EE-4EEF-ABD3-67124D451B91}" type="presParOf" srcId="{D4C0D6B2-21E0-4B59-B457-84CB5981268A}" destId="{55D75076-3C6E-4F28-B8C5-412243D58357}" srcOrd="2" destOrd="0" presId="urn:microsoft.com/office/officeart/2018/2/layout/IconVerticalSolidList"/>
    <dgm:cxn modelId="{925F1556-8F47-4FD0-B54F-896D1615B369}" type="presParOf" srcId="{D4C0D6B2-21E0-4B59-B457-84CB5981268A}" destId="{CAE91B5C-B60F-48B5-9B3A-629320743A38}"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82D8CD5-5337-45E7-BAAD-3CB3CCBAB2B3}">
      <dsp:nvSpPr>
        <dsp:cNvPr id="0" name=""/>
        <dsp:cNvSpPr/>
      </dsp:nvSpPr>
      <dsp:spPr>
        <a:xfrm>
          <a:off x="2813" y="410640"/>
          <a:ext cx="2232266" cy="1339360"/>
        </a:xfrm>
        <a:prstGeom prst="rec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Accounting terminology</a:t>
          </a:r>
          <a:endParaRPr lang="en-US" sz="2400" kern="1200"/>
        </a:p>
      </dsp:txBody>
      <dsp:txXfrm>
        <a:off x="2813" y="410640"/>
        <a:ext cx="2232266" cy="1339360"/>
      </dsp:txXfrm>
    </dsp:sp>
    <dsp:sp modelId="{E86D0C81-9E72-48F8-BCC4-F003641604FB}">
      <dsp:nvSpPr>
        <dsp:cNvPr id="0" name=""/>
        <dsp:cNvSpPr/>
      </dsp:nvSpPr>
      <dsp:spPr>
        <a:xfrm>
          <a:off x="2458307" y="410640"/>
          <a:ext cx="2232266" cy="1339360"/>
        </a:xfrm>
        <a:prstGeom prst="rec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Financial and Management accounting</a:t>
          </a:r>
          <a:endParaRPr lang="en-US" sz="2400" kern="1200"/>
        </a:p>
      </dsp:txBody>
      <dsp:txXfrm>
        <a:off x="2458307" y="410640"/>
        <a:ext cx="2232266" cy="1339360"/>
      </dsp:txXfrm>
    </dsp:sp>
    <dsp:sp modelId="{C369D7A2-6030-4FB4-AAC7-4D0A960226CD}">
      <dsp:nvSpPr>
        <dsp:cNvPr id="0" name=""/>
        <dsp:cNvSpPr/>
      </dsp:nvSpPr>
      <dsp:spPr>
        <a:xfrm>
          <a:off x="4913800" y="410640"/>
          <a:ext cx="2232266" cy="1339360"/>
        </a:xfrm>
        <a:prstGeom prst="rec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The Financial Statements</a:t>
          </a:r>
          <a:endParaRPr lang="en-US" sz="2400" kern="1200"/>
        </a:p>
      </dsp:txBody>
      <dsp:txXfrm>
        <a:off x="4913800" y="410640"/>
        <a:ext cx="2232266" cy="1339360"/>
      </dsp:txXfrm>
    </dsp:sp>
    <dsp:sp modelId="{5CB24ADD-D4F2-4AA0-A89F-D7A448D7378A}">
      <dsp:nvSpPr>
        <dsp:cNvPr id="0" name=""/>
        <dsp:cNvSpPr/>
      </dsp:nvSpPr>
      <dsp:spPr>
        <a:xfrm>
          <a:off x="7369294" y="410640"/>
          <a:ext cx="2232266" cy="1339360"/>
        </a:xfrm>
        <a:prstGeom prst="rec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The role of Accounting in Decision Making</a:t>
          </a:r>
          <a:endParaRPr lang="en-US" sz="2400" kern="1200"/>
        </a:p>
      </dsp:txBody>
      <dsp:txXfrm>
        <a:off x="7369294" y="410640"/>
        <a:ext cx="2232266" cy="1339360"/>
      </dsp:txXfrm>
    </dsp:sp>
    <dsp:sp modelId="{DF7044ED-F4B4-4274-A117-B48FC35F347A}">
      <dsp:nvSpPr>
        <dsp:cNvPr id="0" name=""/>
        <dsp:cNvSpPr/>
      </dsp:nvSpPr>
      <dsp:spPr>
        <a:xfrm>
          <a:off x="1230560" y="1973226"/>
          <a:ext cx="2232266" cy="1339360"/>
        </a:xfrm>
        <a:prstGeom prst="rec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Financial Forecasting</a:t>
          </a:r>
          <a:endParaRPr lang="en-US" sz="2400" kern="1200"/>
        </a:p>
      </dsp:txBody>
      <dsp:txXfrm>
        <a:off x="1230560" y="1973226"/>
        <a:ext cx="2232266" cy="1339360"/>
      </dsp:txXfrm>
    </dsp:sp>
    <dsp:sp modelId="{4BFC8E83-26CB-4014-AA9A-C5E4EE26017F}">
      <dsp:nvSpPr>
        <dsp:cNvPr id="0" name=""/>
        <dsp:cNvSpPr/>
      </dsp:nvSpPr>
      <dsp:spPr>
        <a:xfrm>
          <a:off x="3686054" y="1973226"/>
          <a:ext cx="2232266" cy="1339360"/>
        </a:xfrm>
        <a:prstGeom prst="rec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Yield Management</a:t>
          </a:r>
          <a:endParaRPr lang="en-US" sz="2400" kern="1200"/>
        </a:p>
      </dsp:txBody>
      <dsp:txXfrm>
        <a:off x="3686054" y="1973226"/>
        <a:ext cx="2232266" cy="1339360"/>
      </dsp:txXfrm>
    </dsp:sp>
    <dsp:sp modelId="{5E1C371F-B0C1-4B6B-A92F-245884200902}">
      <dsp:nvSpPr>
        <dsp:cNvPr id="0" name=""/>
        <dsp:cNvSpPr/>
      </dsp:nvSpPr>
      <dsp:spPr>
        <a:xfrm>
          <a:off x="6141547" y="1973226"/>
          <a:ext cx="2232266" cy="1339360"/>
        </a:xfrm>
        <a:prstGeom prst="rec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Budgets </a:t>
          </a:r>
          <a:endParaRPr lang="en-US" sz="2400" kern="1200"/>
        </a:p>
      </dsp:txBody>
      <dsp:txXfrm>
        <a:off x="6141547" y="1973226"/>
        <a:ext cx="2232266" cy="133936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8C062D4-F37F-4C8D-A474-FCFC3195DC9F}">
      <dsp:nvSpPr>
        <dsp:cNvPr id="0" name=""/>
        <dsp:cNvSpPr/>
      </dsp:nvSpPr>
      <dsp:spPr>
        <a:xfrm>
          <a:off x="0" y="73934"/>
          <a:ext cx="7886700" cy="228795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41C9A55-B22C-48EA-99C2-70D0B77EDB5E}">
      <dsp:nvSpPr>
        <dsp:cNvPr id="0" name=""/>
        <dsp:cNvSpPr/>
      </dsp:nvSpPr>
      <dsp:spPr>
        <a:xfrm>
          <a:off x="457550" y="801954"/>
          <a:ext cx="831910" cy="83191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5E8CBAC-457A-4318-A897-B3660D90DAF4}">
      <dsp:nvSpPr>
        <dsp:cNvPr id="0" name=""/>
        <dsp:cNvSpPr/>
      </dsp:nvSpPr>
      <dsp:spPr>
        <a:xfrm>
          <a:off x="1747012" y="461627"/>
          <a:ext cx="6086071" cy="16100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0397" tIns="170397" rIns="170397" bIns="170397" numCol="1" spcCol="1270" anchor="ctr" anchorCtr="0">
          <a:noAutofit/>
        </a:bodyPr>
        <a:lstStyle/>
        <a:p>
          <a:pPr marL="0" lvl="0" indent="0" algn="l" defTabSz="1066800">
            <a:lnSpc>
              <a:spcPct val="90000"/>
            </a:lnSpc>
            <a:spcBef>
              <a:spcPct val="0"/>
            </a:spcBef>
            <a:spcAft>
              <a:spcPct val="35000"/>
            </a:spcAft>
            <a:buNone/>
          </a:pPr>
          <a:r>
            <a:rPr lang="en-GB" sz="2400" kern="1200" dirty="0"/>
            <a:t>Very often event costs increase dramatically; especially in sports events, cost overruns seem to be one of the biggest issues on the agenda of event organisers.</a:t>
          </a:r>
          <a:endParaRPr lang="en-US" sz="2400" kern="1200" dirty="0"/>
        </a:p>
      </dsp:txBody>
      <dsp:txXfrm>
        <a:off x="1747012" y="461627"/>
        <a:ext cx="6086071" cy="1610048"/>
      </dsp:txXfrm>
    </dsp:sp>
    <dsp:sp modelId="{268991CD-CCDA-4BDC-A82A-71783FD9639A}">
      <dsp:nvSpPr>
        <dsp:cNvPr id="0" name=""/>
        <dsp:cNvSpPr/>
      </dsp:nvSpPr>
      <dsp:spPr>
        <a:xfrm>
          <a:off x="0" y="2780067"/>
          <a:ext cx="7886700" cy="114718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2D1BA45-718F-4153-8293-EA22B7FB6766}">
      <dsp:nvSpPr>
        <dsp:cNvPr id="0" name=""/>
        <dsp:cNvSpPr/>
      </dsp:nvSpPr>
      <dsp:spPr>
        <a:xfrm>
          <a:off x="457550" y="3008888"/>
          <a:ext cx="831910" cy="83191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AE91B5C-B60F-48B5-9B3A-629320743A38}">
      <dsp:nvSpPr>
        <dsp:cNvPr id="0" name=""/>
        <dsp:cNvSpPr/>
      </dsp:nvSpPr>
      <dsp:spPr>
        <a:xfrm>
          <a:off x="1747012" y="2668561"/>
          <a:ext cx="6086071" cy="16100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0397" tIns="170397" rIns="170397" bIns="170397" numCol="1" spcCol="1270" anchor="ctr" anchorCtr="0">
          <a:noAutofit/>
        </a:bodyPr>
        <a:lstStyle/>
        <a:p>
          <a:pPr marL="0" lvl="0" indent="0" algn="l" defTabSz="1066800">
            <a:lnSpc>
              <a:spcPct val="90000"/>
            </a:lnSpc>
            <a:spcBef>
              <a:spcPct val="0"/>
            </a:spcBef>
            <a:spcAft>
              <a:spcPct val="35000"/>
            </a:spcAft>
            <a:buNone/>
          </a:pPr>
          <a:r>
            <a:rPr lang="en-GB" sz="2400" kern="1200" dirty="0"/>
            <a:t>Therefore, it is important to have a good overview of the costs of an event and the potential benefits event organisers face.</a:t>
          </a:r>
          <a:endParaRPr lang="en-US" sz="2400" kern="1200" dirty="0"/>
        </a:p>
      </dsp:txBody>
      <dsp:txXfrm>
        <a:off x="1747012" y="2668561"/>
        <a:ext cx="6086071" cy="1610048"/>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B1A7118-1DF8-40CC-AD8F-6743FF9C4BD0}" type="datetimeFigureOut">
              <a:rPr lang="en-GB" smtClean="0"/>
              <a:t>18/10/2023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92C13FA-E5D5-47C8-89D5-A64AB15026DD}" type="slidenum">
              <a:rPr lang="en-GB" smtClean="0"/>
              <a:t>‹#›</a:t>
            </a:fld>
            <a:endParaRPr lang="en-GB"/>
          </a:p>
        </p:txBody>
      </p:sp>
    </p:spTree>
    <p:extLst>
      <p:ext uri="{BB962C8B-B14F-4D97-AF65-F5344CB8AC3E}">
        <p14:creationId xmlns:p14="http://schemas.microsoft.com/office/powerpoint/2010/main" val="151021779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Slide Image Placeholder 1">
            <a:extLst>
              <a:ext uri="{FF2B5EF4-FFF2-40B4-BE49-F238E27FC236}">
                <a16:creationId xmlns:a16="http://schemas.microsoft.com/office/drawing/2014/main" id="{6AD88394-3180-4AA2-AB96-7C2EE96C7FC3}"/>
              </a:ext>
            </a:extLst>
          </p:cNvPr>
          <p:cNvSpPr>
            <a:spLocks noGrp="1" noRot="1" noChangeAspect="1" noTextEdit="1"/>
          </p:cNvSpPr>
          <p:nvPr>
            <p:ph type="sldImg"/>
          </p:nvPr>
        </p:nvSpPr>
        <p:spPr>
          <a:ln/>
        </p:spPr>
      </p:sp>
      <p:sp>
        <p:nvSpPr>
          <p:cNvPr id="25603" name="Notes Placeholder 2">
            <a:extLst>
              <a:ext uri="{FF2B5EF4-FFF2-40B4-BE49-F238E27FC236}">
                <a16:creationId xmlns:a16="http://schemas.microsoft.com/office/drawing/2014/main" id="{CFD99947-590E-BEF6-8663-8CF23593FE72}"/>
              </a:ext>
            </a:extLst>
          </p:cNvPr>
          <p:cNvSpPr txBox="1">
            <a:spLocks noGrp="1" noChangeArrowheads="1"/>
          </p:cNvSpPr>
          <p:nvPr>
            <p:ph type="body" sz="quarter"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numCol="1">
            <a:prstTxWarp prst="textNoShape">
              <a:avLst/>
            </a:prstTxWarp>
          </a:bodyPr>
          <a:lstStyle/>
          <a:p>
            <a:pPr eaLnBrk="1"/>
            <a:r>
              <a:rPr altLang="en-US" b="1">
                <a:latin typeface="Calibri" panose="020F0502020204030204" pitchFamily="34" charset="0"/>
              </a:rPr>
              <a:t>Direct costs</a:t>
            </a:r>
          </a:p>
          <a:p>
            <a:pPr eaLnBrk="1"/>
            <a:r>
              <a:rPr altLang="en-US">
                <a:latin typeface="Calibri" panose="020F0502020204030204" pitchFamily="34" charset="0"/>
              </a:rPr>
              <a:t> </a:t>
            </a:r>
          </a:p>
          <a:p>
            <a:pPr eaLnBrk="1"/>
            <a:r>
              <a:rPr altLang="en-US">
                <a:latin typeface="Calibri" panose="020F0502020204030204" pitchFamily="34" charset="0"/>
              </a:rPr>
              <a:t>These are costs that can be economically traced, identified and matched to the product being produced or service provided,; Indirect costs (also called overheads) are those costs that cannot be are not identified to the product being produced or service provided, they effectively can be thought of as support and infrastructure costs.</a:t>
            </a:r>
          </a:p>
          <a:p>
            <a:pPr eaLnBrk="1"/>
            <a:r>
              <a:rPr altLang="en-US">
                <a:latin typeface="Calibri" panose="020F0502020204030204" pitchFamily="34" charset="0"/>
              </a:rPr>
              <a:t>For a manufacturing company direct costs would consist of raw materials (direct materials), wage and salary costs of those individuals making the product (direct labour) and (say) royalty and patent costs (direct expenses); for an airline company, direct materials would include the fuel used in the aircraft; direct labour would be the wage costs of the pilot and crew; for a restaurant, the direct materials would include the cost of the food and drink purchases, direct labour would include the wage costs of the chefs/cooks; for a theatre company, direct materials would include the costs of state set and scenery, direct labour would include the fees for the performers, direct expenses would include copyright and royalty fees.</a:t>
            </a:r>
          </a:p>
          <a:p>
            <a:pPr eaLnBrk="1"/>
            <a:r>
              <a:rPr altLang="en-US">
                <a:latin typeface="Calibri" panose="020F0502020204030204" pitchFamily="34" charset="0"/>
              </a:rPr>
              <a:t>Direct costs are normally divided into direct materials, direct labour and direct expenses. Whilst the first two are straightforward it is not always immediately clear what direct expenses are. The sum of the direct costs for a product or service is often referred to as prime cost.</a:t>
            </a:r>
          </a:p>
          <a:p>
            <a:pPr eaLnBrk="1"/>
            <a:endParaRPr altLang="en-US">
              <a:latin typeface="Calibri" panose="020F0502020204030204" pitchFamily="34" charset="0"/>
            </a:endParaRPr>
          </a:p>
        </p:txBody>
      </p:sp>
      <p:sp>
        <p:nvSpPr>
          <p:cNvPr id="25604" name="Slide Number Placeholder 3">
            <a:extLst>
              <a:ext uri="{FF2B5EF4-FFF2-40B4-BE49-F238E27FC236}">
                <a16:creationId xmlns:a16="http://schemas.microsoft.com/office/drawing/2014/main" id="{B2A4641A-04CF-2A76-9675-338D913A1E72}"/>
              </a:ext>
            </a:extLst>
          </p:cNvPr>
          <p:cNvSpPr txBox="1">
            <a:spLocks noChangeArrowheads="1"/>
          </p:cNvSpPr>
          <p:nvPr/>
        </p:nvSpPr>
        <p:spPr bwMode="auto">
          <a:xfrm>
            <a:off x="3884613" y="8685213"/>
            <a:ext cx="2971800" cy="4587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fontAlgn="base">
              <a:spcBef>
                <a:spcPct val="0"/>
              </a:spcBef>
              <a:spcAft>
                <a:spcPct val="0"/>
              </a:spcAft>
              <a:defRPr>
                <a:solidFill>
                  <a:schemeClr val="tx1"/>
                </a:solidFill>
                <a:latin typeface="Calibri" panose="020F0502020204030204" pitchFamily="34" charset="0"/>
              </a:defRPr>
            </a:lvl6pPr>
            <a:lvl7pPr marL="2971800" indent="-228600" fontAlgn="base">
              <a:spcBef>
                <a:spcPct val="0"/>
              </a:spcBef>
              <a:spcAft>
                <a:spcPct val="0"/>
              </a:spcAft>
              <a:defRPr>
                <a:solidFill>
                  <a:schemeClr val="tx1"/>
                </a:solidFill>
                <a:latin typeface="Calibri" panose="020F0502020204030204" pitchFamily="34" charset="0"/>
              </a:defRPr>
            </a:lvl7pPr>
            <a:lvl8pPr marL="3429000" indent="-228600" fontAlgn="base">
              <a:spcBef>
                <a:spcPct val="0"/>
              </a:spcBef>
              <a:spcAft>
                <a:spcPct val="0"/>
              </a:spcAft>
              <a:defRPr>
                <a:solidFill>
                  <a:schemeClr val="tx1"/>
                </a:solidFill>
                <a:latin typeface="Calibri" panose="020F0502020204030204" pitchFamily="34" charset="0"/>
              </a:defRPr>
            </a:lvl8pPr>
            <a:lvl9pPr marL="3886200" indent="-228600" fontAlgn="base">
              <a:spcBef>
                <a:spcPct val="0"/>
              </a:spcBef>
              <a:spcAft>
                <a:spcPct val="0"/>
              </a:spcAft>
              <a:defRPr>
                <a:solidFill>
                  <a:schemeClr val="tx1"/>
                </a:solidFill>
                <a:latin typeface="Calibri" panose="020F0502020204030204" pitchFamily="34" charset="0"/>
              </a:defRPr>
            </a:lvl9pPr>
          </a:lstStyle>
          <a:p>
            <a:pPr algn="r" eaLnBrk="1" hangingPunct="1"/>
            <a:fld id="{4081E7C5-5828-49CE-BD47-E60738B0EF79}" type="slidenum">
              <a:rPr lang="en-GB" altLang="en-US" sz="1200">
                <a:solidFill>
                  <a:srgbClr val="000000"/>
                </a:solidFill>
                <a:latin typeface="Arial" panose="020B0604020202020204" pitchFamily="34" charset="0"/>
                <a:ea typeface="MS PGothic" panose="020B0600070205080204" pitchFamily="34" charset="-128"/>
              </a:rPr>
              <a:pPr algn="r" eaLnBrk="1" hangingPunct="1"/>
              <a:t>15</a:t>
            </a:fld>
            <a:endParaRPr lang="en-GB" altLang="en-US" sz="1200">
              <a:solidFill>
                <a:srgbClr val="000000"/>
              </a:solidFill>
              <a:latin typeface="Arial" panose="020B0604020202020204" pitchFamily="34" charset="0"/>
              <a:ea typeface="MS PGothic" panose="020B0600070205080204" pitchFamily="34" charset="-128"/>
            </a:endParaRPr>
          </a:p>
        </p:txBody>
      </p:sp>
    </p:spTree>
    <p:extLst>
      <p:ext uri="{BB962C8B-B14F-4D97-AF65-F5344CB8AC3E}">
        <p14:creationId xmlns:p14="http://schemas.microsoft.com/office/powerpoint/2010/main" val="39077818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a:extLst>
              <a:ext uri="{FF2B5EF4-FFF2-40B4-BE49-F238E27FC236}">
                <a16:creationId xmlns:a16="http://schemas.microsoft.com/office/drawing/2014/main" id="{B7ED90F5-CD79-9943-CFBB-ACEB6D394447}"/>
              </a:ext>
            </a:extLst>
          </p:cNvPr>
          <p:cNvSpPr>
            <a:spLocks noGrp="1" noRot="1" noChangeAspect="1" noTextEdit="1"/>
          </p:cNvSpPr>
          <p:nvPr>
            <p:ph type="sldImg"/>
          </p:nvPr>
        </p:nvSpPr>
        <p:spPr>
          <a:ln/>
        </p:spPr>
      </p:sp>
      <p:sp>
        <p:nvSpPr>
          <p:cNvPr id="27651" name="Notes Placeholder 2">
            <a:extLst>
              <a:ext uri="{FF2B5EF4-FFF2-40B4-BE49-F238E27FC236}">
                <a16:creationId xmlns:a16="http://schemas.microsoft.com/office/drawing/2014/main" id="{037A3996-D737-A71D-E268-6581ACF0C824}"/>
              </a:ext>
            </a:extLst>
          </p:cNvPr>
          <p:cNvSpPr txBox="1">
            <a:spLocks noGrp="1" noChangeArrowheads="1"/>
          </p:cNvSpPr>
          <p:nvPr>
            <p:ph type="body" sz="quarter"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numCol="1">
            <a:prstTxWarp prst="textNoShape">
              <a:avLst/>
            </a:prstTxWarp>
          </a:bodyPr>
          <a:lstStyle/>
          <a:p>
            <a:pPr eaLnBrk="1">
              <a:lnSpc>
                <a:spcPct val="80000"/>
              </a:lnSpc>
            </a:pPr>
            <a:r>
              <a:rPr altLang="en-US" sz="1100" b="1">
                <a:latin typeface="Calibri" panose="020F0502020204030204" pitchFamily="34" charset="0"/>
              </a:rPr>
              <a:t>Indirect Costs</a:t>
            </a:r>
          </a:p>
          <a:p>
            <a:pPr eaLnBrk="1">
              <a:lnSpc>
                <a:spcPct val="80000"/>
              </a:lnSpc>
            </a:pPr>
            <a:r>
              <a:rPr altLang="en-US" sz="1100">
                <a:latin typeface="Calibri" panose="020F0502020204030204" pitchFamily="34" charset="0"/>
              </a:rPr>
              <a:t> </a:t>
            </a:r>
          </a:p>
          <a:p>
            <a:pPr eaLnBrk="1">
              <a:lnSpc>
                <a:spcPct val="80000"/>
              </a:lnSpc>
            </a:pPr>
            <a:r>
              <a:rPr altLang="en-US" sz="1100">
                <a:latin typeface="Calibri" panose="020F0502020204030204" pitchFamily="34" charset="0"/>
              </a:rPr>
              <a:t>These are also referred to as overheads; the term overhead itself has assumed a negative connotation in some circles. Indirect costs can be thought of those costs which are incurred to support to an organisations main activities For a manufacturing company indirect costs would consist of glues, screws, consumables, supervisory wages, depreciation and factory rent; for an airline company, indirect costs would include the wage costs of the ground crew, IT and HR costs; for a restaurant, indirect costs would include the costs of condiments, sauces, the wage costs of the waiting and front of house staff; for a theatre company, indirect costs wound include the depreciation of office computers, the wages of the admin staff and the rent payable on the building.</a:t>
            </a:r>
          </a:p>
          <a:p>
            <a:pPr eaLnBrk="1">
              <a:lnSpc>
                <a:spcPct val="80000"/>
              </a:lnSpc>
            </a:pPr>
            <a:r>
              <a:rPr altLang="en-US" sz="1100">
                <a:latin typeface="Calibri" panose="020F0502020204030204" pitchFamily="34" charset="0"/>
              </a:rPr>
              <a:t>The production overhead cost of £400 represents a share of many different production overheads. Ways of determining how much production overhead should be added to the cost of a product are dealt with in the units on absorption costing and activity-based costing.</a:t>
            </a:r>
          </a:p>
          <a:p>
            <a:pPr eaLnBrk="1">
              <a:lnSpc>
                <a:spcPct val="80000"/>
              </a:lnSpc>
            </a:pPr>
            <a:r>
              <a:rPr altLang="en-US" sz="1100">
                <a:latin typeface="Calibri" panose="020F0502020204030204" pitchFamily="34" charset="0"/>
              </a:rPr>
              <a:t>Non-production overheads are shared costs that do not directly relate to production of a product. These can include such items as administrative staff salaries, marketing costs and sales team salaries.</a:t>
            </a:r>
          </a:p>
          <a:p>
            <a:pPr eaLnBrk="1">
              <a:lnSpc>
                <a:spcPct val="80000"/>
              </a:lnSpc>
            </a:pPr>
            <a:r>
              <a:rPr altLang="en-US" sz="1100">
                <a:latin typeface="Calibri" panose="020F0502020204030204" pitchFamily="34" charset="0"/>
              </a:rPr>
              <a:t>A distinction is often made between product costs and period costs. Product costs are those costs incurred as result of actually producing an item, and include both direct and indirect production costs. Period costs are all other costs not included in product costs.</a:t>
            </a:r>
          </a:p>
          <a:p>
            <a:pPr eaLnBrk="1">
              <a:lnSpc>
                <a:spcPct val="80000"/>
              </a:lnSpc>
            </a:pPr>
            <a:r>
              <a:rPr altLang="en-US" sz="1100">
                <a:latin typeface="Calibri" panose="020F0502020204030204" pitchFamily="34" charset="0"/>
              </a:rPr>
              <a:t>The distinction is important due to the different accounting treatment of each group of costs.</a:t>
            </a:r>
          </a:p>
          <a:p>
            <a:pPr eaLnBrk="1">
              <a:lnSpc>
                <a:spcPct val="80000"/>
              </a:lnSpc>
            </a:pPr>
            <a:r>
              <a:rPr altLang="en-US" sz="1100">
                <a:latin typeface="Calibri" panose="020F0502020204030204" pitchFamily="34" charset="0"/>
              </a:rPr>
              <a:t>Until an item of finished goods is sold, product costs appear as part of a company’s stock value i.e. they are a balance sheet item. In contrast, period costs are expensed in full to the profit and loss account in the period that they occur and never appear on the balance sheet.</a:t>
            </a:r>
          </a:p>
          <a:p>
            <a:pPr eaLnBrk="1">
              <a:lnSpc>
                <a:spcPct val="80000"/>
              </a:lnSpc>
            </a:pPr>
            <a:r>
              <a:rPr altLang="en-US" sz="1100">
                <a:latin typeface="Calibri" panose="020F0502020204030204" pitchFamily="34" charset="0"/>
              </a:rPr>
              <a:t>By breaking down costs in this way, it becomes possible to identify the cause of costs within an organisation. From this it becomes possible to develop cost control and cost reduction strategies.</a:t>
            </a:r>
          </a:p>
          <a:p>
            <a:pPr eaLnBrk="1">
              <a:lnSpc>
                <a:spcPct val="80000"/>
              </a:lnSpc>
            </a:pPr>
            <a:endParaRPr altLang="en-US" sz="1100">
              <a:latin typeface="Calibri" panose="020F0502020204030204" pitchFamily="34" charset="0"/>
            </a:endParaRPr>
          </a:p>
        </p:txBody>
      </p:sp>
      <p:sp>
        <p:nvSpPr>
          <p:cNvPr id="27652" name="Slide Number Placeholder 3">
            <a:extLst>
              <a:ext uri="{FF2B5EF4-FFF2-40B4-BE49-F238E27FC236}">
                <a16:creationId xmlns:a16="http://schemas.microsoft.com/office/drawing/2014/main" id="{F1329193-3D08-6B84-4490-95EBF789AE52}"/>
              </a:ext>
            </a:extLst>
          </p:cNvPr>
          <p:cNvSpPr txBox="1">
            <a:spLocks noChangeArrowheads="1"/>
          </p:cNvSpPr>
          <p:nvPr/>
        </p:nvSpPr>
        <p:spPr bwMode="auto">
          <a:xfrm>
            <a:off x="3884613" y="8685213"/>
            <a:ext cx="2971800" cy="4587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fontAlgn="base">
              <a:spcBef>
                <a:spcPct val="0"/>
              </a:spcBef>
              <a:spcAft>
                <a:spcPct val="0"/>
              </a:spcAft>
              <a:defRPr>
                <a:solidFill>
                  <a:schemeClr val="tx1"/>
                </a:solidFill>
                <a:latin typeface="Calibri" panose="020F0502020204030204" pitchFamily="34" charset="0"/>
              </a:defRPr>
            </a:lvl6pPr>
            <a:lvl7pPr marL="2971800" indent="-228600" fontAlgn="base">
              <a:spcBef>
                <a:spcPct val="0"/>
              </a:spcBef>
              <a:spcAft>
                <a:spcPct val="0"/>
              </a:spcAft>
              <a:defRPr>
                <a:solidFill>
                  <a:schemeClr val="tx1"/>
                </a:solidFill>
                <a:latin typeface="Calibri" panose="020F0502020204030204" pitchFamily="34" charset="0"/>
              </a:defRPr>
            </a:lvl7pPr>
            <a:lvl8pPr marL="3429000" indent="-228600" fontAlgn="base">
              <a:spcBef>
                <a:spcPct val="0"/>
              </a:spcBef>
              <a:spcAft>
                <a:spcPct val="0"/>
              </a:spcAft>
              <a:defRPr>
                <a:solidFill>
                  <a:schemeClr val="tx1"/>
                </a:solidFill>
                <a:latin typeface="Calibri" panose="020F0502020204030204" pitchFamily="34" charset="0"/>
              </a:defRPr>
            </a:lvl8pPr>
            <a:lvl9pPr marL="3886200" indent="-228600" fontAlgn="base">
              <a:spcBef>
                <a:spcPct val="0"/>
              </a:spcBef>
              <a:spcAft>
                <a:spcPct val="0"/>
              </a:spcAft>
              <a:defRPr>
                <a:solidFill>
                  <a:schemeClr val="tx1"/>
                </a:solidFill>
                <a:latin typeface="Calibri" panose="020F0502020204030204" pitchFamily="34" charset="0"/>
              </a:defRPr>
            </a:lvl9pPr>
          </a:lstStyle>
          <a:p>
            <a:pPr algn="r" eaLnBrk="1" hangingPunct="1"/>
            <a:fld id="{81338BDA-DC4B-4B13-AA23-6C020F8AA3EB}" type="slidenum">
              <a:rPr lang="en-GB" altLang="en-US" sz="1200">
                <a:solidFill>
                  <a:srgbClr val="000000"/>
                </a:solidFill>
                <a:latin typeface="Arial" panose="020B0604020202020204" pitchFamily="34" charset="0"/>
                <a:ea typeface="MS PGothic" panose="020B0600070205080204" pitchFamily="34" charset="-128"/>
              </a:rPr>
              <a:pPr algn="r" eaLnBrk="1" hangingPunct="1"/>
              <a:t>16</a:t>
            </a:fld>
            <a:endParaRPr lang="en-GB" altLang="en-US" sz="1200">
              <a:solidFill>
                <a:srgbClr val="000000"/>
              </a:solidFill>
              <a:latin typeface="Arial" panose="020B0604020202020204" pitchFamily="34" charset="0"/>
              <a:ea typeface="MS PGothic" panose="020B0600070205080204" pitchFamily="34" charset="-128"/>
            </a:endParaRPr>
          </a:p>
        </p:txBody>
      </p:sp>
    </p:spTree>
    <p:extLst>
      <p:ext uri="{BB962C8B-B14F-4D97-AF65-F5344CB8AC3E}">
        <p14:creationId xmlns:p14="http://schemas.microsoft.com/office/powerpoint/2010/main" val="69882916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a:extLst>
              <a:ext uri="{FF2B5EF4-FFF2-40B4-BE49-F238E27FC236}">
                <a16:creationId xmlns:a16="http://schemas.microsoft.com/office/drawing/2014/main" id="{BCAE9568-DB7E-E876-7A3B-2226BA1558F6}"/>
              </a:ext>
            </a:extLst>
          </p:cNvPr>
          <p:cNvSpPr>
            <a:spLocks noGrp="1" noRot="1" noChangeAspect="1" noTextEdit="1"/>
          </p:cNvSpPr>
          <p:nvPr>
            <p:ph type="sldImg"/>
          </p:nvPr>
        </p:nvSpPr>
        <p:spPr>
          <a:ln/>
        </p:spPr>
      </p:sp>
      <p:sp>
        <p:nvSpPr>
          <p:cNvPr id="29699" name="Notes Placeholder 2">
            <a:extLst>
              <a:ext uri="{FF2B5EF4-FFF2-40B4-BE49-F238E27FC236}">
                <a16:creationId xmlns:a16="http://schemas.microsoft.com/office/drawing/2014/main" id="{0780E1A9-C7E3-F382-264E-2EA3C6D4D955}"/>
              </a:ext>
            </a:extLst>
          </p:cNvPr>
          <p:cNvSpPr txBox="1">
            <a:spLocks noGrp="1" noChangeArrowheads="1"/>
          </p:cNvSpPr>
          <p:nvPr>
            <p:ph type="body" sz="quarter"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numCol="1">
            <a:prstTxWarp prst="textNoShape">
              <a:avLst/>
            </a:prstTxWarp>
          </a:bodyPr>
          <a:lstStyle/>
          <a:p>
            <a:pPr eaLnBrk="1"/>
            <a:r>
              <a:rPr lang="en-GB" altLang="en-US" b="1">
                <a:latin typeface="Calibri" panose="020F0502020204030204" pitchFamily="34" charset="0"/>
              </a:rPr>
              <a:t>Cost Behaviour</a:t>
            </a:r>
            <a:endParaRPr lang="en-GB" altLang="en-US">
              <a:latin typeface="Calibri" panose="020F0502020204030204" pitchFamily="34" charset="0"/>
            </a:endParaRPr>
          </a:p>
          <a:p>
            <a:pPr eaLnBrk="1"/>
            <a:r>
              <a:rPr lang="en-GB" altLang="en-US">
                <a:latin typeface="Calibri" panose="020F0502020204030204" pitchFamily="34" charset="0"/>
              </a:rPr>
              <a:t>Planning and decision making are two key areas of management, an understanding of what our costs are and how they behave under certain conditions is of crucial importance to the decision making process.</a:t>
            </a:r>
          </a:p>
          <a:p>
            <a:pPr eaLnBrk="1"/>
            <a:r>
              <a:rPr lang="en-GB" altLang="en-US">
                <a:latin typeface="Calibri" panose="020F0502020204030204" pitchFamily="34" charset="0"/>
              </a:rPr>
              <a:t>Costs can be seen from the perspective of how they behave, react and fluctuate according to organisational activity; this is a very powerful management tool. In this context costs are either</a:t>
            </a:r>
          </a:p>
          <a:p>
            <a:pPr eaLnBrk="1"/>
            <a:r>
              <a:rPr lang="en-GB" altLang="en-US">
                <a:latin typeface="Calibri" panose="020F0502020204030204" pitchFamily="34" charset="0"/>
              </a:rPr>
              <a:t>Fixed costs</a:t>
            </a:r>
          </a:p>
          <a:p>
            <a:pPr eaLnBrk="1"/>
            <a:r>
              <a:rPr lang="en-GB" altLang="en-US">
                <a:latin typeface="Calibri" panose="020F0502020204030204" pitchFamily="34" charset="0"/>
              </a:rPr>
              <a:t>Stepped fixed costs</a:t>
            </a:r>
          </a:p>
          <a:p>
            <a:pPr eaLnBrk="1"/>
            <a:r>
              <a:rPr lang="en-GB" altLang="en-US">
                <a:latin typeface="Calibri" panose="020F0502020204030204" pitchFamily="34" charset="0"/>
              </a:rPr>
              <a:t>Variable costs</a:t>
            </a:r>
          </a:p>
          <a:p>
            <a:pPr eaLnBrk="1"/>
            <a:r>
              <a:rPr lang="en-GB" altLang="en-US">
                <a:latin typeface="Calibri" panose="020F0502020204030204" pitchFamily="34" charset="0"/>
              </a:rPr>
              <a:t>Semi-variable costs</a:t>
            </a:r>
          </a:p>
          <a:p>
            <a:pPr eaLnBrk="1"/>
            <a:endParaRPr lang="en-GB" altLang="en-US">
              <a:latin typeface="Calibri" panose="020F0502020204030204" pitchFamily="34" charset="0"/>
            </a:endParaRPr>
          </a:p>
        </p:txBody>
      </p:sp>
      <p:sp>
        <p:nvSpPr>
          <p:cNvPr id="29700" name="Slide Number Placeholder 3">
            <a:extLst>
              <a:ext uri="{FF2B5EF4-FFF2-40B4-BE49-F238E27FC236}">
                <a16:creationId xmlns:a16="http://schemas.microsoft.com/office/drawing/2014/main" id="{C5992F2B-13E9-3A2C-FCEC-F7D3AE7D97E5}"/>
              </a:ext>
            </a:extLst>
          </p:cNvPr>
          <p:cNvSpPr txBox="1">
            <a:spLocks noChangeArrowheads="1"/>
          </p:cNvSpPr>
          <p:nvPr/>
        </p:nvSpPr>
        <p:spPr bwMode="auto">
          <a:xfrm>
            <a:off x="3884613" y="8685213"/>
            <a:ext cx="2971800" cy="4587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fontAlgn="base">
              <a:spcBef>
                <a:spcPct val="0"/>
              </a:spcBef>
              <a:spcAft>
                <a:spcPct val="0"/>
              </a:spcAft>
              <a:defRPr>
                <a:solidFill>
                  <a:schemeClr val="tx1"/>
                </a:solidFill>
                <a:latin typeface="Calibri" panose="020F0502020204030204" pitchFamily="34" charset="0"/>
              </a:defRPr>
            </a:lvl6pPr>
            <a:lvl7pPr marL="2971800" indent="-228600" fontAlgn="base">
              <a:spcBef>
                <a:spcPct val="0"/>
              </a:spcBef>
              <a:spcAft>
                <a:spcPct val="0"/>
              </a:spcAft>
              <a:defRPr>
                <a:solidFill>
                  <a:schemeClr val="tx1"/>
                </a:solidFill>
                <a:latin typeface="Calibri" panose="020F0502020204030204" pitchFamily="34" charset="0"/>
              </a:defRPr>
            </a:lvl7pPr>
            <a:lvl8pPr marL="3429000" indent="-228600" fontAlgn="base">
              <a:spcBef>
                <a:spcPct val="0"/>
              </a:spcBef>
              <a:spcAft>
                <a:spcPct val="0"/>
              </a:spcAft>
              <a:defRPr>
                <a:solidFill>
                  <a:schemeClr val="tx1"/>
                </a:solidFill>
                <a:latin typeface="Calibri" panose="020F0502020204030204" pitchFamily="34" charset="0"/>
              </a:defRPr>
            </a:lvl8pPr>
            <a:lvl9pPr marL="3886200" indent="-228600" fontAlgn="base">
              <a:spcBef>
                <a:spcPct val="0"/>
              </a:spcBef>
              <a:spcAft>
                <a:spcPct val="0"/>
              </a:spcAft>
              <a:defRPr>
                <a:solidFill>
                  <a:schemeClr val="tx1"/>
                </a:solidFill>
                <a:latin typeface="Calibri" panose="020F0502020204030204" pitchFamily="34" charset="0"/>
              </a:defRPr>
            </a:lvl9pPr>
          </a:lstStyle>
          <a:p>
            <a:pPr algn="r" eaLnBrk="1" hangingPunct="1"/>
            <a:fld id="{71B36754-FB64-44F6-96FA-1DDE31BBC220}" type="slidenum">
              <a:rPr lang="en-GB" altLang="en-US" sz="1200">
                <a:solidFill>
                  <a:srgbClr val="000000"/>
                </a:solidFill>
              </a:rPr>
              <a:pPr algn="r" eaLnBrk="1" hangingPunct="1"/>
              <a:t>17</a:t>
            </a:fld>
            <a:endParaRPr lang="en-GB" altLang="en-US" sz="1200">
              <a:solidFill>
                <a:srgbClr val="000000"/>
              </a:solidFill>
            </a:endParaRPr>
          </a:p>
        </p:txBody>
      </p:sp>
    </p:spTree>
    <p:extLst>
      <p:ext uri="{BB962C8B-B14F-4D97-AF65-F5344CB8AC3E}">
        <p14:creationId xmlns:p14="http://schemas.microsoft.com/office/powerpoint/2010/main" val="348099134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Slide Image Placeholder 1">
            <a:extLst>
              <a:ext uri="{FF2B5EF4-FFF2-40B4-BE49-F238E27FC236}">
                <a16:creationId xmlns:a16="http://schemas.microsoft.com/office/drawing/2014/main" id="{C1FAA6F4-C245-D8BB-301F-AAAEA482DE97}"/>
              </a:ext>
            </a:extLst>
          </p:cNvPr>
          <p:cNvSpPr>
            <a:spLocks noGrp="1" noRot="1" noChangeAspect="1" noTextEdit="1"/>
          </p:cNvSpPr>
          <p:nvPr>
            <p:ph type="sldImg"/>
          </p:nvPr>
        </p:nvSpPr>
        <p:spPr>
          <a:ln/>
        </p:spPr>
      </p:sp>
      <p:sp>
        <p:nvSpPr>
          <p:cNvPr id="15363" name="Notes Placeholder 2">
            <a:extLst>
              <a:ext uri="{FF2B5EF4-FFF2-40B4-BE49-F238E27FC236}">
                <a16:creationId xmlns:a16="http://schemas.microsoft.com/office/drawing/2014/main" id="{73817446-A0D2-DA14-AE06-68F7EA04F49F}"/>
              </a:ext>
            </a:extLst>
          </p:cNvPr>
          <p:cNvSpPr txBox="1">
            <a:spLocks noGrp="1" noChangeArrowheads="1"/>
          </p:cNvSpPr>
          <p:nvPr>
            <p:ph type="body" sz="quarter"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numCol="1">
            <a:prstTxWarp prst="textNoShape">
              <a:avLst/>
            </a:prstTxWarp>
          </a:bodyPr>
          <a:lstStyle/>
          <a:p>
            <a:pPr eaLnBrk="1"/>
            <a:r>
              <a:rPr lang="en-GB" altLang="en-US">
                <a:latin typeface="Calibri" panose="020F0502020204030204" pitchFamily="34" charset="0"/>
              </a:rPr>
              <a:t> </a:t>
            </a:r>
            <a:r>
              <a:rPr lang="en-GB" altLang="en-US" b="1">
                <a:latin typeface="Calibri" panose="020F0502020204030204" pitchFamily="34" charset="0"/>
              </a:rPr>
              <a:t>Capital gearing</a:t>
            </a:r>
            <a:r>
              <a:rPr lang="en-GB" altLang="en-US">
                <a:latin typeface="Calibri" panose="020F0502020204030204" pitchFamily="34" charset="0"/>
              </a:rPr>
              <a:t> is a British term that refers to the amount of debt a company has relative to its equity</a:t>
            </a:r>
          </a:p>
        </p:txBody>
      </p:sp>
      <p:sp>
        <p:nvSpPr>
          <p:cNvPr id="15364" name="Slide Number Placeholder 3">
            <a:extLst>
              <a:ext uri="{FF2B5EF4-FFF2-40B4-BE49-F238E27FC236}">
                <a16:creationId xmlns:a16="http://schemas.microsoft.com/office/drawing/2014/main" id="{87E9274D-F15A-708B-0D68-C99AB7F4921A}"/>
              </a:ext>
            </a:extLst>
          </p:cNvPr>
          <p:cNvSpPr txBox="1">
            <a:spLocks noChangeArrowheads="1"/>
          </p:cNvSpPr>
          <p:nvPr/>
        </p:nvSpPr>
        <p:spPr bwMode="auto">
          <a:xfrm>
            <a:off x="3884613" y="8685213"/>
            <a:ext cx="2971800" cy="4587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fontAlgn="base">
              <a:spcBef>
                <a:spcPct val="0"/>
              </a:spcBef>
              <a:spcAft>
                <a:spcPct val="0"/>
              </a:spcAft>
              <a:defRPr>
                <a:solidFill>
                  <a:schemeClr val="tx1"/>
                </a:solidFill>
                <a:latin typeface="Calibri" panose="020F0502020204030204" pitchFamily="34" charset="0"/>
              </a:defRPr>
            </a:lvl6pPr>
            <a:lvl7pPr marL="2971800" indent="-228600" fontAlgn="base">
              <a:spcBef>
                <a:spcPct val="0"/>
              </a:spcBef>
              <a:spcAft>
                <a:spcPct val="0"/>
              </a:spcAft>
              <a:defRPr>
                <a:solidFill>
                  <a:schemeClr val="tx1"/>
                </a:solidFill>
                <a:latin typeface="Calibri" panose="020F0502020204030204" pitchFamily="34" charset="0"/>
              </a:defRPr>
            </a:lvl7pPr>
            <a:lvl8pPr marL="3429000" indent="-228600" fontAlgn="base">
              <a:spcBef>
                <a:spcPct val="0"/>
              </a:spcBef>
              <a:spcAft>
                <a:spcPct val="0"/>
              </a:spcAft>
              <a:defRPr>
                <a:solidFill>
                  <a:schemeClr val="tx1"/>
                </a:solidFill>
                <a:latin typeface="Calibri" panose="020F0502020204030204" pitchFamily="34" charset="0"/>
              </a:defRPr>
            </a:lvl8pPr>
            <a:lvl9pPr marL="3886200" indent="-228600" fontAlgn="base">
              <a:spcBef>
                <a:spcPct val="0"/>
              </a:spcBef>
              <a:spcAft>
                <a:spcPct val="0"/>
              </a:spcAft>
              <a:defRPr>
                <a:solidFill>
                  <a:schemeClr val="tx1"/>
                </a:solidFill>
                <a:latin typeface="Calibri" panose="020F0502020204030204" pitchFamily="34" charset="0"/>
              </a:defRPr>
            </a:lvl9pPr>
          </a:lstStyle>
          <a:p>
            <a:pPr algn="r" eaLnBrk="1" hangingPunct="1"/>
            <a:fld id="{1072D6DB-E20F-48F8-893D-853FD473792D}" type="slidenum">
              <a:rPr lang="en-GB" altLang="en-US" sz="1200">
                <a:solidFill>
                  <a:srgbClr val="000000"/>
                </a:solidFill>
              </a:rPr>
              <a:pPr algn="r" eaLnBrk="1" hangingPunct="1"/>
              <a:t>23</a:t>
            </a:fld>
            <a:endParaRPr lang="en-GB" altLang="en-US" sz="1200">
              <a:solidFill>
                <a:srgbClr val="000000"/>
              </a:solidFill>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Slide Image Placeholder 1">
            <a:extLst>
              <a:ext uri="{FF2B5EF4-FFF2-40B4-BE49-F238E27FC236}">
                <a16:creationId xmlns:a16="http://schemas.microsoft.com/office/drawing/2014/main" id="{23A2063A-832B-FB49-2756-A696FF42F0E1}"/>
              </a:ext>
            </a:extLst>
          </p:cNvPr>
          <p:cNvSpPr>
            <a:spLocks noGrp="1" noRot="1" noChangeAspect="1" noTextEdit="1"/>
          </p:cNvSpPr>
          <p:nvPr>
            <p:ph type="sldImg"/>
          </p:nvPr>
        </p:nvSpPr>
        <p:spPr>
          <a:ln/>
        </p:spPr>
      </p:sp>
      <p:sp>
        <p:nvSpPr>
          <p:cNvPr id="18435" name="Notes Placeholder 2">
            <a:extLst>
              <a:ext uri="{FF2B5EF4-FFF2-40B4-BE49-F238E27FC236}">
                <a16:creationId xmlns:a16="http://schemas.microsoft.com/office/drawing/2014/main" id="{D6778F04-C924-8D21-B17C-752FE4A58395}"/>
              </a:ext>
            </a:extLst>
          </p:cNvPr>
          <p:cNvSpPr txBox="1">
            <a:spLocks noGrp="1" noChangeArrowheads="1"/>
          </p:cNvSpPr>
          <p:nvPr>
            <p:ph type="body" sz="quarter"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numCol="1">
            <a:prstTxWarp prst="textNoShape">
              <a:avLst/>
            </a:prstTxWarp>
          </a:bodyPr>
          <a:lstStyle/>
          <a:p>
            <a:pPr eaLnBrk="1"/>
            <a:r>
              <a:rPr lang="en-GB" altLang="en-US">
                <a:latin typeface="Calibri" panose="020F0502020204030204" pitchFamily="34" charset="0"/>
              </a:rPr>
              <a:t>A debenture is a long term yielding rate of interest issued by a company and secured against assets.  </a:t>
            </a:r>
          </a:p>
        </p:txBody>
      </p:sp>
      <p:sp>
        <p:nvSpPr>
          <p:cNvPr id="18436" name="Slide Number Placeholder 3">
            <a:extLst>
              <a:ext uri="{FF2B5EF4-FFF2-40B4-BE49-F238E27FC236}">
                <a16:creationId xmlns:a16="http://schemas.microsoft.com/office/drawing/2014/main" id="{213F0CDD-D63A-5EB4-05D0-8D42B9DF1B1D}"/>
              </a:ext>
            </a:extLst>
          </p:cNvPr>
          <p:cNvSpPr txBox="1">
            <a:spLocks noChangeArrowheads="1"/>
          </p:cNvSpPr>
          <p:nvPr/>
        </p:nvSpPr>
        <p:spPr bwMode="auto">
          <a:xfrm>
            <a:off x="3884613" y="8685213"/>
            <a:ext cx="2971800" cy="4587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fontAlgn="base">
              <a:spcBef>
                <a:spcPct val="0"/>
              </a:spcBef>
              <a:spcAft>
                <a:spcPct val="0"/>
              </a:spcAft>
              <a:defRPr>
                <a:solidFill>
                  <a:schemeClr val="tx1"/>
                </a:solidFill>
                <a:latin typeface="Calibri" panose="020F0502020204030204" pitchFamily="34" charset="0"/>
              </a:defRPr>
            </a:lvl6pPr>
            <a:lvl7pPr marL="2971800" indent="-228600" fontAlgn="base">
              <a:spcBef>
                <a:spcPct val="0"/>
              </a:spcBef>
              <a:spcAft>
                <a:spcPct val="0"/>
              </a:spcAft>
              <a:defRPr>
                <a:solidFill>
                  <a:schemeClr val="tx1"/>
                </a:solidFill>
                <a:latin typeface="Calibri" panose="020F0502020204030204" pitchFamily="34" charset="0"/>
              </a:defRPr>
            </a:lvl7pPr>
            <a:lvl8pPr marL="3429000" indent="-228600" fontAlgn="base">
              <a:spcBef>
                <a:spcPct val="0"/>
              </a:spcBef>
              <a:spcAft>
                <a:spcPct val="0"/>
              </a:spcAft>
              <a:defRPr>
                <a:solidFill>
                  <a:schemeClr val="tx1"/>
                </a:solidFill>
                <a:latin typeface="Calibri" panose="020F0502020204030204" pitchFamily="34" charset="0"/>
              </a:defRPr>
            </a:lvl8pPr>
            <a:lvl9pPr marL="3886200" indent="-228600" fontAlgn="base">
              <a:spcBef>
                <a:spcPct val="0"/>
              </a:spcBef>
              <a:spcAft>
                <a:spcPct val="0"/>
              </a:spcAft>
              <a:defRPr>
                <a:solidFill>
                  <a:schemeClr val="tx1"/>
                </a:solidFill>
                <a:latin typeface="Calibri" panose="020F0502020204030204" pitchFamily="34" charset="0"/>
              </a:defRPr>
            </a:lvl9pPr>
          </a:lstStyle>
          <a:p>
            <a:pPr algn="r" eaLnBrk="1" hangingPunct="1"/>
            <a:fld id="{936E1893-9B9C-40DF-842C-270E06A9317C}" type="slidenum">
              <a:rPr lang="en-GB" altLang="en-US" sz="1200">
                <a:solidFill>
                  <a:srgbClr val="000000"/>
                </a:solidFill>
              </a:rPr>
              <a:pPr algn="r" eaLnBrk="1" hangingPunct="1"/>
              <a:t>25</a:t>
            </a:fld>
            <a:endParaRPr lang="en-GB" altLang="en-US" sz="1200">
              <a:solidFill>
                <a:srgbClr val="000000"/>
              </a:solidFill>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Slide Image Placeholder 1">
            <a:extLst>
              <a:ext uri="{FF2B5EF4-FFF2-40B4-BE49-F238E27FC236}">
                <a16:creationId xmlns:a16="http://schemas.microsoft.com/office/drawing/2014/main" id="{6AD88394-3180-4AA2-AB96-7C2EE96C7FC3}"/>
              </a:ext>
            </a:extLst>
          </p:cNvPr>
          <p:cNvSpPr>
            <a:spLocks noGrp="1" noRot="1" noChangeAspect="1" noTextEdit="1"/>
          </p:cNvSpPr>
          <p:nvPr>
            <p:ph type="sldImg"/>
          </p:nvPr>
        </p:nvSpPr>
        <p:spPr>
          <a:ln/>
        </p:spPr>
      </p:sp>
      <p:sp>
        <p:nvSpPr>
          <p:cNvPr id="25603" name="Notes Placeholder 2">
            <a:extLst>
              <a:ext uri="{FF2B5EF4-FFF2-40B4-BE49-F238E27FC236}">
                <a16:creationId xmlns:a16="http://schemas.microsoft.com/office/drawing/2014/main" id="{CFD99947-590E-BEF6-8663-8CF23593FE72}"/>
              </a:ext>
            </a:extLst>
          </p:cNvPr>
          <p:cNvSpPr txBox="1">
            <a:spLocks noGrp="1" noChangeArrowheads="1"/>
          </p:cNvSpPr>
          <p:nvPr>
            <p:ph type="body" sz="quarter"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numCol="1">
            <a:prstTxWarp prst="textNoShape">
              <a:avLst/>
            </a:prstTxWarp>
          </a:bodyPr>
          <a:lstStyle/>
          <a:p>
            <a:pPr eaLnBrk="1"/>
            <a:r>
              <a:rPr altLang="en-US" b="1">
                <a:latin typeface="Calibri" panose="020F0502020204030204" pitchFamily="34" charset="0"/>
              </a:rPr>
              <a:t>Direct costs</a:t>
            </a:r>
          </a:p>
          <a:p>
            <a:pPr eaLnBrk="1"/>
            <a:r>
              <a:rPr altLang="en-US">
                <a:latin typeface="Calibri" panose="020F0502020204030204" pitchFamily="34" charset="0"/>
              </a:rPr>
              <a:t> </a:t>
            </a:r>
          </a:p>
          <a:p>
            <a:pPr eaLnBrk="1"/>
            <a:r>
              <a:rPr altLang="en-US">
                <a:latin typeface="Calibri" panose="020F0502020204030204" pitchFamily="34" charset="0"/>
              </a:rPr>
              <a:t>These are costs that can be economically traced, identified and matched to the product being produced or service provided,; Indirect costs (also called overheads) are those costs that cannot be are not identified to the product being produced or service provided, they effectively can be thought of as support and infrastructure costs.</a:t>
            </a:r>
          </a:p>
          <a:p>
            <a:pPr eaLnBrk="1"/>
            <a:r>
              <a:rPr altLang="en-US">
                <a:latin typeface="Calibri" panose="020F0502020204030204" pitchFamily="34" charset="0"/>
              </a:rPr>
              <a:t>For a manufacturing company direct costs would consist of raw materials (direct materials), wage and salary costs of those individuals making the product (direct labour) and (say) royalty and patent costs (direct expenses); for an airline company, direct materials would include the fuel used in the aircraft; direct labour would be the wage costs of the pilot and crew; for a restaurant, the direct materials would include the cost of the food and drink purchases, direct labour would include the wage costs of the chefs/cooks; for a theatre company, direct materials would include the costs of state set and scenery, direct labour would include the fees for the performers, direct expenses would include copyright and royalty fees.</a:t>
            </a:r>
          </a:p>
          <a:p>
            <a:pPr eaLnBrk="1"/>
            <a:r>
              <a:rPr altLang="en-US">
                <a:latin typeface="Calibri" panose="020F0502020204030204" pitchFamily="34" charset="0"/>
              </a:rPr>
              <a:t>Direct costs are normally divided into direct materials, direct labour and direct expenses. Whilst the first two are straightforward it is not always immediately clear what direct expenses are. The sum of the direct costs for a product or service is often referred to as prime cost.</a:t>
            </a:r>
          </a:p>
          <a:p>
            <a:pPr eaLnBrk="1"/>
            <a:endParaRPr altLang="en-US">
              <a:latin typeface="Calibri" panose="020F0502020204030204" pitchFamily="34" charset="0"/>
            </a:endParaRPr>
          </a:p>
        </p:txBody>
      </p:sp>
      <p:sp>
        <p:nvSpPr>
          <p:cNvPr id="25604" name="Slide Number Placeholder 3">
            <a:extLst>
              <a:ext uri="{FF2B5EF4-FFF2-40B4-BE49-F238E27FC236}">
                <a16:creationId xmlns:a16="http://schemas.microsoft.com/office/drawing/2014/main" id="{B2A4641A-04CF-2A76-9675-338D913A1E72}"/>
              </a:ext>
            </a:extLst>
          </p:cNvPr>
          <p:cNvSpPr txBox="1">
            <a:spLocks noChangeArrowheads="1"/>
          </p:cNvSpPr>
          <p:nvPr/>
        </p:nvSpPr>
        <p:spPr bwMode="auto">
          <a:xfrm>
            <a:off x="3884613" y="8685213"/>
            <a:ext cx="2971800" cy="4587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fontAlgn="base">
              <a:spcBef>
                <a:spcPct val="0"/>
              </a:spcBef>
              <a:spcAft>
                <a:spcPct val="0"/>
              </a:spcAft>
              <a:defRPr>
                <a:solidFill>
                  <a:schemeClr val="tx1"/>
                </a:solidFill>
                <a:latin typeface="Calibri" panose="020F0502020204030204" pitchFamily="34" charset="0"/>
              </a:defRPr>
            </a:lvl6pPr>
            <a:lvl7pPr marL="2971800" indent="-228600" fontAlgn="base">
              <a:spcBef>
                <a:spcPct val="0"/>
              </a:spcBef>
              <a:spcAft>
                <a:spcPct val="0"/>
              </a:spcAft>
              <a:defRPr>
                <a:solidFill>
                  <a:schemeClr val="tx1"/>
                </a:solidFill>
                <a:latin typeface="Calibri" panose="020F0502020204030204" pitchFamily="34" charset="0"/>
              </a:defRPr>
            </a:lvl7pPr>
            <a:lvl8pPr marL="3429000" indent="-228600" fontAlgn="base">
              <a:spcBef>
                <a:spcPct val="0"/>
              </a:spcBef>
              <a:spcAft>
                <a:spcPct val="0"/>
              </a:spcAft>
              <a:defRPr>
                <a:solidFill>
                  <a:schemeClr val="tx1"/>
                </a:solidFill>
                <a:latin typeface="Calibri" panose="020F0502020204030204" pitchFamily="34" charset="0"/>
              </a:defRPr>
            </a:lvl8pPr>
            <a:lvl9pPr marL="3886200" indent="-228600" fontAlgn="base">
              <a:spcBef>
                <a:spcPct val="0"/>
              </a:spcBef>
              <a:spcAft>
                <a:spcPct val="0"/>
              </a:spcAft>
              <a:defRPr>
                <a:solidFill>
                  <a:schemeClr val="tx1"/>
                </a:solidFill>
                <a:latin typeface="Calibri" panose="020F0502020204030204" pitchFamily="34" charset="0"/>
              </a:defRPr>
            </a:lvl9pPr>
          </a:lstStyle>
          <a:p>
            <a:pPr algn="r" eaLnBrk="1" hangingPunct="1"/>
            <a:fld id="{4081E7C5-5828-49CE-BD47-E60738B0EF79}" type="slidenum">
              <a:rPr lang="en-GB" altLang="en-US" sz="1200">
                <a:solidFill>
                  <a:srgbClr val="000000"/>
                </a:solidFill>
                <a:latin typeface="Arial" panose="020B0604020202020204" pitchFamily="34" charset="0"/>
                <a:ea typeface="MS PGothic" panose="020B0600070205080204" pitchFamily="34" charset="-128"/>
              </a:rPr>
              <a:pPr algn="r" eaLnBrk="1" hangingPunct="1"/>
              <a:t>28</a:t>
            </a:fld>
            <a:endParaRPr lang="en-GB" altLang="en-US" sz="1200">
              <a:solidFill>
                <a:srgbClr val="000000"/>
              </a:solidFill>
              <a:latin typeface="Arial" panose="020B0604020202020204" pitchFamily="34" charset="0"/>
              <a:ea typeface="MS PGothic" panose="020B0600070205080204" pitchFamily="34" charset="-128"/>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a:extLst>
              <a:ext uri="{FF2B5EF4-FFF2-40B4-BE49-F238E27FC236}">
                <a16:creationId xmlns:a16="http://schemas.microsoft.com/office/drawing/2014/main" id="{B7ED90F5-CD79-9943-CFBB-ACEB6D394447}"/>
              </a:ext>
            </a:extLst>
          </p:cNvPr>
          <p:cNvSpPr>
            <a:spLocks noGrp="1" noRot="1" noChangeAspect="1" noTextEdit="1"/>
          </p:cNvSpPr>
          <p:nvPr>
            <p:ph type="sldImg"/>
          </p:nvPr>
        </p:nvSpPr>
        <p:spPr>
          <a:ln/>
        </p:spPr>
      </p:sp>
      <p:sp>
        <p:nvSpPr>
          <p:cNvPr id="27651" name="Notes Placeholder 2">
            <a:extLst>
              <a:ext uri="{FF2B5EF4-FFF2-40B4-BE49-F238E27FC236}">
                <a16:creationId xmlns:a16="http://schemas.microsoft.com/office/drawing/2014/main" id="{037A3996-D737-A71D-E268-6581ACF0C824}"/>
              </a:ext>
            </a:extLst>
          </p:cNvPr>
          <p:cNvSpPr txBox="1">
            <a:spLocks noGrp="1" noChangeArrowheads="1"/>
          </p:cNvSpPr>
          <p:nvPr>
            <p:ph type="body" sz="quarter"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numCol="1">
            <a:prstTxWarp prst="textNoShape">
              <a:avLst/>
            </a:prstTxWarp>
          </a:bodyPr>
          <a:lstStyle/>
          <a:p>
            <a:pPr eaLnBrk="1">
              <a:lnSpc>
                <a:spcPct val="80000"/>
              </a:lnSpc>
            </a:pPr>
            <a:r>
              <a:rPr altLang="en-US" sz="1100" b="1">
                <a:latin typeface="Calibri" panose="020F0502020204030204" pitchFamily="34" charset="0"/>
              </a:rPr>
              <a:t>Indirect Costs</a:t>
            </a:r>
          </a:p>
          <a:p>
            <a:pPr eaLnBrk="1">
              <a:lnSpc>
                <a:spcPct val="80000"/>
              </a:lnSpc>
            </a:pPr>
            <a:r>
              <a:rPr altLang="en-US" sz="1100">
                <a:latin typeface="Calibri" panose="020F0502020204030204" pitchFamily="34" charset="0"/>
              </a:rPr>
              <a:t> </a:t>
            </a:r>
          </a:p>
          <a:p>
            <a:pPr eaLnBrk="1">
              <a:lnSpc>
                <a:spcPct val="80000"/>
              </a:lnSpc>
            </a:pPr>
            <a:r>
              <a:rPr altLang="en-US" sz="1100">
                <a:latin typeface="Calibri" panose="020F0502020204030204" pitchFamily="34" charset="0"/>
              </a:rPr>
              <a:t>These are also referred to as overheads; the term overhead itself has assumed a negative connotation in some circles. Indirect costs can be thought of those costs which are incurred to support to an organisations main activities For a manufacturing company indirect costs would consist of glues, screws, consumables, supervisory wages, depreciation and factory rent; for an airline company, indirect costs would include the wage costs of the ground crew, IT and HR costs; for a restaurant, indirect costs would include the costs of condiments, sauces, the wage costs of the waiting and front of house staff; for a theatre company, indirect costs wound include the depreciation of office computers, the wages of the admin staff and the rent payable on the building.</a:t>
            </a:r>
          </a:p>
          <a:p>
            <a:pPr eaLnBrk="1">
              <a:lnSpc>
                <a:spcPct val="80000"/>
              </a:lnSpc>
            </a:pPr>
            <a:r>
              <a:rPr altLang="en-US" sz="1100">
                <a:latin typeface="Calibri" panose="020F0502020204030204" pitchFamily="34" charset="0"/>
              </a:rPr>
              <a:t>The production overhead cost of £400 represents a share of many different production overheads. Ways of determining how much production overhead should be added to the cost of a product are dealt with in the units on absorption costing and activity-based costing.</a:t>
            </a:r>
          </a:p>
          <a:p>
            <a:pPr eaLnBrk="1">
              <a:lnSpc>
                <a:spcPct val="80000"/>
              </a:lnSpc>
            </a:pPr>
            <a:r>
              <a:rPr altLang="en-US" sz="1100">
                <a:latin typeface="Calibri" panose="020F0502020204030204" pitchFamily="34" charset="0"/>
              </a:rPr>
              <a:t>Non-production overheads are shared costs that do not directly relate to production of a product. These can include such items as administrative staff salaries, marketing costs and sales team salaries.</a:t>
            </a:r>
          </a:p>
          <a:p>
            <a:pPr eaLnBrk="1">
              <a:lnSpc>
                <a:spcPct val="80000"/>
              </a:lnSpc>
            </a:pPr>
            <a:r>
              <a:rPr altLang="en-US" sz="1100">
                <a:latin typeface="Calibri" panose="020F0502020204030204" pitchFamily="34" charset="0"/>
              </a:rPr>
              <a:t>A distinction is often made between product costs and period costs. Product costs are those costs incurred as result of actually producing an item, and include both direct and indirect production costs. Period costs are all other costs not included in product costs.</a:t>
            </a:r>
          </a:p>
          <a:p>
            <a:pPr eaLnBrk="1">
              <a:lnSpc>
                <a:spcPct val="80000"/>
              </a:lnSpc>
            </a:pPr>
            <a:r>
              <a:rPr altLang="en-US" sz="1100">
                <a:latin typeface="Calibri" panose="020F0502020204030204" pitchFamily="34" charset="0"/>
              </a:rPr>
              <a:t>The distinction is important due to the different accounting treatment of each group of costs.</a:t>
            </a:r>
          </a:p>
          <a:p>
            <a:pPr eaLnBrk="1">
              <a:lnSpc>
                <a:spcPct val="80000"/>
              </a:lnSpc>
            </a:pPr>
            <a:r>
              <a:rPr altLang="en-US" sz="1100">
                <a:latin typeface="Calibri" panose="020F0502020204030204" pitchFamily="34" charset="0"/>
              </a:rPr>
              <a:t>Until an item of finished goods is sold, product costs appear as part of a company’s stock value i.e. they are a balance sheet item. In contrast, period costs are expensed in full to the profit and loss account in the period that they occur and never appear on the balance sheet.</a:t>
            </a:r>
          </a:p>
          <a:p>
            <a:pPr eaLnBrk="1">
              <a:lnSpc>
                <a:spcPct val="80000"/>
              </a:lnSpc>
            </a:pPr>
            <a:r>
              <a:rPr altLang="en-US" sz="1100">
                <a:latin typeface="Calibri" panose="020F0502020204030204" pitchFamily="34" charset="0"/>
              </a:rPr>
              <a:t>By breaking down costs in this way, it becomes possible to identify the cause of costs within an organisation. From this it becomes possible to develop cost control and cost reduction strategies.</a:t>
            </a:r>
          </a:p>
          <a:p>
            <a:pPr eaLnBrk="1">
              <a:lnSpc>
                <a:spcPct val="80000"/>
              </a:lnSpc>
            </a:pPr>
            <a:endParaRPr altLang="en-US" sz="1100">
              <a:latin typeface="Calibri" panose="020F0502020204030204" pitchFamily="34" charset="0"/>
            </a:endParaRPr>
          </a:p>
        </p:txBody>
      </p:sp>
      <p:sp>
        <p:nvSpPr>
          <p:cNvPr id="27652" name="Slide Number Placeholder 3">
            <a:extLst>
              <a:ext uri="{FF2B5EF4-FFF2-40B4-BE49-F238E27FC236}">
                <a16:creationId xmlns:a16="http://schemas.microsoft.com/office/drawing/2014/main" id="{F1329193-3D08-6B84-4490-95EBF789AE52}"/>
              </a:ext>
            </a:extLst>
          </p:cNvPr>
          <p:cNvSpPr txBox="1">
            <a:spLocks noChangeArrowheads="1"/>
          </p:cNvSpPr>
          <p:nvPr/>
        </p:nvSpPr>
        <p:spPr bwMode="auto">
          <a:xfrm>
            <a:off x="3884613" y="8685213"/>
            <a:ext cx="2971800" cy="4587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fontAlgn="base">
              <a:spcBef>
                <a:spcPct val="0"/>
              </a:spcBef>
              <a:spcAft>
                <a:spcPct val="0"/>
              </a:spcAft>
              <a:defRPr>
                <a:solidFill>
                  <a:schemeClr val="tx1"/>
                </a:solidFill>
                <a:latin typeface="Calibri" panose="020F0502020204030204" pitchFamily="34" charset="0"/>
              </a:defRPr>
            </a:lvl6pPr>
            <a:lvl7pPr marL="2971800" indent="-228600" fontAlgn="base">
              <a:spcBef>
                <a:spcPct val="0"/>
              </a:spcBef>
              <a:spcAft>
                <a:spcPct val="0"/>
              </a:spcAft>
              <a:defRPr>
                <a:solidFill>
                  <a:schemeClr val="tx1"/>
                </a:solidFill>
                <a:latin typeface="Calibri" panose="020F0502020204030204" pitchFamily="34" charset="0"/>
              </a:defRPr>
            </a:lvl7pPr>
            <a:lvl8pPr marL="3429000" indent="-228600" fontAlgn="base">
              <a:spcBef>
                <a:spcPct val="0"/>
              </a:spcBef>
              <a:spcAft>
                <a:spcPct val="0"/>
              </a:spcAft>
              <a:defRPr>
                <a:solidFill>
                  <a:schemeClr val="tx1"/>
                </a:solidFill>
                <a:latin typeface="Calibri" panose="020F0502020204030204" pitchFamily="34" charset="0"/>
              </a:defRPr>
            </a:lvl8pPr>
            <a:lvl9pPr marL="3886200" indent="-228600" fontAlgn="base">
              <a:spcBef>
                <a:spcPct val="0"/>
              </a:spcBef>
              <a:spcAft>
                <a:spcPct val="0"/>
              </a:spcAft>
              <a:defRPr>
                <a:solidFill>
                  <a:schemeClr val="tx1"/>
                </a:solidFill>
                <a:latin typeface="Calibri" panose="020F0502020204030204" pitchFamily="34" charset="0"/>
              </a:defRPr>
            </a:lvl9pPr>
          </a:lstStyle>
          <a:p>
            <a:pPr algn="r" eaLnBrk="1" hangingPunct="1"/>
            <a:fld id="{81338BDA-DC4B-4B13-AA23-6C020F8AA3EB}" type="slidenum">
              <a:rPr lang="en-GB" altLang="en-US" sz="1200">
                <a:solidFill>
                  <a:srgbClr val="000000"/>
                </a:solidFill>
                <a:latin typeface="Arial" panose="020B0604020202020204" pitchFamily="34" charset="0"/>
                <a:ea typeface="MS PGothic" panose="020B0600070205080204" pitchFamily="34" charset="-128"/>
              </a:rPr>
              <a:pPr algn="r" eaLnBrk="1" hangingPunct="1"/>
              <a:t>29</a:t>
            </a:fld>
            <a:endParaRPr lang="en-GB" altLang="en-US" sz="1200">
              <a:solidFill>
                <a:srgbClr val="000000"/>
              </a:solidFill>
              <a:latin typeface="Arial" panose="020B0604020202020204" pitchFamily="34" charset="0"/>
              <a:ea typeface="MS PGothic" panose="020B0600070205080204" pitchFamily="34" charset="-128"/>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a:extLst>
              <a:ext uri="{FF2B5EF4-FFF2-40B4-BE49-F238E27FC236}">
                <a16:creationId xmlns:a16="http://schemas.microsoft.com/office/drawing/2014/main" id="{BCAE9568-DB7E-E876-7A3B-2226BA1558F6}"/>
              </a:ext>
            </a:extLst>
          </p:cNvPr>
          <p:cNvSpPr>
            <a:spLocks noGrp="1" noRot="1" noChangeAspect="1" noTextEdit="1"/>
          </p:cNvSpPr>
          <p:nvPr>
            <p:ph type="sldImg"/>
          </p:nvPr>
        </p:nvSpPr>
        <p:spPr>
          <a:ln/>
        </p:spPr>
      </p:sp>
      <p:sp>
        <p:nvSpPr>
          <p:cNvPr id="29699" name="Notes Placeholder 2">
            <a:extLst>
              <a:ext uri="{FF2B5EF4-FFF2-40B4-BE49-F238E27FC236}">
                <a16:creationId xmlns:a16="http://schemas.microsoft.com/office/drawing/2014/main" id="{0780E1A9-C7E3-F382-264E-2EA3C6D4D955}"/>
              </a:ext>
            </a:extLst>
          </p:cNvPr>
          <p:cNvSpPr txBox="1">
            <a:spLocks noGrp="1" noChangeArrowheads="1"/>
          </p:cNvSpPr>
          <p:nvPr>
            <p:ph type="body" sz="quarter"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numCol="1">
            <a:prstTxWarp prst="textNoShape">
              <a:avLst/>
            </a:prstTxWarp>
          </a:bodyPr>
          <a:lstStyle/>
          <a:p>
            <a:pPr eaLnBrk="1"/>
            <a:r>
              <a:rPr lang="en-GB" altLang="en-US" b="1">
                <a:latin typeface="Calibri" panose="020F0502020204030204" pitchFamily="34" charset="0"/>
              </a:rPr>
              <a:t>Cost Behaviour</a:t>
            </a:r>
            <a:endParaRPr lang="en-GB" altLang="en-US">
              <a:latin typeface="Calibri" panose="020F0502020204030204" pitchFamily="34" charset="0"/>
            </a:endParaRPr>
          </a:p>
          <a:p>
            <a:pPr eaLnBrk="1"/>
            <a:r>
              <a:rPr lang="en-GB" altLang="en-US">
                <a:latin typeface="Calibri" panose="020F0502020204030204" pitchFamily="34" charset="0"/>
              </a:rPr>
              <a:t>Planning and decision making are two key areas of management, an understanding of what our costs are and how they behave under certain conditions is of crucial importance to the decision making process.</a:t>
            </a:r>
          </a:p>
          <a:p>
            <a:pPr eaLnBrk="1"/>
            <a:r>
              <a:rPr lang="en-GB" altLang="en-US">
                <a:latin typeface="Calibri" panose="020F0502020204030204" pitchFamily="34" charset="0"/>
              </a:rPr>
              <a:t>Costs can be seen from the perspective of how they behave, react and fluctuate according to organisational activity; this is a very powerful management tool. In this context costs are either</a:t>
            </a:r>
          </a:p>
          <a:p>
            <a:pPr eaLnBrk="1"/>
            <a:r>
              <a:rPr lang="en-GB" altLang="en-US">
                <a:latin typeface="Calibri" panose="020F0502020204030204" pitchFamily="34" charset="0"/>
              </a:rPr>
              <a:t>Fixed costs</a:t>
            </a:r>
          </a:p>
          <a:p>
            <a:pPr eaLnBrk="1"/>
            <a:r>
              <a:rPr lang="en-GB" altLang="en-US">
                <a:latin typeface="Calibri" panose="020F0502020204030204" pitchFamily="34" charset="0"/>
              </a:rPr>
              <a:t>Stepped fixed costs</a:t>
            </a:r>
          </a:p>
          <a:p>
            <a:pPr eaLnBrk="1"/>
            <a:r>
              <a:rPr lang="en-GB" altLang="en-US">
                <a:latin typeface="Calibri" panose="020F0502020204030204" pitchFamily="34" charset="0"/>
              </a:rPr>
              <a:t>Variable costs</a:t>
            </a:r>
          </a:p>
          <a:p>
            <a:pPr eaLnBrk="1"/>
            <a:r>
              <a:rPr lang="en-GB" altLang="en-US">
                <a:latin typeface="Calibri" panose="020F0502020204030204" pitchFamily="34" charset="0"/>
              </a:rPr>
              <a:t>Semi-variable costs</a:t>
            </a:r>
          </a:p>
          <a:p>
            <a:pPr eaLnBrk="1"/>
            <a:endParaRPr lang="en-GB" altLang="en-US">
              <a:latin typeface="Calibri" panose="020F0502020204030204" pitchFamily="34" charset="0"/>
            </a:endParaRPr>
          </a:p>
        </p:txBody>
      </p:sp>
      <p:sp>
        <p:nvSpPr>
          <p:cNvPr id="29700" name="Slide Number Placeholder 3">
            <a:extLst>
              <a:ext uri="{FF2B5EF4-FFF2-40B4-BE49-F238E27FC236}">
                <a16:creationId xmlns:a16="http://schemas.microsoft.com/office/drawing/2014/main" id="{C5992F2B-13E9-3A2C-FCEC-F7D3AE7D97E5}"/>
              </a:ext>
            </a:extLst>
          </p:cNvPr>
          <p:cNvSpPr txBox="1">
            <a:spLocks noChangeArrowheads="1"/>
          </p:cNvSpPr>
          <p:nvPr/>
        </p:nvSpPr>
        <p:spPr bwMode="auto">
          <a:xfrm>
            <a:off x="3884613" y="8685213"/>
            <a:ext cx="2971800" cy="4587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fontAlgn="base">
              <a:spcBef>
                <a:spcPct val="0"/>
              </a:spcBef>
              <a:spcAft>
                <a:spcPct val="0"/>
              </a:spcAft>
              <a:defRPr>
                <a:solidFill>
                  <a:schemeClr val="tx1"/>
                </a:solidFill>
                <a:latin typeface="Calibri" panose="020F0502020204030204" pitchFamily="34" charset="0"/>
              </a:defRPr>
            </a:lvl6pPr>
            <a:lvl7pPr marL="2971800" indent="-228600" fontAlgn="base">
              <a:spcBef>
                <a:spcPct val="0"/>
              </a:spcBef>
              <a:spcAft>
                <a:spcPct val="0"/>
              </a:spcAft>
              <a:defRPr>
                <a:solidFill>
                  <a:schemeClr val="tx1"/>
                </a:solidFill>
                <a:latin typeface="Calibri" panose="020F0502020204030204" pitchFamily="34" charset="0"/>
              </a:defRPr>
            </a:lvl7pPr>
            <a:lvl8pPr marL="3429000" indent="-228600" fontAlgn="base">
              <a:spcBef>
                <a:spcPct val="0"/>
              </a:spcBef>
              <a:spcAft>
                <a:spcPct val="0"/>
              </a:spcAft>
              <a:defRPr>
                <a:solidFill>
                  <a:schemeClr val="tx1"/>
                </a:solidFill>
                <a:latin typeface="Calibri" panose="020F0502020204030204" pitchFamily="34" charset="0"/>
              </a:defRPr>
            </a:lvl8pPr>
            <a:lvl9pPr marL="3886200" indent="-228600" fontAlgn="base">
              <a:spcBef>
                <a:spcPct val="0"/>
              </a:spcBef>
              <a:spcAft>
                <a:spcPct val="0"/>
              </a:spcAft>
              <a:defRPr>
                <a:solidFill>
                  <a:schemeClr val="tx1"/>
                </a:solidFill>
                <a:latin typeface="Calibri" panose="020F0502020204030204" pitchFamily="34" charset="0"/>
              </a:defRPr>
            </a:lvl9pPr>
          </a:lstStyle>
          <a:p>
            <a:pPr algn="r" eaLnBrk="1" hangingPunct="1"/>
            <a:fld id="{71B36754-FB64-44F6-96FA-1DDE31BBC220}" type="slidenum">
              <a:rPr lang="en-GB" altLang="en-US" sz="1200">
                <a:solidFill>
                  <a:srgbClr val="000000"/>
                </a:solidFill>
              </a:rPr>
              <a:pPr algn="r" eaLnBrk="1" hangingPunct="1"/>
              <a:t>30</a:t>
            </a:fld>
            <a:endParaRPr lang="en-GB" altLang="en-US" sz="1200">
              <a:solidFill>
                <a:srgbClr val="000000"/>
              </a:solidFill>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7">
            <a:extLst>
              <a:ext uri="{FF2B5EF4-FFF2-40B4-BE49-F238E27FC236}">
                <a16:creationId xmlns:a16="http://schemas.microsoft.com/office/drawing/2014/main" id="{9333534A-0F67-431C-2A33-DFF1A3843FF6}"/>
              </a:ext>
            </a:extLst>
          </p:cNvPr>
          <p:cNvSpPr txBox="1">
            <a:spLocks noChangeArrowheads="1"/>
          </p:cNvSpPr>
          <p:nvPr/>
        </p:nvSpPr>
        <p:spPr bwMode="auto">
          <a:xfrm>
            <a:off x="3884613" y="8685213"/>
            <a:ext cx="2971800" cy="4587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fontAlgn="base">
              <a:spcBef>
                <a:spcPct val="0"/>
              </a:spcBef>
              <a:spcAft>
                <a:spcPct val="0"/>
              </a:spcAft>
              <a:defRPr>
                <a:solidFill>
                  <a:schemeClr val="tx1"/>
                </a:solidFill>
                <a:latin typeface="Calibri" panose="020F0502020204030204" pitchFamily="34" charset="0"/>
              </a:defRPr>
            </a:lvl6pPr>
            <a:lvl7pPr marL="2971800" indent="-228600" fontAlgn="base">
              <a:spcBef>
                <a:spcPct val="0"/>
              </a:spcBef>
              <a:spcAft>
                <a:spcPct val="0"/>
              </a:spcAft>
              <a:defRPr>
                <a:solidFill>
                  <a:schemeClr val="tx1"/>
                </a:solidFill>
                <a:latin typeface="Calibri" panose="020F0502020204030204" pitchFamily="34" charset="0"/>
              </a:defRPr>
            </a:lvl7pPr>
            <a:lvl8pPr marL="3429000" indent="-228600" fontAlgn="base">
              <a:spcBef>
                <a:spcPct val="0"/>
              </a:spcBef>
              <a:spcAft>
                <a:spcPct val="0"/>
              </a:spcAft>
              <a:defRPr>
                <a:solidFill>
                  <a:schemeClr val="tx1"/>
                </a:solidFill>
                <a:latin typeface="Calibri" panose="020F0502020204030204" pitchFamily="34" charset="0"/>
              </a:defRPr>
            </a:lvl8pPr>
            <a:lvl9pPr marL="3886200" indent="-228600" fontAlgn="base">
              <a:spcBef>
                <a:spcPct val="0"/>
              </a:spcBef>
              <a:spcAft>
                <a:spcPct val="0"/>
              </a:spcAft>
              <a:defRPr>
                <a:solidFill>
                  <a:schemeClr val="tx1"/>
                </a:solidFill>
                <a:latin typeface="Calibri" panose="020F0502020204030204" pitchFamily="34" charset="0"/>
              </a:defRPr>
            </a:lvl9pPr>
          </a:lstStyle>
          <a:p>
            <a:pPr algn="r" eaLnBrk="1" hangingPunct="1"/>
            <a:fld id="{2EDC117A-666C-4AF4-990B-5F93EBA8325A}" type="slidenum">
              <a:rPr lang="en-US" altLang="en-US" sz="1200">
                <a:solidFill>
                  <a:srgbClr val="000000"/>
                </a:solidFill>
                <a:latin typeface="Arial" panose="020B0604020202020204" pitchFamily="34" charset="0"/>
                <a:ea typeface="MS PGothic" panose="020B0600070205080204" pitchFamily="34" charset="-128"/>
              </a:rPr>
              <a:pPr algn="r" eaLnBrk="1" hangingPunct="1"/>
              <a:t>31</a:t>
            </a:fld>
            <a:endParaRPr lang="en-US" altLang="en-US" sz="1200">
              <a:solidFill>
                <a:srgbClr val="000000"/>
              </a:solidFill>
              <a:latin typeface="Arial" panose="020B0604020202020204" pitchFamily="34" charset="0"/>
              <a:ea typeface="MS PGothic" panose="020B0600070205080204" pitchFamily="34" charset="-128"/>
            </a:endParaRPr>
          </a:p>
        </p:txBody>
      </p:sp>
      <p:sp>
        <p:nvSpPr>
          <p:cNvPr id="31747" name="Slide Image Placeholder 2">
            <a:extLst>
              <a:ext uri="{FF2B5EF4-FFF2-40B4-BE49-F238E27FC236}">
                <a16:creationId xmlns:a16="http://schemas.microsoft.com/office/drawing/2014/main" id="{AE496870-D23E-AB56-011D-2AC2B24289B4}"/>
              </a:ext>
            </a:extLst>
          </p:cNvPr>
          <p:cNvSpPr>
            <a:spLocks noGrp="1" noRot="1" noChangeAspect="1" noTextEdit="1"/>
          </p:cNvSpPr>
          <p:nvPr>
            <p:ph type="sldImg"/>
          </p:nvPr>
        </p:nvSpPr>
        <p:spPr>
          <a:xfrm>
            <a:off x="393700" y="692150"/>
            <a:ext cx="6072188" cy="3416300"/>
          </a:xfrm>
          <a:ln/>
        </p:spPr>
      </p:sp>
      <p:sp>
        <p:nvSpPr>
          <p:cNvPr id="31748" name="Rectangle 3">
            <a:extLst>
              <a:ext uri="{FF2B5EF4-FFF2-40B4-BE49-F238E27FC236}">
                <a16:creationId xmlns:a16="http://schemas.microsoft.com/office/drawing/2014/main" id="{589FE484-95A7-1408-5AD7-8C466B0A388A}"/>
              </a:ext>
            </a:extLst>
          </p:cNvPr>
          <p:cNvSpPr txBox="1">
            <a:spLocks noGrp="1" noChangeArrowheads="1"/>
          </p:cNvSpPr>
          <p:nvPr>
            <p:ph type="body" sz="quarter" idx="1"/>
          </p:nvPr>
        </p:nvSpPr>
        <p:spPr bwMode="auto">
          <a:xfrm>
            <a:off x="912813" y="4343400"/>
            <a:ext cx="5032375" cy="41148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numCol="1">
            <a:prstTxWarp prst="textNoShape">
              <a:avLst/>
            </a:prstTxWarp>
          </a:bodyPr>
          <a:lstStyle/>
          <a:p>
            <a:pPr eaLnBrk="1"/>
            <a:r>
              <a:rPr lang="en-GB" altLang="en-US" b="1">
                <a:latin typeface="Calibri" panose="020F0502020204030204" pitchFamily="34" charset="0"/>
              </a:rPr>
              <a:t>Fixed Costs</a:t>
            </a:r>
            <a:endParaRPr lang="en-GB" altLang="en-US">
              <a:latin typeface="Calibri" panose="020F0502020204030204" pitchFamily="34" charset="0"/>
            </a:endParaRPr>
          </a:p>
          <a:p>
            <a:pPr eaLnBrk="1"/>
            <a:r>
              <a:rPr lang="en-GB" altLang="en-US">
                <a:latin typeface="Calibri" panose="020F0502020204030204" pitchFamily="34" charset="0"/>
              </a:rPr>
              <a:t>Fixed costs are also called non-controllable costs and they remain the same whatever the level of activity that an organisation does over a period of time For example, the cost of our car road tax will be the same whether we drive it 200 miles a year or 15,000 miles. The same applies to insurance, purchase price, radios etc.</a:t>
            </a:r>
          </a:p>
          <a:p>
            <a:pPr eaLnBrk="1"/>
            <a:r>
              <a:rPr lang="en-GB" altLang="en-US">
                <a:latin typeface="Calibri" panose="020F0502020204030204" pitchFamily="34" charset="0"/>
              </a:rPr>
              <a:t>Other costs that will be largely fixed in nature, despite how much we sell (up to a point) include:</a:t>
            </a:r>
          </a:p>
          <a:p>
            <a:pPr eaLnBrk="1"/>
            <a:r>
              <a:rPr lang="en-GB" altLang="en-US">
                <a:latin typeface="Calibri" panose="020F0502020204030204" pitchFamily="34" charset="0"/>
              </a:rPr>
              <a:t>Wages and salaries – fixed amounts</a:t>
            </a:r>
          </a:p>
          <a:p>
            <a:pPr eaLnBrk="1"/>
            <a:r>
              <a:rPr lang="en-GB" altLang="en-US">
                <a:latin typeface="Calibri" panose="020F0502020204030204" pitchFamily="34" charset="0"/>
              </a:rPr>
              <a:t>Insurance</a:t>
            </a:r>
          </a:p>
          <a:p>
            <a:pPr eaLnBrk="1"/>
            <a:r>
              <a:rPr lang="en-GB" altLang="en-US">
                <a:latin typeface="Calibri" panose="020F0502020204030204" pitchFamily="34" charset="0"/>
              </a:rPr>
              <a:t>Rent and rates</a:t>
            </a:r>
          </a:p>
          <a:p>
            <a:pPr eaLnBrk="1"/>
            <a:r>
              <a:rPr lang="en-GB" altLang="en-US">
                <a:latin typeface="Calibri" panose="020F0502020204030204" pitchFamily="34" charset="0"/>
              </a:rPr>
              <a:t>Depreciation on assets</a:t>
            </a:r>
          </a:p>
          <a:p>
            <a:pPr eaLnBrk="1"/>
            <a:r>
              <a:rPr lang="en-GB" altLang="en-US">
                <a:latin typeface="Calibri" panose="020F0502020204030204" pitchFamily="34" charset="0"/>
              </a:rPr>
              <a:t>Leasing charge</a:t>
            </a:r>
          </a:p>
          <a:p>
            <a:pPr eaLnBrk="1"/>
            <a:r>
              <a:rPr lang="en-GB" altLang="en-US">
                <a:latin typeface="Calibri" panose="020F0502020204030204" pitchFamily="34" charset="0"/>
              </a:rPr>
              <a:t>If our business expands or contracts to a certain point then we our fixed costs may alter.</a:t>
            </a:r>
          </a:p>
          <a:p>
            <a:pPr eaLnBrk="1"/>
            <a:endParaRPr altLang="en-US">
              <a:latin typeface="Calibri" panose="020F0502020204030204" pitchFamily="34" charset="0"/>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7">
            <a:extLst>
              <a:ext uri="{FF2B5EF4-FFF2-40B4-BE49-F238E27FC236}">
                <a16:creationId xmlns:a16="http://schemas.microsoft.com/office/drawing/2014/main" id="{5A073B9B-CBC5-31E2-DB9C-8C354C121BF3}"/>
              </a:ext>
            </a:extLst>
          </p:cNvPr>
          <p:cNvSpPr txBox="1">
            <a:spLocks noChangeArrowheads="1"/>
          </p:cNvSpPr>
          <p:nvPr/>
        </p:nvSpPr>
        <p:spPr bwMode="auto">
          <a:xfrm>
            <a:off x="3884613" y="8685213"/>
            <a:ext cx="2971800" cy="4587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fontAlgn="base">
              <a:spcBef>
                <a:spcPct val="0"/>
              </a:spcBef>
              <a:spcAft>
                <a:spcPct val="0"/>
              </a:spcAft>
              <a:defRPr>
                <a:solidFill>
                  <a:schemeClr val="tx1"/>
                </a:solidFill>
                <a:latin typeface="Calibri" panose="020F0502020204030204" pitchFamily="34" charset="0"/>
              </a:defRPr>
            </a:lvl6pPr>
            <a:lvl7pPr marL="2971800" indent="-228600" fontAlgn="base">
              <a:spcBef>
                <a:spcPct val="0"/>
              </a:spcBef>
              <a:spcAft>
                <a:spcPct val="0"/>
              </a:spcAft>
              <a:defRPr>
                <a:solidFill>
                  <a:schemeClr val="tx1"/>
                </a:solidFill>
                <a:latin typeface="Calibri" panose="020F0502020204030204" pitchFamily="34" charset="0"/>
              </a:defRPr>
            </a:lvl7pPr>
            <a:lvl8pPr marL="3429000" indent="-228600" fontAlgn="base">
              <a:spcBef>
                <a:spcPct val="0"/>
              </a:spcBef>
              <a:spcAft>
                <a:spcPct val="0"/>
              </a:spcAft>
              <a:defRPr>
                <a:solidFill>
                  <a:schemeClr val="tx1"/>
                </a:solidFill>
                <a:latin typeface="Calibri" panose="020F0502020204030204" pitchFamily="34" charset="0"/>
              </a:defRPr>
            </a:lvl8pPr>
            <a:lvl9pPr marL="3886200" indent="-228600" fontAlgn="base">
              <a:spcBef>
                <a:spcPct val="0"/>
              </a:spcBef>
              <a:spcAft>
                <a:spcPct val="0"/>
              </a:spcAft>
              <a:defRPr>
                <a:solidFill>
                  <a:schemeClr val="tx1"/>
                </a:solidFill>
                <a:latin typeface="Calibri" panose="020F0502020204030204" pitchFamily="34" charset="0"/>
              </a:defRPr>
            </a:lvl9pPr>
          </a:lstStyle>
          <a:p>
            <a:pPr algn="r" eaLnBrk="1" hangingPunct="1"/>
            <a:fld id="{DA25D345-1346-475D-94B8-35DB76D40A89}" type="slidenum">
              <a:rPr lang="en-US" altLang="en-US" sz="1200">
                <a:solidFill>
                  <a:srgbClr val="000000"/>
                </a:solidFill>
                <a:latin typeface="Arial" panose="020B0604020202020204" pitchFamily="34" charset="0"/>
                <a:ea typeface="MS PGothic" panose="020B0600070205080204" pitchFamily="34" charset="-128"/>
              </a:rPr>
              <a:pPr algn="r" eaLnBrk="1" hangingPunct="1"/>
              <a:t>32</a:t>
            </a:fld>
            <a:endParaRPr lang="en-US" altLang="en-US" sz="1200">
              <a:solidFill>
                <a:srgbClr val="000000"/>
              </a:solidFill>
              <a:latin typeface="Arial" panose="020B0604020202020204" pitchFamily="34" charset="0"/>
              <a:ea typeface="MS PGothic" panose="020B0600070205080204" pitchFamily="34" charset="-128"/>
            </a:endParaRPr>
          </a:p>
        </p:txBody>
      </p:sp>
      <p:sp>
        <p:nvSpPr>
          <p:cNvPr id="33795" name="Slide Image Placeholder 2">
            <a:extLst>
              <a:ext uri="{FF2B5EF4-FFF2-40B4-BE49-F238E27FC236}">
                <a16:creationId xmlns:a16="http://schemas.microsoft.com/office/drawing/2014/main" id="{BDB6086B-B9B4-22DF-9B4B-0EB327031039}"/>
              </a:ext>
            </a:extLst>
          </p:cNvPr>
          <p:cNvSpPr>
            <a:spLocks noGrp="1" noRot="1" noChangeAspect="1" noTextEdit="1"/>
          </p:cNvSpPr>
          <p:nvPr>
            <p:ph type="sldImg"/>
          </p:nvPr>
        </p:nvSpPr>
        <p:spPr>
          <a:xfrm>
            <a:off x="393700" y="692150"/>
            <a:ext cx="6072188" cy="3416300"/>
          </a:xfrm>
          <a:ln/>
        </p:spPr>
      </p:sp>
      <p:sp>
        <p:nvSpPr>
          <p:cNvPr id="33796" name="Rectangle 3">
            <a:extLst>
              <a:ext uri="{FF2B5EF4-FFF2-40B4-BE49-F238E27FC236}">
                <a16:creationId xmlns:a16="http://schemas.microsoft.com/office/drawing/2014/main" id="{81163D10-B413-4B5C-A2AF-2590BF001A2E}"/>
              </a:ext>
            </a:extLst>
          </p:cNvPr>
          <p:cNvSpPr txBox="1">
            <a:spLocks noGrp="1" noChangeArrowheads="1"/>
          </p:cNvSpPr>
          <p:nvPr>
            <p:ph type="body" sz="quarter" idx="1"/>
          </p:nvPr>
        </p:nvSpPr>
        <p:spPr bwMode="auto">
          <a:xfrm>
            <a:off x="912813" y="4343400"/>
            <a:ext cx="5032375" cy="41148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numCol="1">
            <a:prstTxWarp prst="textNoShape">
              <a:avLst/>
            </a:prstTxWarp>
          </a:bodyPr>
          <a:lstStyle/>
          <a:p>
            <a:pPr eaLnBrk="1"/>
            <a:r>
              <a:rPr lang="en-GB" altLang="en-US" b="1">
                <a:latin typeface="Calibri" panose="020F0502020204030204" pitchFamily="34" charset="0"/>
              </a:rPr>
              <a:t>Variable Costs</a:t>
            </a:r>
            <a:endParaRPr lang="en-GB" altLang="en-US">
              <a:latin typeface="Calibri" panose="020F0502020204030204" pitchFamily="34" charset="0"/>
            </a:endParaRPr>
          </a:p>
          <a:p>
            <a:pPr eaLnBrk="1"/>
            <a:r>
              <a:rPr lang="en-GB" altLang="en-US">
                <a:latin typeface="Calibri" panose="020F0502020204030204" pitchFamily="34" charset="0"/>
              </a:rPr>
              <a:t>Variable costs are also called avoidable/controllable costs and fluctuate according to activity</a:t>
            </a:r>
          </a:p>
          <a:p>
            <a:pPr eaLnBrk="1"/>
            <a:r>
              <a:rPr lang="en-GB" altLang="en-US">
                <a:latin typeface="Calibri" panose="020F0502020204030204" pitchFamily="34" charset="0"/>
              </a:rPr>
              <a:t>If we refer to our car example above then a variable cost would be petrol, which will vary according to the amount of mileage that we do. Other examples of variable costs are:</a:t>
            </a:r>
          </a:p>
          <a:p>
            <a:pPr eaLnBrk="1"/>
            <a:r>
              <a:rPr lang="en-GB" altLang="en-US">
                <a:latin typeface="Calibri" panose="020F0502020204030204" pitchFamily="34" charset="0"/>
              </a:rPr>
              <a:t>Inventory</a:t>
            </a:r>
          </a:p>
          <a:p>
            <a:pPr eaLnBrk="1"/>
            <a:r>
              <a:rPr lang="en-GB" altLang="en-US">
                <a:latin typeface="Calibri" panose="020F0502020204030204" pitchFamily="34" charset="0"/>
              </a:rPr>
              <a:t>Wages and salaries – paid on the basis of piecework, hourly rate etc.</a:t>
            </a:r>
          </a:p>
          <a:p>
            <a:pPr eaLnBrk="1"/>
            <a:r>
              <a:rPr lang="en-GB" altLang="en-US">
                <a:latin typeface="Calibri" panose="020F0502020204030204" pitchFamily="34" charset="0"/>
              </a:rPr>
              <a:t>Bonuses</a:t>
            </a:r>
          </a:p>
          <a:p>
            <a:pPr eaLnBrk="1"/>
            <a:r>
              <a:rPr lang="en-GB" altLang="en-US">
                <a:latin typeface="Calibri" panose="020F0502020204030204" pitchFamily="34" charset="0"/>
              </a:rPr>
              <a:t>Sales commissions</a:t>
            </a:r>
          </a:p>
          <a:p>
            <a:pPr eaLnBrk="1"/>
            <a:r>
              <a:rPr lang="en-GB" altLang="en-US">
                <a:latin typeface="Calibri" panose="020F0502020204030204" pitchFamily="34" charset="0"/>
              </a:rPr>
              <a:t>Postage and stationery</a:t>
            </a:r>
          </a:p>
          <a:p>
            <a:pPr eaLnBrk="1"/>
            <a:r>
              <a:rPr lang="en-GB" altLang="en-US">
                <a:latin typeface="Calibri" panose="020F0502020204030204" pitchFamily="34" charset="0"/>
              </a:rPr>
              <a:t>Semi-variable costs</a:t>
            </a:r>
          </a:p>
          <a:p>
            <a:pPr eaLnBrk="1"/>
            <a:endParaRPr altLang="en-US">
              <a:latin typeface="Calibri" panose="020F0502020204030204" pitchFamily="34" charset="0"/>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Slide Image Placeholder 1">
            <a:extLst>
              <a:ext uri="{FF2B5EF4-FFF2-40B4-BE49-F238E27FC236}">
                <a16:creationId xmlns:a16="http://schemas.microsoft.com/office/drawing/2014/main" id="{5F528FAA-3C7E-1DBB-10BF-82D074848DFA}"/>
              </a:ext>
            </a:extLst>
          </p:cNvPr>
          <p:cNvSpPr>
            <a:spLocks noGrp="1" noRot="1" noChangeAspect="1" noTextEdit="1"/>
          </p:cNvSpPr>
          <p:nvPr>
            <p:ph type="sldImg"/>
          </p:nvPr>
        </p:nvSpPr>
        <p:spPr>
          <a:ln/>
        </p:spPr>
      </p:sp>
      <p:sp>
        <p:nvSpPr>
          <p:cNvPr id="39939" name="Notes Placeholder 2">
            <a:extLst>
              <a:ext uri="{FF2B5EF4-FFF2-40B4-BE49-F238E27FC236}">
                <a16:creationId xmlns:a16="http://schemas.microsoft.com/office/drawing/2014/main" id="{1C347813-C4BA-FA3C-89DA-17850F151CAA}"/>
              </a:ext>
            </a:extLst>
          </p:cNvPr>
          <p:cNvSpPr txBox="1">
            <a:spLocks noGrp="1" noChangeArrowheads="1"/>
          </p:cNvSpPr>
          <p:nvPr>
            <p:ph type="body" sz="quarter"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numCol="1">
            <a:prstTxWarp prst="textNoShape">
              <a:avLst/>
            </a:prstTxWarp>
          </a:bodyPr>
          <a:lstStyle/>
          <a:p>
            <a:pPr eaLnBrk="1"/>
            <a:r>
              <a:rPr lang="en-GB" altLang="en-US" i="1">
                <a:latin typeface="Calibri" panose="020F0502020204030204" pitchFamily="34" charset="0"/>
              </a:rPr>
              <a:t>Yield management is a pricing strategy, which is commonly utilised by businesses in hospitality, air travel and other tourism related fields, in order to generate maximum revenue from a perishable inventory (e.g. hotel rooms, or airline seats). Here, we answer the question ‘what is yield management?’ and provide an explanation for why it is so useful for hotel owners and others working in hospitality.</a:t>
            </a:r>
            <a:endParaRPr lang="en-GB" altLang="en-US">
              <a:latin typeface="Calibri" panose="020F0502020204030204" pitchFamily="34" charset="0"/>
            </a:endParaRPr>
          </a:p>
          <a:p>
            <a:pPr eaLnBrk="1"/>
            <a:r>
              <a:rPr lang="en-GB" altLang="en-US">
                <a:latin typeface="Calibri" panose="020F0502020204030204" pitchFamily="34" charset="0"/>
              </a:rPr>
              <a:t>Inventory refers to……………………..</a:t>
            </a:r>
          </a:p>
          <a:p>
            <a:pPr eaLnBrk="1"/>
            <a:r>
              <a:rPr lang="en-GB" altLang="en-US">
                <a:latin typeface="Calibri" panose="020F0502020204030204" pitchFamily="34" charset="0"/>
              </a:rPr>
              <a:t>With regard to cruises, this could be the type of cabin offered i.e. cabin or staterooms</a:t>
            </a:r>
          </a:p>
          <a:p>
            <a:pPr eaLnBrk="1"/>
            <a:r>
              <a:rPr lang="en-GB" altLang="en-US">
                <a:latin typeface="Calibri" panose="020F0502020204030204" pitchFamily="34" charset="0"/>
              </a:rPr>
              <a:t>(inventory – not to be confused with this term when it refers to stock – in some industries, they do not rely on stock and the rooms are referred to inventory)</a:t>
            </a:r>
          </a:p>
        </p:txBody>
      </p:sp>
      <p:sp>
        <p:nvSpPr>
          <p:cNvPr id="39940" name="Slide Number Placeholder 3">
            <a:extLst>
              <a:ext uri="{FF2B5EF4-FFF2-40B4-BE49-F238E27FC236}">
                <a16:creationId xmlns:a16="http://schemas.microsoft.com/office/drawing/2014/main" id="{922F7D9E-3CD6-408F-B351-36D933959CA4}"/>
              </a:ext>
            </a:extLst>
          </p:cNvPr>
          <p:cNvSpPr txBox="1">
            <a:spLocks noChangeArrowheads="1"/>
          </p:cNvSpPr>
          <p:nvPr/>
        </p:nvSpPr>
        <p:spPr bwMode="auto">
          <a:xfrm>
            <a:off x="3884613" y="8685213"/>
            <a:ext cx="2971800" cy="4587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defTabSz="457200">
              <a:defRPr>
                <a:solidFill>
                  <a:schemeClr val="tx1"/>
                </a:solidFill>
                <a:latin typeface="Calibri" panose="020F0502020204030204" pitchFamily="34" charset="0"/>
              </a:defRPr>
            </a:lvl1pPr>
            <a:lvl2pPr marL="742950" indent="-285750" defTabSz="457200">
              <a:defRPr>
                <a:solidFill>
                  <a:schemeClr val="tx1"/>
                </a:solidFill>
                <a:latin typeface="Calibri" panose="020F0502020204030204" pitchFamily="34" charset="0"/>
              </a:defRPr>
            </a:lvl2pPr>
            <a:lvl3pPr marL="1143000" indent="-228600" defTabSz="457200">
              <a:defRPr>
                <a:solidFill>
                  <a:schemeClr val="tx1"/>
                </a:solidFill>
                <a:latin typeface="Calibri" panose="020F0502020204030204" pitchFamily="34" charset="0"/>
              </a:defRPr>
            </a:lvl3pPr>
            <a:lvl4pPr marL="1600200" indent="-228600" defTabSz="457200">
              <a:defRPr>
                <a:solidFill>
                  <a:schemeClr val="tx1"/>
                </a:solidFill>
                <a:latin typeface="Calibri" panose="020F0502020204030204" pitchFamily="34" charset="0"/>
              </a:defRPr>
            </a:lvl4pPr>
            <a:lvl5pPr marL="2057400" indent="-228600" defTabSz="457200">
              <a:defRPr>
                <a:solidFill>
                  <a:schemeClr val="tx1"/>
                </a:solidFill>
                <a:latin typeface="Calibri" panose="020F0502020204030204" pitchFamily="34" charset="0"/>
              </a:defRPr>
            </a:lvl5pPr>
            <a:lvl6pPr marL="2514600" indent="-228600" defTabSz="457200" fontAlgn="base">
              <a:spcBef>
                <a:spcPct val="0"/>
              </a:spcBef>
              <a:spcAft>
                <a:spcPct val="0"/>
              </a:spcAft>
              <a:defRPr>
                <a:solidFill>
                  <a:schemeClr val="tx1"/>
                </a:solidFill>
                <a:latin typeface="Calibri" panose="020F0502020204030204" pitchFamily="34" charset="0"/>
              </a:defRPr>
            </a:lvl6pPr>
            <a:lvl7pPr marL="2971800" indent="-228600" defTabSz="457200" fontAlgn="base">
              <a:spcBef>
                <a:spcPct val="0"/>
              </a:spcBef>
              <a:spcAft>
                <a:spcPct val="0"/>
              </a:spcAft>
              <a:defRPr>
                <a:solidFill>
                  <a:schemeClr val="tx1"/>
                </a:solidFill>
                <a:latin typeface="Calibri" panose="020F0502020204030204" pitchFamily="34" charset="0"/>
              </a:defRPr>
            </a:lvl7pPr>
            <a:lvl8pPr marL="3429000" indent="-228600" defTabSz="457200" fontAlgn="base">
              <a:spcBef>
                <a:spcPct val="0"/>
              </a:spcBef>
              <a:spcAft>
                <a:spcPct val="0"/>
              </a:spcAft>
              <a:defRPr>
                <a:solidFill>
                  <a:schemeClr val="tx1"/>
                </a:solidFill>
                <a:latin typeface="Calibri" panose="020F0502020204030204" pitchFamily="34" charset="0"/>
              </a:defRPr>
            </a:lvl8pPr>
            <a:lvl9pPr marL="3886200" indent="-228600" defTabSz="457200" fontAlgn="base">
              <a:spcBef>
                <a:spcPct val="0"/>
              </a:spcBef>
              <a:spcAft>
                <a:spcPct val="0"/>
              </a:spcAft>
              <a:defRPr>
                <a:solidFill>
                  <a:schemeClr val="tx1"/>
                </a:solidFill>
                <a:latin typeface="Calibri" panose="020F0502020204030204" pitchFamily="34" charset="0"/>
              </a:defRPr>
            </a:lvl9pPr>
          </a:lstStyle>
          <a:p>
            <a:pPr algn="r" eaLnBrk="1" hangingPunct="1"/>
            <a:fld id="{D47794BB-5B53-46F6-81E2-B348203DC7A7}" type="slidenum">
              <a:rPr lang="en-GB" altLang="en-US" sz="1200">
                <a:solidFill>
                  <a:srgbClr val="000000"/>
                </a:solidFill>
              </a:rPr>
              <a:pPr algn="r" eaLnBrk="1" hangingPunct="1"/>
              <a:t>33</a:t>
            </a:fld>
            <a:endParaRPr lang="en-GB" altLang="en-US" sz="1200">
              <a:solidFill>
                <a:srgbClr val="000000"/>
              </a:solidFill>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3C64A9B-F329-47A0-8F97-49E2A8A2A508}" type="slidenum">
              <a:rPr lang="en-GB" smtClean="0"/>
              <a:t>39</a:t>
            </a:fld>
            <a:endParaRPr lang="en-GB"/>
          </a:p>
        </p:txBody>
      </p:sp>
    </p:spTree>
    <p:extLst>
      <p:ext uri="{BB962C8B-B14F-4D97-AF65-F5344CB8AC3E}">
        <p14:creationId xmlns:p14="http://schemas.microsoft.com/office/powerpoint/2010/main" val="255952655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Slide Image Placeholder 1">
            <a:extLst>
              <a:ext uri="{FF2B5EF4-FFF2-40B4-BE49-F238E27FC236}">
                <a16:creationId xmlns:a16="http://schemas.microsoft.com/office/drawing/2014/main" id="{F51FAA21-F286-42E0-BC11-7010D6819AB5}"/>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4819" name="Notes Placeholder 2">
            <a:extLst>
              <a:ext uri="{FF2B5EF4-FFF2-40B4-BE49-F238E27FC236}">
                <a16:creationId xmlns:a16="http://schemas.microsoft.com/office/drawing/2014/main" id="{4A2BA2AB-C47A-4480-93A5-5E01BDA81966}"/>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a:p>
        </p:txBody>
      </p:sp>
      <p:sp>
        <p:nvSpPr>
          <p:cNvPr id="4100" name="Slide Number Placeholder 3">
            <a:extLst>
              <a:ext uri="{FF2B5EF4-FFF2-40B4-BE49-F238E27FC236}">
                <a16:creationId xmlns:a16="http://schemas.microsoft.com/office/drawing/2014/main" id="{A10AF17D-234C-4505-AD71-7D9374E308F0}"/>
              </a:ext>
            </a:extLst>
          </p:cNvPr>
          <p:cNvSpPr txBox="1">
            <a:spLocks noGrp="1"/>
          </p:cNvSpPr>
          <p:nvPr/>
        </p:nvSpPr>
        <p:spPr bwMode="auto">
          <a:xfrm>
            <a:off x="3884613" y="8685213"/>
            <a:ext cx="2971800" cy="457200"/>
          </a:xfrm>
          <a:prstGeom prst="rect">
            <a:avLst/>
          </a:prstGeom>
          <a:noFill/>
          <a:ln>
            <a:miter lim="800000"/>
            <a:headEnd/>
            <a:tailEnd/>
          </a:ln>
        </p:spPr>
        <p:txBody>
          <a:bodyPr anchor="b"/>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EE8C8EF6-AC98-4015-9E78-11E807A92652}" type="slidenum">
              <a:rPr kumimoji="0" lang="en-GB" altLang="en-US" sz="1200" b="0" i="0" u="none" strike="noStrike" kern="1200" cap="none" spc="0" normalizeH="0" baseline="0" noProof="0" smtClean="0">
                <a:ln>
                  <a:noFill/>
                </a:ln>
                <a:solidFill>
                  <a:prstClr val="black"/>
                </a:solidFill>
                <a:effectLst/>
                <a:uLnTx/>
                <a:uFillTx/>
                <a:latin typeface="Calibri" panose="020F050202020403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49</a:t>
            </a:fld>
            <a:endParaRPr kumimoji="0" lang="en-GB" altLang="en-US" sz="1200" b="0" i="0" u="none" strike="noStrike" kern="1200" cap="none" spc="0" normalizeH="0" baseline="0" noProof="0">
              <a:ln>
                <a:noFill/>
              </a:ln>
              <a:solidFill>
                <a:prstClr val="black"/>
              </a:solidFill>
              <a:effectLst/>
              <a:uLnTx/>
              <a:uFillTx/>
              <a:latin typeface="Calibri" panose="020F0502020204030204" pitchFamily="34" charset="0"/>
              <a:ea typeface="+mn-ea"/>
              <a:cs typeface="+mn-cs"/>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16913E-039A-2149-4741-B8591ED769B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894EEC8-388A-33B4-D4FD-E68E26E6763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4C0FFCB-93C8-78A4-51B8-70D9BE529771}"/>
              </a:ext>
            </a:extLst>
          </p:cNvPr>
          <p:cNvSpPr>
            <a:spLocks noGrp="1"/>
          </p:cNvSpPr>
          <p:nvPr>
            <p:ph type="dt" sz="half" idx="10"/>
          </p:nvPr>
        </p:nvSpPr>
        <p:spPr/>
        <p:txBody>
          <a:bodyPr/>
          <a:lstStyle/>
          <a:p>
            <a:pPr lvl="0"/>
            <a:fld id="{596EDC5C-63A0-4C13-88ED-0E858B46092D}" type="datetime1">
              <a:rPr lang="en-GB" smtClean="0"/>
              <a:pPr lvl="0"/>
              <a:t>18/10/2023</a:t>
            </a:fld>
            <a:endParaRPr lang="en-GB"/>
          </a:p>
        </p:txBody>
      </p:sp>
      <p:sp>
        <p:nvSpPr>
          <p:cNvPr id="5" name="Footer Placeholder 4">
            <a:extLst>
              <a:ext uri="{FF2B5EF4-FFF2-40B4-BE49-F238E27FC236}">
                <a16:creationId xmlns:a16="http://schemas.microsoft.com/office/drawing/2014/main" id="{34F19CCF-22B5-9389-7D85-A8C4450D8D76}"/>
              </a:ext>
            </a:extLst>
          </p:cNvPr>
          <p:cNvSpPr>
            <a:spLocks noGrp="1"/>
          </p:cNvSpPr>
          <p:nvPr>
            <p:ph type="ftr" sz="quarter" idx="11"/>
          </p:nvPr>
        </p:nvSpPr>
        <p:spPr/>
        <p:txBody>
          <a:bodyPr/>
          <a:lstStyle/>
          <a:p>
            <a:pPr lvl="0"/>
            <a:endParaRPr lang="en-GB"/>
          </a:p>
        </p:txBody>
      </p:sp>
      <p:sp>
        <p:nvSpPr>
          <p:cNvPr id="6" name="Slide Number Placeholder 5">
            <a:extLst>
              <a:ext uri="{FF2B5EF4-FFF2-40B4-BE49-F238E27FC236}">
                <a16:creationId xmlns:a16="http://schemas.microsoft.com/office/drawing/2014/main" id="{57244A5F-0355-1676-A299-B7A6B663CE03}"/>
              </a:ext>
            </a:extLst>
          </p:cNvPr>
          <p:cNvSpPr>
            <a:spLocks noGrp="1"/>
          </p:cNvSpPr>
          <p:nvPr>
            <p:ph type="sldNum" sz="quarter" idx="12"/>
          </p:nvPr>
        </p:nvSpPr>
        <p:spPr/>
        <p:txBody>
          <a:bodyPr/>
          <a:lstStyle/>
          <a:p>
            <a:pPr lvl="0"/>
            <a:fld id="{AC25EF48-9EF0-4E55-BB18-B20A0299D5B9}" type="slidenum">
              <a:rPr lang="en-GB" smtClean="0"/>
              <a:t>‹#›</a:t>
            </a:fld>
            <a:endParaRPr lang="en-GB"/>
          </a:p>
        </p:txBody>
      </p:sp>
    </p:spTree>
    <p:extLst>
      <p:ext uri="{BB962C8B-B14F-4D97-AF65-F5344CB8AC3E}">
        <p14:creationId xmlns:p14="http://schemas.microsoft.com/office/powerpoint/2010/main" val="273684265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57886B-9B0D-1A77-0296-5455790C217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019E5A6-9E91-D89D-3300-FF8D6E300C5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A8477B7-42D1-33DE-684E-926CCDB851F3}"/>
              </a:ext>
            </a:extLst>
          </p:cNvPr>
          <p:cNvSpPr>
            <a:spLocks noGrp="1"/>
          </p:cNvSpPr>
          <p:nvPr>
            <p:ph type="dt" sz="half" idx="10"/>
          </p:nvPr>
        </p:nvSpPr>
        <p:spPr/>
        <p:txBody>
          <a:bodyPr/>
          <a:lstStyle/>
          <a:p>
            <a:pPr lvl="0"/>
            <a:fld id="{FCE1E5C6-21C4-4A1B-8669-D7198A4B19DA}" type="datetime1">
              <a:rPr lang="en-GB" smtClean="0"/>
              <a:pPr lvl="0"/>
              <a:t>18/10/2023</a:t>
            </a:fld>
            <a:endParaRPr lang="en-GB"/>
          </a:p>
        </p:txBody>
      </p:sp>
      <p:sp>
        <p:nvSpPr>
          <p:cNvPr id="5" name="Footer Placeholder 4">
            <a:extLst>
              <a:ext uri="{FF2B5EF4-FFF2-40B4-BE49-F238E27FC236}">
                <a16:creationId xmlns:a16="http://schemas.microsoft.com/office/drawing/2014/main" id="{FF9508F3-BB50-296B-CF0D-F5D6859B901B}"/>
              </a:ext>
            </a:extLst>
          </p:cNvPr>
          <p:cNvSpPr>
            <a:spLocks noGrp="1"/>
          </p:cNvSpPr>
          <p:nvPr>
            <p:ph type="ftr" sz="quarter" idx="11"/>
          </p:nvPr>
        </p:nvSpPr>
        <p:spPr/>
        <p:txBody>
          <a:bodyPr/>
          <a:lstStyle/>
          <a:p>
            <a:pPr lvl="0"/>
            <a:endParaRPr lang="en-GB"/>
          </a:p>
        </p:txBody>
      </p:sp>
      <p:sp>
        <p:nvSpPr>
          <p:cNvPr id="6" name="Slide Number Placeholder 5">
            <a:extLst>
              <a:ext uri="{FF2B5EF4-FFF2-40B4-BE49-F238E27FC236}">
                <a16:creationId xmlns:a16="http://schemas.microsoft.com/office/drawing/2014/main" id="{689153CC-E956-C64F-05BE-4B14DD3B15F3}"/>
              </a:ext>
            </a:extLst>
          </p:cNvPr>
          <p:cNvSpPr>
            <a:spLocks noGrp="1"/>
          </p:cNvSpPr>
          <p:nvPr>
            <p:ph type="sldNum" sz="quarter" idx="12"/>
          </p:nvPr>
        </p:nvSpPr>
        <p:spPr/>
        <p:txBody>
          <a:bodyPr/>
          <a:lstStyle/>
          <a:p>
            <a:pPr lvl="0"/>
            <a:fld id="{8EF3C8FC-41F8-4326-BCC1-5985ABB233F8}" type="slidenum">
              <a:rPr lang="en-GB" smtClean="0"/>
              <a:t>‹#›</a:t>
            </a:fld>
            <a:endParaRPr lang="en-GB"/>
          </a:p>
        </p:txBody>
      </p:sp>
    </p:spTree>
    <p:extLst>
      <p:ext uri="{BB962C8B-B14F-4D97-AF65-F5344CB8AC3E}">
        <p14:creationId xmlns:p14="http://schemas.microsoft.com/office/powerpoint/2010/main" val="617471728"/>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70B797-2F89-538A-09EE-F4BDD73174A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F5E09BD-D78A-2378-07C8-9AB84D36358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DC7E176-E036-9671-426F-CE83CA66C54D}"/>
              </a:ext>
            </a:extLst>
          </p:cNvPr>
          <p:cNvSpPr>
            <a:spLocks noGrp="1"/>
          </p:cNvSpPr>
          <p:nvPr>
            <p:ph type="dt" sz="half" idx="10"/>
          </p:nvPr>
        </p:nvSpPr>
        <p:spPr/>
        <p:txBody>
          <a:bodyPr/>
          <a:lstStyle/>
          <a:p>
            <a:pPr lvl="0"/>
            <a:fld id="{BB652E97-00CA-484C-BF74-D18214204D71}" type="datetime1">
              <a:rPr lang="en-GB" smtClean="0"/>
              <a:pPr lvl="0"/>
              <a:t>18/10/2023</a:t>
            </a:fld>
            <a:endParaRPr lang="en-GB"/>
          </a:p>
        </p:txBody>
      </p:sp>
      <p:sp>
        <p:nvSpPr>
          <p:cNvPr id="5" name="Footer Placeholder 4">
            <a:extLst>
              <a:ext uri="{FF2B5EF4-FFF2-40B4-BE49-F238E27FC236}">
                <a16:creationId xmlns:a16="http://schemas.microsoft.com/office/drawing/2014/main" id="{3CFDA4D1-10E6-21F0-16E5-881F0276DD00}"/>
              </a:ext>
            </a:extLst>
          </p:cNvPr>
          <p:cNvSpPr>
            <a:spLocks noGrp="1"/>
          </p:cNvSpPr>
          <p:nvPr>
            <p:ph type="ftr" sz="quarter" idx="11"/>
          </p:nvPr>
        </p:nvSpPr>
        <p:spPr/>
        <p:txBody>
          <a:bodyPr/>
          <a:lstStyle/>
          <a:p>
            <a:pPr lvl="0"/>
            <a:endParaRPr lang="en-GB"/>
          </a:p>
        </p:txBody>
      </p:sp>
      <p:sp>
        <p:nvSpPr>
          <p:cNvPr id="6" name="Slide Number Placeholder 5">
            <a:extLst>
              <a:ext uri="{FF2B5EF4-FFF2-40B4-BE49-F238E27FC236}">
                <a16:creationId xmlns:a16="http://schemas.microsoft.com/office/drawing/2014/main" id="{32204284-2F6A-A66A-1A8F-FAFDD175F721}"/>
              </a:ext>
            </a:extLst>
          </p:cNvPr>
          <p:cNvSpPr>
            <a:spLocks noGrp="1"/>
          </p:cNvSpPr>
          <p:nvPr>
            <p:ph type="sldNum" sz="quarter" idx="12"/>
          </p:nvPr>
        </p:nvSpPr>
        <p:spPr/>
        <p:txBody>
          <a:bodyPr/>
          <a:lstStyle/>
          <a:p>
            <a:pPr lvl="0"/>
            <a:fld id="{7F826257-AB68-4A98-AD2F-951E3B88D95F}" type="slidenum">
              <a:rPr lang="en-GB" smtClean="0"/>
              <a:t>‹#›</a:t>
            </a:fld>
            <a:endParaRPr lang="en-GB"/>
          </a:p>
        </p:txBody>
      </p:sp>
    </p:spTree>
    <p:extLst>
      <p:ext uri="{BB962C8B-B14F-4D97-AF65-F5344CB8AC3E}">
        <p14:creationId xmlns:p14="http://schemas.microsoft.com/office/powerpoint/2010/main" val="213228574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83B3DE-13A1-616E-84B5-E77D2F1CC3C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49E62F8-256C-A05F-D248-9CF8A7A5300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6E8BDD5-29BB-7699-AF0F-AF4E0AF9E62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36ED8E4-A071-C229-257A-6D417B5C1F67}"/>
              </a:ext>
            </a:extLst>
          </p:cNvPr>
          <p:cNvSpPr>
            <a:spLocks noGrp="1"/>
          </p:cNvSpPr>
          <p:nvPr>
            <p:ph type="dt" sz="half" idx="10"/>
          </p:nvPr>
        </p:nvSpPr>
        <p:spPr/>
        <p:txBody>
          <a:bodyPr/>
          <a:lstStyle/>
          <a:p>
            <a:pPr lvl="0"/>
            <a:fld id="{76F9F26A-5357-4FD6-AFC3-93CD46ECD515}" type="datetime1">
              <a:rPr lang="en-GB" smtClean="0"/>
              <a:pPr lvl="0"/>
              <a:t>18/10/2023</a:t>
            </a:fld>
            <a:endParaRPr lang="en-GB"/>
          </a:p>
        </p:txBody>
      </p:sp>
      <p:sp>
        <p:nvSpPr>
          <p:cNvPr id="6" name="Footer Placeholder 5">
            <a:extLst>
              <a:ext uri="{FF2B5EF4-FFF2-40B4-BE49-F238E27FC236}">
                <a16:creationId xmlns:a16="http://schemas.microsoft.com/office/drawing/2014/main" id="{BB5521AD-5538-0356-7AB4-2EC179D614CB}"/>
              </a:ext>
            </a:extLst>
          </p:cNvPr>
          <p:cNvSpPr>
            <a:spLocks noGrp="1"/>
          </p:cNvSpPr>
          <p:nvPr>
            <p:ph type="ftr" sz="quarter" idx="11"/>
          </p:nvPr>
        </p:nvSpPr>
        <p:spPr/>
        <p:txBody>
          <a:bodyPr/>
          <a:lstStyle/>
          <a:p>
            <a:pPr lvl="0"/>
            <a:endParaRPr lang="en-GB"/>
          </a:p>
        </p:txBody>
      </p:sp>
      <p:sp>
        <p:nvSpPr>
          <p:cNvPr id="7" name="Slide Number Placeholder 6">
            <a:extLst>
              <a:ext uri="{FF2B5EF4-FFF2-40B4-BE49-F238E27FC236}">
                <a16:creationId xmlns:a16="http://schemas.microsoft.com/office/drawing/2014/main" id="{F6168449-7CA2-A451-81F2-C2C145E7E325}"/>
              </a:ext>
            </a:extLst>
          </p:cNvPr>
          <p:cNvSpPr>
            <a:spLocks noGrp="1"/>
          </p:cNvSpPr>
          <p:nvPr>
            <p:ph type="sldNum" sz="quarter" idx="12"/>
          </p:nvPr>
        </p:nvSpPr>
        <p:spPr/>
        <p:txBody>
          <a:bodyPr/>
          <a:lstStyle/>
          <a:p>
            <a:pPr lvl="0"/>
            <a:fld id="{EB0D0720-A584-40E7-905B-EAFA602A481A}" type="slidenum">
              <a:rPr lang="en-GB" smtClean="0"/>
              <a:t>‹#›</a:t>
            </a:fld>
            <a:endParaRPr lang="en-GB"/>
          </a:p>
        </p:txBody>
      </p:sp>
    </p:spTree>
    <p:extLst>
      <p:ext uri="{BB962C8B-B14F-4D97-AF65-F5344CB8AC3E}">
        <p14:creationId xmlns:p14="http://schemas.microsoft.com/office/powerpoint/2010/main" val="53932194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901E71-70B2-C517-BBD6-ACDF4250343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115786F-C830-06A1-FA7D-29AC8E4DD57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D0D3140-0917-924C-547C-187B1366A3D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F9A0479-196A-8FAE-8FF8-06A56A821FD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C33F88A-AD85-CC52-41FF-A5BD38315A0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FC93942-43D4-BB2A-22FE-D13B8CE0829F}"/>
              </a:ext>
            </a:extLst>
          </p:cNvPr>
          <p:cNvSpPr>
            <a:spLocks noGrp="1"/>
          </p:cNvSpPr>
          <p:nvPr>
            <p:ph type="dt" sz="half" idx="10"/>
          </p:nvPr>
        </p:nvSpPr>
        <p:spPr/>
        <p:txBody>
          <a:bodyPr/>
          <a:lstStyle/>
          <a:p>
            <a:pPr lvl="0"/>
            <a:fld id="{CBBEA9F8-3AEE-4648-BC6F-CDF729F9A73E}" type="datetime1">
              <a:rPr lang="en-GB" smtClean="0"/>
              <a:pPr lvl="0"/>
              <a:t>18/10/2023</a:t>
            </a:fld>
            <a:endParaRPr lang="en-GB"/>
          </a:p>
        </p:txBody>
      </p:sp>
      <p:sp>
        <p:nvSpPr>
          <p:cNvPr id="8" name="Footer Placeholder 7">
            <a:extLst>
              <a:ext uri="{FF2B5EF4-FFF2-40B4-BE49-F238E27FC236}">
                <a16:creationId xmlns:a16="http://schemas.microsoft.com/office/drawing/2014/main" id="{5881C794-C4BF-BF49-C827-7B521D82299C}"/>
              </a:ext>
            </a:extLst>
          </p:cNvPr>
          <p:cNvSpPr>
            <a:spLocks noGrp="1"/>
          </p:cNvSpPr>
          <p:nvPr>
            <p:ph type="ftr" sz="quarter" idx="11"/>
          </p:nvPr>
        </p:nvSpPr>
        <p:spPr/>
        <p:txBody>
          <a:bodyPr/>
          <a:lstStyle/>
          <a:p>
            <a:pPr lvl="0"/>
            <a:endParaRPr lang="en-GB"/>
          </a:p>
        </p:txBody>
      </p:sp>
      <p:sp>
        <p:nvSpPr>
          <p:cNvPr id="9" name="Slide Number Placeholder 8">
            <a:extLst>
              <a:ext uri="{FF2B5EF4-FFF2-40B4-BE49-F238E27FC236}">
                <a16:creationId xmlns:a16="http://schemas.microsoft.com/office/drawing/2014/main" id="{52C5924B-ED7E-9756-41FA-1436448F4E02}"/>
              </a:ext>
            </a:extLst>
          </p:cNvPr>
          <p:cNvSpPr>
            <a:spLocks noGrp="1"/>
          </p:cNvSpPr>
          <p:nvPr>
            <p:ph type="sldNum" sz="quarter" idx="12"/>
          </p:nvPr>
        </p:nvSpPr>
        <p:spPr/>
        <p:txBody>
          <a:bodyPr/>
          <a:lstStyle/>
          <a:p>
            <a:pPr lvl="0"/>
            <a:fld id="{2955FAA3-21FC-4CCF-8314-1004425836FF}" type="slidenum">
              <a:rPr lang="en-GB" smtClean="0"/>
              <a:t>‹#›</a:t>
            </a:fld>
            <a:endParaRPr lang="en-GB"/>
          </a:p>
        </p:txBody>
      </p:sp>
    </p:spTree>
    <p:extLst>
      <p:ext uri="{BB962C8B-B14F-4D97-AF65-F5344CB8AC3E}">
        <p14:creationId xmlns:p14="http://schemas.microsoft.com/office/powerpoint/2010/main" val="174859208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2453D4-0FAB-6F25-0558-6A8A3D96FA6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13F6A44-C593-6A7A-99AC-E1A0BCD3CFE1}"/>
              </a:ext>
            </a:extLst>
          </p:cNvPr>
          <p:cNvSpPr>
            <a:spLocks noGrp="1"/>
          </p:cNvSpPr>
          <p:nvPr>
            <p:ph type="dt" sz="half" idx="10"/>
          </p:nvPr>
        </p:nvSpPr>
        <p:spPr/>
        <p:txBody>
          <a:bodyPr/>
          <a:lstStyle/>
          <a:p>
            <a:pPr lvl="0"/>
            <a:fld id="{45731B2D-0ECE-47BB-8CC5-60A648C526F4}" type="datetime1">
              <a:rPr lang="en-GB" smtClean="0"/>
              <a:pPr lvl="0"/>
              <a:t>18/10/2023</a:t>
            </a:fld>
            <a:endParaRPr lang="en-GB"/>
          </a:p>
        </p:txBody>
      </p:sp>
      <p:sp>
        <p:nvSpPr>
          <p:cNvPr id="4" name="Footer Placeholder 3">
            <a:extLst>
              <a:ext uri="{FF2B5EF4-FFF2-40B4-BE49-F238E27FC236}">
                <a16:creationId xmlns:a16="http://schemas.microsoft.com/office/drawing/2014/main" id="{2464AE85-DDE8-BBC6-A4B2-63B9433E7178}"/>
              </a:ext>
            </a:extLst>
          </p:cNvPr>
          <p:cNvSpPr>
            <a:spLocks noGrp="1"/>
          </p:cNvSpPr>
          <p:nvPr>
            <p:ph type="ftr" sz="quarter" idx="11"/>
          </p:nvPr>
        </p:nvSpPr>
        <p:spPr/>
        <p:txBody>
          <a:bodyPr/>
          <a:lstStyle/>
          <a:p>
            <a:pPr lvl="0"/>
            <a:endParaRPr lang="en-GB"/>
          </a:p>
        </p:txBody>
      </p:sp>
      <p:sp>
        <p:nvSpPr>
          <p:cNvPr id="5" name="Slide Number Placeholder 4">
            <a:extLst>
              <a:ext uri="{FF2B5EF4-FFF2-40B4-BE49-F238E27FC236}">
                <a16:creationId xmlns:a16="http://schemas.microsoft.com/office/drawing/2014/main" id="{EAB8D453-EBBA-EE30-A8AA-740FE2D6F486}"/>
              </a:ext>
            </a:extLst>
          </p:cNvPr>
          <p:cNvSpPr>
            <a:spLocks noGrp="1"/>
          </p:cNvSpPr>
          <p:nvPr>
            <p:ph type="sldNum" sz="quarter" idx="12"/>
          </p:nvPr>
        </p:nvSpPr>
        <p:spPr/>
        <p:txBody>
          <a:bodyPr/>
          <a:lstStyle/>
          <a:p>
            <a:pPr lvl="0"/>
            <a:fld id="{A38FBE6F-36C1-4857-AB77-DB1300614668}" type="slidenum">
              <a:rPr lang="en-GB" smtClean="0"/>
              <a:t>‹#›</a:t>
            </a:fld>
            <a:endParaRPr lang="en-GB"/>
          </a:p>
        </p:txBody>
      </p:sp>
    </p:spTree>
    <p:extLst>
      <p:ext uri="{BB962C8B-B14F-4D97-AF65-F5344CB8AC3E}">
        <p14:creationId xmlns:p14="http://schemas.microsoft.com/office/powerpoint/2010/main" val="242886126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8E7434-FCF2-E50C-C4A2-6FCE02C29173}"/>
              </a:ext>
            </a:extLst>
          </p:cNvPr>
          <p:cNvSpPr>
            <a:spLocks noGrp="1"/>
          </p:cNvSpPr>
          <p:nvPr>
            <p:ph type="dt" sz="half" idx="10"/>
          </p:nvPr>
        </p:nvSpPr>
        <p:spPr/>
        <p:txBody>
          <a:bodyPr/>
          <a:lstStyle/>
          <a:p>
            <a:pPr lvl="0"/>
            <a:fld id="{204C1799-95E4-442C-9362-621D20F13D9F}" type="datetime1">
              <a:rPr lang="en-GB" smtClean="0"/>
              <a:pPr lvl="0"/>
              <a:t>18/10/2023</a:t>
            </a:fld>
            <a:endParaRPr lang="en-GB"/>
          </a:p>
        </p:txBody>
      </p:sp>
      <p:sp>
        <p:nvSpPr>
          <p:cNvPr id="3" name="Footer Placeholder 2">
            <a:extLst>
              <a:ext uri="{FF2B5EF4-FFF2-40B4-BE49-F238E27FC236}">
                <a16:creationId xmlns:a16="http://schemas.microsoft.com/office/drawing/2014/main" id="{19A03123-9034-D97D-3C7F-4132DCEEA1B8}"/>
              </a:ext>
            </a:extLst>
          </p:cNvPr>
          <p:cNvSpPr>
            <a:spLocks noGrp="1"/>
          </p:cNvSpPr>
          <p:nvPr>
            <p:ph type="ftr" sz="quarter" idx="11"/>
          </p:nvPr>
        </p:nvSpPr>
        <p:spPr/>
        <p:txBody>
          <a:bodyPr/>
          <a:lstStyle/>
          <a:p>
            <a:pPr lvl="0"/>
            <a:endParaRPr lang="en-GB"/>
          </a:p>
        </p:txBody>
      </p:sp>
      <p:sp>
        <p:nvSpPr>
          <p:cNvPr id="4" name="Slide Number Placeholder 3">
            <a:extLst>
              <a:ext uri="{FF2B5EF4-FFF2-40B4-BE49-F238E27FC236}">
                <a16:creationId xmlns:a16="http://schemas.microsoft.com/office/drawing/2014/main" id="{F2D13E24-275A-537F-4BBD-8212CB34AE5E}"/>
              </a:ext>
            </a:extLst>
          </p:cNvPr>
          <p:cNvSpPr>
            <a:spLocks noGrp="1"/>
          </p:cNvSpPr>
          <p:nvPr>
            <p:ph type="sldNum" sz="quarter" idx="12"/>
          </p:nvPr>
        </p:nvSpPr>
        <p:spPr/>
        <p:txBody>
          <a:bodyPr/>
          <a:lstStyle/>
          <a:p>
            <a:pPr lvl="0"/>
            <a:fld id="{781182FC-D947-4EFF-ACB6-2D321F510FB0}" type="slidenum">
              <a:rPr lang="en-GB" smtClean="0"/>
              <a:t>‹#›</a:t>
            </a:fld>
            <a:endParaRPr lang="en-GB"/>
          </a:p>
        </p:txBody>
      </p:sp>
    </p:spTree>
    <p:extLst>
      <p:ext uri="{BB962C8B-B14F-4D97-AF65-F5344CB8AC3E}">
        <p14:creationId xmlns:p14="http://schemas.microsoft.com/office/powerpoint/2010/main" val="401483167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8B0D98-2B82-E6D9-4987-2C7C08EB0CF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CDD6CF0-8985-AC41-2ACF-9458ED04C26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E6B9C27-51D5-2A7D-CF4C-1AEF5DB37B9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373B1F9-11EB-8313-B676-3A7F29A58203}"/>
              </a:ext>
            </a:extLst>
          </p:cNvPr>
          <p:cNvSpPr>
            <a:spLocks noGrp="1"/>
          </p:cNvSpPr>
          <p:nvPr>
            <p:ph type="dt" sz="half" idx="10"/>
          </p:nvPr>
        </p:nvSpPr>
        <p:spPr/>
        <p:txBody>
          <a:bodyPr/>
          <a:lstStyle/>
          <a:p>
            <a:pPr lvl="0"/>
            <a:fld id="{F6D2B798-81D0-4F80-BD89-71E7565165EB}" type="datetime1">
              <a:rPr lang="en-GB" smtClean="0"/>
              <a:pPr lvl="0"/>
              <a:t>18/10/2023</a:t>
            </a:fld>
            <a:endParaRPr lang="en-GB"/>
          </a:p>
        </p:txBody>
      </p:sp>
      <p:sp>
        <p:nvSpPr>
          <p:cNvPr id="6" name="Footer Placeholder 5">
            <a:extLst>
              <a:ext uri="{FF2B5EF4-FFF2-40B4-BE49-F238E27FC236}">
                <a16:creationId xmlns:a16="http://schemas.microsoft.com/office/drawing/2014/main" id="{28F40189-76F9-E972-B702-D33B90C57483}"/>
              </a:ext>
            </a:extLst>
          </p:cNvPr>
          <p:cNvSpPr>
            <a:spLocks noGrp="1"/>
          </p:cNvSpPr>
          <p:nvPr>
            <p:ph type="ftr" sz="quarter" idx="11"/>
          </p:nvPr>
        </p:nvSpPr>
        <p:spPr/>
        <p:txBody>
          <a:bodyPr/>
          <a:lstStyle/>
          <a:p>
            <a:pPr lvl="0"/>
            <a:endParaRPr lang="en-GB"/>
          </a:p>
        </p:txBody>
      </p:sp>
      <p:sp>
        <p:nvSpPr>
          <p:cNvPr id="7" name="Slide Number Placeholder 6">
            <a:extLst>
              <a:ext uri="{FF2B5EF4-FFF2-40B4-BE49-F238E27FC236}">
                <a16:creationId xmlns:a16="http://schemas.microsoft.com/office/drawing/2014/main" id="{C3C6D6C0-5728-92A2-BDA5-D01EC15C2621}"/>
              </a:ext>
            </a:extLst>
          </p:cNvPr>
          <p:cNvSpPr>
            <a:spLocks noGrp="1"/>
          </p:cNvSpPr>
          <p:nvPr>
            <p:ph type="sldNum" sz="quarter" idx="12"/>
          </p:nvPr>
        </p:nvSpPr>
        <p:spPr/>
        <p:txBody>
          <a:bodyPr/>
          <a:lstStyle/>
          <a:p>
            <a:pPr lvl="0"/>
            <a:fld id="{D6A60EB3-23CC-4297-AAF4-258AFEBF1413}" type="slidenum">
              <a:rPr lang="en-GB" smtClean="0"/>
              <a:t>‹#›</a:t>
            </a:fld>
            <a:endParaRPr lang="en-GB"/>
          </a:p>
        </p:txBody>
      </p:sp>
    </p:spTree>
    <p:extLst>
      <p:ext uri="{BB962C8B-B14F-4D97-AF65-F5344CB8AC3E}">
        <p14:creationId xmlns:p14="http://schemas.microsoft.com/office/powerpoint/2010/main" val="351933729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7EEF05-2E80-0AD1-0CB1-3D92CB358FF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E333B6C-74FE-596F-A71F-77ABE0C4706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a:extLst>
              <a:ext uri="{FF2B5EF4-FFF2-40B4-BE49-F238E27FC236}">
                <a16:creationId xmlns:a16="http://schemas.microsoft.com/office/drawing/2014/main" id="{71F7B152-36E0-B77F-CB19-A0DB35B31D7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F242735-B875-F255-92F6-F3E362547273}"/>
              </a:ext>
            </a:extLst>
          </p:cNvPr>
          <p:cNvSpPr>
            <a:spLocks noGrp="1"/>
          </p:cNvSpPr>
          <p:nvPr>
            <p:ph type="dt" sz="half" idx="10"/>
          </p:nvPr>
        </p:nvSpPr>
        <p:spPr/>
        <p:txBody>
          <a:bodyPr/>
          <a:lstStyle/>
          <a:p>
            <a:pPr lvl="0"/>
            <a:fld id="{BF7CC888-DF83-4EE0-879F-1D4DFBC3002C}" type="datetime1">
              <a:rPr lang="en-GB" smtClean="0"/>
              <a:pPr lvl="0"/>
              <a:t>18/10/2023</a:t>
            </a:fld>
            <a:endParaRPr lang="en-GB"/>
          </a:p>
        </p:txBody>
      </p:sp>
      <p:sp>
        <p:nvSpPr>
          <p:cNvPr id="6" name="Footer Placeholder 5">
            <a:extLst>
              <a:ext uri="{FF2B5EF4-FFF2-40B4-BE49-F238E27FC236}">
                <a16:creationId xmlns:a16="http://schemas.microsoft.com/office/drawing/2014/main" id="{1D198C3B-9D87-E657-06D4-C178BCFB4565}"/>
              </a:ext>
            </a:extLst>
          </p:cNvPr>
          <p:cNvSpPr>
            <a:spLocks noGrp="1"/>
          </p:cNvSpPr>
          <p:nvPr>
            <p:ph type="ftr" sz="quarter" idx="11"/>
          </p:nvPr>
        </p:nvSpPr>
        <p:spPr/>
        <p:txBody>
          <a:bodyPr/>
          <a:lstStyle/>
          <a:p>
            <a:pPr lvl="0"/>
            <a:endParaRPr lang="en-GB"/>
          </a:p>
        </p:txBody>
      </p:sp>
      <p:sp>
        <p:nvSpPr>
          <p:cNvPr id="7" name="Slide Number Placeholder 6">
            <a:extLst>
              <a:ext uri="{FF2B5EF4-FFF2-40B4-BE49-F238E27FC236}">
                <a16:creationId xmlns:a16="http://schemas.microsoft.com/office/drawing/2014/main" id="{E0E4894E-DC66-2E1B-C5D9-232D3DA54DF8}"/>
              </a:ext>
            </a:extLst>
          </p:cNvPr>
          <p:cNvSpPr>
            <a:spLocks noGrp="1"/>
          </p:cNvSpPr>
          <p:nvPr>
            <p:ph type="sldNum" sz="quarter" idx="12"/>
          </p:nvPr>
        </p:nvSpPr>
        <p:spPr/>
        <p:txBody>
          <a:bodyPr/>
          <a:lstStyle/>
          <a:p>
            <a:pPr lvl="0"/>
            <a:fld id="{961582B0-3ACF-434F-906C-2D6D9871ED9D}" type="slidenum">
              <a:rPr lang="en-GB" smtClean="0"/>
              <a:t>‹#›</a:t>
            </a:fld>
            <a:endParaRPr lang="en-GB"/>
          </a:p>
        </p:txBody>
      </p:sp>
    </p:spTree>
    <p:extLst>
      <p:ext uri="{BB962C8B-B14F-4D97-AF65-F5344CB8AC3E}">
        <p14:creationId xmlns:p14="http://schemas.microsoft.com/office/powerpoint/2010/main" val="1552880268"/>
      </p:ext>
    </p:extLst>
  </p:cSld>
  <p:clrMapOvr>
    <a:masterClrMapping/>
  </p:clrMapOvr>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1EBDD1-AB72-F52D-B626-CD67303A04C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BDFE925-6C37-A8D7-0449-EA91459AC68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D471EA7-C4CC-7E3B-2180-FCBCA0214245}"/>
              </a:ext>
            </a:extLst>
          </p:cNvPr>
          <p:cNvSpPr>
            <a:spLocks noGrp="1"/>
          </p:cNvSpPr>
          <p:nvPr>
            <p:ph type="dt" sz="half" idx="10"/>
          </p:nvPr>
        </p:nvSpPr>
        <p:spPr/>
        <p:txBody>
          <a:bodyPr/>
          <a:lstStyle/>
          <a:p>
            <a:pPr lvl="0"/>
            <a:fld id="{9230DE8F-314F-451D-9A30-5A5238F96872}" type="datetime1">
              <a:rPr lang="en-GB" smtClean="0"/>
              <a:pPr lvl="0"/>
              <a:t>18/10/2023</a:t>
            </a:fld>
            <a:endParaRPr lang="en-GB"/>
          </a:p>
        </p:txBody>
      </p:sp>
      <p:sp>
        <p:nvSpPr>
          <p:cNvPr id="5" name="Footer Placeholder 4">
            <a:extLst>
              <a:ext uri="{FF2B5EF4-FFF2-40B4-BE49-F238E27FC236}">
                <a16:creationId xmlns:a16="http://schemas.microsoft.com/office/drawing/2014/main" id="{EBD1488E-0259-6321-8D9D-96EB13D74B28}"/>
              </a:ext>
            </a:extLst>
          </p:cNvPr>
          <p:cNvSpPr>
            <a:spLocks noGrp="1"/>
          </p:cNvSpPr>
          <p:nvPr>
            <p:ph type="ftr" sz="quarter" idx="11"/>
          </p:nvPr>
        </p:nvSpPr>
        <p:spPr/>
        <p:txBody>
          <a:bodyPr/>
          <a:lstStyle/>
          <a:p>
            <a:pPr lvl="0"/>
            <a:endParaRPr lang="en-GB"/>
          </a:p>
        </p:txBody>
      </p:sp>
      <p:sp>
        <p:nvSpPr>
          <p:cNvPr id="6" name="Slide Number Placeholder 5">
            <a:extLst>
              <a:ext uri="{FF2B5EF4-FFF2-40B4-BE49-F238E27FC236}">
                <a16:creationId xmlns:a16="http://schemas.microsoft.com/office/drawing/2014/main" id="{34219974-3295-4978-072C-0E729FBD1A73}"/>
              </a:ext>
            </a:extLst>
          </p:cNvPr>
          <p:cNvSpPr>
            <a:spLocks noGrp="1"/>
          </p:cNvSpPr>
          <p:nvPr>
            <p:ph type="sldNum" sz="quarter" idx="12"/>
          </p:nvPr>
        </p:nvSpPr>
        <p:spPr/>
        <p:txBody>
          <a:bodyPr/>
          <a:lstStyle/>
          <a:p>
            <a:pPr lvl="0"/>
            <a:fld id="{43177EFD-373C-4BDD-91EE-2E1C68D0D42A}" type="slidenum">
              <a:rPr lang="en-GB" smtClean="0"/>
              <a:t>‹#›</a:t>
            </a:fld>
            <a:endParaRPr lang="en-GB"/>
          </a:p>
        </p:txBody>
      </p:sp>
    </p:spTree>
    <p:extLst>
      <p:ext uri="{BB962C8B-B14F-4D97-AF65-F5344CB8AC3E}">
        <p14:creationId xmlns:p14="http://schemas.microsoft.com/office/powerpoint/2010/main" val="302399223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7ACA418-0C41-46E3-3D9C-291B397D98A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C138515-1189-1376-3018-AC7BDB35C62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0369115-C55B-CE6A-097F-3EF8503A39D6}"/>
              </a:ext>
            </a:extLst>
          </p:cNvPr>
          <p:cNvSpPr>
            <a:spLocks noGrp="1"/>
          </p:cNvSpPr>
          <p:nvPr>
            <p:ph type="dt" sz="half" idx="10"/>
          </p:nvPr>
        </p:nvSpPr>
        <p:spPr/>
        <p:txBody>
          <a:bodyPr/>
          <a:lstStyle/>
          <a:p>
            <a:pPr lvl="0"/>
            <a:fld id="{0744F12E-8441-4E4D-9884-827E3C4ADD75}" type="datetime1">
              <a:rPr lang="en-GB" smtClean="0"/>
              <a:pPr lvl="0"/>
              <a:t>18/10/2023</a:t>
            </a:fld>
            <a:endParaRPr lang="en-GB"/>
          </a:p>
        </p:txBody>
      </p:sp>
      <p:sp>
        <p:nvSpPr>
          <p:cNvPr id="5" name="Footer Placeholder 4">
            <a:extLst>
              <a:ext uri="{FF2B5EF4-FFF2-40B4-BE49-F238E27FC236}">
                <a16:creationId xmlns:a16="http://schemas.microsoft.com/office/drawing/2014/main" id="{111705DE-ACC3-1B62-BACC-DC7C23435714}"/>
              </a:ext>
            </a:extLst>
          </p:cNvPr>
          <p:cNvSpPr>
            <a:spLocks noGrp="1"/>
          </p:cNvSpPr>
          <p:nvPr>
            <p:ph type="ftr" sz="quarter" idx="11"/>
          </p:nvPr>
        </p:nvSpPr>
        <p:spPr/>
        <p:txBody>
          <a:bodyPr/>
          <a:lstStyle/>
          <a:p>
            <a:pPr lvl="0"/>
            <a:endParaRPr lang="en-GB"/>
          </a:p>
        </p:txBody>
      </p:sp>
      <p:sp>
        <p:nvSpPr>
          <p:cNvPr id="6" name="Slide Number Placeholder 5">
            <a:extLst>
              <a:ext uri="{FF2B5EF4-FFF2-40B4-BE49-F238E27FC236}">
                <a16:creationId xmlns:a16="http://schemas.microsoft.com/office/drawing/2014/main" id="{780F0302-09E5-FA73-3194-C14DE0291164}"/>
              </a:ext>
            </a:extLst>
          </p:cNvPr>
          <p:cNvSpPr>
            <a:spLocks noGrp="1"/>
          </p:cNvSpPr>
          <p:nvPr>
            <p:ph type="sldNum" sz="quarter" idx="12"/>
          </p:nvPr>
        </p:nvSpPr>
        <p:spPr/>
        <p:txBody>
          <a:bodyPr/>
          <a:lstStyle/>
          <a:p>
            <a:pPr lvl="0"/>
            <a:fld id="{E26ADBA3-72D5-4E15-ACC8-BCBB0344E63B}" type="slidenum">
              <a:rPr lang="en-GB" smtClean="0"/>
              <a:t>‹#›</a:t>
            </a:fld>
            <a:endParaRPr lang="en-GB"/>
          </a:p>
        </p:txBody>
      </p:sp>
    </p:spTree>
    <p:extLst>
      <p:ext uri="{BB962C8B-B14F-4D97-AF65-F5344CB8AC3E}">
        <p14:creationId xmlns:p14="http://schemas.microsoft.com/office/powerpoint/2010/main" val="341046739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98BCAE4-E4DF-56DA-A567-0D05449D4D5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CFC735F-9803-259C-18EA-C03700DE63D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30C043A-F9F6-2403-EEB1-C6BC3D5A436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pPr lvl="0"/>
            <a:fld id="{D2C280F3-7D77-4F82-95D1-32180FDB0657}" type="datetime1">
              <a:rPr lang="en-GB" smtClean="0"/>
              <a:pPr lvl="0"/>
              <a:t>18/10/2023</a:t>
            </a:fld>
            <a:endParaRPr lang="en-GB"/>
          </a:p>
        </p:txBody>
      </p:sp>
      <p:sp>
        <p:nvSpPr>
          <p:cNvPr id="5" name="Footer Placeholder 4">
            <a:extLst>
              <a:ext uri="{FF2B5EF4-FFF2-40B4-BE49-F238E27FC236}">
                <a16:creationId xmlns:a16="http://schemas.microsoft.com/office/drawing/2014/main" id="{8ACEE623-190A-71D3-79DE-892556427F7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pPr lvl="0"/>
            <a:endParaRPr lang="en-GB"/>
          </a:p>
        </p:txBody>
      </p:sp>
      <p:sp>
        <p:nvSpPr>
          <p:cNvPr id="6" name="Slide Number Placeholder 5">
            <a:extLst>
              <a:ext uri="{FF2B5EF4-FFF2-40B4-BE49-F238E27FC236}">
                <a16:creationId xmlns:a16="http://schemas.microsoft.com/office/drawing/2014/main" id="{AAD25559-A655-D606-8FC4-CBEFF924C2A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pPr lvl="0"/>
            <a:fld id="{8C2FBB9F-304A-4490-90AD-F32BBE4FFD2A}" type="slidenum">
              <a:rPr lang="en-GB" smtClean="0"/>
              <a:t>‹#›</a:t>
            </a:fld>
            <a:endParaRPr lang="en-GB"/>
          </a:p>
        </p:txBody>
      </p:sp>
    </p:spTree>
    <p:extLst>
      <p:ext uri="{BB962C8B-B14F-4D97-AF65-F5344CB8AC3E}">
        <p14:creationId xmlns:p14="http://schemas.microsoft.com/office/powerpoint/2010/main" val="323029897"/>
      </p:ext>
    </p:extLst>
  </p:cSld>
  <p:clrMap bg1="lt1" tx1="dk1" bg2="lt2" tx2="dk2" accent1="accent1" accent2="accent2" accent3="accent3" accent4="accent4" accent5="accent5" accent6="accent6" hlink="hlink" folHlink="folHlink"/>
  <p:sldLayoutIdLst>
    <p:sldLayoutId id="2147483841" r:id="rId1"/>
    <p:sldLayoutId id="2147483842" r:id="rId2"/>
    <p:sldLayoutId id="2147483843" r:id="rId3"/>
    <p:sldLayoutId id="2147483844" r:id="rId4"/>
    <p:sldLayoutId id="2147483845" r:id="rId5"/>
    <p:sldLayoutId id="2147483846" r:id="rId6"/>
    <p:sldLayoutId id="2147483847" r:id="rId7"/>
    <p:sldLayoutId id="2147483848" r:id="rId8"/>
    <p:sldLayoutId id="2147483849" r:id="rId9"/>
    <p:sldLayoutId id="2147483850" r:id="rId10"/>
    <p:sldLayoutId id="214748385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9.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8" Type="http://schemas.openxmlformats.org/officeDocument/2006/relationships/image" Target="../media/image11.png"/><Relationship Id="rId3" Type="http://schemas.openxmlformats.org/officeDocument/2006/relationships/image" Target="../media/image6.svg"/><Relationship Id="rId7" Type="http://schemas.openxmlformats.org/officeDocument/2006/relationships/image" Target="../media/image10.svg"/><Relationship Id="rId2" Type="http://schemas.openxmlformats.org/officeDocument/2006/relationships/image" Target="../media/image5.png"/><Relationship Id="rId1" Type="http://schemas.openxmlformats.org/officeDocument/2006/relationships/slideLayout" Target="../slideLayouts/slideLayout2.xml"/><Relationship Id="rId6" Type="http://schemas.openxmlformats.org/officeDocument/2006/relationships/image" Target="../media/image9.png"/><Relationship Id="rId11" Type="http://schemas.openxmlformats.org/officeDocument/2006/relationships/image" Target="../media/image14.svg"/><Relationship Id="rId5" Type="http://schemas.openxmlformats.org/officeDocument/2006/relationships/image" Target="../media/image8.svg"/><Relationship Id="rId10" Type="http://schemas.openxmlformats.org/officeDocument/2006/relationships/image" Target="../media/image13.png"/><Relationship Id="rId4" Type="http://schemas.openxmlformats.org/officeDocument/2006/relationships/image" Target="../media/image7.png"/><Relationship Id="rId9" Type="http://schemas.openxmlformats.org/officeDocument/2006/relationships/image" Target="../media/image12.svg"/></Relationships>
</file>

<file path=ppt/slides/_rels/slide7.xml.rels><?xml version="1.0" encoding="UTF-8" standalone="yes"?>
<Relationships xmlns="http://schemas.openxmlformats.org/package/2006/relationships"><Relationship Id="rId8" Type="http://schemas.openxmlformats.org/officeDocument/2006/relationships/image" Target="../media/image21.png"/><Relationship Id="rId3" Type="http://schemas.openxmlformats.org/officeDocument/2006/relationships/image" Target="../media/image16.svg"/><Relationship Id="rId7" Type="http://schemas.openxmlformats.org/officeDocument/2006/relationships/image" Target="../media/image20.svg"/><Relationship Id="rId2" Type="http://schemas.openxmlformats.org/officeDocument/2006/relationships/image" Target="../media/image15.png"/><Relationship Id="rId1" Type="http://schemas.openxmlformats.org/officeDocument/2006/relationships/slideLayout" Target="../slideLayouts/slideLayout2.xml"/><Relationship Id="rId6" Type="http://schemas.openxmlformats.org/officeDocument/2006/relationships/image" Target="../media/image19.png"/><Relationship Id="rId5" Type="http://schemas.openxmlformats.org/officeDocument/2006/relationships/image" Target="../media/image18.svg"/><Relationship Id="rId4" Type="http://schemas.openxmlformats.org/officeDocument/2006/relationships/image" Target="../media/image17.png"/><Relationship Id="rId9" Type="http://schemas.openxmlformats.org/officeDocument/2006/relationships/image" Target="../media/image22.sv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9.xml"/></Relationships>
</file>

<file path=ppt/slides/_rels/slide19.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9.xml"/></Relationships>
</file>

<file path=ppt/slides/_rels/slide20.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8.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5.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notesSlide" Target="../notesSlides/notesSlide5.xml"/><Relationship Id="rId1" Type="http://schemas.openxmlformats.org/officeDocument/2006/relationships/slideLayout" Target="../slideLayouts/slideLayout8.xml"/></Relationships>
</file>

<file path=ppt/slides/_rels/slide26.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hyperlink" Target="https://www.publicdomainpictures.net/en/view-image.php?image=247270&amp;picture=coffee-break-time" TargetMode="External"/><Relationship Id="rId2" Type="http://schemas.openxmlformats.org/officeDocument/2006/relationships/image" Target="../media/image31.jp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hyperlink" Target="https://www.wildapricot.com/articles/how-to-get-sponsorship" TargetMode="External"/><Relationship Id="rId2" Type="http://schemas.openxmlformats.org/officeDocument/2006/relationships/image" Target="../media/image32.jpg"/><Relationship Id="rId1" Type="http://schemas.openxmlformats.org/officeDocument/2006/relationships/slideLayout" Target="../slideLayouts/slideLayout4.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8.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39.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12.xml"/><Relationship Id="rId1" Type="http://schemas.openxmlformats.org/officeDocument/2006/relationships/slideLayout" Target="../slideLayouts/slideLayout9.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3" Type="http://schemas.openxmlformats.org/officeDocument/2006/relationships/hyperlink" Target="https://tscpl.org/books-movies-music/local-events-march-concerts" TargetMode="External"/><Relationship Id="rId2" Type="http://schemas.openxmlformats.org/officeDocument/2006/relationships/image" Target="../media/image38.jpg"/><Relationship Id="rId1" Type="http://schemas.openxmlformats.org/officeDocument/2006/relationships/slideLayout" Target="../slideLayouts/slideLayout4.xml"/></Relationships>
</file>

<file path=ppt/slides/_rels/slide43.xml.rels><?xml version="1.0" encoding="UTF-8" standalone="yes"?>
<Relationships xmlns="http://schemas.openxmlformats.org/package/2006/relationships"><Relationship Id="rId3" Type="http://schemas.openxmlformats.org/officeDocument/2006/relationships/hyperlink" Target="https://www.picserver.org/highway-signs2/b/budget-finance.html" TargetMode="External"/><Relationship Id="rId2" Type="http://schemas.openxmlformats.org/officeDocument/2006/relationships/image" Target="../media/image39.jpg"/><Relationship Id="rId1" Type="http://schemas.openxmlformats.org/officeDocument/2006/relationships/slideLayout" Target="../slideLayouts/slideLayout4.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5.xml.rels><?xml version="1.0" encoding="UTF-8" standalone="yes"?>
<Relationships xmlns="http://schemas.openxmlformats.org/package/2006/relationships"><Relationship Id="rId2" Type="http://schemas.openxmlformats.org/officeDocument/2006/relationships/image" Target="../media/image40.jpeg"/><Relationship Id="rId1" Type="http://schemas.openxmlformats.org/officeDocument/2006/relationships/slideLayout" Target="../slideLayouts/slideLayout6.xml"/></Relationships>
</file>

<file path=ppt/slides/_rels/slide46.xml.rels><?xml version="1.0" encoding="UTF-8" standalone="yes"?>
<Relationships xmlns="http://schemas.openxmlformats.org/package/2006/relationships"><Relationship Id="rId2" Type="http://schemas.openxmlformats.org/officeDocument/2006/relationships/image" Target="../media/image41.jpeg"/><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48.xml.rels><?xml version="1.0" encoding="UTF-8" standalone="yes"?>
<Relationships xmlns="http://schemas.openxmlformats.org/package/2006/relationships"><Relationship Id="rId2" Type="http://schemas.openxmlformats.org/officeDocument/2006/relationships/image" Target="../media/image42.jpeg"/><Relationship Id="rId1" Type="http://schemas.openxmlformats.org/officeDocument/2006/relationships/slideLayout" Target="../slideLayouts/slideLayout8.xml"/></Relationships>
</file>

<file path=ppt/slides/_rels/slide49.xml.rels><?xml version="1.0" encoding="UTF-8" standalone="yes"?>
<Relationships xmlns="http://schemas.openxmlformats.org/package/2006/relationships"><Relationship Id="rId3" Type="http://schemas.openxmlformats.org/officeDocument/2006/relationships/image" Target="../media/image43.jpeg"/><Relationship Id="rId2" Type="http://schemas.openxmlformats.org/officeDocument/2006/relationships/notesSlide" Target="../notesSlides/notesSlide13.xml"/><Relationship Id="rId1" Type="http://schemas.openxmlformats.org/officeDocument/2006/relationships/slideLayout" Target="../slideLayouts/slideLayout7.xml"/><Relationship Id="rId6" Type="http://schemas.openxmlformats.org/officeDocument/2006/relationships/image" Target="../media/image46.jpeg"/><Relationship Id="rId5" Type="http://schemas.openxmlformats.org/officeDocument/2006/relationships/image" Target="../media/image45.jpeg"/><Relationship Id="rId4" Type="http://schemas.openxmlformats.org/officeDocument/2006/relationships/image" Target="../media/image44.jpeg"/></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2" Type="http://schemas.openxmlformats.org/officeDocument/2006/relationships/image" Target="../media/image47.jpeg"/><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2" Type="http://schemas.openxmlformats.org/officeDocument/2006/relationships/image" Target="../media/image48.png"/><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2" Type="http://schemas.openxmlformats.org/officeDocument/2006/relationships/image" Target="../media/image49.png"/><Relationship Id="rId1" Type="http://schemas.openxmlformats.org/officeDocument/2006/relationships/slideLayout" Target="../slideLayouts/slideLayout4.xml"/></Relationships>
</file>

<file path=ppt/slides/_rels/slide59.xml.rels><?xml version="1.0" encoding="UTF-8" standalone="yes"?>
<Relationships xmlns="http://schemas.openxmlformats.org/package/2006/relationships"><Relationship Id="rId2" Type="http://schemas.openxmlformats.org/officeDocument/2006/relationships/image" Target="../media/image50.png"/><Relationship Id="rId1" Type="http://schemas.openxmlformats.org/officeDocument/2006/relationships/slideLayout" Target="../slideLayouts/slideLayout4.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name="Slide26">
    <p:spTree>
      <p:nvGrpSpPr>
        <p:cNvPr id="1" name=""/>
        <p:cNvGrpSpPr/>
        <p:nvPr/>
      </p:nvGrpSpPr>
      <p:grpSpPr>
        <a:xfrm>
          <a:off x="0" y="0"/>
          <a:ext cx="0" cy="0"/>
          <a:chOff x="0" y="0"/>
          <a:chExt cx="0" cy="0"/>
        </a:xfrm>
      </p:grpSpPr>
      <p:sp>
        <p:nvSpPr>
          <p:cNvPr id="2" name="Rectangle 203">
            <a:extLst>
              <a:ext uri="{FF2B5EF4-FFF2-40B4-BE49-F238E27FC236}">
                <a16:creationId xmlns:a16="http://schemas.microsoft.com/office/drawing/2014/main" id="{33E65BB8-9289-4ECE-D1E4-2DF45276F220}"/>
              </a:ext>
            </a:extLst>
          </p:cNvPr>
          <p:cNvSpPr>
            <a:spLocks noMove="1" noResize="1"/>
          </p:cNvSpPr>
          <p:nvPr/>
        </p:nvSpPr>
        <p:spPr>
          <a:xfrm>
            <a:off x="0" y="0"/>
            <a:ext cx="12191996" cy="6858000"/>
          </a:xfrm>
          <a:prstGeom prst="rect">
            <a:avLst/>
          </a:prstGeom>
          <a:solidFill>
            <a:srgbClr val="ED7D31"/>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3" name="Arc 205">
            <a:extLst>
              <a:ext uri="{FF2B5EF4-FFF2-40B4-BE49-F238E27FC236}">
                <a16:creationId xmlns:a16="http://schemas.microsoft.com/office/drawing/2014/main" id="{1C7D817F-5B58-C909-0351-0F8AAD5A4E62}"/>
              </a:ext>
            </a:extLst>
          </p:cNvPr>
          <p:cNvSpPr>
            <a:spLocks noMove="1" noResize="1"/>
          </p:cNvSpPr>
          <p:nvPr/>
        </p:nvSpPr>
        <p:spPr>
          <a:xfrm>
            <a:off x="8490423" y="683788"/>
            <a:ext cx="2987902" cy="2987902"/>
          </a:xfrm>
          <a:custGeom>
            <a:avLst>
              <a:gd name="f12" fmla="val 180"/>
              <a:gd name="f13" fmla="val 305"/>
            </a:avLst>
            <a:gdLst>
              <a:gd name="f2" fmla="val 10800000"/>
              <a:gd name="f3" fmla="val 5400000"/>
              <a:gd name="f4" fmla="val 16200000"/>
              <a:gd name="f5" fmla="val 180"/>
              <a:gd name="f6" fmla="val w"/>
              <a:gd name="f7" fmla="val h"/>
              <a:gd name="f8" fmla="val ss"/>
              <a:gd name="f9" fmla="val 0"/>
              <a:gd name="f10" fmla="*/ 5419351 1 1725033"/>
              <a:gd name="f11" fmla="+- 0 0 1"/>
              <a:gd name="f12" fmla="val 180"/>
              <a:gd name="f13" fmla="val 305"/>
              <a:gd name="f14" fmla="+- 0 0 -270"/>
              <a:gd name="f15" fmla="+- 0 0 -242"/>
              <a:gd name="f16" fmla="+- 0 0 -215"/>
              <a:gd name="f17" fmla="abs f6"/>
              <a:gd name="f18" fmla="abs f7"/>
              <a:gd name="f19" fmla="abs f8"/>
              <a:gd name="f20" fmla="val f9"/>
              <a:gd name="f21" fmla="+- 0 0 f12"/>
              <a:gd name="f22" fmla="+- 0 0 f13"/>
              <a:gd name="f23" fmla="*/ f14 f2 1"/>
              <a:gd name="f24" fmla="*/ f15 f2 1"/>
              <a:gd name="f25" fmla="*/ f16 f2 1"/>
              <a:gd name="f26" fmla="?: f17 f6 1"/>
              <a:gd name="f27" fmla="?: f18 f7 1"/>
              <a:gd name="f28" fmla="?: f19 f8 1"/>
              <a:gd name="f29" fmla="*/ f21 f2 1"/>
              <a:gd name="f30" fmla="*/ f22 f2 1"/>
              <a:gd name="f31" fmla="*/ f23 1 f5"/>
              <a:gd name="f32" fmla="*/ f24 1 f5"/>
              <a:gd name="f33" fmla="*/ f25 1 f5"/>
              <a:gd name="f34" fmla="*/ f26 1 21600"/>
              <a:gd name="f35" fmla="*/ f27 1 21600"/>
              <a:gd name="f36" fmla="*/ 21600 f26 1"/>
              <a:gd name="f37" fmla="*/ 21600 f27 1"/>
              <a:gd name="f38" fmla="*/ f29 1 f5"/>
              <a:gd name="f39" fmla="*/ f30 1 f5"/>
              <a:gd name="f40" fmla="+- f31 0 f3"/>
              <a:gd name="f41" fmla="+- f32 0 f3"/>
              <a:gd name="f42" fmla="+- f33 0 f3"/>
              <a:gd name="f43" fmla="min f35 f34"/>
              <a:gd name="f44" fmla="*/ f36 1 f28"/>
              <a:gd name="f45" fmla="*/ f37 1 f28"/>
              <a:gd name="f46" fmla="+- f38 0 f3"/>
              <a:gd name="f47" fmla="+- f39 0 f3"/>
              <a:gd name="f48" fmla="val f44"/>
              <a:gd name="f49" fmla="val f45"/>
              <a:gd name="f50" fmla="+- 0 0 f46"/>
              <a:gd name="f51" fmla="+- 0 0 f47"/>
              <a:gd name="f52" fmla="+- f49 0 f20"/>
              <a:gd name="f53" fmla="+- f48 0 f20"/>
              <a:gd name="f54" fmla="val f50"/>
              <a:gd name="f55" fmla="val f51"/>
              <a:gd name="f56" fmla="*/ f52 1 2"/>
              <a:gd name="f57" fmla="*/ f53 1 2"/>
              <a:gd name="f58" fmla="+- f55 0 f54"/>
              <a:gd name="f59" fmla="+- f54 f3 0"/>
              <a:gd name="f60" fmla="+- f55 f3 0"/>
              <a:gd name="f61" fmla="+- 21600000 0 f54"/>
              <a:gd name="f62" fmla="+- f3 0 f54"/>
              <a:gd name="f63" fmla="+- 27000000 0 f54"/>
              <a:gd name="f64" fmla="+- f2 0 f54"/>
              <a:gd name="f65" fmla="+- 32400000 0 f54"/>
              <a:gd name="f66" fmla="+- f4 0 f54"/>
              <a:gd name="f67" fmla="+- 37800000 0 f54"/>
              <a:gd name="f68" fmla="+- f20 f56 0"/>
              <a:gd name="f69" fmla="+- f20 f57 0"/>
              <a:gd name="f70" fmla="+- f58 21600000 0"/>
              <a:gd name="f71" fmla="*/ f59 f10 1"/>
              <a:gd name="f72" fmla="*/ f60 f10 1"/>
              <a:gd name="f73" fmla="?: f62 f62 f63"/>
              <a:gd name="f74" fmla="?: f64 f64 f65"/>
              <a:gd name="f75" fmla="?: f66 f66 f67"/>
              <a:gd name="f76" fmla="*/ f57 f43 1"/>
              <a:gd name="f77" fmla="*/ f56 f43 1"/>
              <a:gd name="f78" fmla="?: f58 f58 f70"/>
              <a:gd name="f79" fmla="*/ f71 1 f2"/>
              <a:gd name="f80" fmla="*/ f72 1 f2"/>
              <a:gd name="f81" fmla="*/ f69 f43 1"/>
              <a:gd name="f82" fmla="*/ f68 f43 1"/>
              <a:gd name="f83" fmla="+- 0 0 f79"/>
              <a:gd name="f84" fmla="+- 0 0 f80"/>
              <a:gd name="f85" fmla="+- f78 0 f61"/>
              <a:gd name="f86" fmla="+- f78 0 f73"/>
              <a:gd name="f87" fmla="+- f78 0 f74"/>
              <a:gd name="f88" fmla="+- f78 0 f75"/>
              <a:gd name="f89" fmla="+- 0 0 f83"/>
              <a:gd name="f90" fmla="+- 0 0 f84"/>
              <a:gd name="f91" fmla="*/ f89 f2 1"/>
              <a:gd name="f92" fmla="*/ f90 f2 1"/>
              <a:gd name="f93" fmla="*/ f91 1 f10"/>
              <a:gd name="f94" fmla="*/ f92 1 f10"/>
              <a:gd name="f95" fmla="+- f93 0 f3"/>
              <a:gd name="f96" fmla="+- f94 0 f3"/>
              <a:gd name="f97" fmla="sin 1 f95"/>
              <a:gd name="f98" fmla="cos 1 f95"/>
              <a:gd name="f99" fmla="sin 1 f96"/>
              <a:gd name="f100" fmla="cos 1 f96"/>
              <a:gd name="f101" fmla="+- 0 0 f97"/>
              <a:gd name="f102" fmla="+- 0 0 f98"/>
              <a:gd name="f103" fmla="+- 0 0 f99"/>
              <a:gd name="f104" fmla="+- 0 0 f100"/>
              <a:gd name="f105" fmla="+- 0 0 f101"/>
              <a:gd name="f106" fmla="+- 0 0 f102"/>
              <a:gd name="f107" fmla="+- 0 0 f103"/>
              <a:gd name="f108" fmla="+- 0 0 f104"/>
              <a:gd name="f109" fmla="*/ f105 f57 1"/>
              <a:gd name="f110" fmla="*/ f106 f56 1"/>
              <a:gd name="f111" fmla="*/ f107 f57 1"/>
              <a:gd name="f112" fmla="*/ f108 f56 1"/>
              <a:gd name="f113" fmla="+- 0 0 f110"/>
              <a:gd name="f114" fmla="+- 0 0 f109"/>
              <a:gd name="f115" fmla="+- 0 0 f112"/>
              <a:gd name="f116" fmla="+- 0 0 f111"/>
              <a:gd name="f117" fmla="+- 0 0 f113"/>
              <a:gd name="f118" fmla="+- 0 0 f114"/>
              <a:gd name="f119" fmla="+- 0 0 f115"/>
              <a:gd name="f120" fmla="+- 0 0 f116"/>
              <a:gd name="f121" fmla="at2 f117 f118"/>
              <a:gd name="f122" fmla="at2 f119 f120"/>
              <a:gd name="f123" fmla="+- f121 f3 0"/>
              <a:gd name="f124" fmla="+- f122 f3 0"/>
              <a:gd name="f125" fmla="*/ f123 f10 1"/>
              <a:gd name="f126" fmla="*/ f124 f10 1"/>
              <a:gd name="f127" fmla="*/ f125 1 f2"/>
              <a:gd name="f128" fmla="*/ f126 1 f2"/>
              <a:gd name="f129" fmla="+- 0 0 f127"/>
              <a:gd name="f130" fmla="+- 0 0 f128"/>
              <a:gd name="f131" fmla="val f129"/>
              <a:gd name="f132" fmla="val f130"/>
              <a:gd name="f133" fmla="+- 0 0 f131"/>
              <a:gd name="f134" fmla="+- 0 0 f132"/>
              <a:gd name="f135" fmla="*/ f133 f2 1"/>
              <a:gd name="f136" fmla="*/ f134 f2 1"/>
              <a:gd name="f137" fmla="*/ f135 1 f10"/>
              <a:gd name="f138" fmla="*/ f136 1 f10"/>
              <a:gd name="f139" fmla="+- f137 0 f3"/>
              <a:gd name="f140" fmla="+- f138 0 f3"/>
              <a:gd name="f141" fmla="cos 1 f139"/>
              <a:gd name="f142" fmla="sin 1 f139"/>
              <a:gd name="f143" fmla="cos 1 f140"/>
              <a:gd name="f144" fmla="sin 1 f140"/>
              <a:gd name="f145" fmla="+- 0 0 f141"/>
              <a:gd name="f146" fmla="+- 0 0 f142"/>
              <a:gd name="f147" fmla="+- 0 0 f143"/>
              <a:gd name="f148" fmla="+- 0 0 f144"/>
              <a:gd name="f149" fmla="*/ f11 f145 1"/>
              <a:gd name="f150" fmla="*/ f11 f146 1"/>
              <a:gd name="f151" fmla="*/ f11 f147 1"/>
              <a:gd name="f152" fmla="*/ f11 f148 1"/>
              <a:gd name="f153" fmla="*/ f149 f57 1"/>
              <a:gd name="f154" fmla="*/ f150 f56 1"/>
              <a:gd name="f155" fmla="*/ f151 f57 1"/>
              <a:gd name="f156" fmla="*/ f152 f56 1"/>
              <a:gd name="f157" fmla="+- f69 f153 0"/>
              <a:gd name="f158" fmla="+- f68 f154 0"/>
              <a:gd name="f159" fmla="+- f69 f155 0"/>
              <a:gd name="f160" fmla="+- f68 f156 0"/>
              <a:gd name="f161" fmla="max f157 f159"/>
              <a:gd name="f162" fmla="max f158 f160"/>
              <a:gd name="f163" fmla="min f157 f159"/>
              <a:gd name="f164" fmla="min f158 f160"/>
              <a:gd name="f165" fmla="*/ f157 f43 1"/>
              <a:gd name="f166" fmla="*/ f158 f43 1"/>
              <a:gd name="f167" fmla="*/ f159 f43 1"/>
              <a:gd name="f168" fmla="*/ f160 f43 1"/>
              <a:gd name="f169" fmla="?: f85 f48 f161"/>
              <a:gd name="f170" fmla="?: f86 f49 f162"/>
              <a:gd name="f171" fmla="?: f87 f20 f163"/>
              <a:gd name="f172" fmla="?: f88 f20 f164"/>
              <a:gd name="f173" fmla="*/ f171 f43 1"/>
              <a:gd name="f174" fmla="*/ f172 f43 1"/>
              <a:gd name="f175" fmla="*/ f169 f43 1"/>
              <a:gd name="f176" fmla="*/ f170 f43 1"/>
            </a:gdLst>
            <a:ahLst/>
            <a:cxnLst>
              <a:cxn ang="3cd4">
                <a:pos x="hc" y="t"/>
              </a:cxn>
              <a:cxn ang="0">
                <a:pos x="r" y="vc"/>
              </a:cxn>
              <a:cxn ang="cd4">
                <a:pos x="hc" y="b"/>
              </a:cxn>
              <a:cxn ang="cd2">
                <a:pos x="l" y="vc"/>
              </a:cxn>
              <a:cxn ang="f40">
                <a:pos x="f165" y="f166"/>
              </a:cxn>
              <a:cxn ang="f41">
                <a:pos x="f81" y="f82"/>
              </a:cxn>
              <a:cxn ang="f42">
                <a:pos x="f167" y="f168"/>
              </a:cxn>
            </a:cxnLst>
            <a:rect l="f173" t="f174" r="f175" b="f176"/>
            <a:pathLst>
              <a:path stroke="0">
                <a:moveTo>
                  <a:pt x="f165" y="f166"/>
                </a:moveTo>
                <a:arcTo wR="f76" hR="f77" stAng="f54" swAng="f78"/>
                <a:lnTo>
                  <a:pt x="f81" y="f82"/>
                </a:lnTo>
                <a:close/>
              </a:path>
              <a:path fill="none">
                <a:moveTo>
                  <a:pt x="f165" y="f166"/>
                </a:moveTo>
                <a:arcTo wR="f76" hR="f77" stAng="f54" swAng="f78"/>
              </a:path>
            </a:pathLst>
          </a:custGeom>
          <a:noFill/>
          <a:ln w="127001" cap="rnd">
            <a:solidFill>
              <a:srgbClr val="FFC000"/>
            </a:solidFill>
            <a:custDash>
              <a:ds d="400000" sp="200000"/>
            </a:custDash>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a:endParaRPr>
          </a:p>
        </p:txBody>
      </p:sp>
      <p:sp>
        <p:nvSpPr>
          <p:cNvPr id="4" name="Title 1">
            <a:extLst>
              <a:ext uri="{FF2B5EF4-FFF2-40B4-BE49-F238E27FC236}">
                <a16:creationId xmlns:a16="http://schemas.microsoft.com/office/drawing/2014/main" id="{C53E0121-2FEE-3350-63A6-9C0682342020}"/>
              </a:ext>
            </a:extLst>
          </p:cNvPr>
          <p:cNvSpPr txBox="1">
            <a:spLocks noGrp="1"/>
          </p:cNvSpPr>
          <p:nvPr>
            <p:ph type="title"/>
          </p:nvPr>
        </p:nvSpPr>
        <p:spPr>
          <a:xfrm>
            <a:off x="6621865" y="643463"/>
            <a:ext cx="4926668" cy="2866497"/>
          </a:xfrm>
        </p:spPr>
        <p:txBody>
          <a:bodyPr anchorCtr="1"/>
          <a:lstStyle/>
          <a:p>
            <a:pPr lvl="0" algn="ctr"/>
            <a:r>
              <a:rPr lang="en-US" sz="5600">
                <a:solidFill>
                  <a:srgbClr val="FFFFFF"/>
                </a:solidFill>
              </a:rPr>
              <a:t>INTRODUCTION TO ACCOUNTING</a:t>
            </a:r>
          </a:p>
        </p:txBody>
      </p:sp>
      <p:pic>
        <p:nvPicPr>
          <p:cNvPr id="6" name="Picture Placeholder 4">
            <a:extLst>
              <a:ext uri="{FF2B5EF4-FFF2-40B4-BE49-F238E27FC236}">
                <a16:creationId xmlns:a16="http://schemas.microsoft.com/office/drawing/2014/main" id="{886C3420-36E5-89E1-D542-FEF064728E15}"/>
              </a:ext>
            </a:extLst>
          </p:cNvPr>
          <p:cNvPicPr>
            <a:picLocks noGrp="1" noChangeAspect="1"/>
          </p:cNvPicPr>
          <p:nvPr>
            <p:ph type="pic" idx="1"/>
          </p:nvPr>
        </p:nvPicPr>
        <p:blipFill>
          <a:blip r:embed="rId2"/>
          <a:srcRect r="32998" b="-2"/>
          <a:stretch>
            <a:fillRect/>
          </a:stretch>
        </p:blipFill>
        <p:spPr>
          <a:xfrm>
            <a:off x="643463" y="721050"/>
            <a:ext cx="5334929" cy="5334929"/>
          </a:xfrm>
        </p:spPr>
      </p:pic>
      <p:sp>
        <p:nvSpPr>
          <p:cNvPr id="5" name="Text Placeholder 3">
            <a:extLst>
              <a:ext uri="{FF2B5EF4-FFF2-40B4-BE49-F238E27FC236}">
                <a16:creationId xmlns:a16="http://schemas.microsoft.com/office/drawing/2014/main" id="{4E6F5E96-C204-D8CD-0C11-163C83117813}"/>
              </a:ext>
            </a:extLst>
          </p:cNvPr>
          <p:cNvSpPr txBox="1">
            <a:spLocks noGrp="1"/>
          </p:cNvSpPr>
          <p:nvPr>
            <p:ph type="body" sz="half" idx="2"/>
          </p:nvPr>
        </p:nvSpPr>
        <p:spPr>
          <a:xfrm>
            <a:off x="6621865" y="3671690"/>
            <a:ext cx="4926668" cy="2532613"/>
          </a:xfrm>
        </p:spPr>
        <p:txBody>
          <a:bodyPr anchorCtr="1"/>
          <a:lstStyle/>
          <a:p>
            <a:pPr lvl="0" algn="ctr"/>
            <a:r>
              <a:rPr lang="en-US" sz="2400" dirty="0">
                <a:solidFill>
                  <a:srgbClr val="FFFFFF"/>
                </a:solidFill>
              </a:rPr>
              <a:t>Financial and Management Accounting </a:t>
            </a:r>
          </a:p>
          <a:p>
            <a:pPr lvl="0" algn="ctr"/>
            <a:r>
              <a:rPr lang="en-US" sz="2400" dirty="0">
                <a:solidFill>
                  <a:srgbClr val="FFFFFF"/>
                </a:solidFill>
              </a:rPr>
              <a:t>Week 3</a:t>
            </a:r>
          </a:p>
        </p:txBody>
      </p:sp>
      <p:sp>
        <p:nvSpPr>
          <p:cNvPr id="7" name="Rectangle 207">
            <a:extLst>
              <a:ext uri="{FF2B5EF4-FFF2-40B4-BE49-F238E27FC236}">
                <a16:creationId xmlns:a16="http://schemas.microsoft.com/office/drawing/2014/main" id="{D390C4FD-2B8A-A446-D06C-CC6BA5589294}"/>
              </a:ext>
            </a:extLst>
          </p:cNvPr>
          <p:cNvSpPr>
            <a:spLocks noMove="1" noResize="1"/>
          </p:cNvSpPr>
          <p:nvPr/>
        </p:nvSpPr>
        <p:spPr>
          <a:xfrm>
            <a:off x="5550316" y="4381082"/>
            <a:ext cx="784975" cy="784975"/>
          </a:xfrm>
          <a:prstGeom prst="rect">
            <a:avLst/>
          </a:prstGeom>
          <a:noFill/>
          <a:ln w="127001" cap="flat">
            <a:solidFill>
              <a:srgbClr val="FFC000"/>
            </a:solidFill>
            <a:prstDash val="solid"/>
            <a:roun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FE73E3-6652-4414-BEB1-045B2EB497EC}"/>
              </a:ext>
            </a:extLst>
          </p:cNvPr>
          <p:cNvSpPr>
            <a:spLocks noGrp="1"/>
          </p:cNvSpPr>
          <p:nvPr>
            <p:ph type="title"/>
          </p:nvPr>
        </p:nvSpPr>
        <p:spPr>
          <a:xfrm>
            <a:off x="1451579" y="804519"/>
            <a:ext cx="9603275" cy="1049235"/>
          </a:xfrm>
        </p:spPr>
        <p:txBody>
          <a:bodyPr>
            <a:normAutofit/>
          </a:bodyPr>
          <a:lstStyle/>
          <a:p>
            <a:r>
              <a:rPr lang="en-GB" sz="1800" dirty="0"/>
              <a:t>The Finance element of the </a:t>
            </a:r>
            <a:r>
              <a:rPr lang="en-GB" sz="1800"/>
              <a:t>module .</a:t>
            </a:r>
            <a:br>
              <a:rPr lang="en-GB" sz="1800" dirty="0"/>
            </a:br>
            <a:r>
              <a:rPr lang="en-GB" sz="1800" dirty="0"/>
              <a:t>We will be covering topics including:</a:t>
            </a:r>
            <a:br>
              <a:rPr lang="en-GB" sz="1800" dirty="0"/>
            </a:br>
            <a:endParaRPr lang="en-GB" sz="1800" dirty="0"/>
          </a:p>
        </p:txBody>
      </p:sp>
      <p:graphicFrame>
        <p:nvGraphicFramePr>
          <p:cNvPr id="12" name="Content Placeholder 2">
            <a:extLst>
              <a:ext uri="{FF2B5EF4-FFF2-40B4-BE49-F238E27FC236}">
                <a16:creationId xmlns:a16="http://schemas.microsoft.com/office/drawing/2014/main" id="{031C03E8-C283-4581-BEEA-95186ADE477B}"/>
              </a:ext>
            </a:extLst>
          </p:cNvPr>
          <p:cNvGraphicFramePr>
            <a:graphicFrameLocks noGrp="1"/>
          </p:cNvGraphicFramePr>
          <p:nvPr>
            <p:ph idx="1"/>
          </p:nvPr>
        </p:nvGraphicFramePr>
        <p:xfrm>
          <a:off x="1450975" y="2331497"/>
          <a:ext cx="9604375" cy="372322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6373152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7" name="Title 1">
            <a:extLst>
              <a:ext uri="{FF2B5EF4-FFF2-40B4-BE49-F238E27FC236}">
                <a16:creationId xmlns:a16="http://schemas.microsoft.com/office/drawing/2014/main" id="{557995AF-F047-D507-91AB-1E29B2361090}"/>
              </a:ext>
            </a:extLst>
          </p:cNvPr>
          <p:cNvSpPr txBox="1">
            <a:spLocks noGrp="1" noChangeArrowheads="1"/>
          </p:cNvSpPr>
          <p:nvPr>
            <p:ph type="title"/>
          </p:nvPr>
        </p:nvSpPr>
        <p:spPr>
          <a:xfrm>
            <a:off x="838200" y="365125"/>
            <a:ext cx="10515600" cy="1325563"/>
          </a:xfrm>
        </p:spPr>
        <p:txBody>
          <a:bodyPr anchor="ctr">
            <a:normAutofit/>
          </a:bodyPr>
          <a:lstStyle/>
          <a:p>
            <a:pPr eaLnBrk="1"/>
            <a:r>
              <a:rPr lang="en-GB" altLang="en-US" b="1" dirty="0"/>
              <a:t>SOURCES OF FINANCE</a:t>
            </a:r>
          </a:p>
        </p:txBody>
      </p:sp>
      <p:grpSp>
        <p:nvGrpSpPr>
          <p:cNvPr id="8198" name="Content Placeholder 2">
            <a:extLst>
              <a:ext uri="{FF2B5EF4-FFF2-40B4-BE49-F238E27FC236}">
                <a16:creationId xmlns:a16="http://schemas.microsoft.com/office/drawing/2014/main" id="{A8F7D9C3-F3E0-6855-2494-1F7CBAABCA7B}"/>
              </a:ext>
            </a:extLst>
          </p:cNvPr>
          <p:cNvGrpSpPr>
            <a:grpSpLocks/>
          </p:cNvGrpSpPr>
          <p:nvPr/>
        </p:nvGrpSpPr>
        <p:grpSpPr bwMode="auto">
          <a:xfrm>
            <a:off x="2264512" y="1389203"/>
            <a:ext cx="8009340" cy="4351334"/>
            <a:chOff x="4744035" y="2389098"/>
            <a:chExt cx="6711869" cy="3645941"/>
          </a:xfrm>
        </p:grpSpPr>
        <p:sp>
          <p:nvSpPr>
            <p:cNvPr id="8199" name="Freeform: Shape 6">
              <a:extLst>
                <a:ext uri="{FF2B5EF4-FFF2-40B4-BE49-F238E27FC236}">
                  <a16:creationId xmlns:a16="http://schemas.microsoft.com/office/drawing/2014/main" id="{C8179F8F-21D9-7B63-85FA-4A4B4423A1FC}"/>
                </a:ext>
              </a:extLst>
            </p:cNvPr>
            <p:cNvSpPr>
              <a:spLocks/>
            </p:cNvSpPr>
            <p:nvPr/>
          </p:nvSpPr>
          <p:spPr bwMode="auto">
            <a:xfrm>
              <a:off x="5057253" y="3993312"/>
              <a:ext cx="1610852" cy="437512"/>
            </a:xfrm>
            <a:custGeom>
              <a:avLst/>
              <a:gdLst>
                <a:gd name="T0" fmla="*/ 805426 w 1610849"/>
                <a:gd name="T1" fmla="*/ 0 h 437513"/>
                <a:gd name="T2" fmla="*/ 1610852 w 1610849"/>
                <a:gd name="T3" fmla="*/ 218756 h 437513"/>
                <a:gd name="T4" fmla="*/ 805426 w 1610849"/>
                <a:gd name="T5" fmla="*/ 437512 h 437513"/>
                <a:gd name="T6" fmla="*/ 0 w 1610849"/>
                <a:gd name="T7" fmla="*/ 218756 h 437513"/>
                <a:gd name="T8" fmla="*/ 0 w 1610849"/>
                <a:gd name="T9" fmla="*/ 0 h 437513"/>
                <a:gd name="T10" fmla="*/ 1435847 w 1610849"/>
                <a:gd name="T11" fmla="*/ 0 h 437513"/>
                <a:gd name="T12" fmla="*/ 1610852 w 1610849"/>
                <a:gd name="T13" fmla="*/ 218756 h 437513"/>
                <a:gd name="T14" fmla="*/ 1435847 w 1610849"/>
                <a:gd name="T15" fmla="*/ 437512 h 437513"/>
                <a:gd name="T16" fmla="*/ 0 w 1610849"/>
                <a:gd name="T17" fmla="*/ 437512 h 437513"/>
                <a:gd name="T18" fmla="*/ 0 w 1610849"/>
                <a:gd name="T19" fmla="*/ 0 h 437513"/>
                <a:gd name="T20" fmla="*/ 17694720 60000 65536"/>
                <a:gd name="T21" fmla="*/ 0 60000 65536"/>
                <a:gd name="T22" fmla="*/ 5898240 60000 65536"/>
                <a:gd name="T23" fmla="*/ 11796480 60000 65536"/>
                <a:gd name="T24" fmla="*/ 0 60000 65536"/>
                <a:gd name="T25" fmla="*/ 0 60000 65536"/>
                <a:gd name="T26" fmla="*/ 0 60000 65536"/>
                <a:gd name="T27" fmla="*/ 0 60000 65536"/>
                <a:gd name="T28" fmla="*/ 0 60000 65536"/>
                <a:gd name="T29" fmla="*/ 0 60000 65536"/>
                <a:gd name="T30" fmla="*/ 0 w 1610849"/>
                <a:gd name="T31" fmla="*/ 0 h 437513"/>
                <a:gd name="T32" fmla="*/ 1610849 w 1610849"/>
                <a:gd name="T33" fmla="*/ 437513 h 437513"/>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610849" h="437513">
                  <a:moveTo>
                    <a:pt x="0" y="0"/>
                  </a:moveTo>
                  <a:lnTo>
                    <a:pt x="1435844" y="0"/>
                  </a:lnTo>
                  <a:lnTo>
                    <a:pt x="1610849" y="218757"/>
                  </a:lnTo>
                  <a:lnTo>
                    <a:pt x="1435844" y="437513"/>
                  </a:lnTo>
                  <a:lnTo>
                    <a:pt x="0" y="437513"/>
                  </a:lnTo>
                  <a:lnTo>
                    <a:pt x="0" y="0"/>
                  </a:lnTo>
                  <a:close/>
                </a:path>
              </a:pathLst>
            </a:custGeom>
            <a:solidFill>
              <a:srgbClr val="EE462D"/>
            </a:solidFill>
            <a:ln w="12701">
              <a:solidFill>
                <a:srgbClr val="EE462D"/>
              </a:solidFill>
              <a:miter lim="800000"/>
              <a:headEnd/>
              <a:tailEnd/>
            </a:ln>
          </p:spPr>
          <p:txBody>
            <a:bodyPr lIns="83823" tIns="83823" rIns="171321" bIns="83823" anchor="ctr" anchorCtr="1"/>
            <a:lstStyle>
              <a:lvl1pPr defTabSz="487363">
                <a:defRPr>
                  <a:solidFill>
                    <a:schemeClr val="tx1"/>
                  </a:solidFill>
                  <a:latin typeface="Calibri" panose="020F0502020204030204" pitchFamily="34" charset="0"/>
                </a:defRPr>
              </a:lvl1pPr>
              <a:lvl2pPr marL="742950" indent="-285750" defTabSz="487363">
                <a:defRPr>
                  <a:solidFill>
                    <a:schemeClr val="tx1"/>
                  </a:solidFill>
                  <a:latin typeface="Calibri" panose="020F0502020204030204" pitchFamily="34" charset="0"/>
                </a:defRPr>
              </a:lvl2pPr>
              <a:lvl3pPr marL="1143000" indent="-228600" defTabSz="487363">
                <a:defRPr>
                  <a:solidFill>
                    <a:schemeClr val="tx1"/>
                  </a:solidFill>
                  <a:latin typeface="Calibri" panose="020F0502020204030204" pitchFamily="34" charset="0"/>
                </a:defRPr>
              </a:lvl3pPr>
              <a:lvl4pPr marL="1600200" indent="-228600" defTabSz="487363">
                <a:defRPr>
                  <a:solidFill>
                    <a:schemeClr val="tx1"/>
                  </a:solidFill>
                  <a:latin typeface="Calibri" panose="020F0502020204030204" pitchFamily="34" charset="0"/>
                </a:defRPr>
              </a:lvl4pPr>
              <a:lvl5pPr marL="2057400" indent="-228600" defTabSz="487363">
                <a:defRPr>
                  <a:solidFill>
                    <a:schemeClr val="tx1"/>
                  </a:solidFill>
                  <a:latin typeface="Calibri" panose="020F0502020204030204" pitchFamily="34" charset="0"/>
                </a:defRPr>
              </a:lvl5pPr>
              <a:lvl6pPr marL="2514600" indent="-228600" defTabSz="487363" fontAlgn="base">
                <a:spcBef>
                  <a:spcPct val="0"/>
                </a:spcBef>
                <a:spcAft>
                  <a:spcPct val="0"/>
                </a:spcAft>
                <a:defRPr>
                  <a:solidFill>
                    <a:schemeClr val="tx1"/>
                  </a:solidFill>
                  <a:latin typeface="Calibri" panose="020F0502020204030204" pitchFamily="34" charset="0"/>
                </a:defRPr>
              </a:lvl6pPr>
              <a:lvl7pPr marL="2971800" indent="-228600" defTabSz="487363" fontAlgn="base">
                <a:spcBef>
                  <a:spcPct val="0"/>
                </a:spcBef>
                <a:spcAft>
                  <a:spcPct val="0"/>
                </a:spcAft>
                <a:defRPr>
                  <a:solidFill>
                    <a:schemeClr val="tx1"/>
                  </a:solidFill>
                  <a:latin typeface="Calibri" panose="020F0502020204030204" pitchFamily="34" charset="0"/>
                </a:defRPr>
              </a:lvl7pPr>
              <a:lvl8pPr marL="3429000" indent="-228600" defTabSz="487363" fontAlgn="base">
                <a:spcBef>
                  <a:spcPct val="0"/>
                </a:spcBef>
                <a:spcAft>
                  <a:spcPct val="0"/>
                </a:spcAft>
                <a:defRPr>
                  <a:solidFill>
                    <a:schemeClr val="tx1"/>
                  </a:solidFill>
                  <a:latin typeface="Calibri" panose="020F0502020204030204" pitchFamily="34" charset="0"/>
                </a:defRPr>
              </a:lvl8pPr>
              <a:lvl9pPr marL="3886200" indent="-228600" defTabSz="487363" fontAlgn="base">
                <a:spcBef>
                  <a:spcPct val="0"/>
                </a:spcBef>
                <a:spcAft>
                  <a:spcPct val="0"/>
                </a:spcAft>
                <a:defRPr>
                  <a:solidFill>
                    <a:schemeClr val="tx1"/>
                  </a:solidFill>
                  <a:latin typeface="Calibri" panose="020F0502020204030204" pitchFamily="34" charset="0"/>
                </a:defRPr>
              </a:lvl9pPr>
            </a:lstStyle>
            <a:p>
              <a:pPr algn="ctr" defTabSz="579962">
                <a:lnSpc>
                  <a:spcPct val="90000"/>
                </a:lnSpc>
                <a:spcAft>
                  <a:spcPts val="595"/>
                </a:spcAft>
              </a:pPr>
              <a:r>
                <a:rPr lang="en-US" altLang="en-US" sz="2400" kern="1200" dirty="0">
                  <a:solidFill>
                    <a:srgbClr val="FFFFFF"/>
                  </a:solidFill>
                  <a:latin typeface="Avenir Next LT Pro" panose="020B0504020202020204" pitchFamily="34" charset="0"/>
                  <a:ea typeface="+mn-ea"/>
                  <a:cs typeface="+mn-cs"/>
                </a:rPr>
                <a:t>INTERNAL</a:t>
              </a:r>
              <a:endParaRPr lang="en-US" altLang="en-US" sz="1100" dirty="0">
                <a:solidFill>
                  <a:srgbClr val="FFFFFF"/>
                </a:solidFill>
                <a:latin typeface="Avenir Next LT Pro" panose="020B0504020202020204" pitchFamily="34" charset="0"/>
              </a:endParaRPr>
            </a:p>
          </p:txBody>
        </p:sp>
        <p:sp>
          <p:nvSpPr>
            <p:cNvPr id="8200" name="Freeform: Shape 7">
              <a:extLst>
                <a:ext uri="{FF2B5EF4-FFF2-40B4-BE49-F238E27FC236}">
                  <a16:creationId xmlns:a16="http://schemas.microsoft.com/office/drawing/2014/main" id="{672C3CC3-6A45-C0E6-3947-5A72048F8AB1}"/>
                </a:ext>
              </a:extLst>
            </p:cNvPr>
            <p:cNvSpPr>
              <a:spLocks/>
            </p:cNvSpPr>
            <p:nvPr/>
          </p:nvSpPr>
          <p:spPr bwMode="auto">
            <a:xfrm>
              <a:off x="4744035" y="2389098"/>
              <a:ext cx="2237289" cy="1166701"/>
            </a:xfrm>
            <a:custGeom>
              <a:avLst/>
              <a:gdLst>
                <a:gd name="T0" fmla="*/ 1118645 w 2237291"/>
                <a:gd name="T1" fmla="*/ 0 h 1166701"/>
                <a:gd name="T2" fmla="*/ 2237289 w 2237291"/>
                <a:gd name="T3" fmla="*/ 583351 h 1166701"/>
                <a:gd name="T4" fmla="*/ 1118645 w 2237291"/>
                <a:gd name="T5" fmla="*/ 1166701 h 1166701"/>
                <a:gd name="T6" fmla="*/ 0 w 2237291"/>
                <a:gd name="T7" fmla="*/ 583351 h 1166701"/>
                <a:gd name="T8" fmla="*/ 0 w 2237291"/>
                <a:gd name="T9" fmla="*/ 0 h 1166701"/>
                <a:gd name="T10" fmla="*/ 2237289 w 2237291"/>
                <a:gd name="T11" fmla="*/ 0 h 1166701"/>
                <a:gd name="T12" fmla="*/ 2237289 w 2237291"/>
                <a:gd name="T13" fmla="*/ 1166701 h 1166701"/>
                <a:gd name="T14" fmla="*/ 0 w 2237291"/>
                <a:gd name="T15" fmla="*/ 1166701 h 1166701"/>
                <a:gd name="T16" fmla="*/ 0 w 2237291"/>
                <a:gd name="T17" fmla="*/ 0 h 1166701"/>
                <a:gd name="T18" fmla="*/ 17694720 60000 65536"/>
                <a:gd name="T19" fmla="*/ 0 60000 65536"/>
                <a:gd name="T20" fmla="*/ 5898240 60000 65536"/>
                <a:gd name="T21" fmla="*/ 11796480 60000 65536"/>
                <a:gd name="T22" fmla="*/ 0 60000 65536"/>
                <a:gd name="T23" fmla="*/ 0 60000 65536"/>
                <a:gd name="T24" fmla="*/ 0 60000 65536"/>
                <a:gd name="T25" fmla="*/ 0 60000 65536"/>
                <a:gd name="T26" fmla="*/ 0 60000 65536"/>
                <a:gd name="T27" fmla="*/ 0 w 2237291"/>
                <a:gd name="T28" fmla="*/ 0 h 1166701"/>
                <a:gd name="T29" fmla="*/ 2237291 w 2237291"/>
                <a:gd name="T30" fmla="*/ 1166701 h 1166701"/>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2237291" h="1166701">
                  <a:moveTo>
                    <a:pt x="0" y="0"/>
                  </a:moveTo>
                  <a:lnTo>
                    <a:pt x="2237291" y="0"/>
                  </a:lnTo>
                  <a:lnTo>
                    <a:pt x="2237291" y="1166701"/>
                  </a:lnTo>
                  <a:lnTo>
                    <a:pt x="0" y="1166701"/>
                  </a:lnTo>
                  <a:lnTo>
                    <a:pt x="0" y="0"/>
                  </a:lnTo>
                  <a:close/>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97785" rIns="0" bIns="97785" anchor="b" anchorCtr="1"/>
            <a:lstStyle>
              <a:lvl1pPr defTabSz="487363">
                <a:defRPr>
                  <a:solidFill>
                    <a:schemeClr val="tx1"/>
                  </a:solidFill>
                  <a:latin typeface="Calibri" panose="020F0502020204030204" pitchFamily="34" charset="0"/>
                </a:defRPr>
              </a:lvl1pPr>
              <a:lvl2pPr marL="742950" indent="-285750" defTabSz="487363">
                <a:defRPr>
                  <a:solidFill>
                    <a:schemeClr val="tx1"/>
                  </a:solidFill>
                  <a:latin typeface="Calibri" panose="020F0502020204030204" pitchFamily="34" charset="0"/>
                </a:defRPr>
              </a:lvl2pPr>
              <a:lvl3pPr marL="1143000" indent="-228600" defTabSz="487363">
                <a:defRPr>
                  <a:solidFill>
                    <a:schemeClr val="tx1"/>
                  </a:solidFill>
                  <a:latin typeface="Calibri" panose="020F0502020204030204" pitchFamily="34" charset="0"/>
                </a:defRPr>
              </a:lvl3pPr>
              <a:lvl4pPr marL="1600200" indent="-228600" defTabSz="487363">
                <a:defRPr>
                  <a:solidFill>
                    <a:schemeClr val="tx1"/>
                  </a:solidFill>
                  <a:latin typeface="Calibri" panose="020F0502020204030204" pitchFamily="34" charset="0"/>
                </a:defRPr>
              </a:lvl4pPr>
              <a:lvl5pPr marL="2057400" indent="-228600" defTabSz="487363">
                <a:defRPr>
                  <a:solidFill>
                    <a:schemeClr val="tx1"/>
                  </a:solidFill>
                  <a:latin typeface="Calibri" panose="020F0502020204030204" pitchFamily="34" charset="0"/>
                </a:defRPr>
              </a:lvl5pPr>
              <a:lvl6pPr marL="2514600" indent="-228600" defTabSz="487363" fontAlgn="base">
                <a:spcBef>
                  <a:spcPct val="0"/>
                </a:spcBef>
                <a:spcAft>
                  <a:spcPct val="0"/>
                </a:spcAft>
                <a:defRPr>
                  <a:solidFill>
                    <a:schemeClr val="tx1"/>
                  </a:solidFill>
                  <a:latin typeface="Calibri" panose="020F0502020204030204" pitchFamily="34" charset="0"/>
                </a:defRPr>
              </a:lvl6pPr>
              <a:lvl7pPr marL="2971800" indent="-228600" defTabSz="487363" fontAlgn="base">
                <a:spcBef>
                  <a:spcPct val="0"/>
                </a:spcBef>
                <a:spcAft>
                  <a:spcPct val="0"/>
                </a:spcAft>
                <a:defRPr>
                  <a:solidFill>
                    <a:schemeClr val="tx1"/>
                  </a:solidFill>
                  <a:latin typeface="Calibri" panose="020F0502020204030204" pitchFamily="34" charset="0"/>
                </a:defRPr>
              </a:lvl7pPr>
              <a:lvl8pPr marL="3429000" indent="-228600" defTabSz="487363" fontAlgn="base">
                <a:spcBef>
                  <a:spcPct val="0"/>
                </a:spcBef>
                <a:spcAft>
                  <a:spcPct val="0"/>
                </a:spcAft>
                <a:defRPr>
                  <a:solidFill>
                    <a:schemeClr val="tx1"/>
                  </a:solidFill>
                  <a:latin typeface="Calibri" panose="020F0502020204030204" pitchFamily="34" charset="0"/>
                </a:defRPr>
              </a:lvl8pPr>
              <a:lvl9pPr marL="3886200" indent="-228600" defTabSz="487363" fontAlgn="base">
                <a:spcBef>
                  <a:spcPct val="0"/>
                </a:spcBef>
                <a:spcAft>
                  <a:spcPct val="0"/>
                </a:spcAft>
                <a:defRPr>
                  <a:solidFill>
                    <a:schemeClr val="tx1"/>
                  </a:solidFill>
                  <a:latin typeface="Calibri" panose="020F0502020204030204" pitchFamily="34" charset="0"/>
                </a:defRPr>
              </a:lvl9pPr>
            </a:lstStyle>
            <a:p>
              <a:pPr algn="ctr" defTabSz="579962">
                <a:lnSpc>
                  <a:spcPct val="90000"/>
                </a:lnSpc>
                <a:spcAft>
                  <a:spcPts val="595"/>
                </a:spcAft>
              </a:pPr>
              <a:r>
                <a:rPr lang="en-US" altLang="en-US" sz="2400" kern="1200" dirty="0">
                  <a:solidFill>
                    <a:srgbClr val="000000"/>
                  </a:solidFill>
                  <a:latin typeface="Avenir Next LT Pro" panose="020B0504020202020204" pitchFamily="34" charset="0"/>
                  <a:ea typeface="+mn-ea"/>
                  <a:cs typeface="+mn-cs"/>
                </a:rPr>
                <a:t>Money that is already in the firm or can be earned</a:t>
              </a:r>
              <a:endParaRPr lang="en-US" altLang="en-US" sz="2000" dirty="0">
                <a:solidFill>
                  <a:srgbClr val="000000"/>
                </a:solidFill>
                <a:latin typeface="Avenir Next LT Pro" panose="020B0504020202020204" pitchFamily="34" charset="0"/>
              </a:endParaRPr>
            </a:p>
          </p:txBody>
        </p:sp>
        <p:sp>
          <p:nvSpPr>
            <p:cNvPr id="8201" name="Freeform: Shape 8">
              <a:extLst>
                <a:ext uri="{FF2B5EF4-FFF2-40B4-BE49-F238E27FC236}">
                  <a16:creationId xmlns:a16="http://schemas.microsoft.com/office/drawing/2014/main" id="{6AF66F95-24A4-AA13-607E-0382A512FD75}"/>
                </a:ext>
              </a:extLst>
            </p:cNvPr>
            <p:cNvSpPr>
              <a:spLocks/>
            </p:cNvSpPr>
            <p:nvPr/>
          </p:nvSpPr>
          <p:spPr bwMode="auto">
            <a:xfrm>
              <a:off x="6668106" y="4212064"/>
              <a:ext cx="626437" cy="0"/>
            </a:xfrm>
            <a:custGeom>
              <a:avLst/>
              <a:gdLst>
                <a:gd name="T0" fmla="*/ 313219 w 626441"/>
                <a:gd name="T1" fmla="*/ 626437 w 626441"/>
                <a:gd name="T2" fmla="*/ 313219 w 626441"/>
                <a:gd name="T3" fmla="*/ 0 w 626441"/>
                <a:gd name="T4" fmla="*/ 17694720 60000 65536"/>
                <a:gd name="T5" fmla="*/ 0 60000 65536"/>
                <a:gd name="T6" fmla="*/ 5898240 60000 65536"/>
                <a:gd name="T7" fmla="*/ 11796480 60000 65536"/>
                <a:gd name="T8" fmla="*/ 0 w 626441"/>
                <a:gd name="T9" fmla="*/ 626441 w 626441"/>
              </a:gdLst>
              <a:ahLst/>
              <a:cxnLst>
                <a:cxn ang="T4">
                  <a:pos x="T0" y="0"/>
                </a:cxn>
                <a:cxn ang="T5">
                  <a:pos x="T1" y="0"/>
                </a:cxn>
                <a:cxn ang="T6">
                  <a:pos x="T2" y="0"/>
                </a:cxn>
                <a:cxn ang="T7">
                  <a:pos x="T3" y="0"/>
                </a:cxn>
              </a:cxnLst>
              <a:rect l="T8" t="0" r="T9" b="0"/>
              <a:pathLst>
                <a:path w="626441">
                  <a:moveTo>
                    <a:pt x="0" y="0"/>
                  </a:moveTo>
                  <a:lnTo>
                    <a:pt x="626441" y="0"/>
                  </a:lnTo>
                </a:path>
              </a:pathLst>
            </a:custGeom>
            <a:noFill/>
            <a:ln w="12701" cap="flat">
              <a:solidFill>
                <a:srgbClr val="EE462D"/>
              </a:solidFill>
              <a:prstDash val="solid"/>
              <a:miter lim="800000"/>
              <a:headEnd/>
              <a:tailEnd/>
            </a:ln>
            <a:extLst>
              <a:ext uri="{909E8E84-426E-40DD-AFC4-6F175D3DCCD1}">
                <a14:hiddenFill xmlns:a14="http://schemas.microsoft.com/office/drawing/2010/main">
                  <a:solidFill>
                    <a:srgbClr val="FFFFFF"/>
                  </a:solidFill>
                </a14:hiddenFill>
              </a:ext>
            </a:extLst>
          </p:spPr>
          <p:txBody>
            <a:bodyPr lIns="0" tIns="0" rIns="0" bIns="0"/>
            <a:lstStyle/>
            <a:p>
              <a:endParaRPr lang="en-US"/>
            </a:p>
          </p:txBody>
        </p:sp>
        <p:sp>
          <p:nvSpPr>
            <p:cNvPr id="8202" name="Freeform: Shape 9">
              <a:extLst>
                <a:ext uri="{FF2B5EF4-FFF2-40B4-BE49-F238E27FC236}">
                  <a16:creationId xmlns:a16="http://schemas.microsoft.com/office/drawing/2014/main" id="{95194138-F3C3-0B3F-FCF8-26DB3352774E}"/>
                </a:ext>
              </a:extLst>
            </p:cNvPr>
            <p:cNvSpPr>
              <a:spLocks/>
            </p:cNvSpPr>
            <p:nvPr/>
          </p:nvSpPr>
          <p:spPr bwMode="auto">
            <a:xfrm>
              <a:off x="5862675" y="3628714"/>
              <a:ext cx="0" cy="364589"/>
            </a:xfrm>
            <a:custGeom>
              <a:avLst/>
              <a:gdLst>
                <a:gd name="T0" fmla="*/ 0 h 364589"/>
                <a:gd name="T1" fmla="*/ 182295 h 364589"/>
                <a:gd name="T2" fmla="*/ 364589 h 364589"/>
                <a:gd name="T3" fmla="*/ 182295 h 364589"/>
                <a:gd name="T4" fmla="*/ 0 h 364589"/>
                <a:gd name="T5" fmla="*/ 364589 h 364589"/>
                <a:gd name="T6" fmla="*/ 17694720 60000 65536"/>
                <a:gd name="T7" fmla="*/ 0 60000 65536"/>
                <a:gd name="T8" fmla="*/ 5898240 60000 65536"/>
                <a:gd name="T9" fmla="*/ 11796480 60000 65536"/>
                <a:gd name="T10" fmla="*/ 5898240 60000 65536"/>
                <a:gd name="T11" fmla="*/ 17694720 60000 65536"/>
                <a:gd name="T12" fmla="*/ 0 h 364589"/>
                <a:gd name="T13" fmla="*/ 364589 h 364589"/>
              </a:gdLst>
              <a:ahLst/>
              <a:cxnLst>
                <a:cxn ang="T6">
                  <a:pos x="0" y="T0"/>
                </a:cxn>
                <a:cxn ang="T7">
                  <a:pos x="0" y="T1"/>
                </a:cxn>
                <a:cxn ang="T8">
                  <a:pos x="0" y="T2"/>
                </a:cxn>
                <a:cxn ang="T9">
                  <a:pos x="0" y="T3"/>
                </a:cxn>
                <a:cxn ang="T10">
                  <a:pos x="0" y="T4"/>
                </a:cxn>
                <a:cxn ang="T11">
                  <a:pos x="0" y="T5"/>
                </a:cxn>
              </a:cxnLst>
              <a:rect l="0" t="T12" r="0" b="T13"/>
              <a:pathLst>
                <a:path h="364589">
                  <a:moveTo>
                    <a:pt x="0" y="0"/>
                  </a:moveTo>
                  <a:lnTo>
                    <a:pt x="1" y="364589"/>
                  </a:lnTo>
                </a:path>
              </a:pathLst>
            </a:custGeom>
            <a:noFill/>
            <a:ln w="12701" cap="flat">
              <a:solidFill>
                <a:srgbClr val="EE462D"/>
              </a:solidFill>
              <a:miter lim="800000"/>
              <a:headEnd/>
              <a:tailEnd/>
            </a:ln>
            <a:extLst>
              <a:ext uri="{909E8E84-426E-40DD-AFC4-6F175D3DCCD1}">
                <a14:hiddenFill xmlns:a14="http://schemas.microsoft.com/office/drawing/2010/main">
                  <a:solidFill>
                    <a:srgbClr val="FFFFFF"/>
                  </a:solidFill>
                </a14:hiddenFill>
              </a:ext>
            </a:extLst>
          </p:spPr>
          <p:txBody>
            <a:bodyPr lIns="0" tIns="0" rIns="0" bIns="0"/>
            <a:lstStyle/>
            <a:p>
              <a:endParaRPr lang="en-US"/>
            </a:p>
          </p:txBody>
        </p:sp>
        <p:sp>
          <p:nvSpPr>
            <p:cNvPr id="8203" name="Rectangle 10">
              <a:extLst>
                <a:ext uri="{FF2B5EF4-FFF2-40B4-BE49-F238E27FC236}">
                  <a16:creationId xmlns:a16="http://schemas.microsoft.com/office/drawing/2014/main" id="{44951C5F-262C-7060-0826-9C8FAFD42F35}"/>
                </a:ext>
              </a:extLst>
            </p:cNvPr>
            <p:cNvSpPr>
              <a:spLocks noChangeArrowheads="1"/>
            </p:cNvSpPr>
            <p:nvPr/>
          </p:nvSpPr>
          <p:spPr bwMode="auto">
            <a:xfrm>
              <a:off x="5826218" y="3555799"/>
              <a:ext cx="72914" cy="72914"/>
            </a:xfrm>
            <a:prstGeom prst="rect">
              <a:avLst/>
            </a:prstGeom>
            <a:solidFill>
              <a:srgbClr val="EE462D"/>
            </a:solidFill>
            <a:ln w="12701">
              <a:solidFill>
                <a:srgbClr val="FFFFFF"/>
              </a:solidFill>
              <a:miter lim="800000"/>
              <a:headEnd/>
              <a:tailEnd/>
            </a:ln>
          </p:spPr>
          <p:txBody>
            <a:bodyPr lIns="0" tIns="0" rIns="0" bIns="0"/>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fontAlgn="base">
                <a:spcBef>
                  <a:spcPct val="0"/>
                </a:spcBef>
                <a:spcAft>
                  <a:spcPct val="0"/>
                </a:spcAft>
                <a:defRPr>
                  <a:solidFill>
                    <a:schemeClr val="tx1"/>
                  </a:solidFill>
                  <a:latin typeface="Calibri" panose="020F0502020204030204" pitchFamily="34" charset="0"/>
                </a:defRPr>
              </a:lvl6pPr>
              <a:lvl7pPr marL="2971800" indent="-228600" fontAlgn="base">
                <a:spcBef>
                  <a:spcPct val="0"/>
                </a:spcBef>
                <a:spcAft>
                  <a:spcPct val="0"/>
                </a:spcAft>
                <a:defRPr>
                  <a:solidFill>
                    <a:schemeClr val="tx1"/>
                  </a:solidFill>
                  <a:latin typeface="Calibri" panose="020F0502020204030204" pitchFamily="34" charset="0"/>
                </a:defRPr>
              </a:lvl7pPr>
              <a:lvl8pPr marL="3429000" indent="-228600" fontAlgn="base">
                <a:spcBef>
                  <a:spcPct val="0"/>
                </a:spcBef>
                <a:spcAft>
                  <a:spcPct val="0"/>
                </a:spcAft>
                <a:defRPr>
                  <a:solidFill>
                    <a:schemeClr val="tx1"/>
                  </a:solidFill>
                  <a:latin typeface="Calibri" panose="020F0502020204030204" pitchFamily="34" charset="0"/>
                </a:defRPr>
              </a:lvl8pPr>
              <a:lvl9pPr marL="3886200" indent="-228600" fontAlgn="base">
                <a:spcBef>
                  <a:spcPct val="0"/>
                </a:spcBef>
                <a:spcAft>
                  <a:spcPct val="0"/>
                </a:spcAft>
                <a:defRPr>
                  <a:solidFill>
                    <a:schemeClr val="tx1"/>
                  </a:solidFill>
                  <a:latin typeface="Calibri" panose="020F0502020204030204" pitchFamily="34" charset="0"/>
                </a:defRPr>
              </a:lvl9pPr>
            </a:lstStyle>
            <a:p>
              <a:pPr eaLnBrk="1" hangingPunct="1"/>
              <a:endParaRPr lang="en-GB" altLang="en-US">
                <a:solidFill>
                  <a:srgbClr val="000000"/>
                </a:solidFill>
              </a:endParaRPr>
            </a:p>
          </p:txBody>
        </p:sp>
        <p:sp>
          <p:nvSpPr>
            <p:cNvPr id="8204" name="Freeform: Shape 11">
              <a:extLst>
                <a:ext uri="{FF2B5EF4-FFF2-40B4-BE49-F238E27FC236}">
                  <a16:creationId xmlns:a16="http://schemas.microsoft.com/office/drawing/2014/main" id="{E9D08B10-59C7-16B5-6AF6-2CAD712C0C47}"/>
                </a:ext>
              </a:extLst>
            </p:cNvPr>
            <p:cNvSpPr>
              <a:spLocks/>
            </p:cNvSpPr>
            <p:nvPr/>
          </p:nvSpPr>
          <p:spPr bwMode="auto">
            <a:xfrm>
              <a:off x="7294543" y="3993312"/>
              <a:ext cx="1610852" cy="437512"/>
            </a:xfrm>
            <a:custGeom>
              <a:avLst/>
              <a:gdLst>
                <a:gd name="T0" fmla="*/ 805426 w 1610849"/>
                <a:gd name="T1" fmla="*/ 0 h 437513"/>
                <a:gd name="T2" fmla="*/ 1610852 w 1610849"/>
                <a:gd name="T3" fmla="*/ 218756 h 437513"/>
                <a:gd name="T4" fmla="*/ 805426 w 1610849"/>
                <a:gd name="T5" fmla="*/ 437512 h 437513"/>
                <a:gd name="T6" fmla="*/ 0 w 1610849"/>
                <a:gd name="T7" fmla="*/ 218756 h 437513"/>
                <a:gd name="T8" fmla="*/ 0 w 1610849"/>
                <a:gd name="T9" fmla="*/ 218756 h 437513"/>
                <a:gd name="T10" fmla="*/ 175005 w 1610849"/>
                <a:gd name="T11" fmla="*/ 0 h 437513"/>
                <a:gd name="T12" fmla="*/ 1435847 w 1610849"/>
                <a:gd name="T13" fmla="*/ 0 h 437513"/>
                <a:gd name="T14" fmla="*/ 1610852 w 1610849"/>
                <a:gd name="T15" fmla="*/ 218756 h 437513"/>
                <a:gd name="T16" fmla="*/ 1435847 w 1610849"/>
                <a:gd name="T17" fmla="*/ 437512 h 437513"/>
                <a:gd name="T18" fmla="*/ 175005 w 1610849"/>
                <a:gd name="T19" fmla="*/ 437512 h 437513"/>
                <a:gd name="T20" fmla="*/ 0 w 1610849"/>
                <a:gd name="T21" fmla="*/ 218756 h 437513"/>
                <a:gd name="T22" fmla="*/ 17694720 60000 65536"/>
                <a:gd name="T23" fmla="*/ 0 60000 65536"/>
                <a:gd name="T24" fmla="*/ 5898240 60000 65536"/>
                <a:gd name="T25" fmla="*/ 11796480 60000 65536"/>
                <a:gd name="T26" fmla="*/ 0 60000 65536"/>
                <a:gd name="T27" fmla="*/ 0 60000 65536"/>
                <a:gd name="T28" fmla="*/ 0 60000 65536"/>
                <a:gd name="T29" fmla="*/ 0 60000 65536"/>
                <a:gd name="T30" fmla="*/ 0 60000 65536"/>
                <a:gd name="T31" fmla="*/ 0 60000 65536"/>
                <a:gd name="T32" fmla="*/ 0 60000 65536"/>
                <a:gd name="T33" fmla="*/ 0 w 1610849"/>
                <a:gd name="T34" fmla="*/ 0 h 437513"/>
                <a:gd name="T35" fmla="*/ 1610849 w 1610849"/>
                <a:gd name="T36" fmla="*/ 437513 h 437513"/>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1610849" h="437513">
                  <a:moveTo>
                    <a:pt x="0" y="218757"/>
                  </a:moveTo>
                  <a:lnTo>
                    <a:pt x="175005" y="0"/>
                  </a:lnTo>
                  <a:lnTo>
                    <a:pt x="1435844" y="0"/>
                  </a:lnTo>
                  <a:lnTo>
                    <a:pt x="1610849" y="218757"/>
                  </a:lnTo>
                  <a:lnTo>
                    <a:pt x="1435844" y="437513"/>
                  </a:lnTo>
                  <a:lnTo>
                    <a:pt x="175005" y="437513"/>
                  </a:lnTo>
                  <a:lnTo>
                    <a:pt x="0" y="218757"/>
                  </a:lnTo>
                  <a:close/>
                </a:path>
              </a:pathLst>
            </a:custGeom>
            <a:solidFill>
              <a:srgbClr val="EE462D"/>
            </a:solidFill>
            <a:ln w="12701">
              <a:solidFill>
                <a:srgbClr val="EE462D"/>
              </a:solidFill>
              <a:miter lim="800000"/>
              <a:headEnd/>
              <a:tailEnd/>
            </a:ln>
          </p:spPr>
          <p:txBody>
            <a:bodyPr lIns="276395" tIns="136126" rIns="276395" bIns="136126" anchor="ctr" anchorCtr="1"/>
            <a:lstStyle>
              <a:lvl1pPr defTabSz="487363">
                <a:defRPr>
                  <a:solidFill>
                    <a:schemeClr val="tx1"/>
                  </a:solidFill>
                  <a:latin typeface="Calibri" panose="020F0502020204030204" pitchFamily="34" charset="0"/>
                </a:defRPr>
              </a:lvl1pPr>
              <a:lvl2pPr marL="742950" indent="-285750" defTabSz="487363">
                <a:defRPr>
                  <a:solidFill>
                    <a:schemeClr val="tx1"/>
                  </a:solidFill>
                  <a:latin typeface="Calibri" panose="020F0502020204030204" pitchFamily="34" charset="0"/>
                </a:defRPr>
              </a:lvl2pPr>
              <a:lvl3pPr marL="1143000" indent="-228600" defTabSz="487363">
                <a:defRPr>
                  <a:solidFill>
                    <a:schemeClr val="tx1"/>
                  </a:solidFill>
                  <a:latin typeface="Calibri" panose="020F0502020204030204" pitchFamily="34" charset="0"/>
                </a:defRPr>
              </a:lvl3pPr>
              <a:lvl4pPr marL="1600200" indent="-228600" defTabSz="487363">
                <a:defRPr>
                  <a:solidFill>
                    <a:schemeClr val="tx1"/>
                  </a:solidFill>
                  <a:latin typeface="Calibri" panose="020F0502020204030204" pitchFamily="34" charset="0"/>
                </a:defRPr>
              </a:lvl4pPr>
              <a:lvl5pPr marL="2057400" indent="-228600" defTabSz="487363">
                <a:defRPr>
                  <a:solidFill>
                    <a:schemeClr val="tx1"/>
                  </a:solidFill>
                  <a:latin typeface="Calibri" panose="020F0502020204030204" pitchFamily="34" charset="0"/>
                </a:defRPr>
              </a:lvl5pPr>
              <a:lvl6pPr marL="2514600" indent="-228600" defTabSz="487363" fontAlgn="base">
                <a:spcBef>
                  <a:spcPct val="0"/>
                </a:spcBef>
                <a:spcAft>
                  <a:spcPct val="0"/>
                </a:spcAft>
                <a:defRPr>
                  <a:solidFill>
                    <a:schemeClr val="tx1"/>
                  </a:solidFill>
                  <a:latin typeface="Calibri" panose="020F0502020204030204" pitchFamily="34" charset="0"/>
                </a:defRPr>
              </a:lvl6pPr>
              <a:lvl7pPr marL="2971800" indent="-228600" defTabSz="487363" fontAlgn="base">
                <a:spcBef>
                  <a:spcPct val="0"/>
                </a:spcBef>
                <a:spcAft>
                  <a:spcPct val="0"/>
                </a:spcAft>
                <a:defRPr>
                  <a:solidFill>
                    <a:schemeClr val="tx1"/>
                  </a:solidFill>
                  <a:latin typeface="Calibri" panose="020F0502020204030204" pitchFamily="34" charset="0"/>
                </a:defRPr>
              </a:lvl7pPr>
              <a:lvl8pPr marL="3429000" indent="-228600" defTabSz="487363" fontAlgn="base">
                <a:spcBef>
                  <a:spcPct val="0"/>
                </a:spcBef>
                <a:spcAft>
                  <a:spcPct val="0"/>
                </a:spcAft>
                <a:defRPr>
                  <a:solidFill>
                    <a:schemeClr val="tx1"/>
                  </a:solidFill>
                  <a:latin typeface="Calibri" panose="020F0502020204030204" pitchFamily="34" charset="0"/>
                </a:defRPr>
              </a:lvl8pPr>
              <a:lvl9pPr marL="3886200" indent="-228600" defTabSz="487363" fontAlgn="base">
                <a:spcBef>
                  <a:spcPct val="0"/>
                </a:spcBef>
                <a:spcAft>
                  <a:spcPct val="0"/>
                </a:spcAft>
                <a:defRPr>
                  <a:solidFill>
                    <a:schemeClr val="tx1"/>
                  </a:solidFill>
                  <a:latin typeface="Calibri" panose="020F0502020204030204" pitchFamily="34" charset="0"/>
                </a:defRPr>
              </a:lvl9pPr>
            </a:lstStyle>
            <a:p>
              <a:pPr algn="ctr" defTabSz="579962">
                <a:lnSpc>
                  <a:spcPct val="90000"/>
                </a:lnSpc>
                <a:spcAft>
                  <a:spcPts val="595"/>
                </a:spcAft>
              </a:pPr>
              <a:r>
                <a:rPr lang="en-US" altLang="en-US" sz="1600" kern="1200" dirty="0">
                  <a:solidFill>
                    <a:srgbClr val="FFFFFF"/>
                  </a:solidFill>
                  <a:latin typeface="Avenir Next LT Pro" panose="020B0504020202020204" pitchFamily="34" charset="0"/>
                  <a:ea typeface="+mn-ea"/>
                  <a:cs typeface="+mn-cs"/>
                </a:rPr>
                <a:t>EXTER</a:t>
              </a:r>
              <a:r>
                <a:rPr lang="en-US" altLang="en-US" sz="1309" kern="1200" dirty="0">
                  <a:solidFill>
                    <a:srgbClr val="FFFFFF"/>
                  </a:solidFill>
                  <a:latin typeface="Avenir Next LT Pro" panose="020B0504020202020204" pitchFamily="34" charset="0"/>
                  <a:ea typeface="+mn-ea"/>
                  <a:cs typeface="+mn-cs"/>
                </a:rPr>
                <a:t>NAL</a:t>
              </a:r>
              <a:endParaRPr lang="en-US" altLang="en-US" sz="1100" dirty="0">
                <a:solidFill>
                  <a:srgbClr val="FFFFFF"/>
                </a:solidFill>
                <a:latin typeface="Avenir Next LT Pro" panose="020B0504020202020204" pitchFamily="34" charset="0"/>
              </a:endParaRPr>
            </a:p>
          </p:txBody>
        </p:sp>
        <p:sp>
          <p:nvSpPr>
            <p:cNvPr id="8205" name="Freeform: Shape 12">
              <a:extLst>
                <a:ext uri="{FF2B5EF4-FFF2-40B4-BE49-F238E27FC236}">
                  <a16:creationId xmlns:a16="http://schemas.microsoft.com/office/drawing/2014/main" id="{7D8F2FCB-7234-4A39-6D28-4E7419D1361A}"/>
                </a:ext>
              </a:extLst>
            </p:cNvPr>
            <p:cNvSpPr>
              <a:spLocks/>
            </p:cNvSpPr>
            <p:nvPr/>
          </p:nvSpPr>
          <p:spPr bwMode="auto">
            <a:xfrm>
              <a:off x="6981325" y="4868338"/>
              <a:ext cx="2237289" cy="1166701"/>
            </a:xfrm>
            <a:custGeom>
              <a:avLst/>
              <a:gdLst>
                <a:gd name="T0" fmla="*/ 1118645 w 2237291"/>
                <a:gd name="T1" fmla="*/ 0 h 1166701"/>
                <a:gd name="T2" fmla="*/ 2237289 w 2237291"/>
                <a:gd name="T3" fmla="*/ 583351 h 1166701"/>
                <a:gd name="T4" fmla="*/ 1118645 w 2237291"/>
                <a:gd name="T5" fmla="*/ 1166701 h 1166701"/>
                <a:gd name="T6" fmla="*/ 0 w 2237291"/>
                <a:gd name="T7" fmla="*/ 583351 h 1166701"/>
                <a:gd name="T8" fmla="*/ 0 w 2237291"/>
                <a:gd name="T9" fmla="*/ 0 h 1166701"/>
                <a:gd name="T10" fmla="*/ 2237289 w 2237291"/>
                <a:gd name="T11" fmla="*/ 0 h 1166701"/>
                <a:gd name="T12" fmla="*/ 2237289 w 2237291"/>
                <a:gd name="T13" fmla="*/ 1166701 h 1166701"/>
                <a:gd name="T14" fmla="*/ 0 w 2237291"/>
                <a:gd name="T15" fmla="*/ 1166701 h 1166701"/>
                <a:gd name="T16" fmla="*/ 0 w 2237291"/>
                <a:gd name="T17" fmla="*/ 0 h 1166701"/>
                <a:gd name="T18" fmla="*/ 17694720 60000 65536"/>
                <a:gd name="T19" fmla="*/ 0 60000 65536"/>
                <a:gd name="T20" fmla="*/ 5898240 60000 65536"/>
                <a:gd name="T21" fmla="*/ 11796480 60000 65536"/>
                <a:gd name="T22" fmla="*/ 0 60000 65536"/>
                <a:gd name="T23" fmla="*/ 0 60000 65536"/>
                <a:gd name="T24" fmla="*/ 0 60000 65536"/>
                <a:gd name="T25" fmla="*/ 0 60000 65536"/>
                <a:gd name="T26" fmla="*/ 0 60000 65536"/>
                <a:gd name="T27" fmla="*/ 0 w 2237291"/>
                <a:gd name="T28" fmla="*/ 0 h 1166701"/>
                <a:gd name="T29" fmla="*/ 2237291 w 2237291"/>
                <a:gd name="T30" fmla="*/ 1166701 h 1166701"/>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2237291" h="1166701">
                  <a:moveTo>
                    <a:pt x="0" y="0"/>
                  </a:moveTo>
                  <a:lnTo>
                    <a:pt x="2237291" y="0"/>
                  </a:lnTo>
                  <a:lnTo>
                    <a:pt x="2237291" y="1166701"/>
                  </a:lnTo>
                  <a:lnTo>
                    <a:pt x="0" y="1166701"/>
                  </a:lnTo>
                  <a:lnTo>
                    <a:pt x="0" y="0"/>
                  </a:lnTo>
                  <a:close/>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97785" rIns="0" bIns="97785" anchorCtr="1"/>
            <a:lstStyle>
              <a:lvl1pPr defTabSz="487363">
                <a:defRPr>
                  <a:solidFill>
                    <a:schemeClr val="tx1"/>
                  </a:solidFill>
                  <a:latin typeface="Calibri" panose="020F0502020204030204" pitchFamily="34" charset="0"/>
                </a:defRPr>
              </a:lvl1pPr>
              <a:lvl2pPr marL="742950" indent="-285750" defTabSz="487363">
                <a:defRPr>
                  <a:solidFill>
                    <a:schemeClr val="tx1"/>
                  </a:solidFill>
                  <a:latin typeface="Calibri" panose="020F0502020204030204" pitchFamily="34" charset="0"/>
                </a:defRPr>
              </a:lvl2pPr>
              <a:lvl3pPr marL="1143000" indent="-228600" defTabSz="487363">
                <a:defRPr>
                  <a:solidFill>
                    <a:schemeClr val="tx1"/>
                  </a:solidFill>
                  <a:latin typeface="Calibri" panose="020F0502020204030204" pitchFamily="34" charset="0"/>
                </a:defRPr>
              </a:lvl3pPr>
              <a:lvl4pPr marL="1600200" indent="-228600" defTabSz="487363">
                <a:defRPr>
                  <a:solidFill>
                    <a:schemeClr val="tx1"/>
                  </a:solidFill>
                  <a:latin typeface="Calibri" panose="020F0502020204030204" pitchFamily="34" charset="0"/>
                </a:defRPr>
              </a:lvl4pPr>
              <a:lvl5pPr marL="2057400" indent="-228600" defTabSz="487363">
                <a:defRPr>
                  <a:solidFill>
                    <a:schemeClr val="tx1"/>
                  </a:solidFill>
                  <a:latin typeface="Calibri" panose="020F0502020204030204" pitchFamily="34" charset="0"/>
                </a:defRPr>
              </a:lvl5pPr>
              <a:lvl6pPr marL="2514600" indent="-228600" defTabSz="487363" fontAlgn="base">
                <a:spcBef>
                  <a:spcPct val="0"/>
                </a:spcBef>
                <a:spcAft>
                  <a:spcPct val="0"/>
                </a:spcAft>
                <a:defRPr>
                  <a:solidFill>
                    <a:schemeClr val="tx1"/>
                  </a:solidFill>
                  <a:latin typeface="Calibri" panose="020F0502020204030204" pitchFamily="34" charset="0"/>
                </a:defRPr>
              </a:lvl6pPr>
              <a:lvl7pPr marL="2971800" indent="-228600" defTabSz="487363" fontAlgn="base">
                <a:spcBef>
                  <a:spcPct val="0"/>
                </a:spcBef>
                <a:spcAft>
                  <a:spcPct val="0"/>
                </a:spcAft>
                <a:defRPr>
                  <a:solidFill>
                    <a:schemeClr val="tx1"/>
                  </a:solidFill>
                  <a:latin typeface="Calibri" panose="020F0502020204030204" pitchFamily="34" charset="0"/>
                </a:defRPr>
              </a:lvl7pPr>
              <a:lvl8pPr marL="3429000" indent="-228600" defTabSz="487363" fontAlgn="base">
                <a:spcBef>
                  <a:spcPct val="0"/>
                </a:spcBef>
                <a:spcAft>
                  <a:spcPct val="0"/>
                </a:spcAft>
                <a:defRPr>
                  <a:solidFill>
                    <a:schemeClr val="tx1"/>
                  </a:solidFill>
                  <a:latin typeface="Calibri" panose="020F0502020204030204" pitchFamily="34" charset="0"/>
                </a:defRPr>
              </a:lvl8pPr>
              <a:lvl9pPr marL="3886200" indent="-228600" defTabSz="487363" fontAlgn="base">
                <a:spcBef>
                  <a:spcPct val="0"/>
                </a:spcBef>
                <a:spcAft>
                  <a:spcPct val="0"/>
                </a:spcAft>
                <a:defRPr>
                  <a:solidFill>
                    <a:schemeClr val="tx1"/>
                  </a:solidFill>
                  <a:latin typeface="Calibri" panose="020F0502020204030204" pitchFamily="34" charset="0"/>
                </a:defRPr>
              </a:lvl9pPr>
            </a:lstStyle>
            <a:p>
              <a:pPr algn="ctr" defTabSz="579962">
                <a:lnSpc>
                  <a:spcPct val="90000"/>
                </a:lnSpc>
                <a:spcAft>
                  <a:spcPts val="595"/>
                </a:spcAft>
              </a:pPr>
              <a:r>
                <a:rPr lang="en-US" altLang="en-US" sz="2380" kern="1200" dirty="0">
                  <a:solidFill>
                    <a:srgbClr val="000000"/>
                  </a:solidFill>
                  <a:latin typeface="Avenir Next LT Pro" panose="020B0504020202020204" pitchFamily="34" charset="0"/>
                  <a:ea typeface="+mn-ea"/>
                  <a:cs typeface="+mn-cs"/>
                </a:rPr>
                <a:t>Finance that must be raised from external sources - borrowed</a:t>
              </a:r>
              <a:endParaRPr lang="en-US" altLang="en-US" sz="2000" dirty="0">
                <a:solidFill>
                  <a:srgbClr val="000000"/>
                </a:solidFill>
                <a:latin typeface="Avenir Next LT Pro" panose="020B0504020202020204" pitchFamily="34" charset="0"/>
              </a:endParaRPr>
            </a:p>
          </p:txBody>
        </p:sp>
        <p:sp>
          <p:nvSpPr>
            <p:cNvPr id="8206" name="Freeform: Shape 13">
              <a:extLst>
                <a:ext uri="{FF2B5EF4-FFF2-40B4-BE49-F238E27FC236}">
                  <a16:creationId xmlns:a16="http://schemas.microsoft.com/office/drawing/2014/main" id="{D83BD3AA-4EC7-4F82-3999-1BE513440B03}"/>
                </a:ext>
              </a:extLst>
            </p:cNvPr>
            <p:cNvSpPr>
              <a:spLocks/>
            </p:cNvSpPr>
            <p:nvPr/>
          </p:nvSpPr>
          <p:spPr bwMode="auto">
            <a:xfrm>
              <a:off x="8905396" y="4212064"/>
              <a:ext cx="626437" cy="0"/>
            </a:xfrm>
            <a:custGeom>
              <a:avLst/>
              <a:gdLst>
                <a:gd name="T0" fmla="*/ 313219 w 626441"/>
                <a:gd name="T1" fmla="*/ 626437 w 626441"/>
                <a:gd name="T2" fmla="*/ 313219 w 626441"/>
                <a:gd name="T3" fmla="*/ 0 w 626441"/>
                <a:gd name="T4" fmla="*/ 17694720 60000 65536"/>
                <a:gd name="T5" fmla="*/ 0 60000 65536"/>
                <a:gd name="T6" fmla="*/ 5898240 60000 65536"/>
                <a:gd name="T7" fmla="*/ 11796480 60000 65536"/>
                <a:gd name="T8" fmla="*/ 0 w 626441"/>
                <a:gd name="T9" fmla="*/ 626441 w 626441"/>
              </a:gdLst>
              <a:ahLst/>
              <a:cxnLst>
                <a:cxn ang="T4">
                  <a:pos x="T0" y="0"/>
                </a:cxn>
                <a:cxn ang="T5">
                  <a:pos x="T1" y="0"/>
                </a:cxn>
                <a:cxn ang="T6">
                  <a:pos x="T2" y="0"/>
                </a:cxn>
                <a:cxn ang="T7">
                  <a:pos x="T3" y="0"/>
                </a:cxn>
              </a:cxnLst>
              <a:rect l="T8" t="0" r="T9" b="0"/>
              <a:pathLst>
                <a:path w="626441">
                  <a:moveTo>
                    <a:pt x="0" y="0"/>
                  </a:moveTo>
                  <a:lnTo>
                    <a:pt x="626441" y="0"/>
                  </a:lnTo>
                </a:path>
              </a:pathLst>
            </a:custGeom>
            <a:noFill/>
            <a:ln w="12701" cap="flat">
              <a:solidFill>
                <a:srgbClr val="EE462D"/>
              </a:solidFill>
              <a:prstDash val="solid"/>
              <a:miter lim="800000"/>
              <a:headEnd/>
              <a:tailEnd/>
            </a:ln>
            <a:extLst>
              <a:ext uri="{909E8E84-426E-40DD-AFC4-6F175D3DCCD1}">
                <a14:hiddenFill xmlns:a14="http://schemas.microsoft.com/office/drawing/2010/main">
                  <a:solidFill>
                    <a:srgbClr val="FFFFFF"/>
                  </a:solidFill>
                </a14:hiddenFill>
              </a:ext>
            </a:extLst>
          </p:spPr>
          <p:txBody>
            <a:bodyPr lIns="0" tIns="0" rIns="0" bIns="0"/>
            <a:lstStyle/>
            <a:p>
              <a:endParaRPr lang="en-US"/>
            </a:p>
          </p:txBody>
        </p:sp>
        <p:sp>
          <p:nvSpPr>
            <p:cNvPr id="8207" name="Freeform: Shape 14">
              <a:extLst>
                <a:ext uri="{FF2B5EF4-FFF2-40B4-BE49-F238E27FC236}">
                  <a16:creationId xmlns:a16="http://schemas.microsoft.com/office/drawing/2014/main" id="{BB45126C-8767-C236-F8B5-F24D7D7BA4A5}"/>
                </a:ext>
              </a:extLst>
            </p:cNvPr>
            <p:cNvSpPr>
              <a:spLocks/>
            </p:cNvSpPr>
            <p:nvPr/>
          </p:nvSpPr>
          <p:spPr bwMode="auto">
            <a:xfrm>
              <a:off x="8099965" y="4430825"/>
              <a:ext cx="0" cy="364589"/>
            </a:xfrm>
            <a:custGeom>
              <a:avLst/>
              <a:gdLst>
                <a:gd name="T0" fmla="*/ 0 h 364589"/>
                <a:gd name="T1" fmla="*/ 182295 h 364589"/>
                <a:gd name="T2" fmla="*/ 364589 h 364589"/>
                <a:gd name="T3" fmla="*/ 182295 h 364589"/>
                <a:gd name="T4" fmla="*/ 0 h 364589"/>
                <a:gd name="T5" fmla="*/ 364589 h 364589"/>
                <a:gd name="T6" fmla="*/ 17694720 60000 65536"/>
                <a:gd name="T7" fmla="*/ 0 60000 65536"/>
                <a:gd name="T8" fmla="*/ 5898240 60000 65536"/>
                <a:gd name="T9" fmla="*/ 11796480 60000 65536"/>
                <a:gd name="T10" fmla="*/ 5898240 60000 65536"/>
                <a:gd name="T11" fmla="*/ 17694720 60000 65536"/>
                <a:gd name="T12" fmla="*/ 0 h 364589"/>
                <a:gd name="T13" fmla="*/ 364589 h 364589"/>
              </a:gdLst>
              <a:ahLst/>
              <a:cxnLst>
                <a:cxn ang="T6">
                  <a:pos x="0" y="T0"/>
                </a:cxn>
                <a:cxn ang="T7">
                  <a:pos x="0" y="T1"/>
                </a:cxn>
                <a:cxn ang="T8">
                  <a:pos x="0" y="T2"/>
                </a:cxn>
                <a:cxn ang="T9">
                  <a:pos x="0" y="T3"/>
                </a:cxn>
                <a:cxn ang="T10">
                  <a:pos x="0" y="T4"/>
                </a:cxn>
                <a:cxn ang="T11">
                  <a:pos x="0" y="T5"/>
                </a:cxn>
              </a:cxnLst>
              <a:rect l="0" t="T12" r="0" b="T13"/>
              <a:pathLst>
                <a:path h="364589">
                  <a:moveTo>
                    <a:pt x="0" y="0"/>
                  </a:moveTo>
                  <a:lnTo>
                    <a:pt x="1" y="364589"/>
                  </a:lnTo>
                </a:path>
              </a:pathLst>
            </a:custGeom>
            <a:noFill/>
            <a:ln w="12701" cap="flat">
              <a:solidFill>
                <a:srgbClr val="EE462D"/>
              </a:solidFill>
              <a:miter lim="800000"/>
              <a:headEnd/>
              <a:tailEnd/>
            </a:ln>
            <a:extLst>
              <a:ext uri="{909E8E84-426E-40DD-AFC4-6F175D3DCCD1}">
                <a14:hiddenFill xmlns:a14="http://schemas.microsoft.com/office/drawing/2010/main">
                  <a:solidFill>
                    <a:srgbClr val="FFFFFF"/>
                  </a:solidFill>
                </a14:hiddenFill>
              </a:ext>
            </a:extLst>
          </p:spPr>
          <p:txBody>
            <a:bodyPr lIns="0" tIns="0" rIns="0" bIns="0"/>
            <a:lstStyle/>
            <a:p>
              <a:endParaRPr lang="en-US"/>
            </a:p>
          </p:txBody>
        </p:sp>
        <p:sp>
          <p:nvSpPr>
            <p:cNvPr id="8208" name="Rectangle 15">
              <a:extLst>
                <a:ext uri="{FF2B5EF4-FFF2-40B4-BE49-F238E27FC236}">
                  <a16:creationId xmlns:a16="http://schemas.microsoft.com/office/drawing/2014/main" id="{BC053268-F6EB-B71E-0CB3-0C047D3E0027}"/>
                </a:ext>
              </a:extLst>
            </p:cNvPr>
            <p:cNvSpPr>
              <a:spLocks noChangeArrowheads="1"/>
            </p:cNvSpPr>
            <p:nvPr/>
          </p:nvSpPr>
          <p:spPr bwMode="auto">
            <a:xfrm>
              <a:off x="8063508" y="4795415"/>
              <a:ext cx="72914" cy="72914"/>
            </a:xfrm>
            <a:prstGeom prst="rect">
              <a:avLst/>
            </a:prstGeom>
            <a:solidFill>
              <a:srgbClr val="EE462D"/>
            </a:solidFill>
            <a:ln w="12701">
              <a:solidFill>
                <a:srgbClr val="FFFFFF"/>
              </a:solidFill>
              <a:miter lim="800000"/>
              <a:headEnd/>
              <a:tailEnd/>
            </a:ln>
          </p:spPr>
          <p:txBody>
            <a:bodyPr lIns="0" tIns="0" rIns="0" bIns="0"/>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fontAlgn="base">
                <a:spcBef>
                  <a:spcPct val="0"/>
                </a:spcBef>
                <a:spcAft>
                  <a:spcPct val="0"/>
                </a:spcAft>
                <a:defRPr>
                  <a:solidFill>
                    <a:schemeClr val="tx1"/>
                  </a:solidFill>
                  <a:latin typeface="Calibri" panose="020F0502020204030204" pitchFamily="34" charset="0"/>
                </a:defRPr>
              </a:lvl6pPr>
              <a:lvl7pPr marL="2971800" indent="-228600" fontAlgn="base">
                <a:spcBef>
                  <a:spcPct val="0"/>
                </a:spcBef>
                <a:spcAft>
                  <a:spcPct val="0"/>
                </a:spcAft>
                <a:defRPr>
                  <a:solidFill>
                    <a:schemeClr val="tx1"/>
                  </a:solidFill>
                  <a:latin typeface="Calibri" panose="020F0502020204030204" pitchFamily="34" charset="0"/>
                </a:defRPr>
              </a:lvl7pPr>
              <a:lvl8pPr marL="3429000" indent="-228600" fontAlgn="base">
                <a:spcBef>
                  <a:spcPct val="0"/>
                </a:spcBef>
                <a:spcAft>
                  <a:spcPct val="0"/>
                </a:spcAft>
                <a:defRPr>
                  <a:solidFill>
                    <a:schemeClr val="tx1"/>
                  </a:solidFill>
                  <a:latin typeface="Calibri" panose="020F0502020204030204" pitchFamily="34" charset="0"/>
                </a:defRPr>
              </a:lvl8pPr>
              <a:lvl9pPr marL="3886200" indent="-228600" fontAlgn="base">
                <a:spcBef>
                  <a:spcPct val="0"/>
                </a:spcBef>
                <a:spcAft>
                  <a:spcPct val="0"/>
                </a:spcAft>
                <a:defRPr>
                  <a:solidFill>
                    <a:schemeClr val="tx1"/>
                  </a:solidFill>
                  <a:latin typeface="Calibri" panose="020F0502020204030204" pitchFamily="34" charset="0"/>
                </a:defRPr>
              </a:lvl9pPr>
            </a:lstStyle>
            <a:p>
              <a:pPr eaLnBrk="1" hangingPunct="1"/>
              <a:endParaRPr lang="en-GB" altLang="en-US">
                <a:solidFill>
                  <a:srgbClr val="000000"/>
                </a:solidFill>
              </a:endParaRPr>
            </a:p>
          </p:txBody>
        </p:sp>
        <p:sp>
          <p:nvSpPr>
            <p:cNvPr id="8209" name="Freeform: Shape 16">
              <a:extLst>
                <a:ext uri="{FF2B5EF4-FFF2-40B4-BE49-F238E27FC236}">
                  <a16:creationId xmlns:a16="http://schemas.microsoft.com/office/drawing/2014/main" id="{F80AD7FA-4132-F835-11B1-3B47D983D0A8}"/>
                </a:ext>
              </a:extLst>
            </p:cNvPr>
            <p:cNvSpPr>
              <a:spLocks/>
            </p:cNvSpPr>
            <p:nvPr/>
          </p:nvSpPr>
          <p:spPr bwMode="auto">
            <a:xfrm>
              <a:off x="9531833" y="3993312"/>
              <a:ext cx="1610852" cy="437512"/>
            </a:xfrm>
            <a:custGeom>
              <a:avLst/>
              <a:gdLst>
                <a:gd name="T0" fmla="*/ 805426 w 1610849"/>
                <a:gd name="T1" fmla="*/ 0 h 437513"/>
                <a:gd name="T2" fmla="*/ 1610852 w 1610849"/>
                <a:gd name="T3" fmla="*/ 218756 h 437513"/>
                <a:gd name="T4" fmla="*/ 805426 w 1610849"/>
                <a:gd name="T5" fmla="*/ 437512 h 437513"/>
                <a:gd name="T6" fmla="*/ 0 w 1610849"/>
                <a:gd name="T7" fmla="*/ 218756 h 437513"/>
                <a:gd name="T8" fmla="*/ 0 w 1610849"/>
                <a:gd name="T9" fmla="*/ 0 h 437513"/>
                <a:gd name="T10" fmla="*/ 1435847 w 1610849"/>
                <a:gd name="T11" fmla="*/ 0 h 437513"/>
                <a:gd name="T12" fmla="*/ 1610852 w 1610849"/>
                <a:gd name="T13" fmla="*/ 218756 h 437513"/>
                <a:gd name="T14" fmla="*/ 1435847 w 1610849"/>
                <a:gd name="T15" fmla="*/ 437512 h 437513"/>
                <a:gd name="T16" fmla="*/ 0 w 1610849"/>
                <a:gd name="T17" fmla="*/ 437512 h 437513"/>
                <a:gd name="T18" fmla="*/ 0 w 1610849"/>
                <a:gd name="T19" fmla="*/ 0 h 437513"/>
                <a:gd name="T20" fmla="*/ 17694720 60000 65536"/>
                <a:gd name="T21" fmla="*/ 0 60000 65536"/>
                <a:gd name="T22" fmla="*/ 5898240 60000 65536"/>
                <a:gd name="T23" fmla="*/ 11796480 60000 65536"/>
                <a:gd name="T24" fmla="*/ 0 60000 65536"/>
                <a:gd name="T25" fmla="*/ 0 60000 65536"/>
                <a:gd name="T26" fmla="*/ 0 60000 65536"/>
                <a:gd name="T27" fmla="*/ 0 60000 65536"/>
                <a:gd name="T28" fmla="*/ 0 60000 65536"/>
                <a:gd name="T29" fmla="*/ 0 60000 65536"/>
                <a:gd name="T30" fmla="*/ 0 w 1610849"/>
                <a:gd name="T31" fmla="*/ 0 h 437513"/>
                <a:gd name="T32" fmla="*/ 1610849 w 1610849"/>
                <a:gd name="T33" fmla="*/ 437513 h 437513"/>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610849" h="437513">
                  <a:moveTo>
                    <a:pt x="1610849" y="437512"/>
                  </a:moveTo>
                  <a:lnTo>
                    <a:pt x="175005" y="437512"/>
                  </a:lnTo>
                  <a:lnTo>
                    <a:pt x="0" y="218756"/>
                  </a:lnTo>
                  <a:lnTo>
                    <a:pt x="175005" y="1"/>
                  </a:lnTo>
                  <a:lnTo>
                    <a:pt x="1610849" y="1"/>
                  </a:lnTo>
                  <a:lnTo>
                    <a:pt x="1610849" y="437512"/>
                  </a:lnTo>
                  <a:close/>
                </a:path>
              </a:pathLst>
            </a:custGeom>
            <a:solidFill>
              <a:srgbClr val="EE462D"/>
            </a:solidFill>
            <a:ln w="12701">
              <a:solidFill>
                <a:srgbClr val="EE462D"/>
              </a:solidFill>
              <a:miter lim="800000"/>
              <a:headEnd/>
              <a:tailEnd/>
            </a:ln>
          </p:spPr>
          <p:txBody>
            <a:bodyPr lIns="171321" tIns="83823" rIns="83823" bIns="83823" anchor="ctr" anchorCtr="1"/>
            <a:lstStyle>
              <a:lvl1pPr defTabSz="487363">
                <a:defRPr>
                  <a:solidFill>
                    <a:schemeClr val="tx1"/>
                  </a:solidFill>
                  <a:latin typeface="Calibri" panose="020F0502020204030204" pitchFamily="34" charset="0"/>
                </a:defRPr>
              </a:lvl1pPr>
              <a:lvl2pPr marL="742950" indent="-285750" defTabSz="487363">
                <a:defRPr>
                  <a:solidFill>
                    <a:schemeClr val="tx1"/>
                  </a:solidFill>
                  <a:latin typeface="Calibri" panose="020F0502020204030204" pitchFamily="34" charset="0"/>
                </a:defRPr>
              </a:lvl2pPr>
              <a:lvl3pPr marL="1143000" indent="-228600" defTabSz="487363">
                <a:defRPr>
                  <a:solidFill>
                    <a:schemeClr val="tx1"/>
                  </a:solidFill>
                  <a:latin typeface="Calibri" panose="020F0502020204030204" pitchFamily="34" charset="0"/>
                </a:defRPr>
              </a:lvl3pPr>
              <a:lvl4pPr marL="1600200" indent="-228600" defTabSz="487363">
                <a:defRPr>
                  <a:solidFill>
                    <a:schemeClr val="tx1"/>
                  </a:solidFill>
                  <a:latin typeface="Calibri" panose="020F0502020204030204" pitchFamily="34" charset="0"/>
                </a:defRPr>
              </a:lvl4pPr>
              <a:lvl5pPr marL="2057400" indent="-228600" defTabSz="487363">
                <a:defRPr>
                  <a:solidFill>
                    <a:schemeClr val="tx1"/>
                  </a:solidFill>
                  <a:latin typeface="Calibri" panose="020F0502020204030204" pitchFamily="34" charset="0"/>
                </a:defRPr>
              </a:lvl5pPr>
              <a:lvl6pPr marL="2514600" indent="-228600" defTabSz="487363" fontAlgn="base">
                <a:spcBef>
                  <a:spcPct val="0"/>
                </a:spcBef>
                <a:spcAft>
                  <a:spcPct val="0"/>
                </a:spcAft>
                <a:defRPr>
                  <a:solidFill>
                    <a:schemeClr val="tx1"/>
                  </a:solidFill>
                  <a:latin typeface="Calibri" panose="020F0502020204030204" pitchFamily="34" charset="0"/>
                </a:defRPr>
              </a:lvl6pPr>
              <a:lvl7pPr marL="2971800" indent="-228600" defTabSz="487363" fontAlgn="base">
                <a:spcBef>
                  <a:spcPct val="0"/>
                </a:spcBef>
                <a:spcAft>
                  <a:spcPct val="0"/>
                </a:spcAft>
                <a:defRPr>
                  <a:solidFill>
                    <a:schemeClr val="tx1"/>
                  </a:solidFill>
                  <a:latin typeface="Calibri" panose="020F0502020204030204" pitchFamily="34" charset="0"/>
                </a:defRPr>
              </a:lvl7pPr>
              <a:lvl8pPr marL="3429000" indent="-228600" defTabSz="487363" fontAlgn="base">
                <a:spcBef>
                  <a:spcPct val="0"/>
                </a:spcBef>
                <a:spcAft>
                  <a:spcPct val="0"/>
                </a:spcAft>
                <a:defRPr>
                  <a:solidFill>
                    <a:schemeClr val="tx1"/>
                  </a:solidFill>
                  <a:latin typeface="Calibri" panose="020F0502020204030204" pitchFamily="34" charset="0"/>
                </a:defRPr>
              </a:lvl8pPr>
              <a:lvl9pPr marL="3886200" indent="-228600" defTabSz="487363" fontAlgn="base">
                <a:spcBef>
                  <a:spcPct val="0"/>
                </a:spcBef>
                <a:spcAft>
                  <a:spcPct val="0"/>
                </a:spcAft>
                <a:defRPr>
                  <a:solidFill>
                    <a:schemeClr val="tx1"/>
                  </a:solidFill>
                  <a:latin typeface="Calibri" panose="020F0502020204030204" pitchFamily="34" charset="0"/>
                </a:defRPr>
              </a:lvl9pPr>
            </a:lstStyle>
            <a:p>
              <a:pPr algn="ctr" defTabSz="579962">
                <a:lnSpc>
                  <a:spcPct val="90000"/>
                </a:lnSpc>
                <a:spcAft>
                  <a:spcPts val="595"/>
                </a:spcAft>
              </a:pPr>
              <a:r>
                <a:rPr lang="en-US" altLang="en-US" sz="1309" kern="1200" dirty="0">
                  <a:solidFill>
                    <a:srgbClr val="FFFFFF"/>
                  </a:solidFill>
                  <a:latin typeface="Avenir Next LT Pro" panose="020B0504020202020204" pitchFamily="34" charset="0"/>
                  <a:ea typeface="+mn-ea"/>
                  <a:cs typeface="+mn-cs"/>
                </a:rPr>
                <a:t>GRANTS</a:t>
              </a:r>
              <a:endParaRPr lang="en-US" altLang="en-US" sz="1100" dirty="0">
                <a:solidFill>
                  <a:srgbClr val="FFFFFF"/>
                </a:solidFill>
                <a:latin typeface="Avenir Next LT Pro" panose="020B0504020202020204" pitchFamily="34" charset="0"/>
              </a:endParaRPr>
            </a:p>
          </p:txBody>
        </p:sp>
        <p:sp>
          <p:nvSpPr>
            <p:cNvPr id="8210" name="Freeform: Shape 17">
              <a:extLst>
                <a:ext uri="{FF2B5EF4-FFF2-40B4-BE49-F238E27FC236}">
                  <a16:creationId xmlns:a16="http://schemas.microsoft.com/office/drawing/2014/main" id="{3309514A-001C-B5AE-F7AA-FD752D80A061}"/>
                </a:ext>
              </a:extLst>
            </p:cNvPr>
            <p:cNvSpPr>
              <a:spLocks/>
            </p:cNvSpPr>
            <p:nvPr/>
          </p:nvSpPr>
          <p:spPr bwMode="auto">
            <a:xfrm>
              <a:off x="9218615" y="2389098"/>
              <a:ext cx="2237289" cy="1166701"/>
            </a:xfrm>
            <a:custGeom>
              <a:avLst/>
              <a:gdLst>
                <a:gd name="T0" fmla="*/ 1118645 w 2237291"/>
                <a:gd name="T1" fmla="*/ 0 h 1166701"/>
                <a:gd name="T2" fmla="*/ 2237289 w 2237291"/>
                <a:gd name="T3" fmla="*/ 583351 h 1166701"/>
                <a:gd name="T4" fmla="*/ 1118645 w 2237291"/>
                <a:gd name="T5" fmla="*/ 1166701 h 1166701"/>
                <a:gd name="T6" fmla="*/ 0 w 2237291"/>
                <a:gd name="T7" fmla="*/ 583351 h 1166701"/>
                <a:gd name="T8" fmla="*/ 0 w 2237291"/>
                <a:gd name="T9" fmla="*/ 0 h 1166701"/>
                <a:gd name="T10" fmla="*/ 2237289 w 2237291"/>
                <a:gd name="T11" fmla="*/ 0 h 1166701"/>
                <a:gd name="T12" fmla="*/ 2237289 w 2237291"/>
                <a:gd name="T13" fmla="*/ 1166701 h 1166701"/>
                <a:gd name="T14" fmla="*/ 0 w 2237291"/>
                <a:gd name="T15" fmla="*/ 1166701 h 1166701"/>
                <a:gd name="T16" fmla="*/ 0 w 2237291"/>
                <a:gd name="T17" fmla="*/ 0 h 1166701"/>
                <a:gd name="T18" fmla="*/ 17694720 60000 65536"/>
                <a:gd name="T19" fmla="*/ 0 60000 65536"/>
                <a:gd name="T20" fmla="*/ 5898240 60000 65536"/>
                <a:gd name="T21" fmla="*/ 11796480 60000 65536"/>
                <a:gd name="T22" fmla="*/ 0 60000 65536"/>
                <a:gd name="T23" fmla="*/ 0 60000 65536"/>
                <a:gd name="T24" fmla="*/ 0 60000 65536"/>
                <a:gd name="T25" fmla="*/ 0 60000 65536"/>
                <a:gd name="T26" fmla="*/ 0 60000 65536"/>
                <a:gd name="T27" fmla="*/ 0 w 2237291"/>
                <a:gd name="T28" fmla="*/ 0 h 1166701"/>
                <a:gd name="T29" fmla="*/ 2237291 w 2237291"/>
                <a:gd name="T30" fmla="*/ 1166701 h 1166701"/>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2237291" h="1166701">
                  <a:moveTo>
                    <a:pt x="0" y="0"/>
                  </a:moveTo>
                  <a:lnTo>
                    <a:pt x="2237291" y="0"/>
                  </a:lnTo>
                  <a:lnTo>
                    <a:pt x="2237291" y="1166701"/>
                  </a:lnTo>
                  <a:lnTo>
                    <a:pt x="0" y="1166701"/>
                  </a:lnTo>
                  <a:lnTo>
                    <a:pt x="0" y="0"/>
                  </a:lnTo>
                  <a:close/>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97785" rIns="0" bIns="97785" anchor="b" anchorCtr="1"/>
            <a:lstStyle>
              <a:lvl1pPr defTabSz="487363">
                <a:defRPr>
                  <a:solidFill>
                    <a:schemeClr val="tx1"/>
                  </a:solidFill>
                  <a:latin typeface="Calibri" panose="020F0502020204030204" pitchFamily="34" charset="0"/>
                </a:defRPr>
              </a:lvl1pPr>
              <a:lvl2pPr marL="742950" indent="-285750" defTabSz="487363">
                <a:defRPr>
                  <a:solidFill>
                    <a:schemeClr val="tx1"/>
                  </a:solidFill>
                  <a:latin typeface="Calibri" panose="020F0502020204030204" pitchFamily="34" charset="0"/>
                </a:defRPr>
              </a:lvl2pPr>
              <a:lvl3pPr marL="1143000" indent="-228600" defTabSz="487363">
                <a:defRPr>
                  <a:solidFill>
                    <a:schemeClr val="tx1"/>
                  </a:solidFill>
                  <a:latin typeface="Calibri" panose="020F0502020204030204" pitchFamily="34" charset="0"/>
                </a:defRPr>
              </a:lvl3pPr>
              <a:lvl4pPr marL="1600200" indent="-228600" defTabSz="487363">
                <a:defRPr>
                  <a:solidFill>
                    <a:schemeClr val="tx1"/>
                  </a:solidFill>
                  <a:latin typeface="Calibri" panose="020F0502020204030204" pitchFamily="34" charset="0"/>
                </a:defRPr>
              </a:lvl4pPr>
              <a:lvl5pPr marL="2057400" indent="-228600" defTabSz="487363">
                <a:defRPr>
                  <a:solidFill>
                    <a:schemeClr val="tx1"/>
                  </a:solidFill>
                  <a:latin typeface="Calibri" panose="020F0502020204030204" pitchFamily="34" charset="0"/>
                </a:defRPr>
              </a:lvl5pPr>
              <a:lvl6pPr marL="2514600" indent="-228600" defTabSz="487363" fontAlgn="base">
                <a:spcBef>
                  <a:spcPct val="0"/>
                </a:spcBef>
                <a:spcAft>
                  <a:spcPct val="0"/>
                </a:spcAft>
                <a:defRPr>
                  <a:solidFill>
                    <a:schemeClr val="tx1"/>
                  </a:solidFill>
                  <a:latin typeface="Calibri" panose="020F0502020204030204" pitchFamily="34" charset="0"/>
                </a:defRPr>
              </a:lvl6pPr>
              <a:lvl7pPr marL="2971800" indent="-228600" defTabSz="487363" fontAlgn="base">
                <a:spcBef>
                  <a:spcPct val="0"/>
                </a:spcBef>
                <a:spcAft>
                  <a:spcPct val="0"/>
                </a:spcAft>
                <a:defRPr>
                  <a:solidFill>
                    <a:schemeClr val="tx1"/>
                  </a:solidFill>
                  <a:latin typeface="Calibri" panose="020F0502020204030204" pitchFamily="34" charset="0"/>
                </a:defRPr>
              </a:lvl7pPr>
              <a:lvl8pPr marL="3429000" indent="-228600" defTabSz="487363" fontAlgn="base">
                <a:spcBef>
                  <a:spcPct val="0"/>
                </a:spcBef>
                <a:spcAft>
                  <a:spcPct val="0"/>
                </a:spcAft>
                <a:defRPr>
                  <a:solidFill>
                    <a:schemeClr val="tx1"/>
                  </a:solidFill>
                  <a:latin typeface="Calibri" panose="020F0502020204030204" pitchFamily="34" charset="0"/>
                </a:defRPr>
              </a:lvl8pPr>
              <a:lvl9pPr marL="3886200" indent="-228600" defTabSz="487363" fontAlgn="base">
                <a:spcBef>
                  <a:spcPct val="0"/>
                </a:spcBef>
                <a:spcAft>
                  <a:spcPct val="0"/>
                </a:spcAft>
                <a:defRPr>
                  <a:solidFill>
                    <a:schemeClr val="tx1"/>
                  </a:solidFill>
                  <a:latin typeface="Calibri" panose="020F0502020204030204" pitchFamily="34" charset="0"/>
                </a:defRPr>
              </a:lvl9pPr>
            </a:lstStyle>
            <a:p>
              <a:pPr algn="ctr" defTabSz="579962">
                <a:lnSpc>
                  <a:spcPct val="90000"/>
                </a:lnSpc>
                <a:spcAft>
                  <a:spcPts val="595"/>
                </a:spcAft>
              </a:pPr>
              <a:r>
                <a:rPr lang="en-US" altLang="en-US" sz="2142" kern="1200">
                  <a:solidFill>
                    <a:srgbClr val="000000"/>
                  </a:solidFill>
                  <a:latin typeface="Avenir Next LT Pro" panose="020B0504020202020204" pitchFamily="34" charset="0"/>
                  <a:ea typeface="+mn-ea"/>
                  <a:cs typeface="+mn-cs"/>
                </a:rPr>
                <a:t>Grants from Government for example</a:t>
              </a:r>
              <a:endParaRPr lang="en-US" altLang="en-US">
                <a:solidFill>
                  <a:srgbClr val="000000"/>
                </a:solidFill>
                <a:latin typeface="Avenir Next LT Pro" panose="020B0504020202020204" pitchFamily="34" charset="0"/>
              </a:endParaRPr>
            </a:p>
          </p:txBody>
        </p:sp>
        <p:sp>
          <p:nvSpPr>
            <p:cNvPr id="8211" name="Freeform: Shape 18">
              <a:extLst>
                <a:ext uri="{FF2B5EF4-FFF2-40B4-BE49-F238E27FC236}">
                  <a16:creationId xmlns:a16="http://schemas.microsoft.com/office/drawing/2014/main" id="{A338682C-43FE-226A-AE11-CF0D3FE3EE81}"/>
                </a:ext>
              </a:extLst>
            </p:cNvPr>
            <p:cNvSpPr>
              <a:spLocks/>
            </p:cNvSpPr>
            <p:nvPr/>
          </p:nvSpPr>
          <p:spPr bwMode="auto">
            <a:xfrm>
              <a:off x="10337264" y="3628714"/>
              <a:ext cx="0" cy="364589"/>
            </a:xfrm>
            <a:custGeom>
              <a:avLst/>
              <a:gdLst>
                <a:gd name="T0" fmla="*/ 0 h 364589"/>
                <a:gd name="T1" fmla="*/ 182295 h 364589"/>
                <a:gd name="T2" fmla="*/ 364589 h 364589"/>
                <a:gd name="T3" fmla="*/ 182295 h 364589"/>
                <a:gd name="T4" fmla="*/ 0 h 364589"/>
                <a:gd name="T5" fmla="*/ 364589 h 364589"/>
                <a:gd name="T6" fmla="*/ 17694720 60000 65536"/>
                <a:gd name="T7" fmla="*/ 0 60000 65536"/>
                <a:gd name="T8" fmla="*/ 5898240 60000 65536"/>
                <a:gd name="T9" fmla="*/ 11796480 60000 65536"/>
                <a:gd name="T10" fmla="*/ 5898240 60000 65536"/>
                <a:gd name="T11" fmla="*/ 17694720 60000 65536"/>
                <a:gd name="T12" fmla="*/ 0 h 364589"/>
                <a:gd name="T13" fmla="*/ 364589 h 364589"/>
              </a:gdLst>
              <a:ahLst/>
              <a:cxnLst>
                <a:cxn ang="T6">
                  <a:pos x="0" y="T0"/>
                </a:cxn>
                <a:cxn ang="T7">
                  <a:pos x="0" y="T1"/>
                </a:cxn>
                <a:cxn ang="T8">
                  <a:pos x="0" y="T2"/>
                </a:cxn>
                <a:cxn ang="T9">
                  <a:pos x="0" y="T3"/>
                </a:cxn>
                <a:cxn ang="T10">
                  <a:pos x="0" y="T4"/>
                </a:cxn>
                <a:cxn ang="T11">
                  <a:pos x="0" y="T5"/>
                </a:cxn>
              </a:cxnLst>
              <a:rect l="0" t="T12" r="0" b="T13"/>
              <a:pathLst>
                <a:path h="364589">
                  <a:moveTo>
                    <a:pt x="0" y="0"/>
                  </a:moveTo>
                  <a:lnTo>
                    <a:pt x="1" y="364589"/>
                  </a:lnTo>
                </a:path>
              </a:pathLst>
            </a:custGeom>
            <a:noFill/>
            <a:ln w="12701" cap="flat">
              <a:solidFill>
                <a:srgbClr val="EE462D"/>
              </a:solidFill>
              <a:miter lim="800000"/>
              <a:headEnd/>
              <a:tailEnd/>
            </a:ln>
            <a:extLst>
              <a:ext uri="{909E8E84-426E-40DD-AFC4-6F175D3DCCD1}">
                <a14:hiddenFill xmlns:a14="http://schemas.microsoft.com/office/drawing/2010/main">
                  <a:solidFill>
                    <a:srgbClr val="FFFFFF"/>
                  </a:solidFill>
                </a14:hiddenFill>
              </a:ext>
            </a:extLst>
          </p:spPr>
          <p:txBody>
            <a:bodyPr lIns="0" tIns="0" rIns="0" bIns="0"/>
            <a:lstStyle/>
            <a:p>
              <a:endParaRPr lang="en-US"/>
            </a:p>
          </p:txBody>
        </p:sp>
        <p:sp>
          <p:nvSpPr>
            <p:cNvPr id="8212" name="Rectangle 19">
              <a:extLst>
                <a:ext uri="{FF2B5EF4-FFF2-40B4-BE49-F238E27FC236}">
                  <a16:creationId xmlns:a16="http://schemas.microsoft.com/office/drawing/2014/main" id="{A3F1CCAF-1F2F-AEF5-4C45-9B7675694790}"/>
                </a:ext>
              </a:extLst>
            </p:cNvPr>
            <p:cNvSpPr>
              <a:spLocks noChangeArrowheads="1"/>
            </p:cNvSpPr>
            <p:nvPr/>
          </p:nvSpPr>
          <p:spPr bwMode="auto">
            <a:xfrm>
              <a:off x="10300798" y="3555799"/>
              <a:ext cx="72914" cy="72914"/>
            </a:xfrm>
            <a:prstGeom prst="rect">
              <a:avLst/>
            </a:prstGeom>
            <a:solidFill>
              <a:srgbClr val="EE462D"/>
            </a:solidFill>
            <a:ln w="12701">
              <a:solidFill>
                <a:srgbClr val="FFFFFF"/>
              </a:solidFill>
              <a:miter lim="800000"/>
              <a:headEnd/>
              <a:tailEnd/>
            </a:ln>
          </p:spPr>
          <p:txBody>
            <a:bodyPr lIns="0" tIns="0" rIns="0" bIns="0"/>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fontAlgn="base">
                <a:spcBef>
                  <a:spcPct val="0"/>
                </a:spcBef>
                <a:spcAft>
                  <a:spcPct val="0"/>
                </a:spcAft>
                <a:defRPr>
                  <a:solidFill>
                    <a:schemeClr val="tx1"/>
                  </a:solidFill>
                  <a:latin typeface="Calibri" panose="020F0502020204030204" pitchFamily="34" charset="0"/>
                </a:defRPr>
              </a:lvl6pPr>
              <a:lvl7pPr marL="2971800" indent="-228600" fontAlgn="base">
                <a:spcBef>
                  <a:spcPct val="0"/>
                </a:spcBef>
                <a:spcAft>
                  <a:spcPct val="0"/>
                </a:spcAft>
                <a:defRPr>
                  <a:solidFill>
                    <a:schemeClr val="tx1"/>
                  </a:solidFill>
                  <a:latin typeface="Calibri" panose="020F0502020204030204" pitchFamily="34" charset="0"/>
                </a:defRPr>
              </a:lvl7pPr>
              <a:lvl8pPr marL="3429000" indent="-228600" fontAlgn="base">
                <a:spcBef>
                  <a:spcPct val="0"/>
                </a:spcBef>
                <a:spcAft>
                  <a:spcPct val="0"/>
                </a:spcAft>
                <a:defRPr>
                  <a:solidFill>
                    <a:schemeClr val="tx1"/>
                  </a:solidFill>
                  <a:latin typeface="Calibri" panose="020F0502020204030204" pitchFamily="34" charset="0"/>
                </a:defRPr>
              </a:lvl8pPr>
              <a:lvl9pPr marL="3886200" indent="-228600" fontAlgn="base">
                <a:spcBef>
                  <a:spcPct val="0"/>
                </a:spcBef>
                <a:spcAft>
                  <a:spcPct val="0"/>
                </a:spcAft>
                <a:defRPr>
                  <a:solidFill>
                    <a:schemeClr val="tx1"/>
                  </a:solidFill>
                  <a:latin typeface="Calibri" panose="020F0502020204030204" pitchFamily="34" charset="0"/>
                </a:defRPr>
              </a:lvl9pPr>
            </a:lstStyle>
            <a:p>
              <a:pPr eaLnBrk="1" hangingPunct="1"/>
              <a:endParaRPr lang="en-GB" altLang="en-US">
                <a:solidFill>
                  <a:srgbClr val="000000"/>
                </a:solidFill>
              </a:endParaRPr>
            </a:p>
          </p:txBody>
        </p:sp>
      </p:grpSp>
    </p:spTree>
  </p:cSld>
  <p:clrMapOvr>
    <a:masterClrMapping/>
  </p:clrMapOvr>
  <p:transition spd="slow"/>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383E33-0FC3-C5EB-B49D-9BBB22F6B2F4}"/>
              </a:ext>
            </a:extLst>
          </p:cNvPr>
          <p:cNvSpPr>
            <a:spLocks noGrp="1"/>
          </p:cNvSpPr>
          <p:nvPr>
            <p:ph type="title"/>
          </p:nvPr>
        </p:nvSpPr>
        <p:spPr>
          <a:xfrm>
            <a:off x="838200" y="365125"/>
            <a:ext cx="10515600" cy="1325563"/>
          </a:xfrm>
        </p:spPr>
        <p:txBody>
          <a:bodyPr anchor="ctr">
            <a:normAutofit/>
          </a:bodyPr>
          <a:lstStyle/>
          <a:p>
            <a:r>
              <a:rPr lang="en-GB"/>
              <a:t>Financial Accounting</a:t>
            </a:r>
            <a:endParaRPr lang="en-GB" dirty="0"/>
          </a:p>
        </p:txBody>
      </p:sp>
      <p:pic>
        <p:nvPicPr>
          <p:cNvPr id="7" name="Picture 6">
            <a:extLst>
              <a:ext uri="{FF2B5EF4-FFF2-40B4-BE49-F238E27FC236}">
                <a16:creationId xmlns:a16="http://schemas.microsoft.com/office/drawing/2014/main" id="{9B56CA0E-8496-EB82-90DC-AFF7879BA2C1}"/>
              </a:ext>
            </a:extLst>
          </p:cNvPr>
          <p:cNvPicPr>
            <a:picLocks noChangeAspect="1"/>
          </p:cNvPicPr>
          <p:nvPr/>
        </p:nvPicPr>
        <p:blipFill>
          <a:blip r:embed="rId2"/>
          <a:stretch>
            <a:fillRect/>
          </a:stretch>
        </p:blipFill>
        <p:spPr>
          <a:xfrm>
            <a:off x="3054926" y="2276688"/>
            <a:ext cx="5181600" cy="2839611"/>
          </a:xfrm>
          <a:prstGeom prst="rect">
            <a:avLst/>
          </a:prstGeom>
          <a:noFill/>
        </p:spPr>
      </p:pic>
    </p:spTree>
    <p:extLst>
      <p:ext uri="{BB962C8B-B14F-4D97-AF65-F5344CB8AC3E}">
        <p14:creationId xmlns:p14="http://schemas.microsoft.com/office/powerpoint/2010/main" val="404188122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1AEAE9-FA22-9334-8228-DDA526C540AE}"/>
              </a:ext>
            </a:extLst>
          </p:cNvPr>
          <p:cNvSpPr>
            <a:spLocks noGrp="1"/>
          </p:cNvSpPr>
          <p:nvPr>
            <p:ph type="title"/>
          </p:nvPr>
        </p:nvSpPr>
        <p:spPr>
          <a:xfrm>
            <a:off x="838200" y="365125"/>
            <a:ext cx="10515600" cy="1325563"/>
          </a:xfrm>
        </p:spPr>
        <p:txBody>
          <a:bodyPr anchor="ctr">
            <a:normAutofit/>
          </a:bodyPr>
          <a:lstStyle/>
          <a:p>
            <a:r>
              <a:rPr lang="en-GB" b="1"/>
              <a:t>Financial accounting is:</a:t>
            </a:r>
            <a:br>
              <a:rPr lang="en-GB"/>
            </a:br>
            <a:endParaRPr lang="en-GB" dirty="0"/>
          </a:p>
        </p:txBody>
      </p:sp>
      <p:pic>
        <p:nvPicPr>
          <p:cNvPr id="5" name="Content Placeholder 4">
            <a:extLst>
              <a:ext uri="{FF2B5EF4-FFF2-40B4-BE49-F238E27FC236}">
                <a16:creationId xmlns:a16="http://schemas.microsoft.com/office/drawing/2014/main" id="{6FD53517-9D52-6EB3-E2FF-48AA2D5894B3}"/>
              </a:ext>
            </a:extLst>
          </p:cNvPr>
          <p:cNvPicPr>
            <a:picLocks noGrp="1" noChangeAspect="1"/>
          </p:cNvPicPr>
          <p:nvPr>
            <p:ph idx="1"/>
          </p:nvPr>
        </p:nvPicPr>
        <p:blipFill>
          <a:blip r:embed="rId2"/>
          <a:stretch>
            <a:fillRect/>
          </a:stretch>
        </p:blipFill>
        <p:spPr>
          <a:xfrm>
            <a:off x="838200" y="2437901"/>
            <a:ext cx="10515600" cy="3126785"/>
          </a:xfrm>
          <a:prstGeom prst="rect">
            <a:avLst/>
          </a:prstGeom>
          <a:noFill/>
        </p:spPr>
      </p:pic>
    </p:spTree>
    <p:extLst>
      <p:ext uri="{BB962C8B-B14F-4D97-AF65-F5344CB8AC3E}">
        <p14:creationId xmlns:p14="http://schemas.microsoft.com/office/powerpoint/2010/main" val="416679785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27">
    <p:spTree>
      <p:nvGrpSpPr>
        <p:cNvPr id="1" name=""/>
        <p:cNvGrpSpPr/>
        <p:nvPr/>
      </p:nvGrpSpPr>
      <p:grpSpPr>
        <a:xfrm>
          <a:off x="0" y="0"/>
          <a:ext cx="0" cy="0"/>
          <a:chOff x="0" y="0"/>
          <a:chExt cx="0" cy="0"/>
        </a:xfrm>
      </p:grpSpPr>
      <p:sp>
        <p:nvSpPr>
          <p:cNvPr id="2" name="Rectangle 73">
            <a:extLst>
              <a:ext uri="{FF2B5EF4-FFF2-40B4-BE49-F238E27FC236}">
                <a16:creationId xmlns:a16="http://schemas.microsoft.com/office/drawing/2014/main" id="{96FEE50B-4E83-1CE2-0142-C8AE0D5B37AE}"/>
              </a:ext>
            </a:extLst>
          </p:cNvPr>
          <p:cNvSpPr>
            <a:spLocks noMove="1" noResize="1"/>
          </p:cNvSpPr>
          <p:nvPr/>
        </p:nvSpPr>
        <p:spPr>
          <a:xfrm>
            <a:off x="0" y="0"/>
            <a:ext cx="12188952" cy="6858000"/>
          </a:xfrm>
          <a:prstGeom prst="rect">
            <a:avLst/>
          </a:pr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3" name="Title 1">
            <a:extLst>
              <a:ext uri="{FF2B5EF4-FFF2-40B4-BE49-F238E27FC236}">
                <a16:creationId xmlns:a16="http://schemas.microsoft.com/office/drawing/2014/main" id="{FD2881AD-626B-0E05-B51D-802C005AD70D}"/>
              </a:ext>
            </a:extLst>
          </p:cNvPr>
          <p:cNvSpPr txBox="1">
            <a:spLocks noGrp="1"/>
          </p:cNvSpPr>
          <p:nvPr>
            <p:ph type="title"/>
          </p:nvPr>
        </p:nvSpPr>
        <p:spPr>
          <a:xfrm>
            <a:off x="838203" y="557189"/>
            <a:ext cx="3374136" cy="5567891"/>
          </a:xfrm>
        </p:spPr>
        <p:txBody>
          <a:bodyPr/>
          <a:lstStyle/>
          <a:p>
            <a:pPr lvl="0"/>
            <a:r>
              <a:rPr lang="en-GB" sz="3600">
                <a:latin typeface="Century Gothic" pitchFamily="34"/>
              </a:rPr>
              <a:t>Differences between cost and financial accounting</a:t>
            </a:r>
            <a:br>
              <a:rPr lang="en-GB" sz="3600">
                <a:latin typeface="Century Gothic" pitchFamily="34"/>
              </a:rPr>
            </a:br>
            <a:br>
              <a:rPr lang="en-GB" sz="3600">
                <a:latin typeface="Century Gothic" pitchFamily="34"/>
              </a:rPr>
            </a:br>
            <a:r>
              <a:rPr lang="en-GB" sz="3600" b="1">
                <a:latin typeface="Century Gothic" pitchFamily="34"/>
              </a:rPr>
              <a:t>Financial accounting is:</a:t>
            </a:r>
            <a:br>
              <a:rPr lang="en-GB" sz="3600">
                <a:latin typeface="Century Gothic" pitchFamily="34"/>
              </a:rPr>
            </a:br>
            <a:endParaRPr lang="en-GB" sz="3600">
              <a:latin typeface="Century Gothic" pitchFamily="34"/>
            </a:endParaRPr>
          </a:p>
        </p:txBody>
      </p:sp>
      <p:grpSp>
        <p:nvGrpSpPr>
          <p:cNvPr id="4" name="Content Placeholder 2">
            <a:extLst>
              <a:ext uri="{FF2B5EF4-FFF2-40B4-BE49-F238E27FC236}">
                <a16:creationId xmlns:a16="http://schemas.microsoft.com/office/drawing/2014/main" id="{DF06D730-DEBF-F51B-E108-5A2F34CE9E00}"/>
              </a:ext>
            </a:extLst>
          </p:cNvPr>
          <p:cNvGrpSpPr/>
          <p:nvPr/>
        </p:nvGrpSpPr>
        <p:grpSpPr>
          <a:xfrm>
            <a:off x="4294908" y="624690"/>
            <a:ext cx="7758547" cy="6039346"/>
            <a:chOff x="5093207" y="624690"/>
            <a:chExt cx="6263641" cy="5496092"/>
          </a:xfrm>
        </p:grpSpPr>
        <p:sp>
          <p:nvSpPr>
            <p:cNvPr id="5" name="Freeform: Shape 4">
              <a:extLst>
                <a:ext uri="{FF2B5EF4-FFF2-40B4-BE49-F238E27FC236}">
                  <a16:creationId xmlns:a16="http://schemas.microsoft.com/office/drawing/2014/main" id="{4F2CD0B9-DD81-21B7-8636-3A1C692DED28}"/>
                </a:ext>
              </a:extLst>
            </p:cNvPr>
            <p:cNvSpPr/>
            <p:nvPr/>
          </p:nvSpPr>
          <p:spPr>
            <a:xfrm>
              <a:off x="5093208" y="624690"/>
              <a:ext cx="6263640" cy="916018"/>
            </a:xfrm>
            <a:custGeom>
              <a:avLst>
                <a:gd name="f0" fmla="val 2160"/>
              </a:avLst>
              <a:gdLst>
                <a:gd name="f1" fmla="val 10800000"/>
                <a:gd name="f2" fmla="val 5400000"/>
                <a:gd name="f3" fmla="val 16200000"/>
                <a:gd name="f4" fmla="val w"/>
                <a:gd name="f5" fmla="val h"/>
                <a:gd name="f6" fmla="val ss"/>
                <a:gd name="f7" fmla="val 0"/>
                <a:gd name="f8" fmla="*/ 5419351 1 1725033"/>
                <a:gd name="f9" fmla="val 45"/>
                <a:gd name="f10" fmla="val 10800"/>
                <a:gd name="f11" fmla="val -2147483647"/>
                <a:gd name="f12" fmla="val 2147483647"/>
                <a:gd name="f13" fmla="abs f4"/>
                <a:gd name="f14" fmla="abs f5"/>
                <a:gd name="f15" fmla="abs f6"/>
                <a:gd name="f16" fmla="*/ f8 1 180"/>
                <a:gd name="f17" fmla="pin 0 f0 10800"/>
                <a:gd name="f18" fmla="+- 0 0 f2"/>
                <a:gd name="f19" fmla="?: f13 f4 1"/>
                <a:gd name="f20" fmla="?: f14 f5 1"/>
                <a:gd name="f21" fmla="?: f15 f6 1"/>
                <a:gd name="f22" fmla="*/ f9 f16 1"/>
                <a:gd name="f23" fmla="+- f7 f17 0"/>
                <a:gd name="f24" fmla="*/ f19 1 21600"/>
                <a:gd name="f25" fmla="*/ f20 1 21600"/>
                <a:gd name="f26" fmla="*/ 21600 f19 1"/>
                <a:gd name="f27" fmla="*/ 21600 f20 1"/>
                <a:gd name="f28" fmla="+- 0 0 f22"/>
                <a:gd name="f29" fmla="min f25 f24"/>
                <a:gd name="f30" fmla="*/ f26 1 f21"/>
                <a:gd name="f31" fmla="*/ f27 1 f21"/>
                <a:gd name="f32" fmla="*/ f28 f1 1"/>
                <a:gd name="f33" fmla="*/ f32 1 f8"/>
                <a:gd name="f34" fmla="+- f31 0 f17"/>
                <a:gd name="f35" fmla="+- f30 0 f17"/>
                <a:gd name="f36" fmla="*/ f17 f29 1"/>
                <a:gd name="f37" fmla="*/ f7 f29 1"/>
                <a:gd name="f38" fmla="*/ f23 f29 1"/>
                <a:gd name="f39" fmla="*/ f31 f29 1"/>
                <a:gd name="f40" fmla="*/ f30 f29 1"/>
                <a:gd name="f41" fmla="+- f33 0 f2"/>
                <a:gd name="f42" fmla="+- f37 0 f38"/>
                <a:gd name="f43" fmla="+- f38 0 f37"/>
                <a:gd name="f44" fmla="*/ f34 f29 1"/>
                <a:gd name="f45" fmla="*/ f35 f29 1"/>
                <a:gd name="f46" fmla="cos 1 f41"/>
                <a:gd name="f47" fmla="abs f42"/>
                <a:gd name="f48" fmla="abs f43"/>
                <a:gd name="f49" fmla="?: f42 f18 f2"/>
                <a:gd name="f50" fmla="?: f42 f2 f18"/>
                <a:gd name="f51" fmla="?: f42 f3 f2"/>
                <a:gd name="f52" fmla="?: f42 f2 f3"/>
                <a:gd name="f53" fmla="+- f39 0 f44"/>
                <a:gd name="f54" fmla="?: f43 f18 f2"/>
                <a:gd name="f55" fmla="?: f43 f2 f18"/>
                <a:gd name="f56" fmla="+- f40 0 f45"/>
                <a:gd name="f57" fmla="+- f44 0 f39"/>
                <a:gd name="f58" fmla="+- f45 0 f40"/>
                <a:gd name="f59" fmla="?: f42 0 f1"/>
                <a:gd name="f60" fmla="?: f42 f1 0"/>
                <a:gd name="f61" fmla="+- 0 0 f46"/>
                <a:gd name="f62" fmla="?: f42 f52 f51"/>
                <a:gd name="f63" fmla="?: f42 f51 f52"/>
                <a:gd name="f64" fmla="?: f43 f50 f49"/>
                <a:gd name="f65" fmla="abs f53"/>
                <a:gd name="f66" fmla="?: f53 0 f1"/>
                <a:gd name="f67" fmla="?: f53 f1 0"/>
                <a:gd name="f68" fmla="?: f53 f54 f55"/>
                <a:gd name="f69" fmla="abs f56"/>
                <a:gd name="f70" fmla="abs f57"/>
                <a:gd name="f71" fmla="?: f56 f18 f2"/>
                <a:gd name="f72" fmla="?: f56 f2 f18"/>
                <a:gd name="f73" fmla="?: f56 f3 f2"/>
                <a:gd name="f74" fmla="?: f56 f2 f3"/>
                <a:gd name="f75" fmla="abs f58"/>
                <a:gd name="f76" fmla="?: f58 f18 f2"/>
                <a:gd name="f77" fmla="?: f58 f2 f18"/>
                <a:gd name="f78" fmla="?: f58 f60 f59"/>
                <a:gd name="f79" fmla="?: f58 f59 f60"/>
                <a:gd name="f80" fmla="*/ f17 f61 1"/>
                <a:gd name="f81" fmla="?: f43 f63 f62"/>
                <a:gd name="f82" fmla="?: f43 f67 f66"/>
                <a:gd name="f83" fmla="?: f43 f66 f67"/>
                <a:gd name="f84" fmla="?: f56 f74 f73"/>
                <a:gd name="f85" fmla="?: f56 f73 f74"/>
                <a:gd name="f86" fmla="?: f57 f72 f71"/>
                <a:gd name="f87" fmla="?: f42 f78 f79"/>
                <a:gd name="f88" fmla="?: f42 f76 f77"/>
                <a:gd name="f89" fmla="*/ f80 3163 1"/>
                <a:gd name="f90" fmla="?: f53 f82 f83"/>
                <a:gd name="f91" fmla="?: f57 f85 f84"/>
                <a:gd name="f92" fmla="*/ f89 1 7636"/>
                <a:gd name="f93" fmla="+- f7 f92 0"/>
                <a:gd name="f94" fmla="+- f30 0 f92"/>
                <a:gd name="f95" fmla="+- f31 0 f92"/>
                <a:gd name="f96" fmla="*/ f93 f29 1"/>
                <a:gd name="f97" fmla="*/ f94 f29 1"/>
                <a:gd name="f98" fmla="*/ f95 f29 1"/>
              </a:gdLst>
              <a:ahLst>
                <a:ahXY gdRefX="f0" minX="f7" maxX="f10">
                  <a:pos x="f36" y="f37"/>
                </a:ahXY>
              </a:ahLst>
              <a:cxnLst>
                <a:cxn ang="3cd4">
                  <a:pos x="hc" y="t"/>
                </a:cxn>
                <a:cxn ang="0">
                  <a:pos x="r" y="vc"/>
                </a:cxn>
                <a:cxn ang="cd4">
                  <a:pos x="hc" y="b"/>
                </a:cxn>
                <a:cxn ang="cd2">
                  <a:pos x="l" y="vc"/>
                </a:cxn>
              </a:cxnLst>
              <a:rect l="f96" t="f96" r="f97" b="f98"/>
              <a:pathLst>
                <a:path>
                  <a:moveTo>
                    <a:pt x="f38" y="f37"/>
                  </a:moveTo>
                  <a:arcTo wR="f47" hR="f48" stAng="f81" swAng="f64"/>
                  <a:lnTo>
                    <a:pt x="f37" y="f44"/>
                  </a:lnTo>
                  <a:arcTo wR="f48" hR="f65" stAng="f90" swAng="f68"/>
                  <a:lnTo>
                    <a:pt x="f45" y="f39"/>
                  </a:lnTo>
                  <a:arcTo wR="f69" hR="f70" stAng="f91" swAng="f86"/>
                  <a:lnTo>
                    <a:pt x="f40" y="f38"/>
                  </a:lnTo>
                  <a:arcTo wR="f75" hR="f47" stAng="f87" swAng="f88"/>
                  <a:close/>
                </a:path>
              </a:pathLst>
            </a:custGeom>
            <a:solidFill>
              <a:srgbClr val="F2F2F2"/>
            </a:solidFill>
            <a:ln cap="flat">
              <a:noFill/>
              <a:prstDash val="solid"/>
            </a:ln>
          </p:spPr>
          <p:txBody>
            <a:bodyPr lIns="0" tIns="0" rIns="0" bIns="0"/>
            <a:lstStyle/>
            <a:p>
              <a:endParaRPr lang="en-GB"/>
            </a:p>
          </p:txBody>
        </p:sp>
        <p:sp>
          <p:nvSpPr>
            <p:cNvPr id="6" name="Rectangle 5" descr="Gavel">
              <a:extLst>
                <a:ext uri="{FF2B5EF4-FFF2-40B4-BE49-F238E27FC236}">
                  <a16:creationId xmlns:a16="http://schemas.microsoft.com/office/drawing/2014/main" id="{D44A9871-31DE-5FE4-ED00-E2349586C1B4}"/>
                </a:ext>
              </a:extLst>
            </p:cNvPr>
            <p:cNvSpPr/>
            <p:nvPr/>
          </p:nvSpPr>
          <p:spPr>
            <a:xfrm>
              <a:off x="5370298" y="830796"/>
              <a:ext cx="503806" cy="503806"/>
            </a:xfrm>
            <a:prstGeom prst="rect">
              <a:avLst/>
            </a:prstGeom>
            <a:blipFill>
              <a:blip r:embed="rId2">
                <a:alphaModFix/>
                <a:extLst>
                  <a:ext uri="{96DAC541-7B7A-43D3-8B79-37D633B846F1}">
                    <asvg:svgBlip xmlns:asvg="http://schemas.microsoft.com/office/drawing/2016/SVG/main" r:embed="rId3"/>
                  </a:ext>
                </a:extLst>
              </a:blip>
              <a:stretch>
                <a:fillRect/>
              </a:stretch>
            </a:blipFill>
            <a:ln cap="flat">
              <a:noFill/>
              <a:prstDash val="solid"/>
            </a:ln>
          </p:spPr>
          <p:txBody>
            <a:bodyPr lIns="0" tIns="0" rIns="0" bIns="0"/>
            <a:lstStyle/>
            <a:p>
              <a:endParaRPr lang="en-GB"/>
            </a:p>
          </p:txBody>
        </p:sp>
        <p:sp>
          <p:nvSpPr>
            <p:cNvPr id="7" name="Freeform: Shape 6">
              <a:extLst>
                <a:ext uri="{FF2B5EF4-FFF2-40B4-BE49-F238E27FC236}">
                  <a16:creationId xmlns:a16="http://schemas.microsoft.com/office/drawing/2014/main" id="{9C78A48C-FB44-E929-E4E4-D73005F06EE3}"/>
                </a:ext>
              </a:extLst>
            </p:cNvPr>
            <p:cNvSpPr/>
            <p:nvPr/>
          </p:nvSpPr>
          <p:spPr>
            <a:xfrm>
              <a:off x="6151205" y="624690"/>
              <a:ext cx="5205642" cy="916018"/>
            </a:xfrm>
            <a:custGeom>
              <a:avLst/>
              <a:gdLst>
                <a:gd name="f0" fmla="val 10800000"/>
                <a:gd name="f1" fmla="val 5400000"/>
                <a:gd name="f2" fmla="val 180"/>
                <a:gd name="f3" fmla="val w"/>
                <a:gd name="f4" fmla="val h"/>
                <a:gd name="f5" fmla="val 0"/>
                <a:gd name="f6" fmla="val 5205643"/>
                <a:gd name="f7" fmla="val 916014"/>
                <a:gd name="f8" fmla="+- 0 0 -90"/>
                <a:gd name="f9" fmla="*/ f3 1 5205643"/>
                <a:gd name="f10" fmla="*/ f4 1 916014"/>
                <a:gd name="f11" fmla="val f5"/>
                <a:gd name="f12" fmla="val f6"/>
                <a:gd name="f13" fmla="val f7"/>
                <a:gd name="f14" fmla="*/ f8 f0 1"/>
                <a:gd name="f15" fmla="+- f13 0 f11"/>
                <a:gd name="f16" fmla="+- f12 0 f11"/>
                <a:gd name="f17" fmla="*/ f14 1 f2"/>
                <a:gd name="f18" fmla="*/ f16 1 5205643"/>
                <a:gd name="f19" fmla="*/ f15 1 916014"/>
                <a:gd name="f20" fmla="*/ 0 f16 1"/>
                <a:gd name="f21" fmla="*/ 0 f15 1"/>
                <a:gd name="f22" fmla="*/ 5205643 f16 1"/>
                <a:gd name="f23" fmla="*/ 916014 f15 1"/>
                <a:gd name="f24" fmla="+- f17 0 f1"/>
                <a:gd name="f25" fmla="*/ f20 1 5205643"/>
                <a:gd name="f26" fmla="*/ f21 1 916014"/>
                <a:gd name="f27" fmla="*/ f22 1 5205643"/>
                <a:gd name="f28" fmla="*/ f23 1 916014"/>
                <a:gd name="f29" fmla="*/ f11 1 f18"/>
                <a:gd name="f30" fmla="*/ f12 1 f18"/>
                <a:gd name="f31" fmla="*/ f11 1 f19"/>
                <a:gd name="f32" fmla="*/ f13 1 f19"/>
                <a:gd name="f33" fmla="*/ f25 1 f18"/>
                <a:gd name="f34" fmla="*/ f26 1 f19"/>
                <a:gd name="f35" fmla="*/ f27 1 f18"/>
                <a:gd name="f36" fmla="*/ f28 1 f19"/>
                <a:gd name="f37" fmla="*/ f29 f9 1"/>
                <a:gd name="f38" fmla="*/ f30 f9 1"/>
                <a:gd name="f39" fmla="*/ f32 f10 1"/>
                <a:gd name="f40" fmla="*/ f31 f10 1"/>
                <a:gd name="f41" fmla="*/ f33 f9 1"/>
                <a:gd name="f42" fmla="*/ f34 f10 1"/>
                <a:gd name="f43" fmla="*/ f35 f9 1"/>
                <a:gd name="f44" fmla="*/ f36 f10 1"/>
              </a:gdLst>
              <a:ahLst/>
              <a:cxnLst>
                <a:cxn ang="3cd4">
                  <a:pos x="hc" y="t"/>
                </a:cxn>
                <a:cxn ang="0">
                  <a:pos x="r" y="vc"/>
                </a:cxn>
                <a:cxn ang="cd4">
                  <a:pos x="hc" y="b"/>
                </a:cxn>
                <a:cxn ang="cd2">
                  <a:pos x="l" y="vc"/>
                </a:cxn>
                <a:cxn ang="f24">
                  <a:pos x="f41" y="f42"/>
                </a:cxn>
                <a:cxn ang="f24">
                  <a:pos x="f43" y="f42"/>
                </a:cxn>
                <a:cxn ang="f24">
                  <a:pos x="f43" y="f44"/>
                </a:cxn>
                <a:cxn ang="f24">
                  <a:pos x="f41" y="f44"/>
                </a:cxn>
                <a:cxn ang="f24">
                  <a:pos x="f41" y="f42"/>
                </a:cxn>
              </a:cxnLst>
              <a:rect l="f37" t="f40" r="f38" b="f39"/>
              <a:pathLst>
                <a:path w="5205643" h="916014">
                  <a:moveTo>
                    <a:pt x="f5" y="f5"/>
                  </a:moveTo>
                  <a:lnTo>
                    <a:pt x="f6" y="f5"/>
                  </a:lnTo>
                  <a:lnTo>
                    <a:pt x="f6" y="f7"/>
                  </a:lnTo>
                  <a:lnTo>
                    <a:pt x="f5" y="f7"/>
                  </a:lnTo>
                  <a:lnTo>
                    <a:pt x="f5" y="f5"/>
                  </a:lnTo>
                  <a:close/>
                </a:path>
              </a:pathLst>
            </a:custGeom>
            <a:noFill/>
            <a:ln cap="flat">
              <a:noFill/>
              <a:prstDash val="solid"/>
            </a:ln>
          </p:spPr>
          <p:txBody>
            <a:bodyPr vert="horz" wrap="square" lIns="96944" tIns="96944" rIns="96944" bIns="96944" anchor="ctr" anchorCtr="0" compatLnSpc="1">
              <a:noAutofit/>
            </a:bodyPr>
            <a:lstStyle/>
            <a:p>
              <a:pPr marL="0" marR="0" lvl="0" indent="0" algn="l" defTabSz="844548" rtl="0" fontAlgn="auto" hangingPunct="1">
                <a:lnSpc>
                  <a:spcPct val="100000"/>
                </a:lnSpc>
                <a:spcBef>
                  <a:spcPts val="0"/>
                </a:spcBef>
                <a:spcAft>
                  <a:spcPts val="800"/>
                </a:spcAft>
                <a:buNone/>
                <a:tabLst/>
                <a:defRPr sz="1800" b="0" i="0" u="none" strike="noStrike" kern="0" cap="none" spc="0" baseline="0">
                  <a:solidFill>
                    <a:srgbClr val="000000"/>
                  </a:solidFill>
                  <a:uFillTx/>
                </a:defRPr>
              </a:pPr>
              <a:r>
                <a:rPr lang="en-GB" sz="2800" b="0" i="0" u="none" strike="noStrike" kern="1200" cap="none" spc="0" baseline="0" dirty="0">
                  <a:solidFill>
                    <a:srgbClr val="000000"/>
                  </a:solidFill>
                  <a:uFillTx/>
                  <a:latin typeface="Calibri"/>
                </a:rPr>
                <a:t>Required by law.</a:t>
              </a:r>
              <a:endParaRPr lang="en-US" sz="2800" b="0" i="0" u="none" strike="noStrike" kern="1200" cap="none" spc="0" baseline="0" dirty="0">
                <a:solidFill>
                  <a:srgbClr val="000000"/>
                </a:solidFill>
                <a:uFillTx/>
                <a:latin typeface="Calibri"/>
              </a:endParaRPr>
            </a:p>
          </p:txBody>
        </p:sp>
        <p:sp>
          <p:nvSpPr>
            <p:cNvPr id="8" name="Freeform: Shape 7">
              <a:extLst>
                <a:ext uri="{FF2B5EF4-FFF2-40B4-BE49-F238E27FC236}">
                  <a16:creationId xmlns:a16="http://schemas.microsoft.com/office/drawing/2014/main" id="{2CDF6657-DF6F-B069-6BA9-66A06CF9C758}"/>
                </a:ext>
              </a:extLst>
            </p:cNvPr>
            <p:cNvSpPr/>
            <p:nvPr/>
          </p:nvSpPr>
          <p:spPr>
            <a:xfrm>
              <a:off x="5093208" y="1769711"/>
              <a:ext cx="6263640" cy="916018"/>
            </a:xfrm>
            <a:custGeom>
              <a:avLst>
                <a:gd name="f0" fmla="val 2160"/>
              </a:avLst>
              <a:gdLst>
                <a:gd name="f1" fmla="val 10800000"/>
                <a:gd name="f2" fmla="val 5400000"/>
                <a:gd name="f3" fmla="val 16200000"/>
                <a:gd name="f4" fmla="val w"/>
                <a:gd name="f5" fmla="val h"/>
                <a:gd name="f6" fmla="val ss"/>
                <a:gd name="f7" fmla="val 0"/>
                <a:gd name="f8" fmla="*/ 5419351 1 1725033"/>
                <a:gd name="f9" fmla="val 45"/>
                <a:gd name="f10" fmla="val 10800"/>
                <a:gd name="f11" fmla="val -2147483647"/>
                <a:gd name="f12" fmla="val 2147483647"/>
                <a:gd name="f13" fmla="abs f4"/>
                <a:gd name="f14" fmla="abs f5"/>
                <a:gd name="f15" fmla="abs f6"/>
                <a:gd name="f16" fmla="*/ f8 1 180"/>
                <a:gd name="f17" fmla="pin 0 f0 10800"/>
                <a:gd name="f18" fmla="+- 0 0 f2"/>
                <a:gd name="f19" fmla="?: f13 f4 1"/>
                <a:gd name="f20" fmla="?: f14 f5 1"/>
                <a:gd name="f21" fmla="?: f15 f6 1"/>
                <a:gd name="f22" fmla="*/ f9 f16 1"/>
                <a:gd name="f23" fmla="+- f7 f17 0"/>
                <a:gd name="f24" fmla="*/ f19 1 21600"/>
                <a:gd name="f25" fmla="*/ f20 1 21600"/>
                <a:gd name="f26" fmla="*/ 21600 f19 1"/>
                <a:gd name="f27" fmla="*/ 21600 f20 1"/>
                <a:gd name="f28" fmla="+- 0 0 f22"/>
                <a:gd name="f29" fmla="min f25 f24"/>
                <a:gd name="f30" fmla="*/ f26 1 f21"/>
                <a:gd name="f31" fmla="*/ f27 1 f21"/>
                <a:gd name="f32" fmla="*/ f28 f1 1"/>
                <a:gd name="f33" fmla="*/ f32 1 f8"/>
                <a:gd name="f34" fmla="+- f31 0 f17"/>
                <a:gd name="f35" fmla="+- f30 0 f17"/>
                <a:gd name="f36" fmla="*/ f17 f29 1"/>
                <a:gd name="f37" fmla="*/ f7 f29 1"/>
                <a:gd name="f38" fmla="*/ f23 f29 1"/>
                <a:gd name="f39" fmla="*/ f31 f29 1"/>
                <a:gd name="f40" fmla="*/ f30 f29 1"/>
                <a:gd name="f41" fmla="+- f33 0 f2"/>
                <a:gd name="f42" fmla="+- f37 0 f38"/>
                <a:gd name="f43" fmla="+- f38 0 f37"/>
                <a:gd name="f44" fmla="*/ f34 f29 1"/>
                <a:gd name="f45" fmla="*/ f35 f29 1"/>
                <a:gd name="f46" fmla="cos 1 f41"/>
                <a:gd name="f47" fmla="abs f42"/>
                <a:gd name="f48" fmla="abs f43"/>
                <a:gd name="f49" fmla="?: f42 f18 f2"/>
                <a:gd name="f50" fmla="?: f42 f2 f18"/>
                <a:gd name="f51" fmla="?: f42 f3 f2"/>
                <a:gd name="f52" fmla="?: f42 f2 f3"/>
                <a:gd name="f53" fmla="+- f39 0 f44"/>
                <a:gd name="f54" fmla="?: f43 f18 f2"/>
                <a:gd name="f55" fmla="?: f43 f2 f18"/>
                <a:gd name="f56" fmla="+- f40 0 f45"/>
                <a:gd name="f57" fmla="+- f44 0 f39"/>
                <a:gd name="f58" fmla="+- f45 0 f40"/>
                <a:gd name="f59" fmla="?: f42 0 f1"/>
                <a:gd name="f60" fmla="?: f42 f1 0"/>
                <a:gd name="f61" fmla="+- 0 0 f46"/>
                <a:gd name="f62" fmla="?: f42 f52 f51"/>
                <a:gd name="f63" fmla="?: f42 f51 f52"/>
                <a:gd name="f64" fmla="?: f43 f50 f49"/>
                <a:gd name="f65" fmla="abs f53"/>
                <a:gd name="f66" fmla="?: f53 0 f1"/>
                <a:gd name="f67" fmla="?: f53 f1 0"/>
                <a:gd name="f68" fmla="?: f53 f54 f55"/>
                <a:gd name="f69" fmla="abs f56"/>
                <a:gd name="f70" fmla="abs f57"/>
                <a:gd name="f71" fmla="?: f56 f18 f2"/>
                <a:gd name="f72" fmla="?: f56 f2 f18"/>
                <a:gd name="f73" fmla="?: f56 f3 f2"/>
                <a:gd name="f74" fmla="?: f56 f2 f3"/>
                <a:gd name="f75" fmla="abs f58"/>
                <a:gd name="f76" fmla="?: f58 f18 f2"/>
                <a:gd name="f77" fmla="?: f58 f2 f18"/>
                <a:gd name="f78" fmla="?: f58 f60 f59"/>
                <a:gd name="f79" fmla="?: f58 f59 f60"/>
                <a:gd name="f80" fmla="*/ f17 f61 1"/>
                <a:gd name="f81" fmla="?: f43 f63 f62"/>
                <a:gd name="f82" fmla="?: f43 f67 f66"/>
                <a:gd name="f83" fmla="?: f43 f66 f67"/>
                <a:gd name="f84" fmla="?: f56 f74 f73"/>
                <a:gd name="f85" fmla="?: f56 f73 f74"/>
                <a:gd name="f86" fmla="?: f57 f72 f71"/>
                <a:gd name="f87" fmla="?: f42 f78 f79"/>
                <a:gd name="f88" fmla="?: f42 f76 f77"/>
                <a:gd name="f89" fmla="*/ f80 3163 1"/>
                <a:gd name="f90" fmla="?: f53 f82 f83"/>
                <a:gd name="f91" fmla="?: f57 f85 f84"/>
                <a:gd name="f92" fmla="*/ f89 1 7636"/>
                <a:gd name="f93" fmla="+- f7 f92 0"/>
                <a:gd name="f94" fmla="+- f30 0 f92"/>
                <a:gd name="f95" fmla="+- f31 0 f92"/>
                <a:gd name="f96" fmla="*/ f93 f29 1"/>
                <a:gd name="f97" fmla="*/ f94 f29 1"/>
                <a:gd name="f98" fmla="*/ f95 f29 1"/>
              </a:gdLst>
              <a:ahLst>
                <a:ahXY gdRefX="f0" minX="f7" maxX="f10">
                  <a:pos x="f36" y="f37"/>
                </a:ahXY>
              </a:ahLst>
              <a:cxnLst>
                <a:cxn ang="3cd4">
                  <a:pos x="hc" y="t"/>
                </a:cxn>
                <a:cxn ang="0">
                  <a:pos x="r" y="vc"/>
                </a:cxn>
                <a:cxn ang="cd4">
                  <a:pos x="hc" y="b"/>
                </a:cxn>
                <a:cxn ang="cd2">
                  <a:pos x="l" y="vc"/>
                </a:cxn>
              </a:cxnLst>
              <a:rect l="f96" t="f96" r="f97" b="f98"/>
              <a:pathLst>
                <a:path>
                  <a:moveTo>
                    <a:pt x="f38" y="f37"/>
                  </a:moveTo>
                  <a:arcTo wR="f47" hR="f48" stAng="f81" swAng="f64"/>
                  <a:lnTo>
                    <a:pt x="f37" y="f44"/>
                  </a:lnTo>
                  <a:arcTo wR="f48" hR="f65" stAng="f90" swAng="f68"/>
                  <a:lnTo>
                    <a:pt x="f45" y="f39"/>
                  </a:lnTo>
                  <a:arcTo wR="f69" hR="f70" stAng="f91" swAng="f86"/>
                  <a:lnTo>
                    <a:pt x="f40" y="f38"/>
                  </a:lnTo>
                  <a:arcTo wR="f75" hR="f47" stAng="f87" swAng="f88"/>
                  <a:close/>
                </a:path>
              </a:pathLst>
            </a:custGeom>
            <a:solidFill>
              <a:srgbClr val="F2F2F2"/>
            </a:solidFill>
            <a:ln cap="flat">
              <a:noFill/>
              <a:prstDash val="solid"/>
            </a:ln>
          </p:spPr>
          <p:txBody>
            <a:bodyPr lIns="0" tIns="0" rIns="0" bIns="0"/>
            <a:lstStyle/>
            <a:p>
              <a:endParaRPr lang="en-GB"/>
            </a:p>
          </p:txBody>
        </p:sp>
        <p:sp>
          <p:nvSpPr>
            <p:cNvPr id="9" name="Rectangle 8" descr="Target">
              <a:extLst>
                <a:ext uri="{FF2B5EF4-FFF2-40B4-BE49-F238E27FC236}">
                  <a16:creationId xmlns:a16="http://schemas.microsoft.com/office/drawing/2014/main" id="{DAD74027-B468-52CA-FC3D-83451084C73C}"/>
                </a:ext>
              </a:extLst>
            </p:cNvPr>
            <p:cNvSpPr/>
            <p:nvPr/>
          </p:nvSpPr>
          <p:spPr>
            <a:xfrm>
              <a:off x="5370298" y="1975817"/>
              <a:ext cx="503806" cy="503806"/>
            </a:xfrm>
            <a:prstGeom prst="rect">
              <a:avLst/>
            </a:prstGeom>
            <a:blipFill>
              <a:blip r:embed="rId4">
                <a:alphaModFix/>
                <a:extLst>
                  <a:ext uri="{96DAC541-7B7A-43D3-8B79-37D633B846F1}">
                    <asvg:svgBlip xmlns:asvg="http://schemas.microsoft.com/office/drawing/2016/SVG/main" r:embed="rId5"/>
                  </a:ext>
                </a:extLst>
              </a:blip>
              <a:stretch>
                <a:fillRect/>
              </a:stretch>
            </a:blipFill>
            <a:ln cap="flat">
              <a:noFill/>
              <a:prstDash val="solid"/>
            </a:ln>
          </p:spPr>
          <p:txBody>
            <a:bodyPr lIns="0" tIns="0" rIns="0" bIns="0"/>
            <a:lstStyle/>
            <a:p>
              <a:endParaRPr lang="en-GB"/>
            </a:p>
          </p:txBody>
        </p:sp>
        <p:sp>
          <p:nvSpPr>
            <p:cNvPr id="10" name="Freeform: Shape 9">
              <a:extLst>
                <a:ext uri="{FF2B5EF4-FFF2-40B4-BE49-F238E27FC236}">
                  <a16:creationId xmlns:a16="http://schemas.microsoft.com/office/drawing/2014/main" id="{5086EED5-311A-DE0B-B4EB-1B805378F5CF}"/>
                </a:ext>
              </a:extLst>
            </p:cNvPr>
            <p:cNvSpPr/>
            <p:nvPr/>
          </p:nvSpPr>
          <p:spPr>
            <a:xfrm>
              <a:off x="6151205" y="1769711"/>
              <a:ext cx="5205642" cy="916018"/>
            </a:xfrm>
            <a:custGeom>
              <a:avLst/>
              <a:gdLst>
                <a:gd name="f0" fmla="val 10800000"/>
                <a:gd name="f1" fmla="val 5400000"/>
                <a:gd name="f2" fmla="val 180"/>
                <a:gd name="f3" fmla="val w"/>
                <a:gd name="f4" fmla="val h"/>
                <a:gd name="f5" fmla="val 0"/>
                <a:gd name="f6" fmla="val 5205643"/>
                <a:gd name="f7" fmla="val 916014"/>
                <a:gd name="f8" fmla="+- 0 0 -90"/>
                <a:gd name="f9" fmla="*/ f3 1 5205643"/>
                <a:gd name="f10" fmla="*/ f4 1 916014"/>
                <a:gd name="f11" fmla="val f5"/>
                <a:gd name="f12" fmla="val f6"/>
                <a:gd name="f13" fmla="val f7"/>
                <a:gd name="f14" fmla="*/ f8 f0 1"/>
                <a:gd name="f15" fmla="+- f13 0 f11"/>
                <a:gd name="f16" fmla="+- f12 0 f11"/>
                <a:gd name="f17" fmla="*/ f14 1 f2"/>
                <a:gd name="f18" fmla="*/ f16 1 5205643"/>
                <a:gd name="f19" fmla="*/ f15 1 916014"/>
                <a:gd name="f20" fmla="*/ 0 f16 1"/>
                <a:gd name="f21" fmla="*/ 0 f15 1"/>
                <a:gd name="f22" fmla="*/ 5205643 f16 1"/>
                <a:gd name="f23" fmla="*/ 916014 f15 1"/>
                <a:gd name="f24" fmla="+- f17 0 f1"/>
                <a:gd name="f25" fmla="*/ f20 1 5205643"/>
                <a:gd name="f26" fmla="*/ f21 1 916014"/>
                <a:gd name="f27" fmla="*/ f22 1 5205643"/>
                <a:gd name="f28" fmla="*/ f23 1 916014"/>
                <a:gd name="f29" fmla="*/ f11 1 f18"/>
                <a:gd name="f30" fmla="*/ f12 1 f18"/>
                <a:gd name="f31" fmla="*/ f11 1 f19"/>
                <a:gd name="f32" fmla="*/ f13 1 f19"/>
                <a:gd name="f33" fmla="*/ f25 1 f18"/>
                <a:gd name="f34" fmla="*/ f26 1 f19"/>
                <a:gd name="f35" fmla="*/ f27 1 f18"/>
                <a:gd name="f36" fmla="*/ f28 1 f19"/>
                <a:gd name="f37" fmla="*/ f29 f9 1"/>
                <a:gd name="f38" fmla="*/ f30 f9 1"/>
                <a:gd name="f39" fmla="*/ f32 f10 1"/>
                <a:gd name="f40" fmla="*/ f31 f10 1"/>
                <a:gd name="f41" fmla="*/ f33 f9 1"/>
                <a:gd name="f42" fmla="*/ f34 f10 1"/>
                <a:gd name="f43" fmla="*/ f35 f9 1"/>
                <a:gd name="f44" fmla="*/ f36 f10 1"/>
              </a:gdLst>
              <a:ahLst/>
              <a:cxnLst>
                <a:cxn ang="3cd4">
                  <a:pos x="hc" y="t"/>
                </a:cxn>
                <a:cxn ang="0">
                  <a:pos x="r" y="vc"/>
                </a:cxn>
                <a:cxn ang="cd4">
                  <a:pos x="hc" y="b"/>
                </a:cxn>
                <a:cxn ang="cd2">
                  <a:pos x="l" y="vc"/>
                </a:cxn>
                <a:cxn ang="f24">
                  <a:pos x="f41" y="f42"/>
                </a:cxn>
                <a:cxn ang="f24">
                  <a:pos x="f43" y="f42"/>
                </a:cxn>
                <a:cxn ang="f24">
                  <a:pos x="f43" y="f44"/>
                </a:cxn>
                <a:cxn ang="f24">
                  <a:pos x="f41" y="f44"/>
                </a:cxn>
                <a:cxn ang="f24">
                  <a:pos x="f41" y="f42"/>
                </a:cxn>
              </a:cxnLst>
              <a:rect l="f37" t="f40" r="f38" b="f39"/>
              <a:pathLst>
                <a:path w="5205643" h="916014">
                  <a:moveTo>
                    <a:pt x="f5" y="f5"/>
                  </a:moveTo>
                  <a:lnTo>
                    <a:pt x="f6" y="f5"/>
                  </a:lnTo>
                  <a:lnTo>
                    <a:pt x="f6" y="f7"/>
                  </a:lnTo>
                  <a:lnTo>
                    <a:pt x="f5" y="f7"/>
                  </a:lnTo>
                  <a:lnTo>
                    <a:pt x="f5" y="f5"/>
                  </a:lnTo>
                  <a:close/>
                </a:path>
              </a:pathLst>
            </a:custGeom>
            <a:noFill/>
            <a:ln cap="flat">
              <a:noFill/>
              <a:prstDash val="solid"/>
            </a:ln>
          </p:spPr>
          <p:txBody>
            <a:bodyPr vert="horz" wrap="square" lIns="96944" tIns="96944" rIns="96944" bIns="96944" anchor="ctr" anchorCtr="0" compatLnSpc="1">
              <a:noAutofit/>
            </a:bodyPr>
            <a:lstStyle/>
            <a:p>
              <a:pPr marL="0" marR="0" lvl="0" indent="0" algn="l" defTabSz="844548" rtl="0" fontAlgn="auto" hangingPunct="1">
                <a:lnSpc>
                  <a:spcPct val="100000"/>
                </a:lnSpc>
                <a:spcBef>
                  <a:spcPts val="0"/>
                </a:spcBef>
                <a:spcAft>
                  <a:spcPts val="800"/>
                </a:spcAft>
                <a:buNone/>
                <a:tabLst/>
                <a:defRPr sz="1800" b="0" i="0" u="none" strike="noStrike" kern="0" cap="none" spc="0" baseline="0">
                  <a:solidFill>
                    <a:srgbClr val="000000"/>
                  </a:solidFill>
                  <a:uFillTx/>
                </a:defRPr>
              </a:pPr>
              <a:r>
                <a:rPr lang="en-GB" sz="2800" b="0" i="0" u="none" strike="noStrike" kern="1200" cap="none" spc="0" baseline="0" dirty="0">
                  <a:solidFill>
                    <a:srgbClr val="000000"/>
                  </a:solidFill>
                  <a:uFillTx/>
                  <a:latin typeface="Calibri"/>
                </a:rPr>
                <a:t>Accurate (audited to prove accounts are accurate).</a:t>
              </a:r>
              <a:endParaRPr lang="en-US" sz="2800" b="0" i="0" u="none" strike="noStrike" kern="1200" cap="none" spc="0" baseline="0" dirty="0">
                <a:solidFill>
                  <a:srgbClr val="000000"/>
                </a:solidFill>
                <a:uFillTx/>
                <a:latin typeface="Calibri"/>
              </a:endParaRPr>
            </a:p>
          </p:txBody>
        </p:sp>
        <p:sp>
          <p:nvSpPr>
            <p:cNvPr id="11" name="Freeform: Shape 10">
              <a:extLst>
                <a:ext uri="{FF2B5EF4-FFF2-40B4-BE49-F238E27FC236}">
                  <a16:creationId xmlns:a16="http://schemas.microsoft.com/office/drawing/2014/main" id="{17F0BBDF-717F-6293-DB8D-BB174195BFC8}"/>
                </a:ext>
              </a:extLst>
            </p:cNvPr>
            <p:cNvSpPr/>
            <p:nvPr/>
          </p:nvSpPr>
          <p:spPr>
            <a:xfrm>
              <a:off x="5093207" y="2891835"/>
              <a:ext cx="6263640" cy="916018"/>
            </a:xfrm>
            <a:custGeom>
              <a:avLst>
                <a:gd name="f0" fmla="val 2160"/>
              </a:avLst>
              <a:gdLst>
                <a:gd name="f1" fmla="val 10800000"/>
                <a:gd name="f2" fmla="val 5400000"/>
                <a:gd name="f3" fmla="val 16200000"/>
                <a:gd name="f4" fmla="val w"/>
                <a:gd name="f5" fmla="val h"/>
                <a:gd name="f6" fmla="val ss"/>
                <a:gd name="f7" fmla="val 0"/>
                <a:gd name="f8" fmla="*/ 5419351 1 1725033"/>
                <a:gd name="f9" fmla="val 45"/>
                <a:gd name="f10" fmla="val 10800"/>
                <a:gd name="f11" fmla="val -2147483647"/>
                <a:gd name="f12" fmla="val 2147483647"/>
                <a:gd name="f13" fmla="abs f4"/>
                <a:gd name="f14" fmla="abs f5"/>
                <a:gd name="f15" fmla="abs f6"/>
                <a:gd name="f16" fmla="*/ f8 1 180"/>
                <a:gd name="f17" fmla="pin 0 f0 10800"/>
                <a:gd name="f18" fmla="+- 0 0 f2"/>
                <a:gd name="f19" fmla="?: f13 f4 1"/>
                <a:gd name="f20" fmla="?: f14 f5 1"/>
                <a:gd name="f21" fmla="?: f15 f6 1"/>
                <a:gd name="f22" fmla="*/ f9 f16 1"/>
                <a:gd name="f23" fmla="+- f7 f17 0"/>
                <a:gd name="f24" fmla="*/ f19 1 21600"/>
                <a:gd name="f25" fmla="*/ f20 1 21600"/>
                <a:gd name="f26" fmla="*/ 21600 f19 1"/>
                <a:gd name="f27" fmla="*/ 21600 f20 1"/>
                <a:gd name="f28" fmla="+- 0 0 f22"/>
                <a:gd name="f29" fmla="min f25 f24"/>
                <a:gd name="f30" fmla="*/ f26 1 f21"/>
                <a:gd name="f31" fmla="*/ f27 1 f21"/>
                <a:gd name="f32" fmla="*/ f28 f1 1"/>
                <a:gd name="f33" fmla="*/ f32 1 f8"/>
                <a:gd name="f34" fmla="+- f31 0 f17"/>
                <a:gd name="f35" fmla="+- f30 0 f17"/>
                <a:gd name="f36" fmla="*/ f17 f29 1"/>
                <a:gd name="f37" fmla="*/ f7 f29 1"/>
                <a:gd name="f38" fmla="*/ f23 f29 1"/>
                <a:gd name="f39" fmla="*/ f31 f29 1"/>
                <a:gd name="f40" fmla="*/ f30 f29 1"/>
                <a:gd name="f41" fmla="+- f33 0 f2"/>
                <a:gd name="f42" fmla="+- f37 0 f38"/>
                <a:gd name="f43" fmla="+- f38 0 f37"/>
                <a:gd name="f44" fmla="*/ f34 f29 1"/>
                <a:gd name="f45" fmla="*/ f35 f29 1"/>
                <a:gd name="f46" fmla="cos 1 f41"/>
                <a:gd name="f47" fmla="abs f42"/>
                <a:gd name="f48" fmla="abs f43"/>
                <a:gd name="f49" fmla="?: f42 f18 f2"/>
                <a:gd name="f50" fmla="?: f42 f2 f18"/>
                <a:gd name="f51" fmla="?: f42 f3 f2"/>
                <a:gd name="f52" fmla="?: f42 f2 f3"/>
                <a:gd name="f53" fmla="+- f39 0 f44"/>
                <a:gd name="f54" fmla="?: f43 f18 f2"/>
                <a:gd name="f55" fmla="?: f43 f2 f18"/>
                <a:gd name="f56" fmla="+- f40 0 f45"/>
                <a:gd name="f57" fmla="+- f44 0 f39"/>
                <a:gd name="f58" fmla="+- f45 0 f40"/>
                <a:gd name="f59" fmla="?: f42 0 f1"/>
                <a:gd name="f60" fmla="?: f42 f1 0"/>
                <a:gd name="f61" fmla="+- 0 0 f46"/>
                <a:gd name="f62" fmla="?: f42 f52 f51"/>
                <a:gd name="f63" fmla="?: f42 f51 f52"/>
                <a:gd name="f64" fmla="?: f43 f50 f49"/>
                <a:gd name="f65" fmla="abs f53"/>
                <a:gd name="f66" fmla="?: f53 0 f1"/>
                <a:gd name="f67" fmla="?: f53 f1 0"/>
                <a:gd name="f68" fmla="?: f53 f54 f55"/>
                <a:gd name="f69" fmla="abs f56"/>
                <a:gd name="f70" fmla="abs f57"/>
                <a:gd name="f71" fmla="?: f56 f18 f2"/>
                <a:gd name="f72" fmla="?: f56 f2 f18"/>
                <a:gd name="f73" fmla="?: f56 f3 f2"/>
                <a:gd name="f74" fmla="?: f56 f2 f3"/>
                <a:gd name="f75" fmla="abs f58"/>
                <a:gd name="f76" fmla="?: f58 f18 f2"/>
                <a:gd name="f77" fmla="?: f58 f2 f18"/>
                <a:gd name="f78" fmla="?: f58 f60 f59"/>
                <a:gd name="f79" fmla="?: f58 f59 f60"/>
                <a:gd name="f80" fmla="*/ f17 f61 1"/>
                <a:gd name="f81" fmla="?: f43 f63 f62"/>
                <a:gd name="f82" fmla="?: f43 f67 f66"/>
                <a:gd name="f83" fmla="?: f43 f66 f67"/>
                <a:gd name="f84" fmla="?: f56 f74 f73"/>
                <a:gd name="f85" fmla="?: f56 f73 f74"/>
                <a:gd name="f86" fmla="?: f57 f72 f71"/>
                <a:gd name="f87" fmla="?: f42 f78 f79"/>
                <a:gd name="f88" fmla="?: f42 f76 f77"/>
                <a:gd name="f89" fmla="*/ f80 3163 1"/>
                <a:gd name="f90" fmla="?: f53 f82 f83"/>
                <a:gd name="f91" fmla="?: f57 f85 f84"/>
                <a:gd name="f92" fmla="*/ f89 1 7636"/>
                <a:gd name="f93" fmla="+- f7 f92 0"/>
                <a:gd name="f94" fmla="+- f30 0 f92"/>
                <a:gd name="f95" fmla="+- f31 0 f92"/>
                <a:gd name="f96" fmla="*/ f93 f29 1"/>
                <a:gd name="f97" fmla="*/ f94 f29 1"/>
                <a:gd name="f98" fmla="*/ f95 f29 1"/>
              </a:gdLst>
              <a:ahLst>
                <a:ahXY gdRefX="f0" minX="f7" maxX="f10">
                  <a:pos x="f36" y="f37"/>
                </a:ahXY>
              </a:ahLst>
              <a:cxnLst>
                <a:cxn ang="3cd4">
                  <a:pos x="hc" y="t"/>
                </a:cxn>
                <a:cxn ang="0">
                  <a:pos x="r" y="vc"/>
                </a:cxn>
                <a:cxn ang="cd4">
                  <a:pos x="hc" y="b"/>
                </a:cxn>
                <a:cxn ang="cd2">
                  <a:pos x="l" y="vc"/>
                </a:cxn>
              </a:cxnLst>
              <a:rect l="f96" t="f96" r="f97" b="f98"/>
              <a:pathLst>
                <a:path>
                  <a:moveTo>
                    <a:pt x="f38" y="f37"/>
                  </a:moveTo>
                  <a:arcTo wR="f47" hR="f48" stAng="f81" swAng="f64"/>
                  <a:lnTo>
                    <a:pt x="f37" y="f44"/>
                  </a:lnTo>
                  <a:arcTo wR="f48" hR="f65" stAng="f90" swAng="f68"/>
                  <a:lnTo>
                    <a:pt x="f45" y="f39"/>
                  </a:lnTo>
                  <a:arcTo wR="f69" hR="f70" stAng="f91" swAng="f86"/>
                  <a:lnTo>
                    <a:pt x="f40" y="f38"/>
                  </a:lnTo>
                  <a:arcTo wR="f75" hR="f47" stAng="f87" swAng="f88"/>
                  <a:close/>
                </a:path>
              </a:pathLst>
            </a:custGeom>
            <a:solidFill>
              <a:srgbClr val="F2F2F2"/>
            </a:solidFill>
            <a:ln cap="flat">
              <a:noFill/>
              <a:prstDash val="solid"/>
            </a:ln>
          </p:spPr>
          <p:txBody>
            <a:bodyPr lIns="0" tIns="0" rIns="0" bIns="0"/>
            <a:lstStyle/>
            <a:p>
              <a:endParaRPr lang="en-GB"/>
            </a:p>
          </p:txBody>
        </p:sp>
        <p:sp>
          <p:nvSpPr>
            <p:cNvPr id="12" name="Rectangle 11" descr="Hourglass">
              <a:extLst>
                <a:ext uri="{FF2B5EF4-FFF2-40B4-BE49-F238E27FC236}">
                  <a16:creationId xmlns:a16="http://schemas.microsoft.com/office/drawing/2014/main" id="{7C4D4B33-676E-86A3-9D26-F8F9693D608B}"/>
                </a:ext>
              </a:extLst>
            </p:cNvPr>
            <p:cNvSpPr/>
            <p:nvPr/>
          </p:nvSpPr>
          <p:spPr>
            <a:xfrm>
              <a:off x="5370298" y="3120828"/>
              <a:ext cx="503806" cy="503806"/>
            </a:xfrm>
            <a:prstGeom prst="rect">
              <a:avLst/>
            </a:prstGeom>
            <a:blipFill>
              <a:blip r:embed="rId6">
                <a:alphaModFix/>
                <a:extLst>
                  <a:ext uri="{96DAC541-7B7A-43D3-8B79-37D633B846F1}">
                    <asvg:svgBlip xmlns:asvg="http://schemas.microsoft.com/office/drawing/2016/SVG/main" r:embed="rId7"/>
                  </a:ext>
                </a:extLst>
              </a:blip>
              <a:stretch>
                <a:fillRect/>
              </a:stretch>
            </a:blipFill>
            <a:ln cap="flat">
              <a:noFill/>
              <a:prstDash val="solid"/>
            </a:ln>
          </p:spPr>
          <p:txBody>
            <a:bodyPr lIns="0" tIns="0" rIns="0" bIns="0"/>
            <a:lstStyle/>
            <a:p>
              <a:endParaRPr lang="en-GB"/>
            </a:p>
          </p:txBody>
        </p:sp>
        <p:sp>
          <p:nvSpPr>
            <p:cNvPr id="13" name="Freeform: Shape 12">
              <a:extLst>
                <a:ext uri="{FF2B5EF4-FFF2-40B4-BE49-F238E27FC236}">
                  <a16:creationId xmlns:a16="http://schemas.microsoft.com/office/drawing/2014/main" id="{D14C473E-B01A-A999-6A68-8B2F5F490225}"/>
                </a:ext>
              </a:extLst>
            </p:cNvPr>
            <p:cNvSpPr/>
            <p:nvPr/>
          </p:nvSpPr>
          <p:spPr>
            <a:xfrm>
              <a:off x="6151205" y="2914732"/>
              <a:ext cx="5205642" cy="916018"/>
            </a:xfrm>
            <a:custGeom>
              <a:avLst/>
              <a:gdLst>
                <a:gd name="f0" fmla="val 10800000"/>
                <a:gd name="f1" fmla="val 5400000"/>
                <a:gd name="f2" fmla="val 180"/>
                <a:gd name="f3" fmla="val w"/>
                <a:gd name="f4" fmla="val h"/>
                <a:gd name="f5" fmla="val 0"/>
                <a:gd name="f6" fmla="val 5205643"/>
                <a:gd name="f7" fmla="val 916014"/>
                <a:gd name="f8" fmla="+- 0 0 -90"/>
                <a:gd name="f9" fmla="*/ f3 1 5205643"/>
                <a:gd name="f10" fmla="*/ f4 1 916014"/>
                <a:gd name="f11" fmla="val f5"/>
                <a:gd name="f12" fmla="val f6"/>
                <a:gd name="f13" fmla="val f7"/>
                <a:gd name="f14" fmla="*/ f8 f0 1"/>
                <a:gd name="f15" fmla="+- f13 0 f11"/>
                <a:gd name="f16" fmla="+- f12 0 f11"/>
                <a:gd name="f17" fmla="*/ f14 1 f2"/>
                <a:gd name="f18" fmla="*/ f16 1 5205643"/>
                <a:gd name="f19" fmla="*/ f15 1 916014"/>
                <a:gd name="f20" fmla="*/ 0 f16 1"/>
                <a:gd name="f21" fmla="*/ 0 f15 1"/>
                <a:gd name="f22" fmla="*/ 5205643 f16 1"/>
                <a:gd name="f23" fmla="*/ 916014 f15 1"/>
                <a:gd name="f24" fmla="+- f17 0 f1"/>
                <a:gd name="f25" fmla="*/ f20 1 5205643"/>
                <a:gd name="f26" fmla="*/ f21 1 916014"/>
                <a:gd name="f27" fmla="*/ f22 1 5205643"/>
                <a:gd name="f28" fmla="*/ f23 1 916014"/>
                <a:gd name="f29" fmla="*/ f11 1 f18"/>
                <a:gd name="f30" fmla="*/ f12 1 f18"/>
                <a:gd name="f31" fmla="*/ f11 1 f19"/>
                <a:gd name="f32" fmla="*/ f13 1 f19"/>
                <a:gd name="f33" fmla="*/ f25 1 f18"/>
                <a:gd name="f34" fmla="*/ f26 1 f19"/>
                <a:gd name="f35" fmla="*/ f27 1 f18"/>
                <a:gd name="f36" fmla="*/ f28 1 f19"/>
                <a:gd name="f37" fmla="*/ f29 f9 1"/>
                <a:gd name="f38" fmla="*/ f30 f9 1"/>
                <a:gd name="f39" fmla="*/ f32 f10 1"/>
                <a:gd name="f40" fmla="*/ f31 f10 1"/>
                <a:gd name="f41" fmla="*/ f33 f9 1"/>
                <a:gd name="f42" fmla="*/ f34 f10 1"/>
                <a:gd name="f43" fmla="*/ f35 f9 1"/>
                <a:gd name="f44" fmla="*/ f36 f10 1"/>
              </a:gdLst>
              <a:ahLst/>
              <a:cxnLst>
                <a:cxn ang="3cd4">
                  <a:pos x="hc" y="t"/>
                </a:cxn>
                <a:cxn ang="0">
                  <a:pos x="r" y="vc"/>
                </a:cxn>
                <a:cxn ang="cd4">
                  <a:pos x="hc" y="b"/>
                </a:cxn>
                <a:cxn ang="cd2">
                  <a:pos x="l" y="vc"/>
                </a:cxn>
                <a:cxn ang="f24">
                  <a:pos x="f41" y="f42"/>
                </a:cxn>
                <a:cxn ang="f24">
                  <a:pos x="f43" y="f42"/>
                </a:cxn>
                <a:cxn ang="f24">
                  <a:pos x="f43" y="f44"/>
                </a:cxn>
                <a:cxn ang="f24">
                  <a:pos x="f41" y="f44"/>
                </a:cxn>
                <a:cxn ang="f24">
                  <a:pos x="f41" y="f42"/>
                </a:cxn>
              </a:cxnLst>
              <a:rect l="f37" t="f40" r="f38" b="f39"/>
              <a:pathLst>
                <a:path w="5205643" h="916014">
                  <a:moveTo>
                    <a:pt x="f5" y="f5"/>
                  </a:moveTo>
                  <a:lnTo>
                    <a:pt x="f6" y="f5"/>
                  </a:lnTo>
                  <a:lnTo>
                    <a:pt x="f6" y="f7"/>
                  </a:lnTo>
                  <a:lnTo>
                    <a:pt x="f5" y="f7"/>
                  </a:lnTo>
                  <a:lnTo>
                    <a:pt x="f5" y="f5"/>
                  </a:lnTo>
                  <a:close/>
                </a:path>
              </a:pathLst>
            </a:custGeom>
            <a:noFill/>
            <a:ln cap="flat">
              <a:noFill/>
              <a:prstDash val="solid"/>
            </a:ln>
          </p:spPr>
          <p:txBody>
            <a:bodyPr vert="horz" wrap="square" lIns="96944" tIns="96944" rIns="96944" bIns="96944" anchor="ctr" anchorCtr="0" compatLnSpc="1">
              <a:noAutofit/>
            </a:bodyPr>
            <a:lstStyle/>
            <a:p>
              <a:pPr marL="0" marR="0" lvl="0" indent="0" algn="l" defTabSz="844548" rtl="0" fontAlgn="auto" hangingPunct="1">
                <a:lnSpc>
                  <a:spcPct val="100000"/>
                </a:lnSpc>
                <a:spcBef>
                  <a:spcPts val="0"/>
                </a:spcBef>
                <a:spcAft>
                  <a:spcPts val="800"/>
                </a:spcAft>
                <a:buNone/>
                <a:tabLst/>
                <a:defRPr sz="1800" b="0" i="0" u="none" strike="noStrike" kern="0" cap="none" spc="0" baseline="0">
                  <a:solidFill>
                    <a:srgbClr val="000000"/>
                  </a:solidFill>
                  <a:uFillTx/>
                </a:defRPr>
              </a:pPr>
              <a:r>
                <a:rPr lang="en-GB" sz="2400" b="0" i="0" u="none" strike="noStrike" kern="1200" cap="none" spc="0" baseline="0" dirty="0">
                  <a:solidFill>
                    <a:srgbClr val="000000"/>
                  </a:solidFill>
                  <a:uFillTx/>
                  <a:latin typeface="Calibri"/>
                </a:rPr>
                <a:t>More important to be accurate than timely.</a:t>
              </a:r>
              <a:endParaRPr lang="en-US" sz="2400" b="0" i="0" u="none" strike="noStrike" kern="1200" cap="none" spc="0" baseline="0" dirty="0">
                <a:solidFill>
                  <a:srgbClr val="000000"/>
                </a:solidFill>
                <a:uFillTx/>
                <a:latin typeface="Calibri"/>
              </a:endParaRPr>
            </a:p>
          </p:txBody>
        </p:sp>
        <p:sp>
          <p:nvSpPr>
            <p:cNvPr id="14" name="Freeform: Shape 13">
              <a:extLst>
                <a:ext uri="{FF2B5EF4-FFF2-40B4-BE49-F238E27FC236}">
                  <a16:creationId xmlns:a16="http://schemas.microsoft.com/office/drawing/2014/main" id="{9362C47B-D478-C7BE-063C-056E3050BDBB}"/>
                </a:ext>
              </a:extLst>
            </p:cNvPr>
            <p:cNvSpPr/>
            <p:nvPr/>
          </p:nvSpPr>
          <p:spPr>
            <a:xfrm>
              <a:off x="5093208" y="4059743"/>
              <a:ext cx="6263640" cy="916018"/>
            </a:xfrm>
            <a:custGeom>
              <a:avLst>
                <a:gd name="f0" fmla="val 2160"/>
              </a:avLst>
              <a:gdLst>
                <a:gd name="f1" fmla="val 10800000"/>
                <a:gd name="f2" fmla="val 5400000"/>
                <a:gd name="f3" fmla="val 16200000"/>
                <a:gd name="f4" fmla="val w"/>
                <a:gd name="f5" fmla="val h"/>
                <a:gd name="f6" fmla="val ss"/>
                <a:gd name="f7" fmla="val 0"/>
                <a:gd name="f8" fmla="*/ 5419351 1 1725033"/>
                <a:gd name="f9" fmla="val 45"/>
                <a:gd name="f10" fmla="val 10800"/>
                <a:gd name="f11" fmla="val -2147483647"/>
                <a:gd name="f12" fmla="val 2147483647"/>
                <a:gd name="f13" fmla="abs f4"/>
                <a:gd name="f14" fmla="abs f5"/>
                <a:gd name="f15" fmla="abs f6"/>
                <a:gd name="f16" fmla="*/ f8 1 180"/>
                <a:gd name="f17" fmla="pin 0 f0 10800"/>
                <a:gd name="f18" fmla="+- 0 0 f2"/>
                <a:gd name="f19" fmla="?: f13 f4 1"/>
                <a:gd name="f20" fmla="?: f14 f5 1"/>
                <a:gd name="f21" fmla="?: f15 f6 1"/>
                <a:gd name="f22" fmla="*/ f9 f16 1"/>
                <a:gd name="f23" fmla="+- f7 f17 0"/>
                <a:gd name="f24" fmla="*/ f19 1 21600"/>
                <a:gd name="f25" fmla="*/ f20 1 21600"/>
                <a:gd name="f26" fmla="*/ 21600 f19 1"/>
                <a:gd name="f27" fmla="*/ 21600 f20 1"/>
                <a:gd name="f28" fmla="+- 0 0 f22"/>
                <a:gd name="f29" fmla="min f25 f24"/>
                <a:gd name="f30" fmla="*/ f26 1 f21"/>
                <a:gd name="f31" fmla="*/ f27 1 f21"/>
                <a:gd name="f32" fmla="*/ f28 f1 1"/>
                <a:gd name="f33" fmla="*/ f32 1 f8"/>
                <a:gd name="f34" fmla="+- f31 0 f17"/>
                <a:gd name="f35" fmla="+- f30 0 f17"/>
                <a:gd name="f36" fmla="*/ f17 f29 1"/>
                <a:gd name="f37" fmla="*/ f7 f29 1"/>
                <a:gd name="f38" fmla="*/ f23 f29 1"/>
                <a:gd name="f39" fmla="*/ f31 f29 1"/>
                <a:gd name="f40" fmla="*/ f30 f29 1"/>
                <a:gd name="f41" fmla="+- f33 0 f2"/>
                <a:gd name="f42" fmla="+- f37 0 f38"/>
                <a:gd name="f43" fmla="+- f38 0 f37"/>
                <a:gd name="f44" fmla="*/ f34 f29 1"/>
                <a:gd name="f45" fmla="*/ f35 f29 1"/>
                <a:gd name="f46" fmla="cos 1 f41"/>
                <a:gd name="f47" fmla="abs f42"/>
                <a:gd name="f48" fmla="abs f43"/>
                <a:gd name="f49" fmla="?: f42 f18 f2"/>
                <a:gd name="f50" fmla="?: f42 f2 f18"/>
                <a:gd name="f51" fmla="?: f42 f3 f2"/>
                <a:gd name="f52" fmla="?: f42 f2 f3"/>
                <a:gd name="f53" fmla="+- f39 0 f44"/>
                <a:gd name="f54" fmla="?: f43 f18 f2"/>
                <a:gd name="f55" fmla="?: f43 f2 f18"/>
                <a:gd name="f56" fmla="+- f40 0 f45"/>
                <a:gd name="f57" fmla="+- f44 0 f39"/>
                <a:gd name="f58" fmla="+- f45 0 f40"/>
                <a:gd name="f59" fmla="?: f42 0 f1"/>
                <a:gd name="f60" fmla="?: f42 f1 0"/>
                <a:gd name="f61" fmla="+- 0 0 f46"/>
                <a:gd name="f62" fmla="?: f42 f52 f51"/>
                <a:gd name="f63" fmla="?: f42 f51 f52"/>
                <a:gd name="f64" fmla="?: f43 f50 f49"/>
                <a:gd name="f65" fmla="abs f53"/>
                <a:gd name="f66" fmla="?: f53 0 f1"/>
                <a:gd name="f67" fmla="?: f53 f1 0"/>
                <a:gd name="f68" fmla="?: f53 f54 f55"/>
                <a:gd name="f69" fmla="abs f56"/>
                <a:gd name="f70" fmla="abs f57"/>
                <a:gd name="f71" fmla="?: f56 f18 f2"/>
                <a:gd name="f72" fmla="?: f56 f2 f18"/>
                <a:gd name="f73" fmla="?: f56 f3 f2"/>
                <a:gd name="f74" fmla="?: f56 f2 f3"/>
                <a:gd name="f75" fmla="abs f58"/>
                <a:gd name="f76" fmla="?: f58 f18 f2"/>
                <a:gd name="f77" fmla="?: f58 f2 f18"/>
                <a:gd name="f78" fmla="?: f58 f60 f59"/>
                <a:gd name="f79" fmla="?: f58 f59 f60"/>
                <a:gd name="f80" fmla="*/ f17 f61 1"/>
                <a:gd name="f81" fmla="?: f43 f63 f62"/>
                <a:gd name="f82" fmla="?: f43 f67 f66"/>
                <a:gd name="f83" fmla="?: f43 f66 f67"/>
                <a:gd name="f84" fmla="?: f56 f74 f73"/>
                <a:gd name="f85" fmla="?: f56 f73 f74"/>
                <a:gd name="f86" fmla="?: f57 f72 f71"/>
                <a:gd name="f87" fmla="?: f42 f78 f79"/>
                <a:gd name="f88" fmla="?: f42 f76 f77"/>
                <a:gd name="f89" fmla="*/ f80 3163 1"/>
                <a:gd name="f90" fmla="?: f53 f82 f83"/>
                <a:gd name="f91" fmla="?: f57 f85 f84"/>
                <a:gd name="f92" fmla="*/ f89 1 7636"/>
                <a:gd name="f93" fmla="+- f7 f92 0"/>
                <a:gd name="f94" fmla="+- f30 0 f92"/>
                <a:gd name="f95" fmla="+- f31 0 f92"/>
                <a:gd name="f96" fmla="*/ f93 f29 1"/>
                <a:gd name="f97" fmla="*/ f94 f29 1"/>
                <a:gd name="f98" fmla="*/ f95 f29 1"/>
              </a:gdLst>
              <a:ahLst>
                <a:ahXY gdRefX="f0" minX="f7" maxX="f10">
                  <a:pos x="f36" y="f37"/>
                </a:ahXY>
              </a:ahLst>
              <a:cxnLst>
                <a:cxn ang="3cd4">
                  <a:pos x="hc" y="t"/>
                </a:cxn>
                <a:cxn ang="0">
                  <a:pos x="r" y="vc"/>
                </a:cxn>
                <a:cxn ang="cd4">
                  <a:pos x="hc" y="b"/>
                </a:cxn>
                <a:cxn ang="cd2">
                  <a:pos x="l" y="vc"/>
                </a:cxn>
              </a:cxnLst>
              <a:rect l="f96" t="f96" r="f97" b="f98"/>
              <a:pathLst>
                <a:path>
                  <a:moveTo>
                    <a:pt x="f38" y="f37"/>
                  </a:moveTo>
                  <a:arcTo wR="f47" hR="f48" stAng="f81" swAng="f64"/>
                  <a:lnTo>
                    <a:pt x="f37" y="f44"/>
                  </a:lnTo>
                  <a:arcTo wR="f48" hR="f65" stAng="f90" swAng="f68"/>
                  <a:lnTo>
                    <a:pt x="f45" y="f39"/>
                  </a:lnTo>
                  <a:arcTo wR="f69" hR="f70" stAng="f91" swAng="f86"/>
                  <a:lnTo>
                    <a:pt x="f40" y="f38"/>
                  </a:lnTo>
                  <a:arcTo wR="f75" hR="f47" stAng="f87" swAng="f88"/>
                  <a:close/>
                </a:path>
              </a:pathLst>
            </a:custGeom>
            <a:solidFill>
              <a:srgbClr val="F2F2F2"/>
            </a:solidFill>
            <a:ln cap="flat">
              <a:noFill/>
              <a:prstDash val="solid"/>
            </a:ln>
          </p:spPr>
          <p:txBody>
            <a:bodyPr lIns="0" tIns="0" rIns="0" bIns="0"/>
            <a:lstStyle/>
            <a:p>
              <a:endParaRPr lang="en-GB"/>
            </a:p>
          </p:txBody>
        </p:sp>
        <p:sp>
          <p:nvSpPr>
            <p:cNvPr id="15" name="Rectangle 14" descr="Hierarchy">
              <a:extLst>
                <a:ext uri="{FF2B5EF4-FFF2-40B4-BE49-F238E27FC236}">
                  <a16:creationId xmlns:a16="http://schemas.microsoft.com/office/drawing/2014/main" id="{2E06FB6A-8239-5AD5-DC0C-CDF1B3444F5C}"/>
                </a:ext>
              </a:extLst>
            </p:cNvPr>
            <p:cNvSpPr/>
            <p:nvPr/>
          </p:nvSpPr>
          <p:spPr>
            <a:xfrm>
              <a:off x="5370298" y="4265849"/>
              <a:ext cx="503806" cy="503806"/>
            </a:xfrm>
            <a:prstGeom prst="rect">
              <a:avLst/>
            </a:prstGeom>
            <a:blipFill>
              <a:blip r:embed="rId8">
                <a:alphaModFix/>
                <a:extLst>
                  <a:ext uri="{96DAC541-7B7A-43D3-8B79-37D633B846F1}">
                    <asvg:svgBlip xmlns:asvg="http://schemas.microsoft.com/office/drawing/2016/SVG/main" r:embed="rId9"/>
                  </a:ext>
                </a:extLst>
              </a:blip>
              <a:stretch>
                <a:fillRect/>
              </a:stretch>
            </a:blipFill>
            <a:ln cap="flat">
              <a:noFill/>
              <a:prstDash val="solid"/>
            </a:ln>
          </p:spPr>
          <p:txBody>
            <a:bodyPr lIns="0" tIns="0" rIns="0" bIns="0"/>
            <a:lstStyle/>
            <a:p>
              <a:endParaRPr lang="en-GB"/>
            </a:p>
          </p:txBody>
        </p:sp>
        <p:sp>
          <p:nvSpPr>
            <p:cNvPr id="16" name="Freeform: Shape 15">
              <a:extLst>
                <a:ext uri="{FF2B5EF4-FFF2-40B4-BE49-F238E27FC236}">
                  <a16:creationId xmlns:a16="http://schemas.microsoft.com/office/drawing/2014/main" id="{F6652137-6257-01FA-8790-E137E38D1167}"/>
                </a:ext>
              </a:extLst>
            </p:cNvPr>
            <p:cNvSpPr/>
            <p:nvPr/>
          </p:nvSpPr>
          <p:spPr>
            <a:xfrm>
              <a:off x="6151205" y="4059743"/>
              <a:ext cx="5205642" cy="916018"/>
            </a:xfrm>
            <a:custGeom>
              <a:avLst/>
              <a:gdLst>
                <a:gd name="f0" fmla="val 10800000"/>
                <a:gd name="f1" fmla="val 5400000"/>
                <a:gd name="f2" fmla="val 180"/>
                <a:gd name="f3" fmla="val w"/>
                <a:gd name="f4" fmla="val h"/>
                <a:gd name="f5" fmla="val 0"/>
                <a:gd name="f6" fmla="val 5205643"/>
                <a:gd name="f7" fmla="val 916014"/>
                <a:gd name="f8" fmla="+- 0 0 -90"/>
                <a:gd name="f9" fmla="*/ f3 1 5205643"/>
                <a:gd name="f10" fmla="*/ f4 1 916014"/>
                <a:gd name="f11" fmla="val f5"/>
                <a:gd name="f12" fmla="val f6"/>
                <a:gd name="f13" fmla="val f7"/>
                <a:gd name="f14" fmla="*/ f8 f0 1"/>
                <a:gd name="f15" fmla="+- f13 0 f11"/>
                <a:gd name="f16" fmla="+- f12 0 f11"/>
                <a:gd name="f17" fmla="*/ f14 1 f2"/>
                <a:gd name="f18" fmla="*/ f16 1 5205643"/>
                <a:gd name="f19" fmla="*/ f15 1 916014"/>
                <a:gd name="f20" fmla="*/ 0 f16 1"/>
                <a:gd name="f21" fmla="*/ 0 f15 1"/>
                <a:gd name="f22" fmla="*/ 5205643 f16 1"/>
                <a:gd name="f23" fmla="*/ 916014 f15 1"/>
                <a:gd name="f24" fmla="+- f17 0 f1"/>
                <a:gd name="f25" fmla="*/ f20 1 5205643"/>
                <a:gd name="f26" fmla="*/ f21 1 916014"/>
                <a:gd name="f27" fmla="*/ f22 1 5205643"/>
                <a:gd name="f28" fmla="*/ f23 1 916014"/>
                <a:gd name="f29" fmla="*/ f11 1 f18"/>
                <a:gd name="f30" fmla="*/ f12 1 f18"/>
                <a:gd name="f31" fmla="*/ f11 1 f19"/>
                <a:gd name="f32" fmla="*/ f13 1 f19"/>
                <a:gd name="f33" fmla="*/ f25 1 f18"/>
                <a:gd name="f34" fmla="*/ f26 1 f19"/>
                <a:gd name="f35" fmla="*/ f27 1 f18"/>
                <a:gd name="f36" fmla="*/ f28 1 f19"/>
                <a:gd name="f37" fmla="*/ f29 f9 1"/>
                <a:gd name="f38" fmla="*/ f30 f9 1"/>
                <a:gd name="f39" fmla="*/ f32 f10 1"/>
                <a:gd name="f40" fmla="*/ f31 f10 1"/>
                <a:gd name="f41" fmla="*/ f33 f9 1"/>
                <a:gd name="f42" fmla="*/ f34 f10 1"/>
                <a:gd name="f43" fmla="*/ f35 f9 1"/>
                <a:gd name="f44" fmla="*/ f36 f10 1"/>
              </a:gdLst>
              <a:ahLst/>
              <a:cxnLst>
                <a:cxn ang="3cd4">
                  <a:pos x="hc" y="t"/>
                </a:cxn>
                <a:cxn ang="0">
                  <a:pos x="r" y="vc"/>
                </a:cxn>
                <a:cxn ang="cd4">
                  <a:pos x="hc" y="b"/>
                </a:cxn>
                <a:cxn ang="cd2">
                  <a:pos x="l" y="vc"/>
                </a:cxn>
                <a:cxn ang="f24">
                  <a:pos x="f41" y="f42"/>
                </a:cxn>
                <a:cxn ang="f24">
                  <a:pos x="f43" y="f42"/>
                </a:cxn>
                <a:cxn ang="f24">
                  <a:pos x="f43" y="f44"/>
                </a:cxn>
                <a:cxn ang="f24">
                  <a:pos x="f41" y="f44"/>
                </a:cxn>
                <a:cxn ang="f24">
                  <a:pos x="f41" y="f42"/>
                </a:cxn>
              </a:cxnLst>
              <a:rect l="f37" t="f40" r="f38" b="f39"/>
              <a:pathLst>
                <a:path w="5205643" h="916014">
                  <a:moveTo>
                    <a:pt x="f5" y="f5"/>
                  </a:moveTo>
                  <a:lnTo>
                    <a:pt x="f6" y="f5"/>
                  </a:lnTo>
                  <a:lnTo>
                    <a:pt x="f6" y="f7"/>
                  </a:lnTo>
                  <a:lnTo>
                    <a:pt x="f5" y="f7"/>
                  </a:lnTo>
                  <a:lnTo>
                    <a:pt x="f5" y="f5"/>
                  </a:lnTo>
                  <a:close/>
                </a:path>
              </a:pathLst>
            </a:custGeom>
            <a:noFill/>
            <a:ln cap="flat">
              <a:noFill/>
              <a:prstDash val="solid"/>
            </a:ln>
          </p:spPr>
          <p:txBody>
            <a:bodyPr vert="horz" wrap="square" lIns="96944" tIns="96944" rIns="96944" bIns="96944" anchor="ctr" anchorCtr="0" compatLnSpc="1">
              <a:noAutofit/>
            </a:bodyPr>
            <a:lstStyle/>
            <a:p>
              <a:pPr marL="0" marR="0" lvl="0" indent="0" algn="l" defTabSz="844548" rtl="0" fontAlgn="auto" hangingPunct="1">
                <a:lnSpc>
                  <a:spcPct val="100000"/>
                </a:lnSpc>
                <a:spcBef>
                  <a:spcPts val="0"/>
                </a:spcBef>
                <a:spcAft>
                  <a:spcPts val="800"/>
                </a:spcAft>
                <a:buNone/>
                <a:tabLst/>
                <a:defRPr sz="1800" b="0" i="0" u="none" strike="noStrike" kern="0" cap="none" spc="0" baseline="0">
                  <a:solidFill>
                    <a:srgbClr val="000000"/>
                  </a:solidFill>
                  <a:uFillTx/>
                </a:defRPr>
              </a:pPr>
              <a:r>
                <a:rPr lang="en-GB" sz="2400" b="0" i="0" u="none" strike="noStrike" kern="1200" cap="none" spc="0" baseline="0" dirty="0">
                  <a:solidFill>
                    <a:srgbClr val="000000"/>
                  </a:solidFill>
                  <a:uFillTx/>
                  <a:latin typeface="Calibri"/>
                </a:rPr>
                <a:t>Deals with a whole company/ organisation.</a:t>
              </a:r>
              <a:endParaRPr lang="en-US" sz="2400" b="0" i="0" u="none" strike="noStrike" kern="1200" cap="none" spc="0" baseline="0" dirty="0">
                <a:solidFill>
                  <a:srgbClr val="000000"/>
                </a:solidFill>
                <a:uFillTx/>
                <a:latin typeface="Calibri"/>
              </a:endParaRPr>
            </a:p>
          </p:txBody>
        </p:sp>
        <p:sp>
          <p:nvSpPr>
            <p:cNvPr id="17" name="Freeform: Shape 16">
              <a:extLst>
                <a:ext uri="{FF2B5EF4-FFF2-40B4-BE49-F238E27FC236}">
                  <a16:creationId xmlns:a16="http://schemas.microsoft.com/office/drawing/2014/main" id="{FE6E4702-9E9D-15C4-6CE7-71ADCDD9038C}"/>
                </a:ext>
              </a:extLst>
            </p:cNvPr>
            <p:cNvSpPr/>
            <p:nvPr/>
          </p:nvSpPr>
          <p:spPr>
            <a:xfrm>
              <a:off x="5093208" y="5204764"/>
              <a:ext cx="6263640" cy="916018"/>
            </a:xfrm>
            <a:custGeom>
              <a:avLst>
                <a:gd name="f0" fmla="val 2160"/>
              </a:avLst>
              <a:gdLst>
                <a:gd name="f1" fmla="val 10800000"/>
                <a:gd name="f2" fmla="val 5400000"/>
                <a:gd name="f3" fmla="val 16200000"/>
                <a:gd name="f4" fmla="val w"/>
                <a:gd name="f5" fmla="val h"/>
                <a:gd name="f6" fmla="val ss"/>
                <a:gd name="f7" fmla="val 0"/>
                <a:gd name="f8" fmla="*/ 5419351 1 1725033"/>
                <a:gd name="f9" fmla="val 45"/>
                <a:gd name="f10" fmla="val 10800"/>
                <a:gd name="f11" fmla="val -2147483647"/>
                <a:gd name="f12" fmla="val 2147483647"/>
                <a:gd name="f13" fmla="abs f4"/>
                <a:gd name="f14" fmla="abs f5"/>
                <a:gd name="f15" fmla="abs f6"/>
                <a:gd name="f16" fmla="*/ f8 1 180"/>
                <a:gd name="f17" fmla="pin 0 f0 10800"/>
                <a:gd name="f18" fmla="+- 0 0 f2"/>
                <a:gd name="f19" fmla="?: f13 f4 1"/>
                <a:gd name="f20" fmla="?: f14 f5 1"/>
                <a:gd name="f21" fmla="?: f15 f6 1"/>
                <a:gd name="f22" fmla="*/ f9 f16 1"/>
                <a:gd name="f23" fmla="+- f7 f17 0"/>
                <a:gd name="f24" fmla="*/ f19 1 21600"/>
                <a:gd name="f25" fmla="*/ f20 1 21600"/>
                <a:gd name="f26" fmla="*/ 21600 f19 1"/>
                <a:gd name="f27" fmla="*/ 21600 f20 1"/>
                <a:gd name="f28" fmla="+- 0 0 f22"/>
                <a:gd name="f29" fmla="min f25 f24"/>
                <a:gd name="f30" fmla="*/ f26 1 f21"/>
                <a:gd name="f31" fmla="*/ f27 1 f21"/>
                <a:gd name="f32" fmla="*/ f28 f1 1"/>
                <a:gd name="f33" fmla="*/ f32 1 f8"/>
                <a:gd name="f34" fmla="+- f31 0 f17"/>
                <a:gd name="f35" fmla="+- f30 0 f17"/>
                <a:gd name="f36" fmla="*/ f17 f29 1"/>
                <a:gd name="f37" fmla="*/ f7 f29 1"/>
                <a:gd name="f38" fmla="*/ f23 f29 1"/>
                <a:gd name="f39" fmla="*/ f31 f29 1"/>
                <a:gd name="f40" fmla="*/ f30 f29 1"/>
                <a:gd name="f41" fmla="+- f33 0 f2"/>
                <a:gd name="f42" fmla="+- f37 0 f38"/>
                <a:gd name="f43" fmla="+- f38 0 f37"/>
                <a:gd name="f44" fmla="*/ f34 f29 1"/>
                <a:gd name="f45" fmla="*/ f35 f29 1"/>
                <a:gd name="f46" fmla="cos 1 f41"/>
                <a:gd name="f47" fmla="abs f42"/>
                <a:gd name="f48" fmla="abs f43"/>
                <a:gd name="f49" fmla="?: f42 f18 f2"/>
                <a:gd name="f50" fmla="?: f42 f2 f18"/>
                <a:gd name="f51" fmla="?: f42 f3 f2"/>
                <a:gd name="f52" fmla="?: f42 f2 f3"/>
                <a:gd name="f53" fmla="+- f39 0 f44"/>
                <a:gd name="f54" fmla="?: f43 f18 f2"/>
                <a:gd name="f55" fmla="?: f43 f2 f18"/>
                <a:gd name="f56" fmla="+- f40 0 f45"/>
                <a:gd name="f57" fmla="+- f44 0 f39"/>
                <a:gd name="f58" fmla="+- f45 0 f40"/>
                <a:gd name="f59" fmla="?: f42 0 f1"/>
                <a:gd name="f60" fmla="?: f42 f1 0"/>
                <a:gd name="f61" fmla="+- 0 0 f46"/>
                <a:gd name="f62" fmla="?: f42 f52 f51"/>
                <a:gd name="f63" fmla="?: f42 f51 f52"/>
                <a:gd name="f64" fmla="?: f43 f50 f49"/>
                <a:gd name="f65" fmla="abs f53"/>
                <a:gd name="f66" fmla="?: f53 0 f1"/>
                <a:gd name="f67" fmla="?: f53 f1 0"/>
                <a:gd name="f68" fmla="?: f53 f54 f55"/>
                <a:gd name="f69" fmla="abs f56"/>
                <a:gd name="f70" fmla="abs f57"/>
                <a:gd name="f71" fmla="?: f56 f18 f2"/>
                <a:gd name="f72" fmla="?: f56 f2 f18"/>
                <a:gd name="f73" fmla="?: f56 f3 f2"/>
                <a:gd name="f74" fmla="?: f56 f2 f3"/>
                <a:gd name="f75" fmla="abs f58"/>
                <a:gd name="f76" fmla="?: f58 f18 f2"/>
                <a:gd name="f77" fmla="?: f58 f2 f18"/>
                <a:gd name="f78" fmla="?: f58 f60 f59"/>
                <a:gd name="f79" fmla="?: f58 f59 f60"/>
                <a:gd name="f80" fmla="*/ f17 f61 1"/>
                <a:gd name="f81" fmla="?: f43 f63 f62"/>
                <a:gd name="f82" fmla="?: f43 f67 f66"/>
                <a:gd name="f83" fmla="?: f43 f66 f67"/>
                <a:gd name="f84" fmla="?: f56 f74 f73"/>
                <a:gd name="f85" fmla="?: f56 f73 f74"/>
                <a:gd name="f86" fmla="?: f57 f72 f71"/>
                <a:gd name="f87" fmla="?: f42 f78 f79"/>
                <a:gd name="f88" fmla="?: f42 f76 f77"/>
                <a:gd name="f89" fmla="*/ f80 3163 1"/>
                <a:gd name="f90" fmla="?: f53 f82 f83"/>
                <a:gd name="f91" fmla="?: f57 f85 f84"/>
                <a:gd name="f92" fmla="*/ f89 1 7636"/>
                <a:gd name="f93" fmla="+- f7 f92 0"/>
                <a:gd name="f94" fmla="+- f30 0 f92"/>
                <a:gd name="f95" fmla="+- f31 0 f92"/>
                <a:gd name="f96" fmla="*/ f93 f29 1"/>
                <a:gd name="f97" fmla="*/ f94 f29 1"/>
                <a:gd name="f98" fmla="*/ f95 f29 1"/>
              </a:gdLst>
              <a:ahLst>
                <a:ahXY gdRefX="f0" minX="f7" maxX="f10">
                  <a:pos x="f36" y="f37"/>
                </a:ahXY>
              </a:ahLst>
              <a:cxnLst>
                <a:cxn ang="3cd4">
                  <a:pos x="hc" y="t"/>
                </a:cxn>
                <a:cxn ang="0">
                  <a:pos x="r" y="vc"/>
                </a:cxn>
                <a:cxn ang="cd4">
                  <a:pos x="hc" y="b"/>
                </a:cxn>
                <a:cxn ang="cd2">
                  <a:pos x="l" y="vc"/>
                </a:cxn>
              </a:cxnLst>
              <a:rect l="f96" t="f96" r="f97" b="f98"/>
              <a:pathLst>
                <a:path>
                  <a:moveTo>
                    <a:pt x="f38" y="f37"/>
                  </a:moveTo>
                  <a:arcTo wR="f47" hR="f48" stAng="f81" swAng="f64"/>
                  <a:lnTo>
                    <a:pt x="f37" y="f44"/>
                  </a:lnTo>
                  <a:arcTo wR="f48" hR="f65" stAng="f90" swAng="f68"/>
                  <a:lnTo>
                    <a:pt x="f45" y="f39"/>
                  </a:lnTo>
                  <a:arcTo wR="f69" hR="f70" stAng="f91" swAng="f86"/>
                  <a:lnTo>
                    <a:pt x="f40" y="f38"/>
                  </a:lnTo>
                  <a:arcTo wR="f75" hR="f47" stAng="f87" swAng="f88"/>
                  <a:close/>
                </a:path>
              </a:pathLst>
            </a:custGeom>
            <a:solidFill>
              <a:srgbClr val="F2F2F2"/>
            </a:solidFill>
            <a:ln cap="flat">
              <a:noFill/>
              <a:prstDash val="solid"/>
            </a:ln>
          </p:spPr>
          <p:txBody>
            <a:bodyPr lIns="0" tIns="0" rIns="0" bIns="0"/>
            <a:lstStyle/>
            <a:p>
              <a:endParaRPr lang="en-GB"/>
            </a:p>
          </p:txBody>
        </p:sp>
        <p:sp>
          <p:nvSpPr>
            <p:cNvPr id="18" name="Rectangle 17" descr="Igloo">
              <a:extLst>
                <a:ext uri="{FF2B5EF4-FFF2-40B4-BE49-F238E27FC236}">
                  <a16:creationId xmlns:a16="http://schemas.microsoft.com/office/drawing/2014/main" id="{9E22910A-F3CC-46EA-7AAC-D49F69323EBA}"/>
                </a:ext>
              </a:extLst>
            </p:cNvPr>
            <p:cNvSpPr/>
            <p:nvPr/>
          </p:nvSpPr>
          <p:spPr>
            <a:xfrm>
              <a:off x="5370298" y="5410870"/>
              <a:ext cx="503806" cy="503806"/>
            </a:xfrm>
            <a:prstGeom prst="rect">
              <a:avLst/>
            </a:prstGeom>
            <a:blipFill>
              <a:blip r:embed="rId10">
                <a:alphaModFix/>
                <a:extLst>
                  <a:ext uri="{96DAC541-7B7A-43D3-8B79-37D633B846F1}">
                    <asvg:svgBlip xmlns:asvg="http://schemas.microsoft.com/office/drawing/2016/SVG/main" r:embed="rId11"/>
                  </a:ext>
                </a:extLst>
              </a:blip>
              <a:stretch>
                <a:fillRect/>
              </a:stretch>
            </a:blipFill>
            <a:ln cap="flat">
              <a:noFill/>
              <a:prstDash val="solid"/>
            </a:ln>
          </p:spPr>
          <p:txBody>
            <a:bodyPr lIns="0" tIns="0" rIns="0" bIns="0"/>
            <a:lstStyle/>
            <a:p>
              <a:endParaRPr lang="en-GB"/>
            </a:p>
          </p:txBody>
        </p:sp>
        <p:sp>
          <p:nvSpPr>
            <p:cNvPr id="19" name="Freeform: Shape 18">
              <a:extLst>
                <a:ext uri="{FF2B5EF4-FFF2-40B4-BE49-F238E27FC236}">
                  <a16:creationId xmlns:a16="http://schemas.microsoft.com/office/drawing/2014/main" id="{C828349F-C07A-ECF7-1169-E9201A35D14D}"/>
                </a:ext>
              </a:extLst>
            </p:cNvPr>
            <p:cNvSpPr/>
            <p:nvPr/>
          </p:nvSpPr>
          <p:spPr>
            <a:xfrm>
              <a:off x="6151205" y="5204764"/>
              <a:ext cx="5205642" cy="916018"/>
            </a:xfrm>
            <a:custGeom>
              <a:avLst/>
              <a:gdLst>
                <a:gd name="f0" fmla="val 10800000"/>
                <a:gd name="f1" fmla="val 5400000"/>
                <a:gd name="f2" fmla="val 180"/>
                <a:gd name="f3" fmla="val w"/>
                <a:gd name="f4" fmla="val h"/>
                <a:gd name="f5" fmla="val 0"/>
                <a:gd name="f6" fmla="val 5205643"/>
                <a:gd name="f7" fmla="val 916014"/>
                <a:gd name="f8" fmla="+- 0 0 -90"/>
                <a:gd name="f9" fmla="*/ f3 1 5205643"/>
                <a:gd name="f10" fmla="*/ f4 1 916014"/>
                <a:gd name="f11" fmla="val f5"/>
                <a:gd name="f12" fmla="val f6"/>
                <a:gd name="f13" fmla="val f7"/>
                <a:gd name="f14" fmla="*/ f8 f0 1"/>
                <a:gd name="f15" fmla="+- f13 0 f11"/>
                <a:gd name="f16" fmla="+- f12 0 f11"/>
                <a:gd name="f17" fmla="*/ f14 1 f2"/>
                <a:gd name="f18" fmla="*/ f16 1 5205643"/>
                <a:gd name="f19" fmla="*/ f15 1 916014"/>
                <a:gd name="f20" fmla="*/ 0 f16 1"/>
                <a:gd name="f21" fmla="*/ 0 f15 1"/>
                <a:gd name="f22" fmla="*/ 5205643 f16 1"/>
                <a:gd name="f23" fmla="*/ 916014 f15 1"/>
                <a:gd name="f24" fmla="+- f17 0 f1"/>
                <a:gd name="f25" fmla="*/ f20 1 5205643"/>
                <a:gd name="f26" fmla="*/ f21 1 916014"/>
                <a:gd name="f27" fmla="*/ f22 1 5205643"/>
                <a:gd name="f28" fmla="*/ f23 1 916014"/>
                <a:gd name="f29" fmla="*/ f11 1 f18"/>
                <a:gd name="f30" fmla="*/ f12 1 f18"/>
                <a:gd name="f31" fmla="*/ f11 1 f19"/>
                <a:gd name="f32" fmla="*/ f13 1 f19"/>
                <a:gd name="f33" fmla="*/ f25 1 f18"/>
                <a:gd name="f34" fmla="*/ f26 1 f19"/>
                <a:gd name="f35" fmla="*/ f27 1 f18"/>
                <a:gd name="f36" fmla="*/ f28 1 f19"/>
                <a:gd name="f37" fmla="*/ f29 f9 1"/>
                <a:gd name="f38" fmla="*/ f30 f9 1"/>
                <a:gd name="f39" fmla="*/ f32 f10 1"/>
                <a:gd name="f40" fmla="*/ f31 f10 1"/>
                <a:gd name="f41" fmla="*/ f33 f9 1"/>
                <a:gd name="f42" fmla="*/ f34 f10 1"/>
                <a:gd name="f43" fmla="*/ f35 f9 1"/>
                <a:gd name="f44" fmla="*/ f36 f10 1"/>
              </a:gdLst>
              <a:ahLst/>
              <a:cxnLst>
                <a:cxn ang="3cd4">
                  <a:pos x="hc" y="t"/>
                </a:cxn>
                <a:cxn ang="0">
                  <a:pos x="r" y="vc"/>
                </a:cxn>
                <a:cxn ang="cd4">
                  <a:pos x="hc" y="b"/>
                </a:cxn>
                <a:cxn ang="cd2">
                  <a:pos x="l" y="vc"/>
                </a:cxn>
                <a:cxn ang="f24">
                  <a:pos x="f41" y="f42"/>
                </a:cxn>
                <a:cxn ang="f24">
                  <a:pos x="f43" y="f42"/>
                </a:cxn>
                <a:cxn ang="f24">
                  <a:pos x="f43" y="f44"/>
                </a:cxn>
                <a:cxn ang="f24">
                  <a:pos x="f41" y="f44"/>
                </a:cxn>
                <a:cxn ang="f24">
                  <a:pos x="f41" y="f42"/>
                </a:cxn>
              </a:cxnLst>
              <a:rect l="f37" t="f40" r="f38" b="f39"/>
              <a:pathLst>
                <a:path w="5205643" h="916014">
                  <a:moveTo>
                    <a:pt x="f5" y="f5"/>
                  </a:moveTo>
                  <a:lnTo>
                    <a:pt x="f6" y="f5"/>
                  </a:lnTo>
                  <a:lnTo>
                    <a:pt x="f6" y="f7"/>
                  </a:lnTo>
                  <a:lnTo>
                    <a:pt x="f5" y="f7"/>
                  </a:lnTo>
                  <a:lnTo>
                    <a:pt x="f5" y="f5"/>
                  </a:lnTo>
                  <a:close/>
                </a:path>
              </a:pathLst>
            </a:custGeom>
            <a:noFill/>
            <a:ln cap="flat">
              <a:noFill/>
              <a:prstDash val="solid"/>
            </a:ln>
          </p:spPr>
          <p:txBody>
            <a:bodyPr vert="horz" wrap="square" lIns="96944" tIns="96944" rIns="96944" bIns="96944" anchor="ctr" anchorCtr="0" compatLnSpc="1">
              <a:noAutofit/>
            </a:bodyPr>
            <a:lstStyle/>
            <a:p>
              <a:pPr marL="0" marR="0" lvl="0" indent="0" algn="l" defTabSz="844548" rtl="0" fontAlgn="auto" hangingPunct="1">
                <a:lnSpc>
                  <a:spcPct val="100000"/>
                </a:lnSpc>
                <a:spcBef>
                  <a:spcPts val="0"/>
                </a:spcBef>
                <a:spcAft>
                  <a:spcPts val="800"/>
                </a:spcAft>
                <a:buNone/>
                <a:tabLst/>
                <a:defRPr sz="1800" b="0" i="0" u="none" strike="noStrike" kern="0" cap="none" spc="0" baseline="0">
                  <a:solidFill>
                    <a:srgbClr val="000000"/>
                  </a:solidFill>
                  <a:uFillTx/>
                </a:defRPr>
              </a:pPr>
              <a:r>
                <a:rPr lang="en-GB" sz="2400" b="0" i="0" u="none" strike="noStrike" kern="1200" cap="none" spc="0" baseline="0" dirty="0">
                  <a:solidFill>
                    <a:srgbClr val="000000"/>
                  </a:solidFill>
                  <a:uFillTx/>
                  <a:latin typeface="Calibri"/>
                </a:rPr>
                <a:t>Has to comply with SSAPs (</a:t>
              </a:r>
              <a:r>
                <a:rPr lang="en-GB" sz="2400" b="0" i="0" dirty="0">
                  <a:solidFill>
                    <a:srgbClr val="4D5156"/>
                  </a:solidFill>
                  <a:effectLst/>
                  <a:latin typeface="Google Sans"/>
                </a:rPr>
                <a:t>Statement of </a:t>
              </a:r>
              <a:r>
                <a:rPr lang="en-GB" sz="2400" b="0" i="0" dirty="0">
                  <a:solidFill>
                    <a:srgbClr val="040C28"/>
                  </a:solidFill>
                  <a:effectLst/>
                  <a:latin typeface="Google Sans"/>
                </a:rPr>
                <a:t>Statutory Accounting Principles)</a:t>
              </a:r>
              <a:r>
                <a:rPr lang="en-GB" sz="2400" b="0" i="0" u="none" strike="noStrike" kern="1200" cap="none" spc="0" baseline="0" dirty="0">
                  <a:solidFill>
                    <a:srgbClr val="000000"/>
                  </a:solidFill>
                  <a:uFillTx/>
                  <a:latin typeface="Calibri"/>
                </a:rPr>
                <a:t>, FRS(</a:t>
              </a:r>
              <a:r>
                <a:rPr lang="en-GB" sz="2400" b="0" i="0" dirty="0">
                  <a:solidFill>
                    <a:srgbClr val="040C28"/>
                  </a:solidFill>
                  <a:effectLst/>
                  <a:latin typeface="Google Sans"/>
                </a:rPr>
                <a:t>Financial Reporting Standard</a:t>
              </a:r>
              <a:r>
                <a:rPr lang="en-GB" sz="2400" b="0" i="0" dirty="0">
                  <a:solidFill>
                    <a:srgbClr val="4D5156"/>
                  </a:solidFill>
                  <a:effectLst/>
                  <a:latin typeface="Google Sans"/>
                </a:rPr>
                <a:t> )</a:t>
              </a:r>
              <a:r>
                <a:rPr lang="en-GB" sz="2400" b="0" i="0" u="none" strike="noStrike" kern="1200" cap="none" spc="0" baseline="0" dirty="0">
                  <a:solidFill>
                    <a:srgbClr val="000000"/>
                  </a:solidFill>
                  <a:uFillTx/>
                  <a:latin typeface="Calibri"/>
                </a:rPr>
                <a:t>, etc i.e., items must be treated in certain ways.</a:t>
              </a:r>
              <a:endParaRPr lang="en-US" sz="2400" b="0" i="0" u="none" strike="noStrike" kern="1200" cap="none" spc="0" baseline="0" dirty="0">
                <a:solidFill>
                  <a:srgbClr val="000000"/>
                </a:solidFill>
                <a:uFillTx/>
                <a:latin typeface="Calibri"/>
              </a:endParaRPr>
            </a:p>
          </p:txBody>
        </p:sp>
      </p:gr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5">
    <p:spTree>
      <p:nvGrpSpPr>
        <p:cNvPr id="1" name=""/>
        <p:cNvGrpSpPr/>
        <p:nvPr/>
      </p:nvGrpSpPr>
      <p:grpSpPr>
        <a:xfrm>
          <a:off x="0" y="0"/>
          <a:ext cx="0" cy="0"/>
          <a:chOff x="0" y="0"/>
          <a:chExt cx="0" cy="0"/>
        </a:xfrm>
      </p:grpSpPr>
      <p:sp>
        <p:nvSpPr>
          <p:cNvPr id="2" name="Rectangle 73">
            <a:extLst>
              <a:ext uri="{FF2B5EF4-FFF2-40B4-BE49-F238E27FC236}">
                <a16:creationId xmlns:a16="http://schemas.microsoft.com/office/drawing/2014/main" id="{8C5B9036-EC92-D0B0-C95E-D73944F187FD}"/>
              </a:ext>
            </a:extLst>
          </p:cNvPr>
          <p:cNvSpPr>
            <a:spLocks noMove="1" noResize="1"/>
          </p:cNvSpPr>
          <p:nvPr/>
        </p:nvSpPr>
        <p:spPr>
          <a:xfrm>
            <a:off x="0" y="0"/>
            <a:ext cx="12188952" cy="6858000"/>
          </a:xfrm>
          <a:prstGeom prst="rect">
            <a:avLst/>
          </a:pr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3" name="Rectangle 2">
            <a:extLst>
              <a:ext uri="{FF2B5EF4-FFF2-40B4-BE49-F238E27FC236}">
                <a16:creationId xmlns:a16="http://schemas.microsoft.com/office/drawing/2014/main" id="{3B6C3CEE-16B6-24CD-EC59-A2CA31C8E3AB}"/>
              </a:ext>
            </a:extLst>
          </p:cNvPr>
          <p:cNvSpPr txBox="1">
            <a:spLocks noGrp="1"/>
          </p:cNvSpPr>
          <p:nvPr>
            <p:ph type="title"/>
          </p:nvPr>
        </p:nvSpPr>
        <p:spPr>
          <a:xfrm>
            <a:off x="838203" y="557189"/>
            <a:ext cx="10515600" cy="1133499"/>
          </a:xfrm>
        </p:spPr>
        <p:txBody>
          <a:bodyPr anchorCtr="1"/>
          <a:lstStyle/>
          <a:p>
            <a:pPr lvl="0" algn="ctr"/>
            <a:r>
              <a:rPr lang="en-GB" sz="5200">
                <a:latin typeface="Century Gothic" pitchFamily="34"/>
              </a:rPr>
              <a:t>Management Accounting</a:t>
            </a:r>
          </a:p>
        </p:txBody>
      </p:sp>
      <p:grpSp>
        <p:nvGrpSpPr>
          <p:cNvPr id="4" name="Rectangle 3">
            <a:extLst>
              <a:ext uri="{FF2B5EF4-FFF2-40B4-BE49-F238E27FC236}">
                <a16:creationId xmlns:a16="http://schemas.microsoft.com/office/drawing/2014/main" id="{AE6C6390-4142-19C3-55B3-14C11ECE07A8}"/>
              </a:ext>
            </a:extLst>
          </p:cNvPr>
          <p:cNvGrpSpPr/>
          <p:nvPr/>
        </p:nvGrpSpPr>
        <p:grpSpPr>
          <a:xfrm>
            <a:off x="1050535" y="2299184"/>
            <a:ext cx="10090925" cy="3411764"/>
            <a:chOff x="1050535" y="2299184"/>
            <a:chExt cx="10090925" cy="3411764"/>
          </a:xfrm>
        </p:grpSpPr>
        <p:sp>
          <p:nvSpPr>
            <p:cNvPr id="5" name="Freeform: Shape 4">
              <a:extLst>
                <a:ext uri="{FF2B5EF4-FFF2-40B4-BE49-F238E27FC236}">
                  <a16:creationId xmlns:a16="http://schemas.microsoft.com/office/drawing/2014/main" id="{9D8084C5-953C-1C16-CDC7-549C3B4F46DA}"/>
                </a:ext>
              </a:extLst>
            </p:cNvPr>
            <p:cNvSpPr/>
            <p:nvPr/>
          </p:nvSpPr>
          <p:spPr>
            <a:xfrm>
              <a:off x="1050535" y="2299185"/>
              <a:ext cx="1335910" cy="1335910"/>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val f7"/>
                <a:gd name="f15" fmla="+- 2700000 f2 0"/>
                <a:gd name="f16" fmla="*/ f9 f1 1"/>
                <a:gd name="f17" fmla="*/ f10 f1 1"/>
                <a:gd name="f18" fmla="?: f11 f4 1"/>
                <a:gd name="f19" fmla="?: f12 f5 1"/>
                <a:gd name="f20" fmla="?: f13 f6 1"/>
                <a:gd name="f21" fmla="*/ f15 f8 1"/>
                <a:gd name="f22" fmla="*/ f16 1 f3"/>
                <a:gd name="f23" fmla="*/ f17 1 f3"/>
                <a:gd name="f24" fmla="*/ f18 1 21600"/>
                <a:gd name="f25" fmla="*/ f19 1 21600"/>
                <a:gd name="f26" fmla="*/ 21600 f18 1"/>
                <a:gd name="f27" fmla="*/ 21600 f19 1"/>
                <a:gd name="f28" fmla="*/ f21 1 f1"/>
                <a:gd name="f29" fmla="+- f22 0 f2"/>
                <a:gd name="f30" fmla="+- f23 0 f2"/>
                <a:gd name="f31" fmla="min f25 f24"/>
                <a:gd name="f32" fmla="*/ f26 1 f20"/>
                <a:gd name="f33" fmla="*/ f27 1 f20"/>
                <a:gd name="f34" fmla="+- 0 0 f28"/>
                <a:gd name="f35" fmla="val f32"/>
                <a:gd name="f36" fmla="val f33"/>
                <a:gd name="f37" fmla="+- 0 0 f34"/>
                <a:gd name="f38" fmla="*/ f14 f31 1"/>
                <a:gd name="f39" fmla="+- f36 0 f14"/>
                <a:gd name="f40" fmla="+- f35 0 f14"/>
                <a:gd name="f41" fmla="*/ f37 f1 1"/>
                <a:gd name="f42" fmla="*/ f39 1 2"/>
                <a:gd name="f43" fmla="*/ f40 1 2"/>
                <a:gd name="f44" fmla="*/ f41 1 f8"/>
                <a:gd name="f45" fmla="+- f14 f42 0"/>
                <a:gd name="f46" fmla="+- f14 f43 0"/>
                <a:gd name="f47" fmla="+- f44 0 f2"/>
                <a:gd name="f48" fmla="*/ f43 f31 1"/>
                <a:gd name="f49" fmla="*/ f42 f31 1"/>
                <a:gd name="f50" fmla="cos 1 f47"/>
                <a:gd name="f51" fmla="sin 1 f47"/>
                <a:gd name="f52" fmla="*/ f45 f31 1"/>
                <a:gd name="f53" fmla="+- 0 0 f50"/>
                <a:gd name="f54" fmla="+- 0 0 f51"/>
                <a:gd name="f55" fmla="+- 0 0 f53"/>
                <a:gd name="f56" fmla="+- 0 0 f54"/>
                <a:gd name="f57" fmla="*/ f55 f43 1"/>
                <a:gd name="f58" fmla="*/ f56 f42 1"/>
                <a:gd name="f59" fmla="+- f46 0 f57"/>
                <a:gd name="f60" fmla="+- f46 f57 0"/>
                <a:gd name="f61" fmla="+- f45 0 f58"/>
                <a:gd name="f62" fmla="+- f45 f58 0"/>
                <a:gd name="f63" fmla="*/ f59 f31 1"/>
                <a:gd name="f64" fmla="*/ f61 f31 1"/>
                <a:gd name="f65" fmla="*/ f60 f31 1"/>
                <a:gd name="f66" fmla="*/ f62 f31 1"/>
              </a:gdLst>
              <a:ahLst/>
              <a:cxnLst>
                <a:cxn ang="3cd4">
                  <a:pos x="hc" y="t"/>
                </a:cxn>
                <a:cxn ang="0">
                  <a:pos x="r" y="vc"/>
                </a:cxn>
                <a:cxn ang="cd4">
                  <a:pos x="hc" y="b"/>
                </a:cxn>
                <a:cxn ang="cd2">
                  <a:pos x="l" y="vc"/>
                </a:cxn>
                <a:cxn ang="f29">
                  <a:pos x="f63" y="f64"/>
                </a:cxn>
                <a:cxn ang="f30">
                  <a:pos x="f63" y="f66"/>
                </a:cxn>
                <a:cxn ang="f30">
                  <a:pos x="f65" y="f66"/>
                </a:cxn>
                <a:cxn ang="f29">
                  <a:pos x="f65" y="f64"/>
                </a:cxn>
              </a:cxnLst>
              <a:rect l="f63" t="f64" r="f65" b="f66"/>
              <a:pathLst>
                <a:path>
                  <a:moveTo>
                    <a:pt x="f38" y="f52"/>
                  </a:moveTo>
                  <a:arcTo wR="f48" hR="f49" stAng="f1" swAng="f0"/>
                  <a:close/>
                </a:path>
              </a:pathLst>
            </a:custGeom>
            <a:solidFill>
              <a:srgbClr val="F2F2F2"/>
            </a:solidFill>
            <a:ln cap="flat">
              <a:noFill/>
              <a:prstDash val="solid"/>
            </a:ln>
          </p:spPr>
          <p:txBody>
            <a:bodyPr lIns="0" tIns="0" rIns="0" bIns="0"/>
            <a:lstStyle/>
            <a:p>
              <a:endParaRPr lang="en-GB"/>
            </a:p>
          </p:txBody>
        </p:sp>
        <p:sp>
          <p:nvSpPr>
            <p:cNvPr id="6" name="Rectangle 5" descr="Bar Graph with Upward Trend">
              <a:extLst>
                <a:ext uri="{FF2B5EF4-FFF2-40B4-BE49-F238E27FC236}">
                  <a16:creationId xmlns:a16="http://schemas.microsoft.com/office/drawing/2014/main" id="{A8C02F7C-1E03-B37C-BD96-3120245E8CC6}"/>
                </a:ext>
              </a:extLst>
            </p:cNvPr>
            <p:cNvSpPr/>
            <p:nvPr/>
          </p:nvSpPr>
          <p:spPr>
            <a:xfrm>
              <a:off x="1331073" y="2579732"/>
              <a:ext cx="774825" cy="774825"/>
            </a:xfrm>
            <a:prstGeom prst="rect">
              <a:avLst/>
            </a:prstGeom>
            <a:blipFill>
              <a:blip r:embed="rId2">
                <a:alphaModFix/>
                <a:extLst>
                  <a:ext uri="{96DAC541-7B7A-43D3-8B79-37D633B846F1}">
                    <asvg:svgBlip xmlns:asvg="http://schemas.microsoft.com/office/drawing/2016/SVG/main" r:embed="rId3"/>
                  </a:ext>
                </a:extLst>
              </a:blip>
              <a:stretch>
                <a:fillRect/>
              </a:stretch>
            </a:blipFill>
            <a:ln cap="flat">
              <a:noFill/>
              <a:prstDash val="solid"/>
            </a:ln>
          </p:spPr>
          <p:txBody>
            <a:bodyPr lIns="0" tIns="0" rIns="0" bIns="0"/>
            <a:lstStyle/>
            <a:p>
              <a:endParaRPr lang="en-GB"/>
            </a:p>
          </p:txBody>
        </p:sp>
        <p:sp>
          <p:nvSpPr>
            <p:cNvPr id="7" name="Freeform: Shape 6">
              <a:extLst>
                <a:ext uri="{FF2B5EF4-FFF2-40B4-BE49-F238E27FC236}">
                  <a16:creationId xmlns:a16="http://schemas.microsoft.com/office/drawing/2014/main" id="{D08CC1F7-00AD-A913-D80C-38E62E7250F6}"/>
                </a:ext>
              </a:extLst>
            </p:cNvPr>
            <p:cNvSpPr/>
            <p:nvPr/>
          </p:nvSpPr>
          <p:spPr>
            <a:xfrm>
              <a:off x="2672718" y="2299184"/>
              <a:ext cx="3148937" cy="1642433"/>
            </a:xfrm>
            <a:custGeom>
              <a:avLst/>
              <a:gdLst>
                <a:gd name="f0" fmla="val 10800000"/>
                <a:gd name="f1" fmla="val 5400000"/>
                <a:gd name="f2" fmla="val 180"/>
                <a:gd name="f3" fmla="val w"/>
                <a:gd name="f4" fmla="val h"/>
                <a:gd name="f5" fmla="val 0"/>
                <a:gd name="f6" fmla="val 3148942"/>
                <a:gd name="f7" fmla="val 1335915"/>
                <a:gd name="f8" fmla="+- 0 0 -90"/>
                <a:gd name="f9" fmla="*/ f3 1 3148942"/>
                <a:gd name="f10" fmla="*/ f4 1 1335915"/>
                <a:gd name="f11" fmla="val f5"/>
                <a:gd name="f12" fmla="val f6"/>
                <a:gd name="f13" fmla="val f7"/>
                <a:gd name="f14" fmla="*/ f8 f0 1"/>
                <a:gd name="f15" fmla="+- f13 0 f11"/>
                <a:gd name="f16" fmla="+- f12 0 f11"/>
                <a:gd name="f17" fmla="*/ f14 1 f2"/>
                <a:gd name="f18" fmla="*/ f16 1 3148942"/>
                <a:gd name="f19" fmla="*/ f15 1 1335915"/>
                <a:gd name="f20" fmla="*/ 0 f16 1"/>
                <a:gd name="f21" fmla="*/ 0 f15 1"/>
                <a:gd name="f22" fmla="*/ 3148942 f16 1"/>
                <a:gd name="f23" fmla="*/ 1335915 f15 1"/>
                <a:gd name="f24" fmla="+- f17 0 f1"/>
                <a:gd name="f25" fmla="*/ f20 1 3148942"/>
                <a:gd name="f26" fmla="*/ f21 1 1335915"/>
                <a:gd name="f27" fmla="*/ f22 1 3148942"/>
                <a:gd name="f28" fmla="*/ f23 1 1335915"/>
                <a:gd name="f29" fmla="*/ f11 1 f18"/>
                <a:gd name="f30" fmla="*/ f12 1 f18"/>
                <a:gd name="f31" fmla="*/ f11 1 f19"/>
                <a:gd name="f32" fmla="*/ f13 1 f19"/>
                <a:gd name="f33" fmla="*/ f25 1 f18"/>
                <a:gd name="f34" fmla="*/ f26 1 f19"/>
                <a:gd name="f35" fmla="*/ f27 1 f18"/>
                <a:gd name="f36" fmla="*/ f28 1 f19"/>
                <a:gd name="f37" fmla="*/ f29 f9 1"/>
                <a:gd name="f38" fmla="*/ f30 f9 1"/>
                <a:gd name="f39" fmla="*/ f32 f10 1"/>
                <a:gd name="f40" fmla="*/ f31 f10 1"/>
                <a:gd name="f41" fmla="*/ f33 f9 1"/>
                <a:gd name="f42" fmla="*/ f34 f10 1"/>
                <a:gd name="f43" fmla="*/ f35 f9 1"/>
                <a:gd name="f44" fmla="*/ f36 f10 1"/>
              </a:gdLst>
              <a:ahLst/>
              <a:cxnLst>
                <a:cxn ang="3cd4">
                  <a:pos x="hc" y="t"/>
                </a:cxn>
                <a:cxn ang="0">
                  <a:pos x="r" y="vc"/>
                </a:cxn>
                <a:cxn ang="cd4">
                  <a:pos x="hc" y="b"/>
                </a:cxn>
                <a:cxn ang="cd2">
                  <a:pos x="l" y="vc"/>
                </a:cxn>
                <a:cxn ang="f24">
                  <a:pos x="f41" y="f42"/>
                </a:cxn>
                <a:cxn ang="f24">
                  <a:pos x="f43" y="f42"/>
                </a:cxn>
                <a:cxn ang="f24">
                  <a:pos x="f43" y="f44"/>
                </a:cxn>
                <a:cxn ang="f24">
                  <a:pos x="f41" y="f44"/>
                </a:cxn>
                <a:cxn ang="f24">
                  <a:pos x="f41" y="f42"/>
                </a:cxn>
              </a:cxnLst>
              <a:rect l="f37" t="f40" r="f38" b="f39"/>
              <a:pathLst>
                <a:path w="3148942" h="1335915">
                  <a:moveTo>
                    <a:pt x="f5" y="f5"/>
                  </a:moveTo>
                  <a:lnTo>
                    <a:pt x="f6" y="f5"/>
                  </a:lnTo>
                  <a:lnTo>
                    <a:pt x="f6" y="f7"/>
                  </a:lnTo>
                  <a:lnTo>
                    <a:pt x="f5" y="f7"/>
                  </a:lnTo>
                  <a:lnTo>
                    <a:pt x="f5" y="f5"/>
                  </a:lnTo>
                  <a:close/>
                </a:path>
              </a:pathLst>
            </a:custGeom>
            <a:noFill/>
            <a:ln cap="flat">
              <a:noFill/>
              <a:prstDash val="solid"/>
            </a:ln>
          </p:spPr>
          <p:txBody>
            <a:bodyPr vert="horz" wrap="square" lIns="0" tIns="0" rIns="0" bIns="0" anchor="ctr" anchorCtr="0" compatLnSpc="1">
              <a:noAutofit/>
            </a:bodyPr>
            <a:lstStyle/>
            <a:p>
              <a:pPr marL="0" marR="0" lvl="0" indent="0" algn="l" defTabSz="755651" rtl="0" fontAlgn="auto" hangingPunct="1">
                <a:lnSpc>
                  <a:spcPct val="100000"/>
                </a:lnSpc>
                <a:spcBef>
                  <a:spcPts val="0"/>
                </a:spcBef>
                <a:spcAft>
                  <a:spcPts val="700"/>
                </a:spcAft>
                <a:buNone/>
                <a:tabLst/>
                <a:defRPr sz="1800" b="0" i="0" u="none" strike="noStrike" kern="0" cap="none" spc="0" baseline="0">
                  <a:solidFill>
                    <a:srgbClr val="000000"/>
                  </a:solidFill>
                  <a:uFillTx/>
                </a:defRPr>
              </a:pPr>
              <a:r>
                <a:rPr lang="en-US" sz="2000" b="0" i="0" u="none" strike="noStrike" kern="1200" cap="none" spc="0" baseline="0" dirty="0">
                  <a:solidFill>
                    <a:srgbClr val="000000"/>
                  </a:solidFill>
                  <a:uFillTx/>
                  <a:latin typeface="Calibri"/>
                </a:rPr>
                <a:t>produces information about the costs and profitability of products and different parts of the business using internally produced reports</a:t>
              </a:r>
            </a:p>
          </p:txBody>
        </p:sp>
        <p:sp>
          <p:nvSpPr>
            <p:cNvPr id="8" name="Freeform: Shape 7">
              <a:extLst>
                <a:ext uri="{FF2B5EF4-FFF2-40B4-BE49-F238E27FC236}">
                  <a16:creationId xmlns:a16="http://schemas.microsoft.com/office/drawing/2014/main" id="{FE867E26-626A-EDA8-B6B8-ADFD5363FB6E}"/>
                </a:ext>
              </a:extLst>
            </p:cNvPr>
            <p:cNvSpPr/>
            <p:nvPr/>
          </p:nvSpPr>
          <p:spPr>
            <a:xfrm>
              <a:off x="6370341" y="2299185"/>
              <a:ext cx="1335910" cy="1335910"/>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val f7"/>
                <a:gd name="f15" fmla="+- 2700000 f2 0"/>
                <a:gd name="f16" fmla="*/ f9 f1 1"/>
                <a:gd name="f17" fmla="*/ f10 f1 1"/>
                <a:gd name="f18" fmla="?: f11 f4 1"/>
                <a:gd name="f19" fmla="?: f12 f5 1"/>
                <a:gd name="f20" fmla="?: f13 f6 1"/>
                <a:gd name="f21" fmla="*/ f15 f8 1"/>
                <a:gd name="f22" fmla="*/ f16 1 f3"/>
                <a:gd name="f23" fmla="*/ f17 1 f3"/>
                <a:gd name="f24" fmla="*/ f18 1 21600"/>
                <a:gd name="f25" fmla="*/ f19 1 21600"/>
                <a:gd name="f26" fmla="*/ 21600 f18 1"/>
                <a:gd name="f27" fmla="*/ 21600 f19 1"/>
                <a:gd name="f28" fmla="*/ f21 1 f1"/>
                <a:gd name="f29" fmla="+- f22 0 f2"/>
                <a:gd name="f30" fmla="+- f23 0 f2"/>
                <a:gd name="f31" fmla="min f25 f24"/>
                <a:gd name="f32" fmla="*/ f26 1 f20"/>
                <a:gd name="f33" fmla="*/ f27 1 f20"/>
                <a:gd name="f34" fmla="+- 0 0 f28"/>
                <a:gd name="f35" fmla="val f32"/>
                <a:gd name="f36" fmla="val f33"/>
                <a:gd name="f37" fmla="+- 0 0 f34"/>
                <a:gd name="f38" fmla="*/ f14 f31 1"/>
                <a:gd name="f39" fmla="+- f36 0 f14"/>
                <a:gd name="f40" fmla="+- f35 0 f14"/>
                <a:gd name="f41" fmla="*/ f37 f1 1"/>
                <a:gd name="f42" fmla="*/ f39 1 2"/>
                <a:gd name="f43" fmla="*/ f40 1 2"/>
                <a:gd name="f44" fmla="*/ f41 1 f8"/>
                <a:gd name="f45" fmla="+- f14 f42 0"/>
                <a:gd name="f46" fmla="+- f14 f43 0"/>
                <a:gd name="f47" fmla="+- f44 0 f2"/>
                <a:gd name="f48" fmla="*/ f43 f31 1"/>
                <a:gd name="f49" fmla="*/ f42 f31 1"/>
                <a:gd name="f50" fmla="cos 1 f47"/>
                <a:gd name="f51" fmla="sin 1 f47"/>
                <a:gd name="f52" fmla="*/ f45 f31 1"/>
                <a:gd name="f53" fmla="+- 0 0 f50"/>
                <a:gd name="f54" fmla="+- 0 0 f51"/>
                <a:gd name="f55" fmla="+- 0 0 f53"/>
                <a:gd name="f56" fmla="+- 0 0 f54"/>
                <a:gd name="f57" fmla="*/ f55 f43 1"/>
                <a:gd name="f58" fmla="*/ f56 f42 1"/>
                <a:gd name="f59" fmla="+- f46 0 f57"/>
                <a:gd name="f60" fmla="+- f46 f57 0"/>
                <a:gd name="f61" fmla="+- f45 0 f58"/>
                <a:gd name="f62" fmla="+- f45 f58 0"/>
                <a:gd name="f63" fmla="*/ f59 f31 1"/>
                <a:gd name="f64" fmla="*/ f61 f31 1"/>
                <a:gd name="f65" fmla="*/ f60 f31 1"/>
                <a:gd name="f66" fmla="*/ f62 f31 1"/>
              </a:gdLst>
              <a:ahLst/>
              <a:cxnLst>
                <a:cxn ang="3cd4">
                  <a:pos x="hc" y="t"/>
                </a:cxn>
                <a:cxn ang="0">
                  <a:pos x="r" y="vc"/>
                </a:cxn>
                <a:cxn ang="cd4">
                  <a:pos x="hc" y="b"/>
                </a:cxn>
                <a:cxn ang="cd2">
                  <a:pos x="l" y="vc"/>
                </a:cxn>
                <a:cxn ang="f29">
                  <a:pos x="f63" y="f64"/>
                </a:cxn>
                <a:cxn ang="f30">
                  <a:pos x="f63" y="f66"/>
                </a:cxn>
                <a:cxn ang="f30">
                  <a:pos x="f65" y="f66"/>
                </a:cxn>
                <a:cxn ang="f29">
                  <a:pos x="f65" y="f64"/>
                </a:cxn>
              </a:cxnLst>
              <a:rect l="f63" t="f64" r="f65" b="f66"/>
              <a:pathLst>
                <a:path>
                  <a:moveTo>
                    <a:pt x="f38" y="f52"/>
                  </a:moveTo>
                  <a:arcTo wR="f48" hR="f49" stAng="f1" swAng="f0"/>
                  <a:close/>
                </a:path>
              </a:pathLst>
            </a:custGeom>
            <a:solidFill>
              <a:srgbClr val="F2F2F2"/>
            </a:solidFill>
            <a:ln cap="flat">
              <a:noFill/>
              <a:prstDash val="solid"/>
            </a:ln>
          </p:spPr>
          <p:txBody>
            <a:bodyPr lIns="0" tIns="0" rIns="0" bIns="0"/>
            <a:lstStyle/>
            <a:p>
              <a:endParaRPr lang="en-GB"/>
            </a:p>
          </p:txBody>
        </p:sp>
        <p:sp>
          <p:nvSpPr>
            <p:cNvPr id="9" name="Rectangle 8" descr="Head with Gears">
              <a:extLst>
                <a:ext uri="{FF2B5EF4-FFF2-40B4-BE49-F238E27FC236}">
                  <a16:creationId xmlns:a16="http://schemas.microsoft.com/office/drawing/2014/main" id="{33292676-ACE2-F1AB-FE85-9A3E9D480A7B}"/>
                </a:ext>
              </a:extLst>
            </p:cNvPr>
            <p:cNvSpPr/>
            <p:nvPr/>
          </p:nvSpPr>
          <p:spPr>
            <a:xfrm>
              <a:off x="6650879" y="2579732"/>
              <a:ext cx="774825" cy="774825"/>
            </a:xfrm>
            <a:prstGeom prst="rect">
              <a:avLst/>
            </a:prstGeom>
            <a:blipFill>
              <a:blip r:embed="rId4">
                <a:alphaModFix/>
                <a:extLst>
                  <a:ext uri="{96DAC541-7B7A-43D3-8B79-37D633B846F1}">
                    <asvg:svgBlip xmlns:asvg="http://schemas.microsoft.com/office/drawing/2016/SVG/main" r:embed="rId5"/>
                  </a:ext>
                </a:extLst>
              </a:blip>
              <a:stretch>
                <a:fillRect/>
              </a:stretch>
            </a:blipFill>
            <a:ln cap="flat">
              <a:noFill/>
              <a:prstDash val="solid"/>
            </a:ln>
          </p:spPr>
          <p:txBody>
            <a:bodyPr lIns="0" tIns="0" rIns="0" bIns="0"/>
            <a:lstStyle/>
            <a:p>
              <a:endParaRPr lang="en-GB"/>
            </a:p>
          </p:txBody>
        </p:sp>
        <p:sp>
          <p:nvSpPr>
            <p:cNvPr id="10" name="Freeform: Shape 9">
              <a:extLst>
                <a:ext uri="{FF2B5EF4-FFF2-40B4-BE49-F238E27FC236}">
                  <a16:creationId xmlns:a16="http://schemas.microsoft.com/office/drawing/2014/main" id="{0F7EC77C-EB94-2E2F-626D-9FF2D0134CE9}"/>
                </a:ext>
              </a:extLst>
            </p:cNvPr>
            <p:cNvSpPr/>
            <p:nvPr/>
          </p:nvSpPr>
          <p:spPr>
            <a:xfrm>
              <a:off x="7992523" y="2299185"/>
              <a:ext cx="3148937" cy="1335910"/>
            </a:xfrm>
            <a:custGeom>
              <a:avLst/>
              <a:gdLst>
                <a:gd name="f0" fmla="val 10800000"/>
                <a:gd name="f1" fmla="val 5400000"/>
                <a:gd name="f2" fmla="val 180"/>
                <a:gd name="f3" fmla="val w"/>
                <a:gd name="f4" fmla="val h"/>
                <a:gd name="f5" fmla="val 0"/>
                <a:gd name="f6" fmla="val 3148942"/>
                <a:gd name="f7" fmla="val 1335915"/>
                <a:gd name="f8" fmla="+- 0 0 -90"/>
                <a:gd name="f9" fmla="*/ f3 1 3148942"/>
                <a:gd name="f10" fmla="*/ f4 1 1335915"/>
                <a:gd name="f11" fmla="val f5"/>
                <a:gd name="f12" fmla="val f6"/>
                <a:gd name="f13" fmla="val f7"/>
                <a:gd name="f14" fmla="*/ f8 f0 1"/>
                <a:gd name="f15" fmla="+- f13 0 f11"/>
                <a:gd name="f16" fmla="+- f12 0 f11"/>
                <a:gd name="f17" fmla="*/ f14 1 f2"/>
                <a:gd name="f18" fmla="*/ f16 1 3148942"/>
                <a:gd name="f19" fmla="*/ f15 1 1335915"/>
                <a:gd name="f20" fmla="*/ 0 f16 1"/>
                <a:gd name="f21" fmla="*/ 0 f15 1"/>
                <a:gd name="f22" fmla="*/ 3148942 f16 1"/>
                <a:gd name="f23" fmla="*/ 1335915 f15 1"/>
                <a:gd name="f24" fmla="+- f17 0 f1"/>
                <a:gd name="f25" fmla="*/ f20 1 3148942"/>
                <a:gd name="f26" fmla="*/ f21 1 1335915"/>
                <a:gd name="f27" fmla="*/ f22 1 3148942"/>
                <a:gd name="f28" fmla="*/ f23 1 1335915"/>
                <a:gd name="f29" fmla="*/ f11 1 f18"/>
                <a:gd name="f30" fmla="*/ f12 1 f18"/>
                <a:gd name="f31" fmla="*/ f11 1 f19"/>
                <a:gd name="f32" fmla="*/ f13 1 f19"/>
                <a:gd name="f33" fmla="*/ f25 1 f18"/>
                <a:gd name="f34" fmla="*/ f26 1 f19"/>
                <a:gd name="f35" fmla="*/ f27 1 f18"/>
                <a:gd name="f36" fmla="*/ f28 1 f19"/>
                <a:gd name="f37" fmla="*/ f29 f9 1"/>
                <a:gd name="f38" fmla="*/ f30 f9 1"/>
                <a:gd name="f39" fmla="*/ f32 f10 1"/>
                <a:gd name="f40" fmla="*/ f31 f10 1"/>
                <a:gd name="f41" fmla="*/ f33 f9 1"/>
                <a:gd name="f42" fmla="*/ f34 f10 1"/>
                <a:gd name="f43" fmla="*/ f35 f9 1"/>
                <a:gd name="f44" fmla="*/ f36 f10 1"/>
              </a:gdLst>
              <a:ahLst/>
              <a:cxnLst>
                <a:cxn ang="3cd4">
                  <a:pos x="hc" y="t"/>
                </a:cxn>
                <a:cxn ang="0">
                  <a:pos x="r" y="vc"/>
                </a:cxn>
                <a:cxn ang="cd4">
                  <a:pos x="hc" y="b"/>
                </a:cxn>
                <a:cxn ang="cd2">
                  <a:pos x="l" y="vc"/>
                </a:cxn>
                <a:cxn ang="f24">
                  <a:pos x="f41" y="f42"/>
                </a:cxn>
                <a:cxn ang="f24">
                  <a:pos x="f43" y="f42"/>
                </a:cxn>
                <a:cxn ang="f24">
                  <a:pos x="f43" y="f44"/>
                </a:cxn>
                <a:cxn ang="f24">
                  <a:pos x="f41" y="f44"/>
                </a:cxn>
                <a:cxn ang="f24">
                  <a:pos x="f41" y="f42"/>
                </a:cxn>
              </a:cxnLst>
              <a:rect l="f37" t="f40" r="f38" b="f39"/>
              <a:pathLst>
                <a:path w="3148942" h="1335915">
                  <a:moveTo>
                    <a:pt x="f5" y="f5"/>
                  </a:moveTo>
                  <a:lnTo>
                    <a:pt x="f6" y="f5"/>
                  </a:lnTo>
                  <a:lnTo>
                    <a:pt x="f6" y="f7"/>
                  </a:lnTo>
                  <a:lnTo>
                    <a:pt x="f5" y="f7"/>
                  </a:lnTo>
                  <a:lnTo>
                    <a:pt x="f5" y="f5"/>
                  </a:lnTo>
                  <a:close/>
                </a:path>
              </a:pathLst>
            </a:custGeom>
            <a:noFill/>
            <a:ln cap="flat">
              <a:noFill/>
              <a:prstDash val="solid"/>
            </a:ln>
          </p:spPr>
          <p:txBody>
            <a:bodyPr vert="horz" wrap="square" lIns="0" tIns="0" rIns="0" bIns="0" anchor="ctr" anchorCtr="0" compatLnSpc="1">
              <a:noAutofit/>
            </a:bodyPr>
            <a:lstStyle/>
            <a:p>
              <a:pPr marL="0" marR="0" lvl="0" indent="0" algn="l" defTabSz="755651" rtl="0" fontAlgn="auto" hangingPunct="1">
                <a:lnSpc>
                  <a:spcPct val="100000"/>
                </a:lnSpc>
                <a:spcBef>
                  <a:spcPts val="0"/>
                </a:spcBef>
                <a:spcAft>
                  <a:spcPts val="700"/>
                </a:spcAft>
                <a:buNone/>
                <a:tabLst/>
                <a:defRPr sz="1800" b="0" i="0" u="none" strike="noStrike" kern="0" cap="none" spc="0" baseline="0">
                  <a:solidFill>
                    <a:srgbClr val="000000"/>
                  </a:solidFill>
                  <a:uFillTx/>
                </a:defRPr>
              </a:pPr>
              <a:r>
                <a:rPr lang="en-US" sz="2400" b="0" i="0" u="none" strike="noStrike" kern="1200" cap="none" spc="0" baseline="0" dirty="0">
                  <a:solidFill>
                    <a:srgbClr val="000000"/>
                  </a:solidFill>
                  <a:uFillTx/>
                  <a:latin typeface="Calibri"/>
                </a:rPr>
                <a:t>enables managers to take planning and control decisions</a:t>
              </a:r>
            </a:p>
          </p:txBody>
        </p:sp>
        <p:sp>
          <p:nvSpPr>
            <p:cNvPr id="11" name="Freeform: Shape 10">
              <a:extLst>
                <a:ext uri="{FF2B5EF4-FFF2-40B4-BE49-F238E27FC236}">
                  <a16:creationId xmlns:a16="http://schemas.microsoft.com/office/drawing/2014/main" id="{2FCB96EA-728A-596B-1CAF-4BC55D8E17CA}"/>
                </a:ext>
              </a:extLst>
            </p:cNvPr>
            <p:cNvSpPr/>
            <p:nvPr/>
          </p:nvSpPr>
          <p:spPr>
            <a:xfrm>
              <a:off x="1050535" y="4375038"/>
              <a:ext cx="1335910" cy="1335910"/>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val f7"/>
                <a:gd name="f15" fmla="+- 2700000 f2 0"/>
                <a:gd name="f16" fmla="*/ f9 f1 1"/>
                <a:gd name="f17" fmla="*/ f10 f1 1"/>
                <a:gd name="f18" fmla="?: f11 f4 1"/>
                <a:gd name="f19" fmla="?: f12 f5 1"/>
                <a:gd name="f20" fmla="?: f13 f6 1"/>
                <a:gd name="f21" fmla="*/ f15 f8 1"/>
                <a:gd name="f22" fmla="*/ f16 1 f3"/>
                <a:gd name="f23" fmla="*/ f17 1 f3"/>
                <a:gd name="f24" fmla="*/ f18 1 21600"/>
                <a:gd name="f25" fmla="*/ f19 1 21600"/>
                <a:gd name="f26" fmla="*/ 21600 f18 1"/>
                <a:gd name="f27" fmla="*/ 21600 f19 1"/>
                <a:gd name="f28" fmla="*/ f21 1 f1"/>
                <a:gd name="f29" fmla="+- f22 0 f2"/>
                <a:gd name="f30" fmla="+- f23 0 f2"/>
                <a:gd name="f31" fmla="min f25 f24"/>
                <a:gd name="f32" fmla="*/ f26 1 f20"/>
                <a:gd name="f33" fmla="*/ f27 1 f20"/>
                <a:gd name="f34" fmla="+- 0 0 f28"/>
                <a:gd name="f35" fmla="val f32"/>
                <a:gd name="f36" fmla="val f33"/>
                <a:gd name="f37" fmla="+- 0 0 f34"/>
                <a:gd name="f38" fmla="*/ f14 f31 1"/>
                <a:gd name="f39" fmla="+- f36 0 f14"/>
                <a:gd name="f40" fmla="+- f35 0 f14"/>
                <a:gd name="f41" fmla="*/ f37 f1 1"/>
                <a:gd name="f42" fmla="*/ f39 1 2"/>
                <a:gd name="f43" fmla="*/ f40 1 2"/>
                <a:gd name="f44" fmla="*/ f41 1 f8"/>
                <a:gd name="f45" fmla="+- f14 f42 0"/>
                <a:gd name="f46" fmla="+- f14 f43 0"/>
                <a:gd name="f47" fmla="+- f44 0 f2"/>
                <a:gd name="f48" fmla="*/ f43 f31 1"/>
                <a:gd name="f49" fmla="*/ f42 f31 1"/>
                <a:gd name="f50" fmla="cos 1 f47"/>
                <a:gd name="f51" fmla="sin 1 f47"/>
                <a:gd name="f52" fmla="*/ f45 f31 1"/>
                <a:gd name="f53" fmla="+- 0 0 f50"/>
                <a:gd name="f54" fmla="+- 0 0 f51"/>
                <a:gd name="f55" fmla="+- 0 0 f53"/>
                <a:gd name="f56" fmla="+- 0 0 f54"/>
                <a:gd name="f57" fmla="*/ f55 f43 1"/>
                <a:gd name="f58" fmla="*/ f56 f42 1"/>
                <a:gd name="f59" fmla="+- f46 0 f57"/>
                <a:gd name="f60" fmla="+- f46 f57 0"/>
                <a:gd name="f61" fmla="+- f45 0 f58"/>
                <a:gd name="f62" fmla="+- f45 f58 0"/>
                <a:gd name="f63" fmla="*/ f59 f31 1"/>
                <a:gd name="f64" fmla="*/ f61 f31 1"/>
                <a:gd name="f65" fmla="*/ f60 f31 1"/>
                <a:gd name="f66" fmla="*/ f62 f31 1"/>
              </a:gdLst>
              <a:ahLst/>
              <a:cxnLst>
                <a:cxn ang="3cd4">
                  <a:pos x="hc" y="t"/>
                </a:cxn>
                <a:cxn ang="0">
                  <a:pos x="r" y="vc"/>
                </a:cxn>
                <a:cxn ang="cd4">
                  <a:pos x="hc" y="b"/>
                </a:cxn>
                <a:cxn ang="cd2">
                  <a:pos x="l" y="vc"/>
                </a:cxn>
                <a:cxn ang="f29">
                  <a:pos x="f63" y="f64"/>
                </a:cxn>
                <a:cxn ang="f30">
                  <a:pos x="f63" y="f66"/>
                </a:cxn>
                <a:cxn ang="f30">
                  <a:pos x="f65" y="f66"/>
                </a:cxn>
                <a:cxn ang="f29">
                  <a:pos x="f65" y="f64"/>
                </a:cxn>
              </a:cxnLst>
              <a:rect l="f63" t="f64" r="f65" b="f66"/>
              <a:pathLst>
                <a:path>
                  <a:moveTo>
                    <a:pt x="f38" y="f52"/>
                  </a:moveTo>
                  <a:arcTo wR="f48" hR="f49" stAng="f1" swAng="f0"/>
                  <a:close/>
                </a:path>
              </a:pathLst>
            </a:custGeom>
            <a:solidFill>
              <a:srgbClr val="F2F2F2"/>
            </a:solidFill>
            <a:ln cap="flat">
              <a:noFill/>
              <a:prstDash val="solid"/>
            </a:ln>
          </p:spPr>
          <p:txBody>
            <a:bodyPr lIns="0" tIns="0" rIns="0" bIns="0"/>
            <a:lstStyle/>
            <a:p>
              <a:endParaRPr lang="en-GB"/>
            </a:p>
          </p:txBody>
        </p:sp>
        <p:sp>
          <p:nvSpPr>
            <p:cNvPr id="12" name="Rectangle 11" descr="Bitcoin">
              <a:extLst>
                <a:ext uri="{FF2B5EF4-FFF2-40B4-BE49-F238E27FC236}">
                  <a16:creationId xmlns:a16="http://schemas.microsoft.com/office/drawing/2014/main" id="{508B7530-7BCE-C28F-3E61-E74CB3F79952}"/>
                </a:ext>
              </a:extLst>
            </p:cNvPr>
            <p:cNvSpPr/>
            <p:nvPr/>
          </p:nvSpPr>
          <p:spPr>
            <a:xfrm>
              <a:off x="1331073" y="4655576"/>
              <a:ext cx="774825" cy="774825"/>
            </a:xfrm>
            <a:prstGeom prst="rect">
              <a:avLst/>
            </a:prstGeom>
            <a:blipFill>
              <a:blip r:embed="rId6">
                <a:alphaModFix/>
                <a:extLst>
                  <a:ext uri="{96DAC541-7B7A-43D3-8B79-37D633B846F1}">
                    <asvg:svgBlip xmlns:asvg="http://schemas.microsoft.com/office/drawing/2016/SVG/main" r:embed="rId7"/>
                  </a:ext>
                </a:extLst>
              </a:blip>
              <a:stretch>
                <a:fillRect/>
              </a:stretch>
            </a:blipFill>
            <a:ln cap="flat">
              <a:noFill/>
              <a:prstDash val="solid"/>
            </a:ln>
          </p:spPr>
          <p:txBody>
            <a:bodyPr lIns="0" tIns="0" rIns="0" bIns="0"/>
            <a:lstStyle/>
            <a:p>
              <a:endParaRPr lang="en-GB"/>
            </a:p>
          </p:txBody>
        </p:sp>
        <p:sp>
          <p:nvSpPr>
            <p:cNvPr id="13" name="Freeform: Shape 12">
              <a:extLst>
                <a:ext uri="{FF2B5EF4-FFF2-40B4-BE49-F238E27FC236}">
                  <a16:creationId xmlns:a16="http://schemas.microsoft.com/office/drawing/2014/main" id="{AFCD312F-BD54-3741-01DB-3292D5D1BB79}"/>
                </a:ext>
              </a:extLst>
            </p:cNvPr>
            <p:cNvSpPr/>
            <p:nvPr/>
          </p:nvSpPr>
          <p:spPr>
            <a:xfrm>
              <a:off x="2672718" y="4375038"/>
              <a:ext cx="3148937" cy="1335910"/>
            </a:xfrm>
            <a:custGeom>
              <a:avLst/>
              <a:gdLst>
                <a:gd name="f0" fmla="val 10800000"/>
                <a:gd name="f1" fmla="val 5400000"/>
                <a:gd name="f2" fmla="val 180"/>
                <a:gd name="f3" fmla="val w"/>
                <a:gd name="f4" fmla="val h"/>
                <a:gd name="f5" fmla="val 0"/>
                <a:gd name="f6" fmla="val 3148942"/>
                <a:gd name="f7" fmla="val 1335915"/>
                <a:gd name="f8" fmla="+- 0 0 -90"/>
                <a:gd name="f9" fmla="*/ f3 1 3148942"/>
                <a:gd name="f10" fmla="*/ f4 1 1335915"/>
                <a:gd name="f11" fmla="val f5"/>
                <a:gd name="f12" fmla="val f6"/>
                <a:gd name="f13" fmla="val f7"/>
                <a:gd name="f14" fmla="*/ f8 f0 1"/>
                <a:gd name="f15" fmla="+- f13 0 f11"/>
                <a:gd name="f16" fmla="+- f12 0 f11"/>
                <a:gd name="f17" fmla="*/ f14 1 f2"/>
                <a:gd name="f18" fmla="*/ f16 1 3148942"/>
                <a:gd name="f19" fmla="*/ f15 1 1335915"/>
                <a:gd name="f20" fmla="*/ 0 f16 1"/>
                <a:gd name="f21" fmla="*/ 0 f15 1"/>
                <a:gd name="f22" fmla="*/ 3148942 f16 1"/>
                <a:gd name="f23" fmla="*/ 1335915 f15 1"/>
                <a:gd name="f24" fmla="+- f17 0 f1"/>
                <a:gd name="f25" fmla="*/ f20 1 3148942"/>
                <a:gd name="f26" fmla="*/ f21 1 1335915"/>
                <a:gd name="f27" fmla="*/ f22 1 3148942"/>
                <a:gd name="f28" fmla="*/ f23 1 1335915"/>
                <a:gd name="f29" fmla="*/ f11 1 f18"/>
                <a:gd name="f30" fmla="*/ f12 1 f18"/>
                <a:gd name="f31" fmla="*/ f11 1 f19"/>
                <a:gd name="f32" fmla="*/ f13 1 f19"/>
                <a:gd name="f33" fmla="*/ f25 1 f18"/>
                <a:gd name="f34" fmla="*/ f26 1 f19"/>
                <a:gd name="f35" fmla="*/ f27 1 f18"/>
                <a:gd name="f36" fmla="*/ f28 1 f19"/>
                <a:gd name="f37" fmla="*/ f29 f9 1"/>
                <a:gd name="f38" fmla="*/ f30 f9 1"/>
                <a:gd name="f39" fmla="*/ f32 f10 1"/>
                <a:gd name="f40" fmla="*/ f31 f10 1"/>
                <a:gd name="f41" fmla="*/ f33 f9 1"/>
                <a:gd name="f42" fmla="*/ f34 f10 1"/>
                <a:gd name="f43" fmla="*/ f35 f9 1"/>
                <a:gd name="f44" fmla="*/ f36 f10 1"/>
              </a:gdLst>
              <a:ahLst/>
              <a:cxnLst>
                <a:cxn ang="3cd4">
                  <a:pos x="hc" y="t"/>
                </a:cxn>
                <a:cxn ang="0">
                  <a:pos x="r" y="vc"/>
                </a:cxn>
                <a:cxn ang="cd4">
                  <a:pos x="hc" y="b"/>
                </a:cxn>
                <a:cxn ang="cd2">
                  <a:pos x="l" y="vc"/>
                </a:cxn>
                <a:cxn ang="f24">
                  <a:pos x="f41" y="f42"/>
                </a:cxn>
                <a:cxn ang="f24">
                  <a:pos x="f43" y="f42"/>
                </a:cxn>
                <a:cxn ang="f24">
                  <a:pos x="f43" y="f44"/>
                </a:cxn>
                <a:cxn ang="f24">
                  <a:pos x="f41" y="f44"/>
                </a:cxn>
                <a:cxn ang="f24">
                  <a:pos x="f41" y="f42"/>
                </a:cxn>
              </a:cxnLst>
              <a:rect l="f37" t="f40" r="f38" b="f39"/>
              <a:pathLst>
                <a:path w="3148942" h="1335915">
                  <a:moveTo>
                    <a:pt x="f5" y="f5"/>
                  </a:moveTo>
                  <a:lnTo>
                    <a:pt x="f6" y="f5"/>
                  </a:lnTo>
                  <a:lnTo>
                    <a:pt x="f6" y="f7"/>
                  </a:lnTo>
                  <a:lnTo>
                    <a:pt x="f5" y="f7"/>
                  </a:lnTo>
                  <a:lnTo>
                    <a:pt x="f5" y="f5"/>
                  </a:lnTo>
                  <a:close/>
                </a:path>
              </a:pathLst>
            </a:custGeom>
            <a:noFill/>
            <a:ln cap="flat">
              <a:noFill/>
              <a:prstDash val="solid"/>
            </a:ln>
          </p:spPr>
          <p:txBody>
            <a:bodyPr vert="horz" wrap="square" lIns="0" tIns="0" rIns="0" bIns="0" anchor="ctr" anchorCtr="0" compatLnSpc="1">
              <a:noAutofit/>
            </a:bodyPr>
            <a:lstStyle/>
            <a:p>
              <a:pPr marL="0" marR="0" lvl="0" indent="0" algn="l" defTabSz="755651" rtl="0" fontAlgn="auto" hangingPunct="1">
                <a:lnSpc>
                  <a:spcPct val="100000"/>
                </a:lnSpc>
                <a:spcBef>
                  <a:spcPts val="0"/>
                </a:spcBef>
                <a:spcAft>
                  <a:spcPts val="700"/>
                </a:spcAft>
                <a:buNone/>
                <a:tabLst/>
                <a:defRPr sz="1800" b="0" i="0" u="none" strike="noStrike" kern="0" cap="none" spc="0" baseline="0">
                  <a:solidFill>
                    <a:srgbClr val="000000"/>
                  </a:solidFill>
                  <a:uFillTx/>
                </a:defRPr>
              </a:pPr>
              <a:r>
                <a:rPr lang="en-US" sz="2400" b="0" i="0" u="none" strike="noStrike" kern="1200" cap="none" spc="0" baseline="0" dirty="0">
                  <a:solidFill>
                    <a:srgbClr val="000000"/>
                  </a:solidFill>
                  <a:uFillTx/>
                  <a:latin typeface="Calibri"/>
                </a:rPr>
                <a:t>produces detailed information about sales, production, finance </a:t>
              </a:r>
              <a:r>
                <a:rPr lang="en-US" sz="2400" b="0" i="0" u="none" strike="noStrike" kern="1200" cap="none" spc="0" baseline="0" dirty="0" err="1">
                  <a:solidFill>
                    <a:srgbClr val="000000"/>
                  </a:solidFill>
                  <a:uFillTx/>
                  <a:latin typeface="Calibri"/>
                </a:rPr>
                <a:t>etc</a:t>
              </a:r>
              <a:r>
                <a:rPr lang="en-US" sz="2400" b="0" i="0" u="none" strike="noStrike" kern="1200" cap="none" spc="0" baseline="0" dirty="0">
                  <a:solidFill>
                    <a:srgbClr val="000000"/>
                  </a:solidFill>
                  <a:uFillTx/>
                  <a:latin typeface="Calibri"/>
                </a:rPr>
                <a:t> </a:t>
              </a:r>
            </a:p>
          </p:txBody>
        </p:sp>
        <p:sp>
          <p:nvSpPr>
            <p:cNvPr id="14" name="Freeform: Shape 13">
              <a:extLst>
                <a:ext uri="{FF2B5EF4-FFF2-40B4-BE49-F238E27FC236}">
                  <a16:creationId xmlns:a16="http://schemas.microsoft.com/office/drawing/2014/main" id="{B14922AF-D3AF-7738-BAD6-532504DFCC49}"/>
                </a:ext>
              </a:extLst>
            </p:cNvPr>
            <p:cNvSpPr/>
            <p:nvPr/>
          </p:nvSpPr>
          <p:spPr>
            <a:xfrm>
              <a:off x="6370341" y="4375038"/>
              <a:ext cx="1335910" cy="1335910"/>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val f7"/>
                <a:gd name="f15" fmla="+- 2700000 f2 0"/>
                <a:gd name="f16" fmla="*/ f9 f1 1"/>
                <a:gd name="f17" fmla="*/ f10 f1 1"/>
                <a:gd name="f18" fmla="?: f11 f4 1"/>
                <a:gd name="f19" fmla="?: f12 f5 1"/>
                <a:gd name="f20" fmla="?: f13 f6 1"/>
                <a:gd name="f21" fmla="*/ f15 f8 1"/>
                <a:gd name="f22" fmla="*/ f16 1 f3"/>
                <a:gd name="f23" fmla="*/ f17 1 f3"/>
                <a:gd name="f24" fmla="*/ f18 1 21600"/>
                <a:gd name="f25" fmla="*/ f19 1 21600"/>
                <a:gd name="f26" fmla="*/ 21600 f18 1"/>
                <a:gd name="f27" fmla="*/ 21600 f19 1"/>
                <a:gd name="f28" fmla="*/ f21 1 f1"/>
                <a:gd name="f29" fmla="+- f22 0 f2"/>
                <a:gd name="f30" fmla="+- f23 0 f2"/>
                <a:gd name="f31" fmla="min f25 f24"/>
                <a:gd name="f32" fmla="*/ f26 1 f20"/>
                <a:gd name="f33" fmla="*/ f27 1 f20"/>
                <a:gd name="f34" fmla="+- 0 0 f28"/>
                <a:gd name="f35" fmla="val f32"/>
                <a:gd name="f36" fmla="val f33"/>
                <a:gd name="f37" fmla="+- 0 0 f34"/>
                <a:gd name="f38" fmla="*/ f14 f31 1"/>
                <a:gd name="f39" fmla="+- f36 0 f14"/>
                <a:gd name="f40" fmla="+- f35 0 f14"/>
                <a:gd name="f41" fmla="*/ f37 f1 1"/>
                <a:gd name="f42" fmla="*/ f39 1 2"/>
                <a:gd name="f43" fmla="*/ f40 1 2"/>
                <a:gd name="f44" fmla="*/ f41 1 f8"/>
                <a:gd name="f45" fmla="+- f14 f42 0"/>
                <a:gd name="f46" fmla="+- f14 f43 0"/>
                <a:gd name="f47" fmla="+- f44 0 f2"/>
                <a:gd name="f48" fmla="*/ f43 f31 1"/>
                <a:gd name="f49" fmla="*/ f42 f31 1"/>
                <a:gd name="f50" fmla="cos 1 f47"/>
                <a:gd name="f51" fmla="sin 1 f47"/>
                <a:gd name="f52" fmla="*/ f45 f31 1"/>
                <a:gd name="f53" fmla="+- 0 0 f50"/>
                <a:gd name="f54" fmla="+- 0 0 f51"/>
                <a:gd name="f55" fmla="+- 0 0 f53"/>
                <a:gd name="f56" fmla="+- 0 0 f54"/>
                <a:gd name="f57" fmla="*/ f55 f43 1"/>
                <a:gd name="f58" fmla="*/ f56 f42 1"/>
                <a:gd name="f59" fmla="+- f46 0 f57"/>
                <a:gd name="f60" fmla="+- f46 f57 0"/>
                <a:gd name="f61" fmla="+- f45 0 f58"/>
                <a:gd name="f62" fmla="+- f45 f58 0"/>
                <a:gd name="f63" fmla="*/ f59 f31 1"/>
                <a:gd name="f64" fmla="*/ f61 f31 1"/>
                <a:gd name="f65" fmla="*/ f60 f31 1"/>
                <a:gd name="f66" fmla="*/ f62 f31 1"/>
              </a:gdLst>
              <a:ahLst/>
              <a:cxnLst>
                <a:cxn ang="3cd4">
                  <a:pos x="hc" y="t"/>
                </a:cxn>
                <a:cxn ang="0">
                  <a:pos x="r" y="vc"/>
                </a:cxn>
                <a:cxn ang="cd4">
                  <a:pos x="hc" y="b"/>
                </a:cxn>
                <a:cxn ang="cd2">
                  <a:pos x="l" y="vc"/>
                </a:cxn>
                <a:cxn ang="f29">
                  <a:pos x="f63" y="f64"/>
                </a:cxn>
                <a:cxn ang="f30">
                  <a:pos x="f63" y="f66"/>
                </a:cxn>
                <a:cxn ang="f30">
                  <a:pos x="f65" y="f66"/>
                </a:cxn>
                <a:cxn ang="f29">
                  <a:pos x="f65" y="f64"/>
                </a:cxn>
              </a:cxnLst>
              <a:rect l="f63" t="f64" r="f65" b="f66"/>
              <a:pathLst>
                <a:path>
                  <a:moveTo>
                    <a:pt x="f38" y="f52"/>
                  </a:moveTo>
                  <a:arcTo wR="f48" hR="f49" stAng="f1" swAng="f0"/>
                  <a:close/>
                </a:path>
              </a:pathLst>
            </a:custGeom>
            <a:solidFill>
              <a:srgbClr val="F2F2F2"/>
            </a:solidFill>
            <a:ln cap="flat">
              <a:noFill/>
              <a:prstDash val="solid"/>
            </a:ln>
          </p:spPr>
          <p:txBody>
            <a:bodyPr lIns="0" tIns="0" rIns="0" bIns="0"/>
            <a:lstStyle/>
            <a:p>
              <a:endParaRPr lang="en-GB"/>
            </a:p>
          </p:txBody>
        </p:sp>
        <p:sp>
          <p:nvSpPr>
            <p:cNvPr id="15" name="Rectangle 14" descr="Money">
              <a:extLst>
                <a:ext uri="{FF2B5EF4-FFF2-40B4-BE49-F238E27FC236}">
                  <a16:creationId xmlns:a16="http://schemas.microsoft.com/office/drawing/2014/main" id="{46F5D4B8-0510-CF09-F340-9CB115D24224}"/>
                </a:ext>
              </a:extLst>
            </p:cNvPr>
            <p:cNvSpPr/>
            <p:nvPr/>
          </p:nvSpPr>
          <p:spPr>
            <a:xfrm>
              <a:off x="6650879" y="4655576"/>
              <a:ext cx="774825" cy="774825"/>
            </a:xfrm>
            <a:prstGeom prst="rect">
              <a:avLst/>
            </a:prstGeom>
            <a:blipFill>
              <a:blip r:embed="rId8">
                <a:alphaModFix/>
                <a:extLst>
                  <a:ext uri="{96DAC541-7B7A-43D3-8B79-37D633B846F1}">
                    <asvg:svgBlip xmlns:asvg="http://schemas.microsoft.com/office/drawing/2016/SVG/main" r:embed="rId9"/>
                  </a:ext>
                </a:extLst>
              </a:blip>
              <a:stretch>
                <a:fillRect/>
              </a:stretch>
            </a:blipFill>
            <a:ln cap="flat">
              <a:noFill/>
              <a:prstDash val="solid"/>
            </a:ln>
          </p:spPr>
          <p:txBody>
            <a:bodyPr lIns="0" tIns="0" rIns="0" bIns="0"/>
            <a:lstStyle/>
            <a:p>
              <a:endParaRPr lang="en-GB"/>
            </a:p>
          </p:txBody>
        </p:sp>
        <p:sp>
          <p:nvSpPr>
            <p:cNvPr id="16" name="Freeform: Shape 15">
              <a:extLst>
                <a:ext uri="{FF2B5EF4-FFF2-40B4-BE49-F238E27FC236}">
                  <a16:creationId xmlns:a16="http://schemas.microsoft.com/office/drawing/2014/main" id="{CACDBCE3-492A-3CBF-AB86-09E094F4DF6A}"/>
                </a:ext>
              </a:extLst>
            </p:cNvPr>
            <p:cNvSpPr/>
            <p:nvPr/>
          </p:nvSpPr>
          <p:spPr>
            <a:xfrm>
              <a:off x="7992523" y="4375038"/>
              <a:ext cx="3148937" cy="1335910"/>
            </a:xfrm>
            <a:custGeom>
              <a:avLst/>
              <a:gdLst>
                <a:gd name="f0" fmla="val 10800000"/>
                <a:gd name="f1" fmla="val 5400000"/>
                <a:gd name="f2" fmla="val 180"/>
                <a:gd name="f3" fmla="val w"/>
                <a:gd name="f4" fmla="val h"/>
                <a:gd name="f5" fmla="val 0"/>
                <a:gd name="f6" fmla="val 3148942"/>
                <a:gd name="f7" fmla="val 1335915"/>
                <a:gd name="f8" fmla="+- 0 0 -90"/>
                <a:gd name="f9" fmla="*/ f3 1 3148942"/>
                <a:gd name="f10" fmla="*/ f4 1 1335915"/>
                <a:gd name="f11" fmla="val f5"/>
                <a:gd name="f12" fmla="val f6"/>
                <a:gd name="f13" fmla="val f7"/>
                <a:gd name="f14" fmla="*/ f8 f0 1"/>
                <a:gd name="f15" fmla="+- f13 0 f11"/>
                <a:gd name="f16" fmla="+- f12 0 f11"/>
                <a:gd name="f17" fmla="*/ f14 1 f2"/>
                <a:gd name="f18" fmla="*/ f16 1 3148942"/>
                <a:gd name="f19" fmla="*/ f15 1 1335915"/>
                <a:gd name="f20" fmla="*/ 0 f16 1"/>
                <a:gd name="f21" fmla="*/ 0 f15 1"/>
                <a:gd name="f22" fmla="*/ 3148942 f16 1"/>
                <a:gd name="f23" fmla="*/ 1335915 f15 1"/>
                <a:gd name="f24" fmla="+- f17 0 f1"/>
                <a:gd name="f25" fmla="*/ f20 1 3148942"/>
                <a:gd name="f26" fmla="*/ f21 1 1335915"/>
                <a:gd name="f27" fmla="*/ f22 1 3148942"/>
                <a:gd name="f28" fmla="*/ f23 1 1335915"/>
                <a:gd name="f29" fmla="*/ f11 1 f18"/>
                <a:gd name="f30" fmla="*/ f12 1 f18"/>
                <a:gd name="f31" fmla="*/ f11 1 f19"/>
                <a:gd name="f32" fmla="*/ f13 1 f19"/>
                <a:gd name="f33" fmla="*/ f25 1 f18"/>
                <a:gd name="f34" fmla="*/ f26 1 f19"/>
                <a:gd name="f35" fmla="*/ f27 1 f18"/>
                <a:gd name="f36" fmla="*/ f28 1 f19"/>
                <a:gd name="f37" fmla="*/ f29 f9 1"/>
                <a:gd name="f38" fmla="*/ f30 f9 1"/>
                <a:gd name="f39" fmla="*/ f32 f10 1"/>
                <a:gd name="f40" fmla="*/ f31 f10 1"/>
                <a:gd name="f41" fmla="*/ f33 f9 1"/>
                <a:gd name="f42" fmla="*/ f34 f10 1"/>
                <a:gd name="f43" fmla="*/ f35 f9 1"/>
                <a:gd name="f44" fmla="*/ f36 f10 1"/>
              </a:gdLst>
              <a:ahLst/>
              <a:cxnLst>
                <a:cxn ang="3cd4">
                  <a:pos x="hc" y="t"/>
                </a:cxn>
                <a:cxn ang="0">
                  <a:pos x="r" y="vc"/>
                </a:cxn>
                <a:cxn ang="cd4">
                  <a:pos x="hc" y="b"/>
                </a:cxn>
                <a:cxn ang="cd2">
                  <a:pos x="l" y="vc"/>
                </a:cxn>
                <a:cxn ang="f24">
                  <a:pos x="f41" y="f42"/>
                </a:cxn>
                <a:cxn ang="f24">
                  <a:pos x="f43" y="f42"/>
                </a:cxn>
                <a:cxn ang="f24">
                  <a:pos x="f43" y="f44"/>
                </a:cxn>
                <a:cxn ang="f24">
                  <a:pos x="f41" y="f44"/>
                </a:cxn>
                <a:cxn ang="f24">
                  <a:pos x="f41" y="f42"/>
                </a:cxn>
              </a:cxnLst>
              <a:rect l="f37" t="f40" r="f38" b="f39"/>
              <a:pathLst>
                <a:path w="3148942" h="1335915">
                  <a:moveTo>
                    <a:pt x="f5" y="f5"/>
                  </a:moveTo>
                  <a:lnTo>
                    <a:pt x="f6" y="f5"/>
                  </a:lnTo>
                  <a:lnTo>
                    <a:pt x="f6" y="f7"/>
                  </a:lnTo>
                  <a:lnTo>
                    <a:pt x="f5" y="f7"/>
                  </a:lnTo>
                  <a:lnTo>
                    <a:pt x="f5" y="f5"/>
                  </a:lnTo>
                  <a:close/>
                </a:path>
              </a:pathLst>
            </a:custGeom>
            <a:noFill/>
            <a:ln cap="flat">
              <a:noFill/>
              <a:prstDash val="solid"/>
            </a:ln>
          </p:spPr>
          <p:txBody>
            <a:bodyPr vert="horz" wrap="square" lIns="0" tIns="0" rIns="0" bIns="0" anchor="ctr" anchorCtr="0" compatLnSpc="1">
              <a:noAutofit/>
            </a:bodyPr>
            <a:lstStyle/>
            <a:p>
              <a:pPr marL="0" marR="0" lvl="0" indent="0" algn="l" defTabSz="755651" rtl="0" fontAlgn="auto" hangingPunct="1">
                <a:lnSpc>
                  <a:spcPct val="100000"/>
                </a:lnSpc>
                <a:spcBef>
                  <a:spcPts val="0"/>
                </a:spcBef>
                <a:spcAft>
                  <a:spcPts val="700"/>
                </a:spcAft>
                <a:buNone/>
                <a:tabLst/>
                <a:defRPr sz="1800" b="0" i="0" u="none" strike="noStrike" kern="0" cap="none" spc="0" baseline="0">
                  <a:solidFill>
                    <a:srgbClr val="000000"/>
                  </a:solidFill>
                  <a:uFillTx/>
                </a:defRPr>
              </a:pPr>
              <a:r>
                <a:rPr lang="en-GB" sz="2400" b="0" i="0" u="none" strike="noStrike" kern="1200" cap="none" spc="0" baseline="0" dirty="0">
                  <a:solidFill>
                    <a:srgbClr val="000000"/>
                  </a:solidFill>
                  <a:uFillTx/>
                  <a:latin typeface="Calibri"/>
                </a:rPr>
                <a:t>preparation of budgets, setting price levels and advising on future activities</a:t>
              </a:r>
              <a:endParaRPr lang="en-US" sz="2400" b="0" i="0" u="none" strike="noStrike" kern="1200" cap="none" spc="0" baseline="0" dirty="0">
                <a:solidFill>
                  <a:srgbClr val="000000"/>
                </a:solidFill>
                <a:uFillTx/>
                <a:latin typeface="Calibri"/>
              </a:endParaRPr>
            </a:p>
          </p:txBody>
        </p:sp>
      </p:gr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5" name="Rectangle 2">
            <a:extLst>
              <a:ext uri="{FF2B5EF4-FFF2-40B4-BE49-F238E27FC236}">
                <a16:creationId xmlns:a16="http://schemas.microsoft.com/office/drawing/2014/main" id="{72AC8329-99B0-576B-C76F-D225CE1F5052}"/>
              </a:ext>
            </a:extLst>
          </p:cNvPr>
          <p:cNvSpPr txBox="1">
            <a:spLocks noGrp="1" noChangeArrowheads="1"/>
          </p:cNvSpPr>
          <p:nvPr>
            <p:ph type="title"/>
          </p:nvPr>
        </p:nvSpPr>
        <p:spPr/>
        <p:txBody>
          <a:bodyPr/>
          <a:lstStyle/>
          <a:p>
            <a:pPr eaLnBrk="1"/>
            <a:r>
              <a:rPr altLang="en-US">
                <a:latin typeface="Arial" panose="020B0604020202020204" pitchFamily="34" charset="0"/>
              </a:rPr>
              <a:t>Key Definitions</a:t>
            </a:r>
          </a:p>
        </p:txBody>
      </p:sp>
      <p:sp>
        <p:nvSpPr>
          <p:cNvPr id="2" name="Rectangle 3">
            <a:extLst>
              <a:ext uri="{FF2B5EF4-FFF2-40B4-BE49-F238E27FC236}">
                <a16:creationId xmlns:a16="http://schemas.microsoft.com/office/drawing/2014/main" id="{B1112932-1BA4-964D-6451-722AAB63C4E9}"/>
              </a:ext>
            </a:extLst>
          </p:cNvPr>
          <p:cNvSpPr txBox="1">
            <a:spLocks noGrp="1"/>
          </p:cNvSpPr>
          <p:nvPr>
            <p:ph idx="1"/>
          </p:nvPr>
        </p:nvSpPr>
        <p:spPr/>
        <p:txBody>
          <a:bodyPr>
            <a:normAutofit/>
          </a:bodyPr>
          <a:lstStyle/>
          <a:p>
            <a:pPr marL="182880" indent="-182880" eaLnBrk="1" fontAlgn="auto">
              <a:lnSpc>
                <a:spcPct val="80000"/>
              </a:lnSpc>
              <a:spcAft>
                <a:spcPts val="0"/>
              </a:spcAft>
              <a:buFont typeface="Garamond" pitchFamily="18"/>
              <a:buNone/>
              <a:defRPr/>
            </a:pPr>
            <a:r>
              <a:rPr sz="2000" dirty="0">
                <a:latin typeface="Arial" pitchFamily="34"/>
              </a:rPr>
              <a:t>	</a:t>
            </a:r>
          </a:p>
          <a:p>
            <a:pPr marL="182880" indent="-182880" eaLnBrk="1" fontAlgn="auto">
              <a:lnSpc>
                <a:spcPct val="100000"/>
              </a:lnSpc>
              <a:spcAft>
                <a:spcPts val="0"/>
              </a:spcAft>
              <a:buFont typeface="Garamond" pitchFamily="18"/>
              <a:buNone/>
              <a:defRPr/>
            </a:pPr>
            <a:r>
              <a:rPr sz="2400" b="1" dirty="0">
                <a:latin typeface="Arial" pitchFamily="34"/>
              </a:rPr>
              <a:t>Cost Unit</a:t>
            </a:r>
          </a:p>
          <a:p>
            <a:pPr marL="182880" indent="-182880" eaLnBrk="1" fontAlgn="auto">
              <a:lnSpc>
                <a:spcPct val="100000"/>
              </a:lnSpc>
              <a:spcAft>
                <a:spcPts val="0"/>
              </a:spcAft>
              <a:buFont typeface="Garamond" pitchFamily="18"/>
              <a:buNone/>
              <a:defRPr/>
            </a:pPr>
            <a:r>
              <a:rPr sz="2400" dirty="0">
                <a:latin typeface="Arial" pitchFamily="34"/>
              </a:rPr>
              <a:t>  A cost unit is a unit of product or service for which costs can be ascertained.</a:t>
            </a:r>
          </a:p>
          <a:p>
            <a:pPr marL="182880" indent="-182880" eaLnBrk="1" fontAlgn="auto">
              <a:lnSpc>
                <a:spcPct val="100000"/>
              </a:lnSpc>
              <a:spcAft>
                <a:spcPts val="0"/>
              </a:spcAft>
              <a:buFont typeface="Garamond" pitchFamily="18"/>
              <a:buNone/>
              <a:defRPr/>
            </a:pPr>
            <a:r>
              <a:rPr sz="2400" b="1" dirty="0">
                <a:latin typeface="Arial" pitchFamily="34"/>
              </a:rPr>
              <a:t>Direct Cost</a:t>
            </a:r>
          </a:p>
          <a:p>
            <a:pPr marL="182880" indent="-182880" eaLnBrk="1" fontAlgn="auto">
              <a:lnSpc>
                <a:spcPct val="100000"/>
              </a:lnSpc>
              <a:spcAft>
                <a:spcPts val="0"/>
              </a:spcAft>
              <a:buFont typeface="Garamond" pitchFamily="18"/>
              <a:buNone/>
              <a:defRPr/>
            </a:pPr>
            <a:r>
              <a:rPr sz="2400" dirty="0">
                <a:latin typeface="Arial" pitchFamily="34"/>
              </a:rPr>
              <a:t>	Costs which can be directly attributed to  a cost unit.</a:t>
            </a:r>
          </a:p>
          <a:p>
            <a:pPr marL="182880" indent="-182880" eaLnBrk="1" fontAlgn="auto">
              <a:lnSpc>
                <a:spcPct val="100000"/>
              </a:lnSpc>
              <a:spcAft>
                <a:spcPts val="0"/>
              </a:spcAft>
              <a:buFont typeface="Garamond" pitchFamily="18"/>
              <a:buNone/>
              <a:defRPr/>
            </a:pPr>
            <a:r>
              <a:rPr sz="2400" b="1" dirty="0">
                <a:latin typeface="Arial" pitchFamily="34"/>
              </a:rPr>
              <a:t>Indirect Cost</a:t>
            </a:r>
          </a:p>
          <a:p>
            <a:pPr marL="182880" indent="-182880" eaLnBrk="1" fontAlgn="auto">
              <a:lnSpc>
                <a:spcPct val="100000"/>
              </a:lnSpc>
              <a:spcAft>
                <a:spcPts val="0"/>
              </a:spcAft>
              <a:buFont typeface="Garamond" pitchFamily="18"/>
              <a:buNone/>
              <a:defRPr/>
            </a:pPr>
            <a:r>
              <a:rPr sz="2400" dirty="0">
                <a:latin typeface="Arial" pitchFamily="34"/>
              </a:rPr>
              <a:t>	Costs which cannot economically be identified with a specific cost unit.</a:t>
            </a:r>
          </a:p>
          <a:p>
            <a:pPr marL="182880" indent="-182880" eaLnBrk="1" fontAlgn="auto">
              <a:lnSpc>
                <a:spcPct val="100000"/>
              </a:lnSpc>
              <a:spcAft>
                <a:spcPts val="0"/>
              </a:spcAft>
              <a:buFont typeface="Garamond" pitchFamily="18"/>
              <a:buNone/>
              <a:defRPr/>
            </a:pPr>
            <a:r>
              <a:rPr sz="2400" dirty="0">
                <a:latin typeface="Arial" pitchFamily="34"/>
              </a:rPr>
              <a:t>	</a:t>
            </a:r>
          </a:p>
          <a:p>
            <a:pPr marL="182880" indent="-182880" eaLnBrk="1" fontAlgn="auto">
              <a:lnSpc>
                <a:spcPct val="80000"/>
              </a:lnSpc>
              <a:spcAft>
                <a:spcPts val="0"/>
              </a:spcAft>
              <a:buFont typeface="Garamond" pitchFamily="18"/>
              <a:buNone/>
              <a:defRPr/>
            </a:pPr>
            <a:endParaRPr sz="2000" dirty="0">
              <a:latin typeface="Arial" pitchFamily="34"/>
            </a:endParaRPr>
          </a:p>
          <a:p>
            <a:pPr marL="182880" indent="-182880" eaLnBrk="1" fontAlgn="auto">
              <a:lnSpc>
                <a:spcPct val="80000"/>
              </a:lnSpc>
              <a:spcAft>
                <a:spcPts val="0"/>
              </a:spcAft>
              <a:buFont typeface="Garamond" pitchFamily="18"/>
              <a:buChar char="◦"/>
              <a:defRPr/>
            </a:pPr>
            <a:endParaRPr lang="en-GB" sz="2000" dirty="0">
              <a:latin typeface="Arial" pitchFamily="34"/>
            </a:endParaRPr>
          </a:p>
        </p:txBody>
      </p:sp>
    </p:spTree>
    <p:extLst>
      <p:ext uri="{BB962C8B-B14F-4D97-AF65-F5344CB8AC3E}">
        <p14:creationId xmlns:p14="http://schemas.microsoft.com/office/powerpoint/2010/main" val="3072081154"/>
      </p:ext>
    </p:extLst>
  </p:cSld>
  <p:clrMapOvr>
    <a:masterClrMapping/>
  </p:clrMapOvr>
  <p:transition spd="slow"/>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8862AE-DE6C-D2EB-B88B-0DEC4CFA9F30}"/>
              </a:ext>
            </a:extLst>
          </p:cNvPr>
          <p:cNvSpPr>
            <a:spLocks noGrp="1"/>
          </p:cNvSpPr>
          <p:nvPr>
            <p:ph type="title"/>
          </p:nvPr>
        </p:nvSpPr>
        <p:spPr/>
        <p:txBody>
          <a:bodyPr>
            <a:normAutofit fontScale="90000"/>
          </a:bodyPr>
          <a:lstStyle/>
          <a:p>
            <a:r>
              <a:rPr lang="en-GB" sz="4400" b="1" dirty="0">
                <a:solidFill>
                  <a:srgbClr val="FFFFFF"/>
                </a:solidFill>
                <a:latin typeface="Century Gothic" pitchFamily="34"/>
              </a:rPr>
              <a:t>Cost accounting is:</a:t>
            </a:r>
            <a:br>
              <a:rPr lang="en-GB" sz="4400" dirty="0">
                <a:solidFill>
                  <a:srgbClr val="FFFFFF"/>
                </a:solidFill>
                <a:latin typeface="Century Gothic" pitchFamily="34"/>
              </a:rPr>
            </a:br>
            <a:r>
              <a:rPr lang="en-GB" sz="4400" b="1" dirty="0">
                <a:latin typeface="Century Gothic" pitchFamily="34"/>
              </a:rPr>
              <a:t>Cost accounting is:</a:t>
            </a:r>
            <a:br>
              <a:rPr lang="en-GB" sz="4400" dirty="0">
                <a:latin typeface="Century Gothic" pitchFamily="34"/>
              </a:rPr>
            </a:br>
            <a:endParaRPr lang="en-GB" dirty="0"/>
          </a:p>
        </p:txBody>
      </p:sp>
      <p:sp>
        <p:nvSpPr>
          <p:cNvPr id="4" name="Content Placeholder 2">
            <a:extLst>
              <a:ext uri="{FF2B5EF4-FFF2-40B4-BE49-F238E27FC236}">
                <a16:creationId xmlns:a16="http://schemas.microsoft.com/office/drawing/2014/main" id="{274F7CE6-A985-417F-D6D3-415FE5A2901A}"/>
              </a:ext>
            </a:extLst>
          </p:cNvPr>
          <p:cNvSpPr txBox="1">
            <a:spLocks noGrp="1"/>
          </p:cNvSpPr>
          <p:nvPr>
            <p:ph idx="1"/>
          </p:nvPr>
        </p:nvSpPr>
        <p:spPr>
          <a:xfrm>
            <a:off x="838200" y="1825625"/>
            <a:ext cx="10515600" cy="4351338"/>
          </a:xfrm>
        </p:spPr>
        <p:txBody>
          <a:bodyPr/>
          <a:lstStyle/>
          <a:p>
            <a:pPr lvl="0"/>
            <a:endParaRPr lang="en-GB" dirty="0">
              <a:latin typeface="Century Gothic" pitchFamily="34"/>
            </a:endParaRPr>
          </a:p>
          <a:p>
            <a:pPr lvl="0"/>
            <a:r>
              <a:rPr lang="en-GB" dirty="0">
                <a:latin typeface="Century Gothic" pitchFamily="34"/>
              </a:rPr>
              <a:t>Can be for periods in the past, present or future.</a:t>
            </a:r>
          </a:p>
          <a:p>
            <a:pPr lvl="0"/>
            <a:r>
              <a:rPr lang="en-GB" dirty="0">
                <a:latin typeface="Century Gothic" pitchFamily="34"/>
              </a:rPr>
              <a:t>Produced when required.</a:t>
            </a:r>
          </a:p>
          <a:p>
            <a:pPr lvl="0"/>
            <a:r>
              <a:rPr lang="en-GB" dirty="0">
                <a:latin typeface="Century Gothic" pitchFamily="34"/>
              </a:rPr>
              <a:t>Prepared for management.</a:t>
            </a:r>
          </a:p>
          <a:p>
            <a:pPr marL="365760" lvl="0" indent="-365760"/>
            <a:endParaRPr lang="en-GB" dirty="0">
              <a:latin typeface="Century Gothic"/>
            </a:endParaRPr>
          </a:p>
        </p:txBody>
      </p:sp>
    </p:spTree>
    <p:extLst>
      <p:ext uri="{BB962C8B-B14F-4D97-AF65-F5344CB8AC3E}">
        <p14:creationId xmlns:p14="http://schemas.microsoft.com/office/powerpoint/2010/main" val="19950097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1" end="1"/>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4">
                                            <p:txEl>
                                              <p:pRg st="2" end="2"/>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3" name="Title 1">
            <a:extLst>
              <a:ext uri="{FF2B5EF4-FFF2-40B4-BE49-F238E27FC236}">
                <a16:creationId xmlns:a16="http://schemas.microsoft.com/office/drawing/2014/main" id="{07126FF8-3D19-2EFA-80CF-4B7B77BBDECC}"/>
              </a:ext>
            </a:extLst>
          </p:cNvPr>
          <p:cNvSpPr txBox="1">
            <a:spLocks noGrp="1" noChangeArrowheads="1"/>
          </p:cNvSpPr>
          <p:nvPr>
            <p:ph type="title"/>
          </p:nvPr>
        </p:nvSpPr>
        <p:spPr/>
        <p:txBody>
          <a:bodyPr/>
          <a:lstStyle/>
          <a:p>
            <a:pPr eaLnBrk="1"/>
            <a:r>
              <a:rPr lang="en-GB" altLang="en-US" b="1">
                <a:latin typeface="Arial" panose="020B0604020202020204" pitchFamily="34" charset="0"/>
              </a:rPr>
              <a:t>Cost accounting is:</a:t>
            </a:r>
            <a:endParaRPr altLang="en-US">
              <a:latin typeface="Arial" panose="020B0604020202020204" pitchFamily="34" charset="0"/>
            </a:endParaRPr>
          </a:p>
        </p:txBody>
      </p:sp>
      <p:sp>
        <p:nvSpPr>
          <p:cNvPr id="2" name="Content Placeholder 2">
            <a:extLst>
              <a:ext uri="{FF2B5EF4-FFF2-40B4-BE49-F238E27FC236}">
                <a16:creationId xmlns:a16="http://schemas.microsoft.com/office/drawing/2014/main" id="{4213ABD7-7D8E-D805-BCB5-13D701BC6EB9}"/>
              </a:ext>
            </a:extLst>
          </p:cNvPr>
          <p:cNvSpPr txBox="1">
            <a:spLocks noGrp="1" noChangeArrowheads="1"/>
          </p:cNvSpPr>
          <p:nvPr>
            <p:ph idx="1"/>
          </p:nvPr>
        </p:nvSpPr>
        <p:spPr/>
        <p:txBody>
          <a:bodyPr/>
          <a:lstStyle/>
          <a:p>
            <a:pPr eaLnBrk="1"/>
            <a:r>
              <a:rPr lang="en-GB" altLang="en-US" sz="2800" dirty="0">
                <a:latin typeface="Arial" panose="020B0604020202020204" pitchFamily="34" charset="0"/>
              </a:rPr>
              <a:t>Cost accounting is an internal reporting system to facilitate decision making by management</a:t>
            </a:r>
          </a:p>
          <a:p>
            <a:pPr eaLnBrk="1"/>
            <a:r>
              <a:rPr lang="en-GB" altLang="en-US" sz="2800" dirty="0">
                <a:latin typeface="Arial" panose="020B0604020202020204" pitchFamily="34" charset="0"/>
              </a:rPr>
              <a:t>Cost accounting is a form of management accounting that enables an organisation to predict future expenditures</a:t>
            </a:r>
          </a:p>
          <a:p>
            <a:pPr eaLnBrk="1"/>
            <a:r>
              <a:rPr lang="en-GB" altLang="en-US" sz="2800" dirty="0">
                <a:latin typeface="Arial" panose="020B0604020202020204" pitchFamily="34" charset="0"/>
              </a:rPr>
              <a:t>Organisations do not have to use it (although most do in some form).</a:t>
            </a:r>
          </a:p>
        </p:txBody>
      </p:sp>
    </p:spTree>
    <p:extLst>
      <p:ext uri="{BB962C8B-B14F-4D97-AF65-F5344CB8AC3E}">
        <p14:creationId xmlns:p14="http://schemas.microsoft.com/office/powerpoint/2010/main" val="2862073176"/>
      </p:ext>
    </p:extLst>
  </p:cSld>
  <p:clrMapOvr>
    <a:masterClrMapping/>
  </p:clrMapOvr>
  <p:transition spd="slow"/>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7" name="Title 1">
            <a:extLst>
              <a:ext uri="{FF2B5EF4-FFF2-40B4-BE49-F238E27FC236}">
                <a16:creationId xmlns:a16="http://schemas.microsoft.com/office/drawing/2014/main" id="{B39716D6-0F96-E61F-8535-C6C49BA6E082}"/>
              </a:ext>
            </a:extLst>
          </p:cNvPr>
          <p:cNvSpPr txBox="1">
            <a:spLocks noGrp="1" noChangeArrowheads="1"/>
          </p:cNvSpPr>
          <p:nvPr>
            <p:ph type="title"/>
          </p:nvPr>
        </p:nvSpPr>
        <p:spPr/>
        <p:txBody>
          <a:bodyPr/>
          <a:lstStyle/>
          <a:p>
            <a:pPr eaLnBrk="1"/>
            <a:r>
              <a:rPr lang="en-GB" altLang="en-US" b="1">
                <a:latin typeface="Arial" panose="020B0604020202020204" pitchFamily="34" charset="0"/>
              </a:rPr>
              <a:t>Cost accounting is:</a:t>
            </a:r>
            <a:endParaRPr altLang="en-US">
              <a:latin typeface="Arial" panose="020B0604020202020204" pitchFamily="34" charset="0"/>
            </a:endParaRPr>
          </a:p>
        </p:txBody>
      </p:sp>
      <p:sp>
        <p:nvSpPr>
          <p:cNvPr id="2" name="Content Placeholder 2">
            <a:extLst>
              <a:ext uri="{FF2B5EF4-FFF2-40B4-BE49-F238E27FC236}">
                <a16:creationId xmlns:a16="http://schemas.microsoft.com/office/drawing/2014/main" id="{39AAA7D2-3509-27A0-D1FC-AB7AF0C26B89}"/>
              </a:ext>
            </a:extLst>
          </p:cNvPr>
          <p:cNvSpPr txBox="1">
            <a:spLocks noGrp="1" noChangeArrowheads="1"/>
          </p:cNvSpPr>
          <p:nvPr>
            <p:ph idx="1"/>
          </p:nvPr>
        </p:nvSpPr>
        <p:spPr/>
        <p:txBody>
          <a:bodyPr/>
          <a:lstStyle/>
          <a:p>
            <a:pPr eaLnBrk="1"/>
            <a:r>
              <a:rPr lang="en-GB" altLang="en-US" sz="2400">
                <a:latin typeface="Arial" panose="020B0604020202020204" pitchFamily="34" charset="0"/>
              </a:rPr>
              <a:t>Information may be approximate.</a:t>
            </a:r>
          </a:p>
          <a:p>
            <a:pPr eaLnBrk="1"/>
            <a:r>
              <a:rPr lang="en-GB" altLang="en-US" sz="2400">
                <a:latin typeface="Arial" panose="020B0604020202020204" pitchFamily="34" charset="0"/>
              </a:rPr>
              <a:t>Can be produced for any segment of an organisation.</a:t>
            </a:r>
          </a:p>
          <a:p>
            <a:pPr eaLnBrk="1"/>
            <a:r>
              <a:rPr lang="en-GB" altLang="en-US" sz="2400">
                <a:latin typeface="Arial" panose="020B0604020202020204" pitchFamily="34" charset="0"/>
              </a:rPr>
              <a:t>There are no prescribed rules.</a:t>
            </a:r>
          </a:p>
          <a:p>
            <a:pPr eaLnBrk="1"/>
            <a:r>
              <a:rPr lang="en-GB" altLang="en-US" sz="2400">
                <a:latin typeface="Arial" panose="020B0604020202020204" pitchFamily="34" charset="0"/>
              </a:rPr>
              <a:t>Can be for periods in the past, present or future.</a:t>
            </a:r>
          </a:p>
          <a:p>
            <a:pPr eaLnBrk="1"/>
            <a:r>
              <a:rPr lang="en-GB" altLang="en-US" sz="2400">
                <a:latin typeface="Arial" panose="020B0604020202020204" pitchFamily="34" charset="0"/>
              </a:rPr>
              <a:t>Produced when required.</a:t>
            </a:r>
          </a:p>
          <a:p>
            <a:pPr eaLnBrk="1"/>
            <a:r>
              <a:rPr lang="en-GB" altLang="en-US" sz="2400">
                <a:latin typeface="Arial" panose="020B0604020202020204" pitchFamily="34" charset="0"/>
              </a:rPr>
              <a:t>Prepared for management.</a:t>
            </a:r>
          </a:p>
          <a:p>
            <a:pPr eaLnBrk="1"/>
            <a:endParaRPr lang="en-GB" altLang="en-US">
              <a:latin typeface="Arial" panose="020B0604020202020204" pitchFamily="34" charset="0"/>
            </a:endParaRPr>
          </a:p>
        </p:txBody>
      </p:sp>
      <p:pic>
        <p:nvPicPr>
          <p:cNvPr id="21508" name="Picture 3">
            <a:extLst>
              <a:ext uri="{FF2B5EF4-FFF2-40B4-BE49-F238E27FC236}">
                <a16:creationId xmlns:a16="http://schemas.microsoft.com/office/drawing/2014/main" id="{61DC8AD0-854A-78E2-F82D-D21BB564A86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433954" y="2607397"/>
            <a:ext cx="3186113" cy="2124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786117542"/>
      </p:ext>
    </p:extLst>
  </p:cSld>
  <p:clrMapOvr>
    <a:masterClrMapping/>
  </p:clrMapOvr>
  <p:transition spd="slow"/>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9" fill="hold" nodeType="clickPar">
                      <p:stCondLst>
                        <p:cond delay="indefinite"/>
                      </p:stCondLst>
                      <p:childTnLst>
                        <p:par>
                          <p:cTn id="10" fill="hold" nodeType="withGroup">
                            <p:stCondLst>
                              <p:cond delay="0"/>
                            </p:stCondLst>
                            <p:childTnLst>
                              <p:par>
                                <p:cTn id="11" presetID="1" presetClass="entr" presetSubtype="0" fill="hold" nodeType="clickEffect">
                                  <p:stCondLst>
                                    <p:cond delay="0"/>
                                  </p:stCondLst>
                                  <p:childTnLst>
                                    <p:set>
                                      <p:cBhvr>
                                        <p:cTn id="12" dur="1" fill="hold">
                                          <p:stCondLst>
                                            <p:cond delay="0"/>
                                          </p:stCondLst>
                                        </p:cTn>
                                        <p:tgtEl>
                                          <p:spTgt spid="2">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2">
                                            <p:txEl>
                                              <p:pRg st="4" end="4"/>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2">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3" name="Title 1">
            <a:extLst>
              <a:ext uri="{FF2B5EF4-FFF2-40B4-BE49-F238E27FC236}">
                <a16:creationId xmlns:a16="http://schemas.microsoft.com/office/drawing/2014/main" id="{07126FF8-3D19-2EFA-80CF-4B7B77BBDECC}"/>
              </a:ext>
            </a:extLst>
          </p:cNvPr>
          <p:cNvSpPr txBox="1">
            <a:spLocks noGrp="1" noChangeArrowheads="1"/>
          </p:cNvSpPr>
          <p:nvPr>
            <p:ph type="title"/>
          </p:nvPr>
        </p:nvSpPr>
        <p:spPr/>
        <p:txBody>
          <a:bodyPr/>
          <a:lstStyle/>
          <a:p>
            <a:pPr eaLnBrk="1"/>
            <a:r>
              <a:rPr lang="en-GB" altLang="en-US" b="1">
                <a:latin typeface="Arial" panose="020B0604020202020204" pitchFamily="34" charset="0"/>
              </a:rPr>
              <a:t>Cost accounting is:</a:t>
            </a:r>
            <a:endParaRPr altLang="en-US">
              <a:latin typeface="Arial" panose="020B0604020202020204" pitchFamily="34" charset="0"/>
            </a:endParaRPr>
          </a:p>
        </p:txBody>
      </p:sp>
      <p:sp>
        <p:nvSpPr>
          <p:cNvPr id="2" name="Content Placeholder 2">
            <a:extLst>
              <a:ext uri="{FF2B5EF4-FFF2-40B4-BE49-F238E27FC236}">
                <a16:creationId xmlns:a16="http://schemas.microsoft.com/office/drawing/2014/main" id="{4213ABD7-7D8E-D805-BCB5-13D701BC6EB9}"/>
              </a:ext>
            </a:extLst>
          </p:cNvPr>
          <p:cNvSpPr txBox="1">
            <a:spLocks noGrp="1" noChangeArrowheads="1"/>
          </p:cNvSpPr>
          <p:nvPr>
            <p:ph idx="1"/>
          </p:nvPr>
        </p:nvSpPr>
        <p:spPr/>
        <p:txBody>
          <a:bodyPr/>
          <a:lstStyle/>
          <a:p>
            <a:pPr eaLnBrk="1"/>
            <a:r>
              <a:rPr lang="en-GB" altLang="en-US" sz="2800">
                <a:latin typeface="Arial" panose="020B0604020202020204" pitchFamily="34" charset="0"/>
              </a:rPr>
              <a:t>Cost accounting is an internal reporting system to facilitate decision making by management</a:t>
            </a:r>
          </a:p>
          <a:p>
            <a:pPr eaLnBrk="1"/>
            <a:r>
              <a:rPr lang="en-GB" altLang="en-US" sz="2800">
                <a:latin typeface="Arial" panose="020B0604020202020204" pitchFamily="34" charset="0"/>
              </a:rPr>
              <a:t>Cost accounting is a form of management accounting that enables an organisation to predict future expenditures</a:t>
            </a:r>
          </a:p>
          <a:p>
            <a:pPr eaLnBrk="1"/>
            <a:r>
              <a:rPr lang="en-GB" altLang="en-US" sz="2800">
                <a:latin typeface="Arial" panose="020B0604020202020204" pitchFamily="34" charset="0"/>
              </a:rPr>
              <a:t>Organisations do not have to use it (although most do in some form).</a:t>
            </a:r>
          </a:p>
        </p:txBody>
      </p:sp>
    </p:spTree>
    <p:extLst>
      <p:ext uri="{BB962C8B-B14F-4D97-AF65-F5344CB8AC3E}">
        <p14:creationId xmlns:p14="http://schemas.microsoft.com/office/powerpoint/2010/main" val="1863870710"/>
      </p:ext>
    </p:extLst>
  </p:cSld>
  <p:clrMapOvr>
    <a:masterClrMapping/>
  </p:clrMapOvr>
  <p:transition spd="slow"/>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7" name="Title 1">
            <a:extLst>
              <a:ext uri="{FF2B5EF4-FFF2-40B4-BE49-F238E27FC236}">
                <a16:creationId xmlns:a16="http://schemas.microsoft.com/office/drawing/2014/main" id="{B39716D6-0F96-E61F-8535-C6C49BA6E082}"/>
              </a:ext>
            </a:extLst>
          </p:cNvPr>
          <p:cNvSpPr txBox="1">
            <a:spLocks noGrp="1" noChangeArrowheads="1"/>
          </p:cNvSpPr>
          <p:nvPr>
            <p:ph type="title"/>
          </p:nvPr>
        </p:nvSpPr>
        <p:spPr/>
        <p:txBody>
          <a:bodyPr/>
          <a:lstStyle/>
          <a:p>
            <a:pPr eaLnBrk="1"/>
            <a:r>
              <a:rPr lang="en-GB" altLang="en-US" b="1">
                <a:latin typeface="Arial" panose="020B0604020202020204" pitchFamily="34" charset="0"/>
              </a:rPr>
              <a:t>Cost accounting is:</a:t>
            </a:r>
            <a:endParaRPr altLang="en-US">
              <a:latin typeface="Arial" panose="020B0604020202020204" pitchFamily="34" charset="0"/>
            </a:endParaRPr>
          </a:p>
        </p:txBody>
      </p:sp>
      <p:sp>
        <p:nvSpPr>
          <p:cNvPr id="2" name="Content Placeholder 2">
            <a:extLst>
              <a:ext uri="{FF2B5EF4-FFF2-40B4-BE49-F238E27FC236}">
                <a16:creationId xmlns:a16="http://schemas.microsoft.com/office/drawing/2014/main" id="{39AAA7D2-3509-27A0-D1FC-AB7AF0C26B89}"/>
              </a:ext>
            </a:extLst>
          </p:cNvPr>
          <p:cNvSpPr txBox="1">
            <a:spLocks noGrp="1" noChangeArrowheads="1"/>
          </p:cNvSpPr>
          <p:nvPr>
            <p:ph idx="1"/>
          </p:nvPr>
        </p:nvSpPr>
        <p:spPr/>
        <p:txBody>
          <a:bodyPr/>
          <a:lstStyle/>
          <a:p>
            <a:pPr eaLnBrk="1"/>
            <a:r>
              <a:rPr lang="en-GB" altLang="en-US" sz="2400">
                <a:latin typeface="Arial" panose="020B0604020202020204" pitchFamily="34" charset="0"/>
              </a:rPr>
              <a:t>Information may be approximate.</a:t>
            </a:r>
          </a:p>
          <a:p>
            <a:pPr eaLnBrk="1"/>
            <a:r>
              <a:rPr lang="en-GB" altLang="en-US" sz="2400">
                <a:latin typeface="Arial" panose="020B0604020202020204" pitchFamily="34" charset="0"/>
              </a:rPr>
              <a:t>Can be produced for any segment of an organisation.</a:t>
            </a:r>
          </a:p>
          <a:p>
            <a:pPr eaLnBrk="1"/>
            <a:r>
              <a:rPr lang="en-GB" altLang="en-US" sz="2400">
                <a:latin typeface="Arial" panose="020B0604020202020204" pitchFamily="34" charset="0"/>
              </a:rPr>
              <a:t>There are no prescribed rules.</a:t>
            </a:r>
          </a:p>
          <a:p>
            <a:pPr eaLnBrk="1"/>
            <a:r>
              <a:rPr lang="en-GB" altLang="en-US" sz="2400">
                <a:latin typeface="Arial" panose="020B0604020202020204" pitchFamily="34" charset="0"/>
              </a:rPr>
              <a:t>Can be for periods in the past, present or future.</a:t>
            </a:r>
          </a:p>
          <a:p>
            <a:pPr eaLnBrk="1"/>
            <a:r>
              <a:rPr lang="en-GB" altLang="en-US" sz="2400">
                <a:latin typeface="Arial" panose="020B0604020202020204" pitchFamily="34" charset="0"/>
              </a:rPr>
              <a:t>Produced when required.</a:t>
            </a:r>
          </a:p>
          <a:p>
            <a:pPr eaLnBrk="1"/>
            <a:r>
              <a:rPr lang="en-GB" altLang="en-US" sz="2400">
                <a:latin typeface="Arial" panose="020B0604020202020204" pitchFamily="34" charset="0"/>
              </a:rPr>
              <a:t>Prepared for management.</a:t>
            </a:r>
          </a:p>
          <a:p>
            <a:pPr eaLnBrk="1"/>
            <a:endParaRPr lang="en-GB" altLang="en-US">
              <a:latin typeface="Arial" panose="020B0604020202020204" pitchFamily="34" charset="0"/>
            </a:endParaRPr>
          </a:p>
        </p:txBody>
      </p:sp>
      <p:pic>
        <p:nvPicPr>
          <p:cNvPr id="21508" name="Picture 3">
            <a:extLst>
              <a:ext uri="{FF2B5EF4-FFF2-40B4-BE49-F238E27FC236}">
                <a16:creationId xmlns:a16="http://schemas.microsoft.com/office/drawing/2014/main" id="{61DC8AD0-854A-78E2-F82D-D21BB564A86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433954" y="2607397"/>
            <a:ext cx="3186113" cy="2124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889177723"/>
      </p:ext>
    </p:extLst>
  </p:cSld>
  <p:clrMapOvr>
    <a:masterClrMapping/>
  </p:clrMapOvr>
  <p:transition spd="slow"/>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9" fill="hold" nodeType="clickPar">
                      <p:stCondLst>
                        <p:cond delay="indefinite"/>
                      </p:stCondLst>
                      <p:childTnLst>
                        <p:par>
                          <p:cTn id="10" fill="hold" nodeType="withGroup">
                            <p:stCondLst>
                              <p:cond delay="0"/>
                            </p:stCondLst>
                            <p:childTnLst>
                              <p:par>
                                <p:cTn id="11" presetID="1" presetClass="entr" presetSubtype="0" fill="hold" nodeType="clickEffect">
                                  <p:stCondLst>
                                    <p:cond delay="0"/>
                                  </p:stCondLst>
                                  <p:childTnLst>
                                    <p:set>
                                      <p:cBhvr>
                                        <p:cTn id="12" dur="1" fill="hold">
                                          <p:stCondLst>
                                            <p:cond delay="0"/>
                                          </p:stCondLst>
                                        </p:cTn>
                                        <p:tgtEl>
                                          <p:spTgt spid="2">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2">
                                            <p:txEl>
                                              <p:pRg st="4" end="4"/>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2">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1" name="Rectangle 2">
            <a:extLst>
              <a:ext uri="{FF2B5EF4-FFF2-40B4-BE49-F238E27FC236}">
                <a16:creationId xmlns:a16="http://schemas.microsoft.com/office/drawing/2014/main" id="{912E57D6-2EC9-29A6-711D-0ED9545EFD81}"/>
              </a:ext>
            </a:extLst>
          </p:cNvPr>
          <p:cNvSpPr txBox="1">
            <a:spLocks noGrp="1" noChangeArrowheads="1"/>
          </p:cNvSpPr>
          <p:nvPr>
            <p:ph type="title"/>
          </p:nvPr>
        </p:nvSpPr>
        <p:spPr>
          <a:xfrm>
            <a:off x="62345" y="153698"/>
            <a:ext cx="10515600" cy="1325563"/>
          </a:xfrm>
        </p:spPr>
        <p:txBody>
          <a:bodyPr/>
          <a:lstStyle/>
          <a:p>
            <a:pPr eaLnBrk="1"/>
            <a:r>
              <a:rPr lang="en-GB" altLang="en-US" b="1" dirty="0">
                <a:latin typeface="Arial" panose="020B0604020202020204" pitchFamily="34" charset="0"/>
              </a:rPr>
              <a:t>Cost accounting is:</a:t>
            </a:r>
            <a:endParaRPr altLang="en-US" dirty="0">
              <a:latin typeface="Arial" panose="020B0604020202020204" pitchFamily="34" charset="0"/>
            </a:endParaRPr>
          </a:p>
        </p:txBody>
      </p:sp>
      <p:sp>
        <p:nvSpPr>
          <p:cNvPr id="2" name="Rectangle 3">
            <a:extLst>
              <a:ext uri="{FF2B5EF4-FFF2-40B4-BE49-F238E27FC236}">
                <a16:creationId xmlns:a16="http://schemas.microsoft.com/office/drawing/2014/main" id="{2843767F-487C-3953-0A74-AF1084AAEEA8}"/>
              </a:ext>
            </a:extLst>
          </p:cNvPr>
          <p:cNvSpPr txBox="1">
            <a:spLocks noGrp="1"/>
          </p:cNvSpPr>
          <p:nvPr>
            <p:ph idx="1"/>
          </p:nvPr>
        </p:nvSpPr>
        <p:spPr>
          <a:xfrm>
            <a:off x="789709" y="1479261"/>
            <a:ext cx="10515600" cy="4351338"/>
          </a:xfrm>
        </p:spPr>
        <p:txBody>
          <a:bodyPr>
            <a:normAutofit/>
          </a:bodyPr>
          <a:lstStyle/>
          <a:p>
            <a:pPr marL="577845" indent="-577845" defTabSz="761996" eaLnBrk="1" fontAlgn="auto">
              <a:lnSpc>
                <a:spcPct val="100000"/>
              </a:lnSpc>
              <a:spcAft>
                <a:spcPts val="0"/>
              </a:spcAft>
              <a:buFont typeface="Garamond" pitchFamily="18"/>
              <a:buChar char="◦"/>
              <a:defRPr/>
            </a:pPr>
            <a:r>
              <a:rPr sz="2400" dirty="0">
                <a:solidFill>
                  <a:srgbClr val="262626"/>
                </a:solidFill>
                <a:latin typeface="Arial"/>
              </a:rPr>
              <a:t>The </a:t>
            </a:r>
            <a:r>
              <a:rPr sz="2400" b="1" dirty="0">
                <a:solidFill>
                  <a:srgbClr val="262626"/>
                </a:solidFill>
                <a:latin typeface="Arial"/>
              </a:rPr>
              <a:t>cost accountant </a:t>
            </a:r>
            <a:r>
              <a:rPr sz="2400" dirty="0">
                <a:solidFill>
                  <a:srgbClr val="262626"/>
                </a:solidFill>
                <a:latin typeface="Arial"/>
              </a:rPr>
              <a:t>provides answers to the following questions:</a:t>
            </a:r>
          </a:p>
          <a:p>
            <a:pPr marL="577845" indent="-577845" defTabSz="761996" eaLnBrk="1" fontAlgn="auto">
              <a:lnSpc>
                <a:spcPct val="100000"/>
              </a:lnSpc>
              <a:spcAft>
                <a:spcPts val="0"/>
              </a:spcAft>
              <a:buFont typeface="Garamond" pitchFamily="18"/>
              <a:buChar char="◦"/>
              <a:defRPr/>
            </a:pPr>
            <a:r>
              <a:rPr sz="2400" dirty="0">
                <a:solidFill>
                  <a:srgbClr val="262626"/>
                </a:solidFill>
                <a:latin typeface="Arial"/>
              </a:rPr>
              <a:t>What has been the costs of goods and services provided to the consumer?</a:t>
            </a:r>
          </a:p>
          <a:p>
            <a:pPr marL="577845" indent="-577845" defTabSz="761996" eaLnBrk="1" fontAlgn="auto">
              <a:lnSpc>
                <a:spcPct val="100000"/>
              </a:lnSpc>
              <a:spcAft>
                <a:spcPts val="0"/>
              </a:spcAft>
              <a:buFont typeface="Garamond" pitchFamily="18"/>
              <a:buChar char="◦"/>
              <a:defRPr/>
            </a:pPr>
            <a:r>
              <a:rPr sz="2400" dirty="0">
                <a:solidFill>
                  <a:srgbClr val="262626"/>
                </a:solidFill>
                <a:latin typeface="Arial"/>
              </a:rPr>
              <a:t>What are the revenues related to the costs to assess profits?</a:t>
            </a:r>
          </a:p>
          <a:p>
            <a:pPr marL="577845" indent="-577845" defTabSz="761996" eaLnBrk="1" fontAlgn="auto">
              <a:lnSpc>
                <a:spcPct val="100000"/>
              </a:lnSpc>
              <a:spcAft>
                <a:spcPts val="0"/>
              </a:spcAft>
              <a:buFont typeface="Garamond" pitchFamily="18"/>
              <a:buChar char="◦"/>
              <a:defRPr/>
            </a:pPr>
            <a:r>
              <a:rPr sz="2400" dirty="0">
                <a:solidFill>
                  <a:srgbClr val="262626"/>
                </a:solidFill>
                <a:latin typeface="Arial"/>
              </a:rPr>
              <a:t>What is the value of stocks of goods for balance sheet purposes?</a:t>
            </a:r>
          </a:p>
          <a:p>
            <a:pPr marL="577845" indent="-577845" defTabSz="761996" eaLnBrk="1" fontAlgn="auto">
              <a:lnSpc>
                <a:spcPct val="100000"/>
              </a:lnSpc>
              <a:spcAft>
                <a:spcPts val="0"/>
              </a:spcAft>
              <a:buFont typeface="Garamond" pitchFamily="18"/>
              <a:buChar char="◦"/>
              <a:defRPr/>
            </a:pPr>
            <a:r>
              <a:rPr sz="2400" dirty="0">
                <a:solidFill>
                  <a:srgbClr val="262626"/>
                </a:solidFill>
                <a:latin typeface="Arial"/>
              </a:rPr>
              <a:t>What are future costs of goods and services?</a:t>
            </a:r>
          </a:p>
          <a:p>
            <a:pPr marL="577845" indent="-577845" defTabSz="761996" eaLnBrk="1" fontAlgn="auto">
              <a:lnSpc>
                <a:spcPct val="100000"/>
              </a:lnSpc>
              <a:spcAft>
                <a:spcPts val="0"/>
              </a:spcAft>
              <a:buFont typeface="Garamond" pitchFamily="18"/>
              <a:buChar char="◦"/>
              <a:defRPr/>
            </a:pPr>
            <a:r>
              <a:rPr sz="2400" dirty="0">
                <a:solidFill>
                  <a:srgbClr val="262626"/>
                </a:solidFill>
                <a:latin typeface="Arial"/>
              </a:rPr>
              <a:t>How do actual costs compare to budgeted costs?</a:t>
            </a:r>
          </a:p>
          <a:p>
            <a:pPr marL="577845" indent="-577845" defTabSz="761996" eaLnBrk="1" fontAlgn="auto">
              <a:lnSpc>
                <a:spcPct val="100000"/>
              </a:lnSpc>
              <a:spcAft>
                <a:spcPts val="0"/>
              </a:spcAft>
              <a:buFont typeface="Garamond" pitchFamily="18"/>
              <a:buChar char="◦"/>
              <a:defRPr/>
            </a:pPr>
            <a:r>
              <a:rPr sz="2400" dirty="0">
                <a:solidFill>
                  <a:srgbClr val="262626"/>
                </a:solidFill>
                <a:latin typeface="Arial"/>
              </a:rPr>
              <a:t>What information does management need to make informed decisions about profits and costs?</a:t>
            </a:r>
          </a:p>
        </p:txBody>
      </p:sp>
    </p:spTree>
    <p:extLst>
      <p:ext uri="{BB962C8B-B14F-4D97-AF65-F5344CB8AC3E}">
        <p14:creationId xmlns:p14="http://schemas.microsoft.com/office/powerpoint/2010/main" val="1380691936"/>
      </p:ext>
    </p:extLst>
  </p:cSld>
  <p:clrMapOvr>
    <a:masterClrMapping/>
  </p:clrMapOvr>
  <p:transition spd="slow"/>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9" fill="hold" nodeType="clickPar">
                      <p:stCondLst>
                        <p:cond delay="indefinite"/>
                      </p:stCondLst>
                      <p:childTnLst>
                        <p:par>
                          <p:cTn id="10" fill="hold" nodeType="withGroup">
                            <p:stCondLst>
                              <p:cond delay="0"/>
                            </p:stCondLst>
                            <p:childTnLst>
                              <p:par>
                                <p:cTn id="11" presetID="1" presetClass="entr" presetSubtype="0" fill="hold" nodeType="clickEffect">
                                  <p:stCondLst>
                                    <p:cond delay="0"/>
                                  </p:stCondLst>
                                  <p:childTnLst>
                                    <p:set>
                                      <p:cBhvr>
                                        <p:cTn id="12" dur="1" fill="hold">
                                          <p:stCondLst>
                                            <p:cond delay="0"/>
                                          </p:stCondLst>
                                        </p:cTn>
                                        <p:tgtEl>
                                          <p:spTgt spid="2">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2">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17" fill="hold" nodeType="clickPar">
                      <p:stCondLst>
                        <p:cond delay="indefinite"/>
                      </p:stCondLst>
                      <p:childTnLst>
                        <p:par>
                          <p:cTn id="18" fill="hold" nodeType="withGroup">
                            <p:stCondLst>
                              <p:cond delay="0"/>
                            </p:stCondLst>
                            <p:childTnLst>
                              <p:par>
                                <p:cTn id="19" presetID="1" presetClass="entr" presetSubtype="0" fill="hold" nodeType="clickEffect">
                                  <p:stCondLst>
                                    <p:cond delay="0"/>
                                  </p:stCondLst>
                                  <p:childTnLst>
                                    <p:set>
                                      <p:cBhvr>
                                        <p:cTn id="20" dur="1" fill="hold">
                                          <p:stCondLst>
                                            <p:cond delay="0"/>
                                          </p:stCondLst>
                                        </p:cTn>
                                        <p:tgtEl>
                                          <p:spTgt spid="2">
                                            <p:txEl>
                                              <p:pRg st="5" end="5"/>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2">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9" name="Title 2">
            <a:extLst>
              <a:ext uri="{FF2B5EF4-FFF2-40B4-BE49-F238E27FC236}">
                <a16:creationId xmlns:a16="http://schemas.microsoft.com/office/drawing/2014/main" id="{0FD335D0-CD70-D3A8-7FF2-E657C36BA5D1}"/>
              </a:ext>
            </a:extLst>
          </p:cNvPr>
          <p:cNvSpPr txBox="1">
            <a:spLocks noGrp="1" noChangeArrowheads="1"/>
          </p:cNvSpPr>
          <p:nvPr>
            <p:ph type="title"/>
          </p:nvPr>
        </p:nvSpPr>
        <p:spPr>
          <a:xfrm>
            <a:off x="117475" y="65088"/>
            <a:ext cx="10058400" cy="846137"/>
          </a:xfrm>
        </p:spPr>
        <p:txBody>
          <a:bodyPr>
            <a:normAutofit/>
          </a:bodyPr>
          <a:lstStyle/>
          <a:p>
            <a:pPr eaLnBrk="1"/>
            <a:r>
              <a:rPr altLang="en-US" sz="3600" b="1" dirty="0">
                <a:latin typeface="Avenir Next LT Pro Light" panose="020B0304020202020204" pitchFamily="34" charset="0"/>
              </a:rPr>
              <a:t>Direct vs. Indirect</a:t>
            </a:r>
            <a:endParaRPr altLang="en-US" sz="3600" dirty="0">
              <a:latin typeface="Avenir Next LT Pro Light" panose="020B0304020202020204" pitchFamily="34" charset="0"/>
            </a:endParaRPr>
          </a:p>
        </p:txBody>
      </p:sp>
      <p:sp>
        <p:nvSpPr>
          <p:cNvPr id="2" name="Content Placeholder 1">
            <a:extLst>
              <a:ext uri="{FF2B5EF4-FFF2-40B4-BE49-F238E27FC236}">
                <a16:creationId xmlns:a16="http://schemas.microsoft.com/office/drawing/2014/main" id="{A1BB280E-C0DE-F94E-19F3-AEEC011292DA}"/>
              </a:ext>
            </a:extLst>
          </p:cNvPr>
          <p:cNvSpPr txBox="1">
            <a:spLocks noGrp="1"/>
          </p:cNvSpPr>
          <p:nvPr>
            <p:ph idx="1"/>
          </p:nvPr>
        </p:nvSpPr>
        <p:spPr>
          <a:xfrm>
            <a:off x="169574" y="1010950"/>
            <a:ext cx="10058400" cy="4278312"/>
          </a:xfrm>
        </p:spPr>
        <p:txBody>
          <a:bodyPr>
            <a:normAutofit fontScale="47500" lnSpcReduction="20000"/>
          </a:bodyPr>
          <a:lstStyle/>
          <a:p>
            <a:pPr marL="365760" indent="-365760" eaLnBrk="1" fontAlgn="auto">
              <a:lnSpc>
                <a:spcPct val="90000"/>
              </a:lnSpc>
              <a:spcAft>
                <a:spcPts val="0"/>
              </a:spcAft>
              <a:buFont typeface="Garamond" pitchFamily="18"/>
              <a:buChar char="◦"/>
              <a:defRPr/>
            </a:pPr>
            <a:r>
              <a:rPr sz="4400" b="1" dirty="0">
                <a:solidFill>
                  <a:srgbClr val="262626"/>
                </a:solidFill>
                <a:latin typeface="+mn-lt"/>
                <a:cs typeface="Arial" pitchFamily="34"/>
              </a:rPr>
              <a:t>Direct costs</a:t>
            </a:r>
          </a:p>
          <a:p>
            <a:pPr marL="365760" indent="-365760" eaLnBrk="1" fontAlgn="auto">
              <a:lnSpc>
                <a:spcPct val="120000"/>
              </a:lnSpc>
              <a:spcAft>
                <a:spcPts val="0"/>
              </a:spcAft>
              <a:buFont typeface="Garamond" pitchFamily="18"/>
              <a:buChar char="◦"/>
              <a:defRPr/>
            </a:pPr>
            <a:r>
              <a:rPr sz="4400" dirty="0">
                <a:solidFill>
                  <a:srgbClr val="262626"/>
                </a:solidFill>
                <a:latin typeface="+mn-lt"/>
                <a:cs typeface="Arial" pitchFamily="34"/>
              </a:rPr>
              <a:t>These are costs that can be economically traced, identified and matched to the product being produced or service provided</a:t>
            </a:r>
          </a:p>
          <a:p>
            <a:pPr marL="365760" indent="-365760" eaLnBrk="1" fontAlgn="auto">
              <a:lnSpc>
                <a:spcPct val="120000"/>
              </a:lnSpc>
              <a:spcAft>
                <a:spcPts val="0"/>
              </a:spcAft>
              <a:buFont typeface="Garamond" pitchFamily="18"/>
              <a:buChar char="◦"/>
              <a:defRPr/>
            </a:pPr>
            <a:r>
              <a:rPr sz="4400" dirty="0">
                <a:solidFill>
                  <a:srgbClr val="262626"/>
                </a:solidFill>
                <a:latin typeface="+mn-lt"/>
                <a:cs typeface="Arial" pitchFamily="34"/>
              </a:rPr>
              <a:t>The sum of the direct costs for a product or service is often referred to as prime cost.</a:t>
            </a:r>
          </a:p>
          <a:p>
            <a:pPr marL="182880" indent="-182880" eaLnBrk="1" fontAlgn="auto">
              <a:lnSpc>
                <a:spcPct val="60000"/>
              </a:lnSpc>
              <a:spcAft>
                <a:spcPts val="0"/>
              </a:spcAft>
              <a:buFont typeface="Garamond" pitchFamily="18"/>
              <a:buNone/>
              <a:defRPr/>
            </a:pPr>
            <a:endParaRPr sz="4400" dirty="0">
              <a:latin typeface="+mn-lt"/>
              <a:cs typeface="Arial" pitchFamily="34"/>
            </a:endParaRPr>
          </a:p>
          <a:p>
            <a:pPr marL="182880" indent="-182880" eaLnBrk="1" fontAlgn="auto">
              <a:lnSpc>
                <a:spcPct val="60000"/>
              </a:lnSpc>
              <a:spcAft>
                <a:spcPts val="0"/>
              </a:spcAft>
              <a:buFont typeface="Garamond" pitchFamily="18"/>
              <a:buNone/>
              <a:defRPr/>
            </a:pPr>
            <a:r>
              <a:rPr sz="4400" b="1" dirty="0">
                <a:latin typeface="+mn-lt"/>
                <a:cs typeface="Arial" pitchFamily="34"/>
              </a:rPr>
              <a:t>Three types of direct costs:</a:t>
            </a:r>
          </a:p>
          <a:p>
            <a:pPr marL="182880" indent="-182880" eaLnBrk="1" fontAlgn="auto">
              <a:lnSpc>
                <a:spcPct val="60000"/>
              </a:lnSpc>
              <a:spcAft>
                <a:spcPts val="0"/>
              </a:spcAft>
              <a:buFont typeface="Garamond" pitchFamily="18"/>
              <a:buNone/>
              <a:defRPr/>
            </a:pPr>
            <a:r>
              <a:rPr sz="4400" b="1" dirty="0">
                <a:latin typeface="+mn-lt"/>
                <a:cs typeface="Arial" pitchFamily="34"/>
              </a:rPr>
              <a:t>			</a:t>
            </a:r>
          </a:p>
          <a:p>
            <a:pPr marL="182880" indent="-182880" eaLnBrk="1" fontAlgn="auto">
              <a:lnSpc>
                <a:spcPct val="60000"/>
              </a:lnSpc>
              <a:spcAft>
                <a:spcPts val="0"/>
              </a:spcAft>
              <a:buFont typeface="Garamond" pitchFamily="18"/>
              <a:buNone/>
              <a:defRPr/>
            </a:pPr>
            <a:r>
              <a:rPr sz="4400" dirty="0">
                <a:latin typeface="+mn-lt"/>
                <a:cs typeface="Arial" pitchFamily="34"/>
              </a:rPr>
              <a:t>			Direct Labour</a:t>
            </a:r>
          </a:p>
          <a:p>
            <a:pPr marL="182880" indent="-182880" eaLnBrk="1" fontAlgn="auto">
              <a:lnSpc>
                <a:spcPct val="60000"/>
              </a:lnSpc>
              <a:spcAft>
                <a:spcPts val="0"/>
              </a:spcAft>
              <a:buFont typeface="Garamond" pitchFamily="18"/>
              <a:buNone/>
              <a:defRPr/>
            </a:pPr>
            <a:r>
              <a:rPr sz="4400" dirty="0">
                <a:latin typeface="+mn-lt"/>
                <a:cs typeface="Arial" pitchFamily="34"/>
              </a:rPr>
              <a:t>			</a:t>
            </a:r>
          </a:p>
          <a:p>
            <a:pPr marL="182880" indent="-182880" eaLnBrk="1" fontAlgn="auto">
              <a:lnSpc>
                <a:spcPct val="60000"/>
              </a:lnSpc>
              <a:spcAft>
                <a:spcPts val="0"/>
              </a:spcAft>
              <a:buFont typeface="Garamond" pitchFamily="18"/>
              <a:buNone/>
              <a:defRPr/>
            </a:pPr>
            <a:r>
              <a:rPr sz="4400" dirty="0">
                <a:latin typeface="+mn-lt"/>
                <a:cs typeface="Arial" pitchFamily="34"/>
              </a:rPr>
              <a:t>			Direct Materials</a:t>
            </a:r>
          </a:p>
          <a:p>
            <a:pPr marL="182880" indent="-182880" eaLnBrk="1" fontAlgn="auto">
              <a:lnSpc>
                <a:spcPct val="60000"/>
              </a:lnSpc>
              <a:spcAft>
                <a:spcPts val="0"/>
              </a:spcAft>
              <a:buFont typeface="Garamond" pitchFamily="18"/>
              <a:buNone/>
              <a:defRPr/>
            </a:pPr>
            <a:r>
              <a:rPr sz="4400" dirty="0">
                <a:latin typeface="+mn-lt"/>
                <a:cs typeface="Arial" pitchFamily="34"/>
              </a:rPr>
              <a:t>			</a:t>
            </a:r>
          </a:p>
          <a:p>
            <a:pPr marL="182880" indent="-182880" eaLnBrk="1" fontAlgn="auto">
              <a:lnSpc>
                <a:spcPct val="60000"/>
              </a:lnSpc>
              <a:spcAft>
                <a:spcPts val="0"/>
              </a:spcAft>
              <a:buFont typeface="Garamond" pitchFamily="18"/>
              <a:buNone/>
              <a:defRPr/>
            </a:pPr>
            <a:r>
              <a:rPr sz="4400" dirty="0">
                <a:latin typeface="+mn-lt"/>
                <a:cs typeface="Arial" pitchFamily="34"/>
              </a:rPr>
              <a:t>			Direct Expenses</a:t>
            </a:r>
          </a:p>
          <a:p>
            <a:pPr marL="182880" indent="-182880" eaLnBrk="1" fontAlgn="auto">
              <a:lnSpc>
                <a:spcPct val="60000"/>
              </a:lnSpc>
              <a:spcAft>
                <a:spcPts val="0"/>
              </a:spcAft>
              <a:buFont typeface="Garamond" pitchFamily="18"/>
              <a:buNone/>
              <a:defRPr/>
            </a:pPr>
            <a:r>
              <a:rPr sz="4400" dirty="0">
                <a:latin typeface="+mn-lt"/>
              </a:rPr>
              <a:t>	</a:t>
            </a:r>
            <a:endParaRPr lang="en-GB" sz="4400" dirty="0">
              <a:latin typeface="+mn-lt"/>
            </a:endParaRPr>
          </a:p>
          <a:p>
            <a:pPr marL="365760" indent="-365760" eaLnBrk="1" fontAlgn="auto">
              <a:lnSpc>
                <a:spcPct val="90000"/>
              </a:lnSpc>
              <a:spcAft>
                <a:spcPts val="0"/>
              </a:spcAft>
              <a:buFont typeface="Garamond" pitchFamily="18"/>
              <a:buChar char="◦"/>
              <a:defRPr/>
            </a:pPr>
            <a:endParaRPr sz="2400" dirty="0">
              <a:solidFill>
                <a:srgbClr val="262626"/>
              </a:solidFill>
              <a:latin typeface="+mn-lt"/>
            </a:endParaRPr>
          </a:p>
          <a:p>
            <a:pPr marL="365760" indent="-365760" eaLnBrk="1" fontAlgn="auto">
              <a:lnSpc>
                <a:spcPct val="90000"/>
              </a:lnSpc>
              <a:spcAft>
                <a:spcPts val="0"/>
              </a:spcAft>
              <a:buFont typeface="Garamond" pitchFamily="18"/>
              <a:buChar char="◦"/>
              <a:defRPr/>
            </a:pPr>
            <a:endParaRPr sz="600" dirty="0">
              <a:solidFill>
                <a:srgbClr val="262626"/>
              </a:solidFill>
            </a:endParaRPr>
          </a:p>
        </p:txBody>
      </p:sp>
    </p:spTree>
    <p:extLst>
      <p:ext uri="{BB962C8B-B14F-4D97-AF65-F5344CB8AC3E}">
        <p14:creationId xmlns:p14="http://schemas.microsoft.com/office/powerpoint/2010/main" val="1794811618"/>
      </p:ext>
    </p:extLst>
  </p:cSld>
  <p:clrMapOvr>
    <a:masterClrMapping/>
  </p:clrMapOvr>
  <p:transition spd="slow"/>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nodeType="clickEffect">
                                  <p:stCondLst>
                                    <p:cond delay="0"/>
                                  </p:stCondLst>
                                  <p:childTnLst>
                                    <p:set>
                                      <p:cBhvr>
                                        <p:cTn id="22" dur="1" fill="hold">
                                          <p:stCondLst>
                                            <p:cond delay="0"/>
                                          </p:stCondLst>
                                        </p:cTn>
                                        <p:tgtEl>
                                          <p:spTgt spid="2">
                                            <p:txEl>
                                              <p:pRg st="5" end="5"/>
                                            </p:txEl>
                                          </p:spTgt>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nodeType="clickEffect">
                                  <p:stCondLst>
                                    <p:cond delay="0"/>
                                  </p:stCondLst>
                                  <p:childTnLst>
                                    <p:set>
                                      <p:cBhvr>
                                        <p:cTn id="26" dur="1" fill="hold">
                                          <p:stCondLst>
                                            <p:cond delay="0"/>
                                          </p:stCondLst>
                                        </p:cTn>
                                        <p:tgtEl>
                                          <p:spTgt spid="2">
                                            <p:txEl>
                                              <p:pRg st="6" end="6"/>
                                            </p:txEl>
                                          </p:spTgt>
                                        </p:tgtEl>
                                        <p:attrNameLst>
                                          <p:attrName>style.visibility</p:attrName>
                                        </p:attrNameLst>
                                      </p:cBhvr>
                                      <p:to>
                                        <p:strVal val="visible"/>
                                      </p:to>
                                    </p:set>
                                  </p:childTnLst>
                                </p:cTn>
                              </p:par>
                            </p:childTnLst>
                          </p:cTn>
                        </p:par>
                      </p:childTnLst>
                    </p:cTn>
                  </p:par>
                  <p:par>
                    <p:cTn id="27" fill="hold" nodeType="clickPar">
                      <p:stCondLst>
                        <p:cond delay="indefinite"/>
                      </p:stCondLst>
                      <p:childTnLst>
                        <p:par>
                          <p:cTn id="28" fill="hold" nodeType="withGroup">
                            <p:stCondLst>
                              <p:cond delay="0"/>
                            </p:stCondLst>
                            <p:childTnLst>
                              <p:par>
                                <p:cTn id="29" presetID="1" presetClass="entr" presetSubtype="0" fill="hold" nodeType="clickEffect">
                                  <p:stCondLst>
                                    <p:cond delay="0"/>
                                  </p:stCondLst>
                                  <p:childTnLst>
                                    <p:set>
                                      <p:cBhvr>
                                        <p:cTn id="30" dur="1" fill="hold">
                                          <p:stCondLst>
                                            <p:cond delay="0"/>
                                          </p:stCondLst>
                                        </p:cTn>
                                        <p:tgtEl>
                                          <p:spTgt spid="2">
                                            <p:txEl>
                                              <p:pRg st="7" end="7"/>
                                            </p:txEl>
                                          </p:spTgt>
                                        </p:tgtEl>
                                        <p:attrNameLst>
                                          <p:attrName>style.visibility</p:attrName>
                                        </p:attrNameLst>
                                      </p:cBhvr>
                                      <p:to>
                                        <p:strVal val="visible"/>
                                      </p:to>
                                    </p:set>
                                  </p:childTnLst>
                                </p:cTn>
                              </p:par>
                            </p:childTnLst>
                          </p:cTn>
                        </p:par>
                      </p:childTnLst>
                    </p:cTn>
                  </p:par>
                  <p:par>
                    <p:cTn id="31" fill="hold" nodeType="clickPar">
                      <p:stCondLst>
                        <p:cond delay="indefinite"/>
                      </p:stCondLst>
                      <p:childTnLst>
                        <p:par>
                          <p:cTn id="32" fill="hold" nodeType="withGroup">
                            <p:stCondLst>
                              <p:cond delay="0"/>
                            </p:stCondLst>
                            <p:childTnLst>
                              <p:par>
                                <p:cTn id="33" presetID="1" presetClass="entr" presetSubtype="0" fill="hold" nodeType="clickEffect">
                                  <p:stCondLst>
                                    <p:cond delay="0"/>
                                  </p:stCondLst>
                                  <p:childTnLst>
                                    <p:set>
                                      <p:cBhvr>
                                        <p:cTn id="34" dur="1" fill="hold">
                                          <p:stCondLst>
                                            <p:cond delay="0"/>
                                          </p:stCondLst>
                                        </p:cTn>
                                        <p:tgtEl>
                                          <p:spTgt spid="2">
                                            <p:txEl>
                                              <p:pRg st="8" end="8"/>
                                            </p:txEl>
                                          </p:spTgt>
                                        </p:tgtEl>
                                        <p:attrNameLst>
                                          <p:attrName>style.visibility</p:attrName>
                                        </p:attrNameLst>
                                      </p:cBhvr>
                                      <p:to>
                                        <p:strVal val="visible"/>
                                      </p:to>
                                    </p:set>
                                  </p:childTnLst>
                                </p:cTn>
                              </p:par>
                            </p:childTnLst>
                          </p:cTn>
                        </p:par>
                      </p:childTnLst>
                    </p:cTn>
                  </p:par>
                  <p:par>
                    <p:cTn id="35" fill="hold" nodeType="clickPar">
                      <p:stCondLst>
                        <p:cond delay="indefinite"/>
                      </p:stCondLst>
                      <p:childTnLst>
                        <p:par>
                          <p:cTn id="36" fill="hold" nodeType="withGroup">
                            <p:stCondLst>
                              <p:cond delay="0"/>
                            </p:stCondLst>
                            <p:childTnLst>
                              <p:par>
                                <p:cTn id="37" presetID="1" presetClass="entr" presetSubtype="0" fill="hold" nodeType="clickEffect">
                                  <p:stCondLst>
                                    <p:cond delay="0"/>
                                  </p:stCondLst>
                                  <p:childTnLst>
                                    <p:set>
                                      <p:cBhvr>
                                        <p:cTn id="38" dur="1" fill="hold">
                                          <p:stCondLst>
                                            <p:cond delay="0"/>
                                          </p:stCondLst>
                                        </p:cTn>
                                        <p:tgtEl>
                                          <p:spTgt spid="2">
                                            <p:txEl>
                                              <p:pRg st="9" end="9"/>
                                            </p:txEl>
                                          </p:spTgt>
                                        </p:tgtEl>
                                        <p:attrNameLst>
                                          <p:attrName>style.visibility</p:attrName>
                                        </p:attrNameLst>
                                      </p:cBhvr>
                                      <p:to>
                                        <p:strVal val="visible"/>
                                      </p:to>
                                    </p:set>
                                  </p:childTnLst>
                                </p:cTn>
                              </p:par>
                            </p:childTnLst>
                          </p:cTn>
                        </p:par>
                      </p:childTnLst>
                    </p:cTn>
                  </p:par>
                  <p:par>
                    <p:cTn id="39" fill="hold" nodeType="clickPar">
                      <p:stCondLst>
                        <p:cond delay="indefinite"/>
                      </p:stCondLst>
                      <p:childTnLst>
                        <p:par>
                          <p:cTn id="40" fill="hold" nodeType="withGroup">
                            <p:stCondLst>
                              <p:cond delay="0"/>
                            </p:stCondLst>
                            <p:childTnLst>
                              <p:par>
                                <p:cTn id="41" presetID="1" presetClass="entr" presetSubtype="0" fill="hold" nodeType="clickEffect">
                                  <p:stCondLst>
                                    <p:cond delay="0"/>
                                  </p:stCondLst>
                                  <p:childTnLst>
                                    <p:set>
                                      <p:cBhvr>
                                        <p:cTn id="42" dur="1" fill="hold">
                                          <p:stCondLst>
                                            <p:cond delay="0"/>
                                          </p:stCondLst>
                                        </p:cTn>
                                        <p:tgtEl>
                                          <p:spTgt spid="2">
                                            <p:txEl>
                                              <p:pRg st="10" end="10"/>
                                            </p:txEl>
                                          </p:spTgt>
                                        </p:tgtEl>
                                        <p:attrNameLst>
                                          <p:attrName>style.visibility</p:attrName>
                                        </p:attrNameLst>
                                      </p:cBhvr>
                                      <p:to>
                                        <p:strVal val="visible"/>
                                      </p:to>
                                    </p:set>
                                  </p:childTnLst>
                                </p:cTn>
                              </p:par>
                            </p:childTnLst>
                          </p:cTn>
                        </p:par>
                      </p:childTnLst>
                    </p:cTn>
                  </p:par>
                  <p:par>
                    <p:cTn id="43" fill="hold" nodeType="clickPar">
                      <p:stCondLst>
                        <p:cond delay="indefinite"/>
                      </p:stCondLst>
                      <p:childTnLst>
                        <p:par>
                          <p:cTn id="44" fill="hold" nodeType="withGroup">
                            <p:stCondLst>
                              <p:cond delay="0"/>
                            </p:stCondLst>
                            <p:childTnLst>
                              <p:par>
                                <p:cTn id="45" presetID="1" presetClass="entr" presetSubtype="0" fill="hold" nodeType="clickEffect">
                                  <p:stCondLst>
                                    <p:cond delay="0"/>
                                  </p:stCondLst>
                                  <p:childTnLst>
                                    <p:set>
                                      <p:cBhvr>
                                        <p:cTn id="46" dur="1" fill="hold">
                                          <p:stCondLst>
                                            <p:cond delay="0"/>
                                          </p:stCondLst>
                                        </p:cTn>
                                        <p:tgtEl>
                                          <p:spTgt spid="2">
                                            <p:txEl>
                                              <p:pRg st="11" end="1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7" name="Title 2">
            <a:extLst>
              <a:ext uri="{FF2B5EF4-FFF2-40B4-BE49-F238E27FC236}">
                <a16:creationId xmlns:a16="http://schemas.microsoft.com/office/drawing/2014/main" id="{4BABC966-EF88-D778-892C-438F61D07C4C}"/>
              </a:ext>
            </a:extLst>
          </p:cNvPr>
          <p:cNvSpPr txBox="1">
            <a:spLocks noGrp="1" noChangeArrowheads="1"/>
          </p:cNvSpPr>
          <p:nvPr>
            <p:ph type="title"/>
          </p:nvPr>
        </p:nvSpPr>
        <p:spPr>
          <a:xfrm>
            <a:off x="145473" y="66674"/>
            <a:ext cx="10058400" cy="758825"/>
          </a:xfrm>
        </p:spPr>
        <p:txBody>
          <a:bodyPr/>
          <a:lstStyle/>
          <a:p>
            <a:pPr eaLnBrk="1"/>
            <a:r>
              <a:rPr altLang="en-US" b="1" dirty="0">
                <a:latin typeface="Avenir Next LT Pro Light" panose="020B0304020202020204" pitchFamily="34" charset="0"/>
              </a:rPr>
              <a:t>Direct vs. Indirect</a:t>
            </a:r>
            <a:endParaRPr altLang="en-US" dirty="0">
              <a:latin typeface="Avenir Next LT Pro Light" panose="020B0304020202020204" pitchFamily="34" charset="0"/>
            </a:endParaRPr>
          </a:p>
        </p:txBody>
      </p:sp>
      <p:sp>
        <p:nvSpPr>
          <p:cNvPr id="2" name="Content Placeholder 1">
            <a:extLst>
              <a:ext uri="{FF2B5EF4-FFF2-40B4-BE49-F238E27FC236}">
                <a16:creationId xmlns:a16="http://schemas.microsoft.com/office/drawing/2014/main" id="{DFB7B716-6843-3481-A767-EF015FA5C57C}"/>
              </a:ext>
            </a:extLst>
          </p:cNvPr>
          <p:cNvSpPr txBox="1">
            <a:spLocks noGrp="1"/>
          </p:cNvSpPr>
          <p:nvPr>
            <p:ph idx="1"/>
          </p:nvPr>
        </p:nvSpPr>
        <p:spPr>
          <a:xfrm>
            <a:off x="145473" y="825499"/>
            <a:ext cx="10058400" cy="4856163"/>
          </a:xfrm>
        </p:spPr>
        <p:txBody>
          <a:bodyPr>
            <a:normAutofit fontScale="62500" lnSpcReduction="20000"/>
          </a:bodyPr>
          <a:lstStyle/>
          <a:p>
            <a:pPr marL="365760" indent="-365760" eaLnBrk="1" fontAlgn="auto">
              <a:lnSpc>
                <a:spcPct val="100000"/>
              </a:lnSpc>
              <a:spcAft>
                <a:spcPts val="0"/>
              </a:spcAft>
              <a:buFont typeface="Garamond" pitchFamily="18"/>
              <a:buChar char="◦"/>
              <a:defRPr/>
            </a:pPr>
            <a:r>
              <a:rPr sz="3400" b="1" dirty="0">
                <a:solidFill>
                  <a:srgbClr val="262626"/>
                </a:solidFill>
                <a:latin typeface="+mn-lt"/>
              </a:rPr>
              <a:t>Indirect Costs</a:t>
            </a:r>
            <a:endParaRPr sz="2400" b="1" dirty="0">
              <a:solidFill>
                <a:srgbClr val="262626"/>
              </a:solidFill>
              <a:latin typeface="+mn-lt"/>
            </a:endParaRPr>
          </a:p>
          <a:p>
            <a:pPr marL="365760" indent="-365760" eaLnBrk="1" fontAlgn="auto">
              <a:lnSpc>
                <a:spcPct val="120000"/>
              </a:lnSpc>
              <a:spcAft>
                <a:spcPts val="0"/>
              </a:spcAft>
              <a:buFont typeface="Garamond" pitchFamily="18"/>
              <a:buChar char="◦"/>
              <a:defRPr/>
            </a:pPr>
            <a:r>
              <a:rPr dirty="0">
                <a:solidFill>
                  <a:srgbClr val="262626"/>
                </a:solidFill>
                <a:latin typeface="+mn-lt"/>
              </a:rPr>
              <a:t>These are also referred to as overheads</a:t>
            </a:r>
          </a:p>
          <a:p>
            <a:pPr marL="365760" indent="-365760" eaLnBrk="1" fontAlgn="auto">
              <a:lnSpc>
                <a:spcPct val="120000"/>
              </a:lnSpc>
              <a:spcAft>
                <a:spcPts val="0"/>
              </a:spcAft>
              <a:buFont typeface="Garamond" pitchFamily="18"/>
              <a:buChar char="◦"/>
              <a:defRPr/>
            </a:pPr>
            <a:r>
              <a:rPr dirty="0">
                <a:solidFill>
                  <a:srgbClr val="262626"/>
                </a:solidFill>
                <a:latin typeface="+mn-lt"/>
              </a:rPr>
              <a:t>Indirect costs can be thought of those costs which are incurred to support to an organisation's main activities</a:t>
            </a:r>
          </a:p>
          <a:p>
            <a:pPr marL="365760" indent="-365760" eaLnBrk="1" fontAlgn="auto">
              <a:lnSpc>
                <a:spcPct val="120000"/>
              </a:lnSpc>
              <a:spcAft>
                <a:spcPts val="0"/>
              </a:spcAft>
              <a:buFont typeface="Garamond" pitchFamily="18"/>
              <a:buChar char="◦"/>
              <a:defRPr/>
            </a:pPr>
            <a:r>
              <a:rPr dirty="0">
                <a:solidFill>
                  <a:srgbClr val="262626"/>
                </a:solidFill>
                <a:latin typeface="+mn-lt"/>
              </a:rPr>
              <a:t>By breaking down costs in this way, it becomes possible to identify the cause of costs within an organisation. From this it becomes possible to develop cost control and cost reduction strategies.</a:t>
            </a:r>
          </a:p>
          <a:p>
            <a:pPr marL="182880" indent="-182880" eaLnBrk="1" fontAlgn="auto">
              <a:lnSpc>
                <a:spcPct val="120000"/>
              </a:lnSpc>
              <a:spcAft>
                <a:spcPts val="0"/>
              </a:spcAft>
              <a:buFont typeface="Garamond" pitchFamily="18"/>
              <a:buNone/>
              <a:defRPr/>
            </a:pPr>
            <a:endParaRPr sz="4600" b="1" dirty="0">
              <a:latin typeface="+mn-lt"/>
            </a:endParaRPr>
          </a:p>
          <a:p>
            <a:pPr marL="182880" indent="-182880" eaLnBrk="1" fontAlgn="auto">
              <a:lnSpc>
                <a:spcPct val="60000"/>
              </a:lnSpc>
              <a:spcAft>
                <a:spcPts val="0"/>
              </a:spcAft>
              <a:buFont typeface="Garamond" pitchFamily="18"/>
              <a:buNone/>
              <a:defRPr/>
            </a:pPr>
            <a:r>
              <a:rPr sz="3400" b="1" dirty="0">
                <a:latin typeface="+mn-lt"/>
              </a:rPr>
              <a:t>Three types of indirect cost:</a:t>
            </a:r>
          </a:p>
          <a:p>
            <a:pPr marL="182880" indent="-182880" eaLnBrk="1" fontAlgn="auto">
              <a:lnSpc>
                <a:spcPct val="60000"/>
              </a:lnSpc>
              <a:spcAft>
                <a:spcPts val="0"/>
              </a:spcAft>
              <a:buFont typeface="Garamond" pitchFamily="18"/>
              <a:buNone/>
              <a:defRPr/>
            </a:pPr>
            <a:r>
              <a:rPr sz="3400" dirty="0">
                <a:latin typeface="+mn-lt"/>
              </a:rPr>
              <a:t>			</a:t>
            </a:r>
          </a:p>
          <a:p>
            <a:pPr marL="182880" indent="-182880" eaLnBrk="1" fontAlgn="auto">
              <a:lnSpc>
                <a:spcPct val="60000"/>
              </a:lnSpc>
              <a:spcAft>
                <a:spcPts val="0"/>
              </a:spcAft>
              <a:buFont typeface="Garamond" pitchFamily="18"/>
              <a:buNone/>
              <a:defRPr/>
            </a:pPr>
            <a:r>
              <a:rPr sz="2400" dirty="0">
                <a:latin typeface="+mn-lt"/>
              </a:rPr>
              <a:t>			</a:t>
            </a:r>
            <a:r>
              <a:rPr sz="3800" dirty="0">
                <a:latin typeface="+mn-lt"/>
              </a:rPr>
              <a:t>Indirect Materials</a:t>
            </a:r>
          </a:p>
          <a:p>
            <a:pPr marL="182880" indent="-182880" eaLnBrk="1" fontAlgn="auto">
              <a:lnSpc>
                <a:spcPct val="60000"/>
              </a:lnSpc>
              <a:spcAft>
                <a:spcPts val="0"/>
              </a:spcAft>
              <a:buFont typeface="Garamond" pitchFamily="18"/>
              <a:buNone/>
              <a:defRPr/>
            </a:pPr>
            <a:r>
              <a:rPr sz="3800" dirty="0">
                <a:latin typeface="+mn-lt"/>
              </a:rPr>
              <a:t>			</a:t>
            </a:r>
          </a:p>
          <a:p>
            <a:pPr marL="182880" indent="-182880" eaLnBrk="1" fontAlgn="auto">
              <a:lnSpc>
                <a:spcPct val="60000"/>
              </a:lnSpc>
              <a:spcAft>
                <a:spcPts val="0"/>
              </a:spcAft>
              <a:buFont typeface="Garamond" pitchFamily="18"/>
              <a:buNone/>
              <a:defRPr/>
            </a:pPr>
            <a:r>
              <a:rPr sz="3800" dirty="0">
                <a:latin typeface="+mn-lt"/>
              </a:rPr>
              <a:t>			Indirect Labour</a:t>
            </a:r>
          </a:p>
          <a:p>
            <a:pPr marL="182880" indent="-182880" eaLnBrk="1" fontAlgn="auto">
              <a:lnSpc>
                <a:spcPct val="60000"/>
              </a:lnSpc>
              <a:spcAft>
                <a:spcPts val="0"/>
              </a:spcAft>
              <a:buFont typeface="Garamond" pitchFamily="18"/>
              <a:buNone/>
              <a:defRPr/>
            </a:pPr>
            <a:r>
              <a:rPr sz="3800" dirty="0">
                <a:latin typeface="+mn-lt"/>
              </a:rPr>
              <a:t>			</a:t>
            </a:r>
          </a:p>
          <a:p>
            <a:pPr marL="182880" indent="-182880" eaLnBrk="1" fontAlgn="auto">
              <a:lnSpc>
                <a:spcPct val="60000"/>
              </a:lnSpc>
              <a:spcAft>
                <a:spcPts val="0"/>
              </a:spcAft>
              <a:buFont typeface="Garamond" pitchFamily="18"/>
              <a:buNone/>
              <a:defRPr/>
            </a:pPr>
            <a:r>
              <a:rPr sz="3800" dirty="0">
                <a:latin typeface="+mn-lt"/>
              </a:rPr>
              <a:t>			Indirect Expense</a:t>
            </a:r>
            <a:r>
              <a:rPr sz="3200" dirty="0">
                <a:latin typeface="+mn-lt"/>
              </a:rPr>
              <a:t>s</a:t>
            </a:r>
          </a:p>
          <a:p>
            <a:pPr marL="365760" indent="-365760" eaLnBrk="1" fontAlgn="auto">
              <a:lnSpc>
                <a:spcPct val="90000"/>
              </a:lnSpc>
              <a:spcAft>
                <a:spcPts val="0"/>
              </a:spcAft>
              <a:buFont typeface="Garamond" pitchFamily="18"/>
              <a:buChar char="◦"/>
              <a:defRPr/>
            </a:pPr>
            <a:endParaRPr sz="1600" dirty="0">
              <a:solidFill>
                <a:srgbClr val="262626"/>
              </a:solidFill>
            </a:endParaRPr>
          </a:p>
        </p:txBody>
      </p:sp>
    </p:spTree>
    <p:extLst>
      <p:ext uri="{BB962C8B-B14F-4D97-AF65-F5344CB8AC3E}">
        <p14:creationId xmlns:p14="http://schemas.microsoft.com/office/powerpoint/2010/main" val="1087548945"/>
      </p:ext>
    </p:extLst>
  </p:cSld>
  <p:clrMapOvr>
    <a:masterClrMapping/>
  </p:clrMapOvr>
  <p:transition spd="slow"/>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2">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2">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13" fill="hold" nodeType="clickPar">
                      <p:stCondLst>
                        <p:cond delay="indefinite"/>
                      </p:stCondLst>
                      <p:childTnLst>
                        <p:par>
                          <p:cTn id="14" fill="hold" nodeType="withGroup">
                            <p:stCondLst>
                              <p:cond delay="0"/>
                            </p:stCondLst>
                            <p:childTnLst>
                              <p:par>
                                <p:cTn id="15" presetID="1" presetClass="entr" presetSubtype="0" fill="hold" nodeType="clickEffect">
                                  <p:stCondLst>
                                    <p:cond delay="0"/>
                                  </p:stCondLst>
                                  <p:childTnLst>
                                    <p:set>
                                      <p:cBhvr>
                                        <p:cTn id="16" dur="1" fill="hold">
                                          <p:stCondLst>
                                            <p:cond delay="0"/>
                                          </p:stCondLst>
                                        </p:cTn>
                                        <p:tgtEl>
                                          <p:spTgt spid="2">
                                            <p:txEl>
                                              <p:pRg st="5" end="5"/>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2">
                                            <p:txEl>
                                              <p:pRg st="6" end="6"/>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2">
                                            <p:txEl>
                                              <p:pRg st="7" end="7"/>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2">
                                            <p:txEl>
                                              <p:pRg st="8" end="8"/>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2">
                                            <p:txEl>
                                              <p:pRg st="9" end="9"/>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2">
                                            <p:txEl>
                                              <p:pRg st="10" end="10"/>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2">
                                            <p:txEl>
                                              <p:pRg st="11" end="1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5" name="Title 1">
            <a:extLst>
              <a:ext uri="{FF2B5EF4-FFF2-40B4-BE49-F238E27FC236}">
                <a16:creationId xmlns:a16="http://schemas.microsoft.com/office/drawing/2014/main" id="{85F29EC0-CD28-1A81-FEA7-8090D4B0A7B6}"/>
              </a:ext>
            </a:extLst>
          </p:cNvPr>
          <p:cNvSpPr txBox="1">
            <a:spLocks noGrp="1" noChangeArrowheads="1"/>
          </p:cNvSpPr>
          <p:nvPr>
            <p:ph type="title"/>
          </p:nvPr>
        </p:nvSpPr>
        <p:spPr>
          <a:xfrm>
            <a:off x="0" y="84282"/>
            <a:ext cx="10058400" cy="720725"/>
          </a:xfrm>
        </p:spPr>
        <p:txBody>
          <a:bodyPr/>
          <a:lstStyle/>
          <a:p>
            <a:pPr eaLnBrk="1"/>
            <a:r>
              <a:rPr lang="en-GB" altLang="en-US" sz="3600">
                <a:latin typeface="Arial" panose="020B0604020202020204" pitchFamily="34" charset="0"/>
              </a:rPr>
              <a:t>Cost Behaviour</a:t>
            </a:r>
          </a:p>
        </p:txBody>
      </p:sp>
      <p:sp>
        <p:nvSpPr>
          <p:cNvPr id="2" name="Content Placeholder 2">
            <a:extLst>
              <a:ext uri="{FF2B5EF4-FFF2-40B4-BE49-F238E27FC236}">
                <a16:creationId xmlns:a16="http://schemas.microsoft.com/office/drawing/2014/main" id="{D2B81F0D-6230-18A5-7856-8F52296EB546}"/>
              </a:ext>
            </a:extLst>
          </p:cNvPr>
          <p:cNvSpPr txBox="1">
            <a:spLocks noGrp="1"/>
          </p:cNvSpPr>
          <p:nvPr>
            <p:ph idx="1"/>
          </p:nvPr>
        </p:nvSpPr>
        <p:spPr>
          <a:xfrm>
            <a:off x="79952" y="933306"/>
            <a:ext cx="10058400" cy="5119687"/>
          </a:xfrm>
        </p:spPr>
        <p:txBody>
          <a:bodyPr>
            <a:normAutofit fontScale="55000" lnSpcReduction="20000"/>
          </a:bodyPr>
          <a:lstStyle/>
          <a:p>
            <a:pPr marL="577845" indent="-577845" defTabSz="761996" eaLnBrk="1" fontAlgn="auto">
              <a:lnSpc>
                <a:spcPct val="120000"/>
              </a:lnSpc>
              <a:spcAft>
                <a:spcPts val="0"/>
              </a:spcAft>
              <a:buFont typeface="Garamond" pitchFamily="18"/>
              <a:buNone/>
              <a:defRPr/>
            </a:pPr>
            <a:r>
              <a:rPr lang="en-GB" sz="4200" b="1" dirty="0">
                <a:latin typeface="Arial" pitchFamily="34"/>
              </a:rPr>
              <a:t>Planning and decision making are two key areas of management</a:t>
            </a:r>
            <a:r>
              <a:rPr lang="en-GB" sz="4200" dirty="0">
                <a:latin typeface="Arial" pitchFamily="34"/>
              </a:rPr>
              <a:t>, an understanding of what our costs are and how they behave under certain conditions is of crucial importance to the decision-making process.</a:t>
            </a:r>
          </a:p>
          <a:p>
            <a:pPr marL="577845" indent="-577845" defTabSz="761996" eaLnBrk="1" fontAlgn="auto">
              <a:lnSpc>
                <a:spcPct val="120000"/>
              </a:lnSpc>
              <a:spcAft>
                <a:spcPts val="0"/>
              </a:spcAft>
              <a:buFont typeface="Garamond" pitchFamily="18"/>
              <a:buNone/>
              <a:defRPr/>
            </a:pPr>
            <a:r>
              <a:rPr lang="en-GB" sz="4200" dirty="0">
                <a:latin typeface="Arial" pitchFamily="34"/>
              </a:rPr>
              <a:t>Costs can be seen from the </a:t>
            </a:r>
            <a:r>
              <a:rPr lang="en-GB" sz="4200" b="1" dirty="0">
                <a:latin typeface="Arial" pitchFamily="34"/>
              </a:rPr>
              <a:t>perspective of how they behave, react and fluctuate </a:t>
            </a:r>
            <a:r>
              <a:rPr lang="en-GB" sz="4200" dirty="0">
                <a:latin typeface="Arial" pitchFamily="34"/>
              </a:rPr>
              <a:t>according to organisational activity; this is a very powerful management tool. In this context costs are either</a:t>
            </a:r>
          </a:p>
          <a:p>
            <a:pPr marL="182880" indent="-182880" defTabSz="761996" eaLnBrk="1" fontAlgn="auto">
              <a:lnSpc>
                <a:spcPct val="120000"/>
              </a:lnSpc>
              <a:spcAft>
                <a:spcPts val="0"/>
              </a:spcAft>
              <a:buFont typeface="Garamond" pitchFamily="18"/>
              <a:buChar char="◦"/>
              <a:defRPr/>
            </a:pPr>
            <a:r>
              <a:rPr lang="en-GB" sz="4200" b="1" dirty="0">
                <a:latin typeface="Arial" pitchFamily="34"/>
              </a:rPr>
              <a:t>Fixed costs</a:t>
            </a:r>
          </a:p>
          <a:p>
            <a:pPr marL="182880" indent="-182880" defTabSz="761996" eaLnBrk="1" fontAlgn="auto">
              <a:lnSpc>
                <a:spcPct val="120000"/>
              </a:lnSpc>
              <a:spcAft>
                <a:spcPts val="0"/>
              </a:spcAft>
              <a:buFont typeface="Garamond" pitchFamily="18"/>
              <a:buChar char="◦"/>
              <a:defRPr/>
            </a:pPr>
            <a:r>
              <a:rPr lang="en-GB" sz="4200" b="1" dirty="0">
                <a:latin typeface="Arial" pitchFamily="34"/>
              </a:rPr>
              <a:t>Stepped fixed costs</a:t>
            </a:r>
          </a:p>
          <a:p>
            <a:pPr marL="182880" indent="-182880" defTabSz="761996" eaLnBrk="1" fontAlgn="auto">
              <a:lnSpc>
                <a:spcPct val="120000"/>
              </a:lnSpc>
              <a:spcAft>
                <a:spcPts val="0"/>
              </a:spcAft>
              <a:buFont typeface="Garamond" pitchFamily="18"/>
              <a:buChar char="◦"/>
              <a:defRPr/>
            </a:pPr>
            <a:r>
              <a:rPr lang="en-GB" sz="4200" b="1" dirty="0">
                <a:latin typeface="Arial" pitchFamily="34"/>
              </a:rPr>
              <a:t>Variable costs</a:t>
            </a:r>
          </a:p>
          <a:p>
            <a:pPr marL="182880" indent="-182880" defTabSz="761996" eaLnBrk="1" fontAlgn="auto">
              <a:lnSpc>
                <a:spcPct val="120000"/>
              </a:lnSpc>
              <a:spcAft>
                <a:spcPts val="0"/>
              </a:spcAft>
              <a:buFont typeface="Garamond" pitchFamily="18"/>
              <a:buChar char="◦"/>
              <a:defRPr/>
            </a:pPr>
            <a:r>
              <a:rPr lang="en-GB" sz="4200" b="1" dirty="0">
                <a:latin typeface="Arial" pitchFamily="34"/>
              </a:rPr>
              <a:t>Semi-variable costs</a:t>
            </a:r>
          </a:p>
          <a:p>
            <a:pPr marL="577845" indent="-577845" defTabSz="761996" eaLnBrk="1" fontAlgn="auto">
              <a:spcAft>
                <a:spcPts val="0"/>
              </a:spcAft>
              <a:buFont typeface="Garamond" pitchFamily="18"/>
              <a:buChar char="◦"/>
              <a:defRPr/>
            </a:pPr>
            <a:endParaRPr lang="en-GB" dirty="0">
              <a:latin typeface="Arial" pitchFamily="34"/>
            </a:endParaRPr>
          </a:p>
        </p:txBody>
      </p:sp>
    </p:spTree>
    <p:extLst>
      <p:ext uri="{BB962C8B-B14F-4D97-AF65-F5344CB8AC3E}">
        <p14:creationId xmlns:p14="http://schemas.microsoft.com/office/powerpoint/2010/main" val="3027976276"/>
      </p:ext>
    </p:extLst>
  </p:cSld>
  <p:clrMapOvr>
    <a:masterClrMapping/>
  </p:clrMapOvr>
  <p:transition spd="slow"/>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nodeType="clickEffect">
                                  <p:stCondLst>
                                    <p:cond delay="0"/>
                                  </p:stCondLst>
                                  <p:childTnLst>
                                    <p:set>
                                      <p:cBhvr>
                                        <p:cTn id="22"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nodeType="clickEffect">
                                  <p:stCondLst>
                                    <p:cond delay="0"/>
                                  </p:stCondLst>
                                  <p:childTnLst>
                                    <p:set>
                                      <p:cBhvr>
                                        <p:cTn id="26" dur="1" fill="hold">
                                          <p:stCondLst>
                                            <p:cond delay="0"/>
                                          </p:stCondLst>
                                        </p:cTn>
                                        <p:tgtEl>
                                          <p:spTgt spid="2">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218" name="Picture 5" descr="A close up of text on the side of a building&#10;&#10;Description automatically generated">
            <a:extLst>
              <a:ext uri="{FF2B5EF4-FFF2-40B4-BE49-F238E27FC236}">
                <a16:creationId xmlns:a16="http://schemas.microsoft.com/office/drawing/2014/main" id="{32035387-466C-D2BB-404D-995741992BF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8887" r="10628" b="2"/>
          <a:stretch>
            <a:fillRect/>
          </a:stretch>
        </p:blipFill>
        <p:spPr bwMode="auto">
          <a:xfrm>
            <a:off x="228600" y="238125"/>
            <a:ext cx="7696200" cy="6381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219" name="Title 2">
            <a:extLst>
              <a:ext uri="{FF2B5EF4-FFF2-40B4-BE49-F238E27FC236}">
                <a16:creationId xmlns:a16="http://schemas.microsoft.com/office/drawing/2014/main" id="{F6C1AEFB-1CFD-7546-4153-15CDE0991011}"/>
              </a:ext>
            </a:extLst>
          </p:cNvPr>
          <p:cNvSpPr txBox="1">
            <a:spLocks noGrp="1" noChangeArrowheads="1"/>
          </p:cNvSpPr>
          <p:nvPr>
            <p:ph type="title"/>
          </p:nvPr>
        </p:nvSpPr>
        <p:spPr>
          <a:xfrm>
            <a:off x="8477250" y="603250"/>
            <a:ext cx="3144838" cy="1646238"/>
          </a:xfrm>
        </p:spPr>
        <p:txBody>
          <a:bodyPr/>
          <a:lstStyle/>
          <a:p>
            <a:pPr eaLnBrk="1"/>
            <a:r>
              <a:rPr lang="en-GB" altLang="en-US" b="1" dirty="0">
                <a:latin typeface="Avenir Next LT Pro Light" panose="020B0304020202020204" pitchFamily="34" charset="0"/>
              </a:rPr>
              <a:t>Internal Sources</a:t>
            </a:r>
          </a:p>
        </p:txBody>
      </p:sp>
      <p:sp>
        <p:nvSpPr>
          <p:cNvPr id="4" name="Text Placeholder 3">
            <a:extLst>
              <a:ext uri="{FF2B5EF4-FFF2-40B4-BE49-F238E27FC236}">
                <a16:creationId xmlns:a16="http://schemas.microsoft.com/office/drawing/2014/main" id="{D93F5DEB-AF01-8C87-6C01-79C9A09DE560}"/>
              </a:ext>
            </a:extLst>
          </p:cNvPr>
          <p:cNvSpPr txBox="1">
            <a:spLocks noGrp="1" noChangeArrowheads="1"/>
          </p:cNvSpPr>
          <p:nvPr>
            <p:ph type="body" sz="half" idx="2"/>
          </p:nvPr>
        </p:nvSpPr>
        <p:spPr>
          <a:xfrm>
            <a:off x="8477250" y="2386013"/>
            <a:ext cx="3144838" cy="3511550"/>
          </a:xfrm>
        </p:spPr>
        <p:txBody>
          <a:bodyPr/>
          <a:lstStyle/>
          <a:p>
            <a:pPr eaLnBrk="1">
              <a:lnSpc>
                <a:spcPct val="100000"/>
              </a:lnSpc>
            </a:pPr>
            <a:r>
              <a:rPr lang="en-GB" altLang="en-US" sz="2000" dirty="0">
                <a:latin typeface="Avenir Next LT Pro" panose="020B0504020202020204" pitchFamily="34" charset="0"/>
              </a:rPr>
              <a:t>Normally it is wisest for a firm to use money it already has.   But why?</a:t>
            </a:r>
          </a:p>
          <a:p>
            <a:pPr eaLnBrk="1">
              <a:lnSpc>
                <a:spcPct val="100000"/>
              </a:lnSpc>
            </a:pPr>
            <a:r>
              <a:rPr lang="en-GB" altLang="en-US" sz="2000" dirty="0">
                <a:latin typeface="Avenir Next LT Pro" panose="020B0504020202020204" pitchFamily="34" charset="0"/>
              </a:rPr>
              <a:t>This is possibly the cheapest source of finance available</a:t>
            </a:r>
          </a:p>
          <a:p>
            <a:pPr eaLnBrk="1">
              <a:lnSpc>
                <a:spcPct val="100000"/>
              </a:lnSpc>
            </a:pPr>
            <a:r>
              <a:rPr lang="en-GB" altLang="en-US" sz="2000" dirty="0">
                <a:latin typeface="Avenir Next LT Pro" panose="020B0504020202020204" pitchFamily="34" charset="0"/>
              </a:rPr>
              <a:t>Unfortunately, there are not too many sources of internally generated finance</a:t>
            </a:r>
          </a:p>
        </p:txBody>
      </p:sp>
    </p:spTree>
  </p:cSld>
  <p:clrMapOvr>
    <a:masterClrMapping/>
  </p:clrMapOvr>
  <p:transition spd="slow"/>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42"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1000"/>
                                        <p:tgtEl>
                                          <p:spTgt spid="4">
                                            <p:txEl>
                                              <p:pRg st="0" end="0"/>
                                            </p:txEl>
                                          </p:spTgt>
                                        </p:tgtEl>
                                      </p:cBhvr>
                                    </p:animEffect>
                                    <p:anim calcmode="lin" valueType="num">
                                      <p:cBhvr>
                                        <p:cTn id="8"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nodeType="clickPar">
                      <p:stCondLst>
                        <p:cond delay="indefinite"/>
                      </p:stCondLst>
                      <p:childTnLst>
                        <p:par>
                          <p:cTn id="11" fill="hold" nodeType="withGroup">
                            <p:stCondLst>
                              <p:cond delay="0"/>
                            </p:stCondLst>
                            <p:childTnLst>
                              <p:par>
                                <p:cTn id="12" presetID="42" presetClass="entr" presetSubtype="0" fill="hold" nodeType="clickEffect">
                                  <p:stCondLst>
                                    <p:cond delay="0"/>
                                  </p:stCondLst>
                                  <p:childTnLst>
                                    <p:set>
                                      <p:cBhvr>
                                        <p:cTn id="13" dur="1" fill="hold">
                                          <p:stCondLst>
                                            <p:cond delay="0"/>
                                          </p:stCondLst>
                                        </p:cTn>
                                        <p:tgtEl>
                                          <p:spTgt spid="4">
                                            <p:txEl>
                                              <p:pRg st="1" end="1"/>
                                            </p:txEl>
                                          </p:spTgt>
                                        </p:tgtEl>
                                        <p:attrNameLst>
                                          <p:attrName>style.visibility</p:attrName>
                                        </p:attrNameLst>
                                      </p:cBhvr>
                                      <p:to>
                                        <p:strVal val="visible"/>
                                      </p:to>
                                    </p:set>
                                    <p:animEffect transition="in" filter="fade">
                                      <p:cBhvr>
                                        <p:cTn id="14" dur="1000"/>
                                        <p:tgtEl>
                                          <p:spTgt spid="4">
                                            <p:txEl>
                                              <p:pRg st="1" end="1"/>
                                            </p:txEl>
                                          </p:spTgt>
                                        </p:tgtEl>
                                      </p:cBhvr>
                                    </p:animEffect>
                                    <p:anim calcmode="lin" valueType="num">
                                      <p:cBhvr>
                                        <p:cTn id="15"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4">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nodeType="clickPar">
                      <p:stCondLst>
                        <p:cond delay="indefinite"/>
                      </p:stCondLst>
                      <p:childTnLst>
                        <p:par>
                          <p:cTn id="18" fill="hold" nodeType="withGroup">
                            <p:stCondLst>
                              <p:cond delay="0"/>
                            </p:stCondLst>
                            <p:childTnLst>
                              <p:par>
                                <p:cTn id="19" presetID="42" presetClass="entr" presetSubtype="0" fill="hold" nodeType="clickEffect">
                                  <p:stCondLst>
                                    <p:cond delay="0"/>
                                  </p:stCondLst>
                                  <p:childTnLst>
                                    <p:set>
                                      <p:cBhvr>
                                        <p:cTn id="20" dur="1" fill="hold">
                                          <p:stCondLst>
                                            <p:cond delay="0"/>
                                          </p:stCondLst>
                                        </p:cTn>
                                        <p:tgtEl>
                                          <p:spTgt spid="4">
                                            <p:txEl>
                                              <p:pRg st="2" end="2"/>
                                            </p:txEl>
                                          </p:spTgt>
                                        </p:tgtEl>
                                        <p:attrNameLst>
                                          <p:attrName>style.visibility</p:attrName>
                                        </p:attrNameLst>
                                      </p:cBhvr>
                                      <p:to>
                                        <p:strVal val="visible"/>
                                      </p:to>
                                    </p:set>
                                    <p:animEffect transition="in" filter="fade">
                                      <p:cBhvr>
                                        <p:cTn id="21" dur="1000"/>
                                        <p:tgtEl>
                                          <p:spTgt spid="4">
                                            <p:txEl>
                                              <p:pRg st="2" end="2"/>
                                            </p:txEl>
                                          </p:spTgt>
                                        </p:tgtEl>
                                      </p:cBhvr>
                                    </p:animEffect>
                                    <p:anim calcmode="lin" valueType="num">
                                      <p:cBhvr>
                                        <p:cTn id="22"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4">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42" name="Picture 5">
            <a:extLst>
              <a:ext uri="{FF2B5EF4-FFF2-40B4-BE49-F238E27FC236}">
                <a16:creationId xmlns:a16="http://schemas.microsoft.com/office/drawing/2014/main" id="{EC4C49F0-3949-ED5D-DBE3-FC07A99CD51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r="19513" b="2"/>
          <a:stretch>
            <a:fillRect/>
          </a:stretch>
        </p:blipFill>
        <p:spPr bwMode="auto">
          <a:xfrm>
            <a:off x="228600" y="238125"/>
            <a:ext cx="7696200" cy="6381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243" name="Title 1">
            <a:extLst>
              <a:ext uri="{FF2B5EF4-FFF2-40B4-BE49-F238E27FC236}">
                <a16:creationId xmlns:a16="http://schemas.microsoft.com/office/drawing/2014/main" id="{75A369FA-D468-A7AF-F1CF-80263BDD874C}"/>
              </a:ext>
            </a:extLst>
          </p:cNvPr>
          <p:cNvSpPr txBox="1">
            <a:spLocks noGrp="1" noChangeArrowheads="1"/>
          </p:cNvSpPr>
          <p:nvPr>
            <p:ph type="title"/>
          </p:nvPr>
        </p:nvSpPr>
        <p:spPr>
          <a:xfrm>
            <a:off x="8477250" y="603250"/>
            <a:ext cx="3144838" cy="935351"/>
          </a:xfrm>
        </p:spPr>
        <p:txBody>
          <a:bodyPr>
            <a:normAutofit fontScale="90000"/>
          </a:bodyPr>
          <a:lstStyle/>
          <a:p>
            <a:pPr marL="457200" indent="-457200" eaLnBrk="1">
              <a:buFont typeface="Arial" panose="020B0604020202020204" pitchFamily="34" charset="0"/>
              <a:buChar char="•"/>
            </a:pPr>
            <a:r>
              <a:rPr lang="en-GB" altLang="en-US" dirty="0">
                <a:latin typeface="Avenir Next LT Pro Light" panose="020B0304020202020204" pitchFamily="34" charset="0"/>
              </a:rPr>
              <a:t>Internal Sources</a:t>
            </a:r>
          </a:p>
        </p:txBody>
      </p:sp>
      <p:sp>
        <p:nvSpPr>
          <p:cNvPr id="4" name="Text Placeholder 3">
            <a:extLst>
              <a:ext uri="{FF2B5EF4-FFF2-40B4-BE49-F238E27FC236}">
                <a16:creationId xmlns:a16="http://schemas.microsoft.com/office/drawing/2014/main" id="{365C4FC5-9130-4EF8-8BF4-A3ABEAB1E10F}"/>
              </a:ext>
            </a:extLst>
          </p:cNvPr>
          <p:cNvSpPr txBox="1">
            <a:spLocks noGrp="1" noChangeArrowheads="1"/>
          </p:cNvSpPr>
          <p:nvPr>
            <p:ph type="body" sz="half" idx="2"/>
          </p:nvPr>
        </p:nvSpPr>
        <p:spPr>
          <a:xfrm>
            <a:off x="8477250" y="1538601"/>
            <a:ext cx="3144838" cy="3511550"/>
          </a:xfrm>
        </p:spPr>
        <p:txBody>
          <a:bodyPr>
            <a:normAutofit fontScale="92500"/>
          </a:bodyPr>
          <a:lstStyle/>
          <a:p>
            <a:pPr marL="457200" indent="-457200" eaLnBrk="1">
              <a:buFont typeface="Arial" panose="020B0604020202020204" pitchFamily="34" charset="0"/>
              <a:buChar char="•"/>
            </a:pPr>
            <a:r>
              <a:rPr lang="en-GB" altLang="en-US" sz="2800" dirty="0">
                <a:latin typeface="Avenir Next LT Pro" panose="020B0504020202020204" pitchFamily="34" charset="0"/>
              </a:rPr>
              <a:t>Retained Profits</a:t>
            </a:r>
          </a:p>
          <a:p>
            <a:pPr marL="457200" indent="-457200" eaLnBrk="1">
              <a:buFont typeface="Arial" panose="020B0604020202020204" pitchFamily="34" charset="0"/>
              <a:buChar char="•"/>
            </a:pPr>
            <a:r>
              <a:rPr lang="en-GB" altLang="en-US" sz="2800" dirty="0">
                <a:latin typeface="Avenir Next LT Pro" panose="020B0504020202020204" pitchFamily="34" charset="0"/>
              </a:rPr>
              <a:t>Goods and Services</a:t>
            </a:r>
          </a:p>
          <a:p>
            <a:pPr marL="457200" indent="-457200" eaLnBrk="1">
              <a:buFont typeface="Arial" panose="020B0604020202020204" pitchFamily="34" charset="0"/>
              <a:buChar char="•"/>
            </a:pPr>
            <a:r>
              <a:rPr lang="en-GB" altLang="en-US" sz="2800" dirty="0">
                <a:latin typeface="Avenir Next LT Pro" panose="020B0504020202020204" pitchFamily="34" charset="0"/>
              </a:rPr>
              <a:t>Debtor Control - represents all the money that you are owed by your customers</a:t>
            </a:r>
          </a:p>
        </p:txBody>
      </p:sp>
    </p:spTree>
  </p:cSld>
  <p:clrMapOvr>
    <a:masterClrMapping/>
  </p:clrMapOvr>
  <p:transition spd="slow"/>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42"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1000"/>
                                        <p:tgtEl>
                                          <p:spTgt spid="4">
                                            <p:txEl>
                                              <p:pRg st="0" end="0"/>
                                            </p:txEl>
                                          </p:spTgt>
                                        </p:tgtEl>
                                      </p:cBhvr>
                                    </p:animEffect>
                                    <p:anim calcmode="lin" valueType="num">
                                      <p:cBhvr>
                                        <p:cTn id="8"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nodeType="clickPar">
                      <p:stCondLst>
                        <p:cond delay="indefinite"/>
                      </p:stCondLst>
                      <p:childTnLst>
                        <p:par>
                          <p:cTn id="11" fill="hold" nodeType="withGroup">
                            <p:stCondLst>
                              <p:cond delay="0"/>
                            </p:stCondLst>
                            <p:childTnLst>
                              <p:par>
                                <p:cTn id="12" presetID="42" presetClass="entr" presetSubtype="0" fill="hold" nodeType="clickEffect">
                                  <p:stCondLst>
                                    <p:cond delay="0"/>
                                  </p:stCondLst>
                                  <p:childTnLst>
                                    <p:set>
                                      <p:cBhvr>
                                        <p:cTn id="13" dur="1" fill="hold">
                                          <p:stCondLst>
                                            <p:cond delay="0"/>
                                          </p:stCondLst>
                                        </p:cTn>
                                        <p:tgtEl>
                                          <p:spTgt spid="4">
                                            <p:txEl>
                                              <p:pRg st="1" end="1"/>
                                            </p:txEl>
                                          </p:spTgt>
                                        </p:tgtEl>
                                        <p:attrNameLst>
                                          <p:attrName>style.visibility</p:attrName>
                                        </p:attrNameLst>
                                      </p:cBhvr>
                                      <p:to>
                                        <p:strVal val="visible"/>
                                      </p:to>
                                    </p:set>
                                    <p:animEffect transition="in" filter="fade">
                                      <p:cBhvr>
                                        <p:cTn id="14" dur="1000"/>
                                        <p:tgtEl>
                                          <p:spTgt spid="4">
                                            <p:txEl>
                                              <p:pRg st="1" end="1"/>
                                            </p:txEl>
                                          </p:spTgt>
                                        </p:tgtEl>
                                      </p:cBhvr>
                                    </p:animEffect>
                                    <p:anim calcmode="lin" valueType="num">
                                      <p:cBhvr>
                                        <p:cTn id="15"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4">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nodeType="clickPar">
                      <p:stCondLst>
                        <p:cond delay="indefinite"/>
                      </p:stCondLst>
                      <p:childTnLst>
                        <p:par>
                          <p:cTn id="18" fill="hold" nodeType="withGroup">
                            <p:stCondLst>
                              <p:cond delay="0"/>
                            </p:stCondLst>
                            <p:childTnLst>
                              <p:par>
                                <p:cTn id="19" presetID="42" presetClass="entr" presetSubtype="0" fill="hold" nodeType="clickEffect">
                                  <p:stCondLst>
                                    <p:cond delay="0"/>
                                  </p:stCondLst>
                                  <p:childTnLst>
                                    <p:set>
                                      <p:cBhvr>
                                        <p:cTn id="20" dur="1" fill="hold">
                                          <p:stCondLst>
                                            <p:cond delay="0"/>
                                          </p:stCondLst>
                                        </p:cTn>
                                        <p:tgtEl>
                                          <p:spTgt spid="4">
                                            <p:txEl>
                                              <p:pRg st="2" end="2"/>
                                            </p:txEl>
                                          </p:spTgt>
                                        </p:tgtEl>
                                        <p:attrNameLst>
                                          <p:attrName>style.visibility</p:attrName>
                                        </p:attrNameLst>
                                      </p:cBhvr>
                                      <p:to>
                                        <p:strVal val="visible"/>
                                      </p:to>
                                    </p:set>
                                    <p:animEffect transition="in" filter="fade">
                                      <p:cBhvr>
                                        <p:cTn id="21" dur="1000"/>
                                        <p:tgtEl>
                                          <p:spTgt spid="4">
                                            <p:txEl>
                                              <p:pRg st="2" end="2"/>
                                            </p:txEl>
                                          </p:spTgt>
                                        </p:tgtEl>
                                      </p:cBhvr>
                                    </p:animEffect>
                                    <p:anim calcmode="lin" valueType="num">
                                      <p:cBhvr>
                                        <p:cTn id="22"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4">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2">
            <a:extLst>
              <a:ext uri="{FF2B5EF4-FFF2-40B4-BE49-F238E27FC236}">
                <a16:creationId xmlns:a16="http://schemas.microsoft.com/office/drawing/2014/main" id="{8CA7EC9F-7F63-77CD-97CB-F69C91CB5EA5}"/>
              </a:ext>
            </a:extLst>
          </p:cNvPr>
          <p:cNvSpPr txBox="1">
            <a:spLocks noGrp="1" noChangeArrowheads="1"/>
          </p:cNvSpPr>
          <p:nvPr>
            <p:ph type="title"/>
          </p:nvPr>
        </p:nvSpPr>
        <p:spPr/>
        <p:txBody>
          <a:bodyPr/>
          <a:lstStyle/>
          <a:p>
            <a:pPr eaLnBrk="1"/>
            <a:r>
              <a:rPr lang="en-GB" altLang="en-US" b="1">
                <a:latin typeface="Avenir Next LT Pro Light" panose="020B0304020202020204" pitchFamily="34" charset="0"/>
              </a:rPr>
              <a:t>External Sources</a:t>
            </a:r>
          </a:p>
        </p:txBody>
      </p:sp>
      <p:grpSp>
        <p:nvGrpSpPr>
          <p:cNvPr id="11267" name="Text Placeholder 3">
            <a:extLst>
              <a:ext uri="{FF2B5EF4-FFF2-40B4-BE49-F238E27FC236}">
                <a16:creationId xmlns:a16="http://schemas.microsoft.com/office/drawing/2014/main" id="{C2938C56-FCE4-233C-4447-3E4B56494AF5}"/>
              </a:ext>
            </a:extLst>
          </p:cNvPr>
          <p:cNvGrpSpPr>
            <a:grpSpLocks/>
          </p:cNvGrpSpPr>
          <p:nvPr/>
        </p:nvGrpSpPr>
        <p:grpSpPr bwMode="auto">
          <a:xfrm>
            <a:off x="1211263" y="2247900"/>
            <a:ext cx="9396412" cy="3133725"/>
            <a:chOff x="1397998" y="2460668"/>
            <a:chExt cx="9395999" cy="3134526"/>
          </a:xfrm>
        </p:grpSpPr>
        <p:sp>
          <p:nvSpPr>
            <p:cNvPr id="4" name="Rectangle 3">
              <a:extLst>
                <a:ext uri="{FF2B5EF4-FFF2-40B4-BE49-F238E27FC236}">
                  <a16:creationId xmlns:a16="http://schemas.microsoft.com/office/drawing/2014/main" id="{23ECC389-2014-884F-3D04-D3C8BAE61DBB}"/>
                </a:ext>
              </a:extLst>
            </p:cNvPr>
            <p:cNvSpPr/>
            <p:nvPr/>
          </p:nvSpPr>
          <p:spPr>
            <a:xfrm>
              <a:off x="2585996" y="2460668"/>
              <a:ext cx="1943996" cy="1943996"/>
            </a:xfrm>
            <a:prstGeom prst="rect">
              <a:avLst/>
            </a:prstGeom>
            <a:blipFill>
              <a:blip r:embed="rId2">
                <a:alphaModFix/>
              </a:blip>
              <a:stretch>
                <a:fillRect/>
              </a:stretch>
            </a:blipFill>
            <a:ln cap="flat">
              <a:noFill/>
              <a:prstDash val="solid"/>
            </a:ln>
          </p:spPr>
          <p:txBody>
            <a:bodyPr lIns="0" tIns="0" rIns="0" bIns="0"/>
            <a:lstStyle/>
            <a:p>
              <a:pPr eaLnBrk="1" fontAlgn="auto" hangingPunct="1">
                <a:spcBef>
                  <a:spcPts val="0"/>
                </a:spcBef>
                <a:spcAft>
                  <a:spcPts val="0"/>
                </a:spcAft>
                <a:defRPr sz="1800" b="0" i="0" u="none" strike="noStrike" kern="0" cap="none" spc="0" baseline="0">
                  <a:solidFill>
                    <a:srgbClr val="000000"/>
                  </a:solidFill>
                  <a:uFillTx/>
                </a:defRPr>
              </a:pPr>
              <a:endParaRPr lang="en-GB">
                <a:solidFill>
                  <a:srgbClr val="000000"/>
                </a:solidFill>
                <a:latin typeface="Calibri"/>
              </a:endParaRPr>
            </a:p>
          </p:txBody>
        </p:sp>
        <p:sp>
          <p:nvSpPr>
            <p:cNvPr id="11271" name="Freeform: Shape 4">
              <a:extLst>
                <a:ext uri="{FF2B5EF4-FFF2-40B4-BE49-F238E27FC236}">
                  <a16:creationId xmlns:a16="http://schemas.microsoft.com/office/drawing/2014/main" id="{26448D33-BBC8-A76A-B856-AE95C2755876}"/>
                </a:ext>
              </a:extLst>
            </p:cNvPr>
            <p:cNvSpPr>
              <a:spLocks/>
            </p:cNvSpPr>
            <p:nvPr/>
          </p:nvSpPr>
          <p:spPr bwMode="auto">
            <a:xfrm>
              <a:off x="1397998" y="4875196"/>
              <a:ext cx="4320000" cy="719998"/>
            </a:xfrm>
            <a:custGeom>
              <a:avLst/>
              <a:gdLst>
                <a:gd name="T0" fmla="*/ 2160000 w 4320000"/>
                <a:gd name="T1" fmla="*/ 0 h 720000"/>
                <a:gd name="T2" fmla="*/ 4320000 w 4320000"/>
                <a:gd name="T3" fmla="*/ 359999 h 720000"/>
                <a:gd name="T4" fmla="*/ 2160000 w 4320000"/>
                <a:gd name="T5" fmla="*/ 719998 h 720000"/>
                <a:gd name="T6" fmla="*/ 0 w 4320000"/>
                <a:gd name="T7" fmla="*/ 359999 h 720000"/>
                <a:gd name="T8" fmla="*/ 0 w 4320000"/>
                <a:gd name="T9" fmla="*/ 0 h 720000"/>
                <a:gd name="T10" fmla="*/ 4320000 w 4320000"/>
                <a:gd name="T11" fmla="*/ 0 h 720000"/>
                <a:gd name="T12" fmla="*/ 4320000 w 4320000"/>
                <a:gd name="T13" fmla="*/ 719998 h 720000"/>
                <a:gd name="T14" fmla="*/ 0 w 4320000"/>
                <a:gd name="T15" fmla="*/ 719998 h 720000"/>
                <a:gd name="T16" fmla="*/ 0 w 4320000"/>
                <a:gd name="T17" fmla="*/ 0 h 720000"/>
                <a:gd name="T18" fmla="*/ 17694720 60000 65536"/>
                <a:gd name="T19" fmla="*/ 0 60000 65536"/>
                <a:gd name="T20" fmla="*/ 5898240 60000 65536"/>
                <a:gd name="T21" fmla="*/ 11796480 60000 65536"/>
                <a:gd name="T22" fmla="*/ 0 60000 65536"/>
                <a:gd name="T23" fmla="*/ 0 60000 65536"/>
                <a:gd name="T24" fmla="*/ 0 60000 65536"/>
                <a:gd name="T25" fmla="*/ 0 60000 65536"/>
                <a:gd name="T26" fmla="*/ 0 60000 65536"/>
                <a:gd name="T27" fmla="*/ 0 w 4320000"/>
                <a:gd name="T28" fmla="*/ 0 h 720000"/>
                <a:gd name="T29" fmla="*/ 4320000 w 4320000"/>
                <a:gd name="T30" fmla="*/ 720000 h 720000"/>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4320000" h="720000">
                  <a:moveTo>
                    <a:pt x="0" y="0"/>
                  </a:moveTo>
                  <a:lnTo>
                    <a:pt x="4320000" y="0"/>
                  </a:lnTo>
                  <a:lnTo>
                    <a:pt x="4320000" y="720000"/>
                  </a:lnTo>
                  <a:lnTo>
                    <a:pt x="0" y="720000"/>
                  </a:lnTo>
                  <a:lnTo>
                    <a:pt x="0" y="0"/>
                  </a:lnTo>
                  <a:close/>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nchorCtr="1"/>
            <a:lstStyle>
              <a:lvl1pPr defTabSz="755650">
                <a:defRPr>
                  <a:solidFill>
                    <a:schemeClr val="tx1"/>
                  </a:solidFill>
                  <a:latin typeface="Calibri" panose="020F0502020204030204" pitchFamily="34" charset="0"/>
                </a:defRPr>
              </a:lvl1pPr>
              <a:lvl2pPr marL="742950" indent="-285750" defTabSz="755650">
                <a:defRPr>
                  <a:solidFill>
                    <a:schemeClr val="tx1"/>
                  </a:solidFill>
                  <a:latin typeface="Calibri" panose="020F0502020204030204" pitchFamily="34" charset="0"/>
                </a:defRPr>
              </a:lvl2pPr>
              <a:lvl3pPr marL="1143000" indent="-228600" defTabSz="755650">
                <a:defRPr>
                  <a:solidFill>
                    <a:schemeClr val="tx1"/>
                  </a:solidFill>
                  <a:latin typeface="Calibri" panose="020F0502020204030204" pitchFamily="34" charset="0"/>
                </a:defRPr>
              </a:lvl3pPr>
              <a:lvl4pPr marL="1600200" indent="-228600" defTabSz="755650">
                <a:defRPr>
                  <a:solidFill>
                    <a:schemeClr val="tx1"/>
                  </a:solidFill>
                  <a:latin typeface="Calibri" panose="020F0502020204030204" pitchFamily="34" charset="0"/>
                </a:defRPr>
              </a:lvl4pPr>
              <a:lvl5pPr marL="2057400" indent="-228600" defTabSz="755650">
                <a:defRPr>
                  <a:solidFill>
                    <a:schemeClr val="tx1"/>
                  </a:solidFill>
                  <a:latin typeface="Calibri" panose="020F0502020204030204" pitchFamily="34" charset="0"/>
                </a:defRPr>
              </a:lvl5pPr>
              <a:lvl6pPr marL="2514600" indent="-228600" defTabSz="755650" fontAlgn="base">
                <a:spcBef>
                  <a:spcPct val="0"/>
                </a:spcBef>
                <a:spcAft>
                  <a:spcPct val="0"/>
                </a:spcAft>
                <a:defRPr>
                  <a:solidFill>
                    <a:schemeClr val="tx1"/>
                  </a:solidFill>
                  <a:latin typeface="Calibri" panose="020F0502020204030204" pitchFamily="34" charset="0"/>
                </a:defRPr>
              </a:lvl6pPr>
              <a:lvl7pPr marL="2971800" indent="-228600" defTabSz="755650" fontAlgn="base">
                <a:spcBef>
                  <a:spcPct val="0"/>
                </a:spcBef>
                <a:spcAft>
                  <a:spcPct val="0"/>
                </a:spcAft>
                <a:defRPr>
                  <a:solidFill>
                    <a:schemeClr val="tx1"/>
                  </a:solidFill>
                  <a:latin typeface="Calibri" panose="020F0502020204030204" pitchFamily="34" charset="0"/>
                </a:defRPr>
              </a:lvl7pPr>
              <a:lvl8pPr marL="3429000" indent="-228600" defTabSz="755650" fontAlgn="base">
                <a:spcBef>
                  <a:spcPct val="0"/>
                </a:spcBef>
                <a:spcAft>
                  <a:spcPct val="0"/>
                </a:spcAft>
                <a:defRPr>
                  <a:solidFill>
                    <a:schemeClr val="tx1"/>
                  </a:solidFill>
                  <a:latin typeface="Calibri" panose="020F0502020204030204" pitchFamily="34" charset="0"/>
                </a:defRPr>
              </a:lvl8pPr>
              <a:lvl9pPr marL="3886200" indent="-228600" defTabSz="755650" fontAlgn="base">
                <a:spcBef>
                  <a:spcPct val="0"/>
                </a:spcBef>
                <a:spcAft>
                  <a:spcPct val="0"/>
                </a:spcAft>
                <a:defRPr>
                  <a:solidFill>
                    <a:schemeClr val="tx1"/>
                  </a:solidFill>
                  <a:latin typeface="Calibri" panose="020F0502020204030204" pitchFamily="34" charset="0"/>
                </a:defRPr>
              </a:lvl9pPr>
            </a:lstStyle>
            <a:p>
              <a:pPr algn="ctr" eaLnBrk="1" hangingPunct="1">
                <a:lnSpc>
                  <a:spcPct val="90000"/>
                </a:lnSpc>
                <a:spcAft>
                  <a:spcPts val="700"/>
                </a:spcAft>
              </a:pPr>
              <a:r>
                <a:rPr lang="en-GB" altLang="en-US" sz="2400">
                  <a:solidFill>
                    <a:srgbClr val="000000"/>
                  </a:solidFill>
                  <a:latin typeface="Avenir Next LT Pro" panose="020B0504020202020204" pitchFamily="34" charset="0"/>
                </a:rPr>
                <a:t>External sources require the firm to seek finance from outside itself.</a:t>
              </a:r>
              <a:endParaRPr lang="en-US" altLang="en-US" sz="2400">
                <a:solidFill>
                  <a:srgbClr val="000000"/>
                </a:solidFill>
                <a:latin typeface="Avenir Next LT Pro" panose="020B0504020202020204" pitchFamily="34" charset="0"/>
              </a:endParaRPr>
            </a:p>
          </p:txBody>
        </p:sp>
        <p:sp>
          <p:nvSpPr>
            <p:cNvPr id="6" name="Rectangle 5">
              <a:extLst>
                <a:ext uri="{FF2B5EF4-FFF2-40B4-BE49-F238E27FC236}">
                  <a16:creationId xmlns:a16="http://schemas.microsoft.com/office/drawing/2014/main" id="{E1CE4C37-F7E0-48D4-E113-08E348E7BCE2}"/>
                </a:ext>
              </a:extLst>
            </p:cNvPr>
            <p:cNvSpPr/>
            <p:nvPr/>
          </p:nvSpPr>
          <p:spPr>
            <a:xfrm>
              <a:off x="7661995" y="2460668"/>
              <a:ext cx="1943996" cy="1943996"/>
            </a:xfrm>
            <a:prstGeom prst="rect">
              <a:avLst/>
            </a:prstGeom>
            <a:blipFill>
              <a:blip r:embed="rId3">
                <a:alphaModFix/>
              </a:blip>
              <a:stretch>
                <a:fillRect/>
              </a:stretch>
            </a:blipFill>
            <a:ln cap="flat">
              <a:noFill/>
              <a:prstDash val="solid"/>
            </a:ln>
          </p:spPr>
          <p:txBody>
            <a:bodyPr lIns="0" tIns="0" rIns="0" bIns="0"/>
            <a:lstStyle/>
            <a:p>
              <a:pPr eaLnBrk="1" fontAlgn="auto" hangingPunct="1">
                <a:spcBef>
                  <a:spcPts val="0"/>
                </a:spcBef>
                <a:spcAft>
                  <a:spcPts val="0"/>
                </a:spcAft>
                <a:defRPr sz="1800" b="0" i="0" u="none" strike="noStrike" kern="0" cap="none" spc="0" baseline="0">
                  <a:solidFill>
                    <a:srgbClr val="000000"/>
                  </a:solidFill>
                  <a:uFillTx/>
                </a:defRPr>
              </a:pPr>
              <a:endParaRPr lang="en-GB">
                <a:solidFill>
                  <a:srgbClr val="000000"/>
                </a:solidFill>
                <a:latin typeface="Calibri"/>
              </a:endParaRPr>
            </a:p>
          </p:txBody>
        </p:sp>
        <p:sp>
          <p:nvSpPr>
            <p:cNvPr id="11275" name="Freeform: Shape 6">
              <a:extLst>
                <a:ext uri="{FF2B5EF4-FFF2-40B4-BE49-F238E27FC236}">
                  <a16:creationId xmlns:a16="http://schemas.microsoft.com/office/drawing/2014/main" id="{8C5577B1-73A4-0168-EF84-CCCB746D5A32}"/>
                </a:ext>
              </a:extLst>
            </p:cNvPr>
            <p:cNvSpPr>
              <a:spLocks/>
            </p:cNvSpPr>
            <p:nvPr/>
          </p:nvSpPr>
          <p:spPr bwMode="auto">
            <a:xfrm>
              <a:off x="6473997" y="4875196"/>
              <a:ext cx="4320000" cy="719998"/>
            </a:xfrm>
            <a:custGeom>
              <a:avLst/>
              <a:gdLst>
                <a:gd name="T0" fmla="*/ 2160000 w 4320000"/>
                <a:gd name="T1" fmla="*/ 0 h 720000"/>
                <a:gd name="T2" fmla="*/ 4320000 w 4320000"/>
                <a:gd name="T3" fmla="*/ 359999 h 720000"/>
                <a:gd name="T4" fmla="*/ 2160000 w 4320000"/>
                <a:gd name="T5" fmla="*/ 719998 h 720000"/>
                <a:gd name="T6" fmla="*/ 0 w 4320000"/>
                <a:gd name="T7" fmla="*/ 359999 h 720000"/>
                <a:gd name="T8" fmla="*/ 0 w 4320000"/>
                <a:gd name="T9" fmla="*/ 0 h 720000"/>
                <a:gd name="T10" fmla="*/ 4320000 w 4320000"/>
                <a:gd name="T11" fmla="*/ 0 h 720000"/>
                <a:gd name="T12" fmla="*/ 4320000 w 4320000"/>
                <a:gd name="T13" fmla="*/ 719998 h 720000"/>
                <a:gd name="T14" fmla="*/ 0 w 4320000"/>
                <a:gd name="T15" fmla="*/ 719998 h 720000"/>
                <a:gd name="T16" fmla="*/ 0 w 4320000"/>
                <a:gd name="T17" fmla="*/ 0 h 720000"/>
                <a:gd name="T18" fmla="*/ 17694720 60000 65536"/>
                <a:gd name="T19" fmla="*/ 0 60000 65536"/>
                <a:gd name="T20" fmla="*/ 5898240 60000 65536"/>
                <a:gd name="T21" fmla="*/ 11796480 60000 65536"/>
                <a:gd name="T22" fmla="*/ 0 60000 65536"/>
                <a:gd name="T23" fmla="*/ 0 60000 65536"/>
                <a:gd name="T24" fmla="*/ 0 60000 65536"/>
                <a:gd name="T25" fmla="*/ 0 60000 65536"/>
                <a:gd name="T26" fmla="*/ 0 60000 65536"/>
                <a:gd name="T27" fmla="*/ 0 w 4320000"/>
                <a:gd name="T28" fmla="*/ 0 h 720000"/>
                <a:gd name="T29" fmla="*/ 4320000 w 4320000"/>
                <a:gd name="T30" fmla="*/ 720000 h 720000"/>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4320000" h="720000">
                  <a:moveTo>
                    <a:pt x="0" y="0"/>
                  </a:moveTo>
                  <a:lnTo>
                    <a:pt x="4320000" y="0"/>
                  </a:lnTo>
                  <a:lnTo>
                    <a:pt x="4320000" y="720000"/>
                  </a:lnTo>
                  <a:lnTo>
                    <a:pt x="0" y="720000"/>
                  </a:lnTo>
                  <a:lnTo>
                    <a:pt x="0" y="0"/>
                  </a:lnTo>
                  <a:close/>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nchorCtr="1"/>
            <a:lstStyle>
              <a:lvl1pPr defTabSz="755650">
                <a:defRPr>
                  <a:solidFill>
                    <a:schemeClr val="tx1"/>
                  </a:solidFill>
                  <a:latin typeface="Calibri" panose="020F0502020204030204" pitchFamily="34" charset="0"/>
                </a:defRPr>
              </a:lvl1pPr>
              <a:lvl2pPr marL="742950" indent="-285750" defTabSz="755650">
                <a:defRPr>
                  <a:solidFill>
                    <a:schemeClr val="tx1"/>
                  </a:solidFill>
                  <a:latin typeface="Calibri" panose="020F0502020204030204" pitchFamily="34" charset="0"/>
                </a:defRPr>
              </a:lvl2pPr>
              <a:lvl3pPr marL="1143000" indent="-228600" defTabSz="755650">
                <a:defRPr>
                  <a:solidFill>
                    <a:schemeClr val="tx1"/>
                  </a:solidFill>
                  <a:latin typeface="Calibri" panose="020F0502020204030204" pitchFamily="34" charset="0"/>
                </a:defRPr>
              </a:lvl3pPr>
              <a:lvl4pPr marL="1600200" indent="-228600" defTabSz="755650">
                <a:defRPr>
                  <a:solidFill>
                    <a:schemeClr val="tx1"/>
                  </a:solidFill>
                  <a:latin typeface="Calibri" panose="020F0502020204030204" pitchFamily="34" charset="0"/>
                </a:defRPr>
              </a:lvl4pPr>
              <a:lvl5pPr marL="2057400" indent="-228600" defTabSz="755650">
                <a:defRPr>
                  <a:solidFill>
                    <a:schemeClr val="tx1"/>
                  </a:solidFill>
                  <a:latin typeface="Calibri" panose="020F0502020204030204" pitchFamily="34" charset="0"/>
                </a:defRPr>
              </a:lvl5pPr>
              <a:lvl6pPr marL="2514600" indent="-228600" defTabSz="755650" fontAlgn="base">
                <a:spcBef>
                  <a:spcPct val="0"/>
                </a:spcBef>
                <a:spcAft>
                  <a:spcPct val="0"/>
                </a:spcAft>
                <a:defRPr>
                  <a:solidFill>
                    <a:schemeClr val="tx1"/>
                  </a:solidFill>
                  <a:latin typeface="Calibri" panose="020F0502020204030204" pitchFamily="34" charset="0"/>
                </a:defRPr>
              </a:lvl6pPr>
              <a:lvl7pPr marL="2971800" indent="-228600" defTabSz="755650" fontAlgn="base">
                <a:spcBef>
                  <a:spcPct val="0"/>
                </a:spcBef>
                <a:spcAft>
                  <a:spcPct val="0"/>
                </a:spcAft>
                <a:defRPr>
                  <a:solidFill>
                    <a:schemeClr val="tx1"/>
                  </a:solidFill>
                  <a:latin typeface="Calibri" panose="020F0502020204030204" pitchFamily="34" charset="0"/>
                </a:defRPr>
              </a:lvl7pPr>
              <a:lvl8pPr marL="3429000" indent="-228600" defTabSz="755650" fontAlgn="base">
                <a:spcBef>
                  <a:spcPct val="0"/>
                </a:spcBef>
                <a:spcAft>
                  <a:spcPct val="0"/>
                </a:spcAft>
                <a:defRPr>
                  <a:solidFill>
                    <a:schemeClr val="tx1"/>
                  </a:solidFill>
                  <a:latin typeface="Calibri" panose="020F0502020204030204" pitchFamily="34" charset="0"/>
                </a:defRPr>
              </a:lvl8pPr>
              <a:lvl9pPr marL="3886200" indent="-228600" defTabSz="755650" fontAlgn="base">
                <a:spcBef>
                  <a:spcPct val="0"/>
                </a:spcBef>
                <a:spcAft>
                  <a:spcPct val="0"/>
                </a:spcAft>
                <a:defRPr>
                  <a:solidFill>
                    <a:schemeClr val="tx1"/>
                  </a:solidFill>
                  <a:latin typeface="Calibri" panose="020F0502020204030204" pitchFamily="34" charset="0"/>
                </a:defRPr>
              </a:lvl9pPr>
            </a:lstStyle>
            <a:p>
              <a:pPr algn="ctr" eaLnBrk="1" hangingPunct="1">
                <a:lnSpc>
                  <a:spcPct val="90000"/>
                </a:lnSpc>
                <a:spcAft>
                  <a:spcPts val="700"/>
                </a:spcAft>
              </a:pPr>
              <a:r>
                <a:rPr lang="en-GB" altLang="en-US" sz="2400" dirty="0">
                  <a:solidFill>
                    <a:srgbClr val="000000"/>
                  </a:solidFill>
                  <a:latin typeface="Avenir Next LT Pro" panose="020B0504020202020204" pitchFamily="34" charset="0"/>
                </a:rPr>
                <a:t>This will always result in additional costs.  Nobody will give money to a firm without expecting some recompense. </a:t>
              </a:r>
              <a:endParaRPr lang="en-US" altLang="en-US" sz="2400" dirty="0">
                <a:solidFill>
                  <a:srgbClr val="000000"/>
                </a:solidFill>
                <a:latin typeface="Avenir Next LT Pro" panose="020B0504020202020204" pitchFamily="34" charset="0"/>
              </a:endParaRPr>
            </a:p>
          </p:txBody>
        </p:sp>
      </p:grpSp>
    </p:spTree>
  </p:cSld>
  <p:clrMapOvr>
    <a:masterClrMapping/>
  </p:clrMapOvr>
  <p:transition spd="slow"/>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a:extLst>
              <a:ext uri="{FF2B5EF4-FFF2-40B4-BE49-F238E27FC236}">
                <a16:creationId xmlns:a16="http://schemas.microsoft.com/office/drawing/2014/main" id="{7FAAB2BE-C848-E026-252A-F125358BBEFE}"/>
              </a:ext>
            </a:extLst>
          </p:cNvPr>
          <p:cNvSpPr txBox="1">
            <a:spLocks noGrp="1" noChangeArrowheads="1"/>
          </p:cNvSpPr>
          <p:nvPr>
            <p:ph type="title"/>
          </p:nvPr>
        </p:nvSpPr>
        <p:spPr/>
        <p:txBody>
          <a:bodyPr/>
          <a:lstStyle/>
          <a:p>
            <a:pPr eaLnBrk="1"/>
            <a:r>
              <a:rPr lang="en-GB" altLang="en-US" b="1">
                <a:latin typeface="Avenir Next LT Pro Light" panose="020B0304020202020204" pitchFamily="34" charset="0"/>
              </a:rPr>
              <a:t>External Sources</a:t>
            </a:r>
          </a:p>
        </p:txBody>
      </p:sp>
      <p:sp>
        <p:nvSpPr>
          <p:cNvPr id="12291" name="Text Placeholder 2">
            <a:extLst>
              <a:ext uri="{FF2B5EF4-FFF2-40B4-BE49-F238E27FC236}">
                <a16:creationId xmlns:a16="http://schemas.microsoft.com/office/drawing/2014/main" id="{8789E737-7AEC-5151-D42C-F22C206A27D8}"/>
              </a:ext>
            </a:extLst>
          </p:cNvPr>
          <p:cNvSpPr txBox="1">
            <a:spLocks noGrp="1" noChangeArrowheads="1"/>
          </p:cNvSpPr>
          <p:nvPr>
            <p:ph type="body" idx="1"/>
          </p:nvPr>
        </p:nvSpPr>
        <p:spPr>
          <a:xfrm>
            <a:off x="1069975" y="2074863"/>
            <a:ext cx="4664075" cy="639762"/>
          </a:xfrm>
        </p:spPr>
        <p:txBody>
          <a:bodyPr/>
          <a:lstStyle/>
          <a:p>
            <a:pPr eaLnBrk="1">
              <a:spcBef>
                <a:spcPct val="0"/>
              </a:spcBef>
            </a:pPr>
            <a:r>
              <a:rPr lang="en-GB" altLang="en-US" sz="3200">
                <a:latin typeface="Avenir Next LT Pro" panose="020B0504020202020204" pitchFamily="34" charset="0"/>
              </a:rPr>
              <a:t>Debt </a:t>
            </a:r>
          </a:p>
        </p:txBody>
      </p:sp>
      <p:sp>
        <p:nvSpPr>
          <p:cNvPr id="12293" name="Text Placeholder 4">
            <a:extLst>
              <a:ext uri="{FF2B5EF4-FFF2-40B4-BE49-F238E27FC236}">
                <a16:creationId xmlns:a16="http://schemas.microsoft.com/office/drawing/2014/main" id="{F38AFBF8-A816-7CFF-FE9E-86EA34F26193}"/>
              </a:ext>
            </a:extLst>
          </p:cNvPr>
          <p:cNvSpPr txBox="1">
            <a:spLocks noGrp="1" noChangeArrowheads="1"/>
          </p:cNvSpPr>
          <p:nvPr>
            <p:ph sz="half" idx="2"/>
          </p:nvPr>
        </p:nvSpPr>
        <p:spPr>
          <a:xfrm>
            <a:off x="6457950" y="2074863"/>
            <a:ext cx="4664075" cy="639762"/>
          </a:xfrm>
        </p:spPr>
        <p:txBody>
          <a:bodyPr anchor="ctr">
            <a:normAutofit/>
          </a:bodyPr>
          <a:lstStyle/>
          <a:p>
            <a:pPr marL="0" indent="0" eaLnBrk="1">
              <a:spcBef>
                <a:spcPct val="0"/>
              </a:spcBef>
              <a:buFont typeface="Garamond" panose="02020404030301010803" pitchFamily="18" charset="0"/>
              <a:buNone/>
            </a:pPr>
            <a:r>
              <a:rPr lang="en-GB" altLang="en-US" sz="2800" b="1">
                <a:latin typeface="Avenir Next LT Pro" panose="020B0504020202020204" pitchFamily="34" charset="0"/>
              </a:rPr>
              <a:t>Equity</a:t>
            </a:r>
          </a:p>
        </p:txBody>
      </p:sp>
      <p:sp>
        <p:nvSpPr>
          <p:cNvPr id="4" name="Content Placeholder 3">
            <a:extLst>
              <a:ext uri="{FF2B5EF4-FFF2-40B4-BE49-F238E27FC236}">
                <a16:creationId xmlns:a16="http://schemas.microsoft.com/office/drawing/2014/main" id="{5C808CD0-4D2D-D21C-78D8-796BFF0D8A05}"/>
              </a:ext>
            </a:extLst>
          </p:cNvPr>
          <p:cNvSpPr txBox="1">
            <a:spLocks noGrp="1" noChangeArrowheads="1"/>
          </p:cNvSpPr>
          <p:nvPr>
            <p:ph type="body" sz="quarter" idx="3"/>
          </p:nvPr>
        </p:nvSpPr>
        <p:spPr>
          <a:xfrm>
            <a:off x="1069975" y="2792413"/>
            <a:ext cx="4664075" cy="3163887"/>
          </a:xfrm>
        </p:spPr>
        <p:txBody>
          <a:bodyPr anchor="t"/>
          <a:lstStyle/>
          <a:p>
            <a:pPr marL="182563" indent="-182563" eaLnBrk="1">
              <a:spcBef>
                <a:spcPts val="900"/>
              </a:spcBef>
              <a:buFont typeface="Garamond" panose="02020404030301010803" pitchFamily="18" charset="0"/>
              <a:buChar char="◦"/>
            </a:pPr>
            <a:r>
              <a:rPr lang="en-GB" altLang="en-US" sz="2400" b="0" dirty="0">
                <a:latin typeface="Avenir Next LT Pro" panose="020B0504020202020204" pitchFamily="34" charset="0"/>
              </a:rPr>
              <a:t>Debt is simply the firm borrowing finance</a:t>
            </a:r>
          </a:p>
          <a:p>
            <a:pPr marL="182563" indent="-182563" eaLnBrk="1">
              <a:spcBef>
                <a:spcPts val="900"/>
              </a:spcBef>
              <a:buFont typeface="Garamond" panose="02020404030301010803" pitchFamily="18" charset="0"/>
              <a:buChar char="◦"/>
            </a:pPr>
            <a:r>
              <a:rPr lang="en-GB" altLang="en-US" sz="2400" b="0" dirty="0">
                <a:latin typeface="Avenir Next LT Pro" panose="020B0504020202020204" pitchFamily="34" charset="0"/>
              </a:rPr>
              <a:t>You owe money </a:t>
            </a:r>
          </a:p>
        </p:txBody>
      </p:sp>
      <p:sp>
        <p:nvSpPr>
          <p:cNvPr id="6" name="Content Placeholder 5">
            <a:extLst>
              <a:ext uri="{FF2B5EF4-FFF2-40B4-BE49-F238E27FC236}">
                <a16:creationId xmlns:a16="http://schemas.microsoft.com/office/drawing/2014/main" id="{609FAE42-003C-BC8B-7016-037B1D2B8D8C}"/>
              </a:ext>
            </a:extLst>
          </p:cNvPr>
          <p:cNvSpPr txBox="1">
            <a:spLocks noGrp="1" noChangeArrowheads="1"/>
          </p:cNvSpPr>
          <p:nvPr>
            <p:ph sz="quarter" idx="4"/>
          </p:nvPr>
        </p:nvSpPr>
        <p:spPr>
          <a:xfrm>
            <a:off x="6457950" y="2792413"/>
            <a:ext cx="4664075" cy="3163887"/>
          </a:xfrm>
        </p:spPr>
        <p:txBody>
          <a:bodyPr>
            <a:normAutofit/>
          </a:bodyPr>
          <a:lstStyle/>
          <a:p>
            <a:pPr eaLnBrk="1"/>
            <a:r>
              <a:rPr lang="en-GB" altLang="en-US" sz="2000" dirty="0">
                <a:latin typeface="Avenir Next LT Pro" panose="020B0504020202020204" pitchFamily="34" charset="0"/>
              </a:rPr>
              <a:t>Equity refers to the firm raising finance by issuing shares </a:t>
            </a:r>
            <a:r>
              <a:rPr lang="en-GB" sz="1600" dirty="0"/>
              <a:t> </a:t>
            </a:r>
          </a:p>
          <a:p>
            <a:pPr eaLnBrk="1"/>
            <a:r>
              <a:rPr lang="en-GB" sz="2000" dirty="0"/>
              <a:t>Equity is measured for accounting purposes by subtracting liabilities from the value of the assets owned.</a:t>
            </a:r>
            <a:endParaRPr lang="en-GB" sz="2400" dirty="0"/>
          </a:p>
          <a:p>
            <a:pPr eaLnBrk="1"/>
            <a:r>
              <a:rPr lang="en-GB" altLang="en-US" sz="3200" dirty="0">
                <a:latin typeface="Avenir Next LT Pro" panose="020B0504020202020204" pitchFamily="34" charset="0"/>
              </a:rPr>
              <a:t> </a:t>
            </a:r>
            <a:r>
              <a:rPr lang="en-GB" altLang="en-US" sz="2000" dirty="0">
                <a:latin typeface="Avenir Next LT Pro" panose="020B0504020202020204" pitchFamily="34" charset="0"/>
              </a:rPr>
              <a:t>On a company's balance sheet, the difference between its liabilities and assets shows how much equity the company has. </a:t>
            </a:r>
            <a:endParaRPr lang="en-GB" altLang="en-US" sz="3200" dirty="0">
              <a:latin typeface="Avenir Next LT Pro" panose="020B0504020202020204" pitchFamily="34" charset="0"/>
            </a:endParaRPr>
          </a:p>
        </p:txBody>
      </p:sp>
    </p:spTree>
  </p:cSld>
  <p:clrMapOvr>
    <a:masterClrMapping/>
  </p:clrMapOvr>
  <p:transition spd="slow"/>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42"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1000"/>
                                        <p:tgtEl>
                                          <p:spTgt spid="4">
                                            <p:txEl>
                                              <p:pRg st="0" end="0"/>
                                            </p:txEl>
                                          </p:spTgt>
                                        </p:tgtEl>
                                      </p:cBhvr>
                                    </p:animEffect>
                                    <p:anim calcmode="lin" valueType="num">
                                      <p:cBhvr>
                                        <p:cTn id="8"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4">
                                            <p:txEl>
                                              <p:pRg st="1" end="1"/>
                                            </p:txEl>
                                          </p:spTgt>
                                        </p:tgtEl>
                                        <p:attrNameLst>
                                          <p:attrName>style.visibility</p:attrName>
                                        </p:attrNameLst>
                                      </p:cBhvr>
                                      <p:to>
                                        <p:strVal val="visible"/>
                                      </p:to>
                                    </p:set>
                                    <p:animEffect transition="in" filter="fade">
                                      <p:cBhvr>
                                        <p:cTn id="14" dur="1000"/>
                                        <p:tgtEl>
                                          <p:spTgt spid="4">
                                            <p:txEl>
                                              <p:pRg st="1" end="1"/>
                                            </p:txEl>
                                          </p:spTgt>
                                        </p:tgtEl>
                                      </p:cBhvr>
                                    </p:animEffect>
                                    <p:anim calcmode="lin" valueType="num">
                                      <p:cBhvr>
                                        <p:cTn id="15"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4">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nodeType="clickPar">
                      <p:stCondLst>
                        <p:cond delay="indefinite"/>
                      </p:stCondLst>
                      <p:childTnLst>
                        <p:par>
                          <p:cTn id="18" fill="hold" nodeType="withGroup">
                            <p:stCondLst>
                              <p:cond delay="0"/>
                            </p:stCondLst>
                            <p:childTnLst>
                              <p:par>
                                <p:cTn id="19" presetID="42" presetClass="entr" presetSubtype="0" fill="hold" nodeType="clickEffect">
                                  <p:stCondLst>
                                    <p:cond delay="0"/>
                                  </p:stCondLst>
                                  <p:childTnLst>
                                    <p:set>
                                      <p:cBhvr>
                                        <p:cTn id="20" dur="1" fill="hold">
                                          <p:stCondLst>
                                            <p:cond delay="0"/>
                                          </p:stCondLst>
                                        </p:cTn>
                                        <p:tgtEl>
                                          <p:spTgt spid="6">
                                            <p:txEl>
                                              <p:pRg st="0" end="0"/>
                                            </p:txEl>
                                          </p:spTgt>
                                        </p:tgtEl>
                                        <p:attrNameLst>
                                          <p:attrName>style.visibility</p:attrName>
                                        </p:attrNameLst>
                                      </p:cBhvr>
                                      <p:to>
                                        <p:strVal val="visible"/>
                                      </p:to>
                                    </p:set>
                                    <p:animEffect transition="in" filter="fade">
                                      <p:cBhvr>
                                        <p:cTn id="21" dur="1000"/>
                                        <p:tgtEl>
                                          <p:spTgt spid="6">
                                            <p:txEl>
                                              <p:pRg st="0" end="0"/>
                                            </p:txEl>
                                          </p:spTgt>
                                        </p:tgtEl>
                                      </p:cBhvr>
                                    </p:animEffect>
                                    <p:anim calcmode="lin" valueType="num">
                                      <p:cBhvr>
                                        <p:cTn id="22" dur="1000" fill="hold"/>
                                        <p:tgtEl>
                                          <p:spTgt spid="6">
                                            <p:txEl>
                                              <p:pRg st="0" end="0"/>
                                            </p:txEl>
                                          </p:spTgt>
                                        </p:tgtEl>
                                        <p:attrNameLst>
                                          <p:attrName>ppt_x</p:attrName>
                                        </p:attrNameLst>
                                      </p:cBhvr>
                                      <p:tavLst>
                                        <p:tav tm="0">
                                          <p:val>
                                            <p:strVal val="#ppt_x"/>
                                          </p:val>
                                        </p:tav>
                                        <p:tav tm="100000">
                                          <p:val>
                                            <p:strVal val="#ppt_x"/>
                                          </p:val>
                                        </p:tav>
                                      </p:tavLst>
                                    </p:anim>
                                    <p:anim calcmode="lin" valueType="num">
                                      <p:cBhvr>
                                        <p:cTn id="23" dur="1000" fill="hold"/>
                                        <p:tgtEl>
                                          <p:spTgt spid="6">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6">
                                            <p:txEl>
                                              <p:pRg st="1" end="1"/>
                                            </p:txEl>
                                          </p:spTgt>
                                        </p:tgtEl>
                                        <p:attrNameLst>
                                          <p:attrName>style.visibility</p:attrName>
                                        </p:attrNameLst>
                                      </p:cBhvr>
                                      <p:to>
                                        <p:strVal val="visible"/>
                                      </p:to>
                                    </p:set>
                                    <p:animEffect transition="in" filter="fade">
                                      <p:cBhvr>
                                        <p:cTn id="28" dur="1000"/>
                                        <p:tgtEl>
                                          <p:spTgt spid="6">
                                            <p:txEl>
                                              <p:pRg st="1" end="1"/>
                                            </p:txEl>
                                          </p:spTgt>
                                        </p:tgtEl>
                                      </p:cBhvr>
                                    </p:animEffect>
                                    <p:anim calcmode="lin" valueType="num">
                                      <p:cBhvr>
                                        <p:cTn id="29" dur="1000" fill="hold"/>
                                        <p:tgtEl>
                                          <p:spTgt spid="6">
                                            <p:txEl>
                                              <p:pRg st="1" end="1"/>
                                            </p:txEl>
                                          </p:spTgt>
                                        </p:tgtEl>
                                        <p:attrNameLst>
                                          <p:attrName>ppt_x</p:attrName>
                                        </p:attrNameLst>
                                      </p:cBhvr>
                                      <p:tavLst>
                                        <p:tav tm="0">
                                          <p:val>
                                            <p:strVal val="#ppt_x"/>
                                          </p:val>
                                        </p:tav>
                                        <p:tav tm="100000">
                                          <p:val>
                                            <p:strVal val="#ppt_x"/>
                                          </p:val>
                                        </p:tav>
                                      </p:tavLst>
                                    </p:anim>
                                    <p:anim calcmode="lin" valueType="num">
                                      <p:cBhvr>
                                        <p:cTn id="30" dur="1000" fill="hold"/>
                                        <p:tgtEl>
                                          <p:spTgt spid="6">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6">
                                            <p:txEl>
                                              <p:pRg st="2" end="2"/>
                                            </p:txEl>
                                          </p:spTgt>
                                        </p:tgtEl>
                                        <p:attrNameLst>
                                          <p:attrName>style.visibility</p:attrName>
                                        </p:attrNameLst>
                                      </p:cBhvr>
                                      <p:to>
                                        <p:strVal val="visible"/>
                                      </p:to>
                                    </p:set>
                                    <p:animEffect transition="in" filter="fade">
                                      <p:cBhvr>
                                        <p:cTn id="35" dur="1000"/>
                                        <p:tgtEl>
                                          <p:spTgt spid="6">
                                            <p:txEl>
                                              <p:pRg st="2" end="2"/>
                                            </p:txEl>
                                          </p:spTgt>
                                        </p:tgtEl>
                                      </p:cBhvr>
                                    </p:animEffect>
                                    <p:anim calcmode="lin" valueType="num">
                                      <p:cBhvr>
                                        <p:cTn id="36" dur="1000" fill="hold"/>
                                        <p:tgtEl>
                                          <p:spTgt spid="6">
                                            <p:txEl>
                                              <p:pRg st="2" end="2"/>
                                            </p:txEl>
                                          </p:spTgt>
                                        </p:tgtEl>
                                        <p:attrNameLst>
                                          <p:attrName>ppt_x</p:attrName>
                                        </p:attrNameLst>
                                      </p:cBhvr>
                                      <p:tavLst>
                                        <p:tav tm="0">
                                          <p:val>
                                            <p:strVal val="#ppt_x"/>
                                          </p:val>
                                        </p:tav>
                                        <p:tav tm="100000">
                                          <p:val>
                                            <p:strVal val="#ppt_x"/>
                                          </p:val>
                                        </p:tav>
                                      </p:tavLst>
                                    </p:anim>
                                    <p:anim calcmode="lin" valueType="num">
                                      <p:cBhvr>
                                        <p:cTn id="37" dur="1000" fill="hold"/>
                                        <p:tgtEl>
                                          <p:spTgt spid="6">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a:extLst>
              <a:ext uri="{FF2B5EF4-FFF2-40B4-BE49-F238E27FC236}">
                <a16:creationId xmlns:a16="http://schemas.microsoft.com/office/drawing/2014/main" id="{5F657216-F58D-CF6E-AF9F-6AAA6818F9D9}"/>
              </a:ext>
            </a:extLst>
          </p:cNvPr>
          <p:cNvSpPr txBox="1">
            <a:spLocks noGrp="1" noChangeArrowheads="1"/>
          </p:cNvSpPr>
          <p:nvPr>
            <p:ph type="title"/>
          </p:nvPr>
        </p:nvSpPr>
        <p:spPr/>
        <p:txBody>
          <a:bodyPr/>
          <a:lstStyle/>
          <a:p>
            <a:pPr eaLnBrk="1"/>
            <a:r>
              <a:rPr lang="en-GB" altLang="en-US" b="1">
                <a:latin typeface="Avenir Next LT Pro Light" panose="020B0304020202020204" pitchFamily="34" charset="0"/>
              </a:rPr>
              <a:t>The method of external sources depends upon a number of factors</a:t>
            </a:r>
          </a:p>
        </p:txBody>
      </p:sp>
      <p:sp>
        <p:nvSpPr>
          <p:cNvPr id="3" name="Content Placeholder 2">
            <a:extLst>
              <a:ext uri="{FF2B5EF4-FFF2-40B4-BE49-F238E27FC236}">
                <a16:creationId xmlns:a16="http://schemas.microsoft.com/office/drawing/2014/main" id="{D5E4C15B-FCF6-C1B2-06D9-DFD676DC6BA7}"/>
              </a:ext>
            </a:extLst>
          </p:cNvPr>
          <p:cNvSpPr txBox="1">
            <a:spLocks noGrp="1" noChangeArrowheads="1"/>
          </p:cNvSpPr>
          <p:nvPr>
            <p:ph idx="1"/>
          </p:nvPr>
        </p:nvSpPr>
        <p:spPr/>
        <p:txBody>
          <a:bodyPr/>
          <a:lstStyle/>
          <a:p>
            <a:pPr eaLnBrk="1">
              <a:lnSpc>
                <a:spcPct val="100000"/>
              </a:lnSpc>
            </a:pPr>
            <a:r>
              <a:rPr lang="en-GB" altLang="en-US" sz="2800" dirty="0">
                <a:latin typeface="Arial" panose="020B0604020202020204" pitchFamily="34" charset="0"/>
                <a:cs typeface="Arial" panose="020B0604020202020204" pitchFamily="34" charset="0"/>
              </a:rPr>
              <a:t>The period of time that finance is needed</a:t>
            </a:r>
          </a:p>
          <a:p>
            <a:pPr eaLnBrk="1">
              <a:lnSpc>
                <a:spcPct val="100000"/>
              </a:lnSpc>
            </a:pPr>
            <a:r>
              <a:rPr lang="en-GB" altLang="en-US" sz="2800" dirty="0">
                <a:latin typeface="Arial" panose="020B0604020202020204" pitchFamily="34" charset="0"/>
                <a:cs typeface="Arial" panose="020B0604020202020204" pitchFamily="34" charset="0"/>
              </a:rPr>
              <a:t>The cost of finance</a:t>
            </a:r>
          </a:p>
          <a:p>
            <a:pPr eaLnBrk="1">
              <a:lnSpc>
                <a:spcPct val="100000"/>
              </a:lnSpc>
            </a:pPr>
            <a:r>
              <a:rPr lang="en-GB" altLang="en-US" sz="2800" dirty="0">
                <a:latin typeface="Arial" panose="020B0604020202020204" pitchFamily="34" charset="0"/>
                <a:cs typeface="Arial" panose="020B0604020202020204" pitchFamily="34" charset="0"/>
              </a:rPr>
              <a:t>The retention of control of the firm</a:t>
            </a:r>
          </a:p>
          <a:p>
            <a:pPr eaLnBrk="1">
              <a:lnSpc>
                <a:spcPct val="100000"/>
              </a:lnSpc>
            </a:pPr>
            <a:r>
              <a:rPr lang="en-GB" altLang="en-US" sz="2800" dirty="0">
                <a:latin typeface="Arial" panose="020B0604020202020204" pitchFamily="34" charset="0"/>
                <a:cs typeface="Arial" panose="020B0604020202020204" pitchFamily="34" charset="0"/>
              </a:rPr>
              <a:t>The level risk</a:t>
            </a:r>
          </a:p>
          <a:p>
            <a:pPr eaLnBrk="1">
              <a:lnSpc>
                <a:spcPct val="100000"/>
              </a:lnSpc>
            </a:pPr>
            <a:r>
              <a:rPr lang="en-GB" altLang="en-US" sz="2800" dirty="0">
                <a:latin typeface="Arial" panose="020B0604020202020204" pitchFamily="34" charset="0"/>
                <a:cs typeface="Arial" panose="020B0604020202020204" pitchFamily="34" charset="0"/>
              </a:rPr>
              <a:t>Capital gearing - the ratio of debt a company has relative to equities. Capital gearing represents the financial risk of a company.</a:t>
            </a:r>
          </a:p>
          <a:p>
            <a:pPr eaLnBrk="1">
              <a:lnSpc>
                <a:spcPct val="100000"/>
              </a:lnSpc>
            </a:pPr>
            <a:endParaRPr lang="en-GB" altLang="en-US" sz="2800" dirty="0">
              <a:latin typeface="Arial" panose="020B0604020202020204" pitchFamily="34" charset="0"/>
              <a:cs typeface="Arial" panose="020B0604020202020204" pitchFamily="34" charset="0"/>
            </a:endParaRPr>
          </a:p>
          <a:p>
            <a:pPr eaLnBrk="1"/>
            <a:endParaRPr lang="en-GB" altLang="en-US" dirty="0">
              <a:latin typeface="Avenir Next LT Pro" panose="020B0504020202020204" pitchFamily="34" charset="0"/>
            </a:endParaRPr>
          </a:p>
        </p:txBody>
      </p:sp>
    </p:spTree>
  </p:cSld>
  <p:clrMapOvr>
    <a:masterClrMapping/>
  </p:clrMapOvr>
  <p:transition spd="slow"/>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nodeType="clickPar">
                      <p:stCondLst>
                        <p:cond delay="indefinite"/>
                      </p:stCondLst>
                      <p:childTnLst>
                        <p:par>
                          <p:cTn id="11" fill="hold" nodeType="withGroup">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nodeType="clickPar">
                      <p:stCondLst>
                        <p:cond delay="indefinite"/>
                      </p:stCondLst>
                      <p:childTnLst>
                        <p:par>
                          <p:cTn id="18" fill="hold" nodeType="withGroup">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nodeType="clickPar">
                      <p:stCondLst>
                        <p:cond delay="indefinite"/>
                      </p:stCondLst>
                      <p:childTnLst>
                        <p:par>
                          <p:cTn id="25" fill="hold" nodeType="withGroup">
                            <p:stCondLst>
                              <p:cond delay="0"/>
                            </p:stCondLst>
                            <p:childTnLst>
                              <p:par>
                                <p:cTn id="26" presetID="42" presetClass="entr" presetSubtype="0" fill="hold"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nodeType="clickPar">
                      <p:stCondLst>
                        <p:cond delay="indefinite"/>
                      </p:stCondLst>
                      <p:childTnLst>
                        <p:par>
                          <p:cTn id="32" fill="hold" nodeType="withGroup">
                            <p:stCondLst>
                              <p:cond delay="0"/>
                            </p:stCondLst>
                            <p:childTnLst>
                              <p:par>
                                <p:cTn id="33" presetID="42" presetClass="entr" presetSubtype="0" fill="hold"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itle 1">
            <a:extLst>
              <a:ext uri="{FF2B5EF4-FFF2-40B4-BE49-F238E27FC236}">
                <a16:creationId xmlns:a16="http://schemas.microsoft.com/office/drawing/2014/main" id="{AF847C43-5E0B-F3E6-9B33-9EDE34C942BD}"/>
              </a:ext>
            </a:extLst>
          </p:cNvPr>
          <p:cNvSpPr txBox="1">
            <a:spLocks noGrp="1" noChangeArrowheads="1"/>
          </p:cNvSpPr>
          <p:nvPr>
            <p:ph type="title"/>
          </p:nvPr>
        </p:nvSpPr>
        <p:spPr>
          <a:xfrm>
            <a:off x="8458200" y="608013"/>
            <a:ext cx="3162300" cy="1644650"/>
          </a:xfrm>
        </p:spPr>
        <p:txBody>
          <a:bodyPr/>
          <a:lstStyle/>
          <a:p>
            <a:pPr eaLnBrk="1"/>
            <a:r>
              <a:rPr lang="en-GB" altLang="en-US" b="1">
                <a:latin typeface="Avenir Next LT Pro Light" panose="020B0304020202020204" pitchFamily="34" charset="0"/>
              </a:rPr>
              <a:t>External Sources – Period of Time</a:t>
            </a:r>
          </a:p>
        </p:txBody>
      </p:sp>
      <p:sp>
        <p:nvSpPr>
          <p:cNvPr id="4" name="Text Placeholder 3">
            <a:extLst>
              <a:ext uri="{FF2B5EF4-FFF2-40B4-BE49-F238E27FC236}">
                <a16:creationId xmlns:a16="http://schemas.microsoft.com/office/drawing/2014/main" id="{77246F7A-B7B0-915C-0119-7374389DC350}"/>
              </a:ext>
            </a:extLst>
          </p:cNvPr>
          <p:cNvSpPr txBox="1">
            <a:spLocks noGrp="1"/>
          </p:cNvSpPr>
          <p:nvPr>
            <p:ph idx="1"/>
          </p:nvPr>
        </p:nvSpPr>
        <p:spPr>
          <a:xfrm>
            <a:off x="8458200" y="2336800"/>
            <a:ext cx="3162300" cy="3606800"/>
          </a:xfrm>
        </p:spPr>
        <p:txBody>
          <a:bodyPr>
            <a:normAutofit fontScale="92500" lnSpcReduction="10000"/>
          </a:bodyPr>
          <a:lstStyle/>
          <a:p>
            <a:pPr lvl="1" indent="0" eaLnBrk="1" fontAlgn="auto">
              <a:spcAft>
                <a:spcPts val="0"/>
              </a:spcAft>
              <a:buFont typeface="Garamond" pitchFamily="18"/>
              <a:buNone/>
              <a:defRPr/>
            </a:pPr>
            <a:r>
              <a:rPr lang="en-GB" sz="2600" dirty="0"/>
              <a:t>Short-term is less than one year</a:t>
            </a:r>
          </a:p>
          <a:p>
            <a:pPr lvl="1" indent="0" eaLnBrk="1" fontAlgn="auto">
              <a:spcAft>
                <a:spcPts val="0"/>
              </a:spcAft>
              <a:buFont typeface="Garamond" pitchFamily="18"/>
              <a:buNone/>
              <a:defRPr/>
            </a:pPr>
            <a:endParaRPr lang="en-GB" sz="2600" dirty="0"/>
          </a:p>
          <a:p>
            <a:pPr lvl="1" indent="0" eaLnBrk="1" fontAlgn="auto">
              <a:spcAft>
                <a:spcPts val="0"/>
              </a:spcAft>
              <a:buFont typeface="Garamond" pitchFamily="18"/>
              <a:buNone/>
              <a:defRPr/>
            </a:pPr>
            <a:r>
              <a:rPr lang="en-GB" sz="2600" dirty="0"/>
              <a:t>Medium term is more than one and less than five years</a:t>
            </a:r>
          </a:p>
          <a:p>
            <a:pPr lvl="1" indent="0" eaLnBrk="1" fontAlgn="auto">
              <a:spcAft>
                <a:spcPts val="0"/>
              </a:spcAft>
              <a:buFont typeface="Garamond" pitchFamily="18"/>
              <a:buNone/>
              <a:defRPr/>
            </a:pPr>
            <a:endParaRPr lang="en-GB" sz="2600" dirty="0"/>
          </a:p>
          <a:p>
            <a:pPr lvl="1" indent="0" eaLnBrk="1" fontAlgn="auto">
              <a:spcAft>
                <a:spcPts val="0"/>
              </a:spcAft>
              <a:buFont typeface="Garamond" pitchFamily="18"/>
              <a:buNone/>
              <a:defRPr/>
            </a:pPr>
            <a:r>
              <a:rPr lang="en-GB" sz="2600" dirty="0"/>
              <a:t>Long-term would be any period over five years.</a:t>
            </a:r>
          </a:p>
          <a:p>
            <a:pPr lvl="1" indent="0" eaLnBrk="1" fontAlgn="auto">
              <a:spcAft>
                <a:spcPts val="0"/>
              </a:spcAft>
              <a:buFont typeface="Garamond" pitchFamily="18"/>
              <a:buNone/>
              <a:defRPr/>
            </a:pPr>
            <a:endParaRPr lang="en-GB" sz="1900" dirty="0"/>
          </a:p>
          <a:p>
            <a:pPr marL="0" indent="0" eaLnBrk="1" fontAlgn="auto">
              <a:spcBef>
                <a:spcPts val="800"/>
              </a:spcBef>
              <a:spcAft>
                <a:spcPts val="0"/>
              </a:spcAft>
              <a:buFont typeface="Garamond" pitchFamily="18"/>
              <a:buNone/>
              <a:defRPr/>
            </a:pPr>
            <a:endParaRPr sz="1800" dirty="0"/>
          </a:p>
        </p:txBody>
      </p:sp>
      <p:sp>
        <p:nvSpPr>
          <p:cNvPr id="3" name="Content Placeholder 2">
            <a:extLst>
              <a:ext uri="{FF2B5EF4-FFF2-40B4-BE49-F238E27FC236}">
                <a16:creationId xmlns:a16="http://schemas.microsoft.com/office/drawing/2014/main" id="{FE48783F-CF0C-0BD0-9D3E-B47F51120B02}"/>
              </a:ext>
            </a:extLst>
          </p:cNvPr>
          <p:cNvSpPr txBox="1">
            <a:spLocks noGrp="1"/>
          </p:cNvSpPr>
          <p:nvPr>
            <p:ph type="body" sz="half" idx="2"/>
          </p:nvPr>
        </p:nvSpPr>
        <p:spPr>
          <a:xfrm>
            <a:off x="685800" y="609600"/>
            <a:ext cx="6858000" cy="5334000"/>
          </a:xfrm>
        </p:spPr>
        <p:txBody>
          <a:bodyPr>
            <a:normAutofit/>
          </a:bodyPr>
          <a:lstStyle/>
          <a:p>
            <a:pPr marL="182880" indent="-182880" eaLnBrk="1" fontAlgn="auto">
              <a:spcBef>
                <a:spcPts val="900"/>
              </a:spcBef>
              <a:spcAft>
                <a:spcPts val="0"/>
              </a:spcAft>
              <a:buFont typeface="Garamond" pitchFamily="18"/>
              <a:buChar char="◦"/>
              <a:defRPr/>
            </a:pPr>
            <a:r>
              <a:rPr lang="en-GB" sz="2400" dirty="0"/>
              <a:t>External sources should be sought for only the length of time that the money is needed. </a:t>
            </a:r>
          </a:p>
          <a:p>
            <a:pPr marL="182880" indent="-182880" eaLnBrk="1" fontAlgn="auto">
              <a:spcBef>
                <a:spcPts val="900"/>
              </a:spcBef>
              <a:spcAft>
                <a:spcPts val="0"/>
              </a:spcAft>
              <a:buFont typeface="Garamond" pitchFamily="18"/>
              <a:buChar char="◦"/>
              <a:defRPr/>
            </a:pPr>
            <a:r>
              <a:rPr lang="en-GB" sz="2400" dirty="0"/>
              <a:t>If finance is required </a:t>
            </a:r>
            <a:r>
              <a:rPr lang="en-GB" sz="2400" b="1" dirty="0"/>
              <a:t>for long-term </a:t>
            </a:r>
            <a:r>
              <a:rPr lang="en-GB" sz="2400" dirty="0"/>
              <a:t>expansion, then long-term sources should be sought.  Similarly, if a firm is suffering from a </a:t>
            </a:r>
            <a:r>
              <a:rPr lang="en-GB" sz="2400" b="1" dirty="0"/>
              <a:t>very temporary shortage of cash, </a:t>
            </a:r>
            <a:r>
              <a:rPr lang="en-GB" sz="2400" dirty="0"/>
              <a:t>then only short-term sources of finance should be sought.</a:t>
            </a:r>
          </a:p>
          <a:p>
            <a:pPr marL="182880" indent="-182880" eaLnBrk="1" fontAlgn="auto">
              <a:spcBef>
                <a:spcPts val="900"/>
              </a:spcBef>
              <a:spcAft>
                <a:spcPts val="0"/>
              </a:spcAft>
              <a:buFont typeface="Garamond" pitchFamily="18"/>
              <a:buChar char="◦"/>
              <a:defRPr/>
            </a:pPr>
            <a:r>
              <a:rPr lang="en-GB" sz="2400" b="1" dirty="0"/>
              <a:t>Debt is usually described as short term</a:t>
            </a:r>
          </a:p>
          <a:p>
            <a:pPr marL="182880" indent="-182880" eaLnBrk="1" fontAlgn="auto">
              <a:spcBef>
                <a:spcPts val="900"/>
              </a:spcBef>
              <a:spcAft>
                <a:spcPts val="0"/>
              </a:spcAft>
              <a:buFont typeface="Garamond" pitchFamily="18"/>
              <a:buChar char="◦"/>
              <a:defRPr/>
            </a:pPr>
            <a:r>
              <a:rPr lang="en-GB" sz="2400" b="1" dirty="0"/>
              <a:t>Equity is usually described as long term</a:t>
            </a:r>
          </a:p>
          <a:p>
            <a:pPr marL="274320" lvl="1" indent="0" eaLnBrk="1" fontAlgn="auto">
              <a:spcAft>
                <a:spcPts val="0"/>
              </a:spcAft>
              <a:buFont typeface="Garamond" pitchFamily="18"/>
              <a:buNone/>
              <a:defRPr/>
            </a:pPr>
            <a:endParaRPr lang="en-GB" sz="2400" dirty="0"/>
          </a:p>
          <a:p>
            <a:pPr lvl="1" indent="-182880" eaLnBrk="1" fontAlgn="auto">
              <a:spcAft>
                <a:spcPts val="0"/>
              </a:spcAft>
              <a:buFont typeface="Garamond" pitchFamily="18"/>
              <a:buChar char="◦"/>
              <a:defRPr/>
            </a:pPr>
            <a:endParaRPr lang="en-GB" sz="1900" dirty="0"/>
          </a:p>
          <a:p>
            <a:pPr marL="182880" indent="-182880" eaLnBrk="1" fontAlgn="auto">
              <a:spcBef>
                <a:spcPts val="900"/>
              </a:spcBef>
              <a:spcAft>
                <a:spcPts val="0"/>
              </a:spcAft>
              <a:buFont typeface="Garamond" pitchFamily="18"/>
              <a:buChar char="◦"/>
              <a:defRPr/>
            </a:pPr>
            <a:endParaRPr lang="en-GB" sz="1900" dirty="0"/>
          </a:p>
        </p:txBody>
      </p:sp>
    </p:spTree>
  </p:cSld>
  <p:clrMapOvr>
    <a:masterClrMapping/>
  </p:clrMapOvr>
  <p:transition spd="slow"/>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nodeType="clickPar">
                      <p:stCondLst>
                        <p:cond delay="indefinite"/>
                      </p:stCondLst>
                      <p:childTnLst>
                        <p:par>
                          <p:cTn id="18" fill="hold" nodeType="withGroup">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nodeType="clickPar">
                      <p:stCondLst>
                        <p:cond delay="indefinite"/>
                      </p:stCondLst>
                      <p:childTnLst>
                        <p:par>
                          <p:cTn id="25" fill="hold" nodeType="withGroup">
                            <p:stCondLst>
                              <p:cond delay="0"/>
                            </p:stCondLst>
                            <p:childTnLst>
                              <p:par>
                                <p:cTn id="26" presetID="42" presetClass="entr" presetSubtype="0" fill="hold"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itle 1">
            <a:extLst>
              <a:ext uri="{FF2B5EF4-FFF2-40B4-BE49-F238E27FC236}">
                <a16:creationId xmlns:a16="http://schemas.microsoft.com/office/drawing/2014/main" id="{8707DCFE-0BEA-ED7C-EC87-1FD89DC59D5C}"/>
              </a:ext>
            </a:extLst>
          </p:cNvPr>
          <p:cNvSpPr txBox="1">
            <a:spLocks noGrp="1" noChangeArrowheads="1"/>
          </p:cNvSpPr>
          <p:nvPr>
            <p:ph type="title"/>
          </p:nvPr>
        </p:nvSpPr>
        <p:spPr>
          <a:xfrm>
            <a:off x="1066800" y="642938"/>
            <a:ext cx="10058400" cy="747712"/>
          </a:xfrm>
        </p:spPr>
        <p:txBody>
          <a:bodyPr/>
          <a:lstStyle/>
          <a:p>
            <a:pPr eaLnBrk="1"/>
            <a:r>
              <a:rPr lang="en-GB" altLang="en-US" b="1">
                <a:latin typeface="Avenir Next LT Pro Light" panose="020B0304020202020204" pitchFamily="34" charset="0"/>
              </a:rPr>
              <a:t>Provision of External Finance</a:t>
            </a:r>
          </a:p>
        </p:txBody>
      </p:sp>
      <p:sp>
        <p:nvSpPr>
          <p:cNvPr id="3" name="Text Placeholder 2">
            <a:extLst>
              <a:ext uri="{FF2B5EF4-FFF2-40B4-BE49-F238E27FC236}">
                <a16:creationId xmlns:a16="http://schemas.microsoft.com/office/drawing/2014/main" id="{9BFDEAF8-7A4B-E1CD-83CD-D677EB4528BB}"/>
              </a:ext>
            </a:extLst>
          </p:cNvPr>
          <p:cNvSpPr txBox="1">
            <a:spLocks noGrp="1"/>
          </p:cNvSpPr>
          <p:nvPr>
            <p:ph type="body" idx="1"/>
          </p:nvPr>
        </p:nvSpPr>
        <p:spPr>
          <a:xfrm>
            <a:off x="763588" y="1450975"/>
            <a:ext cx="4662487" cy="641350"/>
          </a:xfrm>
        </p:spPr>
        <p:txBody>
          <a:bodyPr>
            <a:normAutofit fontScale="92500" lnSpcReduction="20000"/>
          </a:bodyPr>
          <a:lstStyle/>
          <a:p>
            <a:pPr eaLnBrk="1" fontAlgn="auto">
              <a:spcAft>
                <a:spcPts val="0"/>
              </a:spcAft>
              <a:buFont typeface="Garamond" pitchFamily="18"/>
              <a:buNone/>
              <a:defRPr/>
            </a:pPr>
            <a:r>
              <a:rPr lang="en-GB" sz="3200" dirty="0"/>
              <a:t>Short-term sources</a:t>
            </a:r>
          </a:p>
        </p:txBody>
      </p:sp>
      <p:sp>
        <p:nvSpPr>
          <p:cNvPr id="16389" name="Text Placeholder 4">
            <a:extLst>
              <a:ext uri="{FF2B5EF4-FFF2-40B4-BE49-F238E27FC236}">
                <a16:creationId xmlns:a16="http://schemas.microsoft.com/office/drawing/2014/main" id="{A7D31BA5-5A13-D7C8-7C02-DFFEAD741B32}"/>
              </a:ext>
            </a:extLst>
          </p:cNvPr>
          <p:cNvSpPr txBox="1">
            <a:spLocks noGrp="1" noChangeArrowheads="1"/>
          </p:cNvSpPr>
          <p:nvPr>
            <p:ph sz="half" idx="2"/>
          </p:nvPr>
        </p:nvSpPr>
        <p:spPr>
          <a:xfrm>
            <a:off x="6457950" y="1658938"/>
            <a:ext cx="4664075" cy="639762"/>
          </a:xfrm>
        </p:spPr>
        <p:txBody>
          <a:bodyPr anchor="ctr"/>
          <a:lstStyle/>
          <a:p>
            <a:pPr marL="0" indent="0" eaLnBrk="1">
              <a:spcBef>
                <a:spcPct val="0"/>
              </a:spcBef>
              <a:buFont typeface="Garamond" panose="02020404030301010803" pitchFamily="18" charset="0"/>
              <a:buNone/>
            </a:pPr>
            <a:r>
              <a:rPr lang="en-GB" altLang="en-US" sz="2800" b="1">
                <a:latin typeface="Avenir Next LT Pro" panose="020B0504020202020204" pitchFamily="34" charset="0"/>
              </a:rPr>
              <a:t>Medium Term Sources</a:t>
            </a:r>
          </a:p>
        </p:txBody>
      </p:sp>
      <p:sp>
        <p:nvSpPr>
          <p:cNvPr id="4" name="Content Placeholder 3">
            <a:extLst>
              <a:ext uri="{FF2B5EF4-FFF2-40B4-BE49-F238E27FC236}">
                <a16:creationId xmlns:a16="http://schemas.microsoft.com/office/drawing/2014/main" id="{E3EDC548-E183-E9DC-99C7-AFCE42D71B4F}"/>
              </a:ext>
            </a:extLst>
          </p:cNvPr>
          <p:cNvSpPr txBox="1">
            <a:spLocks noGrp="1"/>
          </p:cNvSpPr>
          <p:nvPr>
            <p:ph type="body" sz="quarter" idx="3"/>
          </p:nvPr>
        </p:nvSpPr>
        <p:spPr>
          <a:xfrm>
            <a:off x="719138" y="2298700"/>
            <a:ext cx="5276850" cy="3914775"/>
          </a:xfrm>
        </p:spPr>
        <p:txBody>
          <a:bodyPr anchor="t">
            <a:normAutofit fontScale="92500" lnSpcReduction="20000"/>
          </a:bodyPr>
          <a:lstStyle/>
          <a:p>
            <a:pPr marL="182880" indent="-182880" eaLnBrk="1" fontAlgn="auto">
              <a:lnSpc>
                <a:spcPct val="120000"/>
              </a:lnSpc>
              <a:spcBef>
                <a:spcPts val="900"/>
              </a:spcBef>
              <a:spcAft>
                <a:spcPts val="0"/>
              </a:spcAft>
              <a:buFont typeface="Garamond" pitchFamily="18"/>
              <a:buChar char="◦"/>
              <a:defRPr/>
            </a:pPr>
            <a:r>
              <a:rPr lang="en-GB" sz="2400" b="0" dirty="0"/>
              <a:t>Overdrafts</a:t>
            </a:r>
          </a:p>
          <a:p>
            <a:pPr marL="182880" indent="-182880" eaLnBrk="1" fontAlgn="auto">
              <a:lnSpc>
                <a:spcPct val="120000"/>
              </a:lnSpc>
              <a:spcBef>
                <a:spcPts val="900"/>
              </a:spcBef>
              <a:spcAft>
                <a:spcPts val="0"/>
              </a:spcAft>
              <a:buFont typeface="Garamond" pitchFamily="18"/>
              <a:buChar char="◦"/>
              <a:defRPr/>
            </a:pPr>
            <a:r>
              <a:rPr lang="en-GB" sz="2400" b="0" dirty="0"/>
              <a:t>Creditors</a:t>
            </a:r>
          </a:p>
          <a:p>
            <a:pPr marL="182880" indent="-182880" eaLnBrk="1" fontAlgn="auto">
              <a:lnSpc>
                <a:spcPct val="120000"/>
              </a:lnSpc>
              <a:spcBef>
                <a:spcPts val="900"/>
              </a:spcBef>
              <a:spcAft>
                <a:spcPts val="0"/>
              </a:spcAft>
              <a:buFont typeface="Garamond" pitchFamily="18"/>
              <a:buChar char="◦"/>
              <a:defRPr/>
            </a:pPr>
            <a:r>
              <a:rPr lang="en-GB" sz="2400" b="0" dirty="0"/>
              <a:t>Factoring </a:t>
            </a:r>
          </a:p>
          <a:p>
            <a:pPr marL="182880" indent="-182880" eaLnBrk="1" fontAlgn="auto">
              <a:lnSpc>
                <a:spcPct val="120000"/>
              </a:lnSpc>
              <a:spcBef>
                <a:spcPts val="900"/>
              </a:spcBef>
              <a:spcAft>
                <a:spcPts val="0"/>
              </a:spcAft>
              <a:buFont typeface="Garamond" pitchFamily="18"/>
              <a:buChar char="◦"/>
              <a:defRPr/>
            </a:pPr>
            <a:r>
              <a:rPr lang="en-GB" sz="2400" dirty="0"/>
              <a:t>Definition:</a:t>
            </a:r>
            <a:r>
              <a:rPr lang="en-GB" sz="2400" b="0" dirty="0"/>
              <a:t> Factoring is a type of finance in which a business would sell its accounts receivable (invoices) to a third party to meet its short-term liquidity needs. Under the transaction between both parties, the factor would pay the amount due on the invoices minus its commission or fees.</a:t>
            </a:r>
            <a:endParaRPr lang="en-GB" sz="1800" b="0" dirty="0"/>
          </a:p>
        </p:txBody>
      </p:sp>
      <p:sp>
        <p:nvSpPr>
          <p:cNvPr id="6" name="Content Placeholder 5">
            <a:extLst>
              <a:ext uri="{FF2B5EF4-FFF2-40B4-BE49-F238E27FC236}">
                <a16:creationId xmlns:a16="http://schemas.microsoft.com/office/drawing/2014/main" id="{19FF0881-2AA4-7FAD-0E25-042051C755DA}"/>
              </a:ext>
            </a:extLst>
          </p:cNvPr>
          <p:cNvSpPr txBox="1">
            <a:spLocks noGrp="1" noChangeArrowheads="1"/>
          </p:cNvSpPr>
          <p:nvPr>
            <p:ph sz="quarter" idx="4"/>
          </p:nvPr>
        </p:nvSpPr>
        <p:spPr>
          <a:xfrm>
            <a:off x="6457950" y="2792413"/>
            <a:ext cx="4664075" cy="3163887"/>
          </a:xfrm>
        </p:spPr>
        <p:txBody>
          <a:bodyPr/>
          <a:lstStyle/>
          <a:p>
            <a:pPr eaLnBrk="1"/>
            <a:r>
              <a:rPr lang="en-GB" altLang="en-US" sz="2400">
                <a:latin typeface="Avenir Next LT Pro" panose="020B0504020202020204" pitchFamily="34" charset="0"/>
              </a:rPr>
              <a:t>Bank Loans</a:t>
            </a:r>
          </a:p>
          <a:p>
            <a:pPr eaLnBrk="1"/>
            <a:r>
              <a:rPr lang="en-GB" altLang="en-US" sz="2400">
                <a:latin typeface="Avenir Next LT Pro" panose="020B0504020202020204" pitchFamily="34" charset="0"/>
              </a:rPr>
              <a:t>Hire Purchase</a:t>
            </a:r>
          </a:p>
          <a:p>
            <a:pPr eaLnBrk="1"/>
            <a:r>
              <a:rPr lang="en-GB" altLang="en-US" sz="2400">
                <a:latin typeface="Avenir Next LT Pro" panose="020B0504020202020204" pitchFamily="34" charset="0"/>
              </a:rPr>
              <a:t>Leasing</a:t>
            </a:r>
          </a:p>
        </p:txBody>
      </p:sp>
    </p:spTree>
  </p:cSld>
  <p:clrMapOvr>
    <a:masterClrMapping/>
  </p:clrMapOvr>
  <p:transition spd="slow"/>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nodeType="clickEffect">
                                  <p:stCondLst>
                                    <p:cond delay="0"/>
                                  </p:stCondLst>
                                  <p:childTnLst>
                                    <p:set>
                                      <p:cBhvr>
                                        <p:cTn id="22"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nodeType="clickEffect">
                                  <p:stCondLst>
                                    <p:cond delay="0"/>
                                  </p:stCondLst>
                                  <p:childTnLst>
                                    <p:set>
                                      <p:cBhvr>
                                        <p:cTn id="26"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27" fill="hold" nodeType="clickPar">
                      <p:stCondLst>
                        <p:cond delay="indefinite"/>
                      </p:stCondLst>
                      <p:childTnLst>
                        <p:par>
                          <p:cTn id="28" fill="hold" nodeType="withGroup">
                            <p:stCondLst>
                              <p:cond delay="0"/>
                            </p:stCondLst>
                            <p:childTnLst>
                              <p:par>
                                <p:cTn id="29" presetID="1" presetClass="entr" presetSubtype="0" fill="hold" nodeType="clickEffect">
                                  <p:stCondLst>
                                    <p:cond delay="0"/>
                                  </p:stCondLst>
                                  <p:childTnLst>
                                    <p:set>
                                      <p:cBhvr>
                                        <p:cTn id="30"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P spid="6"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
            <a:extLst>
              <a:ext uri="{FF2B5EF4-FFF2-40B4-BE49-F238E27FC236}">
                <a16:creationId xmlns:a16="http://schemas.microsoft.com/office/drawing/2014/main" id="{0889D4D2-37FC-D49A-1F7F-C34B66384A49}"/>
              </a:ext>
            </a:extLst>
          </p:cNvPr>
          <p:cNvSpPr txBox="1">
            <a:spLocks noGrp="1" noChangeArrowheads="1"/>
          </p:cNvSpPr>
          <p:nvPr>
            <p:ph type="title"/>
          </p:nvPr>
        </p:nvSpPr>
        <p:spPr>
          <a:xfrm>
            <a:off x="8458200" y="608013"/>
            <a:ext cx="3162300" cy="1644650"/>
          </a:xfrm>
        </p:spPr>
        <p:txBody>
          <a:bodyPr/>
          <a:lstStyle/>
          <a:p>
            <a:pPr eaLnBrk="1"/>
            <a:r>
              <a:rPr lang="en-GB" altLang="en-US">
                <a:latin typeface="Avenir Next LT Pro Light" panose="020B0304020202020204" pitchFamily="34" charset="0"/>
              </a:rPr>
              <a:t>Provision of External Finance</a:t>
            </a:r>
          </a:p>
        </p:txBody>
      </p:sp>
      <p:pic>
        <p:nvPicPr>
          <p:cNvPr id="17411" name="Content Placeholder 5">
            <a:extLst>
              <a:ext uri="{FF2B5EF4-FFF2-40B4-BE49-F238E27FC236}">
                <a16:creationId xmlns:a16="http://schemas.microsoft.com/office/drawing/2014/main" id="{0A09DD0F-84BC-7508-5D90-47C081101A6B}"/>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a:xfrm>
            <a:off x="685800" y="461963"/>
            <a:ext cx="6858000" cy="5100637"/>
          </a:xfrm>
        </p:spPr>
      </p:pic>
      <p:sp>
        <p:nvSpPr>
          <p:cNvPr id="4" name="Text Placeholder 3">
            <a:extLst>
              <a:ext uri="{FF2B5EF4-FFF2-40B4-BE49-F238E27FC236}">
                <a16:creationId xmlns:a16="http://schemas.microsoft.com/office/drawing/2014/main" id="{F9638499-D129-F834-0906-1531565763F3}"/>
              </a:ext>
            </a:extLst>
          </p:cNvPr>
          <p:cNvSpPr txBox="1">
            <a:spLocks noGrp="1"/>
          </p:cNvSpPr>
          <p:nvPr>
            <p:ph type="body" sz="half" idx="2"/>
          </p:nvPr>
        </p:nvSpPr>
        <p:spPr>
          <a:xfrm>
            <a:off x="8458200" y="2336800"/>
            <a:ext cx="3162300" cy="3606800"/>
          </a:xfrm>
        </p:spPr>
        <p:txBody>
          <a:bodyPr>
            <a:normAutofit/>
          </a:bodyPr>
          <a:lstStyle/>
          <a:p>
            <a:pPr eaLnBrk="1" fontAlgn="auto">
              <a:spcAft>
                <a:spcPts val="0"/>
              </a:spcAft>
              <a:buFont typeface="Garamond" pitchFamily="18"/>
              <a:buNone/>
              <a:defRPr/>
            </a:pPr>
            <a:r>
              <a:rPr lang="en-GB" sz="2400" b="1" dirty="0"/>
              <a:t>Long-term Sources</a:t>
            </a:r>
          </a:p>
          <a:p>
            <a:pPr eaLnBrk="1" fontAlgn="auto">
              <a:spcAft>
                <a:spcPts val="0"/>
              </a:spcAft>
              <a:buFont typeface="Garamond" pitchFamily="18"/>
              <a:buNone/>
              <a:defRPr/>
            </a:pPr>
            <a:r>
              <a:rPr lang="en-GB" sz="2400" dirty="0"/>
              <a:t>Mortgages</a:t>
            </a:r>
          </a:p>
          <a:p>
            <a:pPr eaLnBrk="1" fontAlgn="auto">
              <a:spcAft>
                <a:spcPts val="0"/>
              </a:spcAft>
              <a:buFont typeface="Garamond" pitchFamily="18"/>
              <a:buNone/>
              <a:defRPr/>
            </a:pPr>
            <a:r>
              <a:rPr lang="en-GB" sz="2400" dirty="0"/>
              <a:t>Debentures </a:t>
            </a:r>
            <a:r>
              <a:rPr lang="en-GB" sz="2400" i="1" dirty="0"/>
              <a:t>- is a long term yielding rate of interest issued by a company and secured against assets</a:t>
            </a:r>
            <a:r>
              <a:rPr lang="en-GB" sz="2400" dirty="0"/>
              <a:t>. </a:t>
            </a:r>
          </a:p>
          <a:p>
            <a:pPr eaLnBrk="1" fontAlgn="auto">
              <a:spcAft>
                <a:spcPts val="0"/>
              </a:spcAft>
              <a:buFont typeface="Garamond" pitchFamily="18"/>
              <a:buNone/>
              <a:defRPr/>
            </a:pPr>
            <a:r>
              <a:rPr lang="en-GB" sz="2400" dirty="0"/>
              <a:t>Equity</a:t>
            </a:r>
          </a:p>
          <a:p>
            <a:pPr eaLnBrk="1" fontAlgn="auto">
              <a:spcAft>
                <a:spcPts val="0"/>
              </a:spcAft>
              <a:buFont typeface="Garamond" pitchFamily="18"/>
              <a:buNone/>
              <a:defRPr/>
            </a:pPr>
            <a:endParaRPr lang="en-GB" dirty="0"/>
          </a:p>
        </p:txBody>
      </p:sp>
    </p:spTree>
  </p:cSld>
  <p:clrMapOvr>
    <a:masterClrMapping/>
  </p:clrMapOvr>
  <p:transition spd="slow"/>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a:extLst>
              <a:ext uri="{FF2B5EF4-FFF2-40B4-BE49-F238E27FC236}">
                <a16:creationId xmlns:a16="http://schemas.microsoft.com/office/drawing/2014/main" id="{BE3294D3-D4C5-BA45-5C9A-CDBC5CE7A543}"/>
              </a:ext>
            </a:extLst>
          </p:cNvPr>
          <p:cNvSpPr txBox="1">
            <a:spLocks noGrp="1" noChangeArrowheads="1"/>
          </p:cNvSpPr>
          <p:nvPr>
            <p:ph type="title"/>
          </p:nvPr>
        </p:nvSpPr>
        <p:spPr/>
        <p:txBody>
          <a:bodyPr/>
          <a:lstStyle/>
          <a:p>
            <a:pPr eaLnBrk="1"/>
            <a:r>
              <a:rPr lang="en-GB" altLang="en-US" b="1">
                <a:latin typeface="Avenir Next LT Pro Light" panose="020B0304020202020204" pitchFamily="34" charset="0"/>
              </a:rPr>
              <a:t>Borrowing</a:t>
            </a:r>
          </a:p>
        </p:txBody>
      </p:sp>
      <p:sp>
        <p:nvSpPr>
          <p:cNvPr id="3" name="Content Placeholder 2">
            <a:extLst>
              <a:ext uri="{FF2B5EF4-FFF2-40B4-BE49-F238E27FC236}">
                <a16:creationId xmlns:a16="http://schemas.microsoft.com/office/drawing/2014/main" id="{BA9FC92A-117A-D510-A346-BE5E235BB3C8}"/>
              </a:ext>
            </a:extLst>
          </p:cNvPr>
          <p:cNvSpPr txBox="1">
            <a:spLocks noGrp="1" noChangeArrowheads="1"/>
          </p:cNvSpPr>
          <p:nvPr>
            <p:ph idx="1"/>
          </p:nvPr>
        </p:nvSpPr>
        <p:spPr>
          <a:xfrm>
            <a:off x="601663" y="2014538"/>
            <a:ext cx="8367712" cy="3849687"/>
          </a:xfrm>
        </p:spPr>
        <p:txBody>
          <a:bodyPr/>
          <a:lstStyle/>
          <a:p>
            <a:pPr eaLnBrk="1"/>
            <a:r>
              <a:rPr lang="en-GB" altLang="en-US" sz="2800">
                <a:latin typeface="Avenir Next LT Pro" panose="020B0504020202020204" pitchFamily="34" charset="0"/>
              </a:rPr>
              <a:t>When an organisation considers borrowing, it needs to ensure that it can </a:t>
            </a:r>
            <a:r>
              <a:rPr lang="en-GB" altLang="en-US" sz="2800" b="1">
                <a:latin typeface="Avenir Next LT Pro" panose="020B0504020202020204" pitchFamily="34" charset="0"/>
              </a:rPr>
              <a:t>afford to do so</a:t>
            </a:r>
          </a:p>
          <a:p>
            <a:pPr eaLnBrk="1"/>
            <a:r>
              <a:rPr lang="en-GB" altLang="en-US" sz="2800">
                <a:latin typeface="Avenir Next LT Pro" panose="020B0504020202020204" pitchFamily="34" charset="0"/>
              </a:rPr>
              <a:t>As well as consideration of the costs associated with the borrowing of money externally, a key role for the </a:t>
            </a:r>
            <a:r>
              <a:rPr lang="en-GB" altLang="en-US" sz="2800" b="1">
                <a:latin typeface="Avenir Next LT Pro" panose="020B0504020202020204" pitchFamily="34" charset="0"/>
              </a:rPr>
              <a:t>management accountant </a:t>
            </a:r>
            <a:r>
              <a:rPr lang="en-GB" altLang="en-US" sz="2800">
                <a:latin typeface="Avenir Next LT Pro" panose="020B0504020202020204" pitchFamily="34" charset="0"/>
              </a:rPr>
              <a:t>is the consideration of the costs associated with the day to day running of the organisation</a:t>
            </a:r>
          </a:p>
        </p:txBody>
      </p:sp>
      <p:pic>
        <p:nvPicPr>
          <p:cNvPr id="19460" name="Picture 3">
            <a:extLst>
              <a:ext uri="{FF2B5EF4-FFF2-40B4-BE49-F238E27FC236}">
                <a16:creationId xmlns:a16="http://schemas.microsoft.com/office/drawing/2014/main" id="{D7DE5C9E-80E7-27C6-D752-F007355DB28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890000" y="2192338"/>
            <a:ext cx="2911475" cy="2911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spd="slow"/>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5" name="Rectangle 2">
            <a:extLst>
              <a:ext uri="{FF2B5EF4-FFF2-40B4-BE49-F238E27FC236}">
                <a16:creationId xmlns:a16="http://schemas.microsoft.com/office/drawing/2014/main" id="{72AC8329-99B0-576B-C76F-D225CE1F5052}"/>
              </a:ext>
            </a:extLst>
          </p:cNvPr>
          <p:cNvSpPr txBox="1">
            <a:spLocks noGrp="1" noChangeArrowheads="1"/>
          </p:cNvSpPr>
          <p:nvPr>
            <p:ph type="title"/>
          </p:nvPr>
        </p:nvSpPr>
        <p:spPr/>
        <p:txBody>
          <a:bodyPr/>
          <a:lstStyle/>
          <a:p>
            <a:pPr eaLnBrk="1"/>
            <a:r>
              <a:rPr altLang="en-US">
                <a:latin typeface="Arial" panose="020B0604020202020204" pitchFamily="34" charset="0"/>
              </a:rPr>
              <a:t>Key Definitions</a:t>
            </a:r>
          </a:p>
        </p:txBody>
      </p:sp>
      <p:sp>
        <p:nvSpPr>
          <p:cNvPr id="2" name="Rectangle 3">
            <a:extLst>
              <a:ext uri="{FF2B5EF4-FFF2-40B4-BE49-F238E27FC236}">
                <a16:creationId xmlns:a16="http://schemas.microsoft.com/office/drawing/2014/main" id="{B1112932-1BA4-964D-6451-722AAB63C4E9}"/>
              </a:ext>
            </a:extLst>
          </p:cNvPr>
          <p:cNvSpPr txBox="1">
            <a:spLocks noGrp="1"/>
          </p:cNvSpPr>
          <p:nvPr>
            <p:ph idx="1"/>
          </p:nvPr>
        </p:nvSpPr>
        <p:spPr/>
        <p:txBody>
          <a:bodyPr>
            <a:normAutofit/>
          </a:bodyPr>
          <a:lstStyle/>
          <a:p>
            <a:pPr marL="182880" indent="-182880" eaLnBrk="1" fontAlgn="auto">
              <a:lnSpc>
                <a:spcPct val="80000"/>
              </a:lnSpc>
              <a:spcAft>
                <a:spcPts val="0"/>
              </a:spcAft>
              <a:buFont typeface="Garamond" pitchFamily="18"/>
              <a:buNone/>
              <a:defRPr/>
            </a:pPr>
            <a:r>
              <a:rPr sz="2000" dirty="0">
                <a:latin typeface="Arial" pitchFamily="34"/>
              </a:rPr>
              <a:t>	</a:t>
            </a:r>
          </a:p>
          <a:p>
            <a:pPr marL="182880" indent="-182880" eaLnBrk="1" fontAlgn="auto">
              <a:lnSpc>
                <a:spcPct val="100000"/>
              </a:lnSpc>
              <a:spcAft>
                <a:spcPts val="0"/>
              </a:spcAft>
              <a:buFont typeface="Garamond" pitchFamily="18"/>
              <a:buNone/>
              <a:defRPr/>
            </a:pPr>
            <a:r>
              <a:rPr sz="2400" b="1" dirty="0">
                <a:latin typeface="Arial" pitchFamily="34"/>
              </a:rPr>
              <a:t>Cost Unit</a:t>
            </a:r>
          </a:p>
          <a:p>
            <a:pPr marL="182880" indent="-182880" eaLnBrk="1" fontAlgn="auto">
              <a:lnSpc>
                <a:spcPct val="100000"/>
              </a:lnSpc>
              <a:spcAft>
                <a:spcPts val="0"/>
              </a:spcAft>
              <a:buFont typeface="Garamond" pitchFamily="18"/>
              <a:buNone/>
              <a:defRPr/>
            </a:pPr>
            <a:r>
              <a:rPr sz="2400" dirty="0">
                <a:latin typeface="Arial" pitchFamily="34"/>
              </a:rPr>
              <a:t>  A cost unit is a unit of product or service for which costs can be ascertained.</a:t>
            </a:r>
          </a:p>
          <a:p>
            <a:pPr marL="182880" indent="-182880" eaLnBrk="1" fontAlgn="auto">
              <a:lnSpc>
                <a:spcPct val="100000"/>
              </a:lnSpc>
              <a:spcAft>
                <a:spcPts val="0"/>
              </a:spcAft>
              <a:buFont typeface="Garamond" pitchFamily="18"/>
              <a:buNone/>
              <a:defRPr/>
            </a:pPr>
            <a:r>
              <a:rPr sz="2400" b="1" dirty="0">
                <a:latin typeface="Arial" pitchFamily="34"/>
              </a:rPr>
              <a:t>Direct Cost</a:t>
            </a:r>
          </a:p>
          <a:p>
            <a:pPr marL="182880" indent="-182880" eaLnBrk="1" fontAlgn="auto">
              <a:lnSpc>
                <a:spcPct val="100000"/>
              </a:lnSpc>
              <a:spcAft>
                <a:spcPts val="0"/>
              </a:spcAft>
              <a:buFont typeface="Garamond" pitchFamily="18"/>
              <a:buNone/>
              <a:defRPr/>
            </a:pPr>
            <a:r>
              <a:rPr sz="2400" dirty="0">
                <a:latin typeface="Arial" pitchFamily="34"/>
              </a:rPr>
              <a:t>	Costs which can be directly attributed to  a cost unit.</a:t>
            </a:r>
          </a:p>
          <a:p>
            <a:pPr marL="182880" indent="-182880" eaLnBrk="1" fontAlgn="auto">
              <a:lnSpc>
                <a:spcPct val="100000"/>
              </a:lnSpc>
              <a:spcAft>
                <a:spcPts val="0"/>
              </a:spcAft>
              <a:buFont typeface="Garamond" pitchFamily="18"/>
              <a:buNone/>
              <a:defRPr/>
            </a:pPr>
            <a:r>
              <a:rPr sz="2400" b="1" dirty="0">
                <a:latin typeface="Arial" pitchFamily="34"/>
              </a:rPr>
              <a:t>Indirect Cost</a:t>
            </a:r>
          </a:p>
          <a:p>
            <a:pPr marL="182880" indent="-182880" eaLnBrk="1" fontAlgn="auto">
              <a:lnSpc>
                <a:spcPct val="100000"/>
              </a:lnSpc>
              <a:spcAft>
                <a:spcPts val="0"/>
              </a:spcAft>
              <a:buFont typeface="Garamond" pitchFamily="18"/>
              <a:buNone/>
              <a:defRPr/>
            </a:pPr>
            <a:r>
              <a:rPr sz="2400" dirty="0">
                <a:latin typeface="Arial" pitchFamily="34"/>
              </a:rPr>
              <a:t>	Costs which cannot economically be identified with a specific cost unit.</a:t>
            </a:r>
          </a:p>
          <a:p>
            <a:pPr marL="182880" indent="-182880" eaLnBrk="1" fontAlgn="auto">
              <a:lnSpc>
                <a:spcPct val="100000"/>
              </a:lnSpc>
              <a:spcAft>
                <a:spcPts val="0"/>
              </a:spcAft>
              <a:buFont typeface="Garamond" pitchFamily="18"/>
              <a:buNone/>
              <a:defRPr/>
            </a:pPr>
            <a:r>
              <a:rPr sz="2400" dirty="0">
                <a:latin typeface="Arial" pitchFamily="34"/>
              </a:rPr>
              <a:t>	</a:t>
            </a:r>
          </a:p>
          <a:p>
            <a:pPr marL="182880" indent="-182880" eaLnBrk="1" fontAlgn="auto">
              <a:lnSpc>
                <a:spcPct val="80000"/>
              </a:lnSpc>
              <a:spcAft>
                <a:spcPts val="0"/>
              </a:spcAft>
              <a:buFont typeface="Garamond" pitchFamily="18"/>
              <a:buNone/>
              <a:defRPr/>
            </a:pPr>
            <a:endParaRPr sz="2000" dirty="0">
              <a:latin typeface="Arial" pitchFamily="34"/>
            </a:endParaRPr>
          </a:p>
          <a:p>
            <a:pPr marL="182880" indent="-182880" eaLnBrk="1" fontAlgn="auto">
              <a:lnSpc>
                <a:spcPct val="80000"/>
              </a:lnSpc>
              <a:spcAft>
                <a:spcPts val="0"/>
              </a:spcAft>
              <a:buFont typeface="Garamond" pitchFamily="18"/>
              <a:buChar char="◦"/>
              <a:defRPr/>
            </a:pPr>
            <a:endParaRPr lang="en-GB" sz="2000" dirty="0">
              <a:latin typeface="Arial" pitchFamily="34"/>
            </a:endParaRPr>
          </a:p>
        </p:txBody>
      </p:sp>
    </p:spTree>
  </p:cSld>
  <p:clrMapOvr>
    <a:masterClrMapping/>
  </p:clrMapOvr>
  <p:transition spd="slow"/>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9" name="Title 2">
            <a:extLst>
              <a:ext uri="{FF2B5EF4-FFF2-40B4-BE49-F238E27FC236}">
                <a16:creationId xmlns:a16="http://schemas.microsoft.com/office/drawing/2014/main" id="{0FD335D0-CD70-D3A8-7FF2-E657C36BA5D1}"/>
              </a:ext>
            </a:extLst>
          </p:cNvPr>
          <p:cNvSpPr txBox="1">
            <a:spLocks noGrp="1" noChangeArrowheads="1"/>
          </p:cNvSpPr>
          <p:nvPr>
            <p:ph type="title"/>
          </p:nvPr>
        </p:nvSpPr>
        <p:spPr>
          <a:xfrm>
            <a:off x="650875" y="446088"/>
            <a:ext cx="10058400" cy="846137"/>
          </a:xfrm>
        </p:spPr>
        <p:txBody>
          <a:bodyPr/>
          <a:lstStyle/>
          <a:p>
            <a:pPr eaLnBrk="1"/>
            <a:r>
              <a:rPr altLang="en-US" b="1">
                <a:latin typeface="Avenir Next LT Pro Light" panose="020B0304020202020204" pitchFamily="34" charset="0"/>
              </a:rPr>
              <a:t>Direct vs. Indirect</a:t>
            </a:r>
            <a:endParaRPr altLang="en-US">
              <a:latin typeface="Avenir Next LT Pro Light" panose="020B0304020202020204" pitchFamily="34" charset="0"/>
            </a:endParaRPr>
          </a:p>
        </p:txBody>
      </p:sp>
      <p:sp>
        <p:nvSpPr>
          <p:cNvPr id="2" name="Content Placeholder 1">
            <a:extLst>
              <a:ext uri="{FF2B5EF4-FFF2-40B4-BE49-F238E27FC236}">
                <a16:creationId xmlns:a16="http://schemas.microsoft.com/office/drawing/2014/main" id="{A1BB280E-C0DE-F94E-19F3-AEEC011292DA}"/>
              </a:ext>
            </a:extLst>
          </p:cNvPr>
          <p:cNvSpPr txBox="1">
            <a:spLocks noGrp="1"/>
          </p:cNvSpPr>
          <p:nvPr>
            <p:ph idx="1"/>
          </p:nvPr>
        </p:nvSpPr>
        <p:spPr>
          <a:xfrm>
            <a:off x="896938" y="1433513"/>
            <a:ext cx="10058400" cy="4278312"/>
          </a:xfrm>
        </p:spPr>
        <p:txBody>
          <a:bodyPr>
            <a:normAutofit fontScale="92500" lnSpcReduction="20000"/>
          </a:bodyPr>
          <a:lstStyle/>
          <a:p>
            <a:pPr marL="365760" indent="-365760" eaLnBrk="1" fontAlgn="auto">
              <a:lnSpc>
                <a:spcPct val="90000"/>
              </a:lnSpc>
              <a:spcAft>
                <a:spcPts val="0"/>
              </a:spcAft>
              <a:buFont typeface="Garamond" pitchFamily="18"/>
              <a:buChar char="◦"/>
              <a:defRPr/>
            </a:pPr>
            <a:r>
              <a:rPr sz="2400" b="1" dirty="0">
                <a:solidFill>
                  <a:srgbClr val="262626"/>
                </a:solidFill>
                <a:latin typeface="+mn-lt"/>
                <a:cs typeface="Arial" pitchFamily="34"/>
              </a:rPr>
              <a:t>Direct costs</a:t>
            </a:r>
          </a:p>
          <a:p>
            <a:pPr marL="365760" indent="-365760" eaLnBrk="1" fontAlgn="auto">
              <a:spcAft>
                <a:spcPts val="0"/>
              </a:spcAft>
              <a:buFont typeface="Garamond" pitchFamily="18"/>
              <a:buChar char="◦"/>
              <a:defRPr/>
            </a:pPr>
            <a:r>
              <a:rPr sz="2400" dirty="0">
                <a:solidFill>
                  <a:srgbClr val="262626"/>
                </a:solidFill>
                <a:latin typeface="+mn-lt"/>
                <a:cs typeface="Arial" pitchFamily="34"/>
              </a:rPr>
              <a:t>These are costs that can be economically traced, identified and matched to the product being produced or service provided</a:t>
            </a:r>
          </a:p>
          <a:p>
            <a:pPr marL="365760" indent="-365760" eaLnBrk="1" fontAlgn="auto">
              <a:spcAft>
                <a:spcPts val="0"/>
              </a:spcAft>
              <a:buFont typeface="Garamond" pitchFamily="18"/>
              <a:buChar char="◦"/>
              <a:defRPr/>
            </a:pPr>
            <a:r>
              <a:rPr sz="2400" dirty="0">
                <a:solidFill>
                  <a:srgbClr val="262626"/>
                </a:solidFill>
                <a:latin typeface="+mn-lt"/>
                <a:cs typeface="Arial" pitchFamily="34"/>
              </a:rPr>
              <a:t>The sum of the direct costs for a product or service is often referred to as prime cost.</a:t>
            </a:r>
          </a:p>
          <a:p>
            <a:pPr marL="182880" indent="-182880" eaLnBrk="1" fontAlgn="auto">
              <a:lnSpc>
                <a:spcPct val="60000"/>
              </a:lnSpc>
              <a:spcAft>
                <a:spcPts val="0"/>
              </a:spcAft>
              <a:buFont typeface="Garamond" pitchFamily="18"/>
              <a:buNone/>
              <a:defRPr/>
            </a:pPr>
            <a:endParaRPr sz="2400" dirty="0">
              <a:latin typeface="+mn-lt"/>
              <a:cs typeface="Arial" pitchFamily="34"/>
            </a:endParaRPr>
          </a:p>
          <a:p>
            <a:pPr marL="182880" indent="-182880" eaLnBrk="1" fontAlgn="auto">
              <a:lnSpc>
                <a:spcPct val="60000"/>
              </a:lnSpc>
              <a:spcAft>
                <a:spcPts val="0"/>
              </a:spcAft>
              <a:buFont typeface="Garamond" pitchFamily="18"/>
              <a:buNone/>
              <a:defRPr/>
            </a:pPr>
            <a:r>
              <a:rPr sz="2400" b="1" dirty="0">
                <a:latin typeface="+mn-lt"/>
                <a:cs typeface="Arial" pitchFamily="34"/>
              </a:rPr>
              <a:t>Three types of direct costs:</a:t>
            </a:r>
          </a:p>
          <a:p>
            <a:pPr marL="182880" indent="-182880" eaLnBrk="1" fontAlgn="auto">
              <a:lnSpc>
                <a:spcPct val="60000"/>
              </a:lnSpc>
              <a:spcAft>
                <a:spcPts val="0"/>
              </a:spcAft>
              <a:buFont typeface="Garamond" pitchFamily="18"/>
              <a:buNone/>
              <a:defRPr/>
            </a:pPr>
            <a:r>
              <a:rPr sz="2400" b="1" dirty="0">
                <a:latin typeface="+mn-lt"/>
                <a:cs typeface="Arial" pitchFamily="34"/>
              </a:rPr>
              <a:t>			</a:t>
            </a:r>
          </a:p>
          <a:p>
            <a:pPr marL="182880" indent="-182880" eaLnBrk="1" fontAlgn="auto">
              <a:lnSpc>
                <a:spcPct val="60000"/>
              </a:lnSpc>
              <a:spcAft>
                <a:spcPts val="0"/>
              </a:spcAft>
              <a:buFont typeface="Garamond" pitchFamily="18"/>
              <a:buNone/>
              <a:defRPr/>
            </a:pPr>
            <a:r>
              <a:rPr sz="2400" dirty="0">
                <a:latin typeface="+mn-lt"/>
                <a:cs typeface="Arial" pitchFamily="34"/>
              </a:rPr>
              <a:t>			Direct Labour</a:t>
            </a:r>
          </a:p>
          <a:p>
            <a:pPr marL="182880" indent="-182880" eaLnBrk="1" fontAlgn="auto">
              <a:lnSpc>
                <a:spcPct val="60000"/>
              </a:lnSpc>
              <a:spcAft>
                <a:spcPts val="0"/>
              </a:spcAft>
              <a:buFont typeface="Garamond" pitchFamily="18"/>
              <a:buNone/>
              <a:defRPr/>
            </a:pPr>
            <a:r>
              <a:rPr sz="2400" dirty="0">
                <a:latin typeface="+mn-lt"/>
                <a:cs typeface="Arial" pitchFamily="34"/>
              </a:rPr>
              <a:t>			</a:t>
            </a:r>
          </a:p>
          <a:p>
            <a:pPr marL="182880" indent="-182880" eaLnBrk="1" fontAlgn="auto">
              <a:lnSpc>
                <a:spcPct val="60000"/>
              </a:lnSpc>
              <a:spcAft>
                <a:spcPts val="0"/>
              </a:spcAft>
              <a:buFont typeface="Garamond" pitchFamily="18"/>
              <a:buNone/>
              <a:defRPr/>
            </a:pPr>
            <a:r>
              <a:rPr sz="2400" dirty="0">
                <a:latin typeface="+mn-lt"/>
                <a:cs typeface="Arial" pitchFamily="34"/>
              </a:rPr>
              <a:t>			Direct Materials</a:t>
            </a:r>
          </a:p>
          <a:p>
            <a:pPr marL="182880" indent="-182880" eaLnBrk="1" fontAlgn="auto">
              <a:lnSpc>
                <a:spcPct val="60000"/>
              </a:lnSpc>
              <a:spcAft>
                <a:spcPts val="0"/>
              </a:spcAft>
              <a:buFont typeface="Garamond" pitchFamily="18"/>
              <a:buNone/>
              <a:defRPr/>
            </a:pPr>
            <a:r>
              <a:rPr sz="2400" dirty="0">
                <a:latin typeface="+mn-lt"/>
                <a:cs typeface="Arial" pitchFamily="34"/>
              </a:rPr>
              <a:t>			</a:t>
            </a:r>
          </a:p>
          <a:p>
            <a:pPr marL="182880" indent="-182880" eaLnBrk="1" fontAlgn="auto">
              <a:lnSpc>
                <a:spcPct val="60000"/>
              </a:lnSpc>
              <a:spcAft>
                <a:spcPts val="0"/>
              </a:spcAft>
              <a:buFont typeface="Garamond" pitchFamily="18"/>
              <a:buNone/>
              <a:defRPr/>
            </a:pPr>
            <a:r>
              <a:rPr sz="2400" dirty="0">
                <a:latin typeface="+mn-lt"/>
                <a:cs typeface="Arial" pitchFamily="34"/>
              </a:rPr>
              <a:t>			Direct Expenses</a:t>
            </a:r>
          </a:p>
          <a:p>
            <a:pPr marL="182880" indent="-182880" eaLnBrk="1" fontAlgn="auto">
              <a:lnSpc>
                <a:spcPct val="60000"/>
              </a:lnSpc>
              <a:spcAft>
                <a:spcPts val="0"/>
              </a:spcAft>
              <a:buFont typeface="Garamond" pitchFamily="18"/>
              <a:buNone/>
              <a:defRPr/>
            </a:pPr>
            <a:r>
              <a:rPr sz="2400" dirty="0">
                <a:latin typeface="+mn-lt"/>
              </a:rPr>
              <a:t>	</a:t>
            </a:r>
            <a:endParaRPr lang="en-GB" sz="2400" dirty="0">
              <a:latin typeface="+mn-lt"/>
            </a:endParaRPr>
          </a:p>
          <a:p>
            <a:pPr marL="365760" indent="-365760" eaLnBrk="1" fontAlgn="auto">
              <a:lnSpc>
                <a:spcPct val="90000"/>
              </a:lnSpc>
              <a:spcAft>
                <a:spcPts val="0"/>
              </a:spcAft>
              <a:buFont typeface="Garamond" pitchFamily="18"/>
              <a:buChar char="◦"/>
              <a:defRPr/>
            </a:pPr>
            <a:endParaRPr sz="2400" dirty="0">
              <a:solidFill>
                <a:srgbClr val="262626"/>
              </a:solidFill>
              <a:latin typeface="+mn-lt"/>
            </a:endParaRPr>
          </a:p>
          <a:p>
            <a:pPr marL="365760" indent="-365760" eaLnBrk="1" fontAlgn="auto">
              <a:lnSpc>
                <a:spcPct val="90000"/>
              </a:lnSpc>
              <a:spcAft>
                <a:spcPts val="0"/>
              </a:spcAft>
              <a:buFont typeface="Garamond" pitchFamily="18"/>
              <a:buChar char="◦"/>
              <a:defRPr/>
            </a:pPr>
            <a:endParaRPr sz="600" dirty="0">
              <a:solidFill>
                <a:srgbClr val="262626"/>
              </a:solidFill>
            </a:endParaRPr>
          </a:p>
        </p:txBody>
      </p:sp>
    </p:spTree>
  </p:cSld>
  <p:clrMapOvr>
    <a:masterClrMapping/>
  </p:clrMapOvr>
  <p:transition spd="slow"/>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nodeType="clickEffect">
                                  <p:stCondLst>
                                    <p:cond delay="0"/>
                                  </p:stCondLst>
                                  <p:childTnLst>
                                    <p:set>
                                      <p:cBhvr>
                                        <p:cTn id="22" dur="1" fill="hold">
                                          <p:stCondLst>
                                            <p:cond delay="0"/>
                                          </p:stCondLst>
                                        </p:cTn>
                                        <p:tgtEl>
                                          <p:spTgt spid="2">
                                            <p:txEl>
                                              <p:pRg st="5" end="5"/>
                                            </p:txEl>
                                          </p:spTgt>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nodeType="clickEffect">
                                  <p:stCondLst>
                                    <p:cond delay="0"/>
                                  </p:stCondLst>
                                  <p:childTnLst>
                                    <p:set>
                                      <p:cBhvr>
                                        <p:cTn id="26" dur="1" fill="hold">
                                          <p:stCondLst>
                                            <p:cond delay="0"/>
                                          </p:stCondLst>
                                        </p:cTn>
                                        <p:tgtEl>
                                          <p:spTgt spid="2">
                                            <p:txEl>
                                              <p:pRg st="6" end="6"/>
                                            </p:txEl>
                                          </p:spTgt>
                                        </p:tgtEl>
                                        <p:attrNameLst>
                                          <p:attrName>style.visibility</p:attrName>
                                        </p:attrNameLst>
                                      </p:cBhvr>
                                      <p:to>
                                        <p:strVal val="visible"/>
                                      </p:to>
                                    </p:set>
                                  </p:childTnLst>
                                </p:cTn>
                              </p:par>
                            </p:childTnLst>
                          </p:cTn>
                        </p:par>
                      </p:childTnLst>
                    </p:cTn>
                  </p:par>
                  <p:par>
                    <p:cTn id="27" fill="hold" nodeType="clickPar">
                      <p:stCondLst>
                        <p:cond delay="indefinite"/>
                      </p:stCondLst>
                      <p:childTnLst>
                        <p:par>
                          <p:cTn id="28" fill="hold" nodeType="withGroup">
                            <p:stCondLst>
                              <p:cond delay="0"/>
                            </p:stCondLst>
                            <p:childTnLst>
                              <p:par>
                                <p:cTn id="29" presetID="1" presetClass="entr" presetSubtype="0" fill="hold" nodeType="clickEffect">
                                  <p:stCondLst>
                                    <p:cond delay="0"/>
                                  </p:stCondLst>
                                  <p:childTnLst>
                                    <p:set>
                                      <p:cBhvr>
                                        <p:cTn id="30" dur="1" fill="hold">
                                          <p:stCondLst>
                                            <p:cond delay="0"/>
                                          </p:stCondLst>
                                        </p:cTn>
                                        <p:tgtEl>
                                          <p:spTgt spid="2">
                                            <p:txEl>
                                              <p:pRg st="7" end="7"/>
                                            </p:txEl>
                                          </p:spTgt>
                                        </p:tgtEl>
                                        <p:attrNameLst>
                                          <p:attrName>style.visibility</p:attrName>
                                        </p:attrNameLst>
                                      </p:cBhvr>
                                      <p:to>
                                        <p:strVal val="visible"/>
                                      </p:to>
                                    </p:set>
                                  </p:childTnLst>
                                </p:cTn>
                              </p:par>
                            </p:childTnLst>
                          </p:cTn>
                        </p:par>
                      </p:childTnLst>
                    </p:cTn>
                  </p:par>
                  <p:par>
                    <p:cTn id="31" fill="hold" nodeType="clickPar">
                      <p:stCondLst>
                        <p:cond delay="indefinite"/>
                      </p:stCondLst>
                      <p:childTnLst>
                        <p:par>
                          <p:cTn id="32" fill="hold" nodeType="withGroup">
                            <p:stCondLst>
                              <p:cond delay="0"/>
                            </p:stCondLst>
                            <p:childTnLst>
                              <p:par>
                                <p:cTn id="33" presetID="1" presetClass="entr" presetSubtype="0" fill="hold" nodeType="clickEffect">
                                  <p:stCondLst>
                                    <p:cond delay="0"/>
                                  </p:stCondLst>
                                  <p:childTnLst>
                                    <p:set>
                                      <p:cBhvr>
                                        <p:cTn id="34" dur="1" fill="hold">
                                          <p:stCondLst>
                                            <p:cond delay="0"/>
                                          </p:stCondLst>
                                        </p:cTn>
                                        <p:tgtEl>
                                          <p:spTgt spid="2">
                                            <p:txEl>
                                              <p:pRg st="8" end="8"/>
                                            </p:txEl>
                                          </p:spTgt>
                                        </p:tgtEl>
                                        <p:attrNameLst>
                                          <p:attrName>style.visibility</p:attrName>
                                        </p:attrNameLst>
                                      </p:cBhvr>
                                      <p:to>
                                        <p:strVal val="visible"/>
                                      </p:to>
                                    </p:set>
                                  </p:childTnLst>
                                </p:cTn>
                              </p:par>
                            </p:childTnLst>
                          </p:cTn>
                        </p:par>
                      </p:childTnLst>
                    </p:cTn>
                  </p:par>
                  <p:par>
                    <p:cTn id="35" fill="hold" nodeType="clickPar">
                      <p:stCondLst>
                        <p:cond delay="indefinite"/>
                      </p:stCondLst>
                      <p:childTnLst>
                        <p:par>
                          <p:cTn id="36" fill="hold" nodeType="withGroup">
                            <p:stCondLst>
                              <p:cond delay="0"/>
                            </p:stCondLst>
                            <p:childTnLst>
                              <p:par>
                                <p:cTn id="37" presetID="1" presetClass="entr" presetSubtype="0" fill="hold" nodeType="clickEffect">
                                  <p:stCondLst>
                                    <p:cond delay="0"/>
                                  </p:stCondLst>
                                  <p:childTnLst>
                                    <p:set>
                                      <p:cBhvr>
                                        <p:cTn id="38" dur="1" fill="hold">
                                          <p:stCondLst>
                                            <p:cond delay="0"/>
                                          </p:stCondLst>
                                        </p:cTn>
                                        <p:tgtEl>
                                          <p:spTgt spid="2">
                                            <p:txEl>
                                              <p:pRg st="9" end="9"/>
                                            </p:txEl>
                                          </p:spTgt>
                                        </p:tgtEl>
                                        <p:attrNameLst>
                                          <p:attrName>style.visibility</p:attrName>
                                        </p:attrNameLst>
                                      </p:cBhvr>
                                      <p:to>
                                        <p:strVal val="visible"/>
                                      </p:to>
                                    </p:set>
                                  </p:childTnLst>
                                </p:cTn>
                              </p:par>
                            </p:childTnLst>
                          </p:cTn>
                        </p:par>
                      </p:childTnLst>
                    </p:cTn>
                  </p:par>
                  <p:par>
                    <p:cTn id="39" fill="hold" nodeType="clickPar">
                      <p:stCondLst>
                        <p:cond delay="indefinite"/>
                      </p:stCondLst>
                      <p:childTnLst>
                        <p:par>
                          <p:cTn id="40" fill="hold" nodeType="withGroup">
                            <p:stCondLst>
                              <p:cond delay="0"/>
                            </p:stCondLst>
                            <p:childTnLst>
                              <p:par>
                                <p:cTn id="41" presetID="1" presetClass="entr" presetSubtype="0" fill="hold" nodeType="clickEffect">
                                  <p:stCondLst>
                                    <p:cond delay="0"/>
                                  </p:stCondLst>
                                  <p:childTnLst>
                                    <p:set>
                                      <p:cBhvr>
                                        <p:cTn id="42" dur="1" fill="hold">
                                          <p:stCondLst>
                                            <p:cond delay="0"/>
                                          </p:stCondLst>
                                        </p:cTn>
                                        <p:tgtEl>
                                          <p:spTgt spid="2">
                                            <p:txEl>
                                              <p:pRg st="10" end="10"/>
                                            </p:txEl>
                                          </p:spTgt>
                                        </p:tgtEl>
                                        <p:attrNameLst>
                                          <p:attrName>style.visibility</p:attrName>
                                        </p:attrNameLst>
                                      </p:cBhvr>
                                      <p:to>
                                        <p:strVal val="visible"/>
                                      </p:to>
                                    </p:set>
                                  </p:childTnLst>
                                </p:cTn>
                              </p:par>
                            </p:childTnLst>
                          </p:cTn>
                        </p:par>
                      </p:childTnLst>
                    </p:cTn>
                  </p:par>
                  <p:par>
                    <p:cTn id="43" fill="hold" nodeType="clickPar">
                      <p:stCondLst>
                        <p:cond delay="indefinite"/>
                      </p:stCondLst>
                      <p:childTnLst>
                        <p:par>
                          <p:cTn id="44" fill="hold" nodeType="withGroup">
                            <p:stCondLst>
                              <p:cond delay="0"/>
                            </p:stCondLst>
                            <p:childTnLst>
                              <p:par>
                                <p:cTn id="45" presetID="1" presetClass="entr" presetSubtype="0" fill="hold" nodeType="clickEffect">
                                  <p:stCondLst>
                                    <p:cond delay="0"/>
                                  </p:stCondLst>
                                  <p:childTnLst>
                                    <p:set>
                                      <p:cBhvr>
                                        <p:cTn id="46" dur="1" fill="hold">
                                          <p:stCondLst>
                                            <p:cond delay="0"/>
                                          </p:stCondLst>
                                        </p:cTn>
                                        <p:tgtEl>
                                          <p:spTgt spid="2">
                                            <p:txEl>
                                              <p:pRg st="11" end="1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7" name="Title 2">
            <a:extLst>
              <a:ext uri="{FF2B5EF4-FFF2-40B4-BE49-F238E27FC236}">
                <a16:creationId xmlns:a16="http://schemas.microsoft.com/office/drawing/2014/main" id="{4BABC966-EF88-D778-892C-438F61D07C4C}"/>
              </a:ext>
            </a:extLst>
          </p:cNvPr>
          <p:cNvSpPr txBox="1">
            <a:spLocks noGrp="1" noChangeArrowheads="1"/>
          </p:cNvSpPr>
          <p:nvPr>
            <p:ph type="title"/>
          </p:nvPr>
        </p:nvSpPr>
        <p:spPr>
          <a:xfrm>
            <a:off x="1066800" y="642938"/>
            <a:ext cx="10058400" cy="758825"/>
          </a:xfrm>
        </p:spPr>
        <p:txBody>
          <a:bodyPr/>
          <a:lstStyle/>
          <a:p>
            <a:pPr eaLnBrk="1"/>
            <a:r>
              <a:rPr altLang="en-US" b="1">
                <a:latin typeface="Avenir Next LT Pro Light" panose="020B0304020202020204" pitchFamily="34" charset="0"/>
              </a:rPr>
              <a:t>Direct vs. Indirect</a:t>
            </a:r>
            <a:endParaRPr altLang="en-US">
              <a:latin typeface="Avenir Next LT Pro Light" panose="020B0304020202020204" pitchFamily="34" charset="0"/>
            </a:endParaRPr>
          </a:p>
        </p:txBody>
      </p:sp>
      <p:sp>
        <p:nvSpPr>
          <p:cNvPr id="2" name="Content Placeholder 1">
            <a:extLst>
              <a:ext uri="{FF2B5EF4-FFF2-40B4-BE49-F238E27FC236}">
                <a16:creationId xmlns:a16="http://schemas.microsoft.com/office/drawing/2014/main" id="{DFB7B716-6843-3481-A767-EF015FA5C57C}"/>
              </a:ext>
            </a:extLst>
          </p:cNvPr>
          <p:cNvSpPr txBox="1">
            <a:spLocks noGrp="1"/>
          </p:cNvSpPr>
          <p:nvPr>
            <p:ph idx="1"/>
          </p:nvPr>
        </p:nvSpPr>
        <p:spPr>
          <a:xfrm>
            <a:off x="793750" y="1555750"/>
            <a:ext cx="10058400" cy="4856163"/>
          </a:xfrm>
        </p:spPr>
        <p:txBody>
          <a:bodyPr>
            <a:normAutofit lnSpcReduction="10000"/>
          </a:bodyPr>
          <a:lstStyle/>
          <a:p>
            <a:pPr marL="365760" indent="-365760" eaLnBrk="1" fontAlgn="auto">
              <a:lnSpc>
                <a:spcPct val="100000"/>
              </a:lnSpc>
              <a:spcAft>
                <a:spcPts val="0"/>
              </a:spcAft>
              <a:buFont typeface="Garamond" pitchFamily="18"/>
              <a:buChar char="◦"/>
              <a:defRPr/>
            </a:pPr>
            <a:r>
              <a:rPr sz="2000" b="1" dirty="0">
                <a:solidFill>
                  <a:srgbClr val="262626"/>
                </a:solidFill>
                <a:latin typeface="+mn-lt"/>
              </a:rPr>
              <a:t>Indirect Costs</a:t>
            </a:r>
          </a:p>
          <a:p>
            <a:pPr marL="365760" indent="-365760" eaLnBrk="1" fontAlgn="auto">
              <a:lnSpc>
                <a:spcPct val="100000"/>
              </a:lnSpc>
              <a:spcAft>
                <a:spcPts val="0"/>
              </a:spcAft>
              <a:buFont typeface="Garamond" pitchFamily="18"/>
              <a:buChar char="◦"/>
              <a:defRPr/>
            </a:pPr>
            <a:r>
              <a:rPr sz="2000" dirty="0">
                <a:solidFill>
                  <a:srgbClr val="262626"/>
                </a:solidFill>
                <a:latin typeface="+mn-lt"/>
              </a:rPr>
              <a:t>These are also referred to as overheads</a:t>
            </a:r>
          </a:p>
          <a:p>
            <a:pPr marL="365760" indent="-365760" eaLnBrk="1" fontAlgn="auto">
              <a:lnSpc>
                <a:spcPct val="100000"/>
              </a:lnSpc>
              <a:spcAft>
                <a:spcPts val="0"/>
              </a:spcAft>
              <a:buFont typeface="Garamond" pitchFamily="18"/>
              <a:buChar char="◦"/>
              <a:defRPr/>
            </a:pPr>
            <a:r>
              <a:rPr sz="2000" dirty="0">
                <a:solidFill>
                  <a:srgbClr val="262626"/>
                </a:solidFill>
                <a:latin typeface="+mn-lt"/>
              </a:rPr>
              <a:t>Indirect costs can be thought of those costs which are incurred to support to an organisation's main activities</a:t>
            </a:r>
          </a:p>
          <a:p>
            <a:pPr marL="365760" indent="-365760" eaLnBrk="1" fontAlgn="auto">
              <a:lnSpc>
                <a:spcPct val="100000"/>
              </a:lnSpc>
              <a:spcAft>
                <a:spcPts val="0"/>
              </a:spcAft>
              <a:buFont typeface="Garamond" pitchFamily="18"/>
              <a:buChar char="◦"/>
              <a:defRPr/>
            </a:pPr>
            <a:r>
              <a:rPr sz="2000" dirty="0">
                <a:solidFill>
                  <a:srgbClr val="262626"/>
                </a:solidFill>
                <a:latin typeface="+mn-lt"/>
              </a:rPr>
              <a:t>By breaking down costs in this way, it becomes possible to identify the cause of costs within an organisation. From this it becomes possible to develop cost control and cost reduction strategies.</a:t>
            </a:r>
          </a:p>
          <a:p>
            <a:pPr marL="182880" indent="-182880" eaLnBrk="1" fontAlgn="auto">
              <a:lnSpc>
                <a:spcPct val="60000"/>
              </a:lnSpc>
              <a:spcAft>
                <a:spcPts val="0"/>
              </a:spcAft>
              <a:buFont typeface="Garamond" pitchFamily="18"/>
              <a:buNone/>
              <a:defRPr/>
            </a:pPr>
            <a:endParaRPr sz="2000" b="1" dirty="0">
              <a:latin typeface="+mn-lt"/>
            </a:endParaRPr>
          </a:p>
          <a:p>
            <a:pPr marL="182880" indent="-182880" eaLnBrk="1" fontAlgn="auto">
              <a:lnSpc>
                <a:spcPct val="60000"/>
              </a:lnSpc>
              <a:spcAft>
                <a:spcPts val="0"/>
              </a:spcAft>
              <a:buFont typeface="Garamond" pitchFamily="18"/>
              <a:buNone/>
              <a:defRPr/>
            </a:pPr>
            <a:r>
              <a:rPr sz="2000" b="1" dirty="0">
                <a:latin typeface="+mn-lt"/>
              </a:rPr>
              <a:t>Three types of indirect cost:</a:t>
            </a:r>
          </a:p>
          <a:p>
            <a:pPr marL="182880" indent="-182880" eaLnBrk="1" fontAlgn="auto">
              <a:lnSpc>
                <a:spcPct val="60000"/>
              </a:lnSpc>
              <a:spcAft>
                <a:spcPts val="0"/>
              </a:spcAft>
              <a:buFont typeface="Garamond" pitchFamily="18"/>
              <a:buNone/>
              <a:defRPr/>
            </a:pPr>
            <a:r>
              <a:rPr sz="2000" dirty="0">
                <a:latin typeface="+mn-lt"/>
              </a:rPr>
              <a:t>			</a:t>
            </a:r>
          </a:p>
          <a:p>
            <a:pPr marL="182880" indent="-182880" eaLnBrk="1" fontAlgn="auto">
              <a:lnSpc>
                <a:spcPct val="60000"/>
              </a:lnSpc>
              <a:spcAft>
                <a:spcPts val="0"/>
              </a:spcAft>
              <a:buFont typeface="Garamond" pitchFamily="18"/>
              <a:buNone/>
              <a:defRPr/>
            </a:pPr>
            <a:r>
              <a:rPr sz="2000" dirty="0">
                <a:latin typeface="+mn-lt"/>
              </a:rPr>
              <a:t>			Indirect Materials</a:t>
            </a:r>
          </a:p>
          <a:p>
            <a:pPr marL="182880" indent="-182880" eaLnBrk="1" fontAlgn="auto">
              <a:lnSpc>
                <a:spcPct val="60000"/>
              </a:lnSpc>
              <a:spcAft>
                <a:spcPts val="0"/>
              </a:spcAft>
              <a:buFont typeface="Garamond" pitchFamily="18"/>
              <a:buNone/>
              <a:defRPr/>
            </a:pPr>
            <a:r>
              <a:rPr sz="2000" dirty="0">
                <a:latin typeface="+mn-lt"/>
              </a:rPr>
              <a:t>			</a:t>
            </a:r>
          </a:p>
          <a:p>
            <a:pPr marL="182880" indent="-182880" eaLnBrk="1" fontAlgn="auto">
              <a:lnSpc>
                <a:spcPct val="60000"/>
              </a:lnSpc>
              <a:spcAft>
                <a:spcPts val="0"/>
              </a:spcAft>
              <a:buFont typeface="Garamond" pitchFamily="18"/>
              <a:buNone/>
              <a:defRPr/>
            </a:pPr>
            <a:r>
              <a:rPr sz="2000" dirty="0">
                <a:latin typeface="+mn-lt"/>
              </a:rPr>
              <a:t>			Indirect Labour</a:t>
            </a:r>
          </a:p>
          <a:p>
            <a:pPr marL="182880" indent="-182880" eaLnBrk="1" fontAlgn="auto">
              <a:lnSpc>
                <a:spcPct val="60000"/>
              </a:lnSpc>
              <a:spcAft>
                <a:spcPts val="0"/>
              </a:spcAft>
              <a:buFont typeface="Garamond" pitchFamily="18"/>
              <a:buNone/>
              <a:defRPr/>
            </a:pPr>
            <a:r>
              <a:rPr sz="2000" dirty="0">
                <a:latin typeface="+mn-lt"/>
              </a:rPr>
              <a:t>			</a:t>
            </a:r>
          </a:p>
          <a:p>
            <a:pPr marL="182880" indent="-182880" eaLnBrk="1" fontAlgn="auto">
              <a:lnSpc>
                <a:spcPct val="60000"/>
              </a:lnSpc>
              <a:spcAft>
                <a:spcPts val="0"/>
              </a:spcAft>
              <a:buFont typeface="Garamond" pitchFamily="18"/>
              <a:buNone/>
              <a:defRPr/>
            </a:pPr>
            <a:r>
              <a:rPr sz="2000" dirty="0">
                <a:latin typeface="+mn-lt"/>
              </a:rPr>
              <a:t>			Indirect Expenses</a:t>
            </a:r>
          </a:p>
          <a:p>
            <a:pPr marL="365760" indent="-365760" eaLnBrk="1" fontAlgn="auto">
              <a:lnSpc>
                <a:spcPct val="90000"/>
              </a:lnSpc>
              <a:spcAft>
                <a:spcPts val="0"/>
              </a:spcAft>
              <a:buFont typeface="Garamond" pitchFamily="18"/>
              <a:buChar char="◦"/>
              <a:defRPr/>
            </a:pPr>
            <a:endParaRPr sz="1600" dirty="0">
              <a:solidFill>
                <a:srgbClr val="262626"/>
              </a:solidFill>
            </a:endParaRPr>
          </a:p>
        </p:txBody>
      </p:sp>
    </p:spTree>
  </p:cSld>
  <p:clrMapOvr>
    <a:masterClrMapping/>
  </p:clrMapOvr>
  <p:transition spd="slow"/>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2">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2">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13" fill="hold" nodeType="clickPar">
                      <p:stCondLst>
                        <p:cond delay="indefinite"/>
                      </p:stCondLst>
                      <p:childTnLst>
                        <p:par>
                          <p:cTn id="14" fill="hold" nodeType="withGroup">
                            <p:stCondLst>
                              <p:cond delay="0"/>
                            </p:stCondLst>
                            <p:childTnLst>
                              <p:par>
                                <p:cTn id="15" presetID="1" presetClass="entr" presetSubtype="0" fill="hold" nodeType="clickEffect">
                                  <p:stCondLst>
                                    <p:cond delay="0"/>
                                  </p:stCondLst>
                                  <p:childTnLst>
                                    <p:set>
                                      <p:cBhvr>
                                        <p:cTn id="16" dur="1" fill="hold">
                                          <p:stCondLst>
                                            <p:cond delay="0"/>
                                          </p:stCondLst>
                                        </p:cTn>
                                        <p:tgtEl>
                                          <p:spTgt spid="2">
                                            <p:txEl>
                                              <p:pRg st="5" end="5"/>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2">
                                            <p:txEl>
                                              <p:pRg st="6" end="6"/>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2">
                                            <p:txEl>
                                              <p:pRg st="7" end="7"/>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2">
                                            <p:txEl>
                                              <p:pRg st="8" end="8"/>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2">
                                            <p:txEl>
                                              <p:pRg st="9" end="9"/>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2">
                                            <p:txEl>
                                              <p:pRg st="10" end="10"/>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2">
                                            <p:txEl>
                                              <p:pRg st="11" end="1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5" name="Title 1">
            <a:extLst>
              <a:ext uri="{FF2B5EF4-FFF2-40B4-BE49-F238E27FC236}">
                <a16:creationId xmlns:a16="http://schemas.microsoft.com/office/drawing/2014/main" id="{85F29EC0-CD28-1A81-FEA7-8090D4B0A7B6}"/>
              </a:ext>
            </a:extLst>
          </p:cNvPr>
          <p:cNvSpPr txBox="1">
            <a:spLocks noGrp="1" noChangeArrowheads="1"/>
          </p:cNvSpPr>
          <p:nvPr>
            <p:ph type="title"/>
          </p:nvPr>
        </p:nvSpPr>
        <p:spPr>
          <a:xfrm>
            <a:off x="454025" y="439738"/>
            <a:ext cx="10058400" cy="720725"/>
          </a:xfrm>
        </p:spPr>
        <p:txBody>
          <a:bodyPr/>
          <a:lstStyle/>
          <a:p>
            <a:pPr eaLnBrk="1"/>
            <a:r>
              <a:rPr lang="en-GB" altLang="en-US" sz="3600">
                <a:latin typeface="Arial" panose="020B0604020202020204" pitchFamily="34" charset="0"/>
              </a:rPr>
              <a:t>Cost Behaviour</a:t>
            </a:r>
          </a:p>
        </p:txBody>
      </p:sp>
      <p:sp>
        <p:nvSpPr>
          <p:cNvPr id="2" name="Content Placeholder 2">
            <a:extLst>
              <a:ext uri="{FF2B5EF4-FFF2-40B4-BE49-F238E27FC236}">
                <a16:creationId xmlns:a16="http://schemas.microsoft.com/office/drawing/2014/main" id="{D2B81F0D-6230-18A5-7856-8F52296EB546}"/>
              </a:ext>
            </a:extLst>
          </p:cNvPr>
          <p:cNvSpPr txBox="1">
            <a:spLocks noGrp="1"/>
          </p:cNvSpPr>
          <p:nvPr>
            <p:ph idx="1"/>
          </p:nvPr>
        </p:nvSpPr>
        <p:spPr>
          <a:xfrm>
            <a:off x="454025" y="1258888"/>
            <a:ext cx="10058400" cy="5119687"/>
          </a:xfrm>
        </p:spPr>
        <p:txBody>
          <a:bodyPr>
            <a:normAutofit fontScale="40000" lnSpcReduction="20000"/>
          </a:bodyPr>
          <a:lstStyle/>
          <a:p>
            <a:pPr marL="577845" indent="-577845" defTabSz="761996" eaLnBrk="1" fontAlgn="auto">
              <a:lnSpc>
                <a:spcPct val="120000"/>
              </a:lnSpc>
              <a:spcAft>
                <a:spcPts val="0"/>
              </a:spcAft>
              <a:buFont typeface="Garamond" pitchFamily="18"/>
              <a:buNone/>
              <a:defRPr/>
            </a:pPr>
            <a:r>
              <a:rPr lang="en-GB" sz="4200" dirty="0">
                <a:latin typeface="Arial" pitchFamily="34"/>
              </a:rPr>
              <a:t>Planning and decision making are two key areas of management, an understanding of what our costs are and how they behave under certain conditions is of crucial importance to the decision-making process.</a:t>
            </a:r>
          </a:p>
          <a:p>
            <a:pPr marL="577845" indent="-577845" defTabSz="761996" eaLnBrk="1" fontAlgn="auto">
              <a:lnSpc>
                <a:spcPct val="120000"/>
              </a:lnSpc>
              <a:spcAft>
                <a:spcPts val="0"/>
              </a:spcAft>
              <a:buFont typeface="Garamond" pitchFamily="18"/>
              <a:buNone/>
              <a:defRPr/>
            </a:pPr>
            <a:r>
              <a:rPr lang="en-GB" sz="4200" dirty="0">
                <a:latin typeface="Arial" pitchFamily="34"/>
              </a:rPr>
              <a:t>Costs can be seen from the perspective of how they behave, react and fluctuate according to organisational activity; this is a very powerful management tool. In this context costs are either</a:t>
            </a:r>
          </a:p>
          <a:p>
            <a:pPr marL="182880" indent="-182880" defTabSz="761996" eaLnBrk="1" fontAlgn="auto">
              <a:lnSpc>
                <a:spcPct val="120000"/>
              </a:lnSpc>
              <a:spcAft>
                <a:spcPts val="0"/>
              </a:spcAft>
              <a:buFont typeface="Garamond" pitchFamily="18"/>
              <a:buChar char="◦"/>
              <a:defRPr/>
            </a:pPr>
            <a:r>
              <a:rPr lang="en-GB" sz="4200" dirty="0">
                <a:latin typeface="Arial" pitchFamily="34"/>
              </a:rPr>
              <a:t>Fixed costs</a:t>
            </a:r>
          </a:p>
          <a:p>
            <a:pPr marL="182880" indent="-182880" defTabSz="761996" eaLnBrk="1" fontAlgn="auto">
              <a:lnSpc>
                <a:spcPct val="120000"/>
              </a:lnSpc>
              <a:spcAft>
                <a:spcPts val="0"/>
              </a:spcAft>
              <a:buFont typeface="Garamond" pitchFamily="18"/>
              <a:buChar char="◦"/>
              <a:defRPr/>
            </a:pPr>
            <a:r>
              <a:rPr lang="en-GB" sz="4200" dirty="0">
                <a:latin typeface="Arial" pitchFamily="34"/>
              </a:rPr>
              <a:t>Stepped fixed costs</a:t>
            </a:r>
          </a:p>
          <a:p>
            <a:pPr marL="182880" indent="-182880" defTabSz="761996" eaLnBrk="1" fontAlgn="auto">
              <a:lnSpc>
                <a:spcPct val="120000"/>
              </a:lnSpc>
              <a:spcAft>
                <a:spcPts val="0"/>
              </a:spcAft>
              <a:buFont typeface="Garamond" pitchFamily="18"/>
              <a:buChar char="◦"/>
              <a:defRPr/>
            </a:pPr>
            <a:r>
              <a:rPr lang="en-GB" sz="4200" dirty="0">
                <a:latin typeface="Arial" pitchFamily="34"/>
              </a:rPr>
              <a:t>Variable costs</a:t>
            </a:r>
          </a:p>
          <a:p>
            <a:pPr marL="182880" indent="-182880" defTabSz="761996" eaLnBrk="1" fontAlgn="auto">
              <a:lnSpc>
                <a:spcPct val="120000"/>
              </a:lnSpc>
              <a:spcAft>
                <a:spcPts val="0"/>
              </a:spcAft>
              <a:buFont typeface="Garamond" pitchFamily="18"/>
              <a:buChar char="◦"/>
              <a:defRPr/>
            </a:pPr>
            <a:r>
              <a:rPr lang="en-GB" sz="4200" dirty="0">
                <a:latin typeface="Arial" pitchFamily="34"/>
              </a:rPr>
              <a:t>Semi-variable costs</a:t>
            </a:r>
          </a:p>
          <a:p>
            <a:pPr marL="577845" indent="-577845" defTabSz="761996" eaLnBrk="1" fontAlgn="auto">
              <a:lnSpc>
                <a:spcPct val="120000"/>
              </a:lnSpc>
              <a:spcAft>
                <a:spcPts val="0"/>
              </a:spcAft>
              <a:buFont typeface="Garamond" pitchFamily="18"/>
              <a:buNone/>
              <a:defRPr/>
            </a:pPr>
            <a:r>
              <a:rPr lang="en-GB" sz="4200" dirty="0">
                <a:latin typeface="Arial" pitchFamily="34"/>
              </a:rPr>
              <a:t>If a business cost £750,000 to run last year, how much will it cost to run this year if business activity is forecast to increase by 25%?</a:t>
            </a:r>
          </a:p>
          <a:p>
            <a:pPr marL="577845" indent="-577845" defTabSz="761996" eaLnBrk="1" fontAlgn="auto">
              <a:lnSpc>
                <a:spcPct val="120000"/>
              </a:lnSpc>
              <a:spcAft>
                <a:spcPts val="0"/>
              </a:spcAft>
              <a:buFont typeface="Garamond" pitchFamily="18"/>
              <a:buNone/>
              <a:defRPr/>
            </a:pPr>
            <a:r>
              <a:rPr sz="4200" dirty="0">
                <a:latin typeface="Arial" pitchFamily="34"/>
              </a:rPr>
              <a:t>To answer this question, we need to understand how costs behave i.e., how do costs change as business activity changes?</a:t>
            </a:r>
          </a:p>
          <a:p>
            <a:pPr marL="577845" indent="-577845" defTabSz="761996" eaLnBrk="1" fontAlgn="auto">
              <a:spcAft>
                <a:spcPts val="0"/>
              </a:spcAft>
              <a:buFont typeface="Garamond" pitchFamily="18"/>
              <a:buChar char="◦"/>
              <a:defRPr/>
            </a:pPr>
            <a:endParaRPr lang="en-GB" dirty="0">
              <a:latin typeface="Arial" pitchFamily="34"/>
            </a:endParaRPr>
          </a:p>
        </p:txBody>
      </p:sp>
    </p:spTree>
  </p:cSld>
  <p:clrMapOvr>
    <a:masterClrMapping/>
  </p:clrMapOvr>
  <p:transition spd="slow"/>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nodeType="clickEffect">
                                  <p:stCondLst>
                                    <p:cond delay="0"/>
                                  </p:stCondLst>
                                  <p:childTnLst>
                                    <p:set>
                                      <p:cBhvr>
                                        <p:cTn id="22"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nodeType="clickEffect">
                                  <p:stCondLst>
                                    <p:cond delay="0"/>
                                  </p:stCondLst>
                                  <p:childTnLst>
                                    <p:set>
                                      <p:cBhvr>
                                        <p:cTn id="26" dur="1" fill="hold">
                                          <p:stCondLst>
                                            <p:cond delay="0"/>
                                          </p:stCondLst>
                                        </p:cTn>
                                        <p:tgtEl>
                                          <p:spTgt spid="2">
                                            <p:txEl>
                                              <p:pRg st="5" end="5"/>
                                            </p:txEl>
                                          </p:spTgt>
                                        </p:tgtEl>
                                        <p:attrNameLst>
                                          <p:attrName>style.visibility</p:attrName>
                                        </p:attrNameLst>
                                      </p:cBhvr>
                                      <p:to>
                                        <p:strVal val="visible"/>
                                      </p:to>
                                    </p:set>
                                  </p:childTnLst>
                                </p:cTn>
                              </p:par>
                            </p:childTnLst>
                          </p:cTn>
                        </p:par>
                      </p:childTnLst>
                    </p:cTn>
                  </p:par>
                  <p:par>
                    <p:cTn id="27" fill="hold" nodeType="clickPar">
                      <p:stCondLst>
                        <p:cond delay="indefinite"/>
                      </p:stCondLst>
                      <p:childTnLst>
                        <p:par>
                          <p:cTn id="28" fill="hold" nodeType="withGroup">
                            <p:stCondLst>
                              <p:cond delay="0"/>
                            </p:stCondLst>
                            <p:childTnLst>
                              <p:par>
                                <p:cTn id="29" presetID="1" presetClass="entr" presetSubtype="0" fill="hold" nodeType="clickEffect">
                                  <p:stCondLst>
                                    <p:cond delay="0"/>
                                  </p:stCondLst>
                                  <p:childTnLst>
                                    <p:set>
                                      <p:cBhvr>
                                        <p:cTn id="30" dur="1" fill="hold">
                                          <p:stCondLst>
                                            <p:cond delay="0"/>
                                          </p:stCondLst>
                                        </p:cTn>
                                        <p:tgtEl>
                                          <p:spTgt spid="2">
                                            <p:txEl>
                                              <p:pRg st="6" end="6"/>
                                            </p:txEl>
                                          </p:spTgt>
                                        </p:tgtEl>
                                        <p:attrNameLst>
                                          <p:attrName>style.visibility</p:attrName>
                                        </p:attrNameLst>
                                      </p:cBhvr>
                                      <p:to>
                                        <p:strVal val="visible"/>
                                      </p:to>
                                    </p:set>
                                  </p:childTnLst>
                                </p:cTn>
                              </p:par>
                            </p:childTnLst>
                          </p:cTn>
                        </p:par>
                      </p:childTnLst>
                    </p:cTn>
                  </p:par>
                  <p:par>
                    <p:cTn id="31" fill="hold" nodeType="clickPar">
                      <p:stCondLst>
                        <p:cond delay="indefinite"/>
                      </p:stCondLst>
                      <p:childTnLst>
                        <p:par>
                          <p:cTn id="32" fill="hold" nodeType="withGroup">
                            <p:stCondLst>
                              <p:cond delay="0"/>
                            </p:stCondLst>
                            <p:childTnLst>
                              <p:par>
                                <p:cTn id="33" presetID="1" presetClass="entr" presetSubtype="0" fill="hold" nodeType="clickEffect">
                                  <p:stCondLst>
                                    <p:cond delay="0"/>
                                  </p:stCondLst>
                                  <p:childTnLst>
                                    <p:set>
                                      <p:cBhvr>
                                        <p:cTn id="34" dur="1" fill="hold">
                                          <p:stCondLst>
                                            <p:cond delay="0"/>
                                          </p:stCondLst>
                                        </p:cTn>
                                        <p:tgtEl>
                                          <p:spTgt spid="2">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1D3CBA44-D6DB-5032-E7CA-1C9443263177}"/>
              </a:ext>
            </a:extLst>
          </p:cNvPr>
          <p:cNvSpPr txBox="1">
            <a:spLocks noGrp="1"/>
          </p:cNvSpPr>
          <p:nvPr>
            <p:ph type="title"/>
          </p:nvPr>
        </p:nvSpPr>
        <p:spPr>
          <a:xfrm>
            <a:off x="379413" y="460375"/>
            <a:ext cx="5715000" cy="1673225"/>
          </a:xfrm>
        </p:spPr>
        <p:txBody>
          <a:bodyPr>
            <a:normAutofit fontScale="90000"/>
          </a:bodyPr>
          <a:lstStyle/>
          <a:p>
            <a:pPr marL="577845" indent="-577845" defTabSz="761996" eaLnBrk="1" fontAlgn="auto">
              <a:spcBef>
                <a:spcPts val="0"/>
              </a:spcBef>
              <a:spcAft>
                <a:spcPts val="0"/>
              </a:spcAft>
              <a:defRPr/>
            </a:pPr>
            <a:r>
              <a:rPr lang="en-GB" sz="3100" b="1" dirty="0">
                <a:latin typeface="Arial" pitchFamily="34"/>
              </a:rPr>
              <a:t>Cost Behaviour - </a:t>
            </a:r>
            <a:r>
              <a:rPr sz="3100" b="1" dirty="0">
                <a:latin typeface="Arial" pitchFamily="34"/>
              </a:rPr>
              <a:t>Fixed Cost</a:t>
            </a:r>
            <a:br>
              <a:rPr sz="2500" dirty="0">
                <a:latin typeface="Arial" pitchFamily="34"/>
              </a:rPr>
            </a:br>
            <a:r>
              <a:rPr sz="2200" dirty="0">
                <a:solidFill>
                  <a:srgbClr val="000000"/>
                </a:solidFill>
                <a:latin typeface="+mn-lt"/>
              </a:rPr>
              <a:t>This type of cost is incurred for a period and within certain output limits tends to be unaffected by fluctuations in the level of output.</a:t>
            </a:r>
            <a:br>
              <a:rPr sz="2200" dirty="0">
                <a:solidFill>
                  <a:srgbClr val="000000"/>
                </a:solidFill>
                <a:latin typeface="+mn-lt"/>
              </a:rPr>
            </a:br>
            <a:endParaRPr lang="en-GB" sz="2200" dirty="0">
              <a:solidFill>
                <a:srgbClr val="000000"/>
              </a:solidFill>
              <a:latin typeface="+mn-lt"/>
            </a:endParaRPr>
          </a:p>
        </p:txBody>
      </p:sp>
      <p:sp>
        <p:nvSpPr>
          <p:cNvPr id="30723" name="Line 4">
            <a:extLst>
              <a:ext uri="{FF2B5EF4-FFF2-40B4-BE49-F238E27FC236}">
                <a16:creationId xmlns:a16="http://schemas.microsoft.com/office/drawing/2014/main" id="{1467DC53-8486-5AFB-64AB-665C4D0D23C9}"/>
              </a:ext>
            </a:extLst>
          </p:cNvPr>
          <p:cNvSpPr>
            <a:spLocks/>
          </p:cNvSpPr>
          <p:nvPr/>
        </p:nvSpPr>
        <p:spPr bwMode="auto">
          <a:xfrm flipV="1">
            <a:off x="2971800" y="2743200"/>
            <a:ext cx="0" cy="2743200"/>
          </a:xfrm>
          <a:custGeom>
            <a:avLst/>
            <a:gdLst>
              <a:gd name="T0" fmla="*/ 0 h 2743200"/>
              <a:gd name="T1" fmla="*/ 1371600 h 2743200"/>
              <a:gd name="T2" fmla="*/ 2743200 h 2743200"/>
              <a:gd name="T3" fmla="*/ 1371600 h 2743200"/>
              <a:gd name="T4" fmla="*/ 0 h 2743200"/>
              <a:gd name="T5" fmla="*/ 2743200 h 2743200"/>
              <a:gd name="T6" fmla="*/ 17694720 60000 65536"/>
              <a:gd name="T7" fmla="*/ 0 60000 65536"/>
              <a:gd name="T8" fmla="*/ 5898240 60000 65536"/>
              <a:gd name="T9" fmla="*/ 11796480 60000 65536"/>
              <a:gd name="T10" fmla="*/ 5898240 60000 65536"/>
              <a:gd name="T11" fmla="*/ 17694720 60000 65536"/>
              <a:gd name="T12" fmla="*/ 0 h 2743200"/>
              <a:gd name="T13" fmla="*/ 2743200 h 2743200"/>
            </a:gdLst>
            <a:ahLst/>
            <a:cxnLst>
              <a:cxn ang="T6">
                <a:pos x="0" y="T0"/>
              </a:cxn>
              <a:cxn ang="T7">
                <a:pos x="0" y="T1"/>
              </a:cxn>
              <a:cxn ang="T8">
                <a:pos x="0" y="T2"/>
              </a:cxn>
              <a:cxn ang="T9">
                <a:pos x="0" y="T3"/>
              </a:cxn>
              <a:cxn ang="T10">
                <a:pos x="0" y="T4"/>
              </a:cxn>
              <a:cxn ang="T11">
                <a:pos x="0" y="T5"/>
              </a:cxn>
            </a:cxnLst>
            <a:rect l="0" t="T12" r="0" b="T13"/>
            <a:pathLst>
              <a:path h="2743200">
                <a:moveTo>
                  <a:pt x="0" y="0"/>
                </a:moveTo>
                <a:lnTo>
                  <a:pt x="1" y="2743200"/>
                </a:lnTo>
              </a:path>
            </a:pathLst>
          </a:custGeom>
          <a:noFill/>
          <a:ln w="12701" cap="flat">
            <a:solidFill>
              <a:srgbClr val="000000"/>
            </a:solidFill>
            <a:prstDash val="solid"/>
            <a:round/>
            <a:headEnd/>
            <a:tailEnd type="arrow" w="med" len="med"/>
          </a:ln>
          <a:extLst>
            <a:ext uri="{909E8E84-426E-40DD-AFC4-6F175D3DCCD1}">
              <a14:hiddenFill xmlns:a14="http://schemas.microsoft.com/office/drawing/2010/main">
                <a:solidFill>
                  <a:srgbClr val="FFFFFF"/>
                </a:solidFill>
              </a14:hiddenFill>
            </a:ext>
          </a:extLst>
        </p:spPr>
        <p:txBody>
          <a:bodyPr lIns="90489" tIns="44448" rIns="90489" bIns="44448"/>
          <a:lstStyle/>
          <a:p>
            <a:endParaRPr lang="en-US"/>
          </a:p>
        </p:txBody>
      </p:sp>
      <p:sp>
        <p:nvSpPr>
          <p:cNvPr id="30724" name="Line 5">
            <a:extLst>
              <a:ext uri="{FF2B5EF4-FFF2-40B4-BE49-F238E27FC236}">
                <a16:creationId xmlns:a16="http://schemas.microsoft.com/office/drawing/2014/main" id="{6A35958D-53A0-9C78-DA31-B029D7C2A4AB}"/>
              </a:ext>
            </a:extLst>
          </p:cNvPr>
          <p:cNvSpPr>
            <a:spLocks/>
          </p:cNvSpPr>
          <p:nvPr/>
        </p:nvSpPr>
        <p:spPr bwMode="auto">
          <a:xfrm>
            <a:off x="2971800" y="5486400"/>
            <a:ext cx="3048000" cy="0"/>
          </a:xfrm>
          <a:custGeom>
            <a:avLst/>
            <a:gdLst>
              <a:gd name="T0" fmla="*/ 1523998 w 3047996"/>
              <a:gd name="T1" fmla="*/ 3047996 w 3047996"/>
              <a:gd name="T2" fmla="*/ 1523998 w 3047996"/>
              <a:gd name="T3" fmla="*/ 0 w 3047996"/>
              <a:gd name="T4" fmla="*/ 0 w 3047996"/>
              <a:gd name="T5" fmla="*/ 3047996 w 3047996"/>
              <a:gd name="T6" fmla="*/ 17694720 60000 65536"/>
              <a:gd name="T7" fmla="*/ 0 60000 65536"/>
              <a:gd name="T8" fmla="*/ 5898240 60000 65536"/>
              <a:gd name="T9" fmla="*/ 11796480 60000 65536"/>
              <a:gd name="T10" fmla="*/ 5898240 60000 65536"/>
              <a:gd name="T11" fmla="*/ 17694720 60000 65536"/>
              <a:gd name="T12" fmla="*/ 0 w 3047996"/>
              <a:gd name="T13" fmla="*/ 3047996 w 3047996"/>
            </a:gdLst>
            <a:ahLst/>
            <a:cxnLst>
              <a:cxn ang="T6">
                <a:pos x="T0" y="0"/>
              </a:cxn>
              <a:cxn ang="T7">
                <a:pos x="T1" y="0"/>
              </a:cxn>
              <a:cxn ang="T8">
                <a:pos x="T2" y="0"/>
              </a:cxn>
              <a:cxn ang="T9">
                <a:pos x="T3" y="0"/>
              </a:cxn>
              <a:cxn ang="T10">
                <a:pos x="T4" y="0"/>
              </a:cxn>
              <a:cxn ang="T11">
                <a:pos x="T5" y="0"/>
              </a:cxn>
            </a:cxnLst>
            <a:rect l="T12" t="0" r="T13" b="0"/>
            <a:pathLst>
              <a:path w="3047996">
                <a:moveTo>
                  <a:pt x="0" y="0"/>
                </a:moveTo>
                <a:lnTo>
                  <a:pt x="3047996" y="1"/>
                </a:lnTo>
              </a:path>
            </a:pathLst>
          </a:custGeom>
          <a:noFill/>
          <a:ln w="12701" cap="flat">
            <a:solidFill>
              <a:srgbClr val="000000"/>
            </a:solidFill>
            <a:prstDash val="solid"/>
            <a:round/>
            <a:headEnd/>
            <a:tailEnd type="arrow" w="med" len="med"/>
          </a:ln>
          <a:extLst>
            <a:ext uri="{909E8E84-426E-40DD-AFC4-6F175D3DCCD1}">
              <a14:hiddenFill xmlns:a14="http://schemas.microsoft.com/office/drawing/2010/main">
                <a:solidFill>
                  <a:srgbClr val="FFFFFF"/>
                </a:solidFill>
              </a14:hiddenFill>
            </a:ext>
          </a:extLst>
        </p:spPr>
        <p:txBody>
          <a:bodyPr lIns="90489" tIns="44448" rIns="90489" bIns="44448"/>
          <a:lstStyle/>
          <a:p>
            <a:endParaRPr lang="en-US"/>
          </a:p>
        </p:txBody>
      </p:sp>
      <p:sp>
        <p:nvSpPr>
          <p:cNvPr id="30725" name="Line 6">
            <a:extLst>
              <a:ext uri="{FF2B5EF4-FFF2-40B4-BE49-F238E27FC236}">
                <a16:creationId xmlns:a16="http://schemas.microsoft.com/office/drawing/2014/main" id="{FAA5B4FA-21E0-402F-7207-2B644EC4AA87}"/>
              </a:ext>
            </a:extLst>
          </p:cNvPr>
          <p:cNvSpPr>
            <a:spLocks/>
          </p:cNvSpPr>
          <p:nvPr/>
        </p:nvSpPr>
        <p:spPr bwMode="auto">
          <a:xfrm>
            <a:off x="6858000" y="5486400"/>
            <a:ext cx="3048000" cy="0"/>
          </a:xfrm>
          <a:custGeom>
            <a:avLst/>
            <a:gdLst>
              <a:gd name="T0" fmla="*/ 1523998 w 3047996"/>
              <a:gd name="T1" fmla="*/ 3047996 w 3047996"/>
              <a:gd name="T2" fmla="*/ 1523998 w 3047996"/>
              <a:gd name="T3" fmla="*/ 0 w 3047996"/>
              <a:gd name="T4" fmla="*/ 0 w 3047996"/>
              <a:gd name="T5" fmla="*/ 3047996 w 3047996"/>
              <a:gd name="T6" fmla="*/ 17694720 60000 65536"/>
              <a:gd name="T7" fmla="*/ 0 60000 65536"/>
              <a:gd name="T8" fmla="*/ 5898240 60000 65536"/>
              <a:gd name="T9" fmla="*/ 11796480 60000 65536"/>
              <a:gd name="T10" fmla="*/ 5898240 60000 65536"/>
              <a:gd name="T11" fmla="*/ 17694720 60000 65536"/>
              <a:gd name="T12" fmla="*/ 0 w 3047996"/>
              <a:gd name="T13" fmla="*/ 3047996 w 3047996"/>
            </a:gdLst>
            <a:ahLst/>
            <a:cxnLst>
              <a:cxn ang="T6">
                <a:pos x="T0" y="0"/>
              </a:cxn>
              <a:cxn ang="T7">
                <a:pos x="T1" y="0"/>
              </a:cxn>
              <a:cxn ang="T8">
                <a:pos x="T2" y="0"/>
              </a:cxn>
              <a:cxn ang="T9">
                <a:pos x="T3" y="0"/>
              </a:cxn>
              <a:cxn ang="T10">
                <a:pos x="T4" y="0"/>
              </a:cxn>
              <a:cxn ang="T11">
                <a:pos x="T5" y="0"/>
              </a:cxn>
            </a:cxnLst>
            <a:rect l="T12" t="0" r="T13" b="0"/>
            <a:pathLst>
              <a:path w="3047996">
                <a:moveTo>
                  <a:pt x="0" y="0"/>
                </a:moveTo>
                <a:lnTo>
                  <a:pt x="3047996" y="1"/>
                </a:lnTo>
              </a:path>
            </a:pathLst>
          </a:custGeom>
          <a:noFill/>
          <a:ln w="12701" cap="flat">
            <a:solidFill>
              <a:srgbClr val="000000"/>
            </a:solidFill>
            <a:prstDash val="solid"/>
            <a:round/>
            <a:headEnd/>
            <a:tailEnd type="arrow" w="med" len="med"/>
          </a:ln>
          <a:extLst>
            <a:ext uri="{909E8E84-426E-40DD-AFC4-6F175D3DCCD1}">
              <a14:hiddenFill xmlns:a14="http://schemas.microsoft.com/office/drawing/2010/main">
                <a:solidFill>
                  <a:srgbClr val="FFFFFF"/>
                </a:solidFill>
              </a14:hiddenFill>
            </a:ext>
          </a:extLst>
        </p:spPr>
        <p:txBody>
          <a:bodyPr lIns="90489" tIns="44448" rIns="90489" bIns="44448"/>
          <a:lstStyle/>
          <a:p>
            <a:endParaRPr lang="en-US"/>
          </a:p>
        </p:txBody>
      </p:sp>
      <p:sp>
        <p:nvSpPr>
          <p:cNvPr id="30726" name="Line 7">
            <a:extLst>
              <a:ext uri="{FF2B5EF4-FFF2-40B4-BE49-F238E27FC236}">
                <a16:creationId xmlns:a16="http://schemas.microsoft.com/office/drawing/2014/main" id="{4FA74455-BF5F-8CA9-FFFC-5C3250E2804B}"/>
              </a:ext>
            </a:extLst>
          </p:cNvPr>
          <p:cNvSpPr>
            <a:spLocks/>
          </p:cNvSpPr>
          <p:nvPr/>
        </p:nvSpPr>
        <p:spPr bwMode="auto">
          <a:xfrm flipV="1">
            <a:off x="6858000" y="2743200"/>
            <a:ext cx="0" cy="2743200"/>
          </a:xfrm>
          <a:custGeom>
            <a:avLst/>
            <a:gdLst>
              <a:gd name="T0" fmla="*/ 0 h 2743200"/>
              <a:gd name="T1" fmla="*/ 1371600 h 2743200"/>
              <a:gd name="T2" fmla="*/ 2743200 h 2743200"/>
              <a:gd name="T3" fmla="*/ 1371600 h 2743200"/>
              <a:gd name="T4" fmla="*/ 0 h 2743200"/>
              <a:gd name="T5" fmla="*/ 2743200 h 2743200"/>
              <a:gd name="T6" fmla="*/ 17694720 60000 65536"/>
              <a:gd name="T7" fmla="*/ 0 60000 65536"/>
              <a:gd name="T8" fmla="*/ 5898240 60000 65536"/>
              <a:gd name="T9" fmla="*/ 11796480 60000 65536"/>
              <a:gd name="T10" fmla="*/ 5898240 60000 65536"/>
              <a:gd name="T11" fmla="*/ 17694720 60000 65536"/>
              <a:gd name="T12" fmla="*/ 0 h 2743200"/>
              <a:gd name="T13" fmla="*/ 2743200 h 2743200"/>
            </a:gdLst>
            <a:ahLst/>
            <a:cxnLst>
              <a:cxn ang="T6">
                <a:pos x="0" y="T0"/>
              </a:cxn>
              <a:cxn ang="T7">
                <a:pos x="0" y="T1"/>
              </a:cxn>
              <a:cxn ang="T8">
                <a:pos x="0" y="T2"/>
              </a:cxn>
              <a:cxn ang="T9">
                <a:pos x="0" y="T3"/>
              </a:cxn>
              <a:cxn ang="T10">
                <a:pos x="0" y="T4"/>
              </a:cxn>
              <a:cxn ang="T11">
                <a:pos x="0" y="T5"/>
              </a:cxn>
            </a:cxnLst>
            <a:rect l="0" t="T12" r="0" b="T13"/>
            <a:pathLst>
              <a:path h="2743200">
                <a:moveTo>
                  <a:pt x="0" y="0"/>
                </a:moveTo>
                <a:lnTo>
                  <a:pt x="1" y="2743200"/>
                </a:lnTo>
              </a:path>
            </a:pathLst>
          </a:custGeom>
          <a:noFill/>
          <a:ln w="12701" cap="flat">
            <a:solidFill>
              <a:srgbClr val="000000"/>
            </a:solidFill>
            <a:prstDash val="solid"/>
            <a:round/>
            <a:headEnd/>
            <a:tailEnd type="arrow" w="med" len="med"/>
          </a:ln>
          <a:extLst>
            <a:ext uri="{909E8E84-426E-40DD-AFC4-6F175D3DCCD1}">
              <a14:hiddenFill xmlns:a14="http://schemas.microsoft.com/office/drawing/2010/main">
                <a:solidFill>
                  <a:srgbClr val="FFFFFF"/>
                </a:solidFill>
              </a14:hiddenFill>
            </a:ext>
          </a:extLst>
        </p:spPr>
        <p:txBody>
          <a:bodyPr lIns="90489" tIns="44448" rIns="90489" bIns="44448"/>
          <a:lstStyle/>
          <a:p>
            <a:endParaRPr lang="en-US"/>
          </a:p>
        </p:txBody>
      </p:sp>
      <p:sp>
        <p:nvSpPr>
          <p:cNvPr id="30727" name="Line 8">
            <a:extLst>
              <a:ext uri="{FF2B5EF4-FFF2-40B4-BE49-F238E27FC236}">
                <a16:creationId xmlns:a16="http://schemas.microsoft.com/office/drawing/2014/main" id="{FE2B88EC-140A-6C2A-5001-52F2EBFCE6C8}"/>
              </a:ext>
            </a:extLst>
          </p:cNvPr>
          <p:cNvSpPr>
            <a:spLocks/>
          </p:cNvSpPr>
          <p:nvPr/>
        </p:nvSpPr>
        <p:spPr bwMode="auto">
          <a:xfrm flipV="1">
            <a:off x="2971800" y="5486400"/>
            <a:ext cx="2895600" cy="0"/>
          </a:xfrm>
          <a:custGeom>
            <a:avLst/>
            <a:gdLst>
              <a:gd name="T0" fmla="*/ 1447802 w 2895603"/>
              <a:gd name="T1" fmla="*/ 2895603 w 2895603"/>
              <a:gd name="T2" fmla="*/ 1447802 w 2895603"/>
              <a:gd name="T3" fmla="*/ 0 w 2895603"/>
              <a:gd name="T4" fmla="*/ 0 w 2895603"/>
              <a:gd name="T5" fmla="*/ 2895603 w 2895603"/>
              <a:gd name="T6" fmla="*/ 17694720 60000 65536"/>
              <a:gd name="T7" fmla="*/ 0 60000 65536"/>
              <a:gd name="T8" fmla="*/ 5898240 60000 65536"/>
              <a:gd name="T9" fmla="*/ 11796480 60000 65536"/>
              <a:gd name="T10" fmla="*/ 5898240 60000 65536"/>
              <a:gd name="T11" fmla="*/ 17694720 60000 65536"/>
              <a:gd name="T12" fmla="*/ 0 w 2895603"/>
              <a:gd name="T13" fmla="*/ 2895603 w 2895603"/>
            </a:gdLst>
            <a:ahLst/>
            <a:cxnLst>
              <a:cxn ang="T6">
                <a:pos x="T0" y="0"/>
              </a:cxn>
              <a:cxn ang="T7">
                <a:pos x="T1" y="0"/>
              </a:cxn>
              <a:cxn ang="T8">
                <a:pos x="T2" y="0"/>
              </a:cxn>
              <a:cxn ang="T9">
                <a:pos x="T3" y="0"/>
              </a:cxn>
              <a:cxn ang="T10">
                <a:pos x="T4" y="0"/>
              </a:cxn>
              <a:cxn ang="T11">
                <a:pos x="T5" y="0"/>
              </a:cxn>
            </a:cxnLst>
            <a:rect l="T12" t="0" r="T13" b="0"/>
            <a:pathLst>
              <a:path w="2895603">
                <a:moveTo>
                  <a:pt x="0" y="0"/>
                </a:moveTo>
                <a:lnTo>
                  <a:pt x="2895603" y="1"/>
                </a:lnTo>
              </a:path>
            </a:pathLst>
          </a:custGeom>
          <a:noFill/>
          <a:ln w="12701" cap="flat">
            <a:solidFill>
              <a:srgbClr val="000000"/>
            </a:solidFill>
            <a:prstDash val="solid"/>
            <a:round/>
            <a:headEnd/>
            <a:tailEnd/>
          </a:ln>
          <a:extLst>
            <a:ext uri="{909E8E84-426E-40DD-AFC4-6F175D3DCCD1}">
              <a14:hiddenFill xmlns:a14="http://schemas.microsoft.com/office/drawing/2010/main">
                <a:solidFill>
                  <a:srgbClr val="FFFFFF"/>
                </a:solidFill>
              </a14:hiddenFill>
            </a:ext>
          </a:extLst>
        </p:spPr>
        <p:txBody>
          <a:bodyPr lIns="90489" tIns="44448" rIns="90489" bIns="44448"/>
          <a:lstStyle/>
          <a:p>
            <a:endParaRPr lang="en-US"/>
          </a:p>
        </p:txBody>
      </p:sp>
      <p:sp>
        <p:nvSpPr>
          <p:cNvPr id="30728" name="Text Box 9">
            <a:extLst>
              <a:ext uri="{FF2B5EF4-FFF2-40B4-BE49-F238E27FC236}">
                <a16:creationId xmlns:a16="http://schemas.microsoft.com/office/drawing/2014/main" id="{F5A01EF1-AC8A-2248-7076-90F9F79BFCEA}"/>
              </a:ext>
            </a:extLst>
          </p:cNvPr>
          <p:cNvSpPr txBox="1">
            <a:spLocks noChangeArrowheads="1"/>
          </p:cNvSpPr>
          <p:nvPr/>
        </p:nvSpPr>
        <p:spPr bwMode="auto">
          <a:xfrm>
            <a:off x="5638800" y="5562600"/>
            <a:ext cx="12192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0489" tIns="44448" rIns="90489" bIns="44448">
            <a:spAutoFit/>
          </a:bodyPr>
          <a:lstStyle>
            <a:lvl1pPr defTabSz="760413">
              <a:defRPr>
                <a:solidFill>
                  <a:schemeClr val="tx1"/>
                </a:solidFill>
                <a:latin typeface="Calibri" panose="020F0502020204030204" pitchFamily="34" charset="0"/>
              </a:defRPr>
            </a:lvl1pPr>
            <a:lvl2pPr marL="742950" indent="-285750" defTabSz="760413">
              <a:defRPr>
                <a:solidFill>
                  <a:schemeClr val="tx1"/>
                </a:solidFill>
                <a:latin typeface="Calibri" panose="020F0502020204030204" pitchFamily="34" charset="0"/>
              </a:defRPr>
            </a:lvl2pPr>
            <a:lvl3pPr marL="1143000" indent="-228600" defTabSz="760413">
              <a:defRPr>
                <a:solidFill>
                  <a:schemeClr val="tx1"/>
                </a:solidFill>
                <a:latin typeface="Calibri" panose="020F0502020204030204" pitchFamily="34" charset="0"/>
              </a:defRPr>
            </a:lvl3pPr>
            <a:lvl4pPr marL="1600200" indent="-228600" defTabSz="760413">
              <a:defRPr>
                <a:solidFill>
                  <a:schemeClr val="tx1"/>
                </a:solidFill>
                <a:latin typeface="Calibri" panose="020F0502020204030204" pitchFamily="34" charset="0"/>
              </a:defRPr>
            </a:lvl4pPr>
            <a:lvl5pPr marL="2057400" indent="-228600" defTabSz="760413">
              <a:defRPr>
                <a:solidFill>
                  <a:schemeClr val="tx1"/>
                </a:solidFill>
                <a:latin typeface="Calibri" panose="020F0502020204030204" pitchFamily="34" charset="0"/>
              </a:defRPr>
            </a:lvl5pPr>
            <a:lvl6pPr marL="2514600" indent="-228600" defTabSz="760413" fontAlgn="base">
              <a:spcBef>
                <a:spcPct val="0"/>
              </a:spcBef>
              <a:spcAft>
                <a:spcPct val="0"/>
              </a:spcAft>
              <a:defRPr>
                <a:solidFill>
                  <a:schemeClr val="tx1"/>
                </a:solidFill>
                <a:latin typeface="Calibri" panose="020F0502020204030204" pitchFamily="34" charset="0"/>
              </a:defRPr>
            </a:lvl6pPr>
            <a:lvl7pPr marL="2971800" indent="-228600" defTabSz="760413" fontAlgn="base">
              <a:spcBef>
                <a:spcPct val="0"/>
              </a:spcBef>
              <a:spcAft>
                <a:spcPct val="0"/>
              </a:spcAft>
              <a:defRPr>
                <a:solidFill>
                  <a:schemeClr val="tx1"/>
                </a:solidFill>
                <a:latin typeface="Calibri" panose="020F0502020204030204" pitchFamily="34" charset="0"/>
              </a:defRPr>
            </a:lvl7pPr>
            <a:lvl8pPr marL="3429000" indent="-228600" defTabSz="760413" fontAlgn="base">
              <a:spcBef>
                <a:spcPct val="0"/>
              </a:spcBef>
              <a:spcAft>
                <a:spcPct val="0"/>
              </a:spcAft>
              <a:defRPr>
                <a:solidFill>
                  <a:schemeClr val="tx1"/>
                </a:solidFill>
                <a:latin typeface="Calibri" panose="020F0502020204030204" pitchFamily="34" charset="0"/>
              </a:defRPr>
            </a:lvl8pPr>
            <a:lvl9pPr marL="3886200" indent="-228600" defTabSz="760413" fontAlgn="base">
              <a:spcBef>
                <a:spcPct val="0"/>
              </a:spcBef>
              <a:spcAft>
                <a:spcPct val="0"/>
              </a:spcAft>
              <a:defRPr>
                <a:solidFill>
                  <a:schemeClr val="tx1"/>
                </a:solidFill>
                <a:latin typeface="Calibri" panose="020F0502020204030204" pitchFamily="34" charset="0"/>
              </a:defRPr>
            </a:lvl9pPr>
          </a:lstStyle>
          <a:p>
            <a:pPr eaLnBrk="1" hangingPunct="1">
              <a:spcBef>
                <a:spcPts val="800"/>
              </a:spcBef>
            </a:pPr>
            <a:r>
              <a:rPr lang="en-GB" altLang="en-US" sz="1400">
                <a:solidFill>
                  <a:srgbClr val="000000"/>
                </a:solidFill>
                <a:latin typeface="Arial" panose="020B0604020202020204" pitchFamily="34" charset="0"/>
                <a:ea typeface="MS PGothic" panose="020B0600070205080204" pitchFamily="34" charset="-128"/>
              </a:rPr>
              <a:t>Activity</a:t>
            </a:r>
          </a:p>
        </p:txBody>
      </p:sp>
      <p:sp>
        <p:nvSpPr>
          <p:cNvPr id="30729" name="Text Box 10">
            <a:extLst>
              <a:ext uri="{FF2B5EF4-FFF2-40B4-BE49-F238E27FC236}">
                <a16:creationId xmlns:a16="http://schemas.microsoft.com/office/drawing/2014/main" id="{20EBC37D-D607-B58F-59FA-BD470CA20BAF}"/>
              </a:ext>
            </a:extLst>
          </p:cNvPr>
          <p:cNvSpPr txBox="1">
            <a:spLocks noChangeArrowheads="1"/>
          </p:cNvSpPr>
          <p:nvPr/>
        </p:nvSpPr>
        <p:spPr bwMode="auto">
          <a:xfrm>
            <a:off x="9144000" y="5562600"/>
            <a:ext cx="12192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0489" tIns="44448" rIns="90489" bIns="44448">
            <a:spAutoFit/>
          </a:bodyPr>
          <a:lstStyle>
            <a:lvl1pPr defTabSz="760413">
              <a:defRPr>
                <a:solidFill>
                  <a:schemeClr val="tx1"/>
                </a:solidFill>
                <a:latin typeface="Calibri" panose="020F0502020204030204" pitchFamily="34" charset="0"/>
              </a:defRPr>
            </a:lvl1pPr>
            <a:lvl2pPr marL="742950" indent="-285750" defTabSz="760413">
              <a:defRPr>
                <a:solidFill>
                  <a:schemeClr val="tx1"/>
                </a:solidFill>
                <a:latin typeface="Calibri" panose="020F0502020204030204" pitchFamily="34" charset="0"/>
              </a:defRPr>
            </a:lvl2pPr>
            <a:lvl3pPr marL="1143000" indent="-228600" defTabSz="760413">
              <a:defRPr>
                <a:solidFill>
                  <a:schemeClr val="tx1"/>
                </a:solidFill>
                <a:latin typeface="Calibri" panose="020F0502020204030204" pitchFamily="34" charset="0"/>
              </a:defRPr>
            </a:lvl3pPr>
            <a:lvl4pPr marL="1600200" indent="-228600" defTabSz="760413">
              <a:defRPr>
                <a:solidFill>
                  <a:schemeClr val="tx1"/>
                </a:solidFill>
                <a:latin typeface="Calibri" panose="020F0502020204030204" pitchFamily="34" charset="0"/>
              </a:defRPr>
            </a:lvl4pPr>
            <a:lvl5pPr marL="2057400" indent="-228600" defTabSz="760413">
              <a:defRPr>
                <a:solidFill>
                  <a:schemeClr val="tx1"/>
                </a:solidFill>
                <a:latin typeface="Calibri" panose="020F0502020204030204" pitchFamily="34" charset="0"/>
              </a:defRPr>
            </a:lvl5pPr>
            <a:lvl6pPr marL="2514600" indent="-228600" defTabSz="760413" fontAlgn="base">
              <a:spcBef>
                <a:spcPct val="0"/>
              </a:spcBef>
              <a:spcAft>
                <a:spcPct val="0"/>
              </a:spcAft>
              <a:defRPr>
                <a:solidFill>
                  <a:schemeClr val="tx1"/>
                </a:solidFill>
                <a:latin typeface="Calibri" panose="020F0502020204030204" pitchFamily="34" charset="0"/>
              </a:defRPr>
            </a:lvl6pPr>
            <a:lvl7pPr marL="2971800" indent="-228600" defTabSz="760413" fontAlgn="base">
              <a:spcBef>
                <a:spcPct val="0"/>
              </a:spcBef>
              <a:spcAft>
                <a:spcPct val="0"/>
              </a:spcAft>
              <a:defRPr>
                <a:solidFill>
                  <a:schemeClr val="tx1"/>
                </a:solidFill>
                <a:latin typeface="Calibri" panose="020F0502020204030204" pitchFamily="34" charset="0"/>
              </a:defRPr>
            </a:lvl7pPr>
            <a:lvl8pPr marL="3429000" indent="-228600" defTabSz="760413" fontAlgn="base">
              <a:spcBef>
                <a:spcPct val="0"/>
              </a:spcBef>
              <a:spcAft>
                <a:spcPct val="0"/>
              </a:spcAft>
              <a:defRPr>
                <a:solidFill>
                  <a:schemeClr val="tx1"/>
                </a:solidFill>
                <a:latin typeface="Calibri" panose="020F0502020204030204" pitchFamily="34" charset="0"/>
              </a:defRPr>
            </a:lvl8pPr>
            <a:lvl9pPr marL="3886200" indent="-228600" defTabSz="760413" fontAlgn="base">
              <a:spcBef>
                <a:spcPct val="0"/>
              </a:spcBef>
              <a:spcAft>
                <a:spcPct val="0"/>
              </a:spcAft>
              <a:defRPr>
                <a:solidFill>
                  <a:schemeClr val="tx1"/>
                </a:solidFill>
                <a:latin typeface="Calibri" panose="020F0502020204030204" pitchFamily="34" charset="0"/>
              </a:defRPr>
            </a:lvl9pPr>
          </a:lstStyle>
          <a:p>
            <a:pPr eaLnBrk="1" hangingPunct="1">
              <a:spcBef>
                <a:spcPts val="800"/>
              </a:spcBef>
            </a:pPr>
            <a:r>
              <a:rPr lang="en-GB" altLang="en-US" sz="1400">
                <a:solidFill>
                  <a:srgbClr val="000000"/>
                </a:solidFill>
                <a:latin typeface="Arial" panose="020B0604020202020204" pitchFamily="34" charset="0"/>
                <a:ea typeface="MS PGothic" panose="020B0600070205080204" pitchFamily="34" charset="-128"/>
              </a:rPr>
              <a:t>Activity</a:t>
            </a:r>
          </a:p>
        </p:txBody>
      </p:sp>
      <p:sp>
        <p:nvSpPr>
          <p:cNvPr id="30730" name="Text Box 11">
            <a:extLst>
              <a:ext uri="{FF2B5EF4-FFF2-40B4-BE49-F238E27FC236}">
                <a16:creationId xmlns:a16="http://schemas.microsoft.com/office/drawing/2014/main" id="{DA6DCB30-8976-5F2C-15B5-F3BDA8E0C9AD}"/>
              </a:ext>
            </a:extLst>
          </p:cNvPr>
          <p:cNvSpPr txBox="1">
            <a:spLocks noChangeArrowheads="1"/>
          </p:cNvSpPr>
          <p:nvPr/>
        </p:nvSpPr>
        <p:spPr bwMode="auto">
          <a:xfrm>
            <a:off x="1905000" y="2971800"/>
            <a:ext cx="838200" cy="520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0489" tIns="44448" rIns="90489" bIns="44448" anchorCtr="1">
            <a:spAutoFit/>
          </a:bodyPr>
          <a:lstStyle>
            <a:lvl1pPr defTabSz="760413">
              <a:defRPr>
                <a:solidFill>
                  <a:schemeClr val="tx1"/>
                </a:solidFill>
                <a:latin typeface="Calibri" panose="020F0502020204030204" pitchFamily="34" charset="0"/>
              </a:defRPr>
            </a:lvl1pPr>
            <a:lvl2pPr marL="742950" indent="-285750" defTabSz="760413">
              <a:defRPr>
                <a:solidFill>
                  <a:schemeClr val="tx1"/>
                </a:solidFill>
                <a:latin typeface="Calibri" panose="020F0502020204030204" pitchFamily="34" charset="0"/>
              </a:defRPr>
            </a:lvl2pPr>
            <a:lvl3pPr marL="1143000" indent="-228600" defTabSz="760413">
              <a:defRPr>
                <a:solidFill>
                  <a:schemeClr val="tx1"/>
                </a:solidFill>
                <a:latin typeface="Calibri" panose="020F0502020204030204" pitchFamily="34" charset="0"/>
              </a:defRPr>
            </a:lvl3pPr>
            <a:lvl4pPr marL="1600200" indent="-228600" defTabSz="760413">
              <a:defRPr>
                <a:solidFill>
                  <a:schemeClr val="tx1"/>
                </a:solidFill>
                <a:latin typeface="Calibri" panose="020F0502020204030204" pitchFamily="34" charset="0"/>
              </a:defRPr>
            </a:lvl4pPr>
            <a:lvl5pPr marL="2057400" indent="-228600" defTabSz="760413">
              <a:defRPr>
                <a:solidFill>
                  <a:schemeClr val="tx1"/>
                </a:solidFill>
                <a:latin typeface="Calibri" panose="020F0502020204030204" pitchFamily="34" charset="0"/>
              </a:defRPr>
            </a:lvl5pPr>
            <a:lvl6pPr marL="2514600" indent="-228600" defTabSz="760413" fontAlgn="base">
              <a:spcBef>
                <a:spcPct val="0"/>
              </a:spcBef>
              <a:spcAft>
                <a:spcPct val="0"/>
              </a:spcAft>
              <a:defRPr>
                <a:solidFill>
                  <a:schemeClr val="tx1"/>
                </a:solidFill>
                <a:latin typeface="Calibri" panose="020F0502020204030204" pitchFamily="34" charset="0"/>
              </a:defRPr>
            </a:lvl6pPr>
            <a:lvl7pPr marL="2971800" indent="-228600" defTabSz="760413" fontAlgn="base">
              <a:spcBef>
                <a:spcPct val="0"/>
              </a:spcBef>
              <a:spcAft>
                <a:spcPct val="0"/>
              </a:spcAft>
              <a:defRPr>
                <a:solidFill>
                  <a:schemeClr val="tx1"/>
                </a:solidFill>
                <a:latin typeface="Calibri" panose="020F0502020204030204" pitchFamily="34" charset="0"/>
              </a:defRPr>
            </a:lvl7pPr>
            <a:lvl8pPr marL="3429000" indent="-228600" defTabSz="760413" fontAlgn="base">
              <a:spcBef>
                <a:spcPct val="0"/>
              </a:spcBef>
              <a:spcAft>
                <a:spcPct val="0"/>
              </a:spcAft>
              <a:defRPr>
                <a:solidFill>
                  <a:schemeClr val="tx1"/>
                </a:solidFill>
                <a:latin typeface="Calibri" panose="020F0502020204030204" pitchFamily="34" charset="0"/>
              </a:defRPr>
            </a:lvl8pPr>
            <a:lvl9pPr marL="3886200" indent="-228600" defTabSz="760413" fontAlgn="base">
              <a:spcBef>
                <a:spcPct val="0"/>
              </a:spcBef>
              <a:spcAft>
                <a:spcPct val="0"/>
              </a:spcAft>
              <a:defRPr>
                <a:solidFill>
                  <a:schemeClr val="tx1"/>
                </a:solidFill>
                <a:latin typeface="Calibri" panose="020F0502020204030204" pitchFamily="34" charset="0"/>
              </a:defRPr>
            </a:lvl9pPr>
          </a:lstStyle>
          <a:p>
            <a:pPr algn="ctr" eaLnBrk="1" hangingPunct="1">
              <a:spcBef>
                <a:spcPts val="800"/>
              </a:spcBef>
            </a:pPr>
            <a:r>
              <a:rPr lang="en-GB" altLang="en-US" sz="1400">
                <a:solidFill>
                  <a:srgbClr val="000000"/>
                </a:solidFill>
                <a:latin typeface="Arial" panose="020B0604020202020204" pitchFamily="34" charset="0"/>
                <a:ea typeface="MS PGothic" panose="020B0600070205080204" pitchFamily="34" charset="-128"/>
              </a:rPr>
              <a:t>Total Cost (£)</a:t>
            </a:r>
          </a:p>
        </p:txBody>
      </p:sp>
      <p:sp>
        <p:nvSpPr>
          <p:cNvPr id="30731" name="Text Box 12">
            <a:extLst>
              <a:ext uri="{FF2B5EF4-FFF2-40B4-BE49-F238E27FC236}">
                <a16:creationId xmlns:a16="http://schemas.microsoft.com/office/drawing/2014/main" id="{07C22048-0E3A-F82B-E719-C057638339F2}"/>
              </a:ext>
            </a:extLst>
          </p:cNvPr>
          <p:cNvSpPr txBox="1">
            <a:spLocks noChangeArrowheads="1"/>
          </p:cNvSpPr>
          <p:nvPr/>
        </p:nvSpPr>
        <p:spPr bwMode="auto">
          <a:xfrm>
            <a:off x="5943600" y="3048000"/>
            <a:ext cx="838200" cy="520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0489" tIns="44448" rIns="90489" bIns="44448" anchorCtr="1">
            <a:spAutoFit/>
          </a:bodyPr>
          <a:lstStyle>
            <a:lvl1pPr defTabSz="760413">
              <a:defRPr>
                <a:solidFill>
                  <a:schemeClr val="tx1"/>
                </a:solidFill>
                <a:latin typeface="Calibri" panose="020F0502020204030204" pitchFamily="34" charset="0"/>
              </a:defRPr>
            </a:lvl1pPr>
            <a:lvl2pPr marL="742950" indent="-285750" defTabSz="760413">
              <a:defRPr>
                <a:solidFill>
                  <a:schemeClr val="tx1"/>
                </a:solidFill>
                <a:latin typeface="Calibri" panose="020F0502020204030204" pitchFamily="34" charset="0"/>
              </a:defRPr>
            </a:lvl2pPr>
            <a:lvl3pPr marL="1143000" indent="-228600" defTabSz="760413">
              <a:defRPr>
                <a:solidFill>
                  <a:schemeClr val="tx1"/>
                </a:solidFill>
                <a:latin typeface="Calibri" panose="020F0502020204030204" pitchFamily="34" charset="0"/>
              </a:defRPr>
            </a:lvl3pPr>
            <a:lvl4pPr marL="1600200" indent="-228600" defTabSz="760413">
              <a:defRPr>
                <a:solidFill>
                  <a:schemeClr val="tx1"/>
                </a:solidFill>
                <a:latin typeface="Calibri" panose="020F0502020204030204" pitchFamily="34" charset="0"/>
              </a:defRPr>
            </a:lvl4pPr>
            <a:lvl5pPr marL="2057400" indent="-228600" defTabSz="760413">
              <a:defRPr>
                <a:solidFill>
                  <a:schemeClr val="tx1"/>
                </a:solidFill>
                <a:latin typeface="Calibri" panose="020F0502020204030204" pitchFamily="34" charset="0"/>
              </a:defRPr>
            </a:lvl5pPr>
            <a:lvl6pPr marL="2514600" indent="-228600" defTabSz="760413" fontAlgn="base">
              <a:spcBef>
                <a:spcPct val="0"/>
              </a:spcBef>
              <a:spcAft>
                <a:spcPct val="0"/>
              </a:spcAft>
              <a:defRPr>
                <a:solidFill>
                  <a:schemeClr val="tx1"/>
                </a:solidFill>
                <a:latin typeface="Calibri" panose="020F0502020204030204" pitchFamily="34" charset="0"/>
              </a:defRPr>
            </a:lvl6pPr>
            <a:lvl7pPr marL="2971800" indent="-228600" defTabSz="760413" fontAlgn="base">
              <a:spcBef>
                <a:spcPct val="0"/>
              </a:spcBef>
              <a:spcAft>
                <a:spcPct val="0"/>
              </a:spcAft>
              <a:defRPr>
                <a:solidFill>
                  <a:schemeClr val="tx1"/>
                </a:solidFill>
                <a:latin typeface="Calibri" panose="020F0502020204030204" pitchFamily="34" charset="0"/>
              </a:defRPr>
            </a:lvl7pPr>
            <a:lvl8pPr marL="3429000" indent="-228600" defTabSz="760413" fontAlgn="base">
              <a:spcBef>
                <a:spcPct val="0"/>
              </a:spcBef>
              <a:spcAft>
                <a:spcPct val="0"/>
              </a:spcAft>
              <a:defRPr>
                <a:solidFill>
                  <a:schemeClr val="tx1"/>
                </a:solidFill>
                <a:latin typeface="Calibri" panose="020F0502020204030204" pitchFamily="34" charset="0"/>
              </a:defRPr>
            </a:lvl8pPr>
            <a:lvl9pPr marL="3886200" indent="-228600" defTabSz="760413" fontAlgn="base">
              <a:spcBef>
                <a:spcPct val="0"/>
              </a:spcBef>
              <a:spcAft>
                <a:spcPct val="0"/>
              </a:spcAft>
              <a:defRPr>
                <a:solidFill>
                  <a:schemeClr val="tx1"/>
                </a:solidFill>
                <a:latin typeface="Calibri" panose="020F0502020204030204" pitchFamily="34" charset="0"/>
              </a:defRPr>
            </a:lvl9pPr>
          </a:lstStyle>
          <a:p>
            <a:pPr algn="ctr" eaLnBrk="1" hangingPunct="1">
              <a:spcBef>
                <a:spcPts val="800"/>
              </a:spcBef>
            </a:pPr>
            <a:r>
              <a:rPr lang="en-GB" altLang="en-US" sz="1400">
                <a:solidFill>
                  <a:srgbClr val="000000"/>
                </a:solidFill>
                <a:latin typeface="Arial" panose="020B0604020202020204" pitchFamily="34" charset="0"/>
                <a:ea typeface="MS PGothic" panose="020B0600070205080204" pitchFamily="34" charset="-128"/>
              </a:rPr>
              <a:t>Unit Cost (£)</a:t>
            </a:r>
          </a:p>
        </p:txBody>
      </p:sp>
      <p:sp>
        <p:nvSpPr>
          <p:cNvPr id="30732" name="Line 13">
            <a:extLst>
              <a:ext uri="{FF2B5EF4-FFF2-40B4-BE49-F238E27FC236}">
                <a16:creationId xmlns:a16="http://schemas.microsoft.com/office/drawing/2014/main" id="{70116AD7-F170-4D94-7C31-425F1EB7A34A}"/>
              </a:ext>
            </a:extLst>
          </p:cNvPr>
          <p:cNvSpPr>
            <a:spLocks/>
          </p:cNvSpPr>
          <p:nvPr/>
        </p:nvSpPr>
        <p:spPr bwMode="auto">
          <a:xfrm>
            <a:off x="2971800" y="4267200"/>
            <a:ext cx="2667000" cy="0"/>
          </a:xfrm>
          <a:custGeom>
            <a:avLst/>
            <a:gdLst>
              <a:gd name="T0" fmla="*/ 1333502 w 2667003"/>
              <a:gd name="T1" fmla="*/ 2667003 w 2667003"/>
              <a:gd name="T2" fmla="*/ 1333502 w 2667003"/>
              <a:gd name="T3" fmla="*/ 0 w 2667003"/>
              <a:gd name="T4" fmla="*/ 0 w 2667003"/>
              <a:gd name="T5" fmla="*/ 2667003 w 2667003"/>
              <a:gd name="T6" fmla="*/ 17694720 60000 65536"/>
              <a:gd name="T7" fmla="*/ 0 60000 65536"/>
              <a:gd name="T8" fmla="*/ 5898240 60000 65536"/>
              <a:gd name="T9" fmla="*/ 11796480 60000 65536"/>
              <a:gd name="T10" fmla="*/ 5898240 60000 65536"/>
              <a:gd name="T11" fmla="*/ 17694720 60000 65536"/>
              <a:gd name="T12" fmla="*/ 0 w 2667003"/>
              <a:gd name="T13" fmla="*/ 2667003 w 2667003"/>
            </a:gdLst>
            <a:ahLst/>
            <a:cxnLst>
              <a:cxn ang="T6">
                <a:pos x="T0" y="0"/>
              </a:cxn>
              <a:cxn ang="T7">
                <a:pos x="T1" y="0"/>
              </a:cxn>
              <a:cxn ang="T8">
                <a:pos x="T2" y="0"/>
              </a:cxn>
              <a:cxn ang="T9">
                <a:pos x="T3" y="0"/>
              </a:cxn>
              <a:cxn ang="T10">
                <a:pos x="T4" y="0"/>
              </a:cxn>
              <a:cxn ang="T11">
                <a:pos x="T5" y="0"/>
              </a:cxn>
            </a:cxnLst>
            <a:rect l="T12" t="0" r="T13" b="0"/>
            <a:pathLst>
              <a:path w="2667003">
                <a:moveTo>
                  <a:pt x="0" y="0"/>
                </a:moveTo>
                <a:lnTo>
                  <a:pt x="2667003" y="1"/>
                </a:lnTo>
              </a:path>
            </a:pathLst>
          </a:custGeom>
          <a:noFill/>
          <a:ln w="12701" cap="flat">
            <a:solidFill>
              <a:srgbClr val="000000"/>
            </a:solidFill>
            <a:prstDash val="solid"/>
            <a:round/>
            <a:headEnd/>
            <a:tailEnd/>
          </a:ln>
          <a:extLst>
            <a:ext uri="{909E8E84-426E-40DD-AFC4-6F175D3DCCD1}">
              <a14:hiddenFill xmlns:a14="http://schemas.microsoft.com/office/drawing/2010/main">
                <a:solidFill>
                  <a:srgbClr val="FFFFFF"/>
                </a:solidFill>
              </a14:hiddenFill>
            </a:ext>
          </a:extLst>
        </p:spPr>
        <p:txBody>
          <a:bodyPr lIns="90489" tIns="44448" rIns="90489" bIns="44448"/>
          <a:lstStyle/>
          <a:p>
            <a:endParaRPr lang="en-US"/>
          </a:p>
        </p:txBody>
      </p:sp>
      <p:sp>
        <p:nvSpPr>
          <p:cNvPr id="30733" name="Freeform 14">
            <a:extLst>
              <a:ext uri="{FF2B5EF4-FFF2-40B4-BE49-F238E27FC236}">
                <a16:creationId xmlns:a16="http://schemas.microsoft.com/office/drawing/2014/main" id="{BC44080C-F5C4-FCF8-6BA0-9383043F823C}"/>
              </a:ext>
            </a:extLst>
          </p:cNvPr>
          <p:cNvSpPr>
            <a:spLocks/>
          </p:cNvSpPr>
          <p:nvPr/>
        </p:nvSpPr>
        <p:spPr bwMode="auto">
          <a:xfrm>
            <a:off x="7086600" y="2971800"/>
            <a:ext cx="2781300" cy="2006600"/>
          </a:xfrm>
          <a:custGeom>
            <a:avLst/>
            <a:gdLst>
              <a:gd name="T0" fmla="*/ 1390652 w 1752"/>
              <a:gd name="T1" fmla="*/ 0 h 1264"/>
              <a:gd name="T2" fmla="*/ 2781303 w 1752"/>
              <a:gd name="T3" fmla="*/ 1003298 h 1264"/>
              <a:gd name="T4" fmla="*/ 1390652 w 1752"/>
              <a:gd name="T5" fmla="*/ 2006595 h 1264"/>
              <a:gd name="T6" fmla="*/ 0 w 1752"/>
              <a:gd name="T7" fmla="*/ 1003298 h 1264"/>
              <a:gd name="T8" fmla="*/ 0 w 1752"/>
              <a:gd name="T9" fmla="*/ 0 h 1264"/>
              <a:gd name="T10" fmla="*/ 2147483646 w 1752"/>
              <a:gd name="T11" fmla="*/ 2147483646 h 1264"/>
              <a:gd name="T12" fmla="*/ 2147483646 w 1752"/>
              <a:gd name="T13" fmla="*/ 2147483646 h 1264"/>
              <a:gd name="T14" fmla="*/ 2147483646 w 1752"/>
              <a:gd name="T15" fmla="*/ 2147483646 h 1264"/>
              <a:gd name="T16" fmla="*/ 2147483646 w 1752"/>
              <a:gd name="T17" fmla="*/ 2147483646 h 1264"/>
              <a:gd name="T18" fmla="*/ 2147483646 w 1752"/>
              <a:gd name="T19" fmla="*/ 2147483646 h 1264"/>
              <a:gd name="T20" fmla="*/ 17694720 60000 65536"/>
              <a:gd name="T21" fmla="*/ 0 60000 65536"/>
              <a:gd name="T22" fmla="*/ 5898240 60000 65536"/>
              <a:gd name="T23" fmla="*/ 11796480 60000 65536"/>
              <a:gd name="T24" fmla="*/ 0 60000 65536"/>
              <a:gd name="T25" fmla="*/ 0 60000 65536"/>
              <a:gd name="T26" fmla="*/ 0 60000 65536"/>
              <a:gd name="T27" fmla="*/ 0 60000 65536"/>
              <a:gd name="T28" fmla="*/ 0 60000 65536"/>
              <a:gd name="T29" fmla="*/ 0 60000 65536"/>
              <a:gd name="T30" fmla="*/ 0 w 1752"/>
              <a:gd name="T31" fmla="*/ 0 h 1264"/>
              <a:gd name="T32" fmla="*/ 1752 w 1752"/>
              <a:gd name="T33" fmla="*/ 1264 h 1264"/>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752" h="1264">
                <a:moveTo>
                  <a:pt x="0" y="0"/>
                </a:moveTo>
                <a:cubicBezTo>
                  <a:pt x="16" y="168"/>
                  <a:pt x="32" y="336"/>
                  <a:pt x="96" y="480"/>
                </a:cubicBezTo>
                <a:cubicBezTo>
                  <a:pt x="160" y="624"/>
                  <a:pt x="256" y="752"/>
                  <a:pt x="384" y="864"/>
                </a:cubicBezTo>
                <a:cubicBezTo>
                  <a:pt x="512" y="976"/>
                  <a:pt x="656" y="1088"/>
                  <a:pt x="864" y="1152"/>
                </a:cubicBezTo>
                <a:cubicBezTo>
                  <a:pt x="1072" y="1216"/>
                  <a:pt x="1512" y="1232"/>
                  <a:pt x="1632" y="1248"/>
                </a:cubicBezTo>
                <a:cubicBezTo>
                  <a:pt x="1752" y="1264"/>
                  <a:pt x="1668" y="1256"/>
                  <a:pt x="1584" y="1248"/>
                </a:cubicBezTo>
              </a:path>
            </a:pathLst>
          </a:custGeom>
          <a:noFill/>
          <a:ln w="12701" cap="flat">
            <a:solidFill>
              <a:srgbClr val="000000"/>
            </a:solidFill>
            <a:prstDash val="solid"/>
            <a:round/>
            <a:headEnd/>
            <a:tailEnd/>
          </a:ln>
          <a:extLst>
            <a:ext uri="{909E8E84-426E-40DD-AFC4-6F175D3DCCD1}">
              <a14:hiddenFill xmlns:a14="http://schemas.microsoft.com/office/drawing/2010/main">
                <a:solidFill>
                  <a:srgbClr val="FFFFFF"/>
                </a:solidFill>
              </a14:hiddenFill>
            </a:ext>
          </a:extLst>
        </p:spPr>
        <p:txBody>
          <a:bodyPr lIns="90489" tIns="44448" rIns="90489" bIns="44448"/>
          <a:lstStyle/>
          <a:p>
            <a:endParaRPr lang="en-US"/>
          </a:p>
        </p:txBody>
      </p:sp>
      <p:sp>
        <p:nvSpPr>
          <p:cNvPr id="30734" name="TextBox 14">
            <a:extLst>
              <a:ext uri="{FF2B5EF4-FFF2-40B4-BE49-F238E27FC236}">
                <a16:creationId xmlns:a16="http://schemas.microsoft.com/office/drawing/2014/main" id="{004920DF-B3F0-C8E7-A10F-8C801B8CCD5F}"/>
              </a:ext>
            </a:extLst>
          </p:cNvPr>
          <p:cNvSpPr txBox="1">
            <a:spLocks noChangeArrowheads="1"/>
          </p:cNvSpPr>
          <p:nvPr/>
        </p:nvSpPr>
        <p:spPr bwMode="auto">
          <a:xfrm>
            <a:off x="865417" y="2001044"/>
            <a:ext cx="1915909"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fontAlgn="base">
              <a:spcBef>
                <a:spcPct val="0"/>
              </a:spcBef>
              <a:spcAft>
                <a:spcPct val="0"/>
              </a:spcAft>
              <a:defRPr>
                <a:solidFill>
                  <a:schemeClr val="tx1"/>
                </a:solidFill>
                <a:latin typeface="Calibri" panose="020F0502020204030204" pitchFamily="34" charset="0"/>
              </a:defRPr>
            </a:lvl6pPr>
            <a:lvl7pPr marL="2971800" indent="-228600" fontAlgn="base">
              <a:spcBef>
                <a:spcPct val="0"/>
              </a:spcBef>
              <a:spcAft>
                <a:spcPct val="0"/>
              </a:spcAft>
              <a:defRPr>
                <a:solidFill>
                  <a:schemeClr val="tx1"/>
                </a:solidFill>
                <a:latin typeface="Calibri" panose="020F0502020204030204" pitchFamily="34" charset="0"/>
              </a:defRPr>
            </a:lvl7pPr>
            <a:lvl8pPr marL="3429000" indent="-228600" fontAlgn="base">
              <a:spcBef>
                <a:spcPct val="0"/>
              </a:spcBef>
              <a:spcAft>
                <a:spcPct val="0"/>
              </a:spcAft>
              <a:defRPr>
                <a:solidFill>
                  <a:schemeClr val="tx1"/>
                </a:solidFill>
                <a:latin typeface="Calibri" panose="020F0502020204030204" pitchFamily="34" charset="0"/>
              </a:defRPr>
            </a:lvl8pPr>
            <a:lvl9pPr marL="3886200" indent="-228600" fontAlgn="base">
              <a:spcBef>
                <a:spcPct val="0"/>
              </a:spcBef>
              <a:spcAft>
                <a:spcPct val="0"/>
              </a:spcAft>
              <a:defRPr>
                <a:solidFill>
                  <a:schemeClr val="tx1"/>
                </a:solidFill>
                <a:latin typeface="Calibri" panose="020F0502020204030204" pitchFamily="34" charset="0"/>
              </a:defRPr>
            </a:lvl9pPr>
          </a:lstStyle>
          <a:p>
            <a:pPr eaLnBrk="1" hangingPunct="1">
              <a:buSzPct val="100000"/>
              <a:buFontTx/>
              <a:buChar char="-"/>
            </a:pPr>
            <a:r>
              <a:rPr lang="en-GB" altLang="en-US" dirty="0">
                <a:solidFill>
                  <a:srgbClr val="000000"/>
                </a:solidFill>
                <a:latin typeface="Arial" panose="020B0604020202020204" pitchFamily="34" charset="0"/>
                <a:ea typeface="MS PGothic" panose="020B0600070205080204" pitchFamily="34" charset="-128"/>
              </a:rPr>
              <a:t>Salaries </a:t>
            </a:r>
          </a:p>
          <a:p>
            <a:pPr eaLnBrk="1" hangingPunct="1">
              <a:buSzPct val="100000"/>
              <a:buFontTx/>
              <a:buChar char="-"/>
            </a:pPr>
            <a:r>
              <a:rPr lang="en-GB" altLang="en-US" dirty="0">
                <a:solidFill>
                  <a:srgbClr val="000000"/>
                </a:solidFill>
                <a:latin typeface="Arial" panose="020B0604020202020204" pitchFamily="34" charset="0"/>
                <a:ea typeface="MS PGothic" panose="020B0600070205080204" pitchFamily="34" charset="-128"/>
              </a:rPr>
              <a:t>Rent / mortgage</a:t>
            </a:r>
          </a:p>
        </p:txBody>
      </p:sp>
      <p:sp>
        <p:nvSpPr>
          <p:cNvPr id="17" name="TextBox 16">
            <a:extLst>
              <a:ext uri="{FF2B5EF4-FFF2-40B4-BE49-F238E27FC236}">
                <a16:creationId xmlns:a16="http://schemas.microsoft.com/office/drawing/2014/main" id="{58789CFB-1883-BA1E-AF37-8355712293EF}"/>
              </a:ext>
            </a:extLst>
          </p:cNvPr>
          <p:cNvSpPr txBox="1">
            <a:spLocks noChangeArrowheads="1"/>
          </p:cNvSpPr>
          <p:nvPr/>
        </p:nvSpPr>
        <p:spPr bwMode="auto">
          <a:xfrm>
            <a:off x="5738813" y="349250"/>
            <a:ext cx="6224587" cy="2308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fontAlgn="base">
              <a:spcBef>
                <a:spcPct val="0"/>
              </a:spcBef>
              <a:spcAft>
                <a:spcPct val="0"/>
              </a:spcAft>
              <a:defRPr>
                <a:solidFill>
                  <a:schemeClr val="tx1"/>
                </a:solidFill>
                <a:latin typeface="Calibri" panose="020F0502020204030204" pitchFamily="34" charset="0"/>
              </a:defRPr>
            </a:lvl6pPr>
            <a:lvl7pPr marL="2971800" indent="-228600" fontAlgn="base">
              <a:spcBef>
                <a:spcPct val="0"/>
              </a:spcBef>
              <a:spcAft>
                <a:spcPct val="0"/>
              </a:spcAft>
              <a:defRPr>
                <a:solidFill>
                  <a:schemeClr val="tx1"/>
                </a:solidFill>
                <a:latin typeface="Calibri" panose="020F0502020204030204" pitchFamily="34" charset="0"/>
              </a:defRPr>
            </a:lvl7pPr>
            <a:lvl8pPr marL="3429000" indent="-228600" fontAlgn="base">
              <a:spcBef>
                <a:spcPct val="0"/>
              </a:spcBef>
              <a:spcAft>
                <a:spcPct val="0"/>
              </a:spcAft>
              <a:defRPr>
                <a:solidFill>
                  <a:schemeClr val="tx1"/>
                </a:solidFill>
                <a:latin typeface="Calibri" panose="020F0502020204030204" pitchFamily="34" charset="0"/>
              </a:defRPr>
            </a:lvl8pPr>
            <a:lvl9pPr marL="3886200" indent="-228600" fontAlgn="base">
              <a:spcBef>
                <a:spcPct val="0"/>
              </a:spcBef>
              <a:spcAft>
                <a:spcPct val="0"/>
              </a:spcAft>
              <a:defRPr>
                <a:solidFill>
                  <a:schemeClr val="tx1"/>
                </a:solidFill>
                <a:latin typeface="Calibri" panose="020F0502020204030204" pitchFamily="34" charset="0"/>
              </a:defRPr>
            </a:lvl9pPr>
          </a:lstStyle>
          <a:p>
            <a:pPr eaLnBrk="1" hangingPunct="1"/>
            <a:r>
              <a:rPr lang="en-GB" altLang="en-US" dirty="0"/>
              <a:t>Fixed Costs also called </a:t>
            </a:r>
            <a:r>
              <a:rPr lang="en-GB" altLang="en-US" b="1" dirty="0"/>
              <a:t>non-controllable costs </a:t>
            </a:r>
            <a:r>
              <a:rPr lang="en-GB" altLang="en-US" dirty="0"/>
              <a:t>remain the same whatever the level of activity that an organisation does over a period of time, e.g. cost of car road tax will be the same whether we drive it 200 miles a year or 15,000 miles. </a:t>
            </a:r>
          </a:p>
          <a:p>
            <a:pPr eaLnBrk="1" hangingPunct="1"/>
            <a:r>
              <a:rPr lang="en-GB" altLang="en-US" dirty="0"/>
              <a:t>Other costs that will be largely fixed in nature, include:</a:t>
            </a:r>
          </a:p>
          <a:p>
            <a:pPr eaLnBrk="1" hangingPunct="1"/>
            <a:r>
              <a:rPr lang="en-GB" altLang="en-US" dirty="0"/>
              <a:t>Wages and salaries – fixed amounts; Insurance; Rent and rates; Depreciation on assets; Leasing charge. If business expands fixed costs may alter.</a:t>
            </a:r>
          </a:p>
        </p:txBody>
      </p:sp>
    </p:spTree>
  </p:cSld>
  <p:clrMapOvr>
    <a:masterClrMapping/>
  </p:clrMapOvr>
  <p:transition spd="slow"/>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1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17" grpId="0"/>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E1B9B1A1-B2D8-2DD6-19C6-74E408837042}"/>
              </a:ext>
            </a:extLst>
          </p:cNvPr>
          <p:cNvSpPr txBox="1">
            <a:spLocks noGrp="1"/>
          </p:cNvSpPr>
          <p:nvPr>
            <p:ph type="title"/>
          </p:nvPr>
        </p:nvSpPr>
        <p:spPr>
          <a:xfrm>
            <a:off x="304006" y="1283983"/>
            <a:ext cx="4878387" cy="1146175"/>
          </a:xfrm>
        </p:spPr>
        <p:txBody>
          <a:bodyPr>
            <a:normAutofit fontScale="90000"/>
          </a:bodyPr>
          <a:lstStyle/>
          <a:p>
            <a:pPr marL="577845" indent="-577845" defTabSz="761996" eaLnBrk="1" fontAlgn="auto">
              <a:spcBef>
                <a:spcPts val="0"/>
              </a:spcBef>
              <a:spcAft>
                <a:spcPts val="0"/>
              </a:spcAft>
              <a:defRPr/>
            </a:pPr>
            <a:r>
              <a:rPr lang="en-GB" sz="2500" b="1" dirty="0">
                <a:latin typeface="Arial" pitchFamily="34"/>
              </a:rPr>
              <a:t>Cost Behaviour - </a:t>
            </a:r>
            <a:r>
              <a:rPr sz="2500" b="1" dirty="0">
                <a:latin typeface="Arial" pitchFamily="34"/>
              </a:rPr>
              <a:t>Variable Cost</a:t>
            </a:r>
            <a:br>
              <a:rPr sz="2500" b="1" dirty="0">
                <a:latin typeface="Arial" pitchFamily="34"/>
              </a:rPr>
            </a:br>
            <a:r>
              <a:rPr sz="2500" dirty="0">
                <a:solidFill>
                  <a:srgbClr val="000000"/>
                </a:solidFill>
                <a:latin typeface="+mn-lt"/>
              </a:rPr>
              <a:t>A cost which varies with the level of activity </a:t>
            </a:r>
            <a:br>
              <a:rPr sz="2500" dirty="0">
                <a:solidFill>
                  <a:srgbClr val="000000"/>
                </a:solidFill>
                <a:latin typeface="+mn-lt"/>
              </a:rPr>
            </a:br>
            <a:r>
              <a:rPr sz="2500" dirty="0">
                <a:solidFill>
                  <a:srgbClr val="000000"/>
                </a:solidFill>
                <a:latin typeface="+mn-lt"/>
              </a:rPr>
              <a:t>– the more that is produced the higher the variable cost.</a:t>
            </a:r>
            <a:br>
              <a:rPr sz="2500" dirty="0">
                <a:solidFill>
                  <a:srgbClr val="000000"/>
                </a:solidFill>
                <a:latin typeface="+mn-lt"/>
              </a:rPr>
            </a:br>
            <a:endParaRPr lang="en-GB" sz="2500" dirty="0">
              <a:solidFill>
                <a:srgbClr val="000000"/>
              </a:solidFill>
              <a:latin typeface="+mn-lt"/>
            </a:endParaRPr>
          </a:p>
        </p:txBody>
      </p:sp>
      <p:sp>
        <p:nvSpPr>
          <p:cNvPr id="32771" name="Line 4">
            <a:extLst>
              <a:ext uri="{FF2B5EF4-FFF2-40B4-BE49-F238E27FC236}">
                <a16:creationId xmlns:a16="http://schemas.microsoft.com/office/drawing/2014/main" id="{276B7633-947F-C319-8C79-A5D5D2DB6894}"/>
              </a:ext>
            </a:extLst>
          </p:cNvPr>
          <p:cNvSpPr>
            <a:spLocks/>
          </p:cNvSpPr>
          <p:nvPr/>
        </p:nvSpPr>
        <p:spPr bwMode="auto">
          <a:xfrm flipV="1">
            <a:off x="2971800" y="2743200"/>
            <a:ext cx="0" cy="2743200"/>
          </a:xfrm>
          <a:custGeom>
            <a:avLst/>
            <a:gdLst>
              <a:gd name="T0" fmla="*/ 0 h 2743200"/>
              <a:gd name="T1" fmla="*/ 1371600 h 2743200"/>
              <a:gd name="T2" fmla="*/ 2743200 h 2743200"/>
              <a:gd name="T3" fmla="*/ 1371600 h 2743200"/>
              <a:gd name="T4" fmla="*/ 0 h 2743200"/>
              <a:gd name="T5" fmla="*/ 2743200 h 2743200"/>
              <a:gd name="T6" fmla="*/ 17694720 60000 65536"/>
              <a:gd name="T7" fmla="*/ 0 60000 65536"/>
              <a:gd name="T8" fmla="*/ 5898240 60000 65536"/>
              <a:gd name="T9" fmla="*/ 11796480 60000 65536"/>
              <a:gd name="T10" fmla="*/ 5898240 60000 65536"/>
              <a:gd name="T11" fmla="*/ 17694720 60000 65536"/>
              <a:gd name="T12" fmla="*/ 0 h 2743200"/>
              <a:gd name="T13" fmla="*/ 2743200 h 2743200"/>
            </a:gdLst>
            <a:ahLst/>
            <a:cxnLst>
              <a:cxn ang="T6">
                <a:pos x="0" y="T0"/>
              </a:cxn>
              <a:cxn ang="T7">
                <a:pos x="0" y="T1"/>
              </a:cxn>
              <a:cxn ang="T8">
                <a:pos x="0" y="T2"/>
              </a:cxn>
              <a:cxn ang="T9">
                <a:pos x="0" y="T3"/>
              </a:cxn>
              <a:cxn ang="T10">
                <a:pos x="0" y="T4"/>
              </a:cxn>
              <a:cxn ang="T11">
                <a:pos x="0" y="T5"/>
              </a:cxn>
            </a:cxnLst>
            <a:rect l="0" t="T12" r="0" b="T13"/>
            <a:pathLst>
              <a:path h="2743200">
                <a:moveTo>
                  <a:pt x="0" y="0"/>
                </a:moveTo>
                <a:lnTo>
                  <a:pt x="1" y="2743200"/>
                </a:lnTo>
              </a:path>
            </a:pathLst>
          </a:custGeom>
          <a:noFill/>
          <a:ln w="12701" cap="flat">
            <a:solidFill>
              <a:srgbClr val="000000"/>
            </a:solidFill>
            <a:prstDash val="solid"/>
            <a:round/>
            <a:headEnd/>
            <a:tailEnd type="arrow" w="med" len="med"/>
          </a:ln>
          <a:extLst>
            <a:ext uri="{909E8E84-426E-40DD-AFC4-6F175D3DCCD1}">
              <a14:hiddenFill xmlns:a14="http://schemas.microsoft.com/office/drawing/2010/main">
                <a:solidFill>
                  <a:srgbClr val="FFFFFF"/>
                </a:solidFill>
              </a14:hiddenFill>
            </a:ext>
          </a:extLst>
        </p:spPr>
        <p:txBody>
          <a:bodyPr lIns="90489" tIns="44448" rIns="90489" bIns="44448"/>
          <a:lstStyle/>
          <a:p>
            <a:endParaRPr lang="en-US"/>
          </a:p>
        </p:txBody>
      </p:sp>
      <p:sp>
        <p:nvSpPr>
          <p:cNvPr id="32772" name="Line 5">
            <a:extLst>
              <a:ext uri="{FF2B5EF4-FFF2-40B4-BE49-F238E27FC236}">
                <a16:creationId xmlns:a16="http://schemas.microsoft.com/office/drawing/2014/main" id="{BEC421A3-770A-8518-D4F7-7C260AA90D5F}"/>
              </a:ext>
            </a:extLst>
          </p:cNvPr>
          <p:cNvSpPr>
            <a:spLocks/>
          </p:cNvSpPr>
          <p:nvPr/>
        </p:nvSpPr>
        <p:spPr bwMode="auto">
          <a:xfrm>
            <a:off x="2971800" y="5486400"/>
            <a:ext cx="3048000" cy="0"/>
          </a:xfrm>
          <a:custGeom>
            <a:avLst/>
            <a:gdLst>
              <a:gd name="T0" fmla="*/ 1523998 w 3047996"/>
              <a:gd name="T1" fmla="*/ 3047996 w 3047996"/>
              <a:gd name="T2" fmla="*/ 1523998 w 3047996"/>
              <a:gd name="T3" fmla="*/ 0 w 3047996"/>
              <a:gd name="T4" fmla="*/ 0 w 3047996"/>
              <a:gd name="T5" fmla="*/ 3047996 w 3047996"/>
              <a:gd name="T6" fmla="*/ 17694720 60000 65536"/>
              <a:gd name="T7" fmla="*/ 0 60000 65536"/>
              <a:gd name="T8" fmla="*/ 5898240 60000 65536"/>
              <a:gd name="T9" fmla="*/ 11796480 60000 65536"/>
              <a:gd name="T10" fmla="*/ 5898240 60000 65536"/>
              <a:gd name="T11" fmla="*/ 17694720 60000 65536"/>
              <a:gd name="T12" fmla="*/ 0 w 3047996"/>
              <a:gd name="T13" fmla="*/ 3047996 w 3047996"/>
            </a:gdLst>
            <a:ahLst/>
            <a:cxnLst>
              <a:cxn ang="T6">
                <a:pos x="T0" y="0"/>
              </a:cxn>
              <a:cxn ang="T7">
                <a:pos x="T1" y="0"/>
              </a:cxn>
              <a:cxn ang="T8">
                <a:pos x="T2" y="0"/>
              </a:cxn>
              <a:cxn ang="T9">
                <a:pos x="T3" y="0"/>
              </a:cxn>
              <a:cxn ang="T10">
                <a:pos x="T4" y="0"/>
              </a:cxn>
              <a:cxn ang="T11">
                <a:pos x="T5" y="0"/>
              </a:cxn>
            </a:cxnLst>
            <a:rect l="T12" t="0" r="T13" b="0"/>
            <a:pathLst>
              <a:path w="3047996">
                <a:moveTo>
                  <a:pt x="0" y="0"/>
                </a:moveTo>
                <a:lnTo>
                  <a:pt x="3047996" y="1"/>
                </a:lnTo>
              </a:path>
            </a:pathLst>
          </a:custGeom>
          <a:noFill/>
          <a:ln w="12701" cap="flat">
            <a:solidFill>
              <a:srgbClr val="000000"/>
            </a:solidFill>
            <a:prstDash val="solid"/>
            <a:round/>
            <a:headEnd/>
            <a:tailEnd type="arrow" w="med" len="med"/>
          </a:ln>
          <a:extLst>
            <a:ext uri="{909E8E84-426E-40DD-AFC4-6F175D3DCCD1}">
              <a14:hiddenFill xmlns:a14="http://schemas.microsoft.com/office/drawing/2010/main">
                <a:solidFill>
                  <a:srgbClr val="FFFFFF"/>
                </a:solidFill>
              </a14:hiddenFill>
            </a:ext>
          </a:extLst>
        </p:spPr>
        <p:txBody>
          <a:bodyPr lIns="90489" tIns="44448" rIns="90489" bIns="44448"/>
          <a:lstStyle/>
          <a:p>
            <a:endParaRPr lang="en-US"/>
          </a:p>
        </p:txBody>
      </p:sp>
      <p:sp>
        <p:nvSpPr>
          <p:cNvPr id="32773" name="Line 6">
            <a:extLst>
              <a:ext uri="{FF2B5EF4-FFF2-40B4-BE49-F238E27FC236}">
                <a16:creationId xmlns:a16="http://schemas.microsoft.com/office/drawing/2014/main" id="{7EE8B539-FEE0-11BF-AD5B-853C1F3C5594}"/>
              </a:ext>
            </a:extLst>
          </p:cNvPr>
          <p:cNvSpPr>
            <a:spLocks/>
          </p:cNvSpPr>
          <p:nvPr/>
        </p:nvSpPr>
        <p:spPr bwMode="auto">
          <a:xfrm>
            <a:off x="6858000" y="5486400"/>
            <a:ext cx="3048000" cy="0"/>
          </a:xfrm>
          <a:custGeom>
            <a:avLst/>
            <a:gdLst>
              <a:gd name="T0" fmla="*/ 1523998 w 3047996"/>
              <a:gd name="T1" fmla="*/ 3047996 w 3047996"/>
              <a:gd name="T2" fmla="*/ 1523998 w 3047996"/>
              <a:gd name="T3" fmla="*/ 0 w 3047996"/>
              <a:gd name="T4" fmla="*/ 0 w 3047996"/>
              <a:gd name="T5" fmla="*/ 3047996 w 3047996"/>
              <a:gd name="T6" fmla="*/ 17694720 60000 65536"/>
              <a:gd name="T7" fmla="*/ 0 60000 65536"/>
              <a:gd name="T8" fmla="*/ 5898240 60000 65536"/>
              <a:gd name="T9" fmla="*/ 11796480 60000 65536"/>
              <a:gd name="T10" fmla="*/ 5898240 60000 65536"/>
              <a:gd name="T11" fmla="*/ 17694720 60000 65536"/>
              <a:gd name="T12" fmla="*/ 0 w 3047996"/>
              <a:gd name="T13" fmla="*/ 3047996 w 3047996"/>
            </a:gdLst>
            <a:ahLst/>
            <a:cxnLst>
              <a:cxn ang="T6">
                <a:pos x="T0" y="0"/>
              </a:cxn>
              <a:cxn ang="T7">
                <a:pos x="T1" y="0"/>
              </a:cxn>
              <a:cxn ang="T8">
                <a:pos x="T2" y="0"/>
              </a:cxn>
              <a:cxn ang="T9">
                <a:pos x="T3" y="0"/>
              </a:cxn>
              <a:cxn ang="T10">
                <a:pos x="T4" y="0"/>
              </a:cxn>
              <a:cxn ang="T11">
                <a:pos x="T5" y="0"/>
              </a:cxn>
            </a:cxnLst>
            <a:rect l="T12" t="0" r="T13" b="0"/>
            <a:pathLst>
              <a:path w="3047996">
                <a:moveTo>
                  <a:pt x="0" y="0"/>
                </a:moveTo>
                <a:lnTo>
                  <a:pt x="3047996" y="1"/>
                </a:lnTo>
              </a:path>
            </a:pathLst>
          </a:custGeom>
          <a:noFill/>
          <a:ln w="12701" cap="flat">
            <a:solidFill>
              <a:srgbClr val="000000"/>
            </a:solidFill>
            <a:prstDash val="solid"/>
            <a:round/>
            <a:headEnd/>
            <a:tailEnd type="arrow" w="med" len="med"/>
          </a:ln>
          <a:extLst>
            <a:ext uri="{909E8E84-426E-40DD-AFC4-6F175D3DCCD1}">
              <a14:hiddenFill xmlns:a14="http://schemas.microsoft.com/office/drawing/2010/main">
                <a:solidFill>
                  <a:srgbClr val="FFFFFF"/>
                </a:solidFill>
              </a14:hiddenFill>
            </a:ext>
          </a:extLst>
        </p:spPr>
        <p:txBody>
          <a:bodyPr lIns="90489" tIns="44448" rIns="90489" bIns="44448"/>
          <a:lstStyle/>
          <a:p>
            <a:endParaRPr lang="en-US"/>
          </a:p>
        </p:txBody>
      </p:sp>
      <p:sp>
        <p:nvSpPr>
          <p:cNvPr id="32774" name="Line 7">
            <a:extLst>
              <a:ext uri="{FF2B5EF4-FFF2-40B4-BE49-F238E27FC236}">
                <a16:creationId xmlns:a16="http://schemas.microsoft.com/office/drawing/2014/main" id="{0C3B79FC-447F-3884-DF53-0C289FB05E22}"/>
              </a:ext>
            </a:extLst>
          </p:cNvPr>
          <p:cNvSpPr>
            <a:spLocks/>
          </p:cNvSpPr>
          <p:nvPr/>
        </p:nvSpPr>
        <p:spPr bwMode="auto">
          <a:xfrm flipV="1">
            <a:off x="6858000" y="2743200"/>
            <a:ext cx="0" cy="2743200"/>
          </a:xfrm>
          <a:custGeom>
            <a:avLst/>
            <a:gdLst>
              <a:gd name="T0" fmla="*/ 0 h 2743200"/>
              <a:gd name="T1" fmla="*/ 1371600 h 2743200"/>
              <a:gd name="T2" fmla="*/ 2743200 h 2743200"/>
              <a:gd name="T3" fmla="*/ 1371600 h 2743200"/>
              <a:gd name="T4" fmla="*/ 0 h 2743200"/>
              <a:gd name="T5" fmla="*/ 2743200 h 2743200"/>
              <a:gd name="T6" fmla="*/ 17694720 60000 65536"/>
              <a:gd name="T7" fmla="*/ 0 60000 65536"/>
              <a:gd name="T8" fmla="*/ 5898240 60000 65536"/>
              <a:gd name="T9" fmla="*/ 11796480 60000 65536"/>
              <a:gd name="T10" fmla="*/ 5898240 60000 65536"/>
              <a:gd name="T11" fmla="*/ 17694720 60000 65536"/>
              <a:gd name="T12" fmla="*/ 0 h 2743200"/>
              <a:gd name="T13" fmla="*/ 2743200 h 2743200"/>
            </a:gdLst>
            <a:ahLst/>
            <a:cxnLst>
              <a:cxn ang="T6">
                <a:pos x="0" y="T0"/>
              </a:cxn>
              <a:cxn ang="T7">
                <a:pos x="0" y="T1"/>
              </a:cxn>
              <a:cxn ang="T8">
                <a:pos x="0" y="T2"/>
              </a:cxn>
              <a:cxn ang="T9">
                <a:pos x="0" y="T3"/>
              </a:cxn>
              <a:cxn ang="T10">
                <a:pos x="0" y="T4"/>
              </a:cxn>
              <a:cxn ang="T11">
                <a:pos x="0" y="T5"/>
              </a:cxn>
            </a:cxnLst>
            <a:rect l="0" t="T12" r="0" b="T13"/>
            <a:pathLst>
              <a:path h="2743200">
                <a:moveTo>
                  <a:pt x="0" y="0"/>
                </a:moveTo>
                <a:lnTo>
                  <a:pt x="1" y="2743200"/>
                </a:lnTo>
              </a:path>
            </a:pathLst>
          </a:custGeom>
          <a:noFill/>
          <a:ln w="12701" cap="flat">
            <a:solidFill>
              <a:srgbClr val="000000"/>
            </a:solidFill>
            <a:prstDash val="solid"/>
            <a:round/>
            <a:headEnd/>
            <a:tailEnd type="arrow" w="med" len="med"/>
          </a:ln>
          <a:extLst>
            <a:ext uri="{909E8E84-426E-40DD-AFC4-6F175D3DCCD1}">
              <a14:hiddenFill xmlns:a14="http://schemas.microsoft.com/office/drawing/2010/main">
                <a:solidFill>
                  <a:srgbClr val="FFFFFF"/>
                </a:solidFill>
              </a14:hiddenFill>
            </a:ext>
          </a:extLst>
        </p:spPr>
        <p:txBody>
          <a:bodyPr lIns="90489" tIns="44448" rIns="90489" bIns="44448"/>
          <a:lstStyle/>
          <a:p>
            <a:endParaRPr lang="en-US"/>
          </a:p>
        </p:txBody>
      </p:sp>
      <p:sp>
        <p:nvSpPr>
          <p:cNvPr id="32775" name="Line 8">
            <a:extLst>
              <a:ext uri="{FF2B5EF4-FFF2-40B4-BE49-F238E27FC236}">
                <a16:creationId xmlns:a16="http://schemas.microsoft.com/office/drawing/2014/main" id="{D10E85E1-BA27-35C1-5F86-5F980E0A6DCE}"/>
              </a:ext>
            </a:extLst>
          </p:cNvPr>
          <p:cNvSpPr>
            <a:spLocks/>
          </p:cNvSpPr>
          <p:nvPr/>
        </p:nvSpPr>
        <p:spPr bwMode="auto">
          <a:xfrm flipV="1">
            <a:off x="2971800" y="3276600"/>
            <a:ext cx="2362200" cy="2209800"/>
          </a:xfrm>
          <a:custGeom>
            <a:avLst/>
            <a:gdLst>
              <a:gd name="T0" fmla="*/ 1181098 w 2362196"/>
              <a:gd name="T1" fmla="*/ 0 h 2209803"/>
              <a:gd name="T2" fmla="*/ 2362196 w 2362196"/>
              <a:gd name="T3" fmla="*/ 1104902 h 2209803"/>
              <a:gd name="T4" fmla="*/ 1181098 w 2362196"/>
              <a:gd name="T5" fmla="*/ 2209803 h 2209803"/>
              <a:gd name="T6" fmla="*/ 0 w 2362196"/>
              <a:gd name="T7" fmla="*/ 1104902 h 2209803"/>
              <a:gd name="T8" fmla="*/ 0 w 2362196"/>
              <a:gd name="T9" fmla="*/ 0 h 2209803"/>
              <a:gd name="T10" fmla="*/ 2362196 w 2362196"/>
              <a:gd name="T11" fmla="*/ 2209803 h 2209803"/>
              <a:gd name="T12" fmla="*/ 17694720 60000 65536"/>
              <a:gd name="T13" fmla="*/ 0 60000 65536"/>
              <a:gd name="T14" fmla="*/ 5898240 60000 65536"/>
              <a:gd name="T15" fmla="*/ 11796480 60000 65536"/>
              <a:gd name="T16" fmla="*/ 5898240 60000 65536"/>
              <a:gd name="T17" fmla="*/ 17694720 60000 65536"/>
              <a:gd name="T18" fmla="*/ 0 w 2362196"/>
              <a:gd name="T19" fmla="*/ 0 h 2209803"/>
              <a:gd name="T20" fmla="*/ 2362196 w 2362196"/>
              <a:gd name="T21" fmla="*/ 2209803 h 2209803"/>
            </a:gdLst>
            <a:ahLst/>
            <a:cxnLst>
              <a:cxn ang="T12">
                <a:pos x="T0" y="T1"/>
              </a:cxn>
              <a:cxn ang="T13">
                <a:pos x="T2" y="T3"/>
              </a:cxn>
              <a:cxn ang="T14">
                <a:pos x="T4" y="T5"/>
              </a:cxn>
              <a:cxn ang="T15">
                <a:pos x="T6" y="T7"/>
              </a:cxn>
              <a:cxn ang="T16">
                <a:pos x="T8" y="T9"/>
              </a:cxn>
              <a:cxn ang="T17">
                <a:pos x="T10" y="T11"/>
              </a:cxn>
            </a:cxnLst>
            <a:rect l="T18" t="T19" r="T20" b="T21"/>
            <a:pathLst>
              <a:path w="2362196" h="2209803">
                <a:moveTo>
                  <a:pt x="0" y="0"/>
                </a:moveTo>
                <a:lnTo>
                  <a:pt x="2362196" y="2209803"/>
                </a:lnTo>
              </a:path>
            </a:pathLst>
          </a:custGeom>
          <a:noFill/>
          <a:ln w="12701" cap="flat">
            <a:solidFill>
              <a:srgbClr val="000000"/>
            </a:solidFill>
            <a:prstDash val="solid"/>
            <a:round/>
            <a:headEnd/>
            <a:tailEnd/>
          </a:ln>
          <a:extLst>
            <a:ext uri="{909E8E84-426E-40DD-AFC4-6F175D3DCCD1}">
              <a14:hiddenFill xmlns:a14="http://schemas.microsoft.com/office/drawing/2010/main">
                <a:solidFill>
                  <a:srgbClr val="FFFFFF"/>
                </a:solidFill>
              </a14:hiddenFill>
            </a:ext>
          </a:extLst>
        </p:spPr>
        <p:txBody>
          <a:bodyPr lIns="90489" tIns="44448" rIns="90489" bIns="44448"/>
          <a:lstStyle/>
          <a:p>
            <a:endParaRPr lang="en-US"/>
          </a:p>
        </p:txBody>
      </p:sp>
      <p:sp>
        <p:nvSpPr>
          <p:cNvPr id="32776" name="Line 9">
            <a:extLst>
              <a:ext uri="{FF2B5EF4-FFF2-40B4-BE49-F238E27FC236}">
                <a16:creationId xmlns:a16="http://schemas.microsoft.com/office/drawing/2014/main" id="{33B2D3F3-3C0B-B773-E98F-24484C11565F}"/>
              </a:ext>
            </a:extLst>
          </p:cNvPr>
          <p:cNvSpPr>
            <a:spLocks/>
          </p:cNvSpPr>
          <p:nvPr/>
        </p:nvSpPr>
        <p:spPr bwMode="auto">
          <a:xfrm>
            <a:off x="6858000" y="4267200"/>
            <a:ext cx="2667000" cy="0"/>
          </a:xfrm>
          <a:custGeom>
            <a:avLst/>
            <a:gdLst>
              <a:gd name="T0" fmla="*/ 1333502 w 2667003"/>
              <a:gd name="T1" fmla="*/ 2667003 w 2667003"/>
              <a:gd name="T2" fmla="*/ 1333502 w 2667003"/>
              <a:gd name="T3" fmla="*/ 0 w 2667003"/>
              <a:gd name="T4" fmla="*/ 0 w 2667003"/>
              <a:gd name="T5" fmla="*/ 2667003 w 2667003"/>
              <a:gd name="T6" fmla="*/ 17694720 60000 65536"/>
              <a:gd name="T7" fmla="*/ 0 60000 65536"/>
              <a:gd name="T8" fmla="*/ 5898240 60000 65536"/>
              <a:gd name="T9" fmla="*/ 11796480 60000 65536"/>
              <a:gd name="T10" fmla="*/ 5898240 60000 65536"/>
              <a:gd name="T11" fmla="*/ 17694720 60000 65536"/>
              <a:gd name="T12" fmla="*/ 0 w 2667003"/>
              <a:gd name="T13" fmla="*/ 2667003 w 2667003"/>
            </a:gdLst>
            <a:ahLst/>
            <a:cxnLst>
              <a:cxn ang="T6">
                <a:pos x="T0" y="0"/>
              </a:cxn>
              <a:cxn ang="T7">
                <a:pos x="T1" y="0"/>
              </a:cxn>
              <a:cxn ang="T8">
                <a:pos x="T2" y="0"/>
              </a:cxn>
              <a:cxn ang="T9">
                <a:pos x="T3" y="0"/>
              </a:cxn>
              <a:cxn ang="T10">
                <a:pos x="T4" y="0"/>
              </a:cxn>
              <a:cxn ang="T11">
                <a:pos x="T5" y="0"/>
              </a:cxn>
            </a:cxnLst>
            <a:rect l="T12" t="0" r="T13" b="0"/>
            <a:pathLst>
              <a:path w="2667003">
                <a:moveTo>
                  <a:pt x="0" y="0"/>
                </a:moveTo>
                <a:lnTo>
                  <a:pt x="2667003" y="1"/>
                </a:lnTo>
              </a:path>
            </a:pathLst>
          </a:custGeom>
          <a:noFill/>
          <a:ln w="12701" cap="flat">
            <a:solidFill>
              <a:srgbClr val="000000"/>
            </a:solidFill>
            <a:prstDash val="solid"/>
            <a:round/>
            <a:headEnd/>
            <a:tailEnd/>
          </a:ln>
          <a:extLst>
            <a:ext uri="{909E8E84-426E-40DD-AFC4-6F175D3DCCD1}">
              <a14:hiddenFill xmlns:a14="http://schemas.microsoft.com/office/drawing/2010/main">
                <a:solidFill>
                  <a:srgbClr val="FFFFFF"/>
                </a:solidFill>
              </a14:hiddenFill>
            </a:ext>
          </a:extLst>
        </p:spPr>
        <p:txBody>
          <a:bodyPr lIns="90489" tIns="44448" rIns="90489" bIns="44448"/>
          <a:lstStyle/>
          <a:p>
            <a:endParaRPr lang="en-US"/>
          </a:p>
        </p:txBody>
      </p:sp>
      <p:sp>
        <p:nvSpPr>
          <p:cNvPr id="32777" name="Text Box 10">
            <a:extLst>
              <a:ext uri="{FF2B5EF4-FFF2-40B4-BE49-F238E27FC236}">
                <a16:creationId xmlns:a16="http://schemas.microsoft.com/office/drawing/2014/main" id="{E69D0E9F-3156-0980-2239-74EBF1663A57}"/>
              </a:ext>
            </a:extLst>
          </p:cNvPr>
          <p:cNvSpPr txBox="1">
            <a:spLocks noChangeArrowheads="1"/>
          </p:cNvSpPr>
          <p:nvPr/>
        </p:nvSpPr>
        <p:spPr bwMode="auto">
          <a:xfrm>
            <a:off x="5638800" y="5562600"/>
            <a:ext cx="12192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0489" tIns="44448" rIns="90489" bIns="44448">
            <a:spAutoFit/>
          </a:bodyPr>
          <a:lstStyle>
            <a:lvl1pPr defTabSz="760413">
              <a:defRPr>
                <a:solidFill>
                  <a:schemeClr val="tx1"/>
                </a:solidFill>
                <a:latin typeface="Calibri" panose="020F0502020204030204" pitchFamily="34" charset="0"/>
              </a:defRPr>
            </a:lvl1pPr>
            <a:lvl2pPr marL="742950" indent="-285750" defTabSz="760413">
              <a:defRPr>
                <a:solidFill>
                  <a:schemeClr val="tx1"/>
                </a:solidFill>
                <a:latin typeface="Calibri" panose="020F0502020204030204" pitchFamily="34" charset="0"/>
              </a:defRPr>
            </a:lvl2pPr>
            <a:lvl3pPr marL="1143000" indent="-228600" defTabSz="760413">
              <a:defRPr>
                <a:solidFill>
                  <a:schemeClr val="tx1"/>
                </a:solidFill>
                <a:latin typeface="Calibri" panose="020F0502020204030204" pitchFamily="34" charset="0"/>
              </a:defRPr>
            </a:lvl3pPr>
            <a:lvl4pPr marL="1600200" indent="-228600" defTabSz="760413">
              <a:defRPr>
                <a:solidFill>
                  <a:schemeClr val="tx1"/>
                </a:solidFill>
                <a:latin typeface="Calibri" panose="020F0502020204030204" pitchFamily="34" charset="0"/>
              </a:defRPr>
            </a:lvl4pPr>
            <a:lvl5pPr marL="2057400" indent="-228600" defTabSz="760413">
              <a:defRPr>
                <a:solidFill>
                  <a:schemeClr val="tx1"/>
                </a:solidFill>
                <a:latin typeface="Calibri" panose="020F0502020204030204" pitchFamily="34" charset="0"/>
              </a:defRPr>
            </a:lvl5pPr>
            <a:lvl6pPr marL="2514600" indent="-228600" defTabSz="760413" fontAlgn="base">
              <a:spcBef>
                <a:spcPct val="0"/>
              </a:spcBef>
              <a:spcAft>
                <a:spcPct val="0"/>
              </a:spcAft>
              <a:defRPr>
                <a:solidFill>
                  <a:schemeClr val="tx1"/>
                </a:solidFill>
                <a:latin typeface="Calibri" panose="020F0502020204030204" pitchFamily="34" charset="0"/>
              </a:defRPr>
            </a:lvl6pPr>
            <a:lvl7pPr marL="2971800" indent="-228600" defTabSz="760413" fontAlgn="base">
              <a:spcBef>
                <a:spcPct val="0"/>
              </a:spcBef>
              <a:spcAft>
                <a:spcPct val="0"/>
              </a:spcAft>
              <a:defRPr>
                <a:solidFill>
                  <a:schemeClr val="tx1"/>
                </a:solidFill>
                <a:latin typeface="Calibri" panose="020F0502020204030204" pitchFamily="34" charset="0"/>
              </a:defRPr>
            </a:lvl7pPr>
            <a:lvl8pPr marL="3429000" indent="-228600" defTabSz="760413" fontAlgn="base">
              <a:spcBef>
                <a:spcPct val="0"/>
              </a:spcBef>
              <a:spcAft>
                <a:spcPct val="0"/>
              </a:spcAft>
              <a:defRPr>
                <a:solidFill>
                  <a:schemeClr val="tx1"/>
                </a:solidFill>
                <a:latin typeface="Calibri" panose="020F0502020204030204" pitchFamily="34" charset="0"/>
              </a:defRPr>
            </a:lvl8pPr>
            <a:lvl9pPr marL="3886200" indent="-228600" defTabSz="760413" fontAlgn="base">
              <a:spcBef>
                <a:spcPct val="0"/>
              </a:spcBef>
              <a:spcAft>
                <a:spcPct val="0"/>
              </a:spcAft>
              <a:defRPr>
                <a:solidFill>
                  <a:schemeClr val="tx1"/>
                </a:solidFill>
                <a:latin typeface="Calibri" panose="020F0502020204030204" pitchFamily="34" charset="0"/>
              </a:defRPr>
            </a:lvl9pPr>
          </a:lstStyle>
          <a:p>
            <a:pPr eaLnBrk="1" hangingPunct="1">
              <a:spcBef>
                <a:spcPts val="800"/>
              </a:spcBef>
            </a:pPr>
            <a:r>
              <a:rPr lang="en-GB" altLang="en-US" sz="1400">
                <a:solidFill>
                  <a:srgbClr val="000000"/>
                </a:solidFill>
                <a:latin typeface="Arial" panose="020B0604020202020204" pitchFamily="34" charset="0"/>
                <a:ea typeface="MS PGothic" panose="020B0600070205080204" pitchFamily="34" charset="-128"/>
              </a:rPr>
              <a:t>Activity</a:t>
            </a:r>
          </a:p>
        </p:txBody>
      </p:sp>
      <p:sp>
        <p:nvSpPr>
          <p:cNvPr id="32778" name="Text Box 11">
            <a:extLst>
              <a:ext uri="{FF2B5EF4-FFF2-40B4-BE49-F238E27FC236}">
                <a16:creationId xmlns:a16="http://schemas.microsoft.com/office/drawing/2014/main" id="{2AA42C23-302A-4B41-B015-B243E7C3F27D}"/>
              </a:ext>
            </a:extLst>
          </p:cNvPr>
          <p:cNvSpPr txBox="1">
            <a:spLocks noChangeArrowheads="1"/>
          </p:cNvSpPr>
          <p:nvPr/>
        </p:nvSpPr>
        <p:spPr bwMode="auto">
          <a:xfrm>
            <a:off x="9144000" y="5562600"/>
            <a:ext cx="12192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0489" tIns="44448" rIns="90489" bIns="44448">
            <a:spAutoFit/>
          </a:bodyPr>
          <a:lstStyle>
            <a:lvl1pPr defTabSz="760413">
              <a:defRPr>
                <a:solidFill>
                  <a:schemeClr val="tx1"/>
                </a:solidFill>
                <a:latin typeface="Calibri" panose="020F0502020204030204" pitchFamily="34" charset="0"/>
              </a:defRPr>
            </a:lvl1pPr>
            <a:lvl2pPr marL="742950" indent="-285750" defTabSz="760413">
              <a:defRPr>
                <a:solidFill>
                  <a:schemeClr val="tx1"/>
                </a:solidFill>
                <a:latin typeface="Calibri" panose="020F0502020204030204" pitchFamily="34" charset="0"/>
              </a:defRPr>
            </a:lvl2pPr>
            <a:lvl3pPr marL="1143000" indent="-228600" defTabSz="760413">
              <a:defRPr>
                <a:solidFill>
                  <a:schemeClr val="tx1"/>
                </a:solidFill>
                <a:latin typeface="Calibri" panose="020F0502020204030204" pitchFamily="34" charset="0"/>
              </a:defRPr>
            </a:lvl3pPr>
            <a:lvl4pPr marL="1600200" indent="-228600" defTabSz="760413">
              <a:defRPr>
                <a:solidFill>
                  <a:schemeClr val="tx1"/>
                </a:solidFill>
                <a:latin typeface="Calibri" panose="020F0502020204030204" pitchFamily="34" charset="0"/>
              </a:defRPr>
            </a:lvl4pPr>
            <a:lvl5pPr marL="2057400" indent="-228600" defTabSz="760413">
              <a:defRPr>
                <a:solidFill>
                  <a:schemeClr val="tx1"/>
                </a:solidFill>
                <a:latin typeface="Calibri" panose="020F0502020204030204" pitchFamily="34" charset="0"/>
              </a:defRPr>
            </a:lvl5pPr>
            <a:lvl6pPr marL="2514600" indent="-228600" defTabSz="760413" fontAlgn="base">
              <a:spcBef>
                <a:spcPct val="0"/>
              </a:spcBef>
              <a:spcAft>
                <a:spcPct val="0"/>
              </a:spcAft>
              <a:defRPr>
                <a:solidFill>
                  <a:schemeClr val="tx1"/>
                </a:solidFill>
                <a:latin typeface="Calibri" panose="020F0502020204030204" pitchFamily="34" charset="0"/>
              </a:defRPr>
            </a:lvl6pPr>
            <a:lvl7pPr marL="2971800" indent="-228600" defTabSz="760413" fontAlgn="base">
              <a:spcBef>
                <a:spcPct val="0"/>
              </a:spcBef>
              <a:spcAft>
                <a:spcPct val="0"/>
              </a:spcAft>
              <a:defRPr>
                <a:solidFill>
                  <a:schemeClr val="tx1"/>
                </a:solidFill>
                <a:latin typeface="Calibri" panose="020F0502020204030204" pitchFamily="34" charset="0"/>
              </a:defRPr>
            </a:lvl7pPr>
            <a:lvl8pPr marL="3429000" indent="-228600" defTabSz="760413" fontAlgn="base">
              <a:spcBef>
                <a:spcPct val="0"/>
              </a:spcBef>
              <a:spcAft>
                <a:spcPct val="0"/>
              </a:spcAft>
              <a:defRPr>
                <a:solidFill>
                  <a:schemeClr val="tx1"/>
                </a:solidFill>
                <a:latin typeface="Calibri" panose="020F0502020204030204" pitchFamily="34" charset="0"/>
              </a:defRPr>
            </a:lvl8pPr>
            <a:lvl9pPr marL="3886200" indent="-228600" defTabSz="760413" fontAlgn="base">
              <a:spcBef>
                <a:spcPct val="0"/>
              </a:spcBef>
              <a:spcAft>
                <a:spcPct val="0"/>
              </a:spcAft>
              <a:defRPr>
                <a:solidFill>
                  <a:schemeClr val="tx1"/>
                </a:solidFill>
                <a:latin typeface="Calibri" panose="020F0502020204030204" pitchFamily="34" charset="0"/>
              </a:defRPr>
            </a:lvl9pPr>
          </a:lstStyle>
          <a:p>
            <a:pPr eaLnBrk="1" hangingPunct="1">
              <a:spcBef>
                <a:spcPts val="800"/>
              </a:spcBef>
            </a:pPr>
            <a:r>
              <a:rPr lang="en-GB" altLang="en-US" sz="1400">
                <a:solidFill>
                  <a:srgbClr val="000000"/>
                </a:solidFill>
                <a:latin typeface="Arial" panose="020B0604020202020204" pitchFamily="34" charset="0"/>
                <a:ea typeface="MS PGothic" panose="020B0600070205080204" pitchFamily="34" charset="-128"/>
              </a:rPr>
              <a:t>Activity</a:t>
            </a:r>
          </a:p>
        </p:txBody>
      </p:sp>
      <p:sp>
        <p:nvSpPr>
          <p:cNvPr id="32779" name="Text Box 12">
            <a:extLst>
              <a:ext uri="{FF2B5EF4-FFF2-40B4-BE49-F238E27FC236}">
                <a16:creationId xmlns:a16="http://schemas.microsoft.com/office/drawing/2014/main" id="{DDF9B76C-75E1-25F3-3617-0B3188309637}"/>
              </a:ext>
            </a:extLst>
          </p:cNvPr>
          <p:cNvSpPr txBox="1">
            <a:spLocks noChangeArrowheads="1"/>
          </p:cNvSpPr>
          <p:nvPr/>
        </p:nvSpPr>
        <p:spPr bwMode="auto">
          <a:xfrm>
            <a:off x="1905000" y="2971800"/>
            <a:ext cx="838200" cy="520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0489" tIns="44448" rIns="90489" bIns="44448" anchorCtr="1">
            <a:spAutoFit/>
          </a:bodyPr>
          <a:lstStyle>
            <a:lvl1pPr defTabSz="760413">
              <a:defRPr>
                <a:solidFill>
                  <a:schemeClr val="tx1"/>
                </a:solidFill>
                <a:latin typeface="Calibri" panose="020F0502020204030204" pitchFamily="34" charset="0"/>
              </a:defRPr>
            </a:lvl1pPr>
            <a:lvl2pPr marL="742950" indent="-285750" defTabSz="760413">
              <a:defRPr>
                <a:solidFill>
                  <a:schemeClr val="tx1"/>
                </a:solidFill>
                <a:latin typeface="Calibri" panose="020F0502020204030204" pitchFamily="34" charset="0"/>
              </a:defRPr>
            </a:lvl2pPr>
            <a:lvl3pPr marL="1143000" indent="-228600" defTabSz="760413">
              <a:defRPr>
                <a:solidFill>
                  <a:schemeClr val="tx1"/>
                </a:solidFill>
                <a:latin typeface="Calibri" panose="020F0502020204030204" pitchFamily="34" charset="0"/>
              </a:defRPr>
            </a:lvl3pPr>
            <a:lvl4pPr marL="1600200" indent="-228600" defTabSz="760413">
              <a:defRPr>
                <a:solidFill>
                  <a:schemeClr val="tx1"/>
                </a:solidFill>
                <a:latin typeface="Calibri" panose="020F0502020204030204" pitchFamily="34" charset="0"/>
              </a:defRPr>
            </a:lvl4pPr>
            <a:lvl5pPr marL="2057400" indent="-228600" defTabSz="760413">
              <a:defRPr>
                <a:solidFill>
                  <a:schemeClr val="tx1"/>
                </a:solidFill>
                <a:latin typeface="Calibri" panose="020F0502020204030204" pitchFamily="34" charset="0"/>
              </a:defRPr>
            </a:lvl5pPr>
            <a:lvl6pPr marL="2514600" indent="-228600" defTabSz="760413" fontAlgn="base">
              <a:spcBef>
                <a:spcPct val="0"/>
              </a:spcBef>
              <a:spcAft>
                <a:spcPct val="0"/>
              </a:spcAft>
              <a:defRPr>
                <a:solidFill>
                  <a:schemeClr val="tx1"/>
                </a:solidFill>
                <a:latin typeface="Calibri" panose="020F0502020204030204" pitchFamily="34" charset="0"/>
              </a:defRPr>
            </a:lvl6pPr>
            <a:lvl7pPr marL="2971800" indent="-228600" defTabSz="760413" fontAlgn="base">
              <a:spcBef>
                <a:spcPct val="0"/>
              </a:spcBef>
              <a:spcAft>
                <a:spcPct val="0"/>
              </a:spcAft>
              <a:defRPr>
                <a:solidFill>
                  <a:schemeClr val="tx1"/>
                </a:solidFill>
                <a:latin typeface="Calibri" panose="020F0502020204030204" pitchFamily="34" charset="0"/>
              </a:defRPr>
            </a:lvl7pPr>
            <a:lvl8pPr marL="3429000" indent="-228600" defTabSz="760413" fontAlgn="base">
              <a:spcBef>
                <a:spcPct val="0"/>
              </a:spcBef>
              <a:spcAft>
                <a:spcPct val="0"/>
              </a:spcAft>
              <a:defRPr>
                <a:solidFill>
                  <a:schemeClr val="tx1"/>
                </a:solidFill>
                <a:latin typeface="Calibri" panose="020F0502020204030204" pitchFamily="34" charset="0"/>
              </a:defRPr>
            </a:lvl8pPr>
            <a:lvl9pPr marL="3886200" indent="-228600" defTabSz="760413" fontAlgn="base">
              <a:spcBef>
                <a:spcPct val="0"/>
              </a:spcBef>
              <a:spcAft>
                <a:spcPct val="0"/>
              </a:spcAft>
              <a:defRPr>
                <a:solidFill>
                  <a:schemeClr val="tx1"/>
                </a:solidFill>
                <a:latin typeface="Calibri" panose="020F0502020204030204" pitchFamily="34" charset="0"/>
              </a:defRPr>
            </a:lvl9pPr>
          </a:lstStyle>
          <a:p>
            <a:pPr algn="ctr" eaLnBrk="1" hangingPunct="1">
              <a:spcBef>
                <a:spcPts val="800"/>
              </a:spcBef>
            </a:pPr>
            <a:r>
              <a:rPr lang="en-GB" altLang="en-US" sz="1400">
                <a:solidFill>
                  <a:srgbClr val="000000"/>
                </a:solidFill>
                <a:latin typeface="Arial" panose="020B0604020202020204" pitchFamily="34" charset="0"/>
                <a:ea typeface="MS PGothic" panose="020B0600070205080204" pitchFamily="34" charset="-128"/>
              </a:rPr>
              <a:t>Total Cost (£)</a:t>
            </a:r>
          </a:p>
        </p:txBody>
      </p:sp>
      <p:sp>
        <p:nvSpPr>
          <p:cNvPr id="32780" name="Text Box 13">
            <a:extLst>
              <a:ext uri="{FF2B5EF4-FFF2-40B4-BE49-F238E27FC236}">
                <a16:creationId xmlns:a16="http://schemas.microsoft.com/office/drawing/2014/main" id="{8F274A49-5901-8864-644F-EC20CAC0A6B4}"/>
              </a:ext>
            </a:extLst>
          </p:cNvPr>
          <p:cNvSpPr txBox="1">
            <a:spLocks noChangeArrowheads="1"/>
          </p:cNvSpPr>
          <p:nvPr/>
        </p:nvSpPr>
        <p:spPr bwMode="auto">
          <a:xfrm>
            <a:off x="5943600" y="3048000"/>
            <a:ext cx="838200" cy="520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0489" tIns="44448" rIns="90489" bIns="44448" anchorCtr="1">
            <a:spAutoFit/>
          </a:bodyPr>
          <a:lstStyle>
            <a:lvl1pPr defTabSz="760413">
              <a:defRPr>
                <a:solidFill>
                  <a:schemeClr val="tx1"/>
                </a:solidFill>
                <a:latin typeface="Calibri" panose="020F0502020204030204" pitchFamily="34" charset="0"/>
              </a:defRPr>
            </a:lvl1pPr>
            <a:lvl2pPr marL="742950" indent="-285750" defTabSz="760413">
              <a:defRPr>
                <a:solidFill>
                  <a:schemeClr val="tx1"/>
                </a:solidFill>
                <a:latin typeface="Calibri" panose="020F0502020204030204" pitchFamily="34" charset="0"/>
              </a:defRPr>
            </a:lvl2pPr>
            <a:lvl3pPr marL="1143000" indent="-228600" defTabSz="760413">
              <a:defRPr>
                <a:solidFill>
                  <a:schemeClr val="tx1"/>
                </a:solidFill>
                <a:latin typeface="Calibri" panose="020F0502020204030204" pitchFamily="34" charset="0"/>
              </a:defRPr>
            </a:lvl3pPr>
            <a:lvl4pPr marL="1600200" indent="-228600" defTabSz="760413">
              <a:defRPr>
                <a:solidFill>
                  <a:schemeClr val="tx1"/>
                </a:solidFill>
                <a:latin typeface="Calibri" panose="020F0502020204030204" pitchFamily="34" charset="0"/>
              </a:defRPr>
            </a:lvl4pPr>
            <a:lvl5pPr marL="2057400" indent="-228600" defTabSz="760413">
              <a:defRPr>
                <a:solidFill>
                  <a:schemeClr val="tx1"/>
                </a:solidFill>
                <a:latin typeface="Calibri" panose="020F0502020204030204" pitchFamily="34" charset="0"/>
              </a:defRPr>
            </a:lvl5pPr>
            <a:lvl6pPr marL="2514600" indent="-228600" defTabSz="760413" fontAlgn="base">
              <a:spcBef>
                <a:spcPct val="0"/>
              </a:spcBef>
              <a:spcAft>
                <a:spcPct val="0"/>
              </a:spcAft>
              <a:defRPr>
                <a:solidFill>
                  <a:schemeClr val="tx1"/>
                </a:solidFill>
                <a:latin typeface="Calibri" panose="020F0502020204030204" pitchFamily="34" charset="0"/>
              </a:defRPr>
            </a:lvl6pPr>
            <a:lvl7pPr marL="2971800" indent="-228600" defTabSz="760413" fontAlgn="base">
              <a:spcBef>
                <a:spcPct val="0"/>
              </a:spcBef>
              <a:spcAft>
                <a:spcPct val="0"/>
              </a:spcAft>
              <a:defRPr>
                <a:solidFill>
                  <a:schemeClr val="tx1"/>
                </a:solidFill>
                <a:latin typeface="Calibri" panose="020F0502020204030204" pitchFamily="34" charset="0"/>
              </a:defRPr>
            </a:lvl7pPr>
            <a:lvl8pPr marL="3429000" indent="-228600" defTabSz="760413" fontAlgn="base">
              <a:spcBef>
                <a:spcPct val="0"/>
              </a:spcBef>
              <a:spcAft>
                <a:spcPct val="0"/>
              </a:spcAft>
              <a:defRPr>
                <a:solidFill>
                  <a:schemeClr val="tx1"/>
                </a:solidFill>
                <a:latin typeface="Calibri" panose="020F0502020204030204" pitchFamily="34" charset="0"/>
              </a:defRPr>
            </a:lvl8pPr>
            <a:lvl9pPr marL="3886200" indent="-228600" defTabSz="760413" fontAlgn="base">
              <a:spcBef>
                <a:spcPct val="0"/>
              </a:spcBef>
              <a:spcAft>
                <a:spcPct val="0"/>
              </a:spcAft>
              <a:defRPr>
                <a:solidFill>
                  <a:schemeClr val="tx1"/>
                </a:solidFill>
                <a:latin typeface="Calibri" panose="020F0502020204030204" pitchFamily="34" charset="0"/>
              </a:defRPr>
            </a:lvl9pPr>
          </a:lstStyle>
          <a:p>
            <a:pPr algn="ctr" eaLnBrk="1" hangingPunct="1">
              <a:spcBef>
                <a:spcPts val="800"/>
              </a:spcBef>
            </a:pPr>
            <a:r>
              <a:rPr lang="en-GB" altLang="en-US" sz="1400">
                <a:solidFill>
                  <a:srgbClr val="000000"/>
                </a:solidFill>
                <a:latin typeface="Arial" panose="020B0604020202020204" pitchFamily="34" charset="0"/>
                <a:ea typeface="MS PGothic" panose="020B0600070205080204" pitchFamily="34" charset="-128"/>
              </a:rPr>
              <a:t>Unit Cost (£)</a:t>
            </a:r>
          </a:p>
        </p:txBody>
      </p:sp>
      <p:sp>
        <p:nvSpPr>
          <p:cNvPr id="32781" name="TextBox 14">
            <a:extLst>
              <a:ext uri="{FF2B5EF4-FFF2-40B4-BE49-F238E27FC236}">
                <a16:creationId xmlns:a16="http://schemas.microsoft.com/office/drawing/2014/main" id="{2EC595CA-208B-5247-BD2D-B5BCCABD89B4}"/>
              </a:ext>
            </a:extLst>
          </p:cNvPr>
          <p:cNvSpPr txBox="1">
            <a:spLocks noChangeArrowheads="1"/>
          </p:cNvSpPr>
          <p:nvPr/>
        </p:nvSpPr>
        <p:spPr bwMode="auto">
          <a:xfrm>
            <a:off x="2667000" y="5857875"/>
            <a:ext cx="2416175" cy="646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fontAlgn="base">
              <a:spcBef>
                <a:spcPct val="0"/>
              </a:spcBef>
              <a:spcAft>
                <a:spcPct val="0"/>
              </a:spcAft>
              <a:defRPr>
                <a:solidFill>
                  <a:schemeClr val="tx1"/>
                </a:solidFill>
                <a:latin typeface="Calibri" panose="020F0502020204030204" pitchFamily="34" charset="0"/>
              </a:defRPr>
            </a:lvl6pPr>
            <a:lvl7pPr marL="2971800" indent="-228600" fontAlgn="base">
              <a:spcBef>
                <a:spcPct val="0"/>
              </a:spcBef>
              <a:spcAft>
                <a:spcPct val="0"/>
              </a:spcAft>
              <a:defRPr>
                <a:solidFill>
                  <a:schemeClr val="tx1"/>
                </a:solidFill>
                <a:latin typeface="Calibri" panose="020F0502020204030204" pitchFamily="34" charset="0"/>
              </a:defRPr>
            </a:lvl7pPr>
            <a:lvl8pPr marL="3429000" indent="-228600" fontAlgn="base">
              <a:spcBef>
                <a:spcPct val="0"/>
              </a:spcBef>
              <a:spcAft>
                <a:spcPct val="0"/>
              </a:spcAft>
              <a:defRPr>
                <a:solidFill>
                  <a:schemeClr val="tx1"/>
                </a:solidFill>
                <a:latin typeface="Calibri" panose="020F0502020204030204" pitchFamily="34" charset="0"/>
              </a:defRPr>
            </a:lvl8pPr>
            <a:lvl9pPr marL="3886200" indent="-228600" fontAlgn="base">
              <a:spcBef>
                <a:spcPct val="0"/>
              </a:spcBef>
              <a:spcAft>
                <a:spcPct val="0"/>
              </a:spcAft>
              <a:defRPr>
                <a:solidFill>
                  <a:schemeClr val="tx1"/>
                </a:solidFill>
                <a:latin typeface="Calibri" panose="020F0502020204030204" pitchFamily="34" charset="0"/>
              </a:defRPr>
            </a:lvl9pPr>
          </a:lstStyle>
          <a:p>
            <a:pPr eaLnBrk="1" hangingPunct="1">
              <a:buSzPct val="100000"/>
              <a:buFontTx/>
              <a:buChar char="-"/>
            </a:pPr>
            <a:r>
              <a:rPr lang="en-GB" altLang="en-US">
                <a:solidFill>
                  <a:srgbClr val="000000"/>
                </a:solidFill>
                <a:latin typeface="Arial" panose="020B0604020202020204" pitchFamily="34" charset="0"/>
                <a:ea typeface="MS PGothic" panose="020B0600070205080204" pitchFamily="34" charset="-128"/>
              </a:rPr>
              <a:t>Cost of raw materials</a:t>
            </a:r>
          </a:p>
          <a:p>
            <a:pPr eaLnBrk="1" hangingPunct="1">
              <a:buSzPct val="100000"/>
              <a:buFontTx/>
              <a:buChar char="-"/>
            </a:pPr>
            <a:r>
              <a:rPr lang="en-GB" altLang="en-US">
                <a:solidFill>
                  <a:srgbClr val="000000"/>
                </a:solidFill>
                <a:latin typeface="Arial" panose="020B0604020202020204" pitchFamily="34" charset="0"/>
                <a:ea typeface="MS PGothic" panose="020B0600070205080204" pitchFamily="34" charset="-128"/>
              </a:rPr>
              <a:t>Direct labour costs</a:t>
            </a:r>
          </a:p>
        </p:txBody>
      </p:sp>
      <p:sp>
        <p:nvSpPr>
          <p:cNvPr id="16" name="TextBox 15">
            <a:extLst>
              <a:ext uri="{FF2B5EF4-FFF2-40B4-BE49-F238E27FC236}">
                <a16:creationId xmlns:a16="http://schemas.microsoft.com/office/drawing/2014/main" id="{F254B86D-D33E-AA80-9700-96A40F842B4F}"/>
              </a:ext>
            </a:extLst>
          </p:cNvPr>
          <p:cNvSpPr txBox="1">
            <a:spLocks noChangeArrowheads="1"/>
          </p:cNvSpPr>
          <p:nvPr/>
        </p:nvSpPr>
        <p:spPr bwMode="auto">
          <a:xfrm>
            <a:off x="5262563" y="403225"/>
            <a:ext cx="6726237" cy="2247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fontAlgn="base">
              <a:spcBef>
                <a:spcPct val="0"/>
              </a:spcBef>
              <a:spcAft>
                <a:spcPct val="0"/>
              </a:spcAft>
              <a:defRPr>
                <a:solidFill>
                  <a:schemeClr val="tx1"/>
                </a:solidFill>
                <a:latin typeface="Calibri" panose="020F0502020204030204" pitchFamily="34" charset="0"/>
              </a:defRPr>
            </a:lvl6pPr>
            <a:lvl7pPr marL="2971800" indent="-228600" fontAlgn="base">
              <a:spcBef>
                <a:spcPct val="0"/>
              </a:spcBef>
              <a:spcAft>
                <a:spcPct val="0"/>
              </a:spcAft>
              <a:defRPr>
                <a:solidFill>
                  <a:schemeClr val="tx1"/>
                </a:solidFill>
                <a:latin typeface="Calibri" panose="020F0502020204030204" pitchFamily="34" charset="0"/>
              </a:defRPr>
            </a:lvl7pPr>
            <a:lvl8pPr marL="3429000" indent="-228600" fontAlgn="base">
              <a:spcBef>
                <a:spcPct val="0"/>
              </a:spcBef>
              <a:spcAft>
                <a:spcPct val="0"/>
              </a:spcAft>
              <a:defRPr>
                <a:solidFill>
                  <a:schemeClr val="tx1"/>
                </a:solidFill>
                <a:latin typeface="Calibri" panose="020F0502020204030204" pitchFamily="34" charset="0"/>
              </a:defRPr>
            </a:lvl8pPr>
            <a:lvl9pPr marL="3886200" indent="-228600" fontAlgn="base">
              <a:spcBef>
                <a:spcPct val="0"/>
              </a:spcBef>
              <a:spcAft>
                <a:spcPct val="0"/>
              </a:spcAft>
              <a:defRPr>
                <a:solidFill>
                  <a:schemeClr val="tx1"/>
                </a:solidFill>
                <a:latin typeface="Calibri" panose="020F0502020204030204" pitchFamily="34" charset="0"/>
              </a:defRPr>
            </a:lvl9pPr>
          </a:lstStyle>
          <a:p>
            <a:pPr eaLnBrk="1" hangingPunct="1"/>
            <a:r>
              <a:rPr lang="en-GB" altLang="en-US" sz="2000" dirty="0"/>
              <a:t>Variable Costs also called </a:t>
            </a:r>
            <a:r>
              <a:rPr lang="en-GB" altLang="en-US" sz="2000" b="1" dirty="0"/>
              <a:t>avoidable/controllable costs </a:t>
            </a:r>
            <a:r>
              <a:rPr lang="en-GB" altLang="en-US" sz="2000" dirty="0"/>
              <a:t>and fluctuate according to activity.</a:t>
            </a:r>
          </a:p>
          <a:p>
            <a:pPr eaLnBrk="1" hangingPunct="1"/>
            <a:r>
              <a:rPr lang="en-GB" altLang="en-US" sz="2000" dirty="0"/>
              <a:t>If we refer to our car example a variable cost would be petrol, which </a:t>
            </a:r>
            <a:r>
              <a:rPr lang="en-GB" altLang="en-US" sz="2000" b="1" dirty="0"/>
              <a:t>will vary according to the amount of mileage </a:t>
            </a:r>
            <a:r>
              <a:rPr lang="en-GB" altLang="en-US" sz="2000" dirty="0"/>
              <a:t>that we do. Other examples of variable costs are:</a:t>
            </a:r>
          </a:p>
          <a:p>
            <a:pPr eaLnBrk="1" hangingPunct="1"/>
            <a:r>
              <a:rPr lang="en-GB" altLang="en-US" sz="2000" dirty="0"/>
              <a:t>Inventory; Wages  – paid on the basis of piecework, hourly rate etc. </a:t>
            </a:r>
            <a:r>
              <a:rPr lang="en-GB" altLang="en-US" sz="2000" dirty="0" err="1"/>
              <a:t>Bonuses;Sales</a:t>
            </a:r>
            <a:r>
              <a:rPr lang="en-GB" altLang="en-US" sz="2000" dirty="0"/>
              <a:t> commissions</a:t>
            </a:r>
          </a:p>
        </p:txBody>
      </p:sp>
    </p:spTree>
  </p:cSld>
  <p:clrMapOvr>
    <a:masterClrMapping/>
  </p:clrMapOvr>
  <p:transition spd="slow"/>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1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16" grpId="0"/>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8914" name="Picture 3">
            <a:extLst>
              <a:ext uri="{FF2B5EF4-FFF2-40B4-BE49-F238E27FC236}">
                <a16:creationId xmlns:a16="http://schemas.microsoft.com/office/drawing/2014/main" id="{6F5190A4-0523-E090-37D5-50A9F142A8D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147050" y="2559050"/>
            <a:ext cx="3522663" cy="19954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8915" name="Title 1">
            <a:extLst>
              <a:ext uri="{FF2B5EF4-FFF2-40B4-BE49-F238E27FC236}">
                <a16:creationId xmlns:a16="http://schemas.microsoft.com/office/drawing/2014/main" id="{90028E55-6993-B6FA-BADC-3418657DB303}"/>
              </a:ext>
            </a:extLst>
          </p:cNvPr>
          <p:cNvSpPr txBox="1">
            <a:spLocks noGrp="1" noChangeArrowheads="1"/>
          </p:cNvSpPr>
          <p:nvPr>
            <p:ph type="title"/>
          </p:nvPr>
        </p:nvSpPr>
        <p:spPr>
          <a:xfrm>
            <a:off x="382588" y="357188"/>
            <a:ext cx="10058400" cy="742950"/>
          </a:xfrm>
        </p:spPr>
        <p:txBody>
          <a:bodyPr/>
          <a:lstStyle/>
          <a:p>
            <a:pPr eaLnBrk="1"/>
            <a:r>
              <a:rPr lang="en-GB" altLang="en-US" b="1">
                <a:latin typeface="Avenir Next LT Pro Light" panose="020B0304020202020204" pitchFamily="34" charset="0"/>
              </a:rPr>
              <a:t>Revenue or Yield Management</a:t>
            </a:r>
          </a:p>
        </p:txBody>
      </p:sp>
      <p:sp>
        <p:nvSpPr>
          <p:cNvPr id="3" name="Content Placeholder 2">
            <a:extLst>
              <a:ext uri="{FF2B5EF4-FFF2-40B4-BE49-F238E27FC236}">
                <a16:creationId xmlns:a16="http://schemas.microsoft.com/office/drawing/2014/main" id="{B3FFA8B5-DE77-44AB-36F2-BB703C321006}"/>
              </a:ext>
            </a:extLst>
          </p:cNvPr>
          <p:cNvSpPr txBox="1">
            <a:spLocks noGrp="1"/>
          </p:cNvSpPr>
          <p:nvPr>
            <p:ph idx="1"/>
          </p:nvPr>
        </p:nvSpPr>
        <p:spPr>
          <a:xfrm>
            <a:off x="382588" y="1390650"/>
            <a:ext cx="8005762" cy="4884738"/>
          </a:xfrm>
        </p:spPr>
        <p:txBody>
          <a:bodyPr>
            <a:normAutofit fontScale="92500" lnSpcReduction="10000"/>
          </a:bodyPr>
          <a:lstStyle/>
          <a:p>
            <a:pPr marL="182880" indent="-182880" eaLnBrk="1" fontAlgn="auto">
              <a:spcAft>
                <a:spcPts val="0"/>
              </a:spcAft>
              <a:buFont typeface="Garamond" pitchFamily="18"/>
              <a:buChar char="◦"/>
              <a:defRPr/>
            </a:pPr>
            <a:r>
              <a:rPr lang="en-GB" sz="2400" dirty="0"/>
              <a:t>It is essential that management manage all costs to prevent wastage, plan budgets and set prices for goods and services.</a:t>
            </a:r>
          </a:p>
          <a:p>
            <a:pPr marL="182880" indent="-182880" eaLnBrk="1" fontAlgn="auto">
              <a:spcAft>
                <a:spcPts val="0"/>
              </a:spcAft>
              <a:buFont typeface="Garamond" pitchFamily="18"/>
              <a:buChar char="◦"/>
              <a:defRPr/>
            </a:pPr>
            <a:r>
              <a:rPr lang="en-GB" sz="2400" b="1" dirty="0"/>
              <a:t>Revenue Management (RM) </a:t>
            </a:r>
            <a:r>
              <a:rPr lang="en-GB" sz="2400" dirty="0"/>
              <a:t>- offering the correct type of inventory at the appropriate price.  In many organisations price fluctuations do not happen on daily.  Price changes generally refer to sales or in direct relation to inflation or deflation (or VAT rate amendments</a:t>
            </a:r>
            <a:r>
              <a:rPr lang="en-GB" dirty="0"/>
              <a:t>).  </a:t>
            </a:r>
          </a:p>
          <a:p>
            <a:pPr marL="182880" indent="-182880" eaLnBrk="1" fontAlgn="auto">
              <a:spcAft>
                <a:spcPts val="0"/>
              </a:spcAft>
              <a:buFont typeface="Garamond" pitchFamily="18"/>
              <a:buChar char="◦"/>
              <a:defRPr/>
            </a:pPr>
            <a:r>
              <a:rPr lang="en-GB" sz="2400" dirty="0"/>
              <a:t>However, in the hospitality/Tourism sector the price can change daily</a:t>
            </a:r>
          </a:p>
          <a:p>
            <a:pPr marL="182880" indent="-182880" eaLnBrk="1" fontAlgn="auto">
              <a:spcAft>
                <a:spcPts val="0"/>
              </a:spcAft>
              <a:buFont typeface="Garamond" pitchFamily="18"/>
              <a:buChar char="◦"/>
              <a:defRPr/>
            </a:pPr>
            <a:r>
              <a:rPr lang="en-GB" sz="2400" b="1" dirty="0"/>
              <a:t>Yield management </a:t>
            </a:r>
            <a:r>
              <a:rPr lang="en-GB" sz="2400" dirty="0"/>
              <a:t>is a pricing strategy, which is commonly utilised by businesses in hospitality, air travel and other tourism related fields, in order to </a:t>
            </a:r>
            <a:r>
              <a:rPr lang="en-GB" sz="2400" b="1" dirty="0"/>
              <a:t>generate maximum revenue from a perishable inventory </a:t>
            </a:r>
            <a:r>
              <a:rPr lang="en-GB" sz="2400" dirty="0"/>
              <a:t>(e.g. hotel rooms, or airline seats).</a:t>
            </a:r>
          </a:p>
          <a:p>
            <a:pPr marL="182880" indent="-182880" eaLnBrk="1" fontAlgn="auto">
              <a:spcAft>
                <a:spcPts val="0"/>
              </a:spcAft>
              <a:buFont typeface="Garamond" pitchFamily="18"/>
              <a:buChar char="◦"/>
              <a:defRPr/>
            </a:pPr>
            <a:r>
              <a:rPr lang="en-GB" sz="2400" dirty="0"/>
              <a:t>With regard to cruises, this could be the type of cabin offered i.e. cabin or staterooms</a:t>
            </a:r>
          </a:p>
          <a:p>
            <a:pPr marL="182880" indent="-182880" eaLnBrk="1" fontAlgn="auto">
              <a:spcAft>
                <a:spcPts val="0"/>
              </a:spcAft>
              <a:buFont typeface="Garamond" pitchFamily="18"/>
              <a:buChar char="◦"/>
              <a:defRPr/>
            </a:pPr>
            <a:endParaRPr lang="en-GB" sz="2400" dirty="0"/>
          </a:p>
        </p:txBody>
      </p:sp>
    </p:spTree>
  </p:cSld>
  <p:clrMapOvr>
    <a:masterClrMapping/>
  </p:clrMapOvr>
  <p:transition spd="slow"/>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DB0FF0-F450-A796-6233-E33AD99A2086}"/>
              </a:ext>
            </a:extLst>
          </p:cNvPr>
          <p:cNvSpPr txBox="1">
            <a:spLocks noGrp="1"/>
          </p:cNvSpPr>
          <p:nvPr>
            <p:ph type="title"/>
          </p:nvPr>
        </p:nvSpPr>
        <p:spPr>
          <a:xfrm>
            <a:off x="1066800" y="642938"/>
            <a:ext cx="10058400" cy="627062"/>
          </a:xfrm>
        </p:spPr>
        <p:txBody>
          <a:bodyPr>
            <a:normAutofit fontScale="90000"/>
          </a:bodyPr>
          <a:lstStyle/>
          <a:p>
            <a:pPr eaLnBrk="1" fontAlgn="auto">
              <a:spcBef>
                <a:spcPts val="0"/>
              </a:spcBef>
              <a:spcAft>
                <a:spcPts val="0"/>
              </a:spcAft>
              <a:defRPr/>
            </a:pPr>
            <a:r>
              <a:rPr lang="en-GB" dirty="0"/>
              <a:t>RM</a:t>
            </a:r>
          </a:p>
        </p:txBody>
      </p:sp>
      <p:sp>
        <p:nvSpPr>
          <p:cNvPr id="3" name="Content Placeholder 2">
            <a:extLst>
              <a:ext uri="{FF2B5EF4-FFF2-40B4-BE49-F238E27FC236}">
                <a16:creationId xmlns:a16="http://schemas.microsoft.com/office/drawing/2014/main" id="{9AAEC721-8968-F3B5-B8B0-A54FDEC8E968}"/>
              </a:ext>
            </a:extLst>
          </p:cNvPr>
          <p:cNvSpPr txBox="1">
            <a:spLocks noGrp="1"/>
          </p:cNvSpPr>
          <p:nvPr>
            <p:ph idx="1"/>
          </p:nvPr>
        </p:nvSpPr>
        <p:spPr>
          <a:xfrm>
            <a:off x="465138" y="1670050"/>
            <a:ext cx="10058400" cy="4659313"/>
          </a:xfrm>
        </p:spPr>
        <p:txBody>
          <a:bodyPr>
            <a:normAutofit/>
          </a:bodyPr>
          <a:lstStyle/>
          <a:p>
            <a:pPr marL="182880" indent="-182880" eaLnBrk="1" fontAlgn="auto">
              <a:spcAft>
                <a:spcPts val="0"/>
              </a:spcAft>
              <a:buFont typeface="Garamond" pitchFamily="18"/>
              <a:buChar char="◦"/>
              <a:defRPr/>
            </a:pPr>
            <a:r>
              <a:rPr lang="en-GB" sz="2600" dirty="0"/>
              <a:t>A simplistic way to look at yield is in regard to the Cruise industry:</a:t>
            </a:r>
          </a:p>
          <a:p>
            <a:pPr marL="182880" indent="-182880" eaLnBrk="1" fontAlgn="auto">
              <a:spcAft>
                <a:spcPts val="0"/>
              </a:spcAft>
              <a:buFont typeface="Garamond" pitchFamily="18"/>
              <a:buChar char="◦"/>
              <a:defRPr/>
            </a:pPr>
            <a:r>
              <a:rPr lang="en-GB" sz="2600" dirty="0"/>
              <a:t>Yield is the function of both the price charged for differentiated service options (pricing) and the different cabins/staterooms sold at each price</a:t>
            </a:r>
          </a:p>
          <a:p>
            <a:pPr marL="182880" indent="-182880" eaLnBrk="1" fontAlgn="auto">
              <a:spcAft>
                <a:spcPts val="0"/>
              </a:spcAft>
              <a:buFont typeface="Garamond" pitchFamily="18"/>
              <a:buChar char="◦"/>
              <a:defRPr/>
            </a:pPr>
            <a:r>
              <a:rPr lang="en-GB" sz="2600" dirty="0"/>
              <a:t>The perishability of the inventory be it cabins of a cruise ship, seats on an aircraft, hotel rooms or theatre tickets drives the RM pricing policy. </a:t>
            </a:r>
          </a:p>
          <a:p>
            <a:pPr marL="182880" indent="-182880" eaLnBrk="1" fontAlgn="auto">
              <a:spcAft>
                <a:spcPts val="0"/>
              </a:spcAft>
              <a:buFont typeface="Garamond" pitchFamily="18"/>
              <a:buChar char="◦"/>
              <a:defRPr/>
            </a:pPr>
            <a:r>
              <a:rPr lang="en-GB" sz="2600" dirty="0"/>
              <a:t>RM is applied when service organisations have a fixed capacity and how success or failure is dependent on how this capacity is made use of. </a:t>
            </a:r>
          </a:p>
          <a:p>
            <a:pPr marL="182880" indent="-182880" eaLnBrk="1" fontAlgn="auto">
              <a:spcAft>
                <a:spcPts val="0"/>
              </a:spcAft>
              <a:buFont typeface="Garamond" pitchFamily="18"/>
              <a:buChar char="◦"/>
              <a:defRPr/>
            </a:pPr>
            <a:r>
              <a:rPr lang="en-GB" sz="2600" dirty="0"/>
              <a:t>These type of organisations generally </a:t>
            </a:r>
            <a:r>
              <a:rPr lang="en-GB" sz="2600" b="1" dirty="0"/>
              <a:t>have high fixed costs </a:t>
            </a:r>
            <a:r>
              <a:rPr lang="en-GB" sz="2600" dirty="0"/>
              <a:t>that are covered when a certain </a:t>
            </a:r>
            <a:r>
              <a:rPr lang="en-GB" sz="2600" b="1" dirty="0"/>
              <a:t>level of sales is reached</a:t>
            </a:r>
            <a:r>
              <a:rPr lang="en-GB" sz="2600" dirty="0"/>
              <a:t>. </a:t>
            </a:r>
            <a:endParaRPr lang="en-GB" dirty="0"/>
          </a:p>
        </p:txBody>
      </p:sp>
    </p:spTree>
  </p:cSld>
  <p:clrMapOvr>
    <a:masterClrMapping/>
  </p:clrMapOvr>
  <p:transition spd="slow"/>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nodeType="clickPar">
                      <p:stCondLst>
                        <p:cond delay="indefinite"/>
                      </p:stCondLst>
                      <p:childTnLst>
                        <p:par>
                          <p:cTn id="10" fill="hold" nodeType="withGroup">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A hand writing on a chalkboard&#10;&#10;Description automatically generated">
            <a:extLst>
              <a:ext uri="{FF2B5EF4-FFF2-40B4-BE49-F238E27FC236}">
                <a16:creationId xmlns:a16="http://schemas.microsoft.com/office/drawing/2014/main" id="{9D4B1BEF-4734-93AD-4593-E8285A7E42CA}"/>
              </a:ext>
            </a:extLst>
          </p:cNvPr>
          <p:cNvPicPr>
            <a:picLocks noGrp="1" noChangeAspect="1"/>
          </p:cNvPicPr>
          <p:nvPr>
            <p:ph idx="1"/>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2622739" y="759861"/>
            <a:ext cx="7161887" cy="4004146"/>
          </a:xfrm>
        </p:spPr>
      </p:pic>
    </p:spTree>
    <p:extLst>
      <p:ext uri="{BB962C8B-B14F-4D97-AF65-F5344CB8AC3E}">
        <p14:creationId xmlns:p14="http://schemas.microsoft.com/office/powerpoint/2010/main" val="2714290362"/>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red ball on a black surface&#10;&#10;Description automatically generated with low confidence">
            <a:extLst>
              <a:ext uri="{FF2B5EF4-FFF2-40B4-BE49-F238E27FC236}">
                <a16:creationId xmlns:a16="http://schemas.microsoft.com/office/drawing/2014/main" id="{2B853658-30DB-33CF-CD38-FA9AAE3DC907}"/>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488451" y="1297681"/>
            <a:ext cx="5397677" cy="3602949"/>
          </a:xfrm>
          <a:prstGeom prst="rect">
            <a:avLst/>
          </a:prstGeom>
          <a:noFill/>
        </p:spPr>
      </p:pic>
      <p:sp>
        <p:nvSpPr>
          <p:cNvPr id="14337" name="Title 1"/>
          <p:cNvSpPr>
            <a:spLocks noGrp="1"/>
          </p:cNvSpPr>
          <p:nvPr>
            <p:ph sz="half" idx="1"/>
          </p:nvPr>
        </p:nvSpPr>
        <p:spPr bwMode="auto">
          <a:xfrm>
            <a:off x="6297800" y="908720"/>
            <a:ext cx="3886200" cy="4351338"/>
          </a:xfrm>
        </p:spPr>
        <p:txBody>
          <a:bodyPr vert="horz" lIns="91440" tIns="45720" rIns="91440" bIns="45720" numCol="1" rtlCol="0" anchorCtr="0" compatLnSpc="1">
            <a:prstTxWarp prst="textNoShape">
              <a:avLst/>
            </a:prstTxWarp>
            <a:normAutofit/>
          </a:bodyPr>
          <a:lstStyle/>
          <a:p>
            <a:pPr marL="0" indent="0">
              <a:lnSpc>
                <a:spcPct val="200000"/>
              </a:lnSpc>
              <a:buNone/>
            </a:pPr>
            <a:br>
              <a:rPr lang="en-GB" b="1" dirty="0"/>
            </a:br>
            <a:r>
              <a:rPr lang="en-GB" sz="3200" b="1" dirty="0"/>
              <a:t>Event finance</a:t>
            </a:r>
            <a:br>
              <a:rPr lang="en-GB" sz="3200" b="1" dirty="0"/>
            </a:br>
            <a:r>
              <a:rPr lang="en-GB" sz="3200" b="1" dirty="0"/>
              <a:t>Events management </a:t>
            </a:r>
            <a:endParaRPr lang="en-GB" b="1" dirty="0"/>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a:extLst>
              <a:ext uri="{FF2B5EF4-FFF2-40B4-BE49-F238E27FC236}">
                <a16:creationId xmlns:a16="http://schemas.microsoft.com/office/drawing/2014/main" id="{25702526-ED83-42F4-99A5-EFF1B8FECA0A}"/>
              </a:ext>
            </a:extLst>
          </p:cNvPr>
          <p:cNvSpPr>
            <a:spLocks noGrp="1" noChangeArrowheads="1"/>
          </p:cNvSpPr>
          <p:nvPr>
            <p:ph type="title"/>
          </p:nvPr>
        </p:nvSpPr>
        <p:spPr>
          <a:xfrm>
            <a:off x="1415480" y="-60139"/>
            <a:ext cx="7162800" cy="1143000"/>
          </a:xfrm>
        </p:spPr>
        <p:txBody>
          <a:bodyPr/>
          <a:lstStyle/>
          <a:p>
            <a:r>
              <a:rPr lang="en-AU" altLang="en-US" sz="3600" b="1" dirty="0">
                <a:solidFill>
                  <a:srgbClr val="FF0000"/>
                </a:solidFill>
              </a:rPr>
              <a:t>Learning Objectives</a:t>
            </a:r>
          </a:p>
        </p:txBody>
      </p:sp>
      <p:sp>
        <p:nvSpPr>
          <p:cNvPr id="5123" name="Rectangle 3">
            <a:extLst>
              <a:ext uri="{FF2B5EF4-FFF2-40B4-BE49-F238E27FC236}">
                <a16:creationId xmlns:a16="http://schemas.microsoft.com/office/drawing/2014/main" id="{4363401D-E143-49E6-B4D8-19A1B7EC149E}"/>
              </a:ext>
            </a:extLst>
          </p:cNvPr>
          <p:cNvSpPr>
            <a:spLocks noGrp="1" noChangeArrowheads="1"/>
          </p:cNvSpPr>
          <p:nvPr>
            <p:ph idx="1"/>
          </p:nvPr>
        </p:nvSpPr>
        <p:spPr>
          <a:xfrm>
            <a:off x="2135561" y="1052736"/>
            <a:ext cx="7235825" cy="5300662"/>
          </a:xfrm>
        </p:spPr>
        <p:txBody>
          <a:bodyPr/>
          <a:lstStyle/>
          <a:p>
            <a:pPr marL="609600" indent="-609600">
              <a:buClr>
                <a:schemeClr val="tx1"/>
              </a:buClr>
              <a:buFontTx/>
              <a:buAutoNum type="arabicPeriod"/>
            </a:pPr>
            <a:r>
              <a:rPr lang="en-AU" altLang="en-US" sz="2700" dirty="0"/>
              <a:t>Understand the role of financial management in the overall management of an event</a:t>
            </a:r>
          </a:p>
          <a:p>
            <a:pPr marL="609600" indent="-609600">
              <a:buClr>
                <a:schemeClr val="tx1"/>
              </a:buClr>
              <a:buFontTx/>
              <a:buAutoNum type="arabicPeriod"/>
            </a:pPr>
            <a:r>
              <a:rPr lang="en-AU" altLang="en-US" sz="2700" dirty="0"/>
              <a:t>Create an event budget</a:t>
            </a:r>
          </a:p>
          <a:p>
            <a:pPr marL="609600" indent="-609600">
              <a:buClr>
                <a:schemeClr val="tx1"/>
              </a:buClr>
              <a:buFontTx/>
              <a:buAutoNum type="arabicPeriod"/>
            </a:pPr>
            <a:r>
              <a:rPr lang="en-AU" altLang="en-US" sz="2700" dirty="0"/>
              <a:t>Understand the methods of event costing and ticket pricing</a:t>
            </a:r>
          </a:p>
          <a:p>
            <a:pPr marL="609600" indent="-609600">
              <a:buClr>
                <a:schemeClr val="tx1"/>
              </a:buClr>
              <a:buFontTx/>
              <a:buAutoNum type="arabicPeriod"/>
            </a:pPr>
            <a:r>
              <a:rPr lang="en-AU" altLang="en-US" sz="2700" dirty="0"/>
              <a:t>Monitor and control the event spending and incoming finances</a:t>
            </a:r>
          </a:p>
          <a:p>
            <a:pPr marL="609600" indent="-609600">
              <a:buClr>
                <a:schemeClr val="tx1"/>
              </a:buClr>
              <a:buFontTx/>
              <a:buAutoNum type="arabicPeriod" startAt="5"/>
            </a:pPr>
            <a:r>
              <a:rPr lang="en-AU" altLang="en-US" sz="2700" dirty="0"/>
              <a:t>Identify the key elements of budgetary control and explain the relationship between them</a:t>
            </a:r>
          </a:p>
          <a:p>
            <a:pPr marL="609600" indent="-609600">
              <a:buClr>
                <a:schemeClr val="tx1"/>
              </a:buClr>
              <a:buFontTx/>
              <a:buAutoNum type="arabicPeriod" startAt="5"/>
            </a:pPr>
            <a:r>
              <a:rPr lang="en-AU" altLang="en-US" sz="2700" dirty="0"/>
              <a:t>Understand the advantages and shortcomings of using a budget</a:t>
            </a:r>
          </a:p>
          <a:p>
            <a:pPr marL="609600" indent="-609600">
              <a:buClr>
                <a:schemeClr val="tx1"/>
              </a:buClr>
              <a:buFontTx/>
              <a:buAutoNum type="arabicPeriod"/>
            </a:pPr>
            <a:endParaRPr lang="en-AU" altLang="en-US" sz="2700" dirty="0"/>
          </a:p>
        </p:txBody>
      </p:sp>
    </p:spTree>
  </p:cSld>
  <p:clrMapOvr>
    <a:masterClrMapping/>
  </p:clrMapOvr>
  <p:transition/>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a:extLst>
              <a:ext uri="{FF2B5EF4-FFF2-40B4-BE49-F238E27FC236}">
                <a16:creationId xmlns:a16="http://schemas.microsoft.com/office/drawing/2014/main" id="{3399B263-36F7-4946-822A-903A2C099E06}"/>
              </a:ext>
            </a:extLst>
          </p:cNvPr>
          <p:cNvSpPr>
            <a:spLocks noGrp="1" noChangeArrowheads="1"/>
          </p:cNvSpPr>
          <p:nvPr>
            <p:ph type="title"/>
          </p:nvPr>
        </p:nvSpPr>
        <p:spPr>
          <a:xfrm>
            <a:off x="2054091" y="30324"/>
            <a:ext cx="7886700" cy="1133499"/>
          </a:xfrm>
        </p:spPr>
        <p:txBody>
          <a:bodyPr vert="horz" lIns="91440" tIns="45720" rIns="91440" bIns="45720" rtlCol="0" anchor="ctr">
            <a:normAutofit/>
          </a:bodyPr>
          <a:lstStyle/>
          <a:p>
            <a:pPr algn="ctr" eaLnBrk="1" hangingPunct="1">
              <a:lnSpc>
                <a:spcPct val="90000"/>
              </a:lnSpc>
            </a:pPr>
            <a:r>
              <a:rPr lang="en-US" altLang="en-US" sz="4500" dirty="0"/>
              <a:t>Introduction</a:t>
            </a:r>
          </a:p>
        </p:txBody>
      </p:sp>
      <p:graphicFrame>
        <p:nvGraphicFramePr>
          <p:cNvPr id="4101" name="Rectangle 3">
            <a:extLst>
              <a:ext uri="{FF2B5EF4-FFF2-40B4-BE49-F238E27FC236}">
                <a16:creationId xmlns:a16="http://schemas.microsoft.com/office/drawing/2014/main" id="{7E05DB57-C8BE-4EA4-87A5-BFF0B8204D99}"/>
              </a:ext>
            </a:extLst>
          </p:cNvPr>
          <p:cNvGraphicFramePr>
            <a:graphicFrameLocks noGrp="1"/>
          </p:cNvGraphicFramePr>
          <p:nvPr>
            <p:ph idx="1"/>
            <p:extLst>
              <p:ext uri="{D42A27DB-BD31-4B8C-83A1-F6EECF244321}">
                <p14:modId xmlns:p14="http://schemas.microsoft.com/office/powerpoint/2010/main" val="2080733662"/>
              </p:ext>
            </p:extLst>
          </p:nvPr>
        </p:nvGraphicFramePr>
        <p:xfrm>
          <a:off x="2322389" y="960317"/>
          <a:ext cx="7886700" cy="435254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TextBox 2">
            <a:extLst>
              <a:ext uri="{FF2B5EF4-FFF2-40B4-BE49-F238E27FC236}">
                <a16:creationId xmlns:a16="http://schemas.microsoft.com/office/drawing/2014/main" id="{274BC9E5-4F50-7A5A-C2D2-61EC4D3918FB}"/>
              </a:ext>
            </a:extLst>
          </p:cNvPr>
          <p:cNvSpPr txBox="1"/>
          <p:nvPr/>
        </p:nvSpPr>
        <p:spPr>
          <a:xfrm>
            <a:off x="2251209" y="5029773"/>
            <a:ext cx="7689582" cy="646331"/>
          </a:xfrm>
          <a:prstGeom prst="rect">
            <a:avLst/>
          </a:prstGeom>
          <a:noFill/>
        </p:spPr>
        <p:txBody>
          <a:bodyPr wrap="square">
            <a:spAutoFit/>
          </a:bodyPr>
          <a:lstStyle/>
          <a:p>
            <a:r>
              <a:rPr lang="en-GB" dirty="0"/>
              <a:t>Preuss and Schnitzer (2012) debates the economic impacts of major events (e.g., Preuss, 2009; Matheson, 2009; Baade and Matheson, 2004)</a:t>
            </a:r>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7" name="Picture 5" descr="V:\Graphics\Powerpoint\PE_UK\PE457-Beech\Final files\GIF\ch08\M08NF001.gif">
            <a:extLst>
              <a:ext uri="{FF2B5EF4-FFF2-40B4-BE49-F238E27FC236}">
                <a16:creationId xmlns:a16="http://schemas.microsoft.com/office/drawing/2014/main" id="{D529A77D-B1DB-4377-9C5B-B535EE35F0A2}"/>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1876811" y="45994"/>
            <a:ext cx="9030284" cy="5888082"/>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pic>
      <p:sp>
        <p:nvSpPr>
          <p:cNvPr id="6" name="Text Box 4">
            <a:extLst>
              <a:ext uri="{FF2B5EF4-FFF2-40B4-BE49-F238E27FC236}">
                <a16:creationId xmlns:a16="http://schemas.microsoft.com/office/drawing/2014/main" id="{5C6381E5-C579-4763-AFED-84D83E48C58E}"/>
              </a:ext>
            </a:extLst>
          </p:cNvPr>
          <p:cNvSpPr txBox="1">
            <a:spLocks noChangeArrowheads="1"/>
          </p:cNvSpPr>
          <p:nvPr/>
        </p:nvSpPr>
        <p:spPr bwMode="auto">
          <a:xfrm>
            <a:off x="3389312" y="6358394"/>
            <a:ext cx="6379096" cy="566738"/>
          </a:xfrm>
          <a:prstGeom prst="rect">
            <a:avLst/>
          </a:prstGeom>
          <a:noFill/>
          <a:ln>
            <a:noFill/>
          </a:ln>
        </p:spPr>
        <p:txBody>
          <a:bodyPr vert="horz" wrap="square" lIns="91440" tIns="45720" rIns="91440" bIns="45720" numCol="1" anchor="t" anchorCtr="0" compatLnSpc="1">
            <a:prstTxWarp prst="textNoShape">
              <a:avLst/>
            </a:prstTxWarp>
            <a:normAutofit/>
          </a:bodyPr>
          <a:lstStyle/>
          <a:p>
            <a:pPr eaLnBrk="0" hangingPunct="0">
              <a:spcBef>
                <a:spcPct val="20000"/>
              </a:spcBef>
              <a:defRPr/>
            </a:pPr>
            <a:r>
              <a:rPr lang="en-US" sz="1400" dirty="0">
                <a:solidFill>
                  <a:schemeClr val="bg1"/>
                </a:solidFill>
              </a:rPr>
              <a:t>Figure 8.1  Potential costs and incomes of events</a:t>
            </a:r>
            <a:br>
              <a:rPr lang="en-US" sz="1400" dirty="0">
                <a:solidFill>
                  <a:schemeClr val="bg1"/>
                </a:solidFill>
              </a:rPr>
            </a:br>
            <a:r>
              <a:rPr lang="en-US" sz="1400" i="1" dirty="0">
                <a:solidFill>
                  <a:schemeClr val="bg1"/>
                </a:solidFill>
              </a:rPr>
              <a:t>Source</a:t>
            </a:r>
            <a:r>
              <a:rPr lang="en-US" sz="1400" dirty="0">
                <a:solidFill>
                  <a:schemeClr val="bg1"/>
                </a:solidFill>
              </a:rPr>
              <a:t>: Own illustration adapted from Games Legacy (2002: 26)</a:t>
            </a:r>
          </a:p>
        </p:txBody>
      </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6473" name="Group 89"/>
          <p:cNvGraphicFramePr>
            <a:graphicFrameLocks noGrp="1"/>
          </p:cNvGraphicFramePr>
          <p:nvPr/>
        </p:nvGraphicFramePr>
        <p:xfrm>
          <a:off x="1919289" y="260351"/>
          <a:ext cx="8416925" cy="5329239"/>
        </p:xfrm>
        <a:graphic>
          <a:graphicData uri="http://schemas.openxmlformats.org/drawingml/2006/table">
            <a:tbl>
              <a:tblPr/>
              <a:tblGrid>
                <a:gridCol w="3089275">
                  <a:extLst>
                    <a:ext uri="{9D8B030D-6E8A-4147-A177-3AD203B41FA5}">
                      <a16:colId xmlns:a16="http://schemas.microsoft.com/office/drawing/2014/main" val="20000"/>
                    </a:ext>
                  </a:extLst>
                </a:gridCol>
                <a:gridCol w="5327650">
                  <a:extLst>
                    <a:ext uri="{9D8B030D-6E8A-4147-A177-3AD203B41FA5}">
                      <a16:colId xmlns:a16="http://schemas.microsoft.com/office/drawing/2014/main" val="20001"/>
                    </a:ext>
                  </a:extLst>
                </a:gridCol>
              </a:tblGrid>
              <a:tr h="431800">
                <a:tc>
                  <a:txBody>
                    <a:bodyPr/>
                    <a:lstStyle/>
                    <a:p>
                      <a:pPr marL="0" marR="0" lvl="0" indent="0" algn="l" defTabSz="914400" rtl="0" eaLnBrk="1" fontAlgn="base" latinLnBrk="0" hangingPunct="1">
                        <a:lnSpc>
                          <a:spcPct val="130000"/>
                        </a:lnSpc>
                        <a:spcBef>
                          <a:spcPct val="0"/>
                        </a:spcBef>
                        <a:spcAft>
                          <a:spcPct val="0"/>
                        </a:spcAft>
                        <a:buClrTx/>
                        <a:buSzTx/>
                        <a:buFontTx/>
                        <a:buNone/>
                        <a:tabLst/>
                      </a:pPr>
                      <a:r>
                        <a:rPr kumimoji="0" lang="en-GB" sz="1800" b="0" i="1" u="none" strike="noStrike" cap="none" normalizeH="0" baseline="0">
                          <a:ln>
                            <a:noFill/>
                          </a:ln>
                          <a:solidFill>
                            <a:schemeClr val="tx1"/>
                          </a:solidFill>
                          <a:effectLst/>
                          <a:latin typeface="Calibri" pitchFamily="34" charset="0"/>
                          <a:ea typeface="ＭＳ Ｐゴシック"/>
                          <a:cs typeface="Times New Roman" pitchFamily="18" charset="0"/>
                        </a:rPr>
                        <a:t>User Groups</a:t>
                      </a:r>
                    </a:p>
                  </a:txBody>
                  <a:tcPr marL="50380" marR="50380" marT="0" marB="0" horzOverflow="overflow">
                    <a:lnL cap="flat">
                      <a:noFill/>
                    </a:lnL>
                    <a:lnR>
                      <a:noFill/>
                    </a:lnR>
                    <a:lnT w="19050" cap="flat" cmpd="sng" algn="ctr">
                      <a:solidFill>
                        <a:schemeClr val="tx1"/>
                      </a:solidFill>
                      <a:prstDash val="solid"/>
                      <a:round/>
                      <a:headEnd type="none" w="med" len="med"/>
                      <a:tailEnd type="none" w="med" len="med"/>
                    </a:lnT>
                    <a:lnB w="1905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pPr>
                      <a:r>
                        <a:rPr kumimoji="0" lang="en-GB" sz="1800" b="0" i="1" u="none" strike="noStrike" cap="none" normalizeH="0" baseline="0">
                          <a:ln>
                            <a:noFill/>
                          </a:ln>
                          <a:solidFill>
                            <a:schemeClr val="tx1"/>
                          </a:solidFill>
                          <a:effectLst/>
                          <a:latin typeface="Calibri" pitchFamily="34" charset="0"/>
                          <a:ea typeface="ＭＳ Ｐゴシック"/>
                          <a:cs typeface="Times New Roman" pitchFamily="18" charset="0"/>
                        </a:rPr>
                        <a:t>Areas of interest</a:t>
                      </a:r>
                    </a:p>
                  </a:txBody>
                  <a:tcPr marL="50380" marR="50380" marT="0" marB="0" horzOverflow="overflow">
                    <a:lnL>
                      <a:noFill/>
                    </a:lnL>
                    <a:lnR cap="flat">
                      <a:noFill/>
                    </a:lnR>
                    <a:lnT w="19050" cap="flat" cmpd="sng" algn="ctr">
                      <a:solidFill>
                        <a:schemeClr val="tx1"/>
                      </a:solidFill>
                      <a:prstDash val="solid"/>
                      <a:round/>
                      <a:headEnd type="none" w="med" len="med"/>
                      <a:tailEnd type="none" w="med" len="med"/>
                    </a:lnT>
                    <a:lnB w="1905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r h="1223963">
                <a:tc>
                  <a:txBody>
                    <a:bodyPr/>
                    <a:lstStyle/>
                    <a:p>
                      <a:pPr marL="0" marR="0" lvl="0" indent="0" algn="l" defTabSz="914400" rtl="0" eaLnBrk="1" fontAlgn="base" latinLnBrk="0" hangingPunct="1">
                        <a:lnSpc>
                          <a:spcPct val="130000"/>
                        </a:lnSpc>
                        <a:spcBef>
                          <a:spcPct val="0"/>
                        </a:spcBef>
                        <a:spcAft>
                          <a:spcPct val="0"/>
                        </a:spcAft>
                        <a:buClrTx/>
                        <a:buSzTx/>
                        <a:buFontTx/>
                        <a:buNone/>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Event managers</a:t>
                      </a:r>
                    </a:p>
                  </a:txBody>
                  <a:tcPr marL="50380" marR="50380" marT="0" marB="0" horzOverflow="overflow">
                    <a:lnL cap="flat">
                      <a:noFill/>
                    </a:lnL>
                    <a:lnR>
                      <a:noFill/>
                    </a:lnR>
                    <a:lnT w="19050" cap="flat" cmpd="sng" algn="ctr">
                      <a:solidFill>
                        <a:schemeClr val="tx1"/>
                      </a:solidFill>
                      <a:prstDash val="solid"/>
                      <a:round/>
                      <a:headEnd type="none" w="med" len="med"/>
                      <a:tailEnd type="none" w="med" len="med"/>
                    </a:lnT>
                    <a:lnB>
                      <a:noFill/>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Managers </a:t>
                      </a:r>
                      <a:r>
                        <a:rPr kumimoji="0" lang="en-US" sz="1800" b="0" i="0" u="none" strike="noStrike" cap="none" normalizeH="0" baseline="0">
                          <a:ln>
                            <a:noFill/>
                          </a:ln>
                          <a:solidFill>
                            <a:schemeClr val="tx1"/>
                          </a:solidFill>
                          <a:effectLst/>
                          <a:latin typeface="Calibri" pitchFamily="34" charset="0"/>
                          <a:ea typeface="ＭＳ Ｐゴシック"/>
                          <a:cs typeface="Times New Roman" pitchFamily="18" charset="0"/>
                        </a:rPr>
                        <a:t>require financial information so that they can make present and future plans for the event and see how effective their decisions have been.</a:t>
                      </a:r>
                      <a:endPar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endParaRPr>
                    </a:p>
                  </a:txBody>
                  <a:tcPr marL="50380" marR="50380" marT="0" marB="0" horzOverflow="overflow">
                    <a:lnL>
                      <a:noFill/>
                    </a:lnL>
                    <a:lnR cap="flat">
                      <a:noFill/>
                    </a:lnR>
                    <a:lnT w="19050" cap="flat" cmpd="sng" algn="ctr">
                      <a:solidFill>
                        <a:schemeClr val="tx1"/>
                      </a:solidFill>
                      <a:prstDash val="solid"/>
                      <a:round/>
                      <a:headEnd type="none" w="med" len="med"/>
                      <a:tailEnd type="none" w="med" len="med"/>
                    </a:lnT>
                    <a:lnB>
                      <a:noFill/>
                    </a:lnB>
                    <a:lnTlToBr>
                      <a:noFill/>
                    </a:lnTlToBr>
                    <a:lnBlToTr>
                      <a:noFill/>
                    </a:lnBlToTr>
                    <a:noFill/>
                  </a:tcPr>
                </a:tc>
                <a:extLst>
                  <a:ext uri="{0D108BD9-81ED-4DB2-BD59-A6C34878D82A}">
                    <a16:rowId xmlns:a16="http://schemas.microsoft.com/office/drawing/2014/main" val="10001"/>
                  </a:ext>
                </a:extLst>
              </a:tr>
              <a:tr h="865188">
                <a:tc>
                  <a:txBody>
                    <a:bodyPr/>
                    <a:lstStyle/>
                    <a:p>
                      <a:pPr marL="0" marR="0" lvl="0" indent="0" algn="l" defTabSz="914400" rtl="0" eaLnBrk="1" fontAlgn="base" latinLnBrk="0" hangingPunct="1">
                        <a:lnSpc>
                          <a:spcPct val="130000"/>
                        </a:lnSpc>
                        <a:spcBef>
                          <a:spcPct val="0"/>
                        </a:spcBef>
                        <a:spcAft>
                          <a:spcPct val="0"/>
                        </a:spcAft>
                        <a:buClrTx/>
                        <a:buSzTx/>
                        <a:buFontTx/>
                        <a:buNone/>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Trade contacts (e.g. suppliers)</a:t>
                      </a:r>
                    </a:p>
                  </a:txBody>
                  <a:tcPr marL="50380" marR="50380" marT="0" marB="0" horzOverflow="overflow">
                    <a:lnL cap="flat">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pPr>
                      <a:r>
                        <a:rPr kumimoji="0" lang="en-US" sz="1800" b="0" i="0" u="none" strike="noStrike" cap="none" normalizeH="0" baseline="0">
                          <a:ln>
                            <a:noFill/>
                          </a:ln>
                          <a:solidFill>
                            <a:schemeClr val="tx1"/>
                          </a:solidFill>
                          <a:effectLst/>
                          <a:latin typeface="Calibri" pitchFamily="34" charset="0"/>
                          <a:ea typeface="ＭＳ Ｐゴシック"/>
                          <a:cs typeface="Times New Roman" pitchFamily="18" charset="0"/>
                        </a:rPr>
                        <a:t>Suppliers and other trade contacts need to know if they are going to be paid on time by the event organiser.</a:t>
                      </a:r>
                      <a:endPar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endParaRPr>
                    </a:p>
                  </a:txBody>
                  <a:tcPr marL="50380" marR="50380" marT="0" marB="0" horzOverflow="overflow">
                    <a:lnL>
                      <a:noFill/>
                    </a:lnL>
                    <a:lnR cap="flat">
                      <a:noFill/>
                    </a:lnR>
                    <a:lnT>
                      <a:noFill/>
                    </a:lnT>
                    <a:lnB>
                      <a:noFill/>
                    </a:lnB>
                    <a:lnTlToBr>
                      <a:noFill/>
                    </a:lnTlToBr>
                    <a:lnBlToTr>
                      <a:noFill/>
                    </a:lnBlToTr>
                    <a:noFill/>
                  </a:tcPr>
                </a:tc>
                <a:extLst>
                  <a:ext uri="{0D108BD9-81ED-4DB2-BD59-A6C34878D82A}">
                    <a16:rowId xmlns:a16="http://schemas.microsoft.com/office/drawing/2014/main" val="10002"/>
                  </a:ext>
                </a:extLst>
              </a:tr>
              <a:tr h="1584325">
                <a:tc>
                  <a:txBody>
                    <a:bodyPr/>
                    <a:lstStyle/>
                    <a:p>
                      <a:pPr marL="0" marR="0" lvl="0" indent="0" algn="l" defTabSz="914400" rtl="0" eaLnBrk="1" fontAlgn="base" latinLnBrk="0" hangingPunct="1">
                        <a:lnSpc>
                          <a:spcPct val="130000"/>
                        </a:lnSpc>
                        <a:spcBef>
                          <a:spcPct val="0"/>
                        </a:spcBef>
                        <a:spcAft>
                          <a:spcPct val="0"/>
                        </a:spcAft>
                        <a:buClrTx/>
                        <a:buSzTx/>
                        <a:buFontTx/>
                        <a:buNone/>
                        <a:tabLst/>
                      </a:pPr>
                      <a:r>
                        <a:rPr kumimoji="0" lang="en-GB" sz="1800" b="0" i="0" u="none" strike="noStrike" cap="none" normalizeH="0" baseline="0" dirty="0">
                          <a:ln>
                            <a:noFill/>
                          </a:ln>
                          <a:solidFill>
                            <a:schemeClr val="tx1"/>
                          </a:solidFill>
                          <a:effectLst/>
                          <a:latin typeface="Calibri" pitchFamily="34" charset="0"/>
                          <a:ea typeface="ＭＳ Ｐゴシック"/>
                          <a:cs typeface="Times New Roman" pitchFamily="18" charset="0"/>
                        </a:rPr>
                        <a:t>Providers of private finance (e.g. banks and so on)</a:t>
                      </a:r>
                    </a:p>
                  </a:txBody>
                  <a:tcPr marL="50380" marR="50380" marT="0" marB="0" horzOverflow="overflow">
                    <a:lnL cap="flat">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pPr>
                      <a:r>
                        <a:rPr kumimoji="0" lang="en-US" sz="1800" b="0" i="0" u="none" strike="noStrike" cap="none" normalizeH="0" baseline="0">
                          <a:ln>
                            <a:noFill/>
                          </a:ln>
                          <a:solidFill>
                            <a:schemeClr val="tx1"/>
                          </a:solidFill>
                          <a:effectLst/>
                          <a:latin typeface="Calibri" pitchFamily="34" charset="0"/>
                          <a:ea typeface="ＭＳ Ｐゴシック"/>
                          <a:cs typeface="Times New Roman" pitchFamily="18" charset="0"/>
                        </a:rPr>
                        <a:t>Banks and other lenders of finance need to ensure that any loans and interest payments are going to be made on time before they lend money and during the repayment period.</a:t>
                      </a:r>
                      <a:endPar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endParaRPr>
                    </a:p>
                  </a:txBody>
                  <a:tcPr marL="50380" marR="50380" marT="0" marB="0" horzOverflow="overflow">
                    <a:lnL>
                      <a:noFill/>
                    </a:lnL>
                    <a:lnR cap="flat">
                      <a:noFill/>
                    </a:lnR>
                    <a:lnT>
                      <a:noFill/>
                    </a:lnT>
                    <a:lnB>
                      <a:noFill/>
                    </a:lnB>
                    <a:lnTlToBr>
                      <a:noFill/>
                    </a:lnTlToBr>
                    <a:lnBlToTr>
                      <a:noFill/>
                    </a:lnBlToTr>
                    <a:noFill/>
                  </a:tcPr>
                </a:tc>
                <a:extLst>
                  <a:ext uri="{0D108BD9-81ED-4DB2-BD59-A6C34878D82A}">
                    <a16:rowId xmlns:a16="http://schemas.microsoft.com/office/drawing/2014/main" val="10003"/>
                  </a:ext>
                </a:extLst>
              </a:tr>
              <a:tr h="1223963">
                <a:tc>
                  <a:txBody>
                    <a:bodyPr/>
                    <a:lstStyle/>
                    <a:p>
                      <a:pPr marL="0" marR="0" lvl="0" indent="0" algn="l" defTabSz="914400" rtl="0" eaLnBrk="1" fontAlgn="base" latinLnBrk="0" hangingPunct="1">
                        <a:lnSpc>
                          <a:spcPct val="130000"/>
                        </a:lnSpc>
                        <a:spcBef>
                          <a:spcPct val="0"/>
                        </a:spcBef>
                        <a:spcAft>
                          <a:spcPct val="0"/>
                        </a:spcAft>
                        <a:buClrTx/>
                        <a:buSzTx/>
                        <a:buFontTx/>
                        <a:buNone/>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Providers of public finance (e.g. government agencies, quangos and so on)</a:t>
                      </a:r>
                    </a:p>
                  </a:txBody>
                  <a:tcPr marL="50380" marR="50380" marT="0" marB="0" horzOverflow="overflow">
                    <a:lnL cap="flat">
                      <a:noFill/>
                    </a:lnL>
                    <a:lnR>
                      <a:noFill/>
                    </a:lnR>
                    <a:lnT>
                      <a:noFill/>
                    </a:lnT>
                    <a:lnB w="1905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pPr>
                      <a:r>
                        <a:rPr kumimoji="0" lang="en-US" sz="1800" b="0" i="0" u="none" strike="noStrike" cap="none" normalizeH="0" baseline="0" dirty="0">
                          <a:ln>
                            <a:noFill/>
                          </a:ln>
                          <a:solidFill>
                            <a:schemeClr val="tx1"/>
                          </a:solidFill>
                          <a:effectLst/>
                          <a:latin typeface="Calibri" pitchFamily="34" charset="0"/>
                          <a:ea typeface="ＭＳ Ｐゴシック"/>
                          <a:cs typeface="Times New Roman" pitchFamily="18" charset="0"/>
                        </a:rPr>
                        <a:t>Funding bodies will want to ensure that their funds are being used for the appropriate purpose and that those funds are helping to meet their performance objectives.</a:t>
                      </a:r>
                      <a:endParaRPr kumimoji="0" lang="en-GB" sz="1800" b="0" i="0" u="none" strike="noStrike" cap="none" normalizeH="0" baseline="0" dirty="0">
                        <a:ln>
                          <a:noFill/>
                        </a:ln>
                        <a:solidFill>
                          <a:schemeClr val="tx1"/>
                        </a:solidFill>
                        <a:effectLst/>
                        <a:latin typeface="Calibri" pitchFamily="34" charset="0"/>
                        <a:ea typeface="ＭＳ Ｐゴシック"/>
                        <a:cs typeface="Times New Roman" pitchFamily="18" charset="0"/>
                      </a:endParaRPr>
                    </a:p>
                  </a:txBody>
                  <a:tcPr marL="50380" marR="50380" marT="0" marB="0" horzOverflow="overflow">
                    <a:lnL>
                      <a:noFill/>
                    </a:lnL>
                    <a:lnR cap="flat">
                      <a:noFill/>
                    </a:lnR>
                    <a:lnT>
                      <a:noFill/>
                    </a:lnT>
                    <a:lnB w="1905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4"/>
                  </a:ext>
                </a:extLst>
              </a:tr>
            </a:tbl>
          </a:graphicData>
        </a:graphic>
      </p:graphicFrame>
      <p:sp>
        <p:nvSpPr>
          <p:cNvPr id="15375" name="Title 3"/>
          <p:cNvSpPr>
            <a:spLocks/>
          </p:cNvSpPr>
          <p:nvPr/>
        </p:nvSpPr>
        <p:spPr bwMode="auto">
          <a:xfrm>
            <a:off x="1920875" y="5703888"/>
            <a:ext cx="8439150" cy="831850"/>
          </a:xfrm>
          <a:prstGeom prst="rect">
            <a:avLst/>
          </a:prstGeom>
          <a:noFill/>
          <a:ln w="9525">
            <a:noFill/>
            <a:miter lim="800000"/>
            <a:headEnd/>
            <a:tailEnd/>
          </a:ln>
        </p:spPr>
        <p:txBody>
          <a:bodyPr anchor="ctr">
            <a:spAutoFit/>
          </a:bodyPr>
          <a:lstStyle/>
          <a:p>
            <a:pPr marL="1430338" indent="-1430338" eaLnBrk="0" hangingPunct="0">
              <a:tabLst>
                <a:tab pos="1430338" algn="l"/>
              </a:tabLst>
            </a:pPr>
            <a:r>
              <a:rPr lang="en-GB" sz="2400" b="1">
                <a:latin typeface="Calibri" pitchFamily="34" charset="0"/>
              </a:rPr>
              <a:t>Table 6.2	</a:t>
            </a:r>
            <a:r>
              <a:rPr lang="en-US" sz="2400">
                <a:latin typeface="Calibri" pitchFamily="34" charset="0"/>
              </a:rPr>
              <a:t>Users of financial information and their </a:t>
            </a:r>
            <a:br>
              <a:rPr lang="en-US" sz="2400">
                <a:latin typeface="Calibri" pitchFamily="34" charset="0"/>
              </a:rPr>
            </a:br>
            <a:r>
              <a:rPr lang="en-US" sz="2400">
                <a:latin typeface="Calibri" pitchFamily="34" charset="0"/>
              </a:rPr>
              <a:t>information needs</a:t>
            </a:r>
            <a:endParaRPr lang="en-GB" sz="2400">
              <a:latin typeface="Calibri" pitchFamily="34" charset="0"/>
            </a:endParaRPr>
          </a:p>
        </p:txBody>
      </p:sp>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5909" name="Group 69"/>
          <p:cNvGraphicFramePr>
            <a:graphicFrameLocks noGrp="1"/>
          </p:cNvGraphicFramePr>
          <p:nvPr/>
        </p:nvGraphicFramePr>
        <p:xfrm>
          <a:off x="1919289" y="538163"/>
          <a:ext cx="8416925" cy="4464050"/>
        </p:xfrm>
        <a:graphic>
          <a:graphicData uri="http://schemas.openxmlformats.org/drawingml/2006/table">
            <a:tbl>
              <a:tblPr/>
              <a:tblGrid>
                <a:gridCol w="3089275">
                  <a:extLst>
                    <a:ext uri="{9D8B030D-6E8A-4147-A177-3AD203B41FA5}">
                      <a16:colId xmlns:a16="http://schemas.microsoft.com/office/drawing/2014/main" val="20000"/>
                    </a:ext>
                  </a:extLst>
                </a:gridCol>
                <a:gridCol w="5327650">
                  <a:extLst>
                    <a:ext uri="{9D8B030D-6E8A-4147-A177-3AD203B41FA5}">
                      <a16:colId xmlns:a16="http://schemas.microsoft.com/office/drawing/2014/main" val="20001"/>
                    </a:ext>
                  </a:extLst>
                </a:gridCol>
              </a:tblGrid>
              <a:tr h="431800">
                <a:tc>
                  <a:txBody>
                    <a:bodyPr/>
                    <a:lstStyle/>
                    <a:p>
                      <a:pPr marL="0" marR="0" lvl="0" indent="0" algn="l" defTabSz="914400" rtl="0" eaLnBrk="1" fontAlgn="base" latinLnBrk="0" hangingPunct="1">
                        <a:lnSpc>
                          <a:spcPct val="130000"/>
                        </a:lnSpc>
                        <a:spcBef>
                          <a:spcPct val="0"/>
                        </a:spcBef>
                        <a:spcAft>
                          <a:spcPct val="0"/>
                        </a:spcAft>
                        <a:buClrTx/>
                        <a:buSzTx/>
                        <a:buFontTx/>
                        <a:buNone/>
                        <a:tabLst/>
                      </a:pPr>
                      <a:r>
                        <a:rPr kumimoji="0" lang="en-GB" sz="1800" b="0" i="1" u="none" strike="noStrike" cap="none" normalizeH="0" baseline="0">
                          <a:ln>
                            <a:noFill/>
                          </a:ln>
                          <a:solidFill>
                            <a:schemeClr val="tx1"/>
                          </a:solidFill>
                          <a:effectLst/>
                          <a:latin typeface="Calibri" pitchFamily="34" charset="0"/>
                          <a:ea typeface="ＭＳ Ｐゴシック"/>
                          <a:cs typeface="Times New Roman" pitchFamily="18" charset="0"/>
                        </a:rPr>
                        <a:t>User Groups</a:t>
                      </a:r>
                    </a:p>
                  </a:txBody>
                  <a:tcPr marL="50380" marR="50380" marT="0" marB="0" horzOverflow="overflow">
                    <a:lnL cap="flat">
                      <a:noFill/>
                    </a:lnL>
                    <a:lnR>
                      <a:noFill/>
                    </a:lnR>
                    <a:lnT w="19050" cap="flat" cmpd="sng" algn="ctr">
                      <a:solidFill>
                        <a:schemeClr val="tx1"/>
                      </a:solidFill>
                      <a:prstDash val="solid"/>
                      <a:round/>
                      <a:headEnd type="none" w="med" len="med"/>
                      <a:tailEnd type="none" w="med" len="med"/>
                    </a:lnT>
                    <a:lnB w="1905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pPr>
                      <a:r>
                        <a:rPr kumimoji="0" lang="en-GB" sz="1800" b="0" i="1" u="none" strike="noStrike" cap="none" normalizeH="0" baseline="0">
                          <a:ln>
                            <a:noFill/>
                          </a:ln>
                          <a:solidFill>
                            <a:schemeClr val="tx1"/>
                          </a:solidFill>
                          <a:effectLst/>
                          <a:latin typeface="Calibri" pitchFamily="34" charset="0"/>
                          <a:ea typeface="ＭＳ Ｐゴシック"/>
                          <a:cs typeface="Times New Roman" pitchFamily="18" charset="0"/>
                        </a:rPr>
                        <a:t>Areas of interest</a:t>
                      </a:r>
                    </a:p>
                  </a:txBody>
                  <a:tcPr marL="50380" marR="50380" marT="0" marB="0" horzOverflow="overflow">
                    <a:lnL>
                      <a:noFill/>
                    </a:lnL>
                    <a:lnR cap="flat">
                      <a:noFill/>
                    </a:lnR>
                    <a:lnT w="19050" cap="flat" cmpd="sng" algn="ctr">
                      <a:solidFill>
                        <a:schemeClr val="tx1"/>
                      </a:solidFill>
                      <a:prstDash val="solid"/>
                      <a:round/>
                      <a:headEnd type="none" w="med" len="med"/>
                      <a:tailEnd type="none" w="med" len="med"/>
                    </a:lnT>
                    <a:lnB w="1905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r h="1584325">
                <a:tc>
                  <a:txBody>
                    <a:bodyPr/>
                    <a:lstStyle/>
                    <a:p>
                      <a:pPr marL="0" marR="0" lvl="0" indent="0" algn="l" defTabSz="914400" rtl="0" eaLnBrk="1" fontAlgn="base" latinLnBrk="0" hangingPunct="1">
                        <a:lnSpc>
                          <a:spcPct val="130000"/>
                        </a:lnSpc>
                        <a:spcBef>
                          <a:spcPct val="0"/>
                        </a:spcBef>
                        <a:spcAft>
                          <a:spcPct val="0"/>
                        </a:spcAft>
                        <a:buClrTx/>
                        <a:buSzTx/>
                        <a:buFontTx/>
                        <a:buNone/>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Tax authorities</a:t>
                      </a:r>
                    </a:p>
                  </a:txBody>
                  <a:tcPr marL="50380" marR="50380" marT="0" marB="0" horzOverflow="overflow">
                    <a:lnL cap="flat">
                      <a:noFill/>
                    </a:lnL>
                    <a:lnR>
                      <a:noFill/>
                    </a:lnR>
                    <a:lnT w="19050" cap="flat" cmpd="sng" algn="ctr">
                      <a:solidFill>
                        <a:schemeClr val="tx1"/>
                      </a:solidFill>
                      <a:prstDash val="solid"/>
                      <a:round/>
                      <a:headEnd type="none" w="med" len="med"/>
                      <a:tailEnd type="none" w="med" len="med"/>
                    </a:lnT>
                    <a:lnB>
                      <a:noFill/>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pPr>
                      <a:r>
                        <a:rPr kumimoji="0" lang="en-US" sz="1800" b="0" i="0" u="none" strike="noStrike" cap="none" normalizeH="0" baseline="0">
                          <a:ln>
                            <a:noFill/>
                          </a:ln>
                          <a:solidFill>
                            <a:schemeClr val="tx1"/>
                          </a:solidFill>
                          <a:effectLst/>
                          <a:latin typeface="Calibri" pitchFamily="34" charset="0"/>
                          <a:ea typeface="ＭＳ Ｐゴシック"/>
                          <a:cs typeface="Times New Roman" pitchFamily="18" charset="0"/>
                        </a:rPr>
                        <a:t>The tax authorities require information about the profits/surplus of the event so that they can work out how much tax the organisation owes. They also need details for VAT and employees’ income tax.</a:t>
                      </a:r>
                      <a:endPar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endParaRPr>
                    </a:p>
                  </a:txBody>
                  <a:tcPr marL="50380" marR="50380" marT="0" marB="0" horzOverflow="overflow">
                    <a:lnL>
                      <a:noFill/>
                    </a:lnL>
                    <a:lnR cap="flat">
                      <a:noFill/>
                    </a:lnR>
                    <a:lnT w="19050" cap="flat" cmpd="sng" algn="ctr">
                      <a:solidFill>
                        <a:schemeClr val="tx1"/>
                      </a:solidFill>
                      <a:prstDash val="solid"/>
                      <a:round/>
                      <a:headEnd type="none" w="med" len="med"/>
                      <a:tailEnd type="none" w="med" len="med"/>
                    </a:lnT>
                    <a:lnB>
                      <a:noFill/>
                    </a:lnB>
                    <a:lnTlToBr>
                      <a:noFill/>
                    </a:lnTlToBr>
                    <a:lnBlToTr>
                      <a:noFill/>
                    </a:lnBlToTr>
                    <a:noFill/>
                  </a:tcPr>
                </a:tc>
                <a:extLst>
                  <a:ext uri="{0D108BD9-81ED-4DB2-BD59-A6C34878D82A}">
                    <a16:rowId xmlns:a16="http://schemas.microsoft.com/office/drawing/2014/main" val="10001"/>
                  </a:ext>
                </a:extLst>
              </a:tr>
              <a:tr h="1584325">
                <a:tc>
                  <a:txBody>
                    <a:bodyPr/>
                    <a:lstStyle/>
                    <a:p>
                      <a:pPr marL="0" marR="0" lvl="0" indent="0" algn="l" defTabSz="914400" rtl="0" eaLnBrk="1" fontAlgn="base" latinLnBrk="0" hangingPunct="1">
                        <a:lnSpc>
                          <a:spcPct val="130000"/>
                        </a:lnSpc>
                        <a:spcBef>
                          <a:spcPct val="0"/>
                        </a:spcBef>
                        <a:spcAft>
                          <a:spcPct val="0"/>
                        </a:spcAft>
                        <a:buClrTx/>
                        <a:buSzTx/>
                        <a:buFontTx/>
                        <a:buNone/>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Employees/volunteers</a:t>
                      </a:r>
                    </a:p>
                  </a:txBody>
                  <a:tcPr marL="50380" marR="50380" marT="0" marB="0" horzOverflow="overflow">
                    <a:lnL cap="flat">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pPr>
                      <a:r>
                        <a:rPr kumimoji="0" lang="en-US" sz="1800" b="0" i="0" u="none" strike="noStrike" cap="none" normalizeH="0" baseline="0">
                          <a:ln>
                            <a:noFill/>
                          </a:ln>
                          <a:solidFill>
                            <a:schemeClr val="tx1"/>
                          </a:solidFill>
                          <a:effectLst/>
                          <a:latin typeface="Calibri" pitchFamily="34" charset="0"/>
                          <a:ea typeface="ＭＳ Ｐゴシック"/>
                          <a:cs typeface="Times New Roman" pitchFamily="18" charset="0"/>
                        </a:rPr>
                        <a:t>Organisations’ employees and volunteers often wish to know whether their jobs are safe and that they are going to be paid on time or that the event is likely to go ahead.</a:t>
                      </a:r>
                      <a:endPar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endParaRPr>
                    </a:p>
                  </a:txBody>
                  <a:tcPr marL="50380" marR="50380" marT="0" marB="0" horzOverflow="overflow">
                    <a:lnL>
                      <a:noFill/>
                    </a:lnL>
                    <a:lnR cap="flat">
                      <a:noFill/>
                    </a:lnR>
                    <a:lnT>
                      <a:noFill/>
                    </a:lnT>
                    <a:lnB>
                      <a:noFill/>
                    </a:lnB>
                    <a:lnTlToBr>
                      <a:noFill/>
                    </a:lnTlToBr>
                    <a:lnBlToTr>
                      <a:noFill/>
                    </a:lnBlToTr>
                    <a:noFill/>
                  </a:tcPr>
                </a:tc>
                <a:extLst>
                  <a:ext uri="{0D108BD9-81ED-4DB2-BD59-A6C34878D82A}">
                    <a16:rowId xmlns:a16="http://schemas.microsoft.com/office/drawing/2014/main" val="10002"/>
                  </a:ext>
                </a:extLst>
              </a:tr>
              <a:tr h="863600">
                <a:tc>
                  <a:txBody>
                    <a:bodyPr/>
                    <a:lstStyle/>
                    <a:p>
                      <a:pPr marL="0" marR="0" lvl="0" indent="0" algn="l" defTabSz="914400" rtl="0" eaLnBrk="1" fontAlgn="base" latinLnBrk="0" hangingPunct="1">
                        <a:lnSpc>
                          <a:spcPct val="130000"/>
                        </a:lnSpc>
                        <a:spcBef>
                          <a:spcPct val="0"/>
                        </a:spcBef>
                        <a:spcAft>
                          <a:spcPct val="0"/>
                        </a:spcAft>
                        <a:buClrTx/>
                        <a:buSzTx/>
                        <a:buFontTx/>
                        <a:buNone/>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Spectators</a:t>
                      </a:r>
                    </a:p>
                  </a:txBody>
                  <a:tcPr marL="50380" marR="50380" marT="0" marB="0" horzOverflow="overflow">
                    <a:lnL cap="flat">
                      <a:noFill/>
                    </a:lnL>
                    <a:lnR>
                      <a:noFill/>
                    </a:lnR>
                    <a:lnT>
                      <a:noFill/>
                    </a:lnT>
                    <a:lnB w="1905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pPr>
                      <a:r>
                        <a:rPr kumimoji="0" lang="en-US" sz="1800" b="0" i="0" u="none" strike="noStrike" cap="none" normalizeH="0" baseline="0">
                          <a:ln>
                            <a:noFill/>
                          </a:ln>
                          <a:solidFill>
                            <a:schemeClr val="tx1"/>
                          </a:solidFill>
                          <a:effectLst/>
                          <a:latin typeface="Calibri" pitchFamily="34" charset="0"/>
                          <a:ea typeface="ＭＳ Ｐゴシック"/>
                          <a:cs typeface="Times New Roman" pitchFamily="18" charset="0"/>
                        </a:rPr>
                        <a:t>It is normal for spectators to know if goods/services purchased are going to be delivered/provided.</a:t>
                      </a:r>
                      <a:endPar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endParaRPr>
                    </a:p>
                  </a:txBody>
                  <a:tcPr marL="50380" marR="50380" marT="0" marB="0" horzOverflow="overflow">
                    <a:lnL>
                      <a:noFill/>
                    </a:lnL>
                    <a:lnR cap="flat">
                      <a:noFill/>
                    </a:lnR>
                    <a:lnT>
                      <a:noFill/>
                    </a:lnT>
                    <a:lnB w="1905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3"/>
                  </a:ext>
                </a:extLst>
              </a:tr>
            </a:tbl>
          </a:graphicData>
        </a:graphic>
      </p:graphicFrame>
      <p:sp>
        <p:nvSpPr>
          <p:cNvPr id="16397" name="Title 3"/>
          <p:cNvSpPr>
            <a:spLocks/>
          </p:cNvSpPr>
          <p:nvPr/>
        </p:nvSpPr>
        <p:spPr bwMode="auto">
          <a:xfrm>
            <a:off x="1897063" y="5132388"/>
            <a:ext cx="8439150" cy="831850"/>
          </a:xfrm>
          <a:prstGeom prst="rect">
            <a:avLst/>
          </a:prstGeom>
          <a:noFill/>
          <a:ln w="9525">
            <a:noFill/>
            <a:miter lim="800000"/>
            <a:headEnd/>
            <a:tailEnd/>
          </a:ln>
        </p:spPr>
        <p:txBody>
          <a:bodyPr anchor="ctr">
            <a:spAutoFit/>
          </a:bodyPr>
          <a:lstStyle/>
          <a:p>
            <a:pPr marL="1430338" indent="-1430338" eaLnBrk="0" hangingPunct="0">
              <a:tabLst>
                <a:tab pos="1430338" algn="l"/>
              </a:tabLst>
            </a:pPr>
            <a:r>
              <a:rPr lang="en-GB" sz="2400" b="1">
                <a:latin typeface="Calibri" pitchFamily="34" charset="0"/>
              </a:rPr>
              <a:t>Table 6.2	</a:t>
            </a:r>
            <a:r>
              <a:rPr lang="en-US" sz="2400">
                <a:latin typeface="Calibri" pitchFamily="34" charset="0"/>
              </a:rPr>
              <a:t>Users of financial information and their information needs (contd.)</a:t>
            </a:r>
            <a:endParaRPr lang="en-GB" sz="2400">
              <a:latin typeface="Calibri" pitchFamily="34" charset="0"/>
            </a:endParaRPr>
          </a:p>
        </p:txBody>
      </p:sp>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a:extLst>
              <a:ext uri="{FF2B5EF4-FFF2-40B4-BE49-F238E27FC236}">
                <a16:creationId xmlns:a16="http://schemas.microsoft.com/office/drawing/2014/main" id="{AA0C3FFF-8311-457A-B61E-40ABC960A792}"/>
              </a:ext>
            </a:extLst>
          </p:cNvPr>
          <p:cNvSpPr>
            <a:spLocks noGrp="1" noChangeArrowheads="1"/>
          </p:cNvSpPr>
          <p:nvPr>
            <p:ph type="title"/>
          </p:nvPr>
        </p:nvSpPr>
        <p:spPr>
          <a:xfrm>
            <a:off x="49735" y="69451"/>
            <a:ext cx="10515600" cy="1325563"/>
          </a:xfrm>
        </p:spPr>
        <p:txBody>
          <a:bodyPr anchor="ctr">
            <a:normAutofit/>
          </a:bodyPr>
          <a:lstStyle/>
          <a:p>
            <a:r>
              <a:rPr lang="en-AU" altLang="en-US" b="1" dirty="0"/>
              <a:t>Forecasting finance and ROI</a:t>
            </a:r>
          </a:p>
        </p:txBody>
      </p:sp>
      <p:sp>
        <p:nvSpPr>
          <p:cNvPr id="7171" name="Rectangle 3">
            <a:extLst>
              <a:ext uri="{FF2B5EF4-FFF2-40B4-BE49-F238E27FC236}">
                <a16:creationId xmlns:a16="http://schemas.microsoft.com/office/drawing/2014/main" id="{19BAE8C1-BB24-408B-B980-D5B99FEA8814}"/>
              </a:ext>
            </a:extLst>
          </p:cNvPr>
          <p:cNvSpPr>
            <a:spLocks noGrp="1" noChangeArrowheads="1"/>
          </p:cNvSpPr>
          <p:nvPr>
            <p:ph sz="half" idx="1"/>
          </p:nvPr>
        </p:nvSpPr>
        <p:spPr>
          <a:xfrm>
            <a:off x="339934" y="1469721"/>
            <a:ext cx="5181600" cy="4351338"/>
          </a:xfrm>
        </p:spPr>
        <p:txBody>
          <a:bodyPr>
            <a:normAutofit lnSpcReduction="10000"/>
          </a:bodyPr>
          <a:lstStyle/>
          <a:p>
            <a:pPr>
              <a:buClr>
                <a:schemeClr val="tx1"/>
              </a:buClr>
            </a:pPr>
            <a:r>
              <a:rPr lang="en-AU" altLang="en-US" sz="2400" dirty="0"/>
              <a:t>Finance for events can come from:</a:t>
            </a:r>
          </a:p>
          <a:p>
            <a:pPr lvl="1">
              <a:buClr>
                <a:schemeClr val="tx1"/>
              </a:buClr>
            </a:pPr>
            <a:r>
              <a:rPr lang="en-AU" altLang="en-US" dirty="0"/>
              <a:t>Sponsorship</a:t>
            </a:r>
          </a:p>
          <a:p>
            <a:pPr lvl="1">
              <a:buClr>
                <a:schemeClr val="tx1"/>
              </a:buClr>
            </a:pPr>
            <a:r>
              <a:rPr lang="en-AU" altLang="en-US" dirty="0"/>
              <a:t>Ticket sales (e.g. concerts)</a:t>
            </a:r>
          </a:p>
          <a:p>
            <a:pPr lvl="1">
              <a:buClr>
                <a:schemeClr val="tx1"/>
              </a:buClr>
            </a:pPr>
            <a:r>
              <a:rPr lang="en-AU" altLang="en-US" dirty="0"/>
              <a:t>Sales on the day of the event</a:t>
            </a:r>
          </a:p>
          <a:p>
            <a:pPr lvl="1">
              <a:buClr>
                <a:schemeClr val="tx1"/>
              </a:buClr>
            </a:pPr>
            <a:r>
              <a:rPr lang="en-AU" altLang="en-US" dirty="0"/>
              <a:t>Money made after the event has taken place (e.g. product launches)</a:t>
            </a:r>
          </a:p>
          <a:p>
            <a:pPr>
              <a:buClr>
                <a:schemeClr val="tx1"/>
              </a:buClr>
            </a:pPr>
            <a:r>
              <a:rPr lang="en-AU" altLang="en-US" sz="2400" dirty="0"/>
              <a:t>ROI can be different for each of the stakeholders</a:t>
            </a:r>
          </a:p>
          <a:p>
            <a:pPr>
              <a:buClr>
                <a:schemeClr val="tx1"/>
              </a:buClr>
            </a:pPr>
            <a:r>
              <a:rPr lang="en-AU" altLang="en-US" sz="2400" dirty="0"/>
              <a:t>Can be hard to express ROI in purely financial terms (e.g. community happiness)</a:t>
            </a:r>
          </a:p>
          <a:p>
            <a:endParaRPr lang="en-AU" altLang="en-US" sz="2200" dirty="0"/>
          </a:p>
        </p:txBody>
      </p:sp>
      <p:pic>
        <p:nvPicPr>
          <p:cNvPr id="3" name="Picture 2" descr="A red card with white text&#10;&#10;Description automatically generated">
            <a:extLst>
              <a:ext uri="{FF2B5EF4-FFF2-40B4-BE49-F238E27FC236}">
                <a16:creationId xmlns:a16="http://schemas.microsoft.com/office/drawing/2014/main" id="{F8461059-497B-D337-CE07-DE7E10317C87}"/>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172200" y="2790095"/>
            <a:ext cx="5181600" cy="2422398"/>
          </a:xfrm>
          <a:prstGeom prst="rect">
            <a:avLst/>
          </a:prstGeom>
          <a:noFill/>
        </p:spPr>
      </p:pic>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17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171">
                                            <p:txEl>
                                              <p:pRg st="1" end="1"/>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7171">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7171">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7171">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7171">
                                            <p:txEl>
                                              <p:pRg st="5" end="5"/>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7171">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a:extLst>
              <a:ext uri="{FF2B5EF4-FFF2-40B4-BE49-F238E27FC236}">
                <a16:creationId xmlns:a16="http://schemas.microsoft.com/office/drawing/2014/main" id="{6C6C6572-3CBA-4FD5-A3E1-280ACFEDACA3}"/>
              </a:ext>
            </a:extLst>
          </p:cNvPr>
          <p:cNvSpPr>
            <a:spLocks noGrp="1" noChangeArrowheads="1"/>
          </p:cNvSpPr>
          <p:nvPr>
            <p:ph type="title"/>
          </p:nvPr>
        </p:nvSpPr>
        <p:spPr>
          <a:xfrm>
            <a:off x="838200" y="365125"/>
            <a:ext cx="10515600" cy="1325563"/>
          </a:xfrm>
        </p:spPr>
        <p:txBody>
          <a:bodyPr anchor="ctr">
            <a:normAutofit/>
          </a:bodyPr>
          <a:lstStyle/>
          <a:p>
            <a:r>
              <a:rPr lang="en-AU" altLang="en-US" b="1"/>
              <a:t>The Budget</a:t>
            </a:r>
          </a:p>
        </p:txBody>
      </p:sp>
      <p:sp>
        <p:nvSpPr>
          <p:cNvPr id="8195" name="Rectangle 3">
            <a:extLst>
              <a:ext uri="{FF2B5EF4-FFF2-40B4-BE49-F238E27FC236}">
                <a16:creationId xmlns:a16="http://schemas.microsoft.com/office/drawing/2014/main" id="{6DF86043-C491-45B3-8707-DF4689DBEABC}"/>
              </a:ext>
            </a:extLst>
          </p:cNvPr>
          <p:cNvSpPr>
            <a:spLocks noGrp="1" noChangeArrowheads="1"/>
          </p:cNvSpPr>
          <p:nvPr>
            <p:ph sz="half" idx="1"/>
          </p:nvPr>
        </p:nvSpPr>
        <p:spPr>
          <a:xfrm>
            <a:off x="838200" y="1825625"/>
            <a:ext cx="5181600" cy="4351338"/>
          </a:xfrm>
        </p:spPr>
        <p:txBody>
          <a:bodyPr>
            <a:normAutofit/>
          </a:bodyPr>
          <a:lstStyle/>
          <a:p>
            <a:pPr>
              <a:buClr>
                <a:schemeClr val="tx1"/>
              </a:buClr>
            </a:pPr>
            <a:r>
              <a:rPr lang="en-AU" altLang="en-US" sz="2600"/>
              <a:t>An event budget is used to compare actual costs and revenues with projected costs and revenues</a:t>
            </a:r>
          </a:p>
          <a:p>
            <a:pPr>
              <a:buClr>
                <a:schemeClr val="tx1"/>
              </a:buClr>
            </a:pPr>
            <a:r>
              <a:rPr lang="en-AU" altLang="en-US" sz="2600"/>
              <a:t>Cash flow is important as most aspects of an event require expenditure before revenue is obtained</a:t>
            </a:r>
          </a:p>
          <a:p>
            <a:pPr>
              <a:buClr>
                <a:schemeClr val="tx1"/>
              </a:buClr>
            </a:pPr>
            <a:r>
              <a:rPr lang="en-AU" altLang="en-US" sz="2600"/>
              <a:t>Funding or sponsorship bodies need to see a budget before committing to the event</a:t>
            </a:r>
          </a:p>
          <a:p>
            <a:endParaRPr lang="en-AU" altLang="en-US" sz="2600"/>
          </a:p>
        </p:txBody>
      </p:sp>
      <p:pic>
        <p:nvPicPr>
          <p:cNvPr id="3" name="Picture 2" descr="A green sign with white text&#10;&#10;Description automatically generated">
            <a:extLst>
              <a:ext uri="{FF2B5EF4-FFF2-40B4-BE49-F238E27FC236}">
                <a16:creationId xmlns:a16="http://schemas.microsoft.com/office/drawing/2014/main" id="{2E1F39E8-9D48-EBCA-2609-01183D334B6D}"/>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844145" y="1166451"/>
            <a:ext cx="5181600" cy="3458718"/>
          </a:xfrm>
          <a:prstGeom prst="rect">
            <a:avLst/>
          </a:prstGeom>
          <a:noFill/>
        </p:spPr>
      </p:pic>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19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19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195">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195" grpId="0" build="p"/>
    </p:bld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3" name="Rectangle 4"/>
          <p:cNvSpPr>
            <a:spLocks noChangeArrowheads="1"/>
          </p:cNvSpPr>
          <p:nvPr/>
        </p:nvSpPr>
        <p:spPr bwMode="auto">
          <a:xfrm>
            <a:off x="355905" y="317500"/>
            <a:ext cx="11624378" cy="4985980"/>
          </a:xfrm>
          <a:prstGeom prst="rect">
            <a:avLst/>
          </a:prstGeom>
          <a:noFill/>
          <a:ln w="9525">
            <a:noFill/>
            <a:miter lim="800000"/>
            <a:headEnd/>
            <a:tailEnd/>
          </a:ln>
        </p:spPr>
        <p:txBody>
          <a:bodyPr wrap="square">
            <a:spAutoFit/>
          </a:bodyPr>
          <a:lstStyle/>
          <a:p>
            <a:pPr marL="271463" indent="-271463">
              <a:spcAft>
                <a:spcPct val="50000"/>
              </a:spcAft>
              <a:tabLst>
                <a:tab pos="271463" algn="l"/>
              </a:tabLst>
            </a:pPr>
            <a:r>
              <a:rPr lang="en-GB" sz="2800" b="1" dirty="0">
                <a:latin typeface="Calibri" pitchFamily="34" charset="0"/>
              </a:rPr>
              <a:t>Organisational objectives (MASTER)</a:t>
            </a:r>
          </a:p>
          <a:p>
            <a:pPr marL="271463" indent="-271463">
              <a:spcAft>
                <a:spcPct val="30000"/>
              </a:spcAft>
              <a:buFont typeface="Arial" charset="0"/>
              <a:buChar char="•"/>
              <a:tabLst>
                <a:tab pos="271463" algn="l"/>
              </a:tabLst>
            </a:pPr>
            <a:r>
              <a:rPr lang="en-US" sz="2400" b="1" dirty="0">
                <a:latin typeface="Calibri" pitchFamily="34" charset="0"/>
              </a:rPr>
              <a:t>M</a:t>
            </a:r>
            <a:r>
              <a:rPr lang="en-US" sz="2400" dirty="0">
                <a:latin typeface="Calibri" pitchFamily="34" charset="0"/>
              </a:rPr>
              <a:t>easurable – e.g. a profit of £3 million in the financial year, or simply to break even.</a:t>
            </a:r>
          </a:p>
          <a:p>
            <a:pPr marL="271463" indent="-271463">
              <a:spcAft>
                <a:spcPct val="30000"/>
              </a:spcAft>
              <a:buFont typeface="Arial" charset="0"/>
              <a:buChar char="•"/>
              <a:tabLst>
                <a:tab pos="271463" algn="l"/>
              </a:tabLst>
            </a:pPr>
            <a:r>
              <a:rPr lang="en-US" sz="2400" b="1" dirty="0">
                <a:latin typeface="Calibri" pitchFamily="34" charset="0"/>
              </a:rPr>
              <a:t>A</a:t>
            </a:r>
            <a:r>
              <a:rPr lang="en-US" sz="2400" dirty="0">
                <a:latin typeface="Calibri" pitchFamily="34" charset="0"/>
              </a:rPr>
              <a:t>chievable – the organisation must have the capability to attain its objectives; capability means staff, other resources, and competitive advantage.</a:t>
            </a:r>
          </a:p>
          <a:p>
            <a:pPr marL="271463" indent="-271463">
              <a:spcAft>
                <a:spcPct val="30000"/>
              </a:spcAft>
              <a:buFont typeface="Arial" charset="0"/>
              <a:buChar char="•"/>
              <a:tabLst>
                <a:tab pos="271463" algn="l"/>
              </a:tabLst>
            </a:pPr>
            <a:r>
              <a:rPr lang="en-US" sz="2400" b="1" dirty="0">
                <a:latin typeface="Calibri" pitchFamily="34" charset="0"/>
              </a:rPr>
              <a:t>S</a:t>
            </a:r>
            <a:r>
              <a:rPr lang="en-US" sz="2400" dirty="0">
                <a:latin typeface="Calibri" pitchFamily="34" charset="0"/>
              </a:rPr>
              <a:t>pecific – objectives must be specific: e.g. ‘£3 million profit’, not ‘to do well this year’.</a:t>
            </a:r>
          </a:p>
          <a:p>
            <a:pPr marL="271463" indent="-271463">
              <a:spcAft>
                <a:spcPct val="30000"/>
              </a:spcAft>
              <a:buFont typeface="Arial" charset="0"/>
              <a:buChar char="•"/>
              <a:tabLst>
                <a:tab pos="271463" algn="l"/>
              </a:tabLst>
            </a:pPr>
            <a:r>
              <a:rPr lang="en-US" sz="2400" b="1" dirty="0">
                <a:latin typeface="Calibri" pitchFamily="34" charset="0"/>
              </a:rPr>
              <a:t>T</a:t>
            </a:r>
            <a:r>
              <a:rPr lang="en-US" sz="2400" dirty="0">
                <a:latin typeface="Calibri" pitchFamily="34" charset="0"/>
              </a:rPr>
              <a:t>ime limited – objectives must have a stated date </a:t>
            </a:r>
            <a:br>
              <a:rPr lang="en-US" sz="2400" dirty="0">
                <a:latin typeface="Calibri" pitchFamily="34" charset="0"/>
              </a:rPr>
            </a:br>
            <a:r>
              <a:rPr lang="en-US" sz="2400" dirty="0">
                <a:latin typeface="Calibri" pitchFamily="34" charset="0"/>
              </a:rPr>
              <a:t>for achievement.</a:t>
            </a:r>
          </a:p>
          <a:p>
            <a:pPr marL="271463" indent="-271463">
              <a:spcAft>
                <a:spcPct val="30000"/>
              </a:spcAft>
              <a:buFont typeface="Arial" charset="0"/>
              <a:buChar char="•"/>
              <a:tabLst>
                <a:tab pos="271463" algn="l"/>
              </a:tabLst>
            </a:pPr>
            <a:r>
              <a:rPr lang="en-US" sz="2400" b="1" dirty="0">
                <a:latin typeface="Calibri" pitchFamily="34" charset="0"/>
              </a:rPr>
              <a:t>E</a:t>
            </a:r>
            <a:r>
              <a:rPr lang="en-US" sz="2400" dirty="0">
                <a:latin typeface="Calibri" pitchFamily="34" charset="0"/>
              </a:rPr>
              <a:t>nds related – objectives must relate to achieving outputs (ends) rather than describing means (how).</a:t>
            </a:r>
          </a:p>
          <a:p>
            <a:pPr marL="271463" indent="-271463">
              <a:spcAft>
                <a:spcPct val="30000"/>
              </a:spcAft>
              <a:buFont typeface="Arial" charset="0"/>
              <a:buChar char="•"/>
              <a:tabLst>
                <a:tab pos="271463" algn="l"/>
              </a:tabLst>
            </a:pPr>
            <a:r>
              <a:rPr lang="en-US" sz="2400" b="1" dirty="0">
                <a:latin typeface="Calibri" pitchFamily="34" charset="0"/>
              </a:rPr>
              <a:t>R</a:t>
            </a:r>
            <a:r>
              <a:rPr lang="en-US" sz="2400" dirty="0">
                <a:latin typeface="Calibri" pitchFamily="34" charset="0"/>
              </a:rPr>
              <a:t>anked – ideally, objectives should be ranked in order </a:t>
            </a:r>
            <a:br>
              <a:rPr lang="en-US" sz="2400" dirty="0">
                <a:latin typeface="Calibri" pitchFamily="34" charset="0"/>
              </a:rPr>
            </a:br>
            <a:r>
              <a:rPr lang="en-US" sz="2400" dirty="0">
                <a:latin typeface="Calibri" pitchFamily="34" charset="0"/>
              </a:rPr>
              <a:t>of priority.</a:t>
            </a:r>
            <a:endParaRPr lang="en-GB" sz="2400" dirty="0">
              <a:latin typeface="Calibri"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8433">
                                            <p:txEl>
                                              <p:pRg st="1" end="1"/>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18433">
                                            <p:txEl>
                                              <p:pRg st="2" end="2"/>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18433">
                                            <p:txEl>
                                              <p:pRg st="3" end="3"/>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18433">
                                            <p:txEl>
                                              <p:pRg st="4" end="4"/>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18433">
                                            <p:txEl>
                                              <p:pRg st="5" end="5"/>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1843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409" name="Picture 4" descr="Events fig 06"/>
          <p:cNvPicPr>
            <a:picLocks noChangeAspect="1" noChangeArrowheads="1"/>
          </p:cNvPicPr>
          <p:nvPr/>
        </p:nvPicPr>
        <p:blipFill>
          <a:blip r:embed="rId2"/>
          <a:srcRect/>
          <a:stretch>
            <a:fillRect/>
          </a:stretch>
        </p:blipFill>
        <p:spPr bwMode="auto">
          <a:xfrm>
            <a:off x="2858496" y="116632"/>
            <a:ext cx="6019396" cy="5581810"/>
          </a:xfrm>
          <a:prstGeom prst="rect">
            <a:avLst/>
          </a:prstGeom>
          <a:noFill/>
          <a:ln w="9525">
            <a:noFill/>
            <a:miter lim="800000"/>
            <a:headEnd/>
            <a:tailEnd/>
          </a:ln>
        </p:spPr>
      </p:pic>
      <p:sp>
        <p:nvSpPr>
          <p:cNvPr id="17410" name="Title 3"/>
          <p:cNvSpPr>
            <a:spLocks/>
          </p:cNvSpPr>
          <p:nvPr/>
        </p:nvSpPr>
        <p:spPr bwMode="auto">
          <a:xfrm>
            <a:off x="312940" y="116632"/>
            <a:ext cx="5091112" cy="461962"/>
          </a:xfrm>
          <a:prstGeom prst="rect">
            <a:avLst/>
          </a:prstGeom>
          <a:noFill/>
          <a:ln w="9525">
            <a:noFill/>
            <a:miter lim="800000"/>
            <a:headEnd/>
            <a:tailEnd/>
          </a:ln>
        </p:spPr>
        <p:txBody>
          <a:bodyPr anchor="ctr">
            <a:spAutoFit/>
          </a:bodyPr>
          <a:lstStyle/>
          <a:p>
            <a:pPr marL="1430338" indent="-1430338">
              <a:tabLst>
                <a:tab pos="1430338" algn="l"/>
              </a:tabLst>
            </a:pPr>
            <a:r>
              <a:rPr lang="en-GB" sz="2400" b="1" dirty="0">
                <a:latin typeface="Calibri" pitchFamily="34" charset="0"/>
              </a:rPr>
              <a:t>Figure 6.1	</a:t>
            </a:r>
            <a:r>
              <a:rPr lang="en-US" sz="2400" dirty="0">
                <a:latin typeface="Calibri" pitchFamily="34" charset="0"/>
              </a:rPr>
              <a:t>The budgeting process</a:t>
            </a:r>
            <a:endParaRPr lang="en-GB" sz="2400" dirty="0">
              <a:latin typeface="Calibri" pitchFamily="34" charset="0"/>
            </a:endParaRPr>
          </a:p>
        </p:txBody>
      </p:sp>
    </p:spTree>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a:extLst>
              <a:ext uri="{FF2B5EF4-FFF2-40B4-BE49-F238E27FC236}">
                <a16:creationId xmlns:a16="http://schemas.microsoft.com/office/drawing/2014/main" id="{68FA6A3C-F28A-4097-8CDF-4655BD787D51}"/>
              </a:ext>
            </a:extLst>
          </p:cNvPr>
          <p:cNvSpPr>
            <a:spLocks noGrp="1" noChangeArrowheads="1"/>
          </p:cNvSpPr>
          <p:nvPr>
            <p:ph type="title"/>
          </p:nvPr>
        </p:nvSpPr>
        <p:spPr>
          <a:xfrm>
            <a:off x="2895600" y="260350"/>
            <a:ext cx="7772400" cy="1143000"/>
          </a:xfrm>
        </p:spPr>
        <p:txBody>
          <a:bodyPr/>
          <a:lstStyle/>
          <a:p>
            <a:r>
              <a:rPr lang="en-AU" altLang="en-US" sz="3600" b="1">
                <a:solidFill>
                  <a:srgbClr val="FF0000"/>
                </a:solidFill>
              </a:rPr>
              <a:t>The budget</a:t>
            </a:r>
          </a:p>
        </p:txBody>
      </p:sp>
      <p:sp>
        <p:nvSpPr>
          <p:cNvPr id="11267" name="Rectangle 3">
            <a:extLst>
              <a:ext uri="{FF2B5EF4-FFF2-40B4-BE49-F238E27FC236}">
                <a16:creationId xmlns:a16="http://schemas.microsoft.com/office/drawing/2014/main" id="{38EEDF23-7929-4804-BD3C-0A589AE23EB8}"/>
              </a:ext>
            </a:extLst>
          </p:cNvPr>
          <p:cNvSpPr>
            <a:spLocks noGrp="1" noChangeArrowheads="1"/>
          </p:cNvSpPr>
          <p:nvPr>
            <p:ph idx="1"/>
          </p:nvPr>
        </p:nvSpPr>
        <p:spPr>
          <a:xfrm>
            <a:off x="1919536" y="1628776"/>
            <a:ext cx="8748464" cy="4392613"/>
          </a:xfrm>
        </p:spPr>
        <p:txBody>
          <a:bodyPr/>
          <a:lstStyle/>
          <a:p>
            <a:pPr>
              <a:buClr>
                <a:schemeClr val="tx1"/>
              </a:buClr>
              <a:buFontTx/>
              <a:buNone/>
            </a:pPr>
            <a:r>
              <a:rPr lang="en-AU" altLang="en-US" sz="2700" b="1" dirty="0"/>
              <a:t>       Constructing the budget</a:t>
            </a:r>
            <a:endParaRPr lang="en-AU" altLang="en-US" sz="2700" dirty="0"/>
          </a:p>
          <a:p>
            <a:pPr>
              <a:buClr>
                <a:schemeClr val="tx1"/>
              </a:buClr>
              <a:buFontTx/>
              <a:buNone/>
            </a:pPr>
            <a:endParaRPr lang="en-AU" altLang="en-US" dirty="0"/>
          </a:p>
          <a:p>
            <a:endParaRPr lang="en-AU" altLang="en-US" dirty="0"/>
          </a:p>
        </p:txBody>
      </p:sp>
      <p:pic>
        <p:nvPicPr>
          <p:cNvPr id="11268" name="Picture 15" descr="f09-04-9781856178181">
            <a:extLst>
              <a:ext uri="{FF2B5EF4-FFF2-40B4-BE49-F238E27FC236}">
                <a16:creationId xmlns:a16="http://schemas.microsoft.com/office/drawing/2014/main" id="{5728CFF6-6646-4549-A220-BCC726E44CB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07483" y="2492895"/>
            <a:ext cx="7798381" cy="31915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1269" name="Text Box 16">
            <a:extLst>
              <a:ext uri="{FF2B5EF4-FFF2-40B4-BE49-F238E27FC236}">
                <a16:creationId xmlns:a16="http://schemas.microsoft.com/office/drawing/2014/main" id="{8ACEDF63-39B1-49B9-B7C6-1C2603CC05F4}"/>
              </a:ext>
            </a:extLst>
          </p:cNvPr>
          <p:cNvSpPr txBox="1">
            <a:spLocks noChangeArrowheads="1"/>
          </p:cNvSpPr>
          <p:nvPr/>
        </p:nvSpPr>
        <p:spPr bwMode="auto">
          <a:xfrm>
            <a:off x="9017343" y="4976818"/>
            <a:ext cx="3960812" cy="307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fontAlgn="base" hangingPunct="1">
              <a:spcBef>
                <a:spcPct val="0"/>
              </a:spcBef>
              <a:spcAft>
                <a:spcPct val="0"/>
              </a:spcAft>
              <a:defRPr/>
            </a:pPr>
            <a:r>
              <a:rPr lang="en-US" altLang="en-US" sz="1400" b="1" dirty="0">
                <a:solidFill>
                  <a:prstClr val="black"/>
                </a:solidFill>
              </a:rPr>
              <a:t>Figure 9.4 </a:t>
            </a:r>
            <a:r>
              <a:rPr lang="en-GB" altLang="en-US" sz="1400" dirty="0">
                <a:solidFill>
                  <a:prstClr val="black"/>
                </a:solidFill>
              </a:rPr>
              <a:t>The budget process</a:t>
            </a:r>
          </a:p>
        </p:txBody>
      </p:sp>
    </p:spTree>
  </p:cSld>
  <p:clrMapOvr>
    <a:masterClrMapping/>
  </p:clrMapOvr>
  <p:transition/>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a:extLst>
              <a:ext uri="{FF2B5EF4-FFF2-40B4-BE49-F238E27FC236}">
                <a16:creationId xmlns:a16="http://schemas.microsoft.com/office/drawing/2014/main" id="{89DA3CC0-72BC-41C5-9E07-178B618A47D7}"/>
              </a:ext>
            </a:extLst>
          </p:cNvPr>
          <p:cNvSpPr>
            <a:spLocks noGrp="1" noChangeArrowheads="1"/>
          </p:cNvSpPr>
          <p:nvPr>
            <p:ph type="title"/>
          </p:nvPr>
        </p:nvSpPr>
        <p:spPr>
          <a:xfrm>
            <a:off x="229969" y="180387"/>
            <a:ext cx="10144849" cy="876376"/>
          </a:xfrm>
        </p:spPr>
        <p:txBody>
          <a:bodyPr vert="horz" lIns="91440" tIns="45720" rIns="91440" bIns="45720" rtlCol="0" anchor="b">
            <a:normAutofit fontScale="90000"/>
          </a:bodyPr>
          <a:lstStyle/>
          <a:p>
            <a:pPr algn="ctr"/>
            <a:r>
              <a:rPr lang="en-US" altLang="en-US" sz="3100" b="1" dirty="0">
                <a:solidFill>
                  <a:schemeClr val="tx2"/>
                </a:solidFill>
              </a:rPr>
              <a:t>Direct and indirect costs/benefits of events – tangibility of costs/benefits</a:t>
            </a:r>
          </a:p>
        </p:txBody>
      </p:sp>
      <p:sp>
        <p:nvSpPr>
          <p:cNvPr id="22531" name="Rectangle 3">
            <a:extLst>
              <a:ext uri="{FF2B5EF4-FFF2-40B4-BE49-F238E27FC236}">
                <a16:creationId xmlns:a16="http://schemas.microsoft.com/office/drawing/2014/main" id="{6156821B-610A-4FD8-8FC1-8A775D326FC1}"/>
              </a:ext>
            </a:extLst>
          </p:cNvPr>
          <p:cNvSpPr>
            <a:spLocks noGrp="1" noChangeArrowheads="1"/>
          </p:cNvSpPr>
          <p:nvPr>
            <p:ph idx="1"/>
          </p:nvPr>
        </p:nvSpPr>
        <p:spPr>
          <a:xfrm>
            <a:off x="414860" y="1505949"/>
            <a:ext cx="11592800" cy="4347445"/>
          </a:xfrm>
        </p:spPr>
        <p:txBody>
          <a:bodyPr vert="horz" lIns="91440" tIns="45720" rIns="91440" bIns="45720" rtlCol="0">
            <a:noAutofit/>
          </a:bodyPr>
          <a:lstStyle/>
          <a:p>
            <a:pPr marL="0">
              <a:lnSpc>
                <a:spcPct val="100000"/>
              </a:lnSpc>
            </a:pPr>
            <a:r>
              <a:rPr lang="en-US" altLang="en-US" dirty="0">
                <a:solidFill>
                  <a:schemeClr val="tx2"/>
                </a:solidFill>
              </a:rPr>
              <a:t>It is crucial to understand not only the event’s direct costs and benefits (balance of accounts), but also the costs/benefits that are not related to the event organisers.</a:t>
            </a:r>
          </a:p>
          <a:p>
            <a:pPr marL="0">
              <a:lnSpc>
                <a:spcPct val="100000"/>
              </a:lnSpc>
            </a:pPr>
            <a:r>
              <a:rPr lang="en-US" altLang="en-US" dirty="0">
                <a:solidFill>
                  <a:schemeClr val="tx2"/>
                </a:solidFill>
              </a:rPr>
              <a:t>These costs are often defined as tangible and intangible costs/benefits.</a:t>
            </a:r>
          </a:p>
          <a:p>
            <a:pPr marL="0">
              <a:lnSpc>
                <a:spcPct val="100000"/>
              </a:lnSpc>
            </a:pPr>
            <a:r>
              <a:rPr lang="en-US" altLang="en-US" dirty="0">
                <a:solidFill>
                  <a:schemeClr val="tx2"/>
                </a:solidFill>
              </a:rPr>
              <a:t>Tangible costs/benefits are monetarily impacting stakeholder groups pertaining to the event organisers, while intangible costs/benefits are difficult to quantify in monetary terms.</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253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2531">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2531">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531" grpId="0" build="p"/>
    </p:bld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C47D72-9DD8-4E02-B0F6-2E2CCFE96A51}"/>
              </a:ext>
            </a:extLst>
          </p:cNvPr>
          <p:cNvSpPr>
            <a:spLocks noGrp="1"/>
          </p:cNvSpPr>
          <p:nvPr>
            <p:ph type="title"/>
          </p:nvPr>
        </p:nvSpPr>
        <p:spPr/>
        <p:txBody>
          <a:bodyPr/>
          <a:lstStyle/>
          <a:p>
            <a:r>
              <a:rPr lang="en-GB" sz="3600" dirty="0">
                <a:solidFill>
                  <a:srgbClr val="FF0000"/>
                </a:solidFill>
              </a:rPr>
              <a:t>The Budget </a:t>
            </a:r>
          </a:p>
        </p:txBody>
      </p:sp>
      <p:pic>
        <p:nvPicPr>
          <p:cNvPr id="5" name="Picture 14" descr="f09-05-9781856178181">
            <a:extLst>
              <a:ext uri="{FF2B5EF4-FFF2-40B4-BE49-F238E27FC236}">
                <a16:creationId xmlns:a16="http://schemas.microsoft.com/office/drawing/2014/main" id="{F6F703E6-BE95-42A0-89F9-2C30E507561F}"/>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3843765" y="277367"/>
            <a:ext cx="6855262" cy="4848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Text Placeholder 3">
            <a:extLst>
              <a:ext uri="{FF2B5EF4-FFF2-40B4-BE49-F238E27FC236}">
                <a16:creationId xmlns:a16="http://schemas.microsoft.com/office/drawing/2014/main" id="{F97CA9BB-AE16-4DCC-A16C-C8EF5100CEAD}"/>
              </a:ext>
            </a:extLst>
          </p:cNvPr>
          <p:cNvSpPr>
            <a:spLocks noGrp="1"/>
          </p:cNvSpPr>
          <p:nvPr>
            <p:ph type="body" sz="half" idx="2"/>
          </p:nvPr>
        </p:nvSpPr>
        <p:spPr/>
        <p:txBody>
          <a:bodyPr/>
          <a:lstStyle/>
          <a:p>
            <a:r>
              <a:rPr lang="en-GB" sz="2000" dirty="0"/>
              <a:t>Constructing the budget</a:t>
            </a:r>
          </a:p>
          <a:p>
            <a:endParaRPr lang="en-GB" dirty="0"/>
          </a:p>
          <a:p>
            <a:endParaRPr lang="en-GB" dirty="0"/>
          </a:p>
        </p:txBody>
      </p:sp>
      <p:sp>
        <p:nvSpPr>
          <p:cNvPr id="7" name="TextBox 6">
            <a:extLst>
              <a:ext uri="{FF2B5EF4-FFF2-40B4-BE49-F238E27FC236}">
                <a16:creationId xmlns:a16="http://schemas.microsoft.com/office/drawing/2014/main" id="{4B20E4C3-F894-4E1B-A43C-7F5D58ACF052}"/>
              </a:ext>
            </a:extLst>
          </p:cNvPr>
          <p:cNvSpPr txBox="1"/>
          <p:nvPr/>
        </p:nvSpPr>
        <p:spPr>
          <a:xfrm>
            <a:off x="4850906" y="5358790"/>
            <a:ext cx="4572000" cy="276999"/>
          </a:xfrm>
          <a:prstGeom prst="rect">
            <a:avLst/>
          </a:prstGeom>
          <a:noFill/>
        </p:spPr>
        <p:txBody>
          <a:bodyPr wrap="square">
            <a:spAutoFit/>
          </a:bodyPr>
          <a:lstStyle/>
          <a:p>
            <a:r>
              <a:rPr lang="en-GB" sz="1200" dirty="0"/>
              <a:t>Figure 9.5 Generic budget - first level</a:t>
            </a:r>
          </a:p>
        </p:txBody>
      </p:sp>
    </p:spTree>
    <p:extLst>
      <p:ext uri="{BB962C8B-B14F-4D97-AF65-F5344CB8AC3E}">
        <p14:creationId xmlns:p14="http://schemas.microsoft.com/office/powerpoint/2010/main" val="3872064564"/>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65FFCB51-0695-466B-B300-F31B5DCB3781}"/>
              </a:ext>
            </a:extLst>
          </p:cNvPr>
          <p:cNvSpPr/>
          <p:nvPr/>
        </p:nvSpPr>
        <p:spPr>
          <a:xfrm>
            <a:off x="1524000" y="1"/>
            <a:ext cx="1428750" cy="5643563"/>
          </a:xfrm>
          <a:prstGeom prst="rect">
            <a:avLst/>
          </a:pr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dirty="0">
              <a:solidFill>
                <a:prstClr val="white"/>
              </a:solidFill>
              <a:latin typeface="Calibri"/>
            </a:endParaRPr>
          </a:p>
        </p:txBody>
      </p:sp>
      <p:pic>
        <p:nvPicPr>
          <p:cNvPr id="14339" name="Picture 5" descr="BHpanelR.jpg">
            <a:extLst>
              <a:ext uri="{FF2B5EF4-FFF2-40B4-BE49-F238E27FC236}">
                <a16:creationId xmlns:a16="http://schemas.microsoft.com/office/drawing/2014/main" id="{FE47F535-4029-4D13-A151-249B87B2D3D7}"/>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952625" y="4429125"/>
            <a:ext cx="571500" cy="877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6" name="Picture 15" descr="53148857.jpg">
            <a:extLst>
              <a:ext uri="{FF2B5EF4-FFF2-40B4-BE49-F238E27FC236}">
                <a16:creationId xmlns:a16="http://schemas.microsoft.com/office/drawing/2014/main" id="{AC5BA8FA-5062-46C8-BFC2-44E0B84CCE03}"/>
              </a:ext>
            </a:extLst>
          </p:cNvPr>
          <p:cNvPicPr>
            <a:picLocks noChangeAspect="1"/>
          </p:cNvPicPr>
          <p:nvPr/>
        </p:nvPicPr>
        <p:blipFill>
          <a:blip r:embed="rId4" cstate="print">
            <a:duotone>
              <a:prstClr val="black"/>
              <a:schemeClr val="accent2">
                <a:tint val="45000"/>
                <a:satMod val="400000"/>
              </a:schemeClr>
            </a:duotone>
            <a:lum bright="84000" contrast="-81000"/>
          </a:blip>
          <a:stretch>
            <a:fillRect/>
          </a:stretch>
        </p:blipFill>
        <p:spPr>
          <a:xfrm>
            <a:off x="2952729" y="0"/>
            <a:ext cx="7715272" cy="5643578"/>
          </a:xfrm>
          <a:prstGeom prst="rect">
            <a:avLst/>
          </a:prstGeom>
        </p:spPr>
      </p:pic>
      <p:pic>
        <p:nvPicPr>
          <p:cNvPr id="8" name="Picture 7" descr="9781856178181.jpg">
            <a:extLst>
              <a:ext uri="{FF2B5EF4-FFF2-40B4-BE49-F238E27FC236}">
                <a16:creationId xmlns:a16="http://schemas.microsoft.com/office/drawing/2014/main" id="{A22A492A-C14D-4D8D-BAA4-5371A693F67A}"/>
              </a:ext>
            </a:extLst>
          </p:cNvPr>
          <p:cNvPicPr>
            <a:picLocks noChangeAspect="1"/>
          </p:cNvPicPr>
          <p:nvPr/>
        </p:nvPicPr>
        <p:blipFill>
          <a:blip r:embed="rId5"/>
          <a:stretch>
            <a:fillRect/>
          </a:stretch>
        </p:blipFill>
        <p:spPr>
          <a:xfrm rot="20820000">
            <a:off x="1843089" y="361950"/>
            <a:ext cx="1317625" cy="1714500"/>
          </a:xfrm>
          <a:prstGeom prst="rect">
            <a:avLst/>
          </a:prstGeom>
          <a:effectLst>
            <a:outerShdw blurRad="50800" dist="114300" dir="10800000" algn="r" rotWithShape="0">
              <a:prstClr val="black">
                <a:alpha val="20000"/>
              </a:prstClr>
            </a:outerShdw>
          </a:effectLst>
        </p:spPr>
      </p:pic>
      <p:sp>
        <p:nvSpPr>
          <p:cNvPr id="14" name="Rounded Rectangle 13">
            <a:extLst>
              <a:ext uri="{FF2B5EF4-FFF2-40B4-BE49-F238E27FC236}">
                <a16:creationId xmlns:a16="http://schemas.microsoft.com/office/drawing/2014/main" id="{3B065643-9E18-48AD-B184-FA221ECD17F4}"/>
              </a:ext>
            </a:extLst>
          </p:cNvPr>
          <p:cNvSpPr/>
          <p:nvPr/>
        </p:nvSpPr>
        <p:spPr>
          <a:xfrm>
            <a:off x="1738313" y="5929313"/>
            <a:ext cx="1071562" cy="285750"/>
          </a:xfrm>
          <a:prstGeom prst="roundRect">
            <a:avLst/>
          </a:prstGeom>
          <a:solidFill>
            <a:srgbClr val="FF0000"/>
          </a:solidFill>
          <a:ln>
            <a:noFill/>
          </a:ln>
          <a:effectLst>
            <a:outerShdw blurRad="50800" dist="38100" dir="10800000" algn="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solidFill>
                <a:prstClr val="white"/>
              </a:solidFill>
              <a:latin typeface="Calibri"/>
            </a:endParaRPr>
          </a:p>
        </p:txBody>
      </p:sp>
      <p:sp>
        <p:nvSpPr>
          <p:cNvPr id="15" name="TextBox 14">
            <a:extLst>
              <a:ext uri="{FF2B5EF4-FFF2-40B4-BE49-F238E27FC236}">
                <a16:creationId xmlns:a16="http://schemas.microsoft.com/office/drawing/2014/main" id="{626DB886-523D-4CFD-B54C-BC4D20B10FB2}"/>
              </a:ext>
            </a:extLst>
          </p:cNvPr>
          <p:cNvSpPr txBox="1"/>
          <p:nvPr/>
        </p:nvSpPr>
        <p:spPr>
          <a:xfrm>
            <a:off x="1738313" y="5857876"/>
            <a:ext cx="1071562" cy="365125"/>
          </a:xfrm>
          <a:prstGeom prst="rect">
            <a:avLst/>
          </a:prstGeom>
          <a:noFill/>
          <a:effectLst>
            <a:outerShdw blurRad="50800" dist="38100" dir="10800000" algn="r" rotWithShape="0">
              <a:prstClr val="black">
                <a:alpha val="40000"/>
              </a:prstClr>
            </a:outerShdw>
          </a:effectLst>
        </p:spPr>
        <p:txBody>
          <a:bodyPr tIns="72000" anchor="b">
            <a:spAutoFit/>
          </a:bodyPr>
          <a:lstStyle/>
          <a:p>
            <a:pPr>
              <a:defRPr/>
            </a:pPr>
            <a:r>
              <a:rPr lang="en-GB" sz="1300" b="1" dirty="0">
                <a:solidFill>
                  <a:prstClr val="white"/>
                </a:solidFill>
                <a:latin typeface="Verdana" pitchFamily="34" charset="0"/>
                <a:cs typeface="Tahoma" pitchFamily="34" charset="0"/>
              </a:rPr>
              <a:t>CHAPTER</a:t>
            </a:r>
            <a:r>
              <a:rPr lang="en-GB" sz="1600" b="1" dirty="0">
                <a:solidFill>
                  <a:prstClr val="white"/>
                </a:solidFill>
                <a:latin typeface="Tahoma" pitchFamily="34" charset="0"/>
                <a:cs typeface="Tahoma" pitchFamily="34" charset="0"/>
              </a:rPr>
              <a:t> </a:t>
            </a:r>
          </a:p>
        </p:txBody>
      </p:sp>
      <p:sp>
        <p:nvSpPr>
          <p:cNvPr id="20" name="TextBox 19">
            <a:extLst>
              <a:ext uri="{FF2B5EF4-FFF2-40B4-BE49-F238E27FC236}">
                <a16:creationId xmlns:a16="http://schemas.microsoft.com/office/drawing/2014/main" id="{864CEF70-F2A5-42DA-98BF-CB7FE7DBFCD9}"/>
              </a:ext>
            </a:extLst>
          </p:cNvPr>
          <p:cNvSpPr txBox="1"/>
          <p:nvPr/>
        </p:nvSpPr>
        <p:spPr>
          <a:xfrm>
            <a:off x="1952626" y="6215063"/>
            <a:ext cx="714375" cy="519112"/>
          </a:xfrm>
          <a:prstGeom prst="rect">
            <a:avLst/>
          </a:prstGeom>
          <a:noFill/>
          <a:effectLst>
            <a:outerShdw blurRad="50800" dist="38100" dir="10800000" algn="r" rotWithShape="0">
              <a:prstClr val="black">
                <a:alpha val="40000"/>
              </a:prstClr>
            </a:outerShdw>
          </a:effectLst>
        </p:spPr>
        <p:txBody>
          <a:bodyPr>
            <a:spAutoFit/>
          </a:bodyPr>
          <a:lstStyle/>
          <a:p>
            <a:pPr fontAlgn="base">
              <a:spcBef>
                <a:spcPct val="0"/>
              </a:spcBef>
              <a:spcAft>
                <a:spcPct val="0"/>
              </a:spcAft>
              <a:defRPr/>
            </a:pPr>
            <a:r>
              <a:rPr lang="en-GB" sz="2800" b="1">
                <a:solidFill>
                  <a:prstClr val="black"/>
                </a:solidFill>
                <a:latin typeface="Eras Bold ITC" pitchFamily="34" charset="0"/>
              </a:rPr>
              <a:t>09</a:t>
            </a:r>
          </a:p>
        </p:txBody>
      </p:sp>
      <p:pic>
        <p:nvPicPr>
          <p:cNvPr id="14345" name="Picture 13" descr="f09-07-9781856178181">
            <a:extLst>
              <a:ext uri="{FF2B5EF4-FFF2-40B4-BE49-F238E27FC236}">
                <a16:creationId xmlns:a16="http://schemas.microsoft.com/office/drawing/2014/main" id="{1D28457D-9100-49F5-905B-B482F437DDEE}"/>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3944240" y="132919"/>
            <a:ext cx="6256217" cy="513389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4346" name="Text Box 14">
            <a:extLst>
              <a:ext uri="{FF2B5EF4-FFF2-40B4-BE49-F238E27FC236}">
                <a16:creationId xmlns:a16="http://schemas.microsoft.com/office/drawing/2014/main" id="{C728B479-361B-4063-AA26-DDFB3120A935}"/>
              </a:ext>
            </a:extLst>
          </p:cNvPr>
          <p:cNvSpPr txBox="1">
            <a:spLocks noChangeArrowheads="1"/>
          </p:cNvSpPr>
          <p:nvPr/>
        </p:nvSpPr>
        <p:spPr bwMode="auto">
          <a:xfrm>
            <a:off x="4799857" y="5301209"/>
            <a:ext cx="4103687" cy="307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fontAlgn="base" hangingPunct="1">
              <a:spcBef>
                <a:spcPct val="0"/>
              </a:spcBef>
              <a:spcAft>
                <a:spcPct val="0"/>
              </a:spcAft>
              <a:defRPr/>
            </a:pPr>
            <a:r>
              <a:rPr lang="en-US" altLang="en-US" sz="1400" b="1">
                <a:solidFill>
                  <a:prstClr val="black"/>
                </a:solidFill>
              </a:rPr>
              <a:t>Figure 9.7 </a:t>
            </a:r>
            <a:r>
              <a:rPr lang="en-US" altLang="en-US" sz="1400">
                <a:solidFill>
                  <a:prstClr val="black"/>
                </a:solidFill>
              </a:rPr>
              <a:t>Generic budget e third level</a:t>
            </a:r>
            <a:endParaRPr lang="en-GB" altLang="en-US" sz="1400">
              <a:solidFill>
                <a:prstClr val="black"/>
              </a:solidFill>
            </a:endParaRPr>
          </a:p>
        </p:txBody>
      </p:sp>
      <p:grpSp>
        <p:nvGrpSpPr>
          <p:cNvPr id="14347" name="Group 15">
            <a:extLst>
              <a:ext uri="{FF2B5EF4-FFF2-40B4-BE49-F238E27FC236}">
                <a16:creationId xmlns:a16="http://schemas.microsoft.com/office/drawing/2014/main" id="{07D2334F-FC1E-41DC-8EDA-F689708F1522}"/>
              </a:ext>
            </a:extLst>
          </p:cNvPr>
          <p:cNvGrpSpPr>
            <a:grpSpLocks/>
          </p:cNvGrpSpPr>
          <p:nvPr/>
        </p:nvGrpSpPr>
        <p:grpSpPr bwMode="auto">
          <a:xfrm>
            <a:off x="4387106" y="5677974"/>
            <a:ext cx="4929187" cy="642937"/>
            <a:chOff x="1035" y="3735"/>
            <a:chExt cx="3105" cy="405"/>
          </a:xfrm>
        </p:grpSpPr>
        <p:sp>
          <p:nvSpPr>
            <p:cNvPr id="21" name="Rounded Rectangle 20">
              <a:extLst>
                <a:ext uri="{FF2B5EF4-FFF2-40B4-BE49-F238E27FC236}">
                  <a16:creationId xmlns:a16="http://schemas.microsoft.com/office/drawing/2014/main" id="{EC345EA6-87F7-4FD1-9BA2-31D334F92D74}"/>
                </a:ext>
              </a:extLst>
            </p:cNvPr>
            <p:cNvSpPr/>
            <p:nvPr/>
          </p:nvSpPr>
          <p:spPr>
            <a:xfrm>
              <a:off x="1035" y="3735"/>
              <a:ext cx="3105" cy="405"/>
            </a:xfrm>
            <a:prstGeom prst="roundRect">
              <a:avLst/>
            </a:prstGeom>
            <a:noFill/>
            <a:ln w="69850">
              <a:solidFill>
                <a:srgbClr val="FF0000"/>
              </a:solidFill>
            </a:ln>
            <a:effectLst>
              <a:outerShdw blurRad="50800" dist="38100" dir="8100000" algn="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base">
                <a:spcBef>
                  <a:spcPct val="0"/>
                </a:spcBef>
                <a:spcAft>
                  <a:spcPct val="0"/>
                </a:spcAft>
                <a:defRPr/>
              </a:pPr>
              <a:endParaRPr lang="en-GB">
                <a:solidFill>
                  <a:prstClr val="black"/>
                </a:solidFill>
                <a:latin typeface="Arial" charset="0"/>
              </a:endParaRPr>
            </a:p>
          </p:txBody>
        </p:sp>
        <p:sp>
          <p:nvSpPr>
            <p:cNvPr id="86033" name="Text Box 17">
              <a:extLst>
                <a:ext uri="{FF2B5EF4-FFF2-40B4-BE49-F238E27FC236}">
                  <a16:creationId xmlns:a16="http://schemas.microsoft.com/office/drawing/2014/main" id="{37EB3F43-B580-4DDE-8CB0-3957EDD7FE49}"/>
                </a:ext>
              </a:extLst>
            </p:cNvPr>
            <p:cNvSpPr txBox="1">
              <a:spLocks noChangeArrowheads="1"/>
            </p:cNvSpPr>
            <p:nvPr/>
          </p:nvSpPr>
          <p:spPr bwMode="auto">
            <a:xfrm>
              <a:off x="1111" y="3793"/>
              <a:ext cx="2948" cy="288"/>
            </a:xfrm>
            <a:prstGeom prst="rect">
              <a:avLst/>
            </a:prstGeom>
            <a:noFill/>
            <a:ln w="9525">
              <a:noFill/>
              <a:miter lim="800000"/>
              <a:headEnd/>
              <a:tailEnd/>
            </a:ln>
            <a:effectLst/>
          </p:spPr>
          <p:txBody>
            <a:bodyPr>
              <a:spAutoFit/>
            </a:bodyPr>
            <a:lstStyle/>
            <a:p>
              <a:pPr algn="ctr" fontAlgn="base">
                <a:spcBef>
                  <a:spcPct val="0"/>
                </a:spcBef>
                <a:spcAft>
                  <a:spcPct val="0"/>
                </a:spcAft>
                <a:defRPr/>
              </a:pPr>
              <a:r>
                <a:rPr lang="en-GB" sz="2400" b="1">
                  <a:solidFill>
                    <a:srgbClr val="F60000"/>
                  </a:solidFill>
                  <a:effectLst>
                    <a:outerShdw blurRad="38100" dist="38100" dir="2700000" algn="tl">
                      <a:srgbClr val="C0C0C0"/>
                    </a:outerShdw>
                  </a:effectLst>
                  <a:latin typeface="Times New Roman" pitchFamily="18" charset="0"/>
                </a:rPr>
                <a:t>Financial management and events</a:t>
              </a:r>
            </a:p>
          </p:txBody>
        </p:sp>
      </p:grpSp>
    </p:spTree>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3" name="Title 3"/>
          <p:cNvSpPr>
            <a:spLocks/>
          </p:cNvSpPr>
          <p:nvPr/>
        </p:nvSpPr>
        <p:spPr bwMode="auto">
          <a:xfrm>
            <a:off x="0" y="-77501"/>
            <a:ext cx="5046662" cy="460375"/>
          </a:xfrm>
          <a:prstGeom prst="rect">
            <a:avLst/>
          </a:prstGeom>
          <a:noFill/>
          <a:ln w="9525">
            <a:noFill/>
            <a:miter lim="800000"/>
            <a:headEnd/>
            <a:tailEnd/>
          </a:ln>
        </p:spPr>
        <p:txBody>
          <a:bodyPr anchor="ctr">
            <a:spAutoFit/>
          </a:bodyPr>
          <a:lstStyle/>
          <a:p>
            <a:pPr marL="1430338" indent="-1430338" eaLnBrk="0" hangingPunct="0">
              <a:tabLst>
                <a:tab pos="1430338" algn="l"/>
              </a:tabLst>
            </a:pPr>
            <a:r>
              <a:rPr lang="en-GB" sz="2400" b="1" dirty="0">
                <a:latin typeface="Calibri" pitchFamily="34" charset="0"/>
              </a:rPr>
              <a:t>Table 6.4	</a:t>
            </a:r>
            <a:r>
              <a:rPr lang="en-US" sz="2400" dirty="0">
                <a:latin typeface="Calibri" pitchFamily="34" charset="0"/>
              </a:rPr>
              <a:t>An income statement</a:t>
            </a:r>
            <a:endParaRPr lang="en-GB" sz="2400" dirty="0">
              <a:latin typeface="Calibri" pitchFamily="34" charset="0"/>
            </a:endParaRPr>
          </a:p>
        </p:txBody>
      </p:sp>
      <p:graphicFrame>
        <p:nvGraphicFramePr>
          <p:cNvPr id="27726" name="Group 78"/>
          <p:cNvGraphicFramePr>
            <a:graphicFrameLocks noGrp="1"/>
          </p:cNvGraphicFramePr>
          <p:nvPr/>
        </p:nvGraphicFramePr>
        <p:xfrm>
          <a:off x="3935414" y="444500"/>
          <a:ext cx="4105275" cy="4883028"/>
        </p:xfrm>
        <a:graphic>
          <a:graphicData uri="http://schemas.openxmlformats.org/drawingml/2006/table">
            <a:tbl>
              <a:tblPr/>
              <a:tblGrid>
                <a:gridCol w="2690812">
                  <a:extLst>
                    <a:ext uri="{9D8B030D-6E8A-4147-A177-3AD203B41FA5}">
                      <a16:colId xmlns:a16="http://schemas.microsoft.com/office/drawing/2014/main" val="20000"/>
                    </a:ext>
                  </a:extLst>
                </a:gridCol>
                <a:gridCol w="1414463">
                  <a:extLst>
                    <a:ext uri="{9D8B030D-6E8A-4147-A177-3AD203B41FA5}">
                      <a16:colId xmlns:a16="http://schemas.microsoft.com/office/drawing/2014/main" val="20001"/>
                    </a:ext>
                  </a:extLst>
                </a:gridCol>
              </a:tblGrid>
              <a:tr h="98425">
                <a:tc>
                  <a:txBody>
                    <a:bodyPr/>
                    <a:lstStyle/>
                    <a:p>
                      <a:pPr marL="0" marR="0" lvl="0" indent="0" algn="l" defTabSz="914400" rtl="0" eaLnBrk="1" fontAlgn="base" latinLnBrk="0" hangingPunct="1">
                        <a:lnSpc>
                          <a:spcPct val="130000"/>
                        </a:lnSpc>
                        <a:spcBef>
                          <a:spcPct val="0"/>
                        </a:spcBef>
                        <a:spcAft>
                          <a:spcPct val="0"/>
                        </a:spcAft>
                        <a:buClrTx/>
                        <a:buSzTx/>
                        <a:buFontTx/>
                        <a:buNone/>
                        <a:tabLst/>
                      </a:pPr>
                      <a:r>
                        <a:rPr kumimoji="0" lang="en-GB" sz="1800" b="0" i="1" u="none" strike="noStrike" cap="none" normalizeH="0" baseline="0" dirty="0">
                          <a:ln>
                            <a:noFill/>
                          </a:ln>
                          <a:solidFill>
                            <a:schemeClr val="tx1"/>
                          </a:solidFill>
                          <a:effectLst/>
                          <a:latin typeface="Calibri" pitchFamily="34" charset="0"/>
                          <a:ea typeface="ＭＳ Ｐゴシック"/>
                          <a:cs typeface="Times New Roman" pitchFamily="18" charset="0"/>
                        </a:rPr>
                        <a:t>INCOME</a:t>
                      </a:r>
                    </a:p>
                  </a:txBody>
                  <a:tcPr marL="50380" marR="50380" marT="0" marB="0" horzOverflow="overflow">
                    <a:lnL cap="flat">
                      <a:noFill/>
                    </a:lnL>
                    <a:lnR>
                      <a:noFill/>
                    </a:lnR>
                    <a:lnT w="19050" cap="flat" cmpd="sng" algn="ctr">
                      <a:solidFill>
                        <a:schemeClr val="tx1"/>
                      </a:solidFill>
                      <a:prstDash val="solid"/>
                      <a:round/>
                      <a:headEnd type="none" w="med" len="med"/>
                      <a:tailEnd type="none" w="med" len="med"/>
                    </a:lnT>
                    <a:lnB w="1905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pPr>
                      <a:r>
                        <a:rPr kumimoji="0" lang="en-GB" sz="1800" b="0" i="1" u="none" strike="noStrike" cap="none" normalizeH="0" baseline="0">
                          <a:ln>
                            <a:noFill/>
                          </a:ln>
                          <a:solidFill>
                            <a:schemeClr val="tx1"/>
                          </a:solidFill>
                          <a:effectLst/>
                          <a:latin typeface="Calibri" pitchFamily="34" charset="0"/>
                          <a:ea typeface="ＭＳ Ｐゴシック"/>
                          <a:cs typeface="Times New Roman" pitchFamily="18" charset="0"/>
                        </a:rPr>
                        <a:t>This year (£)</a:t>
                      </a:r>
                    </a:p>
                  </a:txBody>
                  <a:tcPr marL="50380" marR="50380" marT="0" marB="0" horzOverflow="overflow">
                    <a:lnL>
                      <a:noFill/>
                    </a:lnL>
                    <a:lnR cap="flat">
                      <a:noFill/>
                    </a:lnR>
                    <a:lnT w="19050" cap="flat" cmpd="sng" algn="ctr">
                      <a:solidFill>
                        <a:schemeClr val="tx1"/>
                      </a:solidFill>
                      <a:prstDash val="solid"/>
                      <a:round/>
                      <a:headEnd type="none" w="med" len="med"/>
                      <a:tailEnd type="none" w="med" len="med"/>
                    </a:lnT>
                    <a:lnB w="1905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r h="98425">
                <a:tc>
                  <a:txBody>
                    <a:bodyPr/>
                    <a:lstStyle/>
                    <a:p>
                      <a:pPr marL="0" marR="0" lvl="0" indent="0" algn="l" defTabSz="914400" rtl="0" eaLnBrk="1" fontAlgn="base" latinLnBrk="0" hangingPunct="1">
                        <a:lnSpc>
                          <a:spcPct val="130000"/>
                        </a:lnSpc>
                        <a:spcBef>
                          <a:spcPct val="0"/>
                        </a:spcBef>
                        <a:spcAft>
                          <a:spcPct val="0"/>
                        </a:spcAft>
                        <a:buClrTx/>
                        <a:buSzTx/>
                        <a:buFontTx/>
                        <a:buNone/>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Spectator Tickets</a:t>
                      </a:r>
                    </a:p>
                  </a:txBody>
                  <a:tcPr marL="50380" marR="50380" marT="0" marB="0" horzOverflow="overflow">
                    <a:lnL cap="flat">
                      <a:noFill/>
                    </a:lnL>
                    <a:lnR>
                      <a:noFill/>
                    </a:lnR>
                    <a:lnT w="19050" cap="flat" cmpd="sng" algn="ctr">
                      <a:solidFill>
                        <a:schemeClr val="tx1"/>
                      </a:solidFill>
                      <a:prstDash val="solid"/>
                      <a:round/>
                      <a:headEnd type="none" w="med" len="med"/>
                      <a:tailEnd type="none" w="med" len="med"/>
                    </a:lnT>
                    <a:lnB>
                      <a:noFill/>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719138" algn="dec"/>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	1,450</a:t>
                      </a:r>
                    </a:p>
                  </a:txBody>
                  <a:tcPr marL="50380" marR="50380" marT="0" marB="0" horzOverflow="overflow">
                    <a:lnL>
                      <a:noFill/>
                    </a:lnL>
                    <a:lnR cap="flat">
                      <a:noFill/>
                    </a:lnR>
                    <a:lnT w="19050" cap="flat" cmpd="sng" algn="ctr">
                      <a:solidFill>
                        <a:schemeClr val="tx1"/>
                      </a:solidFill>
                      <a:prstDash val="solid"/>
                      <a:round/>
                      <a:headEnd type="none" w="med" len="med"/>
                      <a:tailEnd type="none" w="med" len="med"/>
                    </a:lnT>
                    <a:lnB>
                      <a:noFill/>
                    </a:lnB>
                    <a:lnTlToBr>
                      <a:noFill/>
                    </a:lnTlToBr>
                    <a:lnBlToTr>
                      <a:noFill/>
                    </a:lnBlToTr>
                    <a:noFill/>
                  </a:tcPr>
                </a:tc>
                <a:extLst>
                  <a:ext uri="{0D108BD9-81ED-4DB2-BD59-A6C34878D82A}">
                    <a16:rowId xmlns:a16="http://schemas.microsoft.com/office/drawing/2014/main" val="10001"/>
                  </a:ext>
                </a:extLst>
              </a:tr>
              <a:tr h="98425">
                <a:tc>
                  <a:txBody>
                    <a:bodyPr/>
                    <a:lstStyle/>
                    <a:p>
                      <a:pPr marL="0" marR="0" lvl="0" indent="0" algn="l" defTabSz="914400" rtl="0" eaLnBrk="1" fontAlgn="base" latinLnBrk="0" hangingPunct="1">
                        <a:lnSpc>
                          <a:spcPct val="130000"/>
                        </a:lnSpc>
                        <a:spcBef>
                          <a:spcPct val="0"/>
                        </a:spcBef>
                        <a:spcAft>
                          <a:spcPct val="0"/>
                        </a:spcAft>
                        <a:buClrTx/>
                        <a:buSzTx/>
                        <a:buFontTx/>
                        <a:buNone/>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Other Ticket Sales</a:t>
                      </a:r>
                    </a:p>
                  </a:txBody>
                  <a:tcPr marL="50380" marR="50380" marT="0" marB="0" horzOverflow="overflow">
                    <a:lnL cap="flat">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719138" algn="dec"/>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	250</a:t>
                      </a:r>
                    </a:p>
                  </a:txBody>
                  <a:tcPr marL="50380" marR="50380" marT="0" marB="0" horzOverflow="overflow">
                    <a:lnL>
                      <a:noFill/>
                    </a:lnL>
                    <a:lnR cap="flat">
                      <a:noFill/>
                    </a:lnR>
                    <a:lnT>
                      <a:noFill/>
                    </a:lnT>
                    <a:lnB>
                      <a:noFill/>
                    </a:lnB>
                    <a:lnTlToBr>
                      <a:noFill/>
                    </a:lnTlToBr>
                    <a:lnBlToTr>
                      <a:noFill/>
                    </a:lnBlToTr>
                    <a:noFill/>
                  </a:tcPr>
                </a:tc>
                <a:extLst>
                  <a:ext uri="{0D108BD9-81ED-4DB2-BD59-A6C34878D82A}">
                    <a16:rowId xmlns:a16="http://schemas.microsoft.com/office/drawing/2014/main" val="10002"/>
                  </a:ext>
                </a:extLst>
              </a:tr>
              <a:tr h="98425">
                <a:tc>
                  <a:txBody>
                    <a:bodyPr/>
                    <a:lstStyle/>
                    <a:p>
                      <a:pPr marL="0" marR="0" lvl="0" indent="0" algn="l" defTabSz="914400" rtl="0" eaLnBrk="1" fontAlgn="base" latinLnBrk="0" hangingPunct="1">
                        <a:lnSpc>
                          <a:spcPct val="130000"/>
                        </a:lnSpc>
                        <a:spcBef>
                          <a:spcPct val="0"/>
                        </a:spcBef>
                        <a:spcAft>
                          <a:spcPct val="0"/>
                        </a:spcAft>
                        <a:buClrTx/>
                        <a:buSzTx/>
                        <a:buFontTx/>
                        <a:buNone/>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Sponsorship</a:t>
                      </a:r>
                    </a:p>
                  </a:txBody>
                  <a:tcPr marL="50380" marR="50380" marT="0" marB="0" horzOverflow="overflow">
                    <a:lnL cap="flat">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719138" algn="dec"/>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	1,700</a:t>
                      </a:r>
                    </a:p>
                  </a:txBody>
                  <a:tcPr marL="50380" marR="50380" marT="0" marB="0" horzOverflow="overflow">
                    <a:lnL>
                      <a:noFill/>
                    </a:lnL>
                    <a:lnR cap="flat">
                      <a:noFill/>
                    </a:lnR>
                    <a:lnT>
                      <a:noFill/>
                    </a:lnT>
                    <a:lnB>
                      <a:noFill/>
                    </a:lnB>
                    <a:lnTlToBr>
                      <a:noFill/>
                    </a:lnTlToBr>
                    <a:lnBlToTr>
                      <a:noFill/>
                    </a:lnBlToTr>
                    <a:noFill/>
                  </a:tcPr>
                </a:tc>
                <a:extLst>
                  <a:ext uri="{0D108BD9-81ED-4DB2-BD59-A6C34878D82A}">
                    <a16:rowId xmlns:a16="http://schemas.microsoft.com/office/drawing/2014/main" val="10003"/>
                  </a:ext>
                </a:extLst>
              </a:tr>
              <a:tr h="357188">
                <a:tc>
                  <a:txBody>
                    <a:bodyPr/>
                    <a:lstStyle/>
                    <a:p>
                      <a:pPr marL="0" marR="0" lvl="0" indent="0" algn="l" defTabSz="914400" rtl="0" eaLnBrk="1" fontAlgn="base" latinLnBrk="0" hangingPunct="1">
                        <a:lnSpc>
                          <a:spcPct val="130000"/>
                        </a:lnSpc>
                        <a:spcBef>
                          <a:spcPct val="0"/>
                        </a:spcBef>
                        <a:spcAft>
                          <a:spcPct val="0"/>
                        </a:spcAft>
                        <a:buClrTx/>
                        <a:buSzTx/>
                        <a:buFontTx/>
                        <a:buNone/>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Catering</a:t>
                      </a:r>
                    </a:p>
                  </a:txBody>
                  <a:tcPr marL="50380" marR="50380" marT="0" marB="0" horzOverflow="overflow">
                    <a:lnL cap="flat">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719138" algn="dec"/>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	220</a:t>
                      </a:r>
                    </a:p>
                  </a:txBody>
                  <a:tcPr marL="50380" marR="50380" marT="0" marB="0" horzOverflow="overflow">
                    <a:lnL>
                      <a:noFill/>
                    </a:lnL>
                    <a:lnR cap="flat">
                      <a:noFill/>
                    </a:lnR>
                    <a:lnT>
                      <a:noFill/>
                    </a:lnT>
                    <a:lnB>
                      <a:noFill/>
                    </a:lnB>
                    <a:lnTlToBr>
                      <a:noFill/>
                    </a:lnTlToBr>
                    <a:lnBlToTr>
                      <a:noFill/>
                    </a:lnBlToTr>
                    <a:noFill/>
                  </a:tcPr>
                </a:tc>
                <a:extLst>
                  <a:ext uri="{0D108BD9-81ED-4DB2-BD59-A6C34878D82A}">
                    <a16:rowId xmlns:a16="http://schemas.microsoft.com/office/drawing/2014/main" val="10004"/>
                  </a:ext>
                </a:extLst>
              </a:tr>
              <a:tr h="357188">
                <a:tc>
                  <a:txBody>
                    <a:bodyPr/>
                    <a:lstStyle/>
                    <a:p>
                      <a:pPr marL="0" marR="0" lvl="0" indent="0" algn="l" defTabSz="914400" rtl="0" eaLnBrk="1" fontAlgn="base" latinLnBrk="0" hangingPunct="1">
                        <a:lnSpc>
                          <a:spcPct val="130000"/>
                        </a:lnSpc>
                        <a:spcBef>
                          <a:spcPct val="0"/>
                        </a:spcBef>
                        <a:spcAft>
                          <a:spcPct val="0"/>
                        </a:spcAft>
                        <a:buClrTx/>
                        <a:buSzTx/>
                        <a:buFontTx/>
                        <a:buNone/>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Merchandising</a:t>
                      </a:r>
                    </a:p>
                  </a:txBody>
                  <a:tcPr marL="50380" marR="50380" marT="0" marB="0" horzOverflow="overflow">
                    <a:lnL cap="flat">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719138" algn="dec"/>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	130</a:t>
                      </a:r>
                    </a:p>
                  </a:txBody>
                  <a:tcPr marL="50380" marR="50380" marT="0" marB="0" horzOverflow="overflow">
                    <a:lnL>
                      <a:noFill/>
                    </a:lnL>
                    <a:lnR cap="flat">
                      <a:noFill/>
                    </a:lnR>
                    <a:lnT>
                      <a:noFill/>
                    </a:lnT>
                    <a:lnB>
                      <a:noFill/>
                    </a:lnB>
                    <a:lnTlToBr>
                      <a:noFill/>
                    </a:lnTlToBr>
                    <a:lnBlToTr>
                      <a:noFill/>
                    </a:lnBlToTr>
                    <a:noFill/>
                  </a:tcPr>
                </a:tc>
                <a:extLst>
                  <a:ext uri="{0D108BD9-81ED-4DB2-BD59-A6C34878D82A}">
                    <a16:rowId xmlns:a16="http://schemas.microsoft.com/office/drawing/2014/main" val="10005"/>
                  </a:ext>
                </a:extLst>
              </a:tr>
              <a:tr h="357188">
                <a:tc>
                  <a:txBody>
                    <a:bodyPr/>
                    <a:lstStyle/>
                    <a:p>
                      <a:pPr marL="0" marR="0" lvl="0" indent="0" algn="l" defTabSz="914400" rtl="0" eaLnBrk="1" fontAlgn="base" latinLnBrk="0" hangingPunct="1">
                        <a:lnSpc>
                          <a:spcPct val="130000"/>
                        </a:lnSpc>
                        <a:spcBef>
                          <a:spcPct val="0"/>
                        </a:spcBef>
                        <a:spcAft>
                          <a:spcPct val="0"/>
                        </a:spcAft>
                        <a:buClrTx/>
                        <a:buSzTx/>
                        <a:buFontTx/>
                        <a:buNone/>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Total Income</a:t>
                      </a:r>
                    </a:p>
                  </a:txBody>
                  <a:tcPr marL="50380" marR="50380" marT="0" marB="0" horzOverflow="overflow">
                    <a:lnL cap="flat">
                      <a:noFill/>
                    </a:lnL>
                    <a:lnR>
                      <a:noFill/>
                    </a:lnR>
                    <a:lnT>
                      <a:noFill/>
                    </a:lnT>
                    <a:lnB w="1905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719138" algn="dec"/>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	3,750</a:t>
                      </a:r>
                    </a:p>
                  </a:txBody>
                  <a:tcPr marL="50380" marR="50380" marT="0" marB="0" horzOverflow="overflow">
                    <a:lnL>
                      <a:noFill/>
                    </a:lnL>
                    <a:lnR cap="flat">
                      <a:noFill/>
                    </a:lnR>
                    <a:lnT>
                      <a:noFill/>
                    </a:lnT>
                    <a:lnB w="1905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6"/>
                  </a:ext>
                </a:extLst>
              </a:tr>
              <a:tr h="357188">
                <a:tc>
                  <a:txBody>
                    <a:bodyPr/>
                    <a:lstStyle/>
                    <a:p>
                      <a:pPr marL="0" marR="0" lvl="0" indent="0" algn="l" defTabSz="914400" rtl="0" eaLnBrk="1" fontAlgn="base" latinLnBrk="0" hangingPunct="1">
                        <a:lnSpc>
                          <a:spcPct val="130000"/>
                        </a:lnSpc>
                        <a:spcBef>
                          <a:spcPct val="0"/>
                        </a:spcBef>
                        <a:spcAft>
                          <a:spcPct val="0"/>
                        </a:spcAft>
                        <a:buClrTx/>
                        <a:buSzTx/>
                        <a:buFontTx/>
                        <a:buNone/>
                        <a:tabLst/>
                      </a:pPr>
                      <a:r>
                        <a:rPr kumimoji="0" lang="en-GB" sz="1800" b="0" i="1" u="none" strike="noStrike" cap="none" normalizeH="0" baseline="0">
                          <a:ln>
                            <a:noFill/>
                          </a:ln>
                          <a:solidFill>
                            <a:schemeClr val="tx1"/>
                          </a:solidFill>
                          <a:effectLst/>
                          <a:latin typeface="Calibri" pitchFamily="34" charset="0"/>
                          <a:ea typeface="ＭＳ Ｐゴシック"/>
                          <a:cs typeface="Times New Roman" pitchFamily="18" charset="0"/>
                        </a:rPr>
                        <a:t>EXPENDITURE</a:t>
                      </a:r>
                    </a:p>
                  </a:txBody>
                  <a:tcPr marL="50380" marR="50380" marT="0" marB="0" horzOverflow="overflow">
                    <a:lnL cap="flat">
                      <a:noFill/>
                    </a:lnL>
                    <a:lnR>
                      <a:noFill/>
                    </a:lnR>
                    <a:lnT w="19050" cap="flat" cmpd="sng" algn="ctr">
                      <a:solidFill>
                        <a:schemeClr val="tx1"/>
                      </a:solidFill>
                      <a:prstDash val="solid"/>
                      <a:round/>
                      <a:headEnd type="none" w="med" len="med"/>
                      <a:tailEnd type="none" w="med" len="med"/>
                    </a:lnT>
                    <a:lnB w="1905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pPr>
                      <a:endParaRPr kumimoji="0" lang="en-GB" sz="1800" b="0" i="0" u="none" strike="noStrike" cap="none" normalizeH="0" baseline="0" dirty="0">
                        <a:ln>
                          <a:noFill/>
                        </a:ln>
                        <a:solidFill>
                          <a:schemeClr val="tx1"/>
                        </a:solidFill>
                        <a:effectLst/>
                        <a:latin typeface="Calibri" pitchFamily="34" charset="0"/>
                        <a:ea typeface="ＭＳ Ｐゴシック"/>
                        <a:cs typeface="Times New Roman" pitchFamily="18" charset="0"/>
                      </a:endParaRPr>
                    </a:p>
                  </a:txBody>
                  <a:tcPr marL="50380" marR="50380" marT="0" marB="0" horzOverflow="overflow">
                    <a:lnL>
                      <a:noFill/>
                    </a:lnL>
                    <a:lnR cap="flat">
                      <a:noFill/>
                    </a:lnR>
                    <a:lnT w="19050" cap="flat" cmpd="sng" algn="ctr">
                      <a:solidFill>
                        <a:schemeClr val="tx1"/>
                      </a:solidFill>
                      <a:prstDash val="solid"/>
                      <a:round/>
                      <a:headEnd type="none" w="med" len="med"/>
                      <a:tailEnd type="none" w="med" len="med"/>
                    </a:lnT>
                    <a:lnB w="1905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7"/>
                  </a:ext>
                </a:extLst>
              </a:tr>
              <a:tr h="357188">
                <a:tc>
                  <a:txBody>
                    <a:bodyPr/>
                    <a:lstStyle/>
                    <a:p>
                      <a:pPr marL="0" marR="0" lvl="0" indent="0" algn="l" defTabSz="914400" rtl="0" eaLnBrk="1" fontAlgn="base" latinLnBrk="0" hangingPunct="1">
                        <a:lnSpc>
                          <a:spcPct val="130000"/>
                        </a:lnSpc>
                        <a:spcBef>
                          <a:spcPct val="0"/>
                        </a:spcBef>
                        <a:spcAft>
                          <a:spcPct val="0"/>
                        </a:spcAft>
                        <a:buClrTx/>
                        <a:buSzTx/>
                        <a:buFontTx/>
                        <a:buNone/>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Volunteer Kit</a:t>
                      </a:r>
                    </a:p>
                  </a:txBody>
                  <a:tcPr marL="50380" marR="50380" marT="0" marB="0" horzOverflow="overflow">
                    <a:lnL cap="flat">
                      <a:noFill/>
                    </a:lnL>
                    <a:lnR>
                      <a:noFill/>
                    </a:lnR>
                    <a:lnT w="19050" cap="flat" cmpd="sng" algn="ctr">
                      <a:solidFill>
                        <a:schemeClr val="tx1"/>
                      </a:solidFill>
                      <a:prstDash val="solid"/>
                      <a:round/>
                      <a:headEnd type="none" w="med" len="med"/>
                      <a:tailEnd type="none" w="med" len="med"/>
                    </a:lnT>
                    <a:lnB>
                      <a:noFill/>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719138" algn="dec"/>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	700</a:t>
                      </a:r>
                    </a:p>
                  </a:txBody>
                  <a:tcPr marL="50380" marR="50380" marT="0" marB="0" horzOverflow="overflow">
                    <a:lnL>
                      <a:noFill/>
                    </a:lnL>
                    <a:lnR cap="flat">
                      <a:noFill/>
                    </a:lnR>
                    <a:lnT w="19050" cap="flat" cmpd="sng" algn="ctr">
                      <a:solidFill>
                        <a:schemeClr val="tx1"/>
                      </a:solidFill>
                      <a:prstDash val="solid"/>
                      <a:round/>
                      <a:headEnd type="none" w="med" len="med"/>
                      <a:tailEnd type="none" w="med" len="med"/>
                    </a:lnT>
                    <a:lnB>
                      <a:noFill/>
                    </a:lnB>
                    <a:lnTlToBr>
                      <a:noFill/>
                    </a:lnTlToBr>
                    <a:lnBlToTr>
                      <a:noFill/>
                    </a:lnBlToTr>
                    <a:noFill/>
                  </a:tcPr>
                </a:tc>
                <a:extLst>
                  <a:ext uri="{0D108BD9-81ED-4DB2-BD59-A6C34878D82A}">
                    <a16:rowId xmlns:a16="http://schemas.microsoft.com/office/drawing/2014/main" val="10008"/>
                  </a:ext>
                </a:extLst>
              </a:tr>
              <a:tr h="357188">
                <a:tc>
                  <a:txBody>
                    <a:bodyPr/>
                    <a:lstStyle/>
                    <a:p>
                      <a:pPr marL="0" marR="0" lvl="0" indent="0" algn="l" defTabSz="914400" rtl="0" eaLnBrk="1" fontAlgn="base" latinLnBrk="0" hangingPunct="1">
                        <a:lnSpc>
                          <a:spcPct val="130000"/>
                        </a:lnSpc>
                        <a:spcBef>
                          <a:spcPct val="0"/>
                        </a:spcBef>
                        <a:spcAft>
                          <a:spcPct val="0"/>
                        </a:spcAft>
                        <a:buClrTx/>
                        <a:buSzTx/>
                        <a:buFontTx/>
                        <a:buNone/>
                        <a:tabLst/>
                      </a:pPr>
                      <a:r>
                        <a:rPr kumimoji="0" lang="en-GB" sz="1800" b="0" i="0" u="none" strike="noStrike" cap="none" normalizeH="0" baseline="0" dirty="0">
                          <a:ln>
                            <a:noFill/>
                          </a:ln>
                          <a:solidFill>
                            <a:schemeClr val="tx1"/>
                          </a:solidFill>
                          <a:effectLst/>
                          <a:latin typeface="Calibri" pitchFamily="34" charset="0"/>
                          <a:ea typeface="ＭＳ Ｐゴシック"/>
                          <a:cs typeface="Times New Roman" pitchFamily="18" charset="0"/>
                        </a:rPr>
                        <a:t>Pool Hire</a:t>
                      </a:r>
                    </a:p>
                  </a:txBody>
                  <a:tcPr marL="50380" marR="50380" marT="0" marB="0" horzOverflow="overflow">
                    <a:lnL cap="flat">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719138" algn="dec"/>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	2,500</a:t>
                      </a:r>
                    </a:p>
                  </a:txBody>
                  <a:tcPr marL="50380" marR="50380" marT="0" marB="0" horzOverflow="overflow">
                    <a:lnL>
                      <a:noFill/>
                    </a:lnL>
                    <a:lnR cap="flat">
                      <a:noFill/>
                    </a:lnR>
                    <a:lnT>
                      <a:noFill/>
                    </a:lnT>
                    <a:lnB>
                      <a:noFill/>
                    </a:lnB>
                    <a:lnTlToBr>
                      <a:noFill/>
                    </a:lnTlToBr>
                    <a:lnBlToTr>
                      <a:noFill/>
                    </a:lnBlToTr>
                    <a:noFill/>
                  </a:tcPr>
                </a:tc>
                <a:extLst>
                  <a:ext uri="{0D108BD9-81ED-4DB2-BD59-A6C34878D82A}">
                    <a16:rowId xmlns:a16="http://schemas.microsoft.com/office/drawing/2014/main" val="10009"/>
                  </a:ext>
                </a:extLst>
              </a:tr>
              <a:tr h="357188">
                <a:tc>
                  <a:txBody>
                    <a:bodyPr/>
                    <a:lstStyle/>
                    <a:p>
                      <a:pPr marL="0" marR="0" lvl="0" indent="0" algn="l" defTabSz="914400" rtl="0" eaLnBrk="1" fontAlgn="base" latinLnBrk="0" hangingPunct="1">
                        <a:lnSpc>
                          <a:spcPct val="130000"/>
                        </a:lnSpc>
                        <a:spcBef>
                          <a:spcPct val="0"/>
                        </a:spcBef>
                        <a:spcAft>
                          <a:spcPct val="0"/>
                        </a:spcAft>
                        <a:buClrTx/>
                        <a:buSzTx/>
                        <a:buFontTx/>
                        <a:buNone/>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Marketing Activities</a:t>
                      </a:r>
                    </a:p>
                  </a:txBody>
                  <a:tcPr marL="50380" marR="50380" marT="0" marB="0" horzOverflow="overflow">
                    <a:lnL cap="flat">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719138" algn="dec"/>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	136</a:t>
                      </a:r>
                    </a:p>
                  </a:txBody>
                  <a:tcPr marL="50380" marR="50380" marT="0" marB="0" horzOverflow="overflow">
                    <a:lnL>
                      <a:noFill/>
                    </a:lnL>
                    <a:lnR cap="flat">
                      <a:noFill/>
                    </a:lnR>
                    <a:lnT>
                      <a:noFill/>
                    </a:lnT>
                    <a:lnB>
                      <a:noFill/>
                    </a:lnB>
                    <a:lnTlToBr>
                      <a:noFill/>
                    </a:lnTlToBr>
                    <a:lnBlToTr>
                      <a:noFill/>
                    </a:lnBlToTr>
                    <a:noFill/>
                  </a:tcPr>
                </a:tc>
                <a:extLst>
                  <a:ext uri="{0D108BD9-81ED-4DB2-BD59-A6C34878D82A}">
                    <a16:rowId xmlns:a16="http://schemas.microsoft.com/office/drawing/2014/main" val="10010"/>
                  </a:ext>
                </a:extLst>
              </a:tr>
              <a:tr h="357188">
                <a:tc>
                  <a:txBody>
                    <a:bodyPr/>
                    <a:lstStyle/>
                    <a:p>
                      <a:pPr marL="0" marR="0" lvl="0" indent="0" algn="l" defTabSz="914400" rtl="0" eaLnBrk="1" fontAlgn="base" latinLnBrk="0" hangingPunct="1">
                        <a:lnSpc>
                          <a:spcPct val="130000"/>
                        </a:lnSpc>
                        <a:spcBef>
                          <a:spcPct val="0"/>
                        </a:spcBef>
                        <a:spcAft>
                          <a:spcPct val="0"/>
                        </a:spcAft>
                        <a:buClrTx/>
                        <a:buSzTx/>
                        <a:buFontTx/>
                        <a:buNone/>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Administration</a:t>
                      </a:r>
                    </a:p>
                  </a:txBody>
                  <a:tcPr marL="50380" marR="50380" marT="0" marB="0" horzOverflow="overflow">
                    <a:lnL cap="flat">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719138" algn="dec"/>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	342</a:t>
                      </a:r>
                    </a:p>
                  </a:txBody>
                  <a:tcPr marL="50380" marR="50380" marT="0" marB="0" horzOverflow="overflow">
                    <a:lnL>
                      <a:noFill/>
                    </a:lnL>
                    <a:lnR cap="flat">
                      <a:noFill/>
                    </a:lnR>
                    <a:lnT>
                      <a:noFill/>
                    </a:lnT>
                    <a:lnB>
                      <a:noFill/>
                    </a:lnB>
                    <a:lnTlToBr>
                      <a:noFill/>
                    </a:lnTlToBr>
                    <a:lnBlToTr>
                      <a:noFill/>
                    </a:lnBlToTr>
                    <a:noFill/>
                  </a:tcPr>
                </a:tc>
                <a:extLst>
                  <a:ext uri="{0D108BD9-81ED-4DB2-BD59-A6C34878D82A}">
                    <a16:rowId xmlns:a16="http://schemas.microsoft.com/office/drawing/2014/main" val="10011"/>
                  </a:ext>
                </a:extLst>
              </a:tr>
              <a:tr h="357188">
                <a:tc>
                  <a:txBody>
                    <a:bodyPr/>
                    <a:lstStyle/>
                    <a:p>
                      <a:pPr marL="0" marR="0" lvl="0" indent="0" algn="l" defTabSz="914400" rtl="0" eaLnBrk="1" fontAlgn="base" latinLnBrk="0" hangingPunct="1">
                        <a:lnSpc>
                          <a:spcPct val="130000"/>
                        </a:lnSpc>
                        <a:spcBef>
                          <a:spcPct val="0"/>
                        </a:spcBef>
                        <a:spcAft>
                          <a:spcPct val="0"/>
                        </a:spcAft>
                        <a:buClrTx/>
                        <a:buSzTx/>
                        <a:buFontTx/>
                        <a:buNone/>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Total Expenditure</a:t>
                      </a:r>
                    </a:p>
                  </a:txBody>
                  <a:tcPr marL="50380" marR="50380" marT="0" marB="0" horzOverflow="overflow">
                    <a:lnL cap="flat">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719138" algn="dec"/>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	3,678</a:t>
                      </a:r>
                    </a:p>
                  </a:txBody>
                  <a:tcPr marL="50380" marR="50380" marT="0" marB="0" horzOverflow="overflow">
                    <a:lnL>
                      <a:noFill/>
                    </a:lnL>
                    <a:lnR cap="flat">
                      <a:noFill/>
                    </a:lnR>
                    <a:lnT>
                      <a:noFill/>
                    </a:lnT>
                    <a:lnB>
                      <a:noFill/>
                    </a:lnB>
                    <a:lnTlToBr>
                      <a:noFill/>
                    </a:lnTlToBr>
                    <a:lnBlToTr>
                      <a:noFill/>
                    </a:lnBlToTr>
                    <a:noFill/>
                  </a:tcPr>
                </a:tc>
                <a:extLst>
                  <a:ext uri="{0D108BD9-81ED-4DB2-BD59-A6C34878D82A}">
                    <a16:rowId xmlns:a16="http://schemas.microsoft.com/office/drawing/2014/main" val="10012"/>
                  </a:ext>
                </a:extLst>
              </a:tr>
              <a:tr h="357188">
                <a:tc>
                  <a:txBody>
                    <a:bodyPr/>
                    <a:lstStyle/>
                    <a:p>
                      <a:pPr marL="0" marR="0" lvl="0" indent="0" algn="l" defTabSz="914400" rtl="0" eaLnBrk="1" fontAlgn="base" latinLnBrk="0" hangingPunct="1">
                        <a:lnSpc>
                          <a:spcPct val="130000"/>
                        </a:lnSpc>
                        <a:spcBef>
                          <a:spcPct val="0"/>
                        </a:spcBef>
                        <a:spcAft>
                          <a:spcPct val="0"/>
                        </a:spcAft>
                        <a:buClrTx/>
                        <a:buSzTx/>
                        <a:buFontTx/>
                        <a:buNone/>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PROFIT/(LOSS)</a:t>
                      </a:r>
                    </a:p>
                  </a:txBody>
                  <a:tcPr marL="50380" marR="50380" marT="0" marB="0" horzOverflow="overflow">
                    <a:lnL cap="flat">
                      <a:noFill/>
                    </a:lnL>
                    <a:lnR>
                      <a:noFill/>
                    </a:lnR>
                    <a:lnT>
                      <a:noFill/>
                    </a:lnT>
                    <a:lnB w="1905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719138" algn="dec"/>
                        </a:tabLst>
                      </a:pPr>
                      <a:r>
                        <a:rPr kumimoji="0" lang="en-GB" sz="1800" b="0" i="0" u="none" strike="noStrike" cap="none" normalizeH="0" baseline="0" dirty="0">
                          <a:ln>
                            <a:noFill/>
                          </a:ln>
                          <a:solidFill>
                            <a:schemeClr val="tx1"/>
                          </a:solidFill>
                          <a:effectLst/>
                          <a:latin typeface="Calibri" pitchFamily="34" charset="0"/>
                          <a:ea typeface="ＭＳ Ｐゴシック"/>
                          <a:cs typeface="Times New Roman" pitchFamily="18" charset="0"/>
                        </a:rPr>
                        <a:t>	72</a:t>
                      </a:r>
                    </a:p>
                  </a:txBody>
                  <a:tcPr marL="50380" marR="50380" marT="0" marB="0" horzOverflow="overflow">
                    <a:lnL>
                      <a:noFill/>
                    </a:lnL>
                    <a:lnR cap="flat">
                      <a:noFill/>
                    </a:lnR>
                    <a:lnT>
                      <a:noFill/>
                    </a:lnT>
                    <a:lnB w="1905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13"/>
                  </a:ext>
                </a:extLst>
              </a:tr>
            </a:tbl>
          </a:graphicData>
        </a:graphic>
      </p:graphicFrame>
    </p:spTree>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6777" name="Group 153"/>
          <p:cNvGraphicFramePr>
            <a:graphicFrameLocks noGrp="1"/>
          </p:cNvGraphicFramePr>
          <p:nvPr/>
        </p:nvGraphicFramePr>
        <p:xfrm>
          <a:off x="1847850" y="549275"/>
          <a:ext cx="8351838" cy="4883028"/>
        </p:xfrm>
        <a:graphic>
          <a:graphicData uri="http://schemas.openxmlformats.org/drawingml/2006/table">
            <a:tbl>
              <a:tblPr/>
              <a:tblGrid>
                <a:gridCol w="2087563">
                  <a:extLst>
                    <a:ext uri="{9D8B030D-6E8A-4147-A177-3AD203B41FA5}">
                      <a16:colId xmlns:a16="http://schemas.microsoft.com/office/drawing/2014/main" val="20000"/>
                    </a:ext>
                  </a:extLst>
                </a:gridCol>
                <a:gridCol w="863600">
                  <a:extLst>
                    <a:ext uri="{9D8B030D-6E8A-4147-A177-3AD203B41FA5}">
                      <a16:colId xmlns:a16="http://schemas.microsoft.com/office/drawing/2014/main" val="20001"/>
                    </a:ext>
                  </a:extLst>
                </a:gridCol>
                <a:gridCol w="1008062">
                  <a:extLst>
                    <a:ext uri="{9D8B030D-6E8A-4147-A177-3AD203B41FA5}">
                      <a16:colId xmlns:a16="http://schemas.microsoft.com/office/drawing/2014/main" val="20002"/>
                    </a:ext>
                  </a:extLst>
                </a:gridCol>
                <a:gridCol w="936625">
                  <a:extLst>
                    <a:ext uri="{9D8B030D-6E8A-4147-A177-3AD203B41FA5}">
                      <a16:colId xmlns:a16="http://schemas.microsoft.com/office/drawing/2014/main" val="20003"/>
                    </a:ext>
                  </a:extLst>
                </a:gridCol>
                <a:gridCol w="865188">
                  <a:extLst>
                    <a:ext uri="{9D8B030D-6E8A-4147-A177-3AD203B41FA5}">
                      <a16:colId xmlns:a16="http://schemas.microsoft.com/office/drawing/2014/main" val="20004"/>
                    </a:ext>
                  </a:extLst>
                </a:gridCol>
                <a:gridCol w="1008062">
                  <a:extLst>
                    <a:ext uri="{9D8B030D-6E8A-4147-A177-3AD203B41FA5}">
                      <a16:colId xmlns:a16="http://schemas.microsoft.com/office/drawing/2014/main" val="20005"/>
                    </a:ext>
                  </a:extLst>
                </a:gridCol>
                <a:gridCol w="1008063">
                  <a:extLst>
                    <a:ext uri="{9D8B030D-6E8A-4147-A177-3AD203B41FA5}">
                      <a16:colId xmlns:a16="http://schemas.microsoft.com/office/drawing/2014/main" val="20006"/>
                    </a:ext>
                  </a:extLst>
                </a:gridCol>
                <a:gridCol w="574675">
                  <a:extLst>
                    <a:ext uri="{9D8B030D-6E8A-4147-A177-3AD203B41FA5}">
                      <a16:colId xmlns:a16="http://schemas.microsoft.com/office/drawing/2014/main" val="20007"/>
                    </a:ext>
                  </a:extLst>
                </a:gridCol>
              </a:tblGrid>
              <a:tr h="98425">
                <a:tc>
                  <a:txBody>
                    <a:bodyPr/>
                    <a:lstStyle/>
                    <a:p>
                      <a:pPr marL="0" marR="0" lvl="0" indent="0" algn="l" defTabSz="914400" rtl="0" eaLnBrk="1" fontAlgn="base" latinLnBrk="0" hangingPunct="1">
                        <a:lnSpc>
                          <a:spcPct val="130000"/>
                        </a:lnSpc>
                        <a:spcBef>
                          <a:spcPct val="0"/>
                        </a:spcBef>
                        <a:spcAft>
                          <a:spcPct val="0"/>
                        </a:spcAft>
                        <a:buClrTx/>
                        <a:buSzTx/>
                        <a:buFontTx/>
                        <a:buNone/>
                        <a:tabLst/>
                      </a:pPr>
                      <a:r>
                        <a:rPr kumimoji="0" lang="en-GB" sz="1800" b="0" i="1" u="none" strike="noStrike" cap="none" normalizeH="0" baseline="0">
                          <a:ln>
                            <a:noFill/>
                          </a:ln>
                          <a:solidFill>
                            <a:schemeClr val="tx1"/>
                          </a:solidFill>
                          <a:effectLst/>
                          <a:latin typeface="Calibri" pitchFamily="34" charset="0"/>
                          <a:ea typeface="ＭＳ Ｐゴシック"/>
                          <a:cs typeface="Times New Roman" pitchFamily="18" charset="0"/>
                        </a:rPr>
                        <a:t>INCOME (£)</a:t>
                      </a:r>
                    </a:p>
                  </a:txBody>
                  <a:tcPr marL="50380" marR="50380" marT="0" marB="0" horzOverflow="overflow">
                    <a:lnL cap="flat">
                      <a:noFill/>
                    </a:lnL>
                    <a:lnR>
                      <a:noFill/>
                    </a:lnR>
                    <a:lnT w="19050" cap="flat" cmpd="sng" algn="ctr">
                      <a:solidFill>
                        <a:schemeClr val="tx1"/>
                      </a:solidFill>
                      <a:prstDash val="solid"/>
                      <a:round/>
                      <a:headEnd type="none" w="med" len="med"/>
                      <a:tailEnd type="none" w="med" len="med"/>
                    </a:lnT>
                    <a:lnB w="1905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30000"/>
                        </a:lnSpc>
                        <a:spcBef>
                          <a:spcPct val="0"/>
                        </a:spcBef>
                        <a:spcAft>
                          <a:spcPct val="0"/>
                        </a:spcAft>
                        <a:buClrTx/>
                        <a:buSzTx/>
                        <a:buFontTx/>
                        <a:buNone/>
                        <a:tabLst/>
                      </a:pPr>
                      <a:r>
                        <a:rPr kumimoji="0" lang="en-GB" sz="1800" b="0" i="1" u="none" strike="noStrike" cap="none" normalizeH="0" baseline="0">
                          <a:ln>
                            <a:noFill/>
                          </a:ln>
                          <a:solidFill>
                            <a:schemeClr val="tx1"/>
                          </a:solidFill>
                          <a:effectLst/>
                          <a:latin typeface="Calibri" pitchFamily="34" charset="0"/>
                          <a:ea typeface="ＭＳ Ｐゴシック"/>
                          <a:cs typeface="Times New Roman" pitchFamily="18" charset="0"/>
                        </a:rPr>
                        <a:t>Actual</a:t>
                      </a:r>
                    </a:p>
                  </a:txBody>
                  <a:tcPr marL="50380" marR="50380" marT="0" marB="0" horzOverflow="overflow">
                    <a:lnL>
                      <a:noFill/>
                    </a:lnL>
                    <a:lnR>
                      <a:noFill/>
                    </a:lnR>
                    <a:lnT w="19050" cap="flat" cmpd="sng" algn="ctr">
                      <a:solidFill>
                        <a:schemeClr val="tx1"/>
                      </a:solidFill>
                      <a:prstDash val="solid"/>
                      <a:round/>
                      <a:headEnd type="none" w="med" len="med"/>
                      <a:tailEnd type="none" w="med" len="med"/>
                    </a:lnT>
                    <a:lnB w="1905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30000"/>
                        </a:lnSpc>
                        <a:spcBef>
                          <a:spcPct val="0"/>
                        </a:spcBef>
                        <a:spcAft>
                          <a:spcPct val="0"/>
                        </a:spcAft>
                        <a:buClrTx/>
                        <a:buSzTx/>
                        <a:buFontTx/>
                        <a:buNone/>
                        <a:tabLst/>
                      </a:pPr>
                      <a:r>
                        <a:rPr kumimoji="0" lang="en-GB" sz="1800" b="0" i="1" u="none" strike="noStrike" cap="none" normalizeH="0" baseline="0">
                          <a:ln>
                            <a:noFill/>
                          </a:ln>
                          <a:solidFill>
                            <a:schemeClr val="tx1"/>
                          </a:solidFill>
                          <a:effectLst/>
                          <a:latin typeface="Calibri" pitchFamily="34" charset="0"/>
                          <a:ea typeface="ＭＳ Ｐゴシック"/>
                          <a:cs typeface="Times New Roman" pitchFamily="18" charset="0"/>
                        </a:rPr>
                        <a:t>Incurred</a:t>
                      </a:r>
                    </a:p>
                  </a:txBody>
                  <a:tcPr marL="50380" marR="50380" marT="0" marB="0" horzOverflow="overflow">
                    <a:lnL>
                      <a:noFill/>
                    </a:lnL>
                    <a:lnR>
                      <a:noFill/>
                    </a:lnR>
                    <a:lnT w="19050" cap="flat" cmpd="sng" algn="ctr">
                      <a:solidFill>
                        <a:schemeClr val="tx1"/>
                      </a:solidFill>
                      <a:prstDash val="solid"/>
                      <a:round/>
                      <a:headEnd type="none" w="med" len="med"/>
                      <a:tailEnd type="none" w="med" len="med"/>
                    </a:lnT>
                    <a:lnB w="1905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30000"/>
                        </a:lnSpc>
                        <a:spcBef>
                          <a:spcPct val="0"/>
                        </a:spcBef>
                        <a:spcAft>
                          <a:spcPct val="0"/>
                        </a:spcAft>
                        <a:buClrTx/>
                        <a:buSzTx/>
                        <a:buFontTx/>
                        <a:buNone/>
                        <a:tabLst/>
                      </a:pPr>
                      <a:r>
                        <a:rPr kumimoji="0" lang="en-GB" sz="1800" b="0" i="1" u="none" strike="noStrike" cap="none" normalizeH="0" baseline="0">
                          <a:ln>
                            <a:noFill/>
                          </a:ln>
                          <a:solidFill>
                            <a:schemeClr val="tx1"/>
                          </a:solidFill>
                          <a:effectLst/>
                          <a:latin typeface="Calibri" pitchFamily="34" charset="0"/>
                          <a:ea typeface="ＭＳ Ｐゴシック"/>
                          <a:cs typeface="Times New Roman" pitchFamily="18" charset="0"/>
                        </a:rPr>
                        <a:t>Total</a:t>
                      </a:r>
                    </a:p>
                  </a:txBody>
                  <a:tcPr marL="50380" marR="50380" marT="0" marB="0" horzOverflow="overflow">
                    <a:lnL>
                      <a:noFill/>
                    </a:lnL>
                    <a:lnR>
                      <a:noFill/>
                    </a:lnR>
                    <a:lnT w="19050" cap="flat" cmpd="sng" algn="ctr">
                      <a:solidFill>
                        <a:schemeClr val="tx1"/>
                      </a:solidFill>
                      <a:prstDash val="solid"/>
                      <a:round/>
                      <a:headEnd type="none" w="med" len="med"/>
                      <a:tailEnd type="none" w="med" len="med"/>
                    </a:lnT>
                    <a:lnB w="1905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30000"/>
                        </a:lnSpc>
                        <a:spcBef>
                          <a:spcPct val="0"/>
                        </a:spcBef>
                        <a:spcAft>
                          <a:spcPct val="0"/>
                        </a:spcAft>
                        <a:buClrTx/>
                        <a:buSzTx/>
                        <a:buFontTx/>
                        <a:buNone/>
                        <a:tabLst/>
                      </a:pPr>
                      <a:r>
                        <a:rPr kumimoji="0" lang="en-GB" sz="1800" b="0" i="1" u="none" strike="noStrike" cap="none" normalizeH="0" baseline="0">
                          <a:ln>
                            <a:noFill/>
                          </a:ln>
                          <a:solidFill>
                            <a:schemeClr val="tx1"/>
                          </a:solidFill>
                          <a:effectLst/>
                          <a:latin typeface="Calibri" pitchFamily="34" charset="0"/>
                          <a:ea typeface="ＭＳ Ｐゴシック"/>
                          <a:cs typeface="Times New Roman" pitchFamily="18" charset="0"/>
                        </a:rPr>
                        <a:t>Budget</a:t>
                      </a:r>
                    </a:p>
                  </a:txBody>
                  <a:tcPr marL="50380" marR="50380" marT="0" marB="0" horzOverflow="overflow">
                    <a:lnL>
                      <a:noFill/>
                    </a:lnL>
                    <a:lnR>
                      <a:noFill/>
                    </a:lnR>
                    <a:lnT w="19050" cap="flat" cmpd="sng" algn="ctr">
                      <a:solidFill>
                        <a:schemeClr val="tx1"/>
                      </a:solidFill>
                      <a:prstDash val="solid"/>
                      <a:round/>
                      <a:headEnd type="none" w="med" len="med"/>
                      <a:tailEnd type="none" w="med" len="med"/>
                    </a:lnT>
                    <a:lnB w="1905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30000"/>
                        </a:lnSpc>
                        <a:spcBef>
                          <a:spcPct val="0"/>
                        </a:spcBef>
                        <a:spcAft>
                          <a:spcPct val="0"/>
                        </a:spcAft>
                        <a:buClrTx/>
                        <a:buSzTx/>
                        <a:buFontTx/>
                        <a:buNone/>
                        <a:tabLst/>
                      </a:pPr>
                      <a:r>
                        <a:rPr kumimoji="0" lang="en-GB" sz="1800" b="0" i="1" u="none" strike="noStrike" cap="none" normalizeH="0" baseline="0">
                          <a:ln>
                            <a:noFill/>
                          </a:ln>
                          <a:solidFill>
                            <a:schemeClr val="tx1"/>
                          </a:solidFill>
                          <a:effectLst/>
                          <a:latin typeface="Calibri" pitchFamily="34" charset="0"/>
                          <a:ea typeface="ＭＳ Ｐゴシック"/>
                          <a:cs typeface="Times New Roman" pitchFamily="18" charset="0"/>
                        </a:rPr>
                        <a:t>Variance</a:t>
                      </a:r>
                    </a:p>
                  </a:txBody>
                  <a:tcPr marL="50380" marR="50380" marT="0" marB="0" horzOverflow="overflow">
                    <a:lnL>
                      <a:noFill/>
                    </a:lnL>
                    <a:lnR>
                      <a:noFill/>
                    </a:lnR>
                    <a:lnT w="19050" cap="flat" cmpd="sng" algn="ctr">
                      <a:solidFill>
                        <a:schemeClr val="tx1"/>
                      </a:solidFill>
                      <a:prstDash val="solid"/>
                      <a:round/>
                      <a:headEnd type="none" w="med" len="med"/>
                      <a:tailEnd type="none" w="med" len="med"/>
                    </a:lnT>
                    <a:lnB w="1905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30000"/>
                        </a:lnSpc>
                        <a:spcBef>
                          <a:spcPct val="0"/>
                        </a:spcBef>
                        <a:spcAft>
                          <a:spcPct val="0"/>
                        </a:spcAft>
                        <a:buClrTx/>
                        <a:buSzTx/>
                        <a:buFontTx/>
                        <a:buNone/>
                        <a:tabLst/>
                      </a:pPr>
                      <a:r>
                        <a:rPr kumimoji="0" lang="en-GB" sz="1800" b="0" i="1" u="none" strike="noStrike" cap="none" normalizeH="0" baseline="0">
                          <a:ln>
                            <a:noFill/>
                          </a:ln>
                          <a:solidFill>
                            <a:schemeClr val="tx1"/>
                          </a:solidFill>
                          <a:effectLst/>
                          <a:latin typeface="Calibri" pitchFamily="34" charset="0"/>
                          <a:ea typeface="ＭＳ Ｐゴシック"/>
                          <a:cs typeface="Times New Roman" pitchFamily="18" charset="0"/>
                        </a:rPr>
                        <a:t>Direction</a:t>
                      </a:r>
                    </a:p>
                  </a:txBody>
                  <a:tcPr marL="50380" marR="50380" marT="0" marB="0" horzOverflow="overflow">
                    <a:lnL>
                      <a:noFill/>
                    </a:lnL>
                    <a:lnR>
                      <a:noFill/>
                    </a:lnR>
                    <a:lnT w="19050" cap="flat" cmpd="sng" algn="ctr">
                      <a:solidFill>
                        <a:schemeClr val="tx1"/>
                      </a:solidFill>
                      <a:prstDash val="solid"/>
                      <a:round/>
                      <a:headEnd type="none" w="med" len="med"/>
                      <a:tailEnd type="none" w="med" len="med"/>
                    </a:lnT>
                    <a:lnB w="1905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30000"/>
                        </a:lnSpc>
                        <a:spcBef>
                          <a:spcPct val="0"/>
                        </a:spcBef>
                        <a:spcAft>
                          <a:spcPct val="0"/>
                        </a:spcAft>
                        <a:buClrTx/>
                        <a:buSzTx/>
                        <a:buFontTx/>
                        <a:buNone/>
                        <a:tabLst/>
                      </a:pPr>
                      <a:r>
                        <a:rPr kumimoji="0" lang="en-GB" sz="1800" b="0" i="1" u="none" strike="noStrike" cap="none" normalizeH="0" baseline="0">
                          <a:ln>
                            <a:noFill/>
                          </a:ln>
                          <a:solidFill>
                            <a:schemeClr val="tx1"/>
                          </a:solidFill>
                          <a:effectLst/>
                          <a:latin typeface="Calibri" pitchFamily="34" charset="0"/>
                          <a:ea typeface="ＭＳ Ｐゴシック"/>
                          <a:cs typeface="Times New Roman" pitchFamily="18" charset="0"/>
                        </a:rPr>
                        <a:t>Note</a:t>
                      </a:r>
                    </a:p>
                  </a:txBody>
                  <a:tcPr marL="50380" marR="50380" marT="0" marB="0" horzOverflow="overflow">
                    <a:lnL>
                      <a:noFill/>
                    </a:lnL>
                    <a:lnR cap="flat">
                      <a:noFill/>
                    </a:lnR>
                    <a:lnT w="19050" cap="flat" cmpd="sng" algn="ctr">
                      <a:solidFill>
                        <a:schemeClr val="tx1"/>
                      </a:solidFill>
                      <a:prstDash val="solid"/>
                      <a:round/>
                      <a:headEnd type="none" w="med" len="med"/>
                      <a:tailEnd type="none" w="med" len="med"/>
                    </a:lnT>
                    <a:lnB w="1905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r h="98425">
                <a:tc>
                  <a:txBody>
                    <a:bodyPr/>
                    <a:lstStyle/>
                    <a:p>
                      <a:pPr marL="0" marR="0" lvl="0" indent="0" algn="l" defTabSz="914400" rtl="0" eaLnBrk="1" fontAlgn="base" latinLnBrk="0" hangingPunct="1">
                        <a:lnSpc>
                          <a:spcPct val="130000"/>
                        </a:lnSpc>
                        <a:spcBef>
                          <a:spcPct val="0"/>
                        </a:spcBef>
                        <a:spcAft>
                          <a:spcPct val="0"/>
                        </a:spcAft>
                        <a:buClrTx/>
                        <a:buSzTx/>
                        <a:buFontTx/>
                        <a:buNone/>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Spectator Tickets</a:t>
                      </a:r>
                    </a:p>
                  </a:txBody>
                  <a:tcPr marL="50380" marR="50380" marT="0" marB="0" horzOverflow="overflow">
                    <a:lnL cap="flat">
                      <a:noFill/>
                    </a:lnL>
                    <a:lnR>
                      <a:noFill/>
                    </a:lnR>
                    <a:lnT w="19050" cap="flat" cmpd="sng" algn="ctr">
                      <a:solidFill>
                        <a:schemeClr val="tx1"/>
                      </a:solidFill>
                      <a:prstDash val="solid"/>
                      <a:round/>
                      <a:headEnd type="none" w="med" len="med"/>
                      <a:tailEnd type="none" w="med" len="med"/>
                    </a:lnT>
                    <a:lnB>
                      <a:noFill/>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719138" algn="dec"/>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	1,450</a:t>
                      </a:r>
                    </a:p>
                  </a:txBody>
                  <a:tcPr marL="50380" marR="50380" marT="0" marB="0" horzOverflow="overflow">
                    <a:lnL>
                      <a:noFill/>
                    </a:lnL>
                    <a:lnR>
                      <a:noFill/>
                    </a:lnR>
                    <a:lnT w="19050" cap="flat" cmpd="sng" algn="ctr">
                      <a:solidFill>
                        <a:schemeClr val="tx1"/>
                      </a:solidFill>
                      <a:prstDash val="solid"/>
                      <a:round/>
                      <a:headEnd type="none" w="med" len="med"/>
                      <a:tailEnd type="none" w="med" len="med"/>
                    </a:lnT>
                    <a:lnB>
                      <a:noFill/>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358775" algn="dec"/>
                        </a:tabLst>
                      </a:pPr>
                      <a:endPar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endParaRPr>
                    </a:p>
                  </a:txBody>
                  <a:tcPr marL="50380" marR="50380" marT="0" marB="0" horzOverflow="overflow">
                    <a:lnL>
                      <a:noFill/>
                    </a:lnL>
                    <a:lnR>
                      <a:noFill/>
                    </a:lnR>
                    <a:lnT w="19050" cap="flat" cmpd="sng" algn="ctr">
                      <a:solidFill>
                        <a:schemeClr val="tx1"/>
                      </a:solidFill>
                      <a:prstDash val="solid"/>
                      <a:round/>
                      <a:headEnd type="none" w="med" len="med"/>
                      <a:tailEnd type="none" w="med" len="med"/>
                    </a:lnT>
                    <a:lnB>
                      <a:noFill/>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719138" algn="dec"/>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	1,450</a:t>
                      </a:r>
                    </a:p>
                  </a:txBody>
                  <a:tcPr marL="50380" marR="50380" marT="0" marB="0" horzOverflow="overflow">
                    <a:lnL>
                      <a:noFill/>
                    </a:lnL>
                    <a:lnR>
                      <a:noFill/>
                    </a:lnR>
                    <a:lnT w="19050" cap="flat" cmpd="sng" algn="ctr">
                      <a:solidFill>
                        <a:schemeClr val="tx1"/>
                      </a:solidFill>
                      <a:prstDash val="solid"/>
                      <a:round/>
                      <a:headEnd type="none" w="med" len="med"/>
                      <a:tailEnd type="none" w="med" len="med"/>
                    </a:lnT>
                    <a:lnB>
                      <a:noFill/>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622300" algn="dec"/>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	1,350</a:t>
                      </a:r>
                    </a:p>
                  </a:txBody>
                  <a:tcPr marL="50380" marR="50380" marT="0" marB="0" horzOverflow="overflow">
                    <a:lnL>
                      <a:noFill/>
                    </a:lnL>
                    <a:lnR>
                      <a:noFill/>
                    </a:lnR>
                    <a:lnT w="19050" cap="flat" cmpd="sng" algn="ctr">
                      <a:solidFill>
                        <a:schemeClr val="tx1"/>
                      </a:solidFill>
                      <a:prstDash val="solid"/>
                      <a:round/>
                      <a:headEnd type="none" w="med" len="med"/>
                      <a:tailEnd type="none" w="med" len="med"/>
                    </a:lnT>
                    <a:lnB>
                      <a:noFill/>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719138" algn="dec"/>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	100</a:t>
                      </a:r>
                    </a:p>
                  </a:txBody>
                  <a:tcPr marL="50380" marR="50380" marT="0" marB="0" horzOverflow="overflow">
                    <a:lnL>
                      <a:noFill/>
                    </a:lnL>
                    <a:lnR>
                      <a:noFill/>
                    </a:lnR>
                    <a:lnT w="19050" cap="flat" cmpd="sng" algn="ctr">
                      <a:solidFill>
                        <a:schemeClr val="tx1"/>
                      </a:solidFill>
                      <a:prstDash val="solid"/>
                      <a:round/>
                      <a:headEnd type="none" w="med" len="med"/>
                      <a:tailEnd type="none" w="med" len="med"/>
                    </a:lnT>
                    <a:lnB>
                      <a:noFill/>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719138" algn="dec"/>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F</a:t>
                      </a:r>
                    </a:p>
                  </a:txBody>
                  <a:tcPr marL="50380" marR="50380" marT="0" marB="0" horzOverflow="overflow">
                    <a:lnL>
                      <a:noFill/>
                    </a:lnL>
                    <a:lnR>
                      <a:noFill/>
                    </a:lnR>
                    <a:lnT w="19050" cap="flat" cmpd="sng" algn="ctr">
                      <a:solidFill>
                        <a:schemeClr val="tx1"/>
                      </a:solidFill>
                      <a:prstDash val="solid"/>
                      <a:round/>
                      <a:headEnd type="none" w="med" len="med"/>
                      <a:tailEnd type="none" w="med" len="med"/>
                    </a:lnT>
                    <a:lnB>
                      <a:noFill/>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719138" algn="dec"/>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1</a:t>
                      </a:r>
                    </a:p>
                  </a:txBody>
                  <a:tcPr marL="50380" marR="50380" marT="0" marB="0" horzOverflow="overflow">
                    <a:lnL>
                      <a:noFill/>
                    </a:lnL>
                    <a:lnR cap="flat">
                      <a:noFill/>
                    </a:lnR>
                    <a:lnT w="19050" cap="flat" cmpd="sng" algn="ctr">
                      <a:solidFill>
                        <a:schemeClr val="tx1"/>
                      </a:solidFill>
                      <a:prstDash val="solid"/>
                      <a:round/>
                      <a:headEnd type="none" w="med" len="med"/>
                      <a:tailEnd type="none" w="med" len="med"/>
                    </a:lnT>
                    <a:lnB>
                      <a:noFill/>
                    </a:lnB>
                    <a:lnTlToBr>
                      <a:noFill/>
                    </a:lnTlToBr>
                    <a:lnBlToTr>
                      <a:noFill/>
                    </a:lnBlToTr>
                    <a:noFill/>
                  </a:tcPr>
                </a:tc>
                <a:extLst>
                  <a:ext uri="{0D108BD9-81ED-4DB2-BD59-A6C34878D82A}">
                    <a16:rowId xmlns:a16="http://schemas.microsoft.com/office/drawing/2014/main" val="10001"/>
                  </a:ext>
                </a:extLst>
              </a:tr>
              <a:tr h="98425">
                <a:tc>
                  <a:txBody>
                    <a:bodyPr/>
                    <a:lstStyle/>
                    <a:p>
                      <a:pPr marL="0" marR="0" lvl="0" indent="0" algn="l" defTabSz="914400" rtl="0" eaLnBrk="1" fontAlgn="base" latinLnBrk="0" hangingPunct="1">
                        <a:lnSpc>
                          <a:spcPct val="130000"/>
                        </a:lnSpc>
                        <a:spcBef>
                          <a:spcPct val="0"/>
                        </a:spcBef>
                        <a:spcAft>
                          <a:spcPct val="0"/>
                        </a:spcAft>
                        <a:buClrTx/>
                        <a:buSzTx/>
                        <a:buFontTx/>
                        <a:buNone/>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Other Ticket Sales</a:t>
                      </a:r>
                    </a:p>
                  </a:txBody>
                  <a:tcPr marL="50380" marR="50380" marT="0" marB="0" horzOverflow="overflow">
                    <a:lnL cap="flat">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719138" algn="dec"/>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	250</a:t>
                      </a:r>
                    </a:p>
                  </a:txBody>
                  <a:tcPr marL="50380" marR="50380" marT="0" marB="0" horzOverflow="overflow">
                    <a:lnL>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358775" algn="dec"/>
                        </a:tabLst>
                      </a:pPr>
                      <a:endPar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endParaRPr>
                    </a:p>
                  </a:txBody>
                  <a:tcPr marL="50380" marR="50380" marT="0" marB="0" horzOverflow="overflow">
                    <a:lnL>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719138" algn="dec"/>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	250</a:t>
                      </a:r>
                    </a:p>
                  </a:txBody>
                  <a:tcPr marL="50380" marR="50380" marT="0" marB="0" horzOverflow="overflow">
                    <a:lnL>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622300" algn="dec"/>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	0</a:t>
                      </a:r>
                    </a:p>
                  </a:txBody>
                  <a:tcPr marL="50380" marR="50380" marT="0" marB="0" horzOverflow="overflow">
                    <a:lnL>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719138" algn="dec"/>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	250</a:t>
                      </a:r>
                    </a:p>
                  </a:txBody>
                  <a:tcPr marL="50380" marR="50380" marT="0" marB="0" horzOverflow="overflow">
                    <a:lnL>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719138" algn="dec"/>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F</a:t>
                      </a:r>
                    </a:p>
                  </a:txBody>
                  <a:tcPr marL="50380" marR="50380" marT="0" marB="0" horzOverflow="overflow">
                    <a:lnL>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719138" algn="dec"/>
                        </a:tabLst>
                      </a:pPr>
                      <a:endPar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endParaRPr>
                    </a:p>
                  </a:txBody>
                  <a:tcPr marL="50380" marR="50380" marT="0" marB="0" horzOverflow="overflow">
                    <a:lnL>
                      <a:noFill/>
                    </a:lnL>
                    <a:lnR cap="flat">
                      <a:noFill/>
                    </a:lnR>
                    <a:lnT>
                      <a:noFill/>
                    </a:lnT>
                    <a:lnB>
                      <a:noFill/>
                    </a:lnB>
                    <a:lnTlToBr>
                      <a:noFill/>
                    </a:lnTlToBr>
                    <a:lnBlToTr>
                      <a:noFill/>
                    </a:lnBlToTr>
                    <a:noFill/>
                  </a:tcPr>
                </a:tc>
                <a:extLst>
                  <a:ext uri="{0D108BD9-81ED-4DB2-BD59-A6C34878D82A}">
                    <a16:rowId xmlns:a16="http://schemas.microsoft.com/office/drawing/2014/main" val="10002"/>
                  </a:ext>
                </a:extLst>
              </a:tr>
              <a:tr h="98425">
                <a:tc>
                  <a:txBody>
                    <a:bodyPr/>
                    <a:lstStyle/>
                    <a:p>
                      <a:pPr marL="0" marR="0" lvl="0" indent="0" algn="l" defTabSz="914400" rtl="0" eaLnBrk="1" fontAlgn="base" latinLnBrk="0" hangingPunct="1">
                        <a:lnSpc>
                          <a:spcPct val="130000"/>
                        </a:lnSpc>
                        <a:spcBef>
                          <a:spcPct val="0"/>
                        </a:spcBef>
                        <a:spcAft>
                          <a:spcPct val="0"/>
                        </a:spcAft>
                        <a:buClrTx/>
                        <a:buSzTx/>
                        <a:buFontTx/>
                        <a:buNone/>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Sponsorship</a:t>
                      </a:r>
                    </a:p>
                  </a:txBody>
                  <a:tcPr marL="50380" marR="50380" marT="0" marB="0" horzOverflow="overflow">
                    <a:lnL cap="flat">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719138" algn="dec"/>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	1,700</a:t>
                      </a:r>
                    </a:p>
                  </a:txBody>
                  <a:tcPr marL="50380" marR="50380" marT="0" marB="0" horzOverflow="overflow">
                    <a:lnL>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358775" algn="dec"/>
                        </a:tabLst>
                      </a:pPr>
                      <a:endPar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endParaRPr>
                    </a:p>
                  </a:txBody>
                  <a:tcPr marL="50380" marR="50380" marT="0" marB="0" horzOverflow="overflow">
                    <a:lnL>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719138" algn="dec"/>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	1,700</a:t>
                      </a:r>
                    </a:p>
                  </a:txBody>
                  <a:tcPr marL="50380" marR="50380" marT="0" marB="0" horzOverflow="overflow">
                    <a:lnL>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622300" algn="dec"/>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	1,800</a:t>
                      </a:r>
                    </a:p>
                  </a:txBody>
                  <a:tcPr marL="50380" marR="50380" marT="0" marB="0" horzOverflow="overflow">
                    <a:lnL>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719138" algn="dec"/>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	–100</a:t>
                      </a:r>
                    </a:p>
                  </a:txBody>
                  <a:tcPr marL="50380" marR="50380" marT="0" marB="0" horzOverflow="overflow">
                    <a:lnL>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719138" algn="dec"/>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U</a:t>
                      </a:r>
                    </a:p>
                  </a:txBody>
                  <a:tcPr marL="50380" marR="50380" marT="0" marB="0" horzOverflow="overflow">
                    <a:lnL>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719138" algn="dec"/>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2</a:t>
                      </a:r>
                    </a:p>
                  </a:txBody>
                  <a:tcPr marL="50380" marR="50380" marT="0" marB="0" horzOverflow="overflow">
                    <a:lnL>
                      <a:noFill/>
                    </a:lnL>
                    <a:lnR cap="flat">
                      <a:noFill/>
                    </a:lnR>
                    <a:lnT>
                      <a:noFill/>
                    </a:lnT>
                    <a:lnB>
                      <a:noFill/>
                    </a:lnB>
                    <a:lnTlToBr>
                      <a:noFill/>
                    </a:lnTlToBr>
                    <a:lnBlToTr>
                      <a:noFill/>
                    </a:lnBlToTr>
                    <a:noFill/>
                  </a:tcPr>
                </a:tc>
                <a:extLst>
                  <a:ext uri="{0D108BD9-81ED-4DB2-BD59-A6C34878D82A}">
                    <a16:rowId xmlns:a16="http://schemas.microsoft.com/office/drawing/2014/main" val="10003"/>
                  </a:ext>
                </a:extLst>
              </a:tr>
              <a:tr h="357188">
                <a:tc>
                  <a:txBody>
                    <a:bodyPr/>
                    <a:lstStyle/>
                    <a:p>
                      <a:pPr marL="0" marR="0" lvl="0" indent="0" algn="l" defTabSz="914400" rtl="0" eaLnBrk="1" fontAlgn="base" latinLnBrk="0" hangingPunct="1">
                        <a:lnSpc>
                          <a:spcPct val="130000"/>
                        </a:lnSpc>
                        <a:spcBef>
                          <a:spcPct val="0"/>
                        </a:spcBef>
                        <a:spcAft>
                          <a:spcPct val="0"/>
                        </a:spcAft>
                        <a:buClrTx/>
                        <a:buSzTx/>
                        <a:buFontTx/>
                        <a:buNone/>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Catering</a:t>
                      </a:r>
                    </a:p>
                  </a:txBody>
                  <a:tcPr marL="50380" marR="50380" marT="0" marB="0" horzOverflow="overflow">
                    <a:lnL cap="flat">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719138" algn="dec"/>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	220</a:t>
                      </a:r>
                    </a:p>
                  </a:txBody>
                  <a:tcPr marL="50380" marR="50380" marT="0" marB="0" horzOverflow="overflow">
                    <a:lnL>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358775" algn="dec"/>
                        </a:tabLst>
                      </a:pPr>
                      <a:endPar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endParaRPr>
                    </a:p>
                  </a:txBody>
                  <a:tcPr marL="50380" marR="50380" marT="0" marB="0" horzOverflow="overflow">
                    <a:lnL>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719138" algn="dec"/>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	220</a:t>
                      </a:r>
                    </a:p>
                  </a:txBody>
                  <a:tcPr marL="50380" marR="50380" marT="0" marB="0" horzOverflow="overflow">
                    <a:lnL>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622300" algn="dec"/>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	200</a:t>
                      </a:r>
                    </a:p>
                  </a:txBody>
                  <a:tcPr marL="50380" marR="50380" marT="0" marB="0" horzOverflow="overflow">
                    <a:lnL>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719138" algn="dec"/>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	20</a:t>
                      </a:r>
                    </a:p>
                  </a:txBody>
                  <a:tcPr marL="50380" marR="50380" marT="0" marB="0" horzOverflow="overflow">
                    <a:lnL>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719138" algn="dec"/>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F</a:t>
                      </a:r>
                    </a:p>
                  </a:txBody>
                  <a:tcPr marL="50380" marR="50380" marT="0" marB="0" horzOverflow="overflow">
                    <a:lnL>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719138" algn="dec"/>
                        </a:tabLst>
                      </a:pPr>
                      <a:endPar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endParaRPr>
                    </a:p>
                  </a:txBody>
                  <a:tcPr marL="50380" marR="50380" marT="0" marB="0" horzOverflow="overflow">
                    <a:lnL>
                      <a:noFill/>
                    </a:lnL>
                    <a:lnR cap="flat">
                      <a:noFill/>
                    </a:lnR>
                    <a:lnT>
                      <a:noFill/>
                    </a:lnT>
                    <a:lnB>
                      <a:noFill/>
                    </a:lnB>
                    <a:lnTlToBr>
                      <a:noFill/>
                    </a:lnTlToBr>
                    <a:lnBlToTr>
                      <a:noFill/>
                    </a:lnBlToTr>
                    <a:noFill/>
                  </a:tcPr>
                </a:tc>
                <a:extLst>
                  <a:ext uri="{0D108BD9-81ED-4DB2-BD59-A6C34878D82A}">
                    <a16:rowId xmlns:a16="http://schemas.microsoft.com/office/drawing/2014/main" val="10004"/>
                  </a:ext>
                </a:extLst>
              </a:tr>
              <a:tr h="357188">
                <a:tc>
                  <a:txBody>
                    <a:bodyPr/>
                    <a:lstStyle/>
                    <a:p>
                      <a:pPr marL="0" marR="0" lvl="0" indent="0" algn="l" defTabSz="914400" rtl="0" eaLnBrk="1" fontAlgn="base" latinLnBrk="0" hangingPunct="1">
                        <a:lnSpc>
                          <a:spcPct val="130000"/>
                        </a:lnSpc>
                        <a:spcBef>
                          <a:spcPct val="0"/>
                        </a:spcBef>
                        <a:spcAft>
                          <a:spcPct val="0"/>
                        </a:spcAft>
                        <a:buClrTx/>
                        <a:buSzTx/>
                        <a:buFontTx/>
                        <a:buNone/>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Merchandising</a:t>
                      </a:r>
                    </a:p>
                  </a:txBody>
                  <a:tcPr marL="50380" marR="50380" marT="0" marB="0" horzOverflow="overflow">
                    <a:lnL cap="flat">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719138" algn="dec"/>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	130</a:t>
                      </a:r>
                    </a:p>
                  </a:txBody>
                  <a:tcPr marL="50380" marR="50380" marT="0" marB="0" horzOverflow="overflow">
                    <a:lnL>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358775" algn="dec"/>
                        </a:tabLst>
                      </a:pPr>
                      <a:endPar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endParaRPr>
                    </a:p>
                  </a:txBody>
                  <a:tcPr marL="50380" marR="50380" marT="0" marB="0" horzOverflow="overflow">
                    <a:lnL>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719138" algn="dec"/>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	130</a:t>
                      </a:r>
                    </a:p>
                  </a:txBody>
                  <a:tcPr marL="50380" marR="50380" marT="0" marB="0" horzOverflow="overflow">
                    <a:lnL>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622300" algn="dec"/>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	100</a:t>
                      </a:r>
                    </a:p>
                  </a:txBody>
                  <a:tcPr marL="50380" marR="50380" marT="0" marB="0" horzOverflow="overflow">
                    <a:lnL>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719138" algn="dec"/>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	30</a:t>
                      </a:r>
                    </a:p>
                  </a:txBody>
                  <a:tcPr marL="50380" marR="50380" marT="0" marB="0" horzOverflow="overflow">
                    <a:lnL>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719138" algn="dec"/>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F</a:t>
                      </a:r>
                    </a:p>
                  </a:txBody>
                  <a:tcPr marL="50380" marR="50380" marT="0" marB="0" horzOverflow="overflow">
                    <a:lnL>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719138" algn="dec"/>
                        </a:tabLst>
                      </a:pPr>
                      <a:endPar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endParaRPr>
                    </a:p>
                  </a:txBody>
                  <a:tcPr marL="50380" marR="50380" marT="0" marB="0" horzOverflow="overflow">
                    <a:lnL>
                      <a:noFill/>
                    </a:lnL>
                    <a:lnR cap="flat">
                      <a:noFill/>
                    </a:lnR>
                    <a:lnT>
                      <a:noFill/>
                    </a:lnT>
                    <a:lnB>
                      <a:noFill/>
                    </a:lnB>
                    <a:lnTlToBr>
                      <a:noFill/>
                    </a:lnTlToBr>
                    <a:lnBlToTr>
                      <a:noFill/>
                    </a:lnBlToTr>
                    <a:noFill/>
                  </a:tcPr>
                </a:tc>
                <a:extLst>
                  <a:ext uri="{0D108BD9-81ED-4DB2-BD59-A6C34878D82A}">
                    <a16:rowId xmlns:a16="http://schemas.microsoft.com/office/drawing/2014/main" val="10005"/>
                  </a:ext>
                </a:extLst>
              </a:tr>
              <a:tr h="357188">
                <a:tc>
                  <a:txBody>
                    <a:bodyPr/>
                    <a:lstStyle/>
                    <a:p>
                      <a:pPr marL="0" marR="0" lvl="0" indent="0" algn="l" defTabSz="914400" rtl="0" eaLnBrk="1" fontAlgn="base" latinLnBrk="0" hangingPunct="1">
                        <a:lnSpc>
                          <a:spcPct val="130000"/>
                        </a:lnSpc>
                        <a:spcBef>
                          <a:spcPct val="0"/>
                        </a:spcBef>
                        <a:spcAft>
                          <a:spcPct val="0"/>
                        </a:spcAft>
                        <a:buClrTx/>
                        <a:buSzTx/>
                        <a:buFontTx/>
                        <a:buNone/>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Total Income</a:t>
                      </a:r>
                    </a:p>
                  </a:txBody>
                  <a:tcPr marL="50380" marR="50380" marT="0" marB="0" horzOverflow="overflow">
                    <a:lnL cap="flat">
                      <a:noFill/>
                    </a:lnL>
                    <a:lnR>
                      <a:noFill/>
                    </a:lnR>
                    <a:lnT>
                      <a:noFill/>
                    </a:lnT>
                    <a:lnB w="1905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719138" algn="dec"/>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	3,750</a:t>
                      </a:r>
                    </a:p>
                  </a:txBody>
                  <a:tcPr marL="50380" marR="50380" marT="0" marB="0" horzOverflow="overflow">
                    <a:lnL>
                      <a:noFill/>
                    </a:lnL>
                    <a:lnR>
                      <a:noFill/>
                    </a:lnR>
                    <a:lnT>
                      <a:noFill/>
                    </a:lnT>
                    <a:lnB w="1905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358775" algn="dec"/>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	0</a:t>
                      </a:r>
                    </a:p>
                  </a:txBody>
                  <a:tcPr marL="50380" marR="50380" marT="0" marB="0" horzOverflow="overflow">
                    <a:lnL>
                      <a:noFill/>
                    </a:lnL>
                    <a:lnR>
                      <a:noFill/>
                    </a:lnR>
                    <a:lnT>
                      <a:noFill/>
                    </a:lnT>
                    <a:lnB w="1905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719138" algn="dec"/>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	3,750</a:t>
                      </a:r>
                    </a:p>
                  </a:txBody>
                  <a:tcPr marL="50380" marR="50380" marT="0" marB="0" horzOverflow="overflow">
                    <a:lnL>
                      <a:noFill/>
                    </a:lnL>
                    <a:lnR>
                      <a:noFill/>
                    </a:lnR>
                    <a:lnT>
                      <a:noFill/>
                    </a:lnT>
                    <a:lnB w="1905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622300" algn="dec"/>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	3,450</a:t>
                      </a:r>
                    </a:p>
                  </a:txBody>
                  <a:tcPr marL="50380" marR="50380" marT="0" marB="0" horzOverflow="overflow">
                    <a:lnL>
                      <a:noFill/>
                    </a:lnL>
                    <a:lnR>
                      <a:noFill/>
                    </a:lnR>
                    <a:lnT>
                      <a:noFill/>
                    </a:lnT>
                    <a:lnB w="1905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719138" algn="dec"/>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	300</a:t>
                      </a:r>
                    </a:p>
                  </a:txBody>
                  <a:tcPr marL="50380" marR="50380" marT="0" marB="0" horzOverflow="overflow">
                    <a:lnL>
                      <a:noFill/>
                    </a:lnL>
                    <a:lnR>
                      <a:noFill/>
                    </a:lnR>
                    <a:lnT>
                      <a:noFill/>
                    </a:lnT>
                    <a:lnB w="1905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719138" algn="dec"/>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F</a:t>
                      </a:r>
                    </a:p>
                  </a:txBody>
                  <a:tcPr marL="50380" marR="50380" marT="0" marB="0" horzOverflow="overflow">
                    <a:lnL>
                      <a:noFill/>
                    </a:lnL>
                    <a:lnR>
                      <a:noFill/>
                    </a:lnR>
                    <a:lnT>
                      <a:noFill/>
                    </a:lnT>
                    <a:lnB w="1905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719138" algn="dec"/>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3</a:t>
                      </a:r>
                    </a:p>
                  </a:txBody>
                  <a:tcPr marL="50380" marR="50380" marT="0" marB="0" horzOverflow="overflow">
                    <a:lnL>
                      <a:noFill/>
                    </a:lnL>
                    <a:lnR cap="flat">
                      <a:noFill/>
                    </a:lnR>
                    <a:lnT>
                      <a:noFill/>
                    </a:lnT>
                    <a:lnB w="1905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6"/>
                  </a:ext>
                </a:extLst>
              </a:tr>
              <a:tr h="357188">
                <a:tc>
                  <a:txBody>
                    <a:bodyPr/>
                    <a:lstStyle/>
                    <a:p>
                      <a:pPr marL="0" marR="0" lvl="0" indent="0" algn="l" defTabSz="914400" rtl="0" eaLnBrk="1" fontAlgn="base" latinLnBrk="0" hangingPunct="1">
                        <a:lnSpc>
                          <a:spcPct val="130000"/>
                        </a:lnSpc>
                        <a:spcBef>
                          <a:spcPct val="0"/>
                        </a:spcBef>
                        <a:spcAft>
                          <a:spcPct val="0"/>
                        </a:spcAft>
                        <a:buClrTx/>
                        <a:buSzTx/>
                        <a:buFontTx/>
                        <a:buNone/>
                        <a:tabLst/>
                      </a:pPr>
                      <a:r>
                        <a:rPr kumimoji="0" lang="en-GB" sz="1800" b="0" i="1" u="none" strike="noStrike" cap="none" normalizeH="0" baseline="0">
                          <a:ln>
                            <a:noFill/>
                          </a:ln>
                          <a:solidFill>
                            <a:schemeClr val="tx1"/>
                          </a:solidFill>
                          <a:effectLst/>
                          <a:latin typeface="Calibri" pitchFamily="34" charset="0"/>
                          <a:ea typeface="ＭＳ Ｐゴシック"/>
                          <a:cs typeface="Times New Roman" pitchFamily="18" charset="0"/>
                        </a:rPr>
                        <a:t>EXPENDITURE</a:t>
                      </a:r>
                    </a:p>
                  </a:txBody>
                  <a:tcPr marL="50380" marR="50380" marT="0" marB="0" horzOverflow="overflow">
                    <a:lnL cap="flat">
                      <a:noFill/>
                    </a:lnL>
                    <a:lnR>
                      <a:noFill/>
                    </a:lnR>
                    <a:lnT w="19050" cap="flat" cmpd="sng" algn="ctr">
                      <a:solidFill>
                        <a:schemeClr val="tx1"/>
                      </a:solidFill>
                      <a:prstDash val="solid"/>
                      <a:round/>
                      <a:headEnd type="none" w="med" len="med"/>
                      <a:tailEnd type="none" w="med" len="med"/>
                    </a:lnT>
                    <a:lnB w="1905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endParaRPr>
                    </a:p>
                  </a:txBody>
                  <a:tcPr marL="50380" marR="50380" marT="0" marB="0" horzOverflow="overflow">
                    <a:lnL>
                      <a:noFill/>
                    </a:lnL>
                    <a:lnR>
                      <a:noFill/>
                    </a:lnR>
                    <a:lnT w="19050" cap="flat" cmpd="sng" algn="ctr">
                      <a:solidFill>
                        <a:schemeClr val="tx1"/>
                      </a:solidFill>
                      <a:prstDash val="solid"/>
                      <a:round/>
                      <a:headEnd type="none" w="med" len="med"/>
                      <a:tailEnd type="none" w="med" len="med"/>
                    </a:lnT>
                    <a:lnB w="1905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endParaRPr>
                    </a:p>
                  </a:txBody>
                  <a:tcPr marL="50380" marR="50380" marT="0" marB="0" horzOverflow="overflow">
                    <a:lnL>
                      <a:noFill/>
                    </a:lnL>
                    <a:lnR>
                      <a:noFill/>
                    </a:lnR>
                    <a:lnT w="19050" cap="flat" cmpd="sng" algn="ctr">
                      <a:solidFill>
                        <a:schemeClr val="tx1"/>
                      </a:solidFill>
                      <a:prstDash val="solid"/>
                      <a:round/>
                      <a:headEnd type="none" w="med" len="med"/>
                      <a:tailEnd type="none" w="med" len="med"/>
                    </a:lnT>
                    <a:lnB w="1905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endParaRPr>
                    </a:p>
                  </a:txBody>
                  <a:tcPr marL="50380" marR="50380" marT="0" marB="0" horzOverflow="overflow">
                    <a:lnL>
                      <a:noFill/>
                    </a:lnL>
                    <a:lnR>
                      <a:noFill/>
                    </a:lnR>
                    <a:lnT w="19050" cap="flat" cmpd="sng" algn="ctr">
                      <a:solidFill>
                        <a:schemeClr val="tx1"/>
                      </a:solidFill>
                      <a:prstDash val="solid"/>
                      <a:round/>
                      <a:headEnd type="none" w="med" len="med"/>
                      <a:tailEnd type="none" w="med" len="med"/>
                    </a:lnT>
                    <a:lnB w="1905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endParaRPr>
                    </a:p>
                  </a:txBody>
                  <a:tcPr marL="50380" marR="50380" marT="0" marB="0" horzOverflow="overflow">
                    <a:lnL>
                      <a:noFill/>
                    </a:lnL>
                    <a:lnR>
                      <a:noFill/>
                    </a:lnR>
                    <a:lnT w="19050" cap="flat" cmpd="sng" algn="ctr">
                      <a:solidFill>
                        <a:schemeClr val="tx1"/>
                      </a:solidFill>
                      <a:prstDash val="solid"/>
                      <a:round/>
                      <a:headEnd type="none" w="med" len="med"/>
                      <a:tailEnd type="none" w="med" len="med"/>
                    </a:lnT>
                    <a:lnB w="1905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endParaRPr>
                    </a:p>
                  </a:txBody>
                  <a:tcPr marL="50380" marR="50380" marT="0" marB="0" horzOverflow="overflow">
                    <a:lnL>
                      <a:noFill/>
                    </a:lnL>
                    <a:lnR>
                      <a:noFill/>
                    </a:lnR>
                    <a:lnT w="19050" cap="flat" cmpd="sng" algn="ctr">
                      <a:solidFill>
                        <a:schemeClr val="tx1"/>
                      </a:solidFill>
                      <a:prstDash val="solid"/>
                      <a:round/>
                      <a:headEnd type="none" w="med" len="med"/>
                      <a:tailEnd type="none" w="med" len="med"/>
                    </a:lnT>
                    <a:lnB w="1905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endParaRPr>
                    </a:p>
                  </a:txBody>
                  <a:tcPr marL="50380" marR="50380" marT="0" marB="0" horzOverflow="overflow">
                    <a:lnL>
                      <a:noFill/>
                    </a:lnL>
                    <a:lnR>
                      <a:noFill/>
                    </a:lnR>
                    <a:lnT w="19050" cap="flat" cmpd="sng" algn="ctr">
                      <a:solidFill>
                        <a:schemeClr val="tx1"/>
                      </a:solidFill>
                      <a:prstDash val="solid"/>
                      <a:round/>
                      <a:headEnd type="none" w="med" len="med"/>
                      <a:tailEnd type="none" w="med" len="med"/>
                    </a:lnT>
                    <a:lnB w="1905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endParaRPr>
                    </a:p>
                  </a:txBody>
                  <a:tcPr marL="50380" marR="50380" marT="0" marB="0" horzOverflow="overflow">
                    <a:lnL>
                      <a:noFill/>
                    </a:lnL>
                    <a:lnR cap="flat">
                      <a:noFill/>
                    </a:lnR>
                    <a:lnT w="19050" cap="flat" cmpd="sng" algn="ctr">
                      <a:solidFill>
                        <a:schemeClr val="tx1"/>
                      </a:solidFill>
                      <a:prstDash val="solid"/>
                      <a:round/>
                      <a:headEnd type="none" w="med" len="med"/>
                      <a:tailEnd type="none" w="med" len="med"/>
                    </a:lnT>
                    <a:lnB w="1905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7"/>
                  </a:ext>
                </a:extLst>
              </a:tr>
              <a:tr h="357188">
                <a:tc>
                  <a:txBody>
                    <a:bodyPr/>
                    <a:lstStyle/>
                    <a:p>
                      <a:pPr marL="0" marR="0" lvl="0" indent="0" algn="l" defTabSz="914400" rtl="0" eaLnBrk="1" fontAlgn="base" latinLnBrk="0" hangingPunct="1">
                        <a:lnSpc>
                          <a:spcPct val="130000"/>
                        </a:lnSpc>
                        <a:spcBef>
                          <a:spcPct val="0"/>
                        </a:spcBef>
                        <a:spcAft>
                          <a:spcPct val="0"/>
                        </a:spcAft>
                        <a:buClrTx/>
                        <a:buSzTx/>
                        <a:buFontTx/>
                        <a:buNone/>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Volunteer Kit</a:t>
                      </a:r>
                    </a:p>
                  </a:txBody>
                  <a:tcPr marL="50380" marR="50380" marT="0" marB="0" horzOverflow="overflow">
                    <a:lnL cap="flat">
                      <a:noFill/>
                    </a:lnL>
                    <a:lnR>
                      <a:noFill/>
                    </a:lnR>
                    <a:lnT w="19050" cap="flat" cmpd="sng" algn="ctr">
                      <a:solidFill>
                        <a:schemeClr val="tx1"/>
                      </a:solidFill>
                      <a:prstDash val="solid"/>
                      <a:round/>
                      <a:headEnd type="none" w="med" len="med"/>
                      <a:tailEnd type="none" w="med" len="med"/>
                    </a:lnT>
                    <a:lnB>
                      <a:noFill/>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719138" algn="dec"/>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	700</a:t>
                      </a:r>
                    </a:p>
                  </a:txBody>
                  <a:tcPr marL="50380" marR="50380" marT="0" marB="0" horzOverflow="overflow">
                    <a:lnL>
                      <a:noFill/>
                    </a:lnL>
                    <a:lnR>
                      <a:noFill/>
                    </a:lnR>
                    <a:lnT w="19050" cap="flat" cmpd="sng" algn="ctr">
                      <a:solidFill>
                        <a:schemeClr val="tx1"/>
                      </a:solidFill>
                      <a:prstDash val="solid"/>
                      <a:round/>
                      <a:headEnd type="none" w="med" len="med"/>
                      <a:tailEnd type="none" w="med" len="med"/>
                    </a:lnT>
                    <a:lnB>
                      <a:noFill/>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358775" algn="dec"/>
                        </a:tabLst>
                      </a:pPr>
                      <a:endPar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endParaRPr>
                    </a:p>
                  </a:txBody>
                  <a:tcPr marL="50380" marR="50380" marT="0" marB="0" horzOverflow="overflow">
                    <a:lnL>
                      <a:noFill/>
                    </a:lnL>
                    <a:lnR>
                      <a:noFill/>
                    </a:lnR>
                    <a:lnT w="19050" cap="flat" cmpd="sng" algn="ctr">
                      <a:solidFill>
                        <a:schemeClr val="tx1"/>
                      </a:solidFill>
                      <a:prstDash val="solid"/>
                      <a:round/>
                      <a:headEnd type="none" w="med" len="med"/>
                      <a:tailEnd type="none" w="med" len="med"/>
                    </a:lnT>
                    <a:lnB>
                      <a:noFill/>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719138" algn="dec"/>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	700</a:t>
                      </a:r>
                    </a:p>
                  </a:txBody>
                  <a:tcPr marL="50380" marR="50380" marT="0" marB="0" horzOverflow="overflow">
                    <a:lnL>
                      <a:noFill/>
                    </a:lnL>
                    <a:lnR>
                      <a:noFill/>
                    </a:lnR>
                    <a:lnT w="19050" cap="flat" cmpd="sng" algn="ctr">
                      <a:solidFill>
                        <a:schemeClr val="tx1"/>
                      </a:solidFill>
                      <a:prstDash val="solid"/>
                      <a:round/>
                      <a:headEnd type="none" w="med" len="med"/>
                      <a:tailEnd type="none" w="med" len="med"/>
                    </a:lnT>
                    <a:lnB>
                      <a:noFill/>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622300" algn="dec"/>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	600</a:t>
                      </a:r>
                    </a:p>
                  </a:txBody>
                  <a:tcPr marL="50380" marR="50380" marT="0" marB="0" horzOverflow="overflow">
                    <a:lnL>
                      <a:noFill/>
                    </a:lnL>
                    <a:lnR>
                      <a:noFill/>
                    </a:lnR>
                    <a:lnT w="19050" cap="flat" cmpd="sng" algn="ctr">
                      <a:solidFill>
                        <a:schemeClr val="tx1"/>
                      </a:solidFill>
                      <a:prstDash val="solid"/>
                      <a:round/>
                      <a:headEnd type="none" w="med" len="med"/>
                      <a:tailEnd type="none" w="med" len="med"/>
                    </a:lnT>
                    <a:lnB>
                      <a:noFill/>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719138" algn="dec"/>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	100</a:t>
                      </a:r>
                    </a:p>
                  </a:txBody>
                  <a:tcPr marL="50380" marR="50380" marT="0" marB="0" horzOverflow="overflow">
                    <a:lnL>
                      <a:noFill/>
                    </a:lnL>
                    <a:lnR>
                      <a:noFill/>
                    </a:lnR>
                    <a:lnT w="19050" cap="flat" cmpd="sng" algn="ctr">
                      <a:solidFill>
                        <a:schemeClr val="tx1"/>
                      </a:solidFill>
                      <a:prstDash val="solid"/>
                      <a:round/>
                      <a:headEnd type="none" w="med" len="med"/>
                      <a:tailEnd type="none" w="med" len="med"/>
                    </a:lnT>
                    <a:lnB>
                      <a:noFill/>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719138" algn="dec"/>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U</a:t>
                      </a:r>
                    </a:p>
                  </a:txBody>
                  <a:tcPr marL="50380" marR="50380" marT="0" marB="0" horzOverflow="overflow">
                    <a:lnL>
                      <a:noFill/>
                    </a:lnL>
                    <a:lnR>
                      <a:noFill/>
                    </a:lnR>
                    <a:lnT w="19050" cap="flat" cmpd="sng" algn="ctr">
                      <a:solidFill>
                        <a:schemeClr val="tx1"/>
                      </a:solidFill>
                      <a:prstDash val="solid"/>
                      <a:round/>
                      <a:headEnd type="none" w="med" len="med"/>
                      <a:tailEnd type="none" w="med" len="med"/>
                    </a:lnT>
                    <a:lnB>
                      <a:noFill/>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719138" algn="dec"/>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4</a:t>
                      </a:r>
                    </a:p>
                  </a:txBody>
                  <a:tcPr marL="50380" marR="50380" marT="0" marB="0" horzOverflow="overflow">
                    <a:lnL>
                      <a:noFill/>
                    </a:lnL>
                    <a:lnR cap="flat">
                      <a:noFill/>
                    </a:lnR>
                    <a:lnT w="19050" cap="flat" cmpd="sng" algn="ctr">
                      <a:solidFill>
                        <a:schemeClr val="tx1"/>
                      </a:solidFill>
                      <a:prstDash val="solid"/>
                      <a:round/>
                      <a:headEnd type="none" w="med" len="med"/>
                      <a:tailEnd type="none" w="med" len="med"/>
                    </a:lnT>
                    <a:lnB>
                      <a:noFill/>
                    </a:lnB>
                    <a:lnTlToBr>
                      <a:noFill/>
                    </a:lnTlToBr>
                    <a:lnBlToTr>
                      <a:noFill/>
                    </a:lnBlToTr>
                    <a:noFill/>
                  </a:tcPr>
                </a:tc>
                <a:extLst>
                  <a:ext uri="{0D108BD9-81ED-4DB2-BD59-A6C34878D82A}">
                    <a16:rowId xmlns:a16="http://schemas.microsoft.com/office/drawing/2014/main" val="10008"/>
                  </a:ext>
                </a:extLst>
              </a:tr>
              <a:tr h="357188">
                <a:tc>
                  <a:txBody>
                    <a:bodyPr/>
                    <a:lstStyle/>
                    <a:p>
                      <a:pPr marL="0" marR="0" lvl="0" indent="0" algn="l" defTabSz="914400" rtl="0" eaLnBrk="1" fontAlgn="base" latinLnBrk="0" hangingPunct="1">
                        <a:lnSpc>
                          <a:spcPct val="130000"/>
                        </a:lnSpc>
                        <a:spcBef>
                          <a:spcPct val="0"/>
                        </a:spcBef>
                        <a:spcAft>
                          <a:spcPct val="0"/>
                        </a:spcAft>
                        <a:buClrTx/>
                        <a:buSzTx/>
                        <a:buFontTx/>
                        <a:buNone/>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Pool Hire</a:t>
                      </a:r>
                    </a:p>
                  </a:txBody>
                  <a:tcPr marL="50380" marR="50380" marT="0" marB="0" horzOverflow="overflow">
                    <a:lnL cap="flat">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719138" algn="dec"/>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	2,500</a:t>
                      </a:r>
                    </a:p>
                  </a:txBody>
                  <a:tcPr marL="50380" marR="50380" marT="0" marB="0" horzOverflow="overflow">
                    <a:lnL>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358775" algn="dec"/>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	0</a:t>
                      </a:r>
                    </a:p>
                  </a:txBody>
                  <a:tcPr marL="50380" marR="50380" marT="0" marB="0" horzOverflow="overflow">
                    <a:lnL>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719138" algn="dec"/>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	2,500</a:t>
                      </a:r>
                    </a:p>
                  </a:txBody>
                  <a:tcPr marL="50380" marR="50380" marT="0" marB="0" horzOverflow="overflow">
                    <a:lnL>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622300" algn="dec"/>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	3,000</a:t>
                      </a:r>
                    </a:p>
                  </a:txBody>
                  <a:tcPr marL="50380" marR="50380" marT="0" marB="0" horzOverflow="overflow">
                    <a:lnL>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719138" algn="dec"/>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	–500</a:t>
                      </a:r>
                    </a:p>
                  </a:txBody>
                  <a:tcPr marL="50380" marR="50380" marT="0" marB="0" horzOverflow="overflow">
                    <a:lnL>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719138" algn="dec"/>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F</a:t>
                      </a:r>
                    </a:p>
                  </a:txBody>
                  <a:tcPr marL="50380" marR="50380" marT="0" marB="0" horzOverflow="overflow">
                    <a:lnL>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719138" algn="dec"/>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5</a:t>
                      </a:r>
                    </a:p>
                  </a:txBody>
                  <a:tcPr marL="50380" marR="50380" marT="0" marB="0" horzOverflow="overflow">
                    <a:lnL>
                      <a:noFill/>
                    </a:lnL>
                    <a:lnR cap="flat">
                      <a:noFill/>
                    </a:lnR>
                    <a:lnT>
                      <a:noFill/>
                    </a:lnT>
                    <a:lnB>
                      <a:noFill/>
                    </a:lnB>
                    <a:lnTlToBr>
                      <a:noFill/>
                    </a:lnTlToBr>
                    <a:lnBlToTr>
                      <a:noFill/>
                    </a:lnBlToTr>
                    <a:noFill/>
                  </a:tcPr>
                </a:tc>
                <a:extLst>
                  <a:ext uri="{0D108BD9-81ED-4DB2-BD59-A6C34878D82A}">
                    <a16:rowId xmlns:a16="http://schemas.microsoft.com/office/drawing/2014/main" val="10009"/>
                  </a:ext>
                </a:extLst>
              </a:tr>
              <a:tr h="357188">
                <a:tc>
                  <a:txBody>
                    <a:bodyPr/>
                    <a:lstStyle/>
                    <a:p>
                      <a:pPr marL="0" marR="0" lvl="0" indent="0" algn="l" defTabSz="914400" rtl="0" eaLnBrk="1" fontAlgn="base" latinLnBrk="0" hangingPunct="1">
                        <a:lnSpc>
                          <a:spcPct val="130000"/>
                        </a:lnSpc>
                        <a:spcBef>
                          <a:spcPct val="0"/>
                        </a:spcBef>
                        <a:spcAft>
                          <a:spcPct val="0"/>
                        </a:spcAft>
                        <a:buClrTx/>
                        <a:buSzTx/>
                        <a:buFontTx/>
                        <a:buNone/>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Marketing Activities</a:t>
                      </a:r>
                    </a:p>
                  </a:txBody>
                  <a:tcPr marL="50380" marR="50380" marT="0" marB="0" horzOverflow="overflow">
                    <a:lnL cap="flat">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719138" algn="dec"/>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	136</a:t>
                      </a:r>
                    </a:p>
                  </a:txBody>
                  <a:tcPr marL="50380" marR="50380" marT="0" marB="0" horzOverflow="overflow">
                    <a:lnL>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358775" algn="dec"/>
                        </a:tabLst>
                      </a:pPr>
                      <a:endPar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endParaRPr>
                    </a:p>
                  </a:txBody>
                  <a:tcPr marL="50380" marR="50380" marT="0" marB="0" horzOverflow="overflow">
                    <a:lnL>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719138" algn="dec"/>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	136</a:t>
                      </a:r>
                    </a:p>
                  </a:txBody>
                  <a:tcPr marL="50380" marR="50380" marT="0" marB="0" horzOverflow="overflow">
                    <a:lnL>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622300" algn="dec"/>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	140</a:t>
                      </a:r>
                    </a:p>
                  </a:txBody>
                  <a:tcPr marL="50380" marR="50380" marT="0" marB="0" horzOverflow="overflow">
                    <a:lnL>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719138" algn="dec"/>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	–4</a:t>
                      </a:r>
                    </a:p>
                  </a:txBody>
                  <a:tcPr marL="50380" marR="50380" marT="0" marB="0" horzOverflow="overflow">
                    <a:lnL>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719138" algn="dec"/>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F</a:t>
                      </a:r>
                    </a:p>
                  </a:txBody>
                  <a:tcPr marL="50380" marR="50380" marT="0" marB="0" horzOverflow="overflow">
                    <a:lnL>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719138" algn="dec"/>
                        </a:tabLst>
                      </a:pPr>
                      <a:endPar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endParaRPr>
                    </a:p>
                  </a:txBody>
                  <a:tcPr marL="50380" marR="50380" marT="0" marB="0" horzOverflow="overflow">
                    <a:lnL>
                      <a:noFill/>
                    </a:lnL>
                    <a:lnR cap="flat">
                      <a:noFill/>
                    </a:lnR>
                    <a:lnT>
                      <a:noFill/>
                    </a:lnT>
                    <a:lnB>
                      <a:noFill/>
                    </a:lnB>
                    <a:lnTlToBr>
                      <a:noFill/>
                    </a:lnTlToBr>
                    <a:lnBlToTr>
                      <a:noFill/>
                    </a:lnBlToTr>
                    <a:noFill/>
                  </a:tcPr>
                </a:tc>
                <a:extLst>
                  <a:ext uri="{0D108BD9-81ED-4DB2-BD59-A6C34878D82A}">
                    <a16:rowId xmlns:a16="http://schemas.microsoft.com/office/drawing/2014/main" val="10010"/>
                  </a:ext>
                </a:extLst>
              </a:tr>
              <a:tr h="357188">
                <a:tc>
                  <a:txBody>
                    <a:bodyPr/>
                    <a:lstStyle/>
                    <a:p>
                      <a:pPr marL="0" marR="0" lvl="0" indent="0" algn="l" defTabSz="914400" rtl="0" eaLnBrk="1" fontAlgn="base" latinLnBrk="0" hangingPunct="1">
                        <a:lnSpc>
                          <a:spcPct val="130000"/>
                        </a:lnSpc>
                        <a:spcBef>
                          <a:spcPct val="0"/>
                        </a:spcBef>
                        <a:spcAft>
                          <a:spcPct val="0"/>
                        </a:spcAft>
                        <a:buClrTx/>
                        <a:buSzTx/>
                        <a:buFontTx/>
                        <a:buNone/>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Administration</a:t>
                      </a:r>
                    </a:p>
                  </a:txBody>
                  <a:tcPr marL="50380" marR="50380" marT="0" marB="0" horzOverflow="overflow">
                    <a:lnL cap="flat">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719138" algn="dec"/>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	342</a:t>
                      </a:r>
                    </a:p>
                  </a:txBody>
                  <a:tcPr marL="50380" marR="50380" marT="0" marB="0" horzOverflow="overflow">
                    <a:lnL>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358775" algn="dec"/>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	50</a:t>
                      </a:r>
                    </a:p>
                  </a:txBody>
                  <a:tcPr marL="50380" marR="50380" marT="0" marB="0" horzOverflow="overflow">
                    <a:lnL>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719138" algn="dec"/>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	392</a:t>
                      </a:r>
                    </a:p>
                  </a:txBody>
                  <a:tcPr marL="50380" marR="50380" marT="0" marB="0" horzOverflow="overflow">
                    <a:lnL>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622300" algn="dec"/>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	400</a:t>
                      </a:r>
                    </a:p>
                  </a:txBody>
                  <a:tcPr marL="50380" marR="50380" marT="0" marB="0" horzOverflow="overflow">
                    <a:lnL>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719138" algn="dec"/>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	–8</a:t>
                      </a:r>
                    </a:p>
                  </a:txBody>
                  <a:tcPr marL="50380" marR="50380" marT="0" marB="0" horzOverflow="overflow">
                    <a:lnL>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719138" algn="dec"/>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F</a:t>
                      </a:r>
                    </a:p>
                  </a:txBody>
                  <a:tcPr marL="50380" marR="50380" marT="0" marB="0" horzOverflow="overflow">
                    <a:lnL>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719138" algn="dec"/>
                        </a:tabLst>
                      </a:pPr>
                      <a:endPar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endParaRPr>
                    </a:p>
                  </a:txBody>
                  <a:tcPr marL="50380" marR="50380" marT="0" marB="0" horzOverflow="overflow">
                    <a:lnL>
                      <a:noFill/>
                    </a:lnL>
                    <a:lnR cap="flat">
                      <a:noFill/>
                    </a:lnR>
                    <a:lnT>
                      <a:noFill/>
                    </a:lnT>
                    <a:lnB>
                      <a:noFill/>
                    </a:lnB>
                    <a:lnTlToBr>
                      <a:noFill/>
                    </a:lnTlToBr>
                    <a:lnBlToTr>
                      <a:noFill/>
                    </a:lnBlToTr>
                    <a:noFill/>
                  </a:tcPr>
                </a:tc>
                <a:extLst>
                  <a:ext uri="{0D108BD9-81ED-4DB2-BD59-A6C34878D82A}">
                    <a16:rowId xmlns:a16="http://schemas.microsoft.com/office/drawing/2014/main" val="10011"/>
                  </a:ext>
                </a:extLst>
              </a:tr>
              <a:tr h="357188">
                <a:tc>
                  <a:txBody>
                    <a:bodyPr/>
                    <a:lstStyle/>
                    <a:p>
                      <a:pPr marL="0" marR="0" lvl="0" indent="0" algn="l" defTabSz="914400" rtl="0" eaLnBrk="1" fontAlgn="base" latinLnBrk="0" hangingPunct="1">
                        <a:lnSpc>
                          <a:spcPct val="130000"/>
                        </a:lnSpc>
                        <a:spcBef>
                          <a:spcPct val="0"/>
                        </a:spcBef>
                        <a:spcAft>
                          <a:spcPct val="0"/>
                        </a:spcAft>
                        <a:buClrTx/>
                        <a:buSzTx/>
                        <a:buFontTx/>
                        <a:buNone/>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Total Expenditure</a:t>
                      </a:r>
                    </a:p>
                  </a:txBody>
                  <a:tcPr marL="50380" marR="50380" marT="0" marB="0" horzOverflow="overflow">
                    <a:lnL cap="flat">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719138" algn="dec"/>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	3,678</a:t>
                      </a:r>
                    </a:p>
                  </a:txBody>
                  <a:tcPr marL="50380" marR="50380" marT="0" marB="0" horzOverflow="overflow">
                    <a:lnL>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358775" algn="dec"/>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	50</a:t>
                      </a:r>
                    </a:p>
                  </a:txBody>
                  <a:tcPr marL="50380" marR="50380" marT="0" marB="0" horzOverflow="overflow">
                    <a:lnL>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719138" algn="dec"/>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	3,728</a:t>
                      </a:r>
                    </a:p>
                  </a:txBody>
                  <a:tcPr marL="50380" marR="50380" marT="0" marB="0" horzOverflow="overflow">
                    <a:lnL>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622300" algn="dec"/>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	4,140</a:t>
                      </a:r>
                    </a:p>
                  </a:txBody>
                  <a:tcPr marL="50380" marR="50380" marT="0" marB="0" horzOverflow="overflow">
                    <a:lnL>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719138" algn="dec"/>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	–412</a:t>
                      </a:r>
                    </a:p>
                  </a:txBody>
                  <a:tcPr marL="50380" marR="50380" marT="0" marB="0" horzOverflow="overflow">
                    <a:lnL>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719138" algn="dec"/>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F</a:t>
                      </a:r>
                    </a:p>
                  </a:txBody>
                  <a:tcPr marL="50380" marR="50380" marT="0" marB="0" horzOverflow="overflow">
                    <a:lnL>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719138" algn="dec"/>
                        </a:tabLst>
                      </a:pPr>
                      <a:endPar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endParaRPr>
                    </a:p>
                  </a:txBody>
                  <a:tcPr marL="50380" marR="50380" marT="0" marB="0" horzOverflow="overflow">
                    <a:lnL>
                      <a:noFill/>
                    </a:lnL>
                    <a:lnR cap="flat">
                      <a:noFill/>
                    </a:lnR>
                    <a:lnT>
                      <a:noFill/>
                    </a:lnT>
                    <a:lnB>
                      <a:noFill/>
                    </a:lnB>
                    <a:lnTlToBr>
                      <a:noFill/>
                    </a:lnTlToBr>
                    <a:lnBlToTr>
                      <a:noFill/>
                    </a:lnBlToTr>
                    <a:noFill/>
                  </a:tcPr>
                </a:tc>
                <a:extLst>
                  <a:ext uri="{0D108BD9-81ED-4DB2-BD59-A6C34878D82A}">
                    <a16:rowId xmlns:a16="http://schemas.microsoft.com/office/drawing/2014/main" val="10012"/>
                  </a:ext>
                </a:extLst>
              </a:tr>
              <a:tr h="357188">
                <a:tc>
                  <a:txBody>
                    <a:bodyPr/>
                    <a:lstStyle/>
                    <a:p>
                      <a:pPr marL="0" marR="0" lvl="0" indent="0" algn="l" defTabSz="914400" rtl="0" eaLnBrk="1" fontAlgn="base" latinLnBrk="0" hangingPunct="1">
                        <a:lnSpc>
                          <a:spcPct val="130000"/>
                        </a:lnSpc>
                        <a:spcBef>
                          <a:spcPct val="0"/>
                        </a:spcBef>
                        <a:spcAft>
                          <a:spcPct val="0"/>
                        </a:spcAft>
                        <a:buClrTx/>
                        <a:buSzTx/>
                        <a:buFontTx/>
                        <a:buNone/>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PROFIT/(LOSS)</a:t>
                      </a:r>
                    </a:p>
                  </a:txBody>
                  <a:tcPr marL="50380" marR="50380" marT="0" marB="0" horzOverflow="overflow">
                    <a:lnL cap="flat">
                      <a:noFill/>
                    </a:lnL>
                    <a:lnR>
                      <a:noFill/>
                    </a:lnR>
                    <a:lnT>
                      <a:noFill/>
                    </a:lnT>
                    <a:lnB w="1905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719138" algn="dec"/>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	72</a:t>
                      </a:r>
                    </a:p>
                  </a:txBody>
                  <a:tcPr marL="50380" marR="50380" marT="0" marB="0" horzOverflow="overflow">
                    <a:lnL>
                      <a:noFill/>
                    </a:lnL>
                    <a:lnR>
                      <a:noFill/>
                    </a:lnR>
                    <a:lnT>
                      <a:noFill/>
                    </a:lnT>
                    <a:lnB w="1905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358775" algn="dec"/>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	–50</a:t>
                      </a:r>
                    </a:p>
                  </a:txBody>
                  <a:tcPr marL="50380" marR="50380" marT="0" marB="0" horzOverflow="overflow">
                    <a:lnL>
                      <a:noFill/>
                    </a:lnL>
                    <a:lnR>
                      <a:noFill/>
                    </a:lnR>
                    <a:lnT>
                      <a:noFill/>
                    </a:lnT>
                    <a:lnB w="1905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719138" algn="dec"/>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	22</a:t>
                      </a:r>
                    </a:p>
                  </a:txBody>
                  <a:tcPr marL="50380" marR="50380" marT="0" marB="0" horzOverflow="overflow">
                    <a:lnL>
                      <a:noFill/>
                    </a:lnL>
                    <a:lnR>
                      <a:noFill/>
                    </a:lnR>
                    <a:lnT>
                      <a:noFill/>
                    </a:lnT>
                    <a:lnB w="1905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622300" algn="dec"/>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	–690</a:t>
                      </a:r>
                    </a:p>
                  </a:txBody>
                  <a:tcPr marL="50380" marR="50380" marT="0" marB="0" horzOverflow="overflow">
                    <a:lnL>
                      <a:noFill/>
                    </a:lnL>
                    <a:lnR>
                      <a:noFill/>
                    </a:lnR>
                    <a:lnT>
                      <a:noFill/>
                    </a:lnT>
                    <a:lnB w="1905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719138" algn="dec"/>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	712</a:t>
                      </a:r>
                    </a:p>
                  </a:txBody>
                  <a:tcPr marL="50380" marR="50380" marT="0" marB="0" horzOverflow="overflow">
                    <a:lnL>
                      <a:noFill/>
                    </a:lnL>
                    <a:lnR>
                      <a:noFill/>
                    </a:lnR>
                    <a:lnT>
                      <a:noFill/>
                    </a:lnT>
                    <a:lnB w="1905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719138" algn="dec"/>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F</a:t>
                      </a:r>
                    </a:p>
                  </a:txBody>
                  <a:tcPr marL="50380" marR="50380" marT="0" marB="0" horzOverflow="overflow">
                    <a:lnL>
                      <a:noFill/>
                    </a:lnL>
                    <a:lnR>
                      <a:noFill/>
                    </a:lnR>
                    <a:lnT>
                      <a:noFill/>
                    </a:lnT>
                    <a:lnB w="1905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719138" algn="dec"/>
                        </a:tabLst>
                      </a:pPr>
                      <a:r>
                        <a:rPr kumimoji="0" lang="en-GB" sz="1800" b="0" i="0" u="none" strike="noStrike" cap="none" normalizeH="0" baseline="0" dirty="0">
                          <a:ln>
                            <a:noFill/>
                          </a:ln>
                          <a:solidFill>
                            <a:schemeClr val="tx1"/>
                          </a:solidFill>
                          <a:effectLst/>
                          <a:latin typeface="Calibri" pitchFamily="34" charset="0"/>
                          <a:ea typeface="ＭＳ Ｐゴシック"/>
                          <a:cs typeface="Times New Roman" pitchFamily="18" charset="0"/>
                        </a:rPr>
                        <a:t>6</a:t>
                      </a:r>
                    </a:p>
                  </a:txBody>
                  <a:tcPr marL="50380" marR="50380" marT="0" marB="0" horzOverflow="overflow">
                    <a:lnL>
                      <a:noFill/>
                    </a:lnL>
                    <a:lnR cap="flat">
                      <a:noFill/>
                    </a:lnR>
                    <a:lnT>
                      <a:noFill/>
                    </a:lnT>
                    <a:lnB w="1905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13"/>
                  </a:ext>
                </a:extLst>
              </a:tr>
            </a:tbl>
          </a:graphicData>
        </a:graphic>
      </p:graphicFrame>
      <p:sp>
        <p:nvSpPr>
          <p:cNvPr id="25720" name="Title 3"/>
          <p:cNvSpPr>
            <a:spLocks/>
          </p:cNvSpPr>
          <p:nvPr/>
        </p:nvSpPr>
        <p:spPr bwMode="auto">
          <a:xfrm>
            <a:off x="1940932" y="5380837"/>
            <a:ext cx="6624638" cy="461962"/>
          </a:xfrm>
          <a:prstGeom prst="rect">
            <a:avLst/>
          </a:prstGeom>
          <a:noFill/>
          <a:ln w="9525">
            <a:noFill/>
            <a:miter lim="800000"/>
            <a:headEnd/>
            <a:tailEnd/>
          </a:ln>
        </p:spPr>
        <p:txBody>
          <a:bodyPr anchor="ctr">
            <a:spAutoFit/>
          </a:bodyPr>
          <a:lstStyle/>
          <a:p>
            <a:pPr marL="1430338" indent="-1430338" eaLnBrk="0" hangingPunct="0">
              <a:tabLst>
                <a:tab pos="1430338" algn="l"/>
              </a:tabLst>
            </a:pPr>
            <a:r>
              <a:rPr lang="en-GB" sz="2400" b="1" dirty="0">
                <a:latin typeface="Calibri" pitchFamily="34" charset="0"/>
              </a:rPr>
              <a:t>Table 6.6	</a:t>
            </a:r>
            <a:r>
              <a:rPr lang="en-US" sz="2400" dirty="0">
                <a:latin typeface="Calibri" pitchFamily="34" charset="0"/>
              </a:rPr>
              <a:t>Actual versus budget comparison</a:t>
            </a:r>
            <a:endParaRPr lang="en-GB" sz="2400" dirty="0">
              <a:latin typeface="Calibri" pitchFamily="34" charset="0"/>
            </a:endParaRPr>
          </a:p>
        </p:txBody>
      </p:sp>
    </p:spTree>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a:extLst>
              <a:ext uri="{FF2B5EF4-FFF2-40B4-BE49-F238E27FC236}">
                <a16:creationId xmlns:a16="http://schemas.microsoft.com/office/drawing/2014/main" id="{F54B89EA-8468-4ABE-B7E4-F2BC5C0132D3}"/>
              </a:ext>
            </a:extLst>
          </p:cNvPr>
          <p:cNvSpPr>
            <a:spLocks noGrp="1" noChangeArrowheads="1"/>
          </p:cNvSpPr>
          <p:nvPr>
            <p:ph type="title"/>
          </p:nvPr>
        </p:nvSpPr>
        <p:spPr>
          <a:xfrm>
            <a:off x="2567609" y="328301"/>
            <a:ext cx="7375161" cy="564197"/>
          </a:xfrm>
        </p:spPr>
        <p:txBody>
          <a:bodyPr anchor="b">
            <a:normAutofit/>
          </a:bodyPr>
          <a:lstStyle/>
          <a:p>
            <a:pPr algn="ctr"/>
            <a:r>
              <a:rPr lang="en-AU" altLang="en-US" sz="3100" b="1" dirty="0">
                <a:solidFill>
                  <a:schemeClr val="tx2"/>
                </a:solidFill>
              </a:rPr>
              <a:t>Control and financial ratios</a:t>
            </a:r>
          </a:p>
        </p:txBody>
      </p:sp>
      <p:sp>
        <p:nvSpPr>
          <p:cNvPr id="15363" name="Rectangle 3">
            <a:extLst>
              <a:ext uri="{FF2B5EF4-FFF2-40B4-BE49-F238E27FC236}">
                <a16:creationId xmlns:a16="http://schemas.microsoft.com/office/drawing/2014/main" id="{128F933F-BD94-4828-900B-6332194F0857}"/>
              </a:ext>
            </a:extLst>
          </p:cNvPr>
          <p:cNvSpPr>
            <a:spLocks noGrp="1" noChangeArrowheads="1"/>
          </p:cNvSpPr>
          <p:nvPr>
            <p:ph idx="1"/>
          </p:nvPr>
        </p:nvSpPr>
        <p:spPr>
          <a:xfrm>
            <a:off x="1255668" y="1301232"/>
            <a:ext cx="7375161" cy="3973228"/>
          </a:xfrm>
        </p:spPr>
        <p:txBody>
          <a:bodyPr>
            <a:noAutofit/>
          </a:bodyPr>
          <a:lstStyle/>
          <a:p>
            <a:pPr>
              <a:lnSpc>
                <a:spcPct val="100000"/>
              </a:lnSpc>
              <a:buClr>
                <a:schemeClr val="tx1"/>
              </a:buClr>
            </a:pPr>
            <a:r>
              <a:rPr lang="en-AU" altLang="en-US" sz="2400" dirty="0">
                <a:solidFill>
                  <a:schemeClr val="tx2"/>
                </a:solidFill>
              </a:rPr>
              <a:t>Establish standards of performance</a:t>
            </a:r>
          </a:p>
          <a:p>
            <a:pPr lvl="1">
              <a:lnSpc>
                <a:spcPct val="100000"/>
              </a:lnSpc>
              <a:buClr>
                <a:schemeClr val="tx1"/>
              </a:buClr>
            </a:pPr>
            <a:r>
              <a:rPr lang="en-AU" altLang="en-US" dirty="0">
                <a:solidFill>
                  <a:schemeClr val="tx2"/>
                </a:solidFill>
              </a:rPr>
              <a:t>The budget, indicator ratios, success factors, milestones</a:t>
            </a:r>
          </a:p>
          <a:p>
            <a:pPr>
              <a:lnSpc>
                <a:spcPct val="100000"/>
              </a:lnSpc>
              <a:buClr>
                <a:schemeClr val="tx1"/>
              </a:buClr>
            </a:pPr>
            <a:r>
              <a:rPr lang="en-AU" altLang="en-US" sz="2400" dirty="0">
                <a:solidFill>
                  <a:schemeClr val="tx2"/>
                </a:solidFill>
              </a:rPr>
              <a:t>Identify deviations from the standards of performance</a:t>
            </a:r>
          </a:p>
          <a:p>
            <a:pPr lvl="1">
              <a:lnSpc>
                <a:spcPct val="100000"/>
              </a:lnSpc>
              <a:buClr>
                <a:schemeClr val="tx1"/>
              </a:buClr>
            </a:pPr>
            <a:r>
              <a:rPr lang="en-AU" altLang="en-US" dirty="0">
                <a:solidFill>
                  <a:schemeClr val="tx2"/>
                </a:solidFill>
              </a:rPr>
              <a:t>Comparison of budget to actual spend</a:t>
            </a:r>
          </a:p>
          <a:p>
            <a:pPr>
              <a:lnSpc>
                <a:spcPct val="100000"/>
              </a:lnSpc>
              <a:buClr>
                <a:schemeClr val="tx1"/>
              </a:buClr>
            </a:pPr>
            <a:r>
              <a:rPr lang="en-AU" altLang="en-US" sz="2400" dirty="0">
                <a:solidFill>
                  <a:schemeClr val="tx2"/>
                </a:solidFill>
              </a:rPr>
              <a:t>Correct deviations</a:t>
            </a:r>
          </a:p>
          <a:p>
            <a:pPr lvl="1">
              <a:lnSpc>
                <a:spcPct val="100000"/>
              </a:lnSpc>
              <a:buClr>
                <a:schemeClr val="tx1"/>
              </a:buClr>
            </a:pPr>
            <a:r>
              <a:rPr lang="en-AU" altLang="en-US" dirty="0">
                <a:solidFill>
                  <a:schemeClr val="tx2"/>
                </a:solidFill>
              </a:rPr>
              <a:t>By cutting costs, finding more money, or shifting resources</a:t>
            </a:r>
          </a:p>
        </p:txBody>
      </p:sp>
    </p:spTree>
  </p:cSld>
  <p:clrMapOvr>
    <a:masterClrMapping/>
  </p:clrMapOvr>
  <p:transition/>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a:extLst>
              <a:ext uri="{FF2B5EF4-FFF2-40B4-BE49-F238E27FC236}">
                <a16:creationId xmlns:a16="http://schemas.microsoft.com/office/drawing/2014/main" id="{B01EABF4-4175-4DB6-B029-E2802B3285FD}"/>
              </a:ext>
            </a:extLst>
          </p:cNvPr>
          <p:cNvSpPr>
            <a:spLocks noGrp="1" noChangeArrowheads="1"/>
          </p:cNvSpPr>
          <p:nvPr>
            <p:ph type="title"/>
          </p:nvPr>
        </p:nvSpPr>
        <p:spPr>
          <a:xfrm>
            <a:off x="3143250" y="260350"/>
            <a:ext cx="7772400" cy="1143000"/>
          </a:xfrm>
        </p:spPr>
        <p:txBody>
          <a:bodyPr/>
          <a:lstStyle/>
          <a:p>
            <a:r>
              <a:rPr lang="en-AU" altLang="en-US" sz="3600" b="1">
                <a:solidFill>
                  <a:srgbClr val="FF0000"/>
                </a:solidFill>
              </a:rPr>
              <a:t>Control and financial ratios</a:t>
            </a:r>
          </a:p>
        </p:txBody>
      </p:sp>
      <p:sp>
        <p:nvSpPr>
          <p:cNvPr id="16387" name="Rectangle 3">
            <a:extLst>
              <a:ext uri="{FF2B5EF4-FFF2-40B4-BE49-F238E27FC236}">
                <a16:creationId xmlns:a16="http://schemas.microsoft.com/office/drawing/2014/main" id="{F7CC92F6-4251-4E0F-B51D-509292D8B45F}"/>
              </a:ext>
            </a:extLst>
          </p:cNvPr>
          <p:cNvSpPr>
            <a:spLocks noGrp="1" noChangeArrowheads="1"/>
          </p:cNvSpPr>
          <p:nvPr>
            <p:ph idx="1"/>
          </p:nvPr>
        </p:nvSpPr>
        <p:spPr>
          <a:xfrm>
            <a:off x="3503613" y="1341439"/>
            <a:ext cx="4824412" cy="504825"/>
          </a:xfrm>
        </p:spPr>
        <p:txBody>
          <a:bodyPr/>
          <a:lstStyle/>
          <a:p>
            <a:pPr>
              <a:buClr>
                <a:schemeClr val="tx1"/>
              </a:buClr>
              <a:buFontTx/>
              <a:buNone/>
            </a:pPr>
            <a:r>
              <a:rPr lang="en-AU" altLang="en-US" sz="2700" b="1"/>
              <a:t>The break-even chart</a:t>
            </a:r>
            <a:r>
              <a:rPr lang="en-AU" altLang="en-US" sz="2700"/>
              <a:t> </a:t>
            </a:r>
          </a:p>
          <a:p>
            <a:pPr>
              <a:buClr>
                <a:schemeClr val="tx1"/>
              </a:buClr>
              <a:buFontTx/>
              <a:buNone/>
            </a:pPr>
            <a:endParaRPr lang="en-AU" altLang="en-US" sz="2700"/>
          </a:p>
        </p:txBody>
      </p:sp>
      <p:pic>
        <p:nvPicPr>
          <p:cNvPr id="16388" name="Picture 14" descr="f09-08-9781856178181">
            <a:extLst>
              <a:ext uri="{FF2B5EF4-FFF2-40B4-BE49-F238E27FC236}">
                <a16:creationId xmlns:a16="http://schemas.microsoft.com/office/drawing/2014/main" id="{B85CFED6-B43E-453B-A966-121479F356C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999657" y="2132857"/>
            <a:ext cx="5532947" cy="3528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6389" name="Text Box 15">
            <a:extLst>
              <a:ext uri="{FF2B5EF4-FFF2-40B4-BE49-F238E27FC236}">
                <a16:creationId xmlns:a16="http://schemas.microsoft.com/office/drawing/2014/main" id="{5764A730-9A00-4095-AC3D-2896FD7C8A71}"/>
              </a:ext>
            </a:extLst>
          </p:cNvPr>
          <p:cNvSpPr txBox="1">
            <a:spLocks noChangeArrowheads="1"/>
          </p:cNvSpPr>
          <p:nvPr/>
        </p:nvSpPr>
        <p:spPr bwMode="auto">
          <a:xfrm>
            <a:off x="4439816" y="6165304"/>
            <a:ext cx="122555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fontAlgn="base" hangingPunct="1">
              <a:spcBef>
                <a:spcPct val="0"/>
              </a:spcBef>
              <a:spcAft>
                <a:spcPct val="0"/>
              </a:spcAft>
              <a:defRPr/>
            </a:pPr>
            <a:r>
              <a:rPr lang="en-US" altLang="en-US" sz="1400" b="1">
                <a:solidFill>
                  <a:prstClr val="black"/>
                </a:solidFill>
              </a:rPr>
              <a:t>Figure 9.8</a:t>
            </a:r>
            <a:endParaRPr lang="en-GB" altLang="en-US">
              <a:solidFill>
                <a:prstClr val="black"/>
              </a:solidFill>
            </a:endParaRPr>
          </a:p>
        </p:txBody>
      </p:sp>
    </p:spTree>
  </p:cSld>
  <p:clrMapOvr>
    <a:masterClrMapping/>
  </p:clrMapOvr>
  <p:transition/>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a:extLst>
              <a:ext uri="{FF2B5EF4-FFF2-40B4-BE49-F238E27FC236}">
                <a16:creationId xmlns:a16="http://schemas.microsoft.com/office/drawing/2014/main" id="{99D1F809-B06E-48A1-8451-047C0283E93B}"/>
              </a:ext>
            </a:extLst>
          </p:cNvPr>
          <p:cNvSpPr>
            <a:spLocks noGrp="1" noChangeArrowheads="1"/>
          </p:cNvSpPr>
          <p:nvPr>
            <p:ph type="title"/>
          </p:nvPr>
        </p:nvSpPr>
        <p:spPr>
          <a:xfrm>
            <a:off x="1847528" y="116632"/>
            <a:ext cx="7772400" cy="1143000"/>
          </a:xfrm>
        </p:spPr>
        <p:txBody>
          <a:bodyPr/>
          <a:lstStyle/>
          <a:p>
            <a:r>
              <a:rPr lang="en-AU" altLang="en-US" sz="3600" b="1" dirty="0">
                <a:solidFill>
                  <a:srgbClr val="FF0000"/>
                </a:solidFill>
              </a:rPr>
              <a:t>Control and financial ratios</a:t>
            </a:r>
          </a:p>
        </p:txBody>
      </p:sp>
      <p:sp>
        <p:nvSpPr>
          <p:cNvPr id="17411" name="Rectangle 3">
            <a:extLst>
              <a:ext uri="{FF2B5EF4-FFF2-40B4-BE49-F238E27FC236}">
                <a16:creationId xmlns:a16="http://schemas.microsoft.com/office/drawing/2014/main" id="{BD6B6DFD-082F-4101-BA71-DC30A8EF9310}"/>
              </a:ext>
            </a:extLst>
          </p:cNvPr>
          <p:cNvSpPr>
            <a:spLocks noGrp="1" noChangeArrowheads="1"/>
          </p:cNvSpPr>
          <p:nvPr>
            <p:ph idx="1"/>
          </p:nvPr>
        </p:nvSpPr>
        <p:spPr>
          <a:xfrm>
            <a:off x="2063553" y="1700809"/>
            <a:ext cx="7164387" cy="4392613"/>
          </a:xfrm>
        </p:spPr>
        <p:txBody>
          <a:bodyPr/>
          <a:lstStyle/>
          <a:p>
            <a:pPr>
              <a:buClr>
                <a:schemeClr val="tx1"/>
              </a:buClr>
              <a:buFontTx/>
              <a:buNone/>
            </a:pPr>
            <a:r>
              <a:rPr lang="en-AU" altLang="en-US" b="1" dirty="0"/>
              <a:t>Ratio analysis</a:t>
            </a:r>
            <a:r>
              <a:rPr lang="en-AU" altLang="en-US" dirty="0">
                <a:solidFill>
                  <a:srgbClr val="CC00CC"/>
                </a:solidFill>
              </a:rPr>
              <a:t> </a:t>
            </a:r>
          </a:p>
          <a:p>
            <a:pPr>
              <a:buClr>
                <a:schemeClr val="tx1"/>
              </a:buClr>
            </a:pPr>
            <a:r>
              <a:rPr lang="en-AU" altLang="en-US" dirty="0"/>
              <a:t> </a:t>
            </a:r>
            <a:r>
              <a:rPr lang="en-AU" altLang="en-US" sz="2700" dirty="0"/>
              <a:t>Current assets    = Financial strength</a:t>
            </a:r>
          </a:p>
          <a:p>
            <a:pPr>
              <a:buClr>
                <a:schemeClr val="tx1"/>
              </a:buClr>
              <a:buFontTx/>
              <a:buNone/>
            </a:pPr>
            <a:r>
              <a:rPr lang="en-AU" altLang="en-US" sz="2700" dirty="0"/>
              <a:t>   Current liabilities</a:t>
            </a:r>
          </a:p>
          <a:p>
            <a:pPr>
              <a:buClr>
                <a:schemeClr val="tx1"/>
              </a:buClr>
            </a:pPr>
            <a:r>
              <a:rPr lang="en-AU" altLang="en-US" sz="2700" dirty="0"/>
              <a:t>Net revenue	    = Return on investment</a:t>
            </a:r>
          </a:p>
          <a:p>
            <a:pPr>
              <a:buClr>
                <a:schemeClr val="tx1"/>
              </a:buClr>
              <a:buFontTx/>
              <a:buNone/>
            </a:pPr>
            <a:r>
              <a:rPr lang="en-AU" altLang="en-US" sz="2700" dirty="0"/>
              <a:t>	 Investment</a:t>
            </a:r>
          </a:p>
          <a:p>
            <a:pPr>
              <a:buClr>
                <a:schemeClr val="tx1"/>
              </a:buClr>
            </a:pPr>
            <a:r>
              <a:rPr lang="en-AU" altLang="en-US" sz="2700" dirty="0"/>
              <a:t>Perceived value/cost pax = value for money </a:t>
            </a:r>
          </a:p>
        </p:txBody>
      </p:sp>
      <p:sp>
        <p:nvSpPr>
          <p:cNvPr id="17412" name="Line 4">
            <a:extLst>
              <a:ext uri="{FF2B5EF4-FFF2-40B4-BE49-F238E27FC236}">
                <a16:creationId xmlns:a16="http://schemas.microsoft.com/office/drawing/2014/main" id="{3CE484E9-1626-4727-9A59-80FC3AAF0E2A}"/>
              </a:ext>
            </a:extLst>
          </p:cNvPr>
          <p:cNvSpPr>
            <a:spLocks noChangeShapeType="1"/>
          </p:cNvSpPr>
          <p:nvPr/>
        </p:nvSpPr>
        <p:spPr bwMode="auto">
          <a:xfrm>
            <a:off x="3863975" y="2708275"/>
            <a:ext cx="2808288" cy="0"/>
          </a:xfrm>
          <a:prstGeom prst="line">
            <a:avLst/>
          </a:prstGeom>
          <a:noFill/>
          <a:ln w="19050">
            <a:solidFill>
              <a:schemeClr val="tx1"/>
            </a:solidFill>
            <a:round/>
            <a:headEnd/>
            <a:tailEnd/>
          </a:ln>
          <a:extLst>
            <a:ext uri="{909E8E84-426E-40DD-AFC4-6F175D3DCCD1}">
              <a14:hiddenFill xmlns:a14="http://schemas.microsoft.com/office/drawing/2010/main">
                <a:noFill/>
              </a14:hiddenFill>
            </a:ext>
          </a:extLst>
        </p:spPr>
        <p:txBody>
          <a:bodyPr/>
          <a:lstStyle/>
          <a:p>
            <a:pPr fontAlgn="base">
              <a:spcBef>
                <a:spcPct val="0"/>
              </a:spcBef>
              <a:spcAft>
                <a:spcPct val="0"/>
              </a:spcAft>
              <a:defRPr/>
            </a:pPr>
            <a:endParaRPr lang="en-GB">
              <a:solidFill>
                <a:prstClr val="black"/>
              </a:solidFill>
              <a:latin typeface="Arial" panose="020B0604020202020204" pitchFamily="34" charset="0"/>
            </a:endParaRPr>
          </a:p>
        </p:txBody>
      </p:sp>
      <p:sp>
        <p:nvSpPr>
          <p:cNvPr id="17413" name="Line 5">
            <a:extLst>
              <a:ext uri="{FF2B5EF4-FFF2-40B4-BE49-F238E27FC236}">
                <a16:creationId xmlns:a16="http://schemas.microsoft.com/office/drawing/2014/main" id="{66BBA973-BF3D-469B-B34C-6D2C09587AA6}"/>
              </a:ext>
            </a:extLst>
          </p:cNvPr>
          <p:cNvSpPr>
            <a:spLocks noChangeShapeType="1"/>
          </p:cNvSpPr>
          <p:nvPr/>
        </p:nvSpPr>
        <p:spPr bwMode="auto">
          <a:xfrm>
            <a:off x="3935413" y="3644900"/>
            <a:ext cx="2089150" cy="0"/>
          </a:xfrm>
          <a:prstGeom prst="line">
            <a:avLst/>
          </a:prstGeom>
          <a:noFill/>
          <a:ln w="19050">
            <a:solidFill>
              <a:schemeClr val="tx1"/>
            </a:solidFill>
            <a:round/>
            <a:headEnd/>
            <a:tailEnd/>
          </a:ln>
          <a:extLst>
            <a:ext uri="{909E8E84-426E-40DD-AFC4-6F175D3DCCD1}">
              <a14:hiddenFill xmlns:a14="http://schemas.microsoft.com/office/drawing/2010/main">
                <a:noFill/>
              </a14:hiddenFill>
            </a:ext>
          </a:extLst>
        </p:spPr>
        <p:txBody>
          <a:bodyPr/>
          <a:lstStyle/>
          <a:p>
            <a:pPr fontAlgn="base">
              <a:spcBef>
                <a:spcPct val="0"/>
              </a:spcBef>
              <a:spcAft>
                <a:spcPct val="0"/>
              </a:spcAft>
              <a:defRPr/>
            </a:pPr>
            <a:endParaRPr lang="en-GB">
              <a:solidFill>
                <a:prstClr val="black"/>
              </a:solidFill>
              <a:latin typeface="Arial" panose="020B0604020202020204" pitchFamily="34" charset="0"/>
            </a:endParaRPr>
          </a:p>
        </p:txBody>
      </p:sp>
    </p:spTree>
  </p:cSld>
  <p:clrMapOvr>
    <a:masterClrMapping/>
  </p:clrMapOvr>
  <p:transition/>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a:extLst>
              <a:ext uri="{FF2B5EF4-FFF2-40B4-BE49-F238E27FC236}">
                <a16:creationId xmlns:a16="http://schemas.microsoft.com/office/drawing/2014/main" id="{043BC7F4-50E1-44FD-A137-B388A10E7B59}"/>
              </a:ext>
            </a:extLst>
          </p:cNvPr>
          <p:cNvSpPr>
            <a:spLocks noGrp="1" noChangeArrowheads="1"/>
          </p:cNvSpPr>
          <p:nvPr>
            <p:ph type="title"/>
          </p:nvPr>
        </p:nvSpPr>
        <p:spPr>
          <a:xfrm>
            <a:off x="3071665" y="144366"/>
            <a:ext cx="7375161" cy="676951"/>
          </a:xfrm>
        </p:spPr>
        <p:txBody>
          <a:bodyPr anchor="b">
            <a:normAutofit/>
          </a:bodyPr>
          <a:lstStyle/>
          <a:p>
            <a:pPr algn="ctr"/>
            <a:r>
              <a:rPr lang="en-AU" altLang="en-US" sz="3100" b="1" dirty="0">
                <a:solidFill>
                  <a:schemeClr val="tx2"/>
                </a:solidFill>
              </a:rPr>
              <a:t>Control and financial ratios</a:t>
            </a:r>
          </a:p>
        </p:txBody>
      </p:sp>
      <p:sp>
        <p:nvSpPr>
          <p:cNvPr id="18435" name="Rectangle 3">
            <a:extLst>
              <a:ext uri="{FF2B5EF4-FFF2-40B4-BE49-F238E27FC236}">
                <a16:creationId xmlns:a16="http://schemas.microsoft.com/office/drawing/2014/main" id="{868375E8-B6ED-462D-81E1-67942164EB6B}"/>
              </a:ext>
            </a:extLst>
          </p:cNvPr>
          <p:cNvSpPr>
            <a:spLocks noGrp="1" noChangeArrowheads="1"/>
          </p:cNvSpPr>
          <p:nvPr>
            <p:ph idx="1"/>
          </p:nvPr>
        </p:nvSpPr>
        <p:spPr>
          <a:xfrm>
            <a:off x="469615" y="1417226"/>
            <a:ext cx="7375161" cy="4320480"/>
          </a:xfrm>
        </p:spPr>
        <p:txBody>
          <a:bodyPr>
            <a:normAutofit/>
          </a:bodyPr>
          <a:lstStyle/>
          <a:p>
            <a:pPr>
              <a:lnSpc>
                <a:spcPct val="120000"/>
              </a:lnSpc>
              <a:buClr>
                <a:schemeClr val="tx1"/>
              </a:buClr>
              <a:buFontTx/>
              <a:buNone/>
            </a:pPr>
            <a:r>
              <a:rPr lang="en-AU" altLang="en-US" sz="2400" b="1" dirty="0">
                <a:solidFill>
                  <a:schemeClr val="tx2"/>
                </a:solidFill>
              </a:rPr>
              <a:t>Cash flow</a:t>
            </a:r>
          </a:p>
          <a:p>
            <a:pPr>
              <a:lnSpc>
                <a:spcPct val="120000"/>
              </a:lnSpc>
              <a:buClr>
                <a:schemeClr val="tx1"/>
              </a:buClr>
            </a:pPr>
            <a:r>
              <a:rPr lang="en-AU" altLang="en-US" sz="2400" dirty="0">
                <a:solidFill>
                  <a:schemeClr val="tx2"/>
                </a:solidFill>
              </a:rPr>
              <a:t>Importance to event management</a:t>
            </a:r>
          </a:p>
          <a:p>
            <a:pPr>
              <a:lnSpc>
                <a:spcPct val="120000"/>
              </a:lnSpc>
              <a:buClr>
                <a:schemeClr val="tx1"/>
              </a:buClr>
            </a:pPr>
            <a:r>
              <a:rPr lang="en-AU" altLang="en-US" sz="2400" dirty="0">
                <a:solidFill>
                  <a:schemeClr val="tx2"/>
                </a:solidFill>
              </a:rPr>
              <a:t>Tips in dealing with suppliers</a:t>
            </a:r>
          </a:p>
          <a:p>
            <a:pPr lvl="1">
              <a:lnSpc>
                <a:spcPct val="120000"/>
              </a:lnSpc>
              <a:buClr>
                <a:schemeClr val="tx1"/>
              </a:buClr>
            </a:pPr>
            <a:r>
              <a:rPr lang="en-AU" altLang="en-US" dirty="0">
                <a:solidFill>
                  <a:schemeClr val="tx2"/>
                </a:solidFill>
              </a:rPr>
              <a:t>Background information</a:t>
            </a:r>
          </a:p>
          <a:p>
            <a:pPr lvl="1">
              <a:lnSpc>
                <a:spcPct val="120000"/>
              </a:lnSpc>
              <a:buClr>
                <a:schemeClr val="tx1"/>
              </a:buClr>
            </a:pPr>
            <a:r>
              <a:rPr lang="en-AU" altLang="en-US" dirty="0">
                <a:solidFill>
                  <a:schemeClr val="tx2"/>
                </a:solidFill>
              </a:rPr>
              <a:t>Flexibility</a:t>
            </a:r>
          </a:p>
          <a:p>
            <a:pPr lvl="1">
              <a:lnSpc>
                <a:spcPct val="120000"/>
              </a:lnSpc>
              <a:buClr>
                <a:schemeClr val="tx1"/>
              </a:buClr>
            </a:pPr>
            <a:r>
              <a:rPr lang="en-AU" altLang="en-US" dirty="0">
                <a:solidFill>
                  <a:schemeClr val="tx2"/>
                </a:solidFill>
              </a:rPr>
              <a:t>Proper documentation</a:t>
            </a:r>
          </a:p>
          <a:p>
            <a:pPr lvl="1">
              <a:lnSpc>
                <a:spcPct val="120000"/>
              </a:lnSpc>
              <a:buClr>
                <a:schemeClr val="tx1"/>
              </a:buClr>
            </a:pPr>
            <a:r>
              <a:rPr lang="en-AU" altLang="en-US" dirty="0">
                <a:solidFill>
                  <a:schemeClr val="tx2"/>
                </a:solidFill>
              </a:rPr>
              <a:t>Full description of goods or services</a:t>
            </a:r>
          </a:p>
          <a:p>
            <a:pPr>
              <a:lnSpc>
                <a:spcPct val="120000"/>
              </a:lnSpc>
              <a:buClr>
                <a:schemeClr val="tx1"/>
              </a:buClr>
            </a:pPr>
            <a:r>
              <a:rPr lang="en-AU" altLang="en-US" sz="2400" dirty="0">
                <a:solidFill>
                  <a:schemeClr val="tx2"/>
                </a:solidFill>
              </a:rPr>
              <a:t>Change is more costly the closer to the event date</a:t>
            </a:r>
          </a:p>
          <a:p>
            <a:endParaRPr lang="en-AU" altLang="en-US" sz="1600" dirty="0">
              <a:solidFill>
                <a:schemeClr val="tx2"/>
              </a:solidFil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843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8435">
                                            <p:txEl>
                                              <p:pRg st="1" end="1"/>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18435">
                                            <p:txEl>
                                              <p:pRg st="2" end="2"/>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18435">
                                            <p:txEl>
                                              <p:pRg st="3" end="3"/>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18435">
                                            <p:txEl>
                                              <p:pRg st="4" end="4"/>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18435">
                                            <p:txEl>
                                              <p:pRg st="5" end="5"/>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18435">
                                            <p:txEl>
                                              <p:pRg st="6" end="6"/>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18435">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a:extLst>
              <a:ext uri="{FF2B5EF4-FFF2-40B4-BE49-F238E27FC236}">
                <a16:creationId xmlns:a16="http://schemas.microsoft.com/office/drawing/2014/main" id="{EA175005-6137-4B9D-9EC1-0568F633ED01}"/>
              </a:ext>
            </a:extLst>
          </p:cNvPr>
          <p:cNvSpPr>
            <a:spLocks noGrp="1" noChangeArrowheads="1"/>
          </p:cNvSpPr>
          <p:nvPr>
            <p:ph type="title"/>
          </p:nvPr>
        </p:nvSpPr>
        <p:spPr>
          <a:xfrm>
            <a:off x="1645627" y="122144"/>
            <a:ext cx="7375161" cy="714569"/>
          </a:xfrm>
        </p:spPr>
        <p:txBody>
          <a:bodyPr anchor="b">
            <a:normAutofit/>
          </a:bodyPr>
          <a:lstStyle/>
          <a:p>
            <a:r>
              <a:rPr lang="en-AU" altLang="en-US" sz="3100" b="1" dirty="0">
                <a:solidFill>
                  <a:schemeClr val="tx2"/>
                </a:solidFill>
              </a:rPr>
              <a:t>Costing and estimating</a:t>
            </a:r>
          </a:p>
        </p:txBody>
      </p:sp>
      <p:sp>
        <p:nvSpPr>
          <p:cNvPr id="21507" name="Rectangle 3">
            <a:extLst>
              <a:ext uri="{FF2B5EF4-FFF2-40B4-BE49-F238E27FC236}">
                <a16:creationId xmlns:a16="http://schemas.microsoft.com/office/drawing/2014/main" id="{C0CB00AF-F30A-404A-BE04-CAE8402DC5FD}"/>
              </a:ext>
            </a:extLst>
          </p:cNvPr>
          <p:cNvSpPr>
            <a:spLocks noGrp="1" noChangeArrowheads="1"/>
          </p:cNvSpPr>
          <p:nvPr>
            <p:ph idx="1"/>
          </p:nvPr>
        </p:nvSpPr>
        <p:spPr>
          <a:xfrm>
            <a:off x="1686077" y="1521091"/>
            <a:ext cx="7375161" cy="5364293"/>
          </a:xfrm>
        </p:spPr>
        <p:txBody>
          <a:bodyPr anchor="ctr">
            <a:normAutofit/>
          </a:bodyPr>
          <a:lstStyle/>
          <a:p>
            <a:pPr>
              <a:lnSpc>
                <a:spcPct val="160000"/>
              </a:lnSpc>
              <a:buClr>
                <a:schemeClr val="tx1"/>
              </a:buClr>
            </a:pPr>
            <a:r>
              <a:rPr lang="en-AU" altLang="en-US" sz="2400" dirty="0">
                <a:solidFill>
                  <a:schemeClr val="tx2"/>
                </a:solidFill>
              </a:rPr>
              <a:t>Costing time:</a:t>
            </a:r>
          </a:p>
          <a:p>
            <a:pPr lvl="1">
              <a:lnSpc>
                <a:spcPct val="160000"/>
              </a:lnSpc>
              <a:buClr>
                <a:schemeClr val="tx1"/>
              </a:buClr>
            </a:pPr>
            <a:r>
              <a:rPr lang="en-AU" altLang="en-US" dirty="0">
                <a:solidFill>
                  <a:schemeClr val="tx2"/>
                </a:solidFill>
              </a:rPr>
              <a:t>A percentage of the overall event budget</a:t>
            </a:r>
          </a:p>
          <a:p>
            <a:pPr lvl="1">
              <a:lnSpc>
                <a:spcPct val="160000"/>
              </a:lnSpc>
              <a:buClr>
                <a:schemeClr val="tx1"/>
              </a:buClr>
            </a:pPr>
            <a:r>
              <a:rPr lang="en-AU" altLang="en-US" dirty="0">
                <a:solidFill>
                  <a:schemeClr val="tx2"/>
                </a:solidFill>
              </a:rPr>
              <a:t>A fixed fee as a lump sum or per hour rate</a:t>
            </a:r>
          </a:p>
          <a:p>
            <a:pPr lvl="1">
              <a:lnSpc>
                <a:spcPct val="160000"/>
              </a:lnSpc>
              <a:buClr>
                <a:schemeClr val="tx1"/>
              </a:buClr>
            </a:pPr>
            <a:r>
              <a:rPr lang="en-AU" altLang="en-US" dirty="0">
                <a:solidFill>
                  <a:schemeClr val="tx2"/>
                </a:solidFill>
              </a:rPr>
              <a:t>An incentive fee</a:t>
            </a:r>
          </a:p>
          <a:p>
            <a:pPr lvl="1">
              <a:lnSpc>
                <a:spcPct val="160000"/>
              </a:lnSpc>
              <a:buClr>
                <a:schemeClr val="tx1"/>
              </a:buClr>
            </a:pPr>
            <a:r>
              <a:rPr lang="en-AU" altLang="en-US" dirty="0">
                <a:solidFill>
                  <a:schemeClr val="tx2"/>
                </a:solidFill>
              </a:rPr>
              <a:t>A mixture of all three</a:t>
            </a:r>
          </a:p>
          <a:p>
            <a:pPr>
              <a:lnSpc>
                <a:spcPct val="160000"/>
              </a:lnSpc>
              <a:buClr>
                <a:schemeClr val="tx1"/>
              </a:buClr>
            </a:pPr>
            <a:r>
              <a:rPr lang="en-AU" altLang="en-US" sz="2400" dirty="0">
                <a:solidFill>
                  <a:schemeClr val="tx2"/>
                </a:solidFill>
              </a:rPr>
              <a:t>Sensitivity analysis:</a:t>
            </a:r>
          </a:p>
          <a:p>
            <a:pPr lvl="1">
              <a:lnSpc>
                <a:spcPct val="160000"/>
              </a:lnSpc>
              <a:buClr>
                <a:schemeClr val="tx1"/>
              </a:buClr>
            </a:pPr>
            <a:r>
              <a:rPr lang="en-AU" altLang="en-US" dirty="0">
                <a:solidFill>
                  <a:schemeClr val="tx2"/>
                </a:solidFill>
              </a:rPr>
              <a:t>The degree of influence the changes in costs have on the event and its management</a:t>
            </a:r>
          </a:p>
          <a:p>
            <a:pPr lvl="1">
              <a:lnSpc>
                <a:spcPct val="160000"/>
              </a:lnSpc>
              <a:buClr>
                <a:schemeClr val="tx1"/>
              </a:buClr>
            </a:pPr>
            <a:endParaRPr lang="en-AU" altLang="en-US" dirty="0">
              <a:solidFill>
                <a:schemeClr val="tx2"/>
              </a:solidFill>
            </a:endParaRPr>
          </a:p>
          <a:p>
            <a:endParaRPr lang="en-AU" altLang="en-US" sz="1600" dirty="0">
              <a:solidFill>
                <a:schemeClr val="tx2"/>
              </a:solidFill>
            </a:endParaRPr>
          </a:p>
        </p:txBody>
      </p:sp>
    </p:spTree>
  </p:cSld>
  <p:clrMapOvr>
    <a:masterClrMapping/>
  </p:clrMapOvr>
  <p:transition/>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a:extLst>
              <a:ext uri="{FF2B5EF4-FFF2-40B4-BE49-F238E27FC236}">
                <a16:creationId xmlns:a16="http://schemas.microsoft.com/office/drawing/2014/main" id="{6D9BAF6A-D1A7-4819-976C-7438779B34E2}"/>
              </a:ext>
            </a:extLst>
          </p:cNvPr>
          <p:cNvSpPr>
            <a:spLocks noGrp="1" noChangeArrowheads="1"/>
          </p:cNvSpPr>
          <p:nvPr>
            <p:ph type="title"/>
          </p:nvPr>
        </p:nvSpPr>
        <p:spPr>
          <a:xfrm>
            <a:off x="173909" y="100241"/>
            <a:ext cx="7375161" cy="1066802"/>
          </a:xfrm>
        </p:spPr>
        <p:txBody>
          <a:bodyPr anchor="b">
            <a:normAutofit/>
          </a:bodyPr>
          <a:lstStyle/>
          <a:p>
            <a:r>
              <a:rPr lang="en-AU" altLang="en-US" sz="3100" b="1" dirty="0">
                <a:solidFill>
                  <a:schemeClr val="tx2"/>
                </a:solidFill>
              </a:rPr>
              <a:t>Costing and estimating</a:t>
            </a:r>
          </a:p>
        </p:txBody>
      </p:sp>
      <p:sp>
        <p:nvSpPr>
          <p:cNvPr id="22531" name="Rectangle 3">
            <a:extLst>
              <a:ext uri="{FF2B5EF4-FFF2-40B4-BE49-F238E27FC236}">
                <a16:creationId xmlns:a16="http://schemas.microsoft.com/office/drawing/2014/main" id="{89E557F4-6C4E-40A0-8B8B-043D82D5861F}"/>
              </a:ext>
            </a:extLst>
          </p:cNvPr>
          <p:cNvSpPr>
            <a:spLocks noGrp="1" noChangeArrowheads="1"/>
          </p:cNvSpPr>
          <p:nvPr>
            <p:ph idx="1"/>
          </p:nvPr>
        </p:nvSpPr>
        <p:spPr>
          <a:xfrm>
            <a:off x="541476" y="1460717"/>
            <a:ext cx="7375161" cy="4294091"/>
          </a:xfrm>
        </p:spPr>
        <p:txBody>
          <a:bodyPr anchor="ctr">
            <a:normAutofit/>
          </a:bodyPr>
          <a:lstStyle/>
          <a:p>
            <a:pPr>
              <a:lnSpc>
                <a:spcPct val="110000"/>
              </a:lnSpc>
              <a:buClr>
                <a:schemeClr val="tx1"/>
              </a:buClr>
              <a:buFontTx/>
              <a:buNone/>
            </a:pPr>
            <a:r>
              <a:rPr lang="en-AU" altLang="en-US" sz="2400" b="1" dirty="0">
                <a:solidFill>
                  <a:schemeClr val="tx2"/>
                </a:solidFill>
              </a:rPr>
              <a:t>Tips on reducing costs</a:t>
            </a:r>
          </a:p>
          <a:p>
            <a:pPr>
              <a:lnSpc>
                <a:spcPct val="110000"/>
              </a:lnSpc>
              <a:buClr>
                <a:schemeClr val="tx1"/>
              </a:buClr>
            </a:pPr>
            <a:r>
              <a:rPr lang="en-AU" altLang="en-US" sz="2400" dirty="0">
                <a:solidFill>
                  <a:schemeClr val="tx2"/>
                </a:solidFill>
              </a:rPr>
              <a:t>Publicity</a:t>
            </a:r>
          </a:p>
          <a:p>
            <a:pPr>
              <a:lnSpc>
                <a:spcPct val="110000"/>
              </a:lnSpc>
              <a:buClr>
                <a:schemeClr val="tx1"/>
              </a:buClr>
            </a:pPr>
            <a:r>
              <a:rPr lang="en-AU" altLang="en-US" sz="2400" dirty="0">
                <a:solidFill>
                  <a:schemeClr val="tx2"/>
                </a:solidFill>
              </a:rPr>
              <a:t>Equipment</a:t>
            </a:r>
          </a:p>
          <a:p>
            <a:pPr>
              <a:lnSpc>
                <a:spcPct val="110000"/>
              </a:lnSpc>
              <a:buClr>
                <a:schemeClr val="tx1"/>
              </a:buClr>
            </a:pPr>
            <a:r>
              <a:rPr lang="en-AU" altLang="en-US" sz="2400" dirty="0">
                <a:solidFill>
                  <a:schemeClr val="tx2"/>
                </a:solidFill>
              </a:rPr>
              <a:t>In-kind gifts</a:t>
            </a:r>
          </a:p>
          <a:p>
            <a:pPr>
              <a:lnSpc>
                <a:spcPct val="110000"/>
              </a:lnSpc>
              <a:buClr>
                <a:schemeClr val="tx1"/>
              </a:buClr>
            </a:pPr>
            <a:r>
              <a:rPr lang="en-AU" altLang="en-US" sz="2400" dirty="0">
                <a:solidFill>
                  <a:schemeClr val="tx2"/>
                </a:solidFill>
              </a:rPr>
              <a:t>Hiring charges</a:t>
            </a:r>
          </a:p>
          <a:p>
            <a:pPr>
              <a:lnSpc>
                <a:spcPct val="110000"/>
              </a:lnSpc>
              <a:buClr>
                <a:schemeClr val="tx1"/>
              </a:buClr>
            </a:pPr>
            <a:r>
              <a:rPr lang="en-AU" altLang="en-US" sz="2400" dirty="0">
                <a:solidFill>
                  <a:schemeClr val="tx2"/>
                </a:solidFill>
              </a:rPr>
              <a:t>Priorities cost centres</a:t>
            </a:r>
          </a:p>
          <a:p>
            <a:pPr>
              <a:lnSpc>
                <a:spcPct val="110000"/>
              </a:lnSpc>
              <a:buClr>
                <a:schemeClr val="tx1"/>
              </a:buClr>
            </a:pPr>
            <a:r>
              <a:rPr lang="en-AU" altLang="en-US" sz="2400" dirty="0">
                <a:solidFill>
                  <a:schemeClr val="tx2"/>
                </a:solidFill>
              </a:rPr>
              <a:t>Volunteers</a:t>
            </a:r>
          </a:p>
          <a:p>
            <a:pPr>
              <a:buClr>
                <a:schemeClr val="tx1"/>
              </a:buClr>
            </a:pPr>
            <a:endParaRPr lang="en-AU" altLang="en-US" sz="1600" dirty="0">
              <a:solidFill>
                <a:schemeClr val="tx2"/>
              </a:solidFill>
            </a:endParaRPr>
          </a:p>
        </p:txBody>
      </p:sp>
      <p:pic>
        <p:nvPicPr>
          <p:cNvPr id="2" name="Picture 1">
            <a:extLst>
              <a:ext uri="{FF2B5EF4-FFF2-40B4-BE49-F238E27FC236}">
                <a16:creationId xmlns:a16="http://schemas.microsoft.com/office/drawing/2014/main" id="{E8EFB654-5C60-3719-DBDF-7CA925651385}"/>
              </a:ext>
            </a:extLst>
          </p:cNvPr>
          <p:cNvPicPr>
            <a:picLocks noChangeAspect="1"/>
          </p:cNvPicPr>
          <p:nvPr/>
        </p:nvPicPr>
        <p:blipFill>
          <a:blip r:embed="rId2"/>
          <a:stretch>
            <a:fillRect/>
          </a:stretch>
        </p:blipFill>
        <p:spPr>
          <a:xfrm>
            <a:off x="5533368" y="360210"/>
            <a:ext cx="6162675" cy="4867275"/>
          </a:xfrm>
          <a:prstGeom prst="rect">
            <a:avLst/>
          </a:prstGeom>
        </p:spPr>
      </p:pic>
    </p:spTree>
  </p:cSld>
  <p:clrMapOvr>
    <a:masterClrMapping/>
  </p:clrMapOvr>
  <p:transition/>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a:extLst>
              <a:ext uri="{FF2B5EF4-FFF2-40B4-BE49-F238E27FC236}">
                <a16:creationId xmlns:a16="http://schemas.microsoft.com/office/drawing/2014/main" id="{4E8B7B14-2A2F-468B-AC14-1A2ACD26FD1C}"/>
              </a:ext>
            </a:extLst>
          </p:cNvPr>
          <p:cNvSpPr>
            <a:spLocks noGrp="1" noChangeArrowheads="1"/>
          </p:cNvSpPr>
          <p:nvPr>
            <p:ph type="title"/>
          </p:nvPr>
        </p:nvSpPr>
        <p:spPr>
          <a:xfrm>
            <a:off x="838200" y="365125"/>
            <a:ext cx="10515600" cy="1325563"/>
          </a:xfrm>
        </p:spPr>
        <p:txBody>
          <a:bodyPr anchor="ctr">
            <a:normAutofit/>
          </a:bodyPr>
          <a:lstStyle/>
          <a:p>
            <a:r>
              <a:rPr lang="en-AU" altLang="en-US" b="1"/>
              <a:t>Costing and estimating</a:t>
            </a:r>
          </a:p>
        </p:txBody>
      </p:sp>
      <p:sp>
        <p:nvSpPr>
          <p:cNvPr id="23555" name="Rectangle 3">
            <a:extLst>
              <a:ext uri="{FF2B5EF4-FFF2-40B4-BE49-F238E27FC236}">
                <a16:creationId xmlns:a16="http://schemas.microsoft.com/office/drawing/2014/main" id="{DDC2E1F1-1056-450A-88CA-D2359BEE56D4}"/>
              </a:ext>
            </a:extLst>
          </p:cNvPr>
          <p:cNvSpPr>
            <a:spLocks noGrp="1" noChangeArrowheads="1"/>
          </p:cNvSpPr>
          <p:nvPr>
            <p:ph sz="half" idx="1"/>
          </p:nvPr>
        </p:nvSpPr>
        <p:spPr>
          <a:xfrm>
            <a:off x="838200" y="1825625"/>
            <a:ext cx="5181600" cy="4351338"/>
          </a:xfrm>
        </p:spPr>
        <p:txBody>
          <a:bodyPr>
            <a:normAutofit/>
          </a:bodyPr>
          <a:lstStyle/>
          <a:p>
            <a:pPr>
              <a:buClr>
                <a:schemeClr val="tx1"/>
              </a:buClr>
              <a:buFontTx/>
              <a:buNone/>
            </a:pPr>
            <a:r>
              <a:rPr lang="en-AU" altLang="en-US" sz="2600" b="1"/>
              <a:t>Revenue</a:t>
            </a:r>
          </a:p>
          <a:p>
            <a:pPr>
              <a:buClr>
                <a:schemeClr val="tx1"/>
              </a:buClr>
            </a:pPr>
            <a:r>
              <a:rPr lang="en-AU" altLang="en-US" sz="2600"/>
              <a:t>Various revenue sources including:</a:t>
            </a:r>
          </a:p>
          <a:p>
            <a:pPr lvl="1">
              <a:buClr>
                <a:schemeClr val="tx1"/>
              </a:buClr>
            </a:pPr>
            <a:r>
              <a:rPr lang="en-AU" altLang="en-US" sz="2600"/>
              <a:t>Ticket sales</a:t>
            </a:r>
          </a:p>
          <a:p>
            <a:pPr lvl="1">
              <a:buClr>
                <a:schemeClr val="tx1"/>
              </a:buClr>
            </a:pPr>
            <a:r>
              <a:rPr lang="en-AU" altLang="en-US" sz="2600"/>
              <a:t>Sponsorship</a:t>
            </a:r>
          </a:p>
          <a:p>
            <a:pPr lvl="1">
              <a:buClr>
                <a:schemeClr val="tx1"/>
              </a:buClr>
            </a:pPr>
            <a:r>
              <a:rPr lang="en-AU" altLang="en-US" sz="2600"/>
              <a:t>Merchandising</a:t>
            </a:r>
          </a:p>
          <a:p>
            <a:pPr lvl="1">
              <a:buClr>
                <a:schemeClr val="tx1"/>
              </a:buClr>
            </a:pPr>
            <a:r>
              <a:rPr lang="en-AU" altLang="en-US" sz="2600"/>
              <a:t>Grants and fundraising</a:t>
            </a:r>
          </a:p>
          <a:p>
            <a:pPr>
              <a:buClr>
                <a:schemeClr val="tx1"/>
              </a:buClr>
            </a:pPr>
            <a:r>
              <a:rPr lang="en-AU" altLang="en-US" sz="2600"/>
              <a:t>Ticket pricing</a:t>
            </a:r>
          </a:p>
          <a:p>
            <a:pPr lvl="1">
              <a:buClr>
                <a:schemeClr val="tx1"/>
              </a:buClr>
            </a:pPr>
            <a:r>
              <a:rPr lang="en-AU" altLang="en-US" sz="2600"/>
              <a:t>Covering costs</a:t>
            </a:r>
          </a:p>
          <a:p>
            <a:pPr lvl="1">
              <a:buClr>
                <a:schemeClr val="tx1"/>
              </a:buClr>
            </a:pPr>
            <a:r>
              <a:rPr lang="en-AU" altLang="en-US" sz="2600"/>
              <a:t>Market demand perceived value</a:t>
            </a:r>
          </a:p>
          <a:p>
            <a:pPr>
              <a:buClr>
                <a:schemeClr val="tx1"/>
              </a:buClr>
            </a:pPr>
            <a:endParaRPr lang="en-AU" altLang="en-US" sz="2600"/>
          </a:p>
        </p:txBody>
      </p:sp>
      <p:pic>
        <p:nvPicPr>
          <p:cNvPr id="2" name="Picture 1">
            <a:extLst>
              <a:ext uri="{FF2B5EF4-FFF2-40B4-BE49-F238E27FC236}">
                <a16:creationId xmlns:a16="http://schemas.microsoft.com/office/drawing/2014/main" id="{ADE6B508-A5A3-3F1C-E82D-2289C44C2D1C}"/>
              </a:ext>
            </a:extLst>
          </p:cNvPr>
          <p:cNvPicPr>
            <a:picLocks noChangeAspect="1"/>
          </p:cNvPicPr>
          <p:nvPr/>
        </p:nvPicPr>
        <p:blipFill>
          <a:blip r:embed="rId2"/>
          <a:stretch>
            <a:fillRect/>
          </a:stretch>
        </p:blipFill>
        <p:spPr>
          <a:xfrm>
            <a:off x="6567054" y="903591"/>
            <a:ext cx="5181600" cy="3950969"/>
          </a:xfrm>
          <a:prstGeom prst="rect">
            <a:avLst/>
          </a:prstGeom>
          <a:noFill/>
        </p:spPr>
      </p:pic>
    </p:spTree>
  </p:cSld>
  <p:clrMapOvr>
    <a:masterClrMapping/>
  </p:clrMapOvr>
  <p:transition/>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a:extLst>
              <a:ext uri="{FF2B5EF4-FFF2-40B4-BE49-F238E27FC236}">
                <a16:creationId xmlns:a16="http://schemas.microsoft.com/office/drawing/2014/main" id="{7E3CA955-4867-45C0-B719-DE9635197FD5}"/>
              </a:ext>
            </a:extLst>
          </p:cNvPr>
          <p:cNvSpPr>
            <a:spLocks noGrp="1" noChangeArrowheads="1"/>
          </p:cNvSpPr>
          <p:nvPr>
            <p:ph type="title"/>
          </p:nvPr>
        </p:nvSpPr>
        <p:spPr>
          <a:xfrm>
            <a:off x="838200" y="365125"/>
            <a:ext cx="10515600" cy="1325563"/>
          </a:xfrm>
        </p:spPr>
        <p:txBody>
          <a:bodyPr anchor="ctr">
            <a:normAutofit/>
          </a:bodyPr>
          <a:lstStyle/>
          <a:p>
            <a:r>
              <a:rPr lang="en-AU" altLang="en-US" b="1"/>
              <a:t>Costing and estimating</a:t>
            </a:r>
          </a:p>
        </p:txBody>
      </p:sp>
      <p:sp>
        <p:nvSpPr>
          <p:cNvPr id="24579" name="Rectangle 3">
            <a:extLst>
              <a:ext uri="{FF2B5EF4-FFF2-40B4-BE49-F238E27FC236}">
                <a16:creationId xmlns:a16="http://schemas.microsoft.com/office/drawing/2014/main" id="{7DE04CF2-D8D0-4C61-BDC5-87E5DBA94954}"/>
              </a:ext>
            </a:extLst>
          </p:cNvPr>
          <p:cNvSpPr>
            <a:spLocks noGrp="1" noChangeArrowheads="1"/>
          </p:cNvSpPr>
          <p:nvPr>
            <p:ph sz="half" idx="1"/>
          </p:nvPr>
        </p:nvSpPr>
        <p:spPr>
          <a:xfrm>
            <a:off x="838200" y="1825625"/>
            <a:ext cx="5181600" cy="4351338"/>
          </a:xfrm>
        </p:spPr>
        <p:txBody>
          <a:bodyPr>
            <a:normAutofit/>
          </a:bodyPr>
          <a:lstStyle/>
          <a:p>
            <a:pPr>
              <a:buClr>
                <a:schemeClr val="tx1"/>
              </a:buClr>
              <a:buFontTx/>
              <a:buNone/>
            </a:pPr>
            <a:r>
              <a:rPr lang="en-AU" altLang="en-US" b="1"/>
              <a:t>Tips for increasing projected income</a:t>
            </a:r>
          </a:p>
          <a:p>
            <a:pPr>
              <a:buClr>
                <a:schemeClr val="tx1"/>
              </a:buClr>
            </a:pPr>
            <a:r>
              <a:rPr lang="en-AU" altLang="en-US"/>
              <a:t>Ticket scaling</a:t>
            </a:r>
          </a:p>
          <a:p>
            <a:pPr>
              <a:buClr>
                <a:schemeClr val="tx1"/>
              </a:buClr>
            </a:pPr>
            <a:r>
              <a:rPr lang="en-AU" altLang="en-US"/>
              <a:t>In-kind support</a:t>
            </a:r>
          </a:p>
          <a:p>
            <a:pPr>
              <a:buClr>
                <a:schemeClr val="tx1"/>
              </a:buClr>
            </a:pPr>
            <a:r>
              <a:rPr lang="en-AU" altLang="en-US"/>
              <a:t>Merchandising</a:t>
            </a:r>
          </a:p>
          <a:p>
            <a:pPr>
              <a:buClr>
                <a:schemeClr val="tx1"/>
              </a:buClr>
            </a:pPr>
            <a:r>
              <a:rPr lang="en-AU" altLang="en-US"/>
              <a:t>Broadcast rights</a:t>
            </a:r>
          </a:p>
          <a:p>
            <a:pPr>
              <a:buClr>
                <a:schemeClr val="tx1"/>
              </a:buClr>
            </a:pPr>
            <a:r>
              <a:rPr lang="en-AU" altLang="en-US"/>
              <a:t>Sponsorship leverage</a:t>
            </a:r>
          </a:p>
          <a:p>
            <a:pPr>
              <a:buClr>
                <a:schemeClr val="tx1"/>
              </a:buClr>
            </a:pPr>
            <a:r>
              <a:rPr lang="en-AU" altLang="en-US"/>
              <a:t>Special features</a:t>
            </a:r>
          </a:p>
        </p:txBody>
      </p:sp>
      <p:pic>
        <p:nvPicPr>
          <p:cNvPr id="2" name="Picture 1">
            <a:extLst>
              <a:ext uri="{FF2B5EF4-FFF2-40B4-BE49-F238E27FC236}">
                <a16:creationId xmlns:a16="http://schemas.microsoft.com/office/drawing/2014/main" id="{1A555407-57A9-0006-38A6-587973382771}"/>
              </a:ext>
            </a:extLst>
          </p:cNvPr>
          <p:cNvPicPr>
            <a:picLocks noChangeAspect="1"/>
          </p:cNvPicPr>
          <p:nvPr/>
        </p:nvPicPr>
        <p:blipFill>
          <a:blip r:embed="rId2"/>
          <a:stretch>
            <a:fillRect/>
          </a:stretch>
        </p:blipFill>
        <p:spPr>
          <a:xfrm>
            <a:off x="6172200" y="2641124"/>
            <a:ext cx="5181600" cy="2720339"/>
          </a:xfrm>
          <a:prstGeom prst="rect">
            <a:avLst/>
          </a:prstGeom>
          <a:noFill/>
        </p:spPr>
      </p:pic>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457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4579">
                                            <p:txEl>
                                              <p:pRg st="1" end="1"/>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24579">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24579">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24579">
                                            <p:txEl>
                                              <p:pRg st="4" end="4"/>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24579">
                                            <p:txEl>
                                              <p:pRg st="5" end="5"/>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24579">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2">
            <a:extLst>
              <a:ext uri="{FF2B5EF4-FFF2-40B4-BE49-F238E27FC236}">
                <a16:creationId xmlns:a16="http://schemas.microsoft.com/office/drawing/2014/main" id="{4A7BA258-9A22-4DD3-8979-CEBF91CE572B}"/>
              </a:ext>
            </a:extLst>
          </p:cNvPr>
          <p:cNvSpPr>
            <a:spLocks noGrp="1" noChangeArrowheads="1"/>
          </p:cNvSpPr>
          <p:nvPr>
            <p:ph type="title"/>
          </p:nvPr>
        </p:nvSpPr>
        <p:spPr>
          <a:xfrm>
            <a:off x="392802" y="611187"/>
            <a:ext cx="7375161" cy="641163"/>
          </a:xfrm>
        </p:spPr>
        <p:txBody>
          <a:bodyPr anchor="b">
            <a:noAutofit/>
          </a:bodyPr>
          <a:lstStyle/>
          <a:p>
            <a:pPr eaLnBrk="1" hangingPunct="1"/>
            <a:r>
              <a:rPr lang="en-GB" altLang="en-US" sz="3600" b="1" dirty="0">
                <a:solidFill>
                  <a:schemeClr val="tx2"/>
                </a:solidFill>
              </a:rPr>
              <a:t>Critical success factors for financing events</a:t>
            </a:r>
            <a:endParaRPr lang="en-US" altLang="en-US" sz="3600" b="1" dirty="0">
              <a:solidFill>
                <a:schemeClr val="tx2"/>
              </a:solidFill>
            </a:endParaRPr>
          </a:p>
        </p:txBody>
      </p:sp>
      <p:sp>
        <p:nvSpPr>
          <p:cNvPr id="40963" name="Rectangle 3">
            <a:extLst>
              <a:ext uri="{FF2B5EF4-FFF2-40B4-BE49-F238E27FC236}">
                <a16:creationId xmlns:a16="http://schemas.microsoft.com/office/drawing/2014/main" id="{14B5F2B0-346D-4CA9-B61C-77313AB2074F}"/>
              </a:ext>
            </a:extLst>
          </p:cNvPr>
          <p:cNvSpPr>
            <a:spLocks noGrp="1" noChangeArrowheads="1"/>
          </p:cNvSpPr>
          <p:nvPr>
            <p:ph idx="1"/>
          </p:nvPr>
        </p:nvSpPr>
        <p:spPr>
          <a:xfrm>
            <a:off x="207818" y="1252350"/>
            <a:ext cx="11881725" cy="4439084"/>
          </a:xfrm>
        </p:spPr>
        <p:txBody>
          <a:bodyPr anchor="ctr">
            <a:normAutofit/>
          </a:bodyPr>
          <a:lstStyle/>
          <a:p>
            <a:pPr marL="352425" indent="-352425">
              <a:lnSpc>
                <a:spcPct val="110000"/>
              </a:lnSpc>
              <a:buFontTx/>
              <a:buAutoNum type="arabicPeriod"/>
            </a:pPr>
            <a:r>
              <a:rPr lang="en-GB" altLang="en-US" sz="2200" b="1" dirty="0">
                <a:solidFill>
                  <a:schemeClr val="tx2"/>
                </a:solidFill>
              </a:rPr>
              <a:t>The dynamics of budgets</a:t>
            </a:r>
            <a:r>
              <a:rPr lang="en-GB" altLang="en-US" sz="2200" dirty="0">
                <a:solidFill>
                  <a:schemeClr val="tx2"/>
                </a:solidFill>
              </a:rPr>
              <a:t>, especially in the bidding stages (inflation, exchange rates) </a:t>
            </a:r>
            <a:br>
              <a:rPr lang="en-GB" altLang="en-US" sz="2200" dirty="0">
                <a:solidFill>
                  <a:schemeClr val="tx2"/>
                </a:solidFill>
              </a:rPr>
            </a:br>
            <a:r>
              <a:rPr lang="en-GB" altLang="en-US" sz="2200" dirty="0">
                <a:solidFill>
                  <a:schemeClr val="tx2"/>
                </a:solidFill>
              </a:rPr>
              <a:t>need to be understood, tracked, continuously evaluated and discussed within the organisation delivering the event. </a:t>
            </a:r>
            <a:br>
              <a:rPr lang="en-GB" altLang="en-US" sz="2200" dirty="0">
                <a:solidFill>
                  <a:schemeClr val="tx2"/>
                </a:solidFill>
              </a:rPr>
            </a:br>
            <a:r>
              <a:rPr lang="en-GB" altLang="en-US" sz="2200" dirty="0">
                <a:solidFill>
                  <a:schemeClr val="tx2"/>
                </a:solidFill>
              </a:rPr>
              <a:t>Thinking through different scenarios and playing through different situations helps to avoid making big financial mistakes.</a:t>
            </a:r>
          </a:p>
          <a:p>
            <a:pPr marL="352425" indent="-352425">
              <a:lnSpc>
                <a:spcPct val="110000"/>
              </a:lnSpc>
              <a:buFontTx/>
              <a:buAutoNum type="arabicPeriod"/>
            </a:pPr>
            <a:r>
              <a:rPr lang="en-GB" altLang="en-US" sz="2200" b="1" dirty="0"/>
              <a:t>Contingency planning </a:t>
            </a:r>
            <a:r>
              <a:rPr lang="en-GB" altLang="en-US" sz="2200" dirty="0"/>
              <a:t>is crucial – some event</a:t>
            </a:r>
            <a:br>
              <a:rPr lang="en-GB" altLang="en-US" sz="2200" dirty="0"/>
            </a:br>
            <a:r>
              <a:rPr lang="en-GB" altLang="en-US" sz="2200" dirty="0"/>
              <a:t>owners ask the organiser to add 10% of all costs to the ordinary budget as a reserve.</a:t>
            </a:r>
            <a:br>
              <a:rPr lang="en-GB" altLang="en-US" sz="2200" dirty="0"/>
            </a:br>
            <a:r>
              <a:rPr lang="en-GB" altLang="en-US" sz="2200" dirty="0"/>
              <a:t>Events have many, mainly negative surprises, where finances are concerned.</a:t>
            </a:r>
            <a:br>
              <a:rPr lang="en-GB" altLang="en-US" sz="2200" dirty="0"/>
            </a:br>
            <a:r>
              <a:rPr lang="en-GB" altLang="en-US" sz="2200" dirty="0"/>
              <a:t>Showing stakeholders that the organiser is aware of potential surprises and has allowed for a reserve is also a sign of professionalism. </a:t>
            </a:r>
            <a:br>
              <a:rPr lang="en-GB" altLang="en-US" sz="2200" dirty="0"/>
            </a:br>
            <a:endParaRPr lang="en-GB" altLang="en-US" sz="1600" dirty="0">
              <a:solidFill>
                <a:schemeClr val="tx2"/>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096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096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2">
            <a:extLst>
              <a:ext uri="{FF2B5EF4-FFF2-40B4-BE49-F238E27FC236}">
                <a16:creationId xmlns:a16="http://schemas.microsoft.com/office/drawing/2014/main" id="{4F58CE96-6A60-48EB-A7EF-0BC8243160ED}"/>
              </a:ext>
            </a:extLst>
          </p:cNvPr>
          <p:cNvSpPr>
            <a:spLocks noGrp="1" noChangeArrowheads="1"/>
          </p:cNvSpPr>
          <p:nvPr>
            <p:ph type="title"/>
          </p:nvPr>
        </p:nvSpPr>
        <p:spPr>
          <a:xfrm>
            <a:off x="1720803" y="127062"/>
            <a:ext cx="8178799" cy="1135737"/>
          </a:xfrm>
        </p:spPr>
        <p:txBody>
          <a:bodyPr>
            <a:normAutofit/>
          </a:bodyPr>
          <a:lstStyle/>
          <a:p>
            <a:pPr eaLnBrk="1" hangingPunct="1"/>
            <a:r>
              <a:rPr lang="en-GB" altLang="en-US" sz="3100" b="1" dirty="0"/>
              <a:t>Critical success factors for financing events (Continued)</a:t>
            </a:r>
            <a:endParaRPr lang="en-US" altLang="en-US" sz="3100" b="1" dirty="0"/>
          </a:p>
        </p:txBody>
      </p:sp>
      <p:sp>
        <p:nvSpPr>
          <p:cNvPr id="43011" name="Rectangle 3">
            <a:extLst>
              <a:ext uri="{FF2B5EF4-FFF2-40B4-BE49-F238E27FC236}">
                <a16:creationId xmlns:a16="http://schemas.microsoft.com/office/drawing/2014/main" id="{936E6163-2B22-4CF5-B349-B169C5D07C86}"/>
              </a:ext>
            </a:extLst>
          </p:cNvPr>
          <p:cNvSpPr>
            <a:spLocks noGrp="1" noChangeArrowheads="1"/>
          </p:cNvSpPr>
          <p:nvPr>
            <p:ph idx="1"/>
          </p:nvPr>
        </p:nvSpPr>
        <p:spPr>
          <a:xfrm>
            <a:off x="240920" y="1485107"/>
            <a:ext cx="11761263" cy="4947958"/>
          </a:xfrm>
        </p:spPr>
        <p:txBody>
          <a:bodyPr>
            <a:normAutofit/>
          </a:bodyPr>
          <a:lstStyle/>
          <a:p>
            <a:pPr marL="514350" indent="-514350">
              <a:lnSpc>
                <a:spcPct val="100000"/>
              </a:lnSpc>
              <a:buFontTx/>
              <a:buAutoNum type="arabicPeriod" startAt="3"/>
            </a:pPr>
            <a:r>
              <a:rPr lang="en-GB" altLang="en-US" sz="2000" dirty="0"/>
              <a:t>Very often </a:t>
            </a:r>
            <a:r>
              <a:rPr lang="en-GB" altLang="en-US" sz="2000" b="1" dirty="0"/>
              <a:t>‘big bucket’ costs are not quantifiable </a:t>
            </a:r>
            <a:r>
              <a:rPr lang="en-GB" altLang="en-US" sz="2000" dirty="0"/>
              <a:t>and need to be borne by </a:t>
            </a:r>
            <a:r>
              <a:rPr lang="en-GB" altLang="en-US" sz="2000" b="1" dirty="0"/>
              <a:t>third parties</a:t>
            </a:r>
            <a:r>
              <a:rPr lang="en-GB" altLang="en-US" sz="2000" dirty="0"/>
              <a:t>, mainly the public. </a:t>
            </a:r>
            <a:br>
              <a:rPr lang="en-GB" altLang="en-US" sz="2000" dirty="0"/>
            </a:br>
            <a:r>
              <a:rPr lang="en-GB" altLang="en-US" sz="2000" dirty="0"/>
              <a:t>Be honest with public funders and make them understand that </a:t>
            </a:r>
            <a:r>
              <a:rPr lang="en-GB" altLang="en-US" sz="2000" b="1" dirty="0"/>
              <a:t>variability of costs is part of managing expectations. </a:t>
            </a:r>
            <a:br>
              <a:rPr lang="en-GB" altLang="en-US" sz="2000" dirty="0"/>
            </a:br>
            <a:r>
              <a:rPr lang="en-GB" altLang="en-US" sz="2000" dirty="0"/>
              <a:t>Especially working in a political context involves being very clear about the financial implications of the events.</a:t>
            </a:r>
          </a:p>
          <a:p>
            <a:pPr marL="514350" indent="-514350">
              <a:lnSpc>
                <a:spcPct val="100000"/>
              </a:lnSpc>
              <a:buFontTx/>
              <a:buAutoNum type="arabicPeriod" startAt="3"/>
            </a:pPr>
            <a:r>
              <a:rPr lang="en-GB" altLang="en-US" sz="2000" dirty="0"/>
              <a:t>The costs and potential revenues depend on situations that cannot be influenced. </a:t>
            </a:r>
            <a:br>
              <a:rPr lang="en-GB" altLang="en-US" sz="2000" dirty="0"/>
            </a:br>
            <a:r>
              <a:rPr lang="en-GB" altLang="en-US" sz="2000" dirty="0"/>
              <a:t>The </a:t>
            </a:r>
            <a:r>
              <a:rPr lang="en-GB" altLang="en-US" sz="2000" b="1" dirty="0"/>
              <a:t>unpredictability of the results of a sports event</a:t>
            </a:r>
            <a:r>
              <a:rPr lang="en-GB" altLang="en-US" sz="2000" dirty="0"/>
              <a:t> can have massive impacts. </a:t>
            </a:r>
            <a:br>
              <a:rPr lang="en-US" altLang="en-US" sz="2000" dirty="0"/>
            </a:br>
            <a:r>
              <a:rPr lang="en-GB" altLang="en-US" sz="2000" dirty="0"/>
              <a:t>Such implications may also have impacts on the consumer behaviour of event tourists, positively in the case of sporting success and negatively in the case of unsuccessful sporting outcomes. </a:t>
            </a:r>
          </a:p>
          <a:p>
            <a:pPr marL="0" indent="0">
              <a:lnSpc>
                <a:spcPct val="100000"/>
              </a:lnSpc>
              <a:buNone/>
            </a:pPr>
            <a:br>
              <a:rPr lang="en-GB" altLang="en-US" sz="2000" dirty="0"/>
            </a:br>
            <a:r>
              <a:rPr lang="en-GB" altLang="en-US" sz="2000" dirty="0"/>
              <a:t>These situations need to be considered and may be part of an overall risk management strategy.</a:t>
            </a:r>
          </a:p>
          <a:p>
            <a:pPr marL="514350" indent="-514350">
              <a:buFontTx/>
              <a:buAutoNum type="arabicPeriod" startAt="3"/>
            </a:pPr>
            <a:endParaRPr lang="en-US" altLang="en-US" sz="17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301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3011">
                                            <p:txEl>
                                              <p:pRg st="1" end="1"/>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43011">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9" name="Rectangle 2">
            <a:extLst>
              <a:ext uri="{FF2B5EF4-FFF2-40B4-BE49-F238E27FC236}">
                <a16:creationId xmlns:a16="http://schemas.microsoft.com/office/drawing/2014/main" id="{DB03F35B-1B13-4391-8619-C30200BD7FD8}"/>
              </a:ext>
            </a:extLst>
          </p:cNvPr>
          <p:cNvSpPr>
            <a:spLocks noGrp="1" noChangeArrowheads="1"/>
          </p:cNvSpPr>
          <p:nvPr>
            <p:ph type="title"/>
          </p:nvPr>
        </p:nvSpPr>
        <p:spPr>
          <a:xfrm>
            <a:off x="1631505" y="61179"/>
            <a:ext cx="8178799" cy="1135737"/>
          </a:xfrm>
        </p:spPr>
        <p:txBody>
          <a:bodyPr>
            <a:normAutofit/>
          </a:bodyPr>
          <a:lstStyle/>
          <a:p>
            <a:pPr eaLnBrk="1" hangingPunct="1"/>
            <a:r>
              <a:rPr lang="en-GB" altLang="en-US" sz="3100" b="1" dirty="0"/>
              <a:t>Critical success factors for financing events (Continued)</a:t>
            </a:r>
            <a:endParaRPr lang="en-US" altLang="en-US" sz="3100" b="1" dirty="0"/>
          </a:p>
        </p:txBody>
      </p:sp>
      <p:sp>
        <p:nvSpPr>
          <p:cNvPr id="45058" name="Content Placeholder 2">
            <a:extLst>
              <a:ext uri="{FF2B5EF4-FFF2-40B4-BE49-F238E27FC236}">
                <a16:creationId xmlns:a16="http://schemas.microsoft.com/office/drawing/2014/main" id="{1BC9A29B-B191-4C7B-8400-7EEB485D495B}"/>
              </a:ext>
            </a:extLst>
          </p:cNvPr>
          <p:cNvSpPr>
            <a:spLocks noGrp="1"/>
          </p:cNvSpPr>
          <p:nvPr>
            <p:ph idx="1"/>
          </p:nvPr>
        </p:nvSpPr>
        <p:spPr>
          <a:xfrm>
            <a:off x="147837" y="1412776"/>
            <a:ext cx="11903626" cy="4352872"/>
          </a:xfrm>
        </p:spPr>
        <p:txBody>
          <a:bodyPr>
            <a:normAutofit lnSpcReduction="10000"/>
          </a:bodyPr>
          <a:lstStyle/>
          <a:p>
            <a:pPr marL="457200" indent="-457200">
              <a:lnSpc>
                <a:spcPct val="120000"/>
              </a:lnSpc>
              <a:buFontTx/>
              <a:buAutoNum type="arabicPeriod" startAt="5"/>
            </a:pPr>
            <a:r>
              <a:rPr lang="en-GB" altLang="en-US" sz="2400" dirty="0"/>
              <a:t>The </a:t>
            </a:r>
            <a:r>
              <a:rPr lang="en-GB" altLang="en-US" sz="2400" b="1" dirty="0"/>
              <a:t>principles of good governance </a:t>
            </a:r>
            <a:r>
              <a:rPr lang="en-GB" altLang="en-US" sz="2400" dirty="0"/>
              <a:t>(transparency, accountability, democracy, responsibility, equity, effectiveness, efficiency) may also be used as guiding principles for financing events. </a:t>
            </a:r>
            <a:br>
              <a:rPr lang="en-GB" altLang="en-US" sz="2400" dirty="0"/>
            </a:br>
            <a:r>
              <a:rPr lang="en-GB" altLang="en-US" sz="2400" dirty="0"/>
              <a:t>For example, transparent decision-making policies within the event organisation may prevent conflict  in the team.</a:t>
            </a:r>
          </a:p>
          <a:p>
            <a:pPr marL="457200" indent="-457200">
              <a:lnSpc>
                <a:spcPct val="120000"/>
              </a:lnSpc>
              <a:buFontTx/>
              <a:buAutoNum type="arabicPeriod" startAt="5"/>
            </a:pPr>
            <a:r>
              <a:rPr lang="en-GB" altLang="en-US" sz="2400" b="1" dirty="0"/>
              <a:t>Planning liquidity </a:t>
            </a:r>
            <a:r>
              <a:rPr lang="en-GB" altLang="en-US" sz="2400" dirty="0"/>
              <a:t>is also crucial to success. </a:t>
            </a:r>
            <a:br>
              <a:rPr lang="en-GB" altLang="en-US" sz="2400" dirty="0"/>
            </a:br>
            <a:r>
              <a:rPr lang="en-GB" altLang="en-US" sz="2400" dirty="0"/>
              <a:t>Event budgets ‘explode’ just before and right after the event and high amounts of financial resources are required during this peak period. </a:t>
            </a:r>
            <a:br>
              <a:rPr lang="en-GB" altLang="en-US" sz="2400" dirty="0"/>
            </a:br>
            <a:r>
              <a:rPr lang="en-GB" altLang="en-US" sz="2400" dirty="0"/>
              <a:t>It is crucial to guarantee good planning - who will be paid, spreading pay deadlines with service providers over longer periods before and after the event.</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5058">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5058">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5058" grpId="0" build="p"/>
    </p:bldLst>
  </p:timing>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7" name="Rectangle 2">
            <a:extLst>
              <a:ext uri="{FF2B5EF4-FFF2-40B4-BE49-F238E27FC236}">
                <a16:creationId xmlns:a16="http://schemas.microsoft.com/office/drawing/2014/main" id="{5C17A32B-FEDA-43A2-8F65-F1E089962F7F}"/>
              </a:ext>
            </a:extLst>
          </p:cNvPr>
          <p:cNvSpPr>
            <a:spLocks noGrp="1" noChangeArrowheads="1"/>
          </p:cNvSpPr>
          <p:nvPr>
            <p:ph type="title"/>
          </p:nvPr>
        </p:nvSpPr>
        <p:spPr>
          <a:xfrm>
            <a:off x="150424" y="0"/>
            <a:ext cx="8178799" cy="1135737"/>
          </a:xfrm>
        </p:spPr>
        <p:txBody>
          <a:bodyPr>
            <a:normAutofit/>
          </a:bodyPr>
          <a:lstStyle/>
          <a:p>
            <a:pPr eaLnBrk="1" hangingPunct="1"/>
            <a:r>
              <a:rPr lang="en-GB" altLang="en-US" sz="3100" b="1" dirty="0"/>
              <a:t>Critical success factors for financing events (Continued)</a:t>
            </a:r>
            <a:endParaRPr lang="en-US" altLang="en-US" sz="3100" b="1" dirty="0"/>
          </a:p>
        </p:txBody>
      </p:sp>
      <p:sp>
        <p:nvSpPr>
          <p:cNvPr id="47106" name="Content Placeholder 2">
            <a:extLst>
              <a:ext uri="{FF2B5EF4-FFF2-40B4-BE49-F238E27FC236}">
                <a16:creationId xmlns:a16="http://schemas.microsoft.com/office/drawing/2014/main" id="{D3C258DB-8EDA-4DA2-A7D5-48591AD2C954}"/>
              </a:ext>
            </a:extLst>
          </p:cNvPr>
          <p:cNvSpPr>
            <a:spLocks noGrp="1"/>
          </p:cNvSpPr>
          <p:nvPr>
            <p:ph idx="1"/>
          </p:nvPr>
        </p:nvSpPr>
        <p:spPr>
          <a:xfrm>
            <a:off x="109509" y="1232009"/>
            <a:ext cx="11465590" cy="4393982"/>
          </a:xfrm>
        </p:spPr>
        <p:txBody>
          <a:bodyPr>
            <a:normAutofit lnSpcReduction="10000"/>
          </a:bodyPr>
          <a:lstStyle/>
          <a:p>
            <a:pPr marL="352425" indent="-352425">
              <a:lnSpc>
                <a:spcPct val="110000"/>
              </a:lnSpc>
              <a:buFontTx/>
              <a:buAutoNum type="arabicPeriod" startAt="7"/>
            </a:pPr>
            <a:r>
              <a:rPr lang="en-GB" altLang="en-US" sz="2400" b="1" dirty="0"/>
              <a:t>Written agreements </a:t>
            </a:r>
            <a:r>
              <a:rPr lang="en-GB" altLang="en-US" sz="2400" dirty="0"/>
              <a:t>have not always been part of the agenda in the event business and many organisers have had to learn from bad experiences. </a:t>
            </a:r>
            <a:br>
              <a:rPr lang="en-GB" altLang="en-US" sz="2400" dirty="0"/>
            </a:br>
            <a:r>
              <a:rPr lang="en-GB" altLang="en-US" sz="2400" dirty="0"/>
              <a:t>Where financial management is concerned, a contracting service provider also means that there is a clear understanding of the costs, fewer problems and fewer misunderstandings whilst a legal framework also helps handle potential conflict.</a:t>
            </a:r>
          </a:p>
          <a:p>
            <a:pPr marL="352425" indent="-352425">
              <a:lnSpc>
                <a:spcPct val="110000"/>
              </a:lnSpc>
              <a:buFontTx/>
              <a:buAutoNum type="arabicPeriod" startAt="7"/>
            </a:pPr>
            <a:r>
              <a:rPr lang="en-GB" altLang="en-US" sz="2400" b="1" dirty="0"/>
              <a:t>Empowerment</a:t>
            </a:r>
            <a:r>
              <a:rPr lang="en-GB" altLang="en-US" sz="2400" dirty="0"/>
              <a:t> also on a financial level leads to increased motivation amongst employees. </a:t>
            </a:r>
            <a:br>
              <a:rPr lang="en-GB" altLang="en-US" sz="2400" dirty="0"/>
            </a:br>
            <a:r>
              <a:rPr lang="en-GB" altLang="en-US" sz="2400" dirty="0"/>
              <a:t>Also, giving financial responsibility to the team members leads to increased commitment. </a:t>
            </a:r>
            <a:br>
              <a:rPr lang="en-GB" altLang="en-US" sz="2400" dirty="0"/>
            </a:br>
            <a:r>
              <a:rPr lang="en-GB" altLang="en-US" sz="2400" dirty="0"/>
              <a:t>a clear frame and power limitations and control are crucial if unpleasant surprises are to be avoided after the event.</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710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7106">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5" name="Rectangle 2">
            <a:extLst>
              <a:ext uri="{FF2B5EF4-FFF2-40B4-BE49-F238E27FC236}">
                <a16:creationId xmlns:a16="http://schemas.microsoft.com/office/drawing/2014/main" id="{FD897A64-513E-45E0-AEF9-43208772E16B}"/>
              </a:ext>
            </a:extLst>
          </p:cNvPr>
          <p:cNvSpPr>
            <a:spLocks noGrp="1" noChangeArrowheads="1"/>
          </p:cNvSpPr>
          <p:nvPr>
            <p:ph type="title"/>
          </p:nvPr>
        </p:nvSpPr>
        <p:spPr>
          <a:xfrm>
            <a:off x="1552798" y="46834"/>
            <a:ext cx="8178799" cy="1135737"/>
          </a:xfrm>
        </p:spPr>
        <p:txBody>
          <a:bodyPr>
            <a:normAutofit/>
          </a:bodyPr>
          <a:lstStyle/>
          <a:p>
            <a:pPr eaLnBrk="1" hangingPunct="1"/>
            <a:r>
              <a:rPr lang="en-GB" altLang="en-US" sz="3100" dirty="0"/>
              <a:t>Critical success factors for financing events (Continued)</a:t>
            </a:r>
            <a:endParaRPr lang="en-US" altLang="en-US" sz="3100" dirty="0"/>
          </a:p>
        </p:txBody>
      </p:sp>
      <p:sp>
        <p:nvSpPr>
          <p:cNvPr id="49154" name="Content Placeholder 2">
            <a:extLst>
              <a:ext uri="{FF2B5EF4-FFF2-40B4-BE49-F238E27FC236}">
                <a16:creationId xmlns:a16="http://schemas.microsoft.com/office/drawing/2014/main" id="{030FABD5-B54F-4C2B-948A-D6ED364CACB6}"/>
              </a:ext>
            </a:extLst>
          </p:cNvPr>
          <p:cNvSpPr>
            <a:spLocks noGrp="1"/>
          </p:cNvSpPr>
          <p:nvPr>
            <p:ph idx="1"/>
          </p:nvPr>
        </p:nvSpPr>
        <p:spPr>
          <a:xfrm>
            <a:off x="344953" y="1457471"/>
            <a:ext cx="11629854" cy="4393982"/>
          </a:xfrm>
        </p:spPr>
        <p:txBody>
          <a:bodyPr>
            <a:normAutofit fontScale="92500"/>
          </a:bodyPr>
          <a:lstStyle/>
          <a:p>
            <a:pPr marL="514350" indent="-514350">
              <a:lnSpc>
                <a:spcPct val="110000"/>
              </a:lnSpc>
              <a:buFontTx/>
              <a:buAutoNum type="arabicPeriod" startAt="9"/>
            </a:pPr>
            <a:r>
              <a:rPr lang="en-GB" altLang="en-US" sz="2400" b="1" dirty="0"/>
              <a:t>Setting priorities </a:t>
            </a:r>
            <a:r>
              <a:rPr lang="en-GB" altLang="en-US" sz="2400" dirty="0"/>
              <a:t>in terms of understanding the essentials and the desirables when budgeting and decision making. </a:t>
            </a:r>
            <a:br>
              <a:rPr lang="en-GB" altLang="en-US" sz="2400" dirty="0"/>
            </a:br>
            <a:r>
              <a:rPr lang="en-GB" altLang="en-US" sz="2400" dirty="0"/>
              <a:t>In the event planning phase, internal (between the different functions) and external forces (from stakeholders) must try to bind as many </a:t>
            </a:r>
            <a:r>
              <a:rPr lang="en-GB" altLang="en-US" sz="2400" b="1" dirty="0"/>
              <a:t>economic resources </a:t>
            </a:r>
            <a:r>
              <a:rPr lang="en-GB" altLang="en-US" sz="2400" dirty="0"/>
              <a:t>as possible. </a:t>
            </a:r>
            <a:br>
              <a:rPr lang="en-GB" altLang="en-US" sz="2400" dirty="0"/>
            </a:br>
            <a:r>
              <a:rPr lang="en-GB" altLang="en-US" sz="2400" b="1" dirty="0"/>
              <a:t>Clear strategies and shared goals </a:t>
            </a:r>
            <a:r>
              <a:rPr lang="en-GB" altLang="en-US" sz="2400" dirty="0"/>
              <a:t>help distinguish between the desirables (e.g. fancy opening ceremony) and the essentials (e.g. security measures required by the authorities).</a:t>
            </a:r>
          </a:p>
          <a:p>
            <a:pPr marL="514350" indent="-514350">
              <a:lnSpc>
                <a:spcPct val="110000"/>
              </a:lnSpc>
              <a:buFontTx/>
              <a:buAutoNum type="arabicPeriod" startAt="9"/>
            </a:pPr>
            <a:r>
              <a:rPr lang="en-GB" altLang="en-US" sz="2400" dirty="0"/>
              <a:t>The importance of </a:t>
            </a:r>
            <a:r>
              <a:rPr lang="en-GB" altLang="en-US" sz="2400" b="1" dirty="0"/>
              <a:t>value-in-kind sponsorships (VIK) </a:t>
            </a:r>
            <a:r>
              <a:rPr lang="en-GB" altLang="en-US" sz="2400" dirty="0"/>
              <a:t>is often underestimated. </a:t>
            </a:r>
            <a:br>
              <a:rPr lang="en-GB" altLang="en-US" sz="2400" dirty="0"/>
            </a:br>
            <a:r>
              <a:rPr lang="en-GB" altLang="en-US" sz="2400" dirty="0"/>
              <a:t>Very often sponsorships are related only to cash income in an organisation, but for many sponsors, providing their products (e.g. cars, food, drinks, IT solutions) is cheaper; the products can be tested on potential clients and gain increased visibility among potential consumers.</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915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9154">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7" name="Rectangle 2">
            <a:extLst>
              <a:ext uri="{FF2B5EF4-FFF2-40B4-BE49-F238E27FC236}">
                <a16:creationId xmlns:a16="http://schemas.microsoft.com/office/drawing/2014/main" id="{62107630-2290-437C-8DDB-121B6EE22513}"/>
              </a:ext>
            </a:extLst>
          </p:cNvPr>
          <p:cNvSpPr>
            <a:spLocks noGrp="1" noChangeArrowheads="1"/>
          </p:cNvSpPr>
          <p:nvPr>
            <p:ph type="title"/>
          </p:nvPr>
        </p:nvSpPr>
        <p:spPr>
          <a:xfrm>
            <a:off x="197117" y="113168"/>
            <a:ext cx="8178799" cy="1135737"/>
          </a:xfrm>
        </p:spPr>
        <p:txBody>
          <a:bodyPr>
            <a:normAutofit/>
          </a:bodyPr>
          <a:lstStyle/>
          <a:p>
            <a:pPr eaLnBrk="1" hangingPunct="1"/>
            <a:r>
              <a:rPr lang="en-GB" altLang="en-US" sz="3100" dirty="0"/>
              <a:t>Critical success factors for financing events (Continued)</a:t>
            </a:r>
            <a:endParaRPr lang="en-US" altLang="en-US" sz="3100" dirty="0"/>
          </a:p>
        </p:txBody>
      </p:sp>
      <p:sp>
        <p:nvSpPr>
          <p:cNvPr id="52226" name="Content Placeholder 2">
            <a:extLst>
              <a:ext uri="{FF2B5EF4-FFF2-40B4-BE49-F238E27FC236}">
                <a16:creationId xmlns:a16="http://schemas.microsoft.com/office/drawing/2014/main" id="{808009FB-7DC4-4BB7-928A-0447CF911E03}"/>
              </a:ext>
            </a:extLst>
          </p:cNvPr>
          <p:cNvSpPr>
            <a:spLocks noGrp="1"/>
          </p:cNvSpPr>
          <p:nvPr>
            <p:ph idx="1"/>
          </p:nvPr>
        </p:nvSpPr>
        <p:spPr>
          <a:xfrm>
            <a:off x="197117" y="1782981"/>
            <a:ext cx="9988284" cy="4393982"/>
          </a:xfrm>
        </p:spPr>
        <p:txBody>
          <a:bodyPr>
            <a:normAutofit/>
          </a:bodyPr>
          <a:lstStyle/>
          <a:p>
            <a:pPr marL="596900" indent="-596900">
              <a:lnSpc>
                <a:spcPct val="100000"/>
              </a:lnSpc>
              <a:buAutoNum type="arabicPeriod" startAt="11"/>
            </a:pPr>
            <a:r>
              <a:rPr lang="en-GB" altLang="en-US" sz="2400" dirty="0"/>
              <a:t>Budgeting and control is a very important discipline in event management. </a:t>
            </a:r>
            <a:br>
              <a:rPr lang="en-GB" altLang="en-US" sz="2400" dirty="0"/>
            </a:br>
            <a:r>
              <a:rPr lang="en-GB" altLang="en-US" sz="2400" dirty="0"/>
              <a:t>Get the </a:t>
            </a:r>
            <a:r>
              <a:rPr lang="en-GB" altLang="en-US" sz="2400" b="1" dirty="0"/>
              <a:t>right people </a:t>
            </a:r>
            <a:r>
              <a:rPr lang="en-GB" altLang="en-US" sz="2400" dirty="0"/>
              <a:t>for this job who are prepared to be the ‘bad cops’ and to say ‘no’ more often than ‘yes’. </a:t>
            </a:r>
            <a:br>
              <a:rPr lang="en-GB" altLang="en-US" sz="2400" dirty="0"/>
            </a:br>
            <a:r>
              <a:rPr lang="en-GB" altLang="en-US" sz="2400" dirty="0"/>
              <a:t>These people need to have a certain amount of experience and be completely opposed to a laissez-faire style. </a:t>
            </a:r>
          </a:p>
          <a:p>
            <a:pPr marL="596900" indent="-596900">
              <a:lnSpc>
                <a:spcPct val="100000"/>
              </a:lnSpc>
              <a:buAutoNum type="arabicPeriod" startAt="11"/>
            </a:pPr>
            <a:br>
              <a:rPr lang="en-GB" altLang="en-US" sz="2400" dirty="0"/>
            </a:br>
            <a:r>
              <a:rPr lang="en-GB" altLang="en-US" sz="2400" dirty="0"/>
              <a:t>Finally, it is very common to contract sponsors and providers at the very last minute, just before the event starts, so negotiating till the end to gain resources also requires a lot of energy and stamina. </a:t>
            </a:r>
            <a:endParaRPr lang="en-GB" altLang="en-US" sz="2400" b="1"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222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2226">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782919-E1C3-4036-86E4-2655FC320B8D}"/>
              </a:ext>
            </a:extLst>
          </p:cNvPr>
          <p:cNvSpPr>
            <a:spLocks noGrp="1"/>
          </p:cNvSpPr>
          <p:nvPr>
            <p:ph type="title"/>
          </p:nvPr>
        </p:nvSpPr>
        <p:spPr/>
        <p:txBody>
          <a:bodyPr/>
          <a:lstStyle/>
          <a:p>
            <a:r>
              <a:rPr lang="en-GB" dirty="0"/>
              <a:t>References </a:t>
            </a:r>
          </a:p>
        </p:txBody>
      </p:sp>
      <p:sp>
        <p:nvSpPr>
          <p:cNvPr id="3" name="Content Placeholder 2">
            <a:extLst>
              <a:ext uri="{FF2B5EF4-FFF2-40B4-BE49-F238E27FC236}">
                <a16:creationId xmlns:a16="http://schemas.microsoft.com/office/drawing/2014/main" id="{35ED1501-5E62-4C7B-BB7A-67470E0B5FDD}"/>
              </a:ext>
            </a:extLst>
          </p:cNvPr>
          <p:cNvSpPr>
            <a:spLocks noGrp="1"/>
          </p:cNvSpPr>
          <p:nvPr>
            <p:ph idx="1"/>
          </p:nvPr>
        </p:nvSpPr>
        <p:spPr>
          <a:xfrm>
            <a:off x="1637442" y="1772817"/>
            <a:ext cx="8401909" cy="4404147"/>
          </a:xfrm>
        </p:spPr>
        <p:txBody>
          <a:bodyPr/>
          <a:lstStyle/>
          <a:p>
            <a:r>
              <a:rPr lang="en-GB" dirty="0"/>
              <a:t>Source of Information/adapted from </a:t>
            </a:r>
          </a:p>
        </p:txBody>
      </p:sp>
      <p:sp>
        <p:nvSpPr>
          <p:cNvPr id="5" name="TextBox 4">
            <a:extLst>
              <a:ext uri="{FF2B5EF4-FFF2-40B4-BE49-F238E27FC236}">
                <a16:creationId xmlns:a16="http://schemas.microsoft.com/office/drawing/2014/main" id="{C2E94747-5D10-4F04-8CC2-0F15839D209D}"/>
              </a:ext>
            </a:extLst>
          </p:cNvPr>
          <p:cNvSpPr txBox="1"/>
          <p:nvPr/>
        </p:nvSpPr>
        <p:spPr>
          <a:xfrm>
            <a:off x="1703513" y="2132856"/>
            <a:ext cx="9033997" cy="923330"/>
          </a:xfrm>
          <a:prstGeom prst="rect">
            <a:avLst/>
          </a:prstGeom>
          <a:noFill/>
        </p:spPr>
        <p:txBody>
          <a:bodyPr wrap="square">
            <a:spAutoFit/>
          </a:bodyPr>
          <a:lstStyle/>
          <a:p>
            <a:r>
              <a:rPr lang="en-GB" dirty="0"/>
              <a:t>Events Management: (Events Management 3rd New edition) Chapter 9.</a:t>
            </a:r>
          </a:p>
          <a:p>
            <a:r>
              <a:rPr lang="en-GB" dirty="0"/>
              <a:t>By Glenn A.J. </a:t>
            </a:r>
            <a:r>
              <a:rPr lang="en-GB" dirty="0" err="1"/>
              <a:t>Bowdin</a:t>
            </a:r>
            <a:r>
              <a:rPr lang="en-GB" dirty="0"/>
              <a:t> (Author) Glenn A.J. </a:t>
            </a:r>
            <a:r>
              <a:rPr lang="en-GB" dirty="0" err="1"/>
              <a:t>Bowdin</a:t>
            </a:r>
            <a:r>
              <a:rPr lang="en-GB" dirty="0"/>
              <a:t> (Author) Johnny Allen (Author) William O'Toole (Author) Rob Harris (Author) Ian McDonnell (Author) </a:t>
            </a:r>
          </a:p>
        </p:txBody>
      </p:sp>
      <p:sp>
        <p:nvSpPr>
          <p:cNvPr id="7" name="TextBox 6">
            <a:extLst>
              <a:ext uri="{FF2B5EF4-FFF2-40B4-BE49-F238E27FC236}">
                <a16:creationId xmlns:a16="http://schemas.microsoft.com/office/drawing/2014/main" id="{FE84A3C3-1F13-4DCF-B633-82E626A7A4BD}"/>
              </a:ext>
            </a:extLst>
          </p:cNvPr>
          <p:cNvSpPr txBox="1"/>
          <p:nvPr/>
        </p:nvSpPr>
        <p:spPr>
          <a:xfrm>
            <a:off x="1775521" y="3429001"/>
            <a:ext cx="8779039" cy="646331"/>
          </a:xfrm>
          <a:prstGeom prst="rect">
            <a:avLst/>
          </a:prstGeom>
          <a:noFill/>
        </p:spPr>
        <p:txBody>
          <a:bodyPr wrap="square">
            <a:spAutoFit/>
          </a:bodyPr>
          <a:lstStyle/>
          <a:p>
            <a:r>
              <a:rPr lang="en-GB" dirty="0">
                <a:solidFill>
                  <a:srgbClr val="111111"/>
                </a:solidFill>
                <a:latin typeface="Roboto" panose="02000000000000000000" pitchFamily="2" charset="0"/>
              </a:rPr>
              <a:t>Events Management: An Introduction, </a:t>
            </a:r>
            <a:r>
              <a:rPr lang="en-GB" dirty="0"/>
              <a:t>Chapter 6 - Event finance) </a:t>
            </a:r>
            <a:r>
              <a:rPr lang="en-GB" dirty="0">
                <a:solidFill>
                  <a:srgbClr val="111111"/>
                </a:solidFill>
                <a:latin typeface="Roboto" panose="02000000000000000000" pitchFamily="2" charset="0"/>
              </a:rPr>
              <a:t>C. </a:t>
            </a:r>
            <a:r>
              <a:rPr lang="en-GB" dirty="0" err="1">
                <a:solidFill>
                  <a:srgbClr val="111111"/>
                </a:solidFill>
                <a:latin typeface="Roboto" panose="02000000000000000000" pitchFamily="2" charset="0"/>
              </a:rPr>
              <a:t>Bladen</a:t>
            </a:r>
            <a:r>
              <a:rPr lang="en-GB" dirty="0">
                <a:solidFill>
                  <a:srgbClr val="111111"/>
                </a:solidFill>
                <a:latin typeface="Roboto" panose="02000000000000000000" pitchFamily="2" charset="0"/>
              </a:rPr>
              <a:t>, J. </a:t>
            </a:r>
            <a:r>
              <a:rPr lang="en-GB" dirty="0" err="1">
                <a:solidFill>
                  <a:srgbClr val="111111"/>
                </a:solidFill>
                <a:latin typeface="Roboto" panose="02000000000000000000" pitchFamily="2" charset="0"/>
              </a:rPr>
              <a:t>Kennell</a:t>
            </a:r>
            <a:r>
              <a:rPr lang="en-GB" dirty="0">
                <a:solidFill>
                  <a:srgbClr val="111111"/>
                </a:solidFill>
                <a:latin typeface="Roboto" panose="02000000000000000000" pitchFamily="2" charset="0"/>
              </a:rPr>
              <a:t>, E. </a:t>
            </a:r>
            <a:r>
              <a:rPr lang="en-GB" dirty="0" err="1">
                <a:solidFill>
                  <a:srgbClr val="111111"/>
                </a:solidFill>
                <a:latin typeface="Roboto" panose="02000000000000000000" pitchFamily="2" charset="0"/>
              </a:rPr>
              <a:t>Abson</a:t>
            </a:r>
            <a:r>
              <a:rPr lang="en-GB" dirty="0">
                <a:solidFill>
                  <a:srgbClr val="111111"/>
                </a:solidFill>
                <a:latin typeface="Roboto" panose="02000000000000000000" pitchFamily="2" charset="0"/>
              </a:rPr>
              <a:t>, N. Wilde. Routledge, Oxon, UK (2012)</a:t>
            </a:r>
            <a:endParaRPr lang="en-GB" dirty="0"/>
          </a:p>
        </p:txBody>
      </p:sp>
    </p:spTree>
    <p:extLst>
      <p:ext uri="{BB962C8B-B14F-4D97-AF65-F5344CB8AC3E}">
        <p14:creationId xmlns:p14="http://schemas.microsoft.com/office/powerpoint/2010/main" val="3454164116"/>
      </p:ext>
    </p:extLst>
  </p:cSld>
  <p:clrMapOvr>
    <a:masterClrMapping/>
  </p:clrMapOvr>
</p:sld>
</file>

<file path=ppt/theme/theme1.xml><?xml version="1.0" encoding="utf-8"?>
<a:theme xmlns:a="http://schemas.openxmlformats.org/drawingml/2006/main" name="Theme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heme1" id="{FF907481-4A2B-4DD4-BF63-0416AAEAAD34}" vid="{78855CC0-AB32-45AC-B201-7B6BCE2FB97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Theme1</Template>
  <TotalTime>0</TotalTime>
  <Words>6135</Words>
  <Application>Microsoft Office PowerPoint</Application>
  <PresentationFormat>Widescreen</PresentationFormat>
  <Paragraphs>589</Paragraphs>
  <Slides>66</Slides>
  <Notes>13</Notes>
  <HiddenSlides>0</HiddenSlides>
  <MMClips>0</MMClips>
  <ScaleCrop>false</ScaleCrop>
  <HeadingPairs>
    <vt:vector size="6" baseType="variant">
      <vt:variant>
        <vt:lpstr>Fonts Used</vt:lpstr>
      </vt:variant>
      <vt:variant>
        <vt:i4>13</vt:i4>
      </vt:variant>
      <vt:variant>
        <vt:lpstr>Theme</vt:lpstr>
      </vt:variant>
      <vt:variant>
        <vt:i4>1</vt:i4>
      </vt:variant>
      <vt:variant>
        <vt:lpstr>Slide Titles</vt:lpstr>
      </vt:variant>
      <vt:variant>
        <vt:i4>66</vt:i4>
      </vt:variant>
    </vt:vector>
  </HeadingPairs>
  <TitlesOfParts>
    <vt:vector size="80" baseType="lpstr">
      <vt:lpstr>Google Sans</vt:lpstr>
      <vt:lpstr>Arial</vt:lpstr>
      <vt:lpstr>Avenir Next LT Pro</vt:lpstr>
      <vt:lpstr>Avenir Next LT Pro Light</vt:lpstr>
      <vt:lpstr>Calibri</vt:lpstr>
      <vt:lpstr>Calibri Light</vt:lpstr>
      <vt:lpstr>Century Gothic</vt:lpstr>
      <vt:lpstr>Eras Bold ITC</vt:lpstr>
      <vt:lpstr>Garamond</vt:lpstr>
      <vt:lpstr>Roboto</vt:lpstr>
      <vt:lpstr>Tahoma</vt:lpstr>
      <vt:lpstr>Times New Roman</vt:lpstr>
      <vt:lpstr>Verdana</vt:lpstr>
      <vt:lpstr>Theme1</vt:lpstr>
      <vt:lpstr>INTRODUCTION TO ACCOUNTING</vt:lpstr>
      <vt:lpstr>The Finance element of the module . We will be covering topics including: </vt:lpstr>
      <vt:lpstr>SOURCES OF FINANCE</vt:lpstr>
      <vt:lpstr>Financial Accounting</vt:lpstr>
      <vt:lpstr>Financial accounting is: </vt:lpstr>
      <vt:lpstr>Differences between cost and financial accounting  Financial accounting is: </vt:lpstr>
      <vt:lpstr>Management Accounting</vt:lpstr>
      <vt:lpstr>Key Definitions</vt:lpstr>
      <vt:lpstr>Cost accounting is: Cost accounting is: </vt:lpstr>
      <vt:lpstr>Cost accounting is:</vt:lpstr>
      <vt:lpstr>Cost accounting is:</vt:lpstr>
      <vt:lpstr>Cost accounting is:</vt:lpstr>
      <vt:lpstr>Cost accounting is:</vt:lpstr>
      <vt:lpstr>Cost accounting is:</vt:lpstr>
      <vt:lpstr>Direct vs. Indirect</vt:lpstr>
      <vt:lpstr>Direct vs. Indirect</vt:lpstr>
      <vt:lpstr>Cost Behaviour</vt:lpstr>
      <vt:lpstr>Internal Sources</vt:lpstr>
      <vt:lpstr>Internal Sources</vt:lpstr>
      <vt:lpstr>External Sources</vt:lpstr>
      <vt:lpstr>External Sources</vt:lpstr>
      <vt:lpstr>The method of external sources depends upon a number of factors</vt:lpstr>
      <vt:lpstr>External Sources – Period of Time</vt:lpstr>
      <vt:lpstr>Provision of External Finance</vt:lpstr>
      <vt:lpstr>Provision of External Finance</vt:lpstr>
      <vt:lpstr>Borrowing</vt:lpstr>
      <vt:lpstr>Key Definitions</vt:lpstr>
      <vt:lpstr>Direct vs. Indirect</vt:lpstr>
      <vt:lpstr>Direct vs. Indirect</vt:lpstr>
      <vt:lpstr>Cost Behaviour</vt:lpstr>
      <vt:lpstr>Cost Behaviour - Fixed Cost This type of cost is incurred for a period and within certain output limits tends to be unaffected by fluctuations in the level of output. </vt:lpstr>
      <vt:lpstr>Cost Behaviour - Variable Cost A cost which varies with the level of activity  – the more that is produced the higher the variable cost. </vt:lpstr>
      <vt:lpstr>Revenue or Yield Management</vt:lpstr>
      <vt:lpstr>RM</vt:lpstr>
      <vt:lpstr>PowerPoint Presentation</vt:lpstr>
      <vt:lpstr>PowerPoint Presentation</vt:lpstr>
      <vt:lpstr>Learning Objectives</vt:lpstr>
      <vt:lpstr>Introduction</vt:lpstr>
      <vt:lpstr>PowerPoint Presentation</vt:lpstr>
      <vt:lpstr>PowerPoint Presentation</vt:lpstr>
      <vt:lpstr>PowerPoint Presentation</vt:lpstr>
      <vt:lpstr>Forecasting finance and ROI</vt:lpstr>
      <vt:lpstr>The Budget</vt:lpstr>
      <vt:lpstr>PowerPoint Presentation</vt:lpstr>
      <vt:lpstr>PowerPoint Presentation</vt:lpstr>
      <vt:lpstr>The budget</vt:lpstr>
      <vt:lpstr>Direct and indirect costs/benefits of events – tangibility of costs/benefits</vt:lpstr>
      <vt:lpstr>The Budget </vt:lpstr>
      <vt:lpstr>PowerPoint Presentation</vt:lpstr>
      <vt:lpstr>PowerPoint Presentation</vt:lpstr>
      <vt:lpstr>PowerPoint Presentation</vt:lpstr>
      <vt:lpstr>Control and financial ratios</vt:lpstr>
      <vt:lpstr>Control and financial ratios</vt:lpstr>
      <vt:lpstr>Control and financial ratios</vt:lpstr>
      <vt:lpstr>Control and financial ratios</vt:lpstr>
      <vt:lpstr>Costing and estimating</vt:lpstr>
      <vt:lpstr>Costing and estimating</vt:lpstr>
      <vt:lpstr>Costing and estimating</vt:lpstr>
      <vt:lpstr>Costing and estimating</vt:lpstr>
      <vt:lpstr>Critical success factors for financing events</vt:lpstr>
      <vt:lpstr>Critical success factors for financing events (Continued)</vt:lpstr>
      <vt:lpstr>Critical success factors for financing events (Continued)</vt:lpstr>
      <vt:lpstr>Critical success factors for financing events (Continued)</vt:lpstr>
      <vt:lpstr>Critical success factors for financing events (Continued)</vt:lpstr>
      <vt:lpstr>Critical success factors for financing events (Continued)</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ACCOUNTING</dc:title>
  <dc:creator>Marie Pitson</dc:creator>
  <cp:lastModifiedBy>Deborah Jenkins</cp:lastModifiedBy>
  <cp:revision>3</cp:revision>
  <dcterms:created xsi:type="dcterms:W3CDTF">2020-09-25T17:10:10Z</dcterms:created>
  <dcterms:modified xsi:type="dcterms:W3CDTF">2023-10-18T20:19:45Z</dcterms:modified>
</cp:coreProperties>
</file>