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sldIdLst>
    <p:sldId id="256" r:id="rId5"/>
    <p:sldId id="265" r:id="rId6"/>
    <p:sldId id="262" r:id="rId7"/>
    <p:sldId id="264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6E302-901B-4EC5-8063-F4475DEAA8C8}" type="datetimeFigureOut">
              <a:rPr lang="en-US" smtClean="0"/>
              <a:t>4/10/2023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6B3765-1535-41FB-A927-AAD2D1E8538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152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FE9EF-BFD3-43EA-A868-783EE64D3026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66FB9-D28B-49B1-96AA-2DC4A0B82672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63742-95DB-4727-9E2D-E67133874C57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C757-AC18-4BD4-B58D-C09C7F56266E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06CBA-D419-41FA-8B3E-D17E24A5F335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4B8EF-695A-4D91-86E6-BD3ABF986DC6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9A1DA-1075-4AB6-9AFC-9045E23C9F15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3360-0F07-4AD4-AAF8-61579BDE5A02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5D3E4-AEF6-4C0D-955F-4975ADE12833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15DF4-6503-424C-B89D-B31483AF0BFD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EE408-CEE3-4069-B613-CB32C19D6587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680C5-3949-48B3-AAD0-C6AC4D6634A8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451F9A-4BC0-4BDC-9C0A-439930D3F628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190EB-8738-400A-AFF7-6D1DEC6B76AF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0F0B9-B198-4467-8481-337D4552AC07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E8C0-DCD6-4618-824E-E5B47E37F774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133B-A04A-40C7-999B-6B964B69F57E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096B060-2D6F-430E-A017-FCCC5AF2AC19}" type="datetime1">
              <a:rPr lang="en-US" smtClean="0"/>
              <a:t>4/10/2023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ineartamerica.com/featured/edmund-halleys-diving-bell-sheila-terry.html" TargetMode="Externa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up close image of waves">
            <a:extLst>
              <a:ext uri="{FF2B5EF4-FFF2-40B4-BE49-F238E27FC236}">
                <a16:creationId xmlns:a16="http://schemas.microsoft.com/office/drawing/2014/main" id="{9648A932-5E17-4859-9FE3-70EB96EA5C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1000"/>
          </a:blip>
          <a:srcRect l="9091" t="3462" b="19929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16A0C15-5BB2-41A2-BD46-E18F635D5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55342" y="3710003"/>
            <a:ext cx="9144000" cy="754025"/>
          </a:xfrm>
        </p:spPr>
        <p:txBody>
          <a:bodyPr>
            <a:normAutofit/>
          </a:bodyPr>
          <a:lstStyle/>
          <a:p>
            <a:r>
              <a:rPr lang="en-US" dirty="0"/>
              <a:t>Zeke Hann: 1708247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636B6-A233-459A-95E5-DFBD46F36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1267" y="4464028"/>
            <a:ext cx="11128075" cy="1641490"/>
          </a:xfrm>
        </p:spPr>
        <p:txBody>
          <a:bodyPr>
            <a:normAutofit/>
          </a:bodyPr>
          <a:lstStyle/>
          <a:p>
            <a:r>
              <a:rPr lang="en-US" sz="8000" dirty="0"/>
              <a:t>Evolution of the Diving Bell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E7AA6A-8A2F-DDFD-0B25-BF8FBC77175F}"/>
              </a:ext>
            </a:extLst>
          </p:cNvPr>
          <p:cNvSpPr txBox="1"/>
          <p:nvPr/>
        </p:nvSpPr>
        <p:spPr>
          <a:xfrm>
            <a:off x="6435304" y="5593840"/>
            <a:ext cx="5527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(Re)presenting and (Re)constructing the Past: HPAR5012</a:t>
            </a:r>
          </a:p>
        </p:txBody>
      </p:sp>
    </p:spTree>
    <p:extLst>
      <p:ext uri="{BB962C8B-B14F-4D97-AF65-F5344CB8AC3E}">
        <p14:creationId xmlns:p14="http://schemas.microsoft.com/office/powerpoint/2010/main" val="3549750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 close image of waves">
            <a:extLst>
              <a:ext uri="{FF2B5EF4-FFF2-40B4-BE49-F238E27FC236}">
                <a16:creationId xmlns:a16="http://schemas.microsoft.com/office/drawing/2014/main" id="{692B3DD6-F115-484E-A49B-A9F70B6E8A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2E85E-DDC7-4684-AF8D-342EF677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6504" y="5237915"/>
            <a:ext cx="2462463" cy="132556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History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341A26-3505-8377-616B-8B5DD8802F7C}"/>
              </a:ext>
            </a:extLst>
          </p:cNvPr>
          <p:cNvSpPr txBox="1"/>
          <p:nvPr/>
        </p:nvSpPr>
        <p:spPr>
          <a:xfrm>
            <a:off x="493295" y="360947"/>
            <a:ext cx="1100889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Aristotle described an underwater bell in “Problemata” in 332 BCE. </a:t>
            </a:r>
          </a:p>
          <a:p>
            <a:endParaRPr lang="en-GB" sz="2400" dirty="0"/>
          </a:p>
          <a:p>
            <a:r>
              <a:rPr lang="en-GB" sz="2400" dirty="0"/>
              <a:t>Aristotle described about Alexander the Great and a bathysphere.</a:t>
            </a:r>
          </a:p>
          <a:p>
            <a:endParaRPr lang="en-GB" sz="2400" dirty="0"/>
          </a:p>
          <a:p>
            <a:r>
              <a:rPr lang="en-GB" sz="2400" dirty="0"/>
              <a:t>Guglielmo de Lorena and Francesco de </a:t>
            </a:r>
            <a:r>
              <a:rPr lang="en-GB" sz="2400" dirty="0" err="1"/>
              <a:t>Marchi</a:t>
            </a:r>
            <a:r>
              <a:rPr lang="en-GB" sz="2400" dirty="0"/>
              <a:t> explored the </a:t>
            </a:r>
            <a:r>
              <a:rPr lang="en-GB" sz="2400" dirty="0" err="1"/>
              <a:t>Nemi</a:t>
            </a:r>
            <a:r>
              <a:rPr lang="en-GB" sz="2400" dirty="0"/>
              <a:t> ships in 1535.</a:t>
            </a:r>
          </a:p>
          <a:p>
            <a:endParaRPr lang="en-GB" sz="2400" dirty="0"/>
          </a:p>
          <a:p>
            <a:r>
              <a:rPr lang="en-GB" sz="2400" dirty="0"/>
              <a:t>Denis </a:t>
            </a:r>
            <a:r>
              <a:rPr lang="en-GB" sz="2400" dirty="0" err="1"/>
              <a:t>Papin</a:t>
            </a:r>
            <a:r>
              <a:rPr lang="en-GB" sz="2400" dirty="0"/>
              <a:t> designed an air system in 1689.</a:t>
            </a:r>
          </a:p>
          <a:p>
            <a:endParaRPr lang="en-GB" sz="2400" dirty="0"/>
          </a:p>
          <a:p>
            <a:r>
              <a:rPr lang="en-GB" sz="2400" dirty="0"/>
              <a:t>Edmund Halley designed  a </a:t>
            </a:r>
            <a:r>
              <a:rPr lang="en-GB" sz="2400" dirty="0" err="1"/>
              <a:t>woodern</a:t>
            </a:r>
            <a:r>
              <a:rPr lang="en-GB" sz="2400" dirty="0"/>
              <a:t> diving bell with pressurised gas in 1690.</a:t>
            </a:r>
          </a:p>
          <a:p>
            <a:endParaRPr lang="en-GB" sz="2400" dirty="0"/>
          </a:p>
          <a:p>
            <a:r>
              <a:rPr lang="en-GB" sz="2400" dirty="0"/>
              <a:t>John Smeaton invented the first workable diving air pump in 1788.</a:t>
            </a:r>
          </a:p>
          <a:p>
            <a:endParaRPr lang="en-GB" sz="2400" dirty="0"/>
          </a:p>
          <a:p>
            <a:r>
              <a:rPr lang="en-GB" sz="2400" dirty="0"/>
              <a:t>Diving bells became made of metal in the 1840s.</a:t>
            </a:r>
          </a:p>
          <a:p>
            <a:endParaRPr lang="en-GB" sz="2400" dirty="0"/>
          </a:p>
          <a:p>
            <a:r>
              <a:rPr lang="en-GB" sz="2400" dirty="0"/>
              <a:t>After 1930 bells became armoured .</a:t>
            </a:r>
          </a:p>
        </p:txBody>
      </p:sp>
    </p:spTree>
    <p:extLst>
      <p:ext uri="{BB962C8B-B14F-4D97-AF65-F5344CB8AC3E}">
        <p14:creationId xmlns:p14="http://schemas.microsoft.com/office/powerpoint/2010/main" val="1588600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 close image of waves">
            <a:extLst>
              <a:ext uri="{FF2B5EF4-FFF2-40B4-BE49-F238E27FC236}">
                <a16:creationId xmlns:a16="http://schemas.microsoft.com/office/drawing/2014/main" id="{692B3DD6-F115-484E-A49B-A9F70B6E8A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2E85E-DDC7-4684-AF8D-342EF677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4588" y="5354413"/>
            <a:ext cx="6107181" cy="132556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Guglielmo’s Secret</a:t>
            </a: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183CDFB4-1122-B10C-0640-05516E5C1F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5486" y="542112"/>
            <a:ext cx="4478916" cy="43145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F144DD-9541-D549-A5B9-4AA4232A5EF5}"/>
              </a:ext>
            </a:extLst>
          </p:cNvPr>
          <p:cNvSpPr txBox="1"/>
          <p:nvPr/>
        </p:nvSpPr>
        <p:spPr>
          <a:xfrm>
            <a:off x="6499842" y="542112"/>
            <a:ext cx="48566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Guglielmo de Lorena designed and built a single man diving bell in the early 1530’s.</a:t>
            </a:r>
          </a:p>
          <a:p>
            <a:endParaRPr lang="en-GB" sz="2400" dirty="0"/>
          </a:p>
          <a:p>
            <a:r>
              <a:rPr lang="en-GB" sz="2400" dirty="0"/>
              <a:t> In July 1535, Guglielmo de Lorena and Francesco de </a:t>
            </a:r>
            <a:r>
              <a:rPr lang="en-GB" sz="2400" dirty="0" err="1"/>
              <a:t>Marchi</a:t>
            </a:r>
            <a:r>
              <a:rPr lang="en-GB" sz="2400" dirty="0"/>
              <a:t> explored two sunken Roman vessels in Lake </a:t>
            </a:r>
            <a:r>
              <a:rPr lang="en-GB" sz="2400" dirty="0" err="1"/>
              <a:t>Nemi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The design has been lost due to Guglielmo de Lorena and Francesco de </a:t>
            </a:r>
            <a:r>
              <a:rPr lang="en-GB" sz="2400" dirty="0" err="1"/>
              <a:t>Marchi</a:t>
            </a:r>
            <a:r>
              <a:rPr lang="en-GB" sz="2400" dirty="0"/>
              <a:t> agreeing to keep it secret.</a:t>
            </a:r>
          </a:p>
        </p:txBody>
      </p:sp>
    </p:spTree>
    <p:extLst>
      <p:ext uri="{BB962C8B-B14F-4D97-AF65-F5344CB8AC3E}">
        <p14:creationId xmlns:p14="http://schemas.microsoft.com/office/powerpoint/2010/main" val="2692957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 close image of waves">
            <a:extLst>
              <a:ext uri="{FF2B5EF4-FFF2-40B4-BE49-F238E27FC236}">
                <a16:creationId xmlns:a16="http://schemas.microsoft.com/office/drawing/2014/main" id="{692B3DD6-F115-484E-A49B-A9F70B6E8A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2E85E-DDC7-4684-AF8D-342EF677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0031" y="5402952"/>
            <a:ext cx="5789762" cy="132556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Halley’s Diving Bell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A331A5-100E-5E4B-3F72-2374939255FC}"/>
              </a:ext>
            </a:extLst>
          </p:cNvPr>
          <p:cNvSpPr txBox="1"/>
          <p:nvPr/>
        </p:nvSpPr>
        <p:spPr>
          <a:xfrm>
            <a:off x="6391469" y="508000"/>
            <a:ext cx="477189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Edmond Halley (1656-1742) is more famous for calculating a comet’s orbit (Halley’s comet).</a:t>
            </a:r>
          </a:p>
          <a:p>
            <a:endParaRPr lang="en-GB" sz="2400" dirty="0"/>
          </a:p>
          <a:p>
            <a:r>
              <a:rPr lang="en-GB" sz="2400" dirty="0"/>
              <a:t>Halley designed and tested his version of a diving bell circa 1698-1710.</a:t>
            </a:r>
          </a:p>
          <a:p>
            <a:endParaRPr lang="en-GB" sz="2400" dirty="0"/>
          </a:p>
          <a:p>
            <a:r>
              <a:rPr lang="en-GB" sz="2400" dirty="0"/>
              <a:t>Halley’s design was a truncated cone design that could  hold 4- men, it was fed air by barrels.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58A16C3-4E48-84A8-8F96-425AA89082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8641" y="624831"/>
            <a:ext cx="4249417" cy="41549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49030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 close image of waves">
            <a:extLst>
              <a:ext uri="{FF2B5EF4-FFF2-40B4-BE49-F238E27FC236}">
                <a16:creationId xmlns:a16="http://schemas.microsoft.com/office/drawing/2014/main" id="{692B3DD6-F115-484E-A49B-A9F70B6E8A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2E85E-DDC7-4684-AF8D-342EF677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5631" y="5325314"/>
            <a:ext cx="6540260" cy="132556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Modern Diving Bells</a:t>
            </a:r>
          </a:p>
        </p:txBody>
      </p:sp>
      <p:pic>
        <p:nvPicPr>
          <p:cNvPr id="5" name="Picture 4" descr="A picture containing swimming, ocean floor">
            <a:extLst>
              <a:ext uri="{FF2B5EF4-FFF2-40B4-BE49-F238E27FC236}">
                <a16:creationId xmlns:a16="http://schemas.microsoft.com/office/drawing/2014/main" id="{D1EC88C0-1CBE-1C9B-1592-1BA9866487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381" y="717826"/>
            <a:ext cx="4286250" cy="38896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96046B-369B-62B1-1F20-D9B75359821F}"/>
              </a:ext>
            </a:extLst>
          </p:cNvPr>
          <p:cNvSpPr txBox="1"/>
          <p:nvPr/>
        </p:nvSpPr>
        <p:spPr>
          <a:xfrm>
            <a:off x="6561221" y="717826"/>
            <a:ext cx="428625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Modern bells are split in to two types: continuous pressure and varying pressure</a:t>
            </a:r>
          </a:p>
          <a:p>
            <a:endParaRPr lang="en-GB" sz="2400" dirty="0"/>
          </a:p>
          <a:p>
            <a:r>
              <a:rPr lang="en-GB" sz="2400" dirty="0"/>
              <a:t>Gas and communications come from the surface</a:t>
            </a:r>
          </a:p>
          <a:p>
            <a:endParaRPr lang="en-GB" sz="2400" dirty="0"/>
          </a:p>
          <a:p>
            <a:r>
              <a:rPr lang="en-GB" sz="2400" dirty="0"/>
              <a:t>They can hold up to four divers</a:t>
            </a:r>
          </a:p>
          <a:p>
            <a:endParaRPr lang="en-GB" sz="2400" dirty="0"/>
          </a:p>
          <a:p>
            <a:r>
              <a:rPr lang="en-GB" sz="2400" dirty="0"/>
              <a:t> Can reach depths of 300 metres</a:t>
            </a:r>
          </a:p>
        </p:txBody>
      </p:sp>
    </p:spTree>
    <p:extLst>
      <p:ext uri="{BB962C8B-B14F-4D97-AF65-F5344CB8AC3E}">
        <p14:creationId xmlns:p14="http://schemas.microsoft.com/office/powerpoint/2010/main" val="674504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 close image of waves">
            <a:extLst>
              <a:ext uri="{FF2B5EF4-FFF2-40B4-BE49-F238E27FC236}">
                <a16:creationId xmlns:a16="http://schemas.microsoft.com/office/drawing/2014/main" id="{692B3DD6-F115-484E-A49B-A9F70B6E8A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2E85E-DDC7-4684-AF8D-342EF677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038" y="5385232"/>
            <a:ext cx="10515600" cy="132556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Questions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C4D5DBB2-3A39-C61A-2251-6A5788900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3918" y="1178114"/>
            <a:ext cx="10004163" cy="36533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90696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p close image of waves">
            <a:extLst>
              <a:ext uri="{FF2B5EF4-FFF2-40B4-BE49-F238E27FC236}">
                <a16:creationId xmlns:a16="http://schemas.microsoft.com/office/drawing/2014/main" id="{692B3DD6-F115-484E-A49B-A9F70B6E8A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</a:blip>
          <a:srcRect b="15730"/>
          <a:stretch/>
        </p:blipFill>
        <p:spPr>
          <a:xfrm>
            <a:off x="20" y="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12E85E-DDC7-4684-AF8D-342EF677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038" y="5385232"/>
            <a:ext cx="10515600" cy="132556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D5A93-5523-C471-198E-73A3ABD94462}"/>
              </a:ext>
            </a:extLst>
          </p:cNvPr>
          <p:cNvSpPr txBox="1"/>
          <p:nvPr/>
        </p:nvSpPr>
        <p:spPr>
          <a:xfrm>
            <a:off x="838200" y="1105920"/>
            <a:ext cx="10515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Diving Heritage (2020) Diving Bells and Observation Chambers, Available at: https://www.divingheritage.com/chambers.htm (Accessed: 30/03/2023)</a:t>
            </a:r>
          </a:p>
          <a:p>
            <a:endParaRPr lang="en-US" sz="1600" dirty="0"/>
          </a:p>
          <a:p>
            <a:r>
              <a:rPr lang="en-US" sz="1600" dirty="0" err="1"/>
              <a:t>Eliav</a:t>
            </a:r>
            <a:r>
              <a:rPr lang="en-US" sz="1600" dirty="0"/>
              <a:t>, J. (2015) Guglielmo’s Secret: The Enigma of the First Diving Bell Used in Underwater Archaeology, Available at: https://www.researchgate.net/publication/273293818_Guglielmo%27s_Secret_The_Enigma_of_the_First_Diving_Bell_Used_in_Underwater_Archaeology (Accessed: 30/03/2023)</a:t>
            </a:r>
            <a:r>
              <a:rPr lang="en-US" sz="1600" dirty="0" err="1"/>
              <a:t>divinhg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Goodrich, R. (2021) The Undersea World of Edmond Halley, Available at: https://medium.com/lessons-from-history/the-undersea-world-of-edmond-halley-272214a7fbac (Accessed: 30/03/2023)</a:t>
            </a:r>
          </a:p>
          <a:p>
            <a:endParaRPr lang="en-US" sz="1600" dirty="0"/>
          </a:p>
          <a:p>
            <a:r>
              <a:rPr lang="en-US" sz="1600" dirty="0" err="1"/>
              <a:t>Lahanas</a:t>
            </a:r>
            <a:r>
              <a:rPr lang="en-US" sz="1600" dirty="0"/>
              <a:t>, M (2020) Alexander the Great and the bathysphere, Available at: https://www.hellenicaworld.com/Greece/Technology/en/UnderWater.html (Accessed: 30/03/2023)</a:t>
            </a:r>
          </a:p>
          <a:p>
            <a:endParaRPr lang="en-US" sz="1600" dirty="0"/>
          </a:p>
          <a:p>
            <a:r>
              <a:rPr lang="en-US" sz="1600" dirty="0"/>
              <a:t>The Editors of Encyclopedia Britannica (2022) Diving Bell, Available at: https://www.britannica.com/technology/diving-bell-submersible-vessel (Accessed: 30/03/2023)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002827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C083022-B7D0-4DE3-9976-6A91422D94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6CE1C2-24FF-4125-B61C-AD39973FCD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F23494-F630-4E01-81EA-AA2F2975971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Depth design</Template>
  <TotalTime>34104</TotalTime>
  <Words>461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Depth</vt:lpstr>
      <vt:lpstr>Evolution of the Diving Bell</vt:lpstr>
      <vt:lpstr>History</vt:lpstr>
      <vt:lpstr>Guglielmo’s Secret</vt:lpstr>
      <vt:lpstr>Halley’s Diving Bell</vt:lpstr>
      <vt:lpstr>Modern Diving Bells</vt:lpstr>
      <vt:lpstr>Questions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underwater Diving</dc:title>
  <dc:creator>Zeke Hann (1708247)</dc:creator>
  <cp:lastModifiedBy>Zeke Hann (1708247)</cp:lastModifiedBy>
  <cp:revision>24</cp:revision>
  <dcterms:created xsi:type="dcterms:W3CDTF">2022-12-02T13:09:18Z</dcterms:created>
  <dcterms:modified xsi:type="dcterms:W3CDTF">2023-04-14T16:38:37Z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