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78" r:id="rId1"/>
  </p:sldMasterIdLst>
  <p:sldIdLst>
    <p:sldId id="256" r:id="rId2"/>
    <p:sldId id="301" r:id="rId3"/>
    <p:sldId id="291" r:id="rId4"/>
    <p:sldId id="292" r:id="rId5"/>
    <p:sldId id="294" r:id="rId6"/>
    <p:sldId id="293" r:id="rId7"/>
    <p:sldId id="295" r:id="rId8"/>
    <p:sldId id="296" r:id="rId9"/>
    <p:sldId id="297" r:id="rId10"/>
    <p:sldId id="298" r:id="rId11"/>
    <p:sldId id="299" r:id="rId12"/>
    <p:sldId id="300" r:id="rId13"/>
    <p:sldId id="289" r:id="rId14"/>
  </p:sldIdLst>
  <p:sldSz cx="9144000" cy="6858000" type="screen4x3"/>
  <p:notesSz cx="6858000" cy="9144000"/>
  <p:embeddedFontLst>
    <p:embeddedFont>
      <p:font typeface="Century Gothic" panose="020B0502020202020204" pitchFamily="34" charset="0"/>
      <p:regular r:id="rId15"/>
      <p:bold r:id="rId16"/>
      <p:italic r:id="rId17"/>
      <p:boldItalic r:id="rId18"/>
    </p:embeddedFont>
    <p:embeddedFont>
      <p:font typeface="Wingdings 3" panose="05040102010807070707" pitchFamily="18" charset="2"/>
      <p:regular r:id="rId1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77" autoAdjust="0"/>
    <p:restoredTop sz="94660"/>
  </p:normalViewPr>
  <p:slideViewPr>
    <p:cSldViewPr snapToGrid="0">
      <p:cViewPr varScale="1">
        <p:scale>
          <a:sx n="102" d="100"/>
          <a:sy n="102" d="100"/>
        </p:scale>
        <p:origin x="21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4.fntdata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3.fntdata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font" Target="fonts/font5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4334933" y="1169931"/>
            <a:ext cx="4814835" cy="4993802"/>
            <a:chOff x="4334933" y="1169931"/>
            <a:chExt cx="4814835" cy="4993802"/>
          </a:xfrm>
        </p:grpSpPr>
        <p:cxnSp>
          <p:nvCxnSpPr>
            <p:cNvPr id="17" name="Straight Connector 16"/>
            <p:cNvCxnSpPr/>
            <p:nvPr/>
          </p:nvCxnSpPr>
          <p:spPr>
            <a:xfrm flipH="1">
              <a:off x="6009259" y="1169931"/>
              <a:ext cx="3134741" cy="3134741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flipH="1">
              <a:off x="4334933" y="1348898"/>
              <a:ext cx="4814835" cy="4814835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5225595" y="1469269"/>
              <a:ext cx="3912054" cy="3912054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flipH="1">
              <a:off x="5304588" y="1307856"/>
              <a:ext cx="3839412" cy="3839412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flipH="1">
              <a:off x="5707078" y="1770196"/>
              <a:ext cx="3430571" cy="343057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3400" y="533400"/>
            <a:ext cx="6154713" cy="3124201"/>
          </a:xfrm>
        </p:spPr>
        <p:txBody>
          <a:bodyPr anchor="b">
            <a:normAutofit/>
          </a:bodyPr>
          <a:lstStyle>
            <a:lvl1pPr algn="l">
              <a:defRPr sz="4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3400" y="3843868"/>
            <a:ext cx="4954250" cy="1913466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06/04/2018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0399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357433"/>
            <a:ext cx="8337224" cy="61352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4915290"/>
          </a:xfrm>
        </p:spPr>
        <p:txBody>
          <a:bodyPr anchor="t" anchorCtr="0"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59543" y="6172200"/>
            <a:ext cx="1200463" cy="365125"/>
          </a:xfrm>
        </p:spPr>
        <p:txBody>
          <a:bodyPr/>
          <a:lstStyle/>
          <a:p>
            <a:fld id="{A905A7C0-EFCD-4C72-9C76-B746EE1ADA98}" type="datetimeFigureOut">
              <a:rPr lang="en-GB" smtClean="0"/>
              <a:t>06/04/2018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19527" y="6023728"/>
            <a:ext cx="856907" cy="513597"/>
          </a:xfrm>
        </p:spPr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35886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1981199"/>
            <a:ext cx="6402468" cy="2319867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487333"/>
            <a:ext cx="6402467" cy="1532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06/04/2018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4564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Content Placeholder 3"/>
          <p:cNvSpPr>
            <a:spLocks noGrp="1"/>
          </p:cNvSpPr>
          <p:nvPr>
            <p:ph sz="half" idx="13"/>
          </p:nvPr>
        </p:nvSpPr>
        <p:spPr>
          <a:xfrm>
            <a:off x="533400" y="533400"/>
            <a:ext cx="3949967" cy="3767667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2" name="Content Placeholder 5"/>
          <p:cNvSpPr>
            <a:spLocks noGrp="1"/>
          </p:cNvSpPr>
          <p:nvPr>
            <p:ph sz="quarter" idx="4"/>
          </p:nvPr>
        </p:nvSpPr>
        <p:spPr>
          <a:xfrm>
            <a:off x="4662362" y="533400"/>
            <a:ext cx="3948238" cy="37592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06/04/2018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05519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1" y="533400"/>
            <a:ext cx="3716866" cy="609600"/>
          </a:xfrm>
        </p:spPr>
        <p:txBody>
          <a:bodyPr anchor="b">
            <a:noAutofit/>
          </a:bodyPr>
          <a:lstStyle>
            <a:lvl1pPr marL="0" indent="0">
              <a:buNone/>
              <a:defRPr sz="2400" b="0" cap="all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399" y="1143000"/>
            <a:ext cx="3945467" cy="3158067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5016" y="566738"/>
            <a:ext cx="376405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 cap="all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2362" y="1143000"/>
            <a:ext cx="3956705" cy="3149600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06/04/2018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8876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06/04/2018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77081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06/04/2018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7893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18667" y="533400"/>
            <a:ext cx="3200400" cy="1524000"/>
          </a:xfrm>
        </p:spPr>
        <p:txBody>
          <a:bodyPr anchor="b">
            <a:normAutofit/>
          </a:bodyPr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399" y="533400"/>
            <a:ext cx="4438755" cy="54864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18667" y="2209802"/>
            <a:ext cx="32004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06/04/2018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85513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95800" y="1447800"/>
            <a:ext cx="3563258" cy="11430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762000" y="914400"/>
            <a:ext cx="3280974" cy="48006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496027" y="2743200"/>
            <a:ext cx="3564223" cy="2082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06/04/2018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33400" y="6172200"/>
            <a:ext cx="581172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13093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6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533400" y="533400"/>
            <a:ext cx="8077200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9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762002" y="3843867"/>
            <a:ext cx="7281332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06/04/2018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26814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8077200" cy="2895600"/>
          </a:xfrm>
        </p:spPr>
        <p:txBody>
          <a:bodyPr anchor="ctr">
            <a:normAutofit/>
          </a:bodyPr>
          <a:lstStyle>
            <a:lvl1pPr algn="l">
              <a:defRPr sz="28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114800"/>
            <a:ext cx="6383552" cy="1905000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06/04/2018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2725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283" y="533400"/>
            <a:ext cx="6859787" cy="2895600"/>
          </a:xfrm>
        </p:spPr>
        <p:txBody>
          <a:bodyPr anchor="ctr">
            <a:normAutofit/>
          </a:bodyPr>
          <a:lstStyle>
            <a:lvl1pPr algn="l">
              <a:defRPr sz="28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66800" y="3429000"/>
            <a:ext cx="6402467" cy="4826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301070"/>
            <a:ext cx="6382361" cy="171873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06/04/2018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28600" y="71062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96200" y="276860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581877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3429000"/>
            <a:ext cx="6382361" cy="1697400"/>
          </a:xfrm>
        </p:spPr>
        <p:txBody>
          <a:bodyPr anchor="b">
            <a:normAutofit/>
          </a:bodyPr>
          <a:lstStyle>
            <a:lvl1pPr algn="l">
              <a:defRPr sz="28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5132980"/>
            <a:ext cx="6383552" cy="886819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06/04/2018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06679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284" y="533400"/>
            <a:ext cx="6859786" cy="2895600"/>
          </a:xfrm>
        </p:spPr>
        <p:txBody>
          <a:bodyPr anchor="ctr">
            <a:normAutofit/>
          </a:bodyPr>
          <a:lstStyle>
            <a:lvl1pPr algn="l">
              <a:defRPr sz="28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33400" y="3886200"/>
            <a:ext cx="638236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953000"/>
            <a:ext cx="63823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06/04/2018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28600" y="71062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96200" y="276860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259412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7525658" cy="28956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2800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33400" y="3928534"/>
            <a:ext cx="6382361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766735"/>
            <a:ext cx="6382360" cy="1253065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06/04/2018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0071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 algn="l"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533401"/>
            <a:ext cx="6554867" cy="376767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06/04/2018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34900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66406" y="533400"/>
            <a:ext cx="2044194" cy="4419600"/>
          </a:xfrm>
        </p:spPr>
        <p:txBody>
          <a:bodyPr vert="eaVert">
            <a:normAutofit/>
          </a:bodyPr>
          <a:lstStyle>
            <a:lvl1pPr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533400"/>
            <a:ext cx="5850012" cy="548640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06/04/2018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33682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6670675" y="3894667"/>
            <a:ext cx="2470456" cy="2658533"/>
            <a:chOff x="6687077" y="3259666"/>
            <a:chExt cx="2981857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8756120" y="3259666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6687077" y="3486677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7772400" y="3581400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7923214" y="3433394"/>
              <a:ext cx="1739738" cy="173974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8398935" y="3985317"/>
              <a:ext cx="1264017" cy="1264016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533401"/>
            <a:ext cx="6554867" cy="37676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30245" y="6172203"/>
            <a:ext cx="1200463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905A7C0-EFCD-4C72-9C76-B746EE1ADA98}" type="datetimeFigureOut">
              <a:rPr lang="en-GB" smtClean="0"/>
              <a:pPr/>
              <a:t>06/04/2018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33400" y="6172200"/>
            <a:ext cx="581172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74426" y="5578478"/>
            <a:ext cx="856907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28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319259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dronesafe.uk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Remote sensing and imaging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Lecture 6</a:t>
            </a:r>
          </a:p>
          <a:p>
            <a:r>
              <a:rPr lang="en-GB" dirty="0" smtClean="0"/>
              <a:t>Unmanned Aerial Vehicles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82014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Topics covered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UAV History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UAV Architecture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UAVs and UASs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Autonomy</a:t>
            </a:r>
            <a:endParaRPr lang="en-GB" dirty="0" smtClean="0">
              <a:sym typeface="Wingdings" panose="05000000000000000000" pitchFamily="2" charset="2"/>
            </a:endParaRP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Drone regulation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3014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7"/>
            <a:ext cx="8337223" cy="5612873"/>
          </a:xfrm>
        </p:spPr>
        <p:txBody>
          <a:bodyPr/>
          <a:lstStyle/>
          <a:p>
            <a:r>
              <a:rPr lang="en-GB" dirty="0" smtClean="0"/>
              <a:t>UAVs (‘drones’) are becoming a common tool for localised remote sensing in both the civilian and military sectors</a:t>
            </a:r>
          </a:p>
          <a:p>
            <a:r>
              <a:rPr lang="en-GB" dirty="0" smtClean="0"/>
              <a:t>The term ‘unmanned aircraft system’ (UAS) is also used</a:t>
            </a:r>
          </a:p>
          <a:p>
            <a:pPr lvl="1"/>
            <a:r>
              <a:rPr lang="en-GB" dirty="0" smtClean="0"/>
              <a:t>The UAV is a part of the UAS, but other elements such as ground control stations, </a:t>
            </a:r>
            <a:r>
              <a:rPr lang="en-GB" dirty="0"/>
              <a:t>d</a:t>
            </a:r>
            <a:r>
              <a:rPr lang="en-GB" dirty="0" smtClean="0"/>
              <a:t>ata links and the human operator are also included</a:t>
            </a:r>
          </a:p>
          <a:p>
            <a:r>
              <a:rPr lang="en-GB" dirty="0" smtClean="0"/>
              <a:t>UAVs were first developed during WWI as practice targets for naval guns</a:t>
            </a:r>
          </a:p>
          <a:p>
            <a:r>
              <a:rPr lang="en-GB" dirty="0" smtClean="0"/>
              <a:t>During WWII UAVs were used both to train anti-aircraft gunners and to fly combat missions</a:t>
            </a:r>
          </a:p>
          <a:p>
            <a:pPr lvl="1"/>
            <a:r>
              <a:rPr lang="en-GB" dirty="0" smtClean="0"/>
              <a:t>Most of these were full-sized remotely operated aircraft</a:t>
            </a:r>
          </a:p>
          <a:p>
            <a:r>
              <a:rPr lang="en-GB" dirty="0" smtClean="0"/>
              <a:t>After the Soviet Union shot down a U-2 in 1960 the USA commenced a UAV development programme “Red Wagon”</a:t>
            </a:r>
          </a:p>
          <a:p>
            <a:r>
              <a:rPr lang="en-GB" dirty="0" smtClean="0"/>
              <a:t>By the Vietnam War the USAF were using UAVs for reconnaissance missions</a:t>
            </a:r>
          </a:p>
          <a:p>
            <a:endParaRPr lang="en-GB" dirty="0"/>
          </a:p>
        </p:txBody>
      </p:sp>
      <p:sp>
        <p:nvSpPr>
          <p:cNvPr id="4" name="AutoShape 2" descr="https://upload.wikimedia.org/wikipedia/commons/5/5d/UAV_Physical_and_hardware.jpg"/>
          <p:cNvSpPr>
            <a:spLocks noGrp="1" noChangeAspect="1" noChangeArrowheads="1"/>
          </p:cNvSpPr>
          <p:nvPr>
            <p:ph type="title"/>
          </p:nvPr>
        </p:nvSpPr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dirty="0" smtClean="0"/>
              <a:t>Unmanned aerial Vehicles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21429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Unmanned Aerial Vehicles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During the 80s and 90s technological improvements led to highly manoeuvrable </a:t>
            </a:r>
            <a:r>
              <a:rPr lang="en-GB" dirty="0" err="1" smtClean="0"/>
              <a:t>stealthed</a:t>
            </a:r>
            <a:r>
              <a:rPr lang="en-GB" dirty="0" smtClean="0"/>
              <a:t> UAVs, some of which carried armaments</a:t>
            </a:r>
          </a:p>
          <a:p>
            <a:pPr lvl="1"/>
            <a:r>
              <a:rPr lang="en-GB" dirty="0" smtClean="0"/>
              <a:t>MQ-1 Predator (1994) carried Hellfire missiles</a:t>
            </a:r>
          </a:p>
          <a:p>
            <a:r>
              <a:rPr lang="en-GB" dirty="0" smtClean="0"/>
              <a:t>Modern systems not only have remote piloting capabilities but also significant autonomous systems</a:t>
            </a:r>
          </a:p>
          <a:p>
            <a:r>
              <a:rPr lang="en-GB" dirty="0" smtClean="0"/>
              <a:t>Most military UAVs are fixed-wing, although </a:t>
            </a:r>
            <a:r>
              <a:rPr lang="en-GB" dirty="0" err="1" smtClean="0"/>
              <a:t>rotocraft</a:t>
            </a:r>
            <a:r>
              <a:rPr lang="en-GB" dirty="0" smtClean="0"/>
              <a:t> designs (RUAVs) do exist</a:t>
            </a:r>
          </a:p>
          <a:p>
            <a:r>
              <a:rPr lang="en-GB" dirty="0" smtClean="0"/>
              <a:t>Civilian UAVs have become popular for commercial, scientific and agricultural purposes, as well as a huge hobby market</a:t>
            </a:r>
          </a:p>
          <a:p>
            <a:pPr lvl="1"/>
            <a:r>
              <a:rPr lang="en-GB" dirty="0" smtClean="0"/>
              <a:t>Generally these are quadcopters or </a:t>
            </a:r>
            <a:r>
              <a:rPr lang="en-GB" dirty="0" err="1" smtClean="0"/>
              <a:t>hexacopters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78272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Unmanned aircraft system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7"/>
            <a:ext cx="8337223" cy="5565739"/>
          </a:xfrm>
        </p:spPr>
        <p:txBody>
          <a:bodyPr/>
          <a:lstStyle/>
          <a:p>
            <a:r>
              <a:rPr lang="en-GB" dirty="0" smtClean="0"/>
              <a:t>Body	</a:t>
            </a:r>
          </a:p>
          <a:p>
            <a:pPr lvl="1"/>
            <a:r>
              <a:rPr lang="en-GB" dirty="0" smtClean="0"/>
              <a:t>May be traditional winged aircraft or tailless quadcopter</a:t>
            </a:r>
          </a:p>
          <a:p>
            <a:r>
              <a:rPr lang="en-GB" dirty="0" smtClean="0"/>
              <a:t>Power supply/batteries</a:t>
            </a:r>
          </a:p>
          <a:p>
            <a:pPr lvl="1"/>
            <a:r>
              <a:rPr lang="en-GB" dirty="0" smtClean="0"/>
              <a:t>Small units use Li-Po batteries, while large units use traditional aircraft engine systems</a:t>
            </a:r>
          </a:p>
          <a:p>
            <a:r>
              <a:rPr lang="en-GB" dirty="0" smtClean="0"/>
              <a:t>Computing systems</a:t>
            </a:r>
          </a:p>
          <a:p>
            <a:pPr lvl="1"/>
            <a:r>
              <a:rPr lang="en-GB" dirty="0" smtClean="0"/>
              <a:t>Runs a real-time system called the </a:t>
            </a:r>
            <a:r>
              <a:rPr lang="en-GB" i="1" dirty="0" smtClean="0"/>
              <a:t>flight stack</a:t>
            </a:r>
            <a:endParaRPr lang="en-GB" dirty="0" smtClean="0"/>
          </a:p>
          <a:p>
            <a:r>
              <a:rPr lang="en-GB" dirty="0" smtClean="0"/>
              <a:t>Sensors</a:t>
            </a:r>
          </a:p>
          <a:p>
            <a:pPr lvl="1"/>
            <a:r>
              <a:rPr lang="en-GB" dirty="0" smtClean="0"/>
              <a:t>Position and movement sensors</a:t>
            </a:r>
          </a:p>
          <a:p>
            <a:pPr lvl="1"/>
            <a:r>
              <a:rPr lang="en-GB" dirty="0" smtClean="0"/>
              <a:t>Non-cooperative sensors detect targets and are used for separation assurance and collision control</a:t>
            </a:r>
          </a:p>
          <a:p>
            <a:pPr lvl="1"/>
            <a:r>
              <a:rPr lang="en-GB" dirty="0" smtClean="0"/>
              <a:t>Gyroscopes, accelerometers, compass, barometer, GPS…</a:t>
            </a:r>
          </a:p>
          <a:p>
            <a:r>
              <a:rPr lang="en-GB" dirty="0" smtClean="0"/>
              <a:t>Actuators</a:t>
            </a:r>
          </a:p>
          <a:p>
            <a:pPr lvl="1"/>
            <a:r>
              <a:rPr lang="en-GB" dirty="0" smtClean="0"/>
              <a:t>Speed controllers, servomotors, payload activation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88028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Unmanned aircraft</a:t>
            </a:r>
            <a:r>
              <a:rPr lang="en-GB" dirty="0" smtClean="0"/>
              <a:t> </a:t>
            </a:r>
            <a:r>
              <a:rPr lang="en-GB" dirty="0" smtClean="0"/>
              <a:t>System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9617" y="1108075"/>
            <a:ext cx="7845116" cy="4914900"/>
          </a:xfrm>
        </p:spPr>
      </p:pic>
      <p:sp>
        <p:nvSpPr>
          <p:cNvPr id="5" name="TextBox 4"/>
          <p:cNvSpPr txBox="1"/>
          <p:nvPr/>
        </p:nvSpPr>
        <p:spPr>
          <a:xfrm>
            <a:off x="1386854" y="6242034"/>
            <a:ext cx="7237879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/>
              <a:t>By </a:t>
            </a:r>
            <a:r>
              <a:rPr lang="en-GB" sz="1100" dirty="0" err="1"/>
              <a:t>Maxorazon</a:t>
            </a:r>
            <a:r>
              <a:rPr lang="en-GB" sz="1100" dirty="0"/>
              <a:t> - Own work, CC BY-SA 4.0, https://commons.wikimedia.org/w/index.php?curid=46770255</a:t>
            </a:r>
          </a:p>
        </p:txBody>
      </p:sp>
    </p:spTree>
    <p:extLst>
      <p:ext uri="{BB962C8B-B14F-4D97-AF65-F5344CB8AC3E}">
        <p14:creationId xmlns:p14="http://schemas.microsoft.com/office/powerpoint/2010/main" val="33909691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Unmanned Aircraft system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7"/>
            <a:ext cx="8337223" cy="5556313"/>
          </a:xfrm>
        </p:spPr>
        <p:txBody>
          <a:bodyPr/>
          <a:lstStyle/>
          <a:p>
            <a:r>
              <a:rPr lang="en-GB" dirty="0" smtClean="0"/>
              <a:t>Software</a:t>
            </a:r>
          </a:p>
          <a:p>
            <a:pPr lvl="1"/>
            <a:r>
              <a:rPr lang="en-GB" dirty="0" smtClean="0"/>
              <a:t>Firmware – time-critical machine code for process execution</a:t>
            </a:r>
          </a:p>
          <a:p>
            <a:pPr lvl="1"/>
            <a:r>
              <a:rPr lang="en-GB" dirty="0" smtClean="0"/>
              <a:t>Middleware – time-critical code for flight control, navigation </a:t>
            </a:r>
            <a:r>
              <a:rPr lang="en-GB" dirty="0" err="1" smtClean="0"/>
              <a:t>etc</a:t>
            </a:r>
            <a:endParaRPr lang="en-GB" dirty="0" smtClean="0"/>
          </a:p>
          <a:p>
            <a:pPr lvl="1"/>
            <a:r>
              <a:rPr lang="en-GB" dirty="0" smtClean="0"/>
              <a:t>OS – Computationally intensive systems for optic flow, obstacle avoidance, decision-making, SLAM </a:t>
            </a:r>
            <a:r>
              <a:rPr lang="en-GB" dirty="0" err="1" smtClean="0"/>
              <a:t>etc</a:t>
            </a:r>
            <a:endParaRPr lang="en-GB" dirty="0" smtClean="0"/>
          </a:p>
          <a:p>
            <a:r>
              <a:rPr lang="en-GB" dirty="0" smtClean="0"/>
              <a:t>Communications</a:t>
            </a:r>
          </a:p>
          <a:p>
            <a:pPr lvl="1"/>
            <a:r>
              <a:rPr lang="en-GB" dirty="0" smtClean="0"/>
              <a:t>A UAS includes the ground-based elements of the gestalt system</a:t>
            </a:r>
          </a:p>
          <a:p>
            <a:pPr lvl="2"/>
            <a:r>
              <a:rPr lang="en-GB" dirty="0" smtClean="0"/>
              <a:t>‘Ground’ may also include satellite or another aircraft</a:t>
            </a:r>
          </a:p>
          <a:p>
            <a:pPr lvl="1"/>
            <a:r>
              <a:rPr lang="en-GB" dirty="0" smtClean="0"/>
              <a:t>Most UAVs use an RF system connected to the computer system to control the avionics and any payload</a:t>
            </a:r>
          </a:p>
          <a:p>
            <a:pPr lvl="1"/>
            <a:r>
              <a:rPr lang="en-GB" dirty="0" smtClean="0"/>
              <a:t>Uplink sends commands</a:t>
            </a:r>
          </a:p>
          <a:p>
            <a:pPr lvl="1"/>
            <a:r>
              <a:rPr lang="en-GB" dirty="0" smtClean="0"/>
              <a:t>Downlink receives telemetry, real-time video</a:t>
            </a:r>
          </a:p>
          <a:p>
            <a:pPr lvl="1"/>
            <a:r>
              <a:rPr lang="en-GB" dirty="0" smtClean="0"/>
              <a:t>May also use GPS and direct communications links via satellite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9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Autonomy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7"/>
            <a:ext cx="8337223" cy="5537459"/>
          </a:xfrm>
        </p:spPr>
        <p:txBody>
          <a:bodyPr/>
          <a:lstStyle/>
          <a:p>
            <a:r>
              <a:rPr lang="en-GB" dirty="0" smtClean="0"/>
              <a:t>UAVs are classed as either remotely-piloted aircraft or fully autonomous</a:t>
            </a:r>
          </a:p>
          <a:p>
            <a:pPr lvl="1"/>
            <a:r>
              <a:rPr lang="en-GB" dirty="0" smtClean="0"/>
              <a:t>In practice some have limited autonomy, e.g. may have altitude control or autonomous return-to-base capability</a:t>
            </a:r>
          </a:p>
          <a:p>
            <a:r>
              <a:rPr lang="en-GB" dirty="0" smtClean="0"/>
              <a:t>Autonomous control uses hierarchical control systems based on scripts, finite state machines, behaviour trees and hierarchical task planners</a:t>
            </a:r>
          </a:p>
          <a:p>
            <a:pPr lvl="1"/>
            <a:r>
              <a:rPr lang="en-GB" dirty="0" smtClean="0"/>
              <a:t>Path planning, motion planning, trajectory regulation</a:t>
            </a:r>
          </a:p>
          <a:p>
            <a:r>
              <a:rPr lang="en-GB" dirty="0" smtClean="0"/>
              <a:t>Simultaneous localisation and mapping (SLAM)</a:t>
            </a:r>
          </a:p>
          <a:p>
            <a:pPr lvl="1"/>
            <a:r>
              <a:rPr lang="en-GB" dirty="0" smtClean="0"/>
              <a:t>Combines </a:t>
            </a:r>
            <a:r>
              <a:rPr lang="en-GB" dirty="0" err="1" smtClean="0"/>
              <a:t>odometry</a:t>
            </a:r>
            <a:r>
              <a:rPr lang="en-GB" dirty="0" smtClean="0"/>
              <a:t> and external data to create a 3D model of the surroundings of the UAV</a:t>
            </a:r>
          </a:p>
          <a:p>
            <a:pPr lvl="1"/>
            <a:r>
              <a:rPr lang="en-GB" dirty="0" smtClean="0"/>
              <a:t>Only necessary at low-altitude</a:t>
            </a:r>
          </a:p>
          <a:p>
            <a:pPr lvl="1"/>
            <a:r>
              <a:rPr lang="en-GB" dirty="0" smtClean="0"/>
              <a:t>May use optic flow (visual cameras), </a:t>
            </a:r>
            <a:r>
              <a:rPr lang="en-GB" dirty="0" err="1" smtClean="0"/>
              <a:t>lidar</a:t>
            </a:r>
            <a:r>
              <a:rPr lang="en-GB" dirty="0" smtClean="0"/>
              <a:t>, radar or sonar sensors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77574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Drone regulation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5433764"/>
          </a:xfrm>
        </p:spPr>
        <p:txBody>
          <a:bodyPr/>
          <a:lstStyle/>
          <a:p>
            <a:r>
              <a:rPr lang="en-GB" dirty="0" smtClean="0"/>
              <a:t>The UK has regulations relating to the use of drones both commercially and as a hobby</a:t>
            </a:r>
          </a:p>
          <a:p>
            <a:r>
              <a:rPr lang="en-GB" dirty="0" smtClean="0"/>
              <a:t>Drone Code (</a:t>
            </a:r>
            <a:r>
              <a:rPr lang="en-GB" dirty="0" smtClean="0">
                <a:hlinkClick r:id="rId2" action="ppaction://hlinkfile"/>
              </a:rPr>
              <a:t>dronesafe.uk</a:t>
            </a:r>
            <a:r>
              <a:rPr lang="en-GB" dirty="0" smtClean="0"/>
              <a:t>)</a:t>
            </a:r>
          </a:p>
          <a:p>
            <a:pPr lvl="1"/>
            <a:r>
              <a:rPr lang="en-GB" dirty="0" smtClean="0"/>
              <a:t>Always keep your drone in sight</a:t>
            </a:r>
          </a:p>
          <a:p>
            <a:pPr lvl="1"/>
            <a:r>
              <a:rPr lang="en-GB" dirty="0" smtClean="0"/>
              <a:t>Stay below 120m (400ft)</a:t>
            </a:r>
          </a:p>
          <a:p>
            <a:pPr lvl="1"/>
            <a:r>
              <a:rPr lang="en-GB" dirty="0" smtClean="0"/>
              <a:t>Follow the manufacturer’s instructions</a:t>
            </a:r>
          </a:p>
          <a:p>
            <a:pPr lvl="1"/>
            <a:r>
              <a:rPr lang="en-GB" dirty="0" smtClean="0"/>
              <a:t>Keep your distance from things</a:t>
            </a:r>
          </a:p>
          <a:p>
            <a:pPr lvl="2"/>
            <a:r>
              <a:rPr lang="en-GB" dirty="0" smtClean="0"/>
              <a:t>People and properties: 50m (150ft)</a:t>
            </a:r>
          </a:p>
          <a:p>
            <a:pPr lvl="2"/>
            <a:r>
              <a:rPr lang="en-GB" dirty="0" smtClean="0"/>
              <a:t>Crowds and built up areas: 150m (500ft)</a:t>
            </a:r>
          </a:p>
          <a:p>
            <a:pPr lvl="1"/>
            <a:r>
              <a:rPr lang="en-GB" dirty="0" smtClean="0"/>
              <a:t>You are responsible for each flight</a:t>
            </a:r>
          </a:p>
          <a:p>
            <a:pPr lvl="1"/>
            <a:r>
              <a:rPr lang="en-GB" dirty="0" smtClean="0"/>
              <a:t>Stay well away from aircraft, airports and airfields</a:t>
            </a:r>
          </a:p>
          <a:p>
            <a:r>
              <a:rPr lang="en-GB" dirty="0" smtClean="0"/>
              <a:t>Drone Assist app can be used to identify hazards in your local area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38257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Drone Assist – Swansea bay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8687" y="1051514"/>
            <a:ext cx="7547160" cy="5660370"/>
          </a:xfrm>
        </p:spPr>
      </p:pic>
    </p:spTree>
    <p:extLst>
      <p:ext uri="{BB962C8B-B14F-4D97-AF65-F5344CB8AC3E}">
        <p14:creationId xmlns:p14="http://schemas.microsoft.com/office/powerpoint/2010/main" val="19433045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Drone assist – Swansea city centre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133" y="1108075"/>
            <a:ext cx="7408901" cy="5556676"/>
          </a:xfrm>
        </p:spPr>
      </p:pic>
    </p:spTree>
    <p:extLst>
      <p:ext uri="{BB962C8B-B14F-4D97-AF65-F5344CB8AC3E}">
        <p14:creationId xmlns:p14="http://schemas.microsoft.com/office/powerpoint/2010/main" val="38079920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Air Navigation Order 2016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5749562"/>
          </a:xfrm>
        </p:spPr>
        <p:txBody>
          <a:bodyPr>
            <a:normAutofit/>
          </a:bodyPr>
          <a:lstStyle/>
          <a:p>
            <a:r>
              <a:rPr lang="en-GB" dirty="0" smtClean="0"/>
              <a:t>Recreational drone flights are governed under ANO 2016</a:t>
            </a:r>
          </a:p>
          <a:p>
            <a:pPr lvl="1"/>
            <a:r>
              <a:rPr lang="en-GB" dirty="0" smtClean="0"/>
              <a:t>Aircraft under 20kg (‘small unmanned aircraft’) are regulated under simplified regulations</a:t>
            </a:r>
          </a:p>
          <a:p>
            <a:pPr lvl="2"/>
            <a:r>
              <a:rPr lang="en-GB" dirty="0" smtClean="0"/>
              <a:t>Article 241 – endangering safety of any person or property</a:t>
            </a:r>
          </a:p>
          <a:p>
            <a:pPr lvl="2"/>
            <a:r>
              <a:rPr lang="en-GB" dirty="0" smtClean="0"/>
              <a:t>Article 94 – small unmanned aircraft</a:t>
            </a:r>
          </a:p>
          <a:p>
            <a:pPr lvl="2"/>
            <a:r>
              <a:rPr lang="en-GB" dirty="0" smtClean="0"/>
              <a:t>Article 95 – small unmanned surveillance aircraft</a:t>
            </a:r>
          </a:p>
          <a:p>
            <a:r>
              <a:rPr lang="en-GB" dirty="0" smtClean="0"/>
              <a:t>A drone with a camera attached is regulated as a </a:t>
            </a:r>
            <a:r>
              <a:rPr lang="en-GB" i="1" dirty="0" smtClean="0"/>
              <a:t>small unmanned surveillance aircraft</a:t>
            </a:r>
          </a:p>
          <a:p>
            <a:r>
              <a:rPr lang="en-GB" dirty="0" smtClean="0"/>
              <a:t>First Person View</a:t>
            </a:r>
          </a:p>
          <a:p>
            <a:pPr lvl="1"/>
            <a:r>
              <a:rPr lang="en-GB" dirty="0" smtClean="0"/>
              <a:t>Although most drones are now fitted with cameras that downlink live video to the pilot that provides a pseudo ‘pilot’s eye view’ known as </a:t>
            </a:r>
            <a:r>
              <a:rPr lang="en-GB" i="1" dirty="0" smtClean="0"/>
              <a:t>first person view </a:t>
            </a:r>
            <a:r>
              <a:rPr lang="en-GB" dirty="0" smtClean="0"/>
              <a:t>and is popular for use with VR sets</a:t>
            </a:r>
          </a:p>
          <a:p>
            <a:pPr lvl="1"/>
            <a:r>
              <a:rPr lang="en-GB" dirty="0" smtClean="0"/>
              <a:t>This is only legal if </a:t>
            </a:r>
          </a:p>
          <a:p>
            <a:pPr lvl="2"/>
            <a:r>
              <a:rPr lang="en-GB" dirty="0" smtClean="0"/>
              <a:t>A) the pilot has an observer who can maintain direct visual contact with the drone at all times</a:t>
            </a:r>
          </a:p>
          <a:p>
            <a:pPr lvl="2"/>
            <a:r>
              <a:rPr lang="en-GB" dirty="0" smtClean="0"/>
              <a:t>B) the drone is under 3.5kg loaded weight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5365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Topics covered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UAV History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UAV Architecture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UAVs and UASs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Autonomy</a:t>
            </a:r>
            <a:endParaRPr lang="en-GB" dirty="0" smtClean="0">
              <a:sym typeface="Wingdings" panose="05000000000000000000" pitchFamily="2" charset="2"/>
            </a:endParaRP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Drone regulation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6649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lice">
  <a:themeElements>
    <a:clrScheme name="Violet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3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2700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9118</TotalTime>
  <Words>698</Words>
  <Application>Microsoft Office PowerPoint</Application>
  <PresentationFormat>On-screen Show (4:3)</PresentationFormat>
  <Paragraphs>95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Century Gothic</vt:lpstr>
      <vt:lpstr>Wingdings 3</vt:lpstr>
      <vt:lpstr>Wingdings</vt:lpstr>
      <vt:lpstr>Slice</vt:lpstr>
      <vt:lpstr>Remote sensing and imaging</vt:lpstr>
      <vt:lpstr>Introduction</vt:lpstr>
      <vt:lpstr>Unmanned aerial Vehicles</vt:lpstr>
      <vt:lpstr>Unmanned Aerial Vehicles</vt:lpstr>
      <vt:lpstr>Unmanned aircraft system</vt:lpstr>
      <vt:lpstr>Unmanned aircraft System</vt:lpstr>
      <vt:lpstr>Unmanned Aircraft system</vt:lpstr>
      <vt:lpstr>Autonomy</vt:lpstr>
      <vt:lpstr>Drone regulation</vt:lpstr>
      <vt:lpstr>Drone Assist – Swansea bay</vt:lpstr>
      <vt:lpstr>Drone assist – Swansea city centre</vt:lpstr>
      <vt:lpstr>Air Navigation Order 2016</vt:lpstr>
      <vt:lpstr>Summary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Analysis  and Visualisaton</dc:title>
  <dc:creator>Whitehead, Nicola</dc:creator>
  <cp:lastModifiedBy>Whitehead, Nicola</cp:lastModifiedBy>
  <cp:revision>78</cp:revision>
  <dcterms:created xsi:type="dcterms:W3CDTF">2017-06-08T10:43:23Z</dcterms:created>
  <dcterms:modified xsi:type="dcterms:W3CDTF">2018-04-06T12:25:31Z</dcterms:modified>
</cp:coreProperties>
</file>