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77" r:id="rId3"/>
    <p:sldId id="289" r:id="rId4"/>
    <p:sldId id="264" r:id="rId5"/>
    <p:sldId id="266" r:id="rId6"/>
    <p:sldId id="294" r:id="rId7"/>
    <p:sldId id="293" r:id="rId8"/>
    <p:sldId id="296" r:id="rId9"/>
    <p:sldId id="290" r:id="rId10"/>
    <p:sldId id="29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E245D2-F9CD-4C5C-B906-557B3C2A29DB}" type="doc">
      <dgm:prSet loTypeId="urn:microsoft.com/office/officeart/2009/3/layout/StepUpProcess" loCatId="process" qsTypeId="urn:microsoft.com/office/officeart/2005/8/quickstyle/simple1" qsCatId="simple" csTypeId="urn:microsoft.com/office/officeart/2005/8/colors/colorful2" csCatId="colorful" phldr="1"/>
      <dgm:spPr/>
      <dgm:t>
        <a:bodyPr/>
        <a:lstStyle/>
        <a:p>
          <a:endParaRPr lang="en-US"/>
        </a:p>
      </dgm:t>
    </dgm:pt>
    <dgm:pt modelId="{EC4E9385-970A-4CD3-AF7C-509EE3E118E6}">
      <dgm:prSet/>
      <dgm:spPr/>
      <dgm:t>
        <a:bodyPr/>
        <a:lstStyle/>
        <a:p>
          <a:r>
            <a:rPr lang="en-GB">
              <a:latin typeface="Arial" panose="020B0604020202020204" pitchFamily="34" charset="0"/>
              <a:cs typeface="Arial" panose="020B0604020202020204" pitchFamily="34" charset="0"/>
            </a:rPr>
            <a:t>The hotel caters primarily to business travellers, who appreciate the free Wi-Fi, 24-hour business centre, and meeting rooms that the chain is recognised for providing (Harrington and Akehurst, 2020). </a:t>
          </a:r>
          <a:endParaRPr lang="en-US">
            <a:latin typeface="Arial" panose="020B0604020202020204" pitchFamily="34" charset="0"/>
            <a:cs typeface="Arial" panose="020B0604020202020204" pitchFamily="34" charset="0"/>
          </a:endParaRPr>
        </a:p>
      </dgm:t>
    </dgm:pt>
    <dgm:pt modelId="{A89BA7A1-9926-4D43-B57A-FA0657044348}" type="parTrans" cxnId="{47A148D1-2E38-4E38-9700-0091E30DCB75}">
      <dgm:prSet/>
      <dgm:spPr/>
      <dgm:t>
        <a:bodyPr/>
        <a:lstStyle/>
        <a:p>
          <a:endParaRPr lang="en-US">
            <a:latin typeface="Arial" panose="020B0604020202020204" pitchFamily="34" charset="0"/>
            <a:cs typeface="Arial" panose="020B0604020202020204" pitchFamily="34" charset="0"/>
          </a:endParaRPr>
        </a:p>
      </dgm:t>
    </dgm:pt>
    <dgm:pt modelId="{C52DBF89-EC29-412E-9BA9-3C74AD73C043}" type="sibTrans" cxnId="{47A148D1-2E38-4E38-9700-0091E30DCB75}">
      <dgm:prSet/>
      <dgm:spPr/>
      <dgm:t>
        <a:bodyPr/>
        <a:lstStyle/>
        <a:p>
          <a:endParaRPr lang="en-US">
            <a:latin typeface="Arial" panose="020B0604020202020204" pitchFamily="34" charset="0"/>
            <a:cs typeface="Arial" panose="020B0604020202020204" pitchFamily="34" charset="0"/>
          </a:endParaRPr>
        </a:p>
      </dgm:t>
    </dgm:pt>
    <dgm:pt modelId="{9F2CDFBA-8FBE-4F83-9A82-C2841C422065}">
      <dgm:prSet/>
      <dgm:spPr/>
      <dgm:t>
        <a:bodyPr/>
        <a:lstStyle/>
        <a:p>
          <a:r>
            <a:rPr lang="en-US" dirty="0">
              <a:latin typeface="Arial" panose="020B0604020202020204" pitchFamily="34" charset="0"/>
              <a:cs typeface="Arial" panose="020B0604020202020204" pitchFamily="34" charset="0"/>
            </a:rPr>
            <a:t>Hilton LXR Hotel and Resort </a:t>
          </a:r>
          <a:r>
            <a:rPr lang="en-GB" dirty="0">
              <a:latin typeface="Arial" panose="020B0604020202020204" pitchFamily="34" charset="0"/>
              <a:cs typeface="Arial" panose="020B0604020202020204" pitchFamily="34" charset="0"/>
            </a:rPr>
            <a:t>attracts a wide variety of customers, including both business and leisure travellers. This chain of hotels is popular with families, couples, and groups of friends because to its accessible locations, spacious guest rooms, and enticing on-site facilities including swimming pools, fitness centres, and dining options (Lucas, 2014). </a:t>
          </a:r>
          <a:endParaRPr lang="en-US" dirty="0">
            <a:latin typeface="Arial" panose="020B0604020202020204" pitchFamily="34" charset="0"/>
            <a:cs typeface="Arial" panose="020B0604020202020204" pitchFamily="34" charset="0"/>
          </a:endParaRPr>
        </a:p>
      </dgm:t>
    </dgm:pt>
    <dgm:pt modelId="{82E41C41-1772-4EDD-B3E8-D409B3759758}" type="parTrans" cxnId="{85F61BDF-FAF0-44A9-8D4C-B208D6C38B7C}">
      <dgm:prSet/>
      <dgm:spPr/>
      <dgm:t>
        <a:bodyPr/>
        <a:lstStyle/>
        <a:p>
          <a:endParaRPr lang="en-US">
            <a:latin typeface="Arial" panose="020B0604020202020204" pitchFamily="34" charset="0"/>
            <a:cs typeface="Arial" panose="020B0604020202020204" pitchFamily="34" charset="0"/>
          </a:endParaRPr>
        </a:p>
      </dgm:t>
    </dgm:pt>
    <dgm:pt modelId="{69FA1FBC-5C59-4705-99A8-BA813F6D3815}" type="sibTrans" cxnId="{85F61BDF-FAF0-44A9-8D4C-B208D6C38B7C}">
      <dgm:prSet/>
      <dgm:spPr/>
      <dgm:t>
        <a:bodyPr/>
        <a:lstStyle/>
        <a:p>
          <a:endParaRPr lang="en-US">
            <a:latin typeface="Arial" panose="020B0604020202020204" pitchFamily="34" charset="0"/>
            <a:cs typeface="Arial" panose="020B0604020202020204" pitchFamily="34" charset="0"/>
          </a:endParaRPr>
        </a:p>
      </dgm:t>
    </dgm:pt>
    <dgm:pt modelId="{19D44BE7-A03D-43E0-8C08-81CAD6B9C399}" type="pres">
      <dgm:prSet presAssocID="{14E245D2-F9CD-4C5C-B906-557B3C2A29DB}" presName="rootnode" presStyleCnt="0">
        <dgm:presLayoutVars>
          <dgm:chMax/>
          <dgm:chPref/>
          <dgm:dir/>
          <dgm:animLvl val="lvl"/>
        </dgm:presLayoutVars>
      </dgm:prSet>
      <dgm:spPr/>
    </dgm:pt>
    <dgm:pt modelId="{AC5703E8-0517-47F1-A6B8-F0525FCA3D81}" type="pres">
      <dgm:prSet presAssocID="{EC4E9385-970A-4CD3-AF7C-509EE3E118E6}" presName="composite" presStyleCnt="0"/>
      <dgm:spPr/>
    </dgm:pt>
    <dgm:pt modelId="{90DC3E56-7F82-414F-83A1-89C5764E76F1}" type="pres">
      <dgm:prSet presAssocID="{EC4E9385-970A-4CD3-AF7C-509EE3E118E6}" presName="LShape" presStyleLbl="alignNode1" presStyleIdx="0" presStyleCnt="3"/>
      <dgm:spPr/>
    </dgm:pt>
    <dgm:pt modelId="{D081C82D-FBF4-434D-92E4-0C92CF2DB895}" type="pres">
      <dgm:prSet presAssocID="{EC4E9385-970A-4CD3-AF7C-509EE3E118E6}" presName="ParentText" presStyleLbl="revTx" presStyleIdx="0" presStyleCnt="2">
        <dgm:presLayoutVars>
          <dgm:chMax val="0"/>
          <dgm:chPref val="0"/>
          <dgm:bulletEnabled val="1"/>
        </dgm:presLayoutVars>
      </dgm:prSet>
      <dgm:spPr/>
    </dgm:pt>
    <dgm:pt modelId="{28166B09-C3F8-4AF8-AD92-F2AFBAB5C249}" type="pres">
      <dgm:prSet presAssocID="{EC4E9385-970A-4CD3-AF7C-509EE3E118E6}" presName="Triangle" presStyleLbl="alignNode1" presStyleIdx="1" presStyleCnt="3"/>
      <dgm:spPr/>
    </dgm:pt>
    <dgm:pt modelId="{E5A54172-E590-49FD-A6E8-ED1C6D9CAF0A}" type="pres">
      <dgm:prSet presAssocID="{C52DBF89-EC29-412E-9BA9-3C74AD73C043}" presName="sibTrans" presStyleCnt="0"/>
      <dgm:spPr/>
    </dgm:pt>
    <dgm:pt modelId="{D3907638-D43B-4337-A42A-4148335B2C6A}" type="pres">
      <dgm:prSet presAssocID="{C52DBF89-EC29-412E-9BA9-3C74AD73C043}" presName="space" presStyleCnt="0"/>
      <dgm:spPr/>
    </dgm:pt>
    <dgm:pt modelId="{B7775597-6BDC-41EC-A6B3-44E37FA59E35}" type="pres">
      <dgm:prSet presAssocID="{9F2CDFBA-8FBE-4F83-9A82-C2841C422065}" presName="composite" presStyleCnt="0"/>
      <dgm:spPr/>
    </dgm:pt>
    <dgm:pt modelId="{F4A2D9E1-EE00-4E0F-8941-D8018CC470B9}" type="pres">
      <dgm:prSet presAssocID="{9F2CDFBA-8FBE-4F83-9A82-C2841C422065}" presName="LShape" presStyleLbl="alignNode1" presStyleIdx="2" presStyleCnt="3"/>
      <dgm:spPr/>
    </dgm:pt>
    <dgm:pt modelId="{338A65A3-A94F-4D04-8C68-635BEF9B2697}" type="pres">
      <dgm:prSet presAssocID="{9F2CDFBA-8FBE-4F83-9A82-C2841C422065}" presName="ParentText" presStyleLbl="revTx" presStyleIdx="1" presStyleCnt="2">
        <dgm:presLayoutVars>
          <dgm:chMax val="0"/>
          <dgm:chPref val="0"/>
          <dgm:bulletEnabled val="1"/>
        </dgm:presLayoutVars>
      </dgm:prSet>
      <dgm:spPr/>
    </dgm:pt>
  </dgm:ptLst>
  <dgm:cxnLst>
    <dgm:cxn modelId="{1CB8481F-4A45-486A-89A9-4252B57A404B}" type="presOf" srcId="{14E245D2-F9CD-4C5C-B906-557B3C2A29DB}" destId="{19D44BE7-A03D-43E0-8C08-81CAD6B9C399}" srcOrd="0" destOrd="0" presId="urn:microsoft.com/office/officeart/2009/3/layout/StepUpProcess"/>
    <dgm:cxn modelId="{19497E6D-CCCC-4DB8-AC8E-45657D7905A1}" type="presOf" srcId="{9F2CDFBA-8FBE-4F83-9A82-C2841C422065}" destId="{338A65A3-A94F-4D04-8C68-635BEF9B2697}" srcOrd="0" destOrd="0" presId="urn:microsoft.com/office/officeart/2009/3/layout/StepUpProcess"/>
    <dgm:cxn modelId="{47A148D1-2E38-4E38-9700-0091E30DCB75}" srcId="{14E245D2-F9CD-4C5C-B906-557B3C2A29DB}" destId="{EC4E9385-970A-4CD3-AF7C-509EE3E118E6}" srcOrd="0" destOrd="0" parTransId="{A89BA7A1-9926-4D43-B57A-FA0657044348}" sibTransId="{C52DBF89-EC29-412E-9BA9-3C74AD73C043}"/>
    <dgm:cxn modelId="{85F61BDF-FAF0-44A9-8D4C-B208D6C38B7C}" srcId="{14E245D2-F9CD-4C5C-B906-557B3C2A29DB}" destId="{9F2CDFBA-8FBE-4F83-9A82-C2841C422065}" srcOrd="1" destOrd="0" parTransId="{82E41C41-1772-4EDD-B3E8-D409B3759758}" sibTransId="{69FA1FBC-5C59-4705-99A8-BA813F6D3815}"/>
    <dgm:cxn modelId="{5E1F69F2-85EA-4A61-917F-A3A2D82C507F}" type="presOf" srcId="{EC4E9385-970A-4CD3-AF7C-509EE3E118E6}" destId="{D081C82D-FBF4-434D-92E4-0C92CF2DB895}" srcOrd="0" destOrd="0" presId="urn:microsoft.com/office/officeart/2009/3/layout/StepUpProcess"/>
    <dgm:cxn modelId="{AC5A6E36-1509-43F8-BED9-746061EA441B}" type="presParOf" srcId="{19D44BE7-A03D-43E0-8C08-81CAD6B9C399}" destId="{AC5703E8-0517-47F1-A6B8-F0525FCA3D81}" srcOrd="0" destOrd="0" presId="urn:microsoft.com/office/officeart/2009/3/layout/StepUpProcess"/>
    <dgm:cxn modelId="{C02AA823-6740-4576-893F-DD755911DAB5}" type="presParOf" srcId="{AC5703E8-0517-47F1-A6B8-F0525FCA3D81}" destId="{90DC3E56-7F82-414F-83A1-89C5764E76F1}" srcOrd="0" destOrd="0" presId="urn:microsoft.com/office/officeart/2009/3/layout/StepUpProcess"/>
    <dgm:cxn modelId="{96F06F9B-037A-45BC-8D3F-6464B429EAB4}" type="presParOf" srcId="{AC5703E8-0517-47F1-A6B8-F0525FCA3D81}" destId="{D081C82D-FBF4-434D-92E4-0C92CF2DB895}" srcOrd="1" destOrd="0" presId="urn:microsoft.com/office/officeart/2009/3/layout/StepUpProcess"/>
    <dgm:cxn modelId="{CF09C8E3-9FB2-4E17-B221-68ECED17EA02}" type="presParOf" srcId="{AC5703E8-0517-47F1-A6B8-F0525FCA3D81}" destId="{28166B09-C3F8-4AF8-AD92-F2AFBAB5C249}" srcOrd="2" destOrd="0" presId="urn:microsoft.com/office/officeart/2009/3/layout/StepUpProcess"/>
    <dgm:cxn modelId="{8605A44A-FD97-465B-A377-98BD020081E7}" type="presParOf" srcId="{19D44BE7-A03D-43E0-8C08-81CAD6B9C399}" destId="{E5A54172-E590-49FD-A6E8-ED1C6D9CAF0A}" srcOrd="1" destOrd="0" presId="urn:microsoft.com/office/officeart/2009/3/layout/StepUpProcess"/>
    <dgm:cxn modelId="{1BE4B174-2C97-4B39-A80B-199A8B44F53E}" type="presParOf" srcId="{E5A54172-E590-49FD-A6E8-ED1C6D9CAF0A}" destId="{D3907638-D43B-4337-A42A-4148335B2C6A}" srcOrd="0" destOrd="0" presId="urn:microsoft.com/office/officeart/2009/3/layout/StepUpProcess"/>
    <dgm:cxn modelId="{7A0B96BF-F6D9-4E15-A977-17853A158B1C}" type="presParOf" srcId="{19D44BE7-A03D-43E0-8C08-81CAD6B9C399}" destId="{B7775597-6BDC-41EC-A6B3-44E37FA59E35}" srcOrd="2" destOrd="0" presId="urn:microsoft.com/office/officeart/2009/3/layout/StepUpProcess"/>
    <dgm:cxn modelId="{B06ADD7A-D7B2-465A-B3B8-E54789DA1A88}" type="presParOf" srcId="{B7775597-6BDC-41EC-A6B3-44E37FA59E35}" destId="{F4A2D9E1-EE00-4E0F-8941-D8018CC470B9}" srcOrd="0" destOrd="0" presId="urn:microsoft.com/office/officeart/2009/3/layout/StepUpProcess"/>
    <dgm:cxn modelId="{E7E7B878-43E5-4452-93B2-16EDC7B33F4A}" type="presParOf" srcId="{B7775597-6BDC-41EC-A6B3-44E37FA59E35}" destId="{338A65A3-A94F-4D04-8C68-635BEF9B2697}" srcOrd="1" destOrd="0" presId="urn:microsoft.com/office/officeart/2009/3/layout/StepUp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10D57B-BEFB-4830-A184-3C92D0D1586E}"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US"/>
        </a:p>
      </dgm:t>
    </dgm:pt>
    <dgm:pt modelId="{2EA85EE0-AF42-4905-B6C8-6B8395F86346}">
      <dgm:prSet/>
      <dgm:spPr/>
      <dgm:t>
        <a:bodyPr/>
        <a:lstStyle/>
        <a:p>
          <a:r>
            <a:rPr lang="en-GB" b="1">
              <a:latin typeface="Arial" panose="020B0604020202020204" pitchFamily="34" charset="0"/>
              <a:cs typeface="Arial" panose="020B0604020202020204" pitchFamily="34" charset="0"/>
            </a:rPr>
            <a:t>Guest Rooms: </a:t>
          </a:r>
          <a:r>
            <a:rPr lang="en-GB">
              <a:latin typeface="Arial" panose="020B0604020202020204" pitchFamily="34" charset="0"/>
              <a:cs typeface="Arial" panose="020B0604020202020204" pitchFamily="34" charset="0"/>
            </a:rPr>
            <a:t>In addition to modern conveniences like flat-screen TVs, mini-fridges, and coffee machines, the hotel's rooms are also quite roomy (Scott, 2015).</a:t>
          </a:r>
          <a:endParaRPr lang="en-US">
            <a:latin typeface="Arial" panose="020B0604020202020204" pitchFamily="34" charset="0"/>
            <a:cs typeface="Arial" panose="020B0604020202020204" pitchFamily="34" charset="0"/>
          </a:endParaRPr>
        </a:p>
      </dgm:t>
    </dgm:pt>
    <dgm:pt modelId="{E3F7F1EC-82DD-46CB-A06B-5046D38E8D97}" type="parTrans" cxnId="{46D498F5-0866-4EEF-BADB-3183B02E6E34}">
      <dgm:prSet/>
      <dgm:spPr/>
      <dgm:t>
        <a:bodyPr/>
        <a:lstStyle/>
        <a:p>
          <a:endParaRPr lang="en-US">
            <a:latin typeface="Arial" panose="020B0604020202020204" pitchFamily="34" charset="0"/>
            <a:cs typeface="Arial" panose="020B0604020202020204" pitchFamily="34" charset="0"/>
          </a:endParaRPr>
        </a:p>
      </dgm:t>
    </dgm:pt>
    <dgm:pt modelId="{3BD49968-3121-4332-BACC-026B6EC89886}" type="sibTrans" cxnId="{46D498F5-0866-4EEF-BADB-3183B02E6E34}">
      <dgm:prSet/>
      <dgm:spPr/>
      <dgm:t>
        <a:bodyPr/>
        <a:lstStyle/>
        <a:p>
          <a:endParaRPr lang="en-US">
            <a:latin typeface="Arial" panose="020B0604020202020204" pitchFamily="34" charset="0"/>
            <a:cs typeface="Arial" panose="020B0604020202020204" pitchFamily="34" charset="0"/>
          </a:endParaRPr>
        </a:p>
      </dgm:t>
    </dgm:pt>
    <dgm:pt modelId="{02ED91AF-E9A1-4B47-9ACD-86BB5483583A}">
      <dgm:prSet/>
      <dgm:spPr/>
      <dgm:t>
        <a:bodyPr/>
        <a:lstStyle/>
        <a:p>
          <a:r>
            <a:rPr lang="en-GB" b="1">
              <a:latin typeface="Arial" panose="020B0604020202020204" pitchFamily="34" charset="0"/>
              <a:cs typeface="Arial" panose="020B0604020202020204" pitchFamily="34" charset="0"/>
            </a:rPr>
            <a:t>Dining: </a:t>
          </a:r>
          <a:r>
            <a:rPr lang="en-GB">
              <a:latin typeface="Arial" panose="020B0604020202020204" pitchFamily="34" charset="0"/>
              <a:cs typeface="Arial" panose="020B0604020202020204" pitchFamily="34" charset="0"/>
            </a:rPr>
            <a:t>The Garden Grille &amp; Bar and a 24-hour pantry provide on-site dining alternatives that have helped make the brand famous.</a:t>
          </a:r>
          <a:endParaRPr lang="en-US">
            <a:latin typeface="Arial" panose="020B0604020202020204" pitchFamily="34" charset="0"/>
            <a:cs typeface="Arial" panose="020B0604020202020204" pitchFamily="34" charset="0"/>
          </a:endParaRPr>
        </a:p>
      </dgm:t>
    </dgm:pt>
    <dgm:pt modelId="{935AF60F-D39F-443B-8319-B6ED32CEC785}" type="parTrans" cxnId="{A30551DF-AE37-4538-9BC1-146B798B84F6}">
      <dgm:prSet/>
      <dgm:spPr/>
      <dgm:t>
        <a:bodyPr/>
        <a:lstStyle/>
        <a:p>
          <a:endParaRPr lang="en-US">
            <a:latin typeface="Arial" panose="020B0604020202020204" pitchFamily="34" charset="0"/>
            <a:cs typeface="Arial" panose="020B0604020202020204" pitchFamily="34" charset="0"/>
          </a:endParaRPr>
        </a:p>
      </dgm:t>
    </dgm:pt>
    <dgm:pt modelId="{FCF887A3-B88D-4580-94D8-E976CA660CCD}" type="sibTrans" cxnId="{A30551DF-AE37-4538-9BC1-146B798B84F6}">
      <dgm:prSet/>
      <dgm:spPr/>
      <dgm:t>
        <a:bodyPr/>
        <a:lstStyle/>
        <a:p>
          <a:endParaRPr lang="en-US">
            <a:latin typeface="Arial" panose="020B0604020202020204" pitchFamily="34" charset="0"/>
            <a:cs typeface="Arial" panose="020B0604020202020204" pitchFamily="34" charset="0"/>
          </a:endParaRPr>
        </a:p>
      </dgm:t>
    </dgm:pt>
    <dgm:pt modelId="{180CD250-85EF-4EA6-BD75-CA8D7CCDCEAC}">
      <dgm:prSet/>
      <dgm:spPr/>
      <dgm:t>
        <a:bodyPr/>
        <a:lstStyle/>
        <a:p>
          <a:r>
            <a:rPr lang="en-GB" b="1" dirty="0">
              <a:latin typeface="Arial" panose="020B0604020202020204" pitchFamily="34" charset="0"/>
              <a:cs typeface="Arial" panose="020B0604020202020204" pitchFamily="34" charset="0"/>
            </a:rPr>
            <a:t>Meeting and Event Spaces: </a:t>
          </a:r>
          <a:r>
            <a:rPr lang="en-GB" dirty="0">
              <a:latin typeface="Arial" panose="020B0604020202020204" pitchFamily="34" charset="0"/>
              <a:cs typeface="Arial" panose="020B0604020202020204" pitchFamily="34" charset="0"/>
            </a:rPr>
            <a:t>Meeting and event facilities at the </a:t>
          </a:r>
          <a:r>
            <a:rPr lang="en-US" dirty="0">
              <a:latin typeface="Arial" panose="020B0604020202020204" pitchFamily="34" charset="0"/>
              <a:cs typeface="Arial" panose="020B0604020202020204" pitchFamily="34" charset="0"/>
            </a:rPr>
            <a:t>Hilton LXR Hotel and Resort </a:t>
          </a:r>
          <a:r>
            <a:rPr lang="en-GB" dirty="0">
              <a:latin typeface="Arial" panose="020B0604020202020204" pitchFamily="34" charset="0"/>
              <a:cs typeface="Arial" panose="020B0604020202020204" pitchFamily="34" charset="0"/>
            </a:rPr>
            <a:t>range from ballrooms and boardrooms to outdoor locations, making it possible to host gatherings of varying sizes and types.</a:t>
          </a:r>
          <a:endParaRPr lang="en-US" dirty="0">
            <a:latin typeface="Arial" panose="020B0604020202020204" pitchFamily="34" charset="0"/>
            <a:cs typeface="Arial" panose="020B0604020202020204" pitchFamily="34" charset="0"/>
          </a:endParaRPr>
        </a:p>
      </dgm:t>
    </dgm:pt>
    <dgm:pt modelId="{6AD2AB2E-0FDA-4939-9141-F5564ED1F2C3}" type="parTrans" cxnId="{35317CFF-5101-403D-83DC-CE6CADDAA7E4}">
      <dgm:prSet/>
      <dgm:spPr/>
      <dgm:t>
        <a:bodyPr/>
        <a:lstStyle/>
        <a:p>
          <a:endParaRPr lang="en-US">
            <a:latin typeface="Arial" panose="020B0604020202020204" pitchFamily="34" charset="0"/>
            <a:cs typeface="Arial" panose="020B0604020202020204" pitchFamily="34" charset="0"/>
          </a:endParaRPr>
        </a:p>
      </dgm:t>
    </dgm:pt>
    <dgm:pt modelId="{9C7A0EF7-EDE7-412A-BB6C-453A8D0EFC1A}" type="sibTrans" cxnId="{35317CFF-5101-403D-83DC-CE6CADDAA7E4}">
      <dgm:prSet/>
      <dgm:spPr/>
      <dgm:t>
        <a:bodyPr/>
        <a:lstStyle/>
        <a:p>
          <a:endParaRPr lang="en-US">
            <a:latin typeface="Arial" panose="020B0604020202020204" pitchFamily="34" charset="0"/>
            <a:cs typeface="Arial" panose="020B0604020202020204" pitchFamily="34" charset="0"/>
          </a:endParaRPr>
        </a:p>
      </dgm:t>
    </dgm:pt>
    <dgm:pt modelId="{346E8845-8F94-4150-B0DF-00C0F987D961}">
      <dgm:prSet/>
      <dgm:spPr/>
      <dgm:t>
        <a:bodyPr/>
        <a:lstStyle/>
        <a:p>
          <a:r>
            <a:rPr lang="en-GB" b="1">
              <a:latin typeface="Arial" panose="020B0604020202020204" pitchFamily="34" charset="0"/>
              <a:cs typeface="Arial" panose="020B0604020202020204" pitchFamily="34" charset="0"/>
            </a:rPr>
            <a:t>Business Services: </a:t>
          </a:r>
          <a:r>
            <a:rPr lang="en-GB">
              <a:latin typeface="Arial" panose="020B0604020202020204" pitchFamily="34" charset="0"/>
              <a:cs typeface="Arial" panose="020B0604020202020204" pitchFamily="34" charset="0"/>
            </a:rPr>
            <a:t>For the convenience of business guests, the hotel provides free Wi-Fi, a 24-hour business centre, and printing facilities (Hospitality Consulting, 2019).</a:t>
          </a:r>
          <a:endParaRPr lang="en-US">
            <a:latin typeface="Arial" panose="020B0604020202020204" pitchFamily="34" charset="0"/>
            <a:cs typeface="Arial" panose="020B0604020202020204" pitchFamily="34" charset="0"/>
          </a:endParaRPr>
        </a:p>
      </dgm:t>
    </dgm:pt>
    <dgm:pt modelId="{5DE271F3-CC1C-4EFA-8493-52467D474C29}" type="parTrans" cxnId="{9BF217BF-105F-4282-B8AA-7F6F13B3AC75}">
      <dgm:prSet/>
      <dgm:spPr/>
      <dgm:t>
        <a:bodyPr/>
        <a:lstStyle/>
        <a:p>
          <a:endParaRPr lang="en-US">
            <a:latin typeface="Arial" panose="020B0604020202020204" pitchFamily="34" charset="0"/>
            <a:cs typeface="Arial" panose="020B0604020202020204" pitchFamily="34" charset="0"/>
          </a:endParaRPr>
        </a:p>
      </dgm:t>
    </dgm:pt>
    <dgm:pt modelId="{02C0E1D0-6557-4766-91F2-EA10F43E3887}" type="sibTrans" cxnId="{9BF217BF-105F-4282-B8AA-7F6F13B3AC75}">
      <dgm:prSet/>
      <dgm:spPr/>
      <dgm:t>
        <a:bodyPr/>
        <a:lstStyle/>
        <a:p>
          <a:endParaRPr lang="en-US">
            <a:latin typeface="Arial" panose="020B0604020202020204" pitchFamily="34" charset="0"/>
            <a:cs typeface="Arial" panose="020B0604020202020204" pitchFamily="34" charset="0"/>
          </a:endParaRPr>
        </a:p>
      </dgm:t>
    </dgm:pt>
    <dgm:pt modelId="{E51BC59E-EE95-4245-B357-C8488560562E}">
      <dgm:prSet/>
      <dgm:spPr/>
      <dgm:t>
        <a:bodyPr/>
        <a:lstStyle/>
        <a:p>
          <a:r>
            <a:rPr lang="en-GB" b="1">
              <a:latin typeface="Arial" panose="020B0604020202020204" pitchFamily="34" charset="0"/>
              <a:cs typeface="Arial" panose="020B0604020202020204" pitchFamily="34" charset="0"/>
            </a:rPr>
            <a:t>Fitness and Recreation: </a:t>
          </a:r>
          <a:r>
            <a:rPr lang="en-GB">
              <a:latin typeface="Arial" panose="020B0604020202020204" pitchFamily="34" charset="0"/>
              <a:cs typeface="Arial" panose="020B0604020202020204" pitchFamily="34" charset="0"/>
            </a:rPr>
            <a:t>The brand provides guests with fitness centres, swimming pools (both indoor and outdoor), and other recreational facilities so that they may keep active and refreshed during their stay.</a:t>
          </a:r>
          <a:endParaRPr lang="en-US">
            <a:latin typeface="Arial" panose="020B0604020202020204" pitchFamily="34" charset="0"/>
            <a:cs typeface="Arial" panose="020B0604020202020204" pitchFamily="34" charset="0"/>
          </a:endParaRPr>
        </a:p>
      </dgm:t>
    </dgm:pt>
    <dgm:pt modelId="{A2374E5B-5DB9-4B80-AC9A-EF266CBC7E36}" type="parTrans" cxnId="{3DEB5F3A-699B-4C37-B0A9-554A73C1FB4A}">
      <dgm:prSet/>
      <dgm:spPr/>
      <dgm:t>
        <a:bodyPr/>
        <a:lstStyle/>
        <a:p>
          <a:endParaRPr lang="en-US">
            <a:latin typeface="Arial" panose="020B0604020202020204" pitchFamily="34" charset="0"/>
            <a:cs typeface="Arial" panose="020B0604020202020204" pitchFamily="34" charset="0"/>
          </a:endParaRPr>
        </a:p>
      </dgm:t>
    </dgm:pt>
    <dgm:pt modelId="{4AB3D6DA-2C67-4997-8E5B-6B4D84A7A0E5}" type="sibTrans" cxnId="{3DEB5F3A-699B-4C37-B0A9-554A73C1FB4A}">
      <dgm:prSet/>
      <dgm:spPr/>
      <dgm:t>
        <a:bodyPr/>
        <a:lstStyle/>
        <a:p>
          <a:endParaRPr lang="en-US">
            <a:latin typeface="Arial" panose="020B0604020202020204" pitchFamily="34" charset="0"/>
            <a:cs typeface="Arial" panose="020B0604020202020204" pitchFamily="34" charset="0"/>
          </a:endParaRPr>
        </a:p>
      </dgm:t>
    </dgm:pt>
    <dgm:pt modelId="{BBCF7E33-C042-4704-9F35-53E96C4AE93C}" type="pres">
      <dgm:prSet presAssocID="{7910D57B-BEFB-4830-A184-3C92D0D1586E}" presName="Name0" presStyleCnt="0">
        <dgm:presLayoutVars>
          <dgm:chMax val="7"/>
          <dgm:chPref val="7"/>
          <dgm:dir/>
        </dgm:presLayoutVars>
      </dgm:prSet>
      <dgm:spPr/>
    </dgm:pt>
    <dgm:pt modelId="{2EB9757D-E29E-4539-B5BC-181C91D577DA}" type="pres">
      <dgm:prSet presAssocID="{7910D57B-BEFB-4830-A184-3C92D0D1586E}" presName="Name1" presStyleCnt="0"/>
      <dgm:spPr/>
    </dgm:pt>
    <dgm:pt modelId="{EC20F8C6-3E07-4F77-89C9-65B24AD67EF1}" type="pres">
      <dgm:prSet presAssocID="{7910D57B-BEFB-4830-A184-3C92D0D1586E}" presName="cycle" presStyleCnt="0"/>
      <dgm:spPr/>
    </dgm:pt>
    <dgm:pt modelId="{17260C90-31D2-4DC5-BF35-24990E5EB15C}" type="pres">
      <dgm:prSet presAssocID="{7910D57B-BEFB-4830-A184-3C92D0D1586E}" presName="srcNode" presStyleLbl="node1" presStyleIdx="0" presStyleCnt="5"/>
      <dgm:spPr/>
    </dgm:pt>
    <dgm:pt modelId="{90046707-C184-4102-BA91-730973470132}" type="pres">
      <dgm:prSet presAssocID="{7910D57B-BEFB-4830-A184-3C92D0D1586E}" presName="conn" presStyleLbl="parChTrans1D2" presStyleIdx="0" presStyleCnt="1"/>
      <dgm:spPr/>
    </dgm:pt>
    <dgm:pt modelId="{C8CE7168-EBD1-4E1B-A210-CD28815A8F38}" type="pres">
      <dgm:prSet presAssocID="{7910D57B-BEFB-4830-A184-3C92D0D1586E}" presName="extraNode" presStyleLbl="node1" presStyleIdx="0" presStyleCnt="5"/>
      <dgm:spPr/>
    </dgm:pt>
    <dgm:pt modelId="{AAE62A0B-0B11-4AEC-9833-9C15A2B8F106}" type="pres">
      <dgm:prSet presAssocID="{7910D57B-BEFB-4830-A184-3C92D0D1586E}" presName="dstNode" presStyleLbl="node1" presStyleIdx="0" presStyleCnt="5"/>
      <dgm:spPr/>
    </dgm:pt>
    <dgm:pt modelId="{3B73F9C5-E805-49DC-BBA5-3FA43011AA45}" type="pres">
      <dgm:prSet presAssocID="{2EA85EE0-AF42-4905-B6C8-6B8395F86346}" presName="text_1" presStyleLbl="node1" presStyleIdx="0" presStyleCnt="5">
        <dgm:presLayoutVars>
          <dgm:bulletEnabled val="1"/>
        </dgm:presLayoutVars>
      </dgm:prSet>
      <dgm:spPr/>
    </dgm:pt>
    <dgm:pt modelId="{3B87C186-A9EA-4479-BC29-52902A401E38}" type="pres">
      <dgm:prSet presAssocID="{2EA85EE0-AF42-4905-B6C8-6B8395F86346}" presName="accent_1" presStyleCnt="0"/>
      <dgm:spPr/>
    </dgm:pt>
    <dgm:pt modelId="{35FD689C-0ECF-4BC3-981F-2F7EF8C3737B}" type="pres">
      <dgm:prSet presAssocID="{2EA85EE0-AF42-4905-B6C8-6B8395F86346}" presName="accentRepeatNode" presStyleLbl="solidFgAcc1" presStyleIdx="0" presStyleCnt="5"/>
      <dgm:spPr/>
    </dgm:pt>
    <dgm:pt modelId="{2D29517A-BA5D-40A2-9E90-DE88F0900FEA}" type="pres">
      <dgm:prSet presAssocID="{02ED91AF-E9A1-4B47-9ACD-86BB5483583A}" presName="text_2" presStyleLbl="node1" presStyleIdx="1" presStyleCnt="5">
        <dgm:presLayoutVars>
          <dgm:bulletEnabled val="1"/>
        </dgm:presLayoutVars>
      </dgm:prSet>
      <dgm:spPr/>
    </dgm:pt>
    <dgm:pt modelId="{5C96CAA1-BA60-4E76-BEE4-75C8CFA13ACC}" type="pres">
      <dgm:prSet presAssocID="{02ED91AF-E9A1-4B47-9ACD-86BB5483583A}" presName="accent_2" presStyleCnt="0"/>
      <dgm:spPr/>
    </dgm:pt>
    <dgm:pt modelId="{56871669-ABBF-4694-A8E0-717841C057E2}" type="pres">
      <dgm:prSet presAssocID="{02ED91AF-E9A1-4B47-9ACD-86BB5483583A}" presName="accentRepeatNode" presStyleLbl="solidFgAcc1" presStyleIdx="1" presStyleCnt="5"/>
      <dgm:spPr/>
    </dgm:pt>
    <dgm:pt modelId="{67639C2F-5221-4DF4-8B6E-8B5B04867710}" type="pres">
      <dgm:prSet presAssocID="{180CD250-85EF-4EA6-BD75-CA8D7CCDCEAC}" presName="text_3" presStyleLbl="node1" presStyleIdx="2" presStyleCnt="5">
        <dgm:presLayoutVars>
          <dgm:bulletEnabled val="1"/>
        </dgm:presLayoutVars>
      </dgm:prSet>
      <dgm:spPr/>
    </dgm:pt>
    <dgm:pt modelId="{3525DE3B-75A7-4674-BCA2-4EC83EA77C69}" type="pres">
      <dgm:prSet presAssocID="{180CD250-85EF-4EA6-BD75-CA8D7CCDCEAC}" presName="accent_3" presStyleCnt="0"/>
      <dgm:spPr/>
    </dgm:pt>
    <dgm:pt modelId="{7CF890D5-221A-4F7F-9F68-269FCCBD8F9B}" type="pres">
      <dgm:prSet presAssocID="{180CD250-85EF-4EA6-BD75-CA8D7CCDCEAC}" presName="accentRepeatNode" presStyleLbl="solidFgAcc1" presStyleIdx="2" presStyleCnt="5"/>
      <dgm:spPr/>
    </dgm:pt>
    <dgm:pt modelId="{D8761036-AE33-496E-8E31-EF169C2540D3}" type="pres">
      <dgm:prSet presAssocID="{346E8845-8F94-4150-B0DF-00C0F987D961}" presName="text_4" presStyleLbl="node1" presStyleIdx="3" presStyleCnt="5">
        <dgm:presLayoutVars>
          <dgm:bulletEnabled val="1"/>
        </dgm:presLayoutVars>
      </dgm:prSet>
      <dgm:spPr/>
    </dgm:pt>
    <dgm:pt modelId="{325F3A0B-018C-453C-B1FD-8EE49492D54B}" type="pres">
      <dgm:prSet presAssocID="{346E8845-8F94-4150-B0DF-00C0F987D961}" presName="accent_4" presStyleCnt="0"/>
      <dgm:spPr/>
    </dgm:pt>
    <dgm:pt modelId="{7AADBE10-AEA8-4908-AE57-42493A9B6E00}" type="pres">
      <dgm:prSet presAssocID="{346E8845-8F94-4150-B0DF-00C0F987D961}" presName="accentRepeatNode" presStyleLbl="solidFgAcc1" presStyleIdx="3" presStyleCnt="5"/>
      <dgm:spPr/>
    </dgm:pt>
    <dgm:pt modelId="{3396EB61-3B56-42CE-9A72-00EC15473390}" type="pres">
      <dgm:prSet presAssocID="{E51BC59E-EE95-4245-B357-C8488560562E}" presName="text_5" presStyleLbl="node1" presStyleIdx="4" presStyleCnt="5">
        <dgm:presLayoutVars>
          <dgm:bulletEnabled val="1"/>
        </dgm:presLayoutVars>
      </dgm:prSet>
      <dgm:spPr/>
    </dgm:pt>
    <dgm:pt modelId="{4D5A7757-6D05-4366-A011-D8CF72E8E89C}" type="pres">
      <dgm:prSet presAssocID="{E51BC59E-EE95-4245-B357-C8488560562E}" presName="accent_5" presStyleCnt="0"/>
      <dgm:spPr/>
    </dgm:pt>
    <dgm:pt modelId="{13E7C88E-3EB0-418D-8B93-D173D0B670D2}" type="pres">
      <dgm:prSet presAssocID="{E51BC59E-EE95-4245-B357-C8488560562E}" presName="accentRepeatNode" presStyleLbl="solidFgAcc1" presStyleIdx="4" presStyleCnt="5"/>
      <dgm:spPr/>
    </dgm:pt>
  </dgm:ptLst>
  <dgm:cxnLst>
    <dgm:cxn modelId="{CBE67220-7690-42A9-A144-A4AAB465DFBF}" type="presOf" srcId="{7910D57B-BEFB-4830-A184-3C92D0D1586E}" destId="{BBCF7E33-C042-4704-9F35-53E96C4AE93C}" srcOrd="0" destOrd="0" presId="urn:microsoft.com/office/officeart/2008/layout/VerticalCurvedList"/>
    <dgm:cxn modelId="{3DEB5F3A-699B-4C37-B0A9-554A73C1FB4A}" srcId="{7910D57B-BEFB-4830-A184-3C92D0D1586E}" destId="{E51BC59E-EE95-4245-B357-C8488560562E}" srcOrd="4" destOrd="0" parTransId="{A2374E5B-5DB9-4B80-AC9A-EF266CBC7E36}" sibTransId="{4AB3D6DA-2C67-4997-8E5B-6B4D84A7A0E5}"/>
    <dgm:cxn modelId="{2849543B-9266-4B74-9D89-C5BF35B7BCAE}" type="presOf" srcId="{3BD49968-3121-4332-BACC-026B6EC89886}" destId="{90046707-C184-4102-BA91-730973470132}" srcOrd="0" destOrd="0" presId="urn:microsoft.com/office/officeart/2008/layout/VerticalCurvedList"/>
    <dgm:cxn modelId="{A4F63976-64CD-4DF1-BBBA-1A336423E521}" type="presOf" srcId="{E51BC59E-EE95-4245-B357-C8488560562E}" destId="{3396EB61-3B56-42CE-9A72-00EC15473390}" srcOrd="0" destOrd="0" presId="urn:microsoft.com/office/officeart/2008/layout/VerticalCurvedList"/>
    <dgm:cxn modelId="{344E7589-3A16-4A8A-AA1F-884415426198}" type="presOf" srcId="{346E8845-8F94-4150-B0DF-00C0F987D961}" destId="{D8761036-AE33-496E-8E31-EF169C2540D3}" srcOrd="0" destOrd="0" presId="urn:microsoft.com/office/officeart/2008/layout/VerticalCurvedList"/>
    <dgm:cxn modelId="{3FD381AC-9E09-46DC-A474-F0BF97BE2D8C}" type="presOf" srcId="{2EA85EE0-AF42-4905-B6C8-6B8395F86346}" destId="{3B73F9C5-E805-49DC-BBA5-3FA43011AA45}" srcOrd="0" destOrd="0" presId="urn:microsoft.com/office/officeart/2008/layout/VerticalCurvedList"/>
    <dgm:cxn modelId="{9BF217BF-105F-4282-B8AA-7F6F13B3AC75}" srcId="{7910D57B-BEFB-4830-A184-3C92D0D1586E}" destId="{346E8845-8F94-4150-B0DF-00C0F987D961}" srcOrd="3" destOrd="0" parTransId="{5DE271F3-CC1C-4EFA-8493-52467D474C29}" sibTransId="{02C0E1D0-6557-4766-91F2-EA10F43E3887}"/>
    <dgm:cxn modelId="{A30551DF-AE37-4538-9BC1-146B798B84F6}" srcId="{7910D57B-BEFB-4830-A184-3C92D0D1586E}" destId="{02ED91AF-E9A1-4B47-9ACD-86BB5483583A}" srcOrd="1" destOrd="0" parTransId="{935AF60F-D39F-443B-8319-B6ED32CEC785}" sibTransId="{FCF887A3-B88D-4580-94D8-E976CA660CCD}"/>
    <dgm:cxn modelId="{643CB5E2-A7B8-4C64-A348-0F165322FDD5}" type="presOf" srcId="{180CD250-85EF-4EA6-BD75-CA8D7CCDCEAC}" destId="{67639C2F-5221-4DF4-8B6E-8B5B04867710}" srcOrd="0" destOrd="0" presId="urn:microsoft.com/office/officeart/2008/layout/VerticalCurvedList"/>
    <dgm:cxn modelId="{24A488EF-BCDC-4B9F-9ECB-E167D2A2C3C8}" type="presOf" srcId="{02ED91AF-E9A1-4B47-9ACD-86BB5483583A}" destId="{2D29517A-BA5D-40A2-9E90-DE88F0900FEA}" srcOrd="0" destOrd="0" presId="urn:microsoft.com/office/officeart/2008/layout/VerticalCurvedList"/>
    <dgm:cxn modelId="{46D498F5-0866-4EEF-BADB-3183B02E6E34}" srcId="{7910D57B-BEFB-4830-A184-3C92D0D1586E}" destId="{2EA85EE0-AF42-4905-B6C8-6B8395F86346}" srcOrd="0" destOrd="0" parTransId="{E3F7F1EC-82DD-46CB-A06B-5046D38E8D97}" sibTransId="{3BD49968-3121-4332-BACC-026B6EC89886}"/>
    <dgm:cxn modelId="{35317CFF-5101-403D-83DC-CE6CADDAA7E4}" srcId="{7910D57B-BEFB-4830-A184-3C92D0D1586E}" destId="{180CD250-85EF-4EA6-BD75-CA8D7CCDCEAC}" srcOrd="2" destOrd="0" parTransId="{6AD2AB2E-0FDA-4939-9141-F5564ED1F2C3}" sibTransId="{9C7A0EF7-EDE7-412A-BB6C-453A8D0EFC1A}"/>
    <dgm:cxn modelId="{A60D93BB-F395-4253-B783-C429F23FF9E1}" type="presParOf" srcId="{BBCF7E33-C042-4704-9F35-53E96C4AE93C}" destId="{2EB9757D-E29E-4539-B5BC-181C91D577DA}" srcOrd="0" destOrd="0" presId="urn:microsoft.com/office/officeart/2008/layout/VerticalCurvedList"/>
    <dgm:cxn modelId="{08B9DC87-36D0-4639-A8DC-52E3E4BD933A}" type="presParOf" srcId="{2EB9757D-E29E-4539-B5BC-181C91D577DA}" destId="{EC20F8C6-3E07-4F77-89C9-65B24AD67EF1}" srcOrd="0" destOrd="0" presId="urn:microsoft.com/office/officeart/2008/layout/VerticalCurvedList"/>
    <dgm:cxn modelId="{0D90FD4C-4C79-4B88-9861-D4582AE3C712}" type="presParOf" srcId="{EC20F8C6-3E07-4F77-89C9-65B24AD67EF1}" destId="{17260C90-31D2-4DC5-BF35-24990E5EB15C}" srcOrd="0" destOrd="0" presId="urn:microsoft.com/office/officeart/2008/layout/VerticalCurvedList"/>
    <dgm:cxn modelId="{EAB35FD7-3424-42CD-BA09-F4C1A2B97287}" type="presParOf" srcId="{EC20F8C6-3E07-4F77-89C9-65B24AD67EF1}" destId="{90046707-C184-4102-BA91-730973470132}" srcOrd="1" destOrd="0" presId="urn:microsoft.com/office/officeart/2008/layout/VerticalCurvedList"/>
    <dgm:cxn modelId="{6D0D3796-3634-491E-BEC3-E9E78B92C257}" type="presParOf" srcId="{EC20F8C6-3E07-4F77-89C9-65B24AD67EF1}" destId="{C8CE7168-EBD1-4E1B-A210-CD28815A8F38}" srcOrd="2" destOrd="0" presId="urn:microsoft.com/office/officeart/2008/layout/VerticalCurvedList"/>
    <dgm:cxn modelId="{77030883-A690-4F6D-B6F8-D68421645984}" type="presParOf" srcId="{EC20F8C6-3E07-4F77-89C9-65B24AD67EF1}" destId="{AAE62A0B-0B11-4AEC-9833-9C15A2B8F106}" srcOrd="3" destOrd="0" presId="urn:microsoft.com/office/officeart/2008/layout/VerticalCurvedList"/>
    <dgm:cxn modelId="{E01A2F87-3B12-4D58-AE0F-8DB59E0BDE1A}" type="presParOf" srcId="{2EB9757D-E29E-4539-B5BC-181C91D577DA}" destId="{3B73F9C5-E805-49DC-BBA5-3FA43011AA45}" srcOrd="1" destOrd="0" presId="urn:microsoft.com/office/officeart/2008/layout/VerticalCurvedList"/>
    <dgm:cxn modelId="{6641DDB6-372D-4821-9834-41A43C7C6D38}" type="presParOf" srcId="{2EB9757D-E29E-4539-B5BC-181C91D577DA}" destId="{3B87C186-A9EA-4479-BC29-52902A401E38}" srcOrd="2" destOrd="0" presId="urn:microsoft.com/office/officeart/2008/layout/VerticalCurvedList"/>
    <dgm:cxn modelId="{6DAC0126-1F01-499A-8E18-B78646612C97}" type="presParOf" srcId="{3B87C186-A9EA-4479-BC29-52902A401E38}" destId="{35FD689C-0ECF-4BC3-981F-2F7EF8C3737B}" srcOrd="0" destOrd="0" presId="urn:microsoft.com/office/officeart/2008/layout/VerticalCurvedList"/>
    <dgm:cxn modelId="{8915759B-CD4E-4196-BC14-79981BC7C055}" type="presParOf" srcId="{2EB9757D-E29E-4539-B5BC-181C91D577DA}" destId="{2D29517A-BA5D-40A2-9E90-DE88F0900FEA}" srcOrd="3" destOrd="0" presId="urn:microsoft.com/office/officeart/2008/layout/VerticalCurvedList"/>
    <dgm:cxn modelId="{FEF38DC5-3C80-4AE1-BF76-9AB89976FB51}" type="presParOf" srcId="{2EB9757D-E29E-4539-B5BC-181C91D577DA}" destId="{5C96CAA1-BA60-4E76-BEE4-75C8CFA13ACC}" srcOrd="4" destOrd="0" presId="urn:microsoft.com/office/officeart/2008/layout/VerticalCurvedList"/>
    <dgm:cxn modelId="{2D940B49-C3F5-49B1-BD53-D5CB048FEE52}" type="presParOf" srcId="{5C96CAA1-BA60-4E76-BEE4-75C8CFA13ACC}" destId="{56871669-ABBF-4694-A8E0-717841C057E2}" srcOrd="0" destOrd="0" presId="urn:microsoft.com/office/officeart/2008/layout/VerticalCurvedList"/>
    <dgm:cxn modelId="{43423A6C-19CF-49F3-84E0-E52386DC1DD8}" type="presParOf" srcId="{2EB9757D-E29E-4539-B5BC-181C91D577DA}" destId="{67639C2F-5221-4DF4-8B6E-8B5B04867710}" srcOrd="5" destOrd="0" presId="urn:microsoft.com/office/officeart/2008/layout/VerticalCurvedList"/>
    <dgm:cxn modelId="{CE6638D6-163D-49A5-BC40-1FC91AE7CAF8}" type="presParOf" srcId="{2EB9757D-E29E-4539-B5BC-181C91D577DA}" destId="{3525DE3B-75A7-4674-BCA2-4EC83EA77C69}" srcOrd="6" destOrd="0" presId="urn:microsoft.com/office/officeart/2008/layout/VerticalCurvedList"/>
    <dgm:cxn modelId="{18D0BBE6-65E5-49CB-B4A8-FD788E5950FE}" type="presParOf" srcId="{3525DE3B-75A7-4674-BCA2-4EC83EA77C69}" destId="{7CF890D5-221A-4F7F-9F68-269FCCBD8F9B}" srcOrd="0" destOrd="0" presId="urn:microsoft.com/office/officeart/2008/layout/VerticalCurvedList"/>
    <dgm:cxn modelId="{137A3948-A53D-4B06-BC76-6D6A8568C99C}" type="presParOf" srcId="{2EB9757D-E29E-4539-B5BC-181C91D577DA}" destId="{D8761036-AE33-496E-8E31-EF169C2540D3}" srcOrd="7" destOrd="0" presId="urn:microsoft.com/office/officeart/2008/layout/VerticalCurvedList"/>
    <dgm:cxn modelId="{96B7B15A-8FBE-4591-821A-A3B3840634F9}" type="presParOf" srcId="{2EB9757D-E29E-4539-B5BC-181C91D577DA}" destId="{325F3A0B-018C-453C-B1FD-8EE49492D54B}" srcOrd="8" destOrd="0" presId="urn:microsoft.com/office/officeart/2008/layout/VerticalCurvedList"/>
    <dgm:cxn modelId="{4253B225-380D-4F61-B724-1735D5E3494B}" type="presParOf" srcId="{325F3A0B-018C-453C-B1FD-8EE49492D54B}" destId="{7AADBE10-AEA8-4908-AE57-42493A9B6E00}" srcOrd="0" destOrd="0" presId="urn:microsoft.com/office/officeart/2008/layout/VerticalCurvedList"/>
    <dgm:cxn modelId="{B76CED6D-703A-455A-8376-985AFEF01F42}" type="presParOf" srcId="{2EB9757D-E29E-4539-B5BC-181C91D577DA}" destId="{3396EB61-3B56-42CE-9A72-00EC15473390}" srcOrd="9" destOrd="0" presId="urn:microsoft.com/office/officeart/2008/layout/VerticalCurvedList"/>
    <dgm:cxn modelId="{30F1224B-BA4D-4CC3-BDFE-2FE19DBB08DB}" type="presParOf" srcId="{2EB9757D-E29E-4539-B5BC-181C91D577DA}" destId="{4D5A7757-6D05-4366-A011-D8CF72E8E89C}" srcOrd="10" destOrd="0" presId="urn:microsoft.com/office/officeart/2008/layout/VerticalCurvedList"/>
    <dgm:cxn modelId="{80E8D598-C937-4587-87C6-6D1F3B11C602}" type="presParOf" srcId="{4D5A7757-6D05-4366-A011-D8CF72E8E89C}" destId="{13E7C88E-3EB0-418D-8B93-D173D0B670D2}"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1C9C6D-2A63-4AD6-B900-21230CF81183}" type="doc">
      <dgm:prSet loTypeId="urn:microsoft.com/office/officeart/2005/8/layout/hProcess11" loCatId="process" qsTypeId="urn:microsoft.com/office/officeart/2005/8/quickstyle/simple1" qsCatId="simple" csTypeId="urn:microsoft.com/office/officeart/2005/8/colors/colorful4" csCatId="colorful" phldr="1"/>
      <dgm:spPr/>
      <dgm:t>
        <a:bodyPr/>
        <a:lstStyle/>
        <a:p>
          <a:endParaRPr lang="en-US"/>
        </a:p>
      </dgm:t>
    </dgm:pt>
    <dgm:pt modelId="{7DB1D916-63CE-44E1-8611-52DD3F081F73}">
      <dgm:prSet custT="1"/>
      <dgm:spPr/>
      <dgm:t>
        <a:bodyPr/>
        <a:lstStyle/>
        <a:p>
          <a:r>
            <a:rPr lang="en-GB" sz="1400" dirty="0">
              <a:latin typeface="Arial" panose="020B0604020202020204" pitchFamily="34" charset="0"/>
              <a:cs typeface="Arial" panose="020B0604020202020204" pitchFamily="34" charset="0"/>
            </a:rPr>
            <a:t>Guest services play a crucial part in the success of Hilton Garden Inn. The quality of a hotel's guest services directly impacts the level of satisfaction that may be expected from a stay there (Lucas, 2014). </a:t>
          </a:r>
          <a:endParaRPr lang="en-US" sz="1400" dirty="0">
            <a:latin typeface="Arial" panose="020B0604020202020204" pitchFamily="34" charset="0"/>
            <a:cs typeface="Arial" panose="020B0604020202020204" pitchFamily="34" charset="0"/>
          </a:endParaRPr>
        </a:p>
      </dgm:t>
    </dgm:pt>
    <dgm:pt modelId="{74BD734B-5E6B-4B38-B2BB-01879D83C42B}" type="parTrans" cxnId="{AC2C2C8F-2BAC-4CDE-BB7E-77D48FADD2EF}">
      <dgm:prSet/>
      <dgm:spPr/>
      <dgm:t>
        <a:bodyPr/>
        <a:lstStyle/>
        <a:p>
          <a:endParaRPr lang="en-US" sz="2000">
            <a:latin typeface="Arial" panose="020B0604020202020204" pitchFamily="34" charset="0"/>
            <a:cs typeface="Arial" panose="020B0604020202020204" pitchFamily="34" charset="0"/>
          </a:endParaRPr>
        </a:p>
      </dgm:t>
    </dgm:pt>
    <dgm:pt modelId="{5721995B-42C4-4285-9D76-ED65132451D2}" type="sibTrans" cxnId="{AC2C2C8F-2BAC-4CDE-BB7E-77D48FADD2EF}">
      <dgm:prSet/>
      <dgm:spPr/>
      <dgm:t>
        <a:bodyPr/>
        <a:lstStyle/>
        <a:p>
          <a:endParaRPr lang="en-US" sz="2000">
            <a:latin typeface="Arial" panose="020B0604020202020204" pitchFamily="34" charset="0"/>
            <a:cs typeface="Arial" panose="020B0604020202020204" pitchFamily="34" charset="0"/>
          </a:endParaRPr>
        </a:p>
      </dgm:t>
    </dgm:pt>
    <dgm:pt modelId="{EA91831A-B36D-485B-AEEB-770446005DDD}">
      <dgm:prSet custT="1"/>
      <dgm:spPr/>
      <dgm:t>
        <a:bodyPr/>
        <a:lstStyle/>
        <a:p>
          <a:r>
            <a:rPr lang="en-GB" sz="1400" dirty="0">
              <a:latin typeface="Arial" panose="020B0604020202020204" pitchFamily="34" charset="0"/>
              <a:cs typeface="Arial" panose="020B0604020202020204" pitchFamily="34" charset="0"/>
            </a:rPr>
            <a:t>The success of a hotel depends heavily on the quality of its guest services. </a:t>
          </a:r>
          <a:r>
            <a:rPr lang="en-US" sz="1400" dirty="0">
              <a:latin typeface="Arial" panose="020B0604020202020204" pitchFamily="34" charset="0"/>
              <a:cs typeface="Arial" panose="020B0604020202020204" pitchFamily="34" charset="0"/>
            </a:rPr>
            <a:t>Hilton LXR Hotel and Resort </a:t>
          </a:r>
          <a:r>
            <a:rPr lang="en-GB" sz="1400" dirty="0">
              <a:latin typeface="Arial" panose="020B0604020202020204" pitchFamily="34" charset="0"/>
              <a:cs typeface="Arial" panose="020B0604020202020204" pitchFamily="34" charset="0"/>
            </a:rPr>
            <a:t>can make sure its visitors have a relaxing and comfortable stay by providing services like a 24-hour front desk, a concierge, and daily housekeeping. </a:t>
          </a:r>
          <a:endParaRPr lang="en-US" sz="1400" dirty="0">
            <a:latin typeface="Arial" panose="020B0604020202020204" pitchFamily="34" charset="0"/>
            <a:cs typeface="Arial" panose="020B0604020202020204" pitchFamily="34" charset="0"/>
          </a:endParaRPr>
        </a:p>
      </dgm:t>
    </dgm:pt>
    <dgm:pt modelId="{09361C8B-2232-43B3-BE10-EF420CD44BF3}" type="parTrans" cxnId="{40AAA12F-25DD-4000-95A6-E6FD3FDD165E}">
      <dgm:prSet/>
      <dgm:spPr/>
      <dgm:t>
        <a:bodyPr/>
        <a:lstStyle/>
        <a:p>
          <a:endParaRPr lang="en-US" sz="2000">
            <a:latin typeface="Arial" panose="020B0604020202020204" pitchFamily="34" charset="0"/>
            <a:cs typeface="Arial" panose="020B0604020202020204" pitchFamily="34" charset="0"/>
          </a:endParaRPr>
        </a:p>
      </dgm:t>
    </dgm:pt>
    <dgm:pt modelId="{C5040566-AA6E-441E-A3A9-98C67C1E2DB2}" type="sibTrans" cxnId="{40AAA12F-25DD-4000-95A6-E6FD3FDD165E}">
      <dgm:prSet/>
      <dgm:spPr/>
      <dgm:t>
        <a:bodyPr/>
        <a:lstStyle/>
        <a:p>
          <a:endParaRPr lang="en-US" sz="2000">
            <a:latin typeface="Arial" panose="020B0604020202020204" pitchFamily="34" charset="0"/>
            <a:cs typeface="Arial" panose="020B0604020202020204" pitchFamily="34" charset="0"/>
          </a:endParaRPr>
        </a:p>
      </dgm:t>
    </dgm:pt>
    <dgm:pt modelId="{7DB3DB6B-E8C7-424F-BE99-11AF03412BB1}">
      <dgm:prSet custT="1"/>
      <dgm:spPr/>
      <dgm:t>
        <a:bodyPr/>
        <a:lstStyle/>
        <a:p>
          <a:r>
            <a:rPr lang="en-GB" sz="1400" dirty="0">
              <a:latin typeface="Arial" panose="020B0604020202020204" pitchFamily="34" charset="0"/>
              <a:cs typeface="Arial" panose="020B0604020202020204" pitchFamily="34" charset="0"/>
            </a:rPr>
            <a:t>In conclusion, </a:t>
          </a:r>
          <a:r>
            <a:rPr lang="en-US" sz="1400" dirty="0">
              <a:latin typeface="Arial" panose="020B0604020202020204" pitchFamily="34" charset="0"/>
              <a:cs typeface="Arial" panose="020B0604020202020204" pitchFamily="34" charset="0"/>
            </a:rPr>
            <a:t>Hilton LXR Hotel and Resort </a:t>
          </a:r>
          <a:r>
            <a:rPr lang="en-GB" sz="1400" dirty="0">
              <a:latin typeface="Arial" panose="020B0604020202020204" pitchFamily="34" charset="0"/>
              <a:cs typeface="Arial" panose="020B0604020202020204" pitchFamily="34" charset="0"/>
            </a:rPr>
            <a:t>relies heavily on its guest services to thrive. A great visitor experience, increased customer loyalty, and a sustainable market advantage are all the result of the brand's dedication to offering exceptional guest services.</a:t>
          </a:r>
          <a:endParaRPr lang="en-US" sz="1400" dirty="0">
            <a:latin typeface="Arial" panose="020B0604020202020204" pitchFamily="34" charset="0"/>
            <a:cs typeface="Arial" panose="020B0604020202020204" pitchFamily="34" charset="0"/>
          </a:endParaRPr>
        </a:p>
      </dgm:t>
    </dgm:pt>
    <dgm:pt modelId="{4D8AAE09-0440-443A-97BA-8DA4A14552DF}" type="parTrans" cxnId="{7E25818C-874D-4FF4-954C-65E16E9EA1AC}">
      <dgm:prSet/>
      <dgm:spPr/>
      <dgm:t>
        <a:bodyPr/>
        <a:lstStyle/>
        <a:p>
          <a:endParaRPr lang="en-US" sz="2000">
            <a:latin typeface="Arial" panose="020B0604020202020204" pitchFamily="34" charset="0"/>
            <a:cs typeface="Arial" panose="020B0604020202020204" pitchFamily="34" charset="0"/>
          </a:endParaRPr>
        </a:p>
      </dgm:t>
    </dgm:pt>
    <dgm:pt modelId="{C84B716A-B7BA-43E7-AEF7-41D89005A405}" type="sibTrans" cxnId="{7E25818C-874D-4FF4-954C-65E16E9EA1AC}">
      <dgm:prSet/>
      <dgm:spPr/>
      <dgm:t>
        <a:bodyPr/>
        <a:lstStyle/>
        <a:p>
          <a:endParaRPr lang="en-US" sz="2000">
            <a:latin typeface="Arial" panose="020B0604020202020204" pitchFamily="34" charset="0"/>
            <a:cs typeface="Arial" panose="020B0604020202020204" pitchFamily="34" charset="0"/>
          </a:endParaRPr>
        </a:p>
      </dgm:t>
    </dgm:pt>
    <dgm:pt modelId="{40F60130-659F-41E9-AFC5-94F3C87B4BC1}" type="pres">
      <dgm:prSet presAssocID="{291C9C6D-2A63-4AD6-B900-21230CF81183}" presName="Name0" presStyleCnt="0">
        <dgm:presLayoutVars>
          <dgm:dir/>
          <dgm:resizeHandles val="exact"/>
        </dgm:presLayoutVars>
      </dgm:prSet>
      <dgm:spPr/>
    </dgm:pt>
    <dgm:pt modelId="{A6425E60-63AB-4C79-A4EF-CFDF12F44A89}" type="pres">
      <dgm:prSet presAssocID="{291C9C6D-2A63-4AD6-B900-21230CF81183}" presName="arrow" presStyleLbl="bgShp" presStyleIdx="0" presStyleCnt="1"/>
      <dgm:spPr/>
    </dgm:pt>
    <dgm:pt modelId="{04F1E478-0628-4AD9-A3B7-47DE7F489C12}" type="pres">
      <dgm:prSet presAssocID="{291C9C6D-2A63-4AD6-B900-21230CF81183}" presName="points" presStyleCnt="0"/>
      <dgm:spPr/>
    </dgm:pt>
    <dgm:pt modelId="{571EBCB5-E726-4405-8B03-196129553A0E}" type="pres">
      <dgm:prSet presAssocID="{7DB1D916-63CE-44E1-8611-52DD3F081F73}" presName="compositeA" presStyleCnt="0"/>
      <dgm:spPr/>
    </dgm:pt>
    <dgm:pt modelId="{8D136CEF-DAF7-4339-B904-A4B312FE52D3}" type="pres">
      <dgm:prSet presAssocID="{7DB1D916-63CE-44E1-8611-52DD3F081F73}" presName="textA" presStyleLbl="revTx" presStyleIdx="0" presStyleCnt="3" custScaleX="160046">
        <dgm:presLayoutVars>
          <dgm:bulletEnabled val="1"/>
        </dgm:presLayoutVars>
      </dgm:prSet>
      <dgm:spPr/>
    </dgm:pt>
    <dgm:pt modelId="{CBD046C5-B4DA-42D7-A08B-2EEE0C1394D9}" type="pres">
      <dgm:prSet presAssocID="{7DB1D916-63CE-44E1-8611-52DD3F081F73}" presName="circleA" presStyleLbl="node1" presStyleIdx="0" presStyleCnt="3"/>
      <dgm:spPr/>
    </dgm:pt>
    <dgm:pt modelId="{41606F2E-2253-4899-A34D-EB71FBEB5259}" type="pres">
      <dgm:prSet presAssocID="{7DB1D916-63CE-44E1-8611-52DD3F081F73}" presName="spaceA" presStyleCnt="0"/>
      <dgm:spPr/>
    </dgm:pt>
    <dgm:pt modelId="{0EE0F0AE-9F52-48DA-89C0-9EF32ACB1FB5}" type="pres">
      <dgm:prSet presAssocID="{5721995B-42C4-4285-9D76-ED65132451D2}" presName="space" presStyleCnt="0"/>
      <dgm:spPr/>
    </dgm:pt>
    <dgm:pt modelId="{9FF00287-7295-4A9D-A921-C69EED80893B}" type="pres">
      <dgm:prSet presAssocID="{EA91831A-B36D-485B-AEEB-770446005DDD}" presName="compositeB" presStyleCnt="0"/>
      <dgm:spPr/>
    </dgm:pt>
    <dgm:pt modelId="{6599A683-C03E-4404-89FF-8DE03229AC14}" type="pres">
      <dgm:prSet presAssocID="{EA91831A-B36D-485B-AEEB-770446005DDD}" presName="textB" presStyleLbl="revTx" presStyleIdx="1" presStyleCnt="3" custScaleX="156210">
        <dgm:presLayoutVars>
          <dgm:bulletEnabled val="1"/>
        </dgm:presLayoutVars>
      </dgm:prSet>
      <dgm:spPr/>
    </dgm:pt>
    <dgm:pt modelId="{B284B378-7B9F-4E05-B47C-378D8F7C9321}" type="pres">
      <dgm:prSet presAssocID="{EA91831A-B36D-485B-AEEB-770446005DDD}" presName="circleB" presStyleLbl="node1" presStyleIdx="1" presStyleCnt="3"/>
      <dgm:spPr/>
    </dgm:pt>
    <dgm:pt modelId="{3EFCE26A-7BAD-4827-B951-0444320184A5}" type="pres">
      <dgm:prSet presAssocID="{EA91831A-B36D-485B-AEEB-770446005DDD}" presName="spaceB" presStyleCnt="0"/>
      <dgm:spPr/>
    </dgm:pt>
    <dgm:pt modelId="{7B2B62F4-C361-4CD3-8B24-7A3F983375D1}" type="pres">
      <dgm:prSet presAssocID="{C5040566-AA6E-441E-A3A9-98C67C1E2DB2}" presName="space" presStyleCnt="0"/>
      <dgm:spPr/>
    </dgm:pt>
    <dgm:pt modelId="{33A062A6-4BF2-40A1-B376-07A213CBAFB4}" type="pres">
      <dgm:prSet presAssocID="{7DB3DB6B-E8C7-424F-BE99-11AF03412BB1}" presName="compositeA" presStyleCnt="0"/>
      <dgm:spPr/>
    </dgm:pt>
    <dgm:pt modelId="{A378DE82-8DAA-49AF-A6A7-76EF85383C56}" type="pres">
      <dgm:prSet presAssocID="{7DB3DB6B-E8C7-424F-BE99-11AF03412BB1}" presName="textA" presStyleLbl="revTx" presStyleIdx="2" presStyleCnt="3" custScaleX="186803">
        <dgm:presLayoutVars>
          <dgm:bulletEnabled val="1"/>
        </dgm:presLayoutVars>
      </dgm:prSet>
      <dgm:spPr/>
    </dgm:pt>
    <dgm:pt modelId="{820669B8-A04C-4B38-BAB0-5111C9BBC747}" type="pres">
      <dgm:prSet presAssocID="{7DB3DB6B-E8C7-424F-BE99-11AF03412BB1}" presName="circleA" presStyleLbl="node1" presStyleIdx="2" presStyleCnt="3"/>
      <dgm:spPr/>
    </dgm:pt>
    <dgm:pt modelId="{0E4EC462-6C94-49EB-AAC2-94283AAC02A4}" type="pres">
      <dgm:prSet presAssocID="{7DB3DB6B-E8C7-424F-BE99-11AF03412BB1}" presName="spaceA" presStyleCnt="0"/>
      <dgm:spPr/>
    </dgm:pt>
  </dgm:ptLst>
  <dgm:cxnLst>
    <dgm:cxn modelId="{1FFABA2C-BE2F-4E49-926B-F9789B8A70DE}" type="presOf" srcId="{7DB1D916-63CE-44E1-8611-52DD3F081F73}" destId="{8D136CEF-DAF7-4339-B904-A4B312FE52D3}" srcOrd="0" destOrd="0" presId="urn:microsoft.com/office/officeart/2005/8/layout/hProcess11"/>
    <dgm:cxn modelId="{40AAA12F-25DD-4000-95A6-E6FD3FDD165E}" srcId="{291C9C6D-2A63-4AD6-B900-21230CF81183}" destId="{EA91831A-B36D-485B-AEEB-770446005DDD}" srcOrd="1" destOrd="0" parTransId="{09361C8B-2232-43B3-BE10-EF420CD44BF3}" sibTransId="{C5040566-AA6E-441E-A3A9-98C67C1E2DB2}"/>
    <dgm:cxn modelId="{F2EEB573-E8DD-41EB-8835-106A2A445D08}" type="presOf" srcId="{7DB3DB6B-E8C7-424F-BE99-11AF03412BB1}" destId="{A378DE82-8DAA-49AF-A6A7-76EF85383C56}" srcOrd="0" destOrd="0" presId="urn:microsoft.com/office/officeart/2005/8/layout/hProcess11"/>
    <dgm:cxn modelId="{7E25818C-874D-4FF4-954C-65E16E9EA1AC}" srcId="{291C9C6D-2A63-4AD6-B900-21230CF81183}" destId="{7DB3DB6B-E8C7-424F-BE99-11AF03412BB1}" srcOrd="2" destOrd="0" parTransId="{4D8AAE09-0440-443A-97BA-8DA4A14552DF}" sibTransId="{C84B716A-B7BA-43E7-AEF7-41D89005A405}"/>
    <dgm:cxn modelId="{AC2C2C8F-2BAC-4CDE-BB7E-77D48FADD2EF}" srcId="{291C9C6D-2A63-4AD6-B900-21230CF81183}" destId="{7DB1D916-63CE-44E1-8611-52DD3F081F73}" srcOrd="0" destOrd="0" parTransId="{74BD734B-5E6B-4B38-B2BB-01879D83C42B}" sibTransId="{5721995B-42C4-4285-9D76-ED65132451D2}"/>
    <dgm:cxn modelId="{E76EE5BC-B95F-4982-B15A-E82A4544F050}" type="presOf" srcId="{291C9C6D-2A63-4AD6-B900-21230CF81183}" destId="{40F60130-659F-41E9-AFC5-94F3C87B4BC1}" srcOrd="0" destOrd="0" presId="urn:microsoft.com/office/officeart/2005/8/layout/hProcess11"/>
    <dgm:cxn modelId="{004D25E8-9BF3-4DF0-AA37-AEECAAE86DD1}" type="presOf" srcId="{EA91831A-B36D-485B-AEEB-770446005DDD}" destId="{6599A683-C03E-4404-89FF-8DE03229AC14}" srcOrd="0" destOrd="0" presId="urn:microsoft.com/office/officeart/2005/8/layout/hProcess11"/>
    <dgm:cxn modelId="{2E257D59-F051-4060-80ED-26BEB0E1C36B}" type="presParOf" srcId="{40F60130-659F-41E9-AFC5-94F3C87B4BC1}" destId="{A6425E60-63AB-4C79-A4EF-CFDF12F44A89}" srcOrd="0" destOrd="0" presId="urn:microsoft.com/office/officeart/2005/8/layout/hProcess11"/>
    <dgm:cxn modelId="{8920C1F7-0604-4D55-AA16-9757E9BED81D}" type="presParOf" srcId="{40F60130-659F-41E9-AFC5-94F3C87B4BC1}" destId="{04F1E478-0628-4AD9-A3B7-47DE7F489C12}" srcOrd="1" destOrd="0" presId="urn:microsoft.com/office/officeart/2005/8/layout/hProcess11"/>
    <dgm:cxn modelId="{A49C2BB0-6D20-48C5-85BD-383056E17BAE}" type="presParOf" srcId="{04F1E478-0628-4AD9-A3B7-47DE7F489C12}" destId="{571EBCB5-E726-4405-8B03-196129553A0E}" srcOrd="0" destOrd="0" presId="urn:microsoft.com/office/officeart/2005/8/layout/hProcess11"/>
    <dgm:cxn modelId="{FF5ADA4E-D7C0-40C5-AA5D-7B15DFC27367}" type="presParOf" srcId="{571EBCB5-E726-4405-8B03-196129553A0E}" destId="{8D136CEF-DAF7-4339-B904-A4B312FE52D3}" srcOrd="0" destOrd="0" presId="urn:microsoft.com/office/officeart/2005/8/layout/hProcess11"/>
    <dgm:cxn modelId="{A8D3BA05-5D4A-4A16-A09B-0425F584CD03}" type="presParOf" srcId="{571EBCB5-E726-4405-8B03-196129553A0E}" destId="{CBD046C5-B4DA-42D7-A08B-2EEE0C1394D9}" srcOrd="1" destOrd="0" presId="urn:microsoft.com/office/officeart/2005/8/layout/hProcess11"/>
    <dgm:cxn modelId="{2D1BCC1A-B885-4D35-8F89-59590765FC57}" type="presParOf" srcId="{571EBCB5-E726-4405-8B03-196129553A0E}" destId="{41606F2E-2253-4899-A34D-EB71FBEB5259}" srcOrd="2" destOrd="0" presId="urn:microsoft.com/office/officeart/2005/8/layout/hProcess11"/>
    <dgm:cxn modelId="{FC1D5BCB-AC66-4731-AC50-A344B05C63D1}" type="presParOf" srcId="{04F1E478-0628-4AD9-A3B7-47DE7F489C12}" destId="{0EE0F0AE-9F52-48DA-89C0-9EF32ACB1FB5}" srcOrd="1" destOrd="0" presId="urn:microsoft.com/office/officeart/2005/8/layout/hProcess11"/>
    <dgm:cxn modelId="{029BEAC4-B3EC-4FDB-816C-A498CA52BFB4}" type="presParOf" srcId="{04F1E478-0628-4AD9-A3B7-47DE7F489C12}" destId="{9FF00287-7295-4A9D-A921-C69EED80893B}" srcOrd="2" destOrd="0" presId="urn:microsoft.com/office/officeart/2005/8/layout/hProcess11"/>
    <dgm:cxn modelId="{1194BC72-DCA8-4753-8DA8-8F08D73DF201}" type="presParOf" srcId="{9FF00287-7295-4A9D-A921-C69EED80893B}" destId="{6599A683-C03E-4404-89FF-8DE03229AC14}" srcOrd="0" destOrd="0" presId="urn:microsoft.com/office/officeart/2005/8/layout/hProcess11"/>
    <dgm:cxn modelId="{70182504-A375-4929-B504-E46F388BC537}" type="presParOf" srcId="{9FF00287-7295-4A9D-A921-C69EED80893B}" destId="{B284B378-7B9F-4E05-B47C-378D8F7C9321}" srcOrd="1" destOrd="0" presId="urn:microsoft.com/office/officeart/2005/8/layout/hProcess11"/>
    <dgm:cxn modelId="{953693A7-DD78-4D10-9377-36D60484B164}" type="presParOf" srcId="{9FF00287-7295-4A9D-A921-C69EED80893B}" destId="{3EFCE26A-7BAD-4827-B951-0444320184A5}" srcOrd="2" destOrd="0" presId="urn:microsoft.com/office/officeart/2005/8/layout/hProcess11"/>
    <dgm:cxn modelId="{7170649A-C1DF-4E08-8394-ED6AE687BDAE}" type="presParOf" srcId="{04F1E478-0628-4AD9-A3B7-47DE7F489C12}" destId="{7B2B62F4-C361-4CD3-8B24-7A3F983375D1}" srcOrd="3" destOrd="0" presId="urn:microsoft.com/office/officeart/2005/8/layout/hProcess11"/>
    <dgm:cxn modelId="{CC4B9A8C-029A-475C-AE92-4DECA14D8AF1}" type="presParOf" srcId="{04F1E478-0628-4AD9-A3B7-47DE7F489C12}" destId="{33A062A6-4BF2-40A1-B376-07A213CBAFB4}" srcOrd="4" destOrd="0" presId="urn:microsoft.com/office/officeart/2005/8/layout/hProcess11"/>
    <dgm:cxn modelId="{0212ABDB-F022-4C90-81A2-A23A02EF8414}" type="presParOf" srcId="{33A062A6-4BF2-40A1-B376-07A213CBAFB4}" destId="{A378DE82-8DAA-49AF-A6A7-76EF85383C56}" srcOrd="0" destOrd="0" presId="urn:microsoft.com/office/officeart/2005/8/layout/hProcess11"/>
    <dgm:cxn modelId="{2DCC7182-0CBB-4702-B33C-FED25D9C3694}" type="presParOf" srcId="{33A062A6-4BF2-40A1-B376-07A213CBAFB4}" destId="{820669B8-A04C-4B38-BAB0-5111C9BBC747}" srcOrd="1" destOrd="0" presId="urn:microsoft.com/office/officeart/2005/8/layout/hProcess11"/>
    <dgm:cxn modelId="{76D62D9B-6AA0-4B38-8F94-095F4305A4E1}" type="presParOf" srcId="{33A062A6-4BF2-40A1-B376-07A213CBAFB4}" destId="{0E4EC462-6C94-49EB-AAC2-94283AAC02A4}" srcOrd="2" destOrd="0" presId="urn:microsoft.com/office/officeart/2005/8/layout/hProcess1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DC3E56-7F82-414F-83A1-89C5764E76F1}">
      <dsp:nvSpPr>
        <dsp:cNvPr id="0" name=""/>
        <dsp:cNvSpPr/>
      </dsp:nvSpPr>
      <dsp:spPr>
        <a:xfrm rot="5400000">
          <a:off x="641648" y="566725"/>
          <a:ext cx="1926429" cy="3205534"/>
        </a:xfrm>
        <a:prstGeom prst="corner">
          <a:avLst>
            <a:gd name="adj1" fmla="val 16120"/>
            <a:gd name="adj2" fmla="val 161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1C82D-FBF4-434D-92E4-0C92CF2DB895}">
      <dsp:nvSpPr>
        <dsp:cNvPr id="0" name=""/>
        <dsp:cNvSpPr/>
      </dsp:nvSpPr>
      <dsp:spPr>
        <a:xfrm>
          <a:off x="320079" y="1524489"/>
          <a:ext cx="2893974" cy="25367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The hotel caters primarily to business travellers, who appreciate the free Wi-Fi, 24-hour business centre, and meeting rooms that the chain is recognised for providing (Harrington and Akehurst, 2020). </a:t>
          </a:r>
          <a:endParaRPr lang="en-US" sz="1500" kern="1200">
            <a:latin typeface="Arial" panose="020B0604020202020204" pitchFamily="34" charset="0"/>
            <a:cs typeface="Arial" panose="020B0604020202020204" pitchFamily="34" charset="0"/>
          </a:endParaRPr>
        </a:p>
      </dsp:txBody>
      <dsp:txXfrm>
        <a:off x="320079" y="1524489"/>
        <a:ext cx="2893974" cy="2536738"/>
      </dsp:txXfrm>
    </dsp:sp>
    <dsp:sp modelId="{28166B09-C3F8-4AF8-AD92-F2AFBAB5C249}">
      <dsp:nvSpPr>
        <dsp:cNvPr id="0" name=""/>
        <dsp:cNvSpPr/>
      </dsp:nvSpPr>
      <dsp:spPr>
        <a:xfrm>
          <a:off x="2668021" y="330730"/>
          <a:ext cx="546032" cy="546032"/>
        </a:xfrm>
        <a:prstGeom prst="triangle">
          <a:avLst>
            <a:gd name="adj" fmla="val 100000"/>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A2D9E1-EE00-4E0F-8941-D8018CC470B9}">
      <dsp:nvSpPr>
        <dsp:cNvPr id="0" name=""/>
        <dsp:cNvSpPr/>
      </dsp:nvSpPr>
      <dsp:spPr>
        <a:xfrm rot="5400000">
          <a:off x="4184438" y="-309941"/>
          <a:ext cx="1926429" cy="3205534"/>
        </a:xfrm>
        <a:prstGeom prst="corner">
          <a:avLst>
            <a:gd name="adj1" fmla="val 16120"/>
            <a:gd name="adj2" fmla="val 16110"/>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8A65A3-A94F-4D04-8C68-635BEF9B2697}">
      <dsp:nvSpPr>
        <dsp:cNvPr id="0" name=""/>
        <dsp:cNvSpPr/>
      </dsp:nvSpPr>
      <dsp:spPr>
        <a:xfrm>
          <a:off x="3862869" y="647822"/>
          <a:ext cx="2893974" cy="25367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Hilton LXR Hotel and Resort </a:t>
          </a:r>
          <a:r>
            <a:rPr lang="en-GB" sz="1500" kern="1200" dirty="0">
              <a:latin typeface="Arial" panose="020B0604020202020204" pitchFamily="34" charset="0"/>
              <a:cs typeface="Arial" panose="020B0604020202020204" pitchFamily="34" charset="0"/>
            </a:rPr>
            <a:t>attracts a wide variety of customers, including both business and leisure travellers. This chain of hotels is popular with families, couples, and groups of friends because to its accessible locations, spacious guest rooms, and enticing on-site facilities including swimming pools, fitness centres, and dining options (Lucas, 2014). </a:t>
          </a:r>
          <a:endParaRPr lang="en-US" sz="1500" kern="1200" dirty="0">
            <a:latin typeface="Arial" panose="020B0604020202020204" pitchFamily="34" charset="0"/>
            <a:cs typeface="Arial" panose="020B0604020202020204" pitchFamily="34" charset="0"/>
          </a:endParaRPr>
        </a:p>
      </dsp:txBody>
      <dsp:txXfrm>
        <a:off x="3862869" y="647822"/>
        <a:ext cx="2893974" cy="2536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46707-C184-4102-BA91-730973470132}">
      <dsp:nvSpPr>
        <dsp:cNvPr id="0" name=""/>
        <dsp:cNvSpPr/>
      </dsp:nvSpPr>
      <dsp:spPr>
        <a:xfrm>
          <a:off x="-5457017" y="-835558"/>
          <a:ext cx="6497620" cy="6497620"/>
        </a:xfrm>
        <a:prstGeom prst="blockArc">
          <a:avLst>
            <a:gd name="adj1" fmla="val 18900000"/>
            <a:gd name="adj2" fmla="val 2700000"/>
            <a:gd name="adj3" fmla="val 332"/>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73F9C5-E805-49DC-BBA5-3FA43011AA45}">
      <dsp:nvSpPr>
        <dsp:cNvPr id="0" name=""/>
        <dsp:cNvSpPr/>
      </dsp:nvSpPr>
      <dsp:spPr>
        <a:xfrm>
          <a:off x="454998" y="301559"/>
          <a:ext cx="7621012" cy="6035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033"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Guest Rooms: </a:t>
          </a:r>
          <a:r>
            <a:rPr lang="en-GB" sz="1300" kern="1200">
              <a:latin typeface="Arial" panose="020B0604020202020204" pitchFamily="34" charset="0"/>
              <a:cs typeface="Arial" panose="020B0604020202020204" pitchFamily="34" charset="0"/>
            </a:rPr>
            <a:t>In addition to modern conveniences like flat-screen TVs, mini-fridges, and coffee machines, the hotel's rooms are also quite roomy (Scott, 2015).</a:t>
          </a:r>
          <a:endParaRPr lang="en-US" sz="1300" kern="1200">
            <a:latin typeface="Arial" panose="020B0604020202020204" pitchFamily="34" charset="0"/>
            <a:cs typeface="Arial" panose="020B0604020202020204" pitchFamily="34" charset="0"/>
          </a:endParaRPr>
        </a:p>
      </dsp:txBody>
      <dsp:txXfrm>
        <a:off x="454998" y="301559"/>
        <a:ext cx="7621012" cy="603505"/>
      </dsp:txXfrm>
    </dsp:sp>
    <dsp:sp modelId="{35FD689C-0ECF-4BC3-981F-2F7EF8C3737B}">
      <dsp:nvSpPr>
        <dsp:cNvPr id="0" name=""/>
        <dsp:cNvSpPr/>
      </dsp:nvSpPr>
      <dsp:spPr>
        <a:xfrm>
          <a:off x="77806" y="226121"/>
          <a:ext cx="754382" cy="754382"/>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29517A-BA5D-40A2-9E90-DE88F0900FEA}">
      <dsp:nvSpPr>
        <dsp:cNvPr id="0" name=""/>
        <dsp:cNvSpPr/>
      </dsp:nvSpPr>
      <dsp:spPr>
        <a:xfrm>
          <a:off x="887452" y="1206529"/>
          <a:ext cx="7188557" cy="603505"/>
        </a:xfrm>
        <a:prstGeom prst="rect">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033"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Dining: </a:t>
          </a:r>
          <a:r>
            <a:rPr lang="en-GB" sz="1300" kern="1200">
              <a:latin typeface="Arial" panose="020B0604020202020204" pitchFamily="34" charset="0"/>
              <a:cs typeface="Arial" panose="020B0604020202020204" pitchFamily="34" charset="0"/>
            </a:rPr>
            <a:t>The Garden Grille &amp; Bar and a 24-hour pantry provide on-site dining alternatives that have helped make the brand famous.</a:t>
          </a:r>
          <a:endParaRPr lang="en-US" sz="1300" kern="1200">
            <a:latin typeface="Arial" panose="020B0604020202020204" pitchFamily="34" charset="0"/>
            <a:cs typeface="Arial" panose="020B0604020202020204" pitchFamily="34" charset="0"/>
          </a:endParaRPr>
        </a:p>
      </dsp:txBody>
      <dsp:txXfrm>
        <a:off x="887452" y="1206529"/>
        <a:ext cx="7188557" cy="603505"/>
      </dsp:txXfrm>
    </dsp:sp>
    <dsp:sp modelId="{56871669-ABBF-4694-A8E0-717841C057E2}">
      <dsp:nvSpPr>
        <dsp:cNvPr id="0" name=""/>
        <dsp:cNvSpPr/>
      </dsp:nvSpPr>
      <dsp:spPr>
        <a:xfrm>
          <a:off x="510261" y="1131090"/>
          <a:ext cx="754382" cy="754382"/>
        </a:xfrm>
        <a:prstGeom prst="ellipse">
          <a:avLst/>
        </a:prstGeom>
        <a:solidFill>
          <a:schemeClr val="lt1">
            <a:hueOff val="0"/>
            <a:satOff val="0"/>
            <a:lumOff val="0"/>
            <a:alphaOff val="0"/>
          </a:schemeClr>
        </a:solidFill>
        <a:ln w="12700" cap="flat" cmpd="sng" algn="ctr">
          <a:solidFill>
            <a:schemeClr val="accent3">
              <a:hueOff val="677650"/>
              <a:satOff val="25000"/>
              <a:lumOff val="-36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639C2F-5221-4DF4-8B6E-8B5B04867710}">
      <dsp:nvSpPr>
        <dsp:cNvPr id="0" name=""/>
        <dsp:cNvSpPr/>
      </dsp:nvSpPr>
      <dsp:spPr>
        <a:xfrm>
          <a:off x="1020181" y="2111498"/>
          <a:ext cx="7055828" cy="603505"/>
        </a:xfrm>
        <a:prstGeom prst="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033"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Meeting and Event Spaces: </a:t>
          </a:r>
          <a:r>
            <a:rPr lang="en-GB" sz="1300" kern="1200" dirty="0">
              <a:latin typeface="Arial" panose="020B0604020202020204" pitchFamily="34" charset="0"/>
              <a:cs typeface="Arial" panose="020B0604020202020204" pitchFamily="34" charset="0"/>
            </a:rPr>
            <a:t>Meeting and event facilities at the </a:t>
          </a:r>
          <a:r>
            <a:rPr lang="en-US" sz="1300" kern="1200" dirty="0">
              <a:latin typeface="Arial" panose="020B0604020202020204" pitchFamily="34" charset="0"/>
              <a:cs typeface="Arial" panose="020B0604020202020204" pitchFamily="34" charset="0"/>
            </a:rPr>
            <a:t>Hilton LXR Hotel and Resort </a:t>
          </a:r>
          <a:r>
            <a:rPr lang="en-GB" sz="1300" kern="1200" dirty="0">
              <a:latin typeface="Arial" panose="020B0604020202020204" pitchFamily="34" charset="0"/>
              <a:cs typeface="Arial" panose="020B0604020202020204" pitchFamily="34" charset="0"/>
            </a:rPr>
            <a:t>range from ballrooms and boardrooms to outdoor locations, making it possible to host gatherings of varying sizes and types.</a:t>
          </a:r>
          <a:endParaRPr lang="en-US" sz="1300" kern="1200" dirty="0">
            <a:latin typeface="Arial" panose="020B0604020202020204" pitchFamily="34" charset="0"/>
            <a:cs typeface="Arial" panose="020B0604020202020204" pitchFamily="34" charset="0"/>
          </a:endParaRPr>
        </a:p>
      </dsp:txBody>
      <dsp:txXfrm>
        <a:off x="1020181" y="2111498"/>
        <a:ext cx="7055828" cy="603505"/>
      </dsp:txXfrm>
    </dsp:sp>
    <dsp:sp modelId="{7CF890D5-221A-4F7F-9F68-269FCCBD8F9B}">
      <dsp:nvSpPr>
        <dsp:cNvPr id="0" name=""/>
        <dsp:cNvSpPr/>
      </dsp:nvSpPr>
      <dsp:spPr>
        <a:xfrm>
          <a:off x="642990" y="2036060"/>
          <a:ext cx="754382" cy="754382"/>
        </a:xfrm>
        <a:prstGeom prst="ellipse">
          <a:avLst/>
        </a:prstGeom>
        <a:solidFill>
          <a:schemeClr val="lt1">
            <a:hueOff val="0"/>
            <a:satOff val="0"/>
            <a:lumOff val="0"/>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761036-AE33-496E-8E31-EF169C2540D3}">
      <dsp:nvSpPr>
        <dsp:cNvPr id="0" name=""/>
        <dsp:cNvSpPr/>
      </dsp:nvSpPr>
      <dsp:spPr>
        <a:xfrm>
          <a:off x="887452" y="3016467"/>
          <a:ext cx="7188557" cy="603505"/>
        </a:xfrm>
        <a:prstGeom prst="rect">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033"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Business Services: </a:t>
          </a:r>
          <a:r>
            <a:rPr lang="en-GB" sz="1300" kern="1200">
              <a:latin typeface="Arial" panose="020B0604020202020204" pitchFamily="34" charset="0"/>
              <a:cs typeface="Arial" panose="020B0604020202020204" pitchFamily="34" charset="0"/>
            </a:rPr>
            <a:t>For the convenience of business guests, the hotel provides free Wi-Fi, a 24-hour business centre, and printing facilities (Hospitality Consulting, 2019).</a:t>
          </a:r>
          <a:endParaRPr lang="en-US" sz="1300" kern="1200">
            <a:latin typeface="Arial" panose="020B0604020202020204" pitchFamily="34" charset="0"/>
            <a:cs typeface="Arial" panose="020B0604020202020204" pitchFamily="34" charset="0"/>
          </a:endParaRPr>
        </a:p>
      </dsp:txBody>
      <dsp:txXfrm>
        <a:off x="887452" y="3016467"/>
        <a:ext cx="7188557" cy="603505"/>
      </dsp:txXfrm>
    </dsp:sp>
    <dsp:sp modelId="{7AADBE10-AEA8-4908-AE57-42493A9B6E00}">
      <dsp:nvSpPr>
        <dsp:cNvPr id="0" name=""/>
        <dsp:cNvSpPr/>
      </dsp:nvSpPr>
      <dsp:spPr>
        <a:xfrm>
          <a:off x="510261" y="2941029"/>
          <a:ext cx="754382" cy="754382"/>
        </a:xfrm>
        <a:prstGeom prst="ellipse">
          <a:avLst/>
        </a:prstGeom>
        <a:solidFill>
          <a:schemeClr val="lt1">
            <a:hueOff val="0"/>
            <a:satOff val="0"/>
            <a:lumOff val="0"/>
            <a:alphaOff val="0"/>
          </a:schemeClr>
        </a:solidFill>
        <a:ln w="12700" cap="flat" cmpd="sng" algn="ctr">
          <a:solidFill>
            <a:schemeClr val="accent3">
              <a:hueOff val="2032949"/>
              <a:satOff val="75000"/>
              <a:lumOff val="-11029"/>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96EB61-3B56-42CE-9A72-00EC15473390}">
      <dsp:nvSpPr>
        <dsp:cNvPr id="0" name=""/>
        <dsp:cNvSpPr/>
      </dsp:nvSpPr>
      <dsp:spPr>
        <a:xfrm>
          <a:off x="454998" y="3921437"/>
          <a:ext cx="7621012" cy="603505"/>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9033"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Fitness and Recreation: </a:t>
          </a:r>
          <a:r>
            <a:rPr lang="en-GB" sz="1300" kern="1200">
              <a:latin typeface="Arial" panose="020B0604020202020204" pitchFamily="34" charset="0"/>
              <a:cs typeface="Arial" panose="020B0604020202020204" pitchFamily="34" charset="0"/>
            </a:rPr>
            <a:t>The brand provides guests with fitness centres, swimming pools (both indoor and outdoor), and other recreational facilities so that they may keep active and refreshed during their stay.</a:t>
          </a:r>
          <a:endParaRPr lang="en-US" sz="1300" kern="1200">
            <a:latin typeface="Arial" panose="020B0604020202020204" pitchFamily="34" charset="0"/>
            <a:cs typeface="Arial" panose="020B0604020202020204" pitchFamily="34" charset="0"/>
          </a:endParaRPr>
        </a:p>
      </dsp:txBody>
      <dsp:txXfrm>
        <a:off x="454998" y="3921437"/>
        <a:ext cx="7621012" cy="603505"/>
      </dsp:txXfrm>
    </dsp:sp>
    <dsp:sp modelId="{13E7C88E-3EB0-418D-8B93-D173D0B670D2}">
      <dsp:nvSpPr>
        <dsp:cNvPr id="0" name=""/>
        <dsp:cNvSpPr/>
      </dsp:nvSpPr>
      <dsp:spPr>
        <a:xfrm>
          <a:off x="77806" y="3845998"/>
          <a:ext cx="754382" cy="754382"/>
        </a:xfrm>
        <a:prstGeom prst="ellipse">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25E60-63AB-4C79-A4EF-CFDF12F44A89}">
      <dsp:nvSpPr>
        <dsp:cNvPr id="0" name=""/>
        <dsp:cNvSpPr/>
      </dsp:nvSpPr>
      <dsp:spPr>
        <a:xfrm>
          <a:off x="0" y="1158519"/>
          <a:ext cx="8665544" cy="1544693"/>
        </a:xfrm>
        <a:prstGeom prst="notched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136CEF-DAF7-4339-B904-A4B312FE52D3}">
      <dsp:nvSpPr>
        <dsp:cNvPr id="0" name=""/>
        <dsp:cNvSpPr/>
      </dsp:nvSpPr>
      <dsp:spPr>
        <a:xfrm>
          <a:off x="1703" y="0"/>
          <a:ext cx="2431790" cy="1544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Guest services play a crucial part in the success of Hilton Garden Inn. The quality of a hotel's guest services directly impacts the level of satisfaction that may be expected from a stay there (Lucas, 2014). </a:t>
          </a:r>
          <a:endParaRPr lang="en-US" sz="1400" kern="1200" dirty="0">
            <a:latin typeface="Arial" panose="020B0604020202020204" pitchFamily="34" charset="0"/>
            <a:cs typeface="Arial" panose="020B0604020202020204" pitchFamily="34" charset="0"/>
          </a:endParaRPr>
        </a:p>
      </dsp:txBody>
      <dsp:txXfrm>
        <a:off x="1703" y="0"/>
        <a:ext cx="2431790" cy="1544693"/>
      </dsp:txXfrm>
    </dsp:sp>
    <dsp:sp modelId="{CBD046C5-B4DA-42D7-A08B-2EEE0C1394D9}">
      <dsp:nvSpPr>
        <dsp:cNvPr id="0" name=""/>
        <dsp:cNvSpPr/>
      </dsp:nvSpPr>
      <dsp:spPr>
        <a:xfrm>
          <a:off x="1024511" y="1737779"/>
          <a:ext cx="386173" cy="38617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9A683-C03E-4404-89FF-8DE03229AC14}">
      <dsp:nvSpPr>
        <dsp:cNvPr id="0" name=""/>
        <dsp:cNvSpPr/>
      </dsp:nvSpPr>
      <dsp:spPr>
        <a:xfrm>
          <a:off x="2509465" y="2317039"/>
          <a:ext cx="2373504" cy="1544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success of a hotel depends heavily on the quality of its guest services. </a:t>
          </a:r>
          <a:r>
            <a:rPr lang="en-US" sz="1400" kern="1200" dirty="0">
              <a:latin typeface="Arial" panose="020B0604020202020204" pitchFamily="34" charset="0"/>
              <a:cs typeface="Arial" panose="020B0604020202020204" pitchFamily="34" charset="0"/>
            </a:rPr>
            <a:t>Hilton LXR Hotel and Resort </a:t>
          </a:r>
          <a:r>
            <a:rPr lang="en-GB" sz="1400" kern="1200" dirty="0">
              <a:latin typeface="Arial" panose="020B0604020202020204" pitchFamily="34" charset="0"/>
              <a:cs typeface="Arial" panose="020B0604020202020204" pitchFamily="34" charset="0"/>
            </a:rPr>
            <a:t>can make sure its visitors have a relaxing and comfortable stay by providing services like a 24-hour front desk, a concierge, and daily housekeeping. </a:t>
          </a:r>
          <a:endParaRPr lang="en-US" sz="1400" kern="1200" dirty="0">
            <a:latin typeface="Arial" panose="020B0604020202020204" pitchFamily="34" charset="0"/>
            <a:cs typeface="Arial" panose="020B0604020202020204" pitchFamily="34" charset="0"/>
          </a:endParaRPr>
        </a:p>
      </dsp:txBody>
      <dsp:txXfrm>
        <a:off x="2509465" y="2317039"/>
        <a:ext cx="2373504" cy="1544693"/>
      </dsp:txXfrm>
    </dsp:sp>
    <dsp:sp modelId="{B284B378-7B9F-4E05-B47C-378D8F7C9321}">
      <dsp:nvSpPr>
        <dsp:cNvPr id="0" name=""/>
        <dsp:cNvSpPr/>
      </dsp:nvSpPr>
      <dsp:spPr>
        <a:xfrm>
          <a:off x="3503130" y="1737779"/>
          <a:ext cx="386173" cy="386173"/>
        </a:xfrm>
        <a:prstGeom prst="ellipse">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78DE82-8DAA-49AF-A6A7-76EF85383C56}">
      <dsp:nvSpPr>
        <dsp:cNvPr id="0" name=""/>
        <dsp:cNvSpPr/>
      </dsp:nvSpPr>
      <dsp:spPr>
        <a:xfrm>
          <a:off x="4958941" y="0"/>
          <a:ext cx="2838344" cy="1544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 conclusion, </a:t>
          </a:r>
          <a:r>
            <a:rPr lang="en-US" sz="1400" kern="1200" dirty="0">
              <a:latin typeface="Arial" panose="020B0604020202020204" pitchFamily="34" charset="0"/>
              <a:cs typeface="Arial" panose="020B0604020202020204" pitchFamily="34" charset="0"/>
            </a:rPr>
            <a:t>Hilton LXR Hotel and Resort </a:t>
          </a:r>
          <a:r>
            <a:rPr lang="en-GB" sz="1400" kern="1200" dirty="0">
              <a:latin typeface="Arial" panose="020B0604020202020204" pitchFamily="34" charset="0"/>
              <a:cs typeface="Arial" panose="020B0604020202020204" pitchFamily="34" charset="0"/>
            </a:rPr>
            <a:t>relies heavily on its guest services to thrive. A great visitor experience, increased customer loyalty, and a sustainable market advantage are all the result of the brand's dedication to offering exceptional guest services.</a:t>
          </a:r>
          <a:endParaRPr lang="en-US" sz="1400" kern="1200" dirty="0">
            <a:latin typeface="Arial" panose="020B0604020202020204" pitchFamily="34" charset="0"/>
            <a:cs typeface="Arial" panose="020B0604020202020204" pitchFamily="34" charset="0"/>
          </a:endParaRPr>
        </a:p>
      </dsp:txBody>
      <dsp:txXfrm>
        <a:off x="4958941" y="0"/>
        <a:ext cx="2838344" cy="1544693"/>
      </dsp:txXfrm>
    </dsp:sp>
    <dsp:sp modelId="{820669B8-A04C-4B38-BAB0-5111C9BBC747}">
      <dsp:nvSpPr>
        <dsp:cNvPr id="0" name=""/>
        <dsp:cNvSpPr/>
      </dsp:nvSpPr>
      <dsp:spPr>
        <a:xfrm>
          <a:off x="6185027" y="1737779"/>
          <a:ext cx="386173" cy="386173"/>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A8DC35-8880-4475-96DD-5A579116D4F4}" type="datetimeFigureOut">
              <a:rPr lang="en-GB" smtClean="0"/>
              <a:t>24/05/2023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0E2B15-B857-4EF8-BF02-878FDC726610}" type="slidenum">
              <a:rPr lang="en-GB" smtClean="0"/>
              <a:t>‹#›</a:t>
            </a:fld>
            <a:endParaRPr lang="en-GB"/>
          </a:p>
        </p:txBody>
      </p:sp>
    </p:spTree>
    <p:extLst>
      <p:ext uri="{BB962C8B-B14F-4D97-AF65-F5344CB8AC3E}">
        <p14:creationId xmlns:p14="http://schemas.microsoft.com/office/powerpoint/2010/main" val="2798930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200"/>
              </a:spcAft>
            </a:pPr>
            <a:r>
              <a:rPr lang="en-GB" sz="1800" b="1" kern="0" dirty="0">
                <a:effectLst/>
                <a:latin typeface="Times New Roman" panose="02020603050405020304" pitchFamily="18" charset="0"/>
              </a:rPr>
              <a:t>Business Finance</a:t>
            </a:r>
            <a:endParaRPr lang="en-US" sz="1800" b="1" kern="0" dirty="0">
              <a:effectLst/>
              <a:latin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The word "business finance" describes the availability of capital and credit to a corporation. Businesses cannot thrive without reliable financial resources (Brown, 2014). The health of any economy depends on people being able to pay their monthly rent and buy the things they need. In order to meet financial commitments and pursue organizational goals, businesses must engage in the crucial but often overlooked process of raising and protecting capital. That no business can exist without a constant infusion of capital underlines the importance of careful financial management. In most cases, the founders of a firm will have to dig into their own pockets to pay the company's ongoing costs when the initial capital runs out (Tan and Sidhu, 2014). It's further proof that companies can't afford to ignore the need of careful financial management. Business owners and employees alike are consequently continually on the lookout for fresh revenue opportunities.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2545044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200"/>
              </a:spcAft>
            </a:pPr>
            <a:r>
              <a:rPr lang="en-GB" sz="1800" b="1" kern="0" dirty="0">
                <a:effectLst/>
                <a:latin typeface="Times New Roman" panose="02020603050405020304" pitchFamily="18" charset="0"/>
              </a:rPr>
              <a:t>Needs of Business Finance</a:t>
            </a:r>
            <a:endParaRPr lang="en-US" sz="1800" b="1" kern="0" dirty="0">
              <a:effectLst/>
              <a:latin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Planning, raising, controlling, and administering of total available funding of a company is all part of "business finance." A company can't function on a vast or even manageable scale without sufficient money. While a sophisticated finance department handle such matters for large businesses, the owner or manager of a small business typically makes such choices (</a:t>
            </a:r>
            <a:r>
              <a:rPr lang="en-GB" sz="1800" dirty="0" err="1">
                <a:effectLst/>
                <a:latin typeface="Times New Roman" panose="02020603050405020304" pitchFamily="18" charset="0"/>
                <a:ea typeface="Times New Roman" panose="02020603050405020304" pitchFamily="18" charset="0"/>
              </a:rPr>
              <a:t>Hafter</a:t>
            </a:r>
            <a:r>
              <a:rPr lang="en-GB" sz="1800" dirty="0">
                <a:effectLst/>
                <a:latin typeface="Times New Roman" panose="02020603050405020304" pitchFamily="18" charset="0"/>
                <a:ea typeface="Times New Roman" panose="02020603050405020304" pitchFamily="18" charset="0"/>
              </a:rPr>
              <a:t>, 2018). In order to keep running smoothly, businesses need money. However, the monetary needs of a business are covered below.</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Firstly, land, buildings, plant and machinery, furnishings and fittings, etc. are all examples of fixed assets, and they can be quite expensive to purchase despite how crucial they are to the company's functioning.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Secondly, materials, payroll, rent, utilities, etc., are just some of the recurring expenses that must be met after a firm is up and operating.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Thirdly, although the introduction of new products and services is crucial to a company's development and growth, it generally necessitates a large financial investment (Tan and Sidhu, 2014).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Fourthly, it stands to reason that a company will purchase cutting-edge machinery if it has the funds available to do so. If it doesn't have it, the firm will have to keep doing things the way it always has.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Fifthly, obviously, manufacturing and retail can't happen at the same time. Because there is always an interval of time between production and payment, there is always a lag between the two (</a:t>
            </a:r>
            <a:r>
              <a:rPr lang="en-GB" sz="1800" dirty="0" err="1">
                <a:effectLst/>
                <a:latin typeface="Times New Roman" panose="02020603050405020304" pitchFamily="18" charset="0"/>
                <a:ea typeface="Times New Roman" panose="02020603050405020304" pitchFamily="18" charset="0"/>
              </a:rPr>
              <a:t>Corson</a:t>
            </a:r>
            <a:r>
              <a:rPr lang="en-GB" sz="1800" dirty="0">
                <a:effectLst/>
                <a:latin typeface="Times New Roman" panose="02020603050405020304" pitchFamily="18" charset="0"/>
                <a:ea typeface="Times New Roman" panose="02020603050405020304" pitchFamily="18" charset="0"/>
              </a:rPr>
              <a:t>, 2015). In the meanwhile, funds are needed to maintain business operations at their current level.</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Sixthly, employees are a company's most valuable asset. In reality, a company will fail if it lacks a sufficient number of skilled personnel (Varma, 2017). The company would be unable to pay its human resources employees a competitive wage if it did not have sufficient financial resources.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Finally, future events are impossible to forecast, so it's prudent to have a contingency plan in place. A scarcity of raw materials or a fire in the storage facility are two examples of unforeseen problems that would necessitate financial resources to resolve.</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2133005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200"/>
              </a:spcAft>
            </a:pPr>
            <a:r>
              <a:rPr lang="en-GB" sz="1800" b="1" kern="0" dirty="0">
                <a:effectLst/>
                <a:latin typeface="Times New Roman" panose="02020603050405020304" pitchFamily="18" charset="0"/>
              </a:rPr>
              <a:t>Importance of Finance Manager</a:t>
            </a:r>
            <a:endParaRPr lang="en-US" sz="1800" b="1" kern="0" dirty="0">
              <a:effectLst/>
              <a:latin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A company can't function without a competent finance manager. The controller is responsible for a wide variety of financial tasks, the most visible of which is the handling of accounts payable and receivable. The manager of finances actually has last say on all fiscal and accounting matters.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Firstly, accounts payable, trade receivables, and invoicing fall under this position's purview, as do budgeting, working closely with the Chief Financial Officer to maintain the company's financial health, and assisting to implement any necessary cost cutting (</a:t>
            </a:r>
            <a:r>
              <a:rPr lang="en-GB" sz="1800" dirty="0" err="1">
                <a:effectLst/>
                <a:latin typeface="Times New Roman" panose="02020603050405020304" pitchFamily="18" charset="0"/>
                <a:ea typeface="Times New Roman" panose="02020603050405020304" pitchFamily="18" charset="0"/>
              </a:rPr>
              <a:t>Corson</a:t>
            </a:r>
            <a:r>
              <a:rPr lang="en-GB" sz="1800" dirty="0">
                <a:effectLst/>
                <a:latin typeface="Times New Roman" panose="02020603050405020304" pitchFamily="18" charset="0"/>
                <a:ea typeface="Times New Roman" panose="02020603050405020304" pitchFamily="18" charset="0"/>
              </a:rPr>
              <a:t>, 2015).</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Secondly, the second part of the financial manager's job is to keep track of money coming and going from the business. He will serve as the department manager and develop standards for both groups. Making appropriate hires, staying within budget (which must include salaries), maintaining constant communication with subordinates to ensure that they are on the same page with regards to departmental policies and procedures, setting achievable goals to keep the ball rolling, and being aware of departmental developments are all part of this (</a:t>
            </a:r>
            <a:r>
              <a:rPr lang="en-GB" sz="1800" dirty="0" err="1">
                <a:effectLst/>
                <a:latin typeface="Times New Roman" panose="02020603050405020304" pitchFamily="18" charset="0"/>
                <a:ea typeface="Times New Roman" panose="02020603050405020304" pitchFamily="18" charset="0"/>
              </a:rPr>
              <a:t>Nakuma</a:t>
            </a:r>
            <a:r>
              <a:rPr lang="en-GB" sz="1800" dirty="0">
                <a:effectLst/>
                <a:latin typeface="Times New Roman" panose="02020603050405020304" pitchFamily="18" charset="0"/>
                <a:ea typeface="Times New Roman" panose="02020603050405020304" pitchFamily="18" charset="0"/>
              </a:rPr>
              <a:t>, 2016).</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Thirdly, indicators such as spending, outstanding bills, quality controls, product testing requirements, and timely invoice payments and payment systems will be reported by the finance manager (Flynn, 2015). The finance manager is also accountable for the accuracy and timeliness of the Receivables Department's billing.</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2372796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Fourthly, the finance manager works with other executives to develop the company's annual budget. He will work with the CFO and CEO to come up with an equitable method of allocating corporate resources to pay for things like annual coaching, business vacations, out-of-town meetings, and employees' entertainment, as well as a living wage and the tools people need to accomplish their jobs properly (Winn and Martindale, 2020).</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Finally, it would be impossible to exaggerate the importance of the finance manager on the company's bottom line. Further, he is accountable for keeping an eye on expenditures to guarantee that no department goes over its allotted funds and that the business as a whole maximizes its resources.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br>
              <a:rPr lang="en-GB" sz="180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3227050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200"/>
              </a:spcAft>
            </a:pPr>
            <a:r>
              <a:rPr lang="en-GB" sz="1800" b="1" kern="0" dirty="0">
                <a:effectLst/>
                <a:latin typeface="Times New Roman" panose="02020603050405020304" pitchFamily="18" charset="0"/>
              </a:rPr>
              <a:t>Factors to consider when selecting appropriate sources of finance</a:t>
            </a:r>
            <a:endParaRPr lang="en-US" sz="1800" b="1" kern="0" dirty="0">
              <a:effectLst/>
              <a:latin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rPr>
              <a:t>A company's funding needs can be met by a wide variety of potential lenders. It stands to reason that there would be numerous approaches to accumulating financial resources, given the breadth of activities that necessitate monetary input. If money is tight, there are some considerations to make. The finance manager must consider these factors when settling on a method of financing: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Amount of money needed: </a:t>
            </a:r>
            <a:r>
              <a:rPr lang="en-GB" sz="1800" dirty="0">
                <a:effectLst/>
                <a:latin typeface="Times New Roman" panose="02020603050405020304" pitchFamily="18" charset="0"/>
                <a:ea typeface="Times New Roman" panose="02020603050405020304" pitchFamily="18" charset="0"/>
              </a:rPr>
              <a:t>There are a wide variety of financial resources available, and where a company seek can determine which ones it finds (</a:t>
            </a:r>
            <a:r>
              <a:rPr lang="en-GB" sz="1800" dirty="0" err="1">
                <a:effectLst/>
                <a:latin typeface="Times New Roman" panose="02020603050405020304" pitchFamily="18" charset="0"/>
                <a:ea typeface="Times New Roman" panose="02020603050405020304" pitchFamily="18" charset="0"/>
              </a:rPr>
              <a:t>Wintoro</a:t>
            </a:r>
            <a:r>
              <a:rPr lang="en-GB" sz="1800" dirty="0">
                <a:effectLst/>
                <a:latin typeface="Times New Roman" panose="02020603050405020304" pitchFamily="18" charset="0"/>
                <a:ea typeface="Times New Roman" panose="02020603050405020304" pitchFamily="18" charset="0"/>
              </a:rPr>
              <a:t>, 2015). There are a wide variety of possible financing options for a business, some of which are more well-known for generating huge amounts while others are less adaptable and won't supply even the tiniest quantity that is needed. Finding out how much money the company needs is the first step in deciding on a financing strategy.</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Urgency of funds: </a:t>
            </a:r>
            <a:r>
              <a:rPr lang="en-GB" sz="1800" dirty="0">
                <a:effectLst/>
                <a:latin typeface="Times New Roman" panose="02020603050405020304" pitchFamily="18" charset="0"/>
                <a:ea typeface="Times New Roman" panose="02020603050405020304" pitchFamily="18" charset="0"/>
              </a:rPr>
              <a:t>The statute of limitations governs how long a business has to file a lawsuit over a debt. If the company has ample time before it must satisfy its financial obligations, it can take its time in deciding which financing options will be the best and most cost-effective (Liu, 2018). If the company needs the cash soon, though, it will have to overlook certain cost savings and choose for a more expensive type of financing. It is crucial to know how soon you need the money because different types of financing have varied time periods to collect the necessary finances.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21907080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Cost of source of funds: </a:t>
            </a:r>
            <a:r>
              <a:rPr lang="en-GB" sz="1800" dirty="0">
                <a:effectLst/>
                <a:latin typeface="Times New Roman" panose="02020603050405020304" pitchFamily="18" charset="0"/>
                <a:ea typeface="Times New Roman" panose="02020603050405020304" pitchFamily="18" charset="0"/>
              </a:rPr>
              <a:t>It is important to consider how much various funding choices will cost. It is always ideal for a company's bottom line to find and utilize cheaper financing options. To wait for cheaper sources of funding to become available is not always an option for businesses (Taylor, 2015). Fundraising from within the company is preferable over looking for outside sources whenever possible.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Risk involved: </a:t>
            </a:r>
            <a:r>
              <a:rPr lang="en-GB" sz="1800" dirty="0">
                <a:effectLst/>
                <a:latin typeface="Times New Roman" panose="02020603050405020304" pitchFamily="18" charset="0"/>
                <a:ea typeface="Times New Roman" panose="02020603050405020304" pitchFamily="18" charset="0"/>
              </a:rPr>
              <a:t>The risk is the return on the lender's investment. In other words, it's the assurance that the plan will work. Lenders' willingness to extend credit might be negatively affected by any concerns they may have regarding a business' potential to turn a profit.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Duration of finance: </a:t>
            </a:r>
            <a:r>
              <a:rPr lang="en-GB" sz="1800" dirty="0">
                <a:effectLst/>
                <a:latin typeface="Times New Roman" panose="02020603050405020304" pitchFamily="18" charset="0"/>
                <a:ea typeface="Times New Roman" panose="02020603050405020304" pitchFamily="18" charset="0"/>
              </a:rPr>
              <a:t>The importance of having a cushioned financial plan is highlighted by this time frame. One year or less, two to five years, or five years or more could be considered short, medium, or long-term, respectively (five years or more). Having more time before a business needs access to cash allows it to weed out fewer promising possibilities and zero in on those with the most potential.</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Control of business: </a:t>
            </a:r>
            <a:r>
              <a:rPr lang="en-GB" sz="1800" dirty="0">
                <a:effectLst/>
                <a:latin typeface="Times New Roman" panose="02020603050405020304" pitchFamily="18" charset="0"/>
                <a:ea typeface="Times New Roman" panose="02020603050405020304" pitchFamily="18" charset="0"/>
              </a:rPr>
              <a:t>For fear of having their ownership position diluted, current shareholders may be cautious to issue new shares (</a:t>
            </a:r>
            <a:r>
              <a:rPr lang="en-GB" sz="1800" dirty="0" err="1">
                <a:effectLst/>
                <a:latin typeface="Times New Roman" panose="02020603050405020304" pitchFamily="18" charset="0"/>
                <a:ea typeface="Times New Roman" panose="02020603050405020304" pitchFamily="18" charset="0"/>
              </a:rPr>
              <a:t>Lagoarde-Segot</a:t>
            </a:r>
            <a:r>
              <a:rPr lang="en-GB" sz="1800" dirty="0">
                <a:effectLst/>
                <a:latin typeface="Times New Roman" panose="02020603050405020304" pitchFamily="18" charset="0"/>
                <a:ea typeface="Times New Roman" panose="02020603050405020304" pitchFamily="18" charset="0"/>
              </a:rPr>
              <a:t>, 2019). Upon going public, a company's investors may decide to "buy the firm out." Private equity firms typically demand a voice in management and operations in exchange for financial commitments.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Times New Roman" panose="02020603050405020304" pitchFamily="18" charset="0"/>
              </a:rPr>
              <a:t>Gearing ratio: </a:t>
            </a:r>
            <a:r>
              <a:rPr lang="en-GB" sz="1800" dirty="0">
                <a:effectLst/>
                <a:latin typeface="Times New Roman" panose="02020603050405020304" pitchFamily="18" charset="0"/>
                <a:ea typeface="Times New Roman" panose="02020603050405020304" pitchFamily="18" charset="0"/>
              </a:rPr>
              <a:t>How easily a business can borrow money is determined in large part by its gearing ratio, which is the amount of borrowed money as a percentage of total money on hand (Varma, 2017). Banks and other financial institutions are more hesitant to lend money to businesses whose debt levels surpass their assets.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209008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7B490-169A-6C6E-64B1-5F9B28D8AAB6}"/>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D6D44F97-7406-4C6F-F558-155688BD74B2}"/>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7E0AC5A-FDE5-835A-D015-357DBC5A7D1A}"/>
              </a:ext>
            </a:extLst>
          </p:cNvPr>
          <p:cNvSpPr txBox="1">
            <a:spLocks noGrp="1"/>
          </p:cNvSpPr>
          <p:nvPr>
            <p:ph type="dt" sz="half" idx="7"/>
          </p:nvPr>
        </p:nvSpPr>
        <p:spPr/>
        <p:txBody>
          <a:bodyPr/>
          <a:lstStyle>
            <a:lvl1pPr>
              <a:defRPr/>
            </a:lvl1pPr>
          </a:lstStyle>
          <a:p>
            <a:pPr lvl="0"/>
            <a:fld id="{6DDC9299-D83C-46BD-8893-D0AF97C22EAB}" type="datetime1">
              <a:rPr lang="en-GB"/>
              <a:pPr lvl="0"/>
              <a:t>24/05/2023</a:t>
            </a:fld>
            <a:endParaRPr lang="en-GB"/>
          </a:p>
        </p:txBody>
      </p:sp>
      <p:sp>
        <p:nvSpPr>
          <p:cNvPr id="5" name="Footer Placeholder 4">
            <a:extLst>
              <a:ext uri="{FF2B5EF4-FFF2-40B4-BE49-F238E27FC236}">
                <a16:creationId xmlns:a16="http://schemas.microsoft.com/office/drawing/2014/main" id="{51033568-94C2-8AF2-8FFD-282EDA87BA9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D594757-F49D-8828-B165-17039A19A900}"/>
              </a:ext>
            </a:extLst>
          </p:cNvPr>
          <p:cNvSpPr txBox="1">
            <a:spLocks noGrp="1"/>
          </p:cNvSpPr>
          <p:nvPr>
            <p:ph type="sldNum" sz="quarter" idx="8"/>
          </p:nvPr>
        </p:nvSpPr>
        <p:spPr/>
        <p:txBody>
          <a:bodyPr/>
          <a:lstStyle>
            <a:lvl1pPr>
              <a:defRPr/>
            </a:lvl1pPr>
          </a:lstStyle>
          <a:p>
            <a:pPr lvl="0"/>
            <a:fld id="{E22795CC-A51B-464B-9069-AEB07AB61A70}" type="slidenum">
              <a:t>‹#›</a:t>
            </a:fld>
            <a:endParaRPr lang="en-GB"/>
          </a:p>
        </p:txBody>
      </p:sp>
    </p:spTree>
    <p:extLst>
      <p:ext uri="{BB962C8B-B14F-4D97-AF65-F5344CB8AC3E}">
        <p14:creationId xmlns:p14="http://schemas.microsoft.com/office/powerpoint/2010/main" val="376341085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D5E03-9A7C-5062-A35B-86EBAC2B873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4FE9C8B-1EDD-8694-FBBE-C22B285702D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278EE0-C10B-E0B6-B7D8-15C91CA9F254}"/>
              </a:ext>
            </a:extLst>
          </p:cNvPr>
          <p:cNvSpPr txBox="1">
            <a:spLocks noGrp="1"/>
          </p:cNvSpPr>
          <p:nvPr>
            <p:ph type="dt" sz="half" idx="7"/>
          </p:nvPr>
        </p:nvSpPr>
        <p:spPr/>
        <p:txBody>
          <a:bodyPr/>
          <a:lstStyle>
            <a:lvl1pPr>
              <a:defRPr/>
            </a:lvl1pPr>
          </a:lstStyle>
          <a:p>
            <a:pPr lvl="0"/>
            <a:fld id="{5EF0CB1C-16AA-45E0-9A4A-4F989DFB028B}" type="datetime1">
              <a:rPr lang="en-GB"/>
              <a:pPr lvl="0"/>
              <a:t>24/05/2023</a:t>
            </a:fld>
            <a:endParaRPr lang="en-GB"/>
          </a:p>
        </p:txBody>
      </p:sp>
      <p:sp>
        <p:nvSpPr>
          <p:cNvPr id="5" name="Footer Placeholder 4">
            <a:extLst>
              <a:ext uri="{FF2B5EF4-FFF2-40B4-BE49-F238E27FC236}">
                <a16:creationId xmlns:a16="http://schemas.microsoft.com/office/drawing/2014/main" id="{55F794C0-06CA-0060-FCD4-FB7231A117D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4D013B4-32BB-0BB6-BD30-F1FD7D0530C4}"/>
              </a:ext>
            </a:extLst>
          </p:cNvPr>
          <p:cNvSpPr txBox="1">
            <a:spLocks noGrp="1"/>
          </p:cNvSpPr>
          <p:nvPr>
            <p:ph type="sldNum" sz="quarter" idx="8"/>
          </p:nvPr>
        </p:nvSpPr>
        <p:spPr/>
        <p:txBody>
          <a:bodyPr/>
          <a:lstStyle>
            <a:lvl1pPr>
              <a:defRPr/>
            </a:lvl1pPr>
          </a:lstStyle>
          <a:p>
            <a:pPr lvl="0"/>
            <a:fld id="{F8B6D676-06C5-485B-8A5E-C35CA52949B8}" type="slidenum">
              <a:t>‹#›</a:t>
            </a:fld>
            <a:endParaRPr lang="en-GB"/>
          </a:p>
        </p:txBody>
      </p:sp>
    </p:spTree>
    <p:extLst>
      <p:ext uri="{BB962C8B-B14F-4D97-AF65-F5344CB8AC3E}">
        <p14:creationId xmlns:p14="http://schemas.microsoft.com/office/powerpoint/2010/main" val="796031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3630F-30BA-3843-364F-734AE5BB017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140BB51-C67E-D8D3-BBC6-5F55DE303FDB}"/>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BA3218E-2645-4004-27BD-5F9421C53A16}"/>
              </a:ext>
            </a:extLst>
          </p:cNvPr>
          <p:cNvSpPr txBox="1">
            <a:spLocks noGrp="1"/>
          </p:cNvSpPr>
          <p:nvPr>
            <p:ph type="dt" sz="half" idx="7"/>
          </p:nvPr>
        </p:nvSpPr>
        <p:spPr/>
        <p:txBody>
          <a:bodyPr/>
          <a:lstStyle>
            <a:lvl1pPr>
              <a:defRPr/>
            </a:lvl1pPr>
          </a:lstStyle>
          <a:p>
            <a:pPr lvl="0"/>
            <a:fld id="{7A7ADB59-8585-41A6-ADBE-E951DBB942FE}" type="datetime1">
              <a:rPr lang="en-GB"/>
              <a:pPr lvl="0"/>
              <a:t>24/05/2023</a:t>
            </a:fld>
            <a:endParaRPr lang="en-GB"/>
          </a:p>
        </p:txBody>
      </p:sp>
      <p:sp>
        <p:nvSpPr>
          <p:cNvPr id="5" name="Footer Placeholder 4">
            <a:extLst>
              <a:ext uri="{FF2B5EF4-FFF2-40B4-BE49-F238E27FC236}">
                <a16:creationId xmlns:a16="http://schemas.microsoft.com/office/drawing/2014/main" id="{87425DEA-7BA4-C6F6-D237-3E75C32ADDD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3F3E4C-7B1B-BE5A-1E5B-A4E15457E600}"/>
              </a:ext>
            </a:extLst>
          </p:cNvPr>
          <p:cNvSpPr txBox="1">
            <a:spLocks noGrp="1"/>
          </p:cNvSpPr>
          <p:nvPr>
            <p:ph type="sldNum" sz="quarter" idx="8"/>
          </p:nvPr>
        </p:nvSpPr>
        <p:spPr/>
        <p:txBody>
          <a:bodyPr/>
          <a:lstStyle>
            <a:lvl1pPr>
              <a:defRPr/>
            </a:lvl1pPr>
          </a:lstStyle>
          <a:p>
            <a:pPr lvl="0"/>
            <a:fld id="{87522087-A9F8-4EAC-94ED-E72BD466C172}" type="slidenum">
              <a:t>‹#›</a:t>
            </a:fld>
            <a:endParaRPr lang="en-GB"/>
          </a:p>
        </p:txBody>
      </p:sp>
    </p:spTree>
    <p:extLst>
      <p:ext uri="{BB962C8B-B14F-4D97-AF65-F5344CB8AC3E}">
        <p14:creationId xmlns:p14="http://schemas.microsoft.com/office/powerpoint/2010/main" val="510088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C800B-D5C3-0320-1F0A-66F87274379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C601618-0F29-F9DB-D92B-04298955946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F16FAD-3011-DEC7-B4D2-AC27BA528E5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05B48F-4583-E5E7-0CD0-BFCF8626744A}"/>
              </a:ext>
            </a:extLst>
          </p:cNvPr>
          <p:cNvSpPr txBox="1">
            <a:spLocks noGrp="1"/>
          </p:cNvSpPr>
          <p:nvPr>
            <p:ph type="dt" sz="half" idx="7"/>
          </p:nvPr>
        </p:nvSpPr>
        <p:spPr/>
        <p:txBody>
          <a:bodyPr/>
          <a:lstStyle>
            <a:lvl1pPr>
              <a:defRPr/>
            </a:lvl1pPr>
          </a:lstStyle>
          <a:p>
            <a:pPr lvl="0"/>
            <a:fld id="{456E14E6-9205-469A-A49F-A547111CA71E}" type="datetime1">
              <a:rPr lang="en-GB"/>
              <a:pPr lvl="0"/>
              <a:t>24/05/2023</a:t>
            </a:fld>
            <a:endParaRPr lang="en-GB"/>
          </a:p>
        </p:txBody>
      </p:sp>
      <p:sp>
        <p:nvSpPr>
          <p:cNvPr id="6" name="Footer Placeholder 5">
            <a:extLst>
              <a:ext uri="{FF2B5EF4-FFF2-40B4-BE49-F238E27FC236}">
                <a16:creationId xmlns:a16="http://schemas.microsoft.com/office/drawing/2014/main" id="{F14282D4-DDA0-9641-2F34-210895A8EB4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6431DA0-60B4-1F80-AF03-5E59A013C56D}"/>
              </a:ext>
            </a:extLst>
          </p:cNvPr>
          <p:cNvSpPr txBox="1">
            <a:spLocks noGrp="1"/>
          </p:cNvSpPr>
          <p:nvPr>
            <p:ph type="sldNum" sz="quarter" idx="8"/>
          </p:nvPr>
        </p:nvSpPr>
        <p:spPr/>
        <p:txBody>
          <a:bodyPr/>
          <a:lstStyle>
            <a:lvl1pPr>
              <a:defRPr/>
            </a:lvl1pPr>
          </a:lstStyle>
          <a:p>
            <a:pPr lvl="0"/>
            <a:fld id="{5BFA4D60-FB1C-4E74-BCA0-ACF9A97A2FE5}" type="slidenum">
              <a:t>‹#›</a:t>
            </a:fld>
            <a:endParaRPr lang="en-GB"/>
          </a:p>
        </p:txBody>
      </p:sp>
    </p:spTree>
    <p:extLst>
      <p:ext uri="{BB962C8B-B14F-4D97-AF65-F5344CB8AC3E}">
        <p14:creationId xmlns:p14="http://schemas.microsoft.com/office/powerpoint/2010/main" val="3092734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C3890-BC16-287D-60E0-B0DE646A3BDD}"/>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061F638-BAFD-F3E3-07E2-1D8B9C294441}"/>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9CD27A13-6731-C539-FB53-85C9B7E31C3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E7072E-8153-CCD8-6CB9-39A50BE1CF5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B5FAEC7E-2778-D6AC-DC21-61B581B3FA3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2979B5-0578-C957-1AD3-800CC1D0E2B9}"/>
              </a:ext>
            </a:extLst>
          </p:cNvPr>
          <p:cNvSpPr txBox="1">
            <a:spLocks noGrp="1"/>
          </p:cNvSpPr>
          <p:nvPr>
            <p:ph type="dt" sz="half" idx="7"/>
          </p:nvPr>
        </p:nvSpPr>
        <p:spPr/>
        <p:txBody>
          <a:bodyPr/>
          <a:lstStyle>
            <a:lvl1pPr>
              <a:defRPr/>
            </a:lvl1pPr>
          </a:lstStyle>
          <a:p>
            <a:pPr lvl="0"/>
            <a:fld id="{AF95E4BB-8D04-4AAB-9886-E96F4C674670}" type="datetime1">
              <a:rPr lang="en-GB"/>
              <a:pPr lvl="0"/>
              <a:t>24/05/2023</a:t>
            </a:fld>
            <a:endParaRPr lang="en-GB"/>
          </a:p>
        </p:txBody>
      </p:sp>
      <p:sp>
        <p:nvSpPr>
          <p:cNvPr id="8" name="Footer Placeholder 7">
            <a:extLst>
              <a:ext uri="{FF2B5EF4-FFF2-40B4-BE49-F238E27FC236}">
                <a16:creationId xmlns:a16="http://schemas.microsoft.com/office/drawing/2014/main" id="{4EF4B30C-EFD7-A005-857B-0A6C9D3A6D90}"/>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A91F55A7-DBD6-D89D-D6A7-DB9039EF0922}"/>
              </a:ext>
            </a:extLst>
          </p:cNvPr>
          <p:cNvSpPr txBox="1">
            <a:spLocks noGrp="1"/>
          </p:cNvSpPr>
          <p:nvPr>
            <p:ph type="sldNum" sz="quarter" idx="8"/>
          </p:nvPr>
        </p:nvSpPr>
        <p:spPr/>
        <p:txBody>
          <a:bodyPr/>
          <a:lstStyle>
            <a:lvl1pPr>
              <a:defRPr/>
            </a:lvl1pPr>
          </a:lstStyle>
          <a:p>
            <a:pPr lvl="0"/>
            <a:fld id="{A9AD1D2A-E8DE-4AF3-B6DA-20EA875023B0}" type="slidenum">
              <a:t>‹#›</a:t>
            </a:fld>
            <a:endParaRPr lang="en-GB"/>
          </a:p>
        </p:txBody>
      </p:sp>
    </p:spTree>
    <p:extLst>
      <p:ext uri="{BB962C8B-B14F-4D97-AF65-F5344CB8AC3E}">
        <p14:creationId xmlns:p14="http://schemas.microsoft.com/office/powerpoint/2010/main" val="3570651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BC057-0750-E737-0E0F-A5892F38E72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50CE2845-C751-E8D7-7FDE-37179EB0725E}"/>
              </a:ext>
            </a:extLst>
          </p:cNvPr>
          <p:cNvSpPr txBox="1">
            <a:spLocks noGrp="1"/>
          </p:cNvSpPr>
          <p:nvPr>
            <p:ph type="dt" sz="half" idx="7"/>
          </p:nvPr>
        </p:nvSpPr>
        <p:spPr/>
        <p:txBody>
          <a:bodyPr/>
          <a:lstStyle>
            <a:lvl1pPr>
              <a:defRPr/>
            </a:lvl1pPr>
          </a:lstStyle>
          <a:p>
            <a:pPr lvl="0"/>
            <a:fld id="{7A9D2644-591A-44C2-833F-6CA923BE6D64}" type="datetime1">
              <a:rPr lang="en-GB"/>
              <a:pPr lvl="0"/>
              <a:t>24/05/2023</a:t>
            </a:fld>
            <a:endParaRPr lang="en-GB"/>
          </a:p>
        </p:txBody>
      </p:sp>
      <p:sp>
        <p:nvSpPr>
          <p:cNvPr id="4" name="Footer Placeholder 3">
            <a:extLst>
              <a:ext uri="{FF2B5EF4-FFF2-40B4-BE49-F238E27FC236}">
                <a16:creationId xmlns:a16="http://schemas.microsoft.com/office/drawing/2014/main" id="{A920B34C-C2F5-D36A-7590-99B888280DC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ADF53634-29F9-1574-3D17-C55190AC6DA3}"/>
              </a:ext>
            </a:extLst>
          </p:cNvPr>
          <p:cNvSpPr txBox="1">
            <a:spLocks noGrp="1"/>
          </p:cNvSpPr>
          <p:nvPr>
            <p:ph type="sldNum" sz="quarter" idx="8"/>
          </p:nvPr>
        </p:nvSpPr>
        <p:spPr/>
        <p:txBody>
          <a:bodyPr/>
          <a:lstStyle>
            <a:lvl1pPr>
              <a:defRPr/>
            </a:lvl1pPr>
          </a:lstStyle>
          <a:p>
            <a:pPr lvl="0"/>
            <a:fld id="{67FA0020-76B2-4E14-A759-C9B70437CAB4}" type="slidenum">
              <a:t>‹#›</a:t>
            </a:fld>
            <a:endParaRPr lang="en-GB"/>
          </a:p>
        </p:txBody>
      </p:sp>
    </p:spTree>
    <p:extLst>
      <p:ext uri="{BB962C8B-B14F-4D97-AF65-F5344CB8AC3E}">
        <p14:creationId xmlns:p14="http://schemas.microsoft.com/office/powerpoint/2010/main" val="3433210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BA2D3-F4C6-4FEC-0D08-87AF56D7ACE6}"/>
              </a:ext>
            </a:extLst>
          </p:cNvPr>
          <p:cNvSpPr txBox="1">
            <a:spLocks noGrp="1"/>
          </p:cNvSpPr>
          <p:nvPr>
            <p:ph type="dt" sz="half" idx="7"/>
          </p:nvPr>
        </p:nvSpPr>
        <p:spPr/>
        <p:txBody>
          <a:bodyPr/>
          <a:lstStyle>
            <a:lvl1pPr>
              <a:defRPr/>
            </a:lvl1pPr>
          </a:lstStyle>
          <a:p>
            <a:pPr lvl="0"/>
            <a:fld id="{F65BFECF-1962-412B-9C99-FDDEB84B3898}" type="datetime1">
              <a:rPr lang="en-GB"/>
              <a:pPr lvl="0"/>
              <a:t>24/05/2023</a:t>
            </a:fld>
            <a:endParaRPr lang="en-GB"/>
          </a:p>
        </p:txBody>
      </p:sp>
      <p:sp>
        <p:nvSpPr>
          <p:cNvPr id="3" name="Footer Placeholder 2">
            <a:extLst>
              <a:ext uri="{FF2B5EF4-FFF2-40B4-BE49-F238E27FC236}">
                <a16:creationId xmlns:a16="http://schemas.microsoft.com/office/drawing/2014/main" id="{CE207445-ABC2-A7E4-FE5C-D9EAE6A52972}"/>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8AD0DF0-86F9-BE8B-A609-7D62CBDBC383}"/>
              </a:ext>
            </a:extLst>
          </p:cNvPr>
          <p:cNvSpPr txBox="1">
            <a:spLocks noGrp="1"/>
          </p:cNvSpPr>
          <p:nvPr>
            <p:ph type="sldNum" sz="quarter" idx="8"/>
          </p:nvPr>
        </p:nvSpPr>
        <p:spPr/>
        <p:txBody>
          <a:bodyPr/>
          <a:lstStyle>
            <a:lvl1pPr>
              <a:defRPr/>
            </a:lvl1pPr>
          </a:lstStyle>
          <a:p>
            <a:pPr lvl="0"/>
            <a:fld id="{667D7B11-7872-4001-A864-D9A4D11EE2DA}" type="slidenum">
              <a:t>‹#›</a:t>
            </a:fld>
            <a:endParaRPr lang="en-GB"/>
          </a:p>
        </p:txBody>
      </p:sp>
    </p:spTree>
    <p:extLst>
      <p:ext uri="{BB962C8B-B14F-4D97-AF65-F5344CB8AC3E}">
        <p14:creationId xmlns:p14="http://schemas.microsoft.com/office/powerpoint/2010/main" val="3210842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88DE-A693-F693-68AC-C3F5D864CC0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04BA1057-C6C3-5EA9-3481-9FEB4321ACD1}"/>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B6F867-7157-7993-EDDB-39EADB7FADB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33B6561-712F-6C84-B058-00FAF6C69CEA}"/>
              </a:ext>
            </a:extLst>
          </p:cNvPr>
          <p:cNvSpPr txBox="1">
            <a:spLocks noGrp="1"/>
          </p:cNvSpPr>
          <p:nvPr>
            <p:ph type="dt" sz="half" idx="7"/>
          </p:nvPr>
        </p:nvSpPr>
        <p:spPr/>
        <p:txBody>
          <a:bodyPr/>
          <a:lstStyle>
            <a:lvl1pPr>
              <a:defRPr/>
            </a:lvl1pPr>
          </a:lstStyle>
          <a:p>
            <a:pPr lvl="0"/>
            <a:fld id="{DB709B7E-F259-4EC7-92B1-8C2B41DEA30E}" type="datetime1">
              <a:rPr lang="en-GB"/>
              <a:pPr lvl="0"/>
              <a:t>24/05/2023</a:t>
            </a:fld>
            <a:endParaRPr lang="en-GB"/>
          </a:p>
        </p:txBody>
      </p:sp>
      <p:sp>
        <p:nvSpPr>
          <p:cNvPr id="6" name="Footer Placeholder 5">
            <a:extLst>
              <a:ext uri="{FF2B5EF4-FFF2-40B4-BE49-F238E27FC236}">
                <a16:creationId xmlns:a16="http://schemas.microsoft.com/office/drawing/2014/main" id="{CD3A2B02-F934-0E92-E62E-64E0F69F059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8A262C9-9811-FDC5-882F-62B9DE437BF4}"/>
              </a:ext>
            </a:extLst>
          </p:cNvPr>
          <p:cNvSpPr txBox="1">
            <a:spLocks noGrp="1"/>
          </p:cNvSpPr>
          <p:nvPr>
            <p:ph type="sldNum" sz="quarter" idx="8"/>
          </p:nvPr>
        </p:nvSpPr>
        <p:spPr/>
        <p:txBody>
          <a:bodyPr/>
          <a:lstStyle>
            <a:lvl1pPr>
              <a:defRPr/>
            </a:lvl1pPr>
          </a:lstStyle>
          <a:p>
            <a:pPr lvl="0"/>
            <a:fld id="{67837D7E-2DDF-42C7-B87E-0F8058F3FA71}" type="slidenum">
              <a:t>‹#›</a:t>
            </a:fld>
            <a:endParaRPr lang="en-GB"/>
          </a:p>
        </p:txBody>
      </p:sp>
    </p:spTree>
    <p:extLst>
      <p:ext uri="{BB962C8B-B14F-4D97-AF65-F5344CB8AC3E}">
        <p14:creationId xmlns:p14="http://schemas.microsoft.com/office/powerpoint/2010/main" val="4241089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52463-2807-75CD-EDA1-DBF923159A61}"/>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D91408BA-90EA-1E13-8833-69769CC4D9B2}"/>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279E9F6D-E3F2-63A2-228D-D48A0C41CDA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1544A87-033C-993E-A874-007859B16F77}"/>
              </a:ext>
            </a:extLst>
          </p:cNvPr>
          <p:cNvSpPr txBox="1">
            <a:spLocks noGrp="1"/>
          </p:cNvSpPr>
          <p:nvPr>
            <p:ph type="dt" sz="half" idx="7"/>
          </p:nvPr>
        </p:nvSpPr>
        <p:spPr/>
        <p:txBody>
          <a:bodyPr/>
          <a:lstStyle>
            <a:lvl1pPr>
              <a:defRPr/>
            </a:lvl1pPr>
          </a:lstStyle>
          <a:p>
            <a:pPr lvl="0"/>
            <a:fld id="{6BFE3A51-23B7-4E60-B797-8E0494B5279B}" type="datetime1">
              <a:rPr lang="en-GB"/>
              <a:pPr lvl="0"/>
              <a:t>24/05/2023</a:t>
            </a:fld>
            <a:endParaRPr lang="en-GB"/>
          </a:p>
        </p:txBody>
      </p:sp>
      <p:sp>
        <p:nvSpPr>
          <p:cNvPr id="6" name="Footer Placeholder 5">
            <a:extLst>
              <a:ext uri="{FF2B5EF4-FFF2-40B4-BE49-F238E27FC236}">
                <a16:creationId xmlns:a16="http://schemas.microsoft.com/office/drawing/2014/main" id="{1C6F56E1-5097-7BB1-E1B7-FE1D1EB7F61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AF9DF2F-E2CD-3029-F045-7561317986EB}"/>
              </a:ext>
            </a:extLst>
          </p:cNvPr>
          <p:cNvSpPr txBox="1">
            <a:spLocks noGrp="1"/>
          </p:cNvSpPr>
          <p:nvPr>
            <p:ph type="sldNum" sz="quarter" idx="8"/>
          </p:nvPr>
        </p:nvSpPr>
        <p:spPr/>
        <p:txBody>
          <a:bodyPr/>
          <a:lstStyle>
            <a:lvl1pPr>
              <a:defRPr/>
            </a:lvl1pPr>
          </a:lstStyle>
          <a:p>
            <a:pPr lvl="0"/>
            <a:fld id="{D686FA93-643D-458F-90BC-3837826CA477}" type="slidenum">
              <a:t>‹#›</a:t>
            </a:fld>
            <a:endParaRPr lang="en-GB"/>
          </a:p>
        </p:txBody>
      </p:sp>
    </p:spTree>
    <p:extLst>
      <p:ext uri="{BB962C8B-B14F-4D97-AF65-F5344CB8AC3E}">
        <p14:creationId xmlns:p14="http://schemas.microsoft.com/office/powerpoint/2010/main" val="1451017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2BFD5-BD08-9017-ADDC-13159C61FB3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FBF1291-67D6-4F66-F950-429724991B0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97F288-C302-2CE5-395F-23E5E5906197}"/>
              </a:ext>
            </a:extLst>
          </p:cNvPr>
          <p:cNvSpPr txBox="1">
            <a:spLocks noGrp="1"/>
          </p:cNvSpPr>
          <p:nvPr>
            <p:ph type="dt" sz="half" idx="7"/>
          </p:nvPr>
        </p:nvSpPr>
        <p:spPr/>
        <p:txBody>
          <a:bodyPr/>
          <a:lstStyle>
            <a:lvl1pPr>
              <a:defRPr/>
            </a:lvl1pPr>
          </a:lstStyle>
          <a:p>
            <a:pPr lvl="0"/>
            <a:fld id="{CA45D481-E211-4D8C-83D6-50329246FBED}" type="datetime1">
              <a:rPr lang="en-GB"/>
              <a:pPr lvl="0"/>
              <a:t>24/05/2023</a:t>
            </a:fld>
            <a:endParaRPr lang="en-GB"/>
          </a:p>
        </p:txBody>
      </p:sp>
      <p:sp>
        <p:nvSpPr>
          <p:cNvPr id="5" name="Footer Placeholder 4">
            <a:extLst>
              <a:ext uri="{FF2B5EF4-FFF2-40B4-BE49-F238E27FC236}">
                <a16:creationId xmlns:a16="http://schemas.microsoft.com/office/drawing/2014/main" id="{E0A0E602-53B5-E4A5-72CF-6818ED3C051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2A82746-2A79-3E73-5490-69FB0C2E2B10}"/>
              </a:ext>
            </a:extLst>
          </p:cNvPr>
          <p:cNvSpPr txBox="1">
            <a:spLocks noGrp="1"/>
          </p:cNvSpPr>
          <p:nvPr>
            <p:ph type="sldNum" sz="quarter" idx="8"/>
          </p:nvPr>
        </p:nvSpPr>
        <p:spPr/>
        <p:txBody>
          <a:bodyPr/>
          <a:lstStyle>
            <a:lvl1pPr>
              <a:defRPr/>
            </a:lvl1pPr>
          </a:lstStyle>
          <a:p>
            <a:pPr lvl="0"/>
            <a:fld id="{AF3BA9BE-2911-4AC4-ABB9-7BB9E8EEDBF1}" type="slidenum">
              <a:t>‹#›</a:t>
            </a:fld>
            <a:endParaRPr lang="en-GB"/>
          </a:p>
        </p:txBody>
      </p:sp>
    </p:spTree>
    <p:extLst>
      <p:ext uri="{BB962C8B-B14F-4D97-AF65-F5344CB8AC3E}">
        <p14:creationId xmlns:p14="http://schemas.microsoft.com/office/powerpoint/2010/main" val="3576793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1ADEBB-5972-7F10-A6F5-80E8F5431507}"/>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AC1AB51-C1E8-8C88-D73B-A85685136A1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9DC8AC-615A-4F2A-E78C-57322B02F65E}"/>
              </a:ext>
            </a:extLst>
          </p:cNvPr>
          <p:cNvSpPr txBox="1">
            <a:spLocks noGrp="1"/>
          </p:cNvSpPr>
          <p:nvPr>
            <p:ph type="dt" sz="half" idx="7"/>
          </p:nvPr>
        </p:nvSpPr>
        <p:spPr/>
        <p:txBody>
          <a:bodyPr/>
          <a:lstStyle>
            <a:lvl1pPr>
              <a:defRPr/>
            </a:lvl1pPr>
          </a:lstStyle>
          <a:p>
            <a:pPr lvl="0"/>
            <a:fld id="{9BA44E7E-FD13-49A7-A1CD-6D02DF1FD140}" type="datetime1">
              <a:rPr lang="en-GB"/>
              <a:pPr lvl="0"/>
              <a:t>24/05/2023</a:t>
            </a:fld>
            <a:endParaRPr lang="en-GB"/>
          </a:p>
        </p:txBody>
      </p:sp>
      <p:sp>
        <p:nvSpPr>
          <p:cNvPr id="5" name="Footer Placeholder 4">
            <a:extLst>
              <a:ext uri="{FF2B5EF4-FFF2-40B4-BE49-F238E27FC236}">
                <a16:creationId xmlns:a16="http://schemas.microsoft.com/office/drawing/2014/main" id="{38625290-9413-B985-FD85-907F5B29732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CC160A8-8635-9C1B-FBD3-934126662402}"/>
              </a:ext>
            </a:extLst>
          </p:cNvPr>
          <p:cNvSpPr txBox="1">
            <a:spLocks noGrp="1"/>
          </p:cNvSpPr>
          <p:nvPr>
            <p:ph type="sldNum" sz="quarter" idx="8"/>
          </p:nvPr>
        </p:nvSpPr>
        <p:spPr/>
        <p:txBody>
          <a:bodyPr/>
          <a:lstStyle>
            <a:lvl1pPr>
              <a:defRPr/>
            </a:lvl1pPr>
          </a:lstStyle>
          <a:p>
            <a:pPr lvl="0"/>
            <a:fld id="{891D9859-20FC-4213-98A2-D186C9C79007}" type="slidenum">
              <a:t>‹#›</a:t>
            </a:fld>
            <a:endParaRPr lang="en-GB"/>
          </a:p>
        </p:txBody>
      </p:sp>
    </p:spTree>
    <p:extLst>
      <p:ext uri="{BB962C8B-B14F-4D97-AF65-F5344CB8AC3E}">
        <p14:creationId xmlns:p14="http://schemas.microsoft.com/office/powerpoint/2010/main" val="42164308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29497295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169719878"/>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0757797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2E2241-6EA0-F6DE-F7EA-DFE280A8703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5E0D4C5-45FE-BBB6-6CA2-E206E9457FD0}"/>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86DA18-4343-8058-2DB6-4F277C2084A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491D0401-832F-4AD0-9211-CCE8AF2BA9EA}" type="datetime1">
              <a:rPr lang="en-GB"/>
              <a:pPr lvl="0"/>
              <a:t>24/05/2023</a:t>
            </a:fld>
            <a:endParaRPr lang="en-GB"/>
          </a:p>
        </p:txBody>
      </p:sp>
      <p:sp>
        <p:nvSpPr>
          <p:cNvPr id="5" name="Footer Placeholder 4">
            <a:extLst>
              <a:ext uri="{FF2B5EF4-FFF2-40B4-BE49-F238E27FC236}">
                <a16:creationId xmlns:a16="http://schemas.microsoft.com/office/drawing/2014/main" id="{59ACF6D1-E3DB-D6CC-99C5-F049697502C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E614F41-9450-B912-9955-8D14BC9F04D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860D8BAD-7AE0-4E95-ABF1-F7E06726E81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2930198" y="521070"/>
            <a:ext cx="8541834" cy="2428831"/>
          </a:xfrm>
        </p:spPr>
        <p:txBody>
          <a:bodyPr/>
          <a:lstStyle/>
          <a:p>
            <a:pPr algn="ctr">
              <a:lnSpc>
                <a:spcPct val="150000"/>
              </a:lnSpc>
              <a:spcBef>
                <a:spcPts val="2400"/>
              </a:spcBef>
              <a:spcAft>
                <a:spcPts val="600"/>
              </a:spcAft>
            </a:pPr>
            <a:r>
              <a:rPr lang="en-GB" sz="2400" b="1" dirty="0">
                <a:solidFill>
                  <a:srgbClr val="7030A0"/>
                </a:solidFill>
                <a:effectLst/>
                <a:latin typeface="Arial" panose="020B0604020202020204" pitchFamily="34" charset="0"/>
                <a:ea typeface="Times New Roman" panose="02020603050405020304" pitchFamily="18" charset="0"/>
              </a:rPr>
              <a:t>The role and importance of quality service, hospitality, and guest services within Hilton LXR Hotel and Resort</a:t>
            </a:r>
            <a:endParaRPr lang="en-GB" sz="2400" b="1" dirty="0">
              <a:solidFill>
                <a:srgbClr val="7030A0"/>
              </a:solidFill>
              <a:effectLst/>
              <a:latin typeface="Times New Roman" panose="02020603050405020304" pitchFamily="18" charset="0"/>
              <a:ea typeface="Times New Roman" panose="02020603050405020304" pitchFamily="18" charset="0"/>
            </a:endParaRP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5401285" y="4164315"/>
            <a:ext cx="5480784" cy="1767561"/>
          </a:xfrm>
        </p:spPr>
        <p:txBody>
          <a:bodyPr>
            <a:normAutofit lnSpcReduction="10000"/>
          </a:bodyPr>
          <a:lstStyle/>
          <a:p>
            <a:r>
              <a:rPr lang="en-US" dirty="0">
                <a:latin typeface="Arial" panose="020B0604020202020204" pitchFamily="34" charset="0"/>
                <a:cs typeface="Arial" panose="020B0604020202020204" pitchFamily="34" charset="0"/>
              </a:rPr>
              <a:t>Student Name: </a:t>
            </a:r>
            <a:r>
              <a:rPr lang="en-US" dirty="0" err="1">
                <a:latin typeface="Arial" panose="020B0604020202020204" pitchFamily="34" charset="0"/>
                <a:cs typeface="Arial" panose="020B0604020202020204" pitchFamily="34" charset="0"/>
              </a:rPr>
              <a:t>Basem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Issam</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Elhersh</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Student ID: 2234245</a:t>
            </a:r>
          </a:p>
          <a:p>
            <a:r>
              <a:rPr lang="en-US" dirty="0">
                <a:latin typeface="Arial" panose="020B0604020202020204" pitchFamily="34" charset="0"/>
                <a:cs typeface="Arial" panose="020B0604020202020204" pitchFamily="34" charset="0"/>
              </a:rPr>
              <a:t>Lecturer Name: Luciana </a:t>
            </a:r>
            <a:r>
              <a:rPr lang="en-US" dirty="0" err="1">
                <a:latin typeface="Arial" panose="020B0604020202020204" pitchFamily="34" charset="0"/>
                <a:cs typeface="Arial" panose="020B0604020202020204" pitchFamily="34" charset="0"/>
              </a:rPr>
              <a:t>Suardi</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Date: 23/05/23</a:t>
            </a:r>
          </a:p>
          <a:p>
            <a:endParaRPr lang="en-GB" dirty="0"/>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061ED64-0445-6F4D-AA40-A187DCA779C6}"/>
              </a:ext>
            </a:extLst>
          </p:cNvPr>
          <p:cNvSpPr txBox="1"/>
          <p:nvPr/>
        </p:nvSpPr>
        <p:spPr>
          <a:xfrm>
            <a:off x="4853354" y="3579541"/>
            <a:ext cx="6576646" cy="584775"/>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Module name and code: Hospitality and Guest Service (BMIH4003)</a:t>
            </a:r>
            <a:endParaRPr lang="en-GB" sz="1600" dirty="0"/>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333499" y="1020445"/>
            <a:ext cx="3171825" cy="1325563"/>
          </a:xfrm>
        </p:spPr>
        <p:txBody>
          <a:bodyPr>
            <a:normAutofit/>
          </a:bodyPr>
          <a:lstStyle/>
          <a:p>
            <a:r>
              <a:rPr lang="en-ZA" sz="3200" dirty="0">
                <a:latin typeface="Arial Rounded MT Bold" panose="020F0704030504030204" pitchFamily="34" charset="0"/>
              </a:rPr>
              <a:t>Agenda</a:t>
            </a:r>
          </a:p>
        </p:txBody>
      </p:sp>
      <p:sp>
        <p:nvSpPr>
          <p:cNvPr id="9" name="Text Placeholder 1">
            <a:extLst>
              <a:ext uri="{FF2B5EF4-FFF2-40B4-BE49-F238E27FC236}">
                <a16:creationId xmlns:a16="http://schemas.microsoft.com/office/drawing/2014/main" id="{1D266FA1-62CE-4372-3E1D-E85E140BFCB8}"/>
              </a:ext>
            </a:extLst>
          </p:cNvPr>
          <p:cNvSpPr txBox="1">
            <a:spLocks/>
          </p:cNvSpPr>
          <p:nvPr/>
        </p:nvSpPr>
        <p:spPr>
          <a:xfrm>
            <a:off x="895150" y="2438718"/>
            <a:ext cx="4667250" cy="3398837"/>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2000" dirty="0">
                <a:solidFill>
                  <a:schemeClr val="tx1"/>
                </a:solidFill>
                <a:latin typeface="Verdana" panose="020B0604030504040204" pitchFamily="34" charset="0"/>
                <a:ea typeface="Verdana" panose="020B0604030504040204" pitchFamily="34" charset="0"/>
              </a:rPr>
              <a:t>01 Brief Introduction</a:t>
            </a:r>
          </a:p>
          <a:p>
            <a:pPr algn="just"/>
            <a:r>
              <a:rPr lang="en-US" sz="2000" dirty="0">
                <a:solidFill>
                  <a:schemeClr val="tx1"/>
                </a:solidFill>
                <a:latin typeface="Verdana" panose="020B0604030504040204" pitchFamily="34" charset="0"/>
                <a:ea typeface="Verdana" panose="020B0604030504040204" pitchFamily="34" charset="0"/>
              </a:rPr>
              <a:t>02 Main Customers</a:t>
            </a:r>
          </a:p>
          <a:p>
            <a:pPr algn="just"/>
            <a:r>
              <a:rPr lang="en-US" sz="2000" dirty="0">
                <a:solidFill>
                  <a:schemeClr val="tx1"/>
                </a:solidFill>
                <a:latin typeface="Verdana" panose="020B0604030504040204" pitchFamily="34" charset="0"/>
                <a:ea typeface="Verdana" panose="020B0604030504040204" pitchFamily="34" charset="0"/>
              </a:rPr>
              <a:t>03 Nature, Scope &amp; Role of Guest Services</a:t>
            </a:r>
          </a:p>
          <a:p>
            <a:pPr algn="just"/>
            <a:r>
              <a:rPr lang="en-US" sz="2000" dirty="0">
                <a:solidFill>
                  <a:schemeClr val="tx1"/>
                </a:solidFill>
                <a:latin typeface="Verdana" panose="020B0604030504040204" pitchFamily="34" charset="0"/>
                <a:ea typeface="Verdana" panose="020B0604030504040204" pitchFamily="34" charset="0"/>
              </a:rPr>
              <a:t>04 The Need to Consider the Role &amp; Function of Guest Services</a:t>
            </a:r>
          </a:p>
          <a:p>
            <a:pPr algn="just"/>
            <a:r>
              <a:rPr lang="en-US" sz="2000" dirty="0">
                <a:solidFill>
                  <a:schemeClr val="tx1"/>
                </a:solidFill>
                <a:latin typeface="Verdana" panose="020B0604030504040204" pitchFamily="34" charset="0"/>
                <a:ea typeface="Verdana" panose="020B0604030504040204" pitchFamily="34" charset="0"/>
              </a:rPr>
              <a:t>05 Importance of Hospitality</a:t>
            </a:r>
          </a:p>
          <a:p>
            <a:pPr algn="just"/>
            <a:r>
              <a:rPr lang="en-US" sz="2000" dirty="0">
                <a:solidFill>
                  <a:schemeClr val="tx1"/>
                </a:solidFill>
                <a:latin typeface="Verdana" panose="020B0604030504040204" pitchFamily="34" charset="0"/>
                <a:ea typeface="Verdana" panose="020B0604030504040204" pitchFamily="34" charset="0"/>
              </a:rPr>
              <a:t>06 Conclusion </a:t>
            </a:r>
          </a:p>
          <a:p>
            <a:pPr algn="just"/>
            <a:r>
              <a:rPr lang="en-US" sz="2000" dirty="0">
                <a:solidFill>
                  <a:schemeClr val="tx1"/>
                </a:solidFill>
                <a:latin typeface="Verdana" panose="020B0604030504040204" pitchFamily="34" charset="0"/>
                <a:ea typeface="Verdana" panose="020B0604030504040204" pitchFamily="34" charset="0"/>
              </a:rPr>
              <a:t>07 References</a:t>
            </a:r>
          </a:p>
          <a:p>
            <a:pPr algn="just"/>
            <a:endParaRPr lang="en-US" sz="2000" dirty="0">
              <a:solidFill>
                <a:schemeClr val="tx1"/>
              </a:solidFill>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757990" y="4310409"/>
            <a:ext cx="3139440" cy="1325563"/>
          </a:xfrm>
        </p:spPr>
        <p:txBody>
          <a:bodyPr>
            <a:normAutofit/>
          </a:bodyPr>
          <a:lstStyle/>
          <a:p>
            <a:r>
              <a:rPr lang="en-US" sz="3600" cap="none" dirty="0">
                <a:latin typeface="Arial Rounded MT Bold" panose="020F0704030504030204" pitchFamily="34" charset="0"/>
              </a:rPr>
              <a:t>Brief Introduction</a:t>
            </a:r>
          </a:p>
        </p:txBody>
      </p:sp>
      <p:sp>
        <p:nvSpPr>
          <p:cNvPr id="4" name="TextBox 3">
            <a:extLst>
              <a:ext uri="{FF2B5EF4-FFF2-40B4-BE49-F238E27FC236}">
                <a16:creationId xmlns:a16="http://schemas.microsoft.com/office/drawing/2014/main" id="{B81AD451-AC18-D3C9-8544-8523FFF59C4A}"/>
              </a:ext>
            </a:extLst>
          </p:cNvPr>
          <p:cNvSpPr txBox="1"/>
          <p:nvPr/>
        </p:nvSpPr>
        <p:spPr>
          <a:xfrm>
            <a:off x="4968240" y="2437624"/>
            <a:ext cx="5405120" cy="3571747"/>
          </a:xfrm>
          <a:prstGeom prst="rect">
            <a:avLst/>
          </a:prstGeom>
          <a:noFill/>
        </p:spPr>
        <p:txBody>
          <a:bodyPr wrap="square">
            <a:spAutoFit/>
          </a:bodyPr>
          <a:lstStyle/>
          <a:p>
            <a:pPr marL="285750" marR="0" indent="-285750" algn="just">
              <a:lnSpc>
                <a:spcPct val="150000"/>
              </a:lnSpc>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Hilton LXR Hotel and Resort is a luxury brand within the Hilton portfolio. </a:t>
            </a:r>
          </a:p>
          <a:p>
            <a:pPr marL="285750" marR="0" indent="-285750" algn="just">
              <a:lnSpc>
                <a:spcPct val="150000"/>
              </a:lnSpc>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Known for its opulence and impeccable service, LXR properties offer elegant accommodations, world-class amenities, and exceptional dining options. </a:t>
            </a:r>
          </a:p>
          <a:p>
            <a:pPr marL="285750" marR="0" indent="-285750" algn="just">
              <a:lnSpc>
                <a:spcPct val="150000"/>
              </a:lnSpc>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These high-end resorts and hotels provide a sophisticated and indulgent experience for discerning travellers.</a:t>
            </a:r>
            <a:endParaRPr lang="en-US" sz="1800" dirty="0">
              <a:effectLst/>
              <a:latin typeface="Times New Roman" panose="02020603050405020304" pitchFamily="18" charset="0"/>
              <a:ea typeface="Times New Roman" panose="02020603050405020304" pitchFamily="18" charset="0"/>
            </a:endParaRPr>
          </a:p>
        </p:txBody>
      </p:sp>
      <p:pic>
        <p:nvPicPr>
          <p:cNvPr id="6" name="Picture 5">
            <a:extLst>
              <a:ext uri="{FF2B5EF4-FFF2-40B4-BE49-F238E27FC236}">
                <a16:creationId xmlns:a16="http://schemas.microsoft.com/office/drawing/2014/main" id="{61BD4430-091B-E19F-B398-ACBC14622FBF}"/>
              </a:ext>
            </a:extLst>
          </p:cNvPr>
          <p:cNvPicPr>
            <a:picLocks noChangeAspect="1"/>
          </p:cNvPicPr>
          <p:nvPr/>
        </p:nvPicPr>
        <p:blipFill>
          <a:blip r:embed="rId3"/>
          <a:srcRect/>
          <a:stretch/>
        </p:blipFill>
        <p:spPr>
          <a:xfrm>
            <a:off x="10373360" y="405935"/>
            <a:ext cx="1442720" cy="671895"/>
          </a:xfrm>
          <a:prstGeom prst="rect">
            <a:avLst/>
          </a:prstGeom>
        </p:spPr>
      </p:pic>
    </p:spTree>
    <p:extLst>
      <p:ext uri="{BB962C8B-B14F-4D97-AF65-F5344CB8AC3E}">
        <p14:creationId xmlns:p14="http://schemas.microsoft.com/office/powerpoint/2010/main" val="184494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102192" y="497357"/>
            <a:ext cx="7416166" cy="542172"/>
          </a:xfrm>
        </p:spPr>
        <p:txBody>
          <a:bodyPr>
            <a:normAutofit/>
          </a:bodyPr>
          <a:lstStyle/>
          <a:p>
            <a:r>
              <a:rPr lang="en-US" sz="3200" cap="none" dirty="0">
                <a:latin typeface="Arial Rounded MT Bold" panose="020F0704030504030204" pitchFamily="34" charset="0"/>
              </a:rPr>
              <a:t>Main consumers </a:t>
            </a:r>
          </a:p>
        </p:txBody>
      </p:sp>
      <p:pic>
        <p:nvPicPr>
          <p:cNvPr id="3" name="Picture 2">
            <a:extLst>
              <a:ext uri="{FF2B5EF4-FFF2-40B4-BE49-F238E27FC236}">
                <a16:creationId xmlns:a16="http://schemas.microsoft.com/office/drawing/2014/main" id="{B2E2EDD2-2009-178D-15B4-F30A9DA7D790}"/>
              </a:ext>
            </a:extLst>
          </p:cNvPr>
          <p:cNvPicPr>
            <a:picLocks noChangeAspect="1"/>
          </p:cNvPicPr>
          <p:nvPr/>
        </p:nvPicPr>
        <p:blipFill>
          <a:blip r:embed="rId3"/>
          <a:srcRect/>
          <a:stretch/>
        </p:blipFill>
        <p:spPr>
          <a:xfrm>
            <a:off x="10373360" y="405935"/>
            <a:ext cx="1442720" cy="671895"/>
          </a:xfrm>
          <a:prstGeom prst="rect">
            <a:avLst/>
          </a:prstGeom>
        </p:spPr>
      </p:pic>
      <p:graphicFrame>
        <p:nvGraphicFramePr>
          <p:cNvPr id="7" name="Diagram 6">
            <a:extLst>
              <a:ext uri="{FF2B5EF4-FFF2-40B4-BE49-F238E27FC236}">
                <a16:creationId xmlns:a16="http://schemas.microsoft.com/office/drawing/2014/main" id="{61DDF66A-3E25-0A31-FB2B-38DD6B81A7B9}"/>
              </a:ext>
            </a:extLst>
          </p:cNvPr>
          <p:cNvGraphicFramePr/>
          <p:nvPr/>
        </p:nvGraphicFramePr>
        <p:xfrm>
          <a:off x="2716530" y="1969804"/>
          <a:ext cx="6758940" cy="4390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46372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024927" y="329927"/>
            <a:ext cx="8413713" cy="839542"/>
          </a:xfrm>
        </p:spPr>
        <p:txBody>
          <a:bodyPr>
            <a:normAutofit fontScale="90000"/>
          </a:bodyPr>
          <a:lstStyle/>
          <a:p>
            <a:pPr algn="just"/>
            <a:r>
              <a:rPr lang="en-US" sz="3200" cap="none" dirty="0">
                <a:latin typeface="Arial Rounded MT Bold" panose="020F0704030504030204" pitchFamily="34" charset="0"/>
              </a:rPr>
              <a:t>The Need to Consider the Role &amp; Function of Guest Services</a:t>
            </a:r>
          </a:p>
        </p:txBody>
      </p:sp>
      <p:pic>
        <p:nvPicPr>
          <p:cNvPr id="3" name="Picture 2">
            <a:extLst>
              <a:ext uri="{FF2B5EF4-FFF2-40B4-BE49-F238E27FC236}">
                <a16:creationId xmlns:a16="http://schemas.microsoft.com/office/drawing/2014/main" id="{4DCE8FF5-F880-AEDE-A155-31F373E824B0}"/>
              </a:ext>
            </a:extLst>
          </p:cNvPr>
          <p:cNvPicPr>
            <a:picLocks noChangeAspect="1"/>
          </p:cNvPicPr>
          <p:nvPr/>
        </p:nvPicPr>
        <p:blipFill>
          <a:blip r:embed="rId3"/>
          <a:srcRect/>
          <a:stretch/>
        </p:blipFill>
        <p:spPr>
          <a:xfrm>
            <a:off x="10373360" y="405935"/>
            <a:ext cx="1442720" cy="671895"/>
          </a:xfrm>
          <a:prstGeom prst="rect">
            <a:avLst/>
          </a:prstGeom>
        </p:spPr>
      </p:pic>
      <p:graphicFrame>
        <p:nvGraphicFramePr>
          <p:cNvPr id="7" name="Diagram 6">
            <a:extLst>
              <a:ext uri="{FF2B5EF4-FFF2-40B4-BE49-F238E27FC236}">
                <a16:creationId xmlns:a16="http://schemas.microsoft.com/office/drawing/2014/main" id="{D1A0DEE0-E515-BBB0-0B8D-57C830B08A2E}"/>
              </a:ext>
            </a:extLst>
          </p:cNvPr>
          <p:cNvGraphicFramePr/>
          <p:nvPr/>
        </p:nvGraphicFramePr>
        <p:xfrm>
          <a:off x="2024380" y="1406930"/>
          <a:ext cx="8143240" cy="48265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1178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262009" y="315732"/>
            <a:ext cx="8665544" cy="842508"/>
          </a:xfrm>
        </p:spPr>
        <p:txBody>
          <a:bodyPr>
            <a:normAutofit fontScale="90000"/>
          </a:bodyPr>
          <a:lstStyle/>
          <a:p>
            <a:pPr algn="just"/>
            <a:r>
              <a:rPr lang="en-US" sz="3200" cap="none" dirty="0">
                <a:latin typeface="Arial Rounded MT Bold" panose="020F0704030504030204" pitchFamily="34" charset="0"/>
              </a:rPr>
              <a:t>The need to consider the role and function of guest services </a:t>
            </a:r>
          </a:p>
        </p:txBody>
      </p:sp>
      <p:pic>
        <p:nvPicPr>
          <p:cNvPr id="4" name="Picture 3">
            <a:extLst>
              <a:ext uri="{FF2B5EF4-FFF2-40B4-BE49-F238E27FC236}">
                <a16:creationId xmlns:a16="http://schemas.microsoft.com/office/drawing/2014/main" id="{66E866FB-EF0F-50B8-07EB-F4472F0620DA}"/>
              </a:ext>
            </a:extLst>
          </p:cNvPr>
          <p:cNvPicPr>
            <a:picLocks noChangeAspect="1"/>
          </p:cNvPicPr>
          <p:nvPr/>
        </p:nvPicPr>
        <p:blipFill>
          <a:blip r:embed="rId3"/>
          <a:srcRect/>
          <a:stretch/>
        </p:blipFill>
        <p:spPr>
          <a:xfrm>
            <a:off x="10373360" y="405935"/>
            <a:ext cx="1442720" cy="671895"/>
          </a:xfrm>
          <a:prstGeom prst="rect">
            <a:avLst/>
          </a:prstGeom>
        </p:spPr>
      </p:pic>
      <p:graphicFrame>
        <p:nvGraphicFramePr>
          <p:cNvPr id="7" name="Diagram 6">
            <a:extLst>
              <a:ext uri="{FF2B5EF4-FFF2-40B4-BE49-F238E27FC236}">
                <a16:creationId xmlns:a16="http://schemas.microsoft.com/office/drawing/2014/main" id="{7745875B-8BEF-5775-25D6-BDE386E6A283}"/>
              </a:ext>
            </a:extLst>
          </p:cNvPr>
          <p:cNvGraphicFramePr/>
          <p:nvPr/>
        </p:nvGraphicFramePr>
        <p:xfrm>
          <a:off x="2159468" y="2000587"/>
          <a:ext cx="8665544" cy="38617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79282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1268997" y="290195"/>
            <a:ext cx="8301723" cy="984656"/>
          </a:xfrm>
        </p:spPr>
        <p:txBody>
          <a:bodyPr>
            <a:normAutofit fontScale="90000"/>
          </a:bodyPr>
          <a:lstStyle/>
          <a:p>
            <a:pPr marL="0" marR="0" algn="just">
              <a:lnSpc>
                <a:spcPct val="100000"/>
              </a:lnSpc>
              <a:spcBef>
                <a:spcPts val="0"/>
              </a:spcBef>
              <a:spcAft>
                <a:spcPts val="800"/>
              </a:spcAft>
            </a:pPr>
            <a:r>
              <a:rPr lang="en-US" sz="3200" cap="none" dirty="0">
                <a:latin typeface="Arial Rounded MT Bold" panose="020F0704030504030204" pitchFamily="34" charset="0"/>
              </a:rPr>
              <a:t>The importance of hospitality for Hilton LXR Hotel and Resort </a:t>
            </a:r>
          </a:p>
        </p:txBody>
      </p:sp>
      <p:pic>
        <p:nvPicPr>
          <p:cNvPr id="2" name="Picture 1">
            <a:extLst>
              <a:ext uri="{FF2B5EF4-FFF2-40B4-BE49-F238E27FC236}">
                <a16:creationId xmlns:a16="http://schemas.microsoft.com/office/drawing/2014/main" id="{ECCD0209-D1CA-B48E-CE69-A5C7E8CD3CD3}"/>
              </a:ext>
            </a:extLst>
          </p:cNvPr>
          <p:cNvPicPr>
            <a:picLocks noChangeAspect="1"/>
          </p:cNvPicPr>
          <p:nvPr/>
        </p:nvPicPr>
        <p:blipFill>
          <a:blip r:embed="rId3"/>
          <a:srcRect/>
          <a:stretch/>
        </p:blipFill>
        <p:spPr>
          <a:xfrm>
            <a:off x="10373360" y="405935"/>
            <a:ext cx="1442720" cy="671895"/>
          </a:xfrm>
          <a:prstGeom prst="rect">
            <a:avLst/>
          </a:prstGeom>
        </p:spPr>
      </p:pic>
      <p:sp>
        <p:nvSpPr>
          <p:cNvPr id="5" name="TextBox 4">
            <a:extLst>
              <a:ext uri="{FF2B5EF4-FFF2-40B4-BE49-F238E27FC236}">
                <a16:creationId xmlns:a16="http://schemas.microsoft.com/office/drawing/2014/main" id="{F31D9F2A-05DB-C1BC-C127-6158700FAEB6}"/>
              </a:ext>
            </a:extLst>
          </p:cNvPr>
          <p:cNvSpPr txBox="1"/>
          <p:nvPr/>
        </p:nvSpPr>
        <p:spPr>
          <a:xfrm>
            <a:off x="2057400" y="1597705"/>
            <a:ext cx="8077200" cy="4657685"/>
          </a:xfrm>
          <a:prstGeom prst="rect">
            <a:avLst/>
          </a:prstGeom>
          <a:noFill/>
        </p:spPr>
        <p:txBody>
          <a:bodyPr wrap="square">
            <a:spAutoFit/>
          </a:bodyPr>
          <a:lstStyle/>
          <a:p>
            <a:pPr marL="285750" marR="0" indent="-285750" algn="just">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Hospitality is a key component of the hospitality sector and is necessary for providing excellent service and exceeding client expectations. Hospitality is the practise of welcoming and entertaining guests and strangers with warmth and generosity through the provision of individualised service, the anticipation and satisfaction of guest needs, and the cultivation of an aesthetically pleasing and functionally functional space (Hospitality Consulting, 2019).</a:t>
            </a: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The </a:t>
            </a:r>
            <a:r>
              <a:rPr lang="en-US" sz="1800" dirty="0">
                <a:effectLst/>
                <a:latin typeface="Times New Roman" panose="02020603050405020304" pitchFamily="18" charset="0"/>
                <a:ea typeface="Times New Roman" panose="02020603050405020304" pitchFamily="18" charset="0"/>
              </a:rPr>
              <a:t>Hilton LXR Hotel and Resort </a:t>
            </a:r>
            <a:r>
              <a:rPr lang="en-GB" sz="1800" dirty="0">
                <a:effectLst/>
                <a:latin typeface="Times New Roman" panose="02020603050405020304" pitchFamily="18" charset="0"/>
                <a:ea typeface="Times New Roman" panose="02020603050405020304" pitchFamily="18" charset="0"/>
              </a:rPr>
              <a:t>team places a premium on hospitality and makes it their mission to provide superb service and facilities to every guest. </a:t>
            </a: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800"/>
              </a:spcAft>
              <a:buFont typeface="Wingdings" panose="05000000000000000000" pitchFamily="2" charset="2"/>
              <a:buChar char="v"/>
            </a:pPr>
            <a:r>
              <a:rPr lang="en-US" sz="1800" dirty="0">
                <a:effectLst/>
                <a:latin typeface="Times New Roman" panose="02020603050405020304" pitchFamily="18" charset="0"/>
                <a:ea typeface="Times New Roman" panose="02020603050405020304" pitchFamily="18" charset="0"/>
              </a:rPr>
              <a:t>Hilton LXR Hotel and Resort </a:t>
            </a:r>
            <a:r>
              <a:rPr lang="en-GB" sz="1800" dirty="0">
                <a:effectLst/>
                <a:latin typeface="Times New Roman" panose="02020603050405020304" pitchFamily="18" charset="0"/>
                <a:ea typeface="Times New Roman" panose="02020603050405020304" pitchFamily="18" charset="0"/>
              </a:rPr>
              <a:t>has spacious and well-appointed accommodations, excellent on-site dining, adaptable event venues, and first-rate recreational and exercise amenities (Jenkins, 2015). </a:t>
            </a: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Additionally, business travellers can take advantage of the hotel's free Wi-Fi and 24-hour business centres. </a:t>
            </a: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When it comes to succeeding and consistently exceeding guest expectations, Hilton Garden Inn's dedication to hospitality is essential. </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57409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54110C85-8A45-AA4E-86D4-0B1A47796116}"/>
              </a:ext>
            </a:extLst>
          </p:cNvPr>
          <p:cNvSpPr>
            <a:spLocks noGrp="1"/>
          </p:cNvSpPr>
          <p:nvPr>
            <p:ph type="dt" sz="half" idx="10"/>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20XX</a:t>
            </a:r>
            <a:endParaRPr lang="en-US" dirty="0"/>
          </a:p>
        </p:txBody>
      </p:sp>
      <p:sp>
        <p:nvSpPr>
          <p:cNvPr id="8" name="Footer Placeholder 7">
            <a:extLst>
              <a:ext uri="{FF2B5EF4-FFF2-40B4-BE49-F238E27FC236}">
                <a16:creationId xmlns:a16="http://schemas.microsoft.com/office/drawing/2014/main" id="{4C50915D-5347-E442-8159-EB373B814611}"/>
              </a:ext>
            </a:extLst>
          </p:cNvPr>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Pitch Deck</a:t>
            </a:r>
            <a:endParaRPr lang="en-US" dirty="0"/>
          </a:p>
        </p:txBody>
      </p:sp>
      <p:sp>
        <p:nvSpPr>
          <p:cNvPr id="9" name="Slide Number Placeholder 8">
            <a:extLst>
              <a:ext uri="{FF2B5EF4-FFF2-40B4-BE49-F238E27FC236}">
                <a16:creationId xmlns:a16="http://schemas.microsoft.com/office/drawing/2014/main" id="{7FF08C5B-45BE-9D49-8A19-77E361477B07}"/>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5CEABB6-07DC-46E8-9B57-56EC44A396E5}" type="slidenum">
              <a:rPr lang="en-US" smtClean="0"/>
              <a:pPr/>
              <a:t>8</a:t>
            </a:fld>
            <a:endParaRPr lang="en-US" dirty="0"/>
          </a:p>
        </p:txBody>
      </p:sp>
      <p:sp>
        <p:nvSpPr>
          <p:cNvPr id="10" name="TextBox 9">
            <a:extLst>
              <a:ext uri="{FF2B5EF4-FFF2-40B4-BE49-F238E27FC236}">
                <a16:creationId xmlns:a16="http://schemas.microsoft.com/office/drawing/2014/main" id="{46DF52B3-F59A-AD43-9E7B-8D31BBBAEF5B}"/>
              </a:ext>
            </a:extLst>
          </p:cNvPr>
          <p:cNvSpPr txBox="1"/>
          <p:nvPr/>
        </p:nvSpPr>
        <p:spPr>
          <a:xfrm>
            <a:off x="1182029" y="847493"/>
            <a:ext cx="10171771" cy="4678204"/>
          </a:xfrm>
          <a:prstGeom prst="rect">
            <a:avLst/>
          </a:prstGeom>
          <a:noFill/>
        </p:spPr>
        <p:txBody>
          <a:bodyPr wrap="square" rtlCol="0">
            <a:spAutoFit/>
          </a:bodyPr>
          <a:lstStyle/>
          <a:p>
            <a:endParaRPr lang="en-US" dirty="0"/>
          </a:p>
          <a:p>
            <a:r>
              <a:rPr lang="en-US" sz="2800" b="1" dirty="0">
                <a:latin typeface="Arial" panose="020B0604020202020204" pitchFamily="34" charset="0"/>
                <a:cs typeface="Arial" panose="020B0604020202020204" pitchFamily="34" charset="0"/>
              </a:rPr>
              <a:t>Conclusion:</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In conclusion, in a Luxurious  hotel such as the Hilton LXR Hotel and Resort, exceptional service, hospitality, and guest services Play a vital role. They are essential for providing excellent guest experiences, increasing customer happiness, and preserving the hotel's reputation. Hilton LXR Hotel and Resort can attract discerning customers, create long-term connections, and remain competitive in the luxury hotel business by </a:t>
            </a:r>
            <a:r>
              <a:rPr lang="en-US" sz="2800" dirty="0" err="1">
                <a:latin typeface="Arial" panose="020B0604020202020204" pitchFamily="34" charset="0"/>
                <a:cs typeface="Arial" panose="020B0604020202020204" pitchFamily="34" charset="0"/>
              </a:rPr>
              <a:t>prioritising</a:t>
            </a:r>
            <a:r>
              <a:rPr lang="en-US" sz="2800" dirty="0">
                <a:latin typeface="Arial" panose="020B0604020202020204" pitchFamily="34" charset="0"/>
                <a:cs typeface="Arial" panose="020B0604020202020204" pitchFamily="34" charset="0"/>
              </a:rPr>
              <a:t> these aspects.</a:t>
            </a:r>
          </a:p>
        </p:txBody>
      </p:sp>
    </p:spTree>
    <p:extLst>
      <p:ext uri="{BB962C8B-B14F-4D97-AF65-F5344CB8AC3E}">
        <p14:creationId xmlns:p14="http://schemas.microsoft.com/office/powerpoint/2010/main" val="78151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F33B-5572-4A00-A55C-1E13A6B3A8F1}"/>
              </a:ext>
            </a:extLst>
          </p:cNvPr>
          <p:cNvSpPr>
            <a:spLocks noGrp="1"/>
          </p:cNvSpPr>
          <p:nvPr>
            <p:ph type="title"/>
          </p:nvPr>
        </p:nvSpPr>
        <p:spPr>
          <a:xfrm>
            <a:off x="4557213" y="324287"/>
            <a:ext cx="3077574" cy="686366"/>
          </a:xfrm>
        </p:spPr>
        <p:txBody>
          <a:bodyPr/>
          <a:lstStyle/>
          <a:p>
            <a:r>
              <a:rPr lang="en-US" cap="none" dirty="0">
                <a:latin typeface="Arial Rounded MT Bold" panose="020F0704030504030204" pitchFamily="34" charset="0"/>
              </a:rPr>
              <a:t>References</a:t>
            </a:r>
          </a:p>
        </p:txBody>
      </p:sp>
      <p:sp>
        <p:nvSpPr>
          <p:cNvPr id="51" name="TextBox 50">
            <a:extLst>
              <a:ext uri="{FF2B5EF4-FFF2-40B4-BE49-F238E27FC236}">
                <a16:creationId xmlns:a16="http://schemas.microsoft.com/office/drawing/2014/main" id="{6C547AEB-1DD9-BDA2-18FD-72BAED929650}"/>
              </a:ext>
            </a:extLst>
          </p:cNvPr>
          <p:cNvSpPr txBox="1"/>
          <p:nvPr/>
        </p:nvSpPr>
        <p:spPr>
          <a:xfrm>
            <a:off x="1161097" y="1010653"/>
            <a:ext cx="9869806" cy="5523060"/>
          </a:xfrm>
          <a:prstGeom prst="rect">
            <a:avLst/>
          </a:prstGeom>
          <a:noFill/>
        </p:spPr>
        <p:txBody>
          <a:bodyPr wrap="square">
            <a:spAutoFit/>
          </a:bodyPr>
          <a:lstStyle/>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Harrington, D. and </a:t>
            </a:r>
            <a:r>
              <a:rPr lang="en-GB" sz="1400" dirty="0" err="1">
                <a:effectLst/>
                <a:latin typeface="Times New Roman" panose="02020603050405020304" pitchFamily="18" charset="0"/>
                <a:ea typeface="Times New Roman" panose="02020603050405020304" pitchFamily="18" charset="0"/>
              </a:rPr>
              <a:t>Akehurst</a:t>
            </a:r>
            <a:r>
              <a:rPr lang="en-GB" sz="1400" dirty="0">
                <a:effectLst/>
                <a:latin typeface="Times New Roman" panose="02020603050405020304" pitchFamily="18" charset="0"/>
                <a:ea typeface="Times New Roman" panose="02020603050405020304" pitchFamily="18" charset="0"/>
              </a:rPr>
              <a:t>, G. (2020). Service quality and business performance in the UK hotel industry. International Journal of Hospitality Management, 15(3), pp.283–298.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://doi.org/10.1016/s0278-4319(96)00021-7.</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Herrmann, R.O. (2015). Consumer Education and the Hospitality Industry. Journal of Hospitality &amp; Tourism Research, 3(1), pp.25–30.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://doi.org/10.1177/109634807800300104.</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Hospitality Consulting, B. (2019). Trends in the UK hotel industry. International Journal of Contemporary Hospitality Management, 8(7), pp.6–10.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://doi.org/10.1108/09596119610791682.</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Janes, P.L. and </a:t>
            </a:r>
            <a:r>
              <a:rPr lang="en-GB" sz="1400" dirty="0" err="1">
                <a:effectLst/>
                <a:latin typeface="Times New Roman" panose="02020603050405020304" pitchFamily="18" charset="0"/>
                <a:ea typeface="Times New Roman" panose="02020603050405020304" pitchFamily="18" charset="0"/>
              </a:rPr>
              <a:t>Wisnom</a:t>
            </a:r>
            <a:r>
              <a:rPr lang="en-GB" sz="1400" dirty="0">
                <a:effectLst/>
                <a:latin typeface="Times New Roman" panose="02020603050405020304" pitchFamily="18" charset="0"/>
                <a:ea typeface="Times New Roman" panose="02020603050405020304" pitchFamily="18" charset="0"/>
              </a:rPr>
              <a:t>, M.S. (2013). The Importance of the Hospitality Industry for the Economy of the UK. Journal of Quality Assurance in Hospitality &amp; Tourism, 4(1-2), pp.23–45.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://doi.org/10.1300/j162v04n01_02.</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Jenkins, A.K. (2015). An introduction to the UK hospitality industry: a comparative approach,. International Journal of Hospitality Management, 21(1), pp.100–102.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://doi.org/10.1016/s0278-4319(01)00029-9.</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Lucas, R.E. (2014). Ageism and the UK Hospitality Industry. Employee Relations, 15(2), pp.33–41.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://doi.org/10.1108/01425459310031769.</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Lucas, R.E. (2015). Hospitality Industry Employment: Emerging Trends. International Journal of Contemporary Hospitality Management, 5(5).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://doi.org/10.1108/09596119310046925.</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Nevett, W. (2016). Operations management perspectives and the hospitality industry. International Journal of Hospitality Management, 4(4), pp.173–178.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://doi.org/10.1016/0278-4319(85)90055-6.</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err="1">
                <a:effectLst/>
                <a:latin typeface="Times New Roman" panose="02020603050405020304" pitchFamily="18" charset="0"/>
                <a:ea typeface="Times New Roman" panose="02020603050405020304" pitchFamily="18" charset="0"/>
              </a:rPr>
              <a:t>Pizam</a:t>
            </a:r>
            <a:r>
              <a:rPr lang="en-GB" sz="1400" dirty="0">
                <a:effectLst/>
                <a:latin typeface="Times New Roman" panose="02020603050405020304" pitchFamily="18" charset="0"/>
                <a:ea typeface="Times New Roman" panose="02020603050405020304" pitchFamily="18" charset="0"/>
              </a:rPr>
              <a:t>, A. (2017). Does the tourism/hospitality industry possess the characteristics of a knowledge-based industry? International Journal of Hospitality Management, 26(4), pp.759–763.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://doi.org/10.1016/j.ijhm.2007.05.001.</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Scott, B. (2015). Workplace violence in the UK hospitality industry: impacts and recommendations. Progress in Tourism and Hospitality Research, 4(4), pp.337–347.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://doi.org/10.1002/(</a:t>
            </a:r>
            <a:r>
              <a:rPr lang="en-GB" sz="1400" dirty="0" err="1">
                <a:effectLst/>
                <a:latin typeface="Times New Roman" panose="02020603050405020304" pitchFamily="18" charset="0"/>
                <a:ea typeface="Times New Roman" panose="02020603050405020304" pitchFamily="18" charset="0"/>
              </a:rPr>
              <a:t>sici</a:t>
            </a:r>
            <a:r>
              <a:rPr lang="en-GB" sz="1400" dirty="0">
                <a:effectLst/>
                <a:latin typeface="Times New Roman" panose="02020603050405020304" pitchFamily="18" charset="0"/>
                <a:ea typeface="Times New Roman" panose="02020603050405020304" pitchFamily="18" charset="0"/>
              </a:rPr>
              <a:t>)1099-1603(199812)4:4%3C337::aid-pth148%3E3.0.co;2-m.</a:t>
            </a:r>
            <a:endParaRPr lang="en-US"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77824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9CADEA2-3E77-80BA-A698-0D27C40A2873}"/>
              </a:ext>
            </a:extLst>
          </p:cNvPr>
          <p:cNvPicPr>
            <a:picLocks noChangeAspect="1"/>
          </p:cNvPicPr>
          <p:nvPr/>
        </p:nvPicPr>
        <p:blipFill>
          <a:blip r:embed="rId3"/>
          <a:srcRect/>
          <a:stretch/>
        </p:blipFill>
        <p:spPr>
          <a:xfrm>
            <a:off x="10373360" y="405935"/>
            <a:ext cx="1442720" cy="671895"/>
          </a:xfrm>
          <a:prstGeom prst="rect">
            <a:avLst/>
          </a:prstGeom>
        </p:spPr>
      </p:pic>
      <p:sp>
        <p:nvSpPr>
          <p:cNvPr id="6" name="TextBox 5">
            <a:extLst>
              <a:ext uri="{FF2B5EF4-FFF2-40B4-BE49-F238E27FC236}">
                <a16:creationId xmlns:a16="http://schemas.microsoft.com/office/drawing/2014/main" id="{B9E0CBFD-D6C5-41F3-7FF0-61EA2124CBB9}"/>
              </a:ext>
            </a:extLst>
          </p:cNvPr>
          <p:cNvSpPr txBox="1"/>
          <p:nvPr/>
        </p:nvSpPr>
        <p:spPr>
          <a:xfrm>
            <a:off x="3845560" y="2844801"/>
            <a:ext cx="4500880" cy="923330"/>
          </a:xfrm>
          <a:prstGeom prst="rect">
            <a:avLst/>
          </a:prstGeom>
          <a:noFill/>
        </p:spPr>
        <p:txBody>
          <a:bodyPr wrap="square" rtlCol="0">
            <a:spAutoFit/>
          </a:bodyPr>
          <a:lstStyle/>
          <a:p>
            <a:pPr algn="ctr"/>
            <a:r>
              <a:rPr lang="en-US" sz="5400" dirty="0">
                <a:latin typeface="Arial Rounded MT Bold" panose="020F0704030504030204" pitchFamily="34" charset="0"/>
                <a:cs typeface="Arial" panose="020B0604020202020204" pitchFamily="34" charset="0"/>
              </a:rPr>
              <a:t>Thank You</a:t>
            </a:r>
          </a:p>
        </p:txBody>
      </p:sp>
    </p:spTree>
    <p:extLst>
      <p:ext uri="{BB962C8B-B14F-4D97-AF65-F5344CB8AC3E}">
        <p14:creationId xmlns:p14="http://schemas.microsoft.com/office/powerpoint/2010/main" val="4066738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4</TotalTime>
  <Words>2792</Words>
  <Application>Microsoft Office PowerPoint</Application>
  <PresentationFormat>Widescreen</PresentationFormat>
  <Paragraphs>91</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Arial Rounded MT Bold</vt:lpstr>
      <vt:lpstr>Calibri</vt:lpstr>
      <vt:lpstr>Calibri Light</vt:lpstr>
      <vt:lpstr>Times New Roman</vt:lpstr>
      <vt:lpstr>Verdana</vt:lpstr>
      <vt:lpstr>Wingdings</vt:lpstr>
      <vt:lpstr>Office Theme</vt:lpstr>
      <vt:lpstr>The role and importance of quality service, hospitality, and guest services within Hilton LXR Hotel and Resort</vt:lpstr>
      <vt:lpstr>Agenda</vt:lpstr>
      <vt:lpstr>Brief Introduction</vt:lpstr>
      <vt:lpstr>Main consumers </vt:lpstr>
      <vt:lpstr>The Need to Consider the Role &amp; Function of Guest Services</vt:lpstr>
      <vt:lpstr>The need to consider the role and function of guest services </vt:lpstr>
      <vt:lpstr>The importance of hospitality for Hilton LXR Hotel and Resort </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Basem Issam Elhersh (2234245)</dc:creator>
  <cp:lastModifiedBy>Basem Issam Elhersh (2234245)</cp:lastModifiedBy>
  <cp:revision>1</cp:revision>
  <dcterms:created xsi:type="dcterms:W3CDTF">2023-05-24T21:59:50Z</dcterms:created>
  <dcterms:modified xsi:type="dcterms:W3CDTF">2023-05-24T22:05:02Z</dcterms:modified>
</cp:coreProperties>
</file>