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69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4" d="100"/>
          <a:sy n="54" d="100"/>
        </p:scale>
        <p:origin x="800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6958EA-F206-4405-B948-AA2449E107C4}" type="datetimeFigureOut">
              <a:rPr lang="en-GB" smtClean="0"/>
              <a:t>08/08/2026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231C3A-3A8A-493E-86DA-E8867EA6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277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231C3A-3A8A-493E-86DA-E8867EA6210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477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0.png"/><Relationship Id="rId7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6871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005" y="4308406"/>
            <a:ext cx="9641358" cy="9253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35201" y="560439"/>
            <a:ext cx="8096251" cy="120545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4657"/>
              </a:lnSpc>
            </a:pPr>
            <a:r>
              <a:rPr sz="4050" b="1" i="0" u="none" dirty="0">
                <a:solidFill>
                  <a:srgbClr val="FFFFFF"/>
                </a:solidFill>
                <a:latin typeface="Space Grotesk"/>
              </a:rPr>
              <a:t>Communication Problems at</a:t>
            </a:r>
            <a:r>
              <a:rPr dirty="0"/>
              <a:t>
</a:t>
            </a:r>
            <a:r>
              <a:rPr sz="4050" b="1" i="0" u="none" dirty="0">
                <a:solidFill>
                  <a:srgbClr val="FFFFFF"/>
                </a:solidFill>
                <a:latin typeface="Space Grotesk"/>
              </a:rPr>
              <a:t> Flight Foods Ltd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71662" y="2759391"/>
            <a:ext cx="8096250" cy="609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sz="2000" b="0" i="0" u="none" dirty="0">
                <a:solidFill>
                  <a:srgbClr val="94A3B8"/>
                </a:solidFill>
                <a:latin typeface="Plus Jakarta Sans"/>
              </a:rPr>
              <a:t>A Case Study Analysis on Organizational Dynamics, Communication Barriers, and Workplace Solutions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71662" y="4526696"/>
            <a:ext cx="1343025" cy="49244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600" b="0" i="0" u="none" dirty="0">
                <a:solidFill>
                  <a:srgbClr val="E2E8F0"/>
                </a:solidFill>
                <a:latin typeface="Plus Jakarta Sans Medium"/>
              </a:rPr>
              <a:t>Vali Bariz (2235648)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05212" y="4526696"/>
            <a:ext cx="1828800" cy="49244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600" b="0" i="0" u="none" dirty="0">
                <a:solidFill>
                  <a:srgbClr val="E2E8F0"/>
                </a:solidFill>
                <a:latin typeface="Plus Jakarta Sans Medium"/>
              </a:rPr>
              <a:t>Moussa Camara (2533146</a:t>
            </a:r>
            <a:r>
              <a:rPr sz="1125" b="0" i="0" u="none" dirty="0">
                <a:solidFill>
                  <a:srgbClr val="E2E8F0"/>
                </a:solidFill>
                <a:latin typeface="Plus Jakarta Sans Medium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06411" y="4526696"/>
            <a:ext cx="2305050" cy="49244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600" b="0" i="0" u="none" dirty="0">
                <a:solidFill>
                  <a:srgbClr val="E2E8F0"/>
                </a:solidFill>
                <a:latin typeface="Plus Jakarta Sans Medium"/>
              </a:rPr>
              <a:t>Mihai Anton </a:t>
            </a:r>
            <a:r>
              <a:rPr sz="1600" b="0" i="0" u="none" dirty="0" err="1">
                <a:solidFill>
                  <a:srgbClr val="E2E8F0"/>
                </a:solidFill>
                <a:latin typeface="Plus Jakarta Sans Medium"/>
              </a:rPr>
              <a:t>Hrit</a:t>
            </a:r>
            <a:r>
              <a:rPr sz="1600" b="0" i="0" u="none" dirty="0">
                <a:solidFill>
                  <a:srgbClr val="E2E8F0"/>
                </a:solidFill>
                <a:latin typeface="Plus Jakarta Sans Medium"/>
              </a:rPr>
              <a:t> </a:t>
            </a:r>
            <a:r>
              <a:rPr sz="1600" b="0" i="0" u="none" dirty="0" err="1">
                <a:solidFill>
                  <a:srgbClr val="E2E8F0"/>
                </a:solidFill>
                <a:latin typeface="Plus Jakarta Sans Medium"/>
              </a:rPr>
              <a:t>Hreniu</a:t>
            </a:r>
            <a:r>
              <a:rPr sz="1600" b="0" i="0" u="none" dirty="0">
                <a:solidFill>
                  <a:srgbClr val="E2E8F0"/>
                </a:solidFill>
                <a:latin typeface="Plus Jakarta Sans Medium"/>
              </a:rPr>
              <a:t> (2530657</a:t>
            </a:r>
            <a:r>
              <a:rPr sz="1125" b="0" i="0" u="none" dirty="0">
                <a:solidFill>
                  <a:srgbClr val="E2E8F0"/>
                </a:solidFill>
                <a:latin typeface="Plus Jakarta Sans Medium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20112" y="4526696"/>
            <a:ext cx="2000250" cy="49244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600" b="0" i="0" u="none" dirty="0">
                <a:solidFill>
                  <a:srgbClr val="E2E8F0"/>
                </a:solidFill>
                <a:latin typeface="Plus Jakarta Sans Medium"/>
              </a:rPr>
              <a:t>Misha Akhvlediani (2530047</a:t>
            </a:r>
            <a:r>
              <a:rPr sz="1125" b="0" i="0" u="none" dirty="0">
                <a:solidFill>
                  <a:srgbClr val="E2E8F0"/>
                </a:solidFill>
                <a:latin typeface="Plus Jakarta Sans Medium"/>
              </a:rPr>
              <a:t>)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1637" y="4701480"/>
            <a:ext cx="123825" cy="142875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5187" y="4701480"/>
            <a:ext cx="123825" cy="142875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4512" y="4701480"/>
            <a:ext cx="123825" cy="142875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0087" y="4701480"/>
            <a:ext cx="123825" cy="14287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A817EB1-3E8B-22EA-E84B-B1A8A2A8106C}"/>
              </a:ext>
            </a:extLst>
          </p:cNvPr>
          <p:cNvSpPr txBox="1"/>
          <p:nvPr/>
        </p:nvSpPr>
        <p:spPr>
          <a:xfrm rot="10800000" flipV="1">
            <a:off x="4088253" y="3907661"/>
            <a:ext cx="4431859" cy="307777"/>
          </a:xfrm>
          <a:prstGeom prst="rect">
            <a:avLst/>
          </a:prstGeom>
          <a:noFill/>
        </p:spPr>
        <p:txBody>
          <a:bodyPr wrap="square" lIns="161925" tIns="0" rIns="0" bIns="0" anchor="t">
            <a:spAutoFit/>
          </a:bodyPr>
          <a:lstStyle/>
          <a:p>
            <a:pPr algn="ctr"/>
            <a:r>
              <a:rPr sz="2000" b="0" i="0" u="none" dirty="0">
                <a:solidFill>
                  <a:srgbClr val="F59E0B"/>
                </a:solidFill>
                <a:latin typeface="Lato SemiBold"/>
              </a:rPr>
              <a:t>Student ID &amp; Names</a:t>
            </a:r>
            <a:r>
              <a:rPr lang="en-GB" sz="2000" b="0" i="0" u="none" dirty="0">
                <a:solidFill>
                  <a:srgbClr val="F59E0B"/>
                </a:solidFill>
                <a:latin typeface="Lato SemiBold"/>
              </a:rPr>
              <a:t> </a:t>
            </a:r>
            <a:r>
              <a:rPr lang="en-GB" sz="1125" dirty="0">
                <a:solidFill>
                  <a:srgbClr val="F59E0B"/>
                </a:solidFill>
                <a:latin typeface="Lato SemiBold"/>
              </a:rPr>
              <a:t>:</a:t>
            </a:r>
            <a:endParaRPr lang="en-GB" sz="1125" b="0" i="0" u="none" dirty="0">
              <a:solidFill>
                <a:srgbClr val="F59E0B"/>
              </a:solidFill>
              <a:latin typeface="Lato SemiBold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D1AEA3-0E8D-E820-45C0-80A8D255C540}"/>
              </a:ext>
            </a:extLst>
          </p:cNvPr>
          <p:cNvSpPr txBox="1"/>
          <p:nvPr/>
        </p:nvSpPr>
        <p:spPr>
          <a:xfrm>
            <a:off x="3605212" y="3528094"/>
            <a:ext cx="5255619" cy="307777"/>
          </a:xfrm>
          <a:prstGeom prst="rect">
            <a:avLst/>
          </a:prstGeom>
          <a:noFill/>
        </p:spPr>
        <p:txBody>
          <a:bodyPr wrap="square" lIns="180975" tIns="0" rIns="0" bIns="0" anchor="t">
            <a:spAutoFit/>
          </a:bodyPr>
          <a:lstStyle/>
          <a:p>
            <a:pPr algn="ctr"/>
            <a:r>
              <a:rPr lang="en-GB" sz="2000" b="0" i="0" u="none" dirty="0">
                <a:solidFill>
                  <a:srgbClr val="F59E0B"/>
                </a:solidFill>
                <a:latin typeface="Lato SemiBold"/>
              </a:rPr>
              <a:t> </a:t>
            </a:r>
            <a:r>
              <a:rPr sz="2000" b="0" i="0" u="none" dirty="0">
                <a:solidFill>
                  <a:srgbClr val="F59E0B"/>
                </a:solidFill>
                <a:latin typeface="Lato SemiBold"/>
              </a:rPr>
              <a:t>Group Presentation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38F5530-DA31-4B62-8DF9-56A1A3B6B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AEFAF95-013F-4375-AAF4-033AC93F5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8735E28-7236-42D8-A5E1-A0F302FE8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3642881-D4B2-4CC2-A287-0FA0006F3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01C50C6-CC43-4D9E-B2AB-F373712E4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6E7187D-0938-461D-BFC5-89EEF3506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34C951A-9754-438B-9D57-E6B93B6E4C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CCC8FCE-0563-4147-B2A2-7C81702EB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E68FC26-41A9-4C82-BE7F-E9344CDC4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FBB336D1-2562-4680-B29B-E22C603C0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EED3885-4010-4FBE-A045-DC59CAE78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3D74F45-ED22-46E8-8A8C-85550ED981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F675583-78ED-4BEC-8424-37068227E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9BD9726-207D-4725-AA6E-5147080D5B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1A43941-4783-4A0B-9385-1952F9F89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B4806F9C-3233-4FC3-B300-D5AA58A5CD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0E3F9FC-BB7B-433D-8A4F-1BCFA582E0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406F394-9D6F-4986-A3AF-6EF16DEDE6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4F98CF1-0C8F-435D-846B-D3C506378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781ACDD-4A0F-4369-A468-3FEC355F8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BB34D61-E762-4862-9DA8-702D97A362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28B4A62-AAEA-923B-2D51-97FAFA49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834" y="630937"/>
            <a:ext cx="3074743" cy="3817178"/>
          </a:xfrm>
          <a:noFill/>
        </p:spPr>
        <p:txBody>
          <a:bodyPr anchor="ctr">
            <a:normAutofit/>
          </a:bodyPr>
          <a:lstStyle/>
          <a:p>
            <a:pPr algn="l"/>
            <a:r>
              <a:rPr lang="en-GB" sz="4800" dirty="0">
                <a:solidFill>
                  <a:schemeClr val="accent3"/>
                </a:solidFill>
              </a:rPr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ED3910-052D-4579-4F6B-AD44A8B1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6577" y="683582"/>
            <a:ext cx="8234168" cy="5626957"/>
          </a:xfrm>
          <a:noFill/>
        </p:spPr>
        <p:txBody>
          <a:bodyPr anchor="ctr">
            <a:normAutofit/>
          </a:bodyPr>
          <a:lstStyle/>
          <a:p>
            <a:pPr>
              <a:buFont typeface="Wingdings" panose="020B0604020202020204" pitchFamily="34" charset="0"/>
              <a:buChar char="Ø"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Introduction to Flight Food Ltd 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(Moussa)</a:t>
            </a:r>
            <a:endParaRPr lang="en-US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Communication barriers identified: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     1. Environmental Noise  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(Moussa)</a:t>
            </a:r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     2. Language/Communication/Body language  </a:t>
            </a:r>
            <a:r>
              <a:rPr lang="en-US" sz="2400" dirty="0">
                <a:solidFill>
                  <a:schemeClr val="accent5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(Misha) 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  3. Age/Generational Differences   </a:t>
            </a:r>
            <a:r>
              <a:rPr lang="en-US" sz="2400" dirty="0">
                <a:solidFill>
                  <a:schemeClr val="accent5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(Misha) 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     4. Cultural (standards and practices)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(Vali)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     5. Emotional 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(Vali)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Recommendations 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(Mihai)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Conclusion 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(Mihai)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References</a:t>
            </a:r>
          </a:p>
          <a:p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233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15" y="-176808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57" y="2647355"/>
            <a:ext cx="3375230" cy="3263799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5129" y="2804219"/>
            <a:ext cx="3524250" cy="2859162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9870" y="2538835"/>
            <a:ext cx="4326759" cy="30769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19200" y="2852142"/>
            <a:ext cx="2740342" cy="266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>
                <a:solidFill>
                  <a:srgbClr val="F59E0B"/>
                </a:solidFill>
                <a:latin typeface="Space Grotesk"/>
              </a:rPr>
              <a:t>Company Profile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5825" y="3252192"/>
            <a:ext cx="2641989" cy="23119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000" b="0" i="0" u="none" dirty="0">
                <a:solidFill>
                  <a:schemeClr val="bg1"/>
                </a:solidFill>
                <a:latin typeface="Plus Jakarta Sans"/>
              </a:rPr>
              <a:t>Flight Foods Ltd is a medium-sized manufacturer producing ready meals for major airlines. The company is currently losing market share due to critical food standard complaints and operational breakdowns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43475" y="2852142"/>
            <a:ext cx="2770346" cy="266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>
                <a:solidFill>
                  <a:srgbClr val="F59E0B"/>
                </a:solidFill>
                <a:latin typeface="Space Grotesk"/>
              </a:rPr>
              <a:t>Quality Failures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8675" y="3252192"/>
            <a:ext cx="2943225" cy="23254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chemeClr val="bg1"/>
                </a:solidFill>
                <a:latin typeface="Plus Jakarta Sans"/>
              </a:rPr>
              <a:t>Severe airline client complaints including under-cooked meals, poor packaging standards, and dangerous cross-contamination (e.g., meat discovered in vegetarian meals</a:t>
            </a: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53475" y="2852142"/>
            <a:ext cx="2710338" cy="266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>
                <a:solidFill>
                  <a:srgbClr val="F59E0B"/>
                </a:solidFill>
                <a:latin typeface="Space Grotesk"/>
              </a:rPr>
              <a:t>Environment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91525" y="3252192"/>
            <a:ext cx="2943225" cy="20689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chemeClr val="bg1"/>
                </a:solidFill>
                <a:latin typeface="Plus Jakarta Sans"/>
              </a:rPr>
              <a:t>A factory floor with 40 workers across 5 distinct cultural groups. High language barriers, complete lack of pre-job hygiene training, and severe noise from old machinery.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825" y="2880717"/>
            <a:ext cx="238125" cy="20955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8675" y="2880717"/>
            <a:ext cx="209550" cy="20955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91525" y="2880717"/>
            <a:ext cx="266700" cy="2095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4375" y="506626"/>
            <a:ext cx="11441430" cy="41549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Case Overview &amp; Core Issues</a:t>
            </a:r>
            <a:r>
              <a:rPr lang="en-GB" sz="2700" b="1" i="0" u="none" dirty="0">
                <a:solidFill>
                  <a:srgbClr val="FFFFFF"/>
                </a:solidFill>
                <a:latin typeface="Space Grotesk"/>
              </a:rPr>
              <a:t> </a:t>
            </a:r>
            <a:r>
              <a:rPr lang="en-GB" sz="2700" b="1" i="0" u="none" dirty="0">
                <a:solidFill>
                  <a:schemeClr val="accent2"/>
                </a:solidFill>
                <a:latin typeface="Space Grotesk"/>
              </a:rPr>
              <a:t>(Moussa)</a:t>
            </a:r>
            <a:endParaRPr sz="2700" b="1" i="0" u="none" dirty="0">
              <a:solidFill>
                <a:schemeClr val="accent2"/>
              </a:solidFill>
              <a:latin typeface="Space Grotesk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9274B0-C378-1729-8371-B9E850F78B01}"/>
              </a:ext>
            </a:extLst>
          </p:cNvPr>
          <p:cNvSpPr txBox="1"/>
          <p:nvPr/>
        </p:nvSpPr>
        <p:spPr>
          <a:xfrm>
            <a:off x="6996634" y="5634853"/>
            <a:ext cx="37686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 pitchFamily="34"/>
                <a:cs typeface="Arial" pitchFamily="34"/>
              </a:rPr>
              <a:t> (</a:t>
            </a:r>
            <a:r>
              <a:rPr lang="en-GB" sz="2000" b="1" dirty="0">
                <a:solidFill>
                  <a:schemeClr val="bg1"/>
                </a:solidFill>
                <a:latin typeface="Arial" pitchFamily="34"/>
                <a:cs typeface="Arial" pitchFamily="34"/>
              </a:rPr>
              <a:t>Flight foods Ltd, 2026)</a:t>
            </a:r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682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9879" y="2000250"/>
            <a:ext cx="4101096" cy="36195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552450"/>
            <a:ext cx="376237" cy="3048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5991" y="2028825"/>
            <a:ext cx="4537749" cy="36004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4400" y="1677199"/>
            <a:ext cx="6014453" cy="85709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400" b="1" i="0" u="none" dirty="0">
                <a:solidFill>
                  <a:schemeClr val="accent4"/>
                </a:solidFill>
                <a:latin typeface="Plus Jakarta Sans"/>
              </a:rPr>
              <a:t>Physical Channel Interference</a:t>
            </a:r>
            <a:r>
              <a:rPr sz="2400" b="1" i="0" u="none" dirty="0">
                <a:solidFill>
                  <a:srgbClr val="CBD5E1"/>
                </a:solidFill>
                <a:latin typeface="Plus Jakarta Sans"/>
              </a:rPr>
              <a:t>:</a:t>
            </a: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 Old, noisy, and clanking factory machinery creates intense physical channel noise on the plant floor</a:t>
            </a:r>
            <a:r>
              <a:rPr sz="1350" b="0" i="0" u="none" dirty="0">
                <a:solidFill>
                  <a:srgbClr val="CBD5E1"/>
                </a:solidFill>
                <a:latin typeface="Plus Jakarta Sans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04874" y="2931059"/>
            <a:ext cx="6168351" cy="85709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400" b="1" i="0" u="none" dirty="0">
                <a:solidFill>
                  <a:schemeClr val="accent4"/>
                </a:solidFill>
                <a:latin typeface="Plus Jakarta Sans"/>
              </a:rPr>
              <a:t>Acoustic Breakdown</a:t>
            </a:r>
            <a:r>
              <a:rPr sz="2400" b="1" i="0" u="none" dirty="0">
                <a:solidFill>
                  <a:srgbClr val="CBD5E1"/>
                </a:solidFill>
                <a:latin typeface="Plus Jakarta Sans"/>
              </a:rPr>
              <a:t>:</a:t>
            </a: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 The ambient sound level routinely masks oral instructions given by Floor Manager Gary.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3925" y="4255740"/>
            <a:ext cx="6096307" cy="11392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400" b="1" i="0" u="none" dirty="0">
                <a:solidFill>
                  <a:schemeClr val="accent4"/>
                </a:solidFill>
                <a:latin typeface="Plus Jakarta Sans"/>
              </a:rPr>
              <a:t>Theoretical Framing (Berlo</a:t>
            </a:r>
            <a:r>
              <a:rPr lang="en-GB" sz="2400" b="1" i="0" u="none" dirty="0">
                <a:solidFill>
                  <a:schemeClr val="accent4"/>
                </a:solidFill>
                <a:latin typeface="Plus Jakarta Sans"/>
              </a:rPr>
              <a:t>, 1980</a:t>
            </a:r>
            <a:r>
              <a:rPr sz="2400" b="1" i="0" u="none" dirty="0">
                <a:solidFill>
                  <a:schemeClr val="accent4"/>
                </a:solidFill>
                <a:latin typeface="Plus Jakarta Sans"/>
              </a:rPr>
              <a:t>):</a:t>
            </a:r>
            <a:r>
              <a:rPr sz="2400" b="0" i="0" u="none" dirty="0">
                <a:solidFill>
                  <a:schemeClr val="bg1"/>
                </a:solidFill>
                <a:latin typeface="Plus Jakarta Sans"/>
              </a:rPr>
              <a:t> Physical environmental noise disrupts the transmission medium, causing severe message distortion before reception.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259" y="2019300"/>
            <a:ext cx="450879" cy="473423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06" y="2981325"/>
            <a:ext cx="450879" cy="473423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900" y="4289077"/>
            <a:ext cx="409575" cy="47783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90612" y="506626"/>
            <a:ext cx="11046380" cy="41549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Barrier 1: Environmental Noise</a:t>
            </a:r>
            <a:r>
              <a:rPr lang="en-GB" sz="2700" b="1" i="0" u="none" dirty="0">
                <a:solidFill>
                  <a:srgbClr val="FFFFFF"/>
                </a:solidFill>
                <a:latin typeface="Space Grotesk"/>
              </a:rPr>
              <a:t> </a:t>
            </a:r>
            <a:r>
              <a:rPr lang="en-GB" sz="2700" b="1" dirty="0">
                <a:solidFill>
                  <a:schemeClr val="accent2"/>
                </a:solidFill>
                <a:latin typeface="Space Grotesk"/>
              </a:rPr>
              <a:t>(Moussa)</a:t>
            </a:r>
            <a:endParaRPr sz="2700" b="1" i="0" u="none" dirty="0">
              <a:solidFill>
                <a:srgbClr val="FFFFFF"/>
              </a:solidFill>
              <a:latin typeface="Space Grotesk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848" y="-86250"/>
            <a:ext cx="12261695" cy="7200163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019300"/>
            <a:ext cx="5324475" cy="36195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552450"/>
            <a:ext cx="376237" cy="3048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6025" y="2028825"/>
            <a:ext cx="5305425" cy="36004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3925" y="2579489"/>
            <a:ext cx="4981575" cy="84638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Minimal English Proficiency: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The workforce speaks very limited English, rendering verbal orders ineffective.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7262" y="3513831"/>
            <a:ext cx="4948238" cy="84638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Ineffective Signage: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Plastered text signs fail because workers lack the language skills required to decode written instructions.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3925" y="4677146"/>
            <a:ext cx="4981576" cy="11285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Theoretical Framing (Schramm):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Absence of a shared "Field of Experience" prevents accurate message encoding and decoding between management and staff.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025" y="2612826"/>
            <a:ext cx="190500" cy="200025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112" y="3985581"/>
            <a:ext cx="142875" cy="200025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3888" y="5023649"/>
            <a:ext cx="219075" cy="2000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90612" y="498932"/>
            <a:ext cx="1104638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Barrier 2: Language &amp; Decoding</a:t>
            </a:r>
            <a:r>
              <a:rPr lang="en-GB" sz="2700" b="1" i="0" u="none" dirty="0">
                <a:solidFill>
                  <a:srgbClr val="FFFFFF"/>
                </a:solidFill>
                <a:latin typeface="Space Grotesk"/>
              </a:rPr>
              <a:t> </a:t>
            </a:r>
            <a:r>
              <a:rPr lang="en-US" sz="2800" dirty="0">
                <a:solidFill>
                  <a:schemeClr val="accent5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(Misha) </a:t>
            </a:r>
            <a:endParaRPr sz="2700" b="1" i="0" u="none" dirty="0">
              <a:solidFill>
                <a:srgbClr val="FFFFFF"/>
              </a:solidFill>
              <a:latin typeface="Space Grotesk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1476375"/>
            <a:ext cx="5456323" cy="4305299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1409700"/>
            <a:ext cx="5324475" cy="4371974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025" y="552450"/>
            <a:ext cx="376237" cy="304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7775" y="3240583"/>
            <a:ext cx="4600575" cy="266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>
                <a:solidFill>
                  <a:srgbClr val="F59E0B"/>
                </a:solidFill>
                <a:latin typeface="Space Grotesk"/>
              </a:rPr>
              <a:t>Older Demographic (Up to 60 yrs)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5825" y="3640633"/>
            <a:ext cx="4743450" cy="15695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800" b="0" i="0" u="none" dirty="0">
                <a:solidFill>
                  <a:srgbClr val="CBD5E1"/>
                </a:solidFill>
                <a:latin typeface="Plus Jakarta Sans"/>
              </a:rPr>
              <a:t>Older employees rely heavily on established informal communication norms and implicit workplace culture, often bypassing newer procedures due to long-standing habits.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67525" y="3240583"/>
            <a:ext cx="4690586" cy="266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>
                <a:solidFill>
                  <a:srgbClr val="F59E0B"/>
                </a:solidFill>
                <a:latin typeface="Space Grotesk"/>
              </a:rPr>
              <a:t>Younger Demographic (16+ yrs)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91300" y="3640633"/>
            <a:ext cx="4743450" cy="12995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Younger, inexperienced hires require structured formal training and clear feedback loops. Lacking guidance, they struggle to grasp baseline hygiene standards.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825" y="3269158"/>
            <a:ext cx="266700" cy="20955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1300" y="3269158"/>
            <a:ext cx="180975" cy="209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90612" y="498932"/>
            <a:ext cx="1104638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Barrier 3: Generational Disparities</a:t>
            </a:r>
            <a:r>
              <a:rPr lang="en-GB" sz="2700" b="1" i="0" u="none" dirty="0">
                <a:solidFill>
                  <a:srgbClr val="FFFFFF"/>
                </a:solidFill>
                <a:latin typeface="Space Grotesk"/>
              </a:rPr>
              <a:t> </a:t>
            </a:r>
            <a:r>
              <a:rPr lang="en-US" sz="2800" dirty="0">
                <a:solidFill>
                  <a:schemeClr val="accent5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(Misha) </a:t>
            </a:r>
            <a:endParaRPr sz="2700" b="1" i="0" u="none" dirty="0">
              <a:solidFill>
                <a:srgbClr val="FFFFFF"/>
              </a:solidFill>
              <a:latin typeface="Space Grotesk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184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" y="1409700"/>
            <a:ext cx="5324475" cy="3298328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250" y="2308473"/>
            <a:ext cx="5324475" cy="3298328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025" y="552450"/>
            <a:ext cx="300037" cy="304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7775" y="3240583"/>
            <a:ext cx="4600575" cy="266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>
                <a:solidFill>
                  <a:srgbClr val="F59E0B"/>
                </a:solidFill>
                <a:latin typeface="Space Grotesk"/>
              </a:rPr>
              <a:t>Diversity Breakdown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5825" y="3640633"/>
            <a:ext cx="4743450" cy="104304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The workforce consists of 5 distinct cultural groups, each operating under different implicit workplace practices and power distance expectations.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53250" y="3246975"/>
            <a:ext cx="4600575" cy="2539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 dirty="0">
                <a:solidFill>
                  <a:srgbClr val="F59E0B"/>
                </a:solidFill>
                <a:latin typeface="Space Grotesk"/>
              </a:rPr>
              <a:t>Theoretical Framing (Hofstede</a:t>
            </a:r>
            <a:r>
              <a:rPr lang="en-GB" sz="1650" b="1" i="0" u="none" dirty="0">
                <a:solidFill>
                  <a:srgbClr val="F59E0B"/>
                </a:solidFill>
                <a:latin typeface="Space Grotesk"/>
              </a:rPr>
              <a:t>, 1980</a:t>
            </a:r>
            <a:r>
              <a:rPr sz="1650" b="1" i="0" u="none" dirty="0">
                <a:solidFill>
                  <a:srgbClr val="F59E0B"/>
                </a:solidFill>
                <a:latin typeface="Space Grotesk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62725" y="3674927"/>
            <a:ext cx="4743450" cy="12995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Varying cultural dimensions impact how authority is perceived and how compliance is enacted, leading to inconsistent hygiene standard adoption across teams.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825" y="3269158"/>
            <a:ext cx="266700" cy="20955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1300" y="3269158"/>
            <a:ext cx="266700" cy="209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8105" y="291183"/>
            <a:ext cx="11126390" cy="8463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Barrier 4: Cultural Standards</a:t>
            </a:r>
            <a:r>
              <a:rPr lang="en-GB" sz="2700" b="1" i="0" u="none" dirty="0">
                <a:solidFill>
                  <a:srgbClr val="FFFFFF"/>
                </a:solidFill>
                <a:latin typeface="Space Grotesk"/>
              </a:rPr>
              <a:t> </a:t>
            </a:r>
            <a:r>
              <a:rPr lang="en-US" sz="2800" dirty="0">
                <a:solidFill>
                  <a:srgbClr val="7030A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(Vali)</a:t>
            </a:r>
          </a:p>
          <a:p>
            <a:pPr algn="l"/>
            <a:endParaRPr sz="2700" b="1" i="0" u="none" dirty="0">
              <a:solidFill>
                <a:srgbClr val="FFFFFF"/>
              </a:solidFill>
              <a:latin typeface="Space Grotesk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1198" y="-206478"/>
            <a:ext cx="12192000" cy="7064478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" y="1594559"/>
            <a:ext cx="5324475" cy="308911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787" y="2939613"/>
            <a:ext cx="5324475" cy="308911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025" y="552450"/>
            <a:ext cx="300037" cy="304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68105" y="2356968"/>
            <a:ext cx="4660582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000" b="1" i="0" u="none" dirty="0">
                <a:solidFill>
                  <a:srgbClr val="F59E0B"/>
                </a:solidFill>
                <a:latin typeface="Space Grotesk"/>
              </a:rPr>
              <a:t>Managerial Stress &amp; Fatigue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56273" y="2878885"/>
            <a:ext cx="4473001" cy="12995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Floor Manager Gary suffers from acute sleep deprivation and extreme pressure, leading to volatile verbal outbursts (e.g., calling staff "Idiots!").</a:t>
            </a:r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6940087" y="3365282"/>
            <a:ext cx="2515830" cy="61555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000" b="1" i="0" u="none" dirty="0">
                <a:solidFill>
                  <a:srgbClr val="F59E0B"/>
                </a:solidFill>
                <a:latin typeface="Space Grotesk"/>
              </a:rPr>
              <a:t>Eroded Leadership Trust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66270" y="4041058"/>
            <a:ext cx="4668479" cy="12995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Hypocritical hygiene behavior by management and hostile emotional outbursts destroy psychological safety, shutting down two-way operational communication.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5850" y="2466490"/>
            <a:ext cx="209550" cy="20955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3369" y="3643312"/>
            <a:ext cx="209550" cy="209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14412" y="291183"/>
            <a:ext cx="11126390" cy="8463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Barrier 5: Emotional Barriers</a:t>
            </a:r>
            <a:r>
              <a:rPr lang="en-GB" sz="2700" b="1" i="0" u="none" dirty="0">
                <a:solidFill>
                  <a:srgbClr val="FFFFFF"/>
                </a:solidFill>
                <a:latin typeface="Space Grotesk"/>
              </a:rPr>
              <a:t> </a:t>
            </a:r>
            <a:r>
              <a:rPr lang="en-US" sz="2800" dirty="0">
                <a:solidFill>
                  <a:srgbClr val="7030A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(Vali)</a:t>
            </a:r>
          </a:p>
          <a:p>
            <a:pPr algn="l"/>
            <a:endParaRPr sz="2700" b="1" i="0" u="none" dirty="0">
              <a:solidFill>
                <a:srgbClr val="FFFFFF"/>
              </a:solidFill>
              <a:latin typeface="Space Grotesk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30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32" y="2772697"/>
            <a:ext cx="5185411" cy="2392673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1700" y="2899320"/>
            <a:ext cx="5324475" cy="292045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025" y="552450"/>
            <a:ext cx="300037" cy="304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0625" y="3240583"/>
            <a:ext cx="4660582" cy="266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 dirty="0">
                <a:solidFill>
                  <a:srgbClr val="F59E0B"/>
                </a:solidFill>
                <a:latin typeface="Space Grotesk"/>
              </a:rPr>
              <a:t>Production Pressure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5825" y="3640633"/>
            <a:ext cx="4743450" cy="12995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Urgent client deadlines cause management to rush new hires directly onto the active production floor without formal orientation or hygiene induction.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4675" y="3267247"/>
            <a:ext cx="4630578" cy="266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50" b="1" i="0" u="none">
                <a:solidFill>
                  <a:srgbClr val="F59E0B"/>
                </a:solidFill>
                <a:latin typeface="Space Grotesk"/>
              </a:rPr>
              <a:t>Message Fidelity Loss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10378" y="3763788"/>
            <a:ext cx="4826240" cy="104304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39"/>
              </a:lnSpc>
            </a:pPr>
            <a:r>
              <a:rPr sz="2400" b="0" i="0" u="none" dirty="0">
                <a:solidFill>
                  <a:srgbClr val="CBD5E1"/>
                </a:solidFill>
                <a:latin typeface="Plus Jakarta Sans"/>
              </a:rPr>
              <a:t>Bypassing formal training channels causes immediate decay in operational message fidelity, leaving workers without basic procedural knowledge.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825" y="3269158"/>
            <a:ext cx="209550" cy="20955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5502" y="3286850"/>
            <a:ext cx="238125" cy="209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14412" y="485775"/>
            <a:ext cx="1112639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700" b="1" i="0" u="none">
                <a:solidFill>
                  <a:srgbClr val="FFFFFF"/>
                </a:solidFill>
                <a:latin typeface="Space Grotesk"/>
              </a:rPr>
              <a:t>Barrier 6: Transmission Noise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1584" y="10251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891" y="1527869"/>
            <a:ext cx="4129549" cy="36195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552450"/>
            <a:ext cx="223837" cy="3048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1892" y="2105025"/>
            <a:ext cx="4200033" cy="28502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3925" y="2503289"/>
            <a:ext cx="6285087" cy="84638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Mandatory Onboarding: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Enforce mandatory pre-job Food Hygiene induction prior to floor placement.</a:t>
            </a:r>
            <a:endParaRPr lang="en-GB" sz="2000" b="0" i="0" u="none" dirty="0">
              <a:solidFill>
                <a:srgbClr val="CBD5E1"/>
              </a:solidFill>
              <a:latin typeface="Plus Jakarta Sans"/>
            </a:endParaRPr>
          </a:p>
          <a:p>
            <a:pPr algn="l">
              <a:lnSpc>
                <a:spcPts val="2160"/>
              </a:lnSpc>
            </a:pPr>
            <a:endParaRPr sz="2000" b="0" i="0" u="none" dirty="0">
              <a:solidFill>
                <a:srgbClr val="CBD5E1"/>
              </a:solidFill>
              <a:latin typeface="Plus Jakarta San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8211" y="3204269"/>
            <a:ext cx="6223605" cy="5642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Multilingual Pictograms: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Replace text-heavy posters with visual infographics and multilingual signs (Schramm</a:t>
            </a:r>
            <a:r>
              <a:rPr lang="en-GB" sz="2000" b="0" i="0" u="none" dirty="0">
                <a:solidFill>
                  <a:srgbClr val="CBD5E1"/>
                </a:solidFill>
                <a:latin typeface="Plus Jakarta Sans"/>
              </a:rPr>
              <a:t>, 1954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3925" y="3905250"/>
            <a:ext cx="6326382" cy="84638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Noise Mitigation: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Maintain machinery and install acoustic baffles to restore verbal channel clarity (Berlo</a:t>
            </a:r>
            <a:r>
              <a:rPr lang="en-GB" sz="2000" b="0" i="0" u="none" dirty="0">
                <a:solidFill>
                  <a:srgbClr val="CBD5E1"/>
                </a:solidFill>
                <a:latin typeface="Plus Jakarta Sans"/>
              </a:rPr>
              <a:t> , 1980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).</a:t>
            </a:r>
            <a:endParaRPr lang="en-GB" sz="2000" b="0" i="0" u="none" dirty="0">
              <a:solidFill>
                <a:srgbClr val="CBD5E1"/>
              </a:solidFill>
              <a:latin typeface="Plus Jakarta Sans"/>
            </a:endParaRPr>
          </a:p>
          <a:p>
            <a:pPr algn="l">
              <a:lnSpc>
                <a:spcPts val="2160"/>
              </a:lnSpc>
            </a:pPr>
            <a:endParaRPr sz="2000" b="0" i="0" u="none" dirty="0">
              <a:solidFill>
                <a:srgbClr val="CBD5E1"/>
              </a:solidFill>
              <a:latin typeface="Plus Jakarta San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105" y="4839592"/>
            <a:ext cx="6170725" cy="5642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Leadership Training: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Provide Manager Gary with cross-cultural leadership and stress management coaching.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025" y="2536626"/>
            <a:ext cx="238125" cy="200025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025" y="3237607"/>
            <a:ext cx="190500" cy="200025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1025" y="3938587"/>
            <a:ext cx="190500" cy="200025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3350" y="5021707"/>
            <a:ext cx="171450" cy="2000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38212" y="291183"/>
            <a:ext cx="11206400" cy="8463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Strategic Recommendations</a:t>
            </a:r>
            <a:r>
              <a:rPr lang="en-GB" sz="2700" b="1" i="0" u="none" dirty="0">
                <a:solidFill>
                  <a:srgbClr val="FFFFFF"/>
                </a:solidFill>
                <a:latin typeface="Space Grotesk"/>
              </a:rPr>
              <a:t> </a:t>
            </a:r>
            <a:r>
              <a:rPr lang="en-US" sz="2800" dirty="0">
                <a:solidFill>
                  <a:srgbClr val="FFC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(Mihai)</a:t>
            </a:r>
          </a:p>
          <a:p>
            <a:pPr algn="l"/>
            <a:endParaRPr sz="2700" b="1" i="0" u="none" dirty="0">
              <a:solidFill>
                <a:srgbClr val="FFFFFF"/>
              </a:solidFill>
              <a:latin typeface="Space Grotesk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1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4" y="1283964"/>
            <a:ext cx="11610975" cy="533966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552450"/>
            <a:ext cx="223837" cy="30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5187" y="2943973"/>
            <a:ext cx="10448925" cy="609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2000" b="0" i="0" u="none" dirty="0">
                <a:solidFill>
                  <a:srgbClr val="FFFFFF"/>
                </a:solidFill>
                <a:latin typeface="Plus Jakarta Sans"/>
              </a:rPr>
              <a:t>Flight Foods </a:t>
            </a:r>
            <a:r>
              <a:rPr sz="2000" b="0" i="0" u="none" dirty="0" err="1">
                <a:solidFill>
                  <a:srgbClr val="FFFFFF"/>
                </a:solidFill>
                <a:latin typeface="Plus Jakarta Sans"/>
              </a:rPr>
              <a:t>Ltd's</a:t>
            </a:r>
            <a:r>
              <a:rPr sz="2000" b="0" i="0" u="none" dirty="0">
                <a:solidFill>
                  <a:srgbClr val="FFFFFF"/>
                </a:solidFill>
                <a:latin typeface="Plus Jakarta Sans"/>
              </a:rPr>
              <a:t> quality operational crisis stems primarily from </a:t>
            </a:r>
            <a:r>
              <a:rPr sz="2000" b="1" i="0" u="none" dirty="0">
                <a:solidFill>
                  <a:srgbClr val="FFFFFF"/>
                </a:solidFill>
                <a:latin typeface="Plus Jakarta Sans"/>
              </a:rPr>
              <a:t>systemic communication failures</a:t>
            </a:r>
            <a:r>
              <a:rPr sz="2000" b="0" i="0" u="none" dirty="0">
                <a:solidFill>
                  <a:srgbClr val="FFFFFF"/>
                </a:solidFill>
                <a:latin typeface="Plus Jakarta Sans"/>
              </a:rPr>
              <a:t> rather than deliberate worker negligence</a:t>
            </a:r>
            <a:r>
              <a:rPr sz="1500" b="0" i="0" u="none" dirty="0">
                <a:solidFill>
                  <a:srgbClr val="FFFFFF"/>
                </a:solidFill>
                <a:latin typeface="Plus Jakarta Sans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32693" y="3820492"/>
            <a:ext cx="10106025" cy="28212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Noise Reduction: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Addressing mechanical sound fixes physical channel noise (Berlo</a:t>
            </a:r>
            <a:r>
              <a:rPr lang="en-GB" sz="2000" b="0" i="0" u="none" dirty="0">
                <a:solidFill>
                  <a:srgbClr val="CBD5E1"/>
                </a:solidFill>
                <a:latin typeface="Plus Jakarta Sans"/>
              </a:rPr>
              <a:t>, 1960</a:t>
            </a:r>
            <a:r>
              <a:rPr sz="1350" b="0" i="0" u="none" dirty="0">
                <a:solidFill>
                  <a:srgbClr val="CBD5E1"/>
                </a:solidFill>
                <a:latin typeface="Plus Jakarta Sans"/>
              </a:rPr>
              <a:t>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32693" y="4201029"/>
            <a:ext cx="10106025" cy="84638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Visual Communication: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Multilingual pictograms align overlapping fields of experience (Schramm</a:t>
            </a:r>
            <a:r>
              <a:rPr lang="en-GB" sz="2000" b="0" i="0" u="none" dirty="0">
                <a:solidFill>
                  <a:srgbClr val="CBD5E1"/>
                </a:solidFill>
                <a:latin typeface="Plus Jakarta Sans"/>
              </a:rPr>
              <a:t>, 1954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).</a:t>
            </a:r>
            <a:endParaRPr lang="en-GB" sz="2000" b="0" i="0" u="none" dirty="0">
              <a:solidFill>
                <a:srgbClr val="CBD5E1"/>
              </a:solidFill>
              <a:latin typeface="Plus Jakarta Sans"/>
            </a:endParaRPr>
          </a:p>
          <a:p>
            <a:pPr algn="l">
              <a:lnSpc>
                <a:spcPts val="2160"/>
              </a:lnSpc>
            </a:pPr>
            <a:endParaRPr sz="2000" b="0" i="0" u="none" dirty="0">
              <a:solidFill>
                <a:srgbClr val="CBD5E1"/>
              </a:solidFill>
              <a:latin typeface="Plus Jakarta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2693" y="4627743"/>
            <a:ext cx="10106025" cy="5642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2000" b="1" i="0" u="none" dirty="0">
                <a:solidFill>
                  <a:srgbClr val="CBD5E1"/>
                </a:solidFill>
                <a:latin typeface="Plus Jakarta Sans"/>
              </a:rPr>
              <a:t>Leadership Accountability:</a:t>
            </a:r>
            <a:r>
              <a:rPr sz="2000" b="0" i="0" u="none" dirty="0">
                <a:solidFill>
                  <a:srgbClr val="CBD5E1"/>
                </a:solidFill>
                <a:latin typeface="Plus Jakarta Sans"/>
              </a:rPr>
              <a:t> Modeling proper hygiene and emotional composure restores trust across diverse teams (Hofstede</a:t>
            </a:r>
            <a:r>
              <a:rPr lang="en-GB" sz="2000" b="0" i="0" u="none" dirty="0">
                <a:solidFill>
                  <a:srgbClr val="CBD5E1"/>
                </a:solidFill>
                <a:latin typeface="Plus Jakarta Sans"/>
              </a:rPr>
              <a:t>, 1980</a:t>
            </a:r>
            <a:r>
              <a:rPr sz="1350" b="0" i="0" u="none" dirty="0">
                <a:solidFill>
                  <a:srgbClr val="CBD5E1"/>
                </a:solidFill>
                <a:latin typeface="Plus Jakarta Sans"/>
              </a:rPr>
              <a:t>).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937" y="3857625"/>
            <a:ext cx="190500" cy="200025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937" y="4236613"/>
            <a:ext cx="190500" cy="200025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937" y="4627743"/>
            <a:ext cx="190500" cy="2000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61520" y="299522"/>
            <a:ext cx="11206400" cy="8463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Conclusion</a:t>
            </a:r>
            <a:r>
              <a:rPr lang="en-GB" sz="2700" b="1" i="0" u="none" dirty="0">
                <a:solidFill>
                  <a:srgbClr val="FFFFFF"/>
                </a:solidFill>
                <a:latin typeface="Space Grotesk"/>
              </a:rPr>
              <a:t> </a:t>
            </a:r>
            <a:r>
              <a:rPr lang="en-US" sz="2800" dirty="0">
                <a:solidFill>
                  <a:srgbClr val="FFC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(Mihai)</a:t>
            </a:r>
          </a:p>
          <a:p>
            <a:pPr algn="l"/>
            <a:endParaRPr sz="2700" b="1" i="0" u="none" dirty="0">
              <a:solidFill>
                <a:srgbClr val="FFFFFF"/>
              </a:solidFill>
              <a:latin typeface="Space Grotesk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552450"/>
            <a:ext cx="300037" cy="304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85787" y="2700337"/>
            <a:ext cx="2210097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795885" y="2700337"/>
            <a:ext cx="5400675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8196560" y="2700337"/>
            <a:ext cx="340965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585787" y="3452812"/>
            <a:ext cx="2210097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795885" y="3452812"/>
            <a:ext cx="5400675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8196560" y="3452812"/>
            <a:ext cx="340965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585787" y="4205287"/>
            <a:ext cx="2210097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2795885" y="4205287"/>
            <a:ext cx="5400675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8196560" y="4205287"/>
            <a:ext cx="340965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585787" y="4757737"/>
            <a:ext cx="2210097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2795885" y="4757737"/>
            <a:ext cx="5400675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196560" y="4757737"/>
            <a:ext cx="340965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14412" y="506626"/>
            <a:ext cx="11126390" cy="41549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700" b="1" i="0" u="none" dirty="0">
                <a:solidFill>
                  <a:srgbClr val="FFFFFF"/>
                </a:solidFill>
                <a:latin typeface="Space Grotesk"/>
              </a:rPr>
              <a:t>References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81025" y="1038225"/>
            <a:ext cx="11029950" cy="1905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9365B5F-C50C-2645-33A2-C99B233105E9}"/>
              </a:ext>
            </a:extLst>
          </p:cNvPr>
          <p:cNvSpPr txBox="1"/>
          <p:nvPr/>
        </p:nvSpPr>
        <p:spPr>
          <a:xfrm>
            <a:off x="881062" y="2090467"/>
            <a:ext cx="97705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Lato"/>
              </a:rPr>
              <a:t>Berlo, D. K. (1960).</a:t>
            </a:r>
            <a:r>
              <a:rPr lang="en-GB" dirty="0">
                <a:solidFill>
                  <a:schemeClr val="bg1"/>
                </a:solidFill>
                <a:latin typeface="Lato"/>
              </a:rPr>
              <a:t> </a:t>
            </a:r>
            <a:r>
              <a:rPr lang="en-GB" i="1" dirty="0">
                <a:solidFill>
                  <a:schemeClr val="bg1"/>
                </a:solidFill>
                <a:latin typeface="Lato"/>
              </a:rPr>
              <a:t>The Process of Communication: An Introduction to Theory and Practice</a:t>
            </a:r>
            <a:r>
              <a:rPr lang="en-GB" dirty="0">
                <a:solidFill>
                  <a:schemeClr val="bg1"/>
                </a:solidFill>
                <a:latin typeface="Lato"/>
              </a:rPr>
              <a:t>. New York: Holt, Rinehart and Winston.</a:t>
            </a:r>
          </a:p>
          <a:p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40C4AE8-8974-EB66-7A9F-14E03857E2DE}"/>
              </a:ext>
            </a:extLst>
          </p:cNvPr>
          <p:cNvSpPr txBox="1"/>
          <p:nvPr/>
        </p:nvSpPr>
        <p:spPr>
          <a:xfrm>
            <a:off x="881061" y="2800879"/>
            <a:ext cx="9770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Lato"/>
              </a:rPr>
              <a:t>Hofstede, G. (1980).</a:t>
            </a:r>
            <a:r>
              <a:rPr lang="en-GB" dirty="0">
                <a:solidFill>
                  <a:schemeClr val="bg1"/>
                </a:solidFill>
                <a:latin typeface="Lato"/>
              </a:rPr>
              <a:t> </a:t>
            </a:r>
            <a:r>
              <a:rPr lang="en-GB" i="1" dirty="0">
                <a:solidFill>
                  <a:schemeClr val="bg1"/>
                </a:solidFill>
                <a:latin typeface="Lato"/>
              </a:rPr>
              <a:t>Culture's Consequences: International Differences in Work-Related Values</a:t>
            </a:r>
            <a:r>
              <a:rPr lang="en-GB" dirty="0">
                <a:solidFill>
                  <a:schemeClr val="bg1"/>
                </a:solidFill>
                <a:latin typeface="Lato"/>
              </a:rPr>
              <a:t>. Beverly Hills, CA: Sage Publications.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BAF0AF2-4356-529C-4004-14833C18568E}"/>
              </a:ext>
            </a:extLst>
          </p:cNvPr>
          <p:cNvSpPr txBox="1"/>
          <p:nvPr/>
        </p:nvSpPr>
        <p:spPr>
          <a:xfrm>
            <a:off x="881061" y="3641582"/>
            <a:ext cx="9685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Lato"/>
              </a:rPr>
              <a:t>Schramm, W. (1954).</a:t>
            </a:r>
            <a:r>
              <a:rPr lang="en-GB" dirty="0">
                <a:solidFill>
                  <a:schemeClr val="bg1"/>
                </a:solidFill>
                <a:latin typeface="Lato"/>
              </a:rPr>
              <a:t> </a:t>
            </a:r>
            <a:r>
              <a:rPr lang="en-GB" i="1" dirty="0">
                <a:solidFill>
                  <a:schemeClr val="bg1"/>
                </a:solidFill>
                <a:latin typeface="Lato"/>
              </a:rPr>
              <a:t>How Communication Works</a:t>
            </a:r>
            <a:r>
              <a:rPr lang="en-GB" dirty="0">
                <a:solidFill>
                  <a:schemeClr val="bg1"/>
                </a:solidFill>
                <a:latin typeface="Lato"/>
              </a:rPr>
              <a:t>. Urbana, IL: University of Illinois Press.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54DE399-4786-A3DF-9C1A-C37E4231A57E}"/>
              </a:ext>
            </a:extLst>
          </p:cNvPr>
          <p:cNvSpPr txBox="1"/>
          <p:nvPr/>
        </p:nvSpPr>
        <p:spPr>
          <a:xfrm>
            <a:off x="881061" y="4157622"/>
            <a:ext cx="91371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Lato"/>
              </a:rPr>
              <a:t>Shannon, C. E., &amp; Weaver, W. (1949).</a:t>
            </a:r>
            <a:r>
              <a:rPr lang="en-GB" dirty="0">
                <a:solidFill>
                  <a:schemeClr val="bg1"/>
                </a:solidFill>
                <a:latin typeface="Lato"/>
              </a:rPr>
              <a:t> </a:t>
            </a:r>
            <a:r>
              <a:rPr lang="en-GB" i="1" dirty="0">
                <a:solidFill>
                  <a:schemeClr val="bg1"/>
                </a:solidFill>
                <a:latin typeface="Lato"/>
              </a:rPr>
              <a:t>The Mathematical Theory of Communication</a:t>
            </a:r>
            <a:r>
              <a:rPr lang="en-GB" dirty="0">
                <a:solidFill>
                  <a:schemeClr val="bg1"/>
                </a:solidFill>
                <a:latin typeface="Lato"/>
              </a:rPr>
              <a:t>. Urbana, IL: University of Illinois Press.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F25EB1-8FCF-88F2-142B-69278A8A3784}"/>
              </a:ext>
            </a:extLst>
          </p:cNvPr>
          <p:cNvSpPr txBox="1"/>
          <p:nvPr/>
        </p:nvSpPr>
        <p:spPr>
          <a:xfrm>
            <a:off x="585787" y="2246361"/>
            <a:ext cx="616373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b="1" i="0" u="none" dirty="0">
                <a:solidFill>
                  <a:srgbClr val="D97706"/>
                </a:solidFill>
                <a:latin typeface="Lato"/>
              </a:rPr>
              <a:t>•</a:t>
            </a: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3ABAD1A-59B8-7125-BC98-8B8F51DFB432}"/>
              </a:ext>
            </a:extLst>
          </p:cNvPr>
          <p:cNvSpPr txBox="1"/>
          <p:nvPr/>
        </p:nvSpPr>
        <p:spPr>
          <a:xfrm>
            <a:off x="581025" y="2972211"/>
            <a:ext cx="616373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b="1" i="0" u="none" dirty="0">
                <a:solidFill>
                  <a:srgbClr val="D97706"/>
                </a:solidFill>
                <a:latin typeface="Lato"/>
              </a:rPr>
              <a:t>•</a:t>
            </a:r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A211E8E-4715-0EA1-E2CE-11C2FB819E16}"/>
              </a:ext>
            </a:extLst>
          </p:cNvPr>
          <p:cNvSpPr txBox="1"/>
          <p:nvPr/>
        </p:nvSpPr>
        <p:spPr>
          <a:xfrm>
            <a:off x="581025" y="3702821"/>
            <a:ext cx="616373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b="1" i="0" u="none" dirty="0">
                <a:solidFill>
                  <a:srgbClr val="D97706"/>
                </a:solidFill>
                <a:latin typeface="Lato"/>
              </a:rPr>
              <a:t>•</a:t>
            </a:r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7B74B81-97BF-185F-21DF-EE7A3C56C9D5}"/>
              </a:ext>
            </a:extLst>
          </p:cNvPr>
          <p:cNvSpPr txBox="1"/>
          <p:nvPr/>
        </p:nvSpPr>
        <p:spPr>
          <a:xfrm>
            <a:off x="585787" y="4302936"/>
            <a:ext cx="616373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b="1" i="0" u="none" dirty="0">
                <a:solidFill>
                  <a:srgbClr val="D97706"/>
                </a:solidFill>
                <a:latin typeface="Lato"/>
              </a:rPr>
              <a:t>•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D24FCD38-412E-E9AE-6EBC-8E2A97593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50614D-5A1B-F9FB-04BF-DF9D1E56AD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547" y="814770"/>
            <a:ext cx="8892026" cy="500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402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861</Words>
  <Application>Microsoft Office PowerPoint</Application>
  <PresentationFormat>Widescreen</PresentationFormat>
  <Paragraphs>75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Plus Jakarta Sans</vt:lpstr>
      <vt:lpstr>Plus Jakarta Sans Medium</vt:lpstr>
      <vt:lpstr>Space Grotesk</vt:lpstr>
      <vt:lpstr>Aptos</vt:lpstr>
      <vt:lpstr>Arial</vt:lpstr>
      <vt:lpstr>Calibri</vt:lpstr>
      <vt:lpstr>Lato</vt:lpstr>
      <vt:lpstr>Lato SemiBold</vt:lpstr>
      <vt:lpstr>Wingdings</vt:lpstr>
      <vt:lpstr>Office Theme</vt:lpstr>
      <vt:lpstr>PowerPoint Presentation</vt:lpstr>
      <vt:lpstr>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Bariz Valentin</dc:creator>
  <cp:keywords/>
  <dc:description>generated using python-pptx</dc:description>
  <cp:lastModifiedBy>Vicky Giannaka</cp:lastModifiedBy>
  <cp:revision>20</cp:revision>
  <dcterms:created xsi:type="dcterms:W3CDTF">2013-01-27T09:14:16Z</dcterms:created>
  <dcterms:modified xsi:type="dcterms:W3CDTF">2026-08-08T09:57:20Z</dcterms:modified>
  <cp:category/>
</cp:coreProperties>
</file>