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84" r:id="rId2"/>
    <p:sldId id="427" r:id="rId3"/>
    <p:sldId id="417" r:id="rId4"/>
    <p:sldId id="409" r:id="rId5"/>
    <p:sldId id="411" r:id="rId6"/>
    <p:sldId id="287" r:id="rId7"/>
    <p:sldId id="414" r:id="rId8"/>
    <p:sldId id="412" r:id="rId9"/>
    <p:sldId id="418" r:id="rId10"/>
    <p:sldId id="424" r:id="rId11"/>
    <p:sldId id="517" r:id="rId12"/>
    <p:sldId id="439" r:id="rId13"/>
    <p:sldId id="499" r:id="rId14"/>
    <p:sldId id="438" r:id="rId15"/>
    <p:sldId id="441" r:id="rId16"/>
    <p:sldId id="448" r:id="rId17"/>
    <p:sldId id="262" r:id="rId18"/>
    <p:sldId id="263" r:id="rId19"/>
    <p:sldId id="442" r:id="rId20"/>
    <p:sldId id="481" r:id="rId21"/>
    <p:sldId id="482" r:id="rId22"/>
    <p:sldId id="518" r:id="rId23"/>
    <p:sldId id="283" r:id="rId24"/>
    <p:sldId id="43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y Coard" initials="AC" lastIdx="6" clrIdx="0">
    <p:extLst>
      <p:ext uri="{19B8F6BF-5375-455C-9EA6-DF929625EA0E}">
        <p15:presenceInfo xmlns:p15="http://schemas.microsoft.com/office/powerpoint/2012/main" userId="36318daee71ed7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7E6000"/>
    <a:srgbClr val="8E6C00"/>
    <a:srgbClr val="604900"/>
    <a:srgbClr val="483700"/>
    <a:srgbClr val="AC8300"/>
    <a:srgbClr val="926F00"/>
    <a:srgbClr val="2E2200"/>
    <a:srgbClr val="0C0900"/>
    <a:srgbClr val="503D00"/>
    <a:srgbClr val="C898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92" autoAdjust="0"/>
    <p:restoredTop sz="93304" autoAdjust="0"/>
  </p:normalViewPr>
  <p:slideViewPr>
    <p:cSldViewPr snapToGrid="0">
      <p:cViewPr>
        <p:scale>
          <a:sx n="53" d="100"/>
          <a:sy n="53" d="100"/>
        </p:scale>
        <p:origin x="1136" y="144"/>
      </p:cViewPr>
      <p:guideLst/>
    </p:cSldViewPr>
  </p:slideViewPr>
  <p:outlineViewPr>
    <p:cViewPr>
      <p:scale>
        <a:sx n="33" d="100"/>
        <a:sy n="33" d="100"/>
      </p:scale>
      <p:origin x="0" y="-3200"/>
    </p:cViewPr>
  </p:outlineViewPr>
  <p:notesTextViewPr>
    <p:cViewPr>
      <p:scale>
        <a:sx n="1" d="1"/>
        <a:sy n="1" d="1"/>
      </p:scale>
      <p:origin x="0" y="0"/>
    </p:cViewPr>
  </p:notesTextViewPr>
  <p:notesViewPr>
    <p:cSldViewPr snapToGrid="0">
      <p:cViewPr>
        <p:scale>
          <a:sx n="82" d="100"/>
          <a:sy n="82" d="100"/>
        </p:scale>
        <p:origin x="2020" y="-10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B19BC5-6DE9-4FC2-9ABB-00C36EE892CF}"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5D12E-3536-4198-9D5D-F928DDE0C82A}" type="slidenum">
              <a:rPr lang="en-GB" smtClean="0"/>
              <a:t>‹#›</a:t>
            </a:fld>
            <a:endParaRPr lang="en-GB"/>
          </a:p>
        </p:txBody>
      </p:sp>
    </p:spTree>
    <p:extLst>
      <p:ext uri="{BB962C8B-B14F-4D97-AF65-F5344CB8AC3E}">
        <p14:creationId xmlns:p14="http://schemas.microsoft.com/office/powerpoint/2010/main" val="4144293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a:t>
            </a:fld>
            <a:endParaRPr lang="en-GB"/>
          </a:p>
        </p:txBody>
      </p:sp>
    </p:spTree>
    <p:extLst>
      <p:ext uri="{BB962C8B-B14F-4D97-AF65-F5344CB8AC3E}">
        <p14:creationId xmlns:p14="http://schemas.microsoft.com/office/powerpoint/2010/main" val="3452569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Arial Unicode MS"/>
                <a:ea typeface="+mn-ea"/>
                <a:cs typeface="+mn-cs"/>
              </a:rPr>
              <a:t>E.g. studies based on original research by Valins, S. (1966). Cognitive effects of false heart-rate feedback. </a:t>
            </a:r>
            <a:r>
              <a:rPr kumimoji="0" lang="en-US" sz="2000" b="0" i="1" u="none" strike="noStrike" kern="1200" cap="none" spc="0" normalizeH="0" baseline="0" noProof="0" dirty="0">
                <a:ln>
                  <a:noFill/>
                </a:ln>
                <a:solidFill>
                  <a:prstClr val="white"/>
                </a:solidFill>
                <a:effectLst/>
                <a:uLnTx/>
                <a:uFillTx/>
                <a:latin typeface="Arial Unicode MS"/>
                <a:ea typeface="+mn-ea"/>
                <a:cs typeface="+mn-cs"/>
              </a:rPr>
              <a:t>Journal of Personality and Social Psychology, (4) </a:t>
            </a:r>
            <a:r>
              <a:rPr kumimoji="0" lang="en-US" sz="2000" b="0" i="0" u="none" strike="noStrike" kern="1200" cap="none" spc="0" normalizeH="0" baseline="0" noProof="0" dirty="0">
                <a:ln>
                  <a:noFill/>
                </a:ln>
                <a:solidFill>
                  <a:prstClr val="white"/>
                </a:solidFill>
                <a:effectLst/>
                <a:uLnTx/>
                <a:uFillTx/>
                <a:latin typeface="Arial Unicode MS"/>
                <a:ea typeface="+mn-ea"/>
                <a:cs typeface="+mn-cs"/>
              </a:rPr>
              <a:t>4 pp. 400-8.</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b="0" i="0" dirty="0">
                <a:solidFill>
                  <a:srgbClr val="000000"/>
                </a:solidFill>
                <a:effectLst/>
                <a:latin typeface="Arial Unicode MS"/>
              </a:rPr>
              <a:t>Inamori, Y. (1979). Effects of False Heart Rate Feedback on Cognitive Appraisal and Physiological Responses to Emotional Stimuli. </a:t>
            </a:r>
            <a:r>
              <a:rPr lang="en-US" sz="2000" b="0" i="1" dirty="0">
                <a:solidFill>
                  <a:srgbClr val="000000"/>
                </a:solidFill>
                <a:effectLst/>
                <a:latin typeface="Arial Unicode MS"/>
              </a:rPr>
              <a:t>Japanese Psychological Research</a:t>
            </a:r>
            <a:r>
              <a:rPr lang="en-US" sz="2000" b="0" i="0" dirty="0">
                <a:solidFill>
                  <a:srgbClr val="000000"/>
                </a:solidFill>
                <a:effectLst/>
                <a:latin typeface="Arial Unicode MS"/>
              </a:rPr>
              <a:t>. 21.3: 153-157.</a:t>
            </a:r>
            <a:endParaRPr kumimoji="0" lang="en-GB" sz="2000" b="0" i="0" u="none" strike="noStrike" kern="1200" cap="none" spc="0" normalizeH="0" baseline="0" noProof="0" dirty="0">
              <a:ln>
                <a:noFill/>
              </a:ln>
              <a:solidFill>
                <a:prstClr val="white"/>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9</a:t>
            </a:fld>
            <a:endParaRPr lang="en-GB"/>
          </a:p>
        </p:txBody>
      </p:sp>
    </p:spTree>
    <p:extLst>
      <p:ext uri="{BB962C8B-B14F-4D97-AF65-F5344CB8AC3E}">
        <p14:creationId xmlns:p14="http://schemas.microsoft.com/office/powerpoint/2010/main" val="3664132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http://subliminalmanipulation.blogspot.com/2010/09/subliminal-advertising-in-this-banner.html ; ”</a:t>
            </a:r>
            <a:r>
              <a:rPr lang="en-US" dirty="0" err="1"/>
              <a:t>Gilbey's</a:t>
            </a:r>
            <a:r>
              <a:rPr lang="en-US" dirty="0"/>
              <a:t> London Dry Gin advertisement appeared in the July 5, 1971, edition of Time magazine, on the inside back cover. This ad is a classic design of subliminal art. Over one thousand adult male and female test subjects were asked to look at the advertisement while relaxed. The subjects were not familiar with subliminal techniques. They were requested not to analyze content, but to just let feelings come to the surface and put them into words—no matter how far out or absurd these words might appear to be. The ad was neither explained nor discussed any further after these instructions. All possible precautions were taken to avoid pre-programming the test subjects. Sixty-two percent described feelings of "satisfaction," "sensuousness," "sexuality." "romance," "stimulation," "arousal," and "excitement" and several young women reported "horny." None of the test subjects discovered any of the subliminal details in the advertisement.”</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10</a:t>
            </a:fld>
            <a:endParaRPr lang="en-GB"/>
          </a:p>
        </p:txBody>
      </p:sp>
    </p:spTree>
    <p:extLst>
      <p:ext uri="{BB962C8B-B14F-4D97-AF65-F5344CB8AC3E}">
        <p14:creationId xmlns:p14="http://schemas.microsoft.com/office/powerpoint/2010/main" val="2347968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*American Telephone &amp; Telegraph Company (Posted on YouTube 2009) </a:t>
            </a:r>
          </a:p>
          <a:p>
            <a:r>
              <a:rPr lang="en-US" dirty="0"/>
              <a:t>“During its long history, AT&amp;T was at times the world's largest telephone company, the world's largest cable television operator, and a regulated monopoly. At its peak in the 1950s and 1960s, it employed one million people and its revenue was roughly US$3 billion annually.” </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11</a:t>
            </a:fld>
            <a:endParaRPr lang="en-GB"/>
          </a:p>
        </p:txBody>
      </p:sp>
    </p:spTree>
    <p:extLst>
      <p:ext uri="{BB962C8B-B14F-4D97-AF65-F5344CB8AC3E}">
        <p14:creationId xmlns:p14="http://schemas.microsoft.com/office/powerpoint/2010/main" val="2258347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Unicode MS"/>
              </a:rPr>
              <a:t>*North, A. C., Hargreaves, D. J., &amp; McKendrick, J. (1999). The influence of in-store music on wine selections. </a:t>
            </a:r>
            <a:r>
              <a:rPr lang="en-US" b="0" i="1" dirty="0">
                <a:solidFill>
                  <a:srgbClr val="000000"/>
                </a:solidFill>
                <a:effectLst/>
                <a:latin typeface="Arial Unicode MS"/>
              </a:rPr>
              <a:t>Journal of Applied Psychology, 84, </a:t>
            </a:r>
            <a:r>
              <a:rPr lang="en-US" b="0" i="0" dirty="0">
                <a:solidFill>
                  <a:srgbClr val="000000"/>
                </a:solidFill>
                <a:effectLst/>
                <a:latin typeface="Arial Unicode MS"/>
              </a:rPr>
              <a:t>2, 271-276.</a:t>
            </a:r>
          </a:p>
          <a:p>
            <a:r>
              <a:rPr lang="en-US" b="0" i="0" dirty="0">
                <a:solidFill>
                  <a:srgbClr val="000000"/>
                </a:solidFill>
                <a:effectLst/>
                <a:latin typeface="Arial Unicode MS"/>
              </a:rPr>
              <a:t>Abstract available at: https://psycnet.apa.org/buy/1999-13895-010 </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12</a:t>
            </a:fld>
            <a:endParaRPr lang="en-GB"/>
          </a:p>
        </p:txBody>
      </p:sp>
    </p:spTree>
    <p:extLst>
      <p:ext uri="{BB962C8B-B14F-4D97-AF65-F5344CB8AC3E}">
        <p14:creationId xmlns:p14="http://schemas.microsoft.com/office/powerpoint/2010/main" val="4287676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Unicode MS"/>
              </a:rPr>
              <a:t>*North, A. C., </a:t>
            </a:r>
            <a:r>
              <a:rPr lang="en-US" b="0" i="0" dirty="0" err="1">
                <a:solidFill>
                  <a:srgbClr val="000000"/>
                </a:solidFill>
                <a:effectLst/>
                <a:latin typeface="Arial Unicode MS"/>
              </a:rPr>
              <a:t>Shilcock</a:t>
            </a:r>
            <a:r>
              <a:rPr lang="en-US" b="0" i="0" dirty="0">
                <a:solidFill>
                  <a:srgbClr val="000000"/>
                </a:solidFill>
                <a:effectLst/>
                <a:latin typeface="Arial Unicode MS"/>
              </a:rPr>
              <a:t>, A., &amp; Hargreaves, D. J. (2003). The Effect of Musical Style on Restaurant Customers' Spending. </a:t>
            </a:r>
            <a:r>
              <a:rPr lang="en-US" b="0" i="1" dirty="0">
                <a:solidFill>
                  <a:srgbClr val="000000"/>
                </a:solidFill>
                <a:effectLst/>
                <a:latin typeface="Arial Unicode MS"/>
              </a:rPr>
              <a:t>Environment and Behavior, 35, </a:t>
            </a:r>
            <a:r>
              <a:rPr lang="en-US" b="0" i="0" dirty="0">
                <a:solidFill>
                  <a:srgbClr val="000000"/>
                </a:solidFill>
                <a:effectLst/>
                <a:latin typeface="Arial Unicode MS"/>
              </a:rPr>
              <a:t>712-718.</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14</a:t>
            </a:fld>
            <a:endParaRPr lang="en-GB"/>
          </a:p>
        </p:txBody>
      </p:sp>
    </p:spTree>
    <p:extLst>
      <p:ext uri="{BB962C8B-B14F-4D97-AF65-F5344CB8AC3E}">
        <p14:creationId xmlns:p14="http://schemas.microsoft.com/office/powerpoint/2010/main" val="3318171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Republican G. W. Bush, Presidential Campaign (2000): Running against Democrat Al Gore, Vice president to Bill Clinton (1993-2001) </a:t>
            </a:r>
          </a:p>
        </p:txBody>
      </p:sp>
      <p:sp>
        <p:nvSpPr>
          <p:cNvPr id="4" name="Slide Number Placeholder 3"/>
          <p:cNvSpPr>
            <a:spLocks noGrp="1"/>
          </p:cNvSpPr>
          <p:nvPr>
            <p:ph type="sldNum" sz="quarter" idx="5"/>
          </p:nvPr>
        </p:nvSpPr>
        <p:spPr/>
        <p:txBody>
          <a:bodyPr/>
          <a:lstStyle/>
          <a:p>
            <a:fld id="{4DC5D12E-3536-4198-9D5D-F928DDE0C82A}" type="slidenum">
              <a:rPr lang="en-GB" smtClean="0"/>
              <a:t>19</a:t>
            </a:fld>
            <a:endParaRPr lang="en-GB"/>
          </a:p>
        </p:txBody>
      </p:sp>
    </p:spTree>
    <p:extLst>
      <p:ext uri="{BB962C8B-B14F-4D97-AF65-F5344CB8AC3E}">
        <p14:creationId xmlns:p14="http://schemas.microsoft.com/office/powerpoint/2010/main" val="4050709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https://transition.fcc.gov/Speeches/Tristani/Statements/2001/stgt123.html </a:t>
            </a: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20</a:t>
            </a:fld>
            <a:endParaRPr lang="en-GB"/>
          </a:p>
        </p:txBody>
      </p:sp>
    </p:spTree>
    <p:extLst>
      <p:ext uri="{BB962C8B-B14F-4D97-AF65-F5344CB8AC3E}">
        <p14:creationId xmlns:p14="http://schemas.microsoft.com/office/powerpoint/2010/main" val="3304420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https://transition.fcc.gov/Speeches/Tristani/Statements/2001/stgt123.html</a:t>
            </a:r>
          </a:p>
          <a:p>
            <a:r>
              <a:rPr lang="en-GB" dirty="0"/>
              <a:t>* “</a:t>
            </a:r>
            <a:r>
              <a:rPr lang="en-US" dirty="0"/>
              <a:t>Of the 179 stations that responded that they had aired the advertisement, 162 indicated that, when they aired the advertisement, they were not aware that the advertisement contained the word “RATS.” Of those that aired the advertisement knowing the word “RATS” appeared in it, several stations stated that they did so because they were able to see the word and, therefore, they believed that it was not subliminal.</a:t>
            </a:r>
          </a:p>
          <a:p>
            <a:r>
              <a:rPr lang="en-US" dirty="0"/>
              <a:t>The Bureau concluded: “Based on our review of the responses submitted by the stations, we conclude that no further action is warranted.” ”</a:t>
            </a:r>
            <a:endParaRPr lang="en-GB" dirty="0"/>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21</a:t>
            </a:fld>
            <a:endParaRPr lang="en-GB"/>
          </a:p>
        </p:txBody>
      </p:sp>
    </p:spTree>
    <p:extLst>
      <p:ext uri="{BB962C8B-B14F-4D97-AF65-F5344CB8AC3E}">
        <p14:creationId xmlns:p14="http://schemas.microsoft.com/office/powerpoint/2010/main" val="308206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22</a:t>
            </a:fld>
            <a:endParaRPr lang="en-GB"/>
          </a:p>
        </p:txBody>
      </p:sp>
    </p:spTree>
    <p:extLst>
      <p:ext uri="{BB962C8B-B14F-4D97-AF65-F5344CB8AC3E}">
        <p14:creationId xmlns:p14="http://schemas.microsoft.com/office/powerpoint/2010/main" val="2232590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965767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649859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286429-6BE0-4B66-ACE1-6BF70C907F27}"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465133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286429-6BE0-4B66-ACE1-6BF70C907F27}"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413996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86429-6BE0-4B66-ACE1-6BF70C907F27}" type="datetimeFigureOut">
              <a:rPr lang="en-GB" smtClean="0"/>
              <a:t>25/03/2020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751624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286429-6BE0-4B66-ACE1-6BF70C907F27}" type="datetimeFigureOut">
              <a:rPr lang="en-GB" smtClean="0"/>
              <a:t>25/03/2020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968269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286429-6BE0-4B66-ACE1-6BF70C907F27}" type="datetimeFigureOut">
              <a:rPr lang="en-GB" smtClean="0"/>
              <a:t>25/03/2020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687067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286429-6BE0-4B66-ACE1-6BF70C907F27}"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717444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286429-6BE0-4B66-ACE1-6BF70C907F27}"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260704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336006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159207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286429-6BE0-4B66-ACE1-6BF70C907F27}" type="datetimeFigureOut">
              <a:rPr lang="en-GB" smtClean="0"/>
              <a:t>25/03/2020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981E7B-BC04-4E36-A43A-CA7FE7B4351A}" type="slidenum">
              <a:rPr lang="en-GB" smtClean="0"/>
              <a:t>‹#›</a:t>
            </a:fld>
            <a:endParaRPr lang="en-GB"/>
          </a:p>
        </p:txBody>
      </p:sp>
    </p:spTree>
    <p:extLst>
      <p:ext uri="{BB962C8B-B14F-4D97-AF65-F5344CB8AC3E}">
        <p14:creationId xmlns:p14="http://schemas.microsoft.com/office/powerpoint/2010/main" val="13022348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F24ckDW0izI"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hyperlink" Target="https://www.independent.co.uk/news/media/advertising/the-smell-of-commerce-how-companies-use-scents-to-sell-their-products-2338142.html"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hyperlink" Target="http://www.actuallynotes.com/la-publicidad-subliminal-en-el-cine-y-en-la-musica/" TargetMode="External"/><Relationship Id="rId5" Type="http://schemas.openxmlformats.org/officeDocument/2006/relationships/image" Target="../media/image31.png"/><Relationship Id="rId4" Type="http://schemas.openxmlformats.org/officeDocument/2006/relationships/hyperlink" Target="https://repository.upenn.edu/cgi/viewcontent.cgi?article=1474&amp;context=asc_paper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s://www.youtube.com/watch?v=2NPKxhfFQMs" TargetMode="Externa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pdfs.semanticscholar.org/b2af/924232d709e496060136ce7f35689f992b9a.pdf?_ga=2.97053791.1143002495.1579785308-17251078.1570735663" TargetMode="External"/><Relationship Id="rId2" Type="http://schemas.openxmlformats.org/officeDocument/2006/relationships/hyperlink" Target="https://www.researchgate.net/publication/46667196_The_Power_of_the_Subliminal_On_Subliminal_Persuasion_and_Other_Potential_Applications" TargetMode="External"/><Relationship Id="rId1" Type="http://schemas.openxmlformats.org/officeDocument/2006/relationships/slideLayout" Target="../slideLayouts/slideLayout7.xml"/><Relationship Id="rId5" Type="http://schemas.openxmlformats.org/officeDocument/2006/relationships/hyperlink" Target="https://www.jstage.jst.go.jp/article/psycholres1954/21/3/21_3_153/_article" TargetMode="External"/><Relationship Id="rId4" Type="http://schemas.openxmlformats.org/officeDocument/2006/relationships/hyperlink" Target="http://www.graphicology.com/blog/2010/4/28/292-the-sneakiest-design-ever.html"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onlinelibrary.wiley.com/doi/pdf/10.1111/j.1467-9221.2008.00658.x" TargetMode="External"/><Relationship Id="rId2" Type="http://schemas.openxmlformats.org/officeDocument/2006/relationships/hyperlink" Target="https://login.ezproxy.uwtsd.ac.uk/login?qurl=https%3a%2f%2fsearch.proquest.com%2fdocview%2f230408468%3faccountid%3d130472%26rfr_id%3dinfo%253Axri%252Fsid%253Aprimo"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262738" y="326884"/>
            <a:ext cx="7666522" cy="1107996"/>
          </a:xfrm>
          <a:prstGeom prst="rect">
            <a:avLst/>
          </a:prstGeom>
          <a:noFill/>
        </p:spPr>
        <p:txBody>
          <a:bodyPr wrap="none" rtlCol="0">
            <a:spAutoFit/>
          </a:bodyPr>
          <a:lstStyle/>
          <a:p>
            <a:r>
              <a:rPr lang="en-GB" sz="6600" dirty="0">
                <a:solidFill>
                  <a:srgbClr val="FFC000"/>
                </a:solidFill>
                <a:latin typeface="+mj-lt"/>
              </a:rPr>
              <a:t>Subliminal Perception</a:t>
            </a:r>
          </a:p>
        </p:txBody>
      </p:sp>
      <p:sp>
        <p:nvSpPr>
          <p:cNvPr id="5" name="Rectangle 4">
            <a:extLst>
              <a:ext uri="{FF2B5EF4-FFF2-40B4-BE49-F238E27FC236}">
                <a16:creationId xmlns:a16="http://schemas.microsoft.com/office/drawing/2014/main" id="{E353D1B1-CAE7-47B1-B5C5-094CA13EED8E}"/>
              </a:ext>
            </a:extLst>
          </p:cNvPr>
          <p:cNvSpPr/>
          <p:nvPr/>
        </p:nvSpPr>
        <p:spPr>
          <a:xfrm>
            <a:off x="1242512" y="5776587"/>
            <a:ext cx="1764632" cy="153888"/>
          </a:xfrm>
          <a:prstGeom prst="rect">
            <a:avLst/>
          </a:prstGeom>
        </p:spPr>
        <p:txBody>
          <a:bodyPr wrap="square">
            <a:spAutoFit/>
          </a:bodyPr>
          <a:lstStyle/>
          <a:p>
            <a:r>
              <a:rPr lang="en-GB" sz="400" dirty="0">
                <a:solidFill>
                  <a:schemeClr val="accent2">
                    <a:lumMod val="50000"/>
                  </a:schemeClr>
                </a:solidFill>
              </a:rPr>
              <a:t>https://katak101.blogspot.com/2011/02/top-ten-conspiracy-theories.html</a:t>
            </a:r>
          </a:p>
        </p:txBody>
      </p:sp>
      <p:sp>
        <p:nvSpPr>
          <p:cNvPr id="8" name="TextBox 7">
            <a:extLst>
              <a:ext uri="{FF2B5EF4-FFF2-40B4-BE49-F238E27FC236}">
                <a16:creationId xmlns:a16="http://schemas.microsoft.com/office/drawing/2014/main" id="{29FAD019-8193-4240-95F7-8E17055B5069}"/>
              </a:ext>
            </a:extLst>
          </p:cNvPr>
          <p:cNvSpPr txBox="1"/>
          <p:nvPr/>
        </p:nvSpPr>
        <p:spPr>
          <a:xfrm rot="21032188" flipH="1">
            <a:off x="3321963" y="3588264"/>
            <a:ext cx="665567" cy="230832"/>
          </a:xfrm>
          <a:prstGeom prst="rect">
            <a:avLst/>
          </a:prstGeom>
          <a:noFill/>
        </p:spPr>
        <p:txBody>
          <a:bodyPr wrap="none" rtlCol="0">
            <a:spAutoFit/>
          </a:bodyPr>
          <a:lstStyle/>
          <a:p>
            <a:r>
              <a:rPr lang="en-GB" sz="900" dirty="0">
                <a:solidFill>
                  <a:srgbClr val="49393D"/>
                </a:solidFill>
              </a:rPr>
              <a:t>Drink Cola</a:t>
            </a:r>
          </a:p>
        </p:txBody>
      </p:sp>
      <p:sp>
        <p:nvSpPr>
          <p:cNvPr id="2" name="Rectangle 1">
            <a:extLst>
              <a:ext uri="{FF2B5EF4-FFF2-40B4-BE49-F238E27FC236}">
                <a16:creationId xmlns:a16="http://schemas.microsoft.com/office/drawing/2014/main" id="{D3B49A9A-EF74-4465-B7A7-EA3254BD04D2}"/>
              </a:ext>
            </a:extLst>
          </p:cNvPr>
          <p:cNvSpPr/>
          <p:nvPr/>
        </p:nvSpPr>
        <p:spPr>
          <a:xfrm>
            <a:off x="6811653" y="2988320"/>
            <a:ext cx="5229380" cy="646331"/>
          </a:xfrm>
          <a:prstGeom prst="rect">
            <a:avLst/>
          </a:prstGeom>
        </p:spPr>
        <p:txBody>
          <a:bodyPr wrap="none">
            <a:spAutoFit/>
          </a:bodyPr>
          <a:lstStyle/>
          <a:p>
            <a:pPr lvl="0"/>
            <a:r>
              <a:rPr lang="en-GB" sz="3600" dirty="0">
                <a:solidFill>
                  <a:srgbClr val="FFC000"/>
                </a:solidFill>
                <a:latin typeface="+mj-lt"/>
              </a:rPr>
              <a:t>What the Eye Doesn’t See?</a:t>
            </a:r>
          </a:p>
        </p:txBody>
      </p:sp>
      <p:sp>
        <p:nvSpPr>
          <p:cNvPr id="7" name="Rectangle 6">
            <a:extLst>
              <a:ext uri="{FF2B5EF4-FFF2-40B4-BE49-F238E27FC236}">
                <a16:creationId xmlns:a16="http://schemas.microsoft.com/office/drawing/2014/main" id="{A0E69F98-2CCF-4866-AC1F-7836FEEE5661}"/>
              </a:ext>
            </a:extLst>
          </p:cNvPr>
          <p:cNvSpPr/>
          <p:nvPr/>
        </p:nvSpPr>
        <p:spPr>
          <a:xfrm>
            <a:off x="6881260" y="5201420"/>
            <a:ext cx="6096000" cy="1015663"/>
          </a:xfrm>
          <a:prstGeom prst="rect">
            <a:avLst/>
          </a:prstGeom>
        </p:spPr>
        <p:txBody>
          <a:bodyPr>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Andy Coard</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    U</a:t>
            </a:r>
            <a:r>
              <a:rPr kumimoji="0" lang="en-GB" sz="2000" b="1" i="0" u="none" strike="noStrike" kern="0" cap="none" spc="0" normalizeH="0" baseline="0" noProof="0" dirty="0">
                <a:ln>
                  <a:noFill/>
                </a:ln>
                <a:solidFill>
                  <a:srgbClr val="FFC000"/>
                </a:solidFill>
                <a:effectLst/>
                <a:uLnTx/>
                <a:uFillTx/>
              </a:rPr>
              <a:t>ni</a:t>
            </a:r>
            <a:r>
              <a:rPr kumimoji="0" lang="en-GB" sz="2000" b="0" i="0" u="none" strike="noStrike" kern="0" cap="none" spc="0" normalizeH="0" baseline="0" noProof="0" dirty="0">
                <a:ln>
                  <a:noFill/>
                </a:ln>
                <a:solidFill>
                  <a:srgbClr val="FFC000"/>
                </a:solidFill>
                <a:effectLst/>
                <a:uLnTx/>
                <a:uFillTx/>
              </a:rPr>
              <a:t>versity of Wales</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Trinity Saint David Lampeter</a:t>
            </a:r>
          </a:p>
        </p:txBody>
      </p:sp>
      <p:pic>
        <p:nvPicPr>
          <p:cNvPr id="3" name="Picture 2">
            <a:extLst>
              <a:ext uri="{FF2B5EF4-FFF2-40B4-BE49-F238E27FC236}">
                <a16:creationId xmlns:a16="http://schemas.microsoft.com/office/drawing/2014/main" id="{8C2F2B45-E778-4533-9A31-517DA52B9DB7}"/>
              </a:ext>
            </a:extLst>
          </p:cNvPr>
          <p:cNvPicPr>
            <a:picLocks noChangeAspect="1"/>
          </p:cNvPicPr>
          <p:nvPr/>
        </p:nvPicPr>
        <p:blipFill>
          <a:blip r:embed="rId3"/>
          <a:stretch>
            <a:fillRect/>
          </a:stretch>
        </p:blipFill>
        <p:spPr>
          <a:xfrm>
            <a:off x="497840" y="1472563"/>
            <a:ext cx="6655992" cy="5058553"/>
          </a:xfrm>
          <a:prstGeom prst="rect">
            <a:avLst/>
          </a:prstGeom>
          <a:effectLst>
            <a:softEdge rad="635000"/>
          </a:effectLst>
        </p:spPr>
      </p:pic>
      <p:sp>
        <p:nvSpPr>
          <p:cNvPr id="9" name="Rectangle 8">
            <a:extLst>
              <a:ext uri="{FF2B5EF4-FFF2-40B4-BE49-F238E27FC236}">
                <a16:creationId xmlns:a16="http://schemas.microsoft.com/office/drawing/2014/main" id="{42317483-A6DD-4D3E-9478-CDE0AE506D66}"/>
              </a:ext>
            </a:extLst>
          </p:cNvPr>
          <p:cNvSpPr/>
          <p:nvPr/>
        </p:nvSpPr>
        <p:spPr>
          <a:xfrm rot="21218345">
            <a:off x="3241813" y="3595243"/>
            <a:ext cx="825867"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600"/>
              </a:spcAft>
              <a:buClrTx/>
              <a:buSzTx/>
              <a:buFontTx/>
              <a:buNone/>
              <a:tabLst/>
              <a:defRPr/>
            </a:pPr>
            <a:r>
              <a:rPr kumimoji="0" lang="en-GB" sz="1200" b="0" i="0" u="none" strike="noStrike" kern="0" cap="none" spc="0" normalizeH="0" baseline="0" noProof="0" dirty="0">
                <a:ln>
                  <a:noFill/>
                </a:ln>
                <a:solidFill>
                  <a:srgbClr val="49393D"/>
                </a:solidFill>
                <a:effectLst/>
                <a:uLnTx/>
                <a:uFillTx/>
              </a:rPr>
              <a:t>Drink Cola</a:t>
            </a:r>
          </a:p>
        </p:txBody>
      </p:sp>
    </p:spTree>
    <p:extLst>
      <p:ext uri="{BB962C8B-B14F-4D97-AF65-F5344CB8AC3E}">
        <p14:creationId xmlns:p14="http://schemas.microsoft.com/office/powerpoint/2010/main" val="961466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206700"/>
            <a:ext cx="7492258" cy="830997"/>
          </a:xfrm>
          <a:prstGeom prst="rect">
            <a:avLst/>
          </a:prstGeom>
          <a:noFill/>
        </p:spPr>
        <p:txBody>
          <a:bodyPr wrap="square" rtlCol="0">
            <a:spAutoFit/>
          </a:bodyPr>
          <a:lstStyle/>
          <a:p>
            <a:r>
              <a:rPr lang="en-GB" sz="4800" dirty="0">
                <a:solidFill>
                  <a:srgbClr val="FFC000"/>
                </a:solidFill>
                <a:latin typeface="+mj-lt"/>
              </a:rPr>
              <a:t>Presentation Overview:</a:t>
            </a:r>
            <a:endParaRPr lang="en-GB" sz="4000" dirty="0">
              <a:solidFill>
                <a:srgbClr val="FFC000"/>
              </a:solidFill>
              <a:latin typeface="+mj-lt"/>
            </a:endParaRPr>
          </a:p>
        </p:txBody>
      </p:sp>
      <p:pic>
        <p:nvPicPr>
          <p:cNvPr id="3" name="Picture 2">
            <a:extLst>
              <a:ext uri="{FF2B5EF4-FFF2-40B4-BE49-F238E27FC236}">
                <a16:creationId xmlns:a16="http://schemas.microsoft.com/office/drawing/2014/main" id="{24B88AEE-D8CD-4454-90C1-18BC544AB582}"/>
              </a:ext>
            </a:extLst>
          </p:cNvPr>
          <p:cNvPicPr>
            <a:picLocks noChangeAspect="1"/>
          </p:cNvPicPr>
          <p:nvPr/>
        </p:nvPicPr>
        <p:blipFill>
          <a:blip r:embed="rId2">
            <a:alphaModFix amt="35000"/>
          </a:blip>
          <a:stretch>
            <a:fillRect/>
          </a:stretch>
        </p:blipFill>
        <p:spPr>
          <a:xfrm>
            <a:off x="99316" y="1295990"/>
            <a:ext cx="12021459" cy="5578532"/>
          </a:xfrm>
          <a:prstGeom prst="rect">
            <a:avLst/>
          </a:prstGeom>
          <a:scene3d>
            <a:camera prst="orthographicFront">
              <a:rot lat="0" lon="10800000" rev="0"/>
            </a:camera>
            <a:lightRig rig="threePt" dir="t"/>
          </a:scene3d>
        </p:spPr>
      </p:pic>
      <p:sp>
        <p:nvSpPr>
          <p:cNvPr id="6" name="TextBox 5">
            <a:extLst>
              <a:ext uri="{FF2B5EF4-FFF2-40B4-BE49-F238E27FC236}">
                <a16:creationId xmlns:a16="http://schemas.microsoft.com/office/drawing/2014/main" id="{D4CA9A37-5E15-440E-95F8-42314B5D79EF}"/>
              </a:ext>
            </a:extLst>
          </p:cNvPr>
          <p:cNvSpPr txBox="1"/>
          <p:nvPr/>
        </p:nvSpPr>
        <p:spPr>
          <a:xfrm>
            <a:off x="-171101" y="853031"/>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908954" y="2213012"/>
            <a:ext cx="6980052" cy="3970318"/>
          </a:xfrm>
          <a:prstGeom prst="rect">
            <a:avLst/>
          </a:prstGeom>
          <a:noFill/>
        </p:spPr>
        <p:txBody>
          <a:bodyPr wrap="none" rtlCol="0">
            <a:spAutoFit/>
          </a:bodyPr>
          <a:lstStyle/>
          <a:p>
            <a:pPr marL="457200" indent="-457200">
              <a:buFont typeface="Arial" panose="020B0604020202020204" pitchFamily="34" charset="0"/>
              <a:buChar char="•"/>
            </a:pPr>
            <a:r>
              <a:rPr lang="en-GB" sz="2800" dirty="0">
                <a:solidFill>
                  <a:schemeClr val="bg1"/>
                </a:solidFill>
              </a:rPr>
              <a:t>Introduction to subliminal perception:</a:t>
            </a:r>
          </a:p>
          <a:p>
            <a:r>
              <a:rPr lang="en-GB" sz="2800" dirty="0">
                <a:solidFill>
                  <a:schemeClr val="bg1"/>
                </a:solidFill>
              </a:rPr>
              <a:t>      common notions &amp; popular beliefs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Brief history/time-line of events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rgbClr val="00B0F0"/>
                </a:solidFill>
              </a:rPr>
              <a:t>Definitions &amp; need for research clarification</a:t>
            </a:r>
          </a:p>
          <a:p>
            <a:pPr marL="457200" indent="-457200">
              <a:buFont typeface="Arial" panose="020B0604020202020204" pitchFamily="34" charset="0"/>
              <a:buChar char="•"/>
            </a:pPr>
            <a:endParaRPr lang="en-GB" sz="2800" dirty="0">
              <a:solidFill>
                <a:srgbClr val="00B0F0"/>
              </a:solidFill>
            </a:endParaRPr>
          </a:p>
          <a:p>
            <a:pPr marL="457200" indent="-457200">
              <a:buFont typeface="Arial" panose="020B0604020202020204" pitchFamily="34" charset="0"/>
              <a:buChar char="•"/>
            </a:pPr>
            <a:r>
              <a:rPr lang="en-GB" sz="2800" dirty="0">
                <a:solidFill>
                  <a:srgbClr val="00B0F0"/>
                </a:solidFill>
              </a:rPr>
              <a:t>Research findings</a:t>
            </a:r>
          </a:p>
          <a:p>
            <a:r>
              <a:rPr lang="en-GB" sz="2800" dirty="0">
                <a:solidFill>
                  <a:srgbClr val="00B0F0"/>
                </a:solidFill>
              </a:rPr>
              <a:t> </a:t>
            </a:r>
          </a:p>
        </p:txBody>
      </p:sp>
      <p:sp>
        <p:nvSpPr>
          <p:cNvPr id="7" name="Rectangle 6">
            <a:extLst>
              <a:ext uri="{FF2B5EF4-FFF2-40B4-BE49-F238E27FC236}">
                <a16:creationId xmlns:a16="http://schemas.microsoft.com/office/drawing/2014/main" id="{5CBBF052-A929-4824-8BD2-991F83AEF422}"/>
              </a:ext>
            </a:extLst>
          </p:cNvPr>
          <p:cNvSpPr/>
          <p:nvPr/>
        </p:nvSpPr>
        <p:spPr>
          <a:xfrm>
            <a:off x="5996684" y="6689856"/>
            <a:ext cx="6096000" cy="184666"/>
          </a:xfrm>
          <a:prstGeom prst="rect">
            <a:avLst/>
          </a:prstGeom>
        </p:spPr>
        <p:txBody>
          <a:bodyPr>
            <a:spAutoFit/>
          </a:bodyPr>
          <a:lstStyle/>
          <a:p>
            <a:r>
              <a:rPr lang="en-GB" sz="600" dirty="0">
                <a:solidFill>
                  <a:schemeClr val="bg2">
                    <a:lumMod val="50000"/>
                  </a:schemeClr>
                </a:solidFill>
              </a:rPr>
              <a:t>https://wordstream-files-prod.s3.amazonaws.com/s3fs-public/styles/simple_image/public/images/subliminal-advertising1.png?W7MGyvxLOq2xp8qbMND.gjTV3jYgoApI&amp;itok=Ay4HWRVC</a:t>
            </a:r>
          </a:p>
        </p:txBody>
      </p:sp>
    </p:spTree>
    <p:extLst>
      <p:ext uri="{BB962C8B-B14F-4D97-AF65-F5344CB8AC3E}">
        <p14:creationId xmlns:p14="http://schemas.microsoft.com/office/powerpoint/2010/main" val="3574606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535987" y="2025009"/>
            <a:ext cx="9144000" cy="976258"/>
          </a:xfrm>
          <a:prstGeom prst="rect">
            <a:avLst/>
          </a:prstGeom>
        </p:spPr>
        <p:txBody>
          <a:bodyPr vert="horz" lIns="91440" tIns="45720" rIns="91440" bIns="45720" rtlCol="0" anchor="b">
            <a:normAutofit/>
          </a:bodyPr>
          <a:lstStyle/>
          <a:p>
            <a:pPr algn="ctr">
              <a:lnSpc>
                <a:spcPct val="90000"/>
              </a:lnSpc>
              <a:spcBef>
                <a:spcPct val="0"/>
              </a:spcBef>
              <a:spcAft>
                <a:spcPts val="600"/>
              </a:spcAft>
            </a:pPr>
            <a:endParaRPr lang="en-US" sz="6000" dirty="0">
              <a:solidFill>
                <a:srgbClr val="FFC000"/>
              </a:solidFill>
              <a:latin typeface="+mj-lt"/>
              <a:ea typeface="+mj-ea"/>
              <a:cs typeface="+mj-cs"/>
            </a:endParaRPr>
          </a:p>
        </p:txBody>
      </p:sp>
      <p:sp>
        <p:nvSpPr>
          <p:cNvPr id="13" name="Rectangle 12">
            <a:extLst>
              <a:ext uri="{FF2B5EF4-FFF2-40B4-BE49-F238E27FC236}">
                <a16:creationId xmlns:a16="http://schemas.microsoft.com/office/drawing/2014/main" id="{BDB5E1C3-D60A-4D3D-A8FB-2D3B14C494E7}"/>
              </a:ext>
            </a:extLst>
          </p:cNvPr>
          <p:cNvSpPr/>
          <p:nvPr/>
        </p:nvSpPr>
        <p:spPr>
          <a:xfrm>
            <a:off x="322838" y="87806"/>
            <a:ext cx="11546324" cy="1421928"/>
          </a:xfrm>
          <a:prstGeom prst="rect">
            <a:avLst/>
          </a:prstGeom>
        </p:spPr>
        <p:txBody>
          <a:bodyPr wrap="square">
            <a:spAutoFit/>
          </a:bodyPr>
          <a:lstStyle/>
          <a:p>
            <a:pPr lvl="0">
              <a:lnSpc>
                <a:spcPct val="90000"/>
              </a:lnSpc>
              <a:spcBef>
                <a:spcPct val="0"/>
              </a:spcBef>
              <a:spcAft>
                <a:spcPts val="600"/>
              </a:spcAft>
            </a:pPr>
            <a:r>
              <a:rPr lang="en-US" sz="4800" dirty="0">
                <a:solidFill>
                  <a:srgbClr val="FFC000"/>
                </a:solidFill>
                <a:latin typeface="Calibri Light" panose="020F0302020204030204"/>
              </a:rPr>
              <a:t>Subliminal Perception: Popular notions from marketing and advertising </a:t>
            </a:r>
            <a:endParaRPr lang="en-US" sz="4800" dirty="0">
              <a:solidFill>
                <a:srgbClr val="8E6C00"/>
              </a:solidFill>
              <a:latin typeface="Calibri Light" panose="020F0302020204030204"/>
            </a:endParaRPr>
          </a:p>
        </p:txBody>
      </p:sp>
      <p:pic>
        <p:nvPicPr>
          <p:cNvPr id="3" name="Picture 2">
            <a:extLst>
              <a:ext uri="{FF2B5EF4-FFF2-40B4-BE49-F238E27FC236}">
                <a16:creationId xmlns:a16="http://schemas.microsoft.com/office/drawing/2014/main" id="{E0D745C4-E034-4710-8035-E5DCFC9B8175}"/>
              </a:ext>
            </a:extLst>
          </p:cNvPr>
          <p:cNvPicPr>
            <a:picLocks noChangeAspect="1"/>
          </p:cNvPicPr>
          <p:nvPr/>
        </p:nvPicPr>
        <p:blipFill>
          <a:blip r:embed="rId2"/>
          <a:stretch>
            <a:fillRect/>
          </a:stretch>
        </p:blipFill>
        <p:spPr>
          <a:xfrm>
            <a:off x="-145550" y="1359461"/>
            <a:ext cx="12483100" cy="476158"/>
          </a:xfrm>
          <a:prstGeom prst="rect">
            <a:avLst/>
          </a:prstGeom>
        </p:spPr>
      </p:pic>
      <p:sp>
        <p:nvSpPr>
          <p:cNvPr id="12" name="TextBox 11">
            <a:extLst>
              <a:ext uri="{FF2B5EF4-FFF2-40B4-BE49-F238E27FC236}">
                <a16:creationId xmlns:a16="http://schemas.microsoft.com/office/drawing/2014/main" id="{14826366-7EDD-47ED-B35C-5C07B02E15DB}"/>
              </a:ext>
            </a:extLst>
          </p:cNvPr>
          <p:cNvSpPr txBox="1"/>
          <p:nvPr/>
        </p:nvSpPr>
        <p:spPr>
          <a:xfrm>
            <a:off x="559144" y="2577094"/>
            <a:ext cx="4983565" cy="3539430"/>
          </a:xfrm>
          <a:prstGeom prst="rect">
            <a:avLst/>
          </a:prstGeom>
          <a:noFill/>
        </p:spPr>
        <p:txBody>
          <a:bodyPr wrap="square" rtlCol="0">
            <a:spAutoFit/>
          </a:bodyPr>
          <a:lstStyle/>
          <a:p>
            <a:r>
              <a:rPr lang="en-GB" sz="3200" dirty="0"/>
              <a:t>The term </a:t>
            </a:r>
            <a:r>
              <a:rPr lang="en-GB" sz="3200" b="1" dirty="0">
                <a:solidFill>
                  <a:srgbClr val="0070C0"/>
                </a:solidFill>
              </a:rPr>
              <a:t>subliminal perception</a:t>
            </a:r>
            <a:r>
              <a:rPr lang="en-GB" sz="3200" dirty="0"/>
              <a:t> is often used loosely to describe subtle techniques which influence and </a:t>
            </a:r>
            <a:r>
              <a:rPr lang="en-GB" sz="3200" b="1" dirty="0">
                <a:solidFill>
                  <a:srgbClr val="0070C0"/>
                </a:solidFill>
              </a:rPr>
              <a:t>prime</a:t>
            </a:r>
            <a:r>
              <a:rPr lang="en-GB" sz="3200" dirty="0"/>
              <a:t> behaviour in ways favourable  to the communicator of a message</a:t>
            </a:r>
          </a:p>
        </p:txBody>
      </p:sp>
      <p:pic>
        <p:nvPicPr>
          <p:cNvPr id="17" name="Picture 16">
            <a:extLst>
              <a:ext uri="{FF2B5EF4-FFF2-40B4-BE49-F238E27FC236}">
                <a16:creationId xmlns:a16="http://schemas.microsoft.com/office/drawing/2014/main" id="{654AC4B2-0359-4155-8F30-13B205EE0BAA}"/>
              </a:ext>
            </a:extLst>
          </p:cNvPr>
          <p:cNvPicPr>
            <a:picLocks noChangeAspect="1"/>
          </p:cNvPicPr>
          <p:nvPr/>
        </p:nvPicPr>
        <p:blipFill rotWithShape="1">
          <a:blip r:embed="rId3"/>
          <a:srcRect l="7887" t="19060" r="40659" b="22045"/>
          <a:stretch/>
        </p:blipFill>
        <p:spPr>
          <a:xfrm>
            <a:off x="5688259" y="2405238"/>
            <a:ext cx="6273172" cy="4038962"/>
          </a:xfrm>
          <a:prstGeom prst="rect">
            <a:avLst/>
          </a:prstGeom>
        </p:spPr>
      </p:pic>
      <p:sp>
        <p:nvSpPr>
          <p:cNvPr id="15" name="TextBox 14">
            <a:extLst>
              <a:ext uri="{FF2B5EF4-FFF2-40B4-BE49-F238E27FC236}">
                <a16:creationId xmlns:a16="http://schemas.microsoft.com/office/drawing/2014/main" id="{99533EAA-8259-4759-B990-6CB118742328}"/>
              </a:ext>
            </a:extLst>
          </p:cNvPr>
          <p:cNvSpPr txBox="1"/>
          <p:nvPr/>
        </p:nvSpPr>
        <p:spPr>
          <a:xfrm>
            <a:off x="5876561" y="2483401"/>
            <a:ext cx="6084870" cy="830997"/>
          </a:xfrm>
          <a:prstGeom prst="rect">
            <a:avLst/>
          </a:prstGeom>
          <a:noFill/>
        </p:spPr>
        <p:txBody>
          <a:bodyPr wrap="square" rtlCol="0">
            <a:spAutoFit/>
          </a:bodyPr>
          <a:lstStyle/>
          <a:p>
            <a:r>
              <a:rPr lang="en-US" sz="2400" dirty="0">
                <a:solidFill>
                  <a:schemeClr val="bg1"/>
                </a:solidFill>
              </a:rPr>
              <a:t>Manipulation can be applied across the range of senses:</a:t>
            </a:r>
          </a:p>
        </p:txBody>
      </p:sp>
    </p:spTree>
    <p:extLst>
      <p:ext uri="{BB962C8B-B14F-4D97-AF65-F5344CB8AC3E}">
        <p14:creationId xmlns:p14="http://schemas.microsoft.com/office/powerpoint/2010/main" val="38132190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7492258" cy="1446550"/>
          </a:xfrm>
          <a:prstGeom prst="rect">
            <a:avLst/>
          </a:prstGeom>
          <a:noFill/>
        </p:spPr>
        <p:txBody>
          <a:bodyPr wrap="square" rtlCol="0">
            <a:spAutoFit/>
          </a:bodyPr>
          <a:lstStyle/>
          <a:p>
            <a:r>
              <a:rPr lang="en-GB" sz="4800" dirty="0">
                <a:solidFill>
                  <a:srgbClr val="FFC000"/>
                </a:solidFill>
                <a:latin typeface="+mj-lt"/>
              </a:rPr>
              <a:t>Subliminal Advertising</a:t>
            </a:r>
            <a:endParaRPr lang="en-GB" sz="4000" dirty="0"/>
          </a:p>
          <a:p>
            <a:endParaRPr lang="en-GB" sz="40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5" name="Picture 4">
            <a:extLst>
              <a:ext uri="{FF2B5EF4-FFF2-40B4-BE49-F238E27FC236}">
                <a16:creationId xmlns:a16="http://schemas.microsoft.com/office/drawing/2014/main" id="{4A041112-FD3B-4A87-BC71-AE0029CF8882}"/>
              </a:ext>
            </a:extLst>
          </p:cNvPr>
          <p:cNvPicPr>
            <a:picLocks noChangeAspect="1"/>
          </p:cNvPicPr>
          <p:nvPr/>
        </p:nvPicPr>
        <p:blipFill>
          <a:blip r:embed="rId2"/>
          <a:stretch>
            <a:fillRect/>
          </a:stretch>
        </p:blipFill>
        <p:spPr>
          <a:xfrm>
            <a:off x="2677047" y="1604919"/>
            <a:ext cx="1670449" cy="1737511"/>
          </a:xfrm>
          <a:prstGeom prst="rect">
            <a:avLst/>
          </a:prstGeom>
          <a:ln>
            <a:solidFill>
              <a:srgbClr val="FFC000"/>
            </a:solidFill>
          </a:ln>
        </p:spPr>
      </p:pic>
      <p:pic>
        <p:nvPicPr>
          <p:cNvPr id="3" name="Picture 2">
            <a:extLst>
              <a:ext uri="{FF2B5EF4-FFF2-40B4-BE49-F238E27FC236}">
                <a16:creationId xmlns:a16="http://schemas.microsoft.com/office/drawing/2014/main" id="{6A85BF92-2244-49A0-AD5C-BBD6B8A530AB}"/>
              </a:ext>
            </a:extLst>
          </p:cNvPr>
          <p:cNvPicPr>
            <a:picLocks noChangeAspect="1"/>
          </p:cNvPicPr>
          <p:nvPr/>
        </p:nvPicPr>
        <p:blipFill>
          <a:blip r:embed="rId3"/>
          <a:stretch>
            <a:fillRect/>
          </a:stretch>
        </p:blipFill>
        <p:spPr>
          <a:xfrm>
            <a:off x="4085599" y="2651359"/>
            <a:ext cx="7273826" cy="3636913"/>
          </a:xfrm>
          <a:prstGeom prst="rect">
            <a:avLst/>
          </a:prstGeom>
          <a:ln w="19050">
            <a:solidFill>
              <a:srgbClr val="FFC000"/>
            </a:solidFill>
          </a:ln>
        </p:spPr>
      </p:pic>
      <p:pic>
        <p:nvPicPr>
          <p:cNvPr id="7" name="Picture 6">
            <a:extLst>
              <a:ext uri="{FF2B5EF4-FFF2-40B4-BE49-F238E27FC236}">
                <a16:creationId xmlns:a16="http://schemas.microsoft.com/office/drawing/2014/main" id="{E7CFAD45-9CB8-4E6B-AD03-29DE56D093C8}"/>
              </a:ext>
            </a:extLst>
          </p:cNvPr>
          <p:cNvPicPr>
            <a:picLocks noChangeAspect="1"/>
          </p:cNvPicPr>
          <p:nvPr/>
        </p:nvPicPr>
        <p:blipFill>
          <a:blip r:embed="rId4"/>
          <a:stretch>
            <a:fillRect/>
          </a:stretch>
        </p:blipFill>
        <p:spPr>
          <a:xfrm>
            <a:off x="838923" y="1604919"/>
            <a:ext cx="1737511" cy="1737511"/>
          </a:xfrm>
          <a:prstGeom prst="rect">
            <a:avLst/>
          </a:prstGeom>
          <a:ln>
            <a:solidFill>
              <a:srgbClr val="FFC000"/>
            </a:solidFill>
          </a:ln>
        </p:spPr>
      </p:pic>
      <p:sp>
        <p:nvSpPr>
          <p:cNvPr id="10" name="Rectangle 9">
            <a:extLst>
              <a:ext uri="{FF2B5EF4-FFF2-40B4-BE49-F238E27FC236}">
                <a16:creationId xmlns:a16="http://schemas.microsoft.com/office/drawing/2014/main" id="{0A785211-00F1-4998-9E21-6C7BC59A3EB9}"/>
              </a:ext>
            </a:extLst>
          </p:cNvPr>
          <p:cNvSpPr/>
          <p:nvPr/>
        </p:nvSpPr>
        <p:spPr>
          <a:xfrm>
            <a:off x="1094131" y="3336667"/>
            <a:ext cx="2890855" cy="184666"/>
          </a:xfrm>
          <a:prstGeom prst="rect">
            <a:avLst/>
          </a:prstGeom>
        </p:spPr>
        <p:txBody>
          <a:bodyPr wrap="square">
            <a:spAutoFit/>
          </a:bodyPr>
          <a:lstStyle/>
          <a:p>
            <a:r>
              <a:rPr lang="en-GB" sz="600" dirty="0">
                <a:solidFill>
                  <a:schemeClr val="bg1"/>
                </a:solidFill>
              </a:rPr>
              <a:t>http://www.graphicology.com/blog/2010/4/28/292-the-sneakiest-design-ever.html</a:t>
            </a:r>
          </a:p>
        </p:txBody>
      </p:sp>
      <p:sp>
        <p:nvSpPr>
          <p:cNvPr id="11" name="Rectangle 10">
            <a:extLst>
              <a:ext uri="{FF2B5EF4-FFF2-40B4-BE49-F238E27FC236}">
                <a16:creationId xmlns:a16="http://schemas.microsoft.com/office/drawing/2014/main" id="{686AC12B-F8E1-41FC-89ED-59F73CBBA8E8}"/>
              </a:ext>
            </a:extLst>
          </p:cNvPr>
          <p:cNvSpPr/>
          <p:nvPr/>
        </p:nvSpPr>
        <p:spPr>
          <a:xfrm>
            <a:off x="8100085" y="6291311"/>
            <a:ext cx="4667892" cy="184666"/>
          </a:xfrm>
          <a:prstGeom prst="rect">
            <a:avLst/>
          </a:prstGeom>
        </p:spPr>
        <p:txBody>
          <a:bodyPr wrap="square">
            <a:spAutoFit/>
          </a:bodyPr>
          <a:lstStyle/>
          <a:p>
            <a:r>
              <a:rPr lang="en-GB" sz="600" dirty="0">
                <a:solidFill>
                  <a:schemeClr val="bg1"/>
                </a:solidFill>
              </a:rPr>
              <a:t>https://www.reddit.com/r/formula1/comments/727d0z/how_did_the_ferrari_barcode_livery_work/</a:t>
            </a:r>
          </a:p>
        </p:txBody>
      </p:sp>
      <p:sp>
        <p:nvSpPr>
          <p:cNvPr id="12" name="Rectangle 11">
            <a:extLst>
              <a:ext uri="{FF2B5EF4-FFF2-40B4-BE49-F238E27FC236}">
                <a16:creationId xmlns:a16="http://schemas.microsoft.com/office/drawing/2014/main" id="{AB35880F-1A46-474A-999E-075705B25F11}"/>
              </a:ext>
            </a:extLst>
          </p:cNvPr>
          <p:cNvSpPr/>
          <p:nvPr/>
        </p:nvSpPr>
        <p:spPr>
          <a:xfrm>
            <a:off x="5882640" y="1592232"/>
            <a:ext cx="6096000" cy="954107"/>
          </a:xfrm>
          <a:prstGeom prst="rect">
            <a:avLst/>
          </a:prstGeom>
        </p:spPr>
        <p:txBody>
          <a:bodyPr>
            <a:spAutoFit/>
          </a:bodyPr>
          <a:lstStyle/>
          <a:p>
            <a:pPr lvl="0"/>
            <a:r>
              <a:rPr lang="en-GB" sz="2800" dirty="0">
                <a:solidFill>
                  <a:schemeClr val="bg1"/>
                </a:solidFill>
                <a:latin typeface="Calibri Light" panose="020F0302020204030204"/>
              </a:rPr>
              <a:t>“The sneakiest design ever”</a:t>
            </a:r>
          </a:p>
          <a:p>
            <a:pPr lvl="0"/>
            <a:r>
              <a:rPr lang="en-GB" sz="2800" dirty="0">
                <a:solidFill>
                  <a:schemeClr val="bg1"/>
                </a:solidFill>
                <a:latin typeface="Calibri Light" panose="020F0302020204030204"/>
              </a:rPr>
              <a:t>         </a:t>
            </a:r>
            <a:r>
              <a:rPr lang="en-GB" sz="2000" dirty="0">
                <a:solidFill>
                  <a:schemeClr val="bg1"/>
                </a:solidFill>
                <a:latin typeface="Calibri Light" panose="020F0302020204030204"/>
              </a:rPr>
              <a:t>(Graphicology.com 2010)</a:t>
            </a:r>
          </a:p>
        </p:txBody>
      </p:sp>
    </p:spTree>
    <p:extLst>
      <p:ext uri="{BB962C8B-B14F-4D97-AF65-F5344CB8AC3E}">
        <p14:creationId xmlns:p14="http://schemas.microsoft.com/office/powerpoint/2010/main" val="1768366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6C3CC4-B2D3-4C01-BE7D-D029988FC414}"/>
              </a:ext>
            </a:extLst>
          </p:cNvPr>
          <p:cNvSpPr txBox="1"/>
          <p:nvPr/>
        </p:nvSpPr>
        <p:spPr>
          <a:xfrm>
            <a:off x="1087841" y="525771"/>
            <a:ext cx="3640249" cy="1384995"/>
          </a:xfrm>
          <a:prstGeom prst="rect">
            <a:avLst/>
          </a:prstGeom>
          <a:noFill/>
        </p:spPr>
        <p:txBody>
          <a:bodyPr wrap="square" rtlCol="0">
            <a:spAutoFit/>
          </a:bodyPr>
          <a:lstStyle/>
          <a:p>
            <a:r>
              <a:rPr lang="en-GB" sz="2800" dirty="0">
                <a:solidFill>
                  <a:srgbClr val="FFC000"/>
                </a:solidFill>
              </a:rPr>
              <a:t>Marlboro Cigarettes: </a:t>
            </a:r>
            <a:r>
              <a:rPr lang="en-GB" sz="2800" dirty="0">
                <a:solidFill>
                  <a:srgbClr val="FFC000"/>
                </a:solidFill>
                <a:latin typeface="+mj-lt"/>
              </a:rPr>
              <a:t>sponsors of Mclaren Racing Ltd.</a:t>
            </a:r>
            <a:endParaRPr lang="en-GB" dirty="0">
              <a:solidFill>
                <a:srgbClr val="FFC000"/>
              </a:solidFill>
              <a:latin typeface="+mj-lt"/>
            </a:endParaRPr>
          </a:p>
        </p:txBody>
      </p:sp>
      <p:pic>
        <p:nvPicPr>
          <p:cNvPr id="8" name="Picture 7">
            <a:extLst>
              <a:ext uri="{FF2B5EF4-FFF2-40B4-BE49-F238E27FC236}">
                <a16:creationId xmlns:a16="http://schemas.microsoft.com/office/drawing/2014/main" id="{39A2E02C-3630-4731-A838-95F86989A890}"/>
              </a:ext>
            </a:extLst>
          </p:cNvPr>
          <p:cNvPicPr>
            <a:picLocks noChangeAspect="1"/>
          </p:cNvPicPr>
          <p:nvPr/>
        </p:nvPicPr>
        <p:blipFill>
          <a:blip r:embed="rId2"/>
          <a:stretch>
            <a:fillRect/>
          </a:stretch>
        </p:blipFill>
        <p:spPr>
          <a:xfrm>
            <a:off x="5093966" y="292180"/>
            <a:ext cx="6627072" cy="3065021"/>
          </a:xfrm>
          <a:prstGeom prst="rect">
            <a:avLst/>
          </a:prstGeom>
        </p:spPr>
      </p:pic>
      <p:pic>
        <p:nvPicPr>
          <p:cNvPr id="9" name="Picture 8">
            <a:extLst>
              <a:ext uri="{FF2B5EF4-FFF2-40B4-BE49-F238E27FC236}">
                <a16:creationId xmlns:a16="http://schemas.microsoft.com/office/drawing/2014/main" id="{AB286868-B836-46C9-9FF5-44F41B6DB502}"/>
              </a:ext>
            </a:extLst>
          </p:cNvPr>
          <p:cNvPicPr>
            <a:picLocks noChangeAspect="1"/>
          </p:cNvPicPr>
          <p:nvPr/>
        </p:nvPicPr>
        <p:blipFill>
          <a:blip r:embed="rId3"/>
          <a:stretch>
            <a:fillRect/>
          </a:stretch>
        </p:blipFill>
        <p:spPr>
          <a:xfrm>
            <a:off x="5093965" y="3500799"/>
            <a:ext cx="6627072" cy="3172535"/>
          </a:xfrm>
          <a:prstGeom prst="rect">
            <a:avLst/>
          </a:prstGeom>
        </p:spPr>
      </p:pic>
      <p:sp>
        <p:nvSpPr>
          <p:cNvPr id="11" name="Rectangle 10">
            <a:extLst>
              <a:ext uri="{FF2B5EF4-FFF2-40B4-BE49-F238E27FC236}">
                <a16:creationId xmlns:a16="http://schemas.microsoft.com/office/drawing/2014/main" id="{3B074A3B-3A39-44D5-8E97-DDD11E631490}"/>
              </a:ext>
            </a:extLst>
          </p:cNvPr>
          <p:cNvSpPr/>
          <p:nvPr/>
        </p:nvSpPr>
        <p:spPr>
          <a:xfrm>
            <a:off x="9412776" y="3152001"/>
            <a:ext cx="2308261" cy="184666"/>
          </a:xfrm>
          <a:prstGeom prst="rect">
            <a:avLst/>
          </a:prstGeom>
        </p:spPr>
        <p:txBody>
          <a:bodyPr wrap="square">
            <a:spAutoFit/>
          </a:bodyPr>
          <a:lstStyle/>
          <a:p>
            <a:r>
              <a:rPr lang="en-GB" sz="600" dirty="0">
                <a:solidFill>
                  <a:schemeClr val="bg1"/>
                </a:solidFill>
              </a:rPr>
              <a:t>http://scrapedcrusaders.com/2013/12/12/longing-for-yesteryear/</a:t>
            </a:r>
          </a:p>
        </p:txBody>
      </p:sp>
      <p:sp>
        <p:nvSpPr>
          <p:cNvPr id="12" name="Rectangle 11">
            <a:extLst>
              <a:ext uri="{FF2B5EF4-FFF2-40B4-BE49-F238E27FC236}">
                <a16:creationId xmlns:a16="http://schemas.microsoft.com/office/drawing/2014/main" id="{854E24C3-05C4-4518-8A85-AEF6AA7DC96E}"/>
              </a:ext>
            </a:extLst>
          </p:cNvPr>
          <p:cNvSpPr/>
          <p:nvPr/>
        </p:nvSpPr>
        <p:spPr>
          <a:xfrm>
            <a:off x="5136493" y="6455680"/>
            <a:ext cx="3229510" cy="184666"/>
          </a:xfrm>
          <a:prstGeom prst="rect">
            <a:avLst/>
          </a:prstGeom>
        </p:spPr>
        <p:txBody>
          <a:bodyPr wrap="square">
            <a:spAutoFit/>
          </a:bodyPr>
          <a:lstStyle/>
          <a:p>
            <a:r>
              <a:rPr lang="en-GB" sz="600" dirty="0">
                <a:solidFill>
                  <a:schemeClr val="bg1"/>
                </a:solidFill>
              </a:rPr>
              <a:t>http://www.graphicology.com/blog/2010/4/28/292-the-sneakiest-design-ever.html</a:t>
            </a:r>
          </a:p>
        </p:txBody>
      </p:sp>
      <p:pic>
        <p:nvPicPr>
          <p:cNvPr id="3" name="Picture 2">
            <a:extLst>
              <a:ext uri="{FF2B5EF4-FFF2-40B4-BE49-F238E27FC236}">
                <a16:creationId xmlns:a16="http://schemas.microsoft.com/office/drawing/2014/main" id="{C519E15A-26EE-4C53-8430-6C1DA3B1C724}"/>
              </a:ext>
            </a:extLst>
          </p:cNvPr>
          <p:cNvPicPr>
            <a:picLocks noChangeAspect="1"/>
          </p:cNvPicPr>
          <p:nvPr/>
        </p:nvPicPr>
        <p:blipFill rotWithShape="1">
          <a:blip r:embed="rId4"/>
          <a:srcRect l="23308" t="5182" r="19007" b="6584"/>
          <a:stretch/>
        </p:blipFill>
        <p:spPr>
          <a:xfrm>
            <a:off x="1087841" y="2253550"/>
            <a:ext cx="3281080" cy="4202130"/>
          </a:xfrm>
          <a:prstGeom prst="rect">
            <a:avLst/>
          </a:prstGeom>
        </p:spPr>
      </p:pic>
      <p:sp>
        <p:nvSpPr>
          <p:cNvPr id="5" name="Rectangle 4">
            <a:extLst>
              <a:ext uri="{FF2B5EF4-FFF2-40B4-BE49-F238E27FC236}">
                <a16:creationId xmlns:a16="http://schemas.microsoft.com/office/drawing/2014/main" id="{05BACC13-B959-4A06-91D2-7543A0EDE51B}"/>
              </a:ext>
            </a:extLst>
          </p:cNvPr>
          <p:cNvSpPr/>
          <p:nvPr/>
        </p:nvSpPr>
        <p:spPr>
          <a:xfrm>
            <a:off x="1283909" y="6271014"/>
            <a:ext cx="1569660" cy="184666"/>
          </a:xfrm>
          <a:prstGeom prst="rect">
            <a:avLst/>
          </a:prstGeom>
        </p:spPr>
        <p:txBody>
          <a:bodyPr wrap="none">
            <a:spAutoFit/>
          </a:bodyPr>
          <a:lstStyle/>
          <a:p>
            <a:r>
              <a:rPr lang="en-GB" sz="600" dirty="0"/>
              <a:t>https://tobacco.fandom.com/wiki/Marlboro</a:t>
            </a:r>
          </a:p>
        </p:txBody>
      </p:sp>
    </p:spTree>
    <p:extLst>
      <p:ext uri="{BB962C8B-B14F-4D97-AF65-F5344CB8AC3E}">
        <p14:creationId xmlns:p14="http://schemas.microsoft.com/office/powerpoint/2010/main" val="1400783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153742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470962" y="2977838"/>
            <a:ext cx="4353908" cy="1661993"/>
          </a:xfrm>
          <a:prstGeom prst="rect">
            <a:avLst/>
          </a:prstGeom>
          <a:noFill/>
        </p:spPr>
        <p:txBody>
          <a:bodyPr wrap="square" rtlCol="0">
            <a:spAutoFit/>
          </a:bodyPr>
          <a:lstStyle/>
          <a:p>
            <a:r>
              <a:rPr lang="en-GB" sz="2800" dirty="0">
                <a:solidFill>
                  <a:schemeClr val="bg1"/>
                </a:solidFill>
              </a:rPr>
              <a:t>Many stated examples, but do they meet the criteria for subliminal perception?</a:t>
            </a:r>
          </a:p>
          <a:p>
            <a:r>
              <a:rPr lang="en-GB" dirty="0"/>
              <a:t> </a:t>
            </a:r>
          </a:p>
        </p:txBody>
      </p:sp>
      <p:pic>
        <p:nvPicPr>
          <p:cNvPr id="8" name="Picture 7">
            <a:extLst>
              <a:ext uri="{FF2B5EF4-FFF2-40B4-BE49-F238E27FC236}">
                <a16:creationId xmlns:a16="http://schemas.microsoft.com/office/drawing/2014/main" id="{39A2E02C-3630-4731-A838-95F86989A890}"/>
              </a:ext>
            </a:extLst>
          </p:cNvPr>
          <p:cNvPicPr>
            <a:picLocks noChangeAspect="1"/>
          </p:cNvPicPr>
          <p:nvPr/>
        </p:nvPicPr>
        <p:blipFill>
          <a:blip r:embed="rId2"/>
          <a:stretch>
            <a:fillRect/>
          </a:stretch>
        </p:blipFill>
        <p:spPr>
          <a:xfrm>
            <a:off x="5093966" y="292180"/>
            <a:ext cx="6627072" cy="3065021"/>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983913" y="162933"/>
            <a:ext cx="2955040" cy="1569660"/>
          </a:xfrm>
          <a:prstGeom prst="rect">
            <a:avLst/>
          </a:prstGeom>
          <a:noFill/>
        </p:spPr>
        <p:txBody>
          <a:bodyPr wrap="none" rtlCol="0">
            <a:spAutoFit/>
          </a:bodyPr>
          <a:lstStyle/>
          <a:p>
            <a:r>
              <a:rPr lang="en-GB" sz="4800" dirty="0">
                <a:solidFill>
                  <a:srgbClr val="FFC000"/>
                </a:solidFill>
                <a:latin typeface="+mj-lt"/>
              </a:rPr>
              <a:t>Subliminal</a:t>
            </a:r>
          </a:p>
          <a:p>
            <a:r>
              <a:rPr lang="en-GB" sz="4800" dirty="0">
                <a:solidFill>
                  <a:srgbClr val="FFC000"/>
                </a:solidFill>
                <a:latin typeface="+mj-lt"/>
              </a:rPr>
              <a:t>Advertising</a:t>
            </a:r>
            <a:endParaRPr lang="en-GB" sz="4000" dirty="0">
              <a:solidFill>
                <a:srgbClr val="FFC000"/>
              </a:solidFill>
              <a:latin typeface="+mj-lt"/>
            </a:endParaRPr>
          </a:p>
        </p:txBody>
      </p:sp>
      <p:pic>
        <p:nvPicPr>
          <p:cNvPr id="9" name="Picture 8">
            <a:extLst>
              <a:ext uri="{FF2B5EF4-FFF2-40B4-BE49-F238E27FC236}">
                <a16:creationId xmlns:a16="http://schemas.microsoft.com/office/drawing/2014/main" id="{AB286868-B836-46C9-9FF5-44F41B6DB502}"/>
              </a:ext>
            </a:extLst>
          </p:cNvPr>
          <p:cNvPicPr>
            <a:picLocks noChangeAspect="1"/>
          </p:cNvPicPr>
          <p:nvPr/>
        </p:nvPicPr>
        <p:blipFill>
          <a:blip r:embed="rId3"/>
          <a:stretch>
            <a:fillRect/>
          </a:stretch>
        </p:blipFill>
        <p:spPr>
          <a:xfrm>
            <a:off x="5093965" y="3500799"/>
            <a:ext cx="6627072" cy="3172535"/>
          </a:xfrm>
          <a:prstGeom prst="rect">
            <a:avLst/>
          </a:prstGeom>
        </p:spPr>
      </p:pic>
      <p:sp>
        <p:nvSpPr>
          <p:cNvPr id="11" name="Rectangle 10">
            <a:extLst>
              <a:ext uri="{FF2B5EF4-FFF2-40B4-BE49-F238E27FC236}">
                <a16:creationId xmlns:a16="http://schemas.microsoft.com/office/drawing/2014/main" id="{3B074A3B-3A39-44D5-8E97-DDD11E631490}"/>
              </a:ext>
            </a:extLst>
          </p:cNvPr>
          <p:cNvSpPr/>
          <p:nvPr/>
        </p:nvSpPr>
        <p:spPr>
          <a:xfrm>
            <a:off x="9412776" y="3152001"/>
            <a:ext cx="2308261" cy="184666"/>
          </a:xfrm>
          <a:prstGeom prst="rect">
            <a:avLst/>
          </a:prstGeom>
        </p:spPr>
        <p:txBody>
          <a:bodyPr wrap="square">
            <a:spAutoFit/>
          </a:bodyPr>
          <a:lstStyle/>
          <a:p>
            <a:r>
              <a:rPr lang="en-GB" sz="600" dirty="0">
                <a:solidFill>
                  <a:schemeClr val="bg1"/>
                </a:solidFill>
              </a:rPr>
              <a:t>http://scrapedcrusaders.com/2013/12/12/longing-for-yesteryear/</a:t>
            </a:r>
          </a:p>
        </p:txBody>
      </p:sp>
      <p:sp>
        <p:nvSpPr>
          <p:cNvPr id="12" name="Rectangle 11">
            <a:extLst>
              <a:ext uri="{FF2B5EF4-FFF2-40B4-BE49-F238E27FC236}">
                <a16:creationId xmlns:a16="http://schemas.microsoft.com/office/drawing/2014/main" id="{854E24C3-05C4-4518-8A85-AEF6AA7DC96E}"/>
              </a:ext>
            </a:extLst>
          </p:cNvPr>
          <p:cNvSpPr/>
          <p:nvPr/>
        </p:nvSpPr>
        <p:spPr>
          <a:xfrm>
            <a:off x="5136493" y="6455680"/>
            <a:ext cx="3229510" cy="184666"/>
          </a:xfrm>
          <a:prstGeom prst="rect">
            <a:avLst/>
          </a:prstGeom>
        </p:spPr>
        <p:txBody>
          <a:bodyPr wrap="square">
            <a:spAutoFit/>
          </a:bodyPr>
          <a:lstStyle/>
          <a:p>
            <a:r>
              <a:rPr lang="en-GB" sz="600" dirty="0">
                <a:solidFill>
                  <a:schemeClr val="bg1"/>
                </a:solidFill>
              </a:rPr>
              <a:t>http://www.graphicology.com/blog/2010/4/28/292-the-sneakiest-design-ever.html</a:t>
            </a:r>
          </a:p>
        </p:txBody>
      </p:sp>
    </p:spTree>
    <p:extLst>
      <p:ext uri="{BB962C8B-B14F-4D97-AF65-F5344CB8AC3E}">
        <p14:creationId xmlns:p14="http://schemas.microsoft.com/office/powerpoint/2010/main" val="62655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46071DC-E272-4297-A53E-FAF2A522F9EB}"/>
              </a:ext>
            </a:extLst>
          </p:cNvPr>
          <p:cNvPicPr>
            <a:picLocks noChangeAspect="1"/>
          </p:cNvPicPr>
          <p:nvPr/>
        </p:nvPicPr>
        <p:blipFill>
          <a:blip r:embed="rId2"/>
          <a:stretch>
            <a:fillRect/>
          </a:stretch>
        </p:blipFill>
        <p:spPr>
          <a:xfrm>
            <a:off x="-123289" y="821857"/>
            <a:ext cx="12483100" cy="476158"/>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304800" y="34393"/>
            <a:ext cx="6290181" cy="923330"/>
          </a:xfrm>
          <a:prstGeom prst="rect">
            <a:avLst/>
          </a:prstGeom>
          <a:noFill/>
        </p:spPr>
        <p:txBody>
          <a:bodyPr wrap="square" rtlCol="0">
            <a:spAutoFit/>
          </a:bodyPr>
          <a:lstStyle/>
          <a:p>
            <a:r>
              <a:rPr lang="en-GB" sz="5400" dirty="0">
                <a:solidFill>
                  <a:srgbClr val="FFC000"/>
                </a:solidFill>
                <a:latin typeface="+mj-lt"/>
              </a:rPr>
              <a:t>Company Logos:</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15" name="Picture 14">
            <a:extLst>
              <a:ext uri="{FF2B5EF4-FFF2-40B4-BE49-F238E27FC236}">
                <a16:creationId xmlns:a16="http://schemas.microsoft.com/office/drawing/2014/main" id="{074F24B1-3863-4DBD-AE97-EAD281A31B7F}"/>
              </a:ext>
            </a:extLst>
          </p:cNvPr>
          <p:cNvPicPr>
            <a:picLocks noChangeAspect="1"/>
          </p:cNvPicPr>
          <p:nvPr/>
        </p:nvPicPr>
        <p:blipFill rotWithShape="1">
          <a:blip r:embed="rId3"/>
          <a:srcRect t="8738"/>
          <a:stretch/>
        </p:blipFill>
        <p:spPr>
          <a:xfrm>
            <a:off x="3552631" y="4788773"/>
            <a:ext cx="6572642" cy="1960392"/>
          </a:xfrm>
          <a:prstGeom prst="rect">
            <a:avLst/>
          </a:prstGeom>
        </p:spPr>
      </p:pic>
      <p:pic>
        <p:nvPicPr>
          <p:cNvPr id="5" name="Picture 4">
            <a:extLst>
              <a:ext uri="{FF2B5EF4-FFF2-40B4-BE49-F238E27FC236}">
                <a16:creationId xmlns:a16="http://schemas.microsoft.com/office/drawing/2014/main" id="{2143737E-FD0D-4A2A-B2FA-BC698C2B62E3}"/>
              </a:ext>
            </a:extLst>
          </p:cNvPr>
          <p:cNvPicPr>
            <a:picLocks noChangeAspect="1"/>
          </p:cNvPicPr>
          <p:nvPr/>
        </p:nvPicPr>
        <p:blipFill rotWithShape="1">
          <a:blip r:embed="rId4"/>
          <a:srcRect l="575" t="7838" r="2094" b="8252"/>
          <a:stretch/>
        </p:blipFill>
        <p:spPr>
          <a:xfrm>
            <a:off x="304800" y="3077123"/>
            <a:ext cx="11866652" cy="1702384"/>
          </a:xfrm>
          <a:prstGeom prst="rect">
            <a:avLst/>
          </a:prstGeom>
        </p:spPr>
      </p:pic>
      <p:sp>
        <p:nvSpPr>
          <p:cNvPr id="17" name="Rectangle 16">
            <a:extLst>
              <a:ext uri="{FF2B5EF4-FFF2-40B4-BE49-F238E27FC236}">
                <a16:creationId xmlns:a16="http://schemas.microsoft.com/office/drawing/2014/main" id="{3C2DB1FD-4703-4360-ACA2-034FA570101A}"/>
              </a:ext>
            </a:extLst>
          </p:cNvPr>
          <p:cNvSpPr/>
          <p:nvPr/>
        </p:nvSpPr>
        <p:spPr>
          <a:xfrm>
            <a:off x="8089195" y="6466282"/>
            <a:ext cx="1335622" cy="184666"/>
          </a:xfrm>
          <a:prstGeom prst="rect">
            <a:avLst/>
          </a:prstGeom>
        </p:spPr>
        <p:txBody>
          <a:bodyPr wrap="none">
            <a:spAutoFit/>
          </a:bodyPr>
          <a:lstStyle/>
          <a:p>
            <a:pPr lvl="0"/>
            <a:r>
              <a:rPr lang="en-GB" sz="600" dirty="0">
                <a:solidFill>
                  <a:prstClr val="white"/>
                </a:solidFill>
              </a:rPr>
              <a:t>https://1000logos.net/amazon-logo/</a:t>
            </a:r>
          </a:p>
        </p:txBody>
      </p:sp>
      <p:pic>
        <p:nvPicPr>
          <p:cNvPr id="8" name="Picture 7">
            <a:extLst>
              <a:ext uri="{FF2B5EF4-FFF2-40B4-BE49-F238E27FC236}">
                <a16:creationId xmlns:a16="http://schemas.microsoft.com/office/drawing/2014/main" id="{F17902B2-E731-4F29-9AEE-E3FCF930BAE4}"/>
              </a:ext>
            </a:extLst>
          </p:cNvPr>
          <p:cNvPicPr>
            <a:picLocks noChangeAspect="1"/>
          </p:cNvPicPr>
          <p:nvPr/>
        </p:nvPicPr>
        <p:blipFill rotWithShape="1">
          <a:blip r:embed="rId5"/>
          <a:srcRect l="9871" t="23012" r="6950" b="21406"/>
          <a:stretch/>
        </p:blipFill>
        <p:spPr>
          <a:xfrm rot="965061">
            <a:off x="6026959" y="662294"/>
            <a:ext cx="4777483" cy="2146920"/>
          </a:xfrm>
          <a:prstGeom prst="rect">
            <a:avLst/>
          </a:prstGeom>
        </p:spPr>
      </p:pic>
      <p:sp>
        <p:nvSpPr>
          <p:cNvPr id="3" name="Rectangle 2">
            <a:extLst>
              <a:ext uri="{FF2B5EF4-FFF2-40B4-BE49-F238E27FC236}">
                <a16:creationId xmlns:a16="http://schemas.microsoft.com/office/drawing/2014/main" id="{71C41D61-AFFE-4F07-A5CD-E45D0C274AE7}"/>
              </a:ext>
            </a:extLst>
          </p:cNvPr>
          <p:cNvSpPr/>
          <p:nvPr/>
        </p:nvSpPr>
        <p:spPr>
          <a:xfrm>
            <a:off x="9519659" y="4625619"/>
            <a:ext cx="2623335" cy="153888"/>
          </a:xfrm>
          <a:prstGeom prst="rect">
            <a:avLst/>
          </a:prstGeom>
        </p:spPr>
        <p:txBody>
          <a:bodyPr wrap="square">
            <a:spAutoFit/>
          </a:bodyPr>
          <a:lstStyle/>
          <a:p>
            <a:r>
              <a:rPr lang="en-GB" sz="400" dirty="0">
                <a:solidFill>
                  <a:schemeClr val="bg1"/>
                </a:solidFill>
              </a:rPr>
              <a:t>https://upload.wikimedia.org/wikipedia/en/thumb/7/7e/Toblerone_logo.svg/1280px-Toblerone_logo.svg.png</a:t>
            </a:r>
          </a:p>
        </p:txBody>
      </p:sp>
      <p:sp>
        <p:nvSpPr>
          <p:cNvPr id="9" name="Rectangle 8">
            <a:extLst>
              <a:ext uri="{FF2B5EF4-FFF2-40B4-BE49-F238E27FC236}">
                <a16:creationId xmlns:a16="http://schemas.microsoft.com/office/drawing/2014/main" id="{D35770BD-E2F4-4757-8AB5-84D37DE8503B}"/>
              </a:ext>
            </a:extLst>
          </p:cNvPr>
          <p:cNvSpPr/>
          <p:nvPr/>
        </p:nvSpPr>
        <p:spPr>
          <a:xfrm>
            <a:off x="8217003" y="2649540"/>
            <a:ext cx="2415627" cy="153888"/>
          </a:xfrm>
          <a:prstGeom prst="rect">
            <a:avLst/>
          </a:prstGeom>
        </p:spPr>
        <p:txBody>
          <a:bodyPr wrap="square">
            <a:spAutoFit/>
          </a:bodyPr>
          <a:lstStyle/>
          <a:p>
            <a:r>
              <a:rPr lang="en-GB" sz="400" dirty="0">
                <a:solidFill>
                  <a:schemeClr val="bg1"/>
                </a:solidFill>
              </a:rPr>
              <a:t>http://www.trimos.com/images/default-source/default-album/amazon-logo_black-r.png?sfvrsn=0</a:t>
            </a:r>
          </a:p>
        </p:txBody>
      </p:sp>
    </p:spTree>
    <p:extLst>
      <p:ext uri="{BB962C8B-B14F-4D97-AF65-F5344CB8AC3E}">
        <p14:creationId xmlns:p14="http://schemas.microsoft.com/office/powerpoint/2010/main" val="2551824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1144209"/>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5" name="Picture 4">
            <a:extLst>
              <a:ext uri="{FF2B5EF4-FFF2-40B4-BE49-F238E27FC236}">
                <a16:creationId xmlns:a16="http://schemas.microsoft.com/office/drawing/2014/main" id="{5CC5E063-7CBD-4B50-9FF3-88C5D683EFD9}"/>
              </a:ext>
            </a:extLst>
          </p:cNvPr>
          <p:cNvPicPr>
            <a:picLocks noChangeAspect="1"/>
          </p:cNvPicPr>
          <p:nvPr/>
        </p:nvPicPr>
        <p:blipFill>
          <a:blip r:embed="rId2"/>
          <a:stretch>
            <a:fillRect/>
          </a:stretch>
        </p:blipFill>
        <p:spPr>
          <a:xfrm>
            <a:off x="6571525" y="1723069"/>
            <a:ext cx="5168777" cy="4169480"/>
          </a:xfrm>
          <a:prstGeom prst="rect">
            <a:avLst/>
          </a:prstGeom>
        </p:spPr>
      </p:pic>
      <p:sp>
        <p:nvSpPr>
          <p:cNvPr id="7" name="Rectangle 6">
            <a:extLst>
              <a:ext uri="{FF2B5EF4-FFF2-40B4-BE49-F238E27FC236}">
                <a16:creationId xmlns:a16="http://schemas.microsoft.com/office/drawing/2014/main" id="{14FF6727-4AFA-4D8E-8534-58259B09390B}"/>
              </a:ext>
            </a:extLst>
          </p:cNvPr>
          <p:cNvSpPr/>
          <p:nvPr/>
        </p:nvSpPr>
        <p:spPr>
          <a:xfrm>
            <a:off x="7824734" y="5707883"/>
            <a:ext cx="3260333" cy="184666"/>
          </a:xfrm>
          <a:prstGeom prst="rect">
            <a:avLst/>
          </a:prstGeom>
        </p:spPr>
        <p:txBody>
          <a:bodyPr wrap="square">
            <a:spAutoFit/>
          </a:bodyPr>
          <a:lstStyle/>
          <a:p>
            <a:r>
              <a:rPr lang="en-GB" sz="600" dirty="0"/>
              <a:t>http://www.glocmedia.com/internet-marketing-blog/how-a-terrible-logo-can-hurt-your-brand/</a:t>
            </a:r>
          </a:p>
        </p:txBody>
      </p:sp>
      <p:sp>
        <p:nvSpPr>
          <p:cNvPr id="8" name="TextBox 7">
            <a:extLst>
              <a:ext uri="{FF2B5EF4-FFF2-40B4-BE49-F238E27FC236}">
                <a16:creationId xmlns:a16="http://schemas.microsoft.com/office/drawing/2014/main" id="{EEFC7381-28CF-431B-A04F-465DD3D46A5C}"/>
              </a:ext>
            </a:extLst>
          </p:cNvPr>
          <p:cNvSpPr txBox="1"/>
          <p:nvPr/>
        </p:nvSpPr>
        <p:spPr>
          <a:xfrm>
            <a:off x="933688" y="1350746"/>
            <a:ext cx="5637837" cy="4401205"/>
          </a:xfrm>
          <a:prstGeom prst="rect">
            <a:avLst/>
          </a:prstGeom>
          <a:noFill/>
        </p:spPr>
        <p:txBody>
          <a:bodyPr wrap="square" rtlCol="0">
            <a:spAutoFit/>
          </a:bodyPr>
          <a:lstStyle/>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Idea being that it stimulates physiological arousal</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The viewer associates this with the product, making it more desirable</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prstClr val="white"/>
                </a:solidFill>
              </a:rPr>
              <a:t>V</a:t>
            </a:r>
            <a:r>
              <a:rPr lang="en-GB" sz="2800" dirty="0">
                <a:solidFill>
                  <a:schemeClr val="bg1"/>
                </a:solidFill>
              </a:rPr>
              <a:t>iewer maybe unaware of the association</a:t>
            </a:r>
          </a:p>
        </p:txBody>
      </p:sp>
      <p:sp>
        <p:nvSpPr>
          <p:cNvPr id="3" name="TextBox 2">
            <a:extLst>
              <a:ext uri="{FF2B5EF4-FFF2-40B4-BE49-F238E27FC236}">
                <a16:creationId xmlns:a16="http://schemas.microsoft.com/office/drawing/2014/main" id="{1A5F34D6-71E8-481E-A329-FEFD7C50CB05}"/>
              </a:ext>
            </a:extLst>
          </p:cNvPr>
          <p:cNvSpPr txBox="1"/>
          <p:nvPr/>
        </p:nvSpPr>
        <p:spPr>
          <a:xfrm>
            <a:off x="933688" y="150417"/>
            <a:ext cx="10670164" cy="1200329"/>
          </a:xfrm>
          <a:prstGeom prst="rect">
            <a:avLst/>
          </a:prstGeom>
          <a:noFill/>
        </p:spPr>
        <p:txBody>
          <a:bodyPr wrap="square" rtlCol="0">
            <a:spAutoFit/>
          </a:bodyPr>
          <a:lstStyle/>
          <a:p>
            <a:r>
              <a:rPr lang="en-US" sz="3600" dirty="0">
                <a:solidFill>
                  <a:srgbClr val="FFC000"/>
                </a:solidFill>
              </a:rPr>
              <a:t>In advertising, sex is widely used in subtle and not so subtle ways;</a:t>
            </a:r>
          </a:p>
        </p:txBody>
      </p:sp>
    </p:spTree>
    <p:extLst>
      <p:ext uri="{BB962C8B-B14F-4D97-AF65-F5344CB8AC3E}">
        <p14:creationId xmlns:p14="http://schemas.microsoft.com/office/powerpoint/2010/main" val="2518702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8" name="TextBox 7">
            <a:extLst>
              <a:ext uri="{FF2B5EF4-FFF2-40B4-BE49-F238E27FC236}">
                <a16:creationId xmlns:a16="http://schemas.microsoft.com/office/drawing/2014/main" id="{EEFC7381-28CF-431B-A04F-465DD3D46A5C}"/>
              </a:ext>
            </a:extLst>
          </p:cNvPr>
          <p:cNvSpPr txBox="1"/>
          <p:nvPr/>
        </p:nvSpPr>
        <p:spPr>
          <a:xfrm>
            <a:off x="987858" y="1350746"/>
            <a:ext cx="10216282" cy="7171194"/>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Long known (e.g. </a:t>
            </a:r>
            <a:r>
              <a:rPr lang="en-GB" sz="2800" dirty="0" err="1">
                <a:solidFill>
                  <a:schemeClr val="bg1"/>
                </a:solidFill>
              </a:rPr>
              <a:t>Valins</a:t>
            </a:r>
            <a:r>
              <a:rPr lang="en-GB" sz="2800" dirty="0">
                <a:solidFill>
                  <a:schemeClr val="bg1"/>
                </a:solidFill>
              </a:rPr>
              <a:t> 1966, Inamori 1979) that we make </a:t>
            </a:r>
            <a:r>
              <a:rPr lang="en-GB" sz="2800" dirty="0">
                <a:solidFill>
                  <a:schemeClr val="accent3"/>
                </a:solidFill>
              </a:rPr>
              <a:t>associations</a:t>
            </a:r>
            <a:r>
              <a:rPr lang="en-GB" sz="2800" dirty="0">
                <a:solidFill>
                  <a:schemeClr val="bg1"/>
                </a:solidFill>
              </a:rPr>
              <a:t> between </a:t>
            </a:r>
            <a:r>
              <a:rPr lang="en-GB" sz="2800" b="1" i="1" dirty="0">
                <a:solidFill>
                  <a:schemeClr val="accent3"/>
                </a:solidFill>
              </a:rPr>
              <a:t>i</a:t>
            </a:r>
            <a:r>
              <a:rPr lang="en-GB" sz="2800" i="1" dirty="0">
                <a:solidFill>
                  <a:schemeClr val="accent3"/>
                </a:solidFill>
              </a:rPr>
              <a:t>nternal</a:t>
            </a:r>
            <a:r>
              <a:rPr lang="en-GB" sz="2800" dirty="0">
                <a:solidFill>
                  <a:schemeClr val="accent3"/>
                </a:solidFill>
              </a:rPr>
              <a:t> physiological changes </a:t>
            </a:r>
            <a:r>
              <a:rPr lang="en-GB" sz="2800" dirty="0">
                <a:solidFill>
                  <a:schemeClr val="bg1"/>
                </a:solidFill>
              </a:rPr>
              <a:t>and </a:t>
            </a:r>
            <a:r>
              <a:rPr lang="en-GB" sz="2800" i="1" dirty="0">
                <a:solidFill>
                  <a:schemeClr val="accent3"/>
                </a:solidFill>
              </a:rPr>
              <a:t>external </a:t>
            </a:r>
            <a:r>
              <a:rPr lang="en-GB" sz="2800" dirty="0">
                <a:solidFill>
                  <a:schemeClr val="accent3"/>
                </a:solidFill>
              </a:rPr>
              <a:t>experience</a:t>
            </a:r>
            <a:r>
              <a:rPr lang="en-GB" sz="2800" dirty="0">
                <a:solidFill>
                  <a:schemeClr val="accent1"/>
                </a:solidFill>
              </a:rPr>
              <a:t> </a:t>
            </a:r>
            <a:r>
              <a:rPr lang="en-GB" sz="2800" dirty="0">
                <a:solidFill>
                  <a:schemeClr val="bg1"/>
                </a:solidFill>
              </a:rPr>
              <a:t>to help interpret our feelings and attitudes towards objects and others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US" sz="2800" dirty="0">
                <a:solidFill>
                  <a:schemeClr val="bg1"/>
                </a:solidFill>
              </a:rPr>
              <a:t>Research demonstrates we can be manipulated to associate our physiological arousal with a </a:t>
            </a:r>
            <a:r>
              <a:rPr lang="en-US" sz="2800" dirty="0">
                <a:solidFill>
                  <a:srgbClr val="00B0F0"/>
                </a:solidFill>
              </a:rPr>
              <a:t>salient stimulus</a:t>
            </a:r>
            <a:r>
              <a:rPr lang="en-US" sz="2800" dirty="0">
                <a:solidFill>
                  <a:schemeClr val="bg1"/>
                </a:solidFill>
              </a:rPr>
              <a:t>* </a:t>
            </a:r>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This is perhaps a reason why sex is used in advertising (another is because sex attracts our attention).  We can potentially associate the arousal factor of a covert/overt sexual image with the brand or product being promoted</a:t>
            </a:r>
          </a:p>
          <a:p>
            <a:endParaRPr lang="en-GB" sz="2800" dirty="0">
              <a:solidFill>
                <a:schemeClr val="bg1"/>
              </a:solidFill>
            </a:endParaRPr>
          </a:p>
          <a:p>
            <a:endParaRPr lang="en-GB" sz="2800" dirty="0">
              <a:solidFill>
                <a:schemeClr val="bg1"/>
              </a:solidFill>
            </a:endParaRPr>
          </a:p>
          <a:p>
            <a:endParaRPr lang="en-GB" sz="2800" dirty="0">
              <a:solidFill>
                <a:schemeClr val="bg1"/>
              </a:solidFill>
            </a:endParaRPr>
          </a:p>
          <a:p>
            <a:r>
              <a:rPr lang="en-US" sz="2000" dirty="0">
                <a:solidFill>
                  <a:schemeClr val="bg1"/>
                </a:solidFill>
                <a:latin typeface="Arial Unicode MS"/>
              </a:rPr>
              <a:t>* E.g. studies based on original research by Valins, S. (1966). Cognitive effects of false heart-rate feedback. </a:t>
            </a:r>
            <a:r>
              <a:rPr lang="en-US" sz="2000" i="1" dirty="0">
                <a:solidFill>
                  <a:schemeClr val="bg1"/>
                </a:solidFill>
                <a:latin typeface="Arial Unicode MS"/>
              </a:rPr>
              <a:t>Journal of Personality and Social Psychology, (4) </a:t>
            </a:r>
            <a:r>
              <a:rPr lang="en-US" sz="2000" dirty="0">
                <a:solidFill>
                  <a:schemeClr val="bg1"/>
                </a:solidFill>
                <a:latin typeface="Arial Unicode MS"/>
              </a:rPr>
              <a:t>4 pp. 400-8.</a:t>
            </a:r>
            <a:endParaRPr lang="en-GB" sz="2000" dirty="0">
              <a:solidFill>
                <a:schemeClr val="bg1"/>
              </a:solidFill>
            </a:endParaRPr>
          </a:p>
        </p:txBody>
      </p:sp>
      <p:sp>
        <p:nvSpPr>
          <p:cNvPr id="3" name="TextBox 2">
            <a:extLst>
              <a:ext uri="{FF2B5EF4-FFF2-40B4-BE49-F238E27FC236}">
                <a16:creationId xmlns:a16="http://schemas.microsoft.com/office/drawing/2014/main" id="{2BB25160-6D55-43C1-922B-7131C55D6959}"/>
              </a:ext>
            </a:extLst>
          </p:cNvPr>
          <p:cNvSpPr txBox="1"/>
          <p:nvPr/>
        </p:nvSpPr>
        <p:spPr>
          <a:xfrm>
            <a:off x="782197" y="61556"/>
            <a:ext cx="6393353" cy="830997"/>
          </a:xfrm>
          <a:prstGeom prst="rect">
            <a:avLst/>
          </a:prstGeom>
          <a:noFill/>
        </p:spPr>
        <p:txBody>
          <a:bodyPr wrap="none" rtlCol="0">
            <a:spAutoFit/>
          </a:bodyPr>
          <a:lstStyle/>
          <a:p>
            <a:r>
              <a:rPr lang="en-GB" sz="4800" dirty="0">
                <a:solidFill>
                  <a:srgbClr val="FFC000"/>
                </a:solidFill>
                <a:latin typeface="+mj-lt"/>
              </a:rPr>
              <a:t>The Power of Association</a:t>
            </a:r>
          </a:p>
        </p:txBody>
      </p:sp>
    </p:spTree>
    <p:extLst>
      <p:ext uri="{BB962C8B-B14F-4D97-AF65-F5344CB8AC3E}">
        <p14:creationId xmlns:p14="http://schemas.microsoft.com/office/powerpoint/2010/main" val="3794017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07BEA40-F780-46A8-8824-5E80D6325682}"/>
              </a:ext>
            </a:extLst>
          </p:cNvPr>
          <p:cNvPicPr>
            <a:picLocks noChangeAspect="1"/>
          </p:cNvPicPr>
          <p:nvPr/>
        </p:nvPicPr>
        <p:blipFill>
          <a:blip r:embed="rId3"/>
          <a:stretch>
            <a:fillRect/>
          </a:stretch>
        </p:blipFill>
        <p:spPr>
          <a:xfrm>
            <a:off x="4087609" y="3916065"/>
            <a:ext cx="2548630" cy="2536096"/>
          </a:xfrm>
          <a:prstGeom prst="rect">
            <a:avLst/>
          </a:prstGeom>
          <a:ln w="12700">
            <a:solidFill>
              <a:srgbClr val="FFC000"/>
            </a:solidFill>
          </a:ln>
        </p:spPr>
      </p:pic>
      <p:sp>
        <p:nvSpPr>
          <p:cNvPr id="4" name="TextBox 3">
            <a:extLst>
              <a:ext uri="{FF2B5EF4-FFF2-40B4-BE49-F238E27FC236}">
                <a16:creationId xmlns:a16="http://schemas.microsoft.com/office/drawing/2014/main" id="{3E66C207-5EED-4DD9-96AC-28683A3A545B}"/>
              </a:ext>
            </a:extLst>
          </p:cNvPr>
          <p:cNvSpPr txBox="1"/>
          <p:nvPr/>
        </p:nvSpPr>
        <p:spPr>
          <a:xfrm>
            <a:off x="213360" y="184666"/>
            <a:ext cx="11734364" cy="830997"/>
          </a:xfrm>
          <a:prstGeom prst="rect">
            <a:avLst/>
          </a:prstGeom>
          <a:noFill/>
        </p:spPr>
        <p:txBody>
          <a:bodyPr wrap="square" rtlCol="0">
            <a:spAutoFit/>
          </a:bodyPr>
          <a:lstStyle/>
          <a:p>
            <a:r>
              <a:rPr lang="en-GB" sz="4800" dirty="0">
                <a:solidFill>
                  <a:srgbClr val="FFC000"/>
                </a:solidFill>
                <a:latin typeface="+mj-lt"/>
              </a:rPr>
              <a:t>Subliminal                 (Supraliminal) Advertising</a:t>
            </a:r>
            <a:endParaRPr lang="en-GB" sz="40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14" name="Picture 13">
            <a:extLst>
              <a:ext uri="{FF2B5EF4-FFF2-40B4-BE49-F238E27FC236}">
                <a16:creationId xmlns:a16="http://schemas.microsoft.com/office/drawing/2014/main" id="{CED612E8-D037-410F-9480-6C89BFC17276}"/>
              </a:ext>
            </a:extLst>
          </p:cNvPr>
          <p:cNvPicPr>
            <a:picLocks noChangeAspect="1"/>
          </p:cNvPicPr>
          <p:nvPr/>
        </p:nvPicPr>
        <p:blipFill rotWithShape="1">
          <a:blip r:embed="rId4"/>
          <a:srcRect r="49786"/>
          <a:stretch/>
        </p:blipFill>
        <p:spPr>
          <a:xfrm>
            <a:off x="749006" y="1838803"/>
            <a:ext cx="2821899" cy="4219575"/>
          </a:xfrm>
          <a:prstGeom prst="rect">
            <a:avLst/>
          </a:prstGeom>
          <a:ln w="12700">
            <a:solidFill>
              <a:srgbClr val="FFC000"/>
            </a:solidFill>
          </a:ln>
        </p:spPr>
      </p:pic>
      <p:pic>
        <p:nvPicPr>
          <p:cNvPr id="9" name="Picture 8">
            <a:extLst>
              <a:ext uri="{FF2B5EF4-FFF2-40B4-BE49-F238E27FC236}">
                <a16:creationId xmlns:a16="http://schemas.microsoft.com/office/drawing/2014/main" id="{1D482B02-67D3-45F5-9753-7FF05305B523}"/>
              </a:ext>
            </a:extLst>
          </p:cNvPr>
          <p:cNvPicPr>
            <a:picLocks noChangeAspect="1"/>
          </p:cNvPicPr>
          <p:nvPr/>
        </p:nvPicPr>
        <p:blipFill>
          <a:blip r:embed="rId5"/>
          <a:stretch>
            <a:fillRect/>
          </a:stretch>
        </p:blipFill>
        <p:spPr>
          <a:xfrm>
            <a:off x="3136976" y="423310"/>
            <a:ext cx="1823163" cy="2625505"/>
          </a:xfrm>
          <a:prstGeom prst="rect">
            <a:avLst/>
          </a:prstGeom>
          <a:ln w="12700">
            <a:solidFill>
              <a:srgbClr val="FFC000"/>
            </a:solidFill>
          </a:ln>
        </p:spPr>
      </p:pic>
      <p:pic>
        <p:nvPicPr>
          <p:cNvPr id="7" name="Picture 6">
            <a:extLst>
              <a:ext uri="{FF2B5EF4-FFF2-40B4-BE49-F238E27FC236}">
                <a16:creationId xmlns:a16="http://schemas.microsoft.com/office/drawing/2014/main" id="{10EC9AF1-14B0-4E49-9919-CA40C2E17443}"/>
              </a:ext>
            </a:extLst>
          </p:cNvPr>
          <p:cNvPicPr>
            <a:picLocks noChangeAspect="1"/>
          </p:cNvPicPr>
          <p:nvPr/>
        </p:nvPicPr>
        <p:blipFill rotWithShape="1">
          <a:blip r:embed="rId6"/>
          <a:srcRect l="3772" r="1302"/>
          <a:stretch/>
        </p:blipFill>
        <p:spPr>
          <a:xfrm>
            <a:off x="5239820" y="1200329"/>
            <a:ext cx="2108290" cy="3052161"/>
          </a:xfrm>
          <a:prstGeom prst="rect">
            <a:avLst/>
          </a:prstGeom>
          <a:ln w="12700">
            <a:solidFill>
              <a:srgbClr val="FFC000"/>
            </a:solidFill>
          </a:ln>
        </p:spPr>
      </p:pic>
      <p:pic>
        <p:nvPicPr>
          <p:cNvPr id="3" name="Picture 2">
            <a:extLst>
              <a:ext uri="{FF2B5EF4-FFF2-40B4-BE49-F238E27FC236}">
                <a16:creationId xmlns:a16="http://schemas.microsoft.com/office/drawing/2014/main" id="{72148E4D-B3A8-4E36-8EB0-FA059E420148}"/>
              </a:ext>
            </a:extLst>
          </p:cNvPr>
          <p:cNvPicPr>
            <a:picLocks noChangeAspect="1"/>
          </p:cNvPicPr>
          <p:nvPr/>
        </p:nvPicPr>
        <p:blipFill>
          <a:blip r:embed="rId7"/>
          <a:stretch>
            <a:fillRect/>
          </a:stretch>
        </p:blipFill>
        <p:spPr>
          <a:xfrm>
            <a:off x="7705618" y="1455270"/>
            <a:ext cx="2336626" cy="3258459"/>
          </a:xfrm>
          <a:prstGeom prst="rect">
            <a:avLst/>
          </a:prstGeom>
          <a:ln w="12700">
            <a:solidFill>
              <a:srgbClr val="FFC000"/>
            </a:solidFill>
          </a:ln>
        </p:spPr>
      </p:pic>
      <p:sp>
        <p:nvSpPr>
          <p:cNvPr id="16" name="Rectangle 15">
            <a:extLst>
              <a:ext uri="{FF2B5EF4-FFF2-40B4-BE49-F238E27FC236}">
                <a16:creationId xmlns:a16="http://schemas.microsoft.com/office/drawing/2014/main" id="{30A43883-D82C-4DD3-8891-7462E3239C09}"/>
              </a:ext>
            </a:extLst>
          </p:cNvPr>
          <p:cNvSpPr/>
          <p:nvPr/>
        </p:nvSpPr>
        <p:spPr>
          <a:xfrm>
            <a:off x="678198" y="5879506"/>
            <a:ext cx="2758742" cy="184666"/>
          </a:xfrm>
          <a:prstGeom prst="rect">
            <a:avLst/>
          </a:prstGeom>
        </p:spPr>
        <p:txBody>
          <a:bodyPr wrap="square">
            <a:spAutoFit/>
          </a:bodyPr>
          <a:lstStyle/>
          <a:p>
            <a:r>
              <a:rPr lang="en-GB" sz="600" dirty="0">
                <a:solidFill>
                  <a:srgbClr val="92D050"/>
                </a:solidFill>
              </a:rPr>
              <a:t>https://m.martianherald.com/8-powerful-subliminal-messages-media/page/7</a:t>
            </a:r>
          </a:p>
        </p:txBody>
      </p:sp>
      <p:sp>
        <p:nvSpPr>
          <p:cNvPr id="8" name="Rectangle 7">
            <a:extLst>
              <a:ext uri="{FF2B5EF4-FFF2-40B4-BE49-F238E27FC236}">
                <a16:creationId xmlns:a16="http://schemas.microsoft.com/office/drawing/2014/main" id="{F45F0D1C-3D6D-4DC3-A030-0EE40CAA51E9}"/>
              </a:ext>
            </a:extLst>
          </p:cNvPr>
          <p:cNvSpPr/>
          <p:nvPr/>
        </p:nvSpPr>
        <p:spPr>
          <a:xfrm>
            <a:off x="5078811" y="1096967"/>
            <a:ext cx="2336626" cy="153888"/>
          </a:xfrm>
          <a:prstGeom prst="rect">
            <a:avLst/>
          </a:prstGeom>
        </p:spPr>
        <p:txBody>
          <a:bodyPr wrap="square">
            <a:spAutoFit/>
          </a:bodyPr>
          <a:lstStyle/>
          <a:p>
            <a:r>
              <a:rPr lang="en-GB" sz="400" dirty="0">
                <a:solidFill>
                  <a:schemeClr val="bg1"/>
                </a:solidFill>
              </a:rPr>
              <a:t>https://i.pinimg.com/originals/b4/f3/45/b4f34587a34bd8489d70b0bc62cfd205.jpg</a:t>
            </a:r>
          </a:p>
        </p:txBody>
      </p:sp>
      <p:sp>
        <p:nvSpPr>
          <p:cNvPr id="19" name="Rectangle 18">
            <a:extLst>
              <a:ext uri="{FF2B5EF4-FFF2-40B4-BE49-F238E27FC236}">
                <a16:creationId xmlns:a16="http://schemas.microsoft.com/office/drawing/2014/main" id="{0F86D834-C52F-4981-BFBE-596C687044F5}"/>
              </a:ext>
            </a:extLst>
          </p:cNvPr>
          <p:cNvSpPr/>
          <p:nvPr/>
        </p:nvSpPr>
        <p:spPr>
          <a:xfrm flipV="1">
            <a:off x="4185675" y="6211669"/>
            <a:ext cx="2108290" cy="276999"/>
          </a:xfrm>
          <a:prstGeom prst="rect">
            <a:avLst/>
          </a:prstGeom>
        </p:spPr>
        <p:txBody>
          <a:bodyPr wrap="square">
            <a:spAutoFit/>
          </a:bodyPr>
          <a:lstStyle/>
          <a:p>
            <a:r>
              <a:rPr lang="en-US" sz="400" dirty="0">
                <a:solidFill>
                  <a:schemeClr val="bg1"/>
                </a:solidFill>
              </a:rPr>
              <a:t>file:///C:/Users/misss/Documents/Psychology%20Modules/MindGamesMedia%20Psych/How%20to%20Make%20Money%20From%20Subliminal%20Advertising%20&amp;%20Motivation%20Research(Messaris)%20-%20Copy.pdf</a:t>
            </a:r>
            <a:endParaRPr lang="en-GB" sz="400" dirty="0">
              <a:solidFill>
                <a:schemeClr val="bg1"/>
              </a:solidFill>
            </a:endParaRPr>
          </a:p>
        </p:txBody>
      </p:sp>
      <p:sp>
        <p:nvSpPr>
          <p:cNvPr id="11" name="Rectangle 10">
            <a:extLst>
              <a:ext uri="{FF2B5EF4-FFF2-40B4-BE49-F238E27FC236}">
                <a16:creationId xmlns:a16="http://schemas.microsoft.com/office/drawing/2014/main" id="{FE679B40-CE17-42A1-ABF0-8C583A7E687C}"/>
              </a:ext>
            </a:extLst>
          </p:cNvPr>
          <p:cNvSpPr/>
          <p:nvPr/>
        </p:nvSpPr>
        <p:spPr>
          <a:xfrm>
            <a:off x="3152391" y="2842785"/>
            <a:ext cx="1396389" cy="215444"/>
          </a:xfrm>
          <a:prstGeom prst="rect">
            <a:avLst/>
          </a:prstGeom>
        </p:spPr>
        <p:txBody>
          <a:bodyPr wrap="square">
            <a:spAutoFit/>
          </a:bodyPr>
          <a:lstStyle/>
          <a:p>
            <a:pPr lvl="0"/>
            <a:r>
              <a:rPr lang="en-GB" sz="400" dirty="0">
                <a:solidFill>
                  <a:srgbClr val="FFC000"/>
                </a:solidFill>
              </a:rPr>
              <a:t>https://www.mdirector.com/en/digital-marketing/examples-marketing-subliminal-messages.html</a:t>
            </a:r>
          </a:p>
        </p:txBody>
      </p:sp>
      <p:sp>
        <p:nvSpPr>
          <p:cNvPr id="5" name="Rectangle 4">
            <a:extLst>
              <a:ext uri="{FF2B5EF4-FFF2-40B4-BE49-F238E27FC236}">
                <a16:creationId xmlns:a16="http://schemas.microsoft.com/office/drawing/2014/main" id="{A0FAB81C-5DD5-4FDD-951E-AC553E94A87D}"/>
              </a:ext>
            </a:extLst>
          </p:cNvPr>
          <p:cNvSpPr/>
          <p:nvPr/>
        </p:nvSpPr>
        <p:spPr>
          <a:xfrm>
            <a:off x="7683341" y="4496105"/>
            <a:ext cx="1962397" cy="184666"/>
          </a:xfrm>
          <a:prstGeom prst="rect">
            <a:avLst/>
          </a:prstGeom>
        </p:spPr>
        <p:txBody>
          <a:bodyPr wrap="none">
            <a:spAutoFit/>
          </a:bodyPr>
          <a:lstStyle/>
          <a:p>
            <a:r>
              <a:rPr lang="en-GB" sz="600" dirty="0"/>
              <a:t>https://www.pinterest.co.uk/pin/481603753878050951/</a:t>
            </a:r>
          </a:p>
        </p:txBody>
      </p:sp>
      <p:pic>
        <p:nvPicPr>
          <p:cNvPr id="12" name="Picture 11">
            <a:extLst>
              <a:ext uri="{FF2B5EF4-FFF2-40B4-BE49-F238E27FC236}">
                <a16:creationId xmlns:a16="http://schemas.microsoft.com/office/drawing/2014/main" id="{9982FC52-BEB5-40C9-B237-1257882F3D9D}"/>
              </a:ext>
            </a:extLst>
          </p:cNvPr>
          <p:cNvPicPr>
            <a:picLocks noChangeAspect="1"/>
          </p:cNvPicPr>
          <p:nvPr/>
        </p:nvPicPr>
        <p:blipFill rotWithShape="1">
          <a:blip r:embed="rId8"/>
          <a:srcRect l="25479" r="24727"/>
          <a:stretch/>
        </p:blipFill>
        <p:spPr>
          <a:xfrm>
            <a:off x="9726730" y="3379981"/>
            <a:ext cx="2068842" cy="3072180"/>
          </a:xfrm>
          <a:prstGeom prst="rect">
            <a:avLst/>
          </a:prstGeom>
          <a:ln w="12700">
            <a:solidFill>
              <a:srgbClr val="FFC000"/>
            </a:solidFill>
          </a:ln>
        </p:spPr>
      </p:pic>
      <p:sp>
        <p:nvSpPr>
          <p:cNvPr id="13" name="Rectangle 12">
            <a:extLst>
              <a:ext uri="{FF2B5EF4-FFF2-40B4-BE49-F238E27FC236}">
                <a16:creationId xmlns:a16="http://schemas.microsoft.com/office/drawing/2014/main" id="{31980C12-7895-4853-B7D8-9BAECC55B780}"/>
              </a:ext>
            </a:extLst>
          </p:cNvPr>
          <p:cNvSpPr/>
          <p:nvPr/>
        </p:nvSpPr>
        <p:spPr>
          <a:xfrm>
            <a:off x="9726730" y="6273224"/>
            <a:ext cx="2220993" cy="153888"/>
          </a:xfrm>
          <a:prstGeom prst="rect">
            <a:avLst/>
          </a:prstGeom>
        </p:spPr>
        <p:txBody>
          <a:bodyPr wrap="square">
            <a:spAutoFit/>
          </a:bodyPr>
          <a:lstStyle/>
          <a:p>
            <a:r>
              <a:rPr lang="en-GB" sz="400" dirty="0">
                <a:solidFill>
                  <a:schemeClr val="bg1"/>
                </a:solidFill>
              </a:rPr>
              <a:t>https://www.adforum.com/creative-work/ad/player/49952/magnum-light-1/magnum-light</a:t>
            </a:r>
          </a:p>
        </p:txBody>
      </p:sp>
    </p:spTree>
    <p:extLst>
      <p:ext uri="{BB962C8B-B14F-4D97-AF65-F5344CB8AC3E}">
        <p14:creationId xmlns:p14="http://schemas.microsoft.com/office/powerpoint/2010/main" val="2266826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752035" y="130972"/>
            <a:ext cx="11848501" cy="830997"/>
          </a:xfrm>
          <a:prstGeom prst="rect">
            <a:avLst/>
          </a:prstGeom>
          <a:noFill/>
        </p:spPr>
        <p:txBody>
          <a:bodyPr wrap="square" rtlCol="0">
            <a:spAutoFit/>
          </a:bodyPr>
          <a:lstStyle/>
          <a:p>
            <a:r>
              <a:rPr lang="en-GB" sz="4800" dirty="0">
                <a:solidFill>
                  <a:srgbClr val="FFC000"/>
                </a:solidFill>
                <a:latin typeface="+mj-lt"/>
              </a:rPr>
              <a:t>Supraliminal  Advertising: Moving Imagery</a:t>
            </a:r>
            <a:endParaRPr lang="en-GB" sz="40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7" name="Rectangle 6">
            <a:extLst>
              <a:ext uri="{FF2B5EF4-FFF2-40B4-BE49-F238E27FC236}">
                <a16:creationId xmlns:a16="http://schemas.microsoft.com/office/drawing/2014/main" id="{3E52321E-C652-434F-8F43-6AC0ACD128B9}"/>
              </a:ext>
            </a:extLst>
          </p:cNvPr>
          <p:cNvSpPr/>
          <p:nvPr/>
        </p:nvSpPr>
        <p:spPr>
          <a:xfrm>
            <a:off x="3661773" y="2324048"/>
            <a:ext cx="4868449" cy="369332"/>
          </a:xfrm>
          <a:prstGeom prst="rect">
            <a:avLst/>
          </a:prstGeom>
        </p:spPr>
        <p:txBody>
          <a:bodyPr wrap="none">
            <a:spAutoFit/>
          </a:bodyPr>
          <a:lstStyle/>
          <a:p>
            <a:r>
              <a:rPr lang="en-GB" dirty="0">
                <a:solidFill>
                  <a:srgbClr val="FFC000"/>
                </a:solidFill>
                <a:hlinkClick r:id="rId3"/>
              </a:rPr>
              <a:t>https://www.youtube.com/watch?v=F24ckDW0izI</a:t>
            </a:r>
            <a:endParaRPr lang="en-GB" dirty="0">
              <a:solidFill>
                <a:srgbClr val="FFC000"/>
              </a:solidFill>
            </a:endParaRPr>
          </a:p>
        </p:txBody>
      </p:sp>
      <p:sp>
        <p:nvSpPr>
          <p:cNvPr id="8" name="Rectangle 7">
            <a:extLst>
              <a:ext uri="{FF2B5EF4-FFF2-40B4-BE49-F238E27FC236}">
                <a16:creationId xmlns:a16="http://schemas.microsoft.com/office/drawing/2014/main" id="{BEFE8BD6-7502-4575-AF8A-AB43737B3621}"/>
              </a:ext>
            </a:extLst>
          </p:cNvPr>
          <p:cNvSpPr/>
          <p:nvPr/>
        </p:nvSpPr>
        <p:spPr>
          <a:xfrm>
            <a:off x="1324660" y="1587890"/>
            <a:ext cx="9797554" cy="707886"/>
          </a:xfrm>
          <a:prstGeom prst="rect">
            <a:avLst/>
          </a:prstGeom>
        </p:spPr>
        <p:txBody>
          <a:bodyPr wrap="none">
            <a:spAutoFit/>
          </a:bodyPr>
          <a:lstStyle/>
          <a:p>
            <a:r>
              <a:rPr lang="en-GB" sz="4000" dirty="0">
                <a:solidFill>
                  <a:srgbClr val="FFC000"/>
                </a:solidFill>
              </a:rPr>
              <a:t>AT&amp;T* commercial (More bars in more places)</a:t>
            </a:r>
          </a:p>
        </p:txBody>
      </p:sp>
      <p:pic>
        <p:nvPicPr>
          <p:cNvPr id="3" name="Picture 2">
            <a:extLst>
              <a:ext uri="{FF2B5EF4-FFF2-40B4-BE49-F238E27FC236}">
                <a16:creationId xmlns:a16="http://schemas.microsoft.com/office/drawing/2014/main" id="{E3B09EF0-9D6D-417C-90E3-2464C12D7CD9}"/>
              </a:ext>
            </a:extLst>
          </p:cNvPr>
          <p:cNvPicPr>
            <a:picLocks noChangeAspect="1"/>
          </p:cNvPicPr>
          <p:nvPr/>
        </p:nvPicPr>
        <p:blipFill>
          <a:blip r:embed="rId4">
            <a:alphaModFix amt="35000"/>
          </a:blip>
          <a:stretch>
            <a:fillRect/>
          </a:stretch>
        </p:blipFill>
        <p:spPr>
          <a:xfrm>
            <a:off x="1403053" y="3429000"/>
            <a:ext cx="4072677" cy="2350997"/>
          </a:xfrm>
          <a:prstGeom prst="rect">
            <a:avLst/>
          </a:prstGeom>
          <a:ln w="12700">
            <a:solidFill>
              <a:srgbClr val="FFC000"/>
            </a:solidFill>
          </a:ln>
        </p:spPr>
      </p:pic>
      <p:sp>
        <p:nvSpPr>
          <p:cNvPr id="5" name="Rectangle 4">
            <a:extLst>
              <a:ext uri="{FF2B5EF4-FFF2-40B4-BE49-F238E27FC236}">
                <a16:creationId xmlns:a16="http://schemas.microsoft.com/office/drawing/2014/main" id="{B3EC5C92-9FA6-4C34-AC76-7B93EF246EC3}"/>
              </a:ext>
            </a:extLst>
          </p:cNvPr>
          <p:cNvSpPr/>
          <p:nvPr/>
        </p:nvSpPr>
        <p:spPr>
          <a:xfrm>
            <a:off x="3048000" y="474345"/>
            <a:ext cx="6096000" cy="369332"/>
          </a:xfrm>
          <a:prstGeom prst="rect">
            <a:avLst/>
          </a:prstGeom>
        </p:spPr>
        <p:txBody>
          <a:bodyPr>
            <a:spAutoFit/>
          </a:bodyPr>
          <a:lstStyle/>
          <a:p>
            <a:endParaRPr lang="en-GB" dirty="0"/>
          </a:p>
        </p:txBody>
      </p:sp>
      <p:sp>
        <p:nvSpPr>
          <p:cNvPr id="9" name="Rectangle 8">
            <a:extLst>
              <a:ext uri="{FF2B5EF4-FFF2-40B4-BE49-F238E27FC236}">
                <a16:creationId xmlns:a16="http://schemas.microsoft.com/office/drawing/2014/main" id="{5BE8D40B-7C37-47E6-A52F-D4590A70E5CF}"/>
              </a:ext>
            </a:extLst>
          </p:cNvPr>
          <p:cNvSpPr/>
          <p:nvPr/>
        </p:nvSpPr>
        <p:spPr>
          <a:xfrm>
            <a:off x="2215881" y="5468298"/>
            <a:ext cx="1664238" cy="184666"/>
          </a:xfrm>
          <a:prstGeom prst="rect">
            <a:avLst/>
          </a:prstGeom>
        </p:spPr>
        <p:txBody>
          <a:bodyPr wrap="none">
            <a:spAutoFit/>
          </a:bodyPr>
          <a:lstStyle/>
          <a:p>
            <a:r>
              <a:rPr lang="en-GB" sz="600" dirty="0"/>
              <a:t>http://media.heartlandtv.com/images/ATT.png</a:t>
            </a:r>
          </a:p>
        </p:txBody>
      </p:sp>
      <p:pic>
        <p:nvPicPr>
          <p:cNvPr id="10" name="Picture 9">
            <a:extLst>
              <a:ext uri="{FF2B5EF4-FFF2-40B4-BE49-F238E27FC236}">
                <a16:creationId xmlns:a16="http://schemas.microsoft.com/office/drawing/2014/main" id="{FB9C9BE6-D50E-46D7-8710-61813AF0DD74}"/>
              </a:ext>
            </a:extLst>
          </p:cNvPr>
          <p:cNvPicPr>
            <a:picLocks noChangeAspect="1"/>
          </p:cNvPicPr>
          <p:nvPr/>
        </p:nvPicPr>
        <p:blipFill>
          <a:blip r:embed="rId5">
            <a:alphaModFix/>
          </a:blip>
          <a:stretch>
            <a:fillRect/>
          </a:stretch>
        </p:blipFill>
        <p:spPr>
          <a:xfrm>
            <a:off x="6676286" y="3391224"/>
            <a:ext cx="4241430" cy="2388773"/>
          </a:xfrm>
          <a:prstGeom prst="rect">
            <a:avLst/>
          </a:prstGeom>
          <a:ln w="12700">
            <a:solidFill>
              <a:srgbClr val="FFC000"/>
            </a:solidFill>
          </a:ln>
        </p:spPr>
      </p:pic>
      <p:sp>
        <p:nvSpPr>
          <p:cNvPr id="11" name="Rectangle 10">
            <a:extLst>
              <a:ext uri="{FF2B5EF4-FFF2-40B4-BE49-F238E27FC236}">
                <a16:creationId xmlns:a16="http://schemas.microsoft.com/office/drawing/2014/main" id="{C9984A34-1851-469B-8036-FC47DED80778}"/>
              </a:ext>
            </a:extLst>
          </p:cNvPr>
          <p:cNvSpPr/>
          <p:nvPr/>
        </p:nvSpPr>
        <p:spPr>
          <a:xfrm>
            <a:off x="8931007" y="5560631"/>
            <a:ext cx="2372299" cy="153888"/>
          </a:xfrm>
          <a:prstGeom prst="rect">
            <a:avLst/>
          </a:prstGeom>
        </p:spPr>
        <p:txBody>
          <a:bodyPr wrap="square">
            <a:spAutoFit/>
          </a:bodyPr>
          <a:lstStyle/>
          <a:p>
            <a:r>
              <a:rPr lang="en-GB" sz="400" dirty="0">
                <a:solidFill>
                  <a:schemeClr val="bg1"/>
                </a:solidFill>
              </a:rPr>
              <a:t>https://www.geek.com/mobile/att-revises-unlimited-throttling-policy-1472217/</a:t>
            </a:r>
          </a:p>
        </p:txBody>
      </p:sp>
    </p:spTree>
    <p:extLst>
      <p:ext uri="{BB962C8B-B14F-4D97-AF65-F5344CB8AC3E}">
        <p14:creationId xmlns:p14="http://schemas.microsoft.com/office/powerpoint/2010/main" val="2732574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39980" y="299922"/>
            <a:ext cx="11712027" cy="1446550"/>
          </a:xfrm>
          <a:prstGeom prst="rect">
            <a:avLst/>
          </a:prstGeom>
          <a:noFill/>
        </p:spPr>
        <p:txBody>
          <a:bodyPr wrap="square" rtlCol="0">
            <a:spAutoFit/>
          </a:bodyPr>
          <a:lstStyle/>
          <a:p>
            <a:r>
              <a:rPr lang="en-US" sz="4000" dirty="0">
                <a:solidFill>
                  <a:srgbClr val="FFC000"/>
                </a:solidFill>
                <a:latin typeface="+mj-lt"/>
              </a:rPr>
              <a:t>North et al. (1999)*: Effects of music on wine purchase</a:t>
            </a:r>
          </a:p>
          <a:p>
            <a:r>
              <a:rPr lang="en-GB" sz="4800" dirty="0">
                <a:solidFill>
                  <a:srgbClr val="FFC000"/>
                </a:solidFill>
                <a:latin typeface="+mj-lt"/>
              </a:rPr>
              <a:t> </a:t>
            </a:r>
            <a:endParaRPr lang="en-GB" sz="4000" dirty="0">
              <a:solidFill>
                <a:schemeClr val="bg1"/>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6" y="930864"/>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5" name="TextBox 4">
            <a:extLst>
              <a:ext uri="{FF2B5EF4-FFF2-40B4-BE49-F238E27FC236}">
                <a16:creationId xmlns:a16="http://schemas.microsoft.com/office/drawing/2014/main" id="{330CDABE-B992-4CE9-ACF7-AF442A75DEE8}"/>
              </a:ext>
            </a:extLst>
          </p:cNvPr>
          <p:cNvSpPr txBox="1"/>
          <p:nvPr/>
        </p:nvSpPr>
        <p:spPr>
          <a:xfrm>
            <a:off x="2178121" y="2023471"/>
            <a:ext cx="184731" cy="369332"/>
          </a:xfrm>
          <a:prstGeom prst="rect">
            <a:avLst/>
          </a:prstGeom>
          <a:noFill/>
        </p:spPr>
        <p:txBody>
          <a:bodyPr wrap="none" rtlCol="0">
            <a:spAutoFit/>
          </a:bodyPr>
          <a:lstStyle/>
          <a:p>
            <a:endParaRPr lang="en-GB" dirty="0">
              <a:solidFill>
                <a:schemeClr val="bg1"/>
              </a:solidFill>
            </a:endParaRPr>
          </a:p>
        </p:txBody>
      </p:sp>
      <p:sp>
        <p:nvSpPr>
          <p:cNvPr id="9" name="TextBox 8">
            <a:extLst>
              <a:ext uri="{FF2B5EF4-FFF2-40B4-BE49-F238E27FC236}">
                <a16:creationId xmlns:a16="http://schemas.microsoft.com/office/drawing/2014/main" id="{9EF8CFFD-21AA-4143-A3E7-59FD6B6734E3}"/>
              </a:ext>
            </a:extLst>
          </p:cNvPr>
          <p:cNvSpPr txBox="1"/>
          <p:nvPr/>
        </p:nvSpPr>
        <p:spPr>
          <a:xfrm>
            <a:off x="412072" y="1838805"/>
            <a:ext cx="6492162" cy="4278094"/>
          </a:xfrm>
          <a:prstGeom prst="rect">
            <a:avLst/>
          </a:prstGeom>
          <a:noFill/>
        </p:spPr>
        <p:txBody>
          <a:bodyPr wrap="square" rtlCol="0">
            <a:spAutoFit/>
          </a:bodyPr>
          <a:lstStyle/>
          <a:p>
            <a:pPr marL="457200" indent="-457200">
              <a:buFont typeface="Arial" panose="020B0604020202020204" pitchFamily="34" charset="0"/>
              <a:buChar char="•"/>
            </a:pPr>
            <a:r>
              <a:rPr lang="en-US" sz="2800" dirty="0">
                <a:solidFill>
                  <a:schemeClr val="bg1"/>
                </a:solidFill>
              </a:rPr>
              <a:t>Supermarket shoppers, at a French &amp; German wine display, were exposed to stereotypical French &amp; German music on alternate days for a fortnight:</a:t>
            </a:r>
            <a:endParaRPr lang="en-US" sz="1000" dirty="0">
              <a:solidFill>
                <a:schemeClr val="bg1"/>
              </a:solidFill>
            </a:endParaRPr>
          </a:p>
          <a:p>
            <a:pPr marL="171450" indent="-17145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When French music was played French wine outsold German (and vice versa)</a:t>
            </a:r>
          </a:p>
          <a:p>
            <a:pPr marL="171450" indent="-17145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Post experience questionnaire confirmed shoppers were oblivious as to reasons for their wine buying selections </a:t>
            </a:r>
          </a:p>
        </p:txBody>
      </p:sp>
      <p:pic>
        <p:nvPicPr>
          <p:cNvPr id="12" name="Picture 11">
            <a:extLst>
              <a:ext uri="{FF2B5EF4-FFF2-40B4-BE49-F238E27FC236}">
                <a16:creationId xmlns:a16="http://schemas.microsoft.com/office/drawing/2014/main" id="{095888A6-9612-49F3-9322-73D99DA784CD}"/>
              </a:ext>
            </a:extLst>
          </p:cNvPr>
          <p:cNvPicPr>
            <a:picLocks noChangeAspect="1"/>
          </p:cNvPicPr>
          <p:nvPr/>
        </p:nvPicPr>
        <p:blipFill rotWithShape="1">
          <a:blip r:embed="rId3"/>
          <a:srcRect l="27304" t="6428" r="12463" b="10843"/>
          <a:stretch/>
        </p:blipFill>
        <p:spPr>
          <a:xfrm>
            <a:off x="7109545" y="1945620"/>
            <a:ext cx="4516313" cy="4135404"/>
          </a:xfrm>
          <a:prstGeom prst="rect">
            <a:avLst/>
          </a:prstGeom>
          <a:ln w="19050">
            <a:solidFill>
              <a:srgbClr val="FFC000"/>
            </a:solidFill>
          </a:ln>
        </p:spPr>
      </p:pic>
      <p:sp>
        <p:nvSpPr>
          <p:cNvPr id="13" name="Rectangle 12">
            <a:extLst>
              <a:ext uri="{FF2B5EF4-FFF2-40B4-BE49-F238E27FC236}">
                <a16:creationId xmlns:a16="http://schemas.microsoft.com/office/drawing/2014/main" id="{3F47C620-9A0E-4E1C-BD72-C066FFF80F67}"/>
              </a:ext>
            </a:extLst>
          </p:cNvPr>
          <p:cNvSpPr/>
          <p:nvPr/>
        </p:nvSpPr>
        <p:spPr>
          <a:xfrm>
            <a:off x="8345054" y="5940576"/>
            <a:ext cx="3180111" cy="153888"/>
          </a:xfrm>
          <a:prstGeom prst="rect">
            <a:avLst/>
          </a:prstGeom>
        </p:spPr>
        <p:txBody>
          <a:bodyPr wrap="square">
            <a:spAutoFit/>
          </a:bodyPr>
          <a:lstStyle/>
          <a:p>
            <a:r>
              <a:rPr lang="en-GB" sz="400" dirty="0">
                <a:solidFill>
                  <a:schemeClr val="bg1"/>
                </a:solidFill>
              </a:rPr>
              <a:t>http://mscwordpresscontent.s3.amazonaws.com/mwmag/wp-content/uploads/2015/12/Interior-copy-720x480.png</a:t>
            </a:r>
          </a:p>
        </p:txBody>
      </p:sp>
    </p:spTree>
    <p:extLst>
      <p:ext uri="{BB962C8B-B14F-4D97-AF65-F5344CB8AC3E}">
        <p14:creationId xmlns:p14="http://schemas.microsoft.com/office/powerpoint/2010/main" val="1170318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7492258" cy="830997"/>
          </a:xfrm>
          <a:prstGeom prst="rect">
            <a:avLst/>
          </a:prstGeom>
          <a:noFill/>
        </p:spPr>
        <p:txBody>
          <a:bodyPr wrap="square" rtlCol="0">
            <a:spAutoFit/>
          </a:bodyPr>
          <a:lstStyle/>
          <a:p>
            <a:r>
              <a:rPr lang="en-GB" sz="4800" dirty="0">
                <a:solidFill>
                  <a:srgbClr val="FFC000"/>
                </a:solidFill>
                <a:latin typeface="+mj-lt"/>
              </a:rPr>
              <a:t>Subliminal Aromas </a:t>
            </a:r>
            <a:endParaRPr lang="en-GB" sz="40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3" y="600164"/>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Rectangle 2">
            <a:extLst>
              <a:ext uri="{FF2B5EF4-FFF2-40B4-BE49-F238E27FC236}">
                <a16:creationId xmlns:a16="http://schemas.microsoft.com/office/drawing/2014/main" id="{C0C2D904-D3F3-4C03-9FA7-F0379EE197F0}"/>
              </a:ext>
            </a:extLst>
          </p:cNvPr>
          <p:cNvSpPr/>
          <p:nvPr/>
        </p:nvSpPr>
        <p:spPr>
          <a:xfrm>
            <a:off x="478925" y="3429000"/>
            <a:ext cx="7416800" cy="2246769"/>
          </a:xfrm>
          <a:prstGeom prst="rect">
            <a:avLst/>
          </a:prstGeom>
        </p:spPr>
        <p:txBody>
          <a:bodyPr wrap="square">
            <a:spAutoFit/>
          </a:bodyPr>
          <a:lstStyle/>
          <a:p>
            <a:pPr fontAlgn="base"/>
            <a:r>
              <a:rPr lang="en-US" sz="2800" dirty="0">
                <a:solidFill>
                  <a:schemeClr val="bg1"/>
                </a:solidFill>
                <a:latin typeface="Independent Serif"/>
              </a:rPr>
              <a:t>“Does the subtle hint of coffee make you more likely to buy a cup? Does the aroma of piña colada cause parents to linger in toy shops? Christopher White gets a sniff of the companies using scents to sell”</a:t>
            </a:r>
          </a:p>
        </p:txBody>
      </p:sp>
      <p:sp>
        <p:nvSpPr>
          <p:cNvPr id="5" name="TextBox 4">
            <a:extLst>
              <a:ext uri="{FF2B5EF4-FFF2-40B4-BE49-F238E27FC236}">
                <a16:creationId xmlns:a16="http://schemas.microsoft.com/office/drawing/2014/main" id="{11A6CE0F-E515-4F98-90EA-F4E0840555A4}"/>
              </a:ext>
            </a:extLst>
          </p:cNvPr>
          <p:cNvSpPr txBox="1"/>
          <p:nvPr/>
        </p:nvSpPr>
        <p:spPr>
          <a:xfrm>
            <a:off x="388134" y="1047741"/>
            <a:ext cx="11570985" cy="2400657"/>
          </a:xfrm>
          <a:prstGeom prst="rect">
            <a:avLst/>
          </a:prstGeom>
          <a:noFill/>
        </p:spPr>
        <p:txBody>
          <a:bodyPr wrap="square" rtlCol="0">
            <a:spAutoFit/>
          </a:bodyPr>
          <a:lstStyle/>
          <a:p>
            <a:pPr fontAlgn="base"/>
            <a:r>
              <a:rPr lang="en-US" sz="4400" b="1" dirty="0">
                <a:solidFill>
                  <a:schemeClr val="bg1"/>
                </a:solidFill>
                <a:latin typeface="Hadassah Friedlaender" panose="020B0604020202020204" pitchFamily="18" charset="-79"/>
                <a:cs typeface="Hadassah Friedlaender" panose="020B0604020202020204" pitchFamily="18" charset="-79"/>
              </a:rPr>
              <a:t>                           </a:t>
            </a:r>
            <a:r>
              <a:rPr lang="en-US" sz="4400" b="1" dirty="0">
                <a:solidFill>
                  <a:schemeClr val="bg1"/>
                </a:solidFill>
                <a:latin typeface="Hadassah Friedlaender" panose="02020603050405020304" pitchFamily="18" charset="-79"/>
                <a:cs typeface="Hadassah Friedlaender" panose="02020603050405020304" pitchFamily="18" charset="-79"/>
              </a:rPr>
              <a:t>Online:  </a:t>
            </a:r>
            <a:r>
              <a:rPr lang="en-US" sz="4400" b="1" dirty="0">
                <a:solidFill>
                  <a:schemeClr val="bg1"/>
                </a:solidFill>
                <a:latin typeface="Georgia Pro Light" panose="02040302050405020303" pitchFamily="18" charset="0"/>
                <a:cs typeface="Hadassah Friedlaender" panose="020B0604020202020204" pitchFamily="18" charset="-79"/>
              </a:rPr>
              <a:t>The smell of commerce: How companies use scents to sell their products    </a:t>
            </a:r>
            <a:r>
              <a:rPr lang="en-US" b="1" dirty="0">
                <a:solidFill>
                  <a:schemeClr val="bg1"/>
                </a:solidFill>
                <a:latin typeface="Hadassah Friedlaender" panose="02020603050405020304" pitchFamily="18" charset="-79"/>
                <a:cs typeface="Hadassah Friedlaender" panose="02020603050405020304" pitchFamily="18" charset="-79"/>
              </a:rPr>
              <a:t>Tuesday 16 August 2011 00:00</a:t>
            </a:r>
          </a:p>
          <a:p>
            <a:pPr fontAlgn="base"/>
            <a:endParaRPr lang="en-US" sz="4400" b="1" dirty="0">
              <a:solidFill>
                <a:schemeClr val="bg1"/>
              </a:solidFill>
              <a:latin typeface="Hadassah Friedlaender" panose="020B0604020202020204" pitchFamily="18" charset="-79"/>
              <a:cs typeface="Hadassah Friedlaender" panose="020B0604020202020204" pitchFamily="18" charset="-79"/>
            </a:endParaRPr>
          </a:p>
        </p:txBody>
      </p:sp>
      <p:pic>
        <p:nvPicPr>
          <p:cNvPr id="7" name="Picture 6">
            <a:extLst>
              <a:ext uri="{FF2B5EF4-FFF2-40B4-BE49-F238E27FC236}">
                <a16:creationId xmlns:a16="http://schemas.microsoft.com/office/drawing/2014/main" id="{2CA52E05-D1EF-4DE6-9D30-0CDF9F333464}"/>
              </a:ext>
            </a:extLst>
          </p:cNvPr>
          <p:cNvPicPr>
            <a:picLocks noChangeAspect="1"/>
          </p:cNvPicPr>
          <p:nvPr/>
        </p:nvPicPr>
        <p:blipFill>
          <a:blip r:embed="rId2"/>
          <a:stretch>
            <a:fillRect/>
          </a:stretch>
        </p:blipFill>
        <p:spPr>
          <a:xfrm>
            <a:off x="478925" y="1184436"/>
            <a:ext cx="3154188" cy="565625"/>
          </a:xfrm>
          <a:prstGeom prst="rect">
            <a:avLst/>
          </a:prstGeom>
        </p:spPr>
      </p:pic>
      <p:pic>
        <p:nvPicPr>
          <p:cNvPr id="13" name="Picture 12">
            <a:extLst>
              <a:ext uri="{FF2B5EF4-FFF2-40B4-BE49-F238E27FC236}">
                <a16:creationId xmlns:a16="http://schemas.microsoft.com/office/drawing/2014/main" id="{5F2C5877-E04A-4A68-B49F-8A8ACE214B4A}"/>
              </a:ext>
            </a:extLst>
          </p:cNvPr>
          <p:cNvPicPr>
            <a:picLocks noChangeAspect="1"/>
          </p:cNvPicPr>
          <p:nvPr/>
        </p:nvPicPr>
        <p:blipFill rotWithShape="1">
          <a:blip r:embed="rId3"/>
          <a:srcRect l="66657" t="46893" r="13455" b="17238"/>
          <a:stretch/>
        </p:blipFill>
        <p:spPr>
          <a:xfrm>
            <a:off x="7798084" y="2404153"/>
            <a:ext cx="3994357" cy="4052437"/>
          </a:xfrm>
          <a:prstGeom prst="rect">
            <a:avLst/>
          </a:prstGeom>
        </p:spPr>
      </p:pic>
      <p:sp>
        <p:nvSpPr>
          <p:cNvPr id="14" name="TextBox 13">
            <a:extLst>
              <a:ext uri="{FF2B5EF4-FFF2-40B4-BE49-F238E27FC236}">
                <a16:creationId xmlns:a16="http://schemas.microsoft.com/office/drawing/2014/main" id="{54236AB8-9547-4F8C-8C8D-4C0D485A67E1}"/>
              </a:ext>
            </a:extLst>
          </p:cNvPr>
          <p:cNvSpPr txBox="1"/>
          <p:nvPr/>
        </p:nvSpPr>
        <p:spPr>
          <a:xfrm>
            <a:off x="478925" y="5937379"/>
            <a:ext cx="4993241" cy="584775"/>
          </a:xfrm>
          <a:prstGeom prst="rect">
            <a:avLst/>
          </a:prstGeom>
          <a:noFill/>
        </p:spPr>
        <p:txBody>
          <a:bodyPr wrap="square" rtlCol="0">
            <a:spAutoFit/>
          </a:bodyPr>
          <a:lstStyle/>
          <a:p>
            <a:r>
              <a:rPr lang="en-GB" sz="1000" dirty="0">
                <a:solidFill>
                  <a:schemeClr val="bg1"/>
                </a:solidFill>
                <a:hlinkClick r:id="rId4"/>
              </a:rPr>
              <a:t>https://www.independent.co.uk/news/media/advertising/the-smell-of-commerce-how-companies-use-scents-to-sell-their-products-2338142.html</a:t>
            </a:r>
            <a:endParaRPr lang="en-GB" sz="1000" dirty="0">
              <a:solidFill>
                <a:schemeClr val="bg1"/>
              </a:solidFill>
            </a:endParaRPr>
          </a:p>
          <a:p>
            <a:endParaRPr lang="en-GB" sz="1200" dirty="0">
              <a:solidFill>
                <a:schemeClr val="bg1"/>
              </a:solidFill>
            </a:endParaRPr>
          </a:p>
        </p:txBody>
      </p:sp>
    </p:spTree>
    <p:extLst>
      <p:ext uri="{BB962C8B-B14F-4D97-AF65-F5344CB8AC3E}">
        <p14:creationId xmlns:p14="http://schemas.microsoft.com/office/powerpoint/2010/main" val="1562125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59" y="184666"/>
            <a:ext cx="11431470" cy="830997"/>
          </a:xfrm>
          <a:prstGeom prst="rect">
            <a:avLst/>
          </a:prstGeom>
          <a:noFill/>
        </p:spPr>
        <p:txBody>
          <a:bodyPr wrap="square" rtlCol="0">
            <a:spAutoFit/>
          </a:bodyPr>
          <a:lstStyle/>
          <a:p>
            <a:pPr lvl="0"/>
            <a:r>
              <a:rPr lang="en-US" sz="4000" dirty="0">
                <a:solidFill>
                  <a:srgbClr val="FFC000"/>
                </a:solidFill>
                <a:latin typeface="Calibri Light" panose="020F0302020204030204"/>
              </a:rPr>
              <a:t>North et al. (2003)*</a:t>
            </a:r>
            <a:r>
              <a:rPr lang="en-GB" sz="4000" dirty="0">
                <a:solidFill>
                  <a:srgbClr val="FFC000"/>
                </a:solidFill>
                <a:latin typeface="Calibri Light" panose="020F0302020204030204"/>
              </a:rPr>
              <a:t>:</a:t>
            </a:r>
            <a:r>
              <a:rPr lang="en-GB" sz="4800" dirty="0">
                <a:solidFill>
                  <a:srgbClr val="FFC000"/>
                </a:solidFill>
                <a:latin typeface="+mj-lt"/>
              </a:rPr>
              <a:t> </a:t>
            </a:r>
            <a:r>
              <a:rPr lang="en-GB" sz="3600" dirty="0">
                <a:solidFill>
                  <a:srgbClr val="FFC000"/>
                </a:solidFill>
                <a:latin typeface="+mj-lt"/>
              </a:rPr>
              <a:t>Classical Music &amp; Spending</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Rectangle 2">
            <a:extLst>
              <a:ext uri="{FF2B5EF4-FFF2-40B4-BE49-F238E27FC236}">
                <a16:creationId xmlns:a16="http://schemas.microsoft.com/office/drawing/2014/main" id="{EC6D9F97-9949-4333-9559-DCCD83DDE7A0}"/>
              </a:ext>
            </a:extLst>
          </p:cNvPr>
          <p:cNvSpPr/>
          <p:nvPr/>
        </p:nvSpPr>
        <p:spPr>
          <a:xfrm>
            <a:off x="744069" y="1324174"/>
            <a:ext cx="10370049" cy="5139869"/>
          </a:xfrm>
          <a:prstGeom prst="rect">
            <a:avLst/>
          </a:prstGeom>
        </p:spPr>
        <p:txBody>
          <a:bodyPr wrap="square">
            <a:spAutoFit/>
          </a:bodyPr>
          <a:lstStyle/>
          <a:p>
            <a:r>
              <a:rPr lang="en-US" sz="3200" dirty="0">
                <a:solidFill>
                  <a:schemeClr val="bg1"/>
                </a:solidFill>
              </a:rPr>
              <a:t>The Effect of Musical Style on Restaurant Customers' Spending (2003)</a:t>
            </a:r>
          </a:p>
          <a:p>
            <a:endParaRPr lang="en-GB" sz="3200" dirty="0">
              <a:solidFill>
                <a:schemeClr val="bg1"/>
              </a:solidFill>
            </a:endParaRPr>
          </a:p>
          <a:p>
            <a:r>
              <a:rPr lang="en-US" sz="2400" dirty="0">
                <a:solidFill>
                  <a:schemeClr val="bg1"/>
                </a:solidFill>
              </a:rPr>
              <a:t>Abstract</a:t>
            </a:r>
            <a:endParaRPr lang="en-US" sz="1000" dirty="0">
              <a:solidFill>
                <a:schemeClr val="bg1"/>
              </a:solidFill>
            </a:endParaRPr>
          </a:p>
          <a:p>
            <a:endParaRPr lang="en-US" sz="1000" dirty="0">
              <a:solidFill>
                <a:schemeClr val="bg1"/>
              </a:solidFill>
            </a:endParaRPr>
          </a:p>
          <a:p>
            <a:r>
              <a:rPr lang="en-US" dirty="0">
                <a:solidFill>
                  <a:schemeClr val="bg1"/>
                </a:solidFill>
              </a:rPr>
              <a:t>Classical music, pop music, and no music were played in a British restaurant over the course of 18 evenings. The mean spend per head for each table was calculated for starters, main courses, desserts, coffee, bar drinks, wine, overall drink bill, overall food bill, and total spend. Total time spent in the restaurant was also measured. A MANOVA analysis revealed that there was an overall significant difference between the conditions with classical music leading to higher spending than both no music and pop music. Univariate analyses indicated that there were differences between the conditions on mean spend per head on starters, coffee, total spend on food, and overall spend. These findings were consistent with the limited previous research, which indicated that the playing of background classical music led to (a) people reporting that they were prepared to spend more and (b) higher actual spending. The results indicate that restaurant managers can use classical music to increase customer spending, and the results are discussed in terms of three possible explanations for this.</a:t>
            </a:r>
            <a:endParaRPr lang="en-GB" dirty="0">
              <a:solidFill>
                <a:schemeClr val="bg1"/>
              </a:solidFill>
            </a:endParaRPr>
          </a:p>
        </p:txBody>
      </p:sp>
      <p:sp>
        <p:nvSpPr>
          <p:cNvPr id="5" name="TextBox 4">
            <a:extLst>
              <a:ext uri="{FF2B5EF4-FFF2-40B4-BE49-F238E27FC236}">
                <a16:creationId xmlns:a16="http://schemas.microsoft.com/office/drawing/2014/main" id="{7985B87C-9B58-4EA6-BD57-A1B61D42A187}"/>
              </a:ext>
            </a:extLst>
          </p:cNvPr>
          <p:cNvSpPr txBox="1"/>
          <p:nvPr/>
        </p:nvSpPr>
        <p:spPr>
          <a:xfrm>
            <a:off x="1284270" y="1654139"/>
            <a:ext cx="2145524" cy="369332"/>
          </a:xfrm>
          <a:prstGeom prst="rect">
            <a:avLst/>
          </a:prstGeom>
          <a:noFill/>
        </p:spPr>
        <p:txBody>
          <a:bodyPr wrap="none" rtlCol="0">
            <a:spAutoFit/>
          </a:bodyPr>
          <a:lstStyle/>
          <a:p>
            <a:r>
              <a:rPr lang="en-GB"/>
              <a:t>North et al. (1999)*: </a:t>
            </a:r>
          </a:p>
        </p:txBody>
      </p:sp>
    </p:spTree>
    <p:extLst>
      <p:ext uri="{BB962C8B-B14F-4D97-AF65-F5344CB8AC3E}">
        <p14:creationId xmlns:p14="http://schemas.microsoft.com/office/powerpoint/2010/main" val="1265311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23804" y="337054"/>
            <a:ext cx="10019701" cy="707886"/>
          </a:xfrm>
          <a:prstGeom prst="rect">
            <a:avLst/>
          </a:prstGeom>
          <a:noFill/>
        </p:spPr>
        <p:txBody>
          <a:bodyPr wrap="square" rtlCol="0">
            <a:spAutoFit/>
          </a:bodyPr>
          <a:lstStyle/>
          <a:p>
            <a:r>
              <a:rPr lang="en-GB" sz="4000" dirty="0">
                <a:solidFill>
                  <a:srgbClr val="FFC000"/>
                </a:solidFill>
                <a:latin typeface="+mj-lt"/>
              </a:rPr>
              <a:t>Subliminal Perception Timeline</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987902"/>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5" name="Picture 4">
            <a:extLst>
              <a:ext uri="{FF2B5EF4-FFF2-40B4-BE49-F238E27FC236}">
                <a16:creationId xmlns:a16="http://schemas.microsoft.com/office/drawing/2014/main" id="{686A422C-54FF-44ED-9E1A-1E67ED283478}"/>
              </a:ext>
            </a:extLst>
          </p:cNvPr>
          <p:cNvPicPr>
            <a:picLocks noChangeAspect="1"/>
          </p:cNvPicPr>
          <p:nvPr/>
        </p:nvPicPr>
        <p:blipFill>
          <a:blip r:embed="rId2"/>
          <a:stretch>
            <a:fillRect/>
          </a:stretch>
        </p:blipFill>
        <p:spPr>
          <a:xfrm>
            <a:off x="6883685" y="103373"/>
            <a:ext cx="4843065" cy="6518590"/>
          </a:xfrm>
          <a:prstGeom prst="rect">
            <a:avLst/>
          </a:prstGeom>
        </p:spPr>
      </p:pic>
      <p:sp>
        <p:nvSpPr>
          <p:cNvPr id="3" name="TextBox 2">
            <a:extLst>
              <a:ext uri="{FF2B5EF4-FFF2-40B4-BE49-F238E27FC236}">
                <a16:creationId xmlns:a16="http://schemas.microsoft.com/office/drawing/2014/main" id="{D1432771-075F-428A-A324-654DF9311D4D}"/>
              </a:ext>
            </a:extLst>
          </p:cNvPr>
          <p:cNvSpPr txBox="1"/>
          <p:nvPr/>
        </p:nvSpPr>
        <p:spPr>
          <a:xfrm>
            <a:off x="698710" y="2297330"/>
            <a:ext cx="5315164"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Many claims have been made regarding subliminal perception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Clarification of terms is needed in order to evaluate claims of subliminal effects and their implications</a:t>
            </a:r>
          </a:p>
        </p:txBody>
      </p:sp>
      <p:sp>
        <p:nvSpPr>
          <p:cNvPr id="9" name="Rectangle 8">
            <a:extLst>
              <a:ext uri="{FF2B5EF4-FFF2-40B4-BE49-F238E27FC236}">
                <a16:creationId xmlns:a16="http://schemas.microsoft.com/office/drawing/2014/main" id="{37BBE7BE-D427-4521-927B-0761A4402950}"/>
              </a:ext>
            </a:extLst>
          </p:cNvPr>
          <p:cNvSpPr/>
          <p:nvPr/>
        </p:nvSpPr>
        <p:spPr>
          <a:xfrm>
            <a:off x="6916651" y="6221853"/>
            <a:ext cx="4810099" cy="400110"/>
          </a:xfrm>
          <a:prstGeom prst="rect">
            <a:avLst/>
          </a:prstGeom>
        </p:spPr>
        <p:txBody>
          <a:bodyPr wrap="none">
            <a:spAutoFit/>
          </a:bodyPr>
          <a:lstStyle/>
          <a:p>
            <a:r>
              <a:rPr lang="en-GB" sz="2000" dirty="0">
                <a:solidFill>
                  <a:srgbClr val="7030A0"/>
                </a:solidFill>
              </a:rPr>
              <a:t>https://visme.co/blog/subliminal-messages/</a:t>
            </a:r>
          </a:p>
        </p:txBody>
      </p:sp>
      <p:sp>
        <p:nvSpPr>
          <p:cNvPr id="7" name="TextBox 6">
            <a:extLst>
              <a:ext uri="{FF2B5EF4-FFF2-40B4-BE49-F238E27FC236}">
                <a16:creationId xmlns:a16="http://schemas.microsoft.com/office/drawing/2014/main" id="{8255F5EC-07BF-4226-8557-AC229E2A1DFC}"/>
              </a:ext>
            </a:extLst>
          </p:cNvPr>
          <p:cNvSpPr txBox="1"/>
          <p:nvPr/>
        </p:nvSpPr>
        <p:spPr>
          <a:xfrm>
            <a:off x="835146" y="1504116"/>
            <a:ext cx="4854983" cy="646331"/>
          </a:xfrm>
          <a:prstGeom prst="rect">
            <a:avLst/>
          </a:prstGeom>
          <a:noFill/>
        </p:spPr>
        <p:txBody>
          <a:bodyPr wrap="none" rtlCol="0">
            <a:spAutoFit/>
          </a:bodyPr>
          <a:lstStyle/>
          <a:p>
            <a:r>
              <a:rPr lang="en-GB" sz="3600" dirty="0">
                <a:solidFill>
                  <a:schemeClr val="bg1"/>
                </a:solidFill>
              </a:rPr>
              <a:t>Important Points to Note</a:t>
            </a:r>
          </a:p>
        </p:txBody>
      </p:sp>
    </p:spTree>
    <p:extLst>
      <p:ext uri="{BB962C8B-B14F-4D97-AF65-F5344CB8AC3E}">
        <p14:creationId xmlns:p14="http://schemas.microsoft.com/office/powerpoint/2010/main" val="4065165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62632"/>
            <a:ext cx="6543122" cy="830997"/>
          </a:xfrm>
          <a:prstGeom prst="rect">
            <a:avLst/>
          </a:prstGeom>
          <a:noFill/>
        </p:spPr>
        <p:txBody>
          <a:bodyPr wrap="square" rtlCol="0">
            <a:spAutoFit/>
          </a:bodyPr>
          <a:lstStyle/>
          <a:p>
            <a:pPr lvl="0"/>
            <a:r>
              <a:rPr lang="en-GB" sz="4800" dirty="0">
                <a:solidFill>
                  <a:srgbClr val="FFC000"/>
                </a:solidFill>
                <a:latin typeface="+mj-lt"/>
              </a:rPr>
              <a:t>Subliminal Perception</a:t>
            </a:r>
            <a:endParaRPr lang="en-GB" sz="24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5" name="Picture 4">
            <a:extLst>
              <a:ext uri="{FF2B5EF4-FFF2-40B4-BE49-F238E27FC236}">
                <a16:creationId xmlns:a16="http://schemas.microsoft.com/office/drawing/2014/main" id="{AC12318F-7AAC-436F-9347-D448AD264F7E}"/>
              </a:ext>
            </a:extLst>
          </p:cNvPr>
          <p:cNvPicPr>
            <a:picLocks noChangeAspect="1"/>
          </p:cNvPicPr>
          <p:nvPr/>
        </p:nvPicPr>
        <p:blipFill rotWithShape="1">
          <a:blip r:embed="rId2"/>
          <a:srcRect l="5837" t="22809" r="9831" b="28835"/>
          <a:stretch/>
        </p:blipFill>
        <p:spPr>
          <a:xfrm>
            <a:off x="0" y="1339232"/>
            <a:ext cx="6680840" cy="5159374"/>
          </a:xfrm>
          <a:prstGeom prst="rect">
            <a:avLst/>
          </a:prstGeom>
        </p:spPr>
      </p:pic>
      <p:pic>
        <p:nvPicPr>
          <p:cNvPr id="7" name="Picture 6">
            <a:extLst>
              <a:ext uri="{FF2B5EF4-FFF2-40B4-BE49-F238E27FC236}">
                <a16:creationId xmlns:a16="http://schemas.microsoft.com/office/drawing/2014/main" id="{D1C2F556-2C1F-492F-B174-B8412EA8E96D}"/>
              </a:ext>
            </a:extLst>
          </p:cNvPr>
          <p:cNvPicPr>
            <a:picLocks noChangeAspect="1"/>
          </p:cNvPicPr>
          <p:nvPr/>
        </p:nvPicPr>
        <p:blipFill rotWithShape="1">
          <a:blip r:embed="rId3"/>
          <a:srcRect l="5204" r="7145"/>
          <a:stretch/>
        </p:blipFill>
        <p:spPr>
          <a:xfrm>
            <a:off x="6656561" y="4125276"/>
            <a:ext cx="5535439" cy="2373330"/>
          </a:xfrm>
          <a:prstGeom prst="rect">
            <a:avLst/>
          </a:prstGeom>
        </p:spPr>
      </p:pic>
      <p:sp>
        <p:nvSpPr>
          <p:cNvPr id="8" name="Rectangle 7">
            <a:extLst>
              <a:ext uri="{FF2B5EF4-FFF2-40B4-BE49-F238E27FC236}">
                <a16:creationId xmlns:a16="http://schemas.microsoft.com/office/drawing/2014/main" id="{0D39E23C-4CC3-4F3B-90D0-13FCB7480E1D}"/>
              </a:ext>
            </a:extLst>
          </p:cNvPr>
          <p:cNvSpPr/>
          <p:nvPr/>
        </p:nvSpPr>
        <p:spPr>
          <a:xfrm>
            <a:off x="9164488" y="6221607"/>
            <a:ext cx="2955104" cy="276999"/>
          </a:xfrm>
          <a:prstGeom prst="rect">
            <a:avLst/>
          </a:prstGeom>
        </p:spPr>
        <p:txBody>
          <a:bodyPr wrap="none">
            <a:spAutoFit/>
          </a:bodyPr>
          <a:lstStyle/>
          <a:p>
            <a:r>
              <a:rPr lang="en-GB" sz="1200" dirty="0">
                <a:solidFill>
                  <a:srgbClr val="002060"/>
                </a:solidFill>
              </a:rPr>
              <a:t>https://visme.co/blog/subliminal-messages/</a:t>
            </a:r>
          </a:p>
        </p:txBody>
      </p:sp>
      <p:sp>
        <p:nvSpPr>
          <p:cNvPr id="9" name="TextBox 8">
            <a:extLst>
              <a:ext uri="{FF2B5EF4-FFF2-40B4-BE49-F238E27FC236}">
                <a16:creationId xmlns:a16="http://schemas.microsoft.com/office/drawing/2014/main" id="{BCAECB08-B867-4695-9E4E-3CDD3B1FF50F}"/>
              </a:ext>
            </a:extLst>
          </p:cNvPr>
          <p:cNvSpPr txBox="1"/>
          <p:nvPr/>
        </p:nvSpPr>
        <p:spPr>
          <a:xfrm>
            <a:off x="6756481" y="1542334"/>
            <a:ext cx="5007722" cy="1754326"/>
          </a:xfrm>
          <a:prstGeom prst="rect">
            <a:avLst/>
          </a:prstGeom>
          <a:noFill/>
        </p:spPr>
        <p:txBody>
          <a:bodyPr wrap="square" rtlCol="0">
            <a:spAutoFit/>
          </a:bodyPr>
          <a:lstStyle/>
          <a:p>
            <a:pPr algn="ctr"/>
            <a:r>
              <a:rPr lang="en-GB" sz="3600" dirty="0">
                <a:solidFill>
                  <a:srgbClr val="FFC000"/>
                </a:solidFill>
              </a:rPr>
              <a:t>Timeline:</a:t>
            </a:r>
          </a:p>
          <a:p>
            <a:pPr algn="ctr"/>
            <a:r>
              <a:rPr lang="en-GB" sz="3600" dirty="0">
                <a:solidFill>
                  <a:srgbClr val="FFC000"/>
                </a:solidFill>
              </a:rPr>
              <a:t> Vicary (1956) to Fitzsimons et al. (2008) </a:t>
            </a:r>
            <a:r>
              <a:rPr lang="en-GB" sz="2800" dirty="0">
                <a:solidFill>
                  <a:schemeClr val="bg1"/>
                </a:solidFill>
              </a:rPr>
              <a:t> </a:t>
            </a:r>
          </a:p>
        </p:txBody>
      </p:sp>
    </p:spTree>
    <p:extLst>
      <p:ext uri="{BB962C8B-B14F-4D97-AF65-F5344CB8AC3E}">
        <p14:creationId xmlns:p14="http://schemas.microsoft.com/office/powerpoint/2010/main" val="242762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5630067" cy="830997"/>
          </a:xfrm>
          <a:prstGeom prst="rect">
            <a:avLst/>
          </a:prstGeom>
          <a:noFill/>
        </p:spPr>
        <p:txBody>
          <a:bodyPr wrap="none" rtlCol="0">
            <a:spAutoFit/>
          </a:bodyPr>
          <a:lstStyle/>
          <a:p>
            <a:r>
              <a:rPr lang="en-GB" sz="4800" dirty="0">
                <a:solidFill>
                  <a:srgbClr val="FFC000"/>
                </a:solidFill>
              </a:rPr>
              <a:t>Subliminal Perception</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445012" y="4611231"/>
            <a:ext cx="6889439" cy="1785104"/>
          </a:xfrm>
          <a:prstGeom prst="rect">
            <a:avLst/>
          </a:prstGeom>
          <a:noFill/>
          <a:ln w="38100">
            <a:solidFill>
              <a:schemeClr val="tx1"/>
            </a:solidFill>
          </a:ln>
        </p:spPr>
        <p:txBody>
          <a:bodyPr wrap="square" rtlCol="0">
            <a:spAutoFit/>
          </a:bodyPr>
          <a:lstStyle/>
          <a:p>
            <a:r>
              <a:rPr lang="en-US" sz="2800" i="1" dirty="0">
                <a:solidFill>
                  <a:schemeClr val="bg1"/>
                </a:solidFill>
              </a:rPr>
              <a:t>“…the most alarming and outrageous discovery since Mr. Gatling invented his gun</a:t>
            </a:r>
            <a:r>
              <a:rPr lang="en-US" sz="2800" dirty="0">
                <a:solidFill>
                  <a:schemeClr val="bg1"/>
                </a:solidFill>
              </a:rPr>
              <a:t>”</a:t>
            </a:r>
            <a:r>
              <a:rPr lang="en-US" sz="1000" dirty="0">
                <a:solidFill>
                  <a:schemeClr val="bg1"/>
                </a:solidFill>
              </a:rPr>
              <a:t> </a:t>
            </a:r>
          </a:p>
          <a:p>
            <a:endParaRPr lang="en-US" sz="1000" dirty="0">
              <a:solidFill>
                <a:schemeClr val="bg1"/>
              </a:solidFill>
            </a:endParaRPr>
          </a:p>
          <a:p>
            <a:r>
              <a:rPr lang="en-US" sz="2000" dirty="0">
                <a:solidFill>
                  <a:schemeClr val="bg1"/>
                </a:solidFill>
              </a:rPr>
              <a:t>                                                 (Nation, cited in Moore 1982: 206)</a:t>
            </a:r>
          </a:p>
          <a:p>
            <a:endParaRPr lang="en-GB" sz="2400" dirty="0">
              <a:solidFill>
                <a:schemeClr val="bg1"/>
              </a:solidFill>
            </a:endParaRPr>
          </a:p>
        </p:txBody>
      </p:sp>
      <p:sp>
        <p:nvSpPr>
          <p:cNvPr id="3" name="TextBox 2">
            <a:extLst>
              <a:ext uri="{FF2B5EF4-FFF2-40B4-BE49-F238E27FC236}">
                <a16:creationId xmlns:a16="http://schemas.microsoft.com/office/drawing/2014/main" id="{004529EF-427D-4F37-BA1F-DD8B5B4296E8}"/>
              </a:ext>
            </a:extLst>
          </p:cNvPr>
          <p:cNvSpPr txBox="1"/>
          <p:nvPr/>
        </p:nvSpPr>
        <p:spPr>
          <a:xfrm>
            <a:off x="774834" y="1661994"/>
            <a:ext cx="4769317" cy="2862322"/>
          </a:xfrm>
          <a:prstGeom prst="rect">
            <a:avLst/>
          </a:prstGeom>
          <a:noFill/>
        </p:spPr>
        <p:txBody>
          <a:bodyPr wrap="square" rtlCol="0">
            <a:spAutoFit/>
          </a:bodyPr>
          <a:lstStyle/>
          <a:p>
            <a:r>
              <a:rPr lang="en-GB" sz="2800" dirty="0">
                <a:solidFill>
                  <a:srgbClr val="FFC000"/>
                </a:solidFill>
              </a:rPr>
              <a:t>Vicary (1957)</a:t>
            </a:r>
          </a:p>
          <a:p>
            <a:r>
              <a:rPr lang="en-US" sz="2800" dirty="0">
                <a:solidFill>
                  <a:schemeClr val="bg1"/>
                </a:solidFill>
              </a:rPr>
              <a:t> "Eat Popcorn" and "Drink Coca-Cola"</a:t>
            </a:r>
            <a:r>
              <a:rPr lang="en-GB" sz="2800" dirty="0">
                <a:solidFill>
                  <a:schemeClr val="bg1"/>
                </a:solidFill>
              </a:rPr>
              <a:t> </a:t>
            </a:r>
            <a:r>
              <a:rPr lang="en-GB" sz="2800" b="1" i="1" dirty="0">
                <a:solidFill>
                  <a:srgbClr val="00B0F0"/>
                </a:solidFill>
              </a:rPr>
              <a:t>claimed</a:t>
            </a:r>
            <a:r>
              <a:rPr lang="en-GB" sz="2800" dirty="0">
                <a:solidFill>
                  <a:schemeClr val="bg1"/>
                </a:solidFill>
              </a:rPr>
              <a:t> to produce increase in sales of pop corn &amp; ice cream</a:t>
            </a:r>
            <a:endParaRPr lang="en-GB" sz="1000" dirty="0">
              <a:solidFill>
                <a:schemeClr val="bg1"/>
              </a:solidFill>
            </a:endParaRPr>
          </a:p>
          <a:p>
            <a:endParaRPr lang="en-GB" sz="1200" dirty="0">
              <a:solidFill>
                <a:schemeClr val="bg1"/>
              </a:solidFill>
            </a:endParaRPr>
          </a:p>
          <a:p>
            <a:r>
              <a:rPr lang="en-GB" sz="2800" dirty="0">
                <a:solidFill>
                  <a:schemeClr val="bg1"/>
                </a:solidFill>
              </a:rPr>
              <a:t>Created public unease;</a:t>
            </a:r>
          </a:p>
        </p:txBody>
      </p:sp>
      <p:pic>
        <p:nvPicPr>
          <p:cNvPr id="5" name="Picture 4">
            <a:extLst>
              <a:ext uri="{FF2B5EF4-FFF2-40B4-BE49-F238E27FC236}">
                <a16:creationId xmlns:a16="http://schemas.microsoft.com/office/drawing/2014/main" id="{7FCF0969-BC12-493B-9542-886B099E08BD}"/>
              </a:ext>
            </a:extLst>
          </p:cNvPr>
          <p:cNvPicPr>
            <a:picLocks noChangeAspect="1"/>
          </p:cNvPicPr>
          <p:nvPr/>
        </p:nvPicPr>
        <p:blipFill>
          <a:blip r:embed="rId2"/>
          <a:stretch>
            <a:fillRect/>
          </a:stretch>
        </p:blipFill>
        <p:spPr>
          <a:xfrm>
            <a:off x="7254742" y="690406"/>
            <a:ext cx="4646896" cy="5336597"/>
          </a:xfrm>
          <a:prstGeom prst="rect">
            <a:avLst/>
          </a:prstGeom>
          <a:ln w="28575">
            <a:solidFill>
              <a:srgbClr val="FFC000"/>
            </a:solidFill>
          </a:ln>
        </p:spPr>
      </p:pic>
      <p:sp>
        <p:nvSpPr>
          <p:cNvPr id="7" name="Rectangle 6">
            <a:extLst>
              <a:ext uri="{FF2B5EF4-FFF2-40B4-BE49-F238E27FC236}">
                <a16:creationId xmlns:a16="http://schemas.microsoft.com/office/drawing/2014/main" id="{DD31D8DB-AD2E-40F6-8DC8-ADFC461E42BF}"/>
              </a:ext>
            </a:extLst>
          </p:cNvPr>
          <p:cNvSpPr/>
          <p:nvPr/>
        </p:nvSpPr>
        <p:spPr>
          <a:xfrm>
            <a:off x="8642565" y="6134725"/>
            <a:ext cx="2241319" cy="215444"/>
          </a:xfrm>
          <a:prstGeom prst="rect">
            <a:avLst/>
          </a:prstGeom>
        </p:spPr>
        <p:txBody>
          <a:bodyPr wrap="none">
            <a:spAutoFit/>
          </a:bodyPr>
          <a:lstStyle/>
          <a:p>
            <a:pPr lvl="0"/>
            <a:r>
              <a:rPr lang="en-US" sz="800" dirty="0">
                <a:solidFill>
                  <a:schemeClr val="bg1"/>
                </a:solidFill>
              </a:rPr>
              <a:t>http://www.popflock.com/learn?s=James_Vicary</a:t>
            </a:r>
          </a:p>
        </p:txBody>
      </p:sp>
    </p:spTree>
    <p:extLst>
      <p:ext uri="{BB962C8B-B14F-4D97-AF65-F5344CB8AC3E}">
        <p14:creationId xmlns:p14="http://schemas.microsoft.com/office/powerpoint/2010/main" val="3809425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5630067" cy="830997"/>
          </a:xfrm>
          <a:prstGeom prst="rect">
            <a:avLst/>
          </a:prstGeom>
          <a:noFill/>
        </p:spPr>
        <p:txBody>
          <a:bodyPr wrap="none" rtlCol="0">
            <a:spAutoFit/>
          </a:bodyPr>
          <a:lstStyle/>
          <a:p>
            <a:r>
              <a:rPr lang="en-GB" sz="4800" dirty="0">
                <a:solidFill>
                  <a:srgbClr val="FFC000"/>
                </a:solidFill>
              </a:rPr>
              <a:t>Subliminal Perception</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pic>
        <p:nvPicPr>
          <p:cNvPr id="3" name="Picture 2">
            <a:extLst>
              <a:ext uri="{FF2B5EF4-FFF2-40B4-BE49-F238E27FC236}">
                <a16:creationId xmlns:a16="http://schemas.microsoft.com/office/drawing/2014/main" id="{AFBE6C9C-BE9A-4532-B68E-7680180D06C2}"/>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brightnessContrast bright="63000"/>
                    </a14:imgEffect>
                  </a14:imgLayer>
                </a14:imgProps>
              </a:ext>
            </a:extLst>
          </a:blip>
          <a:srcRect l="28895" t="25825" r="30131" b="19298"/>
          <a:stretch/>
        </p:blipFill>
        <p:spPr>
          <a:xfrm>
            <a:off x="5415018" y="1661994"/>
            <a:ext cx="6116582" cy="4608061"/>
          </a:xfrm>
          <a:prstGeom prst="rect">
            <a:avLst/>
          </a:prstGeom>
          <a:ln w="19050">
            <a:solidFill>
              <a:srgbClr val="FFC000"/>
            </a:solidFill>
          </a:ln>
        </p:spPr>
      </p:pic>
      <p:sp>
        <p:nvSpPr>
          <p:cNvPr id="5" name="Rectangle 4">
            <a:extLst>
              <a:ext uri="{FF2B5EF4-FFF2-40B4-BE49-F238E27FC236}">
                <a16:creationId xmlns:a16="http://schemas.microsoft.com/office/drawing/2014/main" id="{9360D56F-FF12-41D0-B01D-41BF609EF7BB}"/>
              </a:ext>
            </a:extLst>
          </p:cNvPr>
          <p:cNvSpPr/>
          <p:nvPr/>
        </p:nvSpPr>
        <p:spPr>
          <a:xfrm>
            <a:off x="6060001" y="5688448"/>
            <a:ext cx="5261061" cy="461665"/>
          </a:xfrm>
          <a:prstGeom prst="rect">
            <a:avLst/>
          </a:prstGeom>
        </p:spPr>
        <p:txBody>
          <a:bodyPr wrap="square">
            <a:spAutoFit/>
          </a:bodyPr>
          <a:lstStyle/>
          <a:p>
            <a:r>
              <a:rPr lang="en-GB" sz="1400" dirty="0">
                <a:solidFill>
                  <a:schemeClr val="bg1"/>
                </a:solidFill>
              </a:rPr>
              <a:t>Facsimile: Messaris (2013)</a:t>
            </a:r>
          </a:p>
          <a:p>
            <a:r>
              <a:rPr lang="en-GB" sz="1000" dirty="0">
                <a:solidFill>
                  <a:schemeClr val="bg1"/>
                </a:solidFill>
              </a:rPr>
              <a:t>   </a:t>
            </a:r>
            <a:r>
              <a:rPr lang="en-GB" sz="1000" dirty="0">
                <a:solidFill>
                  <a:schemeClr val="bg1"/>
                </a:solidFill>
                <a:hlinkClick r:id="rId4"/>
              </a:rPr>
              <a:t>https://repository.upenn.edu/cgi/viewcontent.cgi?article=1474&amp;context=asc_papers</a:t>
            </a:r>
            <a:r>
              <a:rPr lang="en-GB" sz="1000" dirty="0">
                <a:solidFill>
                  <a:schemeClr val="bg1"/>
                </a:solidFill>
              </a:rPr>
              <a:t>  </a:t>
            </a:r>
          </a:p>
        </p:txBody>
      </p:sp>
      <p:pic>
        <p:nvPicPr>
          <p:cNvPr id="7" name="Picture 6">
            <a:extLst>
              <a:ext uri="{FF2B5EF4-FFF2-40B4-BE49-F238E27FC236}">
                <a16:creationId xmlns:a16="http://schemas.microsoft.com/office/drawing/2014/main" id="{C7FEDA46-EAE2-43C0-B054-17353CB1DB17}"/>
              </a:ext>
            </a:extLst>
          </p:cNvPr>
          <p:cNvPicPr>
            <a:picLocks noChangeAspect="1"/>
          </p:cNvPicPr>
          <p:nvPr/>
        </p:nvPicPr>
        <p:blipFill>
          <a:blip r:embed="rId5"/>
          <a:stretch>
            <a:fillRect/>
          </a:stretch>
        </p:blipFill>
        <p:spPr>
          <a:xfrm>
            <a:off x="660400" y="1716756"/>
            <a:ext cx="3627434" cy="4310246"/>
          </a:xfrm>
          <a:prstGeom prst="rect">
            <a:avLst/>
          </a:prstGeom>
        </p:spPr>
      </p:pic>
      <p:sp>
        <p:nvSpPr>
          <p:cNvPr id="11" name="TextBox 10">
            <a:extLst>
              <a:ext uri="{FF2B5EF4-FFF2-40B4-BE49-F238E27FC236}">
                <a16:creationId xmlns:a16="http://schemas.microsoft.com/office/drawing/2014/main" id="{F8EECCE9-971D-4466-AE6F-CE15F14199E4}"/>
              </a:ext>
            </a:extLst>
          </p:cNvPr>
          <p:cNvSpPr txBox="1"/>
          <p:nvPr/>
        </p:nvSpPr>
        <p:spPr>
          <a:xfrm>
            <a:off x="870938" y="6150113"/>
            <a:ext cx="2771913" cy="184666"/>
          </a:xfrm>
          <a:prstGeom prst="rect">
            <a:avLst/>
          </a:prstGeom>
          <a:noFill/>
        </p:spPr>
        <p:txBody>
          <a:bodyPr wrap="none" rtlCol="0">
            <a:spAutoFit/>
          </a:bodyPr>
          <a:lstStyle/>
          <a:p>
            <a:pPr lvl="0"/>
            <a:r>
              <a:rPr lang="en-GB" sz="600" dirty="0">
                <a:solidFill>
                  <a:prstClr val="white"/>
                </a:solidFill>
                <a:hlinkClick r:id="rId6"/>
              </a:rPr>
              <a:t>http://www.actuallynotes.com/la-publicidad-subliminal-en-el-cine-y-en-la-musica/</a:t>
            </a:r>
            <a:r>
              <a:rPr lang="en-GB" sz="600" dirty="0">
                <a:solidFill>
                  <a:prstClr val="white"/>
                </a:solidFill>
              </a:rPr>
              <a:t> </a:t>
            </a:r>
          </a:p>
        </p:txBody>
      </p:sp>
    </p:spTree>
    <p:extLst>
      <p:ext uri="{BB962C8B-B14F-4D97-AF65-F5344CB8AC3E}">
        <p14:creationId xmlns:p14="http://schemas.microsoft.com/office/powerpoint/2010/main" val="2334443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95553" y="111013"/>
            <a:ext cx="11756423" cy="707886"/>
          </a:xfrm>
          <a:prstGeom prst="rect">
            <a:avLst/>
          </a:prstGeom>
          <a:noFill/>
        </p:spPr>
        <p:txBody>
          <a:bodyPr wrap="square" rtlCol="0">
            <a:spAutoFit/>
          </a:bodyPr>
          <a:lstStyle/>
          <a:p>
            <a:r>
              <a:rPr lang="en-GB" sz="4000" dirty="0">
                <a:solidFill>
                  <a:srgbClr val="FFC000"/>
                </a:solidFill>
                <a:latin typeface="+mj-lt"/>
              </a:rPr>
              <a:t>Bush Presidential Campaign 2000</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668512"/>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pic>
        <p:nvPicPr>
          <p:cNvPr id="7" name="Picture 6">
            <a:extLst>
              <a:ext uri="{FF2B5EF4-FFF2-40B4-BE49-F238E27FC236}">
                <a16:creationId xmlns:a16="http://schemas.microsoft.com/office/drawing/2014/main" id="{3573B3D5-5D9D-439A-BA7A-070FD328F31F}"/>
              </a:ext>
            </a:extLst>
          </p:cNvPr>
          <p:cNvPicPr>
            <a:picLocks noChangeAspect="1"/>
          </p:cNvPicPr>
          <p:nvPr/>
        </p:nvPicPr>
        <p:blipFill rotWithShape="1">
          <a:blip r:embed="rId3"/>
          <a:srcRect l="7049" r="22598" b="10240"/>
          <a:stretch/>
        </p:blipFill>
        <p:spPr>
          <a:xfrm>
            <a:off x="7368243" y="1376398"/>
            <a:ext cx="4343805" cy="4894723"/>
          </a:xfrm>
          <a:prstGeom prst="rect">
            <a:avLst/>
          </a:prstGeom>
          <a:ln>
            <a:solidFill>
              <a:srgbClr val="FFC000"/>
            </a:solidFill>
          </a:ln>
        </p:spPr>
      </p:pic>
      <p:sp>
        <p:nvSpPr>
          <p:cNvPr id="5" name="Rectangle 4">
            <a:extLst>
              <a:ext uri="{FF2B5EF4-FFF2-40B4-BE49-F238E27FC236}">
                <a16:creationId xmlns:a16="http://schemas.microsoft.com/office/drawing/2014/main" id="{31F6585A-ECC2-420B-A441-EF8A2ED7EE39}"/>
              </a:ext>
            </a:extLst>
          </p:cNvPr>
          <p:cNvSpPr/>
          <p:nvPr/>
        </p:nvSpPr>
        <p:spPr>
          <a:xfrm>
            <a:off x="9187650" y="5974044"/>
            <a:ext cx="2358338" cy="215444"/>
          </a:xfrm>
          <a:prstGeom prst="rect">
            <a:avLst/>
          </a:prstGeom>
        </p:spPr>
        <p:txBody>
          <a:bodyPr wrap="none">
            <a:spAutoFit/>
          </a:bodyPr>
          <a:lstStyle/>
          <a:p>
            <a:r>
              <a:rPr lang="en-GB" sz="800" dirty="0">
                <a:solidFill>
                  <a:schemeClr val="bg1"/>
                </a:solidFill>
              </a:rPr>
              <a:t>https://evil.fandom.com/wiki/Subliminal_Messages</a:t>
            </a:r>
          </a:p>
        </p:txBody>
      </p:sp>
      <p:pic>
        <p:nvPicPr>
          <p:cNvPr id="8" name="Picture 7">
            <a:extLst>
              <a:ext uri="{FF2B5EF4-FFF2-40B4-BE49-F238E27FC236}">
                <a16:creationId xmlns:a16="http://schemas.microsoft.com/office/drawing/2014/main" id="{66C04CAC-96B4-4C96-A2A3-0DF3106A60E1}"/>
              </a:ext>
            </a:extLst>
          </p:cNvPr>
          <p:cNvPicPr>
            <a:picLocks noChangeAspect="1"/>
          </p:cNvPicPr>
          <p:nvPr/>
        </p:nvPicPr>
        <p:blipFill rotWithShape="1">
          <a:blip r:embed="rId4"/>
          <a:srcRect l="12641" t="12117" r="20270" b="23427"/>
          <a:stretch/>
        </p:blipFill>
        <p:spPr>
          <a:xfrm>
            <a:off x="929692" y="2046625"/>
            <a:ext cx="5584124" cy="3017816"/>
          </a:xfrm>
          <a:prstGeom prst="rect">
            <a:avLst/>
          </a:prstGeom>
          <a:ln w="12700">
            <a:solidFill>
              <a:srgbClr val="FFC000"/>
            </a:solidFill>
          </a:ln>
        </p:spPr>
      </p:pic>
      <p:sp>
        <p:nvSpPr>
          <p:cNvPr id="2" name="TextBox 1">
            <a:extLst>
              <a:ext uri="{FF2B5EF4-FFF2-40B4-BE49-F238E27FC236}">
                <a16:creationId xmlns:a16="http://schemas.microsoft.com/office/drawing/2014/main" id="{69FD6ED1-9B51-493A-9ECB-2F37DD0BA617}"/>
              </a:ext>
            </a:extLst>
          </p:cNvPr>
          <p:cNvSpPr txBox="1"/>
          <p:nvPr/>
        </p:nvSpPr>
        <p:spPr>
          <a:xfrm>
            <a:off x="929692" y="5465133"/>
            <a:ext cx="5639766" cy="646331"/>
          </a:xfrm>
          <a:prstGeom prst="rect">
            <a:avLst/>
          </a:prstGeom>
          <a:noFill/>
        </p:spPr>
        <p:txBody>
          <a:bodyPr wrap="square" rtlCol="0">
            <a:spAutoFit/>
          </a:bodyPr>
          <a:lstStyle/>
          <a:p>
            <a:r>
              <a:rPr lang="en-GB" dirty="0">
                <a:solidFill>
                  <a:srgbClr val="FFC000"/>
                </a:solidFill>
                <a:hlinkClick r:id="rId5"/>
              </a:rPr>
              <a:t>https://www.youtube.com/watch?v=2NPKxhfFQMs</a:t>
            </a:r>
            <a:endParaRPr lang="en-GB" dirty="0">
              <a:solidFill>
                <a:srgbClr val="FFC000"/>
              </a:solidFill>
            </a:endParaRPr>
          </a:p>
          <a:p>
            <a:r>
              <a:rPr lang="en-GB" dirty="0">
                <a:solidFill>
                  <a:schemeClr val="bg1"/>
                </a:solidFill>
              </a:rPr>
              <a:t>[Accessed 21.01.20] </a:t>
            </a:r>
          </a:p>
        </p:txBody>
      </p:sp>
    </p:spTree>
    <p:extLst>
      <p:ext uri="{BB962C8B-B14F-4D97-AF65-F5344CB8AC3E}">
        <p14:creationId xmlns:p14="http://schemas.microsoft.com/office/powerpoint/2010/main" val="506646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901272"/>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pic>
        <p:nvPicPr>
          <p:cNvPr id="8" name="Picture 7">
            <a:extLst>
              <a:ext uri="{FF2B5EF4-FFF2-40B4-BE49-F238E27FC236}">
                <a16:creationId xmlns:a16="http://schemas.microsoft.com/office/drawing/2014/main" id="{66C04CAC-96B4-4C96-A2A3-0DF3106A60E1}"/>
              </a:ext>
            </a:extLst>
          </p:cNvPr>
          <p:cNvPicPr>
            <a:picLocks noChangeAspect="1"/>
          </p:cNvPicPr>
          <p:nvPr/>
        </p:nvPicPr>
        <p:blipFill rotWithShape="1">
          <a:blip r:embed="rId3"/>
          <a:srcRect l="12641" t="12117" r="20270" b="23427"/>
          <a:stretch/>
        </p:blipFill>
        <p:spPr>
          <a:xfrm>
            <a:off x="9665686" y="623691"/>
            <a:ext cx="2394075" cy="1293825"/>
          </a:xfrm>
          <a:prstGeom prst="rect">
            <a:avLst/>
          </a:prstGeom>
          <a:ln w="12700">
            <a:noFill/>
          </a:ln>
        </p:spPr>
      </p:pic>
      <p:sp>
        <p:nvSpPr>
          <p:cNvPr id="4" name="TextBox 3">
            <a:extLst>
              <a:ext uri="{FF2B5EF4-FFF2-40B4-BE49-F238E27FC236}">
                <a16:creationId xmlns:a16="http://schemas.microsoft.com/office/drawing/2014/main" id="{3E66C207-5EED-4DD9-96AC-28683A3A545B}"/>
              </a:ext>
            </a:extLst>
          </p:cNvPr>
          <p:cNvSpPr txBox="1"/>
          <p:nvPr/>
        </p:nvSpPr>
        <p:spPr>
          <a:xfrm>
            <a:off x="444210" y="54886"/>
            <a:ext cx="11756423" cy="1692771"/>
          </a:xfrm>
          <a:prstGeom prst="rect">
            <a:avLst/>
          </a:prstGeom>
          <a:noFill/>
        </p:spPr>
        <p:txBody>
          <a:bodyPr wrap="square" rtlCol="0">
            <a:spAutoFit/>
          </a:bodyPr>
          <a:lstStyle/>
          <a:p>
            <a:r>
              <a:rPr lang="en-US" sz="3200" dirty="0">
                <a:solidFill>
                  <a:srgbClr val="FFC000"/>
                </a:solidFill>
                <a:latin typeface="+mj-lt"/>
              </a:rPr>
              <a:t>PRESS STATEMENT OF COMMISSIONER GLORIA TRISTANI: Federal Communications Commission (FFC) March 9, 2001 </a:t>
            </a:r>
          </a:p>
          <a:p>
            <a:endParaRPr lang="en-US" sz="4000" dirty="0">
              <a:solidFill>
                <a:srgbClr val="FFC000"/>
              </a:solidFill>
              <a:latin typeface="+mj-lt"/>
            </a:endParaRPr>
          </a:p>
        </p:txBody>
      </p:sp>
      <p:sp>
        <p:nvSpPr>
          <p:cNvPr id="3" name="Rectangle 2">
            <a:extLst>
              <a:ext uri="{FF2B5EF4-FFF2-40B4-BE49-F238E27FC236}">
                <a16:creationId xmlns:a16="http://schemas.microsoft.com/office/drawing/2014/main" id="{32D414D0-AF28-4CB6-964B-9209537FC066}"/>
              </a:ext>
            </a:extLst>
          </p:cNvPr>
          <p:cNvSpPr/>
          <p:nvPr/>
        </p:nvSpPr>
        <p:spPr>
          <a:xfrm>
            <a:off x="444210" y="1336126"/>
            <a:ext cx="11109788" cy="5355312"/>
          </a:xfrm>
          <a:prstGeom prst="rect">
            <a:avLst/>
          </a:prstGeom>
        </p:spPr>
        <p:txBody>
          <a:bodyPr wrap="square">
            <a:spAutoFit/>
          </a:bodyPr>
          <a:lstStyle/>
          <a:p>
            <a:r>
              <a:rPr lang="en-US" sz="2600" dirty="0">
                <a:solidFill>
                  <a:schemeClr val="bg1"/>
                </a:solidFill>
              </a:rPr>
              <a:t>“Senators Wyden and Breaux said they had “reason to believe that broadcasters are airing television advertisements that contain subliminal messages.”</a:t>
            </a:r>
            <a:endParaRPr lang="en-US" sz="1000" dirty="0">
              <a:solidFill>
                <a:schemeClr val="bg1"/>
              </a:solidFill>
            </a:endParaRPr>
          </a:p>
          <a:p>
            <a:endParaRPr lang="en-US" sz="1000" dirty="0">
              <a:solidFill>
                <a:schemeClr val="bg1"/>
              </a:solidFill>
            </a:endParaRPr>
          </a:p>
          <a:p>
            <a:pPr marL="342900" indent="-342900">
              <a:buFont typeface="Arial" panose="020B0604020202020204" pitchFamily="34" charset="0"/>
              <a:buChar char="•"/>
            </a:pPr>
            <a:r>
              <a:rPr lang="en-US" sz="2600" dirty="0">
                <a:solidFill>
                  <a:schemeClr val="bg1"/>
                </a:solidFill>
              </a:rPr>
              <a:t> They said the advertisement </a:t>
            </a:r>
            <a:r>
              <a:rPr lang="en-US" sz="2600" i="1" dirty="0">
                <a:solidFill>
                  <a:srgbClr val="00B0F0"/>
                </a:solidFill>
              </a:rPr>
              <a:t>“displayed the word ‘RATS’ as it attacks Vice President Gore’s prescription drug proposal.”</a:t>
            </a:r>
            <a:endParaRPr lang="en-US" sz="1000" i="1" dirty="0">
              <a:solidFill>
                <a:srgbClr val="00B0F0"/>
              </a:solidFill>
            </a:endParaRPr>
          </a:p>
          <a:p>
            <a:pPr marL="342900" indent="-342900">
              <a:buFont typeface="Arial" panose="020B0604020202020204" pitchFamily="34" charset="0"/>
              <a:buChar char="•"/>
            </a:pPr>
            <a:endParaRPr lang="en-US" sz="1000" dirty="0">
              <a:solidFill>
                <a:schemeClr val="bg1"/>
              </a:solidFill>
            </a:endParaRPr>
          </a:p>
          <a:p>
            <a:pPr marL="342900" indent="-342900">
              <a:buFont typeface="Arial" panose="020B0604020202020204" pitchFamily="34" charset="0"/>
              <a:buChar char="•"/>
            </a:pPr>
            <a:r>
              <a:rPr lang="en-US" sz="2600" dirty="0">
                <a:solidFill>
                  <a:schemeClr val="bg1"/>
                </a:solidFill>
              </a:rPr>
              <a:t>The letter cited a New York Times report that the word ‘RATS’ </a:t>
            </a:r>
            <a:r>
              <a:rPr lang="en-US" sz="2600" dirty="0">
                <a:solidFill>
                  <a:srgbClr val="00B0F0"/>
                </a:solidFill>
              </a:rPr>
              <a:t>“….appears for only one-thirtieth of a second, and it is in capital letters that are larger than any other words contained in the commercial…” </a:t>
            </a:r>
            <a:r>
              <a:rPr lang="en-US" sz="2600" dirty="0">
                <a:solidFill>
                  <a:schemeClr val="bg1"/>
                </a:solidFill>
              </a:rPr>
              <a:t>The 1974 Public Notice provides:</a:t>
            </a:r>
            <a:endParaRPr lang="en-US" sz="1000" dirty="0">
              <a:solidFill>
                <a:schemeClr val="bg1"/>
              </a:solidFill>
            </a:endParaRPr>
          </a:p>
          <a:p>
            <a:pPr marL="342900" indent="-342900">
              <a:buFont typeface="Arial" panose="020B0604020202020204" pitchFamily="34" charset="0"/>
              <a:buChar char="•"/>
            </a:pPr>
            <a:endParaRPr lang="en-US" sz="1000" dirty="0">
              <a:solidFill>
                <a:schemeClr val="bg1"/>
              </a:solidFill>
            </a:endParaRPr>
          </a:p>
          <a:p>
            <a:r>
              <a:rPr lang="en-US" sz="2600" dirty="0">
                <a:solidFill>
                  <a:schemeClr val="bg1"/>
                </a:solidFill>
              </a:rPr>
              <a:t>We believe that use of subliminal perception [technique] is inconsistent with the obligations of a licensee, and we take this occasion to make clear that broadcasts employing such techniques are contrary to the public interest. Whether effective or not, such broadcasts clearly are intended to be deceptive.”</a:t>
            </a:r>
            <a:endParaRPr lang="en-GB" sz="2600" dirty="0">
              <a:solidFill>
                <a:schemeClr val="bg1"/>
              </a:solidFill>
            </a:endParaRPr>
          </a:p>
        </p:txBody>
      </p:sp>
    </p:spTree>
    <p:extLst>
      <p:ext uri="{BB962C8B-B14F-4D97-AF65-F5344CB8AC3E}">
        <p14:creationId xmlns:p14="http://schemas.microsoft.com/office/powerpoint/2010/main" val="699903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124345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167947" y="113734"/>
            <a:ext cx="12024053" cy="1877437"/>
          </a:xfrm>
          <a:prstGeom prst="rect">
            <a:avLst/>
          </a:prstGeom>
          <a:noFill/>
        </p:spPr>
        <p:txBody>
          <a:bodyPr wrap="square" rtlCol="0">
            <a:spAutoFit/>
          </a:bodyPr>
          <a:lstStyle/>
          <a:p>
            <a:r>
              <a:rPr lang="en-US" sz="4000" dirty="0">
                <a:solidFill>
                  <a:srgbClr val="FFC000"/>
                </a:solidFill>
                <a:latin typeface="+mj-lt"/>
              </a:rPr>
              <a:t>Legality of Subliminal advertising in USA (</a:t>
            </a:r>
            <a:r>
              <a:rPr lang="en-US" sz="3600" dirty="0">
                <a:solidFill>
                  <a:srgbClr val="FFC000"/>
                </a:solidFill>
                <a:latin typeface="Calibri Light" panose="020F0302020204030204"/>
              </a:rPr>
              <a:t>Not Laws, but </a:t>
            </a:r>
            <a:r>
              <a:rPr lang="en-US" sz="3600" dirty="0">
                <a:solidFill>
                  <a:srgbClr val="FFC000"/>
                </a:solidFill>
                <a:latin typeface="+mj-lt"/>
              </a:rPr>
              <a:t>Guidelines &amp; Codes of Practice) </a:t>
            </a:r>
          </a:p>
          <a:p>
            <a:endParaRPr lang="en-US" sz="4000" dirty="0">
              <a:solidFill>
                <a:srgbClr val="FFC000"/>
              </a:solidFill>
              <a:latin typeface="+mj-lt"/>
            </a:endParaRPr>
          </a:p>
        </p:txBody>
      </p:sp>
      <p:pic>
        <p:nvPicPr>
          <p:cNvPr id="5" name="Picture 4">
            <a:extLst>
              <a:ext uri="{FF2B5EF4-FFF2-40B4-BE49-F238E27FC236}">
                <a16:creationId xmlns:a16="http://schemas.microsoft.com/office/drawing/2014/main" id="{DC6B5291-9D77-4707-81BC-039F86C0522D}"/>
              </a:ext>
            </a:extLst>
          </p:cNvPr>
          <p:cNvPicPr>
            <a:picLocks noChangeAspect="1"/>
          </p:cNvPicPr>
          <p:nvPr/>
        </p:nvPicPr>
        <p:blipFill>
          <a:blip r:embed="rId3"/>
          <a:stretch>
            <a:fillRect/>
          </a:stretch>
        </p:blipFill>
        <p:spPr>
          <a:xfrm>
            <a:off x="3840005" y="1806070"/>
            <a:ext cx="4511990" cy="2447265"/>
          </a:xfrm>
          <a:prstGeom prst="rect">
            <a:avLst/>
          </a:prstGeom>
        </p:spPr>
      </p:pic>
      <p:sp>
        <p:nvSpPr>
          <p:cNvPr id="2" name="TextBox 1">
            <a:extLst>
              <a:ext uri="{FF2B5EF4-FFF2-40B4-BE49-F238E27FC236}">
                <a16:creationId xmlns:a16="http://schemas.microsoft.com/office/drawing/2014/main" id="{47D08746-70C7-4364-B803-EFE3284E4E6C}"/>
              </a:ext>
            </a:extLst>
          </p:cNvPr>
          <p:cNvSpPr txBox="1"/>
          <p:nvPr/>
        </p:nvSpPr>
        <p:spPr>
          <a:xfrm>
            <a:off x="1413713" y="4446618"/>
            <a:ext cx="9976206" cy="1815882"/>
          </a:xfrm>
          <a:prstGeom prst="rect">
            <a:avLst/>
          </a:prstGeom>
          <a:noFill/>
        </p:spPr>
        <p:txBody>
          <a:bodyPr wrap="square" rtlCol="0">
            <a:spAutoFit/>
          </a:bodyPr>
          <a:lstStyle/>
          <a:p>
            <a:r>
              <a:rPr lang="en-US" sz="2800" dirty="0">
                <a:solidFill>
                  <a:schemeClr val="bg1"/>
                </a:solidFill>
              </a:rPr>
              <a:t>The same policy statement cited approvingly a definition of subliminal advertising as, “ </a:t>
            </a:r>
            <a:r>
              <a:rPr lang="en-US" sz="2800" dirty="0">
                <a:solidFill>
                  <a:srgbClr val="00B0F0"/>
                </a:solidFill>
              </a:rPr>
              <a:t>Any technique whereby an attempt is made to convey information to the viewer by transmitting messages below the threshold level of normal awareness. </a:t>
            </a:r>
            <a:r>
              <a:rPr lang="en-US" sz="2800" dirty="0">
                <a:solidFill>
                  <a:schemeClr val="bg1"/>
                </a:solidFill>
              </a:rPr>
              <a:t>”</a:t>
            </a:r>
            <a:r>
              <a:rPr lang="en-GB" sz="2800" dirty="0">
                <a:solidFill>
                  <a:schemeClr val="bg1"/>
                </a:solidFill>
              </a:rPr>
              <a:t> *</a:t>
            </a:r>
          </a:p>
        </p:txBody>
      </p:sp>
    </p:spTree>
    <p:extLst>
      <p:ext uri="{BB962C8B-B14F-4D97-AF65-F5344CB8AC3E}">
        <p14:creationId xmlns:p14="http://schemas.microsoft.com/office/powerpoint/2010/main" val="3136109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124345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DAD40AE9-51B4-4FA5-A837-9B30ADAE19BE}"/>
              </a:ext>
            </a:extLst>
          </p:cNvPr>
          <p:cNvSpPr txBox="1"/>
          <p:nvPr/>
        </p:nvSpPr>
        <p:spPr>
          <a:xfrm>
            <a:off x="998620" y="412458"/>
            <a:ext cx="9872831" cy="830997"/>
          </a:xfrm>
          <a:prstGeom prst="rect">
            <a:avLst/>
          </a:prstGeom>
          <a:noFill/>
        </p:spPr>
        <p:txBody>
          <a:bodyPr wrap="none" rtlCol="0">
            <a:spAutoFit/>
          </a:bodyPr>
          <a:lstStyle/>
          <a:p>
            <a:r>
              <a:rPr lang="en-GB" sz="4800" dirty="0">
                <a:solidFill>
                  <a:srgbClr val="FFC000"/>
                </a:solidFill>
                <a:latin typeface="+mj-lt"/>
              </a:rPr>
              <a:t>Subliminal Perception: End of Part One</a:t>
            </a:r>
          </a:p>
        </p:txBody>
      </p:sp>
      <p:sp>
        <p:nvSpPr>
          <p:cNvPr id="7" name="TextBox 6">
            <a:extLst>
              <a:ext uri="{FF2B5EF4-FFF2-40B4-BE49-F238E27FC236}">
                <a16:creationId xmlns:a16="http://schemas.microsoft.com/office/drawing/2014/main" id="{502F61D4-8A5C-4B6E-8ADB-BA5124C2ACEA}"/>
              </a:ext>
            </a:extLst>
          </p:cNvPr>
          <p:cNvSpPr txBox="1"/>
          <p:nvPr/>
        </p:nvSpPr>
        <p:spPr>
          <a:xfrm>
            <a:off x="1118169" y="2025908"/>
            <a:ext cx="10732936" cy="4832092"/>
          </a:xfrm>
          <a:prstGeom prst="rect">
            <a:avLst/>
          </a:prstGeom>
          <a:noFill/>
        </p:spPr>
        <p:txBody>
          <a:bodyPr wrap="square" rtlCol="0">
            <a:spAutoFit/>
          </a:bodyPr>
          <a:lstStyle/>
          <a:p>
            <a:pPr marL="457200" indent="-457200">
              <a:buFont typeface="Wingdings" panose="05000000000000000000" pitchFamily="2" charset="2"/>
              <a:buChar char="v"/>
            </a:pPr>
            <a:r>
              <a:rPr lang="en-GB" sz="2800" dirty="0">
                <a:solidFill>
                  <a:schemeClr val="bg1"/>
                </a:solidFill>
              </a:rPr>
              <a:t>The term subliminal perception applies across the senses</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The term can be used quite loosely to cover a range of scenarios </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US" sz="2800" dirty="0">
                <a:solidFill>
                  <a:schemeClr val="bg1"/>
                </a:solidFill>
              </a:rPr>
              <a:t>Subliminal perception is used to prime </a:t>
            </a:r>
            <a:r>
              <a:rPr lang="en-GB" sz="2800" dirty="0">
                <a:solidFill>
                  <a:schemeClr val="bg1"/>
                </a:solidFill>
              </a:rPr>
              <a:t>behaviour</a:t>
            </a:r>
            <a:r>
              <a:rPr lang="en-US" sz="2800" dirty="0">
                <a:solidFill>
                  <a:schemeClr val="bg1"/>
                </a:solidFill>
              </a:rPr>
              <a:t> in ways favourable  to the communicator of a message</a:t>
            </a:r>
          </a:p>
          <a:p>
            <a:endParaRPr lang="en-US" sz="2800" dirty="0">
              <a:solidFill>
                <a:schemeClr val="bg1"/>
              </a:solidFill>
            </a:endParaRPr>
          </a:p>
          <a:p>
            <a:r>
              <a:rPr lang="en-US" sz="2800" dirty="0">
                <a:solidFill>
                  <a:srgbClr val="0070C0"/>
                </a:solidFill>
              </a:rPr>
              <a:t>Need for tighter definitions if wanting to understand, research &amp; evaluate the topic – Will look at this in Part Two </a:t>
            </a:r>
          </a:p>
          <a:p>
            <a:endParaRPr lang="en-US" sz="2800" dirty="0">
              <a:solidFill>
                <a:schemeClr val="bg1"/>
              </a:solidFill>
            </a:endParaRPr>
          </a:p>
          <a:p>
            <a:pPr marL="457200" indent="-457200">
              <a:buFont typeface="Wingdings" panose="05000000000000000000" pitchFamily="2" charset="2"/>
              <a:buChar char="v"/>
            </a:pPr>
            <a:endParaRPr lang="en-GB" sz="2800" dirty="0">
              <a:solidFill>
                <a:schemeClr val="bg1"/>
              </a:solidFill>
            </a:endParaRPr>
          </a:p>
        </p:txBody>
      </p:sp>
    </p:spTree>
    <p:extLst>
      <p:ext uri="{BB962C8B-B14F-4D97-AF65-F5344CB8AC3E}">
        <p14:creationId xmlns:p14="http://schemas.microsoft.com/office/powerpoint/2010/main" val="143320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0"/>
            <a:ext cx="2930995" cy="830997"/>
          </a:xfrm>
          <a:prstGeom prst="rect">
            <a:avLst/>
          </a:prstGeom>
          <a:noFill/>
        </p:spPr>
        <p:txBody>
          <a:bodyPr wrap="none" rtlCol="0">
            <a:spAutoFit/>
          </a:bodyPr>
          <a:lstStyle/>
          <a:p>
            <a:r>
              <a:rPr lang="en-GB" sz="4800" dirty="0">
                <a:solidFill>
                  <a:srgbClr val="FFC000"/>
                </a:solidFill>
              </a:rPr>
              <a:t>References</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46166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856314" y="1569128"/>
            <a:ext cx="10479369" cy="6246654"/>
          </a:xfrm>
          <a:prstGeom prst="rect">
            <a:avLst/>
          </a:prstGeom>
          <a:noFill/>
        </p:spPr>
        <p:txBody>
          <a:bodyPr wrap="square" rtlCol="0">
            <a:spAutoFit/>
          </a:bodyPr>
          <a:lstStyle/>
          <a:p>
            <a:r>
              <a:rPr lang="en-US" sz="1600" dirty="0">
                <a:solidFill>
                  <a:schemeClr val="bg1"/>
                </a:solidFill>
              </a:rPr>
              <a:t>Dijksterhuis, A., </a:t>
            </a:r>
            <a:r>
              <a:rPr lang="en-US" sz="1600" dirty="0" err="1">
                <a:solidFill>
                  <a:schemeClr val="bg1"/>
                </a:solidFill>
              </a:rPr>
              <a:t>Aarts</a:t>
            </a:r>
            <a:r>
              <a:rPr lang="en-US" sz="1600" dirty="0">
                <a:solidFill>
                  <a:schemeClr val="bg1"/>
                </a:solidFill>
              </a:rPr>
              <a:t>, H., &amp; Smith, P. (2006). </a:t>
            </a:r>
            <a:r>
              <a:rPr lang="en-US" sz="1600" i="1" dirty="0">
                <a:solidFill>
                  <a:schemeClr val="bg1"/>
                </a:solidFill>
              </a:rPr>
              <a:t>The Power of the Subliminal: On Subliminal Persuasion and Other Potential Applications. </a:t>
            </a:r>
            <a:r>
              <a:rPr lang="en-US" sz="1600" dirty="0">
                <a:solidFill>
                  <a:schemeClr val="bg1"/>
                </a:solidFill>
              </a:rPr>
              <a:t>Available at: </a:t>
            </a:r>
            <a:r>
              <a:rPr lang="en-GB" sz="1600" dirty="0">
                <a:hlinkClick r:id="rId2"/>
              </a:rPr>
              <a:t>https://www.researchgate.net/publication/46667196_The_Power_of_the_Subliminal_On_Subliminal_Persuasion_and_Other_Potential_Applications</a:t>
            </a:r>
            <a:r>
              <a:rPr lang="en-GB" sz="1600" dirty="0"/>
              <a:t>    </a:t>
            </a:r>
            <a:r>
              <a:rPr lang="en-GB" sz="1600" dirty="0">
                <a:solidFill>
                  <a:schemeClr val="bg1"/>
                </a:solidFill>
              </a:rPr>
              <a:t>[Accessed 07.01.20]</a:t>
            </a:r>
          </a:p>
          <a:p>
            <a:endParaRPr lang="en-GB" sz="1600" dirty="0">
              <a:solidFill>
                <a:schemeClr val="bg1"/>
              </a:solidFill>
            </a:endParaRPr>
          </a:p>
          <a:p>
            <a:r>
              <a:rPr lang="en-US" sz="1600" dirty="0">
                <a:solidFill>
                  <a:schemeClr val="bg1"/>
                </a:solidFill>
              </a:rPr>
              <a:t>Fitzsimons, G., Chartrand, T., &amp; Fitzsimons, G. (2008). Automatic Effects of Brand Exposure on Motivated Behavior: How Apple Makes You "Think Different". </a:t>
            </a:r>
            <a:r>
              <a:rPr lang="en-US" sz="1600" i="1" dirty="0">
                <a:solidFill>
                  <a:schemeClr val="bg1"/>
                </a:solidFill>
              </a:rPr>
              <a:t>The Journal of Consumer Research, 35, </a:t>
            </a:r>
            <a:r>
              <a:rPr lang="en-US" sz="1600" dirty="0">
                <a:solidFill>
                  <a:schemeClr val="bg1"/>
                </a:solidFill>
              </a:rPr>
              <a:t>1, 21. Available at:</a:t>
            </a:r>
          </a:p>
          <a:p>
            <a:r>
              <a:rPr lang="en-GB" sz="1600" dirty="0">
                <a:hlinkClick r:id="rId3"/>
              </a:rPr>
              <a:t>https://pdfs.semanticscholar.org/b2af/924232d709e496060136ce7f35689f992b9a.pdf?_ga=2.97053791.1143002495.1579785308-17251078.1570735663</a:t>
            </a:r>
            <a:endParaRPr lang="en-GB" sz="1600" dirty="0"/>
          </a:p>
          <a:p>
            <a:r>
              <a:rPr lang="en-GB" sz="1600" dirty="0">
                <a:solidFill>
                  <a:schemeClr val="bg1"/>
                </a:solidFill>
              </a:rPr>
              <a:t>[Accessed 23.01.20]</a:t>
            </a:r>
          </a:p>
          <a:p>
            <a:endParaRPr lang="en-GB" sz="1600" dirty="0">
              <a:solidFill>
                <a:schemeClr val="bg1"/>
              </a:solidFill>
            </a:endParaRPr>
          </a:p>
          <a:p>
            <a:r>
              <a:rPr lang="en-GB" sz="1600" dirty="0" err="1">
                <a:solidFill>
                  <a:schemeClr val="bg1"/>
                </a:solidFill>
              </a:rPr>
              <a:t>Graphicology</a:t>
            </a:r>
            <a:r>
              <a:rPr lang="en-GB" sz="1600" dirty="0">
                <a:solidFill>
                  <a:schemeClr val="bg1"/>
                </a:solidFill>
              </a:rPr>
              <a:t> (2010) </a:t>
            </a:r>
            <a:r>
              <a:rPr lang="en-US" sz="1600" i="1" dirty="0">
                <a:solidFill>
                  <a:schemeClr val="bg1"/>
                </a:solidFill>
              </a:rPr>
              <a:t>292. The. Sneakiest. Design. Ever. </a:t>
            </a:r>
            <a:r>
              <a:rPr lang="en-US" sz="1600" dirty="0">
                <a:solidFill>
                  <a:schemeClr val="bg1"/>
                </a:solidFill>
              </a:rPr>
              <a:t>Available at: </a:t>
            </a:r>
            <a:r>
              <a:rPr lang="en-US" sz="1600" dirty="0">
                <a:solidFill>
                  <a:schemeClr val="bg1"/>
                </a:solidFill>
                <a:hlinkClick r:id="rId4"/>
              </a:rPr>
              <a:t>http://www.graphicology.com/blog/2010/4/28/292-the-sneakiest-design-ever.html</a:t>
            </a:r>
            <a:r>
              <a:rPr lang="en-US" sz="1600" dirty="0">
                <a:solidFill>
                  <a:schemeClr val="bg1"/>
                </a:solidFill>
              </a:rPr>
              <a:t>   [Accessed 07.01.20]</a:t>
            </a:r>
          </a:p>
          <a:p>
            <a:endParaRPr lang="en-US" sz="1600" dirty="0">
              <a:solidFill>
                <a:schemeClr val="bg1"/>
              </a:solidFill>
            </a:endParaRPr>
          </a:p>
          <a:p>
            <a:pPr lvl="0">
              <a:defRPr/>
            </a:pPr>
            <a:r>
              <a:rPr lang="en-US" sz="1600" dirty="0">
                <a:solidFill>
                  <a:schemeClr val="bg1"/>
                </a:solidFill>
              </a:rPr>
              <a:t>Inamori, Y. (1979). Effects of False Heart Rate Feedback on Cognitive Appraisal and Physiological Responses to Emotional Stimuli. </a:t>
            </a:r>
            <a:r>
              <a:rPr lang="en-US" sz="1600" i="1" dirty="0">
                <a:solidFill>
                  <a:schemeClr val="bg1"/>
                </a:solidFill>
              </a:rPr>
              <a:t>Japanese Psychological Research</a:t>
            </a:r>
            <a:r>
              <a:rPr lang="en-US" sz="1600" dirty="0">
                <a:solidFill>
                  <a:schemeClr val="bg1"/>
                </a:solidFill>
              </a:rPr>
              <a:t>. 21.3: 153-157. Available at:</a:t>
            </a:r>
          </a:p>
          <a:p>
            <a:pPr lvl="0">
              <a:defRPr/>
            </a:pPr>
            <a:r>
              <a:rPr lang="en-US" sz="1600" dirty="0">
                <a:solidFill>
                  <a:schemeClr val="bg1"/>
                </a:solidFill>
                <a:hlinkClick r:id="rId5"/>
              </a:rPr>
              <a:t>https://www.jstage.jst.go.jp/article/psycholres1954/21/3/21_3_153/_article</a:t>
            </a:r>
            <a:r>
              <a:rPr lang="en-US" sz="1600" dirty="0">
                <a:solidFill>
                  <a:schemeClr val="bg1"/>
                </a:solidFill>
              </a:rPr>
              <a:t>  [Accessed 14.01.20]</a:t>
            </a:r>
          </a:p>
          <a:p>
            <a:pPr lvl="0">
              <a:defRPr/>
            </a:pPr>
            <a:endParaRPr lang="en-US" sz="1600" dirty="0">
              <a:solidFill>
                <a:schemeClr val="bg1"/>
              </a:solidFill>
            </a:endParaRPr>
          </a:p>
          <a:p>
            <a:pPr lvl="0">
              <a:defRPr/>
            </a:pPr>
            <a:r>
              <a:rPr lang="en-US" sz="1600" dirty="0" err="1">
                <a:solidFill>
                  <a:schemeClr val="bg1"/>
                </a:solidFill>
              </a:rPr>
              <a:t>Mlodinow</a:t>
            </a:r>
            <a:r>
              <a:rPr lang="en-US" sz="1600" dirty="0">
                <a:solidFill>
                  <a:schemeClr val="bg1"/>
                </a:solidFill>
              </a:rPr>
              <a:t>, L. (2012). </a:t>
            </a:r>
            <a:r>
              <a:rPr lang="en-US" sz="1600" i="1" dirty="0">
                <a:solidFill>
                  <a:schemeClr val="bg1"/>
                </a:solidFill>
              </a:rPr>
              <a:t>Subliminal: The revolution of the new unconscious and what it teaches us about ourselves. </a:t>
            </a:r>
            <a:r>
              <a:rPr lang="en-US" sz="1600" dirty="0">
                <a:solidFill>
                  <a:schemeClr val="bg1"/>
                </a:solidFill>
              </a:rPr>
              <a:t>Great Britain: Allen Lane.</a:t>
            </a:r>
          </a:p>
          <a:p>
            <a:pPr lvl="0">
              <a:defRPr/>
            </a:pPr>
            <a:endParaRPr lang="en-US" sz="1600" dirty="0">
              <a:solidFill>
                <a:schemeClr val="bg1"/>
              </a:solidFill>
            </a:endParaRPr>
          </a:p>
          <a:p>
            <a:endParaRPr lang="en-US" sz="1600" dirty="0">
              <a:solidFill>
                <a:srgbClr val="FFC000"/>
              </a:solidFill>
            </a:endParaRPr>
          </a:p>
          <a:p>
            <a:endParaRPr lang="en-GB" sz="1600" dirty="0">
              <a:solidFill>
                <a:srgbClr val="FFC000"/>
              </a:solidFill>
            </a:endParaRPr>
          </a:p>
          <a:p>
            <a:endParaRPr lang="en-GB" sz="1600" dirty="0">
              <a:solidFill>
                <a:srgbClr val="FFC000"/>
              </a:solidFill>
            </a:endParaRPr>
          </a:p>
          <a:p>
            <a:endParaRPr lang="en-GB" sz="1600" dirty="0">
              <a:solidFill>
                <a:srgbClr val="FFC000"/>
              </a:solidFill>
            </a:endParaRPr>
          </a:p>
        </p:txBody>
      </p:sp>
    </p:spTree>
    <p:extLst>
      <p:ext uri="{BB962C8B-B14F-4D97-AF65-F5344CB8AC3E}">
        <p14:creationId xmlns:p14="http://schemas.microsoft.com/office/powerpoint/2010/main" val="25857524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2930995" cy="830997"/>
          </a:xfrm>
          <a:prstGeom prst="rect">
            <a:avLst/>
          </a:prstGeom>
          <a:noFill/>
        </p:spPr>
        <p:txBody>
          <a:bodyPr wrap="none" rtlCol="0">
            <a:spAutoFit/>
          </a:bodyPr>
          <a:lstStyle/>
          <a:p>
            <a:r>
              <a:rPr lang="en-GB" sz="4800" dirty="0">
                <a:solidFill>
                  <a:srgbClr val="FFC000"/>
                </a:solidFill>
              </a:rPr>
              <a:t>References</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622828" y="1565408"/>
            <a:ext cx="11192921" cy="3662541"/>
          </a:xfrm>
          <a:prstGeom prst="rect">
            <a:avLst/>
          </a:prstGeom>
          <a:noFill/>
        </p:spPr>
        <p:txBody>
          <a:bodyPr wrap="square" rtlCol="0">
            <a:spAutoFit/>
          </a:bodyPr>
          <a:lstStyle/>
          <a:p>
            <a:pPr lvl="0"/>
            <a:r>
              <a:rPr lang="en-US" sz="1600" dirty="0">
                <a:solidFill>
                  <a:prstClr val="white"/>
                </a:solidFill>
              </a:rPr>
              <a:t>North, A. C., Hargreaves, D. J., &amp; McKendrick, J. (January 01, 1999). The influence of in-store music on wine selections. </a:t>
            </a:r>
            <a:r>
              <a:rPr lang="en-US" sz="1600" i="1" dirty="0">
                <a:solidFill>
                  <a:prstClr val="white"/>
                </a:solidFill>
              </a:rPr>
              <a:t>Journal of Applied Psychology</a:t>
            </a:r>
            <a:r>
              <a:rPr lang="en-US" sz="1600" dirty="0">
                <a:solidFill>
                  <a:prstClr val="white"/>
                </a:solidFill>
              </a:rPr>
              <a:t>, 84, 2, 271-276.</a:t>
            </a:r>
          </a:p>
          <a:p>
            <a:pPr lvl="0">
              <a:defRPr/>
            </a:pPr>
            <a:endParaRPr lang="en-US" sz="1600" dirty="0">
              <a:solidFill>
                <a:prstClr val="white"/>
              </a:solidFill>
            </a:endParaRPr>
          </a:p>
          <a:p>
            <a:pPr lvl="0">
              <a:defRPr/>
            </a:pPr>
            <a:r>
              <a:rPr lang="en-US" sz="1600" dirty="0" err="1">
                <a:solidFill>
                  <a:prstClr val="white"/>
                </a:solidFill>
              </a:rPr>
              <a:t>Theus</a:t>
            </a:r>
            <a:r>
              <a:rPr lang="en-US" sz="1600" dirty="0">
                <a:solidFill>
                  <a:prstClr val="white"/>
                </a:solidFill>
              </a:rPr>
              <a:t> (1994). Subliminal Advertising and the Psychology of Processing Unconscious Stimuli: A Review of Research. </a:t>
            </a:r>
            <a:r>
              <a:rPr lang="en-US" sz="1600" i="1" dirty="0">
                <a:solidFill>
                  <a:prstClr val="white"/>
                </a:solidFill>
              </a:rPr>
              <a:t>Psychology &amp; Marketing.</a:t>
            </a:r>
            <a:r>
              <a:rPr lang="en-US" sz="1600" dirty="0">
                <a:solidFill>
                  <a:prstClr val="white"/>
                </a:solidFill>
              </a:rPr>
              <a:t> 11.3: 271-290. Available at: </a:t>
            </a:r>
            <a:r>
              <a:rPr lang="en-US" sz="1600" dirty="0">
                <a:solidFill>
                  <a:prstClr val="white"/>
                </a:solidFill>
                <a:hlinkClick r:id="rId2"/>
              </a:rPr>
              <a:t>https://login.ezproxy.uwtsd.ac.uk/login?qurl=https%3a%2f%2fsearch.proquest.com%2fdocview%2f230408468%3faccountid%3d130472%26rfr_id%3dinfo%253Axri%252Fsid%253Aprimo</a:t>
            </a:r>
            <a:r>
              <a:rPr lang="en-US" sz="1600" dirty="0">
                <a:solidFill>
                  <a:prstClr val="white"/>
                </a:solidFill>
              </a:rPr>
              <a:t>  [Accessed 09.03.20]</a:t>
            </a:r>
          </a:p>
          <a:p>
            <a:pPr lvl="0">
              <a:defRPr/>
            </a:pPr>
            <a:endParaRPr lang="en-US" sz="1600" dirty="0">
              <a:solidFill>
                <a:prstClr val="white"/>
              </a:solidFill>
            </a:endParaRPr>
          </a:p>
          <a:p>
            <a:pPr lvl="0">
              <a:defRPr/>
            </a:pPr>
            <a:r>
              <a:rPr lang="en-US" sz="1600" dirty="0" err="1">
                <a:solidFill>
                  <a:prstClr val="white"/>
                </a:solidFill>
              </a:rPr>
              <a:t>Valins</a:t>
            </a:r>
            <a:r>
              <a:rPr lang="en-US" sz="1600" dirty="0">
                <a:solidFill>
                  <a:prstClr val="white"/>
                </a:solidFill>
              </a:rPr>
              <a:t>, S. (1966). Cognitive effects of false heart-rate feedback. </a:t>
            </a:r>
            <a:r>
              <a:rPr lang="en-US" sz="1600" i="1" dirty="0">
                <a:solidFill>
                  <a:prstClr val="white"/>
                </a:solidFill>
              </a:rPr>
              <a:t>Journal of Personality and Social Psychology, (4) </a:t>
            </a:r>
            <a:r>
              <a:rPr lang="en-US" sz="1600" dirty="0">
                <a:solidFill>
                  <a:prstClr val="white"/>
                </a:solidFill>
              </a:rPr>
              <a:t>4 pp. 400-8.</a:t>
            </a:r>
          </a:p>
          <a:p>
            <a:pPr lvl="0">
              <a:defRPr/>
            </a:pPr>
            <a:endParaRPr lang="en-US" sz="1600" dirty="0">
              <a:solidFill>
                <a:prstClr val="white"/>
              </a:solidFill>
            </a:endParaRPr>
          </a:p>
          <a:p>
            <a:pPr lvl="0"/>
            <a:r>
              <a:rPr lang="en-US" sz="1600" dirty="0">
                <a:solidFill>
                  <a:prstClr val="white"/>
                </a:solidFill>
              </a:rPr>
              <a:t>Weinberger, J. &amp; </a:t>
            </a:r>
            <a:r>
              <a:rPr lang="en-US" sz="1600" dirty="0" err="1">
                <a:solidFill>
                  <a:prstClr val="white"/>
                </a:solidFill>
              </a:rPr>
              <a:t>Westen</a:t>
            </a:r>
            <a:r>
              <a:rPr lang="en-US" sz="1600" dirty="0">
                <a:solidFill>
                  <a:prstClr val="white"/>
                </a:solidFill>
              </a:rPr>
              <a:t>, D. (2008). Rats, We Should Have Used Clinton: Subliminal Priming in Political Campaigns. </a:t>
            </a:r>
            <a:r>
              <a:rPr lang="en-US" sz="1600" i="1" dirty="0">
                <a:solidFill>
                  <a:prstClr val="white"/>
                </a:solidFill>
              </a:rPr>
              <a:t>Political Psychology. </a:t>
            </a:r>
            <a:r>
              <a:rPr lang="en-US" sz="1600" dirty="0">
                <a:solidFill>
                  <a:prstClr val="white"/>
                </a:solidFill>
              </a:rPr>
              <a:t>29.5: 631-651. Available at: </a:t>
            </a:r>
            <a:r>
              <a:rPr lang="en-US" sz="1600" dirty="0">
                <a:solidFill>
                  <a:prstClr val="white"/>
                </a:solidFill>
                <a:hlinkClick r:id="rId3"/>
              </a:rPr>
              <a:t>https://onlinelibrary.wiley.com/doi/pdf/10.1111/j.1467-9221.2008.00658.x</a:t>
            </a:r>
            <a:r>
              <a:rPr lang="en-US" sz="1600" dirty="0">
                <a:solidFill>
                  <a:prstClr val="white"/>
                </a:solidFill>
              </a:rPr>
              <a:t>  </a:t>
            </a:r>
            <a:r>
              <a:rPr lang="en-GB" sz="1600" dirty="0">
                <a:solidFill>
                  <a:prstClr val="white"/>
                </a:solidFill>
              </a:rPr>
              <a:t>[Accessed 07.01.20]</a:t>
            </a:r>
          </a:p>
          <a:p>
            <a:endParaRPr lang="en-GB" sz="2400" dirty="0">
              <a:solidFill>
                <a:srgbClr val="FFC000"/>
              </a:solidFill>
            </a:endParaRPr>
          </a:p>
        </p:txBody>
      </p:sp>
    </p:spTree>
    <p:extLst>
      <p:ext uri="{BB962C8B-B14F-4D97-AF65-F5344CB8AC3E}">
        <p14:creationId xmlns:p14="http://schemas.microsoft.com/office/powerpoint/2010/main" val="39558977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14669</TotalTime>
  <Words>2728</Words>
  <Application>Microsoft Office PowerPoint</Application>
  <PresentationFormat>Widescreen</PresentationFormat>
  <Paragraphs>213</Paragraphs>
  <Slides>24</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Arial Unicode MS</vt:lpstr>
      <vt:lpstr>Calibri</vt:lpstr>
      <vt:lpstr>Calibri Light</vt:lpstr>
      <vt:lpstr>Georgia Pro Light</vt:lpstr>
      <vt:lpstr>Hadassah Friedlaender</vt:lpstr>
      <vt:lpstr>Independent Serif</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399</cp:revision>
  <dcterms:created xsi:type="dcterms:W3CDTF">2019-12-10T15:44:23Z</dcterms:created>
  <dcterms:modified xsi:type="dcterms:W3CDTF">2020-03-25T22:21:22Z</dcterms:modified>
</cp:coreProperties>
</file>