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60"/>
    <p:restoredTop sz="94714"/>
  </p:normalViewPr>
  <p:slideViewPr>
    <p:cSldViewPr snapToGrid="0">
      <p:cViewPr varScale="1">
        <p:scale>
          <a:sx n="83" d="100"/>
          <a:sy n="83" d="100"/>
        </p:scale>
        <p:origin x="224" y="8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73048-0475-A4EA-1E36-3508852476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D9DC81-44FB-71F2-7D49-1A5266561B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44A855-91ED-38A5-5D51-6DC48536C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40F3FF-C471-75CF-FC5E-C55A78A11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F89E20-0FF0-0850-9B53-B9CFF62B5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85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146EE-906C-AB6D-CACA-186173309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25589-8C8B-0B02-4A5A-8F6E72909B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20E068-0E8F-EAA1-4559-BF9A380D8E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12BF25-879B-4CD8-35FB-5E3E09D55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50A61-2FAB-1838-E008-B7C01E79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854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F01776-4148-9F52-C175-781CD6167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4A2C4B-AFD0-C428-B351-6753684EF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FAFF5-0F8B-BBFC-7CD5-038A90EBF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57C7B0-B059-4CEA-2743-C399F3777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B39D7-A256-33F2-3424-2A3B1796F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504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A95AA-BD45-0679-67A3-61569EBB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5A5679-6210-F6D1-E0F3-20050DD6FF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352A33-F933-7D81-EF65-9B56F46000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872D59-D75A-B4F8-D6B6-5936ACBAB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45EAAC-0822-ADCD-9E21-5DAB0DE60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90AF37-B850-D361-D953-CF2DA549E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633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3435A-BC80-812A-A7AF-9ADC647B5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51371C-8532-9521-ED88-A700D33F7C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21D48C-08CB-2C51-9FA7-CF42B1741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242547-8ABD-6464-14E4-371F7BC0BD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3D330D-264B-EC44-B100-804BCEBD7F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7A0EB1-2B82-1968-F27F-7C9104BA5E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0CA510-18EF-B3D1-0B0D-74FB5114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64CAAE-C285-3DEE-FF2B-AD04322A2D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030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CEDCC-6B50-96B4-9D59-5A9407AAD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17731D-71B4-2317-592B-865CD5E4E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214CFF-4C28-AD4D-D390-26516F9C0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18D1FC-A5C0-F206-301A-18D93C5EF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22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C8CFD0-9804-B73A-DB6A-54A46F4B8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6FA047-6AEE-1683-D4B9-B770D83AA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95D761-34E4-52D2-3E72-1826954B1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948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8AC8E-CB04-BF5F-35DD-12B52C892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30A89F-F090-0069-EAA8-0142D566CA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C2F60A-7D18-FA51-A566-641C87922F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46FD0E-51C6-70CE-CA9A-1CD097410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F0952B-8AD8-71AD-A831-1F77DBD56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6669F-F3E7-FF56-0385-C17F22112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557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7AC93-6A95-E426-1C00-8798B2953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892914-6E68-4307-B66B-4F8704B8BE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9FBA5-50E2-F85A-CD26-C4F6DA4674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FDC213-98D7-DA27-BB42-7ACBBEE72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68C9BA-A6D0-3D40-3844-2C3AF9A1B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AABEC5-E478-C12D-3BF5-E93F67C64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241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EE9BF-BE9D-17D2-5B8C-37F68A9D4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C23BE0-B1F5-B865-0E55-924EB6C0FD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E5194-C1B5-FE69-E8BB-ED72C5600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3D8E4-5211-C3F6-9D12-F7B0FC69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D42D6F-0E7D-CBC9-2392-E45BEAB66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722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F71D5E-6036-5C7F-5730-E182EBD189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7E8C02-A7A3-9296-0455-1D6737BDE3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85B4E-92F2-551A-9C13-9757E59F5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B1A3F-D12A-F055-2995-3552053BF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BEF26C-DD17-D1BE-B11E-8F4196AEE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381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021C63-CC4D-03E8-E80A-660B2BB8B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50F47D-C864-02C0-FD0F-2EC47318DF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C0BFEF-6EE4-47FA-D2C3-C21D638B6D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C9893-B10A-9247-BD02-9E71A39D56DA}" type="datetimeFigureOut">
              <a:rPr lang="en-US" smtClean="0"/>
              <a:t>7/18/26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6C275C-E7E3-6498-45E6-BE2D62057B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7415F-C046-BDEB-7888-9240BD91A8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C15AC2-2C62-F246-A9E1-1DB5322590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33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rbucks.com/rewards" TargetMode="External"/><Relationship Id="rId2" Type="http://schemas.openxmlformats.org/officeDocument/2006/relationships/hyperlink" Target="https://www.starbucks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ico.org.uk/" TargetMode="External"/><Relationship Id="rId4" Type="http://schemas.openxmlformats.org/officeDocument/2006/relationships/hyperlink" Target="https://investor.starbuck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8AAC95-3719-4BCD-B710-4160043D92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3A6D7BA-50E4-42FE-A0E3-FC42B7EC43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2767722"/>
            <a:ext cx="3021543" cy="1532055"/>
          </a:xfrm>
          <a:custGeom>
            <a:avLst/>
            <a:gdLst>
              <a:gd name="connsiteX0" fmla="*/ 3021543 w 3021543"/>
              <a:gd name="connsiteY0" fmla="*/ 0 h 1532055"/>
              <a:gd name="connsiteX1" fmla="*/ 2963800 w 3021543"/>
              <a:gd name="connsiteY1" fmla="*/ 7730 h 1532055"/>
              <a:gd name="connsiteX2" fmla="*/ 2793803 w 3021543"/>
              <a:gd name="connsiteY2" fmla="*/ 25704 h 1532055"/>
              <a:gd name="connsiteX3" fmla="*/ 2414348 w 3021543"/>
              <a:gd name="connsiteY3" fmla="*/ 31695 h 1532055"/>
              <a:gd name="connsiteX4" fmla="*/ 2091558 w 3021543"/>
              <a:gd name="connsiteY4" fmla="*/ 29298 h 1532055"/>
              <a:gd name="connsiteX5" fmla="*/ 1645319 w 3021543"/>
              <a:gd name="connsiteY5" fmla="*/ 30497 h 1532055"/>
              <a:gd name="connsiteX6" fmla="*/ 1243602 w 3021543"/>
              <a:gd name="connsiteY6" fmla="*/ 64048 h 1532055"/>
              <a:gd name="connsiteX7" fmla="*/ 753851 w 3021543"/>
              <a:gd name="connsiteY7" fmla="*/ 61651 h 1532055"/>
              <a:gd name="connsiteX8" fmla="*/ 465465 w 3021543"/>
              <a:gd name="connsiteY8" fmla="*/ 123960 h 1532055"/>
              <a:gd name="connsiteX9" fmla="*/ 546416 w 3021543"/>
              <a:gd name="connsiteY9" fmla="*/ 145529 h 1532055"/>
              <a:gd name="connsiteX10" fmla="*/ 689091 w 3021543"/>
              <a:gd name="connsiteY10" fmla="*/ 192260 h 1532055"/>
              <a:gd name="connsiteX11" fmla="*/ 704269 w 3021543"/>
              <a:gd name="connsiteY11" fmla="*/ 222217 h 1532055"/>
              <a:gd name="connsiteX12" fmla="*/ 683020 w 3021543"/>
              <a:gd name="connsiteY12" fmla="*/ 236595 h 1532055"/>
              <a:gd name="connsiteX13" fmla="*/ 621295 w 3021543"/>
              <a:gd name="connsiteY13" fmla="*/ 264155 h 1532055"/>
              <a:gd name="connsiteX14" fmla="*/ 848968 w 3021543"/>
              <a:gd name="connsiteY14" fmla="*/ 304896 h 1532055"/>
              <a:gd name="connsiteX15" fmla="*/ 768018 w 3021543"/>
              <a:gd name="connsiteY15" fmla="*/ 330059 h 1532055"/>
              <a:gd name="connsiteX16" fmla="*/ 684032 w 3021543"/>
              <a:gd name="connsiteY16" fmla="*/ 348032 h 1532055"/>
              <a:gd name="connsiteX17" fmla="*/ 592962 w 3021543"/>
              <a:gd name="connsiteY17" fmla="*/ 361213 h 1532055"/>
              <a:gd name="connsiteX18" fmla="*/ 509988 w 3021543"/>
              <a:gd name="connsiteY18" fmla="*/ 387575 h 1532055"/>
              <a:gd name="connsiteX19" fmla="*/ 726531 w 3021543"/>
              <a:gd name="connsiteY19" fmla="*/ 398359 h 1532055"/>
              <a:gd name="connsiteX20" fmla="*/ 614212 w 3021543"/>
              <a:gd name="connsiteY20" fmla="*/ 422324 h 1532055"/>
              <a:gd name="connsiteX21" fmla="*/ 522131 w 3021543"/>
              <a:gd name="connsiteY21" fmla="*/ 453478 h 1532055"/>
              <a:gd name="connsiteX22" fmla="*/ 457370 w 3021543"/>
              <a:gd name="connsiteY22" fmla="*/ 467857 h 1532055"/>
              <a:gd name="connsiteX23" fmla="*/ 388562 w 3021543"/>
              <a:gd name="connsiteY23" fmla="*/ 471452 h 1532055"/>
              <a:gd name="connsiteX24" fmla="*/ 372372 w 3021543"/>
              <a:gd name="connsiteY24" fmla="*/ 494218 h 1532055"/>
              <a:gd name="connsiteX25" fmla="*/ 393622 w 3021543"/>
              <a:gd name="connsiteY25" fmla="*/ 518184 h 1532055"/>
              <a:gd name="connsiteX26" fmla="*/ 426002 w 3021543"/>
              <a:gd name="connsiteY26" fmla="*/ 520580 h 1532055"/>
              <a:gd name="connsiteX27" fmla="*/ 619271 w 3021543"/>
              <a:gd name="connsiteY27" fmla="*/ 526571 h 1532055"/>
              <a:gd name="connsiteX28" fmla="*/ 0 w 3021543"/>
              <a:gd name="connsiteY28" fmla="*/ 579294 h 1532055"/>
              <a:gd name="connsiteX29" fmla="*/ 83986 w 3021543"/>
              <a:gd name="connsiteY29" fmla="*/ 611647 h 1532055"/>
              <a:gd name="connsiteX30" fmla="*/ 112319 w 3021543"/>
              <a:gd name="connsiteY30" fmla="*/ 700317 h 1532055"/>
              <a:gd name="connsiteX31" fmla="*/ 215531 w 3021543"/>
              <a:gd name="connsiteY31" fmla="*/ 750643 h 1532055"/>
              <a:gd name="connsiteX32" fmla="*/ 282315 w 3021543"/>
              <a:gd name="connsiteY32" fmla="*/ 768617 h 1532055"/>
              <a:gd name="connsiteX33" fmla="*/ 435109 w 3021543"/>
              <a:gd name="connsiteY33" fmla="*/ 794979 h 1532055"/>
              <a:gd name="connsiteX34" fmla="*/ 457370 w 3021543"/>
              <a:gd name="connsiteY34" fmla="*/ 838116 h 1532055"/>
              <a:gd name="connsiteX35" fmla="*/ 476596 w 3021543"/>
              <a:gd name="connsiteY35" fmla="*/ 886046 h 1532055"/>
              <a:gd name="connsiteX36" fmla="*/ 517071 w 3021543"/>
              <a:gd name="connsiteY36" fmla="*/ 917200 h 1532055"/>
              <a:gd name="connsiteX37" fmla="*/ 202377 w 3021543"/>
              <a:gd name="connsiteY37" fmla="*/ 912407 h 1532055"/>
              <a:gd name="connsiteX38" fmla="*/ 557546 w 3021543"/>
              <a:gd name="connsiteY38" fmla="*/ 1013060 h 1532055"/>
              <a:gd name="connsiteX39" fmla="*/ 526178 w 3021543"/>
              <a:gd name="connsiteY39" fmla="*/ 1052602 h 1532055"/>
              <a:gd name="connsiteX40" fmla="*/ 720459 w 3021543"/>
              <a:gd name="connsiteY40" fmla="*/ 1106523 h 1532055"/>
              <a:gd name="connsiteX41" fmla="*/ 616236 w 3021543"/>
              <a:gd name="connsiteY41" fmla="*/ 1112514 h 1532055"/>
              <a:gd name="connsiteX42" fmla="*/ 1222353 w 3021543"/>
              <a:gd name="connsiteY42" fmla="*/ 1337785 h 1532055"/>
              <a:gd name="connsiteX43" fmla="*/ 2087511 w 3021543"/>
              <a:gd name="connsiteY43" fmla="*/ 1500747 h 1532055"/>
              <a:gd name="connsiteX44" fmla="*/ 2425479 w 3021543"/>
              <a:gd name="connsiteY44" fmla="*/ 1531901 h 1532055"/>
              <a:gd name="connsiteX45" fmla="*/ 2809994 w 3021543"/>
              <a:gd name="connsiteY45" fmla="*/ 1522315 h 1532055"/>
              <a:gd name="connsiteX46" fmla="*/ 2953618 w 3021543"/>
              <a:gd name="connsiteY46" fmla="*/ 1512448 h 1532055"/>
              <a:gd name="connsiteX47" fmla="*/ 3021543 w 3021543"/>
              <a:gd name="connsiteY47" fmla="*/ 1502657 h 153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532055">
                <a:moveTo>
                  <a:pt x="3021543" y="0"/>
                </a:moveTo>
                <a:lnTo>
                  <a:pt x="2963800" y="7730"/>
                </a:lnTo>
                <a:cubicBezTo>
                  <a:pt x="2907134" y="14919"/>
                  <a:pt x="2850469" y="24506"/>
                  <a:pt x="2793803" y="25704"/>
                </a:cubicBezTo>
                <a:cubicBezTo>
                  <a:pt x="2667318" y="29298"/>
                  <a:pt x="2539821" y="20911"/>
                  <a:pt x="2414348" y="31695"/>
                </a:cubicBezTo>
                <a:cubicBezTo>
                  <a:pt x="2307089" y="41281"/>
                  <a:pt x="2198818" y="30497"/>
                  <a:pt x="2091558" y="29298"/>
                </a:cubicBezTo>
                <a:cubicBezTo>
                  <a:pt x="1942812" y="28100"/>
                  <a:pt x="1793053" y="19713"/>
                  <a:pt x="1645319" y="30497"/>
                </a:cubicBezTo>
                <a:cubicBezTo>
                  <a:pt x="1510738" y="38885"/>
                  <a:pt x="1376158" y="41281"/>
                  <a:pt x="1243602" y="64048"/>
                </a:cubicBezTo>
                <a:cubicBezTo>
                  <a:pt x="1079677" y="76030"/>
                  <a:pt x="916765" y="68841"/>
                  <a:pt x="753851" y="61651"/>
                </a:cubicBezTo>
                <a:cubicBezTo>
                  <a:pt x="653675" y="56858"/>
                  <a:pt x="554511" y="41281"/>
                  <a:pt x="465465" y="123960"/>
                </a:cubicBezTo>
                <a:cubicBezTo>
                  <a:pt x="489751" y="143132"/>
                  <a:pt x="519095" y="139537"/>
                  <a:pt x="546416" y="145529"/>
                </a:cubicBezTo>
                <a:cubicBezTo>
                  <a:pt x="594986" y="157511"/>
                  <a:pt x="643557" y="169493"/>
                  <a:pt x="689091" y="192260"/>
                </a:cubicBezTo>
                <a:cubicBezTo>
                  <a:pt x="699210" y="197053"/>
                  <a:pt x="708317" y="206639"/>
                  <a:pt x="704269" y="222217"/>
                </a:cubicBezTo>
                <a:cubicBezTo>
                  <a:pt x="701234" y="234199"/>
                  <a:pt x="691115" y="234199"/>
                  <a:pt x="683020" y="236595"/>
                </a:cubicBezTo>
                <a:cubicBezTo>
                  <a:pt x="664806" y="243785"/>
                  <a:pt x="642545" y="238992"/>
                  <a:pt x="621295" y="264155"/>
                </a:cubicBezTo>
                <a:cubicBezTo>
                  <a:pt x="702245" y="277336"/>
                  <a:pt x="780160" y="252172"/>
                  <a:pt x="848968" y="304896"/>
                </a:cubicBezTo>
                <a:cubicBezTo>
                  <a:pt x="823671" y="331257"/>
                  <a:pt x="795339" y="325266"/>
                  <a:pt x="768018" y="330059"/>
                </a:cubicBezTo>
                <a:cubicBezTo>
                  <a:pt x="739685" y="334852"/>
                  <a:pt x="712365" y="343240"/>
                  <a:pt x="684032" y="348032"/>
                </a:cubicBezTo>
                <a:cubicBezTo>
                  <a:pt x="653675" y="354023"/>
                  <a:pt x="623319" y="355222"/>
                  <a:pt x="592962" y="361213"/>
                </a:cubicBezTo>
                <a:cubicBezTo>
                  <a:pt x="567666" y="366006"/>
                  <a:pt x="540345" y="357618"/>
                  <a:pt x="509988" y="387575"/>
                </a:cubicBezTo>
                <a:cubicBezTo>
                  <a:pt x="584867" y="409143"/>
                  <a:pt x="652663" y="376790"/>
                  <a:pt x="726531" y="398359"/>
                </a:cubicBezTo>
                <a:cubicBezTo>
                  <a:pt x="683020" y="417531"/>
                  <a:pt x="647604" y="411539"/>
                  <a:pt x="614212" y="422324"/>
                </a:cubicBezTo>
                <a:cubicBezTo>
                  <a:pt x="583855" y="433108"/>
                  <a:pt x="547428" y="421126"/>
                  <a:pt x="522131" y="453478"/>
                </a:cubicBezTo>
                <a:cubicBezTo>
                  <a:pt x="502905" y="478641"/>
                  <a:pt x="482668" y="482236"/>
                  <a:pt x="457370" y="467857"/>
                </a:cubicBezTo>
                <a:cubicBezTo>
                  <a:pt x="435109" y="454676"/>
                  <a:pt x="410824" y="458271"/>
                  <a:pt x="388562" y="471452"/>
                </a:cubicBezTo>
                <a:cubicBezTo>
                  <a:pt x="380468" y="476245"/>
                  <a:pt x="372372" y="482236"/>
                  <a:pt x="372372" y="494218"/>
                </a:cubicBezTo>
                <a:cubicBezTo>
                  <a:pt x="372372" y="510994"/>
                  <a:pt x="382491" y="515787"/>
                  <a:pt x="393622" y="518184"/>
                </a:cubicBezTo>
                <a:cubicBezTo>
                  <a:pt x="403741" y="520580"/>
                  <a:pt x="415883" y="522977"/>
                  <a:pt x="426002" y="520580"/>
                </a:cubicBezTo>
                <a:cubicBezTo>
                  <a:pt x="490762" y="507399"/>
                  <a:pt x="554511" y="528968"/>
                  <a:pt x="619271" y="526571"/>
                </a:cubicBezTo>
                <a:cubicBezTo>
                  <a:pt x="415883" y="578096"/>
                  <a:pt x="210471" y="561321"/>
                  <a:pt x="0" y="579294"/>
                </a:cubicBezTo>
                <a:cubicBezTo>
                  <a:pt x="27321" y="615241"/>
                  <a:pt x="62737" y="585286"/>
                  <a:pt x="83986" y="611647"/>
                </a:cubicBezTo>
                <a:cubicBezTo>
                  <a:pt x="63748" y="666766"/>
                  <a:pt x="71844" y="696722"/>
                  <a:pt x="112319" y="700317"/>
                </a:cubicBezTo>
                <a:cubicBezTo>
                  <a:pt x="151782" y="703912"/>
                  <a:pt x="194281" y="684740"/>
                  <a:pt x="215531" y="750643"/>
                </a:cubicBezTo>
                <a:cubicBezTo>
                  <a:pt x="221602" y="771014"/>
                  <a:pt x="259042" y="765023"/>
                  <a:pt x="282315" y="768617"/>
                </a:cubicBezTo>
                <a:cubicBezTo>
                  <a:pt x="332909" y="777005"/>
                  <a:pt x="386539" y="768617"/>
                  <a:pt x="435109" y="794979"/>
                </a:cubicBezTo>
                <a:cubicBezTo>
                  <a:pt x="454335" y="804565"/>
                  <a:pt x="467489" y="811754"/>
                  <a:pt x="457370" y="838116"/>
                </a:cubicBezTo>
                <a:cubicBezTo>
                  <a:pt x="447252" y="865675"/>
                  <a:pt x="460406" y="875261"/>
                  <a:pt x="476596" y="886046"/>
                </a:cubicBezTo>
                <a:cubicBezTo>
                  <a:pt x="488739" y="894433"/>
                  <a:pt x="506953" y="892037"/>
                  <a:pt x="517071" y="917200"/>
                </a:cubicBezTo>
                <a:cubicBezTo>
                  <a:pt x="410824" y="913605"/>
                  <a:pt x="307612" y="893235"/>
                  <a:pt x="202377" y="912407"/>
                </a:cubicBezTo>
                <a:cubicBezTo>
                  <a:pt x="317731" y="960337"/>
                  <a:pt x="444216" y="957940"/>
                  <a:pt x="557546" y="1013060"/>
                </a:cubicBezTo>
                <a:cubicBezTo>
                  <a:pt x="553499" y="1032232"/>
                  <a:pt x="527190" y="1023844"/>
                  <a:pt x="526178" y="1052602"/>
                </a:cubicBezTo>
                <a:cubicBezTo>
                  <a:pt x="585879" y="1082558"/>
                  <a:pt x="657723" y="1062188"/>
                  <a:pt x="720459" y="1106523"/>
                </a:cubicBezTo>
                <a:cubicBezTo>
                  <a:pt x="684032" y="1126893"/>
                  <a:pt x="650640" y="1093342"/>
                  <a:pt x="616236" y="1112514"/>
                </a:cubicBezTo>
                <a:cubicBezTo>
                  <a:pt x="627367" y="1141273"/>
                  <a:pt x="1131283" y="1318613"/>
                  <a:pt x="1222353" y="1337785"/>
                </a:cubicBezTo>
                <a:cubicBezTo>
                  <a:pt x="1407527" y="1377327"/>
                  <a:pt x="1940788" y="1477980"/>
                  <a:pt x="2087511" y="1500747"/>
                </a:cubicBezTo>
                <a:cubicBezTo>
                  <a:pt x="2200841" y="1517522"/>
                  <a:pt x="2313160" y="1530703"/>
                  <a:pt x="2425479" y="1531901"/>
                </a:cubicBezTo>
                <a:cubicBezTo>
                  <a:pt x="2553988" y="1533099"/>
                  <a:pt x="2681485" y="1527108"/>
                  <a:pt x="2809994" y="1522315"/>
                </a:cubicBezTo>
                <a:cubicBezTo>
                  <a:pt x="2858058" y="1520518"/>
                  <a:pt x="2905933" y="1517372"/>
                  <a:pt x="2953618" y="1512448"/>
                </a:cubicBezTo>
                <a:lnTo>
                  <a:pt x="3021543" y="1502657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3C434D-D9B7-3033-89EC-F605890E7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8199"/>
            <a:ext cx="4191000" cy="5338763"/>
          </a:xfrm>
        </p:spPr>
        <p:txBody>
          <a:bodyPr>
            <a:normAutofit/>
          </a:bodyPr>
          <a:lstStyle/>
          <a:p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Slide 1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: Group Presentation: Information Systems   at Starbucks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9D74D-73E7-032B-518E-1F8DC313F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2332" y="838199"/>
            <a:ext cx="6051468" cy="5338763"/>
          </a:xfrm>
        </p:spPr>
        <p:txBody>
          <a:bodyPr anchor="ctr">
            <a:normAutofit/>
          </a:bodyPr>
          <a:lstStyle/>
          <a:p>
            <a:r>
              <a:rPr lang="en-US" sz="2000" b="1"/>
              <a:t>Module code</a:t>
            </a:r>
            <a:r>
              <a:rPr lang="en-US" sz="2000"/>
              <a:t>: (LCLM5004)</a:t>
            </a:r>
          </a:p>
          <a:p>
            <a:r>
              <a:rPr lang="en-US" sz="2000" b="1"/>
              <a:t>Module</a:t>
            </a:r>
            <a:r>
              <a:rPr lang="en-US" sz="2000"/>
              <a:t>: Managing Business Information</a:t>
            </a:r>
          </a:p>
          <a:p>
            <a:r>
              <a:rPr lang="en-US" sz="2000" b="1"/>
              <a:t>Lecturer name</a:t>
            </a:r>
            <a:r>
              <a:rPr lang="en-US" sz="2000"/>
              <a:t>: Afzal Munna</a:t>
            </a:r>
          </a:p>
          <a:p>
            <a:pPr marL="0" indent="0">
              <a:buNone/>
            </a:pPr>
            <a:r>
              <a:rPr lang="en-US" sz="2000" b="1"/>
              <a:t>Group Members:</a:t>
            </a:r>
          </a:p>
          <a:p>
            <a:r>
              <a:rPr lang="en-US" sz="2000"/>
              <a:t>Jackelyn Tindugan. [2429085]</a:t>
            </a:r>
          </a:p>
          <a:p>
            <a:r>
              <a:rPr lang="en-US" sz="2000"/>
              <a:t>May Romagnoli.    [2430881]</a:t>
            </a:r>
          </a:p>
          <a:p>
            <a:r>
              <a:rPr lang="en-US" sz="2000"/>
              <a:t>Erlina Geronimo.    [2430880]</a:t>
            </a:r>
          </a:p>
          <a:p>
            <a:r>
              <a:rPr lang="en-US" sz="2000"/>
              <a:t>Eric Diambuana.     [2333784]</a:t>
            </a:r>
          </a:p>
          <a:p>
            <a:endParaRPr lang="en-US" sz="2000"/>
          </a:p>
          <a:p>
            <a:pPr marL="0" indent="0">
              <a:buNone/>
            </a:pPr>
            <a:r>
              <a:rPr lang="en-US" sz="2000"/>
              <a:t> </a:t>
            </a:r>
          </a:p>
          <a:p>
            <a:endParaRPr lang="en-US" sz="2000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804628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851658-AB37-30CF-B445-1BB2F5FAA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br>
              <a:rPr lang="en-GB" sz="1800" b="1"/>
            </a:br>
            <a:br>
              <a:rPr lang="en-GB" sz="1800" b="1"/>
            </a:br>
            <a:r>
              <a:rPr lang="en-GB" sz="1800" b="1"/>
              <a:t>Slide 2: Introduction to Information Systems</a:t>
            </a:r>
            <a:br>
              <a:rPr lang="en-GB" sz="1800" b="1"/>
            </a:br>
            <a:br>
              <a:rPr lang="en-GB" sz="1800" b="1"/>
            </a:br>
            <a:br>
              <a:rPr lang="en-GB" sz="1800" b="1"/>
            </a:br>
            <a:endParaRPr lang="en-US" sz="180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38F51B1-732E-61DD-F8E7-FA2F083536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936" r="35895"/>
          <a:stretch>
            <a:fillRect/>
          </a:stretch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EE9A47-48C2-7F0D-EC9C-D2BA2C91B9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3788" y="2333297"/>
            <a:ext cx="4840010" cy="38436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300"/>
              <a:t>  An Information System (IS) is a combination of people, technology,   data, and processes used to collect, process, store, and distribute information.</a:t>
            </a:r>
          </a:p>
          <a:p>
            <a:r>
              <a:rPr lang="en-GB" sz="1300"/>
              <a:t> Improves efficiency</a:t>
            </a:r>
          </a:p>
          <a:p>
            <a:r>
              <a:rPr lang="en-GB" sz="1300"/>
              <a:t> Supports decision-making</a:t>
            </a:r>
          </a:p>
          <a:p>
            <a:r>
              <a:rPr lang="en-GB" sz="1300"/>
              <a:t> Enhances customer experience</a:t>
            </a:r>
          </a:p>
          <a:p>
            <a:r>
              <a:rPr lang="en-GB" sz="1300"/>
              <a:t> Creates competitive advantage</a:t>
            </a:r>
          </a:p>
          <a:p>
            <a:pPr marL="0" indent="0">
              <a:buNone/>
            </a:pPr>
            <a:r>
              <a:rPr lang="en-GB" sz="1300" b="1"/>
              <a:t>Starbucks uses information systems to manage</a:t>
            </a:r>
            <a:r>
              <a:rPr lang="en-GB" sz="1300"/>
              <a:t>:</a:t>
            </a:r>
          </a:p>
          <a:p>
            <a:r>
              <a:rPr lang="en-GB" sz="1300"/>
              <a:t> orders</a:t>
            </a:r>
          </a:p>
          <a:p>
            <a:r>
              <a:rPr lang="en-GB" sz="1300"/>
              <a:t>Mobile payments</a:t>
            </a:r>
          </a:p>
          <a:p>
            <a:r>
              <a:rPr lang="en-GB" sz="1300"/>
              <a:t>Inventory</a:t>
            </a:r>
          </a:p>
          <a:p>
            <a:r>
              <a:rPr lang="en-GB" sz="1300"/>
              <a:t>Employee scheduling</a:t>
            </a:r>
          </a:p>
          <a:p>
            <a:r>
              <a:rPr lang="en-GB" sz="1300"/>
              <a:t>Business decisions</a:t>
            </a:r>
          </a:p>
          <a:p>
            <a:pPr marL="0" indent="0">
              <a:buNone/>
            </a:pPr>
            <a:endParaRPr lang="en-GB" sz="1300"/>
          </a:p>
          <a:p>
            <a:pPr marL="0" indent="0">
              <a:buNone/>
            </a:pPr>
            <a:endParaRPr lang="en-GB" sz="1300" b="1"/>
          </a:p>
          <a:p>
            <a:pPr marL="0" indent="0">
              <a:buNone/>
            </a:pPr>
            <a:endParaRPr lang="en-US" sz="1300"/>
          </a:p>
        </p:txBody>
      </p:sp>
    </p:spTree>
    <p:extLst>
      <p:ext uri="{BB962C8B-B14F-4D97-AF65-F5344CB8AC3E}">
        <p14:creationId xmlns:p14="http://schemas.microsoft.com/office/powerpoint/2010/main" val="4247336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78FD1E94-B12F-434F-8027-5DBEAC55A1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BC8109F-B452-45EE-8BB3-65433C039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E708D0-7CE8-18FF-B716-18A6C75B4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/>
              <a:t>Slide 3: Types of Information Systems</a:t>
            </a:r>
            <a:br>
              <a:rPr lang="en-GB" b="1"/>
            </a:br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96902A7-27CD-8644-EA0F-0345784EF7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74045957"/>
              </p:ext>
            </p:extLst>
          </p:nvPr>
        </p:nvGraphicFramePr>
        <p:xfrm>
          <a:off x="838200" y="2096486"/>
          <a:ext cx="10515601" cy="3991325"/>
        </p:xfrm>
        <a:graphic>
          <a:graphicData uri="http://schemas.openxmlformats.org/drawingml/2006/table">
            <a:tbl>
              <a:tblPr/>
              <a:tblGrid>
                <a:gridCol w="4832235">
                  <a:extLst>
                    <a:ext uri="{9D8B030D-6E8A-4147-A177-3AD203B41FA5}">
                      <a16:colId xmlns:a16="http://schemas.microsoft.com/office/drawing/2014/main" val="3368563777"/>
                    </a:ext>
                  </a:extLst>
                </a:gridCol>
                <a:gridCol w="5683366">
                  <a:extLst>
                    <a:ext uri="{9D8B030D-6E8A-4147-A177-3AD203B41FA5}">
                      <a16:colId xmlns:a16="http://schemas.microsoft.com/office/drawing/2014/main" val="16034535"/>
                    </a:ext>
                  </a:extLst>
                </a:gridCol>
              </a:tblGrid>
              <a:tr h="6559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System</a:t>
                      </a:r>
                      <a:endParaRPr lang="en-GB" sz="3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3552" marR="123552" marT="82367" marB="82367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Purpose</a:t>
                      </a:r>
                      <a:endParaRPr lang="en-GB" sz="3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23552" marR="123552" marT="82367" marB="82367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9576671"/>
                  </a:ext>
                </a:extLst>
              </a:tr>
              <a:tr h="11118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Transaction Processing System (TPS)</a:t>
                      </a:r>
                    </a:p>
                  </a:txBody>
                  <a:tcPr marL="123552" marR="123552" marT="82367" marB="82367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Handles daily transactions</a:t>
                      </a:r>
                    </a:p>
                  </a:txBody>
                  <a:tcPr marL="123552" marR="123552" marT="82367" marB="82367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4415961"/>
                  </a:ext>
                </a:extLst>
              </a:tr>
              <a:tr h="11118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Customer Relationship Management (CRM)</a:t>
                      </a:r>
                    </a:p>
                  </a:txBody>
                  <a:tcPr marL="123552" marR="123552" marT="82367" marB="82367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Manages customer relationships</a:t>
                      </a:r>
                    </a:p>
                  </a:txBody>
                  <a:tcPr marL="123552" marR="123552" marT="82367" marB="82367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952990"/>
                  </a:ext>
                </a:extLst>
              </a:tr>
              <a:tr h="11118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Management Information System (MIS)</a:t>
                      </a:r>
                    </a:p>
                  </a:txBody>
                  <a:tcPr marL="123552" marR="123552" marT="82367" marB="82367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3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 reports for managers</a:t>
                      </a:r>
                    </a:p>
                  </a:txBody>
                  <a:tcPr marL="123552" marR="123552" marT="82367" marB="82367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11950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806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BAF679-2074-938B-70AF-C31BB27D23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GB" b="1" dirty="0"/>
              <a:t>Slide 4: Transaction Processing System (TPS)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44DCD-4BB4-2225-6FF0-512F2014A6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b="1"/>
              <a:t>Processes routine business transactions quickly and accurately</a:t>
            </a:r>
            <a:r>
              <a:rPr lang="en-GB" sz="1700"/>
              <a:t>.</a:t>
            </a:r>
          </a:p>
          <a:p>
            <a:r>
              <a:rPr lang="en-GB" sz="1700"/>
              <a:t>Point of Sale (POS) systems</a:t>
            </a:r>
          </a:p>
          <a:p>
            <a:r>
              <a:rPr lang="en-GB" sz="1700"/>
              <a:t>Mobile app orders</a:t>
            </a:r>
          </a:p>
          <a:p>
            <a:r>
              <a:rPr lang="en-GB" sz="1700"/>
              <a:t>Payment processing</a:t>
            </a:r>
          </a:p>
          <a:p>
            <a:pPr marL="0" indent="0">
              <a:buNone/>
            </a:pPr>
            <a:r>
              <a:rPr lang="en-GB" sz="1700" b="1"/>
              <a:t>Benefits</a:t>
            </a:r>
          </a:p>
          <a:p>
            <a:pPr marL="0" indent="0">
              <a:buNone/>
            </a:pPr>
            <a:r>
              <a:rPr lang="en-GB" sz="1700"/>
              <a:t> Fast transactions</a:t>
            </a:r>
          </a:p>
          <a:p>
            <a:pPr marL="0" indent="0">
              <a:buNone/>
            </a:pPr>
            <a:r>
              <a:rPr lang="en-GB" sz="1700"/>
              <a:t> Accurate sales records</a:t>
            </a:r>
          </a:p>
          <a:p>
            <a:pPr marL="0" indent="0">
              <a:buNone/>
            </a:pPr>
            <a:r>
              <a:rPr lang="en-GB" sz="1700"/>
              <a:t> Reduced waiting times</a:t>
            </a:r>
          </a:p>
          <a:p>
            <a:pPr marL="0" indent="0">
              <a:buNone/>
            </a:pPr>
            <a:r>
              <a:rPr lang="en-GB" sz="1700" b="1"/>
              <a:t>Limitations</a:t>
            </a:r>
          </a:p>
          <a:p>
            <a:pPr marL="0" indent="0">
              <a:buNone/>
            </a:pPr>
            <a:r>
              <a:rPr lang="en-GB" sz="1700"/>
              <a:t> System failures can disrupt operations</a:t>
            </a:r>
          </a:p>
          <a:p>
            <a:pPr marL="0" indent="0">
              <a:buNone/>
            </a:pPr>
            <a:r>
              <a:rPr lang="en-GB" sz="1700"/>
              <a:t> Requires regular maintenance</a:t>
            </a:r>
          </a:p>
          <a:p>
            <a:pPr marL="0" indent="0">
              <a:buNone/>
            </a:pPr>
            <a:r>
              <a:rPr lang="en-GB" sz="1700" b="1"/>
              <a:t>Impact</a:t>
            </a:r>
          </a:p>
          <a:p>
            <a:pPr marL="0" indent="0">
              <a:buNone/>
            </a:pPr>
            <a:r>
              <a:rPr lang="en-GB" sz="1700"/>
              <a:t>TPS helps Starbucks serve millions of customers efficiently every day.</a:t>
            </a:r>
          </a:p>
          <a:p>
            <a:pPr marL="0" indent="0">
              <a:buNone/>
            </a:pPr>
            <a:endParaRPr lang="en-GB" sz="1700"/>
          </a:p>
          <a:p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3088383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E5CC53F-966F-050F-57C5-4042A24C0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GB" b="1"/>
              <a:t>Slide 5: Customer Relationship Management (CRM)</a:t>
            </a:r>
            <a:br>
              <a:rPr lang="en-GB" b="1"/>
            </a:b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C042D9-C54B-CF06-D0D1-9E2F94E88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700"/>
              <a:t> </a:t>
            </a:r>
            <a:r>
              <a:rPr lang="en-GB" sz="1700"/>
              <a:t>A system used to manage customer information and improve customer relationships.</a:t>
            </a:r>
          </a:p>
          <a:p>
            <a:r>
              <a:rPr lang="en-US" sz="1700"/>
              <a:t> </a:t>
            </a:r>
            <a:r>
              <a:rPr lang="en-GB" sz="1700"/>
              <a:t>Starbucks Rewards Program</a:t>
            </a:r>
          </a:p>
          <a:p>
            <a:r>
              <a:rPr lang="en-GB" sz="1700"/>
              <a:t>Mobile App</a:t>
            </a:r>
          </a:p>
          <a:p>
            <a:r>
              <a:rPr lang="en-GB" sz="1700"/>
              <a:t>Personalized offers</a:t>
            </a:r>
          </a:p>
          <a:p>
            <a:pPr marL="0" indent="0">
              <a:buNone/>
            </a:pPr>
            <a:r>
              <a:rPr lang="en-GB" sz="1700" b="1"/>
              <a:t>Benefits</a:t>
            </a:r>
          </a:p>
          <a:p>
            <a:pPr marL="0" indent="0">
              <a:buNone/>
            </a:pPr>
            <a:r>
              <a:rPr lang="en-GB" sz="1700"/>
              <a:t> Increased customer loyalty</a:t>
            </a:r>
          </a:p>
          <a:p>
            <a:pPr marL="0" indent="0">
              <a:buNone/>
            </a:pPr>
            <a:r>
              <a:rPr lang="en-GB" sz="1700"/>
              <a:t> Personalized marketing</a:t>
            </a:r>
          </a:p>
          <a:p>
            <a:pPr marL="0" indent="0">
              <a:buNone/>
            </a:pPr>
            <a:r>
              <a:rPr lang="en-GB" sz="1700"/>
              <a:t> Better customer satisfaction</a:t>
            </a:r>
          </a:p>
          <a:p>
            <a:pPr marL="0" indent="0">
              <a:buNone/>
            </a:pPr>
            <a:r>
              <a:rPr lang="en-GB" sz="1700" b="1"/>
              <a:t>Limitations</a:t>
            </a:r>
          </a:p>
          <a:p>
            <a:pPr marL="0" indent="0">
              <a:buNone/>
            </a:pPr>
            <a:r>
              <a:rPr lang="en-GB" sz="1700"/>
              <a:t>Data privacy concerns</a:t>
            </a:r>
          </a:p>
          <a:p>
            <a:pPr marL="0" indent="0">
              <a:buNone/>
            </a:pPr>
            <a:r>
              <a:rPr lang="en-GB" sz="1700"/>
              <a:t> Cost of maintaining customer databases</a:t>
            </a:r>
          </a:p>
          <a:p>
            <a:pPr marL="0" indent="0">
              <a:buNone/>
            </a:pPr>
            <a:r>
              <a:rPr lang="en-GB" sz="1700" b="1"/>
              <a:t>Impact</a:t>
            </a:r>
          </a:p>
          <a:p>
            <a:pPr marL="0" indent="0">
              <a:buNone/>
            </a:pPr>
            <a:r>
              <a:rPr lang="en-GB" sz="1700"/>
              <a:t>CRM helps Starbucks retain customers and increase repeat purchases.</a:t>
            </a:r>
          </a:p>
          <a:p>
            <a:pPr marL="0" indent="0">
              <a:buNone/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2147065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51F037-6771-36CC-BE63-9DA74638E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b="1" dirty="0"/>
              <a:t>Slide 6: Management Information System (MIS)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A836B-EBD2-8543-EF04-42B17CEB7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b="1">
                <a:latin typeface="Arial" panose="020B0604020202020204" pitchFamily="34" charset="0"/>
                <a:cs typeface="Arial" panose="020B0604020202020204" pitchFamily="34" charset="0"/>
              </a:rPr>
              <a:t>A system that provides managers with reports for decision-making.</a:t>
            </a:r>
          </a:p>
          <a:p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Sales reports</a:t>
            </a:r>
          </a:p>
          <a:p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Inventory reports</a:t>
            </a:r>
          </a:p>
          <a:p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Store performance reports</a:t>
            </a:r>
          </a:p>
          <a:p>
            <a:pPr marL="0" indent="0">
              <a:buNone/>
            </a:pPr>
            <a:r>
              <a:rPr lang="en-GB" sz="1700" b="1">
                <a:latin typeface="Arial" panose="020B0604020202020204" pitchFamily="34" charset="0"/>
                <a:cs typeface="Arial" panose="020B0604020202020204" pitchFamily="34" charset="0"/>
              </a:rPr>
              <a:t>Benefits</a:t>
            </a:r>
          </a:p>
          <a:p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Better decision-making</a:t>
            </a:r>
          </a:p>
          <a:p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Improved planning</a:t>
            </a:r>
          </a:p>
          <a:p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Performance monitoring</a:t>
            </a:r>
          </a:p>
          <a:p>
            <a:pPr marL="0" indent="0">
              <a:buNone/>
            </a:pPr>
            <a:r>
              <a:rPr lang="en-GB" sz="1700" b="1"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  <a:p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Dependent on accurate data</a:t>
            </a:r>
          </a:p>
          <a:p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 Can be expensive to implement</a:t>
            </a:r>
          </a:p>
          <a:p>
            <a:pPr marL="0" indent="0">
              <a:buNone/>
            </a:pPr>
            <a:r>
              <a:rPr lang="en-GB" sz="1700" b="1">
                <a:latin typeface="Arial" panose="020B0604020202020204" pitchFamily="34" charset="0"/>
                <a:cs typeface="Arial" panose="020B0604020202020204" pitchFamily="34" charset="0"/>
              </a:rPr>
              <a:t>Impact</a:t>
            </a:r>
          </a:p>
          <a:p>
            <a:pPr marL="0" indent="0">
              <a:buNone/>
            </a:pPr>
            <a:r>
              <a:rPr lang="en-GB" sz="1700">
                <a:latin typeface="Arial" panose="020B0604020202020204" pitchFamily="34" charset="0"/>
                <a:cs typeface="Arial" panose="020B0604020202020204" pitchFamily="34" charset="0"/>
              </a:rPr>
              <a:t>MIS helps Starbucks managers make informed business decisions.</a:t>
            </a:r>
          </a:p>
          <a:p>
            <a:pPr marL="0" indent="0">
              <a:buNone/>
            </a:pPr>
            <a:endParaRPr lang="en-GB" sz="1700"/>
          </a:p>
          <a:p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4134591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88F20F8-60BF-42FE-A252-DFD5A7445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8A68847-134F-4AF1-B1C6-332344C9C9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26A15A-7057-64CE-E736-3A80161CB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3700" b="1">
                <a:latin typeface="Arial" panose="020B0604020202020204" pitchFamily="34" charset="0"/>
                <a:cs typeface="Arial" panose="020B0604020202020204" pitchFamily="34" charset="0"/>
              </a:rPr>
              <a:t>Slide 7: Comparison Of Information System</a:t>
            </a:r>
            <a:br>
              <a:rPr lang="en-GB" sz="3700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700"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2ACF6CD-099C-A3AF-D7A0-10E41A920E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5259869"/>
              </p:ext>
            </p:extLst>
          </p:nvPr>
        </p:nvGraphicFramePr>
        <p:xfrm>
          <a:off x="1540874" y="2002965"/>
          <a:ext cx="9110255" cy="4160839"/>
        </p:xfrm>
        <a:graphic>
          <a:graphicData uri="http://schemas.openxmlformats.org/drawingml/2006/table">
            <a:tbl>
              <a:tblPr/>
              <a:tblGrid>
                <a:gridCol w="3209818">
                  <a:extLst>
                    <a:ext uri="{9D8B030D-6E8A-4147-A177-3AD203B41FA5}">
                      <a16:colId xmlns:a16="http://schemas.microsoft.com/office/drawing/2014/main" val="3672120294"/>
                    </a:ext>
                  </a:extLst>
                </a:gridCol>
                <a:gridCol w="1952293">
                  <a:extLst>
                    <a:ext uri="{9D8B030D-6E8A-4147-A177-3AD203B41FA5}">
                      <a16:colId xmlns:a16="http://schemas.microsoft.com/office/drawing/2014/main" val="962507441"/>
                    </a:ext>
                  </a:extLst>
                </a:gridCol>
                <a:gridCol w="2158165">
                  <a:extLst>
                    <a:ext uri="{9D8B030D-6E8A-4147-A177-3AD203B41FA5}">
                      <a16:colId xmlns:a16="http://schemas.microsoft.com/office/drawing/2014/main" val="271502294"/>
                    </a:ext>
                  </a:extLst>
                </a:gridCol>
                <a:gridCol w="1789979">
                  <a:extLst>
                    <a:ext uri="{9D8B030D-6E8A-4147-A177-3AD203B41FA5}">
                      <a16:colId xmlns:a16="http://schemas.microsoft.com/office/drawing/2014/main" val="2682018338"/>
                    </a:ext>
                  </a:extLst>
                </a:gridCol>
              </a:tblGrid>
              <a:tr h="3283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Criteria</a:t>
                      </a: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TPS</a:t>
                      </a: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CRM</a:t>
                      </a: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MIS</a:t>
                      </a: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3613524"/>
                  </a:ext>
                </a:extLst>
              </a:tr>
              <a:tr h="9364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 Purpose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Users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Benefits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Limitations</a:t>
                      </a: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Process transactions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Cashiers &amp;Customers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Speed &amp; Accuracy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Technical failures</a:t>
                      </a: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 customers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Marketing Teams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Customer Loyalty Privacy issues</a:t>
                      </a: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 managers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Managers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Better Decisions</a:t>
                      </a:r>
                    </a:p>
                    <a:p>
                      <a:pPr>
                        <a:buNone/>
                      </a:pPr>
                      <a:r>
                        <a:rPr lang="en-GB" sz="13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Data quality issues</a:t>
                      </a: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0211044"/>
                  </a:ext>
                </a:extLst>
              </a:tr>
              <a:tr h="21527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Evaluation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TPS </a:t>
                      </a:r>
                      <a:r>
                        <a:rPr lang="en-GB" sz="13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improves  operational efficiency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CRM </a:t>
                      </a:r>
                      <a:r>
                        <a:rPr lang="en-GB" sz="13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improves customer relationships.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MIS</a:t>
                      </a:r>
                      <a:r>
                        <a:rPr lang="en-GB" sz="13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improves strategic decision making</a:t>
                      </a:r>
                      <a:endParaRPr lang="en-GB" sz="13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endParaRPr lang="en-GB" sz="13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None/>
                      </a:pPr>
                      <a:endParaRPr lang="en-GB" sz="13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None/>
                      </a:pPr>
                      <a:endParaRPr lang="en-GB" sz="13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None/>
                      </a:pPr>
                      <a:endParaRPr lang="en-GB" sz="1300" b="1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1212406"/>
                  </a:ext>
                </a:extLst>
              </a:tr>
              <a:tr h="37162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3493839"/>
                  </a:ext>
                </a:extLst>
              </a:tr>
              <a:tr h="371624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13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014" marR="76014" marT="50676" marB="50676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70055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9199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DEA63C-C95D-AFF1-12DD-60350A88B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Slide 8: Ethical Issues</a:t>
            </a:r>
            <a:b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Data Privacy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3C511-B29A-89A5-ED22-54BDBB1916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/>
              <a:t>Starbucks collects customer data through its mobile app and rewards programme.</a:t>
            </a:r>
          </a:p>
          <a:p>
            <a:pPr marL="0" indent="0">
              <a:buNone/>
            </a:pPr>
            <a:r>
              <a:rPr lang="en-GB" sz="2000" b="1"/>
              <a:t>Cybersecurity Risks</a:t>
            </a:r>
          </a:p>
          <a:p>
            <a:pPr marL="0" indent="0">
              <a:buNone/>
            </a:pPr>
            <a:r>
              <a:rPr lang="en-GB" sz="2000"/>
              <a:t>Customer information could be targeted by cybercriminals.</a:t>
            </a:r>
          </a:p>
          <a:p>
            <a:pPr marL="0" indent="0">
              <a:buNone/>
            </a:pPr>
            <a:r>
              <a:rPr lang="en-GB" sz="2000" b="1"/>
              <a:t>AI and Data Analytics</a:t>
            </a:r>
          </a:p>
          <a:p>
            <a:pPr marL="0" indent="0">
              <a:buNone/>
            </a:pPr>
            <a:r>
              <a:rPr lang="en-GB" sz="2000"/>
              <a:t>Starbucks uses customer data to personalise offers, which may raise concerns about transparency.</a:t>
            </a:r>
          </a:p>
          <a:p>
            <a:pPr marL="0" indent="0">
              <a:buNone/>
            </a:pPr>
            <a:r>
              <a:rPr lang="en-GB" sz="2000" b="1"/>
              <a:t>Solutions</a:t>
            </a:r>
          </a:p>
          <a:p>
            <a:r>
              <a:rPr lang="en-GB" sz="2000"/>
              <a:t>Strong cybersecurity measures</a:t>
            </a:r>
          </a:p>
          <a:p>
            <a:r>
              <a:rPr lang="en-GB" sz="2000"/>
              <a:t>Data encryption</a:t>
            </a:r>
          </a:p>
          <a:p>
            <a:r>
              <a:rPr lang="en-GB" sz="2000"/>
              <a:t>Compliance with GDPR</a:t>
            </a:r>
          </a:p>
          <a:p>
            <a:r>
              <a:rPr lang="en-GB" sz="2000"/>
              <a:t>Transparent privacy policies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768270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E5099A-2583-1E89-AEC1-65A1FCF3F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GB" b="1" dirty="0"/>
              <a:t>Slide 9: Starbucks Information Systems in Practice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ACA238-EFB4-8708-785C-FF09E56DD6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600" b="1"/>
              <a:t>Challenge</a:t>
            </a:r>
          </a:p>
          <a:p>
            <a:pPr marL="0" indent="0">
              <a:buNone/>
            </a:pPr>
            <a:r>
              <a:rPr lang="en-GB" sz="1600"/>
              <a:t>Managing millions of customer transactions globally.</a:t>
            </a:r>
          </a:p>
          <a:p>
            <a:pPr marL="0" indent="0">
              <a:buNone/>
            </a:pPr>
            <a:r>
              <a:rPr lang="en-GB" sz="1600" b="1"/>
              <a:t>Solution</a:t>
            </a:r>
          </a:p>
          <a:p>
            <a:pPr marL="0" indent="0">
              <a:buNone/>
            </a:pPr>
            <a:r>
              <a:rPr lang="en-GB" sz="1600"/>
              <a:t>Implementation of:</a:t>
            </a:r>
          </a:p>
          <a:p>
            <a:r>
              <a:rPr lang="en-GB" sz="1600"/>
              <a:t>TPS through POS systems</a:t>
            </a:r>
          </a:p>
          <a:p>
            <a:r>
              <a:rPr lang="en-GB" sz="1600"/>
              <a:t>CRM through Starbucks Rewards</a:t>
            </a:r>
          </a:p>
          <a:p>
            <a:r>
              <a:rPr lang="en-GB" sz="1600"/>
              <a:t>MIS through business analytics</a:t>
            </a:r>
          </a:p>
          <a:p>
            <a:pPr marL="0" indent="0">
              <a:buNone/>
            </a:pPr>
            <a:r>
              <a:rPr lang="en-GB" sz="1600" b="1"/>
              <a:t>Results</a:t>
            </a:r>
          </a:p>
          <a:p>
            <a:r>
              <a:rPr lang="en-GB" sz="1600"/>
              <a:t>Faster service</a:t>
            </a:r>
          </a:p>
          <a:p>
            <a:r>
              <a:rPr lang="en-GB" sz="1600"/>
              <a:t>Improved customer loyalty</a:t>
            </a:r>
          </a:p>
          <a:p>
            <a:r>
              <a:rPr lang="en-GB" sz="1600"/>
              <a:t>Better management decisions</a:t>
            </a:r>
          </a:p>
          <a:p>
            <a:r>
              <a:rPr lang="en-GB" sz="1600"/>
              <a:t>Increased revenue</a:t>
            </a:r>
          </a:p>
          <a:p>
            <a:pPr marL="0" indent="0">
              <a:buNone/>
            </a:pPr>
            <a:r>
              <a:rPr lang="en-GB" sz="1600" b="1"/>
              <a:t>Assessment</a:t>
            </a:r>
          </a:p>
          <a:p>
            <a:pPr marL="0" indent="0">
              <a:buNone/>
            </a:pPr>
            <a:r>
              <a:rPr lang="en-GB" sz="1600"/>
              <a:t>The combination of TPS, CRM, and MIS has significantly improved Starbucks’ operational performance and customer experience.</a:t>
            </a:r>
          </a:p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3924735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A8AAC95-3719-4BCD-B710-4160043D92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3A6D7BA-50E4-42FE-A0E3-FC42B7EC43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2767722"/>
            <a:ext cx="3021543" cy="1532055"/>
          </a:xfrm>
          <a:custGeom>
            <a:avLst/>
            <a:gdLst>
              <a:gd name="connsiteX0" fmla="*/ 3021543 w 3021543"/>
              <a:gd name="connsiteY0" fmla="*/ 0 h 1532055"/>
              <a:gd name="connsiteX1" fmla="*/ 2963800 w 3021543"/>
              <a:gd name="connsiteY1" fmla="*/ 7730 h 1532055"/>
              <a:gd name="connsiteX2" fmla="*/ 2793803 w 3021543"/>
              <a:gd name="connsiteY2" fmla="*/ 25704 h 1532055"/>
              <a:gd name="connsiteX3" fmla="*/ 2414348 w 3021543"/>
              <a:gd name="connsiteY3" fmla="*/ 31695 h 1532055"/>
              <a:gd name="connsiteX4" fmla="*/ 2091558 w 3021543"/>
              <a:gd name="connsiteY4" fmla="*/ 29298 h 1532055"/>
              <a:gd name="connsiteX5" fmla="*/ 1645319 w 3021543"/>
              <a:gd name="connsiteY5" fmla="*/ 30497 h 1532055"/>
              <a:gd name="connsiteX6" fmla="*/ 1243602 w 3021543"/>
              <a:gd name="connsiteY6" fmla="*/ 64048 h 1532055"/>
              <a:gd name="connsiteX7" fmla="*/ 753851 w 3021543"/>
              <a:gd name="connsiteY7" fmla="*/ 61651 h 1532055"/>
              <a:gd name="connsiteX8" fmla="*/ 465465 w 3021543"/>
              <a:gd name="connsiteY8" fmla="*/ 123960 h 1532055"/>
              <a:gd name="connsiteX9" fmla="*/ 546416 w 3021543"/>
              <a:gd name="connsiteY9" fmla="*/ 145529 h 1532055"/>
              <a:gd name="connsiteX10" fmla="*/ 689091 w 3021543"/>
              <a:gd name="connsiteY10" fmla="*/ 192260 h 1532055"/>
              <a:gd name="connsiteX11" fmla="*/ 704269 w 3021543"/>
              <a:gd name="connsiteY11" fmla="*/ 222217 h 1532055"/>
              <a:gd name="connsiteX12" fmla="*/ 683020 w 3021543"/>
              <a:gd name="connsiteY12" fmla="*/ 236595 h 1532055"/>
              <a:gd name="connsiteX13" fmla="*/ 621295 w 3021543"/>
              <a:gd name="connsiteY13" fmla="*/ 264155 h 1532055"/>
              <a:gd name="connsiteX14" fmla="*/ 848968 w 3021543"/>
              <a:gd name="connsiteY14" fmla="*/ 304896 h 1532055"/>
              <a:gd name="connsiteX15" fmla="*/ 768018 w 3021543"/>
              <a:gd name="connsiteY15" fmla="*/ 330059 h 1532055"/>
              <a:gd name="connsiteX16" fmla="*/ 684032 w 3021543"/>
              <a:gd name="connsiteY16" fmla="*/ 348032 h 1532055"/>
              <a:gd name="connsiteX17" fmla="*/ 592962 w 3021543"/>
              <a:gd name="connsiteY17" fmla="*/ 361213 h 1532055"/>
              <a:gd name="connsiteX18" fmla="*/ 509988 w 3021543"/>
              <a:gd name="connsiteY18" fmla="*/ 387575 h 1532055"/>
              <a:gd name="connsiteX19" fmla="*/ 726531 w 3021543"/>
              <a:gd name="connsiteY19" fmla="*/ 398359 h 1532055"/>
              <a:gd name="connsiteX20" fmla="*/ 614212 w 3021543"/>
              <a:gd name="connsiteY20" fmla="*/ 422324 h 1532055"/>
              <a:gd name="connsiteX21" fmla="*/ 522131 w 3021543"/>
              <a:gd name="connsiteY21" fmla="*/ 453478 h 1532055"/>
              <a:gd name="connsiteX22" fmla="*/ 457370 w 3021543"/>
              <a:gd name="connsiteY22" fmla="*/ 467857 h 1532055"/>
              <a:gd name="connsiteX23" fmla="*/ 388562 w 3021543"/>
              <a:gd name="connsiteY23" fmla="*/ 471452 h 1532055"/>
              <a:gd name="connsiteX24" fmla="*/ 372372 w 3021543"/>
              <a:gd name="connsiteY24" fmla="*/ 494218 h 1532055"/>
              <a:gd name="connsiteX25" fmla="*/ 393622 w 3021543"/>
              <a:gd name="connsiteY25" fmla="*/ 518184 h 1532055"/>
              <a:gd name="connsiteX26" fmla="*/ 426002 w 3021543"/>
              <a:gd name="connsiteY26" fmla="*/ 520580 h 1532055"/>
              <a:gd name="connsiteX27" fmla="*/ 619271 w 3021543"/>
              <a:gd name="connsiteY27" fmla="*/ 526571 h 1532055"/>
              <a:gd name="connsiteX28" fmla="*/ 0 w 3021543"/>
              <a:gd name="connsiteY28" fmla="*/ 579294 h 1532055"/>
              <a:gd name="connsiteX29" fmla="*/ 83986 w 3021543"/>
              <a:gd name="connsiteY29" fmla="*/ 611647 h 1532055"/>
              <a:gd name="connsiteX30" fmla="*/ 112319 w 3021543"/>
              <a:gd name="connsiteY30" fmla="*/ 700317 h 1532055"/>
              <a:gd name="connsiteX31" fmla="*/ 215531 w 3021543"/>
              <a:gd name="connsiteY31" fmla="*/ 750643 h 1532055"/>
              <a:gd name="connsiteX32" fmla="*/ 282315 w 3021543"/>
              <a:gd name="connsiteY32" fmla="*/ 768617 h 1532055"/>
              <a:gd name="connsiteX33" fmla="*/ 435109 w 3021543"/>
              <a:gd name="connsiteY33" fmla="*/ 794979 h 1532055"/>
              <a:gd name="connsiteX34" fmla="*/ 457370 w 3021543"/>
              <a:gd name="connsiteY34" fmla="*/ 838116 h 1532055"/>
              <a:gd name="connsiteX35" fmla="*/ 476596 w 3021543"/>
              <a:gd name="connsiteY35" fmla="*/ 886046 h 1532055"/>
              <a:gd name="connsiteX36" fmla="*/ 517071 w 3021543"/>
              <a:gd name="connsiteY36" fmla="*/ 917200 h 1532055"/>
              <a:gd name="connsiteX37" fmla="*/ 202377 w 3021543"/>
              <a:gd name="connsiteY37" fmla="*/ 912407 h 1532055"/>
              <a:gd name="connsiteX38" fmla="*/ 557546 w 3021543"/>
              <a:gd name="connsiteY38" fmla="*/ 1013060 h 1532055"/>
              <a:gd name="connsiteX39" fmla="*/ 526178 w 3021543"/>
              <a:gd name="connsiteY39" fmla="*/ 1052602 h 1532055"/>
              <a:gd name="connsiteX40" fmla="*/ 720459 w 3021543"/>
              <a:gd name="connsiteY40" fmla="*/ 1106523 h 1532055"/>
              <a:gd name="connsiteX41" fmla="*/ 616236 w 3021543"/>
              <a:gd name="connsiteY41" fmla="*/ 1112514 h 1532055"/>
              <a:gd name="connsiteX42" fmla="*/ 1222353 w 3021543"/>
              <a:gd name="connsiteY42" fmla="*/ 1337785 h 1532055"/>
              <a:gd name="connsiteX43" fmla="*/ 2087511 w 3021543"/>
              <a:gd name="connsiteY43" fmla="*/ 1500747 h 1532055"/>
              <a:gd name="connsiteX44" fmla="*/ 2425479 w 3021543"/>
              <a:gd name="connsiteY44" fmla="*/ 1531901 h 1532055"/>
              <a:gd name="connsiteX45" fmla="*/ 2809994 w 3021543"/>
              <a:gd name="connsiteY45" fmla="*/ 1522315 h 1532055"/>
              <a:gd name="connsiteX46" fmla="*/ 2953618 w 3021543"/>
              <a:gd name="connsiteY46" fmla="*/ 1512448 h 1532055"/>
              <a:gd name="connsiteX47" fmla="*/ 3021543 w 3021543"/>
              <a:gd name="connsiteY47" fmla="*/ 1502657 h 153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532055">
                <a:moveTo>
                  <a:pt x="3021543" y="0"/>
                </a:moveTo>
                <a:lnTo>
                  <a:pt x="2963800" y="7730"/>
                </a:lnTo>
                <a:cubicBezTo>
                  <a:pt x="2907134" y="14919"/>
                  <a:pt x="2850469" y="24506"/>
                  <a:pt x="2793803" y="25704"/>
                </a:cubicBezTo>
                <a:cubicBezTo>
                  <a:pt x="2667318" y="29298"/>
                  <a:pt x="2539821" y="20911"/>
                  <a:pt x="2414348" y="31695"/>
                </a:cubicBezTo>
                <a:cubicBezTo>
                  <a:pt x="2307089" y="41281"/>
                  <a:pt x="2198818" y="30497"/>
                  <a:pt x="2091558" y="29298"/>
                </a:cubicBezTo>
                <a:cubicBezTo>
                  <a:pt x="1942812" y="28100"/>
                  <a:pt x="1793053" y="19713"/>
                  <a:pt x="1645319" y="30497"/>
                </a:cubicBezTo>
                <a:cubicBezTo>
                  <a:pt x="1510738" y="38885"/>
                  <a:pt x="1376158" y="41281"/>
                  <a:pt x="1243602" y="64048"/>
                </a:cubicBezTo>
                <a:cubicBezTo>
                  <a:pt x="1079677" y="76030"/>
                  <a:pt x="916765" y="68841"/>
                  <a:pt x="753851" y="61651"/>
                </a:cubicBezTo>
                <a:cubicBezTo>
                  <a:pt x="653675" y="56858"/>
                  <a:pt x="554511" y="41281"/>
                  <a:pt x="465465" y="123960"/>
                </a:cubicBezTo>
                <a:cubicBezTo>
                  <a:pt x="489751" y="143132"/>
                  <a:pt x="519095" y="139537"/>
                  <a:pt x="546416" y="145529"/>
                </a:cubicBezTo>
                <a:cubicBezTo>
                  <a:pt x="594986" y="157511"/>
                  <a:pt x="643557" y="169493"/>
                  <a:pt x="689091" y="192260"/>
                </a:cubicBezTo>
                <a:cubicBezTo>
                  <a:pt x="699210" y="197053"/>
                  <a:pt x="708317" y="206639"/>
                  <a:pt x="704269" y="222217"/>
                </a:cubicBezTo>
                <a:cubicBezTo>
                  <a:pt x="701234" y="234199"/>
                  <a:pt x="691115" y="234199"/>
                  <a:pt x="683020" y="236595"/>
                </a:cubicBezTo>
                <a:cubicBezTo>
                  <a:pt x="664806" y="243785"/>
                  <a:pt x="642545" y="238992"/>
                  <a:pt x="621295" y="264155"/>
                </a:cubicBezTo>
                <a:cubicBezTo>
                  <a:pt x="702245" y="277336"/>
                  <a:pt x="780160" y="252172"/>
                  <a:pt x="848968" y="304896"/>
                </a:cubicBezTo>
                <a:cubicBezTo>
                  <a:pt x="823671" y="331257"/>
                  <a:pt x="795339" y="325266"/>
                  <a:pt x="768018" y="330059"/>
                </a:cubicBezTo>
                <a:cubicBezTo>
                  <a:pt x="739685" y="334852"/>
                  <a:pt x="712365" y="343240"/>
                  <a:pt x="684032" y="348032"/>
                </a:cubicBezTo>
                <a:cubicBezTo>
                  <a:pt x="653675" y="354023"/>
                  <a:pt x="623319" y="355222"/>
                  <a:pt x="592962" y="361213"/>
                </a:cubicBezTo>
                <a:cubicBezTo>
                  <a:pt x="567666" y="366006"/>
                  <a:pt x="540345" y="357618"/>
                  <a:pt x="509988" y="387575"/>
                </a:cubicBezTo>
                <a:cubicBezTo>
                  <a:pt x="584867" y="409143"/>
                  <a:pt x="652663" y="376790"/>
                  <a:pt x="726531" y="398359"/>
                </a:cubicBezTo>
                <a:cubicBezTo>
                  <a:pt x="683020" y="417531"/>
                  <a:pt x="647604" y="411539"/>
                  <a:pt x="614212" y="422324"/>
                </a:cubicBezTo>
                <a:cubicBezTo>
                  <a:pt x="583855" y="433108"/>
                  <a:pt x="547428" y="421126"/>
                  <a:pt x="522131" y="453478"/>
                </a:cubicBezTo>
                <a:cubicBezTo>
                  <a:pt x="502905" y="478641"/>
                  <a:pt x="482668" y="482236"/>
                  <a:pt x="457370" y="467857"/>
                </a:cubicBezTo>
                <a:cubicBezTo>
                  <a:pt x="435109" y="454676"/>
                  <a:pt x="410824" y="458271"/>
                  <a:pt x="388562" y="471452"/>
                </a:cubicBezTo>
                <a:cubicBezTo>
                  <a:pt x="380468" y="476245"/>
                  <a:pt x="372372" y="482236"/>
                  <a:pt x="372372" y="494218"/>
                </a:cubicBezTo>
                <a:cubicBezTo>
                  <a:pt x="372372" y="510994"/>
                  <a:pt x="382491" y="515787"/>
                  <a:pt x="393622" y="518184"/>
                </a:cubicBezTo>
                <a:cubicBezTo>
                  <a:pt x="403741" y="520580"/>
                  <a:pt x="415883" y="522977"/>
                  <a:pt x="426002" y="520580"/>
                </a:cubicBezTo>
                <a:cubicBezTo>
                  <a:pt x="490762" y="507399"/>
                  <a:pt x="554511" y="528968"/>
                  <a:pt x="619271" y="526571"/>
                </a:cubicBezTo>
                <a:cubicBezTo>
                  <a:pt x="415883" y="578096"/>
                  <a:pt x="210471" y="561321"/>
                  <a:pt x="0" y="579294"/>
                </a:cubicBezTo>
                <a:cubicBezTo>
                  <a:pt x="27321" y="615241"/>
                  <a:pt x="62737" y="585286"/>
                  <a:pt x="83986" y="611647"/>
                </a:cubicBezTo>
                <a:cubicBezTo>
                  <a:pt x="63748" y="666766"/>
                  <a:pt x="71844" y="696722"/>
                  <a:pt x="112319" y="700317"/>
                </a:cubicBezTo>
                <a:cubicBezTo>
                  <a:pt x="151782" y="703912"/>
                  <a:pt x="194281" y="684740"/>
                  <a:pt x="215531" y="750643"/>
                </a:cubicBezTo>
                <a:cubicBezTo>
                  <a:pt x="221602" y="771014"/>
                  <a:pt x="259042" y="765023"/>
                  <a:pt x="282315" y="768617"/>
                </a:cubicBezTo>
                <a:cubicBezTo>
                  <a:pt x="332909" y="777005"/>
                  <a:pt x="386539" y="768617"/>
                  <a:pt x="435109" y="794979"/>
                </a:cubicBezTo>
                <a:cubicBezTo>
                  <a:pt x="454335" y="804565"/>
                  <a:pt x="467489" y="811754"/>
                  <a:pt x="457370" y="838116"/>
                </a:cubicBezTo>
                <a:cubicBezTo>
                  <a:pt x="447252" y="865675"/>
                  <a:pt x="460406" y="875261"/>
                  <a:pt x="476596" y="886046"/>
                </a:cubicBezTo>
                <a:cubicBezTo>
                  <a:pt x="488739" y="894433"/>
                  <a:pt x="506953" y="892037"/>
                  <a:pt x="517071" y="917200"/>
                </a:cubicBezTo>
                <a:cubicBezTo>
                  <a:pt x="410824" y="913605"/>
                  <a:pt x="307612" y="893235"/>
                  <a:pt x="202377" y="912407"/>
                </a:cubicBezTo>
                <a:cubicBezTo>
                  <a:pt x="317731" y="960337"/>
                  <a:pt x="444216" y="957940"/>
                  <a:pt x="557546" y="1013060"/>
                </a:cubicBezTo>
                <a:cubicBezTo>
                  <a:pt x="553499" y="1032232"/>
                  <a:pt x="527190" y="1023844"/>
                  <a:pt x="526178" y="1052602"/>
                </a:cubicBezTo>
                <a:cubicBezTo>
                  <a:pt x="585879" y="1082558"/>
                  <a:pt x="657723" y="1062188"/>
                  <a:pt x="720459" y="1106523"/>
                </a:cubicBezTo>
                <a:cubicBezTo>
                  <a:pt x="684032" y="1126893"/>
                  <a:pt x="650640" y="1093342"/>
                  <a:pt x="616236" y="1112514"/>
                </a:cubicBezTo>
                <a:cubicBezTo>
                  <a:pt x="627367" y="1141273"/>
                  <a:pt x="1131283" y="1318613"/>
                  <a:pt x="1222353" y="1337785"/>
                </a:cubicBezTo>
                <a:cubicBezTo>
                  <a:pt x="1407527" y="1377327"/>
                  <a:pt x="1940788" y="1477980"/>
                  <a:pt x="2087511" y="1500747"/>
                </a:cubicBezTo>
                <a:cubicBezTo>
                  <a:pt x="2200841" y="1517522"/>
                  <a:pt x="2313160" y="1530703"/>
                  <a:pt x="2425479" y="1531901"/>
                </a:cubicBezTo>
                <a:cubicBezTo>
                  <a:pt x="2553988" y="1533099"/>
                  <a:pt x="2681485" y="1527108"/>
                  <a:pt x="2809994" y="1522315"/>
                </a:cubicBezTo>
                <a:cubicBezTo>
                  <a:pt x="2858058" y="1520518"/>
                  <a:pt x="2905933" y="1517372"/>
                  <a:pt x="2953618" y="1512448"/>
                </a:cubicBezTo>
                <a:lnTo>
                  <a:pt x="3021543" y="1502657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19C2AC-B6B1-E009-CA8B-1DC12A8B6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8199"/>
            <a:ext cx="4191000" cy="5338763"/>
          </a:xfrm>
        </p:spPr>
        <p:txBody>
          <a:bodyPr>
            <a:normAutofit/>
          </a:bodyPr>
          <a:lstStyle/>
          <a:p>
            <a:r>
              <a:rPr lang="en-GB" sz="4100" b="1"/>
              <a:t>Slide 10: Recommendations and Conclusion</a:t>
            </a:r>
            <a:br>
              <a:rPr lang="en-GB" sz="4100" b="1"/>
            </a:br>
            <a:endParaRPr lang="en-US" sz="4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BE217-1FF4-5E5E-0F16-CE38361210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2332" y="838199"/>
            <a:ext cx="6051468" cy="533876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b="1"/>
              <a:t>Recommendations</a:t>
            </a:r>
          </a:p>
          <a:p>
            <a:r>
              <a:rPr lang="en-GB" sz="2000"/>
              <a:t>Continue investing in AI and analytics</a:t>
            </a:r>
          </a:p>
          <a:p>
            <a:r>
              <a:rPr lang="en-GB" sz="2000"/>
              <a:t>Strengthen cybersecurity</a:t>
            </a:r>
          </a:p>
          <a:p>
            <a:r>
              <a:rPr lang="en-GB" sz="2000"/>
              <a:t>Improve data privacy practices</a:t>
            </a:r>
          </a:p>
          <a:p>
            <a:r>
              <a:rPr lang="en-GB" sz="2000"/>
              <a:t>Expand digital customer services</a:t>
            </a:r>
          </a:p>
          <a:p>
            <a:endParaRPr lang="en-GB" sz="2000" b="1"/>
          </a:p>
          <a:p>
            <a:pPr marL="0" indent="0">
              <a:buNone/>
            </a:pPr>
            <a:r>
              <a:rPr lang="en-GB" sz="2000" b="1"/>
              <a:t>Conclusion</a:t>
            </a:r>
          </a:p>
          <a:p>
            <a:pPr marL="0" indent="0">
              <a:buNone/>
            </a:pPr>
            <a:r>
              <a:rPr lang="en-GB" sz="2000"/>
              <a:t>Information systems play a critical role in Starbucks’ success:</a:t>
            </a:r>
          </a:p>
          <a:p>
            <a:r>
              <a:rPr lang="en-GB" sz="2000"/>
              <a:t>Improving efficiency</a:t>
            </a:r>
          </a:p>
          <a:p>
            <a:r>
              <a:rPr lang="en-GB" sz="2000"/>
              <a:t>Enhancing customer satisfaction</a:t>
            </a:r>
          </a:p>
          <a:p>
            <a:r>
              <a:rPr lang="en-GB" sz="2000"/>
              <a:t>Supporting decision-making</a:t>
            </a:r>
          </a:p>
          <a:p>
            <a:r>
              <a:rPr lang="en-GB" sz="2000"/>
              <a:t>Creating competitive advantage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495258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A8AAC95-3719-4BCD-B710-4160043D92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9">
            <a:extLst>
              <a:ext uri="{FF2B5EF4-FFF2-40B4-BE49-F238E27FC236}">
                <a16:creationId xmlns:a16="http://schemas.microsoft.com/office/drawing/2014/main" id="{73A6D7BA-50E4-42FE-A0E3-FC42B7EC43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2767722"/>
            <a:ext cx="3021543" cy="1532055"/>
          </a:xfrm>
          <a:custGeom>
            <a:avLst/>
            <a:gdLst>
              <a:gd name="connsiteX0" fmla="*/ 3021543 w 3021543"/>
              <a:gd name="connsiteY0" fmla="*/ 0 h 1532055"/>
              <a:gd name="connsiteX1" fmla="*/ 2963800 w 3021543"/>
              <a:gd name="connsiteY1" fmla="*/ 7730 h 1532055"/>
              <a:gd name="connsiteX2" fmla="*/ 2793803 w 3021543"/>
              <a:gd name="connsiteY2" fmla="*/ 25704 h 1532055"/>
              <a:gd name="connsiteX3" fmla="*/ 2414348 w 3021543"/>
              <a:gd name="connsiteY3" fmla="*/ 31695 h 1532055"/>
              <a:gd name="connsiteX4" fmla="*/ 2091558 w 3021543"/>
              <a:gd name="connsiteY4" fmla="*/ 29298 h 1532055"/>
              <a:gd name="connsiteX5" fmla="*/ 1645319 w 3021543"/>
              <a:gd name="connsiteY5" fmla="*/ 30497 h 1532055"/>
              <a:gd name="connsiteX6" fmla="*/ 1243602 w 3021543"/>
              <a:gd name="connsiteY6" fmla="*/ 64048 h 1532055"/>
              <a:gd name="connsiteX7" fmla="*/ 753851 w 3021543"/>
              <a:gd name="connsiteY7" fmla="*/ 61651 h 1532055"/>
              <a:gd name="connsiteX8" fmla="*/ 465465 w 3021543"/>
              <a:gd name="connsiteY8" fmla="*/ 123960 h 1532055"/>
              <a:gd name="connsiteX9" fmla="*/ 546416 w 3021543"/>
              <a:gd name="connsiteY9" fmla="*/ 145529 h 1532055"/>
              <a:gd name="connsiteX10" fmla="*/ 689091 w 3021543"/>
              <a:gd name="connsiteY10" fmla="*/ 192260 h 1532055"/>
              <a:gd name="connsiteX11" fmla="*/ 704269 w 3021543"/>
              <a:gd name="connsiteY11" fmla="*/ 222217 h 1532055"/>
              <a:gd name="connsiteX12" fmla="*/ 683020 w 3021543"/>
              <a:gd name="connsiteY12" fmla="*/ 236595 h 1532055"/>
              <a:gd name="connsiteX13" fmla="*/ 621295 w 3021543"/>
              <a:gd name="connsiteY13" fmla="*/ 264155 h 1532055"/>
              <a:gd name="connsiteX14" fmla="*/ 848968 w 3021543"/>
              <a:gd name="connsiteY14" fmla="*/ 304896 h 1532055"/>
              <a:gd name="connsiteX15" fmla="*/ 768018 w 3021543"/>
              <a:gd name="connsiteY15" fmla="*/ 330059 h 1532055"/>
              <a:gd name="connsiteX16" fmla="*/ 684032 w 3021543"/>
              <a:gd name="connsiteY16" fmla="*/ 348032 h 1532055"/>
              <a:gd name="connsiteX17" fmla="*/ 592962 w 3021543"/>
              <a:gd name="connsiteY17" fmla="*/ 361213 h 1532055"/>
              <a:gd name="connsiteX18" fmla="*/ 509988 w 3021543"/>
              <a:gd name="connsiteY18" fmla="*/ 387575 h 1532055"/>
              <a:gd name="connsiteX19" fmla="*/ 726531 w 3021543"/>
              <a:gd name="connsiteY19" fmla="*/ 398359 h 1532055"/>
              <a:gd name="connsiteX20" fmla="*/ 614212 w 3021543"/>
              <a:gd name="connsiteY20" fmla="*/ 422324 h 1532055"/>
              <a:gd name="connsiteX21" fmla="*/ 522131 w 3021543"/>
              <a:gd name="connsiteY21" fmla="*/ 453478 h 1532055"/>
              <a:gd name="connsiteX22" fmla="*/ 457370 w 3021543"/>
              <a:gd name="connsiteY22" fmla="*/ 467857 h 1532055"/>
              <a:gd name="connsiteX23" fmla="*/ 388562 w 3021543"/>
              <a:gd name="connsiteY23" fmla="*/ 471452 h 1532055"/>
              <a:gd name="connsiteX24" fmla="*/ 372372 w 3021543"/>
              <a:gd name="connsiteY24" fmla="*/ 494218 h 1532055"/>
              <a:gd name="connsiteX25" fmla="*/ 393622 w 3021543"/>
              <a:gd name="connsiteY25" fmla="*/ 518184 h 1532055"/>
              <a:gd name="connsiteX26" fmla="*/ 426002 w 3021543"/>
              <a:gd name="connsiteY26" fmla="*/ 520580 h 1532055"/>
              <a:gd name="connsiteX27" fmla="*/ 619271 w 3021543"/>
              <a:gd name="connsiteY27" fmla="*/ 526571 h 1532055"/>
              <a:gd name="connsiteX28" fmla="*/ 0 w 3021543"/>
              <a:gd name="connsiteY28" fmla="*/ 579294 h 1532055"/>
              <a:gd name="connsiteX29" fmla="*/ 83986 w 3021543"/>
              <a:gd name="connsiteY29" fmla="*/ 611647 h 1532055"/>
              <a:gd name="connsiteX30" fmla="*/ 112319 w 3021543"/>
              <a:gd name="connsiteY30" fmla="*/ 700317 h 1532055"/>
              <a:gd name="connsiteX31" fmla="*/ 215531 w 3021543"/>
              <a:gd name="connsiteY31" fmla="*/ 750643 h 1532055"/>
              <a:gd name="connsiteX32" fmla="*/ 282315 w 3021543"/>
              <a:gd name="connsiteY32" fmla="*/ 768617 h 1532055"/>
              <a:gd name="connsiteX33" fmla="*/ 435109 w 3021543"/>
              <a:gd name="connsiteY33" fmla="*/ 794979 h 1532055"/>
              <a:gd name="connsiteX34" fmla="*/ 457370 w 3021543"/>
              <a:gd name="connsiteY34" fmla="*/ 838116 h 1532055"/>
              <a:gd name="connsiteX35" fmla="*/ 476596 w 3021543"/>
              <a:gd name="connsiteY35" fmla="*/ 886046 h 1532055"/>
              <a:gd name="connsiteX36" fmla="*/ 517071 w 3021543"/>
              <a:gd name="connsiteY36" fmla="*/ 917200 h 1532055"/>
              <a:gd name="connsiteX37" fmla="*/ 202377 w 3021543"/>
              <a:gd name="connsiteY37" fmla="*/ 912407 h 1532055"/>
              <a:gd name="connsiteX38" fmla="*/ 557546 w 3021543"/>
              <a:gd name="connsiteY38" fmla="*/ 1013060 h 1532055"/>
              <a:gd name="connsiteX39" fmla="*/ 526178 w 3021543"/>
              <a:gd name="connsiteY39" fmla="*/ 1052602 h 1532055"/>
              <a:gd name="connsiteX40" fmla="*/ 720459 w 3021543"/>
              <a:gd name="connsiteY40" fmla="*/ 1106523 h 1532055"/>
              <a:gd name="connsiteX41" fmla="*/ 616236 w 3021543"/>
              <a:gd name="connsiteY41" fmla="*/ 1112514 h 1532055"/>
              <a:gd name="connsiteX42" fmla="*/ 1222353 w 3021543"/>
              <a:gd name="connsiteY42" fmla="*/ 1337785 h 1532055"/>
              <a:gd name="connsiteX43" fmla="*/ 2087511 w 3021543"/>
              <a:gd name="connsiteY43" fmla="*/ 1500747 h 1532055"/>
              <a:gd name="connsiteX44" fmla="*/ 2425479 w 3021543"/>
              <a:gd name="connsiteY44" fmla="*/ 1531901 h 1532055"/>
              <a:gd name="connsiteX45" fmla="*/ 2809994 w 3021543"/>
              <a:gd name="connsiteY45" fmla="*/ 1522315 h 1532055"/>
              <a:gd name="connsiteX46" fmla="*/ 2953618 w 3021543"/>
              <a:gd name="connsiteY46" fmla="*/ 1512448 h 1532055"/>
              <a:gd name="connsiteX47" fmla="*/ 3021543 w 3021543"/>
              <a:gd name="connsiteY47" fmla="*/ 1502657 h 15320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532055">
                <a:moveTo>
                  <a:pt x="3021543" y="0"/>
                </a:moveTo>
                <a:lnTo>
                  <a:pt x="2963800" y="7730"/>
                </a:lnTo>
                <a:cubicBezTo>
                  <a:pt x="2907134" y="14919"/>
                  <a:pt x="2850469" y="24506"/>
                  <a:pt x="2793803" y="25704"/>
                </a:cubicBezTo>
                <a:cubicBezTo>
                  <a:pt x="2667318" y="29298"/>
                  <a:pt x="2539821" y="20911"/>
                  <a:pt x="2414348" y="31695"/>
                </a:cubicBezTo>
                <a:cubicBezTo>
                  <a:pt x="2307089" y="41281"/>
                  <a:pt x="2198818" y="30497"/>
                  <a:pt x="2091558" y="29298"/>
                </a:cubicBezTo>
                <a:cubicBezTo>
                  <a:pt x="1942812" y="28100"/>
                  <a:pt x="1793053" y="19713"/>
                  <a:pt x="1645319" y="30497"/>
                </a:cubicBezTo>
                <a:cubicBezTo>
                  <a:pt x="1510738" y="38885"/>
                  <a:pt x="1376158" y="41281"/>
                  <a:pt x="1243602" y="64048"/>
                </a:cubicBezTo>
                <a:cubicBezTo>
                  <a:pt x="1079677" y="76030"/>
                  <a:pt x="916765" y="68841"/>
                  <a:pt x="753851" y="61651"/>
                </a:cubicBezTo>
                <a:cubicBezTo>
                  <a:pt x="653675" y="56858"/>
                  <a:pt x="554511" y="41281"/>
                  <a:pt x="465465" y="123960"/>
                </a:cubicBezTo>
                <a:cubicBezTo>
                  <a:pt x="489751" y="143132"/>
                  <a:pt x="519095" y="139537"/>
                  <a:pt x="546416" y="145529"/>
                </a:cubicBezTo>
                <a:cubicBezTo>
                  <a:pt x="594986" y="157511"/>
                  <a:pt x="643557" y="169493"/>
                  <a:pt x="689091" y="192260"/>
                </a:cubicBezTo>
                <a:cubicBezTo>
                  <a:pt x="699210" y="197053"/>
                  <a:pt x="708317" y="206639"/>
                  <a:pt x="704269" y="222217"/>
                </a:cubicBezTo>
                <a:cubicBezTo>
                  <a:pt x="701234" y="234199"/>
                  <a:pt x="691115" y="234199"/>
                  <a:pt x="683020" y="236595"/>
                </a:cubicBezTo>
                <a:cubicBezTo>
                  <a:pt x="664806" y="243785"/>
                  <a:pt x="642545" y="238992"/>
                  <a:pt x="621295" y="264155"/>
                </a:cubicBezTo>
                <a:cubicBezTo>
                  <a:pt x="702245" y="277336"/>
                  <a:pt x="780160" y="252172"/>
                  <a:pt x="848968" y="304896"/>
                </a:cubicBezTo>
                <a:cubicBezTo>
                  <a:pt x="823671" y="331257"/>
                  <a:pt x="795339" y="325266"/>
                  <a:pt x="768018" y="330059"/>
                </a:cubicBezTo>
                <a:cubicBezTo>
                  <a:pt x="739685" y="334852"/>
                  <a:pt x="712365" y="343240"/>
                  <a:pt x="684032" y="348032"/>
                </a:cubicBezTo>
                <a:cubicBezTo>
                  <a:pt x="653675" y="354023"/>
                  <a:pt x="623319" y="355222"/>
                  <a:pt x="592962" y="361213"/>
                </a:cubicBezTo>
                <a:cubicBezTo>
                  <a:pt x="567666" y="366006"/>
                  <a:pt x="540345" y="357618"/>
                  <a:pt x="509988" y="387575"/>
                </a:cubicBezTo>
                <a:cubicBezTo>
                  <a:pt x="584867" y="409143"/>
                  <a:pt x="652663" y="376790"/>
                  <a:pt x="726531" y="398359"/>
                </a:cubicBezTo>
                <a:cubicBezTo>
                  <a:pt x="683020" y="417531"/>
                  <a:pt x="647604" y="411539"/>
                  <a:pt x="614212" y="422324"/>
                </a:cubicBezTo>
                <a:cubicBezTo>
                  <a:pt x="583855" y="433108"/>
                  <a:pt x="547428" y="421126"/>
                  <a:pt x="522131" y="453478"/>
                </a:cubicBezTo>
                <a:cubicBezTo>
                  <a:pt x="502905" y="478641"/>
                  <a:pt x="482668" y="482236"/>
                  <a:pt x="457370" y="467857"/>
                </a:cubicBezTo>
                <a:cubicBezTo>
                  <a:pt x="435109" y="454676"/>
                  <a:pt x="410824" y="458271"/>
                  <a:pt x="388562" y="471452"/>
                </a:cubicBezTo>
                <a:cubicBezTo>
                  <a:pt x="380468" y="476245"/>
                  <a:pt x="372372" y="482236"/>
                  <a:pt x="372372" y="494218"/>
                </a:cubicBezTo>
                <a:cubicBezTo>
                  <a:pt x="372372" y="510994"/>
                  <a:pt x="382491" y="515787"/>
                  <a:pt x="393622" y="518184"/>
                </a:cubicBezTo>
                <a:cubicBezTo>
                  <a:pt x="403741" y="520580"/>
                  <a:pt x="415883" y="522977"/>
                  <a:pt x="426002" y="520580"/>
                </a:cubicBezTo>
                <a:cubicBezTo>
                  <a:pt x="490762" y="507399"/>
                  <a:pt x="554511" y="528968"/>
                  <a:pt x="619271" y="526571"/>
                </a:cubicBezTo>
                <a:cubicBezTo>
                  <a:pt x="415883" y="578096"/>
                  <a:pt x="210471" y="561321"/>
                  <a:pt x="0" y="579294"/>
                </a:cubicBezTo>
                <a:cubicBezTo>
                  <a:pt x="27321" y="615241"/>
                  <a:pt x="62737" y="585286"/>
                  <a:pt x="83986" y="611647"/>
                </a:cubicBezTo>
                <a:cubicBezTo>
                  <a:pt x="63748" y="666766"/>
                  <a:pt x="71844" y="696722"/>
                  <a:pt x="112319" y="700317"/>
                </a:cubicBezTo>
                <a:cubicBezTo>
                  <a:pt x="151782" y="703912"/>
                  <a:pt x="194281" y="684740"/>
                  <a:pt x="215531" y="750643"/>
                </a:cubicBezTo>
                <a:cubicBezTo>
                  <a:pt x="221602" y="771014"/>
                  <a:pt x="259042" y="765023"/>
                  <a:pt x="282315" y="768617"/>
                </a:cubicBezTo>
                <a:cubicBezTo>
                  <a:pt x="332909" y="777005"/>
                  <a:pt x="386539" y="768617"/>
                  <a:pt x="435109" y="794979"/>
                </a:cubicBezTo>
                <a:cubicBezTo>
                  <a:pt x="454335" y="804565"/>
                  <a:pt x="467489" y="811754"/>
                  <a:pt x="457370" y="838116"/>
                </a:cubicBezTo>
                <a:cubicBezTo>
                  <a:pt x="447252" y="865675"/>
                  <a:pt x="460406" y="875261"/>
                  <a:pt x="476596" y="886046"/>
                </a:cubicBezTo>
                <a:cubicBezTo>
                  <a:pt x="488739" y="894433"/>
                  <a:pt x="506953" y="892037"/>
                  <a:pt x="517071" y="917200"/>
                </a:cubicBezTo>
                <a:cubicBezTo>
                  <a:pt x="410824" y="913605"/>
                  <a:pt x="307612" y="893235"/>
                  <a:pt x="202377" y="912407"/>
                </a:cubicBezTo>
                <a:cubicBezTo>
                  <a:pt x="317731" y="960337"/>
                  <a:pt x="444216" y="957940"/>
                  <a:pt x="557546" y="1013060"/>
                </a:cubicBezTo>
                <a:cubicBezTo>
                  <a:pt x="553499" y="1032232"/>
                  <a:pt x="527190" y="1023844"/>
                  <a:pt x="526178" y="1052602"/>
                </a:cubicBezTo>
                <a:cubicBezTo>
                  <a:pt x="585879" y="1082558"/>
                  <a:pt x="657723" y="1062188"/>
                  <a:pt x="720459" y="1106523"/>
                </a:cubicBezTo>
                <a:cubicBezTo>
                  <a:pt x="684032" y="1126893"/>
                  <a:pt x="650640" y="1093342"/>
                  <a:pt x="616236" y="1112514"/>
                </a:cubicBezTo>
                <a:cubicBezTo>
                  <a:pt x="627367" y="1141273"/>
                  <a:pt x="1131283" y="1318613"/>
                  <a:pt x="1222353" y="1337785"/>
                </a:cubicBezTo>
                <a:cubicBezTo>
                  <a:pt x="1407527" y="1377327"/>
                  <a:pt x="1940788" y="1477980"/>
                  <a:pt x="2087511" y="1500747"/>
                </a:cubicBezTo>
                <a:cubicBezTo>
                  <a:pt x="2200841" y="1517522"/>
                  <a:pt x="2313160" y="1530703"/>
                  <a:pt x="2425479" y="1531901"/>
                </a:cubicBezTo>
                <a:cubicBezTo>
                  <a:pt x="2553988" y="1533099"/>
                  <a:pt x="2681485" y="1527108"/>
                  <a:pt x="2809994" y="1522315"/>
                </a:cubicBezTo>
                <a:cubicBezTo>
                  <a:pt x="2858058" y="1520518"/>
                  <a:pt x="2905933" y="1517372"/>
                  <a:pt x="2953618" y="1512448"/>
                </a:cubicBezTo>
                <a:lnTo>
                  <a:pt x="3021543" y="1502657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4032E6-46BC-DBE4-6EEE-8AC7D70A7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38199"/>
            <a:ext cx="4191000" cy="5338763"/>
          </a:xfrm>
        </p:spPr>
        <p:txBody>
          <a:bodyPr>
            <a:normAutofit/>
          </a:bodyPr>
          <a:lstStyle/>
          <a:p>
            <a:r>
              <a:rPr lang="en-GB" b="1" dirty="0"/>
              <a:t>References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75ECE-3AB8-2883-0AFF-EC3AFEB350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2332" y="838199"/>
            <a:ext cx="6051468" cy="533876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700" b="1"/>
              <a:t>1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. Baltzan, P. (2021) Business Driven Information Systems. 8th ed. New York: McGraw-Hill.</a:t>
            </a:r>
          </a:p>
          <a:p>
            <a:pPr marL="0" indent="0">
              <a:buNone/>
            </a:pP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2. Chaffey, D. and Ellis-Chadwick, F. (2019) Digital Marketing. 7th ed. Harlow: Pearson.</a:t>
            </a:r>
          </a:p>
          <a:p>
            <a:pPr marL="0" indent="0">
              <a:buNone/>
            </a:pP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3. Laudon, K.C. and Laudon, J.P. (2022) Management Information Systems: Managing the Digital Firm. 17th ed. Harlow: Pearson.</a:t>
            </a:r>
          </a:p>
          <a:p>
            <a:pPr marL="0" indent="0">
              <a:buNone/>
            </a:pP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4. Starbucks. Official Website. Available at: 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https://www.starbucks.com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 (Accessed: [insert date]).</a:t>
            </a:r>
          </a:p>
          <a:p>
            <a:pPr marL="0" indent="0">
              <a:buNone/>
            </a:pP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5. Starbucks. Rewards Program. Available at: 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https://www.starbucks.com/rewards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 (Accessed: [insert date]).</a:t>
            </a:r>
          </a:p>
          <a:p>
            <a:pPr marL="0" indent="0">
              <a:buNone/>
            </a:pP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6. Starbucks. Investor Relations. Available at: 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https://investor.starbucks.com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 (Accessed: [insert date]).</a:t>
            </a:r>
          </a:p>
          <a:p>
            <a:pPr marL="0" indent="0">
              <a:buNone/>
            </a:pP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7. Stair, R. and Reynolds, G. (2020) Principles of Information Systems. 14th ed. Boston: Cengage.</a:t>
            </a:r>
          </a:p>
          <a:p>
            <a:pPr marL="0" indent="0">
              <a:buNone/>
            </a:pP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8. UK Information Commissioner’s Office (ICO). Guide to the General Data Protection Regulation (GDPR). Available at: 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https://ico.org.uk</a:t>
            </a:r>
            <a:r>
              <a:rPr lang="en-GB" sz="1700" i="1">
                <a:latin typeface="Arial" panose="020B0604020202020204" pitchFamily="34" charset="0"/>
                <a:cs typeface="Arial" panose="020B0604020202020204" pitchFamily="34" charset="0"/>
              </a:rPr>
              <a:t> (Accessed: [insert date]).</a:t>
            </a:r>
          </a:p>
          <a:p>
            <a:pPr marL="0" indent="0">
              <a:buNone/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1798283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</TotalTime>
  <Words>803</Words>
  <Application>Microsoft Office PowerPoint</Application>
  <PresentationFormat>Widescreen</PresentationFormat>
  <Paragraphs>149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1: Group Presentation: Information Systems   at Starbucks</vt:lpstr>
      <vt:lpstr>  Slide 2: Introduction to Information Systems   </vt:lpstr>
      <vt:lpstr>Slide 3: Types of Information Systems </vt:lpstr>
      <vt:lpstr>Slide 4: Transaction Processing System (TPS) </vt:lpstr>
      <vt:lpstr>Slide 5: Customer Relationship Management (CRM) </vt:lpstr>
      <vt:lpstr> Slide 6: Management Information System (MIS) </vt:lpstr>
      <vt:lpstr>Slide 7: Comparison Of Information System </vt:lpstr>
      <vt:lpstr>Slide 8: Ethical Issues Data Privacy </vt:lpstr>
      <vt:lpstr>Slide 9: Starbucks Information Systems in Practice </vt:lpstr>
      <vt:lpstr>Slide 10: Recommendations and 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1: Group Presentation: Information Systems   at Starbucks</dc:title>
  <dc:creator>Jackelyn Turzar Tindugan (2429085)</dc:creator>
  <cp:lastModifiedBy>erlina geronimo</cp:lastModifiedBy>
  <cp:revision>3</cp:revision>
  <dcterms:created xsi:type="dcterms:W3CDTF">2026-06-25T17:59:31Z</dcterms:created>
  <dcterms:modified xsi:type="dcterms:W3CDTF">2026-07-18T19:10:34Z</dcterms:modified>
</cp:coreProperties>
</file>