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9" r:id="rId10"/>
    <p:sldId id="262" r:id="rId11"/>
    <p:sldId id="263" r:id="rId12"/>
    <p:sldId id="264" r:id="rId13"/>
    <p:sldId id="265" r:id="rId14"/>
    <p:sldId id="266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E1C87-0BF7-4B40-92A0-3EA569D83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AEDE03-A037-4930-A44B-07FCCAA71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DB342-A444-4ECE-9D39-D71A08063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7E31D-31BA-4284-8D59-A98BD898B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E3576-86BC-4AF7-81E3-57A6A15C3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1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FB60-C8C8-4EC5-BACB-8C0890470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D4438-624C-4E00-8E91-797E69B2A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FC5C3-3E77-419F-AE38-7E7EB4667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35A8-4923-4B84-9FE9-448E7767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041D7-384C-42BE-932C-6A256F022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74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6BA5-FA4E-4764-B22E-1C816E530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A0258-EE3E-4191-8E7D-805AB8CDF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A9BCC-8C72-4708-A2BD-9CC1E213D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9F8096-C3D9-4570-AC1E-61B31D0E4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E4952-6F2F-4C7E-BC3D-83BF73317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49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26D24-9E71-4B12-8330-2FA2F2D3C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6CE02-034C-4036-918E-6813E80C3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4091C-9BEF-4F12-B5E6-CEC1CE968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680D90-1714-48E2-9772-E64913B92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D79000-7C42-4538-BE90-F0677A10B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D8323F-47B9-4C7D-820C-DE4A9EC00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62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B61B-8ED5-41F0-91AD-FB9110272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D5561-C194-4902-815B-BEA1D7D36F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25386C-2A0C-4FBE-AF85-5637053A02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64E123-3B9E-403C-99C7-90E05AE17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14BC0D-FE5F-4128-8470-97E4C1E1E9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F7547-B5F3-400A-A114-6B8DE54EF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AEDFEF-C47C-464E-8AB3-EAC250838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F1F8F-2498-43C9-BC15-76F0B7140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600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7AFF-6E05-40FB-9784-E17EDCD5B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B5B6-D931-414C-AA08-07F81F8A5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2B630E-57AA-4B89-BC74-D17658757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5C91D-25A3-4D1E-989F-D46F0824C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089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718E67-D8B8-4205-A63A-3556C9801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76651A-F2D5-45B6-B3F9-782D7D2CA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B0C81-5DCC-4395-89E3-04A3EFCB7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44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E157E-4B6B-4A0D-91FA-40A4986D7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E0B60-F1D5-4265-AF95-0C63995D7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74954-79D1-4317-802F-B3800A4556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702D4-0F01-4A3B-AF36-ABD15F046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3CCDEA-D5CB-4D4C-A27E-3C270F46B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DB82C5-1C74-4A4B-9CC1-36D1CE82B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76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7A5A2-3421-4128-B216-F2043F393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46EE70-6222-4EEC-AD15-519C722F1E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4DF1E-7D26-4B9E-907A-33191D520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4DB0B5-A3FF-496F-8954-F1A7F5AE1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4055F-879F-4E85-9089-0574031AE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AC1CC-0520-418A-B741-2B283598B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51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7B44-193A-475F-B2CA-286AF3D72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CCF515-CB90-4AAD-826A-75FA7EAF0F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10E86-FBCA-4C34-B2BA-3015E87D6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54703-6B11-4B9B-9422-0FB456D48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78593-6944-460C-935B-687A6B228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CF9608-1D36-401D-857A-FA7EF65064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A8E8DC-4360-4780-9E2E-9791CE8E01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4A765-1B6D-4340-8E6C-02433C2A2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B53D3-DA35-479F-9140-FF907E033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353BA-4FD6-4BD1-BFC6-7C63E7A93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03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2426B4-E9FD-454A-9520-04E93396D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E094E7-7EB5-44FD-ACC7-672D17B7C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31951-B6DA-45B6-89A2-8BA04783A3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9D492-92D1-4144-A2FB-46A97365D3E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EC3CF-B147-48AA-922F-3DCB556DE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04F0C-ECC5-4ADE-AB91-78375B7E91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BE98CA-EF7F-4B5D-92F2-54E3E0EEF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566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338FB-E9DD-450B-9294-C685223174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Constructor Overloading, Polymorphism and Overrides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500FE8-A790-40CD-84AF-BA6A088D49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9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3D07-34FF-48FE-A5C0-C81121A87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78DDB-5B07-4A4C-BE22-F08BAEC26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constructor?</a:t>
            </a:r>
          </a:p>
          <a:p>
            <a:pPr lvl="1"/>
            <a:r>
              <a:rPr lang="en-GB" dirty="0"/>
              <a:t>A type of pseudo –function to instantiate an object</a:t>
            </a:r>
          </a:p>
          <a:p>
            <a:pPr lvl="1"/>
            <a:endParaRPr lang="en-GB" dirty="0"/>
          </a:p>
          <a:p>
            <a:r>
              <a:rPr lang="en-GB" dirty="0"/>
              <a:t>Why are they important?</a:t>
            </a:r>
          </a:p>
          <a:p>
            <a:pPr lvl="1"/>
            <a:r>
              <a:rPr lang="en-GB" dirty="0"/>
              <a:t>Without them, an object could not be created.</a:t>
            </a:r>
          </a:p>
          <a:p>
            <a:pPr lvl="1"/>
            <a:r>
              <a:rPr lang="en-GB" dirty="0"/>
              <a:t>Allow for initialisation of objects</a:t>
            </a:r>
          </a:p>
          <a:p>
            <a:pPr lvl="1"/>
            <a:endParaRPr lang="en-GB" dirty="0"/>
          </a:p>
          <a:p>
            <a:r>
              <a:rPr lang="en-GB" dirty="0"/>
              <a:t>How many constructors can a class have?</a:t>
            </a:r>
          </a:p>
          <a:p>
            <a:pPr lvl="1"/>
            <a:r>
              <a:rPr lang="en-GB" dirty="0"/>
              <a:t>Must have at least one but may contain more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70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FA50B-4DBB-4BF5-932A-FDEA0DE99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Constructor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716267-7D80-42DD-BDBD-0271CE5180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150" t="43929" r="73373" b="18002"/>
          <a:stretch/>
        </p:blipFill>
        <p:spPr>
          <a:xfrm>
            <a:off x="967408" y="1383127"/>
            <a:ext cx="6016487" cy="52456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1C5C63-45F5-415C-96D8-B2963A6C9F86}"/>
              </a:ext>
            </a:extLst>
          </p:cNvPr>
          <p:cNvSpPr txBox="1"/>
          <p:nvPr/>
        </p:nvSpPr>
        <p:spPr>
          <a:xfrm>
            <a:off x="7513983" y="1690688"/>
            <a:ext cx="4094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Declared in the header file with no return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6E5C034-943D-46C8-8AF6-4AD0B7C8B736}"/>
              </a:ext>
            </a:extLst>
          </p:cNvPr>
          <p:cNvSpPr/>
          <p:nvPr/>
        </p:nvSpPr>
        <p:spPr>
          <a:xfrm>
            <a:off x="2729948" y="3260035"/>
            <a:ext cx="1736035" cy="369213"/>
          </a:xfrm>
          <a:prstGeom prst="rect">
            <a:avLst/>
          </a:prstGeom>
          <a:noFill/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80172F-91D7-4627-A1C5-A4664EF305A0}"/>
              </a:ext>
            </a:extLst>
          </p:cNvPr>
          <p:cNvSpPr/>
          <p:nvPr/>
        </p:nvSpPr>
        <p:spPr>
          <a:xfrm>
            <a:off x="3597965" y="3260035"/>
            <a:ext cx="722244" cy="36921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0AB21C-5529-40E8-B01A-3A0FFE87E659}"/>
              </a:ext>
            </a:extLst>
          </p:cNvPr>
          <p:cNvSpPr/>
          <p:nvPr/>
        </p:nvSpPr>
        <p:spPr>
          <a:xfrm>
            <a:off x="2147777" y="5443870"/>
            <a:ext cx="2583711" cy="350874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AFBA40-DAA1-4957-B8AE-BF0CDCE71E23}"/>
              </a:ext>
            </a:extLst>
          </p:cNvPr>
          <p:cNvSpPr txBox="1"/>
          <p:nvPr/>
        </p:nvSpPr>
        <p:spPr>
          <a:xfrm>
            <a:off x="7513983" y="2982976"/>
            <a:ext cx="4094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many cases have no parameters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20E9F9-A65E-46E2-BACD-6F46E2263BDB}"/>
              </a:ext>
            </a:extLst>
          </p:cNvPr>
          <p:cNvSpPr txBox="1"/>
          <p:nvPr/>
        </p:nvSpPr>
        <p:spPr>
          <a:xfrm>
            <a:off x="7513983" y="4275264"/>
            <a:ext cx="4094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Implemented in source file, often with no body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99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DE084-EEF8-41F3-8CA6-0A4D5AF81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 Constructors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DCED0-EDE3-4ED9-BC30-DAED78EB2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Constructors can be customised.</a:t>
            </a:r>
          </a:p>
          <a:p>
            <a:endParaRPr lang="en-GB" dirty="0"/>
          </a:p>
          <a:p>
            <a:r>
              <a:rPr lang="en-GB" dirty="0"/>
              <a:t>Must maintain the absence of a return type.</a:t>
            </a:r>
          </a:p>
          <a:p>
            <a:endParaRPr lang="en-GB" dirty="0"/>
          </a:p>
          <a:p>
            <a:r>
              <a:rPr lang="en-GB" dirty="0"/>
              <a:t>May have a body, often used for initialisation purposes.</a:t>
            </a:r>
          </a:p>
          <a:p>
            <a:endParaRPr lang="en-GB" dirty="0"/>
          </a:p>
          <a:p>
            <a:r>
              <a:rPr lang="en-GB" dirty="0"/>
              <a:t>May contain parameters much like any other function.</a:t>
            </a:r>
          </a:p>
          <a:p>
            <a:endParaRPr lang="en-GB" dirty="0"/>
          </a:p>
          <a:p>
            <a:r>
              <a:rPr lang="en-GB" dirty="0"/>
              <a:t>Must retain default constructor.</a:t>
            </a:r>
          </a:p>
        </p:txBody>
      </p:sp>
    </p:spTree>
    <p:extLst>
      <p:ext uri="{BB962C8B-B14F-4D97-AF65-F5344CB8AC3E}">
        <p14:creationId xmlns:p14="http://schemas.microsoft.com/office/powerpoint/2010/main" val="2640259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ECDCD-7DA4-4562-BF32-67C524060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Overloading a Constructor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C3C56C-8185-4F82-AB33-0202F93F38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7353" t="43363" r="71904" b="29915"/>
          <a:stretch/>
        </p:blipFill>
        <p:spPr>
          <a:xfrm>
            <a:off x="401054" y="2182051"/>
            <a:ext cx="5467572" cy="383374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B0BD2F-89F7-477C-B6FF-1FA3FFE143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Plane.cpp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7E8A8-702A-4454-9C05-4E22CC71EA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5" t="69566" r="74342" b="6238"/>
          <a:stretch/>
        </p:blipFill>
        <p:spPr>
          <a:xfrm>
            <a:off x="6172200" y="2182050"/>
            <a:ext cx="5410200" cy="3833741"/>
          </a:xfrm>
          <a:prstGeom prst="rect">
            <a:avLst/>
          </a:prstGeom>
        </p:spPr>
      </p:pic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1E2F2E39-06BB-4B53-B00D-BF6FC13EB828}"/>
              </a:ext>
            </a:extLst>
          </p:cNvPr>
          <p:cNvSpPr txBox="1">
            <a:spLocks/>
          </p:cNvSpPr>
          <p:nvPr/>
        </p:nvSpPr>
        <p:spPr>
          <a:xfrm>
            <a:off x="401054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Plane.h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693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F5052-2485-46C9-B2BB-9FDB48FE4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848EB0-C22A-473E-8659-58139F470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inheritance ?</a:t>
            </a:r>
          </a:p>
          <a:p>
            <a:pPr lvl="1"/>
            <a:r>
              <a:rPr lang="en-GB" dirty="0"/>
              <a:t>The specialisation of classes in a hierarchical fashion, where the derivative class extends the functionality and properties of the base class.</a:t>
            </a:r>
          </a:p>
          <a:p>
            <a:r>
              <a:rPr lang="en-GB" dirty="0"/>
              <a:t>Why is it used?</a:t>
            </a:r>
          </a:p>
          <a:p>
            <a:pPr lvl="1"/>
            <a:r>
              <a:rPr lang="en-GB" dirty="0"/>
              <a:t>Extending functionality without the need for code repetition</a:t>
            </a:r>
          </a:p>
          <a:p>
            <a:pPr lvl="1"/>
            <a:r>
              <a:rPr lang="en-GB" dirty="0"/>
              <a:t>Reduction in code complexity</a:t>
            </a:r>
          </a:p>
          <a:p>
            <a:r>
              <a:rPr lang="en-GB" dirty="0"/>
              <a:t>Are base class methods accessible from the derivative class ?</a:t>
            </a:r>
          </a:p>
          <a:p>
            <a:pPr lvl="1"/>
            <a:r>
              <a:rPr lang="en-GB" dirty="0"/>
              <a:t>Only if they have been provided the public access modification.</a:t>
            </a:r>
          </a:p>
          <a:p>
            <a:r>
              <a:rPr lang="en-GB" dirty="0"/>
              <a:t>Are derivative class methods accessible from the base class ?</a:t>
            </a:r>
          </a:p>
          <a:p>
            <a:pPr lvl="1"/>
            <a:r>
              <a:rPr lang="en-GB" dirty="0"/>
              <a:t>No inheritance works from base class to derivative class only.</a:t>
            </a:r>
          </a:p>
        </p:txBody>
      </p:sp>
    </p:spTree>
    <p:extLst>
      <p:ext uri="{BB962C8B-B14F-4D97-AF65-F5344CB8AC3E}">
        <p14:creationId xmlns:p14="http://schemas.microsoft.com/office/powerpoint/2010/main" val="417258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556B8-69DD-41AB-A50E-1E3160DC6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 Extension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D9AFB-6BFC-4930-B9C5-599777802D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Constructors of derivative classes may satisfy the parameter requirements of the base class.</a:t>
            </a:r>
          </a:p>
          <a:p>
            <a:endParaRPr lang="en-GB" dirty="0"/>
          </a:p>
          <a:p>
            <a:r>
              <a:rPr lang="en-GB" dirty="0"/>
              <a:t>If the base class has an overloaded constructor, the parameters for this should be passed into the constructor of the derivative class</a:t>
            </a:r>
          </a:p>
          <a:p>
            <a:endParaRPr lang="en-GB" dirty="0"/>
          </a:p>
          <a:p>
            <a:r>
              <a:rPr lang="en-GB" dirty="0"/>
              <a:t>This makes setting values far more simple than writing a set function, if the values are only ever set once.</a:t>
            </a:r>
          </a:p>
        </p:txBody>
      </p:sp>
    </p:spTree>
    <p:extLst>
      <p:ext uri="{BB962C8B-B14F-4D97-AF65-F5344CB8AC3E}">
        <p14:creationId xmlns:p14="http://schemas.microsoft.com/office/powerpoint/2010/main" val="2008179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901A-D8A2-4261-8AAE-8207D94F2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Inherited Constructor Overloading :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0CFD7-5ADF-44F1-91E2-A6C5C2D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9978" y="1825625"/>
            <a:ext cx="4503821" cy="4351338"/>
          </a:xfrm>
        </p:spPr>
        <p:txBody>
          <a:bodyPr/>
          <a:lstStyle/>
          <a:p>
            <a:r>
              <a:rPr lang="en-GB" dirty="0"/>
              <a:t>No return type</a:t>
            </a:r>
          </a:p>
          <a:p>
            <a:endParaRPr lang="en-GB" dirty="0"/>
          </a:p>
          <a:p>
            <a:r>
              <a:rPr lang="en-GB" dirty="0"/>
              <a:t>Float type parameters for overloaded constructor</a:t>
            </a:r>
          </a:p>
          <a:p>
            <a:endParaRPr lang="en-GB" dirty="0"/>
          </a:p>
          <a:p>
            <a:r>
              <a:rPr lang="en-GB" dirty="0"/>
              <a:t>Height and width set to values provided to the constructor as parameters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F895FC-5FF0-4E8C-9549-FE64CC98A9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26" t="10312" r="65395" b="36112"/>
          <a:stretch/>
        </p:blipFill>
        <p:spPr>
          <a:xfrm>
            <a:off x="417093" y="1386093"/>
            <a:ext cx="5566611" cy="526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09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901A-D8A2-4261-8AAE-8207D94F2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Inherited Constructor Overloading : Derivative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0CFD7-5ADF-44F1-91E2-A6C5C2D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9978" y="1825625"/>
            <a:ext cx="4503821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 return type</a:t>
            </a:r>
          </a:p>
          <a:p>
            <a:endParaRPr lang="en-GB" dirty="0"/>
          </a:p>
          <a:p>
            <a:r>
              <a:rPr lang="en-GB" dirty="0"/>
              <a:t>Float type parameters for overloaded base constructor</a:t>
            </a:r>
          </a:p>
          <a:p>
            <a:endParaRPr lang="en-GB" dirty="0"/>
          </a:p>
          <a:p>
            <a:r>
              <a:rPr lang="en-GB" dirty="0"/>
              <a:t>Height and width passes in initialiser list for base class</a:t>
            </a:r>
          </a:p>
          <a:p>
            <a:endParaRPr lang="en-GB" dirty="0"/>
          </a:p>
          <a:p>
            <a:r>
              <a:rPr lang="en-GB" dirty="0"/>
              <a:t>Initialisation then occurs in the base class not the derivative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AE0F22-FE6E-4640-BCA6-AC97E30907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26" t="35742" r="50000" b="7709"/>
          <a:stretch/>
        </p:blipFill>
        <p:spPr>
          <a:xfrm>
            <a:off x="224589" y="1347537"/>
            <a:ext cx="6625389" cy="482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184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491CE-3B76-46E5-AF3E-12D4A3BCC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56341-FED4-4881-BB9F-47EF246D51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usage of both the base class and derivative class attributes and methods is required.</a:t>
            </a:r>
          </a:p>
          <a:p>
            <a:endParaRPr lang="en-GB" dirty="0"/>
          </a:p>
          <a:p>
            <a:r>
              <a:rPr lang="en-GB" dirty="0"/>
              <a:t>Often the derivative type is irrelevant within the context of current operations.</a:t>
            </a:r>
          </a:p>
          <a:p>
            <a:endParaRPr lang="en-GB" dirty="0"/>
          </a:p>
          <a:p>
            <a:r>
              <a:rPr lang="en-GB" dirty="0"/>
              <a:t>Many derivative classes may contain the same methods but with different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2198267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41164-E72D-4DAA-81CD-3DE4DF68E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Inheritance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36E09C-F961-4DF1-9590-A40779109E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56" t="9290" r="77115" b="72645"/>
          <a:stretch/>
        </p:blipFill>
        <p:spPr>
          <a:xfrm>
            <a:off x="4221079" y="1450057"/>
            <a:ext cx="3749842" cy="23862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52578B-6622-47A1-8D2D-DE399B14CA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5" t="28582" r="73815" b="51173"/>
          <a:stretch/>
        </p:blipFill>
        <p:spPr>
          <a:xfrm>
            <a:off x="583530" y="4092994"/>
            <a:ext cx="4036596" cy="2381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1D115D-55A4-4025-8323-09F31BC81D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58" t="49074" r="73816" b="30928"/>
          <a:stretch/>
        </p:blipFill>
        <p:spPr>
          <a:xfrm>
            <a:off x="7407442" y="4092994"/>
            <a:ext cx="3946358" cy="2381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887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9F8B2-630E-4190-A5F5-2BC0DF4B9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Polymorphism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6DB8A-9143-47E8-91A1-0F296ADF7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Ability to treat an object as its base class type or derivative class type depending on the context in which it is being used.</a:t>
            </a:r>
          </a:p>
          <a:p>
            <a:endParaRPr lang="en-GB" dirty="0"/>
          </a:p>
          <a:p>
            <a:r>
              <a:rPr lang="en-GB" dirty="0"/>
              <a:t>Objects that share the same base type may be interchangeable reducing complexity.</a:t>
            </a:r>
          </a:p>
          <a:p>
            <a:endParaRPr lang="en-GB" dirty="0"/>
          </a:p>
          <a:p>
            <a:r>
              <a:rPr lang="en-GB" dirty="0"/>
              <a:t>Functions in derivative classes may bear the same name.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531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5007E-DC68-4DF7-8520-134056E0D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Overview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2A263E-36F2-40E4-8B2E-ED1CAAFBBB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149" t="33991" r="65326" b="32829"/>
          <a:stretch/>
        </p:blipFill>
        <p:spPr>
          <a:xfrm>
            <a:off x="292769" y="1474121"/>
            <a:ext cx="4648199" cy="36433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9D7AFE-FE77-4CD1-A3DD-EA238C652D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75" t="29323" r="58553" b="13399"/>
          <a:stretch/>
        </p:blipFill>
        <p:spPr>
          <a:xfrm>
            <a:off x="5069305" y="1201404"/>
            <a:ext cx="6829926" cy="527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92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0DC93-6844-4FF9-B4DB-64B1579A8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9635B7-AE9B-44D5-987C-91849FA02D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56" t="44313" r="64933" b="15870"/>
          <a:stretch/>
        </p:blipFill>
        <p:spPr>
          <a:xfrm>
            <a:off x="838199" y="1491917"/>
            <a:ext cx="7247021" cy="477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490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B2559-8277-43CD-85E2-8854862C2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Overriding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0C11-8280-4C0F-AF83-E6F46AF20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means of modifying pre-defined behaviours within the base class by the derivative classes.</a:t>
            </a:r>
          </a:p>
          <a:p>
            <a:endParaRPr lang="en-GB" dirty="0"/>
          </a:p>
          <a:p>
            <a:r>
              <a:rPr lang="en-GB" dirty="0"/>
              <a:t>Direction of override is such that derivative class can override base only.</a:t>
            </a:r>
          </a:p>
          <a:p>
            <a:endParaRPr lang="en-GB" dirty="0"/>
          </a:p>
          <a:p>
            <a:r>
              <a:rPr lang="en-GB" dirty="0"/>
              <a:t>Method signature (prototype) must remain the same through the hierarchy. (</a:t>
            </a:r>
            <a:r>
              <a:rPr lang="en-GB" dirty="0" err="1"/>
              <a:t>i.e</a:t>
            </a:r>
            <a:r>
              <a:rPr lang="en-GB" dirty="0"/>
              <a:t>: reference name, parameter types and return type)</a:t>
            </a:r>
          </a:p>
          <a:p>
            <a:endParaRPr lang="en-GB" dirty="0"/>
          </a:p>
          <a:p>
            <a:r>
              <a:rPr lang="en-GB" dirty="0"/>
              <a:t>Derivative class method effectively hides that of the base class.</a:t>
            </a:r>
          </a:p>
        </p:txBody>
      </p:sp>
    </p:spTree>
    <p:extLst>
      <p:ext uri="{BB962C8B-B14F-4D97-AF65-F5344CB8AC3E}">
        <p14:creationId xmlns:p14="http://schemas.microsoft.com/office/powerpoint/2010/main" val="40714569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02EC4-DA94-4B28-92F5-421362833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Override Example :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BF2B6-9686-47B5-BF08-DAEC665AB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3284" y="1825625"/>
            <a:ext cx="5530516" cy="4351338"/>
          </a:xfrm>
        </p:spPr>
        <p:txBody>
          <a:bodyPr/>
          <a:lstStyle/>
          <a:p>
            <a:r>
              <a:rPr lang="en-GB" dirty="0"/>
              <a:t>Simple Constructor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Simple Method</a:t>
            </a:r>
          </a:p>
          <a:p>
            <a:endParaRPr lang="en-GB" dirty="0"/>
          </a:p>
          <a:p>
            <a:r>
              <a:rPr lang="en-GB" dirty="0"/>
              <a:t>What does the method “</a:t>
            </a:r>
            <a:r>
              <a:rPr lang="en-GB" dirty="0" err="1"/>
              <a:t>MakeNoise</a:t>
            </a:r>
            <a:r>
              <a:rPr lang="en-GB" dirty="0"/>
              <a:t>” do 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DD0669-41FC-46E1-9DA7-833E77DBE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26" t="10559" r="63026" b="36112"/>
          <a:stretch/>
        </p:blipFill>
        <p:spPr>
          <a:xfrm>
            <a:off x="288757" y="1315452"/>
            <a:ext cx="5390148" cy="529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90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02EC4-DA94-4B28-92F5-421362833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Override Example : derivative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BF2B6-9686-47B5-BF08-DAEC665AB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3284" y="1825625"/>
            <a:ext cx="5530516" cy="4351338"/>
          </a:xfrm>
        </p:spPr>
        <p:txBody>
          <a:bodyPr/>
          <a:lstStyle/>
          <a:p>
            <a:r>
              <a:rPr lang="en-GB" dirty="0"/>
              <a:t>Derived class “Dog”</a:t>
            </a:r>
          </a:p>
          <a:p>
            <a:endParaRPr lang="en-GB" dirty="0"/>
          </a:p>
          <a:p>
            <a:r>
              <a:rPr lang="en-GB" dirty="0"/>
              <a:t>Implements “</a:t>
            </a:r>
            <a:r>
              <a:rPr lang="en-GB" dirty="0" err="1"/>
              <a:t>MakeNoise</a:t>
            </a:r>
            <a:r>
              <a:rPr lang="en-GB" dirty="0"/>
              <a:t>” method.</a:t>
            </a:r>
          </a:p>
          <a:p>
            <a:r>
              <a:rPr lang="en-GB" dirty="0"/>
              <a:t>“</a:t>
            </a:r>
            <a:r>
              <a:rPr lang="en-GB" dirty="0" err="1"/>
              <a:t>MakeNoise</a:t>
            </a:r>
            <a:r>
              <a:rPr lang="en-GB" dirty="0"/>
              <a:t>” has same name, return type and parameters.</a:t>
            </a:r>
          </a:p>
          <a:p>
            <a:endParaRPr lang="en-GB" dirty="0"/>
          </a:p>
          <a:p>
            <a:r>
              <a:rPr lang="en-GB" dirty="0"/>
              <a:t>What happens when “</a:t>
            </a:r>
            <a:r>
              <a:rPr lang="en-GB" dirty="0" err="1"/>
              <a:t>MakeNoise</a:t>
            </a:r>
            <a:r>
              <a:rPr lang="en-GB"/>
              <a:t>” </a:t>
            </a:r>
            <a:r>
              <a:rPr lang="en-GB" dirty="0"/>
              <a:t>is called on the object ?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1418C3-91B1-489D-BB23-4367D05114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5" t="17966" r="72500" b="25743"/>
          <a:stretch/>
        </p:blipFill>
        <p:spPr>
          <a:xfrm>
            <a:off x="320840" y="1283367"/>
            <a:ext cx="4523875" cy="532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04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565</Words>
  <Application>Microsoft Office PowerPoint</Application>
  <PresentationFormat>Widescreen</PresentationFormat>
  <Paragraphs>95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Constructor Overloading, Polymorphism and Overrides</vt:lpstr>
      <vt:lpstr>Constructors</vt:lpstr>
      <vt:lpstr>Typical Constructor</vt:lpstr>
      <vt:lpstr>Custom Constructors</vt:lpstr>
      <vt:lpstr>Overloading a Constructor</vt:lpstr>
      <vt:lpstr>Inheritance</vt:lpstr>
      <vt:lpstr>Constructor Extension</vt:lpstr>
      <vt:lpstr>Inherited Constructor Overloading : Base</vt:lpstr>
      <vt:lpstr>Inherited Constructor Overloading : Derivative</vt:lpstr>
      <vt:lpstr>Complexity</vt:lpstr>
      <vt:lpstr>Class Inheritance</vt:lpstr>
      <vt:lpstr>Polymorphism</vt:lpstr>
      <vt:lpstr>Class Overview</vt:lpstr>
      <vt:lpstr>Usage</vt:lpstr>
      <vt:lpstr>Overriding Functions</vt:lpstr>
      <vt:lpstr>Override Example : base</vt:lpstr>
      <vt:lpstr>Override Example : derivative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Constructor Overloading, Polymorphism and Overrides</dc:title>
  <dc:creator>Jaymie Phillips</dc:creator>
  <cp:lastModifiedBy>Jaymie Phillips</cp:lastModifiedBy>
  <cp:revision>36</cp:revision>
  <dcterms:created xsi:type="dcterms:W3CDTF">2017-11-08T04:49:40Z</dcterms:created>
  <dcterms:modified xsi:type="dcterms:W3CDTF">2017-11-08T07:52:22Z</dcterms:modified>
</cp:coreProperties>
</file>