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 id="268" r:id="rId14"/>
    <p:sldId id="269" r:id="rId15"/>
    <p:sldId id="270" r:id="rId16"/>
    <p:sldId id="271" r:id="rId17"/>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ＭＳ Ｐゴシック" charset="0"/>
        <a:cs typeface="+mn-cs"/>
      </a:defRPr>
    </a:lvl1pPr>
    <a:lvl2pPr marL="457200" algn="l" rtl="0" fontAlgn="base">
      <a:spcBef>
        <a:spcPct val="0"/>
      </a:spcBef>
      <a:spcAft>
        <a:spcPct val="0"/>
      </a:spcAft>
      <a:defRPr kern="1200">
        <a:solidFill>
          <a:schemeClr val="tx1"/>
        </a:solidFill>
        <a:latin typeface="Arial" charset="0"/>
        <a:ea typeface="ＭＳ Ｐゴシック" charset="0"/>
        <a:cs typeface="+mn-cs"/>
      </a:defRPr>
    </a:lvl2pPr>
    <a:lvl3pPr marL="914400" algn="l" rtl="0" fontAlgn="base">
      <a:spcBef>
        <a:spcPct val="0"/>
      </a:spcBef>
      <a:spcAft>
        <a:spcPct val="0"/>
      </a:spcAft>
      <a:defRPr kern="1200">
        <a:solidFill>
          <a:schemeClr val="tx1"/>
        </a:solidFill>
        <a:latin typeface="Arial" charset="0"/>
        <a:ea typeface="ＭＳ Ｐゴシック" charset="0"/>
        <a:cs typeface="+mn-cs"/>
      </a:defRPr>
    </a:lvl3pPr>
    <a:lvl4pPr marL="1371600" algn="l" rtl="0" fontAlgn="base">
      <a:spcBef>
        <a:spcPct val="0"/>
      </a:spcBef>
      <a:spcAft>
        <a:spcPct val="0"/>
      </a:spcAft>
      <a:defRPr kern="1200">
        <a:solidFill>
          <a:schemeClr val="tx1"/>
        </a:solidFill>
        <a:latin typeface="Arial" charset="0"/>
        <a:ea typeface="ＭＳ Ｐゴシック" charset="0"/>
        <a:cs typeface="+mn-cs"/>
      </a:defRPr>
    </a:lvl4pPr>
    <a:lvl5pPr marL="1828800" algn="l" rtl="0" fontAlgn="base">
      <a:spcBef>
        <a:spcPct val="0"/>
      </a:spcBef>
      <a:spcAft>
        <a:spcPct val="0"/>
      </a:spcAft>
      <a:defRPr kern="1200">
        <a:solidFill>
          <a:schemeClr val="tx1"/>
        </a:solidFill>
        <a:latin typeface="Arial" charset="0"/>
        <a:ea typeface="ＭＳ Ｐゴシック" charset="0"/>
        <a:cs typeface="+mn-cs"/>
      </a:defRPr>
    </a:lvl5pPr>
    <a:lvl6pPr marL="2286000" algn="l" defTabSz="457200" rtl="0" eaLnBrk="1" latinLnBrk="0" hangingPunct="1">
      <a:defRPr kern="1200">
        <a:solidFill>
          <a:schemeClr val="tx1"/>
        </a:solidFill>
        <a:latin typeface="Arial" charset="0"/>
        <a:ea typeface="ＭＳ Ｐゴシック" charset="0"/>
        <a:cs typeface="+mn-cs"/>
      </a:defRPr>
    </a:lvl6pPr>
    <a:lvl7pPr marL="2743200" algn="l" defTabSz="457200" rtl="0" eaLnBrk="1" latinLnBrk="0" hangingPunct="1">
      <a:defRPr kern="1200">
        <a:solidFill>
          <a:schemeClr val="tx1"/>
        </a:solidFill>
        <a:latin typeface="Arial" charset="0"/>
        <a:ea typeface="ＭＳ Ｐゴシック" charset="0"/>
        <a:cs typeface="+mn-cs"/>
      </a:defRPr>
    </a:lvl7pPr>
    <a:lvl8pPr marL="3200400" algn="l" defTabSz="457200" rtl="0" eaLnBrk="1" latinLnBrk="0" hangingPunct="1">
      <a:defRPr kern="1200">
        <a:solidFill>
          <a:schemeClr val="tx1"/>
        </a:solidFill>
        <a:latin typeface="Arial" charset="0"/>
        <a:ea typeface="ＭＳ Ｐゴシック" charset="0"/>
        <a:cs typeface="+mn-cs"/>
      </a:defRPr>
    </a:lvl8pPr>
    <a:lvl9pPr marL="3657600" algn="l" defTabSz="457200" rtl="0" eaLnBrk="1" latinLnBrk="0" hangingPunct="1">
      <a:defRPr kern="1200">
        <a:solidFill>
          <a:schemeClr val="tx1"/>
        </a:solidFill>
        <a:latin typeface="Arial" charset="0"/>
        <a:ea typeface="ＭＳ Ｐゴシック" charset="0"/>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8F8F8"/>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00" d="100"/>
          <a:sy n="100" d="100"/>
        </p:scale>
        <p:origin x="-384" y="-6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viewProps" Target="viewProps.xml"/><Relationship Id="rId21" Type="http://schemas.openxmlformats.org/officeDocument/2006/relationships/theme" Target="theme/theme1.xml"/><Relationship Id="rId2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printerSettings" Target="printerSettings/printerSettings1.bin"/><Relationship Id="rId19" Type="http://schemas.openxmlformats.org/officeDocument/2006/relationships/presProps" Target="pres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3079"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074" name="Rectangle 2"/>
          <p:cNvSpPr>
            <a:spLocks noGrp="1" noChangeArrowheads="1"/>
          </p:cNvSpPr>
          <p:nvPr>
            <p:ph type="ctrTitle"/>
          </p:nvPr>
        </p:nvSpPr>
        <p:spPr>
          <a:xfrm>
            <a:off x="685800" y="2130425"/>
            <a:ext cx="7772400" cy="1470025"/>
          </a:xfrm>
        </p:spPr>
        <p:txBody>
          <a:bodyPr/>
          <a:lstStyle>
            <a:lvl1pPr>
              <a:defRPr>
                <a:solidFill>
                  <a:schemeClr val="tx1"/>
                </a:solidFill>
              </a:defRPr>
            </a:lvl1pPr>
          </a:lstStyle>
          <a:p>
            <a:pPr lvl="0"/>
            <a:r>
              <a:rPr lang="cy-GB" noProof="0" smtClean="0"/>
              <a:t>Click to edit Master title style</a:t>
            </a:r>
            <a:endParaRPr lang="en-US" noProof="0" smtClean="0"/>
          </a:p>
        </p:txBody>
      </p:sp>
      <p:sp>
        <p:nvSpPr>
          <p:cNvPr id="3075" name="Rectangle 3"/>
          <p:cNvSpPr>
            <a:spLocks noGrp="1" noChangeArrowheads="1"/>
          </p:cNvSpPr>
          <p:nvPr>
            <p:ph type="subTitle" idx="1"/>
          </p:nvPr>
        </p:nvSpPr>
        <p:spPr>
          <a:xfrm>
            <a:off x="1371600" y="3886200"/>
            <a:ext cx="6400800" cy="1752600"/>
          </a:xfrm>
        </p:spPr>
        <p:txBody>
          <a:bodyPr/>
          <a:lstStyle>
            <a:lvl1pPr marL="0" indent="0" algn="ctr">
              <a:buFontTx/>
              <a:buNone/>
              <a:defRPr>
                <a:solidFill>
                  <a:schemeClr val="tx1"/>
                </a:solidFill>
              </a:defRPr>
            </a:lvl1pPr>
          </a:lstStyle>
          <a:p>
            <a:pPr lvl="0"/>
            <a:r>
              <a:rPr lang="cy-GB" noProof="0" smtClean="0"/>
              <a:t>Click to edit Master subtitle style</a:t>
            </a:r>
            <a:endParaRPr lang="en-US" noProof="0" smtClean="0"/>
          </a:p>
        </p:txBody>
      </p:sp>
      <p:sp>
        <p:nvSpPr>
          <p:cNvPr id="3083" name="Rectangle 11"/>
          <p:cNvSpPr>
            <a:spLocks noGrp="1" noChangeArrowheads="1"/>
          </p:cNvSpPr>
          <p:nvPr>
            <p:ph type="dt" sz="half" idx="2"/>
          </p:nvPr>
        </p:nvSpPr>
        <p:spPr/>
        <p:txBody>
          <a:bodyPr/>
          <a:lstStyle>
            <a:lvl1pPr>
              <a:defRPr b="1">
                <a:solidFill>
                  <a:srgbClr val="F8F8F8"/>
                </a:solidFill>
              </a:defRPr>
            </a:lvl1pPr>
          </a:lstStyle>
          <a:p>
            <a:endParaRPr lang="en-US"/>
          </a:p>
        </p:txBody>
      </p:sp>
      <p:sp>
        <p:nvSpPr>
          <p:cNvPr id="3084" name="Rectangle 12"/>
          <p:cNvSpPr>
            <a:spLocks noGrp="1" noChangeArrowheads="1"/>
          </p:cNvSpPr>
          <p:nvPr>
            <p:ph type="ftr" sz="quarter" idx="3"/>
          </p:nvPr>
        </p:nvSpPr>
        <p:spPr/>
        <p:txBody>
          <a:bodyPr/>
          <a:lstStyle>
            <a:lvl1pPr>
              <a:defRPr b="1">
                <a:solidFill>
                  <a:srgbClr val="F8F8F8"/>
                </a:solidFill>
              </a:defRPr>
            </a:lvl1pPr>
          </a:lstStyle>
          <a:p>
            <a:endParaRPr lang="en-US"/>
          </a:p>
        </p:txBody>
      </p:sp>
      <p:sp>
        <p:nvSpPr>
          <p:cNvPr id="3085" name="Rectangle 13"/>
          <p:cNvSpPr>
            <a:spLocks noGrp="1" noChangeArrowheads="1"/>
          </p:cNvSpPr>
          <p:nvPr>
            <p:ph type="sldNum" sz="quarter" idx="4"/>
          </p:nvPr>
        </p:nvSpPr>
        <p:spPr/>
        <p:txBody>
          <a:bodyPr/>
          <a:lstStyle>
            <a:lvl1pPr>
              <a:defRPr b="1">
                <a:solidFill>
                  <a:srgbClr val="F8F8F8"/>
                </a:solidFill>
              </a:defRPr>
            </a:lvl1pPr>
          </a:lstStyle>
          <a:p>
            <a:fld id="{90D52A5D-10A9-4D46-BC58-EC91BFEF00EC}"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4B557754-A35A-4D44-B323-4E3182CCE7AB}" type="slidenum">
              <a:rPr lang="en-US"/>
              <a:pPr/>
              <a:t>‹#›</a:t>
            </a:fld>
            <a:endParaRPr lang="en-US"/>
          </a:p>
        </p:txBody>
      </p:sp>
    </p:spTree>
    <p:extLst>
      <p:ext uri="{BB962C8B-B14F-4D97-AF65-F5344CB8AC3E}">
        <p14:creationId xmlns:p14="http://schemas.microsoft.com/office/powerpoint/2010/main" val="40133874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y-GB"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478C4F6C-E242-FB4D-90AE-B9873FC556CF}" type="slidenum">
              <a:rPr lang="en-US"/>
              <a:pPr/>
              <a:t>‹#›</a:t>
            </a:fld>
            <a:endParaRPr lang="en-US"/>
          </a:p>
        </p:txBody>
      </p:sp>
    </p:spTree>
    <p:extLst>
      <p:ext uri="{BB962C8B-B14F-4D97-AF65-F5344CB8AC3E}">
        <p14:creationId xmlns:p14="http://schemas.microsoft.com/office/powerpoint/2010/main" val="32642995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sz="half" idx="1"/>
          </p:nvPr>
        </p:nvSpPr>
        <p:spPr>
          <a:xfrm>
            <a:off x="1143000" y="1600200"/>
            <a:ext cx="36957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Content Placeholder 3"/>
          <p:cNvSpPr>
            <a:spLocks noGrp="1"/>
          </p:cNvSpPr>
          <p:nvPr>
            <p:ph sz="half" idx="2"/>
          </p:nvPr>
        </p:nvSpPr>
        <p:spPr>
          <a:xfrm>
            <a:off x="4991100" y="1600200"/>
            <a:ext cx="36957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F1CF4BF1-2F10-CE4A-A4AC-E5DBCB36A753}" type="slidenum">
              <a:rPr lang="en-US"/>
              <a:pPr/>
              <a:t>‹#›</a:t>
            </a:fld>
            <a:endParaRPr lang="en-US"/>
          </a:p>
        </p:txBody>
      </p:sp>
    </p:spTree>
    <p:extLst>
      <p:ext uri="{BB962C8B-B14F-4D97-AF65-F5344CB8AC3E}">
        <p14:creationId xmlns:p14="http://schemas.microsoft.com/office/powerpoint/2010/main" val="410404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cy-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8C16B5E4-A39B-A04B-8427-9DA1677EE1B9}" type="slidenum">
              <a:rPr lang="en-US"/>
              <a:pPr/>
              <a:t>‹#›</a:t>
            </a:fld>
            <a:endParaRPr lang="en-US"/>
          </a:p>
        </p:txBody>
      </p:sp>
    </p:spTree>
    <p:extLst>
      <p:ext uri="{BB962C8B-B14F-4D97-AF65-F5344CB8AC3E}">
        <p14:creationId xmlns:p14="http://schemas.microsoft.com/office/powerpoint/2010/main" val="3171422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D9247E95-4BC0-464F-8B77-D7C51FB05655}" type="slidenum">
              <a:rPr lang="en-US"/>
              <a:pPr/>
              <a:t>‹#›</a:t>
            </a:fld>
            <a:endParaRPr lang="en-US"/>
          </a:p>
        </p:txBody>
      </p:sp>
    </p:spTree>
    <p:extLst>
      <p:ext uri="{BB962C8B-B14F-4D97-AF65-F5344CB8AC3E}">
        <p14:creationId xmlns:p14="http://schemas.microsoft.com/office/powerpoint/2010/main" val="38665015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CE7ECC4F-CC37-1644-9AE1-B9D6D4845953}" type="slidenum">
              <a:rPr lang="en-US"/>
              <a:pPr/>
              <a:t>‹#›</a:t>
            </a:fld>
            <a:endParaRPr lang="en-US"/>
          </a:p>
        </p:txBody>
      </p:sp>
    </p:spTree>
    <p:extLst>
      <p:ext uri="{BB962C8B-B14F-4D97-AF65-F5344CB8AC3E}">
        <p14:creationId xmlns:p14="http://schemas.microsoft.com/office/powerpoint/2010/main" val="2404543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194F4975-AEFE-AD42-BF22-E2790501831B}" type="slidenum">
              <a:rPr lang="en-US"/>
              <a:pPr/>
              <a:t>‹#›</a:t>
            </a:fld>
            <a:endParaRPr lang="en-US"/>
          </a:p>
        </p:txBody>
      </p:sp>
    </p:spTree>
    <p:extLst>
      <p:ext uri="{BB962C8B-B14F-4D97-AF65-F5344CB8AC3E}">
        <p14:creationId xmlns:p14="http://schemas.microsoft.com/office/powerpoint/2010/main" val="796124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y-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52EF727D-2051-0246-98C0-8A4525A56087}" type="slidenum">
              <a:rPr lang="en-US"/>
              <a:pPr/>
              <a:t>‹#›</a:t>
            </a:fld>
            <a:endParaRPr lang="en-US"/>
          </a:p>
        </p:txBody>
      </p:sp>
    </p:spTree>
    <p:extLst>
      <p:ext uri="{BB962C8B-B14F-4D97-AF65-F5344CB8AC3E}">
        <p14:creationId xmlns:p14="http://schemas.microsoft.com/office/powerpoint/2010/main" val="4932390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7D28F813-7E6C-4249-AB85-38E7384F66E1}" type="slidenum">
              <a:rPr lang="en-US"/>
              <a:pPr/>
              <a:t>‹#›</a:t>
            </a:fld>
            <a:endParaRPr lang="en-US"/>
          </a:p>
        </p:txBody>
      </p:sp>
    </p:spTree>
    <p:extLst>
      <p:ext uri="{BB962C8B-B14F-4D97-AF65-F5344CB8AC3E}">
        <p14:creationId xmlns:p14="http://schemas.microsoft.com/office/powerpoint/2010/main" val="3273573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00850" y="274638"/>
            <a:ext cx="1885950" cy="5851525"/>
          </a:xfrm>
        </p:spPr>
        <p:txBody>
          <a:bodyPr vert="eaVert"/>
          <a:lstStyle/>
          <a:p>
            <a:r>
              <a:rPr lang="cy-GB" smtClean="0"/>
              <a:t>Click to edit Master title style</a:t>
            </a:r>
            <a:endParaRPr lang="en-US"/>
          </a:p>
        </p:txBody>
      </p:sp>
      <p:sp>
        <p:nvSpPr>
          <p:cNvPr id="3" name="Vertical Text Placeholder 2"/>
          <p:cNvSpPr>
            <a:spLocks noGrp="1"/>
          </p:cNvSpPr>
          <p:nvPr>
            <p:ph type="body" orient="vert" idx="1"/>
          </p:nvPr>
        </p:nvSpPr>
        <p:spPr>
          <a:xfrm>
            <a:off x="1143000" y="274638"/>
            <a:ext cx="5505450" cy="585152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4394D8AB-522C-4B4D-97E1-FD7BDDD9DB33}" type="slidenum">
              <a:rPr lang="en-US"/>
              <a:pPr/>
              <a:t>‹#›</a:t>
            </a:fld>
            <a:endParaRPr lang="en-US"/>
          </a:p>
        </p:txBody>
      </p:sp>
    </p:spTree>
    <p:extLst>
      <p:ext uri="{BB962C8B-B14F-4D97-AF65-F5344CB8AC3E}">
        <p14:creationId xmlns:p14="http://schemas.microsoft.com/office/powerpoint/2010/main" val="316397220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31" name="Picture 7"/>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026" name="Rectangle 2"/>
          <p:cNvSpPr>
            <a:spLocks noGrp="1" noChangeArrowheads="1"/>
          </p:cNvSpPr>
          <p:nvPr>
            <p:ph type="title"/>
          </p:nvPr>
        </p:nvSpPr>
        <p:spPr bwMode="auto">
          <a:xfrm>
            <a:off x="1143000" y="274638"/>
            <a:ext cx="7543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cy-GB" smtClean="0"/>
              <a:t>Click to edit Master title style</a:t>
            </a:r>
            <a:endParaRPr lang="en-US"/>
          </a:p>
        </p:txBody>
      </p:sp>
      <p:sp>
        <p:nvSpPr>
          <p:cNvPr id="1027" name="Rectangle 3"/>
          <p:cNvSpPr>
            <a:spLocks noGrp="1" noChangeArrowheads="1"/>
          </p:cNvSpPr>
          <p:nvPr>
            <p:ph type="body" idx="1"/>
          </p:nvPr>
        </p:nvSpPr>
        <p:spPr bwMode="auto">
          <a:xfrm>
            <a:off x="1143000" y="1600200"/>
            <a:ext cx="7543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1028" name="Rectangle 4"/>
          <p:cNvSpPr>
            <a:spLocks noGrp="1" noChangeArrowheads="1"/>
          </p:cNvSpPr>
          <p:nvPr>
            <p:ph type="dt" sz="half" idx="2"/>
          </p:nvPr>
        </p:nvSpPr>
        <p:spPr bwMode="auto">
          <a:xfrm>
            <a:off x="457200" y="6248400"/>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lvl1pPr>
              <a:defRPr sz="1200">
                <a:solidFill>
                  <a:schemeClr val="tx2"/>
                </a:solidFill>
                <a:latin typeface="+mj-lt"/>
              </a:defRPr>
            </a:lvl1pPr>
          </a:lstStyle>
          <a:p>
            <a:endParaRPr lang="en-US"/>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lvl1pPr algn="ctr">
              <a:defRPr sz="1200">
                <a:solidFill>
                  <a:schemeClr val="tx2"/>
                </a:solidFill>
                <a:latin typeface="+mj-lt"/>
              </a:defRPr>
            </a:lvl1pPr>
          </a:lstStyle>
          <a:p>
            <a:endParaRPr 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lvl1pPr algn="r">
              <a:defRPr sz="1200">
                <a:solidFill>
                  <a:schemeClr val="tx2"/>
                </a:solidFill>
                <a:latin typeface="+mj-lt"/>
              </a:defRPr>
            </a:lvl1pPr>
          </a:lstStyle>
          <a:p>
            <a:fld id="{38116CED-BD4A-9843-84D6-6FADEBDC1B7B}" type="slidenum">
              <a:rPr lang="en-US"/>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1" fontAlgn="base" hangingPunct="1">
        <a:spcBef>
          <a:spcPct val="0"/>
        </a:spcBef>
        <a:spcAft>
          <a:spcPct val="0"/>
        </a:spcAft>
        <a:defRPr sz="4000">
          <a:solidFill>
            <a:schemeClr val="tx2"/>
          </a:solidFill>
          <a:latin typeface="+mj-lt"/>
          <a:ea typeface="+mj-ea"/>
          <a:cs typeface="+mj-cs"/>
        </a:defRPr>
      </a:lvl1pPr>
      <a:lvl2pPr algn="ctr" rtl="0" eaLnBrk="1" fontAlgn="base" hangingPunct="1">
        <a:spcBef>
          <a:spcPct val="0"/>
        </a:spcBef>
        <a:spcAft>
          <a:spcPct val="0"/>
        </a:spcAft>
        <a:defRPr sz="4000">
          <a:solidFill>
            <a:schemeClr val="tx2"/>
          </a:solidFill>
          <a:latin typeface="Trebuchet MS" charset="0"/>
          <a:ea typeface="ＭＳ Ｐゴシック" charset="0"/>
        </a:defRPr>
      </a:lvl2pPr>
      <a:lvl3pPr algn="ctr" rtl="0" eaLnBrk="1" fontAlgn="base" hangingPunct="1">
        <a:spcBef>
          <a:spcPct val="0"/>
        </a:spcBef>
        <a:spcAft>
          <a:spcPct val="0"/>
        </a:spcAft>
        <a:defRPr sz="4000">
          <a:solidFill>
            <a:schemeClr val="tx2"/>
          </a:solidFill>
          <a:latin typeface="Trebuchet MS" charset="0"/>
          <a:ea typeface="ＭＳ Ｐゴシック" charset="0"/>
        </a:defRPr>
      </a:lvl3pPr>
      <a:lvl4pPr algn="ctr" rtl="0" eaLnBrk="1" fontAlgn="base" hangingPunct="1">
        <a:spcBef>
          <a:spcPct val="0"/>
        </a:spcBef>
        <a:spcAft>
          <a:spcPct val="0"/>
        </a:spcAft>
        <a:defRPr sz="4000">
          <a:solidFill>
            <a:schemeClr val="tx2"/>
          </a:solidFill>
          <a:latin typeface="Trebuchet MS" charset="0"/>
          <a:ea typeface="ＭＳ Ｐゴシック" charset="0"/>
        </a:defRPr>
      </a:lvl4pPr>
      <a:lvl5pPr algn="ctr" rtl="0" eaLnBrk="1" fontAlgn="base" hangingPunct="1">
        <a:spcBef>
          <a:spcPct val="0"/>
        </a:spcBef>
        <a:spcAft>
          <a:spcPct val="0"/>
        </a:spcAft>
        <a:defRPr sz="4000">
          <a:solidFill>
            <a:schemeClr val="tx2"/>
          </a:solidFill>
          <a:latin typeface="Trebuchet MS" charset="0"/>
          <a:ea typeface="ＭＳ Ｐゴシック" charset="0"/>
        </a:defRPr>
      </a:lvl5pPr>
      <a:lvl6pPr marL="457200" algn="ctr" rtl="0" eaLnBrk="1" fontAlgn="base" hangingPunct="1">
        <a:spcBef>
          <a:spcPct val="0"/>
        </a:spcBef>
        <a:spcAft>
          <a:spcPct val="0"/>
        </a:spcAft>
        <a:defRPr sz="4000">
          <a:solidFill>
            <a:schemeClr val="tx2"/>
          </a:solidFill>
          <a:latin typeface="Trebuchet MS" charset="0"/>
          <a:ea typeface="ＭＳ Ｐゴシック" charset="0"/>
        </a:defRPr>
      </a:lvl6pPr>
      <a:lvl7pPr marL="914400" algn="ctr" rtl="0" eaLnBrk="1" fontAlgn="base" hangingPunct="1">
        <a:spcBef>
          <a:spcPct val="0"/>
        </a:spcBef>
        <a:spcAft>
          <a:spcPct val="0"/>
        </a:spcAft>
        <a:defRPr sz="4000">
          <a:solidFill>
            <a:schemeClr val="tx2"/>
          </a:solidFill>
          <a:latin typeface="Trebuchet MS" charset="0"/>
          <a:ea typeface="ＭＳ Ｐゴシック" charset="0"/>
        </a:defRPr>
      </a:lvl7pPr>
      <a:lvl8pPr marL="1371600" algn="ctr" rtl="0" eaLnBrk="1" fontAlgn="base" hangingPunct="1">
        <a:spcBef>
          <a:spcPct val="0"/>
        </a:spcBef>
        <a:spcAft>
          <a:spcPct val="0"/>
        </a:spcAft>
        <a:defRPr sz="4000">
          <a:solidFill>
            <a:schemeClr val="tx2"/>
          </a:solidFill>
          <a:latin typeface="Trebuchet MS" charset="0"/>
          <a:ea typeface="ＭＳ Ｐゴシック" charset="0"/>
        </a:defRPr>
      </a:lvl8pPr>
      <a:lvl9pPr marL="1828800" algn="ctr" rtl="0" eaLnBrk="1" fontAlgn="base" hangingPunct="1">
        <a:spcBef>
          <a:spcPct val="0"/>
        </a:spcBef>
        <a:spcAft>
          <a:spcPct val="0"/>
        </a:spcAft>
        <a:defRPr sz="4000">
          <a:solidFill>
            <a:schemeClr val="tx2"/>
          </a:solidFill>
          <a:latin typeface="Trebuchet MS" charset="0"/>
          <a:ea typeface="ＭＳ Ｐゴシック" charset="0"/>
        </a:defRPr>
      </a:lvl9pPr>
    </p:titleStyle>
    <p:bodyStyle>
      <a:lvl1pPr marL="342900" indent="-342900" algn="l" rtl="0" eaLnBrk="1" fontAlgn="base" hangingPunct="1">
        <a:spcBef>
          <a:spcPct val="20000"/>
        </a:spcBef>
        <a:spcAft>
          <a:spcPct val="0"/>
        </a:spcAft>
        <a:buChar char="•"/>
        <a:defRPr sz="3200">
          <a:solidFill>
            <a:schemeClr val="tx2"/>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2"/>
          </a:solidFill>
          <a:latin typeface="+mn-lt"/>
          <a:ea typeface="+mn-ea"/>
        </a:defRPr>
      </a:lvl2pPr>
      <a:lvl3pPr marL="1143000" indent="-228600" algn="l" rtl="0" eaLnBrk="1" fontAlgn="base" hangingPunct="1">
        <a:spcBef>
          <a:spcPct val="20000"/>
        </a:spcBef>
        <a:spcAft>
          <a:spcPct val="0"/>
        </a:spcAft>
        <a:buChar char="•"/>
        <a:defRPr sz="2400">
          <a:solidFill>
            <a:schemeClr val="tx2"/>
          </a:solidFill>
          <a:latin typeface="+mn-lt"/>
          <a:ea typeface="+mn-ea"/>
        </a:defRPr>
      </a:lvl3pPr>
      <a:lvl4pPr marL="1600200" indent="-228600" algn="l" rtl="0" eaLnBrk="1" fontAlgn="base" hangingPunct="1">
        <a:spcBef>
          <a:spcPct val="20000"/>
        </a:spcBef>
        <a:spcAft>
          <a:spcPct val="0"/>
        </a:spcAft>
        <a:buChar char="–"/>
        <a:defRPr sz="2000">
          <a:solidFill>
            <a:schemeClr val="tx2"/>
          </a:solidFill>
          <a:latin typeface="+mn-lt"/>
          <a:ea typeface="+mn-ea"/>
        </a:defRPr>
      </a:lvl4pPr>
      <a:lvl5pPr marL="2057400" indent="-228600" algn="l" rtl="0" eaLnBrk="1" fontAlgn="base" hangingPunct="1">
        <a:spcBef>
          <a:spcPct val="20000"/>
        </a:spcBef>
        <a:spcAft>
          <a:spcPct val="0"/>
        </a:spcAft>
        <a:buChar char="»"/>
        <a:defRPr sz="2000">
          <a:solidFill>
            <a:schemeClr val="tx2"/>
          </a:solidFill>
          <a:latin typeface="+mn-lt"/>
          <a:ea typeface="+mn-ea"/>
        </a:defRPr>
      </a:lvl5pPr>
      <a:lvl6pPr marL="2514600" indent="-228600" algn="l" rtl="0" eaLnBrk="1" fontAlgn="base" hangingPunct="1">
        <a:spcBef>
          <a:spcPct val="20000"/>
        </a:spcBef>
        <a:spcAft>
          <a:spcPct val="0"/>
        </a:spcAft>
        <a:buChar char="»"/>
        <a:defRPr sz="2000">
          <a:solidFill>
            <a:schemeClr val="tx2"/>
          </a:solidFill>
          <a:latin typeface="+mn-lt"/>
          <a:ea typeface="+mn-ea"/>
        </a:defRPr>
      </a:lvl6pPr>
      <a:lvl7pPr marL="2971800" indent="-228600" algn="l" rtl="0" eaLnBrk="1" fontAlgn="base" hangingPunct="1">
        <a:spcBef>
          <a:spcPct val="20000"/>
        </a:spcBef>
        <a:spcAft>
          <a:spcPct val="0"/>
        </a:spcAft>
        <a:buChar char="»"/>
        <a:defRPr sz="2000">
          <a:solidFill>
            <a:schemeClr val="tx2"/>
          </a:solidFill>
          <a:latin typeface="+mn-lt"/>
          <a:ea typeface="+mn-ea"/>
        </a:defRPr>
      </a:lvl7pPr>
      <a:lvl8pPr marL="3429000" indent="-228600" algn="l" rtl="0" eaLnBrk="1" fontAlgn="base" hangingPunct="1">
        <a:spcBef>
          <a:spcPct val="20000"/>
        </a:spcBef>
        <a:spcAft>
          <a:spcPct val="0"/>
        </a:spcAft>
        <a:buChar char="»"/>
        <a:defRPr sz="2000">
          <a:solidFill>
            <a:schemeClr val="tx2"/>
          </a:solidFill>
          <a:latin typeface="+mn-lt"/>
          <a:ea typeface="+mn-ea"/>
        </a:defRPr>
      </a:lvl8pPr>
      <a:lvl9pPr marL="3886200" indent="-228600" algn="l" rtl="0" eaLnBrk="1" fontAlgn="base" hangingPunct="1">
        <a:spcBef>
          <a:spcPct val="20000"/>
        </a:spcBef>
        <a:spcAft>
          <a:spcPct val="0"/>
        </a:spcAft>
        <a:buChar char="»"/>
        <a:defRPr sz="2000">
          <a:solidFill>
            <a:schemeClr val="tx2"/>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 Id="rId3"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gi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Atheism and non-Belief</a:t>
            </a:r>
            <a:endParaRPr lang="en-US" dirty="0"/>
          </a:p>
        </p:txBody>
      </p:sp>
      <p:sp>
        <p:nvSpPr>
          <p:cNvPr id="3" name="Subtitle 2"/>
          <p:cNvSpPr>
            <a:spLocks noGrp="1"/>
          </p:cNvSpPr>
          <p:nvPr>
            <p:ph type="subTitle" idx="1"/>
          </p:nvPr>
        </p:nvSpPr>
        <p:spPr/>
        <p:txBody>
          <a:bodyPr/>
          <a:lstStyle/>
          <a:p>
            <a:r>
              <a:rPr lang="en-US" dirty="0" smtClean="0"/>
              <a:t>Session 10:</a:t>
            </a:r>
          </a:p>
          <a:p>
            <a:r>
              <a:rPr lang="en-US" dirty="0" smtClean="0"/>
              <a:t>CONCLUSION	!</a:t>
            </a:r>
            <a:endParaRPr lang="en-US" dirty="0"/>
          </a:p>
        </p:txBody>
      </p:sp>
      <p:pic>
        <p:nvPicPr>
          <p:cNvPr id="4" name="Picture 3" descr="logo.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8000" y="5562600"/>
            <a:ext cx="2182066" cy="1977649"/>
          </a:xfrm>
          <a:prstGeom prst="rect">
            <a:avLst/>
          </a:prstGeom>
          <a:ln>
            <a:noFill/>
          </a:ln>
          <a:effectLst>
            <a:softEdge rad="112500"/>
          </a:effectLst>
        </p:spPr>
      </p:pic>
    </p:spTree>
    <p:extLst>
      <p:ext uri="{BB962C8B-B14F-4D97-AF65-F5344CB8AC3E}">
        <p14:creationId xmlns:p14="http://schemas.microsoft.com/office/powerpoint/2010/main" val="539733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solidFill>
                  <a:schemeClr val="tx2"/>
                </a:solidFill>
                <a:latin typeface="+mn-lt"/>
                <a:ea typeface="+mn-ea"/>
                <a:cs typeface="+mn-cs"/>
              </a:rPr>
              <a:t>Sessions 1 &amp; 2</a:t>
            </a:r>
            <a:r>
              <a:rPr lang="en-GB" dirty="0" smtClean="0">
                <a:solidFill>
                  <a:schemeClr val="tx2"/>
                </a:solidFill>
                <a:latin typeface="+mn-lt"/>
                <a:ea typeface="+mn-ea"/>
                <a:cs typeface="+mn-cs"/>
              </a:rPr>
              <a:t> </a:t>
            </a:r>
            <a:br>
              <a:rPr lang="en-GB" dirty="0" smtClean="0">
                <a:solidFill>
                  <a:schemeClr val="tx2"/>
                </a:solidFill>
                <a:latin typeface="+mn-lt"/>
                <a:ea typeface="+mn-ea"/>
                <a:cs typeface="+mn-cs"/>
              </a:rPr>
            </a:br>
            <a:r>
              <a:rPr lang="en-GB" sz="2000" dirty="0" smtClean="0">
                <a:solidFill>
                  <a:schemeClr val="tx2"/>
                </a:solidFill>
                <a:latin typeface="+mn-lt"/>
                <a:ea typeface="+mn-ea"/>
                <a:cs typeface="+mn-cs"/>
              </a:rPr>
              <a:t>Terminology, Categorisation, Definitions and Data, Overview</a:t>
            </a:r>
            <a:br>
              <a:rPr lang="en-GB" sz="2000" dirty="0" smtClean="0">
                <a:solidFill>
                  <a:schemeClr val="tx2"/>
                </a:solidFill>
                <a:latin typeface="+mn-lt"/>
                <a:ea typeface="+mn-ea"/>
                <a:cs typeface="+mn-cs"/>
              </a:rPr>
            </a:br>
            <a:endParaRPr lang="en-US" sz="2000" dirty="0"/>
          </a:p>
        </p:txBody>
      </p:sp>
      <p:sp>
        <p:nvSpPr>
          <p:cNvPr id="3" name="Content Placeholder 2"/>
          <p:cNvSpPr>
            <a:spLocks noGrp="1"/>
          </p:cNvSpPr>
          <p:nvPr>
            <p:ph idx="1"/>
          </p:nvPr>
        </p:nvSpPr>
        <p:spPr>
          <a:xfrm>
            <a:off x="1143000" y="1600200"/>
            <a:ext cx="7543800" cy="4953000"/>
          </a:xfrm>
        </p:spPr>
        <p:txBody>
          <a:bodyPr/>
          <a:lstStyle/>
          <a:p>
            <a:r>
              <a:rPr lang="en-GB" sz="2000" dirty="0" smtClean="0">
                <a:solidFill>
                  <a:schemeClr val="tx2"/>
                </a:solidFill>
                <a:latin typeface="+mn-lt"/>
                <a:ea typeface="+mn-ea"/>
                <a:cs typeface="+mn-cs"/>
              </a:rPr>
              <a:t>Theism</a:t>
            </a:r>
            <a:r>
              <a:rPr lang="en-GB" sz="2000" dirty="0">
                <a:solidFill>
                  <a:schemeClr val="tx2"/>
                </a:solidFill>
                <a:latin typeface="+mn-lt"/>
                <a:ea typeface="+mn-ea"/>
                <a:cs typeface="+mn-cs"/>
              </a:rPr>
              <a:t>, deism, atheism, non-Belief, Agnostic, Humanist, Secularist.</a:t>
            </a:r>
          </a:p>
          <a:p>
            <a:r>
              <a:rPr lang="en-GB" sz="2000" dirty="0">
                <a:solidFill>
                  <a:schemeClr val="tx2"/>
                </a:solidFill>
                <a:latin typeface="+mn-lt"/>
                <a:ea typeface="+mn-ea"/>
                <a:cs typeface="+mn-cs"/>
              </a:rPr>
              <a:t>Two types of atheism:</a:t>
            </a:r>
          </a:p>
          <a:p>
            <a:pPr lvl="0"/>
            <a:r>
              <a:rPr lang="en-GB" sz="2000" dirty="0">
                <a:solidFill>
                  <a:schemeClr val="tx2"/>
                </a:solidFill>
                <a:latin typeface="+mn-lt"/>
                <a:ea typeface="+mn-ea"/>
                <a:cs typeface="+mn-cs"/>
              </a:rPr>
              <a:t>Negative (Passive) Atheism: “</a:t>
            </a:r>
            <a:r>
              <a:rPr lang="en-GB" sz="2000" i="1" dirty="0">
                <a:solidFill>
                  <a:schemeClr val="tx2"/>
                </a:solidFill>
                <a:latin typeface="+mn-lt"/>
                <a:ea typeface="+mn-ea"/>
                <a:cs typeface="+mn-cs"/>
              </a:rPr>
              <a:t>someone without a belief in God [who] need not be someone who believes that God does not exist</a:t>
            </a:r>
            <a:r>
              <a:rPr lang="en-GB" sz="2000" dirty="0">
                <a:solidFill>
                  <a:schemeClr val="tx2"/>
                </a:solidFill>
                <a:latin typeface="+mn-lt"/>
                <a:ea typeface="+mn-ea"/>
                <a:cs typeface="+mn-cs"/>
              </a:rPr>
              <a:t>”</a:t>
            </a:r>
          </a:p>
          <a:p>
            <a:pPr lvl="0"/>
            <a:r>
              <a:rPr lang="en-GB" sz="2000" dirty="0">
                <a:solidFill>
                  <a:schemeClr val="tx2"/>
                </a:solidFill>
                <a:latin typeface="+mn-lt"/>
                <a:ea typeface="+mn-ea"/>
                <a:cs typeface="+mn-cs"/>
              </a:rPr>
              <a:t>Positive (Active) Atheism: “</a:t>
            </a:r>
            <a:r>
              <a:rPr lang="en-GB" sz="2000" i="1" dirty="0">
                <a:solidFill>
                  <a:schemeClr val="tx2"/>
                </a:solidFill>
                <a:latin typeface="+mn-lt"/>
                <a:ea typeface="+mn-ea"/>
                <a:cs typeface="+mn-cs"/>
              </a:rPr>
              <a:t>an atheist is not simply one who holds no belief in the existence of a God or gods but is one who believes that there is no God or gods</a:t>
            </a:r>
            <a:r>
              <a:rPr lang="en-GB" sz="2000" dirty="0">
                <a:solidFill>
                  <a:schemeClr val="tx2"/>
                </a:solidFill>
                <a:latin typeface="+mn-lt"/>
                <a:ea typeface="+mn-ea"/>
                <a:cs typeface="+mn-cs"/>
              </a:rPr>
              <a:t>” (Martin, 2007, 1)</a:t>
            </a:r>
          </a:p>
          <a:p>
            <a:r>
              <a:rPr lang="en-US" sz="2000" dirty="0" err="1">
                <a:solidFill>
                  <a:schemeClr val="tx2"/>
                </a:solidFill>
                <a:latin typeface="+mn-lt"/>
                <a:ea typeface="+mn-ea"/>
                <a:cs typeface="+mn-cs"/>
              </a:rPr>
              <a:t>Fincke</a:t>
            </a:r>
            <a:r>
              <a:rPr lang="en-US" sz="2000" dirty="0">
                <a:solidFill>
                  <a:schemeClr val="tx2"/>
                </a:solidFill>
                <a:latin typeface="+mn-lt"/>
                <a:ea typeface="+mn-ea"/>
                <a:cs typeface="+mn-cs"/>
              </a:rPr>
              <a:t> (2015) </a:t>
            </a:r>
            <a:r>
              <a:rPr lang="en-GB" sz="2000" dirty="0">
                <a:solidFill>
                  <a:schemeClr val="tx2"/>
                </a:solidFill>
                <a:latin typeface="+mn-lt"/>
                <a:ea typeface="+mn-ea"/>
                <a:cs typeface="+mn-cs"/>
              </a:rPr>
              <a:t>“</a:t>
            </a:r>
            <a:r>
              <a:rPr lang="en-GB" sz="2000" i="1" dirty="0">
                <a:solidFill>
                  <a:schemeClr val="tx2"/>
                </a:solidFill>
                <a:latin typeface="+mn-lt"/>
                <a:ea typeface="+mn-ea"/>
                <a:cs typeface="+mn-cs"/>
              </a:rPr>
              <a:t>Atheism</a:t>
            </a:r>
            <a:r>
              <a:rPr lang="en-GB" sz="2000" dirty="0">
                <a:solidFill>
                  <a:schemeClr val="tx2"/>
                </a:solidFill>
                <a:latin typeface="+mn-lt"/>
                <a:ea typeface="+mn-ea"/>
                <a:cs typeface="+mn-cs"/>
              </a:rPr>
              <a:t> does not automatically associate someone with other atheists the way membership in a religion does”.  </a:t>
            </a:r>
            <a:endParaRPr lang="en-GB" sz="2000" dirty="0" smtClean="0">
              <a:solidFill>
                <a:schemeClr val="tx2"/>
              </a:solidFill>
              <a:latin typeface="+mn-lt"/>
              <a:ea typeface="+mn-ea"/>
              <a:cs typeface="+mn-cs"/>
            </a:endParaRPr>
          </a:p>
          <a:p>
            <a:pPr lvl="0"/>
            <a:r>
              <a:rPr lang="en-GB" sz="2000" dirty="0">
                <a:solidFill>
                  <a:schemeClr val="tx2"/>
                </a:solidFill>
                <a:latin typeface="+mn-lt"/>
                <a:ea typeface="+mn-ea"/>
                <a:cs typeface="+mn-cs"/>
              </a:rPr>
              <a:t>Atheism must be understood as a multi-faceted term</a:t>
            </a:r>
            <a:r>
              <a:rPr lang="en-GB" sz="2000" dirty="0" smtClean="0">
                <a:solidFill>
                  <a:schemeClr val="tx2"/>
                </a:solidFill>
                <a:latin typeface="+mn-lt"/>
                <a:ea typeface="+mn-ea"/>
                <a:cs typeface="+mn-cs"/>
              </a:rPr>
              <a:t>.</a:t>
            </a:r>
            <a:endParaRPr lang="en-GB" sz="2000" dirty="0">
              <a:solidFill>
                <a:schemeClr val="tx2"/>
              </a:solidFill>
              <a:latin typeface="+mn-lt"/>
              <a:ea typeface="+mn-ea"/>
              <a:cs typeface="+mn-cs"/>
            </a:endParaRPr>
          </a:p>
          <a:p>
            <a:endParaRPr lang="en-GB" dirty="0">
              <a:solidFill>
                <a:schemeClr val="tx2"/>
              </a:solidFill>
              <a:latin typeface="+mn-lt"/>
              <a:ea typeface="+mn-ea"/>
              <a:cs typeface="+mn-cs"/>
            </a:endParaRPr>
          </a:p>
          <a:p>
            <a:endParaRPr lang="en-US" dirty="0"/>
          </a:p>
        </p:txBody>
      </p:sp>
    </p:spTree>
    <p:extLst>
      <p:ext uri="{BB962C8B-B14F-4D97-AF65-F5344CB8AC3E}">
        <p14:creationId xmlns:p14="http://schemas.microsoft.com/office/powerpoint/2010/main" val="25375762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3000" y="228600"/>
            <a:ext cx="7543800" cy="5897563"/>
          </a:xfrm>
        </p:spPr>
        <p:txBody>
          <a:bodyPr/>
          <a:lstStyle/>
          <a:p>
            <a:pPr marL="0" indent="0">
              <a:buNone/>
            </a:pPr>
            <a:r>
              <a:rPr lang="en-GB" sz="2000" dirty="0">
                <a:solidFill>
                  <a:schemeClr val="tx2"/>
                </a:solidFill>
                <a:latin typeface="+mj-lt"/>
                <a:ea typeface="+mn-ea"/>
                <a:cs typeface="+mn-cs"/>
              </a:rPr>
              <a:t>The Census:</a:t>
            </a:r>
          </a:p>
          <a:p>
            <a:r>
              <a:rPr lang="en-GB" sz="2000" dirty="0" smtClean="0">
                <a:solidFill>
                  <a:schemeClr val="tx2"/>
                </a:solidFill>
                <a:latin typeface="+mj-lt"/>
                <a:ea typeface="+mn-ea"/>
                <a:cs typeface="+mn-cs"/>
              </a:rPr>
              <a:t>“</a:t>
            </a:r>
            <a:r>
              <a:rPr lang="mr-IN" sz="2000" dirty="0" smtClean="0">
                <a:solidFill>
                  <a:schemeClr val="tx2"/>
                </a:solidFill>
                <a:latin typeface="+mj-lt"/>
                <a:ea typeface="+mn-ea"/>
                <a:cs typeface="+mn-cs"/>
              </a:rPr>
              <a:t>…</a:t>
            </a:r>
            <a:r>
              <a:rPr lang="en-GB" sz="2000" dirty="0" smtClean="0">
                <a:solidFill>
                  <a:schemeClr val="tx2"/>
                </a:solidFill>
                <a:latin typeface="+mj-lt"/>
                <a:ea typeface="+mn-ea"/>
                <a:cs typeface="+mn-cs"/>
              </a:rPr>
              <a:t>the </a:t>
            </a:r>
            <a:r>
              <a:rPr lang="en-GB" sz="2000" dirty="0">
                <a:solidFill>
                  <a:schemeClr val="tx2"/>
                </a:solidFill>
                <a:latin typeface="+mj-lt"/>
                <a:ea typeface="+mn-ea"/>
                <a:cs typeface="+mn-cs"/>
              </a:rPr>
              <a:t>proportion of the population who reported they have no religion has now reached a quarter of the </a:t>
            </a:r>
            <a:r>
              <a:rPr lang="en-GB" sz="2000" dirty="0" smtClean="0">
                <a:solidFill>
                  <a:schemeClr val="tx2"/>
                </a:solidFill>
                <a:latin typeface="+mj-lt"/>
                <a:ea typeface="+mn-ea"/>
                <a:cs typeface="+mn-cs"/>
              </a:rPr>
              <a:t>population</a:t>
            </a:r>
            <a:r>
              <a:rPr lang="en-GB" sz="2000" dirty="0">
                <a:solidFill>
                  <a:schemeClr val="tx2"/>
                </a:solidFill>
                <a:latin typeface="+mj-lt"/>
                <a:ea typeface="+mn-ea"/>
                <a:cs typeface="+mn-cs"/>
              </a:rPr>
              <a:t>” (</a:t>
            </a:r>
            <a:r>
              <a:rPr lang="en-GB" sz="2000" dirty="0" smtClean="0">
                <a:solidFill>
                  <a:schemeClr val="tx2"/>
                </a:solidFill>
                <a:latin typeface="+mj-lt"/>
                <a:ea typeface="+mn-ea"/>
                <a:cs typeface="+mn-cs"/>
              </a:rPr>
              <a:t>ONS).</a:t>
            </a:r>
          </a:p>
          <a:p>
            <a:r>
              <a:rPr lang="en-GB" sz="2000" dirty="0">
                <a:solidFill>
                  <a:schemeClr val="tx2"/>
                </a:solidFill>
                <a:latin typeface="+mj-lt"/>
                <a:ea typeface="+mn-ea"/>
                <a:cs typeface="+mn-cs"/>
              </a:rPr>
              <a:t>“The </a:t>
            </a:r>
            <a:r>
              <a:rPr lang="en-GB" sz="2000" dirty="0" err="1">
                <a:solidFill>
                  <a:schemeClr val="tx2"/>
                </a:solidFill>
                <a:latin typeface="+mj-lt"/>
                <a:ea typeface="+mn-ea"/>
                <a:cs typeface="+mn-cs"/>
              </a:rPr>
              <a:t>nones</a:t>
            </a:r>
            <a:r>
              <a:rPr lang="en-GB" sz="2000" dirty="0" smtClean="0">
                <a:solidFill>
                  <a:schemeClr val="tx2"/>
                </a:solidFill>
                <a:latin typeface="+mj-lt"/>
                <a:ea typeface="+mn-ea"/>
                <a:cs typeface="+mn-cs"/>
              </a:rPr>
              <a:t>” - more </a:t>
            </a:r>
            <a:r>
              <a:rPr lang="en-GB" sz="2000" dirty="0">
                <a:solidFill>
                  <a:schemeClr val="tx2"/>
                </a:solidFill>
                <a:latin typeface="+mj-lt"/>
                <a:ea typeface="+mn-ea"/>
                <a:cs typeface="+mn-cs"/>
              </a:rPr>
              <a:t>non-religion than religion for the first time</a:t>
            </a:r>
            <a:r>
              <a:rPr lang="en-GB" sz="2000" dirty="0" smtClean="0">
                <a:solidFill>
                  <a:schemeClr val="tx2"/>
                </a:solidFill>
                <a:latin typeface="+mj-lt"/>
                <a:ea typeface="+mn-ea"/>
                <a:cs typeface="+mn-cs"/>
              </a:rPr>
              <a:t>.</a:t>
            </a:r>
          </a:p>
          <a:p>
            <a:pPr marL="0" indent="0">
              <a:buNone/>
            </a:pPr>
            <a:endParaRPr lang="en-GB" sz="2000" dirty="0">
              <a:solidFill>
                <a:schemeClr val="tx2"/>
              </a:solidFill>
              <a:latin typeface="+mj-lt"/>
              <a:ea typeface="+mn-ea"/>
              <a:cs typeface="+mn-cs"/>
            </a:endParaRPr>
          </a:p>
          <a:p>
            <a:pPr marL="0" indent="0">
              <a:buNone/>
            </a:pPr>
            <a:r>
              <a:rPr lang="en-GB" sz="2000" dirty="0">
                <a:solidFill>
                  <a:schemeClr val="tx2"/>
                </a:solidFill>
                <a:latin typeface="+mj-lt"/>
                <a:ea typeface="+mn-ea"/>
                <a:cs typeface="+mn-cs"/>
              </a:rPr>
              <a:t>News:</a:t>
            </a:r>
          </a:p>
          <a:p>
            <a:r>
              <a:rPr lang="en-GB" sz="2000" dirty="0" smtClean="0">
                <a:solidFill>
                  <a:schemeClr val="tx2"/>
                </a:solidFill>
                <a:latin typeface="+mj-lt"/>
                <a:ea typeface="+mn-ea"/>
                <a:cs typeface="+mn-cs"/>
              </a:rPr>
              <a:t>NHS Atheist chaplain</a:t>
            </a:r>
          </a:p>
          <a:p>
            <a:r>
              <a:rPr lang="en-GB" sz="2000" dirty="0" smtClean="0">
                <a:solidFill>
                  <a:schemeClr val="tx2"/>
                </a:solidFill>
                <a:latin typeface="+mj-lt"/>
                <a:ea typeface="+mn-ea"/>
                <a:cs typeface="+mn-cs"/>
              </a:rPr>
              <a:t>Commission </a:t>
            </a:r>
            <a:r>
              <a:rPr lang="en-GB" sz="2000" dirty="0">
                <a:solidFill>
                  <a:schemeClr val="tx2"/>
                </a:solidFill>
                <a:latin typeface="+mj-lt"/>
                <a:ea typeface="+mn-ea"/>
                <a:cs typeface="+mn-cs"/>
              </a:rPr>
              <a:t>on </a:t>
            </a:r>
            <a:r>
              <a:rPr lang="en-GB" sz="2000" dirty="0" smtClean="0">
                <a:solidFill>
                  <a:schemeClr val="tx2"/>
                </a:solidFill>
                <a:latin typeface="+mj-lt"/>
                <a:ea typeface="+mn-ea"/>
                <a:cs typeface="+mn-cs"/>
              </a:rPr>
              <a:t>RE </a:t>
            </a:r>
            <a:r>
              <a:rPr lang="en-GB" sz="2000" dirty="0">
                <a:solidFill>
                  <a:schemeClr val="tx2"/>
                </a:solidFill>
                <a:latin typeface="+mj-lt"/>
                <a:ea typeface="+mn-ea"/>
                <a:cs typeface="+mn-cs"/>
              </a:rPr>
              <a:t>2016 </a:t>
            </a:r>
            <a:r>
              <a:rPr lang="en-GB" sz="2000" dirty="0" smtClean="0">
                <a:solidFill>
                  <a:schemeClr val="tx2"/>
                </a:solidFill>
                <a:latin typeface="+mj-lt"/>
                <a:ea typeface="+mn-ea"/>
                <a:cs typeface="+mn-cs"/>
              </a:rPr>
              <a:t>– “</a:t>
            </a:r>
            <a:r>
              <a:rPr lang="en-GB" sz="2000" dirty="0">
                <a:solidFill>
                  <a:schemeClr val="tx2"/>
                </a:solidFill>
                <a:latin typeface="+mj-lt"/>
                <a:ea typeface="+mn-ea"/>
                <a:cs typeface="+mn-cs"/>
              </a:rPr>
              <a:t>Religion and Worldviews”</a:t>
            </a:r>
          </a:p>
          <a:p>
            <a:r>
              <a:rPr lang="en-GB" sz="2000" dirty="0" smtClean="0">
                <a:solidFill>
                  <a:schemeClr val="tx2"/>
                </a:solidFill>
                <a:latin typeface="+mj-lt"/>
                <a:ea typeface="+mn-ea"/>
                <a:cs typeface="+mn-cs"/>
              </a:rPr>
              <a:t>Asylum</a:t>
            </a:r>
            <a:endParaRPr lang="en-GB" sz="2000" dirty="0">
              <a:solidFill>
                <a:schemeClr val="tx2"/>
              </a:solidFill>
              <a:latin typeface="+mj-lt"/>
              <a:ea typeface="+mn-ea"/>
              <a:cs typeface="+mn-cs"/>
            </a:endParaRPr>
          </a:p>
          <a:p>
            <a:r>
              <a:rPr lang="en-GB" sz="2000" dirty="0">
                <a:solidFill>
                  <a:schemeClr val="tx2"/>
                </a:solidFill>
                <a:latin typeface="+mj-lt"/>
                <a:ea typeface="+mn-ea"/>
                <a:cs typeface="+mn-cs"/>
              </a:rPr>
              <a:t>Atheist billboard/bus campaign</a:t>
            </a:r>
          </a:p>
          <a:p>
            <a:r>
              <a:rPr lang="en-GB" sz="2000" dirty="0">
                <a:solidFill>
                  <a:schemeClr val="tx2"/>
                </a:solidFill>
                <a:latin typeface="+mj-lt"/>
                <a:ea typeface="+mn-ea"/>
                <a:cs typeface="+mn-cs"/>
              </a:rPr>
              <a:t>Labelling of children</a:t>
            </a:r>
          </a:p>
          <a:p>
            <a:r>
              <a:rPr lang="en-GB" sz="2000" dirty="0">
                <a:solidFill>
                  <a:schemeClr val="tx2"/>
                </a:solidFill>
                <a:latin typeface="+mj-lt"/>
                <a:ea typeface="+mn-ea"/>
                <a:cs typeface="+mn-cs"/>
              </a:rPr>
              <a:t>Humanist weddings</a:t>
            </a:r>
          </a:p>
          <a:p>
            <a:pPr marL="0" lvl="0" indent="0">
              <a:buNone/>
            </a:pPr>
            <a:endParaRPr lang="en-GB" dirty="0">
              <a:solidFill>
                <a:schemeClr val="tx2"/>
              </a:solidFill>
              <a:latin typeface="+mn-lt"/>
              <a:ea typeface="+mn-ea"/>
              <a:cs typeface="+mn-cs"/>
            </a:endParaRPr>
          </a:p>
          <a:p>
            <a:endParaRPr lang="en-US" dirty="0"/>
          </a:p>
        </p:txBody>
      </p:sp>
      <p:pic>
        <p:nvPicPr>
          <p:cNvPr id="4" name="Picture 3" descr="logo evolve.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19800" y="5659258"/>
            <a:ext cx="3124200" cy="1198742"/>
          </a:xfrm>
          <a:prstGeom prst="rect">
            <a:avLst/>
          </a:prstGeom>
          <a:ln>
            <a:noFill/>
          </a:ln>
          <a:effectLst>
            <a:softEdge rad="112500"/>
          </a:effectLst>
        </p:spPr>
      </p:pic>
      <p:pic>
        <p:nvPicPr>
          <p:cNvPr id="6" name="Picture 5" descr="logo darwin.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19200" y="5029200"/>
            <a:ext cx="3276600" cy="1407914"/>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6628879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3000" y="228600"/>
            <a:ext cx="7543800" cy="5897563"/>
          </a:xfrm>
        </p:spPr>
        <p:txBody>
          <a:bodyPr/>
          <a:lstStyle/>
          <a:p>
            <a:r>
              <a:rPr lang="en-US" sz="2000" dirty="0" smtClean="0"/>
              <a:t>Why be Atheist?</a:t>
            </a:r>
          </a:p>
          <a:p>
            <a:pPr marL="0" indent="0">
              <a:buNone/>
            </a:pPr>
            <a:r>
              <a:rPr lang="en-GB" sz="2000" dirty="0" smtClean="0">
                <a:solidFill>
                  <a:schemeClr val="tx2"/>
                </a:solidFill>
              </a:rPr>
              <a:t>Intellectual </a:t>
            </a:r>
            <a:r>
              <a:rPr lang="en-GB" sz="2000" dirty="0">
                <a:solidFill>
                  <a:schemeClr val="tx2"/>
                </a:solidFill>
              </a:rPr>
              <a:t>and non-intellectual reasons</a:t>
            </a:r>
            <a:r>
              <a:rPr lang="en-GB" sz="2000" dirty="0" smtClean="0">
                <a:solidFill>
                  <a:schemeClr val="tx2"/>
                </a:solidFill>
              </a:rPr>
              <a:t>:</a:t>
            </a:r>
          </a:p>
          <a:p>
            <a:pPr marL="0" indent="0">
              <a:buNone/>
            </a:pPr>
            <a:endParaRPr lang="en-GB" sz="2000" dirty="0">
              <a:solidFill>
                <a:schemeClr val="tx2"/>
              </a:solidFill>
            </a:endParaRPr>
          </a:p>
          <a:p>
            <a:pPr lvl="1"/>
            <a:r>
              <a:rPr lang="en-GB" sz="2000" dirty="0">
                <a:solidFill>
                  <a:schemeClr val="tx2"/>
                </a:solidFill>
              </a:rPr>
              <a:t>Lack of evidence for god/God</a:t>
            </a:r>
          </a:p>
          <a:p>
            <a:pPr lvl="1"/>
            <a:r>
              <a:rPr lang="en-GB" sz="2000" dirty="0">
                <a:solidFill>
                  <a:schemeClr val="tx2"/>
                </a:solidFill>
              </a:rPr>
              <a:t>Belief in God/gods is illogical</a:t>
            </a:r>
          </a:p>
          <a:p>
            <a:pPr lvl="1"/>
            <a:r>
              <a:rPr lang="en-GB" sz="2000" dirty="0">
                <a:solidFill>
                  <a:schemeClr val="tx2"/>
                </a:solidFill>
              </a:rPr>
              <a:t>Live in secular society</a:t>
            </a:r>
          </a:p>
          <a:p>
            <a:pPr lvl="1"/>
            <a:r>
              <a:rPr lang="en-GB" sz="2000" dirty="0">
                <a:solidFill>
                  <a:schemeClr val="tx2"/>
                </a:solidFill>
              </a:rPr>
              <a:t>Religion causes wars, etc.</a:t>
            </a:r>
          </a:p>
          <a:p>
            <a:pPr lvl="1"/>
            <a:r>
              <a:rPr lang="en-GB" sz="2000" dirty="0">
                <a:solidFill>
                  <a:schemeClr val="tx2"/>
                </a:solidFill>
              </a:rPr>
              <a:t>No evidence of a loving God.</a:t>
            </a:r>
          </a:p>
          <a:p>
            <a:pPr lvl="1"/>
            <a:r>
              <a:rPr lang="en-GB" sz="2000" dirty="0">
                <a:solidFill>
                  <a:schemeClr val="tx2"/>
                </a:solidFill>
              </a:rPr>
              <a:t>It stops people being rational</a:t>
            </a:r>
          </a:p>
          <a:p>
            <a:pPr lvl="1"/>
            <a:r>
              <a:rPr lang="en-GB" sz="2000" dirty="0">
                <a:solidFill>
                  <a:schemeClr val="tx2"/>
                </a:solidFill>
              </a:rPr>
              <a:t>It stops people being self-reliant</a:t>
            </a:r>
          </a:p>
          <a:p>
            <a:pPr lvl="1"/>
            <a:r>
              <a:rPr lang="en-GB" sz="2000" dirty="0">
                <a:solidFill>
                  <a:schemeClr val="tx2"/>
                </a:solidFill>
              </a:rPr>
              <a:t>It imposes irrational rules (harmful/unnatural ones?)</a:t>
            </a:r>
          </a:p>
          <a:p>
            <a:pPr lvl="1"/>
            <a:r>
              <a:rPr lang="en-GB" sz="2000" dirty="0">
                <a:solidFill>
                  <a:schemeClr val="tx2"/>
                </a:solidFill>
              </a:rPr>
              <a:t>Divides people (even in the same religion) = wars</a:t>
            </a:r>
          </a:p>
          <a:p>
            <a:pPr lvl="1"/>
            <a:r>
              <a:rPr lang="en-GB" sz="2000" dirty="0">
                <a:solidFill>
                  <a:schemeClr val="tx2"/>
                </a:solidFill>
              </a:rPr>
              <a:t>Treats women and LGBTQ unequally</a:t>
            </a:r>
          </a:p>
          <a:p>
            <a:pPr lvl="1"/>
            <a:r>
              <a:rPr lang="en-GB" sz="2000" dirty="0">
                <a:solidFill>
                  <a:schemeClr val="tx2"/>
                </a:solidFill>
              </a:rPr>
              <a:t>Christianity is immoral – Original Sin, horrors in the OT, substitution atonement.</a:t>
            </a:r>
          </a:p>
          <a:p>
            <a:endParaRPr lang="en-US" dirty="0"/>
          </a:p>
        </p:txBody>
      </p:sp>
      <p:pic>
        <p:nvPicPr>
          <p:cNvPr id="4" name="Picture 3" descr="logo 2.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62600" y="990600"/>
            <a:ext cx="3263900" cy="3263900"/>
          </a:xfrm>
          <a:prstGeom prst="rect">
            <a:avLst/>
          </a:prstGeom>
        </p:spPr>
      </p:pic>
    </p:spTree>
    <p:extLst>
      <p:ext uri="{BB962C8B-B14F-4D97-AF65-F5344CB8AC3E}">
        <p14:creationId xmlns:p14="http://schemas.microsoft.com/office/powerpoint/2010/main" val="15487040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3000" y="76200"/>
            <a:ext cx="7543800" cy="6049963"/>
          </a:xfrm>
        </p:spPr>
        <p:txBody>
          <a:bodyPr/>
          <a:lstStyle/>
          <a:p>
            <a:pPr marL="0" indent="0">
              <a:buNone/>
            </a:pPr>
            <a:endParaRPr lang="en-GB" sz="2000" dirty="0" smtClean="0">
              <a:solidFill>
                <a:schemeClr val="tx2"/>
              </a:solidFill>
              <a:latin typeface="+mn-lt"/>
              <a:ea typeface="+mn-ea"/>
              <a:cs typeface="+mn-cs"/>
            </a:endParaRPr>
          </a:p>
          <a:p>
            <a:pPr marL="0" indent="0">
              <a:buNone/>
            </a:pPr>
            <a:r>
              <a:rPr lang="en-GB" sz="2000" dirty="0" smtClean="0">
                <a:solidFill>
                  <a:schemeClr val="tx2"/>
                </a:solidFill>
                <a:latin typeface="+mn-lt"/>
                <a:ea typeface="+mn-ea"/>
                <a:cs typeface="+mn-cs"/>
              </a:rPr>
              <a:t>Pre</a:t>
            </a:r>
            <a:r>
              <a:rPr lang="en-GB" sz="2000" dirty="0">
                <a:solidFill>
                  <a:schemeClr val="tx2"/>
                </a:solidFill>
                <a:latin typeface="+mn-lt"/>
                <a:ea typeface="+mn-ea"/>
                <a:cs typeface="+mn-cs"/>
              </a:rPr>
              <a:t>-Christian Period:</a:t>
            </a:r>
          </a:p>
          <a:p>
            <a:r>
              <a:rPr lang="en-GB" sz="2000" dirty="0" smtClean="0">
                <a:solidFill>
                  <a:schemeClr val="tx2"/>
                </a:solidFill>
                <a:latin typeface="+mn-lt"/>
                <a:ea typeface="+mn-ea"/>
                <a:cs typeface="+mn-cs"/>
              </a:rPr>
              <a:t>Greek </a:t>
            </a:r>
            <a:r>
              <a:rPr lang="en-GB" sz="2000" dirty="0">
                <a:solidFill>
                  <a:schemeClr val="tx2"/>
                </a:solidFill>
                <a:latin typeface="+mn-lt"/>
                <a:ea typeface="+mn-ea"/>
                <a:cs typeface="+mn-cs"/>
              </a:rPr>
              <a:t>Society (c.500BCE- 300BCE) Religion and </a:t>
            </a:r>
            <a:r>
              <a:rPr lang="en-GB" sz="2000" dirty="0" smtClean="0">
                <a:solidFill>
                  <a:schemeClr val="tx2"/>
                </a:solidFill>
                <a:latin typeface="+mn-lt"/>
                <a:ea typeface="+mn-ea"/>
                <a:cs typeface="+mn-cs"/>
              </a:rPr>
              <a:t>State closely intertwined. </a:t>
            </a:r>
          </a:p>
          <a:p>
            <a:r>
              <a:rPr lang="en-GB" sz="2000" dirty="0" smtClean="0">
                <a:solidFill>
                  <a:schemeClr val="tx2"/>
                </a:solidFill>
                <a:latin typeface="+mn-lt"/>
                <a:ea typeface="+mn-ea"/>
                <a:cs typeface="+mn-cs"/>
              </a:rPr>
              <a:t>Anaxagoras </a:t>
            </a:r>
            <a:r>
              <a:rPr lang="en-GB" sz="2000" dirty="0">
                <a:solidFill>
                  <a:schemeClr val="tx2"/>
                </a:solidFill>
                <a:latin typeface="+mn-lt"/>
                <a:ea typeface="+mn-ea"/>
                <a:cs typeface="+mn-cs"/>
              </a:rPr>
              <a:t>(500-428 BCE) </a:t>
            </a:r>
            <a:r>
              <a:rPr lang="en-GB" sz="2000" dirty="0" smtClean="0">
                <a:solidFill>
                  <a:schemeClr val="tx2"/>
                </a:solidFill>
                <a:latin typeface="+mn-lt"/>
                <a:ea typeface="+mn-ea"/>
                <a:cs typeface="+mn-cs"/>
              </a:rPr>
              <a:t>directly </a:t>
            </a:r>
            <a:r>
              <a:rPr lang="en-GB" sz="2000" dirty="0">
                <a:solidFill>
                  <a:schemeClr val="tx2"/>
                </a:solidFill>
                <a:latin typeface="+mn-lt"/>
                <a:ea typeface="+mn-ea"/>
                <a:cs typeface="+mn-cs"/>
              </a:rPr>
              <a:t>opposed divine </a:t>
            </a:r>
            <a:r>
              <a:rPr lang="en-GB" sz="2000" dirty="0" smtClean="0">
                <a:solidFill>
                  <a:schemeClr val="tx2"/>
                </a:solidFill>
                <a:latin typeface="+mn-lt"/>
                <a:ea typeface="+mn-ea"/>
                <a:cs typeface="+mn-cs"/>
              </a:rPr>
              <a:t>view.  </a:t>
            </a:r>
            <a:endParaRPr lang="en-GB" sz="2000" dirty="0">
              <a:solidFill>
                <a:schemeClr val="tx2"/>
              </a:solidFill>
              <a:latin typeface="+mn-lt"/>
              <a:ea typeface="+mn-ea"/>
              <a:cs typeface="+mn-cs"/>
            </a:endParaRPr>
          </a:p>
          <a:p>
            <a:r>
              <a:rPr lang="en-GB" sz="2000" dirty="0" err="1">
                <a:solidFill>
                  <a:schemeClr val="tx2"/>
                </a:solidFill>
                <a:latin typeface="+mn-lt"/>
                <a:ea typeface="+mn-ea"/>
                <a:cs typeface="+mn-cs"/>
              </a:rPr>
              <a:t>Diagoras</a:t>
            </a:r>
            <a:r>
              <a:rPr lang="en-GB" sz="2000" dirty="0">
                <a:solidFill>
                  <a:schemeClr val="tx2"/>
                </a:solidFill>
                <a:latin typeface="+mn-lt"/>
                <a:ea typeface="+mn-ea"/>
                <a:cs typeface="+mn-cs"/>
              </a:rPr>
              <a:t> of Melos (5</a:t>
            </a:r>
            <a:r>
              <a:rPr lang="en-GB" sz="2000" baseline="30000" dirty="0">
                <a:solidFill>
                  <a:schemeClr val="tx2"/>
                </a:solidFill>
                <a:latin typeface="+mn-lt"/>
                <a:ea typeface="+mn-ea"/>
                <a:cs typeface="+mn-cs"/>
              </a:rPr>
              <a:t>th</a:t>
            </a:r>
            <a:r>
              <a:rPr lang="en-GB" sz="2000" dirty="0">
                <a:solidFill>
                  <a:schemeClr val="tx2"/>
                </a:solidFill>
                <a:latin typeface="+mn-lt"/>
                <a:ea typeface="+mn-ea"/>
                <a:cs typeface="+mn-cs"/>
              </a:rPr>
              <a:t> century BCE). </a:t>
            </a:r>
            <a:r>
              <a:rPr lang="en-GB" sz="2000" dirty="0" smtClean="0">
                <a:solidFill>
                  <a:schemeClr val="tx2"/>
                </a:solidFill>
                <a:latin typeface="+mn-lt"/>
                <a:ea typeface="+mn-ea"/>
                <a:cs typeface="+mn-cs"/>
              </a:rPr>
              <a:t>Earliest </a:t>
            </a:r>
            <a:r>
              <a:rPr lang="en-GB" sz="2000" dirty="0">
                <a:solidFill>
                  <a:schemeClr val="tx2"/>
                </a:solidFill>
                <a:latin typeface="+mn-lt"/>
                <a:ea typeface="+mn-ea"/>
                <a:cs typeface="+mn-cs"/>
              </a:rPr>
              <a:t>example of persecution of an atheist?</a:t>
            </a:r>
          </a:p>
          <a:p>
            <a:endParaRPr lang="en-US" dirty="0" smtClean="0"/>
          </a:p>
          <a:p>
            <a:pPr marL="0" indent="0">
              <a:buNone/>
            </a:pPr>
            <a:r>
              <a:rPr lang="en-GB" sz="2000" dirty="0">
                <a:solidFill>
                  <a:schemeClr val="tx2"/>
                </a:solidFill>
                <a:latin typeface="+mn-lt"/>
                <a:ea typeface="+mn-ea"/>
                <a:cs typeface="+mn-cs"/>
              </a:rPr>
              <a:t>Early Christian Period:</a:t>
            </a:r>
          </a:p>
          <a:p>
            <a:r>
              <a:rPr lang="en-GB" sz="2000" dirty="0">
                <a:solidFill>
                  <a:schemeClr val="tx2"/>
                </a:solidFill>
                <a:latin typeface="+mn-lt"/>
                <a:ea typeface="+mn-ea"/>
                <a:cs typeface="+mn-cs"/>
              </a:rPr>
              <a:t>Atheist became a term to describe one’s </a:t>
            </a:r>
            <a:r>
              <a:rPr lang="en-GB" sz="2000" dirty="0" smtClean="0">
                <a:solidFill>
                  <a:schemeClr val="tx2"/>
                </a:solidFill>
                <a:latin typeface="+mn-lt"/>
                <a:ea typeface="+mn-ea"/>
                <a:cs typeface="+mn-cs"/>
              </a:rPr>
              <a:t>enemies.  </a:t>
            </a:r>
            <a:endParaRPr lang="en-GB" sz="2000" dirty="0">
              <a:solidFill>
                <a:schemeClr val="tx2"/>
              </a:solidFill>
              <a:latin typeface="+mn-lt"/>
              <a:ea typeface="+mn-ea"/>
              <a:cs typeface="+mn-cs"/>
            </a:endParaRPr>
          </a:p>
          <a:p>
            <a:r>
              <a:rPr lang="en-GB" sz="2000" dirty="0" err="1">
                <a:solidFill>
                  <a:schemeClr val="tx2"/>
                </a:solidFill>
                <a:latin typeface="+mn-lt"/>
                <a:ea typeface="+mn-ea"/>
                <a:cs typeface="+mn-cs"/>
              </a:rPr>
              <a:t>Justinus</a:t>
            </a:r>
            <a:r>
              <a:rPr lang="en-GB" sz="2000" dirty="0">
                <a:solidFill>
                  <a:schemeClr val="tx2"/>
                </a:solidFill>
                <a:latin typeface="+mn-lt"/>
                <a:ea typeface="+mn-ea"/>
                <a:cs typeface="+mn-cs"/>
              </a:rPr>
              <a:t> (100-165).  </a:t>
            </a:r>
            <a:r>
              <a:rPr lang="en-GB" sz="2000" dirty="0" smtClean="0">
                <a:solidFill>
                  <a:schemeClr val="tx2"/>
                </a:solidFill>
                <a:latin typeface="+mn-lt"/>
                <a:ea typeface="+mn-ea"/>
                <a:cs typeface="+mn-cs"/>
              </a:rPr>
              <a:t>Christian.  Actively </a:t>
            </a:r>
            <a:r>
              <a:rPr lang="en-GB" sz="2000" dirty="0">
                <a:solidFill>
                  <a:schemeClr val="tx2"/>
                </a:solidFill>
                <a:latin typeface="+mn-lt"/>
                <a:ea typeface="+mn-ea"/>
                <a:cs typeface="+mn-cs"/>
              </a:rPr>
              <a:t>saw himself &amp; Christians as atheists – denial of pagan gods.  However, also labelled Christians with whom he disagreed atheists of the one true god! Birth of </a:t>
            </a:r>
            <a:r>
              <a:rPr lang="en-GB" sz="2000" i="1" dirty="0">
                <a:solidFill>
                  <a:schemeClr val="tx2"/>
                </a:solidFill>
                <a:latin typeface="+mn-lt"/>
                <a:ea typeface="+mn-ea"/>
                <a:cs typeface="+mn-cs"/>
              </a:rPr>
              <a:t>relative</a:t>
            </a:r>
            <a:r>
              <a:rPr lang="en-GB" sz="2000" dirty="0">
                <a:solidFill>
                  <a:schemeClr val="tx2"/>
                </a:solidFill>
                <a:latin typeface="+mn-lt"/>
                <a:ea typeface="+mn-ea"/>
                <a:cs typeface="+mn-cs"/>
              </a:rPr>
              <a:t> atheism.</a:t>
            </a:r>
          </a:p>
          <a:p>
            <a:r>
              <a:rPr lang="en-GB" sz="2000" dirty="0">
                <a:solidFill>
                  <a:schemeClr val="tx2"/>
                </a:solidFill>
                <a:latin typeface="+mn-lt"/>
                <a:ea typeface="+mn-ea"/>
                <a:cs typeface="+mn-cs"/>
              </a:rPr>
              <a:t>Tertullian (160-240) argued pagan gods were demons, therefore not believing in them could not be atheism.</a:t>
            </a:r>
          </a:p>
          <a:p>
            <a:endParaRPr lang="en-US" dirty="0"/>
          </a:p>
        </p:txBody>
      </p:sp>
      <p:pic>
        <p:nvPicPr>
          <p:cNvPr id="4" name="Picture 3" descr="logo 4.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62800" y="2286000"/>
            <a:ext cx="1981200" cy="1282277"/>
          </a:xfrm>
          <a:prstGeom prst="rect">
            <a:avLst/>
          </a:prstGeom>
        </p:spPr>
      </p:pic>
    </p:spTree>
    <p:extLst>
      <p:ext uri="{BB962C8B-B14F-4D97-AF65-F5344CB8AC3E}">
        <p14:creationId xmlns:p14="http://schemas.microsoft.com/office/powerpoint/2010/main" val="4429509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solidFill>
                  <a:schemeClr val="tx2"/>
                </a:solidFill>
                <a:latin typeface="+mj-lt"/>
                <a:ea typeface="+mj-ea"/>
                <a:cs typeface="+mj-cs"/>
              </a:rPr>
              <a:t>Session 3</a:t>
            </a:r>
            <a:r>
              <a:rPr lang="en-GB" dirty="0">
                <a:solidFill>
                  <a:schemeClr val="tx2"/>
                </a:solidFill>
                <a:latin typeface="+mj-lt"/>
                <a:ea typeface="+mj-ea"/>
                <a:cs typeface="+mj-cs"/>
              </a:rPr>
              <a:t>: </a:t>
            </a:r>
            <a:r>
              <a:rPr lang="en-GB" dirty="0" smtClean="0">
                <a:solidFill>
                  <a:schemeClr val="tx2"/>
                </a:solidFill>
                <a:latin typeface="+mj-lt"/>
                <a:ea typeface="+mj-ea"/>
                <a:cs typeface="+mj-cs"/>
              </a:rPr>
              <a:t/>
            </a:r>
            <a:br>
              <a:rPr lang="en-GB" dirty="0" smtClean="0">
                <a:solidFill>
                  <a:schemeClr val="tx2"/>
                </a:solidFill>
                <a:latin typeface="+mj-lt"/>
                <a:ea typeface="+mj-ea"/>
                <a:cs typeface="+mj-cs"/>
              </a:rPr>
            </a:br>
            <a:r>
              <a:rPr lang="en-GB" sz="2000" dirty="0" smtClean="0">
                <a:solidFill>
                  <a:schemeClr val="tx2"/>
                </a:solidFill>
              </a:rPr>
              <a:t>Atheism </a:t>
            </a:r>
            <a:r>
              <a:rPr lang="en-GB" sz="2000" dirty="0">
                <a:solidFill>
                  <a:schemeClr val="tx2"/>
                </a:solidFill>
              </a:rPr>
              <a:t>in Classical and Medieval Thought</a:t>
            </a:r>
            <a:br>
              <a:rPr lang="en-GB" sz="2000" dirty="0">
                <a:solidFill>
                  <a:schemeClr val="tx2"/>
                </a:solidFill>
              </a:rPr>
            </a:br>
            <a:endParaRPr lang="en-US" sz="2000" dirty="0"/>
          </a:p>
        </p:txBody>
      </p:sp>
      <p:sp>
        <p:nvSpPr>
          <p:cNvPr id="3" name="Content Placeholder 2"/>
          <p:cNvSpPr>
            <a:spLocks noGrp="1"/>
          </p:cNvSpPr>
          <p:nvPr>
            <p:ph idx="1"/>
          </p:nvPr>
        </p:nvSpPr>
        <p:spPr/>
        <p:txBody>
          <a:bodyPr/>
          <a:lstStyle/>
          <a:p>
            <a:r>
              <a:rPr lang="en-US" sz="2000" dirty="0">
                <a:solidFill>
                  <a:schemeClr val="tx2"/>
                </a:solidFill>
                <a:latin typeface="+mn-lt"/>
                <a:ea typeface="+mn-ea"/>
              </a:rPr>
              <a:t>Baggini (2003) says that there are opposing views, but actually they do make sense:</a:t>
            </a:r>
            <a:endParaRPr lang="en-GB" sz="2000" dirty="0">
              <a:solidFill>
                <a:schemeClr val="tx2"/>
              </a:solidFill>
              <a:latin typeface="+mn-lt"/>
              <a:ea typeface="+mn-ea"/>
            </a:endParaRPr>
          </a:p>
          <a:p>
            <a:pPr lvl="0"/>
            <a:r>
              <a:rPr lang="en-US" sz="2000" dirty="0">
                <a:solidFill>
                  <a:schemeClr val="tx2"/>
                </a:solidFill>
                <a:latin typeface="+mn-lt"/>
                <a:ea typeface="+mn-ea"/>
              </a:rPr>
              <a:t>Lack of belief in God/gods existed in antiquity, ancient history, </a:t>
            </a:r>
            <a:r>
              <a:rPr lang="en-US" sz="2000" dirty="0" err="1">
                <a:solidFill>
                  <a:schemeClr val="tx2"/>
                </a:solidFill>
                <a:latin typeface="+mn-lt"/>
                <a:ea typeface="+mn-ea"/>
              </a:rPr>
              <a:t>ie</a:t>
            </a:r>
            <a:r>
              <a:rPr lang="en-US" sz="2000" dirty="0">
                <a:solidFill>
                  <a:schemeClr val="tx2"/>
                </a:solidFill>
                <a:latin typeface="+mn-lt"/>
                <a:ea typeface="+mn-ea"/>
              </a:rPr>
              <a:t> the 500 years before the birth of Christ = intellectual</a:t>
            </a:r>
            <a:endParaRPr lang="en-GB" sz="2000" dirty="0">
              <a:solidFill>
                <a:schemeClr val="tx2"/>
              </a:solidFill>
              <a:latin typeface="+mn-lt"/>
              <a:ea typeface="+mn-ea"/>
            </a:endParaRPr>
          </a:p>
          <a:p>
            <a:pPr lvl="0"/>
            <a:r>
              <a:rPr lang="en-US" sz="2000" dirty="0">
                <a:solidFill>
                  <a:schemeClr val="tx2"/>
                </a:solidFill>
                <a:latin typeface="+mn-lt"/>
                <a:ea typeface="+mn-ea"/>
              </a:rPr>
              <a:t>But Atheism did not appear as a specific belief until the Enlightenment of the seventeenth century = cultural</a:t>
            </a:r>
            <a:endParaRPr lang="en-GB" sz="2000" dirty="0">
              <a:solidFill>
                <a:schemeClr val="tx2"/>
              </a:solidFill>
              <a:latin typeface="+mn-lt"/>
              <a:ea typeface="+mn-ea"/>
            </a:endParaRPr>
          </a:p>
          <a:p>
            <a:r>
              <a:rPr lang="en-US" sz="2000" dirty="0">
                <a:solidFill>
                  <a:schemeClr val="tx2"/>
                </a:solidFill>
                <a:latin typeface="+mn-lt"/>
                <a:ea typeface="+mn-ea"/>
              </a:rPr>
              <a:t>From belief in its own right to opposition to Christianity</a:t>
            </a:r>
            <a:r>
              <a:rPr lang="en-US" sz="2000" dirty="0" smtClean="0">
                <a:solidFill>
                  <a:schemeClr val="tx2"/>
                </a:solidFill>
                <a:latin typeface="+mn-lt"/>
                <a:ea typeface="+mn-ea"/>
              </a:rPr>
              <a:t>.</a:t>
            </a:r>
            <a:r>
              <a:rPr lang="en-GB" sz="2000" dirty="0">
                <a:solidFill>
                  <a:schemeClr val="tx2"/>
                </a:solidFill>
                <a:latin typeface="+mn-lt"/>
                <a:ea typeface="+mn-ea"/>
              </a:rPr>
              <a:t> </a:t>
            </a:r>
          </a:p>
          <a:p>
            <a:pPr lvl="0"/>
            <a:r>
              <a:rPr lang="en-US" sz="2000" dirty="0">
                <a:solidFill>
                  <a:schemeClr val="tx2"/>
                </a:solidFill>
                <a:latin typeface="+mn-lt"/>
                <a:ea typeface="+mn-ea"/>
              </a:rPr>
              <a:t>Atheism in physicalism and naturalism (Baggini, 2003, 3). </a:t>
            </a:r>
            <a:r>
              <a:rPr lang="en-GB" sz="2000" dirty="0">
                <a:solidFill>
                  <a:schemeClr val="tx2"/>
                </a:solidFill>
                <a:latin typeface="+mn-lt"/>
                <a:ea typeface="+mn-ea"/>
              </a:rPr>
              <a:t>Physicalism argues that only physical objects exist (2003, 4) and Atheists “…are physicalists only in one rather general sense” (2003, 4):</a:t>
            </a:r>
          </a:p>
          <a:p>
            <a:pPr lvl="1"/>
            <a:r>
              <a:rPr lang="en-GB" sz="2000" dirty="0">
                <a:solidFill>
                  <a:schemeClr val="tx2"/>
                </a:solidFill>
                <a:latin typeface="+mn-lt"/>
                <a:ea typeface="+mn-ea"/>
              </a:rPr>
              <a:t>They believe the physical world is the only world but they believe that some things are not physical but still exist.  </a:t>
            </a:r>
          </a:p>
        </p:txBody>
      </p:sp>
    </p:spTree>
    <p:extLst>
      <p:ext uri="{BB962C8B-B14F-4D97-AF65-F5344CB8AC3E}">
        <p14:creationId xmlns:p14="http://schemas.microsoft.com/office/powerpoint/2010/main" val="1249655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3000" y="152401"/>
            <a:ext cx="8001000" cy="4876800"/>
          </a:xfrm>
        </p:spPr>
        <p:txBody>
          <a:bodyPr/>
          <a:lstStyle/>
          <a:p>
            <a:r>
              <a:rPr lang="en-GB" sz="2000" dirty="0" smtClean="0">
                <a:solidFill>
                  <a:schemeClr val="tx2"/>
                </a:solidFill>
                <a:latin typeface="+mn-lt"/>
                <a:ea typeface="+mn-ea"/>
              </a:rPr>
              <a:t>Atheists </a:t>
            </a:r>
            <a:r>
              <a:rPr lang="en-GB" sz="2000" dirty="0" smtClean="0">
                <a:solidFill>
                  <a:schemeClr val="tx2"/>
                </a:solidFill>
                <a:latin typeface="+mn-lt"/>
                <a:ea typeface="+mn-ea"/>
              </a:rPr>
              <a:t>are naturalists – belief in the physical world we can see, but for something to be real doesn’t mean it has to be a ‘lump of stuff’ (Baggini, 2003, 6), </a:t>
            </a:r>
            <a:r>
              <a:rPr lang="en-GB" sz="2000" dirty="0" err="1" smtClean="0">
                <a:solidFill>
                  <a:schemeClr val="tx2"/>
                </a:solidFill>
                <a:latin typeface="+mn-lt"/>
                <a:ea typeface="+mn-ea"/>
              </a:rPr>
              <a:t>eg</a:t>
            </a:r>
            <a:r>
              <a:rPr lang="en-GB" sz="2000" dirty="0" smtClean="0">
                <a:solidFill>
                  <a:schemeClr val="tx2"/>
                </a:solidFill>
                <a:latin typeface="+mn-lt"/>
                <a:ea typeface="+mn-ea"/>
              </a:rPr>
              <a:t> love, emotion, morality.</a:t>
            </a:r>
          </a:p>
          <a:p>
            <a:pPr lvl="0"/>
            <a:r>
              <a:rPr lang="en-GB" sz="2000" dirty="0" smtClean="0">
                <a:solidFill>
                  <a:schemeClr val="tx2"/>
                </a:solidFill>
                <a:latin typeface="+mn-lt"/>
                <a:ea typeface="+mn-ea"/>
              </a:rPr>
              <a:t>In ancient Greece, atheism was a natural part of naturalism, a self-contained belief-system in its own right (2003, 74); there is only one world and it is the world of nature.  </a:t>
            </a:r>
          </a:p>
          <a:p>
            <a:pPr marL="0" indent="0">
              <a:buNone/>
            </a:pPr>
            <a:r>
              <a:rPr lang="en-GB" sz="2000" dirty="0" smtClean="0">
                <a:solidFill>
                  <a:schemeClr val="tx2"/>
                </a:solidFill>
                <a:latin typeface="+mn-lt"/>
                <a:ea typeface="+mn-ea"/>
              </a:rPr>
              <a:t> </a:t>
            </a:r>
          </a:p>
          <a:p>
            <a:r>
              <a:rPr lang="en-US" sz="2000" dirty="0" smtClean="0">
                <a:solidFill>
                  <a:schemeClr val="tx2"/>
                </a:solidFill>
                <a:latin typeface="+mn-lt"/>
                <a:ea typeface="+mn-ea"/>
              </a:rPr>
              <a:t>Atheists only deny the existence of God/gods, they are not nihilists.  </a:t>
            </a:r>
            <a:endParaRPr lang="en-GB" sz="2000" dirty="0" smtClean="0">
              <a:solidFill>
                <a:schemeClr val="tx2"/>
              </a:solidFill>
              <a:latin typeface="+mn-lt"/>
              <a:ea typeface="+mn-ea"/>
            </a:endParaRPr>
          </a:p>
          <a:p>
            <a:endParaRPr lang="en-GB" sz="2000" dirty="0" smtClean="0">
              <a:solidFill>
                <a:schemeClr val="tx2"/>
              </a:solidFill>
              <a:latin typeface="+mn-lt"/>
              <a:ea typeface="+mn-ea"/>
            </a:endParaRPr>
          </a:p>
          <a:p>
            <a:pPr lvl="0"/>
            <a:r>
              <a:rPr lang="en-US" sz="2000" dirty="0" smtClean="0">
                <a:solidFill>
                  <a:schemeClr val="tx2"/>
                </a:solidFill>
                <a:latin typeface="+mn-lt"/>
                <a:ea typeface="+mn-ea"/>
              </a:rPr>
              <a:t>So, ‘a-theism’ not necessarily negative and it is a ‘historical accident’ to see Atheism as negative.  </a:t>
            </a:r>
            <a:endParaRPr lang="en-GB" sz="2000" dirty="0" smtClean="0">
              <a:solidFill>
                <a:schemeClr val="tx2"/>
              </a:solidFill>
              <a:latin typeface="+mn-lt"/>
              <a:ea typeface="+mn-ea"/>
            </a:endParaRPr>
          </a:p>
          <a:p>
            <a:endParaRPr lang="en-GB" sz="2000" dirty="0" smtClean="0">
              <a:solidFill>
                <a:schemeClr val="tx2"/>
              </a:solidFill>
              <a:latin typeface="+mn-lt"/>
              <a:ea typeface="+mn-ea"/>
            </a:endParaRPr>
          </a:p>
          <a:p>
            <a:pPr lvl="0"/>
            <a:r>
              <a:rPr lang="en-US" sz="2000" dirty="0" smtClean="0">
                <a:solidFill>
                  <a:schemeClr val="tx2"/>
                </a:solidFill>
                <a:latin typeface="+mn-lt"/>
                <a:ea typeface="+mn-ea"/>
              </a:rPr>
              <a:t>Loch Ness Monster – ‘</a:t>
            </a:r>
            <a:r>
              <a:rPr lang="en-US" sz="2000" dirty="0" err="1" smtClean="0">
                <a:solidFill>
                  <a:schemeClr val="tx2"/>
                </a:solidFill>
                <a:latin typeface="+mn-lt"/>
                <a:ea typeface="+mn-ea"/>
              </a:rPr>
              <a:t>Nessies</a:t>
            </a:r>
            <a:r>
              <a:rPr lang="en-US" sz="2000" dirty="0" smtClean="0">
                <a:solidFill>
                  <a:schemeClr val="tx2"/>
                </a:solidFill>
                <a:latin typeface="+mn-lt"/>
                <a:ea typeface="+mn-ea"/>
              </a:rPr>
              <a:t>’ - ‘A-</a:t>
            </a:r>
            <a:r>
              <a:rPr lang="en-US" sz="2000" dirty="0" err="1" smtClean="0">
                <a:solidFill>
                  <a:schemeClr val="tx2"/>
                </a:solidFill>
                <a:latin typeface="+mn-lt"/>
                <a:ea typeface="+mn-ea"/>
              </a:rPr>
              <a:t>nessies</a:t>
            </a:r>
            <a:r>
              <a:rPr lang="en-US" sz="2000" dirty="0" smtClean="0">
                <a:solidFill>
                  <a:schemeClr val="tx2"/>
                </a:solidFill>
                <a:latin typeface="+mn-lt"/>
                <a:ea typeface="+mn-ea"/>
              </a:rPr>
              <a:t>’, </a:t>
            </a:r>
            <a:r>
              <a:rPr lang="en-US" sz="2000" dirty="0" err="1" smtClean="0">
                <a:solidFill>
                  <a:schemeClr val="tx2"/>
                </a:solidFill>
                <a:latin typeface="+mn-lt"/>
                <a:ea typeface="+mn-ea"/>
              </a:rPr>
              <a:t>Anessies</a:t>
            </a:r>
            <a:r>
              <a:rPr lang="en-US" sz="2000" dirty="0" smtClean="0">
                <a:solidFill>
                  <a:schemeClr val="tx2"/>
                </a:solidFill>
                <a:latin typeface="+mn-lt"/>
                <a:ea typeface="+mn-ea"/>
              </a:rPr>
              <a:t>.</a:t>
            </a:r>
            <a:endParaRPr lang="en-GB" sz="2000" dirty="0" smtClean="0">
              <a:solidFill>
                <a:schemeClr val="tx2"/>
              </a:solidFill>
              <a:latin typeface="+mn-lt"/>
              <a:ea typeface="+mn-ea"/>
            </a:endParaRPr>
          </a:p>
          <a:p>
            <a:endParaRPr lang="en-US" dirty="0" smtClean="0"/>
          </a:p>
          <a:p>
            <a:pPr marL="0" indent="0">
              <a:buNone/>
            </a:pPr>
            <a:endParaRPr lang="en-US" dirty="0"/>
          </a:p>
        </p:txBody>
      </p:sp>
      <p:pic>
        <p:nvPicPr>
          <p:cNvPr id="5" name="Picture 4" descr="loch nes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34200" y="5105400"/>
            <a:ext cx="2019300" cy="1870047"/>
          </a:xfrm>
          <a:prstGeom prst="ellipse">
            <a:avLst/>
          </a:prstGeom>
          <a:ln>
            <a:noFill/>
          </a:ln>
          <a:effectLst>
            <a:softEdge rad="112500"/>
          </a:effectLst>
        </p:spPr>
      </p:pic>
    </p:spTree>
    <p:extLst>
      <p:ext uri="{BB962C8B-B14F-4D97-AF65-F5344CB8AC3E}">
        <p14:creationId xmlns:p14="http://schemas.microsoft.com/office/powerpoint/2010/main" val="3431639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solidFill>
                  <a:schemeClr val="tx2"/>
                </a:solidFill>
                <a:latin typeface="+mj-lt"/>
                <a:ea typeface="+mj-ea"/>
                <a:cs typeface="+mj-cs"/>
              </a:rPr>
              <a:t>Session 4</a:t>
            </a:r>
            <a:r>
              <a:rPr lang="en-GB" dirty="0">
                <a:solidFill>
                  <a:schemeClr val="tx2"/>
                </a:solidFill>
                <a:latin typeface="+mj-lt"/>
                <a:ea typeface="+mj-ea"/>
                <a:cs typeface="+mj-cs"/>
              </a:rPr>
              <a:t>: </a:t>
            </a:r>
            <a:r>
              <a:rPr lang="en-GB" dirty="0" smtClean="0">
                <a:solidFill>
                  <a:schemeClr val="tx2"/>
                </a:solidFill>
                <a:latin typeface="+mj-lt"/>
                <a:ea typeface="+mj-ea"/>
                <a:cs typeface="+mj-cs"/>
              </a:rPr>
              <a:t/>
            </a:r>
            <a:br>
              <a:rPr lang="en-GB" dirty="0" smtClean="0">
                <a:solidFill>
                  <a:schemeClr val="tx2"/>
                </a:solidFill>
                <a:latin typeface="+mj-lt"/>
                <a:ea typeface="+mj-ea"/>
                <a:cs typeface="+mj-cs"/>
              </a:rPr>
            </a:br>
            <a:r>
              <a:rPr lang="en-GB" sz="2000" dirty="0" smtClean="0">
                <a:solidFill>
                  <a:schemeClr val="tx2"/>
                </a:solidFill>
              </a:rPr>
              <a:t>Atheism </a:t>
            </a:r>
            <a:r>
              <a:rPr lang="en-GB" sz="2000" dirty="0">
                <a:solidFill>
                  <a:schemeClr val="tx2"/>
                </a:solidFill>
              </a:rPr>
              <a:t>post-Enlightenment and through the nineteenth century</a:t>
            </a:r>
            <a:br>
              <a:rPr lang="en-GB" sz="2000" dirty="0">
                <a:solidFill>
                  <a:schemeClr val="tx2"/>
                </a:solidFill>
              </a:rPr>
            </a:br>
            <a:endParaRPr lang="en-US" sz="2000" dirty="0"/>
          </a:p>
        </p:txBody>
      </p:sp>
      <p:sp>
        <p:nvSpPr>
          <p:cNvPr id="3" name="Content Placeholder 2"/>
          <p:cNvSpPr>
            <a:spLocks noGrp="1"/>
          </p:cNvSpPr>
          <p:nvPr>
            <p:ph idx="1"/>
          </p:nvPr>
        </p:nvSpPr>
        <p:spPr/>
        <p:txBody>
          <a:bodyPr/>
          <a:lstStyle/>
          <a:p>
            <a:r>
              <a:rPr lang="en-GB" sz="2000" dirty="0">
                <a:solidFill>
                  <a:schemeClr val="tx2"/>
                </a:solidFill>
                <a:latin typeface="+mn-lt"/>
                <a:ea typeface="+mn-ea"/>
                <a:cs typeface="+mn-cs"/>
              </a:rPr>
              <a:t>Faith </a:t>
            </a:r>
            <a:r>
              <a:rPr lang="en-GB" sz="2000" dirty="0" err="1">
                <a:solidFill>
                  <a:schemeClr val="tx2"/>
                </a:solidFill>
                <a:latin typeface="+mn-lt"/>
                <a:ea typeface="+mn-ea"/>
                <a:cs typeface="+mn-cs"/>
              </a:rPr>
              <a:t>vs</a:t>
            </a:r>
            <a:r>
              <a:rPr lang="en-GB" sz="2000" dirty="0">
                <a:solidFill>
                  <a:schemeClr val="tx2"/>
                </a:solidFill>
                <a:latin typeface="+mn-lt"/>
                <a:ea typeface="+mn-ea"/>
                <a:cs typeface="+mn-cs"/>
              </a:rPr>
              <a:t> Reason</a:t>
            </a:r>
          </a:p>
          <a:p>
            <a:pPr lvl="0"/>
            <a:r>
              <a:rPr lang="en-GB" sz="2000" dirty="0">
                <a:solidFill>
                  <a:schemeClr val="tx2"/>
                </a:solidFill>
                <a:latin typeface="+mn-lt"/>
                <a:ea typeface="+mn-ea"/>
                <a:cs typeface="+mn-cs"/>
              </a:rPr>
              <a:t>“Atheism takes the Enlightenment rejection of superstition, hierarchy, and rationally ungrounded authority to what many would see as its logical conclusion.  It certainly fits atheism’s self-image to say that, once we were prepared to look religion in the eye under the cold light of reason, its untruth became self-evident.  It just obviously was superstition and myth, grounded not in the divine but in particular, local human practices” (Baggini, 2003, 80)</a:t>
            </a:r>
            <a:r>
              <a:rPr lang="en-GB" sz="2000" dirty="0" smtClean="0">
                <a:solidFill>
                  <a:schemeClr val="tx2"/>
                </a:solidFill>
                <a:latin typeface="+mn-lt"/>
                <a:ea typeface="+mn-ea"/>
                <a:cs typeface="+mn-cs"/>
              </a:rPr>
              <a:t>.</a:t>
            </a:r>
          </a:p>
          <a:p>
            <a:r>
              <a:rPr lang="en-GB" sz="2000" dirty="0" err="1">
                <a:solidFill>
                  <a:schemeClr val="tx2"/>
                </a:solidFill>
                <a:latin typeface="+mn-lt"/>
                <a:ea typeface="+mn-ea"/>
                <a:cs typeface="+mn-cs"/>
              </a:rPr>
              <a:t>Bremmer</a:t>
            </a:r>
            <a:r>
              <a:rPr lang="en-GB" sz="2000" dirty="0">
                <a:solidFill>
                  <a:schemeClr val="tx2"/>
                </a:solidFill>
                <a:latin typeface="+mn-lt"/>
                <a:ea typeface="+mn-ea"/>
                <a:cs typeface="+mn-cs"/>
              </a:rPr>
              <a:t> (2007) asks – why the gap between ancient history and the atheism of the Enlightenment? </a:t>
            </a:r>
            <a:r>
              <a:rPr lang="en-GB" sz="2000" dirty="0" err="1">
                <a:solidFill>
                  <a:schemeClr val="tx2"/>
                </a:solidFill>
                <a:latin typeface="+mn-lt"/>
                <a:ea typeface="+mn-ea"/>
                <a:cs typeface="+mn-cs"/>
              </a:rPr>
              <a:t>Ie</a:t>
            </a:r>
            <a:r>
              <a:rPr lang="en-GB" sz="2000" dirty="0">
                <a:solidFill>
                  <a:schemeClr val="tx2"/>
                </a:solidFill>
                <a:latin typeface="+mn-lt"/>
                <a:ea typeface="+mn-ea"/>
                <a:cs typeface="+mn-cs"/>
              </a:rPr>
              <a:t>, why no atheism in the Middle Ages?</a:t>
            </a:r>
          </a:p>
          <a:p>
            <a:pPr lvl="0"/>
            <a:r>
              <a:rPr lang="en-GB" sz="2000" dirty="0">
                <a:solidFill>
                  <a:schemeClr val="tx2"/>
                </a:solidFill>
                <a:latin typeface="+mn-lt"/>
                <a:ea typeface="+mn-ea"/>
                <a:cs typeface="+mn-cs"/>
              </a:rPr>
              <a:t>The popularity of Christianity!</a:t>
            </a:r>
          </a:p>
          <a:p>
            <a:pPr lvl="0"/>
            <a:endParaRPr lang="en-GB" sz="2000" dirty="0">
              <a:solidFill>
                <a:schemeClr val="tx2"/>
              </a:solidFill>
              <a:latin typeface="+mn-lt"/>
              <a:ea typeface="+mn-ea"/>
              <a:cs typeface="+mn-cs"/>
            </a:endParaRPr>
          </a:p>
        </p:txBody>
      </p:sp>
      <p:pic>
        <p:nvPicPr>
          <p:cNvPr id="5" name="Picture 4" descr="logo 1.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62800" y="5779008"/>
            <a:ext cx="1981200" cy="1078992"/>
          </a:xfrm>
          <a:prstGeom prst="ellipse">
            <a:avLst/>
          </a:prstGeom>
          <a:ln>
            <a:noFill/>
          </a:ln>
          <a:effectLst>
            <a:softEdge rad="112500"/>
          </a:effectLst>
        </p:spPr>
      </p:pic>
    </p:spTree>
    <p:extLst>
      <p:ext uri="{BB962C8B-B14F-4D97-AF65-F5344CB8AC3E}">
        <p14:creationId xmlns:p14="http://schemas.microsoft.com/office/powerpoint/2010/main" val="17820548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3000" y="228600"/>
            <a:ext cx="7543800" cy="6553200"/>
          </a:xfrm>
        </p:spPr>
        <p:txBody>
          <a:bodyPr/>
          <a:lstStyle/>
          <a:p>
            <a:r>
              <a:rPr lang="en-GB" sz="2000" dirty="0">
                <a:solidFill>
                  <a:schemeClr val="tx2"/>
                </a:solidFill>
              </a:rPr>
              <a:t>Classical ‘atheist’ Philosophers - </a:t>
            </a:r>
            <a:r>
              <a:rPr lang="en-US" sz="2000" dirty="0">
                <a:solidFill>
                  <a:schemeClr val="tx2"/>
                </a:solidFill>
              </a:rPr>
              <a:t>We don’t know much about most of these </a:t>
            </a:r>
            <a:r>
              <a:rPr lang="en-GB" sz="2000" dirty="0">
                <a:solidFill>
                  <a:schemeClr val="tx2"/>
                </a:solidFill>
              </a:rPr>
              <a:t>–</a:t>
            </a:r>
            <a:r>
              <a:rPr lang="en-US" sz="2000" dirty="0">
                <a:solidFill>
                  <a:schemeClr val="tx2"/>
                </a:solidFill>
              </a:rPr>
              <a:t> anecdotes, poetry, comedy, later writings about them.</a:t>
            </a:r>
            <a:endParaRPr lang="en-GB" sz="2000" dirty="0">
              <a:solidFill>
                <a:schemeClr val="tx2"/>
              </a:solidFill>
            </a:endParaRPr>
          </a:p>
          <a:p>
            <a:r>
              <a:rPr lang="en-GB" sz="2000" dirty="0">
                <a:solidFill>
                  <a:schemeClr val="tx2"/>
                </a:solidFill>
                <a:latin typeface="+mn-lt"/>
                <a:ea typeface="+mn-ea"/>
                <a:cs typeface="+mn-cs"/>
              </a:rPr>
              <a:t>“A rational account is broadly one which confines itself to reasons, evidence and arguments that are open to scrutiny, assessment, acceptance or rejection, on the basis of principles and facts which are available to all.  An optimally rational account is one in which we don’t have to plug any gaps with speculation, opinion, or any other ungrounded beliefs” (Baggini, 2003, 76). </a:t>
            </a:r>
          </a:p>
          <a:p>
            <a:pPr marL="0" indent="0">
              <a:buNone/>
            </a:pPr>
            <a:endParaRPr lang="en-GB" sz="2000" dirty="0" smtClean="0">
              <a:solidFill>
                <a:schemeClr val="tx2"/>
              </a:solidFill>
              <a:latin typeface="+mn-lt"/>
              <a:ea typeface="+mn-ea"/>
              <a:cs typeface="+mn-cs"/>
            </a:endParaRPr>
          </a:p>
          <a:p>
            <a:pPr marL="0" indent="0">
              <a:buNone/>
            </a:pPr>
            <a:r>
              <a:rPr lang="en-GB" sz="2000" dirty="0" smtClean="0">
                <a:solidFill>
                  <a:schemeClr val="tx2"/>
                </a:solidFill>
                <a:latin typeface="+mn-lt"/>
                <a:ea typeface="+mn-ea"/>
                <a:cs typeface="+mn-cs"/>
              </a:rPr>
              <a:t>Nineteenth </a:t>
            </a:r>
            <a:r>
              <a:rPr lang="en-GB" sz="2000" dirty="0">
                <a:solidFill>
                  <a:schemeClr val="tx2"/>
                </a:solidFill>
                <a:latin typeface="+mn-lt"/>
                <a:ea typeface="+mn-ea"/>
                <a:cs typeface="+mn-cs"/>
              </a:rPr>
              <a:t>Century Developments:</a:t>
            </a:r>
          </a:p>
          <a:p>
            <a:pPr lvl="0"/>
            <a:r>
              <a:rPr lang="en-US" sz="2000" dirty="0">
                <a:solidFill>
                  <a:schemeClr val="tx2"/>
                </a:solidFill>
                <a:latin typeface="+mn-lt"/>
                <a:ea typeface="+mn-ea"/>
                <a:cs typeface="+mn-cs"/>
              </a:rPr>
              <a:t>Anthropologists </a:t>
            </a:r>
            <a:r>
              <a:rPr lang="en-GB" sz="2000" dirty="0">
                <a:solidFill>
                  <a:schemeClr val="tx2"/>
                </a:solidFill>
                <a:latin typeface="+mn-lt"/>
                <a:ea typeface="+mn-ea"/>
                <a:cs typeface="+mn-cs"/>
              </a:rPr>
              <a:t>–</a:t>
            </a:r>
            <a:r>
              <a:rPr lang="en-US" sz="2000" dirty="0">
                <a:solidFill>
                  <a:schemeClr val="tx2"/>
                </a:solidFill>
                <a:latin typeface="+mn-lt"/>
                <a:ea typeface="+mn-ea"/>
                <a:cs typeface="+mn-cs"/>
              </a:rPr>
              <a:t> religion is a normal historical attempt to make sense of the world. </a:t>
            </a:r>
            <a:r>
              <a:rPr lang="en-GB" sz="2000" dirty="0">
                <a:solidFill>
                  <a:schemeClr val="tx2"/>
                </a:solidFill>
                <a:latin typeface="+mn-lt"/>
                <a:ea typeface="+mn-ea"/>
                <a:cs typeface="+mn-cs"/>
              </a:rPr>
              <a:t>Biblical Criticism</a:t>
            </a:r>
          </a:p>
          <a:p>
            <a:pPr lvl="0"/>
            <a:r>
              <a:rPr lang="en-GB" sz="2000" dirty="0">
                <a:solidFill>
                  <a:schemeClr val="tx2"/>
                </a:solidFill>
                <a:latin typeface="+mn-lt"/>
                <a:ea typeface="+mn-ea"/>
                <a:cs typeface="+mn-cs"/>
              </a:rPr>
              <a:t>Geology</a:t>
            </a:r>
          </a:p>
          <a:p>
            <a:pPr lvl="0"/>
            <a:r>
              <a:rPr lang="en-GB" sz="2000" dirty="0">
                <a:solidFill>
                  <a:schemeClr val="tx2"/>
                </a:solidFill>
                <a:latin typeface="+mn-lt"/>
                <a:ea typeface="+mn-ea"/>
                <a:cs typeface="+mn-cs"/>
              </a:rPr>
              <a:t>Science.  Darwin.</a:t>
            </a:r>
          </a:p>
          <a:p>
            <a:pPr lvl="0"/>
            <a:r>
              <a:rPr lang="en-GB" sz="2000" dirty="0">
                <a:solidFill>
                  <a:schemeClr val="tx2"/>
                </a:solidFill>
                <a:latin typeface="+mn-lt"/>
                <a:ea typeface="+mn-ea"/>
                <a:cs typeface="+mn-cs"/>
              </a:rPr>
              <a:t>Moral criticism.  Inequality/poverty/sin/hell</a:t>
            </a:r>
          </a:p>
          <a:p>
            <a:pPr lvl="0"/>
            <a:r>
              <a:rPr lang="en-GB" sz="2000" dirty="0">
                <a:solidFill>
                  <a:schemeClr val="tx2"/>
                </a:solidFill>
                <a:latin typeface="+mn-lt"/>
                <a:ea typeface="+mn-ea"/>
                <a:cs typeface="+mn-cs"/>
              </a:rPr>
              <a:t>Jeremy Bentham, James Mill, John Stuart Mill: Utilitarian Philosophy</a:t>
            </a:r>
          </a:p>
          <a:p>
            <a:endParaRPr lang="en-US" sz="2000" dirty="0"/>
          </a:p>
        </p:txBody>
      </p:sp>
    </p:spTree>
    <p:extLst>
      <p:ext uri="{BB962C8B-B14F-4D97-AF65-F5344CB8AC3E}">
        <p14:creationId xmlns:p14="http://schemas.microsoft.com/office/powerpoint/2010/main" val="208833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solidFill>
                  <a:schemeClr val="tx2"/>
                </a:solidFill>
                <a:latin typeface="+mn-lt"/>
                <a:ea typeface="+mn-ea"/>
                <a:cs typeface="+mn-cs"/>
              </a:rPr>
              <a:t>Session 5</a:t>
            </a:r>
            <a:r>
              <a:rPr lang="en-GB" dirty="0" smtClean="0">
                <a:solidFill>
                  <a:schemeClr val="tx2"/>
                </a:solidFill>
                <a:latin typeface="+mn-lt"/>
                <a:ea typeface="+mn-ea"/>
                <a:cs typeface="+mn-cs"/>
              </a:rPr>
              <a:t>: </a:t>
            </a:r>
            <a:br>
              <a:rPr lang="en-GB" dirty="0" smtClean="0">
                <a:solidFill>
                  <a:schemeClr val="tx2"/>
                </a:solidFill>
                <a:latin typeface="+mn-lt"/>
                <a:ea typeface="+mn-ea"/>
                <a:cs typeface="+mn-cs"/>
              </a:rPr>
            </a:br>
            <a:r>
              <a:rPr lang="en-GB" sz="2000" dirty="0" smtClean="0">
                <a:solidFill>
                  <a:schemeClr val="tx2"/>
                </a:solidFill>
                <a:latin typeface="+mn-lt"/>
                <a:ea typeface="+mn-ea"/>
                <a:cs typeface="+mn-cs"/>
              </a:rPr>
              <a:t>The New Atheists</a:t>
            </a:r>
            <a:endParaRPr lang="en-US" sz="2000" dirty="0"/>
          </a:p>
        </p:txBody>
      </p:sp>
      <p:sp>
        <p:nvSpPr>
          <p:cNvPr id="3" name="Content Placeholder 2"/>
          <p:cNvSpPr>
            <a:spLocks noGrp="1"/>
          </p:cNvSpPr>
          <p:nvPr>
            <p:ph idx="1"/>
          </p:nvPr>
        </p:nvSpPr>
        <p:spPr/>
        <p:txBody>
          <a:bodyPr/>
          <a:lstStyle/>
          <a:p>
            <a:pPr marL="0" indent="0">
              <a:buNone/>
            </a:pPr>
            <a:r>
              <a:rPr lang="en-GB" sz="2000" dirty="0" smtClean="0">
                <a:solidFill>
                  <a:schemeClr val="tx2"/>
                </a:solidFill>
              </a:rPr>
              <a:t>2006 </a:t>
            </a:r>
            <a:r>
              <a:rPr lang="en-GB" sz="2000" dirty="0">
                <a:solidFill>
                  <a:schemeClr val="tx2"/>
                </a:solidFill>
              </a:rPr>
              <a:t>Gary Wolf </a:t>
            </a:r>
            <a:r>
              <a:rPr lang="en-GB" sz="2000" dirty="0" smtClean="0">
                <a:solidFill>
                  <a:schemeClr val="tx2"/>
                </a:solidFill>
              </a:rPr>
              <a:t>article</a:t>
            </a:r>
            <a:endParaRPr lang="en-GB" sz="2000" dirty="0">
              <a:solidFill>
                <a:schemeClr val="tx2"/>
              </a:solidFill>
            </a:endParaRPr>
          </a:p>
          <a:p>
            <a:r>
              <a:rPr lang="en-GB" sz="2000" dirty="0">
                <a:solidFill>
                  <a:schemeClr val="tx2"/>
                </a:solidFill>
              </a:rPr>
              <a:t>Richard Dawkins (b 1941)</a:t>
            </a:r>
          </a:p>
          <a:p>
            <a:r>
              <a:rPr lang="en-GB" sz="2000" dirty="0">
                <a:solidFill>
                  <a:schemeClr val="tx2"/>
                </a:solidFill>
              </a:rPr>
              <a:t>Christopher Hitchens (1949 – 2011)</a:t>
            </a:r>
          </a:p>
          <a:p>
            <a:r>
              <a:rPr lang="en-GB" sz="2000" dirty="0">
                <a:solidFill>
                  <a:schemeClr val="tx2"/>
                </a:solidFill>
              </a:rPr>
              <a:t>Sam Harris (b 1967)</a:t>
            </a:r>
          </a:p>
          <a:p>
            <a:r>
              <a:rPr lang="en-GB" sz="2000" dirty="0">
                <a:solidFill>
                  <a:schemeClr val="tx2"/>
                </a:solidFill>
              </a:rPr>
              <a:t>Daniel Dennett (b 1942)</a:t>
            </a:r>
          </a:p>
          <a:p>
            <a:pPr marL="0" indent="0">
              <a:buNone/>
            </a:pPr>
            <a:endParaRPr lang="en-GB" sz="2000" dirty="0">
              <a:solidFill>
                <a:schemeClr val="tx2"/>
              </a:solidFill>
            </a:endParaRPr>
          </a:p>
          <a:p>
            <a:pPr lvl="0"/>
            <a:r>
              <a:rPr lang="en-GB" sz="2000" dirty="0">
                <a:solidFill>
                  <a:schemeClr val="tx2"/>
                </a:solidFill>
              </a:rPr>
              <a:t>An “acrimonious debate” between religious fundamentalism and New Atheism (Walters, 2010, 1)</a:t>
            </a:r>
          </a:p>
          <a:p>
            <a:r>
              <a:rPr lang="en-GB" sz="2000" dirty="0" smtClean="0">
                <a:solidFill>
                  <a:schemeClr val="tx2"/>
                </a:solidFill>
              </a:rPr>
              <a:t>“</a:t>
            </a:r>
            <a:r>
              <a:rPr lang="en-GB" sz="2000" dirty="0">
                <a:solidFill>
                  <a:schemeClr val="tx2"/>
                </a:solidFill>
              </a:rPr>
              <a:t>All of them make claims about religion and about believers which go far beyond the mere disbelief in God which I take to be the distinguishing mark of an atheist” (Brown, 2008)</a:t>
            </a:r>
          </a:p>
          <a:p>
            <a:r>
              <a:rPr lang="en-GB" sz="2000" dirty="0">
                <a:solidFill>
                  <a:schemeClr val="tx2"/>
                </a:solidFill>
              </a:rPr>
              <a:t> </a:t>
            </a:r>
            <a:r>
              <a:rPr lang="en-GB" sz="2000" dirty="0" smtClean="0">
                <a:solidFill>
                  <a:schemeClr val="tx2"/>
                </a:solidFill>
              </a:rPr>
              <a:t>What </a:t>
            </a:r>
            <a:r>
              <a:rPr lang="en-GB" sz="2000" dirty="0">
                <a:solidFill>
                  <a:schemeClr val="tx2"/>
                </a:solidFill>
              </a:rPr>
              <a:t>about </a:t>
            </a:r>
            <a:r>
              <a:rPr lang="en-US" sz="2000" dirty="0">
                <a:solidFill>
                  <a:schemeClr val="tx2"/>
                </a:solidFill>
              </a:rPr>
              <a:t>Andre Comte-</a:t>
            </a:r>
            <a:r>
              <a:rPr lang="en-US" sz="2000" dirty="0" err="1">
                <a:solidFill>
                  <a:schemeClr val="tx2"/>
                </a:solidFill>
              </a:rPr>
              <a:t>Sponville</a:t>
            </a:r>
            <a:r>
              <a:rPr lang="en-US" sz="2000" dirty="0">
                <a:solidFill>
                  <a:schemeClr val="tx2"/>
                </a:solidFill>
              </a:rPr>
              <a:t> </a:t>
            </a:r>
            <a:r>
              <a:rPr lang="en-GB" sz="2000" dirty="0">
                <a:solidFill>
                  <a:schemeClr val="tx2"/>
                </a:solidFill>
              </a:rPr>
              <a:t>and Alain de </a:t>
            </a:r>
            <a:r>
              <a:rPr lang="en-GB" sz="2000" dirty="0" err="1">
                <a:solidFill>
                  <a:schemeClr val="tx2"/>
                </a:solidFill>
              </a:rPr>
              <a:t>Botton</a:t>
            </a:r>
            <a:r>
              <a:rPr lang="en-GB" sz="2000" dirty="0">
                <a:solidFill>
                  <a:schemeClr val="tx2"/>
                </a:solidFill>
              </a:rPr>
              <a:t>?</a:t>
            </a:r>
          </a:p>
          <a:p>
            <a:endParaRPr lang="en-US" sz="2000" dirty="0"/>
          </a:p>
        </p:txBody>
      </p:sp>
    </p:spTree>
    <p:extLst>
      <p:ext uri="{BB962C8B-B14F-4D97-AF65-F5344CB8AC3E}">
        <p14:creationId xmlns:p14="http://schemas.microsoft.com/office/powerpoint/2010/main" val="3012180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solidFill>
                  <a:schemeClr val="tx2"/>
                </a:solidFill>
                <a:latin typeface="+mn-lt"/>
                <a:ea typeface="+mn-ea"/>
                <a:cs typeface="+mn-cs"/>
              </a:rPr>
              <a:t>Session 6</a:t>
            </a:r>
            <a:r>
              <a:rPr lang="en-GB" dirty="0" smtClean="0">
                <a:solidFill>
                  <a:schemeClr val="tx2"/>
                </a:solidFill>
                <a:latin typeface="+mn-lt"/>
                <a:ea typeface="+mn-ea"/>
                <a:cs typeface="+mn-cs"/>
              </a:rPr>
              <a:t>:</a:t>
            </a:r>
            <a:br>
              <a:rPr lang="en-GB" dirty="0" smtClean="0">
                <a:solidFill>
                  <a:schemeClr val="tx2"/>
                </a:solidFill>
                <a:latin typeface="+mn-lt"/>
                <a:ea typeface="+mn-ea"/>
                <a:cs typeface="+mn-cs"/>
              </a:rPr>
            </a:br>
            <a:r>
              <a:rPr lang="en-GB" sz="2000" dirty="0" smtClean="0">
                <a:solidFill>
                  <a:schemeClr val="tx2"/>
                </a:solidFill>
                <a:latin typeface="+mn-lt"/>
                <a:ea typeface="+mn-ea"/>
                <a:cs typeface="+mn-cs"/>
              </a:rPr>
              <a:t>Arguments (for and) against the existence of God</a:t>
            </a:r>
            <a:br>
              <a:rPr lang="en-GB" sz="2000" dirty="0" smtClean="0">
                <a:solidFill>
                  <a:schemeClr val="tx2"/>
                </a:solidFill>
                <a:latin typeface="+mn-lt"/>
                <a:ea typeface="+mn-ea"/>
                <a:cs typeface="+mn-cs"/>
              </a:rPr>
            </a:br>
            <a:endParaRPr lang="en-US" sz="2000" dirty="0"/>
          </a:p>
        </p:txBody>
      </p:sp>
      <p:sp>
        <p:nvSpPr>
          <p:cNvPr id="3" name="Content Placeholder 2"/>
          <p:cNvSpPr>
            <a:spLocks noGrp="1"/>
          </p:cNvSpPr>
          <p:nvPr>
            <p:ph idx="1"/>
          </p:nvPr>
        </p:nvSpPr>
        <p:spPr/>
        <p:txBody>
          <a:bodyPr/>
          <a:lstStyle/>
          <a:p>
            <a:pPr marL="0" lvl="0" indent="0">
              <a:buNone/>
            </a:pPr>
            <a:r>
              <a:rPr lang="en-GB" sz="2000" dirty="0" smtClean="0">
                <a:solidFill>
                  <a:schemeClr val="tx2"/>
                </a:solidFill>
                <a:latin typeface="+mn-lt"/>
                <a:ea typeface="+mn-ea"/>
                <a:cs typeface="+mn-cs"/>
              </a:rPr>
              <a:t>The </a:t>
            </a:r>
            <a:r>
              <a:rPr lang="en-GB" sz="2000" dirty="0">
                <a:solidFill>
                  <a:schemeClr val="tx2"/>
                </a:solidFill>
                <a:latin typeface="+mn-lt"/>
                <a:ea typeface="+mn-ea"/>
                <a:cs typeface="+mn-cs"/>
              </a:rPr>
              <a:t>Ontological Argument for the existence of </a:t>
            </a:r>
            <a:r>
              <a:rPr lang="en-GB" sz="2000" dirty="0" smtClean="0">
                <a:solidFill>
                  <a:schemeClr val="tx2"/>
                </a:solidFill>
                <a:latin typeface="+mn-lt"/>
                <a:ea typeface="+mn-ea"/>
                <a:cs typeface="+mn-cs"/>
              </a:rPr>
              <a:t>God</a:t>
            </a:r>
          </a:p>
          <a:p>
            <a:pPr marL="0" lvl="0" indent="0">
              <a:buNone/>
            </a:pPr>
            <a:endParaRPr lang="en-GB" sz="2000" dirty="0">
              <a:solidFill>
                <a:schemeClr val="tx2"/>
              </a:solidFill>
              <a:latin typeface="+mn-lt"/>
              <a:ea typeface="+mn-ea"/>
              <a:cs typeface="+mn-cs"/>
            </a:endParaRPr>
          </a:p>
          <a:p>
            <a:pPr lvl="0"/>
            <a:r>
              <a:rPr lang="en-GB" sz="2000" dirty="0">
                <a:solidFill>
                  <a:schemeClr val="tx2"/>
                </a:solidFill>
                <a:latin typeface="+mn-lt"/>
                <a:ea typeface="+mn-ea"/>
                <a:cs typeface="+mn-cs"/>
              </a:rPr>
              <a:t>The Cosmological Argument for the existence of God</a:t>
            </a:r>
          </a:p>
          <a:p>
            <a:pPr lvl="0"/>
            <a:r>
              <a:rPr lang="en-GB" sz="2000" dirty="0">
                <a:solidFill>
                  <a:schemeClr val="tx2"/>
                </a:solidFill>
                <a:latin typeface="+mn-lt"/>
                <a:ea typeface="+mn-ea"/>
                <a:cs typeface="+mn-cs"/>
              </a:rPr>
              <a:t>The Teleological Argument for the existence of God</a:t>
            </a:r>
          </a:p>
          <a:p>
            <a:pPr lvl="0"/>
            <a:r>
              <a:rPr lang="en-GB" sz="2000" dirty="0">
                <a:solidFill>
                  <a:schemeClr val="tx2"/>
                </a:solidFill>
                <a:latin typeface="+mn-lt"/>
                <a:ea typeface="+mn-ea"/>
                <a:cs typeface="+mn-cs"/>
              </a:rPr>
              <a:t>The Argument from Morality for the existence of God</a:t>
            </a:r>
          </a:p>
          <a:p>
            <a:pPr lvl="0"/>
            <a:r>
              <a:rPr lang="en-GB" sz="2000" dirty="0">
                <a:solidFill>
                  <a:schemeClr val="tx2"/>
                </a:solidFill>
                <a:latin typeface="+mn-lt"/>
                <a:ea typeface="+mn-ea"/>
                <a:cs typeface="+mn-cs"/>
              </a:rPr>
              <a:t>The Argument from Religious </a:t>
            </a:r>
            <a:r>
              <a:rPr lang="en-GB" sz="2000" dirty="0" smtClean="0">
                <a:solidFill>
                  <a:schemeClr val="tx2"/>
                </a:solidFill>
                <a:latin typeface="+mn-lt"/>
                <a:ea typeface="+mn-ea"/>
                <a:cs typeface="+mn-cs"/>
              </a:rPr>
              <a:t>Experience</a:t>
            </a:r>
          </a:p>
          <a:p>
            <a:pPr lvl="0"/>
            <a:endParaRPr lang="en-GB" sz="2000" dirty="0">
              <a:solidFill>
                <a:schemeClr val="tx2"/>
              </a:solidFill>
              <a:latin typeface="+mn-lt"/>
              <a:ea typeface="+mn-ea"/>
              <a:cs typeface="+mn-cs"/>
            </a:endParaRPr>
          </a:p>
          <a:p>
            <a:r>
              <a:rPr lang="en-GB" sz="2000" dirty="0">
                <a:solidFill>
                  <a:schemeClr val="tx2"/>
                </a:solidFill>
                <a:latin typeface="+mn-lt"/>
                <a:ea typeface="+mn-ea"/>
                <a:cs typeface="+mn-cs"/>
              </a:rPr>
              <a:t>Bertrand Russell – on whom is the burden of proof?</a:t>
            </a:r>
          </a:p>
          <a:p>
            <a:endParaRPr lang="en-US" dirty="0"/>
          </a:p>
        </p:txBody>
      </p:sp>
      <p:pic>
        <p:nvPicPr>
          <p:cNvPr id="5" name="Picture 4" descr="logo 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24600" y="4572000"/>
            <a:ext cx="2340614" cy="2286000"/>
          </a:xfrm>
          <a:prstGeom prst="rect">
            <a:avLst/>
          </a:prstGeom>
        </p:spPr>
      </p:pic>
    </p:spTree>
    <p:extLst>
      <p:ext uri="{BB962C8B-B14F-4D97-AF65-F5344CB8AC3E}">
        <p14:creationId xmlns:p14="http://schemas.microsoft.com/office/powerpoint/2010/main" val="15740775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solidFill>
                  <a:schemeClr val="tx2"/>
                </a:solidFill>
                <a:latin typeface="+mj-lt"/>
                <a:ea typeface="+mj-ea"/>
                <a:cs typeface="+mj-cs"/>
              </a:rPr>
              <a:t>Session 7</a:t>
            </a:r>
            <a:r>
              <a:rPr lang="en-GB" dirty="0">
                <a:solidFill>
                  <a:schemeClr val="tx2"/>
                </a:solidFill>
                <a:latin typeface="+mj-lt"/>
                <a:ea typeface="+mj-ea"/>
                <a:cs typeface="+mj-cs"/>
              </a:rPr>
              <a:t>: </a:t>
            </a:r>
            <a:r>
              <a:rPr lang="en-GB" dirty="0" smtClean="0">
                <a:solidFill>
                  <a:schemeClr val="tx2"/>
                </a:solidFill>
                <a:latin typeface="+mj-lt"/>
                <a:ea typeface="+mj-ea"/>
                <a:cs typeface="+mj-cs"/>
              </a:rPr>
              <a:t/>
            </a:r>
            <a:br>
              <a:rPr lang="en-GB" dirty="0" smtClean="0">
                <a:solidFill>
                  <a:schemeClr val="tx2"/>
                </a:solidFill>
                <a:latin typeface="+mj-lt"/>
                <a:ea typeface="+mj-ea"/>
                <a:cs typeface="+mj-cs"/>
              </a:rPr>
            </a:br>
            <a:r>
              <a:rPr lang="en-GB" sz="2000" dirty="0" smtClean="0">
                <a:solidFill>
                  <a:schemeClr val="tx2"/>
                </a:solidFill>
              </a:rPr>
              <a:t>Atheism </a:t>
            </a:r>
            <a:r>
              <a:rPr lang="en-GB" sz="2000" dirty="0">
                <a:solidFill>
                  <a:schemeClr val="tx2"/>
                </a:solidFill>
              </a:rPr>
              <a:t>within Religions</a:t>
            </a:r>
            <a:br>
              <a:rPr lang="en-GB" sz="2000" dirty="0">
                <a:solidFill>
                  <a:schemeClr val="tx2"/>
                </a:solidFill>
              </a:rPr>
            </a:br>
            <a:endParaRPr lang="en-US" sz="2000" dirty="0"/>
          </a:p>
        </p:txBody>
      </p:sp>
      <p:sp>
        <p:nvSpPr>
          <p:cNvPr id="3" name="Content Placeholder 2"/>
          <p:cNvSpPr>
            <a:spLocks noGrp="1"/>
          </p:cNvSpPr>
          <p:nvPr>
            <p:ph idx="1"/>
          </p:nvPr>
        </p:nvSpPr>
        <p:spPr>
          <a:xfrm>
            <a:off x="1143000" y="1600200"/>
            <a:ext cx="7848600" cy="4525963"/>
          </a:xfrm>
        </p:spPr>
        <p:txBody>
          <a:bodyPr/>
          <a:lstStyle/>
          <a:p>
            <a:r>
              <a:rPr lang="en-GB" sz="2000" dirty="0">
                <a:solidFill>
                  <a:schemeClr val="tx2"/>
                </a:solidFill>
              </a:rPr>
              <a:t>an “atheistic religion”  - an oxymoron</a:t>
            </a:r>
            <a:r>
              <a:rPr lang="en-GB" sz="2000" dirty="0" smtClean="0">
                <a:solidFill>
                  <a:schemeClr val="tx2"/>
                </a:solidFill>
              </a:rPr>
              <a:t>?</a:t>
            </a:r>
            <a:endParaRPr lang="en-GB" sz="2000" dirty="0">
              <a:solidFill>
                <a:schemeClr val="tx2"/>
              </a:solidFill>
            </a:endParaRPr>
          </a:p>
          <a:p>
            <a:r>
              <a:rPr lang="en-US" sz="2000" dirty="0">
                <a:solidFill>
                  <a:schemeClr val="tx2"/>
                </a:solidFill>
              </a:rPr>
              <a:t>“</a:t>
            </a:r>
            <a:r>
              <a:rPr lang="en-GB" sz="2000" dirty="0">
                <a:solidFill>
                  <a:schemeClr val="tx2"/>
                </a:solidFill>
              </a:rPr>
              <a:t>…</a:t>
            </a:r>
            <a:r>
              <a:rPr lang="cy-GB" sz="2000" dirty="0">
                <a:solidFill>
                  <a:schemeClr val="tx2"/>
                </a:solidFill>
              </a:rPr>
              <a:t>an even more radical question must be posed at this point: that is to ask whether Buddhism should be considered a ‘religion’ at all</a:t>
            </a:r>
            <a:r>
              <a:rPr lang="cy-GB" sz="2000" dirty="0" smtClean="0">
                <a:solidFill>
                  <a:schemeClr val="tx2"/>
                </a:solidFill>
              </a:rPr>
              <a:t>?‘ </a:t>
            </a:r>
            <a:r>
              <a:rPr lang="en-US" sz="2000" dirty="0" smtClean="0">
                <a:solidFill>
                  <a:schemeClr val="tx2"/>
                </a:solidFill>
              </a:rPr>
              <a:t>(</a:t>
            </a:r>
            <a:r>
              <a:rPr lang="en-US" sz="2000" dirty="0">
                <a:solidFill>
                  <a:schemeClr val="tx2"/>
                </a:solidFill>
              </a:rPr>
              <a:t>Davie, 2015, 63</a:t>
            </a:r>
            <a:r>
              <a:rPr lang="en-US" sz="2000" dirty="0" smtClean="0">
                <a:solidFill>
                  <a:schemeClr val="tx2"/>
                </a:solidFill>
              </a:rPr>
              <a:t>)</a:t>
            </a:r>
            <a:endParaRPr lang="en-GB" sz="2000" dirty="0">
              <a:solidFill>
                <a:schemeClr val="tx2"/>
              </a:solidFill>
            </a:endParaRPr>
          </a:p>
          <a:p>
            <a:r>
              <a:rPr lang="en-US" sz="2000" dirty="0">
                <a:solidFill>
                  <a:schemeClr val="tx2"/>
                </a:solidFill>
              </a:rPr>
              <a:t>Dawkins (</a:t>
            </a:r>
            <a:r>
              <a:rPr lang="en-US" sz="2000" i="1" dirty="0">
                <a:solidFill>
                  <a:schemeClr val="tx2"/>
                </a:solidFill>
              </a:rPr>
              <a:t>The God Delusion</a:t>
            </a:r>
            <a:r>
              <a:rPr lang="en-US" sz="2000" dirty="0">
                <a:solidFill>
                  <a:schemeClr val="tx2"/>
                </a:solidFill>
              </a:rPr>
              <a:t>): “</a:t>
            </a:r>
            <a:r>
              <a:rPr lang="en-GB" sz="2000" dirty="0">
                <a:solidFill>
                  <a:schemeClr val="tx2"/>
                </a:solidFill>
              </a:rPr>
              <a:t>…</a:t>
            </a:r>
            <a:r>
              <a:rPr lang="cy-GB" sz="2000" dirty="0">
                <a:solidFill>
                  <a:schemeClr val="tx2"/>
                </a:solidFill>
              </a:rPr>
              <a:t> there is something to be said for treating these [Buddhism and Confucianism] not as religion at all but as ethical systems or philosophies of life” (p59</a:t>
            </a:r>
            <a:r>
              <a:rPr lang="cy-GB" sz="2000" dirty="0" smtClean="0">
                <a:solidFill>
                  <a:schemeClr val="tx2"/>
                </a:solidFill>
              </a:rPr>
              <a:t>)</a:t>
            </a:r>
            <a:endParaRPr lang="en-GB" sz="2000" dirty="0">
              <a:solidFill>
                <a:schemeClr val="tx2"/>
              </a:solidFill>
            </a:endParaRPr>
          </a:p>
          <a:p>
            <a:r>
              <a:rPr lang="en-US" sz="2000" dirty="0">
                <a:solidFill>
                  <a:schemeClr val="tx2"/>
                </a:solidFill>
              </a:rPr>
              <a:t>Hitchens (</a:t>
            </a:r>
            <a:r>
              <a:rPr lang="en-US" sz="2000" i="1" dirty="0">
                <a:solidFill>
                  <a:schemeClr val="tx2"/>
                </a:solidFill>
              </a:rPr>
              <a:t>God is Not Great</a:t>
            </a:r>
            <a:r>
              <a:rPr lang="en-US" sz="2000" dirty="0">
                <a:solidFill>
                  <a:schemeClr val="tx2"/>
                </a:solidFill>
              </a:rPr>
              <a:t>): “Monotheistic chauvinism” (p53) but there is no ‘eastern solution’</a:t>
            </a:r>
            <a:r>
              <a:rPr lang="en-US" sz="2000" dirty="0" smtClean="0">
                <a:solidFill>
                  <a:schemeClr val="tx2"/>
                </a:solidFill>
              </a:rPr>
              <a:t>.</a:t>
            </a:r>
            <a:endParaRPr lang="en-GB" sz="2000" dirty="0">
              <a:solidFill>
                <a:schemeClr val="tx2"/>
              </a:solidFill>
            </a:endParaRPr>
          </a:p>
          <a:p>
            <a:endParaRPr lang="en-GB" sz="2000" dirty="0">
              <a:solidFill>
                <a:schemeClr val="tx2"/>
              </a:solidFill>
            </a:endParaRPr>
          </a:p>
          <a:p>
            <a:r>
              <a:rPr lang="en-GB" sz="2000" dirty="0">
                <a:solidFill>
                  <a:schemeClr val="tx2"/>
                </a:solidFill>
              </a:rPr>
              <a:t>Buddhism has no God.</a:t>
            </a:r>
          </a:p>
          <a:p>
            <a:r>
              <a:rPr lang="en-GB" sz="2000" dirty="0">
                <a:solidFill>
                  <a:schemeClr val="tx2"/>
                </a:solidFill>
              </a:rPr>
              <a:t>Humanistic Judaism</a:t>
            </a:r>
          </a:p>
          <a:p>
            <a:r>
              <a:rPr lang="en-GB" sz="2000" dirty="0">
                <a:solidFill>
                  <a:schemeClr val="tx2"/>
                </a:solidFill>
              </a:rPr>
              <a:t>Unitarian Universalists</a:t>
            </a:r>
          </a:p>
          <a:p>
            <a:endParaRPr lang="en-US" sz="2000" dirty="0"/>
          </a:p>
        </p:txBody>
      </p:sp>
    </p:spTree>
    <p:extLst>
      <p:ext uri="{BB962C8B-B14F-4D97-AF65-F5344CB8AC3E}">
        <p14:creationId xmlns:p14="http://schemas.microsoft.com/office/powerpoint/2010/main" val="41213316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solidFill>
                  <a:schemeClr val="tx2"/>
                </a:solidFill>
                <a:latin typeface="+mn-lt"/>
                <a:ea typeface="+mn-ea"/>
                <a:cs typeface="+mn-cs"/>
              </a:rPr>
              <a:t>Session 8</a:t>
            </a:r>
            <a:r>
              <a:rPr lang="en-GB" dirty="0" smtClean="0">
                <a:solidFill>
                  <a:schemeClr val="tx2"/>
                </a:solidFill>
                <a:latin typeface="+mn-lt"/>
                <a:ea typeface="+mn-ea"/>
                <a:cs typeface="+mn-cs"/>
              </a:rPr>
              <a:t>:</a:t>
            </a:r>
            <a:br>
              <a:rPr lang="en-GB" dirty="0" smtClean="0">
                <a:solidFill>
                  <a:schemeClr val="tx2"/>
                </a:solidFill>
                <a:latin typeface="+mn-lt"/>
                <a:ea typeface="+mn-ea"/>
                <a:cs typeface="+mn-cs"/>
              </a:rPr>
            </a:br>
            <a:r>
              <a:rPr lang="en-GB" sz="2000" dirty="0" smtClean="0">
                <a:solidFill>
                  <a:schemeClr val="tx2"/>
                </a:solidFill>
                <a:latin typeface="+mn-lt"/>
                <a:ea typeface="+mn-ea"/>
                <a:cs typeface="+mn-cs"/>
              </a:rPr>
              <a:t>Atheist New Religious Movements </a:t>
            </a:r>
            <a:br>
              <a:rPr lang="en-GB" sz="2000" dirty="0" smtClean="0">
                <a:solidFill>
                  <a:schemeClr val="tx2"/>
                </a:solidFill>
                <a:latin typeface="+mn-lt"/>
                <a:ea typeface="+mn-ea"/>
                <a:cs typeface="+mn-cs"/>
              </a:rPr>
            </a:br>
            <a:endParaRPr lang="en-US" sz="2000" dirty="0"/>
          </a:p>
        </p:txBody>
      </p:sp>
      <p:sp>
        <p:nvSpPr>
          <p:cNvPr id="3" name="Content Placeholder 2"/>
          <p:cNvSpPr>
            <a:spLocks noGrp="1"/>
          </p:cNvSpPr>
          <p:nvPr>
            <p:ph idx="1"/>
          </p:nvPr>
        </p:nvSpPr>
        <p:spPr/>
        <p:txBody>
          <a:bodyPr/>
          <a:lstStyle/>
          <a:p>
            <a:r>
              <a:rPr lang="en-GB" dirty="0" err="1" smtClean="0">
                <a:solidFill>
                  <a:schemeClr val="tx2"/>
                </a:solidFill>
                <a:latin typeface="+mn-lt"/>
                <a:ea typeface="+mn-ea"/>
                <a:cs typeface="+mn-cs"/>
              </a:rPr>
              <a:t>Raelism</a:t>
            </a:r>
            <a:r>
              <a:rPr lang="en-GB" dirty="0" smtClean="0">
                <a:solidFill>
                  <a:schemeClr val="tx2"/>
                </a:solidFill>
                <a:latin typeface="+mn-lt"/>
                <a:ea typeface="+mn-ea"/>
                <a:cs typeface="+mn-cs"/>
              </a:rPr>
              <a:t> </a:t>
            </a:r>
            <a:r>
              <a:rPr lang="en-GB" dirty="0">
                <a:solidFill>
                  <a:schemeClr val="tx2"/>
                </a:solidFill>
                <a:latin typeface="+mn-lt"/>
                <a:ea typeface="+mn-ea"/>
                <a:cs typeface="+mn-cs"/>
              </a:rPr>
              <a:t>– all about the ETs</a:t>
            </a:r>
          </a:p>
          <a:p>
            <a:r>
              <a:rPr lang="en-GB" dirty="0">
                <a:solidFill>
                  <a:schemeClr val="tx2"/>
                </a:solidFill>
                <a:latin typeface="+mn-lt"/>
                <a:ea typeface="+mn-ea"/>
                <a:cs typeface="+mn-cs"/>
              </a:rPr>
              <a:t>(</a:t>
            </a:r>
            <a:r>
              <a:rPr lang="en-GB" dirty="0" err="1">
                <a:solidFill>
                  <a:schemeClr val="tx2"/>
                </a:solidFill>
                <a:latin typeface="+mn-lt"/>
                <a:ea typeface="+mn-ea"/>
                <a:cs typeface="+mn-cs"/>
              </a:rPr>
              <a:t>LaVeyan</a:t>
            </a:r>
            <a:r>
              <a:rPr lang="en-GB" dirty="0">
                <a:solidFill>
                  <a:schemeClr val="tx2"/>
                </a:solidFill>
                <a:latin typeface="+mn-lt"/>
                <a:ea typeface="+mn-ea"/>
                <a:cs typeface="+mn-cs"/>
              </a:rPr>
              <a:t>) Satanism – all about the self.  Satan as a Principle.  Pre-Christian or opposition to Christianity?</a:t>
            </a:r>
          </a:p>
          <a:p>
            <a:r>
              <a:rPr lang="en-GB" dirty="0">
                <a:solidFill>
                  <a:schemeClr val="tx2"/>
                </a:solidFill>
                <a:latin typeface="+mn-lt"/>
                <a:ea typeface="+mn-ea"/>
                <a:cs typeface="+mn-cs"/>
              </a:rPr>
              <a:t>(FSM – against Creationism.  Religion can easily be invented)</a:t>
            </a:r>
          </a:p>
          <a:p>
            <a:endParaRPr lang="en-US" dirty="0"/>
          </a:p>
        </p:txBody>
      </p:sp>
    </p:spTree>
    <p:extLst>
      <p:ext uri="{BB962C8B-B14F-4D97-AF65-F5344CB8AC3E}">
        <p14:creationId xmlns:p14="http://schemas.microsoft.com/office/powerpoint/2010/main" val="6668138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228600"/>
            <a:ext cx="7543800" cy="1143000"/>
          </a:xfrm>
        </p:spPr>
        <p:txBody>
          <a:bodyPr/>
          <a:lstStyle/>
          <a:p>
            <a:r>
              <a:rPr lang="en-GB" u="sng" dirty="0">
                <a:solidFill>
                  <a:schemeClr val="tx2"/>
                </a:solidFill>
                <a:latin typeface="+mj-lt"/>
                <a:ea typeface="+mj-ea"/>
                <a:cs typeface="+mj-cs"/>
              </a:rPr>
              <a:t>Session 9</a:t>
            </a:r>
            <a:r>
              <a:rPr lang="en-GB" dirty="0">
                <a:solidFill>
                  <a:schemeClr val="tx2"/>
                </a:solidFill>
                <a:latin typeface="+mj-lt"/>
                <a:ea typeface="+mj-ea"/>
                <a:cs typeface="+mj-cs"/>
              </a:rPr>
              <a:t>: </a:t>
            </a:r>
            <a:r>
              <a:rPr lang="en-GB" dirty="0" smtClean="0">
                <a:solidFill>
                  <a:schemeClr val="tx2"/>
                </a:solidFill>
                <a:latin typeface="+mj-lt"/>
                <a:ea typeface="+mj-ea"/>
                <a:cs typeface="+mj-cs"/>
              </a:rPr>
              <a:t/>
            </a:r>
            <a:br>
              <a:rPr lang="en-GB" dirty="0" smtClean="0">
                <a:solidFill>
                  <a:schemeClr val="tx2"/>
                </a:solidFill>
                <a:latin typeface="+mj-lt"/>
                <a:ea typeface="+mj-ea"/>
                <a:cs typeface="+mj-cs"/>
              </a:rPr>
            </a:br>
            <a:r>
              <a:rPr lang="en-GB" sz="2000" dirty="0" smtClean="0">
                <a:solidFill>
                  <a:schemeClr val="tx2"/>
                </a:solidFill>
              </a:rPr>
              <a:t>Spiritual </a:t>
            </a:r>
            <a:r>
              <a:rPr lang="en-GB" sz="2000" dirty="0">
                <a:solidFill>
                  <a:schemeClr val="tx2"/>
                </a:solidFill>
              </a:rPr>
              <a:t>Atheism and the ‘Atheist Church’.</a:t>
            </a:r>
            <a:br>
              <a:rPr lang="en-GB" sz="2000" dirty="0">
                <a:solidFill>
                  <a:schemeClr val="tx2"/>
                </a:solidFill>
              </a:rPr>
            </a:br>
            <a:endParaRPr lang="en-US" sz="2000" dirty="0"/>
          </a:p>
        </p:txBody>
      </p:sp>
      <p:sp>
        <p:nvSpPr>
          <p:cNvPr id="3" name="Content Placeholder 2"/>
          <p:cNvSpPr>
            <a:spLocks noGrp="1"/>
          </p:cNvSpPr>
          <p:nvPr>
            <p:ph idx="1"/>
          </p:nvPr>
        </p:nvSpPr>
        <p:spPr>
          <a:xfrm>
            <a:off x="1143000" y="1600200"/>
            <a:ext cx="7543800" cy="4953000"/>
          </a:xfrm>
        </p:spPr>
        <p:txBody>
          <a:bodyPr/>
          <a:lstStyle/>
          <a:p>
            <a:r>
              <a:rPr lang="en-US" sz="2000" dirty="0">
                <a:solidFill>
                  <a:schemeClr val="tx2"/>
                </a:solidFill>
                <a:latin typeface="+mn-lt"/>
                <a:ea typeface="+mn-ea"/>
                <a:cs typeface="+mn-cs"/>
              </a:rPr>
              <a:t>“</a:t>
            </a:r>
            <a:r>
              <a:rPr lang="en-GB" sz="2000" dirty="0">
                <a:solidFill>
                  <a:schemeClr val="tx2"/>
                </a:solidFill>
                <a:latin typeface="+mn-lt"/>
                <a:ea typeface="+mn-ea"/>
                <a:cs typeface="+mn-cs"/>
              </a:rPr>
              <a:t>…</a:t>
            </a:r>
            <a:r>
              <a:rPr lang="en-US" sz="2000" dirty="0">
                <a:solidFill>
                  <a:schemeClr val="tx2"/>
                </a:solidFill>
                <a:latin typeface="+mn-lt"/>
                <a:ea typeface="+mn-ea"/>
                <a:cs typeface="+mn-cs"/>
              </a:rPr>
              <a:t>why should Christianity, Judaism or Islam lay sole claim to the transcendent’? (</a:t>
            </a:r>
            <a:r>
              <a:rPr lang="en-US" sz="2000" dirty="0" err="1">
                <a:solidFill>
                  <a:schemeClr val="tx2"/>
                </a:solidFill>
                <a:latin typeface="+mn-lt"/>
                <a:ea typeface="+mn-ea"/>
                <a:cs typeface="+mn-cs"/>
              </a:rPr>
              <a:t>Billington</a:t>
            </a:r>
            <a:r>
              <a:rPr lang="en-US" sz="2000" dirty="0">
                <a:solidFill>
                  <a:schemeClr val="tx2"/>
                </a:solidFill>
                <a:latin typeface="+mn-lt"/>
                <a:ea typeface="+mn-ea"/>
                <a:cs typeface="+mn-cs"/>
              </a:rPr>
              <a:t>, 2002, ix)</a:t>
            </a:r>
            <a:endParaRPr lang="en-GB" sz="2000" dirty="0">
              <a:solidFill>
                <a:schemeClr val="tx2"/>
              </a:solidFill>
              <a:latin typeface="+mn-lt"/>
              <a:ea typeface="+mn-ea"/>
              <a:cs typeface="+mn-cs"/>
            </a:endParaRPr>
          </a:p>
          <a:p>
            <a:endParaRPr lang="en-GB" sz="2000" dirty="0">
              <a:solidFill>
                <a:schemeClr val="tx2"/>
              </a:solidFill>
              <a:latin typeface="+mn-lt"/>
              <a:ea typeface="+mn-ea"/>
              <a:cs typeface="+mn-cs"/>
            </a:endParaRPr>
          </a:p>
          <a:p>
            <a:r>
              <a:rPr lang="en-US" sz="2000" dirty="0">
                <a:solidFill>
                  <a:schemeClr val="tx2"/>
                </a:solidFill>
                <a:latin typeface="+mn-lt"/>
                <a:ea typeface="+mn-ea"/>
                <a:cs typeface="+mn-cs"/>
              </a:rPr>
              <a:t>“What has to be challenged is the assumption that only theists have anything authoritative to say on the fundamental nature of being, the purpose or otherwise of life, human nature and human destiny” (</a:t>
            </a:r>
            <a:r>
              <a:rPr lang="en-US" sz="2000" dirty="0" err="1">
                <a:solidFill>
                  <a:schemeClr val="tx2"/>
                </a:solidFill>
                <a:latin typeface="+mn-lt"/>
                <a:ea typeface="+mn-ea"/>
                <a:cs typeface="+mn-cs"/>
              </a:rPr>
              <a:t>Billington</a:t>
            </a:r>
            <a:r>
              <a:rPr lang="en-US" sz="2000" dirty="0">
                <a:solidFill>
                  <a:schemeClr val="tx2"/>
                </a:solidFill>
                <a:latin typeface="+mn-lt"/>
                <a:ea typeface="+mn-ea"/>
                <a:cs typeface="+mn-cs"/>
              </a:rPr>
              <a:t>, 2002, 3)</a:t>
            </a:r>
            <a:endParaRPr lang="en-GB" sz="2000" dirty="0">
              <a:solidFill>
                <a:schemeClr val="tx2"/>
              </a:solidFill>
              <a:latin typeface="+mn-lt"/>
              <a:ea typeface="+mn-ea"/>
              <a:cs typeface="+mn-cs"/>
            </a:endParaRPr>
          </a:p>
          <a:p>
            <a:endParaRPr lang="en-GB" sz="2000" dirty="0">
              <a:solidFill>
                <a:schemeClr val="tx2"/>
              </a:solidFill>
              <a:latin typeface="+mn-lt"/>
              <a:ea typeface="+mn-ea"/>
              <a:cs typeface="+mn-cs"/>
            </a:endParaRPr>
          </a:p>
          <a:p>
            <a:pPr lvl="0"/>
            <a:r>
              <a:rPr lang="en-US" sz="2000" dirty="0">
                <a:solidFill>
                  <a:schemeClr val="tx2"/>
                </a:solidFill>
                <a:latin typeface="+mn-lt"/>
                <a:ea typeface="+mn-ea"/>
                <a:cs typeface="+mn-cs"/>
              </a:rPr>
              <a:t>“</a:t>
            </a:r>
            <a:r>
              <a:rPr lang="en-GB" sz="2000" dirty="0">
                <a:solidFill>
                  <a:schemeClr val="tx2"/>
                </a:solidFill>
                <a:latin typeface="+mn-lt"/>
                <a:ea typeface="+mn-ea"/>
                <a:cs typeface="+mn-cs"/>
              </a:rPr>
              <a:t>…</a:t>
            </a:r>
            <a:r>
              <a:rPr lang="cy-GB" sz="2000" dirty="0">
                <a:solidFill>
                  <a:schemeClr val="tx2"/>
                </a:solidFill>
                <a:latin typeface="+mn-lt"/>
                <a:ea typeface="+mn-ea"/>
                <a:cs typeface="+mn-cs"/>
              </a:rPr>
              <a:t>r</a:t>
            </a:r>
            <a:r>
              <a:rPr lang="en-US" sz="2000" dirty="0" err="1">
                <a:solidFill>
                  <a:schemeClr val="tx2"/>
                </a:solidFill>
                <a:latin typeface="+mn-lt"/>
                <a:ea typeface="+mn-ea"/>
                <a:cs typeface="+mn-cs"/>
              </a:rPr>
              <a:t>eligion</a:t>
            </a:r>
            <a:r>
              <a:rPr lang="en-US" sz="2000" dirty="0">
                <a:solidFill>
                  <a:schemeClr val="tx2"/>
                </a:solidFill>
                <a:latin typeface="+mn-lt"/>
                <a:ea typeface="+mn-ea"/>
                <a:cs typeface="+mn-cs"/>
              </a:rPr>
              <a:t> is to be rescued from God” (</a:t>
            </a:r>
            <a:r>
              <a:rPr lang="en-US" sz="2000" dirty="0" err="1">
                <a:solidFill>
                  <a:schemeClr val="tx2"/>
                </a:solidFill>
                <a:latin typeface="+mn-lt"/>
                <a:ea typeface="+mn-ea"/>
                <a:cs typeface="+mn-cs"/>
              </a:rPr>
              <a:t>Billington</a:t>
            </a:r>
            <a:r>
              <a:rPr lang="en-US" sz="2000" dirty="0">
                <a:solidFill>
                  <a:schemeClr val="tx2"/>
                </a:solidFill>
                <a:latin typeface="+mn-lt"/>
                <a:ea typeface="+mn-ea"/>
                <a:cs typeface="+mn-cs"/>
              </a:rPr>
              <a:t>, 2002, x)</a:t>
            </a:r>
            <a:endParaRPr lang="en-GB" sz="2000" dirty="0">
              <a:solidFill>
                <a:schemeClr val="tx2"/>
              </a:solidFill>
              <a:latin typeface="+mn-lt"/>
              <a:ea typeface="+mn-ea"/>
              <a:cs typeface="+mn-cs"/>
            </a:endParaRPr>
          </a:p>
          <a:p>
            <a:endParaRPr lang="en-GB" sz="2000" dirty="0">
              <a:solidFill>
                <a:schemeClr val="tx2"/>
              </a:solidFill>
              <a:latin typeface="+mn-lt"/>
              <a:ea typeface="+mn-ea"/>
              <a:cs typeface="+mn-cs"/>
            </a:endParaRPr>
          </a:p>
          <a:p>
            <a:pPr lvl="0"/>
            <a:r>
              <a:rPr lang="en-US" sz="2000" dirty="0">
                <a:solidFill>
                  <a:schemeClr val="tx2"/>
                </a:solidFill>
                <a:latin typeface="+mn-lt"/>
                <a:ea typeface="+mn-ea"/>
                <a:cs typeface="+mn-cs"/>
              </a:rPr>
              <a:t>“Religion is a profane experience” (</a:t>
            </a:r>
            <a:r>
              <a:rPr lang="en-US" sz="2000" dirty="0" err="1">
                <a:solidFill>
                  <a:schemeClr val="tx2"/>
                </a:solidFill>
                <a:latin typeface="+mn-lt"/>
                <a:ea typeface="+mn-ea"/>
                <a:cs typeface="+mn-cs"/>
              </a:rPr>
              <a:t>Billington</a:t>
            </a:r>
            <a:r>
              <a:rPr lang="en-US" sz="2000" dirty="0">
                <a:solidFill>
                  <a:schemeClr val="tx2"/>
                </a:solidFill>
                <a:latin typeface="+mn-lt"/>
                <a:ea typeface="+mn-ea"/>
                <a:cs typeface="+mn-cs"/>
              </a:rPr>
              <a:t>, 2002, 93).</a:t>
            </a:r>
            <a:endParaRPr lang="en-GB" sz="2000" dirty="0">
              <a:solidFill>
                <a:schemeClr val="tx2"/>
              </a:solidFill>
              <a:latin typeface="+mn-lt"/>
              <a:ea typeface="+mn-ea"/>
              <a:cs typeface="+mn-cs"/>
            </a:endParaRPr>
          </a:p>
          <a:p>
            <a:pPr lvl="0"/>
            <a:r>
              <a:rPr lang="en-US" sz="2000" dirty="0">
                <a:solidFill>
                  <a:schemeClr val="tx2"/>
                </a:solidFill>
                <a:latin typeface="+mn-lt"/>
                <a:ea typeface="+mn-ea"/>
                <a:cs typeface="+mn-cs"/>
              </a:rPr>
              <a:t>Landscape, nature, intuition, subconscious, </a:t>
            </a:r>
            <a:r>
              <a:rPr lang="en-US" sz="2000" dirty="0" err="1">
                <a:solidFill>
                  <a:schemeClr val="tx2"/>
                </a:solidFill>
                <a:latin typeface="+mn-lt"/>
                <a:ea typeface="+mn-ea"/>
                <a:cs typeface="+mn-cs"/>
              </a:rPr>
              <a:t>etc</a:t>
            </a:r>
            <a:r>
              <a:rPr lang="en-US" sz="2000" dirty="0">
                <a:solidFill>
                  <a:schemeClr val="tx2"/>
                </a:solidFill>
                <a:latin typeface="+mn-lt"/>
                <a:ea typeface="+mn-ea"/>
                <a:cs typeface="+mn-cs"/>
              </a:rPr>
              <a:t>, is profane and contains ‘channels of religion’.</a:t>
            </a:r>
            <a:endParaRPr lang="en-GB" sz="2000" dirty="0">
              <a:solidFill>
                <a:schemeClr val="tx2"/>
              </a:solidFill>
              <a:latin typeface="+mn-lt"/>
              <a:ea typeface="+mn-ea"/>
              <a:cs typeface="+mn-cs"/>
            </a:endParaRPr>
          </a:p>
          <a:p>
            <a:pPr lvl="0"/>
            <a:r>
              <a:rPr lang="en-US" sz="2000" dirty="0">
                <a:solidFill>
                  <a:schemeClr val="tx2"/>
                </a:solidFill>
                <a:latin typeface="+mn-lt"/>
                <a:ea typeface="+mn-ea"/>
                <a:cs typeface="+mn-cs"/>
              </a:rPr>
              <a:t>The Arts, Nature, I and thou</a:t>
            </a:r>
            <a:endParaRPr lang="en-GB" sz="2000" dirty="0">
              <a:solidFill>
                <a:schemeClr val="tx2"/>
              </a:solidFill>
              <a:latin typeface="+mn-lt"/>
              <a:ea typeface="+mn-ea"/>
              <a:cs typeface="+mn-cs"/>
            </a:endParaRPr>
          </a:p>
          <a:p>
            <a:endParaRPr lang="en-US" dirty="0"/>
          </a:p>
        </p:txBody>
      </p:sp>
    </p:spTree>
    <p:extLst>
      <p:ext uri="{BB962C8B-B14F-4D97-AF65-F5344CB8AC3E}">
        <p14:creationId xmlns:p14="http://schemas.microsoft.com/office/powerpoint/2010/main" val="16313809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3000" y="381000"/>
            <a:ext cx="7543800" cy="6248400"/>
          </a:xfrm>
        </p:spPr>
        <p:txBody>
          <a:bodyPr/>
          <a:lstStyle/>
          <a:p>
            <a:r>
              <a:rPr lang="en-GB" sz="2000" dirty="0">
                <a:solidFill>
                  <a:schemeClr val="tx2"/>
                </a:solidFill>
                <a:latin typeface="+mn-lt"/>
                <a:ea typeface="+mn-ea"/>
                <a:cs typeface="+mn-cs"/>
              </a:rPr>
              <a:t>Atheists have ‘peak experiences’ too</a:t>
            </a:r>
            <a:r>
              <a:rPr lang="en-GB" sz="2000" dirty="0" smtClean="0">
                <a:solidFill>
                  <a:schemeClr val="tx2"/>
                </a:solidFill>
                <a:latin typeface="+mn-lt"/>
                <a:ea typeface="+mn-ea"/>
                <a:cs typeface="+mn-cs"/>
              </a:rPr>
              <a:t>.</a:t>
            </a:r>
            <a:endParaRPr lang="en-GB" sz="2000" dirty="0">
              <a:solidFill>
                <a:schemeClr val="tx2"/>
              </a:solidFill>
              <a:latin typeface="+mn-lt"/>
              <a:ea typeface="+mn-ea"/>
              <a:cs typeface="+mn-cs"/>
            </a:endParaRPr>
          </a:p>
          <a:p>
            <a:r>
              <a:rPr lang="en-GB" sz="2000" dirty="0">
                <a:solidFill>
                  <a:schemeClr val="tx2"/>
                </a:solidFill>
                <a:latin typeface="+mn-lt"/>
                <a:ea typeface="+mn-ea"/>
                <a:cs typeface="+mn-cs"/>
              </a:rPr>
              <a:t>2 problems with ‘atheist spirituality’</a:t>
            </a:r>
            <a:r>
              <a:rPr lang="en-GB" sz="2000" dirty="0" smtClean="0">
                <a:solidFill>
                  <a:schemeClr val="tx2"/>
                </a:solidFill>
                <a:latin typeface="+mn-lt"/>
                <a:ea typeface="+mn-ea"/>
                <a:cs typeface="+mn-cs"/>
              </a:rPr>
              <a:t>: </a:t>
            </a:r>
          </a:p>
          <a:p>
            <a:pPr marL="0" indent="0">
              <a:buNone/>
            </a:pPr>
            <a:r>
              <a:rPr lang="en-GB" sz="2000" dirty="0" smtClean="0">
                <a:solidFill>
                  <a:schemeClr val="tx2"/>
                </a:solidFill>
                <a:latin typeface="+mn-lt"/>
                <a:ea typeface="+mn-ea"/>
                <a:cs typeface="+mn-cs"/>
              </a:rPr>
              <a:t>It </a:t>
            </a:r>
            <a:r>
              <a:rPr lang="en-GB" sz="2000" dirty="0">
                <a:solidFill>
                  <a:schemeClr val="tx2"/>
                </a:solidFill>
                <a:latin typeface="+mn-lt"/>
                <a:ea typeface="+mn-ea"/>
                <a:cs typeface="+mn-cs"/>
              </a:rPr>
              <a:t>is oxymoronic</a:t>
            </a:r>
          </a:p>
          <a:p>
            <a:pPr marL="0" indent="0">
              <a:buNone/>
            </a:pPr>
            <a:r>
              <a:rPr lang="en-GB" sz="2000" dirty="0">
                <a:solidFill>
                  <a:schemeClr val="tx2"/>
                </a:solidFill>
                <a:latin typeface="+mn-lt"/>
                <a:ea typeface="+mn-ea"/>
                <a:cs typeface="+mn-cs"/>
              </a:rPr>
              <a:t>‘Spirituality’ means ‘anything and nothing’ (Walters, 2010, 159)</a:t>
            </a:r>
            <a:r>
              <a:rPr lang="en-GB" sz="2000" dirty="0" smtClean="0">
                <a:solidFill>
                  <a:schemeClr val="tx2"/>
                </a:solidFill>
                <a:latin typeface="+mn-lt"/>
                <a:ea typeface="+mn-ea"/>
                <a:cs typeface="+mn-cs"/>
              </a:rPr>
              <a:t>.</a:t>
            </a:r>
            <a:endParaRPr lang="en-GB" sz="2000" dirty="0">
              <a:solidFill>
                <a:schemeClr val="tx2"/>
              </a:solidFill>
              <a:latin typeface="+mn-lt"/>
              <a:ea typeface="+mn-ea"/>
              <a:cs typeface="+mn-cs"/>
            </a:endParaRPr>
          </a:p>
          <a:p>
            <a:r>
              <a:rPr lang="en-GB" sz="2000" dirty="0">
                <a:solidFill>
                  <a:schemeClr val="tx2"/>
                </a:solidFill>
                <a:latin typeface="+mn-lt"/>
                <a:ea typeface="+mn-ea"/>
                <a:cs typeface="+mn-cs"/>
              </a:rPr>
              <a:t>The answer is to see ‘spirit’ as function rather than essence</a:t>
            </a:r>
            <a:r>
              <a:rPr lang="en-GB" sz="2000" dirty="0" smtClean="0">
                <a:solidFill>
                  <a:schemeClr val="tx2"/>
                </a:solidFill>
                <a:latin typeface="+mn-lt"/>
                <a:ea typeface="+mn-ea"/>
                <a:cs typeface="+mn-cs"/>
              </a:rPr>
              <a:t>.</a:t>
            </a:r>
            <a:endParaRPr lang="en-GB" sz="2000" dirty="0">
              <a:solidFill>
                <a:schemeClr val="tx2"/>
              </a:solidFill>
              <a:latin typeface="+mn-lt"/>
              <a:ea typeface="+mn-ea"/>
              <a:cs typeface="+mn-cs"/>
            </a:endParaRPr>
          </a:p>
          <a:p>
            <a:r>
              <a:rPr lang="en-GB" sz="2000" dirty="0">
                <a:solidFill>
                  <a:schemeClr val="tx2"/>
                </a:solidFill>
                <a:latin typeface="+mn-lt"/>
                <a:ea typeface="+mn-ea"/>
                <a:cs typeface="+mn-cs"/>
              </a:rPr>
              <a:t>“Spirit is what animates human beings, stirs them to their depths, encourages them to wonder, to marvel, to reflect, to love, to mourn, to  celebrate, and to hope.  It isn’t a metaphysical entity, such as a disembodied immortal soul, that transcends nature much less a fragment or spark of the divine” (Walters, 2010, 159)</a:t>
            </a:r>
            <a:r>
              <a:rPr lang="en-GB" sz="2000" dirty="0" smtClean="0">
                <a:solidFill>
                  <a:schemeClr val="tx2"/>
                </a:solidFill>
                <a:latin typeface="+mn-lt"/>
                <a:ea typeface="+mn-ea"/>
                <a:cs typeface="+mn-cs"/>
              </a:rPr>
              <a:t>.</a:t>
            </a:r>
            <a:endParaRPr lang="en-GB" sz="2000" dirty="0">
              <a:solidFill>
                <a:schemeClr val="tx2"/>
              </a:solidFill>
              <a:latin typeface="+mn-lt"/>
              <a:ea typeface="+mn-ea"/>
              <a:cs typeface="+mn-cs"/>
            </a:endParaRPr>
          </a:p>
          <a:p>
            <a:r>
              <a:rPr lang="en-US" sz="2000" dirty="0" smtClean="0">
                <a:solidFill>
                  <a:schemeClr val="tx2"/>
                </a:solidFill>
                <a:latin typeface="+mn-lt"/>
                <a:ea typeface="+mn-ea"/>
                <a:cs typeface="+mn-cs"/>
              </a:rPr>
              <a:t>“a </a:t>
            </a:r>
            <a:r>
              <a:rPr lang="en-US" sz="2000" dirty="0">
                <a:solidFill>
                  <a:schemeClr val="tx2"/>
                </a:solidFill>
                <a:latin typeface="+mn-lt"/>
                <a:ea typeface="+mn-ea"/>
                <a:cs typeface="+mn-cs"/>
              </a:rPr>
              <a:t>possibility for fruitful, non-acrimonious dialogue between theists and atheists</a:t>
            </a:r>
            <a:r>
              <a:rPr lang="en-GB" sz="2000" dirty="0">
                <a:solidFill>
                  <a:schemeClr val="tx2"/>
                </a:solidFill>
                <a:latin typeface="+mn-lt"/>
                <a:ea typeface="+mn-ea"/>
                <a:cs typeface="+mn-cs"/>
              </a:rPr>
              <a:t>…</a:t>
            </a:r>
            <a:r>
              <a:rPr lang="cy-GB" sz="2000" dirty="0">
                <a:solidFill>
                  <a:schemeClr val="tx2"/>
                </a:solidFill>
                <a:latin typeface="+mn-lt"/>
                <a:ea typeface="+mn-ea"/>
                <a:cs typeface="+mn-cs"/>
              </a:rPr>
              <a:t>” </a:t>
            </a:r>
            <a:r>
              <a:rPr lang="en-US" sz="2000" dirty="0">
                <a:solidFill>
                  <a:schemeClr val="tx2"/>
                </a:solidFill>
                <a:latin typeface="+mn-lt"/>
                <a:ea typeface="+mn-ea"/>
                <a:cs typeface="+mn-cs"/>
              </a:rPr>
              <a:t>(Walters, 2010, 176)</a:t>
            </a:r>
            <a:r>
              <a:rPr lang="en-US" sz="2000" dirty="0" smtClean="0">
                <a:solidFill>
                  <a:schemeClr val="tx2"/>
                </a:solidFill>
                <a:latin typeface="+mn-lt"/>
                <a:ea typeface="+mn-ea"/>
                <a:cs typeface="+mn-cs"/>
              </a:rPr>
              <a:t>.</a:t>
            </a:r>
            <a:endParaRPr lang="en-GB" sz="2000" dirty="0">
              <a:solidFill>
                <a:schemeClr val="tx2"/>
              </a:solidFill>
              <a:latin typeface="+mn-lt"/>
              <a:ea typeface="+mn-ea"/>
              <a:cs typeface="+mn-cs"/>
            </a:endParaRPr>
          </a:p>
          <a:p>
            <a:r>
              <a:rPr lang="en-GB" sz="2000" dirty="0">
                <a:solidFill>
                  <a:schemeClr val="tx2"/>
                </a:solidFill>
                <a:latin typeface="+mn-lt"/>
                <a:ea typeface="+mn-ea"/>
                <a:cs typeface="+mn-cs"/>
              </a:rPr>
              <a:t>Not all mysteries are problems and not all mysteries are to be solved</a:t>
            </a:r>
            <a:r>
              <a:rPr lang="en-GB" sz="2000" dirty="0" smtClean="0">
                <a:solidFill>
                  <a:schemeClr val="tx2"/>
                </a:solidFill>
                <a:latin typeface="+mn-lt"/>
                <a:ea typeface="+mn-ea"/>
                <a:cs typeface="+mn-cs"/>
              </a:rPr>
              <a:t>.</a:t>
            </a:r>
            <a:endParaRPr lang="en-GB" sz="2000" dirty="0">
              <a:solidFill>
                <a:schemeClr val="tx2"/>
              </a:solidFill>
              <a:latin typeface="+mn-lt"/>
              <a:ea typeface="+mn-ea"/>
              <a:cs typeface="+mn-cs"/>
            </a:endParaRPr>
          </a:p>
          <a:p>
            <a:r>
              <a:rPr lang="en-US" sz="2000" dirty="0">
                <a:solidFill>
                  <a:schemeClr val="tx2"/>
                </a:solidFill>
                <a:latin typeface="+mn-lt"/>
                <a:ea typeface="+mn-ea"/>
                <a:cs typeface="+mn-cs"/>
              </a:rPr>
              <a:t>Alain de </a:t>
            </a:r>
            <a:r>
              <a:rPr lang="en-US" sz="2000" dirty="0" err="1">
                <a:solidFill>
                  <a:schemeClr val="tx2"/>
                </a:solidFill>
                <a:latin typeface="+mn-lt"/>
                <a:ea typeface="+mn-ea"/>
                <a:cs typeface="+mn-cs"/>
              </a:rPr>
              <a:t>Botton</a:t>
            </a:r>
            <a:r>
              <a:rPr lang="en-US" sz="2000" dirty="0">
                <a:solidFill>
                  <a:schemeClr val="tx2"/>
                </a:solidFill>
                <a:latin typeface="+mn-lt"/>
                <a:ea typeface="+mn-ea"/>
                <a:cs typeface="+mn-cs"/>
              </a:rPr>
              <a:t> </a:t>
            </a:r>
            <a:r>
              <a:rPr lang="en-GB" sz="2000" dirty="0">
                <a:solidFill>
                  <a:schemeClr val="tx2"/>
                </a:solidFill>
                <a:latin typeface="+mn-lt"/>
                <a:ea typeface="+mn-ea"/>
                <a:cs typeface="+mn-cs"/>
              </a:rPr>
              <a:t>–</a:t>
            </a:r>
            <a:r>
              <a:rPr lang="en-US" sz="2000" dirty="0">
                <a:solidFill>
                  <a:schemeClr val="tx2"/>
                </a:solidFill>
                <a:latin typeface="+mn-lt"/>
                <a:ea typeface="+mn-ea"/>
                <a:cs typeface="+mn-cs"/>
              </a:rPr>
              <a:t> we can learn good things from religion.</a:t>
            </a:r>
            <a:endParaRPr lang="en-GB" sz="2000" dirty="0">
              <a:solidFill>
                <a:schemeClr val="tx2"/>
              </a:solidFill>
              <a:latin typeface="+mn-lt"/>
              <a:ea typeface="+mn-ea"/>
              <a:cs typeface="+mn-cs"/>
            </a:endParaRPr>
          </a:p>
          <a:p>
            <a:r>
              <a:rPr lang="en-US" sz="2000" dirty="0">
                <a:solidFill>
                  <a:schemeClr val="tx2"/>
                </a:solidFill>
                <a:latin typeface="+mn-lt"/>
                <a:ea typeface="+mn-ea"/>
                <a:cs typeface="+mn-cs"/>
              </a:rPr>
              <a:t>What matters is ‘not God, not religion, not atheism, but spiritual life’ (Comte-</a:t>
            </a:r>
            <a:r>
              <a:rPr lang="en-US" sz="2000" dirty="0" err="1">
                <a:solidFill>
                  <a:schemeClr val="tx2"/>
                </a:solidFill>
                <a:latin typeface="+mn-lt"/>
                <a:ea typeface="+mn-ea"/>
                <a:cs typeface="+mn-cs"/>
              </a:rPr>
              <a:t>Sponville</a:t>
            </a:r>
            <a:r>
              <a:rPr lang="en-US" sz="2000" dirty="0">
                <a:solidFill>
                  <a:schemeClr val="tx2"/>
                </a:solidFill>
                <a:latin typeface="+mn-lt"/>
                <a:ea typeface="+mn-ea"/>
                <a:cs typeface="+mn-cs"/>
              </a:rPr>
              <a:t>, 2007, 134)</a:t>
            </a:r>
            <a:endParaRPr lang="en-GB" sz="2000" dirty="0">
              <a:solidFill>
                <a:schemeClr val="tx2"/>
              </a:solidFill>
              <a:latin typeface="+mn-lt"/>
              <a:ea typeface="+mn-ea"/>
              <a:cs typeface="+mn-cs"/>
            </a:endParaRPr>
          </a:p>
          <a:p>
            <a:endParaRPr lang="en-US" dirty="0"/>
          </a:p>
        </p:txBody>
      </p:sp>
    </p:spTree>
    <p:extLst>
      <p:ext uri="{BB962C8B-B14F-4D97-AF65-F5344CB8AC3E}">
        <p14:creationId xmlns:p14="http://schemas.microsoft.com/office/powerpoint/2010/main" val="17455487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logo 6.png"/>
          <p:cNvPicPr>
            <a:picLocks noGrp="1" noChangeAspect="1"/>
          </p:cNvPicPr>
          <p:nvPr>
            <p:ph idx="1"/>
          </p:nvPr>
        </p:nvPicPr>
        <p:blipFill>
          <a:blip r:embed="rId2">
            <a:extLst>
              <a:ext uri="{28A0092B-C50C-407E-A947-70E740481C1C}">
                <a14:useLocalDpi xmlns:a14="http://schemas.microsoft.com/office/drawing/2010/main" val="0"/>
              </a:ext>
            </a:extLst>
          </a:blip>
          <a:srcRect l="-33339" r="-33339"/>
          <a:stretch>
            <a:fillRect/>
          </a:stretch>
        </p:blipFill>
        <p:spPr>
          <a:xfrm>
            <a:off x="304800" y="228600"/>
            <a:ext cx="9702951" cy="5821363"/>
          </a:xfrm>
        </p:spPr>
      </p:pic>
    </p:spTree>
    <p:extLst>
      <p:ext uri="{BB962C8B-B14F-4D97-AF65-F5344CB8AC3E}">
        <p14:creationId xmlns:p14="http://schemas.microsoft.com/office/powerpoint/2010/main" val="932544122"/>
      </p:ext>
    </p:extLst>
  </p:cSld>
  <p:clrMapOvr>
    <a:masterClrMapping/>
  </p:clrMapOvr>
</p:sld>
</file>

<file path=ppt/theme/theme1.xml><?xml version="1.0" encoding="utf-8"?>
<a:theme xmlns:a="http://schemas.openxmlformats.org/drawingml/2006/main" name="TM10069047">
  <a:themeElements>
    <a:clrScheme name="Default Design 13">
      <a:dk1>
        <a:srgbClr val="000000"/>
      </a:dk1>
      <a:lt1>
        <a:srgbClr val="E1F3BC"/>
      </a:lt1>
      <a:dk2>
        <a:srgbClr val="078F48"/>
      </a:dk2>
      <a:lt2>
        <a:srgbClr val="969696"/>
      </a:lt2>
      <a:accent1>
        <a:srgbClr val="7BD163"/>
      </a:accent1>
      <a:accent2>
        <a:srgbClr val="8EC4F9"/>
      </a:accent2>
      <a:accent3>
        <a:srgbClr val="EEF8DA"/>
      </a:accent3>
      <a:accent4>
        <a:srgbClr val="000000"/>
      </a:accent4>
      <a:accent5>
        <a:srgbClr val="BFE5B7"/>
      </a:accent5>
      <a:accent6>
        <a:srgbClr val="80B1E2"/>
      </a:accent6>
      <a:hlink>
        <a:srgbClr val="779AB6"/>
      </a:hlink>
      <a:folHlink>
        <a:srgbClr val="107D4B"/>
      </a:folHlink>
    </a:clrScheme>
    <a:fontScheme name="Default Design">
      <a:majorFont>
        <a:latin typeface="Trebuchet MS"/>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000000"/>
        </a:dk1>
        <a:lt1>
          <a:srgbClr val="E1F3BC"/>
        </a:lt1>
        <a:dk2>
          <a:srgbClr val="078F48"/>
        </a:dk2>
        <a:lt2>
          <a:srgbClr val="969696"/>
        </a:lt2>
        <a:accent1>
          <a:srgbClr val="7BD163"/>
        </a:accent1>
        <a:accent2>
          <a:srgbClr val="8EC4F9"/>
        </a:accent2>
        <a:accent3>
          <a:srgbClr val="EEF8DA"/>
        </a:accent3>
        <a:accent4>
          <a:srgbClr val="000000"/>
        </a:accent4>
        <a:accent5>
          <a:srgbClr val="BFE5B7"/>
        </a:accent5>
        <a:accent6>
          <a:srgbClr val="80B1E2"/>
        </a:accent6>
        <a:hlink>
          <a:srgbClr val="779AB6"/>
        </a:hlink>
        <a:folHlink>
          <a:srgbClr val="107D4B"/>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TM10069047</Template>
  <TotalTime>305</TotalTime>
  <Words>1483</Words>
  <Application>Microsoft Macintosh PowerPoint</Application>
  <PresentationFormat>On-screen Show (4:3)</PresentationFormat>
  <Paragraphs>126</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TM10069047</vt:lpstr>
      <vt:lpstr>Atheism and non-Belief</vt:lpstr>
      <vt:lpstr>Sessions 1 &amp; 2  Terminology, Categorisation, Definitions and Data, Overview </vt:lpstr>
      <vt:lpstr>PowerPoint Presentation</vt:lpstr>
      <vt:lpstr>PowerPoint Presentation</vt:lpstr>
      <vt:lpstr>PowerPoint Presentation</vt:lpstr>
      <vt:lpstr>Session 3:  Atheism in Classical and Medieval Thought </vt:lpstr>
      <vt:lpstr>PowerPoint Presentation</vt:lpstr>
      <vt:lpstr>Session 4:  Atheism post-Enlightenment and through the nineteenth century </vt:lpstr>
      <vt:lpstr>PowerPoint Presentation</vt:lpstr>
      <vt:lpstr>Session 5:  The New Atheists</vt:lpstr>
      <vt:lpstr>Session 6: Arguments (for and) against the existence of God </vt:lpstr>
      <vt:lpstr>Session 7:  Atheism within Religions </vt:lpstr>
      <vt:lpstr>Session 8: Atheist New Religious Movements  </vt:lpstr>
      <vt:lpstr>Session 9:  Spiritual Atheism and the ‘Atheist Church’. </vt:lpstr>
      <vt:lpstr>PowerPoint Presentation</vt:lpstr>
      <vt:lpstr>PowerPoint Presentation</vt:lpstr>
    </vt:vector>
  </TitlesOfParts>
  <Manager/>
  <Company>Microsoft Corporation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Atheism and non-Belief</dc:title>
  <dc:subject/>
  <dc:creator/>
  <cp:keywords/>
  <dc:description/>
  <cp:lastModifiedBy>Sarah</cp:lastModifiedBy>
  <cp:revision>11</cp:revision>
  <dcterms:created xsi:type="dcterms:W3CDTF">2005-10-31T20:50:33Z</dcterms:created>
  <dcterms:modified xsi:type="dcterms:W3CDTF">2018-12-09T22:09:22Z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TC100690471033</vt:lpwstr>
  </property>
</Properties>
</file>