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8" r:id="rId3"/>
    <p:sldId id="257" r:id="rId4"/>
    <p:sldId id="263" r:id="rId5"/>
    <p:sldId id="264" r:id="rId6"/>
    <p:sldId id="265" r:id="rId7"/>
    <p:sldId id="259" r:id="rId8"/>
    <p:sldId id="260" r:id="rId9"/>
    <p:sldId id="261" r:id="rId10"/>
    <p:sldId id="266" r:id="rId11"/>
    <p:sldId id="267" r:id="rId12"/>
    <p:sldId id="268"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3453CA-4A0F-49EF-83EC-3E0BFEC9193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1315D26-6CC2-44A1-BE9F-07FCDFF47FAA}">
      <dgm:prSet/>
      <dgm:spPr/>
      <dgm:t>
        <a:bodyPr/>
        <a:lstStyle/>
        <a:p>
          <a:pPr>
            <a:lnSpc>
              <a:spcPct val="100000"/>
            </a:lnSpc>
            <a:defRPr cap="all"/>
          </a:pPr>
          <a:r>
            <a:rPr lang="en-GB"/>
            <a:t> </a:t>
          </a:r>
          <a:r>
            <a:rPr lang="en-GB" b="1"/>
            <a:t>Pandemic/Lockdown rules</a:t>
          </a:r>
          <a:endParaRPr lang="en-US" b="1"/>
        </a:p>
      </dgm:t>
    </dgm:pt>
    <dgm:pt modelId="{352518B2-A725-4BD6-BF47-1CA1FAE1A8AE}" type="parTrans" cxnId="{2E361F0E-18A8-4AA6-9B7A-9EA1A8EB090A}">
      <dgm:prSet/>
      <dgm:spPr/>
      <dgm:t>
        <a:bodyPr/>
        <a:lstStyle/>
        <a:p>
          <a:endParaRPr lang="en-US"/>
        </a:p>
      </dgm:t>
    </dgm:pt>
    <dgm:pt modelId="{43A3D597-4449-4CCB-9A47-C84DA4547281}" type="sibTrans" cxnId="{2E361F0E-18A8-4AA6-9B7A-9EA1A8EB090A}">
      <dgm:prSet/>
      <dgm:spPr/>
      <dgm:t>
        <a:bodyPr/>
        <a:lstStyle/>
        <a:p>
          <a:endParaRPr lang="en-US"/>
        </a:p>
      </dgm:t>
    </dgm:pt>
    <dgm:pt modelId="{9A625320-FB91-4F6F-98BE-B4CB95AA7FD1}">
      <dgm:prSet/>
      <dgm:spPr/>
      <dgm:t>
        <a:bodyPr/>
        <a:lstStyle/>
        <a:p>
          <a:pPr>
            <a:lnSpc>
              <a:spcPct val="100000"/>
            </a:lnSpc>
            <a:defRPr cap="all"/>
          </a:pPr>
          <a:r>
            <a:rPr lang="en-GB" b="1" dirty="0"/>
            <a:t>Supply chain issues</a:t>
          </a:r>
          <a:endParaRPr lang="en-US" b="1" dirty="0"/>
        </a:p>
      </dgm:t>
    </dgm:pt>
    <dgm:pt modelId="{9B639C3E-8FB6-49C8-9F40-679C285CE8AF}" type="parTrans" cxnId="{17DDFB92-D4A2-426E-B17C-7A4D336758BB}">
      <dgm:prSet/>
      <dgm:spPr/>
      <dgm:t>
        <a:bodyPr/>
        <a:lstStyle/>
        <a:p>
          <a:endParaRPr lang="en-US"/>
        </a:p>
      </dgm:t>
    </dgm:pt>
    <dgm:pt modelId="{AB6BB6B5-F7F0-43C5-B6EA-E2239097AF3E}" type="sibTrans" cxnId="{17DDFB92-D4A2-426E-B17C-7A4D336758BB}">
      <dgm:prSet/>
      <dgm:spPr/>
      <dgm:t>
        <a:bodyPr/>
        <a:lstStyle/>
        <a:p>
          <a:endParaRPr lang="en-US"/>
        </a:p>
      </dgm:t>
    </dgm:pt>
    <dgm:pt modelId="{BCDD5A8E-40EE-4C61-8392-5A5D6620250F}" type="pres">
      <dgm:prSet presAssocID="{663453CA-4A0F-49EF-83EC-3E0BFEC91939}" presName="root" presStyleCnt="0">
        <dgm:presLayoutVars>
          <dgm:dir/>
          <dgm:resizeHandles val="exact"/>
        </dgm:presLayoutVars>
      </dgm:prSet>
      <dgm:spPr/>
    </dgm:pt>
    <dgm:pt modelId="{3776C042-1A02-44B7-A294-204C10D58D29}" type="pres">
      <dgm:prSet presAssocID="{81315D26-6CC2-44A1-BE9F-07FCDFF47FAA}" presName="compNode" presStyleCnt="0"/>
      <dgm:spPr/>
    </dgm:pt>
    <dgm:pt modelId="{888FEA0E-04D9-43E5-8B1F-0F19C545ED51}" type="pres">
      <dgm:prSet presAssocID="{81315D26-6CC2-44A1-BE9F-07FCDFF47FAA}" presName="iconBgRect" presStyleLbl="bgShp" presStyleIdx="0" presStyleCnt="2"/>
      <dgm:spPr>
        <a:prstGeom prst="round2DiagRect">
          <a:avLst>
            <a:gd name="adj1" fmla="val 29727"/>
            <a:gd name="adj2" fmla="val 0"/>
          </a:avLst>
        </a:prstGeom>
      </dgm:spPr>
    </dgm:pt>
    <dgm:pt modelId="{DD40D8BF-D065-4984-ADC7-4DAAECF00894}" type="pres">
      <dgm:prSet presAssocID="{81315D26-6CC2-44A1-BE9F-07FCDFF47F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1F275627-7C9E-4E84-9488-0E81DD0A3ABF}" type="pres">
      <dgm:prSet presAssocID="{81315D26-6CC2-44A1-BE9F-07FCDFF47FAA}" presName="spaceRect" presStyleCnt="0"/>
      <dgm:spPr/>
    </dgm:pt>
    <dgm:pt modelId="{EFE6281D-D026-45A6-ABBE-2C1B0FCC96B5}" type="pres">
      <dgm:prSet presAssocID="{81315D26-6CC2-44A1-BE9F-07FCDFF47FAA}" presName="textRect" presStyleLbl="revTx" presStyleIdx="0" presStyleCnt="2">
        <dgm:presLayoutVars>
          <dgm:chMax val="1"/>
          <dgm:chPref val="1"/>
        </dgm:presLayoutVars>
      </dgm:prSet>
      <dgm:spPr/>
    </dgm:pt>
    <dgm:pt modelId="{72025E63-D94C-428A-B7AD-3EA93480D1CA}" type="pres">
      <dgm:prSet presAssocID="{43A3D597-4449-4CCB-9A47-C84DA4547281}" presName="sibTrans" presStyleCnt="0"/>
      <dgm:spPr/>
    </dgm:pt>
    <dgm:pt modelId="{9C11C1BC-7C4C-48FA-8EB6-108E9408E9D9}" type="pres">
      <dgm:prSet presAssocID="{9A625320-FB91-4F6F-98BE-B4CB95AA7FD1}" presName="compNode" presStyleCnt="0"/>
      <dgm:spPr/>
    </dgm:pt>
    <dgm:pt modelId="{6993ABE2-0F39-445B-ADED-0EBFB475ED3D}" type="pres">
      <dgm:prSet presAssocID="{9A625320-FB91-4F6F-98BE-B4CB95AA7FD1}" presName="iconBgRect" presStyleLbl="bgShp" presStyleIdx="1" presStyleCnt="2"/>
      <dgm:spPr>
        <a:prstGeom prst="round2DiagRect">
          <a:avLst>
            <a:gd name="adj1" fmla="val 29727"/>
            <a:gd name="adj2" fmla="val 0"/>
          </a:avLst>
        </a:prstGeom>
      </dgm:spPr>
    </dgm:pt>
    <dgm:pt modelId="{3FC45218-24C9-44BA-8E26-F08CF83CF049}" type="pres">
      <dgm:prSet presAssocID="{9A625320-FB91-4F6F-98BE-B4CB95AA7FD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21DF11B0-728B-4044-BDE8-2C4BCB33EBDE}" type="pres">
      <dgm:prSet presAssocID="{9A625320-FB91-4F6F-98BE-B4CB95AA7FD1}" presName="spaceRect" presStyleCnt="0"/>
      <dgm:spPr/>
    </dgm:pt>
    <dgm:pt modelId="{1526CC03-C852-4118-B984-E43F7FA393E8}" type="pres">
      <dgm:prSet presAssocID="{9A625320-FB91-4F6F-98BE-B4CB95AA7FD1}" presName="textRect" presStyleLbl="revTx" presStyleIdx="1" presStyleCnt="2">
        <dgm:presLayoutVars>
          <dgm:chMax val="1"/>
          <dgm:chPref val="1"/>
        </dgm:presLayoutVars>
      </dgm:prSet>
      <dgm:spPr/>
    </dgm:pt>
  </dgm:ptLst>
  <dgm:cxnLst>
    <dgm:cxn modelId="{2E361F0E-18A8-4AA6-9B7A-9EA1A8EB090A}" srcId="{663453CA-4A0F-49EF-83EC-3E0BFEC91939}" destId="{81315D26-6CC2-44A1-BE9F-07FCDFF47FAA}" srcOrd="0" destOrd="0" parTransId="{352518B2-A725-4BD6-BF47-1CA1FAE1A8AE}" sibTransId="{43A3D597-4449-4CCB-9A47-C84DA4547281}"/>
    <dgm:cxn modelId="{42B75770-58C1-4EEE-ADEE-371F3F2E4F13}" type="presOf" srcId="{663453CA-4A0F-49EF-83EC-3E0BFEC91939}" destId="{BCDD5A8E-40EE-4C61-8392-5A5D6620250F}" srcOrd="0" destOrd="0" presId="urn:microsoft.com/office/officeart/2018/5/layout/IconLeafLabelList"/>
    <dgm:cxn modelId="{E6720759-3956-4DE7-90D0-027E1CE63C80}" type="presOf" srcId="{81315D26-6CC2-44A1-BE9F-07FCDFF47FAA}" destId="{EFE6281D-D026-45A6-ABBE-2C1B0FCC96B5}" srcOrd="0" destOrd="0" presId="urn:microsoft.com/office/officeart/2018/5/layout/IconLeafLabelList"/>
    <dgm:cxn modelId="{17DDFB92-D4A2-426E-B17C-7A4D336758BB}" srcId="{663453CA-4A0F-49EF-83EC-3E0BFEC91939}" destId="{9A625320-FB91-4F6F-98BE-B4CB95AA7FD1}" srcOrd="1" destOrd="0" parTransId="{9B639C3E-8FB6-49C8-9F40-679C285CE8AF}" sibTransId="{AB6BB6B5-F7F0-43C5-B6EA-E2239097AF3E}"/>
    <dgm:cxn modelId="{E54D59CF-DAF9-444D-8DB8-79B9DBC588CA}" type="presOf" srcId="{9A625320-FB91-4F6F-98BE-B4CB95AA7FD1}" destId="{1526CC03-C852-4118-B984-E43F7FA393E8}" srcOrd="0" destOrd="0" presId="urn:microsoft.com/office/officeart/2018/5/layout/IconLeafLabelList"/>
    <dgm:cxn modelId="{E86535F4-45EA-40B3-BE23-086AC2531326}" type="presParOf" srcId="{BCDD5A8E-40EE-4C61-8392-5A5D6620250F}" destId="{3776C042-1A02-44B7-A294-204C10D58D29}" srcOrd="0" destOrd="0" presId="urn:microsoft.com/office/officeart/2018/5/layout/IconLeafLabelList"/>
    <dgm:cxn modelId="{D4D9D8EA-8F09-47FC-AC71-08A937109ADC}" type="presParOf" srcId="{3776C042-1A02-44B7-A294-204C10D58D29}" destId="{888FEA0E-04D9-43E5-8B1F-0F19C545ED51}" srcOrd="0" destOrd="0" presId="urn:microsoft.com/office/officeart/2018/5/layout/IconLeafLabelList"/>
    <dgm:cxn modelId="{7911B037-25AA-443D-B6BF-E22127C9BEED}" type="presParOf" srcId="{3776C042-1A02-44B7-A294-204C10D58D29}" destId="{DD40D8BF-D065-4984-ADC7-4DAAECF00894}" srcOrd="1" destOrd="0" presId="urn:microsoft.com/office/officeart/2018/5/layout/IconLeafLabelList"/>
    <dgm:cxn modelId="{87E843A0-00BD-4F49-BAE4-501F11BACEF1}" type="presParOf" srcId="{3776C042-1A02-44B7-A294-204C10D58D29}" destId="{1F275627-7C9E-4E84-9488-0E81DD0A3ABF}" srcOrd="2" destOrd="0" presId="urn:microsoft.com/office/officeart/2018/5/layout/IconLeafLabelList"/>
    <dgm:cxn modelId="{66146FBE-81EA-409E-8596-B53C85A7A3E4}" type="presParOf" srcId="{3776C042-1A02-44B7-A294-204C10D58D29}" destId="{EFE6281D-D026-45A6-ABBE-2C1B0FCC96B5}" srcOrd="3" destOrd="0" presId="urn:microsoft.com/office/officeart/2018/5/layout/IconLeafLabelList"/>
    <dgm:cxn modelId="{CE4F4F35-0D79-433E-86D0-5A88DD1481B6}" type="presParOf" srcId="{BCDD5A8E-40EE-4C61-8392-5A5D6620250F}" destId="{72025E63-D94C-428A-B7AD-3EA93480D1CA}" srcOrd="1" destOrd="0" presId="urn:microsoft.com/office/officeart/2018/5/layout/IconLeafLabelList"/>
    <dgm:cxn modelId="{6D829CC6-BFDF-4432-95F1-E670485264E9}" type="presParOf" srcId="{BCDD5A8E-40EE-4C61-8392-5A5D6620250F}" destId="{9C11C1BC-7C4C-48FA-8EB6-108E9408E9D9}" srcOrd="2" destOrd="0" presId="urn:microsoft.com/office/officeart/2018/5/layout/IconLeafLabelList"/>
    <dgm:cxn modelId="{96DD612A-0476-46AE-B1D6-4EDF3F4154CF}" type="presParOf" srcId="{9C11C1BC-7C4C-48FA-8EB6-108E9408E9D9}" destId="{6993ABE2-0F39-445B-ADED-0EBFB475ED3D}" srcOrd="0" destOrd="0" presId="urn:microsoft.com/office/officeart/2018/5/layout/IconLeafLabelList"/>
    <dgm:cxn modelId="{7BD83E73-2ADF-4D77-A84E-15564C6F0905}" type="presParOf" srcId="{9C11C1BC-7C4C-48FA-8EB6-108E9408E9D9}" destId="{3FC45218-24C9-44BA-8E26-F08CF83CF049}" srcOrd="1" destOrd="0" presId="urn:microsoft.com/office/officeart/2018/5/layout/IconLeafLabelList"/>
    <dgm:cxn modelId="{9AE20FF7-CBC9-4292-B15D-D8F3CD786395}" type="presParOf" srcId="{9C11C1BC-7C4C-48FA-8EB6-108E9408E9D9}" destId="{21DF11B0-728B-4044-BDE8-2C4BCB33EBDE}" srcOrd="2" destOrd="0" presId="urn:microsoft.com/office/officeart/2018/5/layout/IconLeafLabelList"/>
    <dgm:cxn modelId="{952BE8C0-ED39-4E5B-AAE8-79210C0A65AE}" type="presParOf" srcId="{9C11C1BC-7C4C-48FA-8EB6-108E9408E9D9}" destId="{1526CC03-C852-4118-B984-E43F7FA393E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FEA0E-04D9-43E5-8B1F-0F19C545ED51}">
      <dsp:nvSpPr>
        <dsp:cNvPr id="0" name=""/>
        <dsp:cNvSpPr/>
      </dsp:nvSpPr>
      <dsp:spPr>
        <a:xfrm>
          <a:off x="1596066" y="246740"/>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0D8BF-D065-4984-ADC7-4DAAECF00894}">
      <dsp:nvSpPr>
        <dsp:cNvPr id="0" name=""/>
        <dsp:cNvSpPr/>
      </dsp:nvSpPr>
      <dsp:spPr>
        <a:xfrm>
          <a:off x="2064066" y="71474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E6281D-D026-45A6-ABBE-2C1B0FCC96B5}">
      <dsp:nvSpPr>
        <dsp:cNvPr id="0" name=""/>
        <dsp:cNvSpPr/>
      </dsp:nvSpPr>
      <dsp:spPr>
        <a:xfrm>
          <a:off x="89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 </a:t>
          </a:r>
          <a:r>
            <a:rPr lang="en-GB" sz="2400" b="1" kern="1200"/>
            <a:t>Pandemic/Lockdown rules</a:t>
          </a:r>
          <a:endParaRPr lang="en-US" sz="2400" b="1" kern="1200"/>
        </a:p>
      </dsp:txBody>
      <dsp:txXfrm>
        <a:off x="894066" y="3126741"/>
        <a:ext cx="3600000" cy="720000"/>
      </dsp:txXfrm>
    </dsp:sp>
    <dsp:sp modelId="{6993ABE2-0F39-445B-ADED-0EBFB475ED3D}">
      <dsp:nvSpPr>
        <dsp:cNvPr id="0" name=""/>
        <dsp:cNvSpPr/>
      </dsp:nvSpPr>
      <dsp:spPr>
        <a:xfrm>
          <a:off x="5826066" y="246740"/>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45218-24C9-44BA-8E26-F08CF83CF049}">
      <dsp:nvSpPr>
        <dsp:cNvPr id="0" name=""/>
        <dsp:cNvSpPr/>
      </dsp:nvSpPr>
      <dsp:spPr>
        <a:xfrm>
          <a:off x="6294066" y="71474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26CC03-C852-4118-B984-E43F7FA393E8}">
      <dsp:nvSpPr>
        <dsp:cNvPr id="0" name=""/>
        <dsp:cNvSpPr/>
      </dsp:nvSpPr>
      <dsp:spPr>
        <a:xfrm>
          <a:off x="5124066" y="312674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Supply chain issues</a:t>
          </a:r>
          <a:endParaRPr lang="en-US" sz="2400" b="1" kern="1200" dirty="0"/>
        </a:p>
      </dsp:txBody>
      <dsp:txXfrm>
        <a:off x="5124066" y="3126741"/>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739780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141792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866015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225391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6629BB-799F-43A0-962A-2535FBBE7845}"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923490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6629BB-799F-43A0-962A-2535FBBE7845}"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45733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6629BB-799F-43A0-962A-2535FBBE7845}"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1168774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0960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6629BB-799F-43A0-962A-2535FBBE7845}"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521991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313665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73644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567784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09858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308134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282542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6629BB-799F-43A0-962A-2535FBBE7845}"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DFF9F-022B-4B6F-951E-B3EBD65AB514}" type="slidenum">
              <a:rPr lang="en-GB" smtClean="0"/>
              <a:t>‹#›</a:t>
            </a:fld>
            <a:endParaRPr lang="en-GB"/>
          </a:p>
        </p:txBody>
      </p:sp>
    </p:spTree>
    <p:extLst>
      <p:ext uri="{BB962C8B-B14F-4D97-AF65-F5344CB8AC3E}">
        <p14:creationId xmlns:p14="http://schemas.microsoft.com/office/powerpoint/2010/main" val="3377468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66629BB-799F-43A0-962A-2535FBBE7845}" type="datetimeFigureOut">
              <a:rPr lang="en-GB" smtClean="0"/>
              <a:t>30/10/2022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93DFF9F-022B-4B6F-951E-B3EBD65AB514}" type="slidenum">
              <a:rPr lang="en-GB" smtClean="0"/>
              <a:t>‹#›</a:t>
            </a:fld>
            <a:endParaRPr lang="en-GB"/>
          </a:p>
        </p:txBody>
      </p:sp>
    </p:spTree>
    <p:extLst>
      <p:ext uri="{BB962C8B-B14F-4D97-AF65-F5344CB8AC3E}">
        <p14:creationId xmlns:p14="http://schemas.microsoft.com/office/powerpoint/2010/main" val="285723134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ryofinterest.blogspot.com/2017/02/to-think-is-to-solve.html"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campusontario.pressbooks.pub/commbusprofcdn/chapter/group-problem-solvin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cademia.edu/37961190/APPLICATION_OF_FISHBONE_ANALYSIS_FOR_EVALUATING_SUPPLY_CHAIN_AND_BUSINESS_PROCESS_A_CASE_STUDY_ON_THE_ST_JAMES_HOSPITAL?from=cover_page" TargetMode="External"/><Relationship Id="rId2" Type="http://schemas.openxmlformats.org/officeDocument/2006/relationships/hyperlink" Target="https://www.researchgate.net/profile/Salem-Alanzi/publication/327871826_Pestle_Analysis_Introduction/links/5baa982e299bf13e604c88a1/Pestle-Analysis-Introduction.pdf" TargetMode="External"/><Relationship Id="rId1" Type="http://schemas.openxmlformats.org/officeDocument/2006/relationships/slideLayout" Target="../slideLayouts/slideLayout2.xml"/><Relationship Id="rId5" Type="http://schemas.openxmlformats.org/officeDocument/2006/relationships/hyperlink" Target="https://www.utgjiu.ro/revista/ec/pdf/2017-05/11_Ecobici%20Loredana.pdf" TargetMode="External"/><Relationship Id="rId4" Type="http://schemas.openxmlformats.org/officeDocument/2006/relationships/hyperlink" Target="https://www.mdpi.com/2071-1050/11/21/6046/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1F3DB16-F754-7471-6B8B-19EE0B65477C}"/>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ctr"/>
            <a:r>
              <a:rPr lang="en-US" sz="3600" b="1" i="0" strike="noStrike" baseline="0" dirty="0">
                <a:solidFill>
                  <a:schemeClr val="tx1"/>
                </a:solidFill>
                <a:effectLst>
                  <a:outerShdw blurRad="38100" dist="38100" dir="2700000" algn="tl">
                    <a:srgbClr val="000000">
                      <a:alpha val="43137"/>
                    </a:srgbClr>
                  </a:outerShdw>
                </a:effectLst>
              </a:rPr>
              <a:t>Problem Solving and Decision Making </a:t>
            </a:r>
            <a:r>
              <a:rPr lang="en-US" sz="3600" b="0" i="0" u="none" strike="noStrike" baseline="0" dirty="0"/>
              <a:t>	</a:t>
            </a:r>
            <a:endParaRPr lang="en-US" sz="3600" dirty="0"/>
          </a:p>
        </p:txBody>
      </p:sp>
      <p:pic>
        <p:nvPicPr>
          <p:cNvPr id="9" name="Picture 8">
            <a:extLst>
              <a:ext uri="{FF2B5EF4-FFF2-40B4-BE49-F238E27FC236}">
                <a16:creationId xmlns:a16="http://schemas.microsoft.com/office/drawing/2014/main" id="{68B82AF6-FD73-E6B3-5E36-1FF871FC02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2773726"/>
          </a:xfrm>
          <a:prstGeom prst="rect">
            <a:avLst/>
          </a:prstGeom>
        </p:spPr>
      </p:pic>
      <p:sp>
        <p:nvSpPr>
          <p:cNvPr id="4" name="TextBox 3">
            <a:extLst>
              <a:ext uri="{FF2B5EF4-FFF2-40B4-BE49-F238E27FC236}">
                <a16:creationId xmlns:a16="http://schemas.microsoft.com/office/drawing/2014/main" id="{9E789A84-FC71-8A14-6553-8E7A9C2B7B10}"/>
              </a:ext>
            </a:extLst>
          </p:cNvPr>
          <p:cNvSpPr txBox="1"/>
          <p:nvPr/>
        </p:nvSpPr>
        <p:spPr>
          <a:xfrm>
            <a:off x="6096000" y="1930401"/>
            <a:ext cx="5133975" cy="4110962"/>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endParaRPr lang="en-US" sz="900" b="0"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Module Code: BMSW 4004 </a:t>
            </a:r>
          </a:p>
          <a:p>
            <a:pPr>
              <a:lnSpc>
                <a:spcPct val="90000"/>
              </a:lnSpc>
              <a:spcBef>
                <a:spcPts val="1000"/>
              </a:spcBef>
              <a:buClr>
                <a:schemeClr val="accent1"/>
              </a:buClr>
              <a:buSzPct val="80000"/>
            </a:pPr>
            <a:endParaRPr lang="en-US" sz="1600" b="1"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Student: Elena Mihaela Radu – 2126383</a:t>
            </a:r>
          </a:p>
          <a:p>
            <a:pPr>
              <a:lnSpc>
                <a:spcPct val="90000"/>
              </a:lnSpc>
              <a:spcBef>
                <a:spcPts val="1000"/>
              </a:spcBef>
              <a:buClr>
                <a:schemeClr val="accent1"/>
              </a:buClr>
              <a:buSzPct val="80000"/>
            </a:pPr>
            <a:endParaRPr lang="en-US" sz="1600" b="1" i="0" u="none" strike="noStrike" baseline="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b="1" i="0" u="none" strike="noStrike" baseline="0" dirty="0">
                <a:solidFill>
                  <a:schemeClr val="tx1">
                    <a:lumMod val="75000"/>
                    <a:lumOff val="25000"/>
                  </a:schemeClr>
                </a:solidFill>
              </a:rPr>
              <a:t>Lecturer: Dr. Chijioke D Uba</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b="0" i="0" u="none" strike="noStrike" baseline="0" dirty="0">
                <a:solidFill>
                  <a:schemeClr val="tx1">
                    <a:lumMod val="75000"/>
                    <a:lumOff val="25000"/>
                  </a:schemeClr>
                </a:solidFill>
              </a:rPr>
              <a:t>					</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b="0" i="0" u="none" strike="noStrike" baseline="0" dirty="0">
                <a:solidFill>
                  <a:schemeClr val="tx1">
                    <a:lumMod val="75000"/>
                    <a:lumOff val="25000"/>
                  </a:schemeClr>
                </a:solidFill>
              </a:rPr>
              <a:t>Case study: </a:t>
            </a:r>
            <a:r>
              <a:rPr lang="en-US" sz="1600" b="1" i="0" u="none" strike="noStrike" baseline="0" dirty="0">
                <a:solidFill>
                  <a:schemeClr val="tx1">
                    <a:lumMod val="75000"/>
                    <a:lumOff val="25000"/>
                  </a:schemeClr>
                </a:solidFill>
              </a:rPr>
              <a:t>Declining Profitability at TM Lewin, UK</a:t>
            </a:r>
            <a:endParaRPr lang="en-US" sz="16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p:txBody>
      </p:sp>
    </p:spTree>
    <p:extLst>
      <p:ext uri="{BB962C8B-B14F-4D97-AF65-F5344CB8AC3E}">
        <p14:creationId xmlns:p14="http://schemas.microsoft.com/office/powerpoint/2010/main" val="28793243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animEffect transition="in" filter="fade">
                                      <p:cBhvr>
                                        <p:cTn id="11" dur="500"/>
                                        <p:tgtEl>
                                          <p:spTgt spid="4">
                                            <p:txEl>
                                              <p:pRg st="4" end="4"/>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animEffect transition="in" filter="fade">
                                      <p:cBhvr>
                                        <p:cTn id="15" dur="500"/>
                                        <p:tgtEl>
                                          <p:spTgt spid="4">
                                            <p:txEl>
                                              <p:pRg st="6" end="6"/>
                                            </p:txEl>
                                          </p:spTgt>
                                        </p:tgtEl>
                                      </p:cBhvr>
                                    </p:animEffect>
                                  </p:childTnLst>
                                </p:cTn>
                              </p:par>
                            </p:childTnLst>
                          </p:cTn>
                        </p:par>
                        <p:par>
                          <p:cTn id="16" fill="hold">
                            <p:stCondLst>
                              <p:cond delay="1500"/>
                            </p:stCondLst>
                            <p:childTnLst>
                              <p:par>
                                <p:cTn id="17" presetID="14" presetClass="entr" presetSubtype="10" fill="hold" nodeType="afterEffect">
                                  <p:stCondLst>
                                    <p:cond delay="0"/>
                                  </p:stCondLst>
                                  <p:childTnLst>
                                    <p:set>
                                      <p:cBhvr>
                                        <p:cTn id="18" dur="1" fill="hold">
                                          <p:stCondLst>
                                            <p:cond delay="0"/>
                                          </p:stCondLst>
                                        </p:cTn>
                                        <p:tgtEl>
                                          <p:spTgt spid="4">
                                            <p:txEl>
                                              <p:pRg st="11" end="11"/>
                                            </p:txEl>
                                          </p:spTgt>
                                        </p:tgtEl>
                                        <p:attrNameLst>
                                          <p:attrName>style.visibility</p:attrName>
                                        </p:attrNameLst>
                                      </p:cBhvr>
                                      <p:to>
                                        <p:strVal val="visible"/>
                                      </p:to>
                                    </p:set>
                                    <p:animEffect transition="in" filter="randombar(horizontal)">
                                      <p:cBhvr>
                                        <p:cTn id="19" dur="500"/>
                                        <p:tgtEl>
                                          <p:spTgt spid="4">
                                            <p:txEl>
                                              <p:pRg st="11" end="1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FF30C2-D7A2-BC68-9AAB-F0D58E6CCE2C}"/>
              </a:ext>
            </a:extLst>
          </p:cNvPr>
          <p:cNvPicPr>
            <a:picLocks noChangeAspect="1"/>
          </p:cNvPicPr>
          <p:nvPr/>
        </p:nvPicPr>
        <p:blipFill rotWithShape="1">
          <a:blip r:embed="rId2"/>
          <a:srcRect l="12251" r="30125" b="-1"/>
          <a:stretch/>
        </p:blipFill>
        <p:spPr>
          <a:xfrm>
            <a:off x="0" y="0"/>
            <a:ext cx="5915005" cy="751910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6138F946-FB9C-F19E-5A03-824F85DF3AE5}"/>
              </a:ext>
            </a:extLst>
          </p:cNvPr>
          <p:cNvSpPr>
            <a:spLocks noGrp="1"/>
          </p:cNvSpPr>
          <p:nvPr>
            <p:ph type="title"/>
          </p:nvPr>
        </p:nvSpPr>
        <p:spPr>
          <a:xfrm>
            <a:off x="5987816" y="467519"/>
            <a:ext cx="3949286" cy="1320800"/>
          </a:xfrm>
        </p:spPr>
        <p:txBody>
          <a:bodyPr>
            <a:normAutofit/>
          </a:bodyPr>
          <a:lstStyle/>
          <a:p>
            <a:pPr>
              <a:lnSpc>
                <a:spcPct val="90000"/>
              </a:lnSpc>
            </a:pPr>
            <a:r>
              <a:rPr lang="en-GB"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Declining profitability at TM Lewin, UK</a:t>
            </a:r>
          </a:p>
        </p:txBody>
      </p:sp>
      <p:sp>
        <p:nvSpPr>
          <p:cNvPr id="3" name="Content Placeholder 2">
            <a:extLst>
              <a:ext uri="{FF2B5EF4-FFF2-40B4-BE49-F238E27FC236}">
                <a16:creationId xmlns:a16="http://schemas.microsoft.com/office/drawing/2014/main" id="{CD43D8FF-F6AA-DCB8-3420-48DB3F7B212D}"/>
              </a:ext>
            </a:extLst>
          </p:cNvPr>
          <p:cNvSpPr>
            <a:spLocks noGrp="1"/>
          </p:cNvSpPr>
          <p:nvPr>
            <p:ph idx="1"/>
          </p:nvPr>
        </p:nvSpPr>
        <p:spPr>
          <a:xfrm>
            <a:off x="5733438" y="2255839"/>
            <a:ext cx="5544162" cy="4602161"/>
          </a:xfrm>
        </p:spPr>
        <p:txBody>
          <a:bodyPr>
            <a:normAutofit/>
          </a:bodyPr>
          <a:lstStyle/>
          <a:p>
            <a:pPr marL="0" indent="0">
              <a:lnSpc>
                <a:spcPct val="90000"/>
              </a:lnSpc>
              <a:buNone/>
            </a:pPr>
            <a:r>
              <a:rPr lang="en-GB" sz="1600" b="1" dirty="0">
                <a:effectLst>
                  <a:outerShdw blurRad="38100" dist="38100" dir="2700000" algn="tl">
                    <a:srgbClr val="000000">
                      <a:alpha val="43137"/>
                    </a:srgbClr>
                  </a:outerShdw>
                </a:effectLst>
              </a:rPr>
              <a:t>The nature of declining profitability at TM Lewin:</a:t>
            </a:r>
          </a:p>
          <a:p>
            <a:pPr>
              <a:lnSpc>
                <a:spcPct val="90000"/>
              </a:lnSpc>
            </a:pPr>
            <a:r>
              <a:rPr lang="en-GB" sz="1600" dirty="0"/>
              <a:t>Lockdown restrictions</a:t>
            </a:r>
          </a:p>
          <a:p>
            <a:pPr>
              <a:lnSpc>
                <a:spcPct val="90000"/>
              </a:lnSpc>
            </a:pPr>
            <a:r>
              <a:rPr lang="en-GB" sz="1600" dirty="0"/>
              <a:t>Consumer spending</a:t>
            </a:r>
          </a:p>
          <a:p>
            <a:pPr>
              <a:lnSpc>
                <a:spcPct val="90000"/>
              </a:lnSpc>
            </a:pPr>
            <a:endParaRPr lang="en-GB" sz="1600" dirty="0"/>
          </a:p>
          <a:p>
            <a:pPr marL="0" indent="0">
              <a:lnSpc>
                <a:spcPct val="90000"/>
              </a:lnSpc>
              <a:buNone/>
            </a:pPr>
            <a:r>
              <a:rPr lang="en-GB" sz="1600" b="1" dirty="0">
                <a:effectLst>
                  <a:outerShdw blurRad="38100" dist="38100" dir="2700000" algn="tl">
                    <a:srgbClr val="000000">
                      <a:alpha val="43137"/>
                    </a:srgbClr>
                  </a:outerShdw>
                </a:effectLst>
              </a:rPr>
              <a:t>The impact of profit decline on TM Lewin’s employees: </a:t>
            </a:r>
          </a:p>
          <a:p>
            <a:pPr>
              <a:lnSpc>
                <a:spcPct val="90000"/>
              </a:lnSpc>
            </a:pPr>
            <a:r>
              <a:rPr lang="en-GB" sz="1600" dirty="0"/>
              <a:t>Significant restructuring leading to redundancy</a:t>
            </a:r>
          </a:p>
          <a:p>
            <a:pPr>
              <a:lnSpc>
                <a:spcPct val="90000"/>
              </a:lnSpc>
            </a:pPr>
            <a:r>
              <a:rPr lang="en-GB" sz="1600" dirty="0"/>
              <a:t>Shops closing </a:t>
            </a:r>
          </a:p>
          <a:p>
            <a:pPr>
              <a:lnSpc>
                <a:spcPct val="90000"/>
              </a:lnSpc>
            </a:pPr>
            <a:r>
              <a:rPr lang="en-GB" sz="1600" dirty="0"/>
              <a:t>Work-from-home measures</a:t>
            </a:r>
          </a:p>
          <a:p>
            <a:pPr marL="0" indent="0">
              <a:lnSpc>
                <a:spcPct val="90000"/>
              </a:lnSpc>
              <a:buNone/>
            </a:pPr>
            <a:endParaRPr lang="en-GB" sz="1600" dirty="0"/>
          </a:p>
          <a:p>
            <a:pPr marL="0" indent="0">
              <a:lnSpc>
                <a:spcPct val="90000"/>
              </a:lnSpc>
              <a:buNone/>
            </a:pPr>
            <a:r>
              <a:rPr lang="en-GB" sz="1600" b="1" dirty="0">
                <a:effectLst>
                  <a:outerShdw blurRad="38100" dist="38100" dir="2700000" algn="tl">
                    <a:srgbClr val="000000">
                      <a:alpha val="43137"/>
                    </a:srgbClr>
                  </a:outerShdw>
                </a:effectLst>
              </a:rPr>
              <a:t>The impact of profit decline on TM Lewin:</a:t>
            </a:r>
          </a:p>
          <a:p>
            <a:pPr>
              <a:lnSpc>
                <a:spcPct val="90000"/>
              </a:lnSpc>
            </a:pPr>
            <a:r>
              <a:rPr lang="en-GB" sz="1600" dirty="0"/>
              <a:t>Pressure of supply chain issues</a:t>
            </a:r>
          </a:p>
          <a:p>
            <a:pPr>
              <a:lnSpc>
                <a:spcPct val="90000"/>
              </a:lnSpc>
            </a:pPr>
            <a:r>
              <a:rPr lang="en-GB" sz="1600" dirty="0"/>
              <a:t>Raising inflation</a:t>
            </a:r>
          </a:p>
          <a:p>
            <a:pPr>
              <a:lnSpc>
                <a:spcPct val="90000"/>
              </a:lnSpc>
            </a:pPr>
            <a:r>
              <a:rPr lang="en-GB" sz="1600" dirty="0"/>
              <a:t>Cost of living crisis</a:t>
            </a:r>
          </a:p>
        </p:txBody>
      </p:sp>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911477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par>
                          <p:cTn id="16" fill="hold">
                            <p:stCondLst>
                              <p:cond delay="500"/>
                            </p:stCondLst>
                            <p:childTnLst>
                              <p:par>
                                <p:cTn id="17" presetID="22" presetClass="entr" presetSubtype="4"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par>
                          <p:cTn id="20" fill="hold">
                            <p:stCondLst>
                              <p:cond delay="1000"/>
                            </p:stCondLst>
                            <p:childTnLst>
                              <p:par>
                                <p:cTn id="21" presetID="22" presetClass="entr" presetSubtype="4"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wipe(down)">
                                      <p:cBhvr>
                                        <p:cTn id="28" dur="500"/>
                                        <p:tgtEl>
                                          <p:spTgt spid="3">
                                            <p:txEl>
                                              <p:pRg st="4" end="4"/>
                                            </p:txEl>
                                          </p:spTgt>
                                        </p:tgtEl>
                                      </p:cBhvr>
                                    </p:animEffect>
                                  </p:childTnLst>
                                </p:cTn>
                              </p:par>
                            </p:childTnLst>
                          </p:cTn>
                        </p:par>
                        <p:par>
                          <p:cTn id="29" fill="hold">
                            <p:stCondLst>
                              <p:cond delay="500"/>
                            </p:stCondLst>
                            <p:childTnLst>
                              <p:par>
                                <p:cTn id="30" presetID="2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par>
                          <p:cTn id="33" fill="hold">
                            <p:stCondLst>
                              <p:cond delay="1000"/>
                            </p:stCondLst>
                            <p:childTnLst>
                              <p:par>
                                <p:cTn id="34" presetID="22" presetClass="entr" presetSubtype="4" fill="hold" grpId="0" nodeType="after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wipe(down)">
                                      <p:cBhvr>
                                        <p:cTn id="36" dur="500"/>
                                        <p:tgtEl>
                                          <p:spTgt spid="3">
                                            <p:txEl>
                                              <p:pRg st="6" end="6"/>
                                            </p:txEl>
                                          </p:spTgt>
                                        </p:tgtEl>
                                      </p:cBhvr>
                                    </p:animEffect>
                                  </p:childTnLst>
                                </p:cTn>
                              </p:par>
                            </p:childTnLst>
                          </p:cTn>
                        </p:par>
                        <p:par>
                          <p:cTn id="37" fill="hold">
                            <p:stCondLst>
                              <p:cond delay="1500"/>
                            </p:stCondLst>
                            <p:childTnLst>
                              <p:par>
                                <p:cTn id="38" presetID="22" presetClass="entr" presetSubtype="4" fill="hold" grpId="0" nodeType="after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wipe(down)">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wipe(down)">
                                      <p:cBhvr>
                                        <p:cTn id="45" dur="500"/>
                                        <p:tgtEl>
                                          <p:spTgt spid="3">
                                            <p:txEl>
                                              <p:pRg st="9" end="9"/>
                                            </p:txEl>
                                          </p:spTgt>
                                        </p:tgtEl>
                                      </p:cBhvr>
                                    </p:animEffect>
                                  </p:childTnLst>
                                </p:cTn>
                              </p:par>
                            </p:childTnLst>
                          </p:cTn>
                        </p:par>
                        <p:par>
                          <p:cTn id="46" fill="hold">
                            <p:stCondLst>
                              <p:cond delay="500"/>
                            </p:stCondLst>
                            <p:childTnLst>
                              <p:par>
                                <p:cTn id="47" presetID="22" presetClass="entr" presetSubtype="4" fill="hold" grpId="0" nodeType="after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wipe(down)">
                                      <p:cBhvr>
                                        <p:cTn id="49" dur="500"/>
                                        <p:tgtEl>
                                          <p:spTgt spid="3">
                                            <p:txEl>
                                              <p:pRg st="10" end="10"/>
                                            </p:txEl>
                                          </p:spTgt>
                                        </p:tgtEl>
                                      </p:cBhvr>
                                    </p:animEffect>
                                  </p:childTnLst>
                                </p:cTn>
                              </p:par>
                            </p:childTnLst>
                          </p:cTn>
                        </p:par>
                        <p:par>
                          <p:cTn id="50" fill="hold">
                            <p:stCondLst>
                              <p:cond delay="1000"/>
                            </p:stCondLst>
                            <p:childTnLst>
                              <p:par>
                                <p:cTn id="51" presetID="22" presetClass="entr" presetSubtype="4" fill="hold" grpId="0" nodeType="after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wipe(down)">
                                      <p:cBhvr>
                                        <p:cTn id="53" dur="500"/>
                                        <p:tgtEl>
                                          <p:spTgt spid="3">
                                            <p:txEl>
                                              <p:pRg st="11" end="11"/>
                                            </p:txEl>
                                          </p:spTgt>
                                        </p:tgtEl>
                                      </p:cBhvr>
                                    </p:animEffect>
                                  </p:childTnLst>
                                </p:cTn>
                              </p:par>
                            </p:childTnLst>
                          </p:cTn>
                        </p:par>
                        <p:par>
                          <p:cTn id="54" fill="hold">
                            <p:stCondLst>
                              <p:cond delay="1500"/>
                            </p:stCondLst>
                            <p:childTnLst>
                              <p:par>
                                <p:cTn id="55" presetID="22" presetClass="entr" presetSubtype="4" fill="hold" grpId="0" nodeType="after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Effect transition="in" filter="wipe(down)">
                                      <p:cBhvr>
                                        <p:cTn id="5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F4E6-723A-254F-AD7B-E08AF580CB5F}"/>
              </a:ext>
            </a:extLst>
          </p:cNvPr>
          <p:cNvSpPr>
            <a:spLocks noGrp="1"/>
          </p:cNvSpPr>
          <p:nvPr>
            <p:ph type="title"/>
          </p:nvPr>
        </p:nvSpPr>
        <p:spPr/>
        <p:txBody>
          <a:bodyPr>
            <a:normAutofit fontScale="90000"/>
          </a:bodyPr>
          <a:lstStyle/>
          <a:p>
            <a:pPr algn="ctr"/>
            <a:r>
              <a:rPr lang="en-GB" sz="4000" b="1" dirty="0">
                <a:solidFill>
                  <a:schemeClr val="tx1"/>
                </a:solidFill>
              </a:rPr>
              <a:t>Understanding the causes of profit decline for TM Lewin</a:t>
            </a:r>
            <a:br>
              <a:rPr lang="en-GB" dirty="0"/>
            </a:br>
            <a:endParaRPr lang="en-GB" dirty="0"/>
          </a:p>
        </p:txBody>
      </p:sp>
      <p:sp>
        <p:nvSpPr>
          <p:cNvPr id="3" name="Content Placeholder 2">
            <a:extLst>
              <a:ext uri="{FF2B5EF4-FFF2-40B4-BE49-F238E27FC236}">
                <a16:creationId xmlns:a16="http://schemas.microsoft.com/office/drawing/2014/main" id="{8A1F4842-1B1B-17E5-9113-B75F80F1AC03}"/>
              </a:ext>
            </a:extLst>
          </p:cNvPr>
          <p:cNvSpPr>
            <a:spLocks noGrp="1"/>
          </p:cNvSpPr>
          <p:nvPr>
            <p:ph idx="1"/>
          </p:nvPr>
        </p:nvSpPr>
        <p:spPr/>
        <p:txBody>
          <a:bodyPr>
            <a:normAutofit fontScale="92500" lnSpcReduction="20000"/>
          </a:bodyPr>
          <a:lstStyle/>
          <a:p>
            <a:pPr marL="0" indent="0">
              <a:buNone/>
            </a:pPr>
            <a:endParaRPr lang="en-GB" dirty="0"/>
          </a:p>
          <a:p>
            <a:r>
              <a:rPr lang="en-GB" sz="2400" dirty="0"/>
              <a:t>In order to resolve a problem, the main cause(s) must be identified;</a:t>
            </a:r>
          </a:p>
          <a:p>
            <a:pPr marL="0" indent="0">
              <a:buNone/>
            </a:pPr>
            <a:endParaRPr lang="en-GB" sz="2400" dirty="0"/>
          </a:p>
          <a:p>
            <a:r>
              <a:rPr lang="en-GB" sz="2400" dirty="0"/>
              <a:t>A range of tools are available, however, in this presentation, PESTLE and Fishbone analysis have been applied.</a:t>
            </a:r>
          </a:p>
          <a:p>
            <a:pPr marL="0" indent="0">
              <a:buNone/>
            </a:pPr>
            <a:endParaRPr lang="en-GB" sz="2400" dirty="0"/>
          </a:p>
          <a:p>
            <a:r>
              <a:rPr lang="en-GB" sz="2400" dirty="0"/>
              <a:t>As multiple factors must be balanced with the aim of choosing the most applicable solution for the profit decline problem at TM Lewin, the decision-making tool used in this presentation is </a:t>
            </a:r>
            <a:r>
              <a:rPr lang="en-GB" sz="2400" b="1" dirty="0"/>
              <a:t>Grid Analysis</a:t>
            </a:r>
            <a:r>
              <a:rPr lang="en-GB" sz="2400" dirty="0"/>
              <a:t>.</a:t>
            </a:r>
          </a:p>
        </p:txBody>
      </p:sp>
    </p:spTree>
    <p:extLst>
      <p:ext uri="{BB962C8B-B14F-4D97-AF65-F5344CB8AC3E}">
        <p14:creationId xmlns:p14="http://schemas.microsoft.com/office/powerpoint/2010/main" val="186655888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wipe(down)">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40EB1A-C04F-FE41-3E2A-04A50A1A49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038085" cy="6858000"/>
          </a:xfrm>
          <a:prstGeom prst="rect">
            <a:avLst/>
          </a:prstGeom>
        </p:spPr>
      </p:pic>
      <p:sp>
        <p:nvSpPr>
          <p:cNvPr id="5" name="TextBox 4">
            <a:extLst>
              <a:ext uri="{FF2B5EF4-FFF2-40B4-BE49-F238E27FC236}">
                <a16:creationId xmlns:a16="http://schemas.microsoft.com/office/drawing/2014/main" id="{0ECFEED0-6E99-93A7-C30E-134E30D558BB}"/>
              </a:ext>
            </a:extLst>
          </p:cNvPr>
          <p:cNvSpPr txBox="1"/>
          <p:nvPr/>
        </p:nvSpPr>
        <p:spPr>
          <a:xfrm>
            <a:off x="1576957" y="6858000"/>
            <a:ext cx="9038085"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3019358680"/>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98731CD-43D6-238F-E159-B08B50F79CC7}"/>
              </a:ext>
            </a:extLst>
          </p:cNvPr>
          <p:cNvPicPr>
            <a:picLocks noChangeAspect="1"/>
          </p:cNvPicPr>
          <p:nvPr/>
        </p:nvPicPr>
        <p:blipFill>
          <a:blip r:embed="rId2"/>
          <a:stretch>
            <a:fillRect/>
          </a:stretch>
        </p:blipFill>
        <p:spPr>
          <a:xfrm>
            <a:off x="4571266" y="1616712"/>
            <a:ext cx="7623690" cy="5241288"/>
          </a:xfrm>
          <a:prstGeom prst="rect">
            <a:avLst/>
          </a:prstGeom>
        </p:spPr>
      </p:pic>
      <p:sp>
        <p:nvSpPr>
          <p:cNvPr id="2" name="Title 1">
            <a:extLst>
              <a:ext uri="{FF2B5EF4-FFF2-40B4-BE49-F238E27FC236}">
                <a16:creationId xmlns:a16="http://schemas.microsoft.com/office/drawing/2014/main" id="{5AA1CC9A-8C28-DCAF-826F-5DF6E730C162}"/>
              </a:ext>
            </a:extLst>
          </p:cNvPr>
          <p:cNvSpPr>
            <a:spLocks noGrp="1"/>
          </p:cNvSpPr>
          <p:nvPr>
            <p:ph type="title"/>
          </p:nvPr>
        </p:nvSpPr>
        <p:spPr>
          <a:xfrm>
            <a:off x="1255243" y="115077"/>
            <a:ext cx="4240487" cy="1611086"/>
          </a:xfrm>
        </p:spPr>
        <p:txBody>
          <a:bodyPr vert="horz" lIns="91440" tIns="45720" rIns="91440" bIns="45720" rtlCol="0" anchor="ctr">
            <a:normAutofit/>
          </a:bodyPr>
          <a:lstStyle/>
          <a:p>
            <a:r>
              <a:rPr lang="en-US"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a:t>
            </a:r>
          </a:p>
        </p:txBody>
      </p:sp>
      <p:sp>
        <p:nvSpPr>
          <p:cNvPr id="5" name="TextBox 4">
            <a:extLst>
              <a:ext uri="{FF2B5EF4-FFF2-40B4-BE49-F238E27FC236}">
                <a16:creationId xmlns:a16="http://schemas.microsoft.com/office/drawing/2014/main" id="{95ECEEE5-E54A-CB24-EF2F-DF295D350881}"/>
              </a:ext>
            </a:extLst>
          </p:cNvPr>
          <p:cNvSpPr txBox="1"/>
          <p:nvPr/>
        </p:nvSpPr>
        <p:spPr>
          <a:xfrm>
            <a:off x="685166" y="2160589"/>
            <a:ext cx="5067933" cy="4258872"/>
          </a:xfrm>
          <a:prstGeom prst="rect">
            <a:avLst/>
          </a:prstGeom>
        </p:spPr>
        <p:txBody>
          <a:bodyPr vert="horz" lIns="91440" tIns="45720" rIns="91440" bIns="45720" rtlCol="0">
            <a:normAutofit fontScale="92500" lnSpcReduction="20000"/>
          </a:bodyPr>
          <a:lstStyle/>
          <a:p>
            <a:pPr>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The PESTEL analysis's goal is to encourage looking more closely at what's occurring in the larger economic and commercial environment</a:t>
            </a:r>
            <a:r>
              <a:rPr lang="en-GB" sz="2000" i="0" dirty="0">
                <a:solidFill>
                  <a:srgbClr val="222222"/>
                </a:solidFill>
                <a:effectLst/>
                <a:latin typeface="Arial" panose="020B0604020202020204" pitchFamily="34" charset="0"/>
                <a:cs typeface="Arial" panose="020B0604020202020204" pitchFamily="34" charset="0"/>
              </a:rPr>
              <a:t> (</a:t>
            </a:r>
            <a:r>
              <a:rPr lang="en-GB" sz="2000" i="0" dirty="0" err="1">
                <a:solidFill>
                  <a:srgbClr val="222222"/>
                </a:solidFill>
                <a:effectLst/>
                <a:latin typeface="Arial" panose="020B0604020202020204" pitchFamily="34" charset="0"/>
                <a:cs typeface="Arial" panose="020B0604020202020204" pitchFamily="34" charset="0"/>
              </a:rPr>
              <a:t>Alanzi</a:t>
            </a:r>
            <a:r>
              <a:rPr lang="en-GB" sz="2000" i="0" dirty="0">
                <a:solidFill>
                  <a:srgbClr val="222222"/>
                </a:solidFill>
                <a:effectLst/>
                <a:latin typeface="Arial" panose="020B0604020202020204" pitchFamily="34" charset="0"/>
                <a:cs typeface="Arial" panose="020B0604020202020204" pitchFamily="34" charset="0"/>
              </a:rPr>
              <a:t>, S., 2018)</a:t>
            </a:r>
            <a:r>
              <a:rPr lang="en-US" sz="2000" dirty="0">
                <a:solidFill>
                  <a:schemeClr val="tx1">
                    <a:lumMod val="75000"/>
                    <a:lumOff val="25000"/>
                  </a:schemeClr>
                </a:solidFill>
                <a:latin typeface="Arial" panose="020B0604020202020204" pitchFamily="34" charset="0"/>
                <a:cs typeface="Arial" panose="020B0604020202020204" pitchFamily="34" charset="0"/>
              </a:rPr>
              <a:t>. </a:t>
            </a:r>
          </a:p>
          <a:p>
            <a:pPr>
              <a:spcBef>
                <a:spcPts val="1000"/>
              </a:spcBef>
              <a:buClr>
                <a:schemeClr val="accent1"/>
              </a:buClr>
              <a:buSzPct val="80000"/>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All companies are a part of the economy, a wider system. All significant elements that could influence the success or failure of a business could be examined by conducting a PESTEL analysis.</a:t>
            </a:r>
          </a:p>
          <a:p>
            <a:pPr>
              <a:spcBef>
                <a:spcPts val="1000"/>
              </a:spcBef>
              <a:buClr>
                <a:schemeClr val="accent1"/>
              </a:buClr>
              <a:buSzPct val="80000"/>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a:spcBef>
                <a:spcPts val="1000"/>
              </a:spcBef>
              <a:buClr>
                <a:schemeClr val="accent1"/>
              </a:buClr>
              <a:buSzPct val="80000"/>
              <a:buFont typeface="Wingdings 3" charset="2"/>
              <a:buChar char=""/>
            </a:pPr>
            <a:r>
              <a:rPr lang="en-GB" sz="2000" dirty="0">
                <a:solidFill>
                  <a:schemeClr val="tx1">
                    <a:lumMod val="75000"/>
                    <a:lumOff val="25000"/>
                  </a:schemeClr>
                </a:solidFill>
                <a:latin typeface="Arial" panose="020B0604020202020204" pitchFamily="34" charset="0"/>
                <a:cs typeface="Arial" panose="020B0604020202020204" pitchFamily="34" charset="0"/>
              </a:rPr>
              <a:t>PESTLE stands for political, economic, social, cultural, technological, legal, and environmental factors</a:t>
            </a:r>
            <a:r>
              <a:rPr lang="en-GB" sz="2000" i="0" dirty="0">
                <a:solidFill>
                  <a:srgbClr val="222222"/>
                </a:solidFill>
                <a:effectLst/>
                <a:latin typeface="Arial" panose="020B0604020202020204" pitchFamily="34" charset="0"/>
                <a:cs typeface="Arial" panose="020B0604020202020204" pitchFamily="34" charset="0"/>
              </a:rPr>
              <a:t> (Christodoulou, A., &amp; Cullinane, K., 2019)</a:t>
            </a:r>
            <a:r>
              <a:rPr lang="en-GB" sz="2000" dirty="0">
                <a:solidFill>
                  <a:schemeClr val="tx1">
                    <a:lumMod val="75000"/>
                    <a:lumOff val="25000"/>
                  </a:schemeClr>
                </a:solidFill>
                <a:latin typeface="Arial" panose="020B0604020202020204" pitchFamily="34" charset="0"/>
                <a:cs typeface="Arial" panose="020B0604020202020204" pitchFamily="34" charset="0"/>
              </a:rPr>
              <a:t>.</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671054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2)">
                                      <p:cBhvr>
                                        <p:cTn id="7" dur="2000"/>
                                        <p:tgtEl>
                                          <p:spTgt spid="2"/>
                                        </p:tgtEl>
                                      </p:cBhvr>
                                    </p:animEffect>
                                  </p:childTnLst>
                                </p:cTn>
                              </p:par>
                              <p:par>
                                <p:cTn id="8" presetID="21"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4)">
                                      <p:cBhvr>
                                        <p:cTn id="10" dur="2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5" dur="5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0" dur="500"/>
                                        <p:tgtEl>
                                          <p:spTgt spid="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5"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7BB54695-177E-D35D-5DDC-DE6E062FB319}"/>
              </a:ext>
            </a:extLst>
          </p:cNvPr>
          <p:cNvSpPr>
            <a:spLocks noGrp="1"/>
          </p:cNvSpPr>
          <p:nvPr>
            <p:ph idx="1"/>
          </p:nvPr>
        </p:nvSpPr>
        <p:spPr>
          <a:xfrm>
            <a:off x="124839" y="0"/>
            <a:ext cx="6992789" cy="6857999"/>
          </a:xfrm>
        </p:spPr>
        <p:txBody>
          <a:bodyPr anchor="ctr">
            <a:normAutofit/>
          </a:bodyPr>
          <a:lstStyle/>
          <a:p>
            <a:pPr>
              <a:lnSpc>
                <a:spcPct val="90000"/>
              </a:lnSpc>
            </a:pPr>
            <a:r>
              <a:rPr lang="en-GB" sz="2000" b="1" u="sng" dirty="0">
                <a:solidFill>
                  <a:srgbClr val="FF0000"/>
                </a:solidFill>
                <a:highlight>
                  <a:srgbClr val="FFFF00"/>
                </a:highlight>
              </a:rPr>
              <a:t>P</a:t>
            </a:r>
            <a:r>
              <a:rPr lang="en-GB" sz="2000" b="1" dirty="0">
                <a:solidFill>
                  <a:srgbClr val="FF0000"/>
                </a:solidFill>
              </a:rPr>
              <a:t>olitical</a:t>
            </a:r>
            <a:r>
              <a:rPr lang="en-GB" sz="2000" dirty="0"/>
              <a:t> – Government COVID lockdown rule: </a:t>
            </a:r>
          </a:p>
          <a:p>
            <a:pPr marL="0" indent="0">
              <a:lnSpc>
                <a:spcPct val="90000"/>
              </a:lnSpc>
              <a:buNone/>
            </a:pPr>
            <a:r>
              <a:rPr lang="en-GB" sz="2000" dirty="0"/>
              <a:t>		- </a:t>
            </a:r>
            <a:r>
              <a:rPr lang="en-GB" sz="2000" b="1" dirty="0"/>
              <a:t>Closing non-essential shops - </a:t>
            </a:r>
            <a:r>
              <a:rPr lang="en-GB" sz="2000" dirty="0"/>
              <a:t>prevented       customers from purchasing </a:t>
            </a:r>
          </a:p>
          <a:p>
            <a:pPr marL="0" indent="0">
              <a:lnSpc>
                <a:spcPct val="90000"/>
              </a:lnSpc>
              <a:buNone/>
            </a:pPr>
            <a:r>
              <a:rPr lang="en-GB" sz="2000" dirty="0"/>
              <a:t>		 -</a:t>
            </a:r>
            <a:r>
              <a:rPr lang="en-GB" sz="2000" b="1" dirty="0"/>
              <a:t>Work-from-home rule </a:t>
            </a:r>
            <a:r>
              <a:rPr lang="en-GB" sz="2000" dirty="0"/>
              <a:t>– no need for the purchase of formal shirts</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E</a:t>
            </a:r>
            <a:r>
              <a:rPr lang="en-GB" sz="2000" b="1" dirty="0">
                <a:solidFill>
                  <a:srgbClr val="FF0000"/>
                </a:solidFill>
              </a:rPr>
              <a:t>conomic</a:t>
            </a:r>
            <a:r>
              <a:rPr lang="en-GB" sz="2000" dirty="0"/>
              <a:t>  – Cost of living crisis</a:t>
            </a:r>
          </a:p>
          <a:p>
            <a:pPr marL="0" indent="0">
              <a:lnSpc>
                <a:spcPct val="90000"/>
              </a:lnSpc>
              <a:buNone/>
            </a:pPr>
            <a:r>
              <a:rPr lang="en-GB" sz="2000" dirty="0"/>
              <a:t>			     -Raising inflation</a:t>
            </a:r>
          </a:p>
          <a:p>
            <a:pPr marL="0" indent="0">
              <a:lnSpc>
                <a:spcPct val="90000"/>
              </a:lnSpc>
              <a:buNone/>
            </a:pPr>
            <a:r>
              <a:rPr lang="en-GB" sz="2000" dirty="0"/>
              <a:t>			     -Consumer purchase </a:t>
            </a:r>
            <a:r>
              <a:rPr lang="en-GB" sz="2000" dirty="0">
                <a:solidFill>
                  <a:schemeClr val="tx1"/>
                </a:solidFill>
              </a:rPr>
              <a:t>intention</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S</a:t>
            </a:r>
            <a:r>
              <a:rPr lang="en-GB" sz="2000" b="1" dirty="0">
                <a:solidFill>
                  <a:srgbClr val="FF0000"/>
                </a:solidFill>
              </a:rPr>
              <a:t>ocial</a:t>
            </a:r>
            <a:r>
              <a:rPr lang="en-GB" sz="2000" dirty="0"/>
              <a:t> – Stay at home COVID rule</a:t>
            </a:r>
          </a:p>
          <a:p>
            <a:pPr marL="0" indent="0">
              <a:lnSpc>
                <a:spcPct val="90000"/>
              </a:lnSpc>
              <a:buNone/>
            </a:pPr>
            <a:r>
              <a:rPr lang="en-GB" sz="2000" dirty="0"/>
              <a:t>		    - Ban on public events</a:t>
            </a:r>
          </a:p>
          <a:p>
            <a:pPr marL="0" indent="0">
              <a:lnSpc>
                <a:spcPct val="90000"/>
              </a:lnSpc>
              <a:buNone/>
            </a:pPr>
            <a:endParaRPr lang="en-GB" sz="2000" dirty="0"/>
          </a:p>
          <a:p>
            <a:pPr>
              <a:lnSpc>
                <a:spcPct val="90000"/>
              </a:lnSpc>
            </a:pPr>
            <a:r>
              <a:rPr lang="en-GB" sz="2000" b="1" u="sng" dirty="0">
                <a:solidFill>
                  <a:srgbClr val="FF0000"/>
                </a:solidFill>
                <a:highlight>
                  <a:srgbClr val="FFFF00"/>
                </a:highlight>
              </a:rPr>
              <a:t>T</a:t>
            </a:r>
            <a:r>
              <a:rPr lang="en-GB" sz="2000" b="1" dirty="0">
                <a:solidFill>
                  <a:srgbClr val="FF0000"/>
                </a:solidFill>
              </a:rPr>
              <a:t>echnological</a:t>
            </a:r>
            <a:r>
              <a:rPr lang="en-GB" sz="2000" dirty="0"/>
              <a:t> – Remote working</a:t>
            </a:r>
          </a:p>
          <a:p>
            <a:pPr>
              <a:lnSpc>
                <a:spcPct val="90000"/>
              </a:lnSpc>
            </a:pPr>
            <a:r>
              <a:rPr lang="en-GB" sz="2000" b="1" u="sng" dirty="0">
                <a:solidFill>
                  <a:srgbClr val="FF0000"/>
                </a:solidFill>
                <a:highlight>
                  <a:srgbClr val="FFFF00"/>
                </a:highlight>
              </a:rPr>
              <a:t>L</a:t>
            </a:r>
            <a:r>
              <a:rPr lang="en-GB" sz="2000" b="1" dirty="0">
                <a:solidFill>
                  <a:srgbClr val="FF0000"/>
                </a:solidFill>
              </a:rPr>
              <a:t>egal</a:t>
            </a:r>
            <a:r>
              <a:rPr lang="en-GB" sz="2000" dirty="0"/>
              <a:t> – N/A</a:t>
            </a:r>
          </a:p>
          <a:p>
            <a:pPr>
              <a:lnSpc>
                <a:spcPct val="90000"/>
              </a:lnSpc>
            </a:pPr>
            <a:r>
              <a:rPr lang="en-GB" sz="2000" b="1" u="sng" dirty="0">
                <a:solidFill>
                  <a:srgbClr val="FF0000"/>
                </a:solidFill>
                <a:highlight>
                  <a:srgbClr val="FFFF00"/>
                </a:highlight>
              </a:rPr>
              <a:t>E</a:t>
            </a:r>
            <a:r>
              <a:rPr lang="en-GB" sz="2000" b="1" u="sng" dirty="0">
                <a:solidFill>
                  <a:srgbClr val="FF0000"/>
                </a:solidFill>
              </a:rPr>
              <a:t>nvironmental</a:t>
            </a:r>
            <a:r>
              <a:rPr lang="en-GB" sz="2000" dirty="0"/>
              <a:t> – N/A</a:t>
            </a:r>
          </a:p>
          <a:p>
            <a:pPr marL="0" indent="0">
              <a:lnSpc>
                <a:spcPct val="90000"/>
              </a:lnSpc>
              <a:buNone/>
            </a:pPr>
            <a:r>
              <a:rPr lang="en-GB" sz="1000" dirty="0"/>
              <a:t>			</a:t>
            </a:r>
          </a:p>
        </p:txBody>
      </p:sp>
      <p:sp>
        <p:nvSpPr>
          <p:cNvPr id="13" name="Rectangle 12">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5" name="Straight Connector 14">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88212C6-1F9C-026F-52B2-4AE42A700FF5}"/>
              </a:ext>
            </a:extLst>
          </p:cNvPr>
          <p:cNvSpPr>
            <a:spLocks noGrp="1"/>
          </p:cNvSpPr>
          <p:nvPr>
            <p:ph type="title"/>
          </p:nvPr>
        </p:nvSpPr>
        <p:spPr>
          <a:xfrm>
            <a:off x="7829658" y="1253067"/>
            <a:ext cx="3371742" cy="4351866"/>
          </a:xfrm>
        </p:spPr>
        <p:txBody>
          <a:bodyPr anchor="ctr">
            <a:normAutofit/>
          </a:bodyPr>
          <a:lstStyle/>
          <a:p>
            <a:pPr>
              <a:lnSpc>
                <a:spcPct val="90000"/>
              </a:lnSpc>
            </a:pPr>
            <a:r>
              <a:rPr lang="en-GB" b="1" dirty="0">
                <a:solidFill>
                  <a:schemeClr val="bg1"/>
                </a:solidFill>
                <a:effectLst>
                  <a:outerShdw blurRad="38100" dist="38100" dir="2700000" algn="tl">
                    <a:srgbClr val="000000">
                      <a:alpha val="43137"/>
                    </a:srgbClr>
                  </a:outerShdw>
                </a:effectLst>
              </a:rPr>
              <a:t>PESTLE Analysis to understand external factors causing profit decline for TM Lewin</a:t>
            </a:r>
          </a:p>
        </p:txBody>
      </p:sp>
    </p:spTree>
    <p:extLst>
      <p:ext uri="{BB962C8B-B14F-4D97-AF65-F5344CB8AC3E}">
        <p14:creationId xmlns:p14="http://schemas.microsoft.com/office/powerpoint/2010/main" val="36733621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par>
                          <p:cTn id="15" fill="hold">
                            <p:stCondLst>
                              <p:cond delay="500"/>
                            </p:stCondLst>
                            <p:childTnLst>
                              <p:par>
                                <p:cTn id="16" presetID="2" presetClass="entr" presetSubtype="4" fill="hold" nodeType="after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 calcmode="lin" valueType="num">
                                      <p:cBhvr additive="base">
                                        <p:cTn id="1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2" presetClass="entr" presetSubtype="4" fill="hold" nodeType="after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additive="base">
                                        <p:cTn id="2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500"/>
                                        <p:tgtEl>
                                          <p:spTgt spid="6">
                                            <p:txEl>
                                              <p:pRg st="4" end="4"/>
                                            </p:txEl>
                                          </p:spTgt>
                                        </p:tgtEl>
                                      </p:cBhvr>
                                    </p:animEffect>
                                  </p:childTnLst>
                                </p:cTn>
                              </p:par>
                            </p:childTnLst>
                          </p:cTn>
                        </p:par>
                        <p:par>
                          <p:cTn id="29" fill="hold">
                            <p:stCondLst>
                              <p:cond delay="2000"/>
                            </p:stCondLst>
                            <p:childTnLst>
                              <p:par>
                                <p:cTn id="30" presetID="2" presetClass="entr" presetSubtype="4" fill="hold" nodeType="after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 calcmode="lin" valueType="num">
                                      <p:cBhvr additive="base">
                                        <p:cTn id="32"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2500"/>
                            </p:stCondLst>
                            <p:childTnLst>
                              <p:par>
                                <p:cTn id="35" presetID="2" presetClass="entr" presetSubtype="4" fill="hold" nodeType="after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000"/>
                            </p:stCondLst>
                            <p:childTnLst>
                              <p:par>
                                <p:cTn id="40" presetID="10" presetClass="entr" presetSubtype="0" fill="hold" nodeType="after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fade">
                                      <p:cBhvr>
                                        <p:cTn id="42" dur="500"/>
                                        <p:tgtEl>
                                          <p:spTgt spid="6">
                                            <p:txEl>
                                              <p:pRg st="8" end="8"/>
                                            </p:txEl>
                                          </p:spTgt>
                                        </p:tgtEl>
                                      </p:cBhvr>
                                    </p:animEffect>
                                  </p:childTnLst>
                                </p:cTn>
                              </p:par>
                            </p:childTnLst>
                          </p:cTn>
                        </p:par>
                        <p:par>
                          <p:cTn id="43" fill="hold">
                            <p:stCondLst>
                              <p:cond delay="3500"/>
                            </p:stCondLst>
                            <p:childTnLst>
                              <p:par>
                                <p:cTn id="44" presetID="2" presetClass="entr" presetSubtype="4" fill="hold" nodeType="after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 calcmode="lin" valueType="num">
                                      <p:cBhvr additive="base">
                                        <p:cTn id="46"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par>
                          <p:cTn id="48" fill="hold">
                            <p:stCondLst>
                              <p:cond delay="4000"/>
                            </p:stCondLst>
                            <p:childTnLst>
                              <p:par>
                                <p:cTn id="49" presetID="10" presetClass="entr" presetSubtype="0" fill="hold" nodeType="afterEffect">
                                  <p:stCondLst>
                                    <p:cond delay="0"/>
                                  </p:stCondLst>
                                  <p:childTnLst>
                                    <p:set>
                                      <p:cBhvr>
                                        <p:cTn id="50" dur="1" fill="hold">
                                          <p:stCondLst>
                                            <p:cond delay="0"/>
                                          </p:stCondLst>
                                        </p:cTn>
                                        <p:tgtEl>
                                          <p:spTgt spid="6">
                                            <p:txEl>
                                              <p:pRg st="11" end="11"/>
                                            </p:txEl>
                                          </p:spTgt>
                                        </p:tgtEl>
                                        <p:attrNameLst>
                                          <p:attrName>style.visibility</p:attrName>
                                        </p:attrNameLst>
                                      </p:cBhvr>
                                      <p:to>
                                        <p:strVal val="visible"/>
                                      </p:to>
                                    </p:set>
                                    <p:animEffect transition="in" filter="fade">
                                      <p:cBhvr>
                                        <p:cTn id="51" dur="500"/>
                                        <p:tgtEl>
                                          <p:spTgt spid="6">
                                            <p:txEl>
                                              <p:pRg st="11" end="11"/>
                                            </p:txEl>
                                          </p:spTgt>
                                        </p:tgtEl>
                                      </p:cBhvr>
                                    </p:animEffect>
                                  </p:childTnLst>
                                </p:cTn>
                              </p:par>
                            </p:childTnLst>
                          </p:cTn>
                        </p:par>
                        <p:par>
                          <p:cTn id="52" fill="hold">
                            <p:stCondLst>
                              <p:cond delay="4500"/>
                            </p:stCondLst>
                            <p:childTnLst>
                              <p:par>
                                <p:cTn id="53" presetID="10" presetClass="entr" presetSubtype="0" fill="hold" nodeType="afterEffect">
                                  <p:stCondLst>
                                    <p:cond delay="0"/>
                                  </p:stCondLst>
                                  <p:childTnLst>
                                    <p:set>
                                      <p:cBhvr>
                                        <p:cTn id="54" dur="1" fill="hold">
                                          <p:stCondLst>
                                            <p:cond delay="0"/>
                                          </p:stCondLst>
                                        </p:cTn>
                                        <p:tgtEl>
                                          <p:spTgt spid="6">
                                            <p:txEl>
                                              <p:pRg st="12" end="12"/>
                                            </p:txEl>
                                          </p:spTgt>
                                        </p:tgtEl>
                                        <p:attrNameLst>
                                          <p:attrName>style.visibility</p:attrName>
                                        </p:attrNameLst>
                                      </p:cBhvr>
                                      <p:to>
                                        <p:strVal val="visible"/>
                                      </p:to>
                                    </p:set>
                                    <p:animEffect transition="in" filter="fade">
                                      <p:cBhvr>
                                        <p:cTn id="55" dur="500"/>
                                        <p:tgtEl>
                                          <p:spTgt spid="6">
                                            <p:txEl>
                                              <p:pRg st="12" end="12"/>
                                            </p:txEl>
                                          </p:spTgt>
                                        </p:tgtEl>
                                      </p:cBhvr>
                                    </p:animEffect>
                                  </p:childTnLst>
                                </p:cTn>
                              </p:par>
                            </p:childTnLst>
                          </p:cTn>
                        </p:par>
                        <p:par>
                          <p:cTn id="56" fill="hold">
                            <p:stCondLst>
                              <p:cond delay="5000"/>
                            </p:stCondLst>
                            <p:childTnLst>
                              <p:par>
                                <p:cTn id="57" presetID="10" presetClass="entr" presetSubtype="0" fill="hold" nodeType="afterEffect">
                                  <p:stCondLst>
                                    <p:cond delay="0"/>
                                  </p:stCondLst>
                                  <p:childTnLst>
                                    <p:set>
                                      <p:cBhvr>
                                        <p:cTn id="58" dur="1" fill="hold">
                                          <p:stCondLst>
                                            <p:cond delay="0"/>
                                          </p:stCondLst>
                                        </p:cTn>
                                        <p:tgtEl>
                                          <p:spTgt spid="6">
                                            <p:txEl>
                                              <p:pRg st="13" end="13"/>
                                            </p:txEl>
                                          </p:spTgt>
                                        </p:tgtEl>
                                        <p:attrNameLst>
                                          <p:attrName>style.visibility</p:attrName>
                                        </p:attrNameLst>
                                      </p:cBhvr>
                                      <p:to>
                                        <p:strVal val="visible"/>
                                      </p:to>
                                    </p:set>
                                    <p:animEffect transition="in" filter="fade">
                                      <p:cBhvr>
                                        <p:cTn id="59" dur="500"/>
                                        <p:tgtEl>
                                          <p:spTgt spid="6">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25943-6D89-0A68-DBA0-4468216E2A09}"/>
              </a:ext>
            </a:extLst>
          </p:cNvPr>
          <p:cNvSpPr>
            <a:spLocks noGrp="1"/>
          </p:cNvSpPr>
          <p:nvPr>
            <p:ph type="title"/>
          </p:nvPr>
        </p:nvSpPr>
        <p:spPr>
          <a:xfrm>
            <a:off x="1043950" y="1179151"/>
            <a:ext cx="3300646" cy="4463889"/>
          </a:xfrm>
        </p:spPr>
        <p:txBody>
          <a:bodyPr anchor="ctr">
            <a:normAutofit/>
          </a:bodyPr>
          <a:lstStyle/>
          <a:p>
            <a:r>
              <a:rPr lang="en-GB" sz="44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Fishbone Analysis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3FD736-6AED-D678-A1B4-575B57D279D3}"/>
              </a:ext>
            </a:extLst>
          </p:cNvPr>
          <p:cNvSpPr>
            <a:spLocks noGrp="1"/>
          </p:cNvSpPr>
          <p:nvPr>
            <p:ph idx="1"/>
          </p:nvPr>
        </p:nvSpPr>
        <p:spPr>
          <a:xfrm>
            <a:off x="4656670" y="600075"/>
            <a:ext cx="6663264" cy="5112970"/>
          </a:xfrm>
        </p:spPr>
        <p:txBody>
          <a:bodyPr anchor="ctr">
            <a:normAutofit/>
          </a:bodyPr>
          <a:lstStyle/>
          <a:p>
            <a:r>
              <a:rPr lang="en-GB" dirty="0"/>
              <a:t>By instructing the team to look at the categories and examine alternate causes, a fishbone diagram can be useful in identifying potential explanations for an issue that might not otherwise be considered(Bose, 2012).</a:t>
            </a:r>
          </a:p>
          <a:p>
            <a:pPr marL="0" indent="0">
              <a:buNone/>
            </a:pPr>
            <a:endParaRPr lang="en-GB" dirty="0"/>
          </a:p>
          <a:p>
            <a:r>
              <a:rPr lang="en-GB" b="1" u="sng" dirty="0"/>
              <a:t>The Fishbone diagram </a:t>
            </a:r>
            <a:r>
              <a:rPr lang="en-GB" dirty="0"/>
              <a:t>is also known as </a:t>
            </a:r>
            <a:r>
              <a:rPr lang="en-GB" b="1" dirty="0"/>
              <a:t>The Ishikawa diagram </a:t>
            </a:r>
            <a:r>
              <a:rPr lang="en-GB" dirty="0"/>
              <a:t>or </a:t>
            </a:r>
            <a:r>
              <a:rPr lang="en-GB" b="1" dirty="0"/>
              <a:t>Cause and Effect diagram</a:t>
            </a:r>
            <a:r>
              <a:rPr lang="en-GB" dirty="0"/>
              <a:t>.</a:t>
            </a:r>
          </a:p>
          <a:p>
            <a:pPr marL="0" indent="0">
              <a:buNone/>
            </a:pPr>
            <a:endParaRPr lang="en-GB" dirty="0"/>
          </a:p>
          <a:p>
            <a:r>
              <a:rPr lang="en-GB" b="1" dirty="0"/>
              <a:t>The Fishbone diagram </a:t>
            </a:r>
            <a:r>
              <a:rPr lang="en-GB" dirty="0"/>
              <a:t>is a visual representation that may be utilised in any sort of work to aid in the mental organising and processing of concepts, points of view, and conclusions when issues arise and their causes are determined(Loredana, 2017).</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7677722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5"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5"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vertical)">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5"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randombar(vertical)">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2634-49DE-81FE-37AF-E161311455B1}"/>
              </a:ext>
            </a:extLst>
          </p:cNvPr>
          <p:cNvSpPr>
            <a:spLocks noGrp="1"/>
          </p:cNvSpPr>
          <p:nvPr>
            <p:ph type="title"/>
          </p:nvPr>
        </p:nvSpPr>
        <p:spPr>
          <a:xfrm>
            <a:off x="1304926" y="23807"/>
            <a:ext cx="8082316" cy="897670"/>
          </a:xfrm>
        </p:spPr>
        <p:txBody>
          <a:bodyPr>
            <a:noAutofit/>
          </a:bodyPr>
          <a:lstStyle/>
          <a:p>
            <a:pPr algn="ctr"/>
            <a:r>
              <a:rPr lang="en-GB" sz="2800" b="1" u="sng" dirty="0">
                <a:solidFill>
                  <a:schemeClr val="tx1"/>
                </a:solidFill>
              </a:rPr>
              <a:t>FISHBONE Diagram </a:t>
            </a:r>
            <a:r>
              <a:rPr lang="en-GB" sz="2800" b="1" u="sng" dirty="0">
                <a:solidFill>
                  <a:schemeClr val="tx1"/>
                </a:solidFill>
                <a:latin typeface="Arial" panose="020B0604020202020204" pitchFamily="34" charset="0"/>
                <a:cs typeface="Arial" panose="020B0604020202020204" pitchFamily="34" charset="0"/>
              </a:rPr>
              <a:t>to identify the possible causes of profit decline at TM Lewin</a:t>
            </a:r>
            <a:endParaRPr lang="en-GB" sz="2800" b="1" u="sng" dirty="0">
              <a:solidFill>
                <a:schemeClr val="tx1"/>
              </a:solidFill>
            </a:endParaRPr>
          </a:p>
        </p:txBody>
      </p:sp>
      <p:cxnSp>
        <p:nvCxnSpPr>
          <p:cNvPr id="5" name="Straight Arrow Connector 4">
            <a:extLst>
              <a:ext uri="{FF2B5EF4-FFF2-40B4-BE49-F238E27FC236}">
                <a16:creationId xmlns:a16="http://schemas.microsoft.com/office/drawing/2014/main" id="{A2B1820C-643B-1B1A-037E-39530239F377}"/>
              </a:ext>
            </a:extLst>
          </p:cNvPr>
          <p:cNvCxnSpPr>
            <a:cxnSpLocks/>
          </p:cNvCxnSpPr>
          <p:nvPr/>
        </p:nvCxnSpPr>
        <p:spPr>
          <a:xfrm>
            <a:off x="1076325" y="3895725"/>
            <a:ext cx="737235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 name="Rectangle: Rounded Corners 6">
            <a:extLst>
              <a:ext uri="{FF2B5EF4-FFF2-40B4-BE49-F238E27FC236}">
                <a16:creationId xmlns:a16="http://schemas.microsoft.com/office/drawing/2014/main" id="{FD0685C4-8EEB-0F1E-DA2A-62D8D9B5CAE9}"/>
              </a:ext>
            </a:extLst>
          </p:cNvPr>
          <p:cNvSpPr/>
          <p:nvPr/>
        </p:nvSpPr>
        <p:spPr>
          <a:xfrm>
            <a:off x="8448675" y="3314700"/>
            <a:ext cx="1790700" cy="119061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PROFIT DECLINE</a:t>
            </a:r>
          </a:p>
        </p:txBody>
      </p:sp>
      <p:cxnSp>
        <p:nvCxnSpPr>
          <p:cNvPr id="9" name="Straight Connector 8">
            <a:extLst>
              <a:ext uri="{FF2B5EF4-FFF2-40B4-BE49-F238E27FC236}">
                <a16:creationId xmlns:a16="http://schemas.microsoft.com/office/drawing/2014/main" id="{22E52994-DE51-520A-24CC-40AAE5DA0A80}"/>
              </a:ext>
            </a:extLst>
          </p:cNvPr>
          <p:cNvCxnSpPr>
            <a:cxnSpLocks/>
          </p:cNvCxnSpPr>
          <p:nvPr/>
        </p:nvCxnSpPr>
        <p:spPr>
          <a:xfrm>
            <a:off x="6096000" y="2047875"/>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FB98300E-A075-7F6C-963F-2BD8D7BDAA08}"/>
              </a:ext>
            </a:extLst>
          </p:cNvPr>
          <p:cNvCxnSpPr>
            <a:cxnSpLocks/>
          </p:cNvCxnSpPr>
          <p:nvPr/>
        </p:nvCxnSpPr>
        <p:spPr>
          <a:xfrm flipH="1">
            <a:off x="4981576" y="3895725"/>
            <a:ext cx="1471612" cy="1595437"/>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CF91A6F6-DD0B-E05C-7D3F-0DC8D5D365A9}"/>
              </a:ext>
            </a:extLst>
          </p:cNvPr>
          <p:cNvCxnSpPr>
            <a:cxnSpLocks/>
          </p:cNvCxnSpPr>
          <p:nvPr/>
        </p:nvCxnSpPr>
        <p:spPr>
          <a:xfrm>
            <a:off x="1704976" y="2033593"/>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C086D087-327E-B06A-FC53-615703090BD6}"/>
              </a:ext>
            </a:extLst>
          </p:cNvPr>
          <p:cNvCxnSpPr>
            <a:cxnSpLocks/>
          </p:cNvCxnSpPr>
          <p:nvPr/>
        </p:nvCxnSpPr>
        <p:spPr>
          <a:xfrm>
            <a:off x="3900488" y="2062158"/>
            <a:ext cx="1438275" cy="1847850"/>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5FF0275A-86F3-8FCD-CB0A-CEF5E14824ED}"/>
              </a:ext>
            </a:extLst>
          </p:cNvPr>
          <p:cNvCxnSpPr>
            <a:cxnSpLocks/>
          </p:cNvCxnSpPr>
          <p:nvPr/>
        </p:nvCxnSpPr>
        <p:spPr>
          <a:xfrm flipV="1">
            <a:off x="2574131" y="3895725"/>
            <a:ext cx="1766889" cy="1595437"/>
          </a:xfrm>
          <a:prstGeom prst="line">
            <a:avLst/>
          </a:prstGeom>
        </p:spPr>
        <p:style>
          <a:lnRef idx="2">
            <a:schemeClr val="dk1"/>
          </a:lnRef>
          <a:fillRef idx="0">
            <a:schemeClr val="dk1"/>
          </a:fillRef>
          <a:effectRef idx="1">
            <a:schemeClr val="dk1"/>
          </a:effectRef>
          <a:fontRef idx="minor">
            <a:schemeClr val="tx1"/>
          </a:fontRef>
        </p:style>
      </p:cxnSp>
      <p:sp>
        <p:nvSpPr>
          <p:cNvPr id="18" name="Oval 17">
            <a:extLst>
              <a:ext uri="{FF2B5EF4-FFF2-40B4-BE49-F238E27FC236}">
                <a16:creationId xmlns:a16="http://schemas.microsoft.com/office/drawing/2014/main" id="{4DAB065A-A255-63D1-F611-5C25048D7AF8}"/>
              </a:ext>
            </a:extLst>
          </p:cNvPr>
          <p:cNvSpPr/>
          <p:nvPr/>
        </p:nvSpPr>
        <p:spPr>
          <a:xfrm>
            <a:off x="933449" y="1073961"/>
            <a:ext cx="1528763" cy="94534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RAISED PRICES</a:t>
            </a:r>
          </a:p>
        </p:txBody>
      </p:sp>
      <p:sp>
        <p:nvSpPr>
          <p:cNvPr id="19" name="Oval 18">
            <a:extLst>
              <a:ext uri="{FF2B5EF4-FFF2-40B4-BE49-F238E27FC236}">
                <a16:creationId xmlns:a16="http://schemas.microsoft.com/office/drawing/2014/main" id="{14947DC2-A80D-421F-B9FB-CFC9FABF940A}"/>
              </a:ext>
            </a:extLst>
          </p:cNvPr>
          <p:cNvSpPr/>
          <p:nvPr/>
        </p:nvSpPr>
        <p:spPr>
          <a:xfrm>
            <a:off x="5376862" y="1123950"/>
            <a:ext cx="1438275" cy="93106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PEOPLE</a:t>
            </a:r>
          </a:p>
        </p:txBody>
      </p:sp>
      <p:sp>
        <p:nvSpPr>
          <p:cNvPr id="20" name="Oval 19">
            <a:extLst>
              <a:ext uri="{FF2B5EF4-FFF2-40B4-BE49-F238E27FC236}">
                <a16:creationId xmlns:a16="http://schemas.microsoft.com/office/drawing/2014/main" id="{C1062829-5602-B4C0-6F85-CD0D085A0685}"/>
              </a:ext>
            </a:extLst>
          </p:cNvPr>
          <p:cNvSpPr/>
          <p:nvPr/>
        </p:nvSpPr>
        <p:spPr>
          <a:xfrm>
            <a:off x="3048000" y="1116809"/>
            <a:ext cx="1704975" cy="94534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PANDEMIC</a:t>
            </a:r>
          </a:p>
        </p:txBody>
      </p:sp>
      <p:sp>
        <p:nvSpPr>
          <p:cNvPr id="21" name="Oval 20">
            <a:extLst>
              <a:ext uri="{FF2B5EF4-FFF2-40B4-BE49-F238E27FC236}">
                <a16:creationId xmlns:a16="http://schemas.microsoft.com/office/drawing/2014/main" id="{DFE61666-4287-2F63-DBD9-2499123A3731}"/>
              </a:ext>
            </a:extLst>
          </p:cNvPr>
          <p:cNvSpPr/>
          <p:nvPr/>
        </p:nvSpPr>
        <p:spPr>
          <a:xfrm>
            <a:off x="4121943" y="5455535"/>
            <a:ext cx="1814513" cy="966778"/>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PRODUCTS</a:t>
            </a:r>
          </a:p>
        </p:txBody>
      </p:sp>
      <p:sp>
        <p:nvSpPr>
          <p:cNvPr id="22" name="Oval 21">
            <a:extLst>
              <a:ext uri="{FF2B5EF4-FFF2-40B4-BE49-F238E27FC236}">
                <a16:creationId xmlns:a16="http://schemas.microsoft.com/office/drawing/2014/main" id="{83129A26-8C8C-085A-65AF-F1D228EBF440}"/>
              </a:ext>
            </a:extLst>
          </p:cNvPr>
          <p:cNvSpPr/>
          <p:nvPr/>
        </p:nvSpPr>
        <p:spPr>
          <a:xfrm>
            <a:off x="1666874" y="5367344"/>
            <a:ext cx="1814513" cy="966778"/>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ECONOMIC FACTORS</a:t>
            </a:r>
          </a:p>
        </p:txBody>
      </p:sp>
      <p:sp>
        <p:nvSpPr>
          <p:cNvPr id="24" name="Rectangle: Rounded Corners 23">
            <a:extLst>
              <a:ext uri="{FF2B5EF4-FFF2-40B4-BE49-F238E27FC236}">
                <a16:creationId xmlns:a16="http://schemas.microsoft.com/office/drawing/2014/main" id="{63BCDD43-43FB-2B32-E0A8-5D14E63EB513}"/>
              </a:ext>
            </a:extLst>
          </p:cNvPr>
          <p:cNvSpPr/>
          <p:nvPr/>
        </p:nvSpPr>
        <p:spPr>
          <a:xfrm>
            <a:off x="75307" y="2000210"/>
            <a:ext cx="1443933"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GB" sz="1600" b="1" dirty="0">
                <a:effectLst/>
                <a:latin typeface="Times New Roman" panose="02020603050405020304" pitchFamily="18" charset="0"/>
                <a:ea typeface="Times New Roman" panose="02020603050405020304" pitchFamily="18" charset="0"/>
              </a:rPr>
              <a:t>Increases in transport fees</a:t>
            </a:r>
          </a:p>
        </p:txBody>
      </p:sp>
      <p:sp>
        <p:nvSpPr>
          <p:cNvPr id="25" name="Rectangle: Rounded Corners 24">
            <a:extLst>
              <a:ext uri="{FF2B5EF4-FFF2-40B4-BE49-F238E27FC236}">
                <a16:creationId xmlns:a16="http://schemas.microsoft.com/office/drawing/2014/main" id="{25006268-A475-C6AB-E1F4-87CB63A04903}"/>
              </a:ext>
            </a:extLst>
          </p:cNvPr>
          <p:cNvSpPr/>
          <p:nvPr/>
        </p:nvSpPr>
        <p:spPr>
          <a:xfrm>
            <a:off x="330994" y="262887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Increases in energy bills</a:t>
            </a:r>
            <a:endParaRPr lang="en-GB" sz="1600" b="1" dirty="0">
              <a:effectLst/>
              <a:latin typeface="Times New Roman" panose="02020603050405020304" pitchFamily="18" charset="0"/>
              <a:ea typeface="Times New Roman" panose="02020603050405020304" pitchFamily="18" charset="0"/>
            </a:endParaRPr>
          </a:p>
        </p:txBody>
      </p:sp>
      <p:sp>
        <p:nvSpPr>
          <p:cNvPr id="26" name="Rectangle: Rounded Corners 25">
            <a:extLst>
              <a:ext uri="{FF2B5EF4-FFF2-40B4-BE49-F238E27FC236}">
                <a16:creationId xmlns:a16="http://schemas.microsoft.com/office/drawing/2014/main" id="{D632DC04-489E-1AF4-6C86-BD4505FCDE49}"/>
              </a:ext>
            </a:extLst>
          </p:cNvPr>
          <p:cNvSpPr/>
          <p:nvPr/>
        </p:nvSpPr>
        <p:spPr>
          <a:xfrm>
            <a:off x="590551" y="3281320"/>
            <a:ext cx="1581149"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300" b="1" dirty="0">
                <a:effectLst/>
                <a:latin typeface="Times New Roman" panose="02020603050405020304" pitchFamily="18" charset="0"/>
                <a:ea typeface="Times New Roman" panose="02020603050405020304" pitchFamily="18" charset="0"/>
              </a:rPr>
              <a:t>Increases in commodity prices and wages</a:t>
            </a:r>
            <a:endParaRPr lang="en-GB" sz="1300" b="1" dirty="0">
              <a:effectLst/>
              <a:latin typeface="Times New Roman" panose="02020603050405020304" pitchFamily="18" charset="0"/>
              <a:ea typeface="Times New Roman" panose="02020603050405020304" pitchFamily="18" charset="0"/>
            </a:endParaRPr>
          </a:p>
        </p:txBody>
      </p:sp>
      <p:sp>
        <p:nvSpPr>
          <p:cNvPr id="27" name="Rectangle: Rounded Corners 26">
            <a:extLst>
              <a:ext uri="{FF2B5EF4-FFF2-40B4-BE49-F238E27FC236}">
                <a16:creationId xmlns:a16="http://schemas.microsoft.com/office/drawing/2014/main" id="{DBF9EBD1-F4C6-B7AB-3CB0-07A2E44CBE18}"/>
              </a:ext>
            </a:extLst>
          </p:cNvPr>
          <p:cNvSpPr/>
          <p:nvPr/>
        </p:nvSpPr>
        <p:spPr>
          <a:xfrm>
            <a:off x="3181349" y="3252773"/>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Supply chain issues</a:t>
            </a:r>
            <a:endParaRPr lang="en-GB" sz="1600" b="1" dirty="0">
              <a:effectLst/>
              <a:latin typeface="Times New Roman" panose="02020603050405020304" pitchFamily="18" charset="0"/>
              <a:ea typeface="Times New Roman" panose="02020603050405020304" pitchFamily="18" charset="0"/>
            </a:endParaRPr>
          </a:p>
        </p:txBody>
      </p:sp>
      <p:sp>
        <p:nvSpPr>
          <p:cNvPr id="28" name="Rectangle: Rounded Corners 27">
            <a:extLst>
              <a:ext uri="{FF2B5EF4-FFF2-40B4-BE49-F238E27FC236}">
                <a16:creationId xmlns:a16="http://schemas.microsoft.com/office/drawing/2014/main" id="{C977492A-AB5E-65D1-F233-09159088E392}"/>
              </a:ext>
            </a:extLst>
          </p:cNvPr>
          <p:cNvSpPr/>
          <p:nvPr/>
        </p:nvSpPr>
        <p:spPr>
          <a:xfrm>
            <a:off x="4860136" y="2438470"/>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600" b="1" dirty="0">
                <a:effectLst/>
                <a:latin typeface="Times New Roman" panose="02020603050405020304" pitchFamily="18" charset="0"/>
                <a:ea typeface="Times New Roman" panose="02020603050405020304" pitchFamily="18" charset="0"/>
              </a:rPr>
              <a:t>Low demand</a:t>
            </a:r>
            <a:endParaRPr lang="en-GB" sz="1600" b="1" dirty="0"/>
          </a:p>
        </p:txBody>
      </p:sp>
      <p:sp>
        <p:nvSpPr>
          <p:cNvPr id="29" name="Rectangle: Rounded Corners 28">
            <a:extLst>
              <a:ext uri="{FF2B5EF4-FFF2-40B4-BE49-F238E27FC236}">
                <a16:creationId xmlns:a16="http://schemas.microsoft.com/office/drawing/2014/main" id="{052F70E9-1B74-ADB6-53E8-E789B980714C}"/>
              </a:ext>
            </a:extLst>
          </p:cNvPr>
          <p:cNvSpPr/>
          <p:nvPr/>
        </p:nvSpPr>
        <p:spPr>
          <a:xfrm>
            <a:off x="5181600" y="3148018"/>
            <a:ext cx="1676401" cy="571489"/>
          </a:xfrm>
          <a:prstGeom prst="roundRect">
            <a:avLst>
              <a:gd name="adj" fmla="val 11667"/>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400" b="1" dirty="0">
                <a:effectLst/>
                <a:latin typeface="Times New Roman" panose="02020603050405020304" pitchFamily="18" charset="0"/>
                <a:ea typeface="Times New Roman" panose="02020603050405020304" pitchFamily="18" charset="0"/>
              </a:rPr>
              <a:t>Customer purchase intention</a:t>
            </a:r>
            <a:endParaRPr lang="en-GB" sz="1400" b="1" dirty="0">
              <a:effectLst/>
              <a:latin typeface="Times New Roman" panose="02020603050405020304" pitchFamily="18" charset="0"/>
              <a:ea typeface="Times New Roman" panose="02020603050405020304" pitchFamily="18" charset="0"/>
            </a:endParaRPr>
          </a:p>
        </p:txBody>
      </p:sp>
      <p:sp>
        <p:nvSpPr>
          <p:cNvPr id="30" name="Rectangle: Rounded Corners 29">
            <a:extLst>
              <a:ext uri="{FF2B5EF4-FFF2-40B4-BE49-F238E27FC236}">
                <a16:creationId xmlns:a16="http://schemas.microsoft.com/office/drawing/2014/main" id="{F321F54D-B360-8C7C-B585-37CFC6EC9EAB}"/>
              </a:ext>
            </a:extLst>
          </p:cNvPr>
          <p:cNvSpPr/>
          <p:nvPr/>
        </p:nvSpPr>
        <p:spPr>
          <a:xfrm>
            <a:off x="2819402" y="262887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Restricted events</a:t>
            </a:r>
            <a:endParaRPr lang="en-GB" sz="1600" b="1" dirty="0">
              <a:effectLst/>
              <a:latin typeface="Times New Roman" panose="02020603050405020304" pitchFamily="18" charset="0"/>
              <a:ea typeface="Times New Roman" panose="02020603050405020304" pitchFamily="18" charset="0"/>
            </a:endParaRPr>
          </a:p>
        </p:txBody>
      </p:sp>
      <p:sp>
        <p:nvSpPr>
          <p:cNvPr id="31" name="Rectangle: Rounded Corners 30">
            <a:extLst>
              <a:ext uri="{FF2B5EF4-FFF2-40B4-BE49-F238E27FC236}">
                <a16:creationId xmlns:a16="http://schemas.microsoft.com/office/drawing/2014/main" id="{A8D44CFA-0AA2-0523-9159-C108C13B89AB}"/>
              </a:ext>
            </a:extLst>
          </p:cNvPr>
          <p:cNvSpPr/>
          <p:nvPr/>
        </p:nvSpPr>
        <p:spPr>
          <a:xfrm>
            <a:off x="2083597" y="1988349"/>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Work from home</a:t>
            </a:r>
            <a:endParaRPr lang="en-GB" sz="1600" b="1" dirty="0">
              <a:effectLst/>
              <a:latin typeface="Times New Roman" panose="02020603050405020304" pitchFamily="18" charset="0"/>
              <a:ea typeface="Times New Roman" panose="02020603050405020304" pitchFamily="18" charset="0"/>
            </a:endParaRPr>
          </a:p>
        </p:txBody>
      </p:sp>
      <p:sp>
        <p:nvSpPr>
          <p:cNvPr id="32" name="Rectangle: Rounded Corners 31">
            <a:extLst>
              <a:ext uri="{FF2B5EF4-FFF2-40B4-BE49-F238E27FC236}">
                <a16:creationId xmlns:a16="http://schemas.microsoft.com/office/drawing/2014/main" id="{1AAF12CF-ACA7-890B-22C4-D1286FC4408B}"/>
              </a:ext>
            </a:extLst>
          </p:cNvPr>
          <p:cNvSpPr/>
          <p:nvPr/>
        </p:nvSpPr>
        <p:spPr>
          <a:xfrm>
            <a:off x="2145507" y="3962407"/>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Rising inflation</a:t>
            </a:r>
            <a:endParaRPr lang="en-GB" sz="1600" b="1" dirty="0">
              <a:effectLst/>
              <a:latin typeface="Times New Roman" panose="02020603050405020304" pitchFamily="18" charset="0"/>
              <a:ea typeface="Times New Roman" panose="02020603050405020304" pitchFamily="18" charset="0"/>
            </a:endParaRPr>
          </a:p>
        </p:txBody>
      </p:sp>
      <p:sp>
        <p:nvSpPr>
          <p:cNvPr id="33" name="Rectangle: Rounded Corners 32">
            <a:extLst>
              <a:ext uri="{FF2B5EF4-FFF2-40B4-BE49-F238E27FC236}">
                <a16:creationId xmlns:a16="http://schemas.microsoft.com/office/drawing/2014/main" id="{427B1F03-BE4A-8B7E-0301-09D0250AD386}"/>
              </a:ext>
            </a:extLst>
          </p:cNvPr>
          <p:cNvSpPr/>
          <p:nvPr/>
        </p:nvSpPr>
        <p:spPr>
          <a:xfrm>
            <a:off x="1381127" y="4600523"/>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sz="1600" b="1" dirty="0">
                <a:effectLst/>
                <a:latin typeface="Times New Roman" panose="02020603050405020304" pitchFamily="18" charset="0"/>
                <a:ea typeface="Times New Roman" panose="02020603050405020304" pitchFamily="18" charset="0"/>
              </a:rPr>
              <a:t>Cost of living crisis</a:t>
            </a:r>
            <a:endParaRPr lang="en-GB" sz="1600" b="1" dirty="0">
              <a:effectLst/>
              <a:latin typeface="Times New Roman" panose="02020603050405020304" pitchFamily="18" charset="0"/>
              <a:ea typeface="Times New Roman" panose="02020603050405020304" pitchFamily="18" charset="0"/>
            </a:endParaRPr>
          </a:p>
        </p:txBody>
      </p:sp>
      <p:sp>
        <p:nvSpPr>
          <p:cNvPr id="34" name="Rectangle: Rounded Corners 33">
            <a:extLst>
              <a:ext uri="{FF2B5EF4-FFF2-40B4-BE49-F238E27FC236}">
                <a16:creationId xmlns:a16="http://schemas.microsoft.com/office/drawing/2014/main" id="{A563B4FA-629E-1CF6-8743-A876E7A4AEDE}"/>
              </a:ext>
            </a:extLst>
          </p:cNvPr>
          <p:cNvSpPr/>
          <p:nvPr/>
        </p:nvSpPr>
        <p:spPr>
          <a:xfrm>
            <a:off x="4010028" y="4345762"/>
            <a:ext cx="1438275" cy="571489"/>
          </a:xfrm>
          <a:prstGeom prst="roundRect">
            <a:avLst/>
          </a:prstGeom>
          <a:solidFill>
            <a:schemeClr val="bg2">
              <a:lumMod val="9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b="1" dirty="0"/>
              <a:t>Lack of variety</a:t>
            </a:r>
          </a:p>
        </p:txBody>
      </p:sp>
      <p:cxnSp>
        <p:nvCxnSpPr>
          <p:cNvPr id="36" name="Connector: Elbow 35">
            <a:extLst>
              <a:ext uri="{FF2B5EF4-FFF2-40B4-BE49-F238E27FC236}">
                <a16:creationId xmlns:a16="http://schemas.microsoft.com/office/drawing/2014/main" id="{8F2837FC-D248-36BF-16C8-8B0C20D3AFF5}"/>
              </a:ext>
            </a:extLst>
          </p:cNvPr>
          <p:cNvCxnSpPr>
            <a:cxnSpLocks/>
            <a:stCxn id="24" idx="3"/>
          </p:cNvCxnSpPr>
          <p:nvPr/>
        </p:nvCxnSpPr>
        <p:spPr>
          <a:xfrm>
            <a:off x="1519240" y="2285955"/>
            <a:ext cx="483391" cy="161950"/>
          </a:xfrm>
          <a:prstGeom prst="bentConnector3">
            <a:avLst/>
          </a:prstGeom>
          <a:ln w="349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Connector: Elbow 38">
            <a:extLst>
              <a:ext uri="{FF2B5EF4-FFF2-40B4-BE49-F238E27FC236}">
                <a16:creationId xmlns:a16="http://schemas.microsoft.com/office/drawing/2014/main" id="{9130042B-775E-402F-EEA9-1B46D68606D7}"/>
              </a:ext>
            </a:extLst>
          </p:cNvPr>
          <p:cNvCxnSpPr>
            <a:cxnSpLocks/>
          </p:cNvCxnSpPr>
          <p:nvPr/>
        </p:nvCxnSpPr>
        <p:spPr>
          <a:xfrm>
            <a:off x="3577829" y="2295505"/>
            <a:ext cx="483391" cy="161950"/>
          </a:xfrm>
          <a:prstGeom prst="bentConnector3">
            <a:avLst/>
          </a:prstGeom>
          <a:ln w="349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206545E-D8D6-914C-CEDB-D42E73F19DDF}"/>
              </a:ext>
            </a:extLst>
          </p:cNvPr>
          <p:cNvCxnSpPr/>
          <p:nvPr/>
        </p:nvCxnSpPr>
        <p:spPr>
          <a:xfrm>
            <a:off x="1857375" y="2914621"/>
            <a:ext cx="4667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5FFD08BC-E76B-6889-26DC-F7DF76F38625}"/>
              </a:ext>
            </a:extLst>
          </p:cNvPr>
          <p:cNvCxnSpPr/>
          <p:nvPr/>
        </p:nvCxnSpPr>
        <p:spPr>
          <a:xfrm>
            <a:off x="2228849" y="3567065"/>
            <a:ext cx="4667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859A7AB-74FF-0CB5-1916-8C47D8AC96F5}"/>
              </a:ext>
            </a:extLst>
          </p:cNvPr>
          <p:cNvCxnSpPr>
            <a:cxnSpLocks/>
          </p:cNvCxnSpPr>
          <p:nvPr/>
        </p:nvCxnSpPr>
        <p:spPr>
          <a:xfrm>
            <a:off x="4276131" y="2950359"/>
            <a:ext cx="322659" cy="14317"/>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43654516-4D8B-2CA6-BA75-9D75CF55854B}"/>
              </a:ext>
            </a:extLst>
          </p:cNvPr>
          <p:cNvCxnSpPr>
            <a:cxnSpLocks/>
            <a:stCxn id="27" idx="3"/>
          </p:cNvCxnSpPr>
          <p:nvPr/>
        </p:nvCxnSpPr>
        <p:spPr>
          <a:xfrm flipV="1">
            <a:off x="4619624" y="3538488"/>
            <a:ext cx="385763" cy="3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F3DD7E80-FA22-C3EF-38E5-2241CF3C786D}"/>
              </a:ext>
            </a:extLst>
          </p:cNvPr>
          <p:cNvCxnSpPr>
            <a:cxnSpLocks/>
          </p:cNvCxnSpPr>
          <p:nvPr/>
        </p:nvCxnSpPr>
        <p:spPr>
          <a:xfrm>
            <a:off x="6858001" y="3429000"/>
            <a:ext cx="30479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8E92CA3B-2CC5-8429-3A8D-83501A0ECC2F}"/>
              </a:ext>
            </a:extLst>
          </p:cNvPr>
          <p:cNvCxnSpPr>
            <a:cxnSpLocks/>
          </p:cNvCxnSpPr>
          <p:nvPr/>
        </p:nvCxnSpPr>
        <p:spPr>
          <a:xfrm>
            <a:off x="6315075" y="2743199"/>
            <a:ext cx="314325"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BDB15AF0-AA34-15C8-0FFE-EF9BD18134D8}"/>
              </a:ext>
            </a:extLst>
          </p:cNvPr>
          <p:cNvCxnSpPr>
            <a:cxnSpLocks/>
          </p:cNvCxnSpPr>
          <p:nvPr/>
        </p:nvCxnSpPr>
        <p:spPr>
          <a:xfrm>
            <a:off x="3614737" y="4248151"/>
            <a:ext cx="285750"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78A57405-E8C3-563F-5A95-0F4FCB7A0C45}"/>
              </a:ext>
            </a:extLst>
          </p:cNvPr>
          <p:cNvCxnSpPr>
            <a:cxnSpLocks/>
          </p:cNvCxnSpPr>
          <p:nvPr/>
        </p:nvCxnSpPr>
        <p:spPr>
          <a:xfrm>
            <a:off x="2864644" y="4886238"/>
            <a:ext cx="397668"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0AB17030-E146-F72F-B38A-6E0EDCE4D889}"/>
              </a:ext>
            </a:extLst>
          </p:cNvPr>
          <p:cNvCxnSpPr>
            <a:cxnSpLocks/>
          </p:cNvCxnSpPr>
          <p:nvPr/>
        </p:nvCxnSpPr>
        <p:spPr>
          <a:xfrm>
            <a:off x="5448303" y="4633857"/>
            <a:ext cx="309563"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8291787"/>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2"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heel(2)">
                                      <p:cBhvr>
                                        <p:cTn id="12" dur="750"/>
                                        <p:tgtEl>
                                          <p:spTgt spid="18"/>
                                        </p:tgtEl>
                                      </p:cBhvr>
                                    </p:animEffect>
                                  </p:childTnLst>
                                </p:cTn>
                              </p:par>
                            </p:childTnLst>
                          </p:cTn>
                        </p:par>
                        <p:par>
                          <p:cTn id="13" fill="hold">
                            <p:stCondLst>
                              <p:cond delay="750"/>
                            </p:stCondLst>
                            <p:childTnLst>
                              <p:par>
                                <p:cTn id="14" presetID="21" presetClass="entr" presetSubtype="2" fill="hold" grpId="0"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heel(2)">
                                      <p:cBhvr>
                                        <p:cTn id="16" dur="750"/>
                                        <p:tgtEl>
                                          <p:spTgt spid="20"/>
                                        </p:tgtEl>
                                      </p:cBhvr>
                                    </p:animEffect>
                                  </p:childTnLst>
                                </p:cTn>
                              </p:par>
                            </p:childTnLst>
                          </p:cTn>
                        </p:par>
                        <p:par>
                          <p:cTn id="17" fill="hold">
                            <p:stCondLst>
                              <p:cond delay="1500"/>
                            </p:stCondLst>
                            <p:childTnLst>
                              <p:par>
                                <p:cTn id="18" presetID="21" presetClass="entr" presetSubtype="2"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wheel(2)">
                                      <p:cBhvr>
                                        <p:cTn id="20" dur="750"/>
                                        <p:tgtEl>
                                          <p:spTgt spid="19"/>
                                        </p:tgtEl>
                                      </p:cBhvr>
                                    </p:animEffect>
                                  </p:childTnLst>
                                </p:cTn>
                              </p:par>
                            </p:childTnLst>
                          </p:cTn>
                        </p:par>
                        <p:par>
                          <p:cTn id="21" fill="hold">
                            <p:stCondLst>
                              <p:cond delay="2250"/>
                            </p:stCondLst>
                            <p:childTnLst>
                              <p:par>
                                <p:cTn id="22" presetID="21" presetClass="entr" presetSubtype="2" fill="hold" grpId="0"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wheel(2)">
                                      <p:cBhvr>
                                        <p:cTn id="24" dur="750"/>
                                        <p:tgtEl>
                                          <p:spTgt spid="22"/>
                                        </p:tgtEl>
                                      </p:cBhvr>
                                    </p:animEffect>
                                  </p:childTnLst>
                                </p:cTn>
                              </p:par>
                            </p:childTnLst>
                          </p:cTn>
                        </p:par>
                        <p:par>
                          <p:cTn id="25" fill="hold">
                            <p:stCondLst>
                              <p:cond delay="3000"/>
                            </p:stCondLst>
                            <p:childTnLst>
                              <p:par>
                                <p:cTn id="26" presetID="21" presetClass="entr" presetSubtype="2" fill="hold" grpId="0"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wheel(2)">
                                      <p:cBhvr>
                                        <p:cTn id="28" dur="750"/>
                                        <p:tgtEl>
                                          <p:spTgt spid="21"/>
                                        </p:tgtEl>
                                      </p:cBhvr>
                                    </p:animEffect>
                                  </p:childTnLst>
                                </p:cTn>
                              </p:par>
                            </p:childTnLst>
                          </p:cTn>
                        </p:par>
                        <p:par>
                          <p:cTn id="29" fill="hold">
                            <p:stCondLst>
                              <p:cond delay="3750"/>
                            </p:stCondLst>
                            <p:childTnLst>
                              <p:par>
                                <p:cTn id="30" presetID="26" presetClass="entr" presetSubtype="0" fill="hold" grpId="0" nodeType="after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wipe(down)">
                                      <p:cBhvr>
                                        <p:cTn id="32" dur="217">
                                          <p:stCondLst>
                                            <p:cond delay="0"/>
                                          </p:stCondLst>
                                        </p:cTn>
                                        <p:tgtEl>
                                          <p:spTgt spid="24"/>
                                        </p:tgtEl>
                                      </p:cBhvr>
                                    </p:animEffect>
                                    <p:anim calcmode="lin" valueType="num">
                                      <p:cBhvr>
                                        <p:cTn id="33" dur="683"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34" dur="249"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35" dur="249" tmFilter="0, 0; 0.125,0.2665; 0.25,0.4; 0.375,0.465; 0.5,0.5;  0.625,0.535; 0.75,0.6; 0.875,0.7335; 1,1">
                                          <p:stCondLst>
                                            <p:cond delay="249"/>
                                          </p:stCondLst>
                                        </p:cTn>
                                        <p:tgtEl>
                                          <p:spTgt spid="24"/>
                                        </p:tgtEl>
                                        <p:attrNameLst>
                                          <p:attrName>ppt_y</p:attrName>
                                        </p:attrNameLst>
                                      </p:cBhvr>
                                      <p:tavLst>
                                        <p:tav tm="0" fmla="#ppt_y-sin(pi*$)/9">
                                          <p:val>
                                            <p:fltVal val="0"/>
                                          </p:val>
                                        </p:tav>
                                        <p:tav tm="100000">
                                          <p:val>
                                            <p:fltVal val="1"/>
                                          </p:val>
                                        </p:tav>
                                      </p:tavLst>
                                    </p:anim>
                                    <p:anim calcmode="lin" valueType="num">
                                      <p:cBhvr>
                                        <p:cTn id="36" dur="124" tmFilter="0, 0; 0.125,0.2665; 0.25,0.4; 0.375,0.465; 0.5,0.5;  0.625,0.535; 0.75,0.6; 0.875,0.7335; 1,1">
                                          <p:stCondLst>
                                            <p:cond delay="497"/>
                                          </p:stCondLst>
                                        </p:cTn>
                                        <p:tgtEl>
                                          <p:spTgt spid="24"/>
                                        </p:tgtEl>
                                        <p:attrNameLst>
                                          <p:attrName>ppt_y</p:attrName>
                                        </p:attrNameLst>
                                      </p:cBhvr>
                                      <p:tavLst>
                                        <p:tav tm="0" fmla="#ppt_y-sin(pi*$)/27">
                                          <p:val>
                                            <p:fltVal val="0"/>
                                          </p:val>
                                        </p:tav>
                                        <p:tav tm="100000">
                                          <p:val>
                                            <p:fltVal val="1"/>
                                          </p:val>
                                        </p:tav>
                                      </p:tavLst>
                                    </p:anim>
                                    <p:anim calcmode="lin" valueType="num">
                                      <p:cBhvr>
                                        <p:cTn id="37" dur="62" tmFilter="0, 0; 0.125,0.2665; 0.25,0.4; 0.375,0.465; 0.5,0.5;  0.625,0.535; 0.75,0.6; 0.875,0.7335; 1,1">
                                          <p:stCondLst>
                                            <p:cond delay="621"/>
                                          </p:stCondLst>
                                        </p:cTn>
                                        <p:tgtEl>
                                          <p:spTgt spid="24"/>
                                        </p:tgtEl>
                                        <p:attrNameLst>
                                          <p:attrName>ppt_y</p:attrName>
                                        </p:attrNameLst>
                                      </p:cBhvr>
                                      <p:tavLst>
                                        <p:tav tm="0" fmla="#ppt_y-sin(pi*$)/81">
                                          <p:val>
                                            <p:fltVal val="0"/>
                                          </p:val>
                                        </p:tav>
                                        <p:tav tm="100000">
                                          <p:val>
                                            <p:fltVal val="1"/>
                                          </p:val>
                                        </p:tav>
                                      </p:tavLst>
                                    </p:anim>
                                    <p:animScale>
                                      <p:cBhvr>
                                        <p:cTn id="38" dur="10">
                                          <p:stCondLst>
                                            <p:cond delay="244"/>
                                          </p:stCondLst>
                                        </p:cTn>
                                        <p:tgtEl>
                                          <p:spTgt spid="24"/>
                                        </p:tgtEl>
                                      </p:cBhvr>
                                      <p:to x="100000" y="60000"/>
                                    </p:animScale>
                                    <p:animScale>
                                      <p:cBhvr>
                                        <p:cTn id="39" dur="62" decel="50000">
                                          <p:stCondLst>
                                            <p:cond delay="254"/>
                                          </p:stCondLst>
                                        </p:cTn>
                                        <p:tgtEl>
                                          <p:spTgt spid="24"/>
                                        </p:tgtEl>
                                      </p:cBhvr>
                                      <p:to x="100000" y="100000"/>
                                    </p:animScale>
                                    <p:animScale>
                                      <p:cBhvr>
                                        <p:cTn id="40" dur="10">
                                          <p:stCondLst>
                                            <p:cond delay="492"/>
                                          </p:stCondLst>
                                        </p:cTn>
                                        <p:tgtEl>
                                          <p:spTgt spid="24"/>
                                        </p:tgtEl>
                                      </p:cBhvr>
                                      <p:to x="100000" y="80000"/>
                                    </p:animScale>
                                    <p:animScale>
                                      <p:cBhvr>
                                        <p:cTn id="41" dur="62" decel="50000">
                                          <p:stCondLst>
                                            <p:cond delay="502"/>
                                          </p:stCondLst>
                                        </p:cTn>
                                        <p:tgtEl>
                                          <p:spTgt spid="24"/>
                                        </p:tgtEl>
                                      </p:cBhvr>
                                      <p:to x="100000" y="100000"/>
                                    </p:animScale>
                                    <p:animScale>
                                      <p:cBhvr>
                                        <p:cTn id="42" dur="10">
                                          <p:stCondLst>
                                            <p:cond delay="616"/>
                                          </p:stCondLst>
                                        </p:cTn>
                                        <p:tgtEl>
                                          <p:spTgt spid="24"/>
                                        </p:tgtEl>
                                      </p:cBhvr>
                                      <p:to x="100000" y="90000"/>
                                    </p:animScale>
                                    <p:animScale>
                                      <p:cBhvr>
                                        <p:cTn id="43" dur="62" decel="50000">
                                          <p:stCondLst>
                                            <p:cond delay="625"/>
                                          </p:stCondLst>
                                        </p:cTn>
                                        <p:tgtEl>
                                          <p:spTgt spid="24"/>
                                        </p:tgtEl>
                                      </p:cBhvr>
                                      <p:to x="100000" y="100000"/>
                                    </p:animScale>
                                    <p:animScale>
                                      <p:cBhvr>
                                        <p:cTn id="44" dur="10">
                                          <p:stCondLst>
                                            <p:cond delay="678"/>
                                          </p:stCondLst>
                                        </p:cTn>
                                        <p:tgtEl>
                                          <p:spTgt spid="24"/>
                                        </p:tgtEl>
                                      </p:cBhvr>
                                      <p:to x="100000" y="95000"/>
                                    </p:animScale>
                                    <p:animScale>
                                      <p:cBhvr>
                                        <p:cTn id="45" dur="62" decel="50000">
                                          <p:stCondLst>
                                            <p:cond delay="688"/>
                                          </p:stCondLst>
                                        </p:cTn>
                                        <p:tgtEl>
                                          <p:spTgt spid="24"/>
                                        </p:tgtEl>
                                      </p:cBhvr>
                                      <p:to x="100000" y="100000"/>
                                    </p:animScale>
                                  </p:childTnLst>
                                </p:cTn>
                              </p:par>
                            </p:childTnLst>
                          </p:cTn>
                        </p:par>
                        <p:par>
                          <p:cTn id="46" fill="hold">
                            <p:stCondLst>
                              <p:cond delay="4500"/>
                            </p:stCondLst>
                            <p:childTnLst>
                              <p:par>
                                <p:cTn id="47" presetID="1" presetClass="entr" presetSubtype="0" fill="hold" nodeType="afterEffect">
                                  <p:stCondLst>
                                    <p:cond delay="0"/>
                                  </p:stCondLst>
                                  <p:childTnLst>
                                    <p:set>
                                      <p:cBhvr>
                                        <p:cTn id="48" dur="1" fill="hold">
                                          <p:stCondLst>
                                            <p:cond delay="0"/>
                                          </p:stCondLst>
                                        </p:cTn>
                                        <p:tgtEl>
                                          <p:spTgt spid="36"/>
                                        </p:tgtEl>
                                        <p:attrNameLst>
                                          <p:attrName>style.visibility</p:attrName>
                                        </p:attrNameLst>
                                      </p:cBhvr>
                                      <p:to>
                                        <p:strVal val="visible"/>
                                      </p:to>
                                    </p:set>
                                  </p:childTnLst>
                                </p:cTn>
                              </p:par>
                            </p:childTnLst>
                          </p:cTn>
                        </p:par>
                        <p:par>
                          <p:cTn id="49" fill="hold">
                            <p:stCondLst>
                              <p:cond delay="4500"/>
                            </p:stCondLst>
                            <p:childTnLst>
                              <p:par>
                                <p:cTn id="50" presetID="26" presetClass="entr" presetSubtype="0" fill="hold" grpId="0" nodeType="afterEffect">
                                  <p:stCondLst>
                                    <p:cond delay="0"/>
                                  </p:stCondLst>
                                  <p:childTnLst>
                                    <p:set>
                                      <p:cBhvr>
                                        <p:cTn id="51" dur="1" fill="hold">
                                          <p:stCondLst>
                                            <p:cond delay="0"/>
                                          </p:stCondLst>
                                        </p:cTn>
                                        <p:tgtEl>
                                          <p:spTgt spid="25"/>
                                        </p:tgtEl>
                                        <p:attrNameLst>
                                          <p:attrName>style.visibility</p:attrName>
                                        </p:attrNameLst>
                                      </p:cBhvr>
                                      <p:to>
                                        <p:strVal val="visible"/>
                                      </p:to>
                                    </p:set>
                                    <p:animEffect transition="in" filter="wipe(down)">
                                      <p:cBhvr>
                                        <p:cTn id="52" dur="217">
                                          <p:stCondLst>
                                            <p:cond delay="0"/>
                                          </p:stCondLst>
                                        </p:cTn>
                                        <p:tgtEl>
                                          <p:spTgt spid="25"/>
                                        </p:tgtEl>
                                      </p:cBhvr>
                                    </p:animEffect>
                                    <p:anim calcmode="lin" valueType="num">
                                      <p:cBhvr>
                                        <p:cTn id="53" dur="683" tmFilter="0,0; 0.14,0.36; 0.43,0.73; 0.71,0.91; 1.0,1.0">
                                          <p:stCondLst>
                                            <p:cond delay="0"/>
                                          </p:stCondLst>
                                        </p:cTn>
                                        <p:tgtEl>
                                          <p:spTgt spid="25"/>
                                        </p:tgtEl>
                                        <p:attrNameLst>
                                          <p:attrName>ppt_x</p:attrName>
                                        </p:attrNameLst>
                                      </p:cBhvr>
                                      <p:tavLst>
                                        <p:tav tm="0">
                                          <p:val>
                                            <p:strVal val="#ppt_x-0.25"/>
                                          </p:val>
                                        </p:tav>
                                        <p:tav tm="100000">
                                          <p:val>
                                            <p:strVal val="#ppt_x"/>
                                          </p:val>
                                        </p:tav>
                                      </p:tavLst>
                                    </p:anim>
                                    <p:anim calcmode="lin" valueType="num">
                                      <p:cBhvr>
                                        <p:cTn id="54" dur="249" tmFilter="0.0,0.0; 0.25,0.07; 0.50,0.2; 0.75,0.467; 1.0,1.0">
                                          <p:stCondLst>
                                            <p:cond delay="0"/>
                                          </p:stCondLst>
                                        </p:cTn>
                                        <p:tgtEl>
                                          <p:spTgt spid="25"/>
                                        </p:tgtEl>
                                        <p:attrNameLst>
                                          <p:attrName>ppt_y</p:attrName>
                                        </p:attrNameLst>
                                      </p:cBhvr>
                                      <p:tavLst>
                                        <p:tav tm="0" fmla="#ppt_y-sin(pi*$)/3">
                                          <p:val>
                                            <p:fltVal val="0.5"/>
                                          </p:val>
                                        </p:tav>
                                        <p:tav tm="100000">
                                          <p:val>
                                            <p:fltVal val="1"/>
                                          </p:val>
                                        </p:tav>
                                      </p:tavLst>
                                    </p:anim>
                                    <p:anim calcmode="lin" valueType="num">
                                      <p:cBhvr>
                                        <p:cTn id="55" dur="249" tmFilter="0, 0; 0.125,0.2665; 0.25,0.4; 0.375,0.465; 0.5,0.5;  0.625,0.535; 0.75,0.6; 0.875,0.7335; 1,1">
                                          <p:stCondLst>
                                            <p:cond delay="249"/>
                                          </p:stCondLst>
                                        </p:cTn>
                                        <p:tgtEl>
                                          <p:spTgt spid="25"/>
                                        </p:tgtEl>
                                        <p:attrNameLst>
                                          <p:attrName>ppt_y</p:attrName>
                                        </p:attrNameLst>
                                      </p:cBhvr>
                                      <p:tavLst>
                                        <p:tav tm="0" fmla="#ppt_y-sin(pi*$)/9">
                                          <p:val>
                                            <p:fltVal val="0"/>
                                          </p:val>
                                        </p:tav>
                                        <p:tav tm="100000">
                                          <p:val>
                                            <p:fltVal val="1"/>
                                          </p:val>
                                        </p:tav>
                                      </p:tavLst>
                                    </p:anim>
                                    <p:anim calcmode="lin" valueType="num">
                                      <p:cBhvr>
                                        <p:cTn id="56" dur="124" tmFilter="0, 0; 0.125,0.2665; 0.25,0.4; 0.375,0.465; 0.5,0.5;  0.625,0.535; 0.75,0.6; 0.875,0.7335; 1,1">
                                          <p:stCondLst>
                                            <p:cond delay="497"/>
                                          </p:stCondLst>
                                        </p:cTn>
                                        <p:tgtEl>
                                          <p:spTgt spid="25"/>
                                        </p:tgtEl>
                                        <p:attrNameLst>
                                          <p:attrName>ppt_y</p:attrName>
                                        </p:attrNameLst>
                                      </p:cBhvr>
                                      <p:tavLst>
                                        <p:tav tm="0" fmla="#ppt_y-sin(pi*$)/27">
                                          <p:val>
                                            <p:fltVal val="0"/>
                                          </p:val>
                                        </p:tav>
                                        <p:tav tm="100000">
                                          <p:val>
                                            <p:fltVal val="1"/>
                                          </p:val>
                                        </p:tav>
                                      </p:tavLst>
                                    </p:anim>
                                    <p:anim calcmode="lin" valueType="num">
                                      <p:cBhvr>
                                        <p:cTn id="57" dur="62" tmFilter="0, 0; 0.125,0.2665; 0.25,0.4; 0.375,0.465; 0.5,0.5;  0.625,0.535; 0.75,0.6; 0.875,0.7335; 1,1">
                                          <p:stCondLst>
                                            <p:cond delay="621"/>
                                          </p:stCondLst>
                                        </p:cTn>
                                        <p:tgtEl>
                                          <p:spTgt spid="25"/>
                                        </p:tgtEl>
                                        <p:attrNameLst>
                                          <p:attrName>ppt_y</p:attrName>
                                        </p:attrNameLst>
                                      </p:cBhvr>
                                      <p:tavLst>
                                        <p:tav tm="0" fmla="#ppt_y-sin(pi*$)/81">
                                          <p:val>
                                            <p:fltVal val="0"/>
                                          </p:val>
                                        </p:tav>
                                        <p:tav tm="100000">
                                          <p:val>
                                            <p:fltVal val="1"/>
                                          </p:val>
                                        </p:tav>
                                      </p:tavLst>
                                    </p:anim>
                                    <p:animScale>
                                      <p:cBhvr>
                                        <p:cTn id="58" dur="10">
                                          <p:stCondLst>
                                            <p:cond delay="244"/>
                                          </p:stCondLst>
                                        </p:cTn>
                                        <p:tgtEl>
                                          <p:spTgt spid="25"/>
                                        </p:tgtEl>
                                      </p:cBhvr>
                                      <p:to x="100000" y="60000"/>
                                    </p:animScale>
                                    <p:animScale>
                                      <p:cBhvr>
                                        <p:cTn id="59" dur="62" decel="50000">
                                          <p:stCondLst>
                                            <p:cond delay="254"/>
                                          </p:stCondLst>
                                        </p:cTn>
                                        <p:tgtEl>
                                          <p:spTgt spid="25"/>
                                        </p:tgtEl>
                                      </p:cBhvr>
                                      <p:to x="100000" y="100000"/>
                                    </p:animScale>
                                    <p:animScale>
                                      <p:cBhvr>
                                        <p:cTn id="60" dur="10">
                                          <p:stCondLst>
                                            <p:cond delay="492"/>
                                          </p:stCondLst>
                                        </p:cTn>
                                        <p:tgtEl>
                                          <p:spTgt spid="25"/>
                                        </p:tgtEl>
                                      </p:cBhvr>
                                      <p:to x="100000" y="80000"/>
                                    </p:animScale>
                                    <p:animScale>
                                      <p:cBhvr>
                                        <p:cTn id="61" dur="62" decel="50000">
                                          <p:stCondLst>
                                            <p:cond delay="502"/>
                                          </p:stCondLst>
                                        </p:cTn>
                                        <p:tgtEl>
                                          <p:spTgt spid="25"/>
                                        </p:tgtEl>
                                      </p:cBhvr>
                                      <p:to x="100000" y="100000"/>
                                    </p:animScale>
                                    <p:animScale>
                                      <p:cBhvr>
                                        <p:cTn id="62" dur="10">
                                          <p:stCondLst>
                                            <p:cond delay="616"/>
                                          </p:stCondLst>
                                        </p:cTn>
                                        <p:tgtEl>
                                          <p:spTgt spid="25"/>
                                        </p:tgtEl>
                                      </p:cBhvr>
                                      <p:to x="100000" y="90000"/>
                                    </p:animScale>
                                    <p:animScale>
                                      <p:cBhvr>
                                        <p:cTn id="63" dur="62" decel="50000">
                                          <p:stCondLst>
                                            <p:cond delay="625"/>
                                          </p:stCondLst>
                                        </p:cTn>
                                        <p:tgtEl>
                                          <p:spTgt spid="25"/>
                                        </p:tgtEl>
                                      </p:cBhvr>
                                      <p:to x="100000" y="100000"/>
                                    </p:animScale>
                                    <p:animScale>
                                      <p:cBhvr>
                                        <p:cTn id="64" dur="10">
                                          <p:stCondLst>
                                            <p:cond delay="678"/>
                                          </p:stCondLst>
                                        </p:cTn>
                                        <p:tgtEl>
                                          <p:spTgt spid="25"/>
                                        </p:tgtEl>
                                      </p:cBhvr>
                                      <p:to x="100000" y="95000"/>
                                    </p:animScale>
                                    <p:animScale>
                                      <p:cBhvr>
                                        <p:cTn id="65" dur="62" decel="50000">
                                          <p:stCondLst>
                                            <p:cond delay="688"/>
                                          </p:stCondLst>
                                        </p:cTn>
                                        <p:tgtEl>
                                          <p:spTgt spid="25"/>
                                        </p:tgtEl>
                                      </p:cBhvr>
                                      <p:to x="100000" y="100000"/>
                                    </p:animScale>
                                  </p:childTnLst>
                                </p:cTn>
                              </p:par>
                            </p:childTnLst>
                          </p:cTn>
                        </p:par>
                        <p:par>
                          <p:cTn id="66" fill="hold">
                            <p:stCondLst>
                              <p:cond delay="5250"/>
                            </p:stCondLst>
                            <p:childTnLst>
                              <p:par>
                                <p:cTn id="67" presetID="1" presetClass="entr" presetSubtype="0" fill="hold" nodeType="afterEffect">
                                  <p:stCondLst>
                                    <p:cond delay="0"/>
                                  </p:stCondLst>
                                  <p:childTnLst>
                                    <p:set>
                                      <p:cBhvr>
                                        <p:cTn id="68" dur="1" fill="hold">
                                          <p:stCondLst>
                                            <p:cond delay="0"/>
                                          </p:stCondLst>
                                        </p:cTn>
                                        <p:tgtEl>
                                          <p:spTgt spid="41"/>
                                        </p:tgtEl>
                                        <p:attrNameLst>
                                          <p:attrName>style.visibility</p:attrName>
                                        </p:attrNameLst>
                                      </p:cBhvr>
                                      <p:to>
                                        <p:strVal val="visible"/>
                                      </p:to>
                                    </p:set>
                                  </p:childTnLst>
                                </p:cTn>
                              </p:par>
                            </p:childTnLst>
                          </p:cTn>
                        </p:par>
                        <p:par>
                          <p:cTn id="69" fill="hold">
                            <p:stCondLst>
                              <p:cond delay="5250"/>
                            </p:stCondLst>
                            <p:childTnLst>
                              <p:par>
                                <p:cTn id="70" presetID="26" presetClass="entr" presetSubtype="0" fill="hold" grpId="0" nodeType="afterEffect">
                                  <p:stCondLst>
                                    <p:cond delay="0"/>
                                  </p:stCondLst>
                                  <p:childTnLst>
                                    <p:set>
                                      <p:cBhvr>
                                        <p:cTn id="71" dur="1" fill="hold">
                                          <p:stCondLst>
                                            <p:cond delay="0"/>
                                          </p:stCondLst>
                                        </p:cTn>
                                        <p:tgtEl>
                                          <p:spTgt spid="26"/>
                                        </p:tgtEl>
                                        <p:attrNameLst>
                                          <p:attrName>style.visibility</p:attrName>
                                        </p:attrNameLst>
                                      </p:cBhvr>
                                      <p:to>
                                        <p:strVal val="visible"/>
                                      </p:to>
                                    </p:set>
                                    <p:animEffect transition="in" filter="wipe(down)">
                                      <p:cBhvr>
                                        <p:cTn id="72" dur="217">
                                          <p:stCondLst>
                                            <p:cond delay="0"/>
                                          </p:stCondLst>
                                        </p:cTn>
                                        <p:tgtEl>
                                          <p:spTgt spid="26"/>
                                        </p:tgtEl>
                                      </p:cBhvr>
                                    </p:animEffect>
                                    <p:anim calcmode="lin" valueType="num">
                                      <p:cBhvr>
                                        <p:cTn id="73" dur="683"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74" dur="249"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75" dur="249" tmFilter="0, 0; 0.125,0.2665; 0.25,0.4; 0.375,0.465; 0.5,0.5;  0.625,0.535; 0.75,0.6; 0.875,0.7335; 1,1">
                                          <p:stCondLst>
                                            <p:cond delay="249"/>
                                          </p:stCondLst>
                                        </p:cTn>
                                        <p:tgtEl>
                                          <p:spTgt spid="26"/>
                                        </p:tgtEl>
                                        <p:attrNameLst>
                                          <p:attrName>ppt_y</p:attrName>
                                        </p:attrNameLst>
                                      </p:cBhvr>
                                      <p:tavLst>
                                        <p:tav tm="0" fmla="#ppt_y-sin(pi*$)/9">
                                          <p:val>
                                            <p:fltVal val="0"/>
                                          </p:val>
                                        </p:tav>
                                        <p:tav tm="100000">
                                          <p:val>
                                            <p:fltVal val="1"/>
                                          </p:val>
                                        </p:tav>
                                      </p:tavLst>
                                    </p:anim>
                                    <p:anim calcmode="lin" valueType="num">
                                      <p:cBhvr>
                                        <p:cTn id="76" dur="124" tmFilter="0, 0; 0.125,0.2665; 0.25,0.4; 0.375,0.465; 0.5,0.5;  0.625,0.535; 0.75,0.6; 0.875,0.7335; 1,1">
                                          <p:stCondLst>
                                            <p:cond delay="497"/>
                                          </p:stCondLst>
                                        </p:cTn>
                                        <p:tgtEl>
                                          <p:spTgt spid="26"/>
                                        </p:tgtEl>
                                        <p:attrNameLst>
                                          <p:attrName>ppt_y</p:attrName>
                                        </p:attrNameLst>
                                      </p:cBhvr>
                                      <p:tavLst>
                                        <p:tav tm="0" fmla="#ppt_y-sin(pi*$)/27">
                                          <p:val>
                                            <p:fltVal val="0"/>
                                          </p:val>
                                        </p:tav>
                                        <p:tav tm="100000">
                                          <p:val>
                                            <p:fltVal val="1"/>
                                          </p:val>
                                        </p:tav>
                                      </p:tavLst>
                                    </p:anim>
                                    <p:anim calcmode="lin" valueType="num">
                                      <p:cBhvr>
                                        <p:cTn id="77" dur="62" tmFilter="0, 0; 0.125,0.2665; 0.25,0.4; 0.375,0.465; 0.5,0.5;  0.625,0.535; 0.75,0.6; 0.875,0.7335; 1,1">
                                          <p:stCondLst>
                                            <p:cond delay="621"/>
                                          </p:stCondLst>
                                        </p:cTn>
                                        <p:tgtEl>
                                          <p:spTgt spid="26"/>
                                        </p:tgtEl>
                                        <p:attrNameLst>
                                          <p:attrName>ppt_y</p:attrName>
                                        </p:attrNameLst>
                                      </p:cBhvr>
                                      <p:tavLst>
                                        <p:tav tm="0" fmla="#ppt_y-sin(pi*$)/81">
                                          <p:val>
                                            <p:fltVal val="0"/>
                                          </p:val>
                                        </p:tav>
                                        <p:tav tm="100000">
                                          <p:val>
                                            <p:fltVal val="1"/>
                                          </p:val>
                                        </p:tav>
                                      </p:tavLst>
                                    </p:anim>
                                    <p:animScale>
                                      <p:cBhvr>
                                        <p:cTn id="78" dur="10">
                                          <p:stCondLst>
                                            <p:cond delay="244"/>
                                          </p:stCondLst>
                                        </p:cTn>
                                        <p:tgtEl>
                                          <p:spTgt spid="26"/>
                                        </p:tgtEl>
                                      </p:cBhvr>
                                      <p:to x="100000" y="60000"/>
                                    </p:animScale>
                                    <p:animScale>
                                      <p:cBhvr>
                                        <p:cTn id="79" dur="62" decel="50000">
                                          <p:stCondLst>
                                            <p:cond delay="254"/>
                                          </p:stCondLst>
                                        </p:cTn>
                                        <p:tgtEl>
                                          <p:spTgt spid="26"/>
                                        </p:tgtEl>
                                      </p:cBhvr>
                                      <p:to x="100000" y="100000"/>
                                    </p:animScale>
                                    <p:animScale>
                                      <p:cBhvr>
                                        <p:cTn id="80" dur="10">
                                          <p:stCondLst>
                                            <p:cond delay="492"/>
                                          </p:stCondLst>
                                        </p:cTn>
                                        <p:tgtEl>
                                          <p:spTgt spid="26"/>
                                        </p:tgtEl>
                                      </p:cBhvr>
                                      <p:to x="100000" y="80000"/>
                                    </p:animScale>
                                    <p:animScale>
                                      <p:cBhvr>
                                        <p:cTn id="81" dur="62" decel="50000">
                                          <p:stCondLst>
                                            <p:cond delay="502"/>
                                          </p:stCondLst>
                                        </p:cTn>
                                        <p:tgtEl>
                                          <p:spTgt spid="26"/>
                                        </p:tgtEl>
                                      </p:cBhvr>
                                      <p:to x="100000" y="100000"/>
                                    </p:animScale>
                                    <p:animScale>
                                      <p:cBhvr>
                                        <p:cTn id="82" dur="10">
                                          <p:stCondLst>
                                            <p:cond delay="616"/>
                                          </p:stCondLst>
                                        </p:cTn>
                                        <p:tgtEl>
                                          <p:spTgt spid="26"/>
                                        </p:tgtEl>
                                      </p:cBhvr>
                                      <p:to x="100000" y="90000"/>
                                    </p:animScale>
                                    <p:animScale>
                                      <p:cBhvr>
                                        <p:cTn id="83" dur="62" decel="50000">
                                          <p:stCondLst>
                                            <p:cond delay="625"/>
                                          </p:stCondLst>
                                        </p:cTn>
                                        <p:tgtEl>
                                          <p:spTgt spid="26"/>
                                        </p:tgtEl>
                                      </p:cBhvr>
                                      <p:to x="100000" y="100000"/>
                                    </p:animScale>
                                    <p:animScale>
                                      <p:cBhvr>
                                        <p:cTn id="84" dur="10">
                                          <p:stCondLst>
                                            <p:cond delay="678"/>
                                          </p:stCondLst>
                                        </p:cTn>
                                        <p:tgtEl>
                                          <p:spTgt spid="26"/>
                                        </p:tgtEl>
                                      </p:cBhvr>
                                      <p:to x="100000" y="95000"/>
                                    </p:animScale>
                                    <p:animScale>
                                      <p:cBhvr>
                                        <p:cTn id="85" dur="62" decel="50000">
                                          <p:stCondLst>
                                            <p:cond delay="688"/>
                                          </p:stCondLst>
                                        </p:cTn>
                                        <p:tgtEl>
                                          <p:spTgt spid="26"/>
                                        </p:tgtEl>
                                      </p:cBhvr>
                                      <p:to x="100000" y="100000"/>
                                    </p:animScale>
                                  </p:childTnLst>
                                </p:cTn>
                              </p:par>
                            </p:childTnLst>
                          </p:cTn>
                        </p:par>
                        <p:par>
                          <p:cTn id="86" fill="hold">
                            <p:stCondLst>
                              <p:cond delay="6000"/>
                            </p:stCondLst>
                            <p:childTnLst>
                              <p:par>
                                <p:cTn id="87" presetID="1" presetClass="entr" presetSubtype="0" fill="hold" nodeType="afterEffect">
                                  <p:stCondLst>
                                    <p:cond delay="0"/>
                                  </p:stCondLst>
                                  <p:childTnLst>
                                    <p:set>
                                      <p:cBhvr>
                                        <p:cTn id="88" dur="1" fill="hold">
                                          <p:stCondLst>
                                            <p:cond delay="0"/>
                                          </p:stCondLst>
                                        </p:cTn>
                                        <p:tgtEl>
                                          <p:spTgt spid="42"/>
                                        </p:tgtEl>
                                        <p:attrNameLst>
                                          <p:attrName>style.visibility</p:attrName>
                                        </p:attrNameLst>
                                      </p:cBhvr>
                                      <p:to>
                                        <p:strVal val="visible"/>
                                      </p:to>
                                    </p:set>
                                  </p:childTnLst>
                                </p:cTn>
                              </p:par>
                            </p:childTnLst>
                          </p:cTn>
                        </p:par>
                        <p:par>
                          <p:cTn id="89" fill="hold">
                            <p:stCondLst>
                              <p:cond delay="6000"/>
                            </p:stCondLst>
                            <p:childTnLst>
                              <p:par>
                                <p:cTn id="90" presetID="26" presetClass="entr" presetSubtype="0" fill="hold" grpId="0" nodeType="afterEffect">
                                  <p:stCondLst>
                                    <p:cond delay="0"/>
                                  </p:stCondLst>
                                  <p:childTnLst>
                                    <p:set>
                                      <p:cBhvr>
                                        <p:cTn id="91" dur="1" fill="hold">
                                          <p:stCondLst>
                                            <p:cond delay="0"/>
                                          </p:stCondLst>
                                        </p:cTn>
                                        <p:tgtEl>
                                          <p:spTgt spid="31"/>
                                        </p:tgtEl>
                                        <p:attrNameLst>
                                          <p:attrName>style.visibility</p:attrName>
                                        </p:attrNameLst>
                                      </p:cBhvr>
                                      <p:to>
                                        <p:strVal val="visible"/>
                                      </p:to>
                                    </p:set>
                                    <p:animEffect transition="in" filter="wipe(down)">
                                      <p:cBhvr>
                                        <p:cTn id="92" dur="217">
                                          <p:stCondLst>
                                            <p:cond delay="0"/>
                                          </p:stCondLst>
                                        </p:cTn>
                                        <p:tgtEl>
                                          <p:spTgt spid="31"/>
                                        </p:tgtEl>
                                      </p:cBhvr>
                                    </p:animEffect>
                                    <p:anim calcmode="lin" valueType="num">
                                      <p:cBhvr>
                                        <p:cTn id="93" dur="683"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94" dur="249"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95" dur="249" tmFilter="0, 0; 0.125,0.2665; 0.25,0.4; 0.375,0.465; 0.5,0.5;  0.625,0.535; 0.75,0.6; 0.875,0.7335; 1,1">
                                          <p:stCondLst>
                                            <p:cond delay="249"/>
                                          </p:stCondLst>
                                        </p:cTn>
                                        <p:tgtEl>
                                          <p:spTgt spid="31"/>
                                        </p:tgtEl>
                                        <p:attrNameLst>
                                          <p:attrName>ppt_y</p:attrName>
                                        </p:attrNameLst>
                                      </p:cBhvr>
                                      <p:tavLst>
                                        <p:tav tm="0" fmla="#ppt_y-sin(pi*$)/9">
                                          <p:val>
                                            <p:fltVal val="0"/>
                                          </p:val>
                                        </p:tav>
                                        <p:tav tm="100000">
                                          <p:val>
                                            <p:fltVal val="1"/>
                                          </p:val>
                                        </p:tav>
                                      </p:tavLst>
                                    </p:anim>
                                    <p:anim calcmode="lin" valueType="num">
                                      <p:cBhvr>
                                        <p:cTn id="96" dur="124" tmFilter="0, 0; 0.125,0.2665; 0.25,0.4; 0.375,0.465; 0.5,0.5;  0.625,0.535; 0.75,0.6; 0.875,0.7335; 1,1">
                                          <p:stCondLst>
                                            <p:cond delay="497"/>
                                          </p:stCondLst>
                                        </p:cTn>
                                        <p:tgtEl>
                                          <p:spTgt spid="31"/>
                                        </p:tgtEl>
                                        <p:attrNameLst>
                                          <p:attrName>ppt_y</p:attrName>
                                        </p:attrNameLst>
                                      </p:cBhvr>
                                      <p:tavLst>
                                        <p:tav tm="0" fmla="#ppt_y-sin(pi*$)/27">
                                          <p:val>
                                            <p:fltVal val="0"/>
                                          </p:val>
                                        </p:tav>
                                        <p:tav tm="100000">
                                          <p:val>
                                            <p:fltVal val="1"/>
                                          </p:val>
                                        </p:tav>
                                      </p:tavLst>
                                    </p:anim>
                                    <p:anim calcmode="lin" valueType="num">
                                      <p:cBhvr>
                                        <p:cTn id="97" dur="62" tmFilter="0, 0; 0.125,0.2665; 0.25,0.4; 0.375,0.465; 0.5,0.5;  0.625,0.535; 0.75,0.6; 0.875,0.7335; 1,1">
                                          <p:stCondLst>
                                            <p:cond delay="621"/>
                                          </p:stCondLst>
                                        </p:cTn>
                                        <p:tgtEl>
                                          <p:spTgt spid="31"/>
                                        </p:tgtEl>
                                        <p:attrNameLst>
                                          <p:attrName>ppt_y</p:attrName>
                                        </p:attrNameLst>
                                      </p:cBhvr>
                                      <p:tavLst>
                                        <p:tav tm="0" fmla="#ppt_y-sin(pi*$)/81">
                                          <p:val>
                                            <p:fltVal val="0"/>
                                          </p:val>
                                        </p:tav>
                                        <p:tav tm="100000">
                                          <p:val>
                                            <p:fltVal val="1"/>
                                          </p:val>
                                        </p:tav>
                                      </p:tavLst>
                                    </p:anim>
                                    <p:animScale>
                                      <p:cBhvr>
                                        <p:cTn id="98" dur="10">
                                          <p:stCondLst>
                                            <p:cond delay="244"/>
                                          </p:stCondLst>
                                        </p:cTn>
                                        <p:tgtEl>
                                          <p:spTgt spid="31"/>
                                        </p:tgtEl>
                                      </p:cBhvr>
                                      <p:to x="100000" y="60000"/>
                                    </p:animScale>
                                    <p:animScale>
                                      <p:cBhvr>
                                        <p:cTn id="99" dur="62" decel="50000">
                                          <p:stCondLst>
                                            <p:cond delay="254"/>
                                          </p:stCondLst>
                                        </p:cTn>
                                        <p:tgtEl>
                                          <p:spTgt spid="31"/>
                                        </p:tgtEl>
                                      </p:cBhvr>
                                      <p:to x="100000" y="100000"/>
                                    </p:animScale>
                                    <p:animScale>
                                      <p:cBhvr>
                                        <p:cTn id="100" dur="10">
                                          <p:stCondLst>
                                            <p:cond delay="492"/>
                                          </p:stCondLst>
                                        </p:cTn>
                                        <p:tgtEl>
                                          <p:spTgt spid="31"/>
                                        </p:tgtEl>
                                      </p:cBhvr>
                                      <p:to x="100000" y="80000"/>
                                    </p:animScale>
                                    <p:animScale>
                                      <p:cBhvr>
                                        <p:cTn id="101" dur="62" decel="50000">
                                          <p:stCondLst>
                                            <p:cond delay="502"/>
                                          </p:stCondLst>
                                        </p:cTn>
                                        <p:tgtEl>
                                          <p:spTgt spid="31"/>
                                        </p:tgtEl>
                                      </p:cBhvr>
                                      <p:to x="100000" y="100000"/>
                                    </p:animScale>
                                    <p:animScale>
                                      <p:cBhvr>
                                        <p:cTn id="102" dur="10">
                                          <p:stCondLst>
                                            <p:cond delay="616"/>
                                          </p:stCondLst>
                                        </p:cTn>
                                        <p:tgtEl>
                                          <p:spTgt spid="31"/>
                                        </p:tgtEl>
                                      </p:cBhvr>
                                      <p:to x="100000" y="90000"/>
                                    </p:animScale>
                                    <p:animScale>
                                      <p:cBhvr>
                                        <p:cTn id="103" dur="62" decel="50000">
                                          <p:stCondLst>
                                            <p:cond delay="625"/>
                                          </p:stCondLst>
                                        </p:cTn>
                                        <p:tgtEl>
                                          <p:spTgt spid="31"/>
                                        </p:tgtEl>
                                      </p:cBhvr>
                                      <p:to x="100000" y="100000"/>
                                    </p:animScale>
                                    <p:animScale>
                                      <p:cBhvr>
                                        <p:cTn id="104" dur="10">
                                          <p:stCondLst>
                                            <p:cond delay="678"/>
                                          </p:stCondLst>
                                        </p:cTn>
                                        <p:tgtEl>
                                          <p:spTgt spid="31"/>
                                        </p:tgtEl>
                                      </p:cBhvr>
                                      <p:to x="100000" y="95000"/>
                                    </p:animScale>
                                    <p:animScale>
                                      <p:cBhvr>
                                        <p:cTn id="105" dur="62" decel="50000">
                                          <p:stCondLst>
                                            <p:cond delay="688"/>
                                          </p:stCondLst>
                                        </p:cTn>
                                        <p:tgtEl>
                                          <p:spTgt spid="31"/>
                                        </p:tgtEl>
                                      </p:cBhvr>
                                      <p:to x="100000" y="100000"/>
                                    </p:animScale>
                                  </p:childTnLst>
                                </p:cTn>
                              </p:par>
                            </p:childTnLst>
                          </p:cTn>
                        </p:par>
                        <p:par>
                          <p:cTn id="106" fill="hold">
                            <p:stCondLst>
                              <p:cond delay="6750"/>
                            </p:stCondLst>
                            <p:childTnLst>
                              <p:par>
                                <p:cTn id="107" presetID="1" presetClass="entr" presetSubtype="0" fill="hold" nodeType="afterEffect">
                                  <p:stCondLst>
                                    <p:cond delay="0"/>
                                  </p:stCondLst>
                                  <p:childTnLst>
                                    <p:set>
                                      <p:cBhvr>
                                        <p:cTn id="108" dur="1" fill="hold">
                                          <p:stCondLst>
                                            <p:cond delay="0"/>
                                          </p:stCondLst>
                                        </p:cTn>
                                        <p:tgtEl>
                                          <p:spTgt spid="39"/>
                                        </p:tgtEl>
                                        <p:attrNameLst>
                                          <p:attrName>style.visibility</p:attrName>
                                        </p:attrNameLst>
                                      </p:cBhvr>
                                      <p:to>
                                        <p:strVal val="visible"/>
                                      </p:to>
                                    </p:set>
                                  </p:childTnLst>
                                </p:cTn>
                              </p:par>
                            </p:childTnLst>
                          </p:cTn>
                        </p:par>
                        <p:par>
                          <p:cTn id="109" fill="hold">
                            <p:stCondLst>
                              <p:cond delay="6750"/>
                            </p:stCondLst>
                            <p:childTnLst>
                              <p:par>
                                <p:cTn id="110" presetID="26"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Effect transition="in" filter="wipe(down)">
                                      <p:cBhvr>
                                        <p:cTn id="112" dur="217">
                                          <p:stCondLst>
                                            <p:cond delay="0"/>
                                          </p:stCondLst>
                                        </p:cTn>
                                        <p:tgtEl>
                                          <p:spTgt spid="30"/>
                                        </p:tgtEl>
                                      </p:cBhvr>
                                    </p:animEffect>
                                    <p:anim calcmode="lin" valueType="num">
                                      <p:cBhvr>
                                        <p:cTn id="113" dur="683"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114" dur="249"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15" dur="249" tmFilter="0, 0; 0.125,0.2665; 0.25,0.4; 0.375,0.465; 0.5,0.5;  0.625,0.535; 0.75,0.6; 0.875,0.7335; 1,1">
                                          <p:stCondLst>
                                            <p:cond delay="249"/>
                                          </p:stCondLst>
                                        </p:cTn>
                                        <p:tgtEl>
                                          <p:spTgt spid="30"/>
                                        </p:tgtEl>
                                        <p:attrNameLst>
                                          <p:attrName>ppt_y</p:attrName>
                                        </p:attrNameLst>
                                      </p:cBhvr>
                                      <p:tavLst>
                                        <p:tav tm="0" fmla="#ppt_y-sin(pi*$)/9">
                                          <p:val>
                                            <p:fltVal val="0"/>
                                          </p:val>
                                        </p:tav>
                                        <p:tav tm="100000">
                                          <p:val>
                                            <p:fltVal val="1"/>
                                          </p:val>
                                        </p:tav>
                                      </p:tavLst>
                                    </p:anim>
                                    <p:anim calcmode="lin" valueType="num">
                                      <p:cBhvr>
                                        <p:cTn id="116" dur="124" tmFilter="0, 0; 0.125,0.2665; 0.25,0.4; 0.375,0.465; 0.5,0.5;  0.625,0.535; 0.75,0.6; 0.875,0.7335; 1,1">
                                          <p:stCondLst>
                                            <p:cond delay="497"/>
                                          </p:stCondLst>
                                        </p:cTn>
                                        <p:tgtEl>
                                          <p:spTgt spid="30"/>
                                        </p:tgtEl>
                                        <p:attrNameLst>
                                          <p:attrName>ppt_y</p:attrName>
                                        </p:attrNameLst>
                                      </p:cBhvr>
                                      <p:tavLst>
                                        <p:tav tm="0" fmla="#ppt_y-sin(pi*$)/27">
                                          <p:val>
                                            <p:fltVal val="0"/>
                                          </p:val>
                                        </p:tav>
                                        <p:tav tm="100000">
                                          <p:val>
                                            <p:fltVal val="1"/>
                                          </p:val>
                                        </p:tav>
                                      </p:tavLst>
                                    </p:anim>
                                    <p:anim calcmode="lin" valueType="num">
                                      <p:cBhvr>
                                        <p:cTn id="117" dur="62" tmFilter="0, 0; 0.125,0.2665; 0.25,0.4; 0.375,0.465; 0.5,0.5;  0.625,0.535; 0.75,0.6; 0.875,0.7335; 1,1">
                                          <p:stCondLst>
                                            <p:cond delay="621"/>
                                          </p:stCondLst>
                                        </p:cTn>
                                        <p:tgtEl>
                                          <p:spTgt spid="30"/>
                                        </p:tgtEl>
                                        <p:attrNameLst>
                                          <p:attrName>ppt_y</p:attrName>
                                        </p:attrNameLst>
                                      </p:cBhvr>
                                      <p:tavLst>
                                        <p:tav tm="0" fmla="#ppt_y-sin(pi*$)/81">
                                          <p:val>
                                            <p:fltVal val="0"/>
                                          </p:val>
                                        </p:tav>
                                        <p:tav tm="100000">
                                          <p:val>
                                            <p:fltVal val="1"/>
                                          </p:val>
                                        </p:tav>
                                      </p:tavLst>
                                    </p:anim>
                                    <p:animScale>
                                      <p:cBhvr>
                                        <p:cTn id="118" dur="10">
                                          <p:stCondLst>
                                            <p:cond delay="244"/>
                                          </p:stCondLst>
                                        </p:cTn>
                                        <p:tgtEl>
                                          <p:spTgt spid="30"/>
                                        </p:tgtEl>
                                      </p:cBhvr>
                                      <p:to x="100000" y="60000"/>
                                    </p:animScale>
                                    <p:animScale>
                                      <p:cBhvr>
                                        <p:cTn id="119" dur="62" decel="50000">
                                          <p:stCondLst>
                                            <p:cond delay="254"/>
                                          </p:stCondLst>
                                        </p:cTn>
                                        <p:tgtEl>
                                          <p:spTgt spid="30"/>
                                        </p:tgtEl>
                                      </p:cBhvr>
                                      <p:to x="100000" y="100000"/>
                                    </p:animScale>
                                    <p:animScale>
                                      <p:cBhvr>
                                        <p:cTn id="120" dur="10">
                                          <p:stCondLst>
                                            <p:cond delay="492"/>
                                          </p:stCondLst>
                                        </p:cTn>
                                        <p:tgtEl>
                                          <p:spTgt spid="30"/>
                                        </p:tgtEl>
                                      </p:cBhvr>
                                      <p:to x="100000" y="80000"/>
                                    </p:animScale>
                                    <p:animScale>
                                      <p:cBhvr>
                                        <p:cTn id="121" dur="62" decel="50000">
                                          <p:stCondLst>
                                            <p:cond delay="502"/>
                                          </p:stCondLst>
                                        </p:cTn>
                                        <p:tgtEl>
                                          <p:spTgt spid="30"/>
                                        </p:tgtEl>
                                      </p:cBhvr>
                                      <p:to x="100000" y="100000"/>
                                    </p:animScale>
                                    <p:animScale>
                                      <p:cBhvr>
                                        <p:cTn id="122" dur="10">
                                          <p:stCondLst>
                                            <p:cond delay="616"/>
                                          </p:stCondLst>
                                        </p:cTn>
                                        <p:tgtEl>
                                          <p:spTgt spid="30"/>
                                        </p:tgtEl>
                                      </p:cBhvr>
                                      <p:to x="100000" y="90000"/>
                                    </p:animScale>
                                    <p:animScale>
                                      <p:cBhvr>
                                        <p:cTn id="123" dur="62" decel="50000">
                                          <p:stCondLst>
                                            <p:cond delay="625"/>
                                          </p:stCondLst>
                                        </p:cTn>
                                        <p:tgtEl>
                                          <p:spTgt spid="30"/>
                                        </p:tgtEl>
                                      </p:cBhvr>
                                      <p:to x="100000" y="100000"/>
                                    </p:animScale>
                                    <p:animScale>
                                      <p:cBhvr>
                                        <p:cTn id="124" dur="10">
                                          <p:stCondLst>
                                            <p:cond delay="678"/>
                                          </p:stCondLst>
                                        </p:cTn>
                                        <p:tgtEl>
                                          <p:spTgt spid="30"/>
                                        </p:tgtEl>
                                      </p:cBhvr>
                                      <p:to x="100000" y="95000"/>
                                    </p:animScale>
                                    <p:animScale>
                                      <p:cBhvr>
                                        <p:cTn id="125" dur="62" decel="50000">
                                          <p:stCondLst>
                                            <p:cond delay="688"/>
                                          </p:stCondLst>
                                        </p:cTn>
                                        <p:tgtEl>
                                          <p:spTgt spid="30"/>
                                        </p:tgtEl>
                                      </p:cBhvr>
                                      <p:to x="100000" y="100000"/>
                                    </p:animScale>
                                  </p:childTnLst>
                                </p:cTn>
                              </p:par>
                            </p:childTnLst>
                          </p:cTn>
                        </p:par>
                        <p:par>
                          <p:cTn id="126" fill="hold">
                            <p:stCondLst>
                              <p:cond delay="7500"/>
                            </p:stCondLst>
                            <p:childTnLst>
                              <p:par>
                                <p:cTn id="127" presetID="1" presetClass="entr" presetSubtype="0" fill="hold" nodeType="afterEffect">
                                  <p:stCondLst>
                                    <p:cond delay="0"/>
                                  </p:stCondLst>
                                  <p:childTnLst>
                                    <p:set>
                                      <p:cBhvr>
                                        <p:cTn id="128" dur="1" fill="hold">
                                          <p:stCondLst>
                                            <p:cond delay="0"/>
                                          </p:stCondLst>
                                        </p:cTn>
                                        <p:tgtEl>
                                          <p:spTgt spid="43"/>
                                        </p:tgtEl>
                                        <p:attrNameLst>
                                          <p:attrName>style.visibility</p:attrName>
                                        </p:attrNameLst>
                                      </p:cBhvr>
                                      <p:to>
                                        <p:strVal val="visible"/>
                                      </p:to>
                                    </p:set>
                                  </p:childTnLst>
                                </p:cTn>
                              </p:par>
                            </p:childTnLst>
                          </p:cTn>
                        </p:par>
                        <p:par>
                          <p:cTn id="129" fill="hold">
                            <p:stCondLst>
                              <p:cond delay="7500"/>
                            </p:stCondLst>
                            <p:childTnLst>
                              <p:par>
                                <p:cTn id="130" presetID="26" presetClass="entr" presetSubtype="0" fill="hold" grpId="0" nodeType="afterEffect">
                                  <p:stCondLst>
                                    <p:cond delay="0"/>
                                  </p:stCondLst>
                                  <p:childTnLst>
                                    <p:set>
                                      <p:cBhvr>
                                        <p:cTn id="131" dur="1" fill="hold">
                                          <p:stCondLst>
                                            <p:cond delay="0"/>
                                          </p:stCondLst>
                                        </p:cTn>
                                        <p:tgtEl>
                                          <p:spTgt spid="27"/>
                                        </p:tgtEl>
                                        <p:attrNameLst>
                                          <p:attrName>style.visibility</p:attrName>
                                        </p:attrNameLst>
                                      </p:cBhvr>
                                      <p:to>
                                        <p:strVal val="visible"/>
                                      </p:to>
                                    </p:set>
                                    <p:animEffect transition="in" filter="wipe(down)">
                                      <p:cBhvr>
                                        <p:cTn id="132" dur="217">
                                          <p:stCondLst>
                                            <p:cond delay="0"/>
                                          </p:stCondLst>
                                        </p:cTn>
                                        <p:tgtEl>
                                          <p:spTgt spid="27"/>
                                        </p:tgtEl>
                                      </p:cBhvr>
                                    </p:animEffect>
                                    <p:anim calcmode="lin" valueType="num">
                                      <p:cBhvr>
                                        <p:cTn id="133" dur="683"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34" dur="249"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35" dur="249" tmFilter="0, 0; 0.125,0.2665; 0.25,0.4; 0.375,0.465; 0.5,0.5;  0.625,0.535; 0.75,0.6; 0.875,0.7335; 1,1">
                                          <p:stCondLst>
                                            <p:cond delay="249"/>
                                          </p:stCondLst>
                                        </p:cTn>
                                        <p:tgtEl>
                                          <p:spTgt spid="27"/>
                                        </p:tgtEl>
                                        <p:attrNameLst>
                                          <p:attrName>ppt_y</p:attrName>
                                        </p:attrNameLst>
                                      </p:cBhvr>
                                      <p:tavLst>
                                        <p:tav tm="0" fmla="#ppt_y-sin(pi*$)/9">
                                          <p:val>
                                            <p:fltVal val="0"/>
                                          </p:val>
                                        </p:tav>
                                        <p:tav tm="100000">
                                          <p:val>
                                            <p:fltVal val="1"/>
                                          </p:val>
                                        </p:tav>
                                      </p:tavLst>
                                    </p:anim>
                                    <p:anim calcmode="lin" valueType="num">
                                      <p:cBhvr>
                                        <p:cTn id="136" dur="124" tmFilter="0, 0; 0.125,0.2665; 0.25,0.4; 0.375,0.465; 0.5,0.5;  0.625,0.535; 0.75,0.6; 0.875,0.7335; 1,1">
                                          <p:stCondLst>
                                            <p:cond delay="497"/>
                                          </p:stCondLst>
                                        </p:cTn>
                                        <p:tgtEl>
                                          <p:spTgt spid="27"/>
                                        </p:tgtEl>
                                        <p:attrNameLst>
                                          <p:attrName>ppt_y</p:attrName>
                                        </p:attrNameLst>
                                      </p:cBhvr>
                                      <p:tavLst>
                                        <p:tav tm="0" fmla="#ppt_y-sin(pi*$)/27">
                                          <p:val>
                                            <p:fltVal val="0"/>
                                          </p:val>
                                        </p:tav>
                                        <p:tav tm="100000">
                                          <p:val>
                                            <p:fltVal val="1"/>
                                          </p:val>
                                        </p:tav>
                                      </p:tavLst>
                                    </p:anim>
                                    <p:anim calcmode="lin" valueType="num">
                                      <p:cBhvr>
                                        <p:cTn id="137" dur="62" tmFilter="0, 0; 0.125,0.2665; 0.25,0.4; 0.375,0.465; 0.5,0.5;  0.625,0.535; 0.75,0.6; 0.875,0.7335; 1,1">
                                          <p:stCondLst>
                                            <p:cond delay="621"/>
                                          </p:stCondLst>
                                        </p:cTn>
                                        <p:tgtEl>
                                          <p:spTgt spid="27"/>
                                        </p:tgtEl>
                                        <p:attrNameLst>
                                          <p:attrName>ppt_y</p:attrName>
                                        </p:attrNameLst>
                                      </p:cBhvr>
                                      <p:tavLst>
                                        <p:tav tm="0" fmla="#ppt_y-sin(pi*$)/81">
                                          <p:val>
                                            <p:fltVal val="0"/>
                                          </p:val>
                                        </p:tav>
                                        <p:tav tm="100000">
                                          <p:val>
                                            <p:fltVal val="1"/>
                                          </p:val>
                                        </p:tav>
                                      </p:tavLst>
                                    </p:anim>
                                    <p:animScale>
                                      <p:cBhvr>
                                        <p:cTn id="138" dur="10">
                                          <p:stCondLst>
                                            <p:cond delay="244"/>
                                          </p:stCondLst>
                                        </p:cTn>
                                        <p:tgtEl>
                                          <p:spTgt spid="27"/>
                                        </p:tgtEl>
                                      </p:cBhvr>
                                      <p:to x="100000" y="60000"/>
                                    </p:animScale>
                                    <p:animScale>
                                      <p:cBhvr>
                                        <p:cTn id="139" dur="62" decel="50000">
                                          <p:stCondLst>
                                            <p:cond delay="254"/>
                                          </p:stCondLst>
                                        </p:cTn>
                                        <p:tgtEl>
                                          <p:spTgt spid="27"/>
                                        </p:tgtEl>
                                      </p:cBhvr>
                                      <p:to x="100000" y="100000"/>
                                    </p:animScale>
                                    <p:animScale>
                                      <p:cBhvr>
                                        <p:cTn id="140" dur="10">
                                          <p:stCondLst>
                                            <p:cond delay="492"/>
                                          </p:stCondLst>
                                        </p:cTn>
                                        <p:tgtEl>
                                          <p:spTgt spid="27"/>
                                        </p:tgtEl>
                                      </p:cBhvr>
                                      <p:to x="100000" y="80000"/>
                                    </p:animScale>
                                    <p:animScale>
                                      <p:cBhvr>
                                        <p:cTn id="141" dur="62" decel="50000">
                                          <p:stCondLst>
                                            <p:cond delay="502"/>
                                          </p:stCondLst>
                                        </p:cTn>
                                        <p:tgtEl>
                                          <p:spTgt spid="27"/>
                                        </p:tgtEl>
                                      </p:cBhvr>
                                      <p:to x="100000" y="100000"/>
                                    </p:animScale>
                                    <p:animScale>
                                      <p:cBhvr>
                                        <p:cTn id="142" dur="10">
                                          <p:stCondLst>
                                            <p:cond delay="616"/>
                                          </p:stCondLst>
                                        </p:cTn>
                                        <p:tgtEl>
                                          <p:spTgt spid="27"/>
                                        </p:tgtEl>
                                      </p:cBhvr>
                                      <p:to x="100000" y="90000"/>
                                    </p:animScale>
                                    <p:animScale>
                                      <p:cBhvr>
                                        <p:cTn id="143" dur="62" decel="50000">
                                          <p:stCondLst>
                                            <p:cond delay="625"/>
                                          </p:stCondLst>
                                        </p:cTn>
                                        <p:tgtEl>
                                          <p:spTgt spid="27"/>
                                        </p:tgtEl>
                                      </p:cBhvr>
                                      <p:to x="100000" y="100000"/>
                                    </p:animScale>
                                    <p:animScale>
                                      <p:cBhvr>
                                        <p:cTn id="144" dur="10">
                                          <p:stCondLst>
                                            <p:cond delay="678"/>
                                          </p:stCondLst>
                                        </p:cTn>
                                        <p:tgtEl>
                                          <p:spTgt spid="27"/>
                                        </p:tgtEl>
                                      </p:cBhvr>
                                      <p:to x="100000" y="95000"/>
                                    </p:animScale>
                                    <p:animScale>
                                      <p:cBhvr>
                                        <p:cTn id="145" dur="62" decel="50000">
                                          <p:stCondLst>
                                            <p:cond delay="688"/>
                                          </p:stCondLst>
                                        </p:cTn>
                                        <p:tgtEl>
                                          <p:spTgt spid="27"/>
                                        </p:tgtEl>
                                      </p:cBhvr>
                                      <p:to x="100000" y="100000"/>
                                    </p:animScale>
                                  </p:childTnLst>
                                </p:cTn>
                              </p:par>
                            </p:childTnLst>
                          </p:cTn>
                        </p:par>
                        <p:par>
                          <p:cTn id="146" fill="hold">
                            <p:stCondLst>
                              <p:cond delay="8250"/>
                            </p:stCondLst>
                            <p:childTnLst>
                              <p:par>
                                <p:cTn id="147" presetID="1" presetClass="entr" presetSubtype="0" fill="hold" nodeType="afterEffect">
                                  <p:stCondLst>
                                    <p:cond delay="0"/>
                                  </p:stCondLst>
                                  <p:childTnLst>
                                    <p:set>
                                      <p:cBhvr>
                                        <p:cTn id="148" dur="1" fill="hold">
                                          <p:stCondLst>
                                            <p:cond delay="0"/>
                                          </p:stCondLst>
                                        </p:cTn>
                                        <p:tgtEl>
                                          <p:spTgt spid="46"/>
                                        </p:tgtEl>
                                        <p:attrNameLst>
                                          <p:attrName>style.visibility</p:attrName>
                                        </p:attrNameLst>
                                      </p:cBhvr>
                                      <p:to>
                                        <p:strVal val="visible"/>
                                      </p:to>
                                    </p:set>
                                  </p:childTnLst>
                                </p:cTn>
                              </p:par>
                            </p:childTnLst>
                          </p:cTn>
                        </p:par>
                        <p:par>
                          <p:cTn id="149" fill="hold">
                            <p:stCondLst>
                              <p:cond delay="8250"/>
                            </p:stCondLst>
                            <p:childTnLst>
                              <p:par>
                                <p:cTn id="150" presetID="26" presetClass="entr" presetSubtype="0" fill="hold" grpId="0" nodeType="afterEffect">
                                  <p:stCondLst>
                                    <p:cond delay="0"/>
                                  </p:stCondLst>
                                  <p:childTnLst>
                                    <p:set>
                                      <p:cBhvr>
                                        <p:cTn id="151" dur="1" fill="hold">
                                          <p:stCondLst>
                                            <p:cond delay="0"/>
                                          </p:stCondLst>
                                        </p:cTn>
                                        <p:tgtEl>
                                          <p:spTgt spid="28"/>
                                        </p:tgtEl>
                                        <p:attrNameLst>
                                          <p:attrName>style.visibility</p:attrName>
                                        </p:attrNameLst>
                                      </p:cBhvr>
                                      <p:to>
                                        <p:strVal val="visible"/>
                                      </p:to>
                                    </p:set>
                                    <p:animEffect transition="in" filter="wipe(down)">
                                      <p:cBhvr>
                                        <p:cTn id="152" dur="217">
                                          <p:stCondLst>
                                            <p:cond delay="0"/>
                                          </p:stCondLst>
                                        </p:cTn>
                                        <p:tgtEl>
                                          <p:spTgt spid="28"/>
                                        </p:tgtEl>
                                      </p:cBhvr>
                                    </p:animEffect>
                                    <p:anim calcmode="lin" valueType="num">
                                      <p:cBhvr>
                                        <p:cTn id="153" dur="683"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54" dur="249"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55" dur="249" tmFilter="0, 0; 0.125,0.2665; 0.25,0.4; 0.375,0.465; 0.5,0.5;  0.625,0.535; 0.75,0.6; 0.875,0.7335; 1,1">
                                          <p:stCondLst>
                                            <p:cond delay="249"/>
                                          </p:stCondLst>
                                        </p:cTn>
                                        <p:tgtEl>
                                          <p:spTgt spid="28"/>
                                        </p:tgtEl>
                                        <p:attrNameLst>
                                          <p:attrName>ppt_y</p:attrName>
                                        </p:attrNameLst>
                                      </p:cBhvr>
                                      <p:tavLst>
                                        <p:tav tm="0" fmla="#ppt_y-sin(pi*$)/9">
                                          <p:val>
                                            <p:fltVal val="0"/>
                                          </p:val>
                                        </p:tav>
                                        <p:tav tm="100000">
                                          <p:val>
                                            <p:fltVal val="1"/>
                                          </p:val>
                                        </p:tav>
                                      </p:tavLst>
                                    </p:anim>
                                    <p:anim calcmode="lin" valueType="num">
                                      <p:cBhvr>
                                        <p:cTn id="156" dur="124" tmFilter="0, 0; 0.125,0.2665; 0.25,0.4; 0.375,0.465; 0.5,0.5;  0.625,0.535; 0.75,0.6; 0.875,0.7335; 1,1">
                                          <p:stCondLst>
                                            <p:cond delay="497"/>
                                          </p:stCondLst>
                                        </p:cTn>
                                        <p:tgtEl>
                                          <p:spTgt spid="28"/>
                                        </p:tgtEl>
                                        <p:attrNameLst>
                                          <p:attrName>ppt_y</p:attrName>
                                        </p:attrNameLst>
                                      </p:cBhvr>
                                      <p:tavLst>
                                        <p:tav tm="0" fmla="#ppt_y-sin(pi*$)/27">
                                          <p:val>
                                            <p:fltVal val="0"/>
                                          </p:val>
                                        </p:tav>
                                        <p:tav tm="100000">
                                          <p:val>
                                            <p:fltVal val="1"/>
                                          </p:val>
                                        </p:tav>
                                      </p:tavLst>
                                    </p:anim>
                                    <p:anim calcmode="lin" valueType="num">
                                      <p:cBhvr>
                                        <p:cTn id="157" dur="62" tmFilter="0, 0; 0.125,0.2665; 0.25,0.4; 0.375,0.465; 0.5,0.5;  0.625,0.535; 0.75,0.6; 0.875,0.7335; 1,1">
                                          <p:stCondLst>
                                            <p:cond delay="621"/>
                                          </p:stCondLst>
                                        </p:cTn>
                                        <p:tgtEl>
                                          <p:spTgt spid="28"/>
                                        </p:tgtEl>
                                        <p:attrNameLst>
                                          <p:attrName>ppt_y</p:attrName>
                                        </p:attrNameLst>
                                      </p:cBhvr>
                                      <p:tavLst>
                                        <p:tav tm="0" fmla="#ppt_y-sin(pi*$)/81">
                                          <p:val>
                                            <p:fltVal val="0"/>
                                          </p:val>
                                        </p:tav>
                                        <p:tav tm="100000">
                                          <p:val>
                                            <p:fltVal val="1"/>
                                          </p:val>
                                        </p:tav>
                                      </p:tavLst>
                                    </p:anim>
                                    <p:animScale>
                                      <p:cBhvr>
                                        <p:cTn id="158" dur="10">
                                          <p:stCondLst>
                                            <p:cond delay="244"/>
                                          </p:stCondLst>
                                        </p:cTn>
                                        <p:tgtEl>
                                          <p:spTgt spid="28"/>
                                        </p:tgtEl>
                                      </p:cBhvr>
                                      <p:to x="100000" y="60000"/>
                                    </p:animScale>
                                    <p:animScale>
                                      <p:cBhvr>
                                        <p:cTn id="159" dur="62" decel="50000">
                                          <p:stCondLst>
                                            <p:cond delay="254"/>
                                          </p:stCondLst>
                                        </p:cTn>
                                        <p:tgtEl>
                                          <p:spTgt spid="28"/>
                                        </p:tgtEl>
                                      </p:cBhvr>
                                      <p:to x="100000" y="100000"/>
                                    </p:animScale>
                                    <p:animScale>
                                      <p:cBhvr>
                                        <p:cTn id="160" dur="10">
                                          <p:stCondLst>
                                            <p:cond delay="492"/>
                                          </p:stCondLst>
                                        </p:cTn>
                                        <p:tgtEl>
                                          <p:spTgt spid="28"/>
                                        </p:tgtEl>
                                      </p:cBhvr>
                                      <p:to x="100000" y="80000"/>
                                    </p:animScale>
                                    <p:animScale>
                                      <p:cBhvr>
                                        <p:cTn id="161" dur="62" decel="50000">
                                          <p:stCondLst>
                                            <p:cond delay="502"/>
                                          </p:stCondLst>
                                        </p:cTn>
                                        <p:tgtEl>
                                          <p:spTgt spid="28"/>
                                        </p:tgtEl>
                                      </p:cBhvr>
                                      <p:to x="100000" y="100000"/>
                                    </p:animScale>
                                    <p:animScale>
                                      <p:cBhvr>
                                        <p:cTn id="162" dur="10">
                                          <p:stCondLst>
                                            <p:cond delay="616"/>
                                          </p:stCondLst>
                                        </p:cTn>
                                        <p:tgtEl>
                                          <p:spTgt spid="28"/>
                                        </p:tgtEl>
                                      </p:cBhvr>
                                      <p:to x="100000" y="90000"/>
                                    </p:animScale>
                                    <p:animScale>
                                      <p:cBhvr>
                                        <p:cTn id="163" dur="62" decel="50000">
                                          <p:stCondLst>
                                            <p:cond delay="625"/>
                                          </p:stCondLst>
                                        </p:cTn>
                                        <p:tgtEl>
                                          <p:spTgt spid="28"/>
                                        </p:tgtEl>
                                      </p:cBhvr>
                                      <p:to x="100000" y="100000"/>
                                    </p:animScale>
                                    <p:animScale>
                                      <p:cBhvr>
                                        <p:cTn id="164" dur="10">
                                          <p:stCondLst>
                                            <p:cond delay="678"/>
                                          </p:stCondLst>
                                        </p:cTn>
                                        <p:tgtEl>
                                          <p:spTgt spid="28"/>
                                        </p:tgtEl>
                                      </p:cBhvr>
                                      <p:to x="100000" y="95000"/>
                                    </p:animScale>
                                    <p:animScale>
                                      <p:cBhvr>
                                        <p:cTn id="165" dur="62" decel="50000">
                                          <p:stCondLst>
                                            <p:cond delay="688"/>
                                          </p:stCondLst>
                                        </p:cTn>
                                        <p:tgtEl>
                                          <p:spTgt spid="28"/>
                                        </p:tgtEl>
                                      </p:cBhvr>
                                      <p:to x="100000" y="100000"/>
                                    </p:animScale>
                                  </p:childTnLst>
                                </p:cTn>
                              </p:par>
                            </p:childTnLst>
                          </p:cTn>
                        </p:par>
                        <p:par>
                          <p:cTn id="166" fill="hold">
                            <p:stCondLst>
                              <p:cond delay="9000"/>
                            </p:stCondLst>
                            <p:childTnLst>
                              <p:par>
                                <p:cTn id="167" presetID="1" presetClass="entr" presetSubtype="0" fill="hold" nodeType="afterEffect">
                                  <p:stCondLst>
                                    <p:cond delay="0"/>
                                  </p:stCondLst>
                                  <p:childTnLst>
                                    <p:set>
                                      <p:cBhvr>
                                        <p:cTn id="168" dur="1" fill="hold">
                                          <p:stCondLst>
                                            <p:cond delay="0"/>
                                          </p:stCondLst>
                                        </p:cTn>
                                        <p:tgtEl>
                                          <p:spTgt spid="54"/>
                                        </p:tgtEl>
                                        <p:attrNameLst>
                                          <p:attrName>style.visibility</p:attrName>
                                        </p:attrNameLst>
                                      </p:cBhvr>
                                      <p:to>
                                        <p:strVal val="visible"/>
                                      </p:to>
                                    </p:set>
                                  </p:childTnLst>
                                </p:cTn>
                              </p:par>
                            </p:childTnLst>
                          </p:cTn>
                        </p:par>
                        <p:par>
                          <p:cTn id="169" fill="hold">
                            <p:stCondLst>
                              <p:cond delay="9000"/>
                            </p:stCondLst>
                            <p:childTnLst>
                              <p:par>
                                <p:cTn id="170" presetID="26" presetClass="entr" presetSubtype="0" fill="hold" grpId="0" nodeType="afterEffect">
                                  <p:stCondLst>
                                    <p:cond delay="0"/>
                                  </p:stCondLst>
                                  <p:childTnLst>
                                    <p:set>
                                      <p:cBhvr>
                                        <p:cTn id="171" dur="1" fill="hold">
                                          <p:stCondLst>
                                            <p:cond delay="0"/>
                                          </p:stCondLst>
                                        </p:cTn>
                                        <p:tgtEl>
                                          <p:spTgt spid="29"/>
                                        </p:tgtEl>
                                        <p:attrNameLst>
                                          <p:attrName>style.visibility</p:attrName>
                                        </p:attrNameLst>
                                      </p:cBhvr>
                                      <p:to>
                                        <p:strVal val="visible"/>
                                      </p:to>
                                    </p:set>
                                    <p:animEffect transition="in" filter="wipe(down)">
                                      <p:cBhvr>
                                        <p:cTn id="172" dur="217">
                                          <p:stCondLst>
                                            <p:cond delay="0"/>
                                          </p:stCondLst>
                                        </p:cTn>
                                        <p:tgtEl>
                                          <p:spTgt spid="29"/>
                                        </p:tgtEl>
                                      </p:cBhvr>
                                    </p:animEffect>
                                    <p:anim calcmode="lin" valueType="num">
                                      <p:cBhvr>
                                        <p:cTn id="173" dur="683"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174" dur="249"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175" dur="249" tmFilter="0, 0; 0.125,0.2665; 0.25,0.4; 0.375,0.465; 0.5,0.5;  0.625,0.535; 0.75,0.6; 0.875,0.7335; 1,1">
                                          <p:stCondLst>
                                            <p:cond delay="249"/>
                                          </p:stCondLst>
                                        </p:cTn>
                                        <p:tgtEl>
                                          <p:spTgt spid="29"/>
                                        </p:tgtEl>
                                        <p:attrNameLst>
                                          <p:attrName>ppt_y</p:attrName>
                                        </p:attrNameLst>
                                      </p:cBhvr>
                                      <p:tavLst>
                                        <p:tav tm="0" fmla="#ppt_y-sin(pi*$)/9">
                                          <p:val>
                                            <p:fltVal val="0"/>
                                          </p:val>
                                        </p:tav>
                                        <p:tav tm="100000">
                                          <p:val>
                                            <p:fltVal val="1"/>
                                          </p:val>
                                        </p:tav>
                                      </p:tavLst>
                                    </p:anim>
                                    <p:anim calcmode="lin" valueType="num">
                                      <p:cBhvr>
                                        <p:cTn id="176" dur="124" tmFilter="0, 0; 0.125,0.2665; 0.25,0.4; 0.375,0.465; 0.5,0.5;  0.625,0.535; 0.75,0.6; 0.875,0.7335; 1,1">
                                          <p:stCondLst>
                                            <p:cond delay="497"/>
                                          </p:stCondLst>
                                        </p:cTn>
                                        <p:tgtEl>
                                          <p:spTgt spid="29"/>
                                        </p:tgtEl>
                                        <p:attrNameLst>
                                          <p:attrName>ppt_y</p:attrName>
                                        </p:attrNameLst>
                                      </p:cBhvr>
                                      <p:tavLst>
                                        <p:tav tm="0" fmla="#ppt_y-sin(pi*$)/27">
                                          <p:val>
                                            <p:fltVal val="0"/>
                                          </p:val>
                                        </p:tav>
                                        <p:tav tm="100000">
                                          <p:val>
                                            <p:fltVal val="1"/>
                                          </p:val>
                                        </p:tav>
                                      </p:tavLst>
                                    </p:anim>
                                    <p:anim calcmode="lin" valueType="num">
                                      <p:cBhvr>
                                        <p:cTn id="177" dur="62" tmFilter="0, 0; 0.125,0.2665; 0.25,0.4; 0.375,0.465; 0.5,0.5;  0.625,0.535; 0.75,0.6; 0.875,0.7335; 1,1">
                                          <p:stCondLst>
                                            <p:cond delay="621"/>
                                          </p:stCondLst>
                                        </p:cTn>
                                        <p:tgtEl>
                                          <p:spTgt spid="29"/>
                                        </p:tgtEl>
                                        <p:attrNameLst>
                                          <p:attrName>ppt_y</p:attrName>
                                        </p:attrNameLst>
                                      </p:cBhvr>
                                      <p:tavLst>
                                        <p:tav tm="0" fmla="#ppt_y-sin(pi*$)/81">
                                          <p:val>
                                            <p:fltVal val="0"/>
                                          </p:val>
                                        </p:tav>
                                        <p:tav tm="100000">
                                          <p:val>
                                            <p:fltVal val="1"/>
                                          </p:val>
                                        </p:tav>
                                      </p:tavLst>
                                    </p:anim>
                                    <p:animScale>
                                      <p:cBhvr>
                                        <p:cTn id="178" dur="10">
                                          <p:stCondLst>
                                            <p:cond delay="244"/>
                                          </p:stCondLst>
                                        </p:cTn>
                                        <p:tgtEl>
                                          <p:spTgt spid="29"/>
                                        </p:tgtEl>
                                      </p:cBhvr>
                                      <p:to x="100000" y="60000"/>
                                    </p:animScale>
                                    <p:animScale>
                                      <p:cBhvr>
                                        <p:cTn id="179" dur="62" decel="50000">
                                          <p:stCondLst>
                                            <p:cond delay="254"/>
                                          </p:stCondLst>
                                        </p:cTn>
                                        <p:tgtEl>
                                          <p:spTgt spid="29"/>
                                        </p:tgtEl>
                                      </p:cBhvr>
                                      <p:to x="100000" y="100000"/>
                                    </p:animScale>
                                    <p:animScale>
                                      <p:cBhvr>
                                        <p:cTn id="180" dur="10">
                                          <p:stCondLst>
                                            <p:cond delay="492"/>
                                          </p:stCondLst>
                                        </p:cTn>
                                        <p:tgtEl>
                                          <p:spTgt spid="29"/>
                                        </p:tgtEl>
                                      </p:cBhvr>
                                      <p:to x="100000" y="80000"/>
                                    </p:animScale>
                                    <p:animScale>
                                      <p:cBhvr>
                                        <p:cTn id="181" dur="62" decel="50000">
                                          <p:stCondLst>
                                            <p:cond delay="502"/>
                                          </p:stCondLst>
                                        </p:cTn>
                                        <p:tgtEl>
                                          <p:spTgt spid="29"/>
                                        </p:tgtEl>
                                      </p:cBhvr>
                                      <p:to x="100000" y="100000"/>
                                    </p:animScale>
                                    <p:animScale>
                                      <p:cBhvr>
                                        <p:cTn id="182" dur="10">
                                          <p:stCondLst>
                                            <p:cond delay="616"/>
                                          </p:stCondLst>
                                        </p:cTn>
                                        <p:tgtEl>
                                          <p:spTgt spid="29"/>
                                        </p:tgtEl>
                                      </p:cBhvr>
                                      <p:to x="100000" y="90000"/>
                                    </p:animScale>
                                    <p:animScale>
                                      <p:cBhvr>
                                        <p:cTn id="183" dur="62" decel="50000">
                                          <p:stCondLst>
                                            <p:cond delay="625"/>
                                          </p:stCondLst>
                                        </p:cTn>
                                        <p:tgtEl>
                                          <p:spTgt spid="29"/>
                                        </p:tgtEl>
                                      </p:cBhvr>
                                      <p:to x="100000" y="100000"/>
                                    </p:animScale>
                                    <p:animScale>
                                      <p:cBhvr>
                                        <p:cTn id="184" dur="10">
                                          <p:stCondLst>
                                            <p:cond delay="678"/>
                                          </p:stCondLst>
                                        </p:cTn>
                                        <p:tgtEl>
                                          <p:spTgt spid="29"/>
                                        </p:tgtEl>
                                      </p:cBhvr>
                                      <p:to x="100000" y="95000"/>
                                    </p:animScale>
                                    <p:animScale>
                                      <p:cBhvr>
                                        <p:cTn id="185" dur="62" decel="50000">
                                          <p:stCondLst>
                                            <p:cond delay="688"/>
                                          </p:stCondLst>
                                        </p:cTn>
                                        <p:tgtEl>
                                          <p:spTgt spid="29"/>
                                        </p:tgtEl>
                                      </p:cBhvr>
                                      <p:to x="100000" y="100000"/>
                                    </p:animScale>
                                  </p:childTnLst>
                                </p:cTn>
                              </p:par>
                            </p:childTnLst>
                          </p:cTn>
                        </p:par>
                        <p:par>
                          <p:cTn id="186" fill="hold">
                            <p:stCondLst>
                              <p:cond delay="9750"/>
                            </p:stCondLst>
                            <p:childTnLst>
                              <p:par>
                                <p:cTn id="187" presetID="1" presetClass="entr" presetSubtype="0" fill="hold" nodeType="afterEffect">
                                  <p:stCondLst>
                                    <p:cond delay="0"/>
                                  </p:stCondLst>
                                  <p:childTnLst>
                                    <p:set>
                                      <p:cBhvr>
                                        <p:cTn id="188" dur="1" fill="hold">
                                          <p:stCondLst>
                                            <p:cond delay="0"/>
                                          </p:stCondLst>
                                        </p:cTn>
                                        <p:tgtEl>
                                          <p:spTgt spid="51"/>
                                        </p:tgtEl>
                                        <p:attrNameLst>
                                          <p:attrName>style.visibility</p:attrName>
                                        </p:attrNameLst>
                                      </p:cBhvr>
                                      <p:to>
                                        <p:strVal val="visible"/>
                                      </p:to>
                                    </p:set>
                                  </p:childTnLst>
                                </p:cTn>
                              </p:par>
                            </p:childTnLst>
                          </p:cTn>
                        </p:par>
                        <p:par>
                          <p:cTn id="189" fill="hold">
                            <p:stCondLst>
                              <p:cond delay="9750"/>
                            </p:stCondLst>
                            <p:childTnLst>
                              <p:par>
                                <p:cTn id="190" presetID="26" presetClass="entr" presetSubtype="0" fill="hold" grpId="0" nodeType="afterEffect">
                                  <p:stCondLst>
                                    <p:cond delay="0"/>
                                  </p:stCondLst>
                                  <p:childTnLst>
                                    <p:set>
                                      <p:cBhvr>
                                        <p:cTn id="191" dur="1" fill="hold">
                                          <p:stCondLst>
                                            <p:cond delay="0"/>
                                          </p:stCondLst>
                                        </p:cTn>
                                        <p:tgtEl>
                                          <p:spTgt spid="32"/>
                                        </p:tgtEl>
                                        <p:attrNameLst>
                                          <p:attrName>style.visibility</p:attrName>
                                        </p:attrNameLst>
                                      </p:cBhvr>
                                      <p:to>
                                        <p:strVal val="visible"/>
                                      </p:to>
                                    </p:set>
                                    <p:animEffect transition="in" filter="wipe(down)">
                                      <p:cBhvr>
                                        <p:cTn id="192" dur="217">
                                          <p:stCondLst>
                                            <p:cond delay="0"/>
                                          </p:stCondLst>
                                        </p:cTn>
                                        <p:tgtEl>
                                          <p:spTgt spid="32"/>
                                        </p:tgtEl>
                                      </p:cBhvr>
                                    </p:animEffect>
                                    <p:anim calcmode="lin" valueType="num">
                                      <p:cBhvr>
                                        <p:cTn id="193" dur="683"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194" dur="249"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95" dur="249" tmFilter="0, 0; 0.125,0.2665; 0.25,0.4; 0.375,0.465; 0.5,0.5;  0.625,0.535; 0.75,0.6; 0.875,0.7335; 1,1">
                                          <p:stCondLst>
                                            <p:cond delay="249"/>
                                          </p:stCondLst>
                                        </p:cTn>
                                        <p:tgtEl>
                                          <p:spTgt spid="32"/>
                                        </p:tgtEl>
                                        <p:attrNameLst>
                                          <p:attrName>ppt_y</p:attrName>
                                        </p:attrNameLst>
                                      </p:cBhvr>
                                      <p:tavLst>
                                        <p:tav tm="0" fmla="#ppt_y-sin(pi*$)/9">
                                          <p:val>
                                            <p:fltVal val="0"/>
                                          </p:val>
                                        </p:tav>
                                        <p:tav tm="100000">
                                          <p:val>
                                            <p:fltVal val="1"/>
                                          </p:val>
                                        </p:tav>
                                      </p:tavLst>
                                    </p:anim>
                                    <p:anim calcmode="lin" valueType="num">
                                      <p:cBhvr>
                                        <p:cTn id="196" dur="124" tmFilter="0, 0; 0.125,0.2665; 0.25,0.4; 0.375,0.465; 0.5,0.5;  0.625,0.535; 0.75,0.6; 0.875,0.7335; 1,1">
                                          <p:stCondLst>
                                            <p:cond delay="497"/>
                                          </p:stCondLst>
                                        </p:cTn>
                                        <p:tgtEl>
                                          <p:spTgt spid="32"/>
                                        </p:tgtEl>
                                        <p:attrNameLst>
                                          <p:attrName>ppt_y</p:attrName>
                                        </p:attrNameLst>
                                      </p:cBhvr>
                                      <p:tavLst>
                                        <p:tav tm="0" fmla="#ppt_y-sin(pi*$)/27">
                                          <p:val>
                                            <p:fltVal val="0"/>
                                          </p:val>
                                        </p:tav>
                                        <p:tav tm="100000">
                                          <p:val>
                                            <p:fltVal val="1"/>
                                          </p:val>
                                        </p:tav>
                                      </p:tavLst>
                                    </p:anim>
                                    <p:anim calcmode="lin" valueType="num">
                                      <p:cBhvr>
                                        <p:cTn id="197" dur="62" tmFilter="0, 0; 0.125,0.2665; 0.25,0.4; 0.375,0.465; 0.5,0.5;  0.625,0.535; 0.75,0.6; 0.875,0.7335; 1,1">
                                          <p:stCondLst>
                                            <p:cond delay="621"/>
                                          </p:stCondLst>
                                        </p:cTn>
                                        <p:tgtEl>
                                          <p:spTgt spid="32"/>
                                        </p:tgtEl>
                                        <p:attrNameLst>
                                          <p:attrName>ppt_y</p:attrName>
                                        </p:attrNameLst>
                                      </p:cBhvr>
                                      <p:tavLst>
                                        <p:tav tm="0" fmla="#ppt_y-sin(pi*$)/81">
                                          <p:val>
                                            <p:fltVal val="0"/>
                                          </p:val>
                                        </p:tav>
                                        <p:tav tm="100000">
                                          <p:val>
                                            <p:fltVal val="1"/>
                                          </p:val>
                                        </p:tav>
                                      </p:tavLst>
                                    </p:anim>
                                    <p:animScale>
                                      <p:cBhvr>
                                        <p:cTn id="198" dur="10">
                                          <p:stCondLst>
                                            <p:cond delay="244"/>
                                          </p:stCondLst>
                                        </p:cTn>
                                        <p:tgtEl>
                                          <p:spTgt spid="32"/>
                                        </p:tgtEl>
                                      </p:cBhvr>
                                      <p:to x="100000" y="60000"/>
                                    </p:animScale>
                                    <p:animScale>
                                      <p:cBhvr>
                                        <p:cTn id="199" dur="62" decel="50000">
                                          <p:stCondLst>
                                            <p:cond delay="254"/>
                                          </p:stCondLst>
                                        </p:cTn>
                                        <p:tgtEl>
                                          <p:spTgt spid="32"/>
                                        </p:tgtEl>
                                      </p:cBhvr>
                                      <p:to x="100000" y="100000"/>
                                    </p:animScale>
                                    <p:animScale>
                                      <p:cBhvr>
                                        <p:cTn id="200" dur="10">
                                          <p:stCondLst>
                                            <p:cond delay="492"/>
                                          </p:stCondLst>
                                        </p:cTn>
                                        <p:tgtEl>
                                          <p:spTgt spid="32"/>
                                        </p:tgtEl>
                                      </p:cBhvr>
                                      <p:to x="100000" y="80000"/>
                                    </p:animScale>
                                    <p:animScale>
                                      <p:cBhvr>
                                        <p:cTn id="201" dur="62" decel="50000">
                                          <p:stCondLst>
                                            <p:cond delay="502"/>
                                          </p:stCondLst>
                                        </p:cTn>
                                        <p:tgtEl>
                                          <p:spTgt spid="32"/>
                                        </p:tgtEl>
                                      </p:cBhvr>
                                      <p:to x="100000" y="100000"/>
                                    </p:animScale>
                                    <p:animScale>
                                      <p:cBhvr>
                                        <p:cTn id="202" dur="10">
                                          <p:stCondLst>
                                            <p:cond delay="616"/>
                                          </p:stCondLst>
                                        </p:cTn>
                                        <p:tgtEl>
                                          <p:spTgt spid="32"/>
                                        </p:tgtEl>
                                      </p:cBhvr>
                                      <p:to x="100000" y="90000"/>
                                    </p:animScale>
                                    <p:animScale>
                                      <p:cBhvr>
                                        <p:cTn id="203" dur="62" decel="50000">
                                          <p:stCondLst>
                                            <p:cond delay="625"/>
                                          </p:stCondLst>
                                        </p:cTn>
                                        <p:tgtEl>
                                          <p:spTgt spid="32"/>
                                        </p:tgtEl>
                                      </p:cBhvr>
                                      <p:to x="100000" y="100000"/>
                                    </p:animScale>
                                    <p:animScale>
                                      <p:cBhvr>
                                        <p:cTn id="204" dur="10">
                                          <p:stCondLst>
                                            <p:cond delay="678"/>
                                          </p:stCondLst>
                                        </p:cTn>
                                        <p:tgtEl>
                                          <p:spTgt spid="32"/>
                                        </p:tgtEl>
                                      </p:cBhvr>
                                      <p:to x="100000" y="95000"/>
                                    </p:animScale>
                                    <p:animScale>
                                      <p:cBhvr>
                                        <p:cTn id="205" dur="62" decel="50000">
                                          <p:stCondLst>
                                            <p:cond delay="688"/>
                                          </p:stCondLst>
                                        </p:cTn>
                                        <p:tgtEl>
                                          <p:spTgt spid="32"/>
                                        </p:tgtEl>
                                      </p:cBhvr>
                                      <p:to x="100000" y="100000"/>
                                    </p:animScale>
                                  </p:childTnLst>
                                </p:cTn>
                              </p:par>
                            </p:childTnLst>
                          </p:cTn>
                        </p:par>
                        <p:par>
                          <p:cTn id="206" fill="hold">
                            <p:stCondLst>
                              <p:cond delay="10500"/>
                            </p:stCondLst>
                            <p:childTnLst>
                              <p:par>
                                <p:cTn id="207" presetID="1" presetClass="entr" presetSubtype="0" fill="hold" nodeType="afterEffect">
                                  <p:stCondLst>
                                    <p:cond delay="0"/>
                                  </p:stCondLst>
                                  <p:childTnLst>
                                    <p:set>
                                      <p:cBhvr>
                                        <p:cTn id="208" dur="1" fill="hold">
                                          <p:stCondLst>
                                            <p:cond delay="0"/>
                                          </p:stCondLst>
                                        </p:cTn>
                                        <p:tgtEl>
                                          <p:spTgt spid="56"/>
                                        </p:tgtEl>
                                        <p:attrNameLst>
                                          <p:attrName>style.visibility</p:attrName>
                                        </p:attrNameLst>
                                      </p:cBhvr>
                                      <p:to>
                                        <p:strVal val="visible"/>
                                      </p:to>
                                    </p:set>
                                  </p:childTnLst>
                                </p:cTn>
                              </p:par>
                            </p:childTnLst>
                          </p:cTn>
                        </p:par>
                        <p:par>
                          <p:cTn id="209" fill="hold">
                            <p:stCondLst>
                              <p:cond delay="10500"/>
                            </p:stCondLst>
                            <p:childTnLst>
                              <p:par>
                                <p:cTn id="210" presetID="26" presetClass="entr" presetSubtype="0" fill="hold" grpId="0" nodeType="afterEffect">
                                  <p:stCondLst>
                                    <p:cond delay="0"/>
                                  </p:stCondLst>
                                  <p:childTnLst>
                                    <p:set>
                                      <p:cBhvr>
                                        <p:cTn id="211" dur="1" fill="hold">
                                          <p:stCondLst>
                                            <p:cond delay="0"/>
                                          </p:stCondLst>
                                        </p:cTn>
                                        <p:tgtEl>
                                          <p:spTgt spid="33"/>
                                        </p:tgtEl>
                                        <p:attrNameLst>
                                          <p:attrName>style.visibility</p:attrName>
                                        </p:attrNameLst>
                                      </p:cBhvr>
                                      <p:to>
                                        <p:strVal val="visible"/>
                                      </p:to>
                                    </p:set>
                                    <p:animEffect transition="in" filter="wipe(down)">
                                      <p:cBhvr>
                                        <p:cTn id="212" dur="217">
                                          <p:stCondLst>
                                            <p:cond delay="0"/>
                                          </p:stCondLst>
                                        </p:cTn>
                                        <p:tgtEl>
                                          <p:spTgt spid="33"/>
                                        </p:tgtEl>
                                      </p:cBhvr>
                                    </p:animEffect>
                                    <p:anim calcmode="lin" valueType="num">
                                      <p:cBhvr>
                                        <p:cTn id="213" dur="683"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214" dur="249"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215" dur="249" tmFilter="0, 0; 0.125,0.2665; 0.25,0.4; 0.375,0.465; 0.5,0.5;  0.625,0.535; 0.75,0.6; 0.875,0.7335; 1,1">
                                          <p:stCondLst>
                                            <p:cond delay="249"/>
                                          </p:stCondLst>
                                        </p:cTn>
                                        <p:tgtEl>
                                          <p:spTgt spid="33"/>
                                        </p:tgtEl>
                                        <p:attrNameLst>
                                          <p:attrName>ppt_y</p:attrName>
                                        </p:attrNameLst>
                                      </p:cBhvr>
                                      <p:tavLst>
                                        <p:tav tm="0" fmla="#ppt_y-sin(pi*$)/9">
                                          <p:val>
                                            <p:fltVal val="0"/>
                                          </p:val>
                                        </p:tav>
                                        <p:tav tm="100000">
                                          <p:val>
                                            <p:fltVal val="1"/>
                                          </p:val>
                                        </p:tav>
                                      </p:tavLst>
                                    </p:anim>
                                    <p:anim calcmode="lin" valueType="num">
                                      <p:cBhvr>
                                        <p:cTn id="216" dur="124" tmFilter="0, 0; 0.125,0.2665; 0.25,0.4; 0.375,0.465; 0.5,0.5;  0.625,0.535; 0.75,0.6; 0.875,0.7335; 1,1">
                                          <p:stCondLst>
                                            <p:cond delay="497"/>
                                          </p:stCondLst>
                                        </p:cTn>
                                        <p:tgtEl>
                                          <p:spTgt spid="33"/>
                                        </p:tgtEl>
                                        <p:attrNameLst>
                                          <p:attrName>ppt_y</p:attrName>
                                        </p:attrNameLst>
                                      </p:cBhvr>
                                      <p:tavLst>
                                        <p:tav tm="0" fmla="#ppt_y-sin(pi*$)/27">
                                          <p:val>
                                            <p:fltVal val="0"/>
                                          </p:val>
                                        </p:tav>
                                        <p:tav tm="100000">
                                          <p:val>
                                            <p:fltVal val="1"/>
                                          </p:val>
                                        </p:tav>
                                      </p:tavLst>
                                    </p:anim>
                                    <p:anim calcmode="lin" valueType="num">
                                      <p:cBhvr>
                                        <p:cTn id="217" dur="62" tmFilter="0, 0; 0.125,0.2665; 0.25,0.4; 0.375,0.465; 0.5,0.5;  0.625,0.535; 0.75,0.6; 0.875,0.7335; 1,1">
                                          <p:stCondLst>
                                            <p:cond delay="621"/>
                                          </p:stCondLst>
                                        </p:cTn>
                                        <p:tgtEl>
                                          <p:spTgt spid="33"/>
                                        </p:tgtEl>
                                        <p:attrNameLst>
                                          <p:attrName>ppt_y</p:attrName>
                                        </p:attrNameLst>
                                      </p:cBhvr>
                                      <p:tavLst>
                                        <p:tav tm="0" fmla="#ppt_y-sin(pi*$)/81">
                                          <p:val>
                                            <p:fltVal val="0"/>
                                          </p:val>
                                        </p:tav>
                                        <p:tav tm="100000">
                                          <p:val>
                                            <p:fltVal val="1"/>
                                          </p:val>
                                        </p:tav>
                                      </p:tavLst>
                                    </p:anim>
                                    <p:animScale>
                                      <p:cBhvr>
                                        <p:cTn id="218" dur="10">
                                          <p:stCondLst>
                                            <p:cond delay="244"/>
                                          </p:stCondLst>
                                        </p:cTn>
                                        <p:tgtEl>
                                          <p:spTgt spid="33"/>
                                        </p:tgtEl>
                                      </p:cBhvr>
                                      <p:to x="100000" y="60000"/>
                                    </p:animScale>
                                    <p:animScale>
                                      <p:cBhvr>
                                        <p:cTn id="219" dur="62" decel="50000">
                                          <p:stCondLst>
                                            <p:cond delay="254"/>
                                          </p:stCondLst>
                                        </p:cTn>
                                        <p:tgtEl>
                                          <p:spTgt spid="33"/>
                                        </p:tgtEl>
                                      </p:cBhvr>
                                      <p:to x="100000" y="100000"/>
                                    </p:animScale>
                                    <p:animScale>
                                      <p:cBhvr>
                                        <p:cTn id="220" dur="10">
                                          <p:stCondLst>
                                            <p:cond delay="492"/>
                                          </p:stCondLst>
                                        </p:cTn>
                                        <p:tgtEl>
                                          <p:spTgt spid="33"/>
                                        </p:tgtEl>
                                      </p:cBhvr>
                                      <p:to x="100000" y="80000"/>
                                    </p:animScale>
                                    <p:animScale>
                                      <p:cBhvr>
                                        <p:cTn id="221" dur="62" decel="50000">
                                          <p:stCondLst>
                                            <p:cond delay="502"/>
                                          </p:stCondLst>
                                        </p:cTn>
                                        <p:tgtEl>
                                          <p:spTgt spid="33"/>
                                        </p:tgtEl>
                                      </p:cBhvr>
                                      <p:to x="100000" y="100000"/>
                                    </p:animScale>
                                    <p:animScale>
                                      <p:cBhvr>
                                        <p:cTn id="222" dur="10">
                                          <p:stCondLst>
                                            <p:cond delay="616"/>
                                          </p:stCondLst>
                                        </p:cTn>
                                        <p:tgtEl>
                                          <p:spTgt spid="33"/>
                                        </p:tgtEl>
                                      </p:cBhvr>
                                      <p:to x="100000" y="90000"/>
                                    </p:animScale>
                                    <p:animScale>
                                      <p:cBhvr>
                                        <p:cTn id="223" dur="62" decel="50000">
                                          <p:stCondLst>
                                            <p:cond delay="625"/>
                                          </p:stCondLst>
                                        </p:cTn>
                                        <p:tgtEl>
                                          <p:spTgt spid="33"/>
                                        </p:tgtEl>
                                      </p:cBhvr>
                                      <p:to x="100000" y="100000"/>
                                    </p:animScale>
                                    <p:animScale>
                                      <p:cBhvr>
                                        <p:cTn id="224" dur="10">
                                          <p:stCondLst>
                                            <p:cond delay="678"/>
                                          </p:stCondLst>
                                        </p:cTn>
                                        <p:tgtEl>
                                          <p:spTgt spid="33"/>
                                        </p:tgtEl>
                                      </p:cBhvr>
                                      <p:to x="100000" y="95000"/>
                                    </p:animScale>
                                    <p:animScale>
                                      <p:cBhvr>
                                        <p:cTn id="225" dur="62" decel="50000">
                                          <p:stCondLst>
                                            <p:cond delay="688"/>
                                          </p:stCondLst>
                                        </p:cTn>
                                        <p:tgtEl>
                                          <p:spTgt spid="33"/>
                                        </p:tgtEl>
                                      </p:cBhvr>
                                      <p:to x="100000" y="100000"/>
                                    </p:animScale>
                                  </p:childTnLst>
                                </p:cTn>
                              </p:par>
                            </p:childTnLst>
                          </p:cTn>
                        </p:par>
                        <p:par>
                          <p:cTn id="226" fill="hold">
                            <p:stCondLst>
                              <p:cond delay="11250"/>
                            </p:stCondLst>
                            <p:childTnLst>
                              <p:par>
                                <p:cTn id="227" presetID="1" presetClass="entr" presetSubtype="0" fill="hold" nodeType="afterEffect">
                                  <p:stCondLst>
                                    <p:cond delay="0"/>
                                  </p:stCondLst>
                                  <p:childTnLst>
                                    <p:set>
                                      <p:cBhvr>
                                        <p:cTn id="228" dur="1" fill="hold">
                                          <p:stCondLst>
                                            <p:cond delay="0"/>
                                          </p:stCondLst>
                                        </p:cTn>
                                        <p:tgtEl>
                                          <p:spTgt spid="58"/>
                                        </p:tgtEl>
                                        <p:attrNameLst>
                                          <p:attrName>style.visibility</p:attrName>
                                        </p:attrNameLst>
                                      </p:cBhvr>
                                      <p:to>
                                        <p:strVal val="visible"/>
                                      </p:to>
                                    </p:set>
                                  </p:childTnLst>
                                </p:cTn>
                              </p:par>
                            </p:childTnLst>
                          </p:cTn>
                        </p:par>
                        <p:par>
                          <p:cTn id="229" fill="hold">
                            <p:stCondLst>
                              <p:cond delay="11250"/>
                            </p:stCondLst>
                            <p:childTnLst>
                              <p:par>
                                <p:cTn id="230" presetID="26" presetClass="entr" presetSubtype="0" fill="hold" grpId="0" nodeType="afterEffect">
                                  <p:stCondLst>
                                    <p:cond delay="0"/>
                                  </p:stCondLst>
                                  <p:childTnLst>
                                    <p:set>
                                      <p:cBhvr>
                                        <p:cTn id="231" dur="1" fill="hold">
                                          <p:stCondLst>
                                            <p:cond delay="0"/>
                                          </p:stCondLst>
                                        </p:cTn>
                                        <p:tgtEl>
                                          <p:spTgt spid="34"/>
                                        </p:tgtEl>
                                        <p:attrNameLst>
                                          <p:attrName>style.visibility</p:attrName>
                                        </p:attrNameLst>
                                      </p:cBhvr>
                                      <p:to>
                                        <p:strVal val="visible"/>
                                      </p:to>
                                    </p:set>
                                    <p:animEffect transition="in" filter="wipe(down)">
                                      <p:cBhvr>
                                        <p:cTn id="232" dur="217">
                                          <p:stCondLst>
                                            <p:cond delay="0"/>
                                          </p:stCondLst>
                                        </p:cTn>
                                        <p:tgtEl>
                                          <p:spTgt spid="34"/>
                                        </p:tgtEl>
                                      </p:cBhvr>
                                    </p:animEffect>
                                    <p:anim calcmode="lin" valueType="num">
                                      <p:cBhvr>
                                        <p:cTn id="233" dur="683"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234" dur="249"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235" dur="249" tmFilter="0, 0; 0.125,0.2665; 0.25,0.4; 0.375,0.465; 0.5,0.5;  0.625,0.535; 0.75,0.6; 0.875,0.7335; 1,1">
                                          <p:stCondLst>
                                            <p:cond delay="249"/>
                                          </p:stCondLst>
                                        </p:cTn>
                                        <p:tgtEl>
                                          <p:spTgt spid="34"/>
                                        </p:tgtEl>
                                        <p:attrNameLst>
                                          <p:attrName>ppt_y</p:attrName>
                                        </p:attrNameLst>
                                      </p:cBhvr>
                                      <p:tavLst>
                                        <p:tav tm="0" fmla="#ppt_y-sin(pi*$)/9">
                                          <p:val>
                                            <p:fltVal val="0"/>
                                          </p:val>
                                        </p:tav>
                                        <p:tav tm="100000">
                                          <p:val>
                                            <p:fltVal val="1"/>
                                          </p:val>
                                        </p:tav>
                                      </p:tavLst>
                                    </p:anim>
                                    <p:anim calcmode="lin" valueType="num">
                                      <p:cBhvr>
                                        <p:cTn id="236" dur="124" tmFilter="0, 0; 0.125,0.2665; 0.25,0.4; 0.375,0.465; 0.5,0.5;  0.625,0.535; 0.75,0.6; 0.875,0.7335; 1,1">
                                          <p:stCondLst>
                                            <p:cond delay="497"/>
                                          </p:stCondLst>
                                        </p:cTn>
                                        <p:tgtEl>
                                          <p:spTgt spid="34"/>
                                        </p:tgtEl>
                                        <p:attrNameLst>
                                          <p:attrName>ppt_y</p:attrName>
                                        </p:attrNameLst>
                                      </p:cBhvr>
                                      <p:tavLst>
                                        <p:tav tm="0" fmla="#ppt_y-sin(pi*$)/27">
                                          <p:val>
                                            <p:fltVal val="0"/>
                                          </p:val>
                                        </p:tav>
                                        <p:tav tm="100000">
                                          <p:val>
                                            <p:fltVal val="1"/>
                                          </p:val>
                                        </p:tav>
                                      </p:tavLst>
                                    </p:anim>
                                    <p:anim calcmode="lin" valueType="num">
                                      <p:cBhvr>
                                        <p:cTn id="237" dur="62" tmFilter="0, 0; 0.125,0.2665; 0.25,0.4; 0.375,0.465; 0.5,0.5;  0.625,0.535; 0.75,0.6; 0.875,0.7335; 1,1">
                                          <p:stCondLst>
                                            <p:cond delay="621"/>
                                          </p:stCondLst>
                                        </p:cTn>
                                        <p:tgtEl>
                                          <p:spTgt spid="34"/>
                                        </p:tgtEl>
                                        <p:attrNameLst>
                                          <p:attrName>ppt_y</p:attrName>
                                        </p:attrNameLst>
                                      </p:cBhvr>
                                      <p:tavLst>
                                        <p:tav tm="0" fmla="#ppt_y-sin(pi*$)/81">
                                          <p:val>
                                            <p:fltVal val="0"/>
                                          </p:val>
                                        </p:tav>
                                        <p:tav tm="100000">
                                          <p:val>
                                            <p:fltVal val="1"/>
                                          </p:val>
                                        </p:tav>
                                      </p:tavLst>
                                    </p:anim>
                                    <p:animScale>
                                      <p:cBhvr>
                                        <p:cTn id="238" dur="10">
                                          <p:stCondLst>
                                            <p:cond delay="244"/>
                                          </p:stCondLst>
                                        </p:cTn>
                                        <p:tgtEl>
                                          <p:spTgt spid="34"/>
                                        </p:tgtEl>
                                      </p:cBhvr>
                                      <p:to x="100000" y="60000"/>
                                    </p:animScale>
                                    <p:animScale>
                                      <p:cBhvr>
                                        <p:cTn id="239" dur="62" decel="50000">
                                          <p:stCondLst>
                                            <p:cond delay="254"/>
                                          </p:stCondLst>
                                        </p:cTn>
                                        <p:tgtEl>
                                          <p:spTgt spid="34"/>
                                        </p:tgtEl>
                                      </p:cBhvr>
                                      <p:to x="100000" y="100000"/>
                                    </p:animScale>
                                    <p:animScale>
                                      <p:cBhvr>
                                        <p:cTn id="240" dur="10">
                                          <p:stCondLst>
                                            <p:cond delay="492"/>
                                          </p:stCondLst>
                                        </p:cTn>
                                        <p:tgtEl>
                                          <p:spTgt spid="34"/>
                                        </p:tgtEl>
                                      </p:cBhvr>
                                      <p:to x="100000" y="80000"/>
                                    </p:animScale>
                                    <p:animScale>
                                      <p:cBhvr>
                                        <p:cTn id="241" dur="62" decel="50000">
                                          <p:stCondLst>
                                            <p:cond delay="502"/>
                                          </p:stCondLst>
                                        </p:cTn>
                                        <p:tgtEl>
                                          <p:spTgt spid="34"/>
                                        </p:tgtEl>
                                      </p:cBhvr>
                                      <p:to x="100000" y="100000"/>
                                    </p:animScale>
                                    <p:animScale>
                                      <p:cBhvr>
                                        <p:cTn id="242" dur="10">
                                          <p:stCondLst>
                                            <p:cond delay="616"/>
                                          </p:stCondLst>
                                        </p:cTn>
                                        <p:tgtEl>
                                          <p:spTgt spid="34"/>
                                        </p:tgtEl>
                                      </p:cBhvr>
                                      <p:to x="100000" y="90000"/>
                                    </p:animScale>
                                    <p:animScale>
                                      <p:cBhvr>
                                        <p:cTn id="243" dur="62" decel="50000">
                                          <p:stCondLst>
                                            <p:cond delay="625"/>
                                          </p:stCondLst>
                                        </p:cTn>
                                        <p:tgtEl>
                                          <p:spTgt spid="34"/>
                                        </p:tgtEl>
                                      </p:cBhvr>
                                      <p:to x="100000" y="100000"/>
                                    </p:animScale>
                                    <p:animScale>
                                      <p:cBhvr>
                                        <p:cTn id="244" dur="10">
                                          <p:stCondLst>
                                            <p:cond delay="678"/>
                                          </p:stCondLst>
                                        </p:cTn>
                                        <p:tgtEl>
                                          <p:spTgt spid="34"/>
                                        </p:tgtEl>
                                      </p:cBhvr>
                                      <p:to x="100000" y="95000"/>
                                    </p:animScale>
                                    <p:animScale>
                                      <p:cBhvr>
                                        <p:cTn id="245" dur="62" decel="50000">
                                          <p:stCondLst>
                                            <p:cond delay="688"/>
                                          </p:stCondLst>
                                        </p:cTn>
                                        <p:tgtEl>
                                          <p:spTgt spid="34"/>
                                        </p:tgtEl>
                                      </p:cBhvr>
                                      <p:to x="100000" y="100000"/>
                                    </p:animScale>
                                  </p:childTnLst>
                                </p:cTn>
                              </p:par>
                            </p:childTnLst>
                          </p:cTn>
                        </p:par>
                        <p:par>
                          <p:cTn id="246" fill="hold">
                            <p:stCondLst>
                              <p:cond delay="12000"/>
                            </p:stCondLst>
                            <p:childTnLst>
                              <p:par>
                                <p:cTn id="247" presetID="1" presetClass="entr" presetSubtype="0" fill="hold" nodeType="afterEffect">
                                  <p:stCondLst>
                                    <p:cond delay="0"/>
                                  </p:stCondLst>
                                  <p:childTnLst>
                                    <p:set>
                                      <p:cBhvr>
                                        <p:cTn id="248" dur="1" fill="hold">
                                          <p:stCondLst>
                                            <p:cond delay="0"/>
                                          </p:stCondLst>
                                        </p:cTn>
                                        <p:tgtEl>
                                          <p:spTgt spid="60"/>
                                        </p:tgtEl>
                                        <p:attrNameLst>
                                          <p:attrName>style.visibility</p:attrName>
                                        </p:attrNameLst>
                                      </p:cBhvr>
                                      <p:to>
                                        <p:strVal val="visible"/>
                                      </p:to>
                                    </p:set>
                                  </p:childTnLst>
                                </p:cTn>
                              </p:par>
                            </p:childTnLst>
                          </p:cTn>
                        </p:par>
                      </p:childTnLst>
                    </p:cTn>
                  </p:par>
                  <p:par>
                    <p:cTn id="249" fill="hold">
                      <p:stCondLst>
                        <p:cond delay="indefinite"/>
                      </p:stCondLst>
                      <p:childTnLst>
                        <p:par>
                          <p:cTn id="250" fill="hold">
                            <p:stCondLst>
                              <p:cond delay="0"/>
                            </p:stCondLst>
                            <p:childTnLst>
                              <p:par>
                                <p:cTn id="251" presetID="53" presetClass="entr" presetSubtype="16" fill="hold" grpId="0" nodeType="clickEffect">
                                  <p:stCondLst>
                                    <p:cond delay="0"/>
                                  </p:stCondLst>
                                  <p:childTnLst>
                                    <p:set>
                                      <p:cBhvr>
                                        <p:cTn id="252" dur="1" fill="hold">
                                          <p:stCondLst>
                                            <p:cond delay="0"/>
                                          </p:stCondLst>
                                        </p:cTn>
                                        <p:tgtEl>
                                          <p:spTgt spid="7"/>
                                        </p:tgtEl>
                                        <p:attrNameLst>
                                          <p:attrName>style.visibility</p:attrName>
                                        </p:attrNameLst>
                                      </p:cBhvr>
                                      <p:to>
                                        <p:strVal val="visible"/>
                                      </p:to>
                                    </p:set>
                                    <p:anim calcmode="lin" valueType="num">
                                      <p:cBhvr>
                                        <p:cTn id="253" dur="500" fill="hold"/>
                                        <p:tgtEl>
                                          <p:spTgt spid="7"/>
                                        </p:tgtEl>
                                        <p:attrNameLst>
                                          <p:attrName>ppt_w</p:attrName>
                                        </p:attrNameLst>
                                      </p:cBhvr>
                                      <p:tavLst>
                                        <p:tav tm="0">
                                          <p:val>
                                            <p:fltVal val="0"/>
                                          </p:val>
                                        </p:tav>
                                        <p:tav tm="100000">
                                          <p:val>
                                            <p:strVal val="#ppt_w"/>
                                          </p:val>
                                        </p:tav>
                                      </p:tavLst>
                                    </p:anim>
                                    <p:anim calcmode="lin" valueType="num">
                                      <p:cBhvr>
                                        <p:cTn id="254" dur="500" fill="hold"/>
                                        <p:tgtEl>
                                          <p:spTgt spid="7"/>
                                        </p:tgtEl>
                                        <p:attrNameLst>
                                          <p:attrName>ppt_h</p:attrName>
                                        </p:attrNameLst>
                                      </p:cBhvr>
                                      <p:tavLst>
                                        <p:tav tm="0">
                                          <p:val>
                                            <p:fltVal val="0"/>
                                          </p:val>
                                        </p:tav>
                                        <p:tav tm="100000">
                                          <p:val>
                                            <p:strVal val="#ppt_h"/>
                                          </p:val>
                                        </p:tav>
                                      </p:tavLst>
                                    </p:anim>
                                    <p:animEffect transition="in" filter="fade">
                                      <p:cBhvr>
                                        <p:cTn id="2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F35C5-58D7-7AD3-E661-83D6F00E230A}"/>
              </a:ext>
            </a:extLst>
          </p:cNvPr>
          <p:cNvSpPr>
            <a:spLocks noGrp="1"/>
          </p:cNvSpPr>
          <p:nvPr>
            <p:ph type="title"/>
          </p:nvPr>
        </p:nvSpPr>
        <p:spPr>
          <a:xfrm>
            <a:off x="1286933" y="609600"/>
            <a:ext cx="10197494" cy="1099457"/>
          </a:xfrm>
        </p:spPr>
        <p:txBody>
          <a:bodyPr>
            <a:normAutofit/>
          </a:bodyPr>
          <a:lstStyle/>
          <a:p>
            <a:pPr>
              <a:lnSpc>
                <a:spcPct val="90000"/>
              </a:lnSpc>
            </a:pPr>
            <a:r>
              <a:rPr lang="en-GB" sz="3100" b="1" u="sng" dirty="0">
                <a:solidFill>
                  <a:schemeClr val="tx1"/>
                </a:solidFill>
                <a:effectLst>
                  <a:outerShdw blurRad="38100" dist="38100" dir="2700000" algn="tl">
                    <a:srgbClr val="000000">
                      <a:alpha val="43137"/>
                    </a:srgbClr>
                  </a:outerShdw>
                </a:effectLst>
              </a:rPr>
              <a:t>From PESTLE and Fishbone the following main causes for profit decline at TM Lewin have been identified: </a:t>
            </a:r>
          </a:p>
        </p:txBody>
      </p:sp>
      <p:graphicFrame>
        <p:nvGraphicFramePr>
          <p:cNvPr id="5" name="Content Placeholder 2">
            <a:extLst>
              <a:ext uri="{FF2B5EF4-FFF2-40B4-BE49-F238E27FC236}">
                <a16:creationId xmlns:a16="http://schemas.microsoft.com/office/drawing/2014/main" id="{1C233653-5D76-7E59-0269-E8CF2ACBE291}"/>
              </a:ext>
            </a:extLst>
          </p:cNvPr>
          <p:cNvGraphicFramePr>
            <a:graphicFrameLocks noGrp="1"/>
          </p:cNvGraphicFramePr>
          <p:nvPr>
            <p:ph idx="1"/>
            <p:extLst>
              <p:ext uri="{D42A27DB-BD31-4B8C-83A1-F6EECF244321}">
                <p14:modId xmlns:p14="http://schemas.microsoft.com/office/powerpoint/2010/main" val="402414487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839515"/>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3779EE-5E1F-4649-7085-42A24F3AB530}"/>
              </a:ext>
            </a:extLst>
          </p:cNvPr>
          <p:cNvSpPr>
            <a:spLocks noGrp="1"/>
          </p:cNvSpPr>
          <p:nvPr>
            <p:ph type="title"/>
          </p:nvPr>
        </p:nvSpPr>
        <p:spPr>
          <a:xfrm>
            <a:off x="643467" y="816638"/>
            <a:ext cx="3367359" cy="5224724"/>
          </a:xfrm>
        </p:spPr>
        <p:txBody>
          <a:bodyPr anchor="ctr">
            <a:normAutofit/>
          </a:bodyPr>
          <a:lstStyle/>
          <a:p>
            <a:r>
              <a:rPr lang="en-GB" b="1" dirty="0">
                <a:solidFill>
                  <a:schemeClr val="tx1"/>
                </a:solidFill>
                <a:effectLst>
                  <a:outerShdw blurRad="38100" dist="38100" dir="2700000" algn="tl">
                    <a:srgbClr val="000000">
                      <a:alpha val="43137"/>
                    </a:srgbClr>
                  </a:outerShdw>
                </a:effectLst>
              </a:rPr>
              <a:t>Possible solutions to address profit decline for TM Lewin</a:t>
            </a:r>
          </a:p>
        </p:txBody>
      </p:sp>
      <p:sp>
        <p:nvSpPr>
          <p:cNvPr id="3" name="Content Placeholder 2">
            <a:extLst>
              <a:ext uri="{FF2B5EF4-FFF2-40B4-BE49-F238E27FC236}">
                <a16:creationId xmlns:a16="http://schemas.microsoft.com/office/drawing/2014/main" id="{F7710025-43C4-53DC-22BC-B116DA0B59DE}"/>
              </a:ext>
            </a:extLst>
          </p:cNvPr>
          <p:cNvSpPr>
            <a:spLocks noGrp="1"/>
          </p:cNvSpPr>
          <p:nvPr>
            <p:ph idx="1"/>
          </p:nvPr>
        </p:nvSpPr>
        <p:spPr>
          <a:xfrm>
            <a:off x="4654295" y="816637"/>
            <a:ext cx="5527930" cy="5631787"/>
          </a:xfrm>
        </p:spPr>
        <p:txBody>
          <a:bodyPr anchor="ctr">
            <a:normAutofit/>
          </a:bodyPr>
          <a:lstStyle/>
          <a:p>
            <a:endParaRPr lang="en-GB" dirty="0"/>
          </a:p>
          <a:p>
            <a:endParaRPr lang="en-GB" dirty="0"/>
          </a:p>
          <a:p>
            <a:r>
              <a:rPr lang="en-GB" sz="3200" b="1" dirty="0">
                <a:solidFill>
                  <a:srgbClr val="FF0000"/>
                </a:solidFill>
              </a:rPr>
              <a:t>A</a:t>
            </a:r>
            <a:r>
              <a:rPr lang="en-GB" sz="3200" b="1" dirty="0"/>
              <a:t>. Move business Online</a:t>
            </a:r>
          </a:p>
          <a:p>
            <a:pPr marL="0" indent="0">
              <a:buNone/>
            </a:pPr>
            <a:endParaRPr lang="en-GB" sz="3200" b="1" dirty="0"/>
          </a:p>
          <a:p>
            <a:r>
              <a:rPr lang="en-GB" sz="3200" b="1" dirty="0">
                <a:solidFill>
                  <a:srgbClr val="FF0000"/>
                </a:solidFill>
              </a:rPr>
              <a:t>B</a:t>
            </a:r>
            <a:r>
              <a:rPr lang="en-GB" sz="3200" b="1" dirty="0"/>
              <a:t>. Consider retailing a larger variety of products</a:t>
            </a:r>
          </a:p>
          <a:p>
            <a:endParaRPr lang="en-GB" sz="3200" b="1" dirty="0"/>
          </a:p>
          <a:p>
            <a:r>
              <a:rPr lang="en-GB" sz="3200" b="1" dirty="0">
                <a:solidFill>
                  <a:srgbClr val="FF0000"/>
                </a:solidFill>
              </a:rPr>
              <a:t>C</a:t>
            </a:r>
            <a:r>
              <a:rPr lang="en-GB" sz="3200" b="1" dirty="0"/>
              <a:t>. Sell the products at more accessible prices</a:t>
            </a:r>
          </a:p>
          <a:p>
            <a:pPr marL="0" indent="0">
              <a:buNone/>
            </a:pPr>
            <a:endParaRPr lang="en-GB" dirty="0"/>
          </a:p>
        </p:txBody>
      </p:sp>
    </p:spTree>
    <p:extLst>
      <p:ext uri="{BB962C8B-B14F-4D97-AF65-F5344CB8AC3E}">
        <p14:creationId xmlns:p14="http://schemas.microsoft.com/office/powerpoint/2010/main" val="395986719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6" presetClass="entr" presetSubtype="21"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barn(inVertical)">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186B-6AB8-045A-48CE-A1B43EB092C8}"/>
              </a:ext>
            </a:extLst>
          </p:cNvPr>
          <p:cNvSpPr>
            <a:spLocks noGrp="1"/>
          </p:cNvSpPr>
          <p:nvPr>
            <p:ph type="title"/>
          </p:nvPr>
        </p:nvSpPr>
        <p:spPr>
          <a:xfrm>
            <a:off x="677334" y="609599"/>
            <a:ext cx="10224346" cy="1550989"/>
          </a:xfrm>
        </p:spPr>
        <p:txBody>
          <a:bodyPr>
            <a:normAutofit fontScale="90000"/>
          </a:bodyPr>
          <a:lstStyle/>
          <a:p>
            <a:pPr algn="ctr"/>
            <a:r>
              <a:rPr lang="en-GB" b="1" u="sng" dirty="0">
                <a:solidFill>
                  <a:schemeClr val="tx1"/>
                </a:solidFill>
                <a:effectLst>
                  <a:outerShdw blurRad="38100" dist="38100" dir="2700000" algn="tl">
                    <a:srgbClr val="000000">
                      <a:alpha val="43137"/>
                    </a:srgbClr>
                  </a:outerShdw>
                </a:effectLst>
              </a:rPr>
              <a:t>Grid Analysis</a:t>
            </a:r>
            <a:br>
              <a:rPr lang="en-GB" b="1" dirty="0">
                <a:solidFill>
                  <a:schemeClr val="tx1"/>
                </a:solidFill>
                <a:effectLst>
                  <a:outerShdw blurRad="38100" dist="38100" dir="2700000" algn="tl">
                    <a:srgbClr val="000000">
                      <a:alpha val="43137"/>
                    </a:srgbClr>
                  </a:outerShdw>
                </a:effectLst>
              </a:rPr>
            </a:br>
            <a:r>
              <a:rPr lang="en-GB" b="1" dirty="0">
                <a:solidFill>
                  <a:schemeClr val="tx1"/>
                </a:solidFill>
                <a:effectLst>
                  <a:outerShdw blurRad="38100" dist="38100" dir="2700000" algn="tl">
                    <a:srgbClr val="000000">
                      <a:alpha val="43137"/>
                    </a:srgbClr>
                  </a:outerShdw>
                </a:effectLst>
              </a:rPr>
              <a:t>Evaluation to select the most appropriate solution</a:t>
            </a:r>
          </a:p>
        </p:txBody>
      </p:sp>
      <p:graphicFrame>
        <p:nvGraphicFramePr>
          <p:cNvPr id="8" name="Table 8">
            <a:extLst>
              <a:ext uri="{FF2B5EF4-FFF2-40B4-BE49-F238E27FC236}">
                <a16:creationId xmlns:a16="http://schemas.microsoft.com/office/drawing/2014/main" id="{FDFC64E4-056C-08F5-8AA0-6AF1DF3C28ED}"/>
              </a:ext>
            </a:extLst>
          </p:cNvPr>
          <p:cNvGraphicFramePr>
            <a:graphicFrameLocks noGrp="1"/>
          </p:cNvGraphicFramePr>
          <p:nvPr>
            <p:ph idx="1"/>
            <p:extLst>
              <p:ext uri="{D42A27DB-BD31-4B8C-83A1-F6EECF244321}">
                <p14:modId xmlns:p14="http://schemas.microsoft.com/office/powerpoint/2010/main" val="75535632"/>
              </p:ext>
            </p:extLst>
          </p:nvPr>
        </p:nvGraphicFramePr>
        <p:xfrm>
          <a:off x="590377" y="2160588"/>
          <a:ext cx="8683625" cy="3474720"/>
        </p:xfrm>
        <a:graphic>
          <a:graphicData uri="http://schemas.openxmlformats.org/drawingml/2006/table">
            <a:tbl>
              <a:tblPr firstRow="1" firstCol="1" lastCol="1" bandRow="1">
                <a:effectLst>
                  <a:outerShdw blurRad="50800" dist="50800" dir="5400000" algn="ctr" rotWithShape="0">
                    <a:schemeClr val="bg1"/>
                  </a:outerShdw>
                </a:effectLst>
                <a:tableStyleId>{5C22544A-7EE6-4342-B048-85BDC9FD1C3A}</a:tableStyleId>
              </a:tblPr>
              <a:tblGrid>
                <a:gridCol w="1697813">
                  <a:extLst>
                    <a:ext uri="{9D8B030D-6E8A-4147-A177-3AD203B41FA5}">
                      <a16:colId xmlns:a16="http://schemas.microsoft.com/office/drawing/2014/main" val="3880989371"/>
                    </a:ext>
                  </a:extLst>
                </a:gridCol>
                <a:gridCol w="1746453">
                  <a:extLst>
                    <a:ext uri="{9D8B030D-6E8A-4147-A177-3AD203B41FA5}">
                      <a16:colId xmlns:a16="http://schemas.microsoft.com/office/drawing/2014/main" val="3337786724"/>
                    </a:ext>
                  </a:extLst>
                </a:gridCol>
                <a:gridCol w="1746453">
                  <a:extLst>
                    <a:ext uri="{9D8B030D-6E8A-4147-A177-3AD203B41FA5}">
                      <a16:colId xmlns:a16="http://schemas.microsoft.com/office/drawing/2014/main" val="1809917338"/>
                    </a:ext>
                  </a:extLst>
                </a:gridCol>
                <a:gridCol w="1746453">
                  <a:extLst>
                    <a:ext uri="{9D8B030D-6E8A-4147-A177-3AD203B41FA5}">
                      <a16:colId xmlns:a16="http://schemas.microsoft.com/office/drawing/2014/main" val="2976020851"/>
                    </a:ext>
                  </a:extLst>
                </a:gridCol>
                <a:gridCol w="1746453">
                  <a:extLst>
                    <a:ext uri="{9D8B030D-6E8A-4147-A177-3AD203B41FA5}">
                      <a16:colId xmlns:a16="http://schemas.microsoft.com/office/drawing/2014/main" val="2618888067"/>
                    </a:ext>
                  </a:extLst>
                </a:gridCol>
              </a:tblGrid>
              <a:tr h="374333">
                <a:tc>
                  <a:txBody>
                    <a:bodyPr/>
                    <a:lstStyle/>
                    <a:p>
                      <a:pPr algn="ct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Cost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Customer Demand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407173194"/>
                  </a:ext>
                </a:extLst>
              </a:tr>
              <a:tr h="374333">
                <a:tc>
                  <a:txBody>
                    <a:bodyPr/>
                    <a:lstStyle/>
                    <a:p>
                      <a:pPr algn="ctr"/>
                      <a:r>
                        <a:rPr lang="en-GB" sz="1100" dirty="0">
                          <a:solidFill>
                            <a:schemeClr val="tx1"/>
                          </a:solidFill>
                        </a:rPr>
                        <a:t>Level of importance of the factors(1-5)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3</a:t>
                      </a:r>
                    </a:p>
                    <a:p>
                      <a:pPr algn="l"/>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119015503"/>
                  </a:ext>
                </a:extLst>
              </a:tr>
              <a:tr h="374333">
                <a:tc>
                  <a:txBody>
                    <a:bodyPr/>
                    <a:lstStyle/>
                    <a:p>
                      <a:pPr algn="l"/>
                      <a:r>
                        <a:rPr lang="en-GB" dirty="0">
                          <a:solidFill>
                            <a:schemeClr val="tx1"/>
                          </a:solidFill>
                          <a:highlight>
                            <a:srgbClr val="FFFF00"/>
                          </a:highlight>
                        </a:rPr>
                        <a:t>A</a:t>
                      </a:r>
                      <a:r>
                        <a:rPr lang="en-GB" dirty="0">
                          <a:solidFill>
                            <a:schemeClr val="tx1"/>
                          </a:solidFill>
                        </a:rPr>
                        <a:t> - Go Online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2</a:t>
                      </a:r>
                    </a:p>
                    <a:p>
                      <a:pPr algn="ctr"/>
                      <a:r>
                        <a:rPr lang="en-GB" dirty="0">
                          <a:solidFill>
                            <a:srgbClr val="FF0000"/>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098167199"/>
                  </a:ext>
                </a:extLst>
              </a:tr>
              <a:tr h="374333">
                <a:tc>
                  <a:txBody>
                    <a:bodyPr/>
                    <a:lstStyle/>
                    <a:p>
                      <a:pPr algn="l"/>
                      <a:r>
                        <a:rPr lang="en-GB" dirty="0">
                          <a:solidFill>
                            <a:srgbClr val="FF0000"/>
                          </a:solidFill>
                        </a:rPr>
                        <a:t>B</a:t>
                      </a:r>
                      <a:r>
                        <a:rPr lang="en-GB" dirty="0">
                          <a:solidFill>
                            <a:schemeClr val="tx1"/>
                          </a:solidFill>
                        </a:rPr>
                        <a:t> – Product Variety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1</a:t>
                      </a:r>
                    </a:p>
                    <a:p>
                      <a:pPr algn="ctr"/>
                      <a:r>
                        <a:rPr lang="en-GB" dirty="0">
                          <a:solidFill>
                            <a:srgbClr val="FF0000"/>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0</a:t>
                      </a:r>
                    </a:p>
                    <a:p>
                      <a:pPr algn="ctr"/>
                      <a:r>
                        <a:rPr lang="en-GB" dirty="0">
                          <a:solidFill>
                            <a:srgbClr val="FF0000"/>
                          </a:solidFill>
                        </a:rPr>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56778832"/>
                  </a:ext>
                </a:extLst>
              </a:tr>
              <a:tr h="374333">
                <a:tc>
                  <a:txBody>
                    <a:bodyPr/>
                    <a:lstStyle/>
                    <a:p>
                      <a:pPr algn="l"/>
                      <a:r>
                        <a:rPr lang="en-GB" dirty="0">
                          <a:solidFill>
                            <a:srgbClr val="FF0000"/>
                          </a:solidFill>
                        </a:rPr>
                        <a:t>C</a:t>
                      </a:r>
                      <a:r>
                        <a:rPr lang="en-GB" dirty="0">
                          <a:solidFill>
                            <a:schemeClr val="tx1"/>
                          </a:solidFill>
                        </a:rPr>
                        <a:t> – Place products on sale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0</a:t>
                      </a:r>
                    </a:p>
                    <a:p>
                      <a:pPr algn="ctr"/>
                      <a:r>
                        <a:rPr lang="en-GB" dirty="0">
                          <a:solidFill>
                            <a:srgbClr val="FF0000"/>
                          </a:solidFill>
                        </a:rPr>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3</a:t>
                      </a:r>
                    </a:p>
                    <a:p>
                      <a:pPr algn="ctr"/>
                      <a:r>
                        <a:rPr lang="en-GB" dirty="0">
                          <a:solidFill>
                            <a:srgbClr val="FF0000"/>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r>
                        <a:rPr lang="en-GB" dirty="0">
                          <a:solidFill>
                            <a:schemeClr val="tx1"/>
                          </a:solidFill>
                        </a:rPr>
                        <a:t>1</a:t>
                      </a:r>
                    </a:p>
                    <a:p>
                      <a:pPr algn="ctr"/>
                      <a:r>
                        <a:rPr lang="en-GB" dirty="0">
                          <a:solidFill>
                            <a:srgbClr val="FF0000"/>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endParaRPr lang="en-GB" dirty="0">
                        <a:solidFill>
                          <a:schemeClr val="tx1"/>
                        </a:solidFill>
                      </a:endParaRPr>
                    </a:p>
                    <a:p>
                      <a:pPr algn="ctr"/>
                      <a:r>
                        <a:rPr lang="en-GB" dirty="0">
                          <a:solidFill>
                            <a:schemeClr val="tx1"/>
                          </a:solidFill>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69927497"/>
                  </a:ext>
                </a:extLst>
              </a:tr>
            </a:tbl>
          </a:graphicData>
        </a:graphic>
      </p:graphicFrame>
      <p:sp>
        <p:nvSpPr>
          <p:cNvPr id="9" name="TextBox 8">
            <a:extLst>
              <a:ext uri="{FF2B5EF4-FFF2-40B4-BE49-F238E27FC236}">
                <a16:creationId xmlns:a16="http://schemas.microsoft.com/office/drawing/2014/main" id="{B0D08421-3D79-F239-DE21-244AB345BF85}"/>
              </a:ext>
            </a:extLst>
          </p:cNvPr>
          <p:cNvSpPr txBox="1"/>
          <p:nvPr/>
        </p:nvSpPr>
        <p:spPr>
          <a:xfrm>
            <a:off x="590377" y="5740400"/>
            <a:ext cx="1495425" cy="369332"/>
          </a:xfrm>
          <a:prstGeom prst="rect">
            <a:avLst/>
          </a:prstGeom>
          <a:noFill/>
        </p:spPr>
        <p:txBody>
          <a:bodyPr wrap="square" rtlCol="0">
            <a:spAutoFit/>
          </a:bodyPr>
          <a:lstStyle/>
          <a:p>
            <a:r>
              <a:rPr lang="en-GB" dirty="0"/>
              <a:t>Scoring – 0-3</a:t>
            </a:r>
          </a:p>
        </p:txBody>
      </p:sp>
    </p:spTree>
    <p:extLst>
      <p:ext uri="{BB962C8B-B14F-4D97-AF65-F5344CB8AC3E}">
        <p14:creationId xmlns:p14="http://schemas.microsoft.com/office/powerpoint/2010/main" val="287888284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50E2-6DD8-D291-DB4A-0571E84F7DAF}"/>
              </a:ext>
            </a:extLst>
          </p:cNvPr>
          <p:cNvSpPr>
            <a:spLocks noGrp="1"/>
          </p:cNvSpPr>
          <p:nvPr>
            <p:ph type="title"/>
          </p:nvPr>
        </p:nvSpPr>
        <p:spPr>
          <a:xfrm>
            <a:off x="677333" y="609600"/>
            <a:ext cx="3851123" cy="1320800"/>
          </a:xfrm>
        </p:spPr>
        <p:txBody>
          <a:bodyPr>
            <a:normAutofit/>
          </a:bodyPr>
          <a:lstStyle/>
          <a:p>
            <a:pPr>
              <a:lnSpc>
                <a:spcPct val="90000"/>
              </a:lnSpc>
            </a:pPr>
            <a:r>
              <a:rPr lang="en-GB" sz="3100" b="1" u="sng" dirty="0">
                <a:solidFill>
                  <a:schemeClr val="tx1"/>
                </a:solidFill>
                <a:effectLst>
                  <a:outerShdw blurRad="38100" dist="38100" dir="2700000" algn="tl">
                    <a:srgbClr val="000000">
                      <a:alpha val="43137"/>
                    </a:srgbClr>
                  </a:outerShdw>
                </a:effectLst>
              </a:rPr>
              <a:t>Conclusion based on the Grid Analysis</a:t>
            </a:r>
          </a:p>
        </p:txBody>
      </p:sp>
      <p:sp>
        <p:nvSpPr>
          <p:cNvPr id="3" name="Content Placeholder 2">
            <a:extLst>
              <a:ext uri="{FF2B5EF4-FFF2-40B4-BE49-F238E27FC236}">
                <a16:creationId xmlns:a16="http://schemas.microsoft.com/office/drawing/2014/main" id="{0EB6FB16-7887-23A6-E4CD-938E8450DCDE}"/>
              </a:ext>
            </a:extLst>
          </p:cNvPr>
          <p:cNvSpPr>
            <a:spLocks noGrp="1"/>
          </p:cNvSpPr>
          <p:nvPr>
            <p:ph idx="1"/>
          </p:nvPr>
        </p:nvSpPr>
        <p:spPr>
          <a:xfrm>
            <a:off x="677333" y="2160589"/>
            <a:ext cx="4323291" cy="3880773"/>
          </a:xfrm>
        </p:spPr>
        <p:txBody>
          <a:bodyPr>
            <a:normAutofit/>
          </a:bodyPr>
          <a:lstStyle/>
          <a:p>
            <a:endParaRPr lang="en-GB" dirty="0"/>
          </a:p>
          <a:p>
            <a:endParaRPr lang="en-GB" dirty="0"/>
          </a:p>
          <a:p>
            <a:r>
              <a:rPr lang="en-GB" sz="2800" b="1" dirty="0"/>
              <a:t>Based on the grid analysis, solution A (Move business online) is the most appropriated and it will be implemented.</a:t>
            </a:r>
          </a:p>
        </p:txBody>
      </p:sp>
      <p:pic>
        <p:nvPicPr>
          <p:cNvPr id="5" name="Picture 4" descr="3D Hologram from iPad">
            <a:extLst>
              <a:ext uri="{FF2B5EF4-FFF2-40B4-BE49-F238E27FC236}">
                <a16:creationId xmlns:a16="http://schemas.microsoft.com/office/drawing/2014/main" id="{C76C42C4-7763-0882-DD2E-D5550C183358}"/>
              </a:ext>
            </a:extLst>
          </p:cNvPr>
          <p:cNvPicPr>
            <a:picLocks noChangeAspect="1"/>
          </p:cNvPicPr>
          <p:nvPr/>
        </p:nvPicPr>
        <p:blipFill rotWithShape="1">
          <a:blip r:embed="rId2"/>
          <a:srcRect l="2793" r="2009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88003858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par>
                          <p:cTn id="8" fill="hold">
                            <p:stCondLst>
                              <p:cond delay="2000"/>
                            </p:stCondLst>
                            <p:childTnLst>
                              <p:par>
                                <p:cTn id="9" presetID="8" presetClass="entr" presetSubtype="32"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diamond(out)">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DDD0EBC-C429-0BDC-0D02-95FED956BAA3}"/>
              </a:ext>
            </a:extLst>
          </p:cNvPr>
          <p:cNvSpPr>
            <a:spLocks noGrp="1"/>
          </p:cNvSpPr>
          <p:nvPr>
            <p:ph type="title"/>
          </p:nvPr>
        </p:nvSpPr>
        <p:spPr>
          <a:xfrm>
            <a:off x="270591" y="816638"/>
            <a:ext cx="3740236" cy="5224724"/>
          </a:xfrm>
        </p:spPr>
        <p:txBody>
          <a:bodyPr anchor="ctr">
            <a:normAutofit/>
          </a:bodyPr>
          <a:lstStyle/>
          <a:p>
            <a:r>
              <a:rPr lang="en-GB" b="1" u="sng" dirty="0">
                <a:solidFill>
                  <a:schemeClr val="tx1"/>
                </a:solidFill>
                <a:effectLst>
                  <a:outerShdw blurRad="38100" dist="38100" dir="2700000" algn="tl">
                    <a:srgbClr val="000000">
                      <a:alpha val="43137"/>
                    </a:srgbClr>
                  </a:outerShdw>
                </a:effectLst>
              </a:rPr>
              <a:t>References list</a:t>
            </a:r>
          </a:p>
        </p:txBody>
      </p:sp>
      <p:sp>
        <p:nvSpPr>
          <p:cNvPr id="3" name="Content Placeholder 2">
            <a:extLst>
              <a:ext uri="{FF2B5EF4-FFF2-40B4-BE49-F238E27FC236}">
                <a16:creationId xmlns:a16="http://schemas.microsoft.com/office/drawing/2014/main" id="{EED837EF-58FC-B572-7AC3-752023463C88}"/>
              </a:ext>
            </a:extLst>
          </p:cNvPr>
          <p:cNvSpPr>
            <a:spLocks noGrp="1"/>
          </p:cNvSpPr>
          <p:nvPr>
            <p:ph idx="1"/>
          </p:nvPr>
        </p:nvSpPr>
        <p:spPr>
          <a:xfrm>
            <a:off x="4700947" y="816638"/>
            <a:ext cx="5461251" cy="5660362"/>
          </a:xfrm>
        </p:spPr>
        <p:txBody>
          <a:bodyPr anchor="ctr">
            <a:normAutofit/>
          </a:bodyPr>
          <a:lstStyle/>
          <a:p>
            <a:pPr>
              <a:lnSpc>
                <a:spcPct val="90000"/>
              </a:lnSpc>
            </a:pPr>
            <a:endParaRPr lang="en-GB" sz="1000" b="0" i="0" dirty="0">
              <a:effectLst/>
              <a:latin typeface="Arial" panose="020B0604020202020204" pitchFamily="34" charset="0"/>
            </a:endParaRPr>
          </a:p>
          <a:p>
            <a:pPr>
              <a:lnSpc>
                <a:spcPct val="90000"/>
              </a:lnSpc>
            </a:pPr>
            <a:endParaRPr lang="en-GB" sz="1000" b="0" i="0" dirty="0">
              <a:effectLst/>
              <a:latin typeface="Arial" panose="020B0604020202020204" pitchFamily="34" charset="0"/>
            </a:endParaRPr>
          </a:p>
          <a:p>
            <a:pPr>
              <a:lnSpc>
                <a:spcPct val="90000"/>
              </a:lnSpc>
            </a:pPr>
            <a:r>
              <a:rPr lang="en-GB" sz="1000" b="0" i="0" dirty="0" err="1">
                <a:effectLst/>
                <a:latin typeface="Arial" panose="020B0604020202020204" pitchFamily="34" charset="0"/>
              </a:rPr>
              <a:t>Alanzi</a:t>
            </a:r>
            <a:r>
              <a:rPr lang="en-GB" sz="1000" b="0" i="0" dirty="0">
                <a:effectLst/>
                <a:latin typeface="Arial" panose="020B0604020202020204" pitchFamily="34" charset="0"/>
              </a:rPr>
              <a:t>, S. (2018). PESTLE Analysis. </a:t>
            </a:r>
            <a:r>
              <a:rPr lang="en-GB" sz="1000" b="0" i="1" dirty="0">
                <a:effectLst/>
                <a:latin typeface="Arial" panose="020B0604020202020204" pitchFamily="34" charset="0"/>
              </a:rPr>
              <a:t>Project Management</a:t>
            </a:r>
            <a:r>
              <a:rPr lang="en-GB" sz="1000" b="0" i="0" dirty="0">
                <a:effectLst/>
                <a:latin typeface="Arial" panose="020B0604020202020204" pitchFamily="34" charset="0"/>
              </a:rPr>
              <a:t>. Available at: </a:t>
            </a:r>
            <a:r>
              <a:rPr lang="en-GB" sz="1000" b="0" i="0" dirty="0">
                <a:effectLst/>
                <a:latin typeface="Arial" panose="020B0604020202020204" pitchFamily="34" charset="0"/>
                <a:hlinkClick r:id="rId2"/>
              </a:rPr>
              <a:t>https://www.researchgate.net/profile/Salem-Alanzi/publication/327871826_Pestle_Analysis_Introduction/links/5baa982e299bf13e604c88a1/Pestle-Analysis-Introduction.pdf</a:t>
            </a:r>
            <a:r>
              <a:rPr lang="en-GB" sz="1000" b="0" i="0" dirty="0">
                <a:effectLst/>
                <a:latin typeface="Arial" panose="020B0604020202020204" pitchFamily="34" charset="0"/>
              </a:rPr>
              <a:t> (Accessed: 29 October 2022).</a:t>
            </a:r>
            <a:endParaRPr lang="en-GB" sz="1000" dirty="0">
              <a:latin typeface="Arial" panose="020B0604020202020204" pitchFamily="34" charset="0"/>
            </a:endParaRPr>
          </a:p>
          <a:p>
            <a:pPr>
              <a:lnSpc>
                <a:spcPct val="90000"/>
              </a:lnSpc>
            </a:pPr>
            <a:endParaRPr lang="en-GB" sz="1000" b="0" i="0" dirty="0">
              <a:effectLst/>
              <a:latin typeface="Arial" panose="020B0604020202020204" pitchFamily="34" charset="0"/>
            </a:endParaRPr>
          </a:p>
          <a:p>
            <a:pPr>
              <a:lnSpc>
                <a:spcPct val="90000"/>
              </a:lnSpc>
            </a:pPr>
            <a:r>
              <a:rPr lang="en-GB" sz="1000" b="0" i="0" dirty="0">
                <a:effectLst/>
                <a:latin typeface="Arial" panose="020B0604020202020204" pitchFamily="34" charset="0"/>
              </a:rPr>
              <a:t>Bose, T. K. (2012). </a:t>
            </a:r>
            <a:r>
              <a:rPr lang="en-GB" sz="1000" b="0" dirty="0">
                <a:effectLst/>
                <a:latin typeface="Arial" panose="020B0604020202020204" pitchFamily="34" charset="0"/>
              </a:rPr>
              <a:t>Application of fishbone analysis for evaluating supply chain and business process-a case study on the St James Hospital.</a:t>
            </a:r>
            <a:r>
              <a:rPr lang="en-GB" sz="1000" b="0" i="0" dirty="0">
                <a:effectLst/>
                <a:latin typeface="Arial" panose="020B0604020202020204" pitchFamily="34" charset="0"/>
              </a:rPr>
              <a:t> </a:t>
            </a:r>
            <a:r>
              <a:rPr lang="en-GB" sz="1000" b="0" i="1" dirty="0">
                <a:effectLst/>
                <a:latin typeface="Arial" panose="020B0604020202020204" pitchFamily="34" charset="0"/>
              </a:rPr>
              <a:t>International Journal of Managing Value and Supply Chains (IJMVSC)</a:t>
            </a:r>
            <a:r>
              <a:rPr lang="en-GB" sz="1000" b="0" i="0" dirty="0">
                <a:effectLst/>
                <a:latin typeface="Arial" panose="020B0604020202020204" pitchFamily="34" charset="0"/>
              </a:rPr>
              <a:t>, </a:t>
            </a:r>
            <a:r>
              <a:rPr lang="en-GB" sz="1000" b="0" i="1" dirty="0">
                <a:effectLst/>
                <a:latin typeface="Arial" panose="020B0604020202020204" pitchFamily="34" charset="0"/>
              </a:rPr>
              <a:t>3</a:t>
            </a:r>
            <a:r>
              <a:rPr lang="en-GB" sz="1000" b="0" i="0" dirty="0">
                <a:effectLst/>
                <a:latin typeface="Arial" panose="020B0604020202020204" pitchFamily="34" charset="0"/>
              </a:rPr>
              <a:t>(2), 17-24. Available at: </a:t>
            </a:r>
            <a:r>
              <a:rPr lang="en-GB" sz="1000" b="0" i="0" dirty="0">
                <a:effectLst/>
                <a:latin typeface="Arial" panose="020B0604020202020204" pitchFamily="34" charset="0"/>
                <a:hlinkClick r:id="rId3"/>
              </a:rPr>
              <a:t>https://www.academia.edu/37961190/APPLICATION_OF_FISHBONE_ANALYSIS_FOR_EVALUATING_SUPPLY_CHAIN_AND_BUSINESS_PROCESS_A_CASE_STUDY_ON_THE_ST_JAMES_HOSPITAL?from=cover_page</a:t>
            </a:r>
            <a:r>
              <a:rPr lang="en-GB" sz="1000" b="0" i="0" dirty="0">
                <a:effectLst/>
                <a:latin typeface="Arial" panose="020B0604020202020204" pitchFamily="34" charset="0"/>
              </a:rPr>
              <a:t> (Accessed: 27 October 2022).</a:t>
            </a:r>
          </a:p>
          <a:p>
            <a:pPr marL="0" indent="0">
              <a:lnSpc>
                <a:spcPct val="90000"/>
              </a:lnSpc>
              <a:buNone/>
            </a:pPr>
            <a:endParaRPr lang="en-GB" sz="1000" dirty="0">
              <a:latin typeface="Arial" panose="020B0604020202020204" pitchFamily="34" charset="0"/>
            </a:endParaRPr>
          </a:p>
          <a:p>
            <a:pPr>
              <a:lnSpc>
                <a:spcPct val="90000"/>
              </a:lnSpc>
            </a:pPr>
            <a:r>
              <a:rPr lang="en-GB" sz="1000" b="0" i="0" dirty="0">
                <a:effectLst/>
                <a:latin typeface="Arial" panose="020B0604020202020204" pitchFamily="34" charset="0"/>
              </a:rPr>
              <a:t>Christodoulou, A., &amp; Cullinane, K. (2019). Identifying the main opportunities and challenges from the implementation of a port energy management system: A SWOT/PESTLE analysis. </a:t>
            </a:r>
            <a:r>
              <a:rPr lang="en-GB" sz="1000" b="0" i="1" dirty="0">
                <a:effectLst/>
                <a:latin typeface="Arial" panose="020B0604020202020204" pitchFamily="34" charset="0"/>
              </a:rPr>
              <a:t>Sustainability</a:t>
            </a:r>
            <a:r>
              <a:rPr lang="en-GB" sz="1000" b="0" i="0" dirty="0">
                <a:effectLst/>
                <a:latin typeface="Arial" panose="020B0604020202020204" pitchFamily="34" charset="0"/>
              </a:rPr>
              <a:t>, </a:t>
            </a:r>
            <a:r>
              <a:rPr lang="en-GB" sz="1000" b="0" i="1" dirty="0">
                <a:effectLst/>
                <a:latin typeface="Arial" panose="020B0604020202020204" pitchFamily="34" charset="0"/>
              </a:rPr>
              <a:t>11</a:t>
            </a:r>
            <a:r>
              <a:rPr lang="en-GB" sz="1000" b="0" i="0" dirty="0">
                <a:effectLst/>
                <a:latin typeface="Arial" panose="020B0604020202020204" pitchFamily="34" charset="0"/>
              </a:rPr>
              <a:t>(21), 6046. Available at: </a:t>
            </a:r>
            <a:r>
              <a:rPr lang="en-GB" sz="1000" b="0" i="0" dirty="0">
                <a:effectLst/>
                <a:latin typeface="Arial" panose="020B0604020202020204" pitchFamily="34" charset="0"/>
                <a:hlinkClick r:id="rId4"/>
              </a:rPr>
              <a:t>https://www.mdpi.com/2071-1050/11/21/6046/htm</a:t>
            </a:r>
            <a:r>
              <a:rPr lang="en-GB" sz="1000" b="0" i="0" dirty="0">
                <a:effectLst/>
                <a:latin typeface="Arial" panose="020B0604020202020204" pitchFamily="34" charset="0"/>
              </a:rPr>
              <a:t> (Accessed: 29 October 2022).</a:t>
            </a:r>
          </a:p>
          <a:p>
            <a:pPr marL="0" indent="0">
              <a:lnSpc>
                <a:spcPct val="90000"/>
              </a:lnSpc>
              <a:buNone/>
            </a:pPr>
            <a:endParaRPr lang="en-GB" sz="1000" b="0" i="0" dirty="0">
              <a:effectLst/>
              <a:latin typeface="Arial" panose="020B0604020202020204" pitchFamily="34" charset="0"/>
            </a:endParaRPr>
          </a:p>
          <a:p>
            <a:pPr>
              <a:lnSpc>
                <a:spcPct val="90000"/>
              </a:lnSpc>
            </a:pPr>
            <a:r>
              <a:rPr lang="en-GB" sz="1000" b="0" i="0" dirty="0">
                <a:effectLst/>
                <a:latin typeface="Arial" panose="020B0604020202020204" pitchFamily="34" charset="0"/>
              </a:rPr>
              <a:t>Loredana, E. M. (2017). </a:t>
            </a:r>
            <a:r>
              <a:rPr lang="en-GB" sz="1000" b="0" dirty="0">
                <a:effectLst/>
                <a:latin typeface="Arial" panose="020B0604020202020204" pitchFamily="34" charset="0"/>
              </a:rPr>
              <a:t>The analysis of causes and effects of a phenomenon by means of the “fishbone” diagram</a:t>
            </a:r>
            <a:r>
              <a:rPr lang="en-GB" sz="1000" b="0" i="0" dirty="0">
                <a:effectLst/>
                <a:latin typeface="Arial" panose="020B0604020202020204" pitchFamily="34" charset="0"/>
              </a:rPr>
              <a:t>. </a:t>
            </a:r>
            <a:r>
              <a:rPr lang="en-GB" sz="1000" b="0" i="1" dirty="0" err="1">
                <a:effectLst/>
                <a:latin typeface="Arial" panose="020B0604020202020204" pitchFamily="34" charset="0"/>
              </a:rPr>
              <a:t>Analele</a:t>
            </a:r>
            <a:r>
              <a:rPr lang="en-GB" sz="1000" b="0" i="1" dirty="0">
                <a:effectLst/>
                <a:latin typeface="Arial" panose="020B0604020202020204" pitchFamily="34" charset="0"/>
              </a:rPr>
              <a:t> </a:t>
            </a:r>
            <a:r>
              <a:rPr lang="en-GB" sz="1000" b="0" i="1" dirty="0" err="1">
                <a:effectLst/>
                <a:latin typeface="Arial" panose="020B0604020202020204" pitchFamily="34" charset="0"/>
              </a:rPr>
              <a:t>Universităţii</a:t>
            </a:r>
            <a:r>
              <a:rPr lang="en-GB" sz="1000" b="0" i="1" dirty="0">
                <a:effectLst/>
                <a:latin typeface="Arial" panose="020B0604020202020204" pitchFamily="34" charset="0"/>
              </a:rPr>
              <a:t> Constantin </a:t>
            </a:r>
            <a:r>
              <a:rPr lang="en-GB" sz="1000" b="0" i="1" dirty="0" err="1">
                <a:effectLst/>
                <a:latin typeface="Arial" panose="020B0604020202020204" pitchFamily="34" charset="0"/>
              </a:rPr>
              <a:t>Brâncuşi</a:t>
            </a:r>
            <a:r>
              <a:rPr lang="en-GB" sz="1000" b="0" i="1" dirty="0">
                <a:effectLst/>
                <a:latin typeface="Arial" panose="020B0604020202020204" pitchFamily="34" charset="0"/>
              </a:rPr>
              <a:t> Din </a:t>
            </a:r>
            <a:r>
              <a:rPr lang="en-GB" sz="1000" b="0" i="1" dirty="0" err="1">
                <a:effectLst/>
                <a:latin typeface="Arial" panose="020B0604020202020204" pitchFamily="34" charset="0"/>
              </a:rPr>
              <a:t>Târgu</a:t>
            </a:r>
            <a:r>
              <a:rPr lang="en-GB" sz="1000" b="0" i="1" dirty="0">
                <a:effectLst/>
                <a:latin typeface="Arial" panose="020B0604020202020204" pitchFamily="34" charset="0"/>
              </a:rPr>
              <a:t> Jiu: </a:t>
            </a:r>
            <a:r>
              <a:rPr lang="en-GB" sz="1000" b="0" i="1" dirty="0" err="1">
                <a:effectLst/>
                <a:latin typeface="Arial" panose="020B0604020202020204" pitchFamily="34" charset="0"/>
              </a:rPr>
              <a:t>Seria</a:t>
            </a:r>
            <a:r>
              <a:rPr lang="en-GB" sz="1000" b="0" i="1" dirty="0">
                <a:effectLst/>
                <a:latin typeface="Arial" panose="020B0604020202020204" pitchFamily="34" charset="0"/>
              </a:rPr>
              <a:t> </a:t>
            </a:r>
            <a:r>
              <a:rPr lang="en-GB" sz="1000" b="0" i="1" dirty="0" err="1">
                <a:effectLst/>
                <a:latin typeface="Arial" panose="020B0604020202020204" pitchFamily="34" charset="0"/>
              </a:rPr>
              <a:t>Economie</a:t>
            </a:r>
            <a:r>
              <a:rPr lang="en-GB" sz="1000" b="0" i="0" dirty="0">
                <a:effectLst/>
                <a:latin typeface="Arial" panose="020B0604020202020204" pitchFamily="34" charset="0"/>
              </a:rPr>
              <a:t>, </a:t>
            </a:r>
            <a:r>
              <a:rPr lang="en-GB" sz="1000" b="0" i="1" dirty="0">
                <a:effectLst/>
                <a:latin typeface="Arial" panose="020B0604020202020204" pitchFamily="34" charset="0"/>
              </a:rPr>
              <a:t>1</a:t>
            </a:r>
            <a:r>
              <a:rPr lang="en-GB" sz="1000" b="0" i="0" dirty="0">
                <a:effectLst/>
                <a:latin typeface="Arial" panose="020B0604020202020204" pitchFamily="34" charset="0"/>
              </a:rPr>
              <a:t>(5), 97-103. Available at: </a:t>
            </a:r>
            <a:r>
              <a:rPr lang="en-GB" sz="1000" b="0" i="0" dirty="0">
                <a:effectLst/>
                <a:latin typeface="Arial" panose="020B0604020202020204" pitchFamily="34" charset="0"/>
                <a:hlinkClick r:id="rId5"/>
              </a:rPr>
              <a:t>https://www.utgjiu.ro/revista/ec/pdf/2017-05/11_Ecobici%20Loredana.pdf</a:t>
            </a:r>
            <a:r>
              <a:rPr lang="en-GB" sz="1000" b="0" i="0" dirty="0">
                <a:effectLst/>
                <a:latin typeface="Arial" panose="020B0604020202020204" pitchFamily="34" charset="0"/>
              </a:rPr>
              <a:t> (Accessed: 27 October 2022).</a:t>
            </a:r>
          </a:p>
          <a:p>
            <a:pPr>
              <a:lnSpc>
                <a:spcPct val="90000"/>
              </a:lnSpc>
            </a:pPr>
            <a:endParaRPr lang="en-GB" sz="1000" dirty="0">
              <a:latin typeface="Arial" panose="020B0604020202020204" pitchFamily="34" charset="0"/>
            </a:endParaRPr>
          </a:p>
          <a:p>
            <a:pPr>
              <a:lnSpc>
                <a:spcPct val="90000"/>
              </a:lnSpc>
            </a:pPr>
            <a:endParaRPr lang="en-GB" sz="1000" dirty="0"/>
          </a:p>
        </p:txBody>
      </p:sp>
    </p:spTree>
    <p:extLst>
      <p:ext uri="{BB962C8B-B14F-4D97-AF65-F5344CB8AC3E}">
        <p14:creationId xmlns:p14="http://schemas.microsoft.com/office/powerpoint/2010/main" val="36575168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2000"/>
                            </p:stCondLst>
                            <p:childTnLst>
                              <p:par>
                                <p:cTn id="35" presetID="42" presetClass="entr" presetSubtype="0"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3000"/>
                            </p:stCondLst>
                            <p:childTnLst>
                              <p:par>
                                <p:cTn id="41" presetID="42" presetClass="entr" presetSubtype="0" fill="hold" nodeType="after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3379</TotalTime>
  <Words>982</Words>
  <Application>Microsoft Office PowerPoint</Application>
  <PresentationFormat>Widescreen</PresentationFormat>
  <Paragraphs>142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Times New Roman</vt:lpstr>
      <vt:lpstr>Trebuchet MS</vt:lpstr>
      <vt:lpstr>Wingdings 3</vt:lpstr>
      <vt:lpstr>Facet</vt:lpstr>
      <vt:lpstr>Problem Solving and Decision Making  </vt:lpstr>
      <vt:lpstr>Declining profitability at TM Lewin, UK</vt:lpstr>
      <vt:lpstr>Understanding the causes of profit decline for TM Lewin </vt:lpstr>
      <vt:lpstr>PowerPoint Presentation</vt:lpstr>
      <vt:lpstr>PESTLE Analysis</vt:lpstr>
      <vt:lpstr>PESTLE Analysis to understand external factors causing profit decline for TM Lewin</vt:lpstr>
      <vt:lpstr>The Fishbone Analysis</vt:lpstr>
      <vt:lpstr>FISHBONE Diagram to identify the possible causes of profit decline at TM Lewin</vt:lpstr>
      <vt:lpstr>From PESTLE and Fishbone the following main causes for profit decline at TM Lewin have been identified: </vt:lpstr>
      <vt:lpstr>Possible solutions to address profit decline for TM Lewin</vt:lpstr>
      <vt:lpstr>Grid Analysis Evaluation to select the most appropriate solution</vt:lpstr>
      <vt:lpstr>Conclusion based on the Grid Analysis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Elena Mihaela Radu (2126383)</dc:creator>
  <cp:lastModifiedBy>Elena Mihaela Radu (2126383)</cp:lastModifiedBy>
  <cp:revision>15</cp:revision>
  <dcterms:created xsi:type="dcterms:W3CDTF">2022-10-25T17:12:25Z</dcterms:created>
  <dcterms:modified xsi:type="dcterms:W3CDTF">2022-10-30T18:30:52Z</dcterms:modified>
</cp:coreProperties>
</file>