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1" r:id="rId4"/>
    <p:sldMasterId id="2147483673" r:id="rId5"/>
  </p:sldMasterIdLst>
  <p:notesMasterIdLst>
    <p:notesMasterId r:id="rId36"/>
  </p:notesMasterIdLst>
  <p:sldIdLst>
    <p:sldId id="306" r:id="rId6"/>
    <p:sldId id="307" r:id="rId7"/>
    <p:sldId id="256" r:id="rId8"/>
    <p:sldId id="277" r:id="rId9"/>
    <p:sldId id="278" r:id="rId10"/>
    <p:sldId id="316" r:id="rId11"/>
    <p:sldId id="280" r:id="rId12"/>
    <p:sldId id="282" r:id="rId13"/>
    <p:sldId id="281" r:id="rId14"/>
    <p:sldId id="308" r:id="rId15"/>
    <p:sldId id="313" r:id="rId16"/>
    <p:sldId id="314" r:id="rId17"/>
    <p:sldId id="315" r:id="rId18"/>
    <p:sldId id="312" r:id="rId19"/>
    <p:sldId id="284" r:id="rId20"/>
    <p:sldId id="285" r:id="rId21"/>
    <p:sldId id="286" r:id="rId22"/>
    <p:sldId id="309" r:id="rId23"/>
    <p:sldId id="288" r:id="rId24"/>
    <p:sldId id="290" r:id="rId25"/>
    <p:sldId id="289" r:id="rId26"/>
    <p:sldId id="300" r:id="rId27"/>
    <p:sldId id="310" r:id="rId28"/>
    <p:sldId id="311" r:id="rId29"/>
    <p:sldId id="292" r:id="rId30"/>
    <p:sldId id="305" r:id="rId31"/>
    <p:sldId id="294" r:id="rId32"/>
    <p:sldId id="296" r:id="rId33"/>
    <p:sldId id="297" r:id="rId34"/>
    <p:sldId id="301" r:id="rId3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1F1F"/>
    <a:srgbClr val="1A1A1A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1DFEB21-D2D3-4398-BAC3-C6CCCF8843CB}" vWet="20" dt="2020-10-29T20:18:36.306"/>
    <p1510:client id="{07B4690C-9E60-23C4-30FA-0CD83CCBFDDA}" v="154" dt="2020-10-29T20:19:38.952"/>
    <p1510:client id="{2D021C3B-BD6B-B3EF-7932-29367C133067}" v="559" dt="2020-10-29T15:49:00.980"/>
    <p1510:client id="{5DACC434-CC05-C947-AF21-8A6EF2128F6D}" v="4" dt="2020-10-29T20:16:22.795"/>
    <p1510:client id="{6DA559F8-1616-B783-E613-201250670C01}" v="442" dt="2020-10-29T19:43:37.411"/>
    <p1510:client id="{813ED134-12CB-62DD-9668-17A52A240785}" v="1051" dt="2020-10-29T20:14:08.174"/>
    <p1510:client id="{D05E962E-C1DF-3E2B-4DDB-DC571CBB2C2A}" v="105" dt="2020-10-29T18:39:45.948"/>
    <p1510:client id="{DD47ED54-C0D1-B359-7DB6-5CA21D949397}" v="739" dt="2020-10-29T19:18:03.09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24"/>
  </p:normalViewPr>
  <p:slideViewPr>
    <p:cSldViewPr snapToGrid="0">
      <p:cViewPr varScale="1">
        <p:scale>
          <a:sx n="106" d="100"/>
          <a:sy n="106" d="100"/>
        </p:scale>
        <p:origin x="792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theme" Target="theme/theme1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10" Type="http://schemas.openxmlformats.org/officeDocument/2006/relationships/image" Target="../media/image13.svg"/><Relationship Id="rId4" Type="http://schemas.openxmlformats.org/officeDocument/2006/relationships/image" Target="../media/image7.svg"/><Relationship Id="rId9" Type="http://schemas.openxmlformats.org/officeDocument/2006/relationships/image" Target="../media/image12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10" Type="http://schemas.openxmlformats.org/officeDocument/2006/relationships/image" Target="../media/image13.svg"/><Relationship Id="rId4" Type="http://schemas.openxmlformats.org/officeDocument/2006/relationships/image" Target="../media/image7.svg"/><Relationship Id="rId9" Type="http://schemas.openxmlformats.org/officeDocument/2006/relationships/image" Target="../media/image1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1A66772-F185-4D58-B8BB-E9370D7A7A2B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accent1_2" csCatId="accent1" phldr="1"/>
      <dgm:spPr/>
      <dgm:t>
        <a:bodyPr/>
        <a:lstStyle/>
        <a:p>
          <a:endParaRPr lang="en-US"/>
        </a:p>
      </dgm:t>
    </dgm:pt>
    <dgm:pt modelId="{40FC4FFE-8987-4A26-B7F4-8A516F18ADAE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b="1"/>
            <a:t>individual</a:t>
          </a:r>
          <a:endParaRPr lang="en-US" b="1" i="0" u="none" strike="noStrike" cap="all" baseline="0" noProof="0">
            <a:latin typeface="Tw Cen MT Condensed"/>
          </a:endParaRPr>
        </a:p>
      </dgm:t>
    </dgm:pt>
    <dgm:pt modelId="{CAD7EF86-FB23-41F6-BF42-040B36DEFDB1}" type="parTrans" cxnId="{C7AD8469-3C68-4AF9-AB82-79B0043AA120}">
      <dgm:prSet/>
      <dgm:spPr/>
      <dgm:t>
        <a:bodyPr/>
        <a:lstStyle/>
        <a:p>
          <a:endParaRPr lang="en-US"/>
        </a:p>
      </dgm:t>
    </dgm:pt>
    <dgm:pt modelId="{5B62599A-5C9B-48E7-896E-EA782AC60C8B}" type="sibTrans" cxnId="{C7AD8469-3C68-4AF9-AB82-79B0043AA120}">
      <dgm:prSet/>
      <dgm:spPr/>
      <dgm:t>
        <a:bodyPr/>
        <a:lstStyle/>
        <a:p>
          <a:endParaRPr lang="en-US"/>
        </a:p>
      </dgm:t>
    </dgm:pt>
    <dgm:pt modelId="{49225C73-1633-42F1-AB3B-7CB183E5F8B8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b="1"/>
            <a:t>peers</a:t>
          </a:r>
        </a:p>
      </dgm:t>
    </dgm:pt>
    <dgm:pt modelId="{1A0E2090-1D4F-438A-8766-B6030CE01ADD}" type="parTrans" cxnId="{A9154303-8225-4248-91DC-1B0156A35F07}">
      <dgm:prSet/>
      <dgm:spPr/>
      <dgm:t>
        <a:bodyPr/>
        <a:lstStyle/>
        <a:p>
          <a:endParaRPr lang="en-US"/>
        </a:p>
      </dgm:t>
    </dgm:pt>
    <dgm:pt modelId="{9646853A-8964-4519-A5B1-0B7D18B2983D}" type="sibTrans" cxnId="{A9154303-8225-4248-91DC-1B0156A35F07}">
      <dgm:prSet/>
      <dgm:spPr/>
      <dgm:t>
        <a:bodyPr/>
        <a:lstStyle/>
        <a:p>
          <a:endParaRPr lang="en-US"/>
        </a:p>
      </dgm:t>
    </dgm:pt>
    <dgm:pt modelId="{1C383F32-22E8-4F62-A3E0-BDC3D5F48992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b="1"/>
            <a:t>family</a:t>
          </a:r>
        </a:p>
      </dgm:t>
    </dgm:pt>
    <dgm:pt modelId="{A7920A2F-3244-4159-AF04-6A1D38B7B317}" type="parTrans" cxnId="{C4CCE57E-E871-46D6-BAD5-880252C95D22}">
      <dgm:prSet/>
      <dgm:spPr/>
      <dgm:t>
        <a:bodyPr/>
        <a:lstStyle/>
        <a:p>
          <a:endParaRPr lang="en-US"/>
        </a:p>
      </dgm:t>
    </dgm:pt>
    <dgm:pt modelId="{8500F72A-2C6D-4FDF-9C1D-CA691380EB0B}" type="sibTrans" cxnId="{C4CCE57E-E871-46D6-BAD5-880252C95D22}">
      <dgm:prSet/>
      <dgm:spPr/>
      <dgm:t>
        <a:bodyPr/>
        <a:lstStyle/>
        <a:p>
          <a:endParaRPr lang="en-US"/>
        </a:p>
      </dgm:t>
    </dgm:pt>
    <dgm:pt modelId="{EBA6B17B-ABE9-4E16-924F-3DFBEDB430F6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b="1"/>
            <a:t>School</a:t>
          </a:r>
        </a:p>
      </dgm:t>
    </dgm:pt>
    <dgm:pt modelId="{CD1AEF6E-BE23-46D0-8579-5090B4E1596D}" type="parTrans" cxnId="{1B1BA489-5F44-4589-B4AD-58FC65260AD5}">
      <dgm:prSet/>
      <dgm:spPr/>
      <dgm:t>
        <a:bodyPr/>
        <a:lstStyle/>
        <a:p>
          <a:endParaRPr lang="en-GB"/>
        </a:p>
      </dgm:t>
    </dgm:pt>
    <dgm:pt modelId="{D2513D02-C6A4-43E8-AFC4-D35A4A3CDC1A}" type="sibTrans" cxnId="{1B1BA489-5F44-4589-B4AD-58FC65260AD5}">
      <dgm:prSet/>
      <dgm:spPr/>
      <dgm:t>
        <a:bodyPr/>
        <a:lstStyle/>
        <a:p>
          <a:endParaRPr lang="en-GB"/>
        </a:p>
      </dgm:t>
    </dgm:pt>
    <dgm:pt modelId="{B5153491-F331-4315-ABD2-952FD724A490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b="1"/>
            <a:t>community</a:t>
          </a:r>
        </a:p>
      </dgm:t>
    </dgm:pt>
    <dgm:pt modelId="{0F7349FB-063B-48A7-B3C3-6B1A1B632A98}" type="parTrans" cxnId="{D655ACDA-F112-4BCB-95AD-3EA18F2C68CA}">
      <dgm:prSet/>
      <dgm:spPr/>
      <dgm:t>
        <a:bodyPr/>
        <a:lstStyle/>
        <a:p>
          <a:endParaRPr lang="en-GB"/>
        </a:p>
      </dgm:t>
    </dgm:pt>
    <dgm:pt modelId="{61120D2B-BAB4-4485-93AA-3E653F34CAA2}" type="sibTrans" cxnId="{D655ACDA-F112-4BCB-95AD-3EA18F2C68CA}">
      <dgm:prSet/>
      <dgm:spPr/>
      <dgm:t>
        <a:bodyPr/>
        <a:lstStyle/>
        <a:p>
          <a:endParaRPr lang="en-GB"/>
        </a:p>
      </dgm:t>
    </dgm:pt>
    <dgm:pt modelId="{50B3CE7C-E10B-4E23-BD93-03664997C932}" type="pres">
      <dgm:prSet presAssocID="{01A66772-F185-4D58-B8BB-E9370D7A7A2B}" presName="root" presStyleCnt="0">
        <dgm:presLayoutVars>
          <dgm:dir/>
          <dgm:resizeHandles val="exact"/>
        </dgm:presLayoutVars>
      </dgm:prSet>
      <dgm:spPr/>
    </dgm:pt>
    <dgm:pt modelId="{DE9CE479-E4AE-4283-AEF1-10C1535B4324}" type="pres">
      <dgm:prSet presAssocID="{40FC4FFE-8987-4A26-B7F4-8A516F18ADAE}" presName="compNode" presStyleCnt="0"/>
      <dgm:spPr/>
    </dgm:pt>
    <dgm:pt modelId="{B59FCF02-CAD2-4D6F-9542-AD86711168CA}" type="pres">
      <dgm:prSet presAssocID="{40FC4FFE-8987-4A26-B7F4-8A516F18ADAE}" presName="iconBgRect" presStyleLbl="bgShp" presStyleIdx="0" presStyleCnt="5"/>
      <dgm:spPr/>
    </dgm:pt>
    <dgm:pt modelId="{7C175B98-93F4-4D7C-BB95-1514AB879CD5}" type="pres">
      <dgm:prSet presAssocID="{40FC4FFE-8987-4A26-B7F4-8A516F18ADAE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"/>
        </a:ext>
      </dgm:extLst>
    </dgm:pt>
    <dgm:pt modelId="{677A3090-5F01-43FD-9FA6-C0420AD80FD6}" type="pres">
      <dgm:prSet presAssocID="{40FC4FFE-8987-4A26-B7F4-8A516F18ADAE}" presName="spaceRect" presStyleCnt="0"/>
      <dgm:spPr/>
    </dgm:pt>
    <dgm:pt modelId="{127117FB-F8A7-4A20-A8A7-EC686DDC76D0}" type="pres">
      <dgm:prSet presAssocID="{40FC4FFE-8987-4A26-B7F4-8A516F18ADAE}" presName="textRect" presStyleLbl="revTx" presStyleIdx="0" presStyleCnt="5">
        <dgm:presLayoutVars>
          <dgm:chMax val="1"/>
          <dgm:chPref val="1"/>
        </dgm:presLayoutVars>
      </dgm:prSet>
      <dgm:spPr/>
    </dgm:pt>
    <dgm:pt modelId="{FD1EED9C-83D3-41AD-A09B-D3B36354168F}" type="pres">
      <dgm:prSet presAssocID="{5B62599A-5C9B-48E7-896E-EA782AC60C8B}" presName="sibTrans" presStyleCnt="0"/>
      <dgm:spPr/>
    </dgm:pt>
    <dgm:pt modelId="{C998AB0A-577D-44AA-A068-F634DDE7BD47}" type="pres">
      <dgm:prSet presAssocID="{49225C73-1633-42F1-AB3B-7CB183E5F8B8}" presName="compNode" presStyleCnt="0"/>
      <dgm:spPr/>
    </dgm:pt>
    <dgm:pt modelId="{BCD8CDD9-0C56-4401-ADB1-8B48DAB2C96F}" type="pres">
      <dgm:prSet presAssocID="{49225C73-1633-42F1-AB3B-7CB183E5F8B8}" presName="iconBgRect" presStyleLbl="bgShp" presStyleIdx="1" presStyleCnt="5"/>
      <dgm:spPr/>
    </dgm:pt>
    <dgm:pt modelId="{DB4CA7C4-FCA1-4127-B20A-2A5C031A3CF4}" type="pres">
      <dgm:prSet presAssocID="{49225C73-1633-42F1-AB3B-7CB183E5F8B8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ocial network"/>
        </a:ext>
      </dgm:extLst>
    </dgm:pt>
    <dgm:pt modelId="{9B0C8FBF-0BDD-48A5-967E-F3FE71659F6A}" type="pres">
      <dgm:prSet presAssocID="{49225C73-1633-42F1-AB3B-7CB183E5F8B8}" presName="spaceRect" presStyleCnt="0"/>
      <dgm:spPr/>
    </dgm:pt>
    <dgm:pt modelId="{7E6FE37A-5DB0-4899-9FCB-0CE39BC185F8}" type="pres">
      <dgm:prSet presAssocID="{49225C73-1633-42F1-AB3B-7CB183E5F8B8}" presName="textRect" presStyleLbl="revTx" presStyleIdx="1" presStyleCnt="5">
        <dgm:presLayoutVars>
          <dgm:chMax val="1"/>
          <dgm:chPref val="1"/>
        </dgm:presLayoutVars>
      </dgm:prSet>
      <dgm:spPr/>
    </dgm:pt>
    <dgm:pt modelId="{5A266296-0042-402F-92EF-D59AB148E92E}" type="pres">
      <dgm:prSet presAssocID="{9646853A-8964-4519-A5B1-0B7D18B2983D}" presName="sibTrans" presStyleCnt="0"/>
      <dgm:spPr/>
    </dgm:pt>
    <dgm:pt modelId="{ECFA770B-DE2C-4683-A038-58D0FE44BC27}" type="pres">
      <dgm:prSet presAssocID="{1C383F32-22E8-4F62-A3E0-BDC3D5F48992}" presName="compNode" presStyleCnt="0"/>
      <dgm:spPr/>
    </dgm:pt>
    <dgm:pt modelId="{FF93E135-77D6-48A0-8871-9BC93D705D06}" type="pres">
      <dgm:prSet presAssocID="{1C383F32-22E8-4F62-A3E0-BDC3D5F48992}" presName="iconBgRect" presStyleLbl="bgShp" presStyleIdx="2" presStyleCnt="5"/>
      <dgm:spPr/>
    </dgm:pt>
    <dgm:pt modelId="{39509775-983E-4110-B989-EE2CD6514BE0}" type="pres">
      <dgm:prSet presAssocID="{1C383F32-22E8-4F62-A3E0-BDC3D5F48992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amily with two children"/>
        </a:ext>
      </dgm:extLst>
    </dgm:pt>
    <dgm:pt modelId="{493B43B2-705C-4AE5-8A77-D8DEEDA1B5CF}" type="pres">
      <dgm:prSet presAssocID="{1C383F32-22E8-4F62-A3E0-BDC3D5F48992}" presName="spaceRect" presStyleCnt="0"/>
      <dgm:spPr/>
    </dgm:pt>
    <dgm:pt modelId="{1AEDC777-00B3-41D7-9AE1-23D741E941C3}" type="pres">
      <dgm:prSet presAssocID="{1C383F32-22E8-4F62-A3E0-BDC3D5F48992}" presName="textRect" presStyleLbl="revTx" presStyleIdx="2" presStyleCnt="5">
        <dgm:presLayoutVars>
          <dgm:chMax val="1"/>
          <dgm:chPref val="1"/>
        </dgm:presLayoutVars>
      </dgm:prSet>
      <dgm:spPr/>
    </dgm:pt>
    <dgm:pt modelId="{E45EC52C-A310-46E3-B8F3-A334655C7509}" type="pres">
      <dgm:prSet presAssocID="{8500F72A-2C6D-4FDF-9C1D-CA691380EB0B}" presName="sibTrans" presStyleCnt="0"/>
      <dgm:spPr/>
    </dgm:pt>
    <dgm:pt modelId="{13767320-4828-4596-94B1-869092079CEC}" type="pres">
      <dgm:prSet presAssocID="{EBA6B17B-ABE9-4E16-924F-3DFBEDB430F6}" presName="compNode" presStyleCnt="0"/>
      <dgm:spPr/>
    </dgm:pt>
    <dgm:pt modelId="{B6557ECF-DAD6-4BC7-983F-316FCF0121B2}" type="pres">
      <dgm:prSet presAssocID="{EBA6B17B-ABE9-4E16-924F-3DFBEDB430F6}" presName="iconBgRect" presStyleLbl="bgShp" presStyleIdx="3" presStyleCnt="5"/>
      <dgm:spPr/>
    </dgm:pt>
    <dgm:pt modelId="{22ADA63D-272C-4327-8E20-6C9F3C03DEE6}" type="pres">
      <dgm:prSet presAssocID="{EBA6B17B-ABE9-4E16-924F-3DFBEDB430F6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37C129D4-A070-45D4-8EB6-B1662BF88659}" type="pres">
      <dgm:prSet presAssocID="{EBA6B17B-ABE9-4E16-924F-3DFBEDB430F6}" presName="spaceRect" presStyleCnt="0"/>
      <dgm:spPr/>
    </dgm:pt>
    <dgm:pt modelId="{10295CF9-AE06-443F-AEEA-9041EE32CF0F}" type="pres">
      <dgm:prSet presAssocID="{EBA6B17B-ABE9-4E16-924F-3DFBEDB430F6}" presName="textRect" presStyleLbl="revTx" presStyleIdx="3" presStyleCnt="5">
        <dgm:presLayoutVars>
          <dgm:chMax val="1"/>
          <dgm:chPref val="1"/>
        </dgm:presLayoutVars>
      </dgm:prSet>
      <dgm:spPr/>
    </dgm:pt>
    <dgm:pt modelId="{527E6DCE-4C0C-4F36-AA22-900A1E95C277}" type="pres">
      <dgm:prSet presAssocID="{D2513D02-C6A4-43E8-AFC4-D35A4A3CDC1A}" presName="sibTrans" presStyleCnt="0"/>
      <dgm:spPr/>
    </dgm:pt>
    <dgm:pt modelId="{8FA944E9-8BCD-497A-A786-E76AB41E72DD}" type="pres">
      <dgm:prSet presAssocID="{B5153491-F331-4315-ABD2-952FD724A490}" presName="compNode" presStyleCnt="0"/>
      <dgm:spPr/>
    </dgm:pt>
    <dgm:pt modelId="{BC9A91B5-8CB4-471A-9216-46DFDE959071}" type="pres">
      <dgm:prSet presAssocID="{B5153491-F331-4315-ABD2-952FD724A490}" presName="iconBgRect" presStyleLbl="bgShp" presStyleIdx="4" presStyleCnt="5"/>
      <dgm:spPr/>
    </dgm:pt>
    <dgm:pt modelId="{7FD39D26-4289-413F-9143-76F1B26AEC59}" type="pres">
      <dgm:prSet presAssocID="{B5153491-F331-4315-ABD2-952FD724A490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Neighborhood"/>
        </a:ext>
      </dgm:extLst>
    </dgm:pt>
    <dgm:pt modelId="{6339B5F9-F92F-44AA-9746-3C55421F0453}" type="pres">
      <dgm:prSet presAssocID="{B5153491-F331-4315-ABD2-952FD724A490}" presName="spaceRect" presStyleCnt="0"/>
      <dgm:spPr/>
    </dgm:pt>
    <dgm:pt modelId="{C52B1887-2A11-47FD-9855-DB0976197283}" type="pres">
      <dgm:prSet presAssocID="{B5153491-F331-4315-ABD2-952FD724A490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A9154303-8225-4248-91DC-1B0156A35F07}" srcId="{01A66772-F185-4D58-B8BB-E9370D7A7A2B}" destId="{49225C73-1633-42F1-AB3B-7CB183E5F8B8}" srcOrd="1" destOrd="0" parTransId="{1A0E2090-1D4F-438A-8766-B6030CE01ADD}" sibTransId="{9646853A-8964-4519-A5B1-0B7D18B2983D}"/>
    <dgm:cxn modelId="{7A710F69-5154-4855-ACF5-BC7C1BF85A80}" type="presOf" srcId="{49225C73-1633-42F1-AB3B-7CB183E5F8B8}" destId="{7E6FE37A-5DB0-4899-9FCB-0CE39BC185F8}" srcOrd="0" destOrd="0" presId="urn:microsoft.com/office/officeart/2018/5/layout/IconCircleLabelList"/>
    <dgm:cxn modelId="{C7AD8469-3C68-4AF9-AB82-79B0043AA120}" srcId="{01A66772-F185-4D58-B8BB-E9370D7A7A2B}" destId="{40FC4FFE-8987-4A26-B7F4-8A516F18ADAE}" srcOrd="0" destOrd="0" parTransId="{CAD7EF86-FB23-41F6-BF42-040B36DEFDB1}" sibTransId="{5B62599A-5C9B-48E7-896E-EA782AC60C8B}"/>
    <dgm:cxn modelId="{676D3A6A-6EA7-4483-BB12-0BD4A7D7AF9D}" type="presOf" srcId="{01A66772-F185-4D58-B8BB-E9370D7A7A2B}" destId="{50B3CE7C-E10B-4E23-BD93-03664997C932}" srcOrd="0" destOrd="0" presId="urn:microsoft.com/office/officeart/2018/5/layout/IconCircleLabelList"/>
    <dgm:cxn modelId="{1496FC70-DB8B-48D4-98DE-DD2856E389EE}" type="presOf" srcId="{1C383F32-22E8-4F62-A3E0-BDC3D5F48992}" destId="{1AEDC777-00B3-41D7-9AE1-23D741E941C3}" srcOrd="0" destOrd="0" presId="urn:microsoft.com/office/officeart/2018/5/layout/IconCircleLabelList"/>
    <dgm:cxn modelId="{C4CCE57E-E871-46D6-BAD5-880252C95D22}" srcId="{01A66772-F185-4D58-B8BB-E9370D7A7A2B}" destId="{1C383F32-22E8-4F62-A3E0-BDC3D5F48992}" srcOrd="2" destOrd="0" parTransId="{A7920A2F-3244-4159-AF04-6A1D38B7B317}" sibTransId="{8500F72A-2C6D-4FDF-9C1D-CA691380EB0B}"/>
    <dgm:cxn modelId="{1B1BA489-5F44-4589-B4AD-58FC65260AD5}" srcId="{01A66772-F185-4D58-B8BB-E9370D7A7A2B}" destId="{EBA6B17B-ABE9-4E16-924F-3DFBEDB430F6}" srcOrd="3" destOrd="0" parTransId="{CD1AEF6E-BE23-46D0-8579-5090B4E1596D}" sibTransId="{D2513D02-C6A4-43E8-AFC4-D35A4A3CDC1A}"/>
    <dgm:cxn modelId="{6D9641D3-8697-46E9-B158-D3865F05F15B}" type="presOf" srcId="{B5153491-F331-4315-ABD2-952FD724A490}" destId="{C52B1887-2A11-47FD-9855-DB0976197283}" srcOrd="0" destOrd="0" presId="urn:microsoft.com/office/officeart/2018/5/layout/IconCircleLabelList"/>
    <dgm:cxn modelId="{D655ACDA-F112-4BCB-95AD-3EA18F2C68CA}" srcId="{01A66772-F185-4D58-B8BB-E9370D7A7A2B}" destId="{B5153491-F331-4315-ABD2-952FD724A490}" srcOrd="4" destOrd="0" parTransId="{0F7349FB-063B-48A7-B3C3-6B1A1B632A98}" sibTransId="{61120D2B-BAB4-4485-93AA-3E653F34CAA2}"/>
    <dgm:cxn modelId="{355227E3-55E0-4343-BC8D-FC0EB1694F48}" type="presOf" srcId="{40FC4FFE-8987-4A26-B7F4-8A516F18ADAE}" destId="{127117FB-F8A7-4A20-A8A7-EC686DDC76D0}" srcOrd="0" destOrd="0" presId="urn:microsoft.com/office/officeart/2018/5/layout/IconCircleLabelList"/>
    <dgm:cxn modelId="{D7C5CDE3-9A84-4A09-904A-4D3C2D8538F7}" type="presOf" srcId="{EBA6B17B-ABE9-4E16-924F-3DFBEDB430F6}" destId="{10295CF9-AE06-443F-AEEA-9041EE32CF0F}" srcOrd="0" destOrd="0" presId="urn:microsoft.com/office/officeart/2018/5/layout/IconCircleLabelList"/>
    <dgm:cxn modelId="{555498CB-3ED1-404E-A25F-EB243EFC5FB1}" type="presParOf" srcId="{50B3CE7C-E10B-4E23-BD93-03664997C932}" destId="{DE9CE479-E4AE-4283-AEF1-10C1535B4324}" srcOrd="0" destOrd="0" presId="urn:microsoft.com/office/officeart/2018/5/layout/IconCircleLabelList"/>
    <dgm:cxn modelId="{11F12D49-CD08-4D50-BD13-3ECBC3A476A4}" type="presParOf" srcId="{DE9CE479-E4AE-4283-AEF1-10C1535B4324}" destId="{B59FCF02-CAD2-4D6F-9542-AD86711168CA}" srcOrd="0" destOrd="0" presId="urn:microsoft.com/office/officeart/2018/5/layout/IconCircleLabelList"/>
    <dgm:cxn modelId="{F443A659-540B-487B-97F9-49219CF60D6B}" type="presParOf" srcId="{DE9CE479-E4AE-4283-AEF1-10C1535B4324}" destId="{7C175B98-93F4-4D7C-BB95-1514AB879CD5}" srcOrd="1" destOrd="0" presId="urn:microsoft.com/office/officeart/2018/5/layout/IconCircleLabelList"/>
    <dgm:cxn modelId="{A503D7AB-7D64-4163-93B5-1CEEDAE81823}" type="presParOf" srcId="{DE9CE479-E4AE-4283-AEF1-10C1535B4324}" destId="{677A3090-5F01-43FD-9FA6-C0420AD80FD6}" srcOrd="2" destOrd="0" presId="urn:microsoft.com/office/officeart/2018/5/layout/IconCircleLabelList"/>
    <dgm:cxn modelId="{780188ED-7DCE-45BB-B6AF-91BE48969612}" type="presParOf" srcId="{DE9CE479-E4AE-4283-AEF1-10C1535B4324}" destId="{127117FB-F8A7-4A20-A8A7-EC686DDC76D0}" srcOrd="3" destOrd="0" presId="urn:microsoft.com/office/officeart/2018/5/layout/IconCircleLabelList"/>
    <dgm:cxn modelId="{155719F8-A89B-4E96-BC49-C48BC717F480}" type="presParOf" srcId="{50B3CE7C-E10B-4E23-BD93-03664997C932}" destId="{FD1EED9C-83D3-41AD-A09B-D3B36354168F}" srcOrd="1" destOrd="0" presId="urn:microsoft.com/office/officeart/2018/5/layout/IconCircleLabelList"/>
    <dgm:cxn modelId="{2772E199-56B0-4310-A55E-67D00CA3E59E}" type="presParOf" srcId="{50B3CE7C-E10B-4E23-BD93-03664997C932}" destId="{C998AB0A-577D-44AA-A068-F634DDE7BD47}" srcOrd="2" destOrd="0" presId="urn:microsoft.com/office/officeart/2018/5/layout/IconCircleLabelList"/>
    <dgm:cxn modelId="{4E351D18-D97F-4B92-A608-2E9600B91C28}" type="presParOf" srcId="{C998AB0A-577D-44AA-A068-F634DDE7BD47}" destId="{BCD8CDD9-0C56-4401-ADB1-8B48DAB2C96F}" srcOrd="0" destOrd="0" presId="urn:microsoft.com/office/officeart/2018/5/layout/IconCircleLabelList"/>
    <dgm:cxn modelId="{B3DC724C-4569-4E9D-BD5A-49E4CD991FD0}" type="presParOf" srcId="{C998AB0A-577D-44AA-A068-F634DDE7BD47}" destId="{DB4CA7C4-FCA1-4127-B20A-2A5C031A3CF4}" srcOrd="1" destOrd="0" presId="urn:microsoft.com/office/officeart/2018/5/layout/IconCircleLabelList"/>
    <dgm:cxn modelId="{AD1AB552-CCE0-4911-BB9E-5D4A60B21F4F}" type="presParOf" srcId="{C998AB0A-577D-44AA-A068-F634DDE7BD47}" destId="{9B0C8FBF-0BDD-48A5-967E-F3FE71659F6A}" srcOrd="2" destOrd="0" presId="urn:microsoft.com/office/officeart/2018/5/layout/IconCircleLabelList"/>
    <dgm:cxn modelId="{8558F796-2D01-40FE-A21A-7530EEBC3BC3}" type="presParOf" srcId="{C998AB0A-577D-44AA-A068-F634DDE7BD47}" destId="{7E6FE37A-5DB0-4899-9FCB-0CE39BC185F8}" srcOrd="3" destOrd="0" presId="urn:microsoft.com/office/officeart/2018/5/layout/IconCircleLabelList"/>
    <dgm:cxn modelId="{1532E2BE-82E9-40A4-A6F7-40B60FC879AE}" type="presParOf" srcId="{50B3CE7C-E10B-4E23-BD93-03664997C932}" destId="{5A266296-0042-402F-92EF-D59AB148E92E}" srcOrd="3" destOrd="0" presId="urn:microsoft.com/office/officeart/2018/5/layout/IconCircleLabelList"/>
    <dgm:cxn modelId="{3A7F4DB9-1469-4F58-B633-24B7EEE084D1}" type="presParOf" srcId="{50B3CE7C-E10B-4E23-BD93-03664997C932}" destId="{ECFA770B-DE2C-4683-A038-58D0FE44BC27}" srcOrd="4" destOrd="0" presId="urn:microsoft.com/office/officeart/2018/5/layout/IconCircleLabelList"/>
    <dgm:cxn modelId="{91311827-CDAC-4BA8-B4A3-117AFD1CEE2D}" type="presParOf" srcId="{ECFA770B-DE2C-4683-A038-58D0FE44BC27}" destId="{FF93E135-77D6-48A0-8871-9BC93D705D06}" srcOrd="0" destOrd="0" presId="urn:microsoft.com/office/officeart/2018/5/layout/IconCircleLabelList"/>
    <dgm:cxn modelId="{83B7CA40-11B7-4507-8422-A40F02D469B2}" type="presParOf" srcId="{ECFA770B-DE2C-4683-A038-58D0FE44BC27}" destId="{39509775-983E-4110-B989-EE2CD6514BE0}" srcOrd="1" destOrd="0" presId="urn:microsoft.com/office/officeart/2018/5/layout/IconCircleLabelList"/>
    <dgm:cxn modelId="{A44BB251-01EB-4DEF-A28C-6D495183E4DC}" type="presParOf" srcId="{ECFA770B-DE2C-4683-A038-58D0FE44BC27}" destId="{493B43B2-705C-4AE5-8A77-D8DEEDA1B5CF}" srcOrd="2" destOrd="0" presId="urn:microsoft.com/office/officeart/2018/5/layout/IconCircleLabelList"/>
    <dgm:cxn modelId="{1EFA52DF-3C80-4DAA-BED6-AFE2F81796B2}" type="presParOf" srcId="{ECFA770B-DE2C-4683-A038-58D0FE44BC27}" destId="{1AEDC777-00B3-41D7-9AE1-23D741E941C3}" srcOrd="3" destOrd="0" presId="urn:microsoft.com/office/officeart/2018/5/layout/IconCircleLabelList"/>
    <dgm:cxn modelId="{CFC45538-ACBC-4099-B6A2-16569D811C99}" type="presParOf" srcId="{50B3CE7C-E10B-4E23-BD93-03664997C932}" destId="{E45EC52C-A310-46E3-B8F3-A334655C7509}" srcOrd="5" destOrd="0" presId="urn:microsoft.com/office/officeart/2018/5/layout/IconCircleLabelList"/>
    <dgm:cxn modelId="{B76FEE85-140F-4B10-96A0-9E6D8C4DFB9F}" type="presParOf" srcId="{50B3CE7C-E10B-4E23-BD93-03664997C932}" destId="{13767320-4828-4596-94B1-869092079CEC}" srcOrd="6" destOrd="0" presId="urn:microsoft.com/office/officeart/2018/5/layout/IconCircleLabelList"/>
    <dgm:cxn modelId="{3A058129-582C-4322-AB40-2CAF9EDB08DD}" type="presParOf" srcId="{13767320-4828-4596-94B1-869092079CEC}" destId="{B6557ECF-DAD6-4BC7-983F-316FCF0121B2}" srcOrd="0" destOrd="0" presId="urn:microsoft.com/office/officeart/2018/5/layout/IconCircleLabelList"/>
    <dgm:cxn modelId="{006247A2-5202-4F81-B22E-368D20C8A6B3}" type="presParOf" srcId="{13767320-4828-4596-94B1-869092079CEC}" destId="{22ADA63D-272C-4327-8E20-6C9F3C03DEE6}" srcOrd="1" destOrd="0" presId="urn:microsoft.com/office/officeart/2018/5/layout/IconCircleLabelList"/>
    <dgm:cxn modelId="{5942C799-DA46-4AEA-84D5-062502768B9C}" type="presParOf" srcId="{13767320-4828-4596-94B1-869092079CEC}" destId="{37C129D4-A070-45D4-8EB6-B1662BF88659}" srcOrd="2" destOrd="0" presId="urn:microsoft.com/office/officeart/2018/5/layout/IconCircleLabelList"/>
    <dgm:cxn modelId="{E048892E-BACE-4570-893E-88BFCF54374B}" type="presParOf" srcId="{13767320-4828-4596-94B1-869092079CEC}" destId="{10295CF9-AE06-443F-AEEA-9041EE32CF0F}" srcOrd="3" destOrd="0" presId="urn:microsoft.com/office/officeart/2018/5/layout/IconCircleLabelList"/>
    <dgm:cxn modelId="{AC611FC1-431C-49E6-B008-36CCB4013E16}" type="presParOf" srcId="{50B3CE7C-E10B-4E23-BD93-03664997C932}" destId="{527E6DCE-4C0C-4F36-AA22-900A1E95C277}" srcOrd="7" destOrd="0" presId="urn:microsoft.com/office/officeart/2018/5/layout/IconCircleLabelList"/>
    <dgm:cxn modelId="{8DB90FD6-8FA3-4992-9576-667610CC3C3A}" type="presParOf" srcId="{50B3CE7C-E10B-4E23-BD93-03664997C932}" destId="{8FA944E9-8BCD-497A-A786-E76AB41E72DD}" srcOrd="8" destOrd="0" presId="urn:microsoft.com/office/officeart/2018/5/layout/IconCircleLabelList"/>
    <dgm:cxn modelId="{4253DF53-E739-45AA-8A62-E2A77C89CFB0}" type="presParOf" srcId="{8FA944E9-8BCD-497A-A786-E76AB41E72DD}" destId="{BC9A91B5-8CB4-471A-9216-46DFDE959071}" srcOrd="0" destOrd="0" presId="urn:microsoft.com/office/officeart/2018/5/layout/IconCircleLabelList"/>
    <dgm:cxn modelId="{807B6081-06B7-4662-A6CB-B5E6BEA69D00}" type="presParOf" srcId="{8FA944E9-8BCD-497A-A786-E76AB41E72DD}" destId="{7FD39D26-4289-413F-9143-76F1B26AEC59}" srcOrd="1" destOrd="0" presId="urn:microsoft.com/office/officeart/2018/5/layout/IconCircleLabelList"/>
    <dgm:cxn modelId="{5312949E-384E-4C6A-AF63-3CFC8ABCDEF6}" type="presParOf" srcId="{8FA944E9-8BCD-497A-A786-E76AB41E72DD}" destId="{6339B5F9-F92F-44AA-9746-3C55421F0453}" srcOrd="2" destOrd="0" presId="urn:microsoft.com/office/officeart/2018/5/layout/IconCircleLabelList"/>
    <dgm:cxn modelId="{236D0952-8199-4617-980D-50521C59BC27}" type="presParOf" srcId="{8FA944E9-8BCD-497A-A786-E76AB41E72DD}" destId="{C52B1887-2A11-47FD-9855-DB0976197283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23B48F8-73F8-4E54-9072-53A071F3C0C2}" type="doc">
      <dgm:prSet loTypeId="urn:microsoft.com/office/officeart/2005/8/layout/list1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8820E9B4-C99E-450D-90BF-90C6EE8DBD09}">
      <dgm:prSet/>
      <dgm:spPr/>
      <dgm:t>
        <a:bodyPr/>
        <a:lstStyle/>
        <a:p>
          <a:r>
            <a:rPr lang="en-GB"/>
            <a:t>Anti-social behaviour</a:t>
          </a:r>
          <a:endParaRPr lang="en-US"/>
        </a:p>
      </dgm:t>
    </dgm:pt>
    <dgm:pt modelId="{3B531200-8C4D-4FEB-904A-2BBE812C2AAC}" type="parTrans" cxnId="{381A9D0C-B43A-4AA5-AC93-969F4002A4FB}">
      <dgm:prSet/>
      <dgm:spPr/>
      <dgm:t>
        <a:bodyPr/>
        <a:lstStyle/>
        <a:p>
          <a:endParaRPr lang="en-US"/>
        </a:p>
      </dgm:t>
    </dgm:pt>
    <dgm:pt modelId="{DC1AADF9-76B6-43D8-9C38-048FAECE0D8A}" type="sibTrans" cxnId="{381A9D0C-B43A-4AA5-AC93-969F4002A4FB}">
      <dgm:prSet/>
      <dgm:spPr/>
      <dgm:t>
        <a:bodyPr/>
        <a:lstStyle/>
        <a:p>
          <a:endParaRPr lang="en-US"/>
        </a:p>
      </dgm:t>
    </dgm:pt>
    <dgm:pt modelId="{83780090-7B93-4484-BCB2-0511D9D06235}">
      <dgm:prSet/>
      <dgm:spPr/>
      <dgm:t>
        <a:bodyPr/>
        <a:lstStyle/>
        <a:p>
          <a:r>
            <a:rPr lang="en-GB"/>
            <a:t>Bullying and stigmatisation</a:t>
          </a:r>
          <a:endParaRPr lang="en-US"/>
        </a:p>
      </dgm:t>
    </dgm:pt>
    <dgm:pt modelId="{8042D134-E675-402F-839C-89C29299B31B}" type="parTrans" cxnId="{15703D1B-9874-48F5-96DF-C2CBAF9813E1}">
      <dgm:prSet/>
      <dgm:spPr/>
      <dgm:t>
        <a:bodyPr/>
        <a:lstStyle/>
        <a:p>
          <a:endParaRPr lang="en-US"/>
        </a:p>
      </dgm:t>
    </dgm:pt>
    <dgm:pt modelId="{D6E89165-DD50-4F5A-8CE8-02F40D9A2065}" type="sibTrans" cxnId="{15703D1B-9874-48F5-96DF-C2CBAF9813E1}">
      <dgm:prSet/>
      <dgm:spPr/>
      <dgm:t>
        <a:bodyPr/>
        <a:lstStyle/>
        <a:p>
          <a:endParaRPr lang="en-US"/>
        </a:p>
      </dgm:t>
    </dgm:pt>
    <dgm:pt modelId="{ED58D06A-8075-42F6-83DF-4021FCC434DE}">
      <dgm:prSet/>
      <dgm:spPr/>
      <dgm:t>
        <a:bodyPr/>
        <a:lstStyle/>
        <a:p>
          <a:r>
            <a:rPr lang="en-GB"/>
            <a:t>Psychological issues</a:t>
          </a:r>
          <a:endParaRPr lang="en-US"/>
        </a:p>
      </dgm:t>
    </dgm:pt>
    <dgm:pt modelId="{2B66D64A-F96D-4ECC-84BB-CD37A88B8D4B}" type="parTrans" cxnId="{2FA116F5-BCB8-498C-9F56-08F193187A6F}">
      <dgm:prSet/>
      <dgm:spPr/>
      <dgm:t>
        <a:bodyPr/>
        <a:lstStyle/>
        <a:p>
          <a:endParaRPr lang="en-US"/>
        </a:p>
      </dgm:t>
    </dgm:pt>
    <dgm:pt modelId="{C2833E43-D28F-4AAB-AB4C-0CA0A5366F28}" type="sibTrans" cxnId="{2FA116F5-BCB8-498C-9F56-08F193187A6F}">
      <dgm:prSet/>
      <dgm:spPr/>
      <dgm:t>
        <a:bodyPr/>
        <a:lstStyle/>
        <a:p>
          <a:endParaRPr lang="en-US"/>
        </a:p>
      </dgm:t>
    </dgm:pt>
    <dgm:pt modelId="{375A123D-75A6-4548-AEDF-E044427E8037}" type="pres">
      <dgm:prSet presAssocID="{623B48F8-73F8-4E54-9072-53A071F3C0C2}" presName="linear" presStyleCnt="0">
        <dgm:presLayoutVars>
          <dgm:dir/>
          <dgm:animLvl val="lvl"/>
          <dgm:resizeHandles val="exact"/>
        </dgm:presLayoutVars>
      </dgm:prSet>
      <dgm:spPr/>
    </dgm:pt>
    <dgm:pt modelId="{C7D4C61F-12FD-48D0-AFAC-D89526A09BA0}" type="pres">
      <dgm:prSet presAssocID="{8820E9B4-C99E-450D-90BF-90C6EE8DBD09}" presName="parentLin" presStyleCnt="0"/>
      <dgm:spPr/>
    </dgm:pt>
    <dgm:pt modelId="{BD1A5909-99DD-4D93-BDEF-870F131934B2}" type="pres">
      <dgm:prSet presAssocID="{8820E9B4-C99E-450D-90BF-90C6EE8DBD09}" presName="parentLeftMargin" presStyleLbl="node1" presStyleIdx="0" presStyleCnt="3"/>
      <dgm:spPr/>
    </dgm:pt>
    <dgm:pt modelId="{0E28DFBC-B6A6-42BB-9A1F-234293C75E02}" type="pres">
      <dgm:prSet presAssocID="{8820E9B4-C99E-450D-90BF-90C6EE8DBD09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6558C899-93C6-4128-A488-8754367652B9}" type="pres">
      <dgm:prSet presAssocID="{8820E9B4-C99E-450D-90BF-90C6EE8DBD09}" presName="negativeSpace" presStyleCnt="0"/>
      <dgm:spPr/>
    </dgm:pt>
    <dgm:pt modelId="{729AFDAA-1F40-4D4A-840F-2E2FFBAF1948}" type="pres">
      <dgm:prSet presAssocID="{8820E9B4-C99E-450D-90BF-90C6EE8DBD09}" presName="childText" presStyleLbl="conFgAcc1" presStyleIdx="0" presStyleCnt="3">
        <dgm:presLayoutVars>
          <dgm:bulletEnabled val="1"/>
        </dgm:presLayoutVars>
      </dgm:prSet>
      <dgm:spPr/>
    </dgm:pt>
    <dgm:pt modelId="{DD77647A-11E9-425E-9B5A-74DF11F33793}" type="pres">
      <dgm:prSet presAssocID="{DC1AADF9-76B6-43D8-9C38-048FAECE0D8A}" presName="spaceBetweenRectangles" presStyleCnt="0"/>
      <dgm:spPr/>
    </dgm:pt>
    <dgm:pt modelId="{57641BD7-B8A5-49B6-9666-3AF1657DD0FB}" type="pres">
      <dgm:prSet presAssocID="{83780090-7B93-4484-BCB2-0511D9D06235}" presName="parentLin" presStyleCnt="0"/>
      <dgm:spPr/>
    </dgm:pt>
    <dgm:pt modelId="{1DAE23C1-18A6-4F6D-94D8-5FDFE0E630AD}" type="pres">
      <dgm:prSet presAssocID="{83780090-7B93-4484-BCB2-0511D9D06235}" presName="parentLeftMargin" presStyleLbl="node1" presStyleIdx="0" presStyleCnt="3"/>
      <dgm:spPr/>
    </dgm:pt>
    <dgm:pt modelId="{7F2A0D11-F376-461C-BD6C-A57787F9DA63}" type="pres">
      <dgm:prSet presAssocID="{83780090-7B93-4484-BCB2-0511D9D06235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4A196B67-D727-4794-B2D2-EE076C94AA41}" type="pres">
      <dgm:prSet presAssocID="{83780090-7B93-4484-BCB2-0511D9D06235}" presName="negativeSpace" presStyleCnt="0"/>
      <dgm:spPr/>
    </dgm:pt>
    <dgm:pt modelId="{C8F90008-A1C8-43C4-9268-12E9AE73ADCC}" type="pres">
      <dgm:prSet presAssocID="{83780090-7B93-4484-BCB2-0511D9D06235}" presName="childText" presStyleLbl="conFgAcc1" presStyleIdx="1" presStyleCnt="3">
        <dgm:presLayoutVars>
          <dgm:bulletEnabled val="1"/>
        </dgm:presLayoutVars>
      </dgm:prSet>
      <dgm:spPr/>
    </dgm:pt>
    <dgm:pt modelId="{E2F6E37D-6DD4-49AF-BF20-D9671617BCFB}" type="pres">
      <dgm:prSet presAssocID="{D6E89165-DD50-4F5A-8CE8-02F40D9A2065}" presName="spaceBetweenRectangles" presStyleCnt="0"/>
      <dgm:spPr/>
    </dgm:pt>
    <dgm:pt modelId="{B382E160-2DE6-4E60-8BA1-7640AD7F689B}" type="pres">
      <dgm:prSet presAssocID="{ED58D06A-8075-42F6-83DF-4021FCC434DE}" presName="parentLin" presStyleCnt="0"/>
      <dgm:spPr/>
    </dgm:pt>
    <dgm:pt modelId="{C1464E52-B2C2-4A65-A2A9-15DE4FA07330}" type="pres">
      <dgm:prSet presAssocID="{ED58D06A-8075-42F6-83DF-4021FCC434DE}" presName="parentLeftMargin" presStyleLbl="node1" presStyleIdx="1" presStyleCnt="3"/>
      <dgm:spPr/>
    </dgm:pt>
    <dgm:pt modelId="{C0756CCE-622D-4BED-ABCE-37866C5317E9}" type="pres">
      <dgm:prSet presAssocID="{ED58D06A-8075-42F6-83DF-4021FCC434DE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100B0D8A-3D29-41D1-9013-39F806A3F446}" type="pres">
      <dgm:prSet presAssocID="{ED58D06A-8075-42F6-83DF-4021FCC434DE}" presName="negativeSpace" presStyleCnt="0"/>
      <dgm:spPr/>
    </dgm:pt>
    <dgm:pt modelId="{B84A6932-C389-4C8A-B4DC-7187CA3CD401}" type="pres">
      <dgm:prSet presAssocID="{ED58D06A-8075-42F6-83DF-4021FCC434DE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381A9D0C-B43A-4AA5-AC93-969F4002A4FB}" srcId="{623B48F8-73F8-4E54-9072-53A071F3C0C2}" destId="{8820E9B4-C99E-450D-90BF-90C6EE8DBD09}" srcOrd="0" destOrd="0" parTransId="{3B531200-8C4D-4FEB-904A-2BBE812C2AAC}" sibTransId="{DC1AADF9-76B6-43D8-9C38-048FAECE0D8A}"/>
    <dgm:cxn modelId="{15703D1B-9874-48F5-96DF-C2CBAF9813E1}" srcId="{623B48F8-73F8-4E54-9072-53A071F3C0C2}" destId="{83780090-7B93-4484-BCB2-0511D9D06235}" srcOrd="1" destOrd="0" parTransId="{8042D134-E675-402F-839C-89C29299B31B}" sibTransId="{D6E89165-DD50-4F5A-8CE8-02F40D9A2065}"/>
    <dgm:cxn modelId="{E81B9D21-119F-44BC-B362-20455BC57D8B}" type="presOf" srcId="{8820E9B4-C99E-450D-90BF-90C6EE8DBD09}" destId="{BD1A5909-99DD-4D93-BDEF-870F131934B2}" srcOrd="0" destOrd="0" presId="urn:microsoft.com/office/officeart/2005/8/layout/list1"/>
    <dgm:cxn modelId="{FF94BB55-55EE-4BC2-A84B-BF9378566376}" type="presOf" srcId="{83780090-7B93-4484-BCB2-0511D9D06235}" destId="{7F2A0D11-F376-461C-BD6C-A57787F9DA63}" srcOrd="1" destOrd="0" presId="urn:microsoft.com/office/officeart/2005/8/layout/list1"/>
    <dgm:cxn modelId="{FD868D79-0991-46ED-A238-DF2EA336AD57}" type="presOf" srcId="{8820E9B4-C99E-450D-90BF-90C6EE8DBD09}" destId="{0E28DFBC-B6A6-42BB-9A1F-234293C75E02}" srcOrd="1" destOrd="0" presId="urn:microsoft.com/office/officeart/2005/8/layout/list1"/>
    <dgm:cxn modelId="{675D0582-A5BB-411C-919F-46DB8A65A398}" type="presOf" srcId="{ED58D06A-8075-42F6-83DF-4021FCC434DE}" destId="{C0756CCE-622D-4BED-ABCE-37866C5317E9}" srcOrd="1" destOrd="0" presId="urn:microsoft.com/office/officeart/2005/8/layout/list1"/>
    <dgm:cxn modelId="{228B7D8A-E520-4C55-83A7-4909DAC2BA49}" type="presOf" srcId="{623B48F8-73F8-4E54-9072-53A071F3C0C2}" destId="{375A123D-75A6-4548-AEDF-E044427E8037}" srcOrd="0" destOrd="0" presId="urn:microsoft.com/office/officeart/2005/8/layout/list1"/>
    <dgm:cxn modelId="{C5F485A7-AFC7-4F08-963F-D18E572A1DDF}" type="presOf" srcId="{ED58D06A-8075-42F6-83DF-4021FCC434DE}" destId="{C1464E52-B2C2-4A65-A2A9-15DE4FA07330}" srcOrd="0" destOrd="0" presId="urn:microsoft.com/office/officeart/2005/8/layout/list1"/>
    <dgm:cxn modelId="{DA6ACBC2-7AFB-4376-8AD8-47BE5C3284C1}" type="presOf" srcId="{83780090-7B93-4484-BCB2-0511D9D06235}" destId="{1DAE23C1-18A6-4F6D-94D8-5FDFE0E630AD}" srcOrd="0" destOrd="0" presId="urn:microsoft.com/office/officeart/2005/8/layout/list1"/>
    <dgm:cxn modelId="{2FA116F5-BCB8-498C-9F56-08F193187A6F}" srcId="{623B48F8-73F8-4E54-9072-53A071F3C0C2}" destId="{ED58D06A-8075-42F6-83DF-4021FCC434DE}" srcOrd="2" destOrd="0" parTransId="{2B66D64A-F96D-4ECC-84BB-CD37A88B8D4B}" sibTransId="{C2833E43-D28F-4AAB-AB4C-0CA0A5366F28}"/>
    <dgm:cxn modelId="{975427D4-8E23-4A04-BB21-2A5ABD7E015A}" type="presParOf" srcId="{375A123D-75A6-4548-AEDF-E044427E8037}" destId="{C7D4C61F-12FD-48D0-AFAC-D89526A09BA0}" srcOrd="0" destOrd="0" presId="urn:microsoft.com/office/officeart/2005/8/layout/list1"/>
    <dgm:cxn modelId="{E20D90CB-7B41-4D3A-BE82-37888A00546C}" type="presParOf" srcId="{C7D4C61F-12FD-48D0-AFAC-D89526A09BA0}" destId="{BD1A5909-99DD-4D93-BDEF-870F131934B2}" srcOrd="0" destOrd="0" presId="urn:microsoft.com/office/officeart/2005/8/layout/list1"/>
    <dgm:cxn modelId="{F1A53816-0185-4991-B6A7-BA1F45E9A0C8}" type="presParOf" srcId="{C7D4C61F-12FD-48D0-AFAC-D89526A09BA0}" destId="{0E28DFBC-B6A6-42BB-9A1F-234293C75E02}" srcOrd="1" destOrd="0" presId="urn:microsoft.com/office/officeart/2005/8/layout/list1"/>
    <dgm:cxn modelId="{F8292E6A-8CCB-4AE4-A4EC-188FEB530AD2}" type="presParOf" srcId="{375A123D-75A6-4548-AEDF-E044427E8037}" destId="{6558C899-93C6-4128-A488-8754367652B9}" srcOrd="1" destOrd="0" presId="urn:microsoft.com/office/officeart/2005/8/layout/list1"/>
    <dgm:cxn modelId="{787B54F5-2B45-42AD-82B2-EEB5C6B84D87}" type="presParOf" srcId="{375A123D-75A6-4548-AEDF-E044427E8037}" destId="{729AFDAA-1F40-4D4A-840F-2E2FFBAF1948}" srcOrd="2" destOrd="0" presId="urn:microsoft.com/office/officeart/2005/8/layout/list1"/>
    <dgm:cxn modelId="{D5377222-2D1A-4C1E-8FEB-FC29B0AD21F7}" type="presParOf" srcId="{375A123D-75A6-4548-AEDF-E044427E8037}" destId="{DD77647A-11E9-425E-9B5A-74DF11F33793}" srcOrd="3" destOrd="0" presId="urn:microsoft.com/office/officeart/2005/8/layout/list1"/>
    <dgm:cxn modelId="{8E57E57A-1642-4720-A133-677FC6EAD6CD}" type="presParOf" srcId="{375A123D-75A6-4548-AEDF-E044427E8037}" destId="{57641BD7-B8A5-49B6-9666-3AF1657DD0FB}" srcOrd="4" destOrd="0" presId="urn:microsoft.com/office/officeart/2005/8/layout/list1"/>
    <dgm:cxn modelId="{417AE3D7-EE69-49E6-8EC5-557AF428A586}" type="presParOf" srcId="{57641BD7-B8A5-49B6-9666-3AF1657DD0FB}" destId="{1DAE23C1-18A6-4F6D-94D8-5FDFE0E630AD}" srcOrd="0" destOrd="0" presId="urn:microsoft.com/office/officeart/2005/8/layout/list1"/>
    <dgm:cxn modelId="{6F87D3DD-12A7-4400-8E2D-E9038E0C0C4C}" type="presParOf" srcId="{57641BD7-B8A5-49B6-9666-3AF1657DD0FB}" destId="{7F2A0D11-F376-461C-BD6C-A57787F9DA63}" srcOrd="1" destOrd="0" presId="urn:microsoft.com/office/officeart/2005/8/layout/list1"/>
    <dgm:cxn modelId="{95E58679-8441-4F2D-86FD-821451B25170}" type="presParOf" srcId="{375A123D-75A6-4548-AEDF-E044427E8037}" destId="{4A196B67-D727-4794-B2D2-EE076C94AA41}" srcOrd="5" destOrd="0" presId="urn:microsoft.com/office/officeart/2005/8/layout/list1"/>
    <dgm:cxn modelId="{379770A9-A1F9-4A3E-9C75-4633617CDE6B}" type="presParOf" srcId="{375A123D-75A6-4548-AEDF-E044427E8037}" destId="{C8F90008-A1C8-43C4-9268-12E9AE73ADCC}" srcOrd="6" destOrd="0" presId="urn:microsoft.com/office/officeart/2005/8/layout/list1"/>
    <dgm:cxn modelId="{AB4F685E-A898-4BFD-A058-061F400759A6}" type="presParOf" srcId="{375A123D-75A6-4548-AEDF-E044427E8037}" destId="{E2F6E37D-6DD4-49AF-BF20-D9671617BCFB}" srcOrd="7" destOrd="0" presId="urn:microsoft.com/office/officeart/2005/8/layout/list1"/>
    <dgm:cxn modelId="{8ADB2D64-57BF-4A27-9F65-BC865DF2D332}" type="presParOf" srcId="{375A123D-75A6-4548-AEDF-E044427E8037}" destId="{B382E160-2DE6-4E60-8BA1-7640AD7F689B}" srcOrd="8" destOrd="0" presId="urn:microsoft.com/office/officeart/2005/8/layout/list1"/>
    <dgm:cxn modelId="{463067A0-775E-4A2D-B9ED-728F7A2B3070}" type="presParOf" srcId="{B382E160-2DE6-4E60-8BA1-7640AD7F689B}" destId="{C1464E52-B2C2-4A65-A2A9-15DE4FA07330}" srcOrd="0" destOrd="0" presId="urn:microsoft.com/office/officeart/2005/8/layout/list1"/>
    <dgm:cxn modelId="{8B4718DB-DD41-488C-82A2-F8ABDFA2BD25}" type="presParOf" srcId="{B382E160-2DE6-4E60-8BA1-7640AD7F689B}" destId="{C0756CCE-622D-4BED-ABCE-37866C5317E9}" srcOrd="1" destOrd="0" presId="urn:microsoft.com/office/officeart/2005/8/layout/list1"/>
    <dgm:cxn modelId="{06A973C3-AED2-4EEB-B960-C819D916DAEC}" type="presParOf" srcId="{375A123D-75A6-4548-AEDF-E044427E8037}" destId="{100B0D8A-3D29-41D1-9013-39F806A3F446}" srcOrd="9" destOrd="0" presId="urn:microsoft.com/office/officeart/2005/8/layout/list1"/>
    <dgm:cxn modelId="{21E677D0-D5C6-45E3-9DEC-D8982149D6D4}" type="presParOf" srcId="{375A123D-75A6-4548-AEDF-E044427E8037}" destId="{B84A6932-C389-4C8A-B4DC-7187CA3CD401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C944DCC-1607-465F-ABD8-54FEB6983DCF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9C7EAF3-991A-4C03-AE3A-0601378CDF03}">
      <dgm:prSet/>
      <dgm:spPr/>
      <dgm:t>
        <a:bodyPr/>
        <a:lstStyle/>
        <a:p>
          <a:pPr rtl="0"/>
          <a:r>
            <a:rPr lang="en-GB" b="1">
              <a:latin typeface="TW Cen MT"/>
            </a:rPr>
            <a:t>Purpose:</a:t>
          </a:r>
          <a:r>
            <a:rPr lang="en-GB">
              <a:latin typeface="TW Cen MT"/>
            </a:rPr>
            <a:t> Promote an inter-agency approach to safeguarding.</a:t>
          </a:r>
          <a:endParaRPr lang="en-US">
            <a:latin typeface="TW Cen MT"/>
          </a:endParaRPr>
        </a:p>
      </dgm:t>
    </dgm:pt>
    <dgm:pt modelId="{A629C6B9-EBEE-45A9-A7C9-C5A806C48945}" type="parTrans" cxnId="{DA809EE9-168D-444C-84F9-E99DA4D8F353}">
      <dgm:prSet/>
      <dgm:spPr/>
      <dgm:t>
        <a:bodyPr/>
        <a:lstStyle/>
        <a:p>
          <a:endParaRPr lang="en-US"/>
        </a:p>
      </dgm:t>
    </dgm:pt>
    <dgm:pt modelId="{F2FA0B07-D50D-417D-B706-C1AD1423703C}" type="sibTrans" cxnId="{DA809EE9-168D-444C-84F9-E99DA4D8F353}">
      <dgm:prSet/>
      <dgm:spPr/>
      <dgm:t>
        <a:bodyPr/>
        <a:lstStyle/>
        <a:p>
          <a:endParaRPr lang="en-US"/>
        </a:p>
      </dgm:t>
    </dgm:pt>
    <dgm:pt modelId="{5BC4B81E-7FAB-4A96-B9A9-F23D231700BC}">
      <dgm:prSet/>
      <dgm:spPr/>
      <dgm:t>
        <a:bodyPr/>
        <a:lstStyle/>
        <a:p>
          <a:pPr rtl="0"/>
          <a:r>
            <a:rPr lang="en-GB" b="1">
              <a:latin typeface="TW Cen MT"/>
            </a:rPr>
            <a:t>Created:</a:t>
          </a:r>
          <a:r>
            <a:rPr lang="en-GB">
              <a:latin typeface="TW Cen MT"/>
            </a:rPr>
            <a:t> Due to integration and communication failure.</a:t>
          </a:r>
        </a:p>
      </dgm:t>
    </dgm:pt>
    <dgm:pt modelId="{F00A039E-5D87-48E7-9F87-D19B91BA536C}" type="parTrans" cxnId="{57687A46-391A-414C-BE87-721CB4316CEE}">
      <dgm:prSet/>
      <dgm:spPr/>
      <dgm:t>
        <a:bodyPr/>
        <a:lstStyle/>
        <a:p>
          <a:endParaRPr lang="en-US"/>
        </a:p>
      </dgm:t>
    </dgm:pt>
    <dgm:pt modelId="{DE304FB1-66F8-4A0C-96C5-3389ABEFCD09}" type="sibTrans" cxnId="{57687A46-391A-414C-BE87-721CB4316CEE}">
      <dgm:prSet/>
      <dgm:spPr/>
      <dgm:t>
        <a:bodyPr/>
        <a:lstStyle/>
        <a:p>
          <a:endParaRPr lang="en-US"/>
        </a:p>
      </dgm:t>
    </dgm:pt>
    <dgm:pt modelId="{064A9BE5-C102-4BC1-9545-C4F3B20696D9}">
      <dgm:prSet phldr="0"/>
      <dgm:spPr/>
      <dgm:t>
        <a:bodyPr/>
        <a:lstStyle/>
        <a:p>
          <a:pPr rtl="0"/>
          <a:r>
            <a:rPr lang="en-GB" b="1">
              <a:latin typeface="TW Cen MT"/>
            </a:rPr>
            <a:t>Goal:</a:t>
          </a:r>
          <a:r>
            <a:rPr lang="en-GB">
              <a:latin typeface="TW Cen MT"/>
            </a:rPr>
            <a:t> Safeguarding through prevention (Victoria Climbie) </a:t>
          </a:r>
        </a:p>
      </dgm:t>
    </dgm:pt>
    <dgm:pt modelId="{6C8E5921-9E16-4794-8020-188F9ED9B56D}" type="parTrans" cxnId="{46C57C45-CE74-4007-8ABC-CE8377494DF4}">
      <dgm:prSet/>
      <dgm:spPr/>
      <dgm:t>
        <a:bodyPr/>
        <a:lstStyle/>
        <a:p>
          <a:endParaRPr lang="en-GB"/>
        </a:p>
      </dgm:t>
    </dgm:pt>
    <dgm:pt modelId="{4BADD4CB-487F-41D2-B555-926D762779BB}" type="sibTrans" cxnId="{46C57C45-CE74-4007-8ABC-CE8377494DF4}">
      <dgm:prSet/>
      <dgm:spPr/>
      <dgm:t>
        <a:bodyPr/>
        <a:lstStyle/>
        <a:p>
          <a:endParaRPr lang="en-GB"/>
        </a:p>
      </dgm:t>
    </dgm:pt>
    <dgm:pt modelId="{3C66171F-7C93-7F46-9DC6-C34204241EA6}" type="pres">
      <dgm:prSet presAssocID="{9C944DCC-1607-465F-ABD8-54FEB6983DCF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F12C3CF4-7A2E-4749-8A20-5E53BC6B6BA8}" type="pres">
      <dgm:prSet presAssocID="{A9C7EAF3-991A-4C03-AE3A-0601378CDF03}" presName="hierRoot1" presStyleCnt="0"/>
      <dgm:spPr/>
    </dgm:pt>
    <dgm:pt modelId="{EF85EE6D-BFD6-B349-B73D-8C6865230BB6}" type="pres">
      <dgm:prSet presAssocID="{A9C7EAF3-991A-4C03-AE3A-0601378CDF03}" presName="composite" presStyleCnt="0"/>
      <dgm:spPr/>
    </dgm:pt>
    <dgm:pt modelId="{4D833C9C-D1A9-3E44-A0DB-8981DE743378}" type="pres">
      <dgm:prSet presAssocID="{A9C7EAF3-991A-4C03-AE3A-0601378CDF03}" presName="background" presStyleLbl="node0" presStyleIdx="0" presStyleCnt="3"/>
      <dgm:spPr/>
    </dgm:pt>
    <dgm:pt modelId="{F93A1683-199D-9B47-A871-999E5FA4C446}" type="pres">
      <dgm:prSet presAssocID="{A9C7EAF3-991A-4C03-AE3A-0601378CDF03}" presName="text" presStyleLbl="fgAcc0" presStyleIdx="0" presStyleCnt="3" custLinFactNeighborX="484" custLinFactNeighborY="536">
        <dgm:presLayoutVars>
          <dgm:chPref val="3"/>
        </dgm:presLayoutVars>
      </dgm:prSet>
      <dgm:spPr/>
    </dgm:pt>
    <dgm:pt modelId="{C92D5099-3279-2D41-80D1-D082CAA7792E}" type="pres">
      <dgm:prSet presAssocID="{A9C7EAF3-991A-4C03-AE3A-0601378CDF03}" presName="hierChild2" presStyleCnt="0"/>
      <dgm:spPr/>
    </dgm:pt>
    <dgm:pt modelId="{AB159A1D-44E2-F549-A113-051B80EA9D88}" type="pres">
      <dgm:prSet presAssocID="{5BC4B81E-7FAB-4A96-B9A9-F23D231700BC}" presName="hierRoot1" presStyleCnt="0"/>
      <dgm:spPr/>
    </dgm:pt>
    <dgm:pt modelId="{B1D95E58-3B13-FC47-9641-D3E3B79B4AAF}" type="pres">
      <dgm:prSet presAssocID="{5BC4B81E-7FAB-4A96-B9A9-F23D231700BC}" presName="composite" presStyleCnt="0"/>
      <dgm:spPr/>
    </dgm:pt>
    <dgm:pt modelId="{1A04802A-D587-B149-A3E9-FD97BA876312}" type="pres">
      <dgm:prSet presAssocID="{5BC4B81E-7FAB-4A96-B9A9-F23D231700BC}" presName="background" presStyleLbl="node0" presStyleIdx="1" presStyleCnt="3"/>
      <dgm:spPr/>
    </dgm:pt>
    <dgm:pt modelId="{C9BA26C0-C4CF-9448-8905-BC1FAEA4C8DC}" type="pres">
      <dgm:prSet presAssocID="{5BC4B81E-7FAB-4A96-B9A9-F23D231700BC}" presName="text" presStyleLbl="fgAcc0" presStyleIdx="1" presStyleCnt="3">
        <dgm:presLayoutVars>
          <dgm:chPref val="3"/>
        </dgm:presLayoutVars>
      </dgm:prSet>
      <dgm:spPr/>
    </dgm:pt>
    <dgm:pt modelId="{B58899F3-4C16-6241-B40A-424D43E930FC}" type="pres">
      <dgm:prSet presAssocID="{5BC4B81E-7FAB-4A96-B9A9-F23D231700BC}" presName="hierChild2" presStyleCnt="0"/>
      <dgm:spPr/>
    </dgm:pt>
    <dgm:pt modelId="{F84DB392-1692-47FF-9E4F-AAE95BD266D7}" type="pres">
      <dgm:prSet presAssocID="{064A9BE5-C102-4BC1-9545-C4F3B20696D9}" presName="hierRoot1" presStyleCnt="0"/>
      <dgm:spPr/>
    </dgm:pt>
    <dgm:pt modelId="{3188A790-0D43-48F7-A025-C7F29F062558}" type="pres">
      <dgm:prSet presAssocID="{064A9BE5-C102-4BC1-9545-C4F3B20696D9}" presName="composite" presStyleCnt="0"/>
      <dgm:spPr/>
    </dgm:pt>
    <dgm:pt modelId="{0BB844F0-F478-474A-BB1E-4F3AC542C1A9}" type="pres">
      <dgm:prSet presAssocID="{064A9BE5-C102-4BC1-9545-C4F3B20696D9}" presName="background" presStyleLbl="node0" presStyleIdx="2" presStyleCnt="3"/>
      <dgm:spPr/>
    </dgm:pt>
    <dgm:pt modelId="{57260097-E86E-487F-821D-D77A799A2E95}" type="pres">
      <dgm:prSet presAssocID="{064A9BE5-C102-4BC1-9545-C4F3B20696D9}" presName="text" presStyleLbl="fgAcc0" presStyleIdx="2" presStyleCnt="3">
        <dgm:presLayoutVars>
          <dgm:chPref val="3"/>
        </dgm:presLayoutVars>
      </dgm:prSet>
      <dgm:spPr/>
    </dgm:pt>
    <dgm:pt modelId="{5D36063F-4FF0-40F5-9B0B-C4C31A99C33F}" type="pres">
      <dgm:prSet presAssocID="{064A9BE5-C102-4BC1-9545-C4F3B20696D9}" presName="hierChild2" presStyleCnt="0"/>
      <dgm:spPr/>
    </dgm:pt>
  </dgm:ptLst>
  <dgm:cxnLst>
    <dgm:cxn modelId="{46C57C45-CE74-4007-8ABC-CE8377494DF4}" srcId="{9C944DCC-1607-465F-ABD8-54FEB6983DCF}" destId="{064A9BE5-C102-4BC1-9545-C4F3B20696D9}" srcOrd="2" destOrd="0" parTransId="{6C8E5921-9E16-4794-8020-188F9ED9B56D}" sibTransId="{4BADD4CB-487F-41D2-B555-926D762779BB}"/>
    <dgm:cxn modelId="{57687A46-391A-414C-BE87-721CB4316CEE}" srcId="{9C944DCC-1607-465F-ABD8-54FEB6983DCF}" destId="{5BC4B81E-7FAB-4A96-B9A9-F23D231700BC}" srcOrd="1" destOrd="0" parTransId="{F00A039E-5D87-48E7-9F87-D19B91BA536C}" sibTransId="{DE304FB1-66F8-4A0C-96C5-3389ABEFCD09}"/>
    <dgm:cxn modelId="{F0D50076-6943-4273-A283-981B0E39200E}" type="presOf" srcId="{064A9BE5-C102-4BC1-9545-C4F3B20696D9}" destId="{57260097-E86E-487F-821D-D77A799A2E95}" srcOrd="0" destOrd="0" presId="urn:microsoft.com/office/officeart/2005/8/layout/hierarchy1"/>
    <dgm:cxn modelId="{09828981-13E6-419B-B687-974031511092}" type="presOf" srcId="{5BC4B81E-7FAB-4A96-B9A9-F23D231700BC}" destId="{C9BA26C0-C4CF-9448-8905-BC1FAEA4C8DC}" srcOrd="0" destOrd="0" presId="urn:microsoft.com/office/officeart/2005/8/layout/hierarchy1"/>
    <dgm:cxn modelId="{E5D79C8F-2B9D-4563-89AD-A5A96FD4CFBB}" type="presOf" srcId="{A9C7EAF3-991A-4C03-AE3A-0601378CDF03}" destId="{F93A1683-199D-9B47-A871-999E5FA4C446}" srcOrd="0" destOrd="0" presId="urn:microsoft.com/office/officeart/2005/8/layout/hierarchy1"/>
    <dgm:cxn modelId="{A1B553B1-1DE3-49DE-ABFF-036CD47C6AD7}" type="presOf" srcId="{9C944DCC-1607-465F-ABD8-54FEB6983DCF}" destId="{3C66171F-7C93-7F46-9DC6-C34204241EA6}" srcOrd="0" destOrd="0" presId="urn:microsoft.com/office/officeart/2005/8/layout/hierarchy1"/>
    <dgm:cxn modelId="{DA809EE9-168D-444C-84F9-E99DA4D8F353}" srcId="{9C944DCC-1607-465F-ABD8-54FEB6983DCF}" destId="{A9C7EAF3-991A-4C03-AE3A-0601378CDF03}" srcOrd="0" destOrd="0" parTransId="{A629C6B9-EBEE-45A9-A7C9-C5A806C48945}" sibTransId="{F2FA0B07-D50D-417D-B706-C1AD1423703C}"/>
    <dgm:cxn modelId="{2CF196AE-D3FA-47FC-A2BA-680F0BA5CC6E}" type="presParOf" srcId="{3C66171F-7C93-7F46-9DC6-C34204241EA6}" destId="{F12C3CF4-7A2E-4749-8A20-5E53BC6B6BA8}" srcOrd="0" destOrd="0" presId="urn:microsoft.com/office/officeart/2005/8/layout/hierarchy1"/>
    <dgm:cxn modelId="{6A91CACF-64D3-4D42-973C-392E78903760}" type="presParOf" srcId="{F12C3CF4-7A2E-4749-8A20-5E53BC6B6BA8}" destId="{EF85EE6D-BFD6-B349-B73D-8C6865230BB6}" srcOrd="0" destOrd="0" presId="urn:microsoft.com/office/officeart/2005/8/layout/hierarchy1"/>
    <dgm:cxn modelId="{5730504B-2721-434A-9D98-6C859DE1EDE9}" type="presParOf" srcId="{EF85EE6D-BFD6-B349-B73D-8C6865230BB6}" destId="{4D833C9C-D1A9-3E44-A0DB-8981DE743378}" srcOrd="0" destOrd="0" presId="urn:microsoft.com/office/officeart/2005/8/layout/hierarchy1"/>
    <dgm:cxn modelId="{5976A33A-FDAD-40B7-8D7B-D73DC340D742}" type="presParOf" srcId="{EF85EE6D-BFD6-B349-B73D-8C6865230BB6}" destId="{F93A1683-199D-9B47-A871-999E5FA4C446}" srcOrd="1" destOrd="0" presId="urn:microsoft.com/office/officeart/2005/8/layout/hierarchy1"/>
    <dgm:cxn modelId="{C1EDADD7-4F97-4CAA-837C-84B37E0DF709}" type="presParOf" srcId="{F12C3CF4-7A2E-4749-8A20-5E53BC6B6BA8}" destId="{C92D5099-3279-2D41-80D1-D082CAA7792E}" srcOrd="1" destOrd="0" presId="urn:microsoft.com/office/officeart/2005/8/layout/hierarchy1"/>
    <dgm:cxn modelId="{E3EA0D1D-0940-4199-A2E6-F39EF2145EB9}" type="presParOf" srcId="{3C66171F-7C93-7F46-9DC6-C34204241EA6}" destId="{AB159A1D-44E2-F549-A113-051B80EA9D88}" srcOrd="1" destOrd="0" presId="urn:microsoft.com/office/officeart/2005/8/layout/hierarchy1"/>
    <dgm:cxn modelId="{59F68767-76C1-4335-8275-ABD547785CF8}" type="presParOf" srcId="{AB159A1D-44E2-F549-A113-051B80EA9D88}" destId="{B1D95E58-3B13-FC47-9641-D3E3B79B4AAF}" srcOrd="0" destOrd="0" presId="urn:microsoft.com/office/officeart/2005/8/layout/hierarchy1"/>
    <dgm:cxn modelId="{CD9F511B-F74B-44A1-8395-98B14D7FB957}" type="presParOf" srcId="{B1D95E58-3B13-FC47-9641-D3E3B79B4AAF}" destId="{1A04802A-D587-B149-A3E9-FD97BA876312}" srcOrd="0" destOrd="0" presId="urn:microsoft.com/office/officeart/2005/8/layout/hierarchy1"/>
    <dgm:cxn modelId="{E798CAE8-9278-4887-BCD1-84966920ECB5}" type="presParOf" srcId="{B1D95E58-3B13-FC47-9641-D3E3B79B4AAF}" destId="{C9BA26C0-C4CF-9448-8905-BC1FAEA4C8DC}" srcOrd="1" destOrd="0" presId="urn:microsoft.com/office/officeart/2005/8/layout/hierarchy1"/>
    <dgm:cxn modelId="{9210D868-35A4-4BEA-84E6-2314CA3DA9E6}" type="presParOf" srcId="{AB159A1D-44E2-F549-A113-051B80EA9D88}" destId="{B58899F3-4C16-6241-B40A-424D43E930FC}" srcOrd="1" destOrd="0" presId="urn:microsoft.com/office/officeart/2005/8/layout/hierarchy1"/>
    <dgm:cxn modelId="{4B593569-2162-481D-BD9E-9126CDE3E139}" type="presParOf" srcId="{3C66171F-7C93-7F46-9DC6-C34204241EA6}" destId="{F84DB392-1692-47FF-9E4F-AAE95BD266D7}" srcOrd="2" destOrd="0" presId="urn:microsoft.com/office/officeart/2005/8/layout/hierarchy1"/>
    <dgm:cxn modelId="{8F5640BA-5209-4416-8263-18CFFBBE9F97}" type="presParOf" srcId="{F84DB392-1692-47FF-9E4F-AAE95BD266D7}" destId="{3188A790-0D43-48F7-A025-C7F29F062558}" srcOrd="0" destOrd="0" presId="urn:microsoft.com/office/officeart/2005/8/layout/hierarchy1"/>
    <dgm:cxn modelId="{78744D1F-B07A-4682-8379-4085751B29A2}" type="presParOf" srcId="{3188A790-0D43-48F7-A025-C7F29F062558}" destId="{0BB844F0-F478-474A-BB1E-4F3AC542C1A9}" srcOrd="0" destOrd="0" presId="urn:microsoft.com/office/officeart/2005/8/layout/hierarchy1"/>
    <dgm:cxn modelId="{F4789E86-3945-43A7-B8E7-1B029B4D27C6}" type="presParOf" srcId="{3188A790-0D43-48F7-A025-C7F29F062558}" destId="{57260097-E86E-487F-821D-D77A799A2E95}" srcOrd="1" destOrd="0" presId="urn:microsoft.com/office/officeart/2005/8/layout/hierarchy1"/>
    <dgm:cxn modelId="{DB54159E-7229-45B2-BEE6-CD3F7D2CF827}" type="presParOf" srcId="{F84DB392-1692-47FF-9E4F-AAE95BD266D7}" destId="{5D36063F-4FF0-40F5-9B0B-C4C31A99C33F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B4B788F-A729-4BE7-AD0A-CA0F99932640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8EE5D4AD-1881-4417-849B-BE9CBB1A952E}">
      <dgm:prSet/>
      <dgm:spPr/>
      <dgm:t>
        <a:bodyPr/>
        <a:lstStyle/>
        <a:p>
          <a:r>
            <a:rPr lang="en-GB"/>
            <a:t>Provides the family with experts from different agencies</a:t>
          </a:r>
          <a:endParaRPr lang="en-US"/>
        </a:p>
      </dgm:t>
    </dgm:pt>
    <dgm:pt modelId="{728AA94C-E149-49C8-9FA3-94E89D6AF639}" type="parTrans" cxnId="{56CBF462-770F-4A81-814B-59D5C073F653}">
      <dgm:prSet/>
      <dgm:spPr/>
      <dgm:t>
        <a:bodyPr/>
        <a:lstStyle/>
        <a:p>
          <a:endParaRPr lang="en-US"/>
        </a:p>
      </dgm:t>
    </dgm:pt>
    <dgm:pt modelId="{45777188-6A0A-402B-A8F1-F7D8789DF672}" type="sibTrans" cxnId="{56CBF462-770F-4A81-814B-59D5C073F653}">
      <dgm:prSet/>
      <dgm:spPr/>
      <dgm:t>
        <a:bodyPr/>
        <a:lstStyle/>
        <a:p>
          <a:endParaRPr lang="en-US"/>
        </a:p>
      </dgm:t>
    </dgm:pt>
    <dgm:pt modelId="{F32D5103-4E6F-42B1-ADC5-7A543BC850F4}">
      <dgm:prSet/>
      <dgm:spPr/>
      <dgm:t>
        <a:bodyPr/>
        <a:lstStyle/>
        <a:p>
          <a:r>
            <a:rPr lang="en-GB"/>
            <a:t>Co-ordination together as a framework of uniformity provided by each person on the team</a:t>
          </a:r>
          <a:endParaRPr lang="en-US"/>
        </a:p>
      </dgm:t>
    </dgm:pt>
    <dgm:pt modelId="{333D417D-96FE-4234-AA1F-3C26E2375ED6}" type="parTrans" cxnId="{A53CC7BE-AEF0-40BD-9066-8F8500F6948D}">
      <dgm:prSet/>
      <dgm:spPr/>
      <dgm:t>
        <a:bodyPr/>
        <a:lstStyle/>
        <a:p>
          <a:endParaRPr lang="en-US"/>
        </a:p>
      </dgm:t>
    </dgm:pt>
    <dgm:pt modelId="{44DB1ED6-7F16-43F0-BE66-FEA0C21D6E40}" type="sibTrans" cxnId="{A53CC7BE-AEF0-40BD-9066-8F8500F6948D}">
      <dgm:prSet/>
      <dgm:spPr/>
      <dgm:t>
        <a:bodyPr/>
        <a:lstStyle/>
        <a:p>
          <a:endParaRPr lang="en-US"/>
        </a:p>
      </dgm:t>
    </dgm:pt>
    <dgm:pt modelId="{A5E94424-E6BA-4777-B23B-7E7AD7D072FB}">
      <dgm:prSet/>
      <dgm:spPr/>
      <dgm:t>
        <a:bodyPr/>
        <a:lstStyle/>
        <a:p>
          <a:r>
            <a:rPr lang="en-GB"/>
            <a:t>Keeping the family involved on each step that is being taken</a:t>
          </a:r>
          <a:endParaRPr lang="en-US"/>
        </a:p>
      </dgm:t>
    </dgm:pt>
    <dgm:pt modelId="{B1B25364-F01B-427F-9CD0-C23695730081}" type="parTrans" cxnId="{10C288C8-4DEB-486D-8988-32B427000A02}">
      <dgm:prSet/>
      <dgm:spPr/>
      <dgm:t>
        <a:bodyPr/>
        <a:lstStyle/>
        <a:p>
          <a:endParaRPr lang="en-US"/>
        </a:p>
      </dgm:t>
    </dgm:pt>
    <dgm:pt modelId="{E8DB524F-952F-4BDB-B463-C3ECDE95DE07}" type="sibTrans" cxnId="{10C288C8-4DEB-486D-8988-32B427000A02}">
      <dgm:prSet/>
      <dgm:spPr/>
      <dgm:t>
        <a:bodyPr/>
        <a:lstStyle/>
        <a:p>
          <a:endParaRPr lang="en-US"/>
        </a:p>
      </dgm:t>
    </dgm:pt>
    <dgm:pt modelId="{AA7DFBDA-AEAA-426A-B23D-D33896BCE5AB}">
      <dgm:prSet/>
      <dgm:spPr/>
      <dgm:t>
        <a:bodyPr/>
        <a:lstStyle/>
        <a:p>
          <a:r>
            <a:rPr lang="en-GB"/>
            <a:t>Referrals by experts’ professionals as they are involved with the family</a:t>
          </a:r>
          <a:endParaRPr lang="en-US"/>
        </a:p>
      </dgm:t>
    </dgm:pt>
    <dgm:pt modelId="{12F3468E-178C-4932-8947-9CAF78F0B4AB}" type="parTrans" cxnId="{264E46DD-60EB-4CEA-8CDE-A49E83E78DC2}">
      <dgm:prSet/>
      <dgm:spPr/>
      <dgm:t>
        <a:bodyPr/>
        <a:lstStyle/>
        <a:p>
          <a:endParaRPr lang="en-US"/>
        </a:p>
      </dgm:t>
    </dgm:pt>
    <dgm:pt modelId="{84D38065-7EDA-4124-A097-74068C7C3995}" type="sibTrans" cxnId="{264E46DD-60EB-4CEA-8CDE-A49E83E78DC2}">
      <dgm:prSet/>
      <dgm:spPr/>
      <dgm:t>
        <a:bodyPr/>
        <a:lstStyle/>
        <a:p>
          <a:endParaRPr lang="en-US"/>
        </a:p>
      </dgm:t>
    </dgm:pt>
    <dgm:pt modelId="{EEF10994-6D73-4C17-A236-9E8EE15B2935}">
      <dgm:prSet/>
      <dgm:spPr/>
      <dgm:t>
        <a:bodyPr/>
        <a:lstStyle/>
        <a:p>
          <a:r>
            <a:rPr lang="en-GB"/>
            <a:t>Sharing of data</a:t>
          </a:r>
          <a:endParaRPr lang="en-US"/>
        </a:p>
      </dgm:t>
    </dgm:pt>
    <dgm:pt modelId="{41CE20A9-E4AE-49F1-BFCC-2BEB64E0606A}" type="parTrans" cxnId="{99B451C5-9253-485B-8D25-70F3FD4BD523}">
      <dgm:prSet/>
      <dgm:spPr/>
      <dgm:t>
        <a:bodyPr/>
        <a:lstStyle/>
        <a:p>
          <a:endParaRPr lang="en-US"/>
        </a:p>
      </dgm:t>
    </dgm:pt>
    <dgm:pt modelId="{311EDFFD-6E3A-48C5-A3B9-AF39888E3664}" type="sibTrans" cxnId="{99B451C5-9253-485B-8D25-70F3FD4BD523}">
      <dgm:prSet/>
      <dgm:spPr/>
      <dgm:t>
        <a:bodyPr/>
        <a:lstStyle/>
        <a:p>
          <a:endParaRPr lang="en-US"/>
        </a:p>
      </dgm:t>
    </dgm:pt>
    <dgm:pt modelId="{2EE80477-6C43-412B-9291-CD7BDC830D14}">
      <dgm:prSet/>
      <dgm:spPr/>
      <dgm:t>
        <a:bodyPr/>
        <a:lstStyle/>
        <a:p>
          <a:r>
            <a:rPr lang="en-GB"/>
            <a:t>Working together with the family, they can set goals to achieve on a weekly, monthly, yearly goals.</a:t>
          </a:r>
          <a:endParaRPr lang="en-US"/>
        </a:p>
      </dgm:t>
    </dgm:pt>
    <dgm:pt modelId="{4811977C-6A3B-4CA4-9093-51DBEF34F987}" type="parTrans" cxnId="{2289D197-407E-4ACD-BD34-BB0A36C4E23E}">
      <dgm:prSet/>
      <dgm:spPr/>
      <dgm:t>
        <a:bodyPr/>
        <a:lstStyle/>
        <a:p>
          <a:endParaRPr lang="en-US"/>
        </a:p>
      </dgm:t>
    </dgm:pt>
    <dgm:pt modelId="{8A2B8FFD-A61F-444E-9409-AE31160D988C}" type="sibTrans" cxnId="{2289D197-407E-4ACD-BD34-BB0A36C4E23E}">
      <dgm:prSet/>
      <dgm:spPr/>
      <dgm:t>
        <a:bodyPr/>
        <a:lstStyle/>
        <a:p>
          <a:endParaRPr lang="en-US"/>
        </a:p>
      </dgm:t>
    </dgm:pt>
    <dgm:pt modelId="{B65D19CB-5AAB-7140-BC8D-1F066EFA0269}" type="pres">
      <dgm:prSet presAssocID="{AB4B788F-A729-4BE7-AD0A-CA0F99932640}" presName="Name0" presStyleCnt="0">
        <dgm:presLayoutVars>
          <dgm:dir/>
          <dgm:resizeHandles val="exact"/>
        </dgm:presLayoutVars>
      </dgm:prSet>
      <dgm:spPr/>
    </dgm:pt>
    <dgm:pt modelId="{5159DFEF-59EF-AF45-8C7D-0689E3FE562C}" type="pres">
      <dgm:prSet presAssocID="{8EE5D4AD-1881-4417-849B-BE9CBB1A952E}" presName="node" presStyleLbl="node1" presStyleIdx="0" presStyleCnt="6">
        <dgm:presLayoutVars>
          <dgm:bulletEnabled val="1"/>
        </dgm:presLayoutVars>
      </dgm:prSet>
      <dgm:spPr/>
    </dgm:pt>
    <dgm:pt modelId="{8A4EEE1F-00D1-A746-8DFD-5A53B92CCC54}" type="pres">
      <dgm:prSet presAssocID="{45777188-6A0A-402B-A8F1-F7D8789DF672}" presName="sibTrans" presStyleLbl="sibTrans1D1" presStyleIdx="0" presStyleCnt="5"/>
      <dgm:spPr/>
    </dgm:pt>
    <dgm:pt modelId="{2C5A78F8-2557-2F4E-8E4F-B5765147AFF9}" type="pres">
      <dgm:prSet presAssocID="{45777188-6A0A-402B-A8F1-F7D8789DF672}" presName="connectorText" presStyleLbl="sibTrans1D1" presStyleIdx="0" presStyleCnt="5"/>
      <dgm:spPr/>
    </dgm:pt>
    <dgm:pt modelId="{7C69554A-442D-A842-B212-C2BE20F5B308}" type="pres">
      <dgm:prSet presAssocID="{F32D5103-4E6F-42B1-ADC5-7A543BC850F4}" presName="node" presStyleLbl="node1" presStyleIdx="1" presStyleCnt="6">
        <dgm:presLayoutVars>
          <dgm:bulletEnabled val="1"/>
        </dgm:presLayoutVars>
      </dgm:prSet>
      <dgm:spPr/>
    </dgm:pt>
    <dgm:pt modelId="{A74CD1AB-4BBF-7D43-B033-25569326F9F0}" type="pres">
      <dgm:prSet presAssocID="{44DB1ED6-7F16-43F0-BE66-FEA0C21D6E40}" presName="sibTrans" presStyleLbl="sibTrans1D1" presStyleIdx="1" presStyleCnt="5"/>
      <dgm:spPr/>
    </dgm:pt>
    <dgm:pt modelId="{466FF45E-89D2-274D-97E2-522EF41EF795}" type="pres">
      <dgm:prSet presAssocID="{44DB1ED6-7F16-43F0-BE66-FEA0C21D6E40}" presName="connectorText" presStyleLbl="sibTrans1D1" presStyleIdx="1" presStyleCnt="5"/>
      <dgm:spPr/>
    </dgm:pt>
    <dgm:pt modelId="{DB2ACCB9-063F-EF41-AEE8-3FF23521C8FB}" type="pres">
      <dgm:prSet presAssocID="{A5E94424-E6BA-4777-B23B-7E7AD7D072FB}" presName="node" presStyleLbl="node1" presStyleIdx="2" presStyleCnt="6">
        <dgm:presLayoutVars>
          <dgm:bulletEnabled val="1"/>
        </dgm:presLayoutVars>
      </dgm:prSet>
      <dgm:spPr/>
    </dgm:pt>
    <dgm:pt modelId="{484067AA-3C79-B84E-88D6-A9936CE6B791}" type="pres">
      <dgm:prSet presAssocID="{E8DB524F-952F-4BDB-B463-C3ECDE95DE07}" presName="sibTrans" presStyleLbl="sibTrans1D1" presStyleIdx="2" presStyleCnt="5"/>
      <dgm:spPr/>
    </dgm:pt>
    <dgm:pt modelId="{2C1A66C2-D6A5-104C-989A-FFF3D706AB48}" type="pres">
      <dgm:prSet presAssocID="{E8DB524F-952F-4BDB-B463-C3ECDE95DE07}" presName="connectorText" presStyleLbl="sibTrans1D1" presStyleIdx="2" presStyleCnt="5"/>
      <dgm:spPr/>
    </dgm:pt>
    <dgm:pt modelId="{D49294C7-7A0E-EE4C-9514-0FF83E4C6770}" type="pres">
      <dgm:prSet presAssocID="{AA7DFBDA-AEAA-426A-B23D-D33896BCE5AB}" presName="node" presStyleLbl="node1" presStyleIdx="3" presStyleCnt="6">
        <dgm:presLayoutVars>
          <dgm:bulletEnabled val="1"/>
        </dgm:presLayoutVars>
      </dgm:prSet>
      <dgm:spPr/>
    </dgm:pt>
    <dgm:pt modelId="{BA1F0DF6-68A5-0D40-A604-47563F19F904}" type="pres">
      <dgm:prSet presAssocID="{84D38065-7EDA-4124-A097-74068C7C3995}" presName="sibTrans" presStyleLbl="sibTrans1D1" presStyleIdx="3" presStyleCnt="5"/>
      <dgm:spPr/>
    </dgm:pt>
    <dgm:pt modelId="{CE814EE0-FC42-BF43-B525-9496942B7B16}" type="pres">
      <dgm:prSet presAssocID="{84D38065-7EDA-4124-A097-74068C7C3995}" presName="connectorText" presStyleLbl="sibTrans1D1" presStyleIdx="3" presStyleCnt="5"/>
      <dgm:spPr/>
    </dgm:pt>
    <dgm:pt modelId="{BC7F0A52-C5D0-444C-8804-50761B641AD0}" type="pres">
      <dgm:prSet presAssocID="{EEF10994-6D73-4C17-A236-9E8EE15B2935}" presName="node" presStyleLbl="node1" presStyleIdx="4" presStyleCnt="6">
        <dgm:presLayoutVars>
          <dgm:bulletEnabled val="1"/>
        </dgm:presLayoutVars>
      </dgm:prSet>
      <dgm:spPr/>
    </dgm:pt>
    <dgm:pt modelId="{A05C5F87-F4E6-F34B-BCCB-67113B0DE649}" type="pres">
      <dgm:prSet presAssocID="{311EDFFD-6E3A-48C5-A3B9-AF39888E3664}" presName="sibTrans" presStyleLbl="sibTrans1D1" presStyleIdx="4" presStyleCnt="5"/>
      <dgm:spPr/>
    </dgm:pt>
    <dgm:pt modelId="{8D02B064-9190-A646-9CFB-0A772A203484}" type="pres">
      <dgm:prSet presAssocID="{311EDFFD-6E3A-48C5-A3B9-AF39888E3664}" presName="connectorText" presStyleLbl="sibTrans1D1" presStyleIdx="4" presStyleCnt="5"/>
      <dgm:spPr/>
    </dgm:pt>
    <dgm:pt modelId="{8B39280D-E4FD-5B42-8244-C44CA6D2B068}" type="pres">
      <dgm:prSet presAssocID="{2EE80477-6C43-412B-9291-CD7BDC830D14}" presName="node" presStyleLbl="node1" presStyleIdx="5" presStyleCnt="6">
        <dgm:presLayoutVars>
          <dgm:bulletEnabled val="1"/>
        </dgm:presLayoutVars>
      </dgm:prSet>
      <dgm:spPr/>
    </dgm:pt>
  </dgm:ptLst>
  <dgm:cxnLst>
    <dgm:cxn modelId="{967BAB35-AACB-544D-8E55-D8BC2436CF1D}" type="presOf" srcId="{AA7DFBDA-AEAA-426A-B23D-D33896BCE5AB}" destId="{D49294C7-7A0E-EE4C-9514-0FF83E4C6770}" srcOrd="0" destOrd="0" presId="urn:microsoft.com/office/officeart/2016/7/layout/RepeatingBendingProcessNew"/>
    <dgm:cxn modelId="{4895343A-C3AB-304D-9A22-BFBD63D3C55F}" type="presOf" srcId="{F32D5103-4E6F-42B1-ADC5-7A543BC850F4}" destId="{7C69554A-442D-A842-B212-C2BE20F5B308}" srcOrd="0" destOrd="0" presId="urn:microsoft.com/office/officeart/2016/7/layout/RepeatingBendingProcessNew"/>
    <dgm:cxn modelId="{126C1A4A-1D10-7F4A-A5A2-B07BE59C70A1}" type="presOf" srcId="{EEF10994-6D73-4C17-A236-9E8EE15B2935}" destId="{BC7F0A52-C5D0-444C-8804-50761B641AD0}" srcOrd="0" destOrd="0" presId="urn:microsoft.com/office/officeart/2016/7/layout/RepeatingBendingProcessNew"/>
    <dgm:cxn modelId="{C0A45E51-2BBE-EC48-B596-CA263FBB4FAC}" type="presOf" srcId="{84D38065-7EDA-4124-A097-74068C7C3995}" destId="{BA1F0DF6-68A5-0D40-A604-47563F19F904}" srcOrd="0" destOrd="0" presId="urn:microsoft.com/office/officeart/2016/7/layout/RepeatingBendingProcessNew"/>
    <dgm:cxn modelId="{56CBF462-770F-4A81-814B-59D5C073F653}" srcId="{AB4B788F-A729-4BE7-AD0A-CA0F99932640}" destId="{8EE5D4AD-1881-4417-849B-BE9CBB1A952E}" srcOrd="0" destOrd="0" parTransId="{728AA94C-E149-49C8-9FA3-94E89D6AF639}" sibTransId="{45777188-6A0A-402B-A8F1-F7D8789DF672}"/>
    <dgm:cxn modelId="{C8D0F163-3054-A042-B403-964610307C9A}" type="presOf" srcId="{8EE5D4AD-1881-4417-849B-BE9CBB1A952E}" destId="{5159DFEF-59EF-AF45-8C7D-0689E3FE562C}" srcOrd="0" destOrd="0" presId="urn:microsoft.com/office/officeart/2016/7/layout/RepeatingBendingProcessNew"/>
    <dgm:cxn modelId="{70A27564-3D1A-894D-AF4B-42630B2D5FED}" type="presOf" srcId="{311EDFFD-6E3A-48C5-A3B9-AF39888E3664}" destId="{A05C5F87-F4E6-F34B-BCCB-67113B0DE649}" srcOrd="0" destOrd="0" presId="urn:microsoft.com/office/officeart/2016/7/layout/RepeatingBendingProcessNew"/>
    <dgm:cxn modelId="{59779274-9B42-C141-8166-417A45A91860}" type="presOf" srcId="{AB4B788F-A729-4BE7-AD0A-CA0F99932640}" destId="{B65D19CB-5AAB-7140-BC8D-1F066EFA0269}" srcOrd="0" destOrd="0" presId="urn:microsoft.com/office/officeart/2016/7/layout/RepeatingBendingProcessNew"/>
    <dgm:cxn modelId="{ABE29279-0249-9C45-A805-DFD5F7724ABA}" type="presOf" srcId="{44DB1ED6-7F16-43F0-BE66-FEA0C21D6E40}" destId="{466FF45E-89D2-274D-97E2-522EF41EF795}" srcOrd="1" destOrd="0" presId="urn:microsoft.com/office/officeart/2016/7/layout/RepeatingBendingProcessNew"/>
    <dgm:cxn modelId="{A2F06488-F060-BD43-9D45-423AD408C88A}" type="presOf" srcId="{45777188-6A0A-402B-A8F1-F7D8789DF672}" destId="{2C5A78F8-2557-2F4E-8E4F-B5765147AFF9}" srcOrd="1" destOrd="0" presId="urn:microsoft.com/office/officeart/2016/7/layout/RepeatingBendingProcessNew"/>
    <dgm:cxn modelId="{EBE09888-0B6D-BC4C-8FB6-EA4B1D3C45CE}" type="presOf" srcId="{A5E94424-E6BA-4777-B23B-7E7AD7D072FB}" destId="{DB2ACCB9-063F-EF41-AEE8-3FF23521C8FB}" srcOrd="0" destOrd="0" presId="urn:microsoft.com/office/officeart/2016/7/layout/RepeatingBendingProcessNew"/>
    <dgm:cxn modelId="{9059268B-BB5D-BD4F-BE4F-5DC49435DEE5}" type="presOf" srcId="{45777188-6A0A-402B-A8F1-F7D8789DF672}" destId="{8A4EEE1F-00D1-A746-8DFD-5A53B92CCC54}" srcOrd="0" destOrd="0" presId="urn:microsoft.com/office/officeart/2016/7/layout/RepeatingBendingProcessNew"/>
    <dgm:cxn modelId="{2289D197-407E-4ACD-BD34-BB0A36C4E23E}" srcId="{AB4B788F-A729-4BE7-AD0A-CA0F99932640}" destId="{2EE80477-6C43-412B-9291-CD7BDC830D14}" srcOrd="5" destOrd="0" parTransId="{4811977C-6A3B-4CA4-9093-51DBEF34F987}" sibTransId="{8A2B8FFD-A61F-444E-9409-AE31160D988C}"/>
    <dgm:cxn modelId="{56C75299-693A-0446-BAF1-D368495F79D6}" type="presOf" srcId="{E8DB524F-952F-4BDB-B463-C3ECDE95DE07}" destId="{484067AA-3C79-B84E-88D6-A9936CE6B791}" srcOrd="0" destOrd="0" presId="urn:microsoft.com/office/officeart/2016/7/layout/RepeatingBendingProcessNew"/>
    <dgm:cxn modelId="{A45ACA9B-66A1-D047-BCD2-52184378FF55}" type="presOf" srcId="{84D38065-7EDA-4124-A097-74068C7C3995}" destId="{CE814EE0-FC42-BF43-B525-9496942B7B16}" srcOrd="1" destOrd="0" presId="urn:microsoft.com/office/officeart/2016/7/layout/RepeatingBendingProcessNew"/>
    <dgm:cxn modelId="{2840A4B6-EBEE-4242-8EE9-A2757B7D0BA4}" type="presOf" srcId="{2EE80477-6C43-412B-9291-CD7BDC830D14}" destId="{8B39280D-E4FD-5B42-8244-C44CA6D2B068}" srcOrd="0" destOrd="0" presId="urn:microsoft.com/office/officeart/2016/7/layout/RepeatingBendingProcessNew"/>
    <dgm:cxn modelId="{A53CC7BE-AEF0-40BD-9066-8F8500F6948D}" srcId="{AB4B788F-A729-4BE7-AD0A-CA0F99932640}" destId="{F32D5103-4E6F-42B1-ADC5-7A543BC850F4}" srcOrd="1" destOrd="0" parTransId="{333D417D-96FE-4234-AA1F-3C26E2375ED6}" sibTransId="{44DB1ED6-7F16-43F0-BE66-FEA0C21D6E40}"/>
    <dgm:cxn modelId="{464F76C2-BA9E-3242-9EBA-F3FA8AD3DF6E}" type="presOf" srcId="{44DB1ED6-7F16-43F0-BE66-FEA0C21D6E40}" destId="{A74CD1AB-4BBF-7D43-B033-25569326F9F0}" srcOrd="0" destOrd="0" presId="urn:microsoft.com/office/officeart/2016/7/layout/RepeatingBendingProcessNew"/>
    <dgm:cxn modelId="{99B451C5-9253-485B-8D25-70F3FD4BD523}" srcId="{AB4B788F-A729-4BE7-AD0A-CA0F99932640}" destId="{EEF10994-6D73-4C17-A236-9E8EE15B2935}" srcOrd="4" destOrd="0" parTransId="{41CE20A9-E4AE-49F1-BFCC-2BEB64E0606A}" sibTransId="{311EDFFD-6E3A-48C5-A3B9-AF39888E3664}"/>
    <dgm:cxn modelId="{10C288C8-4DEB-486D-8988-32B427000A02}" srcId="{AB4B788F-A729-4BE7-AD0A-CA0F99932640}" destId="{A5E94424-E6BA-4777-B23B-7E7AD7D072FB}" srcOrd="2" destOrd="0" parTransId="{B1B25364-F01B-427F-9CD0-C23695730081}" sibTransId="{E8DB524F-952F-4BDB-B463-C3ECDE95DE07}"/>
    <dgm:cxn modelId="{264E46DD-60EB-4CEA-8CDE-A49E83E78DC2}" srcId="{AB4B788F-A729-4BE7-AD0A-CA0F99932640}" destId="{AA7DFBDA-AEAA-426A-B23D-D33896BCE5AB}" srcOrd="3" destOrd="0" parTransId="{12F3468E-178C-4932-8947-9CAF78F0B4AB}" sibTransId="{84D38065-7EDA-4124-A097-74068C7C3995}"/>
    <dgm:cxn modelId="{4258D7DD-E19B-6E4D-A53E-9C1EB49C039B}" type="presOf" srcId="{311EDFFD-6E3A-48C5-A3B9-AF39888E3664}" destId="{8D02B064-9190-A646-9CFB-0A772A203484}" srcOrd="1" destOrd="0" presId="urn:microsoft.com/office/officeart/2016/7/layout/RepeatingBendingProcessNew"/>
    <dgm:cxn modelId="{AD101CE3-8390-FD4E-A833-BFD8B91D62AF}" type="presOf" srcId="{E8DB524F-952F-4BDB-B463-C3ECDE95DE07}" destId="{2C1A66C2-D6A5-104C-989A-FFF3D706AB48}" srcOrd="1" destOrd="0" presId="urn:microsoft.com/office/officeart/2016/7/layout/RepeatingBendingProcessNew"/>
    <dgm:cxn modelId="{04CE9623-EE60-8D43-825A-5369F4961743}" type="presParOf" srcId="{B65D19CB-5AAB-7140-BC8D-1F066EFA0269}" destId="{5159DFEF-59EF-AF45-8C7D-0689E3FE562C}" srcOrd="0" destOrd="0" presId="urn:microsoft.com/office/officeart/2016/7/layout/RepeatingBendingProcessNew"/>
    <dgm:cxn modelId="{DCB907BA-7465-7446-BA2C-09466CAFF339}" type="presParOf" srcId="{B65D19CB-5AAB-7140-BC8D-1F066EFA0269}" destId="{8A4EEE1F-00D1-A746-8DFD-5A53B92CCC54}" srcOrd="1" destOrd="0" presId="urn:microsoft.com/office/officeart/2016/7/layout/RepeatingBendingProcessNew"/>
    <dgm:cxn modelId="{E4EFF0D7-0226-5D44-B5FC-64702D0443E9}" type="presParOf" srcId="{8A4EEE1F-00D1-A746-8DFD-5A53B92CCC54}" destId="{2C5A78F8-2557-2F4E-8E4F-B5765147AFF9}" srcOrd="0" destOrd="0" presId="urn:microsoft.com/office/officeart/2016/7/layout/RepeatingBendingProcessNew"/>
    <dgm:cxn modelId="{85223542-E18F-EF44-AEE7-80D467F9D80C}" type="presParOf" srcId="{B65D19CB-5AAB-7140-BC8D-1F066EFA0269}" destId="{7C69554A-442D-A842-B212-C2BE20F5B308}" srcOrd="2" destOrd="0" presId="urn:microsoft.com/office/officeart/2016/7/layout/RepeatingBendingProcessNew"/>
    <dgm:cxn modelId="{6A8E3529-B0EB-EB4D-BF64-094C179061DB}" type="presParOf" srcId="{B65D19CB-5AAB-7140-BC8D-1F066EFA0269}" destId="{A74CD1AB-4BBF-7D43-B033-25569326F9F0}" srcOrd="3" destOrd="0" presId="urn:microsoft.com/office/officeart/2016/7/layout/RepeatingBendingProcessNew"/>
    <dgm:cxn modelId="{A8109514-8029-6C46-9A1F-94F12C0CECDD}" type="presParOf" srcId="{A74CD1AB-4BBF-7D43-B033-25569326F9F0}" destId="{466FF45E-89D2-274D-97E2-522EF41EF795}" srcOrd="0" destOrd="0" presId="urn:microsoft.com/office/officeart/2016/7/layout/RepeatingBendingProcessNew"/>
    <dgm:cxn modelId="{E3D541B5-D386-D847-B56F-C6627C4D02EA}" type="presParOf" srcId="{B65D19CB-5AAB-7140-BC8D-1F066EFA0269}" destId="{DB2ACCB9-063F-EF41-AEE8-3FF23521C8FB}" srcOrd="4" destOrd="0" presId="urn:microsoft.com/office/officeart/2016/7/layout/RepeatingBendingProcessNew"/>
    <dgm:cxn modelId="{7B76A33F-9779-F544-B7CB-61090FD2E8E0}" type="presParOf" srcId="{B65D19CB-5AAB-7140-BC8D-1F066EFA0269}" destId="{484067AA-3C79-B84E-88D6-A9936CE6B791}" srcOrd="5" destOrd="0" presId="urn:microsoft.com/office/officeart/2016/7/layout/RepeatingBendingProcessNew"/>
    <dgm:cxn modelId="{EFC30237-681B-6D46-B00F-423FF6411691}" type="presParOf" srcId="{484067AA-3C79-B84E-88D6-A9936CE6B791}" destId="{2C1A66C2-D6A5-104C-989A-FFF3D706AB48}" srcOrd="0" destOrd="0" presId="urn:microsoft.com/office/officeart/2016/7/layout/RepeatingBendingProcessNew"/>
    <dgm:cxn modelId="{F4B2BAD8-50B4-B148-9703-AFEA3949D1C1}" type="presParOf" srcId="{B65D19CB-5AAB-7140-BC8D-1F066EFA0269}" destId="{D49294C7-7A0E-EE4C-9514-0FF83E4C6770}" srcOrd="6" destOrd="0" presId="urn:microsoft.com/office/officeart/2016/7/layout/RepeatingBendingProcessNew"/>
    <dgm:cxn modelId="{143D26E0-DF66-F741-BEA9-D721D6695299}" type="presParOf" srcId="{B65D19CB-5AAB-7140-BC8D-1F066EFA0269}" destId="{BA1F0DF6-68A5-0D40-A604-47563F19F904}" srcOrd="7" destOrd="0" presId="urn:microsoft.com/office/officeart/2016/7/layout/RepeatingBendingProcessNew"/>
    <dgm:cxn modelId="{0BCA5790-E930-F647-960B-893CDBAC2B26}" type="presParOf" srcId="{BA1F0DF6-68A5-0D40-A604-47563F19F904}" destId="{CE814EE0-FC42-BF43-B525-9496942B7B16}" srcOrd="0" destOrd="0" presId="urn:microsoft.com/office/officeart/2016/7/layout/RepeatingBendingProcessNew"/>
    <dgm:cxn modelId="{04FD62F0-B4E8-C644-89D4-C3EDFBA2B73A}" type="presParOf" srcId="{B65D19CB-5AAB-7140-BC8D-1F066EFA0269}" destId="{BC7F0A52-C5D0-444C-8804-50761B641AD0}" srcOrd="8" destOrd="0" presId="urn:microsoft.com/office/officeart/2016/7/layout/RepeatingBendingProcessNew"/>
    <dgm:cxn modelId="{87157702-026E-1D45-AFDA-5A8F5BC06A24}" type="presParOf" srcId="{B65D19CB-5AAB-7140-BC8D-1F066EFA0269}" destId="{A05C5F87-F4E6-F34B-BCCB-67113B0DE649}" srcOrd="9" destOrd="0" presId="urn:microsoft.com/office/officeart/2016/7/layout/RepeatingBendingProcessNew"/>
    <dgm:cxn modelId="{F33FB44B-9600-764F-9C11-92411C58F60A}" type="presParOf" srcId="{A05C5F87-F4E6-F34B-BCCB-67113B0DE649}" destId="{8D02B064-9190-A646-9CFB-0A772A203484}" srcOrd="0" destOrd="0" presId="urn:microsoft.com/office/officeart/2016/7/layout/RepeatingBendingProcessNew"/>
    <dgm:cxn modelId="{05CCC45F-EB13-7A45-9B8E-0BFCD2C62522}" type="presParOf" srcId="{B65D19CB-5AAB-7140-BC8D-1F066EFA0269}" destId="{8B39280D-E4FD-5B42-8244-C44CA6D2B068}" srcOrd="10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B4B788F-A729-4BE7-AD0A-CA0F99932640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8EE5D4AD-1881-4417-849B-BE9CBB1A952E}">
      <dgm:prSet/>
      <dgm:spPr/>
      <dgm:t>
        <a:bodyPr/>
        <a:lstStyle/>
        <a:p>
          <a:pPr rtl="0"/>
          <a:r>
            <a:rPr lang="en-GB">
              <a:solidFill>
                <a:srgbClr val="FFFFFF"/>
              </a:solidFill>
            </a:rPr>
            <a:t>Timeframe -</a:t>
          </a:r>
          <a:r>
            <a:rPr lang="en-GB">
              <a:solidFill>
                <a:srgbClr val="FFFFFF"/>
              </a:solidFill>
              <a:latin typeface="Tw Cen MT Condensed" panose="020B0606020104020203"/>
            </a:rPr>
            <a:t> </a:t>
          </a:r>
          <a:r>
            <a:rPr lang="en-GB">
              <a:solidFill>
                <a:srgbClr val="FFFFFF"/>
              </a:solidFill>
            </a:rPr>
            <a:t>finishing their own work and communicating with team with feedback</a:t>
          </a:r>
          <a:endParaRPr lang="en-US"/>
        </a:p>
      </dgm:t>
    </dgm:pt>
    <dgm:pt modelId="{728AA94C-E149-49C8-9FA3-94E89D6AF639}" type="parTrans" cxnId="{56CBF462-770F-4A81-814B-59D5C073F653}">
      <dgm:prSet/>
      <dgm:spPr/>
      <dgm:t>
        <a:bodyPr/>
        <a:lstStyle/>
        <a:p>
          <a:endParaRPr lang="en-US"/>
        </a:p>
      </dgm:t>
    </dgm:pt>
    <dgm:pt modelId="{45777188-6A0A-402B-A8F1-F7D8789DF672}" type="sibTrans" cxnId="{56CBF462-770F-4A81-814B-59D5C073F653}">
      <dgm:prSet/>
      <dgm:spPr/>
      <dgm:t>
        <a:bodyPr/>
        <a:lstStyle/>
        <a:p>
          <a:endParaRPr lang="en-US"/>
        </a:p>
      </dgm:t>
    </dgm:pt>
    <dgm:pt modelId="{1C3E1821-A843-FE4C-AB51-D29BC0BF9478}">
      <dgm:prSet/>
      <dgm:spPr/>
      <dgm:t>
        <a:bodyPr/>
        <a:lstStyle/>
        <a:p>
          <a:r>
            <a:rPr lang="en-GB">
              <a:solidFill>
                <a:srgbClr val="FFFFFF"/>
              </a:solidFill>
            </a:rPr>
            <a:t>Teams with unique background</a:t>
          </a:r>
        </a:p>
      </dgm:t>
    </dgm:pt>
    <dgm:pt modelId="{7F54A95E-D515-1B4C-A82C-B9B960982BE1}" type="parTrans" cxnId="{91DE8310-A6B4-A342-8399-1B73A199AD3C}">
      <dgm:prSet/>
      <dgm:spPr/>
      <dgm:t>
        <a:bodyPr/>
        <a:lstStyle/>
        <a:p>
          <a:endParaRPr lang="en-GB"/>
        </a:p>
      </dgm:t>
    </dgm:pt>
    <dgm:pt modelId="{7D57F751-9297-584B-B26D-1D277FB28EFD}" type="sibTrans" cxnId="{91DE8310-A6B4-A342-8399-1B73A199AD3C}">
      <dgm:prSet/>
      <dgm:spPr/>
      <dgm:t>
        <a:bodyPr/>
        <a:lstStyle/>
        <a:p>
          <a:endParaRPr lang="en-GB"/>
        </a:p>
      </dgm:t>
    </dgm:pt>
    <dgm:pt modelId="{C7A2A1F2-AF99-C146-BEAA-940DE1355ADB}">
      <dgm:prSet/>
      <dgm:spPr/>
      <dgm:t>
        <a:bodyPr/>
        <a:lstStyle/>
        <a:p>
          <a:r>
            <a:rPr lang="en-GB">
              <a:solidFill>
                <a:srgbClr val="FFFFFF"/>
              </a:solidFill>
            </a:rPr>
            <a:t>Manpower and resources available</a:t>
          </a:r>
        </a:p>
      </dgm:t>
    </dgm:pt>
    <dgm:pt modelId="{43EEDB80-0602-FA4E-B316-A0EAC4F04810}" type="parTrans" cxnId="{74B03FF3-FF9C-F341-A847-D6D3BF618C03}">
      <dgm:prSet/>
      <dgm:spPr/>
      <dgm:t>
        <a:bodyPr/>
        <a:lstStyle/>
        <a:p>
          <a:endParaRPr lang="en-GB"/>
        </a:p>
      </dgm:t>
    </dgm:pt>
    <dgm:pt modelId="{86362680-80FC-724A-9792-EEC4DDEA9C4A}" type="sibTrans" cxnId="{74B03FF3-FF9C-F341-A847-D6D3BF618C03}">
      <dgm:prSet/>
      <dgm:spPr/>
      <dgm:t>
        <a:bodyPr/>
        <a:lstStyle/>
        <a:p>
          <a:endParaRPr lang="en-GB"/>
        </a:p>
      </dgm:t>
    </dgm:pt>
    <dgm:pt modelId="{20A6FB56-9BB7-CF48-99C7-805B097CEF5E}">
      <dgm:prSet/>
      <dgm:spPr/>
      <dgm:t>
        <a:bodyPr/>
        <a:lstStyle/>
        <a:p>
          <a:r>
            <a:rPr lang="en-GB">
              <a:solidFill>
                <a:srgbClr val="FFFFFF"/>
              </a:solidFill>
            </a:rPr>
            <a:t>Incomplete decision happens without complete information</a:t>
          </a:r>
        </a:p>
      </dgm:t>
    </dgm:pt>
    <dgm:pt modelId="{DACFD3B7-3EFC-184E-AAAB-8EAEC404912B}" type="parTrans" cxnId="{4C29D567-8BCA-9F49-BBD8-BC2780F9F7A8}">
      <dgm:prSet/>
      <dgm:spPr/>
      <dgm:t>
        <a:bodyPr/>
        <a:lstStyle/>
        <a:p>
          <a:endParaRPr lang="en-GB"/>
        </a:p>
      </dgm:t>
    </dgm:pt>
    <dgm:pt modelId="{FB8DF93E-A052-3B4B-808A-1DA4EA32EACB}" type="sibTrans" cxnId="{4C29D567-8BCA-9F49-BBD8-BC2780F9F7A8}">
      <dgm:prSet/>
      <dgm:spPr/>
      <dgm:t>
        <a:bodyPr/>
        <a:lstStyle/>
        <a:p>
          <a:endParaRPr lang="en-GB"/>
        </a:p>
      </dgm:t>
    </dgm:pt>
    <dgm:pt modelId="{2AD21ABD-A436-A048-BB9A-BF2B23D87931}">
      <dgm:prSet/>
      <dgm:spPr/>
      <dgm:t>
        <a:bodyPr/>
        <a:lstStyle/>
        <a:p>
          <a:r>
            <a:rPr lang="en-GB">
              <a:solidFill>
                <a:srgbClr val="FFFFFF"/>
              </a:solidFill>
            </a:rPr>
            <a:t>If it was not documented, it did not happen</a:t>
          </a:r>
        </a:p>
      </dgm:t>
    </dgm:pt>
    <dgm:pt modelId="{94DCFD34-9C80-9347-9A3E-ECF98CDCAF4F}" type="parTrans" cxnId="{65A5EA3A-51AD-C940-AF65-8AA3EBA6FD82}">
      <dgm:prSet/>
      <dgm:spPr/>
      <dgm:t>
        <a:bodyPr/>
        <a:lstStyle/>
        <a:p>
          <a:endParaRPr lang="en-GB"/>
        </a:p>
      </dgm:t>
    </dgm:pt>
    <dgm:pt modelId="{1F74C5D5-0E0B-024E-A7D3-FD0A26A3F3CE}" type="sibTrans" cxnId="{65A5EA3A-51AD-C940-AF65-8AA3EBA6FD82}">
      <dgm:prSet/>
      <dgm:spPr/>
      <dgm:t>
        <a:bodyPr/>
        <a:lstStyle/>
        <a:p>
          <a:endParaRPr lang="en-GB"/>
        </a:p>
      </dgm:t>
    </dgm:pt>
    <dgm:pt modelId="{EAD3153F-FFEF-464E-A3E1-56C2669197E2}" type="pres">
      <dgm:prSet presAssocID="{AB4B788F-A729-4BE7-AD0A-CA0F99932640}" presName="linear" presStyleCnt="0">
        <dgm:presLayoutVars>
          <dgm:animLvl val="lvl"/>
          <dgm:resizeHandles val="exact"/>
        </dgm:presLayoutVars>
      </dgm:prSet>
      <dgm:spPr/>
    </dgm:pt>
    <dgm:pt modelId="{A465C3EA-C4A7-974C-8839-6C801A19E101}" type="pres">
      <dgm:prSet presAssocID="{8EE5D4AD-1881-4417-849B-BE9CBB1A952E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46D9AB08-DFAA-0143-83E4-965AD9105CAD}" type="pres">
      <dgm:prSet presAssocID="{45777188-6A0A-402B-A8F1-F7D8789DF672}" presName="spacer" presStyleCnt="0"/>
      <dgm:spPr/>
    </dgm:pt>
    <dgm:pt modelId="{702C04B7-F66E-934F-96B9-EDACB1A982C4}" type="pres">
      <dgm:prSet presAssocID="{1C3E1821-A843-FE4C-AB51-D29BC0BF9478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CB5366DA-9DA0-664C-8C59-5DBF5BD3F893}" type="pres">
      <dgm:prSet presAssocID="{7D57F751-9297-584B-B26D-1D277FB28EFD}" presName="spacer" presStyleCnt="0"/>
      <dgm:spPr/>
    </dgm:pt>
    <dgm:pt modelId="{B87EC009-C0CF-E94F-A1A5-4912582E4841}" type="pres">
      <dgm:prSet presAssocID="{C7A2A1F2-AF99-C146-BEAA-940DE1355ADB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CB63172F-8EF9-7040-A5E2-C68DEEA3F2D6}" type="pres">
      <dgm:prSet presAssocID="{86362680-80FC-724A-9792-EEC4DDEA9C4A}" presName="spacer" presStyleCnt="0"/>
      <dgm:spPr/>
    </dgm:pt>
    <dgm:pt modelId="{A048DB27-D8C3-764D-BEF7-DFC01C588781}" type="pres">
      <dgm:prSet presAssocID="{20A6FB56-9BB7-CF48-99C7-805B097CEF5E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B5A349B5-5F5D-8E4C-AEF5-6EE447CC4834}" type="pres">
      <dgm:prSet presAssocID="{FB8DF93E-A052-3B4B-808A-1DA4EA32EACB}" presName="spacer" presStyleCnt="0"/>
      <dgm:spPr/>
    </dgm:pt>
    <dgm:pt modelId="{1428A7A4-BF3D-EA4B-B932-DA9255B211E0}" type="pres">
      <dgm:prSet presAssocID="{2AD21ABD-A436-A048-BB9A-BF2B23D87931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91DE8310-A6B4-A342-8399-1B73A199AD3C}" srcId="{AB4B788F-A729-4BE7-AD0A-CA0F99932640}" destId="{1C3E1821-A843-FE4C-AB51-D29BC0BF9478}" srcOrd="1" destOrd="0" parTransId="{7F54A95E-D515-1B4C-A82C-B9B960982BE1}" sibTransId="{7D57F751-9297-584B-B26D-1D277FB28EFD}"/>
    <dgm:cxn modelId="{13BF6917-177E-A64A-9B0B-BC6D2709AE29}" type="presOf" srcId="{AB4B788F-A729-4BE7-AD0A-CA0F99932640}" destId="{EAD3153F-FFEF-464E-A3E1-56C2669197E2}" srcOrd="0" destOrd="0" presId="urn:microsoft.com/office/officeart/2005/8/layout/vList2"/>
    <dgm:cxn modelId="{65A5EA3A-51AD-C940-AF65-8AA3EBA6FD82}" srcId="{AB4B788F-A729-4BE7-AD0A-CA0F99932640}" destId="{2AD21ABD-A436-A048-BB9A-BF2B23D87931}" srcOrd="4" destOrd="0" parTransId="{94DCFD34-9C80-9347-9A3E-ECF98CDCAF4F}" sibTransId="{1F74C5D5-0E0B-024E-A7D3-FD0A26A3F3CE}"/>
    <dgm:cxn modelId="{9E94324D-DA3A-6846-A055-7E62920C211C}" type="presOf" srcId="{C7A2A1F2-AF99-C146-BEAA-940DE1355ADB}" destId="{B87EC009-C0CF-E94F-A1A5-4912582E4841}" srcOrd="0" destOrd="0" presId="urn:microsoft.com/office/officeart/2005/8/layout/vList2"/>
    <dgm:cxn modelId="{56CBF462-770F-4A81-814B-59D5C073F653}" srcId="{AB4B788F-A729-4BE7-AD0A-CA0F99932640}" destId="{8EE5D4AD-1881-4417-849B-BE9CBB1A952E}" srcOrd="0" destOrd="0" parTransId="{728AA94C-E149-49C8-9FA3-94E89D6AF639}" sibTransId="{45777188-6A0A-402B-A8F1-F7D8789DF672}"/>
    <dgm:cxn modelId="{4C29D567-8BCA-9F49-BBD8-BC2780F9F7A8}" srcId="{AB4B788F-A729-4BE7-AD0A-CA0F99932640}" destId="{20A6FB56-9BB7-CF48-99C7-805B097CEF5E}" srcOrd="3" destOrd="0" parTransId="{DACFD3B7-3EFC-184E-AAAB-8EAEC404912B}" sibTransId="{FB8DF93E-A052-3B4B-808A-1DA4EA32EACB}"/>
    <dgm:cxn modelId="{1E26FA67-BFBB-D543-A648-945633A9C87E}" type="presOf" srcId="{20A6FB56-9BB7-CF48-99C7-805B097CEF5E}" destId="{A048DB27-D8C3-764D-BEF7-DFC01C588781}" srcOrd="0" destOrd="0" presId="urn:microsoft.com/office/officeart/2005/8/layout/vList2"/>
    <dgm:cxn modelId="{F0310EAB-4388-9A49-A182-BA024AEA3D86}" type="presOf" srcId="{1C3E1821-A843-FE4C-AB51-D29BC0BF9478}" destId="{702C04B7-F66E-934F-96B9-EDACB1A982C4}" srcOrd="0" destOrd="0" presId="urn:microsoft.com/office/officeart/2005/8/layout/vList2"/>
    <dgm:cxn modelId="{162D24B1-5B3B-E049-9D72-F9AF44E4C334}" type="presOf" srcId="{8EE5D4AD-1881-4417-849B-BE9CBB1A952E}" destId="{A465C3EA-C4A7-974C-8839-6C801A19E101}" srcOrd="0" destOrd="0" presId="urn:microsoft.com/office/officeart/2005/8/layout/vList2"/>
    <dgm:cxn modelId="{74B03FF3-FF9C-F341-A847-D6D3BF618C03}" srcId="{AB4B788F-A729-4BE7-AD0A-CA0F99932640}" destId="{C7A2A1F2-AF99-C146-BEAA-940DE1355ADB}" srcOrd="2" destOrd="0" parTransId="{43EEDB80-0602-FA4E-B316-A0EAC4F04810}" sibTransId="{86362680-80FC-724A-9792-EEC4DDEA9C4A}"/>
    <dgm:cxn modelId="{B7D25FF3-2511-EF49-B6C9-4BF2E18A23FA}" type="presOf" srcId="{2AD21ABD-A436-A048-BB9A-BF2B23D87931}" destId="{1428A7A4-BF3D-EA4B-B932-DA9255B211E0}" srcOrd="0" destOrd="0" presId="urn:microsoft.com/office/officeart/2005/8/layout/vList2"/>
    <dgm:cxn modelId="{078BF48B-FE18-5342-9170-322CC488A20E}" type="presParOf" srcId="{EAD3153F-FFEF-464E-A3E1-56C2669197E2}" destId="{A465C3EA-C4A7-974C-8839-6C801A19E101}" srcOrd="0" destOrd="0" presId="urn:microsoft.com/office/officeart/2005/8/layout/vList2"/>
    <dgm:cxn modelId="{457301FA-6B3A-724C-B84B-2CE177635488}" type="presParOf" srcId="{EAD3153F-FFEF-464E-A3E1-56C2669197E2}" destId="{46D9AB08-DFAA-0143-83E4-965AD9105CAD}" srcOrd="1" destOrd="0" presId="urn:microsoft.com/office/officeart/2005/8/layout/vList2"/>
    <dgm:cxn modelId="{D92BF4B9-F9AB-3C49-8243-E1297F7A0718}" type="presParOf" srcId="{EAD3153F-FFEF-464E-A3E1-56C2669197E2}" destId="{702C04B7-F66E-934F-96B9-EDACB1A982C4}" srcOrd="2" destOrd="0" presId="urn:microsoft.com/office/officeart/2005/8/layout/vList2"/>
    <dgm:cxn modelId="{62B22F65-8678-AE45-AF22-1E276E455F8A}" type="presParOf" srcId="{EAD3153F-FFEF-464E-A3E1-56C2669197E2}" destId="{CB5366DA-9DA0-664C-8C59-5DBF5BD3F893}" srcOrd="3" destOrd="0" presId="urn:microsoft.com/office/officeart/2005/8/layout/vList2"/>
    <dgm:cxn modelId="{CE66EBA5-EC76-2747-B716-CDF493F39501}" type="presParOf" srcId="{EAD3153F-FFEF-464E-A3E1-56C2669197E2}" destId="{B87EC009-C0CF-E94F-A1A5-4912582E4841}" srcOrd="4" destOrd="0" presId="urn:microsoft.com/office/officeart/2005/8/layout/vList2"/>
    <dgm:cxn modelId="{B17DA26C-6E30-EB4C-9FB0-143EE438F0C0}" type="presParOf" srcId="{EAD3153F-FFEF-464E-A3E1-56C2669197E2}" destId="{CB63172F-8EF9-7040-A5E2-C68DEEA3F2D6}" srcOrd="5" destOrd="0" presId="urn:microsoft.com/office/officeart/2005/8/layout/vList2"/>
    <dgm:cxn modelId="{7DCB3A49-4FF0-614E-ADA4-FCEC265D61BC}" type="presParOf" srcId="{EAD3153F-FFEF-464E-A3E1-56C2669197E2}" destId="{A048DB27-D8C3-764D-BEF7-DFC01C588781}" srcOrd="6" destOrd="0" presId="urn:microsoft.com/office/officeart/2005/8/layout/vList2"/>
    <dgm:cxn modelId="{1A2FE4E5-0C23-3E4A-9FB6-47AA420F9B06}" type="presParOf" srcId="{EAD3153F-FFEF-464E-A3E1-56C2669197E2}" destId="{B5A349B5-5F5D-8E4C-AEF5-6EE447CC4834}" srcOrd="7" destOrd="0" presId="urn:microsoft.com/office/officeart/2005/8/layout/vList2"/>
    <dgm:cxn modelId="{C189E5DB-20F1-484E-9C76-568A3B2C907E}" type="presParOf" srcId="{EAD3153F-FFEF-464E-A3E1-56C2669197E2}" destId="{1428A7A4-BF3D-EA4B-B932-DA9255B211E0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9FCF02-CAD2-4D6F-9542-AD86711168CA}">
      <dsp:nvSpPr>
        <dsp:cNvPr id="0" name=""/>
        <dsp:cNvSpPr/>
      </dsp:nvSpPr>
      <dsp:spPr>
        <a:xfrm>
          <a:off x="669300" y="597564"/>
          <a:ext cx="1098000" cy="109800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C175B98-93F4-4D7C-BB95-1514AB879CD5}">
      <dsp:nvSpPr>
        <dsp:cNvPr id="0" name=""/>
        <dsp:cNvSpPr/>
      </dsp:nvSpPr>
      <dsp:spPr>
        <a:xfrm>
          <a:off x="903300" y="831565"/>
          <a:ext cx="630000" cy="63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7117FB-F8A7-4A20-A8A7-EC686DDC76D0}">
      <dsp:nvSpPr>
        <dsp:cNvPr id="0" name=""/>
        <dsp:cNvSpPr/>
      </dsp:nvSpPr>
      <dsp:spPr>
        <a:xfrm>
          <a:off x="318300" y="2037565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400" b="1" kern="1200"/>
            <a:t>individual</a:t>
          </a:r>
          <a:endParaRPr lang="en-US" sz="2400" b="1" i="0" u="none" strike="noStrike" kern="1200" cap="all" baseline="0" noProof="0">
            <a:latin typeface="Tw Cen MT Condensed"/>
          </a:endParaRPr>
        </a:p>
      </dsp:txBody>
      <dsp:txXfrm>
        <a:off x="318300" y="2037565"/>
        <a:ext cx="1800000" cy="720000"/>
      </dsp:txXfrm>
    </dsp:sp>
    <dsp:sp modelId="{BCD8CDD9-0C56-4401-ADB1-8B48DAB2C96F}">
      <dsp:nvSpPr>
        <dsp:cNvPr id="0" name=""/>
        <dsp:cNvSpPr/>
      </dsp:nvSpPr>
      <dsp:spPr>
        <a:xfrm>
          <a:off x="2784300" y="597564"/>
          <a:ext cx="1098000" cy="109800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B4CA7C4-FCA1-4127-B20A-2A5C031A3CF4}">
      <dsp:nvSpPr>
        <dsp:cNvPr id="0" name=""/>
        <dsp:cNvSpPr/>
      </dsp:nvSpPr>
      <dsp:spPr>
        <a:xfrm>
          <a:off x="3018300" y="831565"/>
          <a:ext cx="630000" cy="63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6FE37A-5DB0-4899-9FCB-0CE39BC185F8}">
      <dsp:nvSpPr>
        <dsp:cNvPr id="0" name=""/>
        <dsp:cNvSpPr/>
      </dsp:nvSpPr>
      <dsp:spPr>
        <a:xfrm>
          <a:off x="2433300" y="2037565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400" b="1" kern="1200"/>
            <a:t>peers</a:t>
          </a:r>
        </a:p>
      </dsp:txBody>
      <dsp:txXfrm>
        <a:off x="2433300" y="2037565"/>
        <a:ext cx="1800000" cy="720000"/>
      </dsp:txXfrm>
    </dsp:sp>
    <dsp:sp modelId="{FF93E135-77D6-48A0-8871-9BC93D705D06}">
      <dsp:nvSpPr>
        <dsp:cNvPr id="0" name=""/>
        <dsp:cNvSpPr/>
      </dsp:nvSpPr>
      <dsp:spPr>
        <a:xfrm>
          <a:off x="4899300" y="597564"/>
          <a:ext cx="1098000" cy="109800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9509775-983E-4110-B989-EE2CD6514BE0}">
      <dsp:nvSpPr>
        <dsp:cNvPr id="0" name=""/>
        <dsp:cNvSpPr/>
      </dsp:nvSpPr>
      <dsp:spPr>
        <a:xfrm>
          <a:off x="5133300" y="831565"/>
          <a:ext cx="630000" cy="63000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AEDC777-00B3-41D7-9AE1-23D741E941C3}">
      <dsp:nvSpPr>
        <dsp:cNvPr id="0" name=""/>
        <dsp:cNvSpPr/>
      </dsp:nvSpPr>
      <dsp:spPr>
        <a:xfrm>
          <a:off x="4548300" y="2037565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400" b="1" kern="1200"/>
            <a:t>family</a:t>
          </a:r>
        </a:p>
      </dsp:txBody>
      <dsp:txXfrm>
        <a:off x="4548300" y="2037565"/>
        <a:ext cx="1800000" cy="720000"/>
      </dsp:txXfrm>
    </dsp:sp>
    <dsp:sp modelId="{B6557ECF-DAD6-4BC7-983F-316FCF0121B2}">
      <dsp:nvSpPr>
        <dsp:cNvPr id="0" name=""/>
        <dsp:cNvSpPr/>
      </dsp:nvSpPr>
      <dsp:spPr>
        <a:xfrm>
          <a:off x="7014300" y="597564"/>
          <a:ext cx="1098000" cy="109800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ADA63D-272C-4327-8E20-6C9F3C03DEE6}">
      <dsp:nvSpPr>
        <dsp:cNvPr id="0" name=""/>
        <dsp:cNvSpPr/>
      </dsp:nvSpPr>
      <dsp:spPr>
        <a:xfrm>
          <a:off x="7248300" y="831565"/>
          <a:ext cx="630000" cy="63000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295CF9-AE06-443F-AEEA-9041EE32CF0F}">
      <dsp:nvSpPr>
        <dsp:cNvPr id="0" name=""/>
        <dsp:cNvSpPr/>
      </dsp:nvSpPr>
      <dsp:spPr>
        <a:xfrm>
          <a:off x="6663300" y="2037565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400" b="1" kern="1200"/>
            <a:t>School</a:t>
          </a:r>
        </a:p>
      </dsp:txBody>
      <dsp:txXfrm>
        <a:off x="6663300" y="2037565"/>
        <a:ext cx="1800000" cy="720000"/>
      </dsp:txXfrm>
    </dsp:sp>
    <dsp:sp modelId="{BC9A91B5-8CB4-471A-9216-46DFDE959071}">
      <dsp:nvSpPr>
        <dsp:cNvPr id="0" name=""/>
        <dsp:cNvSpPr/>
      </dsp:nvSpPr>
      <dsp:spPr>
        <a:xfrm>
          <a:off x="9129300" y="597564"/>
          <a:ext cx="1098000" cy="109800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FD39D26-4289-413F-9143-76F1B26AEC59}">
      <dsp:nvSpPr>
        <dsp:cNvPr id="0" name=""/>
        <dsp:cNvSpPr/>
      </dsp:nvSpPr>
      <dsp:spPr>
        <a:xfrm>
          <a:off x="9363300" y="831565"/>
          <a:ext cx="630000" cy="63000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52B1887-2A11-47FD-9855-DB0976197283}">
      <dsp:nvSpPr>
        <dsp:cNvPr id="0" name=""/>
        <dsp:cNvSpPr/>
      </dsp:nvSpPr>
      <dsp:spPr>
        <a:xfrm>
          <a:off x="8778300" y="2037565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400" b="1" kern="1200"/>
            <a:t>community</a:t>
          </a:r>
        </a:p>
      </dsp:txBody>
      <dsp:txXfrm>
        <a:off x="8778300" y="2037565"/>
        <a:ext cx="1800000" cy="7200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9AFDAA-1F40-4D4A-840F-2E2FFBAF1948}">
      <dsp:nvSpPr>
        <dsp:cNvPr id="0" name=""/>
        <dsp:cNvSpPr/>
      </dsp:nvSpPr>
      <dsp:spPr>
        <a:xfrm>
          <a:off x="0" y="589165"/>
          <a:ext cx="5641974" cy="93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E28DFBC-B6A6-42BB-9A1F-234293C75E02}">
      <dsp:nvSpPr>
        <dsp:cNvPr id="0" name=""/>
        <dsp:cNvSpPr/>
      </dsp:nvSpPr>
      <dsp:spPr>
        <a:xfrm>
          <a:off x="282098" y="43044"/>
          <a:ext cx="3949382" cy="10922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277" tIns="0" rIns="149277" bIns="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700" kern="1200"/>
            <a:t>Anti-social behaviour</a:t>
          </a:r>
          <a:endParaRPr lang="en-US" sz="3700" kern="1200"/>
        </a:p>
      </dsp:txBody>
      <dsp:txXfrm>
        <a:off x="335417" y="96363"/>
        <a:ext cx="3842744" cy="985602"/>
      </dsp:txXfrm>
    </dsp:sp>
    <dsp:sp modelId="{C8F90008-A1C8-43C4-9268-12E9AE73ADCC}">
      <dsp:nvSpPr>
        <dsp:cNvPr id="0" name=""/>
        <dsp:cNvSpPr/>
      </dsp:nvSpPr>
      <dsp:spPr>
        <a:xfrm>
          <a:off x="0" y="2267485"/>
          <a:ext cx="5641974" cy="93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-661686"/>
              <a:satOff val="746"/>
              <a:lumOff val="176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F2A0D11-F376-461C-BD6C-A57787F9DA63}">
      <dsp:nvSpPr>
        <dsp:cNvPr id="0" name=""/>
        <dsp:cNvSpPr/>
      </dsp:nvSpPr>
      <dsp:spPr>
        <a:xfrm>
          <a:off x="282098" y="1721365"/>
          <a:ext cx="3949382" cy="1092240"/>
        </a:xfrm>
        <a:prstGeom prst="roundRect">
          <a:avLst/>
        </a:prstGeom>
        <a:solidFill>
          <a:schemeClr val="accent2">
            <a:hueOff val="-661686"/>
            <a:satOff val="746"/>
            <a:lumOff val="1765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277" tIns="0" rIns="149277" bIns="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700" kern="1200"/>
            <a:t>Bullying and stigmatisation</a:t>
          </a:r>
          <a:endParaRPr lang="en-US" sz="3700" kern="1200"/>
        </a:p>
      </dsp:txBody>
      <dsp:txXfrm>
        <a:off x="335417" y="1774684"/>
        <a:ext cx="3842744" cy="985602"/>
      </dsp:txXfrm>
    </dsp:sp>
    <dsp:sp modelId="{B84A6932-C389-4C8A-B4DC-7187CA3CD401}">
      <dsp:nvSpPr>
        <dsp:cNvPr id="0" name=""/>
        <dsp:cNvSpPr/>
      </dsp:nvSpPr>
      <dsp:spPr>
        <a:xfrm>
          <a:off x="0" y="3945805"/>
          <a:ext cx="5641974" cy="93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-1323373"/>
              <a:satOff val="1492"/>
              <a:lumOff val="353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756CCE-622D-4BED-ABCE-37866C5317E9}">
      <dsp:nvSpPr>
        <dsp:cNvPr id="0" name=""/>
        <dsp:cNvSpPr/>
      </dsp:nvSpPr>
      <dsp:spPr>
        <a:xfrm>
          <a:off x="282098" y="3399685"/>
          <a:ext cx="3949382" cy="1092240"/>
        </a:xfrm>
        <a:prstGeom prst="roundRect">
          <a:avLst/>
        </a:prstGeom>
        <a:solidFill>
          <a:schemeClr val="accent2">
            <a:hueOff val="-1323373"/>
            <a:satOff val="1492"/>
            <a:lumOff val="353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277" tIns="0" rIns="149277" bIns="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700" kern="1200"/>
            <a:t>Psychological issues</a:t>
          </a:r>
          <a:endParaRPr lang="en-US" sz="3700" kern="1200"/>
        </a:p>
      </dsp:txBody>
      <dsp:txXfrm>
        <a:off x="335417" y="3453004"/>
        <a:ext cx="3842744" cy="98560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833C9C-D1A9-3E44-A0DB-8981DE743378}">
      <dsp:nvSpPr>
        <dsp:cNvPr id="0" name=""/>
        <dsp:cNvSpPr/>
      </dsp:nvSpPr>
      <dsp:spPr>
        <a:xfrm>
          <a:off x="14738" y="1386622"/>
          <a:ext cx="3045102" cy="19336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3A1683-199D-9B47-A871-999E5FA4C446}">
      <dsp:nvSpPr>
        <dsp:cNvPr id="0" name=""/>
        <dsp:cNvSpPr/>
      </dsp:nvSpPr>
      <dsp:spPr>
        <a:xfrm>
          <a:off x="353083" y="1708049"/>
          <a:ext cx="3045102" cy="193364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1" kern="1200">
              <a:latin typeface="TW Cen MT"/>
            </a:rPr>
            <a:t>Purpose:</a:t>
          </a:r>
          <a:r>
            <a:rPr lang="en-GB" sz="2800" kern="1200">
              <a:latin typeface="TW Cen MT"/>
            </a:rPr>
            <a:t> Promote an inter-agency approach to safeguarding.</a:t>
          </a:r>
          <a:endParaRPr lang="en-US" sz="2800" kern="1200">
            <a:latin typeface="TW Cen MT"/>
          </a:endParaRPr>
        </a:p>
      </dsp:txBody>
      <dsp:txXfrm>
        <a:off x="409717" y="1764683"/>
        <a:ext cx="2931834" cy="1820372"/>
      </dsp:txXfrm>
    </dsp:sp>
    <dsp:sp modelId="{1A04802A-D587-B149-A3E9-FD97BA876312}">
      <dsp:nvSpPr>
        <dsp:cNvPr id="0" name=""/>
        <dsp:cNvSpPr/>
      </dsp:nvSpPr>
      <dsp:spPr>
        <a:xfrm>
          <a:off x="3721792" y="1376258"/>
          <a:ext cx="3045102" cy="19336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9BA26C0-C4CF-9448-8905-BC1FAEA4C8DC}">
      <dsp:nvSpPr>
        <dsp:cNvPr id="0" name=""/>
        <dsp:cNvSpPr/>
      </dsp:nvSpPr>
      <dsp:spPr>
        <a:xfrm>
          <a:off x="4060137" y="1697685"/>
          <a:ext cx="3045102" cy="193364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1" kern="1200">
              <a:latin typeface="TW Cen MT"/>
            </a:rPr>
            <a:t>Created:</a:t>
          </a:r>
          <a:r>
            <a:rPr lang="en-GB" sz="2800" kern="1200">
              <a:latin typeface="TW Cen MT"/>
            </a:rPr>
            <a:t> Due to integration and communication failure.</a:t>
          </a:r>
        </a:p>
      </dsp:txBody>
      <dsp:txXfrm>
        <a:off x="4116771" y="1754319"/>
        <a:ext cx="2931834" cy="1820372"/>
      </dsp:txXfrm>
    </dsp:sp>
    <dsp:sp modelId="{0BB844F0-F478-474A-BB1E-4F3AC542C1A9}">
      <dsp:nvSpPr>
        <dsp:cNvPr id="0" name=""/>
        <dsp:cNvSpPr/>
      </dsp:nvSpPr>
      <dsp:spPr>
        <a:xfrm>
          <a:off x="7443584" y="1376258"/>
          <a:ext cx="3045102" cy="19336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7260097-E86E-487F-821D-D77A799A2E95}">
      <dsp:nvSpPr>
        <dsp:cNvPr id="0" name=""/>
        <dsp:cNvSpPr/>
      </dsp:nvSpPr>
      <dsp:spPr>
        <a:xfrm>
          <a:off x="7781929" y="1697685"/>
          <a:ext cx="3045102" cy="193364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1" kern="1200">
              <a:latin typeface="TW Cen MT"/>
            </a:rPr>
            <a:t>Goal:</a:t>
          </a:r>
          <a:r>
            <a:rPr lang="en-GB" sz="2800" kern="1200">
              <a:latin typeface="TW Cen MT"/>
            </a:rPr>
            <a:t> Safeguarding through prevention (Victoria Climbie) </a:t>
          </a:r>
        </a:p>
      </dsp:txBody>
      <dsp:txXfrm>
        <a:off x="7838563" y="1754319"/>
        <a:ext cx="2931834" cy="182037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4EEE1F-00D1-A746-8DFD-5A53B92CCC54}">
      <dsp:nvSpPr>
        <dsp:cNvPr id="0" name=""/>
        <dsp:cNvSpPr/>
      </dsp:nvSpPr>
      <dsp:spPr>
        <a:xfrm>
          <a:off x="2810668" y="801560"/>
          <a:ext cx="61455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14553" y="45720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101816" y="844054"/>
        <a:ext cx="32257" cy="6451"/>
      </dsp:txXfrm>
    </dsp:sp>
    <dsp:sp modelId="{5159DFEF-59EF-AF45-8C7D-0689E3FE562C}">
      <dsp:nvSpPr>
        <dsp:cNvPr id="0" name=""/>
        <dsp:cNvSpPr/>
      </dsp:nvSpPr>
      <dsp:spPr>
        <a:xfrm>
          <a:off x="7451" y="5775"/>
          <a:ext cx="2805017" cy="168301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448" tIns="144276" rIns="137448" bIns="144276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Provides the family with experts from different agencies</a:t>
          </a:r>
          <a:endParaRPr lang="en-US" sz="2100" kern="1200"/>
        </a:p>
      </dsp:txBody>
      <dsp:txXfrm>
        <a:off x="7451" y="5775"/>
        <a:ext cx="2805017" cy="1683010"/>
      </dsp:txXfrm>
    </dsp:sp>
    <dsp:sp modelId="{A74CD1AB-4BBF-7D43-B033-25569326F9F0}">
      <dsp:nvSpPr>
        <dsp:cNvPr id="0" name=""/>
        <dsp:cNvSpPr/>
      </dsp:nvSpPr>
      <dsp:spPr>
        <a:xfrm>
          <a:off x="6260839" y="801560"/>
          <a:ext cx="61455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14553" y="45720"/>
              </a:lnTo>
            </a:path>
          </a:pathLst>
        </a:custGeom>
        <a:noFill/>
        <a:ln w="9525" cap="flat" cmpd="sng" algn="ctr">
          <a:solidFill>
            <a:schemeClr val="accent2">
              <a:hueOff val="-330843"/>
              <a:satOff val="373"/>
              <a:lumOff val="882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551987" y="844054"/>
        <a:ext cx="32257" cy="6451"/>
      </dsp:txXfrm>
    </dsp:sp>
    <dsp:sp modelId="{7C69554A-442D-A842-B212-C2BE20F5B308}">
      <dsp:nvSpPr>
        <dsp:cNvPr id="0" name=""/>
        <dsp:cNvSpPr/>
      </dsp:nvSpPr>
      <dsp:spPr>
        <a:xfrm>
          <a:off x="3457622" y="5775"/>
          <a:ext cx="2805017" cy="1683010"/>
        </a:xfrm>
        <a:prstGeom prst="rect">
          <a:avLst/>
        </a:prstGeom>
        <a:solidFill>
          <a:schemeClr val="accent2">
            <a:hueOff val="-264675"/>
            <a:satOff val="298"/>
            <a:lumOff val="706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448" tIns="144276" rIns="137448" bIns="144276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Co-ordination together as a framework of uniformity provided by each person on the team</a:t>
          </a:r>
          <a:endParaRPr lang="en-US" sz="2100" kern="1200"/>
        </a:p>
      </dsp:txBody>
      <dsp:txXfrm>
        <a:off x="3457622" y="5775"/>
        <a:ext cx="2805017" cy="1683010"/>
      </dsp:txXfrm>
    </dsp:sp>
    <dsp:sp modelId="{484067AA-3C79-B84E-88D6-A9936CE6B791}">
      <dsp:nvSpPr>
        <dsp:cNvPr id="0" name=""/>
        <dsp:cNvSpPr/>
      </dsp:nvSpPr>
      <dsp:spPr>
        <a:xfrm>
          <a:off x="1409960" y="1686985"/>
          <a:ext cx="6900341" cy="614553"/>
        </a:xfrm>
        <a:custGeom>
          <a:avLst/>
          <a:gdLst/>
          <a:ahLst/>
          <a:cxnLst/>
          <a:rect l="0" t="0" r="0" b="0"/>
          <a:pathLst>
            <a:path>
              <a:moveTo>
                <a:pt x="6900341" y="0"/>
              </a:moveTo>
              <a:lnTo>
                <a:pt x="6900341" y="324376"/>
              </a:lnTo>
              <a:lnTo>
                <a:pt x="0" y="324376"/>
              </a:lnTo>
              <a:lnTo>
                <a:pt x="0" y="614553"/>
              </a:lnTo>
            </a:path>
          </a:pathLst>
        </a:custGeom>
        <a:noFill/>
        <a:ln w="9525" cap="flat" cmpd="sng" algn="ctr">
          <a:solidFill>
            <a:schemeClr val="accent2">
              <a:hueOff val="-661686"/>
              <a:satOff val="746"/>
              <a:lumOff val="1765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686870" y="1991036"/>
        <a:ext cx="346521" cy="6451"/>
      </dsp:txXfrm>
    </dsp:sp>
    <dsp:sp modelId="{DB2ACCB9-063F-EF41-AEE8-3FF23521C8FB}">
      <dsp:nvSpPr>
        <dsp:cNvPr id="0" name=""/>
        <dsp:cNvSpPr/>
      </dsp:nvSpPr>
      <dsp:spPr>
        <a:xfrm>
          <a:off x="6907793" y="5775"/>
          <a:ext cx="2805017" cy="1683010"/>
        </a:xfrm>
        <a:prstGeom prst="rect">
          <a:avLst/>
        </a:prstGeom>
        <a:solidFill>
          <a:schemeClr val="accent2">
            <a:hueOff val="-529349"/>
            <a:satOff val="597"/>
            <a:lumOff val="1412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448" tIns="144276" rIns="137448" bIns="144276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Keeping the family involved on each step that is being taken</a:t>
          </a:r>
          <a:endParaRPr lang="en-US" sz="2100" kern="1200"/>
        </a:p>
      </dsp:txBody>
      <dsp:txXfrm>
        <a:off x="6907793" y="5775"/>
        <a:ext cx="2805017" cy="1683010"/>
      </dsp:txXfrm>
    </dsp:sp>
    <dsp:sp modelId="{BA1F0DF6-68A5-0D40-A604-47563F19F904}">
      <dsp:nvSpPr>
        <dsp:cNvPr id="0" name=""/>
        <dsp:cNvSpPr/>
      </dsp:nvSpPr>
      <dsp:spPr>
        <a:xfrm>
          <a:off x="2810668" y="3129724"/>
          <a:ext cx="61455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14553" y="45720"/>
              </a:lnTo>
            </a:path>
          </a:pathLst>
        </a:custGeom>
        <a:noFill/>
        <a:ln w="9525" cap="flat" cmpd="sng" algn="ctr">
          <a:solidFill>
            <a:schemeClr val="accent2">
              <a:hueOff val="-992530"/>
              <a:satOff val="1119"/>
              <a:lumOff val="2647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101816" y="3172218"/>
        <a:ext cx="32257" cy="6451"/>
      </dsp:txXfrm>
    </dsp:sp>
    <dsp:sp modelId="{D49294C7-7A0E-EE4C-9514-0FF83E4C6770}">
      <dsp:nvSpPr>
        <dsp:cNvPr id="0" name=""/>
        <dsp:cNvSpPr/>
      </dsp:nvSpPr>
      <dsp:spPr>
        <a:xfrm>
          <a:off x="7451" y="2333939"/>
          <a:ext cx="2805017" cy="1683010"/>
        </a:xfrm>
        <a:prstGeom prst="rect">
          <a:avLst/>
        </a:prstGeom>
        <a:solidFill>
          <a:schemeClr val="accent2">
            <a:hueOff val="-794024"/>
            <a:satOff val="895"/>
            <a:lumOff val="2118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448" tIns="144276" rIns="137448" bIns="144276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Referrals by experts’ professionals as they are involved with the family</a:t>
          </a:r>
          <a:endParaRPr lang="en-US" sz="2100" kern="1200"/>
        </a:p>
      </dsp:txBody>
      <dsp:txXfrm>
        <a:off x="7451" y="2333939"/>
        <a:ext cx="2805017" cy="1683010"/>
      </dsp:txXfrm>
    </dsp:sp>
    <dsp:sp modelId="{A05C5F87-F4E6-F34B-BCCB-67113B0DE649}">
      <dsp:nvSpPr>
        <dsp:cNvPr id="0" name=""/>
        <dsp:cNvSpPr/>
      </dsp:nvSpPr>
      <dsp:spPr>
        <a:xfrm>
          <a:off x="6260839" y="3129724"/>
          <a:ext cx="61455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14553" y="45720"/>
              </a:lnTo>
            </a:path>
          </a:pathLst>
        </a:custGeom>
        <a:noFill/>
        <a:ln w="9525" cap="flat" cmpd="sng" algn="ctr">
          <a:solidFill>
            <a:schemeClr val="accent2">
              <a:hueOff val="-1323373"/>
              <a:satOff val="1492"/>
              <a:lumOff val="353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551987" y="3172218"/>
        <a:ext cx="32257" cy="6451"/>
      </dsp:txXfrm>
    </dsp:sp>
    <dsp:sp modelId="{BC7F0A52-C5D0-444C-8804-50761B641AD0}">
      <dsp:nvSpPr>
        <dsp:cNvPr id="0" name=""/>
        <dsp:cNvSpPr/>
      </dsp:nvSpPr>
      <dsp:spPr>
        <a:xfrm>
          <a:off x="3457622" y="2333939"/>
          <a:ext cx="2805017" cy="1683010"/>
        </a:xfrm>
        <a:prstGeom prst="rect">
          <a:avLst/>
        </a:prstGeom>
        <a:solidFill>
          <a:schemeClr val="accent2">
            <a:hueOff val="-1058698"/>
            <a:satOff val="1194"/>
            <a:lumOff val="2824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448" tIns="144276" rIns="137448" bIns="144276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Sharing of data</a:t>
          </a:r>
          <a:endParaRPr lang="en-US" sz="2100" kern="1200"/>
        </a:p>
      </dsp:txBody>
      <dsp:txXfrm>
        <a:off x="3457622" y="2333939"/>
        <a:ext cx="2805017" cy="1683010"/>
      </dsp:txXfrm>
    </dsp:sp>
    <dsp:sp modelId="{8B39280D-E4FD-5B42-8244-C44CA6D2B068}">
      <dsp:nvSpPr>
        <dsp:cNvPr id="0" name=""/>
        <dsp:cNvSpPr/>
      </dsp:nvSpPr>
      <dsp:spPr>
        <a:xfrm>
          <a:off x="6907793" y="2333939"/>
          <a:ext cx="2805017" cy="1683010"/>
        </a:xfrm>
        <a:prstGeom prst="rect">
          <a:avLst/>
        </a:prstGeom>
        <a:solidFill>
          <a:schemeClr val="accent2">
            <a:hueOff val="-1323373"/>
            <a:satOff val="1492"/>
            <a:lumOff val="353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448" tIns="144276" rIns="137448" bIns="144276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Working together with the family, they can set goals to achieve on a weekly, monthly, yearly goals.</a:t>
          </a:r>
          <a:endParaRPr lang="en-US" sz="2100" kern="1200"/>
        </a:p>
      </dsp:txBody>
      <dsp:txXfrm>
        <a:off x="6907793" y="2333939"/>
        <a:ext cx="2805017" cy="168301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65C3EA-C4A7-974C-8839-6C801A19E101}">
      <dsp:nvSpPr>
        <dsp:cNvPr id="0" name=""/>
        <dsp:cNvSpPr/>
      </dsp:nvSpPr>
      <dsp:spPr>
        <a:xfrm>
          <a:off x="0" y="38701"/>
          <a:ext cx="5611169" cy="90675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>
              <a:solidFill>
                <a:srgbClr val="FFFFFF"/>
              </a:solidFill>
            </a:rPr>
            <a:t>Timeframe -</a:t>
          </a:r>
          <a:r>
            <a:rPr lang="en-GB" sz="2500" kern="1200">
              <a:solidFill>
                <a:srgbClr val="FFFFFF"/>
              </a:solidFill>
              <a:latin typeface="Tw Cen MT Condensed" panose="020B0606020104020203"/>
            </a:rPr>
            <a:t> </a:t>
          </a:r>
          <a:r>
            <a:rPr lang="en-GB" sz="2500" kern="1200">
              <a:solidFill>
                <a:srgbClr val="FFFFFF"/>
              </a:solidFill>
            </a:rPr>
            <a:t>finishing their own work and communicating with team with feedback</a:t>
          </a:r>
          <a:endParaRPr lang="en-US" sz="2500" kern="1200"/>
        </a:p>
      </dsp:txBody>
      <dsp:txXfrm>
        <a:off x="44264" y="82965"/>
        <a:ext cx="5522641" cy="818222"/>
      </dsp:txXfrm>
    </dsp:sp>
    <dsp:sp modelId="{702C04B7-F66E-934F-96B9-EDACB1A982C4}">
      <dsp:nvSpPr>
        <dsp:cNvPr id="0" name=""/>
        <dsp:cNvSpPr/>
      </dsp:nvSpPr>
      <dsp:spPr>
        <a:xfrm>
          <a:off x="0" y="1017451"/>
          <a:ext cx="5611169" cy="906750"/>
        </a:xfrm>
        <a:prstGeom prst="roundRect">
          <a:avLst/>
        </a:prstGeom>
        <a:solidFill>
          <a:schemeClr val="accent2">
            <a:hueOff val="-330843"/>
            <a:satOff val="373"/>
            <a:lumOff val="882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>
              <a:solidFill>
                <a:srgbClr val="FFFFFF"/>
              </a:solidFill>
            </a:rPr>
            <a:t>Teams with unique background</a:t>
          </a:r>
        </a:p>
      </dsp:txBody>
      <dsp:txXfrm>
        <a:off x="44264" y="1061715"/>
        <a:ext cx="5522641" cy="818222"/>
      </dsp:txXfrm>
    </dsp:sp>
    <dsp:sp modelId="{B87EC009-C0CF-E94F-A1A5-4912582E4841}">
      <dsp:nvSpPr>
        <dsp:cNvPr id="0" name=""/>
        <dsp:cNvSpPr/>
      </dsp:nvSpPr>
      <dsp:spPr>
        <a:xfrm>
          <a:off x="0" y="1996202"/>
          <a:ext cx="5611169" cy="906750"/>
        </a:xfrm>
        <a:prstGeom prst="roundRect">
          <a:avLst/>
        </a:prstGeom>
        <a:solidFill>
          <a:schemeClr val="accent2">
            <a:hueOff val="-661686"/>
            <a:satOff val="746"/>
            <a:lumOff val="1765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>
              <a:solidFill>
                <a:srgbClr val="FFFFFF"/>
              </a:solidFill>
            </a:rPr>
            <a:t>Manpower and resources available</a:t>
          </a:r>
        </a:p>
      </dsp:txBody>
      <dsp:txXfrm>
        <a:off x="44264" y="2040466"/>
        <a:ext cx="5522641" cy="818222"/>
      </dsp:txXfrm>
    </dsp:sp>
    <dsp:sp modelId="{A048DB27-D8C3-764D-BEF7-DFC01C588781}">
      <dsp:nvSpPr>
        <dsp:cNvPr id="0" name=""/>
        <dsp:cNvSpPr/>
      </dsp:nvSpPr>
      <dsp:spPr>
        <a:xfrm>
          <a:off x="0" y="2974952"/>
          <a:ext cx="5611169" cy="906750"/>
        </a:xfrm>
        <a:prstGeom prst="roundRect">
          <a:avLst/>
        </a:prstGeom>
        <a:solidFill>
          <a:schemeClr val="accent2">
            <a:hueOff val="-992530"/>
            <a:satOff val="1119"/>
            <a:lumOff val="2647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>
              <a:solidFill>
                <a:srgbClr val="FFFFFF"/>
              </a:solidFill>
            </a:rPr>
            <a:t>Incomplete decision happens without complete information</a:t>
          </a:r>
        </a:p>
      </dsp:txBody>
      <dsp:txXfrm>
        <a:off x="44264" y="3019216"/>
        <a:ext cx="5522641" cy="818222"/>
      </dsp:txXfrm>
    </dsp:sp>
    <dsp:sp modelId="{1428A7A4-BF3D-EA4B-B932-DA9255B211E0}">
      <dsp:nvSpPr>
        <dsp:cNvPr id="0" name=""/>
        <dsp:cNvSpPr/>
      </dsp:nvSpPr>
      <dsp:spPr>
        <a:xfrm>
          <a:off x="0" y="3953702"/>
          <a:ext cx="5611169" cy="906750"/>
        </a:xfrm>
        <a:prstGeom prst="roundRect">
          <a:avLst/>
        </a:prstGeom>
        <a:solidFill>
          <a:schemeClr val="accent2">
            <a:hueOff val="-1323373"/>
            <a:satOff val="1492"/>
            <a:lumOff val="353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>
              <a:solidFill>
                <a:srgbClr val="FFFFFF"/>
              </a:solidFill>
            </a:rPr>
            <a:t>If it was not documented, it did not happen</a:t>
          </a:r>
        </a:p>
      </dsp:txBody>
      <dsp:txXfrm>
        <a:off x="44264" y="3997966"/>
        <a:ext cx="5522641" cy="81822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52ADB1-275D-430A-89EE-5C7E6CFF6FF2}" type="datetimeFigureOut">
              <a:rPr lang="en-US" smtClean="0"/>
              <a:t>10/29/20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725628-3A68-42F4-BA86-9818179531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92586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7005E26E-BCB2-4FD5-8FD5-81A5EAE94C21}" type="datetime1">
              <a:rPr lang="en-US" smtClean="0"/>
              <a:t>10/29/20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5630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5C470-CD19-455C-B830-6D252EAD7FE5}" type="datetime1">
              <a:rPr lang="en-US" smtClean="0"/>
              <a:t>10/29/20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7199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5C43C-50D9-4F49-A136-0EFF292F93ED}" type="datetime1">
              <a:rPr lang="en-US" smtClean="0"/>
              <a:t>10/29/20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838726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3B1A3-0AEF-4064-A724-D27D660C8653}" type="datetime1">
              <a:rPr lang="en-US" smtClean="0"/>
              <a:t>10/29/20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0478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5D0F2-BF66-4A24-9384-A0129B196518}" type="datetime1">
              <a:rPr lang="en-US" smtClean="0"/>
              <a:t>10/29/20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75028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18A6C-4F6B-48D2-BDB0-D7413B3FDB0A}" type="datetime1">
              <a:rPr lang="en-US" smtClean="0"/>
              <a:t>10/29/20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10973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1ECED-6ECE-4989-B917-9D4D7E6D3C76}" type="datetime1">
              <a:rPr lang="en-US" smtClean="0"/>
              <a:t>10/29/20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57584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B570E1-CB40-488E-8C6F-EF4211DFFCB0}" type="datetime1">
              <a:rPr lang="en-US" smtClean="0"/>
              <a:t>10/29/20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7452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EB6AF-9F5C-43BE-879E-CB9514111250}" type="datetime1">
              <a:rPr lang="en-US" smtClean="0"/>
              <a:t>10/29/20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E5644-1E61-4311-A31E-84CB9C7AA8A9}" type="slidenum">
              <a:rPr lang="en-US" dirty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21188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2E9B8-0487-42E4-B571-744A3D775783}" type="datetime1">
              <a:rPr lang="en-US" smtClean="0"/>
              <a:t>10/29/20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2564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2E32D-1E84-43FD-8158-FFFE757EB0E8}" type="datetime1">
              <a:rPr lang="en-US" smtClean="0"/>
              <a:t>10/29/20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546334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7005E26E-BCB2-4FD5-8FD5-81A5EAE94C21}" type="datetime1">
              <a:rPr lang="en-US" smtClean="0"/>
              <a:t>10/29/20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931159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5C470-CD19-455C-B830-6D252EAD7FE5}" type="datetime1">
              <a:rPr lang="en-US" smtClean="0"/>
              <a:t>10/29/20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15874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5C43C-50D9-4F49-A136-0EFF292F93ED}" type="datetime1">
              <a:rPr lang="en-US" smtClean="0"/>
              <a:t>10/29/20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531104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3B1A3-0AEF-4064-A724-D27D660C8653}" type="datetime1">
              <a:rPr lang="en-US" smtClean="0"/>
              <a:t>10/29/20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9861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5D0F2-BF66-4A24-9384-A0129B196518}" type="datetime1">
              <a:rPr lang="en-US" smtClean="0"/>
              <a:t>10/29/20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9263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18A6C-4F6B-48D2-BDB0-D7413B3FDB0A}" type="datetime1">
              <a:rPr lang="en-US" smtClean="0"/>
              <a:t>10/29/20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17460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1ECED-6ECE-4989-B917-9D4D7E6D3C76}" type="datetime1">
              <a:rPr lang="en-US" smtClean="0"/>
              <a:t>10/29/20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74331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B570E1-CB40-488E-8C6F-EF4211DFFCB0}" type="datetime1">
              <a:rPr lang="en-US" smtClean="0"/>
              <a:t>10/29/20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117875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EB6AF-9F5C-43BE-879E-CB9514111250}" type="datetime1">
              <a:rPr lang="en-US" smtClean="0"/>
              <a:t>10/29/20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E5644-1E61-4311-A31E-84CB9C7AA8A9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9936997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2E9B8-0487-42E4-B571-744A3D775783}" type="datetime1">
              <a:rPr lang="en-US" smtClean="0"/>
              <a:t>10/29/20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100624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2E32D-1E84-43FD-8158-FFFE757EB0E8}" type="datetime1">
              <a:rPr lang="en-US" smtClean="0"/>
              <a:t>10/29/20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14949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E7EE424C-FCA3-4EDD-B274-8E055D649B7D}" type="datetime1">
              <a:rPr lang="en-US" smtClean="0"/>
              <a:t>10/29/20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59767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sldNum="0" hdr="0" ft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E7EE424C-FCA3-4EDD-B274-8E055D649B7D}" type="datetime1">
              <a:rPr lang="en-US" smtClean="0"/>
              <a:t>10/29/20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030935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hf sldNum="0" hdr="0" ft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greatermanchesterscb.proceduresonline.com/pdfs/caf_guidance_practitioners.pdf" TargetMode="External"/><Relationship Id="rId2" Type="http://schemas.openxmlformats.org/officeDocument/2006/relationships/hyperlink" Target="https://www.bromley.gov.uk/info/200017/children_and_families/533/common_assessment_framework_caf/2" TargetMode="External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gentaconnect.com/content/tpp/crsw" TargetMode="External"/><Relationship Id="rId2" Type="http://schemas.openxmlformats.org/officeDocument/2006/relationships/hyperlink" Target="https://www.gov.uk/guidance/care-leavers-in-prison-and-probation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s://www.youngfoundation.org/our-programmes/" TargetMode="External"/><Relationship Id="rId5" Type="http://schemas.openxmlformats.org/officeDocument/2006/relationships/hyperlink" Target="https://learning.nspcc.org.uk/child-protection-system/children-the-law/" TargetMode="External"/><Relationship Id="rId4" Type="http://schemas.openxmlformats.org/officeDocument/2006/relationships/hyperlink" Target="https://doi.org/10.1332/204986018X1538822568275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81990C6-D472-41C4-A537-1829DFB98808}"/>
              </a:ext>
            </a:extLst>
          </p:cNvPr>
          <p:cNvSpPr txBox="1"/>
          <p:nvPr/>
        </p:nvSpPr>
        <p:spPr>
          <a:xfrm>
            <a:off x="971573" y="690463"/>
            <a:ext cx="10763250" cy="1111073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2400" b="1">
                <a:effectLst/>
                <a:latin typeface="TW Cen MT"/>
                <a:ea typeface="Calibri" panose="020F0502020204030204" pitchFamily="34" charset="0"/>
                <a:cs typeface="Times New Roman"/>
              </a:rPr>
              <a:t>This presentation is submitted as part of Health and Social Care HND/BSC</a:t>
            </a:r>
          </a:p>
          <a:p>
            <a:r>
              <a:rPr lang="en-GB" sz="2400" b="1">
                <a:effectLst/>
                <a:latin typeface="TW Cen MT"/>
                <a:ea typeface="Calibri" panose="020F0502020204030204" pitchFamily="34" charset="0"/>
                <a:cs typeface="Times New Roman"/>
              </a:rPr>
              <a:t>Module: Children, Young People and Families BMHP5004_BIRM</a:t>
            </a:r>
          </a:p>
          <a:p>
            <a:r>
              <a:rPr lang="en-GB" sz="2400" b="1">
                <a:effectLst/>
                <a:latin typeface="TW Cen MT"/>
                <a:ea typeface="Calibri" panose="020F0502020204030204" pitchFamily="34" charset="0"/>
                <a:cs typeface="Times New Roman"/>
              </a:rPr>
              <a:t>Module Lecturer: Dr Mark Gallagher-Read</a:t>
            </a:r>
          </a:p>
          <a:p>
            <a:endParaRPr lang="en-GB" sz="2000" b="1">
              <a:effectLst/>
              <a:latin typeface="TW Cen MT"/>
              <a:ea typeface="Calibri" panose="020F0502020204030204" pitchFamily="34" charset="0"/>
              <a:cs typeface="Times New Roman"/>
            </a:endParaRPr>
          </a:p>
          <a:p>
            <a:endParaRPr lang="en-GB" sz="2000" b="1">
              <a:effectLst/>
              <a:latin typeface="TW Cen MT"/>
              <a:ea typeface="Calibri" panose="020F0502020204030204" pitchFamily="34" charset="0"/>
              <a:cs typeface="Times New Roman"/>
            </a:endParaRPr>
          </a:p>
          <a:p>
            <a:endParaRPr lang="en-GB" sz="2000" b="1">
              <a:effectLst/>
              <a:latin typeface="TW Cen MT"/>
              <a:ea typeface="Calibri" panose="020F0502020204030204" pitchFamily="34" charset="0"/>
              <a:cs typeface="Times New Roman"/>
            </a:endParaRPr>
          </a:p>
          <a:p>
            <a:endParaRPr lang="en-GB" sz="2000" b="1">
              <a:effectLst/>
              <a:latin typeface="TW Cen MT"/>
              <a:ea typeface="Calibri" panose="020F0502020204030204" pitchFamily="34" charset="0"/>
              <a:cs typeface="Times New Roman"/>
            </a:endParaRPr>
          </a:p>
          <a:p>
            <a:endParaRPr lang="en-GB" sz="2000" b="1">
              <a:effectLst/>
              <a:latin typeface="TW Cen MT"/>
              <a:ea typeface="Calibri" panose="020F0502020204030204" pitchFamily="34" charset="0"/>
              <a:cs typeface="Times New Roman"/>
            </a:endParaRPr>
          </a:p>
          <a:p>
            <a:endParaRPr lang="en-GB" sz="2000" b="1">
              <a:effectLst/>
              <a:latin typeface="TW Cen MT"/>
              <a:ea typeface="Calibri" panose="020F0502020204030204" pitchFamily="34" charset="0"/>
              <a:cs typeface="Times New Roman"/>
            </a:endParaRPr>
          </a:p>
          <a:p>
            <a:endParaRPr lang="en-GB" sz="2000" b="1">
              <a:effectLst/>
              <a:latin typeface="TW Cen MT"/>
              <a:ea typeface="Calibri" panose="020F0502020204030204" pitchFamily="34" charset="0"/>
              <a:cs typeface="Times New Roman"/>
            </a:endParaRPr>
          </a:p>
          <a:p>
            <a:endParaRPr lang="en-GB" sz="2000" b="1">
              <a:effectLst/>
              <a:latin typeface="TW Cen MT"/>
              <a:ea typeface="Calibri" panose="020F0502020204030204" pitchFamily="34" charset="0"/>
              <a:cs typeface="Times New Roman"/>
            </a:endParaRPr>
          </a:p>
          <a:p>
            <a:endParaRPr lang="en-GB" sz="2000" b="1">
              <a:effectLst/>
              <a:latin typeface="TW Cen MT"/>
              <a:ea typeface="Calibri" panose="020F0502020204030204" pitchFamily="34" charset="0"/>
              <a:cs typeface="Times New Roman"/>
            </a:endParaRPr>
          </a:p>
          <a:p>
            <a:endParaRPr lang="en-GB" sz="2000" b="1">
              <a:effectLst/>
              <a:latin typeface="TW Cen MT"/>
              <a:ea typeface="Calibri" panose="020F0502020204030204" pitchFamily="34" charset="0"/>
              <a:cs typeface="Times New Roman"/>
            </a:endParaRPr>
          </a:p>
          <a:p>
            <a:pPr algn="r"/>
            <a:r>
              <a:rPr lang="en-GB" sz="2000" b="1">
                <a:latin typeface="TW Cen MT"/>
                <a:ea typeface="Calibri" panose="020F0502020204030204" pitchFamily="34" charset="0"/>
                <a:cs typeface="Times New Roman"/>
              </a:rPr>
              <a:t> </a:t>
            </a:r>
            <a:r>
              <a:rPr lang="en-GB" sz="2000">
                <a:effectLst/>
                <a:latin typeface="TW Cen MT"/>
                <a:ea typeface="Calibri" panose="020F0502020204030204" pitchFamily="34" charset="0"/>
                <a:cs typeface="Times New Roman"/>
              </a:rPr>
              <a:t>Ali Akbar Khan 1715173</a:t>
            </a:r>
          </a:p>
          <a:p>
            <a:pPr algn="r"/>
            <a:r>
              <a:rPr lang="en-GB" sz="2000">
                <a:effectLst/>
                <a:latin typeface="TW Cen MT"/>
                <a:ea typeface="Calibri" panose="020F0502020204030204" pitchFamily="34" charset="0"/>
                <a:cs typeface="Times New Roman"/>
              </a:rPr>
              <a:t>Sadaf Rashid 1814941</a:t>
            </a:r>
          </a:p>
          <a:p>
            <a:pPr algn="r"/>
            <a:r>
              <a:rPr lang="en-GB" sz="2000">
                <a:effectLst/>
                <a:latin typeface="TW Cen MT"/>
                <a:ea typeface="Calibri" panose="020F0502020204030204" pitchFamily="34" charset="0"/>
                <a:cs typeface="Times New Roman"/>
              </a:rPr>
              <a:t>Anisah Khan 1808794</a:t>
            </a:r>
          </a:p>
          <a:p>
            <a:pPr algn="r"/>
            <a:r>
              <a:rPr lang="en-GB" sz="2000">
                <a:effectLst/>
                <a:latin typeface="TW Cen MT"/>
                <a:ea typeface="Calibri" panose="020F0502020204030204" pitchFamily="34" charset="0"/>
                <a:cs typeface="Times New Roman"/>
              </a:rPr>
              <a:t>Tahseen Akhtar 1907552</a:t>
            </a:r>
          </a:p>
          <a:p>
            <a:pPr algn="r"/>
            <a:r>
              <a:rPr lang="en-GB" sz="2000">
                <a:effectLst/>
                <a:latin typeface="TW Cen MT"/>
                <a:ea typeface="Calibri" panose="020F0502020204030204" pitchFamily="34" charset="0"/>
                <a:cs typeface="Times New Roman"/>
              </a:rPr>
              <a:t>Ashiq Baz 1816380</a:t>
            </a:r>
          </a:p>
          <a:p>
            <a:endParaRPr lang="en-GB" sz="1800">
              <a:effectLst/>
              <a:latin typeface="TW Cen M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800">
              <a:effectLst/>
              <a:latin typeface="TW Cen M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800">
              <a:effectLst/>
              <a:latin typeface="TW Cen M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800">
              <a:effectLst/>
              <a:latin typeface="TW Cen M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800">
              <a:effectLst/>
              <a:latin typeface="TW Cen M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800">
              <a:effectLst/>
              <a:latin typeface="TW Cen M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800">
              <a:effectLst/>
              <a:latin typeface="TW Cen M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800">
              <a:effectLst/>
              <a:latin typeface="TW Cen M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800">
              <a:effectLst/>
              <a:latin typeface="TW Cen M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800">
              <a:effectLst/>
              <a:latin typeface="TW Cen M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800">
              <a:effectLst/>
              <a:latin typeface="TW Cen M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800">
              <a:effectLst/>
              <a:latin typeface="TW Cen M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800">
              <a:effectLst/>
              <a:latin typeface="TW Cen M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800">
              <a:effectLst/>
              <a:latin typeface="TW Cen M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800">
              <a:effectLst/>
              <a:latin typeface="TW Cen M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800">
              <a:effectLst/>
              <a:latin typeface="TW Cen M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800">
              <a:effectLst/>
              <a:latin typeface="TW Cen M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800">
              <a:effectLst/>
              <a:latin typeface="TW Cen M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5984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0D4A79B-06B2-4FE7-9CF6-54D940A8FE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BBFA14D-8E4F-42D4-B5A0-9588A6A454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5" y="321731"/>
            <a:ext cx="11551187" cy="621453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610B2B88-1A1B-486B-9366-918FE2E71D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Oval 3">
            <a:extLst>
              <a:ext uri="{FF2B5EF4-FFF2-40B4-BE49-F238E27FC236}">
                <a16:creationId xmlns:a16="http://schemas.microsoft.com/office/drawing/2014/main" id="{D3C44483-DC04-4AEE-8B50-1BB59863DE2C}"/>
              </a:ext>
            </a:extLst>
          </p:cNvPr>
          <p:cNvSpPr/>
          <p:nvPr/>
        </p:nvSpPr>
        <p:spPr>
          <a:xfrm>
            <a:off x="2907608" y="1126606"/>
            <a:ext cx="6645793" cy="5157584"/>
          </a:xfrm>
          <a:prstGeom prst="ellipse">
            <a:avLst/>
          </a:prstGeom>
          <a:solidFill>
            <a:srgbClr val="1F1F1F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43F65FE-3D88-44B0-8B2F-97539C17216E}"/>
              </a:ext>
            </a:extLst>
          </p:cNvPr>
          <p:cNvSpPr txBox="1"/>
          <p:nvPr/>
        </p:nvSpPr>
        <p:spPr>
          <a:xfrm>
            <a:off x="4935971" y="4935035"/>
            <a:ext cx="2505075" cy="76944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4400">
                <a:solidFill>
                  <a:srgbClr val="FFFFFF"/>
                </a:solidFill>
                <a:latin typeface="Aharoni"/>
                <a:cs typeface="Aharoni"/>
              </a:rPr>
              <a:t>Family B</a:t>
            </a:r>
          </a:p>
        </p:txBody>
      </p:sp>
      <p:pic>
        <p:nvPicPr>
          <p:cNvPr id="6" name="Picture 6" descr="A picture containing icon&#10;&#10;Description automatically generated">
            <a:extLst>
              <a:ext uri="{FF2B5EF4-FFF2-40B4-BE49-F238E27FC236}">
                <a16:creationId xmlns:a16="http://schemas.microsoft.com/office/drawing/2014/main" id="{B1010D61-7981-4392-B7CA-C78F161141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72199" y="2460701"/>
            <a:ext cx="5033530" cy="1931844"/>
          </a:xfr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C6ADBF92-3609-449D-8CBA-B6FDF9F940DB}"/>
              </a:ext>
            </a:extLst>
          </p:cNvPr>
          <p:cNvSpPr txBox="1"/>
          <p:nvPr/>
        </p:nvSpPr>
        <p:spPr>
          <a:xfrm>
            <a:off x="421253" y="2985788"/>
            <a:ext cx="2335768" cy="60730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3200" b="1" dirty="0">
                <a:solidFill>
                  <a:srgbClr val="002060"/>
                </a:solidFill>
              </a:rPr>
              <a:t>Evaluation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CFC4D5D-D4E4-47E2-BBD3-84CB8D116D78}"/>
              </a:ext>
            </a:extLst>
          </p:cNvPr>
          <p:cNvSpPr txBox="1"/>
          <p:nvPr/>
        </p:nvSpPr>
        <p:spPr>
          <a:xfrm>
            <a:off x="1062202" y="4964566"/>
            <a:ext cx="1923473" cy="10772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200" b="1">
                <a:solidFill>
                  <a:srgbClr val="002060"/>
                </a:solidFill>
              </a:rPr>
              <a:t>Current policies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C40FD69-1719-4C1D-AB2A-162384E25A45}"/>
              </a:ext>
            </a:extLst>
          </p:cNvPr>
          <p:cNvSpPr txBox="1"/>
          <p:nvPr/>
        </p:nvSpPr>
        <p:spPr>
          <a:xfrm>
            <a:off x="8866366" y="1335351"/>
            <a:ext cx="2743200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200" b="1">
                <a:solidFill>
                  <a:srgbClr val="002060"/>
                </a:solidFill>
              </a:rPr>
              <a:t>Risk Factors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9D116FD-B9CC-43AE-B461-7AA6C9A9FF14}"/>
              </a:ext>
            </a:extLst>
          </p:cNvPr>
          <p:cNvSpPr txBox="1"/>
          <p:nvPr/>
        </p:nvSpPr>
        <p:spPr>
          <a:xfrm>
            <a:off x="9855615" y="3008315"/>
            <a:ext cx="2743200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3200" b="1">
                <a:solidFill>
                  <a:srgbClr val="002060"/>
                </a:solidFill>
              </a:rPr>
              <a:t>Rationale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B812DA0-1860-43D8-B160-3017E3F0F615}"/>
              </a:ext>
            </a:extLst>
          </p:cNvPr>
          <p:cNvSpPr txBox="1"/>
          <p:nvPr/>
        </p:nvSpPr>
        <p:spPr>
          <a:xfrm>
            <a:off x="9110006" y="4776619"/>
            <a:ext cx="2734457" cy="10772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200" b="1" dirty="0">
                <a:solidFill>
                  <a:srgbClr val="002060"/>
                </a:solidFill>
              </a:rPr>
              <a:t>Professional interventions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C05933F-EDD0-4B03-A877-1CA0AF21A1AE}"/>
              </a:ext>
            </a:extLst>
          </p:cNvPr>
          <p:cNvSpPr txBox="1"/>
          <p:nvPr/>
        </p:nvSpPr>
        <p:spPr>
          <a:xfrm>
            <a:off x="1356195" y="1215954"/>
            <a:ext cx="2973822" cy="60730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3200" b="1" dirty="0">
                <a:solidFill>
                  <a:srgbClr val="002060"/>
                </a:solidFill>
              </a:rPr>
              <a:t>Effectiveness</a:t>
            </a:r>
          </a:p>
        </p:txBody>
      </p:sp>
    </p:spTree>
    <p:extLst>
      <p:ext uri="{BB962C8B-B14F-4D97-AF65-F5344CB8AC3E}">
        <p14:creationId xmlns:p14="http://schemas.microsoft.com/office/powerpoint/2010/main" val="27281226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2FDF0794-1B86-42B2-B8C7-F60123E638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4" y="0"/>
            <a:ext cx="12188726" cy="6858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30BD1B1-AA22-48F1-B3ED-579CD28460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52444" b="-1"/>
          <a:stretch/>
        </p:blipFill>
        <p:spPr>
          <a:xfrm>
            <a:off x="20" y="975"/>
            <a:ext cx="12191980" cy="6858000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EAA48FC5-3C83-4F1B-BC33-DF0B588F83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96786" y="3064931"/>
            <a:ext cx="8295215" cy="2488568"/>
          </a:xfrm>
          <a:prstGeom prst="rect">
            <a:avLst/>
          </a:prstGeom>
          <a:solidFill>
            <a:srgbClr val="000001">
              <a:alpha val="7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3D84FB-5D02-47D2-98FD-4F01A02E2A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09349" y="3429000"/>
            <a:ext cx="7501651" cy="1090938"/>
          </a:xfrm>
        </p:spPr>
        <p:txBody>
          <a:bodyPr anchor="b">
            <a:normAutofit fontScale="90000"/>
          </a:bodyPr>
          <a:lstStyle/>
          <a:p>
            <a:pPr algn="l"/>
            <a:r>
              <a:rPr lang="en-US">
                <a:solidFill>
                  <a:srgbClr val="FFFFFF"/>
                </a:solidFill>
              </a:rPr>
              <a:t>Risk factors that contribute to the vulnerability of the family</a:t>
            </a: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62F01714-1A39-4194-BD47-8A9960C599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309349" y="4666480"/>
            <a:ext cx="6832499" cy="0"/>
          </a:xfrm>
          <a:prstGeom prst="line">
            <a:avLst/>
          </a:prstGeom>
          <a:ln w="22225">
            <a:solidFill>
              <a:srgbClr val="4AC4E3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62570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AE4C84F-7457-4662-AFA3-554A32B9C3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54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DF9B39E-8A25-4BC3-B3C0-ACD46B94E6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572457"/>
            <a:ext cx="12188952" cy="228554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A4919D0-F177-4BBA-9A0B-DBA69E2ED7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8" y="4971088"/>
            <a:ext cx="9720072" cy="1499616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Risk factors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BA91CE2E-0B4F-41F3-95F2-0EB7003685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762000" y="5242273"/>
            <a:ext cx="0" cy="914400"/>
          </a:xfrm>
          <a:prstGeom prst="line">
            <a:avLst/>
          </a:prstGeom>
          <a:ln w="19050">
            <a:solidFill>
              <a:srgbClr val="FFFFFF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 descr="SmartArt graphic placeholder">
            <a:extLst>
              <a:ext uri="{FF2B5EF4-FFF2-40B4-BE49-F238E27FC236}">
                <a16:creationId xmlns:a16="http://schemas.microsoft.com/office/drawing/2014/main" id="{91DB1382-7276-49FA-9632-38D558F457E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7085402"/>
              </p:ext>
            </p:extLst>
          </p:nvPr>
        </p:nvGraphicFramePr>
        <p:xfrm>
          <a:off x="642938" y="642938"/>
          <a:ext cx="10896600" cy="33551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017415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0D4A79B-06B2-4FE7-9CF6-54D940A8FE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BBFA14D-8E4F-42D4-B5A0-9588A6A454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5" y="321731"/>
            <a:ext cx="11551187" cy="621453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0ED3E3D-A61C-4B8F-A003-8AED809AC3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9" y="585216"/>
            <a:ext cx="10329671" cy="1499616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Behavioural issues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610B2B88-1A1B-486B-9366-918FE2E71D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089BF2-F7C6-4FF3-B1F8-16DAECFDFC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9" y="2286000"/>
            <a:ext cx="7913574" cy="3862971"/>
          </a:xfrm>
          <a:noFill/>
        </p:spPr>
        <p:txBody>
          <a:bodyPr vert="horz" lIns="45720" tIns="45720" rIns="45720" bIns="45720" rtlCol="0" anchor="t">
            <a:normAutofit/>
          </a:bodyPr>
          <a:lstStyle/>
          <a:p>
            <a:pPr>
              <a:buSzPct val="200000"/>
              <a:buFont typeface="Wingdings" panose="020B0602020104020603" pitchFamily="34" charset="0"/>
              <a:buChar char="v"/>
            </a:pPr>
            <a:r>
              <a:rPr lang="en-GB">
                <a:solidFill>
                  <a:srgbClr val="FFFFFF"/>
                </a:solidFill>
              </a:rPr>
              <a:t>- Less likely to be in education, employment, or training</a:t>
            </a:r>
            <a:endParaRPr lang="en-US">
              <a:solidFill>
                <a:srgbClr val="FFFFFF"/>
              </a:solidFill>
            </a:endParaRPr>
          </a:p>
          <a:p>
            <a:pPr>
              <a:buSzPct val="200000"/>
              <a:buFont typeface="Wingdings" panose="020B0602020104020603" pitchFamily="34" charset="0"/>
              <a:buChar char="v"/>
            </a:pPr>
            <a:r>
              <a:rPr lang="en-GB">
                <a:solidFill>
                  <a:srgbClr val="FFFFFF"/>
                </a:solidFill>
              </a:rPr>
              <a:t>- More likely to be attempting to live independently</a:t>
            </a:r>
            <a:endParaRPr lang="en-US">
              <a:solidFill>
                <a:srgbClr val="FFFFFF"/>
              </a:solidFill>
            </a:endParaRPr>
          </a:p>
          <a:p>
            <a:pPr>
              <a:buSzPct val="200000"/>
              <a:buFont typeface="Wingdings" panose="020B0602020104020603" pitchFamily="34" charset="0"/>
              <a:buChar char="v"/>
            </a:pPr>
            <a:r>
              <a:rPr lang="en-GB">
                <a:solidFill>
                  <a:srgbClr val="FFFFFF"/>
                </a:solidFill>
              </a:rPr>
              <a:t>- More likely to have a criminal conviction</a:t>
            </a:r>
          </a:p>
          <a:p>
            <a:pPr algn="r"/>
            <a:r>
              <a:rPr lang="en-GB">
                <a:solidFill>
                  <a:srgbClr val="FFFFFF"/>
                </a:solidFill>
              </a:rPr>
              <a:t>(GOV.UK, 2019)</a:t>
            </a:r>
          </a:p>
        </p:txBody>
      </p:sp>
    </p:spTree>
    <p:extLst>
      <p:ext uri="{BB962C8B-B14F-4D97-AF65-F5344CB8AC3E}">
        <p14:creationId xmlns:p14="http://schemas.microsoft.com/office/powerpoint/2010/main" val="115425156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>
            <a:extLst>
              <a:ext uri="{FF2B5EF4-FFF2-40B4-BE49-F238E27FC236}">
                <a16:creationId xmlns:a16="http://schemas.microsoft.com/office/drawing/2014/main" id="{C23416DF-B283-4D9F-A625-146552CA9E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Oval 5">
            <a:extLst>
              <a:ext uri="{FF2B5EF4-FFF2-40B4-BE49-F238E27FC236}">
                <a16:creationId xmlns:a16="http://schemas.microsoft.com/office/drawing/2014/main" id="{73834904-4D9B-41F7-8DA6-0709FD9F7E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9" name="Straight Connector 13">
            <a:extLst>
              <a:ext uri="{FF2B5EF4-FFF2-40B4-BE49-F238E27FC236}">
                <a16:creationId xmlns:a16="http://schemas.microsoft.com/office/drawing/2014/main" id="{C00D1207-ECAF-48E9-8834-2CE4D21982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5">
            <a:extLst>
              <a:ext uri="{FF2B5EF4-FFF2-40B4-BE49-F238E27FC236}">
                <a16:creationId xmlns:a16="http://schemas.microsoft.com/office/drawing/2014/main" id="{19A3FD3A-4B27-4028-BA57-0810F205BC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726" cy="6858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7">
            <a:extLst>
              <a:ext uri="{FF2B5EF4-FFF2-40B4-BE49-F238E27FC236}">
                <a16:creationId xmlns:a16="http://schemas.microsoft.com/office/drawing/2014/main" id="{60461F8B-A17E-4AE4-92BC-BA2E49E1AB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96613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93F437-2097-FB43-8166-8E3BB7356B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7183" y="1160470"/>
            <a:ext cx="2563105" cy="303485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GB" sz="3400" spc="200">
                <a:solidFill>
                  <a:srgbClr val="FFFFFF"/>
                </a:solidFill>
                <a:ea typeface="+mj-lt"/>
                <a:cs typeface="+mj-lt"/>
              </a:rPr>
              <a:t>VULNERABILITY</a:t>
            </a:r>
            <a:endParaRPr lang="en-US" sz="3400" spc="200">
              <a:ea typeface="+mj-lt"/>
              <a:cs typeface="+mj-lt"/>
            </a:endParaRPr>
          </a:p>
          <a:p>
            <a:pPr algn="r"/>
            <a:endParaRPr lang="en-US" sz="3400" spc="20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7924C81-365A-A64A-9675-AA9E3026DEB6}"/>
              </a:ext>
            </a:extLst>
          </p:cNvPr>
          <p:cNvSpPr txBox="1"/>
          <p:nvPr/>
        </p:nvSpPr>
        <p:spPr>
          <a:xfrm>
            <a:off x="8519116" y="5998169"/>
            <a:ext cx="2892683" cy="199498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algn="r" defTabSz="914400"/>
            <a:r>
              <a:rPr lang="en-GB" sz="1600">
                <a:ea typeface="+mn-lt"/>
                <a:cs typeface="+mn-lt"/>
              </a:rPr>
              <a:t>(</a:t>
            </a:r>
            <a:r>
              <a:rPr lang="en-GB" sz="1600" err="1">
                <a:ea typeface="+mn-lt"/>
                <a:cs typeface="+mn-lt"/>
              </a:rPr>
              <a:t>Wyness</a:t>
            </a:r>
            <a:r>
              <a:rPr lang="en-GB" sz="1600">
                <a:ea typeface="+mn-lt"/>
                <a:cs typeface="+mn-lt"/>
              </a:rPr>
              <a:t>, 2012, p. 108)</a:t>
            </a:r>
          </a:p>
          <a:p>
            <a:pPr algn="r" defTabSz="914400">
              <a:spcAft>
                <a:spcPts val="200"/>
              </a:spcAft>
            </a:pPr>
            <a:endParaRPr lang="en-US" sz="1600">
              <a:solidFill>
                <a:schemeClr val="accent1"/>
              </a:solidFill>
            </a:endParaRPr>
          </a:p>
          <a:p>
            <a:pPr algn="r" defTabSz="914400">
              <a:spcAft>
                <a:spcPts val="200"/>
              </a:spcAft>
              <a:buClr>
                <a:schemeClr val="accent1"/>
              </a:buClr>
              <a:buSzPct val="100000"/>
            </a:pPr>
            <a:endParaRPr lang="en-US" sz="1600">
              <a:solidFill>
                <a:srgbClr val="FFFFFF"/>
              </a:solidFill>
            </a:endParaRPr>
          </a:p>
        </p:txBody>
      </p:sp>
      <p:cxnSp>
        <p:nvCxnSpPr>
          <p:cNvPr id="15" name="Straight Connector 19">
            <a:extLst>
              <a:ext uri="{FF2B5EF4-FFF2-40B4-BE49-F238E27FC236}">
                <a16:creationId xmlns:a16="http://schemas.microsoft.com/office/drawing/2014/main" id="{5E450F13-FCAB-474F-93BB-7046901397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68749" y="3765314"/>
            <a:ext cx="2834640" cy="0"/>
          </a:xfrm>
          <a:prstGeom prst="line">
            <a:avLst/>
          </a:prstGeom>
          <a:ln w="1905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21">
            <a:extLst>
              <a:ext uri="{FF2B5EF4-FFF2-40B4-BE49-F238E27FC236}">
                <a16:creationId xmlns:a16="http://schemas.microsoft.com/office/drawing/2014/main" id="{00E7859C-56C8-49DC-ABF5-6C538427CD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95130" y="1963779"/>
            <a:ext cx="0" cy="292608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1" name="Content Placeholder 2">
            <a:extLst>
              <a:ext uri="{FF2B5EF4-FFF2-40B4-BE49-F238E27FC236}">
                <a16:creationId xmlns:a16="http://schemas.microsoft.com/office/drawing/2014/main" id="{3DD5E22E-8F58-4E03-8FDE-3D6F5EB49A9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30383891"/>
              </p:ext>
            </p:extLst>
          </p:nvPr>
        </p:nvGraphicFramePr>
        <p:xfrm>
          <a:off x="5603875" y="954088"/>
          <a:ext cx="5641975" cy="4921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058914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0D4A79B-06B2-4FE7-9CF6-54D940A8FE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BBFA14D-8E4F-42D4-B5A0-9588A6A454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5" y="321731"/>
            <a:ext cx="11551187" cy="621453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01957F-B14B-48C9-A8D2-2840E06058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9" y="585216"/>
            <a:ext cx="10329671" cy="1499616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Break-up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610B2B88-1A1B-486B-9366-918FE2E71D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144174-B2D0-4FD6-A217-46A8F5D545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9" y="2286000"/>
            <a:ext cx="10329671" cy="3862971"/>
          </a:xfrm>
        </p:spPr>
        <p:txBody>
          <a:bodyPr vert="horz" lIns="45720" tIns="45720" rIns="45720" bIns="45720" rtlCol="0" anchor="t"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10-15% of those children who experience a broken home were more prone to delinquency than those who come from intact homes</a:t>
            </a:r>
          </a:p>
          <a:p>
            <a:pPr algn="r"/>
            <a:r>
              <a:rPr lang="en-GB">
                <a:solidFill>
                  <a:srgbClr val="FFFFFF"/>
                </a:solidFill>
              </a:rPr>
              <a:t>(Wells and Rankin, 1991)</a:t>
            </a:r>
          </a:p>
        </p:txBody>
      </p:sp>
    </p:spTree>
    <p:extLst>
      <p:ext uri="{BB962C8B-B14F-4D97-AF65-F5344CB8AC3E}">
        <p14:creationId xmlns:p14="http://schemas.microsoft.com/office/powerpoint/2010/main" val="1049731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39E4C68A-A4A9-48A4-9FF2-D2896B1EA0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2B9AEA5-52CB-49A6-AF8A-33502F291B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4296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01957F-B14B-48C9-A8D2-2840E06058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4788" y="804333"/>
            <a:ext cx="3391900" cy="5249334"/>
          </a:xfrm>
        </p:spPr>
        <p:txBody>
          <a:bodyPr>
            <a:normAutofit/>
          </a:bodyPr>
          <a:lstStyle/>
          <a:p>
            <a:pPr algn="r"/>
            <a:r>
              <a:rPr lang="en-GB">
                <a:solidFill>
                  <a:srgbClr val="FFFFFF"/>
                </a:solidFill>
              </a:rPr>
              <a:t>housing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144174-B2D0-4FD6-A217-46A8F5D545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51048" y="804333"/>
            <a:ext cx="6761546" cy="5249334"/>
          </a:xfrm>
        </p:spPr>
        <p:txBody>
          <a:bodyPr vert="horz" lIns="45720" tIns="45720" rIns="45720" bIns="45720" rtlCol="0" anchor="ctr">
            <a:normAutofit/>
          </a:bodyPr>
          <a:lstStyle/>
          <a:p>
            <a:pPr marL="0" indent="0">
              <a:buNone/>
            </a:pPr>
            <a:r>
              <a:rPr lang="en-GB"/>
              <a:t>Unfit housing linked with:</a:t>
            </a:r>
            <a:endParaRPr lang="en-US"/>
          </a:p>
          <a:p>
            <a:pPr marL="0" indent="0">
              <a:buNone/>
            </a:pPr>
            <a:endParaRPr lang="en-GB"/>
          </a:p>
          <a:p>
            <a:pPr marL="0" indent="0">
              <a:buSzPct val="200000"/>
              <a:buNone/>
            </a:pPr>
            <a:r>
              <a:rPr lang="en-GB"/>
              <a:t>- Anxiety and depression</a:t>
            </a:r>
          </a:p>
          <a:p>
            <a:pPr marL="0" indent="0">
              <a:buSzPct val="200000"/>
              <a:buNone/>
            </a:pPr>
            <a:r>
              <a:rPr lang="en-GB"/>
              <a:t>- Delayed cognitive development and communication skills</a:t>
            </a:r>
          </a:p>
          <a:p>
            <a:pPr marL="0" indent="0">
              <a:buSzPct val="200000"/>
              <a:buNone/>
            </a:pPr>
            <a:r>
              <a:rPr lang="en-GB">
                <a:sym typeface="Wingdings" panose="05000000000000000000" pitchFamily="2" charset="2"/>
              </a:rPr>
              <a:t>- Lack of educational attainment </a:t>
            </a:r>
            <a:endParaRPr lang="en-GB"/>
          </a:p>
          <a:p>
            <a:pPr marL="0" indent="0" algn="r">
              <a:buNone/>
            </a:pPr>
            <a:r>
              <a:rPr lang="en-GB">
                <a:sym typeface="Wingdings" panose="05000000000000000000" pitchFamily="2" charset="2"/>
              </a:rPr>
              <a:t>(Bonnefoy, 2007)</a:t>
            </a:r>
            <a:endParaRPr lang="en-GB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94145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3A8EC506-B1DA-46A1-B44D-774E68468E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Oval 5">
            <a:extLst>
              <a:ext uri="{FF2B5EF4-FFF2-40B4-BE49-F238E27FC236}">
                <a16:creationId xmlns:a16="http://schemas.microsoft.com/office/drawing/2014/main" id="{BFF30785-305E-45D7-984F-5AA93D3CA5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15E01FA5-D766-43CA-A83D-E7CF3F04E9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C411DB08-1669-426B-BBEB-FAD285EF80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726" cy="68589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29E4219-121F-4CD1-AA58-24746CD292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46854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01957F-B14B-48C9-A8D2-2840E06058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276" y="640080"/>
            <a:ext cx="4208656" cy="303485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r>
              <a:rPr lang="en-US" sz="4400" kern="1200" cap="all" spc="200" baseline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Genetic vs environmental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144174-B2D0-4FD6-A217-46A8F5D545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8921" y="3849539"/>
            <a:ext cx="4204012" cy="235941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>
                <a:solidFill>
                  <a:srgbClr val="FFFFFF"/>
                </a:solidFill>
              </a:rPr>
              <a:t>(Cleveland et al, 2000)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52F50912-06FD-4216-BAD3-21050F5956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86679" y="3765314"/>
            <a:ext cx="3931920" cy="0"/>
          </a:xfrm>
          <a:prstGeom prst="line">
            <a:avLst/>
          </a:prstGeom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Graphic 6" descr="DNA">
            <a:extLst>
              <a:ext uri="{FF2B5EF4-FFF2-40B4-BE49-F238E27FC236}">
                <a16:creationId xmlns:a16="http://schemas.microsoft.com/office/drawing/2014/main" id="{C9444B55-B42C-413C-8C90-B106ADFFD1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96000" y="699753"/>
            <a:ext cx="5459470" cy="5459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27833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2FDF0794-1B86-42B2-B8C7-F60123E638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4" y="0"/>
            <a:ext cx="12188726" cy="6858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30BD1B1-AA22-48F1-B3ED-579CD28460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52444" b="-1"/>
          <a:stretch/>
        </p:blipFill>
        <p:spPr>
          <a:xfrm>
            <a:off x="20" y="975"/>
            <a:ext cx="12191980" cy="6858000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EAA48FC5-3C83-4F1B-BC33-DF0B588F83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96786" y="3064931"/>
            <a:ext cx="8295215" cy="2488568"/>
          </a:xfrm>
          <a:prstGeom prst="rect">
            <a:avLst/>
          </a:prstGeom>
          <a:solidFill>
            <a:srgbClr val="000001">
              <a:alpha val="7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3D84FB-5D02-47D2-98FD-4F01A02E2A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09349" y="3429000"/>
            <a:ext cx="7501651" cy="1090938"/>
          </a:xfrm>
        </p:spPr>
        <p:txBody>
          <a:bodyPr anchor="b">
            <a:normAutofit/>
          </a:bodyPr>
          <a:lstStyle/>
          <a:p>
            <a:pPr algn="l"/>
            <a:r>
              <a:rPr lang="en-US">
                <a:solidFill>
                  <a:schemeClr val="bg1"/>
                </a:solidFill>
                <a:ea typeface="+mj-lt"/>
                <a:cs typeface="+mj-lt"/>
              </a:rPr>
              <a:t>Analysis of rationale</a:t>
            </a:r>
            <a:endParaRPr lang="en-US">
              <a:solidFill>
                <a:schemeClr val="bg1"/>
              </a:solidFill>
            </a:endParaRP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62F01714-1A39-4194-BD47-8A9960C599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309349" y="4666480"/>
            <a:ext cx="6832499" cy="0"/>
          </a:xfrm>
          <a:prstGeom prst="line">
            <a:avLst/>
          </a:prstGeom>
          <a:ln w="22225">
            <a:solidFill>
              <a:srgbClr val="4AC4E3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596956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9E4C68A-A4A9-48A4-9FF2-D2896B1EA0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B9AEA5-52CB-49A6-AF8A-33502F291B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4296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5913B58-294F-1940-BF54-67DDC3BFDA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1861" y="804333"/>
            <a:ext cx="3419779" cy="5249334"/>
          </a:xfrm>
        </p:spPr>
        <p:txBody>
          <a:bodyPr>
            <a:normAutofit/>
          </a:bodyPr>
          <a:lstStyle/>
          <a:p>
            <a:pPr algn="r"/>
            <a:r>
              <a:rPr lang="en-GB" sz="3900">
                <a:solidFill>
                  <a:srgbClr val="FFFFFF"/>
                </a:solidFill>
              </a:rPr>
              <a:t>support and promote the welfare and rights of FAMILY b:</a:t>
            </a:r>
            <a:endParaRPr lang="en-US" sz="390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A9BF28-29D6-0848-9B26-82E048905A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51048" y="804333"/>
            <a:ext cx="6733466" cy="5574577"/>
          </a:xfrm>
        </p:spPr>
        <p:txBody>
          <a:bodyPr anchor="ctr">
            <a:normAutofit/>
          </a:bodyPr>
          <a:lstStyle/>
          <a:p>
            <a:pPr>
              <a:buFont typeface="Arial" pitchFamily="2" charset="2"/>
              <a:buChar char="•"/>
            </a:pPr>
            <a:r>
              <a:rPr lang="en-GB" sz="2000">
                <a:latin typeface="TW Cen MT"/>
                <a:cs typeface="Arial"/>
              </a:rPr>
              <a:t>School related issues</a:t>
            </a:r>
            <a:endParaRPr lang="en-US" sz="2000">
              <a:latin typeface="TW Cen MT"/>
            </a:endParaRPr>
          </a:p>
          <a:p>
            <a:pPr>
              <a:buFont typeface="Arial" pitchFamily="2" charset="2"/>
              <a:buChar char="•"/>
            </a:pPr>
            <a:r>
              <a:rPr lang="en-GB" sz="2000">
                <a:latin typeface="TW Cen MT"/>
                <a:cs typeface="Arial"/>
              </a:rPr>
              <a:t> Local authority care of the son</a:t>
            </a:r>
          </a:p>
          <a:p>
            <a:pPr>
              <a:buFont typeface="Arial" pitchFamily="2" charset="2"/>
              <a:buChar char="•"/>
            </a:pPr>
            <a:r>
              <a:rPr lang="en-GB" sz="2000">
                <a:latin typeface="TW Cen MT"/>
                <a:cs typeface="Arial"/>
              </a:rPr>
              <a:t> Housing issues</a:t>
            </a:r>
          </a:p>
          <a:p>
            <a:pPr>
              <a:buFont typeface="Arial" pitchFamily="2" charset="2"/>
              <a:buChar char="•"/>
            </a:pPr>
            <a:r>
              <a:rPr lang="en-GB" sz="2000">
                <a:latin typeface="TW Cen MT"/>
                <a:cs typeface="Arial"/>
              </a:rPr>
              <a:t> Offending behaviour</a:t>
            </a:r>
          </a:p>
          <a:p>
            <a:pPr>
              <a:buFont typeface="Arial" pitchFamily="2" charset="2"/>
              <a:buChar char="•"/>
            </a:pPr>
            <a:r>
              <a:rPr lang="en-GB" sz="2000">
                <a:latin typeface="TW Cen MT"/>
                <a:cs typeface="Arial"/>
              </a:rPr>
              <a:t> Low self-esteem</a:t>
            </a:r>
          </a:p>
          <a:p>
            <a:pPr>
              <a:buFont typeface="Arial" pitchFamily="2" charset="2"/>
              <a:buChar char="•"/>
            </a:pPr>
            <a:r>
              <a:rPr lang="en-GB" sz="2000">
                <a:latin typeface="TW Cen MT"/>
                <a:cs typeface="Arial"/>
              </a:rPr>
              <a:t> Financial problems</a:t>
            </a:r>
            <a:br>
              <a:rPr lang="en-GB" sz="1600">
                <a:latin typeface="TW Cen MT"/>
              </a:rPr>
            </a:br>
            <a:endParaRPr lang="en-GB" sz="800">
              <a:latin typeface="TW Cen MT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419074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70D4A79B-06B2-4FE7-9CF6-54D940A8FE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4BBFA14D-8E4F-42D4-B5A0-9588A6A454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5" y="321731"/>
            <a:ext cx="11551187" cy="621453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5913B58-294F-1940-BF54-67DDC3BFDA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9" y="585216"/>
            <a:ext cx="10329671" cy="1499616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Proposed actions:</a:t>
            </a:r>
          </a:p>
        </p:txBody>
      </p:sp>
      <p:cxnSp>
        <p:nvCxnSpPr>
          <p:cNvPr id="7" name="Straight Connector 11">
            <a:extLst>
              <a:ext uri="{FF2B5EF4-FFF2-40B4-BE49-F238E27FC236}">
                <a16:creationId xmlns:a16="http://schemas.microsoft.com/office/drawing/2014/main" id="{610B2B88-1A1B-486B-9366-918FE2E71D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A9BF28-29D6-0848-9B26-82E048905A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9" y="2286000"/>
            <a:ext cx="10329671" cy="3862971"/>
          </a:xfrm>
        </p:spPr>
        <p:txBody>
          <a:bodyPr vert="horz" lIns="45720" tIns="45720" rIns="45720" bIns="45720" rtlCol="0" anchor="t">
            <a:normAutofit/>
          </a:bodyPr>
          <a:lstStyle/>
          <a:p>
            <a:pPr marL="0" indent="0">
              <a:buNone/>
            </a:pPr>
            <a:r>
              <a:rPr lang="en-GB">
                <a:solidFill>
                  <a:srgbClr val="FFFFFF"/>
                </a:solidFill>
                <a:latin typeface="TW Cen MT"/>
              </a:rPr>
              <a:t> - Family encouraged to bond</a:t>
            </a:r>
            <a:endParaRPr lang="en-GB">
              <a:solidFill>
                <a:srgbClr val="FFFFFF"/>
              </a:solidFill>
              <a:latin typeface="TW Cen MT"/>
              <a:cs typeface="Arial"/>
            </a:endParaRPr>
          </a:p>
          <a:p>
            <a:pPr marL="0" indent="0">
              <a:buNone/>
            </a:pPr>
            <a:r>
              <a:rPr lang="en-GB">
                <a:solidFill>
                  <a:srgbClr val="FFFFFF"/>
                </a:solidFill>
                <a:latin typeface="TW Cen MT"/>
              </a:rPr>
              <a:t> - Provision of emotional and practical support</a:t>
            </a:r>
            <a:br>
              <a:rPr lang="en-GB">
                <a:latin typeface="TW Cen MT"/>
              </a:rPr>
            </a:br>
            <a:endParaRPr lang="en-GB">
              <a:solidFill>
                <a:srgbClr val="FFFFFF"/>
              </a:solidFill>
              <a:latin typeface="TW Cen MT"/>
            </a:endParaRPr>
          </a:p>
          <a:p>
            <a:pPr marL="0" indent="0">
              <a:buNone/>
            </a:pPr>
            <a:endParaRPr lang="en-GB">
              <a:solidFill>
                <a:srgbClr val="FFFFFF"/>
              </a:solidFill>
              <a:latin typeface="TW Cen MT"/>
            </a:endParaRPr>
          </a:p>
          <a:p>
            <a:pPr marL="0" indent="0">
              <a:buFont typeface="Arial" pitchFamily="2" charset="2"/>
              <a:buNone/>
            </a:pPr>
            <a:endParaRPr lang="en-GB">
              <a:solidFill>
                <a:srgbClr val="FFFFFF"/>
              </a:solidFill>
              <a:latin typeface="TW Cen MT"/>
            </a:endParaRPr>
          </a:p>
          <a:p>
            <a:pPr marL="0" indent="0">
              <a:buNone/>
            </a:pPr>
            <a:r>
              <a:rPr lang="en-GB" b="1">
                <a:solidFill>
                  <a:srgbClr val="FFFFFF"/>
                </a:solidFill>
                <a:latin typeface="TW Cen MT"/>
              </a:rPr>
              <a:t>Action necessary in order to:</a:t>
            </a:r>
          </a:p>
          <a:p>
            <a:pPr>
              <a:buFont typeface="Arial" panose="020B0602020104020603" pitchFamily="34" charset="0"/>
              <a:buChar char="•"/>
            </a:pPr>
            <a:r>
              <a:rPr lang="en-GB">
                <a:solidFill>
                  <a:srgbClr val="FFFFFF"/>
                </a:solidFill>
                <a:latin typeface="TW Cen MT"/>
              </a:rPr>
              <a:t> - Demonstrate well-being of family</a:t>
            </a:r>
          </a:p>
          <a:p>
            <a:pPr>
              <a:buFont typeface="Arial" panose="020B0602020104020603" pitchFamily="34" charset="0"/>
              <a:buChar char="•"/>
            </a:pPr>
            <a:r>
              <a:rPr lang="en-GB">
                <a:solidFill>
                  <a:srgbClr val="FFFFFF"/>
                </a:solidFill>
                <a:latin typeface="TW Cen MT"/>
              </a:rPr>
              <a:t> - Analysis justifying efforts of key agencies involved</a:t>
            </a:r>
          </a:p>
        </p:txBody>
      </p:sp>
      <p:pic>
        <p:nvPicPr>
          <p:cNvPr id="4" name="Picture 3" descr="A picture containing cake, tableware, plate, keyboard&#10;&#10;Description automatically generated">
            <a:extLst>
              <a:ext uri="{FF2B5EF4-FFF2-40B4-BE49-F238E27FC236}">
                <a16:creationId xmlns:a16="http://schemas.microsoft.com/office/drawing/2014/main" id="{F38EDC7C-297D-4CB8-AFD1-508E6E850CF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434" r="25472" b="-3"/>
          <a:stretch/>
        </p:blipFill>
        <p:spPr>
          <a:xfrm>
            <a:off x="7645193" y="315960"/>
            <a:ext cx="4240147" cy="6207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74111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>
            <a:extLst>
              <a:ext uri="{FF2B5EF4-FFF2-40B4-BE49-F238E27FC236}">
                <a16:creationId xmlns:a16="http://schemas.microsoft.com/office/drawing/2014/main" id="{BE194971-2F2D-44B0-8AE6-FF2DCCEE0A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1" name="Oval 5">
            <a:extLst>
              <a:ext uri="{FF2B5EF4-FFF2-40B4-BE49-F238E27FC236}">
                <a16:creationId xmlns:a16="http://schemas.microsoft.com/office/drawing/2014/main" id="{1FF9A61E-EB11-4C46-82E1-3E00A3B4B4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5E564EB3-35F2-4EFF-87DC-642DC02052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35" name="Rectangle 34">
            <a:extLst>
              <a:ext uri="{FF2B5EF4-FFF2-40B4-BE49-F238E27FC236}">
                <a16:creationId xmlns:a16="http://schemas.microsoft.com/office/drawing/2014/main" id="{A540FAC9-3505-49ED-9B06-A0F8C14853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726" cy="68589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9879B3CD-E329-42F5-B136-BA1F37EC05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5464" y="484632"/>
            <a:ext cx="7453538" cy="588091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2BBC0CB8-AA8C-4579-83E8-180CB67067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096" y="977900"/>
            <a:ext cx="6539558" cy="3327734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r>
              <a:rPr lang="en-US" sz="5400" spc="200"/>
              <a:t>"The unexamined life is not worth living."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893C80BB-ED81-4304-83C9-C9EDCCCC76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0096" y="4621235"/>
            <a:ext cx="6539558" cy="122502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000">
                <a:solidFill>
                  <a:schemeClr val="tx1">
                    <a:lumMod val="95000"/>
                    <a:lumOff val="5000"/>
                  </a:schemeClr>
                </a:solidFill>
              </a:rPr>
              <a:t>(Socrates, cited by Plato in 'Apology', 399 BCE)</a:t>
            </a:r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51B042EF-3024-4C57-B282-1B30607FB7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158680" y="4476657"/>
            <a:ext cx="5370974" cy="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Rectangle 40">
            <a:extLst>
              <a:ext uri="{FF2B5EF4-FFF2-40B4-BE49-F238E27FC236}">
                <a16:creationId xmlns:a16="http://schemas.microsoft.com/office/drawing/2014/main" id="{EA0B4097-B645-43E0-A2B5-B8D688E745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19870" y="484632"/>
            <a:ext cx="3584224" cy="588091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79453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2FDF0794-1B86-42B2-B8C7-F60123E638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4" y="0"/>
            <a:ext cx="12188726" cy="6858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30BD1B1-AA22-48F1-B3ED-579CD28460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52444" b="-1"/>
          <a:stretch/>
        </p:blipFill>
        <p:spPr>
          <a:xfrm>
            <a:off x="20" y="975"/>
            <a:ext cx="12191980" cy="6858000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EAA48FC5-3C83-4F1B-BC33-DF0B588F83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96786" y="3064931"/>
            <a:ext cx="8295215" cy="2488568"/>
          </a:xfrm>
          <a:prstGeom prst="rect">
            <a:avLst/>
          </a:prstGeom>
          <a:solidFill>
            <a:srgbClr val="000001">
              <a:alpha val="7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3D84FB-5D02-47D2-98FD-4F01A02E2A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09349" y="3429000"/>
            <a:ext cx="7501651" cy="1090938"/>
          </a:xfrm>
        </p:spPr>
        <p:txBody>
          <a:bodyPr anchor="b">
            <a:normAutofit fontScale="90000"/>
          </a:bodyPr>
          <a:lstStyle/>
          <a:p>
            <a:pPr algn="l"/>
            <a:br>
              <a:rPr lang="en-US">
                <a:ea typeface="+mj-lt"/>
                <a:cs typeface="+mj-lt"/>
              </a:rPr>
            </a:br>
            <a:r>
              <a:rPr lang="en-US">
                <a:solidFill>
                  <a:schemeClr val="bg1"/>
                </a:solidFill>
                <a:ea typeface="+mj-lt"/>
                <a:cs typeface="+mj-lt"/>
              </a:rPr>
              <a:t>POLICY, LAW AND PROFESSIONAL INTERVENTIONS</a:t>
            </a: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62F01714-1A39-4194-BD47-8A9960C599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309349" y="4666480"/>
            <a:ext cx="6832499" cy="0"/>
          </a:xfrm>
          <a:prstGeom prst="line">
            <a:avLst/>
          </a:prstGeom>
          <a:ln w="22225">
            <a:solidFill>
              <a:srgbClr val="4AC4E3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745735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9E4C68A-A4A9-48A4-9FF2-D2896B1EA0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B9AEA5-52CB-49A6-AF8A-33502F291B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4296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5913B58-294F-1940-BF54-67DDC3BFDA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1861" y="804333"/>
            <a:ext cx="3419779" cy="5249334"/>
          </a:xfrm>
        </p:spPr>
        <p:txBody>
          <a:bodyPr>
            <a:normAutofit/>
          </a:bodyPr>
          <a:lstStyle/>
          <a:p>
            <a:pPr algn="r"/>
            <a:r>
              <a:rPr lang="en-GB" sz="3900">
                <a:solidFill>
                  <a:srgbClr val="FFFFFF"/>
                </a:solidFill>
              </a:rPr>
              <a:t>KEY AGENCIES</a:t>
            </a:r>
            <a:br>
              <a:rPr lang="en-GB" sz="3900">
                <a:solidFill>
                  <a:srgbClr val="FFFFFF"/>
                </a:solidFill>
              </a:rPr>
            </a:br>
            <a:r>
              <a:rPr lang="en-GB" sz="3900">
                <a:solidFill>
                  <a:srgbClr val="FFFFFF"/>
                </a:solidFill>
              </a:rPr>
              <a:t>INVOLVED WITH THE FAMILY</a:t>
            </a:r>
            <a:endParaRPr lang="en-US" sz="390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A9BF28-29D6-0848-9B26-82E048905A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51048" y="804333"/>
            <a:ext cx="6733466" cy="5574577"/>
          </a:xfrm>
        </p:spPr>
        <p:txBody>
          <a:bodyPr anchor="ctr">
            <a:normAutofit fontScale="92500" lnSpcReduction="10000"/>
          </a:bodyPr>
          <a:lstStyle/>
          <a:p>
            <a:pPr>
              <a:buFont typeface="Arial" pitchFamily="2" charset="2"/>
              <a:buChar char="•"/>
            </a:pPr>
            <a:r>
              <a:rPr lang="en-GB" sz="2000">
                <a:latin typeface="TW Cen MT"/>
                <a:cs typeface="Arial"/>
              </a:rPr>
              <a:t> The probation service </a:t>
            </a:r>
            <a:endParaRPr lang="en-US" sz="2000">
              <a:latin typeface="TW Cen MT"/>
            </a:endParaRPr>
          </a:p>
          <a:p>
            <a:pPr>
              <a:buFont typeface="Arial" pitchFamily="2" charset="2"/>
              <a:buChar char="•"/>
            </a:pPr>
            <a:r>
              <a:rPr lang="en-GB" sz="2000">
                <a:latin typeface="TW Cen MT"/>
                <a:cs typeface="Arial"/>
              </a:rPr>
              <a:t> Education services ​</a:t>
            </a:r>
          </a:p>
          <a:p>
            <a:pPr>
              <a:buFont typeface="Arial" pitchFamily="2" charset="2"/>
              <a:buChar char="•"/>
            </a:pPr>
            <a:r>
              <a:rPr lang="en-GB" sz="2000">
                <a:latin typeface="TW Cen MT"/>
                <a:cs typeface="Arial"/>
              </a:rPr>
              <a:t> Metropolitan police ​</a:t>
            </a:r>
          </a:p>
          <a:p>
            <a:pPr>
              <a:buFont typeface="Arial" pitchFamily="2" charset="2"/>
              <a:buChar char="•"/>
            </a:pPr>
            <a:r>
              <a:rPr lang="en-GB" sz="2000">
                <a:latin typeface="TW Cen MT"/>
                <a:cs typeface="Arial"/>
              </a:rPr>
              <a:t> The youth in need team ​</a:t>
            </a:r>
          </a:p>
          <a:p>
            <a:pPr>
              <a:buFont typeface="Arial" pitchFamily="2" charset="2"/>
              <a:buChar char="•"/>
            </a:pPr>
            <a:r>
              <a:rPr lang="en-GB" sz="2000">
                <a:latin typeface="TW Cen MT"/>
                <a:cs typeface="Arial"/>
              </a:rPr>
              <a:t> Neighbourhood services (accommodation services) ​</a:t>
            </a:r>
          </a:p>
          <a:p>
            <a:pPr>
              <a:buFont typeface="Arial" pitchFamily="2" charset="2"/>
              <a:buChar char="•"/>
            </a:pPr>
            <a:r>
              <a:rPr lang="en-GB" sz="2000">
                <a:latin typeface="TW Cen MT"/>
                <a:cs typeface="Arial"/>
              </a:rPr>
              <a:t> </a:t>
            </a:r>
            <a:r>
              <a:rPr lang="en-GB" sz="2000" err="1">
                <a:latin typeface="TW Cen MT"/>
                <a:cs typeface="Arial"/>
              </a:rPr>
              <a:t>Camhs</a:t>
            </a:r>
            <a:r>
              <a:rPr lang="en-GB" sz="2000">
                <a:latin typeface="TW Cen MT"/>
                <a:cs typeface="Arial"/>
              </a:rPr>
              <a:t> ​</a:t>
            </a:r>
          </a:p>
          <a:p>
            <a:pPr>
              <a:buFont typeface="Arial" pitchFamily="2" charset="2"/>
              <a:buChar char="•"/>
            </a:pPr>
            <a:r>
              <a:rPr lang="en-GB" sz="2000">
                <a:latin typeface="TW Cen MT"/>
                <a:cs typeface="Arial"/>
              </a:rPr>
              <a:t>​ Kinara family resource centre​</a:t>
            </a:r>
          </a:p>
          <a:p>
            <a:pPr>
              <a:buFont typeface="Arial" pitchFamily="2" charset="2"/>
              <a:buChar char="•"/>
            </a:pPr>
            <a:r>
              <a:rPr lang="en-GB" sz="2000">
                <a:latin typeface="TW Cen MT"/>
                <a:cs typeface="Arial"/>
              </a:rPr>
              <a:t> Parenting support group ​</a:t>
            </a:r>
          </a:p>
          <a:p>
            <a:pPr>
              <a:buFont typeface="Arial" pitchFamily="2" charset="2"/>
              <a:buChar char="•"/>
            </a:pPr>
            <a:r>
              <a:rPr lang="en-GB" sz="2000">
                <a:latin typeface="TW Cen MT"/>
                <a:cs typeface="Arial"/>
              </a:rPr>
              <a:t> Homelessness persons unit​</a:t>
            </a:r>
          </a:p>
          <a:p>
            <a:pPr>
              <a:buFont typeface="Arial" pitchFamily="2" charset="2"/>
              <a:buChar char="•"/>
            </a:pPr>
            <a:r>
              <a:rPr lang="en-GB" sz="2000">
                <a:latin typeface="TW Cen MT"/>
                <a:cs typeface="Arial"/>
              </a:rPr>
              <a:t> Anti-social behavioural team</a:t>
            </a:r>
          </a:p>
          <a:p>
            <a:pPr>
              <a:buFont typeface="Arial" pitchFamily="2" charset="2"/>
              <a:buChar char="•"/>
            </a:pPr>
            <a:r>
              <a:rPr lang="en-GB" sz="2000">
                <a:latin typeface="TW Cen MT"/>
                <a:cs typeface="Arial"/>
              </a:rPr>
              <a:t> Connexions​</a:t>
            </a:r>
          </a:p>
          <a:p>
            <a:pPr>
              <a:buFont typeface="Arial" pitchFamily="2" charset="2"/>
              <a:buChar char="•"/>
            </a:pPr>
            <a:r>
              <a:rPr lang="en-GB" sz="2000">
                <a:latin typeface="TW Cen MT"/>
                <a:cs typeface="Arial"/>
              </a:rPr>
              <a:t> Jobcentre plus  </a:t>
            </a:r>
          </a:p>
          <a:p>
            <a:pPr>
              <a:buFont typeface="Arial" pitchFamily="2" charset="2"/>
              <a:buChar char="•"/>
            </a:pPr>
            <a:r>
              <a:rPr lang="en-GB" sz="2000">
                <a:latin typeface="TW Cen MT"/>
                <a:cs typeface="Arial"/>
              </a:rPr>
              <a:t> A social worker for the family</a:t>
            </a:r>
            <a:br>
              <a:rPr lang="en-GB" sz="1600">
                <a:latin typeface="TW Cen MT"/>
              </a:rPr>
            </a:br>
            <a:endParaRPr lang="en-GB" sz="800">
              <a:latin typeface="TW Cen MT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545247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9E4C68A-A4A9-48A4-9FF2-D2896B1EA0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B9AEA5-52CB-49A6-AF8A-33502F291B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4296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41570EC-B072-014F-969C-C36C06C277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4788" y="804333"/>
            <a:ext cx="3391900" cy="5249334"/>
          </a:xfrm>
        </p:spPr>
        <p:txBody>
          <a:bodyPr>
            <a:normAutofit/>
          </a:bodyPr>
          <a:lstStyle/>
          <a:p>
            <a:pPr algn="r"/>
            <a:r>
              <a:rPr lang="en-US">
                <a:solidFill>
                  <a:srgbClr val="FFFFFF"/>
                </a:solidFill>
              </a:rPr>
              <a:t>POLICIES ​&amp;​ LAW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C110BB-3607-884F-9F65-8137854DD4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51048" y="804333"/>
            <a:ext cx="6184390" cy="5249334"/>
          </a:xfrm>
        </p:spPr>
        <p:txBody>
          <a:bodyPr anchor="ctr">
            <a:normAutofit fontScale="92500" lnSpcReduction="10000"/>
          </a:bodyPr>
          <a:lstStyle/>
          <a:p>
            <a:pPr marL="0" indent="0" fontAlgn="base">
              <a:buClr>
                <a:schemeClr val="tx1"/>
              </a:buClr>
              <a:buNone/>
            </a:pPr>
            <a:endParaRPr lang="en-GB" sz="1800"/>
          </a:p>
          <a:p>
            <a:pPr fontAlgn="base">
              <a:buClr>
                <a:schemeClr val="tx1"/>
              </a:buClr>
              <a:buFont typeface="Arial" pitchFamily="2" charset="2"/>
              <a:buChar char="•"/>
            </a:pPr>
            <a:r>
              <a:rPr lang="en-GB" sz="1800"/>
              <a:t> The Children Act 1989</a:t>
            </a:r>
          </a:p>
          <a:p>
            <a:pPr fontAlgn="base">
              <a:buClr>
                <a:schemeClr val="tx1"/>
              </a:buClr>
              <a:buFont typeface="Arial" panose="020B0602020104020603" pitchFamily="34" charset="0"/>
              <a:buChar char="•"/>
            </a:pPr>
            <a:endParaRPr lang="en-GB" sz="1800"/>
          </a:p>
          <a:p>
            <a:pPr fontAlgn="base">
              <a:buClr>
                <a:schemeClr val="tx1"/>
              </a:buClr>
              <a:buFont typeface="Arial" pitchFamily="2" charset="2"/>
              <a:buChar char="•"/>
            </a:pPr>
            <a:r>
              <a:rPr lang="en-GB" sz="1800"/>
              <a:t> Crime and Disorder act 1998</a:t>
            </a:r>
            <a:r>
              <a:rPr lang="en-US" sz="1800"/>
              <a:t>​</a:t>
            </a:r>
          </a:p>
          <a:p>
            <a:pPr fontAlgn="base">
              <a:buClr>
                <a:schemeClr val="tx1"/>
              </a:buClr>
              <a:buFont typeface="Arial" panose="020B0602020104020603" pitchFamily="34" charset="0"/>
              <a:buChar char="•"/>
            </a:pPr>
            <a:endParaRPr lang="en-US" sz="1800"/>
          </a:p>
          <a:p>
            <a:pPr fontAlgn="base">
              <a:buClr>
                <a:schemeClr val="tx1"/>
              </a:buClr>
              <a:buFont typeface="Arial" pitchFamily="2" charset="2"/>
              <a:buChar char="•"/>
            </a:pPr>
            <a:r>
              <a:rPr lang="en-GB" sz="1800"/>
              <a:t> GDPR Data Protection Act 2018</a:t>
            </a:r>
          </a:p>
          <a:p>
            <a:pPr fontAlgn="base">
              <a:buClr>
                <a:schemeClr val="tx1"/>
              </a:buClr>
              <a:buFont typeface="Arial" panose="020B0602020104020603" pitchFamily="34" charset="0"/>
              <a:buChar char="•"/>
            </a:pPr>
            <a:endParaRPr lang="en-US" sz="1800"/>
          </a:p>
          <a:p>
            <a:pPr fontAlgn="base">
              <a:buClr>
                <a:schemeClr val="tx1"/>
              </a:buClr>
              <a:buFont typeface="Arial" pitchFamily="2" charset="2"/>
              <a:buChar char="•"/>
            </a:pPr>
            <a:r>
              <a:rPr lang="en-GB" sz="1800"/>
              <a:t> Ministry of Housing, Communities and Local Government, 2018.  </a:t>
            </a:r>
          </a:p>
          <a:p>
            <a:pPr fontAlgn="base">
              <a:buClr>
                <a:schemeClr val="tx1"/>
              </a:buClr>
              <a:buFont typeface="Arial" panose="020B0602020104020603" pitchFamily="34" charset="0"/>
              <a:buChar char="•"/>
            </a:pPr>
            <a:endParaRPr lang="en-US" sz="1800"/>
          </a:p>
          <a:p>
            <a:pPr fontAlgn="base">
              <a:buClr>
                <a:schemeClr val="tx1"/>
              </a:buClr>
              <a:buFont typeface="Arial" pitchFamily="2" charset="2"/>
              <a:buChar char="•"/>
            </a:pPr>
            <a:r>
              <a:rPr lang="en-GB" sz="1800"/>
              <a:t> The Equality Act 2010 </a:t>
            </a:r>
          </a:p>
          <a:p>
            <a:pPr fontAlgn="base">
              <a:buClr>
                <a:schemeClr val="tx1"/>
              </a:buClr>
              <a:buFont typeface="Arial" panose="020B0602020104020603" pitchFamily="34" charset="0"/>
              <a:buChar char="•"/>
            </a:pPr>
            <a:endParaRPr lang="en-US" sz="1800"/>
          </a:p>
          <a:p>
            <a:pPr fontAlgn="base">
              <a:buClr>
                <a:schemeClr val="tx1"/>
              </a:buClr>
              <a:buFont typeface="Arial" pitchFamily="2" charset="2"/>
              <a:buChar char="•"/>
            </a:pPr>
            <a:r>
              <a:rPr lang="en-GB" sz="1800"/>
              <a:t> The Human Rights Act 1998. </a:t>
            </a:r>
            <a:r>
              <a:rPr lang="en-US" sz="1800"/>
              <a:t>​</a:t>
            </a:r>
          </a:p>
          <a:p>
            <a:pPr algn="r" fontAlgn="base">
              <a:buFont typeface="Arial" panose="020B0602020104020603" pitchFamily="34" charset="0"/>
              <a:buChar char="•"/>
            </a:pPr>
            <a:r>
              <a:rPr lang="en-GB" sz="1800"/>
              <a:t> (Children and the law NSPCC Learning, 2020)</a:t>
            </a:r>
            <a:r>
              <a:rPr lang="en-US" sz="1800"/>
              <a:t>​</a:t>
            </a:r>
          </a:p>
          <a:p>
            <a:pPr fontAlgn="base">
              <a:buClr>
                <a:schemeClr val="tx1"/>
              </a:buClr>
              <a:buFont typeface="Wingdings" pitchFamily="2" charset="2"/>
              <a:buChar char="Ø"/>
            </a:pPr>
            <a:endParaRPr lang="en-US" sz="1800"/>
          </a:p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58468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B5068B1C-1A28-475A-A0E0-4C23200D82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A616C4F-8EB0-2F43-B7EB-56105BDD7C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5491" y="804333"/>
            <a:ext cx="5116266" cy="5249334"/>
          </a:xfrm>
        </p:spPr>
        <p:txBody>
          <a:bodyPr>
            <a:normAutofit/>
          </a:bodyPr>
          <a:lstStyle/>
          <a:p>
            <a:pPr algn="r"/>
            <a:r>
              <a:rPr lang="en-US">
                <a:solidFill>
                  <a:schemeClr val="bg1"/>
                </a:solidFill>
              </a:rPr>
              <a:t>PREVENTION​ OF ​</a:t>
            </a:r>
            <a:br>
              <a:rPr lang="en-US"/>
            </a:br>
            <a:r>
              <a:rPr lang="en-US">
                <a:solidFill>
                  <a:schemeClr val="bg1"/>
                </a:solidFill>
              </a:rPr>
              <a:t>YOUTH OFFENDING ​</a:t>
            </a:r>
            <a:br>
              <a:rPr lang="en-US"/>
            </a:br>
            <a:r>
              <a:rPr lang="en-US">
                <a:solidFill>
                  <a:schemeClr val="bg1"/>
                </a:solidFill>
              </a:rPr>
              <a:t>OPTIONS ​AVAILABLE ​</a:t>
            </a:r>
            <a:br>
              <a:rPr lang="en-US"/>
            </a:br>
            <a:r>
              <a:rPr lang="en-US">
                <a:solidFill>
                  <a:schemeClr val="bg1"/>
                </a:solidFill>
              </a:rPr>
              <a:t>WITHIN THE UK </a:t>
            </a:r>
          </a:p>
        </p:txBody>
      </p:sp>
      <p:sp>
        <p:nvSpPr>
          <p:cNvPr id="9" name="Rectangle 9">
            <a:extLst>
              <a:ext uri="{FF2B5EF4-FFF2-40B4-BE49-F238E27FC236}">
                <a16:creationId xmlns:a16="http://schemas.microsoft.com/office/drawing/2014/main" id="{6D428773-F789-43B7-B5FD-AE49E5BD2E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6000" y="0"/>
            <a:ext cx="6096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395D31-BA7B-D549-9293-CB7EB3B4E8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78600" y="804333"/>
            <a:ext cx="5307360" cy="5667504"/>
          </a:xfrm>
        </p:spPr>
        <p:txBody>
          <a:bodyPr anchor="ctr">
            <a:normAutofit/>
          </a:bodyPr>
          <a:lstStyle/>
          <a:p>
            <a:pPr fontAlgn="base"/>
            <a:r>
              <a:rPr lang="en-GB" sz="1900" b="1">
                <a:solidFill>
                  <a:srgbClr val="FFFFFF"/>
                </a:solidFill>
              </a:rPr>
              <a:t>Realising ambition</a:t>
            </a:r>
            <a:r>
              <a:rPr lang="en-GB" sz="1900">
                <a:solidFill>
                  <a:srgbClr val="FFFFFF"/>
                </a:solidFill>
              </a:rPr>
              <a:t> is a lottery funded programme that supports programmes across the UK to prevent youth offending. Some of the programmes that it supports include: </a:t>
            </a:r>
            <a:r>
              <a:rPr lang="en-US" sz="1900">
                <a:solidFill>
                  <a:srgbClr val="FFFFFF"/>
                </a:solidFill>
              </a:rPr>
              <a:t>​</a:t>
            </a:r>
          </a:p>
          <a:p>
            <a:pPr fontAlgn="base"/>
            <a:endParaRPr lang="en-GB" sz="1900">
              <a:solidFill>
                <a:srgbClr val="FFFFFF"/>
              </a:solidFill>
            </a:endParaRPr>
          </a:p>
          <a:p>
            <a:pPr fontAlgn="base"/>
            <a:r>
              <a:rPr lang="en-GB" sz="1900"/>
              <a:t>- Roots of Empathy (Action for Children) </a:t>
            </a:r>
            <a:r>
              <a:rPr lang="en-US" sz="1900"/>
              <a:t>​</a:t>
            </a:r>
          </a:p>
          <a:p>
            <a:pPr fontAlgn="base"/>
            <a:r>
              <a:rPr lang="en-GB" sz="1900"/>
              <a:t>​</a:t>
            </a:r>
          </a:p>
          <a:p>
            <a:pPr fontAlgn="base"/>
            <a:r>
              <a:rPr lang="en-GB" sz="1900"/>
              <a:t>- Paths Plus Programme (Barnardo’s)</a:t>
            </a:r>
            <a:r>
              <a:rPr lang="en-US" sz="1900"/>
              <a:t>​</a:t>
            </a:r>
          </a:p>
          <a:p>
            <a:pPr fontAlgn="base"/>
            <a:r>
              <a:rPr lang="en-GB" sz="1900"/>
              <a:t>​</a:t>
            </a:r>
          </a:p>
          <a:p>
            <a:pPr fontAlgn="base"/>
            <a:r>
              <a:rPr lang="en-GB" sz="1900"/>
              <a:t>- Lions Quest Skills for Adolescence (Ambition)</a:t>
            </a:r>
            <a:r>
              <a:rPr lang="en-US" sz="1900"/>
              <a:t>​</a:t>
            </a:r>
          </a:p>
          <a:p>
            <a:pPr fontAlgn="base"/>
            <a:r>
              <a:rPr lang="en-GB" sz="1900"/>
              <a:t>​</a:t>
            </a:r>
          </a:p>
          <a:p>
            <a:pPr fontAlgn="base"/>
            <a:r>
              <a:rPr lang="en-GB" sz="1900"/>
              <a:t>- Respect Young Peoples Programme (Respect)</a:t>
            </a:r>
            <a:r>
              <a:rPr lang="en-US" sz="1900"/>
              <a:t>​</a:t>
            </a:r>
          </a:p>
          <a:p>
            <a:pPr algn="just" fontAlgn="base"/>
            <a:endParaRPr lang="en-US" sz="1900">
              <a:solidFill>
                <a:srgbClr val="FFFFFF"/>
              </a:solidFill>
            </a:endParaRPr>
          </a:p>
          <a:p>
            <a:pPr algn="r"/>
            <a:r>
              <a:rPr lang="en-GB" sz="1900">
                <a:solidFill>
                  <a:srgbClr val="FFFFFF"/>
                </a:solidFill>
              </a:rPr>
              <a:t>(Our Programmes - The Young Foundation, 2020)</a:t>
            </a:r>
            <a:endParaRPr lang="en-US" sz="1900">
              <a:solidFill>
                <a:srgbClr val="FFFFFF"/>
              </a:solidFill>
            </a:endParaRPr>
          </a:p>
          <a:p>
            <a:endParaRPr lang="en-US" sz="19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004240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2FDF0794-1B86-42B2-B8C7-F60123E638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4" y="0"/>
            <a:ext cx="12188726" cy="6858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30BD1B1-AA22-48F1-B3ED-579CD28460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52444" b="-1"/>
          <a:stretch/>
        </p:blipFill>
        <p:spPr>
          <a:xfrm>
            <a:off x="20" y="975"/>
            <a:ext cx="12191980" cy="6858000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EAA48FC5-3C83-4F1B-BC33-DF0B588F83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96786" y="3064931"/>
            <a:ext cx="8295215" cy="2488568"/>
          </a:xfrm>
          <a:prstGeom prst="rect">
            <a:avLst/>
          </a:prstGeom>
          <a:solidFill>
            <a:srgbClr val="000001">
              <a:alpha val="7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3D84FB-5D02-47D2-98FD-4F01A02E2A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25716" y="3140928"/>
            <a:ext cx="7910527" cy="1481229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l"/>
            <a:r>
              <a:rPr lang="en-US" sz="4000">
                <a:solidFill>
                  <a:srgbClr val="FFFFFF"/>
                </a:solidFill>
                <a:ea typeface="+mj-lt"/>
                <a:cs typeface="+mj-lt"/>
              </a:rPr>
              <a:t>CURRENT POLICIES </a:t>
            </a:r>
            <a:r>
              <a:rPr lang="en-US" sz="4000">
                <a:solidFill>
                  <a:schemeClr val="bg1"/>
                </a:solidFill>
                <a:ea typeface="+mj-lt"/>
                <a:cs typeface="+mj-lt"/>
              </a:rPr>
              <a:t>AND PREVENTIONS IN PLACE TO PREVENT AN OCCURRENCE TODAY</a:t>
            </a:r>
            <a:endParaRPr lang="en-US" sz="4000">
              <a:solidFill>
                <a:schemeClr val="bg1"/>
              </a:solidFill>
            </a:endParaRP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62F01714-1A39-4194-BD47-8A9960C599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309349" y="4666480"/>
            <a:ext cx="6832499" cy="0"/>
          </a:xfrm>
          <a:prstGeom prst="line">
            <a:avLst/>
          </a:prstGeom>
          <a:ln w="22225">
            <a:solidFill>
              <a:srgbClr val="4AC4E3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2076170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8">
            <a:extLst>
              <a:ext uri="{FF2B5EF4-FFF2-40B4-BE49-F238E27FC236}">
                <a16:creationId xmlns:a16="http://schemas.microsoft.com/office/drawing/2014/main" id="{1BFB7AEF-EBE4-4D09-8CB7-8EABCB3BE4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9FAFEBEB-E7DF-4119-99EC-3C2C5F3C7A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7" y="321731"/>
            <a:ext cx="5688020" cy="6214535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B515E60-24AF-7E4D-A788-4F9CC76051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998" y="965200"/>
            <a:ext cx="4689938" cy="481559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br>
              <a:rPr lang="en-US"/>
            </a:br>
            <a:r>
              <a:rPr lang="en-US">
                <a:solidFill>
                  <a:srgbClr val="FFFFFF"/>
                </a:solidFill>
              </a:rPr>
              <a:t>The Children AND Families Act 2014</a:t>
            </a:r>
            <a:br>
              <a:rPr lang="en-US"/>
            </a:br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Rectangle 12">
            <a:extLst>
              <a:ext uri="{FF2B5EF4-FFF2-40B4-BE49-F238E27FC236}">
                <a16:creationId xmlns:a16="http://schemas.microsoft.com/office/drawing/2014/main" id="{8E25F227-C9F5-44BC-8ECE-188763D853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76434" y="321732"/>
            <a:ext cx="5693835" cy="621453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5066C6-4D72-D54A-8A7D-01E2F42DE4AC}"/>
              </a:ext>
            </a:extLst>
          </p:cNvPr>
          <p:cNvSpPr/>
          <p:nvPr/>
        </p:nvSpPr>
        <p:spPr>
          <a:xfrm>
            <a:off x="6661065" y="974875"/>
            <a:ext cx="4724573" cy="4852362"/>
          </a:xfrm>
          <a:prstGeom prst="rect">
            <a:avLst/>
          </a:prstGeom>
        </p:spPr>
        <p:txBody>
          <a:bodyPr vert="horz" lIns="45720" tIns="45720" rIns="45720" bIns="45720" rtlCol="0" anchor="ctr">
            <a:normAutofit/>
          </a:bodyPr>
          <a:lstStyle/>
          <a:p>
            <a:pPr defTabSz="914400"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en-US">
                <a:solidFill>
                  <a:srgbClr val="FFFFFF"/>
                </a:solidFill>
              </a:rPr>
              <a:t>- Landmark law in the UK</a:t>
            </a:r>
            <a:endParaRPr lang="en-US"/>
          </a:p>
          <a:p>
            <a:pPr defTabSz="914400"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</a:pPr>
            <a:endParaRPr lang="en-US">
              <a:solidFill>
                <a:srgbClr val="FFFFFF"/>
              </a:solidFill>
            </a:endParaRPr>
          </a:p>
          <a:p>
            <a:pPr defTabSz="914400"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en-US">
                <a:solidFill>
                  <a:srgbClr val="FFFFFF"/>
                </a:solidFill>
              </a:rPr>
              <a:t>- Altered and enhanced existing laws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</a:pPr>
            <a:endParaRPr lang="en-US">
              <a:solidFill>
                <a:srgbClr val="FFFFFF"/>
              </a:solidFill>
            </a:endParaRPr>
          </a:p>
          <a:p>
            <a:pPr defTabSz="914400"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en-US">
                <a:solidFill>
                  <a:srgbClr val="FFFFFF"/>
                </a:solidFill>
              </a:rPr>
              <a:t>- Fused existing laws regarding how children and families interact with the state into one piece of legislation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</a:pPr>
            <a:endParaRPr lang="en-US">
              <a:solidFill>
                <a:srgbClr val="FFFFFF"/>
              </a:solidFill>
            </a:endParaRPr>
          </a:p>
          <a:p>
            <a:pPr algn="r" defTabSz="914400"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en-US">
                <a:solidFill>
                  <a:srgbClr val="FFFFFF"/>
                </a:solidFill>
              </a:rPr>
              <a:t>(Donovan, 2014)</a:t>
            </a:r>
          </a:p>
        </p:txBody>
      </p:sp>
    </p:spTree>
    <p:extLst>
      <p:ext uri="{BB962C8B-B14F-4D97-AF65-F5344CB8AC3E}">
        <p14:creationId xmlns:p14="http://schemas.microsoft.com/office/powerpoint/2010/main" val="344854830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647F247E-B679-44E9-93C2-B2DD5EFB2B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FEE15661-B0F2-42AE-A75B-0999B2CF59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772744" y="484632"/>
            <a:ext cx="8948150" cy="5880916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8C4129-BC54-C640-A6D5-858CF75EA7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9327" y="974269"/>
            <a:ext cx="7923264" cy="1313763"/>
          </a:xfrm>
        </p:spPr>
        <p:txBody>
          <a:bodyPr>
            <a:normAutofit/>
          </a:bodyPr>
          <a:lstStyle/>
          <a:p>
            <a:r>
              <a:rPr lang="en-GB" sz="4300">
                <a:solidFill>
                  <a:srgbClr val="FFFFFF"/>
                </a:solidFill>
              </a:rPr>
              <a:t>The Children and Social Work Act 2017 </a:t>
            </a:r>
            <a:br>
              <a:rPr lang="en-GB" sz="4300">
                <a:solidFill>
                  <a:srgbClr val="FFFFFF"/>
                </a:solidFill>
              </a:rPr>
            </a:br>
            <a:endParaRPr lang="en-US" sz="4300">
              <a:solidFill>
                <a:srgbClr val="FFFFFF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54706C1-38B7-4C23-8749-906CB0DC80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5152" y="484632"/>
            <a:ext cx="2128933" cy="588091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CD161189-7A5B-4B2B-93DC-7771029947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3207198" y="1029524"/>
            <a:ext cx="0" cy="914400"/>
          </a:xfrm>
          <a:prstGeom prst="line">
            <a:avLst/>
          </a:prstGeom>
          <a:ln w="19050">
            <a:solidFill>
              <a:schemeClr val="accent1">
                <a:alpha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51579A-84B4-1C42-9514-3775E28F70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69327" y="2489202"/>
            <a:ext cx="7923264" cy="3554614"/>
          </a:xfrm>
        </p:spPr>
        <p:txBody>
          <a:bodyPr vert="horz" lIns="45720" tIns="45720" rIns="45720" bIns="45720" rtlCol="0" anchor="t">
            <a:normAutofit/>
          </a:bodyPr>
          <a:lstStyle/>
          <a:p>
            <a:pPr>
              <a:buFont typeface="Wingdings" panose="020B0602020104020603" pitchFamily="34" charset="0"/>
              <a:buChar char="§"/>
            </a:pPr>
            <a:r>
              <a:rPr lang="en-GB" sz="2000">
                <a:solidFill>
                  <a:srgbClr val="FFFFFF"/>
                </a:solidFill>
              </a:rPr>
              <a:t> Aims to improve the support for looked-after children and care leavers</a:t>
            </a:r>
            <a:endParaRPr lang="en-US"/>
          </a:p>
          <a:p>
            <a:pPr lvl="0">
              <a:buFont typeface="Wingdings" panose="020B0602020104020603" pitchFamily="34" charset="0"/>
              <a:buChar char="§"/>
            </a:pPr>
            <a:endParaRPr lang="en-GB" sz="2000">
              <a:solidFill>
                <a:srgbClr val="FFFFFF"/>
              </a:solidFill>
            </a:endParaRPr>
          </a:p>
          <a:p>
            <a:pPr>
              <a:buFont typeface="Wingdings" panose="020B0602020104020603" pitchFamily="34" charset="0"/>
              <a:buChar char="§"/>
            </a:pPr>
            <a:r>
              <a:rPr lang="en-GB" sz="2000">
                <a:solidFill>
                  <a:srgbClr val="FFFFFF"/>
                </a:solidFill>
              </a:rPr>
              <a:t> The local authority is to be the ‘best parent it can be’</a:t>
            </a:r>
          </a:p>
          <a:p>
            <a:pPr>
              <a:buFont typeface="Wingdings" panose="020B0602020104020603" pitchFamily="34" charset="0"/>
              <a:buChar char="§"/>
            </a:pPr>
            <a:endParaRPr lang="en-GB" sz="2000">
              <a:solidFill>
                <a:srgbClr val="FFFFFF"/>
              </a:solidFill>
            </a:endParaRPr>
          </a:p>
          <a:p>
            <a:pPr>
              <a:buFont typeface="Wingdings" panose="020B0602020104020603" pitchFamily="34" charset="0"/>
              <a:buChar char="§"/>
            </a:pPr>
            <a:r>
              <a:rPr lang="en-GB" sz="2000">
                <a:solidFill>
                  <a:srgbClr val="FFFFFF"/>
                </a:solidFill>
              </a:rPr>
              <a:t> Local authorities obliged to publish their support offer to care leavers.</a:t>
            </a:r>
          </a:p>
          <a:p>
            <a:pPr marL="0" indent="0" algn="r">
              <a:buNone/>
            </a:pPr>
            <a:endParaRPr lang="en-GB" sz="2000">
              <a:solidFill>
                <a:srgbClr val="FFFFFF"/>
              </a:solidFill>
            </a:endParaRPr>
          </a:p>
          <a:p>
            <a:pPr marL="0" lvl="0" indent="0" algn="r">
              <a:buNone/>
            </a:pPr>
            <a:r>
              <a:rPr lang="en-GB" sz="2000">
                <a:solidFill>
                  <a:srgbClr val="FFFFFF"/>
                </a:solidFill>
              </a:rPr>
              <a:t>(</a:t>
            </a:r>
            <a:r>
              <a:rPr lang="en-GB" sz="2000" err="1">
                <a:solidFill>
                  <a:srgbClr val="FFFFFF"/>
                </a:solidFill>
              </a:rPr>
              <a:t>Carr</a:t>
            </a:r>
            <a:r>
              <a:rPr lang="en-GB" sz="2000">
                <a:solidFill>
                  <a:srgbClr val="FFFFFF"/>
                </a:solidFill>
              </a:rPr>
              <a:t> and </a:t>
            </a:r>
            <a:r>
              <a:rPr lang="en-GB" sz="2000" err="1">
                <a:solidFill>
                  <a:srgbClr val="FFFFFF"/>
                </a:solidFill>
              </a:rPr>
              <a:t>Goosey</a:t>
            </a:r>
            <a:r>
              <a:rPr lang="en-GB" sz="2000">
                <a:solidFill>
                  <a:srgbClr val="FFFFFF"/>
                </a:solidFill>
              </a:rPr>
              <a:t> 2017)</a:t>
            </a:r>
            <a:endParaRPr lang="en-GB"/>
          </a:p>
          <a:p>
            <a:endParaRPr lang="en-US" sz="20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049249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 descr="Diagram&#10;&#10;Description automatically generated">
            <a:extLst>
              <a:ext uri="{FF2B5EF4-FFF2-40B4-BE49-F238E27FC236}">
                <a16:creationId xmlns:a16="http://schemas.microsoft.com/office/drawing/2014/main" id="{5B7BCA4B-B960-C846-A41F-BF5B3E0C62E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50" t="2461" r="18290" b="22462"/>
          <a:stretch/>
        </p:blipFill>
        <p:spPr>
          <a:xfrm>
            <a:off x="4803614" y="4532786"/>
            <a:ext cx="3153471" cy="226512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224F2A9-C7F7-9D4E-BB79-6CFA99B531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3933" y="696728"/>
            <a:ext cx="10435608" cy="1388104"/>
          </a:xfrm>
        </p:spPr>
        <p:txBody>
          <a:bodyPr>
            <a:normAutofit/>
          </a:bodyPr>
          <a:lstStyle/>
          <a:p>
            <a:pPr algn="ctr"/>
            <a:r>
              <a:rPr lang="en-GB" sz="4800"/>
              <a:t>Working Together to Safeguard Children 2018</a:t>
            </a:r>
            <a:br>
              <a:rPr lang="en-GB" sz="4800"/>
            </a:br>
            <a:endParaRPr lang="en-US" sz="480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18DB7AF-0813-4C67-B692-B94E938313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02360505"/>
              </p:ext>
            </p:extLst>
          </p:nvPr>
        </p:nvGraphicFramePr>
        <p:xfrm>
          <a:off x="682484" y="657763"/>
          <a:ext cx="10827032" cy="5007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1064960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21">
            <a:extLst>
              <a:ext uri="{FF2B5EF4-FFF2-40B4-BE49-F238E27FC236}">
                <a16:creationId xmlns:a16="http://schemas.microsoft.com/office/drawing/2014/main" id="{647F247E-B679-44E9-93C2-B2DD5EFB2B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23">
            <a:extLst>
              <a:ext uri="{FF2B5EF4-FFF2-40B4-BE49-F238E27FC236}">
                <a16:creationId xmlns:a16="http://schemas.microsoft.com/office/drawing/2014/main" id="{FEE15661-B0F2-42AE-A75B-0999B2CF59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772744" y="484632"/>
            <a:ext cx="8948150" cy="5880916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E743146-416B-324D-8D05-3826805F8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9327" y="955684"/>
            <a:ext cx="7923264" cy="1332348"/>
          </a:xfrm>
        </p:spPr>
        <p:txBody>
          <a:bodyPr>
            <a:normAutofit/>
          </a:bodyPr>
          <a:lstStyle/>
          <a:p>
            <a:r>
              <a:rPr lang="en-GB" sz="4300">
                <a:solidFill>
                  <a:srgbClr val="FFFFFF"/>
                </a:solidFill>
              </a:rPr>
              <a:t>The common assessment framework (CAF)</a:t>
            </a:r>
            <a:br>
              <a:rPr lang="en-GB" sz="4300">
                <a:solidFill>
                  <a:srgbClr val="FFFFFF"/>
                </a:solidFill>
              </a:rPr>
            </a:br>
            <a:endParaRPr lang="en-US" sz="4300">
              <a:solidFill>
                <a:srgbClr val="FFFFFF"/>
              </a:solidFill>
            </a:endParaRPr>
          </a:p>
        </p:txBody>
      </p:sp>
      <p:sp>
        <p:nvSpPr>
          <p:cNvPr id="21" name="Rectangle 25">
            <a:extLst>
              <a:ext uri="{FF2B5EF4-FFF2-40B4-BE49-F238E27FC236}">
                <a16:creationId xmlns:a16="http://schemas.microsoft.com/office/drawing/2014/main" id="{354706C1-38B7-4C23-8749-906CB0DC80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5152" y="484632"/>
            <a:ext cx="2128933" cy="588091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CD161189-7A5B-4B2B-93DC-7771029947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3207198" y="1029524"/>
            <a:ext cx="0" cy="914400"/>
          </a:xfrm>
          <a:prstGeom prst="line">
            <a:avLst/>
          </a:prstGeom>
          <a:ln w="19050">
            <a:solidFill>
              <a:schemeClr val="accent1">
                <a:alpha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7CC800-5537-9D4C-81C4-5A09834B41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69327" y="2117495"/>
            <a:ext cx="7923264" cy="4232979"/>
          </a:xfrm>
        </p:spPr>
        <p:txBody>
          <a:bodyPr vert="horz" lIns="45720" tIns="45720" rIns="45720" bIns="45720" rtlCol="0" anchor="t">
            <a:normAutofit fontScale="92500" lnSpcReduction="10000"/>
          </a:bodyPr>
          <a:lstStyle/>
          <a:p>
            <a:pPr>
              <a:buFont typeface="Wingdings"/>
              <a:buChar char="§"/>
            </a:pPr>
            <a:r>
              <a:rPr lang="en-GB">
                <a:solidFill>
                  <a:srgbClr val="FFFFFF"/>
                </a:solidFill>
              </a:rPr>
              <a:t> Local and national shared assessment and planning framework.</a:t>
            </a:r>
            <a:endParaRPr lang="en-US"/>
          </a:p>
          <a:p>
            <a:pPr>
              <a:buFont typeface="Wingdings"/>
              <a:buChar char="§"/>
            </a:pPr>
            <a:endParaRPr lang="en-GB">
              <a:solidFill>
                <a:srgbClr val="FFFFFF"/>
              </a:solidFill>
            </a:endParaRPr>
          </a:p>
          <a:p>
            <a:pPr>
              <a:buFont typeface="Wingdings"/>
              <a:buChar char="§"/>
            </a:pPr>
            <a:r>
              <a:rPr lang="en-GB">
                <a:solidFill>
                  <a:srgbClr val="FFFFFF"/>
                </a:solidFill>
              </a:rPr>
              <a:t> Facilitate early identification and assessment of children and young people's additional needs.</a:t>
            </a:r>
          </a:p>
          <a:p>
            <a:pPr>
              <a:buFont typeface="Wingdings"/>
              <a:buChar char="§"/>
            </a:pPr>
            <a:endParaRPr lang="en-GB">
              <a:solidFill>
                <a:srgbClr val="FFFFFF"/>
              </a:solidFill>
            </a:endParaRPr>
          </a:p>
          <a:p>
            <a:pPr>
              <a:buFont typeface="Wingdings"/>
              <a:buChar char="§"/>
            </a:pPr>
            <a:r>
              <a:rPr lang="en-GB">
                <a:solidFill>
                  <a:srgbClr val="FFFFFF"/>
                </a:solidFill>
              </a:rPr>
              <a:t> Promote co-ordinated service response.</a:t>
            </a:r>
            <a:endParaRPr lang="en-GB"/>
          </a:p>
          <a:p>
            <a:pPr>
              <a:buFont typeface="Wingdings"/>
              <a:buChar char="§"/>
            </a:pPr>
            <a:endParaRPr lang="en-GB">
              <a:solidFill>
                <a:srgbClr val="FFFFFF"/>
              </a:solidFill>
            </a:endParaRPr>
          </a:p>
          <a:p>
            <a:pPr>
              <a:buFont typeface="Wingdings"/>
              <a:buChar char="§"/>
            </a:pPr>
            <a:r>
              <a:rPr lang="en-GB">
                <a:solidFill>
                  <a:srgbClr val="FFFFFF"/>
                </a:solidFill>
              </a:rPr>
              <a:t> Promoting and providing strong multi-agency working. </a:t>
            </a:r>
          </a:p>
          <a:p>
            <a:pPr marL="0" indent="0" algn="r">
              <a:buNone/>
            </a:pPr>
            <a:endParaRPr lang="en-GB">
              <a:solidFill>
                <a:srgbClr val="FFFFFF"/>
              </a:solidFill>
            </a:endParaRPr>
          </a:p>
          <a:p>
            <a:pPr marL="0" indent="0" algn="r">
              <a:buNone/>
            </a:pPr>
            <a:r>
              <a:rPr lang="en-GB">
                <a:solidFill>
                  <a:srgbClr val="FFFFFF"/>
                </a:solidFill>
              </a:rPr>
              <a:t>(Bolger, Walker and Lishman, 2014)</a:t>
            </a:r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00286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70D4A79B-06B2-4FE7-9CF6-54D940A8FE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BBFA14D-8E4F-42D4-B5A0-9588A6A454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5" y="321731"/>
            <a:ext cx="11551187" cy="621453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610B2B88-1A1B-486B-9366-918FE2E71D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Content Placeholder 2">
            <a:extLst>
              <a:ext uri="{FF2B5EF4-FFF2-40B4-BE49-F238E27FC236}">
                <a16:creationId xmlns:a16="http://schemas.microsoft.com/office/drawing/2014/main" id="{18DC1F86-C1DA-4EA7-9665-A4DECF7688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1206" y="798184"/>
            <a:ext cx="8415827" cy="1115186"/>
          </a:xfrm>
          <a:solidFill>
            <a:schemeClr val="accent1">
              <a:lumMod val="60000"/>
              <a:lumOff val="40000"/>
            </a:schemeClr>
          </a:solidFill>
        </p:spPr>
        <p:txBody>
          <a:bodyPr vert="horz" lIns="45720" tIns="45720" rIns="45720" bIns="45720" rtlCol="0" anchor="t">
            <a:noAutofit/>
          </a:bodyPr>
          <a:lstStyle/>
          <a:p>
            <a:pPr algn="ctr"/>
            <a:r>
              <a:rPr lang="en-US" sz="3600" b="1">
                <a:solidFill>
                  <a:schemeClr val="bg1"/>
                </a:solidFill>
              </a:rPr>
              <a:t>Serious Case Reviews and Recommendations</a:t>
            </a:r>
          </a:p>
          <a:p>
            <a:endParaRPr 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3E10BAA-938C-41A6-A98F-A5DD393F7D42}"/>
              </a:ext>
            </a:extLst>
          </p:cNvPr>
          <p:cNvSpPr txBox="1"/>
          <p:nvPr/>
        </p:nvSpPr>
        <p:spPr>
          <a:xfrm>
            <a:off x="1649074" y="4603821"/>
            <a:ext cx="8438510" cy="156966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3200">
                <a:solidFill>
                  <a:schemeClr val="bg1"/>
                </a:solidFill>
              </a:rPr>
              <a:t>Munro Review</a:t>
            </a:r>
            <a:br>
              <a:rPr lang="en-GB" sz="3200"/>
            </a:br>
            <a:r>
              <a:rPr lang="en-GB" sz="3200">
                <a:solidFill>
                  <a:schemeClr val="bg1"/>
                </a:solidFill>
              </a:rPr>
              <a:t>(Professor Eileen Munro, 2010)</a:t>
            </a:r>
          </a:p>
          <a:p>
            <a:pPr algn="ctr"/>
            <a:r>
              <a:rPr lang="en-GB" sz="3200">
                <a:solidFill>
                  <a:schemeClr val="bg1"/>
                </a:solidFill>
              </a:rPr>
              <a:t>15 Recommendations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9966190A-B5EF-42C6-A491-DA7D2C1099E9}"/>
              </a:ext>
            </a:extLst>
          </p:cNvPr>
          <p:cNvSpPr txBox="1"/>
          <p:nvPr/>
        </p:nvSpPr>
        <p:spPr>
          <a:xfrm>
            <a:off x="1649993" y="2335266"/>
            <a:ext cx="8447452" cy="1846659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solidFill>
              <a:schemeClr val="tx2">
                <a:lumMod val="25000"/>
              </a:schemeClr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3200"/>
              <a:t>Laming Report</a:t>
            </a:r>
          </a:p>
          <a:p>
            <a:pPr algn="ctr"/>
            <a:r>
              <a:rPr lang="en-US" sz="3200"/>
              <a:t>(Lord Herbert Laming, 2009)</a:t>
            </a:r>
          </a:p>
          <a:p>
            <a:pPr algn="ctr"/>
            <a:r>
              <a:rPr lang="en-GB" sz="3200"/>
              <a:t>58 Recommendations </a:t>
            </a:r>
          </a:p>
          <a:p>
            <a:endParaRPr lang="en-US"/>
          </a:p>
        </p:txBody>
      </p:sp>
      <p:sp>
        <p:nvSpPr>
          <p:cNvPr id="29" name="Curved Right Arrow 9">
            <a:extLst>
              <a:ext uri="{FF2B5EF4-FFF2-40B4-BE49-F238E27FC236}">
                <a16:creationId xmlns:a16="http://schemas.microsoft.com/office/drawing/2014/main" id="{120BBEF4-0909-4C27-AB99-00B113B9CB3E}"/>
              </a:ext>
            </a:extLst>
          </p:cNvPr>
          <p:cNvSpPr/>
          <p:nvPr/>
        </p:nvSpPr>
        <p:spPr>
          <a:xfrm>
            <a:off x="857966" y="1152241"/>
            <a:ext cx="826255" cy="1516723"/>
          </a:xfrm>
          <a:prstGeom prst="curvedRightArrow">
            <a:avLst>
              <a:gd name="adj1" fmla="val 31079"/>
              <a:gd name="adj2" fmla="val 69597"/>
              <a:gd name="adj3" fmla="val 25000"/>
            </a:avLst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1" name="Curved Left Arrow 10">
            <a:extLst>
              <a:ext uri="{FF2B5EF4-FFF2-40B4-BE49-F238E27FC236}">
                <a16:creationId xmlns:a16="http://schemas.microsoft.com/office/drawing/2014/main" id="{EC4E3C83-7B6E-40F1-A6B9-E320A3F41701}"/>
              </a:ext>
            </a:extLst>
          </p:cNvPr>
          <p:cNvSpPr/>
          <p:nvPr/>
        </p:nvSpPr>
        <p:spPr>
          <a:xfrm>
            <a:off x="10097444" y="3295383"/>
            <a:ext cx="1050324" cy="1581665"/>
          </a:xfrm>
          <a:prstGeom prst="curvedLef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42683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2FDF0794-1B86-42B2-B8C7-F60123E638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4" y="0"/>
            <a:ext cx="12188726" cy="6858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30BD1B1-AA22-48F1-B3ED-579CD28460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52444" b="-1"/>
          <a:stretch/>
        </p:blipFill>
        <p:spPr>
          <a:xfrm>
            <a:off x="20" y="975"/>
            <a:ext cx="12191980" cy="6858000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EAA48FC5-3C83-4F1B-BC33-DF0B588F83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96786" y="3064931"/>
            <a:ext cx="8295215" cy="2488568"/>
          </a:xfrm>
          <a:prstGeom prst="rect">
            <a:avLst/>
          </a:prstGeom>
          <a:solidFill>
            <a:srgbClr val="000001">
              <a:alpha val="7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3D84FB-5D02-47D2-98FD-4F01A02E2A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25716" y="3140928"/>
            <a:ext cx="7910527" cy="1481229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l"/>
            <a:r>
              <a:rPr lang="en-US" sz="4400">
                <a:solidFill>
                  <a:srgbClr val="FFFFFF"/>
                </a:solidFill>
                <a:ea typeface="+mj-lt"/>
                <a:cs typeface="+mj-lt"/>
              </a:rPr>
              <a:t>EVALUATION </a:t>
            </a:r>
            <a:r>
              <a:rPr lang="en-US" sz="4400">
                <a:solidFill>
                  <a:schemeClr val="bg1"/>
                </a:solidFill>
                <a:ea typeface="+mj-lt"/>
                <a:cs typeface="+mj-lt"/>
              </a:rPr>
              <a:t>OF </a:t>
            </a:r>
            <a:br>
              <a:rPr lang="en-US" sz="4400">
                <a:solidFill>
                  <a:schemeClr val="bg1"/>
                </a:solidFill>
                <a:ea typeface="+mj-lt"/>
                <a:cs typeface="+mj-lt"/>
              </a:rPr>
            </a:br>
            <a:r>
              <a:rPr lang="en-US" sz="4400">
                <a:solidFill>
                  <a:schemeClr val="bg1"/>
                </a:solidFill>
                <a:ea typeface="+mj-lt"/>
                <a:cs typeface="+mj-lt"/>
              </a:rPr>
              <a:t>MULTI-DISCIPLINARY SERVICES</a:t>
            </a:r>
            <a:endParaRPr lang="en-US" sz="4400">
              <a:solidFill>
                <a:schemeClr val="bg1"/>
              </a:solidFill>
            </a:endParaRP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62F01714-1A39-4194-BD47-8A9960C599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309349" y="4666480"/>
            <a:ext cx="6832499" cy="0"/>
          </a:xfrm>
          <a:prstGeom prst="line">
            <a:avLst/>
          </a:prstGeom>
          <a:ln w="22225">
            <a:solidFill>
              <a:srgbClr val="4AC4E3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9834219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9E4C68A-A4A9-48A4-9FF2-D2896B1EA0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B9AEA5-52CB-49A6-AF8A-33502F291B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4296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CE41FD5-5363-EB4A-8A89-E30E95183761}"/>
              </a:ext>
            </a:extLst>
          </p:cNvPr>
          <p:cNvSpPr txBox="1"/>
          <p:nvPr/>
        </p:nvSpPr>
        <p:spPr>
          <a:xfrm>
            <a:off x="593081" y="804333"/>
            <a:ext cx="3763607" cy="52493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r" defTabSz="914400">
              <a:lnSpc>
                <a:spcPct val="8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000" b="1" cap="all" spc="1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Multi-disciplinary services involved:</a:t>
            </a:r>
            <a:endParaRPr lang="en-US" sz="5000" cap="all" spc="1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1D9857-CD6D-EA4A-A51F-8C3D550BD3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51048" y="804333"/>
            <a:ext cx="6306003" cy="5249334"/>
          </a:xfrm>
        </p:spPr>
        <p:txBody>
          <a:bodyPr vert="horz" lIns="45720" tIns="45720" rIns="45720" bIns="45720" rtlCol="0" anchor="ctr">
            <a:normAutofit/>
          </a:bodyPr>
          <a:lstStyle/>
          <a:p>
            <a:pPr>
              <a:buFont typeface="Courier New"/>
              <a:buChar char="o"/>
            </a:pPr>
            <a:r>
              <a:rPr lang="en-US"/>
              <a:t> Social worker </a:t>
            </a:r>
          </a:p>
          <a:p>
            <a:pPr>
              <a:buFont typeface="Courier New"/>
              <a:buChar char="o"/>
            </a:pPr>
            <a:r>
              <a:rPr lang="en-US"/>
              <a:t> Police </a:t>
            </a:r>
          </a:p>
          <a:p>
            <a:pPr>
              <a:buFont typeface="Courier New"/>
              <a:buChar char="o"/>
            </a:pPr>
            <a:r>
              <a:rPr lang="en-US"/>
              <a:t> ASB Team</a:t>
            </a:r>
          </a:p>
          <a:p>
            <a:pPr>
              <a:buFont typeface="Courier New"/>
              <a:buChar char="o"/>
            </a:pPr>
            <a:r>
              <a:rPr lang="en-US"/>
              <a:t> Local council</a:t>
            </a:r>
          </a:p>
          <a:p>
            <a:pPr>
              <a:buFont typeface="Courier New"/>
              <a:buChar char="o"/>
            </a:pPr>
            <a:r>
              <a:rPr lang="en-US"/>
              <a:t> Probation services</a:t>
            </a:r>
          </a:p>
          <a:p>
            <a:pPr>
              <a:buFont typeface="Courier New"/>
              <a:buChar char="o"/>
            </a:pPr>
            <a:r>
              <a:rPr lang="en-US"/>
              <a:t> Job </a:t>
            </a:r>
            <a:r>
              <a:rPr lang="en-US" err="1"/>
              <a:t>centre</a:t>
            </a:r>
            <a:r>
              <a:rPr lang="en-US"/>
              <a:t>/</a:t>
            </a:r>
            <a:r>
              <a:rPr lang="en-US" err="1"/>
              <a:t>connexions</a:t>
            </a:r>
            <a:r>
              <a:rPr lang="en-US"/>
              <a:t> </a:t>
            </a:r>
          </a:p>
          <a:p>
            <a:pPr>
              <a:buFont typeface="Courier New"/>
              <a:buChar char="o"/>
            </a:pPr>
            <a:r>
              <a:rPr lang="en-US"/>
              <a:t> Parent support group</a:t>
            </a:r>
          </a:p>
          <a:p>
            <a:pPr>
              <a:buFont typeface="Courier New"/>
              <a:buChar char="o"/>
            </a:pPr>
            <a:r>
              <a:rPr lang="en-US"/>
              <a:t> Youth in need team</a:t>
            </a:r>
          </a:p>
          <a:p>
            <a:pPr>
              <a:buFont typeface="Courier New"/>
              <a:buChar char="o"/>
            </a:pPr>
            <a:r>
              <a:rPr lang="en-US"/>
              <a:t> Education service</a:t>
            </a:r>
          </a:p>
          <a:p>
            <a:pPr>
              <a:buFont typeface="Courier New"/>
              <a:buChar char="o"/>
            </a:pPr>
            <a:r>
              <a:rPr lang="en-US"/>
              <a:t> Homeless unit</a:t>
            </a:r>
          </a:p>
          <a:p>
            <a:pPr>
              <a:buFont typeface="Wingdings"/>
              <a:buChar char="§"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351293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647F247E-B679-44E9-93C2-B2DD5EFB2B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FEE15661-B0F2-42AE-A75B-0999B2CF59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772744" y="484632"/>
            <a:ext cx="8948150" cy="5880916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402E238-F5C6-AA45-A4B0-B8FA8C4AF8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9327" y="964976"/>
            <a:ext cx="7923264" cy="1323056"/>
          </a:xfrm>
        </p:spPr>
        <p:txBody>
          <a:bodyPr>
            <a:normAutofit/>
          </a:bodyPr>
          <a:lstStyle/>
          <a:p>
            <a:r>
              <a:rPr lang="en-GB" sz="4300">
                <a:solidFill>
                  <a:srgbClr val="FFFFFF"/>
                </a:solidFill>
              </a:rPr>
              <a:t>Purpose of disciplinary services:</a:t>
            </a:r>
            <a:br>
              <a:rPr lang="en-GB" sz="4300"/>
            </a:br>
            <a:endParaRPr lang="en-US" sz="4300">
              <a:solidFill>
                <a:srgbClr val="FFFFFF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54706C1-38B7-4C23-8749-906CB0DC80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5152" y="484632"/>
            <a:ext cx="2128933" cy="588091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CD161189-7A5B-4B2B-93DC-7771029947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3207198" y="1029524"/>
            <a:ext cx="0" cy="914400"/>
          </a:xfrm>
          <a:prstGeom prst="line">
            <a:avLst/>
          </a:prstGeom>
          <a:ln w="19050">
            <a:solidFill>
              <a:schemeClr val="accent1">
                <a:alpha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EA9AF1-AE3A-1D4F-B15F-60422DF4D5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69327" y="2489202"/>
            <a:ext cx="7923264" cy="3554614"/>
          </a:xfrm>
        </p:spPr>
        <p:txBody>
          <a:bodyPr vert="horz" lIns="45720" tIns="45720" rIns="45720" bIns="45720" rtlCol="0" anchor="t"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What is known about the effectiveness of community </a:t>
            </a:r>
            <a:r>
              <a:rPr lang="en-US" err="1">
                <a:solidFill>
                  <a:srgbClr val="FFFFFF"/>
                </a:solidFill>
              </a:rPr>
              <a:t>programmes</a:t>
            </a:r>
            <a:r>
              <a:rPr lang="en-US">
                <a:solidFill>
                  <a:srgbClr val="FFFFFF"/>
                </a:solidFill>
              </a:rPr>
              <a:t> highlights difficulties in the design and implementation of such </a:t>
            </a:r>
            <a:r>
              <a:rPr lang="en-US" err="1">
                <a:solidFill>
                  <a:srgbClr val="FFFFFF"/>
                </a:solidFill>
              </a:rPr>
              <a:t>programmes</a:t>
            </a:r>
            <a:r>
              <a:rPr lang="en-US">
                <a:solidFill>
                  <a:srgbClr val="FFFFFF"/>
                </a:solidFill>
              </a:rPr>
              <a:t> in relation to appropriate interventions and achieving successful collaborative partnership working between agencies, professionals, and local people</a:t>
            </a:r>
            <a:endParaRPr lang="en-GB">
              <a:solidFill>
                <a:srgbClr val="FFFFFF"/>
              </a:solidFill>
            </a:endParaRPr>
          </a:p>
          <a:p>
            <a:pPr algn="r"/>
            <a:r>
              <a:rPr lang="en-US">
                <a:solidFill>
                  <a:srgbClr val="FFFFFF"/>
                </a:solidFill>
              </a:rPr>
              <a:t>(Haslam, 2018)</a:t>
            </a:r>
            <a:endParaRPr lang="en-GB">
              <a:solidFill>
                <a:srgbClr val="FFFFFF"/>
              </a:solidFill>
            </a:endParaRPr>
          </a:p>
          <a:p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760730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93F437-2097-FB43-8166-8E3BB7356B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8" y="752484"/>
            <a:ext cx="9720072" cy="1332348"/>
          </a:xfrm>
        </p:spPr>
        <p:txBody>
          <a:bodyPr>
            <a:normAutofit/>
          </a:bodyPr>
          <a:lstStyle/>
          <a:p>
            <a:r>
              <a:rPr lang="en-GB" sz="4800">
                <a:solidFill>
                  <a:srgbClr val="000000"/>
                </a:solidFill>
              </a:rPr>
              <a:t>Advantages of disciplinary services:</a:t>
            </a:r>
            <a:br>
              <a:rPr lang="en-GB" sz="4800"/>
            </a:br>
            <a:endParaRPr lang="en-US" sz="4800">
              <a:solidFill>
                <a:srgbClr val="000000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787D56E-8FD5-45F4-8256-992C6CB62B4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16414420"/>
              </p:ext>
            </p:extLst>
          </p:nvPr>
        </p:nvGraphicFramePr>
        <p:xfrm>
          <a:off x="1023938" y="2286000"/>
          <a:ext cx="9720262" cy="4022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6133713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>
            <a:extLst>
              <a:ext uri="{FF2B5EF4-FFF2-40B4-BE49-F238E27FC236}">
                <a16:creationId xmlns:a16="http://schemas.microsoft.com/office/drawing/2014/main" id="{C23416DF-B283-4D9F-A625-146552CA9E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Oval 5">
            <a:extLst>
              <a:ext uri="{FF2B5EF4-FFF2-40B4-BE49-F238E27FC236}">
                <a16:creationId xmlns:a16="http://schemas.microsoft.com/office/drawing/2014/main" id="{73834904-4D9B-41F7-8DA6-0709FD9F7E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9" name="Straight Connector 13">
            <a:extLst>
              <a:ext uri="{FF2B5EF4-FFF2-40B4-BE49-F238E27FC236}">
                <a16:creationId xmlns:a16="http://schemas.microsoft.com/office/drawing/2014/main" id="{C00D1207-ECAF-48E9-8834-2CE4D21982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5">
            <a:extLst>
              <a:ext uri="{FF2B5EF4-FFF2-40B4-BE49-F238E27FC236}">
                <a16:creationId xmlns:a16="http://schemas.microsoft.com/office/drawing/2014/main" id="{19A3FD3A-4B27-4028-BA57-0810F205BC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726" cy="6858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7">
            <a:extLst>
              <a:ext uri="{FF2B5EF4-FFF2-40B4-BE49-F238E27FC236}">
                <a16:creationId xmlns:a16="http://schemas.microsoft.com/office/drawing/2014/main" id="{60461F8B-A17E-4AE4-92BC-BA2E49E1AB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96613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93F437-2097-FB43-8166-8E3BB7356B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0640" y="1160470"/>
            <a:ext cx="3399648" cy="303485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r>
              <a:rPr lang="en-US" sz="3400" spc="200">
                <a:solidFill>
                  <a:srgbClr val="FFFFFF"/>
                </a:solidFill>
              </a:rPr>
              <a:t>disadvantages of disciplinary services:</a:t>
            </a:r>
            <a:br>
              <a:rPr lang="en-US" sz="3400" spc="200"/>
            </a:br>
            <a:endParaRPr lang="en-US" sz="3400" spc="200">
              <a:solidFill>
                <a:srgbClr val="FFFFFF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7924C81-365A-A64A-9675-AA9E3026DEB6}"/>
              </a:ext>
            </a:extLst>
          </p:cNvPr>
          <p:cNvSpPr txBox="1"/>
          <p:nvPr/>
        </p:nvSpPr>
        <p:spPr>
          <a:xfrm>
            <a:off x="8519116" y="5633735"/>
            <a:ext cx="2892683" cy="235941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algn="r" defTabSz="914400">
              <a:spcAft>
                <a:spcPts val="200"/>
              </a:spcAft>
              <a:buClr>
                <a:schemeClr val="accent1"/>
              </a:buClr>
              <a:buSzPct val="100000"/>
            </a:pPr>
            <a:r>
              <a:rPr lang="en-US" sz="1600">
                <a:solidFill>
                  <a:schemeClr val="accent1"/>
                </a:solidFill>
              </a:rPr>
              <a:t> (Billingham et al., 2016)</a:t>
            </a:r>
          </a:p>
          <a:p>
            <a:pPr algn="r" defTabSz="914400">
              <a:spcAft>
                <a:spcPts val="200"/>
              </a:spcAft>
              <a:buClr>
                <a:schemeClr val="accent1"/>
              </a:buClr>
              <a:buSzPct val="100000"/>
            </a:pPr>
            <a:endParaRPr lang="en-US" sz="1600">
              <a:solidFill>
                <a:srgbClr val="FFFFFF"/>
              </a:solidFill>
            </a:endParaRPr>
          </a:p>
        </p:txBody>
      </p:sp>
      <p:cxnSp>
        <p:nvCxnSpPr>
          <p:cNvPr id="15" name="Straight Connector 19">
            <a:extLst>
              <a:ext uri="{FF2B5EF4-FFF2-40B4-BE49-F238E27FC236}">
                <a16:creationId xmlns:a16="http://schemas.microsoft.com/office/drawing/2014/main" id="{5E450F13-FCAB-474F-93BB-7046901397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68749" y="3765314"/>
            <a:ext cx="2834640" cy="0"/>
          </a:xfrm>
          <a:prstGeom prst="line">
            <a:avLst/>
          </a:prstGeom>
          <a:ln w="1905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21">
            <a:extLst>
              <a:ext uri="{FF2B5EF4-FFF2-40B4-BE49-F238E27FC236}">
                <a16:creationId xmlns:a16="http://schemas.microsoft.com/office/drawing/2014/main" id="{00E7859C-56C8-49DC-ABF5-6C538427CD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95130" y="1963779"/>
            <a:ext cx="0" cy="292608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787D56E-8FD5-45F4-8256-992C6CB62B4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57151530"/>
              </p:ext>
            </p:extLst>
          </p:nvPr>
        </p:nvGraphicFramePr>
        <p:xfrm>
          <a:off x="5708822" y="521602"/>
          <a:ext cx="5611169" cy="48991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1220890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E01716-20E5-C34A-B288-064AA6CA44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8" y="696728"/>
            <a:ext cx="8018272" cy="1388104"/>
          </a:xfrm>
        </p:spPr>
        <p:txBody>
          <a:bodyPr>
            <a:normAutofit/>
          </a:bodyPr>
          <a:lstStyle/>
          <a:p>
            <a:r>
              <a:rPr lang="en-GB"/>
              <a:t>References</a:t>
            </a:r>
            <a:br>
              <a:rPr lang="en-GB"/>
            </a:b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11F7AC-6060-754F-8278-7F4FDC5D8E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2128025"/>
            <a:ext cx="8018271" cy="4181335"/>
          </a:xfrm>
        </p:spPr>
        <p:txBody>
          <a:bodyPr vert="horz" lIns="45720" tIns="45720" rIns="45720" bIns="45720" rtlCol="0" anchor="t">
            <a:normAutofit lnSpcReduction="10000"/>
          </a:bodyPr>
          <a:lstStyle/>
          <a:p>
            <a:r>
              <a:rPr lang="en-US" sz="1400">
                <a:effectLst/>
                <a:latin typeface="Arial"/>
                <a:ea typeface="Calibri" panose="020F0502020204030204" pitchFamily="34" charset="0"/>
                <a:cs typeface="Times New Roman"/>
              </a:rPr>
              <a:t>Billingham, M. et al. (2016) ‘</a:t>
            </a:r>
            <a:r>
              <a:rPr lang="en-US" sz="1400" i="1">
                <a:effectLst/>
                <a:latin typeface="Arial"/>
                <a:ea typeface="Calibri" panose="020F0502020204030204" pitchFamily="34" charset="0"/>
                <a:cs typeface="Times New Roman"/>
              </a:rPr>
              <a:t>Pearson BTEC National Health and Social Care</a:t>
            </a:r>
            <a:r>
              <a:rPr lang="en-US" sz="1400">
                <a:effectLst/>
                <a:latin typeface="Arial"/>
                <a:ea typeface="Calibri" panose="020F0502020204030204" pitchFamily="34" charset="0"/>
                <a:cs typeface="Times New Roman"/>
              </a:rPr>
              <a:t>.’ London: Pearson Education Limited.</a:t>
            </a:r>
            <a:r>
              <a:rPr lang="en-US" sz="1400">
                <a:latin typeface="Arial"/>
                <a:ea typeface="Calibri" panose="020F0502020204030204" pitchFamily="34" charset="0"/>
                <a:cs typeface="Times New Roman"/>
              </a:rPr>
              <a:t> </a:t>
            </a:r>
            <a:endParaRPr lang="en-GB" sz="1400">
              <a:effectLst/>
              <a:latin typeface="Calibri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400">
                <a:effectLst/>
                <a:latin typeface="Arial"/>
                <a:ea typeface="Calibri" panose="020F0502020204030204" pitchFamily="34" charset="0"/>
                <a:cs typeface="Times New Roman"/>
              </a:rPr>
              <a:t>Bolger, J., Walker, P. and Lishman, J. (2014) ‘</a:t>
            </a:r>
            <a:r>
              <a:rPr lang="en-GB" sz="1400" i="1">
                <a:effectLst/>
                <a:latin typeface="Arial"/>
                <a:ea typeface="Calibri" panose="020F0502020204030204" pitchFamily="34" charset="0"/>
                <a:cs typeface="Times New Roman"/>
              </a:rPr>
              <a:t>Social Work: An Introduction.’</a:t>
            </a:r>
            <a:r>
              <a:rPr lang="en-GB" sz="1400">
                <a:effectLst/>
                <a:latin typeface="Arial"/>
                <a:ea typeface="Calibri" panose="020F0502020204030204" pitchFamily="34" charset="0"/>
                <a:cs typeface="Times New Roman"/>
              </a:rPr>
              <a:t> London: Sage publications, pp. 169-183.</a:t>
            </a:r>
            <a:r>
              <a:rPr lang="en-US" sz="1400">
                <a:latin typeface="Arial"/>
                <a:ea typeface="Calibri" panose="020F0502020204030204" pitchFamily="34" charset="0"/>
                <a:cs typeface="Times New Roman"/>
              </a:rPr>
              <a:t>        </a:t>
            </a:r>
            <a:endParaRPr lang="en-GB" sz="1400">
              <a:effectLst/>
              <a:latin typeface="Calibri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400">
                <a:effectLst/>
                <a:latin typeface="Arial"/>
                <a:ea typeface="Calibri" panose="020F0502020204030204" pitchFamily="34" charset="0"/>
                <a:cs typeface="Times New Roman"/>
              </a:rPr>
              <a:t>Bonnefoy, X. (2007) ‘</a:t>
            </a:r>
            <a:r>
              <a:rPr lang="en-US" sz="1400" i="1">
                <a:effectLst/>
                <a:latin typeface="Arial"/>
                <a:ea typeface="Calibri" panose="020F0502020204030204" pitchFamily="34" charset="0"/>
                <a:cs typeface="Times New Roman"/>
              </a:rPr>
              <a:t>Inadequate housing and health: An overview’ International Journal of Environment and Pollution </a:t>
            </a:r>
            <a:r>
              <a:rPr lang="en-GB" sz="1400">
                <a:effectLst/>
                <a:latin typeface="Arial"/>
                <a:ea typeface="Calibri" panose="020F0502020204030204" pitchFamily="34" charset="0"/>
                <a:cs typeface="Times New Roman"/>
              </a:rPr>
              <a:t>30(3/4) pp.10-11. DOI: 10.1504/IJEP.2007.014819 </a:t>
            </a:r>
          </a:p>
          <a:p>
            <a:r>
              <a:rPr lang="en-GB" sz="1400" i="1">
                <a:effectLst/>
                <a:latin typeface="Arial"/>
                <a:ea typeface="Calibri" panose="020F0502020204030204" pitchFamily="34" charset="0"/>
                <a:cs typeface="Times New Roman"/>
              </a:rPr>
              <a:t>Bromley.gov.uk (2020) Common Assessment Framework (CAF). Easy guide to CAF. </a:t>
            </a:r>
            <a:r>
              <a:rPr lang="en-GB" sz="1400">
                <a:effectLst/>
                <a:latin typeface="Arial"/>
                <a:ea typeface="Calibri" panose="020F0502020204030204" pitchFamily="34" charset="0"/>
                <a:cs typeface="Times New Roman"/>
              </a:rPr>
              <a:t>Available at:</a:t>
            </a:r>
            <a:r>
              <a:rPr lang="en-GB" sz="1400" u="sng">
                <a:effectLst/>
                <a:latin typeface="Arial"/>
                <a:ea typeface="Calibri" panose="020F0502020204030204" pitchFamily="34" charset="0"/>
                <a:cs typeface="Times New Roman"/>
                <a:hlinkClick r:id="rId2"/>
              </a:rPr>
              <a:t> https://www.bromley.gov.uk/info/200017/children_and_families/533/common_assessment_framework_caf/2</a:t>
            </a:r>
            <a:r>
              <a:rPr lang="en-GB" sz="1400" u="sng">
                <a:effectLst/>
                <a:latin typeface="Arial"/>
                <a:ea typeface="Calibri" panose="020F0502020204030204" pitchFamily="34" charset="0"/>
                <a:cs typeface="Times New Roman"/>
              </a:rPr>
              <a:t> </a:t>
            </a:r>
            <a:r>
              <a:rPr lang="en-GB" sz="1400">
                <a:effectLst/>
                <a:latin typeface="Arial"/>
                <a:ea typeface="Calibri" panose="020F0502020204030204" pitchFamily="34" charset="0"/>
                <a:cs typeface="Times New Roman"/>
              </a:rPr>
              <a:t>(Accessed on 24th October 2020)</a:t>
            </a:r>
          </a:p>
          <a:p>
            <a:r>
              <a:rPr lang="en-GB" sz="1400" err="1">
                <a:effectLst/>
                <a:latin typeface="Arial"/>
                <a:ea typeface="Calibri" panose="020F0502020204030204" pitchFamily="34" charset="0"/>
                <a:cs typeface="Times New Roman"/>
              </a:rPr>
              <a:t>Carr</a:t>
            </a:r>
            <a:r>
              <a:rPr lang="en-GB" sz="1400">
                <a:effectLst/>
                <a:latin typeface="Arial"/>
                <a:ea typeface="Calibri" panose="020F0502020204030204" pitchFamily="34" charset="0"/>
                <a:cs typeface="Times New Roman"/>
              </a:rPr>
              <a:t>, H. and </a:t>
            </a:r>
            <a:r>
              <a:rPr lang="en-GB" sz="1400" err="1">
                <a:effectLst/>
                <a:latin typeface="Arial"/>
                <a:ea typeface="Calibri" panose="020F0502020204030204" pitchFamily="34" charset="0"/>
                <a:cs typeface="Times New Roman"/>
              </a:rPr>
              <a:t>Goosey</a:t>
            </a:r>
            <a:r>
              <a:rPr lang="en-GB" sz="1400">
                <a:effectLst/>
                <a:latin typeface="Arial"/>
                <a:ea typeface="Calibri" panose="020F0502020204030204" pitchFamily="34" charset="0"/>
                <a:cs typeface="Times New Roman"/>
              </a:rPr>
              <a:t>, D. (2017) ‘</a:t>
            </a:r>
            <a:r>
              <a:rPr lang="en-GB" sz="1400" i="1">
                <a:effectLst/>
                <a:latin typeface="Arial"/>
                <a:ea typeface="Calibri" panose="020F0502020204030204" pitchFamily="34" charset="0"/>
                <a:cs typeface="Times New Roman"/>
              </a:rPr>
              <a:t>Law for social workers</a:t>
            </a:r>
            <a:r>
              <a:rPr lang="en-GB" sz="1400">
                <a:effectLst/>
                <a:latin typeface="Arial"/>
                <a:ea typeface="Calibri" panose="020F0502020204030204" pitchFamily="34" charset="0"/>
                <a:cs typeface="Times New Roman"/>
              </a:rPr>
              <a:t>.’ 14th ed. Oxford: Oxford University Press., p. 82.</a:t>
            </a:r>
          </a:p>
          <a:p>
            <a:r>
              <a:rPr lang="en-GB" sz="1400">
                <a:effectLst/>
                <a:latin typeface="Arial"/>
                <a:ea typeface="Calibri" panose="020F0502020204030204" pitchFamily="34" charset="0"/>
                <a:cs typeface="Times New Roman"/>
              </a:rPr>
              <a:t>Childrens Workforce Development Council (2007) ‘</a:t>
            </a:r>
            <a:r>
              <a:rPr lang="en-GB" sz="1400" i="1">
                <a:effectLst/>
                <a:latin typeface="Arial"/>
                <a:ea typeface="Calibri" panose="020F0502020204030204" pitchFamily="34" charset="0"/>
                <a:cs typeface="Times New Roman"/>
              </a:rPr>
              <a:t>The Common Assessment Framework for children and young people.’</a:t>
            </a:r>
            <a:r>
              <a:rPr lang="en-GB" sz="1400">
                <a:effectLst/>
                <a:latin typeface="Arial"/>
                <a:ea typeface="Calibri" panose="020F0502020204030204" pitchFamily="34" charset="0"/>
                <a:cs typeface="Times New Roman"/>
              </a:rPr>
              <a:t> A guide for practitioners. Available at:</a:t>
            </a:r>
            <a:r>
              <a:rPr lang="en-GB" sz="1400" u="sng">
                <a:effectLst/>
                <a:latin typeface="Arial"/>
                <a:ea typeface="Calibri" panose="020F0502020204030204" pitchFamily="34" charset="0"/>
                <a:cs typeface="Times New Roman"/>
                <a:hlinkClick r:id="rId3"/>
              </a:rPr>
              <a:t> https://greatermanchesterscb.proceduresonline.com/pdfs/caf_guidance_practitioners.pdf</a:t>
            </a:r>
            <a:r>
              <a:rPr lang="en-GB" sz="1400" u="sng">
                <a:effectLst/>
                <a:latin typeface="Arial"/>
                <a:ea typeface="Calibri" panose="020F0502020204030204" pitchFamily="34" charset="0"/>
                <a:cs typeface="Times New Roman"/>
              </a:rPr>
              <a:t> </a:t>
            </a:r>
            <a:r>
              <a:rPr lang="en-GB" sz="1400">
                <a:effectLst/>
                <a:latin typeface="Arial"/>
                <a:ea typeface="Calibri" panose="020F0502020204030204" pitchFamily="34" charset="0"/>
                <a:cs typeface="Times New Roman"/>
              </a:rPr>
              <a:t>(Accessed on 24th October 2020)</a:t>
            </a:r>
          </a:p>
          <a:p>
            <a:r>
              <a:rPr lang="en-GB" sz="1400">
                <a:effectLst/>
                <a:latin typeface="Arial"/>
                <a:ea typeface="Calibri" panose="020F0502020204030204" pitchFamily="34" charset="0"/>
                <a:cs typeface="Times New Roman"/>
              </a:rPr>
              <a:t>Cleveland, H. et al.</a:t>
            </a:r>
            <a:r>
              <a:rPr lang="en-GB" sz="1400">
                <a:latin typeface="Arial"/>
                <a:ea typeface="Calibri" panose="020F0502020204030204" pitchFamily="34" charset="0"/>
                <a:cs typeface="Times New Roman"/>
              </a:rPr>
              <a:t> </a:t>
            </a:r>
            <a:r>
              <a:rPr lang="en-GB" sz="1400">
                <a:effectLst/>
                <a:latin typeface="Arial"/>
                <a:ea typeface="Calibri" panose="020F0502020204030204" pitchFamily="34" charset="0"/>
                <a:cs typeface="Times New Roman"/>
              </a:rPr>
              <a:t> (2000) ‘</a:t>
            </a:r>
            <a:r>
              <a:rPr lang="en-GB" sz="1400" i="1">
                <a:effectLst/>
                <a:latin typeface="Arial"/>
                <a:ea typeface="Calibri" panose="020F0502020204030204" pitchFamily="34" charset="0"/>
                <a:cs typeface="Times New Roman"/>
              </a:rPr>
              <a:t>Behaviour problems among children with different family structures: The influence of genetic self-selection.</a:t>
            </a:r>
            <a:r>
              <a:rPr lang="en-GB" sz="1400">
                <a:effectLst/>
                <a:latin typeface="Arial"/>
                <a:ea typeface="Calibri" panose="020F0502020204030204" pitchFamily="34" charset="0"/>
                <a:cs typeface="Times New Roman"/>
              </a:rPr>
              <a:t>’ Child Development, 71, pp.733-751.</a:t>
            </a:r>
          </a:p>
          <a:p>
            <a:endParaRPr lang="en-US" sz="120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7D7B666-D5E6-48CE-B26A-FB5E5C34AF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583348" y="325601"/>
            <a:ext cx="2286920" cy="390807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6EE670A-A41A-44AD-BC1C-2090365EB5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583348" y="4394539"/>
            <a:ext cx="2286920" cy="2029724"/>
          </a:xfrm>
          <a:prstGeom prst="rect">
            <a:avLst/>
          </a:prstGeom>
          <a:solidFill>
            <a:schemeClr val="tx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370702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B5F48C-9B61-9E43-94C4-EB2C4768D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808464"/>
            <a:ext cx="8018271" cy="5640286"/>
          </a:xfrm>
        </p:spPr>
        <p:txBody>
          <a:bodyPr vert="horz" lIns="45720" tIns="45720" rIns="45720" bIns="45720" rtlCol="0" anchor="t">
            <a:normAutofit/>
          </a:bodyPr>
          <a:lstStyle/>
          <a:p>
            <a:r>
              <a:rPr lang="en-GB" sz="1400">
                <a:effectLst/>
                <a:latin typeface="Arial"/>
                <a:ea typeface="Calibri" panose="020F0502020204030204" pitchFamily="34" charset="0"/>
                <a:cs typeface="Times New Roman"/>
              </a:rPr>
              <a:t>Donovan, T. (2014) ‘</a:t>
            </a:r>
            <a:r>
              <a:rPr lang="en-GB" sz="1400" i="1">
                <a:effectLst/>
                <a:latin typeface="Arial"/>
                <a:ea typeface="Calibri" panose="020F0502020204030204" pitchFamily="34" charset="0"/>
                <a:cs typeface="Times New Roman"/>
              </a:rPr>
              <a:t>What The Children And Families Act 2014 Means For Social Work And Social Workers - Community Care</a:t>
            </a:r>
            <a:r>
              <a:rPr lang="en-GB" sz="1400">
                <a:effectLst/>
                <a:latin typeface="Arial"/>
                <a:ea typeface="Calibri" panose="020F0502020204030204" pitchFamily="34" charset="0"/>
                <a:cs typeface="Times New Roman"/>
              </a:rPr>
              <a:t>.’ [online] Community Care. Available at: &lt;http://www.communitycare.co.uk/2014/04/16/children-families-act-2014-means-social-work-social-workers/&gt;</a:t>
            </a:r>
            <a:r>
              <a:rPr lang="en-GB" sz="1400">
                <a:latin typeface="Arial"/>
                <a:ea typeface="Calibri" panose="020F0502020204030204" pitchFamily="34" charset="0"/>
                <a:cs typeface="Times New Roman"/>
              </a:rPr>
              <a:t> </a:t>
            </a:r>
            <a:r>
              <a:rPr lang="en-GB" sz="1400">
                <a:effectLst/>
                <a:latin typeface="Calibri"/>
                <a:ea typeface="Calibri" panose="020F0502020204030204" pitchFamily="34" charset="0"/>
                <a:cs typeface="Times New Roman"/>
              </a:rPr>
              <a:t> </a:t>
            </a:r>
            <a:r>
              <a:rPr lang="en-GB" sz="1400">
                <a:effectLst/>
                <a:latin typeface="Arial"/>
                <a:ea typeface="Calibri" panose="020F0502020204030204" pitchFamily="34" charset="0"/>
                <a:cs typeface="Times New Roman"/>
              </a:rPr>
              <a:t>(Accessed 20</a:t>
            </a:r>
            <a:r>
              <a:rPr lang="en-GB" sz="1400" baseline="30000">
                <a:effectLst/>
                <a:latin typeface="Arial"/>
                <a:ea typeface="Calibri" panose="020F0502020204030204" pitchFamily="34" charset="0"/>
                <a:cs typeface="Times New Roman"/>
              </a:rPr>
              <a:t>th</a:t>
            </a:r>
            <a:r>
              <a:rPr lang="en-GB" sz="1400">
                <a:effectLst/>
                <a:latin typeface="Arial"/>
                <a:ea typeface="Calibri" panose="020F0502020204030204" pitchFamily="34" charset="0"/>
                <a:cs typeface="Times New Roman"/>
              </a:rPr>
              <a:t> October 2020)</a:t>
            </a:r>
          </a:p>
          <a:p>
            <a:r>
              <a:rPr lang="en-GB" sz="1400">
                <a:effectLst/>
                <a:latin typeface="Arial"/>
                <a:ea typeface="Calibri" panose="020F0502020204030204" pitchFamily="34" charset="0"/>
                <a:cs typeface="Times New Roman"/>
              </a:rPr>
              <a:t>GOV.UK (2019) Care leavers in prison and probation Available at: </a:t>
            </a:r>
            <a:r>
              <a:rPr lang="en-GB" sz="1400" u="sng">
                <a:effectLst/>
                <a:latin typeface="Arial"/>
                <a:ea typeface="Calibri" panose="020F0502020204030204" pitchFamily="34" charset="0"/>
                <a:cs typeface="Times New Roman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https://www.gov.uk/guidance/care-leavers-in-prison-and-probation</a:t>
            </a:r>
            <a:r>
              <a:rPr lang="en-GB" sz="1400">
                <a:latin typeface="Arial"/>
                <a:ea typeface="Calibri" panose="020F0502020204030204" pitchFamily="34" charset="0"/>
                <a:cs typeface="Times New Roman"/>
              </a:rPr>
              <a:t> </a:t>
            </a:r>
            <a:r>
              <a:rPr lang="en-GB" sz="1400">
                <a:effectLst/>
                <a:latin typeface="Arial"/>
                <a:ea typeface="Calibri" panose="020F0502020204030204" pitchFamily="34" charset="0"/>
                <a:cs typeface="Times New Roman"/>
              </a:rPr>
              <a:t> (Accessed 15 October 2020)</a:t>
            </a:r>
          </a:p>
          <a:p>
            <a:r>
              <a:rPr lang="en-GB" sz="1400">
                <a:effectLst/>
                <a:latin typeface="Arial"/>
                <a:ea typeface="Calibri" panose="020F0502020204030204" pitchFamily="34" charset="0"/>
                <a:cs typeface="Times New Roman"/>
              </a:rPr>
              <a:t>GOV.UK. (2009) Safeguarding children and young people from sexual exploitation - Publications - GOV.UK. 2009. Available at: https://www.gov.uk/government/publications/safeguarding-children-and-young-people-from-sexual-exploitation-supplementary-guidance</a:t>
            </a:r>
            <a:r>
              <a:rPr lang="en-GB" sz="1400">
                <a:latin typeface="Arial"/>
                <a:ea typeface="Calibri" panose="020F0502020204030204" pitchFamily="34" charset="0"/>
                <a:cs typeface="Times New Roman"/>
              </a:rPr>
              <a:t> </a:t>
            </a:r>
            <a:r>
              <a:rPr lang="en-GB" sz="1400">
                <a:latin typeface="Calibri"/>
                <a:ea typeface="Calibri" panose="020F0502020204030204" pitchFamily="34" charset="0"/>
                <a:cs typeface="Times New Roman"/>
              </a:rPr>
              <a:t> </a:t>
            </a:r>
            <a:r>
              <a:rPr lang="en-GB" sz="1400">
                <a:effectLst/>
                <a:latin typeface="Arial"/>
                <a:ea typeface="Calibri" panose="020F0502020204030204" pitchFamily="34" charset="0"/>
                <a:cs typeface="Times New Roman"/>
              </a:rPr>
              <a:t>(Accessed: 26 October 2020)</a:t>
            </a:r>
          </a:p>
          <a:p>
            <a:r>
              <a:rPr lang="en-US" sz="1400">
                <a:effectLst/>
                <a:latin typeface="Arial"/>
                <a:ea typeface="Calibri" panose="020F0502020204030204" pitchFamily="34" charset="0"/>
                <a:cs typeface="Times New Roman"/>
              </a:rPr>
              <a:t>Haslam, J.M. (2018) ‘</a:t>
            </a:r>
            <a:r>
              <a:rPr lang="en-US" sz="1400" u="sng">
                <a:effectLst/>
                <a:latin typeface="Arial"/>
                <a:ea typeface="Calibri" panose="020F0502020204030204" pitchFamily="34" charset="0"/>
                <a:cs typeface="Times New Roman"/>
                <a:hlinkClick r:id="rId3"/>
              </a:rPr>
              <a:t>Working with family carers’, </a:t>
            </a:r>
            <a:r>
              <a:rPr lang="en-US" sz="1400" i="1" u="sng">
                <a:effectLst/>
                <a:latin typeface="Arial"/>
                <a:ea typeface="Calibri" panose="020F0502020204030204" pitchFamily="34" charset="0"/>
                <a:cs typeface="Times New Roman"/>
                <a:hlinkClick r:id="rId3"/>
              </a:rPr>
              <a:t>Critical and Radical Social Work</a:t>
            </a:r>
            <a:r>
              <a:rPr lang="en-US" sz="1400">
                <a:effectLst/>
                <a:latin typeface="Arial"/>
                <a:ea typeface="Calibri" panose="020F0502020204030204" pitchFamily="34" charset="0"/>
                <a:cs typeface="Times New Roman"/>
              </a:rPr>
              <a:t>, 6(3), pp. 425-427(3). </a:t>
            </a:r>
            <a:r>
              <a:rPr lang="en-US" sz="1400" b="1">
                <a:effectLst/>
                <a:latin typeface="Arial"/>
                <a:ea typeface="Calibri" panose="020F0502020204030204" pitchFamily="34" charset="0"/>
                <a:cs typeface="Times New Roman"/>
              </a:rPr>
              <a:t>DOI:</a:t>
            </a:r>
            <a:r>
              <a:rPr lang="en-US" sz="1400">
                <a:effectLst/>
                <a:latin typeface="Arial"/>
                <a:ea typeface="Calibri" panose="020F0502020204030204" pitchFamily="34" charset="0"/>
                <a:cs typeface="Times New Roman"/>
              </a:rPr>
              <a:t> </a:t>
            </a:r>
            <a:r>
              <a:rPr lang="en-US" sz="1400" u="sng">
                <a:effectLst/>
                <a:latin typeface="Arial"/>
                <a:ea typeface="Calibri" panose="020F0502020204030204" pitchFamily="34" charset="0"/>
                <a:cs typeface="Times New Roman"/>
                <a:hlinkClick r:id="rId4"/>
              </a:rPr>
              <a:t>https://doi.org/10.1332/204986018X15388225682750</a:t>
            </a:r>
            <a:r>
              <a:rPr lang="en-US" sz="1400">
                <a:effectLst/>
                <a:latin typeface="Arial"/>
                <a:ea typeface="Calibri" panose="020F0502020204030204" pitchFamily="34" charset="0"/>
                <a:cs typeface="Times New Roman"/>
              </a:rPr>
              <a:t>. (Accessed 17</a:t>
            </a:r>
            <a:r>
              <a:rPr lang="en-US" sz="1400" baseline="30000">
                <a:effectLst/>
                <a:latin typeface="Arial"/>
                <a:ea typeface="Calibri" panose="020F0502020204030204" pitchFamily="34" charset="0"/>
                <a:cs typeface="Times New Roman"/>
              </a:rPr>
              <a:t>th</a:t>
            </a:r>
            <a:r>
              <a:rPr lang="en-US" sz="1400">
                <a:effectLst/>
                <a:latin typeface="Arial"/>
                <a:ea typeface="Calibri" panose="020F0502020204030204" pitchFamily="34" charset="0"/>
                <a:cs typeface="Times New Roman"/>
              </a:rPr>
              <a:t> October 2020).</a:t>
            </a:r>
            <a:endParaRPr lang="en-GB" sz="1400">
              <a:effectLst/>
              <a:latin typeface="Arial"/>
              <a:ea typeface="Calibri" panose="020F0502020204030204" pitchFamily="34" charset="0"/>
              <a:cs typeface="Times New Roman"/>
            </a:endParaRPr>
          </a:p>
          <a:p>
            <a:pPr fontAlgn="base"/>
            <a:r>
              <a:rPr lang="en-GB" sz="1400">
                <a:effectLst/>
                <a:latin typeface="Arial"/>
                <a:ea typeface="Times New Roman" panose="02020603050405020304" pitchFamily="18" charset="0"/>
                <a:cs typeface="Arial"/>
              </a:rPr>
              <a:t>NSPCC Learning (2020)</a:t>
            </a:r>
            <a:r>
              <a:rPr lang="en-GB" sz="1400" i="1">
                <a:effectLst/>
                <a:latin typeface="Arial"/>
                <a:ea typeface="Times New Roman" panose="02020603050405020304" pitchFamily="18" charset="0"/>
                <a:cs typeface="Arial"/>
              </a:rPr>
              <a:t> ’Children And The Law NSPCC Learning.</a:t>
            </a:r>
            <a:r>
              <a:rPr lang="en-GB" sz="1400">
                <a:effectLst/>
                <a:latin typeface="Arial"/>
                <a:ea typeface="Times New Roman" panose="02020603050405020304" pitchFamily="18" charset="0"/>
                <a:cs typeface="Arial"/>
              </a:rPr>
              <a:t>’ [online] Available at: </a:t>
            </a:r>
            <a:r>
              <a:rPr lang="en-GB" sz="1400" u="sng">
                <a:effectLst/>
                <a:latin typeface="Arial"/>
                <a:ea typeface="Times New Roman" panose="02020603050405020304" pitchFamily="18" charset="0"/>
                <a:cs typeface="Arial"/>
                <a:hlinkClick r:id="rId5"/>
              </a:rPr>
              <a:t>https://learning.nspcc.org.uk/child-protection-system/children-the-law/</a:t>
            </a:r>
            <a:r>
              <a:rPr lang="en-GB" sz="1400">
                <a:effectLst/>
                <a:latin typeface="Arial"/>
                <a:ea typeface="Times New Roman" panose="02020603050405020304" pitchFamily="18" charset="0"/>
                <a:cs typeface="Arial"/>
              </a:rPr>
              <a:t> (Accessed: 13 October 2020). </a:t>
            </a:r>
          </a:p>
          <a:p>
            <a:pPr fontAlgn="base"/>
            <a:r>
              <a:rPr lang="en-GB" sz="1400">
                <a:effectLst/>
                <a:latin typeface="Arial"/>
                <a:ea typeface="Times New Roman" panose="02020603050405020304" pitchFamily="18" charset="0"/>
                <a:cs typeface="Arial"/>
              </a:rPr>
              <a:t>Rand.org. (2020) ‘</a:t>
            </a:r>
            <a:r>
              <a:rPr lang="en-GB" sz="1400" i="1">
                <a:effectLst/>
                <a:latin typeface="Arial"/>
                <a:ea typeface="Times New Roman" panose="02020603050405020304" pitchFamily="18" charset="0"/>
                <a:cs typeface="Arial"/>
              </a:rPr>
              <a:t>Interventions to reduce antisocial behaviour and crime</a:t>
            </a:r>
            <a:r>
              <a:rPr lang="en-GB" sz="1400">
                <a:effectLst/>
                <a:latin typeface="Arial"/>
                <a:ea typeface="Times New Roman" panose="02020603050405020304" pitchFamily="18" charset="0"/>
                <a:cs typeface="Arial"/>
              </a:rPr>
              <a:t>’ [online] Available at: https://www.rand.org/content/dam/rand/pubs/technical (Accessed 12 October 2020). </a:t>
            </a:r>
          </a:p>
          <a:p>
            <a:pPr fontAlgn="base"/>
            <a:r>
              <a:rPr lang="en-GB" sz="1400">
                <a:effectLst/>
                <a:latin typeface="Arial"/>
                <a:ea typeface="Times New Roman" panose="02020603050405020304" pitchFamily="18" charset="0"/>
                <a:cs typeface="Arial"/>
              </a:rPr>
              <a:t>The Young Foundation (2020) ‘ Our Programmes - The Young Foundation.’ [online] Available at: </a:t>
            </a:r>
            <a:r>
              <a:rPr lang="en-GB" sz="1400" u="sng">
                <a:effectLst/>
                <a:latin typeface="Arial"/>
                <a:ea typeface="Times New Roman" panose="02020603050405020304" pitchFamily="18" charset="0"/>
                <a:cs typeface="Arial"/>
                <a:hlinkClick r:id="rId6"/>
              </a:rPr>
              <a:t>https://www.youngfoundation.org/our-programmes/</a:t>
            </a:r>
            <a:r>
              <a:rPr lang="en-GB" sz="1400">
                <a:effectLst/>
                <a:latin typeface="Arial"/>
                <a:ea typeface="Times New Roman" panose="02020603050405020304" pitchFamily="18" charset="0"/>
                <a:cs typeface="Arial"/>
              </a:rPr>
              <a:t> (Accessed 13 October 2020). </a:t>
            </a:r>
          </a:p>
          <a:p>
            <a:r>
              <a:rPr lang="en-GB" sz="1400">
                <a:effectLst/>
                <a:latin typeface="Arial"/>
                <a:ea typeface="Calibri" panose="020F0502020204030204" pitchFamily="34" charset="0"/>
                <a:cs typeface="Times New Roman"/>
              </a:rPr>
              <a:t>Wells and Rankin, J.H. (1991) </a:t>
            </a:r>
            <a:r>
              <a:rPr lang="en-GB" sz="1400" i="1">
                <a:effectLst/>
                <a:latin typeface="Arial"/>
                <a:ea typeface="Calibri" panose="020F0502020204030204" pitchFamily="34" charset="0"/>
                <a:cs typeface="Times New Roman"/>
              </a:rPr>
              <a:t>`Families and delinquency: A meta-analysis of the impact of broken homes.` </a:t>
            </a:r>
            <a:r>
              <a:rPr lang="en-GB" sz="1400">
                <a:effectLst/>
                <a:latin typeface="Arial"/>
                <a:ea typeface="Calibri" panose="020F0502020204030204" pitchFamily="34" charset="0"/>
                <a:cs typeface="Times New Roman"/>
              </a:rPr>
              <a:t>Social problems, 38, pp.71-93</a:t>
            </a:r>
          </a:p>
          <a:p>
            <a:r>
              <a:rPr lang="en-GB" sz="1400" err="1">
                <a:effectLst/>
                <a:latin typeface="Arial"/>
                <a:ea typeface="Calibri" panose="020F0502020204030204" pitchFamily="34" charset="0"/>
                <a:cs typeface="Times New Roman"/>
              </a:rPr>
              <a:t>Wyness</a:t>
            </a:r>
            <a:r>
              <a:rPr lang="en-GB" sz="1400">
                <a:effectLst/>
                <a:latin typeface="Arial"/>
                <a:ea typeface="Calibri" panose="020F0502020204030204" pitchFamily="34" charset="0"/>
                <a:cs typeface="Times New Roman"/>
              </a:rPr>
              <a:t>, M. (2012) </a:t>
            </a:r>
            <a:r>
              <a:rPr lang="en-GB" sz="1400" i="1">
                <a:effectLst/>
                <a:latin typeface="Arial"/>
                <a:ea typeface="Calibri" panose="020F0502020204030204" pitchFamily="34" charset="0"/>
                <a:cs typeface="Times New Roman"/>
              </a:rPr>
              <a:t>`Childhood and society` </a:t>
            </a:r>
            <a:r>
              <a:rPr lang="en-GB" sz="1400">
                <a:effectLst/>
                <a:latin typeface="Arial"/>
                <a:ea typeface="Calibri" panose="020F0502020204030204" pitchFamily="34" charset="0"/>
                <a:cs typeface="Times New Roman"/>
              </a:rPr>
              <a:t>2</a:t>
            </a:r>
            <a:r>
              <a:rPr lang="en-GB" sz="1400" baseline="30000">
                <a:effectLst/>
                <a:latin typeface="Arial"/>
                <a:ea typeface="Calibri" panose="020F0502020204030204" pitchFamily="34" charset="0"/>
                <a:cs typeface="Times New Roman"/>
              </a:rPr>
              <a:t>nd</a:t>
            </a:r>
            <a:r>
              <a:rPr lang="en-GB" sz="1400">
                <a:effectLst/>
                <a:latin typeface="Arial"/>
                <a:ea typeface="Calibri" panose="020F0502020204030204" pitchFamily="34" charset="0"/>
                <a:cs typeface="Times New Roman"/>
              </a:rPr>
              <a:t> ed. Hampshire: Macmillian Publishers Limited</a:t>
            </a:r>
          </a:p>
          <a:p>
            <a:endParaRPr lang="en-GB" sz="10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100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7D7B666-D5E6-48CE-B26A-FB5E5C34AF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583348" y="325601"/>
            <a:ext cx="2286920" cy="390807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6EE670A-A41A-44AD-BC1C-2090365EB5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583348" y="4394539"/>
            <a:ext cx="2286920" cy="2029724"/>
          </a:xfrm>
          <a:prstGeom prst="rect">
            <a:avLst/>
          </a:prstGeom>
          <a:solidFill>
            <a:schemeClr val="tx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28905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46b8f10f-f56e-4e87-af4a-2384ac144562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D3B00B9D084464B970E6F5A4ABBB667" ma:contentTypeVersion="4" ma:contentTypeDescription="Create a new document." ma:contentTypeScope="" ma:versionID="21832bef44619d20864163156fccd0e1">
  <xsd:schema xmlns:xsd="http://www.w3.org/2001/XMLSchema" xmlns:xs="http://www.w3.org/2001/XMLSchema" xmlns:p="http://schemas.microsoft.com/office/2006/metadata/properties" xmlns:ns3="46b8f10f-f56e-4e87-af4a-2384ac144562" targetNamespace="http://schemas.microsoft.com/office/2006/metadata/properties" ma:root="true" ma:fieldsID="8367cc0456b8f707abe7a1eda121529f" ns3:_="">
    <xsd:import namespace="46b8f10f-f56e-4e87-af4a-2384ac144562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6b8f10f-f56e-4e87-af4a-2384ac14456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88A2F88-55C5-4ED1-9541-807C65424763}">
  <ds:schemaRefs>
    <ds:schemaRef ds:uri="46b8f10f-f56e-4e87-af4a-2384ac144562"/>
    <ds:schemaRef ds:uri="http://schemas.microsoft.com/office/2006/metadata/properties"/>
    <ds:schemaRef ds:uri="http://schemas.microsoft.com/office/infopath/2007/PartnerControls"/>
    <ds:schemaRef ds:uri="http://www.w3.org/2000/xmlns/"/>
    <ds:schemaRef ds:uri="http://www.w3.org/2001/XMLSchema-instance"/>
  </ds:schemaRefs>
</ds:datastoreItem>
</file>

<file path=customXml/itemProps2.xml><?xml version="1.0" encoding="utf-8"?>
<ds:datastoreItem xmlns:ds="http://schemas.openxmlformats.org/officeDocument/2006/customXml" ds:itemID="{CC1E08A8-133F-492D-A0CF-ECE9919A6620}">
  <ds:schemaRefs>
    <ds:schemaRef ds:uri="46b8f10f-f56e-4e87-af4a-2384ac144562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0/xmlns/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4F44C90D-2A62-4985-9618-3460247437B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1568</Words>
  <Application>Microsoft Macintosh PowerPoint</Application>
  <PresentationFormat>Widescreen</PresentationFormat>
  <Paragraphs>212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30</vt:i4>
      </vt:variant>
    </vt:vector>
  </HeadingPairs>
  <TitlesOfParts>
    <vt:vector size="41" baseType="lpstr">
      <vt:lpstr>Aharoni</vt:lpstr>
      <vt:lpstr>Arial</vt:lpstr>
      <vt:lpstr>Calibri</vt:lpstr>
      <vt:lpstr>Courier New</vt:lpstr>
      <vt:lpstr>Tw Cen MT</vt:lpstr>
      <vt:lpstr>Tw Cen MT</vt:lpstr>
      <vt:lpstr>Tw Cen MT Condensed</vt:lpstr>
      <vt:lpstr>Wingdings</vt:lpstr>
      <vt:lpstr>Wingdings 3</vt:lpstr>
      <vt:lpstr>1_Integral</vt:lpstr>
      <vt:lpstr>Integral</vt:lpstr>
      <vt:lpstr>PowerPoint Presentation</vt:lpstr>
      <vt:lpstr>PowerPoint Presentation</vt:lpstr>
      <vt:lpstr>Risk factors that contribute to the vulnerability of the family</vt:lpstr>
      <vt:lpstr>Risk factors</vt:lpstr>
      <vt:lpstr>Behavioural issues</vt:lpstr>
      <vt:lpstr>VULNERABILITY </vt:lpstr>
      <vt:lpstr>Break-up</vt:lpstr>
      <vt:lpstr>housing</vt:lpstr>
      <vt:lpstr>Genetic vs environmental</vt:lpstr>
      <vt:lpstr>Analysis of rationale</vt:lpstr>
      <vt:lpstr>support and promote the welfare and rights of FAMILY b:</vt:lpstr>
      <vt:lpstr>Proposed actions:</vt:lpstr>
      <vt:lpstr>"The unexamined life is not worth living."</vt:lpstr>
      <vt:lpstr> POLICY, LAW AND PROFESSIONAL INTERVENTIONS</vt:lpstr>
      <vt:lpstr>KEY AGENCIES INVOLVED WITH THE FAMILY</vt:lpstr>
      <vt:lpstr>POLICIES ​&amp;​ LAW</vt:lpstr>
      <vt:lpstr>PREVENTION​ OF ​ YOUTH OFFENDING ​ OPTIONS ​AVAILABLE ​ WITHIN THE UK </vt:lpstr>
      <vt:lpstr>CURRENT POLICIES AND PREVENTIONS IN PLACE TO PREVENT AN OCCURRENCE TODAY</vt:lpstr>
      <vt:lpstr> The Children AND Families Act 2014 </vt:lpstr>
      <vt:lpstr>The Children and Social Work Act 2017  </vt:lpstr>
      <vt:lpstr>Working Together to Safeguard Children 2018 </vt:lpstr>
      <vt:lpstr>The common assessment framework (CAF) </vt:lpstr>
      <vt:lpstr>PowerPoint Presentation</vt:lpstr>
      <vt:lpstr>EVALUATION OF  MULTI-DISCIPLINARY SERVICES</vt:lpstr>
      <vt:lpstr>PowerPoint Presentation</vt:lpstr>
      <vt:lpstr>Purpose of disciplinary services: </vt:lpstr>
      <vt:lpstr>Advantages of disciplinary services: </vt:lpstr>
      <vt:lpstr>disadvantages of disciplinary services: </vt:lpstr>
      <vt:lpstr>References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 Khan (1715173)</dc:creator>
  <cp:lastModifiedBy>Tahseen Akhtar (1907552)</cp:lastModifiedBy>
  <cp:revision>5</cp:revision>
  <dcterms:created xsi:type="dcterms:W3CDTF">2020-10-29T14:34:25Z</dcterms:created>
  <dcterms:modified xsi:type="dcterms:W3CDTF">2020-10-29T21:35:27Z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0x010100AD3B00B9D084464B970E6F5A4ABBB667</vt:lpwstr>
  </property>
</Properties>
</file>