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4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5.xml" ContentType="application/vnd.openxmlformats-officedocument.theme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3" r:id="rId1"/>
    <p:sldMasterId id="2147483725" r:id="rId2"/>
    <p:sldMasterId id="2147483867" r:id="rId3"/>
    <p:sldMasterId id="2147483884" r:id="rId4"/>
    <p:sldMasterId id="2147483897" r:id="rId5"/>
    <p:sldMasterId id="2147483909" r:id="rId6"/>
  </p:sldMasterIdLst>
  <p:notesMasterIdLst>
    <p:notesMasterId r:id="rId24"/>
  </p:notesMasterIdLst>
  <p:handoutMasterIdLst>
    <p:handoutMasterId r:id="rId25"/>
  </p:handoutMasterIdLst>
  <p:sldIdLst>
    <p:sldId id="505" r:id="rId7"/>
    <p:sldId id="501" r:id="rId8"/>
    <p:sldId id="502" r:id="rId9"/>
    <p:sldId id="503" r:id="rId10"/>
    <p:sldId id="504" r:id="rId11"/>
    <p:sldId id="377" r:id="rId12"/>
    <p:sldId id="489" r:id="rId13"/>
    <p:sldId id="490" r:id="rId14"/>
    <p:sldId id="495" r:id="rId15"/>
    <p:sldId id="494" r:id="rId16"/>
    <p:sldId id="496" r:id="rId17"/>
    <p:sldId id="484" r:id="rId18"/>
    <p:sldId id="485" r:id="rId19"/>
    <p:sldId id="500" r:id="rId20"/>
    <p:sldId id="483" r:id="rId21"/>
    <p:sldId id="497" r:id="rId22"/>
    <p:sldId id="498" r:id="rId23"/>
  </p:sldIdLst>
  <p:sldSz cx="9144000" cy="6858000" type="screen4x3"/>
  <p:notesSz cx="6858000" cy="9144000"/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4400" kern="1200">
        <a:solidFill>
          <a:schemeClr val="tx2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Arial" charset="0"/>
      </a:defRPr>
    </a:lvl1pPr>
    <a:lvl2pPr marL="457200" algn="ctr" rtl="0" fontAlgn="base">
      <a:spcBef>
        <a:spcPct val="0"/>
      </a:spcBef>
      <a:spcAft>
        <a:spcPct val="0"/>
      </a:spcAft>
      <a:defRPr sz="4400" kern="1200">
        <a:solidFill>
          <a:schemeClr val="tx2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Arial" charset="0"/>
      </a:defRPr>
    </a:lvl2pPr>
    <a:lvl3pPr marL="914400" algn="ctr" rtl="0" fontAlgn="base">
      <a:spcBef>
        <a:spcPct val="0"/>
      </a:spcBef>
      <a:spcAft>
        <a:spcPct val="0"/>
      </a:spcAft>
      <a:defRPr sz="4400" kern="1200">
        <a:solidFill>
          <a:schemeClr val="tx2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Arial" charset="0"/>
      </a:defRPr>
    </a:lvl3pPr>
    <a:lvl4pPr marL="1371600" algn="ctr" rtl="0" fontAlgn="base">
      <a:spcBef>
        <a:spcPct val="0"/>
      </a:spcBef>
      <a:spcAft>
        <a:spcPct val="0"/>
      </a:spcAft>
      <a:defRPr sz="4400" kern="1200">
        <a:solidFill>
          <a:schemeClr val="tx2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Arial" charset="0"/>
      </a:defRPr>
    </a:lvl4pPr>
    <a:lvl5pPr marL="1828800" algn="ctr" rtl="0" fontAlgn="base">
      <a:spcBef>
        <a:spcPct val="0"/>
      </a:spcBef>
      <a:spcAft>
        <a:spcPct val="0"/>
      </a:spcAft>
      <a:defRPr sz="4400" kern="1200">
        <a:solidFill>
          <a:schemeClr val="tx2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sz="4400" kern="1200">
        <a:solidFill>
          <a:schemeClr val="tx2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sz="4400" kern="1200">
        <a:solidFill>
          <a:schemeClr val="tx2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sz="4400" kern="1200">
        <a:solidFill>
          <a:schemeClr val="tx2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sz="4400" kern="1200">
        <a:solidFill>
          <a:schemeClr val="tx2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450" autoAdjust="0"/>
    <p:restoredTop sz="94610" autoAdjust="0"/>
  </p:normalViewPr>
  <p:slideViewPr>
    <p:cSldViewPr>
      <p:cViewPr varScale="1">
        <p:scale>
          <a:sx n="108" d="100"/>
          <a:sy n="108" d="100"/>
        </p:scale>
        <p:origin x="1488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theme" Target="theme/theme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F9736D-1A10-48DF-825D-D95F48F5866C}" type="doc">
      <dgm:prSet loTypeId="urn:microsoft.com/office/officeart/2009/3/layout/IncreasingArrows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349D62E-00EB-48CD-AA38-263B70D7FA3B}">
      <dgm:prSet phldrT="[Text]"/>
      <dgm:spPr>
        <a:solidFill>
          <a:schemeClr val="tx1">
            <a:lumMod val="85000"/>
            <a:lumOff val="15000"/>
          </a:schemeClr>
        </a:solidFill>
      </dgm:spPr>
      <dgm:t>
        <a:bodyPr/>
        <a:lstStyle/>
        <a:p>
          <a:r>
            <a:rPr lang="en-GB" dirty="0"/>
            <a:t>WE HAD</a:t>
          </a:r>
        </a:p>
      </dgm:t>
    </dgm:pt>
    <dgm:pt modelId="{849B6340-1319-4BF6-9F65-EBF722EEEB0A}" type="parTrans" cxnId="{17BCD4ED-301C-402F-8402-5C19C9BA98E8}">
      <dgm:prSet/>
      <dgm:spPr/>
      <dgm:t>
        <a:bodyPr/>
        <a:lstStyle/>
        <a:p>
          <a:endParaRPr lang="en-GB"/>
        </a:p>
      </dgm:t>
    </dgm:pt>
    <dgm:pt modelId="{8194056D-790A-4429-83EF-6EA0D3B2E4EB}" type="sibTrans" cxnId="{17BCD4ED-301C-402F-8402-5C19C9BA98E8}">
      <dgm:prSet/>
      <dgm:spPr/>
      <dgm:t>
        <a:bodyPr/>
        <a:lstStyle/>
        <a:p>
          <a:endParaRPr lang="en-GB"/>
        </a:p>
      </dgm:t>
    </dgm:pt>
    <dgm:pt modelId="{AA5200F0-CAED-40C8-AB02-DFD1E461DFE8}">
      <dgm:prSet phldrT="[Text]" custT="1"/>
      <dgm:spPr/>
      <dgm:t>
        <a:bodyPr/>
        <a:lstStyle/>
        <a:p>
          <a:r>
            <a:rPr lang="en-GB" sz="2400" dirty="0"/>
            <a:t>Epics</a:t>
          </a:r>
          <a:endParaRPr lang="en-GB" sz="2800" dirty="0"/>
        </a:p>
        <a:p>
          <a:r>
            <a:rPr lang="en-GB" sz="2400" dirty="0"/>
            <a:t>Representations</a:t>
          </a:r>
        </a:p>
        <a:p>
          <a:r>
            <a:rPr lang="en-GB" sz="2400" dirty="0"/>
            <a:t>Monuments</a:t>
          </a:r>
        </a:p>
        <a:p>
          <a:r>
            <a:rPr lang="en-GB" sz="2400" dirty="0"/>
            <a:t>Histories</a:t>
          </a:r>
        </a:p>
        <a:p>
          <a:r>
            <a:rPr lang="en-GB" sz="2400" dirty="0"/>
            <a:t>Nations, Groups, Teams</a:t>
          </a:r>
        </a:p>
        <a:p>
          <a:r>
            <a:rPr lang="en-GB" sz="2400" dirty="0"/>
            <a:t>Large and expensive</a:t>
          </a:r>
        </a:p>
        <a:p>
          <a:endParaRPr lang="en-GB" sz="1600" dirty="0"/>
        </a:p>
        <a:p>
          <a:endParaRPr lang="en-GB" sz="1600" dirty="0"/>
        </a:p>
      </dgm:t>
    </dgm:pt>
    <dgm:pt modelId="{17673305-6796-4A13-8C4A-D56B3F8E05E6}" type="parTrans" cxnId="{A746E313-7E71-465C-A2F9-AC09EA615313}">
      <dgm:prSet/>
      <dgm:spPr/>
      <dgm:t>
        <a:bodyPr/>
        <a:lstStyle/>
        <a:p>
          <a:endParaRPr lang="en-GB"/>
        </a:p>
      </dgm:t>
    </dgm:pt>
    <dgm:pt modelId="{8898C750-497F-4EEC-A58D-9E61FB55D392}" type="sibTrans" cxnId="{A746E313-7E71-465C-A2F9-AC09EA615313}">
      <dgm:prSet/>
      <dgm:spPr/>
      <dgm:t>
        <a:bodyPr/>
        <a:lstStyle/>
        <a:p>
          <a:endParaRPr lang="en-GB"/>
        </a:p>
      </dgm:t>
    </dgm:pt>
    <dgm:pt modelId="{4162F2D5-3532-4F68-977F-2F5D73A62E73}">
      <dgm:prSet phldrT="[Text]"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en-GB" dirty="0"/>
            <a:t>WE NEED</a:t>
          </a:r>
        </a:p>
      </dgm:t>
    </dgm:pt>
    <dgm:pt modelId="{5C673C7E-B9BB-4AD5-93AD-52B1A1EB99D7}" type="parTrans" cxnId="{8781738D-C66A-46FB-A4E3-A3DAFE32C575}">
      <dgm:prSet/>
      <dgm:spPr/>
      <dgm:t>
        <a:bodyPr/>
        <a:lstStyle/>
        <a:p>
          <a:endParaRPr lang="en-GB"/>
        </a:p>
      </dgm:t>
    </dgm:pt>
    <dgm:pt modelId="{CC34D6E6-52D7-48CE-9574-53CBF3CCEBD3}" type="sibTrans" cxnId="{8781738D-C66A-46FB-A4E3-A3DAFE32C575}">
      <dgm:prSet/>
      <dgm:spPr/>
      <dgm:t>
        <a:bodyPr/>
        <a:lstStyle/>
        <a:p>
          <a:endParaRPr lang="en-GB"/>
        </a:p>
      </dgm:t>
    </dgm:pt>
    <dgm:pt modelId="{96C496F6-9D05-4A22-A325-F44FFB2CC91F}">
      <dgm:prSet phldrT="[Text]"/>
      <dgm:spPr/>
      <dgm:t>
        <a:bodyPr/>
        <a:lstStyle/>
        <a:p>
          <a:r>
            <a:rPr lang="en-GB" dirty="0"/>
            <a:t>Novels</a:t>
          </a:r>
        </a:p>
        <a:p>
          <a:r>
            <a:rPr lang="en-GB" dirty="0"/>
            <a:t>Expression</a:t>
          </a:r>
        </a:p>
        <a:p>
          <a:r>
            <a:rPr lang="en-GB" dirty="0"/>
            <a:t>Homes</a:t>
          </a:r>
        </a:p>
        <a:p>
          <a:r>
            <a:rPr lang="en-GB" dirty="0"/>
            <a:t>Stories</a:t>
          </a:r>
        </a:p>
        <a:p>
          <a:r>
            <a:rPr lang="en-GB" dirty="0"/>
            <a:t>Persons, Individuals</a:t>
          </a:r>
        </a:p>
        <a:p>
          <a:r>
            <a:rPr lang="en-GB" dirty="0"/>
            <a:t>Small and Cheap</a:t>
          </a:r>
        </a:p>
      </dgm:t>
    </dgm:pt>
    <dgm:pt modelId="{D21F860B-EFBF-4514-9795-BFE13B262CC1}" type="parTrans" cxnId="{0FB85AB3-40F0-48F0-9D90-EE60DBD3B5EC}">
      <dgm:prSet/>
      <dgm:spPr/>
      <dgm:t>
        <a:bodyPr/>
        <a:lstStyle/>
        <a:p>
          <a:endParaRPr lang="en-GB"/>
        </a:p>
      </dgm:t>
    </dgm:pt>
    <dgm:pt modelId="{8D5FD6FA-F92A-478A-A874-A41E367C2FE3}" type="sibTrans" cxnId="{0FB85AB3-40F0-48F0-9D90-EE60DBD3B5EC}">
      <dgm:prSet/>
      <dgm:spPr/>
      <dgm:t>
        <a:bodyPr/>
        <a:lstStyle/>
        <a:p>
          <a:endParaRPr lang="en-GB"/>
        </a:p>
      </dgm:t>
    </dgm:pt>
    <dgm:pt modelId="{082440C7-9550-4C8B-9BE9-0E22FD4C1A74}">
      <dgm:prSet phldrT="[Text]"/>
      <dgm:spPr>
        <a:solidFill>
          <a:srgbClr val="92D050"/>
        </a:solidFill>
      </dgm:spPr>
      <dgm:t>
        <a:bodyPr/>
        <a:lstStyle/>
        <a:p>
          <a:r>
            <a:rPr lang="en-GB" dirty="0">
              <a:solidFill>
                <a:srgbClr val="C00000"/>
              </a:solidFill>
            </a:rPr>
            <a:t>OJECTS NEED</a:t>
          </a:r>
        </a:p>
      </dgm:t>
    </dgm:pt>
    <dgm:pt modelId="{DB79E9D4-CAC6-4800-BCFF-44378B8EE3FA}" type="parTrans" cxnId="{26BF8F53-4094-4B52-B3EA-AC31ADA2C47A}">
      <dgm:prSet/>
      <dgm:spPr/>
      <dgm:t>
        <a:bodyPr/>
        <a:lstStyle/>
        <a:p>
          <a:endParaRPr lang="en-GB"/>
        </a:p>
      </dgm:t>
    </dgm:pt>
    <dgm:pt modelId="{F5E45EB8-29A1-4E0B-8072-7FFD63D14CB3}" type="sibTrans" cxnId="{26BF8F53-4094-4B52-B3EA-AC31ADA2C47A}">
      <dgm:prSet/>
      <dgm:spPr/>
      <dgm:t>
        <a:bodyPr/>
        <a:lstStyle/>
        <a:p>
          <a:endParaRPr lang="en-GB"/>
        </a:p>
      </dgm:t>
    </dgm:pt>
    <dgm:pt modelId="{68569CFE-9F0F-436D-9BC8-79CB6F0245E5}">
      <dgm:prSet phldrT="[Text]" custT="1"/>
      <dgm:spPr/>
      <dgm:t>
        <a:bodyPr/>
        <a:lstStyle/>
        <a:p>
          <a:r>
            <a:rPr lang="en-GB" sz="2400" dirty="0">
              <a:solidFill>
                <a:srgbClr val="C00000"/>
              </a:solidFill>
            </a:rPr>
            <a:t>Stories</a:t>
          </a:r>
        </a:p>
        <a:p>
          <a:r>
            <a:rPr lang="en-GB" sz="2400" dirty="0">
              <a:solidFill>
                <a:srgbClr val="C00000"/>
              </a:solidFill>
            </a:rPr>
            <a:t>Attention</a:t>
          </a:r>
        </a:p>
        <a:p>
          <a:r>
            <a:rPr lang="en-GB" sz="2400" dirty="0">
              <a:solidFill>
                <a:srgbClr val="C00000"/>
              </a:solidFill>
            </a:rPr>
            <a:t>Awareness for materiality</a:t>
          </a:r>
        </a:p>
        <a:p>
          <a:r>
            <a:rPr lang="en-GB" sz="2400" dirty="0">
              <a:solidFill>
                <a:srgbClr val="C00000"/>
              </a:solidFill>
            </a:rPr>
            <a:t>Identity (receiving and giving)</a:t>
          </a:r>
        </a:p>
        <a:p>
          <a:r>
            <a:rPr lang="en-GB" sz="2400" dirty="0">
              <a:solidFill>
                <a:srgbClr val="C00000"/>
              </a:solidFill>
            </a:rPr>
            <a:t>Any scale</a:t>
          </a:r>
        </a:p>
      </dgm:t>
    </dgm:pt>
    <dgm:pt modelId="{37B26A84-5D09-4686-BD89-AA2854702635}" type="parTrans" cxnId="{9B845057-3DA5-40B1-8695-8AE666391543}">
      <dgm:prSet/>
      <dgm:spPr/>
      <dgm:t>
        <a:bodyPr/>
        <a:lstStyle/>
        <a:p>
          <a:endParaRPr lang="en-GB"/>
        </a:p>
      </dgm:t>
    </dgm:pt>
    <dgm:pt modelId="{9844F1A7-6C8B-45E4-A583-CAF1ECA398D4}" type="sibTrans" cxnId="{9B845057-3DA5-40B1-8695-8AE666391543}">
      <dgm:prSet/>
      <dgm:spPr/>
      <dgm:t>
        <a:bodyPr/>
        <a:lstStyle/>
        <a:p>
          <a:endParaRPr lang="en-GB"/>
        </a:p>
      </dgm:t>
    </dgm:pt>
    <dgm:pt modelId="{77FD72F9-0D16-4763-BC18-A08A253C2191}" type="pres">
      <dgm:prSet presAssocID="{4EF9736D-1A10-48DF-825D-D95F48F5866C}" presName="Name0" presStyleCnt="0">
        <dgm:presLayoutVars>
          <dgm:chMax val="5"/>
          <dgm:chPref val="5"/>
          <dgm:dir/>
          <dgm:animLvl val="lvl"/>
        </dgm:presLayoutVars>
      </dgm:prSet>
      <dgm:spPr/>
    </dgm:pt>
    <dgm:pt modelId="{CF6CFEF7-7022-4699-999F-2DE32AA87444}" type="pres">
      <dgm:prSet presAssocID="{3349D62E-00EB-48CD-AA38-263B70D7FA3B}" presName="parentText1" presStyleLbl="node1" presStyleIdx="0" presStyleCnt="3">
        <dgm:presLayoutVars>
          <dgm:chMax/>
          <dgm:chPref val="3"/>
          <dgm:bulletEnabled val="1"/>
        </dgm:presLayoutVars>
      </dgm:prSet>
      <dgm:spPr/>
    </dgm:pt>
    <dgm:pt modelId="{A7529A4C-9242-456B-B4EB-240F3690D0B7}" type="pres">
      <dgm:prSet presAssocID="{3349D62E-00EB-48CD-AA38-263B70D7FA3B}" presName="childText1" presStyleLbl="solidAlignAcc1" presStyleIdx="0" presStyleCnt="3" custScaleY="115544">
        <dgm:presLayoutVars>
          <dgm:chMax val="0"/>
          <dgm:chPref val="0"/>
          <dgm:bulletEnabled val="1"/>
        </dgm:presLayoutVars>
      </dgm:prSet>
      <dgm:spPr/>
    </dgm:pt>
    <dgm:pt modelId="{7CCC8D48-B3D7-4CB2-90BE-3EF5DB9C9EBF}" type="pres">
      <dgm:prSet presAssocID="{4162F2D5-3532-4F68-977F-2F5D73A62E73}" presName="parentText2" presStyleLbl="node1" presStyleIdx="1" presStyleCnt="3">
        <dgm:presLayoutVars>
          <dgm:chMax/>
          <dgm:chPref val="3"/>
          <dgm:bulletEnabled val="1"/>
        </dgm:presLayoutVars>
      </dgm:prSet>
      <dgm:spPr/>
    </dgm:pt>
    <dgm:pt modelId="{F3FDEBBA-5FFB-47B9-AEB8-FC59A6FBB3EE}" type="pres">
      <dgm:prSet presAssocID="{4162F2D5-3532-4F68-977F-2F5D73A62E73}" presName="childText2" presStyleLbl="solidAlignAcc1" presStyleIdx="1" presStyleCnt="3" custScaleY="113493">
        <dgm:presLayoutVars>
          <dgm:chMax val="0"/>
          <dgm:chPref val="0"/>
          <dgm:bulletEnabled val="1"/>
        </dgm:presLayoutVars>
      </dgm:prSet>
      <dgm:spPr/>
    </dgm:pt>
    <dgm:pt modelId="{0BCF37C2-7992-49E8-B803-E93492F3BC28}" type="pres">
      <dgm:prSet presAssocID="{082440C7-9550-4C8B-9BE9-0E22FD4C1A74}" presName="parentText3" presStyleLbl="node1" presStyleIdx="2" presStyleCnt="3">
        <dgm:presLayoutVars>
          <dgm:chMax/>
          <dgm:chPref val="3"/>
          <dgm:bulletEnabled val="1"/>
        </dgm:presLayoutVars>
      </dgm:prSet>
      <dgm:spPr/>
    </dgm:pt>
    <dgm:pt modelId="{675EE7B6-5CD3-4EF5-AF8B-9FF9EC5C4515}" type="pres">
      <dgm:prSet presAssocID="{082440C7-9550-4C8B-9BE9-0E22FD4C1A74}" presName="childText3" presStyleLbl="solidAlignAcc1" presStyleIdx="2" presStyleCnt="3" custScaleY="119497">
        <dgm:presLayoutVars>
          <dgm:chMax val="0"/>
          <dgm:chPref val="0"/>
          <dgm:bulletEnabled val="1"/>
        </dgm:presLayoutVars>
      </dgm:prSet>
      <dgm:spPr/>
    </dgm:pt>
  </dgm:ptLst>
  <dgm:cxnLst>
    <dgm:cxn modelId="{019CF90E-2205-4252-90DD-428E2BEBE3FF}" type="presOf" srcId="{4EF9736D-1A10-48DF-825D-D95F48F5866C}" destId="{77FD72F9-0D16-4763-BC18-A08A253C2191}" srcOrd="0" destOrd="0" presId="urn:microsoft.com/office/officeart/2009/3/layout/IncreasingArrowsProcess"/>
    <dgm:cxn modelId="{A746E313-7E71-465C-A2F9-AC09EA615313}" srcId="{3349D62E-00EB-48CD-AA38-263B70D7FA3B}" destId="{AA5200F0-CAED-40C8-AB02-DFD1E461DFE8}" srcOrd="0" destOrd="0" parTransId="{17673305-6796-4A13-8C4A-D56B3F8E05E6}" sibTransId="{8898C750-497F-4EEC-A58D-9E61FB55D392}"/>
    <dgm:cxn modelId="{F5AD6F14-6530-4466-9D05-A344D2CCDA1B}" type="presOf" srcId="{68569CFE-9F0F-436D-9BC8-79CB6F0245E5}" destId="{675EE7B6-5CD3-4EF5-AF8B-9FF9EC5C4515}" srcOrd="0" destOrd="0" presId="urn:microsoft.com/office/officeart/2009/3/layout/IncreasingArrowsProcess"/>
    <dgm:cxn modelId="{B29B771C-6A89-4E7D-8326-C8584D3471E3}" type="presOf" srcId="{082440C7-9550-4C8B-9BE9-0E22FD4C1A74}" destId="{0BCF37C2-7992-49E8-B803-E93492F3BC28}" srcOrd="0" destOrd="0" presId="urn:microsoft.com/office/officeart/2009/3/layout/IncreasingArrowsProcess"/>
    <dgm:cxn modelId="{4F5FE542-585E-4EB9-A7F1-C9C9D5D111EC}" type="presOf" srcId="{3349D62E-00EB-48CD-AA38-263B70D7FA3B}" destId="{CF6CFEF7-7022-4699-999F-2DE32AA87444}" srcOrd="0" destOrd="0" presId="urn:microsoft.com/office/officeart/2009/3/layout/IncreasingArrowsProcess"/>
    <dgm:cxn modelId="{C23F2B48-391D-4C51-8B0E-7F14E94AFC72}" type="presOf" srcId="{AA5200F0-CAED-40C8-AB02-DFD1E461DFE8}" destId="{A7529A4C-9242-456B-B4EB-240F3690D0B7}" srcOrd="0" destOrd="0" presId="urn:microsoft.com/office/officeart/2009/3/layout/IncreasingArrowsProcess"/>
    <dgm:cxn modelId="{3F8D486E-2A53-4321-9BF8-7758DC7A1F13}" type="presOf" srcId="{4162F2D5-3532-4F68-977F-2F5D73A62E73}" destId="{7CCC8D48-B3D7-4CB2-90BE-3EF5DB9C9EBF}" srcOrd="0" destOrd="0" presId="urn:microsoft.com/office/officeart/2009/3/layout/IncreasingArrowsProcess"/>
    <dgm:cxn modelId="{26BF8F53-4094-4B52-B3EA-AC31ADA2C47A}" srcId="{4EF9736D-1A10-48DF-825D-D95F48F5866C}" destId="{082440C7-9550-4C8B-9BE9-0E22FD4C1A74}" srcOrd="2" destOrd="0" parTransId="{DB79E9D4-CAC6-4800-BCFF-44378B8EE3FA}" sibTransId="{F5E45EB8-29A1-4E0B-8072-7FFD63D14CB3}"/>
    <dgm:cxn modelId="{9B845057-3DA5-40B1-8695-8AE666391543}" srcId="{082440C7-9550-4C8B-9BE9-0E22FD4C1A74}" destId="{68569CFE-9F0F-436D-9BC8-79CB6F0245E5}" srcOrd="0" destOrd="0" parTransId="{37B26A84-5D09-4686-BD89-AA2854702635}" sibTransId="{9844F1A7-6C8B-45E4-A583-CAF1ECA398D4}"/>
    <dgm:cxn modelId="{8781738D-C66A-46FB-A4E3-A3DAFE32C575}" srcId="{4EF9736D-1A10-48DF-825D-D95F48F5866C}" destId="{4162F2D5-3532-4F68-977F-2F5D73A62E73}" srcOrd="1" destOrd="0" parTransId="{5C673C7E-B9BB-4AD5-93AD-52B1A1EB99D7}" sibTransId="{CC34D6E6-52D7-48CE-9574-53CBF3CCEBD3}"/>
    <dgm:cxn modelId="{0FB85AB3-40F0-48F0-9D90-EE60DBD3B5EC}" srcId="{4162F2D5-3532-4F68-977F-2F5D73A62E73}" destId="{96C496F6-9D05-4A22-A325-F44FFB2CC91F}" srcOrd="0" destOrd="0" parTransId="{D21F860B-EFBF-4514-9795-BFE13B262CC1}" sibTransId="{8D5FD6FA-F92A-478A-A874-A41E367C2FE3}"/>
    <dgm:cxn modelId="{1B2BE4C2-4145-44C9-B22E-F8F68C5EDDFB}" type="presOf" srcId="{96C496F6-9D05-4A22-A325-F44FFB2CC91F}" destId="{F3FDEBBA-5FFB-47B9-AEB8-FC59A6FBB3EE}" srcOrd="0" destOrd="0" presId="urn:microsoft.com/office/officeart/2009/3/layout/IncreasingArrowsProcess"/>
    <dgm:cxn modelId="{17BCD4ED-301C-402F-8402-5C19C9BA98E8}" srcId="{4EF9736D-1A10-48DF-825D-D95F48F5866C}" destId="{3349D62E-00EB-48CD-AA38-263B70D7FA3B}" srcOrd="0" destOrd="0" parTransId="{849B6340-1319-4BF6-9F65-EBF722EEEB0A}" sibTransId="{8194056D-790A-4429-83EF-6EA0D3B2E4EB}"/>
    <dgm:cxn modelId="{EBDE40A2-BDB6-494F-8922-99A39BE8AB62}" type="presParOf" srcId="{77FD72F9-0D16-4763-BC18-A08A253C2191}" destId="{CF6CFEF7-7022-4699-999F-2DE32AA87444}" srcOrd="0" destOrd="0" presId="urn:microsoft.com/office/officeart/2009/3/layout/IncreasingArrowsProcess"/>
    <dgm:cxn modelId="{607D385C-766F-46E6-A39F-1AFCB14A7567}" type="presParOf" srcId="{77FD72F9-0D16-4763-BC18-A08A253C2191}" destId="{A7529A4C-9242-456B-B4EB-240F3690D0B7}" srcOrd="1" destOrd="0" presId="urn:microsoft.com/office/officeart/2009/3/layout/IncreasingArrowsProcess"/>
    <dgm:cxn modelId="{417865D4-8111-4BDC-BE64-BEAA552FA444}" type="presParOf" srcId="{77FD72F9-0D16-4763-BC18-A08A253C2191}" destId="{7CCC8D48-B3D7-4CB2-90BE-3EF5DB9C9EBF}" srcOrd="2" destOrd="0" presId="urn:microsoft.com/office/officeart/2009/3/layout/IncreasingArrowsProcess"/>
    <dgm:cxn modelId="{B4903DC5-77E3-4540-95F9-1DFEB61FD0F7}" type="presParOf" srcId="{77FD72F9-0D16-4763-BC18-A08A253C2191}" destId="{F3FDEBBA-5FFB-47B9-AEB8-FC59A6FBB3EE}" srcOrd="3" destOrd="0" presId="urn:microsoft.com/office/officeart/2009/3/layout/IncreasingArrowsProcess"/>
    <dgm:cxn modelId="{E1971626-BB99-445D-A99E-AB7D66915333}" type="presParOf" srcId="{77FD72F9-0D16-4763-BC18-A08A253C2191}" destId="{0BCF37C2-7992-49E8-B803-E93492F3BC28}" srcOrd="4" destOrd="0" presId="urn:microsoft.com/office/officeart/2009/3/layout/IncreasingArrowsProcess"/>
    <dgm:cxn modelId="{ABD58FBA-FECF-4FAB-8FC9-FF9DCBDB193D}" type="presParOf" srcId="{77FD72F9-0D16-4763-BC18-A08A253C2191}" destId="{675EE7B6-5CD3-4EF5-AF8B-9FF9EC5C4515}" srcOrd="5" destOrd="0" presId="urn:microsoft.com/office/officeart/2009/3/layout/IncreasingArrows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6CFEF7-7022-4699-999F-2DE32AA87444}">
      <dsp:nvSpPr>
        <dsp:cNvPr id="0" name=""/>
        <dsp:cNvSpPr/>
      </dsp:nvSpPr>
      <dsp:spPr>
        <a:xfrm>
          <a:off x="25536" y="802603"/>
          <a:ext cx="8805589" cy="1282429"/>
        </a:xfrm>
        <a:prstGeom prst="rightArrow">
          <a:avLst>
            <a:gd name="adj1" fmla="val 50000"/>
            <a:gd name="adj2" fmla="val 50000"/>
          </a:avLst>
        </a:prstGeom>
        <a:solidFill>
          <a:schemeClr val="tx1">
            <a:lumMod val="85000"/>
            <a:lumOff val="1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254000" bIns="20358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WE HAD</a:t>
          </a:r>
        </a:p>
      </dsp:txBody>
      <dsp:txXfrm>
        <a:off x="25536" y="1123210"/>
        <a:ext cx="8484982" cy="641215"/>
      </dsp:txXfrm>
    </dsp:sp>
    <dsp:sp modelId="{A7529A4C-9242-456B-B4EB-240F3690D0B7}">
      <dsp:nvSpPr>
        <dsp:cNvPr id="0" name=""/>
        <dsp:cNvSpPr/>
      </dsp:nvSpPr>
      <dsp:spPr>
        <a:xfrm>
          <a:off x="25536" y="1599539"/>
          <a:ext cx="2712121" cy="285443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Epics</a:t>
          </a:r>
          <a:endParaRPr lang="en-GB" sz="2800" kern="1200" dirty="0"/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Representations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Monuments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Histories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Nations, Groups, Teams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Large and expensive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</dsp:txBody>
      <dsp:txXfrm>
        <a:off x="25536" y="1599539"/>
        <a:ext cx="2712121" cy="2854434"/>
      </dsp:txXfrm>
    </dsp:sp>
    <dsp:sp modelId="{7CCC8D48-B3D7-4CB2-90BE-3EF5DB9C9EBF}">
      <dsp:nvSpPr>
        <dsp:cNvPr id="0" name=""/>
        <dsp:cNvSpPr/>
      </dsp:nvSpPr>
      <dsp:spPr>
        <a:xfrm>
          <a:off x="2737657" y="1230080"/>
          <a:ext cx="6093467" cy="1282429"/>
        </a:xfrm>
        <a:prstGeom prst="rightArrow">
          <a:avLst>
            <a:gd name="adj1" fmla="val 50000"/>
            <a:gd name="adj2" fmla="val 50000"/>
          </a:avLst>
        </a:prstGeom>
        <a:solidFill>
          <a:schemeClr val="accent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254000" bIns="20358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WE NEED</a:t>
          </a:r>
        </a:p>
      </dsp:txBody>
      <dsp:txXfrm>
        <a:off x="2737657" y="1550687"/>
        <a:ext cx="5772860" cy="641215"/>
      </dsp:txXfrm>
    </dsp:sp>
    <dsp:sp modelId="{F3FDEBBA-5FFB-47B9-AEB8-FC59A6FBB3EE}">
      <dsp:nvSpPr>
        <dsp:cNvPr id="0" name=""/>
        <dsp:cNvSpPr/>
      </dsp:nvSpPr>
      <dsp:spPr>
        <a:xfrm>
          <a:off x="2737657" y="2052350"/>
          <a:ext cx="2712121" cy="280376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Novels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Expression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Homes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Stories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Persons, Individuals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Small and Cheap</a:t>
          </a:r>
        </a:p>
      </dsp:txBody>
      <dsp:txXfrm>
        <a:off x="2737657" y="2052350"/>
        <a:ext cx="2712121" cy="2803766"/>
      </dsp:txXfrm>
    </dsp:sp>
    <dsp:sp modelId="{0BCF37C2-7992-49E8-B803-E93492F3BC28}">
      <dsp:nvSpPr>
        <dsp:cNvPr id="0" name=""/>
        <dsp:cNvSpPr/>
      </dsp:nvSpPr>
      <dsp:spPr>
        <a:xfrm>
          <a:off x="5449779" y="1657556"/>
          <a:ext cx="3381346" cy="1282429"/>
        </a:xfrm>
        <a:prstGeom prst="rightArrow">
          <a:avLst>
            <a:gd name="adj1" fmla="val 50000"/>
            <a:gd name="adj2" fmla="val 50000"/>
          </a:avLst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254000" bIns="20358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solidFill>
                <a:srgbClr val="C00000"/>
              </a:solidFill>
            </a:rPr>
            <a:t>OJECTS NEED</a:t>
          </a:r>
        </a:p>
      </dsp:txBody>
      <dsp:txXfrm>
        <a:off x="5449779" y="1978163"/>
        <a:ext cx="3060739" cy="641215"/>
      </dsp:txXfrm>
    </dsp:sp>
    <dsp:sp modelId="{675EE7B6-5CD3-4EF5-AF8B-9FF9EC5C4515}">
      <dsp:nvSpPr>
        <dsp:cNvPr id="0" name=""/>
        <dsp:cNvSpPr/>
      </dsp:nvSpPr>
      <dsp:spPr>
        <a:xfrm>
          <a:off x="5449779" y="2409189"/>
          <a:ext cx="2712121" cy="290888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rgbClr val="C00000"/>
              </a:solidFill>
            </a:rPr>
            <a:t>Stories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rgbClr val="C00000"/>
              </a:solidFill>
            </a:rPr>
            <a:t>Attention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rgbClr val="C00000"/>
              </a:solidFill>
            </a:rPr>
            <a:t>Awareness for materiality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rgbClr val="C00000"/>
              </a:solidFill>
            </a:rPr>
            <a:t>Identity (receiving and giving)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rgbClr val="C00000"/>
              </a:solidFill>
            </a:rPr>
            <a:t>Any scale</a:t>
          </a:r>
        </a:p>
      </dsp:txBody>
      <dsp:txXfrm>
        <a:off x="5449779" y="2409189"/>
        <a:ext cx="2712121" cy="29088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IncreasingArrowsProcess">
  <dgm:title val=""/>
  <dgm:desc val=""/>
  <dgm:catLst>
    <dgm:cat type="process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 val="5"/>
      <dgm:chPref val="5"/>
      <dgm:dir/>
      <dgm:animLvl val="lvl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choose name="Name3">
          <dgm:if name="Name4" axis="ch ch" ptType="node node" func="cnt" op="equ" val="0">
            <dgm:alg type="composite">
              <dgm:param type="ar" val="6.8662"/>
            </dgm:alg>
            <dgm:choose name="Name5">
              <dgm:if name="Name6" func="var" arg="dir" op="equ" val="norm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if>
              <dgm:else name="Name7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else>
            </dgm:choose>
          </dgm:if>
          <dgm:else name="Name8">
            <dgm:alg type="composite">
              <dgm:param type="ar" val="1.9864"/>
            </dgm:alg>
            <dgm:choose name="Name9">
              <dgm:if name="Name1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if>
              <dgm:else name="Name1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.076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else>
            </dgm:choose>
          </dgm:else>
        </dgm:choose>
      </dgm:if>
      <dgm:if name="Name12" axis="ch" ptType="node" func="cnt" op="equ" val="2">
        <dgm:choose name="Name13">
          <dgm:if name="Name14" axis="ch ch" ptType="node node" func="cnt" op="equ" val="0">
            <dgm:alg type="composite">
              <dgm:param type="ar" val="5.1498"/>
            </dgm:alg>
            <dgm:choose name="Name15">
              <dgm:if name="Name1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.462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if>
              <dgm:else name="Name1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else>
            </dgm:choose>
          </dgm:if>
          <dgm:else name="Name18">
            <dgm:alg type="composite">
              <dgm:param type="ar" val="2.0563"/>
            </dgm:alg>
            <dgm:choose name="Name19">
              <dgm:if name="Name2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.462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462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if>
              <dgm:else name="Name2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.538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076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else>
            </dgm:choose>
          </dgm:else>
        </dgm:choose>
      </dgm:if>
      <dgm:if name="Name22" axis="ch" ptType="node" func="cnt" op="equ" val="3">
        <dgm:choose name="Name23">
          <dgm:if name="Name24" axis="ch ch" ptType="node node" func="cnt" op="equ" val="0">
            <dgm:alg type="composite">
              <dgm:param type="ar" val="4.1198"/>
            </dgm:alg>
            <dgm:choose name="Name25">
              <dgm:if name="Name2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.308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.616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if>
              <dgm:else name="Name2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else>
            </dgm:choose>
          </dgm:if>
          <dgm:else name="Name28">
            <dgm:alg type="composite">
              <dgm:param type="ar" val="2.0702"/>
            </dgm:alg>
            <dgm:choose name="Name29">
              <dgm:if name="Name3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08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61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.308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.616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if>
              <dgm:else name="Name3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.692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84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07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else>
            </dgm:choose>
          </dgm:else>
        </dgm:choose>
      </dgm:if>
      <dgm:if name="Name32" axis="ch" ptType="node" func="cnt" op="equ" val="4">
        <dgm:choose name="Name33">
          <dgm:if name="Name34" axis="ch ch" ptType="node node" func="cnt" op="equ" val="0">
            <dgm:alg type="composite">
              <dgm:param type="ar" val="3.435"/>
            </dgm:alg>
            <dgm:choose name="Name35">
              <dgm:if name="Name3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.2305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.461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.6915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if>
              <dgm:else name="Name3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else>
            </dgm:choose>
          </dgm:if>
          <dgm:else name="Name38">
            <dgm:alg type="composite">
              <dgm:param type="ar" val="1.9377"/>
            </dgm:alg>
            <dgm:choose name="Name39">
              <dgm:if name="Name4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2305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461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6915"/>
                  <dgm:constr type="t" for="ch" forName="childText4" refType="h" fact="0.5"/>
                  <dgm:constr type="w" for="ch" forName="childText4" refType="w" fact="0.232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.2305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.461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.6915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if>
              <dgm:else name="Name4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.7695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539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3085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076"/>
                  <dgm:constr type="t" for="ch" forName="childText4" refType="h" fact="0.5"/>
                  <dgm:constr type="w" for="ch" forName="childText4" refType="w" fact="0.234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else>
            </dgm:choose>
          </dgm:else>
        </dgm:choose>
      </dgm:if>
      <dgm:else name="Name42">
        <dgm:choose name="Name43">
          <dgm:if name="Name44" axis="ch ch" ptType="node node" func="cnt" op="equ" val="0">
            <dgm:alg type="composite">
              <dgm:param type="ar" val="2.9463"/>
            </dgm:alg>
            <dgm:choose name="Name45">
              <dgm:if name="Name4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.1848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.3696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.5545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.7393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if>
              <dgm:else name="Name4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else>
            </dgm:choose>
          </dgm:if>
          <dgm:else name="Name48">
            <dgm:alg type="composite">
              <dgm:param type="ar" val="1.7837"/>
            </dgm:alg>
            <dgm:choose name="Name49">
              <dgm:if name="Name5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1848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3696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5545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7393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.1848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.3696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.5545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.7393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if>
              <dgm:else name="Name5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.81518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63036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44554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26072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0759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else>
            </dgm:choose>
          </dgm:else>
        </dgm:choose>
      </dgm:else>
    </dgm:choose>
    <dgm:forEach name="Name52" axis="ch" ptType="node" cnt="1">
      <dgm:layoutNode name="parentText1" styleLbl="node1">
        <dgm:varLst>
          <dgm:chMax/>
          <dgm:chPref val="3"/>
          <dgm:bulletEnabled val="1"/>
        </dgm:varLst>
        <dgm:choose name="Name53">
          <dgm:if name="Name54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55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56">
        <dgm:if name="Name57" axis="ch" ptType="node" func="cnt" op="gte" val="1">
          <dgm:layoutNode name="childText1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8"/>
      </dgm:choose>
    </dgm:forEach>
    <dgm:forEach name="Name59" axis="ch" ptType="node" st="2" cnt="1">
      <dgm:layoutNode name="parentText2" styleLbl="node1">
        <dgm:varLst>
          <dgm:chMax/>
          <dgm:chPref val="3"/>
          <dgm:bulletEnabled val="1"/>
        </dgm:varLst>
        <dgm:choose name="Name60">
          <dgm:if name="Name61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2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63">
        <dgm:if name="Name64" axis="ch" ptType="node" func="cnt" op="gte" val="1">
          <dgm:layoutNode name="childText2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5"/>
      </dgm:choose>
    </dgm:forEach>
    <dgm:forEach name="Name66" axis="ch" ptType="node" st="3" cnt="1">
      <dgm:layoutNode name="parentText3" styleLbl="node1">
        <dgm:varLst>
          <dgm:chMax/>
          <dgm:chPref val="3"/>
          <dgm:bulletEnabled val="1"/>
        </dgm:varLst>
        <dgm:choose name="Name67">
          <dgm:if name="Name68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9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0">
        <dgm:if name="Name71" axis="ch" ptType="node" func="cnt" op="gte" val="1">
          <dgm:layoutNode name="childText3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</dgm:forEach>
    <dgm:forEach name="Name73" axis="ch" ptType="node" st="4" cnt="1">
      <dgm:layoutNode name="parentText4" styleLbl="node1">
        <dgm:varLst>
          <dgm:chMax/>
          <dgm:chPref val="3"/>
          <dgm:bulletEnabled val="1"/>
        </dgm:varLst>
        <dgm:choose name="Name74">
          <dgm:if name="Name75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76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7">
        <dgm:if name="Name78" axis="ch" ptType="node" func="cnt" op="gte" val="1">
          <dgm:layoutNode name="childText4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9"/>
      </dgm:choose>
    </dgm:forEach>
    <dgm:forEach name="Name80" axis="ch" ptType="node" st="5" cnt="1">
      <dgm:layoutNode name="parentText5" styleLbl="node1">
        <dgm:varLst>
          <dgm:chMax/>
          <dgm:chPref val="3"/>
          <dgm:bulletEnabled val="1"/>
        </dgm:varLst>
        <dgm:choose name="Name81">
          <dgm:if name="Name82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83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84">
        <dgm:if name="Name85" axis="ch" ptType="node" func="cnt" op="gte" val="1">
          <dgm:layoutNode name="childText5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5D99AE-CC44-4CB5-9578-65500A1EB0E5}" type="datetimeFigureOut">
              <a:rPr lang="en-US" smtClean="0"/>
              <a:pPr/>
              <a:t>9/26/2024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C8B5CC-B058-467F-A35F-BA673FD7885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FFE29DB0-4DC4-43B3-B599-26D9A0A29D90}" type="datetimeFigureOut">
              <a:rPr lang="en-US"/>
              <a:pPr>
                <a:defRPr/>
              </a:pPr>
              <a:t>9/26/2024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26EAFC22-CE19-4930-AA63-1850345BCD9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64D469-5B43-47B0-9FBB-03C40A6E17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Arial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09763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https://www.museumnext.com/article/museum-audiences-how-do-you-find-yours/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6EAFC22-CE19-4930-AA63-1850345BCD94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49294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https://museum-id.com/audience-engagement-how-museums-learned-to-love-their-visitors-by-adam-rozan/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6EAFC22-CE19-4930-AA63-1850345BCD94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86030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https://bigsea.co/ideas/museum-marketing-tips/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6EAFC22-CE19-4930-AA63-1850345BCD94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5556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https://sproutsocial.com/insights/social-media-for-museums/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6EAFC22-CE19-4930-AA63-1850345BCD94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11276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BCCC28E-5DCD-4393-8B2A-70241B271C22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1F497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ahoma" pitchFamily="34" charset="0"/>
                <a:ea typeface="+mn-ea"/>
                <a:cs typeface="Arial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1F497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ahoma" pitchFamily="34" charset="0"/>
              <a:ea typeface="+mn-ea"/>
              <a:cs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Pamuk</a:t>
            </a:r>
            <a:r>
              <a:rPr lang="en-GB" dirty="0"/>
              <a:t>:</a:t>
            </a:r>
            <a:r>
              <a:rPr lang="en-GB" baseline="0" dirty="0"/>
              <a:t> Innocence </a:t>
            </a:r>
            <a:r>
              <a:rPr lang="en-GB" baseline="0"/>
              <a:t>of Objects, [57]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B3F39A2-64C4-4A45-B1C9-9997E24572FE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Arial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73044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</p:grpSp>
      <p:sp>
        <p:nvSpPr>
          <p:cNvPr id="1136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36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386E1BB-7D92-4785-9931-D0A0B40112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9E2148-5120-4F0A-BDC9-190FB62704C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8BA8A6-6BED-48BB-ACD2-184F27C4048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DAD9D9-69EF-42E0-81F1-73400998408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19B5F9-80D1-449E-B8AF-E847FE80952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5A80DA-C78C-456C-98F4-68D69F1DBF1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3036D-818D-413D-AC06-AA5297CBF4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CF2510-1C2A-4A5E-AEBD-0F859F1B561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2D3FEB-7ABD-4F94-8C91-9F754164D63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119671-6975-4DC3-819C-363F0B0792A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B261F9-2F03-46CF-B097-9940CE8BC34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2FE67E-F78F-41CF-8B96-6453F4B192B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82E0EC-A732-4C8D-B1E8-650E5F1C054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de-DE" sz="2400"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0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</p:grpSp>
      <p:sp>
        <p:nvSpPr>
          <p:cNvPr id="1167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 smtClean="0"/>
            </a:lvl1pPr>
          </a:lstStyle>
          <a:p>
            <a:pPr>
              <a:defRPr/>
            </a:pPr>
            <a:fld id="{DD69820F-944A-4A72-A15E-BF793BDDC39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AB9B1C-5612-4E58-A2EE-D2A1FB578C1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F28B05-C821-4294-82C5-291A50C4F5B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8FCB37-FA3B-402D-8ECF-2B1B213C287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12E5D8-4893-4613-A558-ABDD99EC2B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2ACDCD-31CD-493A-85E6-8A16EBE7887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4E2102-AACE-42E9-BF5A-B929BBCF028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4DCD61-E65C-48B6-B5A4-74411559B83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978C7C-86C7-4F87-93B8-B971058BFD0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A7EA81-824F-4E0F-BEBD-65D44BA3810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7C48B0-8DC1-4E8C-9B2A-B70F70FF032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9A3D9B-F784-48A9-BD50-1DB56A8B36C8}" type="datetimeFigureOut">
              <a:rPr lang="en-US" smtClean="0"/>
              <a:pPr/>
              <a:t>9/26/2024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6EDB277-E49C-4715-8746-E06F066DC17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9A3D9B-F784-48A9-BD50-1DB56A8B36C8}" type="datetimeFigureOut">
              <a:rPr lang="en-US" smtClean="0"/>
              <a:pPr/>
              <a:t>9/26/2024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6EDB277-E49C-4715-8746-E06F066DC17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9A3D9B-F784-48A9-BD50-1DB56A8B36C8}" type="datetimeFigureOut">
              <a:rPr lang="en-US" smtClean="0"/>
              <a:pPr/>
              <a:t>9/26/2024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6EDB277-E49C-4715-8746-E06F066DC17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9A3D9B-F784-48A9-BD50-1DB56A8B36C8}" type="datetimeFigureOut">
              <a:rPr lang="en-US" smtClean="0"/>
              <a:pPr/>
              <a:t>9/26/2024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6EDB277-E49C-4715-8746-E06F066DC17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9A3D9B-F784-48A9-BD50-1DB56A8B36C8}" type="datetimeFigureOut">
              <a:rPr lang="en-US" smtClean="0"/>
              <a:pPr/>
              <a:t>9/26/2024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6EDB277-E49C-4715-8746-E06F066DC17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9A3D9B-F784-48A9-BD50-1DB56A8B36C8}" type="datetimeFigureOut">
              <a:rPr lang="en-US" smtClean="0"/>
              <a:pPr/>
              <a:t>9/26/2024</a:t>
            </a:fld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6EDB277-E49C-4715-8746-E06F066DC17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9A3D9B-F784-48A9-BD50-1DB56A8B36C8}" type="datetimeFigureOut">
              <a:rPr lang="en-US" smtClean="0"/>
              <a:pPr/>
              <a:t>9/26/2024</a:t>
            </a:fld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6EDB277-E49C-4715-8746-E06F066DC17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9A3D9B-F784-48A9-BD50-1DB56A8B36C8}" type="datetimeFigureOut">
              <a:rPr lang="en-US" smtClean="0"/>
              <a:pPr/>
              <a:t>9/26/2024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6EDB277-E49C-4715-8746-E06F066DC17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9A3D9B-F784-48A9-BD50-1DB56A8B36C8}" type="datetimeFigureOut">
              <a:rPr lang="en-US" smtClean="0"/>
              <a:pPr/>
              <a:t>9/26/2024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6EDB277-E49C-4715-8746-E06F066DC17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9A3D9B-F784-48A9-BD50-1DB56A8B36C8}" type="datetimeFigureOut">
              <a:rPr lang="en-US" smtClean="0"/>
              <a:pPr/>
              <a:t>9/26/2024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6EDB277-E49C-4715-8746-E06F066DC17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9A3D9B-F784-48A9-BD50-1DB56A8B36C8}" type="datetimeFigureOut">
              <a:rPr lang="en-US" smtClean="0"/>
              <a:pPr/>
              <a:t>9/26/2024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6EDB277-E49C-4715-8746-E06F066DC17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9A3D9B-F784-48A9-BD50-1DB56A8B36C8}" type="datetimeFigureOut">
              <a:rPr lang="en-US" smtClean="0"/>
              <a:pPr/>
              <a:t>9/26/2024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6EDB277-E49C-4715-8746-E06F066DC17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9A3D9B-F784-48A9-BD50-1DB56A8B36C8}" type="datetimeFigureOut">
              <a:rPr lang="en-US" smtClean="0"/>
              <a:pPr/>
              <a:t>9/26/2024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6EDB277-E49C-4715-8746-E06F066DC17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9A3D9B-F784-48A9-BD50-1DB56A8B36C8}" type="datetimeFigureOut">
              <a:rPr lang="en-US" smtClean="0"/>
              <a:pPr/>
              <a:t>9/26/2024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6EDB277-E49C-4715-8746-E06F066DC17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9A3D9B-F784-48A9-BD50-1DB56A8B36C8}" type="datetimeFigureOut">
              <a:rPr lang="en-US" smtClean="0"/>
              <a:pPr/>
              <a:t>9/26/2024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6EDB277-E49C-4715-8746-E06F066DC17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641DBA-D7F1-4FA8-8219-497C8983C6C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8681CE-1A7B-462C-B84B-31150581F2B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20BA81-EDD8-4B67-9948-1D328045F21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893E90-96EF-40FD-84D7-D0418BC55C4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E4A529-9C3C-46AB-A4CF-BF17B535B83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C524DC-9DC6-47DB-AF38-8C8F94BBF2F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1E7104-0726-449F-8D63-AEE536B877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81E754-8EB8-4202-AB0B-072C9957838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5DBADD-28AF-4012-AB01-53CCE277B80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465FEC-6161-4143-8ADE-7ED23383B17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241300"/>
            <a:ext cx="2055812" cy="588645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41300"/>
            <a:ext cx="6018213" cy="5886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6A31CB-845C-47AC-8D2B-D21825071E2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8F85338-C9F8-490B-9086-DDC95706BDB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ECEC8B7C-185F-41EF-9A1B-9B9D89A416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 sz="1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2400">
              <a:latin typeface="Times New Roman" panose="02020603050405020304" pitchFamily="18" charset="0"/>
            </a:endParaRPr>
          </a:p>
        </p:txBody>
      </p:sp>
      <p:grpSp>
        <p:nvGrpSpPr>
          <p:cNvPr id="5" name="Group 8">
            <a:extLst>
              <a:ext uri="{FF2B5EF4-FFF2-40B4-BE49-F238E27FC236}">
                <a16:creationId xmlns:a16="http://schemas.microsoft.com/office/drawing/2014/main" id="{7DBE49C7-F433-466D-94E0-A1F8DA8B7412}"/>
              </a:ext>
            </a:extLst>
          </p:cNvPr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>
              <a:extLst>
                <a:ext uri="{FF2B5EF4-FFF2-40B4-BE49-F238E27FC236}">
                  <a16:creationId xmlns:a16="http://schemas.microsoft.com/office/drawing/2014/main" id="{0BEC2D68-12F1-47ED-95EB-3A320BD885E4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ot="10800000" wrap="none" anchor="ctr"/>
            <a:lstStyle>
              <a:lvl1pPr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" name="Rectangle 10">
              <a:extLst>
                <a:ext uri="{FF2B5EF4-FFF2-40B4-BE49-F238E27FC236}">
                  <a16:creationId xmlns:a16="http://schemas.microsoft.com/office/drawing/2014/main" id="{CD121D70-07B7-4DCD-8020-1604F5D0B4B1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8" name="Rectangle 11">
              <a:extLst>
                <a:ext uri="{FF2B5EF4-FFF2-40B4-BE49-F238E27FC236}">
                  <a16:creationId xmlns:a16="http://schemas.microsoft.com/office/drawing/2014/main" id="{91096639-7B34-4B04-B893-49DADACD9B40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ot="10800000" wrap="none" anchor="ctr"/>
            <a:lstStyle>
              <a:lvl1pPr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9" name="Rectangle 12">
              <a:extLst>
                <a:ext uri="{FF2B5EF4-FFF2-40B4-BE49-F238E27FC236}">
                  <a16:creationId xmlns:a16="http://schemas.microsoft.com/office/drawing/2014/main" id="{5F824085-4081-47CF-BD9A-8A6BD320E665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0" name="Line 13">
              <a:extLst>
                <a:ext uri="{FF2B5EF4-FFF2-40B4-BE49-F238E27FC236}">
                  <a16:creationId xmlns:a16="http://schemas.microsoft.com/office/drawing/2014/main" id="{0F199878-144A-407A-B36D-457BA1A4448A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Rectangle 14">
              <a:extLst>
                <a:ext uri="{FF2B5EF4-FFF2-40B4-BE49-F238E27FC236}">
                  <a16:creationId xmlns:a16="http://schemas.microsoft.com/office/drawing/2014/main" id="{2BF69713-6EF7-40F1-AF03-9FCF20F309B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endParaRPr lang="en-US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1167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12" name="Rectangle 5">
            <a:extLst>
              <a:ext uri="{FF2B5EF4-FFF2-40B4-BE49-F238E27FC236}">
                <a16:creationId xmlns:a16="http://schemas.microsoft.com/office/drawing/2014/main" id="{233CBBFA-306B-43DD-AE67-3C2F051786A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F0061C6E-4DB7-4BAC-AA7E-DD21A279F90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" name="Rectangle 7">
            <a:extLst>
              <a:ext uri="{FF2B5EF4-FFF2-40B4-BE49-F238E27FC236}">
                <a16:creationId xmlns:a16="http://schemas.microsoft.com/office/drawing/2014/main" id="{ED98952B-B221-45DF-896D-62E450B3963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/>
            </a:lvl1pPr>
          </a:lstStyle>
          <a:p>
            <a:fld id="{12AB5A2C-2469-4156-935C-8FACC9E6E79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5036287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5290BEC5-7BEB-4FF1-A72E-488DF5DEEDA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3C06C30-278D-41C1-8845-BEBA43887BC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1247BDDE-3F89-4BFC-A140-937D54BD8BD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A1A3FA8-C88A-44B7-A004-A0834F4421B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3212640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A6830BE-C97E-45E1-95D6-9F830C0443B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0545C96D-38AC-4755-8E71-26AC1C0C177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59A24D3F-51D6-4B00-B036-5581B1E01E2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E32507-0920-48E8-BAC8-6EFAF9EB82B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7078250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D394DB7-2C22-4E43-87E9-021E05A9925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C78797C-657A-4EA7-A064-D47A6244CFC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35BE3E0-6E68-45B7-A317-E05A432BA89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0B07E68-72FB-4453-8E1F-11DAD25B57A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8376913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1E16E2A9-DF07-4147-B906-DDF3D2D557D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CB698CF6-0F92-4319-8EA5-3B6C41465C7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3E788A54-012C-46EF-BEC0-EA8F8D97136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E93E1DF-5967-4228-96D4-31ECD39DBD6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62366124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9B87A9FE-491C-4772-9687-68FFADD72BE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5626C86E-28D0-4C70-A17E-CEB19F4624D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2451903F-AFA9-46E5-9837-9650BE0115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1C18987-4DCA-464A-AEDD-59A15BE78D6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9575210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796F9C13-CBDA-428C-8281-5455299A860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21E4FB4B-5715-4B1A-BCD9-983CDD22307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596E9904-3E12-4282-925C-AA10FF243CC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676807C-8722-45B0-A8D1-836C72C30E7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3696791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C64EE2F-C98D-49FC-8BC2-3DFDAA0FC35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F4D1C2-98D6-4ED2-B3AA-9644DF5F024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5790607-1E7F-433E-8C64-D15F5C0743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50A22A3-5CAE-450C-B850-3473E9B6AB7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1409474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44C4A30-79D5-4084-8B6C-CD3750DA7CF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EA7E42A-3DE5-4720-A400-F71F2DB4F5F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821431A-6C9F-4546-87F2-56CAFEBD24A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1E716E5-C630-493A-B851-25C3282B27C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96766570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F2A15763-884D-4685-BE13-76CC841FA43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2E770295-DCC7-43BC-9B23-175B716ADC9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9D4ECFC-C523-4CDC-A6DA-A12489EC34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F75B568-2680-4ABB-86A0-7283A4081F7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0299667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194F6569-1B4A-48A0-83B0-8B117CCE12D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D1BD6174-5D97-4608-ADD7-48F38514EC1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2A6ABE3-7E61-4BDE-BDDD-BD62FF35FD8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4A2EBF-0E33-476D-AC25-4964E1AE4E7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81699584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CA0874A-CD48-49FB-8461-8D1810600A4D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503421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3CDC788-1EA2-400B-9380-6C7BE5AADE19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568300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C41763-1FFA-4FA2-90B7-E63595AF7F50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85997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4963"/>
            <a:ext cx="4037012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C6613BB-DA64-486F-9CBB-84F02D7C09A9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31608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94E284-B624-4F72-8226-BD92EF3378C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414811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4DA1D4C-EF32-4413-90DA-92DD48A55796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51631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490FDE1-E679-4ED8-B9D7-B5C528832624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702455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3A9E0EB-B8E6-4E71-8751-5D36A6C8405C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342458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9ECF49-CC94-46AA-8FCF-DF9645877434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637974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B177FB-D9AD-4839-B9DA-D0DCF876DB6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464899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604963"/>
            <a:ext cx="2055812" cy="45243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8213" cy="45243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52136C3-6B87-4610-A8AD-F00F3C180229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8527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slideLayout" Target="../slideLayouts/slideLayout37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6" Type="http://schemas.openxmlformats.org/officeDocument/2006/relationships/theme" Target="../theme/theme3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slideLayout" Target="../slideLayouts/slideLayout38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12" Type="http://schemas.openxmlformats.org/officeDocument/2006/relationships/slideLayout" Target="../slideLayouts/slideLayout51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8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53.xml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2.xml"/><Relationship Id="rId5" Type="http://schemas.openxmlformats.org/officeDocument/2006/relationships/slideLayout" Target="../slideLayouts/slideLayout56.xml"/><Relationship Id="rId10" Type="http://schemas.openxmlformats.org/officeDocument/2006/relationships/slideLayout" Target="../slideLayouts/slideLayout61.xml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0.xml"/><Relationship Id="rId3" Type="http://schemas.openxmlformats.org/officeDocument/2006/relationships/slideLayout" Target="../slideLayouts/slideLayout65.xml"/><Relationship Id="rId7" Type="http://schemas.openxmlformats.org/officeDocument/2006/relationships/slideLayout" Target="../slideLayouts/slideLayout69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64.xml"/><Relationship Id="rId1" Type="http://schemas.openxmlformats.org/officeDocument/2006/relationships/slideLayout" Target="../slideLayouts/slideLayout63.xml"/><Relationship Id="rId6" Type="http://schemas.openxmlformats.org/officeDocument/2006/relationships/slideLayout" Target="../slideLayouts/slideLayout68.xml"/><Relationship Id="rId11" Type="http://schemas.openxmlformats.org/officeDocument/2006/relationships/slideLayout" Target="../slideLayouts/slideLayout73.xml"/><Relationship Id="rId5" Type="http://schemas.openxmlformats.org/officeDocument/2006/relationships/slideLayout" Target="../slideLayouts/slideLayout67.xml"/><Relationship Id="rId10" Type="http://schemas.openxmlformats.org/officeDocument/2006/relationships/slideLayout" Target="../slideLayouts/slideLayout72.xml"/><Relationship Id="rId4" Type="http://schemas.openxmlformats.org/officeDocument/2006/relationships/slideLayout" Target="../slideLayouts/slideLayout66.xml"/><Relationship Id="rId9" Type="http://schemas.openxmlformats.org/officeDocument/2006/relationships/slideLayout" Target="../slideLayouts/slideLayout7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1126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12644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</p:grp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26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26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E35C9155-18E2-4ACA-A299-16BD94DA033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99" r:id="rId1"/>
    <p:sldLayoutId id="2147483777" r:id="rId2"/>
    <p:sldLayoutId id="2147483778" r:id="rId3"/>
    <p:sldLayoutId id="2147483779" r:id="rId4"/>
    <p:sldLayoutId id="2147483780" r:id="rId5"/>
    <p:sldLayoutId id="2147483781" r:id="rId6"/>
    <p:sldLayoutId id="2147483782" r:id="rId7"/>
    <p:sldLayoutId id="2147483783" r:id="rId8"/>
    <p:sldLayoutId id="2147483784" r:id="rId9"/>
    <p:sldLayoutId id="2147483785" r:id="rId10"/>
    <p:sldLayoutId id="2147483786" r:id="rId11"/>
    <p:sldLayoutId id="2147483787" r:id="rId12"/>
    <p:sldLayoutId id="2147483788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57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fld id="{1F4365F6-D2A4-429B-B118-B6CE3FBE1AC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grpSp>
        <p:nvGrpSpPr>
          <p:cNvPr id="2055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5720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  <p:sp>
          <p:nvSpPr>
            <p:cNvPr id="115721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15722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15723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15724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0" r:id="rId1"/>
    <p:sldLayoutId id="2147483789" r:id="rId2"/>
    <p:sldLayoutId id="2147483790" r:id="rId3"/>
    <p:sldLayoutId id="2147483791" r:id="rId4"/>
    <p:sldLayoutId id="2147483792" r:id="rId5"/>
    <p:sldLayoutId id="2147483793" r:id="rId6"/>
    <p:sldLayoutId id="2147483794" r:id="rId7"/>
    <p:sldLayoutId id="2147483795" r:id="rId8"/>
    <p:sldLayoutId id="2147483796" r:id="rId9"/>
    <p:sldLayoutId id="2147483797" r:id="rId10"/>
    <p:sldLayoutId id="2147483798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469900" indent="-469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377950" indent="-468313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  <a:cs typeface="+mn-cs"/>
        </a:defRPr>
      </a:lvl3pPr>
      <a:lvl4pPr marL="1827213" indent="-4381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297113" indent="-46831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5pPr>
      <a:lvl6pPr marL="27543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6pPr>
      <a:lvl7pPr marL="32115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7pPr>
      <a:lvl8pPr marL="36687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8pPr>
      <a:lvl9pPr marL="41259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l" fontAlgn="auto">
                <a:spcBef>
                  <a:spcPts val="0"/>
                </a:spcBef>
                <a:spcAft>
                  <a:spcPts val="0"/>
                </a:spcAft>
              </a:pPr>
              <a:endParaRPr lang="de-DE" sz="1800">
                <a:solidFill>
                  <a:srgbClr val="000000"/>
                </a:solidFill>
                <a:effectLst/>
                <a:latin typeface="Tahoma"/>
                <a:cs typeface="Arial"/>
              </a:endParaRPr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l" fontAlgn="auto">
                <a:spcBef>
                  <a:spcPts val="0"/>
                </a:spcBef>
                <a:spcAft>
                  <a:spcPts val="0"/>
                </a:spcAft>
              </a:pPr>
              <a:endParaRPr lang="de-DE" sz="1800">
                <a:solidFill>
                  <a:srgbClr val="000000"/>
                </a:solidFill>
                <a:effectLst/>
                <a:latin typeface="Tahoma"/>
                <a:cs typeface="Arial"/>
              </a:endParaRPr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die Formate des Gliederungstextes zu bearbeiten</a:t>
            </a:r>
          </a:p>
          <a:p>
            <a:pPr lvl="1"/>
            <a:r>
              <a:rPr lang="en-GB"/>
              <a:t>Zweite Gliederungsebene</a:t>
            </a:r>
          </a:p>
          <a:p>
            <a:pPr lvl="2"/>
            <a:r>
              <a:rPr lang="en-GB"/>
              <a:t>Dritte Gliederungsebene</a:t>
            </a:r>
          </a:p>
          <a:p>
            <a:pPr lvl="3"/>
            <a:r>
              <a:rPr lang="en-GB"/>
              <a:t>Vierte Gliederungsebene</a:t>
            </a:r>
          </a:p>
          <a:p>
            <a:pPr lvl="4"/>
            <a:r>
              <a:rPr lang="en-GB"/>
              <a:t>Fünfte Gliederungsebene</a:t>
            </a:r>
          </a:p>
          <a:p>
            <a:pPr lvl="4"/>
            <a:r>
              <a:rPr lang="en-GB"/>
              <a:t>Sechste Gliederungsebene</a:t>
            </a:r>
          </a:p>
          <a:p>
            <a:pPr lvl="4"/>
            <a:r>
              <a:rPr lang="en-GB"/>
              <a:t>Siebente Gliederungsebene</a:t>
            </a:r>
          </a:p>
          <a:p>
            <a:pPr lvl="4"/>
            <a:r>
              <a:rPr lang="en-GB"/>
              <a:t>Achte Gliederungsebene</a:t>
            </a:r>
          </a:p>
          <a:p>
            <a:pPr lvl="4"/>
            <a:r>
              <a:rPr lang="en-GB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pPr algn="l" fontAlgn="auto">
              <a:spcBef>
                <a:spcPts val="0"/>
              </a:spcBef>
              <a:spcAft>
                <a:spcPts val="0"/>
              </a:spcAft>
            </a:pPr>
            <a:fld id="{3E9A3D9B-F784-48A9-BD50-1DB56A8B36C8}" type="datetimeFigureOut">
              <a:rPr lang="en-US" smtClean="0">
                <a:cs typeface="Arial"/>
              </a:rPr>
              <a:pPr algn="l" fontAlgn="auto">
                <a:spcBef>
                  <a:spcPts val="0"/>
                </a:spcBef>
                <a:spcAft>
                  <a:spcPts val="0"/>
                </a:spcAft>
              </a:pPr>
              <a:t>9/26/2024</a:t>
            </a:fld>
            <a:endParaRPr lang="en-US">
              <a:cs typeface="Arial"/>
            </a:endParaRPr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>
              <a:cs typeface="Arial"/>
            </a:endParaRPr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B6EDB277-E49C-4715-8746-E06F066DC174}" type="slidenum">
              <a:rPr lang="en-US" smtClean="0">
                <a:cs typeface="Arial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US">
              <a:cs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8" r:id="rId1"/>
    <p:sldLayoutId id="2147483869" r:id="rId2"/>
    <p:sldLayoutId id="2147483870" r:id="rId3"/>
    <p:sldLayoutId id="2147483871" r:id="rId4"/>
    <p:sldLayoutId id="2147483872" r:id="rId5"/>
    <p:sldLayoutId id="2147483873" r:id="rId6"/>
    <p:sldLayoutId id="2147483874" r:id="rId7"/>
    <p:sldLayoutId id="2147483875" r:id="rId8"/>
    <p:sldLayoutId id="2147483876" r:id="rId9"/>
    <p:sldLayoutId id="2147483877" r:id="rId10"/>
    <p:sldLayoutId id="2147483878" r:id="rId11"/>
    <p:sldLayoutId id="2147483879" r:id="rId12"/>
    <p:sldLayoutId id="2147483880" r:id="rId13"/>
    <p:sldLayoutId id="2147483881" r:id="rId14"/>
    <p:sldLayoutId id="2147483882" r:id="rId15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1300"/>
            <a:ext cx="8226425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das Format des Titeltextes zu bearbeiten</a:t>
            </a: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6425" cy="429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die Formate des Gliederungstextes zu bearbeiten</a:t>
            </a:r>
          </a:p>
          <a:p>
            <a:pPr lvl="1"/>
            <a:r>
              <a:rPr lang="en-GB"/>
              <a:t>Zweite Gliederungsebene</a:t>
            </a:r>
          </a:p>
          <a:p>
            <a:pPr lvl="2"/>
            <a:r>
              <a:rPr lang="en-GB"/>
              <a:t>Dritte Gliederungsebene</a:t>
            </a:r>
          </a:p>
          <a:p>
            <a:pPr lvl="3"/>
            <a:r>
              <a:rPr lang="en-GB"/>
              <a:t>Vierte Gliederungsebene</a:t>
            </a:r>
          </a:p>
          <a:p>
            <a:pPr lvl="4"/>
            <a:r>
              <a:rPr lang="en-GB"/>
              <a:t>Fünfte Gliederungsebene</a:t>
            </a:r>
          </a:p>
          <a:p>
            <a:pPr lvl="4"/>
            <a:r>
              <a:rPr lang="en-GB"/>
              <a:t>Sechste Gliederungsebene</a:t>
            </a:r>
          </a:p>
          <a:p>
            <a:pPr lvl="4"/>
            <a:r>
              <a:rPr lang="en-GB"/>
              <a:t>Siebente Gliederungsebene</a:t>
            </a:r>
          </a:p>
          <a:p>
            <a:pPr lvl="4"/>
            <a:r>
              <a:rPr lang="en-GB"/>
              <a:t>Achte Gliederungsebene</a:t>
            </a:r>
          </a:p>
          <a:p>
            <a:pPr lvl="4"/>
            <a:r>
              <a:rPr lang="en-GB"/>
              <a:t>Neunte Gliederungsebene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16732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pPr algn="l" fontAlgn="auto">
              <a:spcBef>
                <a:spcPts val="0"/>
              </a:spcBef>
              <a:spcAft>
                <a:spcPts val="0"/>
              </a:spcAft>
            </a:pPr>
            <a:endParaRPr lang="en-US">
              <a:effectLst/>
            </a:endParaRP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>
              <a:effectLst/>
            </a:endParaRPr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781800" y="6248400"/>
            <a:ext cx="19018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156A3DE4-7D11-4316-B6D8-2B1EAC32FC5A}" type="slidenum">
              <a:rPr lang="en-GB">
                <a:effectLst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GB">
              <a:effectLst/>
            </a:endParaRPr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79400" y="152400"/>
            <a:ext cx="8685213" cy="1600200"/>
            <a:chOff x="176" y="96"/>
            <a:chExt cx="5471" cy="1008"/>
          </a:xfrm>
        </p:grpSpPr>
        <p:sp>
          <p:nvSpPr>
            <p:cNvPr id="3" name="Line 7"/>
            <p:cNvSpPr>
              <a:spLocks noChangeShapeType="1"/>
            </p:cNvSpPr>
            <p:nvPr/>
          </p:nvSpPr>
          <p:spPr bwMode="auto">
            <a:xfrm flipH="1">
              <a:off x="286" y="1104"/>
              <a:ext cx="5236" cy="1"/>
            </a:xfrm>
            <a:prstGeom prst="line">
              <a:avLst/>
            </a:prstGeom>
            <a:noFill/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 algn="l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1800">
                <a:solidFill>
                  <a:srgbClr val="000000"/>
                </a:solidFill>
                <a:effectLst/>
                <a:latin typeface="Times New Roman"/>
                <a:cs typeface="Arial"/>
              </a:endParaRPr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l" fontAlgn="auto">
                <a:spcBef>
                  <a:spcPts val="0"/>
                </a:spcBef>
                <a:spcAft>
                  <a:spcPts val="0"/>
                </a:spcAft>
              </a:pPr>
              <a:endParaRPr lang="de-DE" sz="1800">
                <a:solidFill>
                  <a:srgbClr val="000000"/>
                </a:solidFill>
                <a:effectLst/>
                <a:latin typeface="Times New Roman"/>
                <a:cs typeface="Arial"/>
              </a:endParaRPr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l" fontAlgn="auto">
                <a:spcBef>
                  <a:spcPts val="0"/>
                </a:spcBef>
                <a:spcAft>
                  <a:spcPts val="0"/>
                </a:spcAft>
              </a:pPr>
              <a:endParaRPr lang="de-DE" sz="1800">
                <a:solidFill>
                  <a:srgbClr val="000000"/>
                </a:solidFill>
                <a:effectLst/>
                <a:latin typeface="Times New Roman"/>
                <a:cs typeface="Arial"/>
              </a:endParaRPr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l" fontAlgn="auto">
                <a:spcBef>
                  <a:spcPts val="0"/>
                </a:spcBef>
                <a:spcAft>
                  <a:spcPts val="0"/>
                </a:spcAft>
              </a:pPr>
              <a:endParaRPr lang="de-DE" sz="1800">
                <a:solidFill>
                  <a:srgbClr val="000000"/>
                </a:solidFill>
                <a:effectLst/>
                <a:latin typeface="Times New Roman"/>
                <a:cs typeface="Arial"/>
              </a:endParaRPr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l" fontAlgn="auto">
                <a:spcBef>
                  <a:spcPts val="0"/>
                </a:spcBef>
                <a:spcAft>
                  <a:spcPts val="0"/>
                </a:spcAft>
              </a:pPr>
              <a:endParaRPr lang="de-DE" sz="1800">
                <a:solidFill>
                  <a:srgbClr val="000000"/>
                </a:solidFill>
                <a:effectLst/>
                <a:latin typeface="Times New Roman"/>
                <a:cs typeface="Arial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5" r:id="rId1"/>
    <p:sldLayoutId id="2147483886" r:id="rId2"/>
    <p:sldLayoutId id="2147483887" r:id="rId3"/>
    <p:sldLayoutId id="2147483888" r:id="rId4"/>
    <p:sldLayoutId id="2147483889" r:id="rId5"/>
    <p:sldLayoutId id="2147483890" r:id="rId6"/>
    <p:sldLayoutId id="2147483891" r:id="rId7"/>
    <p:sldLayoutId id="2147483892" r:id="rId8"/>
    <p:sldLayoutId id="2147483893" r:id="rId9"/>
    <p:sldLayoutId id="2147483894" r:id="rId10"/>
    <p:sldLayoutId id="2147483895" r:id="rId11"/>
    <p:sldLayoutId id="2147483896" r:id="rId12"/>
  </p:sldLayoutIdLst>
  <p:txStyles>
    <p:titleStyle>
      <a:lvl1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+mj-lt"/>
          <a:ea typeface="+mj-ea"/>
          <a:cs typeface="+mj-cs"/>
        </a:defRPr>
      </a:lvl1pPr>
      <a:lvl2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2pPr>
      <a:lvl3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3pPr>
      <a:lvl4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4pPr>
      <a:lvl5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5pPr>
      <a:lvl6pPr marL="4572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6pPr>
      <a:lvl7pPr marL="9144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7pPr>
      <a:lvl8pPr marL="13716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8pPr>
      <a:lvl9pPr marL="18288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9pPr>
    </p:titleStyle>
    <p:bodyStyle>
      <a:lvl1pPr marL="466725" indent="-466725" algn="l" defTabSz="449263" rtl="0" eaLnBrk="1" fontAlgn="base" hangingPunct="1">
        <a:lnSpc>
          <a:spcPct val="90000"/>
        </a:lnSpc>
        <a:spcBef>
          <a:spcPts val="800"/>
        </a:spcBef>
        <a:spcAft>
          <a:spcPct val="0"/>
        </a:spcAft>
        <a:buClr>
          <a:srgbClr val="660000"/>
        </a:buClr>
        <a:buSzPct val="70000"/>
        <a:buFont typeface="Wingdings" pitchFamily="2" charset="2"/>
        <a:buChar char="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904875" indent="-434975" algn="l" defTabSz="449263" rtl="0" eaLnBrk="1" fontAlgn="base" hangingPunct="1">
        <a:lnSpc>
          <a:spcPct val="90000"/>
        </a:lnSpc>
        <a:spcBef>
          <a:spcPts val="7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800">
          <a:solidFill>
            <a:srgbClr val="000000"/>
          </a:solidFill>
          <a:latin typeface="+mn-lt"/>
          <a:cs typeface="+mn-cs"/>
        </a:defRPr>
      </a:lvl2pPr>
      <a:lvl3pPr marL="1374775" indent="-468313" algn="l" defTabSz="449263" rtl="0" eaLnBrk="1" fontAlgn="base" hangingPunct="1">
        <a:lnSpc>
          <a:spcPct val="90000"/>
        </a:lnSpc>
        <a:spcBef>
          <a:spcPts val="600"/>
        </a:spcBef>
        <a:spcAft>
          <a:spcPct val="0"/>
        </a:spcAft>
        <a:buClr>
          <a:srgbClr val="660000"/>
        </a:buClr>
        <a:buSzPct val="65000"/>
        <a:buFont typeface="Wingdings" pitchFamily="2" charset="2"/>
        <a:buChar char=""/>
        <a:defRPr sz="2400">
          <a:solidFill>
            <a:srgbClr val="000000"/>
          </a:solidFill>
          <a:latin typeface="+mn-lt"/>
          <a:cs typeface="+mn-cs"/>
        </a:defRPr>
      </a:lvl3pPr>
      <a:lvl4pPr marL="1824038" indent="-436563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000">
          <a:solidFill>
            <a:srgbClr val="000000"/>
          </a:solidFill>
          <a:latin typeface="+mn-lt"/>
          <a:cs typeface="+mn-cs"/>
        </a:defRPr>
      </a:lvl4pPr>
      <a:lvl5pPr marL="22939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5pPr>
      <a:lvl6pPr marL="27511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6pPr>
      <a:lvl7pPr marL="32083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7pPr>
      <a:lvl8pPr marL="36655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8pPr>
      <a:lvl9pPr marL="41227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CC95D8A3-1E7A-4D24-BF72-F6942C3FEDA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0916D2B6-596F-451B-8FB0-94DFB26A03D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15716" name="Rectangle 4">
            <a:extLst>
              <a:ext uri="{FF2B5EF4-FFF2-40B4-BE49-F238E27FC236}">
                <a16:creationId xmlns:a16="http://schemas.microsoft.com/office/drawing/2014/main" id="{3F4D264F-16EC-42C5-AF9C-CF6D0FA12907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15717" name="Rectangle 5">
            <a:extLst>
              <a:ext uri="{FF2B5EF4-FFF2-40B4-BE49-F238E27FC236}">
                <a16:creationId xmlns:a16="http://schemas.microsoft.com/office/drawing/2014/main" id="{71C2F2BA-660E-4D1A-91B3-F29815DB3130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 smtClean="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15718" name="Rectangle 6">
            <a:extLst>
              <a:ext uri="{FF2B5EF4-FFF2-40B4-BE49-F238E27FC236}">
                <a16:creationId xmlns:a16="http://schemas.microsoft.com/office/drawing/2014/main" id="{038B786F-3CEB-4BB7-93D9-8C20A772B92A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latin typeface="Arial" panose="020B0604020202020204" pitchFamily="34" charset="0"/>
              </a:defRPr>
            </a:lvl1pPr>
          </a:lstStyle>
          <a:p>
            <a:fld id="{DFFE1C91-A846-4533-B2CF-7F6CADC635C1}" type="slidenum">
              <a:rPr lang="en-US" altLang="en-US"/>
              <a:pPr/>
              <a:t>‹#›</a:t>
            </a:fld>
            <a:endParaRPr lang="en-US" altLang="en-US"/>
          </a:p>
        </p:txBody>
      </p:sp>
      <p:grpSp>
        <p:nvGrpSpPr>
          <p:cNvPr id="2055" name="Group 7">
            <a:extLst>
              <a:ext uri="{FF2B5EF4-FFF2-40B4-BE49-F238E27FC236}">
                <a16:creationId xmlns:a16="http://schemas.microsoft.com/office/drawing/2014/main" id="{02D9FF74-4E15-4165-B1A1-91723EDD908C}"/>
              </a:ext>
            </a:extLst>
          </p:cNvPr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2056" name="Line 8">
              <a:extLst>
                <a:ext uri="{FF2B5EF4-FFF2-40B4-BE49-F238E27FC236}">
                  <a16:creationId xmlns:a16="http://schemas.microsoft.com/office/drawing/2014/main" id="{0C3D188E-014F-4F76-AB0C-C24BD6DA3934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57" name="Rectangle 9">
              <a:extLst>
                <a:ext uri="{FF2B5EF4-FFF2-40B4-BE49-F238E27FC236}">
                  <a16:creationId xmlns:a16="http://schemas.microsoft.com/office/drawing/2014/main" id="{BD0DCBCD-3A2A-4A7F-9F8F-9488958BDB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058" name="Rectangle 10">
              <a:extLst>
                <a:ext uri="{FF2B5EF4-FFF2-40B4-BE49-F238E27FC236}">
                  <a16:creationId xmlns:a16="http://schemas.microsoft.com/office/drawing/2014/main" id="{C4A22D9A-2926-4847-A3B1-E2C0A6F3345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059" name="Rectangle 11">
              <a:extLst>
                <a:ext uri="{FF2B5EF4-FFF2-40B4-BE49-F238E27FC236}">
                  <a16:creationId xmlns:a16="http://schemas.microsoft.com/office/drawing/2014/main" id="{EC56F7EF-CD71-4BA9-B882-1053F219B97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060" name="Rectangle 12">
              <a:extLst>
                <a:ext uri="{FF2B5EF4-FFF2-40B4-BE49-F238E27FC236}">
                  <a16:creationId xmlns:a16="http://schemas.microsoft.com/office/drawing/2014/main" id="{CE35513B-CEFD-453D-BCBD-16B0644FABB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>
                  <a:solidFill>
                    <a:schemeClr val="tx1"/>
                  </a:solidFill>
                  <a:latin typeface="Tahoma" panose="020B060403050404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endParaRPr lang="en-US" altLang="en-US" sz="2400">
                <a:latin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9850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8" r:id="rId1"/>
    <p:sldLayoutId id="2147483899" r:id="rId2"/>
    <p:sldLayoutId id="2147483900" r:id="rId3"/>
    <p:sldLayoutId id="2147483901" r:id="rId4"/>
    <p:sldLayoutId id="2147483902" r:id="rId5"/>
    <p:sldLayoutId id="2147483903" r:id="rId6"/>
    <p:sldLayoutId id="2147483904" r:id="rId7"/>
    <p:sldLayoutId id="2147483905" r:id="rId8"/>
    <p:sldLayoutId id="2147483906" r:id="rId9"/>
    <p:sldLayoutId id="2147483907" r:id="rId10"/>
    <p:sldLayoutId id="2147483908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469900" indent="-469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anose="05000000000000000000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377950" indent="-468313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anose="05000000000000000000" pitchFamily="2" charset="2"/>
        <a:buChar char="o"/>
        <a:defRPr sz="2400">
          <a:solidFill>
            <a:schemeClr val="tx1"/>
          </a:solidFill>
          <a:latin typeface="+mn-lt"/>
          <a:cs typeface="+mn-cs"/>
        </a:defRPr>
      </a:lvl3pPr>
      <a:lvl4pPr marL="1827213" indent="-4381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297113" indent="-46831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5pPr>
      <a:lvl6pPr marL="27543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6pPr>
      <a:lvl7pPr marL="32115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7pPr>
      <a:lvl8pPr marL="36687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8pPr>
      <a:lvl9pPr marL="41259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8456613" cy="5942013"/>
            <a:chOff x="0" y="0"/>
            <a:chExt cx="5327" cy="3743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0">
              <a:gsLst>
                <a:gs pos="0">
                  <a:srgbClr val="60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2051" name="Freeform 3"/>
            <p:cNvSpPr>
              <a:spLocks noChangeArrowheads="1"/>
            </p:cNvSpPr>
            <p:nvPr/>
          </p:nvSpPr>
          <p:spPr bwMode="auto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fld id="{23D7FE43-4653-4145-A8AD-8550458651CE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766888"/>
            <a:ext cx="7769225" cy="17351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1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das Format des Titeltextes zu bearbeiten</a:t>
            </a:r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6425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die Formate des Gliederungstextes zu bearbeiten</a:t>
            </a:r>
          </a:p>
          <a:p>
            <a:pPr lvl="1"/>
            <a:r>
              <a:rPr lang="en-GB"/>
              <a:t>Zweite Gliederungsebene</a:t>
            </a:r>
          </a:p>
          <a:p>
            <a:pPr lvl="2"/>
            <a:r>
              <a:rPr lang="en-GB"/>
              <a:t>Dritte Gliederungsebene</a:t>
            </a:r>
          </a:p>
          <a:p>
            <a:pPr lvl="3"/>
            <a:r>
              <a:rPr lang="en-GB"/>
              <a:t>Vierte Gliederungsebene</a:t>
            </a:r>
          </a:p>
          <a:p>
            <a:pPr lvl="4"/>
            <a:r>
              <a:rPr lang="en-GB"/>
              <a:t>Fünfte Gliederungsebene</a:t>
            </a:r>
          </a:p>
          <a:p>
            <a:pPr lvl="4"/>
            <a:r>
              <a:rPr lang="en-GB"/>
              <a:t>Sechste Gliederungsebene</a:t>
            </a:r>
          </a:p>
          <a:p>
            <a:pPr lvl="4"/>
            <a:r>
              <a:rPr lang="en-GB"/>
              <a:t>Siebente Gliederungsebene</a:t>
            </a:r>
          </a:p>
          <a:p>
            <a:pPr lvl="4"/>
            <a:r>
              <a:rPr lang="en-GB"/>
              <a:t>Achte Gliederungsebene</a:t>
            </a:r>
          </a:p>
          <a:p>
            <a:pPr lvl="4"/>
            <a:r>
              <a:rPr lang="en-GB"/>
              <a:t>Neunte Gliederungsebene</a:t>
            </a:r>
          </a:p>
        </p:txBody>
      </p:sp>
    </p:spTree>
    <p:extLst>
      <p:ext uri="{BB962C8B-B14F-4D97-AF65-F5344CB8AC3E}">
        <p14:creationId xmlns:p14="http://schemas.microsoft.com/office/powerpoint/2010/main" val="1827518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0" r:id="rId1"/>
    <p:sldLayoutId id="2147483911" r:id="rId2"/>
    <p:sldLayoutId id="2147483912" r:id="rId3"/>
    <p:sldLayoutId id="2147483913" r:id="rId4"/>
    <p:sldLayoutId id="2147483914" r:id="rId5"/>
    <p:sldLayoutId id="2147483915" r:id="rId6"/>
    <p:sldLayoutId id="2147483916" r:id="rId7"/>
    <p:sldLayoutId id="2147483917" r:id="rId8"/>
    <p:sldLayoutId id="2147483918" r:id="rId9"/>
    <p:sldLayoutId id="2147483919" r:id="rId10"/>
    <p:sldLayoutId id="2147483920" r:id="rId11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620688"/>
            <a:ext cx="8784976" cy="2736304"/>
          </a:xfrm>
        </p:spPr>
        <p:txBody>
          <a:bodyPr/>
          <a:lstStyle/>
          <a:p>
            <a:r>
              <a:rPr lang="en-GB" sz="3600" dirty="0"/>
              <a:t>A6b: Week 2, Thursday</a:t>
            </a:r>
            <a:br>
              <a:rPr lang="en-GB" b="1" dirty="0"/>
            </a:br>
            <a:r>
              <a:rPr lang="en-GB" sz="4400" b="1" dirty="0"/>
              <a:t>How to reach audiences: museums, exhibitions, stakeholders and Social Media</a:t>
            </a:r>
            <a:endParaRPr lang="en-US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544" y="4293096"/>
            <a:ext cx="8496944" cy="1872208"/>
          </a:xfrm>
        </p:spPr>
        <p:txBody>
          <a:bodyPr/>
          <a:lstStyle/>
          <a:p>
            <a:r>
              <a:rPr lang="en-GB" sz="2400" dirty="0"/>
              <a:t>HPAH5086/6086 - Art and Ancient Egypt 4000BC to the 2020ies: Exhibiting artistic representations</a:t>
            </a:r>
          </a:p>
          <a:p>
            <a:r>
              <a:rPr lang="en-GB" dirty="0" err="1"/>
              <a:t>Dr.</a:t>
            </a:r>
            <a:r>
              <a:rPr lang="en-GB" dirty="0"/>
              <a:t> Katharina Zinn</a:t>
            </a:r>
          </a:p>
          <a:p>
            <a:r>
              <a:rPr lang="en-GB" dirty="0"/>
              <a:t>Associate Professor in Egyptian Archaeology and Heritage, UWTSD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982F9-96F4-4301-BE25-1627FE9556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E8CA5-7CFD-432A-AC25-4F9F53C435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2276873"/>
            <a:ext cx="7128792" cy="3384376"/>
          </a:xfrm>
        </p:spPr>
        <p:txBody>
          <a:bodyPr/>
          <a:lstStyle/>
          <a:p>
            <a:endParaRPr lang="en-GB" sz="4000" dirty="0"/>
          </a:p>
          <a:p>
            <a:pPr algn="l"/>
            <a:r>
              <a:rPr lang="en-GB" sz="44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Museum and exhibition audiences: How do you find yours?</a:t>
            </a:r>
          </a:p>
        </p:txBody>
      </p:sp>
    </p:spTree>
    <p:extLst>
      <p:ext uri="{BB962C8B-B14F-4D97-AF65-F5344CB8AC3E}">
        <p14:creationId xmlns:p14="http://schemas.microsoft.com/office/powerpoint/2010/main" val="6473874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8B539-058D-4836-7836-DFE069AF96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find your audience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99B0A9-C19B-8782-36B8-4C93EE2A2E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828800"/>
            <a:ext cx="8784976" cy="4302125"/>
          </a:xfrm>
        </p:spPr>
        <p:txBody>
          <a:bodyPr/>
          <a:lstStyle/>
          <a:p>
            <a:r>
              <a:rPr lang="en-GB" sz="2400" dirty="0"/>
              <a:t>develop successful marketing strategy - identify target audience</a:t>
            </a:r>
          </a:p>
          <a:p>
            <a:r>
              <a:rPr lang="en-GB" sz="2400" dirty="0"/>
              <a:t>Who can / should benefit from your event? Who was visiting in the past? </a:t>
            </a:r>
          </a:p>
          <a:p>
            <a:r>
              <a:rPr lang="en-GB" sz="2400" dirty="0"/>
              <a:t>target audience can have multiple subsets, varying ages, interests, ethnicities, levels of engagement etc…</a:t>
            </a:r>
          </a:p>
          <a:p>
            <a:r>
              <a:rPr lang="en-GB" sz="2400" dirty="0"/>
              <a:t>If possible: </a:t>
            </a:r>
          </a:p>
          <a:p>
            <a:pPr lvl="1"/>
            <a:r>
              <a:rPr lang="en-GB" sz="2000" dirty="0"/>
              <a:t>Evaluating existing datasets (visitor research) </a:t>
            </a:r>
            <a:r>
              <a:rPr lang="en-GB" sz="2000" dirty="0">
                <a:sym typeface="Wingdings" panose="05000000000000000000" pitchFamily="2" charset="2"/>
              </a:rPr>
              <a:t> create a visitor persona</a:t>
            </a:r>
            <a:endParaRPr lang="en-GB" sz="2000" dirty="0"/>
          </a:p>
          <a:p>
            <a:pPr lvl="1"/>
            <a:r>
              <a:rPr lang="en-GB" sz="2000" dirty="0"/>
              <a:t>Think customer-focused dynamic marketing – patrons and potential visitors</a:t>
            </a:r>
          </a:p>
          <a:p>
            <a:pPr lvl="1"/>
            <a:r>
              <a:rPr lang="en-GB" sz="2000" dirty="0"/>
              <a:t>Be targeted and precise </a:t>
            </a:r>
          </a:p>
          <a:p>
            <a:pPr lvl="1"/>
            <a:r>
              <a:rPr lang="en-GB" sz="2000" dirty="0"/>
              <a:t>Ideally: survey (but very time intense, and mostly only possible for large events / museums)</a:t>
            </a:r>
          </a:p>
        </p:txBody>
      </p:sp>
    </p:spTree>
    <p:extLst>
      <p:ext uri="{BB962C8B-B14F-4D97-AF65-F5344CB8AC3E}">
        <p14:creationId xmlns:p14="http://schemas.microsoft.com/office/powerpoint/2010/main" val="27609157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C5675-8BB0-1A28-E264-03DB15E353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Audience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737130-5105-4ABB-C86D-989C7C2880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828800"/>
            <a:ext cx="8435280" cy="4302125"/>
          </a:xfrm>
        </p:spPr>
        <p:txBody>
          <a:bodyPr/>
          <a:lstStyle/>
          <a:p>
            <a:r>
              <a:rPr lang="en-GB" sz="2800" dirty="0"/>
              <a:t>Directive and approach to look at museums afresh, focus on interaction together with audiences</a:t>
            </a:r>
          </a:p>
          <a:p>
            <a:r>
              <a:rPr lang="en-GB" sz="2800" dirty="0"/>
              <a:t>form of jumpstart for museums, adding sometimes new and alternative perspectives but most often helping to reconnect various areas our institutions and audiences together</a:t>
            </a:r>
          </a:p>
          <a:p>
            <a:r>
              <a:rPr lang="en-GB" sz="2800" dirty="0"/>
              <a:t>New positive, stimulating experiences for audiences </a:t>
            </a:r>
          </a:p>
          <a:p>
            <a:r>
              <a:rPr lang="en-GB" sz="2800" dirty="0"/>
              <a:t>ensure visitors come back again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123389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FAD0B-7E8D-294C-163B-128720FBD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042" y="533400"/>
            <a:ext cx="8579296" cy="1295400"/>
          </a:xfrm>
        </p:spPr>
        <p:txBody>
          <a:bodyPr/>
          <a:lstStyle/>
          <a:p>
            <a:r>
              <a:rPr lang="en-GB" dirty="0"/>
              <a:t>9 Creative Museum and Exhibition Marketing Ideas (ideally to be done)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62928-34C7-4DCB-2CC5-058FA1C839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828800"/>
            <a:ext cx="8784976" cy="4302125"/>
          </a:xfrm>
        </p:spPr>
        <p:txBody>
          <a:bodyPr/>
          <a:lstStyle/>
          <a:p>
            <a:pPr>
              <a:spcBef>
                <a:spcPts val="200"/>
              </a:spcBef>
            </a:pPr>
            <a:r>
              <a:rPr lang="en-GB" dirty="0"/>
              <a:t>Embrace smartphone culture</a:t>
            </a:r>
          </a:p>
          <a:p>
            <a:pPr>
              <a:spcBef>
                <a:spcPts val="200"/>
              </a:spcBef>
            </a:pPr>
            <a:r>
              <a:rPr lang="en-GB" dirty="0"/>
              <a:t>Encourage visitors to get social</a:t>
            </a:r>
          </a:p>
          <a:p>
            <a:pPr>
              <a:spcBef>
                <a:spcPts val="200"/>
              </a:spcBef>
            </a:pPr>
            <a:r>
              <a:rPr lang="en-GB" dirty="0"/>
              <a:t>Make your website as inviting as your exhibits</a:t>
            </a:r>
          </a:p>
          <a:p>
            <a:pPr>
              <a:spcBef>
                <a:spcPts val="200"/>
              </a:spcBef>
            </a:pPr>
            <a:r>
              <a:rPr lang="en-GB" dirty="0"/>
              <a:t>Turn your research into organic website visits</a:t>
            </a:r>
          </a:p>
          <a:p>
            <a:pPr>
              <a:spcBef>
                <a:spcPts val="200"/>
              </a:spcBef>
            </a:pPr>
            <a:r>
              <a:rPr lang="en-GB" dirty="0"/>
              <a:t>Host unique events</a:t>
            </a:r>
          </a:p>
          <a:p>
            <a:pPr>
              <a:spcBef>
                <a:spcPts val="200"/>
              </a:spcBef>
            </a:pPr>
            <a:r>
              <a:rPr lang="en-GB" dirty="0"/>
              <a:t>Build partnerships</a:t>
            </a:r>
          </a:p>
          <a:p>
            <a:pPr>
              <a:spcBef>
                <a:spcPts val="200"/>
              </a:spcBef>
            </a:pPr>
            <a:r>
              <a:rPr lang="en-GB" dirty="0"/>
              <a:t>Bring exhibits to the community</a:t>
            </a:r>
          </a:p>
          <a:p>
            <a:pPr>
              <a:spcBef>
                <a:spcPts val="200"/>
              </a:spcBef>
            </a:pPr>
            <a:r>
              <a:rPr lang="en-GB" dirty="0"/>
              <a:t>Leverage local influencers</a:t>
            </a:r>
          </a:p>
          <a:p>
            <a:pPr>
              <a:spcBef>
                <a:spcPts val="200"/>
              </a:spcBef>
            </a:pPr>
            <a:r>
              <a:rPr lang="en-GB" dirty="0"/>
              <a:t>Put some pennies into programmatic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22118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982F9-96F4-4301-BE25-1627FE9556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E8CA5-7CFD-432A-AC25-4F9F53C435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2276873"/>
            <a:ext cx="7128792" cy="3384376"/>
          </a:xfrm>
        </p:spPr>
        <p:txBody>
          <a:bodyPr/>
          <a:lstStyle/>
          <a:p>
            <a:endParaRPr lang="en-GB" sz="4000" dirty="0"/>
          </a:p>
          <a:p>
            <a:pPr algn="l"/>
            <a:r>
              <a:rPr lang="en-GB" sz="44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How do you promote a pop up event on social media?</a:t>
            </a:r>
          </a:p>
        </p:txBody>
      </p:sp>
    </p:spTree>
    <p:extLst>
      <p:ext uri="{BB962C8B-B14F-4D97-AF65-F5344CB8AC3E}">
        <p14:creationId xmlns:p14="http://schemas.microsoft.com/office/powerpoint/2010/main" val="12051337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BD14D-6C4B-45DD-B16D-FED0D442E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9C9D98-A6E2-4683-827E-F61B213719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challenging for every organization: how to stay relevant with the technology of today</a:t>
            </a:r>
          </a:p>
          <a:p>
            <a:r>
              <a:rPr lang="en-GB" dirty="0"/>
              <a:t>Museums with exhibitions and objects are a hotbed of content by definition</a:t>
            </a:r>
          </a:p>
          <a:p>
            <a:r>
              <a:rPr lang="en-GB" dirty="0"/>
              <a:t>Use social media to pitch all of that for online consumption and visitor interaction</a:t>
            </a:r>
          </a:p>
          <a:p>
            <a:r>
              <a:rPr lang="en-GB" dirty="0"/>
              <a:t> try to stay at the top of followers’ minds </a:t>
            </a:r>
            <a:r>
              <a:rPr lang="en-GB" dirty="0">
                <a:sym typeface="Wingdings" panose="05000000000000000000" pitchFamily="2" charset="2"/>
              </a:rPr>
              <a:t> engage the public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2541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5269A-2653-452E-9B4A-3DDB6B391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295400"/>
          </a:xfrm>
        </p:spPr>
        <p:txBody>
          <a:bodyPr/>
          <a:lstStyle/>
          <a:p>
            <a:r>
              <a:rPr lang="en-GB" dirty="0"/>
              <a:t>Social media allows audiences to see behind closed doors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EBCF74-780C-4B7E-8D7A-0333FF84F9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828800"/>
            <a:ext cx="9001000" cy="4302125"/>
          </a:xfrm>
        </p:spPr>
        <p:txBody>
          <a:bodyPr/>
          <a:lstStyle/>
          <a:p>
            <a:pPr>
              <a:spcBef>
                <a:spcPts val="300"/>
              </a:spcBef>
            </a:pPr>
            <a:r>
              <a:rPr lang="en-GB" dirty="0"/>
              <a:t>(Relatively) new type(s) of access – social media platforms:</a:t>
            </a:r>
          </a:p>
          <a:p>
            <a:pPr lvl="1">
              <a:spcBef>
                <a:spcPts val="300"/>
              </a:spcBef>
            </a:pPr>
            <a:r>
              <a:rPr lang="en-GB" dirty="0"/>
              <a:t>Facebook</a:t>
            </a:r>
          </a:p>
          <a:p>
            <a:pPr lvl="1">
              <a:spcBef>
                <a:spcPts val="300"/>
              </a:spcBef>
            </a:pPr>
            <a:r>
              <a:rPr lang="en-GB" dirty="0"/>
              <a:t>Twitter</a:t>
            </a:r>
          </a:p>
          <a:p>
            <a:pPr lvl="1">
              <a:spcBef>
                <a:spcPts val="300"/>
              </a:spcBef>
            </a:pPr>
            <a:r>
              <a:rPr lang="en-GB" dirty="0"/>
              <a:t>Instagram</a:t>
            </a:r>
          </a:p>
          <a:p>
            <a:pPr lvl="1">
              <a:spcBef>
                <a:spcPts val="300"/>
              </a:spcBef>
            </a:pPr>
            <a:r>
              <a:rPr lang="en-GB" dirty="0"/>
              <a:t>Tumblr</a:t>
            </a:r>
          </a:p>
          <a:p>
            <a:pPr lvl="1">
              <a:spcBef>
                <a:spcPts val="300"/>
              </a:spcBef>
            </a:pPr>
            <a:r>
              <a:rPr lang="en-GB" dirty="0"/>
              <a:t>Pinterest</a:t>
            </a:r>
          </a:p>
          <a:p>
            <a:pPr>
              <a:spcBef>
                <a:spcPts val="300"/>
              </a:spcBef>
            </a:pPr>
            <a:r>
              <a:rPr lang="en-GB" dirty="0"/>
              <a:t>diverse opportunities to share their unique offerings to people around the world</a:t>
            </a:r>
          </a:p>
        </p:txBody>
      </p:sp>
    </p:spTree>
    <p:extLst>
      <p:ext uri="{BB962C8B-B14F-4D97-AF65-F5344CB8AC3E}">
        <p14:creationId xmlns:p14="http://schemas.microsoft.com/office/powerpoint/2010/main" val="20420674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9E8B3-21D0-4034-B570-C931C0CC6B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ability of social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A0E852-8E57-44EA-B4B5-F695552F20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96" y="1700808"/>
            <a:ext cx="9073008" cy="4302125"/>
          </a:xfrm>
        </p:spPr>
        <p:txBody>
          <a:bodyPr/>
          <a:lstStyle/>
          <a:p>
            <a:pPr>
              <a:spcBef>
                <a:spcPts val="400"/>
              </a:spcBef>
            </a:pPr>
            <a:r>
              <a:rPr lang="en-GB" dirty="0"/>
              <a:t>make cultural institutions more accessible</a:t>
            </a:r>
          </a:p>
          <a:p>
            <a:pPr>
              <a:spcBef>
                <a:spcPts val="400"/>
              </a:spcBef>
            </a:pPr>
            <a:r>
              <a:rPr lang="en-GB" dirty="0"/>
              <a:t>transformed how institutions operate</a:t>
            </a:r>
          </a:p>
          <a:p>
            <a:pPr>
              <a:spcBef>
                <a:spcPts val="400"/>
              </a:spcBef>
            </a:pPr>
            <a:r>
              <a:rPr lang="en-GB" dirty="0"/>
              <a:t>social media blurred the lines between traditional roles of exhibition developers, designers, educators, and conservators, merging with roles previously assumed by marketing and public relations departments</a:t>
            </a:r>
          </a:p>
          <a:p>
            <a:pPr>
              <a:spcBef>
                <a:spcPts val="400"/>
              </a:spcBef>
            </a:pPr>
            <a:r>
              <a:rPr lang="en-GB" dirty="0"/>
              <a:t>New communication strategies short- and long-term </a:t>
            </a:r>
            <a:r>
              <a:rPr lang="en-GB" dirty="0">
                <a:sym typeface="Wingdings" panose="05000000000000000000" pitchFamily="2" charset="2"/>
              </a:rPr>
              <a:t> breaking down barriers between visitors and institutions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20080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9BF44-E4E0-4515-9014-E53184B2CF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1F1128A-8F89-4593-8FD2-8AB1E35F3F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2238" t="42280" r="32915" b="12873"/>
          <a:stretch/>
        </p:blipFill>
        <p:spPr>
          <a:xfrm>
            <a:off x="395536" y="548680"/>
            <a:ext cx="8208911" cy="5472608"/>
          </a:xfrm>
        </p:spPr>
      </p:pic>
    </p:spTree>
    <p:extLst>
      <p:ext uri="{BB962C8B-B14F-4D97-AF65-F5344CB8AC3E}">
        <p14:creationId xmlns:p14="http://schemas.microsoft.com/office/powerpoint/2010/main" val="15724207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7A6AD6-673B-4ADF-A93C-9993803689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239416"/>
          </a:xfrm>
        </p:spPr>
        <p:txBody>
          <a:bodyPr/>
          <a:lstStyle/>
          <a:p>
            <a:r>
              <a:rPr lang="en-GB" sz="3600" dirty="0"/>
              <a:t>Common goals that museums /exhibitions may want from social media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BC9AD6-DB7B-45B1-BBB2-086C1E7BE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916832"/>
            <a:ext cx="8496944" cy="4086101"/>
          </a:xfrm>
        </p:spPr>
        <p:txBody>
          <a:bodyPr/>
          <a:lstStyle/>
          <a:p>
            <a:pPr>
              <a:spcBef>
                <a:spcPts val="400"/>
              </a:spcBef>
            </a:pPr>
            <a:r>
              <a:rPr lang="en-GB" dirty="0"/>
              <a:t>Increase brand awareness: many people should know about you</a:t>
            </a:r>
          </a:p>
          <a:p>
            <a:pPr>
              <a:spcBef>
                <a:spcPts val="400"/>
              </a:spcBef>
            </a:pPr>
            <a:r>
              <a:rPr lang="en-GB" dirty="0"/>
              <a:t>Increase admission: returning visitors / on vacation in your city</a:t>
            </a:r>
          </a:p>
          <a:p>
            <a:pPr>
              <a:spcBef>
                <a:spcPts val="400"/>
              </a:spcBef>
            </a:pPr>
            <a:r>
              <a:rPr lang="en-GB" dirty="0"/>
              <a:t>Educate: include wider audiences into learning</a:t>
            </a:r>
          </a:p>
          <a:p>
            <a:pPr>
              <a:spcBef>
                <a:spcPts val="400"/>
              </a:spcBef>
            </a:pPr>
            <a:r>
              <a:rPr lang="en-GB" dirty="0"/>
              <a:t>Promote other features: special events, talks</a:t>
            </a:r>
          </a:p>
        </p:txBody>
      </p:sp>
    </p:spTree>
    <p:extLst>
      <p:ext uri="{BB962C8B-B14F-4D97-AF65-F5344CB8AC3E}">
        <p14:creationId xmlns:p14="http://schemas.microsoft.com/office/powerpoint/2010/main" val="2930985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7514C-0CA6-4918-90B1-02382CDCC0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533400"/>
            <a:ext cx="8856984" cy="1311424"/>
          </a:xfrm>
        </p:spPr>
        <p:txBody>
          <a:bodyPr/>
          <a:lstStyle/>
          <a:p>
            <a:pPr>
              <a:spcBef>
                <a:spcPts val="200"/>
              </a:spcBef>
            </a:pPr>
            <a:r>
              <a:rPr lang="en-GB" sz="4400" dirty="0"/>
              <a:t>7 Ways To Promote Your Pop-Up Event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807FE-E490-4FEA-AC2A-A84E1799A6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828800"/>
            <a:ext cx="8928992" cy="4302125"/>
          </a:xfrm>
        </p:spPr>
        <p:txBody>
          <a:bodyPr/>
          <a:lstStyle/>
          <a:p>
            <a:pPr>
              <a:spcBef>
                <a:spcPts val="200"/>
              </a:spcBef>
            </a:pPr>
            <a:r>
              <a:rPr lang="en-GB" dirty="0"/>
              <a:t>Create Digital Flyers For Your Pop-Up Event. ...</a:t>
            </a:r>
          </a:p>
          <a:p>
            <a:pPr>
              <a:spcBef>
                <a:spcPts val="200"/>
              </a:spcBef>
            </a:pPr>
            <a:r>
              <a:rPr lang="en-GB" dirty="0"/>
              <a:t>Publish a Dedicated Events Page. ...</a:t>
            </a:r>
          </a:p>
          <a:p>
            <a:pPr>
              <a:spcBef>
                <a:spcPts val="200"/>
              </a:spcBef>
            </a:pPr>
            <a:r>
              <a:rPr lang="en-GB" dirty="0"/>
              <a:t>Publish Event Banners On Your Website. ...</a:t>
            </a:r>
          </a:p>
          <a:p>
            <a:pPr>
              <a:spcBef>
                <a:spcPts val="200"/>
              </a:spcBef>
            </a:pPr>
            <a:r>
              <a:rPr lang="en-GB" dirty="0"/>
              <a:t>Write A Press Release. ...</a:t>
            </a:r>
          </a:p>
          <a:p>
            <a:pPr>
              <a:spcBef>
                <a:spcPts val="200"/>
              </a:spcBef>
            </a:pPr>
            <a:r>
              <a:rPr lang="en-GB" dirty="0">
                <a:highlight>
                  <a:srgbClr val="FFFF00"/>
                </a:highlight>
              </a:rPr>
              <a:t>Share The Pop-Up Event In Your Facebook Groups. ...</a:t>
            </a:r>
          </a:p>
          <a:p>
            <a:pPr>
              <a:spcBef>
                <a:spcPts val="200"/>
              </a:spcBef>
            </a:pPr>
            <a:r>
              <a:rPr lang="en-GB" dirty="0"/>
              <a:t>Email And Text Your Community And Customers. ...</a:t>
            </a:r>
          </a:p>
          <a:p>
            <a:pPr>
              <a:spcBef>
                <a:spcPts val="200"/>
              </a:spcBef>
            </a:pPr>
            <a:r>
              <a:rPr lang="en-GB" dirty="0">
                <a:highlight>
                  <a:srgbClr val="FFFF00"/>
                </a:highlight>
              </a:rPr>
              <a:t>Share Your Pop-Up Event On Social Media.</a:t>
            </a:r>
            <a:endParaRPr lang="en-GB" sz="36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6951834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AA312-6F11-44F1-85A8-EE237FB795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239416"/>
          </a:xfrm>
        </p:spPr>
        <p:txBody>
          <a:bodyPr/>
          <a:lstStyle/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How do you attract customers to a pop-up?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DE0B03-6915-4C4F-97A5-91D980B742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Choose the Right Time &amp; Location For Your Pop-Up. ...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202124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</a:rPr>
              <a:t>Use Social Media Before, During, &amp; After Your Pop-Up Event. ...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Hold Special Events. ...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Use Creative Online Marketing Techniques. ...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Don't Forget About Traditional Offline Marketing.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20884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87624" y="476673"/>
            <a:ext cx="6984776" cy="4896543"/>
          </a:xfrm>
        </p:spPr>
        <p:txBody>
          <a:bodyPr/>
          <a:lstStyle/>
          <a:p>
            <a:pPr eaLnBrk="1" hangingPunct="1">
              <a:defRPr/>
            </a:pPr>
            <a:r>
              <a:rPr lang="en-GB" sz="4800" dirty="0"/>
              <a:t> </a:t>
            </a:r>
            <a:br>
              <a:rPr lang="en-GB" sz="4800" dirty="0"/>
            </a:br>
            <a:br>
              <a:rPr lang="en-GB" sz="4800" dirty="0"/>
            </a:br>
            <a:r>
              <a:rPr lang="en-GB" sz="4800" b="1" dirty="0"/>
              <a:t>How to convince stakeholders: applying for a pop-up space for your exhibition</a:t>
            </a:r>
            <a:endParaRPr lang="en-US" sz="3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A manifesto for the object?</a:t>
            </a:r>
            <a:br>
              <a:rPr lang="en-GB" sz="3200" dirty="0"/>
            </a:br>
            <a:r>
              <a:rPr lang="en-GB" sz="3200" dirty="0"/>
              <a:t>(Following O. </a:t>
            </a:r>
            <a:r>
              <a:rPr lang="en-GB" sz="3200" dirty="0" err="1"/>
              <a:t>Pamuk’s</a:t>
            </a:r>
            <a:r>
              <a:rPr lang="en-GB" sz="3200" dirty="0"/>
              <a:t> </a:t>
            </a:r>
            <a:r>
              <a:rPr lang="en-GB" sz="3200" i="1" dirty="0"/>
              <a:t>Manifesto for Museums)</a:t>
            </a:r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</p:nvPr>
        </p:nvGraphicFramePr>
        <p:xfrm>
          <a:off x="259203" y="620688"/>
          <a:ext cx="8856662" cy="6120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832628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982F9-96F4-4301-BE25-1627FE9556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Hearing all this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E8CA5-7CFD-432A-AC25-4F9F53C435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4000" dirty="0"/>
          </a:p>
          <a:p>
            <a:endParaRPr lang="en-GB" sz="4000" dirty="0"/>
          </a:p>
          <a:p>
            <a:r>
              <a:rPr lang="en-GB" sz="4000" b="1" dirty="0"/>
              <a:t>WHAT DOES IT MEAN FOR YOUR PLANNED EXHIBITION?</a:t>
            </a:r>
          </a:p>
        </p:txBody>
      </p:sp>
    </p:spTree>
    <p:extLst>
      <p:ext uri="{BB962C8B-B14F-4D97-AF65-F5344CB8AC3E}">
        <p14:creationId xmlns:p14="http://schemas.microsoft.com/office/powerpoint/2010/main" val="2840268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7514C-0CA6-4918-90B1-02382CDCC0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02124"/>
                </a:solidFill>
                <a:effectLst/>
                <a:latin typeface="Google Sans"/>
              </a:rPr>
              <a:t>Writing an Exhibition Proposal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807FE-E490-4FEA-AC2A-A84E1799A6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828800"/>
            <a:ext cx="8928992" cy="4302125"/>
          </a:xfrm>
        </p:spPr>
        <p:txBody>
          <a:bodyPr/>
          <a:lstStyle/>
          <a:p>
            <a:pPr>
              <a:spcBef>
                <a:spcPts val="200"/>
              </a:spcBef>
            </a:pPr>
            <a:r>
              <a:rPr lang="en-GB" sz="2800" dirty="0"/>
              <a:t>Do your Research!!!!!!! </a:t>
            </a:r>
          </a:p>
          <a:p>
            <a:pPr lvl="1">
              <a:spcBef>
                <a:spcPts val="200"/>
              </a:spcBef>
            </a:pPr>
            <a:r>
              <a:rPr lang="en-GB" sz="2400" dirty="0"/>
              <a:t>make sure you have a look at the website of the museum / gallery / space you want to use and their previous events</a:t>
            </a:r>
          </a:p>
          <a:p>
            <a:pPr>
              <a:spcBef>
                <a:spcPts val="200"/>
              </a:spcBef>
            </a:pPr>
            <a:r>
              <a:rPr lang="en-GB" sz="2800" dirty="0"/>
              <a:t>Follow the Rules. ...</a:t>
            </a:r>
          </a:p>
          <a:p>
            <a:pPr>
              <a:spcBef>
                <a:spcPts val="200"/>
              </a:spcBef>
            </a:pPr>
            <a:r>
              <a:rPr lang="en-GB" sz="2800" dirty="0"/>
              <a:t>Explain What It is about. ...</a:t>
            </a:r>
          </a:p>
          <a:p>
            <a:pPr>
              <a:spcBef>
                <a:spcPts val="200"/>
              </a:spcBef>
            </a:pPr>
            <a:r>
              <a:rPr lang="en-GB" sz="2800" dirty="0"/>
              <a:t>Explain What It Looks Like. ...</a:t>
            </a:r>
          </a:p>
          <a:p>
            <a:pPr>
              <a:spcBef>
                <a:spcPts val="200"/>
              </a:spcBef>
            </a:pPr>
            <a:r>
              <a:rPr lang="en-GB" sz="2800" dirty="0"/>
              <a:t>Use Simple Language. ...</a:t>
            </a:r>
          </a:p>
          <a:p>
            <a:pPr>
              <a:spcBef>
                <a:spcPts val="200"/>
              </a:spcBef>
            </a:pPr>
            <a:r>
              <a:rPr lang="en-GB" sz="2800" dirty="0"/>
              <a:t>Include Great Images. ...</a:t>
            </a:r>
          </a:p>
          <a:p>
            <a:pPr>
              <a:spcBef>
                <a:spcPts val="200"/>
              </a:spcBef>
            </a:pPr>
            <a:r>
              <a:rPr lang="en-GB" sz="2800" dirty="0"/>
              <a:t>Ask for Advice. ...</a:t>
            </a:r>
          </a:p>
          <a:p>
            <a:pPr>
              <a:spcBef>
                <a:spcPts val="200"/>
              </a:spcBef>
            </a:pPr>
            <a:r>
              <a:rPr lang="en-GB" sz="2800" dirty="0"/>
              <a:t>Support the place / website / organisation who runs the website.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7221493"/>
      </p:ext>
    </p:extLst>
  </p:cSld>
  <p:clrMapOvr>
    <a:masterClrMapping/>
  </p:clrMapOvr>
</p:sld>
</file>

<file path=ppt/theme/theme1.xml><?xml version="1.0" encoding="utf-8"?>
<a:theme xmlns:a="http://schemas.openxmlformats.org/drawingml/2006/main" name="Slit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Quadrant">
  <a:themeElements>
    <a:clrScheme name="Qu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Quadrant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Qu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3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2_Quadrant">
  <a:themeElements>
    <a:clrScheme name="Qu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Quadrant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Qu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1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810</Words>
  <Application>Microsoft Office PowerPoint</Application>
  <PresentationFormat>On-screen Show (4:3)</PresentationFormat>
  <Paragraphs>116</Paragraphs>
  <Slides>17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17</vt:i4>
      </vt:variant>
    </vt:vector>
  </HeadingPairs>
  <TitlesOfParts>
    <vt:vector size="30" baseType="lpstr">
      <vt:lpstr>Google Sans</vt:lpstr>
      <vt:lpstr>arial</vt:lpstr>
      <vt:lpstr>arial</vt:lpstr>
      <vt:lpstr>Calibri</vt:lpstr>
      <vt:lpstr>Tahoma</vt:lpstr>
      <vt:lpstr>Times New Roman</vt:lpstr>
      <vt:lpstr>Wingdings</vt:lpstr>
      <vt:lpstr>Slit</vt:lpstr>
      <vt:lpstr>Quadrant</vt:lpstr>
      <vt:lpstr>1_Katharina</vt:lpstr>
      <vt:lpstr>3_Office Theme</vt:lpstr>
      <vt:lpstr>2_Quadrant</vt:lpstr>
      <vt:lpstr>1_Office Theme</vt:lpstr>
      <vt:lpstr>A6b: Week 2, Thursday How to reach audiences: museums, exhibitions, stakeholders and Social Media</vt:lpstr>
      <vt:lpstr>PowerPoint Presentation</vt:lpstr>
      <vt:lpstr>How to find your audience</vt:lpstr>
      <vt:lpstr>Audience engagement</vt:lpstr>
      <vt:lpstr>9 Creative Museum and Exhibition Marketing Ideas (ideally to be done)</vt:lpstr>
      <vt:lpstr>PowerPoint Presentation</vt:lpstr>
      <vt:lpstr>PowerPoint Presentation</vt:lpstr>
      <vt:lpstr>Social media allows audiences to see behind closed doors</vt:lpstr>
      <vt:lpstr>The ability of social media</vt:lpstr>
      <vt:lpstr>PowerPoint Presentation</vt:lpstr>
      <vt:lpstr>Common goals that museums /exhibitions may want from social media</vt:lpstr>
      <vt:lpstr>7 Ways To Promote Your Pop-Up Event</vt:lpstr>
      <vt:lpstr>How do you attract customers to a pop-up?</vt:lpstr>
      <vt:lpstr>   How to convince stakeholders: applying for a pop-up space for your exhibition</vt:lpstr>
      <vt:lpstr>A manifesto for the object? (Following O. Pamuk’s Manifesto for Museums)</vt:lpstr>
      <vt:lpstr>Hearing all this</vt:lpstr>
      <vt:lpstr>Writing an Exhibition Proposal</vt:lpstr>
    </vt:vector>
  </TitlesOfParts>
  <Company>University of Cambridge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Cultural memory and the organization of collective wisdom</dc:title>
  <dc:creator>Faculty of Oriental Studies</dc:creator>
  <cp:lastModifiedBy>Katharina Zinn</cp:lastModifiedBy>
  <cp:revision>140</cp:revision>
  <dcterms:created xsi:type="dcterms:W3CDTF">2007-02-08T16:50:21Z</dcterms:created>
  <dcterms:modified xsi:type="dcterms:W3CDTF">2024-09-26T10:13:59Z</dcterms:modified>
</cp:coreProperties>
</file>