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7" r:id="rId1"/>
  </p:sldMasterIdLst>
  <p:notesMasterIdLst>
    <p:notesMasterId r:id="rId22"/>
  </p:notesMasterIdLst>
  <p:sldIdLst>
    <p:sldId id="256" r:id="rId2"/>
    <p:sldId id="279" r:id="rId3"/>
    <p:sldId id="258" r:id="rId4"/>
    <p:sldId id="276" r:id="rId5"/>
    <p:sldId id="259" r:id="rId6"/>
    <p:sldId id="257" r:id="rId7"/>
    <p:sldId id="262" r:id="rId8"/>
    <p:sldId id="260" r:id="rId9"/>
    <p:sldId id="261" r:id="rId10"/>
    <p:sldId id="263" r:id="rId11"/>
    <p:sldId id="274" r:id="rId12"/>
    <p:sldId id="264" r:id="rId13"/>
    <p:sldId id="265" r:id="rId14"/>
    <p:sldId id="266" r:id="rId15"/>
    <p:sldId id="275" r:id="rId16"/>
    <p:sldId id="267" r:id="rId17"/>
    <p:sldId id="268" r:id="rId18"/>
    <p:sldId id="269" r:id="rId19"/>
    <p:sldId id="271" r:id="rId20"/>
    <p:sldId id="277" r:id="rId21"/>
  </p:sldIdLst>
  <p:sldSz cx="9144000" cy="5143500" type="screen16x9"/>
  <p:notesSz cx="6858000" cy="9144000"/>
  <p:embeddedFontLst>
    <p:embeddedFont>
      <p:font typeface="Arvo" panose="02000000000000000000" pitchFamily="2" charset="0"/>
      <p:regular r:id="rId23"/>
      <p:bold r:id="rId24"/>
      <p:italic r:id="rId25"/>
      <p:boldItalic r:id="rId26"/>
    </p:embeddedFont>
    <p:embeddedFont>
      <p:font typeface="Calibri" panose="020F0502020204030204" pitchFamily="34" charset="0"/>
      <p:regular r:id="rId27"/>
      <p:bold r:id="rId28"/>
      <p:italic r:id="rId29"/>
      <p:boldItalic r:id="rId30"/>
    </p:embeddedFont>
    <p:embeddedFont>
      <p:font typeface="Comic Sans MS" panose="030F0702030302020204" pitchFamily="66" charset="0"/>
      <p:regular r:id="rId31"/>
      <p:bold r:id="rId32"/>
      <p:italic r:id="rId33"/>
      <p:boldItalic r:id="rId34"/>
    </p:embeddedFont>
    <p:embeddedFont>
      <p:font typeface="Londrina Solid" pitchFamily="2" charset="0"/>
      <p:regular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D2A55"/>
    <a:srgbClr val="4D9F54"/>
    <a:srgbClr val="FFE99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4" d="100"/>
          <a:sy n="104" d="100"/>
        </p:scale>
        <p:origin x="850" y="7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font" Target="fonts/font4.fntdata" /><Relationship Id="rId39"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font" Target="fonts/font12.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font" Target="fonts/font3.fntdata" /><Relationship Id="rId33" Type="http://schemas.openxmlformats.org/officeDocument/2006/relationships/font" Target="fonts/font11.fntdata" /><Relationship Id="rId38"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font" Target="fonts/font7.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2.fntdata" /><Relationship Id="rId32" Type="http://schemas.openxmlformats.org/officeDocument/2006/relationships/font" Target="fonts/font10.fntdata" /><Relationship Id="rId37"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1.fntdata" /><Relationship Id="rId28" Type="http://schemas.openxmlformats.org/officeDocument/2006/relationships/font" Target="fonts/font6.fntdata" /><Relationship Id="rId36"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font" Target="fonts/font9.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notesMaster" Target="notesMasters/notesMaster1.xml" /><Relationship Id="rId27" Type="http://schemas.openxmlformats.org/officeDocument/2006/relationships/font" Target="fonts/font5.fntdata" /><Relationship Id="rId30" Type="http://schemas.openxmlformats.org/officeDocument/2006/relationships/font" Target="fonts/font8.fntdata" /><Relationship Id="rId35" Type="http://schemas.openxmlformats.org/officeDocument/2006/relationships/font" Target="fonts/font13.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a4051ae5cf_1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8" name="Google Shape;58;g2a4051ae5cf_1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a4051ae5cf_1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6" name="Google Shape;146;g2a4051ae5cf_1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12796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2a4051ae5cf_1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6" name="Google Shape;86;g2a4051ae5cf_1_1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2a4051ae5cf_1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g2a4051ae5cf_1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2a4051ae5cf_1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9" name="Google Shape;69;g2a4051ae5cf_1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a4051ae5cf_1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6" name="Google Shape;146;g2a4051ae5cf_1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a4051ae5cf_1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8" name="Google Shape;108;g2a4051ae5cf_1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2a4051ae5cf_1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6" name="Google Shape;136;g2a4051ae5cf_1_1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2a4051ae5cf_1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5" name="Google Shape;155;g2a4051ae5cf_1_1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a4051ae5cf_1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6" name="Google Shape;146;g2a4051ae5cf_1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426578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2a4051ae5cf_1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4" name="Google Shape;174;g2a4051ae5cf_1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2a4051ae5cf_1_1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3" name="Google Shape;183;g2a4051ae5cf_1_1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2a4051ae5cf_1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5" name="Google Shape;195;g2a4051ae5cf_1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a4051ae5cf_1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6" name="Google Shape;146;g2a4051ae5cf_1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93421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2a4051ae5cf_1_2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5" name="Google Shape;205;g2a4051ae5cf_1_2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2a4051ae5cf_1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9" name="Google Shape;229;g2a4051ae5cf_1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2a4051ae5cf_1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0" name="Google Shape;240;g2a4051ae5cf_1_2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2a4051ae5cf_1_2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0" name="Google Shape;280;g2a4051ae5cf_1_2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image" Target="../media/image10.png" /><Relationship Id="rId1" Type="http://schemas.openxmlformats.org/officeDocument/2006/relationships/slideMaster" Target="../slideMasters/slideMaster1.xml" /><Relationship Id="rId4" Type="http://schemas.openxmlformats.org/officeDocument/2006/relationships/image" Target="../media/image12.png"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6.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13" name="Google Shape;13;p2"/>
          <p:cNvPicPr preferRelativeResize="0"/>
          <p:nvPr/>
        </p:nvPicPr>
        <p:blipFill>
          <a:blip r:embed="rId2">
            <a:alphaModFix/>
          </a:blip>
          <a:stretch>
            <a:fillRect/>
          </a:stretch>
        </p:blipFill>
        <p:spPr>
          <a:xfrm>
            <a:off x="-406799" y="-1234275"/>
            <a:ext cx="11047400" cy="552045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17" name="Google Shape;17;p3"/>
          <p:cNvSpPr/>
          <p:nvPr/>
        </p:nvSpPr>
        <p:spPr>
          <a:xfrm rot="900295">
            <a:off x="6413761" y="1872069"/>
            <a:ext cx="3779778" cy="4350823"/>
          </a:xfrm>
          <a:custGeom>
            <a:avLst/>
            <a:gdLst/>
            <a:ahLst/>
            <a:cxnLst/>
            <a:rect l="l" t="t" r="r" b="b"/>
            <a:pathLst>
              <a:path w="7527631" h="8664899" extrusionOk="0">
                <a:moveTo>
                  <a:pt x="0" y="0"/>
                </a:moveTo>
                <a:lnTo>
                  <a:pt x="7527631" y="0"/>
                </a:lnTo>
                <a:lnTo>
                  <a:pt x="7527631" y="8664898"/>
                </a:lnTo>
                <a:lnTo>
                  <a:pt x="0" y="8664898"/>
                </a:lnTo>
                <a:lnTo>
                  <a:pt x="0" y="0"/>
                </a:lnTo>
                <a:close/>
              </a:path>
            </a:pathLst>
          </a:custGeom>
          <a:blipFill rotWithShape="1">
            <a:blip r:embed="rId2">
              <a:alphaModFix/>
            </a:blip>
            <a:stretch>
              <a:fillRect/>
            </a:stretch>
          </a:blipFill>
          <a:ln>
            <a:noFill/>
          </a:ln>
        </p:spPr>
      </p:sp>
      <p:sp>
        <p:nvSpPr>
          <p:cNvPr id="18" name="Google Shape;18;p3"/>
          <p:cNvSpPr/>
          <p:nvPr/>
        </p:nvSpPr>
        <p:spPr>
          <a:xfrm rot="465910">
            <a:off x="-1133853" y="2075406"/>
            <a:ext cx="3315890" cy="3575084"/>
          </a:xfrm>
          <a:custGeom>
            <a:avLst/>
            <a:gdLst/>
            <a:ahLst/>
            <a:cxnLst/>
            <a:rect l="l" t="t" r="r" b="b"/>
            <a:pathLst>
              <a:path w="6637341" h="7156163" extrusionOk="0">
                <a:moveTo>
                  <a:pt x="0" y="0"/>
                </a:moveTo>
                <a:lnTo>
                  <a:pt x="6637342" y="0"/>
                </a:lnTo>
                <a:lnTo>
                  <a:pt x="6637342" y="7156164"/>
                </a:lnTo>
                <a:lnTo>
                  <a:pt x="0" y="7156164"/>
                </a:lnTo>
                <a:lnTo>
                  <a:pt x="0" y="0"/>
                </a:lnTo>
                <a:close/>
              </a:path>
            </a:pathLst>
          </a:custGeom>
          <a:blipFill rotWithShape="1">
            <a:blip r:embed="rId3">
              <a:alphaModFix/>
            </a:blip>
            <a:stretch>
              <a:fillRect/>
            </a:stretch>
          </a:blip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23" name="Google Shape;23;p4"/>
          <p:cNvSpPr/>
          <p:nvPr/>
        </p:nvSpPr>
        <p:spPr>
          <a:xfrm rot="-897518">
            <a:off x="268644" y="3255920"/>
            <a:ext cx="1490546" cy="2277223"/>
          </a:xfrm>
          <a:custGeom>
            <a:avLst/>
            <a:gdLst/>
            <a:ahLst/>
            <a:cxnLst/>
            <a:rect l="l" t="t" r="r" b="b"/>
            <a:pathLst>
              <a:path w="4397052" h="6717719" extrusionOk="0">
                <a:moveTo>
                  <a:pt x="0" y="0"/>
                </a:moveTo>
                <a:lnTo>
                  <a:pt x="4397052" y="0"/>
                </a:lnTo>
                <a:lnTo>
                  <a:pt x="4397052" y="6717719"/>
                </a:lnTo>
                <a:lnTo>
                  <a:pt x="0" y="6717719"/>
                </a:lnTo>
                <a:lnTo>
                  <a:pt x="0" y="0"/>
                </a:lnTo>
                <a:close/>
              </a:path>
            </a:pathLst>
          </a:custGeom>
          <a:blipFill rotWithShape="1">
            <a:blip r:embed="rId2">
              <a:alphaModFix/>
            </a:blip>
            <a:stretch>
              <a:fillRect/>
            </a:stretch>
          </a:blipFill>
          <a:ln>
            <a:noFill/>
          </a:ln>
        </p:spPr>
      </p:sp>
      <p:sp>
        <p:nvSpPr>
          <p:cNvPr id="24" name="Google Shape;24;p4"/>
          <p:cNvSpPr/>
          <p:nvPr/>
        </p:nvSpPr>
        <p:spPr>
          <a:xfrm rot="2784518">
            <a:off x="5933839" y="2639658"/>
            <a:ext cx="2972408" cy="2994870"/>
          </a:xfrm>
          <a:custGeom>
            <a:avLst/>
            <a:gdLst/>
            <a:ahLst/>
            <a:cxnLst/>
            <a:rect l="l" t="t" r="r" b="b"/>
            <a:pathLst>
              <a:path w="6889098" h="6941156" extrusionOk="0">
                <a:moveTo>
                  <a:pt x="0" y="0"/>
                </a:moveTo>
                <a:lnTo>
                  <a:pt x="6889098" y="0"/>
                </a:lnTo>
                <a:lnTo>
                  <a:pt x="6889098" y="6941157"/>
                </a:lnTo>
                <a:lnTo>
                  <a:pt x="0" y="6941157"/>
                </a:lnTo>
                <a:lnTo>
                  <a:pt x="0" y="0"/>
                </a:lnTo>
                <a:close/>
              </a:path>
            </a:pathLst>
          </a:custGeom>
          <a:blipFill rotWithShape="1">
            <a:blip r:embed="rId3">
              <a:alphaModFix/>
            </a:blip>
            <a:stretch>
              <a:fillRect/>
            </a:stretch>
          </a:blip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5"/>
        <p:cNvGrpSpPr/>
        <p:nvPr/>
      </p:nvGrpSpPr>
      <p:grpSpPr>
        <a:xfrm>
          <a:off x="0" y="0"/>
          <a:ext cx="0" cy="0"/>
          <a:chOff x="0" y="0"/>
          <a:chExt cx="0" cy="0"/>
        </a:xfrm>
      </p:grpSpPr>
      <p:sp>
        <p:nvSpPr>
          <p:cNvPr id="26" name="Google Shape;26;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30" name="Google Shape;30;p5"/>
          <p:cNvSpPr/>
          <p:nvPr/>
        </p:nvSpPr>
        <p:spPr>
          <a:xfrm rot="2700000">
            <a:off x="531875" y="1102609"/>
            <a:ext cx="8080249" cy="8276824"/>
          </a:xfrm>
          <a:custGeom>
            <a:avLst/>
            <a:gdLst/>
            <a:ahLst/>
            <a:cxnLst/>
            <a:rect l="l" t="t" r="r" b="b"/>
            <a:pathLst>
              <a:path w="16094645" h="16486192" extrusionOk="0">
                <a:moveTo>
                  <a:pt x="0" y="0"/>
                </a:moveTo>
                <a:lnTo>
                  <a:pt x="16094645" y="0"/>
                </a:lnTo>
                <a:lnTo>
                  <a:pt x="16094645" y="16486192"/>
                </a:lnTo>
                <a:lnTo>
                  <a:pt x="0" y="16486192"/>
                </a:lnTo>
                <a:lnTo>
                  <a:pt x="0" y="0"/>
                </a:lnTo>
                <a:close/>
              </a:path>
            </a:pathLst>
          </a:custGeom>
          <a:blipFill rotWithShape="1">
            <a:blip r:embed="rId2">
              <a:alphaModFix/>
            </a:blip>
            <a:stretch>
              <a:fillRect/>
            </a:stretch>
          </a:blip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1"/>
        <p:cNvGrpSpPr/>
        <p:nvPr/>
      </p:nvGrpSpPr>
      <p:grpSpPr>
        <a:xfrm>
          <a:off x="0" y="0"/>
          <a:ext cx="0" cy="0"/>
          <a:chOff x="0" y="0"/>
          <a:chExt cx="0" cy="0"/>
        </a:xfrm>
      </p:grpSpPr>
      <p:sp>
        <p:nvSpPr>
          <p:cNvPr id="32" name="Google Shape;32;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3" name="Google Shape;33;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34" name="Google Shape;34;p6"/>
          <p:cNvSpPr/>
          <p:nvPr/>
        </p:nvSpPr>
        <p:spPr>
          <a:xfrm rot="6162920">
            <a:off x="-85894" y="1217575"/>
            <a:ext cx="6510253" cy="6944271"/>
          </a:xfrm>
          <a:custGeom>
            <a:avLst/>
            <a:gdLst/>
            <a:ahLst/>
            <a:cxnLst/>
            <a:rect l="l" t="t" r="r" b="b"/>
            <a:pathLst>
              <a:path w="13026859" h="13895317" extrusionOk="0">
                <a:moveTo>
                  <a:pt x="0" y="0"/>
                </a:moveTo>
                <a:lnTo>
                  <a:pt x="13026860" y="0"/>
                </a:lnTo>
                <a:lnTo>
                  <a:pt x="13026860" y="13895316"/>
                </a:lnTo>
                <a:lnTo>
                  <a:pt x="0" y="13895316"/>
                </a:lnTo>
                <a:lnTo>
                  <a:pt x="0" y="0"/>
                </a:lnTo>
                <a:close/>
              </a:path>
            </a:pathLst>
          </a:custGeom>
          <a:blipFill rotWithShape="1">
            <a:blip r:embed="rId2">
              <a:alphaModFix/>
            </a:blip>
            <a:stretch>
              <a:fillRect/>
            </a:stretch>
          </a:blipFill>
          <a:ln>
            <a:noFill/>
          </a:ln>
        </p:spPr>
      </p:sp>
      <p:sp>
        <p:nvSpPr>
          <p:cNvPr id="35" name="Google Shape;35;p6"/>
          <p:cNvSpPr/>
          <p:nvPr/>
        </p:nvSpPr>
        <p:spPr>
          <a:xfrm>
            <a:off x="4440055" y="0"/>
            <a:ext cx="4189595" cy="5064346"/>
          </a:xfrm>
          <a:custGeom>
            <a:avLst/>
            <a:gdLst/>
            <a:ahLst/>
            <a:cxnLst/>
            <a:rect l="l" t="t" r="r" b="b"/>
            <a:pathLst>
              <a:path w="8379189" h="10128691" extrusionOk="0">
                <a:moveTo>
                  <a:pt x="0" y="0"/>
                </a:moveTo>
                <a:lnTo>
                  <a:pt x="8379189" y="0"/>
                </a:lnTo>
                <a:lnTo>
                  <a:pt x="8379189" y="10128691"/>
                </a:lnTo>
                <a:lnTo>
                  <a:pt x="0" y="10128691"/>
                </a:lnTo>
                <a:lnTo>
                  <a:pt x="0" y="0"/>
                </a:lnTo>
                <a:close/>
              </a:path>
            </a:pathLst>
          </a:custGeom>
          <a:blipFill rotWithShape="1">
            <a:blip r:embed="rId3">
              <a:alphaModFix/>
            </a:blip>
            <a:stretch>
              <a:fillRect/>
            </a:stretch>
          </a:blipFill>
          <a:ln>
            <a:no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
        <p:cNvGrpSpPr/>
        <p:nvPr/>
      </p:nvGrpSpPr>
      <p:grpSpPr>
        <a:xfrm>
          <a:off x="0" y="0"/>
          <a:ext cx="0" cy="0"/>
          <a:chOff x="0" y="0"/>
          <a:chExt cx="0" cy="0"/>
        </a:xfrm>
      </p:grpSpPr>
      <p:sp>
        <p:nvSpPr>
          <p:cNvPr id="37" name="Google Shape;37;p7"/>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8" name="Google Shape;3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39" name="Google Shape;39;p7"/>
          <p:cNvSpPr/>
          <p:nvPr/>
        </p:nvSpPr>
        <p:spPr>
          <a:xfrm rot="-921333">
            <a:off x="5884899" y="990971"/>
            <a:ext cx="4145804" cy="3990336"/>
          </a:xfrm>
          <a:custGeom>
            <a:avLst/>
            <a:gdLst/>
            <a:ahLst/>
            <a:cxnLst/>
            <a:rect l="l" t="t" r="r" b="b"/>
            <a:pathLst>
              <a:path w="8285603" h="7974892" extrusionOk="0">
                <a:moveTo>
                  <a:pt x="0" y="0"/>
                </a:moveTo>
                <a:lnTo>
                  <a:pt x="8285603" y="0"/>
                </a:lnTo>
                <a:lnTo>
                  <a:pt x="8285603" y="7974892"/>
                </a:lnTo>
                <a:lnTo>
                  <a:pt x="0" y="7974892"/>
                </a:lnTo>
                <a:lnTo>
                  <a:pt x="0" y="0"/>
                </a:lnTo>
                <a:close/>
              </a:path>
            </a:pathLst>
          </a:custGeom>
          <a:blipFill rotWithShape="1">
            <a:blip r:embed="rId2">
              <a:alphaModFix/>
            </a:blip>
            <a:stretch>
              <a:fillRect/>
            </a:stretch>
          </a:blip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0"/>
        <p:cNvGrpSpPr/>
        <p:nvPr/>
      </p:nvGrpSpPr>
      <p:grpSpPr>
        <a:xfrm>
          <a:off x="0" y="0"/>
          <a:ext cx="0" cy="0"/>
          <a:chOff x="0" y="0"/>
          <a:chExt cx="0" cy="0"/>
        </a:xfrm>
      </p:grpSpPr>
      <p:sp>
        <p:nvSpPr>
          <p:cNvPr id="41" name="Google Shape;41;p8"/>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8"/>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3" name="Google Shape;43;p8"/>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4" name="Google Shape;44;p8"/>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5" name="Google Shape;4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46" name="Google Shape;46;p8"/>
          <p:cNvSpPr/>
          <p:nvPr/>
        </p:nvSpPr>
        <p:spPr>
          <a:xfrm>
            <a:off x="3031473" y="3386525"/>
            <a:ext cx="3081065" cy="3230475"/>
          </a:xfrm>
          <a:custGeom>
            <a:avLst/>
            <a:gdLst/>
            <a:ahLst/>
            <a:cxnLst/>
            <a:rect l="l" t="t" r="r" b="b"/>
            <a:pathLst>
              <a:path w="8271316" h="8672415" extrusionOk="0">
                <a:moveTo>
                  <a:pt x="0" y="0"/>
                </a:moveTo>
                <a:lnTo>
                  <a:pt x="8271316" y="0"/>
                </a:lnTo>
                <a:lnTo>
                  <a:pt x="8271316" y="8672415"/>
                </a:lnTo>
                <a:lnTo>
                  <a:pt x="0" y="8672415"/>
                </a:lnTo>
                <a:lnTo>
                  <a:pt x="0" y="0"/>
                </a:lnTo>
                <a:close/>
              </a:path>
            </a:pathLst>
          </a:custGeom>
          <a:blipFill rotWithShape="1">
            <a:blip r:embed="rId2">
              <a:alphaModFix/>
            </a:blip>
            <a:stretch>
              <a:fillRect/>
            </a:stretch>
          </a:blipFill>
          <a:ln>
            <a:noFill/>
          </a:ln>
        </p:spPr>
      </p:sp>
      <p:sp>
        <p:nvSpPr>
          <p:cNvPr id="47" name="Google Shape;47;p8"/>
          <p:cNvSpPr/>
          <p:nvPr/>
        </p:nvSpPr>
        <p:spPr>
          <a:xfrm>
            <a:off x="583756" y="4125783"/>
            <a:ext cx="1044630" cy="790120"/>
          </a:xfrm>
          <a:custGeom>
            <a:avLst/>
            <a:gdLst/>
            <a:ahLst/>
            <a:cxnLst/>
            <a:rect l="l" t="t" r="r" b="b"/>
            <a:pathLst>
              <a:path w="2089260" h="1580240" extrusionOk="0">
                <a:moveTo>
                  <a:pt x="0" y="0"/>
                </a:moveTo>
                <a:lnTo>
                  <a:pt x="2089260" y="0"/>
                </a:lnTo>
                <a:lnTo>
                  <a:pt x="2089260" y="1580241"/>
                </a:lnTo>
                <a:lnTo>
                  <a:pt x="0" y="1580241"/>
                </a:lnTo>
                <a:lnTo>
                  <a:pt x="0" y="0"/>
                </a:lnTo>
                <a:close/>
              </a:path>
            </a:pathLst>
          </a:custGeom>
          <a:blipFill rotWithShape="1">
            <a:blip r:embed="rId3">
              <a:alphaModFix/>
            </a:blip>
            <a:stretch>
              <a:fillRect/>
            </a:stretch>
          </a:blipFill>
          <a:ln>
            <a:noFill/>
          </a:ln>
        </p:spPr>
      </p:sp>
      <p:sp>
        <p:nvSpPr>
          <p:cNvPr id="48" name="Google Shape;48;p8"/>
          <p:cNvSpPr/>
          <p:nvPr/>
        </p:nvSpPr>
        <p:spPr>
          <a:xfrm>
            <a:off x="7254054" y="271895"/>
            <a:ext cx="1635245" cy="1236840"/>
          </a:xfrm>
          <a:custGeom>
            <a:avLst/>
            <a:gdLst/>
            <a:ahLst/>
            <a:cxnLst/>
            <a:rect l="l" t="t" r="r" b="b"/>
            <a:pathLst>
              <a:path w="5687808" h="4302051" extrusionOk="0">
                <a:moveTo>
                  <a:pt x="0" y="0"/>
                </a:moveTo>
                <a:lnTo>
                  <a:pt x="5687808" y="0"/>
                </a:lnTo>
                <a:lnTo>
                  <a:pt x="5687808" y="4302051"/>
                </a:lnTo>
                <a:lnTo>
                  <a:pt x="0" y="4302051"/>
                </a:lnTo>
                <a:lnTo>
                  <a:pt x="0" y="0"/>
                </a:lnTo>
                <a:close/>
              </a:path>
            </a:pathLst>
          </a:custGeom>
          <a:blipFill rotWithShape="1">
            <a:blip r:embed="rId4">
              <a:alphaModFix/>
            </a:blip>
            <a:stretch>
              <a:fillRect/>
            </a:stretch>
          </a:blipFill>
          <a:ln>
            <a:no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9"/>
        <p:cNvGrpSpPr/>
        <p:nvPr/>
      </p:nvGrpSpPr>
      <p:grpSpPr>
        <a:xfrm>
          <a:off x="0" y="0"/>
          <a:ext cx="0" cy="0"/>
          <a:chOff x="0" y="0"/>
          <a:chExt cx="0" cy="0"/>
        </a:xfrm>
      </p:grpSpPr>
      <p:sp>
        <p:nvSpPr>
          <p:cNvPr id="50" name="Google Shape;50;p9"/>
          <p:cNvSpPr/>
          <p:nvPr/>
        </p:nvSpPr>
        <p:spPr>
          <a:xfrm>
            <a:off x="3659705" y="-947159"/>
            <a:ext cx="6139935" cy="6289305"/>
          </a:xfrm>
          <a:custGeom>
            <a:avLst/>
            <a:gdLst/>
            <a:ahLst/>
            <a:cxnLst/>
            <a:rect l="l" t="t" r="r" b="b"/>
            <a:pathLst>
              <a:path w="12279869" h="12578611" extrusionOk="0">
                <a:moveTo>
                  <a:pt x="0" y="0"/>
                </a:moveTo>
                <a:lnTo>
                  <a:pt x="12279869" y="0"/>
                </a:lnTo>
                <a:lnTo>
                  <a:pt x="12279869" y="12578611"/>
                </a:lnTo>
                <a:lnTo>
                  <a:pt x="0" y="12578611"/>
                </a:lnTo>
                <a:lnTo>
                  <a:pt x="0" y="0"/>
                </a:lnTo>
                <a:close/>
              </a:path>
            </a:pathLst>
          </a:custGeom>
          <a:blipFill rotWithShape="1">
            <a:blip r:embed="rId2">
              <a:alphaModFix/>
            </a:blip>
            <a:stretch>
              <a:fillRect/>
            </a:stretch>
          </a:blipFill>
          <a:ln>
            <a:noFill/>
          </a:ln>
        </p:spPr>
      </p:sp>
      <p:sp>
        <p:nvSpPr>
          <p:cNvPr id="51" name="Google Shape;51;p9"/>
          <p:cNvSpPr/>
          <p:nvPr/>
        </p:nvSpPr>
        <p:spPr>
          <a:xfrm>
            <a:off x="-1665051" y="-453673"/>
            <a:ext cx="5745127" cy="6128135"/>
          </a:xfrm>
          <a:custGeom>
            <a:avLst/>
            <a:gdLst/>
            <a:ahLst/>
            <a:cxnLst/>
            <a:rect l="l" t="t" r="r" b="b"/>
            <a:pathLst>
              <a:path w="11490254" h="12256270" extrusionOk="0">
                <a:moveTo>
                  <a:pt x="0" y="0"/>
                </a:moveTo>
                <a:lnTo>
                  <a:pt x="11490254" y="0"/>
                </a:lnTo>
                <a:lnTo>
                  <a:pt x="11490254" y="12256270"/>
                </a:lnTo>
                <a:lnTo>
                  <a:pt x="0" y="12256270"/>
                </a:lnTo>
                <a:lnTo>
                  <a:pt x="0" y="0"/>
                </a:lnTo>
                <a:close/>
              </a:path>
            </a:pathLst>
          </a:custGeom>
          <a:blipFill rotWithShape="1">
            <a:blip r:embed="rId3">
              <a:alphaModFix/>
            </a:blip>
            <a:stretch>
              <a:fillRect/>
            </a:stretch>
          </a:blipFill>
          <a:ln>
            <a:noFill/>
          </a:ln>
        </p:spPr>
      </p:sp>
      <p:sp>
        <p:nvSpPr>
          <p:cNvPr id="52" name="Google Shape;52;p9"/>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53" name="Google Shape;53;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10"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1pPr>
            <a:lvl2pPr lvl="1">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2pPr>
            <a:lvl3pPr lvl="2">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3pPr>
            <a:lvl4pPr lvl="3">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4pPr>
            <a:lvl5pPr lvl="4">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5pPr>
            <a:lvl6pPr lvl="5">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6pPr>
            <a:lvl7pPr lvl="6">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7pPr>
            <a:lvl8pPr lvl="7">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8pPr>
            <a:lvl9pPr lvl="8">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Londrina Solid"/>
              <a:buChar char="●"/>
              <a:defRPr sz="1800">
                <a:solidFill>
                  <a:schemeClr val="dk2"/>
                </a:solidFill>
                <a:latin typeface="Londrina Solid"/>
                <a:ea typeface="Londrina Solid"/>
                <a:cs typeface="Londrina Solid"/>
                <a:sym typeface="Londrina Solid"/>
              </a:defRPr>
            </a:lvl1pPr>
            <a:lvl2pPr marL="914400" lvl="1" indent="-317500">
              <a:lnSpc>
                <a:spcPct val="115000"/>
              </a:lnSpc>
              <a:spcBef>
                <a:spcPts val="0"/>
              </a:spcBef>
              <a:spcAft>
                <a:spcPts val="0"/>
              </a:spcAft>
              <a:buClr>
                <a:schemeClr val="dk2"/>
              </a:buClr>
              <a:buSzPts val="1400"/>
              <a:buFont typeface="Arvo"/>
              <a:buChar char="○"/>
              <a:defRPr b="1">
                <a:solidFill>
                  <a:schemeClr val="dk2"/>
                </a:solidFill>
                <a:latin typeface="Arvo"/>
                <a:ea typeface="Arvo"/>
                <a:cs typeface="Arvo"/>
                <a:sym typeface="Arvo"/>
              </a:defRPr>
            </a:lvl2pPr>
            <a:lvl3pPr marL="1371600" lvl="2"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3pPr>
            <a:lvl4pPr marL="1828800" lvl="3"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4pPr>
            <a:lvl5pPr marL="2286000" lvl="4"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5pPr>
            <a:lvl6pPr marL="2743200" lvl="5"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6pPr>
            <a:lvl7pPr marL="3200400" lvl="6"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7pPr>
            <a:lvl8pPr marL="3657600" lvl="7"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8pPr>
            <a:lvl9pPr marL="4114800" lvl="8"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7.png" /><Relationship Id="rId3" Type="http://schemas.openxmlformats.org/officeDocument/2006/relationships/image" Target="../media/image6.png" /><Relationship Id="rId7" Type="http://schemas.openxmlformats.org/officeDocument/2006/relationships/image" Target="../media/image16.png" /><Relationship Id="rId2" Type="http://schemas.openxmlformats.org/officeDocument/2006/relationships/notesSlide" Target="../notesSlides/notesSlide1.xml" /><Relationship Id="rId1" Type="http://schemas.openxmlformats.org/officeDocument/2006/relationships/slideLayout" Target="../slideLayouts/slideLayout9.xml" /><Relationship Id="rId6" Type="http://schemas.openxmlformats.org/officeDocument/2006/relationships/image" Target="../media/image15.png" /><Relationship Id="rId5" Type="http://schemas.openxmlformats.org/officeDocument/2006/relationships/image" Target="../media/image14.png" /><Relationship Id="rId4" Type="http://schemas.openxmlformats.org/officeDocument/2006/relationships/image" Target="../media/image13.png" /></Relationships>
</file>

<file path=ppt/slides/_rels/slide2.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2.xml" /><Relationship Id="rId1" Type="http://schemas.openxmlformats.org/officeDocument/2006/relationships/slideLayout" Target="../slideLayouts/slideLayout9.xml" /><Relationship Id="rId5" Type="http://schemas.openxmlformats.org/officeDocument/2006/relationships/image" Target="../media/image18.png" /><Relationship Id="rId4" Type="http://schemas.openxmlformats.org/officeDocument/2006/relationships/image" Target="../media/image8.png" /></Relationships>
</file>

<file path=ppt/slides/_rels/slide3.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notesSlide" Target="../notesSlides/notesSlide3.xml" /><Relationship Id="rId1" Type="http://schemas.openxmlformats.org/officeDocument/2006/relationships/slideLayout" Target="../slideLayouts/slideLayout9.xml" /><Relationship Id="rId4" Type="http://schemas.openxmlformats.org/officeDocument/2006/relationships/image" Target="../media/image5.png" /></Relationships>
</file>

<file path=ppt/slides/_rels/slide4.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image" Target="../media/image20.png" /><Relationship Id="rId1" Type="http://schemas.openxmlformats.org/officeDocument/2006/relationships/slideLayout" Target="../slideLayouts/slideLayout9.xml" /><Relationship Id="rId5" Type="http://schemas.openxmlformats.org/officeDocument/2006/relationships/image" Target="../media/image23.png" /><Relationship Id="rId4" Type="http://schemas.openxmlformats.org/officeDocument/2006/relationships/image" Target="../media/image22.png" /></Relationships>
</file>

<file path=ppt/slides/_rels/slide5.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9.xml" /><Relationship Id="rId4" Type="http://schemas.openxmlformats.org/officeDocument/2006/relationships/image" Target="../media/image3.png" /></Relationships>
</file>

<file path=ppt/slides/_rels/slide6.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5.xml" /><Relationship Id="rId1" Type="http://schemas.openxmlformats.org/officeDocument/2006/relationships/slideLayout" Target="../slideLayouts/slideLayout9.xml" /><Relationship Id="rId6" Type="http://schemas.openxmlformats.org/officeDocument/2006/relationships/image" Target="../media/image27.png" /><Relationship Id="rId5" Type="http://schemas.openxmlformats.org/officeDocument/2006/relationships/image" Target="../media/image26.png" /><Relationship Id="rId4" Type="http://schemas.openxmlformats.org/officeDocument/2006/relationships/image" Target="../media/image25.png"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9.xml" /><Relationship Id="rId5" Type="http://schemas.openxmlformats.org/officeDocument/2006/relationships/image" Target="../media/image18.png" /><Relationship Id="rId4" Type="http://schemas.openxmlformats.org/officeDocument/2006/relationships/image" Target="../media/image8.png" /></Relationships>
</file>

<file path=ppt/slides/_rels/slide8.xml.rels><?xml version="1.0" encoding="UTF-8" standalone="yes"?>
<Relationships xmlns="http://schemas.openxmlformats.org/package/2006/relationships"><Relationship Id="rId8" Type="http://schemas.openxmlformats.org/officeDocument/2006/relationships/image" Target="../media/image33.png" /><Relationship Id="rId3" Type="http://schemas.openxmlformats.org/officeDocument/2006/relationships/image" Target="../media/image28.png" /><Relationship Id="rId7" Type="http://schemas.openxmlformats.org/officeDocument/2006/relationships/image" Target="../media/image32.png" /><Relationship Id="rId2" Type="http://schemas.openxmlformats.org/officeDocument/2006/relationships/notesSlide" Target="../notesSlides/notesSlide7.xml" /><Relationship Id="rId1" Type="http://schemas.openxmlformats.org/officeDocument/2006/relationships/slideLayout" Target="../slideLayouts/slideLayout9.xml" /><Relationship Id="rId6" Type="http://schemas.openxmlformats.org/officeDocument/2006/relationships/image" Target="../media/image31.png" /><Relationship Id="rId5" Type="http://schemas.openxmlformats.org/officeDocument/2006/relationships/image" Target="../media/image30.png" /><Relationship Id="rId4" Type="http://schemas.openxmlformats.org/officeDocument/2006/relationships/image" Target="../media/image29.png" /><Relationship Id="rId9" Type="http://schemas.openxmlformats.org/officeDocument/2006/relationships/image" Target="../media/image15.png" /></Relationships>
</file>

<file path=ppt/slides/_rels/slide9.xml.rels><?xml version="1.0" encoding="UTF-8" standalone="yes"?>
<Relationships xmlns="http://schemas.openxmlformats.org/package/2006/relationships"><Relationship Id="rId3" Type="http://schemas.openxmlformats.org/officeDocument/2006/relationships/image" Target="../media/image28.png" /><Relationship Id="rId2" Type="http://schemas.openxmlformats.org/officeDocument/2006/relationships/notesSlide" Target="../notesSlides/notesSlide8.xml" /><Relationship Id="rId1" Type="http://schemas.openxmlformats.org/officeDocument/2006/relationships/slideLayout" Target="../slideLayouts/slideLayout9.xml" /><Relationship Id="rId4" Type="http://schemas.openxmlformats.org/officeDocument/2006/relationships/image" Target="../media/image34.jpeg" /></Relationships>
</file>

<file path=ppt/slides/_rels/slide10.xml.rels><?xml version="1.0" encoding="UTF-8" standalone="yes"?>
<Relationships xmlns="http://schemas.openxmlformats.org/package/2006/relationships"><Relationship Id="rId8" Type="http://schemas.openxmlformats.org/officeDocument/2006/relationships/image" Target="../media/image37.png" /><Relationship Id="rId3" Type="http://schemas.openxmlformats.org/officeDocument/2006/relationships/image" Target="../media/image35.png" /><Relationship Id="rId7" Type="http://schemas.openxmlformats.org/officeDocument/2006/relationships/image" Target="../media/image26.png" /><Relationship Id="rId2" Type="http://schemas.openxmlformats.org/officeDocument/2006/relationships/notesSlide" Target="../notesSlides/notesSlide9.xml" /><Relationship Id="rId1" Type="http://schemas.openxmlformats.org/officeDocument/2006/relationships/slideLayout" Target="../slideLayouts/slideLayout9.xml" /><Relationship Id="rId6" Type="http://schemas.openxmlformats.org/officeDocument/2006/relationships/image" Target="../media/image25.png" /><Relationship Id="rId5" Type="http://schemas.openxmlformats.org/officeDocument/2006/relationships/image" Target="../media/image24.png" /><Relationship Id="rId4" Type="http://schemas.openxmlformats.org/officeDocument/2006/relationships/image" Target="../media/image36.png" /></Relationships>
</file>

<file path=ppt/slides/_rels/slide11.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0.xml" /><Relationship Id="rId1" Type="http://schemas.openxmlformats.org/officeDocument/2006/relationships/slideLayout" Target="../slideLayouts/slideLayout9.xml" /><Relationship Id="rId5" Type="http://schemas.openxmlformats.org/officeDocument/2006/relationships/image" Target="../media/image18.png" /><Relationship Id="rId4" Type="http://schemas.openxmlformats.org/officeDocument/2006/relationships/image" Target="../media/image8.png" /></Relationships>
</file>

<file path=ppt/slides/_rels/slide12.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1.xml" /><Relationship Id="rId1" Type="http://schemas.openxmlformats.org/officeDocument/2006/relationships/slideLayout" Target="../slideLayouts/slideLayout9.xml" /><Relationship Id="rId5" Type="http://schemas.openxmlformats.org/officeDocument/2006/relationships/image" Target="../media/image38.png" /><Relationship Id="rId4" Type="http://schemas.openxmlformats.org/officeDocument/2006/relationships/image" Target="../media/image7.png" /></Relationships>
</file>

<file path=ppt/slides/_rels/slide13.xml.rels><?xml version="1.0" encoding="UTF-8" standalone="yes"?>
<Relationships xmlns="http://schemas.openxmlformats.org/package/2006/relationships"><Relationship Id="rId3" Type="http://schemas.openxmlformats.org/officeDocument/2006/relationships/image" Target="../media/image28.png" /><Relationship Id="rId2" Type="http://schemas.openxmlformats.org/officeDocument/2006/relationships/notesSlide" Target="../notesSlides/notesSlide12.xml" /><Relationship Id="rId1" Type="http://schemas.openxmlformats.org/officeDocument/2006/relationships/slideLayout" Target="../slideLayouts/slideLayout9.xml" /><Relationship Id="rId4" Type="http://schemas.openxmlformats.org/officeDocument/2006/relationships/image" Target="../media/image39.png" /></Relationships>
</file>

<file path=ppt/slides/_rels/slide14.xml.rels><?xml version="1.0" encoding="UTF-8" standalone="yes"?>
<Relationships xmlns="http://schemas.openxmlformats.org/package/2006/relationships"><Relationship Id="rId3" Type="http://schemas.openxmlformats.org/officeDocument/2006/relationships/image" Target="../media/image28.png" /><Relationship Id="rId2" Type="http://schemas.openxmlformats.org/officeDocument/2006/relationships/notesSlide" Target="../notesSlides/notesSlide13.xml" /><Relationship Id="rId1" Type="http://schemas.openxmlformats.org/officeDocument/2006/relationships/slideLayout" Target="../slideLayouts/slideLayout9.xml" /><Relationship Id="rId6" Type="http://schemas.openxmlformats.org/officeDocument/2006/relationships/image" Target="../media/image12.png" /><Relationship Id="rId5" Type="http://schemas.openxmlformats.org/officeDocument/2006/relationships/image" Target="../media/image11.png" /><Relationship Id="rId4" Type="http://schemas.openxmlformats.org/officeDocument/2006/relationships/image" Target="../media/image40.png" /></Relationships>
</file>

<file path=ppt/slides/_rels/slide15.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4.xml" /><Relationship Id="rId1" Type="http://schemas.openxmlformats.org/officeDocument/2006/relationships/slideLayout" Target="../slideLayouts/slideLayout9.xml" /><Relationship Id="rId5" Type="http://schemas.openxmlformats.org/officeDocument/2006/relationships/image" Target="../media/image18.png" /><Relationship Id="rId4" Type="http://schemas.openxmlformats.org/officeDocument/2006/relationships/image" Target="../media/image8.png" /></Relationships>
</file>

<file path=ppt/slides/_rels/slide16.xml.rels><?xml version="1.0" encoding="UTF-8" standalone="yes"?>
<Relationships xmlns="http://schemas.openxmlformats.org/package/2006/relationships"><Relationship Id="rId3" Type="http://schemas.openxmlformats.org/officeDocument/2006/relationships/image" Target="../media/image28.png" /><Relationship Id="rId7" Type="http://schemas.openxmlformats.org/officeDocument/2006/relationships/image" Target="../media/image24.png" /><Relationship Id="rId2" Type="http://schemas.openxmlformats.org/officeDocument/2006/relationships/notesSlide" Target="../notesSlides/notesSlide15.xml" /><Relationship Id="rId1" Type="http://schemas.openxmlformats.org/officeDocument/2006/relationships/slideLayout" Target="../slideLayouts/slideLayout9.xml" /><Relationship Id="rId6" Type="http://schemas.openxmlformats.org/officeDocument/2006/relationships/image" Target="../media/image43.png" /><Relationship Id="rId5" Type="http://schemas.openxmlformats.org/officeDocument/2006/relationships/image" Target="../media/image42.png" /><Relationship Id="rId4" Type="http://schemas.openxmlformats.org/officeDocument/2006/relationships/image" Target="../media/image41.png" /></Relationships>
</file>

<file path=ppt/slides/_rels/slide17.xml.rels><?xml version="1.0" encoding="UTF-8" standalone="yes"?>
<Relationships xmlns="http://schemas.openxmlformats.org/package/2006/relationships"><Relationship Id="rId3" Type="http://schemas.openxmlformats.org/officeDocument/2006/relationships/image" Target="../media/image44.png" /><Relationship Id="rId2" Type="http://schemas.openxmlformats.org/officeDocument/2006/relationships/notesSlide" Target="../notesSlides/notesSlide16.xml" /><Relationship Id="rId1" Type="http://schemas.openxmlformats.org/officeDocument/2006/relationships/slideLayout" Target="../slideLayouts/slideLayout9.xml" /><Relationship Id="rId4" Type="http://schemas.openxmlformats.org/officeDocument/2006/relationships/image" Target="../media/image45.png" /></Relationships>
</file>

<file path=ppt/slides/_rels/slide1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7.xml" /><Relationship Id="rId1" Type="http://schemas.openxmlformats.org/officeDocument/2006/relationships/slideLayout" Target="../slideLayouts/slideLayout9.xml" /></Relationships>
</file>

<file path=ppt/slides/_rels/slide1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8.xml" /><Relationship Id="rId1" Type="http://schemas.openxmlformats.org/officeDocument/2006/relationships/slideLayout" Target="../slideLayouts/slideLayout9.xml" /><Relationship Id="rId4" Type="http://schemas.openxmlformats.org/officeDocument/2006/relationships/image" Target="../media/image28.png" /></Relationships>
</file>

<file path=ppt/slides/_rels/slide20.xml.rels><?xml version="1.0" encoding="UTF-8" standalone="yes"?>
<Relationships xmlns="http://schemas.openxmlformats.org/package/2006/relationships"><Relationship Id="rId8" Type="http://schemas.openxmlformats.org/officeDocument/2006/relationships/hyperlink" Target="https://www.kff.org/health-policy-101-lgbtq-health-policy/?entry=table-of-contents-stigma-amp-discrimination" TargetMode="External" /><Relationship Id="rId13" Type="http://schemas.openxmlformats.org/officeDocument/2006/relationships/hyperlink" Target="https://doi.org/10.2196/17913" TargetMode="External" /><Relationship Id="rId3" Type="http://schemas.openxmlformats.org/officeDocument/2006/relationships/hyperlink" Target="https://doi.org/10.3390/ijerph192416520" TargetMode="External" /><Relationship Id="rId7" Type="http://schemas.openxmlformats.org/officeDocument/2006/relationships/hyperlink" Target="https://www.internetsociety.org/resources/doc/2019/encryption-factsheet-essential-for-lgbtq-community/" TargetMode="External" /><Relationship Id="rId12" Type="http://schemas.openxmlformats.org/officeDocument/2006/relationships/hyperlink" Target="https://doi.org/10.1176/appi.focus.20190028" TargetMode="External" /><Relationship Id="rId17" Type="http://schemas.openxmlformats.org/officeDocument/2006/relationships/hyperlink" Target="https://doi.org/10.1186/s12909-023-04373-3" TargetMode="External" /><Relationship Id="rId2" Type="http://schemas.openxmlformats.org/officeDocument/2006/relationships/hyperlink" Target="https://www.hipaajournal.com/healthcare-data-breach-statistics/" TargetMode="External" /><Relationship Id="rId16" Type="http://schemas.openxmlformats.org/officeDocument/2006/relationships/hyperlink" Target="https://doi.org/10.1371/journal.pgph.0001054" TargetMode="External" /><Relationship Id="rId1" Type="http://schemas.openxmlformats.org/officeDocument/2006/relationships/slideLayout" Target="../slideLayouts/slideLayout9.xml" /><Relationship Id="rId6" Type="http://schemas.openxmlformats.org/officeDocument/2006/relationships/hyperlink" Target="https://doi.org/10.3390/healthcare12100998" TargetMode="External" /><Relationship Id="rId11" Type="http://schemas.openxmlformats.org/officeDocument/2006/relationships/hyperlink" Target="https://doi.org/10.3389/fpsyg.2023.1242928" TargetMode="External" /><Relationship Id="rId5" Type="http://schemas.openxmlformats.org/officeDocument/2006/relationships/hyperlink" Target="https://doi.org/10.2196/40358" TargetMode="External" /><Relationship Id="rId15" Type="http://schemas.openxmlformats.org/officeDocument/2006/relationships/hyperlink" Target="https://www.thetrevorproject.org/survey-2023/" TargetMode="External" /><Relationship Id="rId10" Type="http://schemas.openxmlformats.org/officeDocument/2006/relationships/hyperlink" Target="https://doi.org/10.1177/00914150231171838" TargetMode="External" /><Relationship Id="rId4" Type="http://schemas.openxmlformats.org/officeDocument/2006/relationships/hyperlink" Target="https://doi.org/10.3390/info14060308" TargetMode="External" /><Relationship Id="rId9" Type="http://schemas.openxmlformats.org/officeDocument/2006/relationships/hyperlink" Target="https://sphweb.bumc.bu.edu/otlt/MPH-Modules/SB/BehavioralChangeTheories/BehavioralChangeTheories2.html" TargetMode="External" /><Relationship Id="rId14" Type="http://schemas.openxmlformats.org/officeDocument/2006/relationships/hyperlink" Target="https://doi.org/10.1097/qai.0000000000003210"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CE4D"/>
        </a:solidFill>
        <a:effectLst/>
      </p:bgPr>
    </p:bg>
    <p:spTree>
      <p:nvGrpSpPr>
        <p:cNvPr id="1" name="Shape 59"/>
        <p:cNvGrpSpPr/>
        <p:nvPr/>
      </p:nvGrpSpPr>
      <p:grpSpPr>
        <a:xfrm>
          <a:off x="0" y="0"/>
          <a:ext cx="0" cy="0"/>
          <a:chOff x="0" y="0"/>
          <a:chExt cx="0" cy="0"/>
        </a:xfrm>
      </p:grpSpPr>
      <p:sp>
        <p:nvSpPr>
          <p:cNvPr id="60" name="Google Shape;60;p11"/>
          <p:cNvSpPr/>
          <p:nvPr/>
        </p:nvSpPr>
        <p:spPr>
          <a:xfrm>
            <a:off x="3155341" y="-289714"/>
            <a:ext cx="6172454" cy="6322617"/>
          </a:xfrm>
          <a:custGeom>
            <a:avLst/>
            <a:gdLst/>
            <a:ahLst/>
            <a:cxnLst/>
            <a:rect l="l" t="t" r="r" b="b"/>
            <a:pathLst>
              <a:path w="12344908" h="12645233" extrusionOk="0">
                <a:moveTo>
                  <a:pt x="0" y="0"/>
                </a:moveTo>
                <a:lnTo>
                  <a:pt x="12344908" y="0"/>
                </a:lnTo>
                <a:lnTo>
                  <a:pt x="12344908" y="12645232"/>
                </a:lnTo>
                <a:lnTo>
                  <a:pt x="0" y="12645232"/>
                </a:lnTo>
                <a:lnTo>
                  <a:pt x="0" y="0"/>
                </a:lnTo>
                <a:close/>
              </a:path>
            </a:pathLst>
          </a:custGeom>
          <a:blipFill rotWithShape="1">
            <a:blip r:embed="rId3">
              <a:alphaModFix/>
            </a:blip>
            <a:stretch>
              <a:fillRect/>
            </a:stretch>
          </a:blipFill>
          <a:ln>
            <a:noFill/>
          </a:ln>
        </p:spPr>
      </p:sp>
      <p:sp>
        <p:nvSpPr>
          <p:cNvPr id="61" name="Google Shape;61;p11"/>
          <p:cNvSpPr/>
          <p:nvPr/>
        </p:nvSpPr>
        <p:spPr>
          <a:xfrm rot="-460600">
            <a:off x="-843634" y="705961"/>
            <a:ext cx="10831266" cy="3899256"/>
          </a:xfrm>
          <a:custGeom>
            <a:avLst/>
            <a:gdLst/>
            <a:ahLst/>
            <a:cxnLst/>
            <a:rect l="l" t="t" r="r" b="b"/>
            <a:pathLst>
              <a:path w="21662532" h="7798512" extrusionOk="0">
                <a:moveTo>
                  <a:pt x="0" y="0"/>
                </a:moveTo>
                <a:lnTo>
                  <a:pt x="21662532" y="0"/>
                </a:lnTo>
                <a:lnTo>
                  <a:pt x="21662532" y="7798512"/>
                </a:lnTo>
                <a:lnTo>
                  <a:pt x="0" y="7798512"/>
                </a:lnTo>
                <a:lnTo>
                  <a:pt x="0" y="0"/>
                </a:lnTo>
                <a:close/>
              </a:path>
            </a:pathLst>
          </a:custGeom>
          <a:blipFill rotWithShape="1">
            <a:blip r:embed="rId4">
              <a:alphaModFix/>
            </a:blip>
            <a:stretch>
              <a:fillRect/>
            </a:stretch>
          </a:blipFill>
          <a:ln>
            <a:noFill/>
          </a:ln>
        </p:spPr>
      </p:sp>
      <p:sp>
        <p:nvSpPr>
          <p:cNvPr id="62" name="Google Shape;62;p11"/>
          <p:cNvSpPr txBox="1"/>
          <p:nvPr/>
        </p:nvSpPr>
        <p:spPr>
          <a:xfrm>
            <a:off x="945975" y="1857844"/>
            <a:ext cx="7480500" cy="357790"/>
          </a:xfrm>
          <a:prstGeom prst="rect">
            <a:avLst/>
          </a:prstGeom>
          <a:noFill/>
          <a:ln>
            <a:noFill/>
          </a:ln>
        </p:spPr>
        <p:txBody>
          <a:bodyPr spcFirstLastPara="1" wrap="square" lIns="0" tIns="0" rIns="0" bIns="0" anchor="t" anchorCtr="0">
            <a:spAutoFit/>
          </a:bodyPr>
          <a:lstStyle/>
          <a:p>
            <a:pPr lvl="0" algn="ctr">
              <a:lnSpc>
                <a:spcPct val="93003"/>
              </a:lnSpc>
            </a:pPr>
            <a:r>
              <a:rPr lang="en-US" sz="2500" dirty="0">
                <a:solidFill>
                  <a:srgbClr val="DD2A55"/>
                </a:solidFill>
                <a:latin typeface="Londrina Solid"/>
                <a:ea typeface="Londrina Solid"/>
                <a:cs typeface="Londrina Solid"/>
                <a:sym typeface="Londrina Solid"/>
              </a:rPr>
              <a:t>Population Health and Digital Health Promotion</a:t>
            </a:r>
            <a:endParaRPr sz="2500" dirty="0"/>
          </a:p>
        </p:txBody>
      </p:sp>
      <p:sp>
        <p:nvSpPr>
          <p:cNvPr id="63" name="Google Shape;63;p11"/>
          <p:cNvSpPr/>
          <p:nvPr/>
        </p:nvSpPr>
        <p:spPr>
          <a:xfrm rot="-1155691" flipH="1">
            <a:off x="-354809" y="3344073"/>
            <a:ext cx="2188931" cy="1825021"/>
          </a:xfrm>
          <a:custGeom>
            <a:avLst/>
            <a:gdLst/>
            <a:ahLst/>
            <a:cxnLst/>
            <a:rect l="l" t="t" r="r" b="b"/>
            <a:pathLst>
              <a:path w="4377862" h="3650043" extrusionOk="0">
                <a:moveTo>
                  <a:pt x="4377862" y="0"/>
                </a:moveTo>
                <a:lnTo>
                  <a:pt x="0" y="0"/>
                </a:lnTo>
                <a:lnTo>
                  <a:pt x="0" y="3650043"/>
                </a:lnTo>
                <a:lnTo>
                  <a:pt x="4377862" y="3650043"/>
                </a:lnTo>
                <a:lnTo>
                  <a:pt x="4377862" y="0"/>
                </a:lnTo>
                <a:close/>
              </a:path>
            </a:pathLst>
          </a:custGeom>
          <a:blipFill rotWithShape="1">
            <a:blip r:embed="rId5">
              <a:alphaModFix/>
            </a:blip>
            <a:stretch>
              <a:fillRect/>
            </a:stretch>
          </a:blipFill>
          <a:ln>
            <a:noFill/>
          </a:ln>
        </p:spPr>
      </p:sp>
      <p:sp>
        <p:nvSpPr>
          <p:cNvPr id="64" name="Google Shape;64;p11"/>
          <p:cNvSpPr/>
          <p:nvPr/>
        </p:nvSpPr>
        <p:spPr>
          <a:xfrm>
            <a:off x="377940" y="90217"/>
            <a:ext cx="1975022" cy="1787395"/>
          </a:xfrm>
          <a:custGeom>
            <a:avLst/>
            <a:gdLst/>
            <a:ahLst/>
            <a:cxnLst/>
            <a:rect l="l" t="t" r="r" b="b"/>
            <a:pathLst>
              <a:path w="3950044" h="3574790" extrusionOk="0">
                <a:moveTo>
                  <a:pt x="0" y="0"/>
                </a:moveTo>
                <a:lnTo>
                  <a:pt x="3950044" y="0"/>
                </a:lnTo>
                <a:lnTo>
                  <a:pt x="3950044" y="3574789"/>
                </a:lnTo>
                <a:lnTo>
                  <a:pt x="0" y="3574789"/>
                </a:lnTo>
                <a:lnTo>
                  <a:pt x="0" y="0"/>
                </a:lnTo>
                <a:close/>
              </a:path>
            </a:pathLst>
          </a:custGeom>
          <a:blipFill rotWithShape="1">
            <a:blip r:embed="rId6">
              <a:alphaModFix/>
            </a:blip>
            <a:stretch>
              <a:fillRect/>
            </a:stretch>
          </a:blipFill>
          <a:ln>
            <a:noFill/>
          </a:ln>
        </p:spPr>
      </p:sp>
      <p:sp>
        <p:nvSpPr>
          <p:cNvPr id="65" name="Google Shape;65;p11"/>
          <p:cNvSpPr/>
          <p:nvPr/>
        </p:nvSpPr>
        <p:spPr>
          <a:xfrm>
            <a:off x="7158224" y="3471886"/>
            <a:ext cx="1845874" cy="1302180"/>
          </a:xfrm>
          <a:custGeom>
            <a:avLst/>
            <a:gdLst/>
            <a:ahLst/>
            <a:cxnLst/>
            <a:rect l="l" t="t" r="r" b="b"/>
            <a:pathLst>
              <a:path w="3691747" h="2604360" extrusionOk="0">
                <a:moveTo>
                  <a:pt x="0" y="0"/>
                </a:moveTo>
                <a:lnTo>
                  <a:pt x="3691747" y="0"/>
                </a:lnTo>
                <a:lnTo>
                  <a:pt x="3691747" y="2604360"/>
                </a:lnTo>
                <a:lnTo>
                  <a:pt x="0" y="2604360"/>
                </a:lnTo>
                <a:lnTo>
                  <a:pt x="0" y="0"/>
                </a:lnTo>
                <a:close/>
              </a:path>
            </a:pathLst>
          </a:custGeom>
          <a:blipFill rotWithShape="1">
            <a:blip r:embed="rId7">
              <a:alphaModFix/>
            </a:blip>
            <a:stretch>
              <a:fillRect/>
            </a:stretch>
          </a:blipFill>
          <a:ln>
            <a:noFill/>
          </a:ln>
        </p:spPr>
      </p:sp>
      <p:sp>
        <p:nvSpPr>
          <p:cNvPr id="2" name="Rectangle 1">
            <a:extLst>
              <a:ext uri="{FF2B5EF4-FFF2-40B4-BE49-F238E27FC236}">
                <a16:creationId xmlns:a16="http://schemas.microsoft.com/office/drawing/2014/main" id="{B2E66C7B-BE66-4EC2-8596-2D76FCA1CD20}"/>
              </a:ext>
            </a:extLst>
          </p:cNvPr>
          <p:cNvSpPr/>
          <p:nvPr/>
        </p:nvSpPr>
        <p:spPr>
          <a:xfrm>
            <a:off x="2750828" y="2371695"/>
            <a:ext cx="3642344" cy="400110"/>
          </a:xfrm>
          <a:prstGeom prst="rect">
            <a:avLst/>
          </a:prstGeom>
        </p:spPr>
        <p:txBody>
          <a:bodyPr wrap="none">
            <a:spAutoFit/>
          </a:bodyPr>
          <a:lstStyle/>
          <a:p>
            <a:r>
              <a:rPr lang="en-US" sz="2000" b="1" dirty="0">
                <a:solidFill>
                  <a:schemeClr val="accent1">
                    <a:lumMod val="75000"/>
                  </a:schemeClr>
                </a:solidFill>
                <a:latin typeface="Comic Sans MS" panose="030F0702030302020204" pitchFamily="66" charset="0"/>
              </a:rPr>
              <a:t>Group Project Presentation </a:t>
            </a:r>
          </a:p>
        </p:txBody>
      </p:sp>
      <p:sp>
        <p:nvSpPr>
          <p:cNvPr id="3" name="Rectangle 2">
            <a:extLst>
              <a:ext uri="{FF2B5EF4-FFF2-40B4-BE49-F238E27FC236}">
                <a16:creationId xmlns:a16="http://schemas.microsoft.com/office/drawing/2014/main" id="{9D0545AD-3E26-478D-86B7-1FF01B1E7B0E}"/>
              </a:ext>
            </a:extLst>
          </p:cNvPr>
          <p:cNvSpPr/>
          <p:nvPr/>
        </p:nvSpPr>
        <p:spPr>
          <a:xfrm>
            <a:off x="1150621" y="2871057"/>
            <a:ext cx="7275854" cy="307777"/>
          </a:xfrm>
          <a:prstGeom prst="rect">
            <a:avLst/>
          </a:prstGeom>
        </p:spPr>
        <p:txBody>
          <a:bodyPr wrap="square">
            <a:spAutoFit/>
          </a:bodyPr>
          <a:lstStyle/>
          <a:p>
            <a:r>
              <a:rPr lang="en-US" dirty="0">
                <a:solidFill>
                  <a:srgbClr val="00B050"/>
                </a:solidFill>
                <a:latin typeface="Comic Sans MS" panose="030F0702030302020204" pitchFamily="66" charset="0"/>
              </a:rPr>
              <a:t>Improving Healthcare Access for LGBTQ+ Individuals: A Digital Health Approach</a:t>
            </a:r>
          </a:p>
        </p:txBody>
      </p:sp>
      <p:sp>
        <p:nvSpPr>
          <p:cNvPr id="11" name="Rectangle 10">
            <a:extLst>
              <a:ext uri="{FF2B5EF4-FFF2-40B4-BE49-F238E27FC236}">
                <a16:creationId xmlns:a16="http://schemas.microsoft.com/office/drawing/2014/main" id="{70E95FD2-B926-4B0E-B207-8DEDEF517CC3}"/>
              </a:ext>
            </a:extLst>
          </p:cNvPr>
          <p:cNvSpPr/>
          <p:nvPr/>
        </p:nvSpPr>
        <p:spPr>
          <a:xfrm>
            <a:off x="1783088" y="3139586"/>
            <a:ext cx="5553123" cy="400110"/>
          </a:xfrm>
          <a:prstGeom prst="rect">
            <a:avLst/>
          </a:prstGeom>
        </p:spPr>
        <p:txBody>
          <a:bodyPr wrap="none">
            <a:spAutoFit/>
          </a:bodyPr>
          <a:lstStyle/>
          <a:p>
            <a:r>
              <a:rPr lang="en-US" sz="2000" b="1" dirty="0">
                <a:solidFill>
                  <a:schemeClr val="accent1">
                    <a:lumMod val="75000"/>
                  </a:schemeClr>
                </a:solidFill>
                <a:latin typeface="Comic Sans MS" panose="030F0702030302020204" pitchFamily="66" charset="0"/>
              </a:rPr>
              <a:t>Presented by: </a:t>
            </a:r>
            <a:r>
              <a:rPr lang="en-GB" sz="2000" b="1" dirty="0" err="1">
                <a:solidFill>
                  <a:schemeClr val="accent1">
                    <a:lumMod val="75000"/>
                  </a:schemeClr>
                </a:solidFill>
                <a:latin typeface="Comic Sans MS" panose="030F0702030302020204" pitchFamily="66" charset="0"/>
              </a:rPr>
              <a:t>Vatsal</a:t>
            </a:r>
            <a:r>
              <a:rPr lang="en-GB" sz="2000" b="1" dirty="0">
                <a:solidFill>
                  <a:schemeClr val="accent1">
                    <a:lumMod val="75000"/>
                  </a:schemeClr>
                </a:solidFill>
                <a:latin typeface="Comic Sans MS" panose="030F0702030302020204" pitchFamily="66" charset="0"/>
              </a:rPr>
              <a:t>, </a:t>
            </a:r>
            <a:r>
              <a:rPr lang="en-GB" sz="2000" b="1" dirty="0" err="1">
                <a:solidFill>
                  <a:schemeClr val="accent1">
                    <a:lumMod val="75000"/>
                  </a:schemeClr>
                </a:solidFill>
                <a:latin typeface="Comic Sans MS" panose="030F0702030302020204" pitchFamily="66" charset="0"/>
              </a:rPr>
              <a:t>Khushi</a:t>
            </a:r>
            <a:r>
              <a:rPr lang="en-GB" sz="2000" b="1" dirty="0">
                <a:solidFill>
                  <a:schemeClr val="accent1">
                    <a:lumMod val="75000"/>
                  </a:schemeClr>
                </a:solidFill>
                <a:latin typeface="Comic Sans MS" panose="030F0702030302020204" pitchFamily="66" charset="0"/>
              </a:rPr>
              <a:t>, </a:t>
            </a:r>
            <a:r>
              <a:rPr lang="en-GB" sz="2000" b="1" dirty="0" err="1">
                <a:solidFill>
                  <a:schemeClr val="accent1">
                    <a:lumMod val="75000"/>
                  </a:schemeClr>
                </a:solidFill>
                <a:latin typeface="Comic Sans MS" panose="030F0702030302020204" pitchFamily="66" charset="0"/>
              </a:rPr>
              <a:t>Vinal</a:t>
            </a:r>
            <a:r>
              <a:rPr lang="en-GB" sz="2000" b="1" dirty="0">
                <a:solidFill>
                  <a:schemeClr val="accent1">
                    <a:lumMod val="75000"/>
                  </a:schemeClr>
                </a:solidFill>
                <a:latin typeface="Comic Sans MS" panose="030F0702030302020204" pitchFamily="66" charset="0"/>
              </a:rPr>
              <a:t>, </a:t>
            </a:r>
            <a:r>
              <a:rPr lang="en-GB" sz="2000" b="1" dirty="0" err="1">
                <a:solidFill>
                  <a:schemeClr val="accent1">
                    <a:lumMod val="75000"/>
                  </a:schemeClr>
                </a:solidFill>
                <a:latin typeface="Comic Sans MS" panose="030F0702030302020204" pitchFamily="66" charset="0"/>
              </a:rPr>
              <a:t>Rupna</a:t>
            </a:r>
            <a:endParaRPr lang="en-US" sz="2000" b="1" dirty="0">
              <a:solidFill>
                <a:schemeClr val="accent1">
                  <a:lumMod val="75000"/>
                </a:schemeClr>
              </a:solidFill>
              <a:latin typeface="Comic Sans MS" panose="030F0702030302020204" pitchFamily="66" charset="0"/>
            </a:endParaRPr>
          </a:p>
        </p:txBody>
      </p:sp>
      <p:pic>
        <p:nvPicPr>
          <p:cNvPr id="4" name="Picture 3">
            <a:extLst>
              <a:ext uri="{FF2B5EF4-FFF2-40B4-BE49-F238E27FC236}">
                <a16:creationId xmlns:a16="http://schemas.microsoft.com/office/drawing/2014/main" id="{BD8CC88C-6D5C-4E30-A5D9-E328493DDE47}"/>
              </a:ext>
            </a:extLst>
          </p:cNvPr>
          <p:cNvPicPr>
            <a:picLocks noChangeAspect="1"/>
          </p:cNvPicPr>
          <p:nvPr/>
        </p:nvPicPr>
        <p:blipFill>
          <a:blip r:embed="rId8"/>
          <a:stretch>
            <a:fillRect/>
          </a:stretch>
        </p:blipFill>
        <p:spPr>
          <a:xfrm>
            <a:off x="4010080" y="27611"/>
            <a:ext cx="3288890" cy="1850001"/>
          </a:xfrm>
          <a:prstGeom prst="rect">
            <a:avLst/>
          </a:prstGeom>
          <a:ln>
            <a:noFill/>
          </a:ln>
          <a:effectLst>
            <a:softEdge rad="11250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7"/>
          <p:cNvSpPr/>
          <p:nvPr/>
        </p:nvSpPr>
        <p:spPr>
          <a:xfrm rot="6161247">
            <a:off x="-88310" y="1219056"/>
            <a:ext cx="6513430" cy="6947659"/>
          </a:xfrm>
          <a:custGeom>
            <a:avLst/>
            <a:gdLst/>
            <a:ahLst/>
            <a:cxnLst/>
            <a:rect l="l" t="t" r="r" b="b"/>
            <a:pathLst>
              <a:path w="13026859" h="13895317" extrusionOk="0">
                <a:moveTo>
                  <a:pt x="0" y="0"/>
                </a:moveTo>
                <a:lnTo>
                  <a:pt x="13026860" y="0"/>
                </a:lnTo>
                <a:lnTo>
                  <a:pt x="13026860" y="13895316"/>
                </a:lnTo>
                <a:lnTo>
                  <a:pt x="0" y="13895316"/>
                </a:lnTo>
                <a:lnTo>
                  <a:pt x="0" y="0"/>
                </a:lnTo>
                <a:close/>
              </a:path>
            </a:pathLst>
          </a:custGeom>
          <a:blipFill rotWithShape="1">
            <a:blip r:embed="rId3">
              <a:alphaModFix/>
            </a:blip>
            <a:stretch>
              <a:fillRect/>
            </a:stretch>
          </a:blipFill>
          <a:ln>
            <a:noFill/>
          </a:ln>
        </p:spPr>
      </p:sp>
      <p:sp>
        <p:nvSpPr>
          <p:cNvPr id="149" name="Google Shape;149;p17"/>
          <p:cNvSpPr txBox="1"/>
          <p:nvPr/>
        </p:nvSpPr>
        <p:spPr>
          <a:xfrm>
            <a:off x="514350" y="591126"/>
            <a:ext cx="4189594" cy="1954381"/>
          </a:xfrm>
          <a:prstGeom prst="rect">
            <a:avLst/>
          </a:prstGeom>
          <a:noFill/>
          <a:ln>
            <a:noFill/>
          </a:ln>
        </p:spPr>
        <p:txBody>
          <a:bodyPr spcFirstLastPara="1" wrap="square" lIns="0" tIns="0" rIns="0" bIns="0" anchor="t" anchorCtr="0">
            <a:spAutoFit/>
          </a:bodyPr>
          <a:lstStyle/>
          <a:p>
            <a:pPr lvl="0"/>
            <a:r>
              <a:rPr lang="en-US" sz="3000" b="0" i="0" u="none" strike="noStrike" cap="none" dirty="0">
                <a:solidFill>
                  <a:srgbClr val="B07ACC"/>
                </a:solidFill>
                <a:latin typeface="Londrina Solid"/>
                <a:ea typeface="Londrina Solid"/>
                <a:cs typeface="Londrina Solid"/>
                <a:sym typeface="Londrina Solid"/>
              </a:rPr>
              <a:t>Introduction </a:t>
            </a:r>
            <a:br>
              <a:rPr lang="en-US" sz="3000" b="0" i="0" u="none" strike="noStrike" cap="none" dirty="0">
                <a:solidFill>
                  <a:srgbClr val="B07ACC"/>
                </a:solidFill>
                <a:latin typeface="Londrina Solid"/>
                <a:ea typeface="Londrina Solid"/>
                <a:cs typeface="Londrina Solid"/>
                <a:sym typeface="Londrina Solid"/>
              </a:rPr>
            </a:br>
            <a:br>
              <a:rPr lang="en-US" sz="3000" dirty="0">
                <a:solidFill>
                  <a:srgbClr val="B07ACC"/>
                </a:solidFill>
                <a:latin typeface="Londrina Solid"/>
                <a:ea typeface="Londrina Solid"/>
                <a:cs typeface="Londrina Solid"/>
                <a:sym typeface="Londrina Solid"/>
              </a:rPr>
            </a:br>
            <a:r>
              <a:rPr lang="en-US" sz="3000" dirty="0">
                <a:solidFill>
                  <a:srgbClr val="B07ACC"/>
                </a:solidFill>
                <a:latin typeface="Londrina Solid"/>
                <a:ea typeface="Londrina Solid"/>
                <a:cs typeface="Londrina Solid"/>
                <a:sym typeface="Londrina Solid"/>
              </a:rPr>
              <a:t>Presented by: </a:t>
            </a:r>
            <a:r>
              <a:rPr lang="en-US" sz="3000" dirty="0" err="1">
                <a:solidFill>
                  <a:srgbClr val="B07ACC"/>
                </a:solidFill>
                <a:latin typeface="Londrina Solid"/>
                <a:ea typeface="Londrina Solid"/>
                <a:cs typeface="Londrina Solid"/>
                <a:sym typeface="Londrina Solid"/>
              </a:rPr>
              <a:t>Vatsal</a:t>
            </a:r>
            <a:r>
              <a:rPr lang="en-US" sz="3000" dirty="0">
                <a:solidFill>
                  <a:srgbClr val="B07ACC"/>
                </a:solidFill>
                <a:latin typeface="Londrina Solid"/>
                <a:ea typeface="Londrina Solid"/>
                <a:cs typeface="Londrina Solid"/>
                <a:sym typeface="Londrina Solid"/>
              </a:rPr>
              <a:t> Khandelwal</a:t>
            </a:r>
            <a:endParaRPr lang="en-US" sz="3000" b="0" i="0" u="none" strike="noStrike" cap="none" dirty="0">
              <a:solidFill>
                <a:srgbClr val="B07ACC"/>
              </a:solidFill>
              <a:latin typeface="Londrina Solid"/>
              <a:ea typeface="Londrina Solid"/>
              <a:cs typeface="Londrina Solid"/>
              <a:sym typeface="Londrina Solid"/>
            </a:endParaRPr>
          </a:p>
          <a:p>
            <a:pPr marL="0" marR="0" lvl="0" indent="0" algn="l" rtl="0">
              <a:lnSpc>
                <a:spcPct val="100000"/>
              </a:lnSpc>
              <a:spcBef>
                <a:spcPts val="0"/>
              </a:spcBef>
              <a:spcAft>
                <a:spcPts val="0"/>
              </a:spcAft>
              <a:buNone/>
            </a:pPr>
            <a:endParaRPr sz="700" dirty="0"/>
          </a:p>
        </p:txBody>
      </p:sp>
      <p:sp>
        <p:nvSpPr>
          <p:cNvPr id="150" name="Google Shape;150;p17"/>
          <p:cNvSpPr/>
          <p:nvPr/>
        </p:nvSpPr>
        <p:spPr>
          <a:xfrm>
            <a:off x="4440055" y="0"/>
            <a:ext cx="4189595" cy="5064346"/>
          </a:xfrm>
          <a:custGeom>
            <a:avLst/>
            <a:gdLst/>
            <a:ahLst/>
            <a:cxnLst/>
            <a:rect l="l" t="t" r="r" b="b"/>
            <a:pathLst>
              <a:path w="8379189" h="10128691" extrusionOk="0">
                <a:moveTo>
                  <a:pt x="0" y="0"/>
                </a:moveTo>
                <a:lnTo>
                  <a:pt x="8379189" y="0"/>
                </a:lnTo>
                <a:lnTo>
                  <a:pt x="8379189" y="10128691"/>
                </a:lnTo>
                <a:lnTo>
                  <a:pt x="0" y="10128691"/>
                </a:lnTo>
                <a:lnTo>
                  <a:pt x="0" y="0"/>
                </a:lnTo>
                <a:close/>
              </a:path>
            </a:pathLst>
          </a:custGeom>
          <a:blipFill rotWithShape="1">
            <a:blip r:embed="rId4">
              <a:alphaModFix/>
            </a:blip>
            <a:stretch>
              <a:fillRect/>
            </a:stretch>
          </a:blipFill>
          <a:ln>
            <a:noFill/>
          </a:ln>
        </p:spPr>
      </p:sp>
      <p:sp>
        <p:nvSpPr>
          <p:cNvPr id="151" name="Google Shape;151;p17"/>
          <p:cNvSpPr/>
          <p:nvPr/>
        </p:nvSpPr>
        <p:spPr>
          <a:xfrm rot="-9155799">
            <a:off x="7976153" y="196066"/>
            <a:ext cx="1044630" cy="790120"/>
          </a:xfrm>
          <a:custGeom>
            <a:avLst/>
            <a:gdLst/>
            <a:ahLst/>
            <a:cxnLst/>
            <a:rect l="l" t="t" r="r" b="b"/>
            <a:pathLst>
              <a:path w="2089260" h="1580240" extrusionOk="0">
                <a:moveTo>
                  <a:pt x="0" y="0"/>
                </a:moveTo>
                <a:lnTo>
                  <a:pt x="2089260" y="0"/>
                </a:lnTo>
                <a:lnTo>
                  <a:pt x="2089260" y="1580240"/>
                </a:lnTo>
                <a:lnTo>
                  <a:pt x="0" y="1580240"/>
                </a:lnTo>
                <a:lnTo>
                  <a:pt x="0" y="0"/>
                </a:lnTo>
                <a:close/>
              </a:path>
            </a:pathLst>
          </a:custGeom>
          <a:blipFill rotWithShape="1">
            <a:blip r:embed="rId5">
              <a:alphaModFix/>
            </a:blip>
            <a:stretch>
              <a:fillRect/>
            </a:stretch>
          </a:blipFill>
          <a:ln>
            <a:noFill/>
          </a:ln>
        </p:spPr>
      </p:sp>
    </p:spTree>
    <p:extLst>
      <p:ext uri="{BB962C8B-B14F-4D97-AF65-F5344CB8AC3E}">
        <p14:creationId xmlns:p14="http://schemas.microsoft.com/office/powerpoint/2010/main" val="606577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D81DB"/>
        </a:solidFill>
        <a:effectLst/>
      </p:bgPr>
    </p:bg>
    <p:spTree>
      <p:nvGrpSpPr>
        <p:cNvPr id="1" name="Shape 87"/>
        <p:cNvGrpSpPr/>
        <p:nvPr/>
      </p:nvGrpSpPr>
      <p:grpSpPr>
        <a:xfrm>
          <a:off x="0" y="0"/>
          <a:ext cx="0" cy="0"/>
          <a:chOff x="0" y="0"/>
          <a:chExt cx="0" cy="0"/>
        </a:xfrm>
      </p:grpSpPr>
      <p:sp>
        <p:nvSpPr>
          <p:cNvPr id="88" name="Google Shape;88;p13"/>
          <p:cNvSpPr/>
          <p:nvPr/>
        </p:nvSpPr>
        <p:spPr>
          <a:xfrm rot="-5465705">
            <a:off x="809288" y="-1255447"/>
            <a:ext cx="5244235" cy="7548509"/>
          </a:xfrm>
          <a:custGeom>
            <a:avLst/>
            <a:gdLst/>
            <a:ahLst/>
            <a:cxnLst/>
            <a:rect l="l" t="t" r="r" b="b"/>
            <a:pathLst>
              <a:path w="24436427" h="12484792" extrusionOk="0">
                <a:moveTo>
                  <a:pt x="0" y="0"/>
                </a:moveTo>
                <a:lnTo>
                  <a:pt x="24436426" y="0"/>
                </a:lnTo>
                <a:lnTo>
                  <a:pt x="24436426" y="12484792"/>
                </a:lnTo>
                <a:lnTo>
                  <a:pt x="0" y="12484792"/>
                </a:lnTo>
                <a:lnTo>
                  <a:pt x="0" y="0"/>
                </a:lnTo>
                <a:close/>
              </a:path>
            </a:pathLst>
          </a:custGeom>
          <a:blipFill rotWithShape="1">
            <a:blip r:embed="rId3">
              <a:alphaModFix/>
            </a:blip>
            <a:stretch>
              <a:fillRect/>
            </a:stretch>
          </a:blipFill>
          <a:ln>
            <a:noFill/>
          </a:ln>
        </p:spPr>
      </p:sp>
      <p:sp>
        <p:nvSpPr>
          <p:cNvPr id="90" name="Google Shape;90;p13"/>
          <p:cNvSpPr txBox="1"/>
          <p:nvPr/>
        </p:nvSpPr>
        <p:spPr>
          <a:xfrm>
            <a:off x="1287281" y="199152"/>
            <a:ext cx="3869100" cy="384721"/>
          </a:xfrm>
          <a:prstGeom prst="rect">
            <a:avLst/>
          </a:prstGeom>
          <a:noFill/>
          <a:ln>
            <a:noFill/>
          </a:ln>
        </p:spPr>
        <p:txBody>
          <a:bodyPr spcFirstLastPara="1" wrap="square" lIns="0" tIns="0" rIns="0" bIns="0" anchor="t" anchorCtr="0">
            <a:spAutoFit/>
          </a:bodyPr>
          <a:lstStyle/>
          <a:p>
            <a:pPr lvl="0" algn="ctr"/>
            <a:r>
              <a:rPr lang="en-US" sz="2500" dirty="0">
                <a:solidFill>
                  <a:srgbClr val="B07ACC"/>
                </a:solidFill>
                <a:latin typeface="Londrina Solid"/>
                <a:ea typeface="Londrina Solid"/>
                <a:cs typeface="Londrina Solid"/>
                <a:sym typeface="Londrina Solid"/>
              </a:rPr>
              <a:t>Activity Aim and Content</a:t>
            </a:r>
            <a:endParaRPr sz="2500" dirty="0"/>
          </a:p>
        </p:txBody>
      </p:sp>
      <p:sp>
        <p:nvSpPr>
          <p:cNvPr id="91" name="Google Shape;91;p13"/>
          <p:cNvSpPr txBox="1"/>
          <p:nvPr/>
        </p:nvSpPr>
        <p:spPr>
          <a:xfrm>
            <a:off x="342901" y="662454"/>
            <a:ext cx="6415088" cy="4001095"/>
          </a:xfrm>
          <a:prstGeom prst="rect">
            <a:avLst/>
          </a:prstGeom>
          <a:noFill/>
          <a:ln>
            <a:noFill/>
          </a:ln>
        </p:spPr>
        <p:txBody>
          <a:bodyPr spcFirstLastPara="1" wrap="square" lIns="0" tIns="0" rIns="0" bIns="0" anchor="t" anchorCtr="0">
            <a:spAutoFit/>
          </a:bodyPr>
          <a:lstStyle/>
          <a:p>
            <a:pPr algn="ctr"/>
            <a:r>
              <a:rPr lang="en-US" sz="1300" b="1" dirty="0"/>
              <a:t>Aim of the Activity</a:t>
            </a:r>
          </a:p>
          <a:p>
            <a:pPr algn="ctr"/>
            <a:endParaRPr lang="en-US" sz="1300" b="1" dirty="0"/>
          </a:p>
          <a:p>
            <a:pPr marL="285750" indent="-285750">
              <a:buFont typeface="Arial" panose="020B0604020202020204" pitchFamily="34" charset="0"/>
              <a:buChar char="•"/>
            </a:pPr>
            <a:r>
              <a:rPr lang="en-US" sz="1300" dirty="0"/>
              <a:t>Enhance healthcare access and equity for LGBT+ individuals, focusing on the barriers they face in accessing quality health care.</a:t>
            </a:r>
          </a:p>
          <a:p>
            <a:pPr marL="285750" indent="-285750">
              <a:buFont typeface="Arial" panose="020B0604020202020204" pitchFamily="34" charset="0"/>
              <a:buChar char="•"/>
            </a:pPr>
            <a:r>
              <a:rPr lang="en-US" sz="1300" dirty="0"/>
              <a:t>Design an exclusive LGBTQ+ Health Navigator App with built-in features tailored for preventive healthcare and mental wellness.</a:t>
            </a:r>
          </a:p>
          <a:p>
            <a:pPr marL="285750" indent="-285750">
              <a:buFont typeface="Arial" panose="020B0604020202020204" pitchFamily="34" charset="0"/>
              <a:buChar char="•"/>
            </a:pPr>
            <a:r>
              <a:rPr lang="en-US" sz="1300" dirty="0"/>
              <a:t>Create a gamified health engagement tool that rewards users for completing preventive health activities (e.g., mental health check-ins, finding LGBTQ+-friendly providers).</a:t>
            </a:r>
          </a:p>
          <a:p>
            <a:pPr marL="285750" indent="-285750">
              <a:buFont typeface="Arial" panose="020B0604020202020204" pitchFamily="34" charset="0"/>
              <a:buChar char="•"/>
            </a:pPr>
            <a:endParaRPr lang="en-US" sz="1300" dirty="0"/>
          </a:p>
          <a:p>
            <a:pPr algn="ctr"/>
            <a:r>
              <a:rPr lang="en-US" sz="1300" b="1" dirty="0"/>
              <a:t>Content of the Activity</a:t>
            </a:r>
          </a:p>
          <a:p>
            <a:pPr algn="ctr"/>
            <a:endParaRPr lang="en-US" sz="1300" b="1" dirty="0"/>
          </a:p>
          <a:p>
            <a:pPr marL="285750" indent="-285750">
              <a:buFont typeface="Arial" panose="020B0604020202020204" pitchFamily="34" charset="0"/>
              <a:buChar char="•"/>
            </a:pPr>
            <a:r>
              <a:rPr lang="en-US" sz="1300" b="1" dirty="0"/>
              <a:t>Interactive Tutorials: </a:t>
            </a:r>
            <a:r>
              <a:rPr lang="en-US" sz="1300" dirty="0"/>
              <a:t>Showcase unique app features like a Gamified Preventive Care Tracker rewarding users for health-related actions</a:t>
            </a:r>
            <a:r>
              <a:rPr lang="en-US" sz="1300" b="1" dirty="0"/>
              <a:t>.</a:t>
            </a:r>
          </a:p>
          <a:p>
            <a:pPr marL="285750" indent="-285750">
              <a:buFont typeface="Arial" panose="020B0604020202020204" pitchFamily="34" charset="0"/>
              <a:buChar char="•"/>
            </a:pPr>
            <a:r>
              <a:rPr lang="en-US" sz="1300" b="1" dirty="0"/>
              <a:t>AI Telehealth Matchmaking: </a:t>
            </a:r>
            <a:r>
              <a:rPr lang="en-US" sz="1300" dirty="0"/>
              <a:t>Connect users with LGBTQ+-friendly providers through a smart matching system.</a:t>
            </a:r>
          </a:p>
          <a:p>
            <a:pPr marL="285750" indent="-285750">
              <a:buFont typeface="Arial" panose="020B0604020202020204" pitchFamily="34" charset="0"/>
              <a:buChar char="•"/>
            </a:pPr>
            <a:r>
              <a:rPr lang="en-US" sz="1300" b="1" dirty="0"/>
              <a:t>Personalized Wellness Hub: </a:t>
            </a:r>
            <a:r>
              <a:rPr lang="en-US" sz="1300" dirty="0"/>
              <a:t>Offer customizable dashboards for health goals, reminders, and an integrated mental health assistant.</a:t>
            </a:r>
          </a:p>
          <a:p>
            <a:pPr marL="285750" indent="-285750">
              <a:buFont typeface="Arial" panose="020B0604020202020204" pitchFamily="34" charset="0"/>
              <a:buChar char="•"/>
            </a:pPr>
            <a:r>
              <a:rPr lang="en-US" sz="1300" b="1" dirty="0"/>
              <a:t>Community Directory &amp; Forums: </a:t>
            </a:r>
            <a:r>
              <a:rPr lang="en-US" sz="1300" dirty="0"/>
              <a:t>Enable a crowdsourced directory of LGBTQ+-friendly resources and peer-led support groups.</a:t>
            </a:r>
          </a:p>
        </p:txBody>
      </p:sp>
      <p:sp>
        <p:nvSpPr>
          <p:cNvPr id="96" name="Google Shape;96;p13"/>
          <p:cNvSpPr/>
          <p:nvPr/>
        </p:nvSpPr>
        <p:spPr>
          <a:xfrm rot="2788216">
            <a:off x="6184450" y="1208510"/>
            <a:ext cx="3444549" cy="3470578"/>
          </a:xfrm>
          <a:custGeom>
            <a:avLst/>
            <a:gdLst/>
            <a:ahLst/>
            <a:cxnLst/>
            <a:rect l="l" t="t" r="r" b="b"/>
            <a:pathLst>
              <a:path w="6889098" h="6941156" extrusionOk="0">
                <a:moveTo>
                  <a:pt x="0" y="0"/>
                </a:moveTo>
                <a:lnTo>
                  <a:pt x="6889098" y="0"/>
                </a:lnTo>
                <a:lnTo>
                  <a:pt x="6889098" y="6941157"/>
                </a:lnTo>
                <a:lnTo>
                  <a:pt x="0" y="6941157"/>
                </a:lnTo>
                <a:lnTo>
                  <a:pt x="0" y="0"/>
                </a:lnTo>
                <a:close/>
              </a:path>
            </a:pathLst>
          </a:custGeom>
          <a:blipFill rotWithShape="1">
            <a:blip r:embed="rId4">
              <a:alphaModFix/>
            </a:blip>
            <a:stretch>
              <a:fillRect/>
            </a:stretch>
          </a:blipFill>
          <a:ln>
            <a:noFill/>
          </a:ln>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258586-DC8E-4626-B799-E915EF80AC20}"/>
              </a:ext>
            </a:extLst>
          </p:cNvPr>
          <p:cNvPicPr>
            <a:picLocks noChangeAspect="1"/>
          </p:cNvPicPr>
          <p:nvPr/>
        </p:nvPicPr>
        <p:blipFill>
          <a:blip r:embed="rId2"/>
          <a:stretch>
            <a:fillRect/>
          </a:stretch>
        </p:blipFill>
        <p:spPr>
          <a:xfrm>
            <a:off x="0" y="0"/>
            <a:ext cx="4693920" cy="2571750"/>
          </a:xfrm>
          <a:prstGeom prst="rect">
            <a:avLst/>
          </a:prstGeom>
        </p:spPr>
      </p:pic>
      <p:pic>
        <p:nvPicPr>
          <p:cNvPr id="5" name="Picture 4">
            <a:extLst>
              <a:ext uri="{FF2B5EF4-FFF2-40B4-BE49-F238E27FC236}">
                <a16:creationId xmlns:a16="http://schemas.microsoft.com/office/drawing/2014/main" id="{116F388A-2613-4A59-BC2A-32CDB27749D7}"/>
              </a:ext>
            </a:extLst>
          </p:cNvPr>
          <p:cNvPicPr>
            <a:picLocks noChangeAspect="1"/>
          </p:cNvPicPr>
          <p:nvPr/>
        </p:nvPicPr>
        <p:blipFill>
          <a:blip r:embed="rId3"/>
          <a:stretch>
            <a:fillRect/>
          </a:stretch>
        </p:blipFill>
        <p:spPr>
          <a:xfrm>
            <a:off x="0" y="2571750"/>
            <a:ext cx="4693920" cy="2571750"/>
          </a:xfrm>
          <a:prstGeom prst="rect">
            <a:avLst/>
          </a:prstGeom>
        </p:spPr>
      </p:pic>
      <p:pic>
        <p:nvPicPr>
          <p:cNvPr id="7" name="Picture 6">
            <a:extLst>
              <a:ext uri="{FF2B5EF4-FFF2-40B4-BE49-F238E27FC236}">
                <a16:creationId xmlns:a16="http://schemas.microsoft.com/office/drawing/2014/main" id="{B201F7E8-0A74-4445-9938-8BF1B0966CA8}"/>
              </a:ext>
            </a:extLst>
          </p:cNvPr>
          <p:cNvPicPr>
            <a:picLocks noChangeAspect="1"/>
          </p:cNvPicPr>
          <p:nvPr/>
        </p:nvPicPr>
        <p:blipFill>
          <a:blip r:embed="rId4"/>
          <a:stretch>
            <a:fillRect/>
          </a:stretch>
        </p:blipFill>
        <p:spPr>
          <a:xfrm>
            <a:off x="4640580" y="0"/>
            <a:ext cx="4503420" cy="2571750"/>
          </a:xfrm>
          <a:prstGeom prst="rect">
            <a:avLst/>
          </a:prstGeom>
        </p:spPr>
      </p:pic>
      <p:pic>
        <p:nvPicPr>
          <p:cNvPr id="9" name="Picture 8">
            <a:extLst>
              <a:ext uri="{FF2B5EF4-FFF2-40B4-BE49-F238E27FC236}">
                <a16:creationId xmlns:a16="http://schemas.microsoft.com/office/drawing/2014/main" id="{14BD09EF-A33B-4AC0-810C-C06C6D822D1F}"/>
              </a:ext>
            </a:extLst>
          </p:cNvPr>
          <p:cNvPicPr>
            <a:picLocks noChangeAspect="1"/>
          </p:cNvPicPr>
          <p:nvPr/>
        </p:nvPicPr>
        <p:blipFill>
          <a:blip r:embed="rId5"/>
          <a:stretch>
            <a:fillRect/>
          </a:stretch>
        </p:blipFill>
        <p:spPr>
          <a:xfrm>
            <a:off x="4693920" y="2571750"/>
            <a:ext cx="4450080" cy="2571750"/>
          </a:xfrm>
          <a:prstGeom prst="rect">
            <a:avLst/>
          </a:prstGeom>
        </p:spPr>
      </p:pic>
    </p:spTree>
    <p:extLst>
      <p:ext uri="{BB962C8B-B14F-4D97-AF65-F5344CB8AC3E}">
        <p14:creationId xmlns:p14="http://schemas.microsoft.com/office/powerpoint/2010/main" val="2448119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00"/>
        <p:cNvGrpSpPr/>
        <p:nvPr/>
      </p:nvGrpSpPr>
      <p:grpSpPr>
        <a:xfrm>
          <a:off x="0" y="0"/>
          <a:ext cx="0" cy="0"/>
          <a:chOff x="0" y="0"/>
          <a:chExt cx="0" cy="0"/>
        </a:xfrm>
      </p:grpSpPr>
      <p:sp>
        <p:nvSpPr>
          <p:cNvPr id="102" name="Google Shape;102;p14"/>
          <p:cNvSpPr/>
          <p:nvPr/>
        </p:nvSpPr>
        <p:spPr>
          <a:xfrm rot="1171056">
            <a:off x="6939278" y="329520"/>
            <a:ext cx="2050946" cy="2030073"/>
          </a:xfrm>
          <a:custGeom>
            <a:avLst/>
            <a:gdLst/>
            <a:ahLst/>
            <a:cxnLst/>
            <a:rect l="l" t="t" r="r" b="b"/>
            <a:pathLst>
              <a:path w="7527631" h="8664899" extrusionOk="0">
                <a:moveTo>
                  <a:pt x="0" y="0"/>
                </a:moveTo>
                <a:lnTo>
                  <a:pt x="7527631" y="0"/>
                </a:lnTo>
                <a:lnTo>
                  <a:pt x="7527631" y="8664898"/>
                </a:lnTo>
                <a:lnTo>
                  <a:pt x="0" y="8664898"/>
                </a:lnTo>
                <a:lnTo>
                  <a:pt x="0" y="0"/>
                </a:lnTo>
                <a:close/>
              </a:path>
            </a:pathLst>
          </a:custGeom>
          <a:blipFill rotWithShape="1">
            <a:blip r:embed="rId3">
              <a:alphaModFix/>
            </a:blip>
            <a:stretch>
              <a:fillRect/>
            </a:stretch>
          </a:blipFill>
          <a:ln>
            <a:noFill/>
          </a:ln>
        </p:spPr>
      </p:sp>
      <p:sp>
        <p:nvSpPr>
          <p:cNvPr id="103" name="Google Shape;103;p14"/>
          <p:cNvSpPr txBox="1"/>
          <p:nvPr/>
        </p:nvSpPr>
        <p:spPr>
          <a:xfrm>
            <a:off x="2484919" y="652059"/>
            <a:ext cx="4397142" cy="1384995"/>
          </a:xfrm>
          <a:prstGeom prst="rect">
            <a:avLst/>
          </a:prstGeom>
          <a:noFill/>
          <a:ln>
            <a:noFill/>
          </a:ln>
        </p:spPr>
        <p:txBody>
          <a:bodyPr spcFirstLastPara="1" wrap="square" lIns="0" tIns="0" rIns="0" bIns="0" anchor="t" anchorCtr="0">
            <a:spAutoFit/>
          </a:bodyPr>
          <a:lstStyle/>
          <a:p>
            <a:pPr lvl="0" algn="ctr">
              <a:lnSpc>
                <a:spcPct val="120000"/>
              </a:lnSpc>
            </a:pPr>
            <a:r>
              <a:rPr lang="en-US" sz="2500" dirty="0">
                <a:solidFill>
                  <a:srgbClr val="B07ACC"/>
                </a:solidFill>
                <a:latin typeface="Londrina Solid"/>
                <a:ea typeface="Londrina Solid"/>
                <a:cs typeface="Londrina Solid"/>
                <a:sym typeface="Londrina Solid"/>
              </a:rPr>
              <a:t>Chosen Digital Health Technology: AI-powered Virtual Mental Health Assistants</a:t>
            </a:r>
            <a:endParaRPr sz="2500" dirty="0"/>
          </a:p>
        </p:txBody>
      </p:sp>
      <p:sp>
        <p:nvSpPr>
          <p:cNvPr id="105" name="Google Shape;105;p14"/>
          <p:cNvSpPr/>
          <p:nvPr/>
        </p:nvSpPr>
        <p:spPr>
          <a:xfrm rot="3887827">
            <a:off x="-17549" y="-92890"/>
            <a:ext cx="2330436" cy="2573034"/>
          </a:xfrm>
          <a:custGeom>
            <a:avLst/>
            <a:gdLst/>
            <a:ahLst/>
            <a:cxnLst/>
            <a:rect l="l" t="t" r="r" b="b"/>
            <a:pathLst>
              <a:path w="6637341" h="7156163" extrusionOk="0">
                <a:moveTo>
                  <a:pt x="0" y="0"/>
                </a:moveTo>
                <a:lnTo>
                  <a:pt x="6637342" y="0"/>
                </a:lnTo>
                <a:lnTo>
                  <a:pt x="6637342" y="7156164"/>
                </a:lnTo>
                <a:lnTo>
                  <a:pt x="0" y="7156164"/>
                </a:lnTo>
                <a:lnTo>
                  <a:pt x="0" y="0"/>
                </a:lnTo>
                <a:close/>
              </a:path>
            </a:pathLst>
          </a:custGeom>
          <a:blipFill rotWithShape="1">
            <a:blip r:embed="rId4">
              <a:alphaModFix/>
            </a:blip>
            <a:stretch>
              <a:fillRect/>
            </a:stretch>
          </a:blipFill>
          <a:ln>
            <a:noFill/>
          </a:ln>
        </p:spPr>
      </p:sp>
      <p:sp>
        <p:nvSpPr>
          <p:cNvPr id="4" name="Rectangle 2">
            <a:extLst>
              <a:ext uri="{FF2B5EF4-FFF2-40B4-BE49-F238E27FC236}">
                <a16:creationId xmlns:a16="http://schemas.microsoft.com/office/drawing/2014/main" id="{8D441FD9-7829-4AA8-B9E2-C4FB3CF157A1}"/>
              </a:ext>
            </a:extLst>
          </p:cNvPr>
          <p:cNvSpPr>
            <a:spLocks noChangeArrowheads="1"/>
          </p:cNvSpPr>
          <p:nvPr/>
        </p:nvSpPr>
        <p:spPr bwMode="auto">
          <a:xfrm>
            <a:off x="1492583" y="2128784"/>
            <a:ext cx="6872748"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FF0000"/>
                </a:solidFill>
                <a:effectLst/>
                <a:latin typeface="Arial" panose="020B0604020202020204" pitchFamily="34" charset="0"/>
              </a:rPr>
              <a:t>Interactive AI Tools</a:t>
            </a:r>
            <a:r>
              <a:rPr kumimoji="0" lang="en-US" altLang="en-US" sz="1800" b="0" i="0" u="none" strike="noStrike" cap="none" normalizeH="0" baseline="0" dirty="0">
                <a:ln>
                  <a:noFill/>
                </a:ln>
                <a:solidFill>
                  <a:srgbClr val="FF0000"/>
                </a:solidFill>
                <a:effectLst/>
                <a:latin typeface="Arial" panose="020B0604020202020204" pitchFamily="34" charset="0"/>
              </a:rPr>
              <a:t>: Offers real-time mental health strategies and a confidential self-reflection journal for LGBTQ+ users.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FF0000"/>
                </a:solidFill>
                <a:effectLst/>
                <a:latin typeface="Arial" panose="020B0604020202020204" pitchFamily="34" charset="0"/>
              </a:rPr>
              <a:t>Scalable Support</a:t>
            </a:r>
            <a:r>
              <a:rPr kumimoji="0" lang="en-US" altLang="en-US" sz="1800" b="0" i="0" u="none" strike="noStrike" cap="none" normalizeH="0" baseline="0" dirty="0">
                <a:ln>
                  <a:noFill/>
                </a:ln>
                <a:solidFill>
                  <a:srgbClr val="FF0000"/>
                </a:solidFill>
                <a:effectLst/>
                <a:latin typeface="Arial" panose="020B0604020202020204" pitchFamily="34" charset="0"/>
              </a:rPr>
              <a:t>: Provides immediate care, addressing barriers like wait times and access in underserved areas [(</a:t>
            </a:r>
            <a:r>
              <a:rPr kumimoji="0" lang="en-US" altLang="en-US" sz="1800" b="0" i="0" u="none" strike="noStrike" cap="none" normalizeH="0" baseline="0" dirty="0" err="1">
                <a:ln>
                  <a:noFill/>
                </a:ln>
                <a:solidFill>
                  <a:srgbClr val="FF0000"/>
                </a:solidFill>
                <a:effectLst/>
                <a:latin typeface="Arial" panose="020B0604020202020204" pitchFamily="34" charset="0"/>
              </a:rPr>
              <a:t>Mongelli</a:t>
            </a:r>
            <a:r>
              <a:rPr kumimoji="0" lang="en-US" altLang="en-US" sz="1800" b="0" i="0" u="none" strike="noStrike" cap="none" normalizeH="0" baseline="0" dirty="0">
                <a:ln>
                  <a:noFill/>
                </a:ln>
                <a:solidFill>
                  <a:srgbClr val="FF0000"/>
                </a:solidFill>
                <a:effectLst/>
                <a:latin typeface="Arial" panose="020B0604020202020204" pitchFamily="34" charset="0"/>
              </a:rPr>
              <a:t>, </a:t>
            </a:r>
            <a:r>
              <a:rPr kumimoji="0" lang="en-US" altLang="en-US" sz="1800" b="0" i="0" u="none" strike="noStrike" cap="none" normalizeH="0" baseline="0" dirty="0" err="1">
                <a:ln>
                  <a:noFill/>
                </a:ln>
                <a:solidFill>
                  <a:srgbClr val="FF0000"/>
                </a:solidFill>
                <a:effectLst/>
                <a:latin typeface="Arial" panose="020B0604020202020204" pitchFamily="34" charset="0"/>
              </a:rPr>
              <a:t>Georgakopoulos</a:t>
            </a:r>
            <a:r>
              <a:rPr kumimoji="0" lang="en-US" altLang="en-US" sz="1800" b="0" i="0" u="none" strike="noStrike" cap="none" normalizeH="0" baseline="0" dirty="0">
                <a:ln>
                  <a:noFill/>
                </a:ln>
                <a:solidFill>
                  <a:srgbClr val="FF0000"/>
                </a:solidFill>
                <a:effectLst/>
                <a:latin typeface="Arial" panose="020B0604020202020204" pitchFamily="34" charset="0"/>
              </a:rPr>
              <a:t>, and </a:t>
            </a:r>
            <a:r>
              <a:rPr kumimoji="0" lang="en-US" altLang="en-US" sz="1800" b="0" i="0" u="none" strike="noStrike" cap="none" normalizeH="0" baseline="0" dirty="0" err="1">
                <a:ln>
                  <a:noFill/>
                </a:ln>
                <a:solidFill>
                  <a:srgbClr val="FF0000"/>
                </a:solidFill>
                <a:effectLst/>
                <a:latin typeface="Arial" panose="020B0604020202020204" pitchFamily="34" charset="0"/>
              </a:rPr>
              <a:t>Pato</a:t>
            </a:r>
            <a:r>
              <a:rPr kumimoji="0" lang="en-US" altLang="en-US" sz="1800" b="0" i="0" u="none" strike="noStrike" cap="none" normalizeH="0" baseline="0" dirty="0">
                <a:ln>
                  <a:noFill/>
                </a:ln>
                <a:solidFill>
                  <a:srgbClr val="FF0000"/>
                </a:solidFill>
                <a:effectLst/>
                <a:latin typeface="Arial" panose="020B0604020202020204" pitchFamily="34" charset="0"/>
              </a:rPr>
              <a:t>, 2020)].</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FF0000"/>
                </a:solidFill>
                <a:effectLst/>
                <a:latin typeface="Arial" panose="020B0604020202020204" pitchFamily="34" charset="0"/>
              </a:rPr>
              <a:t>Privacy and Anonymity</a:t>
            </a:r>
            <a:r>
              <a:rPr kumimoji="0" lang="en-US" altLang="en-US" sz="1800" b="0" i="0" u="none" strike="noStrike" cap="none" normalizeH="0" baseline="0" dirty="0">
                <a:ln>
                  <a:noFill/>
                </a:ln>
                <a:solidFill>
                  <a:srgbClr val="FF0000"/>
                </a:solidFill>
                <a:effectLst/>
                <a:latin typeface="Arial" panose="020B0604020202020204" pitchFamily="34" charset="0"/>
              </a:rPr>
              <a:t>: Ensures stigma-free, confidential mental health support [(Ho et al., 2024)].</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FF0000"/>
                </a:solidFill>
                <a:effectLst/>
                <a:latin typeface="Arial" panose="020B0604020202020204" pitchFamily="34" charset="0"/>
              </a:rPr>
              <a:t>Personalized Care</a:t>
            </a:r>
            <a:r>
              <a:rPr kumimoji="0" lang="en-US" altLang="en-US" sz="1800" b="0" i="0" u="none" strike="noStrike" cap="none" normalizeH="0" baseline="0" dirty="0">
                <a:ln>
                  <a:noFill/>
                </a:ln>
                <a:solidFill>
                  <a:srgbClr val="FF0000"/>
                </a:solidFill>
                <a:effectLst/>
                <a:latin typeface="Arial" panose="020B0604020202020204" pitchFamily="34" charset="0"/>
              </a:rPr>
              <a:t>: Delivers tailored resources based on user interactions for better engagement [(Crockett, Martínez, and </a:t>
            </a:r>
            <a:r>
              <a:rPr kumimoji="0" lang="en-US" altLang="en-US" sz="1800" b="0" i="0" u="none" strike="noStrike" cap="none" normalizeH="0" baseline="0" dirty="0" err="1">
                <a:ln>
                  <a:noFill/>
                </a:ln>
                <a:solidFill>
                  <a:srgbClr val="FF0000"/>
                </a:solidFill>
                <a:effectLst/>
                <a:latin typeface="Arial" panose="020B0604020202020204" pitchFamily="34" charset="0"/>
              </a:rPr>
              <a:t>Caviedes</a:t>
            </a:r>
            <a:r>
              <a:rPr kumimoji="0" lang="en-US" altLang="en-US" sz="1800" b="0" i="0" u="none" strike="noStrike" cap="none" normalizeH="0" baseline="0" dirty="0">
                <a:ln>
                  <a:noFill/>
                </a:ln>
                <a:solidFill>
                  <a:srgbClr val="FF0000"/>
                </a:solidFill>
                <a:effectLst/>
                <a:latin typeface="Arial" panose="020B0604020202020204" pitchFamily="34" charset="0"/>
              </a:rPr>
              <a:t>, 2022)].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70"/>
        <p:cNvGrpSpPr/>
        <p:nvPr/>
      </p:nvGrpSpPr>
      <p:grpSpPr>
        <a:xfrm>
          <a:off x="0" y="0"/>
          <a:ext cx="0" cy="0"/>
          <a:chOff x="0" y="0"/>
          <a:chExt cx="0" cy="0"/>
        </a:xfrm>
      </p:grpSpPr>
      <p:sp>
        <p:nvSpPr>
          <p:cNvPr id="71" name="Google Shape;71;p12"/>
          <p:cNvSpPr/>
          <p:nvPr/>
        </p:nvSpPr>
        <p:spPr>
          <a:xfrm rot="-5465705">
            <a:off x="2713982" y="1527158"/>
            <a:ext cx="4007570" cy="3221630"/>
          </a:xfrm>
          <a:custGeom>
            <a:avLst/>
            <a:gdLst/>
            <a:ahLst/>
            <a:cxnLst/>
            <a:rect l="l" t="t" r="r" b="b"/>
            <a:pathLst>
              <a:path w="12611362" h="6443259" extrusionOk="0">
                <a:moveTo>
                  <a:pt x="0" y="0"/>
                </a:moveTo>
                <a:lnTo>
                  <a:pt x="12611362" y="0"/>
                </a:lnTo>
                <a:lnTo>
                  <a:pt x="12611362" y="6443260"/>
                </a:lnTo>
                <a:lnTo>
                  <a:pt x="0" y="6443260"/>
                </a:lnTo>
                <a:lnTo>
                  <a:pt x="0" y="0"/>
                </a:lnTo>
                <a:close/>
              </a:path>
            </a:pathLst>
          </a:custGeom>
          <a:blipFill rotWithShape="1">
            <a:blip r:embed="rId3">
              <a:alphaModFix/>
            </a:blip>
            <a:stretch>
              <a:fillRect/>
            </a:stretch>
          </a:blipFill>
          <a:ln>
            <a:noFill/>
          </a:ln>
        </p:spPr>
      </p:sp>
      <p:sp>
        <p:nvSpPr>
          <p:cNvPr id="72" name="Google Shape;72;p12"/>
          <p:cNvSpPr/>
          <p:nvPr/>
        </p:nvSpPr>
        <p:spPr>
          <a:xfrm rot="-5465705">
            <a:off x="5585784" y="1551260"/>
            <a:ext cx="4150028" cy="3055076"/>
          </a:xfrm>
          <a:custGeom>
            <a:avLst/>
            <a:gdLst/>
            <a:ahLst/>
            <a:cxnLst/>
            <a:rect l="l" t="t" r="r" b="b"/>
            <a:pathLst>
              <a:path w="13181758" h="6734680" extrusionOk="0">
                <a:moveTo>
                  <a:pt x="0" y="0"/>
                </a:moveTo>
                <a:lnTo>
                  <a:pt x="13181758" y="0"/>
                </a:lnTo>
                <a:lnTo>
                  <a:pt x="13181758" y="6734680"/>
                </a:lnTo>
                <a:lnTo>
                  <a:pt x="0" y="6734680"/>
                </a:lnTo>
                <a:lnTo>
                  <a:pt x="0" y="0"/>
                </a:lnTo>
                <a:close/>
              </a:path>
            </a:pathLst>
          </a:custGeom>
          <a:blipFill rotWithShape="1">
            <a:blip r:embed="rId4">
              <a:alphaModFix/>
            </a:blip>
            <a:stretch>
              <a:fillRect/>
            </a:stretch>
          </a:blipFill>
          <a:ln>
            <a:noFill/>
          </a:ln>
        </p:spPr>
      </p:sp>
      <p:sp>
        <p:nvSpPr>
          <p:cNvPr id="74" name="Google Shape;74;p12"/>
          <p:cNvSpPr/>
          <p:nvPr/>
        </p:nvSpPr>
        <p:spPr>
          <a:xfrm rot="-5465705">
            <a:off x="-410196" y="1465661"/>
            <a:ext cx="4004266" cy="3343653"/>
          </a:xfrm>
          <a:custGeom>
            <a:avLst/>
            <a:gdLst/>
            <a:ahLst/>
            <a:cxnLst/>
            <a:rect l="l" t="t" r="r" b="b"/>
            <a:pathLst>
              <a:path w="13089030" h="6687305" extrusionOk="0">
                <a:moveTo>
                  <a:pt x="0" y="0"/>
                </a:moveTo>
                <a:lnTo>
                  <a:pt x="13089031" y="0"/>
                </a:lnTo>
                <a:lnTo>
                  <a:pt x="13089031" y="6687304"/>
                </a:lnTo>
                <a:lnTo>
                  <a:pt x="0" y="6687304"/>
                </a:lnTo>
                <a:lnTo>
                  <a:pt x="0" y="0"/>
                </a:lnTo>
                <a:close/>
              </a:path>
            </a:pathLst>
          </a:custGeom>
          <a:blipFill rotWithShape="1">
            <a:blip r:embed="rId5">
              <a:alphaModFix/>
            </a:blip>
            <a:stretch>
              <a:fillRect/>
            </a:stretch>
          </a:blipFill>
          <a:ln>
            <a:noFill/>
          </a:ln>
        </p:spPr>
      </p:sp>
      <p:sp>
        <p:nvSpPr>
          <p:cNvPr id="75" name="Google Shape;75;p12"/>
          <p:cNvSpPr/>
          <p:nvPr/>
        </p:nvSpPr>
        <p:spPr>
          <a:xfrm>
            <a:off x="63705" y="196150"/>
            <a:ext cx="1344453" cy="1206647"/>
          </a:xfrm>
          <a:custGeom>
            <a:avLst/>
            <a:gdLst/>
            <a:ahLst/>
            <a:cxnLst/>
            <a:rect l="l" t="t" r="r" b="b"/>
            <a:pathLst>
              <a:path w="2688906" h="2413293" extrusionOk="0">
                <a:moveTo>
                  <a:pt x="0" y="0"/>
                </a:moveTo>
                <a:lnTo>
                  <a:pt x="2688907" y="0"/>
                </a:lnTo>
                <a:lnTo>
                  <a:pt x="2688907" y="2413294"/>
                </a:lnTo>
                <a:lnTo>
                  <a:pt x="0" y="2413294"/>
                </a:lnTo>
                <a:lnTo>
                  <a:pt x="0" y="0"/>
                </a:lnTo>
                <a:close/>
              </a:path>
            </a:pathLst>
          </a:custGeom>
          <a:blipFill rotWithShape="1">
            <a:blip r:embed="rId6">
              <a:alphaModFix/>
            </a:blip>
            <a:stretch>
              <a:fillRect/>
            </a:stretch>
          </a:blipFill>
          <a:ln>
            <a:noFill/>
          </a:ln>
        </p:spPr>
      </p:sp>
      <p:sp>
        <p:nvSpPr>
          <p:cNvPr id="76" name="Google Shape;76;p12"/>
          <p:cNvSpPr txBox="1"/>
          <p:nvPr/>
        </p:nvSpPr>
        <p:spPr>
          <a:xfrm>
            <a:off x="1190625" y="351717"/>
            <a:ext cx="6908959" cy="923330"/>
          </a:xfrm>
          <a:prstGeom prst="rect">
            <a:avLst/>
          </a:prstGeom>
          <a:noFill/>
          <a:ln>
            <a:noFill/>
          </a:ln>
        </p:spPr>
        <p:txBody>
          <a:bodyPr spcFirstLastPara="1" wrap="square" lIns="0" tIns="0" rIns="0" bIns="0" anchor="t" anchorCtr="0">
            <a:spAutoFit/>
          </a:bodyPr>
          <a:lstStyle/>
          <a:p>
            <a:pPr lvl="0" algn="ctr">
              <a:lnSpc>
                <a:spcPct val="120000"/>
              </a:lnSpc>
            </a:pPr>
            <a:r>
              <a:rPr lang="en-US" sz="2500" dirty="0">
                <a:solidFill>
                  <a:srgbClr val="B07ACC"/>
                </a:solidFill>
                <a:latin typeface="Londrina Solid"/>
                <a:ea typeface="Londrina Solid"/>
                <a:cs typeface="Londrina Solid"/>
                <a:sym typeface="Londrina Solid"/>
              </a:rPr>
              <a:t>Justification for Target Group: LGBTQ+ Community and Access to Healthcare</a:t>
            </a:r>
            <a:endParaRPr sz="2500" dirty="0"/>
          </a:p>
        </p:txBody>
      </p:sp>
      <p:sp>
        <p:nvSpPr>
          <p:cNvPr id="77" name="Google Shape;77;p12"/>
          <p:cNvSpPr txBox="1"/>
          <p:nvPr/>
        </p:nvSpPr>
        <p:spPr>
          <a:xfrm>
            <a:off x="541728" y="2835569"/>
            <a:ext cx="2289000" cy="1911292"/>
          </a:xfrm>
          <a:prstGeom prst="rect">
            <a:avLst/>
          </a:prstGeom>
          <a:noFill/>
          <a:ln>
            <a:noFill/>
          </a:ln>
        </p:spPr>
        <p:txBody>
          <a:bodyPr spcFirstLastPara="1" wrap="square" lIns="0" tIns="0" rIns="0" bIns="0" anchor="t" anchorCtr="0">
            <a:spAutoFit/>
          </a:bodyPr>
          <a:lstStyle/>
          <a:p>
            <a:pPr lvl="0" algn="ctr">
              <a:lnSpc>
                <a:spcPct val="115000"/>
              </a:lnSpc>
            </a:pPr>
            <a:r>
              <a:rPr lang="en-US" sz="1200" dirty="0">
                <a:solidFill>
                  <a:schemeClr val="bg1">
                    <a:lumMod val="20000"/>
                    <a:lumOff val="80000"/>
                  </a:schemeClr>
                </a:solidFill>
                <a:latin typeface="Arvo" panose="020B0604020202020204" charset="0"/>
              </a:rPr>
              <a:t>Compared to non-LGBTQ+ populations, LGBTQ+ individuals report poorer health outcomes, including higher rates of mental health conditions and substance abuse, often due to discrimination and stigma (KKF, 2024).</a:t>
            </a:r>
            <a:endParaRPr sz="1200" dirty="0">
              <a:solidFill>
                <a:schemeClr val="bg1">
                  <a:lumMod val="20000"/>
                  <a:lumOff val="80000"/>
                </a:schemeClr>
              </a:solidFill>
              <a:latin typeface="Arvo" panose="020B0604020202020204" charset="0"/>
            </a:endParaRPr>
          </a:p>
        </p:txBody>
      </p:sp>
      <p:sp>
        <p:nvSpPr>
          <p:cNvPr id="78" name="Google Shape;78;p12"/>
          <p:cNvSpPr txBox="1"/>
          <p:nvPr/>
        </p:nvSpPr>
        <p:spPr>
          <a:xfrm>
            <a:off x="336432" y="1631738"/>
            <a:ext cx="2570651" cy="1080296"/>
          </a:xfrm>
          <a:prstGeom prst="rect">
            <a:avLst/>
          </a:prstGeom>
          <a:noFill/>
          <a:ln>
            <a:noFill/>
          </a:ln>
        </p:spPr>
        <p:txBody>
          <a:bodyPr spcFirstLastPara="1" wrap="square" lIns="0" tIns="0" rIns="0" bIns="0" anchor="t" anchorCtr="0">
            <a:spAutoFit/>
          </a:bodyPr>
          <a:lstStyle/>
          <a:p>
            <a:pPr lvl="0" algn="ctr">
              <a:lnSpc>
                <a:spcPct val="130000"/>
              </a:lnSpc>
            </a:pPr>
            <a:r>
              <a:rPr lang="en-US" sz="1800" dirty="0">
                <a:solidFill>
                  <a:srgbClr val="FFFFFF"/>
                </a:solidFill>
                <a:latin typeface="Londrina Solid"/>
                <a:ea typeface="Londrina Solid"/>
                <a:cs typeface="Londrina Solid"/>
                <a:sym typeface="Londrina Solid"/>
              </a:rPr>
              <a:t>LGBTQ+ individuals experience higher rates of health disparities</a:t>
            </a:r>
            <a:endParaRPr sz="700" dirty="0"/>
          </a:p>
        </p:txBody>
      </p:sp>
      <p:sp>
        <p:nvSpPr>
          <p:cNvPr id="79" name="Google Shape;79;p12"/>
          <p:cNvSpPr txBox="1"/>
          <p:nvPr/>
        </p:nvSpPr>
        <p:spPr>
          <a:xfrm>
            <a:off x="3740001" y="2791566"/>
            <a:ext cx="2112000" cy="1911292"/>
          </a:xfrm>
          <a:prstGeom prst="rect">
            <a:avLst/>
          </a:prstGeom>
          <a:noFill/>
          <a:ln>
            <a:noFill/>
          </a:ln>
        </p:spPr>
        <p:txBody>
          <a:bodyPr spcFirstLastPara="1" wrap="square" lIns="0" tIns="0" rIns="0" bIns="0" anchor="t" anchorCtr="0">
            <a:spAutoFit/>
          </a:bodyPr>
          <a:lstStyle/>
          <a:p>
            <a:pPr lvl="0" algn="ctr">
              <a:lnSpc>
                <a:spcPct val="115000"/>
              </a:lnSpc>
            </a:pPr>
            <a:r>
              <a:rPr lang="en-US" sz="1200" dirty="0">
                <a:solidFill>
                  <a:srgbClr val="FFFFFF"/>
                </a:solidFill>
                <a:latin typeface="Arvo"/>
                <a:ea typeface="Arvo"/>
                <a:cs typeface="Arvo"/>
                <a:sym typeface="Arvo"/>
              </a:rPr>
              <a:t>They are less likely to have a regular healthcare provider (72% vs. 77% among non-LGBTQ+), and face higher rates of uninsured status (36% among LGBTQ+ vs. 12% of non-LGBTQ+ individuals) (Lampe et al., 2023)).</a:t>
            </a:r>
            <a:endParaRPr sz="1200" dirty="0"/>
          </a:p>
        </p:txBody>
      </p:sp>
      <p:sp>
        <p:nvSpPr>
          <p:cNvPr id="80" name="Google Shape;80;p12"/>
          <p:cNvSpPr txBox="1"/>
          <p:nvPr/>
        </p:nvSpPr>
        <p:spPr>
          <a:xfrm>
            <a:off x="3495074" y="1631738"/>
            <a:ext cx="2570650" cy="720197"/>
          </a:xfrm>
          <a:prstGeom prst="rect">
            <a:avLst/>
          </a:prstGeom>
          <a:noFill/>
          <a:ln>
            <a:noFill/>
          </a:ln>
        </p:spPr>
        <p:txBody>
          <a:bodyPr spcFirstLastPara="1" wrap="square" lIns="0" tIns="0" rIns="0" bIns="0" anchor="t" anchorCtr="0">
            <a:spAutoFit/>
          </a:bodyPr>
          <a:lstStyle/>
          <a:p>
            <a:pPr lvl="0" algn="ctr">
              <a:lnSpc>
                <a:spcPct val="130000"/>
              </a:lnSpc>
            </a:pPr>
            <a:r>
              <a:rPr lang="en-US" sz="1800" dirty="0">
                <a:solidFill>
                  <a:srgbClr val="FFFFFF"/>
                </a:solidFill>
                <a:latin typeface="Londrina Solid"/>
                <a:ea typeface="Londrina Solid"/>
                <a:cs typeface="Londrina Solid"/>
                <a:sym typeface="Londrina Solid"/>
              </a:rPr>
              <a:t>LGBTQ+ individuals face lower healthcare access</a:t>
            </a:r>
            <a:endParaRPr sz="700" dirty="0"/>
          </a:p>
        </p:txBody>
      </p:sp>
      <p:sp>
        <p:nvSpPr>
          <p:cNvPr id="81" name="Google Shape;81;p12"/>
          <p:cNvSpPr txBox="1"/>
          <p:nvPr/>
        </p:nvSpPr>
        <p:spPr>
          <a:xfrm>
            <a:off x="6804862" y="2897749"/>
            <a:ext cx="2208725" cy="1698927"/>
          </a:xfrm>
          <a:prstGeom prst="rect">
            <a:avLst/>
          </a:prstGeom>
          <a:noFill/>
          <a:ln>
            <a:noFill/>
          </a:ln>
        </p:spPr>
        <p:txBody>
          <a:bodyPr spcFirstLastPara="1" wrap="square" lIns="0" tIns="0" rIns="0" bIns="0" anchor="t" anchorCtr="0">
            <a:spAutoFit/>
          </a:bodyPr>
          <a:lstStyle/>
          <a:p>
            <a:pPr lvl="0" algn="ctr">
              <a:lnSpc>
                <a:spcPct val="115000"/>
              </a:lnSpc>
            </a:pPr>
            <a:r>
              <a:rPr lang="en-US" sz="1200" dirty="0">
                <a:solidFill>
                  <a:srgbClr val="FFFFFF"/>
                </a:solidFill>
                <a:latin typeface="Arvo"/>
                <a:ea typeface="Arvo"/>
                <a:cs typeface="Arvo"/>
                <a:sym typeface="Arvo"/>
              </a:rPr>
              <a:t>Nearly 45% of LGBTQ+ individuals report discrimination or negative healthcare experiences, significantly affecting their willingness to seek medical help (The Trevor Project, 2023).</a:t>
            </a:r>
            <a:endParaRPr sz="1200" dirty="0"/>
          </a:p>
        </p:txBody>
      </p:sp>
      <p:sp>
        <p:nvSpPr>
          <p:cNvPr id="82" name="Google Shape;82;p12"/>
          <p:cNvSpPr txBox="1"/>
          <p:nvPr/>
        </p:nvSpPr>
        <p:spPr>
          <a:xfrm>
            <a:off x="6633302" y="1563127"/>
            <a:ext cx="2570650" cy="1080296"/>
          </a:xfrm>
          <a:prstGeom prst="rect">
            <a:avLst/>
          </a:prstGeom>
          <a:noFill/>
          <a:ln>
            <a:noFill/>
          </a:ln>
        </p:spPr>
        <p:txBody>
          <a:bodyPr spcFirstLastPara="1" wrap="square" lIns="0" tIns="0" rIns="0" bIns="0" anchor="t" anchorCtr="0">
            <a:spAutoFit/>
          </a:bodyPr>
          <a:lstStyle/>
          <a:p>
            <a:pPr lvl="0" algn="ctr">
              <a:lnSpc>
                <a:spcPct val="130000"/>
              </a:lnSpc>
            </a:pPr>
            <a:r>
              <a:rPr lang="en-US" sz="1800" dirty="0">
                <a:solidFill>
                  <a:srgbClr val="FFFFFF"/>
                </a:solidFill>
                <a:latin typeface="Londrina Solid"/>
                <a:ea typeface="Londrina Solid"/>
                <a:cs typeface="Londrina Solid"/>
                <a:sym typeface="Londrina Solid"/>
              </a:rPr>
              <a:t>Discrimination and negative healthcare experiences are prevalent</a:t>
            </a:r>
            <a:endParaRPr sz="700" dirty="0"/>
          </a:p>
        </p:txBody>
      </p:sp>
      <p:sp>
        <p:nvSpPr>
          <p:cNvPr id="83" name="Google Shape;83;p12"/>
          <p:cNvSpPr/>
          <p:nvPr/>
        </p:nvSpPr>
        <p:spPr>
          <a:xfrm flipH="1">
            <a:off x="7752141" y="356480"/>
            <a:ext cx="1344453" cy="1206647"/>
          </a:xfrm>
          <a:custGeom>
            <a:avLst/>
            <a:gdLst/>
            <a:ahLst/>
            <a:cxnLst/>
            <a:rect l="l" t="t" r="r" b="b"/>
            <a:pathLst>
              <a:path w="2688906" h="2413293" extrusionOk="0">
                <a:moveTo>
                  <a:pt x="2688906" y="0"/>
                </a:moveTo>
                <a:lnTo>
                  <a:pt x="0" y="0"/>
                </a:lnTo>
                <a:lnTo>
                  <a:pt x="0" y="2413293"/>
                </a:lnTo>
                <a:lnTo>
                  <a:pt x="2688906" y="2413293"/>
                </a:lnTo>
                <a:lnTo>
                  <a:pt x="2688906" y="0"/>
                </a:lnTo>
                <a:close/>
              </a:path>
            </a:pathLst>
          </a:custGeom>
          <a:blipFill rotWithShape="1">
            <a:blip r:embed="rId6">
              <a:alphaModFix/>
            </a:blip>
            <a:stretch>
              <a:fillRect/>
            </a:stretch>
          </a:blipFill>
          <a:ln>
            <a:noFill/>
          </a:ln>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47"/>
        <p:cNvGrpSpPr/>
        <p:nvPr/>
      </p:nvGrpSpPr>
      <p:grpSpPr>
        <a:xfrm>
          <a:off x="0" y="0"/>
          <a:ext cx="0" cy="0"/>
          <a:chOff x="0" y="0"/>
          <a:chExt cx="0" cy="0"/>
        </a:xfrm>
      </p:grpSpPr>
      <p:sp>
        <p:nvSpPr>
          <p:cNvPr id="148" name="Google Shape;148;p17"/>
          <p:cNvSpPr/>
          <p:nvPr/>
        </p:nvSpPr>
        <p:spPr>
          <a:xfrm rot="6161247">
            <a:off x="-88310" y="1219056"/>
            <a:ext cx="6513430" cy="6947659"/>
          </a:xfrm>
          <a:custGeom>
            <a:avLst/>
            <a:gdLst/>
            <a:ahLst/>
            <a:cxnLst/>
            <a:rect l="l" t="t" r="r" b="b"/>
            <a:pathLst>
              <a:path w="13026859" h="13895317" extrusionOk="0">
                <a:moveTo>
                  <a:pt x="0" y="0"/>
                </a:moveTo>
                <a:lnTo>
                  <a:pt x="13026860" y="0"/>
                </a:lnTo>
                <a:lnTo>
                  <a:pt x="13026860" y="13895316"/>
                </a:lnTo>
                <a:lnTo>
                  <a:pt x="0" y="13895316"/>
                </a:lnTo>
                <a:lnTo>
                  <a:pt x="0" y="0"/>
                </a:lnTo>
                <a:close/>
              </a:path>
            </a:pathLst>
          </a:custGeom>
          <a:blipFill rotWithShape="1">
            <a:blip r:embed="rId3">
              <a:alphaModFix/>
            </a:blip>
            <a:stretch>
              <a:fillRect/>
            </a:stretch>
          </a:blipFill>
          <a:ln>
            <a:noFill/>
          </a:ln>
        </p:spPr>
      </p:sp>
      <p:sp>
        <p:nvSpPr>
          <p:cNvPr id="149" name="Google Shape;149;p17"/>
          <p:cNvSpPr txBox="1"/>
          <p:nvPr/>
        </p:nvSpPr>
        <p:spPr>
          <a:xfrm>
            <a:off x="464344" y="647989"/>
            <a:ext cx="3255900" cy="2077492"/>
          </a:xfrm>
          <a:prstGeom prst="rect">
            <a:avLst/>
          </a:prstGeom>
          <a:noFill/>
          <a:ln>
            <a:noFill/>
          </a:ln>
        </p:spPr>
        <p:txBody>
          <a:bodyPr spcFirstLastPara="1" wrap="square" lIns="0" tIns="0" rIns="0" bIns="0" anchor="t" anchorCtr="0">
            <a:spAutoFit/>
          </a:bodyPr>
          <a:lstStyle/>
          <a:p>
            <a:pPr lvl="0"/>
            <a:r>
              <a:rPr lang="en-US" sz="4500" dirty="0">
                <a:solidFill>
                  <a:srgbClr val="B07ACC"/>
                </a:solidFill>
                <a:latin typeface="Londrina Solid"/>
                <a:ea typeface="Londrina Solid"/>
                <a:cs typeface="Londrina Solid"/>
                <a:sym typeface="Londrina Solid"/>
              </a:rPr>
              <a:t>Application</a:t>
            </a:r>
            <a:br>
              <a:rPr lang="en-US" sz="4500" dirty="0">
                <a:solidFill>
                  <a:srgbClr val="B07ACC"/>
                </a:solidFill>
                <a:latin typeface="Londrina Solid"/>
                <a:ea typeface="Londrina Solid"/>
                <a:cs typeface="Londrina Solid"/>
                <a:sym typeface="Londrina Solid"/>
              </a:rPr>
            </a:br>
            <a:r>
              <a:rPr lang="en-US" sz="4500" dirty="0">
                <a:solidFill>
                  <a:srgbClr val="B07ACC"/>
                </a:solidFill>
                <a:latin typeface="Londrina Solid"/>
                <a:ea typeface="Londrina Solid"/>
                <a:cs typeface="Londrina Solid"/>
                <a:sym typeface="Londrina Solid"/>
              </a:rPr>
              <a:t>Presented by:  Khushi Naik</a:t>
            </a:r>
            <a:endParaRPr sz="700" dirty="0"/>
          </a:p>
        </p:txBody>
      </p:sp>
      <p:sp>
        <p:nvSpPr>
          <p:cNvPr id="150" name="Google Shape;150;p17"/>
          <p:cNvSpPr/>
          <p:nvPr/>
        </p:nvSpPr>
        <p:spPr>
          <a:xfrm>
            <a:off x="4440055" y="0"/>
            <a:ext cx="4189595" cy="5064346"/>
          </a:xfrm>
          <a:custGeom>
            <a:avLst/>
            <a:gdLst/>
            <a:ahLst/>
            <a:cxnLst/>
            <a:rect l="l" t="t" r="r" b="b"/>
            <a:pathLst>
              <a:path w="8379189" h="10128691" extrusionOk="0">
                <a:moveTo>
                  <a:pt x="0" y="0"/>
                </a:moveTo>
                <a:lnTo>
                  <a:pt x="8379189" y="0"/>
                </a:lnTo>
                <a:lnTo>
                  <a:pt x="8379189" y="10128691"/>
                </a:lnTo>
                <a:lnTo>
                  <a:pt x="0" y="10128691"/>
                </a:lnTo>
                <a:lnTo>
                  <a:pt x="0" y="0"/>
                </a:lnTo>
                <a:close/>
              </a:path>
            </a:pathLst>
          </a:custGeom>
          <a:blipFill rotWithShape="1">
            <a:blip r:embed="rId4">
              <a:alphaModFix/>
            </a:blip>
            <a:stretch>
              <a:fillRect/>
            </a:stretch>
          </a:blipFill>
          <a:ln>
            <a:noFill/>
          </a:ln>
        </p:spPr>
      </p:sp>
      <p:sp>
        <p:nvSpPr>
          <p:cNvPr id="151" name="Google Shape;151;p17"/>
          <p:cNvSpPr/>
          <p:nvPr/>
        </p:nvSpPr>
        <p:spPr>
          <a:xfrm rot="-9155799">
            <a:off x="7976153" y="196066"/>
            <a:ext cx="1044630" cy="790120"/>
          </a:xfrm>
          <a:custGeom>
            <a:avLst/>
            <a:gdLst/>
            <a:ahLst/>
            <a:cxnLst/>
            <a:rect l="l" t="t" r="r" b="b"/>
            <a:pathLst>
              <a:path w="2089260" h="1580240" extrusionOk="0">
                <a:moveTo>
                  <a:pt x="0" y="0"/>
                </a:moveTo>
                <a:lnTo>
                  <a:pt x="2089260" y="0"/>
                </a:lnTo>
                <a:lnTo>
                  <a:pt x="2089260" y="1580240"/>
                </a:lnTo>
                <a:lnTo>
                  <a:pt x="0" y="1580240"/>
                </a:lnTo>
                <a:lnTo>
                  <a:pt x="0" y="0"/>
                </a:lnTo>
                <a:close/>
              </a:path>
            </a:pathLst>
          </a:custGeom>
          <a:blipFill rotWithShape="1">
            <a:blip r:embed="rId5">
              <a:alphaModFix/>
            </a:blip>
            <a:stretch>
              <a:fillRect/>
            </a:stretch>
          </a:blipFill>
          <a:ln>
            <a:noFill/>
          </a:ln>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09"/>
        <p:cNvGrpSpPr/>
        <p:nvPr/>
      </p:nvGrpSpPr>
      <p:grpSpPr>
        <a:xfrm>
          <a:off x="0" y="0"/>
          <a:ext cx="0" cy="0"/>
          <a:chOff x="0" y="0"/>
          <a:chExt cx="0" cy="0"/>
        </a:xfrm>
      </p:grpSpPr>
      <p:grpSp>
        <p:nvGrpSpPr>
          <p:cNvPr id="110" name="Google Shape;110;p15"/>
          <p:cNvGrpSpPr/>
          <p:nvPr/>
        </p:nvGrpSpPr>
        <p:grpSpPr>
          <a:xfrm>
            <a:off x="944129" y="2066323"/>
            <a:ext cx="1404227" cy="1404227"/>
            <a:chOff x="0" y="0"/>
            <a:chExt cx="812800" cy="812800"/>
          </a:xfrm>
        </p:grpSpPr>
        <p:sp>
          <p:nvSpPr>
            <p:cNvPr id="111" name="Google Shape;111;p1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E99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112" name="Google Shape;112;p15"/>
            <p:cNvSpPr txBox="1"/>
            <p:nvPr/>
          </p:nvSpPr>
          <p:spPr>
            <a:xfrm>
              <a:off x="76200" y="19050"/>
              <a:ext cx="660400" cy="717550"/>
            </a:xfrm>
            <a:prstGeom prst="rect">
              <a:avLst/>
            </a:prstGeom>
            <a:noFill/>
            <a:ln>
              <a:noFill/>
            </a:ln>
          </p:spPr>
          <p:txBody>
            <a:bodyPr spcFirstLastPara="1" wrap="square" lIns="25400" tIns="25400" rIns="25400" bIns="25400" anchor="ctr" anchorCtr="0">
              <a:noAutofit/>
            </a:bodyPr>
            <a:lstStyle/>
            <a:p>
              <a:pPr marL="0" marR="0" lvl="0" indent="0" algn="ctr" rtl="0">
                <a:lnSpc>
                  <a:spcPct val="163333"/>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113" name="Google Shape;113;p15"/>
          <p:cNvGrpSpPr/>
          <p:nvPr/>
        </p:nvGrpSpPr>
        <p:grpSpPr>
          <a:xfrm>
            <a:off x="6784330" y="2131462"/>
            <a:ext cx="1370301" cy="1370301"/>
            <a:chOff x="0" y="0"/>
            <a:chExt cx="812800" cy="812800"/>
          </a:xfrm>
        </p:grpSpPr>
        <p:sp>
          <p:nvSpPr>
            <p:cNvPr id="114" name="Google Shape;114;p1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E99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115" name="Google Shape;115;p15"/>
            <p:cNvSpPr txBox="1"/>
            <p:nvPr/>
          </p:nvSpPr>
          <p:spPr>
            <a:xfrm>
              <a:off x="76200" y="19050"/>
              <a:ext cx="660400" cy="717550"/>
            </a:xfrm>
            <a:prstGeom prst="rect">
              <a:avLst/>
            </a:prstGeom>
            <a:noFill/>
            <a:ln>
              <a:noFill/>
            </a:ln>
          </p:spPr>
          <p:txBody>
            <a:bodyPr spcFirstLastPara="1" wrap="square" lIns="25400" tIns="25400" rIns="25400" bIns="25400" anchor="ctr" anchorCtr="0">
              <a:noAutofit/>
            </a:bodyPr>
            <a:lstStyle/>
            <a:p>
              <a:pPr marL="0" marR="0" lvl="0" indent="0" algn="ctr" rtl="0">
                <a:lnSpc>
                  <a:spcPct val="163333"/>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116" name="Google Shape;116;p15"/>
          <p:cNvGrpSpPr/>
          <p:nvPr/>
        </p:nvGrpSpPr>
        <p:grpSpPr>
          <a:xfrm>
            <a:off x="3885583" y="2163578"/>
            <a:ext cx="1372834" cy="1372834"/>
            <a:chOff x="0" y="0"/>
            <a:chExt cx="812800" cy="812800"/>
          </a:xfrm>
        </p:grpSpPr>
        <p:sp>
          <p:nvSpPr>
            <p:cNvPr id="117" name="Google Shape;117;p1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E99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118" name="Google Shape;118;p15"/>
            <p:cNvSpPr txBox="1"/>
            <p:nvPr/>
          </p:nvSpPr>
          <p:spPr>
            <a:xfrm>
              <a:off x="76200" y="19050"/>
              <a:ext cx="660400" cy="717550"/>
            </a:xfrm>
            <a:prstGeom prst="rect">
              <a:avLst/>
            </a:prstGeom>
            <a:noFill/>
            <a:ln>
              <a:noFill/>
            </a:ln>
          </p:spPr>
          <p:txBody>
            <a:bodyPr spcFirstLastPara="1" wrap="square" lIns="25400" tIns="25400" rIns="25400" bIns="25400" anchor="ctr" anchorCtr="0">
              <a:noAutofit/>
            </a:bodyPr>
            <a:lstStyle/>
            <a:p>
              <a:pPr marL="0" marR="0" lvl="0" indent="0" algn="ctr" rtl="0">
                <a:lnSpc>
                  <a:spcPct val="163333"/>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sp>
        <p:nvSpPr>
          <p:cNvPr id="119" name="Google Shape;119;p15"/>
          <p:cNvSpPr txBox="1"/>
          <p:nvPr/>
        </p:nvSpPr>
        <p:spPr>
          <a:xfrm>
            <a:off x="2348356" y="530249"/>
            <a:ext cx="5382780" cy="769441"/>
          </a:xfrm>
          <a:prstGeom prst="rect">
            <a:avLst/>
          </a:prstGeom>
          <a:noFill/>
          <a:ln>
            <a:noFill/>
          </a:ln>
        </p:spPr>
        <p:txBody>
          <a:bodyPr spcFirstLastPara="1" wrap="square" lIns="0" tIns="0" rIns="0" bIns="0" anchor="t" anchorCtr="0">
            <a:spAutoFit/>
          </a:bodyPr>
          <a:lstStyle/>
          <a:p>
            <a:pPr lvl="0" algn="ctr"/>
            <a:r>
              <a:rPr lang="en-US" sz="2500" dirty="0">
                <a:solidFill>
                  <a:srgbClr val="B07ACC"/>
                </a:solidFill>
                <a:latin typeface="Londrina Solid"/>
                <a:ea typeface="Londrina Solid"/>
                <a:cs typeface="Londrina Solid"/>
                <a:sym typeface="Londrina Solid"/>
              </a:rPr>
              <a:t>Health Promotion Intervention: Digital Health Solution</a:t>
            </a:r>
            <a:r>
              <a:rPr lang="en" sz="2500" b="0" i="0" u="none" strike="noStrike" cap="none" dirty="0">
                <a:solidFill>
                  <a:srgbClr val="B07ACC"/>
                </a:solidFill>
                <a:latin typeface="Londrina Solid"/>
                <a:ea typeface="Londrina Solid"/>
                <a:cs typeface="Londrina Solid"/>
                <a:sym typeface="Londrina Solid"/>
              </a:rPr>
              <a:t>topic or idea</a:t>
            </a:r>
            <a:endParaRPr sz="2500" dirty="0"/>
          </a:p>
        </p:txBody>
      </p:sp>
      <p:sp>
        <p:nvSpPr>
          <p:cNvPr id="120" name="Google Shape;120;p15"/>
          <p:cNvSpPr/>
          <p:nvPr/>
        </p:nvSpPr>
        <p:spPr>
          <a:xfrm rot="-10651713">
            <a:off x="-628452" y="-969529"/>
            <a:ext cx="3145164" cy="3432649"/>
          </a:xfrm>
          <a:custGeom>
            <a:avLst/>
            <a:gdLst/>
            <a:ahLst/>
            <a:cxnLst/>
            <a:rect l="l" t="t" r="r" b="b"/>
            <a:pathLst>
              <a:path w="6290328" h="6865297" extrusionOk="0">
                <a:moveTo>
                  <a:pt x="0" y="0"/>
                </a:moveTo>
                <a:lnTo>
                  <a:pt x="6290328" y="0"/>
                </a:lnTo>
                <a:lnTo>
                  <a:pt x="6290328" y="6865297"/>
                </a:lnTo>
                <a:lnTo>
                  <a:pt x="0" y="6865297"/>
                </a:lnTo>
                <a:lnTo>
                  <a:pt x="0" y="0"/>
                </a:lnTo>
                <a:close/>
              </a:path>
            </a:pathLst>
          </a:custGeom>
          <a:blipFill rotWithShape="1">
            <a:blip r:embed="rId3">
              <a:alphaModFix/>
            </a:blip>
            <a:stretch>
              <a:fillRect/>
            </a:stretch>
          </a:blipFill>
          <a:ln>
            <a:noFill/>
          </a:ln>
        </p:spPr>
      </p:sp>
      <p:sp>
        <p:nvSpPr>
          <p:cNvPr id="121" name="Google Shape;121;p15"/>
          <p:cNvSpPr/>
          <p:nvPr/>
        </p:nvSpPr>
        <p:spPr>
          <a:xfrm rot="10236325">
            <a:off x="7800267" y="-391873"/>
            <a:ext cx="1630489" cy="2057400"/>
          </a:xfrm>
          <a:custGeom>
            <a:avLst/>
            <a:gdLst/>
            <a:ahLst/>
            <a:cxnLst/>
            <a:rect l="l" t="t" r="r" b="b"/>
            <a:pathLst>
              <a:path w="3260979" h="4114800" extrusionOk="0">
                <a:moveTo>
                  <a:pt x="0" y="0"/>
                </a:moveTo>
                <a:lnTo>
                  <a:pt x="3260979" y="0"/>
                </a:lnTo>
                <a:lnTo>
                  <a:pt x="3260979" y="4114800"/>
                </a:lnTo>
                <a:lnTo>
                  <a:pt x="0" y="4114800"/>
                </a:lnTo>
                <a:lnTo>
                  <a:pt x="0" y="0"/>
                </a:lnTo>
                <a:close/>
              </a:path>
            </a:pathLst>
          </a:custGeom>
          <a:blipFill rotWithShape="1">
            <a:blip r:embed="rId4">
              <a:alphaModFix/>
            </a:blip>
            <a:stretch>
              <a:fillRect/>
            </a:stretch>
          </a:blipFill>
          <a:ln>
            <a:noFill/>
          </a:ln>
        </p:spPr>
      </p:sp>
      <p:sp>
        <p:nvSpPr>
          <p:cNvPr id="122" name="Google Shape;122;p15"/>
          <p:cNvSpPr/>
          <p:nvPr/>
        </p:nvSpPr>
        <p:spPr>
          <a:xfrm>
            <a:off x="1412865" y="1217920"/>
            <a:ext cx="763775" cy="747111"/>
          </a:xfrm>
          <a:custGeom>
            <a:avLst/>
            <a:gdLst/>
            <a:ahLst/>
            <a:cxnLst/>
            <a:rect l="l" t="t" r="r" b="b"/>
            <a:pathLst>
              <a:path w="1527551" h="1494223" extrusionOk="0">
                <a:moveTo>
                  <a:pt x="0" y="0"/>
                </a:moveTo>
                <a:lnTo>
                  <a:pt x="1527552" y="0"/>
                </a:lnTo>
                <a:lnTo>
                  <a:pt x="1527552" y="1494223"/>
                </a:lnTo>
                <a:lnTo>
                  <a:pt x="0" y="1494223"/>
                </a:lnTo>
                <a:lnTo>
                  <a:pt x="0" y="0"/>
                </a:lnTo>
                <a:close/>
              </a:path>
            </a:pathLst>
          </a:custGeom>
          <a:blipFill rotWithShape="1">
            <a:blip r:embed="rId5">
              <a:alphaModFix/>
            </a:blip>
            <a:stretch>
              <a:fillRect/>
            </a:stretch>
          </a:blipFill>
          <a:ln>
            <a:noFill/>
          </a:ln>
        </p:spPr>
      </p:sp>
      <p:sp>
        <p:nvSpPr>
          <p:cNvPr id="124" name="Google Shape;124;p15"/>
          <p:cNvSpPr/>
          <p:nvPr/>
        </p:nvSpPr>
        <p:spPr>
          <a:xfrm flipH="1">
            <a:off x="6784330" y="1217920"/>
            <a:ext cx="763776" cy="747111"/>
          </a:xfrm>
          <a:custGeom>
            <a:avLst/>
            <a:gdLst/>
            <a:ahLst/>
            <a:cxnLst/>
            <a:rect l="l" t="t" r="r" b="b"/>
            <a:pathLst>
              <a:path w="1527551" h="1494223" extrusionOk="0">
                <a:moveTo>
                  <a:pt x="1527551" y="0"/>
                </a:moveTo>
                <a:lnTo>
                  <a:pt x="0" y="0"/>
                </a:lnTo>
                <a:lnTo>
                  <a:pt x="0" y="1494223"/>
                </a:lnTo>
                <a:lnTo>
                  <a:pt x="1527551" y="1494223"/>
                </a:lnTo>
                <a:lnTo>
                  <a:pt x="1527551" y="0"/>
                </a:lnTo>
                <a:close/>
              </a:path>
            </a:pathLst>
          </a:custGeom>
          <a:blipFill rotWithShape="1">
            <a:blip r:embed="rId6">
              <a:alphaModFix/>
            </a:blip>
            <a:stretch>
              <a:fillRect/>
            </a:stretch>
          </a:blipFill>
          <a:ln>
            <a:noFill/>
          </a:ln>
        </p:spPr>
      </p:sp>
      <p:sp>
        <p:nvSpPr>
          <p:cNvPr id="125" name="Google Shape;125;p15"/>
          <p:cNvSpPr/>
          <p:nvPr/>
        </p:nvSpPr>
        <p:spPr>
          <a:xfrm>
            <a:off x="4680723" y="2030023"/>
            <a:ext cx="591827" cy="407135"/>
          </a:xfrm>
          <a:custGeom>
            <a:avLst/>
            <a:gdLst/>
            <a:ahLst/>
            <a:cxnLst/>
            <a:rect l="l" t="t" r="r" b="b"/>
            <a:pathLst>
              <a:path w="4144957" h="2347082" extrusionOk="0">
                <a:moveTo>
                  <a:pt x="0" y="0"/>
                </a:moveTo>
                <a:lnTo>
                  <a:pt x="4144958" y="0"/>
                </a:lnTo>
                <a:lnTo>
                  <a:pt x="4144958" y="2347082"/>
                </a:lnTo>
                <a:lnTo>
                  <a:pt x="0" y="2347082"/>
                </a:lnTo>
                <a:lnTo>
                  <a:pt x="0" y="0"/>
                </a:lnTo>
                <a:close/>
              </a:path>
            </a:pathLst>
          </a:custGeom>
          <a:blipFill rotWithShape="1">
            <a:blip r:embed="rId7">
              <a:alphaModFix/>
            </a:blip>
            <a:stretch>
              <a:fillRect/>
            </a:stretch>
          </a:blipFill>
          <a:ln>
            <a:noFill/>
          </a:ln>
        </p:spPr>
      </p:sp>
      <p:sp>
        <p:nvSpPr>
          <p:cNvPr id="126" name="Google Shape;126;p15"/>
          <p:cNvSpPr/>
          <p:nvPr/>
        </p:nvSpPr>
        <p:spPr>
          <a:xfrm>
            <a:off x="1458643" y="2019710"/>
            <a:ext cx="468736" cy="361959"/>
          </a:xfrm>
          <a:custGeom>
            <a:avLst/>
            <a:gdLst/>
            <a:ahLst/>
            <a:cxnLst/>
            <a:rect l="l" t="t" r="r" b="b"/>
            <a:pathLst>
              <a:path w="3135171" h="2613949" extrusionOk="0">
                <a:moveTo>
                  <a:pt x="0" y="0"/>
                </a:moveTo>
                <a:lnTo>
                  <a:pt x="3135171" y="0"/>
                </a:lnTo>
                <a:lnTo>
                  <a:pt x="3135171" y="2613948"/>
                </a:lnTo>
                <a:lnTo>
                  <a:pt x="0" y="2613948"/>
                </a:lnTo>
                <a:lnTo>
                  <a:pt x="0" y="0"/>
                </a:lnTo>
                <a:close/>
              </a:path>
            </a:pathLst>
          </a:custGeom>
          <a:blipFill rotWithShape="1">
            <a:blip r:embed="rId8">
              <a:alphaModFix/>
            </a:blip>
            <a:stretch>
              <a:fillRect/>
            </a:stretch>
          </a:blipFill>
          <a:ln>
            <a:noFill/>
          </a:ln>
        </p:spPr>
      </p:sp>
      <p:sp>
        <p:nvSpPr>
          <p:cNvPr id="127" name="Google Shape;127;p15"/>
          <p:cNvSpPr/>
          <p:nvPr/>
        </p:nvSpPr>
        <p:spPr>
          <a:xfrm>
            <a:off x="7227253" y="1987924"/>
            <a:ext cx="641705" cy="393745"/>
          </a:xfrm>
          <a:custGeom>
            <a:avLst/>
            <a:gdLst/>
            <a:ahLst/>
            <a:cxnLst/>
            <a:rect l="l" t="t" r="r" b="b"/>
            <a:pathLst>
              <a:path w="3065955" h="2774689" extrusionOk="0">
                <a:moveTo>
                  <a:pt x="0" y="0"/>
                </a:moveTo>
                <a:lnTo>
                  <a:pt x="3065955" y="0"/>
                </a:lnTo>
                <a:lnTo>
                  <a:pt x="3065955" y="2774689"/>
                </a:lnTo>
                <a:lnTo>
                  <a:pt x="0" y="2774689"/>
                </a:lnTo>
                <a:lnTo>
                  <a:pt x="0" y="0"/>
                </a:lnTo>
                <a:close/>
              </a:path>
            </a:pathLst>
          </a:custGeom>
          <a:blipFill rotWithShape="1">
            <a:blip r:embed="rId9">
              <a:alphaModFix/>
            </a:blip>
            <a:stretch>
              <a:fillRect/>
            </a:stretch>
          </a:blipFill>
          <a:ln>
            <a:noFill/>
          </a:ln>
        </p:spPr>
      </p:sp>
      <p:sp>
        <p:nvSpPr>
          <p:cNvPr id="2" name="Rectangle 1">
            <a:extLst>
              <a:ext uri="{FF2B5EF4-FFF2-40B4-BE49-F238E27FC236}">
                <a16:creationId xmlns:a16="http://schemas.microsoft.com/office/drawing/2014/main" id="{D697C01A-557F-4C69-80F3-D4E4B555819F}"/>
              </a:ext>
            </a:extLst>
          </p:cNvPr>
          <p:cNvSpPr/>
          <p:nvPr/>
        </p:nvSpPr>
        <p:spPr>
          <a:xfrm>
            <a:off x="583496" y="2333946"/>
            <a:ext cx="2583844" cy="2292935"/>
          </a:xfrm>
          <a:prstGeom prst="rect">
            <a:avLst/>
          </a:prstGeom>
        </p:spPr>
        <p:txBody>
          <a:bodyPr wrap="square">
            <a:spAutoFit/>
          </a:bodyPr>
          <a:lstStyle/>
          <a:p>
            <a:pPr algn="just"/>
            <a:r>
              <a:rPr lang="en-US" sz="1300" b="1" dirty="0"/>
              <a:t>Customized LGBTQ+ Telehealth Platform: </a:t>
            </a:r>
            <a:r>
              <a:rPr lang="en-US" sz="1300" dirty="0"/>
              <a:t>A telehealth platform specifically for LGBTQ+ individuals, offering stigma-free, anonymous consultations and LGBTQ+-competent providers. Evidence shows that 63% of LGBTQ+ individuals already prefer telehealth for its convenience and privacy [(Liu et al., 2023)].</a:t>
            </a:r>
          </a:p>
        </p:txBody>
      </p:sp>
      <p:sp>
        <p:nvSpPr>
          <p:cNvPr id="3" name="Rectangle 2">
            <a:extLst>
              <a:ext uri="{FF2B5EF4-FFF2-40B4-BE49-F238E27FC236}">
                <a16:creationId xmlns:a16="http://schemas.microsoft.com/office/drawing/2014/main" id="{128C0870-2AB4-4471-8060-73D368EEC2E5}"/>
              </a:ext>
            </a:extLst>
          </p:cNvPr>
          <p:cNvSpPr/>
          <p:nvPr/>
        </p:nvSpPr>
        <p:spPr>
          <a:xfrm>
            <a:off x="3638394" y="2591915"/>
            <a:ext cx="2583844" cy="2092881"/>
          </a:xfrm>
          <a:prstGeom prst="rect">
            <a:avLst/>
          </a:prstGeom>
        </p:spPr>
        <p:txBody>
          <a:bodyPr wrap="square">
            <a:spAutoFit/>
          </a:bodyPr>
          <a:lstStyle/>
          <a:p>
            <a:r>
              <a:rPr lang="en-US" sz="1300" b="1" dirty="0"/>
              <a:t>Inclusive Digital Health Tools</a:t>
            </a:r>
            <a:r>
              <a:rPr lang="en-US" sz="1300" dirty="0"/>
              <a:t>:</a:t>
            </a:r>
          </a:p>
          <a:p>
            <a:r>
              <a:rPr lang="en-US" sz="1300" dirty="0"/>
              <a:t>A unique platform integrating prescription delivery and preventive care tools, ensuring accessibility and inclusivity for LGBTQ+ needs. Platforms like </a:t>
            </a:r>
            <a:r>
              <a:rPr lang="en-US" sz="1300" b="1" dirty="0" err="1"/>
              <a:t>Nurx</a:t>
            </a:r>
            <a:r>
              <a:rPr lang="en-US" sz="1300" dirty="0"/>
              <a:t> and </a:t>
            </a:r>
            <a:r>
              <a:rPr lang="en-US" sz="1300" b="1" dirty="0"/>
              <a:t>The Pill Club</a:t>
            </a:r>
            <a:r>
              <a:rPr lang="en-US" sz="1300" dirty="0"/>
              <a:t> have demonstrated the effectiveness of LGBTQ+-friendly healthcare delivery [(Wong et al., 2022)].</a:t>
            </a:r>
          </a:p>
        </p:txBody>
      </p:sp>
      <p:sp>
        <p:nvSpPr>
          <p:cNvPr id="4" name="Rectangle 3">
            <a:extLst>
              <a:ext uri="{FF2B5EF4-FFF2-40B4-BE49-F238E27FC236}">
                <a16:creationId xmlns:a16="http://schemas.microsoft.com/office/drawing/2014/main" id="{E050D85F-D39A-4068-A622-7F0502C8F802}"/>
              </a:ext>
            </a:extLst>
          </p:cNvPr>
          <p:cNvSpPr/>
          <p:nvPr/>
        </p:nvSpPr>
        <p:spPr>
          <a:xfrm>
            <a:off x="6379873" y="2372062"/>
            <a:ext cx="2756464" cy="2693045"/>
          </a:xfrm>
          <a:prstGeom prst="rect">
            <a:avLst/>
          </a:prstGeom>
        </p:spPr>
        <p:txBody>
          <a:bodyPr wrap="square">
            <a:spAutoFit/>
          </a:bodyPr>
          <a:lstStyle/>
          <a:p>
            <a:r>
              <a:rPr lang="en-US" sz="1300" b="1" dirty="0"/>
              <a:t>Mental Health App with Gamified Features</a:t>
            </a:r>
            <a:r>
              <a:rPr lang="en-US" sz="1300" dirty="0"/>
              <a:t>:</a:t>
            </a:r>
          </a:p>
          <a:p>
            <a:pPr lvl="1"/>
            <a:r>
              <a:rPr lang="en-US" sz="1300" dirty="0"/>
              <a:t>Introduce a gamified mental health app offering </a:t>
            </a:r>
            <a:r>
              <a:rPr lang="en-US" sz="1300" b="1" dirty="0"/>
              <a:t>real-time stress management tools</a:t>
            </a:r>
            <a:r>
              <a:rPr lang="en-US" sz="1300" dirty="0"/>
              <a:t> and incentives for completing mental health activities (e.g., anxiety or depression check-ins). Research supports the success of such tools in addressing LGBTQ+ mental health challenges [(</a:t>
            </a:r>
            <a:r>
              <a:rPr lang="en-US" sz="1300" dirty="0" err="1"/>
              <a:t>Diano</a:t>
            </a:r>
            <a:r>
              <a:rPr lang="en-US" sz="1300" dirty="0"/>
              <a:t>, </a:t>
            </a:r>
            <a:r>
              <a:rPr lang="en-US" sz="1300" dirty="0" err="1"/>
              <a:t>Luigia</a:t>
            </a:r>
            <a:r>
              <a:rPr lang="en-US" sz="1300" dirty="0"/>
              <a:t> Simona </a:t>
            </a:r>
            <a:r>
              <a:rPr lang="en-US" sz="1300" dirty="0" err="1"/>
              <a:t>Sica</a:t>
            </a:r>
            <a:r>
              <a:rPr lang="en-US" sz="1300" dirty="0"/>
              <a:t>, and Michela </a:t>
            </a:r>
            <a:r>
              <a:rPr lang="en-US" sz="1300" dirty="0" err="1"/>
              <a:t>Ponticorvo</a:t>
            </a:r>
            <a:r>
              <a:rPr lang="en-US" sz="1300" dirty="0"/>
              <a:t>,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37"/>
        <p:cNvGrpSpPr/>
        <p:nvPr/>
      </p:nvGrpSpPr>
      <p:grpSpPr>
        <a:xfrm>
          <a:off x="0" y="0"/>
          <a:ext cx="0" cy="0"/>
          <a:chOff x="0" y="0"/>
          <a:chExt cx="0" cy="0"/>
        </a:xfrm>
      </p:grpSpPr>
      <p:sp>
        <p:nvSpPr>
          <p:cNvPr id="138" name="Google Shape;138;p16"/>
          <p:cNvSpPr/>
          <p:nvPr/>
        </p:nvSpPr>
        <p:spPr>
          <a:xfrm rot="-6394596">
            <a:off x="4515164" y="-1619658"/>
            <a:ext cx="6270379" cy="6843524"/>
          </a:xfrm>
          <a:custGeom>
            <a:avLst/>
            <a:gdLst/>
            <a:ahLst/>
            <a:cxnLst/>
            <a:rect l="l" t="t" r="r" b="b"/>
            <a:pathLst>
              <a:path w="12540758" h="13687048" extrusionOk="0">
                <a:moveTo>
                  <a:pt x="0" y="0"/>
                </a:moveTo>
                <a:lnTo>
                  <a:pt x="12540757" y="0"/>
                </a:lnTo>
                <a:lnTo>
                  <a:pt x="12540757" y="13687048"/>
                </a:lnTo>
                <a:lnTo>
                  <a:pt x="0" y="13687048"/>
                </a:lnTo>
                <a:lnTo>
                  <a:pt x="0" y="0"/>
                </a:lnTo>
                <a:close/>
              </a:path>
            </a:pathLst>
          </a:custGeom>
          <a:blipFill rotWithShape="1">
            <a:blip r:embed="rId3">
              <a:alphaModFix/>
            </a:blip>
            <a:stretch>
              <a:fillRect/>
            </a:stretch>
          </a:blipFill>
          <a:ln>
            <a:noFill/>
          </a:ln>
        </p:spPr>
      </p:sp>
      <p:sp>
        <p:nvSpPr>
          <p:cNvPr id="140" name="Google Shape;140;p16"/>
          <p:cNvSpPr/>
          <p:nvPr/>
        </p:nvSpPr>
        <p:spPr>
          <a:xfrm rot="-6394596">
            <a:off x="-2620839" y="2999967"/>
            <a:ext cx="6270379" cy="6843524"/>
          </a:xfrm>
          <a:custGeom>
            <a:avLst/>
            <a:gdLst/>
            <a:ahLst/>
            <a:cxnLst/>
            <a:rect l="l" t="t" r="r" b="b"/>
            <a:pathLst>
              <a:path w="12540758" h="13687048" extrusionOk="0">
                <a:moveTo>
                  <a:pt x="0" y="0"/>
                </a:moveTo>
                <a:lnTo>
                  <a:pt x="12540758" y="0"/>
                </a:lnTo>
                <a:lnTo>
                  <a:pt x="12540758" y="13687048"/>
                </a:lnTo>
                <a:lnTo>
                  <a:pt x="0" y="13687048"/>
                </a:lnTo>
                <a:lnTo>
                  <a:pt x="0" y="0"/>
                </a:lnTo>
                <a:close/>
              </a:path>
            </a:pathLst>
          </a:custGeom>
          <a:blipFill rotWithShape="1">
            <a:blip r:embed="rId3">
              <a:alphaModFix/>
            </a:blip>
            <a:stretch>
              <a:fillRect/>
            </a:stretch>
          </a:blipFill>
          <a:ln>
            <a:noFill/>
          </a:ln>
        </p:spPr>
      </p:sp>
      <p:sp>
        <p:nvSpPr>
          <p:cNvPr id="142" name="Google Shape;142;p16"/>
          <p:cNvSpPr txBox="1"/>
          <p:nvPr/>
        </p:nvSpPr>
        <p:spPr>
          <a:xfrm>
            <a:off x="0" y="77008"/>
            <a:ext cx="3765487" cy="615553"/>
          </a:xfrm>
          <a:prstGeom prst="rect">
            <a:avLst/>
          </a:prstGeom>
          <a:noFill/>
          <a:ln>
            <a:noFill/>
          </a:ln>
        </p:spPr>
        <p:txBody>
          <a:bodyPr spcFirstLastPara="1" wrap="square" lIns="0" tIns="0" rIns="0" bIns="0" anchor="t" anchorCtr="0">
            <a:spAutoFit/>
          </a:bodyPr>
          <a:lstStyle/>
          <a:p>
            <a:pPr lvl="0" algn="ctr"/>
            <a:r>
              <a:rPr lang="en-US" sz="2000" dirty="0">
                <a:solidFill>
                  <a:srgbClr val="3D81DB"/>
                </a:solidFill>
                <a:latin typeface="Londrina Solid"/>
                <a:ea typeface="Londrina Solid"/>
                <a:cs typeface="Londrina Solid"/>
                <a:sym typeface="Londrina Solid"/>
              </a:rPr>
              <a:t>Chosen Planning Model: Health Belief Model (HBM)</a:t>
            </a:r>
            <a:endParaRPr sz="2000" dirty="0"/>
          </a:p>
        </p:txBody>
      </p:sp>
      <p:sp>
        <p:nvSpPr>
          <p:cNvPr id="2" name="Rectangle 1">
            <a:extLst>
              <a:ext uri="{FF2B5EF4-FFF2-40B4-BE49-F238E27FC236}">
                <a16:creationId xmlns:a16="http://schemas.microsoft.com/office/drawing/2014/main" id="{0AF414BA-6D55-46C3-87DB-E5F7016629DB}"/>
              </a:ext>
            </a:extLst>
          </p:cNvPr>
          <p:cNvSpPr/>
          <p:nvPr/>
        </p:nvSpPr>
        <p:spPr>
          <a:xfrm>
            <a:off x="0" y="1011208"/>
            <a:ext cx="5860068" cy="3323987"/>
          </a:xfrm>
          <a:prstGeom prst="rect">
            <a:avLst/>
          </a:prstGeom>
          <a:solidFill>
            <a:srgbClr val="FFE991"/>
          </a:solidFill>
        </p:spPr>
        <p:txBody>
          <a:bodyPr wrap="square">
            <a:spAutoFit/>
          </a:bodyPr>
          <a:lstStyle/>
          <a:p>
            <a:r>
              <a:rPr lang="en-US" b="1" dirty="0"/>
              <a:t>1. Focus on Perceptions and Behavior Change</a:t>
            </a:r>
          </a:p>
          <a:p>
            <a:pPr marL="285750" indent="-285750">
              <a:buFont typeface="Arial" panose="020B0604020202020204" pitchFamily="34" charset="0"/>
              <a:buChar char="•"/>
            </a:pPr>
            <a:r>
              <a:rPr lang="en-US" dirty="0"/>
              <a:t>HBM centers on individuals' perceptions of health risks, severity, benefits, and barriers, aiming to drive behavior change by addressing psychological factors rather than solely relying on educational content.</a:t>
            </a:r>
          </a:p>
          <a:p>
            <a:r>
              <a:rPr lang="en-US" b="1" dirty="0"/>
              <a:t>2. Tailored to Risk and Benefit Perception</a:t>
            </a:r>
          </a:p>
          <a:p>
            <a:pPr marL="285750" indent="-285750">
              <a:buFont typeface="Arial" panose="020B0604020202020204" pitchFamily="34" charset="0"/>
              <a:buChar char="•"/>
            </a:pPr>
            <a:r>
              <a:rPr lang="en-US" dirty="0"/>
              <a:t>This model focuses on identifying how vulnerable individuals feel towards specific health risks (e.g., HIV, mental health issues) and emphasizing the personal benefits of taking preventive action (e.g., using the intervention for regular check-ins or therapy sessions).</a:t>
            </a:r>
          </a:p>
          <a:p>
            <a:r>
              <a:rPr lang="en-US" b="1" dirty="0"/>
              <a:t>3. Adaptability for Digital Health Tools</a:t>
            </a:r>
          </a:p>
          <a:p>
            <a:pPr marL="285750" indent="-285750">
              <a:buFont typeface="Arial" panose="020B0604020202020204" pitchFamily="34" charset="0"/>
              <a:buChar char="•"/>
            </a:pPr>
            <a:r>
              <a:rPr lang="en-US" dirty="0"/>
              <a:t>The HBM can be efficiently integrated with digital health tools, where personalized risk assessments, feedback loops, and real-time reminders can be automated and tailored, addressing the unique needs of the LGBTQ+ community (</a:t>
            </a:r>
            <a:r>
              <a:rPr lang="en-US" dirty="0" err="1"/>
              <a:t>LaMorte</a:t>
            </a:r>
            <a:r>
              <a:rPr lang="en-US" dirty="0"/>
              <a:t>, 2022).</a:t>
            </a:r>
          </a:p>
        </p:txBody>
      </p:sp>
      <p:pic>
        <p:nvPicPr>
          <p:cNvPr id="6146" name="Picture 2" descr="Lgbt Girl With A Flag: Over 18,991 Royalty-Free Licensable Stock Photos |  Shutterstock">
            <a:extLst>
              <a:ext uri="{FF2B5EF4-FFF2-40B4-BE49-F238E27FC236}">
                <a16:creationId xmlns:a16="http://schemas.microsoft.com/office/drawing/2014/main" id="{29444D9F-66CB-4E29-9D32-223A20BA80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141"/>
          <a:stretch/>
        </p:blipFill>
        <p:spPr bwMode="auto">
          <a:xfrm>
            <a:off x="5860068" y="1238250"/>
            <a:ext cx="3714750" cy="249309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67C74EF2-E8E2-4153-BADD-A5D5D8B1A8E8}"/>
              </a:ext>
            </a:extLst>
          </p:cNvPr>
          <p:cNvSpPr>
            <a:spLocks noChangeArrowheads="1"/>
          </p:cNvSpPr>
          <p:nvPr/>
        </p:nvSpPr>
        <p:spPr bwMode="auto">
          <a:xfrm>
            <a:off x="6681019" y="395256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(Shutter Stock, 2024)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56"/>
        <p:cNvGrpSpPr/>
        <p:nvPr/>
      </p:nvGrpSpPr>
      <p:grpSpPr>
        <a:xfrm>
          <a:off x="0" y="0"/>
          <a:ext cx="0" cy="0"/>
          <a:chOff x="0" y="0"/>
          <a:chExt cx="0" cy="0"/>
        </a:xfrm>
      </p:grpSpPr>
      <p:pic>
        <p:nvPicPr>
          <p:cNvPr id="157" name="Google Shape;157;p18"/>
          <p:cNvPicPr preferRelativeResize="0"/>
          <p:nvPr/>
        </p:nvPicPr>
        <p:blipFill rotWithShape="1">
          <a:blip r:embed="rId3">
            <a:alphaModFix/>
          </a:blip>
          <a:srcRect r="45094"/>
          <a:stretch/>
        </p:blipFill>
        <p:spPr>
          <a:xfrm>
            <a:off x="-171025" y="-366100"/>
            <a:ext cx="5511175" cy="5509600"/>
          </a:xfrm>
          <a:prstGeom prst="rect">
            <a:avLst/>
          </a:prstGeom>
          <a:noFill/>
          <a:ln>
            <a:noFill/>
          </a:ln>
        </p:spPr>
      </p:pic>
      <p:pic>
        <p:nvPicPr>
          <p:cNvPr id="158" name="Google Shape;158;p18"/>
          <p:cNvPicPr preferRelativeResize="0"/>
          <p:nvPr/>
        </p:nvPicPr>
        <p:blipFill>
          <a:blip r:embed="rId4">
            <a:alphaModFix/>
          </a:blip>
          <a:stretch>
            <a:fillRect/>
          </a:stretch>
        </p:blipFill>
        <p:spPr>
          <a:xfrm>
            <a:off x="85225" y="404538"/>
            <a:ext cx="4443300" cy="4334400"/>
          </a:xfrm>
          <a:prstGeom prst="flowChartAlternateProcess">
            <a:avLst/>
          </a:prstGeom>
          <a:noFill/>
          <a:ln>
            <a:noFill/>
          </a:ln>
        </p:spPr>
      </p:pic>
      <p:sp>
        <p:nvSpPr>
          <p:cNvPr id="159" name="Google Shape;159;p18"/>
          <p:cNvSpPr/>
          <p:nvPr/>
        </p:nvSpPr>
        <p:spPr>
          <a:xfrm rot="10800000">
            <a:off x="4130786" y="931629"/>
            <a:ext cx="2418727" cy="2114315"/>
          </a:xfrm>
          <a:custGeom>
            <a:avLst/>
            <a:gdLst/>
            <a:ahLst/>
            <a:cxnLst/>
            <a:rect l="l" t="t" r="r" b="b"/>
            <a:pathLst>
              <a:path w="4837453" h="2471499" extrusionOk="0">
                <a:moveTo>
                  <a:pt x="0" y="0"/>
                </a:moveTo>
                <a:lnTo>
                  <a:pt x="4837453" y="0"/>
                </a:lnTo>
                <a:lnTo>
                  <a:pt x="4837453" y="2471498"/>
                </a:lnTo>
                <a:lnTo>
                  <a:pt x="0" y="2471498"/>
                </a:lnTo>
                <a:lnTo>
                  <a:pt x="0" y="0"/>
                </a:lnTo>
                <a:close/>
              </a:path>
            </a:pathLst>
          </a:custGeom>
          <a:blipFill rotWithShape="1">
            <a:blip r:embed="rId5">
              <a:alphaModFix/>
            </a:blip>
            <a:stretch>
              <a:fillRect/>
            </a:stretch>
          </a:blipFill>
          <a:ln>
            <a:noFill/>
          </a:ln>
        </p:spPr>
      </p:sp>
      <p:sp>
        <p:nvSpPr>
          <p:cNvPr id="160" name="Google Shape;160;p18"/>
          <p:cNvSpPr/>
          <p:nvPr/>
        </p:nvSpPr>
        <p:spPr>
          <a:xfrm rot="10800000">
            <a:off x="6572334" y="2992646"/>
            <a:ext cx="2418727" cy="2150853"/>
          </a:xfrm>
          <a:custGeom>
            <a:avLst/>
            <a:gdLst/>
            <a:ahLst/>
            <a:cxnLst/>
            <a:rect l="l" t="t" r="r" b="b"/>
            <a:pathLst>
              <a:path w="4837453" h="2471499" extrusionOk="0">
                <a:moveTo>
                  <a:pt x="0" y="0"/>
                </a:moveTo>
                <a:lnTo>
                  <a:pt x="4837453" y="0"/>
                </a:lnTo>
                <a:lnTo>
                  <a:pt x="4837453" y="2471499"/>
                </a:lnTo>
                <a:lnTo>
                  <a:pt x="0" y="2471499"/>
                </a:lnTo>
                <a:lnTo>
                  <a:pt x="0" y="0"/>
                </a:lnTo>
                <a:close/>
              </a:path>
            </a:pathLst>
          </a:custGeom>
          <a:blipFill rotWithShape="1">
            <a:blip r:embed="rId6">
              <a:alphaModFix/>
            </a:blip>
            <a:stretch>
              <a:fillRect/>
            </a:stretch>
          </a:blipFill>
          <a:ln>
            <a:noFill/>
          </a:ln>
        </p:spPr>
      </p:sp>
      <p:sp>
        <p:nvSpPr>
          <p:cNvPr id="161" name="Google Shape;161;p18"/>
          <p:cNvSpPr/>
          <p:nvPr/>
        </p:nvSpPr>
        <p:spPr>
          <a:xfrm rot="-10683653" flipH="1">
            <a:off x="4209069" y="2924166"/>
            <a:ext cx="2418726" cy="2278198"/>
          </a:xfrm>
          <a:custGeom>
            <a:avLst/>
            <a:gdLst/>
            <a:ahLst/>
            <a:cxnLst/>
            <a:rect l="l" t="t" r="r" b="b"/>
            <a:pathLst>
              <a:path w="4837453" h="2471499" extrusionOk="0">
                <a:moveTo>
                  <a:pt x="4837453" y="0"/>
                </a:moveTo>
                <a:lnTo>
                  <a:pt x="0" y="0"/>
                </a:lnTo>
                <a:lnTo>
                  <a:pt x="0" y="2471499"/>
                </a:lnTo>
                <a:lnTo>
                  <a:pt x="4837453" y="2471499"/>
                </a:lnTo>
                <a:lnTo>
                  <a:pt x="4837453" y="0"/>
                </a:lnTo>
                <a:close/>
              </a:path>
            </a:pathLst>
          </a:custGeom>
          <a:blipFill rotWithShape="1">
            <a:blip r:embed="rId7">
              <a:alphaModFix/>
            </a:blip>
            <a:stretch>
              <a:fillRect/>
            </a:stretch>
          </a:blipFill>
          <a:ln>
            <a:noFill/>
          </a:ln>
        </p:spPr>
      </p:sp>
      <p:sp>
        <p:nvSpPr>
          <p:cNvPr id="162" name="Google Shape;162;p18"/>
          <p:cNvSpPr txBox="1"/>
          <p:nvPr/>
        </p:nvSpPr>
        <p:spPr>
          <a:xfrm>
            <a:off x="5340149" y="99944"/>
            <a:ext cx="3477000" cy="615553"/>
          </a:xfrm>
          <a:prstGeom prst="rect">
            <a:avLst/>
          </a:prstGeom>
          <a:noFill/>
          <a:ln>
            <a:noFill/>
          </a:ln>
        </p:spPr>
        <p:txBody>
          <a:bodyPr spcFirstLastPara="1" wrap="square" lIns="0" tIns="0" rIns="0" bIns="0" anchor="t" anchorCtr="0">
            <a:spAutoFit/>
          </a:bodyPr>
          <a:lstStyle/>
          <a:p>
            <a:pPr lvl="0" algn="ctr"/>
            <a:r>
              <a:rPr lang="en-US" sz="2000" dirty="0">
                <a:solidFill>
                  <a:srgbClr val="E78FCD"/>
                </a:solidFill>
                <a:latin typeface="Londrina Solid"/>
                <a:ea typeface="Londrina Solid"/>
                <a:cs typeface="Londrina Solid"/>
                <a:sym typeface="Londrina Solid"/>
              </a:rPr>
              <a:t>How the Health Belief Model Will Be Used for Intervention Delivery</a:t>
            </a:r>
            <a:endParaRPr sz="2000" dirty="0"/>
          </a:p>
        </p:txBody>
      </p:sp>
      <p:sp>
        <p:nvSpPr>
          <p:cNvPr id="163" name="Google Shape;163;p18"/>
          <p:cNvSpPr/>
          <p:nvPr/>
        </p:nvSpPr>
        <p:spPr>
          <a:xfrm rot="10800000">
            <a:off x="6549512" y="988495"/>
            <a:ext cx="2418727" cy="2105854"/>
          </a:xfrm>
          <a:custGeom>
            <a:avLst/>
            <a:gdLst/>
            <a:ahLst/>
            <a:cxnLst/>
            <a:rect l="l" t="t" r="r" b="b"/>
            <a:pathLst>
              <a:path w="4837453" h="2471499" extrusionOk="0">
                <a:moveTo>
                  <a:pt x="0" y="0"/>
                </a:moveTo>
                <a:lnTo>
                  <a:pt x="4837453" y="0"/>
                </a:lnTo>
                <a:lnTo>
                  <a:pt x="4837453" y="2471498"/>
                </a:lnTo>
                <a:lnTo>
                  <a:pt x="0" y="2471498"/>
                </a:lnTo>
                <a:lnTo>
                  <a:pt x="0" y="0"/>
                </a:lnTo>
                <a:close/>
              </a:path>
            </a:pathLst>
          </a:custGeom>
          <a:blipFill rotWithShape="1">
            <a:blip r:embed="rId8">
              <a:alphaModFix/>
            </a:blip>
            <a:stretch>
              <a:fillRect/>
            </a:stretch>
          </a:blipFill>
          <a:ln>
            <a:noFill/>
          </a:ln>
        </p:spPr>
      </p:sp>
      <p:sp>
        <p:nvSpPr>
          <p:cNvPr id="170" name="Google Shape;170;p18"/>
          <p:cNvSpPr txBox="1"/>
          <p:nvPr/>
        </p:nvSpPr>
        <p:spPr>
          <a:xfrm>
            <a:off x="4468080" y="3173352"/>
            <a:ext cx="1996389" cy="1477328"/>
          </a:xfrm>
          <a:prstGeom prst="rect">
            <a:avLst/>
          </a:prstGeom>
          <a:noFill/>
          <a:ln>
            <a:noFill/>
          </a:ln>
        </p:spPr>
        <p:txBody>
          <a:bodyPr spcFirstLastPara="1" wrap="square" lIns="0" tIns="0" rIns="0" bIns="0" anchor="t" anchorCtr="0">
            <a:spAutoFit/>
          </a:bodyPr>
          <a:lstStyle/>
          <a:p>
            <a:r>
              <a:rPr lang="en-US" sz="1200" b="1" dirty="0"/>
              <a:t>Timely Engagement Prompts: </a:t>
            </a:r>
            <a:r>
              <a:rPr lang="en-US" sz="1200" dirty="0"/>
              <a:t>Highlight user-specific benefits (e.g., improved health outcomes) while addressing concerns like data privacy, ensuring the content resonates with LGBTQ+ individuals.</a:t>
            </a:r>
          </a:p>
        </p:txBody>
      </p:sp>
      <p:sp>
        <p:nvSpPr>
          <p:cNvPr id="171" name="Google Shape;171;p18"/>
          <p:cNvSpPr txBox="1"/>
          <p:nvPr/>
        </p:nvSpPr>
        <p:spPr>
          <a:xfrm>
            <a:off x="6793430" y="3358018"/>
            <a:ext cx="2174809" cy="1107996"/>
          </a:xfrm>
          <a:prstGeom prst="rect">
            <a:avLst/>
          </a:prstGeom>
          <a:noFill/>
          <a:ln>
            <a:noFill/>
          </a:ln>
        </p:spPr>
        <p:txBody>
          <a:bodyPr spcFirstLastPara="1" wrap="square" lIns="0" tIns="0" rIns="0" bIns="0" anchor="t" anchorCtr="0">
            <a:spAutoFit/>
          </a:bodyPr>
          <a:lstStyle/>
          <a:p>
            <a:r>
              <a:rPr lang="en-US" sz="1200" b="1" dirty="0"/>
              <a:t>Self-Efficacy Building: </a:t>
            </a:r>
            <a:r>
              <a:rPr lang="en-US" sz="1200" dirty="0"/>
              <a:t>Step-by-step interactive modules and live-feedback tools will enhance users' confidence in managing their health and utilizing the intervention effectively.</a:t>
            </a:r>
          </a:p>
        </p:txBody>
      </p:sp>
      <p:sp>
        <p:nvSpPr>
          <p:cNvPr id="2" name="Rectangle 1">
            <a:extLst>
              <a:ext uri="{FF2B5EF4-FFF2-40B4-BE49-F238E27FC236}">
                <a16:creationId xmlns:a16="http://schemas.microsoft.com/office/drawing/2014/main" id="{9F96CE56-EC0F-4232-BA56-EFAE9420CCC1}"/>
              </a:ext>
            </a:extLst>
          </p:cNvPr>
          <p:cNvSpPr/>
          <p:nvPr/>
        </p:nvSpPr>
        <p:spPr>
          <a:xfrm>
            <a:off x="4323096" y="1113408"/>
            <a:ext cx="2277428" cy="1569660"/>
          </a:xfrm>
          <a:prstGeom prst="rect">
            <a:avLst/>
          </a:prstGeom>
        </p:spPr>
        <p:txBody>
          <a:bodyPr wrap="square">
            <a:spAutoFit/>
          </a:bodyPr>
          <a:lstStyle/>
          <a:p>
            <a:r>
              <a:rPr lang="en-US" sz="1200" b="1" dirty="0"/>
              <a:t>Personalized Risk Assessment: </a:t>
            </a:r>
            <a:r>
              <a:rPr lang="en-US" sz="1200" dirty="0"/>
              <a:t>Digital tools will generate tailored risk profiles using AI-driven analysis of self-reported health data, focusing on vulnerabilities like mental health or HIV [(Soo et al., 2023)].</a:t>
            </a:r>
          </a:p>
        </p:txBody>
      </p:sp>
      <p:sp>
        <p:nvSpPr>
          <p:cNvPr id="3" name="Rectangle 2">
            <a:extLst>
              <a:ext uri="{FF2B5EF4-FFF2-40B4-BE49-F238E27FC236}">
                <a16:creationId xmlns:a16="http://schemas.microsoft.com/office/drawing/2014/main" id="{AA5179F7-79B6-422B-BB0E-8747B5E3BDE5}"/>
              </a:ext>
            </a:extLst>
          </p:cNvPr>
          <p:cNvSpPr/>
          <p:nvPr/>
        </p:nvSpPr>
        <p:spPr>
          <a:xfrm>
            <a:off x="6816252" y="1108974"/>
            <a:ext cx="2242523" cy="1384995"/>
          </a:xfrm>
          <a:prstGeom prst="rect">
            <a:avLst/>
          </a:prstGeom>
        </p:spPr>
        <p:txBody>
          <a:bodyPr wrap="square">
            <a:spAutoFit/>
          </a:bodyPr>
          <a:lstStyle/>
          <a:p>
            <a:r>
              <a:rPr lang="en-US" sz="1200" b="1" dirty="0"/>
              <a:t>Tailored Benefits and Barriers</a:t>
            </a:r>
          </a:p>
          <a:p>
            <a:r>
              <a:rPr lang="en-US" sz="1200" dirty="0"/>
              <a:t>Push notifications will deliver customized reminders to encourage consistent use of preventive care tools and promote timely health actions.</a:t>
            </a:r>
          </a:p>
        </p:txBody>
      </p:sp>
      <p:sp>
        <p:nvSpPr>
          <p:cNvPr id="4" name="Rectangle 1">
            <a:extLst>
              <a:ext uri="{FF2B5EF4-FFF2-40B4-BE49-F238E27FC236}">
                <a16:creationId xmlns:a16="http://schemas.microsoft.com/office/drawing/2014/main" id="{5E898388-BD01-4F29-9763-586C6DF5C40C}"/>
              </a:ext>
            </a:extLst>
          </p:cNvPr>
          <p:cNvSpPr>
            <a:spLocks noChangeArrowheads="1"/>
          </p:cNvSpPr>
          <p:nvPr/>
        </p:nvSpPr>
        <p:spPr bwMode="auto">
          <a:xfrm>
            <a:off x="628650" y="4762760"/>
            <a:ext cx="8893969"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bg2"/>
                </a:solidFill>
                <a:effectLst/>
                <a:latin typeface="Times New Roman" panose="02020603050405020304" pitchFamily="18" charset="0"/>
                <a:cs typeface="Times New Roman" panose="02020603050405020304" pitchFamily="18" charset="0"/>
              </a:rPr>
              <a:t>(Shutter Stock, 2024)</a:t>
            </a:r>
            <a:endParaRPr kumimoji="0" lang="en-US" altLang="en-US" sz="1800" b="1" i="0" u="none" strike="noStrike" cap="none" normalizeH="0" baseline="0" dirty="0">
              <a:ln>
                <a:noFill/>
              </a:ln>
              <a:solidFill>
                <a:schemeClr val="bg2"/>
              </a:solidFill>
              <a:effectLst/>
              <a:latin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7"/>
          <p:cNvSpPr/>
          <p:nvPr/>
        </p:nvSpPr>
        <p:spPr>
          <a:xfrm rot="6161247">
            <a:off x="-88310" y="1219056"/>
            <a:ext cx="6513430" cy="6947659"/>
          </a:xfrm>
          <a:custGeom>
            <a:avLst/>
            <a:gdLst/>
            <a:ahLst/>
            <a:cxnLst/>
            <a:rect l="l" t="t" r="r" b="b"/>
            <a:pathLst>
              <a:path w="13026859" h="13895317" extrusionOk="0">
                <a:moveTo>
                  <a:pt x="0" y="0"/>
                </a:moveTo>
                <a:lnTo>
                  <a:pt x="13026860" y="0"/>
                </a:lnTo>
                <a:lnTo>
                  <a:pt x="13026860" y="13895316"/>
                </a:lnTo>
                <a:lnTo>
                  <a:pt x="0" y="13895316"/>
                </a:lnTo>
                <a:lnTo>
                  <a:pt x="0" y="0"/>
                </a:lnTo>
                <a:close/>
              </a:path>
            </a:pathLst>
          </a:custGeom>
          <a:blipFill rotWithShape="1">
            <a:blip r:embed="rId3">
              <a:alphaModFix/>
            </a:blip>
            <a:stretch>
              <a:fillRect/>
            </a:stretch>
          </a:blipFill>
          <a:ln>
            <a:noFill/>
          </a:ln>
        </p:spPr>
      </p:sp>
      <p:sp>
        <p:nvSpPr>
          <p:cNvPr id="149" name="Google Shape;149;p17"/>
          <p:cNvSpPr txBox="1"/>
          <p:nvPr/>
        </p:nvSpPr>
        <p:spPr>
          <a:xfrm>
            <a:off x="514350" y="647989"/>
            <a:ext cx="3255900" cy="2077492"/>
          </a:xfrm>
          <a:prstGeom prst="rect">
            <a:avLst/>
          </a:prstGeom>
          <a:noFill/>
          <a:ln>
            <a:noFill/>
          </a:ln>
        </p:spPr>
        <p:txBody>
          <a:bodyPr spcFirstLastPara="1" wrap="square" lIns="0" tIns="0" rIns="0" bIns="0" anchor="t" anchorCtr="0">
            <a:spAutoFit/>
          </a:bodyPr>
          <a:lstStyle/>
          <a:p>
            <a:pPr lvl="0"/>
            <a:r>
              <a:rPr lang="en-US" sz="4500" dirty="0">
                <a:solidFill>
                  <a:srgbClr val="B07ACC"/>
                </a:solidFill>
                <a:latin typeface="Londrina Solid"/>
                <a:ea typeface="Londrina Solid"/>
                <a:cs typeface="Londrina Solid"/>
                <a:sym typeface="Londrina Solid"/>
              </a:rPr>
              <a:t>Barriers</a:t>
            </a:r>
          </a:p>
          <a:p>
            <a:pPr lvl="0"/>
            <a:r>
              <a:rPr lang="en-US" sz="4500" dirty="0">
                <a:solidFill>
                  <a:srgbClr val="B07ACC"/>
                </a:solidFill>
                <a:latin typeface="Londrina Solid"/>
                <a:ea typeface="Londrina Solid"/>
                <a:cs typeface="Londrina Solid"/>
                <a:sym typeface="Londrina Solid"/>
              </a:rPr>
              <a:t>Presented by: </a:t>
            </a:r>
            <a:br>
              <a:rPr lang="en-US" sz="4500" dirty="0">
                <a:solidFill>
                  <a:srgbClr val="B07ACC"/>
                </a:solidFill>
                <a:latin typeface="Londrina Solid"/>
                <a:ea typeface="Londrina Solid"/>
                <a:cs typeface="Londrina Solid"/>
                <a:sym typeface="Londrina Solid"/>
              </a:rPr>
            </a:br>
            <a:r>
              <a:rPr lang="en-US" sz="4500" dirty="0">
                <a:solidFill>
                  <a:srgbClr val="B07ACC"/>
                </a:solidFill>
                <a:latin typeface="Londrina Solid"/>
                <a:ea typeface="Londrina Solid"/>
                <a:cs typeface="Londrina Solid"/>
                <a:sym typeface="Londrina Solid"/>
              </a:rPr>
              <a:t> </a:t>
            </a:r>
            <a:r>
              <a:rPr lang="en-US" sz="4500" dirty="0" err="1">
                <a:solidFill>
                  <a:srgbClr val="B07ACC"/>
                </a:solidFill>
                <a:latin typeface="Londrina Solid"/>
                <a:ea typeface="Londrina Solid"/>
                <a:cs typeface="Londrina Solid"/>
                <a:sym typeface="Londrina Solid"/>
              </a:rPr>
              <a:t>Vinal</a:t>
            </a:r>
            <a:endParaRPr sz="700" dirty="0"/>
          </a:p>
        </p:txBody>
      </p:sp>
      <p:sp>
        <p:nvSpPr>
          <p:cNvPr id="150" name="Google Shape;150;p17"/>
          <p:cNvSpPr/>
          <p:nvPr/>
        </p:nvSpPr>
        <p:spPr>
          <a:xfrm>
            <a:off x="4440055" y="0"/>
            <a:ext cx="4189595" cy="5064346"/>
          </a:xfrm>
          <a:custGeom>
            <a:avLst/>
            <a:gdLst/>
            <a:ahLst/>
            <a:cxnLst/>
            <a:rect l="l" t="t" r="r" b="b"/>
            <a:pathLst>
              <a:path w="8379189" h="10128691" extrusionOk="0">
                <a:moveTo>
                  <a:pt x="0" y="0"/>
                </a:moveTo>
                <a:lnTo>
                  <a:pt x="8379189" y="0"/>
                </a:lnTo>
                <a:lnTo>
                  <a:pt x="8379189" y="10128691"/>
                </a:lnTo>
                <a:lnTo>
                  <a:pt x="0" y="10128691"/>
                </a:lnTo>
                <a:lnTo>
                  <a:pt x="0" y="0"/>
                </a:lnTo>
                <a:close/>
              </a:path>
            </a:pathLst>
          </a:custGeom>
          <a:blipFill rotWithShape="1">
            <a:blip r:embed="rId4">
              <a:alphaModFix/>
            </a:blip>
            <a:stretch>
              <a:fillRect/>
            </a:stretch>
          </a:blipFill>
          <a:ln>
            <a:noFill/>
          </a:ln>
        </p:spPr>
      </p:sp>
      <p:sp>
        <p:nvSpPr>
          <p:cNvPr id="151" name="Google Shape;151;p17"/>
          <p:cNvSpPr/>
          <p:nvPr/>
        </p:nvSpPr>
        <p:spPr>
          <a:xfrm rot="-9155799">
            <a:off x="7976153" y="196066"/>
            <a:ext cx="1044630" cy="790120"/>
          </a:xfrm>
          <a:custGeom>
            <a:avLst/>
            <a:gdLst/>
            <a:ahLst/>
            <a:cxnLst/>
            <a:rect l="l" t="t" r="r" b="b"/>
            <a:pathLst>
              <a:path w="2089260" h="1580240" extrusionOk="0">
                <a:moveTo>
                  <a:pt x="0" y="0"/>
                </a:moveTo>
                <a:lnTo>
                  <a:pt x="2089260" y="0"/>
                </a:lnTo>
                <a:lnTo>
                  <a:pt x="2089260" y="1580240"/>
                </a:lnTo>
                <a:lnTo>
                  <a:pt x="0" y="1580240"/>
                </a:lnTo>
                <a:lnTo>
                  <a:pt x="0" y="0"/>
                </a:lnTo>
                <a:close/>
              </a:path>
            </a:pathLst>
          </a:custGeom>
          <a:blipFill rotWithShape="1">
            <a:blip r:embed="rId5">
              <a:alphaModFix/>
            </a:blip>
            <a:stretch>
              <a:fillRect/>
            </a:stretch>
          </a:blipFill>
          <a:ln>
            <a:noFill/>
          </a:ln>
        </p:spPr>
      </p:sp>
    </p:spTree>
    <p:extLst>
      <p:ext uri="{BB962C8B-B14F-4D97-AF65-F5344CB8AC3E}">
        <p14:creationId xmlns:p14="http://schemas.microsoft.com/office/powerpoint/2010/main" val="167196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75"/>
        <p:cNvGrpSpPr/>
        <p:nvPr/>
      </p:nvGrpSpPr>
      <p:grpSpPr>
        <a:xfrm>
          <a:off x="0" y="0"/>
          <a:ext cx="0" cy="0"/>
          <a:chOff x="0" y="0"/>
          <a:chExt cx="0" cy="0"/>
        </a:xfrm>
      </p:grpSpPr>
      <p:sp>
        <p:nvSpPr>
          <p:cNvPr id="176" name="Google Shape;176;p19"/>
          <p:cNvSpPr/>
          <p:nvPr/>
        </p:nvSpPr>
        <p:spPr>
          <a:xfrm>
            <a:off x="3213556" y="0"/>
            <a:ext cx="5874029" cy="5226877"/>
          </a:xfrm>
          <a:custGeom>
            <a:avLst/>
            <a:gdLst/>
            <a:ahLst/>
            <a:cxnLst/>
            <a:rect l="l" t="t" r="r" b="b"/>
            <a:pathLst>
              <a:path w="12279869" h="12578611" extrusionOk="0">
                <a:moveTo>
                  <a:pt x="0" y="0"/>
                </a:moveTo>
                <a:lnTo>
                  <a:pt x="12279869" y="0"/>
                </a:lnTo>
                <a:lnTo>
                  <a:pt x="12279869" y="12578611"/>
                </a:lnTo>
                <a:lnTo>
                  <a:pt x="0" y="12578611"/>
                </a:lnTo>
                <a:lnTo>
                  <a:pt x="0" y="0"/>
                </a:lnTo>
                <a:close/>
              </a:path>
            </a:pathLst>
          </a:custGeom>
          <a:blipFill rotWithShape="1">
            <a:blip r:embed="rId3">
              <a:alphaModFix/>
            </a:blip>
            <a:stretch>
              <a:fillRect/>
            </a:stretch>
          </a:blipFill>
          <a:ln>
            <a:noFill/>
          </a:ln>
        </p:spPr>
      </p:sp>
      <p:sp>
        <p:nvSpPr>
          <p:cNvPr id="177" name="Google Shape;177;p19"/>
          <p:cNvSpPr/>
          <p:nvPr/>
        </p:nvSpPr>
        <p:spPr>
          <a:xfrm>
            <a:off x="60830" y="0"/>
            <a:ext cx="4089600" cy="4977829"/>
          </a:xfrm>
          <a:custGeom>
            <a:avLst/>
            <a:gdLst/>
            <a:ahLst/>
            <a:cxnLst/>
            <a:rect l="l" t="t" r="r" b="b"/>
            <a:pathLst>
              <a:path w="11490254" h="12256270" extrusionOk="0">
                <a:moveTo>
                  <a:pt x="0" y="0"/>
                </a:moveTo>
                <a:lnTo>
                  <a:pt x="11490254" y="0"/>
                </a:lnTo>
                <a:lnTo>
                  <a:pt x="11490254" y="12256270"/>
                </a:lnTo>
                <a:lnTo>
                  <a:pt x="0" y="12256270"/>
                </a:lnTo>
                <a:lnTo>
                  <a:pt x="0" y="0"/>
                </a:lnTo>
                <a:close/>
              </a:path>
            </a:pathLst>
          </a:custGeom>
          <a:blipFill rotWithShape="1">
            <a:blip r:embed="rId4">
              <a:alphaModFix/>
            </a:blip>
            <a:stretch>
              <a:fillRect/>
            </a:stretch>
          </a:blipFill>
          <a:ln>
            <a:noFill/>
          </a:ln>
        </p:spPr>
      </p:sp>
      <p:sp>
        <p:nvSpPr>
          <p:cNvPr id="178" name="Google Shape;178;p19"/>
          <p:cNvSpPr/>
          <p:nvPr/>
        </p:nvSpPr>
        <p:spPr>
          <a:xfrm>
            <a:off x="1066249" y="930409"/>
            <a:ext cx="6821886" cy="4376952"/>
          </a:xfrm>
          <a:custGeom>
            <a:avLst/>
            <a:gdLst/>
            <a:ahLst/>
            <a:cxnLst/>
            <a:rect l="l" t="t" r="r" b="b"/>
            <a:pathLst>
              <a:path w="13643771" h="9004889" extrusionOk="0">
                <a:moveTo>
                  <a:pt x="0" y="0"/>
                </a:moveTo>
                <a:lnTo>
                  <a:pt x="13643770" y="0"/>
                </a:lnTo>
                <a:lnTo>
                  <a:pt x="13643770" y="9004889"/>
                </a:lnTo>
                <a:lnTo>
                  <a:pt x="0" y="9004889"/>
                </a:lnTo>
                <a:lnTo>
                  <a:pt x="0" y="0"/>
                </a:lnTo>
                <a:close/>
              </a:path>
            </a:pathLst>
          </a:custGeom>
          <a:blipFill rotWithShape="1">
            <a:blip r:embed="rId5">
              <a:alphaModFix/>
            </a:blip>
            <a:stretch>
              <a:fillRect/>
            </a:stretch>
          </a:blipFill>
          <a:ln>
            <a:noFill/>
          </a:ln>
        </p:spPr>
      </p:sp>
      <p:sp>
        <p:nvSpPr>
          <p:cNvPr id="179" name="Google Shape;179;p19"/>
          <p:cNvSpPr txBox="1"/>
          <p:nvPr/>
        </p:nvSpPr>
        <p:spPr>
          <a:xfrm>
            <a:off x="3040074" y="80484"/>
            <a:ext cx="4089600" cy="769441"/>
          </a:xfrm>
          <a:prstGeom prst="rect">
            <a:avLst/>
          </a:prstGeom>
          <a:noFill/>
          <a:ln>
            <a:noFill/>
          </a:ln>
        </p:spPr>
        <p:txBody>
          <a:bodyPr spcFirstLastPara="1" wrap="square" lIns="0" tIns="0" rIns="0" bIns="0" anchor="t" anchorCtr="0">
            <a:spAutoFit/>
          </a:bodyPr>
          <a:lstStyle/>
          <a:p>
            <a:pPr lvl="0" algn="ctr"/>
            <a:r>
              <a:rPr lang="en-US" sz="2500" dirty="0">
                <a:solidFill>
                  <a:srgbClr val="B07ACC"/>
                </a:solidFill>
                <a:latin typeface="Londrina Solid"/>
                <a:ea typeface="Londrina Solid"/>
                <a:cs typeface="Londrina Solid"/>
                <a:sym typeface="Londrina Solid"/>
              </a:rPr>
              <a:t>Key Stakeholders in LGBTQ+ Digital Health</a:t>
            </a:r>
            <a:endParaRPr sz="2500" dirty="0"/>
          </a:p>
        </p:txBody>
      </p:sp>
      <p:sp>
        <p:nvSpPr>
          <p:cNvPr id="2" name="Rectangle 1">
            <a:extLst>
              <a:ext uri="{FF2B5EF4-FFF2-40B4-BE49-F238E27FC236}">
                <a16:creationId xmlns:a16="http://schemas.microsoft.com/office/drawing/2014/main" id="{4055DDA3-62F9-4E06-A5A0-1ED44FEDFDD8}"/>
              </a:ext>
            </a:extLst>
          </p:cNvPr>
          <p:cNvSpPr>
            <a:spLocks noChangeArrowheads="1"/>
          </p:cNvSpPr>
          <p:nvPr/>
        </p:nvSpPr>
        <p:spPr bwMode="auto">
          <a:xfrm>
            <a:off x="1358965" y="1895732"/>
            <a:ext cx="6236454" cy="20928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300" b="1" i="0" u="none" strike="noStrike" cap="none" normalizeH="0" baseline="0" dirty="0">
                <a:ln>
                  <a:noFill/>
                </a:ln>
                <a:solidFill>
                  <a:schemeClr val="tx1"/>
                </a:solidFill>
                <a:effectLst/>
                <a:latin typeface="Arial" panose="020B0604020202020204" pitchFamily="34" charset="0"/>
              </a:rPr>
              <a:t>Healthcare Providers</a:t>
            </a:r>
            <a:r>
              <a:rPr kumimoji="0" lang="en-US" altLang="en-US" sz="1300" b="0" i="0" u="none" strike="noStrike" cap="none" normalizeH="0" baseline="0" dirty="0">
                <a:ln>
                  <a:noFill/>
                </a:ln>
                <a:solidFill>
                  <a:schemeClr val="tx1"/>
                </a:solidFill>
                <a:effectLst/>
                <a:latin typeface="Arial" panose="020B0604020202020204" pitchFamily="34" charset="0"/>
              </a:rPr>
              <a:t>: Essential for building trust through culturally competent care and promoting engagement with digital tools (</a:t>
            </a:r>
            <a:r>
              <a:rPr kumimoji="0" lang="en-US" altLang="en-US" sz="1300" b="0" i="0" u="none" strike="noStrike" cap="none" normalizeH="0" baseline="0" dirty="0" err="1">
                <a:ln>
                  <a:noFill/>
                </a:ln>
                <a:solidFill>
                  <a:schemeClr val="tx1"/>
                </a:solidFill>
                <a:effectLst/>
                <a:latin typeface="Arial" panose="020B0604020202020204" pitchFamily="34" charset="0"/>
              </a:rPr>
              <a:t>Nowaskie</a:t>
            </a:r>
            <a:r>
              <a:rPr kumimoji="0" lang="en-US" altLang="en-US" sz="1300" b="0" i="0" u="none" strike="noStrike" cap="none" normalizeH="0" baseline="0" dirty="0">
                <a:ln>
                  <a:noFill/>
                </a:ln>
                <a:solidFill>
                  <a:schemeClr val="tx1"/>
                </a:solidFill>
                <a:effectLst/>
                <a:latin typeface="Arial" panose="020B0604020202020204" pitchFamily="34" charset="0"/>
              </a:rPr>
              <a:t>, 2021).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300" b="1" i="0" u="none" strike="noStrike" cap="none" normalizeH="0" baseline="0" dirty="0">
                <a:ln>
                  <a:noFill/>
                </a:ln>
                <a:solidFill>
                  <a:schemeClr val="tx1"/>
                </a:solidFill>
                <a:effectLst/>
                <a:latin typeface="Arial" panose="020B0604020202020204" pitchFamily="34" charset="0"/>
              </a:rPr>
              <a:t>Tech Companies</a:t>
            </a:r>
            <a:r>
              <a:rPr kumimoji="0" lang="en-US" altLang="en-US" sz="1300" b="0" i="0" u="none" strike="noStrike" cap="none" normalizeH="0" baseline="0" dirty="0">
                <a:ln>
                  <a:noFill/>
                </a:ln>
                <a:solidFill>
                  <a:schemeClr val="tx1"/>
                </a:solidFill>
                <a:effectLst/>
                <a:latin typeface="Arial" panose="020B0604020202020204" pitchFamily="34" charset="0"/>
              </a:rPr>
              <a:t>: Must focus on user-centered design to meet LGBTQ+ health needs and ensure inclusivity in digital solutions (</a:t>
            </a:r>
            <a:r>
              <a:rPr kumimoji="0" lang="en-US" altLang="en-US" sz="1300" b="0" i="0" u="none" strike="noStrike" cap="none" normalizeH="0" baseline="0" dirty="0" err="1">
                <a:ln>
                  <a:noFill/>
                </a:ln>
                <a:solidFill>
                  <a:schemeClr val="tx1"/>
                </a:solidFill>
                <a:effectLst/>
                <a:latin typeface="Arial" panose="020B0604020202020204" pitchFamily="34" charset="0"/>
              </a:rPr>
              <a:t>Nowaskie</a:t>
            </a:r>
            <a:r>
              <a:rPr kumimoji="0" lang="en-US" altLang="en-US" sz="1300" b="0" i="0" u="none" strike="noStrike" cap="none" normalizeH="0" baseline="0" dirty="0">
                <a:ln>
                  <a:noFill/>
                </a:ln>
                <a:solidFill>
                  <a:schemeClr val="tx1"/>
                </a:solidFill>
                <a:effectLst/>
                <a:latin typeface="Arial" panose="020B0604020202020204" pitchFamily="34" charset="0"/>
              </a:rPr>
              <a:t>, 2021).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300" b="1" i="0" u="none" strike="noStrike" cap="none" normalizeH="0" baseline="0" dirty="0">
                <a:ln>
                  <a:noFill/>
                </a:ln>
                <a:solidFill>
                  <a:schemeClr val="tx1"/>
                </a:solidFill>
                <a:effectLst/>
                <a:latin typeface="Arial" panose="020B0604020202020204" pitchFamily="34" charset="0"/>
              </a:rPr>
              <a:t>Patient Advocacy Groups</a:t>
            </a:r>
            <a:r>
              <a:rPr kumimoji="0" lang="en-US" altLang="en-US" sz="1300" b="0" i="0" u="none" strike="noStrike" cap="none" normalizeH="0" baseline="0" dirty="0">
                <a:ln>
                  <a:noFill/>
                </a:ln>
                <a:solidFill>
                  <a:schemeClr val="tx1"/>
                </a:solidFill>
                <a:effectLst/>
                <a:latin typeface="Arial" panose="020B0604020202020204" pitchFamily="34" charset="0"/>
              </a:rPr>
              <a:t>: Critical for ensuring digital tools address health disparities and are culturally sensitive (Yu et al., 2023).</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300" b="1" i="0" u="none" strike="noStrike" cap="none" normalizeH="0" baseline="0" dirty="0">
                <a:ln>
                  <a:noFill/>
                </a:ln>
                <a:solidFill>
                  <a:schemeClr val="tx1"/>
                </a:solidFill>
                <a:effectLst/>
                <a:latin typeface="Arial" panose="020B0604020202020204" pitchFamily="34" charset="0"/>
              </a:rPr>
              <a:t>LGBTQ+ Community Members</a:t>
            </a:r>
            <a:r>
              <a:rPr kumimoji="0" lang="en-US" altLang="en-US" sz="1300" b="0" i="0" u="none" strike="noStrike" cap="none" normalizeH="0" baseline="0" dirty="0">
                <a:ln>
                  <a:noFill/>
                </a:ln>
                <a:solidFill>
                  <a:schemeClr val="tx1"/>
                </a:solidFill>
                <a:effectLst/>
                <a:latin typeface="Arial" panose="020B0604020202020204" pitchFamily="34" charset="0"/>
              </a:rPr>
              <a:t>: Active contributors to the design and testing of digital tools, ensuring relevance and alignment with real-world needs.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300" b="1" i="0" u="none" strike="noStrike" cap="none" normalizeH="0" baseline="0" dirty="0">
                <a:ln>
                  <a:noFill/>
                </a:ln>
                <a:solidFill>
                  <a:schemeClr val="tx1"/>
                </a:solidFill>
                <a:effectLst/>
                <a:latin typeface="Arial" panose="020B0604020202020204" pitchFamily="34" charset="0"/>
              </a:rPr>
              <a:t>Policy Makers</a:t>
            </a:r>
            <a:r>
              <a:rPr kumimoji="0" lang="en-US" altLang="en-US" sz="1300" b="0" i="0" u="none" strike="noStrike" cap="none" normalizeH="0" baseline="0" dirty="0">
                <a:ln>
                  <a:noFill/>
                </a:ln>
                <a:solidFill>
                  <a:schemeClr val="tx1"/>
                </a:solidFill>
                <a:effectLst/>
                <a:latin typeface="Arial" panose="020B0604020202020204" pitchFamily="34" charset="0"/>
              </a:rPr>
              <a:t>: Responsible for creating frameworks to promote equitable access to LGBTQ+-inclusive digital health interventions.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84"/>
        <p:cNvGrpSpPr/>
        <p:nvPr/>
      </p:nvGrpSpPr>
      <p:grpSpPr>
        <a:xfrm>
          <a:off x="0" y="0"/>
          <a:ext cx="0" cy="0"/>
          <a:chOff x="0" y="0"/>
          <a:chExt cx="0" cy="0"/>
        </a:xfrm>
      </p:grpSpPr>
      <p:sp>
        <p:nvSpPr>
          <p:cNvPr id="185" name="Google Shape;185;p20"/>
          <p:cNvSpPr/>
          <p:nvPr/>
        </p:nvSpPr>
        <p:spPr>
          <a:xfrm rot="-1989380">
            <a:off x="5761281" y="187365"/>
            <a:ext cx="3844692" cy="4250811"/>
          </a:xfrm>
          <a:custGeom>
            <a:avLst/>
            <a:gdLst/>
            <a:ahLst/>
            <a:cxnLst/>
            <a:rect l="l" t="t" r="r" b="b"/>
            <a:pathLst>
              <a:path w="13051865" h="14244873" extrusionOk="0">
                <a:moveTo>
                  <a:pt x="0" y="0"/>
                </a:moveTo>
                <a:lnTo>
                  <a:pt x="13051865" y="0"/>
                </a:lnTo>
                <a:lnTo>
                  <a:pt x="13051865" y="14244873"/>
                </a:lnTo>
                <a:lnTo>
                  <a:pt x="0" y="14244873"/>
                </a:lnTo>
                <a:lnTo>
                  <a:pt x="0" y="0"/>
                </a:lnTo>
                <a:close/>
              </a:path>
            </a:pathLst>
          </a:custGeom>
          <a:blipFill rotWithShape="1">
            <a:blip r:embed="rId3">
              <a:alphaModFix/>
            </a:blip>
            <a:stretch>
              <a:fillRect/>
            </a:stretch>
          </a:blipFill>
          <a:ln>
            <a:noFill/>
          </a:ln>
        </p:spPr>
      </p:sp>
      <p:sp>
        <p:nvSpPr>
          <p:cNvPr id="188" name="Google Shape;188;p20"/>
          <p:cNvSpPr/>
          <p:nvPr/>
        </p:nvSpPr>
        <p:spPr>
          <a:xfrm flipH="1">
            <a:off x="-1551307" y="1850621"/>
            <a:ext cx="5910343" cy="6450578"/>
          </a:xfrm>
          <a:custGeom>
            <a:avLst/>
            <a:gdLst/>
            <a:ahLst/>
            <a:cxnLst/>
            <a:rect l="l" t="t" r="r" b="b"/>
            <a:pathLst>
              <a:path w="11820685" h="12901156" extrusionOk="0">
                <a:moveTo>
                  <a:pt x="11820685" y="0"/>
                </a:moveTo>
                <a:lnTo>
                  <a:pt x="0" y="0"/>
                </a:lnTo>
                <a:lnTo>
                  <a:pt x="0" y="12901157"/>
                </a:lnTo>
                <a:lnTo>
                  <a:pt x="11820685" y="12901157"/>
                </a:lnTo>
                <a:lnTo>
                  <a:pt x="11820685" y="0"/>
                </a:lnTo>
                <a:close/>
              </a:path>
            </a:pathLst>
          </a:custGeom>
          <a:blipFill rotWithShape="1">
            <a:blip r:embed="rId3">
              <a:alphaModFix/>
            </a:blip>
            <a:stretch>
              <a:fillRect/>
            </a:stretch>
          </a:blipFill>
          <a:ln>
            <a:noFill/>
          </a:ln>
        </p:spPr>
      </p:sp>
      <p:sp>
        <p:nvSpPr>
          <p:cNvPr id="189" name="Google Shape;189;p20"/>
          <p:cNvSpPr/>
          <p:nvPr/>
        </p:nvSpPr>
        <p:spPr>
          <a:xfrm rot="10800000">
            <a:off x="0" y="-754038"/>
            <a:ext cx="4965222" cy="2536777"/>
          </a:xfrm>
          <a:custGeom>
            <a:avLst/>
            <a:gdLst/>
            <a:ahLst/>
            <a:cxnLst/>
            <a:rect l="l" t="t" r="r" b="b"/>
            <a:pathLst>
              <a:path w="9930444" h="5073554" extrusionOk="0">
                <a:moveTo>
                  <a:pt x="0" y="0"/>
                </a:moveTo>
                <a:lnTo>
                  <a:pt x="9930444" y="0"/>
                </a:lnTo>
                <a:lnTo>
                  <a:pt x="9930444" y="5073554"/>
                </a:lnTo>
                <a:lnTo>
                  <a:pt x="0" y="5073554"/>
                </a:lnTo>
                <a:lnTo>
                  <a:pt x="0" y="0"/>
                </a:lnTo>
                <a:close/>
              </a:path>
            </a:pathLst>
          </a:custGeom>
          <a:blipFill rotWithShape="1">
            <a:blip r:embed="rId4">
              <a:alphaModFix/>
            </a:blip>
            <a:stretch>
              <a:fillRect/>
            </a:stretch>
          </a:blipFill>
          <a:ln>
            <a:noFill/>
          </a:ln>
        </p:spPr>
      </p:sp>
      <p:sp>
        <p:nvSpPr>
          <p:cNvPr id="190" name="Google Shape;190;p20"/>
          <p:cNvSpPr txBox="1"/>
          <p:nvPr/>
        </p:nvSpPr>
        <p:spPr>
          <a:xfrm>
            <a:off x="453786" y="166704"/>
            <a:ext cx="4057650" cy="830997"/>
          </a:xfrm>
          <a:prstGeom prst="rect">
            <a:avLst/>
          </a:prstGeom>
          <a:noFill/>
          <a:ln>
            <a:noFill/>
          </a:ln>
        </p:spPr>
        <p:txBody>
          <a:bodyPr spcFirstLastPara="1" wrap="square" lIns="0" tIns="0" rIns="0" bIns="0" anchor="t" anchorCtr="0">
            <a:spAutoFit/>
          </a:bodyPr>
          <a:lstStyle/>
          <a:p>
            <a:pPr lvl="0" algn="ctr">
              <a:lnSpc>
                <a:spcPct val="120000"/>
              </a:lnSpc>
            </a:pPr>
            <a:r>
              <a:rPr lang="en-US" sz="4500" dirty="0">
                <a:solidFill>
                  <a:srgbClr val="B07ACC"/>
                </a:solidFill>
                <a:latin typeface="Londrina Solid"/>
                <a:ea typeface="Londrina Solid"/>
                <a:cs typeface="Londrina Solid"/>
                <a:sym typeface="Londrina Solid"/>
              </a:rPr>
              <a:t>Potential Barriers</a:t>
            </a:r>
            <a:endParaRPr sz="700" dirty="0"/>
          </a:p>
        </p:txBody>
      </p:sp>
      <p:sp>
        <p:nvSpPr>
          <p:cNvPr id="2" name="Rectangle 1">
            <a:extLst>
              <a:ext uri="{FF2B5EF4-FFF2-40B4-BE49-F238E27FC236}">
                <a16:creationId xmlns:a16="http://schemas.microsoft.com/office/drawing/2014/main" id="{80B7C766-EC68-4D2E-B0E8-676BCDF33DCF}"/>
              </a:ext>
            </a:extLst>
          </p:cNvPr>
          <p:cNvSpPr>
            <a:spLocks noChangeArrowheads="1"/>
          </p:cNvSpPr>
          <p:nvPr/>
        </p:nvSpPr>
        <p:spPr bwMode="auto">
          <a:xfrm>
            <a:off x="824435" y="1806489"/>
            <a:ext cx="5547360" cy="3108543"/>
          </a:xfrm>
          <a:prstGeom prst="rect">
            <a:avLst/>
          </a:prstGeom>
          <a:solidFill>
            <a:srgbClr val="FFE991"/>
          </a:solidFill>
          <a:ln>
            <a:noFill/>
          </a:ln>
          <a:effectLst/>
        </p:spPr>
        <p:txBody>
          <a:bodyPr vert="horz" wrap="square" lIns="91440" tIns="45720" rIns="91440" bIns="45720" numCol="1" anchor="ctr" anchorCtr="0" compatLnSpc="1">
            <a:prstTxWarp prst="textNoShape">
              <a:avLst/>
            </a:prstTxWarp>
            <a:spAutoFit/>
          </a:bodyPr>
          <a:lstStyle/>
          <a:p>
            <a:pPr marL="285750" lvl="0" indent="-285750" algn="just" eaLnBrk="0" fontAlgn="base" hangingPunct="0">
              <a:spcBef>
                <a:spcPct val="0"/>
              </a:spcBef>
              <a:spcAft>
                <a:spcPct val="0"/>
              </a:spcAft>
              <a:buClrTx/>
              <a:buFont typeface="Arial" panose="020B0604020202020204" pitchFamily="34" charset="0"/>
              <a:buChar char="•"/>
            </a:pPr>
            <a:r>
              <a:rPr lang="en-US" altLang="en-US" dirty="0">
                <a:solidFill>
                  <a:schemeClr val="bg2"/>
                </a:solidFill>
                <a:latin typeface="Arial" panose="020B0604020202020204" pitchFamily="34" charset="0"/>
              </a:rPr>
              <a:t>Limited digital literacy in certain LGBTQ+ populations, especially among underserved groups, could hinder the effective use of a custom LGBTQ+ Health Navigator App. Addressing this requires integrating user-friendly interfaces and educational tutorials within the app [(Kruk et al., 2019)].</a:t>
            </a:r>
          </a:p>
          <a:p>
            <a:pPr marL="285750" lvl="0" indent="-285750" algn="just" eaLnBrk="0" fontAlgn="base" hangingPunct="0">
              <a:spcBef>
                <a:spcPct val="0"/>
              </a:spcBef>
              <a:spcAft>
                <a:spcPct val="0"/>
              </a:spcAft>
              <a:buClrTx/>
              <a:buFont typeface="Arial" panose="020B0604020202020204" pitchFamily="34" charset="0"/>
              <a:buChar char="•"/>
            </a:pPr>
            <a:r>
              <a:rPr lang="en-US" altLang="en-US" dirty="0">
                <a:solidFill>
                  <a:schemeClr val="bg2"/>
                </a:solidFill>
                <a:latin typeface="Arial" panose="020B0604020202020204" pitchFamily="34" charset="0"/>
              </a:rPr>
              <a:t>Privacy fears related to digital health platforms can reduce trust among LGBTQ+ individuals. To counter this, our app will ensure strong encryption protocols and anonymous data handling to prioritize user confidentiality [(Alder, 2024)].</a:t>
            </a:r>
          </a:p>
          <a:p>
            <a:pPr marL="285750" lvl="0" indent="-285750" algn="just" eaLnBrk="0" fontAlgn="base" hangingPunct="0">
              <a:spcBef>
                <a:spcPct val="0"/>
              </a:spcBef>
              <a:spcAft>
                <a:spcPct val="0"/>
              </a:spcAft>
              <a:buClrTx/>
              <a:buFont typeface="Arial" panose="020B0604020202020204" pitchFamily="34" charset="0"/>
              <a:buChar char="•"/>
            </a:pPr>
            <a:r>
              <a:rPr lang="en-US" altLang="en-US" dirty="0">
                <a:solidFill>
                  <a:schemeClr val="bg2"/>
                </a:solidFill>
                <a:latin typeface="Arial" panose="020B0604020202020204" pitchFamily="34" charset="0"/>
              </a:rPr>
              <a:t>In underserved or rural areas, restricted access to reliable internet may limit the reach of our digital solution. Our intervention will include offline access features and partnerships with community centers to bridge the digital divide [(Kruk et al., 2019)]. </a:t>
            </a:r>
            <a:endParaRPr kumimoji="0" lang="en-US" altLang="en-US" i="0" u="none" strike="noStrike" cap="none" normalizeH="0" baseline="0" dirty="0">
              <a:ln>
                <a:noFill/>
              </a:ln>
              <a:solidFill>
                <a:schemeClr val="bg2"/>
              </a:solidFill>
              <a:effectLst/>
              <a:latin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C837"/>
        </a:solidFill>
        <a:effectLst/>
      </p:bgPr>
    </p:bg>
    <p:spTree>
      <p:nvGrpSpPr>
        <p:cNvPr id="1" name="Shape 196"/>
        <p:cNvGrpSpPr/>
        <p:nvPr/>
      </p:nvGrpSpPr>
      <p:grpSpPr>
        <a:xfrm>
          <a:off x="0" y="0"/>
          <a:ext cx="0" cy="0"/>
          <a:chOff x="0" y="0"/>
          <a:chExt cx="0" cy="0"/>
        </a:xfrm>
      </p:grpSpPr>
      <p:sp>
        <p:nvSpPr>
          <p:cNvPr id="198" name="Google Shape;198;p21"/>
          <p:cNvSpPr/>
          <p:nvPr/>
        </p:nvSpPr>
        <p:spPr>
          <a:xfrm flipH="1">
            <a:off x="-521314" y="-625032"/>
            <a:ext cx="6070344" cy="6625205"/>
          </a:xfrm>
          <a:custGeom>
            <a:avLst/>
            <a:gdLst/>
            <a:ahLst/>
            <a:cxnLst/>
            <a:rect l="l" t="t" r="r" b="b"/>
            <a:pathLst>
              <a:path w="12140688" h="13250410" extrusionOk="0">
                <a:moveTo>
                  <a:pt x="12140688" y="0"/>
                </a:moveTo>
                <a:lnTo>
                  <a:pt x="0" y="0"/>
                </a:lnTo>
                <a:lnTo>
                  <a:pt x="0" y="13250411"/>
                </a:lnTo>
                <a:lnTo>
                  <a:pt x="12140688" y="13250411"/>
                </a:lnTo>
                <a:lnTo>
                  <a:pt x="12140688" y="0"/>
                </a:lnTo>
                <a:close/>
              </a:path>
            </a:pathLst>
          </a:custGeom>
          <a:blipFill rotWithShape="1">
            <a:blip r:embed="rId3">
              <a:alphaModFix/>
            </a:blip>
            <a:stretch>
              <a:fillRect/>
            </a:stretch>
          </a:blipFill>
          <a:ln>
            <a:noFill/>
          </a:ln>
        </p:spPr>
      </p:sp>
      <p:sp>
        <p:nvSpPr>
          <p:cNvPr id="199" name="Google Shape;199;p21"/>
          <p:cNvSpPr/>
          <p:nvPr/>
        </p:nvSpPr>
        <p:spPr>
          <a:xfrm rot="-670742">
            <a:off x="198341" y="1012284"/>
            <a:ext cx="3029677" cy="1790129"/>
          </a:xfrm>
          <a:custGeom>
            <a:avLst/>
            <a:gdLst/>
            <a:ahLst/>
            <a:cxnLst/>
            <a:rect l="l" t="t" r="r" b="b"/>
            <a:pathLst>
              <a:path w="9921764" h="7329703" extrusionOk="0">
                <a:moveTo>
                  <a:pt x="0" y="0"/>
                </a:moveTo>
                <a:lnTo>
                  <a:pt x="9921764" y="0"/>
                </a:lnTo>
                <a:lnTo>
                  <a:pt x="9921764" y="7329702"/>
                </a:lnTo>
                <a:lnTo>
                  <a:pt x="0" y="7329702"/>
                </a:lnTo>
                <a:lnTo>
                  <a:pt x="0" y="0"/>
                </a:lnTo>
                <a:close/>
              </a:path>
            </a:pathLst>
          </a:custGeom>
          <a:blipFill rotWithShape="1">
            <a:blip r:embed="rId4">
              <a:alphaModFix/>
            </a:blip>
            <a:stretch>
              <a:fillRect/>
            </a:stretch>
          </a:blipFill>
          <a:ln>
            <a:noFill/>
          </a:ln>
        </p:spPr>
      </p:sp>
      <p:sp>
        <p:nvSpPr>
          <p:cNvPr id="200" name="Google Shape;200;p21"/>
          <p:cNvSpPr/>
          <p:nvPr/>
        </p:nvSpPr>
        <p:spPr>
          <a:xfrm>
            <a:off x="5046907" y="805583"/>
            <a:ext cx="1044630" cy="790120"/>
          </a:xfrm>
          <a:custGeom>
            <a:avLst/>
            <a:gdLst/>
            <a:ahLst/>
            <a:cxnLst/>
            <a:rect l="l" t="t" r="r" b="b"/>
            <a:pathLst>
              <a:path w="2089260" h="1580240" extrusionOk="0">
                <a:moveTo>
                  <a:pt x="0" y="0"/>
                </a:moveTo>
                <a:lnTo>
                  <a:pt x="2089260" y="0"/>
                </a:lnTo>
                <a:lnTo>
                  <a:pt x="2089260" y="1580241"/>
                </a:lnTo>
                <a:lnTo>
                  <a:pt x="0" y="1580241"/>
                </a:lnTo>
                <a:lnTo>
                  <a:pt x="0" y="0"/>
                </a:lnTo>
                <a:close/>
              </a:path>
            </a:pathLst>
          </a:custGeom>
          <a:blipFill rotWithShape="1">
            <a:blip r:embed="rId5">
              <a:alphaModFix/>
            </a:blip>
            <a:stretch>
              <a:fillRect/>
            </a:stretch>
          </a:blipFill>
          <a:ln>
            <a:noFill/>
          </a:ln>
        </p:spPr>
      </p:sp>
      <p:sp>
        <p:nvSpPr>
          <p:cNvPr id="201" name="Google Shape;201;p21"/>
          <p:cNvSpPr/>
          <p:nvPr/>
        </p:nvSpPr>
        <p:spPr>
          <a:xfrm>
            <a:off x="7145208" y="61913"/>
            <a:ext cx="2843904" cy="2151026"/>
          </a:xfrm>
          <a:custGeom>
            <a:avLst/>
            <a:gdLst/>
            <a:ahLst/>
            <a:cxnLst/>
            <a:rect l="l" t="t" r="r" b="b"/>
            <a:pathLst>
              <a:path w="5687808" h="4302051" extrusionOk="0">
                <a:moveTo>
                  <a:pt x="0" y="0"/>
                </a:moveTo>
                <a:lnTo>
                  <a:pt x="5687808" y="0"/>
                </a:lnTo>
                <a:lnTo>
                  <a:pt x="5687808" y="4302051"/>
                </a:lnTo>
                <a:lnTo>
                  <a:pt x="0" y="4302051"/>
                </a:lnTo>
                <a:lnTo>
                  <a:pt x="0" y="0"/>
                </a:lnTo>
                <a:close/>
              </a:path>
            </a:pathLst>
          </a:custGeom>
          <a:blipFill rotWithShape="1">
            <a:blip r:embed="rId6">
              <a:alphaModFix/>
            </a:blip>
            <a:stretch>
              <a:fillRect/>
            </a:stretch>
          </a:blipFill>
          <a:ln>
            <a:noFill/>
          </a:ln>
        </p:spPr>
      </p:sp>
      <p:sp>
        <p:nvSpPr>
          <p:cNvPr id="202" name="Google Shape;202;p21"/>
          <p:cNvSpPr txBox="1"/>
          <p:nvPr/>
        </p:nvSpPr>
        <p:spPr>
          <a:xfrm rot="-859081">
            <a:off x="367069" y="1445683"/>
            <a:ext cx="2692220" cy="923330"/>
          </a:xfrm>
          <a:prstGeom prst="rect">
            <a:avLst/>
          </a:prstGeom>
          <a:noFill/>
          <a:ln>
            <a:noFill/>
          </a:ln>
        </p:spPr>
        <p:txBody>
          <a:bodyPr spcFirstLastPara="1" wrap="square" lIns="0" tIns="0" rIns="0" bIns="0" anchor="t" anchorCtr="0">
            <a:spAutoFit/>
          </a:bodyPr>
          <a:lstStyle/>
          <a:p>
            <a:pPr lvl="0" algn="ctr"/>
            <a:r>
              <a:rPr lang="en-US" sz="2000" dirty="0">
                <a:solidFill>
                  <a:srgbClr val="FFFFFF"/>
                </a:solidFill>
                <a:latin typeface="Londrina Solid"/>
                <a:ea typeface="Londrina Solid"/>
                <a:cs typeface="Londrina Solid"/>
                <a:sym typeface="Londrina Solid"/>
              </a:rPr>
              <a:t>Legal and Ethical Issues for LGBTQ+ in Digital Health Interventions</a:t>
            </a:r>
            <a:endParaRPr sz="2000" dirty="0"/>
          </a:p>
        </p:txBody>
      </p:sp>
      <p:sp>
        <p:nvSpPr>
          <p:cNvPr id="3" name="Rectangle 2">
            <a:extLst>
              <a:ext uri="{FF2B5EF4-FFF2-40B4-BE49-F238E27FC236}">
                <a16:creationId xmlns:a16="http://schemas.microsoft.com/office/drawing/2014/main" id="{F3366FB7-9F70-43C2-A817-7201A9BFAA6C}"/>
              </a:ext>
            </a:extLst>
          </p:cNvPr>
          <p:cNvSpPr/>
          <p:nvPr/>
        </p:nvSpPr>
        <p:spPr>
          <a:xfrm>
            <a:off x="3245908" y="1907348"/>
            <a:ext cx="5844540" cy="2893100"/>
          </a:xfrm>
          <a:prstGeom prst="rect">
            <a:avLst/>
          </a:prstGeom>
          <a:solidFill>
            <a:srgbClr val="4D9F54"/>
          </a:solidFill>
        </p:spPr>
        <p:txBody>
          <a:bodyPr wrap="square">
            <a:spAutoFit/>
          </a:bodyPr>
          <a:lstStyle/>
          <a:p>
            <a:pPr marL="285750" indent="-285750">
              <a:buFont typeface="Arial" panose="020B0604020202020204" pitchFamily="34" charset="0"/>
              <a:buChar char="•"/>
            </a:pPr>
            <a:r>
              <a:rPr lang="en-US" b="1" dirty="0"/>
              <a:t>Data Privacy Violations: </a:t>
            </a:r>
            <a:r>
              <a:rPr lang="en-US" dirty="0"/>
              <a:t>LGBTQ+ individuals face heightened risks of data exposure or outing, especially on platforms lacking robust encryption. Without strict confidentiality measures, digital tools can compromise trust and drive users away.</a:t>
            </a:r>
          </a:p>
          <a:p>
            <a:pPr marL="285750" indent="-285750">
              <a:buFont typeface="Arial" panose="020B0604020202020204" pitchFamily="34" charset="0"/>
              <a:buChar char="•"/>
            </a:pPr>
            <a:r>
              <a:rPr lang="en-US" b="1" dirty="0"/>
              <a:t>Discrimination and Stigma: </a:t>
            </a:r>
            <a:r>
              <a:rPr lang="en-US" dirty="0"/>
              <a:t>Discriminatory practices in digital healthcare settings can marginalize LGBTQ+ users further. Many individuals avoid services if platforms fail to incorporate inclusive language and address specific healthcare needs</a:t>
            </a:r>
          </a:p>
          <a:p>
            <a:pPr marL="285750" indent="-285750">
              <a:buFont typeface="Arial" panose="020B0604020202020204" pitchFamily="34" charset="0"/>
              <a:buChar char="•"/>
            </a:pPr>
            <a:r>
              <a:rPr lang="en-US" b="1" dirty="0"/>
              <a:t>Informed Consent Challenges: </a:t>
            </a:r>
            <a:r>
              <a:rPr lang="en-US" dirty="0"/>
              <a:t>Lack of transparency in digital consent forms, especially regarding data use, can lead to misunderstandings or unintentional harm. LGBTQ+ users may not fully grasp the implications of data sharing, risking unwitting disclosure (Internet Society, 2024).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7"/>
          <p:cNvSpPr/>
          <p:nvPr/>
        </p:nvSpPr>
        <p:spPr>
          <a:xfrm rot="6161247">
            <a:off x="-88310" y="1188576"/>
            <a:ext cx="6513430" cy="6947659"/>
          </a:xfrm>
          <a:custGeom>
            <a:avLst/>
            <a:gdLst/>
            <a:ahLst/>
            <a:cxnLst/>
            <a:rect l="l" t="t" r="r" b="b"/>
            <a:pathLst>
              <a:path w="13026859" h="13895317" extrusionOk="0">
                <a:moveTo>
                  <a:pt x="0" y="0"/>
                </a:moveTo>
                <a:lnTo>
                  <a:pt x="13026860" y="0"/>
                </a:lnTo>
                <a:lnTo>
                  <a:pt x="13026860" y="13895316"/>
                </a:lnTo>
                <a:lnTo>
                  <a:pt x="0" y="13895316"/>
                </a:lnTo>
                <a:lnTo>
                  <a:pt x="0" y="0"/>
                </a:lnTo>
                <a:close/>
              </a:path>
            </a:pathLst>
          </a:custGeom>
          <a:blipFill rotWithShape="1">
            <a:blip r:embed="rId3">
              <a:alphaModFix/>
            </a:blip>
            <a:stretch>
              <a:fillRect/>
            </a:stretch>
          </a:blipFill>
          <a:ln>
            <a:noFill/>
          </a:ln>
        </p:spPr>
      </p:sp>
      <p:sp>
        <p:nvSpPr>
          <p:cNvPr id="149" name="Google Shape;149;p17"/>
          <p:cNvSpPr txBox="1"/>
          <p:nvPr/>
        </p:nvSpPr>
        <p:spPr>
          <a:xfrm>
            <a:off x="514350" y="647989"/>
            <a:ext cx="3255900" cy="2077492"/>
          </a:xfrm>
          <a:prstGeom prst="rect">
            <a:avLst/>
          </a:prstGeom>
          <a:noFill/>
          <a:ln>
            <a:noFill/>
          </a:ln>
        </p:spPr>
        <p:txBody>
          <a:bodyPr spcFirstLastPara="1" wrap="square" lIns="0" tIns="0" rIns="0" bIns="0" anchor="t" anchorCtr="0">
            <a:spAutoFit/>
          </a:bodyPr>
          <a:lstStyle/>
          <a:p>
            <a:pPr lvl="0"/>
            <a:r>
              <a:rPr lang="en-US" sz="4500" dirty="0">
                <a:solidFill>
                  <a:srgbClr val="B07ACC"/>
                </a:solidFill>
                <a:latin typeface="Londrina Solid"/>
                <a:ea typeface="Londrina Solid"/>
                <a:cs typeface="Londrina Solid"/>
                <a:sym typeface="Londrina Solid"/>
              </a:rPr>
              <a:t> Benefits</a:t>
            </a:r>
            <a:br>
              <a:rPr lang="en-US" sz="4500" dirty="0">
                <a:solidFill>
                  <a:srgbClr val="B07ACC"/>
                </a:solidFill>
                <a:latin typeface="Londrina Solid"/>
                <a:ea typeface="Londrina Solid"/>
                <a:cs typeface="Londrina Solid"/>
                <a:sym typeface="Londrina Solid"/>
              </a:rPr>
            </a:br>
            <a:r>
              <a:rPr lang="en-US" sz="4500" dirty="0">
                <a:solidFill>
                  <a:srgbClr val="B07ACC"/>
                </a:solidFill>
                <a:latin typeface="Londrina Solid"/>
                <a:ea typeface="Londrina Solid"/>
                <a:cs typeface="Londrina Solid"/>
                <a:sym typeface="Londrina Solid"/>
              </a:rPr>
              <a:t>Presented by: </a:t>
            </a:r>
            <a:r>
              <a:rPr lang="en-US" sz="4500" dirty="0" err="1">
                <a:solidFill>
                  <a:srgbClr val="B07ACC"/>
                </a:solidFill>
                <a:latin typeface="Londrina Solid"/>
                <a:ea typeface="Londrina Solid"/>
                <a:cs typeface="Londrina Solid"/>
                <a:sym typeface="Londrina Solid"/>
              </a:rPr>
              <a:t>Rupna</a:t>
            </a:r>
            <a:r>
              <a:rPr lang="en-US" sz="4500" dirty="0">
                <a:solidFill>
                  <a:srgbClr val="B07ACC"/>
                </a:solidFill>
                <a:latin typeface="Londrina Solid"/>
                <a:ea typeface="Londrina Solid"/>
                <a:cs typeface="Londrina Solid"/>
                <a:sym typeface="Londrina Solid"/>
              </a:rPr>
              <a:t> </a:t>
            </a:r>
          </a:p>
        </p:txBody>
      </p:sp>
      <p:sp>
        <p:nvSpPr>
          <p:cNvPr id="150" name="Google Shape;150;p17"/>
          <p:cNvSpPr/>
          <p:nvPr/>
        </p:nvSpPr>
        <p:spPr>
          <a:xfrm>
            <a:off x="4440055" y="0"/>
            <a:ext cx="4189595" cy="5064346"/>
          </a:xfrm>
          <a:custGeom>
            <a:avLst/>
            <a:gdLst/>
            <a:ahLst/>
            <a:cxnLst/>
            <a:rect l="l" t="t" r="r" b="b"/>
            <a:pathLst>
              <a:path w="8379189" h="10128691" extrusionOk="0">
                <a:moveTo>
                  <a:pt x="0" y="0"/>
                </a:moveTo>
                <a:lnTo>
                  <a:pt x="8379189" y="0"/>
                </a:lnTo>
                <a:lnTo>
                  <a:pt x="8379189" y="10128691"/>
                </a:lnTo>
                <a:lnTo>
                  <a:pt x="0" y="10128691"/>
                </a:lnTo>
                <a:lnTo>
                  <a:pt x="0" y="0"/>
                </a:lnTo>
                <a:close/>
              </a:path>
            </a:pathLst>
          </a:custGeom>
          <a:blipFill rotWithShape="1">
            <a:blip r:embed="rId4">
              <a:alphaModFix/>
            </a:blip>
            <a:stretch>
              <a:fillRect/>
            </a:stretch>
          </a:blipFill>
          <a:ln>
            <a:noFill/>
          </a:ln>
        </p:spPr>
      </p:sp>
      <p:sp>
        <p:nvSpPr>
          <p:cNvPr id="151" name="Google Shape;151;p17"/>
          <p:cNvSpPr/>
          <p:nvPr/>
        </p:nvSpPr>
        <p:spPr>
          <a:xfrm rot="-9155799">
            <a:off x="7976153" y="196066"/>
            <a:ext cx="1044630" cy="790120"/>
          </a:xfrm>
          <a:custGeom>
            <a:avLst/>
            <a:gdLst/>
            <a:ahLst/>
            <a:cxnLst/>
            <a:rect l="l" t="t" r="r" b="b"/>
            <a:pathLst>
              <a:path w="2089260" h="1580240" extrusionOk="0">
                <a:moveTo>
                  <a:pt x="0" y="0"/>
                </a:moveTo>
                <a:lnTo>
                  <a:pt x="2089260" y="0"/>
                </a:lnTo>
                <a:lnTo>
                  <a:pt x="2089260" y="1580240"/>
                </a:lnTo>
                <a:lnTo>
                  <a:pt x="0" y="1580240"/>
                </a:lnTo>
                <a:lnTo>
                  <a:pt x="0" y="0"/>
                </a:lnTo>
                <a:close/>
              </a:path>
            </a:pathLst>
          </a:custGeom>
          <a:blipFill rotWithShape="1">
            <a:blip r:embed="rId5">
              <a:alphaModFix/>
            </a:blip>
            <a:stretch>
              <a:fillRect/>
            </a:stretch>
          </a:blipFill>
          <a:ln>
            <a:noFill/>
          </a:ln>
        </p:spPr>
      </p:sp>
    </p:spTree>
    <p:extLst>
      <p:ext uri="{BB962C8B-B14F-4D97-AF65-F5344CB8AC3E}">
        <p14:creationId xmlns:p14="http://schemas.microsoft.com/office/powerpoint/2010/main" val="2815941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206"/>
        <p:cNvGrpSpPr/>
        <p:nvPr/>
      </p:nvGrpSpPr>
      <p:grpSpPr>
        <a:xfrm>
          <a:off x="0" y="0"/>
          <a:ext cx="0" cy="0"/>
          <a:chOff x="0" y="0"/>
          <a:chExt cx="0" cy="0"/>
        </a:xfrm>
      </p:grpSpPr>
      <p:sp>
        <p:nvSpPr>
          <p:cNvPr id="207" name="Google Shape;207;p22"/>
          <p:cNvSpPr/>
          <p:nvPr/>
        </p:nvSpPr>
        <p:spPr>
          <a:xfrm rot="-7889484">
            <a:off x="874548" y="-620244"/>
            <a:ext cx="2406451" cy="3372079"/>
          </a:xfrm>
          <a:custGeom>
            <a:avLst/>
            <a:gdLst/>
            <a:ahLst/>
            <a:cxnLst/>
            <a:rect l="l" t="t" r="r" b="b"/>
            <a:pathLst>
              <a:path w="9337604" h="10191110" extrusionOk="0">
                <a:moveTo>
                  <a:pt x="0" y="0"/>
                </a:moveTo>
                <a:lnTo>
                  <a:pt x="9337605" y="0"/>
                </a:lnTo>
                <a:lnTo>
                  <a:pt x="9337605" y="10191110"/>
                </a:lnTo>
                <a:lnTo>
                  <a:pt x="0" y="10191110"/>
                </a:lnTo>
                <a:lnTo>
                  <a:pt x="0" y="0"/>
                </a:lnTo>
                <a:close/>
              </a:path>
            </a:pathLst>
          </a:custGeom>
          <a:blipFill rotWithShape="1">
            <a:blip r:embed="rId3">
              <a:alphaModFix/>
            </a:blip>
            <a:stretch>
              <a:fillRect/>
            </a:stretch>
          </a:blipFill>
          <a:ln>
            <a:noFill/>
          </a:ln>
        </p:spPr>
      </p:sp>
      <p:sp>
        <p:nvSpPr>
          <p:cNvPr id="208" name="Google Shape;208;p22"/>
          <p:cNvSpPr/>
          <p:nvPr/>
        </p:nvSpPr>
        <p:spPr>
          <a:xfrm rot="7093331">
            <a:off x="256797" y="2140174"/>
            <a:ext cx="1876203" cy="2999276"/>
          </a:xfrm>
          <a:custGeom>
            <a:avLst/>
            <a:gdLst/>
            <a:ahLst/>
            <a:cxnLst/>
            <a:rect l="l" t="t" r="r" b="b"/>
            <a:pathLst>
              <a:path w="9337604" h="10191110" extrusionOk="0">
                <a:moveTo>
                  <a:pt x="0" y="0"/>
                </a:moveTo>
                <a:lnTo>
                  <a:pt x="9337605" y="0"/>
                </a:lnTo>
                <a:lnTo>
                  <a:pt x="9337605" y="10191110"/>
                </a:lnTo>
                <a:lnTo>
                  <a:pt x="0" y="10191110"/>
                </a:lnTo>
                <a:lnTo>
                  <a:pt x="0" y="0"/>
                </a:lnTo>
                <a:close/>
              </a:path>
            </a:pathLst>
          </a:custGeom>
          <a:blipFill rotWithShape="1">
            <a:blip r:embed="rId3">
              <a:alphaModFix/>
            </a:blip>
            <a:stretch>
              <a:fillRect/>
            </a:stretch>
          </a:blipFill>
          <a:ln>
            <a:noFill/>
          </a:ln>
        </p:spPr>
      </p:sp>
      <p:sp>
        <p:nvSpPr>
          <p:cNvPr id="209" name="Google Shape;209;p22"/>
          <p:cNvSpPr txBox="1"/>
          <p:nvPr/>
        </p:nvSpPr>
        <p:spPr>
          <a:xfrm>
            <a:off x="2791337" y="1881188"/>
            <a:ext cx="3561300" cy="923330"/>
          </a:xfrm>
          <a:prstGeom prst="rect">
            <a:avLst/>
          </a:prstGeom>
          <a:noFill/>
          <a:ln>
            <a:noFill/>
          </a:ln>
        </p:spPr>
        <p:txBody>
          <a:bodyPr spcFirstLastPara="1" wrap="square" lIns="0" tIns="0" rIns="0" bIns="0" anchor="t" anchorCtr="0">
            <a:spAutoFit/>
          </a:bodyPr>
          <a:lstStyle/>
          <a:p>
            <a:pPr lvl="0" algn="ctr"/>
            <a:r>
              <a:rPr lang="en-US" sz="2000" dirty="0">
                <a:solidFill>
                  <a:srgbClr val="31A15F"/>
                </a:solidFill>
                <a:latin typeface="Londrina Solid"/>
                <a:ea typeface="Londrina Solid"/>
                <a:cs typeface="Londrina Solid"/>
                <a:sym typeface="Londrina Solid"/>
              </a:rPr>
              <a:t>Potential Benefits of the Digital Health Promotion Intervention for LGBTQ+ Individuals</a:t>
            </a:r>
            <a:endParaRPr sz="2000" dirty="0"/>
          </a:p>
        </p:txBody>
      </p:sp>
      <p:sp>
        <p:nvSpPr>
          <p:cNvPr id="210" name="Google Shape;210;p22"/>
          <p:cNvSpPr/>
          <p:nvPr/>
        </p:nvSpPr>
        <p:spPr>
          <a:xfrm rot="-6718647" flipH="1">
            <a:off x="6145708" y="1711989"/>
            <a:ext cx="3654679" cy="2574540"/>
          </a:xfrm>
          <a:custGeom>
            <a:avLst/>
            <a:gdLst/>
            <a:ahLst/>
            <a:cxnLst/>
            <a:rect l="l" t="t" r="r" b="b"/>
            <a:pathLst>
              <a:path w="9337604" h="10191110" extrusionOk="0">
                <a:moveTo>
                  <a:pt x="9337604" y="0"/>
                </a:moveTo>
                <a:lnTo>
                  <a:pt x="0" y="0"/>
                </a:lnTo>
                <a:lnTo>
                  <a:pt x="0" y="10191109"/>
                </a:lnTo>
                <a:lnTo>
                  <a:pt x="9337604" y="10191109"/>
                </a:lnTo>
                <a:lnTo>
                  <a:pt x="9337604" y="0"/>
                </a:lnTo>
                <a:close/>
              </a:path>
            </a:pathLst>
          </a:custGeom>
          <a:blipFill rotWithShape="1">
            <a:blip r:embed="rId3">
              <a:alphaModFix/>
            </a:blip>
            <a:stretch>
              <a:fillRect/>
            </a:stretch>
          </a:blipFill>
          <a:ln>
            <a:noFill/>
          </a:ln>
        </p:spPr>
      </p:sp>
      <p:sp>
        <p:nvSpPr>
          <p:cNvPr id="211" name="Google Shape;211;p22"/>
          <p:cNvSpPr/>
          <p:nvPr/>
        </p:nvSpPr>
        <p:spPr>
          <a:xfrm rot="-10005612">
            <a:off x="932998" y="2835449"/>
            <a:ext cx="2956183" cy="1880139"/>
          </a:xfrm>
          <a:custGeom>
            <a:avLst/>
            <a:gdLst/>
            <a:ahLst/>
            <a:cxnLst/>
            <a:rect l="l" t="t" r="r" b="b"/>
            <a:pathLst>
              <a:path w="5912365" h="3020681" extrusionOk="0">
                <a:moveTo>
                  <a:pt x="0" y="0"/>
                </a:moveTo>
                <a:lnTo>
                  <a:pt x="5912365" y="0"/>
                </a:lnTo>
                <a:lnTo>
                  <a:pt x="5912365" y="3020681"/>
                </a:lnTo>
                <a:lnTo>
                  <a:pt x="0" y="3020681"/>
                </a:lnTo>
                <a:lnTo>
                  <a:pt x="0" y="0"/>
                </a:lnTo>
                <a:close/>
              </a:path>
            </a:pathLst>
          </a:custGeom>
          <a:blipFill rotWithShape="1">
            <a:blip r:embed="rId4">
              <a:alphaModFix/>
            </a:blip>
            <a:stretch>
              <a:fillRect/>
            </a:stretch>
          </a:blipFill>
          <a:ln>
            <a:noFill/>
          </a:ln>
        </p:spPr>
      </p:sp>
      <p:sp>
        <p:nvSpPr>
          <p:cNvPr id="212" name="Google Shape;212;p22"/>
          <p:cNvSpPr/>
          <p:nvPr/>
        </p:nvSpPr>
        <p:spPr>
          <a:xfrm rot="9970961">
            <a:off x="333405" y="160162"/>
            <a:ext cx="2956183" cy="2088802"/>
          </a:xfrm>
          <a:custGeom>
            <a:avLst/>
            <a:gdLst/>
            <a:ahLst/>
            <a:cxnLst/>
            <a:rect l="l" t="t" r="r" b="b"/>
            <a:pathLst>
              <a:path w="5912365" h="3020681" extrusionOk="0">
                <a:moveTo>
                  <a:pt x="0" y="0"/>
                </a:moveTo>
                <a:lnTo>
                  <a:pt x="5912365" y="0"/>
                </a:lnTo>
                <a:lnTo>
                  <a:pt x="5912365" y="3020681"/>
                </a:lnTo>
                <a:lnTo>
                  <a:pt x="0" y="3020681"/>
                </a:lnTo>
                <a:lnTo>
                  <a:pt x="0" y="0"/>
                </a:lnTo>
                <a:close/>
              </a:path>
            </a:pathLst>
          </a:custGeom>
          <a:blipFill rotWithShape="1">
            <a:blip r:embed="rId5">
              <a:alphaModFix/>
            </a:blip>
            <a:stretch>
              <a:fillRect/>
            </a:stretch>
          </a:blipFill>
          <a:ln>
            <a:noFill/>
          </a:ln>
        </p:spPr>
      </p:sp>
      <p:sp>
        <p:nvSpPr>
          <p:cNvPr id="213" name="Google Shape;213;p22"/>
          <p:cNvSpPr/>
          <p:nvPr/>
        </p:nvSpPr>
        <p:spPr>
          <a:xfrm rot="-9768301">
            <a:off x="5795330" y="327210"/>
            <a:ext cx="2956183" cy="2054197"/>
          </a:xfrm>
          <a:custGeom>
            <a:avLst/>
            <a:gdLst/>
            <a:ahLst/>
            <a:cxnLst/>
            <a:rect l="l" t="t" r="r" b="b"/>
            <a:pathLst>
              <a:path w="5912365" h="3020681" extrusionOk="0">
                <a:moveTo>
                  <a:pt x="0" y="0"/>
                </a:moveTo>
                <a:lnTo>
                  <a:pt x="5912365" y="0"/>
                </a:lnTo>
                <a:lnTo>
                  <a:pt x="5912365" y="3020681"/>
                </a:lnTo>
                <a:lnTo>
                  <a:pt x="0" y="3020681"/>
                </a:lnTo>
                <a:lnTo>
                  <a:pt x="0" y="0"/>
                </a:lnTo>
                <a:close/>
              </a:path>
            </a:pathLst>
          </a:custGeom>
          <a:blipFill rotWithShape="1">
            <a:blip r:embed="rId6">
              <a:alphaModFix/>
            </a:blip>
            <a:stretch>
              <a:fillRect/>
            </a:stretch>
          </a:blipFill>
          <a:ln>
            <a:noFill/>
          </a:ln>
        </p:spPr>
      </p:sp>
      <p:sp>
        <p:nvSpPr>
          <p:cNvPr id="214" name="Google Shape;214;p22"/>
          <p:cNvSpPr/>
          <p:nvPr/>
        </p:nvSpPr>
        <p:spPr>
          <a:xfrm rot="9757101">
            <a:off x="5393884" y="2861224"/>
            <a:ext cx="2956182" cy="1883727"/>
          </a:xfrm>
          <a:custGeom>
            <a:avLst/>
            <a:gdLst/>
            <a:ahLst/>
            <a:cxnLst/>
            <a:rect l="l" t="t" r="r" b="b"/>
            <a:pathLst>
              <a:path w="5912365" h="3020681" extrusionOk="0">
                <a:moveTo>
                  <a:pt x="0" y="0"/>
                </a:moveTo>
                <a:lnTo>
                  <a:pt x="5912365" y="0"/>
                </a:lnTo>
                <a:lnTo>
                  <a:pt x="5912365" y="3020681"/>
                </a:lnTo>
                <a:lnTo>
                  <a:pt x="0" y="3020681"/>
                </a:lnTo>
                <a:lnTo>
                  <a:pt x="0" y="0"/>
                </a:lnTo>
                <a:close/>
              </a:path>
            </a:pathLst>
          </a:custGeom>
          <a:blipFill rotWithShape="1">
            <a:blip r:embed="rId7">
              <a:alphaModFix/>
            </a:blip>
            <a:stretch>
              <a:fillRect/>
            </a:stretch>
          </a:blipFill>
          <a:ln>
            <a:noFill/>
          </a:ln>
        </p:spPr>
      </p:sp>
      <p:sp>
        <p:nvSpPr>
          <p:cNvPr id="217" name="Google Shape;217;p22"/>
          <p:cNvSpPr txBox="1"/>
          <p:nvPr/>
        </p:nvSpPr>
        <p:spPr>
          <a:xfrm rot="794387">
            <a:off x="1171477" y="2987188"/>
            <a:ext cx="2690157" cy="1508105"/>
          </a:xfrm>
          <a:prstGeom prst="rect">
            <a:avLst/>
          </a:prstGeom>
          <a:noFill/>
          <a:ln>
            <a:noFill/>
          </a:ln>
        </p:spPr>
        <p:txBody>
          <a:bodyPr spcFirstLastPara="1" wrap="square" lIns="0" tIns="0" rIns="0" bIns="0" anchor="t" anchorCtr="0">
            <a:spAutoFit/>
          </a:bodyPr>
          <a:lstStyle/>
          <a:p>
            <a:pPr lvl="0" algn="ctr"/>
            <a:r>
              <a:rPr lang="en-US" dirty="0">
                <a:solidFill>
                  <a:srgbClr val="FFFFFF"/>
                </a:solidFill>
                <a:latin typeface="Arvo"/>
                <a:ea typeface="Arvo"/>
                <a:cs typeface="Arvo"/>
                <a:sym typeface="Arvo"/>
              </a:rPr>
              <a:t>Empowered Community Engagement: Includes gamified tools and educational resources to foster self-management and health literacy within LGBTQ+ communities.</a:t>
            </a:r>
            <a:endParaRPr dirty="0"/>
          </a:p>
        </p:txBody>
      </p:sp>
      <p:sp>
        <p:nvSpPr>
          <p:cNvPr id="220" name="Google Shape;220;p22"/>
          <p:cNvSpPr txBox="1"/>
          <p:nvPr/>
        </p:nvSpPr>
        <p:spPr>
          <a:xfrm rot="20770962">
            <a:off x="826863" y="370923"/>
            <a:ext cx="1978650" cy="1600438"/>
          </a:xfrm>
          <a:prstGeom prst="rect">
            <a:avLst/>
          </a:prstGeom>
          <a:noFill/>
          <a:ln>
            <a:noFill/>
          </a:ln>
        </p:spPr>
        <p:txBody>
          <a:bodyPr spcFirstLastPara="1" wrap="square" lIns="0" tIns="0" rIns="0" bIns="0" anchor="t" anchorCtr="0">
            <a:spAutoFit/>
          </a:bodyPr>
          <a:lstStyle/>
          <a:p>
            <a:pPr lvl="0" algn="ctr"/>
            <a:r>
              <a:rPr lang="en-US" sz="1300" dirty="0">
                <a:solidFill>
                  <a:srgbClr val="FFFFFF"/>
                </a:solidFill>
                <a:latin typeface="Arvo"/>
                <a:ea typeface="Arvo"/>
                <a:cs typeface="Arvo"/>
                <a:sym typeface="Arvo"/>
              </a:rPr>
              <a:t>Customized Health Solutions: Offers a tailored digital platform integrating personalized care plans for LGBTQ+ mental health, sexual health, and preventive care.</a:t>
            </a:r>
            <a:endParaRPr lang="en-US" sz="1300" dirty="0"/>
          </a:p>
        </p:txBody>
      </p:sp>
      <p:sp>
        <p:nvSpPr>
          <p:cNvPr id="223" name="Google Shape;223;p22"/>
          <p:cNvSpPr txBox="1"/>
          <p:nvPr/>
        </p:nvSpPr>
        <p:spPr>
          <a:xfrm rot="1031698">
            <a:off x="6066973" y="782854"/>
            <a:ext cx="2597818" cy="1292662"/>
          </a:xfrm>
          <a:prstGeom prst="rect">
            <a:avLst/>
          </a:prstGeom>
          <a:noFill/>
          <a:ln>
            <a:noFill/>
          </a:ln>
        </p:spPr>
        <p:txBody>
          <a:bodyPr spcFirstLastPara="1" wrap="square" lIns="0" tIns="0" rIns="0" bIns="0" anchor="t" anchorCtr="0">
            <a:spAutoFit/>
          </a:bodyPr>
          <a:lstStyle/>
          <a:p>
            <a:pPr lvl="0" algn="ctr"/>
            <a:r>
              <a:rPr lang="en-US" dirty="0">
                <a:solidFill>
                  <a:srgbClr val="FFFFFF"/>
                </a:solidFill>
                <a:latin typeface="Arvo"/>
                <a:ea typeface="Arvo"/>
                <a:cs typeface="Arvo"/>
                <a:sym typeface="Arvo"/>
              </a:rPr>
              <a:t>Confidential and Accessible Care: Provides anonymized remote access to health services, overcoming barriers like stigma and geographic limitations.</a:t>
            </a:r>
            <a:endParaRPr dirty="0"/>
          </a:p>
        </p:txBody>
      </p:sp>
      <p:sp>
        <p:nvSpPr>
          <p:cNvPr id="226" name="Google Shape;226;p22"/>
          <p:cNvSpPr txBox="1"/>
          <p:nvPr/>
        </p:nvSpPr>
        <p:spPr>
          <a:xfrm rot="20557102">
            <a:off x="5739638" y="3021466"/>
            <a:ext cx="2474940" cy="1508105"/>
          </a:xfrm>
          <a:prstGeom prst="rect">
            <a:avLst/>
          </a:prstGeom>
          <a:noFill/>
          <a:ln>
            <a:noFill/>
          </a:ln>
        </p:spPr>
        <p:txBody>
          <a:bodyPr spcFirstLastPara="1" wrap="square" lIns="0" tIns="0" rIns="0" bIns="0" anchor="t" anchorCtr="0">
            <a:spAutoFit/>
          </a:bodyPr>
          <a:lstStyle/>
          <a:p>
            <a:pPr lvl="0" algn="ctr"/>
            <a:r>
              <a:rPr lang="en-US" dirty="0">
                <a:solidFill>
                  <a:srgbClr val="FFFFFF"/>
                </a:solidFill>
                <a:latin typeface="Arvo"/>
                <a:ea typeface="Arvo"/>
                <a:cs typeface="Arvo"/>
                <a:sym typeface="Arvo"/>
              </a:rPr>
              <a:t>Bridging Gaps in Healthcare: Promotes health equity by addressing cultural competency gaps in digital health delivery, reducing disparities in care access.</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230"/>
        <p:cNvGrpSpPr/>
        <p:nvPr/>
      </p:nvGrpSpPr>
      <p:grpSpPr>
        <a:xfrm>
          <a:off x="0" y="0"/>
          <a:ext cx="0" cy="0"/>
          <a:chOff x="0" y="0"/>
          <a:chExt cx="0" cy="0"/>
        </a:xfrm>
      </p:grpSpPr>
      <p:sp>
        <p:nvSpPr>
          <p:cNvPr id="232" name="Google Shape;232;p23"/>
          <p:cNvSpPr/>
          <p:nvPr/>
        </p:nvSpPr>
        <p:spPr>
          <a:xfrm>
            <a:off x="2465162" y="2071722"/>
            <a:ext cx="4213676" cy="980885"/>
          </a:xfrm>
          <a:custGeom>
            <a:avLst/>
            <a:gdLst/>
            <a:ahLst/>
            <a:cxnLst/>
            <a:rect l="l" t="t" r="r" b="b"/>
            <a:pathLst>
              <a:path w="2219549" h="516680" extrusionOk="0">
                <a:moveTo>
                  <a:pt x="0" y="0"/>
                </a:moveTo>
                <a:lnTo>
                  <a:pt x="2219549" y="0"/>
                </a:lnTo>
                <a:lnTo>
                  <a:pt x="2219549" y="516680"/>
                </a:lnTo>
                <a:lnTo>
                  <a:pt x="0" y="516680"/>
                </a:lnTo>
                <a:close/>
              </a:path>
            </a:pathLst>
          </a:custGeom>
          <a:solidFill>
            <a:srgbClr val="000000">
              <a:alpha val="0"/>
            </a:srgbClr>
          </a:solidFill>
          <a:ln>
            <a:noFill/>
          </a:ln>
        </p:spPr>
      </p:sp>
      <p:sp>
        <p:nvSpPr>
          <p:cNvPr id="234" name="Google Shape;234;p23"/>
          <p:cNvSpPr/>
          <p:nvPr/>
        </p:nvSpPr>
        <p:spPr>
          <a:xfrm>
            <a:off x="-2167348" y="-149958"/>
            <a:ext cx="4468806" cy="5474801"/>
          </a:xfrm>
          <a:custGeom>
            <a:avLst/>
            <a:gdLst/>
            <a:ahLst/>
            <a:cxnLst/>
            <a:rect l="l" t="t" r="r" b="b"/>
            <a:pathLst>
              <a:path w="8937612" h="10949601" extrusionOk="0">
                <a:moveTo>
                  <a:pt x="0" y="0"/>
                </a:moveTo>
                <a:lnTo>
                  <a:pt x="8937612" y="0"/>
                </a:lnTo>
                <a:lnTo>
                  <a:pt x="8937612" y="10949601"/>
                </a:lnTo>
                <a:lnTo>
                  <a:pt x="0" y="10949601"/>
                </a:lnTo>
                <a:lnTo>
                  <a:pt x="0" y="0"/>
                </a:lnTo>
                <a:close/>
              </a:path>
            </a:pathLst>
          </a:custGeom>
          <a:blipFill rotWithShape="1">
            <a:blip r:embed="rId3">
              <a:alphaModFix/>
            </a:blip>
            <a:stretch>
              <a:fillRect/>
            </a:stretch>
          </a:blipFill>
          <a:ln>
            <a:noFill/>
          </a:ln>
        </p:spPr>
      </p:sp>
      <p:sp>
        <p:nvSpPr>
          <p:cNvPr id="235" name="Google Shape;235;p23"/>
          <p:cNvSpPr/>
          <p:nvPr/>
        </p:nvSpPr>
        <p:spPr>
          <a:xfrm>
            <a:off x="7075745" y="514350"/>
            <a:ext cx="4314686" cy="4875352"/>
          </a:xfrm>
          <a:custGeom>
            <a:avLst/>
            <a:gdLst/>
            <a:ahLst/>
            <a:cxnLst/>
            <a:rect l="l" t="t" r="r" b="b"/>
            <a:pathLst>
              <a:path w="8629372" h="9750703" extrusionOk="0">
                <a:moveTo>
                  <a:pt x="0" y="0"/>
                </a:moveTo>
                <a:lnTo>
                  <a:pt x="8629372" y="0"/>
                </a:lnTo>
                <a:lnTo>
                  <a:pt x="8629372" y="9750703"/>
                </a:lnTo>
                <a:lnTo>
                  <a:pt x="0" y="9750703"/>
                </a:lnTo>
                <a:lnTo>
                  <a:pt x="0" y="0"/>
                </a:lnTo>
                <a:close/>
              </a:path>
            </a:pathLst>
          </a:custGeom>
          <a:blipFill rotWithShape="1">
            <a:blip r:embed="rId4">
              <a:alphaModFix/>
            </a:blip>
            <a:stretch>
              <a:fillRect/>
            </a:stretch>
          </a:blipFill>
          <a:ln>
            <a:noFill/>
          </a:ln>
        </p:spPr>
      </p:sp>
      <p:sp>
        <p:nvSpPr>
          <p:cNvPr id="236" name="Google Shape;236;p23"/>
          <p:cNvSpPr txBox="1"/>
          <p:nvPr/>
        </p:nvSpPr>
        <p:spPr>
          <a:xfrm>
            <a:off x="1755085" y="471260"/>
            <a:ext cx="4213676" cy="517065"/>
          </a:xfrm>
          <a:prstGeom prst="rect">
            <a:avLst/>
          </a:prstGeom>
          <a:noFill/>
          <a:ln>
            <a:noFill/>
          </a:ln>
        </p:spPr>
        <p:txBody>
          <a:bodyPr spcFirstLastPara="1" wrap="square" lIns="0" tIns="0" rIns="0" bIns="0" anchor="t" anchorCtr="0">
            <a:spAutoFit/>
          </a:bodyPr>
          <a:lstStyle/>
          <a:p>
            <a:pPr lvl="0" algn="ctr">
              <a:lnSpc>
                <a:spcPct val="120000"/>
              </a:lnSpc>
            </a:pPr>
            <a:r>
              <a:rPr lang="en-US" sz="2800" dirty="0">
                <a:solidFill>
                  <a:srgbClr val="1F2C33"/>
                </a:solidFill>
                <a:latin typeface="Arvo"/>
                <a:ea typeface="Arvo"/>
                <a:cs typeface="Arvo"/>
                <a:sym typeface="Arvo"/>
              </a:rPr>
              <a:t>Implications on Policies</a:t>
            </a:r>
            <a:endParaRPr sz="1000" dirty="0"/>
          </a:p>
        </p:txBody>
      </p:sp>
      <p:sp>
        <p:nvSpPr>
          <p:cNvPr id="2" name="Rectangle 1">
            <a:extLst>
              <a:ext uri="{FF2B5EF4-FFF2-40B4-BE49-F238E27FC236}">
                <a16:creationId xmlns:a16="http://schemas.microsoft.com/office/drawing/2014/main" id="{EDB634DE-F115-49C4-A255-72DB3291D67E}"/>
              </a:ext>
            </a:extLst>
          </p:cNvPr>
          <p:cNvSpPr/>
          <p:nvPr/>
        </p:nvSpPr>
        <p:spPr>
          <a:xfrm>
            <a:off x="1828800" y="1580768"/>
            <a:ext cx="5189220" cy="3108543"/>
          </a:xfrm>
          <a:prstGeom prst="rect">
            <a:avLst/>
          </a:prstGeom>
        </p:spPr>
        <p:txBody>
          <a:bodyPr wrap="square">
            <a:spAutoFit/>
          </a:bodyPr>
          <a:lstStyle/>
          <a:p>
            <a:pPr marL="342900" indent="-342900">
              <a:buFont typeface="+mj-lt"/>
              <a:buAutoNum type="arabicPeriod"/>
            </a:pPr>
            <a:r>
              <a:rPr lang="en-US" b="1" dirty="0"/>
              <a:t>Shaping Health Policies</a:t>
            </a:r>
            <a:br>
              <a:rPr lang="en-US" dirty="0"/>
            </a:br>
            <a:r>
              <a:rPr lang="en-US" dirty="0"/>
              <a:t>The success of LGBTQ+ digital health interventions may prompt </a:t>
            </a:r>
            <a:r>
              <a:rPr lang="en-US" b="1" dirty="0"/>
              <a:t>inclusive policy frameworks</a:t>
            </a:r>
            <a:r>
              <a:rPr lang="en-US" dirty="0"/>
              <a:t> that ensure equitable healthcare access for all marginalized communities.</a:t>
            </a:r>
          </a:p>
          <a:p>
            <a:pPr marL="342900" indent="-342900">
              <a:buFont typeface="+mj-lt"/>
              <a:buAutoNum type="arabicPeriod"/>
            </a:pPr>
            <a:r>
              <a:rPr lang="en-US" b="1" dirty="0"/>
              <a:t>Policy Adjustments for Telehealth</a:t>
            </a:r>
            <a:br>
              <a:rPr lang="en-US" dirty="0"/>
            </a:br>
            <a:r>
              <a:rPr lang="en-US" dirty="0"/>
              <a:t>Digital health adoption could push for more </a:t>
            </a:r>
            <a:r>
              <a:rPr lang="en-US" b="1" dirty="0"/>
              <a:t>telehealth-friendly</a:t>
            </a:r>
            <a:r>
              <a:rPr lang="en-US" dirty="0"/>
              <a:t> policies, making remote consultations more accessible and reimbursable for LGBTQ+ populations.</a:t>
            </a:r>
          </a:p>
          <a:p>
            <a:pPr marL="342900" indent="-342900">
              <a:buFont typeface="+mj-lt"/>
              <a:buAutoNum type="arabicPeriod"/>
            </a:pPr>
            <a:r>
              <a:rPr lang="en-US" b="1" dirty="0"/>
              <a:t>Strengthening LGBTQ+ Health Protections</a:t>
            </a:r>
            <a:br>
              <a:rPr lang="en-US" dirty="0"/>
            </a:br>
            <a:r>
              <a:rPr lang="en-US" dirty="0"/>
              <a:t>Evidence from digital health programs could advocate for </a:t>
            </a:r>
            <a:r>
              <a:rPr lang="en-US" b="1" dirty="0"/>
              <a:t>anti-discrimination policies</a:t>
            </a:r>
            <a:r>
              <a:rPr lang="en-US" dirty="0"/>
              <a:t>, reinforcing legal protections for LGBTQ+ individuals within the healthcare system (</a:t>
            </a:r>
            <a:r>
              <a:rPr lang="en-US" dirty="0" err="1"/>
              <a:t>Gustavson</a:t>
            </a:r>
            <a:r>
              <a:rPr lang="en-US" dirty="0"/>
              <a:t> et al., 2022).</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241"/>
        <p:cNvGrpSpPr/>
        <p:nvPr/>
      </p:nvGrpSpPr>
      <p:grpSpPr>
        <a:xfrm>
          <a:off x="0" y="0"/>
          <a:ext cx="0" cy="0"/>
          <a:chOff x="0" y="0"/>
          <a:chExt cx="0" cy="0"/>
        </a:xfrm>
      </p:grpSpPr>
      <p:pic>
        <p:nvPicPr>
          <p:cNvPr id="242" name="Google Shape;242;p24"/>
          <p:cNvPicPr preferRelativeResize="0"/>
          <p:nvPr/>
        </p:nvPicPr>
        <p:blipFill>
          <a:blip r:embed="rId3">
            <a:alphaModFix/>
          </a:blip>
          <a:stretch>
            <a:fillRect/>
          </a:stretch>
        </p:blipFill>
        <p:spPr>
          <a:xfrm>
            <a:off x="-219390" y="-704075"/>
            <a:ext cx="10808099" cy="5400849"/>
          </a:xfrm>
          <a:prstGeom prst="rect">
            <a:avLst/>
          </a:prstGeom>
          <a:noFill/>
          <a:ln>
            <a:noFill/>
          </a:ln>
        </p:spPr>
      </p:pic>
      <p:sp>
        <p:nvSpPr>
          <p:cNvPr id="258" name="Google Shape;258;p24"/>
          <p:cNvSpPr txBox="1"/>
          <p:nvPr/>
        </p:nvSpPr>
        <p:spPr>
          <a:xfrm>
            <a:off x="806124" y="319292"/>
            <a:ext cx="7543808" cy="461665"/>
          </a:xfrm>
          <a:prstGeom prst="rect">
            <a:avLst/>
          </a:prstGeom>
          <a:noFill/>
          <a:ln>
            <a:noFill/>
          </a:ln>
        </p:spPr>
        <p:txBody>
          <a:bodyPr spcFirstLastPara="1" wrap="square" lIns="0" tIns="0" rIns="0" bIns="0" anchor="t" anchorCtr="0">
            <a:spAutoFit/>
          </a:bodyPr>
          <a:lstStyle/>
          <a:p>
            <a:pPr lvl="0" algn="ctr">
              <a:lnSpc>
                <a:spcPct val="120000"/>
              </a:lnSpc>
            </a:pPr>
            <a:r>
              <a:rPr lang="en-US" sz="2500" dirty="0">
                <a:solidFill>
                  <a:srgbClr val="FFFFFF"/>
                </a:solidFill>
                <a:latin typeface="Londrina Solid"/>
                <a:ea typeface="Londrina Solid"/>
                <a:cs typeface="Londrina Solid"/>
                <a:sym typeface="Londrina Solid"/>
              </a:rPr>
              <a:t>Implications on Research and Education</a:t>
            </a:r>
            <a:endParaRPr sz="2500" dirty="0"/>
          </a:p>
        </p:txBody>
      </p:sp>
      <p:sp>
        <p:nvSpPr>
          <p:cNvPr id="2" name="Rectangle 1">
            <a:extLst>
              <a:ext uri="{FF2B5EF4-FFF2-40B4-BE49-F238E27FC236}">
                <a16:creationId xmlns:a16="http://schemas.microsoft.com/office/drawing/2014/main" id="{2FE6C18A-2FCF-4B90-BD91-1805001096DA}"/>
              </a:ext>
            </a:extLst>
          </p:cNvPr>
          <p:cNvSpPr>
            <a:spLocks noChangeArrowheads="1"/>
          </p:cNvSpPr>
          <p:nvPr/>
        </p:nvSpPr>
        <p:spPr bwMode="auto">
          <a:xfrm>
            <a:off x="0" y="2401907"/>
            <a:ext cx="8702040"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DD2A55"/>
                </a:solidFill>
                <a:effectLst/>
                <a:latin typeface="Arial" panose="020B0604020202020204" pitchFamily="34" charset="0"/>
              </a:rPr>
              <a:t>Advancing Research on LGBTQ+ Health</a:t>
            </a:r>
            <a:br>
              <a:rPr kumimoji="0" lang="en-US" altLang="en-US" b="0" i="0" u="none" strike="noStrike" cap="none" normalizeH="0" baseline="0" dirty="0">
                <a:ln>
                  <a:noFill/>
                </a:ln>
                <a:solidFill>
                  <a:srgbClr val="DD2A55"/>
                </a:solidFill>
                <a:effectLst/>
                <a:latin typeface="Arial" panose="020B0604020202020204" pitchFamily="34" charset="0"/>
              </a:rPr>
            </a:br>
            <a:r>
              <a:rPr kumimoji="0" lang="en-US" altLang="en-US" b="0" i="0" u="none" strike="noStrike" cap="none" normalizeH="0" baseline="0" dirty="0">
                <a:ln>
                  <a:noFill/>
                </a:ln>
                <a:solidFill>
                  <a:srgbClr val="DD2A55"/>
                </a:solidFill>
                <a:effectLst/>
                <a:latin typeface="Arial" panose="020B0604020202020204" pitchFamily="34" charset="0"/>
              </a:rPr>
              <a:t>The intervention provides an opportunity for </a:t>
            </a:r>
            <a:r>
              <a:rPr kumimoji="0" lang="en-US" altLang="en-US" b="1" i="0" u="none" strike="noStrike" cap="none" normalizeH="0" baseline="0" dirty="0">
                <a:ln>
                  <a:noFill/>
                </a:ln>
                <a:solidFill>
                  <a:srgbClr val="DD2A55"/>
                </a:solidFill>
                <a:effectLst/>
                <a:latin typeface="Arial" panose="020B0604020202020204" pitchFamily="34" charset="0"/>
              </a:rPr>
              <a:t>data-driven insights</a:t>
            </a:r>
            <a:r>
              <a:rPr kumimoji="0" lang="en-US" altLang="en-US" b="0" i="0" u="none" strike="noStrike" cap="none" normalizeH="0" baseline="0" dirty="0">
                <a:ln>
                  <a:noFill/>
                </a:ln>
                <a:solidFill>
                  <a:srgbClr val="DD2A55"/>
                </a:solidFill>
                <a:effectLst/>
                <a:latin typeface="Arial" panose="020B0604020202020204" pitchFamily="34" charset="0"/>
              </a:rPr>
              <a:t> into LGBTQ+ health needs, driving </a:t>
            </a:r>
            <a:r>
              <a:rPr kumimoji="0" lang="en-US" altLang="en-US" b="1" i="0" u="none" strike="noStrike" cap="none" normalizeH="0" baseline="0" dirty="0">
                <a:ln>
                  <a:noFill/>
                </a:ln>
                <a:solidFill>
                  <a:srgbClr val="DD2A55"/>
                </a:solidFill>
                <a:effectLst/>
                <a:latin typeface="Arial" panose="020B0604020202020204" pitchFamily="34" charset="0"/>
              </a:rPr>
              <a:t>innovative research</a:t>
            </a:r>
            <a:r>
              <a:rPr kumimoji="0" lang="en-US" altLang="en-US" b="0" i="0" u="none" strike="noStrike" cap="none" normalizeH="0" baseline="0" dirty="0">
                <a:ln>
                  <a:noFill/>
                </a:ln>
                <a:solidFill>
                  <a:srgbClr val="DD2A55"/>
                </a:solidFill>
                <a:effectLst/>
                <a:latin typeface="Arial" panose="020B0604020202020204" pitchFamily="34" charset="0"/>
              </a:rPr>
              <a:t> on mental and physical health disparities.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DD2A55"/>
                </a:solidFill>
                <a:effectLst/>
                <a:latin typeface="Arial" panose="020B0604020202020204" pitchFamily="34" charset="0"/>
              </a:rPr>
              <a:t>Promoting Inclusive Education</a:t>
            </a:r>
            <a:br>
              <a:rPr kumimoji="0" lang="en-US" altLang="en-US" b="0" i="0" u="none" strike="noStrike" cap="none" normalizeH="0" baseline="0" dirty="0">
                <a:ln>
                  <a:noFill/>
                </a:ln>
                <a:solidFill>
                  <a:srgbClr val="DD2A55"/>
                </a:solidFill>
                <a:effectLst/>
                <a:latin typeface="Arial" panose="020B0604020202020204" pitchFamily="34" charset="0"/>
              </a:rPr>
            </a:br>
            <a:r>
              <a:rPr kumimoji="0" lang="en-US" altLang="en-US" b="0" i="0" u="none" strike="noStrike" cap="none" normalizeH="0" baseline="0" dirty="0">
                <a:ln>
                  <a:noFill/>
                </a:ln>
                <a:solidFill>
                  <a:srgbClr val="DD2A55"/>
                </a:solidFill>
                <a:effectLst/>
                <a:latin typeface="Arial" panose="020B0604020202020204" pitchFamily="34" charset="0"/>
              </a:rPr>
              <a:t>It encourages the inclusion of </a:t>
            </a:r>
            <a:r>
              <a:rPr kumimoji="0" lang="en-US" altLang="en-US" b="1" i="0" u="none" strike="noStrike" cap="none" normalizeH="0" baseline="0" dirty="0">
                <a:ln>
                  <a:noFill/>
                </a:ln>
                <a:solidFill>
                  <a:srgbClr val="DD2A55"/>
                </a:solidFill>
                <a:effectLst/>
                <a:latin typeface="Arial" panose="020B0604020202020204" pitchFamily="34" charset="0"/>
              </a:rPr>
              <a:t>LGBTQ+ health</a:t>
            </a:r>
            <a:r>
              <a:rPr kumimoji="0" lang="en-US" altLang="en-US" b="0" i="0" u="none" strike="noStrike" cap="none" normalizeH="0" baseline="0" dirty="0">
                <a:ln>
                  <a:noFill/>
                </a:ln>
                <a:solidFill>
                  <a:srgbClr val="DD2A55"/>
                </a:solidFill>
                <a:effectLst/>
                <a:latin typeface="Arial" panose="020B0604020202020204" pitchFamily="34" charset="0"/>
              </a:rPr>
              <a:t> in medical curricula, raising awareness and </a:t>
            </a:r>
            <a:r>
              <a:rPr kumimoji="0" lang="en-US" altLang="en-US" b="1" i="0" u="none" strike="noStrike" cap="none" normalizeH="0" baseline="0" dirty="0">
                <a:ln>
                  <a:noFill/>
                </a:ln>
                <a:solidFill>
                  <a:srgbClr val="DD2A55"/>
                </a:solidFill>
                <a:effectLst/>
                <a:latin typeface="Arial" panose="020B0604020202020204" pitchFamily="34" charset="0"/>
              </a:rPr>
              <a:t>cultural competency</a:t>
            </a:r>
            <a:r>
              <a:rPr kumimoji="0" lang="en-US" altLang="en-US" b="0" i="0" u="none" strike="noStrike" cap="none" normalizeH="0" baseline="0" dirty="0">
                <a:ln>
                  <a:noFill/>
                </a:ln>
                <a:solidFill>
                  <a:srgbClr val="DD2A55"/>
                </a:solidFill>
                <a:effectLst/>
                <a:latin typeface="Arial" panose="020B0604020202020204" pitchFamily="34" charset="0"/>
              </a:rPr>
              <a:t> among healthcare professionals.</a:t>
            </a:r>
          </a:p>
          <a:p>
            <a:pPr marL="285750" lvl="0" indent="-285750" eaLnBrk="0" fontAlgn="base" hangingPunct="0">
              <a:spcBef>
                <a:spcPct val="0"/>
              </a:spcBef>
              <a:spcAft>
                <a:spcPct val="0"/>
              </a:spcAft>
              <a:buClrTx/>
              <a:buFont typeface="Arial" panose="020B0604020202020204" pitchFamily="34" charset="0"/>
              <a:buChar char="•"/>
            </a:pPr>
            <a:r>
              <a:rPr kumimoji="0" lang="en-US" altLang="en-US" b="1" i="0" u="none" strike="noStrike" cap="none" normalizeH="0" baseline="0" dirty="0">
                <a:ln>
                  <a:noFill/>
                </a:ln>
                <a:solidFill>
                  <a:srgbClr val="DD2A55"/>
                </a:solidFill>
                <a:effectLst/>
                <a:latin typeface="Arial" panose="020B0604020202020204" pitchFamily="34" charset="0"/>
              </a:rPr>
              <a:t>Fostering Evidence-Based Practices</a:t>
            </a:r>
            <a:br>
              <a:rPr kumimoji="0" lang="en-US" altLang="en-US" b="0" i="0" u="none" strike="noStrike" cap="none" normalizeH="0" baseline="0" dirty="0">
                <a:ln>
                  <a:noFill/>
                </a:ln>
                <a:solidFill>
                  <a:srgbClr val="DD2A55"/>
                </a:solidFill>
                <a:effectLst/>
                <a:latin typeface="Arial" panose="020B0604020202020204" pitchFamily="34" charset="0"/>
              </a:rPr>
            </a:br>
            <a:r>
              <a:rPr kumimoji="0" lang="en-US" altLang="en-US" b="0" i="0" u="none" strike="noStrike" cap="none" normalizeH="0" baseline="0" dirty="0">
                <a:ln>
                  <a:noFill/>
                </a:ln>
                <a:solidFill>
                  <a:srgbClr val="DD2A55"/>
                </a:solidFill>
                <a:effectLst/>
                <a:latin typeface="Arial" panose="020B0604020202020204" pitchFamily="34" charset="0"/>
              </a:rPr>
              <a:t>Continuous feedback and data collection from digital tools can inform </a:t>
            </a:r>
            <a:r>
              <a:rPr kumimoji="0" lang="en-US" altLang="en-US" b="1" i="0" u="none" strike="noStrike" cap="none" normalizeH="0" baseline="0" dirty="0">
                <a:ln>
                  <a:noFill/>
                </a:ln>
                <a:solidFill>
                  <a:srgbClr val="DD2A55"/>
                </a:solidFill>
                <a:effectLst/>
                <a:latin typeface="Arial" panose="020B0604020202020204" pitchFamily="34" charset="0"/>
              </a:rPr>
              <a:t>evidence-based approaches</a:t>
            </a:r>
            <a:r>
              <a:rPr kumimoji="0" lang="en-US" altLang="en-US" b="0" i="0" u="none" strike="noStrike" cap="none" normalizeH="0" baseline="0" dirty="0">
                <a:ln>
                  <a:noFill/>
                </a:ln>
                <a:solidFill>
                  <a:srgbClr val="DD2A55"/>
                </a:solidFill>
                <a:effectLst/>
                <a:latin typeface="Arial" panose="020B0604020202020204" pitchFamily="34" charset="0"/>
              </a:rPr>
              <a:t>, optimizing health interventions and policies for LGBTQ</a:t>
            </a:r>
            <a:r>
              <a:rPr lang="en-US" altLang="en-US" dirty="0">
                <a:solidFill>
                  <a:srgbClr val="DD2A55"/>
                </a:solidFill>
                <a:latin typeface="Arial" panose="020B0604020202020204" pitchFamily="34" charset="0"/>
              </a:rPr>
              <a:t>+ individuals (Lampe et al., 2023).</a:t>
            </a:r>
            <a:endParaRPr kumimoji="0" lang="en-US" altLang="en-US" b="0" i="0" u="none" strike="noStrike" cap="none" normalizeH="0" baseline="0" dirty="0">
              <a:ln>
                <a:noFill/>
              </a:ln>
              <a:solidFill>
                <a:srgbClr val="DD2A55"/>
              </a:solidFill>
              <a:effectLst/>
              <a:latin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281"/>
        <p:cNvGrpSpPr/>
        <p:nvPr/>
      </p:nvGrpSpPr>
      <p:grpSpPr>
        <a:xfrm>
          <a:off x="0" y="0"/>
          <a:ext cx="0" cy="0"/>
          <a:chOff x="0" y="0"/>
          <a:chExt cx="0" cy="0"/>
        </a:xfrm>
      </p:grpSpPr>
      <p:sp>
        <p:nvSpPr>
          <p:cNvPr id="282" name="Google Shape;282;p26"/>
          <p:cNvSpPr/>
          <p:nvPr/>
        </p:nvSpPr>
        <p:spPr>
          <a:xfrm rot="-921092">
            <a:off x="5884474" y="991598"/>
            <a:ext cx="4142802" cy="3987446"/>
          </a:xfrm>
          <a:custGeom>
            <a:avLst/>
            <a:gdLst/>
            <a:ahLst/>
            <a:cxnLst/>
            <a:rect l="l" t="t" r="r" b="b"/>
            <a:pathLst>
              <a:path w="8285603" h="7974892" extrusionOk="0">
                <a:moveTo>
                  <a:pt x="0" y="0"/>
                </a:moveTo>
                <a:lnTo>
                  <a:pt x="8285603" y="0"/>
                </a:lnTo>
                <a:lnTo>
                  <a:pt x="8285603" y="7974892"/>
                </a:lnTo>
                <a:lnTo>
                  <a:pt x="0" y="7974892"/>
                </a:lnTo>
                <a:lnTo>
                  <a:pt x="0" y="0"/>
                </a:lnTo>
                <a:close/>
              </a:path>
            </a:pathLst>
          </a:custGeom>
          <a:blipFill rotWithShape="1">
            <a:blip r:embed="rId3">
              <a:alphaModFix/>
            </a:blip>
            <a:stretch>
              <a:fillRect/>
            </a:stretch>
          </a:blipFill>
          <a:ln>
            <a:noFill/>
          </a:ln>
        </p:spPr>
      </p:sp>
      <p:grpSp>
        <p:nvGrpSpPr>
          <p:cNvPr id="283" name="Google Shape;283;p26"/>
          <p:cNvGrpSpPr/>
          <p:nvPr/>
        </p:nvGrpSpPr>
        <p:grpSpPr>
          <a:xfrm>
            <a:off x="2777032" y="1808000"/>
            <a:ext cx="3589936" cy="1067918"/>
            <a:chOff x="0" y="-9525"/>
            <a:chExt cx="9573163" cy="2847782"/>
          </a:xfrm>
        </p:grpSpPr>
        <p:sp>
          <p:nvSpPr>
            <p:cNvPr id="284" name="Google Shape;284;p26"/>
            <p:cNvSpPr txBox="1"/>
            <p:nvPr/>
          </p:nvSpPr>
          <p:spPr>
            <a:xfrm>
              <a:off x="0" y="-9525"/>
              <a:ext cx="9573163" cy="1838237"/>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 sz="4500" b="0" i="0" u="none" strike="noStrike" cap="none" dirty="0">
                  <a:solidFill>
                    <a:srgbClr val="3D81DB"/>
                  </a:solidFill>
                  <a:latin typeface="Londrina Solid"/>
                  <a:ea typeface="Londrina Solid"/>
                  <a:cs typeface="Londrina Solid"/>
                  <a:sym typeface="Londrina Solid"/>
                </a:rPr>
                <a:t>Thank you!</a:t>
              </a:r>
              <a:endParaRPr sz="700" dirty="0"/>
            </a:p>
          </p:txBody>
        </p:sp>
        <p:sp>
          <p:nvSpPr>
            <p:cNvPr id="285" name="Google Shape;285;p26"/>
            <p:cNvSpPr txBox="1"/>
            <p:nvPr/>
          </p:nvSpPr>
          <p:spPr>
            <a:xfrm>
              <a:off x="567827" y="2436094"/>
              <a:ext cx="8437512" cy="402163"/>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endParaRPr sz="700" dirty="0"/>
            </a:p>
          </p:txBody>
        </p:sp>
      </p:grpSp>
      <p:sp>
        <p:nvSpPr>
          <p:cNvPr id="286" name="Google Shape;286;p26"/>
          <p:cNvSpPr/>
          <p:nvPr/>
        </p:nvSpPr>
        <p:spPr>
          <a:xfrm rot="5323157" flipH="1">
            <a:off x="-372174" y="-584340"/>
            <a:ext cx="4027324" cy="4395442"/>
          </a:xfrm>
          <a:custGeom>
            <a:avLst/>
            <a:gdLst/>
            <a:ahLst/>
            <a:cxnLst/>
            <a:rect l="l" t="t" r="r" b="b"/>
            <a:pathLst>
              <a:path w="8054647" h="8790884" extrusionOk="0">
                <a:moveTo>
                  <a:pt x="8054647" y="0"/>
                </a:moveTo>
                <a:lnTo>
                  <a:pt x="0" y="0"/>
                </a:lnTo>
                <a:lnTo>
                  <a:pt x="0" y="8790884"/>
                </a:lnTo>
                <a:lnTo>
                  <a:pt x="8054647" y="8790884"/>
                </a:lnTo>
                <a:lnTo>
                  <a:pt x="8054647" y="0"/>
                </a:lnTo>
                <a:close/>
              </a:path>
            </a:pathLst>
          </a:custGeom>
          <a:blipFill rotWithShape="1">
            <a:blip r:embed="rId4">
              <a:alphaModFix/>
            </a:blip>
            <a:stretch>
              <a:fillRect/>
            </a:stretch>
          </a:blipFill>
          <a:ln>
            <a:noFill/>
          </a:ln>
        </p:spPr>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B9701B-A163-43A5-94BB-FE40BD68B19C}"/>
              </a:ext>
            </a:extLst>
          </p:cNvPr>
          <p:cNvSpPr>
            <a:spLocks noChangeArrowheads="1"/>
          </p:cNvSpPr>
          <p:nvPr/>
        </p:nvSpPr>
        <p:spPr bwMode="auto">
          <a:xfrm>
            <a:off x="175260" y="718304"/>
            <a:ext cx="8595360"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171450" indent="-171450">
              <a:buFont typeface="Arial" panose="020B0604020202020204" pitchFamily="34" charset="0"/>
              <a:buChar char="•"/>
            </a:pPr>
            <a:r>
              <a:rPr lang="en-US" sz="800" dirty="0"/>
              <a:t>Alder, S. (2024). Healthcare data breach statistics. </a:t>
            </a:r>
            <a:r>
              <a:rPr lang="en-US" sz="800" i="1" dirty="0"/>
              <a:t>HIPAA Journal</a:t>
            </a:r>
            <a:r>
              <a:rPr lang="en-US" sz="800" dirty="0"/>
              <a:t> [online]. Available at: </a:t>
            </a:r>
            <a:r>
              <a:rPr lang="en-US" sz="800" dirty="0">
                <a:hlinkClick r:id="rId2"/>
              </a:rPr>
              <a:t>https://www.hipaajournal.com/healthcare-data-breach-statistics/</a:t>
            </a:r>
            <a:r>
              <a:rPr lang="en-US" sz="800" dirty="0"/>
              <a:t> (Accessed: 7 December 2024).</a:t>
            </a:r>
          </a:p>
          <a:p>
            <a:pPr marL="171450" indent="-171450">
              <a:buFont typeface="Arial" panose="020B0604020202020204" pitchFamily="34" charset="0"/>
              <a:buChar char="•"/>
            </a:pPr>
            <a:r>
              <a:rPr lang="en-US" sz="800" dirty="0"/>
              <a:t>Crockett, M.A., Martínez, V. and </a:t>
            </a:r>
            <a:r>
              <a:rPr lang="en-US" sz="800" dirty="0" err="1"/>
              <a:t>Caviedes</a:t>
            </a:r>
            <a:r>
              <a:rPr lang="en-US" sz="800" dirty="0"/>
              <a:t>, P. (2022). Barriers and facilitators to mental health help-seeking and experiences with service use among LGBT+ university students in Chile. </a:t>
            </a:r>
            <a:r>
              <a:rPr lang="en-US" sz="800" i="1" dirty="0"/>
              <a:t>International Journal of Environmental Research and Public Health</a:t>
            </a:r>
            <a:r>
              <a:rPr lang="en-US" sz="800" dirty="0"/>
              <a:t>, 19(24), p.16520. Available at: </a:t>
            </a:r>
            <a:r>
              <a:rPr lang="en-US" sz="800" dirty="0">
                <a:hlinkClick r:id="rId3"/>
              </a:rPr>
              <a:t>https://doi.org/10.3390/ijerph192416520</a:t>
            </a:r>
            <a:r>
              <a:rPr lang="en-US" sz="800" dirty="0"/>
              <a:t>.</a:t>
            </a:r>
          </a:p>
          <a:p>
            <a:pPr marL="171450" indent="-171450">
              <a:buFont typeface="Arial" panose="020B0604020202020204" pitchFamily="34" charset="0"/>
              <a:buChar char="•"/>
            </a:pPr>
            <a:r>
              <a:rPr lang="en-US" sz="800" dirty="0" err="1"/>
              <a:t>Diano</a:t>
            </a:r>
            <a:r>
              <a:rPr lang="en-US" sz="800" dirty="0"/>
              <a:t>, F., </a:t>
            </a:r>
            <a:r>
              <a:rPr lang="en-US" sz="800" dirty="0" err="1"/>
              <a:t>Sica</a:t>
            </a:r>
            <a:r>
              <a:rPr lang="en-US" sz="800" dirty="0"/>
              <a:t>, L.S. and </a:t>
            </a:r>
            <a:r>
              <a:rPr lang="en-US" sz="800" dirty="0" err="1"/>
              <a:t>Ponticorvo</a:t>
            </a:r>
            <a:r>
              <a:rPr lang="en-US" sz="800" dirty="0"/>
              <a:t>, M. (2023). Empower psychotherapy with mHealth apps: The design of ‘Safer’, an emotion regulation application. </a:t>
            </a:r>
            <a:r>
              <a:rPr lang="en-US" sz="800" i="1" dirty="0"/>
              <a:t>Information</a:t>
            </a:r>
            <a:r>
              <a:rPr lang="en-US" sz="800" dirty="0"/>
              <a:t>, 14(6), p.308. Available at: </a:t>
            </a:r>
            <a:r>
              <a:rPr lang="en-US" sz="800" dirty="0">
                <a:hlinkClick r:id="rId4"/>
              </a:rPr>
              <a:t>https://doi.org/10.3390/info14060308</a:t>
            </a:r>
            <a:r>
              <a:rPr lang="en-US" sz="800" dirty="0"/>
              <a:t>.</a:t>
            </a:r>
          </a:p>
          <a:p>
            <a:pPr marL="171450" indent="-171450">
              <a:buFont typeface="Arial" panose="020B0604020202020204" pitchFamily="34" charset="0"/>
              <a:buChar char="•"/>
            </a:pPr>
            <a:r>
              <a:rPr lang="en-US" sz="800" dirty="0" err="1"/>
              <a:t>Gustavson</a:t>
            </a:r>
            <a:r>
              <a:rPr lang="en-US" sz="800" dirty="0"/>
              <a:t>, A., Lewinski, A., Fitzsimmons-Craft, E., Coronado, G., </a:t>
            </a:r>
            <a:r>
              <a:rPr lang="en-US" sz="800" dirty="0" err="1"/>
              <a:t>Linke</a:t>
            </a:r>
            <a:r>
              <a:rPr lang="en-US" sz="800" dirty="0"/>
              <a:t>, S., O’Malley, D., Adams, A., Glasgow, R. and </a:t>
            </a:r>
            <a:r>
              <a:rPr lang="en-US" sz="800" dirty="0" err="1"/>
              <a:t>Klesges</a:t>
            </a:r>
            <a:r>
              <a:rPr lang="en-US" sz="800" dirty="0"/>
              <a:t>, L. (2022). Strategies to bridge equitable implementation of telehealth: A commentary (Preprint). </a:t>
            </a:r>
            <a:r>
              <a:rPr lang="en-US" sz="800" i="1" dirty="0"/>
              <a:t>Interactive Journal of Medical Research</a:t>
            </a:r>
            <a:r>
              <a:rPr lang="en-US" sz="800" dirty="0"/>
              <a:t>. Available at: </a:t>
            </a:r>
            <a:r>
              <a:rPr lang="en-US" sz="800" dirty="0">
                <a:hlinkClick r:id="rId5"/>
              </a:rPr>
              <a:t>https://doi.org/10.2196/40358</a:t>
            </a:r>
            <a:r>
              <a:rPr lang="en-US" sz="800" dirty="0"/>
              <a:t>.</a:t>
            </a:r>
          </a:p>
          <a:p>
            <a:pPr marL="171450" indent="-171450">
              <a:buFont typeface="Arial" panose="020B0604020202020204" pitchFamily="34" charset="0"/>
              <a:buChar char="•"/>
            </a:pPr>
            <a:r>
              <a:rPr lang="en-US" sz="800" dirty="0"/>
              <a:t>Ho, S.H., </a:t>
            </a:r>
            <a:r>
              <a:rPr lang="en-US" sz="800" dirty="0" err="1"/>
              <a:t>Shamsudin</a:t>
            </a:r>
            <a:r>
              <a:rPr lang="en-US" sz="800" dirty="0"/>
              <a:t>, A.H., </a:t>
            </a:r>
            <a:r>
              <a:rPr lang="en-US" sz="800" dirty="0" err="1"/>
              <a:t>Liow</a:t>
            </a:r>
            <a:r>
              <a:rPr lang="en-US" sz="800" dirty="0"/>
              <a:t>, J.W., </a:t>
            </a:r>
            <a:r>
              <a:rPr lang="en-US" sz="800" dirty="0" err="1"/>
              <a:t>Juhari</a:t>
            </a:r>
            <a:r>
              <a:rPr lang="en-US" sz="800" dirty="0"/>
              <a:t>, J.A., Ling, S.A. and Tan, K. (2024). Mental healthcare needs and experiences of LGBT+ individuals in Malaysia: Utility, enablers, and barriers. </a:t>
            </a:r>
            <a:r>
              <a:rPr lang="en-US" sz="800" i="1" dirty="0"/>
              <a:t>Healthcare</a:t>
            </a:r>
            <a:r>
              <a:rPr lang="en-US" sz="800" dirty="0"/>
              <a:t> [online], 12(10), p.998. Available at: </a:t>
            </a:r>
            <a:r>
              <a:rPr lang="en-US" sz="800" dirty="0">
                <a:hlinkClick r:id="rId6"/>
              </a:rPr>
              <a:t>https://doi.org/10.3390/healthcare12100998</a:t>
            </a:r>
            <a:r>
              <a:rPr lang="en-US" sz="800" dirty="0"/>
              <a:t>.</a:t>
            </a:r>
          </a:p>
          <a:p>
            <a:pPr marL="171450" indent="-171450">
              <a:buFont typeface="Arial" panose="020B0604020202020204" pitchFamily="34" charset="0"/>
              <a:buChar char="•"/>
            </a:pPr>
            <a:r>
              <a:rPr lang="en-US" sz="800" dirty="0"/>
              <a:t>Internet Society (2024). Encryption: Essential for the LGBTQ+ community. </a:t>
            </a:r>
            <a:r>
              <a:rPr lang="en-US" sz="800" i="1" dirty="0"/>
              <a:t>Internet Society</a:t>
            </a:r>
            <a:r>
              <a:rPr lang="en-US" sz="800" dirty="0"/>
              <a:t> [online]. Available at: </a:t>
            </a:r>
            <a:r>
              <a:rPr lang="en-US" sz="800" dirty="0">
                <a:hlinkClick r:id="rId7"/>
              </a:rPr>
              <a:t>https://www.internetsociety.org/resources/doc/2019/encryption-factsheet-essential-for-lgbtq-community/</a:t>
            </a:r>
            <a:r>
              <a:rPr lang="en-US" sz="800" dirty="0"/>
              <a:t> (Accessed: 7 December 2024).</a:t>
            </a:r>
          </a:p>
          <a:p>
            <a:pPr marL="171450" indent="-171450">
              <a:buFont typeface="Arial" panose="020B0604020202020204" pitchFamily="34" charset="0"/>
              <a:buChar char="•"/>
            </a:pPr>
            <a:r>
              <a:rPr lang="en-US" sz="800" dirty="0"/>
              <a:t>KKF (2024). LGBTQ+ health policy. </a:t>
            </a:r>
            <a:r>
              <a:rPr lang="en-US" sz="800" i="1" dirty="0"/>
              <a:t>KFF</a:t>
            </a:r>
            <a:r>
              <a:rPr lang="en-US" sz="800" dirty="0"/>
              <a:t> [online]. Available at: </a:t>
            </a:r>
            <a:r>
              <a:rPr lang="en-US" sz="800" dirty="0">
                <a:hlinkClick r:id="rId8"/>
              </a:rPr>
              <a:t>https://www.kff.org/health-policy-101-lgbtq-health-policy/?entry=table-of-contents-stigma-amp-discrimination</a:t>
            </a:r>
            <a:r>
              <a:rPr lang="en-US" sz="800" dirty="0"/>
              <a:t>.</a:t>
            </a:r>
          </a:p>
          <a:p>
            <a:pPr marL="171450" indent="-171450">
              <a:buFont typeface="Arial" panose="020B0604020202020204" pitchFamily="34" charset="0"/>
              <a:buChar char="•"/>
            </a:pPr>
            <a:r>
              <a:rPr lang="en-US" sz="800" dirty="0"/>
              <a:t>Kruk, M.E., Gage, A.D., Arsenault, C., Jordan, K., Leslie, H.H., </a:t>
            </a:r>
            <a:r>
              <a:rPr lang="en-US" sz="800" dirty="0" err="1"/>
              <a:t>Roder-DeWan</a:t>
            </a:r>
            <a:r>
              <a:rPr lang="en-US" sz="800" dirty="0"/>
              <a:t>, S., </a:t>
            </a:r>
            <a:r>
              <a:rPr lang="en-US" sz="800" dirty="0" err="1"/>
              <a:t>Adeyi</a:t>
            </a:r>
            <a:r>
              <a:rPr lang="en-US" sz="800" dirty="0"/>
              <a:t>, O., Barker, P., </a:t>
            </a:r>
            <a:r>
              <a:rPr lang="en-US" sz="800" dirty="0" err="1"/>
              <a:t>Daelmans</a:t>
            </a:r>
            <a:r>
              <a:rPr lang="en-US" sz="800" dirty="0"/>
              <a:t>, B., </a:t>
            </a:r>
            <a:r>
              <a:rPr lang="en-US" sz="800" dirty="0" err="1"/>
              <a:t>Doubova</a:t>
            </a:r>
            <a:r>
              <a:rPr lang="en-US" sz="800" dirty="0"/>
              <a:t>, S.V., English, M., </a:t>
            </a:r>
            <a:r>
              <a:rPr lang="en-US" sz="800" dirty="0" err="1"/>
              <a:t>Elorrio</a:t>
            </a:r>
            <a:r>
              <a:rPr lang="en-US" sz="800" dirty="0"/>
              <a:t>, E.G., </a:t>
            </a:r>
            <a:r>
              <a:rPr lang="en-US" sz="800" dirty="0" err="1"/>
              <a:t>Guanais</a:t>
            </a:r>
            <a:r>
              <a:rPr lang="en-US" sz="800" dirty="0"/>
              <a:t>, F., </a:t>
            </a:r>
            <a:r>
              <a:rPr lang="en-US" sz="800" dirty="0" err="1"/>
              <a:t>Gureje</a:t>
            </a:r>
            <a:r>
              <a:rPr lang="en-US" sz="800" dirty="0"/>
              <a:t>, O., Hirschhorn, L.R., Jiang, L., Kelley, E., </a:t>
            </a:r>
            <a:r>
              <a:rPr lang="en-US" sz="800" dirty="0" err="1"/>
              <a:t>Lemango</a:t>
            </a:r>
            <a:r>
              <a:rPr lang="en-US" sz="800" dirty="0"/>
              <a:t>, E.T., </a:t>
            </a:r>
            <a:r>
              <a:rPr lang="en-US" sz="800" dirty="0" err="1"/>
              <a:t>Liljestrand</a:t>
            </a:r>
            <a:r>
              <a:rPr lang="en-US" sz="800" dirty="0"/>
              <a:t>, J. and </a:t>
            </a:r>
            <a:r>
              <a:rPr lang="en-US" sz="800" dirty="0" err="1"/>
              <a:t>Malata</a:t>
            </a:r>
            <a:r>
              <a:rPr lang="en-US" sz="800" dirty="0"/>
              <a:t>, A. (2019). High-quality health systems in the Sustainable Development Goals era: Time for a revolution. </a:t>
            </a:r>
            <a:r>
              <a:rPr lang="en-US" sz="800" i="1" dirty="0"/>
              <a:t>The Lancet Global Health</a:t>
            </a:r>
            <a:r>
              <a:rPr lang="en-US" sz="800" dirty="0"/>
              <a:t>, 6(11), pp.e1196–e1252.</a:t>
            </a:r>
          </a:p>
          <a:p>
            <a:pPr marL="171450" indent="-171450">
              <a:buFont typeface="Arial" panose="020B0604020202020204" pitchFamily="34" charset="0"/>
              <a:buChar char="•"/>
            </a:pPr>
            <a:r>
              <a:rPr lang="en-US" sz="800" dirty="0" err="1"/>
              <a:t>LaMorte</a:t>
            </a:r>
            <a:r>
              <a:rPr lang="en-US" sz="800" dirty="0"/>
              <a:t>, W. (2022). The health belief model. </a:t>
            </a:r>
            <a:r>
              <a:rPr lang="en-US" sz="800" i="1" dirty="0"/>
              <a:t>Behavioral Change Models</a:t>
            </a:r>
            <a:r>
              <a:rPr lang="en-US" sz="800" dirty="0"/>
              <a:t> [online]. Available at: </a:t>
            </a:r>
            <a:r>
              <a:rPr lang="en-US" sz="800" dirty="0">
                <a:hlinkClick r:id="rId9"/>
              </a:rPr>
              <a:t>https://sphweb.bumc.bu.edu/otlt/MPH-Modules/SB/BehavioralChangeTheories/BehavioralChangeTheories2.html</a:t>
            </a:r>
            <a:r>
              <a:rPr lang="en-US" sz="800" dirty="0"/>
              <a:t>.</a:t>
            </a:r>
          </a:p>
          <a:p>
            <a:pPr marL="171450" indent="-171450">
              <a:buFont typeface="Arial" panose="020B0604020202020204" pitchFamily="34" charset="0"/>
              <a:buChar char="•"/>
            </a:pPr>
            <a:r>
              <a:rPr lang="en-US" sz="800" dirty="0"/>
              <a:t>Lampe, N.M., Barbee, H., Tran, N.M., </a:t>
            </a:r>
            <a:r>
              <a:rPr lang="en-US" sz="800" dirty="0" err="1"/>
              <a:t>Bastow</a:t>
            </a:r>
            <a:r>
              <a:rPr lang="en-US" sz="800" dirty="0"/>
              <a:t>, S. and McKay, T. (2023). Health disparities among lesbian, gay, bisexual, transgender, and queer older adults: A structural competency approach. </a:t>
            </a:r>
            <a:r>
              <a:rPr lang="en-US" sz="800" i="1" dirty="0"/>
              <a:t>The International Journal of Aging and Human Development</a:t>
            </a:r>
            <a:r>
              <a:rPr lang="en-US" sz="800" dirty="0"/>
              <a:t>, 98(1). Available at: </a:t>
            </a:r>
            <a:r>
              <a:rPr lang="en-US" sz="800" dirty="0">
                <a:hlinkClick r:id="rId10"/>
              </a:rPr>
              <a:t>https://doi.org/10.1177/00914150231171838</a:t>
            </a:r>
            <a:r>
              <a:rPr lang="en-US" sz="800" dirty="0"/>
              <a:t>.</a:t>
            </a:r>
          </a:p>
          <a:p>
            <a:pPr marL="171450" indent="-171450">
              <a:buFont typeface="Arial" panose="020B0604020202020204" pitchFamily="34" charset="0"/>
              <a:buChar char="•"/>
            </a:pPr>
            <a:r>
              <a:rPr lang="en-US" sz="800" dirty="0"/>
              <a:t>Liu, Y., Wu, Y., Fu, H., Guo, W. and Wang, X.T. (2023). Digital intervention in improving the outcomes of mental health among LGBTQ+ youth: A systematic review. </a:t>
            </a:r>
            <a:r>
              <a:rPr lang="en-US" sz="800" i="1" dirty="0"/>
              <a:t>Frontiers in Psychology</a:t>
            </a:r>
            <a:r>
              <a:rPr lang="en-US" sz="800" dirty="0"/>
              <a:t>, 14. Available at: </a:t>
            </a:r>
            <a:r>
              <a:rPr lang="en-US" sz="800" dirty="0">
                <a:hlinkClick r:id="rId11"/>
              </a:rPr>
              <a:t>https://doi.org/10.3389/fpsyg.2023.1242928</a:t>
            </a:r>
            <a:r>
              <a:rPr lang="en-US" sz="800" dirty="0"/>
              <a:t>.</a:t>
            </a:r>
          </a:p>
          <a:p>
            <a:pPr marL="171450" indent="-171450">
              <a:buFont typeface="Arial" panose="020B0604020202020204" pitchFamily="34" charset="0"/>
              <a:buChar char="•"/>
            </a:pPr>
            <a:r>
              <a:rPr lang="en-US" sz="800" dirty="0" err="1"/>
              <a:t>Mongelli</a:t>
            </a:r>
            <a:r>
              <a:rPr lang="en-US" sz="800" dirty="0"/>
              <a:t>, F., </a:t>
            </a:r>
            <a:r>
              <a:rPr lang="en-US" sz="800" dirty="0" err="1"/>
              <a:t>Georgakopoulos</a:t>
            </a:r>
            <a:r>
              <a:rPr lang="en-US" sz="800" dirty="0"/>
              <a:t>, P. and </a:t>
            </a:r>
            <a:r>
              <a:rPr lang="en-US" sz="800" dirty="0" err="1"/>
              <a:t>Pato</a:t>
            </a:r>
            <a:r>
              <a:rPr lang="en-US" sz="800" dirty="0"/>
              <a:t>, M.T. (2020). Challenges and opportunities to meet the mental health needs of underserved and disenfranchised populations in the United States. </a:t>
            </a:r>
            <a:r>
              <a:rPr lang="en-US" sz="800" i="1" dirty="0"/>
              <a:t>Focus</a:t>
            </a:r>
            <a:r>
              <a:rPr lang="en-US" sz="800" dirty="0"/>
              <a:t>, 18(1), pp.16–24. Available at: </a:t>
            </a:r>
            <a:r>
              <a:rPr lang="en-US" sz="800" dirty="0">
                <a:hlinkClick r:id="rId12"/>
              </a:rPr>
              <a:t>https://doi.org/10.1176/appi.focus.20190028</a:t>
            </a:r>
            <a:r>
              <a:rPr lang="en-US" sz="800" dirty="0"/>
              <a:t>.</a:t>
            </a:r>
          </a:p>
          <a:p>
            <a:pPr marL="171450" indent="-171450">
              <a:buFont typeface="Arial" panose="020B0604020202020204" pitchFamily="34" charset="0"/>
              <a:buChar char="•"/>
            </a:pPr>
            <a:r>
              <a:rPr lang="en-US" sz="800" dirty="0" err="1"/>
              <a:t>Nowaskie</a:t>
            </a:r>
            <a:r>
              <a:rPr lang="en-US" sz="800" dirty="0"/>
              <a:t>, D.Z. (2021). Development, implementation, and effectiveness of a self-sustaining, web-based LGBTQ+ national platform: A framework for centralizing local health care resources and culturally competent providers. </a:t>
            </a:r>
            <a:r>
              <a:rPr lang="en-US" sz="800" i="1" dirty="0"/>
              <a:t>JMIR Formative Research</a:t>
            </a:r>
            <a:r>
              <a:rPr lang="en-US" sz="800" dirty="0"/>
              <a:t>, 5(9), p.e17913. Available at: </a:t>
            </a:r>
            <a:r>
              <a:rPr lang="en-US" sz="800" dirty="0">
                <a:hlinkClick r:id="rId13"/>
              </a:rPr>
              <a:t>https://doi.org/10.2196/17913</a:t>
            </a:r>
            <a:r>
              <a:rPr lang="en-US" sz="800" dirty="0"/>
              <a:t>.</a:t>
            </a:r>
          </a:p>
          <a:p>
            <a:pPr marL="171450" indent="-171450">
              <a:buFont typeface="Arial" panose="020B0604020202020204" pitchFamily="34" charset="0"/>
              <a:buChar char="•"/>
            </a:pPr>
            <a:r>
              <a:rPr lang="en-US" sz="800" dirty="0"/>
              <a:t>Soo, C.L., Bhatnagar, S., Bartlett, S.J., </a:t>
            </a:r>
            <a:r>
              <a:rPr lang="en-US" sz="800" dirty="0" err="1"/>
              <a:t>Esmail</a:t>
            </a:r>
            <a:r>
              <a:rPr lang="en-US" sz="800" dirty="0"/>
              <a:t>, A., </a:t>
            </a:r>
            <a:r>
              <a:rPr lang="en-US" sz="800" dirty="0" err="1"/>
              <a:t>Dheda</a:t>
            </a:r>
            <a:r>
              <a:rPr lang="en-US" sz="800" dirty="0"/>
              <a:t>, K. and Pai, N.P. (2023). Development and evaluation of a digital HIV risk assessment tool incorporated within an app-based self-testing program. </a:t>
            </a:r>
            <a:r>
              <a:rPr lang="en-US" sz="800" i="1" dirty="0"/>
              <a:t>JAIDS Journal of Acquired Immune Deficiency Syndromes</a:t>
            </a:r>
            <a:r>
              <a:rPr lang="en-US" sz="800" dirty="0"/>
              <a:t> [online], 93(5), pp.387–394. Available at: </a:t>
            </a:r>
            <a:r>
              <a:rPr lang="en-US" sz="800" dirty="0">
                <a:hlinkClick r:id="rId14"/>
              </a:rPr>
              <a:t>https://doi.org/10.1097/qai.0000000000003210</a:t>
            </a:r>
            <a:r>
              <a:rPr lang="en-US" sz="800" dirty="0"/>
              <a:t>.</a:t>
            </a:r>
          </a:p>
          <a:p>
            <a:pPr marL="171450" indent="-171450">
              <a:buFont typeface="Arial" panose="020B0604020202020204" pitchFamily="34" charset="0"/>
              <a:buChar char="•"/>
            </a:pPr>
            <a:r>
              <a:rPr lang="en-US" sz="800" dirty="0"/>
              <a:t>The Trevor Project (2023). 2023 U.S. national survey on the mental health of LGBTQ young people. </a:t>
            </a:r>
            <a:r>
              <a:rPr lang="en-US" sz="800" i="1" dirty="0"/>
              <a:t>The Trevor Project</a:t>
            </a:r>
            <a:r>
              <a:rPr lang="en-US" sz="800" dirty="0"/>
              <a:t> [online]. Available at: </a:t>
            </a:r>
            <a:r>
              <a:rPr lang="en-US" sz="800" dirty="0">
                <a:hlinkClick r:id="rId15"/>
              </a:rPr>
              <a:t>https://www.thetrevorproject.org/survey-2023/</a:t>
            </a:r>
            <a:r>
              <a:rPr lang="en-US" sz="800" dirty="0"/>
              <a:t>.</a:t>
            </a:r>
          </a:p>
          <a:p>
            <a:pPr marL="171450" indent="-171450">
              <a:buFont typeface="Arial" panose="020B0604020202020204" pitchFamily="34" charset="0"/>
              <a:buChar char="•"/>
            </a:pPr>
            <a:r>
              <a:rPr lang="en-US" sz="800" dirty="0"/>
              <a:t>Wong, H.T.H., </a:t>
            </a:r>
            <a:r>
              <a:rPr lang="en-US" sz="800" dirty="0" err="1"/>
              <a:t>Prankumar</a:t>
            </a:r>
            <a:r>
              <a:rPr lang="en-US" sz="800" dirty="0"/>
              <a:t>, S.K., Cui, J., </a:t>
            </a:r>
            <a:r>
              <a:rPr lang="en-US" sz="800" dirty="0" err="1"/>
              <a:t>Tumwine</a:t>
            </a:r>
            <a:r>
              <a:rPr lang="en-US" sz="800" dirty="0"/>
              <a:t>, C., Addo, I.Y., Kan, W. and Noor, M.N. (2022). Information and communication technology-based health interventions for transgender people: A scoping review. </a:t>
            </a:r>
            <a:r>
              <a:rPr lang="en-US" sz="800" i="1" dirty="0"/>
              <a:t>PLOS Global Public Health</a:t>
            </a:r>
            <a:r>
              <a:rPr lang="en-US" sz="800" dirty="0"/>
              <a:t>, 2(9), p.e0001054. Available at: </a:t>
            </a:r>
            <a:r>
              <a:rPr lang="en-US" sz="800" dirty="0">
                <a:hlinkClick r:id="rId16"/>
              </a:rPr>
              <a:t>https://doi.org/10.1371/journal.pgph.0001054</a:t>
            </a:r>
            <a:r>
              <a:rPr lang="en-US" sz="800" dirty="0"/>
              <a:t>.</a:t>
            </a:r>
          </a:p>
          <a:p>
            <a:pPr marL="171450" indent="-171450">
              <a:buFont typeface="Arial" panose="020B0604020202020204" pitchFamily="34" charset="0"/>
              <a:buChar char="•"/>
            </a:pPr>
            <a:r>
              <a:rPr lang="en-US" sz="800" dirty="0"/>
              <a:t>Yu, H., Flores, D., </a:t>
            </a:r>
            <a:r>
              <a:rPr lang="en-US" sz="800" dirty="0" err="1"/>
              <a:t>Bonett</a:t>
            </a:r>
            <a:r>
              <a:rPr lang="en-US" sz="800" dirty="0"/>
              <a:t>, S. and </a:t>
            </a:r>
            <a:r>
              <a:rPr lang="en-US" sz="800" dirty="0" err="1"/>
              <a:t>Bauermeister</a:t>
            </a:r>
            <a:r>
              <a:rPr lang="en-US" sz="800" dirty="0"/>
              <a:t>, J.A. (2023). LGBTQ+ cultural competency training for health professionals: A systematic review. </a:t>
            </a:r>
            <a:r>
              <a:rPr lang="en-US" sz="800" i="1" dirty="0"/>
              <a:t>BMC Medical Education</a:t>
            </a:r>
            <a:r>
              <a:rPr lang="en-US" sz="800" dirty="0"/>
              <a:t>, 23(1). Available at: </a:t>
            </a:r>
            <a:r>
              <a:rPr lang="en-US" sz="800" dirty="0">
                <a:hlinkClick r:id="rId17"/>
              </a:rPr>
              <a:t>https://doi.org/10.1186/s12909-023-04373-3</a:t>
            </a:r>
            <a:r>
              <a:rPr lang="en-US" sz="800" dirty="0"/>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p:txBody>
      </p:sp>
      <p:sp>
        <p:nvSpPr>
          <p:cNvPr id="3" name="Google Shape;284;p26">
            <a:extLst>
              <a:ext uri="{FF2B5EF4-FFF2-40B4-BE49-F238E27FC236}">
                <a16:creationId xmlns:a16="http://schemas.microsoft.com/office/drawing/2014/main" id="{6D0E869A-FF56-41B5-BEFC-4943CF885CDB}"/>
              </a:ext>
            </a:extLst>
          </p:cNvPr>
          <p:cNvSpPr txBox="1"/>
          <p:nvPr/>
        </p:nvSpPr>
        <p:spPr>
          <a:xfrm>
            <a:off x="2677972" y="0"/>
            <a:ext cx="3589936" cy="830997"/>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500" b="0" i="0" u="none" strike="noStrike" cap="none" dirty="0">
                <a:solidFill>
                  <a:srgbClr val="3D81DB"/>
                </a:solidFill>
                <a:latin typeface="Londrina Solid"/>
                <a:ea typeface="Londrina Solid"/>
                <a:cs typeface="Londrina Solid"/>
                <a:sym typeface="Londrina Solid"/>
              </a:rPr>
              <a:t>References</a:t>
            </a:r>
            <a:endParaRPr sz="700" dirty="0"/>
          </a:p>
        </p:txBody>
      </p:sp>
    </p:spTree>
    <p:extLst>
      <p:ext uri="{BB962C8B-B14F-4D97-AF65-F5344CB8AC3E}">
        <p14:creationId xmlns:p14="http://schemas.microsoft.com/office/powerpoint/2010/main" val="1724767209"/>
      </p:ext>
    </p:extLst>
  </p:cSld>
  <p:clrMapOvr>
    <a:masterClrMapping/>
  </p:clrMapOvr>
</p:sld>
</file>

<file path=ppt/theme/theme1.xml><?xml version="1.0" encoding="utf-8"?>
<a:theme xmlns:a="http://schemas.openxmlformats.org/drawingml/2006/main" name="Simple Light">
  <a:themeElements>
    <a:clrScheme name="Simple Light">
      <a:dk1>
        <a:srgbClr val="3D81DB"/>
      </a:dk1>
      <a:lt1>
        <a:srgbClr val="FFE991"/>
      </a:lt1>
      <a:dk2>
        <a:srgbClr val="1F2C33"/>
      </a:dk2>
      <a:lt2>
        <a:srgbClr val="3D81DB"/>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168</TotalTime>
  <Words>2667</Words>
  <Application>Microsoft Office PowerPoint</Application>
  <PresentationFormat>On-screen Show (16:9)</PresentationFormat>
  <Paragraphs>101</Paragraphs>
  <Slides>20</Slides>
  <Notes>18</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info soft</dc:creator>
  <cp:lastModifiedBy>Vatsal Khandelwal (2331781)</cp:lastModifiedBy>
  <cp:revision>32</cp:revision>
  <dcterms:modified xsi:type="dcterms:W3CDTF">2024-12-12T12:32:49Z</dcterms:modified>
</cp:coreProperties>
</file>