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3" r:id="rId4"/>
    <p:sldId id="264" r:id="rId5"/>
    <p:sldId id="265" r:id="rId6"/>
    <p:sldId id="258" r:id="rId7"/>
    <p:sldId id="260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67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2E535-40A0-4803-8839-F920DC377D4B}" type="datetimeFigureOut">
              <a:rPr lang="en-GB" smtClean="0"/>
              <a:pPr/>
              <a:t>09/11/2017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BAA70-FC33-4693-A8D9-A43C43DC2C93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2E535-40A0-4803-8839-F920DC377D4B}" type="datetimeFigureOut">
              <a:rPr lang="en-GB" smtClean="0"/>
              <a:pPr/>
              <a:t>09/11/2017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BAA70-FC33-4693-A8D9-A43C43DC2C93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2E535-40A0-4803-8839-F920DC377D4B}" type="datetimeFigureOut">
              <a:rPr lang="en-GB" smtClean="0"/>
              <a:pPr/>
              <a:t>09/11/2017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BAA70-FC33-4693-A8D9-A43C43DC2C93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2E535-40A0-4803-8839-F920DC377D4B}" type="datetimeFigureOut">
              <a:rPr lang="en-GB" smtClean="0"/>
              <a:pPr/>
              <a:t>09/11/2017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BAA70-FC33-4693-A8D9-A43C43DC2C93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2E535-40A0-4803-8839-F920DC377D4B}" type="datetimeFigureOut">
              <a:rPr lang="en-GB" smtClean="0"/>
              <a:pPr/>
              <a:t>09/11/2017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BAA70-FC33-4693-A8D9-A43C43DC2C93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2E535-40A0-4803-8839-F920DC377D4B}" type="datetimeFigureOut">
              <a:rPr lang="en-GB" smtClean="0"/>
              <a:pPr/>
              <a:t>09/11/2017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BAA70-FC33-4693-A8D9-A43C43DC2C93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2E535-40A0-4803-8839-F920DC377D4B}" type="datetimeFigureOut">
              <a:rPr lang="en-GB" smtClean="0"/>
              <a:pPr/>
              <a:t>09/11/2017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BAA70-FC33-4693-A8D9-A43C43DC2C93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2E535-40A0-4803-8839-F920DC377D4B}" type="datetimeFigureOut">
              <a:rPr lang="en-GB" smtClean="0"/>
              <a:pPr/>
              <a:t>09/11/2017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BAA70-FC33-4693-A8D9-A43C43DC2C93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2E535-40A0-4803-8839-F920DC377D4B}" type="datetimeFigureOut">
              <a:rPr lang="en-GB" smtClean="0"/>
              <a:pPr/>
              <a:t>09/11/2017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BAA70-FC33-4693-A8D9-A43C43DC2C93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2E535-40A0-4803-8839-F920DC377D4B}" type="datetimeFigureOut">
              <a:rPr lang="en-GB" smtClean="0"/>
              <a:pPr/>
              <a:t>09/11/2017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BAA70-FC33-4693-A8D9-A43C43DC2C93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2E535-40A0-4803-8839-F920DC377D4B}" type="datetimeFigureOut">
              <a:rPr lang="en-GB" smtClean="0"/>
              <a:pPr/>
              <a:t>09/11/2017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BAA70-FC33-4693-A8D9-A43C43DC2C93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52E535-40A0-4803-8839-F920DC377D4B}" type="datetimeFigureOut">
              <a:rPr lang="en-GB" smtClean="0"/>
              <a:pPr/>
              <a:t>09/11/2017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4BAA70-FC33-4693-A8D9-A43C43DC2C93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Construction Technology 1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Tom Duxbury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082354"/>
          </a:xfrm>
        </p:spPr>
        <p:txBody>
          <a:bodyPr>
            <a:normAutofit/>
          </a:bodyPr>
          <a:lstStyle/>
          <a:p>
            <a:pPr algn="l"/>
            <a:r>
              <a:rPr lang="en-GB" dirty="0" smtClean="0"/>
              <a:t>Outcome Statement:</a:t>
            </a:r>
            <a:br>
              <a:rPr lang="en-GB" dirty="0" smtClean="0"/>
            </a:br>
            <a:endParaRPr lang="en-GB" sz="32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2060848"/>
            <a:ext cx="8003232" cy="424847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On successful completion of this module students will be able to: -</a:t>
            </a:r>
          </a:p>
          <a:p>
            <a:pPr marL="342900" lvl="1" indent="-342900">
              <a:buFont typeface="Arial" pitchFamily="34" charset="0"/>
              <a:buChar char="•"/>
            </a:pPr>
            <a:r>
              <a:rPr lang="en-GB" dirty="0" smtClean="0"/>
              <a:t>  1</a:t>
            </a:r>
            <a:r>
              <a:rPr lang="en-GB" dirty="0" smtClean="0"/>
              <a:t>.	</a:t>
            </a:r>
            <a:r>
              <a:rPr lang="en-GB" dirty="0"/>
              <a:t>Describe appropriate site evaluation, site and soil </a:t>
            </a:r>
            <a:r>
              <a:rPr lang="en-GB" dirty="0" smtClean="0"/>
              <a:t>    	investigation </a:t>
            </a:r>
            <a:r>
              <a:rPr lang="en-GB" dirty="0"/>
              <a:t>techniques</a:t>
            </a:r>
            <a:r>
              <a:rPr lang="en-GB" dirty="0" smtClean="0"/>
              <a:t>.</a:t>
            </a:r>
          </a:p>
          <a:p>
            <a:pPr marL="914400" lvl="1" indent="-457200">
              <a:buAutoNum type="arabicPeriod" startAt="2"/>
            </a:pPr>
            <a:r>
              <a:rPr lang="en-GB" dirty="0" smtClean="0"/>
              <a:t>Identify </a:t>
            </a:r>
            <a:r>
              <a:rPr lang="en-GB" dirty="0"/>
              <a:t>the different types of substructure available for a range of low-rise building systems and techniques used in their </a:t>
            </a:r>
            <a:r>
              <a:rPr lang="en-GB" dirty="0" smtClean="0"/>
              <a:t>production.</a:t>
            </a:r>
            <a:endParaRPr lang="en-GB" dirty="0"/>
          </a:p>
          <a:p>
            <a:pPr marL="914400" lvl="1" indent="-457200">
              <a:buAutoNum type="arabicPeriod" startAt="2"/>
            </a:pPr>
            <a:r>
              <a:rPr lang="en-GB" dirty="0" smtClean="0"/>
              <a:t>Define </a:t>
            </a:r>
            <a:r>
              <a:rPr lang="en-GB" dirty="0"/>
              <a:t>and produce annotated sketches that illustrate a broad range of common constructional forms, demonstrating understanding of their potential defect and repair needs.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539552" y="476672"/>
            <a:ext cx="7848872" cy="62478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hangingPunct="0"/>
            <a:r>
              <a:rPr lang="en-GB" sz="2000" b="1" dirty="0"/>
              <a:t>INDICATIVE </a:t>
            </a:r>
            <a:r>
              <a:rPr lang="en-GB" sz="2000" b="1" dirty="0" smtClean="0"/>
              <a:t>CONTENT</a:t>
            </a:r>
          </a:p>
          <a:p>
            <a:pPr hangingPunct="0"/>
            <a:endParaRPr lang="en-GB" sz="2000" b="1" dirty="0"/>
          </a:p>
          <a:p>
            <a:pPr hangingPunct="0"/>
            <a:r>
              <a:rPr lang="en-GB" sz="2000" b="1" dirty="0"/>
              <a:t> </a:t>
            </a:r>
            <a:r>
              <a:rPr lang="en-GB" sz="2000" dirty="0" smtClean="0"/>
              <a:t>The </a:t>
            </a:r>
            <a:r>
              <a:rPr lang="en-GB" sz="2000" i="1" dirty="0"/>
              <a:t>function and performance</a:t>
            </a:r>
            <a:r>
              <a:rPr lang="en-GB" sz="2000" dirty="0"/>
              <a:t> criteria that need to be addressed in buildings, their elements, components and materials.</a:t>
            </a:r>
          </a:p>
          <a:p>
            <a:r>
              <a:rPr lang="en-GB" sz="2000" dirty="0"/>
              <a:t> </a:t>
            </a:r>
          </a:p>
          <a:p>
            <a:pPr lvl="0"/>
            <a:r>
              <a:rPr lang="en-GB" sz="2000" dirty="0"/>
              <a:t>Building Materials; Building terminology and definitions. </a:t>
            </a:r>
          </a:p>
          <a:p>
            <a:pPr lvl="0"/>
            <a:r>
              <a:rPr lang="en-GB" sz="2000" dirty="0"/>
              <a:t>Statutory Standards applicable to construction. </a:t>
            </a:r>
          </a:p>
          <a:p>
            <a:pPr lvl="0"/>
            <a:r>
              <a:rPr lang="en-GB" sz="2000" dirty="0"/>
              <a:t>Groundwork and Foundations, Site evaluation and site investigation. Functional requirements of foundations, and appreciation of the relationship with ground conditions and underlying geology.</a:t>
            </a:r>
          </a:p>
          <a:p>
            <a:pPr lvl="0"/>
            <a:r>
              <a:rPr lang="en-GB" sz="2000" dirty="0"/>
              <a:t>Introduction to the functions of foundations causes of ground movement, subsoil bearing capacity and types of foundations for low-rise, short-span buildings, small framed buildings and portals less than ten metres span. Damp Proof Membranes (</a:t>
            </a:r>
            <a:r>
              <a:rPr lang="en-GB" sz="2000" dirty="0" err="1"/>
              <a:t>dpm</a:t>
            </a:r>
            <a:r>
              <a:rPr lang="en-GB" sz="2000" dirty="0"/>
              <a:t>); </a:t>
            </a:r>
          </a:p>
          <a:p>
            <a:pPr lvl="0"/>
            <a:r>
              <a:rPr lang="en-GB" sz="2000" dirty="0"/>
              <a:t>Health and Safety measures that are applicable to the construction production and maintenance of low rise building forms.</a:t>
            </a:r>
          </a:p>
          <a:p>
            <a:pPr lvl="0"/>
            <a:r>
              <a:rPr lang="en-GB" sz="2000" dirty="0"/>
              <a:t>Supported and suspended ground and inter-mediate floors;</a:t>
            </a:r>
          </a:p>
          <a:p>
            <a:pPr lvl="0"/>
            <a:r>
              <a:rPr lang="en-GB" sz="2000" dirty="0"/>
              <a:t>Functional requirements of  external walls: thermal insulation; Solid and Cavity Loadbearing Masonry construction; Heavy and lightweight timber and cold rolled steel framed construction: damp proof courses (</a:t>
            </a:r>
            <a:r>
              <a:rPr lang="en-GB" sz="2000" dirty="0" err="1"/>
              <a:t>dpc</a:t>
            </a:r>
            <a:r>
              <a:rPr lang="en-GB" sz="2000" dirty="0"/>
              <a:t>);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539552" y="476672"/>
            <a:ext cx="7848872" cy="62478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hangingPunct="0"/>
            <a:r>
              <a:rPr lang="en-GB" sz="2000" b="1" dirty="0"/>
              <a:t>INDICATIVE </a:t>
            </a:r>
            <a:r>
              <a:rPr lang="en-GB" sz="2000" b="1" dirty="0" smtClean="0"/>
              <a:t>CONTENT</a:t>
            </a:r>
          </a:p>
          <a:p>
            <a:pPr hangingPunct="0"/>
            <a:endParaRPr lang="en-GB" sz="2000" b="1" dirty="0"/>
          </a:p>
          <a:p>
            <a:pPr hangingPunct="0"/>
            <a:r>
              <a:rPr lang="en-GB" sz="2000" b="1" dirty="0"/>
              <a:t> </a:t>
            </a:r>
            <a:r>
              <a:rPr lang="en-GB" sz="2000" dirty="0" smtClean="0"/>
              <a:t>The </a:t>
            </a:r>
            <a:r>
              <a:rPr lang="en-GB" sz="2000" i="1" dirty="0"/>
              <a:t>function and performance</a:t>
            </a:r>
            <a:r>
              <a:rPr lang="en-GB" sz="2000" dirty="0"/>
              <a:t> criteria that need to be addressed in buildings, their elements, components and materials.</a:t>
            </a:r>
          </a:p>
          <a:p>
            <a:r>
              <a:rPr lang="en-GB" sz="2000" dirty="0"/>
              <a:t> </a:t>
            </a:r>
          </a:p>
          <a:p>
            <a:pPr lvl="0"/>
            <a:r>
              <a:rPr lang="en-GB" sz="2000" dirty="0" smtClean="0"/>
              <a:t>Openings </a:t>
            </a:r>
            <a:r>
              <a:rPr lang="en-GB" sz="2000" dirty="0"/>
              <a:t>in Cavity Walls – avoidance of rainwater penetration, condensation and thermal bridging. </a:t>
            </a:r>
          </a:p>
          <a:p>
            <a:pPr lvl="0"/>
            <a:r>
              <a:rPr lang="en-GB" sz="2000" dirty="0"/>
              <a:t>Roofs - Functional requirements of timber roof structures: cut roofs and trussed rafter roofs.</a:t>
            </a:r>
          </a:p>
          <a:p>
            <a:pPr lvl="0"/>
            <a:r>
              <a:rPr lang="en-GB" sz="2000" dirty="0"/>
              <a:t>Pitched roof coverings: double-lap, single-lap and interlocking slates and tiles, lightweight sheet metal roof-coverings. Eaves; verges; valleys; ridges and abutments.</a:t>
            </a:r>
          </a:p>
          <a:p>
            <a:pPr lvl="0"/>
            <a:r>
              <a:rPr lang="en-GB" sz="2000" dirty="0"/>
              <a:t>Windows, doors and external joinery - functional requirements of differing  types of frames; glazing and sill/reveal details  with increasing emphasis upon their thermal performance, methods of securing, durability etc.</a:t>
            </a:r>
          </a:p>
          <a:p>
            <a:pPr lvl="0"/>
            <a:r>
              <a:rPr lang="en-GB" sz="2000" dirty="0"/>
              <a:t>Staircases and ramps - Functional requirements for simple stairs to comply with Building Regulations Approved Documents: A, B, K and M.</a:t>
            </a:r>
          </a:p>
          <a:p>
            <a:pPr lvl="0"/>
            <a:r>
              <a:rPr lang="en-GB" sz="2000" dirty="0"/>
              <a:t>Access for all. Inclusive design.</a:t>
            </a:r>
          </a:p>
          <a:p>
            <a:pPr lvl="0"/>
            <a:r>
              <a:rPr lang="en-GB" sz="2000" dirty="0"/>
              <a:t>Floor; Wall; Ceiling Finishes; Skirting and Architraves; Rendering</a:t>
            </a:r>
            <a:r>
              <a:rPr lang="en-GB" sz="2000" dirty="0" smtClean="0"/>
              <a:t>: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406723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539552" y="476672"/>
            <a:ext cx="7848872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hangingPunct="0"/>
            <a:r>
              <a:rPr lang="en-GB" sz="2000" b="1" dirty="0"/>
              <a:t>INDICATIVE </a:t>
            </a:r>
            <a:r>
              <a:rPr lang="en-GB" sz="2000" b="1" dirty="0" smtClean="0"/>
              <a:t>CONTENT</a:t>
            </a:r>
          </a:p>
          <a:p>
            <a:pPr hangingPunct="0"/>
            <a:endParaRPr lang="en-GB" sz="2000" b="1" dirty="0"/>
          </a:p>
          <a:p>
            <a:pPr hangingPunct="0"/>
            <a:r>
              <a:rPr lang="en-GB" sz="2000" b="1" dirty="0"/>
              <a:t> </a:t>
            </a:r>
            <a:r>
              <a:rPr lang="en-GB" sz="2000" dirty="0" smtClean="0"/>
              <a:t>The </a:t>
            </a:r>
            <a:r>
              <a:rPr lang="en-GB" sz="2000" i="1" dirty="0"/>
              <a:t>function and performance</a:t>
            </a:r>
            <a:r>
              <a:rPr lang="en-GB" sz="2000" dirty="0"/>
              <a:t> criteria that need to be addressed in buildings, their elements, components and materials.</a:t>
            </a:r>
          </a:p>
          <a:p>
            <a:r>
              <a:rPr lang="en-GB" sz="2000" dirty="0"/>
              <a:t> </a:t>
            </a:r>
          </a:p>
          <a:p>
            <a:pPr lvl="0"/>
            <a:r>
              <a:rPr lang="en-GB" sz="2000" dirty="0" smtClean="0"/>
              <a:t>Identification </a:t>
            </a:r>
            <a:r>
              <a:rPr lang="en-GB" sz="2000" dirty="0"/>
              <a:t>of typical defects and remedial techniques. </a:t>
            </a:r>
            <a:r>
              <a:rPr lang="en-GB" sz="2000" dirty="0"/>
              <a:t>Non-traditional housing, prefabrication and industrial systems - the legacy and their repair needs.</a:t>
            </a:r>
          </a:p>
          <a:p>
            <a:pPr lvl="0"/>
            <a:r>
              <a:rPr lang="en-GB" sz="2000" dirty="0"/>
              <a:t>Modern Methods of Construction. Innovative low technology building methods such as ground sheltered structures, passive solar design, low carbon buildings. Building assessment standards such as: </a:t>
            </a:r>
            <a:r>
              <a:rPr lang="en-GB" sz="2000" dirty="0" err="1"/>
              <a:t>Passivhaus</a:t>
            </a:r>
            <a:r>
              <a:rPr lang="en-GB" sz="2000" dirty="0"/>
              <a:t>, The Code for Sustainable Homes.</a:t>
            </a:r>
          </a:p>
        </p:txBody>
      </p:sp>
    </p:spTree>
    <p:extLst>
      <p:ext uri="{BB962C8B-B14F-4D97-AF65-F5344CB8AC3E}">
        <p14:creationId xmlns:p14="http://schemas.microsoft.com/office/powerpoint/2010/main" val="3293498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Areas of Study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en-GB" b="1" u="sng" dirty="0" smtClean="0"/>
              <a:t>Site Related Issues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Site Investigation</a:t>
            </a:r>
          </a:p>
          <a:p>
            <a:r>
              <a:rPr lang="en-GB" dirty="0" smtClean="0"/>
              <a:t>Classification  of Soils</a:t>
            </a:r>
          </a:p>
          <a:p>
            <a:r>
              <a:rPr lang="en-GB" dirty="0" smtClean="0"/>
              <a:t>Safe Methods of Working</a:t>
            </a:r>
          </a:p>
          <a:p>
            <a:r>
              <a:rPr lang="en-GB" dirty="0" smtClean="0"/>
              <a:t>Contamination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en-GB" b="1" u="sng" dirty="0" smtClean="0"/>
              <a:t>Design Related Issues</a:t>
            </a:r>
          </a:p>
          <a:p>
            <a:pPr>
              <a:buNone/>
            </a:pPr>
            <a:endParaRPr lang="en-GB" dirty="0"/>
          </a:p>
          <a:p>
            <a:r>
              <a:rPr lang="en-GB" dirty="0" smtClean="0"/>
              <a:t>Substructure</a:t>
            </a:r>
          </a:p>
          <a:p>
            <a:r>
              <a:rPr lang="en-GB" dirty="0" smtClean="0"/>
              <a:t>Superstructure </a:t>
            </a:r>
            <a:r>
              <a:rPr lang="en-GB" dirty="0" smtClean="0"/>
              <a:t>(Low-rise &amp; Medium-rise)</a:t>
            </a:r>
          </a:p>
          <a:p>
            <a:r>
              <a:rPr lang="en-GB" dirty="0" smtClean="0"/>
              <a:t>Materials &amp; sustainability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 of Learning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b="1" u="sng" dirty="0"/>
              <a:t>5</a:t>
            </a:r>
            <a:r>
              <a:rPr lang="en-GB" b="1" u="sng" dirty="0" smtClean="0"/>
              <a:t>0</a:t>
            </a:r>
            <a:r>
              <a:rPr lang="en-GB" b="1" u="sng" dirty="0" smtClean="0"/>
              <a:t>% Coursework</a:t>
            </a:r>
            <a:r>
              <a:rPr lang="en-GB" b="1" u="sng" dirty="0" smtClean="0"/>
              <a:t>:</a:t>
            </a:r>
          </a:p>
          <a:p>
            <a:pPr>
              <a:buNone/>
            </a:pPr>
            <a:endParaRPr lang="en-GB" b="1" u="sng" dirty="0"/>
          </a:p>
          <a:p>
            <a:pPr>
              <a:buNone/>
            </a:pPr>
            <a:r>
              <a:rPr lang="en-GB" b="1" u="sng" dirty="0" smtClean="0"/>
              <a:t>50% Examination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114</TotalTime>
  <Words>70</Words>
  <Application>Microsoft Office PowerPoint</Application>
  <PresentationFormat>On-screen Show (4:3)</PresentationFormat>
  <Paragraphs>54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Construction Technology 1</vt:lpstr>
      <vt:lpstr>Outcome Statement: </vt:lpstr>
      <vt:lpstr>PowerPoint Presentation</vt:lpstr>
      <vt:lpstr>PowerPoint Presentation</vt:lpstr>
      <vt:lpstr>PowerPoint Presentation</vt:lpstr>
      <vt:lpstr>Key Areas of Study</vt:lpstr>
      <vt:lpstr>Assessment of Learning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Advanced Civil Engineering Management</dc:title>
  <dc:creator>Naiomi Beauchamp</dc:creator>
  <cp:lastModifiedBy>Thomas Duxbury</cp:lastModifiedBy>
  <cp:revision>15</cp:revision>
  <dcterms:created xsi:type="dcterms:W3CDTF">2013-09-30T07:55:40Z</dcterms:created>
  <dcterms:modified xsi:type="dcterms:W3CDTF">2017-11-09T15:28:06Z</dcterms:modified>
</cp:coreProperties>
</file>