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67" r:id="rId4"/>
    <p:sldId id="269" r:id="rId5"/>
    <p:sldId id="270" r:id="rId6"/>
    <p:sldId id="257" r:id="rId7"/>
    <p:sldId id="258" r:id="rId8"/>
    <p:sldId id="274" r:id="rId9"/>
    <p:sldId id="260" r:id="rId10"/>
    <p:sldId id="272" r:id="rId11"/>
    <p:sldId id="271" r:id="rId12"/>
    <p:sldId id="273" r:id="rId13"/>
    <p:sldId id="275" r:id="rId14"/>
    <p:sldId id="265" r:id="rId15"/>
    <p:sldId id="262" r:id="rId16"/>
    <p:sldId id="259" r:id="rId17"/>
    <p:sldId id="263" r:id="rId18"/>
    <p:sldId id="264" r:id="rId19"/>
    <p:sldId id="276" r:id="rId20"/>
    <p:sldId id="261" r:id="rId21"/>
    <p:sldId id="26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4853" autoAdjust="0"/>
    <p:restoredTop sz="94718" autoAdjust="0"/>
  </p:normalViewPr>
  <p:slideViewPr>
    <p:cSldViewPr>
      <p:cViewPr>
        <p:scale>
          <a:sx n="100" d="100"/>
          <a:sy n="100" d="100"/>
        </p:scale>
        <p:origin x="-282" y="30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2759B0-A996-4896-8CB6-E88A01CAC534}"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DA061D7A-DDEA-448C-99D7-6B3EF1B9E592}">
      <dgm:prSet phldrT="[Text]" custT="1"/>
      <dgm:spPr/>
      <dgm:t>
        <a:bodyPr/>
        <a:lstStyle/>
        <a:p>
          <a:r>
            <a:rPr lang="en-GB" sz="1050" dirty="0" smtClean="0"/>
            <a:t>Overall systems Design</a:t>
          </a:r>
          <a:endParaRPr lang="en-GB" sz="1050" dirty="0"/>
        </a:p>
      </dgm:t>
    </dgm:pt>
    <dgm:pt modelId="{F4EF77F3-9600-4EBA-91A6-922FCAB6FD74}" type="parTrans" cxnId="{5CE01896-70CF-4C91-97D3-FFB92B94EF5B}">
      <dgm:prSet/>
      <dgm:spPr/>
      <dgm:t>
        <a:bodyPr/>
        <a:lstStyle/>
        <a:p>
          <a:endParaRPr lang="en-GB"/>
        </a:p>
      </dgm:t>
    </dgm:pt>
    <dgm:pt modelId="{4D4EC4A4-ED11-4927-A446-14BAC91CC9AD}" type="sibTrans" cxnId="{5CE01896-70CF-4C91-97D3-FFB92B94EF5B}">
      <dgm:prSet/>
      <dgm:spPr/>
      <dgm:t>
        <a:bodyPr/>
        <a:lstStyle/>
        <a:p>
          <a:endParaRPr lang="en-GB"/>
        </a:p>
      </dgm:t>
    </dgm:pt>
    <dgm:pt modelId="{41B0D093-63B0-4292-9ACF-BB14654FF73C}">
      <dgm:prSet phldrT="[Text]"/>
      <dgm:spPr/>
      <dgm:t>
        <a:bodyPr/>
        <a:lstStyle/>
        <a:p>
          <a:r>
            <a:rPr lang="en-GB" dirty="0" smtClean="0"/>
            <a:t>How do we meet the End Users needs.</a:t>
          </a:r>
          <a:endParaRPr lang="en-GB" dirty="0"/>
        </a:p>
      </dgm:t>
    </dgm:pt>
    <dgm:pt modelId="{262DCB7F-774B-43E6-AE01-8B0EF5262344}" type="parTrans" cxnId="{BFA9313C-5A5D-439A-A3C4-892CC3829A5C}">
      <dgm:prSet/>
      <dgm:spPr/>
      <dgm:t>
        <a:bodyPr/>
        <a:lstStyle/>
        <a:p>
          <a:endParaRPr lang="en-GB"/>
        </a:p>
      </dgm:t>
    </dgm:pt>
    <dgm:pt modelId="{06E837CB-0A8C-40EB-9ECC-A766BF7F86CC}" type="sibTrans" cxnId="{BFA9313C-5A5D-439A-A3C4-892CC3829A5C}">
      <dgm:prSet/>
      <dgm:spPr/>
      <dgm:t>
        <a:bodyPr/>
        <a:lstStyle/>
        <a:p>
          <a:endParaRPr lang="en-GB"/>
        </a:p>
      </dgm:t>
    </dgm:pt>
    <dgm:pt modelId="{8A0B78E0-A188-4F62-8900-55FF7CB5C34C}">
      <dgm:prSet phldrT="[Text]"/>
      <dgm:spPr/>
      <dgm:t>
        <a:bodyPr/>
        <a:lstStyle/>
        <a:p>
          <a:r>
            <a:rPr lang="en-GB" dirty="0" smtClean="0"/>
            <a:t>What design methods could we use.</a:t>
          </a:r>
          <a:endParaRPr lang="en-GB" dirty="0"/>
        </a:p>
      </dgm:t>
    </dgm:pt>
    <dgm:pt modelId="{88A011EB-837D-45D1-A321-975B69668E1F}" type="parTrans" cxnId="{E5298AD5-8EDA-4E19-B897-F45909444F03}">
      <dgm:prSet/>
      <dgm:spPr/>
      <dgm:t>
        <a:bodyPr/>
        <a:lstStyle/>
        <a:p>
          <a:endParaRPr lang="en-GB"/>
        </a:p>
      </dgm:t>
    </dgm:pt>
    <dgm:pt modelId="{86D5E91E-6EEA-425B-8141-836BE44B320B}" type="sibTrans" cxnId="{E5298AD5-8EDA-4E19-B897-F45909444F03}">
      <dgm:prSet/>
      <dgm:spPr/>
      <dgm:t>
        <a:bodyPr/>
        <a:lstStyle/>
        <a:p>
          <a:endParaRPr lang="en-GB"/>
        </a:p>
      </dgm:t>
    </dgm:pt>
    <dgm:pt modelId="{89F116DE-1988-411E-A616-99F5545C8CEE}">
      <dgm:prSet phldrT="[Text]" custT="1"/>
      <dgm:spPr/>
      <dgm:t>
        <a:bodyPr/>
        <a:lstStyle/>
        <a:p>
          <a:r>
            <a:rPr lang="en-GB" sz="1050" dirty="0" smtClean="0"/>
            <a:t>Report</a:t>
          </a:r>
          <a:r>
            <a:rPr lang="en-GB" sz="1000" dirty="0" smtClean="0"/>
            <a:t> Design</a:t>
          </a:r>
          <a:endParaRPr lang="en-GB" sz="1000" dirty="0"/>
        </a:p>
      </dgm:t>
    </dgm:pt>
    <dgm:pt modelId="{E57A4A06-7B4F-49E8-B86F-6C110E68C299}" type="parTrans" cxnId="{A1DADD2E-0C7B-46FF-9976-24DDB6AF2E66}">
      <dgm:prSet/>
      <dgm:spPr/>
      <dgm:t>
        <a:bodyPr/>
        <a:lstStyle/>
        <a:p>
          <a:endParaRPr lang="en-GB"/>
        </a:p>
      </dgm:t>
    </dgm:pt>
    <dgm:pt modelId="{A956B22A-97FA-475F-A40F-E333FB9046B7}" type="sibTrans" cxnId="{A1DADD2E-0C7B-46FF-9976-24DDB6AF2E66}">
      <dgm:prSet/>
      <dgm:spPr/>
      <dgm:t>
        <a:bodyPr/>
        <a:lstStyle/>
        <a:p>
          <a:endParaRPr lang="en-GB"/>
        </a:p>
      </dgm:t>
    </dgm:pt>
    <dgm:pt modelId="{6450B2C2-1A4F-49E0-A177-D48F1B5A6EF2}">
      <dgm:prSet phldrT="[Text]"/>
      <dgm:spPr/>
      <dgm:t>
        <a:bodyPr/>
        <a:lstStyle/>
        <a:p>
          <a:r>
            <a:rPr lang="en-GB" dirty="0" smtClean="0"/>
            <a:t>Although this may seem odd users are often more interested in output. </a:t>
          </a:r>
          <a:endParaRPr lang="en-GB" dirty="0"/>
        </a:p>
      </dgm:t>
    </dgm:pt>
    <dgm:pt modelId="{1BE858F9-4C23-46A9-A0B6-9001EE908424}" type="parTrans" cxnId="{09BDEC37-0B49-42D6-B3AD-21B3B8CDEBDE}">
      <dgm:prSet/>
      <dgm:spPr/>
      <dgm:t>
        <a:bodyPr/>
        <a:lstStyle/>
        <a:p>
          <a:endParaRPr lang="en-GB"/>
        </a:p>
      </dgm:t>
    </dgm:pt>
    <dgm:pt modelId="{02FADFC8-4024-4CE3-9CA3-5493A573B26B}" type="sibTrans" cxnId="{09BDEC37-0B49-42D6-B3AD-21B3B8CDEBDE}">
      <dgm:prSet/>
      <dgm:spPr/>
      <dgm:t>
        <a:bodyPr/>
        <a:lstStyle/>
        <a:p>
          <a:endParaRPr lang="en-GB"/>
        </a:p>
      </dgm:t>
    </dgm:pt>
    <dgm:pt modelId="{BDBBB917-7C71-438B-893E-690DCD96A61C}">
      <dgm:prSet phldrT="[Text]"/>
      <dgm:spPr/>
      <dgm:t>
        <a:bodyPr/>
        <a:lstStyle/>
        <a:p>
          <a:r>
            <a:rPr lang="en-GB" dirty="0" smtClean="0"/>
            <a:t>They may want to print an invoice, a register, a sales audit etc.</a:t>
          </a:r>
          <a:endParaRPr lang="en-GB" dirty="0"/>
        </a:p>
      </dgm:t>
    </dgm:pt>
    <dgm:pt modelId="{ED428400-5176-42FF-8D95-71B45B21C3F1}" type="parTrans" cxnId="{6B27496A-37D6-4098-8C21-C24A4B1B5BD9}">
      <dgm:prSet/>
      <dgm:spPr/>
      <dgm:t>
        <a:bodyPr/>
        <a:lstStyle/>
        <a:p>
          <a:endParaRPr lang="en-GB"/>
        </a:p>
      </dgm:t>
    </dgm:pt>
    <dgm:pt modelId="{60C957CE-E0D8-4FF1-95EF-264D578FB55E}" type="sibTrans" cxnId="{6B27496A-37D6-4098-8C21-C24A4B1B5BD9}">
      <dgm:prSet/>
      <dgm:spPr/>
      <dgm:t>
        <a:bodyPr/>
        <a:lstStyle/>
        <a:p>
          <a:endParaRPr lang="en-GB"/>
        </a:p>
      </dgm:t>
    </dgm:pt>
    <dgm:pt modelId="{B6E1CB2C-2603-4213-8DBD-F1EB022F8A6F}">
      <dgm:prSet phldrT="[Text]" custT="1"/>
      <dgm:spPr/>
      <dgm:t>
        <a:bodyPr/>
        <a:lstStyle/>
        <a:p>
          <a:r>
            <a:rPr lang="en-GB" sz="1050" dirty="0" smtClean="0"/>
            <a:t>Data design</a:t>
          </a:r>
          <a:endParaRPr lang="en-GB" sz="1050" dirty="0"/>
        </a:p>
      </dgm:t>
    </dgm:pt>
    <dgm:pt modelId="{98DF75A1-6C6B-4C25-BD25-204CF2AA0EF3}" type="parTrans" cxnId="{707BA553-C9CC-4C31-8F2A-DA1E1E19B81F}">
      <dgm:prSet/>
      <dgm:spPr/>
      <dgm:t>
        <a:bodyPr/>
        <a:lstStyle/>
        <a:p>
          <a:endParaRPr lang="en-GB"/>
        </a:p>
      </dgm:t>
    </dgm:pt>
    <dgm:pt modelId="{E3F7282B-08F6-40DA-ABA3-A2C1EE50E296}" type="sibTrans" cxnId="{707BA553-C9CC-4C31-8F2A-DA1E1E19B81F}">
      <dgm:prSet/>
      <dgm:spPr/>
      <dgm:t>
        <a:bodyPr/>
        <a:lstStyle/>
        <a:p>
          <a:endParaRPr lang="en-GB"/>
        </a:p>
      </dgm:t>
    </dgm:pt>
    <dgm:pt modelId="{555ECEA0-8A32-4A99-94BF-FB914F2484D3}">
      <dgm:prSet phldrT="[Text]"/>
      <dgm:spPr/>
      <dgm:t>
        <a:bodyPr/>
        <a:lstStyle/>
        <a:p>
          <a:r>
            <a:rPr lang="en-GB" dirty="0" smtClean="0"/>
            <a:t>How are you going to store the data, the format and type.</a:t>
          </a:r>
          <a:endParaRPr lang="en-GB" dirty="0"/>
        </a:p>
      </dgm:t>
    </dgm:pt>
    <dgm:pt modelId="{9E9C7738-95E8-46B6-B59E-6A3591A08B35}" type="parTrans" cxnId="{E9114BA0-5EFD-402C-8B81-0C8605B519E3}">
      <dgm:prSet/>
      <dgm:spPr/>
      <dgm:t>
        <a:bodyPr/>
        <a:lstStyle/>
        <a:p>
          <a:endParaRPr lang="en-GB"/>
        </a:p>
      </dgm:t>
    </dgm:pt>
    <dgm:pt modelId="{EA70A0DE-1B29-46FA-AF94-BDF30E1AC5EE}" type="sibTrans" cxnId="{E9114BA0-5EFD-402C-8B81-0C8605B519E3}">
      <dgm:prSet/>
      <dgm:spPr/>
      <dgm:t>
        <a:bodyPr/>
        <a:lstStyle/>
        <a:p>
          <a:endParaRPr lang="en-GB"/>
        </a:p>
      </dgm:t>
    </dgm:pt>
    <dgm:pt modelId="{89AD396D-21E3-40EE-9005-86D10589282A}">
      <dgm:prSet phldrT="[Text]"/>
      <dgm:spPr/>
      <dgm:t>
        <a:bodyPr/>
        <a:lstStyle/>
        <a:p>
          <a:r>
            <a:rPr lang="en-GB" dirty="0" smtClean="0"/>
            <a:t>Field definitions will effect how the user will be able to see their data. </a:t>
          </a:r>
          <a:endParaRPr lang="en-GB" dirty="0"/>
        </a:p>
      </dgm:t>
    </dgm:pt>
    <dgm:pt modelId="{8619039F-B8E1-4767-9699-05B1C4CAFB97}" type="parTrans" cxnId="{7F1C0B97-B7A8-4E71-A8A0-75B8B5C63D3A}">
      <dgm:prSet/>
      <dgm:spPr/>
      <dgm:t>
        <a:bodyPr/>
        <a:lstStyle/>
        <a:p>
          <a:endParaRPr lang="en-GB"/>
        </a:p>
      </dgm:t>
    </dgm:pt>
    <dgm:pt modelId="{7DE75156-6FF5-41FF-B188-3AB75CDA6292}" type="sibTrans" cxnId="{7F1C0B97-B7A8-4E71-A8A0-75B8B5C63D3A}">
      <dgm:prSet/>
      <dgm:spPr/>
      <dgm:t>
        <a:bodyPr/>
        <a:lstStyle/>
        <a:p>
          <a:endParaRPr lang="en-GB"/>
        </a:p>
      </dgm:t>
    </dgm:pt>
    <dgm:pt modelId="{72248592-5493-45BC-A4D2-92768436D80A}">
      <dgm:prSet phldrT="[Text]" custT="1"/>
      <dgm:spPr/>
      <dgm:t>
        <a:bodyPr/>
        <a:lstStyle/>
        <a:p>
          <a:r>
            <a:rPr lang="en-GB" sz="1200" dirty="0" smtClean="0"/>
            <a:t>Table Design</a:t>
          </a:r>
          <a:endParaRPr lang="en-GB" sz="1200" dirty="0"/>
        </a:p>
      </dgm:t>
    </dgm:pt>
    <dgm:pt modelId="{1362C8DB-04AA-43FF-B474-B1210125F5BE}" type="parTrans" cxnId="{1C29088D-B382-4750-83B1-16B41C22B5A1}">
      <dgm:prSet/>
      <dgm:spPr/>
      <dgm:t>
        <a:bodyPr/>
        <a:lstStyle/>
        <a:p>
          <a:endParaRPr lang="en-GB"/>
        </a:p>
      </dgm:t>
    </dgm:pt>
    <dgm:pt modelId="{220B073E-8079-49AD-8BA8-02DABA692FA1}" type="sibTrans" cxnId="{1C29088D-B382-4750-83B1-16B41C22B5A1}">
      <dgm:prSet/>
      <dgm:spPr/>
      <dgm:t>
        <a:bodyPr/>
        <a:lstStyle/>
        <a:p>
          <a:endParaRPr lang="en-GB"/>
        </a:p>
      </dgm:t>
    </dgm:pt>
    <dgm:pt modelId="{B7663D7D-DD04-4529-9195-7737A0786E7D}">
      <dgm:prSet phldrT="[Text]"/>
      <dgm:spPr/>
      <dgm:t>
        <a:bodyPr/>
        <a:lstStyle/>
        <a:p>
          <a:r>
            <a:rPr lang="en-GB" dirty="0" smtClean="0"/>
            <a:t>What fields must be input into what table</a:t>
          </a:r>
          <a:endParaRPr lang="en-GB" dirty="0"/>
        </a:p>
      </dgm:t>
    </dgm:pt>
    <dgm:pt modelId="{61A05E00-A456-4233-8296-EC4DD5EEC6FF}" type="parTrans" cxnId="{F7D5236B-11D1-427D-827B-7E10D0A2BEBC}">
      <dgm:prSet/>
      <dgm:spPr/>
      <dgm:t>
        <a:bodyPr/>
        <a:lstStyle/>
        <a:p>
          <a:endParaRPr lang="en-GB"/>
        </a:p>
      </dgm:t>
    </dgm:pt>
    <dgm:pt modelId="{3C66609E-256E-4A50-B08A-B5FBC7C3FC72}" type="sibTrans" cxnId="{F7D5236B-11D1-427D-827B-7E10D0A2BEBC}">
      <dgm:prSet/>
      <dgm:spPr/>
      <dgm:t>
        <a:bodyPr/>
        <a:lstStyle/>
        <a:p>
          <a:endParaRPr lang="en-GB"/>
        </a:p>
      </dgm:t>
    </dgm:pt>
    <dgm:pt modelId="{63BE3F70-2490-4EE8-BE7D-9E5A35CE2187}">
      <dgm:prSet phldrT="[Text]" custT="1"/>
      <dgm:spPr/>
      <dgm:t>
        <a:bodyPr/>
        <a:lstStyle/>
        <a:p>
          <a:r>
            <a:rPr lang="en-GB" sz="1200" dirty="0" smtClean="0"/>
            <a:t>Form Design</a:t>
          </a:r>
          <a:endParaRPr lang="en-GB" sz="1200" dirty="0"/>
        </a:p>
      </dgm:t>
    </dgm:pt>
    <dgm:pt modelId="{FA5CFF44-F2C6-4C72-A4DD-B1BD0C6BDF2F}" type="parTrans" cxnId="{CC74684E-4C94-409D-B92C-7ED8FFE5EF72}">
      <dgm:prSet/>
      <dgm:spPr/>
      <dgm:t>
        <a:bodyPr/>
        <a:lstStyle/>
        <a:p>
          <a:endParaRPr lang="en-GB"/>
        </a:p>
      </dgm:t>
    </dgm:pt>
    <dgm:pt modelId="{F4216A1E-E118-494A-A11E-337259F77CD5}" type="sibTrans" cxnId="{CC74684E-4C94-409D-B92C-7ED8FFE5EF72}">
      <dgm:prSet/>
      <dgm:spPr/>
      <dgm:t>
        <a:bodyPr/>
        <a:lstStyle/>
        <a:p>
          <a:endParaRPr lang="en-GB"/>
        </a:p>
      </dgm:t>
    </dgm:pt>
    <dgm:pt modelId="{499215BD-16B7-4132-9FEF-AC82925A0FC8}">
      <dgm:prSet phldrT="[Text]"/>
      <dgm:spPr/>
      <dgm:t>
        <a:bodyPr/>
        <a:lstStyle/>
        <a:p>
          <a:r>
            <a:rPr lang="en-GB" dirty="0" smtClean="0"/>
            <a:t>How will the end user finally enter and use the DBMS. </a:t>
          </a:r>
          <a:endParaRPr lang="en-GB" dirty="0"/>
        </a:p>
      </dgm:t>
    </dgm:pt>
    <dgm:pt modelId="{24E1E344-33E2-4F03-AC6D-D8BE92261D21}" type="parTrans" cxnId="{2093639E-90E2-4E74-8726-DB6C747E38D5}">
      <dgm:prSet/>
      <dgm:spPr/>
      <dgm:t>
        <a:bodyPr/>
        <a:lstStyle/>
        <a:p>
          <a:endParaRPr lang="en-GB"/>
        </a:p>
      </dgm:t>
    </dgm:pt>
    <dgm:pt modelId="{8E97CC84-1593-4E7A-8BE3-BF774D8BDC57}" type="sibTrans" cxnId="{2093639E-90E2-4E74-8726-DB6C747E38D5}">
      <dgm:prSet/>
      <dgm:spPr/>
      <dgm:t>
        <a:bodyPr/>
        <a:lstStyle/>
        <a:p>
          <a:endParaRPr lang="en-GB"/>
        </a:p>
      </dgm:t>
    </dgm:pt>
    <dgm:pt modelId="{25368F3D-E1BD-429D-8182-2BB5766A9C21}">
      <dgm:prSet phldrT="[Text]"/>
      <dgm:spPr/>
      <dgm:t>
        <a:bodyPr/>
        <a:lstStyle/>
        <a:p>
          <a:r>
            <a:rPr lang="en-GB" dirty="0" smtClean="0"/>
            <a:t> Do you require all those fields? Or can some user requirements be calculated</a:t>
          </a:r>
          <a:endParaRPr lang="en-GB" dirty="0"/>
        </a:p>
      </dgm:t>
    </dgm:pt>
    <dgm:pt modelId="{A0B7FFFC-CA5A-4DBC-BDFF-416C80E89084}" type="parTrans" cxnId="{28D64B04-0B99-45C7-9217-AEA2FD71D86B}">
      <dgm:prSet/>
      <dgm:spPr/>
      <dgm:t>
        <a:bodyPr/>
        <a:lstStyle/>
        <a:p>
          <a:endParaRPr lang="en-GB"/>
        </a:p>
      </dgm:t>
    </dgm:pt>
    <dgm:pt modelId="{83D0ED09-EFEA-4F50-A459-7007FE0EB43A}" type="sibTrans" cxnId="{28D64B04-0B99-45C7-9217-AEA2FD71D86B}">
      <dgm:prSet/>
      <dgm:spPr/>
      <dgm:t>
        <a:bodyPr/>
        <a:lstStyle/>
        <a:p>
          <a:endParaRPr lang="en-GB"/>
        </a:p>
      </dgm:t>
    </dgm:pt>
    <dgm:pt modelId="{F48F5287-F3F2-43D2-A02B-2C8E4B0C1F89}" type="pres">
      <dgm:prSet presAssocID="{7E2759B0-A996-4896-8CB6-E88A01CAC534}" presName="linearFlow" presStyleCnt="0">
        <dgm:presLayoutVars>
          <dgm:dir/>
          <dgm:animLvl val="lvl"/>
          <dgm:resizeHandles val="exact"/>
        </dgm:presLayoutVars>
      </dgm:prSet>
      <dgm:spPr/>
      <dgm:t>
        <a:bodyPr/>
        <a:lstStyle/>
        <a:p>
          <a:endParaRPr lang="en-GB"/>
        </a:p>
      </dgm:t>
    </dgm:pt>
    <dgm:pt modelId="{65A64DFF-09D1-46F2-B1C6-37BE49D6A01C}" type="pres">
      <dgm:prSet presAssocID="{DA061D7A-DDEA-448C-99D7-6B3EF1B9E592}" presName="composite" presStyleCnt="0"/>
      <dgm:spPr/>
    </dgm:pt>
    <dgm:pt modelId="{6E4B0A2B-C0AF-4640-A5BA-7486F8836205}" type="pres">
      <dgm:prSet presAssocID="{DA061D7A-DDEA-448C-99D7-6B3EF1B9E592}" presName="parentText" presStyleLbl="alignNode1" presStyleIdx="0" presStyleCnt="5">
        <dgm:presLayoutVars>
          <dgm:chMax val="1"/>
          <dgm:bulletEnabled val="1"/>
        </dgm:presLayoutVars>
      </dgm:prSet>
      <dgm:spPr/>
      <dgm:t>
        <a:bodyPr/>
        <a:lstStyle/>
        <a:p>
          <a:endParaRPr lang="en-GB"/>
        </a:p>
      </dgm:t>
    </dgm:pt>
    <dgm:pt modelId="{64748A20-085E-4F97-8BEE-81F9A4F1FC93}" type="pres">
      <dgm:prSet presAssocID="{DA061D7A-DDEA-448C-99D7-6B3EF1B9E592}" presName="descendantText" presStyleLbl="alignAcc1" presStyleIdx="0" presStyleCnt="5">
        <dgm:presLayoutVars>
          <dgm:bulletEnabled val="1"/>
        </dgm:presLayoutVars>
      </dgm:prSet>
      <dgm:spPr/>
      <dgm:t>
        <a:bodyPr/>
        <a:lstStyle/>
        <a:p>
          <a:endParaRPr lang="en-GB"/>
        </a:p>
      </dgm:t>
    </dgm:pt>
    <dgm:pt modelId="{9C4963A6-B080-44BE-B480-CD6C81633A27}" type="pres">
      <dgm:prSet presAssocID="{4D4EC4A4-ED11-4927-A446-14BAC91CC9AD}" presName="sp" presStyleCnt="0"/>
      <dgm:spPr/>
    </dgm:pt>
    <dgm:pt modelId="{2D45104C-AAFC-4776-9AA5-AD1CE57262D5}" type="pres">
      <dgm:prSet presAssocID="{89F116DE-1988-411E-A616-99F5545C8CEE}" presName="composite" presStyleCnt="0"/>
      <dgm:spPr/>
    </dgm:pt>
    <dgm:pt modelId="{027944DC-2DC2-41E5-99F9-DB5209F4972D}" type="pres">
      <dgm:prSet presAssocID="{89F116DE-1988-411E-A616-99F5545C8CEE}" presName="parentText" presStyleLbl="alignNode1" presStyleIdx="1" presStyleCnt="5" custLinFactNeighborX="-2408" custLinFactNeighborY="2189">
        <dgm:presLayoutVars>
          <dgm:chMax val="1"/>
          <dgm:bulletEnabled val="1"/>
        </dgm:presLayoutVars>
      </dgm:prSet>
      <dgm:spPr/>
      <dgm:t>
        <a:bodyPr/>
        <a:lstStyle/>
        <a:p>
          <a:endParaRPr lang="en-GB"/>
        </a:p>
      </dgm:t>
    </dgm:pt>
    <dgm:pt modelId="{D34E2E08-5C45-4D7C-91DC-F5028FD5CC3E}" type="pres">
      <dgm:prSet presAssocID="{89F116DE-1988-411E-A616-99F5545C8CEE}" presName="descendantText" presStyleLbl="alignAcc1" presStyleIdx="1" presStyleCnt="5">
        <dgm:presLayoutVars>
          <dgm:bulletEnabled val="1"/>
        </dgm:presLayoutVars>
      </dgm:prSet>
      <dgm:spPr/>
      <dgm:t>
        <a:bodyPr/>
        <a:lstStyle/>
        <a:p>
          <a:endParaRPr lang="en-GB"/>
        </a:p>
      </dgm:t>
    </dgm:pt>
    <dgm:pt modelId="{CF178295-1340-4188-8E2A-F4F19B0219FA}" type="pres">
      <dgm:prSet presAssocID="{A956B22A-97FA-475F-A40F-E333FB9046B7}" presName="sp" presStyleCnt="0"/>
      <dgm:spPr/>
    </dgm:pt>
    <dgm:pt modelId="{5C54FE6F-9711-4640-BFB7-80F50D4CFEBD}" type="pres">
      <dgm:prSet presAssocID="{B6E1CB2C-2603-4213-8DBD-F1EB022F8A6F}" presName="composite" presStyleCnt="0"/>
      <dgm:spPr/>
    </dgm:pt>
    <dgm:pt modelId="{AEE86830-C403-487B-92F7-1B17B5F2F635}" type="pres">
      <dgm:prSet presAssocID="{B6E1CB2C-2603-4213-8DBD-F1EB022F8A6F}" presName="parentText" presStyleLbl="alignNode1" presStyleIdx="2" presStyleCnt="5">
        <dgm:presLayoutVars>
          <dgm:chMax val="1"/>
          <dgm:bulletEnabled val="1"/>
        </dgm:presLayoutVars>
      </dgm:prSet>
      <dgm:spPr/>
      <dgm:t>
        <a:bodyPr/>
        <a:lstStyle/>
        <a:p>
          <a:endParaRPr lang="en-GB"/>
        </a:p>
      </dgm:t>
    </dgm:pt>
    <dgm:pt modelId="{FD4C983F-AB28-47BC-BCA0-A88679A350AD}" type="pres">
      <dgm:prSet presAssocID="{B6E1CB2C-2603-4213-8DBD-F1EB022F8A6F}" presName="descendantText" presStyleLbl="alignAcc1" presStyleIdx="2" presStyleCnt="5">
        <dgm:presLayoutVars>
          <dgm:bulletEnabled val="1"/>
        </dgm:presLayoutVars>
      </dgm:prSet>
      <dgm:spPr/>
      <dgm:t>
        <a:bodyPr/>
        <a:lstStyle/>
        <a:p>
          <a:endParaRPr lang="en-GB"/>
        </a:p>
      </dgm:t>
    </dgm:pt>
    <dgm:pt modelId="{9E6C0207-3C4E-442E-90AA-F59D6058E245}" type="pres">
      <dgm:prSet presAssocID="{E3F7282B-08F6-40DA-ABA3-A2C1EE50E296}" presName="sp" presStyleCnt="0"/>
      <dgm:spPr/>
    </dgm:pt>
    <dgm:pt modelId="{FB8084A0-D145-495D-AB4E-3964D4BC0845}" type="pres">
      <dgm:prSet presAssocID="{72248592-5493-45BC-A4D2-92768436D80A}" presName="composite" presStyleCnt="0"/>
      <dgm:spPr/>
    </dgm:pt>
    <dgm:pt modelId="{9D368670-3381-472C-B224-A83CD3F7ECD8}" type="pres">
      <dgm:prSet presAssocID="{72248592-5493-45BC-A4D2-92768436D80A}" presName="parentText" presStyleLbl="alignNode1" presStyleIdx="3" presStyleCnt="5" custLinFactNeighborX="-2408" custLinFactNeighborY="2189">
        <dgm:presLayoutVars>
          <dgm:chMax val="1"/>
          <dgm:bulletEnabled val="1"/>
        </dgm:presLayoutVars>
      </dgm:prSet>
      <dgm:spPr/>
      <dgm:t>
        <a:bodyPr/>
        <a:lstStyle/>
        <a:p>
          <a:endParaRPr lang="en-GB"/>
        </a:p>
      </dgm:t>
    </dgm:pt>
    <dgm:pt modelId="{1E413AC2-1CE3-42B9-ACB5-36648ECD2D63}" type="pres">
      <dgm:prSet presAssocID="{72248592-5493-45BC-A4D2-92768436D80A}" presName="descendantText" presStyleLbl="alignAcc1" presStyleIdx="3" presStyleCnt="5">
        <dgm:presLayoutVars>
          <dgm:bulletEnabled val="1"/>
        </dgm:presLayoutVars>
      </dgm:prSet>
      <dgm:spPr/>
      <dgm:t>
        <a:bodyPr/>
        <a:lstStyle/>
        <a:p>
          <a:endParaRPr lang="en-GB"/>
        </a:p>
      </dgm:t>
    </dgm:pt>
    <dgm:pt modelId="{C8924488-736D-4B5E-B99E-D0A14E1F2BCD}" type="pres">
      <dgm:prSet presAssocID="{220B073E-8079-49AD-8BA8-02DABA692FA1}" presName="sp" presStyleCnt="0"/>
      <dgm:spPr/>
    </dgm:pt>
    <dgm:pt modelId="{678DF890-99D1-4D0E-8221-696DBDBF00D4}" type="pres">
      <dgm:prSet presAssocID="{63BE3F70-2490-4EE8-BE7D-9E5A35CE2187}" presName="composite" presStyleCnt="0"/>
      <dgm:spPr/>
    </dgm:pt>
    <dgm:pt modelId="{CE837719-284C-42AF-B04B-F28DAEDAAD4A}" type="pres">
      <dgm:prSet presAssocID="{63BE3F70-2490-4EE8-BE7D-9E5A35CE2187}" presName="parentText" presStyleLbl="alignNode1" presStyleIdx="4" presStyleCnt="5" custLinFactNeighborX="-2408" custLinFactNeighborY="2189">
        <dgm:presLayoutVars>
          <dgm:chMax val="1"/>
          <dgm:bulletEnabled val="1"/>
        </dgm:presLayoutVars>
      </dgm:prSet>
      <dgm:spPr/>
      <dgm:t>
        <a:bodyPr/>
        <a:lstStyle/>
        <a:p>
          <a:endParaRPr lang="en-GB"/>
        </a:p>
      </dgm:t>
    </dgm:pt>
    <dgm:pt modelId="{555B48CC-1CD4-4A3F-9DAA-2F456A1ED572}" type="pres">
      <dgm:prSet presAssocID="{63BE3F70-2490-4EE8-BE7D-9E5A35CE2187}" presName="descendantText" presStyleLbl="alignAcc1" presStyleIdx="4" presStyleCnt="5">
        <dgm:presLayoutVars>
          <dgm:bulletEnabled val="1"/>
        </dgm:presLayoutVars>
      </dgm:prSet>
      <dgm:spPr/>
      <dgm:t>
        <a:bodyPr/>
        <a:lstStyle/>
        <a:p>
          <a:endParaRPr lang="en-GB"/>
        </a:p>
      </dgm:t>
    </dgm:pt>
  </dgm:ptLst>
  <dgm:cxnLst>
    <dgm:cxn modelId="{CC74684E-4C94-409D-B92C-7ED8FFE5EF72}" srcId="{7E2759B0-A996-4896-8CB6-E88A01CAC534}" destId="{63BE3F70-2490-4EE8-BE7D-9E5A35CE2187}" srcOrd="4" destOrd="0" parTransId="{FA5CFF44-F2C6-4C72-A4DD-B1BD0C6BDF2F}" sibTransId="{F4216A1E-E118-494A-A11E-337259F77CD5}"/>
    <dgm:cxn modelId="{0A4C015B-1477-4BBD-9AAD-0CD69E574C32}" type="presOf" srcId="{BDBBB917-7C71-438B-893E-690DCD96A61C}" destId="{D34E2E08-5C45-4D7C-91DC-F5028FD5CC3E}" srcOrd="0" destOrd="1" presId="urn:microsoft.com/office/officeart/2005/8/layout/chevron2"/>
    <dgm:cxn modelId="{28D64B04-0B99-45C7-9217-AEA2FD71D86B}" srcId="{72248592-5493-45BC-A4D2-92768436D80A}" destId="{25368F3D-E1BD-429D-8182-2BB5766A9C21}" srcOrd="1" destOrd="0" parTransId="{A0B7FFFC-CA5A-4DBC-BDFF-416C80E89084}" sibTransId="{83D0ED09-EFEA-4F50-A459-7007FE0EB43A}"/>
    <dgm:cxn modelId="{A1DADD2E-0C7B-46FF-9976-24DDB6AF2E66}" srcId="{7E2759B0-A996-4896-8CB6-E88A01CAC534}" destId="{89F116DE-1988-411E-A616-99F5545C8CEE}" srcOrd="1" destOrd="0" parTransId="{E57A4A06-7B4F-49E8-B86F-6C110E68C299}" sibTransId="{A956B22A-97FA-475F-A40F-E333FB9046B7}"/>
    <dgm:cxn modelId="{A4447796-2252-4D36-85F3-DBADD987EA73}" type="presOf" srcId="{B7663D7D-DD04-4529-9195-7737A0786E7D}" destId="{1E413AC2-1CE3-42B9-ACB5-36648ECD2D63}" srcOrd="0" destOrd="0" presId="urn:microsoft.com/office/officeart/2005/8/layout/chevron2"/>
    <dgm:cxn modelId="{E5298AD5-8EDA-4E19-B897-F45909444F03}" srcId="{DA061D7A-DDEA-448C-99D7-6B3EF1B9E592}" destId="{8A0B78E0-A188-4F62-8900-55FF7CB5C34C}" srcOrd="1" destOrd="0" parTransId="{88A011EB-837D-45D1-A321-975B69668E1F}" sibTransId="{86D5E91E-6EEA-425B-8141-836BE44B320B}"/>
    <dgm:cxn modelId="{F7D5236B-11D1-427D-827B-7E10D0A2BEBC}" srcId="{72248592-5493-45BC-A4D2-92768436D80A}" destId="{B7663D7D-DD04-4529-9195-7737A0786E7D}" srcOrd="0" destOrd="0" parTransId="{61A05E00-A456-4233-8296-EC4DD5EEC6FF}" sibTransId="{3C66609E-256E-4A50-B08A-B5FBC7C3FC72}"/>
    <dgm:cxn modelId="{53BF4C8F-A6CA-457C-A603-53826E6B890C}" type="presOf" srcId="{499215BD-16B7-4132-9FEF-AC82925A0FC8}" destId="{555B48CC-1CD4-4A3F-9DAA-2F456A1ED572}" srcOrd="0" destOrd="0" presId="urn:microsoft.com/office/officeart/2005/8/layout/chevron2"/>
    <dgm:cxn modelId="{7D107667-D4FC-4503-8C77-2E2F1C469317}" type="presOf" srcId="{41B0D093-63B0-4292-9ACF-BB14654FF73C}" destId="{64748A20-085E-4F97-8BEE-81F9A4F1FC93}" srcOrd="0" destOrd="0" presId="urn:microsoft.com/office/officeart/2005/8/layout/chevron2"/>
    <dgm:cxn modelId="{E7CF0E82-FA02-4976-BE9A-962864DCEEC2}" type="presOf" srcId="{8A0B78E0-A188-4F62-8900-55FF7CB5C34C}" destId="{64748A20-085E-4F97-8BEE-81F9A4F1FC93}" srcOrd="0" destOrd="1" presId="urn:microsoft.com/office/officeart/2005/8/layout/chevron2"/>
    <dgm:cxn modelId="{6B27496A-37D6-4098-8C21-C24A4B1B5BD9}" srcId="{89F116DE-1988-411E-A616-99F5545C8CEE}" destId="{BDBBB917-7C71-438B-893E-690DCD96A61C}" srcOrd="1" destOrd="0" parTransId="{ED428400-5176-42FF-8D95-71B45B21C3F1}" sibTransId="{60C957CE-E0D8-4FF1-95EF-264D578FB55E}"/>
    <dgm:cxn modelId="{7F1C0B97-B7A8-4E71-A8A0-75B8B5C63D3A}" srcId="{B6E1CB2C-2603-4213-8DBD-F1EB022F8A6F}" destId="{89AD396D-21E3-40EE-9005-86D10589282A}" srcOrd="1" destOrd="0" parTransId="{8619039F-B8E1-4767-9699-05B1C4CAFB97}" sibTransId="{7DE75156-6FF5-41FF-B188-3AB75CDA6292}"/>
    <dgm:cxn modelId="{63FB0DDA-F0B3-4FDE-8D86-1F4435292B74}" type="presOf" srcId="{89AD396D-21E3-40EE-9005-86D10589282A}" destId="{FD4C983F-AB28-47BC-BCA0-A88679A350AD}" srcOrd="0" destOrd="1" presId="urn:microsoft.com/office/officeart/2005/8/layout/chevron2"/>
    <dgm:cxn modelId="{E9114BA0-5EFD-402C-8B81-0C8605B519E3}" srcId="{B6E1CB2C-2603-4213-8DBD-F1EB022F8A6F}" destId="{555ECEA0-8A32-4A99-94BF-FB914F2484D3}" srcOrd="0" destOrd="0" parTransId="{9E9C7738-95E8-46B6-B59E-6A3591A08B35}" sibTransId="{EA70A0DE-1B29-46FA-AF94-BDF30E1AC5EE}"/>
    <dgm:cxn modelId="{FAF2C694-FAFD-4873-BA20-BCE678813BD1}" type="presOf" srcId="{B6E1CB2C-2603-4213-8DBD-F1EB022F8A6F}" destId="{AEE86830-C403-487B-92F7-1B17B5F2F635}" srcOrd="0" destOrd="0" presId="urn:microsoft.com/office/officeart/2005/8/layout/chevron2"/>
    <dgm:cxn modelId="{09BDEC37-0B49-42D6-B3AD-21B3B8CDEBDE}" srcId="{89F116DE-1988-411E-A616-99F5545C8CEE}" destId="{6450B2C2-1A4F-49E0-A177-D48F1B5A6EF2}" srcOrd="0" destOrd="0" parTransId="{1BE858F9-4C23-46A9-A0B6-9001EE908424}" sibTransId="{02FADFC8-4024-4CE3-9CA3-5493A573B26B}"/>
    <dgm:cxn modelId="{1C29088D-B382-4750-83B1-16B41C22B5A1}" srcId="{7E2759B0-A996-4896-8CB6-E88A01CAC534}" destId="{72248592-5493-45BC-A4D2-92768436D80A}" srcOrd="3" destOrd="0" parTransId="{1362C8DB-04AA-43FF-B474-B1210125F5BE}" sibTransId="{220B073E-8079-49AD-8BA8-02DABA692FA1}"/>
    <dgm:cxn modelId="{707BA553-C9CC-4C31-8F2A-DA1E1E19B81F}" srcId="{7E2759B0-A996-4896-8CB6-E88A01CAC534}" destId="{B6E1CB2C-2603-4213-8DBD-F1EB022F8A6F}" srcOrd="2" destOrd="0" parTransId="{98DF75A1-6C6B-4C25-BD25-204CF2AA0EF3}" sibTransId="{E3F7282B-08F6-40DA-ABA3-A2C1EE50E296}"/>
    <dgm:cxn modelId="{17051A14-0683-4495-90AE-27C8E4CE7A07}" type="presOf" srcId="{DA061D7A-DDEA-448C-99D7-6B3EF1B9E592}" destId="{6E4B0A2B-C0AF-4640-A5BA-7486F8836205}" srcOrd="0" destOrd="0" presId="urn:microsoft.com/office/officeart/2005/8/layout/chevron2"/>
    <dgm:cxn modelId="{BFA9313C-5A5D-439A-A3C4-892CC3829A5C}" srcId="{DA061D7A-DDEA-448C-99D7-6B3EF1B9E592}" destId="{41B0D093-63B0-4292-9ACF-BB14654FF73C}" srcOrd="0" destOrd="0" parTransId="{262DCB7F-774B-43E6-AE01-8B0EF5262344}" sibTransId="{06E837CB-0A8C-40EB-9ECC-A766BF7F86CC}"/>
    <dgm:cxn modelId="{9F6A4B8C-3836-4CF5-8F7C-248F4A32AC84}" type="presOf" srcId="{25368F3D-E1BD-429D-8182-2BB5766A9C21}" destId="{1E413AC2-1CE3-42B9-ACB5-36648ECD2D63}" srcOrd="0" destOrd="1" presId="urn:microsoft.com/office/officeart/2005/8/layout/chevron2"/>
    <dgm:cxn modelId="{27F6ED1D-7565-4384-9B6B-2B11CFDF8A1A}" type="presOf" srcId="{555ECEA0-8A32-4A99-94BF-FB914F2484D3}" destId="{FD4C983F-AB28-47BC-BCA0-A88679A350AD}" srcOrd="0" destOrd="0" presId="urn:microsoft.com/office/officeart/2005/8/layout/chevron2"/>
    <dgm:cxn modelId="{2093639E-90E2-4E74-8726-DB6C747E38D5}" srcId="{63BE3F70-2490-4EE8-BE7D-9E5A35CE2187}" destId="{499215BD-16B7-4132-9FEF-AC82925A0FC8}" srcOrd="0" destOrd="0" parTransId="{24E1E344-33E2-4F03-AC6D-D8BE92261D21}" sibTransId="{8E97CC84-1593-4E7A-8BE3-BF774D8BDC57}"/>
    <dgm:cxn modelId="{C4DAD1DD-7E2C-427B-8CE7-3CA4B6C70E82}" type="presOf" srcId="{89F116DE-1988-411E-A616-99F5545C8CEE}" destId="{027944DC-2DC2-41E5-99F9-DB5209F4972D}" srcOrd="0" destOrd="0" presId="urn:microsoft.com/office/officeart/2005/8/layout/chevron2"/>
    <dgm:cxn modelId="{3BC94740-F7DA-4076-8FD3-A15B927D2C08}" type="presOf" srcId="{7E2759B0-A996-4896-8CB6-E88A01CAC534}" destId="{F48F5287-F3F2-43D2-A02B-2C8E4B0C1F89}" srcOrd="0" destOrd="0" presId="urn:microsoft.com/office/officeart/2005/8/layout/chevron2"/>
    <dgm:cxn modelId="{57605737-B7C1-4E80-8B7E-8B29E201CACA}" type="presOf" srcId="{72248592-5493-45BC-A4D2-92768436D80A}" destId="{9D368670-3381-472C-B224-A83CD3F7ECD8}" srcOrd="0" destOrd="0" presId="urn:microsoft.com/office/officeart/2005/8/layout/chevron2"/>
    <dgm:cxn modelId="{5CE01896-70CF-4C91-97D3-FFB92B94EF5B}" srcId="{7E2759B0-A996-4896-8CB6-E88A01CAC534}" destId="{DA061D7A-DDEA-448C-99D7-6B3EF1B9E592}" srcOrd="0" destOrd="0" parTransId="{F4EF77F3-9600-4EBA-91A6-922FCAB6FD74}" sibTransId="{4D4EC4A4-ED11-4927-A446-14BAC91CC9AD}"/>
    <dgm:cxn modelId="{818CEFC1-837B-448B-8895-925D993C61A9}" type="presOf" srcId="{63BE3F70-2490-4EE8-BE7D-9E5A35CE2187}" destId="{CE837719-284C-42AF-B04B-F28DAEDAAD4A}" srcOrd="0" destOrd="0" presId="urn:microsoft.com/office/officeart/2005/8/layout/chevron2"/>
    <dgm:cxn modelId="{524E0B6A-A921-47CD-A72D-92C8FEAF6A69}" type="presOf" srcId="{6450B2C2-1A4F-49E0-A177-D48F1B5A6EF2}" destId="{D34E2E08-5C45-4D7C-91DC-F5028FD5CC3E}" srcOrd="0" destOrd="0" presId="urn:microsoft.com/office/officeart/2005/8/layout/chevron2"/>
    <dgm:cxn modelId="{380C1FB4-EB8D-47EB-B9CC-0F6B2DE3DC3A}" type="presParOf" srcId="{F48F5287-F3F2-43D2-A02B-2C8E4B0C1F89}" destId="{65A64DFF-09D1-46F2-B1C6-37BE49D6A01C}" srcOrd="0" destOrd="0" presId="urn:microsoft.com/office/officeart/2005/8/layout/chevron2"/>
    <dgm:cxn modelId="{69664615-FDB9-473D-ADEE-C92E8769E647}" type="presParOf" srcId="{65A64DFF-09D1-46F2-B1C6-37BE49D6A01C}" destId="{6E4B0A2B-C0AF-4640-A5BA-7486F8836205}" srcOrd="0" destOrd="0" presId="urn:microsoft.com/office/officeart/2005/8/layout/chevron2"/>
    <dgm:cxn modelId="{0120E32A-26E3-47D6-B6F4-2E45D4961C00}" type="presParOf" srcId="{65A64DFF-09D1-46F2-B1C6-37BE49D6A01C}" destId="{64748A20-085E-4F97-8BEE-81F9A4F1FC93}" srcOrd="1" destOrd="0" presId="urn:microsoft.com/office/officeart/2005/8/layout/chevron2"/>
    <dgm:cxn modelId="{76B0853F-6220-469D-97A7-3E0C1D012EE8}" type="presParOf" srcId="{F48F5287-F3F2-43D2-A02B-2C8E4B0C1F89}" destId="{9C4963A6-B080-44BE-B480-CD6C81633A27}" srcOrd="1" destOrd="0" presId="urn:microsoft.com/office/officeart/2005/8/layout/chevron2"/>
    <dgm:cxn modelId="{5D13D844-7C38-4FBA-8AC9-5312D1571584}" type="presParOf" srcId="{F48F5287-F3F2-43D2-A02B-2C8E4B0C1F89}" destId="{2D45104C-AAFC-4776-9AA5-AD1CE57262D5}" srcOrd="2" destOrd="0" presId="urn:microsoft.com/office/officeart/2005/8/layout/chevron2"/>
    <dgm:cxn modelId="{BC077F0F-667B-4E53-975F-0AD687BC4B17}" type="presParOf" srcId="{2D45104C-AAFC-4776-9AA5-AD1CE57262D5}" destId="{027944DC-2DC2-41E5-99F9-DB5209F4972D}" srcOrd="0" destOrd="0" presId="urn:microsoft.com/office/officeart/2005/8/layout/chevron2"/>
    <dgm:cxn modelId="{6BD08C0D-614C-4F03-97C2-BB47131FCD80}" type="presParOf" srcId="{2D45104C-AAFC-4776-9AA5-AD1CE57262D5}" destId="{D34E2E08-5C45-4D7C-91DC-F5028FD5CC3E}" srcOrd="1" destOrd="0" presId="urn:microsoft.com/office/officeart/2005/8/layout/chevron2"/>
    <dgm:cxn modelId="{70C0FCFE-75A3-43BA-A1DB-4F85465F354D}" type="presParOf" srcId="{F48F5287-F3F2-43D2-A02B-2C8E4B0C1F89}" destId="{CF178295-1340-4188-8E2A-F4F19B0219FA}" srcOrd="3" destOrd="0" presId="urn:microsoft.com/office/officeart/2005/8/layout/chevron2"/>
    <dgm:cxn modelId="{99C28248-D9F3-4181-86FF-E0A42565F692}" type="presParOf" srcId="{F48F5287-F3F2-43D2-A02B-2C8E4B0C1F89}" destId="{5C54FE6F-9711-4640-BFB7-80F50D4CFEBD}" srcOrd="4" destOrd="0" presId="urn:microsoft.com/office/officeart/2005/8/layout/chevron2"/>
    <dgm:cxn modelId="{868F3FA0-15FB-4544-ACA1-BF540AEF7EDE}" type="presParOf" srcId="{5C54FE6F-9711-4640-BFB7-80F50D4CFEBD}" destId="{AEE86830-C403-487B-92F7-1B17B5F2F635}" srcOrd="0" destOrd="0" presId="urn:microsoft.com/office/officeart/2005/8/layout/chevron2"/>
    <dgm:cxn modelId="{5E0C6013-7851-434B-B67A-1F63DEE7E59A}" type="presParOf" srcId="{5C54FE6F-9711-4640-BFB7-80F50D4CFEBD}" destId="{FD4C983F-AB28-47BC-BCA0-A88679A350AD}" srcOrd="1" destOrd="0" presId="urn:microsoft.com/office/officeart/2005/8/layout/chevron2"/>
    <dgm:cxn modelId="{37693BD4-EA6F-4A71-9826-7244808F6707}" type="presParOf" srcId="{F48F5287-F3F2-43D2-A02B-2C8E4B0C1F89}" destId="{9E6C0207-3C4E-442E-90AA-F59D6058E245}" srcOrd="5" destOrd="0" presId="urn:microsoft.com/office/officeart/2005/8/layout/chevron2"/>
    <dgm:cxn modelId="{0C1F446C-7B1E-4977-912D-00613969F11F}" type="presParOf" srcId="{F48F5287-F3F2-43D2-A02B-2C8E4B0C1F89}" destId="{FB8084A0-D145-495D-AB4E-3964D4BC0845}" srcOrd="6" destOrd="0" presId="urn:microsoft.com/office/officeart/2005/8/layout/chevron2"/>
    <dgm:cxn modelId="{110675D9-EAA4-463B-9B31-67FEA546EAC3}" type="presParOf" srcId="{FB8084A0-D145-495D-AB4E-3964D4BC0845}" destId="{9D368670-3381-472C-B224-A83CD3F7ECD8}" srcOrd="0" destOrd="0" presId="urn:microsoft.com/office/officeart/2005/8/layout/chevron2"/>
    <dgm:cxn modelId="{CCCBCD28-3C63-494A-9F6D-4DFDC8462638}" type="presParOf" srcId="{FB8084A0-D145-495D-AB4E-3964D4BC0845}" destId="{1E413AC2-1CE3-42B9-ACB5-36648ECD2D63}" srcOrd="1" destOrd="0" presId="urn:microsoft.com/office/officeart/2005/8/layout/chevron2"/>
    <dgm:cxn modelId="{8E1ABA91-46F5-412B-9A21-858B0616A4AC}" type="presParOf" srcId="{F48F5287-F3F2-43D2-A02B-2C8E4B0C1F89}" destId="{C8924488-736D-4B5E-B99E-D0A14E1F2BCD}" srcOrd="7" destOrd="0" presId="urn:microsoft.com/office/officeart/2005/8/layout/chevron2"/>
    <dgm:cxn modelId="{714F787A-DF7B-4C14-850C-691D3C99E27E}" type="presParOf" srcId="{F48F5287-F3F2-43D2-A02B-2C8E4B0C1F89}" destId="{678DF890-99D1-4D0E-8221-696DBDBF00D4}" srcOrd="8" destOrd="0" presId="urn:microsoft.com/office/officeart/2005/8/layout/chevron2"/>
    <dgm:cxn modelId="{E58FF677-4545-4974-84A2-5D1DDF5CCD33}" type="presParOf" srcId="{678DF890-99D1-4D0E-8221-696DBDBF00D4}" destId="{CE837719-284C-42AF-B04B-F28DAEDAAD4A}" srcOrd="0" destOrd="0" presId="urn:microsoft.com/office/officeart/2005/8/layout/chevron2"/>
    <dgm:cxn modelId="{680ED9D8-244E-4B73-8209-DA287F404683}" type="presParOf" srcId="{678DF890-99D1-4D0E-8221-696DBDBF00D4}" destId="{555B48CC-1CD4-4A3F-9DAA-2F456A1ED572}" srcOrd="1" destOrd="0" presId="urn:microsoft.com/office/officeart/2005/8/layout/chevron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E4B0A2B-C0AF-4640-A5BA-7486F8836205}">
      <dsp:nvSpPr>
        <dsp:cNvPr id="0" name=""/>
        <dsp:cNvSpPr/>
      </dsp:nvSpPr>
      <dsp:spPr>
        <a:xfrm rot="5400000">
          <a:off x="-148230" y="150469"/>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66725">
            <a:lnSpc>
              <a:spcPct val="90000"/>
            </a:lnSpc>
            <a:spcBef>
              <a:spcPct val="0"/>
            </a:spcBef>
            <a:spcAft>
              <a:spcPct val="35000"/>
            </a:spcAft>
          </a:pPr>
          <a:r>
            <a:rPr lang="en-GB" sz="1050" kern="1200" dirty="0" smtClean="0"/>
            <a:t>Overall systems Design</a:t>
          </a:r>
          <a:endParaRPr lang="en-GB" sz="1050" kern="1200" dirty="0"/>
        </a:p>
      </dsp:txBody>
      <dsp:txXfrm rot="5400000">
        <a:off x="-148230" y="150469"/>
        <a:ext cx="988203" cy="691742"/>
      </dsp:txXfrm>
    </dsp:sp>
    <dsp:sp modelId="{64748A20-085E-4F97-8BEE-81F9A4F1FC93}">
      <dsp:nvSpPr>
        <dsp:cNvPr id="0" name=""/>
        <dsp:cNvSpPr/>
      </dsp:nvSpPr>
      <dsp:spPr>
        <a:xfrm rot="5400000">
          <a:off x="4010762" y="-3316780"/>
          <a:ext cx="642669"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How do we meet the End Users needs.</a:t>
          </a:r>
          <a:endParaRPr lang="en-GB" sz="1600" kern="1200" dirty="0"/>
        </a:p>
        <a:p>
          <a:pPr marL="171450" lvl="1" indent="-171450" algn="l" defTabSz="711200">
            <a:lnSpc>
              <a:spcPct val="90000"/>
            </a:lnSpc>
            <a:spcBef>
              <a:spcPct val="0"/>
            </a:spcBef>
            <a:spcAft>
              <a:spcPct val="15000"/>
            </a:spcAft>
            <a:buChar char="••"/>
          </a:pPr>
          <a:r>
            <a:rPr lang="en-GB" sz="1600" kern="1200" dirty="0" smtClean="0"/>
            <a:t>What design methods could we use.</a:t>
          </a:r>
          <a:endParaRPr lang="en-GB" sz="1600" kern="1200" dirty="0"/>
        </a:p>
      </dsp:txBody>
      <dsp:txXfrm rot="5400000">
        <a:off x="4010762" y="-3316780"/>
        <a:ext cx="642669" cy="7280709"/>
      </dsp:txXfrm>
    </dsp:sp>
    <dsp:sp modelId="{027944DC-2DC2-41E5-99F9-DB5209F4972D}">
      <dsp:nvSpPr>
        <dsp:cNvPr id="0" name=""/>
        <dsp:cNvSpPr/>
      </dsp:nvSpPr>
      <dsp:spPr>
        <a:xfrm rot="5400000">
          <a:off x="-148230" y="1041932"/>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66725">
            <a:lnSpc>
              <a:spcPct val="90000"/>
            </a:lnSpc>
            <a:spcBef>
              <a:spcPct val="0"/>
            </a:spcBef>
            <a:spcAft>
              <a:spcPct val="35000"/>
            </a:spcAft>
          </a:pPr>
          <a:r>
            <a:rPr lang="en-GB" sz="1050" kern="1200" dirty="0" smtClean="0"/>
            <a:t>Report</a:t>
          </a:r>
          <a:r>
            <a:rPr lang="en-GB" sz="1000" kern="1200" dirty="0" smtClean="0"/>
            <a:t> Design</a:t>
          </a:r>
          <a:endParaRPr lang="en-GB" sz="1000" kern="1200" dirty="0"/>
        </a:p>
      </dsp:txBody>
      <dsp:txXfrm rot="5400000">
        <a:off x="-148230" y="1041932"/>
        <a:ext cx="988203" cy="691742"/>
      </dsp:txXfrm>
    </dsp:sp>
    <dsp:sp modelId="{D34E2E08-5C45-4D7C-91DC-F5028FD5CC3E}">
      <dsp:nvSpPr>
        <dsp:cNvPr id="0" name=""/>
        <dsp:cNvSpPr/>
      </dsp:nvSpPr>
      <dsp:spPr>
        <a:xfrm rot="5400000">
          <a:off x="4010931" y="-2447118"/>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Although this may seem odd users are often more interested in output. </a:t>
          </a:r>
          <a:endParaRPr lang="en-GB" sz="1600" kern="1200" dirty="0"/>
        </a:p>
        <a:p>
          <a:pPr marL="171450" lvl="1" indent="-171450" algn="l" defTabSz="711200">
            <a:lnSpc>
              <a:spcPct val="90000"/>
            </a:lnSpc>
            <a:spcBef>
              <a:spcPct val="0"/>
            </a:spcBef>
            <a:spcAft>
              <a:spcPct val="15000"/>
            </a:spcAft>
            <a:buChar char="••"/>
          </a:pPr>
          <a:r>
            <a:rPr lang="en-GB" sz="1600" kern="1200" dirty="0" smtClean="0"/>
            <a:t>They may want to print an invoice, a register, a sales audit etc.</a:t>
          </a:r>
          <a:endParaRPr lang="en-GB" sz="1600" kern="1200" dirty="0"/>
        </a:p>
      </dsp:txBody>
      <dsp:txXfrm rot="5400000">
        <a:off x="4010931" y="-2447118"/>
        <a:ext cx="642332" cy="7280709"/>
      </dsp:txXfrm>
    </dsp:sp>
    <dsp:sp modelId="{AEE86830-C403-487B-92F7-1B17B5F2F635}">
      <dsp:nvSpPr>
        <dsp:cNvPr id="0" name=""/>
        <dsp:cNvSpPr/>
      </dsp:nvSpPr>
      <dsp:spPr>
        <a:xfrm rot="5400000">
          <a:off x="-148230" y="1890131"/>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66725">
            <a:lnSpc>
              <a:spcPct val="90000"/>
            </a:lnSpc>
            <a:spcBef>
              <a:spcPct val="0"/>
            </a:spcBef>
            <a:spcAft>
              <a:spcPct val="35000"/>
            </a:spcAft>
          </a:pPr>
          <a:r>
            <a:rPr lang="en-GB" sz="1050" kern="1200" dirty="0" smtClean="0"/>
            <a:t>Data design</a:t>
          </a:r>
          <a:endParaRPr lang="en-GB" sz="1050" kern="1200" dirty="0"/>
        </a:p>
      </dsp:txBody>
      <dsp:txXfrm rot="5400000">
        <a:off x="-148230" y="1890131"/>
        <a:ext cx="988203" cy="691742"/>
      </dsp:txXfrm>
    </dsp:sp>
    <dsp:sp modelId="{FD4C983F-AB28-47BC-BCA0-A88679A350AD}">
      <dsp:nvSpPr>
        <dsp:cNvPr id="0" name=""/>
        <dsp:cNvSpPr/>
      </dsp:nvSpPr>
      <dsp:spPr>
        <a:xfrm rot="5400000">
          <a:off x="4010931" y="-1577287"/>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How are you going to store the data, the format and type.</a:t>
          </a:r>
          <a:endParaRPr lang="en-GB" sz="1600" kern="1200" dirty="0"/>
        </a:p>
        <a:p>
          <a:pPr marL="171450" lvl="1" indent="-171450" algn="l" defTabSz="711200">
            <a:lnSpc>
              <a:spcPct val="90000"/>
            </a:lnSpc>
            <a:spcBef>
              <a:spcPct val="0"/>
            </a:spcBef>
            <a:spcAft>
              <a:spcPct val="15000"/>
            </a:spcAft>
            <a:buChar char="••"/>
          </a:pPr>
          <a:r>
            <a:rPr lang="en-GB" sz="1600" kern="1200" dirty="0" smtClean="0"/>
            <a:t>Field definitions will effect how the user will be able to see their data. </a:t>
          </a:r>
          <a:endParaRPr lang="en-GB" sz="1600" kern="1200" dirty="0"/>
        </a:p>
      </dsp:txBody>
      <dsp:txXfrm rot="5400000">
        <a:off x="4010931" y="-1577287"/>
        <a:ext cx="642332" cy="7280709"/>
      </dsp:txXfrm>
    </dsp:sp>
    <dsp:sp modelId="{9D368670-3381-472C-B224-A83CD3F7ECD8}">
      <dsp:nvSpPr>
        <dsp:cNvPr id="0" name=""/>
        <dsp:cNvSpPr/>
      </dsp:nvSpPr>
      <dsp:spPr>
        <a:xfrm rot="5400000">
          <a:off x="-148230" y="2781594"/>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smtClean="0"/>
            <a:t>Table Design</a:t>
          </a:r>
          <a:endParaRPr lang="en-GB" sz="1200" kern="1200" dirty="0"/>
        </a:p>
      </dsp:txBody>
      <dsp:txXfrm rot="5400000">
        <a:off x="-148230" y="2781594"/>
        <a:ext cx="988203" cy="691742"/>
      </dsp:txXfrm>
    </dsp:sp>
    <dsp:sp modelId="{1E413AC2-1CE3-42B9-ACB5-36648ECD2D63}">
      <dsp:nvSpPr>
        <dsp:cNvPr id="0" name=""/>
        <dsp:cNvSpPr/>
      </dsp:nvSpPr>
      <dsp:spPr>
        <a:xfrm rot="5400000">
          <a:off x="4010931" y="-707456"/>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What fields must be input into what table</a:t>
          </a:r>
          <a:endParaRPr lang="en-GB" sz="1600" kern="1200" dirty="0"/>
        </a:p>
        <a:p>
          <a:pPr marL="171450" lvl="1" indent="-171450" algn="l" defTabSz="711200">
            <a:lnSpc>
              <a:spcPct val="90000"/>
            </a:lnSpc>
            <a:spcBef>
              <a:spcPct val="0"/>
            </a:spcBef>
            <a:spcAft>
              <a:spcPct val="15000"/>
            </a:spcAft>
            <a:buChar char="••"/>
          </a:pPr>
          <a:r>
            <a:rPr lang="en-GB" sz="1600" kern="1200" dirty="0" smtClean="0"/>
            <a:t> Do you require all those fields? Or can some user requirements be calculated</a:t>
          </a:r>
          <a:endParaRPr lang="en-GB" sz="1600" kern="1200" dirty="0"/>
        </a:p>
      </dsp:txBody>
      <dsp:txXfrm rot="5400000">
        <a:off x="4010931" y="-707456"/>
        <a:ext cx="642332" cy="7280709"/>
      </dsp:txXfrm>
    </dsp:sp>
    <dsp:sp modelId="{CE837719-284C-42AF-B04B-F28DAEDAAD4A}">
      <dsp:nvSpPr>
        <dsp:cNvPr id="0" name=""/>
        <dsp:cNvSpPr/>
      </dsp:nvSpPr>
      <dsp:spPr>
        <a:xfrm rot="5400000">
          <a:off x="-148230" y="3632033"/>
          <a:ext cx="988203" cy="69174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smtClean="0"/>
            <a:t>Form Design</a:t>
          </a:r>
          <a:endParaRPr lang="en-GB" sz="1200" kern="1200" dirty="0"/>
        </a:p>
      </dsp:txBody>
      <dsp:txXfrm rot="5400000">
        <a:off x="-148230" y="3632033"/>
        <a:ext cx="988203" cy="691742"/>
      </dsp:txXfrm>
    </dsp:sp>
    <dsp:sp modelId="{555B48CC-1CD4-4A3F-9DAA-2F456A1ED572}">
      <dsp:nvSpPr>
        <dsp:cNvPr id="0" name=""/>
        <dsp:cNvSpPr/>
      </dsp:nvSpPr>
      <dsp:spPr>
        <a:xfrm rot="5400000">
          <a:off x="4010931" y="162374"/>
          <a:ext cx="642332" cy="7280709"/>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smtClean="0"/>
            <a:t>How will the end user finally enter and use the DBMS. </a:t>
          </a:r>
          <a:endParaRPr lang="en-GB" sz="1600" kern="1200" dirty="0"/>
        </a:p>
      </dsp:txBody>
      <dsp:txXfrm rot="5400000">
        <a:off x="4010931" y="162374"/>
        <a:ext cx="642332" cy="7280709"/>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29" name="Slide Number Placeholder 28"/>
          <p:cNvSpPr>
            <a:spLocks noGrp="1"/>
          </p:cNvSpPr>
          <p:nvPr>
            <p:ph type="sldNum" sz="quarter" idx="12"/>
          </p:nvPr>
        </p:nvSpPr>
        <p:spPr/>
        <p:txBody>
          <a:bodyPr/>
          <a:lstStyle/>
          <a:p>
            <a:fld id="{A71576B1-75E9-41E8-9F99-3AAB7885B6A9}" type="slidenum">
              <a:rPr lang="en-GB" smtClean="0"/>
              <a:pPr/>
              <a:t>‹#›</a:t>
            </a:fld>
            <a:endParaRPr lang="en-GB" dirty="0"/>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924800" y="6416675"/>
            <a:ext cx="762000" cy="365125"/>
          </a:xfrm>
        </p:spPr>
        <p:txBody>
          <a:bodyPr/>
          <a:lstStyle/>
          <a:p>
            <a:fld id="{A71576B1-75E9-41E8-9F99-3AAB7885B6A9}"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35FC314-52E2-4470-9B4D-FC24AB99A50A}" type="datetimeFigureOut">
              <a:rPr lang="en-US" smtClean="0"/>
              <a:pPr/>
              <a:t>1/16/2011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71576B1-75E9-41E8-9F99-3AAB7885B6A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B35FC314-52E2-4470-9B4D-FC24AB99A50A}" type="datetimeFigureOut">
              <a:rPr lang="en-US" smtClean="0"/>
              <a:pPr/>
              <a:t>1/16/2011</a:t>
            </a:fld>
            <a:endParaRPr lang="en-GB" dirty="0"/>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A71576B1-75E9-41E8-9F99-3AAB7885B6A9}" type="slidenum">
              <a:rPr lang="en-GB" smtClean="0"/>
              <a:pPr/>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Introduction to the access Database System</a:t>
            </a:r>
            <a:endParaRPr lang="en-GB" dirty="0"/>
          </a:p>
        </p:txBody>
      </p:sp>
      <p:sp>
        <p:nvSpPr>
          <p:cNvPr id="4" name="Title 1"/>
          <p:cNvSpPr>
            <a:spLocks noGrp="1"/>
          </p:cNvSpPr>
          <p:nvPr>
            <p:ph type="subTitle" idx="1"/>
          </p:nvPr>
        </p:nvSpPr>
        <p:spPr>
          <a:xfrm>
            <a:off x="1371600" y="3714752"/>
            <a:ext cx="6400800" cy="1369546"/>
          </a:xfrm>
        </p:spPr>
        <p:txBody>
          <a:bodyPr/>
          <a:lstStyle/>
          <a:p>
            <a:r>
              <a:rPr lang="en-GB" dirty="0" smtClean="0"/>
              <a:t>1. Creating Tables in Access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Understanding the Physical Database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Looking at the differences between tables, records, fields and values.</a:t>
            </a:r>
          </a:p>
          <a:p>
            <a:r>
              <a:rPr lang="en-GB" dirty="0" smtClean="0"/>
              <a:t>Learn why multiple tables are required in a database.</a:t>
            </a:r>
          </a:p>
          <a:p>
            <a:r>
              <a:rPr lang="en-GB" dirty="0" smtClean="0"/>
              <a:t>Looking at the Access database objects.</a:t>
            </a:r>
          </a:p>
          <a:p>
            <a:r>
              <a:rPr lang="en-GB" dirty="0" smtClean="0"/>
              <a:t>Thinking about a design approach.</a:t>
            </a:r>
          </a:p>
          <a:p>
            <a:r>
              <a:rPr lang="en-GB" dirty="0" smtClean="0"/>
              <a:t>Designing the tables and their relationships.</a:t>
            </a:r>
          </a:p>
          <a:p>
            <a:r>
              <a:rPr lang="en-GB" dirty="0" smtClean="0"/>
              <a:t>Designing Input forms and Menus.</a:t>
            </a:r>
          </a:p>
          <a:p>
            <a:r>
              <a:rPr lang="en-GB" dirty="0" smtClean="0"/>
              <a:t>Designing Reports. </a:t>
            </a:r>
          </a:p>
          <a:p>
            <a:r>
              <a:rPr lang="en-GB" dirty="0" smtClean="0"/>
              <a:t>Looking at Queries and SQL.</a:t>
            </a:r>
          </a:p>
          <a:p>
            <a:r>
              <a:rPr lang="en-GB" dirty="0" smtClean="0"/>
              <a:t>Understanding Macros.</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The fundamental concept underlying the Access database is that the data is stored in  tables.</a:t>
            </a:r>
          </a:p>
          <a:p>
            <a:r>
              <a:rPr lang="en-GB" dirty="0" smtClean="0"/>
              <a:t>Tables are comprised of rows and columns much like an Excel spreadsheet.</a:t>
            </a:r>
          </a:p>
          <a:p>
            <a:r>
              <a:rPr lang="en-GB" dirty="0" smtClean="0"/>
              <a:t>Each column representing a field and each row a record or record of and entity.</a:t>
            </a:r>
          </a:p>
          <a:p>
            <a:r>
              <a:rPr lang="en-GB" dirty="0" smtClean="0"/>
              <a:t>We could think of all the tables as a reference to the entities that we included in our design.</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Tables</a:t>
            </a:r>
            <a:endParaRPr lang="en-GB" dirty="0"/>
          </a:p>
        </p:txBody>
      </p:sp>
      <p:sp>
        <p:nvSpPr>
          <p:cNvPr id="3" name="Content Placeholder 2"/>
          <p:cNvSpPr>
            <a:spLocks noGrp="1"/>
          </p:cNvSpPr>
          <p:nvPr>
            <p:ph idx="1"/>
          </p:nvPr>
        </p:nvSpPr>
        <p:spPr/>
        <p:txBody>
          <a:bodyPr/>
          <a:lstStyle/>
          <a:p>
            <a:r>
              <a:rPr lang="en-GB" dirty="0" smtClean="0"/>
              <a:t>An Access table is just a container for raw information (we call it DATA). </a:t>
            </a:r>
          </a:p>
          <a:p>
            <a:r>
              <a:rPr lang="en-GB" dirty="0" smtClean="0"/>
              <a:t>Each table should contain only the information relating to a single entity.</a:t>
            </a:r>
          </a:p>
          <a:p>
            <a:r>
              <a:rPr lang="en-GB" dirty="0" smtClean="0"/>
              <a:t>How we build the Access objects around our tables will provide the requirement for the overall DBMS.</a:t>
            </a:r>
          </a:p>
          <a:p>
            <a:r>
              <a:rPr lang="en-GB" dirty="0" smtClean="0"/>
              <a:t>WHY DO WE BUILD MULTIPLE TABLES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0" end="0"/>
                                            </p:txEl>
                                          </p:spTgt>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1" end="1"/>
                                            </p:txEl>
                                          </p:spTgt>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2" end="2"/>
                                            </p:txEl>
                                          </p:spTgt>
                                        </p:tgtEl>
                                        <p:attrNameLst>
                                          <p:attrName>style.visibility</p:attrName>
                                        </p:attrNameLst>
                                      </p:cBhvr>
                                      <p:to>
                                        <p:strVal val="hidden"/>
                                      </p:to>
                                    </p:set>
                                  </p:sub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design considerations</a:t>
            </a:r>
            <a:endParaRPr lang="en-GB" dirty="0"/>
          </a:p>
        </p:txBody>
      </p:sp>
      <p:graphicFrame>
        <p:nvGraphicFramePr>
          <p:cNvPr id="4" name="Content Placeholder 3"/>
          <p:cNvGraphicFramePr>
            <a:graphicFrameLocks noGrp="1"/>
          </p:cNvGraphicFramePr>
          <p:nvPr>
            <p:ph idx="1"/>
          </p:nvPr>
        </p:nvGraphicFramePr>
        <p:xfrm>
          <a:off x="457200" y="1600200"/>
          <a:ext cx="7972452" cy="44720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initial Screen</a:t>
            </a:r>
            <a:endParaRPr lang="en-GB" dirty="0"/>
          </a:p>
        </p:txBody>
      </p:sp>
      <p:pic>
        <p:nvPicPr>
          <p:cNvPr id="1026" name="Picture 2"/>
          <p:cNvPicPr>
            <a:picLocks noGrp="1" noChangeAspect="1" noChangeArrowheads="1"/>
          </p:cNvPicPr>
          <p:nvPr>
            <p:ph idx="1"/>
          </p:nvPr>
        </p:nvPicPr>
        <p:blipFill>
          <a:blip r:embed="rId2" cstate="print"/>
          <a:stretch>
            <a:fillRect/>
          </a:stretch>
        </p:blipFill>
        <p:spPr bwMode="auto">
          <a:xfrm>
            <a:off x="457200" y="1641017"/>
            <a:ext cx="8229600" cy="4626891"/>
          </a:xfrm>
          <a:prstGeom prst="rect">
            <a:avLst/>
          </a:prstGeom>
          <a:noFill/>
          <a:ln w="9525">
            <a:noFill/>
            <a:miter lim="800000"/>
            <a:headEnd/>
            <a:tailEnd/>
          </a:ln>
          <a:effectLst/>
        </p:spPr>
      </p:pic>
      <p:sp>
        <p:nvSpPr>
          <p:cNvPr id="5" name="Oval 4"/>
          <p:cNvSpPr/>
          <p:nvPr/>
        </p:nvSpPr>
        <p:spPr>
          <a:xfrm>
            <a:off x="1714480" y="2285992"/>
            <a:ext cx="127159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6929454" y="4143380"/>
            <a:ext cx="127159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Screen Cont...</a:t>
            </a:r>
            <a:endParaRPr lang="en-GB" dirty="0"/>
          </a:p>
        </p:txBody>
      </p:sp>
      <p:sp>
        <p:nvSpPr>
          <p:cNvPr id="3" name="Content Placeholder 2"/>
          <p:cNvSpPr>
            <a:spLocks noGrp="1"/>
          </p:cNvSpPr>
          <p:nvPr>
            <p:ph idx="1"/>
          </p:nvPr>
        </p:nvSpPr>
        <p:spPr/>
        <p:txBody>
          <a:bodyPr>
            <a:normAutofit fontScale="92500"/>
          </a:bodyPr>
          <a:lstStyle/>
          <a:p>
            <a:r>
              <a:rPr lang="en-GB" dirty="0" smtClean="0"/>
              <a:t>You are able to set up a database using Microsoft templates or the preferred option is to choose the Blank database and start to develop your own environment.</a:t>
            </a:r>
          </a:p>
          <a:p>
            <a:r>
              <a:rPr lang="en-GB" dirty="0" smtClean="0"/>
              <a:t>LETS STOP AND LOOK AT THE TEMPLATES.</a:t>
            </a:r>
          </a:p>
          <a:p>
            <a:r>
              <a:rPr lang="en-GB" dirty="0" smtClean="0"/>
              <a:t>Remember you should always name your database at this stage. Every time you open an access database development session you are automatically given a database1 default name. Get into the habit or renaming this first otherwise you could overwrite previous work.</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Naming Conventions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Although you could give the same name to a table a form a report and a macro because they are distinctly different objects it is good to follow a naming convention.</a:t>
            </a:r>
          </a:p>
          <a:p>
            <a:r>
              <a:rPr lang="en-GB" dirty="0" smtClean="0"/>
              <a:t>The most popular suggestion is to prefix each object type with a suitable code:</a:t>
            </a:r>
          </a:p>
          <a:p>
            <a:r>
              <a:rPr lang="en-GB" dirty="0" err="1" smtClean="0"/>
              <a:t>Tbl</a:t>
            </a:r>
            <a:r>
              <a:rPr lang="en-GB" dirty="0" smtClean="0"/>
              <a:t> – Tables</a:t>
            </a:r>
          </a:p>
          <a:p>
            <a:r>
              <a:rPr lang="en-GB" dirty="0" err="1" smtClean="0"/>
              <a:t>Frm</a:t>
            </a:r>
            <a:r>
              <a:rPr lang="en-GB" dirty="0" smtClean="0"/>
              <a:t>- Forms</a:t>
            </a:r>
          </a:p>
          <a:p>
            <a:r>
              <a:rPr lang="en-GB" dirty="0" smtClean="0"/>
              <a:t>Rpt – Reports</a:t>
            </a:r>
          </a:p>
          <a:p>
            <a:r>
              <a:rPr lang="en-GB" dirty="0" err="1" smtClean="0"/>
              <a:t>Mcr</a:t>
            </a:r>
            <a:r>
              <a:rPr lang="en-GB" dirty="0" smtClean="0"/>
              <a:t> – Macros</a:t>
            </a:r>
          </a:p>
          <a:p>
            <a:r>
              <a:rPr lang="en-GB" dirty="0" smtClean="0"/>
              <a:t>Mod – VBA visual basic modules</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Access ribbon</a:t>
            </a:r>
            <a:endParaRPr lang="en-GB" dirty="0"/>
          </a:p>
        </p:txBody>
      </p:sp>
      <p:sp>
        <p:nvSpPr>
          <p:cNvPr id="6" name="Content Placeholder 5"/>
          <p:cNvSpPr>
            <a:spLocks noGrp="1"/>
          </p:cNvSpPr>
          <p:nvPr>
            <p:ph idx="1"/>
          </p:nvPr>
        </p:nvSpPr>
        <p:spPr>
          <a:xfrm>
            <a:off x="457200" y="1600200"/>
            <a:ext cx="8229600" cy="1757362"/>
          </a:xfrm>
        </p:spPr>
        <p:txBody>
          <a:bodyPr>
            <a:normAutofit fontScale="70000" lnSpcReduction="20000"/>
          </a:bodyPr>
          <a:lstStyle/>
          <a:p>
            <a:r>
              <a:rPr lang="en-GB" dirty="0" smtClean="0"/>
              <a:t>This a completely new feature and a different way of viewing some of the common features that have always been available in earlier versions of Access. The circle in the top left hand corner is now commonly referred to as the Microsoft Button. When we select create&gt;blank&gt; we are provided with the following view and are placed in the DATESHEET area.</a:t>
            </a:r>
          </a:p>
          <a:p>
            <a:endParaRPr lang="en-GB" dirty="0"/>
          </a:p>
        </p:txBody>
      </p:sp>
      <p:pic>
        <p:nvPicPr>
          <p:cNvPr id="1026" name="Picture 2"/>
          <p:cNvPicPr>
            <a:picLocks noChangeAspect="1" noChangeArrowheads="1"/>
          </p:cNvPicPr>
          <p:nvPr/>
        </p:nvPicPr>
        <p:blipFill>
          <a:blip r:embed="rId2" cstate="print"/>
          <a:srcRect r="33016" b="62891"/>
          <a:stretch>
            <a:fillRect/>
          </a:stretch>
        </p:blipFill>
        <p:spPr bwMode="auto">
          <a:xfrm>
            <a:off x="428596" y="3500438"/>
            <a:ext cx="8429684" cy="271462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to design view</a:t>
            </a:r>
            <a:endParaRPr lang="en-GB" dirty="0"/>
          </a:p>
        </p:txBody>
      </p:sp>
      <p:sp>
        <p:nvSpPr>
          <p:cNvPr id="3" name="Content Placeholder 2"/>
          <p:cNvSpPr>
            <a:spLocks noGrp="1"/>
          </p:cNvSpPr>
          <p:nvPr>
            <p:ph idx="1"/>
          </p:nvPr>
        </p:nvSpPr>
        <p:spPr/>
        <p:txBody>
          <a:bodyPr/>
          <a:lstStyle/>
          <a:p>
            <a:r>
              <a:rPr lang="en-GB" dirty="0" smtClean="0"/>
              <a:t>Although Access places you into the data sheet view and will recognise any data that you enter, it will form its own opinions on the field design.</a:t>
            </a:r>
          </a:p>
          <a:p>
            <a:r>
              <a:rPr lang="en-GB" dirty="0" smtClean="0"/>
              <a:t>It is therefore better to change from the datasheet view into design mode which will give you control of you table design.</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to Design view</a:t>
            </a:r>
            <a:endParaRPr lang="en-GB" dirty="0"/>
          </a:p>
        </p:txBody>
      </p:sp>
      <p:pic>
        <p:nvPicPr>
          <p:cNvPr id="2050" name="Picture 2"/>
          <p:cNvPicPr>
            <a:picLocks noGrp="1" noChangeAspect="1" noChangeArrowheads="1"/>
          </p:cNvPicPr>
          <p:nvPr>
            <p:ph idx="1"/>
          </p:nvPr>
        </p:nvPicPr>
        <p:blipFill>
          <a:blip r:embed="rId2" cstate="print"/>
          <a:srcRect/>
          <a:stretch>
            <a:fillRect/>
          </a:stretch>
        </p:blipFill>
        <p:spPr bwMode="auto">
          <a:xfrm>
            <a:off x="457200" y="1641017"/>
            <a:ext cx="8229600" cy="462689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Field definitions</a:t>
            </a:r>
            <a:endParaRPr lang="en-GB" dirty="0"/>
          </a:p>
        </p:txBody>
      </p:sp>
      <p:sp>
        <p:nvSpPr>
          <p:cNvPr id="3" name="Content Placeholder 2"/>
          <p:cNvSpPr>
            <a:spLocks noGrp="1"/>
          </p:cNvSpPr>
          <p:nvPr>
            <p:ph idx="1"/>
          </p:nvPr>
        </p:nvSpPr>
        <p:spPr>
          <a:xfrm>
            <a:off x="428596" y="1428736"/>
            <a:ext cx="8229600" cy="1614486"/>
          </a:xfrm>
        </p:spPr>
        <p:txBody>
          <a:bodyPr>
            <a:normAutofit fontScale="77500" lnSpcReduction="20000"/>
          </a:bodyPr>
          <a:lstStyle/>
          <a:p>
            <a:r>
              <a:rPr lang="en-GB" dirty="0" smtClean="0"/>
              <a:t>Notice from the screen, we now have two main areas which control the way in which we can define our fields.</a:t>
            </a:r>
          </a:p>
          <a:p>
            <a:r>
              <a:rPr lang="en-GB" dirty="0" smtClean="0"/>
              <a:t>In the top screen we can simple add the field name and choose a field type from the drop down options.</a:t>
            </a:r>
          </a:p>
          <a:p>
            <a:endParaRPr lang="en-GB" dirty="0"/>
          </a:p>
        </p:txBody>
      </p:sp>
      <p:pic>
        <p:nvPicPr>
          <p:cNvPr id="3075" name="Picture 3"/>
          <p:cNvPicPr>
            <a:picLocks noChangeAspect="1" noChangeArrowheads="1"/>
          </p:cNvPicPr>
          <p:nvPr/>
        </p:nvPicPr>
        <p:blipFill>
          <a:blip r:embed="rId2" cstate="print"/>
          <a:srcRect t="13806" r="18980" b="16161"/>
          <a:stretch>
            <a:fillRect/>
          </a:stretch>
        </p:blipFill>
        <p:spPr bwMode="auto">
          <a:xfrm>
            <a:off x="857224" y="3143224"/>
            <a:ext cx="7643866" cy="342904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field properties area</a:t>
            </a:r>
            <a:endParaRPr lang="en-GB" dirty="0"/>
          </a:p>
        </p:txBody>
      </p:sp>
      <p:sp>
        <p:nvSpPr>
          <p:cNvPr id="3" name="Content Placeholder 2"/>
          <p:cNvSpPr>
            <a:spLocks noGrp="1"/>
          </p:cNvSpPr>
          <p:nvPr>
            <p:ph idx="1"/>
          </p:nvPr>
        </p:nvSpPr>
        <p:spPr/>
        <p:txBody>
          <a:bodyPr/>
          <a:lstStyle/>
          <a:p>
            <a:r>
              <a:rPr lang="en-GB" dirty="0" smtClean="0"/>
              <a:t>This is in the bottom window and is used to enhance the fields overall properties.</a:t>
            </a:r>
          </a:p>
          <a:p>
            <a:r>
              <a:rPr lang="en-GB" dirty="0" smtClean="0"/>
              <a:t>We can control the field</a:t>
            </a:r>
          </a:p>
          <a:p>
            <a:pPr lvl="1"/>
            <a:r>
              <a:rPr lang="en-GB" dirty="0" smtClean="0"/>
              <a:t>Size</a:t>
            </a:r>
          </a:p>
          <a:p>
            <a:pPr lvl="1"/>
            <a:r>
              <a:rPr lang="en-GB" dirty="0" smtClean="0"/>
              <a:t>Format</a:t>
            </a:r>
          </a:p>
          <a:p>
            <a:pPr lvl="1"/>
            <a:r>
              <a:rPr lang="en-GB" dirty="0" smtClean="0"/>
              <a:t>Input mask</a:t>
            </a:r>
          </a:p>
          <a:p>
            <a:pPr lvl="1"/>
            <a:r>
              <a:rPr lang="en-GB" dirty="0" smtClean="0"/>
              <a:t>Default value</a:t>
            </a:r>
          </a:p>
          <a:p>
            <a:pPr lvl="1"/>
            <a:r>
              <a:rPr lang="en-GB" dirty="0" smtClean="0"/>
              <a:t>Add validation rules and text</a:t>
            </a:r>
          </a:p>
          <a:p>
            <a:pPr lvl="1"/>
            <a:r>
              <a:rPr lang="en-GB" dirty="0" smtClean="0"/>
              <a:t>Captions for use when generating forms</a:t>
            </a:r>
          </a:p>
          <a:p>
            <a:pPr lvl="1"/>
            <a:r>
              <a:rPr lang="en-GB" dirty="0" smtClean="0"/>
              <a:t>And to change the indexing and relationships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lookup to obtain Data</a:t>
            </a:r>
            <a:endParaRPr lang="en-GB" dirty="0"/>
          </a:p>
        </p:txBody>
      </p:sp>
      <p:pic>
        <p:nvPicPr>
          <p:cNvPr id="5122" name="Picture 2"/>
          <p:cNvPicPr>
            <a:picLocks noGrp="1" noChangeAspect="1" noChangeArrowheads="1"/>
          </p:cNvPicPr>
          <p:nvPr>
            <p:ph idx="1"/>
          </p:nvPr>
        </p:nvPicPr>
        <p:blipFill>
          <a:blip r:embed="rId2" cstate="print"/>
          <a:srcRect/>
          <a:stretch>
            <a:fillRect/>
          </a:stretch>
        </p:blipFill>
        <p:spPr bwMode="auto">
          <a:xfrm>
            <a:off x="457200" y="1641017"/>
            <a:ext cx="8229600" cy="462689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Enhancing the table design</a:t>
            </a:r>
            <a:endParaRPr lang="en-GB" dirty="0"/>
          </a:p>
        </p:txBody>
      </p:sp>
      <p:pic>
        <p:nvPicPr>
          <p:cNvPr id="4098" name="Picture 2"/>
          <p:cNvPicPr>
            <a:picLocks noGrp="1" noChangeAspect="1" noChangeArrowheads="1"/>
          </p:cNvPicPr>
          <p:nvPr>
            <p:ph idx="1"/>
          </p:nvPr>
        </p:nvPicPr>
        <p:blipFill>
          <a:blip r:embed="rId2" cstate="print"/>
          <a:srcRect/>
          <a:stretch>
            <a:fillRect/>
          </a:stretch>
        </p:blipFill>
        <p:spPr bwMode="auto">
          <a:xfrm>
            <a:off x="457200" y="1641017"/>
            <a:ext cx="8229600" cy="462689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Adding Tables</a:t>
            </a:r>
            <a:endParaRPr lang="en-GB" dirty="0"/>
          </a:p>
        </p:txBody>
      </p:sp>
      <p:pic>
        <p:nvPicPr>
          <p:cNvPr id="2050" name="Picture 2"/>
          <p:cNvPicPr>
            <a:picLocks noGrp="1" noChangeAspect="1" noChangeArrowheads="1"/>
          </p:cNvPicPr>
          <p:nvPr>
            <p:ph sz="half" idx="1"/>
          </p:nvPr>
        </p:nvPicPr>
        <p:blipFill>
          <a:blip r:embed="rId2" cstate="print"/>
          <a:srcRect r="49411" b="37660"/>
          <a:stretch>
            <a:fillRect/>
          </a:stretch>
        </p:blipFill>
        <p:spPr bwMode="auto">
          <a:xfrm>
            <a:off x="457200" y="2000240"/>
            <a:ext cx="3471858" cy="3071833"/>
          </a:xfrm>
          <a:prstGeom prst="rect">
            <a:avLst/>
          </a:prstGeom>
          <a:noFill/>
          <a:ln w="9525">
            <a:noFill/>
            <a:miter lim="800000"/>
            <a:headEnd/>
            <a:tailEnd/>
          </a:ln>
          <a:effectLst/>
        </p:spPr>
      </p:pic>
      <p:sp>
        <p:nvSpPr>
          <p:cNvPr id="5" name="Content Placeholder 4"/>
          <p:cNvSpPr>
            <a:spLocks noGrp="1"/>
          </p:cNvSpPr>
          <p:nvPr>
            <p:ph sz="half" idx="2"/>
          </p:nvPr>
        </p:nvSpPr>
        <p:spPr/>
        <p:txBody>
          <a:bodyPr/>
          <a:lstStyle/>
          <a:p>
            <a:r>
              <a:rPr lang="en-GB" dirty="0" smtClean="0"/>
              <a:t>The </a:t>
            </a:r>
            <a:r>
              <a:rPr lang="en-GB" b="1" i="1" dirty="0" smtClean="0"/>
              <a:t>create</a:t>
            </a:r>
            <a:r>
              <a:rPr lang="en-GB" dirty="0" smtClean="0"/>
              <a:t> tab on the ribbon is probable the most important.</a:t>
            </a:r>
          </a:p>
          <a:p>
            <a:r>
              <a:rPr lang="en-GB" dirty="0" smtClean="0"/>
              <a:t>Here you can create your tables, forms, reports and queries.</a:t>
            </a:r>
          </a:p>
          <a:p>
            <a:r>
              <a:rPr lang="en-GB" dirty="0" smtClean="0"/>
              <a:t>I.e. You can build your database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Navigation Pane</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357158" y="1571612"/>
            <a:ext cx="8358246" cy="4786346"/>
          </a:xfrm>
          <a:prstGeom prst="rect">
            <a:avLst/>
          </a:prstGeom>
          <a:noFill/>
          <a:ln w="9525">
            <a:noFill/>
            <a:miter lim="800000"/>
            <a:headEnd/>
            <a:tailEnd/>
          </a:ln>
          <a:effectLst/>
        </p:spPr>
      </p:pic>
      <p:sp>
        <p:nvSpPr>
          <p:cNvPr id="5" name="Oval 4"/>
          <p:cNvSpPr/>
          <p:nvPr/>
        </p:nvSpPr>
        <p:spPr>
          <a:xfrm>
            <a:off x="142844" y="2500306"/>
            <a:ext cx="1785950" cy="21431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navigation Pane cont...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This is your primary navigation aid. The default list provides a list of the table in the current database.</a:t>
            </a:r>
          </a:p>
          <a:p>
            <a:r>
              <a:rPr lang="en-GB" dirty="0" smtClean="0"/>
              <a:t>Navigation options are</a:t>
            </a:r>
          </a:p>
          <a:p>
            <a:pPr lvl="1"/>
            <a:r>
              <a:rPr lang="en-GB" dirty="0" smtClean="0"/>
              <a:t>Custom – creates a new tab in the navigation pane. You can drag an drop objects into your defined group.</a:t>
            </a:r>
          </a:p>
          <a:p>
            <a:pPr lvl="1"/>
            <a:r>
              <a:rPr lang="en-GB" dirty="0" smtClean="0"/>
              <a:t>Object type – traditional list of the usual Access object types e.g. Table.</a:t>
            </a:r>
          </a:p>
          <a:p>
            <a:pPr lvl="1"/>
            <a:r>
              <a:rPr lang="en-GB" dirty="0" smtClean="0"/>
              <a:t>Tables and Relationships – here Access will list the ways in which table data is used through the DBMS.</a:t>
            </a:r>
          </a:p>
          <a:p>
            <a:pPr lvl="1"/>
            <a:r>
              <a:rPr lang="en-GB" dirty="0" smtClean="0"/>
              <a:t>Created data – modified data</a:t>
            </a:r>
          </a:p>
          <a:p>
            <a:pPr lvl="1"/>
            <a:r>
              <a:rPr lang="en-GB" dirty="0" smtClean="0"/>
              <a:t>Filter by Group</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 up the following tables</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457200" y="1641017"/>
            <a:ext cx="8229600" cy="4626891"/>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Setting up relationships</a:t>
            </a:r>
            <a:endParaRPr lang="en-GB" dirty="0"/>
          </a:p>
        </p:txBody>
      </p:sp>
      <p:pic>
        <p:nvPicPr>
          <p:cNvPr id="2050" name="Picture 2"/>
          <p:cNvPicPr>
            <a:picLocks noGrp="1" noChangeAspect="1" noChangeArrowheads="1"/>
          </p:cNvPicPr>
          <p:nvPr>
            <p:ph idx="1"/>
          </p:nvPr>
        </p:nvPicPr>
        <p:blipFill>
          <a:blip r:embed="rId2" cstate="print"/>
          <a:srcRect/>
          <a:stretch>
            <a:fillRect/>
          </a:stretch>
        </p:blipFill>
        <p:spPr bwMode="auto">
          <a:xfrm>
            <a:off x="457200" y="1641017"/>
            <a:ext cx="8229600" cy="4626891"/>
          </a:xfrm>
          <a:prstGeom prst="rect">
            <a:avLst/>
          </a:prstGeom>
          <a:noFill/>
          <a:ln w="9525">
            <a:noFill/>
            <a:miter lim="800000"/>
            <a:headEnd/>
            <a:tailEnd/>
          </a:ln>
          <a:effectLst/>
        </p:spPr>
      </p:pic>
      <p:sp>
        <p:nvSpPr>
          <p:cNvPr id="5" name="Oval 4"/>
          <p:cNvSpPr/>
          <p:nvPr/>
        </p:nvSpPr>
        <p:spPr>
          <a:xfrm>
            <a:off x="3500430" y="2571744"/>
            <a:ext cx="2214578" cy="15716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Creating forms using the Wizard</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1643042" y="1571612"/>
            <a:ext cx="5885656" cy="4708525"/>
          </a:xfrm>
          <a:prstGeom prst="rect">
            <a:avLst/>
          </a:prstGeom>
          <a:noFill/>
          <a:ln w="9525">
            <a:noFill/>
            <a:miter lim="800000"/>
            <a:headEnd/>
            <a:tailEnd/>
          </a:ln>
          <a:effectLst/>
        </p:spPr>
      </p:pic>
      <p:cxnSp>
        <p:nvCxnSpPr>
          <p:cNvPr id="6" name="Straight Arrow Connector 5"/>
          <p:cNvCxnSpPr/>
          <p:nvPr/>
        </p:nvCxnSpPr>
        <p:spPr>
          <a:xfrm rot="10800000" flipV="1">
            <a:off x="5143504" y="1214422"/>
            <a:ext cx="785818" cy="642942"/>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4286248" y="4429132"/>
            <a:ext cx="1643074" cy="114300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3357554" y="3571876"/>
            <a:ext cx="857256" cy="4286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470</TotalTime>
  <Words>852</Words>
  <Application>Microsoft Office PowerPoint</Application>
  <PresentationFormat>On-screen Show (4:3)</PresentationFormat>
  <Paragraphs>87</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Apex</vt:lpstr>
      <vt:lpstr>Introduction to the access Database System</vt:lpstr>
      <vt:lpstr>Understanding the Physical Database</vt:lpstr>
      <vt:lpstr>Introduction</vt:lpstr>
      <vt:lpstr>Tables</vt:lpstr>
      <vt:lpstr>Some design considerations</vt:lpstr>
      <vt:lpstr>The initial Screen</vt:lpstr>
      <vt:lpstr>Initial Screen Cont...</vt:lpstr>
      <vt:lpstr>Naming Conventions</vt:lpstr>
      <vt:lpstr>The Access ribbon</vt:lpstr>
      <vt:lpstr>Changing to design view</vt:lpstr>
      <vt:lpstr>Changing to Design view</vt:lpstr>
      <vt:lpstr>Field definitions</vt:lpstr>
      <vt:lpstr>The field properties area</vt:lpstr>
      <vt:lpstr>Using lookup to obtain Data</vt:lpstr>
      <vt:lpstr>Enhancing the table design</vt:lpstr>
      <vt:lpstr>Adding Tables</vt:lpstr>
      <vt:lpstr>The Navigation Pane</vt:lpstr>
      <vt:lpstr>The navigation Pane cont...</vt:lpstr>
      <vt:lpstr>Set up the following tables</vt:lpstr>
      <vt:lpstr>Setting up relationships</vt:lpstr>
      <vt:lpstr>Creating forms using the Wizard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Tables in Access</dc:title>
  <dc:creator>Bevmum</dc:creator>
  <cp:lastModifiedBy>Bevmum</cp:lastModifiedBy>
  <cp:revision>42</cp:revision>
  <dcterms:created xsi:type="dcterms:W3CDTF">2009-02-11T14:28:45Z</dcterms:created>
  <dcterms:modified xsi:type="dcterms:W3CDTF">2011-01-16T18:03:14Z</dcterms:modified>
</cp:coreProperties>
</file>