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6" r:id="rId3"/>
    <p:sldId id="267" r:id="rId4"/>
    <p:sldId id="263" r:id="rId5"/>
    <p:sldId id="262" r:id="rId6"/>
    <p:sldId id="264" r:id="rId7"/>
    <p:sldId id="265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6699"/>
    <a:srgbClr val="FF00FF"/>
    <a:srgbClr val="00FF00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50" autoAdjust="0"/>
    <p:restoredTop sz="94660"/>
  </p:normalViewPr>
  <p:slideViewPr>
    <p:cSldViewPr snapToGrid="0">
      <p:cViewPr varScale="1">
        <p:scale>
          <a:sx n="63" d="100"/>
          <a:sy n="63" d="100"/>
        </p:scale>
        <p:origin x="9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99B67-F8AC-4682-B073-704AD5605106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41C286-2D11-4AAE-A7A8-C4AA1B44E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87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08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786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701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024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897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651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1C286-2D11-4AAE-A7A8-C4AA1B44E3A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7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27646-84E7-4EC9-9DED-F173A11883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80A5F-F8C8-46C6-AF14-B76A253194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48E45-BE3F-4734-8435-D5590F048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E86E8-6928-4658-8699-375DDAF9A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272B7-ED53-4F16-8A1D-C0ECC340B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81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B4F02-9698-4167-A0E1-3BAEEBBFE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A1A82-D99A-4140-B741-FEBF5304A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6103E-43E7-452C-A0B0-7A387A212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BC45F-4E0F-4D46-81E1-D11434D40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FE095-2D09-4E71-A099-6748C5E68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040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91414-75B5-4E82-A87B-1C3739EC1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287EB-5E6A-46AA-B18B-DB428215D6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15F44-C26B-4EE8-92DF-3786633B1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3FC05-6BBB-4D1E-B1BF-15D94D646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54F96-63E0-4ED4-83DA-320A9F6A5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56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D9357-07F1-400A-8E34-450548E9F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49182-4382-4D0E-AC0A-5161DC2392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FC07C-E3DF-4D64-9F8F-33154E417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48752B-5DE8-49E9-A788-F54B5C196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D87DE-BA38-49F0-9775-894C6C234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7DBCE0-39CA-4654-843C-955387C4F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31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FE5-F77B-4D03-90EF-F9C614B3D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6EF1B-85AE-4E00-8BC8-8A11B6B00F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2FD791-96D5-4E01-931D-A2D2FE0F49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C47E1A-C500-47EE-A47C-E91004ECB1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6A1877-6DB0-41E1-AE32-B6C339CCCA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D1DA0A-E1D8-4B57-8AE3-208884838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3FEF37-28A2-47CC-9D83-0EE293497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9F8E72-DC83-45A9-BD2F-345F87FC2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351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70A8E-91CA-47D5-9F6B-78564D747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E17691-AABF-430D-9145-F91B80FB4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A8463E-4470-42DA-BF94-34EF61245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FCB7F0-6A25-486D-8920-AC0C373D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045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F231F6-73FD-4ED4-AA25-68DA58460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ACE59B-3DD7-403A-89CC-8303C5B5D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A45C2D-523C-4A17-AB32-B8018F98E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84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A42E5-2E64-4600-BD34-385A28466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7519-8EB2-4D31-8A0E-1EAE357B2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99B487-742B-4F82-81C6-D4FCC72456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0ACE53-E108-43E7-88B3-3819B0A9D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DF6CF0-0DC7-4078-8676-9C20D081D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ECCC93-5817-4C64-B313-BC86D86E5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254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689C3-6159-475C-9008-9D2CAA5DC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5C1E30-F014-41E4-9AD7-8723AE5CD3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88969-51B2-4F30-8A6D-06991F93A3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F5273A-3AD5-478F-9FBC-A83652032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72024-1D63-4B02-B389-0AF20DDF5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BBCC2-C7C4-4C9C-8D73-8A37AAF0D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663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05336-D8CC-41E2-855F-8258078DF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2B6F52-79CE-4E24-B68D-5CF3DECA5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9F491-B03C-4040-A13B-41F954A76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6816D-793E-4D3E-9E23-9D8E97F91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7D42E2-966E-4EE2-ACEA-23E92594C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97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DD7878-E188-40E6-B647-72AE85FC97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EA0501-A1DC-438D-BD68-1AC2BBBD9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E6A6C-2AAB-4F0F-A946-F4EA2283A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5B6F4-DD60-4C5F-B478-229DF0C65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2AF59-7554-45B7-940A-14C8AA3AC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999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431F03-2534-47EE-967C-A7C793823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ABA73-D49D-459E-9DDF-550C8A526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28600-7A41-41D9-87E6-223DBE84C8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D2E26-2BF2-4D92-9A3E-DF59CC8D4C77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78771-0755-4E12-8F42-4A49AF5FC8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138D1-F10F-4F2C-B061-BE8A8FDCCF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F4388-F5F5-4DE6-B1E2-B7D173E893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170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oeTSAiRym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oeTSAiRyms" TargetMode="External"/><Relationship Id="rId4" Type="http://schemas.openxmlformats.org/officeDocument/2006/relationships/image" Target="../media/image1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0B6B96-EC0E-4075-AB90-A8009605E3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Mental Health Nursing	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FAC0DF-1CE1-4C95-A0ED-9ED20C18BF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Ceri Lewis </a:t>
            </a:r>
          </a:p>
        </p:txBody>
      </p:sp>
    </p:spTree>
    <p:extLst>
      <p:ext uri="{BB962C8B-B14F-4D97-AF65-F5344CB8AC3E}">
        <p14:creationId xmlns:p14="http://schemas.microsoft.com/office/powerpoint/2010/main" val="1961382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CF5F2-3F0F-477C-AEBE-BBB7E7333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dirty="0"/>
              <a:t>Code Of Practice Used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CC8D9C-EC42-4A64-9EE8-A57AF51F1581}"/>
              </a:ext>
            </a:extLst>
          </p:cNvPr>
          <p:cNvSpPr txBox="1"/>
          <p:nvPr/>
        </p:nvSpPr>
        <p:spPr>
          <a:xfrm>
            <a:off x="655319" y="2011680"/>
            <a:ext cx="9013052" cy="540657"/>
          </a:xfrm>
          <a:prstGeom prst="rect">
            <a:avLst/>
          </a:prstGeom>
          <a:noFill/>
        </p:spPr>
        <p:txBody>
          <a:bodyPr wrap="square" rtlCol="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100" dirty="0"/>
              <a:t>(Nursing and </a:t>
            </a:r>
            <a:r>
              <a:rPr lang="en-GB" sz="1100" dirty="0" err="1"/>
              <a:t>Midwidery</a:t>
            </a:r>
            <a:r>
              <a:rPr lang="en-GB" sz="1100" dirty="0"/>
              <a:t> Council, 2018)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100" dirty="0"/>
              <a:t>(AWP NHS, 2010)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000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871426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198B4-51C2-4771-873D-FF08C0570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3127883"/>
            <a:ext cx="9013052" cy="2843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3 Main Acts used and followed in ALL nursing: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Mental Health Act  1983 (updated in 2007)</a:t>
            </a:r>
          </a:p>
          <a:p>
            <a:r>
              <a:rPr lang="en-GB" sz="2000" dirty="0"/>
              <a:t>The Mental Capacity Act 2005</a:t>
            </a:r>
          </a:p>
          <a:p>
            <a:r>
              <a:rPr lang="en-GB" sz="2000" dirty="0"/>
              <a:t>The Data Protection Act 1998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66F600-7B50-48D0-A5B7-B2B1034E5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7443" y="288719"/>
            <a:ext cx="1934260" cy="78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265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15A9A-4D38-4793-B4FD-14E44FE4D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151" y="34275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Roles within in Mental Health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9F81E00-D32B-48D7-B243-95829D09782B}"/>
              </a:ext>
            </a:extLst>
          </p:cNvPr>
          <p:cNvGrpSpPr/>
          <p:nvPr/>
        </p:nvGrpSpPr>
        <p:grpSpPr>
          <a:xfrm rot="200757">
            <a:off x="8448152" y="4645062"/>
            <a:ext cx="3492823" cy="1896045"/>
            <a:chOff x="8245367" y="1515151"/>
            <a:chExt cx="3088201" cy="1676400"/>
          </a:xfrm>
          <a:solidFill>
            <a:srgbClr val="FF9900"/>
          </a:solidFill>
        </p:grpSpPr>
        <p:sp>
          <p:nvSpPr>
            <p:cNvPr id="5" name="Thought Bubble: Cloud 4">
              <a:extLst>
                <a:ext uri="{FF2B5EF4-FFF2-40B4-BE49-F238E27FC236}">
                  <a16:creationId xmlns:a16="http://schemas.microsoft.com/office/drawing/2014/main" id="{5CEB5257-BBC4-4781-8AAE-3902249C0892}"/>
                </a:ext>
              </a:extLst>
            </p:cNvPr>
            <p:cNvSpPr/>
            <p:nvPr/>
          </p:nvSpPr>
          <p:spPr>
            <a:xfrm>
              <a:off x="8245367" y="1515151"/>
              <a:ext cx="3088201" cy="1676400"/>
            </a:xfrm>
            <a:prstGeom prst="cloudCallou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FF0000"/>
                </a:solidFill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79036E1-7594-412C-B5B2-37A2BB375D89}"/>
                </a:ext>
              </a:extLst>
            </p:cNvPr>
            <p:cNvSpPr txBox="1"/>
            <p:nvPr/>
          </p:nvSpPr>
          <p:spPr>
            <a:xfrm rot="21399243">
              <a:off x="8656560" y="1865387"/>
              <a:ext cx="2104936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Building relationships and trust with patients is KEY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DF94A75-3F77-4159-AFE0-749DE07C0EDF}"/>
              </a:ext>
            </a:extLst>
          </p:cNvPr>
          <p:cNvGrpSpPr/>
          <p:nvPr/>
        </p:nvGrpSpPr>
        <p:grpSpPr>
          <a:xfrm>
            <a:off x="225814" y="1378784"/>
            <a:ext cx="2802088" cy="1449356"/>
            <a:chOff x="225814" y="1378784"/>
            <a:chExt cx="2802088" cy="1449356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EAA8FE73-AD81-4CB8-8082-5734C5AC44A3}"/>
                </a:ext>
              </a:extLst>
            </p:cNvPr>
            <p:cNvSpPr/>
            <p:nvPr/>
          </p:nvSpPr>
          <p:spPr>
            <a:xfrm>
              <a:off x="225814" y="1378784"/>
              <a:ext cx="2802088" cy="1449356"/>
            </a:xfrm>
            <a:prstGeom prst="ellipse">
              <a:avLst/>
            </a:prstGeom>
            <a:solidFill>
              <a:srgbClr val="33CCFF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5B810B7-8E41-48E1-A0C9-B8FF5B104AB8}"/>
                </a:ext>
              </a:extLst>
            </p:cNvPr>
            <p:cNvSpPr txBox="1"/>
            <p:nvPr/>
          </p:nvSpPr>
          <p:spPr>
            <a:xfrm>
              <a:off x="737404" y="1673869"/>
              <a:ext cx="1816163" cy="7982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Assess and talk to patients about their problems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E5A9084-7791-4296-9B88-D696A9136131}"/>
              </a:ext>
            </a:extLst>
          </p:cNvPr>
          <p:cNvGrpSpPr/>
          <p:nvPr/>
        </p:nvGrpSpPr>
        <p:grpSpPr>
          <a:xfrm>
            <a:off x="168536" y="2988276"/>
            <a:ext cx="3467100" cy="1856497"/>
            <a:chOff x="168536" y="2988276"/>
            <a:chExt cx="3467100" cy="1856497"/>
          </a:xfrm>
        </p:grpSpPr>
        <p:sp>
          <p:nvSpPr>
            <p:cNvPr id="10" name="Cloud 9">
              <a:extLst>
                <a:ext uri="{FF2B5EF4-FFF2-40B4-BE49-F238E27FC236}">
                  <a16:creationId xmlns:a16="http://schemas.microsoft.com/office/drawing/2014/main" id="{3521368B-A7EE-4C45-B57F-1EAD9007C4D2}"/>
                </a:ext>
              </a:extLst>
            </p:cNvPr>
            <p:cNvSpPr/>
            <p:nvPr/>
          </p:nvSpPr>
          <p:spPr>
            <a:xfrm>
              <a:off x="168536" y="2988276"/>
              <a:ext cx="3467100" cy="1856497"/>
            </a:xfrm>
            <a:prstGeom prst="cloud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1A6914A-60A7-4809-BD72-06608D2BF8C6}"/>
                </a:ext>
              </a:extLst>
            </p:cNvPr>
            <p:cNvSpPr txBox="1"/>
            <p:nvPr/>
          </p:nvSpPr>
          <p:spPr>
            <a:xfrm>
              <a:off x="758681" y="3343284"/>
              <a:ext cx="2126980" cy="8938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Ensure the correct amount of medication is given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2BA5706-8076-488C-A6C9-1AA724E137F4}"/>
              </a:ext>
            </a:extLst>
          </p:cNvPr>
          <p:cNvGrpSpPr/>
          <p:nvPr/>
        </p:nvGrpSpPr>
        <p:grpSpPr>
          <a:xfrm>
            <a:off x="4000499" y="3707993"/>
            <a:ext cx="4521200" cy="2628900"/>
            <a:chOff x="4914900" y="3530600"/>
            <a:chExt cx="4521200" cy="2628900"/>
          </a:xfrm>
          <a:solidFill>
            <a:srgbClr val="FFFF00"/>
          </a:solidFill>
        </p:grpSpPr>
        <p:sp>
          <p:nvSpPr>
            <p:cNvPr id="14" name="Explosion: 14 Points 13">
              <a:extLst>
                <a:ext uri="{FF2B5EF4-FFF2-40B4-BE49-F238E27FC236}">
                  <a16:creationId xmlns:a16="http://schemas.microsoft.com/office/drawing/2014/main" id="{8F52BD71-4E8F-4EB6-B7D5-15303BF4D8E4}"/>
                </a:ext>
              </a:extLst>
            </p:cNvPr>
            <p:cNvSpPr/>
            <p:nvPr/>
          </p:nvSpPr>
          <p:spPr>
            <a:xfrm rot="631046">
              <a:off x="4914900" y="3530600"/>
              <a:ext cx="4521200" cy="2628900"/>
            </a:xfrm>
            <a:prstGeom prst="irregularSeal2">
              <a:avLst/>
            </a:prstGeom>
            <a:grp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ABCE09D-14DC-447E-81C0-765BEE3E27F3}"/>
                </a:ext>
              </a:extLst>
            </p:cNvPr>
            <p:cNvSpPr txBox="1"/>
            <p:nvPr/>
          </p:nvSpPr>
          <p:spPr>
            <a:xfrm>
              <a:off x="5742568" y="4355963"/>
              <a:ext cx="253950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/>
                <a:t>respond to distressed patients in a non-threatening manner 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9D3DD857-E2CA-468F-AD44-7FF55354531F}"/>
              </a:ext>
            </a:extLst>
          </p:cNvPr>
          <p:cNvGrpSpPr/>
          <p:nvPr/>
        </p:nvGrpSpPr>
        <p:grpSpPr>
          <a:xfrm>
            <a:off x="352516" y="5073953"/>
            <a:ext cx="3358421" cy="1784047"/>
            <a:chOff x="352516" y="5073953"/>
            <a:chExt cx="3358421" cy="1784047"/>
          </a:xfrm>
        </p:grpSpPr>
        <p:sp>
          <p:nvSpPr>
            <p:cNvPr id="17" name="Speech Bubble: Rectangle 16">
              <a:extLst>
                <a:ext uri="{FF2B5EF4-FFF2-40B4-BE49-F238E27FC236}">
                  <a16:creationId xmlns:a16="http://schemas.microsoft.com/office/drawing/2014/main" id="{15802D2C-51BC-4956-8102-3841ECEA3CE0}"/>
                </a:ext>
              </a:extLst>
            </p:cNvPr>
            <p:cNvSpPr/>
            <p:nvPr/>
          </p:nvSpPr>
          <p:spPr>
            <a:xfrm>
              <a:off x="352516" y="5073953"/>
              <a:ext cx="3358421" cy="1519241"/>
            </a:xfrm>
            <a:prstGeom prst="wedgeRectCallout">
              <a:avLst/>
            </a:prstGeom>
            <a:solidFill>
              <a:srgbClr val="00FF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3EBB218-F52A-461C-B898-265C0114744F}"/>
                </a:ext>
              </a:extLst>
            </p:cNvPr>
            <p:cNvSpPr txBox="1"/>
            <p:nvPr/>
          </p:nvSpPr>
          <p:spPr>
            <a:xfrm>
              <a:off x="670823" y="5251405"/>
              <a:ext cx="2789875" cy="16065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prepare and maintain patient records and produce care plans and risk assessments</a:t>
              </a:r>
            </a:p>
            <a:p>
              <a:pPr algn="ctr"/>
              <a:endParaRPr lang="en-GB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06C0CE2-C2F4-4F92-9894-7D7E6182E463}"/>
              </a:ext>
            </a:extLst>
          </p:cNvPr>
          <p:cNvGrpSpPr/>
          <p:nvPr/>
        </p:nvGrpSpPr>
        <p:grpSpPr>
          <a:xfrm>
            <a:off x="8856352" y="3213772"/>
            <a:ext cx="2866970" cy="1216567"/>
            <a:chOff x="5232401" y="2414155"/>
            <a:chExt cx="2866970" cy="1216567"/>
          </a:xfrm>
          <a:solidFill>
            <a:srgbClr val="FF6699"/>
          </a:solidFill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E8173B23-44C6-4FCC-940A-A5CBBC5CE337}"/>
                </a:ext>
              </a:extLst>
            </p:cNvPr>
            <p:cNvSpPr/>
            <p:nvPr/>
          </p:nvSpPr>
          <p:spPr>
            <a:xfrm>
              <a:off x="5232401" y="2414155"/>
              <a:ext cx="2866970" cy="1216567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4AD616F-15AF-49BE-81FF-D67393F28764}"/>
                </a:ext>
              </a:extLst>
            </p:cNvPr>
            <p:cNvSpPr txBox="1"/>
            <p:nvPr/>
          </p:nvSpPr>
          <p:spPr>
            <a:xfrm>
              <a:off x="5604267" y="2690270"/>
              <a:ext cx="2368103" cy="646331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work with patients' families and carers</a:t>
              </a:r>
            </a:p>
          </p:txBody>
        </p:sp>
      </p:grpSp>
      <p:sp>
        <p:nvSpPr>
          <p:cNvPr id="23" name="Explosion: 8 Points 22">
            <a:extLst>
              <a:ext uri="{FF2B5EF4-FFF2-40B4-BE49-F238E27FC236}">
                <a16:creationId xmlns:a16="http://schemas.microsoft.com/office/drawing/2014/main" id="{6467C8EA-1AF7-4325-AFA1-46681EC0E2DE}"/>
              </a:ext>
            </a:extLst>
          </p:cNvPr>
          <p:cNvSpPr/>
          <p:nvPr/>
        </p:nvSpPr>
        <p:spPr>
          <a:xfrm>
            <a:off x="3931244" y="1220212"/>
            <a:ext cx="4403466" cy="2696127"/>
          </a:xfrm>
          <a:prstGeom prst="irregularSeal1">
            <a:avLst/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4149DF-9DEB-4F91-AFE8-1619B63DEBDF}"/>
              </a:ext>
            </a:extLst>
          </p:cNvPr>
          <p:cNvSpPr txBox="1"/>
          <p:nvPr/>
        </p:nvSpPr>
        <p:spPr>
          <a:xfrm>
            <a:off x="4795695" y="1980074"/>
            <a:ext cx="25786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identify whether/when patients are at risk of harming themselves or others.</a:t>
            </a:r>
          </a:p>
          <a:p>
            <a:pPr algn="ctr"/>
            <a:endParaRPr lang="en-GB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1A3C4458-5ED9-413C-B036-1FA4BAF2A8BB}"/>
              </a:ext>
            </a:extLst>
          </p:cNvPr>
          <p:cNvGrpSpPr/>
          <p:nvPr/>
        </p:nvGrpSpPr>
        <p:grpSpPr>
          <a:xfrm rot="218116">
            <a:off x="8420178" y="946251"/>
            <a:ext cx="3571930" cy="1941512"/>
            <a:chOff x="5334000" y="6057900"/>
            <a:chExt cx="3571930" cy="1941512"/>
          </a:xfrm>
        </p:grpSpPr>
        <p:sp>
          <p:nvSpPr>
            <p:cNvPr id="26" name="Cloud 25">
              <a:extLst>
                <a:ext uri="{FF2B5EF4-FFF2-40B4-BE49-F238E27FC236}">
                  <a16:creationId xmlns:a16="http://schemas.microsoft.com/office/drawing/2014/main" id="{93EA042A-86A1-4557-9FE7-99D7B8F8DC53}"/>
                </a:ext>
              </a:extLst>
            </p:cNvPr>
            <p:cNvSpPr/>
            <p:nvPr/>
          </p:nvSpPr>
          <p:spPr>
            <a:xfrm>
              <a:off x="5334000" y="6057900"/>
              <a:ext cx="3571930" cy="1941512"/>
            </a:xfrm>
            <a:prstGeom prst="cloud">
              <a:avLst/>
            </a:prstGeom>
            <a:solidFill>
              <a:srgbClr val="FF00FF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5484DB17-E170-4FF4-89DB-1FC6CE70A699}"/>
                </a:ext>
              </a:extLst>
            </p:cNvPr>
            <p:cNvSpPr txBox="1"/>
            <p:nvPr/>
          </p:nvSpPr>
          <p:spPr>
            <a:xfrm rot="21381884">
              <a:off x="5900834" y="6344894"/>
              <a:ext cx="2427638" cy="120032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visit patients in their home to monitor progress and carry out risk 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11AFC244-5F63-4775-868C-41366D557666}"/>
              </a:ext>
            </a:extLst>
          </p:cNvPr>
          <p:cNvSpPr txBox="1"/>
          <p:nvPr/>
        </p:nvSpPr>
        <p:spPr>
          <a:xfrm>
            <a:off x="3746013" y="6336448"/>
            <a:ext cx="5024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https://www.youtube.com/watch?v=WoeTSAiRyms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89A2D5D-4DFC-4278-B7D0-A13AD95CBE72}"/>
              </a:ext>
            </a:extLst>
          </p:cNvPr>
          <p:cNvSpPr txBox="1"/>
          <p:nvPr/>
        </p:nvSpPr>
        <p:spPr>
          <a:xfrm>
            <a:off x="9942823" y="516318"/>
            <a:ext cx="210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(Prospects,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319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D6394-6C56-4AB0-B19B-6547F6C90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9314" y="1396289"/>
            <a:ext cx="4679286" cy="3077740"/>
          </a:xfrm>
        </p:spPr>
        <p:txBody>
          <a:bodyPr>
            <a:normAutofit/>
          </a:bodyPr>
          <a:lstStyle/>
          <a:p>
            <a:r>
              <a:rPr lang="en-GB" dirty="0"/>
              <a:t>Where Mental Health Nurses can work within a Hospital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ED52484-C939-4951-85D6-79046BBC6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67397" cy="3481744"/>
          </a:xfrm>
          <a:custGeom>
            <a:avLst/>
            <a:gdLst>
              <a:gd name="connsiteX0" fmla="*/ 0 w 4067397"/>
              <a:gd name="connsiteY0" fmla="*/ 0 h 3481744"/>
              <a:gd name="connsiteX1" fmla="*/ 3741230 w 4067397"/>
              <a:gd name="connsiteY1" fmla="*/ 0 h 3481744"/>
              <a:gd name="connsiteX2" fmla="*/ 3789282 w 4067397"/>
              <a:gd name="connsiteY2" fmla="*/ 79096 h 3481744"/>
              <a:gd name="connsiteX3" fmla="*/ 4067397 w 4067397"/>
              <a:gd name="connsiteY3" fmla="*/ 1177456 h 3481744"/>
              <a:gd name="connsiteX4" fmla="*/ 1763109 w 4067397"/>
              <a:gd name="connsiteY4" fmla="*/ 3481744 h 3481744"/>
              <a:gd name="connsiteX5" fmla="*/ 133731 w 4067397"/>
              <a:gd name="connsiteY5" fmla="*/ 2806834 h 3481744"/>
              <a:gd name="connsiteX6" fmla="*/ 0 w 4067397"/>
              <a:gd name="connsiteY6" fmla="*/ 2659692 h 3481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67397" h="3481744">
                <a:moveTo>
                  <a:pt x="0" y="0"/>
                </a:moveTo>
                <a:lnTo>
                  <a:pt x="3741230" y="0"/>
                </a:lnTo>
                <a:lnTo>
                  <a:pt x="3789282" y="79096"/>
                </a:lnTo>
                <a:cubicBezTo>
                  <a:pt x="3966649" y="405598"/>
                  <a:pt x="4067397" y="779761"/>
                  <a:pt x="4067397" y="1177456"/>
                </a:cubicBezTo>
                <a:cubicBezTo>
                  <a:pt x="4067397" y="2450079"/>
                  <a:pt x="3035732" y="3481744"/>
                  <a:pt x="1763109" y="3481744"/>
                </a:cubicBezTo>
                <a:cubicBezTo>
                  <a:pt x="1126798" y="3481744"/>
                  <a:pt x="550726" y="3223828"/>
                  <a:pt x="133731" y="2806834"/>
                </a:cubicBezTo>
                <a:lnTo>
                  <a:pt x="0" y="2659692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123AC743-1CAC-4594-8F81-8E5C1E45B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5804" y="452999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4" name="Picture 6" descr="Image result for outpatients unit">
            <a:extLst>
              <a:ext uri="{FF2B5EF4-FFF2-40B4-BE49-F238E27FC236}">
                <a16:creationId xmlns:a16="http://schemas.microsoft.com/office/drawing/2014/main" id="{B00A6242-0C64-48A8-9DEA-2184528E12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" r="24487" b="2"/>
          <a:stretch/>
        </p:blipFill>
        <p:spPr bwMode="auto">
          <a:xfrm>
            <a:off x="4700396" y="617591"/>
            <a:ext cx="1691640" cy="1691640"/>
          </a:xfrm>
          <a:custGeom>
            <a:avLst/>
            <a:gdLst>
              <a:gd name="connsiteX0" fmla="*/ 822960 w 1645920"/>
              <a:gd name="connsiteY0" fmla="*/ 0 h 1645920"/>
              <a:gd name="connsiteX1" fmla="*/ 1645920 w 1645920"/>
              <a:gd name="connsiteY1" fmla="*/ 822960 h 1645920"/>
              <a:gd name="connsiteX2" fmla="*/ 822960 w 1645920"/>
              <a:gd name="connsiteY2" fmla="*/ 1645920 h 1645920"/>
              <a:gd name="connsiteX3" fmla="*/ 0 w 1645920"/>
              <a:gd name="connsiteY3" fmla="*/ 822960 h 1645920"/>
              <a:gd name="connsiteX4" fmla="*/ 822960 w 1645920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5920" h="1645920">
                <a:moveTo>
                  <a:pt x="822960" y="0"/>
                </a:moveTo>
                <a:cubicBezTo>
                  <a:pt x="1277468" y="0"/>
                  <a:pt x="1645920" y="368452"/>
                  <a:pt x="1645920" y="822960"/>
                </a:cubicBezTo>
                <a:cubicBezTo>
                  <a:pt x="1645920" y="1277468"/>
                  <a:pt x="1277468" y="1645920"/>
                  <a:pt x="822960" y="1645920"/>
                </a:cubicBezTo>
                <a:cubicBezTo>
                  <a:pt x="368452" y="1645920"/>
                  <a:pt x="0" y="1277468"/>
                  <a:pt x="0" y="822960"/>
                </a:cubicBezTo>
                <a:cubicBezTo>
                  <a:pt x="0" y="368452"/>
                  <a:pt x="368452" y="0"/>
                  <a:pt x="82296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3DF8EA8C-4EAB-49EE-BBAB-78BE910D2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041056"/>
            <a:ext cx="3216344" cy="2816945"/>
          </a:xfrm>
          <a:custGeom>
            <a:avLst/>
            <a:gdLst>
              <a:gd name="connsiteX0" fmla="*/ 1360112 w 3216344"/>
              <a:gd name="connsiteY0" fmla="*/ 0 h 2816945"/>
              <a:gd name="connsiteX1" fmla="*/ 3216344 w 3216344"/>
              <a:gd name="connsiteY1" fmla="*/ 1856232 h 2816945"/>
              <a:gd name="connsiteX2" fmla="*/ 2992307 w 3216344"/>
              <a:gd name="connsiteY2" fmla="*/ 2741023 h 2816945"/>
              <a:gd name="connsiteX3" fmla="*/ 2946183 w 3216344"/>
              <a:gd name="connsiteY3" fmla="*/ 2816945 h 2816945"/>
              <a:gd name="connsiteX4" fmla="*/ 0 w 3216344"/>
              <a:gd name="connsiteY4" fmla="*/ 2816945 h 2816945"/>
              <a:gd name="connsiteX5" fmla="*/ 0 w 3216344"/>
              <a:gd name="connsiteY5" fmla="*/ 596005 h 2816945"/>
              <a:gd name="connsiteX6" fmla="*/ 47558 w 3216344"/>
              <a:gd name="connsiteY6" fmla="*/ 543678 h 2816945"/>
              <a:gd name="connsiteX7" fmla="*/ 1360112 w 3216344"/>
              <a:gd name="connsiteY7" fmla="*/ 0 h 2816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16344" h="2816945">
                <a:moveTo>
                  <a:pt x="1360112" y="0"/>
                </a:moveTo>
                <a:cubicBezTo>
                  <a:pt x="2385281" y="0"/>
                  <a:pt x="3216344" y="831063"/>
                  <a:pt x="3216344" y="1856232"/>
                </a:cubicBezTo>
                <a:cubicBezTo>
                  <a:pt x="3216344" y="2176598"/>
                  <a:pt x="3135186" y="2478007"/>
                  <a:pt x="2992307" y="2741023"/>
                </a:cubicBezTo>
                <a:lnTo>
                  <a:pt x="2946183" y="2816945"/>
                </a:lnTo>
                <a:lnTo>
                  <a:pt x="0" y="2816945"/>
                </a:lnTo>
                <a:lnTo>
                  <a:pt x="0" y="596005"/>
                </a:lnTo>
                <a:lnTo>
                  <a:pt x="47558" y="543678"/>
                </a:lnTo>
                <a:cubicBezTo>
                  <a:pt x="383470" y="207766"/>
                  <a:pt x="847528" y="0"/>
                  <a:pt x="136011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9973AF05-1CBD-4B57-BB0F-EAEF9F8FB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0935" y="2871982"/>
            <a:ext cx="2834640" cy="2834640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4" descr="Image result for Psychiatric ward">
            <a:extLst>
              <a:ext uri="{FF2B5EF4-FFF2-40B4-BE49-F238E27FC236}">
                <a16:creationId xmlns:a16="http://schemas.microsoft.com/office/drawing/2014/main" id="{05989906-60AD-473F-89A1-875F333098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67" r="12558" b="1"/>
          <a:stretch/>
        </p:blipFill>
        <p:spPr bwMode="auto">
          <a:xfrm>
            <a:off x="3545527" y="3036574"/>
            <a:ext cx="2505456" cy="2505456"/>
          </a:xfrm>
          <a:custGeom>
            <a:avLst/>
            <a:gdLst>
              <a:gd name="connsiteX0" fmla="*/ 1252728 w 2505456"/>
              <a:gd name="connsiteY0" fmla="*/ 0 h 2505456"/>
              <a:gd name="connsiteX1" fmla="*/ 2505456 w 2505456"/>
              <a:gd name="connsiteY1" fmla="*/ 1252728 h 2505456"/>
              <a:gd name="connsiteX2" fmla="*/ 1252728 w 2505456"/>
              <a:gd name="connsiteY2" fmla="*/ 2505456 h 2505456"/>
              <a:gd name="connsiteX3" fmla="*/ 0 w 2505456"/>
              <a:gd name="connsiteY3" fmla="*/ 1252728 h 2505456"/>
              <a:gd name="connsiteX4" fmla="*/ 1252728 w 2505456"/>
              <a:gd name="connsiteY4" fmla="*/ 0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05456" h="2505456">
                <a:moveTo>
                  <a:pt x="1252728" y="0"/>
                </a:moveTo>
                <a:cubicBezTo>
                  <a:pt x="1944591" y="0"/>
                  <a:pt x="2505456" y="560865"/>
                  <a:pt x="2505456" y="1252728"/>
                </a:cubicBezTo>
                <a:cubicBezTo>
                  <a:pt x="2505456" y="1944591"/>
                  <a:pt x="1944591" y="2505456"/>
                  <a:pt x="1252728" y="2505456"/>
                </a:cubicBezTo>
                <a:cubicBezTo>
                  <a:pt x="560865" y="2505456"/>
                  <a:pt x="0" y="1944591"/>
                  <a:pt x="0" y="1252728"/>
                </a:cubicBezTo>
                <a:cubicBezTo>
                  <a:pt x="0" y="560865"/>
                  <a:pt x="560865" y="0"/>
                  <a:pt x="12527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specialist unit dealing with eating disorders">
            <a:extLst>
              <a:ext uri="{FF2B5EF4-FFF2-40B4-BE49-F238E27FC236}">
                <a16:creationId xmlns:a16="http://schemas.microsoft.com/office/drawing/2014/main" id="{EA5DAD27-A412-441C-A493-BF81D5481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" r="8021" b="1"/>
          <a:stretch/>
        </p:blipFill>
        <p:spPr bwMode="auto">
          <a:xfrm>
            <a:off x="-53346" y="-55271"/>
            <a:ext cx="3904480" cy="3318836"/>
          </a:xfrm>
          <a:custGeom>
            <a:avLst/>
            <a:gdLst>
              <a:gd name="connsiteX0" fmla="*/ 0 w 3904500"/>
              <a:gd name="connsiteY0" fmla="*/ 0 h 3318846"/>
              <a:gd name="connsiteX1" fmla="*/ 3550823 w 3904500"/>
              <a:gd name="connsiteY1" fmla="*/ 0 h 3318846"/>
              <a:gd name="connsiteX2" fmla="*/ 3646046 w 3904500"/>
              <a:gd name="connsiteY2" fmla="*/ 156742 h 3318846"/>
              <a:gd name="connsiteX3" fmla="*/ 3904500 w 3904500"/>
              <a:gd name="connsiteY3" fmla="*/ 1177456 h 3318846"/>
              <a:gd name="connsiteX4" fmla="*/ 1763110 w 3904500"/>
              <a:gd name="connsiteY4" fmla="*/ 3318846 h 3318846"/>
              <a:gd name="connsiteX5" fmla="*/ 110709 w 3904500"/>
              <a:gd name="connsiteY5" fmla="*/ 2539579 h 3318846"/>
              <a:gd name="connsiteX6" fmla="*/ 0 w 3904500"/>
              <a:gd name="connsiteY6" fmla="*/ 2391530 h 3318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04500" h="3318846">
                <a:moveTo>
                  <a:pt x="0" y="0"/>
                </a:moveTo>
                <a:lnTo>
                  <a:pt x="3550823" y="0"/>
                </a:lnTo>
                <a:lnTo>
                  <a:pt x="3646046" y="156742"/>
                </a:lnTo>
                <a:cubicBezTo>
                  <a:pt x="3810874" y="460163"/>
                  <a:pt x="3904500" y="807876"/>
                  <a:pt x="3904500" y="1177456"/>
                </a:cubicBezTo>
                <a:cubicBezTo>
                  <a:pt x="3904500" y="2360113"/>
                  <a:pt x="2945767" y="3318846"/>
                  <a:pt x="1763110" y="3318846"/>
                </a:cubicBezTo>
                <a:cubicBezTo>
                  <a:pt x="1097866" y="3318846"/>
                  <a:pt x="503472" y="3015497"/>
                  <a:pt x="110709" y="2539579"/>
                </a:cubicBezTo>
                <a:lnTo>
                  <a:pt x="0" y="23915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2" descr="Image result for Psychiatric intensive care">
            <a:extLst>
              <a:ext uri="{FF2B5EF4-FFF2-40B4-BE49-F238E27FC236}">
                <a16:creationId xmlns:a16="http://schemas.microsoft.com/office/drawing/2014/main" id="{D54104AC-3421-41FF-87FC-43F7555624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87"/>
          <a:stretch/>
        </p:blipFill>
        <p:spPr bwMode="auto">
          <a:xfrm>
            <a:off x="1" y="4207014"/>
            <a:ext cx="3050387" cy="2654675"/>
          </a:xfrm>
          <a:custGeom>
            <a:avLst/>
            <a:gdLst>
              <a:gd name="connsiteX0" fmla="*/ 1360112 w 3050387"/>
              <a:gd name="connsiteY0" fmla="*/ 0 h 2654675"/>
              <a:gd name="connsiteX1" fmla="*/ 3050387 w 3050387"/>
              <a:gd name="connsiteY1" fmla="*/ 1690275 h 2654675"/>
              <a:gd name="connsiteX2" fmla="*/ 2761715 w 3050387"/>
              <a:gd name="connsiteY2" fmla="*/ 2635324 h 2654675"/>
              <a:gd name="connsiteX3" fmla="*/ 2747244 w 3050387"/>
              <a:gd name="connsiteY3" fmla="*/ 2654675 h 2654675"/>
              <a:gd name="connsiteX4" fmla="*/ 0 w 3050387"/>
              <a:gd name="connsiteY4" fmla="*/ 2654675 h 2654675"/>
              <a:gd name="connsiteX5" fmla="*/ 0 w 3050387"/>
              <a:gd name="connsiteY5" fmla="*/ 689742 h 2654675"/>
              <a:gd name="connsiteX6" fmla="*/ 55814 w 3050387"/>
              <a:gd name="connsiteY6" fmla="*/ 615103 h 2654675"/>
              <a:gd name="connsiteX7" fmla="*/ 1360112 w 3050387"/>
              <a:gd name="connsiteY7" fmla="*/ 0 h 2654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50387" h="2654675">
                <a:moveTo>
                  <a:pt x="1360112" y="0"/>
                </a:moveTo>
                <a:cubicBezTo>
                  <a:pt x="2293625" y="0"/>
                  <a:pt x="3050387" y="756762"/>
                  <a:pt x="3050387" y="1690275"/>
                </a:cubicBezTo>
                <a:cubicBezTo>
                  <a:pt x="3050387" y="2040343"/>
                  <a:pt x="2943967" y="2365554"/>
                  <a:pt x="2761715" y="2635324"/>
                </a:cubicBezTo>
                <a:lnTo>
                  <a:pt x="2747244" y="2654675"/>
                </a:lnTo>
                <a:lnTo>
                  <a:pt x="0" y="2654675"/>
                </a:lnTo>
                <a:lnTo>
                  <a:pt x="0" y="689742"/>
                </a:lnTo>
                <a:lnTo>
                  <a:pt x="55814" y="615103"/>
                </a:lnTo>
                <a:cubicBezTo>
                  <a:pt x="365835" y="239445"/>
                  <a:pt x="835011" y="0"/>
                  <a:pt x="136011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2E91E7-C1F8-4A4A-99F9-F421026BBFF1}"/>
              </a:ext>
            </a:extLst>
          </p:cNvPr>
          <p:cNvSpPr txBox="1"/>
          <p:nvPr/>
        </p:nvSpPr>
        <p:spPr>
          <a:xfrm>
            <a:off x="10260419" y="6220047"/>
            <a:ext cx="1718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(Careers, 2019)</a:t>
            </a:r>
          </a:p>
        </p:txBody>
      </p:sp>
    </p:spTree>
    <p:extLst>
      <p:ext uri="{BB962C8B-B14F-4D97-AF65-F5344CB8AC3E}">
        <p14:creationId xmlns:p14="http://schemas.microsoft.com/office/powerpoint/2010/main" val="2500243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prison">
            <a:extLst>
              <a:ext uri="{FF2B5EF4-FFF2-40B4-BE49-F238E27FC236}">
                <a16:creationId xmlns:a16="http://schemas.microsoft.com/office/drawing/2014/main" id="{E17BFD51-2C7A-4271-9691-9BB139BD82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2" r="13269" b="-1"/>
          <a:stretch/>
        </p:blipFill>
        <p:spPr bwMode="auto">
          <a:xfrm>
            <a:off x="1" y="-6235"/>
            <a:ext cx="3255403" cy="2505456"/>
          </a:xfrm>
          <a:custGeom>
            <a:avLst/>
            <a:gdLst>
              <a:gd name="connsiteX0" fmla="*/ 0 w 3255403"/>
              <a:gd name="connsiteY0" fmla="*/ 0 h 2505456"/>
              <a:gd name="connsiteX1" fmla="*/ 3255403 w 3255403"/>
              <a:gd name="connsiteY1" fmla="*/ 0 h 2505456"/>
              <a:gd name="connsiteX2" fmla="*/ 2094477 w 3255403"/>
              <a:gd name="connsiteY2" fmla="*/ 2505456 h 2505456"/>
              <a:gd name="connsiteX3" fmla="*/ 0 w 3255403"/>
              <a:gd name="connsiteY3" fmla="*/ 250545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5403" h="2505456">
                <a:moveTo>
                  <a:pt x="0" y="0"/>
                </a:moveTo>
                <a:lnTo>
                  <a:pt x="3255403" y="0"/>
                </a:lnTo>
                <a:lnTo>
                  <a:pt x="2094477" y="2505456"/>
                </a:lnTo>
                <a:lnTo>
                  <a:pt x="0" y="2505456"/>
                </a:ln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2" descr="Image result for Port Talbot Resource Centre">
            <a:extLst>
              <a:ext uri="{FF2B5EF4-FFF2-40B4-BE49-F238E27FC236}">
                <a16:creationId xmlns:a16="http://schemas.microsoft.com/office/drawing/2014/main" id="{5621E7B0-F47F-467A-8ECF-8E7EF740EB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8" r="-3" b="14354"/>
          <a:stretch/>
        </p:blipFill>
        <p:spPr bwMode="auto">
          <a:xfrm>
            <a:off x="7381876" y="10"/>
            <a:ext cx="4810125" cy="2501827"/>
          </a:xfrm>
          <a:custGeom>
            <a:avLst/>
            <a:gdLst>
              <a:gd name="connsiteX0" fmla="*/ 1159248 w 4810125"/>
              <a:gd name="connsiteY0" fmla="*/ 0 h 2501837"/>
              <a:gd name="connsiteX1" fmla="*/ 4810125 w 4810125"/>
              <a:gd name="connsiteY1" fmla="*/ 0 h 2501837"/>
              <a:gd name="connsiteX2" fmla="*/ 4810125 w 4810125"/>
              <a:gd name="connsiteY2" fmla="*/ 2501837 h 2501837"/>
              <a:gd name="connsiteX3" fmla="*/ 0 w 4810125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0125" h="2501837">
                <a:moveTo>
                  <a:pt x="1159248" y="0"/>
                </a:moveTo>
                <a:lnTo>
                  <a:pt x="4810125" y="0"/>
                </a:lnTo>
                <a:lnTo>
                  <a:pt x="4810125" y="2501837"/>
                </a:lnTo>
                <a:lnTo>
                  <a:pt x="0" y="250183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house">
            <a:extLst>
              <a:ext uri="{FF2B5EF4-FFF2-40B4-BE49-F238E27FC236}">
                <a16:creationId xmlns:a16="http://schemas.microsoft.com/office/drawing/2014/main" id="{0474A025-F24A-4EA9-83C6-761997F97A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0" r="12200" b="-3"/>
          <a:stretch/>
        </p:blipFill>
        <p:spPr bwMode="auto">
          <a:xfrm>
            <a:off x="4675537" y="-6235"/>
            <a:ext cx="3677817" cy="2505456"/>
          </a:xfrm>
          <a:custGeom>
            <a:avLst/>
            <a:gdLst>
              <a:gd name="connsiteX0" fmla="*/ 1160926 w 3677817"/>
              <a:gd name="connsiteY0" fmla="*/ 0 h 2505456"/>
              <a:gd name="connsiteX1" fmla="*/ 3677817 w 3677817"/>
              <a:gd name="connsiteY1" fmla="*/ 0 h 2505456"/>
              <a:gd name="connsiteX2" fmla="*/ 2516891 w 3677817"/>
              <a:gd name="connsiteY2" fmla="*/ 2505456 h 2505456"/>
              <a:gd name="connsiteX3" fmla="*/ 0 w 3677817"/>
              <a:gd name="connsiteY3" fmla="*/ 250545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7817" h="2505456">
                <a:moveTo>
                  <a:pt x="1160926" y="0"/>
                </a:moveTo>
                <a:lnTo>
                  <a:pt x="3677817" y="0"/>
                </a:lnTo>
                <a:lnTo>
                  <a:pt x="2516891" y="2505456"/>
                </a:lnTo>
                <a:lnTo>
                  <a:pt x="0" y="250545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Related image">
            <a:extLst>
              <a:ext uri="{FF2B5EF4-FFF2-40B4-BE49-F238E27FC236}">
                <a16:creationId xmlns:a16="http://schemas.microsoft.com/office/drawing/2014/main" id="{3DC220FE-0E58-42A7-BE64-BB5E06DAF9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697"/>
          <a:stretch/>
        </p:blipFill>
        <p:spPr bwMode="auto">
          <a:xfrm>
            <a:off x="1" y="2660089"/>
            <a:ext cx="7122523" cy="4197911"/>
          </a:xfrm>
          <a:custGeom>
            <a:avLst/>
            <a:gdLst>
              <a:gd name="connsiteX0" fmla="*/ 0 w 7122523"/>
              <a:gd name="connsiteY0" fmla="*/ 0 h 4197911"/>
              <a:gd name="connsiteX1" fmla="*/ 7122523 w 7122523"/>
              <a:gd name="connsiteY1" fmla="*/ 0 h 4197911"/>
              <a:gd name="connsiteX2" fmla="*/ 5177382 w 7122523"/>
              <a:gd name="connsiteY2" fmla="*/ 4197911 h 4197911"/>
              <a:gd name="connsiteX3" fmla="*/ 5171159 w 7122523"/>
              <a:gd name="connsiteY3" fmla="*/ 4197911 h 4197911"/>
              <a:gd name="connsiteX4" fmla="*/ 3981368 w 7122523"/>
              <a:gd name="connsiteY4" fmla="*/ 4197911 h 4197911"/>
              <a:gd name="connsiteX5" fmla="*/ 2331323 w 7122523"/>
              <a:gd name="connsiteY5" fmla="*/ 4197911 h 4197911"/>
              <a:gd name="connsiteX6" fmla="*/ 0 w 7122523"/>
              <a:gd name="connsiteY6" fmla="*/ 4197911 h 4197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22523" h="4197911">
                <a:moveTo>
                  <a:pt x="0" y="0"/>
                </a:moveTo>
                <a:lnTo>
                  <a:pt x="7122523" y="0"/>
                </a:lnTo>
                <a:lnTo>
                  <a:pt x="5177382" y="4197911"/>
                </a:lnTo>
                <a:lnTo>
                  <a:pt x="5171159" y="4197911"/>
                </a:lnTo>
                <a:lnTo>
                  <a:pt x="3981368" y="4197911"/>
                </a:lnTo>
                <a:lnTo>
                  <a:pt x="2331323" y="4197911"/>
                </a:lnTo>
                <a:lnTo>
                  <a:pt x="0" y="419791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Freeform 43">
            <a:extLst>
              <a:ext uri="{FF2B5EF4-FFF2-40B4-BE49-F238E27FC236}">
                <a16:creationId xmlns:a16="http://schemas.microsoft.com/office/drawing/2014/main" id="{AAD8F19F-4A55-467B-BED0-8837659A9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53050" y="2660089"/>
            <a:ext cx="6838950" cy="4197911"/>
          </a:xfrm>
          <a:custGeom>
            <a:avLst/>
            <a:gdLst>
              <a:gd name="connsiteX0" fmla="*/ 4893809 w 6838950"/>
              <a:gd name="connsiteY0" fmla="*/ 0 h 4197911"/>
              <a:gd name="connsiteX1" fmla="*/ 4887586 w 6838950"/>
              <a:gd name="connsiteY1" fmla="*/ 0 h 4197911"/>
              <a:gd name="connsiteX2" fmla="*/ 3697795 w 6838950"/>
              <a:gd name="connsiteY2" fmla="*/ 0 h 4197911"/>
              <a:gd name="connsiteX3" fmla="*/ 2047750 w 6838950"/>
              <a:gd name="connsiteY3" fmla="*/ 0 h 4197911"/>
              <a:gd name="connsiteX4" fmla="*/ 0 w 6838950"/>
              <a:gd name="connsiteY4" fmla="*/ 0 h 4197911"/>
              <a:gd name="connsiteX5" fmla="*/ 0 w 6838950"/>
              <a:gd name="connsiteY5" fmla="*/ 4197911 h 4197911"/>
              <a:gd name="connsiteX6" fmla="*/ 6838950 w 6838950"/>
              <a:gd name="connsiteY6" fmla="*/ 4197911 h 4197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38950" h="4197911">
                <a:moveTo>
                  <a:pt x="4893809" y="0"/>
                </a:moveTo>
                <a:lnTo>
                  <a:pt x="4887586" y="0"/>
                </a:lnTo>
                <a:lnTo>
                  <a:pt x="3697795" y="0"/>
                </a:lnTo>
                <a:lnTo>
                  <a:pt x="2047750" y="0"/>
                </a:lnTo>
                <a:lnTo>
                  <a:pt x="0" y="0"/>
                </a:lnTo>
                <a:lnTo>
                  <a:pt x="0" y="4197911"/>
                </a:lnTo>
                <a:lnTo>
                  <a:pt x="6838950" y="4197911"/>
                </a:lnTo>
                <a:close/>
              </a:path>
            </a:pathLst>
          </a:custGeom>
          <a:solidFill>
            <a:srgbClr val="5455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D5527-797F-4E82-95DB-217334F9B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64" y="4189864"/>
            <a:ext cx="4997354" cy="216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Areas in the Community where mental health nurses work</a:t>
            </a:r>
            <a:endParaRPr lang="en-US" sz="3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30" name="Picture 6" descr="Image result for community health care centre">
            <a:extLst>
              <a:ext uri="{FF2B5EF4-FFF2-40B4-BE49-F238E27FC236}">
                <a16:creationId xmlns:a16="http://schemas.microsoft.com/office/drawing/2014/main" id="{7768E577-409D-4204-9358-D77EF7D291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8" r="2105" b="1"/>
          <a:stretch/>
        </p:blipFill>
        <p:spPr bwMode="auto">
          <a:xfrm>
            <a:off x="2261968" y="10"/>
            <a:ext cx="3393943" cy="2502833"/>
          </a:xfrm>
          <a:custGeom>
            <a:avLst/>
            <a:gdLst>
              <a:gd name="connsiteX0" fmla="*/ 1159715 w 3393943"/>
              <a:gd name="connsiteY0" fmla="*/ 0 h 2502843"/>
              <a:gd name="connsiteX1" fmla="*/ 3393943 w 3393943"/>
              <a:gd name="connsiteY1" fmla="*/ 0 h 2502843"/>
              <a:gd name="connsiteX2" fmla="*/ 2234228 w 3393943"/>
              <a:gd name="connsiteY2" fmla="*/ 2502843 h 2502843"/>
              <a:gd name="connsiteX3" fmla="*/ 0 w 3393943"/>
              <a:gd name="connsiteY3" fmla="*/ 2502843 h 2502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93943" h="2502843">
                <a:moveTo>
                  <a:pt x="1159715" y="0"/>
                </a:moveTo>
                <a:lnTo>
                  <a:pt x="3393943" y="0"/>
                </a:lnTo>
                <a:lnTo>
                  <a:pt x="2234228" y="2502843"/>
                </a:lnTo>
                <a:lnTo>
                  <a:pt x="0" y="2502843"/>
                </a:ln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8EFE4ED-4F41-43C7-A363-61A2CCDC9843}"/>
              </a:ext>
            </a:extLst>
          </p:cNvPr>
          <p:cNvSpPr txBox="1"/>
          <p:nvPr/>
        </p:nvSpPr>
        <p:spPr>
          <a:xfrm>
            <a:off x="10313582" y="6169070"/>
            <a:ext cx="1718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(Careers, 2019)</a:t>
            </a:r>
          </a:p>
        </p:txBody>
      </p:sp>
    </p:spTree>
    <p:extLst>
      <p:ext uri="{BB962C8B-B14F-4D97-AF65-F5344CB8AC3E}">
        <p14:creationId xmlns:p14="http://schemas.microsoft.com/office/powerpoint/2010/main" val="1959066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1077CE-4497-4AB7-8F81-FF534128A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Job Requirements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FDDA7C-0CC9-4593-B270-B82DFAC6E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2753936"/>
            <a:ext cx="10515600" cy="4351338"/>
          </a:xfrm>
        </p:spPr>
        <p:txBody>
          <a:bodyPr/>
          <a:lstStyle/>
          <a:p>
            <a:r>
              <a:rPr lang="en-GB" dirty="0"/>
              <a:t>In order to become a mental health nurse the job requirements include:</a:t>
            </a:r>
          </a:p>
          <a:p>
            <a:r>
              <a:rPr lang="en-GB" dirty="0"/>
              <a:t>5 GCSE’s C or above</a:t>
            </a:r>
          </a:p>
          <a:p>
            <a:r>
              <a:rPr lang="en-GB" dirty="0"/>
              <a:t>Minimum of 3 A levels, (at least one in health care or social science)</a:t>
            </a:r>
          </a:p>
          <a:p>
            <a:r>
              <a:rPr lang="en-GB" dirty="0"/>
              <a:t>A full-time degree in Nursing</a:t>
            </a:r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r>
              <a:rPr lang="en-GB" dirty="0"/>
              <a:t>A Degree in a health related course with a follow up of a Mental Health Nursing Masters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BA2F58-6542-4403-8508-D0AE0A052122}"/>
              </a:ext>
            </a:extLst>
          </p:cNvPr>
          <p:cNvSpPr txBox="1"/>
          <p:nvPr/>
        </p:nvSpPr>
        <p:spPr>
          <a:xfrm>
            <a:off x="10668152" y="6189350"/>
            <a:ext cx="1523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803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1FB802-853F-4B5F-8583-8F598F2A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Where I currently stand with my achievements regarding this job.</a:t>
            </a:r>
          </a:p>
        </p:txBody>
      </p:sp>
      <p:pic>
        <p:nvPicPr>
          <p:cNvPr id="1026" name="Picture 2" descr="Image result for green tick">
            <a:extLst>
              <a:ext uri="{FF2B5EF4-FFF2-40B4-BE49-F238E27FC236}">
                <a16:creationId xmlns:a16="http://schemas.microsoft.com/office/drawing/2014/main" id="{5C1BD059-5D9C-4725-9A2D-BB3D52B6BE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0356" y="566342"/>
            <a:ext cx="588962" cy="58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CB2B2D-5CC9-4CD0-95A4-8F7946C01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900" y="520700"/>
            <a:ext cx="4914900" cy="588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GCSE’s 5 C’s or above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D91E5C9-3886-4F98-BD6A-55AA3902D747}"/>
              </a:ext>
            </a:extLst>
          </p:cNvPr>
          <p:cNvCxnSpPr/>
          <p:nvPr/>
        </p:nvCxnSpPr>
        <p:spPr>
          <a:xfrm>
            <a:off x="8496300" y="1088627"/>
            <a:ext cx="0" cy="61317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4">
            <a:extLst>
              <a:ext uri="{FF2B5EF4-FFF2-40B4-BE49-F238E27FC236}">
                <a16:creationId xmlns:a16="http://schemas.microsoft.com/office/drawing/2014/main" id="{567AB169-86C6-4CAD-8F60-70EB5C01BFE0}"/>
              </a:ext>
            </a:extLst>
          </p:cNvPr>
          <p:cNvSpPr txBox="1">
            <a:spLocks/>
          </p:cNvSpPr>
          <p:nvPr/>
        </p:nvSpPr>
        <p:spPr>
          <a:xfrm>
            <a:off x="5849937" y="1873645"/>
            <a:ext cx="4914900" cy="588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3 A Levels (At least one health care)</a:t>
            </a:r>
          </a:p>
        </p:txBody>
      </p:sp>
      <p:pic>
        <p:nvPicPr>
          <p:cNvPr id="14" name="Picture 2" descr="Image result for green tick">
            <a:extLst>
              <a:ext uri="{FF2B5EF4-FFF2-40B4-BE49-F238E27FC236}">
                <a16:creationId xmlns:a16="http://schemas.microsoft.com/office/drawing/2014/main" id="{66D2EE75-0775-4E99-80AE-BDCE7C5BB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3796" y="1752600"/>
            <a:ext cx="595522" cy="59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B59B403-9734-45C9-8024-AC7042F91E41}"/>
              </a:ext>
            </a:extLst>
          </p:cNvPr>
          <p:cNvCxnSpPr/>
          <p:nvPr/>
        </p:nvCxnSpPr>
        <p:spPr>
          <a:xfrm>
            <a:off x="8496300" y="2348122"/>
            <a:ext cx="0" cy="61317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ACB7C000-44D8-4071-A05F-0602EF03E279}"/>
              </a:ext>
            </a:extLst>
          </p:cNvPr>
          <p:cNvSpPr txBox="1">
            <a:spLocks/>
          </p:cNvSpPr>
          <p:nvPr/>
        </p:nvSpPr>
        <p:spPr>
          <a:xfrm>
            <a:off x="5849937" y="2937085"/>
            <a:ext cx="4914900" cy="588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Health Degree (Health Nutrition and Lifestyle)</a:t>
            </a:r>
          </a:p>
        </p:txBody>
      </p:sp>
      <p:pic>
        <p:nvPicPr>
          <p:cNvPr id="17" name="Picture 2" descr="Image result for green tick">
            <a:extLst>
              <a:ext uri="{FF2B5EF4-FFF2-40B4-BE49-F238E27FC236}">
                <a16:creationId xmlns:a16="http://schemas.microsoft.com/office/drawing/2014/main" id="{58C17450-FB96-44CD-A2D1-0388EAA9B7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8453" y="2839244"/>
            <a:ext cx="595522" cy="59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D712125-D8EF-4611-BA58-EF81846A796E}"/>
              </a:ext>
            </a:extLst>
          </p:cNvPr>
          <p:cNvCxnSpPr/>
          <p:nvPr/>
        </p:nvCxnSpPr>
        <p:spPr>
          <a:xfrm>
            <a:off x="6667500" y="3618122"/>
            <a:ext cx="0" cy="61317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EAA396BD-9582-4ADD-B6CB-2B0EA51E0F6D}"/>
              </a:ext>
            </a:extLst>
          </p:cNvPr>
          <p:cNvSpPr txBox="1">
            <a:spLocks/>
          </p:cNvSpPr>
          <p:nvPr/>
        </p:nvSpPr>
        <p:spPr>
          <a:xfrm>
            <a:off x="5589998" y="4453637"/>
            <a:ext cx="4914900" cy="588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Work Experience 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5EEE41C-FEB7-4953-B7EF-A2C307992196}"/>
              </a:ext>
            </a:extLst>
          </p:cNvPr>
          <p:cNvCxnSpPr>
            <a:cxnSpLocks/>
          </p:cNvCxnSpPr>
          <p:nvPr/>
        </p:nvCxnSpPr>
        <p:spPr>
          <a:xfrm>
            <a:off x="8534400" y="3526048"/>
            <a:ext cx="0" cy="182065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4">
            <a:extLst>
              <a:ext uri="{FF2B5EF4-FFF2-40B4-BE49-F238E27FC236}">
                <a16:creationId xmlns:a16="http://schemas.microsoft.com/office/drawing/2014/main" id="{8F930115-4BC5-40F3-9A12-7359AA58F8C4}"/>
              </a:ext>
            </a:extLst>
          </p:cNvPr>
          <p:cNvSpPr txBox="1">
            <a:spLocks/>
          </p:cNvSpPr>
          <p:nvPr/>
        </p:nvSpPr>
        <p:spPr>
          <a:xfrm>
            <a:off x="6350000" y="5566474"/>
            <a:ext cx="4914900" cy="588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Masters in Mental Health</a:t>
            </a:r>
          </a:p>
        </p:txBody>
      </p:sp>
    </p:spTree>
    <p:extLst>
      <p:ext uri="{BB962C8B-B14F-4D97-AF65-F5344CB8AC3E}">
        <p14:creationId xmlns:p14="http://schemas.microsoft.com/office/powerpoint/2010/main" val="835422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8F2473-2960-4974-8181-B134EAF71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8161" y="-211489"/>
            <a:ext cx="4977976" cy="145405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30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F040C3EF-D17B-4FDE-9A03-10D21FFD42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69FDC7FD-4572-441E-960E-6D1C50664A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49204" y="1031072"/>
            <a:ext cx="6592542" cy="568469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AWP NHS. (2010)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AWP NHS.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http://www.awp.nhs.uk/advice-support/legislation/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20 March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Careers, H.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Careers.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https://www.healthcareers.nhs.uk/explore-roles/nursing/roles-nursing/mental-health-nurse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19 March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Council, N. a. M.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and Midwifery Council.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https://www.nmc.org.uk/standards/code/read-the-code-online/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20 March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ditors, A.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Prospects.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https://www.prospects.ac.uk/job-profiles/mental-health-nurse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20 March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NHS, S. I. t.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 Into the NHS.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https://www.stepintothenhs.nhs.uk/careers/mental-health-nurse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19 March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NAPICU.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role of a Mental health Nurse on a Psychiatric Intensive Care Unit (PICU)?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US" altLang="en-US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Video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Available at: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https://www.youtube.com/watch?v=WoeTSAiRyms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  <a:t>(Assessed 19 March 2019)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5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449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304</Words>
  <Application>Microsoft Office PowerPoint</Application>
  <PresentationFormat>Widescreen</PresentationFormat>
  <Paragraphs>60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Mental Health Nursing  </vt:lpstr>
      <vt:lpstr>Code Of Practice Used</vt:lpstr>
      <vt:lpstr>Roles within in Mental Health </vt:lpstr>
      <vt:lpstr>Where Mental Health Nurses can work within a Hospital</vt:lpstr>
      <vt:lpstr>Areas in the Community where mental health nurses work</vt:lpstr>
      <vt:lpstr>Job Requirements</vt:lpstr>
      <vt:lpstr>Where I currently stand with my achievements regarding this job.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Nursing</dc:title>
  <dc:creator>Ceri Lewis (1800731)</dc:creator>
  <cp:lastModifiedBy>Ceri Lewis (1800731)</cp:lastModifiedBy>
  <cp:revision>3</cp:revision>
  <dcterms:created xsi:type="dcterms:W3CDTF">2019-03-27T23:46:53Z</dcterms:created>
  <dcterms:modified xsi:type="dcterms:W3CDTF">2019-03-27T23:59:54Z</dcterms:modified>
</cp:coreProperties>
</file>