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2.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3.xml" ContentType="application/vnd.openxmlformats-officedocument.presentationml.notesSlide+xml"/>
  <Override PartName="/ppt/tags/tag17.xml" ContentType="application/vnd.openxmlformats-officedocument.presentationml.tags+xml"/>
  <Override PartName="/ppt/tags/tag18.xml" ContentType="application/vnd.openxmlformats-officedocument.presentationml.tags+xml"/>
  <Override PartName="/ppt/notesSlides/notesSlide4.xml" ContentType="application/vnd.openxmlformats-officedocument.presentationml.notesSlide+xml"/>
  <Override PartName="/ppt/tags/tag19.xml" ContentType="application/vnd.openxmlformats-officedocument.presentationml.tags+xml"/>
  <Override PartName="/ppt/notesSlides/notesSlide5.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notesSlides/notesSlide6.xml" ContentType="application/vnd.openxmlformats-officedocument.presentationml.notesSlide+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notesSlides/notesSlide7.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notesSlides/notesSlide8.xml" ContentType="application/vnd.openxmlformats-officedocument.presentationml.notesSlide+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notesSlides/notesSlide9.xml" ContentType="application/vnd.openxmlformats-officedocument.presentationml.notesSlide+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notesSlides/notesSlide10.xml" ContentType="application/vnd.openxmlformats-officedocument.presentationml.notesSlide+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notesSlides/notesSlide11.xml" ContentType="application/vnd.openxmlformats-officedocument.presentationml.notesSlide+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notesSlides/notesSlide12.xml" ContentType="application/vnd.openxmlformats-officedocument.presentationml.notesSlide+xml"/>
  <Override PartName="/ppt/tags/tag40.xml" ContentType="application/vnd.openxmlformats-officedocument.presentationml.tags+xml"/>
  <Override PartName="/ppt/tags/tag41.xml" ContentType="application/vnd.openxmlformats-officedocument.presentationml.tags+xml"/>
  <Override PartName="/ppt/notesSlides/notesSlide13.xml" ContentType="application/vnd.openxmlformats-officedocument.presentationml.notesSlide+xml"/>
  <Override PartName="/ppt/tags/tag42.xml" ContentType="application/vnd.openxmlformats-officedocument.presentationml.tags+xml"/>
  <Override PartName="/ppt/tags/tag43.xml" ContentType="application/vnd.openxmlformats-officedocument.presentationml.tags+xml"/>
  <Override PartName="/ppt/notesSlides/notesSlide14.xml" ContentType="application/vnd.openxmlformats-officedocument.presentationml.notesSlide+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7.xml" ContentType="application/vnd.openxmlformats-officedocument.presentationml.tags+xml"/>
  <Override PartName="/ppt/notesSlides/notesSlide17.xml" ContentType="application/vnd.openxmlformats-officedocument.presentationml.notesSlide+xml"/>
  <Override PartName="/ppt/tags/tag48.xml" ContentType="application/vnd.openxmlformats-officedocument.presentationml.tags+xml"/>
  <Override PartName="/ppt/tags/tag49.xml" ContentType="application/vnd.openxmlformats-officedocument.presentationml.tags+xml"/>
  <Override PartName="/ppt/notesSlides/notesSlide18.xml" ContentType="application/vnd.openxmlformats-officedocument.presentationml.notesSlide+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352" r:id="rId6"/>
    <p:sldId id="269" r:id="rId7"/>
    <p:sldId id="270" r:id="rId8"/>
    <p:sldId id="271" r:id="rId9"/>
    <p:sldId id="272" r:id="rId10"/>
    <p:sldId id="273" r:id="rId11"/>
    <p:sldId id="274" r:id="rId12"/>
    <p:sldId id="275" r:id="rId13"/>
    <p:sldId id="276" r:id="rId14"/>
    <p:sldId id="357" r:id="rId15"/>
    <p:sldId id="358" r:id="rId16"/>
    <p:sldId id="277" r:id="rId17"/>
    <p:sldId id="278" r:id="rId18"/>
    <p:sldId id="356" r:id="rId19"/>
    <p:sldId id="279" r:id="rId20"/>
    <p:sldId id="280" r:id="rId21"/>
    <p:sldId id="281" r:id="rId22"/>
    <p:sldId id="282" r:id="rId23"/>
    <p:sldId id="283" r:id="rId24"/>
    <p:sldId id="284" r:id="rId25"/>
    <p:sldId id="285" r:id="rId26"/>
    <p:sldId id="286" r:id="rId27"/>
    <p:sldId id="289" r:id="rId28"/>
    <p:sldId id="353" r:id="rId29"/>
    <p:sldId id="290" r:id="rId30"/>
    <p:sldId id="359"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4857" autoAdjust="0"/>
  </p:normalViewPr>
  <p:slideViewPr>
    <p:cSldViewPr>
      <p:cViewPr varScale="1">
        <p:scale>
          <a:sx n="41" d="100"/>
          <a:sy n="41" d="100"/>
        </p:scale>
        <p:origin x="2226" y="4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06/03/2020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B7F2808-28C5-4C2F-ADD4-CCB869B289E2}" type="datetimeFigureOut">
              <a:rPr lang="en-GB" smtClean="0"/>
              <a:t>06/03/2020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E9DB66-2591-438F-8FFF-EBCF132F78A3}" type="slidenum">
              <a:rPr lang="en-GB" smtClean="0"/>
              <a:t>‹#›</a:t>
            </a:fld>
            <a:endParaRPr lang="en-GB"/>
          </a:p>
        </p:txBody>
      </p:sp>
    </p:spTree>
    <p:extLst>
      <p:ext uri="{BB962C8B-B14F-4D97-AF65-F5344CB8AC3E}">
        <p14:creationId xmlns:p14="http://schemas.microsoft.com/office/powerpoint/2010/main" val="2185501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93988" y="0"/>
            <a:ext cx="1470025" cy="1103313"/>
          </a:xfrm>
        </p:spPr>
      </p:sp>
      <p:sp>
        <p:nvSpPr>
          <p:cNvPr id="3" name="Notes Placeholder 2"/>
          <p:cNvSpPr>
            <a:spLocks noGrp="1"/>
          </p:cNvSpPr>
          <p:nvPr>
            <p:ph type="body" idx="1"/>
          </p:nvPr>
        </p:nvSpPr>
        <p:spPr>
          <a:xfrm>
            <a:off x="669057" y="1190214"/>
            <a:ext cx="5487370" cy="7625595"/>
          </a:xfrm>
        </p:spPr>
        <p:txBody>
          <a:bodyPr/>
          <a:lstStyle/>
          <a:p>
            <a:r>
              <a:rPr lang="en-GB" altLang="en-US" sz="1400" b="1" dirty="0">
                <a:latin typeface="Arial" charset="0"/>
              </a:rPr>
              <a:t>State:</a:t>
            </a:r>
          </a:p>
          <a:p>
            <a:r>
              <a:rPr lang="en-GB" sz="1400" dirty="0"/>
              <a:t>As a police officer you will respond to a wide range of incidents all of which will require varying levels of investigation dependent on the type of incident and the circumstances involved. </a:t>
            </a:r>
          </a:p>
          <a:p>
            <a:r>
              <a:rPr lang="en-GB" sz="1400" dirty="0"/>
              <a:t>You will have to respond to incidents that are reported directly to the police e.g. 999 calls to the force control centre, as well as incidents that you may encounter or be informed of by a member of the public when on patrol. </a:t>
            </a:r>
          </a:p>
          <a:p>
            <a:r>
              <a:rPr lang="en-GB" sz="1400" dirty="0"/>
              <a:t>There is no legal definition of a “police incident” but the term covers the whole range of events which police have to deal with. For example; shoplifting and burglaries, assaults, traffic collisions as well as accidents involving serious injury or fatalities. Each incident does not always result in a crime, for example in cases such as traffic collisions or missing persons. </a:t>
            </a:r>
          </a:p>
          <a:p>
            <a:r>
              <a:rPr lang="en-GB" altLang="en-US" sz="1400" dirty="0">
                <a:latin typeface="Arial" charset="0"/>
              </a:rPr>
              <a:t>A patrol officer could be called to any incident whether a crime or non-crime incident and that as the first officer on the scene we have certain duties to perform depending on the type of incident.</a:t>
            </a:r>
          </a:p>
          <a:p>
            <a:endParaRPr lang="en-GB" altLang="en-US" sz="1400" b="1" dirty="0">
              <a:latin typeface="Arial" charset="0"/>
            </a:endParaRPr>
          </a:p>
          <a:p>
            <a:endParaRPr lang="en-GB" altLang="en-US" sz="1400" dirty="0">
              <a:latin typeface="Arial" charset="0"/>
            </a:endParaRPr>
          </a:p>
          <a:p>
            <a:r>
              <a:rPr lang="en-GB" altLang="en-US" sz="1400" dirty="0">
                <a:latin typeface="Arial" charset="0"/>
              </a:rPr>
              <a:t>We need to start by finding out what the police definition of an incident is.</a:t>
            </a:r>
          </a:p>
          <a:p>
            <a:endParaRPr lang="en-GB" altLang="en-US" sz="1400" dirty="0">
              <a:latin typeface="Arial" charset="0"/>
            </a:endParaRPr>
          </a:p>
          <a:p>
            <a:r>
              <a:rPr lang="en-GB" altLang="en-US" sz="1400" dirty="0">
                <a:solidFill>
                  <a:srgbClr val="3333FF"/>
                </a:solidFill>
                <a:latin typeface="Arial" charset="0"/>
              </a:rPr>
              <a:t>‘</a:t>
            </a:r>
            <a:r>
              <a:rPr lang="en-GB" altLang="en-US" sz="1400" i="1" dirty="0">
                <a:solidFill>
                  <a:srgbClr val="3333FF"/>
                </a:solidFill>
                <a:latin typeface="Arial" charset="0"/>
              </a:rPr>
              <a:t>An Incident is an unforeseen or sudden event that requires appropriate action’</a:t>
            </a:r>
          </a:p>
          <a:p>
            <a:endParaRPr lang="en-GB" altLang="en-US" sz="1400" b="1" dirty="0">
              <a:latin typeface="Arial" charset="0"/>
            </a:endParaRPr>
          </a:p>
          <a:p>
            <a:r>
              <a:rPr lang="en-GB" altLang="en-US" sz="1400" b="1" dirty="0">
                <a:latin typeface="Arial" charset="0"/>
              </a:rPr>
              <a:t>(Click)</a:t>
            </a:r>
          </a:p>
          <a:p>
            <a:r>
              <a:rPr lang="en-GB" sz="1400" dirty="0"/>
              <a:t>The picture is of the Chrysler Building showing a 40ft wide, 30ft deep sinkhole that appeared at 5.40am on 14</a:t>
            </a:r>
            <a:r>
              <a:rPr lang="en-GB" sz="1400" baseline="30000" dirty="0"/>
              <a:t>th</a:t>
            </a:r>
            <a:r>
              <a:rPr lang="en-GB" sz="1400" dirty="0"/>
              <a:t> February 2014 in which 30 of the 50 classic cars on display there were swallowed by the hole.</a:t>
            </a:r>
          </a:p>
          <a:p>
            <a:r>
              <a:rPr lang="en-GB" sz="1400" dirty="0"/>
              <a:t>This form of subsidence is on the rise in the UK due mainly to the change in weather conditions.</a:t>
            </a:r>
          </a:p>
        </p:txBody>
      </p:sp>
      <p:sp>
        <p:nvSpPr>
          <p:cNvPr id="4" name="Slide Number Placeholder 3"/>
          <p:cNvSpPr>
            <a:spLocks noGrp="1"/>
          </p:cNvSpPr>
          <p:nvPr>
            <p:ph type="sldNum" sz="quarter" idx="10"/>
          </p:nvPr>
        </p:nvSpPr>
        <p:spPr/>
        <p:txBody>
          <a:bodyPr/>
          <a:lstStyle/>
          <a:p>
            <a:fld id="{C1140ABF-7310-4D0C-AF45-0716FEDB2621}" type="slidenum">
              <a:rPr lang="en-GB" altLang="en-US" smtClean="0"/>
              <a:pPr/>
              <a:t>3</a:t>
            </a:fld>
            <a:endParaRPr lang="en-GB" altLang="en-US"/>
          </a:p>
        </p:txBody>
      </p:sp>
    </p:spTree>
    <p:extLst>
      <p:ext uri="{BB962C8B-B14F-4D97-AF65-F5344CB8AC3E}">
        <p14:creationId xmlns:p14="http://schemas.microsoft.com/office/powerpoint/2010/main" val="542949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394" name="Rectangle 2"/>
          <p:cNvSpPr>
            <a:spLocks noGrp="1" noRot="1" noChangeAspect="1" noChangeArrowheads="1" noTextEdit="1"/>
          </p:cNvSpPr>
          <p:nvPr>
            <p:ph type="sldImg"/>
          </p:nvPr>
        </p:nvSpPr>
        <p:spPr>
          <a:xfrm>
            <a:off x="2379663" y="287338"/>
            <a:ext cx="1963737" cy="1471612"/>
          </a:xfrm>
          <a:ln/>
        </p:spPr>
      </p:sp>
      <p:sp>
        <p:nvSpPr>
          <p:cNvPr id="315395" name="Rectangle 3"/>
          <p:cNvSpPr>
            <a:spLocks noGrp="1" noChangeArrowheads="1"/>
          </p:cNvSpPr>
          <p:nvPr>
            <p:ph type="body" idx="1"/>
          </p:nvPr>
        </p:nvSpPr>
        <p:spPr/>
        <p:txBody>
          <a:bodyPr/>
          <a:lstStyle/>
          <a:p>
            <a:pPr>
              <a:lnSpc>
                <a:spcPct val="90000"/>
              </a:lnSpc>
            </a:pPr>
            <a:r>
              <a:rPr lang="en-GB" altLang="en-US" b="1" dirty="0" smtClean="0">
                <a:latin typeface="Arial" charset="0"/>
              </a:rPr>
              <a:t>State:</a:t>
            </a:r>
            <a:r>
              <a:rPr lang="en-GB" altLang="en-US" dirty="0" smtClean="0">
                <a:latin typeface="Arial" charset="0"/>
              </a:rPr>
              <a:t> </a:t>
            </a:r>
          </a:p>
          <a:p>
            <a:pPr>
              <a:lnSpc>
                <a:spcPct val="90000"/>
              </a:lnSpc>
            </a:pPr>
            <a:r>
              <a:rPr lang="en-GB" altLang="en-US" dirty="0" smtClean="0">
                <a:latin typeface="Arial" charset="0"/>
              </a:rPr>
              <a:t>One type of incident is obviously, crime.</a:t>
            </a:r>
          </a:p>
          <a:p>
            <a:pPr>
              <a:lnSpc>
                <a:spcPct val="90000"/>
              </a:lnSpc>
            </a:pPr>
            <a:endParaRPr lang="en-GB" altLang="en-US" dirty="0" smtClean="0">
              <a:latin typeface="Arial" charset="0"/>
            </a:endParaRPr>
          </a:p>
        </p:txBody>
      </p:sp>
    </p:spTree>
    <p:extLst>
      <p:ext uri="{BB962C8B-B14F-4D97-AF65-F5344CB8AC3E}">
        <p14:creationId xmlns:p14="http://schemas.microsoft.com/office/powerpoint/2010/main" val="567472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8034" name="Rectangle 2"/>
          <p:cNvSpPr>
            <a:spLocks noGrp="1" noRot="1" noChangeAspect="1" noChangeArrowheads="1" noTextEdit="1"/>
          </p:cNvSpPr>
          <p:nvPr>
            <p:ph type="sldImg"/>
          </p:nvPr>
        </p:nvSpPr>
        <p:spPr>
          <a:xfrm>
            <a:off x="2303463" y="63500"/>
            <a:ext cx="2301875" cy="1725613"/>
          </a:xfrm>
          <a:ln/>
        </p:spPr>
      </p:sp>
      <p:sp>
        <p:nvSpPr>
          <p:cNvPr id="428035" name="Rectangle 3"/>
          <p:cNvSpPr>
            <a:spLocks noGrp="1" noChangeArrowheads="1"/>
          </p:cNvSpPr>
          <p:nvPr>
            <p:ph type="body" idx="1"/>
          </p:nvPr>
        </p:nvSpPr>
        <p:spPr>
          <a:xfrm>
            <a:off x="669057" y="1919619"/>
            <a:ext cx="5487370" cy="5902344"/>
          </a:xfrm>
        </p:spPr>
        <p:txBody>
          <a:bodyPr/>
          <a:lstStyle/>
          <a:p>
            <a:r>
              <a:rPr lang="en-GB" altLang="en-US" b="1" dirty="0" smtClean="0">
                <a:latin typeface="Arial" charset="0"/>
              </a:rPr>
              <a:t>State:</a:t>
            </a:r>
          </a:p>
          <a:p>
            <a:endParaRPr lang="en-GB" altLang="en-US" dirty="0" smtClean="0">
              <a:latin typeface="Arial" charset="0"/>
            </a:endParaRPr>
          </a:p>
          <a:p>
            <a:r>
              <a:rPr lang="en-GB" altLang="en-US" dirty="0" smtClean="0">
                <a:latin typeface="Arial" charset="0"/>
              </a:rPr>
              <a:t>Generally, patrol officers will deal with Volume </a:t>
            </a:r>
            <a:r>
              <a:rPr lang="en-GB" altLang="en-US" dirty="0">
                <a:latin typeface="Arial" charset="0"/>
              </a:rPr>
              <a:t>C</a:t>
            </a:r>
            <a:r>
              <a:rPr lang="en-GB" altLang="en-US" dirty="0" smtClean="0">
                <a:latin typeface="Arial" charset="0"/>
              </a:rPr>
              <a:t>rimes or Priority Crimes.  </a:t>
            </a:r>
          </a:p>
          <a:p>
            <a:endParaRPr lang="en-GB" altLang="en-US" dirty="0" smtClean="0">
              <a:latin typeface="Arial" charset="0"/>
            </a:endParaRPr>
          </a:p>
          <a:p>
            <a:r>
              <a:rPr lang="en-GB" altLang="en-US" dirty="0" smtClean="0">
                <a:latin typeface="Arial" charset="0"/>
              </a:rPr>
              <a:t>Volume Crime is any crime which, through its sheer volume, has a significant impact on the community and the ability of local police to tackle it.  </a:t>
            </a:r>
          </a:p>
          <a:p>
            <a:endParaRPr lang="en-GB" altLang="en-US" dirty="0" smtClean="0">
              <a:latin typeface="Arial" charset="0"/>
            </a:endParaRPr>
          </a:p>
          <a:p>
            <a:r>
              <a:rPr lang="en-GB" altLang="en-US" dirty="0" smtClean="0">
                <a:latin typeface="Arial" charset="0"/>
              </a:rPr>
              <a:t>Volume Crime often includes priority crimes such as street robbery, burglary and vehicle-related criminality, but can also apply to criminal damage or assaults, or even anti-social behaviour.</a:t>
            </a:r>
          </a:p>
          <a:p>
            <a:endParaRPr lang="en-GB" altLang="en-US" dirty="0">
              <a:latin typeface="Arial" charset="0"/>
            </a:endParaRPr>
          </a:p>
          <a:p>
            <a:r>
              <a:rPr lang="en-GB" altLang="en-US" dirty="0" smtClean="0">
                <a:latin typeface="Arial" charset="0"/>
              </a:rPr>
              <a:t>However, you may be first on the scene of a sudden death or murder.  You need to know how to deal with theses situations in the first instance.</a:t>
            </a:r>
          </a:p>
          <a:p>
            <a:r>
              <a:rPr lang="en-GB" altLang="en-US" b="1" dirty="0" smtClean="0">
                <a:latin typeface="Arial" charset="0"/>
              </a:rPr>
              <a:t>(Click)</a:t>
            </a:r>
          </a:p>
        </p:txBody>
      </p:sp>
    </p:spTree>
    <p:extLst>
      <p:ext uri="{BB962C8B-B14F-4D97-AF65-F5344CB8AC3E}">
        <p14:creationId xmlns:p14="http://schemas.microsoft.com/office/powerpoint/2010/main" val="1406303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8146" name="Rectangle 2"/>
          <p:cNvSpPr>
            <a:spLocks noGrp="1" noRot="1" noChangeAspect="1" noChangeArrowheads="1" noTextEdit="1"/>
          </p:cNvSpPr>
          <p:nvPr>
            <p:ph type="sldImg"/>
          </p:nvPr>
        </p:nvSpPr>
        <p:spPr>
          <a:xfrm>
            <a:off x="2379663" y="287338"/>
            <a:ext cx="1963737" cy="1471612"/>
          </a:xfrm>
          <a:ln/>
        </p:spPr>
      </p:sp>
      <p:sp>
        <p:nvSpPr>
          <p:cNvPr id="518147" name="Rectangle 3"/>
          <p:cNvSpPr>
            <a:spLocks noGrp="1" noChangeArrowheads="1"/>
          </p:cNvSpPr>
          <p:nvPr>
            <p:ph type="body" idx="1"/>
          </p:nvPr>
        </p:nvSpPr>
        <p:spPr/>
        <p:txBody>
          <a:bodyPr/>
          <a:lstStyle/>
          <a:p>
            <a:r>
              <a:rPr lang="en-GB" altLang="en-US" b="1" dirty="0" smtClean="0">
                <a:latin typeface="Arial" charset="0"/>
              </a:rPr>
              <a:t>QTS:</a:t>
            </a:r>
            <a:r>
              <a:rPr lang="en-GB" altLang="en-US" dirty="0" smtClean="0">
                <a:latin typeface="Arial" charset="0"/>
              </a:rPr>
              <a:t>  What types of non-crime students might you deal with.</a:t>
            </a:r>
          </a:p>
          <a:p>
            <a:r>
              <a:rPr lang="en-GB" altLang="en-US" dirty="0" smtClean="0">
                <a:latin typeface="Arial" charset="0"/>
              </a:rPr>
              <a:t>Examples: Stray horses, missing persons, fires, </a:t>
            </a:r>
            <a:r>
              <a:rPr lang="en-GB" altLang="en-US" dirty="0" err="1" smtClean="0">
                <a:latin typeface="Arial" charset="0"/>
              </a:rPr>
              <a:t>etc</a:t>
            </a:r>
            <a:endParaRPr lang="en-GB" altLang="en-US" dirty="0" smtClean="0">
              <a:latin typeface="Arial" charset="0"/>
            </a:endParaRPr>
          </a:p>
          <a:p>
            <a:endParaRPr lang="en-GB" altLang="en-US" dirty="0" smtClean="0">
              <a:latin typeface="Arial" charset="0"/>
            </a:endParaRPr>
          </a:p>
          <a:p>
            <a:r>
              <a:rPr lang="en-GB" altLang="en-US" dirty="0" smtClean="0">
                <a:latin typeface="Arial" charset="0"/>
              </a:rPr>
              <a:t>This was a public demonstration about university fees that SWP had to control and manage</a:t>
            </a:r>
          </a:p>
        </p:txBody>
      </p:sp>
    </p:spTree>
    <p:extLst>
      <p:ext uri="{BB962C8B-B14F-4D97-AF65-F5344CB8AC3E}">
        <p14:creationId xmlns:p14="http://schemas.microsoft.com/office/powerpoint/2010/main" val="3636920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8146" name="Rectangle 2"/>
          <p:cNvSpPr>
            <a:spLocks noGrp="1" noRot="1" noChangeAspect="1" noChangeArrowheads="1" noTextEdit="1"/>
          </p:cNvSpPr>
          <p:nvPr>
            <p:ph type="sldImg"/>
          </p:nvPr>
        </p:nvSpPr>
        <p:spPr>
          <a:xfrm>
            <a:off x="2379663" y="287338"/>
            <a:ext cx="1963737" cy="1471612"/>
          </a:xfrm>
          <a:ln/>
        </p:spPr>
      </p:sp>
      <p:sp>
        <p:nvSpPr>
          <p:cNvPr id="518147" name="Rectangle 3"/>
          <p:cNvSpPr>
            <a:spLocks noGrp="1" noChangeArrowheads="1"/>
          </p:cNvSpPr>
          <p:nvPr>
            <p:ph type="body" idx="1"/>
          </p:nvPr>
        </p:nvSpPr>
        <p:spPr/>
        <p:txBody>
          <a:bodyPr/>
          <a:lstStyle/>
          <a:p>
            <a:r>
              <a:rPr lang="en-GB" altLang="en-US" b="1" dirty="0" smtClean="0">
                <a:latin typeface="Arial" charset="0"/>
              </a:rPr>
              <a:t>QTS:</a:t>
            </a:r>
            <a:r>
              <a:rPr lang="en-GB" altLang="en-US" dirty="0" smtClean="0">
                <a:latin typeface="Arial" charset="0"/>
              </a:rPr>
              <a:t>  What types of roads policing incidents might you deal with?</a:t>
            </a:r>
          </a:p>
          <a:p>
            <a:r>
              <a:rPr lang="en-GB" altLang="en-US" dirty="0" smtClean="0">
                <a:latin typeface="Arial" charset="0"/>
              </a:rPr>
              <a:t>Examples: Road Traffic Collisions (RTCs), Drink Drive. </a:t>
            </a:r>
            <a:r>
              <a:rPr lang="en-GB" altLang="en-US" dirty="0" err="1" smtClean="0">
                <a:latin typeface="Arial" charset="0"/>
              </a:rPr>
              <a:t>etc</a:t>
            </a:r>
            <a:endParaRPr lang="en-GB" altLang="en-US" dirty="0" smtClean="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42174673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0194" name="Rectangle 2"/>
          <p:cNvSpPr>
            <a:spLocks noGrp="1" noRot="1" noChangeAspect="1" noChangeArrowheads="1" noTextEdit="1"/>
          </p:cNvSpPr>
          <p:nvPr>
            <p:ph type="sldImg"/>
          </p:nvPr>
        </p:nvSpPr>
        <p:spPr>
          <a:xfrm>
            <a:off x="2379663" y="287338"/>
            <a:ext cx="1963737" cy="1471612"/>
          </a:xfrm>
          <a:ln/>
        </p:spPr>
      </p:sp>
      <p:sp>
        <p:nvSpPr>
          <p:cNvPr id="520195" name="Rectangle 3"/>
          <p:cNvSpPr>
            <a:spLocks noGrp="1" noChangeArrowheads="1"/>
          </p:cNvSpPr>
          <p:nvPr>
            <p:ph type="body" idx="1"/>
          </p:nvPr>
        </p:nvSpPr>
        <p:spPr/>
        <p:txBody>
          <a:bodyPr/>
          <a:lstStyle/>
          <a:p>
            <a:r>
              <a:rPr lang="en-GB" altLang="en-US" b="1" dirty="0" smtClean="0">
                <a:latin typeface="Arial" charset="0"/>
              </a:rPr>
              <a:t>State:</a:t>
            </a:r>
          </a:p>
          <a:p>
            <a:r>
              <a:rPr lang="en-GB" altLang="en-US" dirty="0" smtClean="0">
                <a:latin typeface="Arial" charset="0"/>
              </a:rPr>
              <a:t>A </a:t>
            </a:r>
            <a:r>
              <a:rPr lang="en-GB" altLang="en-US" b="1" dirty="0" smtClean="0">
                <a:solidFill>
                  <a:srgbClr val="3333FF"/>
                </a:solidFill>
                <a:latin typeface="Arial" charset="0"/>
              </a:rPr>
              <a:t>Critical Incident </a:t>
            </a:r>
            <a:r>
              <a:rPr lang="en-GB" altLang="en-US" dirty="0" smtClean="0">
                <a:latin typeface="Arial" charset="0"/>
              </a:rPr>
              <a:t>is any incident or event which has the potential to escalate and become a major incident or where the effectiveness of the police response is likely to have a significant impact on the long-term confidence in policing of the victim, their family and/or the community, or </a:t>
            </a:r>
          </a:p>
          <a:p>
            <a:r>
              <a:rPr lang="en-GB" altLang="en-US" dirty="0" smtClean="0">
                <a:latin typeface="Arial" charset="0"/>
              </a:rPr>
              <a:t>which has the potential to generate grave public concern at a local, regional, national or international level. </a:t>
            </a:r>
          </a:p>
          <a:p>
            <a:endParaRPr lang="en-GB" altLang="en-US" dirty="0" smtClean="0">
              <a:latin typeface="Arial" charset="0"/>
            </a:endParaRPr>
          </a:p>
          <a:p>
            <a:r>
              <a:rPr lang="en-GB" altLang="en-US" dirty="0" smtClean="0">
                <a:latin typeface="Arial" charset="0"/>
              </a:rPr>
              <a:t>A </a:t>
            </a:r>
            <a:r>
              <a:rPr lang="en-GB" altLang="en-US" b="1" dirty="0" smtClean="0">
                <a:solidFill>
                  <a:srgbClr val="3333FF"/>
                </a:solidFill>
                <a:latin typeface="Arial" charset="0"/>
              </a:rPr>
              <a:t>Critical Incident </a:t>
            </a:r>
            <a:r>
              <a:rPr lang="en-GB" altLang="en-US" dirty="0" smtClean="0">
                <a:latin typeface="Arial" charset="0"/>
              </a:rPr>
              <a:t>is not necessarily a major incident, the definition of which is much more specific.</a:t>
            </a:r>
          </a:p>
          <a:p>
            <a:endParaRPr lang="en-GB" altLang="en-US" dirty="0" smtClean="0">
              <a:latin typeface="Arial" charset="0"/>
            </a:endParaRPr>
          </a:p>
          <a:p>
            <a:r>
              <a:rPr lang="en-GB" altLang="en-US" dirty="0" smtClean="0">
                <a:latin typeface="Arial" charset="0"/>
              </a:rPr>
              <a:t>The picture shows the sight of the Cardiff hit-and-run incident where Matthew </a:t>
            </a:r>
            <a:r>
              <a:rPr lang="en-GB" altLang="en-US" dirty="0" err="1" smtClean="0">
                <a:latin typeface="Arial" charset="0"/>
              </a:rPr>
              <a:t>Tvrdon</a:t>
            </a:r>
            <a:r>
              <a:rPr lang="en-GB" altLang="en-US" dirty="0" smtClean="0">
                <a:latin typeface="Arial" charset="0"/>
              </a:rPr>
              <a:t> caused carnage back in October 2012. and was convicted of 34 charges including 7 of attempted murder.</a:t>
            </a:r>
          </a:p>
          <a:p>
            <a:endParaRPr lang="en-GB" altLang="en-US" dirty="0" smtClean="0">
              <a:latin typeface="Arial" charset="0"/>
            </a:endParaRPr>
          </a:p>
          <a:p>
            <a:r>
              <a:rPr lang="en-GB" altLang="en-US" dirty="0" smtClean="0">
                <a:latin typeface="Arial" charset="0"/>
              </a:rPr>
              <a:t>The incident was critical because of the effect it could have on confidence in the police.  It was also a major incident</a:t>
            </a:r>
          </a:p>
          <a:p>
            <a:endParaRPr lang="en-GB" altLang="en-US" dirty="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1303027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4290" name="Rectangle 2"/>
          <p:cNvSpPr>
            <a:spLocks noGrp="1" noRot="1" noChangeAspect="1" noChangeArrowheads="1" noTextEdit="1"/>
          </p:cNvSpPr>
          <p:nvPr>
            <p:ph type="sldImg"/>
          </p:nvPr>
        </p:nvSpPr>
        <p:spPr>
          <a:xfrm>
            <a:off x="2676525" y="128588"/>
            <a:ext cx="1504950" cy="1128712"/>
          </a:xfrm>
          <a:ln/>
        </p:spPr>
      </p:sp>
      <p:sp>
        <p:nvSpPr>
          <p:cNvPr id="524291" name="Rectangle 3"/>
          <p:cNvSpPr>
            <a:spLocks noGrp="1" noChangeArrowheads="1"/>
          </p:cNvSpPr>
          <p:nvPr>
            <p:ph type="body" idx="1"/>
          </p:nvPr>
        </p:nvSpPr>
        <p:spPr>
          <a:xfrm>
            <a:off x="523798" y="1389143"/>
            <a:ext cx="5865181" cy="7426666"/>
          </a:xfrm>
        </p:spPr>
        <p:txBody>
          <a:bodyPr/>
          <a:lstStyle/>
          <a:p>
            <a:r>
              <a:rPr lang="en-GB" altLang="en-US" b="1" dirty="0">
                <a:latin typeface="Arial" charset="0"/>
              </a:rPr>
              <a:t>State:</a:t>
            </a:r>
          </a:p>
          <a:p>
            <a:r>
              <a:rPr lang="en-GB" altLang="en-US" dirty="0">
                <a:latin typeface="Arial" charset="0"/>
              </a:rPr>
              <a:t>A </a:t>
            </a:r>
            <a:r>
              <a:rPr lang="en-GB" altLang="en-US" b="1" dirty="0" smtClean="0">
                <a:solidFill>
                  <a:srgbClr val="3333FF"/>
                </a:solidFill>
                <a:latin typeface="Arial" charset="0"/>
              </a:rPr>
              <a:t>Major Incident </a:t>
            </a:r>
            <a:r>
              <a:rPr lang="en-GB" altLang="en-US" dirty="0" smtClean="0">
                <a:latin typeface="Arial" charset="0"/>
              </a:rPr>
              <a:t>or emergency is </a:t>
            </a:r>
            <a:r>
              <a:rPr lang="en-GB" altLang="en-US" dirty="0">
                <a:latin typeface="Arial" charset="0"/>
              </a:rPr>
              <a:t>described </a:t>
            </a:r>
            <a:r>
              <a:rPr lang="en-GB" altLang="en-US" dirty="0" smtClean="0">
                <a:latin typeface="Arial" charset="0"/>
              </a:rPr>
              <a:t>as </a:t>
            </a:r>
          </a:p>
          <a:p>
            <a:r>
              <a:rPr lang="en-GB" altLang="en-US" dirty="0" smtClean="0">
                <a:latin typeface="Arial" charset="0"/>
              </a:rPr>
              <a:t> </a:t>
            </a:r>
            <a:r>
              <a:rPr lang="en-GB" altLang="en-US" i="1" dirty="0">
                <a:latin typeface="Arial" charset="0"/>
              </a:rPr>
              <a:t>‘an event or situation which threatens serious damage to human welfare and is one which requires the implementation of special arrangements by one or all of the emergency services, the NHS or a local </a:t>
            </a:r>
            <a:r>
              <a:rPr lang="en-GB" altLang="en-US" i="1" dirty="0" smtClean="0">
                <a:latin typeface="Arial" charset="0"/>
              </a:rPr>
              <a:t>authority’. </a:t>
            </a:r>
            <a:endParaRPr lang="en-GB" altLang="en-US" i="1" dirty="0">
              <a:latin typeface="Arial" charset="0"/>
            </a:endParaRPr>
          </a:p>
          <a:p>
            <a:r>
              <a:rPr lang="en-GB" altLang="en-US" dirty="0">
                <a:latin typeface="Arial" charset="0"/>
              </a:rPr>
              <a:t>Such incidents will typically:</a:t>
            </a:r>
          </a:p>
          <a:p>
            <a:pPr marL="285664" indent="-285664">
              <a:buFont typeface="Arial" panose="020B0604020202020204" pitchFamily="34" charset="0"/>
              <a:buChar char="•"/>
            </a:pPr>
            <a:r>
              <a:rPr lang="en-GB" altLang="en-US" dirty="0">
                <a:latin typeface="Arial" charset="0"/>
              </a:rPr>
              <a:t>involve large numbers of people, directly or indirectly, </a:t>
            </a:r>
          </a:p>
          <a:p>
            <a:pPr marL="285664" indent="-285664">
              <a:buFont typeface="Arial" panose="020B0604020202020204" pitchFamily="34" charset="0"/>
              <a:buChar char="•"/>
            </a:pPr>
            <a:r>
              <a:rPr lang="en-GB" altLang="en-US" dirty="0" smtClean="0">
                <a:latin typeface="Arial" charset="0"/>
              </a:rPr>
              <a:t>require the </a:t>
            </a:r>
            <a:r>
              <a:rPr lang="en-GB" altLang="en-US" dirty="0">
                <a:latin typeface="Arial" charset="0"/>
              </a:rPr>
              <a:t>large scale combined resources of the emergency services; </a:t>
            </a:r>
          </a:p>
          <a:p>
            <a:pPr marL="285664" indent="-285664">
              <a:buFont typeface="Arial" panose="020B0604020202020204" pitchFamily="34" charset="0"/>
              <a:buChar char="•"/>
            </a:pPr>
            <a:r>
              <a:rPr lang="en-GB" altLang="en-US" dirty="0">
                <a:latin typeface="Arial" charset="0"/>
              </a:rPr>
              <a:t>the rescue and transport of a large number of casualties; </a:t>
            </a:r>
          </a:p>
          <a:p>
            <a:pPr marL="285664" indent="-285664">
              <a:buFont typeface="Arial" panose="020B0604020202020204" pitchFamily="34" charset="0"/>
              <a:buChar char="•"/>
            </a:pPr>
            <a:r>
              <a:rPr lang="en-GB" altLang="en-US" dirty="0">
                <a:latin typeface="Arial" charset="0"/>
              </a:rPr>
              <a:t>the setting up of a </a:t>
            </a:r>
            <a:r>
              <a:rPr lang="en-GB" altLang="en-US" dirty="0" smtClean="0">
                <a:latin typeface="Arial" charset="0"/>
              </a:rPr>
              <a:t>Casualty </a:t>
            </a:r>
            <a:r>
              <a:rPr lang="en-GB" altLang="en-US" dirty="0">
                <a:latin typeface="Arial" charset="0"/>
              </a:rPr>
              <a:t>B</a:t>
            </a:r>
            <a:r>
              <a:rPr lang="en-GB" altLang="en-US" dirty="0" smtClean="0">
                <a:latin typeface="Arial" charset="0"/>
              </a:rPr>
              <a:t>ureau</a:t>
            </a:r>
            <a:r>
              <a:rPr lang="en-GB" altLang="en-US" dirty="0">
                <a:latin typeface="Arial" charset="0"/>
              </a:rPr>
              <a:t>, usually by the Police, in order to handle a large number of enquiries likely to come from both the public and the media; </a:t>
            </a:r>
            <a:endParaRPr lang="en-GB" altLang="en-US" dirty="0" smtClean="0">
              <a:latin typeface="Arial" charset="0"/>
            </a:endParaRPr>
          </a:p>
          <a:p>
            <a:pPr algn="ctr"/>
            <a:r>
              <a:rPr lang="en-GB" altLang="en-US" dirty="0" smtClean="0">
                <a:latin typeface="Arial" charset="0"/>
              </a:rPr>
              <a:t>and/or </a:t>
            </a:r>
            <a:endParaRPr lang="en-GB" altLang="en-US" dirty="0">
              <a:latin typeface="Arial" charset="0"/>
            </a:endParaRPr>
          </a:p>
          <a:p>
            <a:pPr marL="285664" indent="-285664">
              <a:buFont typeface="Arial" panose="020B0604020202020204" pitchFamily="34" charset="0"/>
              <a:buChar char="•"/>
            </a:pPr>
            <a:r>
              <a:rPr lang="en-GB" altLang="en-US" dirty="0">
                <a:latin typeface="Arial" charset="0"/>
              </a:rPr>
              <a:t>the mobilisation and organisation of the emergency services and supporting organisations, usually by a local authority, to cater for the threat of death, serious injury, or homelessness to a large number of people. </a:t>
            </a:r>
          </a:p>
          <a:p>
            <a:endParaRPr lang="en-GB" altLang="en-US" dirty="0">
              <a:latin typeface="Arial" charset="0"/>
            </a:endParaRPr>
          </a:p>
          <a:p>
            <a:r>
              <a:rPr lang="en-GB" altLang="en-US" dirty="0" smtClean="0">
                <a:latin typeface="Arial" charset="0"/>
              </a:rPr>
              <a:t>Ask </a:t>
            </a:r>
            <a:r>
              <a:rPr lang="en-GB" altLang="en-US" dirty="0">
                <a:latin typeface="Arial" charset="0"/>
              </a:rPr>
              <a:t>for types of major </a:t>
            </a:r>
            <a:r>
              <a:rPr lang="en-GB" altLang="en-US" dirty="0" smtClean="0">
                <a:latin typeface="Arial" charset="0"/>
              </a:rPr>
              <a:t>incidents students think they might </a:t>
            </a:r>
            <a:r>
              <a:rPr lang="en-GB" altLang="en-US" dirty="0">
                <a:latin typeface="Arial" charset="0"/>
              </a:rPr>
              <a:t>deal with.</a:t>
            </a:r>
          </a:p>
          <a:p>
            <a:r>
              <a:rPr lang="en-GB" altLang="en-US" dirty="0">
                <a:latin typeface="Arial" charset="0"/>
              </a:rPr>
              <a:t>Examples: Floods, serious RTC, chemical spill, train derailment, aircraft, terrorism.</a:t>
            </a:r>
          </a:p>
          <a:p>
            <a:endParaRPr lang="en-GB" altLang="en-US" dirty="0">
              <a:latin typeface="Arial" charset="0"/>
            </a:endParaRPr>
          </a:p>
          <a:p>
            <a:r>
              <a:rPr lang="en-GB" altLang="en-US" dirty="0" smtClean="0">
                <a:latin typeface="Arial" charset="0"/>
              </a:rPr>
              <a:t>(</a:t>
            </a:r>
            <a:r>
              <a:rPr lang="en-GB" altLang="en-US" i="1" dirty="0" smtClean="0">
                <a:latin typeface="Arial" charset="0"/>
              </a:rPr>
              <a:t>The </a:t>
            </a:r>
            <a:r>
              <a:rPr lang="en-GB" altLang="en-US" i="1" dirty="0">
                <a:latin typeface="Arial" charset="0"/>
              </a:rPr>
              <a:t>picture shows the </a:t>
            </a:r>
            <a:r>
              <a:rPr lang="en-GB" altLang="en-US" i="1" dirty="0" err="1">
                <a:latin typeface="Arial" charset="0"/>
              </a:rPr>
              <a:t>Gleison</a:t>
            </a:r>
            <a:r>
              <a:rPr lang="en-GB" altLang="en-US" i="1" dirty="0">
                <a:latin typeface="Arial" charset="0"/>
              </a:rPr>
              <a:t> Colliery </a:t>
            </a:r>
            <a:r>
              <a:rPr lang="en-GB" altLang="en-US" i="1" dirty="0" smtClean="0">
                <a:latin typeface="Arial" charset="0"/>
              </a:rPr>
              <a:t>disaster)</a:t>
            </a:r>
            <a:endParaRPr lang="en-GB" altLang="en-US" i="1" dirty="0">
              <a:latin typeface="Arial" charset="0"/>
            </a:endParaRPr>
          </a:p>
          <a:p>
            <a:endParaRPr lang="en-GB" altLang="en-US" i="1" dirty="0">
              <a:latin typeface="Arial" charset="0"/>
            </a:endParaRPr>
          </a:p>
        </p:txBody>
      </p:sp>
    </p:spTree>
    <p:extLst>
      <p:ext uri="{BB962C8B-B14F-4D97-AF65-F5344CB8AC3E}">
        <p14:creationId xmlns:p14="http://schemas.microsoft.com/office/powerpoint/2010/main" val="16499405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4290" name="Rectangle 2"/>
          <p:cNvSpPr>
            <a:spLocks noGrp="1" noRot="1" noChangeAspect="1" noChangeArrowheads="1" noTextEdit="1"/>
          </p:cNvSpPr>
          <p:nvPr>
            <p:ph type="sldImg"/>
          </p:nvPr>
        </p:nvSpPr>
        <p:spPr>
          <a:xfrm>
            <a:off x="2676525" y="128588"/>
            <a:ext cx="1504950" cy="1128712"/>
          </a:xfrm>
          <a:ln/>
        </p:spPr>
      </p:sp>
      <p:sp>
        <p:nvSpPr>
          <p:cNvPr id="524291" name="Rectangle 3"/>
          <p:cNvSpPr>
            <a:spLocks noGrp="1" noChangeArrowheads="1"/>
          </p:cNvSpPr>
          <p:nvPr>
            <p:ph type="body" idx="1"/>
          </p:nvPr>
        </p:nvSpPr>
        <p:spPr>
          <a:xfrm>
            <a:off x="523798" y="1389143"/>
            <a:ext cx="5865181" cy="7426666"/>
          </a:xfrm>
        </p:spPr>
        <p:txBody>
          <a:bodyPr/>
          <a:lstStyle/>
          <a:p>
            <a:r>
              <a:rPr lang="en-GB" altLang="en-US" b="1" dirty="0">
                <a:latin typeface="Arial" charset="0"/>
              </a:rPr>
              <a:t>State:</a:t>
            </a:r>
          </a:p>
          <a:p>
            <a:r>
              <a:rPr lang="en-GB" altLang="en-US" dirty="0">
                <a:latin typeface="Arial" charset="0"/>
              </a:rPr>
              <a:t>A </a:t>
            </a:r>
            <a:r>
              <a:rPr lang="en-GB" altLang="en-US" b="1" dirty="0" smtClean="0">
                <a:solidFill>
                  <a:srgbClr val="3333FF"/>
                </a:solidFill>
                <a:latin typeface="Arial" charset="0"/>
              </a:rPr>
              <a:t>Major Incident </a:t>
            </a:r>
            <a:r>
              <a:rPr lang="en-GB" altLang="en-US" dirty="0" smtClean="0">
                <a:latin typeface="Arial" charset="0"/>
              </a:rPr>
              <a:t>or emergency is </a:t>
            </a:r>
            <a:r>
              <a:rPr lang="en-GB" altLang="en-US" dirty="0">
                <a:latin typeface="Arial" charset="0"/>
              </a:rPr>
              <a:t>described </a:t>
            </a:r>
            <a:r>
              <a:rPr lang="en-GB" altLang="en-US" dirty="0" smtClean="0">
                <a:latin typeface="Arial" charset="0"/>
              </a:rPr>
              <a:t>as </a:t>
            </a:r>
          </a:p>
          <a:p>
            <a:r>
              <a:rPr lang="en-GB" altLang="en-US" dirty="0" smtClean="0">
                <a:latin typeface="Arial" charset="0"/>
              </a:rPr>
              <a:t> </a:t>
            </a:r>
            <a:r>
              <a:rPr lang="en-GB" altLang="en-US" i="1" dirty="0">
                <a:latin typeface="Arial" charset="0"/>
              </a:rPr>
              <a:t>‘an event or situation which threatens serious damage to human welfare and is one which requires the implementation of special arrangements by one or all of the emergency services, the NHS or a local </a:t>
            </a:r>
            <a:r>
              <a:rPr lang="en-GB" altLang="en-US" i="1" dirty="0" smtClean="0">
                <a:latin typeface="Arial" charset="0"/>
              </a:rPr>
              <a:t>authority’. </a:t>
            </a:r>
            <a:endParaRPr lang="en-GB" altLang="en-US" i="1" dirty="0">
              <a:latin typeface="Arial" charset="0"/>
            </a:endParaRPr>
          </a:p>
          <a:p>
            <a:r>
              <a:rPr lang="en-GB" altLang="en-US" dirty="0">
                <a:latin typeface="Arial" charset="0"/>
              </a:rPr>
              <a:t>Such incidents will typically:</a:t>
            </a:r>
          </a:p>
          <a:p>
            <a:pPr marL="285664" indent="-285664">
              <a:buFont typeface="Arial" panose="020B0604020202020204" pitchFamily="34" charset="0"/>
              <a:buChar char="•"/>
            </a:pPr>
            <a:r>
              <a:rPr lang="en-GB" altLang="en-US" dirty="0">
                <a:latin typeface="Arial" charset="0"/>
              </a:rPr>
              <a:t>involve large numbers of people, directly or indirectly, </a:t>
            </a:r>
          </a:p>
          <a:p>
            <a:pPr marL="285664" indent="-285664">
              <a:buFont typeface="Arial" panose="020B0604020202020204" pitchFamily="34" charset="0"/>
              <a:buChar char="•"/>
            </a:pPr>
            <a:r>
              <a:rPr lang="en-GB" altLang="en-US" dirty="0" smtClean="0">
                <a:latin typeface="Arial" charset="0"/>
              </a:rPr>
              <a:t>require the </a:t>
            </a:r>
            <a:r>
              <a:rPr lang="en-GB" altLang="en-US" dirty="0">
                <a:latin typeface="Arial" charset="0"/>
              </a:rPr>
              <a:t>large scale combined resources of the emergency services; </a:t>
            </a:r>
          </a:p>
          <a:p>
            <a:pPr marL="285664" indent="-285664">
              <a:buFont typeface="Arial" panose="020B0604020202020204" pitchFamily="34" charset="0"/>
              <a:buChar char="•"/>
            </a:pPr>
            <a:r>
              <a:rPr lang="en-GB" altLang="en-US" dirty="0">
                <a:latin typeface="Arial" charset="0"/>
              </a:rPr>
              <a:t>the rescue and transport of a large number of casualties; </a:t>
            </a:r>
          </a:p>
          <a:p>
            <a:pPr marL="285664" indent="-285664">
              <a:buFont typeface="Arial" panose="020B0604020202020204" pitchFamily="34" charset="0"/>
              <a:buChar char="•"/>
            </a:pPr>
            <a:r>
              <a:rPr lang="en-GB" altLang="en-US" dirty="0">
                <a:latin typeface="Arial" charset="0"/>
              </a:rPr>
              <a:t>the setting up of a </a:t>
            </a:r>
            <a:r>
              <a:rPr lang="en-GB" altLang="en-US" dirty="0" smtClean="0">
                <a:latin typeface="Arial" charset="0"/>
              </a:rPr>
              <a:t>Casualty </a:t>
            </a:r>
            <a:r>
              <a:rPr lang="en-GB" altLang="en-US" dirty="0">
                <a:latin typeface="Arial" charset="0"/>
              </a:rPr>
              <a:t>B</a:t>
            </a:r>
            <a:r>
              <a:rPr lang="en-GB" altLang="en-US" dirty="0" smtClean="0">
                <a:latin typeface="Arial" charset="0"/>
              </a:rPr>
              <a:t>ureau</a:t>
            </a:r>
            <a:r>
              <a:rPr lang="en-GB" altLang="en-US" dirty="0">
                <a:latin typeface="Arial" charset="0"/>
              </a:rPr>
              <a:t>, usually by the Police, in order to handle a large number of enquiries likely to come from both the public and the media; </a:t>
            </a:r>
            <a:endParaRPr lang="en-GB" altLang="en-US" dirty="0" smtClean="0">
              <a:latin typeface="Arial" charset="0"/>
            </a:endParaRPr>
          </a:p>
          <a:p>
            <a:pPr algn="ctr"/>
            <a:r>
              <a:rPr lang="en-GB" altLang="en-US" dirty="0" smtClean="0">
                <a:latin typeface="Arial" charset="0"/>
              </a:rPr>
              <a:t>and/or </a:t>
            </a:r>
            <a:endParaRPr lang="en-GB" altLang="en-US" dirty="0">
              <a:latin typeface="Arial" charset="0"/>
            </a:endParaRPr>
          </a:p>
          <a:p>
            <a:pPr marL="285664" indent="-285664">
              <a:buFont typeface="Arial" panose="020B0604020202020204" pitchFamily="34" charset="0"/>
              <a:buChar char="•"/>
            </a:pPr>
            <a:r>
              <a:rPr lang="en-GB" altLang="en-US" dirty="0">
                <a:latin typeface="Arial" charset="0"/>
              </a:rPr>
              <a:t>the mobilisation and organisation of the emergency services and supporting organisations, usually by a local authority, to cater for the threat of death, serious injury, or homelessness to a large number of people. </a:t>
            </a:r>
          </a:p>
          <a:p>
            <a:endParaRPr lang="en-GB" altLang="en-US" dirty="0">
              <a:latin typeface="Arial" charset="0"/>
            </a:endParaRPr>
          </a:p>
          <a:p>
            <a:r>
              <a:rPr lang="en-GB" altLang="en-US" dirty="0" smtClean="0">
                <a:latin typeface="Arial" charset="0"/>
              </a:rPr>
              <a:t>Ask </a:t>
            </a:r>
            <a:r>
              <a:rPr lang="en-GB" altLang="en-US" dirty="0">
                <a:latin typeface="Arial" charset="0"/>
              </a:rPr>
              <a:t>for types of major </a:t>
            </a:r>
            <a:r>
              <a:rPr lang="en-GB" altLang="en-US" dirty="0" smtClean="0">
                <a:latin typeface="Arial" charset="0"/>
              </a:rPr>
              <a:t>incidents students think they might </a:t>
            </a:r>
            <a:r>
              <a:rPr lang="en-GB" altLang="en-US" dirty="0">
                <a:latin typeface="Arial" charset="0"/>
              </a:rPr>
              <a:t>deal with.</a:t>
            </a:r>
          </a:p>
          <a:p>
            <a:r>
              <a:rPr lang="en-GB" altLang="en-US" dirty="0">
                <a:latin typeface="Arial" charset="0"/>
              </a:rPr>
              <a:t>Examples: Floods, serious RTC, chemical spill, train derailment, aircraft, terrorism.</a:t>
            </a:r>
          </a:p>
          <a:p>
            <a:endParaRPr lang="en-GB" altLang="en-US" dirty="0">
              <a:latin typeface="Arial" charset="0"/>
            </a:endParaRPr>
          </a:p>
          <a:p>
            <a:r>
              <a:rPr lang="en-GB" altLang="en-US" dirty="0" smtClean="0">
                <a:latin typeface="Arial" charset="0"/>
              </a:rPr>
              <a:t>(</a:t>
            </a:r>
            <a:r>
              <a:rPr lang="en-GB" altLang="en-US" i="1" dirty="0" smtClean="0">
                <a:latin typeface="Arial" charset="0"/>
              </a:rPr>
              <a:t>The </a:t>
            </a:r>
            <a:r>
              <a:rPr lang="en-GB" altLang="en-US" i="1" dirty="0">
                <a:latin typeface="Arial" charset="0"/>
              </a:rPr>
              <a:t>picture shows the </a:t>
            </a:r>
            <a:r>
              <a:rPr lang="en-GB" altLang="en-US" i="1" dirty="0" err="1">
                <a:latin typeface="Arial" charset="0"/>
              </a:rPr>
              <a:t>Gleison</a:t>
            </a:r>
            <a:r>
              <a:rPr lang="en-GB" altLang="en-US" i="1" dirty="0">
                <a:latin typeface="Arial" charset="0"/>
              </a:rPr>
              <a:t> Colliery </a:t>
            </a:r>
            <a:r>
              <a:rPr lang="en-GB" altLang="en-US" i="1" dirty="0" smtClean="0">
                <a:latin typeface="Arial" charset="0"/>
              </a:rPr>
              <a:t>disaster)</a:t>
            </a:r>
            <a:endParaRPr lang="en-GB" altLang="en-US" i="1" dirty="0">
              <a:latin typeface="Arial" charset="0"/>
            </a:endParaRPr>
          </a:p>
          <a:p>
            <a:endParaRPr lang="en-GB" altLang="en-US" i="1" dirty="0">
              <a:latin typeface="Arial" charset="0"/>
            </a:endParaRPr>
          </a:p>
        </p:txBody>
      </p:sp>
    </p:spTree>
    <p:extLst>
      <p:ext uri="{BB962C8B-B14F-4D97-AF65-F5344CB8AC3E}">
        <p14:creationId xmlns:p14="http://schemas.microsoft.com/office/powerpoint/2010/main" val="3437550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42" name="Rectangle 2"/>
          <p:cNvSpPr>
            <a:spLocks noGrp="1" noRot="1" noChangeAspect="1" noChangeArrowheads="1" noTextEdit="1"/>
          </p:cNvSpPr>
          <p:nvPr>
            <p:ph type="sldImg"/>
          </p:nvPr>
        </p:nvSpPr>
        <p:spPr>
          <a:xfrm>
            <a:off x="2603500" y="195263"/>
            <a:ext cx="1031875" cy="773112"/>
          </a:xfrm>
          <a:ln/>
        </p:spPr>
      </p:sp>
      <p:sp>
        <p:nvSpPr>
          <p:cNvPr id="317443" name="Rectangle 3"/>
          <p:cNvSpPr>
            <a:spLocks noGrp="1" noChangeArrowheads="1"/>
          </p:cNvSpPr>
          <p:nvPr>
            <p:ph type="body" idx="1"/>
          </p:nvPr>
        </p:nvSpPr>
        <p:spPr>
          <a:xfrm>
            <a:off x="423095" y="1123904"/>
            <a:ext cx="5938495" cy="7334701"/>
          </a:xfrm>
        </p:spPr>
        <p:txBody>
          <a:bodyPr/>
          <a:lstStyle/>
          <a:p>
            <a:r>
              <a:rPr lang="en-GB" altLang="en-US" b="1" dirty="0" smtClean="0">
                <a:latin typeface="Arial" charset="0"/>
              </a:rPr>
              <a:t>All calls received by the police are graded in line with National Standards</a:t>
            </a:r>
          </a:p>
          <a:p>
            <a:endParaRPr lang="en-GB" altLang="en-US" b="1" dirty="0">
              <a:latin typeface="Arial" charset="0"/>
            </a:endParaRPr>
          </a:p>
          <a:p>
            <a:r>
              <a:rPr lang="en-GB" altLang="en-US" b="1" dirty="0" smtClean="0">
                <a:latin typeface="Arial" charset="0"/>
              </a:rPr>
              <a:t>Immediate/Emergency Response Calls – </a:t>
            </a:r>
            <a:r>
              <a:rPr lang="en-GB" altLang="en-US" b="1" dirty="0" smtClean="0">
                <a:solidFill>
                  <a:srgbClr val="FF3300"/>
                </a:solidFill>
                <a:latin typeface="Arial" charset="0"/>
              </a:rPr>
              <a:t>Grade 1</a:t>
            </a:r>
            <a:r>
              <a:rPr lang="en-GB" altLang="en-US" dirty="0" smtClean="0">
                <a:latin typeface="Arial" charset="0"/>
              </a:rPr>
              <a:t>(in some forces called ‘Flash’ or ‘Urgent’). </a:t>
            </a:r>
          </a:p>
          <a:p>
            <a:r>
              <a:rPr lang="en-GB" altLang="en-US" dirty="0" smtClean="0">
                <a:latin typeface="Arial" charset="0"/>
              </a:rPr>
              <a:t>Require a response as soon as possible whilst maintaining Police and Public safety.</a:t>
            </a:r>
          </a:p>
          <a:p>
            <a:r>
              <a:rPr lang="en-GB" altLang="en-US" dirty="0" smtClean="0">
                <a:latin typeface="Arial" charset="0"/>
              </a:rPr>
              <a:t>This is usually within 10-20 minutes of receipt of the call, depending on whether the call comes from a rural or urban area.</a:t>
            </a:r>
          </a:p>
          <a:p>
            <a:endParaRPr lang="en-GB" altLang="en-US" dirty="0" smtClean="0">
              <a:latin typeface="Arial" charset="0"/>
            </a:endParaRPr>
          </a:p>
          <a:p>
            <a:r>
              <a:rPr lang="en-GB" dirty="0"/>
              <a:t>An </a:t>
            </a:r>
            <a:r>
              <a:rPr lang="en-GB" dirty="0" smtClean="0"/>
              <a:t>Immediate/Emergency Response call </a:t>
            </a:r>
            <a:r>
              <a:rPr lang="en-GB" dirty="0"/>
              <a:t>encompasses circumstances where an incident is reported to the police which is taking place and in which there is, or is likely to be a risk of:</a:t>
            </a:r>
          </a:p>
          <a:p>
            <a:pPr marL="285664" indent="-285664">
              <a:buFont typeface="Arial" panose="020B0604020202020204" pitchFamily="34" charset="0"/>
              <a:buChar char="•"/>
            </a:pPr>
            <a:r>
              <a:rPr lang="en-GB" dirty="0"/>
              <a:t>Danger to life</a:t>
            </a:r>
          </a:p>
          <a:p>
            <a:pPr marL="285664" indent="-285664">
              <a:buFont typeface="Arial" panose="020B0604020202020204" pitchFamily="34" charset="0"/>
              <a:buChar char="•"/>
            </a:pPr>
            <a:r>
              <a:rPr lang="en-GB" dirty="0"/>
              <a:t>Use of or immediate threat of use of violence</a:t>
            </a:r>
          </a:p>
          <a:p>
            <a:pPr marL="285664" indent="-285664">
              <a:buFont typeface="Arial" panose="020B0604020202020204" pitchFamily="34" charset="0"/>
              <a:buChar char="•"/>
            </a:pPr>
            <a:r>
              <a:rPr lang="en-GB" dirty="0"/>
              <a:t>Serious injury to a person </a:t>
            </a:r>
          </a:p>
          <a:p>
            <a:pPr marL="285664" indent="-285664">
              <a:buFont typeface="Arial" panose="020B0604020202020204" pitchFamily="34" charset="0"/>
              <a:buChar char="•"/>
            </a:pPr>
            <a:r>
              <a:rPr lang="en-GB" dirty="0"/>
              <a:t>Serious damage to property</a:t>
            </a:r>
          </a:p>
          <a:p>
            <a:endParaRPr lang="en-GB" dirty="0" smtClean="0"/>
          </a:p>
          <a:p>
            <a:r>
              <a:rPr lang="en-GB" dirty="0" smtClean="0"/>
              <a:t>Where </a:t>
            </a:r>
            <a:r>
              <a:rPr lang="en-GB" dirty="0"/>
              <a:t>the contact relates to an allegation of criminal conduct, it will be dealt with as an emergency if:</a:t>
            </a:r>
          </a:p>
          <a:p>
            <a:pPr marL="285664" indent="-285664">
              <a:buFont typeface="Arial" panose="020B0604020202020204" pitchFamily="34" charset="0"/>
              <a:buChar char="•"/>
            </a:pPr>
            <a:r>
              <a:rPr lang="en-GB" dirty="0"/>
              <a:t>The crime is, or is likely to be serious, and in progress</a:t>
            </a:r>
          </a:p>
          <a:p>
            <a:pPr marL="285664" indent="-285664">
              <a:buFont typeface="Arial" panose="020B0604020202020204" pitchFamily="34" charset="0"/>
              <a:buChar char="•"/>
            </a:pPr>
            <a:r>
              <a:rPr lang="en-GB" dirty="0"/>
              <a:t>An offender has just been disturbed at the scene</a:t>
            </a:r>
          </a:p>
          <a:p>
            <a:pPr marL="285664" indent="-285664">
              <a:buFont typeface="Arial" panose="020B0604020202020204" pitchFamily="34" charset="0"/>
              <a:buChar char="•"/>
            </a:pPr>
            <a:r>
              <a:rPr lang="en-GB" dirty="0"/>
              <a:t>An offender has been detained and poses, or is likely to pose, a risk to other people</a:t>
            </a:r>
          </a:p>
          <a:p>
            <a:r>
              <a:rPr lang="en-GB" dirty="0"/>
              <a:t> </a:t>
            </a:r>
          </a:p>
        </p:txBody>
      </p:sp>
    </p:spTree>
    <p:extLst>
      <p:ext uri="{BB962C8B-B14F-4D97-AF65-F5344CB8AC3E}">
        <p14:creationId xmlns:p14="http://schemas.microsoft.com/office/powerpoint/2010/main" val="1749221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42" name="Rectangle 2"/>
          <p:cNvSpPr>
            <a:spLocks noGrp="1" noRot="1" noChangeAspect="1" noChangeArrowheads="1" noTextEdit="1"/>
          </p:cNvSpPr>
          <p:nvPr>
            <p:ph type="sldImg"/>
          </p:nvPr>
        </p:nvSpPr>
        <p:spPr>
          <a:xfrm>
            <a:off x="2379663" y="287338"/>
            <a:ext cx="1963737" cy="1471612"/>
          </a:xfrm>
          <a:ln/>
        </p:spPr>
      </p:sp>
      <p:sp>
        <p:nvSpPr>
          <p:cNvPr id="317443" name="Rectangle 3"/>
          <p:cNvSpPr>
            <a:spLocks noGrp="1" noChangeArrowheads="1"/>
          </p:cNvSpPr>
          <p:nvPr>
            <p:ph type="body" idx="1"/>
          </p:nvPr>
        </p:nvSpPr>
        <p:spPr>
          <a:xfrm>
            <a:off x="378538" y="2052239"/>
            <a:ext cx="6173554" cy="6406368"/>
          </a:xfrm>
        </p:spPr>
        <p:txBody>
          <a:bodyPr/>
          <a:lstStyle/>
          <a:p>
            <a:r>
              <a:rPr lang="en-GB" altLang="en-US" b="1" dirty="0" smtClean="0">
                <a:latin typeface="Arial" charset="0"/>
              </a:rPr>
              <a:t>Priority Response calls – </a:t>
            </a:r>
            <a:r>
              <a:rPr lang="en-GB" altLang="en-US" b="1" dirty="0" smtClean="0">
                <a:solidFill>
                  <a:srgbClr val="FF3300"/>
                </a:solidFill>
                <a:latin typeface="Arial" charset="0"/>
              </a:rPr>
              <a:t>Grade 2</a:t>
            </a:r>
            <a:r>
              <a:rPr lang="en-GB" altLang="en-US" b="1" dirty="0" smtClean="0">
                <a:latin typeface="Arial" charset="0"/>
              </a:rPr>
              <a:t> </a:t>
            </a:r>
            <a:r>
              <a:rPr lang="en-GB" altLang="en-US" dirty="0" smtClean="0">
                <a:latin typeface="Arial" charset="0"/>
              </a:rPr>
              <a:t>(in some forces called </a:t>
            </a:r>
            <a:r>
              <a:rPr lang="en-GB" altLang="en-US" b="1" dirty="0" smtClean="0">
                <a:solidFill>
                  <a:srgbClr val="FF3300"/>
                </a:solidFill>
                <a:latin typeface="Arial" charset="0"/>
              </a:rPr>
              <a:t>‘High’ </a:t>
            </a:r>
            <a:r>
              <a:rPr lang="en-GB" altLang="en-US" dirty="0" smtClean="0">
                <a:latin typeface="Arial" charset="0"/>
              </a:rPr>
              <a:t>or </a:t>
            </a:r>
            <a:r>
              <a:rPr lang="en-GB" altLang="en-US" b="1" dirty="0" smtClean="0">
                <a:solidFill>
                  <a:srgbClr val="FF3300"/>
                </a:solidFill>
                <a:latin typeface="Arial" charset="0"/>
              </a:rPr>
              <a:t>‘Standard</a:t>
            </a:r>
            <a:r>
              <a:rPr lang="en-GB" altLang="en-US" dirty="0" smtClean="0">
                <a:latin typeface="Arial" charset="0"/>
              </a:rPr>
              <a:t>’). </a:t>
            </a:r>
          </a:p>
          <a:p>
            <a:r>
              <a:rPr lang="en-GB" altLang="en-US" dirty="0" smtClean="0">
                <a:latin typeface="Arial" charset="0"/>
              </a:rPr>
              <a:t>These calls require a response as soon as possible, and usually </a:t>
            </a:r>
            <a:r>
              <a:rPr lang="en-GB" altLang="en-US" b="1" dirty="0" smtClean="0">
                <a:solidFill>
                  <a:srgbClr val="3333FF"/>
                </a:solidFill>
                <a:latin typeface="Arial" charset="0"/>
              </a:rPr>
              <a:t>within an hour</a:t>
            </a:r>
            <a:r>
              <a:rPr lang="en-GB" altLang="en-US" dirty="0" smtClean="0">
                <a:latin typeface="Arial" charset="0"/>
              </a:rPr>
              <a:t>, of the call being received.</a:t>
            </a:r>
          </a:p>
          <a:p>
            <a:r>
              <a:rPr lang="en-GB" altLang="en-US" dirty="0" smtClean="0">
                <a:latin typeface="Arial" charset="0"/>
              </a:rPr>
              <a:t> In most forces this category represents the majority of calls. </a:t>
            </a:r>
          </a:p>
          <a:p>
            <a:r>
              <a:rPr lang="en-GB" dirty="0" smtClean="0"/>
              <a:t>These </a:t>
            </a:r>
            <a:r>
              <a:rPr lang="en-GB" dirty="0"/>
              <a:t>typically arise in the circumstances where:</a:t>
            </a:r>
          </a:p>
          <a:p>
            <a:pPr marL="285664" indent="-285664">
              <a:buFont typeface="Arial" panose="020B0604020202020204" pitchFamily="34" charset="0"/>
              <a:buChar char="•"/>
            </a:pPr>
            <a:r>
              <a:rPr lang="en-GB" dirty="0" smtClean="0"/>
              <a:t>A witness or evidence is available</a:t>
            </a:r>
            <a:endParaRPr lang="en-GB" dirty="0"/>
          </a:p>
          <a:p>
            <a:pPr marL="285664" indent="-285664">
              <a:buFont typeface="Arial" panose="020B0604020202020204" pitchFamily="34" charset="0"/>
              <a:buChar char="•"/>
            </a:pPr>
            <a:r>
              <a:rPr lang="en-GB" dirty="0" smtClean="0"/>
              <a:t>Domestic burglary</a:t>
            </a:r>
            <a:endParaRPr lang="en-GB" dirty="0"/>
          </a:p>
          <a:p>
            <a:pPr marL="285664" indent="-285664">
              <a:buFont typeface="Arial" panose="020B0604020202020204" pitchFamily="34" charset="0"/>
              <a:buChar char="•"/>
            </a:pPr>
            <a:r>
              <a:rPr lang="en-GB" dirty="0" smtClean="0"/>
              <a:t>Non-vulnerable missing person</a:t>
            </a:r>
            <a:endParaRPr lang="en-GB" dirty="0"/>
          </a:p>
          <a:p>
            <a:pPr marL="285664" indent="-285664">
              <a:buFont typeface="Arial" panose="020B0604020202020204" pitchFamily="34" charset="0"/>
              <a:buChar char="•"/>
            </a:pPr>
            <a:r>
              <a:rPr lang="en-GB" dirty="0" smtClean="0"/>
              <a:t>Hate Crime</a:t>
            </a:r>
            <a:endParaRPr lang="en-GB" dirty="0"/>
          </a:p>
          <a:p>
            <a:pPr marL="285664" indent="-285664">
              <a:buFont typeface="Arial" panose="020B0604020202020204" pitchFamily="34" charset="0"/>
              <a:buChar char="•"/>
            </a:pPr>
            <a:r>
              <a:rPr lang="en-GB" dirty="0" smtClean="0"/>
              <a:t>Domestic Abuse where the offender is not at the scene</a:t>
            </a:r>
            <a:endParaRPr lang="en-GB" dirty="0"/>
          </a:p>
          <a:p>
            <a:pPr marL="285664" indent="-285664">
              <a:buFont typeface="Arial" panose="020B0604020202020204" pitchFamily="34" charset="0"/>
              <a:buChar char="•"/>
            </a:pPr>
            <a:r>
              <a:rPr lang="en-GB" dirty="0" smtClean="0"/>
              <a:t>Anti-Social Behaviour where a crime has been committed, or there is potential for a crime to be committed.</a:t>
            </a:r>
            <a:endParaRPr lang="en-GB" dirty="0"/>
          </a:p>
          <a:p>
            <a:endParaRPr lang="en-GB" altLang="en-US" dirty="0" smtClean="0">
              <a:latin typeface="Arial" charset="0"/>
            </a:endParaRPr>
          </a:p>
          <a:p>
            <a:pPr>
              <a:buFontTx/>
              <a:buChar char="•"/>
            </a:pPr>
            <a:endParaRPr lang="en-GB" altLang="en-US" dirty="0" smtClean="0">
              <a:latin typeface="Arial" charset="0"/>
            </a:endParaRPr>
          </a:p>
        </p:txBody>
      </p:sp>
    </p:spTree>
    <p:extLst>
      <p:ext uri="{BB962C8B-B14F-4D97-AF65-F5344CB8AC3E}">
        <p14:creationId xmlns:p14="http://schemas.microsoft.com/office/powerpoint/2010/main" val="33019881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42" name="Rectangle 2"/>
          <p:cNvSpPr>
            <a:spLocks noGrp="1" noRot="1" noChangeAspect="1" noChangeArrowheads="1" noTextEdit="1"/>
          </p:cNvSpPr>
          <p:nvPr>
            <p:ph type="sldImg"/>
          </p:nvPr>
        </p:nvSpPr>
        <p:spPr>
          <a:xfrm>
            <a:off x="2379663" y="287338"/>
            <a:ext cx="1963737" cy="1471612"/>
          </a:xfrm>
          <a:ln/>
        </p:spPr>
      </p:sp>
      <p:sp>
        <p:nvSpPr>
          <p:cNvPr id="317443" name="Rectangle 3"/>
          <p:cNvSpPr>
            <a:spLocks noGrp="1" noChangeArrowheads="1"/>
          </p:cNvSpPr>
          <p:nvPr>
            <p:ph type="body" idx="1"/>
          </p:nvPr>
        </p:nvSpPr>
        <p:spPr>
          <a:xfrm>
            <a:off x="378538" y="1919620"/>
            <a:ext cx="6173554" cy="6538987"/>
          </a:xfrm>
        </p:spPr>
        <p:txBody>
          <a:bodyPr/>
          <a:lstStyle/>
          <a:p>
            <a:r>
              <a:rPr lang="en-GB" altLang="en-US" b="1" dirty="0" smtClean="0">
                <a:latin typeface="Arial" charset="0"/>
              </a:rPr>
              <a:t>Scheduled Response calls – </a:t>
            </a:r>
            <a:r>
              <a:rPr lang="en-GB" altLang="en-US" b="1" dirty="0" smtClean="0">
                <a:solidFill>
                  <a:srgbClr val="FF3300"/>
                </a:solidFill>
                <a:latin typeface="Arial" charset="0"/>
              </a:rPr>
              <a:t>Grade 3</a:t>
            </a:r>
            <a:r>
              <a:rPr lang="en-GB" altLang="en-US" b="1" dirty="0" smtClean="0">
                <a:latin typeface="Arial" charset="0"/>
              </a:rPr>
              <a:t> </a:t>
            </a:r>
            <a:r>
              <a:rPr lang="en-GB" altLang="en-US" dirty="0" smtClean="0">
                <a:latin typeface="Arial" charset="0"/>
              </a:rPr>
              <a:t>(in some forces called Deferred). These calls require contact to be made </a:t>
            </a:r>
            <a:r>
              <a:rPr lang="en-GB" altLang="en-US" b="1" dirty="0" smtClean="0">
                <a:solidFill>
                  <a:srgbClr val="3333FF"/>
                </a:solidFill>
                <a:latin typeface="Arial" charset="0"/>
              </a:rPr>
              <a:t>within 24 hours</a:t>
            </a:r>
            <a:r>
              <a:rPr lang="en-GB" altLang="en-US" dirty="0" smtClean="0">
                <a:latin typeface="Arial" charset="0"/>
              </a:rPr>
              <a:t>, an appointment is usually arranged at the callers convenience.  </a:t>
            </a:r>
            <a:endParaRPr lang="en-GB" altLang="en-US" b="1" dirty="0">
              <a:latin typeface="Arial" charset="0"/>
            </a:endParaRPr>
          </a:p>
          <a:p>
            <a:r>
              <a:rPr lang="en-GB" dirty="0" smtClean="0"/>
              <a:t>In </a:t>
            </a:r>
            <a:r>
              <a:rPr lang="en-GB" dirty="0"/>
              <a:t>these circumstances, it is accepted </a:t>
            </a:r>
            <a:r>
              <a:rPr lang="en-GB" dirty="0" smtClean="0"/>
              <a:t>that</a:t>
            </a:r>
          </a:p>
          <a:p>
            <a:pPr marL="285664" indent="-285664">
              <a:buFont typeface="Arial" panose="020B0604020202020204" pitchFamily="34" charset="0"/>
              <a:buChar char="•"/>
            </a:pPr>
            <a:r>
              <a:rPr lang="en-GB" dirty="0" smtClean="0"/>
              <a:t>the </a:t>
            </a:r>
            <a:r>
              <a:rPr lang="en-GB" dirty="0"/>
              <a:t>needs of the caller can be met through scheduling </a:t>
            </a:r>
            <a:r>
              <a:rPr lang="en-GB" dirty="0" smtClean="0"/>
              <a:t>because the </a:t>
            </a:r>
            <a:r>
              <a:rPr lang="en-GB" dirty="0"/>
              <a:t>response time is not critical in apprehending </a:t>
            </a:r>
            <a:r>
              <a:rPr lang="en-GB" dirty="0" smtClean="0"/>
              <a:t>offenders </a:t>
            </a:r>
          </a:p>
          <a:p>
            <a:pPr marL="285664" indent="-285664">
              <a:buFont typeface="Arial" panose="020B0604020202020204" pitchFamily="34" charset="0"/>
              <a:buChar char="•"/>
            </a:pPr>
            <a:r>
              <a:rPr lang="en-GB" dirty="0" smtClean="0"/>
              <a:t>the </a:t>
            </a:r>
            <a:r>
              <a:rPr lang="en-GB" dirty="0"/>
              <a:t>matter is service-oriented and a better quality of initial police action can be taken if it is dealt with by:</a:t>
            </a:r>
          </a:p>
          <a:p>
            <a:pPr marL="285664" indent="-285664">
              <a:buFont typeface="Arial" panose="020B0604020202020204" pitchFamily="34" charset="0"/>
              <a:buChar char="•"/>
            </a:pPr>
            <a:r>
              <a:rPr lang="en-GB" dirty="0" smtClean="0"/>
              <a:t>A </a:t>
            </a:r>
            <a:r>
              <a:rPr lang="en-GB" dirty="0"/>
              <a:t>pre-arranged police response by a Police Officer or by other appropriate </a:t>
            </a:r>
            <a:r>
              <a:rPr lang="en-GB" dirty="0" smtClean="0"/>
              <a:t>resource e.g. a PCSO</a:t>
            </a:r>
            <a:endParaRPr lang="en-GB" dirty="0"/>
          </a:p>
          <a:p>
            <a:pPr marL="285664" indent="-285664">
              <a:buFont typeface="Arial" panose="020B0604020202020204" pitchFamily="34" charset="0"/>
              <a:buChar char="•"/>
            </a:pPr>
            <a:r>
              <a:rPr lang="en-GB" dirty="0" smtClean="0"/>
              <a:t>Attendance </a:t>
            </a:r>
            <a:r>
              <a:rPr lang="en-GB" dirty="0"/>
              <a:t>at a police clinic or surgery</a:t>
            </a:r>
          </a:p>
          <a:p>
            <a:pPr marL="285664" indent="-285664">
              <a:buFont typeface="Arial" panose="020B0604020202020204" pitchFamily="34" charset="0"/>
              <a:buChar char="•"/>
            </a:pPr>
            <a:r>
              <a:rPr lang="en-GB" altLang="en-US" dirty="0" smtClean="0">
                <a:latin typeface="Arial" charset="0"/>
              </a:rPr>
              <a:t>The issue is a non-emergency PACT priority</a:t>
            </a:r>
          </a:p>
        </p:txBody>
      </p:sp>
    </p:spTree>
    <p:extLst>
      <p:ext uri="{BB962C8B-B14F-4D97-AF65-F5344CB8AC3E}">
        <p14:creationId xmlns:p14="http://schemas.microsoft.com/office/powerpoint/2010/main" val="8326507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42" name="Rectangle 2"/>
          <p:cNvSpPr>
            <a:spLocks noGrp="1" noRot="1" noChangeAspect="1" noChangeArrowheads="1" noTextEdit="1"/>
          </p:cNvSpPr>
          <p:nvPr>
            <p:ph type="sldImg"/>
          </p:nvPr>
        </p:nvSpPr>
        <p:spPr>
          <a:xfrm>
            <a:off x="2051050" y="128588"/>
            <a:ext cx="1557338" cy="1168400"/>
          </a:xfrm>
          <a:ln/>
        </p:spPr>
      </p:sp>
      <p:sp>
        <p:nvSpPr>
          <p:cNvPr id="317443" name="Rectangle 3"/>
          <p:cNvSpPr>
            <a:spLocks noGrp="1" noChangeArrowheads="1"/>
          </p:cNvSpPr>
          <p:nvPr>
            <p:ph type="body" idx="1"/>
          </p:nvPr>
        </p:nvSpPr>
        <p:spPr>
          <a:xfrm>
            <a:off x="378538" y="1654381"/>
            <a:ext cx="6173554" cy="6804224"/>
          </a:xfrm>
        </p:spPr>
        <p:txBody>
          <a:bodyPr/>
          <a:lstStyle/>
          <a:p>
            <a:r>
              <a:rPr lang="en-GB" altLang="en-US" b="1" dirty="0" smtClean="0">
                <a:latin typeface="Arial" charset="0"/>
              </a:rPr>
              <a:t>Resolution Without Deployment  - </a:t>
            </a:r>
            <a:r>
              <a:rPr lang="en-GB" altLang="en-US" b="1" dirty="0" smtClean="0">
                <a:solidFill>
                  <a:srgbClr val="FF3300"/>
                </a:solidFill>
                <a:latin typeface="Arial" charset="0"/>
              </a:rPr>
              <a:t>Grade 4</a:t>
            </a:r>
            <a:r>
              <a:rPr lang="en-GB" altLang="en-US" b="1" dirty="0" smtClean="0">
                <a:latin typeface="Arial" charset="0"/>
              </a:rPr>
              <a:t> (Non-response calls)</a:t>
            </a:r>
          </a:p>
          <a:p>
            <a:r>
              <a:rPr lang="en-GB" altLang="en-US" b="1" dirty="0" smtClean="0">
                <a:latin typeface="Arial" charset="0"/>
              </a:rPr>
              <a:t> </a:t>
            </a:r>
            <a:r>
              <a:rPr lang="en-GB" altLang="en-US" dirty="0" smtClean="0">
                <a:latin typeface="Arial" charset="0"/>
              </a:rPr>
              <a:t>This category varies between forces. </a:t>
            </a:r>
          </a:p>
          <a:p>
            <a:r>
              <a:rPr lang="en-GB" altLang="en-US" dirty="0" smtClean="0">
                <a:latin typeface="Arial" charset="0"/>
              </a:rPr>
              <a:t>In some, it refers to information calls from the public; in others it relates to calls that are handled by help or crime desks, such as thefts from cars or minor criminal damage, that do not require police attendance. </a:t>
            </a:r>
          </a:p>
          <a:p>
            <a:r>
              <a:rPr lang="en-GB" altLang="en-US" dirty="0" smtClean="0">
                <a:latin typeface="Arial" charset="0"/>
              </a:rPr>
              <a:t>In most forces this category tends to represent a small minority of recorded calls.</a:t>
            </a:r>
          </a:p>
          <a:p>
            <a:r>
              <a:rPr lang="en-GB" dirty="0" smtClean="0"/>
              <a:t>These </a:t>
            </a:r>
            <a:r>
              <a:rPr lang="en-GB" dirty="0"/>
              <a:t>incidents are such that the needs of the caller can be adequately met through telephone advice, access to a database of frequently asked questions, the involvement of another and more appropriate agency/service or, through some other method.</a:t>
            </a:r>
          </a:p>
          <a:p>
            <a:endParaRPr lang="en-GB" altLang="en-US" dirty="0" smtClean="0">
              <a:latin typeface="Arial" charset="0"/>
            </a:endParaRPr>
          </a:p>
        </p:txBody>
      </p:sp>
    </p:spTree>
    <p:extLst>
      <p:ext uri="{BB962C8B-B14F-4D97-AF65-F5344CB8AC3E}">
        <p14:creationId xmlns:p14="http://schemas.microsoft.com/office/powerpoint/2010/main" val="2951363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Rot="1" noChangeAspect="1" noChangeArrowheads="1" noTextEdit="1"/>
          </p:cNvSpPr>
          <p:nvPr>
            <p:ph type="sldImg"/>
          </p:nvPr>
        </p:nvSpPr>
        <p:spPr>
          <a:xfrm>
            <a:off x="2379663" y="287338"/>
            <a:ext cx="1963737" cy="1471612"/>
          </a:xfrm>
          <a:ln/>
        </p:spPr>
      </p:sp>
      <p:sp>
        <p:nvSpPr>
          <p:cNvPr id="305155" name="Rectangle 3"/>
          <p:cNvSpPr>
            <a:spLocks noGrp="1" noChangeArrowheads="1"/>
          </p:cNvSpPr>
          <p:nvPr>
            <p:ph type="body" idx="1"/>
          </p:nvPr>
        </p:nvSpPr>
        <p:spPr>
          <a:xfrm>
            <a:off x="716026" y="2103253"/>
            <a:ext cx="5487369" cy="6364177"/>
          </a:xfrm>
        </p:spPr>
        <p:txBody>
          <a:bodyPr/>
          <a:lstStyle/>
          <a:p>
            <a:r>
              <a:rPr lang="en-GB" altLang="en-US" b="1" dirty="0" smtClean="0">
                <a:latin typeface="Arial" charset="0"/>
              </a:rPr>
              <a:t>State:</a:t>
            </a:r>
          </a:p>
          <a:p>
            <a:r>
              <a:rPr lang="en-GB" altLang="en-US" dirty="0" smtClean="0">
                <a:latin typeface="Arial" charset="0"/>
              </a:rPr>
              <a:t>During the NDM session you looked at where information could come from.  What examples can you remember?</a:t>
            </a:r>
          </a:p>
          <a:p>
            <a:r>
              <a:rPr lang="en-GB" altLang="en-US" dirty="0" smtClean="0">
                <a:latin typeface="Arial" charset="0"/>
              </a:rPr>
              <a:t>Trainer to draw information from students and ensure that the following is included:</a:t>
            </a:r>
          </a:p>
          <a:p>
            <a:pPr>
              <a:buFontTx/>
              <a:buChar char="•"/>
            </a:pPr>
            <a:r>
              <a:rPr lang="en-GB" altLang="en-US" dirty="0" smtClean="0">
                <a:latin typeface="Arial" charset="0"/>
              </a:rPr>
              <a:t>Call handlers at your force control rooms via your airwave terminal. </a:t>
            </a:r>
          </a:p>
          <a:p>
            <a:pPr>
              <a:buFontTx/>
              <a:buChar char="•"/>
            </a:pPr>
            <a:r>
              <a:rPr lang="en-GB" altLang="en-US" dirty="0" smtClean="0">
                <a:latin typeface="Arial" charset="0"/>
              </a:rPr>
              <a:t>Other colleagues as well as yourself by word of mouth or again via airwave terminal. </a:t>
            </a:r>
          </a:p>
          <a:p>
            <a:pPr>
              <a:buFontTx/>
              <a:buChar char="•"/>
            </a:pPr>
            <a:r>
              <a:rPr lang="en-GB" altLang="en-US" dirty="0" smtClean="0">
                <a:latin typeface="Arial" charset="0"/>
              </a:rPr>
              <a:t>Witnesses at the scene of an incident that you have attended. </a:t>
            </a:r>
          </a:p>
          <a:p>
            <a:pPr>
              <a:buFontTx/>
              <a:buChar char="•"/>
            </a:pPr>
            <a:r>
              <a:rPr lang="en-GB" altLang="en-US" dirty="0" smtClean="0">
                <a:latin typeface="Arial" charset="0"/>
              </a:rPr>
              <a:t>Residents in a neighbourhood, either personally to yourself or to other colleagues. </a:t>
            </a:r>
          </a:p>
          <a:p>
            <a:pPr>
              <a:buFontTx/>
              <a:buChar char="•"/>
            </a:pPr>
            <a:r>
              <a:rPr lang="en-GB" altLang="en-US" dirty="0" smtClean="0">
                <a:latin typeface="Arial" charset="0"/>
              </a:rPr>
              <a:t>Information you listen to from a telephone conversation. </a:t>
            </a:r>
          </a:p>
          <a:p>
            <a:pPr>
              <a:buFontTx/>
              <a:buChar char="•"/>
            </a:pPr>
            <a:endParaRPr lang="en-GB" altLang="en-US" dirty="0" smtClean="0">
              <a:latin typeface="Arial" charset="0"/>
            </a:endParaRPr>
          </a:p>
          <a:p>
            <a:r>
              <a:rPr lang="en-GB" altLang="en-US" b="1" dirty="0" smtClean="0">
                <a:latin typeface="Arial" charset="0"/>
              </a:rPr>
              <a:t>State:</a:t>
            </a:r>
          </a:p>
          <a:p>
            <a:r>
              <a:rPr lang="en-GB" altLang="en-US" dirty="0" smtClean="0">
                <a:latin typeface="Arial" charset="0"/>
              </a:rPr>
              <a:t>The </a:t>
            </a:r>
            <a:r>
              <a:rPr lang="en-GB" altLang="en-US" dirty="0">
                <a:latin typeface="Arial" charset="0"/>
              </a:rPr>
              <a:t>more you know, the better you will be able to deal with a situation.  </a:t>
            </a:r>
          </a:p>
          <a:p>
            <a:endParaRPr lang="en-GB" altLang="en-US" b="1" dirty="0" smtClean="0">
              <a:latin typeface="Arial" charset="0"/>
            </a:endParaRPr>
          </a:p>
          <a:p>
            <a:r>
              <a:rPr lang="en-GB" altLang="en-US" dirty="0" smtClean="0">
                <a:latin typeface="Arial" charset="0"/>
              </a:rPr>
              <a:t>Unit 303 2.1 &amp; 2.2</a:t>
            </a:r>
          </a:p>
        </p:txBody>
      </p:sp>
    </p:spTree>
    <p:extLst>
      <p:ext uri="{BB962C8B-B14F-4D97-AF65-F5344CB8AC3E}">
        <p14:creationId xmlns:p14="http://schemas.microsoft.com/office/powerpoint/2010/main" val="17757552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2" name="Rectangle 2"/>
          <p:cNvSpPr>
            <a:spLocks noGrp="1" noRot="1" noChangeAspect="1" noChangeArrowheads="1" noTextEdit="1"/>
          </p:cNvSpPr>
          <p:nvPr>
            <p:ph type="sldImg"/>
          </p:nvPr>
        </p:nvSpPr>
        <p:spPr>
          <a:xfrm>
            <a:off x="2379663" y="287338"/>
            <a:ext cx="1963737" cy="1471612"/>
          </a:xfrm>
          <a:ln/>
        </p:spPr>
      </p:sp>
      <p:sp>
        <p:nvSpPr>
          <p:cNvPr id="307203" name="Rectangle 3"/>
          <p:cNvSpPr>
            <a:spLocks noGrp="1" noChangeArrowheads="1"/>
          </p:cNvSpPr>
          <p:nvPr>
            <p:ph type="body" idx="1"/>
          </p:nvPr>
        </p:nvSpPr>
        <p:spPr/>
        <p:txBody>
          <a:bodyPr/>
          <a:lstStyle/>
          <a:p>
            <a:pPr>
              <a:lnSpc>
                <a:spcPct val="90000"/>
              </a:lnSpc>
            </a:pPr>
            <a:r>
              <a:rPr lang="en-GB" altLang="en-US" b="1" dirty="0" smtClean="0">
                <a:latin typeface="Arial" charset="0"/>
              </a:rPr>
              <a:t>State:</a:t>
            </a:r>
          </a:p>
          <a:p>
            <a:pPr>
              <a:lnSpc>
                <a:spcPct val="90000"/>
              </a:lnSpc>
            </a:pPr>
            <a:r>
              <a:rPr lang="en-GB" altLang="en-US" dirty="0" smtClean="0">
                <a:latin typeface="Arial" charset="0"/>
              </a:rPr>
              <a:t>The information you would like to know in relation to any incident you might be asked to attend</a:t>
            </a:r>
            <a:r>
              <a:rPr lang="en-GB" altLang="en-US" dirty="0">
                <a:latin typeface="Arial" charset="0"/>
              </a:rPr>
              <a:t> </a:t>
            </a:r>
            <a:r>
              <a:rPr lang="en-GB" altLang="en-US" dirty="0" smtClean="0">
                <a:latin typeface="Arial" charset="0"/>
              </a:rPr>
              <a:t>could be:</a:t>
            </a:r>
          </a:p>
          <a:p>
            <a:pPr>
              <a:lnSpc>
                <a:spcPct val="90000"/>
              </a:lnSpc>
            </a:pPr>
            <a:r>
              <a:rPr lang="en-GB" altLang="en-US" b="1" dirty="0" smtClean="0">
                <a:latin typeface="Arial" charset="0"/>
              </a:rPr>
              <a:t>Details of informant</a:t>
            </a:r>
            <a:endParaRPr lang="en-GB" altLang="en-US" dirty="0" smtClean="0">
              <a:latin typeface="Arial" charset="0"/>
            </a:endParaRPr>
          </a:p>
          <a:p>
            <a:pPr>
              <a:lnSpc>
                <a:spcPct val="90000"/>
              </a:lnSpc>
            </a:pPr>
            <a:r>
              <a:rPr lang="en-GB" altLang="en-US" dirty="0" smtClean="0">
                <a:latin typeface="Arial" charset="0"/>
              </a:rPr>
              <a:t>This should be the first question asked by the call taker and will be at the very top of every message log.  </a:t>
            </a:r>
          </a:p>
          <a:p>
            <a:pPr>
              <a:lnSpc>
                <a:spcPct val="90000"/>
              </a:lnSpc>
            </a:pPr>
            <a:r>
              <a:rPr lang="en-GB" altLang="en-US" dirty="0" smtClean="0">
                <a:latin typeface="Arial" charset="0"/>
              </a:rPr>
              <a:t>It helps if you are aware who the complainant is – you may wish to see them first to obtain more information about the incident, and they may not be at the place where the incident took place, which may be the address of the offender!</a:t>
            </a:r>
            <a:endParaRPr lang="en-GB" altLang="en-US" b="1" dirty="0" smtClean="0">
              <a:latin typeface="Arial" charset="0"/>
            </a:endParaRPr>
          </a:p>
          <a:p>
            <a:pPr>
              <a:lnSpc>
                <a:spcPct val="90000"/>
              </a:lnSpc>
            </a:pPr>
            <a:r>
              <a:rPr lang="en-GB" altLang="en-US" b="1" dirty="0" smtClean="0">
                <a:latin typeface="Arial" charset="0"/>
              </a:rPr>
              <a:t>Details of parties involved</a:t>
            </a:r>
            <a:endParaRPr lang="en-GB" altLang="en-US" dirty="0" smtClean="0">
              <a:latin typeface="Arial" charset="0"/>
            </a:endParaRPr>
          </a:p>
          <a:p>
            <a:pPr>
              <a:lnSpc>
                <a:spcPct val="90000"/>
              </a:lnSpc>
            </a:pPr>
            <a:r>
              <a:rPr lang="en-GB" altLang="en-US" dirty="0" smtClean="0">
                <a:latin typeface="Arial" charset="0"/>
              </a:rPr>
              <a:t>Who has done what to whom, and why?  </a:t>
            </a:r>
          </a:p>
          <a:p>
            <a:pPr>
              <a:lnSpc>
                <a:spcPct val="90000"/>
              </a:lnSpc>
            </a:pPr>
            <a:r>
              <a:rPr lang="en-GB" altLang="en-US" dirty="0" smtClean="0">
                <a:latin typeface="Arial" charset="0"/>
              </a:rPr>
              <a:t>This will give you some idea of the scale of the incident and add to your knowledge for your risk assessment if any of the names given are known.</a:t>
            </a:r>
            <a:endParaRPr lang="en-GB" altLang="en-US" b="1" dirty="0" smtClean="0">
              <a:latin typeface="Arial" charset="0"/>
            </a:endParaRPr>
          </a:p>
          <a:p>
            <a:pPr>
              <a:lnSpc>
                <a:spcPct val="90000"/>
              </a:lnSpc>
            </a:pPr>
            <a:r>
              <a:rPr lang="en-GB" altLang="en-US" b="1" dirty="0" smtClean="0">
                <a:latin typeface="Arial" charset="0"/>
              </a:rPr>
              <a:t>Details of any injuries to any parties</a:t>
            </a:r>
            <a:endParaRPr lang="en-GB" altLang="en-US" dirty="0" smtClean="0">
              <a:latin typeface="Arial" charset="0"/>
            </a:endParaRPr>
          </a:p>
          <a:p>
            <a:pPr>
              <a:lnSpc>
                <a:spcPct val="90000"/>
              </a:lnSpc>
            </a:pPr>
            <a:r>
              <a:rPr lang="en-GB" altLang="en-US" dirty="0" smtClean="0">
                <a:latin typeface="Arial" charset="0"/>
              </a:rPr>
              <a:t>This will give you further information as to the nature and severity of the incident, as well as give you an idea of what your immediate actions will have to be.</a:t>
            </a:r>
            <a:endParaRPr lang="en-GB" altLang="en-US" b="1" dirty="0" smtClean="0">
              <a:latin typeface="Arial" charset="0"/>
            </a:endParaRPr>
          </a:p>
        </p:txBody>
      </p:sp>
    </p:spTree>
    <p:extLst>
      <p:ext uri="{BB962C8B-B14F-4D97-AF65-F5344CB8AC3E}">
        <p14:creationId xmlns:p14="http://schemas.microsoft.com/office/powerpoint/2010/main" val="25363605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2370" name="Rectangle 2"/>
          <p:cNvSpPr>
            <a:spLocks noGrp="1" noRot="1" noChangeAspect="1" noChangeArrowheads="1" noTextEdit="1"/>
          </p:cNvSpPr>
          <p:nvPr>
            <p:ph type="sldImg"/>
          </p:nvPr>
        </p:nvSpPr>
        <p:spPr>
          <a:ln/>
        </p:spPr>
      </p:sp>
      <p:sp>
        <p:nvSpPr>
          <p:cNvPr id="442371" name="Rectangle 3"/>
          <p:cNvSpPr>
            <a:spLocks noGrp="1" noChangeArrowheads="1"/>
          </p:cNvSpPr>
          <p:nvPr>
            <p:ph type="body" idx="1"/>
          </p:nvPr>
        </p:nvSpPr>
        <p:spPr/>
        <p:txBody>
          <a:bodyPr/>
          <a:lstStyle/>
          <a:p>
            <a:r>
              <a:rPr lang="en-GB" altLang="en-US" b="1" dirty="0" smtClean="0">
                <a:latin typeface="Arial" charset="0"/>
              </a:rPr>
              <a:t>State:</a:t>
            </a:r>
          </a:p>
          <a:p>
            <a:r>
              <a:rPr lang="en-GB" altLang="en-US" dirty="0" smtClean="0">
                <a:latin typeface="Arial" charset="0"/>
              </a:rPr>
              <a:t>There are many pieces of   legislation, policies and guidelines that generally cover any incident that you might attend</a:t>
            </a:r>
          </a:p>
          <a:p>
            <a:endParaRPr lang="en-GB" altLang="en-US" dirty="0">
              <a:latin typeface="Arial" charset="0"/>
            </a:endParaRPr>
          </a:p>
          <a:p>
            <a:r>
              <a:rPr lang="en-GB" altLang="en-US" dirty="0" smtClean="0">
                <a:latin typeface="Arial" charset="0"/>
              </a:rPr>
              <a:t>These include:</a:t>
            </a:r>
          </a:p>
          <a:p>
            <a:r>
              <a:rPr lang="en-GB" altLang="en-US" dirty="0" smtClean="0">
                <a:latin typeface="Arial" charset="0"/>
              </a:rPr>
              <a:t>A:  As per PPT slide</a:t>
            </a:r>
          </a:p>
          <a:p>
            <a:endParaRPr lang="en-GB" altLang="en-US" dirty="0" smtClean="0">
              <a:latin typeface="Arial" charset="0"/>
            </a:endParaRPr>
          </a:p>
          <a:p>
            <a:endParaRPr lang="en-GB" altLang="en-US" dirty="0" smtClean="0">
              <a:latin typeface="Arial" charset="0"/>
            </a:endParaRPr>
          </a:p>
          <a:p>
            <a:endParaRPr lang="en-GB" altLang="en-US" dirty="0" smtClean="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4223195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2370" name="Rectangle 2"/>
          <p:cNvSpPr>
            <a:spLocks noGrp="1" noRot="1" noChangeAspect="1" noChangeArrowheads="1" noTextEdit="1"/>
          </p:cNvSpPr>
          <p:nvPr>
            <p:ph type="sldImg"/>
          </p:nvPr>
        </p:nvSpPr>
        <p:spPr>
          <a:ln/>
        </p:spPr>
      </p:sp>
      <p:sp>
        <p:nvSpPr>
          <p:cNvPr id="442371" name="Rectangle 3"/>
          <p:cNvSpPr>
            <a:spLocks noGrp="1" noChangeArrowheads="1"/>
          </p:cNvSpPr>
          <p:nvPr>
            <p:ph type="body" idx="1"/>
          </p:nvPr>
        </p:nvSpPr>
        <p:spPr/>
        <p:txBody>
          <a:bodyPr/>
          <a:lstStyle/>
          <a:p>
            <a:r>
              <a:rPr lang="en-GB" altLang="en-US" b="1" dirty="0">
                <a:latin typeface="Arial" charset="0"/>
              </a:rPr>
              <a:t>QTS:</a:t>
            </a:r>
            <a:r>
              <a:rPr lang="en-GB" altLang="en-US" dirty="0">
                <a:latin typeface="Arial" charset="0"/>
              </a:rPr>
              <a:t>  What is the purpose and benefit of such legislation, policies and guidelines being in place?</a:t>
            </a:r>
          </a:p>
          <a:p>
            <a:endParaRPr lang="en-GB" altLang="en-US" dirty="0">
              <a:latin typeface="Arial" charset="0"/>
            </a:endParaRPr>
          </a:p>
          <a:p>
            <a:r>
              <a:rPr lang="en-GB" altLang="en-US" b="1" dirty="0">
                <a:latin typeface="Arial" charset="0"/>
              </a:rPr>
              <a:t>A:</a:t>
            </a:r>
            <a:r>
              <a:rPr lang="en-GB" altLang="en-US" dirty="0">
                <a:latin typeface="Arial" charset="0"/>
              </a:rPr>
              <a:t>  By following the legislation, policies and guidelines it ensures that both the police officer and the public are protected.  It also ensures that the investigative processes are timely, accurate and lawful</a:t>
            </a:r>
          </a:p>
          <a:p>
            <a:endParaRPr lang="en-GB" altLang="en-US" dirty="0">
              <a:latin typeface="Arial" charset="0"/>
            </a:endParaRPr>
          </a:p>
          <a:p>
            <a:r>
              <a:rPr lang="en-GB" altLang="en-US" dirty="0" smtClean="0">
                <a:latin typeface="Arial" charset="0"/>
              </a:rPr>
              <a:t>Unit 303 1.1, 1.3</a:t>
            </a:r>
          </a:p>
          <a:p>
            <a:endParaRPr lang="en-GB" altLang="en-US" dirty="0" smtClean="0">
              <a:latin typeface="Arial" charset="0"/>
            </a:endParaRPr>
          </a:p>
          <a:p>
            <a:endParaRPr lang="en-GB" altLang="en-US" dirty="0" smtClean="0">
              <a:latin typeface="Arial" charset="0"/>
            </a:endParaRPr>
          </a:p>
        </p:txBody>
      </p:sp>
    </p:spTree>
    <p:extLst>
      <p:ext uri="{BB962C8B-B14F-4D97-AF65-F5344CB8AC3E}">
        <p14:creationId xmlns:p14="http://schemas.microsoft.com/office/powerpoint/2010/main" val="14280891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3330" name="Rectangle 7"/>
          <p:cNvSpPr txBox="1">
            <a:spLocks noGrp="1" noChangeArrowheads="1"/>
          </p:cNvSpPr>
          <p:nvPr/>
        </p:nvSpPr>
        <p:spPr bwMode="auto">
          <a:xfrm>
            <a:off x="3883992" y="8685108"/>
            <a:ext cx="2972392" cy="457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4" rIns="92089" bIns="46044" anchor="b"/>
          <a:lstStyle>
            <a:lvl1pPr algn="l" eaLnBrk="0" hangingPunct="0">
              <a:defRPr sz="3200" b="1">
                <a:solidFill>
                  <a:schemeClr val="bg1"/>
                </a:solidFill>
                <a:latin typeface="Verdana" pitchFamily="34" charset="0"/>
                <a:ea typeface="ＭＳ Ｐゴシック" pitchFamily="-112" charset="-128"/>
              </a:defRPr>
            </a:lvl1pPr>
            <a:lvl2pPr marL="742950" indent="-285750" algn="l" eaLnBrk="0" hangingPunct="0">
              <a:defRPr sz="3200" b="1">
                <a:solidFill>
                  <a:schemeClr val="bg1"/>
                </a:solidFill>
                <a:latin typeface="Verdana" pitchFamily="34" charset="0"/>
                <a:ea typeface="ＭＳ Ｐゴシック" pitchFamily="-112" charset="-128"/>
              </a:defRPr>
            </a:lvl2pPr>
            <a:lvl3pPr marL="1143000" indent="-228600" algn="l" eaLnBrk="0" hangingPunct="0">
              <a:defRPr sz="3200" b="1">
                <a:solidFill>
                  <a:schemeClr val="bg1"/>
                </a:solidFill>
                <a:latin typeface="Verdana" pitchFamily="34" charset="0"/>
                <a:ea typeface="ＭＳ Ｐゴシック" pitchFamily="-112" charset="-128"/>
              </a:defRPr>
            </a:lvl3pPr>
            <a:lvl4pPr marL="1600200" indent="-228600" algn="l" eaLnBrk="0" hangingPunct="0">
              <a:defRPr sz="3200" b="1">
                <a:solidFill>
                  <a:schemeClr val="bg1"/>
                </a:solidFill>
                <a:latin typeface="Verdana" pitchFamily="34" charset="0"/>
                <a:ea typeface="ＭＳ Ｐゴシック" pitchFamily="-112" charset="-128"/>
              </a:defRPr>
            </a:lvl4pPr>
            <a:lvl5pPr marL="2057400" indent="-228600" algn="l"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r" eaLnBrk="1" hangingPunct="1"/>
            <a:fld id="{78CF4AF3-CE39-41C7-928A-53D3A03C2573}" type="slidenum">
              <a:rPr lang="en-GB" altLang="en-US" sz="1200" b="0">
                <a:solidFill>
                  <a:schemeClr val="tx1"/>
                </a:solidFill>
                <a:latin typeface="Arial" charset="0"/>
              </a:rPr>
              <a:pPr algn="r" eaLnBrk="1" hangingPunct="1"/>
              <a:t>24</a:t>
            </a:fld>
            <a:endParaRPr lang="en-GB" altLang="en-US" sz="1200" b="0">
              <a:solidFill>
                <a:schemeClr val="tx1"/>
              </a:solidFill>
              <a:latin typeface="Arial" charset="0"/>
            </a:endParaRPr>
          </a:p>
        </p:txBody>
      </p:sp>
      <p:sp>
        <p:nvSpPr>
          <p:cNvPr id="483331" name="Rectangle 2"/>
          <p:cNvSpPr>
            <a:spLocks noGrp="1" noRot="1" noChangeAspect="1" noChangeArrowheads="1" noTextEdit="1"/>
          </p:cNvSpPr>
          <p:nvPr>
            <p:ph type="sldImg"/>
          </p:nvPr>
        </p:nvSpPr>
        <p:spPr>
          <a:xfrm>
            <a:off x="2541588" y="168275"/>
            <a:ext cx="1335087" cy="1001713"/>
          </a:xfrm>
          <a:ln/>
        </p:spPr>
      </p:sp>
      <p:sp>
        <p:nvSpPr>
          <p:cNvPr id="483332" name="Rectangle 3"/>
          <p:cNvSpPr>
            <a:spLocks noGrp="1" noChangeArrowheads="1"/>
          </p:cNvSpPr>
          <p:nvPr>
            <p:ph type="body" idx="1"/>
          </p:nvPr>
        </p:nvSpPr>
        <p:spPr>
          <a:xfrm>
            <a:off x="685316" y="1369689"/>
            <a:ext cx="5487370" cy="7544129"/>
          </a:xfrm>
          <a:noFill/>
        </p:spPr>
        <p:txBody>
          <a:bodyPr lIns="92089" tIns="46044" rIns="92089" bIns="46044"/>
          <a:lstStyle/>
          <a:p>
            <a:pPr>
              <a:spcBef>
                <a:spcPct val="0"/>
              </a:spcBef>
              <a:spcAft>
                <a:spcPts val="0"/>
              </a:spcAft>
            </a:pPr>
            <a:r>
              <a:rPr lang="en-GB" altLang="en-US" b="1" dirty="0" smtClean="0">
                <a:latin typeface="Arial" charset="0"/>
              </a:rPr>
              <a:t>State:</a:t>
            </a:r>
          </a:p>
          <a:p>
            <a:r>
              <a:rPr lang="en-GB" altLang="en-US" dirty="0" smtClean="0">
                <a:latin typeface="Arial" charset="0"/>
              </a:rPr>
              <a:t>You have a duty under the Health and Safety Act and a Common </a:t>
            </a:r>
            <a:r>
              <a:rPr lang="en-GB" altLang="en-US" dirty="0">
                <a:latin typeface="Arial" charset="0"/>
              </a:rPr>
              <a:t>Law duty of care, which means that you must consider the health and safety of your team and members of the public</a:t>
            </a:r>
          </a:p>
          <a:p>
            <a:r>
              <a:rPr lang="en-GB" altLang="en-US" dirty="0">
                <a:latin typeface="Arial" charset="0"/>
              </a:rPr>
              <a:t>Officers need to consider their own safety and that of the public at all times. </a:t>
            </a:r>
            <a:endParaRPr lang="en-GB" altLang="en-US" dirty="0" smtClean="0">
              <a:latin typeface="Arial" charset="0"/>
            </a:endParaRPr>
          </a:p>
          <a:p>
            <a:r>
              <a:rPr lang="en-GB" altLang="en-US" dirty="0" smtClean="0">
                <a:latin typeface="Arial" charset="0"/>
              </a:rPr>
              <a:t>For example, at a large fight in a club, bringing the scene under control is not best effected by an officer wading into the middle of the disturbance and grabbing someone at random, but how often do you think that happens?  All it tends to do is provoke more violence.</a:t>
            </a:r>
            <a:endParaRPr lang="en-GB" altLang="en-US" dirty="0">
              <a:latin typeface="Arial" charset="0"/>
            </a:endParaRPr>
          </a:p>
          <a:p>
            <a:endParaRPr lang="en-GB" altLang="en-US" dirty="0" smtClean="0">
              <a:latin typeface="Arial" charset="0"/>
            </a:endParaRPr>
          </a:p>
          <a:p>
            <a:r>
              <a:rPr lang="en-GB" altLang="en-US" dirty="0" smtClean="0">
                <a:latin typeface="Arial" charset="0"/>
              </a:rPr>
              <a:t>Whilst we </a:t>
            </a:r>
            <a:r>
              <a:rPr lang="en-GB" altLang="en-US" dirty="0">
                <a:latin typeface="Arial" charset="0"/>
              </a:rPr>
              <a:t>have a positive duty to uphold every person’s right to life and when responding to calls for assistance must not unduly place any person’s life at </a:t>
            </a:r>
            <a:r>
              <a:rPr lang="en-GB" altLang="en-US" dirty="0" smtClean="0">
                <a:latin typeface="Arial" charset="0"/>
              </a:rPr>
              <a:t>risk, there </a:t>
            </a:r>
            <a:r>
              <a:rPr lang="en-GB" altLang="en-US" dirty="0">
                <a:latin typeface="Arial" charset="0"/>
              </a:rPr>
              <a:t>remains a requirement for all officers to conduct a dynamic risk assessment concerning the activity they are undertaking to ensure that they do not endanger the lives of </a:t>
            </a:r>
            <a:r>
              <a:rPr lang="en-GB" altLang="en-US" dirty="0" smtClean="0">
                <a:latin typeface="Arial" charset="0"/>
              </a:rPr>
              <a:t>themselves first. </a:t>
            </a:r>
          </a:p>
          <a:p>
            <a:r>
              <a:rPr lang="en-US" altLang="en-US" dirty="0" smtClean="0">
                <a:latin typeface="Arial" charset="0"/>
              </a:rPr>
              <a:t>Remember </a:t>
            </a:r>
            <a:r>
              <a:rPr lang="en-US" altLang="en-US" dirty="0">
                <a:latin typeface="Arial" charset="0"/>
              </a:rPr>
              <a:t>you should not go into an unsafe situation,  there is no point in becoming a casualty yourself</a:t>
            </a:r>
            <a:r>
              <a:rPr lang="en-US" altLang="en-US" dirty="0" smtClean="0">
                <a:latin typeface="Arial" charset="0"/>
              </a:rPr>
              <a:t>.</a:t>
            </a:r>
          </a:p>
          <a:p>
            <a:r>
              <a:rPr lang="en-US" altLang="en-US" b="1" dirty="0" smtClean="0">
                <a:solidFill>
                  <a:srgbClr val="FF3300"/>
                </a:solidFill>
                <a:latin typeface="Arial" charset="0"/>
              </a:rPr>
              <a:t>Conduct a  ‘Dynamic Risk Assessment’</a:t>
            </a:r>
            <a:endParaRPr lang="en-US" altLang="en-US" b="1" dirty="0">
              <a:solidFill>
                <a:srgbClr val="FF3300"/>
              </a:solidFill>
              <a:latin typeface="Arial" charset="0"/>
            </a:endParaRPr>
          </a:p>
          <a:p>
            <a:pPr>
              <a:lnSpc>
                <a:spcPct val="90000"/>
              </a:lnSpc>
              <a:spcBef>
                <a:spcPct val="0"/>
              </a:spcBef>
              <a:spcAft>
                <a:spcPts val="1812"/>
              </a:spcAft>
            </a:pPr>
            <a:endParaRPr lang="en-GB" altLang="en-US" dirty="0" smtClean="0">
              <a:latin typeface="Arial" charset="0"/>
            </a:endParaRPr>
          </a:p>
          <a:p>
            <a:pPr>
              <a:lnSpc>
                <a:spcPct val="90000"/>
              </a:lnSpc>
              <a:spcBef>
                <a:spcPct val="0"/>
              </a:spcBef>
              <a:spcAft>
                <a:spcPts val="1812"/>
              </a:spcAft>
            </a:pPr>
            <a:r>
              <a:rPr lang="en-GB" altLang="en-US" dirty="0" smtClean="0">
                <a:latin typeface="Arial" charset="0"/>
              </a:rPr>
              <a:t>Take </a:t>
            </a:r>
            <a:r>
              <a:rPr lang="en-GB" altLang="en-US" dirty="0">
                <a:latin typeface="Arial" charset="0"/>
              </a:rPr>
              <a:t>careful note of the situation while taking any immediate necessary action</a:t>
            </a:r>
            <a:r>
              <a:rPr lang="en-GB" altLang="en-US" dirty="0" smtClean="0">
                <a:latin typeface="Arial" charset="0"/>
              </a:rPr>
              <a:t>.</a:t>
            </a:r>
          </a:p>
          <a:p>
            <a:pPr>
              <a:lnSpc>
                <a:spcPct val="90000"/>
              </a:lnSpc>
              <a:spcBef>
                <a:spcPct val="0"/>
              </a:spcBef>
              <a:spcAft>
                <a:spcPts val="1812"/>
              </a:spcAft>
            </a:pPr>
            <a:r>
              <a:rPr lang="en-GB" altLang="en-US" b="1" dirty="0" smtClean="0">
                <a:latin typeface="Arial" charset="0"/>
              </a:rPr>
              <a:t>But in reality, how easy is it to do this?</a:t>
            </a:r>
          </a:p>
          <a:p>
            <a:pPr>
              <a:lnSpc>
                <a:spcPct val="90000"/>
              </a:lnSpc>
              <a:spcBef>
                <a:spcPct val="0"/>
              </a:spcBef>
              <a:spcAft>
                <a:spcPts val="1812"/>
              </a:spcAft>
            </a:pPr>
            <a:r>
              <a:rPr lang="en-GB" altLang="en-US" b="1" dirty="0" smtClean="0">
                <a:latin typeface="Arial" charset="0"/>
              </a:rPr>
              <a:t>How easy is it not to get caught up in the events that are ongoing?</a:t>
            </a:r>
          </a:p>
          <a:p>
            <a:pPr>
              <a:lnSpc>
                <a:spcPct val="90000"/>
              </a:lnSpc>
              <a:spcBef>
                <a:spcPct val="0"/>
              </a:spcBef>
              <a:spcAft>
                <a:spcPts val="1812"/>
              </a:spcAft>
            </a:pPr>
            <a:endParaRPr lang="en-GB" altLang="en-US" dirty="0">
              <a:latin typeface="Arial" charset="0"/>
            </a:endParaRPr>
          </a:p>
        </p:txBody>
      </p:sp>
    </p:spTree>
    <p:extLst>
      <p:ext uri="{BB962C8B-B14F-4D97-AF65-F5344CB8AC3E}">
        <p14:creationId xmlns:p14="http://schemas.microsoft.com/office/powerpoint/2010/main" val="26785395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3330" name="Rectangle 7"/>
          <p:cNvSpPr txBox="1">
            <a:spLocks noGrp="1" noChangeArrowheads="1"/>
          </p:cNvSpPr>
          <p:nvPr/>
        </p:nvSpPr>
        <p:spPr bwMode="auto">
          <a:xfrm>
            <a:off x="3883992" y="8685108"/>
            <a:ext cx="2972392" cy="457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4" rIns="92089" bIns="46044" anchor="b"/>
          <a:lstStyle>
            <a:lvl1pPr algn="l" eaLnBrk="0" hangingPunct="0">
              <a:defRPr sz="3200" b="1">
                <a:solidFill>
                  <a:schemeClr val="bg1"/>
                </a:solidFill>
                <a:latin typeface="Verdana" pitchFamily="34" charset="0"/>
                <a:ea typeface="ＭＳ Ｐゴシック" pitchFamily="-112" charset="-128"/>
              </a:defRPr>
            </a:lvl1pPr>
            <a:lvl2pPr marL="742950" indent="-285750" algn="l" eaLnBrk="0" hangingPunct="0">
              <a:defRPr sz="3200" b="1">
                <a:solidFill>
                  <a:schemeClr val="bg1"/>
                </a:solidFill>
                <a:latin typeface="Verdana" pitchFamily="34" charset="0"/>
                <a:ea typeface="ＭＳ Ｐゴシック" pitchFamily="-112" charset="-128"/>
              </a:defRPr>
            </a:lvl2pPr>
            <a:lvl3pPr marL="1143000" indent="-228600" algn="l" eaLnBrk="0" hangingPunct="0">
              <a:defRPr sz="3200" b="1">
                <a:solidFill>
                  <a:schemeClr val="bg1"/>
                </a:solidFill>
                <a:latin typeface="Verdana" pitchFamily="34" charset="0"/>
                <a:ea typeface="ＭＳ Ｐゴシック" pitchFamily="-112" charset="-128"/>
              </a:defRPr>
            </a:lvl3pPr>
            <a:lvl4pPr marL="1600200" indent="-228600" algn="l" eaLnBrk="0" hangingPunct="0">
              <a:defRPr sz="3200" b="1">
                <a:solidFill>
                  <a:schemeClr val="bg1"/>
                </a:solidFill>
                <a:latin typeface="Verdana" pitchFamily="34" charset="0"/>
                <a:ea typeface="ＭＳ Ｐゴシック" pitchFamily="-112" charset="-128"/>
              </a:defRPr>
            </a:lvl4pPr>
            <a:lvl5pPr marL="2057400" indent="-228600" algn="l"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r" eaLnBrk="1" hangingPunct="1"/>
            <a:fld id="{78CF4AF3-CE39-41C7-928A-53D3A03C2573}" type="slidenum">
              <a:rPr lang="en-GB" altLang="en-US" sz="1200" b="0">
                <a:solidFill>
                  <a:schemeClr val="tx1"/>
                </a:solidFill>
                <a:latin typeface="Arial" charset="0"/>
              </a:rPr>
              <a:pPr algn="r" eaLnBrk="1" hangingPunct="1"/>
              <a:t>25</a:t>
            </a:fld>
            <a:endParaRPr lang="en-GB" altLang="en-US" sz="1200" b="0">
              <a:solidFill>
                <a:schemeClr val="tx1"/>
              </a:solidFill>
              <a:latin typeface="Arial" charset="0"/>
            </a:endParaRPr>
          </a:p>
        </p:txBody>
      </p:sp>
      <p:sp>
        <p:nvSpPr>
          <p:cNvPr id="483331" name="Rectangle 2"/>
          <p:cNvSpPr>
            <a:spLocks noGrp="1" noRot="1" noChangeAspect="1" noChangeArrowheads="1" noTextEdit="1"/>
          </p:cNvSpPr>
          <p:nvPr>
            <p:ph type="sldImg"/>
          </p:nvPr>
        </p:nvSpPr>
        <p:spPr>
          <a:xfrm>
            <a:off x="2541588" y="168275"/>
            <a:ext cx="1335087" cy="1001713"/>
          </a:xfrm>
          <a:ln/>
        </p:spPr>
      </p:sp>
      <p:sp>
        <p:nvSpPr>
          <p:cNvPr id="483332" name="Rectangle 3"/>
          <p:cNvSpPr>
            <a:spLocks noGrp="1" noChangeArrowheads="1"/>
          </p:cNvSpPr>
          <p:nvPr>
            <p:ph type="body" idx="1"/>
          </p:nvPr>
        </p:nvSpPr>
        <p:spPr>
          <a:xfrm>
            <a:off x="685316" y="1369689"/>
            <a:ext cx="5487370" cy="7544129"/>
          </a:xfrm>
          <a:noFill/>
        </p:spPr>
        <p:txBody>
          <a:bodyPr lIns="92089" tIns="46044" rIns="92089" bIns="46044"/>
          <a:lstStyle/>
          <a:p>
            <a:pPr>
              <a:spcBef>
                <a:spcPct val="0"/>
              </a:spcBef>
              <a:spcAft>
                <a:spcPts val="0"/>
              </a:spcAft>
            </a:pPr>
            <a:r>
              <a:rPr lang="en-GB" altLang="en-US" b="1" dirty="0" smtClean="0">
                <a:latin typeface="Arial" charset="0"/>
              </a:rPr>
              <a:t>State:</a:t>
            </a:r>
          </a:p>
          <a:p>
            <a:r>
              <a:rPr lang="en-GB" altLang="en-US" dirty="0" smtClean="0">
                <a:latin typeface="Arial" charset="0"/>
              </a:rPr>
              <a:t>You have a duty under the Health and Safety Act and a Common </a:t>
            </a:r>
            <a:r>
              <a:rPr lang="en-GB" altLang="en-US" dirty="0">
                <a:latin typeface="Arial" charset="0"/>
              </a:rPr>
              <a:t>Law duty of care, which means that you must consider the health and safety of your team and members of the public</a:t>
            </a:r>
          </a:p>
          <a:p>
            <a:r>
              <a:rPr lang="en-GB" altLang="en-US" dirty="0">
                <a:latin typeface="Arial" charset="0"/>
              </a:rPr>
              <a:t>Officers need to consider their own safety and that of the public at all times. </a:t>
            </a:r>
            <a:endParaRPr lang="en-GB" altLang="en-US" dirty="0" smtClean="0">
              <a:latin typeface="Arial" charset="0"/>
            </a:endParaRPr>
          </a:p>
          <a:p>
            <a:r>
              <a:rPr lang="en-GB" altLang="en-US" dirty="0" smtClean="0">
                <a:latin typeface="Arial" charset="0"/>
              </a:rPr>
              <a:t>For example, at a large fight in a club, bringing the scene under control is not best effected by an officer wading into the middle of the disturbance and grabbing someone at random, but how often do you think that happens?  All it tends to do is provoke more violence.</a:t>
            </a:r>
            <a:endParaRPr lang="en-GB" altLang="en-US" dirty="0">
              <a:latin typeface="Arial" charset="0"/>
            </a:endParaRPr>
          </a:p>
          <a:p>
            <a:endParaRPr lang="en-GB" altLang="en-US" dirty="0" smtClean="0">
              <a:latin typeface="Arial" charset="0"/>
            </a:endParaRPr>
          </a:p>
          <a:p>
            <a:r>
              <a:rPr lang="en-GB" altLang="en-US" dirty="0" smtClean="0">
                <a:latin typeface="Arial" charset="0"/>
              </a:rPr>
              <a:t>Whilst we </a:t>
            </a:r>
            <a:r>
              <a:rPr lang="en-GB" altLang="en-US" dirty="0">
                <a:latin typeface="Arial" charset="0"/>
              </a:rPr>
              <a:t>have a positive duty to uphold every person’s right to life and when responding to calls for assistance must not unduly place any person’s life at </a:t>
            </a:r>
            <a:r>
              <a:rPr lang="en-GB" altLang="en-US" dirty="0" smtClean="0">
                <a:latin typeface="Arial" charset="0"/>
              </a:rPr>
              <a:t>risk, there </a:t>
            </a:r>
            <a:r>
              <a:rPr lang="en-GB" altLang="en-US" dirty="0">
                <a:latin typeface="Arial" charset="0"/>
              </a:rPr>
              <a:t>remains a requirement for all officers to conduct a dynamic risk assessment concerning the activity they are undertaking to ensure that they do not endanger the lives of </a:t>
            </a:r>
            <a:r>
              <a:rPr lang="en-GB" altLang="en-US" dirty="0" smtClean="0">
                <a:latin typeface="Arial" charset="0"/>
              </a:rPr>
              <a:t>themselves first. </a:t>
            </a:r>
          </a:p>
          <a:p>
            <a:r>
              <a:rPr lang="en-US" altLang="en-US" dirty="0" smtClean="0">
                <a:latin typeface="Arial" charset="0"/>
              </a:rPr>
              <a:t>Remember </a:t>
            </a:r>
            <a:r>
              <a:rPr lang="en-US" altLang="en-US" dirty="0">
                <a:latin typeface="Arial" charset="0"/>
              </a:rPr>
              <a:t>you should not go into an unsafe situation,  there is no point in becoming a casualty yourself</a:t>
            </a:r>
            <a:r>
              <a:rPr lang="en-US" altLang="en-US" dirty="0" smtClean="0">
                <a:latin typeface="Arial" charset="0"/>
              </a:rPr>
              <a:t>.</a:t>
            </a:r>
          </a:p>
          <a:p>
            <a:r>
              <a:rPr lang="en-US" altLang="en-US" b="1" dirty="0" smtClean="0">
                <a:solidFill>
                  <a:srgbClr val="FF3300"/>
                </a:solidFill>
                <a:latin typeface="Arial" charset="0"/>
              </a:rPr>
              <a:t>Conduct a  ‘Dynamic Risk Assessment’</a:t>
            </a:r>
            <a:endParaRPr lang="en-US" altLang="en-US" b="1" dirty="0">
              <a:solidFill>
                <a:srgbClr val="FF3300"/>
              </a:solidFill>
              <a:latin typeface="Arial" charset="0"/>
            </a:endParaRPr>
          </a:p>
          <a:p>
            <a:pPr>
              <a:lnSpc>
                <a:spcPct val="90000"/>
              </a:lnSpc>
              <a:spcBef>
                <a:spcPct val="0"/>
              </a:spcBef>
              <a:spcAft>
                <a:spcPts val="1812"/>
              </a:spcAft>
            </a:pPr>
            <a:endParaRPr lang="en-GB" altLang="en-US" dirty="0" smtClean="0">
              <a:latin typeface="Arial" charset="0"/>
            </a:endParaRPr>
          </a:p>
          <a:p>
            <a:pPr>
              <a:lnSpc>
                <a:spcPct val="90000"/>
              </a:lnSpc>
              <a:spcBef>
                <a:spcPct val="0"/>
              </a:spcBef>
              <a:spcAft>
                <a:spcPts val="1812"/>
              </a:spcAft>
            </a:pPr>
            <a:r>
              <a:rPr lang="en-GB" altLang="en-US" dirty="0" smtClean="0">
                <a:latin typeface="Arial" charset="0"/>
              </a:rPr>
              <a:t>Take </a:t>
            </a:r>
            <a:r>
              <a:rPr lang="en-GB" altLang="en-US" dirty="0">
                <a:latin typeface="Arial" charset="0"/>
              </a:rPr>
              <a:t>careful note of the situation while taking any immediate necessary action</a:t>
            </a:r>
            <a:r>
              <a:rPr lang="en-GB" altLang="en-US" dirty="0" smtClean="0">
                <a:latin typeface="Arial" charset="0"/>
              </a:rPr>
              <a:t>.</a:t>
            </a:r>
          </a:p>
          <a:p>
            <a:pPr>
              <a:lnSpc>
                <a:spcPct val="90000"/>
              </a:lnSpc>
              <a:spcBef>
                <a:spcPct val="0"/>
              </a:spcBef>
              <a:spcAft>
                <a:spcPts val="1812"/>
              </a:spcAft>
            </a:pPr>
            <a:r>
              <a:rPr lang="en-GB" altLang="en-US" b="1" dirty="0" smtClean="0">
                <a:latin typeface="Arial" charset="0"/>
              </a:rPr>
              <a:t>But in reality, how easy is it to do this?</a:t>
            </a:r>
          </a:p>
          <a:p>
            <a:pPr>
              <a:lnSpc>
                <a:spcPct val="90000"/>
              </a:lnSpc>
              <a:spcBef>
                <a:spcPct val="0"/>
              </a:spcBef>
              <a:spcAft>
                <a:spcPts val="1812"/>
              </a:spcAft>
            </a:pPr>
            <a:r>
              <a:rPr lang="en-GB" altLang="en-US" b="1" dirty="0" smtClean="0">
                <a:latin typeface="Arial" charset="0"/>
              </a:rPr>
              <a:t>How easy is it not to get caught up in the events that are ongoing?</a:t>
            </a:r>
          </a:p>
          <a:p>
            <a:pPr>
              <a:lnSpc>
                <a:spcPct val="90000"/>
              </a:lnSpc>
              <a:spcBef>
                <a:spcPct val="0"/>
              </a:spcBef>
              <a:spcAft>
                <a:spcPts val="1812"/>
              </a:spcAft>
            </a:pPr>
            <a:endParaRPr lang="en-GB" altLang="en-US" dirty="0">
              <a:latin typeface="Arial" charset="0"/>
            </a:endParaRPr>
          </a:p>
        </p:txBody>
      </p:sp>
    </p:spTree>
    <p:extLst>
      <p:ext uri="{BB962C8B-B14F-4D97-AF65-F5344CB8AC3E}">
        <p14:creationId xmlns:p14="http://schemas.microsoft.com/office/powerpoint/2010/main" val="26785395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4066" name="Rectangle 2"/>
          <p:cNvSpPr>
            <a:spLocks noGrp="1" noRot="1" noChangeAspect="1" noChangeArrowheads="1" noTextEdit="1"/>
          </p:cNvSpPr>
          <p:nvPr>
            <p:ph type="sldImg"/>
          </p:nvPr>
        </p:nvSpPr>
        <p:spPr>
          <a:xfrm>
            <a:off x="2687638" y="234950"/>
            <a:ext cx="1309687" cy="982663"/>
          </a:xfrm>
          <a:ln/>
        </p:spPr>
      </p:sp>
      <p:sp>
        <p:nvSpPr>
          <p:cNvPr id="344067" name="Rectangle 3"/>
          <p:cNvSpPr>
            <a:spLocks noGrp="1" noChangeArrowheads="1"/>
          </p:cNvSpPr>
          <p:nvPr>
            <p:ph type="body" idx="1"/>
          </p:nvPr>
        </p:nvSpPr>
        <p:spPr>
          <a:xfrm>
            <a:off x="685316" y="1369689"/>
            <a:ext cx="5487370" cy="7088916"/>
          </a:xfrm>
        </p:spPr>
        <p:txBody>
          <a:bodyPr/>
          <a:lstStyle/>
          <a:p>
            <a:pPr>
              <a:lnSpc>
                <a:spcPct val="90000"/>
              </a:lnSpc>
            </a:pPr>
            <a:endParaRPr lang="en-GB" altLang="en-US" sz="1200" dirty="0">
              <a:latin typeface="Arial" charset="0"/>
            </a:endParaRPr>
          </a:p>
          <a:p>
            <a:pPr>
              <a:lnSpc>
                <a:spcPct val="90000"/>
              </a:lnSpc>
            </a:pPr>
            <a:r>
              <a:rPr lang="en-GB" altLang="en-US" b="1" dirty="0" smtClean="0">
                <a:latin typeface="Arial" charset="0"/>
              </a:rPr>
              <a:t>QTS</a:t>
            </a:r>
            <a:r>
              <a:rPr lang="en-GB" altLang="en-US" dirty="0" smtClean="0">
                <a:latin typeface="Arial" charset="0"/>
              </a:rPr>
              <a:t>:  What have you taken from the DVD?</a:t>
            </a:r>
          </a:p>
          <a:p>
            <a:pPr>
              <a:lnSpc>
                <a:spcPct val="90000"/>
              </a:lnSpc>
            </a:pPr>
            <a:r>
              <a:rPr lang="en-GB" altLang="en-US" b="1" dirty="0" smtClean="0">
                <a:latin typeface="Arial" charset="0"/>
              </a:rPr>
              <a:t>A: </a:t>
            </a:r>
            <a:r>
              <a:rPr lang="en-GB" altLang="en-US" b="1" dirty="0" smtClean="0">
                <a:solidFill>
                  <a:srgbClr val="3333FF"/>
                </a:solidFill>
                <a:latin typeface="Arial" charset="0"/>
              </a:rPr>
              <a:t>Think before you act rather than act before you think</a:t>
            </a:r>
          </a:p>
          <a:p>
            <a:pPr>
              <a:lnSpc>
                <a:spcPct val="90000"/>
              </a:lnSpc>
            </a:pPr>
            <a:endParaRPr lang="en-GB" altLang="en-US" b="1" dirty="0" smtClean="0">
              <a:solidFill>
                <a:srgbClr val="3333FF"/>
              </a:solidFill>
              <a:latin typeface="Arial" charset="0"/>
            </a:endParaRPr>
          </a:p>
          <a:p>
            <a:pPr>
              <a:lnSpc>
                <a:spcPct val="90000"/>
              </a:lnSpc>
            </a:pPr>
            <a:r>
              <a:rPr lang="en-GB" altLang="en-US" dirty="0" smtClean="0">
                <a:latin typeface="Arial" charset="0"/>
              </a:rPr>
              <a:t>What sets DRA apart from systematic risk assessment is that it is applied in situations that are:</a:t>
            </a:r>
          </a:p>
          <a:p>
            <a:pPr>
              <a:lnSpc>
                <a:spcPct val="90000"/>
              </a:lnSpc>
            </a:pPr>
            <a:r>
              <a:rPr lang="en-GB" altLang="en-US" dirty="0" smtClean="0">
                <a:latin typeface="Arial" charset="0"/>
              </a:rPr>
              <a:t>- unpredictable/unforeseen risks</a:t>
            </a:r>
          </a:p>
          <a:p>
            <a:pPr>
              <a:lnSpc>
                <a:spcPct val="90000"/>
              </a:lnSpc>
            </a:pPr>
            <a:r>
              <a:rPr lang="en-GB" altLang="en-US" dirty="0" smtClean="0">
                <a:latin typeface="Arial" charset="0"/>
              </a:rPr>
              <a:t>- the risk environment rapidly changes</a:t>
            </a:r>
          </a:p>
          <a:p>
            <a:pPr>
              <a:lnSpc>
                <a:spcPct val="90000"/>
              </a:lnSpc>
            </a:pPr>
            <a:r>
              <a:rPr lang="en-GB" altLang="en-US" dirty="0" smtClean="0">
                <a:latin typeface="Arial" charset="0"/>
              </a:rPr>
              <a:t>- allows individual to make a risk judgement</a:t>
            </a:r>
          </a:p>
          <a:p>
            <a:pPr>
              <a:lnSpc>
                <a:spcPct val="90000"/>
              </a:lnSpc>
            </a:pPr>
            <a:r>
              <a:rPr lang="en-GB" altLang="en-US" dirty="0" smtClean="0">
                <a:latin typeface="Arial" charset="0"/>
              </a:rPr>
              <a:t> - provides personnel with a consistent approach to assessing  risk</a:t>
            </a:r>
          </a:p>
          <a:p>
            <a:pPr>
              <a:lnSpc>
                <a:spcPct val="90000"/>
              </a:lnSpc>
            </a:pPr>
            <a:endParaRPr lang="en-GB" altLang="en-US" dirty="0" smtClean="0">
              <a:latin typeface="Arial" charset="0"/>
            </a:endParaRPr>
          </a:p>
          <a:p>
            <a:pPr>
              <a:lnSpc>
                <a:spcPct val="90000"/>
              </a:lnSpc>
            </a:pPr>
            <a:r>
              <a:rPr lang="en-GB" altLang="en-US" dirty="0" smtClean="0">
                <a:latin typeface="Arial" charset="0"/>
              </a:rPr>
              <a:t>Police are:</a:t>
            </a:r>
          </a:p>
          <a:p>
            <a:pPr>
              <a:lnSpc>
                <a:spcPct val="90000"/>
              </a:lnSpc>
              <a:buFontTx/>
              <a:buChar char="-"/>
            </a:pPr>
            <a:r>
              <a:rPr lang="en-GB" altLang="en-US" dirty="0" smtClean="0">
                <a:latin typeface="Arial" charset="0"/>
              </a:rPr>
              <a:t>required to work in extremely hazardous and dynamic situations </a:t>
            </a:r>
          </a:p>
          <a:p>
            <a:pPr>
              <a:lnSpc>
                <a:spcPct val="90000"/>
              </a:lnSpc>
              <a:buFontTx/>
              <a:buChar char="-"/>
            </a:pPr>
            <a:r>
              <a:rPr lang="en-GB" altLang="en-US" dirty="0" smtClean="0">
                <a:latin typeface="Arial" charset="0"/>
              </a:rPr>
              <a:t> clearly defined command and control rank structure</a:t>
            </a:r>
          </a:p>
          <a:p>
            <a:pPr>
              <a:lnSpc>
                <a:spcPct val="90000"/>
              </a:lnSpc>
              <a:buFontTx/>
              <a:buChar char="-"/>
            </a:pPr>
            <a:r>
              <a:rPr lang="en-GB" altLang="en-US" dirty="0" smtClean="0">
                <a:latin typeface="Arial" charset="0"/>
              </a:rPr>
              <a:t>police officers often operate as ‘single’ units and may be the first to arrive at the scene with little or no experience </a:t>
            </a:r>
          </a:p>
          <a:p>
            <a:pPr>
              <a:lnSpc>
                <a:spcPct val="90000"/>
              </a:lnSpc>
              <a:buFontTx/>
              <a:buChar char="-"/>
            </a:pPr>
            <a:r>
              <a:rPr lang="en-GB" altLang="en-US" dirty="0" smtClean="0">
                <a:latin typeface="Arial" charset="0"/>
              </a:rPr>
              <a:t>initially, they often do not have back-up or specialist resources to deal with the emergency</a:t>
            </a:r>
          </a:p>
          <a:p>
            <a:pPr>
              <a:lnSpc>
                <a:spcPct val="90000"/>
              </a:lnSpc>
            </a:pPr>
            <a:r>
              <a:rPr lang="en-GB" altLang="en-US" dirty="0" smtClean="0">
                <a:latin typeface="Arial" charset="0"/>
              </a:rPr>
              <a:t>- Awards for bravery: core values not defined mixed messages will be received about risk judgements</a:t>
            </a:r>
          </a:p>
          <a:p>
            <a:pPr>
              <a:lnSpc>
                <a:spcPct val="90000"/>
              </a:lnSpc>
              <a:buFontTx/>
              <a:buChar char="-"/>
            </a:pPr>
            <a:endParaRPr lang="en-GB" altLang="en-US" dirty="0" smtClean="0">
              <a:latin typeface="Arial" charset="0"/>
            </a:endParaRPr>
          </a:p>
          <a:p>
            <a:pPr>
              <a:lnSpc>
                <a:spcPct val="90000"/>
              </a:lnSpc>
            </a:pPr>
            <a:r>
              <a:rPr lang="en-GB" altLang="en-US" dirty="0" smtClean="0">
                <a:latin typeface="Arial" charset="0"/>
              </a:rPr>
              <a:t>Whilst it is the responsibility of the organisation to provide a safe environment it cannot foresee all risks and therefore it is up to the individual to make those decisions.  </a:t>
            </a:r>
          </a:p>
          <a:p>
            <a:pPr>
              <a:lnSpc>
                <a:spcPct val="90000"/>
              </a:lnSpc>
            </a:pPr>
            <a:r>
              <a:rPr lang="en-GB" altLang="en-US" dirty="0" smtClean="0">
                <a:latin typeface="Arial" charset="0"/>
              </a:rPr>
              <a:t>(IND05; Unit 303 1.3)</a:t>
            </a:r>
          </a:p>
        </p:txBody>
      </p:sp>
    </p:spTree>
    <p:extLst>
      <p:ext uri="{BB962C8B-B14F-4D97-AF65-F5344CB8AC3E}">
        <p14:creationId xmlns:p14="http://schemas.microsoft.com/office/powerpoint/2010/main" val="901834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tags" Target="../tags/tag5.xm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4.jpeg"/><Relationship Id="rId5" Type="http://schemas.openxmlformats.org/officeDocument/2006/relationships/notesSlide" Target="../notesSlides/notesSlide2.xml"/><Relationship Id="rId4"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notesSlide" Target="../notesSlides/notesSlide3.xml"/><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slideLayout" Target="../slideLayouts/slideLayout4.xml"/><Relationship Id="rId2" Type="http://schemas.openxmlformats.org/officeDocument/2006/relationships/tags" Target="../tags/tag7.xml"/><Relationship Id="rId16" Type="http://schemas.microsoft.com/office/2007/relationships/hdphoto" Target="../media/hdphoto1.wdp"/><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tags" Target="../tags/tag16.xml"/><Relationship Id="rId5" Type="http://schemas.openxmlformats.org/officeDocument/2006/relationships/tags" Target="../tags/tag10.xml"/><Relationship Id="rId15" Type="http://schemas.openxmlformats.org/officeDocument/2006/relationships/image" Target="../media/image6.png"/><Relationship Id="rId10" Type="http://schemas.openxmlformats.org/officeDocument/2006/relationships/tags" Target="../tags/tag15.xml"/><Relationship Id="rId4" Type="http://schemas.openxmlformats.org/officeDocument/2006/relationships/tags" Target="../tags/tag9.xml"/><Relationship Id="rId9" Type="http://schemas.openxmlformats.org/officeDocument/2006/relationships/tags" Target="../tags/tag14.xml"/><Relationship Id="rId1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8.xml"/><Relationship Id="rId1" Type="http://schemas.openxmlformats.org/officeDocument/2006/relationships/tags" Target="../tags/tag17.xml"/><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19.xml"/><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1.xml"/><Relationship Id="rId1" Type="http://schemas.openxmlformats.org/officeDocument/2006/relationships/tags" Target="../tags/tag20.xml"/><Relationship Id="rId5" Type="http://schemas.openxmlformats.org/officeDocument/2006/relationships/image" Target="../media/image10.jpe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tags" Target="../tags/tag24.xml"/><Relationship Id="rId2" Type="http://schemas.openxmlformats.org/officeDocument/2006/relationships/tags" Target="../tags/tag23.xml"/><Relationship Id="rId1" Type="http://schemas.openxmlformats.org/officeDocument/2006/relationships/tags" Target="../tags/tag22.xml"/><Relationship Id="rId6" Type="http://schemas.openxmlformats.org/officeDocument/2006/relationships/image" Target="../media/image11.jpe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tags" Target="../tags/tag27.xml"/><Relationship Id="rId2" Type="http://schemas.openxmlformats.org/officeDocument/2006/relationships/tags" Target="../tags/tag26.xml"/><Relationship Id="rId1" Type="http://schemas.openxmlformats.org/officeDocument/2006/relationships/tags" Target="../tags/tag25.xml"/><Relationship Id="rId6" Type="http://schemas.openxmlformats.org/officeDocument/2006/relationships/image" Target="../media/image11.jpe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tags" Target="../tags/tag30.xml"/><Relationship Id="rId2" Type="http://schemas.openxmlformats.org/officeDocument/2006/relationships/tags" Target="../tags/tag29.xml"/><Relationship Id="rId1" Type="http://schemas.openxmlformats.org/officeDocument/2006/relationships/tags" Target="../tags/tag28.xml"/><Relationship Id="rId6" Type="http://schemas.openxmlformats.org/officeDocument/2006/relationships/image" Target="../media/image12.jpe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tags" Target="../tags/tag33.xml"/><Relationship Id="rId2" Type="http://schemas.openxmlformats.org/officeDocument/2006/relationships/tags" Target="../tags/tag32.xml"/><Relationship Id="rId1" Type="http://schemas.openxmlformats.org/officeDocument/2006/relationships/tags" Target="../tags/tag31.xml"/><Relationship Id="rId6" Type="http://schemas.openxmlformats.org/officeDocument/2006/relationships/image" Target="../media/image13.jpe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tags" Target="../tags/tag36.xml"/><Relationship Id="rId2" Type="http://schemas.openxmlformats.org/officeDocument/2006/relationships/tags" Target="../tags/tag35.xml"/><Relationship Id="rId1" Type="http://schemas.openxmlformats.org/officeDocument/2006/relationships/tags" Target="../tags/tag34.xml"/><Relationship Id="rId6" Type="http://schemas.openxmlformats.org/officeDocument/2006/relationships/image" Target="../media/image14.jpe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tags" Target="../tags/tag39.xml"/><Relationship Id="rId2" Type="http://schemas.openxmlformats.org/officeDocument/2006/relationships/tags" Target="../tags/tag38.xml"/><Relationship Id="rId1" Type="http://schemas.openxmlformats.org/officeDocument/2006/relationships/tags" Target="../tags/tag37.xml"/><Relationship Id="rId6" Type="http://schemas.openxmlformats.org/officeDocument/2006/relationships/image" Target="../media/image15.jpe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1.xml"/><Relationship Id="rId1" Type="http://schemas.openxmlformats.org/officeDocument/2006/relationships/tags" Target="../tags/tag40.xml"/><Relationship Id="rId4" Type="http://schemas.openxmlformats.org/officeDocument/2006/relationships/notesSlide" Target="../notesSlides/notesSlide1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3.xml"/><Relationship Id="rId1" Type="http://schemas.openxmlformats.org/officeDocument/2006/relationships/tags" Target="../tags/tag42.xml"/><Relationship Id="rId5" Type="http://schemas.openxmlformats.org/officeDocument/2006/relationships/image" Target="../media/image16.jpeg"/><Relationship Id="rId4" Type="http://schemas.openxmlformats.org/officeDocument/2006/relationships/notesSlide" Target="../notesSlides/notesSlide14.xml"/></Relationships>
</file>

<file path=ppt/slides/_rels/slide22.xml.rels><?xml version="1.0" encoding="UTF-8" standalone="yes"?>
<Relationships xmlns="http://schemas.openxmlformats.org/package/2006/relationships"><Relationship Id="rId3" Type="http://schemas.openxmlformats.org/officeDocument/2006/relationships/tags" Target="../tags/tag46.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image" Target="../media/image17.jpeg"/><Relationship Id="rId5" Type="http://schemas.openxmlformats.org/officeDocument/2006/relationships/notesSlide" Target="../notesSlides/notesSlide15.xml"/><Relationship Id="rId4"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47.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49.xml"/><Relationship Id="rId1" Type="http://schemas.openxmlformats.org/officeDocument/2006/relationships/tags" Target="../tags/tag48.xml"/><Relationship Id="rId5" Type="http://schemas.openxmlformats.org/officeDocument/2006/relationships/image" Target="../media/image19.png"/><Relationship Id="rId4" Type="http://schemas.openxmlformats.org/officeDocument/2006/relationships/notesSlide" Target="../notesSlides/notesSlide18.xml"/></Relationships>
</file>

<file path=ppt/slides/_rels/slide26.xml.rels><?xml version="1.0" encoding="UTF-8" standalone="yes"?>
<Relationships xmlns="http://schemas.openxmlformats.org/package/2006/relationships"><Relationship Id="rId3" Type="http://schemas.openxmlformats.org/officeDocument/2006/relationships/tags" Target="../tags/tag52.xml"/><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image" Target="../media/image20.jpeg"/><Relationship Id="rId5" Type="http://schemas.openxmlformats.org/officeDocument/2006/relationships/notesSlide" Target="../notesSlides/notesSlide19.xml"/><Relationship Id="rId4"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Certificate of Knowledge in Policing</a:t>
            </a:r>
            <a:br>
              <a:rPr lang="en-GB" dirty="0"/>
            </a:br>
            <a:endParaRPr lang="en-GB" dirty="0"/>
          </a:p>
        </p:txBody>
      </p:sp>
      <p:sp>
        <p:nvSpPr>
          <p:cNvPr id="3" name="Subtitle 2"/>
          <p:cNvSpPr>
            <a:spLocks noGrp="1"/>
          </p:cNvSpPr>
          <p:nvPr>
            <p:ph type="subTitle" idx="1"/>
          </p:nvPr>
        </p:nvSpPr>
        <p:spPr/>
        <p:txBody>
          <a:bodyPr/>
          <a:lstStyle/>
          <a:p>
            <a:r>
              <a:rPr lang="en-GB" dirty="0" smtClean="0"/>
              <a:t>Wynne Jones</a:t>
            </a: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8640"/>
            <a:ext cx="9144000" cy="2016224"/>
          </a:xfrm>
        </p:spPr>
        <p:txBody>
          <a:bodyPr>
            <a:normAutofit/>
          </a:bodyPr>
          <a:lstStyle/>
          <a:p>
            <a:r>
              <a:rPr lang="en-GB" dirty="0"/>
              <a:t>Initial Response to Incidents</a:t>
            </a:r>
          </a:p>
        </p:txBody>
      </p:sp>
    </p:spTree>
    <p:extLst>
      <p:ext uri="{BB962C8B-B14F-4D97-AF65-F5344CB8AC3E}">
        <p14:creationId xmlns:p14="http://schemas.microsoft.com/office/powerpoint/2010/main" val="39385010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altLang="en-US" dirty="0"/>
              <a:t>Definition of </a:t>
            </a:r>
            <a:r>
              <a:rPr lang="en-GB" altLang="en-US" dirty="0" smtClean="0"/>
              <a:t>‘Incident’</a:t>
            </a:r>
            <a:endParaRPr lang="en-GB" dirty="0"/>
          </a:p>
        </p:txBody>
      </p:sp>
      <p:pic>
        <p:nvPicPr>
          <p:cNvPr id="8" name="Content Placeholder 7"/>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611560" y="2228867"/>
            <a:ext cx="7848872" cy="3504390"/>
          </a:xfrm>
          <a:effectLst>
            <a:softEdge rad="317500"/>
          </a:effectLst>
        </p:spPr>
      </p:pic>
      <p:sp>
        <p:nvSpPr>
          <p:cNvPr id="3" name="TextBox 2"/>
          <p:cNvSpPr txBox="1"/>
          <p:nvPr>
            <p:custDataLst>
              <p:tags r:id="rId2"/>
            </p:custDataLst>
          </p:nvPr>
        </p:nvSpPr>
        <p:spPr>
          <a:xfrm>
            <a:off x="611560" y="1340768"/>
            <a:ext cx="7848872" cy="1631216"/>
          </a:xfrm>
          <a:prstGeom prst="rect">
            <a:avLst/>
          </a:prstGeom>
          <a:noFill/>
        </p:spPr>
        <p:txBody>
          <a:bodyPr wrap="square" rtlCol="0">
            <a:spAutoFit/>
          </a:bodyPr>
          <a:lstStyle/>
          <a:p>
            <a:pPr algn="ctr"/>
            <a:r>
              <a:rPr lang="en-GB" altLang="en-US" sz="3200" b="0" kern="0" dirty="0">
                <a:solidFill>
                  <a:srgbClr val="3333FF"/>
                </a:solidFill>
              </a:rPr>
              <a:t>An unforeseen or sudden event </a:t>
            </a:r>
            <a:endParaRPr lang="en-GB" altLang="en-US" sz="3200" b="0" kern="0" dirty="0" smtClean="0">
              <a:solidFill>
                <a:srgbClr val="3333FF"/>
              </a:solidFill>
            </a:endParaRPr>
          </a:p>
          <a:p>
            <a:pPr algn="ctr"/>
            <a:r>
              <a:rPr lang="en-GB" altLang="en-US" sz="3200" b="0" kern="0" dirty="0" smtClean="0">
                <a:solidFill>
                  <a:srgbClr val="3333FF"/>
                </a:solidFill>
              </a:rPr>
              <a:t>that </a:t>
            </a:r>
            <a:r>
              <a:rPr lang="en-GB" altLang="en-US" sz="3200" b="0" kern="0" dirty="0">
                <a:solidFill>
                  <a:srgbClr val="3333FF"/>
                </a:solidFill>
              </a:rPr>
              <a:t>requires appropriate action</a:t>
            </a:r>
          </a:p>
          <a:p>
            <a:pPr marL="0" indent="0"/>
            <a:endParaRPr lang="en-GB" altLang="en-US" b="0" kern="0" dirty="0">
              <a:solidFill>
                <a:srgbClr val="3333FF"/>
              </a:solidFill>
            </a:endParaRPr>
          </a:p>
          <a:p>
            <a:endParaRPr lang="en-GB" dirty="0"/>
          </a:p>
        </p:txBody>
      </p:sp>
    </p:spTree>
    <p:extLst>
      <p:ext uri="{BB962C8B-B14F-4D97-AF65-F5344CB8AC3E}">
        <p14:creationId xmlns:p14="http://schemas.microsoft.com/office/powerpoint/2010/main" val="2617708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4378" name="Picture 10" descr="shoplifter 3"/>
          <p:cNvPicPr>
            <a:picLocks noChangeAspect="1" noChangeArrowheads="1"/>
          </p:cNvPicPr>
          <p:nvPr>
            <p:custDataLst>
              <p:tags r:id="rId1"/>
            </p:custDataLst>
          </p:nvPr>
        </p:nvPicPr>
        <p:blipFill rotWithShape="1">
          <a:blip r:embed="rId6" cstate="print">
            <a:extLst>
              <a:ext uri="{28A0092B-C50C-407E-A947-70E740481C1C}">
                <a14:useLocalDpi xmlns:a14="http://schemas.microsoft.com/office/drawing/2010/main" val="0"/>
              </a:ext>
            </a:extLst>
          </a:blip>
          <a:srcRect t="33773"/>
          <a:stretch/>
        </p:blipFill>
        <p:spPr bwMode="auto">
          <a:xfrm>
            <a:off x="1043608" y="1460326"/>
            <a:ext cx="7259584" cy="393801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314370" name="Rectangle 2"/>
          <p:cNvSpPr>
            <a:spLocks noGrp="1" noChangeArrowheads="1"/>
          </p:cNvSpPr>
          <p:nvPr>
            <p:ph type="title"/>
            <p:custDataLst>
              <p:tags r:id="rId2"/>
            </p:custDataLst>
          </p:nvPr>
        </p:nvSpPr>
        <p:spPr>
          <a:xfrm>
            <a:off x="558600" y="332656"/>
            <a:ext cx="8229600" cy="549275"/>
          </a:xfrm>
        </p:spPr>
        <p:txBody>
          <a:bodyPr>
            <a:normAutofit fontScale="90000"/>
          </a:bodyPr>
          <a:lstStyle/>
          <a:p>
            <a:r>
              <a:rPr lang="en-GB" altLang="en-US" sz="3200" b="1" dirty="0" smtClean="0"/>
              <a:t>Types of incident</a:t>
            </a:r>
            <a:endParaRPr lang="en-US" altLang="en-US" sz="3200" b="1" dirty="0" smtClean="0"/>
          </a:p>
        </p:txBody>
      </p:sp>
      <p:sp>
        <p:nvSpPr>
          <p:cNvPr id="314371" name="Rectangle 3"/>
          <p:cNvSpPr>
            <a:spLocks noGrp="1" noChangeArrowheads="1"/>
          </p:cNvSpPr>
          <p:nvPr>
            <p:ph type="body" sz="half" idx="1"/>
            <p:custDataLst>
              <p:tags r:id="rId3"/>
            </p:custDataLst>
          </p:nvPr>
        </p:nvSpPr>
        <p:spPr>
          <a:xfrm>
            <a:off x="107504" y="2564904"/>
            <a:ext cx="8928992" cy="3168352"/>
          </a:xfrm>
        </p:spPr>
        <p:txBody>
          <a:bodyPr>
            <a:normAutofit lnSpcReduction="10000"/>
          </a:bodyPr>
          <a:lstStyle/>
          <a:p>
            <a:pPr marL="0" indent="0"/>
            <a:endParaRPr lang="en-GB" altLang="en-US" dirty="0" smtClean="0"/>
          </a:p>
          <a:p>
            <a:pPr marL="0" indent="0"/>
            <a:endParaRPr lang="en-GB" altLang="en-US" dirty="0" smtClean="0"/>
          </a:p>
          <a:p>
            <a:pPr marL="0" indent="0" algn="ctr"/>
            <a:endParaRPr lang="en-GB" altLang="en-US" dirty="0" smtClean="0"/>
          </a:p>
          <a:p>
            <a:pPr marL="0" indent="0" algn="ctr"/>
            <a:endParaRPr lang="en-GB" altLang="en-US" sz="3200" dirty="0" smtClean="0"/>
          </a:p>
          <a:p>
            <a:pPr marL="0" indent="0" algn="ctr"/>
            <a:endParaRPr lang="en-GB" altLang="en-US" sz="3200" dirty="0"/>
          </a:p>
          <a:p>
            <a:pPr marL="0" indent="0" algn="ctr"/>
            <a:r>
              <a:rPr lang="en-GB" altLang="en-US" sz="3200" b="1" dirty="0" smtClean="0"/>
              <a:t>Crime</a:t>
            </a:r>
          </a:p>
          <a:p>
            <a:pPr marL="0" indent="0"/>
            <a:endParaRPr lang="en-GB" altLang="en-US" dirty="0" smtClean="0"/>
          </a:p>
        </p:txBody>
      </p:sp>
    </p:spTree>
    <p:extLst>
      <p:ext uri="{BB962C8B-B14F-4D97-AF65-F5344CB8AC3E}">
        <p14:creationId xmlns:p14="http://schemas.microsoft.com/office/powerpoint/2010/main" val="217571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4371">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43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437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shoplifter2"/>
          <p:cNvPicPr>
            <a:picLocks noChangeAspect="1" noChangeArrowheads="1"/>
          </p:cNvPicPr>
          <p:nvPr/>
        </p:nvPicPr>
        <p:blipFill rotWithShape="1">
          <a:blip r:embed="rId14" cstate="print">
            <a:lum bright="70000" contrast="-70000"/>
            <a:extLst>
              <a:ext uri="{28A0092B-C50C-407E-A947-70E740481C1C}">
                <a14:useLocalDpi xmlns:a14="http://schemas.microsoft.com/office/drawing/2010/main" val="0"/>
              </a:ext>
            </a:extLst>
          </a:blip>
          <a:srcRect r="10357"/>
          <a:stretch/>
        </p:blipFill>
        <p:spPr bwMode="auto">
          <a:xfrm>
            <a:off x="1907208" y="1120243"/>
            <a:ext cx="7236792" cy="454100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hoplifter2"/>
          <p:cNvPicPr>
            <a:picLocks noChangeAspect="1" noChangeArrowheads="1"/>
          </p:cNvPicPr>
          <p:nvPr/>
        </p:nvPicPr>
        <p:blipFill rotWithShape="1">
          <a:blip r:embed="rId15" cstate="print">
            <a:extLst>
              <a:ext uri="{BEBA8EAE-BF5A-486C-A8C5-ECC9F3942E4B}">
                <a14:imgProps xmlns:a14="http://schemas.microsoft.com/office/drawing/2010/main">
                  <a14:imgLayer r:embed="rId16">
                    <a14:imgEffect>
                      <a14:brightnessContrast bright="20000" contrast="40000"/>
                    </a14:imgEffect>
                  </a14:imgLayer>
                </a14:imgProps>
              </a:ext>
              <a:ext uri="{28A0092B-C50C-407E-A947-70E740481C1C}">
                <a14:useLocalDpi xmlns:a14="http://schemas.microsoft.com/office/drawing/2010/main" val="0"/>
              </a:ext>
            </a:extLst>
          </a:blip>
          <a:srcRect r="14286" b="4056"/>
          <a:stretch/>
        </p:blipFill>
        <p:spPr bwMode="auto">
          <a:xfrm>
            <a:off x="4746021" y="1100658"/>
            <a:ext cx="4146459" cy="4560590"/>
          </a:xfrm>
          <a:prstGeom prst="rect">
            <a:avLst/>
          </a:prstGeom>
          <a:noFill/>
          <a:extLst>
            <a:ext uri="{909E8E84-426E-40DD-AFC4-6F175D3DCCD1}">
              <a14:hiddenFill xmlns:a14="http://schemas.microsoft.com/office/drawing/2010/main">
                <a:solidFill>
                  <a:srgbClr val="FFFFFF"/>
                </a:solidFill>
              </a14:hiddenFill>
            </a:ext>
          </a:extLst>
        </p:spPr>
      </p:pic>
      <p:sp>
        <p:nvSpPr>
          <p:cNvPr id="427010" name="Rectangle 2"/>
          <p:cNvSpPr>
            <a:spLocks noGrp="1" noChangeArrowheads="1"/>
          </p:cNvSpPr>
          <p:nvPr>
            <p:ph type="title"/>
            <p:custDataLst>
              <p:tags r:id="rId1"/>
            </p:custDataLst>
          </p:nvPr>
        </p:nvSpPr>
        <p:spPr/>
        <p:txBody>
          <a:bodyPr/>
          <a:lstStyle/>
          <a:p>
            <a:r>
              <a:rPr lang="en-GB" altLang="en-US" sz="3200" dirty="0" smtClean="0"/>
              <a:t>Volume and Priority Crime</a:t>
            </a:r>
          </a:p>
        </p:txBody>
      </p:sp>
      <p:sp>
        <p:nvSpPr>
          <p:cNvPr id="4" name="TextBox 3"/>
          <p:cNvSpPr txBox="1"/>
          <p:nvPr>
            <p:custDataLst>
              <p:tags r:id="rId2"/>
            </p:custDataLst>
          </p:nvPr>
        </p:nvSpPr>
        <p:spPr>
          <a:xfrm>
            <a:off x="3897225" y="1268760"/>
            <a:ext cx="1390124" cy="584775"/>
          </a:xfrm>
          <a:prstGeom prst="rect">
            <a:avLst/>
          </a:prstGeom>
          <a:noFill/>
        </p:spPr>
        <p:txBody>
          <a:bodyPr wrap="none" rtlCol="0">
            <a:spAutoFit/>
          </a:bodyPr>
          <a:lstStyle/>
          <a:p>
            <a:r>
              <a:rPr lang="en-GB" dirty="0" smtClean="0">
                <a:solidFill>
                  <a:srgbClr val="002060"/>
                </a:solidFill>
              </a:rPr>
              <a:t>Theft</a:t>
            </a:r>
            <a:endParaRPr lang="en-GB" dirty="0">
              <a:solidFill>
                <a:srgbClr val="002060"/>
              </a:solidFill>
            </a:endParaRPr>
          </a:p>
        </p:txBody>
      </p:sp>
      <p:sp>
        <p:nvSpPr>
          <p:cNvPr id="8" name="TextBox 7"/>
          <p:cNvSpPr txBox="1"/>
          <p:nvPr>
            <p:custDataLst>
              <p:tags r:id="rId3"/>
            </p:custDataLst>
          </p:nvPr>
        </p:nvSpPr>
        <p:spPr>
          <a:xfrm>
            <a:off x="3477033" y="1772816"/>
            <a:ext cx="2165978" cy="584775"/>
          </a:xfrm>
          <a:prstGeom prst="rect">
            <a:avLst/>
          </a:prstGeom>
          <a:noFill/>
        </p:spPr>
        <p:txBody>
          <a:bodyPr wrap="none" rtlCol="0">
            <a:spAutoFit/>
          </a:bodyPr>
          <a:lstStyle/>
          <a:p>
            <a:r>
              <a:rPr lang="en-GB" altLang="en-US" dirty="0" smtClean="0">
                <a:solidFill>
                  <a:srgbClr val="002060"/>
                </a:solidFill>
              </a:rPr>
              <a:t>Burglary</a:t>
            </a:r>
          </a:p>
        </p:txBody>
      </p:sp>
      <p:sp>
        <p:nvSpPr>
          <p:cNvPr id="9" name="TextBox 8"/>
          <p:cNvSpPr txBox="1"/>
          <p:nvPr>
            <p:custDataLst>
              <p:tags r:id="rId4"/>
            </p:custDataLst>
          </p:nvPr>
        </p:nvSpPr>
        <p:spPr>
          <a:xfrm>
            <a:off x="3582551" y="2276872"/>
            <a:ext cx="2105064" cy="584775"/>
          </a:xfrm>
          <a:prstGeom prst="rect">
            <a:avLst/>
          </a:prstGeom>
          <a:noFill/>
        </p:spPr>
        <p:txBody>
          <a:bodyPr wrap="none" rtlCol="0">
            <a:spAutoFit/>
          </a:bodyPr>
          <a:lstStyle/>
          <a:p>
            <a:r>
              <a:rPr lang="en-GB" altLang="en-US" dirty="0" smtClean="0">
                <a:solidFill>
                  <a:srgbClr val="002060"/>
                </a:solidFill>
              </a:rPr>
              <a:t>Robbery</a:t>
            </a:r>
          </a:p>
        </p:txBody>
      </p:sp>
      <p:sp>
        <p:nvSpPr>
          <p:cNvPr id="5" name="Rectangle 4"/>
          <p:cNvSpPr/>
          <p:nvPr>
            <p:custDataLst>
              <p:tags r:id="rId5"/>
            </p:custDataLst>
          </p:nvPr>
        </p:nvSpPr>
        <p:spPr>
          <a:xfrm>
            <a:off x="3677867" y="2780928"/>
            <a:ext cx="1885453" cy="584775"/>
          </a:xfrm>
          <a:prstGeom prst="rect">
            <a:avLst/>
          </a:prstGeom>
        </p:spPr>
        <p:txBody>
          <a:bodyPr wrap="none">
            <a:spAutoFit/>
          </a:bodyPr>
          <a:lstStyle/>
          <a:p>
            <a:r>
              <a:rPr lang="en-GB" altLang="en-US" dirty="0" smtClean="0">
                <a:solidFill>
                  <a:srgbClr val="002060"/>
                </a:solidFill>
              </a:rPr>
              <a:t>Assault</a:t>
            </a:r>
          </a:p>
        </p:txBody>
      </p:sp>
      <p:sp>
        <p:nvSpPr>
          <p:cNvPr id="7" name="Rectangle 6"/>
          <p:cNvSpPr/>
          <p:nvPr>
            <p:custDataLst>
              <p:tags r:id="rId6"/>
            </p:custDataLst>
          </p:nvPr>
        </p:nvSpPr>
        <p:spPr>
          <a:xfrm>
            <a:off x="2530841" y="3284984"/>
            <a:ext cx="4132863" cy="584775"/>
          </a:xfrm>
          <a:prstGeom prst="rect">
            <a:avLst/>
          </a:prstGeom>
        </p:spPr>
        <p:txBody>
          <a:bodyPr wrap="none">
            <a:spAutoFit/>
          </a:bodyPr>
          <a:lstStyle/>
          <a:p>
            <a:r>
              <a:rPr lang="en-GB" altLang="en-US" dirty="0" smtClean="0">
                <a:solidFill>
                  <a:srgbClr val="002060"/>
                </a:solidFill>
              </a:rPr>
              <a:t>Criminal Damage</a:t>
            </a:r>
          </a:p>
        </p:txBody>
      </p:sp>
      <p:sp>
        <p:nvSpPr>
          <p:cNvPr id="10" name="Rectangle 9"/>
          <p:cNvSpPr/>
          <p:nvPr>
            <p:custDataLst>
              <p:tags r:id="rId7"/>
            </p:custDataLst>
          </p:nvPr>
        </p:nvSpPr>
        <p:spPr>
          <a:xfrm>
            <a:off x="2796559" y="3789040"/>
            <a:ext cx="3643947" cy="584775"/>
          </a:xfrm>
          <a:prstGeom prst="rect">
            <a:avLst/>
          </a:prstGeom>
        </p:spPr>
        <p:txBody>
          <a:bodyPr wrap="none">
            <a:spAutoFit/>
          </a:bodyPr>
          <a:lstStyle/>
          <a:p>
            <a:r>
              <a:rPr lang="en-GB" altLang="en-US" dirty="0" smtClean="0">
                <a:solidFill>
                  <a:srgbClr val="002060"/>
                </a:solidFill>
              </a:rPr>
              <a:t>Drugs offences</a:t>
            </a:r>
          </a:p>
        </p:txBody>
      </p:sp>
      <p:sp>
        <p:nvSpPr>
          <p:cNvPr id="14" name="Rectangle 13"/>
          <p:cNvSpPr/>
          <p:nvPr>
            <p:custDataLst>
              <p:tags r:id="rId8"/>
            </p:custDataLst>
          </p:nvPr>
        </p:nvSpPr>
        <p:spPr>
          <a:xfrm>
            <a:off x="2017202" y="4293096"/>
            <a:ext cx="5113900" cy="584775"/>
          </a:xfrm>
          <a:prstGeom prst="rect">
            <a:avLst/>
          </a:prstGeom>
        </p:spPr>
        <p:txBody>
          <a:bodyPr wrap="none">
            <a:spAutoFit/>
          </a:bodyPr>
          <a:lstStyle/>
          <a:p>
            <a:r>
              <a:rPr lang="en-GB" altLang="en-US" dirty="0" smtClean="0">
                <a:solidFill>
                  <a:srgbClr val="002060"/>
                </a:solidFill>
              </a:rPr>
              <a:t>Anti Social Behaviour</a:t>
            </a:r>
          </a:p>
        </p:txBody>
      </p:sp>
      <p:sp>
        <p:nvSpPr>
          <p:cNvPr id="15" name="Rectangle 14"/>
          <p:cNvSpPr/>
          <p:nvPr>
            <p:custDataLst>
              <p:tags r:id="rId9"/>
            </p:custDataLst>
          </p:nvPr>
        </p:nvSpPr>
        <p:spPr>
          <a:xfrm>
            <a:off x="3022073" y="5301208"/>
            <a:ext cx="2953053" cy="584775"/>
          </a:xfrm>
          <a:prstGeom prst="rect">
            <a:avLst/>
          </a:prstGeom>
        </p:spPr>
        <p:txBody>
          <a:bodyPr wrap="none">
            <a:spAutoFit/>
          </a:bodyPr>
          <a:lstStyle/>
          <a:p>
            <a:r>
              <a:rPr lang="en-GB" altLang="en-US" dirty="0" smtClean="0">
                <a:solidFill>
                  <a:srgbClr val="002060"/>
                </a:solidFill>
              </a:rPr>
              <a:t>Harassment</a:t>
            </a:r>
          </a:p>
        </p:txBody>
      </p:sp>
      <p:sp>
        <p:nvSpPr>
          <p:cNvPr id="11" name="Rectangle 10"/>
          <p:cNvSpPr/>
          <p:nvPr>
            <p:custDataLst>
              <p:tags r:id="rId10"/>
            </p:custDataLst>
          </p:nvPr>
        </p:nvSpPr>
        <p:spPr>
          <a:xfrm>
            <a:off x="2625291" y="5733256"/>
            <a:ext cx="3884398" cy="584775"/>
          </a:xfrm>
          <a:prstGeom prst="rect">
            <a:avLst/>
          </a:prstGeom>
        </p:spPr>
        <p:txBody>
          <a:bodyPr wrap="none">
            <a:spAutoFit/>
          </a:bodyPr>
          <a:lstStyle/>
          <a:p>
            <a:r>
              <a:rPr lang="en-GB" altLang="en-US" dirty="0" smtClean="0">
                <a:solidFill>
                  <a:srgbClr val="002060"/>
                </a:solidFill>
              </a:rPr>
              <a:t>Domestic Abuse</a:t>
            </a:r>
          </a:p>
        </p:txBody>
      </p:sp>
      <p:sp>
        <p:nvSpPr>
          <p:cNvPr id="12" name="Rectangle 11"/>
          <p:cNvSpPr/>
          <p:nvPr>
            <p:custDataLst>
              <p:tags r:id="rId11"/>
            </p:custDataLst>
          </p:nvPr>
        </p:nvSpPr>
        <p:spPr>
          <a:xfrm>
            <a:off x="3224052" y="4797152"/>
            <a:ext cx="2751074" cy="584775"/>
          </a:xfrm>
          <a:prstGeom prst="rect">
            <a:avLst/>
          </a:prstGeom>
        </p:spPr>
        <p:txBody>
          <a:bodyPr wrap="none">
            <a:spAutoFit/>
          </a:bodyPr>
          <a:lstStyle/>
          <a:p>
            <a:r>
              <a:rPr lang="en-GB" altLang="en-US" dirty="0" smtClean="0">
                <a:solidFill>
                  <a:srgbClr val="002060"/>
                </a:solidFill>
              </a:rPr>
              <a:t>Hate Crime</a:t>
            </a:r>
          </a:p>
        </p:txBody>
      </p:sp>
    </p:spTree>
    <p:extLst>
      <p:ext uri="{BB962C8B-B14F-4D97-AF65-F5344CB8AC3E}">
        <p14:creationId xmlns:p14="http://schemas.microsoft.com/office/powerpoint/2010/main" val="108229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subTnLst>
                                    <p:set>
                                      <p:cBhvr override="childStyle">
                                        <p:cTn dur="1" fill="hold" display="0" masterRel="nextClick" afterEffect="1"/>
                                        <p:tgtEl>
                                          <p:spTgt spid="1026"/>
                                        </p:tgtEl>
                                        <p:attrNameLst>
                                          <p:attrName>style.visibility</p:attrName>
                                        </p:attrNameLst>
                                      </p:cBhvr>
                                      <p:to>
                                        <p:strVal val="hidden"/>
                                      </p:to>
                                    </p:set>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1000"/>
                                        <p:tgtEl>
                                          <p:spTgt spid="8"/>
                                        </p:tgtEl>
                                      </p:cBhvr>
                                    </p:animEffect>
                                  </p:childTnLst>
                                </p:cTn>
                              </p:par>
                            </p:childTnLst>
                          </p:cTn>
                        </p:par>
                        <p:par>
                          <p:cTn id="17" fill="hold">
                            <p:stCondLst>
                              <p:cond delay="1500"/>
                            </p:stCondLst>
                            <p:childTnLst>
                              <p:par>
                                <p:cTn id="18" presetID="10" presetClass="entr" presetSubtype="0"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childTnLst>
                                </p:cTn>
                              </p:par>
                            </p:childTnLst>
                          </p:cTn>
                        </p:par>
                        <p:par>
                          <p:cTn id="21" fill="hold">
                            <p:stCondLst>
                              <p:cond delay="2500"/>
                            </p:stCondLst>
                            <p:childTnLst>
                              <p:par>
                                <p:cTn id="22" presetID="10" presetClass="entr" presetSubtype="0"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childTnLst>
                                </p:cTn>
                              </p:par>
                            </p:childTnLst>
                          </p:cTn>
                        </p:par>
                        <p:par>
                          <p:cTn id="25" fill="hold">
                            <p:stCondLst>
                              <p:cond delay="3500"/>
                            </p:stCondLst>
                            <p:childTnLst>
                              <p:par>
                                <p:cTn id="26" presetID="10" presetClass="entr" presetSubtype="0" fill="hold" grpId="0" nodeType="after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childTnLst>
                                </p:cTn>
                              </p:par>
                            </p:childTnLst>
                          </p:cTn>
                        </p:par>
                        <p:par>
                          <p:cTn id="29" fill="hold">
                            <p:stCondLst>
                              <p:cond delay="4500"/>
                            </p:stCondLst>
                            <p:childTnLst>
                              <p:par>
                                <p:cTn id="30" presetID="10" presetClass="entr" presetSubtype="0" fill="hold" grpId="0" nodeType="after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childTnLst>
                                </p:cTn>
                              </p:par>
                            </p:childTnLst>
                          </p:cTn>
                        </p:par>
                        <p:par>
                          <p:cTn id="33" fill="hold">
                            <p:stCondLst>
                              <p:cond delay="5500"/>
                            </p:stCondLst>
                            <p:childTnLst>
                              <p:par>
                                <p:cTn id="34" presetID="10" presetClass="entr" presetSubtype="0" fill="hold" grpId="0" nodeType="after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1000"/>
                                        <p:tgtEl>
                                          <p:spTgt spid="14"/>
                                        </p:tgtEl>
                                      </p:cBhvr>
                                    </p:animEffect>
                                  </p:childTnLst>
                                </p:cTn>
                              </p:par>
                            </p:childTnLst>
                          </p:cTn>
                        </p:par>
                        <p:par>
                          <p:cTn id="37" fill="hold">
                            <p:stCondLst>
                              <p:cond delay="6500"/>
                            </p:stCondLst>
                            <p:childTnLst>
                              <p:par>
                                <p:cTn id="38" presetID="10" presetClass="entr" presetSubtype="0" fill="hold" grpId="0" nodeType="after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1000"/>
                                        <p:tgtEl>
                                          <p:spTgt spid="12"/>
                                        </p:tgtEl>
                                      </p:cBhvr>
                                    </p:animEffect>
                                  </p:childTnLst>
                                </p:cTn>
                              </p:par>
                            </p:childTnLst>
                          </p:cTn>
                        </p:par>
                        <p:par>
                          <p:cTn id="41" fill="hold">
                            <p:stCondLst>
                              <p:cond delay="7500"/>
                            </p:stCondLst>
                            <p:childTnLst>
                              <p:par>
                                <p:cTn id="42" presetID="10" presetClass="entr" presetSubtype="0" fill="hold" grpId="0" nodeType="after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fade">
                                      <p:cBhvr>
                                        <p:cTn id="44" dur="1000"/>
                                        <p:tgtEl>
                                          <p:spTgt spid="15"/>
                                        </p:tgtEl>
                                      </p:cBhvr>
                                    </p:animEffect>
                                  </p:childTnLst>
                                </p:cTn>
                              </p:par>
                            </p:childTnLst>
                          </p:cTn>
                        </p:par>
                        <p:par>
                          <p:cTn id="45" fill="hold">
                            <p:stCondLst>
                              <p:cond delay="8500"/>
                            </p:stCondLst>
                            <p:childTnLst>
                              <p:par>
                                <p:cTn id="46" presetID="10" presetClass="entr" presetSubtype="0" fill="hold" grpId="0" nodeType="afterEffect">
                                  <p:stCondLst>
                                    <p:cond delay="0"/>
                                  </p:stCondLst>
                                  <p:childTnLst>
                                    <p:set>
                                      <p:cBhvr>
                                        <p:cTn id="47" dur="1" fill="hold">
                                          <p:stCondLst>
                                            <p:cond delay="0"/>
                                          </p:stCondLst>
                                        </p:cTn>
                                        <p:tgtEl>
                                          <p:spTgt spid="11"/>
                                        </p:tgtEl>
                                        <p:attrNameLst>
                                          <p:attrName>style.visibility</p:attrName>
                                        </p:attrNameLst>
                                      </p:cBhvr>
                                      <p:to>
                                        <p:strVal val="visible"/>
                                      </p:to>
                                    </p:set>
                                    <p:animEffect transition="in" filter="fade">
                                      <p:cBhvr>
                                        <p:cTn id="48"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P spid="5" grpId="0"/>
      <p:bldP spid="7" grpId="0"/>
      <p:bldP spid="10" grpId="0"/>
      <p:bldP spid="14" grpId="0"/>
      <p:bldP spid="15" grpId="0"/>
      <p:bldP spid="11"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7123" name="Rectangle 3"/>
          <p:cNvSpPr>
            <a:spLocks noGrp="1" noChangeArrowheads="1"/>
          </p:cNvSpPr>
          <p:nvPr>
            <p:ph type="body" sz="half" idx="1"/>
            <p:custDataLst>
              <p:tags r:id="rId1"/>
            </p:custDataLst>
          </p:nvPr>
        </p:nvSpPr>
        <p:spPr>
          <a:xfrm>
            <a:off x="457200" y="1412875"/>
            <a:ext cx="8135938" cy="4713288"/>
          </a:xfrm>
        </p:spPr>
        <p:txBody>
          <a:bodyPr/>
          <a:lstStyle/>
          <a:p>
            <a:pPr marL="0" indent="0"/>
            <a:endParaRPr lang="en-GB" altLang="en-US" sz="2000" dirty="0" smtClean="0"/>
          </a:p>
          <a:p>
            <a:pPr marL="0" indent="0"/>
            <a:endParaRPr lang="en-GB" altLang="en-US" sz="2400" dirty="0" smtClean="0"/>
          </a:p>
          <a:p>
            <a:pPr marL="0" indent="0"/>
            <a:endParaRPr lang="en-GB" altLang="en-US" sz="2400" dirty="0" smtClean="0"/>
          </a:p>
          <a:p>
            <a:pPr marL="0" indent="0"/>
            <a:endParaRPr lang="en-GB" altLang="en-US" sz="2400" dirty="0" smtClean="0"/>
          </a:p>
          <a:p>
            <a:pPr marL="0" indent="0"/>
            <a:endParaRPr lang="en-GB" altLang="en-US" dirty="0" smtClean="0"/>
          </a:p>
          <a:p>
            <a:pPr marL="0" indent="0"/>
            <a:endParaRPr lang="en-GB" altLang="en-US" dirty="0"/>
          </a:p>
          <a:p>
            <a:pPr marL="0" indent="0"/>
            <a:endParaRPr lang="en-GB" altLang="en-US" dirty="0" smtClean="0"/>
          </a:p>
          <a:p>
            <a:pPr marL="0" indent="0"/>
            <a:endParaRPr lang="en-GB" altLang="en-US" dirty="0"/>
          </a:p>
          <a:p>
            <a:pPr marL="0" indent="0" algn="ctr"/>
            <a:r>
              <a:rPr lang="en-GB" altLang="en-US" sz="3600" b="1" dirty="0" smtClean="0"/>
              <a:t>Non-crime</a:t>
            </a:r>
          </a:p>
          <a:p>
            <a:pPr marL="0" indent="0"/>
            <a:endParaRPr lang="en-GB" altLang="en-US" dirty="0" smtClean="0"/>
          </a:p>
        </p:txBody>
      </p:sp>
      <p:pic>
        <p:nvPicPr>
          <p:cNvPr id="517125" name="Picture 5" descr="managing conflict"/>
          <p:cNvPicPr>
            <a:picLocks noChangeAspect="1" noChangeArrowheads="1"/>
          </p:cNvPicPr>
          <p:nvPr>
            <p:custDataLst>
              <p:tags r:id="rId2"/>
            </p:custDataLst>
          </p:nvPr>
        </p:nvPicPr>
        <p:blipFill>
          <a:blip r:embed="rId5" cstate="print">
            <a:extLst>
              <a:ext uri="{28A0092B-C50C-407E-A947-70E740481C1C}">
                <a14:useLocalDpi xmlns:a14="http://schemas.microsoft.com/office/drawing/2010/main" val="0"/>
              </a:ext>
            </a:extLst>
          </a:blip>
          <a:srcRect/>
          <a:stretch>
            <a:fillRect/>
          </a:stretch>
        </p:blipFill>
        <p:spPr bwMode="auto">
          <a:xfrm>
            <a:off x="1043608" y="1052737"/>
            <a:ext cx="6983178" cy="396044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270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712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71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712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7123" name="Rectangle 3"/>
          <p:cNvSpPr>
            <a:spLocks noGrp="1" noChangeArrowheads="1"/>
          </p:cNvSpPr>
          <p:nvPr>
            <p:ph type="body" sz="half" idx="1"/>
            <p:custDataLst>
              <p:tags r:id="rId1"/>
            </p:custDataLst>
          </p:nvPr>
        </p:nvSpPr>
        <p:spPr>
          <a:xfrm>
            <a:off x="467544" y="1628800"/>
            <a:ext cx="8135938" cy="4392488"/>
          </a:xfrm>
        </p:spPr>
        <p:txBody>
          <a:bodyPr>
            <a:normAutofit lnSpcReduction="10000"/>
          </a:bodyPr>
          <a:lstStyle/>
          <a:p>
            <a:pPr marL="0" indent="0"/>
            <a:endParaRPr lang="en-GB" altLang="en-US" sz="2000" dirty="0" smtClean="0"/>
          </a:p>
          <a:p>
            <a:pPr marL="0" indent="0"/>
            <a:endParaRPr lang="en-GB" altLang="en-US" sz="2400" dirty="0" smtClean="0"/>
          </a:p>
          <a:p>
            <a:pPr marL="0" indent="0"/>
            <a:endParaRPr lang="en-GB" altLang="en-US" sz="2400" dirty="0" smtClean="0"/>
          </a:p>
          <a:p>
            <a:pPr marL="0" indent="0"/>
            <a:endParaRPr lang="en-GB" altLang="en-US" sz="2400" dirty="0" smtClean="0"/>
          </a:p>
          <a:p>
            <a:pPr marL="0" indent="0"/>
            <a:endParaRPr lang="en-GB" altLang="en-US" dirty="0" smtClean="0"/>
          </a:p>
          <a:p>
            <a:pPr marL="0" indent="0"/>
            <a:endParaRPr lang="en-GB" altLang="en-US" dirty="0"/>
          </a:p>
          <a:p>
            <a:pPr marL="0" indent="0"/>
            <a:endParaRPr lang="en-GB" altLang="en-US" dirty="0" smtClean="0"/>
          </a:p>
          <a:p>
            <a:pPr marL="0" indent="0"/>
            <a:endParaRPr lang="en-GB" altLang="en-US" dirty="0"/>
          </a:p>
          <a:p>
            <a:pPr marL="0" indent="0" algn="ctr"/>
            <a:r>
              <a:rPr lang="en-GB" altLang="en-US" sz="3600" b="1" dirty="0" smtClean="0"/>
              <a:t>Roads Policing</a:t>
            </a:r>
          </a:p>
          <a:p>
            <a:pPr marL="0" indent="0"/>
            <a:endParaRPr lang="en-GB" altLang="en-US" dirty="0" smtClean="0"/>
          </a:p>
        </p:txBody>
      </p:sp>
      <p:pic>
        <p:nvPicPr>
          <p:cNvPr id="1026" name="Picture 2" descr="\\Client\G$\Roger Images\Images\DSC_004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504" y="368405"/>
            <a:ext cx="4320480" cy="4716779"/>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lient\G$\Roger Images\Images\Photos\Dscf006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88024" y="382723"/>
            <a:ext cx="4248472" cy="4688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6155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712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712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9171" name="Rectangle 3"/>
          <p:cNvSpPr>
            <a:spLocks noGrp="1" noChangeArrowheads="1"/>
          </p:cNvSpPr>
          <p:nvPr>
            <p:ph type="body" idx="1"/>
            <p:custDataLst>
              <p:tags r:id="rId1"/>
            </p:custDataLst>
          </p:nvPr>
        </p:nvSpPr>
        <p:spPr>
          <a:xfrm>
            <a:off x="457199" y="760750"/>
            <a:ext cx="4402833" cy="4756483"/>
          </a:xfrm>
        </p:spPr>
        <p:txBody>
          <a:bodyPr>
            <a:normAutofit fontScale="92500" lnSpcReduction="10000"/>
          </a:bodyPr>
          <a:lstStyle/>
          <a:p>
            <a:pPr marL="0" lvl="0" indent="0">
              <a:spcBef>
                <a:spcPts val="0"/>
              </a:spcBef>
              <a:buNone/>
            </a:pPr>
            <a:r>
              <a:rPr lang="en-GB" altLang="en-US" sz="2400" dirty="0" smtClean="0">
                <a:solidFill>
                  <a:prstClr val="black"/>
                </a:solidFill>
                <a:latin typeface="Arial" charset="0"/>
              </a:rPr>
              <a:t>A </a:t>
            </a:r>
            <a:r>
              <a:rPr lang="en-GB" altLang="en-US" sz="2400" b="1" dirty="0">
                <a:solidFill>
                  <a:srgbClr val="3333FF"/>
                </a:solidFill>
                <a:latin typeface="Arial" charset="0"/>
              </a:rPr>
              <a:t>Critical Incident </a:t>
            </a:r>
            <a:r>
              <a:rPr lang="en-GB" altLang="en-US" sz="2400" dirty="0">
                <a:solidFill>
                  <a:prstClr val="black"/>
                </a:solidFill>
                <a:latin typeface="Arial" charset="0"/>
              </a:rPr>
              <a:t>is any incident or event which has the potential to escalate and become a major incident or where the effectiveness of the police response is likely to have a significant impact on the long-term confidence in policing of the victim, their family and/or the community, or </a:t>
            </a:r>
          </a:p>
          <a:p>
            <a:pPr marL="0" lvl="0" indent="0">
              <a:spcBef>
                <a:spcPts val="0"/>
              </a:spcBef>
              <a:buNone/>
            </a:pPr>
            <a:r>
              <a:rPr lang="en-GB" altLang="en-US" sz="2400" dirty="0">
                <a:solidFill>
                  <a:prstClr val="black"/>
                </a:solidFill>
                <a:latin typeface="Arial" charset="0"/>
              </a:rPr>
              <a:t>which has the potential to generate grave public concern at a local, regional, national or international level. </a:t>
            </a:r>
          </a:p>
          <a:p>
            <a:endParaRPr lang="en-GB" altLang="en-US" sz="2000" dirty="0" smtClean="0"/>
          </a:p>
          <a:p>
            <a:endParaRPr lang="en-GB" altLang="en-US" sz="2800" dirty="0" smtClean="0"/>
          </a:p>
          <a:p>
            <a:endParaRPr lang="en-GB" altLang="en-US" sz="2800" dirty="0" smtClean="0"/>
          </a:p>
          <a:p>
            <a:endParaRPr lang="en-GB" altLang="en-US" sz="2800" dirty="0" smtClean="0"/>
          </a:p>
          <a:p>
            <a:endParaRPr lang="en-GB" altLang="en-US" sz="2800" dirty="0"/>
          </a:p>
          <a:p>
            <a:endParaRPr lang="en-GB" altLang="en-US" sz="2800" dirty="0" smtClean="0"/>
          </a:p>
          <a:p>
            <a:endParaRPr lang="en-GB" altLang="en-US" sz="2800" dirty="0"/>
          </a:p>
          <a:p>
            <a:pPr algn="ctr"/>
            <a:endParaRPr lang="en-GB" altLang="en-US" dirty="0" smtClean="0"/>
          </a:p>
          <a:p>
            <a:pPr algn="ctr"/>
            <a:endParaRPr lang="en-GB" altLang="en-US" b="1" dirty="0" smtClean="0"/>
          </a:p>
          <a:p>
            <a:endParaRPr lang="en-GB" altLang="en-US" sz="2800" dirty="0" smtClean="0"/>
          </a:p>
        </p:txBody>
      </p:sp>
      <p:pic>
        <p:nvPicPr>
          <p:cNvPr id="5" name="Picture 4" descr="mass collisions in Cardiff"/>
          <p:cNvPicPr>
            <a:picLocks noChangeAspect="1" noChangeArrowheads="1"/>
          </p:cNvPicPr>
          <p:nvPr>
            <p:custDataLst>
              <p:tags r:id="rId2"/>
            </p:custDataLst>
          </p:nvPr>
        </p:nvPicPr>
        <p:blipFill>
          <a:blip r:embed="rId5"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860032" y="760750"/>
            <a:ext cx="3863281" cy="4684473"/>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14482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3269" name="Picture 5" descr="Gleison colliery"/>
          <p:cNvPicPr>
            <a:picLocks noChangeAspect="1" noChangeArrowheads="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rcRect/>
          <a:stretch>
            <a:fillRect/>
          </a:stretch>
        </p:blipFill>
        <p:spPr bwMode="auto">
          <a:xfrm>
            <a:off x="395536" y="189487"/>
            <a:ext cx="8388424" cy="554376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p:txBody>
          <a:bodyPr>
            <a:normAutofit fontScale="90000"/>
          </a:bodyPr>
          <a:lstStyle/>
          <a:p>
            <a:r>
              <a:rPr lang="en-GB" dirty="0"/>
              <a:t>Major Incident</a:t>
            </a:r>
            <a:br>
              <a:rPr lang="en-GB" dirty="0"/>
            </a:br>
            <a:endParaRPr lang="en-GB" dirty="0"/>
          </a:p>
        </p:txBody>
      </p:sp>
      <p:sp>
        <p:nvSpPr>
          <p:cNvPr id="523267" name="Rectangle 3"/>
          <p:cNvSpPr>
            <a:spLocks noGrp="1" noChangeArrowheads="1"/>
          </p:cNvSpPr>
          <p:nvPr>
            <p:ph idx="1"/>
            <p:custDataLst>
              <p:tags r:id="rId2"/>
            </p:custDataLst>
          </p:nvPr>
        </p:nvSpPr>
        <p:spPr/>
        <p:txBody>
          <a:bodyPr>
            <a:normAutofit/>
          </a:bodyPr>
          <a:lstStyle/>
          <a:p>
            <a:pPr marL="0" indent="0"/>
            <a:endParaRPr lang="en-GB" altLang="en-US" sz="2000" dirty="0" smtClean="0"/>
          </a:p>
          <a:p>
            <a:pPr marL="0" indent="0"/>
            <a:endParaRPr lang="en-GB" altLang="en-US" sz="2400" dirty="0" smtClean="0"/>
          </a:p>
          <a:p>
            <a:pPr marL="0" indent="0"/>
            <a:endParaRPr lang="en-GB" altLang="en-US" sz="2400" dirty="0" smtClean="0"/>
          </a:p>
          <a:p>
            <a:pPr marL="0" indent="0"/>
            <a:endParaRPr lang="en-GB" altLang="en-US" sz="2400" dirty="0" smtClean="0"/>
          </a:p>
          <a:p>
            <a:pPr marL="0" indent="0"/>
            <a:endParaRPr lang="en-GB" altLang="en-US" dirty="0" smtClean="0"/>
          </a:p>
          <a:p>
            <a:pPr marL="0" indent="0"/>
            <a:endParaRPr lang="en-GB" altLang="en-US" dirty="0"/>
          </a:p>
          <a:p>
            <a:pPr marL="0" indent="0"/>
            <a:endParaRPr lang="en-GB" altLang="en-US" dirty="0" smtClean="0"/>
          </a:p>
          <a:p>
            <a:pPr marL="0" indent="0"/>
            <a:endParaRPr lang="en-GB" altLang="en-US" dirty="0"/>
          </a:p>
          <a:p>
            <a:pPr marL="0" indent="0"/>
            <a:endParaRPr lang="en-GB" altLang="en-US" dirty="0" smtClean="0"/>
          </a:p>
          <a:p>
            <a:pPr marL="0" indent="0"/>
            <a:endParaRPr lang="en-GB" altLang="en-US" sz="2400" dirty="0" smtClean="0"/>
          </a:p>
        </p:txBody>
      </p:sp>
      <p:sp>
        <p:nvSpPr>
          <p:cNvPr id="2" name="TextBox 1"/>
          <p:cNvSpPr txBox="1"/>
          <p:nvPr>
            <p:custDataLst>
              <p:tags r:id="rId3"/>
            </p:custDataLst>
          </p:nvPr>
        </p:nvSpPr>
        <p:spPr>
          <a:xfrm>
            <a:off x="395536" y="2187050"/>
            <a:ext cx="8352928" cy="2554545"/>
          </a:xfrm>
          <a:prstGeom prst="rect">
            <a:avLst/>
          </a:prstGeom>
          <a:noFill/>
        </p:spPr>
        <p:txBody>
          <a:bodyPr wrap="square" rtlCol="0">
            <a:spAutoFit/>
          </a:bodyPr>
          <a:lstStyle/>
          <a:p>
            <a:pPr algn="l">
              <a:spcAft>
                <a:spcPts val="2400"/>
              </a:spcAft>
            </a:pPr>
            <a:r>
              <a:rPr lang="en-GB" altLang="en-US" sz="3200" b="0" i="1" dirty="0" smtClean="0">
                <a:solidFill>
                  <a:schemeClr val="tx1"/>
                </a:solidFill>
                <a:latin typeface="Arial" charset="0"/>
              </a:rPr>
              <a:t>‘An event or situation which threatens serious damage to human welfare and is one which requires the implementation of special arrangements by one or all of the emergency services, the NHS or a local authority’</a:t>
            </a:r>
            <a:endParaRPr lang="en-GB" altLang="en-US" sz="3200" b="0" i="1" dirty="0">
              <a:solidFill>
                <a:schemeClr val="tx1"/>
              </a:solidFill>
              <a:latin typeface="Arial" charset="0"/>
            </a:endParaRPr>
          </a:p>
        </p:txBody>
      </p:sp>
    </p:spTree>
    <p:extLst>
      <p:ext uri="{BB962C8B-B14F-4D97-AF65-F5344CB8AC3E}">
        <p14:creationId xmlns:p14="http://schemas.microsoft.com/office/powerpoint/2010/main" val="146514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3269" name="Picture 5" descr="Gleison colliery"/>
          <p:cNvPicPr>
            <a:picLocks noChangeAspect="1" noChangeArrowheads="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rcRect/>
          <a:stretch>
            <a:fillRect/>
          </a:stretch>
        </p:blipFill>
        <p:spPr bwMode="auto">
          <a:xfrm>
            <a:off x="395536" y="189487"/>
            <a:ext cx="8388424" cy="554376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3" name="Title 2"/>
          <p:cNvSpPr>
            <a:spLocks noGrp="1"/>
          </p:cNvSpPr>
          <p:nvPr>
            <p:ph type="title"/>
          </p:nvPr>
        </p:nvSpPr>
        <p:spPr/>
        <p:txBody>
          <a:bodyPr/>
          <a:lstStyle/>
          <a:p>
            <a:r>
              <a:rPr lang="en-GB" dirty="0" smtClean="0"/>
              <a:t>Major Incident</a:t>
            </a:r>
            <a:endParaRPr lang="en-GB" dirty="0"/>
          </a:p>
        </p:txBody>
      </p:sp>
      <p:sp>
        <p:nvSpPr>
          <p:cNvPr id="523267" name="Rectangle 3"/>
          <p:cNvSpPr>
            <a:spLocks noGrp="1" noChangeArrowheads="1"/>
          </p:cNvSpPr>
          <p:nvPr>
            <p:ph idx="1"/>
            <p:custDataLst>
              <p:tags r:id="rId2"/>
            </p:custDataLst>
          </p:nvPr>
        </p:nvSpPr>
        <p:spPr/>
        <p:txBody>
          <a:bodyPr>
            <a:normAutofit/>
          </a:bodyPr>
          <a:lstStyle/>
          <a:p>
            <a:pPr marL="0" indent="0"/>
            <a:endParaRPr lang="en-GB" altLang="en-US" sz="2000" dirty="0" smtClean="0"/>
          </a:p>
          <a:p>
            <a:pPr marL="0" indent="0"/>
            <a:endParaRPr lang="en-GB" altLang="en-US" sz="2400" dirty="0" smtClean="0"/>
          </a:p>
          <a:p>
            <a:pPr marL="0" indent="0"/>
            <a:endParaRPr lang="en-GB" altLang="en-US" sz="2400" dirty="0" smtClean="0"/>
          </a:p>
          <a:p>
            <a:pPr marL="0" indent="0"/>
            <a:endParaRPr lang="en-GB" altLang="en-US" sz="2400" dirty="0" smtClean="0"/>
          </a:p>
          <a:p>
            <a:pPr marL="0" indent="0"/>
            <a:endParaRPr lang="en-GB" altLang="en-US" dirty="0" smtClean="0"/>
          </a:p>
          <a:p>
            <a:pPr marL="0" indent="0"/>
            <a:endParaRPr lang="en-GB" altLang="en-US" dirty="0"/>
          </a:p>
          <a:p>
            <a:pPr marL="0" indent="0"/>
            <a:endParaRPr lang="en-GB" altLang="en-US" dirty="0" smtClean="0"/>
          </a:p>
          <a:p>
            <a:pPr marL="0" indent="0"/>
            <a:endParaRPr lang="en-GB" altLang="en-US" dirty="0"/>
          </a:p>
          <a:p>
            <a:pPr marL="0" indent="0"/>
            <a:endParaRPr lang="en-GB" altLang="en-US" dirty="0" smtClean="0"/>
          </a:p>
          <a:p>
            <a:pPr marL="0" indent="0"/>
            <a:endParaRPr lang="en-GB" altLang="en-US" sz="2400" dirty="0" smtClean="0"/>
          </a:p>
        </p:txBody>
      </p:sp>
      <p:sp>
        <p:nvSpPr>
          <p:cNvPr id="2" name="TextBox 1"/>
          <p:cNvSpPr txBox="1"/>
          <p:nvPr>
            <p:custDataLst>
              <p:tags r:id="rId3"/>
            </p:custDataLst>
          </p:nvPr>
        </p:nvSpPr>
        <p:spPr>
          <a:xfrm>
            <a:off x="539552" y="1628800"/>
            <a:ext cx="8352928" cy="3539430"/>
          </a:xfrm>
          <a:prstGeom prst="rect">
            <a:avLst/>
          </a:prstGeom>
          <a:noFill/>
        </p:spPr>
        <p:txBody>
          <a:bodyPr wrap="square" rtlCol="0">
            <a:spAutoFit/>
          </a:bodyPr>
          <a:lstStyle/>
          <a:p>
            <a:pPr algn="l">
              <a:spcAft>
                <a:spcPts val="2400"/>
              </a:spcAft>
            </a:pPr>
            <a:r>
              <a:rPr lang="en-GB" altLang="en-US" sz="2400" b="0" dirty="0" smtClean="0">
                <a:solidFill>
                  <a:schemeClr val="tx1"/>
                </a:solidFill>
                <a:latin typeface="Arial" charset="0"/>
              </a:rPr>
              <a:t>Involve large </a:t>
            </a:r>
            <a:r>
              <a:rPr lang="en-GB" altLang="en-US" sz="2400" b="0" dirty="0">
                <a:solidFill>
                  <a:schemeClr val="tx1"/>
                </a:solidFill>
                <a:latin typeface="Arial" charset="0"/>
              </a:rPr>
              <a:t>numbers of </a:t>
            </a:r>
            <a:r>
              <a:rPr lang="en-GB" altLang="en-US" sz="2400" b="0" dirty="0" smtClean="0">
                <a:solidFill>
                  <a:schemeClr val="tx1"/>
                </a:solidFill>
                <a:latin typeface="Arial" charset="0"/>
              </a:rPr>
              <a:t>people</a:t>
            </a:r>
          </a:p>
          <a:p>
            <a:pPr algn="l">
              <a:spcAft>
                <a:spcPts val="2400"/>
              </a:spcAft>
            </a:pPr>
            <a:r>
              <a:rPr lang="en-GB" altLang="en-US" sz="2400" b="0" dirty="0" smtClean="0">
                <a:solidFill>
                  <a:schemeClr val="tx1"/>
                </a:solidFill>
                <a:latin typeface="Arial" charset="0"/>
              </a:rPr>
              <a:t>Require combined resources</a:t>
            </a:r>
            <a:endParaRPr lang="en-GB" altLang="en-US" sz="2400" b="0" dirty="0">
              <a:solidFill>
                <a:schemeClr val="tx1"/>
              </a:solidFill>
              <a:latin typeface="Arial" charset="0"/>
            </a:endParaRPr>
          </a:p>
          <a:p>
            <a:pPr algn="l">
              <a:spcAft>
                <a:spcPts val="2400"/>
              </a:spcAft>
            </a:pPr>
            <a:r>
              <a:rPr lang="en-GB" altLang="en-US" sz="2400" b="0" dirty="0" smtClean="0">
                <a:solidFill>
                  <a:schemeClr val="tx1"/>
                </a:solidFill>
                <a:latin typeface="Arial" charset="0"/>
              </a:rPr>
              <a:t>Rescue </a:t>
            </a:r>
            <a:r>
              <a:rPr lang="en-GB" altLang="en-US" sz="2400" b="0" dirty="0">
                <a:solidFill>
                  <a:schemeClr val="tx1"/>
                </a:solidFill>
                <a:latin typeface="Arial" charset="0"/>
              </a:rPr>
              <a:t>and transport </a:t>
            </a:r>
            <a:r>
              <a:rPr lang="en-GB" altLang="en-US" sz="2400" b="0" dirty="0" smtClean="0">
                <a:solidFill>
                  <a:schemeClr val="tx1"/>
                </a:solidFill>
                <a:latin typeface="Arial" charset="0"/>
              </a:rPr>
              <a:t>of casualties</a:t>
            </a:r>
            <a:endParaRPr lang="en-GB" altLang="en-US" sz="2400" b="0" dirty="0">
              <a:solidFill>
                <a:schemeClr val="tx1"/>
              </a:solidFill>
              <a:latin typeface="Arial" charset="0"/>
            </a:endParaRPr>
          </a:p>
          <a:p>
            <a:pPr algn="l">
              <a:spcAft>
                <a:spcPts val="2400"/>
              </a:spcAft>
            </a:pPr>
            <a:r>
              <a:rPr lang="en-GB" altLang="en-US" sz="2400" b="0" dirty="0" smtClean="0">
                <a:solidFill>
                  <a:schemeClr val="tx1"/>
                </a:solidFill>
                <a:latin typeface="Arial" charset="0"/>
              </a:rPr>
              <a:t>Setting up of a Casualty Bureau</a:t>
            </a:r>
            <a:endParaRPr lang="en-GB" altLang="en-US" sz="2400" b="0" dirty="0">
              <a:solidFill>
                <a:schemeClr val="tx1"/>
              </a:solidFill>
              <a:latin typeface="Arial" charset="0"/>
            </a:endParaRPr>
          </a:p>
          <a:p>
            <a:pPr algn="l">
              <a:spcAft>
                <a:spcPts val="2400"/>
              </a:spcAft>
            </a:pPr>
            <a:r>
              <a:rPr lang="en-GB" altLang="en-US" sz="2400" b="0" dirty="0">
                <a:solidFill>
                  <a:schemeClr val="tx1"/>
                </a:solidFill>
                <a:latin typeface="Arial" charset="0"/>
              </a:rPr>
              <a:t>M</a:t>
            </a:r>
            <a:r>
              <a:rPr lang="en-GB" altLang="en-US" sz="2400" b="0" dirty="0" smtClean="0">
                <a:solidFill>
                  <a:schemeClr val="tx1"/>
                </a:solidFill>
                <a:latin typeface="Arial" charset="0"/>
              </a:rPr>
              <a:t>obilisation </a:t>
            </a:r>
            <a:r>
              <a:rPr lang="en-GB" altLang="en-US" sz="2400" b="0" dirty="0">
                <a:solidFill>
                  <a:schemeClr val="tx1"/>
                </a:solidFill>
                <a:latin typeface="Arial" charset="0"/>
              </a:rPr>
              <a:t>and organisation of </a:t>
            </a:r>
            <a:r>
              <a:rPr lang="en-GB" altLang="en-US" sz="2400" b="0" dirty="0" smtClean="0">
                <a:solidFill>
                  <a:schemeClr val="tx1"/>
                </a:solidFill>
                <a:latin typeface="Arial" charset="0"/>
              </a:rPr>
              <a:t>emergency </a:t>
            </a:r>
            <a:r>
              <a:rPr lang="en-GB" altLang="en-US" sz="2400" b="0" dirty="0">
                <a:solidFill>
                  <a:schemeClr val="tx1"/>
                </a:solidFill>
                <a:latin typeface="Arial" charset="0"/>
              </a:rPr>
              <a:t>services and supporting </a:t>
            </a:r>
            <a:r>
              <a:rPr lang="en-GB" altLang="en-US" sz="2400" b="0" dirty="0" smtClean="0">
                <a:solidFill>
                  <a:schemeClr val="tx1"/>
                </a:solidFill>
                <a:latin typeface="Arial" charset="0"/>
              </a:rPr>
              <a:t>organisations</a:t>
            </a:r>
            <a:endParaRPr lang="en-GB" altLang="en-US" sz="2400" b="0" dirty="0">
              <a:solidFill>
                <a:schemeClr val="tx1"/>
              </a:solidFill>
              <a:latin typeface="Arial" charset="0"/>
            </a:endParaRPr>
          </a:p>
        </p:txBody>
      </p:sp>
    </p:spTree>
    <p:extLst>
      <p:ext uri="{BB962C8B-B14F-4D97-AF65-F5344CB8AC3E}">
        <p14:creationId xmlns:p14="http://schemas.microsoft.com/office/powerpoint/2010/main" val="1863718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‘Incident’</a:t>
            </a:r>
            <a:endParaRPr lang="en-GB" dirty="0"/>
          </a:p>
        </p:txBody>
      </p:sp>
      <p:sp>
        <p:nvSpPr>
          <p:cNvPr id="3" name="Content Placeholder 2"/>
          <p:cNvSpPr>
            <a:spLocks noGrp="1"/>
          </p:cNvSpPr>
          <p:nvPr>
            <p:ph idx="1"/>
          </p:nvPr>
        </p:nvSpPr>
        <p:spPr>
          <a:xfrm>
            <a:off x="323528" y="1484784"/>
            <a:ext cx="8424936" cy="4687416"/>
          </a:xfrm>
        </p:spPr>
        <p:txBody>
          <a:bodyPr/>
          <a:lstStyle/>
          <a:p>
            <a:r>
              <a:rPr lang="en-GB" sz="3200" dirty="0" smtClean="0"/>
              <a:t>Major Incident</a:t>
            </a:r>
          </a:p>
          <a:p>
            <a:pPr marL="0" indent="0">
              <a:buNone/>
            </a:pPr>
            <a:r>
              <a:rPr lang="en-GB" sz="3200" dirty="0"/>
              <a:t>Is any emergency that requires:</a:t>
            </a:r>
          </a:p>
          <a:p>
            <a:pPr marL="0" indent="0">
              <a:buNone/>
            </a:pPr>
            <a:endParaRPr lang="en-GB" sz="3200" dirty="0"/>
          </a:p>
          <a:p>
            <a:r>
              <a:rPr lang="en-GB" sz="3200" dirty="0" smtClean="0"/>
              <a:t>implementation </a:t>
            </a:r>
            <a:r>
              <a:rPr lang="en-GB" sz="3200" dirty="0"/>
              <a:t>of special arrangements by one or more of the emergency services</a:t>
            </a:r>
          </a:p>
          <a:p>
            <a:r>
              <a:rPr lang="en-GB" sz="3200" dirty="0"/>
              <a:t>the involvement, either directly or indirectly, of large numbers of people.</a:t>
            </a:r>
          </a:p>
        </p:txBody>
      </p:sp>
    </p:spTree>
    <p:extLst>
      <p:ext uri="{BB962C8B-B14F-4D97-AF65-F5344CB8AC3E}">
        <p14:creationId xmlns:p14="http://schemas.microsoft.com/office/powerpoint/2010/main" val="31232264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 major incident may require:</a:t>
            </a:r>
            <a:br>
              <a:rPr lang="en-GB" dirty="0"/>
            </a:br>
            <a:r>
              <a:rPr lang="en-GB" dirty="0"/>
              <a:t/>
            </a:r>
            <a:br>
              <a:rPr lang="en-GB" dirty="0"/>
            </a:br>
            <a:endParaRPr lang="en-GB" dirty="0"/>
          </a:p>
        </p:txBody>
      </p:sp>
      <p:sp>
        <p:nvSpPr>
          <p:cNvPr id="3" name="Content Placeholder 2"/>
          <p:cNvSpPr>
            <a:spLocks noGrp="1"/>
          </p:cNvSpPr>
          <p:nvPr>
            <p:ph idx="1"/>
          </p:nvPr>
        </p:nvSpPr>
        <p:spPr>
          <a:xfrm>
            <a:off x="107504" y="692696"/>
            <a:ext cx="8928992" cy="4680521"/>
          </a:xfrm>
        </p:spPr>
        <p:txBody>
          <a:bodyPr>
            <a:noAutofit/>
          </a:bodyPr>
          <a:lstStyle/>
          <a:p>
            <a:r>
              <a:rPr lang="en-GB" sz="2800" dirty="0" smtClean="0"/>
              <a:t>the </a:t>
            </a:r>
            <a:r>
              <a:rPr lang="en-GB" sz="2800" dirty="0"/>
              <a:t>involvement of other agencies and organisations</a:t>
            </a:r>
          </a:p>
          <a:p>
            <a:r>
              <a:rPr lang="en-GB" sz="2800" dirty="0"/>
              <a:t>the initial treatment, rescue and transport of a large number of casualties</a:t>
            </a:r>
          </a:p>
          <a:p>
            <a:r>
              <a:rPr lang="en-GB" sz="2800" dirty="0"/>
              <a:t>handling a large number of enquiries</a:t>
            </a:r>
          </a:p>
          <a:p>
            <a:r>
              <a:rPr lang="en-GB" sz="2800" dirty="0"/>
              <a:t>large-scale combined resources of two or more emergency services</a:t>
            </a:r>
          </a:p>
          <a:p>
            <a:r>
              <a:rPr lang="en-GB" sz="2800" dirty="0"/>
              <a:t>mobilising and organising emergency services and partner organisations to cater for the possibility of death, serious injury or homelessness to a large number of people.</a:t>
            </a:r>
          </a:p>
        </p:txBody>
      </p:sp>
    </p:spTree>
    <p:extLst>
      <p:ext uri="{BB962C8B-B14F-4D97-AF65-F5344CB8AC3E}">
        <p14:creationId xmlns:p14="http://schemas.microsoft.com/office/powerpoint/2010/main" val="15543862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p:cNvSpPr>
            <a:spLocks noGrp="1" noChangeArrowheads="1"/>
          </p:cNvSpPr>
          <p:nvPr>
            <p:ph type="title"/>
            <p:custDataLst>
              <p:tags r:id="rId1"/>
            </p:custDataLst>
          </p:nvPr>
        </p:nvSpPr>
        <p:spPr/>
        <p:txBody>
          <a:bodyPr/>
          <a:lstStyle/>
          <a:p>
            <a:r>
              <a:rPr lang="en-GB" altLang="en-US" b="1" dirty="0" smtClean="0"/>
              <a:t>Call Grading</a:t>
            </a:r>
          </a:p>
        </p:txBody>
      </p:sp>
      <p:sp>
        <p:nvSpPr>
          <p:cNvPr id="316419" name="Rectangle 3"/>
          <p:cNvSpPr>
            <a:spLocks noGrp="1" noChangeArrowheads="1"/>
          </p:cNvSpPr>
          <p:nvPr>
            <p:ph type="body" idx="1"/>
            <p:custDataLst>
              <p:tags r:id="rId2"/>
            </p:custDataLst>
          </p:nvPr>
        </p:nvSpPr>
        <p:spPr/>
        <p:txBody>
          <a:bodyPr/>
          <a:lstStyle/>
          <a:p>
            <a:pPr algn="ctr"/>
            <a:r>
              <a:rPr lang="en-GB" altLang="en-US" dirty="0" smtClean="0"/>
              <a:t>Immediate/Emergency response calls Grade 1</a:t>
            </a:r>
          </a:p>
        </p:txBody>
      </p:sp>
      <p:pic>
        <p:nvPicPr>
          <p:cNvPr id="2" name="Picture 1"/>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1187625" y="2035982"/>
            <a:ext cx="6837218" cy="3697274"/>
          </a:xfrm>
          <a:prstGeom prst="rect">
            <a:avLst/>
          </a:prstGeom>
          <a:ln>
            <a:noFill/>
          </a:ln>
          <a:effectLst>
            <a:softEdge rad="112500"/>
          </a:effectLst>
        </p:spPr>
      </p:pic>
    </p:spTree>
    <p:extLst>
      <p:ext uri="{BB962C8B-B14F-4D97-AF65-F5344CB8AC3E}">
        <p14:creationId xmlns:p14="http://schemas.microsoft.com/office/powerpoint/2010/main" val="3623945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641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640960" cy="5328592"/>
          </a:xfrm>
        </p:spPr>
        <p:txBody>
          <a:bodyPr>
            <a:noAutofit/>
          </a:bodyPr>
          <a:lstStyle/>
          <a:p>
            <a:endParaRPr lang="en-GB" sz="2400" dirty="0" smtClean="0"/>
          </a:p>
          <a:p>
            <a:r>
              <a:rPr lang="en-GB" sz="2400" dirty="0" smtClean="0"/>
              <a:t>Usually </a:t>
            </a:r>
            <a:r>
              <a:rPr lang="en-GB" sz="2400" dirty="0"/>
              <a:t>within 10-20 minutes of receipt of the call, </a:t>
            </a:r>
            <a:r>
              <a:rPr lang="en-GB" sz="2400" dirty="0" smtClean="0"/>
              <a:t>an </a:t>
            </a:r>
            <a:r>
              <a:rPr lang="en-GB" sz="2400" dirty="0"/>
              <a:t>Immediate/Emergency </a:t>
            </a:r>
            <a:r>
              <a:rPr lang="en-GB" sz="2400" dirty="0" smtClean="0"/>
              <a:t>Response/Grade 1 </a:t>
            </a:r>
            <a:r>
              <a:rPr lang="en-GB" sz="2400" dirty="0"/>
              <a:t>call encompasses circumstances where an incident is </a:t>
            </a:r>
            <a:r>
              <a:rPr lang="en-GB" sz="2400" dirty="0" smtClean="0"/>
              <a:t>presents: </a:t>
            </a:r>
          </a:p>
          <a:p>
            <a:pPr marL="0" indent="0"/>
            <a:endParaRPr lang="en-GB" sz="2400" dirty="0"/>
          </a:p>
          <a:p>
            <a:r>
              <a:rPr lang="en-GB" sz="2400" b="1" dirty="0"/>
              <a:t>Danger to </a:t>
            </a:r>
            <a:r>
              <a:rPr lang="en-GB" sz="2400" b="1" dirty="0" smtClean="0"/>
              <a:t>life,</a:t>
            </a:r>
            <a:endParaRPr lang="en-GB" sz="2400" b="1" dirty="0"/>
          </a:p>
          <a:p>
            <a:r>
              <a:rPr lang="en-GB" sz="2400" b="1" dirty="0"/>
              <a:t>Use of or immediate threat of use of </a:t>
            </a:r>
            <a:r>
              <a:rPr lang="en-GB" sz="2400" b="1" dirty="0" smtClean="0"/>
              <a:t>violence,</a:t>
            </a:r>
            <a:endParaRPr lang="en-GB" sz="2400" b="1" dirty="0"/>
          </a:p>
          <a:p>
            <a:r>
              <a:rPr lang="en-GB" sz="2400" b="1" dirty="0"/>
              <a:t>Serious injury to a </a:t>
            </a:r>
            <a:r>
              <a:rPr lang="en-GB" sz="2400" b="1" dirty="0" smtClean="0"/>
              <a:t>person, </a:t>
            </a:r>
            <a:endParaRPr lang="en-GB" sz="2400" b="1" dirty="0"/>
          </a:p>
          <a:p>
            <a:r>
              <a:rPr lang="en-GB" sz="2400" b="1" dirty="0"/>
              <a:t>Serious damage to </a:t>
            </a:r>
            <a:r>
              <a:rPr lang="en-GB" sz="2400" b="1" dirty="0" smtClean="0"/>
              <a:t>property,</a:t>
            </a:r>
          </a:p>
          <a:p>
            <a:r>
              <a:rPr lang="en-GB" sz="2400" b="1" dirty="0" smtClean="0"/>
              <a:t>Serious Public Order Situation.</a:t>
            </a:r>
            <a:endParaRPr lang="en-GB" sz="2400" b="1" dirty="0"/>
          </a:p>
          <a:p>
            <a:endParaRPr lang="en-GB" sz="2400" dirty="0"/>
          </a:p>
          <a:p>
            <a:endParaRPr lang="en-GB" sz="2400" dirty="0"/>
          </a:p>
        </p:txBody>
      </p:sp>
    </p:spTree>
    <p:extLst>
      <p:ext uri="{BB962C8B-B14F-4D97-AF65-F5344CB8AC3E}">
        <p14:creationId xmlns:p14="http://schemas.microsoft.com/office/powerpoint/2010/main" val="37042869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640960" cy="5328592"/>
          </a:xfrm>
        </p:spPr>
        <p:txBody>
          <a:bodyPr>
            <a:noAutofit/>
          </a:bodyPr>
          <a:lstStyle/>
          <a:p>
            <a:pPr marL="0" indent="0"/>
            <a:endParaRPr lang="en-GB" sz="2400" dirty="0" smtClean="0"/>
          </a:p>
          <a:p>
            <a:pPr marL="0" indent="0"/>
            <a:r>
              <a:rPr lang="en-GB" sz="2400" dirty="0" smtClean="0"/>
              <a:t>Where </a:t>
            </a:r>
            <a:r>
              <a:rPr lang="en-GB" sz="2400" dirty="0"/>
              <a:t>the contact relates to an allegation of criminal conduct, it will be dealt with as an emergency if</a:t>
            </a:r>
            <a:r>
              <a:rPr lang="en-GB" sz="2400" dirty="0" smtClean="0"/>
              <a:t>:</a:t>
            </a:r>
          </a:p>
          <a:p>
            <a:pPr marL="0" indent="0"/>
            <a:endParaRPr lang="en-GB" sz="2400" dirty="0"/>
          </a:p>
          <a:p>
            <a:r>
              <a:rPr lang="en-GB" sz="2400" b="1" dirty="0"/>
              <a:t>The crime is, or is likely to be </a:t>
            </a:r>
            <a:r>
              <a:rPr lang="en-GB" sz="2400" b="1" dirty="0" smtClean="0"/>
              <a:t>serious,</a:t>
            </a:r>
          </a:p>
          <a:p>
            <a:r>
              <a:rPr lang="en-GB" sz="2400" b="1" dirty="0" smtClean="0"/>
              <a:t>The crime is in progress,</a:t>
            </a:r>
            <a:endParaRPr lang="en-GB" sz="2400" b="1" dirty="0"/>
          </a:p>
          <a:p>
            <a:r>
              <a:rPr lang="en-GB" sz="2400" b="1" dirty="0" smtClean="0"/>
              <a:t> An </a:t>
            </a:r>
            <a:r>
              <a:rPr lang="en-GB" sz="2400" b="1" dirty="0"/>
              <a:t>offender </a:t>
            </a:r>
            <a:r>
              <a:rPr lang="en-GB" sz="2400" b="1" dirty="0" smtClean="0"/>
              <a:t>is at the crime scene,</a:t>
            </a:r>
            <a:endParaRPr lang="en-GB" sz="2400" b="1" dirty="0"/>
          </a:p>
          <a:p>
            <a:pPr marL="0" indent="0"/>
            <a:r>
              <a:rPr lang="en-GB" sz="2400" b="1" dirty="0" smtClean="0"/>
              <a:t>    An </a:t>
            </a:r>
            <a:r>
              <a:rPr lang="en-GB" sz="2400" b="1" dirty="0"/>
              <a:t>offender has been </a:t>
            </a:r>
            <a:r>
              <a:rPr lang="en-GB" sz="2400" b="1" dirty="0" smtClean="0"/>
              <a:t>detained,</a:t>
            </a:r>
          </a:p>
          <a:p>
            <a:pPr marL="441325" indent="-441325"/>
            <a:r>
              <a:rPr lang="en-GB" sz="2400" b="1" dirty="0" smtClean="0"/>
              <a:t>The defendant </a:t>
            </a:r>
            <a:r>
              <a:rPr lang="en-GB" sz="2400" b="1" dirty="0"/>
              <a:t>poses, or is likely to pose, a risk to other </a:t>
            </a:r>
            <a:r>
              <a:rPr lang="en-GB" sz="2400" b="1" dirty="0" smtClean="0"/>
              <a:t>people.</a:t>
            </a:r>
            <a:endParaRPr lang="en-GB" sz="2400" b="1" dirty="0"/>
          </a:p>
          <a:p>
            <a:endParaRPr lang="en-GB" sz="2400" dirty="0"/>
          </a:p>
        </p:txBody>
      </p:sp>
    </p:spTree>
    <p:extLst>
      <p:ext uri="{BB962C8B-B14F-4D97-AF65-F5344CB8AC3E}">
        <p14:creationId xmlns:p14="http://schemas.microsoft.com/office/powerpoint/2010/main" val="2546723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p:cNvSpPr>
            <a:spLocks noGrp="1" noChangeArrowheads="1"/>
          </p:cNvSpPr>
          <p:nvPr>
            <p:ph type="title"/>
            <p:custDataLst>
              <p:tags r:id="rId1"/>
            </p:custDataLst>
          </p:nvPr>
        </p:nvSpPr>
        <p:spPr>
          <a:xfrm>
            <a:off x="457200" y="274638"/>
            <a:ext cx="8229600" cy="922114"/>
          </a:xfrm>
        </p:spPr>
        <p:txBody>
          <a:bodyPr/>
          <a:lstStyle/>
          <a:p>
            <a:r>
              <a:rPr lang="en-GB" altLang="en-US" b="1" dirty="0" smtClean="0"/>
              <a:t>Call Grading</a:t>
            </a:r>
          </a:p>
        </p:txBody>
      </p:sp>
      <p:sp>
        <p:nvSpPr>
          <p:cNvPr id="316419" name="Rectangle 3"/>
          <p:cNvSpPr>
            <a:spLocks noGrp="1" noChangeArrowheads="1"/>
          </p:cNvSpPr>
          <p:nvPr>
            <p:ph type="body" idx="1"/>
            <p:custDataLst>
              <p:tags r:id="rId2"/>
            </p:custDataLst>
          </p:nvPr>
        </p:nvSpPr>
        <p:spPr>
          <a:xfrm>
            <a:off x="457200" y="980728"/>
            <a:ext cx="8229600" cy="4713288"/>
          </a:xfrm>
        </p:spPr>
        <p:txBody>
          <a:bodyPr/>
          <a:lstStyle/>
          <a:p>
            <a:pPr algn="ctr"/>
            <a:r>
              <a:rPr lang="en-GB" altLang="en-US" dirty="0" smtClean="0"/>
              <a:t>Priority response calls/Grade 2 </a:t>
            </a:r>
          </a:p>
        </p:txBody>
      </p:sp>
      <p:pic>
        <p:nvPicPr>
          <p:cNvPr id="3" name="Picture 2"/>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b="3609"/>
          <a:stretch/>
        </p:blipFill>
        <p:spPr>
          <a:xfrm>
            <a:off x="539552" y="2013373"/>
            <a:ext cx="8064896" cy="4696185"/>
          </a:xfrm>
          <a:prstGeom prst="rect">
            <a:avLst/>
          </a:prstGeom>
          <a:ln>
            <a:noFill/>
          </a:ln>
          <a:effectLst>
            <a:softEdge rad="112500"/>
          </a:effectLst>
        </p:spPr>
      </p:pic>
    </p:spTree>
    <p:extLst>
      <p:ext uri="{BB962C8B-B14F-4D97-AF65-F5344CB8AC3E}">
        <p14:creationId xmlns:p14="http://schemas.microsoft.com/office/powerpoint/2010/main" val="3262659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641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1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07505" y="476672"/>
            <a:ext cx="9036496" cy="5649491"/>
          </a:xfrm>
        </p:spPr>
        <p:txBody>
          <a:bodyPr/>
          <a:lstStyle/>
          <a:p>
            <a:pPr marL="0" indent="0"/>
            <a:r>
              <a:rPr lang="en-GB" sz="2800" dirty="0" smtClean="0"/>
              <a:t> Require </a:t>
            </a:r>
            <a:r>
              <a:rPr lang="en-GB" sz="2800" dirty="0"/>
              <a:t>a response </a:t>
            </a:r>
            <a:r>
              <a:rPr lang="en-GB" sz="2800" dirty="0" smtClean="0"/>
              <a:t>asap, (within </a:t>
            </a:r>
            <a:r>
              <a:rPr lang="en-GB" sz="2800" dirty="0"/>
              <a:t>an </a:t>
            </a:r>
            <a:r>
              <a:rPr lang="en-GB" sz="2800" dirty="0" smtClean="0"/>
              <a:t>hour), </a:t>
            </a:r>
            <a:endParaRPr lang="en-GB" sz="2800" dirty="0"/>
          </a:p>
          <a:p>
            <a:pPr marL="0" indent="0"/>
            <a:r>
              <a:rPr lang="en-GB" sz="2800" dirty="0" smtClean="0"/>
              <a:t> Typically: </a:t>
            </a:r>
            <a:endParaRPr lang="en-GB" sz="2800" dirty="0"/>
          </a:p>
          <a:p>
            <a:r>
              <a:rPr lang="en-GB" sz="2800" dirty="0"/>
              <a:t>A witness or evidence is </a:t>
            </a:r>
            <a:r>
              <a:rPr lang="en-GB" sz="2800" dirty="0" smtClean="0"/>
              <a:t>available,</a:t>
            </a:r>
            <a:endParaRPr lang="en-GB" sz="2800" dirty="0"/>
          </a:p>
          <a:p>
            <a:r>
              <a:rPr lang="en-GB" sz="2800" dirty="0"/>
              <a:t>Domestic </a:t>
            </a:r>
            <a:r>
              <a:rPr lang="en-GB" sz="2800" dirty="0" smtClean="0"/>
              <a:t>burglary,</a:t>
            </a:r>
            <a:endParaRPr lang="en-GB" sz="2800" dirty="0"/>
          </a:p>
          <a:p>
            <a:r>
              <a:rPr lang="en-GB" sz="2800" dirty="0"/>
              <a:t>Non-vulnerable missing </a:t>
            </a:r>
            <a:r>
              <a:rPr lang="en-GB" sz="2800" dirty="0" smtClean="0"/>
              <a:t>person,</a:t>
            </a:r>
            <a:endParaRPr lang="en-GB" sz="2800" dirty="0"/>
          </a:p>
          <a:p>
            <a:r>
              <a:rPr lang="en-GB" sz="2800" dirty="0"/>
              <a:t>Hate </a:t>
            </a:r>
            <a:r>
              <a:rPr lang="en-GB" sz="2800" dirty="0" smtClean="0"/>
              <a:t>Crime,</a:t>
            </a:r>
            <a:endParaRPr lang="en-GB" sz="2800" dirty="0"/>
          </a:p>
          <a:p>
            <a:pPr marL="0" indent="0"/>
            <a:r>
              <a:rPr lang="en-GB" sz="2800" dirty="0" smtClean="0"/>
              <a:t> Domestic </a:t>
            </a:r>
            <a:r>
              <a:rPr lang="en-GB" sz="2800" dirty="0"/>
              <a:t>Abuse where the offender is not at the scene</a:t>
            </a:r>
          </a:p>
          <a:p>
            <a:pPr marL="0" indent="0"/>
            <a:r>
              <a:rPr lang="en-GB" sz="2800" dirty="0" smtClean="0"/>
              <a:t> Anti-Social </a:t>
            </a:r>
            <a:r>
              <a:rPr lang="en-GB" sz="2800" dirty="0"/>
              <a:t>Behaviour where a crime has been committed, or there is potential for a crime to be committed.</a:t>
            </a:r>
          </a:p>
          <a:p>
            <a:endParaRPr lang="en-GB" dirty="0"/>
          </a:p>
          <a:p>
            <a:endParaRPr lang="en-GB" dirty="0"/>
          </a:p>
          <a:p>
            <a:endParaRPr lang="en-GB" dirty="0"/>
          </a:p>
        </p:txBody>
      </p:sp>
    </p:spTree>
    <p:extLst>
      <p:ext uri="{BB962C8B-B14F-4D97-AF65-F5344CB8AC3E}">
        <p14:creationId xmlns:p14="http://schemas.microsoft.com/office/powerpoint/2010/main" val="482937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p:cNvSpPr>
            <a:spLocks noGrp="1" noChangeArrowheads="1"/>
          </p:cNvSpPr>
          <p:nvPr>
            <p:ph type="title"/>
            <p:custDataLst>
              <p:tags r:id="rId1"/>
            </p:custDataLst>
          </p:nvPr>
        </p:nvSpPr>
        <p:spPr/>
        <p:txBody>
          <a:bodyPr/>
          <a:lstStyle/>
          <a:p>
            <a:r>
              <a:rPr lang="en-GB" altLang="en-US" b="1" dirty="0" smtClean="0"/>
              <a:t>Call Grading</a:t>
            </a:r>
          </a:p>
        </p:txBody>
      </p:sp>
      <p:sp>
        <p:nvSpPr>
          <p:cNvPr id="316419" name="Rectangle 3"/>
          <p:cNvSpPr>
            <a:spLocks noGrp="1" noChangeArrowheads="1"/>
          </p:cNvSpPr>
          <p:nvPr>
            <p:ph type="body" idx="1"/>
            <p:custDataLst>
              <p:tags r:id="rId2"/>
            </p:custDataLst>
          </p:nvPr>
        </p:nvSpPr>
        <p:spPr>
          <a:xfrm>
            <a:off x="457200" y="1340768"/>
            <a:ext cx="8229600" cy="4176465"/>
          </a:xfrm>
        </p:spPr>
        <p:txBody>
          <a:bodyPr/>
          <a:lstStyle/>
          <a:p>
            <a:pPr algn="ctr"/>
            <a:r>
              <a:rPr lang="en-GB" altLang="en-US" dirty="0" smtClean="0"/>
              <a:t>Scheduled response calls Grade 3</a:t>
            </a:r>
          </a:p>
          <a:p>
            <a:pPr algn="ctr"/>
            <a:r>
              <a:rPr lang="en-GB" altLang="en-US" dirty="0" smtClean="0"/>
              <a:t>By Appointment within 24 hours </a:t>
            </a:r>
          </a:p>
        </p:txBody>
      </p:sp>
      <p:pic>
        <p:nvPicPr>
          <p:cNvPr id="4" name="Picture 3"/>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1115616" y="1897287"/>
            <a:ext cx="6912768" cy="3691953"/>
          </a:xfrm>
          <a:prstGeom prst="rect">
            <a:avLst/>
          </a:prstGeom>
          <a:ln>
            <a:noFill/>
          </a:ln>
          <a:effectLst>
            <a:softEdge rad="112500"/>
          </a:effectLst>
        </p:spPr>
      </p:pic>
    </p:spTree>
    <p:extLst>
      <p:ext uri="{BB962C8B-B14F-4D97-AF65-F5344CB8AC3E}">
        <p14:creationId xmlns:p14="http://schemas.microsoft.com/office/powerpoint/2010/main" val="373977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64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641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1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p:cNvSpPr>
            <a:spLocks noGrp="1" noChangeArrowheads="1"/>
          </p:cNvSpPr>
          <p:nvPr>
            <p:ph type="title"/>
            <p:custDataLst>
              <p:tags r:id="rId1"/>
            </p:custDataLst>
          </p:nvPr>
        </p:nvSpPr>
        <p:spPr/>
        <p:txBody>
          <a:bodyPr/>
          <a:lstStyle/>
          <a:p>
            <a:r>
              <a:rPr lang="en-GB" altLang="en-US" b="1" dirty="0" smtClean="0"/>
              <a:t>Call Grading</a:t>
            </a:r>
          </a:p>
        </p:txBody>
      </p:sp>
      <p:sp>
        <p:nvSpPr>
          <p:cNvPr id="316419" name="Rectangle 3"/>
          <p:cNvSpPr>
            <a:spLocks noGrp="1" noChangeArrowheads="1"/>
          </p:cNvSpPr>
          <p:nvPr>
            <p:ph type="body" idx="1"/>
            <p:custDataLst>
              <p:tags r:id="rId2"/>
            </p:custDataLst>
          </p:nvPr>
        </p:nvSpPr>
        <p:spPr/>
        <p:txBody>
          <a:bodyPr/>
          <a:lstStyle/>
          <a:p>
            <a:pPr algn="ctr"/>
            <a:r>
              <a:rPr lang="en-GB" altLang="en-US" dirty="0" smtClean="0"/>
              <a:t>Resolved without deployment calls Grade 4</a:t>
            </a:r>
          </a:p>
        </p:txBody>
      </p:sp>
      <p:pic>
        <p:nvPicPr>
          <p:cNvPr id="3" name="Picture 2"/>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995265" y="2056158"/>
            <a:ext cx="7177135" cy="4037138"/>
          </a:xfrm>
          <a:prstGeom prst="rect">
            <a:avLst/>
          </a:prstGeom>
          <a:ln>
            <a:noFill/>
          </a:ln>
          <a:effectLst>
            <a:softEdge rad="112500"/>
          </a:effectLst>
        </p:spPr>
      </p:pic>
    </p:spTree>
    <p:extLst>
      <p:ext uri="{BB962C8B-B14F-4D97-AF65-F5344CB8AC3E}">
        <p14:creationId xmlns:p14="http://schemas.microsoft.com/office/powerpoint/2010/main" val="1819213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641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1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6" name="Rectangle 6"/>
          <p:cNvSpPr>
            <a:spLocks noGrp="1" noChangeArrowheads="1"/>
          </p:cNvSpPr>
          <p:nvPr>
            <p:ph type="title"/>
            <p:custDataLst>
              <p:tags r:id="rId1"/>
            </p:custDataLst>
          </p:nvPr>
        </p:nvSpPr>
        <p:spPr/>
        <p:txBody>
          <a:bodyPr/>
          <a:lstStyle/>
          <a:p>
            <a:r>
              <a:rPr lang="en-GB" altLang="en-US" b="1" dirty="0" smtClean="0"/>
              <a:t>Information</a:t>
            </a:r>
          </a:p>
        </p:txBody>
      </p:sp>
      <p:sp>
        <p:nvSpPr>
          <p:cNvPr id="302087" name="Rectangle 7"/>
          <p:cNvSpPr>
            <a:spLocks noGrp="1" noChangeArrowheads="1"/>
          </p:cNvSpPr>
          <p:nvPr>
            <p:ph type="body" idx="1"/>
            <p:custDataLst>
              <p:tags r:id="rId2"/>
            </p:custDataLst>
          </p:nvPr>
        </p:nvSpPr>
        <p:spPr/>
        <p:txBody>
          <a:bodyPr/>
          <a:lstStyle/>
          <a:p>
            <a:pPr marL="0" indent="0" algn="ctr"/>
            <a:endParaRPr lang="en-GB" altLang="en-US" dirty="0" smtClean="0"/>
          </a:p>
          <a:p>
            <a:pPr marL="0" indent="0" algn="ctr"/>
            <a:r>
              <a:rPr lang="en-GB" altLang="en-US" dirty="0" smtClean="0"/>
              <a:t>Information is anything which adds to the picture as to what has, is, or possibly will be happening at an incident.</a:t>
            </a:r>
          </a:p>
          <a:p>
            <a:pPr marL="0" indent="0" algn="ctr"/>
            <a:endParaRPr lang="en-GB" altLang="en-US" dirty="0" smtClean="0"/>
          </a:p>
          <a:p>
            <a:pPr marL="0" indent="0" algn="ctr"/>
            <a:r>
              <a:rPr lang="en-GB" altLang="en-US" dirty="0" smtClean="0"/>
              <a:t>Q. Where do we get information from ?</a:t>
            </a:r>
          </a:p>
          <a:p>
            <a:pPr marL="0" indent="0" algn="ctr"/>
            <a:endParaRPr lang="en-GB" altLang="en-US" dirty="0" smtClean="0"/>
          </a:p>
          <a:p>
            <a:pPr marL="0" indent="0" algn="ctr"/>
            <a:endParaRPr lang="en-GB" altLang="en-US" dirty="0" smtClean="0"/>
          </a:p>
        </p:txBody>
      </p:sp>
    </p:spTree>
    <p:extLst>
      <p:ext uri="{BB962C8B-B14F-4D97-AF65-F5344CB8AC3E}">
        <p14:creationId xmlns:p14="http://schemas.microsoft.com/office/powerpoint/2010/main" val="1133359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208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20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208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252536" y="-1"/>
            <a:ext cx="9563198" cy="6920141"/>
          </a:xfrm>
          <a:prstGeom prst="rect">
            <a:avLst/>
          </a:prstGeom>
        </p:spPr>
      </p:pic>
      <p:sp>
        <p:nvSpPr>
          <p:cNvPr id="306178" name="Rectangle 2"/>
          <p:cNvSpPr>
            <a:spLocks noGrp="1" noChangeArrowheads="1"/>
          </p:cNvSpPr>
          <p:nvPr>
            <p:ph type="title"/>
            <p:custDataLst>
              <p:tags r:id="rId1"/>
            </p:custDataLst>
          </p:nvPr>
        </p:nvSpPr>
        <p:spPr/>
        <p:txBody>
          <a:bodyPr>
            <a:normAutofit/>
          </a:bodyPr>
          <a:lstStyle/>
          <a:p>
            <a:r>
              <a:rPr lang="en-GB" altLang="en-US" b="1" dirty="0" smtClean="0"/>
              <a:t>Establishing the type of incident</a:t>
            </a:r>
          </a:p>
        </p:txBody>
      </p:sp>
      <p:sp>
        <p:nvSpPr>
          <p:cNvPr id="306179" name="Rectangle 3"/>
          <p:cNvSpPr>
            <a:spLocks noGrp="1" noChangeArrowheads="1"/>
          </p:cNvSpPr>
          <p:nvPr>
            <p:ph type="body" idx="1"/>
            <p:custDataLst>
              <p:tags r:id="rId2"/>
            </p:custDataLst>
          </p:nvPr>
        </p:nvSpPr>
        <p:spPr>
          <a:xfrm>
            <a:off x="414263" y="1268760"/>
            <a:ext cx="8229600" cy="4752528"/>
          </a:xfrm>
        </p:spPr>
        <p:txBody>
          <a:bodyPr>
            <a:normAutofit lnSpcReduction="10000"/>
          </a:bodyPr>
          <a:lstStyle/>
          <a:p>
            <a:pPr>
              <a:spcBef>
                <a:spcPts val="0"/>
              </a:spcBef>
              <a:spcAft>
                <a:spcPts val="1800"/>
              </a:spcAft>
            </a:pPr>
            <a:endParaRPr lang="en-GB" altLang="en-US" dirty="0" smtClean="0"/>
          </a:p>
          <a:p>
            <a:pPr>
              <a:spcBef>
                <a:spcPts val="0"/>
              </a:spcBef>
              <a:spcAft>
                <a:spcPts val="1800"/>
              </a:spcAft>
            </a:pPr>
            <a:r>
              <a:rPr lang="en-GB" altLang="en-US" dirty="0" smtClean="0"/>
              <a:t>Details of informant</a:t>
            </a:r>
          </a:p>
          <a:p>
            <a:pPr>
              <a:spcBef>
                <a:spcPts val="0"/>
              </a:spcBef>
              <a:spcAft>
                <a:spcPts val="1800"/>
              </a:spcAft>
            </a:pPr>
            <a:r>
              <a:rPr lang="en-GB" altLang="en-US" dirty="0" smtClean="0"/>
              <a:t>Details of parties involved</a:t>
            </a:r>
          </a:p>
          <a:p>
            <a:pPr>
              <a:spcBef>
                <a:spcPts val="0"/>
              </a:spcBef>
              <a:spcAft>
                <a:spcPts val="1800"/>
              </a:spcAft>
            </a:pPr>
            <a:r>
              <a:rPr lang="en-GB" altLang="en-US" dirty="0" smtClean="0"/>
              <a:t>Details of any injuries to any parties</a:t>
            </a:r>
          </a:p>
          <a:p>
            <a:pPr>
              <a:spcBef>
                <a:spcPts val="0"/>
              </a:spcBef>
              <a:spcAft>
                <a:spcPts val="1800"/>
              </a:spcAft>
            </a:pPr>
            <a:r>
              <a:rPr lang="en-GB" altLang="en-US" dirty="0" smtClean="0"/>
              <a:t>Details of offenders if known</a:t>
            </a:r>
          </a:p>
          <a:p>
            <a:pPr>
              <a:spcBef>
                <a:spcPts val="0"/>
              </a:spcBef>
              <a:spcAft>
                <a:spcPts val="1800"/>
              </a:spcAft>
            </a:pPr>
            <a:r>
              <a:rPr lang="en-GB" altLang="en-US" dirty="0" smtClean="0"/>
              <a:t>Are offenders still at scene</a:t>
            </a:r>
          </a:p>
          <a:p>
            <a:pPr>
              <a:spcBef>
                <a:spcPts val="0"/>
              </a:spcBef>
              <a:spcAft>
                <a:spcPts val="1800"/>
              </a:spcAft>
            </a:pPr>
            <a:r>
              <a:rPr lang="en-GB" altLang="en-US" dirty="0" smtClean="0"/>
              <a:t>Actions to date</a:t>
            </a:r>
          </a:p>
        </p:txBody>
      </p:sp>
    </p:spTree>
    <p:extLst>
      <p:ext uri="{BB962C8B-B14F-4D97-AF65-F5344CB8AC3E}">
        <p14:creationId xmlns:p14="http://schemas.microsoft.com/office/powerpoint/2010/main" val="137319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6179">
                                            <p:txEl>
                                              <p:pRg st="1" end="1"/>
                                            </p:txEl>
                                          </p:spTgt>
                                        </p:tgtEl>
                                        <p:attrNameLst>
                                          <p:attrName>style.visibility</p:attrName>
                                        </p:attrNameLst>
                                      </p:cBhvr>
                                      <p:to>
                                        <p:strVal val="visible"/>
                                      </p:to>
                                    </p:set>
                                    <p:anim calcmode="lin" valueType="num">
                                      <p:cBhvr additive="base">
                                        <p:cTn id="7" dur="500" fill="hold"/>
                                        <p:tgtEl>
                                          <p:spTgt spid="30617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617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6179">
                                            <p:txEl>
                                              <p:pRg st="2" end="2"/>
                                            </p:txEl>
                                          </p:spTgt>
                                        </p:tgtEl>
                                        <p:attrNameLst>
                                          <p:attrName>style.visibility</p:attrName>
                                        </p:attrNameLst>
                                      </p:cBhvr>
                                      <p:to>
                                        <p:strVal val="visible"/>
                                      </p:to>
                                    </p:set>
                                    <p:anim calcmode="lin" valueType="num">
                                      <p:cBhvr additive="base">
                                        <p:cTn id="13" dur="500" fill="hold"/>
                                        <p:tgtEl>
                                          <p:spTgt spid="30617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61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06179">
                                            <p:txEl>
                                              <p:pRg st="3" end="3"/>
                                            </p:txEl>
                                          </p:spTgt>
                                        </p:tgtEl>
                                        <p:attrNameLst>
                                          <p:attrName>style.visibility</p:attrName>
                                        </p:attrNameLst>
                                      </p:cBhvr>
                                      <p:to>
                                        <p:strVal val="visible"/>
                                      </p:to>
                                    </p:set>
                                    <p:anim calcmode="lin" valueType="num">
                                      <p:cBhvr additive="base">
                                        <p:cTn id="19" dur="500" fill="hold"/>
                                        <p:tgtEl>
                                          <p:spTgt spid="30617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617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06179">
                                            <p:txEl>
                                              <p:pRg st="4" end="4"/>
                                            </p:txEl>
                                          </p:spTgt>
                                        </p:tgtEl>
                                        <p:attrNameLst>
                                          <p:attrName>style.visibility</p:attrName>
                                        </p:attrNameLst>
                                      </p:cBhvr>
                                      <p:to>
                                        <p:strVal val="visible"/>
                                      </p:to>
                                    </p:set>
                                    <p:anim calcmode="lin" valueType="num">
                                      <p:cBhvr additive="base">
                                        <p:cTn id="25" dur="500" fill="hold"/>
                                        <p:tgtEl>
                                          <p:spTgt spid="30617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0617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06179">
                                            <p:txEl>
                                              <p:pRg st="5" end="5"/>
                                            </p:txEl>
                                          </p:spTgt>
                                        </p:tgtEl>
                                        <p:attrNameLst>
                                          <p:attrName>style.visibility</p:attrName>
                                        </p:attrNameLst>
                                      </p:cBhvr>
                                      <p:to>
                                        <p:strVal val="visible"/>
                                      </p:to>
                                    </p:set>
                                    <p:anim calcmode="lin" valueType="num">
                                      <p:cBhvr additive="base">
                                        <p:cTn id="31" dur="500" fill="hold"/>
                                        <p:tgtEl>
                                          <p:spTgt spid="30617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0617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06179">
                                            <p:txEl>
                                              <p:pRg st="6" end="6"/>
                                            </p:txEl>
                                          </p:spTgt>
                                        </p:tgtEl>
                                        <p:attrNameLst>
                                          <p:attrName>style.visibility</p:attrName>
                                        </p:attrNameLst>
                                      </p:cBhvr>
                                      <p:to>
                                        <p:strVal val="visible"/>
                                      </p:to>
                                    </p:set>
                                    <p:anim calcmode="lin" valueType="num">
                                      <p:cBhvr additive="base">
                                        <p:cTn id="37" dur="500" fill="hold"/>
                                        <p:tgtEl>
                                          <p:spTgt spid="30617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0617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617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custDataLst>
              <p:tags r:id="rId1"/>
            </p:custDataLst>
          </p:nvPr>
        </p:nvSpPr>
        <p:spPr>
          <a:xfrm>
            <a:off x="0" y="-40585"/>
            <a:ext cx="9144000" cy="689858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legislation2"/>
          <p:cNvPicPr>
            <a:picLocks noChangeAspect="1" noChangeArrowheads="1"/>
          </p:cNvPicPr>
          <p:nvPr>
            <p:custDataLst>
              <p:tags r:id="rId2"/>
            </p:custDataLst>
          </p:nvPr>
        </p:nvPicPr>
        <p:blipFill rotWithShape="1">
          <a:blip r:embed="rId6" cstate="print">
            <a:lum bright="70000" contrast="-70000"/>
            <a:extLst>
              <a:ext uri="{28A0092B-C50C-407E-A947-70E740481C1C}">
                <a14:useLocalDpi xmlns:a14="http://schemas.microsoft.com/office/drawing/2010/main" val="0"/>
              </a:ext>
            </a:extLst>
          </a:blip>
          <a:srcRect t="2063" b="8333"/>
          <a:stretch/>
        </p:blipFill>
        <p:spPr bwMode="auto">
          <a:xfrm>
            <a:off x="755576" y="-27384"/>
            <a:ext cx="7857415" cy="6923315"/>
          </a:xfrm>
          <a:prstGeom prst="rect">
            <a:avLst/>
          </a:prstGeom>
          <a:ln>
            <a:noFill/>
          </a:ln>
          <a:effectLst>
            <a:softEdge rad="317500"/>
          </a:effectLst>
          <a:extLst>
            <a:ext uri="{909E8E84-426E-40DD-AFC4-6F175D3DCCD1}">
              <a14:hiddenFill xmlns:a14="http://schemas.microsoft.com/office/drawing/2010/main">
                <a:solidFill>
                  <a:srgbClr val="FFFFFF"/>
                </a:solidFill>
              </a14:hiddenFill>
            </a:ext>
          </a:extLst>
        </p:spPr>
      </p:pic>
      <p:sp>
        <p:nvSpPr>
          <p:cNvPr id="434181" name="Rectangle 5"/>
          <p:cNvSpPr>
            <a:spLocks noGrp="1" noChangeArrowheads="1"/>
          </p:cNvSpPr>
          <p:nvPr>
            <p:ph type="body" sz="half" idx="1"/>
            <p:custDataLst>
              <p:tags r:id="rId3"/>
            </p:custDataLst>
          </p:nvPr>
        </p:nvSpPr>
        <p:spPr>
          <a:xfrm>
            <a:off x="395536" y="476672"/>
            <a:ext cx="8424936" cy="6048672"/>
          </a:xfrm>
        </p:spPr>
        <p:txBody>
          <a:bodyPr/>
          <a:lstStyle/>
          <a:p>
            <a:pPr marL="0" indent="0" algn="ctr">
              <a:spcBef>
                <a:spcPct val="0"/>
              </a:spcBef>
              <a:spcAft>
                <a:spcPts val="1800"/>
              </a:spcAft>
              <a:buNone/>
            </a:pPr>
            <a:r>
              <a:rPr lang="en-GB" altLang="en-US" sz="2400" u="sng" dirty="0" smtClean="0"/>
              <a:t>Legislation to be Considered when attending Incidents</a:t>
            </a:r>
          </a:p>
          <a:p>
            <a:pPr marL="0" indent="0">
              <a:spcBef>
                <a:spcPct val="0"/>
              </a:spcBef>
              <a:spcAft>
                <a:spcPts val="1800"/>
              </a:spcAft>
            </a:pPr>
            <a:r>
              <a:rPr lang="en-GB" altLang="en-US" dirty="0" smtClean="0"/>
              <a:t> Regulation of Investigatory Powers Act 2000</a:t>
            </a:r>
          </a:p>
          <a:p>
            <a:pPr marL="0" indent="0">
              <a:spcBef>
                <a:spcPct val="0"/>
              </a:spcBef>
              <a:spcAft>
                <a:spcPts val="1800"/>
              </a:spcAft>
            </a:pPr>
            <a:r>
              <a:rPr lang="en-GB" altLang="en-US" dirty="0" smtClean="0"/>
              <a:t> Criminal Procedures and Investigations Act 1996</a:t>
            </a:r>
          </a:p>
          <a:p>
            <a:pPr marL="0" indent="0">
              <a:spcBef>
                <a:spcPct val="0"/>
              </a:spcBef>
              <a:spcAft>
                <a:spcPts val="1800"/>
              </a:spcAft>
            </a:pPr>
            <a:r>
              <a:rPr lang="en-GB" altLang="en-US" dirty="0" smtClean="0"/>
              <a:t> PACE 1984</a:t>
            </a:r>
          </a:p>
          <a:p>
            <a:pPr marL="0" indent="0">
              <a:spcBef>
                <a:spcPct val="0"/>
              </a:spcBef>
              <a:spcAft>
                <a:spcPts val="1800"/>
              </a:spcAft>
            </a:pPr>
            <a:r>
              <a:rPr lang="en-GB" altLang="en-US" dirty="0" smtClean="0"/>
              <a:t> Data Protection Act 1998</a:t>
            </a:r>
          </a:p>
          <a:p>
            <a:pPr marL="0" indent="0">
              <a:spcBef>
                <a:spcPct val="0"/>
              </a:spcBef>
              <a:spcAft>
                <a:spcPts val="1800"/>
              </a:spcAft>
            </a:pPr>
            <a:r>
              <a:rPr lang="en-GB" altLang="en-US" dirty="0" smtClean="0"/>
              <a:t> Human Rights Act 1998</a:t>
            </a:r>
          </a:p>
          <a:p>
            <a:pPr marL="0" indent="0">
              <a:spcBef>
                <a:spcPct val="0"/>
              </a:spcBef>
              <a:spcAft>
                <a:spcPts val="1800"/>
              </a:spcAft>
            </a:pPr>
            <a:r>
              <a:rPr lang="en-GB" altLang="en-US" dirty="0" smtClean="0"/>
              <a:t> Freedom of Information Act 2000</a:t>
            </a:r>
          </a:p>
          <a:p>
            <a:pPr marL="0" indent="0"/>
            <a:endParaRPr lang="en-GB" altLang="en-US" sz="2200" dirty="0" smtClean="0"/>
          </a:p>
        </p:txBody>
      </p:sp>
    </p:spTree>
    <p:extLst>
      <p:ext uri="{BB962C8B-B14F-4D97-AF65-F5344CB8AC3E}">
        <p14:creationId xmlns:p14="http://schemas.microsoft.com/office/powerpoint/2010/main" val="3050508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34181">
                                            <p:txEl>
                                              <p:pRg st="0" end="0"/>
                                            </p:txEl>
                                          </p:spTgt>
                                        </p:tgtEl>
                                        <p:attrNameLst>
                                          <p:attrName>style.visibility</p:attrName>
                                        </p:attrNameLst>
                                      </p:cBhvr>
                                      <p:to>
                                        <p:strVal val="visible"/>
                                      </p:to>
                                    </p:set>
                                    <p:animEffect transition="in" filter="fade">
                                      <p:cBhvr>
                                        <p:cTn id="7" dur="500"/>
                                        <p:tgtEl>
                                          <p:spTgt spid="434181">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34181">
                                            <p:txEl>
                                              <p:pRg st="1" end="1"/>
                                            </p:txEl>
                                          </p:spTgt>
                                        </p:tgtEl>
                                        <p:attrNameLst>
                                          <p:attrName>style.visibility</p:attrName>
                                        </p:attrNameLst>
                                      </p:cBhvr>
                                      <p:to>
                                        <p:strVal val="visible"/>
                                      </p:to>
                                    </p:set>
                                    <p:animEffect transition="in" filter="fade">
                                      <p:cBhvr>
                                        <p:cTn id="11" dur="500"/>
                                        <p:tgtEl>
                                          <p:spTgt spid="434181">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34181">
                                            <p:txEl>
                                              <p:pRg st="2" end="2"/>
                                            </p:txEl>
                                          </p:spTgt>
                                        </p:tgtEl>
                                        <p:attrNameLst>
                                          <p:attrName>style.visibility</p:attrName>
                                        </p:attrNameLst>
                                      </p:cBhvr>
                                      <p:to>
                                        <p:strVal val="visible"/>
                                      </p:to>
                                    </p:set>
                                    <p:animEffect transition="in" filter="fade">
                                      <p:cBhvr>
                                        <p:cTn id="15" dur="500"/>
                                        <p:tgtEl>
                                          <p:spTgt spid="434181">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434181">
                                            <p:txEl>
                                              <p:pRg st="3" end="3"/>
                                            </p:txEl>
                                          </p:spTgt>
                                        </p:tgtEl>
                                        <p:attrNameLst>
                                          <p:attrName>style.visibility</p:attrName>
                                        </p:attrNameLst>
                                      </p:cBhvr>
                                      <p:to>
                                        <p:strVal val="visible"/>
                                      </p:to>
                                    </p:set>
                                    <p:animEffect transition="in" filter="fade">
                                      <p:cBhvr>
                                        <p:cTn id="19" dur="500"/>
                                        <p:tgtEl>
                                          <p:spTgt spid="434181">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434181">
                                            <p:txEl>
                                              <p:pRg st="4" end="4"/>
                                            </p:txEl>
                                          </p:spTgt>
                                        </p:tgtEl>
                                        <p:attrNameLst>
                                          <p:attrName>style.visibility</p:attrName>
                                        </p:attrNameLst>
                                      </p:cBhvr>
                                      <p:to>
                                        <p:strVal val="visible"/>
                                      </p:to>
                                    </p:set>
                                    <p:animEffect transition="in" filter="fade">
                                      <p:cBhvr>
                                        <p:cTn id="23" dur="500"/>
                                        <p:tgtEl>
                                          <p:spTgt spid="434181">
                                            <p:txEl>
                                              <p:pRg st="4" end="4"/>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434181">
                                            <p:txEl>
                                              <p:pRg st="5" end="5"/>
                                            </p:txEl>
                                          </p:spTgt>
                                        </p:tgtEl>
                                        <p:attrNameLst>
                                          <p:attrName>style.visibility</p:attrName>
                                        </p:attrNameLst>
                                      </p:cBhvr>
                                      <p:to>
                                        <p:strVal val="visible"/>
                                      </p:to>
                                    </p:set>
                                    <p:animEffect transition="in" filter="fade">
                                      <p:cBhvr>
                                        <p:cTn id="27" dur="500"/>
                                        <p:tgtEl>
                                          <p:spTgt spid="434181">
                                            <p:txEl>
                                              <p:pRg st="5" end="5"/>
                                            </p:txEl>
                                          </p:spTgt>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434181">
                                            <p:txEl>
                                              <p:pRg st="6" end="6"/>
                                            </p:txEl>
                                          </p:spTgt>
                                        </p:tgtEl>
                                        <p:attrNameLst>
                                          <p:attrName>style.visibility</p:attrName>
                                        </p:attrNameLst>
                                      </p:cBhvr>
                                      <p:to>
                                        <p:strVal val="visible"/>
                                      </p:to>
                                    </p:set>
                                    <p:animEffect transition="in" filter="fade">
                                      <p:cBhvr>
                                        <p:cTn id="31" dur="500"/>
                                        <p:tgtEl>
                                          <p:spTgt spid="43418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418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NIM\Policy &amp; Procedure 2.jpg"/>
          <p:cNvPicPr>
            <a:picLocks noChangeAspect="1" noChangeArrowheads="1"/>
          </p:cNvPicPr>
          <p:nvPr/>
        </p:nvPicPr>
        <p:blipFill>
          <a:blip r:embed="rId3"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827584" y="620688"/>
            <a:ext cx="7704856" cy="5693866"/>
          </a:xfrm>
          <a:prstGeom prst="rect">
            <a:avLst/>
          </a:prstGeom>
          <a:noFill/>
        </p:spPr>
        <p:txBody>
          <a:bodyPr wrap="square" rtlCol="0">
            <a:spAutoFit/>
          </a:bodyPr>
          <a:lstStyle/>
          <a:p>
            <a:pPr algn="l"/>
            <a:r>
              <a:rPr lang="en-GB" sz="2800" b="0" dirty="0" smtClean="0">
                <a:solidFill>
                  <a:srgbClr val="3333FF"/>
                </a:solidFill>
              </a:rPr>
              <a:t>Mental Health Act 1983</a:t>
            </a:r>
          </a:p>
          <a:p>
            <a:pPr algn="l"/>
            <a:endParaRPr lang="en-GB" sz="2800" b="0" dirty="0">
              <a:solidFill>
                <a:srgbClr val="3333FF"/>
              </a:solidFill>
            </a:endParaRPr>
          </a:p>
          <a:p>
            <a:pPr algn="l"/>
            <a:r>
              <a:rPr lang="en-GB" sz="2800" b="0" dirty="0" smtClean="0">
                <a:solidFill>
                  <a:srgbClr val="3333FF"/>
                </a:solidFill>
              </a:rPr>
              <a:t>Mental Health Act 2007</a:t>
            </a:r>
          </a:p>
          <a:p>
            <a:pPr algn="l"/>
            <a:endParaRPr lang="en-GB" sz="2800" b="0" dirty="0">
              <a:solidFill>
                <a:srgbClr val="3333FF"/>
              </a:solidFill>
            </a:endParaRPr>
          </a:p>
          <a:p>
            <a:pPr algn="l"/>
            <a:r>
              <a:rPr lang="en-GB" sz="2800" b="0" dirty="0" smtClean="0">
                <a:solidFill>
                  <a:srgbClr val="3333FF"/>
                </a:solidFill>
              </a:rPr>
              <a:t>Equality Act 2010</a:t>
            </a:r>
          </a:p>
          <a:p>
            <a:pPr algn="l"/>
            <a:endParaRPr lang="en-GB" sz="2800" b="0" dirty="0">
              <a:solidFill>
                <a:srgbClr val="3333FF"/>
              </a:solidFill>
            </a:endParaRPr>
          </a:p>
          <a:p>
            <a:pPr algn="l"/>
            <a:r>
              <a:rPr lang="en-GB" sz="2800" b="0" dirty="0" smtClean="0">
                <a:solidFill>
                  <a:srgbClr val="3333FF"/>
                </a:solidFill>
              </a:rPr>
              <a:t>Road Traffic Act 1988</a:t>
            </a:r>
          </a:p>
          <a:p>
            <a:pPr algn="l"/>
            <a:endParaRPr lang="en-GB" sz="2800" b="0" dirty="0">
              <a:solidFill>
                <a:srgbClr val="3333FF"/>
              </a:solidFill>
            </a:endParaRPr>
          </a:p>
          <a:p>
            <a:pPr algn="l"/>
            <a:r>
              <a:rPr lang="en-GB" sz="2800" b="0" dirty="0" smtClean="0">
                <a:solidFill>
                  <a:srgbClr val="3333FF"/>
                </a:solidFill>
              </a:rPr>
              <a:t>Health &amp; Safety at Work Act 1974</a:t>
            </a:r>
          </a:p>
          <a:p>
            <a:pPr algn="l"/>
            <a:endParaRPr lang="en-GB" sz="2800" b="0" dirty="0">
              <a:solidFill>
                <a:srgbClr val="3333FF"/>
              </a:solidFill>
            </a:endParaRPr>
          </a:p>
          <a:p>
            <a:pPr algn="l"/>
            <a:r>
              <a:rPr lang="en-GB" sz="2800" b="0" dirty="0" smtClean="0">
                <a:solidFill>
                  <a:srgbClr val="3333FF"/>
                </a:solidFill>
              </a:rPr>
              <a:t>National Intelligence Model</a:t>
            </a:r>
          </a:p>
          <a:p>
            <a:pPr algn="l"/>
            <a:endParaRPr lang="en-GB" sz="2800" b="0" dirty="0">
              <a:solidFill>
                <a:srgbClr val="3333FF"/>
              </a:solidFill>
            </a:endParaRPr>
          </a:p>
          <a:p>
            <a:pPr algn="l"/>
            <a:r>
              <a:rPr lang="en-GB" sz="2800" b="0" dirty="0" smtClean="0">
                <a:solidFill>
                  <a:srgbClr val="3333FF"/>
                </a:solidFill>
              </a:rPr>
              <a:t>National Decision Model</a:t>
            </a:r>
            <a:endParaRPr lang="en-GB" sz="2800" b="0" dirty="0">
              <a:solidFill>
                <a:srgbClr val="3333FF"/>
              </a:solidFill>
            </a:endParaRPr>
          </a:p>
        </p:txBody>
      </p:sp>
    </p:spTree>
    <p:extLst>
      <p:ext uri="{BB962C8B-B14F-4D97-AF65-F5344CB8AC3E}">
        <p14:creationId xmlns:p14="http://schemas.microsoft.com/office/powerpoint/2010/main" val="115273630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2306" name="Rectangle 3"/>
          <p:cNvSpPr>
            <a:spLocks noGrp="1" noChangeArrowheads="1"/>
          </p:cNvSpPr>
          <p:nvPr>
            <p:ph type="title" idx="4294967295"/>
            <p:custDataLst>
              <p:tags r:id="rId1"/>
            </p:custDataLst>
          </p:nvPr>
        </p:nvSpPr>
        <p:spPr>
          <a:xfrm>
            <a:off x="434380" y="188640"/>
            <a:ext cx="8229600" cy="2808312"/>
          </a:xfrm>
        </p:spPr>
        <p:txBody>
          <a:bodyPr/>
          <a:lstStyle/>
          <a:p>
            <a:r>
              <a:rPr lang="en-GB" altLang="en-US" sz="3200" b="1" dirty="0"/>
              <a:t>Initial Response to Crime</a:t>
            </a:r>
            <a:endParaRPr lang="en-GB" altLang="en-US" sz="3200" b="1" dirty="0" smtClean="0"/>
          </a:p>
        </p:txBody>
      </p:sp>
    </p:spTree>
    <p:extLst>
      <p:ext uri="{BB962C8B-B14F-4D97-AF65-F5344CB8AC3E}">
        <p14:creationId xmlns:p14="http://schemas.microsoft.com/office/powerpoint/2010/main" val="4277785044"/>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5" cstate="print">
            <a:lum bright="70000" contrast="-70000"/>
            <a:extLst>
              <a:ext uri="{28A0092B-C50C-407E-A947-70E740481C1C}">
                <a14:useLocalDpi xmlns:a14="http://schemas.microsoft.com/office/drawing/2010/main" val="0"/>
              </a:ext>
            </a:extLst>
          </a:blip>
          <a:srcRect t="24389"/>
          <a:stretch/>
        </p:blipFill>
        <p:spPr>
          <a:xfrm>
            <a:off x="1691680" y="1340769"/>
            <a:ext cx="5715000" cy="4320480"/>
          </a:xfrm>
          <a:prstGeom prst="rect">
            <a:avLst/>
          </a:prstGeom>
        </p:spPr>
      </p:pic>
      <p:sp>
        <p:nvSpPr>
          <p:cNvPr id="482306" name="Rectangle 3"/>
          <p:cNvSpPr>
            <a:spLocks noGrp="1" noChangeArrowheads="1"/>
          </p:cNvSpPr>
          <p:nvPr>
            <p:ph type="title" idx="4294967295"/>
            <p:custDataLst>
              <p:tags r:id="rId1"/>
            </p:custDataLst>
          </p:nvPr>
        </p:nvSpPr>
        <p:spPr>
          <a:xfrm>
            <a:off x="434380" y="188640"/>
            <a:ext cx="8229600" cy="647700"/>
          </a:xfrm>
        </p:spPr>
        <p:txBody>
          <a:bodyPr/>
          <a:lstStyle/>
          <a:p>
            <a:pPr eaLnBrk="1" hangingPunct="1"/>
            <a:r>
              <a:rPr lang="en-GB" altLang="en-US" sz="3200" b="1" dirty="0" smtClean="0"/>
              <a:t>Arriving at the scene</a:t>
            </a:r>
          </a:p>
        </p:txBody>
      </p:sp>
      <p:sp>
        <p:nvSpPr>
          <p:cNvPr id="45060" name="Rectangle 4"/>
          <p:cNvSpPr>
            <a:spLocks noGrp="1" noChangeArrowheads="1"/>
          </p:cNvSpPr>
          <p:nvPr>
            <p:ph type="body" idx="4294967295"/>
            <p:custDataLst>
              <p:tags r:id="rId2"/>
            </p:custDataLst>
          </p:nvPr>
        </p:nvSpPr>
        <p:spPr>
          <a:xfrm>
            <a:off x="611188" y="1412875"/>
            <a:ext cx="7705725" cy="4713288"/>
          </a:xfrm>
        </p:spPr>
        <p:txBody>
          <a:bodyPr/>
          <a:lstStyle/>
          <a:p>
            <a:pPr eaLnBrk="1" hangingPunct="1">
              <a:spcBef>
                <a:spcPct val="0"/>
              </a:spcBef>
              <a:spcAft>
                <a:spcPts val="1800"/>
              </a:spcAft>
            </a:pPr>
            <a:r>
              <a:rPr lang="en-GB" altLang="en-US" sz="3200" b="1" dirty="0" smtClean="0"/>
              <a:t>Assess</a:t>
            </a:r>
            <a:endParaRPr lang="en-GB" altLang="en-US" sz="3200" dirty="0" smtClean="0"/>
          </a:p>
          <a:p>
            <a:pPr marL="0" indent="0" eaLnBrk="1" hangingPunct="1">
              <a:spcBef>
                <a:spcPct val="0"/>
              </a:spcBef>
              <a:spcAft>
                <a:spcPts val="1800"/>
              </a:spcAft>
              <a:buNone/>
            </a:pPr>
            <a:r>
              <a:rPr lang="en-GB" altLang="en-US" sz="2800" b="1" dirty="0" smtClean="0"/>
              <a:t>			</a:t>
            </a:r>
            <a:endParaRPr lang="en-GB" altLang="en-US" dirty="0" smtClean="0"/>
          </a:p>
        </p:txBody>
      </p:sp>
    </p:spTree>
    <p:extLst>
      <p:ext uri="{BB962C8B-B14F-4D97-AF65-F5344CB8AC3E}">
        <p14:creationId xmlns:p14="http://schemas.microsoft.com/office/powerpoint/2010/main" val="294772552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6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60"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6410" b="8247"/>
          <a:stretch/>
        </p:blipFill>
        <p:spPr>
          <a:xfrm>
            <a:off x="899592" y="1412777"/>
            <a:ext cx="7490214" cy="3960440"/>
          </a:xfrm>
          <a:prstGeom prst="rect">
            <a:avLst/>
          </a:prstGeom>
          <a:ln>
            <a:noFill/>
          </a:ln>
          <a:effectLst>
            <a:softEdge rad="112500"/>
          </a:effectLst>
        </p:spPr>
      </p:pic>
      <p:sp>
        <p:nvSpPr>
          <p:cNvPr id="318466" name="Rectangle 2"/>
          <p:cNvSpPr>
            <a:spLocks noGrp="1" noChangeArrowheads="1"/>
          </p:cNvSpPr>
          <p:nvPr>
            <p:ph type="title"/>
            <p:custDataLst>
              <p:tags r:id="rId2"/>
            </p:custDataLst>
          </p:nvPr>
        </p:nvSpPr>
        <p:spPr/>
        <p:txBody>
          <a:bodyPr/>
          <a:lstStyle/>
          <a:p>
            <a:r>
              <a:rPr lang="en-GB" altLang="en-US" b="1" dirty="0" smtClean="0"/>
              <a:t>Dynamic Risk Assessment</a:t>
            </a:r>
          </a:p>
        </p:txBody>
      </p:sp>
      <p:sp>
        <p:nvSpPr>
          <p:cNvPr id="318468" name="Rectangle 4"/>
          <p:cNvSpPr>
            <a:spLocks noGrp="1" noChangeArrowheads="1"/>
          </p:cNvSpPr>
          <p:nvPr>
            <p:ph type="body" idx="1"/>
            <p:custDataLst>
              <p:tags r:id="rId3"/>
            </p:custDataLst>
          </p:nvPr>
        </p:nvSpPr>
        <p:spPr>
          <a:xfrm>
            <a:off x="539552" y="1412776"/>
            <a:ext cx="8136905" cy="4320480"/>
          </a:xfrm>
        </p:spPr>
        <p:txBody>
          <a:bodyPr>
            <a:normAutofit/>
          </a:bodyPr>
          <a:lstStyle/>
          <a:p>
            <a:pPr marL="0" indent="0" algn="just">
              <a:spcBef>
                <a:spcPct val="0"/>
              </a:spcBef>
            </a:pPr>
            <a:r>
              <a:rPr lang="en-GB" altLang="en-US" dirty="0" smtClean="0"/>
              <a:t> The continuous assessment of risk in the   rapidly changing circumstances of an operational incident, in order to implement the control measures necessary to ensure an acceptable level of safety</a:t>
            </a:r>
          </a:p>
        </p:txBody>
      </p:sp>
    </p:spTree>
    <p:extLst>
      <p:ext uri="{BB962C8B-B14F-4D97-AF65-F5344CB8AC3E}">
        <p14:creationId xmlns:p14="http://schemas.microsoft.com/office/powerpoint/2010/main" val="1372946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18468">
                                            <p:txEl>
                                              <p:pRg st="0" end="0"/>
                                            </p:txEl>
                                          </p:spTgt>
                                        </p:tgtEl>
                                        <p:attrNameLst>
                                          <p:attrName>style.visibility</p:attrName>
                                        </p:attrNameLst>
                                      </p:cBhvr>
                                      <p:to>
                                        <p:strVal val="visible"/>
                                      </p:to>
                                    </p:set>
                                    <p:animEffect transition="in" filter="fade">
                                      <p:cBhvr>
                                        <p:cTn id="7" dur="500"/>
                                        <p:tgtEl>
                                          <p:spTgt spid="31846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8468"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1520" y="0"/>
            <a:ext cx="8640960" cy="5516563"/>
          </a:xfrm>
        </p:spPr>
      </p:pic>
    </p:spTree>
    <p:extLst>
      <p:ext uri="{BB962C8B-B14F-4D97-AF65-F5344CB8AC3E}">
        <p14:creationId xmlns:p14="http://schemas.microsoft.com/office/powerpoint/2010/main" val="195849892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1&quot;/&gt;&lt;lineCharCount val=&quot;33&quot;/&gt;&lt;lineCharCount val=&quot;1&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C1B881D5-92A5-4B3B-9C1B-350A9FB71393}&quot;/&gt;&lt;isInvalidForFieldText val=&quot;0&quot;/&gt;&lt;Image&gt;&lt;filename val=&quot;C:\DOCUME~1\swp54152\LOCALS~1\Temp\PR\data\asimages\{C1B881D5-92A5-4B3B-9C1B-350A9FB71393}_3.png&quot;/&gt;&lt;left val=&quot;81&quot;/&gt;&lt;top val=&quot;114&quot;/&gt;&lt;width val=&quot;573&quot;/&gt;&lt;height val=&quot;312&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 name="PRESENTER_SHAPEINFO" val="&lt;ThreeDShapeInfo&gt;&lt;uuid val=&quot;{21861F8A-86B3-4F51-A41C-2B9ECBA5CB0B}&quot;/&gt;&lt;isInvalidForFieldText val=&quot;0&quot;/&gt;&lt;Image&gt;&lt;filename val=&quot;C:\DOCUME~1\swp54152\LOCALS~1\Temp\PR\data\asimages\{21861F8A-86B3-4F51-A41C-2B9ECBA5CB0B}_3.png&quot;/&gt;&lt;left val=&quot;36&quot;/&gt;&lt;top val=&quot;126&quot;/&gt;&lt;width val=&quot;650&quot;/&gt;&lt;height val=&quot;54&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quot;/&gt;&lt;lineCharCount val=&quot;1&quot;/&gt;&lt;lineCharCount val=&quot;1&quot;/&gt;&lt;lineCharCount val=&quot;1&quot;/&gt;&lt;lineCharCount val=&quot;1&quot;/&gt;&lt;lineCharCount val=&quot;1&quot;/&gt;&lt;lineCharCount val=&quot;6&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5&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quot;/&gt;&lt;lineCharCount val=&quot;1&quot;/&gt;&lt;lineCharCount val=&quot;1&quot;/&gt;&lt;lineCharCount val=&quot;1&quot;/&gt;&lt;lineCharCount val=&quot;1&quot;/&gt;&lt;lineCharCount val=&quot;1&quot;/&gt;&lt;lineCharCount val=&quot;10&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INFO" val="&lt;ThreeDShapeInfo&gt;&lt;uuid val=&quot;{E4A9BBF3-E64E-454D-8F81-D608191075BC}&quot;/&gt;&lt;isInvalidForFieldText val=&quot;0&quot;/&gt;&lt;Image&gt;&lt;filename val=&quot;C:\DOCUME~1\swp54152\LOCALS~1\Temp\PR\data\asimages\{E4A9BBF3-E64E-454D-8F81-D608191075BC}_5.png&quot;/&gt;&lt;left val=&quot;81&quot;/&gt;&lt;top val=&quot;82&quot;/&gt;&lt;width val=&quot;551&quot;/&gt;&lt;height val=&quot;330&quot;/&gt;&lt;hasText val=&quot;1&quot;/&gt;&lt;/Image&gt;&lt;/ThreeDShape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quot;/&gt;&lt;lineCharCount val=&quot;1&quot;/&gt;&lt;lineCharCount val=&quot;1&quot;/&gt;&lt;lineCharCount val=&quot;1&quot;/&gt;&lt;lineCharCount val=&quot;1&quot;/&gt;&lt;lineCharCount val=&quot;1&quot;/&gt;&lt;lineCharCount val=&quot;10&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quot;/&gt;&lt;lineCharCount val=&quot;1&quot;/&gt;&lt;lineCharCount val=&quot;1&quot;/&gt;&lt;lineCharCount val=&quot;1&quot;/&gt;&lt;lineCharCount val=&quot;1&quot;/&gt;&lt;lineCharCount val=&quot;1&quot;/&gt;&lt;lineCharCount val=&quot;18&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INFO" val="&lt;ThreeDShapeInfo&gt;&lt;uuid val=&quot;{634F02F4-49D5-4768-A8EE-CBC711812DFD}&quot;/&gt;&lt;isInvalidForFieldText val=&quot;0&quot;/&gt;&lt;Image&gt;&lt;filename val=&quot;C:\DOCUME~1\swp54152\LOCALS~1\Temp\PR\data\asimages\{634F02F4-49D5-4768-A8EE-CBC711812DFD}_6.png&quot;/&gt;&lt;left val=&quot;30&quot;/&gt;&lt;top val=&quot;59&quot;/&gt;&lt;width val=&quot;657&quot;/&gt;&lt;height val=&quot;370&quot;/&gt;&lt;hasText val=&quot;1&quot;/&gt;&lt;/Image&gt;&lt;/ThreeDShapeInfo&gt;"/>
</p:tagLst>
</file>

<file path=ppt/tags/tag22.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DBDCB-1661-42F4-90B7-35C093D3032A}&quot;/&gt;&lt;isInvalidForFieldText val=&quot;0&quot;/&gt;&lt;Image&gt;&lt;filename val=&quot;C:\DOCUME~1\swp54152\LOCALS~1\Temp\PR\data\asimages\{508DBDCB-1661-42F4-90B7-35C093D3032A}_7.png&quot;/&gt;&lt;left val=&quot;30&quot;/&gt;&lt;top val=&quot;14&quot;/&gt;&lt;width val=&quot;661&quot;/&gt;&lt;height val=&quot;438&quot;/&gt;&lt;hasText val=&quot;1&quot;/&gt;&lt;/Image&gt;&lt;/ThreeDShape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5&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32&quot;/&gt;&lt;lineCharCount val=&quot;27&quot;/&gt;&lt;lineCharCount val=&quot;35&quot;/&gt;&lt;lineCharCount val=&quot;32&quot;/&gt;&lt;lineCharCount val=&quot;43&quot;/&gt;&lt;lineCharCount val=&quot;37&quot;/&gt;&lt;/TableIndex&gt;&lt;/ShapeTextInfo&gt;"/>
</p:tagLst>
</file>

<file path=ppt/tags/tag25.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DBDCB-1661-42F4-90B7-35C093D3032A}&quot;/&gt;&lt;isInvalidForFieldText val=&quot;0&quot;/&gt;&lt;Image&gt;&lt;filename val=&quot;C:\DOCUME~1\swp54152\LOCALS~1\Temp\PR\data\asimages\{508DBDCB-1661-42F4-90B7-35C093D3032A}_7.png&quot;/&gt;&lt;left val=&quot;30&quot;/&gt;&lt;top val=&quot;14&quot;/&gt;&lt;width val=&quot;661&quot;/&gt;&lt;height val=&quot;438&quot;/&gt;&lt;hasText val=&quot;1&quot;/&gt;&lt;/Image&gt;&lt;/ThreeDShape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5&quot;/&gt;&lt;/TableIndex&gt;&lt;/ShapeText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32&quot;/&gt;&lt;lineCharCount val=&quot;27&quot;/&gt;&lt;lineCharCount val=&quot;35&quot;/&gt;&lt;lineCharCount val=&quot;32&quot;/&gt;&lt;lineCharCount val=&quot;43&quot;/&gt;&lt;lineCharCount val=&quot;37&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4&quot;/&gt;&lt;/TableIndex&gt;&lt;/ShapeTextInfo&gt;"/>
</p:tagLst>
</file>

<file path=ppt/tags/tag30.xml><?xml version="1.0" encoding="utf-8"?>
<p:tagLst xmlns:a="http://schemas.openxmlformats.org/drawingml/2006/main" xmlns:r="http://schemas.openxmlformats.org/officeDocument/2006/relationships" xmlns:p="http://schemas.openxmlformats.org/presentationml/2006/main">
  <p:tag name="PRESENTER_SHAPEINFO" val="&lt;ThreeDShapeInfo&gt;&lt;uuid val=&quot;{6BFA1565-214B-4934-A14E-54E20EE1A642}&quot;/&gt;&lt;isInvalidForFieldText val=&quot;0&quot;/&gt;&lt;Image&gt;&lt;filename val=&quot;C:\DOCUME~1\swp54152\LOCALS~1\Temp\PR\data\asimages\{6BFA1565-214B-4934-A14E-54E20EE1A642}_10.png&quot;/&gt;&lt;left val=&quot;93&quot;/&gt;&lt;top val=&quot;159&quot;/&gt;&lt;width val=&quot;540&quot;/&gt;&lt;height val=&quot;360&quot;/&gt;&lt;hasText val=&quot;1&quot;/&gt;&lt;/Image&gt;&lt;/ThreeDShapeInfo&gt;"/>
</p:tagLst>
</file>

<file path=ppt/tags/tag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33.xml><?xml version="1.0" encoding="utf-8"?>
<p:tagLst xmlns:a="http://schemas.openxmlformats.org/drawingml/2006/main" xmlns:r="http://schemas.openxmlformats.org/officeDocument/2006/relationships" xmlns:p="http://schemas.openxmlformats.org/presentationml/2006/main">
  <p:tag name="PRESENTER_SHAPEINFO" val="&lt;ThreeDShapeInfo&gt;&lt;uuid val=&quot;{1A333F29-1ABC-421C-892F-BF53514BDFEA}&quot;/&gt;&lt;isInvalidForFieldText val=&quot;0&quot;/&gt;&lt;Image&gt;&lt;filename val=&quot;C:\DOCUME~1\swp54152\LOCALS~1\Temp\PR\data\asimages\{1A333F29-1ABC-421C-892F-BF53514BDFEA}_11.png&quot;/&gt;&lt;left val=&quot;42&quot;/&gt;&lt;top val=&quot;157&quot;/&gt;&lt;width val=&quot;636&quot;/&gt;&lt;height val=&quot;371&quot;/&gt;&lt;hasText val=&quot;1&quot;/&gt;&lt;/Image&gt;&lt;/ThreeDShape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36.xml><?xml version="1.0" encoding="utf-8"?>
<p:tagLst xmlns:a="http://schemas.openxmlformats.org/drawingml/2006/main" xmlns:r="http://schemas.openxmlformats.org/officeDocument/2006/relationships" xmlns:p="http://schemas.openxmlformats.org/presentationml/2006/main">
  <p:tag name="PRESENTER_SHAPEINFO" val="&lt;ThreeDShapeInfo&gt;&lt;uuid val=&quot;{1B0FCB72-8EC7-4ED2-9E17-062933EDF6B6}&quot;/&gt;&lt;isInvalidForFieldText val=&quot;0&quot;/&gt;&lt;Image&gt;&lt;filename val=&quot;C:\DOCUME~1\swp54152\LOCALS~1\Temp\PR\data\asimages\{1B0FCB72-8EC7-4ED2-9E17-062933EDF6B6}_12.png&quot;/&gt;&lt;left val=&quot;87&quot;/&gt;&lt;top val=&quot;148&quot;/&gt;&lt;width val=&quot;546&quot;/&gt;&lt;height val=&quot;381&quot;/&gt;&lt;hasText val=&quot;1&quot;/&gt;&lt;/Image&gt;&lt;/ThreeDShapeInfo&gt;"/>
</p:tagLst>
</file>

<file path=ppt/tags/tag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39.xml><?xml version="1.0" encoding="utf-8"?>
<p:tagLst xmlns:a="http://schemas.openxmlformats.org/drawingml/2006/main" xmlns:r="http://schemas.openxmlformats.org/officeDocument/2006/relationships" xmlns:p="http://schemas.openxmlformats.org/presentationml/2006/main">
  <p:tag name="PRESENTER_SHAPEINFO" val="&lt;ThreeDShapeInfo&gt;&lt;uuid val=&quot;{68EFD0EC-4E89-4C27-A640-57EB964D7EFF}&quot;/&gt;&lt;isInvalidForFieldText val=&quot;0&quot;/&gt;&lt;Image&gt;&lt;filename val=&quot;C:\DOCUME~1\swp54152\LOCALS~1\Temp\PR\data\asimages\{68EFD0EC-4E89-4C27-A640-57EB964D7EFF}_13.png&quot;/&gt;&lt;left val=&quot;77&quot;/&gt;&lt;top val=&quot;161&quot;/&gt;&lt;width val=&quot;567&quot;/&gt;&lt;height val=&quot;319&quot;/&gt;&lt;hasText val=&quot;1&quot;/&gt;&lt;/Image&gt;&lt;/ThreeDShapeInfo&gt;"/>
</p:tagLst>
</file>

<file path=ppt/tags/tag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Lst>
</file>

<file path=ppt/tags/tag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1&quot;/&gt;&lt;lineCharCount val=&quot;1&quot;/&gt;&lt;lineCharCount val=&quot;38&quot;/&gt;&lt;lineCharCount val=&quot;35&quot;/&gt;&lt;lineCharCount val=&quot;33&quot;/&gt;&lt;lineCharCount val=&quot;9&quot;/&gt;&lt;/TableIndex&gt;&lt;/ShapeTextInfo&gt;"/>
</p:tagLst>
</file>

<file path=ppt/tags/tag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3&quot;/&gt;&lt;/TableIndex&gt;&lt;/ShapeTextInfo&gt;"/>
</p:tagLst>
</file>

<file path=ppt/tags/tag4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1&quot;/&gt;&lt;lineCharCount val=&quot;28&quot;/&gt;&lt;lineCharCount val=&quot;39&quot;/&gt;&lt;lineCharCount val=&quot;30&quot;/&gt;&lt;lineCharCount val=&quot;29&quot;/&gt;&lt;lineCharCount val=&quot;15&quot;/&gt;&lt;/TableIndex&gt;&lt;/ShapeTextInfo&gt;"/>
</p:tagLst>
</file>

<file path=ppt/tags/tag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5.xml><?xml version="1.0" encoding="utf-8"?>
<p:tagLst xmlns:a="http://schemas.openxmlformats.org/drawingml/2006/main" xmlns:r="http://schemas.openxmlformats.org/officeDocument/2006/relationships" xmlns:p="http://schemas.openxmlformats.org/presentationml/2006/main">
  <p:tag name="PRESENTER_SHAPEINFO" val="&lt;ThreeDShapeInfo&gt;&lt;uuid val=&quot;{6A3AE87E-9C35-428E-A0A8-CBE18AE7C356}&quot;/&gt;&lt;isInvalidForFieldText val=&quot;0&quot;/&gt;&lt;Image&gt;&lt;filename val=&quot;C:\DOCUME~1\swp54152\LOCALS~1\Temp\PR\data\asimages\{6A3AE87E-9C35-428E-A0A8-CBE18AE7C356}_8.png&quot;/&gt;&lt;left val=&quot;58&quot;/&gt;&lt;top val=&quot;-3&quot;/&gt;&lt;width val=&quot;620&quot;/&gt;&lt;height val=&quot;546&quot;/&gt;&lt;hasText val=&quot;1&quot;/&gt;&lt;/Image&gt;&lt;/ThreeDShapeInfo&gt;"/>
</p:tagLst>
</file>

<file path=ppt/tags/tag4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35&quot;/&gt;&lt;lineCharCount val=&quot;9&quot;/&gt;&lt;lineCharCount val=&quot;24&quot;/&gt;&lt;lineCharCount val=&quot;24&quot;/&gt;&lt;lineCharCount val=&quot;10&quot;/&gt;&lt;lineCharCount val=&quot;25&quot;/&gt;&lt;lineCharCount val=&quot;22&quot;/&gt;&lt;lineCharCount val=&quot;32&quot;/&gt;&lt;/TableIndex&gt;&lt;/ShapeTextInfo&gt;"/>
</p:tagLst>
</file>

<file path=ppt/tags/tag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7&quot;/&gt;&lt;lineCharCount val=&quot;3&quot;/&gt;&lt;/TableIndex&gt;&lt;/ShapeTextInfo&gt;"/>
</p:tagLst>
</file>

<file path=ppt/tags/tag50.xml><?xml version="1.0" encoding="utf-8"?>
<p:tagLst xmlns:a="http://schemas.openxmlformats.org/drawingml/2006/main" xmlns:r="http://schemas.openxmlformats.org/officeDocument/2006/relationships" xmlns:p="http://schemas.openxmlformats.org/presentationml/2006/main">
  <p:tag name="PRESENTER_SHAPEINFO" val="&lt;ThreeDShapeInfo&gt;&lt;uuid val=&quot;{B8DBE0D2-C70B-429C-9C3B-F0A209AEE687}&quot;/&gt;&lt;isInvalidForFieldText val=&quot;0&quot;/&gt;&lt;Image&gt;&lt;filename val=&quot;C:\DOCUME~1\swp54152\LOCALS~1\Temp\PR\data\asimages\{B8DBE0D2-C70B-429C-9C3B-F0A209AEE687}_19.png&quot;/&gt;&lt;left val=&quot;0&quot;/&gt;&lt;top val=&quot;110&quot;/&gt;&lt;width val=&quot;662&quot;/&gt;&lt;height val=&quot;430&quot;/&gt;&lt;hasText val=&quot;1&quot;/&gt;&lt;/Image&gt;&lt;/ThreeDShapeInfo&gt;"/>
</p:tagLst>
</file>

<file path=ppt/tags/tag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5&quot;/&gt;&lt;lineCharCount val=&quot;22&quot;/&gt;&lt;lineCharCount val=&quot;21&quot;/&gt;&lt;lineCharCount val=&quot;20&quot;/&gt;&lt;lineCharCount val=&quot;22&quot;/&gt;&lt;lineCharCount val=&quot;22&quot;/&gt;&lt;lineCharCount val=&quot;21&quot;/&gt;&lt;lineCharCount val=&quot;20&quot;/&gt;&lt;lineCharCount val=&quot;23&quot;/&gt;&lt;lineCharCount val=&quot;6&quot;/&gt;&lt;/TableIndex&gt;&lt;/ShapeTextInfo&gt;"/>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303dbf9b-b85b-46a0-94f1-894078c07ecd"/>
    <ds:schemaRef ds:uri="http://purl.org/dc/dcmitype/"/>
    <ds:schemaRef ds:uri="http://purl.org/dc/elements/1.1/"/>
    <ds:schemaRef ds:uri="http://purl.org/dc/term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519</TotalTime>
  <Words>3280</Words>
  <Application>Microsoft Office PowerPoint</Application>
  <PresentationFormat>On-screen Show (4:3)</PresentationFormat>
  <Paragraphs>352</Paragraphs>
  <Slides>27</Slides>
  <Notes>19</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ＭＳ Ｐゴシック</vt:lpstr>
      <vt:lpstr>Arial</vt:lpstr>
      <vt:lpstr>Calibri</vt:lpstr>
      <vt:lpstr>Myriad Pro</vt:lpstr>
      <vt:lpstr>20140311PresentationUWTSDTemplate</vt:lpstr>
      <vt:lpstr>Certificate of Knowledge in Policing </vt:lpstr>
      <vt:lpstr>Initial Response to Incidents</vt:lpstr>
      <vt:lpstr>Definition of ‘Incident’</vt:lpstr>
      <vt:lpstr>Types of incident</vt:lpstr>
      <vt:lpstr>Volume and Priority Crime</vt:lpstr>
      <vt:lpstr>PowerPoint Presentation</vt:lpstr>
      <vt:lpstr>PowerPoint Presentation</vt:lpstr>
      <vt:lpstr>PowerPoint Presentation</vt:lpstr>
      <vt:lpstr>Major Incident </vt:lpstr>
      <vt:lpstr>Major Incident</vt:lpstr>
      <vt:lpstr>Types of ‘Incident’</vt:lpstr>
      <vt:lpstr>A major incident may require:  </vt:lpstr>
      <vt:lpstr>Call Grading</vt:lpstr>
      <vt:lpstr>PowerPoint Presentation</vt:lpstr>
      <vt:lpstr>PowerPoint Presentation</vt:lpstr>
      <vt:lpstr>Call Grading</vt:lpstr>
      <vt:lpstr>PowerPoint Presentation</vt:lpstr>
      <vt:lpstr>Call Grading</vt:lpstr>
      <vt:lpstr>Call Grading</vt:lpstr>
      <vt:lpstr>Information</vt:lpstr>
      <vt:lpstr>Establishing the type of incident</vt:lpstr>
      <vt:lpstr>PowerPoint Presentation</vt:lpstr>
      <vt:lpstr>PowerPoint Presentation</vt:lpstr>
      <vt:lpstr>Initial Response to Crime</vt:lpstr>
      <vt:lpstr>Arriving at the scene</vt:lpstr>
      <vt:lpstr>Dynamic Risk Assessment</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Rhodri Fleming</cp:lastModifiedBy>
  <cp:revision>22</cp:revision>
  <dcterms:created xsi:type="dcterms:W3CDTF">2015-04-14T15:21:28Z</dcterms:created>
  <dcterms:modified xsi:type="dcterms:W3CDTF">2020-03-06T13:31:40Z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