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9"/>
  </p:notesMasterIdLst>
  <p:handoutMasterIdLst>
    <p:handoutMasterId r:id="rId20"/>
  </p:handoutMasterIdLst>
  <p:sldIdLst>
    <p:sldId id="256" r:id="rId2"/>
    <p:sldId id="265" r:id="rId3"/>
    <p:sldId id="261" r:id="rId4"/>
    <p:sldId id="262" r:id="rId5"/>
    <p:sldId id="263" r:id="rId6"/>
    <p:sldId id="264" r:id="rId7"/>
    <p:sldId id="272" r:id="rId8"/>
    <p:sldId id="257" r:id="rId9"/>
    <p:sldId id="258" r:id="rId10"/>
    <p:sldId id="270" r:id="rId11"/>
    <p:sldId id="269" r:id="rId12"/>
    <p:sldId id="266" r:id="rId13"/>
    <p:sldId id="267" r:id="rId14"/>
    <p:sldId id="260" r:id="rId15"/>
    <p:sldId id="259" r:id="rId16"/>
    <p:sldId id="271" r:id="rId17"/>
    <p:sldId id="268" r:id="rId18"/>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p:cViewPr varScale="1">
        <p:scale>
          <a:sx n="56" d="100"/>
          <a:sy n="56" d="100"/>
        </p:scale>
        <p:origin x="48" y="8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14015" cy="488712"/>
          </a:xfrm>
          <a:prstGeom prst="rect">
            <a:avLst/>
          </a:prstGeom>
        </p:spPr>
        <p:txBody>
          <a:bodyPr vert="horz" lIns="90487" tIns="45244" rIns="90487" bIns="45244" rtlCol="0"/>
          <a:lstStyle>
            <a:lvl1pPr algn="l">
              <a:defRPr sz="1200"/>
            </a:lvl1pPr>
          </a:lstStyle>
          <a:p>
            <a:endParaRPr lang="en-GB"/>
          </a:p>
        </p:txBody>
      </p:sp>
      <p:sp>
        <p:nvSpPr>
          <p:cNvPr id="3" name="Date Placeholder 2"/>
          <p:cNvSpPr>
            <a:spLocks noGrp="1"/>
          </p:cNvSpPr>
          <p:nvPr>
            <p:ph type="dt" sz="quarter" idx="1"/>
          </p:nvPr>
        </p:nvSpPr>
        <p:spPr>
          <a:xfrm>
            <a:off x="3809080" y="0"/>
            <a:ext cx="2914015" cy="488712"/>
          </a:xfrm>
          <a:prstGeom prst="rect">
            <a:avLst/>
          </a:prstGeom>
        </p:spPr>
        <p:txBody>
          <a:bodyPr vert="horz" lIns="90487" tIns="45244" rIns="90487" bIns="45244" rtlCol="0"/>
          <a:lstStyle>
            <a:lvl1pPr algn="r">
              <a:defRPr sz="1200"/>
            </a:lvl1pPr>
          </a:lstStyle>
          <a:p>
            <a:fld id="{D474E930-FA43-40F6-A42A-90AAEA7220AB}" type="datetimeFigureOut">
              <a:rPr lang="en-GB" smtClean="0"/>
              <a:pPr/>
              <a:t>06/10/2017</a:t>
            </a:fld>
            <a:endParaRPr lang="en-GB"/>
          </a:p>
        </p:txBody>
      </p:sp>
      <p:sp>
        <p:nvSpPr>
          <p:cNvPr id="4" name="Footer Placeholder 3"/>
          <p:cNvSpPr>
            <a:spLocks noGrp="1"/>
          </p:cNvSpPr>
          <p:nvPr>
            <p:ph type="ftr" sz="quarter" idx="2"/>
          </p:nvPr>
        </p:nvSpPr>
        <p:spPr>
          <a:xfrm>
            <a:off x="1" y="9283829"/>
            <a:ext cx="2914015" cy="488712"/>
          </a:xfrm>
          <a:prstGeom prst="rect">
            <a:avLst/>
          </a:prstGeom>
        </p:spPr>
        <p:txBody>
          <a:bodyPr vert="horz" lIns="90487" tIns="45244" rIns="90487" bIns="45244" rtlCol="0" anchor="b"/>
          <a:lstStyle>
            <a:lvl1pPr algn="l">
              <a:defRPr sz="1200"/>
            </a:lvl1pPr>
          </a:lstStyle>
          <a:p>
            <a:endParaRPr lang="en-GB"/>
          </a:p>
        </p:txBody>
      </p:sp>
      <p:sp>
        <p:nvSpPr>
          <p:cNvPr id="5" name="Slide Number Placeholder 4"/>
          <p:cNvSpPr>
            <a:spLocks noGrp="1"/>
          </p:cNvSpPr>
          <p:nvPr>
            <p:ph type="sldNum" sz="quarter" idx="3"/>
          </p:nvPr>
        </p:nvSpPr>
        <p:spPr>
          <a:xfrm>
            <a:off x="3809080" y="9283829"/>
            <a:ext cx="2914015" cy="488712"/>
          </a:xfrm>
          <a:prstGeom prst="rect">
            <a:avLst/>
          </a:prstGeom>
        </p:spPr>
        <p:txBody>
          <a:bodyPr vert="horz" lIns="90487" tIns="45244" rIns="90487" bIns="45244" rtlCol="0" anchor="b"/>
          <a:lstStyle>
            <a:lvl1pPr algn="r">
              <a:defRPr sz="1200"/>
            </a:lvl1pPr>
          </a:lstStyle>
          <a:p>
            <a:fld id="{1CF7AAAF-DEFB-4904-A4DB-9773F0448ADC}" type="slidenum">
              <a:rPr lang="en-GB" smtClean="0"/>
              <a:pPr/>
              <a:t>‹#›</a:t>
            </a:fld>
            <a:endParaRPr lang="en-GB"/>
          </a:p>
        </p:txBody>
      </p:sp>
    </p:spTree>
    <p:extLst>
      <p:ext uri="{BB962C8B-B14F-4D97-AF65-F5344CB8AC3E}">
        <p14:creationId xmlns:p14="http://schemas.microsoft.com/office/powerpoint/2010/main" val="17216128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14015" cy="488712"/>
          </a:xfrm>
          <a:prstGeom prst="rect">
            <a:avLst/>
          </a:prstGeom>
        </p:spPr>
        <p:txBody>
          <a:bodyPr vert="horz" lIns="90487" tIns="45244" rIns="90487" bIns="45244" rtlCol="0"/>
          <a:lstStyle>
            <a:lvl1pPr algn="l">
              <a:defRPr sz="1200"/>
            </a:lvl1pPr>
          </a:lstStyle>
          <a:p>
            <a:endParaRPr lang="en-GB"/>
          </a:p>
        </p:txBody>
      </p:sp>
      <p:sp>
        <p:nvSpPr>
          <p:cNvPr id="3" name="Date Placeholder 2"/>
          <p:cNvSpPr>
            <a:spLocks noGrp="1"/>
          </p:cNvSpPr>
          <p:nvPr>
            <p:ph type="dt" idx="1"/>
          </p:nvPr>
        </p:nvSpPr>
        <p:spPr>
          <a:xfrm>
            <a:off x="3809080" y="0"/>
            <a:ext cx="2914015" cy="488712"/>
          </a:xfrm>
          <a:prstGeom prst="rect">
            <a:avLst/>
          </a:prstGeom>
        </p:spPr>
        <p:txBody>
          <a:bodyPr vert="horz" lIns="90487" tIns="45244" rIns="90487" bIns="45244" rtlCol="0"/>
          <a:lstStyle>
            <a:lvl1pPr algn="r">
              <a:defRPr sz="1200"/>
            </a:lvl1pPr>
          </a:lstStyle>
          <a:p>
            <a:fld id="{616DB17A-8D88-4EBA-B0F5-50361AB2D78B}" type="datetimeFigureOut">
              <a:rPr lang="en-GB" smtClean="0"/>
              <a:pPr/>
              <a:t>06/10/2017</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0487" tIns="45244" rIns="90487" bIns="45244" rtlCol="0" anchor="ctr"/>
          <a:lstStyle/>
          <a:p>
            <a:endParaRPr lang="en-GB"/>
          </a:p>
        </p:txBody>
      </p:sp>
      <p:sp>
        <p:nvSpPr>
          <p:cNvPr id="5" name="Notes Placeholder 4"/>
          <p:cNvSpPr>
            <a:spLocks noGrp="1"/>
          </p:cNvSpPr>
          <p:nvPr>
            <p:ph type="body" sz="quarter" idx="3"/>
          </p:nvPr>
        </p:nvSpPr>
        <p:spPr>
          <a:xfrm>
            <a:off x="672465" y="4642765"/>
            <a:ext cx="5379720" cy="4398407"/>
          </a:xfrm>
          <a:prstGeom prst="rect">
            <a:avLst/>
          </a:prstGeom>
        </p:spPr>
        <p:txBody>
          <a:bodyPr vert="horz" lIns="90487" tIns="45244" rIns="90487" bIns="45244"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83829"/>
            <a:ext cx="2914015" cy="488712"/>
          </a:xfrm>
          <a:prstGeom prst="rect">
            <a:avLst/>
          </a:prstGeom>
        </p:spPr>
        <p:txBody>
          <a:bodyPr vert="horz" lIns="90487" tIns="45244" rIns="90487" bIns="45244" rtlCol="0" anchor="b"/>
          <a:lstStyle>
            <a:lvl1pPr algn="l">
              <a:defRPr sz="1200"/>
            </a:lvl1pPr>
          </a:lstStyle>
          <a:p>
            <a:endParaRPr lang="en-GB"/>
          </a:p>
        </p:txBody>
      </p:sp>
      <p:sp>
        <p:nvSpPr>
          <p:cNvPr id="7" name="Slide Number Placeholder 6"/>
          <p:cNvSpPr>
            <a:spLocks noGrp="1"/>
          </p:cNvSpPr>
          <p:nvPr>
            <p:ph type="sldNum" sz="quarter" idx="5"/>
          </p:nvPr>
        </p:nvSpPr>
        <p:spPr>
          <a:xfrm>
            <a:off x="3809080" y="9283829"/>
            <a:ext cx="2914015" cy="488712"/>
          </a:xfrm>
          <a:prstGeom prst="rect">
            <a:avLst/>
          </a:prstGeom>
        </p:spPr>
        <p:txBody>
          <a:bodyPr vert="horz" lIns="90487" tIns="45244" rIns="90487" bIns="45244" rtlCol="0" anchor="b"/>
          <a:lstStyle>
            <a:lvl1pPr algn="r">
              <a:defRPr sz="1200"/>
            </a:lvl1pPr>
          </a:lstStyle>
          <a:p>
            <a:fld id="{AABE919A-1FB7-4946-A50F-589310880AA7}" type="slidenum">
              <a:rPr lang="en-GB" smtClean="0"/>
              <a:pPr/>
              <a:t>‹#›</a:t>
            </a:fld>
            <a:endParaRPr lang="en-GB"/>
          </a:p>
        </p:txBody>
      </p:sp>
    </p:spTree>
    <p:extLst>
      <p:ext uri="{BB962C8B-B14F-4D97-AF65-F5344CB8AC3E}">
        <p14:creationId xmlns:p14="http://schemas.microsoft.com/office/powerpoint/2010/main" val="33901403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Rot="1" noChangeAspect="1" noChangeArrowheads="1" noTextEdit="1"/>
          </p:cNvSpPr>
          <p:nvPr>
            <p:ph type="sldImg"/>
          </p:nvPr>
        </p:nvSpPr>
        <p:spPr>
          <a:xfrm>
            <a:off x="928688" y="739775"/>
            <a:ext cx="4867275" cy="3651250"/>
          </a:xfrm>
          <a:ln cap="flat"/>
        </p:spPr>
      </p:sp>
      <p:sp>
        <p:nvSpPr>
          <p:cNvPr id="292867" name="Rectangle 3"/>
          <p:cNvSpPr>
            <a:spLocks noGrp="1" noChangeArrowheads="1"/>
          </p:cNvSpPr>
          <p:nvPr>
            <p:ph type="body" idx="1"/>
          </p:nvPr>
        </p:nvSpPr>
        <p:spPr>
          <a:ln/>
        </p:spPr>
        <p:txBody>
          <a:bodyPr/>
          <a:lstStyle/>
          <a:p>
            <a:endParaRPr lang="en-US"/>
          </a:p>
        </p:txBody>
      </p:sp>
    </p:spTree>
    <p:extLst>
      <p:ext uri="{BB962C8B-B14F-4D97-AF65-F5344CB8AC3E}">
        <p14:creationId xmlns:p14="http://schemas.microsoft.com/office/powerpoint/2010/main" val="37721012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BE919A-1FB7-4946-A50F-589310880AA7}" type="slidenum">
              <a:rPr lang="en-GB" smtClean="0"/>
              <a:pPr/>
              <a:t>15</a:t>
            </a:fld>
            <a:endParaRPr lang="en-GB"/>
          </a:p>
        </p:txBody>
      </p:sp>
    </p:spTree>
    <p:extLst>
      <p:ext uri="{BB962C8B-B14F-4D97-AF65-F5344CB8AC3E}">
        <p14:creationId xmlns:p14="http://schemas.microsoft.com/office/powerpoint/2010/main" val="13535002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8" name="Picture 7" descr="Brickwork-SD-R1acrop.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3" name="Freeform 12"/>
          <p:cNvSpPr/>
          <p:nvPr/>
        </p:nvSpPr>
        <p:spPr>
          <a:xfrm>
            <a:off x="-8467" y="-16933"/>
            <a:ext cx="8754534" cy="6451600"/>
          </a:xfrm>
          <a:custGeom>
            <a:avLst/>
            <a:gdLst/>
            <a:ahLst/>
            <a:cxnLst/>
            <a:rect l="l" t="t" r="r" b="b"/>
            <a:pathLst>
              <a:path w="8754534" h="6451600">
                <a:moveTo>
                  <a:pt x="8373534" y="0"/>
                </a:moveTo>
                <a:lnTo>
                  <a:pt x="8754534" y="5994400"/>
                </a:lnTo>
                <a:lnTo>
                  <a:pt x="0" y="6451600"/>
                </a:lnTo>
                <a:lnTo>
                  <a:pt x="0" y="0"/>
                </a:lnTo>
                <a:lnTo>
                  <a:pt x="8373534" y="0"/>
                </a:lnTo>
                <a:close/>
              </a:path>
            </a:pathLst>
          </a:cu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10379" y="4445000"/>
            <a:ext cx="8464695" cy="1715811"/>
          </a:xfrm>
          <a:custGeom>
            <a:avLst/>
            <a:gdLst/>
            <a:ahLst/>
            <a:cxnLst/>
            <a:rect l="l" t="t" r="r" b="b"/>
            <a:pathLst>
              <a:path w="8428428" h="1878553">
                <a:moveTo>
                  <a:pt x="0" y="438229"/>
                </a:moveTo>
                <a:lnTo>
                  <a:pt x="8343246" y="0"/>
                </a:lnTo>
                <a:lnTo>
                  <a:pt x="8428428" y="1424838"/>
                </a:lnTo>
                <a:lnTo>
                  <a:pt x="7515" y="1878553"/>
                </a:lnTo>
                <a:lnTo>
                  <a:pt x="0" y="438229"/>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9" name="Freeform 28"/>
          <p:cNvSpPr/>
          <p:nvPr/>
        </p:nvSpPr>
        <p:spPr>
          <a:xfrm>
            <a:off x="-2864" y="0"/>
            <a:ext cx="5811235" cy="321615"/>
          </a:xfrm>
          <a:custGeom>
            <a:avLst/>
            <a:gdLst/>
            <a:ahLst/>
            <a:cxnLst/>
            <a:rect l="l" t="t" r="r" b="b"/>
            <a:pathLst>
              <a:path w="5811235" h="321615">
                <a:moveTo>
                  <a:pt x="0" y="0"/>
                </a:moveTo>
                <a:lnTo>
                  <a:pt x="5811235" y="0"/>
                </a:lnTo>
                <a:lnTo>
                  <a:pt x="1" y="321615"/>
                </a:lnTo>
                <a:cubicBezTo>
                  <a:pt x="1" y="214410"/>
                  <a:pt x="0" y="107205"/>
                  <a:pt x="0" y="0"/>
                </a:cubicBez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30" name="Freeform 29"/>
          <p:cNvSpPr/>
          <p:nvPr/>
        </p:nvSpPr>
        <p:spPr>
          <a:xfrm rot="21420000">
            <a:off x="-170768" y="213023"/>
            <a:ext cx="8480534" cy="5746008"/>
          </a:xfrm>
          <a:custGeom>
            <a:avLst/>
            <a:gdLst/>
            <a:ahLst/>
            <a:cxnLst/>
            <a:rect l="l" t="t" r="r" b="b"/>
            <a:pathLst>
              <a:path w="11307378" h="5746008">
                <a:moveTo>
                  <a:pt x="11270997" y="0"/>
                </a:moveTo>
                <a:lnTo>
                  <a:pt x="11307378" y="5746008"/>
                </a:lnTo>
                <a:lnTo>
                  <a:pt x="1" y="574313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451416" y="668338"/>
            <a:ext cx="7533524" cy="2766528"/>
          </a:xfrm>
        </p:spPr>
        <p:txBody>
          <a:bodyPr anchor="b">
            <a:normAutofit/>
          </a:bodyPr>
          <a:lstStyle>
            <a:lvl1pPr algn="r">
              <a:defRPr sz="7200"/>
            </a:lvl1pPr>
          </a:lstStyle>
          <a:p>
            <a:r>
              <a:rPr lang="en-US"/>
              <a:t>Click to edit Master title style</a:t>
            </a:r>
            <a:endParaRPr lang="en-US" dirty="0"/>
          </a:p>
        </p:txBody>
      </p:sp>
      <p:sp>
        <p:nvSpPr>
          <p:cNvPr id="3" name="Subtitle 2"/>
          <p:cNvSpPr>
            <a:spLocks noGrp="1"/>
          </p:cNvSpPr>
          <p:nvPr>
            <p:ph type="subTitle" idx="1"/>
          </p:nvPr>
        </p:nvSpPr>
        <p:spPr>
          <a:xfrm rot="21420000">
            <a:off x="554462" y="3446830"/>
            <a:ext cx="7512060" cy="550333"/>
          </a:xfrm>
        </p:spPr>
        <p:txBody>
          <a:bodyPr anchor="t">
            <a:noAutofit/>
          </a:bodyPr>
          <a:lstStyle>
            <a:lvl1pPr marL="0" indent="0" algn="r">
              <a:buNone/>
              <a:defRPr sz="24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3669071" y="4714242"/>
            <a:ext cx="4607740" cy="942356"/>
          </a:xfrm>
        </p:spPr>
        <p:txBody>
          <a:bodyPr/>
          <a:lstStyle>
            <a:lvl1pPr algn="ctr">
              <a:defRPr sz="4200">
                <a:solidFill>
                  <a:schemeClr val="accent1">
                    <a:lumMod val="50000"/>
                  </a:schemeClr>
                </a:solidFill>
              </a:defRPr>
            </a:lvl1pPr>
          </a:lstStyle>
          <a:p>
            <a:fld id="{0F75345B-4FE0-41AA-B679-B38BE302476F}" type="datetime1">
              <a:rPr lang="en-GB" smtClean="0"/>
              <a:pPr/>
              <a:t>06/10/2017</a:t>
            </a:fld>
            <a:endParaRPr lang="en-GB"/>
          </a:p>
        </p:txBody>
      </p:sp>
      <p:sp>
        <p:nvSpPr>
          <p:cNvPr id="5" name="Footer Placeholder 4"/>
          <p:cNvSpPr>
            <a:spLocks noGrp="1"/>
          </p:cNvSpPr>
          <p:nvPr>
            <p:ph type="ftr" sz="quarter" idx="11"/>
          </p:nvPr>
        </p:nvSpPr>
        <p:spPr>
          <a:xfrm rot="21420000">
            <a:off x="-12134" y="4954635"/>
            <a:ext cx="2987069" cy="918361"/>
          </a:xfrm>
        </p:spPr>
        <p:txBody>
          <a:bodyPr vert="horz" lIns="91440" tIns="45720" rIns="91440" bIns="45720" rtlCol="0" anchor="ctr"/>
          <a:lstStyle>
            <a:lvl1pPr algn="r">
              <a:defRPr lang="en-US" sz="4200" dirty="0"/>
            </a:lvl1pPr>
          </a:lstStyle>
          <a:p>
            <a:endParaRPr lang="en-GB"/>
          </a:p>
        </p:txBody>
      </p:sp>
      <p:sp>
        <p:nvSpPr>
          <p:cNvPr id="6" name="Slide Number Placeholder 5"/>
          <p:cNvSpPr>
            <a:spLocks noGrp="1"/>
          </p:cNvSpPr>
          <p:nvPr>
            <p:ph type="sldNum" sz="quarter" idx="12"/>
          </p:nvPr>
        </p:nvSpPr>
        <p:spPr>
          <a:xfrm rot="21420000">
            <a:off x="7401518" y="3819948"/>
            <a:ext cx="680390" cy="498470"/>
          </a:xfrm>
        </p:spPr>
        <p:txBody>
          <a:bodyPr/>
          <a:lstStyle>
            <a:lvl1pPr>
              <a:defRPr sz="2400">
                <a:solidFill>
                  <a:schemeClr val="tx1">
                    <a:lumMod val="75000"/>
                    <a:lumOff val="25000"/>
                  </a:schemeClr>
                </a:solidFill>
              </a:defRPr>
            </a:lvl1pPr>
          </a:lstStyle>
          <a:p>
            <a:fld id="{C337B528-879C-4EFC-BF0F-F5B7B06B1367}" type="slidenum">
              <a:rPr lang="en-GB" smtClean="0"/>
              <a:pPr/>
              <a:t>‹#›</a:t>
            </a:fld>
            <a:endParaRPr lang="en-GB"/>
          </a:p>
        </p:txBody>
      </p:sp>
      <p:sp>
        <p:nvSpPr>
          <p:cNvPr id="33" name="5-Point Star 32"/>
          <p:cNvSpPr/>
          <p:nvPr/>
        </p:nvSpPr>
        <p:spPr>
          <a:xfrm rot="21420000">
            <a:off x="3121951" y="5057183"/>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848357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514351" y="2063396"/>
            <a:ext cx="7796030"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CA9245-8671-489C-A13F-8535CE085DA6}" type="datetime1">
              <a:rPr lang="en-GB" smtClean="0"/>
              <a:pPr/>
              <a:t>06/10/2017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extLst>
      <p:ext uri="{BB962C8B-B14F-4D97-AF65-F5344CB8AC3E}">
        <p14:creationId xmlns:p14="http://schemas.microsoft.com/office/powerpoint/2010/main" val="38494521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14351" y="685801"/>
            <a:ext cx="7796030"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514351" y="3742267"/>
            <a:ext cx="7796030"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68E993-7CFF-40B7-80CA-691DFAB90352}" type="datetime1">
              <a:rPr lang="en-GB" smtClean="0"/>
              <a:pPr/>
              <a:t>06/10/2017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extLst>
      <p:ext uri="{BB962C8B-B14F-4D97-AF65-F5344CB8AC3E}">
        <p14:creationId xmlns:p14="http://schemas.microsoft.com/office/powerpoint/2010/main" val="2038524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514351" y="685800"/>
            <a:ext cx="779766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514350" y="2063396"/>
            <a:ext cx="3816536"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4495478" y="2063396"/>
            <a:ext cx="381490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43D106-46C6-4BD1-8925-B103CD86A1A6}" type="datetime1">
              <a:rPr lang="en-GB" smtClean="0"/>
              <a:pPr/>
              <a:t>06/10/2017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37B528-879C-4EFC-BF0F-F5B7B06B1367}" type="slidenum">
              <a:rPr lang="en-GB" smtClean="0"/>
              <a:pPr/>
              <a:t>‹#›</a:t>
            </a:fld>
            <a:endParaRPr lang="en-GB"/>
          </a:p>
        </p:txBody>
      </p:sp>
    </p:spTree>
    <p:extLst>
      <p:ext uri="{BB962C8B-B14F-4D97-AF65-F5344CB8AC3E}">
        <p14:creationId xmlns:p14="http://schemas.microsoft.com/office/powerpoint/2010/main" val="5421091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514351" y="685800"/>
            <a:ext cx="7796030"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739569" y="2063396"/>
            <a:ext cx="3591317"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514352" y="2861733"/>
            <a:ext cx="3816534"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15340" y="2063396"/>
            <a:ext cx="359667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4495477" y="2861733"/>
            <a:ext cx="3816535"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8804CB6-6550-4180-B86F-0BAB28A48B0A}" type="datetime1">
              <a:rPr lang="en-GB" smtClean="0"/>
              <a:pPr/>
              <a:t>06/10/2017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337B528-879C-4EFC-BF0F-F5B7B06B1367}" type="slidenum">
              <a:rPr lang="en-GB" smtClean="0"/>
              <a:pPr/>
              <a:t>‹#›</a:t>
            </a:fld>
            <a:endParaRPr lang="en-GB"/>
          </a:p>
        </p:txBody>
      </p:sp>
    </p:spTree>
    <p:extLst>
      <p:ext uri="{BB962C8B-B14F-4D97-AF65-F5344CB8AC3E}">
        <p14:creationId xmlns:p14="http://schemas.microsoft.com/office/powerpoint/2010/main" val="33969229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F779777-9CD6-46A1-85E7-EC7EF845F0E5}" type="datetime1">
              <a:rPr lang="en-GB" smtClean="0"/>
              <a:pPr/>
              <a:t>06/10/2017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37B528-879C-4EFC-BF0F-F5B7B06B1367}" type="slidenum">
              <a:rPr lang="en-GB" smtClean="0"/>
              <a:pPr/>
              <a:t>‹#›</a:t>
            </a:fld>
            <a:endParaRPr lang="en-GB"/>
          </a:p>
        </p:txBody>
      </p:sp>
    </p:spTree>
    <p:extLst>
      <p:ext uri="{BB962C8B-B14F-4D97-AF65-F5344CB8AC3E}">
        <p14:creationId xmlns:p14="http://schemas.microsoft.com/office/powerpoint/2010/main" val="10377362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D18679-11A5-481D-8A18-DB918657E446}" type="datetime1">
              <a:rPr lang="en-GB" smtClean="0"/>
              <a:pPr/>
              <a:t>06/10/2017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337B528-879C-4EFC-BF0F-F5B7B06B1367}" type="slidenum">
              <a:rPr lang="en-GB" smtClean="0"/>
              <a:pPr/>
              <a:t>‹#›</a:t>
            </a:fld>
            <a:endParaRPr lang="en-GB"/>
          </a:p>
        </p:txBody>
      </p:sp>
    </p:spTree>
    <p:extLst>
      <p:ext uri="{BB962C8B-B14F-4D97-AF65-F5344CB8AC3E}">
        <p14:creationId xmlns:p14="http://schemas.microsoft.com/office/powerpoint/2010/main" val="468586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232" y="685800"/>
            <a:ext cx="3095145"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3784600" y="685801"/>
            <a:ext cx="4525781"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20232" y="2709053"/>
            <a:ext cx="3095146"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82169CE-B147-455A-9854-FD8620784F2F}" type="datetime1">
              <a:rPr lang="en-GB" smtClean="0"/>
              <a:pPr/>
              <a:t>06/10/2017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37B528-879C-4EFC-BF0F-F5B7B06B1367}" type="slidenum">
              <a:rPr lang="en-GB" smtClean="0"/>
              <a:pPr/>
              <a:t>‹#›</a:t>
            </a:fld>
            <a:endParaRPr lang="en-GB"/>
          </a:p>
        </p:txBody>
      </p:sp>
    </p:spTree>
    <p:extLst>
      <p:ext uri="{BB962C8B-B14F-4D97-AF65-F5344CB8AC3E}">
        <p14:creationId xmlns:p14="http://schemas.microsoft.com/office/powerpoint/2010/main" val="2341975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4351" y="685800"/>
            <a:ext cx="440817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47740" y="1"/>
            <a:ext cx="3162641"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14351" y="2709053"/>
            <a:ext cx="440817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36FEB40-8B17-4356-911D-91B19046E75F}" type="datetime1">
              <a:rPr lang="en-GB" smtClean="0"/>
              <a:pPr/>
              <a:t>06/10/2017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37B528-879C-4EFC-BF0F-F5B7B06B1367}" type="slidenum">
              <a:rPr lang="en-GB" smtClean="0"/>
              <a:pPr/>
              <a:t>‹#›</a:t>
            </a:fld>
            <a:endParaRPr lang="en-GB"/>
          </a:p>
        </p:txBody>
      </p:sp>
    </p:spTree>
    <p:extLst>
      <p:ext uri="{BB962C8B-B14F-4D97-AF65-F5344CB8AC3E}">
        <p14:creationId xmlns:p14="http://schemas.microsoft.com/office/powerpoint/2010/main" val="1836889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4350" y="4106333"/>
            <a:ext cx="7796031"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4351" y="685800"/>
            <a:ext cx="7794385"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14335" y="4702923"/>
            <a:ext cx="7796046"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EC5338-D235-48C7-9456-35B73F6C0AEC}" type="datetime1">
              <a:rPr lang="en-GB" smtClean="0"/>
              <a:pPr/>
              <a:t>06/10/2017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37B528-879C-4EFC-BF0F-F5B7B06B1367}" type="slidenum">
              <a:rPr lang="en-GB" smtClean="0"/>
              <a:pPr/>
              <a:t>‹#›</a:t>
            </a:fld>
            <a:endParaRPr lang="en-GB"/>
          </a:p>
        </p:txBody>
      </p:sp>
    </p:spTree>
    <p:extLst>
      <p:ext uri="{BB962C8B-B14F-4D97-AF65-F5344CB8AC3E}">
        <p14:creationId xmlns:p14="http://schemas.microsoft.com/office/powerpoint/2010/main" val="3976355678"/>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14351" y="685801"/>
            <a:ext cx="7797677"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514335" y="4106333"/>
            <a:ext cx="7796047"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EC5338-D235-48C7-9456-35B73F6C0AEC}" type="datetime1">
              <a:rPr lang="en-GB" smtClean="0"/>
              <a:pPr/>
              <a:t>06/10/2017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37B528-879C-4EFC-BF0F-F5B7B06B1367}" type="slidenum">
              <a:rPr lang="en-GB" smtClean="0"/>
              <a:pPr/>
              <a:t>‹#›</a:t>
            </a:fld>
            <a:endParaRPr lang="en-GB"/>
          </a:p>
        </p:txBody>
      </p:sp>
    </p:spTree>
    <p:extLst>
      <p:ext uri="{BB962C8B-B14F-4D97-AF65-F5344CB8AC3E}">
        <p14:creationId xmlns:p14="http://schemas.microsoft.com/office/powerpoint/2010/main" val="1763654340"/>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99" y="685800"/>
            <a:ext cx="7143765"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162698" y="3610032"/>
            <a:ext cx="6500967"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514351" y="4106334"/>
            <a:ext cx="779766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EC5338-D235-48C7-9456-35B73F6C0AEC}" type="datetime1">
              <a:rPr lang="en-GB" smtClean="0"/>
              <a:pPr/>
              <a:t>06/10/2017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37B528-879C-4EFC-BF0F-F5B7B06B1367}" type="slidenum">
              <a:rPr lang="en-GB" smtClean="0"/>
              <a:pPr/>
              <a:t>‹#›</a:t>
            </a:fld>
            <a:endParaRPr lang="en-GB"/>
          </a:p>
        </p:txBody>
      </p:sp>
      <p:sp>
        <p:nvSpPr>
          <p:cNvPr id="10" name="TextBox 9"/>
          <p:cNvSpPr txBox="1"/>
          <p:nvPr/>
        </p:nvSpPr>
        <p:spPr>
          <a:xfrm>
            <a:off x="404280" y="88785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1" name="TextBox 10"/>
          <p:cNvSpPr txBox="1"/>
          <p:nvPr/>
        </p:nvSpPr>
        <p:spPr>
          <a:xfrm>
            <a:off x="7897147" y="290648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822520407"/>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14351" y="1723855"/>
            <a:ext cx="7796030"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514351" y="4247468"/>
            <a:ext cx="7796030"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EC5338-D235-48C7-9456-35B73F6C0AEC}" type="datetime1">
              <a:rPr lang="en-GB" smtClean="0"/>
              <a:pPr/>
              <a:t>06/10/2017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37B528-879C-4EFC-BF0F-F5B7B06B1367}" type="slidenum">
              <a:rPr lang="en-GB" smtClean="0"/>
              <a:pPr/>
              <a:t>‹#›</a:t>
            </a:fld>
            <a:endParaRPr lang="en-GB"/>
          </a:p>
        </p:txBody>
      </p:sp>
    </p:spTree>
    <p:extLst>
      <p:ext uri="{BB962C8B-B14F-4D97-AF65-F5344CB8AC3E}">
        <p14:creationId xmlns:p14="http://schemas.microsoft.com/office/powerpoint/2010/main" val="1890992931"/>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514351" y="685801"/>
            <a:ext cx="7796030"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514352" y="2063395"/>
            <a:ext cx="2482596"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14352" y="2639658"/>
            <a:ext cx="2482596"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175967" y="2063395"/>
            <a:ext cx="2482596"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175966" y="2639658"/>
            <a:ext cx="2482596"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827785" y="2063395"/>
            <a:ext cx="2482596"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827785" y="2639658"/>
            <a:ext cx="2482596"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3EC5338-D235-48C7-9456-35B73F6C0AEC}" type="datetime1">
              <a:rPr lang="en-GB" smtClean="0"/>
              <a:pPr/>
              <a:t>06/10/2017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37B528-879C-4EFC-BF0F-F5B7B06B1367}" type="slidenum">
              <a:rPr lang="en-GB" smtClean="0"/>
              <a:pPr/>
              <a:t>‹#›</a:t>
            </a:fld>
            <a:endParaRPr lang="en-GB"/>
          </a:p>
        </p:txBody>
      </p:sp>
    </p:spTree>
    <p:extLst>
      <p:ext uri="{BB962C8B-B14F-4D97-AF65-F5344CB8AC3E}">
        <p14:creationId xmlns:p14="http://schemas.microsoft.com/office/powerpoint/2010/main" val="3095202368"/>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514351" y="685801"/>
            <a:ext cx="779766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518880" y="3813025"/>
            <a:ext cx="2482596"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14335" y="2063396"/>
            <a:ext cx="2482596"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18880" y="4389288"/>
            <a:ext cx="2482596"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178058" y="3813025"/>
            <a:ext cx="2482596"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176999" y="2063396"/>
            <a:ext cx="2482596"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176998" y="4389286"/>
            <a:ext cx="2483655"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826708" y="3813025"/>
            <a:ext cx="2482596"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826614" y="2063394"/>
            <a:ext cx="2482596"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826614" y="4389284"/>
            <a:ext cx="2482596"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3EC5338-D235-48C7-9456-35B73F6C0AEC}" type="datetime1">
              <a:rPr lang="en-GB" smtClean="0"/>
              <a:pPr/>
              <a:t>06/10/2017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37B528-879C-4EFC-BF0F-F5B7B06B1367}" type="slidenum">
              <a:rPr lang="en-GB" smtClean="0"/>
              <a:pPr/>
              <a:t>‹#›</a:t>
            </a:fld>
            <a:endParaRPr lang="en-GB"/>
          </a:p>
        </p:txBody>
      </p:sp>
    </p:spTree>
    <p:extLst>
      <p:ext uri="{BB962C8B-B14F-4D97-AF65-F5344CB8AC3E}">
        <p14:creationId xmlns:p14="http://schemas.microsoft.com/office/powerpoint/2010/main" val="2119893661"/>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514351" y="2063396"/>
            <a:ext cx="7796030"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1C85EA-23E9-456F-A78C-6EE5D6709FC7}" type="datetime1">
              <a:rPr lang="en-GB" smtClean="0"/>
              <a:pPr/>
              <a:t>06/10/2017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extLst>
      <p:ext uri="{BB962C8B-B14F-4D97-AF65-F5344CB8AC3E}">
        <p14:creationId xmlns:p14="http://schemas.microsoft.com/office/powerpoint/2010/main" val="30820246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11896" y="685801"/>
            <a:ext cx="1698485"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514351" y="685801"/>
            <a:ext cx="5928323"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66F7F3-1228-4002-BF04-5F7D1F54078D}" type="datetime1">
              <a:rPr lang="en-GB" smtClean="0"/>
              <a:pPr/>
              <a:t>06/10/2017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extLst>
      <p:ext uri="{BB962C8B-B14F-4D97-AF65-F5344CB8AC3E}">
        <p14:creationId xmlns:p14="http://schemas.microsoft.com/office/powerpoint/2010/main" val="18720543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8" name="Picture 7" descr="Brickwork-SD-R1acrop.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grpSp>
        <p:nvGrpSpPr>
          <p:cNvPr id="10" name="Group 9"/>
          <p:cNvGrpSpPr/>
          <p:nvPr/>
        </p:nvGrpSpPr>
        <p:grpSpPr>
          <a:xfrm>
            <a:off x="-19048" y="1"/>
            <a:ext cx="9004013"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grpSp>
      <p:sp>
        <p:nvSpPr>
          <p:cNvPr id="2" name="Title Placeholder 1"/>
          <p:cNvSpPr>
            <a:spLocks noGrp="1"/>
          </p:cNvSpPr>
          <p:nvPr>
            <p:ph type="title"/>
          </p:nvPr>
        </p:nvSpPr>
        <p:spPr>
          <a:xfrm>
            <a:off x="514351" y="685801"/>
            <a:ext cx="7797662" cy="1151965"/>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514351" y="2063396"/>
            <a:ext cx="7797662"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73562" y="5757334"/>
            <a:ext cx="2838450" cy="498470"/>
          </a:xfrm>
          <a:prstGeom prst="rect">
            <a:avLst/>
          </a:prstGeom>
        </p:spPr>
        <p:txBody>
          <a:bodyPr vert="horz" lIns="91440" tIns="45720" rIns="91440" bIns="45720" rtlCol="0" anchor="ctr"/>
          <a:lstStyle>
            <a:lvl1pPr algn="r">
              <a:defRPr sz="2800" cap="all" baseline="0">
                <a:solidFill>
                  <a:schemeClr val="accent1">
                    <a:lumMod val="50000"/>
                  </a:schemeClr>
                </a:solidFill>
              </a:defRPr>
            </a:lvl1pPr>
          </a:lstStyle>
          <a:p>
            <a:fld id="{53EC5338-D235-48C7-9456-35B73F6C0AEC}" type="datetime1">
              <a:rPr lang="en-GB" smtClean="0"/>
              <a:pPr/>
              <a:t>06/10/2017</a:t>
            </a:fld>
            <a:endParaRPr lang="en-GB"/>
          </a:p>
        </p:txBody>
      </p:sp>
      <p:sp>
        <p:nvSpPr>
          <p:cNvPr id="5" name="Footer Placeholder 4"/>
          <p:cNvSpPr>
            <a:spLocks noGrp="1"/>
          </p:cNvSpPr>
          <p:nvPr>
            <p:ph type="ftr" sz="quarter" idx="3"/>
          </p:nvPr>
        </p:nvSpPr>
        <p:spPr>
          <a:xfrm>
            <a:off x="514351" y="5757334"/>
            <a:ext cx="4124789" cy="498470"/>
          </a:xfrm>
          <a:prstGeom prst="rect">
            <a:avLst/>
          </a:prstGeom>
        </p:spPr>
        <p:txBody>
          <a:bodyPr vert="horz" lIns="91440" tIns="45720" rIns="91440" bIns="45720" rtlCol="0" anchor="ctr"/>
          <a:lstStyle>
            <a:lvl1pPr algn="l">
              <a:defRPr sz="2800" cap="all" baseline="0">
                <a:solidFill>
                  <a:schemeClr val="accent1">
                    <a:lumMod val="50000"/>
                  </a:schemeClr>
                </a:solidFill>
              </a:defRPr>
            </a:lvl1pPr>
          </a:lstStyle>
          <a:p>
            <a:endParaRPr lang="en-GB"/>
          </a:p>
        </p:txBody>
      </p:sp>
      <p:sp>
        <p:nvSpPr>
          <p:cNvPr id="6" name="Slide Number Placeholder 5"/>
          <p:cNvSpPr>
            <a:spLocks noGrp="1"/>
          </p:cNvSpPr>
          <p:nvPr>
            <p:ph type="sldNum" sz="quarter" idx="4"/>
          </p:nvPr>
        </p:nvSpPr>
        <p:spPr>
          <a:xfrm>
            <a:off x="4715341" y="5757334"/>
            <a:ext cx="680390" cy="498470"/>
          </a:xfrm>
          <a:prstGeom prst="rect">
            <a:avLst/>
          </a:prstGeom>
        </p:spPr>
        <p:txBody>
          <a:bodyPr vert="horz" lIns="91440" tIns="45720" rIns="91440" bIns="45720" rtlCol="0" anchor="ctr"/>
          <a:lstStyle>
            <a:lvl1pPr algn="ctr">
              <a:defRPr sz="2800" cap="all" baseline="0">
                <a:solidFill>
                  <a:schemeClr val="accent1">
                    <a:lumMod val="50000"/>
                  </a:schemeClr>
                </a:solidFill>
              </a:defRPr>
            </a:lvl1pPr>
          </a:lstStyle>
          <a:p>
            <a:fld id="{C337B528-879C-4EFC-BF0F-F5B7B06B1367}" type="slidenum">
              <a:rPr lang="en-GB" smtClean="0"/>
              <a:pPr/>
              <a:t>‹#›</a:t>
            </a:fld>
            <a:endParaRPr lang="en-GB"/>
          </a:p>
        </p:txBody>
      </p:sp>
    </p:spTree>
    <p:extLst>
      <p:ext uri="{BB962C8B-B14F-4D97-AF65-F5344CB8AC3E}">
        <p14:creationId xmlns:p14="http://schemas.microsoft.com/office/powerpoint/2010/main" val="188991342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hf hdr="0" ftr="0" dt="0"/>
  <p:txStyles>
    <p:titleStyle>
      <a:lvl1pPr algn="l" defTabSz="914400" rtl="0" eaLnBrk="1" latinLnBrk="0" hangingPunct="1">
        <a:lnSpc>
          <a:spcPct val="90000"/>
        </a:lnSpc>
        <a:spcBef>
          <a:spcPct val="0"/>
        </a:spcBef>
        <a:buNone/>
        <a:defRPr sz="4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google.co.uk/url?sa=i&amp;rct=j&amp;q=&amp;esrc=s&amp;source=images&amp;cd=&amp;ved=0ahUKEwj6qM2ZsdzWAhUoLsAKHQgbC_gQjRwIBw&amp;url=https://www.studenthut.com/universities/kingston-university-profile&amp;psig=AOvVaw2-btajMxVpzHd_v4sJt_lT&amp;ust=1507392600841645"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000" b="1" dirty="0">
                <a:latin typeface="Verdana" panose="020B0604030504040204" pitchFamily="34" charset="0"/>
                <a:ea typeface="Verdana" panose="020B0604030504040204" pitchFamily="34" charset="0"/>
                <a:cs typeface="Verdana" panose="020B0604030504040204" pitchFamily="34" charset="0"/>
              </a:rPr>
              <a:t>Strategy - An Introduction</a:t>
            </a:r>
          </a:p>
        </p:txBody>
      </p:sp>
      <p:sp>
        <p:nvSpPr>
          <p:cNvPr id="3" name="Subtitle 2"/>
          <p:cNvSpPr>
            <a:spLocks noGrp="1"/>
          </p:cNvSpPr>
          <p:nvPr>
            <p:ph type="subTitle" idx="1"/>
          </p:nvPr>
        </p:nvSpPr>
        <p:spPr/>
        <p:txBody>
          <a:bodyPr/>
          <a:lstStyle/>
          <a:p>
            <a:r>
              <a:rPr lang="en-GB" b="1" dirty="0">
                <a:solidFill>
                  <a:schemeClr val="accent1"/>
                </a:solidFill>
                <a:latin typeface="Verdana" panose="020B0604030504040204" pitchFamily="34" charset="0"/>
                <a:ea typeface="Verdana" panose="020B0604030504040204" pitchFamily="34" charset="0"/>
                <a:cs typeface="Verdana" panose="020B0604030504040204" pitchFamily="34" charset="0"/>
              </a:rPr>
              <a:t>Gareth Hughes</a:t>
            </a:r>
          </a:p>
        </p:txBody>
      </p:sp>
      <p:sp>
        <p:nvSpPr>
          <p:cNvPr id="4" name="Slide Number Placeholder 3"/>
          <p:cNvSpPr>
            <a:spLocks noGrp="1"/>
          </p:cNvSpPr>
          <p:nvPr>
            <p:ph type="sldNum" sz="quarter" idx="12"/>
          </p:nvPr>
        </p:nvSpPr>
        <p:spPr/>
        <p:txBody>
          <a:bodyPr/>
          <a:lstStyle/>
          <a:p>
            <a:fld id="{C337B528-879C-4EFC-BF0F-F5B7B06B1367}" type="slidenum">
              <a:rPr lang="en-GB" b="1" smtClean="0">
                <a:solidFill>
                  <a:schemeClr val="accent1"/>
                </a:solidFill>
                <a:latin typeface="Verdana" panose="020B0604030504040204" pitchFamily="34" charset="0"/>
                <a:ea typeface="Verdana" panose="020B0604030504040204" pitchFamily="34" charset="0"/>
                <a:cs typeface="Verdana" panose="020B0604030504040204" pitchFamily="34" charset="0"/>
              </a:rPr>
              <a:pPr/>
              <a:t>1</a:t>
            </a:fld>
            <a:endParaRPr lang="en-GB" b="1">
              <a:solidFill>
                <a:schemeClr val="accent1"/>
              </a:solidFill>
              <a:latin typeface="Verdana" panose="020B0604030504040204" pitchFamily="34" charset="0"/>
              <a:ea typeface="Verdana" panose="020B0604030504040204" pitchFamily="34" charset="0"/>
              <a:cs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object, chessman&#10;&#10;Description generated with very high confidence">
            <a:extLst>
              <a:ext uri="{FF2B5EF4-FFF2-40B4-BE49-F238E27FC236}">
                <a16:creationId xmlns:a16="http://schemas.microsoft.com/office/drawing/2014/main" id="{C924BE7A-11BF-4602-9751-32FEFAEEFD22}"/>
              </a:ext>
            </a:extLst>
          </p:cNvPr>
          <p:cNvPicPr>
            <a:picLocks noChangeAspect="1"/>
          </p:cNvPicPr>
          <p:nvPr/>
        </p:nvPicPr>
        <p:blipFill rotWithShape="1">
          <a:blip r:embed="rId2">
            <a:extLst>
              <a:ext uri="{28A0092B-C50C-407E-A947-70E740481C1C}">
                <a14:useLocalDpi xmlns:a14="http://schemas.microsoft.com/office/drawing/2010/main" val="0"/>
              </a:ext>
            </a:extLst>
          </a:blip>
          <a:srcRect l="28778" t="9091" r="1827" b="-1"/>
          <a:stretch/>
        </p:blipFill>
        <p:spPr>
          <a:xfrm>
            <a:off x="20" y="10"/>
            <a:ext cx="9143980" cy="6857990"/>
          </a:xfrm>
          <a:prstGeom prst="rect">
            <a:avLst/>
          </a:prstGeom>
        </p:spPr>
      </p:pic>
      <p:sp>
        <p:nvSpPr>
          <p:cNvPr id="20" name="Rectangle 10">
            <a:extLst>
              <a:ext uri="{FF2B5EF4-FFF2-40B4-BE49-F238E27FC236}">
                <a16:creationId xmlns:a16="http://schemas.microsoft.com/office/drawing/2014/main" id="{1195E126-5CB4-434D-8B36-832C6512C45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rot="21420000">
            <a:off x="3225721" y="605592"/>
            <a:ext cx="6033080" cy="5638800"/>
          </a:xfrm>
          <a:custGeom>
            <a:avLst/>
            <a:gdLst/>
            <a:ahLst/>
            <a:cxnLst/>
            <a:rect l="l" t="t" r="r" b="b"/>
            <a:pathLst>
              <a:path w="8044106" h="5638800">
                <a:moveTo>
                  <a:pt x="8044106" y="0"/>
                </a:moveTo>
                <a:lnTo>
                  <a:pt x="7748589" y="5638800"/>
                </a:lnTo>
                <a:lnTo>
                  <a:pt x="0" y="5638800"/>
                </a:lnTo>
                <a:lnTo>
                  <a:pt x="0" y="0"/>
                </a:lnTo>
                <a:close/>
              </a:path>
            </a:pathLst>
          </a:cu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rot="21420000">
            <a:off x="3508061" y="1226752"/>
            <a:ext cx="5138344" cy="1151965"/>
          </a:xfrm>
        </p:spPr>
        <p:txBody>
          <a:bodyPr>
            <a:normAutofit/>
          </a:bodyPr>
          <a:lstStyle/>
          <a:p>
            <a:r>
              <a:rPr lang="en-GB" sz="3700" b="1">
                <a:solidFill>
                  <a:schemeClr val="bg1"/>
                </a:solidFill>
                <a:latin typeface="Verdana" panose="020B0604030504040204" pitchFamily="34" charset="0"/>
                <a:ea typeface="Verdana" panose="020B0604030504040204" pitchFamily="34" charset="0"/>
                <a:cs typeface="Verdana" panose="020B0604030504040204" pitchFamily="34" charset="0"/>
              </a:rPr>
              <a:t>What is Strategy?</a:t>
            </a:r>
          </a:p>
        </p:txBody>
      </p:sp>
      <p:sp>
        <p:nvSpPr>
          <p:cNvPr id="3" name="Content Placeholder 2"/>
          <p:cNvSpPr>
            <a:spLocks noGrp="1"/>
          </p:cNvSpPr>
          <p:nvPr>
            <p:ph sz="quarter" idx="13"/>
          </p:nvPr>
        </p:nvSpPr>
        <p:spPr>
          <a:xfrm rot="21420000">
            <a:off x="3584539" y="2453949"/>
            <a:ext cx="5150409" cy="2944652"/>
          </a:xfrm>
        </p:spPr>
        <p:txBody>
          <a:bodyPr>
            <a:normAutofit/>
          </a:bodyPr>
          <a:lstStyle/>
          <a:p>
            <a:r>
              <a:rPr lang="en-GB" sz="1600" b="1">
                <a:solidFill>
                  <a:schemeClr val="bg1"/>
                </a:solidFill>
                <a:latin typeface="Verdana" panose="020B0604030504040204" pitchFamily="34" charset="0"/>
                <a:ea typeface="Verdana" panose="020B0604030504040204" pitchFamily="34" charset="0"/>
                <a:cs typeface="Verdana" panose="020B0604030504040204" pitchFamily="34" charset="0"/>
              </a:rPr>
              <a:t>Strategy is the direction and scope of an organisation over the long term, which achieves advantage in a changing environment through its configuration of resources and competences with the aim of fulfilling stakeholder expectations (Johnson </a:t>
            </a:r>
            <a:r>
              <a:rPr lang="en-GB" sz="1600" b="1" i="1">
                <a:solidFill>
                  <a:schemeClr val="bg1"/>
                </a:solidFill>
                <a:latin typeface="Verdana" panose="020B0604030504040204" pitchFamily="34" charset="0"/>
                <a:ea typeface="Verdana" panose="020B0604030504040204" pitchFamily="34" charset="0"/>
                <a:cs typeface="Verdana" panose="020B0604030504040204" pitchFamily="34" charset="0"/>
              </a:rPr>
              <a:t>et al </a:t>
            </a:r>
            <a:r>
              <a:rPr lang="en-GB" sz="1600" b="1">
                <a:solidFill>
                  <a:schemeClr val="bg1"/>
                </a:solidFill>
                <a:latin typeface="Verdana" panose="020B0604030504040204" pitchFamily="34" charset="0"/>
                <a:ea typeface="Verdana" panose="020B0604030504040204" pitchFamily="34" charset="0"/>
                <a:cs typeface="Verdana" panose="020B0604030504040204" pitchFamily="34" charset="0"/>
              </a:rPr>
              <a:t>2011).</a:t>
            </a:r>
          </a:p>
        </p:txBody>
      </p:sp>
      <p:sp>
        <p:nvSpPr>
          <p:cNvPr id="4" name="Slide Number Placeholder 3"/>
          <p:cNvSpPr>
            <a:spLocks noGrp="1"/>
          </p:cNvSpPr>
          <p:nvPr>
            <p:ph type="sldNum" sz="quarter" idx="12"/>
          </p:nvPr>
        </p:nvSpPr>
        <p:spPr>
          <a:xfrm rot="21420000">
            <a:off x="3215376" y="890055"/>
            <a:ext cx="680389" cy="498470"/>
          </a:xfrm>
        </p:spPr>
        <p:txBody>
          <a:bodyPr>
            <a:normAutofit/>
          </a:bodyPr>
          <a:lstStyle/>
          <a:p>
            <a:pPr algn="l">
              <a:lnSpc>
                <a:spcPct val="90000"/>
              </a:lnSpc>
              <a:spcAft>
                <a:spcPts val="600"/>
              </a:spcAft>
            </a:pPr>
            <a:fld id="{0EC2B28F-8E3F-46A8-B70B-3560BAE4C4CA}" type="slidenum">
              <a:rPr lang="en-GB" b="1">
                <a:solidFill>
                  <a:schemeClr val="bg1"/>
                </a:solidFill>
                <a:latin typeface="Verdana" panose="020B0604030504040204" pitchFamily="34" charset="0"/>
                <a:ea typeface="Verdana" panose="020B0604030504040204" pitchFamily="34" charset="0"/>
                <a:cs typeface="Verdana" panose="020B0604030504040204" pitchFamily="34" charset="0"/>
              </a:rPr>
              <a:pPr algn="l">
                <a:lnSpc>
                  <a:spcPct val="90000"/>
                </a:lnSpc>
                <a:spcAft>
                  <a:spcPts val="600"/>
                </a:spcAft>
              </a:pPr>
              <a:t>4</a:t>
            </a:fld>
            <a:endParaRPr lang="en-GB" b="1">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object, chessman, floor, ground&#10;&#10;Description generated with very high confidence">
            <a:extLst>
              <a:ext uri="{FF2B5EF4-FFF2-40B4-BE49-F238E27FC236}">
                <a16:creationId xmlns:a16="http://schemas.microsoft.com/office/drawing/2014/main" id="{5CE1C64F-A525-4A02-BF35-C034DA86EED9}"/>
              </a:ext>
            </a:extLst>
          </p:cNvPr>
          <p:cNvPicPr>
            <a:picLocks noChangeAspect="1"/>
          </p:cNvPicPr>
          <p:nvPr/>
        </p:nvPicPr>
        <p:blipFill rotWithShape="1">
          <a:blip r:embed="rId2">
            <a:extLst>
              <a:ext uri="{28A0092B-C50C-407E-A947-70E740481C1C}">
                <a14:useLocalDpi xmlns:a14="http://schemas.microsoft.com/office/drawing/2010/main" val="0"/>
              </a:ext>
            </a:extLst>
          </a:blip>
          <a:srcRect l="1766" t="9091" r="25505" b="-1"/>
          <a:stretch/>
        </p:blipFill>
        <p:spPr>
          <a:xfrm>
            <a:off x="20" y="10"/>
            <a:ext cx="9143980" cy="6857990"/>
          </a:xfrm>
          <a:prstGeom prst="rect">
            <a:avLst/>
          </a:prstGeom>
        </p:spPr>
      </p:pic>
      <p:sp>
        <p:nvSpPr>
          <p:cNvPr id="12" name="Rectangle 10">
            <a:extLst>
              <a:ext uri="{FF2B5EF4-FFF2-40B4-BE49-F238E27FC236}">
                <a16:creationId xmlns:a16="http://schemas.microsoft.com/office/drawing/2014/main" id="{CC146B38-3E4E-4A67-91CF-55DBCC51B48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rot="21420000">
            <a:off x="-114800" y="613608"/>
            <a:ext cx="6033080" cy="5638800"/>
          </a:xfrm>
          <a:custGeom>
            <a:avLst/>
            <a:gdLst/>
            <a:ahLst/>
            <a:cxnLst/>
            <a:rect l="l" t="t" r="r" b="b"/>
            <a:pathLst>
              <a:path w="8044107" h="5638800">
                <a:moveTo>
                  <a:pt x="8044107" y="0"/>
                </a:moveTo>
                <a:lnTo>
                  <a:pt x="8044107" y="5638800"/>
                </a:lnTo>
                <a:lnTo>
                  <a:pt x="0" y="5638800"/>
                </a:lnTo>
                <a:lnTo>
                  <a:pt x="295517" y="0"/>
                </a:lnTo>
                <a:close/>
              </a:path>
            </a:pathLst>
          </a:cu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rot="21420000">
            <a:off x="364584" y="1220999"/>
            <a:ext cx="5138391" cy="1151965"/>
          </a:xfrm>
        </p:spPr>
        <p:txBody>
          <a:bodyPr vert="horz" lIns="91440" tIns="45720" rIns="91440" bIns="45720" rtlCol="0">
            <a:normAutofit/>
          </a:bodyPr>
          <a:lstStyle/>
          <a:p>
            <a:r>
              <a:rPr lang="en-GB" sz="3100" b="1">
                <a:solidFill>
                  <a:schemeClr val="bg1"/>
                </a:solidFill>
                <a:latin typeface="Verdana" panose="020B0604030504040204" pitchFamily="34" charset="0"/>
                <a:ea typeface="Verdana" panose="020B0604030504040204" pitchFamily="34" charset="0"/>
                <a:cs typeface="Verdana" panose="020B0604030504040204" pitchFamily="34" charset="0"/>
              </a:rPr>
              <a:t>What is Strategic Management?</a:t>
            </a:r>
          </a:p>
        </p:txBody>
      </p:sp>
      <p:sp>
        <p:nvSpPr>
          <p:cNvPr id="3" name="Content Placeholder 2"/>
          <p:cNvSpPr>
            <a:spLocks noGrp="1"/>
          </p:cNvSpPr>
          <p:nvPr>
            <p:ph sz="quarter" idx="13"/>
          </p:nvPr>
        </p:nvSpPr>
        <p:spPr>
          <a:xfrm rot="21420000">
            <a:off x="440404" y="2448453"/>
            <a:ext cx="5144399" cy="2944652"/>
          </a:xfrm>
        </p:spPr>
        <p:txBody>
          <a:bodyPr vert="horz" lIns="91440" tIns="45720" rIns="91440" bIns="45720" rtlCol="0">
            <a:normAutofit/>
          </a:bodyPr>
          <a:lstStyle/>
          <a:p>
            <a:r>
              <a:rPr lang="en-US" sz="1600" b="1">
                <a:solidFill>
                  <a:schemeClr val="bg1"/>
                </a:solidFill>
                <a:latin typeface="Verdana" panose="020B0604030504040204" pitchFamily="34" charset="0"/>
                <a:ea typeface="Verdana" panose="020B0604030504040204" pitchFamily="34" charset="0"/>
                <a:cs typeface="Verdana" panose="020B0604030504040204" pitchFamily="34" charset="0"/>
              </a:rPr>
              <a:t>Strategic management includes understanding the strategic position of an organisation, making strategic choices for the future, and managing strategy in action </a:t>
            </a:r>
            <a:r>
              <a:rPr lang="en-GB" sz="1600" b="1">
                <a:solidFill>
                  <a:schemeClr val="bg1"/>
                </a:solidFill>
                <a:latin typeface="Verdana" panose="020B0604030504040204" pitchFamily="34" charset="0"/>
                <a:ea typeface="Verdana" panose="020B0604030504040204" pitchFamily="34" charset="0"/>
                <a:cs typeface="Verdana" panose="020B0604030504040204" pitchFamily="34" charset="0"/>
              </a:rPr>
              <a:t>(Johnson et al 2011)</a:t>
            </a:r>
            <a:r>
              <a:rPr lang="en-US" sz="1600" b="1">
                <a:solidFill>
                  <a:schemeClr val="bg1"/>
                </a:solidFill>
                <a:latin typeface="Verdana" panose="020B0604030504040204" pitchFamily="34" charset="0"/>
                <a:ea typeface="Verdana" panose="020B0604030504040204" pitchFamily="34" charset="0"/>
                <a:cs typeface="Verdana" panose="020B0604030504040204" pitchFamily="34" charset="0"/>
              </a:rPr>
              <a:t>.</a:t>
            </a:r>
          </a:p>
          <a:p>
            <a:endParaRPr lang="en-GB" sz="1600" b="1">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
        <p:nvSpPr>
          <p:cNvPr id="4" name="Slide Number Placeholder 3"/>
          <p:cNvSpPr>
            <a:spLocks noGrp="1"/>
          </p:cNvSpPr>
          <p:nvPr>
            <p:ph type="sldNum" sz="quarter" idx="12"/>
          </p:nvPr>
        </p:nvSpPr>
        <p:spPr>
          <a:xfrm rot="21420000">
            <a:off x="5058241" y="540666"/>
            <a:ext cx="680390" cy="498470"/>
          </a:xfrm>
        </p:spPr>
        <p:txBody>
          <a:bodyPr>
            <a:normAutofit/>
          </a:bodyPr>
          <a:lstStyle/>
          <a:p>
            <a:pPr algn="r">
              <a:lnSpc>
                <a:spcPct val="90000"/>
              </a:lnSpc>
              <a:spcAft>
                <a:spcPts val="600"/>
              </a:spcAft>
            </a:pPr>
            <a:fld id="{0EC2B28F-8E3F-46A8-B70B-3560BAE4C4CA}" type="slidenum">
              <a:rPr lang="en-GB" b="1">
                <a:solidFill>
                  <a:schemeClr val="bg1"/>
                </a:solidFill>
                <a:latin typeface="Verdana" panose="020B0604030504040204" pitchFamily="34" charset="0"/>
                <a:ea typeface="Verdana" panose="020B0604030504040204" pitchFamily="34" charset="0"/>
                <a:cs typeface="Verdana" panose="020B0604030504040204" pitchFamily="34" charset="0"/>
              </a:rPr>
              <a:pPr algn="r">
                <a:lnSpc>
                  <a:spcPct val="90000"/>
                </a:lnSpc>
                <a:spcAft>
                  <a:spcPts val="600"/>
                </a:spcAft>
              </a:pPr>
              <a:t>4</a:t>
            </a:fld>
            <a:endParaRPr lang="en-GB" b="1">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row of various colors&#10;&#10;Description generated with high confidence">
            <a:extLst>
              <a:ext uri="{FF2B5EF4-FFF2-40B4-BE49-F238E27FC236}">
                <a16:creationId xmlns:a16="http://schemas.microsoft.com/office/drawing/2014/main" id="{2589F4D0-6F1F-4B39-9EC4-932044719F98}"/>
              </a:ext>
            </a:extLst>
          </p:cNvPr>
          <p:cNvPicPr>
            <a:picLocks noChangeAspect="1"/>
          </p:cNvPicPr>
          <p:nvPr/>
        </p:nvPicPr>
        <p:blipFill rotWithShape="1">
          <a:blip r:embed="rId2">
            <a:extLst>
              <a:ext uri="{28A0092B-C50C-407E-A947-70E740481C1C}">
                <a14:useLocalDpi xmlns:a14="http://schemas.microsoft.com/office/drawing/2010/main" val="0"/>
              </a:ext>
            </a:extLst>
          </a:blip>
          <a:srcRect l="25149" r="19261" b="1"/>
          <a:stretch/>
        </p:blipFill>
        <p:spPr>
          <a:xfrm>
            <a:off x="4570807" y="10"/>
            <a:ext cx="3982642" cy="5301586"/>
          </a:xfrm>
          <a:prstGeom prst="rect">
            <a:avLst/>
          </a:prstGeom>
          <a:ln w="57150" cmpd="thinThick">
            <a:solidFill>
              <a:schemeClr val="bg1">
                <a:lumMod val="50000"/>
              </a:schemeClr>
            </a:solidFill>
            <a:miter lim="800000"/>
          </a:ln>
        </p:spPr>
      </p:pic>
      <p:sp>
        <p:nvSpPr>
          <p:cNvPr id="2" name="Title 1"/>
          <p:cNvSpPr>
            <a:spLocks noGrp="1"/>
          </p:cNvSpPr>
          <p:nvPr>
            <p:ph type="title"/>
          </p:nvPr>
        </p:nvSpPr>
        <p:spPr>
          <a:xfrm>
            <a:off x="514351" y="685800"/>
            <a:ext cx="3713556" cy="1151965"/>
          </a:xfrm>
        </p:spPr>
        <p:txBody>
          <a:bodyPr>
            <a:normAutofit/>
          </a:bodyPr>
          <a:lstStyle/>
          <a:p>
            <a:r>
              <a:rPr lang="en-GB" sz="2400" b="1">
                <a:latin typeface="Verdana" panose="020B0604030504040204" pitchFamily="34" charset="0"/>
                <a:ea typeface="Verdana" panose="020B0604030504040204" pitchFamily="34" charset="0"/>
                <a:cs typeface="Verdana" panose="020B0604030504040204" pitchFamily="34" charset="0"/>
              </a:rPr>
              <a:t>What is Strategic Position?</a:t>
            </a:r>
          </a:p>
        </p:txBody>
      </p:sp>
      <p:sp>
        <p:nvSpPr>
          <p:cNvPr id="3" name="Content Placeholder 2"/>
          <p:cNvSpPr>
            <a:spLocks noGrp="1"/>
          </p:cNvSpPr>
          <p:nvPr>
            <p:ph sz="quarter" idx="13"/>
          </p:nvPr>
        </p:nvSpPr>
        <p:spPr>
          <a:xfrm>
            <a:off x="514350" y="2076423"/>
            <a:ext cx="3713558" cy="3288739"/>
          </a:xfrm>
        </p:spPr>
        <p:txBody>
          <a:bodyPr vert="horz" lIns="91440" tIns="45720" rIns="91440" bIns="45720" rtlCol="0">
            <a:normAutofit/>
          </a:bodyPr>
          <a:lstStyle/>
          <a:p>
            <a:pPr>
              <a:lnSpc>
                <a:spcPct val="110000"/>
              </a:lnSpc>
            </a:pPr>
            <a:r>
              <a:rPr lang="en-GB" sz="1700" b="1">
                <a:latin typeface="Verdana" panose="020B0604030504040204" pitchFamily="34" charset="0"/>
                <a:ea typeface="Verdana" panose="020B0604030504040204" pitchFamily="34" charset="0"/>
                <a:cs typeface="Verdana" panose="020B0604030504040204" pitchFamily="34" charset="0"/>
              </a:rPr>
              <a:t>Strategic position is concerned with the impact on strategy of the external environment, an organisation’s strategic capability and the expectations and influence of stakeholders (Johnson et al 2011).</a:t>
            </a:r>
            <a:endParaRPr lang="en-US" sz="1700" b="1">
              <a:latin typeface="Verdana" panose="020B0604030504040204" pitchFamily="34" charset="0"/>
              <a:ea typeface="Verdana" panose="020B0604030504040204" pitchFamily="34" charset="0"/>
              <a:cs typeface="Verdana" panose="020B0604030504040204" pitchFamily="34" charset="0"/>
            </a:endParaRPr>
          </a:p>
          <a:p>
            <a:pPr>
              <a:lnSpc>
                <a:spcPct val="110000"/>
              </a:lnSpc>
            </a:pPr>
            <a:endParaRPr lang="en-GB" sz="1700" b="1">
              <a:latin typeface="Verdana" panose="020B0604030504040204" pitchFamily="34" charset="0"/>
              <a:ea typeface="Verdana" panose="020B0604030504040204" pitchFamily="34" charset="0"/>
              <a:cs typeface="Verdana" panose="020B0604030504040204" pitchFamily="34" charset="0"/>
            </a:endParaRPr>
          </a:p>
        </p:txBody>
      </p:sp>
      <p:sp>
        <p:nvSpPr>
          <p:cNvPr id="4" name="Slide Number Placeholder 3"/>
          <p:cNvSpPr>
            <a:spLocks noGrp="1"/>
          </p:cNvSpPr>
          <p:nvPr>
            <p:ph type="sldNum" sz="quarter" idx="12"/>
          </p:nvPr>
        </p:nvSpPr>
        <p:spPr>
          <a:xfrm>
            <a:off x="4715340" y="5757334"/>
            <a:ext cx="680390" cy="498470"/>
          </a:xfrm>
        </p:spPr>
        <p:txBody>
          <a:bodyPr>
            <a:normAutofit/>
          </a:bodyPr>
          <a:lstStyle/>
          <a:p>
            <a:pPr>
              <a:lnSpc>
                <a:spcPct val="90000"/>
              </a:lnSpc>
              <a:spcAft>
                <a:spcPts val="600"/>
              </a:spcAft>
            </a:pPr>
            <a:fld id="{0EC2B28F-8E3F-46A8-B70B-3560BAE4C4CA}" type="slidenum">
              <a:rPr lang="en-GB" b="1" smtClean="0">
                <a:latin typeface="Verdana" panose="020B0604030504040204" pitchFamily="34" charset="0"/>
                <a:ea typeface="Verdana" panose="020B0604030504040204" pitchFamily="34" charset="0"/>
                <a:cs typeface="Verdana" panose="020B0604030504040204" pitchFamily="34" charset="0"/>
              </a:rPr>
              <a:pPr>
                <a:lnSpc>
                  <a:spcPct val="90000"/>
                </a:lnSpc>
                <a:spcAft>
                  <a:spcPts val="600"/>
                </a:spcAft>
              </a:pPr>
              <a:t>8</a:t>
            </a:fld>
            <a:endParaRPr lang="en-GB" b="1">
              <a:latin typeface="Verdana" panose="020B0604030504040204" pitchFamily="34" charset="0"/>
              <a:ea typeface="Verdana" panose="020B0604030504040204" pitchFamily="34" charset="0"/>
              <a:cs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brick wall&#10;&#10;Description generated with very high confidence">
            <a:extLst>
              <a:ext uri="{FF2B5EF4-FFF2-40B4-BE49-F238E27FC236}">
                <a16:creationId xmlns:a16="http://schemas.microsoft.com/office/drawing/2014/main" id="{1BCAD38B-5F61-4FEB-A1D1-5FC0D666D279}"/>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useBgFill="1">
        <p:nvSpPr>
          <p:cNvPr id="13" name="Rectangle 12">
            <a:extLst>
              <a:ext uri="{FF2B5EF4-FFF2-40B4-BE49-F238E27FC236}">
                <a16:creationId xmlns:a16="http://schemas.microsoft.com/office/drawing/2014/main" id="{C04E869F-EBC2-416E-8FB7-4F6A45F66D4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984964"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6" name="Picture 5" descr="A close up of a logo&#10;&#10;Description generated with high confidence">
            <a:extLst>
              <a:ext uri="{FF2B5EF4-FFF2-40B4-BE49-F238E27FC236}">
                <a16:creationId xmlns:a16="http://schemas.microsoft.com/office/drawing/2014/main" id="{00288B35-EC2C-4FDE-A14C-A5477BCE8970}"/>
              </a:ext>
            </a:extLst>
          </p:cNvPr>
          <p:cNvPicPr>
            <a:picLocks noChangeAspect="1"/>
          </p:cNvPicPr>
          <p:nvPr/>
        </p:nvPicPr>
        <p:blipFill rotWithShape="1">
          <a:blip r:embed="rId3">
            <a:alphaModFix amt="43000"/>
            <a:extLst>
              <a:ext uri="{28A0092B-C50C-407E-A947-70E740481C1C}">
                <a14:useLocalDpi xmlns:a14="http://schemas.microsoft.com/office/drawing/2010/main" val="0"/>
              </a:ext>
            </a:extLst>
          </a:blip>
          <a:srcRect t="11767" r="1" b="15417"/>
          <a:stretch/>
        </p:blipFill>
        <p:spPr>
          <a:xfrm>
            <a:off x="20" y="10"/>
            <a:ext cx="8801080" cy="6408728"/>
          </a:xfrm>
          <a:prstGeom prst="rect">
            <a:avLst/>
          </a:prstGeom>
          <a:ln>
            <a:noFill/>
          </a:ln>
        </p:spPr>
      </p:pic>
      <p:sp>
        <p:nvSpPr>
          <p:cNvPr id="15" name="Freeform 9">
            <a:extLst>
              <a:ext uri="{FF2B5EF4-FFF2-40B4-BE49-F238E27FC236}">
                <a16:creationId xmlns:a16="http://schemas.microsoft.com/office/drawing/2014/main" id="{7D1C9B27-27B9-4E9E-82C8-6F9B7D12B85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3" y="0"/>
            <a:ext cx="8822823"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7" name="Rectangle 16">
            <a:extLst>
              <a:ext uri="{FF2B5EF4-FFF2-40B4-BE49-F238E27FC236}">
                <a16:creationId xmlns:a16="http://schemas.microsoft.com/office/drawing/2014/main" id="{7E9AE32D-417D-4951-BD6D-383A7A5E60E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00215"/>
            <a:ext cx="8798814"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14350" y="685800"/>
            <a:ext cx="7797662" cy="1151965"/>
          </a:xfrm>
        </p:spPr>
        <p:txBody>
          <a:bodyPr vert="horz" lIns="91440" tIns="45720" rIns="91440" bIns="45720" rtlCol="0">
            <a:normAutofit/>
          </a:bodyPr>
          <a:lstStyle/>
          <a:p>
            <a:r>
              <a:rPr lang="en-GB" sz="3700" b="1">
                <a:latin typeface="Verdana" panose="020B0604030504040204" pitchFamily="34" charset="0"/>
                <a:ea typeface="Verdana" panose="020B0604030504040204" pitchFamily="34" charset="0"/>
                <a:cs typeface="Verdana" panose="020B0604030504040204" pitchFamily="34" charset="0"/>
              </a:rPr>
              <a:t>What are Strategic Choices?</a:t>
            </a:r>
          </a:p>
        </p:txBody>
      </p:sp>
      <p:sp>
        <p:nvSpPr>
          <p:cNvPr id="3" name="Content Placeholder 2"/>
          <p:cNvSpPr>
            <a:spLocks noGrp="1"/>
          </p:cNvSpPr>
          <p:nvPr>
            <p:ph sz="quarter" idx="13"/>
          </p:nvPr>
        </p:nvSpPr>
        <p:spPr>
          <a:xfrm>
            <a:off x="514350" y="2063396"/>
            <a:ext cx="7796030" cy="3311189"/>
          </a:xfrm>
        </p:spPr>
        <p:txBody>
          <a:bodyPr vert="horz" lIns="91440" tIns="45720" rIns="91440" bIns="45720" rtlCol="0">
            <a:normAutofit/>
          </a:bodyPr>
          <a:lstStyle/>
          <a:p>
            <a:r>
              <a:rPr lang="en-GB" b="1">
                <a:latin typeface="Verdana" panose="020B0604030504040204" pitchFamily="34" charset="0"/>
                <a:ea typeface="Verdana" panose="020B0604030504040204" pitchFamily="34" charset="0"/>
                <a:cs typeface="Verdana" panose="020B0604030504040204" pitchFamily="34" charset="0"/>
              </a:rPr>
              <a:t>Strategic choices involve understanding the underlying bases for future strategy at both the business unit and corporate levels and the options for developing strategy in terms of both the directions and methods of development (Johnson et al 2011).</a:t>
            </a:r>
            <a:endParaRPr lang="en-US" b="1">
              <a:latin typeface="Verdana" panose="020B0604030504040204" pitchFamily="34" charset="0"/>
              <a:ea typeface="Verdana" panose="020B0604030504040204" pitchFamily="34" charset="0"/>
              <a:cs typeface="Verdana" panose="020B0604030504040204" pitchFamily="34" charset="0"/>
            </a:endParaRPr>
          </a:p>
          <a:p>
            <a:endParaRPr lang="en-GB" b="1">
              <a:latin typeface="Verdana" panose="020B0604030504040204" pitchFamily="34" charset="0"/>
              <a:ea typeface="Verdana" panose="020B0604030504040204" pitchFamily="34" charset="0"/>
              <a:cs typeface="Verdana" panose="020B0604030504040204" pitchFamily="34" charset="0"/>
            </a:endParaRPr>
          </a:p>
        </p:txBody>
      </p:sp>
      <p:sp>
        <p:nvSpPr>
          <p:cNvPr id="4" name="Slide Number Placeholder 3"/>
          <p:cNvSpPr>
            <a:spLocks noGrp="1"/>
          </p:cNvSpPr>
          <p:nvPr>
            <p:ph type="sldNum" sz="quarter" idx="12"/>
          </p:nvPr>
        </p:nvSpPr>
        <p:spPr>
          <a:xfrm>
            <a:off x="4715340" y="5757334"/>
            <a:ext cx="680390" cy="498470"/>
          </a:xfrm>
        </p:spPr>
        <p:txBody>
          <a:bodyPr>
            <a:normAutofit/>
          </a:bodyPr>
          <a:lstStyle/>
          <a:p>
            <a:pPr>
              <a:lnSpc>
                <a:spcPct val="90000"/>
              </a:lnSpc>
              <a:spcAft>
                <a:spcPts val="600"/>
              </a:spcAft>
            </a:pPr>
            <a:fld id="{0EC2B28F-8E3F-46A8-B70B-3560BAE4C4CA}" type="slidenum">
              <a:rPr lang="en-GB" b="1" smtClean="0">
                <a:latin typeface="Verdana" panose="020B0604030504040204" pitchFamily="34" charset="0"/>
                <a:ea typeface="Verdana" panose="020B0604030504040204" pitchFamily="34" charset="0"/>
                <a:cs typeface="Verdana" panose="020B0604030504040204" pitchFamily="34" charset="0"/>
              </a:rPr>
              <a:pPr>
                <a:lnSpc>
                  <a:spcPct val="90000"/>
                </a:lnSpc>
                <a:spcAft>
                  <a:spcPts val="600"/>
                </a:spcAft>
              </a:pPr>
              <a:t>4</a:t>
            </a:fld>
            <a:endParaRPr lang="en-GB" b="1">
              <a:latin typeface="Verdana" panose="020B0604030504040204" pitchFamily="34" charset="0"/>
              <a:ea typeface="Verdana" panose="020B0604030504040204" pitchFamily="34" charset="0"/>
              <a:cs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92A138-EC4F-4F03-B497-EBDF2443FC0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drawing of a person&#10;&#10;Description generated with high confidence">
            <a:extLst>
              <a:ext uri="{FF2B5EF4-FFF2-40B4-BE49-F238E27FC236}">
                <a16:creationId xmlns:a16="http://schemas.microsoft.com/office/drawing/2014/main" id="{76BB94EF-19D7-487B-B62A-5A1710C040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69180" y="3129644"/>
            <a:ext cx="3698456" cy="2113403"/>
          </a:xfrm>
          <a:prstGeom prst="rect">
            <a:avLst/>
          </a:prstGeom>
        </p:spPr>
      </p:pic>
      <p:sp>
        <p:nvSpPr>
          <p:cNvPr id="2" name="Title 1"/>
          <p:cNvSpPr>
            <a:spLocks noGrp="1"/>
          </p:cNvSpPr>
          <p:nvPr>
            <p:ph type="title"/>
          </p:nvPr>
        </p:nvSpPr>
        <p:spPr>
          <a:xfrm>
            <a:off x="514350" y="685800"/>
            <a:ext cx="8094627" cy="1485900"/>
          </a:xfrm>
        </p:spPr>
        <p:txBody>
          <a:bodyPr vert="horz" lIns="91440" tIns="45720" rIns="91440" bIns="45720" rtlCol="0">
            <a:normAutofit/>
          </a:bodyPr>
          <a:lstStyle/>
          <a:p>
            <a:r>
              <a:rPr lang="en-GB" b="1">
                <a:latin typeface="Verdana" panose="020B0604030504040204" pitchFamily="34" charset="0"/>
                <a:ea typeface="Verdana" panose="020B0604030504040204" pitchFamily="34" charset="0"/>
                <a:cs typeface="Verdana" panose="020B0604030504040204" pitchFamily="34" charset="0"/>
              </a:rPr>
              <a:t>What is Strategy in Action?</a:t>
            </a:r>
          </a:p>
        </p:txBody>
      </p:sp>
      <p:sp>
        <p:nvSpPr>
          <p:cNvPr id="3" name="Content Placeholder 2"/>
          <p:cNvSpPr>
            <a:spLocks noGrp="1"/>
          </p:cNvSpPr>
          <p:nvPr>
            <p:ph sz="quarter" idx="13"/>
          </p:nvPr>
        </p:nvSpPr>
        <p:spPr>
          <a:xfrm>
            <a:off x="514350" y="2286000"/>
            <a:ext cx="3994785" cy="3800693"/>
          </a:xfrm>
        </p:spPr>
        <p:txBody>
          <a:bodyPr vert="horz" lIns="91440" tIns="45720" rIns="91440" bIns="45720" rtlCol="0" anchor="t">
            <a:normAutofit/>
          </a:bodyPr>
          <a:lstStyle/>
          <a:p>
            <a:r>
              <a:rPr lang="en-GB" sz="1600" b="1">
                <a:latin typeface="Verdana" panose="020B0604030504040204" pitchFamily="34" charset="0"/>
                <a:ea typeface="Verdana" panose="020B0604030504040204" pitchFamily="34" charset="0"/>
                <a:cs typeface="Verdana" panose="020B0604030504040204" pitchFamily="34" charset="0"/>
              </a:rPr>
              <a:t>Strategy in action is concerned with ensuring  that strategies are working in practice (Johnson et al 2011).</a:t>
            </a:r>
            <a:endParaRPr lang="en-US" sz="1600" b="1">
              <a:latin typeface="Verdana" panose="020B0604030504040204" pitchFamily="34" charset="0"/>
              <a:ea typeface="Verdana" panose="020B0604030504040204" pitchFamily="34" charset="0"/>
              <a:cs typeface="Verdana" panose="020B0604030504040204" pitchFamily="34" charset="0"/>
            </a:endParaRPr>
          </a:p>
          <a:p>
            <a:endParaRPr lang="en-GB" sz="1600" b="1">
              <a:latin typeface="Verdana" panose="020B0604030504040204" pitchFamily="34" charset="0"/>
              <a:ea typeface="Verdana" panose="020B0604030504040204" pitchFamily="34" charset="0"/>
              <a:cs typeface="Verdana" panose="020B0604030504040204" pitchFamily="34" charset="0"/>
            </a:endParaRPr>
          </a:p>
        </p:txBody>
      </p:sp>
      <p:sp>
        <p:nvSpPr>
          <p:cNvPr id="4" name="Slide Number Placeholder 3"/>
          <p:cNvSpPr>
            <a:spLocks noGrp="1"/>
          </p:cNvSpPr>
          <p:nvPr>
            <p:ph type="sldNum" sz="quarter" idx="12"/>
          </p:nvPr>
        </p:nvSpPr>
        <p:spPr>
          <a:xfrm>
            <a:off x="7887246" y="6223111"/>
            <a:ext cx="680390" cy="498470"/>
          </a:xfrm>
        </p:spPr>
        <p:txBody>
          <a:bodyPr>
            <a:normAutofit/>
          </a:bodyPr>
          <a:lstStyle/>
          <a:p>
            <a:pPr algn="r">
              <a:spcAft>
                <a:spcPts val="600"/>
              </a:spcAft>
            </a:pPr>
            <a:fld id="{0EC2B28F-8E3F-46A8-B70B-3560BAE4C4CA}" type="slidenum">
              <a:rPr lang="en-GB" sz="1600" b="1">
                <a:latin typeface="Verdana" panose="020B0604030504040204" pitchFamily="34" charset="0"/>
                <a:ea typeface="Verdana" panose="020B0604030504040204" pitchFamily="34" charset="0"/>
                <a:cs typeface="Verdana" panose="020B0604030504040204" pitchFamily="34" charset="0"/>
              </a:rPr>
              <a:pPr algn="r">
                <a:spcAft>
                  <a:spcPts val="600"/>
                </a:spcAft>
              </a:pPr>
              <a:t>7</a:t>
            </a:fld>
            <a:endParaRPr lang="en-GB" sz="1600" b="1">
              <a:latin typeface="Verdana" panose="020B0604030504040204" pitchFamily="34" charset="0"/>
              <a:ea typeface="Verdana" panose="020B0604030504040204" pitchFamily="34" charset="0"/>
              <a:cs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337B528-879C-4EFC-BF0F-F5B7B06B1367}" type="slidenum">
              <a:rPr lang="en-GB" smtClean="0"/>
              <a:pPr/>
              <a:t>7</a:t>
            </a:fld>
            <a:endParaRPr lang="en-GB"/>
          </a:p>
        </p:txBody>
      </p:sp>
      <p:pic>
        <p:nvPicPr>
          <p:cNvPr id="5" name="What is Strategy-">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Tree>
    <p:extLst>
      <p:ext uri="{BB962C8B-B14F-4D97-AF65-F5344CB8AC3E}">
        <p14:creationId xmlns:p14="http://schemas.microsoft.com/office/powerpoint/2010/main" val="409957162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395536" y="3832"/>
            <a:ext cx="7797662" cy="1151965"/>
          </a:xfrm>
        </p:spPr>
        <p:txBody>
          <a:bodyPr>
            <a:normAutofit/>
          </a:bodyPr>
          <a:lstStyle/>
          <a:p>
            <a:pPr algn="ctr"/>
            <a:r>
              <a:rPr lang="en-US" sz="3600" b="1" dirty="0">
                <a:latin typeface="Verdana" panose="020B0604030504040204" pitchFamily="34" charset="0"/>
                <a:ea typeface="Verdana" panose="020B0604030504040204" pitchFamily="34" charset="0"/>
                <a:cs typeface="Verdana" panose="020B0604030504040204" pitchFamily="34" charset="0"/>
              </a:rPr>
              <a:t>Vocabulary of Strategy</a:t>
            </a:r>
            <a:endParaRPr lang="en-GB" sz="3600" b="1" dirty="0">
              <a:latin typeface="Verdana" panose="020B0604030504040204" pitchFamily="34" charset="0"/>
              <a:ea typeface="Verdana" panose="020B0604030504040204" pitchFamily="34" charset="0"/>
              <a:cs typeface="Verdana" panose="020B0604030504040204" pitchFamily="34" charset="0"/>
            </a:endParaRPr>
          </a:p>
        </p:txBody>
      </p:sp>
      <p:sp>
        <p:nvSpPr>
          <p:cNvPr id="7" name="Content Placeholder 6"/>
          <p:cNvSpPr>
            <a:spLocks noGrp="1"/>
          </p:cNvSpPr>
          <p:nvPr>
            <p:ph sz="quarter" idx="13"/>
          </p:nvPr>
        </p:nvSpPr>
        <p:spPr>
          <a:xfrm>
            <a:off x="539552" y="1800971"/>
            <a:ext cx="7796030" cy="3311189"/>
          </a:xfrm>
        </p:spPr>
        <p:txBody>
          <a:bodyPr vert="horz" lIns="91440" tIns="45720" rIns="91440" bIns="45720" rtlCol="0" anchor="ctr">
            <a:noAutofit/>
          </a:bodyPr>
          <a:lstStyle/>
          <a:p>
            <a:r>
              <a:rPr lang="en-US" sz="2400" b="1" dirty="0">
                <a:latin typeface="Verdana" panose="020B0604030504040204" pitchFamily="34" charset="0"/>
                <a:ea typeface="Verdana" panose="020B0604030504040204" pitchFamily="34" charset="0"/>
                <a:cs typeface="Verdana" panose="020B0604030504040204" pitchFamily="34" charset="0"/>
              </a:rPr>
              <a:t>Vision.</a:t>
            </a:r>
          </a:p>
          <a:p>
            <a:r>
              <a:rPr lang="en-US" sz="2400" b="1" dirty="0">
                <a:latin typeface="Verdana" panose="020B0604030504040204" pitchFamily="34" charset="0"/>
                <a:ea typeface="Verdana" panose="020B0604030504040204" pitchFamily="34" charset="0"/>
                <a:cs typeface="Verdana" panose="020B0604030504040204" pitchFamily="34" charset="0"/>
              </a:rPr>
              <a:t>Mission.</a:t>
            </a:r>
          </a:p>
          <a:p>
            <a:r>
              <a:rPr lang="en-US" sz="2400" b="1" dirty="0">
                <a:latin typeface="Verdana" panose="020B0604030504040204" pitchFamily="34" charset="0"/>
                <a:ea typeface="Verdana" panose="020B0604030504040204" pitchFamily="34" charset="0"/>
                <a:cs typeface="Verdana" panose="020B0604030504040204" pitchFamily="34" charset="0"/>
              </a:rPr>
              <a:t>Goal. </a:t>
            </a:r>
          </a:p>
          <a:p>
            <a:r>
              <a:rPr lang="en-US" sz="2400" b="1" dirty="0">
                <a:latin typeface="Verdana" panose="020B0604030504040204" pitchFamily="34" charset="0"/>
                <a:ea typeface="Verdana" panose="020B0604030504040204" pitchFamily="34" charset="0"/>
                <a:cs typeface="Verdana" panose="020B0604030504040204" pitchFamily="34" charset="0"/>
              </a:rPr>
              <a:t>Objectives.</a:t>
            </a:r>
          </a:p>
          <a:p>
            <a:r>
              <a:rPr lang="en-US" sz="2400" b="1" dirty="0">
                <a:latin typeface="Verdana" panose="020B0604030504040204" pitchFamily="34" charset="0"/>
                <a:ea typeface="Verdana" panose="020B0604030504040204" pitchFamily="34" charset="0"/>
                <a:cs typeface="Verdana" panose="020B0604030504040204" pitchFamily="34" charset="0"/>
              </a:rPr>
              <a:t>Strategic capability.</a:t>
            </a:r>
          </a:p>
          <a:p>
            <a:r>
              <a:rPr lang="en-US" sz="2400" b="1" dirty="0">
                <a:latin typeface="Verdana" panose="020B0604030504040204" pitchFamily="34" charset="0"/>
                <a:ea typeface="Verdana" panose="020B0604030504040204" pitchFamily="34" charset="0"/>
                <a:cs typeface="Verdana" panose="020B0604030504040204" pitchFamily="34" charset="0"/>
              </a:rPr>
              <a:t>Strategies.</a:t>
            </a:r>
          </a:p>
          <a:p>
            <a:r>
              <a:rPr lang="en-US" sz="2400" b="1" dirty="0">
                <a:latin typeface="Verdana" panose="020B0604030504040204" pitchFamily="34" charset="0"/>
                <a:ea typeface="Verdana" panose="020B0604030504040204" pitchFamily="34" charset="0"/>
                <a:cs typeface="Verdana" panose="020B0604030504040204" pitchFamily="34" charset="0"/>
              </a:rPr>
              <a:t>Business model.</a:t>
            </a:r>
          </a:p>
          <a:p>
            <a:r>
              <a:rPr lang="en-US" sz="2400" b="1" dirty="0">
                <a:latin typeface="Verdana" panose="020B0604030504040204" pitchFamily="34" charset="0"/>
                <a:ea typeface="Verdana" panose="020B0604030504040204" pitchFamily="34" charset="0"/>
                <a:cs typeface="Verdana" panose="020B0604030504040204" pitchFamily="34" charset="0"/>
              </a:rPr>
              <a:t>Control.</a:t>
            </a:r>
          </a:p>
          <a:p>
            <a:endParaRPr lang="en-GB" sz="2400" b="1" dirty="0">
              <a:solidFill>
                <a:schemeClr val="accent1"/>
              </a:solidFill>
              <a:latin typeface="Verdana" panose="020B0604030504040204" pitchFamily="34" charset="0"/>
              <a:ea typeface="Verdana" panose="020B0604030504040204" pitchFamily="34" charset="0"/>
              <a:cs typeface="Verdana" panose="020B0604030504040204" pitchFamily="34" charset="0"/>
            </a:endParaRPr>
          </a:p>
        </p:txBody>
      </p:sp>
      <p:sp>
        <p:nvSpPr>
          <p:cNvPr id="5" name="Slide Number Placeholder 4"/>
          <p:cNvSpPr>
            <a:spLocks noGrp="1"/>
          </p:cNvSpPr>
          <p:nvPr>
            <p:ph type="sldNum" sz="quarter" idx="12"/>
          </p:nvPr>
        </p:nvSpPr>
        <p:spPr/>
        <p:txBody>
          <a:bodyPr/>
          <a:lstStyle/>
          <a:p>
            <a:fld id="{0EC2B28F-8E3F-46A8-B70B-3560BAE4C4CA}" type="slidenum">
              <a:rPr lang="en-GB" b="1" smtClean="0">
                <a:solidFill>
                  <a:schemeClr val="bg1"/>
                </a:solidFill>
                <a:latin typeface="Verdana" panose="020B0604030504040204" pitchFamily="34" charset="0"/>
                <a:ea typeface="Verdana" panose="020B0604030504040204" pitchFamily="34" charset="0"/>
                <a:cs typeface="Verdana" panose="020B0604030504040204" pitchFamily="34" charset="0"/>
              </a:rPr>
              <a:pPr/>
              <a:t>8</a:t>
            </a:fld>
            <a:endParaRPr lang="en-GB" b="1" dirty="0">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1000" fill="hold"/>
                                        <p:tgtEl>
                                          <p:spTgt spid="6"/>
                                        </p:tgtEl>
                                        <p:attrNameLst>
                                          <p:attrName>ppt_x</p:attrName>
                                        </p:attrNameLst>
                                      </p:cBhvr>
                                      <p:tavLst>
                                        <p:tav tm="0">
                                          <p:val>
                                            <p:strVal val="0-#ppt_w/2"/>
                                          </p:val>
                                        </p:tav>
                                        <p:tav tm="100000">
                                          <p:val>
                                            <p:strVal val="#ppt_x"/>
                                          </p:val>
                                        </p:tav>
                                      </p:tavLst>
                                    </p:anim>
                                    <p:anim calcmode="lin" valueType="num">
                                      <p:cBhvr additive="base">
                                        <p:cTn id="8" dur="1000" fill="hold"/>
                                        <p:tgtEl>
                                          <p:spTgt spid="6"/>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anim calcmode="lin" valueType="num">
                                      <p:cBhvr additive="base">
                                        <p:cTn id="11" dur="10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2" dur="1000" fill="hold"/>
                                        <p:tgtEl>
                                          <p:spTgt spid="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 calcmode="lin" valueType="num">
                                      <p:cBhvr additive="base">
                                        <p:cTn id="15" dur="10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6" dur="1000" fill="hold"/>
                                        <p:tgtEl>
                                          <p:spTgt spid="7">
                                            <p:txEl>
                                              <p:pRg st="0" end="0"/>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10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7">
                                            <p:txEl>
                                              <p:pRg st="2" end="2"/>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anim calcmode="lin" valueType="num">
                                      <p:cBhvr additive="base">
                                        <p:cTn id="23" dur="10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24" dur="1000" fill="hold"/>
                                        <p:tgtEl>
                                          <p:spTgt spid="7">
                                            <p:txEl>
                                              <p:pRg st="3" end="3"/>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 calcmode="lin" valueType="num">
                                      <p:cBhvr additive="base">
                                        <p:cTn id="27" dur="10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28" dur="1000" fill="hold"/>
                                        <p:tgtEl>
                                          <p:spTgt spid="7">
                                            <p:txEl>
                                              <p:pRg st="4" end="4"/>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7">
                                            <p:txEl>
                                              <p:pRg st="5" end="5"/>
                                            </p:txEl>
                                          </p:spTgt>
                                        </p:tgtEl>
                                        <p:attrNameLst>
                                          <p:attrName>style.visibility</p:attrName>
                                        </p:attrNameLst>
                                      </p:cBhvr>
                                      <p:to>
                                        <p:strVal val="visible"/>
                                      </p:to>
                                    </p:set>
                                    <p:anim calcmode="lin" valueType="num">
                                      <p:cBhvr additive="base">
                                        <p:cTn id="31" dur="1000" fill="hold"/>
                                        <p:tgtEl>
                                          <p:spTgt spid="7">
                                            <p:txEl>
                                              <p:pRg st="5" end="5"/>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7">
                                            <p:txEl>
                                              <p:pRg st="5" end="5"/>
                                            </p:txEl>
                                          </p:spTgt>
                                        </p:tgtEl>
                                        <p:attrNameLst>
                                          <p:attrName>ppt_y</p:attrName>
                                        </p:attrNameLst>
                                      </p:cBhvr>
                                      <p:tavLst>
                                        <p:tav tm="0">
                                          <p:val>
                                            <p:strVal val="#ppt_y"/>
                                          </p:val>
                                        </p:tav>
                                        <p:tav tm="100000">
                                          <p:val>
                                            <p:strVal val="#ppt_y"/>
                                          </p:val>
                                        </p:tav>
                                      </p:tavLst>
                                    </p:anim>
                                  </p:childTnLst>
                                </p:cTn>
                              </p:par>
                              <p:par>
                                <p:cTn id="33" presetID="2" presetClass="entr" presetSubtype="8" fill="hold" nodeType="withEffect">
                                  <p:stCondLst>
                                    <p:cond delay="0"/>
                                  </p:stCondLst>
                                  <p:childTnLst>
                                    <p:set>
                                      <p:cBhvr>
                                        <p:cTn id="34" dur="1" fill="hold">
                                          <p:stCondLst>
                                            <p:cond delay="0"/>
                                          </p:stCondLst>
                                        </p:cTn>
                                        <p:tgtEl>
                                          <p:spTgt spid="7">
                                            <p:txEl>
                                              <p:pRg st="6" end="6"/>
                                            </p:txEl>
                                          </p:spTgt>
                                        </p:tgtEl>
                                        <p:attrNameLst>
                                          <p:attrName>style.visibility</p:attrName>
                                        </p:attrNameLst>
                                      </p:cBhvr>
                                      <p:to>
                                        <p:strVal val="visible"/>
                                      </p:to>
                                    </p:set>
                                    <p:anim calcmode="lin" valueType="num">
                                      <p:cBhvr additive="base">
                                        <p:cTn id="35" dur="1000" fill="hold"/>
                                        <p:tgtEl>
                                          <p:spTgt spid="7">
                                            <p:txEl>
                                              <p:pRg st="6" end="6"/>
                                            </p:txEl>
                                          </p:spTgt>
                                        </p:tgtEl>
                                        <p:attrNameLst>
                                          <p:attrName>ppt_x</p:attrName>
                                        </p:attrNameLst>
                                      </p:cBhvr>
                                      <p:tavLst>
                                        <p:tav tm="0">
                                          <p:val>
                                            <p:strVal val="0-#ppt_w/2"/>
                                          </p:val>
                                        </p:tav>
                                        <p:tav tm="100000">
                                          <p:val>
                                            <p:strVal val="#ppt_x"/>
                                          </p:val>
                                        </p:tav>
                                      </p:tavLst>
                                    </p:anim>
                                    <p:anim calcmode="lin" valueType="num">
                                      <p:cBhvr additive="base">
                                        <p:cTn id="36" dur="1000" fill="hold"/>
                                        <p:tgtEl>
                                          <p:spTgt spid="7">
                                            <p:txEl>
                                              <p:pRg st="6" end="6"/>
                                            </p:txEl>
                                          </p:spTgt>
                                        </p:tgtEl>
                                        <p:attrNameLst>
                                          <p:attrName>ppt_y</p:attrName>
                                        </p:attrNameLst>
                                      </p:cBhvr>
                                      <p:tavLst>
                                        <p:tav tm="0">
                                          <p:val>
                                            <p:strVal val="#ppt_y"/>
                                          </p:val>
                                        </p:tav>
                                        <p:tav tm="100000">
                                          <p:val>
                                            <p:strVal val="#ppt_y"/>
                                          </p:val>
                                        </p:tav>
                                      </p:tavLst>
                                    </p:anim>
                                  </p:childTnLst>
                                </p:cTn>
                              </p:par>
                              <p:par>
                                <p:cTn id="37" presetID="2" presetClass="entr" presetSubtype="8" fill="hold" nodeType="withEffect">
                                  <p:stCondLst>
                                    <p:cond delay="0"/>
                                  </p:stCondLst>
                                  <p:childTnLst>
                                    <p:set>
                                      <p:cBhvr>
                                        <p:cTn id="38" dur="1" fill="hold">
                                          <p:stCondLst>
                                            <p:cond delay="0"/>
                                          </p:stCondLst>
                                        </p:cTn>
                                        <p:tgtEl>
                                          <p:spTgt spid="7">
                                            <p:txEl>
                                              <p:pRg st="7" end="7"/>
                                            </p:txEl>
                                          </p:spTgt>
                                        </p:tgtEl>
                                        <p:attrNameLst>
                                          <p:attrName>style.visibility</p:attrName>
                                        </p:attrNameLst>
                                      </p:cBhvr>
                                      <p:to>
                                        <p:strVal val="visible"/>
                                      </p:to>
                                    </p:set>
                                    <p:anim calcmode="lin" valueType="num">
                                      <p:cBhvr additive="base">
                                        <p:cTn id="39" dur="1000" fill="hold"/>
                                        <p:tgtEl>
                                          <p:spTgt spid="7">
                                            <p:txEl>
                                              <p:pRg st="7" end="7"/>
                                            </p:txEl>
                                          </p:spTgt>
                                        </p:tgtEl>
                                        <p:attrNameLst>
                                          <p:attrName>ppt_x</p:attrName>
                                        </p:attrNameLst>
                                      </p:cBhvr>
                                      <p:tavLst>
                                        <p:tav tm="0">
                                          <p:val>
                                            <p:strVal val="0-#ppt_w/2"/>
                                          </p:val>
                                        </p:tav>
                                        <p:tav tm="100000">
                                          <p:val>
                                            <p:strVal val="#ppt_x"/>
                                          </p:val>
                                        </p:tav>
                                      </p:tavLst>
                                    </p:anim>
                                    <p:anim calcmode="lin" valueType="num">
                                      <p:cBhvr additive="base">
                                        <p:cTn id="40" dur="1000" fill="hold"/>
                                        <p:tgtEl>
                                          <p:spTgt spid="7">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6206" y="-243408"/>
            <a:ext cx="7797662" cy="1151965"/>
          </a:xfrm>
        </p:spPr>
        <p:txBody>
          <a:bodyPr/>
          <a:lstStyle/>
          <a:p>
            <a:pPr algn="ctr"/>
            <a:r>
              <a:rPr lang="en-US" sz="3200" b="1" dirty="0">
                <a:latin typeface="Verdana" panose="020B0604030504040204" pitchFamily="34" charset="0"/>
                <a:ea typeface="Verdana" panose="020B0604030504040204" pitchFamily="34" charset="0"/>
                <a:cs typeface="Verdana" panose="020B0604030504040204" pitchFamily="34" charset="0"/>
              </a:rPr>
              <a:t>Vocabulary of Strategy</a:t>
            </a:r>
            <a:endParaRPr lang="en-GB" sz="3200" b="1" dirty="0">
              <a:latin typeface="Verdana" panose="020B0604030504040204" pitchFamily="34" charset="0"/>
              <a:ea typeface="Verdana" panose="020B0604030504040204" pitchFamily="34" charset="0"/>
              <a:cs typeface="Verdana" panose="020B0604030504040204" pitchFamily="34" charset="0"/>
            </a:endParaRPr>
          </a:p>
        </p:txBody>
      </p:sp>
      <p:pic>
        <p:nvPicPr>
          <p:cNvPr id="5" name="Content Placeholder 4" descr="G:\Powerpoint\Pe_Uk\PE133-Johnson\Final files\Gif\ch01\C01NE002.gif"/>
          <p:cNvPicPr>
            <a:picLocks noGrp="1" noChangeAspect="1" noChangeArrowheads="1"/>
          </p:cNvPicPr>
          <p:nvPr>
            <p:ph sz="quarter" idx="13"/>
          </p:nvPr>
        </p:nvPicPr>
        <p:blipFill>
          <a:blip r:embed="rId2"/>
          <a:srcRect/>
          <a:stretch>
            <a:fillRect/>
          </a:stretch>
        </p:blipFill>
        <p:spPr bwMode="auto">
          <a:xfrm>
            <a:off x="486206" y="692696"/>
            <a:ext cx="7786742" cy="4752528"/>
          </a:xfrm>
          <a:prstGeom prst="rect">
            <a:avLst/>
          </a:prstGeom>
          <a:noFill/>
        </p:spPr>
      </p:pic>
      <p:sp>
        <p:nvSpPr>
          <p:cNvPr id="4" name="Slide Number Placeholder 3"/>
          <p:cNvSpPr>
            <a:spLocks noGrp="1"/>
          </p:cNvSpPr>
          <p:nvPr>
            <p:ph type="sldNum" sz="quarter" idx="12"/>
          </p:nvPr>
        </p:nvSpPr>
        <p:spPr>
          <a:xfrm>
            <a:off x="491666" y="6237312"/>
            <a:ext cx="8363272" cy="432048"/>
          </a:xfrm>
        </p:spPr>
        <p:txBody>
          <a:bodyPr/>
          <a:lstStyle/>
          <a:p>
            <a:pPr algn="l"/>
            <a:r>
              <a:rPr lang="en-GB" b="1" dirty="0">
                <a:solidFill>
                  <a:schemeClr val="bg1"/>
                </a:solidFill>
                <a:latin typeface="Comic Sans MS" pitchFamily="66" charset="0"/>
              </a:rPr>
              <a:t>Adapted from Johnson </a:t>
            </a:r>
            <a:r>
              <a:rPr lang="en-GB" b="1" i="1" dirty="0">
                <a:solidFill>
                  <a:schemeClr val="bg1"/>
                </a:solidFill>
                <a:latin typeface="Comic Sans MS" pitchFamily="66" charset="0"/>
              </a:rPr>
              <a:t>et al </a:t>
            </a:r>
            <a:r>
              <a:rPr lang="en-GB" b="1" dirty="0">
                <a:solidFill>
                  <a:schemeClr val="bg1"/>
                </a:solidFill>
                <a:latin typeface="Comic Sans MS" pitchFamily="66" charset="0"/>
              </a:rPr>
              <a:t>2011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1000" fill="hold"/>
                                        <p:tgtEl>
                                          <p:spTgt spid="5"/>
                                        </p:tgtEl>
                                        <p:attrNameLst>
                                          <p:attrName>ppt_x</p:attrName>
                                        </p:attrNameLst>
                                      </p:cBhvr>
                                      <p:tavLst>
                                        <p:tav tm="0">
                                          <p:val>
                                            <p:strVal val="0-#ppt_w/2"/>
                                          </p:val>
                                        </p:tav>
                                        <p:tav tm="100000">
                                          <p:val>
                                            <p:strVal val="#ppt_x"/>
                                          </p:val>
                                        </p:tav>
                                      </p:tavLst>
                                    </p:anim>
                                    <p:anim calcmode="lin" valueType="num">
                                      <p:cBhvr additive="base">
                                        <p:cTn id="14" dur="10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1000" fill="hold"/>
                                        <p:tgtEl>
                                          <p:spTgt spid="4"/>
                                        </p:tgtEl>
                                        <p:attrNameLst>
                                          <p:attrName>ppt_x</p:attrName>
                                        </p:attrNameLst>
                                      </p:cBhvr>
                                      <p:tavLst>
                                        <p:tav tm="0">
                                          <p:val>
                                            <p:strVal val="0-#ppt_w/2"/>
                                          </p:val>
                                        </p:tav>
                                        <p:tav tm="100000">
                                          <p:val>
                                            <p:strVal val="#ppt_x"/>
                                          </p:val>
                                        </p:tav>
                                      </p:tavLst>
                                    </p:anim>
                                    <p:anim calcmode="lin" valueType="num">
                                      <p:cBhvr additive="base">
                                        <p:cTn id="20" dur="10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a:xfrm>
            <a:off x="33176" y="25176"/>
            <a:ext cx="8986068" cy="609600"/>
          </a:xfrm>
          <a:noFill/>
          <a:ln/>
        </p:spPr>
        <p:txBody>
          <a:bodyPr anchor="b">
            <a:noAutofit/>
          </a:bodyPr>
          <a:lstStyle/>
          <a:p>
            <a:pPr algn="ctr"/>
            <a:r>
              <a:rPr lang="en-GB" sz="3200" b="1" dirty="0">
                <a:latin typeface="Verdana" panose="020B0604030504040204" pitchFamily="34" charset="0"/>
                <a:ea typeface="Verdana" panose="020B0604030504040204" pitchFamily="34" charset="0"/>
                <a:cs typeface="Verdana" panose="020B0604030504040204" pitchFamily="34" charset="0"/>
              </a:rPr>
              <a:t>Three Core Areas of Strategy</a:t>
            </a:r>
          </a:p>
        </p:txBody>
      </p:sp>
      <p:sp>
        <p:nvSpPr>
          <p:cNvPr id="291843" name="Rectangle 3"/>
          <p:cNvSpPr>
            <a:spLocks noGrp="1" noChangeArrowheads="1"/>
          </p:cNvSpPr>
          <p:nvPr>
            <p:ph sz="quarter" idx="13"/>
          </p:nvPr>
        </p:nvSpPr>
        <p:spPr>
          <a:xfrm>
            <a:off x="179512" y="764704"/>
            <a:ext cx="8388350" cy="5340436"/>
          </a:xfrm>
        </p:spPr>
        <p:txBody>
          <a:bodyPr vert="horz" lIns="91440" tIns="45720" rIns="91440" bIns="45720" rtlCol="0" anchor="ctr">
            <a:noAutofit/>
          </a:bodyPr>
          <a:lstStyle/>
          <a:p>
            <a:r>
              <a:rPr lang="en-GB" sz="2400" b="1" dirty="0">
                <a:solidFill>
                  <a:schemeClr val="accent1"/>
                </a:solidFill>
                <a:latin typeface="Verdana" panose="020B0604030504040204" pitchFamily="34" charset="0"/>
                <a:ea typeface="Verdana" panose="020B0604030504040204" pitchFamily="34" charset="0"/>
                <a:cs typeface="Verdana" panose="020B0604030504040204" pitchFamily="34" charset="0"/>
              </a:rPr>
              <a:t>Strategic analysis</a:t>
            </a:r>
          </a:p>
          <a:p>
            <a:pPr lvl="1"/>
            <a:r>
              <a:rPr lang="en-GB" dirty="0"/>
              <a:t>Environment</a:t>
            </a:r>
          </a:p>
          <a:p>
            <a:pPr lvl="1"/>
            <a:r>
              <a:rPr lang="en-GB" dirty="0"/>
              <a:t>Resources</a:t>
            </a:r>
          </a:p>
          <a:p>
            <a:pPr lvl="1"/>
            <a:r>
              <a:rPr lang="en-GB" dirty="0"/>
              <a:t>Vision, mission and objectives</a:t>
            </a:r>
          </a:p>
          <a:p>
            <a:r>
              <a:rPr lang="en-GB" sz="2400" b="1" dirty="0">
                <a:solidFill>
                  <a:schemeClr val="accent1"/>
                </a:solidFill>
                <a:latin typeface="Verdana" panose="020B0604030504040204" pitchFamily="34" charset="0"/>
                <a:ea typeface="Verdana" panose="020B0604030504040204" pitchFamily="34" charset="0"/>
                <a:cs typeface="Verdana" panose="020B0604030504040204" pitchFamily="34" charset="0"/>
              </a:rPr>
              <a:t>Strategic development</a:t>
            </a:r>
          </a:p>
          <a:p>
            <a:pPr lvl="1"/>
            <a:r>
              <a:rPr lang="en-GB" dirty="0"/>
              <a:t>Options</a:t>
            </a:r>
          </a:p>
          <a:p>
            <a:pPr lvl="1"/>
            <a:r>
              <a:rPr lang="en-GB" dirty="0"/>
              <a:t>Rational selection between options</a:t>
            </a:r>
          </a:p>
          <a:p>
            <a:pPr lvl="1"/>
            <a:r>
              <a:rPr lang="en-GB" dirty="0"/>
              <a:t>Finding the strategic route forward</a:t>
            </a:r>
          </a:p>
          <a:p>
            <a:r>
              <a:rPr lang="en-GB" sz="2400" b="1" dirty="0">
                <a:solidFill>
                  <a:schemeClr val="accent1"/>
                </a:solidFill>
                <a:latin typeface="Verdana" panose="020B0604030504040204" pitchFamily="34" charset="0"/>
                <a:ea typeface="Verdana" panose="020B0604030504040204" pitchFamily="34" charset="0"/>
                <a:cs typeface="Verdana" panose="020B0604030504040204" pitchFamily="34" charset="0"/>
              </a:rPr>
              <a:t>Strategy implementation</a:t>
            </a:r>
          </a:p>
          <a:p>
            <a:pPr lvl="1"/>
            <a:r>
              <a:rPr lang="en-GB" dirty="0"/>
              <a:t>Resource allocation</a:t>
            </a:r>
          </a:p>
          <a:p>
            <a:pPr lvl="1"/>
            <a:r>
              <a:rPr lang="en-GB" dirty="0"/>
              <a:t>Strategic planning and control</a:t>
            </a:r>
          </a:p>
          <a:p>
            <a:pPr lvl="1"/>
            <a:r>
              <a:rPr lang="en-GB" dirty="0"/>
              <a:t>People issues and strategic change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91842"/>
                                        </p:tgtEl>
                                        <p:attrNameLst>
                                          <p:attrName>style.visibility</p:attrName>
                                        </p:attrNameLst>
                                      </p:cBhvr>
                                      <p:to>
                                        <p:strVal val="visible"/>
                                      </p:to>
                                    </p:set>
                                    <p:anim calcmode="lin" valueType="num">
                                      <p:cBhvr additive="base">
                                        <p:cTn id="7" dur="1000" fill="hold"/>
                                        <p:tgtEl>
                                          <p:spTgt spid="291842"/>
                                        </p:tgtEl>
                                        <p:attrNameLst>
                                          <p:attrName>ppt_x</p:attrName>
                                        </p:attrNameLst>
                                      </p:cBhvr>
                                      <p:tavLst>
                                        <p:tav tm="0">
                                          <p:val>
                                            <p:strVal val="0-#ppt_w/2"/>
                                          </p:val>
                                        </p:tav>
                                        <p:tav tm="100000">
                                          <p:val>
                                            <p:strVal val="#ppt_x"/>
                                          </p:val>
                                        </p:tav>
                                      </p:tavLst>
                                    </p:anim>
                                    <p:anim calcmode="lin" valueType="num">
                                      <p:cBhvr additive="base">
                                        <p:cTn id="8" dur="1000" fill="hold"/>
                                        <p:tgtEl>
                                          <p:spTgt spid="29184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91843">
                                            <p:bg/>
                                          </p:spTgt>
                                        </p:tgtEl>
                                        <p:attrNameLst>
                                          <p:attrName>style.visibility</p:attrName>
                                        </p:attrNameLst>
                                      </p:cBhvr>
                                      <p:to>
                                        <p:strVal val="visible"/>
                                      </p:to>
                                    </p:set>
                                    <p:anim calcmode="lin" valueType="num">
                                      <p:cBhvr additive="base">
                                        <p:cTn id="13" dur="1000" fill="hold"/>
                                        <p:tgtEl>
                                          <p:spTgt spid="291843">
                                            <p:bg/>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91843">
                                            <p:bg/>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91843">
                                            <p:txEl>
                                              <p:pRg st="0" end="0"/>
                                            </p:txEl>
                                          </p:spTgt>
                                        </p:tgtEl>
                                        <p:attrNameLst>
                                          <p:attrName>style.visibility</p:attrName>
                                        </p:attrNameLst>
                                      </p:cBhvr>
                                      <p:to>
                                        <p:strVal val="visible"/>
                                      </p:to>
                                    </p:set>
                                    <p:anim calcmode="lin" valueType="num">
                                      <p:cBhvr additive="base">
                                        <p:cTn id="19" dur="1000" fill="hold"/>
                                        <p:tgtEl>
                                          <p:spTgt spid="291843">
                                            <p:txEl>
                                              <p:pRg st="0" end="0"/>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291843">
                                            <p:txEl>
                                              <p:pRg st="0" end="0"/>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291843">
                                            <p:txEl>
                                              <p:pRg st="1" end="1"/>
                                            </p:txEl>
                                          </p:spTgt>
                                        </p:tgtEl>
                                        <p:attrNameLst>
                                          <p:attrName>style.visibility</p:attrName>
                                        </p:attrNameLst>
                                      </p:cBhvr>
                                      <p:to>
                                        <p:strVal val="visible"/>
                                      </p:to>
                                    </p:set>
                                    <p:anim calcmode="lin" valueType="num">
                                      <p:cBhvr additive="base">
                                        <p:cTn id="23" dur="1000" fill="hold"/>
                                        <p:tgtEl>
                                          <p:spTgt spid="291843">
                                            <p:txEl>
                                              <p:pRg st="1" end="1"/>
                                            </p:txEl>
                                          </p:spTgt>
                                        </p:tgtEl>
                                        <p:attrNameLst>
                                          <p:attrName>ppt_x</p:attrName>
                                        </p:attrNameLst>
                                      </p:cBhvr>
                                      <p:tavLst>
                                        <p:tav tm="0">
                                          <p:val>
                                            <p:strVal val="0-#ppt_w/2"/>
                                          </p:val>
                                        </p:tav>
                                        <p:tav tm="100000">
                                          <p:val>
                                            <p:strVal val="#ppt_x"/>
                                          </p:val>
                                        </p:tav>
                                      </p:tavLst>
                                    </p:anim>
                                    <p:anim calcmode="lin" valueType="num">
                                      <p:cBhvr additive="base">
                                        <p:cTn id="24" dur="1000" fill="hold"/>
                                        <p:tgtEl>
                                          <p:spTgt spid="291843">
                                            <p:txEl>
                                              <p:pRg st="1" end="1"/>
                                            </p:txEl>
                                          </p:spTgt>
                                        </p:tgtEl>
                                        <p:attrNameLst>
                                          <p:attrName>ppt_y</p:attrName>
                                        </p:attrNameLst>
                                      </p:cBhvr>
                                      <p:tavLst>
                                        <p:tav tm="0">
                                          <p:val>
                                            <p:strVal val="#ppt_y"/>
                                          </p:val>
                                        </p:tav>
                                        <p:tav tm="100000">
                                          <p:val>
                                            <p:strVal val="#ppt_y"/>
                                          </p:val>
                                        </p:tav>
                                      </p:tavLst>
                                    </p:anim>
                                  </p:childTnLst>
                                </p:cTn>
                              </p:par>
                              <p:par>
                                <p:cTn id="25" presetID="2" presetClass="entr" presetSubtype="8" fill="hold" grpId="0" nodeType="withEffect">
                                  <p:stCondLst>
                                    <p:cond delay="0"/>
                                  </p:stCondLst>
                                  <p:childTnLst>
                                    <p:set>
                                      <p:cBhvr>
                                        <p:cTn id="26" dur="1" fill="hold">
                                          <p:stCondLst>
                                            <p:cond delay="0"/>
                                          </p:stCondLst>
                                        </p:cTn>
                                        <p:tgtEl>
                                          <p:spTgt spid="291843">
                                            <p:txEl>
                                              <p:pRg st="2" end="2"/>
                                            </p:txEl>
                                          </p:spTgt>
                                        </p:tgtEl>
                                        <p:attrNameLst>
                                          <p:attrName>style.visibility</p:attrName>
                                        </p:attrNameLst>
                                      </p:cBhvr>
                                      <p:to>
                                        <p:strVal val="visible"/>
                                      </p:to>
                                    </p:set>
                                    <p:anim calcmode="lin" valueType="num">
                                      <p:cBhvr additive="base">
                                        <p:cTn id="27" dur="1000" fill="hold"/>
                                        <p:tgtEl>
                                          <p:spTgt spid="291843">
                                            <p:txEl>
                                              <p:pRg st="2" end="2"/>
                                            </p:txEl>
                                          </p:spTgt>
                                        </p:tgtEl>
                                        <p:attrNameLst>
                                          <p:attrName>ppt_x</p:attrName>
                                        </p:attrNameLst>
                                      </p:cBhvr>
                                      <p:tavLst>
                                        <p:tav tm="0">
                                          <p:val>
                                            <p:strVal val="0-#ppt_w/2"/>
                                          </p:val>
                                        </p:tav>
                                        <p:tav tm="100000">
                                          <p:val>
                                            <p:strVal val="#ppt_x"/>
                                          </p:val>
                                        </p:tav>
                                      </p:tavLst>
                                    </p:anim>
                                    <p:anim calcmode="lin" valueType="num">
                                      <p:cBhvr additive="base">
                                        <p:cTn id="28" dur="1000" fill="hold"/>
                                        <p:tgtEl>
                                          <p:spTgt spid="291843">
                                            <p:txEl>
                                              <p:pRg st="2" end="2"/>
                                            </p:txEl>
                                          </p:spTgt>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291843">
                                            <p:txEl>
                                              <p:pRg st="3" end="3"/>
                                            </p:txEl>
                                          </p:spTgt>
                                        </p:tgtEl>
                                        <p:attrNameLst>
                                          <p:attrName>style.visibility</p:attrName>
                                        </p:attrNameLst>
                                      </p:cBhvr>
                                      <p:to>
                                        <p:strVal val="visible"/>
                                      </p:to>
                                    </p:set>
                                    <p:anim calcmode="lin" valueType="num">
                                      <p:cBhvr additive="base">
                                        <p:cTn id="31" dur="1000" fill="hold"/>
                                        <p:tgtEl>
                                          <p:spTgt spid="29184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29184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291843">
                                            <p:txEl>
                                              <p:pRg st="4" end="4"/>
                                            </p:txEl>
                                          </p:spTgt>
                                        </p:tgtEl>
                                        <p:attrNameLst>
                                          <p:attrName>style.visibility</p:attrName>
                                        </p:attrNameLst>
                                      </p:cBhvr>
                                      <p:to>
                                        <p:strVal val="visible"/>
                                      </p:to>
                                    </p:set>
                                    <p:anim calcmode="lin" valueType="num">
                                      <p:cBhvr additive="base">
                                        <p:cTn id="37" dur="1000" fill="hold"/>
                                        <p:tgtEl>
                                          <p:spTgt spid="29184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291843">
                                            <p:txEl>
                                              <p:pRg st="4" end="4"/>
                                            </p:txEl>
                                          </p:spTgt>
                                        </p:tgtEl>
                                        <p:attrNameLst>
                                          <p:attrName>ppt_y</p:attrName>
                                        </p:attrNameLst>
                                      </p:cBhvr>
                                      <p:tavLst>
                                        <p:tav tm="0">
                                          <p:val>
                                            <p:strVal val="#ppt_y"/>
                                          </p:val>
                                        </p:tav>
                                        <p:tav tm="100000">
                                          <p:val>
                                            <p:strVal val="#ppt_y"/>
                                          </p:val>
                                        </p:tav>
                                      </p:tavLst>
                                    </p:anim>
                                  </p:childTnLst>
                                </p:cTn>
                              </p:par>
                              <p:par>
                                <p:cTn id="39" presetID="2" presetClass="entr" presetSubtype="8" fill="hold" grpId="0" nodeType="withEffect">
                                  <p:stCondLst>
                                    <p:cond delay="0"/>
                                  </p:stCondLst>
                                  <p:childTnLst>
                                    <p:set>
                                      <p:cBhvr>
                                        <p:cTn id="40" dur="1" fill="hold">
                                          <p:stCondLst>
                                            <p:cond delay="0"/>
                                          </p:stCondLst>
                                        </p:cTn>
                                        <p:tgtEl>
                                          <p:spTgt spid="291843">
                                            <p:txEl>
                                              <p:pRg st="5" end="5"/>
                                            </p:txEl>
                                          </p:spTgt>
                                        </p:tgtEl>
                                        <p:attrNameLst>
                                          <p:attrName>style.visibility</p:attrName>
                                        </p:attrNameLst>
                                      </p:cBhvr>
                                      <p:to>
                                        <p:strVal val="visible"/>
                                      </p:to>
                                    </p:set>
                                    <p:anim calcmode="lin" valueType="num">
                                      <p:cBhvr additive="base">
                                        <p:cTn id="41" dur="1000" fill="hold"/>
                                        <p:tgtEl>
                                          <p:spTgt spid="291843">
                                            <p:txEl>
                                              <p:pRg st="5" end="5"/>
                                            </p:txEl>
                                          </p:spTgt>
                                        </p:tgtEl>
                                        <p:attrNameLst>
                                          <p:attrName>ppt_x</p:attrName>
                                        </p:attrNameLst>
                                      </p:cBhvr>
                                      <p:tavLst>
                                        <p:tav tm="0">
                                          <p:val>
                                            <p:strVal val="0-#ppt_w/2"/>
                                          </p:val>
                                        </p:tav>
                                        <p:tav tm="100000">
                                          <p:val>
                                            <p:strVal val="#ppt_x"/>
                                          </p:val>
                                        </p:tav>
                                      </p:tavLst>
                                    </p:anim>
                                    <p:anim calcmode="lin" valueType="num">
                                      <p:cBhvr additive="base">
                                        <p:cTn id="42" dur="1000" fill="hold"/>
                                        <p:tgtEl>
                                          <p:spTgt spid="291843">
                                            <p:txEl>
                                              <p:pRg st="5" end="5"/>
                                            </p:txEl>
                                          </p:spTgt>
                                        </p:tgtEl>
                                        <p:attrNameLst>
                                          <p:attrName>ppt_y</p:attrName>
                                        </p:attrNameLst>
                                      </p:cBhvr>
                                      <p:tavLst>
                                        <p:tav tm="0">
                                          <p:val>
                                            <p:strVal val="#ppt_y"/>
                                          </p:val>
                                        </p:tav>
                                        <p:tav tm="100000">
                                          <p:val>
                                            <p:strVal val="#ppt_y"/>
                                          </p:val>
                                        </p:tav>
                                      </p:tavLst>
                                    </p:anim>
                                  </p:childTnLst>
                                </p:cTn>
                              </p:par>
                              <p:par>
                                <p:cTn id="43" presetID="2" presetClass="entr" presetSubtype="8" fill="hold" grpId="0" nodeType="withEffect">
                                  <p:stCondLst>
                                    <p:cond delay="0"/>
                                  </p:stCondLst>
                                  <p:childTnLst>
                                    <p:set>
                                      <p:cBhvr>
                                        <p:cTn id="44" dur="1" fill="hold">
                                          <p:stCondLst>
                                            <p:cond delay="0"/>
                                          </p:stCondLst>
                                        </p:cTn>
                                        <p:tgtEl>
                                          <p:spTgt spid="291843">
                                            <p:txEl>
                                              <p:pRg st="6" end="6"/>
                                            </p:txEl>
                                          </p:spTgt>
                                        </p:tgtEl>
                                        <p:attrNameLst>
                                          <p:attrName>style.visibility</p:attrName>
                                        </p:attrNameLst>
                                      </p:cBhvr>
                                      <p:to>
                                        <p:strVal val="visible"/>
                                      </p:to>
                                    </p:set>
                                    <p:anim calcmode="lin" valueType="num">
                                      <p:cBhvr additive="base">
                                        <p:cTn id="45" dur="1000" fill="hold"/>
                                        <p:tgtEl>
                                          <p:spTgt spid="291843">
                                            <p:txEl>
                                              <p:pRg st="6" end="6"/>
                                            </p:txEl>
                                          </p:spTgt>
                                        </p:tgtEl>
                                        <p:attrNameLst>
                                          <p:attrName>ppt_x</p:attrName>
                                        </p:attrNameLst>
                                      </p:cBhvr>
                                      <p:tavLst>
                                        <p:tav tm="0">
                                          <p:val>
                                            <p:strVal val="0-#ppt_w/2"/>
                                          </p:val>
                                        </p:tav>
                                        <p:tav tm="100000">
                                          <p:val>
                                            <p:strVal val="#ppt_x"/>
                                          </p:val>
                                        </p:tav>
                                      </p:tavLst>
                                    </p:anim>
                                    <p:anim calcmode="lin" valueType="num">
                                      <p:cBhvr additive="base">
                                        <p:cTn id="46" dur="1000" fill="hold"/>
                                        <p:tgtEl>
                                          <p:spTgt spid="291843">
                                            <p:txEl>
                                              <p:pRg st="6" end="6"/>
                                            </p:txEl>
                                          </p:spTgt>
                                        </p:tgtEl>
                                        <p:attrNameLst>
                                          <p:attrName>ppt_y</p:attrName>
                                        </p:attrNameLst>
                                      </p:cBhvr>
                                      <p:tavLst>
                                        <p:tav tm="0">
                                          <p:val>
                                            <p:strVal val="#ppt_y"/>
                                          </p:val>
                                        </p:tav>
                                        <p:tav tm="100000">
                                          <p:val>
                                            <p:strVal val="#ppt_y"/>
                                          </p:val>
                                        </p:tav>
                                      </p:tavLst>
                                    </p:anim>
                                  </p:childTnLst>
                                </p:cTn>
                              </p:par>
                              <p:par>
                                <p:cTn id="47" presetID="2" presetClass="entr" presetSubtype="8" fill="hold" grpId="0" nodeType="withEffect">
                                  <p:stCondLst>
                                    <p:cond delay="0"/>
                                  </p:stCondLst>
                                  <p:childTnLst>
                                    <p:set>
                                      <p:cBhvr>
                                        <p:cTn id="48" dur="1" fill="hold">
                                          <p:stCondLst>
                                            <p:cond delay="0"/>
                                          </p:stCondLst>
                                        </p:cTn>
                                        <p:tgtEl>
                                          <p:spTgt spid="291843">
                                            <p:txEl>
                                              <p:pRg st="7" end="7"/>
                                            </p:txEl>
                                          </p:spTgt>
                                        </p:tgtEl>
                                        <p:attrNameLst>
                                          <p:attrName>style.visibility</p:attrName>
                                        </p:attrNameLst>
                                      </p:cBhvr>
                                      <p:to>
                                        <p:strVal val="visible"/>
                                      </p:to>
                                    </p:set>
                                    <p:anim calcmode="lin" valueType="num">
                                      <p:cBhvr additive="base">
                                        <p:cTn id="49" dur="1000" fill="hold"/>
                                        <p:tgtEl>
                                          <p:spTgt spid="291843">
                                            <p:txEl>
                                              <p:pRg st="7" end="7"/>
                                            </p:txEl>
                                          </p:spTgt>
                                        </p:tgtEl>
                                        <p:attrNameLst>
                                          <p:attrName>ppt_x</p:attrName>
                                        </p:attrNameLst>
                                      </p:cBhvr>
                                      <p:tavLst>
                                        <p:tav tm="0">
                                          <p:val>
                                            <p:strVal val="0-#ppt_w/2"/>
                                          </p:val>
                                        </p:tav>
                                        <p:tav tm="100000">
                                          <p:val>
                                            <p:strVal val="#ppt_x"/>
                                          </p:val>
                                        </p:tav>
                                      </p:tavLst>
                                    </p:anim>
                                    <p:anim calcmode="lin" valueType="num">
                                      <p:cBhvr additive="base">
                                        <p:cTn id="50" dur="1000" fill="hold"/>
                                        <p:tgtEl>
                                          <p:spTgt spid="29184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291843">
                                            <p:txEl>
                                              <p:pRg st="8" end="8"/>
                                            </p:txEl>
                                          </p:spTgt>
                                        </p:tgtEl>
                                        <p:attrNameLst>
                                          <p:attrName>style.visibility</p:attrName>
                                        </p:attrNameLst>
                                      </p:cBhvr>
                                      <p:to>
                                        <p:strVal val="visible"/>
                                      </p:to>
                                    </p:set>
                                    <p:anim calcmode="lin" valueType="num">
                                      <p:cBhvr additive="base">
                                        <p:cTn id="55" dur="1000" fill="hold"/>
                                        <p:tgtEl>
                                          <p:spTgt spid="291843">
                                            <p:txEl>
                                              <p:pRg st="8" end="8"/>
                                            </p:txEl>
                                          </p:spTgt>
                                        </p:tgtEl>
                                        <p:attrNameLst>
                                          <p:attrName>ppt_x</p:attrName>
                                        </p:attrNameLst>
                                      </p:cBhvr>
                                      <p:tavLst>
                                        <p:tav tm="0">
                                          <p:val>
                                            <p:strVal val="0-#ppt_w/2"/>
                                          </p:val>
                                        </p:tav>
                                        <p:tav tm="100000">
                                          <p:val>
                                            <p:strVal val="#ppt_x"/>
                                          </p:val>
                                        </p:tav>
                                      </p:tavLst>
                                    </p:anim>
                                    <p:anim calcmode="lin" valueType="num">
                                      <p:cBhvr additive="base">
                                        <p:cTn id="56" dur="1000" fill="hold"/>
                                        <p:tgtEl>
                                          <p:spTgt spid="291843">
                                            <p:txEl>
                                              <p:pRg st="8" end="8"/>
                                            </p:txEl>
                                          </p:spTgt>
                                        </p:tgtEl>
                                        <p:attrNameLst>
                                          <p:attrName>ppt_y</p:attrName>
                                        </p:attrNameLst>
                                      </p:cBhvr>
                                      <p:tavLst>
                                        <p:tav tm="0">
                                          <p:val>
                                            <p:strVal val="#ppt_y"/>
                                          </p:val>
                                        </p:tav>
                                        <p:tav tm="100000">
                                          <p:val>
                                            <p:strVal val="#ppt_y"/>
                                          </p:val>
                                        </p:tav>
                                      </p:tavLst>
                                    </p:anim>
                                  </p:childTnLst>
                                </p:cTn>
                              </p:par>
                              <p:par>
                                <p:cTn id="57" presetID="2" presetClass="entr" presetSubtype="8" fill="hold" grpId="0" nodeType="withEffect">
                                  <p:stCondLst>
                                    <p:cond delay="0"/>
                                  </p:stCondLst>
                                  <p:childTnLst>
                                    <p:set>
                                      <p:cBhvr>
                                        <p:cTn id="58" dur="1" fill="hold">
                                          <p:stCondLst>
                                            <p:cond delay="0"/>
                                          </p:stCondLst>
                                        </p:cTn>
                                        <p:tgtEl>
                                          <p:spTgt spid="291843">
                                            <p:txEl>
                                              <p:pRg st="9" end="9"/>
                                            </p:txEl>
                                          </p:spTgt>
                                        </p:tgtEl>
                                        <p:attrNameLst>
                                          <p:attrName>style.visibility</p:attrName>
                                        </p:attrNameLst>
                                      </p:cBhvr>
                                      <p:to>
                                        <p:strVal val="visible"/>
                                      </p:to>
                                    </p:set>
                                    <p:anim calcmode="lin" valueType="num">
                                      <p:cBhvr additive="base">
                                        <p:cTn id="59" dur="1000" fill="hold"/>
                                        <p:tgtEl>
                                          <p:spTgt spid="291843">
                                            <p:txEl>
                                              <p:pRg st="9" end="9"/>
                                            </p:txEl>
                                          </p:spTgt>
                                        </p:tgtEl>
                                        <p:attrNameLst>
                                          <p:attrName>ppt_x</p:attrName>
                                        </p:attrNameLst>
                                      </p:cBhvr>
                                      <p:tavLst>
                                        <p:tav tm="0">
                                          <p:val>
                                            <p:strVal val="0-#ppt_w/2"/>
                                          </p:val>
                                        </p:tav>
                                        <p:tav tm="100000">
                                          <p:val>
                                            <p:strVal val="#ppt_x"/>
                                          </p:val>
                                        </p:tav>
                                      </p:tavLst>
                                    </p:anim>
                                    <p:anim calcmode="lin" valueType="num">
                                      <p:cBhvr additive="base">
                                        <p:cTn id="60" dur="1000" fill="hold"/>
                                        <p:tgtEl>
                                          <p:spTgt spid="291843">
                                            <p:txEl>
                                              <p:pRg st="9" end="9"/>
                                            </p:txEl>
                                          </p:spTgt>
                                        </p:tgtEl>
                                        <p:attrNameLst>
                                          <p:attrName>ppt_y</p:attrName>
                                        </p:attrNameLst>
                                      </p:cBhvr>
                                      <p:tavLst>
                                        <p:tav tm="0">
                                          <p:val>
                                            <p:strVal val="#ppt_y"/>
                                          </p:val>
                                        </p:tav>
                                        <p:tav tm="100000">
                                          <p:val>
                                            <p:strVal val="#ppt_y"/>
                                          </p:val>
                                        </p:tav>
                                      </p:tavLst>
                                    </p:anim>
                                  </p:childTnLst>
                                </p:cTn>
                              </p:par>
                              <p:par>
                                <p:cTn id="61" presetID="2" presetClass="entr" presetSubtype="8" fill="hold" grpId="0" nodeType="withEffect">
                                  <p:stCondLst>
                                    <p:cond delay="0"/>
                                  </p:stCondLst>
                                  <p:childTnLst>
                                    <p:set>
                                      <p:cBhvr>
                                        <p:cTn id="62" dur="1" fill="hold">
                                          <p:stCondLst>
                                            <p:cond delay="0"/>
                                          </p:stCondLst>
                                        </p:cTn>
                                        <p:tgtEl>
                                          <p:spTgt spid="291843">
                                            <p:txEl>
                                              <p:pRg st="10" end="10"/>
                                            </p:txEl>
                                          </p:spTgt>
                                        </p:tgtEl>
                                        <p:attrNameLst>
                                          <p:attrName>style.visibility</p:attrName>
                                        </p:attrNameLst>
                                      </p:cBhvr>
                                      <p:to>
                                        <p:strVal val="visible"/>
                                      </p:to>
                                    </p:set>
                                    <p:anim calcmode="lin" valueType="num">
                                      <p:cBhvr additive="base">
                                        <p:cTn id="63" dur="1000" fill="hold"/>
                                        <p:tgtEl>
                                          <p:spTgt spid="291843">
                                            <p:txEl>
                                              <p:pRg st="10" end="10"/>
                                            </p:txEl>
                                          </p:spTgt>
                                        </p:tgtEl>
                                        <p:attrNameLst>
                                          <p:attrName>ppt_x</p:attrName>
                                        </p:attrNameLst>
                                      </p:cBhvr>
                                      <p:tavLst>
                                        <p:tav tm="0">
                                          <p:val>
                                            <p:strVal val="0-#ppt_w/2"/>
                                          </p:val>
                                        </p:tav>
                                        <p:tav tm="100000">
                                          <p:val>
                                            <p:strVal val="#ppt_x"/>
                                          </p:val>
                                        </p:tav>
                                      </p:tavLst>
                                    </p:anim>
                                    <p:anim calcmode="lin" valueType="num">
                                      <p:cBhvr additive="base">
                                        <p:cTn id="64" dur="1000" fill="hold"/>
                                        <p:tgtEl>
                                          <p:spTgt spid="291843">
                                            <p:txEl>
                                              <p:pRg st="10" end="10"/>
                                            </p:txEl>
                                          </p:spTgt>
                                        </p:tgtEl>
                                        <p:attrNameLst>
                                          <p:attrName>ppt_y</p:attrName>
                                        </p:attrNameLst>
                                      </p:cBhvr>
                                      <p:tavLst>
                                        <p:tav tm="0">
                                          <p:val>
                                            <p:strVal val="#ppt_y"/>
                                          </p:val>
                                        </p:tav>
                                        <p:tav tm="100000">
                                          <p:val>
                                            <p:strVal val="#ppt_y"/>
                                          </p:val>
                                        </p:tav>
                                      </p:tavLst>
                                    </p:anim>
                                  </p:childTnLst>
                                </p:cTn>
                              </p:par>
                              <p:par>
                                <p:cTn id="65" presetID="2" presetClass="entr" presetSubtype="8" fill="hold" grpId="0" nodeType="withEffect">
                                  <p:stCondLst>
                                    <p:cond delay="0"/>
                                  </p:stCondLst>
                                  <p:childTnLst>
                                    <p:set>
                                      <p:cBhvr>
                                        <p:cTn id="66" dur="1" fill="hold">
                                          <p:stCondLst>
                                            <p:cond delay="0"/>
                                          </p:stCondLst>
                                        </p:cTn>
                                        <p:tgtEl>
                                          <p:spTgt spid="291843">
                                            <p:txEl>
                                              <p:pRg st="11" end="11"/>
                                            </p:txEl>
                                          </p:spTgt>
                                        </p:tgtEl>
                                        <p:attrNameLst>
                                          <p:attrName>style.visibility</p:attrName>
                                        </p:attrNameLst>
                                      </p:cBhvr>
                                      <p:to>
                                        <p:strVal val="visible"/>
                                      </p:to>
                                    </p:set>
                                    <p:anim calcmode="lin" valueType="num">
                                      <p:cBhvr additive="base">
                                        <p:cTn id="67" dur="1000" fill="hold"/>
                                        <p:tgtEl>
                                          <p:spTgt spid="291843">
                                            <p:txEl>
                                              <p:pRg st="11" end="11"/>
                                            </p:txEl>
                                          </p:spTgt>
                                        </p:tgtEl>
                                        <p:attrNameLst>
                                          <p:attrName>ppt_x</p:attrName>
                                        </p:attrNameLst>
                                      </p:cBhvr>
                                      <p:tavLst>
                                        <p:tav tm="0">
                                          <p:val>
                                            <p:strVal val="0-#ppt_w/2"/>
                                          </p:val>
                                        </p:tav>
                                        <p:tav tm="100000">
                                          <p:val>
                                            <p:strVal val="#ppt_x"/>
                                          </p:val>
                                        </p:tav>
                                      </p:tavLst>
                                    </p:anim>
                                    <p:anim calcmode="lin" valueType="num">
                                      <p:cBhvr additive="base">
                                        <p:cTn id="68" dur="1000" fill="hold"/>
                                        <p:tgtEl>
                                          <p:spTgt spid="291843">
                                            <p:txEl>
                                              <p:pRg st="11" end="1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842" grpId="0" animBg="1"/>
      <p:bldP spid="291843"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16478"/>
            <a:ext cx="8496944" cy="1392691"/>
          </a:xfrm>
        </p:spPr>
        <p:txBody>
          <a:bodyPr>
            <a:noAutofit/>
          </a:bodyPr>
          <a:lstStyle/>
          <a:p>
            <a:pPr algn="ctr"/>
            <a:r>
              <a:rPr lang="en-GB" sz="3600" b="1" dirty="0">
                <a:latin typeface="Verdana" panose="020B0604030504040204" pitchFamily="34" charset="0"/>
                <a:ea typeface="Verdana" panose="020B0604030504040204" pitchFamily="34" charset="0"/>
                <a:cs typeface="Verdana" panose="020B0604030504040204" pitchFamily="34" charset="0"/>
              </a:rPr>
              <a:t>Influences on</a:t>
            </a:r>
            <a:br>
              <a:rPr lang="en-GB" sz="3600" b="1" dirty="0">
                <a:latin typeface="Verdana" panose="020B0604030504040204" pitchFamily="34" charset="0"/>
                <a:ea typeface="Verdana" panose="020B0604030504040204" pitchFamily="34" charset="0"/>
                <a:cs typeface="Verdana" panose="020B0604030504040204" pitchFamily="34" charset="0"/>
              </a:rPr>
            </a:br>
            <a:r>
              <a:rPr lang="en-GB" sz="3600" b="1" dirty="0">
                <a:latin typeface="Verdana" panose="020B0604030504040204" pitchFamily="34" charset="0"/>
                <a:ea typeface="Verdana" panose="020B0604030504040204" pitchFamily="34" charset="0"/>
                <a:cs typeface="Verdana" panose="020B0604030504040204" pitchFamily="34" charset="0"/>
              </a:rPr>
              <a:t>Strategy Making &amp; Planning</a:t>
            </a:r>
          </a:p>
        </p:txBody>
      </p:sp>
      <p:grpSp>
        <p:nvGrpSpPr>
          <p:cNvPr id="3" name="Group 7"/>
          <p:cNvGrpSpPr/>
          <p:nvPr/>
        </p:nvGrpSpPr>
        <p:grpSpPr>
          <a:xfrm>
            <a:off x="1047424" y="1676135"/>
            <a:ext cx="5874485" cy="1227058"/>
            <a:chOff x="1360391" y="2616453"/>
            <a:chExt cx="5874485" cy="1227058"/>
          </a:xfrm>
        </p:grpSpPr>
        <p:sp>
          <p:nvSpPr>
            <p:cNvPr id="4" name="TextBox 3"/>
            <p:cNvSpPr txBox="1"/>
            <p:nvPr/>
          </p:nvSpPr>
          <p:spPr>
            <a:xfrm>
              <a:off x="1360391" y="2616453"/>
              <a:ext cx="2520000" cy="1200329"/>
            </a:xfrm>
            <a:prstGeom prst="rect">
              <a:avLst/>
            </a:prstGeom>
            <a:noFill/>
            <a:ln w="9525">
              <a:solidFill>
                <a:schemeClr val="tx1"/>
              </a:solidFill>
            </a:ln>
          </p:spPr>
          <p:txBody>
            <a:bodyPr wrap="square" rtlCol="0">
              <a:spAutoFit/>
            </a:bodyPr>
            <a:lstStyle/>
            <a:p>
              <a:pPr algn="ctr"/>
              <a:r>
                <a:rPr lang="en-GB" sz="1200" b="1" dirty="0">
                  <a:solidFill>
                    <a:schemeClr val="accent1"/>
                  </a:solidFill>
                  <a:latin typeface="Verdana" panose="020B0604030504040204" pitchFamily="34" charset="0"/>
                  <a:ea typeface="Verdana" panose="020B0604030504040204" pitchFamily="34" charset="0"/>
                  <a:cs typeface="Verdana" panose="020B0604030504040204" pitchFamily="34" charset="0"/>
                </a:rPr>
                <a:t>EXTERNAL</a:t>
              </a:r>
            </a:p>
            <a:p>
              <a:pPr algn="ctr"/>
              <a:r>
                <a:rPr lang="en-GB" sz="1200" b="1" dirty="0">
                  <a:solidFill>
                    <a:schemeClr val="accent1"/>
                  </a:solidFill>
                  <a:latin typeface="Verdana" panose="020B0604030504040204" pitchFamily="34" charset="0"/>
                  <a:ea typeface="Verdana" panose="020B0604030504040204" pitchFamily="34" charset="0"/>
                  <a:cs typeface="Verdana" panose="020B0604030504040204" pitchFamily="34" charset="0"/>
                </a:rPr>
                <a:t>INFLUENCES</a:t>
              </a:r>
            </a:p>
            <a:p>
              <a:r>
                <a:rPr lang="en-GB" sz="1200" b="1" dirty="0">
                  <a:latin typeface="Verdana" panose="020B0604030504040204" pitchFamily="34" charset="0"/>
                  <a:ea typeface="Verdana" panose="020B0604030504040204" pitchFamily="34" charset="0"/>
                  <a:cs typeface="Verdana" panose="020B0604030504040204" pitchFamily="34" charset="0"/>
                </a:rPr>
                <a:t>Societal values</a:t>
              </a:r>
            </a:p>
            <a:p>
              <a:r>
                <a:rPr lang="en-GB" sz="1200" b="1" dirty="0">
                  <a:latin typeface="Verdana" panose="020B0604030504040204" pitchFamily="34" charset="0"/>
                  <a:ea typeface="Verdana" panose="020B0604030504040204" pitchFamily="34" charset="0"/>
                  <a:cs typeface="Verdana" panose="020B0604030504040204" pitchFamily="34" charset="0"/>
                </a:rPr>
                <a:t>Demographics</a:t>
              </a:r>
            </a:p>
            <a:p>
              <a:r>
                <a:rPr lang="en-GB" sz="1200" b="1" dirty="0">
                  <a:latin typeface="Verdana" panose="020B0604030504040204" pitchFamily="34" charset="0"/>
                  <a:ea typeface="Verdana" panose="020B0604030504040204" pitchFamily="34" charset="0"/>
                  <a:cs typeface="Verdana" panose="020B0604030504040204" pitchFamily="34" charset="0"/>
                </a:rPr>
                <a:t>Pressure groups</a:t>
              </a:r>
            </a:p>
            <a:p>
              <a:r>
                <a:rPr lang="en-GB" sz="1200" b="1" dirty="0">
                  <a:latin typeface="Verdana" panose="020B0604030504040204" pitchFamily="34" charset="0"/>
                  <a:ea typeface="Verdana" panose="020B0604030504040204" pitchFamily="34" charset="0"/>
                  <a:cs typeface="Verdana" panose="020B0604030504040204" pitchFamily="34" charset="0"/>
                </a:rPr>
                <a:t>Government/legislation</a:t>
              </a:r>
            </a:p>
          </p:txBody>
        </p:sp>
        <p:sp>
          <p:nvSpPr>
            <p:cNvPr id="5" name="TextBox 4"/>
            <p:cNvSpPr txBox="1"/>
            <p:nvPr/>
          </p:nvSpPr>
          <p:spPr>
            <a:xfrm>
              <a:off x="4714876" y="2643182"/>
              <a:ext cx="2520000" cy="1200329"/>
            </a:xfrm>
            <a:prstGeom prst="rect">
              <a:avLst/>
            </a:prstGeom>
            <a:noFill/>
            <a:ln w="9525">
              <a:solidFill>
                <a:schemeClr val="tx1"/>
              </a:solidFill>
            </a:ln>
          </p:spPr>
          <p:txBody>
            <a:bodyPr wrap="square" rtlCol="0">
              <a:spAutoFit/>
            </a:bodyPr>
            <a:lstStyle/>
            <a:p>
              <a:pPr algn="ctr"/>
              <a:r>
                <a:rPr lang="en-GB" sz="1200" b="1" dirty="0">
                  <a:solidFill>
                    <a:schemeClr val="accent1"/>
                  </a:solidFill>
                  <a:latin typeface="Verdana" panose="020B0604030504040204" pitchFamily="34" charset="0"/>
                  <a:ea typeface="Verdana" panose="020B0604030504040204" pitchFamily="34" charset="0"/>
                  <a:cs typeface="Verdana" panose="020B0604030504040204" pitchFamily="34" charset="0"/>
                </a:rPr>
                <a:t>NATURE OF</a:t>
              </a:r>
            </a:p>
            <a:p>
              <a:pPr algn="ctr"/>
              <a:r>
                <a:rPr lang="en-GB" sz="1200" b="1" dirty="0">
                  <a:solidFill>
                    <a:schemeClr val="accent1"/>
                  </a:solidFill>
                  <a:latin typeface="Verdana" panose="020B0604030504040204" pitchFamily="34" charset="0"/>
                  <a:ea typeface="Verdana" panose="020B0604030504040204" pitchFamily="34" charset="0"/>
                  <a:cs typeface="Verdana" panose="020B0604030504040204" pitchFamily="34" charset="0"/>
                </a:rPr>
                <a:t>THE BUSINESS</a:t>
              </a:r>
            </a:p>
            <a:p>
              <a:r>
                <a:rPr lang="en-GB" sz="1200" b="1" dirty="0">
                  <a:latin typeface="Verdana" panose="020B0604030504040204" pitchFamily="34" charset="0"/>
                  <a:ea typeface="Verdana" panose="020B0604030504040204" pitchFamily="34" charset="0"/>
                  <a:cs typeface="Verdana" panose="020B0604030504040204" pitchFamily="34" charset="0"/>
                </a:rPr>
                <a:t>Markets &amp; competition</a:t>
              </a:r>
            </a:p>
            <a:p>
              <a:r>
                <a:rPr lang="en-GB" sz="1200" b="1" dirty="0">
                  <a:latin typeface="Verdana" panose="020B0604030504040204" pitchFamily="34" charset="0"/>
                  <a:ea typeface="Verdana" panose="020B0604030504040204" pitchFamily="34" charset="0"/>
                  <a:cs typeface="Verdana" panose="020B0604030504040204" pitchFamily="34" charset="0"/>
                </a:rPr>
                <a:t>Products/services</a:t>
              </a:r>
            </a:p>
            <a:p>
              <a:r>
                <a:rPr lang="en-GB" sz="1200" b="1" dirty="0">
                  <a:latin typeface="Verdana" panose="020B0604030504040204" pitchFamily="34" charset="0"/>
                  <a:ea typeface="Verdana" panose="020B0604030504040204" pitchFamily="34" charset="0"/>
                  <a:cs typeface="Verdana" panose="020B0604030504040204" pitchFamily="34" charset="0"/>
                </a:rPr>
                <a:t>Technology</a:t>
              </a:r>
            </a:p>
            <a:p>
              <a:r>
                <a:rPr lang="en-GB" sz="1200" b="1" dirty="0">
                  <a:latin typeface="Verdana" panose="020B0604030504040204" pitchFamily="34" charset="0"/>
                  <a:ea typeface="Verdana" panose="020B0604030504040204" pitchFamily="34" charset="0"/>
                  <a:cs typeface="Verdana" panose="020B0604030504040204" pitchFamily="34" charset="0"/>
                </a:rPr>
                <a:t>Capital investment</a:t>
              </a:r>
            </a:p>
          </p:txBody>
        </p:sp>
      </p:grpSp>
      <p:sp>
        <p:nvSpPr>
          <p:cNvPr id="6" name="TextBox 5"/>
          <p:cNvSpPr txBox="1"/>
          <p:nvPr/>
        </p:nvSpPr>
        <p:spPr>
          <a:xfrm>
            <a:off x="931255" y="3969350"/>
            <a:ext cx="2520000" cy="1231094"/>
          </a:xfrm>
          <a:prstGeom prst="rect">
            <a:avLst/>
          </a:prstGeom>
          <a:noFill/>
          <a:ln w="9525">
            <a:solidFill>
              <a:schemeClr val="tx1"/>
            </a:solidFill>
          </a:ln>
        </p:spPr>
        <p:txBody>
          <a:bodyPr wrap="square" lIns="91430" tIns="45714" rIns="91430" bIns="45714" rtlCol="0">
            <a:spAutoFit/>
          </a:bodyPr>
          <a:lstStyle/>
          <a:p>
            <a:pPr algn="ctr"/>
            <a:r>
              <a:rPr lang="en-GB" sz="1200" b="1" dirty="0">
                <a:solidFill>
                  <a:schemeClr val="accent1"/>
                </a:solidFill>
                <a:latin typeface="Verdana" panose="020B0604030504040204" pitchFamily="34" charset="0"/>
                <a:ea typeface="Verdana" panose="020B0604030504040204" pitchFamily="34" charset="0"/>
                <a:cs typeface="Verdana" panose="020B0604030504040204" pitchFamily="34" charset="0"/>
              </a:rPr>
              <a:t>ORGANISATIONAL</a:t>
            </a:r>
          </a:p>
          <a:p>
            <a:pPr algn="ctr"/>
            <a:r>
              <a:rPr lang="en-GB" sz="1200" b="1" dirty="0">
                <a:solidFill>
                  <a:schemeClr val="accent1"/>
                </a:solidFill>
                <a:latin typeface="Verdana" panose="020B0604030504040204" pitchFamily="34" charset="0"/>
                <a:ea typeface="Verdana" panose="020B0604030504040204" pitchFamily="34" charset="0"/>
                <a:cs typeface="Verdana" panose="020B0604030504040204" pitchFamily="34" charset="0"/>
              </a:rPr>
              <a:t>CULTURE</a:t>
            </a:r>
          </a:p>
          <a:p>
            <a:r>
              <a:rPr lang="en-GB" sz="1200" b="1" dirty="0">
                <a:latin typeface="Verdana" panose="020B0604030504040204" pitchFamily="34" charset="0"/>
                <a:ea typeface="Verdana" panose="020B0604030504040204" pitchFamily="34" charset="0"/>
                <a:cs typeface="Verdana" panose="020B0604030504040204" pitchFamily="34" charset="0"/>
              </a:rPr>
              <a:t>History and age</a:t>
            </a:r>
          </a:p>
          <a:p>
            <a:r>
              <a:rPr lang="en-GB" sz="1200" b="1" dirty="0">
                <a:latin typeface="Verdana" panose="020B0604030504040204" pitchFamily="34" charset="0"/>
                <a:ea typeface="Verdana" panose="020B0604030504040204" pitchFamily="34" charset="0"/>
                <a:cs typeface="Verdana" panose="020B0604030504040204" pitchFamily="34" charset="0"/>
              </a:rPr>
              <a:t>Leadership and</a:t>
            </a:r>
          </a:p>
          <a:p>
            <a:r>
              <a:rPr lang="en-GB" sz="1200" b="1" dirty="0">
                <a:latin typeface="Verdana" panose="020B0604030504040204" pitchFamily="34" charset="0"/>
                <a:ea typeface="Verdana" panose="020B0604030504040204" pitchFamily="34" charset="0"/>
                <a:cs typeface="Verdana" panose="020B0604030504040204" pitchFamily="34" charset="0"/>
              </a:rPr>
              <a:t>management style</a:t>
            </a:r>
          </a:p>
          <a:p>
            <a:r>
              <a:rPr lang="en-GB" sz="1200" b="1" dirty="0">
                <a:latin typeface="Verdana" panose="020B0604030504040204" pitchFamily="34" charset="0"/>
                <a:ea typeface="Verdana" panose="020B0604030504040204" pitchFamily="34" charset="0"/>
                <a:cs typeface="Verdana" panose="020B0604030504040204" pitchFamily="34" charset="0"/>
              </a:rPr>
              <a:t>Structure and system</a:t>
            </a:r>
            <a:r>
              <a:rPr lang="en-GB" sz="1400" dirty="0">
                <a:solidFill>
                  <a:schemeClr val="bg1"/>
                </a:solidFill>
                <a:latin typeface="Comic Sans MS" pitchFamily="66" charset="0"/>
              </a:rPr>
              <a:t>s</a:t>
            </a:r>
          </a:p>
        </p:txBody>
      </p:sp>
      <p:sp>
        <p:nvSpPr>
          <p:cNvPr id="7" name="TextBox 6"/>
          <p:cNvSpPr txBox="1"/>
          <p:nvPr/>
        </p:nvSpPr>
        <p:spPr>
          <a:xfrm>
            <a:off x="4499992" y="4077072"/>
            <a:ext cx="2520000" cy="1015651"/>
          </a:xfrm>
          <a:prstGeom prst="rect">
            <a:avLst/>
          </a:prstGeom>
          <a:noFill/>
          <a:ln w="9525">
            <a:solidFill>
              <a:schemeClr val="tx1"/>
            </a:solidFill>
          </a:ln>
        </p:spPr>
        <p:txBody>
          <a:bodyPr wrap="square" lIns="91430" tIns="45714" rIns="91430" bIns="45714" rtlCol="0">
            <a:spAutoFit/>
          </a:bodyPr>
          <a:lstStyle/>
          <a:p>
            <a:pPr algn="ctr"/>
            <a:r>
              <a:rPr lang="en-GB" sz="1200" b="1" dirty="0">
                <a:solidFill>
                  <a:schemeClr val="accent1"/>
                </a:solidFill>
                <a:latin typeface="Verdana" panose="020B0604030504040204" pitchFamily="34" charset="0"/>
                <a:ea typeface="Verdana" panose="020B0604030504040204" pitchFamily="34" charset="0"/>
                <a:cs typeface="Verdana" panose="020B0604030504040204" pitchFamily="34" charset="0"/>
              </a:rPr>
              <a:t>INDIVIDUALS</a:t>
            </a:r>
          </a:p>
          <a:p>
            <a:pPr algn="ctr"/>
            <a:r>
              <a:rPr lang="en-GB" sz="1200" b="1" dirty="0">
                <a:solidFill>
                  <a:schemeClr val="accent1"/>
                </a:solidFill>
                <a:latin typeface="Verdana" panose="020B0604030504040204" pitchFamily="34" charset="0"/>
                <a:ea typeface="Verdana" panose="020B0604030504040204" pitchFamily="34" charset="0"/>
                <a:cs typeface="Verdana" panose="020B0604030504040204" pitchFamily="34" charset="0"/>
              </a:rPr>
              <a:t>AND GROUPS</a:t>
            </a:r>
          </a:p>
          <a:p>
            <a:r>
              <a:rPr lang="en-GB" sz="1200" b="1" dirty="0">
                <a:latin typeface="Verdana" panose="020B0604030504040204" pitchFamily="34" charset="0"/>
                <a:ea typeface="Verdana" panose="020B0604030504040204" pitchFamily="34" charset="0"/>
                <a:cs typeface="Verdana" panose="020B0604030504040204" pitchFamily="34" charset="0"/>
              </a:rPr>
              <a:t>Expectations of stakeholders and</a:t>
            </a:r>
          </a:p>
          <a:p>
            <a:r>
              <a:rPr lang="en-GB" sz="1200" b="1" dirty="0">
                <a:latin typeface="Verdana" panose="020B0604030504040204" pitchFamily="34" charset="0"/>
                <a:ea typeface="Verdana" panose="020B0604030504040204" pitchFamily="34" charset="0"/>
                <a:cs typeface="Verdana" panose="020B0604030504040204" pitchFamily="34" charset="0"/>
              </a:rPr>
              <a:t>coalitions</a:t>
            </a:r>
          </a:p>
        </p:txBody>
      </p:sp>
      <p:sp>
        <p:nvSpPr>
          <p:cNvPr id="11" name="TextBox 10"/>
          <p:cNvSpPr txBox="1"/>
          <p:nvPr/>
        </p:nvSpPr>
        <p:spPr>
          <a:xfrm>
            <a:off x="3500430" y="5929330"/>
            <a:ext cx="5286412" cy="369332"/>
          </a:xfrm>
          <a:prstGeom prst="rect">
            <a:avLst/>
          </a:prstGeom>
          <a:noFill/>
        </p:spPr>
        <p:txBody>
          <a:bodyPr wrap="square" lIns="91430" tIns="45714" rIns="91430" bIns="45714" rtlCol="0">
            <a:spAutoFit/>
          </a:bodyPr>
          <a:lstStyle/>
          <a:p>
            <a:r>
              <a:rPr lang="en-GB" dirty="0">
                <a:solidFill>
                  <a:schemeClr val="bg1"/>
                </a:solidFill>
                <a:latin typeface="Comic Sans MS" pitchFamily="66" charset="0"/>
              </a:rPr>
              <a:t>Adapted from Johnson and </a:t>
            </a:r>
            <a:r>
              <a:rPr lang="en-GB" dirty="0" err="1">
                <a:solidFill>
                  <a:schemeClr val="bg1"/>
                </a:solidFill>
                <a:latin typeface="Comic Sans MS" pitchFamily="66" charset="0"/>
              </a:rPr>
              <a:t>Scholes</a:t>
            </a:r>
            <a:r>
              <a:rPr lang="en-GB" dirty="0">
                <a:solidFill>
                  <a:schemeClr val="bg1"/>
                </a:solidFill>
                <a:latin typeface="Comic Sans MS" pitchFamily="66" charset="0"/>
              </a:rPr>
              <a:t> 2004</a:t>
            </a:r>
          </a:p>
        </p:txBody>
      </p:sp>
      <p:sp>
        <p:nvSpPr>
          <p:cNvPr id="12" name="TextBox 11"/>
          <p:cNvSpPr txBox="1"/>
          <p:nvPr/>
        </p:nvSpPr>
        <p:spPr>
          <a:xfrm>
            <a:off x="3449934" y="3269147"/>
            <a:ext cx="1253848" cy="461653"/>
          </a:xfrm>
          <a:prstGeom prst="rect">
            <a:avLst/>
          </a:prstGeom>
          <a:noFill/>
        </p:spPr>
        <p:txBody>
          <a:bodyPr wrap="none" lIns="91430" tIns="45714" rIns="91430" bIns="45714" rtlCol="0">
            <a:spAutoFit/>
          </a:bodyPr>
          <a:lstStyle/>
          <a:p>
            <a:pPr algn="ctr"/>
            <a:r>
              <a:rPr lang="en-GB" sz="1200" b="1" dirty="0">
                <a:solidFill>
                  <a:schemeClr val="accent1"/>
                </a:solidFill>
                <a:latin typeface="Verdana" panose="020B0604030504040204" pitchFamily="34" charset="0"/>
                <a:ea typeface="Verdana" panose="020B0604030504040204" pitchFamily="34" charset="0"/>
                <a:cs typeface="Verdana" panose="020B0604030504040204" pitchFamily="34" charset="0"/>
              </a:rPr>
              <a:t>PROCESS &amp;</a:t>
            </a:r>
          </a:p>
          <a:p>
            <a:pPr algn="ctr"/>
            <a:r>
              <a:rPr lang="en-GB" sz="1200" b="1" dirty="0">
                <a:solidFill>
                  <a:schemeClr val="accent1"/>
                </a:solidFill>
                <a:latin typeface="Verdana" panose="020B0604030504040204" pitchFamily="34" charset="0"/>
                <a:ea typeface="Verdana" panose="020B0604030504040204" pitchFamily="34" charset="0"/>
                <a:cs typeface="Verdana" panose="020B0604030504040204" pitchFamily="34" charset="0"/>
              </a:rPr>
              <a:t>OBJECTIVES</a:t>
            </a:r>
          </a:p>
        </p:txBody>
      </p:sp>
      <p:cxnSp>
        <p:nvCxnSpPr>
          <p:cNvPr id="14" name="Straight Arrow Connector 13"/>
          <p:cNvCxnSpPr>
            <a:stCxn id="5" idx="2"/>
          </p:cNvCxnSpPr>
          <p:nvPr/>
        </p:nvCxnSpPr>
        <p:spPr>
          <a:xfrm flipH="1">
            <a:off x="4687673" y="2903193"/>
            <a:ext cx="974236" cy="58561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rot="16200000" flipV="1">
            <a:off x="5072390" y="3389470"/>
            <a:ext cx="400955" cy="9742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rot="16200000" flipH="1">
            <a:off x="2477902" y="2589818"/>
            <a:ext cx="400955" cy="9742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rot="5400000" flipH="1" flipV="1">
            <a:off x="2620118" y="3237267"/>
            <a:ext cx="400955" cy="9742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1000" fill="hold"/>
                                        <p:tgtEl>
                                          <p:spTgt spid="3"/>
                                        </p:tgtEl>
                                        <p:attrNameLst>
                                          <p:attrName>ppt_x</p:attrName>
                                        </p:attrNameLst>
                                      </p:cBhvr>
                                      <p:tavLst>
                                        <p:tav tm="0">
                                          <p:val>
                                            <p:strVal val="0-#ppt_w/2"/>
                                          </p:val>
                                        </p:tav>
                                        <p:tav tm="100000">
                                          <p:val>
                                            <p:strVal val="#ppt_x"/>
                                          </p:val>
                                        </p:tav>
                                      </p:tavLst>
                                    </p:anim>
                                    <p:anim calcmode="lin" valueType="num">
                                      <p:cBhvr additive="base">
                                        <p:cTn id="14" dur="10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1000" fill="hold"/>
                                        <p:tgtEl>
                                          <p:spTgt spid="6"/>
                                        </p:tgtEl>
                                        <p:attrNameLst>
                                          <p:attrName>ppt_x</p:attrName>
                                        </p:attrNameLst>
                                      </p:cBhvr>
                                      <p:tavLst>
                                        <p:tav tm="0">
                                          <p:val>
                                            <p:strVal val="0-#ppt_w/2"/>
                                          </p:val>
                                        </p:tav>
                                        <p:tav tm="100000">
                                          <p:val>
                                            <p:strVal val="#ppt_x"/>
                                          </p:val>
                                        </p:tav>
                                      </p:tavLst>
                                    </p:anim>
                                    <p:anim calcmode="lin" valueType="num">
                                      <p:cBhvr additive="base">
                                        <p:cTn id="20" dur="10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1000" fill="hold"/>
                                        <p:tgtEl>
                                          <p:spTgt spid="7"/>
                                        </p:tgtEl>
                                        <p:attrNameLst>
                                          <p:attrName>ppt_x</p:attrName>
                                        </p:attrNameLst>
                                      </p:cBhvr>
                                      <p:tavLst>
                                        <p:tav tm="0">
                                          <p:val>
                                            <p:strVal val="0-#ppt_w/2"/>
                                          </p:val>
                                        </p:tav>
                                        <p:tav tm="100000">
                                          <p:val>
                                            <p:strVal val="#ppt_x"/>
                                          </p:val>
                                        </p:tav>
                                      </p:tavLst>
                                    </p:anim>
                                    <p:anim calcmode="lin" valueType="num">
                                      <p:cBhvr additive="base">
                                        <p:cTn id="26" dur="10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1000" fill="hold"/>
                                        <p:tgtEl>
                                          <p:spTgt spid="12"/>
                                        </p:tgtEl>
                                        <p:attrNameLst>
                                          <p:attrName>ppt_x</p:attrName>
                                        </p:attrNameLst>
                                      </p:cBhvr>
                                      <p:tavLst>
                                        <p:tav tm="0">
                                          <p:val>
                                            <p:strVal val="0-#ppt_w/2"/>
                                          </p:val>
                                        </p:tav>
                                        <p:tav tm="100000">
                                          <p:val>
                                            <p:strVal val="#ppt_x"/>
                                          </p:val>
                                        </p:tav>
                                      </p:tavLst>
                                    </p:anim>
                                    <p:anim calcmode="lin" valueType="num">
                                      <p:cBhvr additive="base">
                                        <p:cTn id="32" dur="10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1000" fill="hold"/>
                                        <p:tgtEl>
                                          <p:spTgt spid="11"/>
                                        </p:tgtEl>
                                        <p:attrNameLst>
                                          <p:attrName>ppt_x</p:attrName>
                                        </p:attrNameLst>
                                      </p:cBhvr>
                                      <p:tavLst>
                                        <p:tav tm="0">
                                          <p:val>
                                            <p:strVal val="0-#ppt_w/2"/>
                                          </p:val>
                                        </p:tav>
                                        <p:tav tm="100000">
                                          <p:val>
                                            <p:strVal val="#ppt_x"/>
                                          </p:val>
                                        </p:tav>
                                      </p:tavLst>
                                    </p:anim>
                                    <p:anim calcmode="lin" valueType="num">
                                      <p:cBhvr additive="base">
                                        <p:cTn id="38" dur="100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7" grpId="0" animBg="1"/>
      <p:bldP spid="11" grpId="0"/>
      <p:bldP spid="1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32756"/>
            <a:ext cx="7797662" cy="1151965"/>
          </a:xfrm>
        </p:spPr>
        <p:txBody>
          <a:bodyPr>
            <a:normAutofit/>
          </a:bodyPr>
          <a:lstStyle/>
          <a:p>
            <a:pPr algn="ctr"/>
            <a:r>
              <a:rPr lang="en-GB" sz="3600" b="1" dirty="0">
                <a:latin typeface="Verdana" panose="020B0604030504040204" pitchFamily="34" charset="0"/>
                <a:ea typeface="Verdana" panose="020B0604030504040204" pitchFamily="34" charset="0"/>
                <a:cs typeface="Verdana" panose="020B0604030504040204" pitchFamily="34" charset="0"/>
              </a:rPr>
              <a:t>Stakeholders of Large Organisations</a:t>
            </a:r>
          </a:p>
        </p:txBody>
      </p:sp>
      <p:pic>
        <p:nvPicPr>
          <p:cNvPr id="5" name="Picture 5"/>
          <p:cNvPicPr>
            <a:picLocks noGrp="1" noChangeAspect="1" noChangeArrowheads="1"/>
          </p:cNvPicPr>
          <p:nvPr>
            <p:ph sz="quarter" idx="13"/>
          </p:nvPr>
        </p:nvPicPr>
        <p:blipFill>
          <a:blip r:embed="rId2">
            <a:clrChange>
              <a:clrFrom>
                <a:srgbClr val="E5F7F7"/>
              </a:clrFrom>
              <a:clrTo>
                <a:srgbClr val="E5F7F7">
                  <a:alpha val="0"/>
                </a:srgbClr>
              </a:clrTo>
            </a:clrChange>
          </a:blip>
          <a:srcRect/>
          <a:stretch>
            <a:fillRect/>
          </a:stretch>
        </p:blipFill>
        <p:spPr>
          <a:xfrm>
            <a:off x="899592" y="1308046"/>
            <a:ext cx="6668499" cy="4525963"/>
          </a:xfrm>
          <a:noFill/>
          <a:ln/>
        </p:spPr>
      </p:pic>
      <p:sp>
        <p:nvSpPr>
          <p:cNvPr id="4" name="Slide Number Placeholder 3"/>
          <p:cNvSpPr>
            <a:spLocks noGrp="1"/>
          </p:cNvSpPr>
          <p:nvPr>
            <p:ph type="sldNum" sz="quarter" idx="12"/>
          </p:nvPr>
        </p:nvSpPr>
        <p:spPr/>
        <p:txBody>
          <a:bodyPr/>
          <a:lstStyle/>
          <a:p>
            <a:fld id="{0EC2B28F-8E3F-46A8-B70B-3560BAE4C4CA}" type="slidenum">
              <a:rPr lang="en-GB" smtClean="0">
                <a:solidFill>
                  <a:schemeClr val="bg1"/>
                </a:solidFill>
                <a:latin typeface="Verdana" panose="020B0604030504040204" pitchFamily="34" charset="0"/>
                <a:ea typeface="Verdana" panose="020B0604030504040204" pitchFamily="34" charset="0"/>
                <a:cs typeface="Verdana" panose="020B0604030504040204" pitchFamily="34" charset="0"/>
              </a:rPr>
              <a:pPr/>
              <a:t>12</a:t>
            </a:fld>
            <a:endParaRPr lang="en-GB" dirty="0">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1000" fill="hold"/>
                                        <p:tgtEl>
                                          <p:spTgt spid="5"/>
                                        </p:tgtEl>
                                        <p:attrNameLst>
                                          <p:attrName>ppt_x</p:attrName>
                                        </p:attrNameLst>
                                      </p:cBhvr>
                                      <p:tavLst>
                                        <p:tav tm="0">
                                          <p:val>
                                            <p:strVal val="0-#ppt_w/2"/>
                                          </p:val>
                                        </p:tav>
                                        <p:tav tm="100000">
                                          <p:val>
                                            <p:strVal val="#ppt_x"/>
                                          </p:val>
                                        </p:tav>
                                      </p:tavLst>
                                    </p:anim>
                                    <p:anim calcmode="lin" valueType="num">
                                      <p:cBhvr additive="base">
                                        <p:cTn id="14" dur="10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14351" y="173755"/>
            <a:ext cx="7797662" cy="1151965"/>
          </a:xfrm>
        </p:spPr>
        <p:txBody>
          <a:bodyPr>
            <a:normAutofit/>
          </a:bodyPr>
          <a:lstStyle/>
          <a:p>
            <a:pPr algn="ctr"/>
            <a:r>
              <a:rPr lang="en-GB" sz="3600" b="1" dirty="0">
                <a:latin typeface="Verdana" panose="020B0604030504040204" pitchFamily="34" charset="0"/>
                <a:ea typeface="Verdana" panose="020B0604030504040204" pitchFamily="34" charset="0"/>
                <a:cs typeface="Verdana" panose="020B0604030504040204" pitchFamily="34" charset="0"/>
              </a:rPr>
              <a:t>Discussion Questions</a:t>
            </a:r>
          </a:p>
        </p:txBody>
      </p:sp>
      <p:sp>
        <p:nvSpPr>
          <p:cNvPr id="6" name="Content Placeholder 5"/>
          <p:cNvSpPr>
            <a:spLocks noGrp="1"/>
          </p:cNvSpPr>
          <p:nvPr>
            <p:ph sz="quarter" idx="13"/>
          </p:nvPr>
        </p:nvSpPr>
        <p:spPr>
          <a:xfrm>
            <a:off x="514351" y="1596396"/>
            <a:ext cx="7796030" cy="3311189"/>
          </a:xfrm>
        </p:spPr>
        <p:txBody>
          <a:bodyPr vert="horz" lIns="91440" tIns="45720" rIns="91440" bIns="45720" rtlCol="0" anchor="ctr">
            <a:noAutofit/>
          </a:bodyPr>
          <a:lstStyle/>
          <a:p>
            <a:r>
              <a:rPr lang="en-GB" sz="1400" b="1" dirty="0">
                <a:latin typeface="Verdana" panose="020B0604030504040204" pitchFamily="34" charset="0"/>
                <a:ea typeface="Verdana" panose="020B0604030504040204" pitchFamily="34" charset="0"/>
                <a:cs typeface="Verdana" panose="020B0604030504040204" pitchFamily="34" charset="0"/>
              </a:rPr>
              <a:t>In small groups identify examples of organisations, with which you are familiar, in different sectors.  For each organisation: </a:t>
            </a:r>
          </a:p>
          <a:p>
            <a:endParaRPr lang="en-GB" sz="1400" b="1" dirty="0">
              <a:latin typeface="Verdana" panose="020B0604030504040204" pitchFamily="34" charset="0"/>
              <a:ea typeface="Verdana" panose="020B0604030504040204" pitchFamily="34" charset="0"/>
              <a:cs typeface="Verdana" panose="020B0604030504040204" pitchFamily="34" charset="0"/>
            </a:endParaRPr>
          </a:p>
          <a:p>
            <a:r>
              <a:rPr lang="en-GB" sz="1400" b="1" dirty="0">
                <a:latin typeface="Verdana" panose="020B0604030504040204" pitchFamily="34" charset="0"/>
                <a:ea typeface="Verdana" panose="020B0604030504040204" pitchFamily="34" charset="0"/>
                <a:cs typeface="Verdana" panose="020B0604030504040204" pitchFamily="34" charset="0"/>
              </a:rPr>
              <a:t>Who are the key stakeholder groups?  What is the key motive of each group?  Which has greatest power? </a:t>
            </a:r>
          </a:p>
          <a:p>
            <a:endParaRPr lang="en-GB" sz="1400" b="1" dirty="0">
              <a:latin typeface="Verdana" panose="020B0604030504040204" pitchFamily="34" charset="0"/>
              <a:ea typeface="Verdana" panose="020B0604030504040204" pitchFamily="34" charset="0"/>
              <a:cs typeface="Verdana" panose="020B0604030504040204" pitchFamily="34" charset="0"/>
            </a:endParaRPr>
          </a:p>
          <a:p>
            <a:r>
              <a:rPr lang="en-GB" sz="1400" b="1" dirty="0">
                <a:latin typeface="Verdana" panose="020B0604030504040204" pitchFamily="34" charset="0"/>
                <a:ea typeface="Verdana" panose="020B0604030504040204" pitchFamily="34" charset="0"/>
                <a:cs typeface="Verdana" panose="020B0604030504040204" pitchFamily="34" charset="0"/>
              </a:rPr>
              <a:t>How might this influence the organisation and its choice of values, direction and strategy? </a:t>
            </a:r>
          </a:p>
          <a:p>
            <a:endParaRPr lang="en-GB" sz="1400" b="1" dirty="0">
              <a:latin typeface="Verdana" panose="020B0604030504040204" pitchFamily="34" charset="0"/>
              <a:ea typeface="Verdana" panose="020B0604030504040204" pitchFamily="34" charset="0"/>
              <a:cs typeface="Verdana" panose="020B0604030504040204" pitchFamily="34" charset="0"/>
            </a:endParaRPr>
          </a:p>
          <a:p>
            <a:r>
              <a:rPr lang="en-GB" sz="1400" b="1" dirty="0">
                <a:latin typeface="Verdana" panose="020B0604030504040204" pitchFamily="34" charset="0"/>
                <a:ea typeface="Verdana" panose="020B0604030504040204" pitchFamily="34" charset="0"/>
                <a:cs typeface="Verdana" panose="020B0604030504040204" pitchFamily="34" charset="0"/>
              </a:rPr>
              <a:t>What problems or conflicts might this cause in the organisation?</a:t>
            </a:r>
          </a:p>
        </p:txBody>
      </p:sp>
      <p:sp>
        <p:nvSpPr>
          <p:cNvPr id="3" name="Slide Number Placeholder 2"/>
          <p:cNvSpPr>
            <a:spLocks noGrp="1"/>
          </p:cNvSpPr>
          <p:nvPr>
            <p:ph type="sldNum" sz="quarter" idx="12"/>
          </p:nvPr>
        </p:nvSpPr>
        <p:spPr/>
        <p:txBody>
          <a:bodyPr/>
          <a:lstStyle/>
          <a:p>
            <a:fld id="{0EC2B28F-8E3F-46A8-B70B-3560BAE4C4CA}" type="slidenum">
              <a:rPr lang="en-GB" b="1" smtClean="0">
                <a:solidFill>
                  <a:schemeClr val="bg1"/>
                </a:solidFill>
                <a:latin typeface="Verdana" panose="020B0604030504040204" pitchFamily="34" charset="0"/>
                <a:ea typeface="Verdana" panose="020B0604030504040204" pitchFamily="34" charset="0"/>
                <a:cs typeface="Verdana" panose="020B0604030504040204" pitchFamily="34" charset="0"/>
              </a:rPr>
              <a:pPr/>
              <a:t>13</a:t>
            </a:fld>
            <a:endParaRPr lang="en-GB" b="1" dirty="0">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
        <p:nvSpPr>
          <p:cNvPr id="4" name="Rectangle 3"/>
          <p:cNvSpPr/>
          <p:nvPr/>
        </p:nvSpPr>
        <p:spPr>
          <a:xfrm>
            <a:off x="428597" y="1571612"/>
            <a:ext cx="6429404" cy="646331"/>
          </a:xfrm>
          <a:prstGeom prst="rect">
            <a:avLst/>
          </a:prstGeom>
        </p:spPr>
        <p:txBody>
          <a:bodyPr wrap="square" lIns="91430" tIns="45714" rIns="91430" bIns="45714">
            <a:spAutoFit/>
          </a:bodyPr>
          <a:lstStyle/>
          <a:p>
            <a:endParaRPr lang="en-GB" b="1" dirty="0">
              <a:solidFill>
                <a:schemeClr val="bg1"/>
              </a:solidFill>
              <a:latin typeface="Verdana" panose="020B0604030504040204" pitchFamily="34" charset="0"/>
              <a:ea typeface="Verdana" panose="020B0604030504040204" pitchFamily="34" charset="0"/>
              <a:cs typeface="Verdana" panose="020B0604030504040204" pitchFamily="34" charset="0"/>
            </a:endParaRPr>
          </a:p>
          <a:p>
            <a:endParaRPr lang="en-GB" b="1" dirty="0">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0-#ppt_w/2"/>
                                          </p:val>
                                        </p:tav>
                                        <p:tav tm="100000">
                                          <p:val>
                                            <p:strVal val="#ppt_x"/>
                                          </p:val>
                                        </p:tav>
                                      </p:tavLst>
                                    </p:anim>
                                    <p:anim calcmode="lin" valueType="num">
                                      <p:cBhvr additive="base">
                                        <p:cTn id="8" dur="10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1000" fill="hold"/>
                                        <p:tgtEl>
                                          <p:spTgt spid="6">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1000" fill="hold"/>
                                        <p:tgtEl>
                                          <p:spTgt spid="6">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6">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1000" fill="hold"/>
                                        <p:tgtEl>
                                          <p:spTgt spid="6">
                                            <p:txEl>
                                              <p:pRg st="4" end="4"/>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6">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anim calcmode="lin" valueType="num">
                                      <p:cBhvr additive="base">
                                        <p:cTn id="31" dur="1000" fill="hold"/>
                                        <p:tgtEl>
                                          <p:spTgt spid="6">
                                            <p:txEl>
                                              <p:pRg st="6" end="6"/>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6">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492A138-EC4F-4F03-B497-EBDF2443FC0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Image result for kingston university">
            <a:hlinkClick r:id="rId2" invalidUrl="https://www.google.co.uk/url?sa=i&amp;rct=j&amp;q=&amp;esrc=s&amp;source=images&amp;cd=&amp;ved=0ahUKEwj6qM2ZsdzWAhUoLsAKHQgbC_gQjRwIBw&amp;url=https%3A%2F%2Fwww.studenthut.com%2Funiversities%2Fkingston-university-profile&amp;psig=AOvVaw2-btajMxVpzHd_v4sJt_lT&amp;ust=1507392600841645"/>
            <a:extLst>
              <a:ext uri="{FF2B5EF4-FFF2-40B4-BE49-F238E27FC236}">
                <a16:creationId xmlns:a16="http://schemas.microsoft.com/office/drawing/2014/main" id="{42C8DFBB-4996-4650-B029-E7CCB49905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9180" y="3044448"/>
            <a:ext cx="3698456" cy="228379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514350" y="685800"/>
            <a:ext cx="8094627" cy="1485900"/>
          </a:xfrm>
        </p:spPr>
        <p:txBody>
          <a:bodyPr>
            <a:normAutofit/>
          </a:bodyPr>
          <a:lstStyle/>
          <a:p>
            <a:r>
              <a:rPr lang="en-US" sz="3700" b="1">
                <a:latin typeface="Verdana" panose="020B0604030504040204" pitchFamily="34" charset="0"/>
                <a:ea typeface="Verdana" panose="020B0604030504040204" pitchFamily="34" charset="0"/>
                <a:cs typeface="Verdana" panose="020B0604030504040204" pitchFamily="34" charset="0"/>
              </a:rPr>
              <a:t>Vocabulary of Strategy: </a:t>
            </a:r>
            <a:br>
              <a:rPr lang="en-US" sz="3700" b="1">
                <a:latin typeface="Verdana" panose="020B0604030504040204" pitchFamily="34" charset="0"/>
                <a:ea typeface="Verdana" panose="020B0604030504040204" pitchFamily="34" charset="0"/>
                <a:cs typeface="Verdana" panose="020B0604030504040204" pitchFamily="34" charset="0"/>
              </a:rPr>
            </a:br>
            <a:r>
              <a:rPr lang="en-US" sz="3700" b="1">
                <a:latin typeface="Verdana" panose="020B0604030504040204" pitchFamily="34" charset="0"/>
                <a:ea typeface="Verdana" panose="020B0604030504040204" pitchFamily="34" charset="0"/>
                <a:cs typeface="Verdana" panose="020B0604030504040204" pitchFamily="34" charset="0"/>
              </a:rPr>
              <a:t>Kingston University</a:t>
            </a:r>
            <a:endParaRPr lang="en-GB" sz="3700" b="1">
              <a:latin typeface="Verdana" panose="020B0604030504040204" pitchFamily="34" charset="0"/>
              <a:ea typeface="Verdana" panose="020B0604030504040204" pitchFamily="34" charset="0"/>
              <a:cs typeface="Verdana" panose="020B0604030504040204" pitchFamily="34" charset="0"/>
            </a:endParaRPr>
          </a:p>
        </p:txBody>
      </p:sp>
      <p:sp>
        <p:nvSpPr>
          <p:cNvPr id="3" name="Content Placeholder 2"/>
          <p:cNvSpPr>
            <a:spLocks noGrp="1"/>
          </p:cNvSpPr>
          <p:nvPr>
            <p:ph sz="quarter" idx="13"/>
          </p:nvPr>
        </p:nvSpPr>
        <p:spPr>
          <a:xfrm>
            <a:off x="514350" y="2286000"/>
            <a:ext cx="3994785" cy="3800693"/>
          </a:xfrm>
        </p:spPr>
        <p:txBody>
          <a:bodyPr vert="horz" lIns="91440" tIns="45720" rIns="91440" bIns="45720" rtlCol="0" anchor="t">
            <a:normAutofit/>
          </a:bodyPr>
          <a:lstStyle/>
          <a:p>
            <a:r>
              <a:rPr lang="en-US" sz="1600" b="1">
                <a:latin typeface="Verdana" panose="020B0604030504040204" pitchFamily="34" charset="0"/>
                <a:ea typeface="Verdana" panose="020B0604030504040204" pitchFamily="34" charset="0"/>
                <a:cs typeface="Verdana" panose="020B0604030504040204" pitchFamily="34" charset="0"/>
              </a:rPr>
              <a:t>Mission</a:t>
            </a:r>
          </a:p>
          <a:p>
            <a:pPr lvl="1"/>
            <a:r>
              <a:rPr lang="en-US" sz="1600"/>
              <a:t>To promote participation in higher education, which it regards as a democratic entitlement; to strive for excellence in learning, teaching, and research; to realise the creative potential and fire the imagination of all its members; and to equip its students to make effective contributions to society and the economy.</a:t>
            </a:r>
          </a:p>
          <a:p>
            <a:endParaRPr lang="en-GB" sz="1600" b="1">
              <a:latin typeface="Verdana" panose="020B0604030504040204" pitchFamily="34" charset="0"/>
              <a:ea typeface="Verdana" panose="020B0604030504040204" pitchFamily="34" charset="0"/>
              <a:cs typeface="Verdana" panose="020B0604030504040204" pitchFamily="34" charset="0"/>
            </a:endParaRPr>
          </a:p>
        </p:txBody>
      </p:sp>
      <p:sp>
        <p:nvSpPr>
          <p:cNvPr id="4" name="Slide Number Placeholder 3"/>
          <p:cNvSpPr>
            <a:spLocks noGrp="1"/>
          </p:cNvSpPr>
          <p:nvPr>
            <p:ph type="sldNum" sz="quarter" idx="12"/>
          </p:nvPr>
        </p:nvSpPr>
        <p:spPr>
          <a:xfrm>
            <a:off x="7887246" y="6223111"/>
            <a:ext cx="680390" cy="498470"/>
          </a:xfrm>
        </p:spPr>
        <p:txBody>
          <a:bodyPr>
            <a:normAutofit/>
          </a:bodyPr>
          <a:lstStyle/>
          <a:p>
            <a:pPr algn="r">
              <a:spcAft>
                <a:spcPts val="600"/>
              </a:spcAft>
            </a:pPr>
            <a:fld id="{0EC2B28F-8E3F-46A8-B70B-3560BAE4C4CA}" type="slidenum">
              <a:rPr lang="en-GB" sz="1600">
                <a:latin typeface="Verdana" panose="020B0604030504040204" pitchFamily="34" charset="0"/>
                <a:ea typeface="Verdana" panose="020B0604030504040204" pitchFamily="34" charset="0"/>
                <a:cs typeface="Verdana" panose="020B0604030504040204" pitchFamily="34" charset="0"/>
              </a:rPr>
              <a:pPr algn="r">
                <a:spcAft>
                  <a:spcPts val="600"/>
                </a:spcAft>
              </a:pPr>
              <a:t>2</a:t>
            </a:fld>
            <a:endParaRPr lang="en-GB" sz="1600">
              <a:latin typeface="Verdana" panose="020B0604030504040204" pitchFamily="34" charset="0"/>
              <a:ea typeface="Verdana" panose="020B0604030504040204" pitchFamily="34" charset="0"/>
              <a:cs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par>
                                <p:cTn id="15" presetID="2" presetClass="entr" presetSubtype="8"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492A138-EC4F-4F03-B497-EBDF2443FC0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clipart&#10;&#10;Description generated with very high confidence">
            <a:extLst>
              <a:ext uri="{FF2B5EF4-FFF2-40B4-BE49-F238E27FC236}">
                <a16:creationId xmlns:a16="http://schemas.microsoft.com/office/drawing/2014/main" id="{CD6B02D9-F085-40E8-AD7E-01464D0E094D}"/>
              </a:ext>
            </a:extLst>
          </p:cNvPr>
          <p:cNvPicPr>
            <a:picLocks noChangeAspect="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4880367" y="3036166"/>
            <a:ext cx="3698456" cy="1478683"/>
          </a:xfrm>
          <a:prstGeom prst="rect">
            <a:avLst/>
          </a:prstGeom>
        </p:spPr>
      </p:pic>
      <p:sp>
        <p:nvSpPr>
          <p:cNvPr id="2" name="Title 1"/>
          <p:cNvSpPr>
            <a:spLocks noGrp="1"/>
          </p:cNvSpPr>
          <p:nvPr>
            <p:ph type="title"/>
          </p:nvPr>
        </p:nvSpPr>
        <p:spPr>
          <a:xfrm>
            <a:off x="514350" y="685800"/>
            <a:ext cx="8094627" cy="1485900"/>
          </a:xfrm>
        </p:spPr>
        <p:txBody>
          <a:bodyPr>
            <a:normAutofit/>
          </a:bodyPr>
          <a:lstStyle/>
          <a:p>
            <a:r>
              <a:rPr lang="en-US" b="1">
                <a:latin typeface="Verdana" panose="020B0604030504040204" pitchFamily="34" charset="0"/>
                <a:ea typeface="Verdana" panose="020B0604030504040204" pitchFamily="34" charset="0"/>
                <a:cs typeface="Verdana" panose="020B0604030504040204" pitchFamily="34" charset="0"/>
              </a:rPr>
              <a:t>Vocabulary of Strategy: Nokia</a:t>
            </a:r>
            <a:endParaRPr lang="en-GB" b="1">
              <a:latin typeface="Verdana" panose="020B0604030504040204" pitchFamily="34" charset="0"/>
              <a:ea typeface="Verdana" panose="020B0604030504040204" pitchFamily="34" charset="0"/>
              <a:cs typeface="Verdana" panose="020B0604030504040204" pitchFamily="34" charset="0"/>
            </a:endParaRPr>
          </a:p>
        </p:txBody>
      </p:sp>
      <p:sp>
        <p:nvSpPr>
          <p:cNvPr id="3" name="Content Placeholder 2"/>
          <p:cNvSpPr>
            <a:spLocks noGrp="1"/>
          </p:cNvSpPr>
          <p:nvPr>
            <p:ph sz="quarter" idx="13"/>
          </p:nvPr>
        </p:nvSpPr>
        <p:spPr>
          <a:xfrm>
            <a:off x="514350" y="2286000"/>
            <a:ext cx="3994785" cy="3800693"/>
          </a:xfrm>
        </p:spPr>
        <p:txBody>
          <a:bodyPr vert="horz" lIns="91440" tIns="45720" rIns="91440" bIns="45720" rtlCol="0" anchor="t">
            <a:normAutofit/>
          </a:bodyPr>
          <a:lstStyle/>
          <a:p>
            <a:r>
              <a:rPr lang="en-US" sz="1600" b="1">
                <a:latin typeface="Verdana" panose="020B0604030504040204" pitchFamily="34" charset="0"/>
                <a:ea typeface="Verdana" panose="020B0604030504040204" pitchFamily="34" charset="0"/>
                <a:cs typeface="Verdana" panose="020B0604030504040204" pitchFamily="34" charset="0"/>
              </a:rPr>
              <a:t>Vision/Mission</a:t>
            </a:r>
          </a:p>
          <a:p>
            <a:pPr lvl="1"/>
            <a:r>
              <a:rPr lang="en-US" sz="1600"/>
              <a:t>Connecting is about helping people feel close to what matters. Wherever, whenever, Nokia believes in communicating, sharing, and in the awesome potential in connecting the 2 billion who do with the 4 billion who don’t.</a:t>
            </a:r>
          </a:p>
          <a:p>
            <a:endParaRPr lang="en-GB" sz="1600" b="1">
              <a:latin typeface="Verdana" panose="020B0604030504040204" pitchFamily="34" charset="0"/>
              <a:ea typeface="Verdana" panose="020B0604030504040204" pitchFamily="34" charset="0"/>
              <a:cs typeface="Verdana" panose="020B0604030504040204" pitchFamily="34" charset="0"/>
            </a:endParaRPr>
          </a:p>
        </p:txBody>
      </p:sp>
      <p:sp>
        <p:nvSpPr>
          <p:cNvPr id="4" name="Slide Number Placeholder 3"/>
          <p:cNvSpPr>
            <a:spLocks noGrp="1"/>
          </p:cNvSpPr>
          <p:nvPr>
            <p:ph type="sldNum" sz="quarter" idx="12"/>
          </p:nvPr>
        </p:nvSpPr>
        <p:spPr>
          <a:xfrm>
            <a:off x="7887246" y="6223111"/>
            <a:ext cx="680390" cy="498470"/>
          </a:xfrm>
        </p:spPr>
        <p:txBody>
          <a:bodyPr>
            <a:normAutofit/>
          </a:bodyPr>
          <a:lstStyle/>
          <a:p>
            <a:pPr algn="r">
              <a:spcAft>
                <a:spcPts val="600"/>
              </a:spcAft>
            </a:pPr>
            <a:fld id="{0EC2B28F-8E3F-46A8-B70B-3560BAE4C4CA}" type="slidenum">
              <a:rPr lang="en-GB" sz="1600" b="1">
                <a:latin typeface="Verdana" panose="020B0604030504040204" pitchFamily="34" charset="0"/>
                <a:ea typeface="Verdana" panose="020B0604030504040204" pitchFamily="34" charset="0"/>
                <a:cs typeface="Verdana" panose="020B0604030504040204" pitchFamily="34" charset="0"/>
              </a:rPr>
              <a:pPr algn="r">
                <a:spcAft>
                  <a:spcPts val="600"/>
                </a:spcAft>
              </a:pPr>
              <a:t>2</a:t>
            </a:fld>
            <a:endParaRPr lang="en-GB" sz="1600" b="1">
              <a:latin typeface="Verdana" panose="020B0604030504040204" pitchFamily="34" charset="0"/>
              <a:ea typeface="Verdana" panose="020B0604030504040204" pitchFamily="34" charset="0"/>
              <a:cs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par>
                                <p:cTn id="15" presetID="2" presetClass="entr" presetSubtype="8"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2719" y="17193"/>
            <a:ext cx="7797662" cy="1151965"/>
          </a:xfrm>
        </p:spPr>
        <p:txBody>
          <a:bodyPr>
            <a:normAutofit/>
          </a:bodyPr>
          <a:lstStyle/>
          <a:p>
            <a:pPr algn="ctr"/>
            <a:r>
              <a:rPr lang="en-GB" sz="3600" b="1" dirty="0">
                <a:latin typeface="Verdana" panose="020B0604030504040204" pitchFamily="34" charset="0"/>
                <a:ea typeface="Verdana" panose="020B0604030504040204" pitchFamily="34" charset="0"/>
                <a:cs typeface="Verdana" panose="020B0604030504040204" pitchFamily="34" charset="0"/>
              </a:rPr>
              <a:t>Reference List</a:t>
            </a:r>
          </a:p>
        </p:txBody>
      </p:sp>
      <p:sp>
        <p:nvSpPr>
          <p:cNvPr id="3" name="Content Placeholder 2"/>
          <p:cNvSpPr>
            <a:spLocks noGrp="1"/>
          </p:cNvSpPr>
          <p:nvPr>
            <p:ph sz="quarter" idx="13"/>
          </p:nvPr>
        </p:nvSpPr>
        <p:spPr>
          <a:xfrm>
            <a:off x="542575" y="1340768"/>
            <a:ext cx="7796030" cy="3311189"/>
          </a:xfrm>
        </p:spPr>
        <p:txBody>
          <a:bodyPr vert="horz" lIns="91440" tIns="45720" rIns="91440" bIns="45720" rtlCol="0" anchor="ctr">
            <a:noAutofit/>
          </a:bodyPr>
          <a:lstStyle/>
          <a:p>
            <a:r>
              <a:rPr lang="en-GB" sz="2400" b="1" dirty="0">
                <a:solidFill>
                  <a:schemeClr val="accent1"/>
                </a:solidFill>
                <a:latin typeface="Verdana" panose="020B0604030504040204" pitchFamily="34" charset="0"/>
                <a:ea typeface="Verdana" panose="020B0604030504040204" pitchFamily="34" charset="0"/>
                <a:cs typeface="Verdana" panose="020B0604030504040204" pitchFamily="34" charset="0"/>
              </a:rPr>
              <a:t>Johnson, G and Scholes, K (2004) Exploring Corporate Strategy, London: Prentice Hall</a:t>
            </a:r>
          </a:p>
          <a:p>
            <a:r>
              <a:rPr lang="en-GB" sz="2400" b="1" dirty="0">
                <a:solidFill>
                  <a:schemeClr val="accent1"/>
                </a:solidFill>
                <a:latin typeface="Verdana" panose="020B0604030504040204" pitchFamily="34" charset="0"/>
                <a:ea typeface="Verdana" panose="020B0604030504040204" pitchFamily="34" charset="0"/>
                <a:cs typeface="Verdana" panose="020B0604030504040204" pitchFamily="34" charset="0"/>
              </a:rPr>
              <a:t>Johnson, G, </a:t>
            </a:r>
            <a:r>
              <a:rPr lang="en-GB" sz="2400" b="1" dirty="0" err="1">
                <a:solidFill>
                  <a:schemeClr val="accent1"/>
                </a:solidFill>
                <a:latin typeface="Verdana" panose="020B0604030504040204" pitchFamily="34" charset="0"/>
                <a:ea typeface="Verdana" panose="020B0604030504040204" pitchFamily="34" charset="0"/>
                <a:cs typeface="Verdana" panose="020B0604030504040204" pitchFamily="34" charset="0"/>
              </a:rPr>
              <a:t>Scholes</a:t>
            </a:r>
            <a:r>
              <a:rPr lang="en-GB" sz="2400" b="1" dirty="0">
                <a:solidFill>
                  <a:schemeClr val="accent1"/>
                </a:solidFill>
                <a:latin typeface="Verdana" panose="020B0604030504040204" pitchFamily="34" charset="0"/>
                <a:ea typeface="Verdana" panose="020B0604030504040204" pitchFamily="34" charset="0"/>
                <a:cs typeface="Verdana" panose="020B0604030504040204" pitchFamily="34" charset="0"/>
              </a:rPr>
              <a:t>, K and Whittington, R (2011) Exploring Corporate Strategy: Text and Cases, London: Prentice Hall</a:t>
            </a:r>
          </a:p>
          <a:p>
            <a:endParaRPr lang="en-GB" sz="2400" b="1" dirty="0">
              <a:solidFill>
                <a:schemeClr val="accent1"/>
              </a:solidFill>
              <a:latin typeface="Verdana" panose="020B0604030504040204" pitchFamily="34" charset="0"/>
              <a:ea typeface="Verdana" panose="020B0604030504040204" pitchFamily="34" charset="0"/>
              <a:cs typeface="Verdana" panose="020B0604030504040204" pitchFamily="34" charset="0"/>
            </a:endParaRPr>
          </a:p>
        </p:txBody>
      </p:sp>
      <p:sp>
        <p:nvSpPr>
          <p:cNvPr id="4" name="Slide Number Placeholder 3"/>
          <p:cNvSpPr>
            <a:spLocks noGrp="1"/>
          </p:cNvSpPr>
          <p:nvPr>
            <p:ph type="sldNum" sz="quarter" idx="12"/>
          </p:nvPr>
        </p:nvSpPr>
        <p:spPr/>
        <p:txBody>
          <a:bodyPr/>
          <a:lstStyle/>
          <a:p>
            <a:fld id="{C337B528-879C-4EFC-BF0F-F5B7B06B1367}" type="slidenum">
              <a:rPr lang="en-GB" smtClean="0">
                <a:solidFill>
                  <a:schemeClr val="bg1"/>
                </a:solidFill>
                <a:latin typeface="Verdana" panose="020B0604030504040204" pitchFamily="34" charset="0"/>
                <a:ea typeface="Verdana" panose="020B0604030504040204" pitchFamily="34" charset="0"/>
                <a:cs typeface="Verdana" panose="020B0604030504040204" pitchFamily="34" charset="0"/>
              </a:rPr>
              <a:pPr/>
              <a:t>16</a:t>
            </a:fld>
            <a:endParaRPr lang="en-GB">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2719" y="144074"/>
            <a:ext cx="7797662" cy="1151965"/>
          </a:xfrm>
        </p:spPr>
        <p:txBody>
          <a:bodyPr/>
          <a:lstStyle/>
          <a:p>
            <a:pPr algn="ctr"/>
            <a:r>
              <a:rPr lang="en-GB" sz="3600" b="1" dirty="0">
                <a:latin typeface="Verdana" panose="020B0604030504040204" pitchFamily="34" charset="0"/>
                <a:ea typeface="Verdana" panose="020B0604030504040204" pitchFamily="34" charset="0"/>
                <a:cs typeface="Verdana" panose="020B0604030504040204" pitchFamily="34" charset="0"/>
              </a:rPr>
              <a:t>Extended Knowledge</a:t>
            </a:r>
          </a:p>
        </p:txBody>
      </p:sp>
      <p:sp>
        <p:nvSpPr>
          <p:cNvPr id="3" name="Content Placeholder 2"/>
          <p:cNvSpPr>
            <a:spLocks noGrp="1"/>
          </p:cNvSpPr>
          <p:nvPr>
            <p:ph sz="quarter" idx="13"/>
          </p:nvPr>
        </p:nvSpPr>
        <p:spPr>
          <a:xfrm>
            <a:off x="395536" y="1196752"/>
            <a:ext cx="7796030" cy="3311189"/>
          </a:xfrm>
        </p:spPr>
        <p:txBody>
          <a:bodyPr vert="horz" lIns="91440" tIns="45720" rIns="91440" bIns="45720" rtlCol="0" anchor="ctr">
            <a:noAutofit/>
          </a:bodyPr>
          <a:lstStyle/>
          <a:p>
            <a:r>
              <a:rPr lang="en-GB" sz="2400" b="1" dirty="0">
                <a:solidFill>
                  <a:schemeClr val="accent1"/>
                </a:solidFill>
                <a:latin typeface="Verdana" panose="020B0604030504040204" pitchFamily="34" charset="0"/>
                <a:ea typeface="Verdana" panose="020B0604030504040204" pitchFamily="34" charset="0"/>
                <a:cs typeface="Verdana" panose="020B0604030504040204" pitchFamily="34" charset="0"/>
              </a:rPr>
              <a:t>For a more extensive discussion and a fuller explanation of organisational purposes: values, mission, vision and objectives see Johnson et al 2008, Chapter 4, pp 131-171.</a:t>
            </a:r>
          </a:p>
        </p:txBody>
      </p:sp>
      <p:sp>
        <p:nvSpPr>
          <p:cNvPr id="17412" name="Slide Number Placeholder 3"/>
          <p:cNvSpPr>
            <a:spLocks noGrp="1"/>
          </p:cNvSpPr>
          <p:nvPr>
            <p:ph type="sldNum" sz="quarter" idx="12"/>
          </p:nvPr>
        </p:nvSpPr>
        <p:spPr>
          <a:noFill/>
        </p:spPr>
        <p:txBody>
          <a:bodyPr/>
          <a:lstStyle/>
          <a:p>
            <a:fld id="{11524219-E75A-4CA1-9482-6D96DD2D454F}" type="slidenum">
              <a:rPr lang="en-GB" smtClean="0">
                <a:solidFill>
                  <a:schemeClr val="bg1"/>
                </a:solidFill>
                <a:latin typeface="Verdana" panose="020B0604030504040204" pitchFamily="34" charset="0"/>
                <a:ea typeface="Verdana" panose="020B0604030504040204" pitchFamily="34" charset="0"/>
                <a:cs typeface="Verdana" panose="020B0604030504040204" pitchFamily="34" charset="0"/>
              </a:rPr>
              <a:pPr/>
              <a:t>17</a:t>
            </a:fld>
            <a:endParaRPr lang="en-GB">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TM04033927[[fn=Main Event]]</Template>
  <TotalTime>0</TotalTime>
  <Words>596</Words>
  <Application>Microsoft Office PowerPoint</Application>
  <PresentationFormat>On-screen Show (4:3)</PresentationFormat>
  <Paragraphs>97</Paragraphs>
  <Slides>17</Slides>
  <Notes>2</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Comic Sans MS</vt:lpstr>
      <vt:lpstr>Impact</vt:lpstr>
      <vt:lpstr>Verdana</vt:lpstr>
      <vt:lpstr>Main Event</vt:lpstr>
      <vt:lpstr>Strategy - An Introduction</vt:lpstr>
      <vt:lpstr>What is Strategy?</vt:lpstr>
      <vt:lpstr>What is Strategic Management?</vt:lpstr>
      <vt:lpstr>What is Strategic Position?</vt:lpstr>
      <vt:lpstr>What are Strategic Choices?</vt:lpstr>
      <vt:lpstr>What is Strategy in Action?</vt:lpstr>
      <vt:lpstr>PowerPoint Presentation</vt:lpstr>
      <vt:lpstr>Vocabulary of Strategy</vt:lpstr>
      <vt:lpstr>Vocabulary of Strategy</vt:lpstr>
      <vt:lpstr>Three Core Areas of Strategy</vt:lpstr>
      <vt:lpstr>Influences on Strategy Making &amp; Planning</vt:lpstr>
      <vt:lpstr>Stakeholders of Large Organisations</vt:lpstr>
      <vt:lpstr>Discussion Questions</vt:lpstr>
      <vt:lpstr>Vocabulary of Strategy:  Kingston University</vt:lpstr>
      <vt:lpstr>Vocabulary of Strategy: Nokia</vt:lpstr>
      <vt:lpstr>Reference List</vt:lpstr>
      <vt:lpstr>Extended Knowledge</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bus-vs</dc:creator>
  <cp:lastModifiedBy>Gareth Hughes</cp:lastModifiedBy>
  <cp:revision>37</cp:revision>
  <cp:lastPrinted>2017-10-06T10:14:27Z</cp:lastPrinted>
  <dcterms:created xsi:type="dcterms:W3CDTF">2010-09-30T12:09:31Z</dcterms:created>
  <dcterms:modified xsi:type="dcterms:W3CDTF">2017-10-06T16:12:49Z</dcterms:modified>
</cp:coreProperties>
</file>