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7"/>
  </p:notesMasterIdLst>
  <p:sldIdLst>
    <p:sldId id="257" r:id="rId2"/>
    <p:sldId id="265" r:id="rId3"/>
    <p:sldId id="259" r:id="rId4"/>
    <p:sldId id="270" r:id="rId5"/>
    <p:sldId id="260" r:id="rId6"/>
    <p:sldId id="261" r:id="rId7"/>
    <p:sldId id="262" r:id="rId8"/>
    <p:sldId id="263" r:id="rId9"/>
    <p:sldId id="301" r:id="rId10"/>
    <p:sldId id="302" r:id="rId11"/>
    <p:sldId id="280" r:id="rId12"/>
    <p:sldId id="303" r:id="rId13"/>
    <p:sldId id="329" r:id="rId14"/>
    <p:sldId id="304" r:id="rId15"/>
    <p:sldId id="305" r:id="rId16"/>
    <p:sldId id="306" r:id="rId17"/>
    <p:sldId id="307" r:id="rId18"/>
    <p:sldId id="308" r:id="rId19"/>
    <p:sldId id="313" r:id="rId20"/>
    <p:sldId id="314" r:id="rId21"/>
    <p:sldId id="315" r:id="rId22"/>
    <p:sldId id="316" r:id="rId23"/>
    <p:sldId id="317" r:id="rId24"/>
    <p:sldId id="318" r:id="rId25"/>
    <p:sldId id="266" r:id="rId26"/>
    <p:sldId id="264" r:id="rId27"/>
    <p:sldId id="267" r:id="rId28"/>
    <p:sldId id="299" r:id="rId29"/>
    <p:sldId id="268" r:id="rId30"/>
    <p:sldId id="269" r:id="rId31"/>
    <p:sldId id="271" r:id="rId32"/>
    <p:sldId id="273" r:id="rId33"/>
    <p:sldId id="274" r:id="rId34"/>
    <p:sldId id="276" r:id="rId35"/>
    <p:sldId id="282" r:id="rId36"/>
    <p:sldId id="283" r:id="rId37"/>
    <p:sldId id="284" r:id="rId38"/>
    <p:sldId id="285" r:id="rId39"/>
    <p:sldId id="330" r:id="rId40"/>
    <p:sldId id="286" r:id="rId41"/>
    <p:sldId id="287" r:id="rId42"/>
    <p:sldId id="288" r:id="rId43"/>
    <p:sldId id="331" r:id="rId44"/>
    <p:sldId id="290" r:id="rId45"/>
    <p:sldId id="292" r:id="rId46"/>
    <p:sldId id="332" r:id="rId47"/>
    <p:sldId id="333" r:id="rId48"/>
    <p:sldId id="320" r:id="rId49"/>
    <p:sldId id="321" r:id="rId50"/>
    <p:sldId id="298" r:id="rId51"/>
    <p:sldId id="297" r:id="rId52"/>
    <p:sldId id="323" r:id="rId53"/>
    <p:sldId id="328" r:id="rId54"/>
    <p:sldId id="327" r:id="rId55"/>
    <p:sldId id="334"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7" autoAdjust="0"/>
    <p:restoredTop sz="94660"/>
  </p:normalViewPr>
  <p:slideViewPr>
    <p:cSldViewPr snapToGrid="0">
      <p:cViewPr>
        <p:scale>
          <a:sx n="91" d="100"/>
          <a:sy n="91" d="100"/>
        </p:scale>
        <p:origin x="52" y="4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743A2B-4124-49A4-BB2F-936254BA35AB}" type="datetimeFigureOut">
              <a:rPr lang="en-GB" smtClean="0"/>
              <a:t>05/10/2020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842B6A-1254-400F-AECB-2A32475E15BE}" type="slidenum">
              <a:rPr lang="en-GB" smtClean="0"/>
              <a:t>‹#›</a:t>
            </a:fld>
            <a:endParaRPr lang="en-GB"/>
          </a:p>
        </p:txBody>
      </p:sp>
    </p:spTree>
    <p:extLst>
      <p:ext uri="{BB962C8B-B14F-4D97-AF65-F5344CB8AC3E}">
        <p14:creationId xmlns:p14="http://schemas.microsoft.com/office/powerpoint/2010/main" val="3314986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2A9C00-BB29-462A-87BA-A4CFF083D0AC}" type="slidenum">
              <a:rPr lang="en-GB" smtClean="0"/>
              <a:pPr/>
              <a:t>24</a:t>
            </a:fld>
            <a:endParaRPr lang="en-GB"/>
          </a:p>
        </p:txBody>
      </p:sp>
    </p:spTree>
    <p:extLst>
      <p:ext uri="{BB962C8B-B14F-4D97-AF65-F5344CB8AC3E}">
        <p14:creationId xmlns:p14="http://schemas.microsoft.com/office/powerpoint/2010/main" val="2691983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p:spPr>
        <p:txBody>
          <a:bodyPr/>
          <a:lstStyle/>
          <a:p>
            <a:endParaRPr lang="en-GB" altLang="en-US">
              <a:latin typeface="Arial" panose="020B0604020202020204" pitchFamily="34" charset="0"/>
              <a:cs typeface="Arial" panose="020B0604020202020204" pitchFamily="34" charset="0"/>
            </a:endParaRPr>
          </a:p>
        </p:txBody>
      </p:sp>
      <p:sp>
        <p:nvSpPr>
          <p:cNvPr id="20484"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90FFCCD-5CB5-45BA-8577-326461CE37A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56334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2"/>
          <p:cNvGrpSpPr>
            <a:grpSpLocks/>
          </p:cNvGrpSpPr>
          <p:nvPr/>
        </p:nvGrpSpPr>
        <p:grpSpPr bwMode="auto">
          <a:xfrm>
            <a:off x="5780618" y="1169989"/>
            <a:ext cx="6419849" cy="4994275"/>
            <a:chOff x="4334933" y="1169931"/>
            <a:chExt cx="4814835" cy="4993802"/>
          </a:xfrm>
        </p:grpSpPr>
        <p:cxnSp>
          <p:nvCxnSpPr>
            <p:cNvPr id="5" name="Straight Connector 4"/>
            <p:cNvCxnSpPr/>
            <p:nvPr/>
          </p:nvCxnSpPr>
          <p:spPr>
            <a:xfrm flipH="1">
              <a:off x="6009727" y="1169931"/>
              <a:ext cx="3133691" cy="313501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flipH="1">
              <a:off x="4334933" y="1349301"/>
              <a:ext cx="4814835" cy="481443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5225510" y="1469940"/>
              <a:ext cx="3911558" cy="391123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flipH="1">
              <a:off x="5304885" y="1308030"/>
              <a:ext cx="3838534" cy="38397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5706518" y="1769949"/>
              <a:ext cx="3430550" cy="343026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711201" y="533401"/>
            <a:ext cx="8206284" cy="3124201"/>
          </a:xfrm>
        </p:spPr>
        <p:txBody>
          <a:bodyPr anchor="b"/>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711200" y="3843868"/>
            <a:ext cx="6605667"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3"/>
          <p:cNvSpPr>
            <a:spLocks noGrp="1"/>
          </p:cNvSpPr>
          <p:nvPr>
            <p:ph type="dt" sz="half" idx="10"/>
          </p:nvPr>
        </p:nvSpPr>
        <p:spPr/>
        <p:txBody>
          <a:bodyPr/>
          <a:lstStyle>
            <a:lvl1pPr>
              <a:defRPr/>
            </a:lvl1pPr>
          </a:lstStyle>
          <a:p>
            <a:pPr>
              <a:defRPr/>
            </a:pPr>
            <a:endParaRPr lang="en-US"/>
          </a:p>
        </p:txBody>
      </p:sp>
      <p:sp>
        <p:nvSpPr>
          <p:cNvPr id="11" name="Footer Placeholder 4"/>
          <p:cNvSpPr>
            <a:spLocks noGrp="1"/>
          </p:cNvSpPr>
          <p:nvPr>
            <p:ph type="ftr" sz="quarter" idx="11"/>
          </p:nvPr>
        </p:nvSpPr>
        <p:spPr/>
        <p:txBody>
          <a:bodyPr/>
          <a:lstStyle>
            <a:lvl1pPr>
              <a:defRPr/>
            </a:lvl1pPr>
          </a:lstStyle>
          <a:p>
            <a:pPr>
              <a:defRPr/>
            </a:pPr>
            <a:endParaRPr lang="en-US"/>
          </a:p>
        </p:txBody>
      </p:sp>
      <p:sp>
        <p:nvSpPr>
          <p:cNvPr id="12" name="Slide Number Placeholder 5"/>
          <p:cNvSpPr>
            <a:spLocks noGrp="1"/>
          </p:cNvSpPr>
          <p:nvPr>
            <p:ph type="sldNum" sz="quarter" idx="12"/>
          </p:nvPr>
        </p:nvSpPr>
        <p:spPr/>
        <p:txBody>
          <a:bodyPr/>
          <a:lstStyle>
            <a:lvl1pPr>
              <a:defRPr/>
            </a:lvl1pPr>
          </a:lstStyle>
          <a:p>
            <a:pPr>
              <a:defRPr/>
            </a:pPr>
            <a:fld id="{FCEAEE22-8ECF-49F8-A2F3-B9B4FD7A0465}" type="slidenum">
              <a:rPr lang="en-US" altLang="en-US"/>
              <a:pPr>
                <a:defRPr/>
              </a:pPr>
              <a:t>‹#›</a:t>
            </a:fld>
            <a:endParaRPr lang="en-US" altLang="en-US"/>
          </a:p>
        </p:txBody>
      </p:sp>
    </p:spTree>
    <p:extLst>
      <p:ext uri="{BB962C8B-B14F-4D97-AF65-F5344CB8AC3E}">
        <p14:creationId xmlns:p14="http://schemas.microsoft.com/office/powerpoint/2010/main" val="2497652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0C88FD0-BAEF-4CEF-81A3-872752376320}" type="slidenum">
              <a:rPr lang="en-US" altLang="en-US"/>
              <a:pPr>
                <a:defRPr/>
              </a:pPr>
              <a:t>‹#›</a:t>
            </a:fld>
            <a:endParaRPr lang="en-US" altLang="en-US"/>
          </a:p>
        </p:txBody>
      </p:sp>
    </p:spTree>
    <p:extLst>
      <p:ext uri="{BB962C8B-B14F-4D97-AF65-F5344CB8AC3E}">
        <p14:creationId xmlns:p14="http://schemas.microsoft.com/office/powerpoint/2010/main" val="86193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1200" y="1981200"/>
            <a:ext cx="8536624" cy="2319867"/>
          </a:xfrm>
        </p:spPr>
        <p:txBody>
          <a:bodyPr anchor="b"/>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711201" y="4487334"/>
            <a:ext cx="8536623"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B12ED39-05E0-4560-A1D0-98977BFED443}" type="slidenum">
              <a:rPr lang="en-US" altLang="en-US"/>
              <a:pPr>
                <a:defRPr/>
              </a:pPr>
              <a:t>‹#›</a:t>
            </a:fld>
            <a:endParaRPr lang="en-US" altLang="en-US"/>
          </a:p>
        </p:txBody>
      </p:sp>
    </p:spTree>
    <p:extLst>
      <p:ext uri="{BB962C8B-B14F-4D97-AF65-F5344CB8AC3E}">
        <p14:creationId xmlns:p14="http://schemas.microsoft.com/office/powerpoint/2010/main" val="597335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711201" y="533401"/>
            <a:ext cx="5266623" cy="37676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6216483" y="533400"/>
            <a:ext cx="5264317" cy="37592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6511B8FA-17E6-40DE-8D68-7EAD73AB3029}" type="slidenum">
              <a:rPr lang="en-US" altLang="en-US"/>
              <a:pPr>
                <a:defRPr/>
              </a:pPr>
              <a:t>‹#›</a:t>
            </a:fld>
            <a:endParaRPr lang="en-US" altLang="en-US"/>
          </a:p>
        </p:txBody>
      </p:sp>
    </p:spTree>
    <p:extLst>
      <p:ext uri="{BB962C8B-B14F-4D97-AF65-F5344CB8AC3E}">
        <p14:creationId xmlns:p14="http://schemas.microsoft.com/office/powerpoint/2010/main" val="490455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1016002" y="533400"/>
            <a:ext cx="4955821"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11199" y="1143001"/>
            <a:ext cx="5260623"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73355" y="566738"/>
            <a:ext cx="5018735"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6483" y="1143000"/>
            <a:ext cx="5275607"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0F84421C-00E8-4AB7-9CE5-6C1AA6686BD5}" type="slidenum">
              <a:rPr lang="en-US" altLang="en-US"/>
              <a:pPr>
                <a:defRPr/>
              </a:pPr>
              <a:t>‹#›</a:t>
            </a:fld>
            <a:endParaRPr lang="en-US" altLang="en-US"/>
          </a:p>
        </p:txBody>
      </p:sp>
    </p:spTree>
    <p:extLst>
      <p:ext uri="{BB962C8B-B14F-4D97-AF65-F5344CB8AC3E}">
        <p14:creationId xmlns:p14="http://schemas.microsoft.com/office/powerpoint/2010/main" val="719284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A1A1823F-09E1-42A5-B4F2-6E940781CAF3}" type="slidenum">
              <a:rPr lang="en-US" altLang="en-US"/>
              <a:pPr>
                <a:defRPr/>
              </a:pPr>
              <a:t>‹#›</a:t>
            </a:fld>
            <a:endParaRPr lang="en-US" altLang="en-US"/>
          </a:p>
        </p:txBody>
      </p:sp>
    </p:spTree>
    <p:extLst>
      <p:ext uri="{BB962C8B-B14F-4D97-AF65-F5344CB8AC3E}">
        <p14:creationId xmlns:p14="http://schemas.microsoft.com/office/powerpoint/2010/main" val="1182919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7147E34F-5126-45FA-8B60-B996AC4A57DB}" type="slidenum">
              <a:rPr lang="en-US" altLang="en-US"/>
              <a:pPr>
                <a:defRPr/>
              </a:pPr>
              <a:t>‹#›</a:t>
            </a:fld>
            <a:endParaRPr lang="en-US" altLang="en-US"/>
          </a:p>
        </p:txBody>
      </p:sp>
    </p:spTree>
    <p:extLst>
      <p:ext uri="{BB962C8B-B14F-4D97-AF65-F5344CB8AC3E}">
        <p14:creationId xmlns:p14="http://schemas.microsoft.com/office/powerpoint/2010/main" val="1878067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24889" y="533400"/>
            <a:ext cx="4267200" cy="1524000"/>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711199" y="533400"/>
            <a:ext cx="5918340" cy="54864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24889" y="2209803"/>
            <a:ext cx="42672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C9C3D96-16D1-46AA-BF78-002910A8C4F3}" type="slidenum">
              <a:rPr lang="en-US" altLang="en-US"/>
              <a:pPr>
                <a:defRPr/>
              </a:pPr>
              <a:t>‹#›</a:t>
            </a:fld>
            <a:endParaRPr lang="en-US" altLang="en-US"/>
          </a:p>
        </p:txBody>
      </p:sp>
    </p:spTree>
    <p:extLst>
      <p:ext uri="{BB962C8B-B14F-4D97-AF65-F5344CB8AC3E}">
        <p14:creationId xmlns:p14="http://schemas.microsoft.com/office/powerpoint/2010/main" val="3052898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94400" y="1447800"/>
            <a:ext cx="4751011" cy="1143000"/>
          </a:xfrm>
        </p:spPr>
        <p:txBody>
          <a:bodyPr anchor="b"/>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1016000" y="914400"/>
            <a:ext cx="4374632"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5994704" y="2743200"/>
            <a:ext cx="4752297"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49F0F4AC-73E8-4EB6-A46F-E9D14938CA28}" type="slidenum">
              <a:rPr lang="en-US" altLang="en-US"/>
              <a:pPr>
                <a:defRPr/>
              </a:pPr>
              <a:t>‹#›</a:t>
            </a:fld>
            <a:endParaRPr lang="en-US" altLang="en-US"/>
          </a:p>
        </p:txBody>
      </p:sp>
    </p:spTree>
    <p:extLst>
      <p:ext uri="{BB962C8B-B14F-4D97-AF65-F5344CB8AC3E}">
        <p14:creationId xmlns:p14="http://schemas.microsoft.com/office/powerpoint/2010/main" val="4033475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711200" y="533400"/>
            <a:ext cx="107696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9" name="Text Placeholder 9"/>
          <p:cNvSpPr>
            <a:spLocks noGrp="1"/>
          </p:cNvSpPr>
          <p:nvPr>
            <p:ph type="body" sz="quarter" idx="14"/>
          </p:nvPr>
        </p:nvSpPr>
        <p:spPr>
          <a:xfrm>
            <a:off x="1016003" y="3843867"/>
            <a:ext cx="9708443"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5" name="Date Placeholder 3"/>
          <p:cNvSpPr>
            <a:spLocks noGrp="1"/>
          </p:cNvSpPr>
          <p:nvPr>
            <p:ph type="dt" sz="half" idx="15"/>
          </p:nvPr>
        </p:nvSpPr>
        <p:spPr/>
        <p:txBody>
          <a:bodyPr/>
          <a:lstStyle>
            <a:lvl1pPr>
              <a:defRPr/>
            </a:lvl1pPr>
          </a:lstStyle>
          <a:p>
            <a:pPr>
              <a:defRPr/>
            </a:pPr>
            <a:endParaRPr lang="en-US"/>
          </a:p>
        </p:txBody>
      </p:sp>
      <p:sp>
        <p:nvSpPr>
          <p:cNvPr id="7" name="Footer Placeholder 4"/>
          <p:cNvSpPr>
            <a:spLocks noGrp="1"/>
          </p:cNvSpPr>
          <p:nvPr>
            <p:ph type="ftr" sz="quarter" idx="16"/>
          </p:nvPr>
        </p:nvSpPr>
        <p:spPr/>
        <p:txBody>
          <a:bodyPr/>
          <a:lstStyle>
            <a:lvl1pPr>
              <a:defRPr/>
            </a:lvl1pPr>
          </a:lstStyle>
          <a:p>
            <a:pPr>
              <a:defRPr/>
            </a:pPr>
            <a:endParaRPr lang="en-US"/>
          </a:p>
        </p:txBody>
      </p:sp>
      <p:sp>
        <p:nvSpPr>
          <p:cNvPr id="8" name="Slide Number Placeholder 5"/>
          <p:cNvSpPr>
            <a:spLocks noGrp="1"/>
          </p:cNvSpPr>
          <p:nvPr>
            <p:ph type="sldNum" sz="quarter" idx="17"/>
          </p:nvPr>
        </p:nvSpPr>
        <p:spPr/>
        <p:txBody>
          <a:bodyPr/>
          <a:lstStyle>
            <a:lvl1pPr>
              <a:defRPr/>
            </a:lvl1pPr>
          </a:lstStyle>
          <a:p>
            <a:pPr>
              <a:defRPr/>
            </a:pPr>
            <a:fld id="{B0ADBE11-E7F7-4FF9-8956-B708FA18389D}" type="slidenum">
              <a:rPr lang="en-US" altLang="en-US"/>
              <a:pPr>
                <a:defRPr/>
              </a:pPr>
              <a:t>‹#›</a:t>
            </a:fld>
            <a:endParaRPr lang="en-US" altLang="en-US"/>
          </a:p>
        </p:txBody>
      </p:sp>
    </p:spTree>
    <p:extLst>
      <p:ext uri="{BB962C8B-B14F-4D97-AF65-F5344CB8AC3E}">
        <p14:creationId xmlns:p14="http://schemas.microsoft.com/office/powerpoint/2010/main" val="119309077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11200" y="533400"/>
            <a:ext cx="10769600" cy="2895600"/>
          </a:xfrm>
        </p:spPr>
        <p:txBody>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711200" y="4114800"/>
            <a:ext cx="8511403" cy="1905000"/>
          </a:xfrm>
        </p:spPr>
        <p:txBody>
          <a:bodyP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3D3DECC-920A-4531-B767-16C1862519DA}" type="slidenum">
              <a:rPr lang="en-US" altLang="en-US"/>
              <a:pPr>
                <a:defRPr/>
              </a:pPr>
              <a:t>‹#›</a:t>
            </a:fld>
            <a:endParaRPr lang="en-US" altLang="en-US"/>
          </a:p>
        </p:txBody>
      </p:sp>
    </p:spTree>
    <p:extLst>
      <p:ext uri="{BB962C8B-B14F-4D97-AF65-F5344CB8AC3E}">
        <p14:creationId xmlns:p14="http://schemas.microsoft.com/office/powerpoint/2010/main" val="332971718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04800" y="7112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8000"/>
              <a:t>“</a:t>
            </a:r>
          </a:p>
        </p:txBody>
      </p:sp>
      <p:sp>
        <p:nvSpPr>
          <p:cNvPr id="6" name="TextBox 5"/>
          <p:cNvSpPr txBox="1">
            <a:spLocks noChangeArrowheads="1"/>
          </p:cNvSpPr>
          <p:nvPr/>
        </p:nvSpPr>
        <p:spPr bwMode="auto">
          <a:xfrm>
            <a:off x="10261600" y="27686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8000"/>
              <a:t>”</a:t>
            </a:r>
          </a:p>
        </p:txBody>
      </p:sp>
      <p:sp>
        <p:nvSpPr>
          <p:cNvPr id="2" name="Title 1"/>
          <p:cNvSpPr>
            <a:spLocks noGrp="1"/>
          </p:cNvSpPr>
          <p:nvPr>
            <p:ph type="title"/>
          </p:nvPr>
        </p:nvSpPr>
        <p:spPr>
          <a:xfrm>
            <a:off x="1141711" y="533400"/>
            <a:ext cx="9146383" cy="2895600"/>
          </a:xfrm>
        </p:spPr>
        <p:txBody>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22401" y="3429000"/>
            <a:ext cx="8536623" cy="482600"/>
          </a:xfrm>
        </p:spPr>
        <p:txBody>
          <a:bodyP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711201" y="4301070"/>
            <a:ext cx="8509815" cy="1718730"/>
          </a:xfrm>
        </p:spPr>
        <p:txBody>
          <a:bodyP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7A12DEC4-1CB5-469C-9B79-E6B51D22F651}" type="slidenum">
              <a:rPr lang="en-US" altLang="en-US"/>
              <a:pPr>
                <a:defRPr/>
              </a:pPr>
              <a:t>‹#›</a:t>
            </a:fld>
            <a:endParaRPr lang="en-US" altLang="en-US"/>
          </a:p>
        </p:txBody>
      </p:sp>
    </p:spTree>
    <p:extLst>
      <p:ext uri="{BB962C8B-B14F-4D97-AF65-F5344CB8AC3E}">
        <p14:creationId xmlns:p14="http://schemas.microsoft.com/office/powerpoint/2010/main" val="266866358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11201" y="3429000"/>
            <a:ext cx="8509815" cy="1697400"/>
          </a:xfrm>
        </p:spPr>
        <p:txBody>
          <a:bodyPr anchor="b"/>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711200" y="5132981"/>
            <a:ext cx="8511403"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2A8FF99-391C-4543-AB0C-475E71EB3562}" type="slidenum">
              <a:rPr lang="en-US" altLang="en-US"/>
              <a:pPr>
                <a:defRPr/>
              </a:pPr>
              <a:t>‹#›</a:t>
            </a:fld>
            <a:endParaRPr lang="en-US" altLang="en-US"/>
          </a:p>
        </p:txBody>
      </p:sp>
    </p:spTree>
    <p:extLst>
      <p:ext uri="{BB962C8B-B14F-4D97-AF65-F5344CB8AC3E}">
        <p14:creationId xmlns:p14="http://schemas.microsoft.com/office/powerpoint/2010/main" val="348733410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04800" y="7112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8000"/>
              <a:t>“</a:t>
            </a:r>
          </a:p>
        </p:txBody>
      </p:sp>
      <p:sp>
        <p:nvSpPr>
          <p:cNvPr id="6" name="TextBox 5"/>
          <p:cNvSpPr txBox="1">
            <a:spLocks noChangeArrowheads="1"/>
          </p:cNvSpPr>
          <p:nvPr/>
        </p:nvSpPr>
        <p:spPr bwMode="auto">
          <a:xfrm>
            <a:off x="10261600" y="27686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8000"/>
              <a:t>”</a:t>
            </a:r>
          </a:p>
        </p:txBody>
      </p:sp>
      <p:sp>
        <p:nvSpPr>
          <p:cNvPr id="2" name="Title 1"/>
          <p:cNvSpPr>
            <a:spLocks noGrp="1"/>
          </p:cNvSpPr>
          <p:nvPr>
            <p:ph type="title"/>
          </p:nvPr>
        </p:nvSpPr>
        <p:spPr>
          <a:xfrm>
            <a:off x="1141712" y="533400"/>
            <a:ext cx="9146381" cy="2895600"/>
          </a:xfrm>
        </p:spPr>
        <p:txBody>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711201" y="3886200"/>
            <a:ext cx="8509815" cy="1049866"/>
          </a:xfrm>
        </p:spPr>
        <p:txBody>
          <a:bodyPr rtlCol="0" anchor="b">
            <a:normAutofit/>
          </a:bodyPr>
          <a:lstStyle>
            <a:lvl1pPr>
              <a:buNone/>
              <a:defRPr lang="en-US" sz="2000" b="0" cap="all" dirty="0">
                <a:ln w="3175" cmpd="sng">
                  <a:noFill/>
                </a:ln>
                <a:solidFill>
                  <a:schemeClr val="tx1"/>
                </a:solidFill>
                <a:effectLst/>
              </a:defRPr>
            </a:lvl1pPr>
          </a:lstStyle>
          <a:p>
            <a:pPr lvl="0"/>
            <a:r>
              <a:rPr lang="en-US"/>
              <a:t>Click to edit Master text styles</a:t>
            </a:r>
          </a:p>
        </p:txBody>
      </p:sp>
      <p:sp>
        <p:nvSpPr>
          <p:cNvPr id="3" name="Text Placeholder 2"/>
          <p:cNvSpPr>
            <a:spLocks noGrp="1"/>
          </p:cNvSpPr>
          <p:nvPr>
            <p:ph type="body" idx="1"/>
          </p:nvPr>
        </p:nvSpPr>
        <p:spPr>
          <a:xfrm>
            <a:off x="711200" y="4953000"/>
            <a:ext cx="8509813"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D2D8C33C-BB64-4229-87C0-2BE9848611ED}" type="slidenum">
              <a:rPr lang="en-US" altLang="en-US"/>
              <a:pPr>
                <a:defRPr/>
              </a:pPr>
              <a:t>‹#›</a:t>
            </a:fld>
            <a:endParaRPr lang="en-US" altLang="en-US"/>
          </a:p>
        </p:txBody>
      </p:sp>
    </p:spTree>
    <p:extLst>
      <p:ext uri="{BB962C8B-B14F-4D97-AF65-F5344CB8AC3E}">
        <p14:creationId xmlns:p14="http://schemas.microsoft.com/office/powerpoint/2010/main" val="308851965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11200" y="533400"/>
            <a:ext cx="10034211" cy="2895600"/>
          </a:xfrm>
        </p:spPr>
        <p:txBody>
          <a:bodyPr/>
          <a:lstStyle>
            <a:lvl1pPr>
              <a:defRPr lang="en-US" sz="2800" b="0" dirty="0"/>
            </a:lvl1pPr>
          </a:lstStyle>
          <a:p>
            <a:pPr lvl="0"/>
            <a:r>
              <a:rPr lang="en-US"/>
              <a:t>Click to edit Master title style</a:t>
            </a:r>
            <a:endParaRPr lang="en-US" dirty="0"/>
          </a:p>
        </p:txBody>
      </p:sp>
      <p:sp>
        <p:nvSpPr>
          <p:cNvPr id="10" name="Text Placeholder 9"/>
          <p:cNvSpPr>
            <a:spLocks noGrp="1"/>
          </p:cNvSpPr>
          <p:nvPr>
            <p:ph type="body" sz="quarter" idx="13"/>
          </p:nvPr>
        </p:nvSpPr>
        <p:spPr>
          <a:xfrm>
            <a:off x="711201" y="3928534"/>
            <a:ext cx="8509815" cy="838200"/>
          </a:xfrm>
        </p:spPr>
        <p:txBody>
          <a:bodyPr rtlCol="0" anchor="b">
            <a:normAutofit/>
          </a:bodyPr>
          <a:lstStyle>
            <a:lvl1pPr>
              <a:buNone/>
              <a:defRPr lang="en-US" sz="2000" b="0" cap="all" dirty="0">
                <a:ln w="3175" cmpd="sng">
                  <a:noFill/>
                </a:ln>
                <a:solidFill>
                  <a:schemeClr val="tx1"/>
                </a:solidFill>
                <a:effectLst/>
              </a:defRPr>
            </a:lvl1pPr>
          </a:lstStyle>
          <a:p>
            <a:pPr lvl="0"/>
            <a:r>
              <a:rPr lang="en-US"/>
              <a:t>Click to edit Master text styles</a:t>
            </a:r>
          </a:p>
        </p:txBody>
      </p:sp>
      <p:sp>
        <p:nvSpPr>
          <p:cNvPr id="3" name="Text Placeholder 2"/>
          <p:cNvSpPr>
            <a:spLocks noGrp="1"/>
          </p:cNvSpPr>
          <p:nvPr>
            <p:ph type="body" idx="1"/>
          </p:nvPr>
        </p:nvSpPr>
        <p:spPr>
          <a:xfrm>
            <a:off x="711200" y="4766736"/>
            <a:ext cx="8509813"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A830B3D1-7A28-43D5-BE6B-485548869816}" type="slidenum">
              <a:rPr lang="en-US" altLang="en-US"/>
              <a:pPr>
                <a:defRPr/>
              </a:pPr>
              <a:t>‹#›</a:t>
            </a:fld>
            <a:endParaRPr lang="en-US" altLang="en-US"/>
          </a:p>
        </p:txBody>
      </p:sp>
    </p:spTree>
    <p:extLst>
      <p:ext uri="{BB962C8B-B14F-4D97-AF65-F5344CB8AC3E}">
        <p14:creationId xmlns:p14="http://schemas.microsoft.com/office/powerpoint/2010/main" val="204476494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11201" y="533401"/>
            <a:ext cx="8739823"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FA8B15B-2B6D-41F7-8673-10DAFCA06A1C}" type="slidenum">
              <a:rPr lang="en-US" altLang="en-US"/>
              <a:pPr>
                <a:defRPr/>
              </a:pPr>
              <a:t>‹#›</a:t>
            </a:fld>
            <a:endParaRPr lang="en-US" altLang="en-US"/>
          </a:p>
        </p:txBody>
      </p:sp>
    </p:spTree>
    <p:extLst>
      <p:ext uri="{BB962C8B-B14F-4D97-AF65-F5344CB8AC3E}">
        <p14:creationId xmlns:p14="http://schemas.microsoft.com/office/powerpoint/2010/main" val="42678694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55208" y="533400"/>
            <a:ext cx="2725592" cy="4419600"/>
          </a:xfrm>
        </p:spPr>
        <p:txBody>
          <a:bodyPr vert="eaVert"/>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11200" y="533400"/>
            <a:ext cx="7800016"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A8839AF-FF3C-4ADF-A524-C292941CDB12}" type="slidenum">
              <a:rPr lang="en-US" altLang="en-US"/>
              <a:pPr>
                <a:defRPr/>
              </a:pPr>
              <a:t>‹#›</a:t>
            </a:fld>
            <a:endParaRPr lang="en-US" altLang="en-US"/>
          </a:p>
        </p:txBody>
      </p:sp>
    </p:spTree>
    <p:extLst>
      <p:ext uri="{BB962C8B-B14F-4D97-AF65-F5344CB8AC3E}">
        <p14:creationId xmlns:p14="http://schemas.microsoft.com/office/powerpoint/2010/main" val="23653984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lstStyle/>
          <a:p>
            <a:r>
              <a:rPr lang="en-US"/>
              <a:t>Click to edit Master title style</a:t>
            </a:r>
          </a:p>
        </p:txBody>
      </p:sp>
      <p:sp>
        <p:nvSpPr>
          <p:cNvPr id="3" name="Content Placeholder 2"/>
          <p:cNvSpPr>
            <a:spLocks noGrp="1"/>
          </p:cNvSpPr>
          <p:nvPr>
            <p:ph sz="half" idx="1"/>
          </p:nvPr>
        </p:nvSpPr>
        <p:spPr>
          <a:xfrm>
            <a:off x="1914144" y="1524000"/>
            <a:ext cx="4876800" cy="4663440"/>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034784" y="1524000"/>
            <a:ext cx="4876800" cy="4663440"/>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smtClean="0"/>
            </a:lvl1pPr>
          </a:lstStyle>
          <a:p>
            <a:pPr>
              <a:defRPr/>
            </a:pPr>
            <a:fld id="{B6A90E0D-9E37-4BC8-BB76-21EE66C131A9}" type="datetimeFigureOut">
              <a:rPr lang="en-GB"/>
              <a:pPr>
                <a:defRPr/>
              </a:pPr>
              <a:t>05/10/2020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vl1pPr>
          </a:lstStyle>
          <a:p>
            <a:pPr>
              <a:defRPr/>
            </a:pPr>
            <a:fld id="{E71D2892-21EA-4DC4-B84F-51A705FABCED}" type="slidenum">
              <a:rPr lang="en-GB"/>
              <a:pPr>
                <a:defRPr/>
              </a:pPr>
              <a:t>‹#›</a:t>
            </a:fld>
            <a:endParaRPr lang="en-GB"/>
          </a:p>
        </p:txBody>
      </p:sp>
    </p:spTree>
    <p:extLst>
      <p:ext uri="{BB962C8B-B14F-4D97-AF65-F5344CB8AC3E}">
        <p14:creationId xmlns:p14="http://schemas.microsoft.com/office/powerpoint/2010/main" val="948436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64D4EF"/>
            </a:gs>
            <a:gs pos="10001">
              <a:srgbClr val="64D4EF"/>
            </a:gs>
            <a:gs pos="100000">
              <a:srgbClr val="06588E"/>
            </a:gs>
          </a:gsLst>
          <a:lin ang="6120000" scaled="1"/>
        </a:gradFill>
        <a:effectLst/>
      </p:bgPr>
    </p:bg>
    <p:spTree>
      <p:nvGrpSpPr>
        <p:cNvPr id="1" name=""/>
        <p:cNvGrpSpPr/>
        <p:nvPr/>
      </p:nvGrpSpPr>
      <p:grpSpPr>
        <a:xfrm>
          <a:off x="0" y="0"/>
          <a:ext cx="0" cy="0"/>
          <a:chOff x="0" y="0"/>
          <a:chExt cx="0" cy="0"/>
        </a:xfrm>
      </p:grpSpPr>
      <p:grpSp>
        <p:nvGrpSpPr>
          <p:cNvPr id="1026" name="Group 6"/>
          <p:cNvGrpSpPr>
            <a:grpSpLocks/>
          </p:cNvGrpSpPr>
          <p:nvPr/>
        </p:nvGrpSpPr>
        <p:grpSpPr bwMode="auto">
          <a:xfrm>
            <a:off x="8894234" y="3894138"/>
            <a:ext cx="3293533" cy="2659062"/>
            <a:chOff x="6687077" y="3259666"/>
            <a:chExt cx="2981857" cy="3208867"/>
          </a:xfrm>
        </p:grpSpPr>
        <p:cxnSp>
          <p:nvCxnSpPr>
            <p:cNvPr id="8" name="Straight Connector 7"/>
            <p:cNvCxnSpPr/>
            <p:nvPr/>
          </p:nvCxnSpPr>
          <p:spPr>
            <a:xfrm flipH="1">
              <a:off x="8756746" y="3259666"/>
              <a:ext cx="912188" cy="91189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5724"/>
              <a:ext cx="2981857" cy="2982809"/>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1737" y="3581511"/>
              <a:ext cx="1897197" cy="1896584"/>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130" y="3433998"/>
              <a:ext cx="1740055" cy="1739494"/>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388" y="3985732"/>
              <a:ext cx="1264798" cy="126439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11200" y="4495800"/>
            <a:ext cx="873971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1028" name="Text Placeholder 2"/>
          <p:cNvSpPr>
            <a:spLocks noGrp="1"/>
          </p:cNvSpPr>
          <p:nvPr>
            <p:ph type="body" idx="1"/>
          </p:nvPr>
        </p:nvSpPr>
        <p:spPr bwMode="auto">
          <a:xfrm>
            <a:off x="711200" y="533400"/>
            <a:ext cx="8739717" cy="3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9906000" y="6172201"/>
            <a:ext cx="1602317"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defRPr/>
            </a:pPr>
            <a:endParaRPr lang="en-US"/>
          </a:p>
        </p:txBody>
      </p:sp>
      <p:sp>
        <p:nvSpPr>
          <p:cNvPr id="5" name="Footer Placeholder 4"/>
          <p:cNvSpPr>
            <a:spLocks noGrp="1"/>
          </p:cNvSpPr>
          <p:nvPr>
            <p:ph type="ftr" sz="quarter" idx="3"/>
          </p:nvPr>
        </p:nvSpPr>
        <p:spPr>
          <a:xfrm>
            <a:off x="711200" y="6172201"/>
            <a:ext cx="7749117"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defRPr/>
            </a:pPr>
            <a:endParaRPr lang="en-US"/>
          </a:p>
        </p:txBody>
      </p:sp>
      <p:sp>
        <p:nvSpPr>
          <p:cNvPr id="6" name="Slide Number Placeholder 5"/>
          <p:cNvSpPr>
            <a:spLocks noGrp="1"/>
          </p:cNvSpPr>
          <p:nvPr>
            <p:ph type="sldNum" sz="quarter" idx="4"/>
          </p:nvPr>
        </p:nvSpPr>
        <p:spPr>
          <a:xfrm>
            <a:off x="10365317" y="5578476"/>
            <a:ext cx="1143000"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pPr>
              <a:defRPr/>
            </a:pPr>
            <a:fld id="{8017DED8-F79F-4967-AA87-B3061251D1F1}" type="slidenum">
              <a:rPr lang="en-US" altLang="en-US"/>
              <a:pPr>
                <a:defRPr/>
              </a:pPr>
              <a:t>‹#›</a:t>
            </a:fld>
            <a:endParaRPr lang="en-US" altLang="en-US"/>
          </a:p>
        </p:txBody>
      </p:sp>
    </p:spTree>
    <p:extLst>
      <p:ext uri="{BB962C8B-B14F-4D97-AF65-F5344CB8AC3E}">
        <p14:creationId xmlns:p14="http://schemas.microsoft.com/office/powerpoint/2010/main" val="293373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hdr="0" ftr="0" dt="0"/>
  <p:txStyles>
    <p:titleStyle>
      <a:lvl1pPr algn="l" defTabSz="457200" rtl="0" eaLnBrk="0" fontAlgn="base" hangingPunct="0">
        <a:spcBef>
          <a:spcPct val="0"/>
        </a:spcBef>
        <a:spcAft>
          <a:spcPct val="0"/>
        </a:spcAft>
        <a:defRPr sz="3200" kern="1200" cap="all">
          <a:ln w="3175" cmpd="sng">
            <a:noFill/>
          </a:ln>
          <a:solidFill>
            <a:schemeClr val="tx1"/>
          </a:solidFill>
          <a:latin typeface="+mj-lt"/>
          <a:ea typeface="+mj-ea"/>
          <a:cs typeface="+mj-cs"/>
        </a:defRPr>
      </a:lvl1pPr>
      <a:lvl2pPr algn="l" defTabSz="457200" rtl="0" eaLnBrk="0" fontAlgn="base" hangingPunct="0">
        <a:spcBef>
          <a:spcPct val="0"/>
        </a:spcBef>
        <a:spcAft>
          <a:spcPct val="0"/>
        </a:spcAft>
        <a:defRPr sz="3200">
          <a:solidFill>
            <a:schemeClr val="tx1"/>
          </a:solidFill>
          <a:latin typeface="Century Gothic" panose="020B0502020202020204" pitchFamily="34" charset="0"/>
        </a:defRPr>
      </a:lvl2pPr>
      <a:lvl3pPr algn="l" defTabSz="457200" rtl="0" eaLnBrk="0" fontAlgn="base" hangingPunct="0">
        <a:spcBef>
          <a:spcPct val="0"/>
        </a:spcBef>
        <a:spcAft>
          <a:spcPct val="0"/>
        </a:spcAft>
        <a:defRPr sz="3200">
          <a:solidFill>
            <a:schemeClr val="tx1"/>
          </a:solidFill>
          <a:latin typeface="Century Gothic" panose="020B0502020202020204" pitchFamily="34" charset="0"/>
        </a:defRPr>
      </a:lvl3pPr>
      <a:lvl4pPr algn="l" defTabSz="457200" rtl="0" eaLnBrk="0" fontAlgn="base" hangingPunct="0">
        <a:spcBef>
          <a:spcPct val="0"/>
        </a:spcBef>
        <a:spcAft>
          <a:spcPct val="0"/>
        </a:spcAft>
        <a:defRPr sz="3200">
          <a:solidFill>
            <a:schemeClr val="tx1"/>
          </a:solidFill>
          <a:latin typeface="Century Gothic" panose="020B0502020202020204" pitchFamily="34" charset="0"/>
        </a:defRPr>
      </a:lvl4pPr>
      <a:lvl5pPr algn="l" defTabSz="457200" rtl="0" eaLnBrk="0" fontAlgn="base" hangingPunct="0">
        <a:spcBef>
          <a:spcPct val="0"/>
        </a:spcBef>
        <a:spcAft>
          <a:spcPct val="0"/>
        </a:spcAft>
        <a:defRPr sz="3200">
          <a:solidFill>
            <a:schemeClr val="tx1"/>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2000" kern="1200">
          <a:solidFill>
            <a:srgbClr val="0F496F"/>
          </a:solidFill>
          <a:latin typeface="+mn-lt"/>
          <a:ea typeface="+mn-ea"/>
          <a:cs typeface="+mn-cs"/>
        </a:defRPr>
      </a:lvl1pPr>
      <a:lvl2pPr marL="7429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kern="1200">
          <a:solidFill>
            <a:srgbClr val="0F496F"/>
          </a:solidFill>
          <a:latin typeface="+mn-lt"/>
          <a:ea typeface="+mn-ea"/>
          <a:cs typeface="+mn-cs"/>
        </a:defRPr>
      </a:lvl2pPr>
      <a:lvl3pPr marL="12001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600" kern="1200">
          <a:solidFill>
            <a:srgbClr val="0F496F"/>
          </a:solidFill>
          <a:latin typeface="+mn-lt"/>
          <a:ea typeface="+mn-ea"/>
          <a:cs typeface="+mn-cs"/>
        </a:defRPr>
      </a:lvl3pPr>
      <a:lvl4pPr marL="15430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4pPr>
      <a:lvl5pPr marL="20002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geotechnicaldesign.info/bs8004-2015.html" TargetMode="External"/><Relationship Id="rId2" Type="http://schemas.openxmlformats.org/officeDocument/2006/relationships/hyperlink" Target="https://geotechnicaldesign.info/bs5930-2015.html"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geotechnicaldesign.info/bs5930-2015/g4-1.html"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amp;esrc=s&amp;frm=1&amp;source=images&amp;cd=&amp;cad=rja&amp;docid=MnUJJ7CXXLnWfM&amp;tbnid=03ri8nW4U34WTM:&amp;ved=0CAUQjRw&amp;url=http://www.surecoredrilling.com/company/services/&amp;ei=vHJMUoqNIeWa0QXpvYGYBQ&amp;bvm=bv.53371865,d.d2k&amp;psig=AFQjCNHQllFqfYL_oGHicirf3x8bWqpDTg&amp;ust=1380828143631531" TargetMode="Externa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hyperlink" Target="http://www.google.co.uk/url?sa=i&amp;rct=j&amp;q=&amp;esrc=s&amp;frm=1&amp;source=images&amp;cd=&amp;cad=rja&amp;docid=MnUJJ7CXXLnWfM&amp;tbnid=03ri8nW4U34WTM:&amp;ved=0CAUQjRw&amp;url=http://www.ontrackdrilling.com/hollow_and_solid_stem_auger.php&amp;ei=9nJMUv_tJ4iJ0AXOz4EI&amp;bvm=bv.53371865,d.d2k&amp;psig=AFQjCNHQllFqfYL_oGHicirf3x8bWqpDTg&amp;ust=1380828143631531"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google.co.uk/url?sa=i&amp;rct=j&amp;q=&amp;esrc=s&amp;frm=1&amp;source=images&amp;cd=&amp;cad=rja&amp;docid=4KbaZOV3f5ChJM&amp;tbnid=HQBW-Zky6yI46M:&amp;ved=0CAUQjRw&amp;url=http://bostinno.streetwise.co/2013/03/01/what-causes-sinkholes-sinkhole-swallows-up-florida-man-photos/sinkhole-types3/&amp;ei=WFFDUuiUL8KrhQezg4D4Dw&amp;psig=AFQjCNH-bVKboXGI2pref_vcGFvunBvi7w&amp;ust=1380229416997530" TargetMode="Externa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hyperlink" Target="http://www.google.co.uk/url?sa=i&amp;rct=j&amp;q=&amp;esrc=s&amp;frm=1&amp;source=images&amp;cd=&amp;cad=rja&amp;docid=TZU9i04XPOID6M&amp;tbnid=nVqnKbTbbQfirM:&amp;ved=0CAUQjRw&amp;url=http://darkroom.baltimoresun.com/2013/08/sinkholes-from-around-the-globe/&amp;ei=Q1JDUqn9OcaohAfF2IF4&amp;psig=AFQjCNH-bVKboXGI2pref_vcGFvunBvi7w&amp;ust=1380229416997530" TargetMode="Externa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url?sa=i&amp;source=images&amp;cd=&amp;cad=rja&amp;docid=rZ_tt8iRktUbbM&amp;tbnid=A4-fFWFNQN28CM:&amp;ved=0CAgQjRwwAA&amp;url=http://www.thesuburbanjungle.com/tag/anxiety&amp;ei=555AUvDSCcarhQfByIDQBA&amp;psig=AFQjCNFTj_tJ34Snzvhqhz00wJePJUy-RQ&amp;ust=1380053095301129"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google.co.uk/url?sa=i&amp;rct=j&amp;q=&amp;esrc=s&amp;frm=1&amp;source=images&amp;cd=&amp;cad=rja&amp;docid=c2W4YYcV95m6iM&amp;tbnid=8S2EK1j-NNoYIM:&amp;ved=0CAUQjRw&amp;url=http://www.omegaletter.com/articles/articles.asp?ArticleID=7587&amp;ei=z1BDUoXODMfQhAeohoDoBA&amp;psig=AFQjCNH-bVKboXGI2pref_vcGFvunBvi7w&amp;ust=1380229416997530"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QMtAqIvFANiKfM&amp;tbnid=CK6Z4V5UazOlKM:&amp;ved=0CAUQjRw&amp;url=http://www.hulaproject.org/2012/04&amp;ei=SUlDUuf2IMeqhAeoooC4Cw&amp;psig=AFQjCNG7-rx6d0kwFAwFyjQMl1B2i1wCsg&amp;ust=1380227650463267" TargetMode="External"/><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google.co.uk/url?sa=i&amp;rct=j&amp;q=&amp;esrc=s&amp;frm=1&amp;source=images&amp;cd=&amp;cad=rja&amp;docid=22XNQOONJUXR7M&amp;tbnid=JFpI62UtWn5S4M:&amp;ved=0CAUQjRw&amp;url=http://www.propertysolutions.me.uk/&amp;ei=U01DUoSKA8LwhQeC_YHIAQ&amp;bvm=bv.53077864,d.ZGU&amp;psig=AFQjCNEF1Uix7yk1Rq5dms1GPw6zrevbhQ&amp;ust=1380228813767507" TargetMode="Externa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hyperlink" Target="http://www.google.co.uk/url?sa=i&amp;rct=j&amp;q=&amp;esrc=s&amp;frm=1&amp;source=images&amp;cd=&amp;cad=rja&amp;docid=z8H80H8AqobnlM&amp;tbnid=scifpYkzpZYDyM:&amp;ved=0CAUQjRw&amp;url=http://www.stltoday.com/news/local/illinois/illinois-district-replacing-elementary-school-ruined-by-collapsing-mine/article_ef5a27fa-df51-5c36-b52c-eaf53b1b905a.html&amp;ei=L05DUqbXFJSqhAeNm4DoAQ&amp;bvm=bv.53077864,d.ZGU&amp;psig=AFQjCNEF1Uix7yk1Rq5dms1GPw6zrevbhQ&amp;ust=1380228813767507"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bgs.ac.uk/discoveringGeology/hazards/landslides/images/earthflow.jpg"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geotechnicaldesign.info/bs5930-2015/g5-1.html" TargetMode="External"/><Relationship Id="rId7" Type="http://schemas.openxmlformats.org/officeDocument/2006/relationships/hyperlink" Target="https://geotechnicaldesign.info/bs5930-2015/g7-1.html#g9" TargetMode="External"/><Relationship Id="rId2" Type="http://schemas.openxmlformats.org/officeDocument/2006/relationships/hyperlink" Target="https://geotechnicaldesign.info/bs5930-2015/g4-1.html" TargetMode="External"/><Relationship Id="rId1" Type="http://schemas.openxmlformats.org/officeDocument/2006/relationships/slideLayout" Target="../slideLayouts/slideLayout7.xml"/><Relationship Id="rId6" Type="http://schemas.openxmlformats.org/officeDocument/2006/relationships/hyperlink" Target="https://geotechnicaldesign.info/bs5930-2015/g7-1.html#g8" TargetMode="External"/><Relationship Id="rId5" Type="http://schemas.openxmlformats.org/officeDocument/2006/relationships/hyperlink" Target="https://geotechnicaldesign.info/bs5930-2015/g7-1.html" TargetMode="External"/><Relationship Id="rId4" Type="http://schemas.openxmlformats.org/officeDocument/2006/relationships/hyperlink" Target="https://geotechnicaldesign.info/bs5930-2015/g6-1.html"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geotechnicaldesign.info/ec7p2.html"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s://geotechnicaldesign.info/bs5930-2015/g5-1.html"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geotechnicaldesign.info/bs5930-2015/g12-1.html" TargetMode="External"/><Relationship Id="rId2" Type="http://schemas.openxmlformats.org/officeDocument/2006/relationships/hyperlink" Target="https://geotechnicaldesign.info/bs5930-2015/g10-1.html#g11" TargetMode="External"/><Relationship Id="rId1" Type="http://schemas.openxmlformats.org/officeDocument/2006/relationships/slideLayout" Target="../slideLayouts/slideLayout2.xml"/><Relationship Id="rId5" Type="http://schemas.openxmlformats.org/officeDocument/2006/relationships/hyperlink" Target="https://geotechnicaldesign.info/bs5930-2015/g14-1.html" TargetMode="External"/><Relationship Id="rId4" Type="http://schemas.openxmlformats.org/officeDocument/2006/relationships/hyperlink" Target="https://geotechnicaldesign.info/bs5930-2015/g12-1.html#g13" TargetMode="External"/></Relationships>
</file>

<file path=ppt/slides/_rels/slide37.xml.rels><?xml version="1.0" encoding="UTF-8" standalone="yes"?>
<Relationships xmlns="http://schemas.openxmlformats.org/package/2006/relationships"><Relationship Id="rId2" Type="http://schemas.openxmlformats.org/officeDocument/2006/relationships/hyperlink" Target="https://geotechnicaldesign.info/bs5930-2015/g10-1.html#g11"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hyperlink" Target="https://geotechnicaldesign.info/bs5930-2015/g12-1.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1" name="Rectangle 2"/>
          <p:cNvSpPr>
            <a:spLocks noGrp="1" noChangeArrowheads="1"/>
          </p:cNvSpPr>
          <p:nvPr>
            <p:ph type="ctrTitle"/>
          </p:nvPr>
        </p:nvSpPr>
        <p:spPr>
          <a:xfrm>
            <a:off x="2019300" y="762001"/>
            <a:ext cx="8229600" cy="1736725"/>
          </a:xfrm>
        </p:spPr>
        <p:txBody>
          <a:bodyPr/>
          <a:lstStyle/>
          <a:p>
            <a:pPr algn="ctr" eaLnBrk="1" fontAlgn="auto" hangingPunct="1">
              <a:spcAft>
                <a:spcPts val="0"/>
              </a:spcAft>
              <a:defRPr/>
            </a:pPr>
            <a:r>
              <a:rPr lang="en-US" altLang="en-US" b="1" dirty="0"/>
              <a:t>CODE OF PRACTICE FOR </a:t>
            </a:r>
            <a:r>
              <a:rPr lang="en-US" altLang="en-US" b="1"/>
              <a:t>GROUND INVESTIGATION 1</a:t>
            </a:r>
            <a:r>
              <a:rPr lang="en-US" altLang="en-US"/>
              <a:t> </a:t>
            </a:r>
            <a:endParaRPr lang="en-US" altLang="en-US" dirty="0"/>
          </a:p>
        </p:txBody>
      </p:sp>
      <p:sp>
        <p:nvSpPr>
          <p:cNvPr id="7171" name="Rectangle 1"/>
          <p:cNvSpPr>
            <a:spLocks noChangeArrowheads="1"/>
          </p:cNvSpPr>
          <p:nvPr/>
        </p:nvSpPr>
        <p:spPr bwMode="auto">
          <a:xfrm>
            <a:off x="3292475" y="2563813"/>
            <a:ext cx="5715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hlinkClick r:id="rId2"/>
              </a:rPr>
              <a:t>https://geotechnicaldesign.info/bs5930-2015.html</a:t>
            </a: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p:txBody>
      </p:sp>
      <p:sp>
        <p:nvSpPr>
          <p:cNvPr id="7172" name="Rectangle 4"/>
          <p:cNvSpPr>
            <a:spLocks noChangeArrowheads="1"/>
          </p:cNvSpPr>
          <p:nvPr/>
        </p:nvSpPr>
        <p:spPr bwMode="auto">
          <a:xfrm>
            <a:off x="2705392" y="5637055"/>
            <a:ext cx="637222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US" altLang="en-US" b="1" dirty="0" smtClean="0">
                <a:solidFill>
                  <a:prstClr val="white"/>
                </a:solidFill>
                <a:latin typeface="Arial" panose="020B0604020202020204" pitchFamily="34" charset="0"/>
              </a:rPr>
              <a:t>School </a:t>
            </a:r>
            <a:r>
              <a:rPr lang="en-US" altLang="en-US" b="1" dirty="0">
                <a:solidFill>
                  <a:prstClr val="white"/>
                </a:solidFill>
                <a:latin typeface="Arial" panose="020B0604020202020204" pitchFamily="34" charset="0"/>
              </a:rPr>
              <a:t>of The Built and Natural Environments</a:t>
            </a:r>
          </a:p>
          <a:p>
            <a:pPr algn="ctr" eaLnBrk="0" fontAlgn="base" hangingPunct="0">
              <a:spcBef>
                <a:spcPct val="0"/>
              </a:spcBef>
              <a:spcAft>
                <a:spcPct val="0"/>
              </a:spcAft>
            </a:pPr>
            <a:r>
              <a:rPr lang="en-US" altLang="en-US" b="1" dirty="0">
                <a:solidFill>
                  <a:prstClr val="white"/>
                </a:solidFill>
                <a:latin typeface="Arial" panose="020B0604020202020204" pitchFamily="34" charset="0"/>
                <a:cs typeface="Lucida Sans Unicode" panose="020B0602030504020204" pitchFamily="34" charset="0"/>
              </a:rPr>
              <a:t>Allan Nantel</a:t>
            </a:r>
          </a:p>
          <a:p>
            <a:pPr algn="ctr" eaLnBrk="0" fontAlgn="base" hangingPunct="0">
              <a:spcBef>
                <a:spcPct val="0"/>
              </a:spcBef>
              <a:spcAft>
                <a:spcPct val="0"/>
              </a:spcAft>
            </a:pPr>
            <a:r>
              <a:rPr lang="en-US" altLang="en-US" b="1" dirty="0">
                <a:solidFill>
                  <a:prstClr val="white"/>
                </a:solidFill>
                <a:latin typeface="Arial" panose="020B0604020202020204" pitchFamily="34" charset="0"/>
                <a:cs typeface="Lucida Sans Unicode" panose="020B0602030504020204" pitchFamily="34" charset="0"/>
              </a:rPr>
              <a:t>July </a:t>
            </a:r>
            <a:r>
              <a:rPr lang="en-US" altLang="en-US" b="1" dirty="0" smtClean="0">
                <a:solidFill>
                  <a:prstClr val="white"/>
                </a:solidFill>
                <a:latin typeface="Arial" panose="020B0604020202020204" pitchFamily="34" charset="0"/>
                <a:cs typeface="Lucida Sans Unicode" panose="020B0602030504020204" pitchFamily="34" charset="0"/>
              </a:rPr>
              <a:t>2020</a:t>
            </a:r>
            <a:endParaRPr lang="en-US" altLang="en-US" b="1" dirty="0">
              <a:solidFill>
                <a:prstClr val="white"/>
              </a:solidFill>
              <a:latin typeface="Arial" panose="020B0604020202020204" pitchFamily="34" charset="0"/>
              <a:cs typeface="Lucida Sans Unicode" panose="020B0602030504020204" pitchFamily="34" charset="0"/>
            </a:endParaRPr>
          </a:p>
        </p:txBody>
      </p:sp>
      <p:sp>
        <p:nvSpPr>
          <p:cNvPr id="7173" name="Rectangle 1"/>
          <p:cNvSpPr>
            <a:spLocks noChangeArrowheads="1"/>
          </p:cNvSpPr>
          <p:nvPr/>
        </p:nvSpPr>
        <p:spPr bwMode="auto">
          <a:xfrm>
            <a:off x="4437063" y="3998913"/>
            <a:ext cx="31607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fontAlgn="base">
              <a:spcBef>
                <a:spcPct val="0"/>
              </a:spcBef>
              <a:spcAft>
                <a:spcPct val="0"/>
              </a:spcAft>
            </a:pPr>
            <a:r>
              <a:rPr lang="en-GB" altLang="en-US">
                <a:solidFill>
                  <a:prstClr val="black"/>
                </a:solidFill>
                <a:latin typeface="Arial" panose="020B0604020202020204" pitchFamily="34" charset="0"/>
              </a:rPr>
              <a:t>Standard Number - BS 5930</a:t>
            </a:r>
          </a:p>
        </p:txBody>
      </p:sp>
      <p:sp>
        <p:nvSpPr>
          <p:cNvPr id="7174" name="Rectangle 2"/>
          <p:cNvSpPr>
            <a:spLocks noChangeArrowheads="1"/>
          </p:cNvSpPr>
          <p:nvPr/>
        </p:nvSpPr>
        <p:spPr bwMode="auto">
          <a:xfrm>
            <a:off x="5181600" y="4341814"/>
            <a:ext cx="16716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fontAlgn="base">
              <a:spcBef>
                <a:spcPct val="0"/>
              </a:spcBef>
              <a:spcAft>
                <a:spcPct val="0"/>
              </a:spcAft>
            </a:pPr>
            <a:r>
              <a:rPr lang="en-GB" altLang="en-US">
                <a:solidFill>
                  <a:prstClr val="black"/>
                </a:solidFill>
                <a:latin typeface="Arial" panose="020B0604020202020204" pitchFamily="34" charset="0"/>
              </a:rPr>
              <a:t>31st July 2015</a:t>
            </a:r>
          </a:p>
        </p:txBody>
      </p:sp>
      <p:sp>
        <p:nvSpPr>
          <p:cNvPr id="7175" name="Rectangle 1"/>
          <p:cNvSpPr>
            <a:spLocks noChangeArrowheads="1"/>
          </p:cNvSpPr>
          <p:nvPr/>
        </p:nvSpPr>
        <p:spPr bwMode="auto">
          <a:xfrm>
            <a:off x="3276601" y="3403601"/>
            <a:ext cx="62198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hlinkClick r:id="rId3"/>
              </a:rPr>
              <a:t>https://geotechnicaldesign.info/bs8004-2015.html</a:t>
            </a: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r>
              <a:rPr lang="en-GB" altLang="en-US">
                <a:solidFill>
                  <a:prstClr val="white"/>
                </a:solidFill>
              </a:rPr>
              <a:t>l</a:t>
            </a:r>
          </a:p>
        </p:txBody>
      </p:sp>
    </p:spTree>
    <p:extLst>
      <p:ext uri="{BB962C8B-B14F-4D97-AF65-F5344CB8AC3E}">
        <p14:creationId xmlns:p14="http://schemas.microsoft.com/office/powerpoint/2010/main" val="4155923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ChangeArrowheads="1"/>
          </p:cNvSpPr>
          <p:nvPr/>
        </p:nvSpPr>
        <p:spPr bwMode="auto">
          <a:xfrm>
            <a:off x="3429000" y="2133601"/>
            <a:ext cx="47815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defRPr>
                <a:solidFill>
                  <a:schemeClr val="tx1"/>
                </a:solidFill>
                <a:latin typeface="Tahoma" panose="020B0604030504040204" pitchFamily="34" charset="0"/>
                <a:cs typeface="Arial" panose="020B0604020202020204" pitchFamily="34" charset="0"/>
              </a:defRPr>
            </a:lvl1pPr>
            <a:lvl2pPr>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lvl="1" eaLnBrk="0" fontAlgn="base" hangingPunct="0">
              <a:spcBef>
                <a:spcPct val="0"/>
              </a:spcBef>
              <a:spcAft>
                <a:spcPct val="0"/>
              </a:spcAft>
            </a:pPr>
            <a:r>
              <a:rPr lang="en-GB" altLang="en-US" sz="4000">
                <a:solidFill>
                  <a:prstClr val="white"/>
                </a:solidFill>
                <a:hlinkClick r:id="rId2"/>
              </a:rPr>
              <a:t>Primary objectives</a:t>
            </a:r>
            <a:endParaRPr lang="en-GB" altLang="en-US" sz="4000">
              <a:solidFill>
                <a:prstClr val="white"/>
              </a:solidFill>
            </a:endParaRPr>
          </a:p>
        </p:txBody>
      </p:sp>
      <p:sp>
        <p:nvSpPr>
          <p:cNvPr id="4" name="TextBox 3"/>
          <p:cNvSpPr txBox="1">
            <a:spLocks noChangeArrowheads="1"/>
          </p:cNvSpPr>
          <p:nvPr/>
        </p:nvSpPr>
        <p:spPr bwMode="auto">
          <a:xfrm>
            <a:off x="4267200" y="3886200"/>
            <a:ext cx="358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200">
                <a:solidFill>
                  <a:prstClr val="white"/>
                </a:solidFill>
              </a:rPr>
              <a:t>WHAT ARE THEY?</a:t>
            </a:r>
          </a:p>
        </p:txBody>
      </p:sp>
      <p:sp>
        <p:nvSpPr>
          <p:cNvPr id="5" name="TextBox 4"/>
          <p:cNvSpPr txBox="1">
            <a:spLocks noChangeArrowheads="1"/>
          </p:cNvSpPr>
          <p:nvPr/>
        </p:nvSpPr>
        <p:spPr bwMode="auto">
          <a:xfrm>
            <a:off x="5181600" y="4572000"/>
            <a:ext cx="1371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white"/>
                </a:solidFill>
              </a:rPr>
              <a:t>10 Minutes</a:t>
            </a:r>
          </a:p>
        </p:txBody>
      </p:sp>
    </p:spTree>
    <p:extLst>
      <p:ext uri="{BB962C8B-B14F-4D97-AF65-F5344CB8AC3E}">
        <p14:creationId xmlns:p14="http://schemas.microsoft.com/office/powerpoint/2010/main" val="6361577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a:xfrm>
            <a:off x="2132014" y="-76200"/>
            <a:ext cx="6554787" cy="1524000"/>
          </a:xfrm>
        </p:spPr>
        <p:txBody>
          <a:bodyPr/>
          <a:lstStyle/>
          <a:p>
            <a:pPr eaLnBrk="1" fontAlgn="auto" hangingPunct="1">
              <a:spcAft>
                <a:spcPts val="0"/>
              </a:spcAft>
              <a:defRPr/>
            </a:pPr>
            <a:r>
              <a:rPr lang="en-US" altLang="en-US" b="1" dirty="0"/>
              <a:t>SITE EXPLORATION PROGRAM </a:t>
            </a:r>
          </a:p>
        </p:txBody>
      </p:sp>
      <p:sp>
        <p:nvSpPr>
          <p:cNvPr id="9219" name="Rectangle 3"/>
          <p:cNvSpPr>
            <a:spLocks noGrp="1" noChangeArrowheads="1"/>
          </p:cNvSpPr>
          <p:nvPr>
            <p:ph idx="1"/>
          </p:nvPr>
        </p:nvSpPr>
        <p:spPr>
          <a:xfrm>
            <a:off x="1828800" y="1752600"/>
            <a:ext cx="8305800" cy="4114800"/>
          </a:xfrm>
        </p:spPr>
        <p:txBody>
          <a:bodyPr/>
          <a:lstStyle/>
          <a:p>
            <a:pPr algn="just" eaLnBrk="1" hangingPunct="1">
              <a:buFont typeface="Wingdings" panose="05000000000000000000" pitchFamily="2" charset="2"/>
              <a:buNone/>
            </a:pPr>
            <a:r>
              <a:rPr lang="en-US" altLang="en-US" dirty="0">
                <a:solidFill>
                  <a:srgbClr val="FFCC00"/>
                </a:solidFill>
              </a:rPr>
              <a:t>    </a:t>
            </a:r>
            <a:r>
              <a:rPr lang="en-US" altLang="en-US" sz="2400" dirty="0">
                <a:solidFill>
                  <a:schemeClr val="bg1"/>
                </a:solidFill>
              </a:rPr>
              <a:t>‘The </a:t>
            </a:r>
            <a:r>
              <a:rPr lang="en-US" altLang="en-US" sz="2400" dirty="0" smtClean="0">
                <a:solidFill>
                  <a:schemeClr val="bg1"/>
                </a:solidFill>
              </a:rPr>
              <a:t>Primary  </a:t>
            </a:r>
            <a:r>
              <a:rPr lang="en-US" altLang="en-US" sz="2400" dirty="0">
                <a:solidFill>
                  <a:schemeClr val="bg1"/>
                </a:solidFill>
              </a:rPr>
              <a:t>of the exploration program is to determine, within practical limits, the stratification and engineering properties of the soils and geology underlying the site’. </a:t>
            </a:r>
          </a:p>
          <a:p>
            <a:pPr algn="just" eaLnBrk="1" hangingPunct="1">
              <a:buFont typeface="Wingdings" panose="05000000000000000000" pitchFamily="2" charset="2"/>
              <a:buNone/>
            </a:pPr>
            <a:r>
              <a:rPr lang="en-US" altLang="en-US" sz="2400" dirty="0">
                <a:solidFill>
                  <a:schemeClr val="bg1"/>
                </a:solidFill>
              </a:rPr>
              <a:t>   The principal properties of interest will be:</a:t>
            </a:r>
          </a:p>
          <a:p>
            <a:pPr algn="just" eaLnBrk="1" hangingPunct="1">
              <a:buFont typeface="Wingdings" panose="05000000000000000000" pitchFamily="2" charset="2"/>
              <a:buChar char="v"/>
            </a:pPr>
            <a:r>
              <a:rPr lang="en-US" altLang="en-US" sz="2400" dirty="0">
                <a:solidFill>
                  <a:schemeClr val="bg1"/>
                </a:solidFill>
              </a:rPr>
              <a:t>   The strength, </a:t>
            </a:r>
          </a:p>
          <a:p>
            <a:pPr algn="just" eaLnBrk="1" hangingPunct="1">
              <a:buFont typeface="Wingdings" panose="05000000000000000000" pitchFamily="2" charset="2"/>
              <a:buChar char="v"/>
            </a:pPr>
            <a:r>
              <a:rPr lang="en-US" altLang="en-US" sz="2400" dirty="0">
                <a:solidFill>
                  <a:schemeClr val="bg1"/>
                </a:solidFill>
              </a:rPr>
              <a:t>   The deformation potential</a:t>
            </a:r>
          </a:p>
          <a:p>
            <a:pPr algn="just" eaLnBrk="1" hangingPunct="1">
              <a:buFont typeface="Wingdings" panose="05000000000000000000" pitchFamily="2" charset="2"/>
              <a:buChar char="v"/>
            </a:pPr>
            <a:r>
              <a:rPr lang="en-US" altLang="en-US" sz="2400" dirty="0">
                <a:solidFill>
                  <a:schemeClr val="bg1"/>
                </a:solidFill>
              </a:rPr>
              <a:t>   The hydraulic characteristics</a:t>
            </a:r>
          </a:p>
          <a:p>
            <a:pPr algn="just" eaLnBrk="1" hangingPunct="1">
              <a:buFont typeface="Wingdings" panose="05000000000000000000" pitchFamily="2" charset="2"/>
              <a:buNone/>
            </a:pPr>
            <a:r>
              <a:rPr lang="en-US" altLang="en-US" sz="2400" dirty="0">
                <a:solidFill>
                  <a:schemeClr val="bg1"/>
                </a:solidFill>
              </a:rPr>
              <a:t>   The program should be planned so that the maximum amount of information can be obtained at minimum cost.            </a:t>
            </a:r>
          </a:p>
        </p:txBody>
      </p:sp>
    </p:spTree>
    <p:extLst>
      <p:ext uri="{BB962C8B-B14F-4D97-AF65-F5344CB8AC3E}">
        <p14:creationId xmlns:p14="http://schemas.microsoft.com/office/powerpoint/2010/main" val="27043057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ChangeArrowheads="1"/>
          </p:cNvSpPr>
          <p:nvPr/>
        </p:nvSpPr>
        <p:spPr bwMode="auto">
          <a:xfrm>
            <a:off x="1104027" y="1240589"/>
            <a:ext cx="88392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black"/>
                </a:solidFill>
              </a:rPr>
              <a:t>Site investigations, Safety measures, Occupational safety,</a:t>
            </a:r>
          </a:p>
          <a:p>
            <a:pPr eaLnBrk="0" fontAlgn="base" hangingPunct="0">
              <a:spcBef>
                <a:spcPct val="0"/>
              </a:spcBef>
              <a:spcAft>
                <a:spcPct val="0"/>
              </a:spcAft>
            </a:pPr>
            <a:endParaRPr lang="en-GB" altLang="en-US" dirty="0">
              <a:solidFill>
                <a:prstClr val="black"/>
              </a:solidFill>
            </a:endParaRPr>
          </a:p>
          <a:p>
            <a:pPr eaLnBrk="0" fontAlgn="base" hangingPunct="0">
              <a:spcBef>
                <a:spcPct val="0"/>
              </a:spcBef>
              <a:spcAft>
                <a:spcPct val="0"/>
              </a:spcAft>
            </a:pPr>
            <a:r>
              <a:rPr lang="en-GB" altLang="en-US" dirty="0">
                <a:solidFill>
                  <a:prstClr val="black"/>
                </a:solidFill>
              </a:rPr>
              <a:t>Construction operations, Quality assurance, Log sheets, Reports, Personnel</a:t>
            </a:r>
          </a:p>
          <a:p>
            <a:pPr eaLnBrk="0" fontAlgn="base" hangingPunct="0">
              <a:spcBef>
                <a:spcPct val="0"/>
              </a:spcBef>
              <a:spcAft>
                <a:spcPct val="0"/>
              </a:spcAft>
            </a:pPr>
            <a:endParaRPr lang="en-GB" altLang="en-US" dirty="0">
              <a:solidFill>
                <a:prstClr val="black"/>
              </a:solidFill>
            </a:endParaRPr>
          </a:p>
          <a:p>
            <a:pPr eaLnBrk="0" fontAlgn="base" hangingPunct="0">
              <a:spcBef>
                <a:spcPct val="0"/>
              </a:spcBef>
              <a:spcAft>
                <a:spcPct val="0"/>
              </a:spcAft>
            </a:pPr>
            <a:r>
              <a:rPr lang="en-GB" altLang="en-US" dirty="0">
                <a:solidFill>
                  <a:prstClr val="black"/>
                </a:solidFill>
              </a:rPr>
              <a:t>Soils, Soil surveys, Soil sampling, Soil testing, Field testing, Soil Excavations, </a:t>
            </a:r>
          </a:p>
          <a:p>
            <a:pPr eaLnBrk="0" fontAlgn="base" hangingPunct="0">
              <a:spcBef>
                <a:spcPct val="0"/>
              </a:spcBef>
              <a:spcAft>
                <a:spcPct val="0"/>
              </a:spcAft>
            </a:pPr>
            <a:endParaRPr lang="en-GB" altLang="en-US" dirty="0">
              <a:solidFill>
                <a:prstClr val="black"/>
              </a:solidFill>
            </a:endParaRPr>
          </a:p>
          <a:p>
            <a:pPr eaLnBrk="0" fontAlgn="base" hangingPunct="0">
              <a:spcBef>
                <a:spcPct val="0"/>
              </a:spcBef>
              <a:spcAft>
                <a:spcPct val="0"/>
              </a:spcAft>
            </a:pPr>
            <a:r>
              <a:rPr lang="en-GB" altLang="en-US" dirty="0">
                <a:solidFill>
                  <a:prstClr val="black"/>
                </a:solidFill>
              </a:rPr>
              <a:t>Ground water, Hydrology</a:t>
            </a:r>
          </a:p>
          <a:p>
            <a:pPr eaLnBrk="0" fontAlgn="base" hangingPunct="0">
              <a:spcBef>
                <a:spcPct val="0"/>
              </a:spcBef>
              <a:spcAft>
                <a:spcPct val="0"/>
              </a:spcAft>
            </a:pPr>
            <a:endParaRPr lang="en-GB" altLang="en-US" dirty="0">
              <a:solidFill>
                <a:prstClr val="black"/>
              </a:solidFill>
            </a:endParaRPr>
          </a:p>
          <a:p>
            <a:pPr eaLnBrk="0" fontAlgn="base" hangingPunct="0">
              <a:spcBef>
                <a:spcPct val="0"/>
              </a:spcBef>
              <a:spcAft>
                <a:spcPct val="0"/>
              </a:spcAft>
            </a:pPr>
            <a:r>
              <a:rPr lang="en-GB" altLang="en-US" dirty="0">
                <a:solidFill>
                  <a:prstClr val="black"/>
                </a:solidFill>
              </a:rPr>
              <a:t>Rocks, Geological analysis, Extraction (minerals)</a:t>
            </a:r>
          </a:p>
          <a:p>
            <a:pPr eaLnBrk="0" fontAlgn="base" hangingPunct="0">
              <a:spcBef>
                <a:spcPct val="0"/>
              </a:spcBef>
              <a:spcAft>
                <a:spcPct val="0"/>
              </a:spcAft>
            </a:pPr>
            <a:endParaRPr lang="en-GB" altLang="en-US" dirty="0">
              <a:solidFill>
                <a:prstClr val="black"/>
              </a:solidFill>
            </a:endParaRPr>
          </a:p>
          <a:p>
            <a:pPr eaLnBrk="0" fontAlgn="base" hangingPunct="0">
              <a:spcBef>
                <a:spcPct val="0"/>
              </a:spcBef>
              <a:spcAft>
                <a:spcPct val="0"/>
              </a:spcAft>
            </a:pPr>
            <a:r>
              <a:rPr lang="en-GB" altLang="en-US" dirty="0">
                <a:solidFill>
                  <a:prstClr val="black"/>
                </a:solidFill>
              </a:rPr>
              <a:t>Sampling methods, Sampling equipment, Test specimens, Samples, Surveys, Soil-testing equipment, Geophysical measurement </a:t>
            </a:r>
          </a:p>
          <a:p>
            <a:pPr eaLnBrk="0" fontAlgn="base" hangingPunct="0">
              <a:spcBef>
                <a:spcPct val="0"/>
              </a:spcBef>
              <a:spcAft>
                <a:spcPct val="0"/>
              </a:spcAft>
            </a:pPr>
            <a:endParaRPr lang="en-GB" altLang="en-US" dirty="0">
              <a:solidFill>
                <a:prstClr val="black"/>
              </a:solidFill>
            </a:endParaRPr>
          </a:p>
          <a:p>
            <a:pPr eaLnBrk="0" fontAlgn="base" hangingPunct="0">
              <a:spcBef>
                <a:spcPct val="0"/>
              </a:spcBef>
              <a:spcAft>
                <a:spcPct val="0"/>
              </a:spcAft>
            </a:pPr>
            <a:r>
              <a:rPr lang="en-GB" altLang="en-US" dirty="0">
                <a:solidFill>
                  <a:prstClr val="black"/>
                </a:solidFill>
              </a:rPr>
              <a:t>Classification Laboratory testing, Physical testing, Mechanical testing, Density measurement, </a:t>
            </a:r>
          </a:p>
          <a:p>
            <a:pPr eaLnBrk="0" fontAlgn="base" hangingPunct="0">
              <a:spcBef>
                <a:spcPct val="0"/>
              </a:spcBef>
              <a:spcAft>
                <a:spcPct val="0"/>
              </a:spcAft>
            </a:pPr>
            <a:endParaRPr lang="en-GB" altLang="en-US" dirty="0">
              <a:solidFill>
                <a:prstClr val="black"/>
              </a:solidFill>
            </a:endParaRPr>
          </a:p>
          <a:p>
            <a:pPr eaLnBrk="0" fontAlgn="base" hangingPunct="0">
              <a:spcBef>
                <a:spcPct val="0"/>
              </a:spcBef>
              <a:spcAft>
                <a:spcPct val="0"/>
              </a:spcAft>
            </a:pPr>
            <a:r>
              <a:rPr lang="en-GB" altLang="en-US" dirty="0">
                <a:solidFill>
                  <a:prstClr val="black"/>
                </a:solidFill>
              </a:rPr>
              <a:t>Aerial photography, Planning, Mining, Land pollution, </a:t>
            </a:r>
            <a:r>
              <a:rPr lang="en-GB" altLang="en-US" dirty="0" smtClean="0">
                <a:solidFill>
                  <a:prstClr val="black"/>
                </a:solidFill>
              </a:rPr>
              <a:t>Land Topography, </a:t>
            </a:r>
            <a:r>
              <a:rPr lang="en-GB" altLang="en-US" dirty="0">
                <a:solidFill>
                  <a:prstClr val="black"/>
                </a:solidFill>
              </a:rPr>
              <a:t>Ecology, </a:t>
            </a:r>
          </a:p>
        </p:txBody>
      </p:sp>
      <p:sp>
        <p:nvSpPr>
          <p:cNvPr id="21507" name="TextBox 3"/>
          <p:cNvSpPr txBox="1">
            <a:spLocks noChangeArrowheads="1"/>
          </p:cNvSpPr>
          <p:nvPr/>
        </p:nvSpPr>
        <p:spPr bwMode="auto">
          <a:xfrm>
            <a:off x="1104027" y="274426"/>
            <a:ext cx="965700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600" dirty="0">
                <a:solidFill>
                  <a:prstClr val="black"/>
                </a:solidFill>
                <a:latin typeface="Arial" panose="020B0604020202020204" pitchFamily="34" charset="0"/>
              </a:rPr>
              <a:t>INCLUDES WHAT AREAS: ?????</a:t>
            </a:r>
          </a:p>
        </p:txBody>
      </p:sp>
      <p:sp>
        <p:nvSpPr>
          <p:cNvPr id="2" name="Rectangle 1"/>
          <p:cNvSpPr/>
          <p:nvPr/>
        </p:nvSpPr>
        <p:spPr>
          <a:xfrm>
            <a:off x="1104027" y="6361021"/>
            <a:ext cx="3371436" cy="369332"/>
          </a:xfrm>
          <a:prstGeom prst="rect">
            <a:avLst/>
          </a:prstGeom>
        </p:spPr>
        <p:txBody>
          <a:bodyPr wrap="none">
            <a:spAutoFit/>
          </a:bodyPr>
          <a:lstStyle/>
          <a:p>
            <a:pPr algn="just"/>
            <a:r>
              <a:rPr lang="en-US" altLang="en-US" b="1" dirty="0"/>
              <a:t>Some basic definitions………</a:t>
            </a:r>
          </a:p>
        </p:txBody>
      </p:sp>
    </p:spTree>
    <p:extLst>
      <p:ext uri="{BB962C8B-B14F-4D97-AF65-F5344CB8AC3E}">
        <p14:creationId xmlns:p14="http://schemas.microsoft.com/office/powerpoint/2010/main" val="32660000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170">
                                            <p:txEl>
                                              <p:pRg st="0" end="0"/>
                                            </p:txEl>
                                          </p:spTgt>
                                        </p:tgtEl>
                                        <p:attrNameLst>
                                          <p:attrName>style.visibility</p:attrName>
                                        </p:attrNameLst>
                                      </p:cBhvr>
                                      <p:to>
                                        <p:strVal val="visible"/>
                                      </p:to>
                                    </p:set>
                                    <p:anim calcmode="lin" valueType="num">
                                      <p:cBhvr additive="base">
                                        <p:cTn id="7" dur="500" fill="hold"/>
                                        <p:tgtEl>
                                          <p:spTgt spid="71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170">
                                            <p:txEl>
                                              <p:pRg st="2" end="2"/>
                                            </p:txEl>
                                          </p:spTgt>
                                        </p:tgtEl>
                                        <p:attrNameLst>
                                          <p:attrName>style.visibility</p:attrName>
                                        </p:attrNameLst>
                                      </p:cBhvr>
                                      <p:to>
                                        <p:strVal val="visible"/>
                                      </p:to>
                                    </p:set>
                                    <p:anim calcmode="lin" valueType="num">
                                      <p:cBhvr additive="base">
                                        <p:cTn id="13" dur="500" fill="hold"/>
                                        <p:tgtEl>
                                          <p:spTgt spid="7170">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170">
                                            <p:txEl>
                                              <p:pRg st="4" end="4"/>
                                            </p:txEl>
                                          </p:spTgt>
                                        </p:tgtEl>
                                        <p:attrNameLst>
                                          <p:attrName>style.visibility</p:attrName>
                                        </p:attrNameLst>
                                      </p:cBhvr>
                                      <p:to>
                                        <p:strVal val="visible"/>
                                      </p:to>
                                    </p:set>
                                    <p:anim calcmode="lin" valueType="num">
                                      <p:cBhvr additive="base">
                                        <p:cTn id="19" dur="500" fill="hold"/>
                                        <p:tgtEl>
                                          <p:spTgt spid="7170">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7170">
                                            <p:txEl>
                                              <p:pRg st="6" end="6"/>
                                            </p:txEl>
                                          </p:spTgt>
                                        </p:tgtEl>
                                        <p:attrNameLst>
                                          <p:attrName>style.visibility</p:attrName>
                                        </p:attrNameLst>
                                      </p:cBhvr>
                                      <p:to>
                                        <p:strVal val="visible"/>
                                      </p:to>
                                    </p:set>
                                    <p:anim calcmode="lin" valueType="num">
                                      <p:cBhvr additive="base">
                                        <p:cTn id="25" dur="500" fill="hold"/>
                                        <p:tgtEl>
                                          <p:spTgt spid="7170">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7170">
                                            <p:txEl>
                                              <p:pRg st="8" end="8"/>
                                            </p:txEl>
                                          </p:spTgt>
                                        </p:tgtEl>
                                        <p:attrNameLst>
                                          <p:attrName>style.visibility</p:attrName>
                                        </p:attrNameLst>
                                      </p:cBhvr>
                                      <p:to>
                                        <p:strVal val="visible"/>
                                      </p:to>
                                    </p:set>
                                    <p:anim calcmode="lin" valueType="num">
                                      <p:cBhvr additive="base">
                                        <p:cTn id="31" dur="500" fill="hold"/>
                                        <p:tgtEl>
                                          <p:spTgt spid="7170">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170">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7170">
                                            <p:txEl>
                                              <p:pRg st="10" end="10"/>
                                            </p:txEl>
                                          </p:spTgt>
                                        </p:tgtEl>
                                        <p:attrNameLst>
                                          <p:attrName>style.visibility</p:attrName>
                                        </p:attrNameLst>
                                      </p:cBhvr>
                                      <p:to>
                                        <p:strVal val="visible"/>
                                      </p:to>
                                    </p:set>
                                    <p:anim calcmode="lin" valueType="num">
                                      <p:cBhvr additive="base">
                                        <p:cTn id="35" dur="500" fill="hold"/>
                                        <p:tgtEl>
                                          <p:spTgt spid="7170">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170">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7170">
                                            <p:txEl>
                                              <p:pRg st="12" end="12"/>
                                            </p:txEl>
                                          </p:spTgt>
                                        </p:tgtEl>
                                        <p:attrNameLst>
                                          <p:attrName>style.visibility</p:attrName>
                                        </p:attrNameLst>
                                      </p:cBhvr>
                                      <p:to>
                                        <p:strVal val="visible"/>
                                      </p:to>
                                    </p:set>
                                    <p:anim calcmode="lin" valueType="num">
                                      <p:cBhvr additive="base">
                                        <p:cTn id="41" dur="500" fill="hold"/>
                                        <p:tgtEl>
                                          <p:spTgt spid="7170">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170">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7170">
                                            <p:txEl>
                                              <p:pRg st="14" end="14"/>
                                            </p:txEl>
                                          </p:spTgt>
                                        </p:tgtEl>
                                        <p:attrNameLst>
                                          <p:attrName>style.visibility</p:attrName>
                                        </p:attrNameLst>
                                      </p:cBhvr>
                                      <p:to>
                                        <p:strVal val="visible"/>
                                      </p:to>
                                    </p:set>
                                    <p:anim calcmode="lin" valueType="num">
                                      <p:cBhvr additive="base">
                                        <p:cTn id="47" dur="500" fill="hold"/>
                                        <p:tgtEl>
                                          <p:spTgt spid="7170">
                                            <p:txEl>
                                              <p:pRg st="14" end="1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170">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981200" y="179388"/>
            <a:ext cx="7848600" cy="67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cs typeface="Tahoma" panose="020B0604030504040204" pitchFamily="34" charset="0"/>
              </a:rPr>
              <a:t>Anthropogenic Ground</a:t>
            </a:r>
          </a:p>
          <a:p>
            <a:pPr eaLnBrk="0" fontAlgn="base" hangingPunct="0">
              <a:spcBef>
                <a:spcPct val="0"/>
              </a:spcBef>
              <a:spcAft>
                <a:spcPct val="0"/>
              </a:spcAft>
            </a:pPr>
            <a:r>
              <a:rPr lang="en-GB" altLang="en-US">
                <a:solidFill>
                  <a:prstClr val="black"/>
                </a:solidFill>
                <a:latin typeface="Arial" panose="020B0604020202020204" pitchFamily="34" charset="0"/>
              </a:rPr>
              <a:t>Deposits which have accumulated through human activity</a:t>
            </a:r>
          </a:p>
        </p:txBody>
      </p:sp>
      <p:sp>
        <p:nvSpPr>
          <p:cNvPr id="9219" name="Rectangle 3"/>
          <p:cNvSpPr>
            <a:spLocks noChangeArrowheads="1"/>
          </p:cNvSpPr>
          <p:nvPr/>
        </p:nvSpPr>
        <p:spPr bwMode="auto">
          <a:xfrm>
            <a:off x="1993900" y="873125"/>
            <a:ext cx="82931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Contamination</a:t>
            </a:r>
          </a:p>
          <a:p>
            <a:pPr eaLnBrk="0" fontAlgn="base" hangingPunct="0">
              <a:spcBef>
                <a:spcPct val="0"/>
              </a:spcBef>
              <a:spcAft>
                <a:spcPct val="0"/>
              </a:spcAft>
            </a:pPr>
            <a:r>
              <a:rPr lang="en-GB" altLang="en-US">
                <a:solidFill>
                  <a:prstClr val="black"/>
                </a:solidFill>
              </a:rPr>
              <a:t>Presence of a substance or agent, as a result of human activity, in, on or under land, which has the potential to cause harm or to cause pollution.</a:t>
            </a:r>
          </a:p>
        </p:txBody>
      </p:sp>
      <p:sp>
        <p:nvSpPr>
          <p:cNvPr id="9220" name="Rectangle 4"/>
          <p:cNvSpPr>
            <a:spLocks noChangeArrowheads="1"/>
          </p:cNvSpPr>
          <p:nvPr/>
        </p:nvSpPr>
        <p:spPr bwMode="auto">
          <a:xfrm>
            <a:off x="1981200" y="1916113"/>
            <a:ext cx="8174038"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Exploratory Hole</a:t>
            </a:r>
          </a:p>
          <a:p>
            <a:pPr algn="just" eaLnBrk="0" fontAlgn="base" hangingPunct="0">
              <a:spcBef>
                <a:spcPct val="0"/>
              </a:spcBef>
              <a:spcAft>
                <a:spcPct val="0"/>
              </a:spcAft>
            </a:pPr>
            <a:r>
              <a:rPr lang="en-GB" altLang="en-US">
                <a:solidFill>
                  <a:prstClr val="black"/>
                </a:solidFill>
              </a:rPr>
              <a:t>Investigation point comprising an excavation or borehole from which visual descriptions can be made and samples can be taken or in which tests can be made.</a:t>
            </a:r>
          </a:p>
        </p:txBody>
      </p:sp>
      <p:sp>
        <p:nvSpPr>
          <p:cNvPr id="9221" name="Rectangle 5"/>
          <p:cNvSpPr>
            <a:spLocks noChangeArrowheads="1"/>
          </p:cNvSpPr>
          <p:nvPr/>
        </p:nvSpPr>
        <p:spPr bwMode="auto">
          <a:xfrm>
            <a:off x="2008188" y="3181350"/>
            <a:ext cx="8050212"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Fill</a:t>
            </a:r>
          </a:p>
          <a:p>
            <a:pPr algn="just" eaLnBrk="0" fontAlgn="base" hangingPunct="0">
              <a:spcBef>
                <a:spcPct val="0"/>
              </a:spcBef>
              <a:spcAft>
                <a:spcPct val="0"/>
              </a:spcAft>
            </a:pPr>
            <a:r>
              <a:rPr lang="en-GB" altLang="en-US">
                <a:solidFill>
                  <a:prstClr val="black"/>
                </a:solidFill>
              </a:rPr>
              <a:t>Anthropogenic ground in which the material has been selected, placed and compacted in accordance with an engineering specification.</a:t>
            </a:r>
          </a:p>
        </p:txBody>
      </p:sp>
      <p:sp>
        <p:nvSpPr>
          <p:cNvPr id="9222" name="Rectangle 6"/>
          <p:cNvSpPr>
            <a:spLocks noChangeArrowheads="1"/>
          </p:cNvSpPr>
          <p:nvPr/>
        </p:nvSpPr>
        <p:spPr bwMode="auto">
          <a:xfrm>
            <a:off x="1981200" y="4133850"/>
            <a:ext cx="80772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Ground Investigation</a:t>
            </a:r>
          </a:p>
          <a:p>
            <a:pPr eaLnBrk="0" fontAlgn="base" hangingPunct="0">
              <a:spcBef>
                <a:spcPct val="0"/>
              </a:spcBef>
              <a:spcAft>
                <a:spcPct val="0"/>
              </a:spcAft>
            </a:pPr>
            <a:r>
              <a:rPr lang="en-GB" altLang="en-US">
                <a:solidFill>
                  <a:prstClr val="black"/>
                </a:solidFill>
              </a:rPr>
              <a:t>Investigation of the site in a broad sense which includes desk studies, field reconnaissance, and field and laboratory work within geographical, geological, hydrogeological and environmental contexts.</a:t>
            </a:r>
          </a:p>
        </p:txBody>
      </p:sp>
      <p:sp>
        <p:nvSpPr>
          <p:cNvPr id="9223" name="Rectangle 7"/>
          <p:cNvSpPr>
            <a:spLocks noChangeArrowheads="1"/>
          </p:cNvSpPr>
          <p:nvPr/>
        </p:nvSpPr>
        <p:spPr bwMode="auto">
          <a:xfrm>
            <a:off x="1981200" y="5435601"/>
            <a:ext cx="6629400"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Ground Model</a:t>
            </a:r>
          </a:p>
          <a:p>
            <a:pPr eaLnBrk="0" fontAlgn="base" hangingPunct="0">
              <a:spcBef>
                <a:spcPct val="0"/>
              </a:spcBef>
              <a:spcAft>
                <a:spcPct val="0"/>
              </a:spcAft>
            </a:pPr>
            <a:r>
              <a:rPr lang="en-GB" altLang="en-US">
                <a:solidFill>
                  <a:prstClr val="black"/>
                </a:solidFill>
              </a:rPr>
              <a:t>Outline of the understanding of the disposition and character of soil, rock and groundwater under and around the site.</a:t>
            </a:r>
          </a:p>
        </p:txBody>
      </p:sp>
    </p:spTree>
    <p:extLst>
      <p:ext uri="{BB962C8B-B14F-4D97-AF65-F5344CB8AC3E}">
        <p14:creationId xmlns:p14="http://schemas.microsoft.com/office/powerpoint/2010/main" val="40604506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anim calcmode="lin" valueType="num">
                                      <p:cBhvr additive="base">
                                        <p:cTn id="11"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9220">
                                            <p:txEl>
                                              <p:pRg st="0" end="0"/>
                                            </p:txEl>
                                          </p:spTgt>
                                        </p:tgtEl>
                                        <p:attrNameLst>
                                          <p:attrName>style.visibility</p:attrName>
                                        </p:attrNameLst>
                                      </p:cBhvr>
                                      <p:to>
                                        <p:strVal val="visible"/>
                                      </p:to>
                                    </p:set>
                                    <p:anim calcmode="lin" valueType="num">
                                      <p:cBhvr additive="base">
                                        <p:cTn id="17" dur="500" fill="hold"/>
                                        <p:tgtEl>
                                          <p:spTgt spid="9220">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220">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220">
                                            <p:txEl>
                                              <p:pRg st="1" end="1"/>
                                            </p:txEl>
                                          </p:spTgt>
                                        </p:tgtEl>
                                        <p:attrNameLst>
                                          <p:attrName>style.visibility</p:attrName>
                                        </p:attrNameLst>
                                      </p:cBhvr>
                                      <p:to>
                                        <p:strVal val="visible"/>
                                      </p:to>
                                    </p:set>
                                    <p:anim calcmode="lin" valueType="num">
                                      <p:cBhvr additive="base">
                                        <p:cTn id="21" dur="500" fill="hold"/>
                                        <p:tgtEl>
                                          <p:spTgt spid="9220">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922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9221">
                                            <p:txEl>
                                              <p:pRg st="0" end="0"/>
                                            </p:txEl>
                                          </p:spTgt>
                                        </p:tgtEl>
                                        <p:attrNameLst>
                                          <p:attrName>style.visibility</p:attrName>
                                        </p:attrNameLst>
                                      </p:cBhvr>
                                      <p:to>
                                        <p:strVal val="visible"/>
                                      </p:to>
                                    </p:set>
                                    <p:anim calcmode="lin" valueType="num">
                                      <p:cBhvr additive="base">
                                        <p:cTn id="27" dur="500" fill="hold"/>
                                        <p:tgtEl>
                                          <p:spTgt spid="9221">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221">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221">
                                            <p:txEl>
                                              <p:pRg st="1" end="1"/>
                                            </p:txEl>
                                          </p:spTgt>
                                        </p:tgtEl>
                                        <p:attrNameLst>
                                          <p:attrName>style.visibility</p:attrName>
                                        </p:attrNameLst>
                                      </p:cBhvr>
                                      <p:to>
                                        <p:strVal val="visible"/>
                                      </p:to>
                                    </p:set>
                                    <p:anim calcmode="lin" valueType="num">
                                      <p:cBhvr additive="base">
                                        <p:cTn id="31" dur="500" fill="hold"/>
                                        <p:tgtEl>
                                          <p:spTgt spid="9221">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2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9222">
                                            <p:txEl>
                                              <p:pRg st="0" end="0"/>
                                            </p:txEl>
                                          </p:spTgt>
                                        </p:tgtEl>
                                        <p:attrNameLst>
                                          <p:attrName>style.visibility</p:attrName>
                                        </p:attrNameLst>
                                      </p:cBhvr>
                                      <p:to>
                                        <p:strVal val="visible"/>
                                      </p:to>
                                    </p:set>
                                    <p:anim calcmode="lin" valueType="num">
                                      <p:cBhvr additive="base">
                                        <p:cTn id="37" dur="500" fill="hold"/>
                                        <p:tgtEl>
                                          <p:spTgt spid="922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222">
                                            <p:txEl>
                                              <p:pRg st="0" end="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9222">
                                            <p:txEl>
                                              <p:pRg st="1" end="1"/>
                                            </p:txEl>
                                          </p:spTgt>
                                        </p:tgtEl>
                                        <p:attrNameLst>
                                          <p:attrName>style.visibility</p:attrName>
                                        </p:attrNameLst>
                                      </p:cBhvr>
                                      <p:to>
                                        <p:strVal val="visible"/>
                                      </p:to>
                                    </p:set>
                                    <p:anim calcmode="lin" valueType="num">
                                      <p:cBhvr additive="base">
                                        <p:cTn id="41" dur="500" fill="hold"/>
                                        <p:tgtEl>
                                          <p:spTgt spid="9222">
                                            <p:txEl>
                                              <p:pRg st="1" end="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92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9223">
                                            <p:txEl>
                                              <p:pRg st="0" end="0"/>
                                            </p:txEl>
                                          </p:spTgt>
                                        </p:tgtEl>
                                        <p:attrNameLst>
                                          <p:attrName>style.visibility</p:attrName>
                                        </p:attrNameLst>
                                      </p:cBhvr>
                                      <p:to>
                                        <p:strVal val="visible"/>
                                      </p:to>
                                    </p:set>
                                    <p:anim calcmode="lin" valueType="num">
                                      <p:cBhvr additive="base">
                                        <p:cTn id="47" dur="500" fill="hold"/>
                                        <p:tgtEl>
                                          <p:spTgt spid="9223">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9223">
                                            <p:txEl>
                                              <p:pRg st="0" end="0"/>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9223">
                                            <p:txEl>
                                              <p:pRg st="1" end="1"/>
                                            </p:txEl>
                                          </p:spTgt>
                                        </p:tgtEl>
                                        <p:attrNameLst>
                                          <p:attrName>style.visibility</p:attrName>
                                        </p:attrNameLst>
                                      </p:cBhvr>
                                      <p:to>
                                        <p:strVal val="visible"/>
                                      </p:to>
                                    </p:set>
                                    <p:anim calcmode="lin" valueType="num">
                                      <p:cBhvr additive="base">
                                        <p:cTn id="51" dur="500" fill="hold"/>
                                        <p:tgtEl>
                                          <p:spTgt spid="9223">
                                            <p:txEl>
                                              <p:pRg st="1" end="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922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828800" y="304800"/>
            <a:ext cx="84582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Groundwater Control</a:t>
            </a:r>
          </a:p>
          <a:p>
            <a:pPr eaLnBrk="0" fontAlgn="base" hangingPunct="0">
              <a:spcBef>
                <a:spcPct val="0"/>
              </a:spcBef>
              <a:spcAft>
                <a:spcPct val="0"/>
              </a:spcAft>
            </a:pPr>
            <a:r>
              <a:rPr lang="en-GB" altLang="en-US">
                <a:solidFill>
                  <a:prstClr val="black"/>
                </a:solidFill>
              </a:rPr>
              <a:t>Measures taken to control the groundwater conditions to mitigate effects on investigation or engineering works</a:t>
            </a:r>
          </a:p>
        </p:txBody>
      </p:sp>
      <p:sp>
        <p:nvSpPr>
          <p:cNvPr id="10243" name="Rectangle 3"/>
          <p:cNvSpPr>
            <a:spLocks noChangeArrowheads="1"/>
          </p:cNvSpPr>
          <p:nvPr/>
        </p:nvSpPr>
        <p:spPr bwMode="auto">
          <a:xfrm>
            <a:off x="1828800" y="1235075"/>
            <a:ext cx="84582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dirty="0">
                <a:solidFill>
                  <a:prstClr val="white"/>
                </a:solidFill>
              </a:rPr>
              <a:t>Made Ground</a:t>
            </a:r>
          </a:p>
          <a:p>
            <a:pPr eaLnBrk="0" fontAlgn="base" hangingPunct="0">
              <a:spcBef>
                <a:spcPct val="0"/>
              </a:spcBef>
              <a:spcAft>
                <a:spcPct val="0"/>
              </a:spcAft>
            </a:pPr>
            <a:r>
              <a:rPr lang="en-GB" altLang="en-US" dirty="0">
                <a:solidFill>
                  <a:prstClr val="black"/>
                </a:solidFill>
              </a:rPr>
              <a:t>Anthropogenic ground in which the material has been placed </a:t>
            </a:r>
            <a:r>
              <a:rPr lang="en-GB" altLang="en-US" b="1" dirty="0">
                <a:solidFill>
                  <a:prstClr val="black"/>
                </a:solidFill>
              </a:rPr>
              <a:t>without</a:t>
            </a:r>
            <a:r>
              <a:rPr lang="en-GB" altLang="en-US" dirty="0">
                <a:solidFill>
                  <a:prstClr val="black"/>
                </a:solidFill>
              </a:rPr>
              <a:t> engineering control and/or manufactured by man in some way, such as through crushing or arising from an industrial process</a:t>
            </a:r>
          </a:p>
        </p:txBody>
      </p:sp>
      <p:sp>
        <p:nvSpPr>
          <p:cNvPr id="10244" name="Rectangle 4"/>
          <p:cNvSpPr>
            <a:spLocks noChangeArrowheads="1"/>
          </p:cNvSpPr>
          <p:nvPr/>
        </p:nvSpPr>
        <p:spPr bwMode="auto">
          <a:xfrm>
            <a:off x="1844676" y="2443164"/>
            <a:ext cx="844232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Permanent Gas</a:t>
            </a:r>
          </a:p>
          <a:p>
            <a:pPr algn="just" eaLnBrk="0" fontAlgn="base" hangingPunct="0">
              <a:spcBef>
                <a:spcPct val="0"/>
              </a:spcBef>
              <a:spcAft>
                <a:spcPct val="0"/>
              </a:spcAft>
            </a:pPr>
            <a:r>
              <a:rPr lang="en-GB" altLang="en-US">
                <a:solidFill>
                  <a:prstClr val="black"/>
                </a:solidFill>
              </a:rPr>
              <a:t>Element or compound that is a gas at all ambient temperatures likely to be encountered on the surface of the earth</a:t>
            </a:r>
          </a:p>
        </p:txBody>
      </p:sp>
      <p:sp>
        <p:nvSpPr>
          <p:cNvPr id="10245" name="Rectangle 5"/>
          <p:cNvSpPr>
            <a:spLocks noChangeArrowheads="1"/>
          </p:cNvSpPr>
          <p:nvPr/>
        </p:nvSpPr>
        <p:spPr bwMode="auto">
          <a:xfrm>
            <a:off x="1844676" y="3362326"/>
            <a:ext cx="8366125" cy="123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Rock</a:t>
            </a:r>
          </a:p>
          <a:p>
            <a:pPr algn="just" eaLnBrk="0" fontAlgn="base" hangingPunct="0">
              <a:spcBef>
                <a:spcPct val="0"/>
              </a:spcBef>
              <a:spcAft>
                <a:spcPct val="0"/>
              </a:spcAft>
            </a:pPr>
            <a:r>
              <a:rPr lang="en-GB" altLang="en-US">
                <a:solidFill>
                  <a:prstClr val="black"/>
                </a:solidFill>
              </a:rPr>
              <a:t>Naturally occurring assemblage of minerals, crystallized, consolidated, cemented, or otherwise bonded together, so as to form material of generally greater strength or stiffness than soils</a:t>
            </a:r>
          </a:p>
        </p:txBody>
      </p:sp>
      <p:sp>
        <p:nvSpPr>
          <p:cNvPr id="10246" name="Rectangle 6"/>
          <p:cNvSpPr>
            <a:spLocks noChangeArrowheads="1"/>
          </p:cNvSpPr>
          <p:nvPr/>
        </p:nvSpPr>
        <p:spPr bwMode="auto">
          <a:xfrm>
            <a:off x="1851026" y="4700588"/>
            <a:ext cx="7673975"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Soil – WHAT IS SOIL ???</a:t>
            </a:r>
          </a:p>
          <a:p>
            <a:pPr eaLnBrk="0" fontAlgn="base" hangingPunct="0">
              <a:spcBef>
                <a:spcPct val="0"/>
              </a:spcBef>
              <a:spcAft>
                <a:spcPct val="0"/>
              </a:spcAft>
            </a:pPr>
            <a:r>
              <a:rPr lang="en-GB" altLang="en-US">
                <a:solidFill>
                  <a:prstClr val="black"/>
                </a:solidFill>
              </a:rPr>
              <a:t>Assemblage of mineral particles and/or organic matter which can be separated by gentle mechanical means and which includes variable amounts of water and air (and sometimes other gases)</a:t>
            </a:r>
          </a:p>
        </p:txBody>
      </p:sp>
    </p:spTree>
    <p:extLst>
      <p:ext uri="{BB962C8B-B14F-4D97-AF65-F5344CB8AC3E}">
        <p14:creationId xmlns:p14="http://schemas.microsoft.com/office/powerpoint/2010/main" val="10088669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additive="base">
                                        <p:cTn id="7" dur="5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anim calcmode="lin" valueType="num">
                                      <p:cBhvr additive="base">
                                        <p:cTn id="11" dur="500" fill="hold"/>
                                        <p:tgtEl>
                                          <p:spTgt spid="1024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24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0243">
                                            <p:txEl>
                                              <p:pRg st="0" end="0"/>
                                            </p:txEl>
                                          </p:spTgt>
                                        </p:tgtEl>
                                        <p:attrNameLst>
                                          <p:attrName>style.visibility</p:attrName>
                                        </p:attrNameLst>
                                      </p:cBhvr>
                                      <p:to>
                                        <p:strVal val="visible"/>
                                      </p:to>
                                    </p:set>
                                    <p:anim calcmode="lin" valueType="num">
                                      <p:cBhvr additive="base">
                                        <p:cTn id="1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24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243">
                                            <p:txEl>
                                              <p:pRg st="1" end="1"/>
                                            </p:txEl>
                                          </p:spTgt>
                                        </p:tgtEl>
                                        <p:attrNameLst>
                                          <p:attrName>style.visibility</p:attrName>
                                        </p:attrNameLst>
                                      </p:cBhvr>
                                      <p:to>
                                        <p:strVal val="visible"/>
                                      </p:to>
                                    </p:set>
                                    <p:anim calcmode="lin" valueType="num">
                                      <p:cBhvr additive="base">
                                        <p:cTn id="21"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10244">
                                            <p:txEl>
                                              <p:pRg st="0" end="0"/>
                                            </p:txEl>
                                          </p:spTgt>
                                        </p:tgtEl>
                                        <p:attrNameLst>
                                          <p:attrName>style.visibility</p:attrName>
                                        </p:attrNameLst>
                                      </p:cBhvr>
                                      <p:to>
                                        <p:strVal val="visible"/>
                                      </p:to>
                                    </p:set>
                                    <p:anim calcmode="lin" valueType="num">
                                      <p:cBhvr additive="base">
                                        <p:cTn id="27" dur="500" fill="hold"/>
                                        <p:tgtEl>
                                          <p:spTgt spid="10244">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0244">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0244">
                                            <p:txEl>
                                              <p:pRg st="1" end="1"/>
                                            </p:txEl>
                                          </p:spTgt>
                                        </p:tgtEl>
                                        <p:attrNameLst>
                                          <p:attrName>style.visibility</p:attrName>
                                        </p:attrNameLst>
                                      </p:cBhvr>
                                      <p:to>
                                        <p:strVal val="visible"/>
                                      </p:to>
                                    </p:set>
                                    <p:anim calcmode="lin" valueType="num">
                                      <p:cBhvr additive="base">
                                        <p:cTn id="31" dur="500" fill="hold"/>
                                        <p:tgtEl>
                                          <p:spTgt spid="1024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0245">
                                            <p:txEl>
                                              <p:pRg st="0" end="0"/>
                                            </p:txEl>
                                          </p:spTgt>
                                        </p:tgtEl>
                                        <p:attrNameLst>
                                          <p:attrName>style.visibility</p:attrName>
                                        </p:attrNameLst>
                                      </p:cBhvr>
                                      <p:to>
                                        <p:strVal val="visible"/>
                                      </p:to>
                                    </p:set>
                                    <p:anim calcmode="lin" valueType="num">
                                      <p:cBhvr additive="base">
                                        <p:cTn id="37" dur="500" fill="hold"/>
                                        <p:tgtEl>
                                          <p:spTgt spid="1024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245">
                                            <p:txEl>
                                              <p:pRg st="0" end="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0245">
                                            <p:txEl>
                                              <p:pRg st="1" end="1"/>
                                            </p:txEl>
                                          </p:spTgt>
                                        </p:tgtEl>
                                        <p:attrNameLst>
                                          <p:attrName>style.visibility</p:attrName>
                                        </p:attrNameLst>
                                      </p:cBhvr>
                                      <p:to>
                                        <p:strVal val="visible"/>
                                      </p:to>
                                    </p:set>
                                    <p:anim calcmode="lin" valueType="num">
                                      <p:cBhvr additive="base">
                                        <p:cTn id="41" dur="500" fill="hold"/>
                                        <p:tgtEl>
                                          <p:spTgt spid="10245">
                                            <p:txEl>
                                              <p:pRg st="1" end="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024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10246">
                                            <p:txEl>
                                              <p:pRg st="0" end="0"/>
                                            </p:txEl>
                                          </p:spTgt>
                                        </p:tgtEl>
                                        <p:attrNameLst>
                                          <p:attrName>style.visibility</p:attrName>
                                        </p:attrNameLst>
                                      </p:cBhvr>
                                      <p:to>
                                        <p:strVal val="visible"/>
                                      </p:to>
                                    </p:set>
                                    <p:anim calcmode="lin" valueType="num">
                                      <p:cBhvr additive="base">
                                        <p:cTn id="47" dur="500" fill="hold"/>
                                        <p:tgtEl>
                                          <p:spTgt spid="10246">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02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4" fill="hold" nodeType="clickEffect">
                                  <p:stCondLst>
                                    <p:cond delay="0"/>
                                  </p:stCondLst>
                                  <p:childTnLst>
                                    <p:set>
                                      <p:cBhvr>
                                        <p:cTn id="52" dur="1" fill="hold">
                                          <p:stCondLst>
                                            <p:cond delay="0"/>
                                          </p:stCondLst>
                                        </p:cTn>
                                        <p:tgtEl>
                                          <p:spTgt spid="10246">
                                            <p:txEl>
                                              <p:pRg st="1" end="1"/>
                                            </p:txEl>
                                          </p:spTgt>
                                        </p:tgtEl>
                                        <p:attrNameLst>
                                          <p:attrName>style.visibility</p:attrName>
                                        </p:attrNameLst>
                                      </p:cBhvr>
                                      <p:to>
                                        <p:strVal val="visible"/>
                                      </p:to>
                                    </p:set>
                                    <p:anim calcmode="lin" valueType="num">
                                      <p:cBhvr additive="base">
                                        <p:cTn id="53" dur="500" fill="hold"/>
                                        <p:tgtEl>
                                          <p:spTgt spid="10246">
                                            <p:txEl>
                                              <p:pRg st="1" end="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024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89483" y="251249"/>
            <a:ext cx="8305800" cy="990600"/>
          </a:xfrm>
        </p:spPr>
        <p:txBody>
          <a:bodyPr/>
          <a:lstStyle/>
          <a:p>
            <a:pPr>
              <a:defRPr/>
            </a:pPr>
            <a:r>
              <a:rPr lang="en-US" b="1" dirty="0"/>
              <a:t>Soil Characteristics</a:t>
            </a:r>
            <a:r>
              <a:rPr lang="en-US" dirty="0"/>
              <a:t> </a:t>
            </a:r>
          </a:p>
        </p:txBody>
      </p:sp>
      <p:sp>
        <p:nvSpPr>
          <p:cNvPr id="6147" name="Rectangle 3"/>
          <p:cNvSpPr>
            <a:spLocks noGrp="1" noChangeArrowheads="1"/>
          </p:cNvSpPr>
          <p:nvPr>
            <p:ph sz="half" idx="1"/>
          </p:nvPr>
        </p:nvSpPr>
        <p:spPr>
          <a:xfrm>
            <a:off x="741883" y="1449412"/>
            <a:ext cx="8153400" cy="1981200"/>
          </a:xfrm>
        </p:spPr>
        <p:txBody>
          <a:bodyPr>
            <a:normAutofit fontScale="70000" lnSpcReduction="20000"/>
          </a:bodyPr>
          <a:lstStyle/>
          <a:p>
            <a:pPr>
              <a:buFontTx/>
              <a:buNone/>
              <a:defRPr/>
            </a:pPr>
            <a:r>
              <a:rPr lang="en-US" b="1" dirty="0">
                <a:solidFill>
                  <a:schemeClr val="tx2"/>
                </a:solidFill>
                <a:latin typeface="Calibri" pitchFamily="34" charset="0"/>
              </a:rPr>
              <a:t>Most soils contain four basic components: </a:t>
            </a:r>
          </a:p>
          <a:p>
            <a:pPr>
              <a:defRPr/>
            </a:pPr>
            <a:r>
              <a:rPr lang="en-US" b="1" dirty="0">
                <a:solidFill>
                  <a:srgbClr val="CC3300"/>
                </a:solidFill>
                <a:latin typeface="Calibri" pitchFamily="34" charset="0"/>
              </a:rPr>
              <a:t>Organic matter</a:t>
            </a:r>
            <a:r>
              <a:rPr lang="en-US" b="1" dirty="0">
                <a:latin typeface="Calibri" pitchFamily="34" charset="0"/>
              </a:rPr>
              <a:t> </a:t>
            </a:r>
          </a:p>
          <a:p>
            <a:pPr>
              <a:defRPr/>
            </a:pPr>
            <a:r>
              <a:rPr lang="en-US" b="1" dirty="0">
                <a:solidFill>
                  <a:schemeClr val="accent1"/>
                </a:solidFill>
                <a:latin typeface="Calibri" pitchFamily="34" charset="0"/>
              </a:rPr>
              <a:t>Mineral particles</a:t>
            </a:r>
          </a:p>
          <a:p>
            <a:pPr>
              <a:defRPr/>
            </a:pPr>
            <a:r>
              <a:rPr lang="en-US" b="1" dirty="0">
                <a:solidFill>
                  <a:schemeClr val="hlink"/>
                </a:solidFill>
                <a:latin typeface="Calibri" pitchFamily="34" charset="0"/>
              </a:rPr>
              <a:t>Water</a:t>
            </a:r>
          </a:p>
          <a:p>
            <a:pPr>
              <a:defRPr/>
            </a:pPr>
            <a:r>
              <a:rPr lang="en-US" b="1" dirty="0">
                <a:latin typeface="Calibri" pitchFamily="34" charset="0"/>
              </a:rPr>
              <a:t>Air</a:t>
            </a:r>
          </a:p>
          <a:p>
            <a:pPr>
              <a:defRPr/>
            </a:pPr>
            <a:endParaRPr lang="en-US" dirty="0">
              <a:latin typeface="Arial" charset="0"/>
            </a:endParaRPr>
          </a:p>
        </p:txBody>
      </p:sp>
      <p:pic>
        <p:nvPicPr>
          <p:cNvPr id="12292"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0" y="2590801"/>
            <a:ext cx="6153150" cy="400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5782873"/>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9" fill="hold" grpId="0" nodeType="withEffect">
                                  <p:stCondLst>
                                    <p:cond delay="0"/>
                                  </p:stCondLst>
                                  <p:iterate type="lt">
                                    <p:tmPct val="10000"/>
                                  </p:iterate>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500" fill="hold">
                                          <p:stCondLst>
                                            <p:cond delay="0"/>
                                          </p:stCondLst>
                                        </p:cTn>
                                        <p:tgtEl>
                                          <p:spTgt spid="6146"/>
                                        </p:tgtEl>
                                        <p:attrNameLst>
                                          <p:attrName>ppt_x</p:attrName>
                                        </p:attrNameLst>
                                      </p:cBhvr>
                                      <p:tavLst>
                                        <p:tav tm="0">
                                          <p:val>
                                            <p:strVal val="0-#ppt_w/2"/>
                                          </p:val>
                                        </p:tav>
                                        <p:tav tm="100000">
                                          <p:val>
                                            <p:strVal val="#ppt_x"/>
                                          </p:val>
                                        </p:tav>
                                      </p:tavLst>
                                    </p:anim>
                                    <p:anim calcmode="lin" valueType="num">
                                      <p:cBhvr additive="base">
                                        <p:cTn id="8" dur="500" fill="hold">
                                          <p:stCondLst>
                                            <p:cond delay="0"/>
                                          </p:stCondLst>
                                        </p:cTn>
                                        <p:tgtEl>
                                          <p:spTgt spid="6146"/>
                                        </p:tgtEl>
                                        <p:attrNameLst>
                                          <p:attrName>ppt_y</p:attrName>
                                        </p:attrNameLst>
                                      </p:cBhvr>
                                      <p:tavLst>
                                        <p:tav tm="0">
                                          <p:val>
                                            <p:strVal val="0-#ppt_h/2"/>
                                          </p:val>
                                        </p:tav>
                                        <p:tav tm="100000">
                                          <p:val>
                                            <p:strVal val="#ppt_y"/>
                                          </p:val>
                                        </p:tav>
                                      </p:tavLst>
                                    </p:anim>
                                  </p:childTnLst>
                                </p:cTn>
                              </p:par>
                              <p:par>
                                <p:cTn id="9" presetID="40" presetClass="entr" presetSubtype="0" fill="hold" grpId="0" nodeType="withEffect">
                                  <p:stCondLst>
                                    <p:cond delay="0"/>
                                  </p:stCondLst>
                                  <p:iterate type="lt">
                                    <p:tmPct val="10000"/>
                                  </p:iterate>
                                  <p:childTnLst>
                                    <p:set>
                                      <p:cBhvr>
                                        <p:cTn id="10" dur="1" fill="hold">
                                          <p:stCondLst>
                                            <p:cond delay="0"/>
                                          </p:stCondLst>
                                        </p:cTn>
                                        <p:tgtEl>
                                          <p:spTgt spid="6147">
                                            <p:txEl>
                                              <p:pRg st="0" end="0"/>
                                            </p:txEl>
                                          </p:spTgt>
                                        </p:tgtEl>
                                        <p:attrNameLst>
                                          <p:attrName>style.visibility</p:attrName>
                                        </p:attrNameLst>
                                      </p:cBhvr>
                                      <p:to>
                                        <p:strVal val="visible"/>
                                      </p:to>
                                    </p:set>
                                    <p:animEffect transition="in" filter="fade">
                                      <p:cBhvr>
                                        <p:cTn id="11" dur="500"/>
                                        <p:tgtEl>
                                          <p:spTgt spid="6147">
                                            <p:txEl>
                                              <p:pRg st="0" end="0"/>
                                            </p:txEl>
                                          </p:spTgt>
                                        </p:tgtEl>
                                      </p:cBhvr>
                                    </p:animEffect>
                                    <p:anim calcmode="lin" valueType="num">
                                      <p:cBhvr>
                                        <p:cTn id="12" dur="500" fill="hold"/>
                                        <p:tgtEl>
                                          <p:spTgt spid="6147">
                                            <p:txEl>
                                              <p:pRg st="0" end="0"/>
                                            </p:txEl>
                                          </p:spTgt>
                                        </p:tgtEl>
                                        <p:attrNameLst>
                                          <p:attrName>ppt_x</p:attrName>
                                        </p:attrNameLst>
                                      </p:cBhvr>
                                      <p:tavLst>
                                        <p:tav tm="0">
                                          <p:val>
                                            <p:strVal val="#ppt_x-.1"/>
                                          </p:val>
                                        </p:tav>
                                        <p:tav tm="100000">
                                          <p:val>
                                            <p:strVal val="#ppt_x"/>
                                          </p:val>
                                        </p:tav>
                                      </p:tavLst>
                                    </p:anim>
                                    <p:anim calcmode="lin" valueType="num">
                                      <p:cBhvr>
                                        <p:cTn id="13"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40" presetClass="entr" presetSubtype="0" fill="hold" grpId="0" nodeType="clickEffect">
                                  <p:stCondLst>
                                    <p:cond delay="0"/>
                                  </p:stCondLst>
                                  <p:iterate type="lt">
                                    <p:tmPct val="10000"/>
                                  </p:iterate>
                                  <p:childTnLst>
                                    <p:set>
                                      <p:cBhvr>
                                        <p:cTn id="17" dur="1" fill="hold">
                                          <p:stCondLst>
                                            <p:cond delay="0"/>
                                          </p:stCondLst>
                                        </p:cTn>
                                        <p:tgtEl>
                                          <p:spTgt spid="6147">
                                            <p:txEl>
                                              <p:pRg st="1" end="1"/>
                                            </p:txEl>
                                          </p:spTgt>
                                        </p:tgtEl>
                                        <p:attrNameLst>
                                          <p:attrName>style.visibility</p:attrName>
                                        </p:attrNameLst>
                                      </p:cBhvr>
                                      <p:to>
                                        <p:strVal val="visible"/>
                                      </p:to>
                                    </p:set>
                                    <p:animEffect transition="in" filter="fade">
                                      <p:cBhvr>
                                        <p:cTn id="18" dur="500"/>
                                        <p:tgtEl>
                                          <p:spTgt spid="6147">
                                            <p:txEl>
                                              <p:pRg st="1" end="1"/>
                                            </p:txEl>
                                          </p:spTgt>
                                        </p:tgtEl>
                                      </p:cBhvr>
                                    </p:animEffect>
                                    <p:anim calcmode="lin" valueType="num">
                                      <p:cBhvr>
                                        <p:cTn id="19" dur="500" fill="hold"/>
                                        <p:tgtEl>
                                          <p:spTgt spid="6147">
                                            <p:txEl>
                                              <p:pRg st="1" end="1"/>
                                            </p:txEl>
                                          </p:spTgt>
                                        </p:tgtEl>
                                        <p:attrNameLst>
                                          <p:attrName>ppt_x</p:attrName>
                                        </p:attrNameLst>
                                      </p:cBhvr>
                                      <p:tavLst>
                                        <p:tav tm="0">
                                          <p:val>
                                            <p:strVal val="#ppt_x-.1"/>
                                          </p:val>
                                        </p:tav>
                                        <p:tav tm="100000">
                                          <p:val>
                                            <p:strVal val="#ppt_x"/>
                                          </p:val>
                                        </p:tav>
                                      </p:tavLst>
                                    </p:anim>
                                    <p:anim calcmode="lin" valueType="num">
                                      <p:cBhvr>
                                        <p:cTn id="20"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par>
                          <p:cTn id="21" fill="hold" nodeType="afterGroup">
                            <p:stCondLst>
                              <p:cond delay="1100"/>
                            </p:stCondLst>
                            <p:childTnLst>
                              <p:par>
                                <p:cTn id="22" presetID="40" presetClass="entr" presetSubtype="0" fill="hold" grpId="0" nodeType="afterEffect">
                                  <p:stCondLst>
                                    <p:cond delay="2000"/>
                                  </p:stCondLst>
                                  <p:iterate type="lt">
                                    <p:tmPct val="10000"/>
                                  </p:iterate>
                                  <p:childTnLst>
                                    <p:set>
                                      <p:cBhvr>
                                        <p:cTn id="23" dur="1" fill="hold">
                                          <p:stCondLst>
                                            <p:cond delay="0"/>
                                          </p:stCondLst>
                                        </p:cTn>
                                        <p:tgtEl>
                                          <p:spTgt spid="6147">
                                            <p:txEl>
                                              <p:pRg st="2" end="2"/>
                                            </p:txEl>
                                          </p:spTgt>
                                        </p:tgtEl>
                                        <p:attrNameLst>
                                          <p:attrName>style.visibility</p:attrName>
                                        </p:attrNameLst>
                                      </p:cBhvr>
                                      <p:to>
                                        <p:strVal val="visible"/>
                                      </p:to>
                                    </p:set>
                                    <p:animEffect transition="in" filter="fade">
                                      <p:cBhvr>
                                        <p:cTn id="24" dur="500"/>
                                        <p:tgtEl>
                                          <p:spTgt spid="6147">
                                            <p:txEl>
                                              <p:pRg st="2" end="2"/>
                                            </p:txEl>
                                          </p:spTgt>
                                        </p:tgtEl>
                                      </p:cBhvr>
                                    </p:animEffect>
                                    <p:anim calcmode="lin" valueType="num">
                                      <p:cBhvr>
                                        <p:cTn id="25" dur="500" fill="hold"/>
                                        <p:tgtEl>
                                          <p:spTgt spid="6147">
                                            <p:txEl>
                                              <p:pRg st="2" end="2"/>
                                            </p:txEl>
                                          </p:spTgt>
                                        </p:tgtEl>
                                        <p:attrNameLst>
                                          <p:attrName>ppt_x</p:attrName>
                                        </p:attrNameLst>
                                      </p:cBhvr>
                                      <p:tavLst>
                                        <p:tav tm="0">
                                          <p:val>
                                            <p:strVal val="#ppt_x-.1"/>
                                          </p:val>
                                        </p:tav>
                                        <p:tav tm="100000">
                                          <p:val>
                                            <p:strVal val="#ppt_x"/>
                                          </p:val>
                                        </p:tav>
                                      </p:tavLst>
                                    </p:anim>
                                    <p:anim calcmode="lin" valueType="num">
                                      <p:cBhvr>
                                        <p:cTn id="26"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par>
                          <p:cTn id="27" fill="hold" nodeType="afterGroup">
                            <p:stCondLst>
                              <p:cond delay="4350"/>
                            </p:stCondLst>
                            <p:childTnLst>
                              <p:par>
                                <p:cTn id="28" presetID="40" presetClass="entr" presetSubtype="0" fill="hold" grpId="0" nodeType="afterEffect">
                                  <p:stCondLst>
                                    <p:cond delay="2000"/>
                                  </p:stCondLst>
                                  <p:iterate type="lt">
                                    <p:tmPct val="10000"/>
                                  </p:iterate>
                                  <p:childTnLst>
                                    <p:set>
                                      <p:cBhvr>
                                        <p:cTn id="29" dur="1" fill="hold">
                                          <p:stCondLst>
                                            <p:cond delay="0"/>
                                          </p:stCondLst>
                                        </p:cTn>
                                        <p:tgtEl>
                                          <p:spTgt spid="6147">
                                            <p:txEl>
                                              <p:pRg st="3" end="3"/>
                                            </p:txEl>
                                          </p:spTgt>
                                        </p:tgtEl>
                                        <p:attrNameLst>
                                          <p:attrName>style.visibility</p:attrName>
                                        </p:attrNameLst>
                                      </p:cBhvr>
                                      <p:to>
                                        <p:strVal val="visible"/>
                                      </p:to>
                                    </p:set>
                                    <p:animEffect transition="in" filter="fade">
                                      <p:cBhvr>
                                        <p:cTn id="30" dur="500"/>
                                        <p:tgtEl>
                                          <p:spTgt spid="6147">
                                            <p:txEl>
                                              <p:pRg st="3" end="3"/>
                                            </p:txEl>
                                          </p:spTgt>
                                        </p:tgtEl>
                                      </p:cBhvr>
                                    </p:animEffect>
                                    <p:anim calcmode="lin" valueType="num">
                                      <p:cBhvr>
                                        <p:cTn id="31" dur="500" fill="hold"/>
                                        <p:tgtEl>
                                          <p:spTgt spid="6147">
                                            <p:txEl>
                                              <p:pRg st="3" end="3"/>
                                            </p:txEl>
                                          </p:spTgt>
                                        </p:tgtEl>
                                        <p:attrNameLst>
                                          <p:attrName>ppt_x</p:attrName>
                                        </p:attrNameLst>
                                      </p:cBhvr>
                                      <p:tavLst>
                                        <p:tav tm="0">
                                          <p:val>
                                            <p:strVal val="#ppt_x-.1"/>
                                          </p:val>
                                        </p:tav>
                                        <p:tav tm="100000">
                                          <p:val>
                                            <p:strVal val="#ppt_x"/>
                                          </p:val>
                                        </p:tav>
                                      </p:tavLst>
                                    </p:anim>
                                    <p:anim calcmode="lin" valueType="num">
                                      <p:cBhvr>
                                        <p:cTn id="32" dur="5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par>
                          <p:cTn id="33" fill="hold" nodeType="afterGroup">
                            <p:stCondLst>
                              <p:cond delay="7050"/>
                            </p:stCondLst>
                            <p:childTnLst>
                              <p:par>
                                <p:cTn id="34" presetID="40" presetClass="entr" presetSubtype="0" fill="hold" grpId="0" nodeType="afterEffect">
                                  <p:stCondLst>
                                    <p:cond delay="2000"/>
                                  </p:stCondLst>
                                  <p:iterate type="lt">
                                    <p:tmPct val="10000"/>
                                  </p:iterate>
                                  <p:childTnLst>
                                    <p:set>
                                      <p:cBhvr>
                                        <p:cTn id="35" dur="1" fill="hold">
                                          <p:stCondLst>
                                            <p:cond delay="0"/>
                                          </p:stCondLst>
                                        </p:cTn>
                                        <p:tgtEl>
                                          <p:spTgt spid="6147">
                                            <p:txEl>
                                              <p:pRg st="4" end="4"/>
                                            </p:txEl>
                                          </p:spTgt>
                                        </p:tgtEl>
                                        <p:attrNameLst>
                                          <p:attrName>style.visibility</p:attrName>
                                        </p:attrNameLst>
                                      </p:cBhvr>
                                      <p:to>
                                        <p:strVal val="visible"/>
                                      </p:to>
                                    </p:set>
                                    <p:animEffect transition="in" filter="fade">
                                      <p:cBhvr>
                                        <p:cTn id="36" dur="500"/>
                                        <p:tgtEl>
                                          <p:spTgt spid="6147">
                                            <p:txEl>
                                              <p:pRg st="4" end="4"/>
                                            </p:txEl>
                                          </p:spTgt>
                                        </p:tgtEl>
                                      </p:cBhvr>
                                    </p:animEffect>
                                    <p:anim calcmode="lin" valueType="num">
                                      <p:cBhvr>
                                        <p:cTn id="37" dur="500" fill="hold"/>
                                        <p:tgtEl>
                                          <p:spTgt spid="6147">
                                            <p:txEl>
                                              <p:pRg st="4" end="4"/>
                                            </p:txEl>
                                          </p:spTgt>
                                        </p:tgtEl>
                                        <p:attrNameLst>
                                          <p:attrName>ppt_x</p:attrName>
                                        </p:attrNameLst>
                                      </p:cBhvr>
                                      <p:tavLst>
                                        <p:tav tm="0">
                                          <p:val>
                                            <p:strVal val="#ppt_x-.1"/>
                                          </p:val>
                                        </p:tav>
                                        <p:tav tm="100000">
                                          <p:val>
                                            <p:strVal val="#ppt_x"/>
                                          </p:val>
                                        </p:tav>
                                      </p:tavLst>
                                    </p:anim>
                                    <p:anim calcmode="lin" valueType="num">
                                      <p:cBhvr>
                                        <p:cTn id="38" dur="5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1905000" y="533400"/>
            <a:ext cx="8250238" cy="153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000">
                <a:solidFill>
                  <a:prstClr val="white"/>
                </a:solidFill>
              </a:rPr>
              <a:t>Volatile Organic Compound (VOC)</a:t>
            </a:r>
          </a:p>
          <a:p>
            <a:pPr eaLnBrk="0" fontAlgn="base" hangingPunct="0">
              <a:spcBef>
                <a:spcPct val="0"/>
              </a:spcBef>
              <a:spcAft>
                <a:spcPct val="0"/>
              </a:spcAft>
            </a:pPr>
            <a:endParaRPr lang="en-GB" altLang="en-US" sz="2000">
              <a:solidFill>
                <a:prstClr val="white"/>
              </a:solidFill>
            </a:endParaRPr>
          </a:p>
          <a:p>
            <a:pPr algn="just" eaLnBrk="0" fontAlgn="base" hangingPunct="0">
              <a:spcBef>
                <a:spcPct val="0"/>
              </a:spcBef>
              <a:spcAft>
                <a:spcPct val="0"/>
              </a:spcAft>
            </a:pPr>
            <a:r>
              <a:rPr lang="en-GB" altLang="en-US">
                <a:solidFill>
                  <a:prstClr val="black"/>
                </a:solidFill>
              </a:rPr>
              <a:t>Organic compound that is volatile under normal environmental/atmospheric conditions, although it can be found in the ground in the solid, liquid and dissolved phase form as well as in gaseous phase</a:t>
            </a:r>
          </a:p>
        </p:txBody>
      </p:sp>
    </p:spTree>
    <p:extLst>
      <p:ext uri="{BB962C8B-B14F-4D97-AF65-F5344CB8AC3E}">
        <p14:creationId xmlns:p14="http://schemas.microsoft.com/office/powerpoint/2010/main" val="36058863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2" end="2"/>
                                            </p:txEl>
                                          </p:spTgt>
                                        </p:tgtEl>
                                        <p:attrNameLst>
                                          <p:attrName>style.visibility</p:attrName>
                                        </p:attrNameLst>
                                      </p:cBhvr>
                                      <p:to>
                                        <p:strVal val="visible"/>
                                      </p:to>
                                    </p:set>
                                    <p:anim calcmode="lin" valueType="num">
                                      <p:cBhvr additive="base">
                                        <p:cTn id="7"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13774" y="925248"/>
            <a:ext cx="7924800" cy="3477875"/>
          </a:xfrm>
          <a:prstGeom prst="rect">
            <a:avLst/>
          </a:prstGeom>
        </p:spPr>
        <p:txBody>
          <a:bodyPr wrap="square">
            <a:spAutoFit/>
          </a:bodyPr>
          <a:lstStyle/>
          <a:p>
            <a:pPr algn="just"/>
            <a:r>
              <a:rPr lang="en-GB" sz="2000" b="1" dirty="0">
                <a:solidFill>
                  <a:schemeClr val="bg1"/>
                </a:solidFill>
              </a:rPr>
              <a:t>Phase 1 -   Desk study and reconnaissance survey of history and conditions…walk over.</a:t>
            </a:r>
          </a:p>
          <a:p>
            <a:pPr algn="just"/>
            <a:endParaRPr lang="en-GB" sz="2000" dirty="0">
              <a:solidFill>
                <a:schemeClr val="bg1"/>
              </a:solidFill>
            </a:endParaRPr>
          </a:p>
          <a:p>
            <a:pPr algn="just"/>
            <a:r>
              <a:rPr lang="en-GB" sz="2000" b="1" dirty="0">
                <a:solidFill>
                  <a:schemeClr val="bg1"/>
                </a:solidFill>
              </a:rPr>
              <a:t>Phase 2 — Intrusive investigation, soil and rock sampling (cores, pits, bore holes),....followed by.........analysis of geotechnical conditions  and formal report.</a:t>
            </a:r>
          </a:p>
          <a:p>
            <a:pPr algn="just"/>
            <a:endParaRPr lang="en-GB" sz="2000" dirty="0">
              <a:solidFill>
                <a:schemeClr val="bg1"/>
              </a:solidFill>
            </a:endParaRPr>
          </a:p>
          <a:p>
            <a:pPr algn="just"/>
            <a:r>
              <a:rPr lang="en-GB" sz="2000" b="1" dirty="0">
                <a:solidFill>
                  <a:schemeClr val="bg1"/>
                </a:solidFill>
              </a:rPr>
              <a:t>Phase 3 — Design of remediation strategy (if required).</a:t>
            </a:r>
          </a:p>
          <a:p>
            <a:pPr algn="just"/>
            <a:endParaRPr lang="en-GB" sz="2000" dirty="0">
              <a:solidFill>
                <a:schemeClr val="bg1"/>
              </a:solidFill>
            </a:endParaRPr>
          </a:p>
          <a:p>
            <a:pPr algn="just"/>
            <a:r>
              <a:rPr lang="en-GB" sz="2000" b="1" dirty="0">
                <a:solidFill>
                  <a:schemeClr val="bg1"/>
                </a:solidFill>
              </a:rPr>
              <a:t>Phase 4 — Validation and monitoring of remediation during the </a:t>
            </a:r>
          </a:p>
          <a:p>
            <a:pPr algn="just"/>
            <a:r>
              <a:rPr lang="en-GB" sz="2000" b="1" dirty="0">
                <a:solidFill>
                  <a:schemeClr val="bg1"/>
                </a:solidFill>
              </a:rPr>
              <a:t>                    construction works</a:t>
            </a:r>
            <a:endParaRPr lang="en-GB" sz="2000" dirty="0">
              <a:solidFill>
                <a:schemeClr val="bg1"/>
              </a:solidFill>
            </a:endParaRPr>
          </a:p>
        </p:txBody>
      </p:sp>
      <p:sp>
        <p:nvSpPr>
          <p:cNvPr id="3" name="TextBox 2"/>
          <p:cNvSpPr txBox="1"/>
          <p:nvPr/>
        </p:nvSpPr>
        <p:spPr>
          <a:xfrm>
            <a:off x="514205" y="197771"/>
            <a:ext cx="10772702" cy="584775"/>
          </a:xfrm>
          <a:prstGeom prst="rect">
            <a:avLst/>
          </a:prstGeom>
          <a:noFill/>
        </p:spPr>
        <p:txBody>
          <a:bodyPr wrap="square" rtlCol="0">
            <a:spAutoFit/>
          </a:bodyPr>
          <a:lstStyle/>
          <a:p>
            <a:r>
              <a:rPr lang="en-GB" sz="3200" b="1" dirty="0" smtClean="0">
                <a:solidFill>
                  <a:schemeClr val="bg1"/>
                </a:solidFill>
              </a:rPr>
              <a:t>What were the stages for the Site Investigation…?</a:t>
            </a:r>
            <a:endParaRPr lang="en-GB" sz="3200" b="1" dirty="0">
              <a:solidFill>
                <a:schemeClr val="bg1"/>
              </a:solidFill>
            </a:endParaRPr>
          </a:p>
        </p:txBody>
      </p:sp>
      <p:pic>
        <p:nvPicPr>
          <p:cNvPr id="64514" name="Picture 2" descr="http://www.surecoredrilling.com/company/wp-content/uploads/2012/10/soil_sample.jpg">
            <a:hlinkClick r:id="rId2"/>
          </p:cNvPr>
          <p:cNvPicPr>
            <a:picLocks noChangeAspect="1" noChangeArrowheads="1"/>
          </p:cNvPicPr>
          <p:nvPr/>
        </p:nvPicPr>
        <p:blipFill>
          <a:blip r:embed="rId3" cstate="print"/>
          <a:srcRect/>
          <a:stretch>
            <a:fillRect/>
          </a:stretch>
        </p:blipFill>
        <p:spPr bwMode="auto">
          <a:xfrm>
            <a:off x="9040461" y="4239580"/>
            <a:ext cx="1524000" cy="2030649"/>
          </a:xfrm>
          <a:prstGeom prst="rect">
            <a:avLst/>
          </a:prstGeom>
          <a:solidFill>
            <a:schemeClr val="bg1"/>
          </a:solidFill>
          <a:ln w="38100">
            <a:solidFill>
              <a:schemeClr val="bg1"/>
            </a:solidFill>
          </a:ln>
        </p:spPr>
      </p:pic>
      <p:pic>
        <p:nvPicPr>
          <p:cNvPr id="64516" name="Picture 4" descr="http://www.ontrackdrilling.com/images/hollow_stem_01_l.jpg">
            <a:hlinkClick r:id="rId4"/>
          </p:cNvPr>
          <p:cNvPicPr>
            <a:picLocks noChangeAspect="1" noChangeArrowheads="1"/>
          </p:cNvPicPr>
          <p:nvPr/>
        </p:nvPicPr>
        <p:blipFill>
          <a:blip r:embed="rId5" cstate="print"/>
          <a:srcRect/>
          <a:stretch>
            <a:fillRect/>
          </a:stretch>
        </p:blipFill>
        <p:spPr bwMode="auto">
          <a:xfrm>
            <a:off x="1604853" y="4597013"/>
            <a:ext cx="2228850" cy="1673216"/>
          </a:xfrm>
          <a:prstGeom prst="rect">
            <a:avLst/>
          </a:prstGeom>
          <a:noFill/>
          <a:ln w="28575">
            <a:solidFill>
              <a:schemeClr val="bg1"/>
            </a:solidFill>
          </a:ln>
        </p:spPr>
      </p:pic>
      <p:sp>
        <p:nvSpPr>
          <p:cNvPr id="6" name="TextBox 5"/>
          <p:cNvSpPr txBox="1"/>
          <p:nvPr/>
        </p:nvSpPr>
        <p:spPr>
          <a:xfrm>
            <a:off x="4307918" y="4648201"/>
            <a:ext cx="4114800" cy="1384995"/>
          </a:xfrm>
          <a:prstGeom prst="rect">
            <a:avLst/>
          </a:prstGeom>
          <a:noFill/>
        </p:spPr>
        <p:txBody>
          <a:bodyPr wrap="square" rtlCol="0">
            <a:spAutoFit/>
          </a:bodyPr>
          <a:lstStyle/>
          <a:p>
            <a:pPr algn="ctr"/>
            <a:r>
              <a:rPr lang="en-GB" sz="2800" b="1" dirty="0">
                <a:solidFill>
                  <a:schemeClr val="bg1"/>
                </a:solidFill>
              </a:rPr>
              <a:t>The first half of this Module concentrates on Phase 1+2</a:t>
            </a:r>
          </a:p>
        </p:txBody>
      </p:sp>
    </p:spTree>
    <p:extLst>
      <p:ext uri="{BB962C8B-B14F-4D97-AF65-F5344CB8AC3E}">
        <p14:creationId xmlns:p14="http://schemas.microsoft.com/office/powerpoint/2010/main" val="330559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 calcmode="lin" valueType="num">
                                      <p:cBhvr additive="base">
                                        <p:cTn id="3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6">
                                            <p:txEl>
                                              <p:pRg st="0" end="0"/>
                                            </p:txEl>
                                          </p:spTgt>
                                        </p:tgtEl>
                                        <p:attrNameLst>
                                          <p:attrName>style.visibility</p:attrName>
                                        </p:attrNameLst>
                                      </p:cBhvr>
                                      <p:to>
                                        <p:strVal val="visible"/>
                                      </p:to>
                                    </p:set>
                                    <p:anim calcmode="lin" valueType="num">
                                      <p:cBhvr additive="base">
                                        <p:cTn id="4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84298" y="1734568"/>
            <a:ext cx="9683799" cy="3693319"/>
          </a:xfrm>
          <a:prstGeom prst="rect">
            <a:avLst/>
          </a:prstGeom>
        </p:spPr>
        <p:txBody>
          <a:bodyPr wrap="square">
            <a:spAutoFit/>
          </a:bodyPr>
          <a:lstStyle/>
          <a:p>
            <a:pPr marL="285750" indent="-285750">
              <a:buFont typeface="Wingdings" pitchFamily="2" charset="2"/>
              <a:buChar char="§"/>
            </a:pPr>
            <a:r>
              <a:rPr lang="en-GB" b="1" dirty="0">
                <a:solidFill>
                  <a:schemeClr val="bg1"/>
                </a:solidFill>
              </a:rPr>
              <a:t>Projects involve excavation of soil and rock </a:t>
            </a:r>
          </a:p>
          <a:p>
            <a:pPr marL="285750" indent="-285750">
              <a:buFont typeface="Wingdings" pitchFamily="2" charset="2"/>
              <a:buChar char="§"/>
            </a:pPr>
            <a:endParaRPr lang="en-GB" b="1" dirty="0">
              <a:solidFill>
                <a:schemeClr val="bg1"/>
              </a:solidFill>
            </a:endParaRPr>
          </a:p>
          <a:p>
            <a:pPr marL="285750" indent="-285750">
              <a:buFont typeface="Wingdings" pitchFamily="2" charset="2"/>
              <a:buChar char="§"/>
            </a:pPr>
            <a:r>
              <a:rPr lang="en-GB" b="1" dirty="0">
                <a:solidFill>
                  <a:schemeClr val="bg1"/>
                </a:solidFill>
              </a:rPr>
              <a:t>Projects involve the loading of substrata in the consequent build. (Kingdom Tower)</a:t>
            </a:r>
          </a:p>
          <a:p>
            <a:pPr marL="285750" indent="-285750">
              <a:buFont typeface="Wingdings" pitchFamily="2" charset="2"/>
              <a:buChar char="§"/>
            </a:pPr>
            <a:endParaRPr lang="en-GB" b="1" dirty="0">
              <a:solidFill>
                <a:schemeClr val="bg1"/>
              </a:solidFill>
            </a:endParaRPr>
          </a:p>
          <a:p>
            <a:pPr marL="285750" indent="-285750">
              <a:buFont typeface="Wingdings" pitchFamily="2" charset="2"/>
              <a:buChar char="§"/>
            </a:pPr>
            <a:r>
              <a:rPr lang="en-GB" b="1" dirty="0">
                <a:solidFill>
                  <a:schemeClr val="bg1"/>
                </a:solidFill>
              </a:rPr>
              <a:t>The feasibility of the project, </a:t>
            </a:r>
          </a:p>
          <a:p>
            <a:pPr marL="285750" indent="-285750">
              <a:buFont typeface="Wingdings" pitchFamily="2" charset="2"/>
              <a:buChar char="§"/>
            </a:pPr>
            <a:r>
              <a:rPr lang="en-GB" b="1" dirty="0">
                <a:solidFill>
                  <a:schemeClr val="bg1"/>
                </a:solidFill>
              </a:rPr>
              <a:t>Its planning and design, </a:t>
            </a:r>
          </a:p>
          <a:p>
            <a:pPr marL="285750" indent="-285750">
              <a:buFont typeface="Wingdings" pitchFamily="2" charset="2"/>
              <a:buChar char="§"/>
            </a:pPr>
            <a:r>
              <a:rPr lang="en-GB" b="1" dirty="0">
                <a:solidFill>
                  <a:schemeClr val="bg1"/>
                </a:solidFill>
              </a:rPr>
              <a:t>Its construction method and </a:t>
            </a:r>
          </a:p>
          <a:p>
            <a:pPr marL="285750" indent="-285750">
              <a:buFont typeface="Wingdings" pitchFamily="2" charset="2"/>
              <a:buChar char="§"/>
            </a:pPr>
            <a:r>
              <a:rPr lang="en-GB" b="1" dirty="0">
                <a:solidFill>
                  <a:schemeClr val="bg1"/>
                </a:solidFill>
              </a:rPr>
              <a:t>Its costing </a:t>
            </a:r>
          </a:p>
          <a:p>
            <a:pPr marL="285750" indent="-285750">
              <a:buFont typeface="Wingdings" pitchFamily="2" charset="2"/>
              <a:buChar char="§"/>
            </a:pPr>
            <a:endParaRPr lang="en-GB" b="1" dirty="0">
              <a:solidFill>
                <a:schemeClr val="bg1"/>
              </a:solidFill>
            </a:endParaRPr>
          </a:p>
          <a:p>
            <a:pPr marL="285750" indent="-285750"/>
            <a:r>
              <a:rPr lang="en-GB" b="1" dirty="0">
                <a:solidFill>
                  <a:schemeClr val="bg1"/>
                </a:solidFill>
              </a:rPr>
              <a:t>     may depend critically on the ground conditions present at the proposed site. </a:t>
            </a:r>
          </a:p>
          <a:p>
            <a:pPr marL="285750" indent="-285750">
              <a:buFont typeface="Wingdings" pitchFamily="2" charset="2"/>
              <a:buChar char="§"/>
            </a:pPr>
            <a:endParaRPr lang="en-GB" b="1" dirty="0">
              <a:solidFill>
                <a:schemeClr val="bg1"/>
              </a:solidFill>
            </a:endParaRPr>
          </a:p>
          <a:p>
            <a:pPr marL="285750" indent="-285750">
              <a:buFont typeface="Wingdings" pitchFamily="2" charset="2"/>
              <a:buChar char="§"/>
            </a:pPr>
            <a:r>
              <a:rPr lang="en-GB" b="1" dirty="0">
                <a:solidFill>
                  <a:schemeClr val="bg1"/>
                </a:solidFill>
              </a:rPr>
              <a:t>‘Site investigation’ is where we </a:t>
            </a:r>
            <a:r>
              <a:rPr lang="en-GB" b="1" dirty="0" smtClean="0">
                <a:solidFill>
                  <a:schemeClr val="bg1"/>
                </a:solidFill>
              </a:rPr>
              <a:t>determine feasibility from a geotechnical perspective.</a:t>
            </a:r>
            <a:endParaRPr lang="en-GB" b="1" dirty="0">
              <a:solidFill>
                <a:schemeClr val="bg1"/>
              </a:solidFill>
            </a:endParaRPr>
          </a:p>
        </p:txBody>
      </p:sp>
      <p:sp>
        <p:nvSpPr>
          <p:cNvPr id="3" name="Rectangle 2"/>
          <p:cNvSpPr/>
          <p:nvPr/>
        </p:nvSpPr>
        <p:spPr>
          <a:xfrm>
            <a:off x="1076105" y="578772"/>
            <a:ext cx="10420205" cy="830997"/>
          </a:xfrm>
          <a:prstGeom prst="rect">
            <a:avLst/>
          </a:prstGeom>
        </p:spPr>
        <p:txBody>
          <a:bodyPr wrap="square">
            <a:spAutoFit/>
          </a:bodyPr>
          <a:lstStyle/>
          <a:p>
            <a:r>
              <a:rPr lang="en-GB" sz="2400" b="1" dirty="0">
                <a:solidFill>
                  <a:schemeClr val="bg1"/>
                </a:solidFill>
              </a:rPr>
              <a:t>Why is the field of GROUND INVESTIGATION  so important to </a:t>
            </a:r>
          </a:p>
          <a:p>
            <a:r>
              <a:rPr lang="en-GB" sz="2400" b="1" dirty="0">
                <a:solidFill>
                  <a:schemeClr val="bg1"/>
                </a:solidFill>
              </a:rPr>
              <a:t>                                Construction?</a:t>
            </a:r>
            <a:endParaRPr lang="en-GB" sz="2400" dirty="0">
              <a:solidFill>
                <a:schemeClr val="bg1"/>
              </a:solidFill>
            </a:endParaRPr>
          </a:p>
        </p:txBody>
      </p:sp>
      <p:sp>
        <p:nvSpPr>
          <p:cNvPr id="4" name="Rectangle 2"/>
          <p:cNvSpPr>
            <a:spLocks noChangeArrowheads="1"/>
          </p:cNvSpPr>
          <p:nvPr/>
        </p:nvSpPr>
        <p:spPr bwMode="auto">
          <a:xfrm>
            <a:off x="1184298" y="5622270"/>
            <a:ext cx="1001619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sz="2000" b="1" dirty="0">
                <a:solidFill>
                  <a:srgbClr val="000000"/>
                </a:solidFill>
                <a:latin typeface="Arial" panose="020B0604020202020204" pitchFamily="34" charset="0"/>
              </a:rPr>
              <a:t>The extent of the </a:t>
            </a:r>
            <a:r>
              <a:rPr lang="en-GB" altLang="en-US" sz="2000" b="1" dirty="0" smtClean="0">
                <a:solidFill>
                  <a:srgbClr val="000000"/>
                </a:solidFill>
                <a:latin typeface="Arial" panose="020B0604020202020204" pitchFamily="34" charset="0"/>
              </a:rPr>
              <a:t>investigation…. </a:t>
            </a:r>
            <a:r>
              <a:rPr lang="en-GB" altLang="en-US" sz="2000" b="1" dirty="0">
                <a:solidFill>
                  <a:srgbClr val="000000"/>
                </a:solidFill>
                <a:latin typeface="Arial" panose="020B0604020202020204" pitchFamily="34" charset="0"/>
              </a:rPr>
              <a:t>should reflect the magnitude </a:t>
            </a:r>
          </a:p>
          <a:p>
            <a:pPr algn="just" eaLnBrk="0" fontAlgn="base" hangingPunct="0">
              <a:spcBef>
                <a:spcPct val="0"/>
              </a:spcBef>
              <a:spcAft>
                <a:spcPct val="0"/>
              </a:spcAft>
            </a:pPr>
            <a:r>
              <a:rPr lang="en-GB" altLang="en-US" sz="2000" b="1" dirty="0">
                <a:solidFill>
                  <a:srgbClr val="000000"/>
                </a:solidFill>
                <a:latin typeface="Arial" panose="020B0604020202020204" pitchFamily="34" charset="0"/>
              </a:rPr>
              <a:t>    and nature of the proposed works</a:t>
            </a:r>
            <a:endParaRPr lang="en-GB" altLang="en-US" sz="2000" b="1" dirty="0">
              <a:solidFill>
                <a:prstClr val="white"/>
              </a:solidFill>
            </a:endParaRPr>
          </a:p>
        </p:txBody>
      </p:sp>
    </p:spTree>
    <p:extLst>
      <p:ext uri="{BB962C8B-B14F-4D97-AF65-F5344CB8AC3E}">
        <p14:creationId xmlns:p14="http://schemas.microsoft.com/office/powerpoint/2010/main" val="3927509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anim calcmode="lin" valueType="num">
                                      <p:cBhvr additive="base">
                                        <p:cTn id="4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gtEl>
                                        <p:attrNameLst>
                                          <p:attrName>style.visibility</p:attrName>
                                        </p:attrNameLst>
                                      </p:cBhvr>
                                      <p:to>
                                        <p:strVal val="visible"/>
                                      </p:to>
                                    </p:set>
                                    <p:anim calcmode="lin" valueType="num">
                                      <p:cBhvr additive="base">
                                        <p:cTn id="55" dur="500" fill="hold"/>
                                        <p:tgtEl>
                                          <p:spTgt spid="4"/>
                                        </p:tgtEl>
                                        <p:attrNameLst>
                                          <p:attrName>ppt_x</p:attrName>
                                        </p:attrNameLst>
                                      </p:cBhvr>
                                      <p:tavLst>
                                        <p:tav tm="0">
                                          <p:val>
                                            <p:strVal val="#ppt_x"/>
                                          </p:val>
                                        </p:tav>
                                        <p:tav tm="100000">
                                          <p:val>
                                            <p:strVal val="#ppt_x"/>
                                          </p:val>
                                        </p:tav>
                                      </p:tavLst>
                                    </p:anim>
                                    <p:anim calcmode="lin" valueType="num">
                                      <p:cBhvr additive="base">
                                        <p:cTn id="5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571208" y="1384610"/>
            <a:ext cx="1076455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Planning should be flexible so that the work can be varied as necessary in the light of new information. </a:t>
            </a:r>
          </a:p>
          <a:p>
            <a:pPr marL="285750" indent="-285750" algn="just" eaLnBrk="0" fontAlgn="base" hangingPunct="0">
              <a:spcBef>
                <a:spcPct val="0"/>
              </a:spcBef>
              <a:spcAft>
                <a:spcPct val="0"/>
              </a:spcAft>
              <a:buFont typeface="Arial" panose="020B0604020202020204" pitchFamily="34" charset="0"/>
              <a:buChar char="•"/>
            </a:pPr>
            <a:endParaRPr lang="en-GB" altLang="en-US" dirty="0">
              <a:solidFill>
                <a:prstClr val="white"/>
              </a:solidFill>
            </a:endParaRPr>
          </a:p>
        </p:txBody>
      </p:sp>
      <p:sp>
        <p:nvSpPr>
          <p:cNvPr id="31747" name="Rectangle 3"/>
          <p:cNvSpPr>
            <a:spLocks noChangeArrowheads="1"/>
          </p:cNvSpPr>
          <p:nvPr/>
        </p:nvSpPr>
        <p:spPr bwMode="auto">
          <a:xfrm>
            <a:off x="571208" y="2258993"/>
            <a:ext cx="1049233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Sufficient time for ground investigation, including testing, reporting, interpretation and monitoring, should be allowed in the overall programme for any scheme. </a:t>
            </a:r>
            <a:endParaRPr lang="en-GB" altLang="en-US" dirty="0">
              <a:solidFill>
                <a:prstClr val="white"/>
              </a:solidFill>
            </a:endParaRPr>
          </a:p>
        </p:txBody>
      </p:sp>
      <p:sp>
        <p:nvSpPr>
          <p:cNvPr id="31748" name="Rectangle 4"/>
          <p:cNvSpPr>
            <a:spLocks noChangeArrowheads="1"/>
          </p:cNvSpPr>
          <p:nvPr/>
        </p:nvSpPr>
        <p:spPr bwMode="auto">
          <a:xfrm>
            <a:off x="620069" y="3242852"/>
            <a:ext cx="10492334"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The need for additional investigation after the works commence should also be taken into account. </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pPr>
            <a:r>
              <a:rPr lang="en-GB" altLang="en-US" b="1" dirty="0">
                <a:solidFill>
                  <a:schemeClr val="bg1"/>
                </a:solidFill>
                <a:latin typeface="Arial" panose="020B0604020202020204" pitchFamily="34" charset="0"/>
              </a:rPr>
              <a:t>In tunnelling, for example, probing ahead of the face might be required to give warning of hazards or changes in ground conditions. </a:t>
            </a:r>
          </a:p>
          <a:p>
            <a:pPr algn="just" eaLnBrk="0" fontAlgn="base" hangingPunct="0">
              <a:spcBef>
                <a:spcPct val="0"/>
              </a:spcBef>
              <a:spcAft>
                <a:spcPct val="0"/>
              </a:spcAft>
            </a:pPr>
            <a:endParaRPr lang="en-GB" altLang="en-US" b="1" dirty="0">
              <a:solidFill>
                <a:schemeClr val="bg1"/>
              </a:solidFill>
              <a:latin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pPr>
            <a:r>
              <a:rPr lang="en-GB" altLang="en-US" b="1" dirty="0">
                <a:solidFill>
                  <a:schemeClr val="bg1"/>
                </a:solidFill>
                <a:latin typeface="Arial" panose="020B0604020202020204" pitchFamily="34" charset="0"/>
              </a:rPr>
              <a:t>The properties of the ground and also the groundwater levels can vary with the </a:t>
            </a:r>
            <a:r>
              <a:rPr lang="en-GB" altLang="en-US" b="1" dirty="0" smtClean="0">
                <a:solidFill>
                  <a:schemeClr val="bg1"/>
                </a:solidFill>
                <a:latin typeface="Arial" panose="020B0604020202020204" pitchFamily="34" charset="0"/>
              </a:rPr>
              <a:t>seasons</a:t>
            </a:r>
          </a:p>
          <a:p>
            <a:pPr marL="285750" indent="-285750" algn="just" eaLnBrk="0" fontAlgn="base" hangingPunct="0">
              <a:spcBef>
                <a:spcPct val="0"/>
              </a:spcBef>
              <a:spcAft>
                <a:spcPct val="0"/>
              </a:spcAft>
              <a:buFont typeface="Arial" panose="020B0604020202020204" pitchFamily="34" charset="0"/>
              <a:buChar char="•"/>
            </a:pPr>
            <a:endParaRPr lang="en-GB" altLang="en-US" b="1" dirty="0">
              <a:solidFill>
                <a:schemeClr val="bg1"/>
              </a:solidFill>
              <a:latin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pPr>
            <a:r>
              <a:rPr lang="en-GB" altLang="en-US" b="1" dirty="0" smtClean="0">
                <a:solidFill>
                  <a:schemeClr val="bg1"/>
                </a:solidFill>
                <a:latin typeface="Arial" panose="020B0604020202020204" pitchFamily="34" charset="0"/>
              </a:rPr>
              <a:t>Evaluation of Climate Change now a greater factor.</a:t>
            </a:r>
            <a:endParaRPr lang="en-GB" altLang="en-US" b="1" dirty="0">
              <a:solidFill>
                <a:schemeClr val="bg1"/>
              </a:solidFill>
            </a:endParaRPr>
          </a:p>
        </p:txBody>
      </p:sp>
      <p:sp>
        <p:nvSpPr>
          <p:cNvPr id="2" name="TextBox 1"/>
          <p:cNvSpPr txBox="1"/>
          <p:nvPr/>
        </p:nvSpPr>
        <p:spPr>
          <a:xfrm>
            <a:off x="494427" y="585418"/>
            <a:ext cx="4810489" cy="461665"/>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   </a:t>
            </a:r>
            <a:r>
              <a:rPr lang="en-GB" sz="2400" dirty="0" smtClean="0">
                <a:solidFill>
                  <a:schemeClr val="bg1"/>
                </a:solidFill>
                <a:latin typeface="Arial" panose="020B0604020202020204" pitchFamily="34" charset="0"/>
                <a:cs typeface="Arial" panose="020B0604020202020204" pitchFamily="34" charset="0"/>
              </a:rPr>
              <a:t>PLANNING the Project start….</a:t>
            </a:r>
            <a:endParaRPr lang="en-GB"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324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1746">
                                            <p:txEl>
                                              <p:pRg st="0" end="0"/>
                                            </p:txEl>
                                          </p:spTgt>
                                        </p:tgtEl>
                                        <p:attrNameLst>
                                          <p:attrName>style.visibility</p:attrName>
                                        </p:attrNameLst>
                                      </p:cBhvr>
                                      <p:to>
                                        <p:strVal val="visible"/>
                                      </p:to>
                                    </p:set>
                                    <p:anim calcmode="lin" valueType="num">
                                      <p:cBhvr additive="base">
                                        <p:cTn id="7" dur="500" fill="hold"/>
                                        <p:tgtEl>
                                          <p:spTgt spid="3174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17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1747">
                                            <p:txEl>
                                              <p:pRg st="0" end="0"/>
                                            </p:txEl>
                                          </p:spTgt>
                                        </p:tgtEl>
                                        <p:attrNameLst>
                                          <p:attrName>style.visibility</p:attrName>
                                        </p:attrNameLst>
                                      </p:cBhvr>
                                      <p:to>
                                        <p:strVal val="visible"/>
                                      </p:to>
                                    </p:set>
                                    <p:anim calcmode="lin" valueType="num">
                                      <p:cBhvr additive="base">
                                        <p:cTn id="13" dur="5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17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1748">
                                            <p:txEl>
                                              <p:pRg st="0" end="0"/>
                                            </p:txEl>
                                          </p:spTgt>
                                        </p:tgtEl>
                                        <p:attrNameLst>
                                          <p:attrName>style.visibility</p:attrName>
                                        </p:attrNameLst>
                                      </p:cBhvr>
                                      <p:to>
                                        <p:strVal val="visible"/>
                                      </p:to>
                                    </p:set>
                                    <p:anim calcmode="lin" valueType="num">
                                      <p:cBhvr additive="base">
                                        <p:cTn id="19" dur="500" fill="hold"/>
                                        <p:tgtEl>
                                          <p:spTgt spid="3174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174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1748">
                                            <p:txEl>
                                              <p:pRg st="2" end="2"/>
                                            </p:txEl>
                                          </p:spTgt>
                                        </p:tgtEl>
                                        <p:attrNameLst>
                                          <p:attrName>style.visibility</p:attrName>
                                        </p:attrNameLst>
                                      </p:cBhvr>
                                      <p:to>
                                        <p:strVal val="visible"/>
                                      </p:to>
                                    </p:set>
                                    <p:anim calcmode="lin" valueType="num">
                                      <p:cBhvr additive="base">
                                        <p:cTn id="25" dur="500" fill="hold"/>
                                        <p:tgtEl>
                                          <p:spTgt spid="31748">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174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1748">
                                            <p:txEl>
                                              <p:pRg st="4" end="4"/>
                                            </p:txEl>
                                          </p:spTgt>
                                        </p:tgtEl>
                                        <p:attrNameLst>
                                          <p:attrName>style.visibility</p:attrName>
                                        </p:attrNameLst>
                                      </p:cBhvr>
                                      <p:to>
                                        <p:strVal val="visible"/>
                                      </p:to>
                                    </p:set>
                                    <p:anim calcmode="lin" valueType="num">
                                      <p:cBhvr additive="base">
                                        <p:cTn id="31" dur="500" fill="hold"/>
                                        <p:tgtEl>
                                          <p:spTgt spid="3174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174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1748">
                                            <p:txEl>
                                              <p:pRg st="6" end="6"/>
                                            </p:txEl>
                                          </p:spTgt>
                                        </p:tgtEl>
                                        <p:attrNameLst>
                                          <p:attrName>style.visibility</p:attrName>
                                        </p:attrNameLst>
                                      </p:cBhvr>
                                      <p:to>
                                        <p:strVal val="visible"/>
                                      </p:to>
                                    </p:set>
                                    <p:anim calcmode="lin" valueType="num">
                                      <p:cBhvr additive="base">
                                        <p:cTn id="37" dur="500" fill="hold"/>
                                        <p:tgtEl>
                                          <p:spTgt spid="3174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174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38400" y="2057400"/>
            <a:ext cx="7696200" cy="1077218"/>
          </a:xfrm>
          <a:prstGeom prst="rect">
            <a:avLst/>
          </a:prstGeom>
          <a:noFill/>
        </p:spPr>
        <p:txBody>
          <a:bodyPr wrap="square" rtlCol="0">
            <a:spAutoFit/>
          </a:bodyPr>
          <a:lstStyle/>
          <a:p>
            <a:pPr algn="ctr"/>
            <a:r>
              <a:rPr lang="en-GB" sz="3200" b="1" dirty="0">
                <a:solidFill>
                  <a:schemeClr val="bg1"/>
                </a:solidFill>
              </a:rPr>
              <a:t>The Importance of Ground investigation pre-build</a:t>
            </a:r>
          </a:p>
        </p:txBody>
      </p:sp>
    </p:spTree>
    <p:extLst>
      <p:ext uri="{BB962C8B-B14F-4D97-AF65-F5344CB8AC3E}">
        <p14:creationId xmlns:p14="http://schemas.microsoft.com/office/powerpoint/2010/main" val="28843111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21478" y="362635"/>
            <a:ext cx="9662858" cy="1200329"/>
          </a:xfrm>
          <a:prstGeom prst="rect">
            <a:avLst/>
          </a:prstGeom>
        </p:spPr>
        <p:txBody>
          <a:bodyPr wrap="square">
            <a:spAutoFit/>
          </a:bodyPr>
          <a:lstStyle/>
          <a:p>
            <a:pPr algn="ctr"/>
            <a:r>
              <a:rPr lang="en-GB" sz="3600" dirty="0" smtClean="0">
                <a:solidFill>
                  <a:srgbClr val="141414"/>
                </a:solidFill>
                <a:latin typeface="Arial" panose="020B0604020202020204" pitchFamily="34" charset="0"/>
                <a:cs typeface="Arial" panose="020B0604020202020204" pitchFamily="34" charset="0"/>
              </a:rPr>
              <a:t>“Sinkhole </a:t>
            </a:r>
            <a:r>
              <a:rPr lang="en-GB" sz="3600" dirty="0">
                <a:solidFill>
                  <a:srgbClr val="141414"/>
                </a:solidFill>
                <a:latin typeface="Arial" panose="020B0604020202020204" pitchFamily="34" charset="0"/>
                <a:cs typeface="Arial" panose="020B0604020202020204" pitchFamily="34" charset="0"/>
              </a:rPr>
              <a:t>'size of three houses' found underneath main Gower </a:t>
            </a:r>
            <a:r>
              <a:rPr lang="en-GB" sz="3600" dirty="0" smtClean="0">
                <a:solidFill>
                  <a:srgbClr val="141414"/>
                </a:solidFill>
                <a:latin typeface="Arial" panose="020B0604020202020204" pitchFamily="34" charset="0"/>
                <a:cs typeface="Arial" panose="020B0604020202020204" pitchFamily="34" charset="0"/>
              </a:rPr>
              <a:t>road”</a:t>
            </a:r>
            <a:endParaRPr lang="en-GB" sz="3600" dirty="0">
              <a:latin typeface="Arial" panose="020B0604020202020204" pitchFamily="34" charset="0"/>
              <a:cs typeface="Arial" panose="020B0604020202020204" pitchFamily="34" charset="0"/>
            </a:endParaRPr>
          </a:p>
        </p:txBody>
      </p:sp>
      <p:sp>
        <p:nvSpPr>
          <p:cNvPr id="4" name="Rectangle 3"/>
          <p:cNvSpPr/>
          <p:nvPr/>
        </p:nvSpPr>
        <p:spPr>
          <a:xfrm>
            <a:off x="416482" y="1700729"/>
            <a:ext cx="11310173" cy="2523768"/>
          </a:xfrm>
          <a:prstGeom prst="rect">
            <a:avLst/>
          </a:prstGeom>
        </p:spPr>
        <p:txBody>
          <a:bodyPr wrap="square">
            <a:spAutoFit/>
          </a:bodyPr>
          <a:lstStyle/>
          <a:p>
            <a:pPr algn="just" fontAlgn="base"/>
            <a:r>
              <a:rPr lang="en-GB" sz="2000" dirty="0" smtClean="0">
                <a:solidFill>
                  <a:srgbClr val="141414"/>
                </a:solidFill>
                <a:latin typeface="Arial" panose="020B0604020202020204" pitchFamily="34" charset="0"/>
                <a:cs typeface="Arial" panose="020B0604020202020204" pitchFamily="34" charset="0"/>
              </a:rPr>
              <a:t>“A </a:t>
            </a:r>
            <a:r>
              <a:rPr lang="en-GB" sz="2000" dirty="0">
                <a:solidFill>
                  <a:srgbClr val="141414"/>
                </a:solidFill>
                <a:latin typeface="Arial" panose="020B0604020202020204" pitchFamily="34" charset="0"/>
                <a:cs typeface="Arial" panose="020B0604020202020204" pitchFamily="34" charset="0"/>
              </a:rPr>
              <a:t>large hole the 'size of three houses' has been found beneath the surface of a main </a:t>
            </a:r>
            <a:r>
              <a:rPr lang="en-GB" sz="2000" b="1" dirty="0" smtClean="0">
                <a:solidFill>
                  <a:schemeClr val="bg1"/>
                </a:solidFill>
                <a:latin typeface="Arial" panose="020B0604020202020204" pitchFamily="34" charset="0"/>
                <a:cs typeface="Arial" panose="020B0604020202020204" pitchFamily="34" charset="0"/>
              </a:rPr>
              <a:t>Gower</a:t>
            </a:r>
            <a:r>
              <a:rPr lang="en-GB" sz="2000" dirty="0">
                <a:solidFill>
                  <a:schemeClr val="bg1"/>
                </a:solidFill>
                <a:latin typeface="Arial" panose="020B0604020202020204" pitchFamily="34" charset="0"/>
                <a:cs typeface="Arial" panose="020B0604020202020204" pitchFamily="34" charset="0"/>
              </a:rPr>
              <a:t> </a:t>
            </a:r>
            <a:r>
              <a:rPr lang="en-GB" sz="2000" dirty="0">
                <a:solidFill>
                  <a:srgbClr val="141414"/>
                </a:solidFill>
                <a:latin typeface="Arial" panose="020B0604020202020204" pitchFamily="34" charset="0"/>
                <a:cs typeface="Arial" panose="020B0604020202020204" pitchFamily="34" charset="0"/>
              </a:rPr>
              <a:t>road</a:t>
            </a:r>
            <a:r>
              <a:rPr lang="en-GB" sz="2000" dirty="0" smtClean="0">
                <a:solidFill>
                  <a:srgbClr val="141414"/>
                </a:solidFill>
                <a:latin typeface="Arial" panose="020B0604020202020204" pitchFamily="34" charset="0"/>
                <a:cs typeface="Arial" panose="020B0604020202020204" pitchFamily="34" charset="0"/>
              </a:rPr>
              <a:t>.</a:t>
            </a:r>
          </a:p>
          <a:p>
            <a:pPr algn="just" fontAlgn="base"/>
            <a:r>
              <a:rPr lang="en-GB" sz="2000" dirty="0" smtClean="0">
                <a:solidFill>
                  <a:srgbClr val="141414"/>
                </a:solidFill>
                <a:latin typeface="Arial" panose="020B0604020202020204" pitchFamily="34" charset="0"/>
                <a:cs typeface="Arial" panose="020B0604020202020204" pitchFamily="34" charset="0"/>
              </a:rPr>
              <a:t>The </a:t>
            </a:r>
            <a:r>
              <a:rPr lang="en-GB" sz="2000" dirty="0">
                <a:solidFill>
                  <a:srgbClr val="141414"/>
                </a:solidFill>
                <a:latin typeface="Arial" panose="020B0604020202020204" pitchFamily="34" charset="0"/>
                <a:cs typeface="Arial" panose="020B0604020202020204" pitchFamily="34" charset="0"/>
              </a:rPr>
              <a:t>busy road was closed on Wednesday, September 30 after it was found to be at risk of </a:t>
            </a:r>
            <a:endParaRPr lang="en-GB" sz="2000" dirty="0" smtClean="0">
              <a:solidFill>
                <a:srgbClr val="141414"/>
              </a:solidFill>
              <a:latin typeface="Arial" panose="020B0604020202020204" pitchFamily="34" charset="0"/>
              <a:cs typeface="Arial" panose="020B0604020202020204" pitchFamily="34" charset="0"/>
            </a:endParaRPr>
          </a:p>
          <a:p>
            <a:pPr algn="just" fontAlgn="base"/>
            <a:r>
              <a:rPr lang="en-GB" sz="2000" dirty="0" smtClean="0">
                <a:solidFill>
                  <a:srgbClr val="141414"/>
                </a:solidFill>
                <a:latin typeface="Arial" panose="020B0604020202020204" pitchFamily="34" charset="0"/>
                <a:cs typeface="Arial" panose="020B0604020202020204" pitchFamily="34" charset="0"/>
              </a:rPr>
              <a:t>'imminent </a:t>
            </a:r>
            <a:r>
              <a:rPr lang="en-GB" sz="2000" dirty="0">
                <a:solidFill>
                  <a:srgbClr val="141414"/>
                </a:solidFill>
                <a:latin typeface="Arial" panose="020B0604020202020204" pitchFamily="34" charset="0"/>
                <a:cs typeface="Arial" panose="020B0604020202020204" pitchFamily="34" charset="0"/>
              </a:rPr>
              <a:t>collapse' because of a hole beneath its surface</a:t>
            </a:r>
            <a:r>
              <a:rPr lang="en-GB" sz="2000" dirty="0" smtClean="0">
                <a:solidFill>
                  <a:srgbClr val="141414"/>
                </a:solidFill>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a:t>
            </a:r>
            <a:endParaRPr lang="en-GB" sz="2000" dirty="0" smtClean="0">
              <a:latin typeface="Arial" panose="020B0604020202020204" pitchFamily="34" charset="0"/>
              <a:cs typeface="Arial" panose="020B0604020202020204" pitchFamily="34" charset="0"/>
            </a:endParaRPr>
          </a:p>
          <a:p>
            <a:pPr algn="just" fontAlgn="base"/>
            <a:r>
              <a:rPr lang="en-GB" sz="2000" dirty="0" smtClean="0">
                <a:solidFill>
                  <a:schemeClr val="bg1"/>
                </a:solidFill>
                <a:latin typeface="Arial" panose="020B0604020202020204" pitchFamily="34" charset="0"/>
                <a:cs typeface="Arial" panose="020B0604020202020204" pitchFamily="34" charset="0"/>
              </a:rPr>
              <a:t>The </a:t>
            </a:r>
            <a:r>
              <a:rPr lang="en-GB" sz="2000" dirty="0">
                <a:solidFill>
                  <a:schemeClr val="bg1"/>
                </a:solidFill>
                <a:latin typeface="Arial" panose="020B0604020202020204" pitchFamily="34" charset="0"/>
                <a:cs typeface="Arial" panose="020B0604020202020204" pitchFamily="34" charset="0"/>
              </a:rPr>
              <a:t>void was found below south Gower Road between Nicholaston Farm in Penmaen and the turn-off to </a:t>
            </a:r>
            <a:r>
              <a:rPr lang="en-GB" sz="2000" b="1" dirty="0" smtClean="0">
                <a:solidFill>
                  <a:schemeClr val="bg1"/>
                </a:solidFill>
                <a:latin typeface="Arial" panose="020B0604020202020204" pitchFamily="34" charset="0"/>
                <a:cs typeface="Arial" panose="020B0604020202020204" pitchFamily="34" charset="0"/>
              </a:rPr>
              <a:t>Oxwich</a:t>
            </a:r>
            <a:r>
              <a:rPr lang="en-GB" sz="2000" dirty="0" smtClean="0">
                <a:solidFill>
                  <a:schemeClr val="bg1"/>
                </a:solidFill>
                <a:latin typeface="Arial" panose="020B0604020202020204" pitchFamily="34" charset="0"/>
                <a:cs typeface="Arial" panose="020B0604020202020204" pitchFamily="34" charset="0"/>
              </a:rPr>
              <a:t>.”</a:t>
            </a:r>
          </a:p>
          <a:p>
            <a:pPr algn="just" fontAlgn="base"/>
            <a:endParaRPr lang="en-GB" sz="2000" dirty="0" smtClean="0">
              <a:solidFill>
                <a:schemeClr val="bg1"/>
              </a:solidFill>
              <a:latin typeface="Arial" panose="020B0604020202020204" pitchFamily="34" charset="0"/>
              <a:cs typeface="Arial" panose="020B0604020202020204" pitchFamily="34" charset="0"/>
            </a:endParaRPr>
          </a:p>
          <a:p>
            <a:pPr algn="just" fontAlgn="base"/>
            <a:r>
              <a:rPr lang="en-GB" sz="2000" dirty="0" smtClean="0">
                <a:solidFill>
                  <a:schemeClr val="bg1"/>
                </a:solidFill>
                <a:latin typeface="Arial" panose="020B0604020202020204" pitchFamily="34" charset="0"/>
                <a:cs typeface="Arial" panose="020B0604020202020204" pitchFamily="34" charset="0"/>
              </a:rPr>
              <a:t>According </a:t>
            </a:r>
            <a:r>
              <a:rPr lang="en-GB" sz="2000" dirty="0">
                <a:solidFill>
                  <a:schemeClr val="bg1"/>
                </a:solidFill>
                <a:latin typeface="Arial" panose="020B0604020202020204" pitchFamily="34" charset="0"/>
                <a:cs typeface="Arial" panose="020B0604020202020204" pitchFamily="34" charset="0"/>
              </a:rPr>
              <a:t>to Swansea council the </a:t>
            </a:r>
            <a:r>
              <a:rPr lang="en-GB" sz="2000" dirty="0" smtClean="0">
                <a:solidFill>
                  <a:schemeClr val="bg1"/>
                </a:solidFill>
                <a:latin typeface="Arial" panose="020B0604020202020204" pitchFamily="34" charset="0"/>
                <a:cs typeface="Arial" panose="020B0604020202020204" pitchFamily="34" charset="0"/>
              </a:rPr>
              <a:t>hole…. is </a:t>
            </a:r>
            <a:r>
              <a:rPr lang="en-GB" sz="2000" dirty="0">
                <a:solidFill>
                  <a:schemeClr val="bg1"/>
                </a:solidFill>
                <a:latin typeface="Arial" panose="020B0604020202020204" pitchFamily="34" charset="0"/>
                <a:cs typeface="Arial" panose="020B0604020202020204" pitchFamily="34" charset="0"/>
              </a:rPr>
              <a:t>just a few feet below the surface.</a:t>
            </a:r>
          </a:p>
          <a:p>
            <a:pPr algn="just" fontAlgn="base"/>
            <a:endParaRPr lang="en-GB" b="0" i="0" dirty="0">
              <a:solidFill>
                <a:srgbClr val="141414"/>
              </a:solidFill>
              <a:effectLst/>
              <a:latin typeface="Open Sans"/>
            </a:endParaRPr>
          </a:p>
        </p:txBody>
      </p:sp>
      <p:pic>
        <p:nvPicPr>
          <p:cNvPr id="1026" name="Picture 2" descr="https://i2-prod.walesonline.co.uk/incoming/article19032041.ece/ALTERNATES/s615/0_ljr_011020gowerrdjpe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3017" y="4045393"/>
            <a:ext cx="3884503" cy="2583352"/>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416483" y="4045393"/>
            <a:ext cx="7408268" cy="923330"/>
          </a:xfrm>
          <a:prstGeom prst="rect">
            <a:avLst/>
          </a:prstGeom>
        </p:spPr>
        <p:txBody>
          <a:bodyPr wrap="square">
            <a:spAutoFit/>
          </a:bodyPr>
          <a:lstStyle/>
          <a:p>
            <a:pPr algn="just" fontAlgn="base"/>
            <a:r>
              <a:rPr lang="en-GB" dirty="0" smtClean="0">
                <a:solidFill>
                  <a:schemeClr val="bg1"/>
                </a:solidFill>
                <a:latin typeface="Arial" panose="020B0604020202020204" pitchFamily="34" charset="0"/>
                <a:cs typeface="Arial" panose="020B0604020202020204" pitchFamily="34" charset="0"/>
              </a:rPr>
              <a:t>“It </a:t>
            </a:r>
            <a:r>
              <a:rPr lang="en-GB" dirty="0">
                <a:solidFill>
                  <a:schemeClr val="bg1"/>
                </a:solidFill>
                <a:latin typeface="Arial" panose="020B0604020202020204" pitchFamily="34" charset="0"/>
                <a:cs typeface="Arial" panose="020B0604020202020204" pitchFamily="34" charset="0"/>
              </a:rPr>
              <a:t>extends for the whole width of the road</a:t>
            </a:r>
            <a:r>
              <a:rPr lang="en-GB" dirty="0" smtClean="0">
                <a:solidFill>
                  <a:schemeClr val="bg1"/>
                </a:solidFill>
                <a:latin typeface="Arial" panose="020B0604020202020204" pitchFamily="34" charset="0"/>
                <a:cs typeface="Arial" panose="020B0604020202020204" pitchFamily="34" charset="0"/>
              </a:rPr>
              <a:t>, but </a:t>
            </a:r>
            <a:r>
              <a:rPr lang="en-GB" dirty="0">
                <a:solidFill>
                  <a:schemeClr val="bg1"/>
                </a:solidFill>
                <a:latin typeface="Arial" panose="020B0604020202020204" pitchFamily="34" charset="0"/>
                <a:cs typeface="Arial" panose="020B0604020202020204" pitchFamily="34" charset="0"/>
              </a:rPr>
              <a:t>cannot be seen from the surface</a:t>
            </a:r>
            <a:r>
              <a:rPr lang="en-GB" dirty="0" smtClean="0">
                <a:solidFill>
                  <a:schemeClr val="bg1"/>
                </a:solidFill>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rPr>
              <a:t>The road from the surface looks sound but it is in danger of </a:t>
            </a:r>
            <a:r>
              <a:rPr lang="en-GB" dirty="0" smtClean="0">
                <a:solidFill>
                  <a:schemeClr val="bg1"/>
                </a:solidFill>
                <a:latin typeface="Arial" panose="020B0604020202020204" pitchFamily="34" charset="0"/>
                <a:cs typeface="Arial" panose="020B0604020202020204" pitchFamily="34" charset="0"/>
              </a:rPr>
              <a:t>collapse”.</a:t>
            </a:r>
            <a:endParaRPr lang="en-GB" dirty="0">
              <a:solidFill>
                <a:schemeClr val="bg1"/>
              </a:solidFill>
              <a:latin typeface="Arial" panose="020B0604020202020204" pitchFamily="34" charset="0"/>
              <a:cs typeface="Arial" panose="020B0604020202020204" pitchFamily="34" charset="0"/>
            </a:endParaRPr>
          </a:p>
        </p:txBody>
      </p:sp>
      <p:sp>
        <p:nvSpPr>
          <p:cNvPr id="6" name="TextBox 5"/>
          <p:cNvSpPr txBox="1"/>
          <p:nvPr/>
        </p:nvSpPr>
        <p:spPr>
          <a:xfrm>
            <a:off x="416482" y="5097396"/>
            <a:ext cx="6975500" cy="1323439"/>
          </a:xfrm>
          <a:prstGeom prst="rect">
            <a:avLst/>
          </a:prstGeom>
          <a:noFill/>
        </p:spPr>
        <p:txBody>
          <a:bodyPr wrap="square" rtlCol="0">
            <a:spAutoFit/>
          </a:bodyPr>
          <a:lstStyle/>
          <a:p>
            <a:r>
              <a:rPr lang="en-GB" sz="4000" dirty="0" smtClean="0">
                <a:latin typeface="Arial" panose="020B0604020202020204" pitchFamily="34" charset="0"/>
                <a:cs typeface="Arial" panose="020B0604020202020204" pitchFamily="34" charset="0"/>
              </a:rPr>
              <a:t>Possible causes….given the area ??</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747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p.streetwise.co/wp-content/uploads/2013/03/sinkhole-types3.png">
            <a:hlinkClick r:id="rId2"/>
          </p:cNvPr>
          <p:cNvPicPr>
            <a:picLocks noChangeAspect="1" noChangeArrowheads="1"/>
          </p:cNvPicPr>
          <p:nvPr/>
        </p:nvPicPr>
        <p:blipFill>
          <a:blip r:embed="rId3" cstate="print"/>
          <a:srcRect/>
          <a:stretch>
            <a:fillRect/>
          </a:stretch>
        </p:blipFill>
        <p:spPr bwMode="auto">
          <a:xfrm>
            <a:off x="810281" y="2089974"/>
            <a:ext cx="4333875" cy="3467100"/>
          </a:xfrm>
          <a:prstGeom prst="rect">
            <a:avLst/>
          </a:prstGeom>
          <a:noFill/>
          <a:ln w="28575">
            <a:solidFill>
              <a:schemeClr val="bg1"/>
            </a:solidFill>
          </a:ln>
        </p:spPr>
      </p:pic>
      <p:sp>
        <p:nvSpPr>
          <p:cNvPr id="3" name="Rectangle 2"/>
          <p:cNvSpPr/>
          <p:nvPr/>
        </p:nvSpPr>
        <p:spPr>
          <a:xfrm>
            <a:off x="677656" y="405431"/>
            <a:ext cx="4343400" cy="1569660"/>
          </a:xfrm>
          <a:prstGeom prst="rect">
            <a:avLst/>
          </a:prstGeom>
        </p:spPr>
        <p:txBody>
          <a:bodyPr wrap="square">
            <a:spAutoFit/>
          </a:bodyPr>
          <a:lstStyle/>
          <a:p>
            <a:pPr algn="just"/>
            <a:r>
              <a:rPr lang="en-GB" sz="2400" b="1" dirty="0">
                <a:solidFill>
                  <a:schemeClr val="bg1"/>
                </a:solidFill>
              </a:rPr>
              <a:t>Sinkholes</a:t>
            </a:r>
            <a:r>
              <a:rPr lang="en-GB" dirty="0">
                <a:solidFill>
                  <a:schemeClr val="bg1"/>
                </a:solidFill>
              </a:rPr>
              <a:t> are formed when the land surface above collapses or sinks into the cavities or when surface material is carried downward into the voids.</a:t>
            </a:r>
          </a:p>
        </p:txBody>
      </p:sp>
      <p:pic>
        <p:nvPicPr>
          <p:cNvPr id="44036" name="Picture 4" descr="https://encrypted-tbn2.gstatic.com/images?q=tbn:ANd9GcQaEpmDO2XnPzNig8UfGV8ZUXawqtdnoF421DWlX2ozYAGhBiELyg"/>
          <p:cNvPicPr>
            <a:picLocks noChangeAspect="1" noChangeArrowheads="1"/>
          </p:cNvPicPr>
          <p:nvPr/>
        </p:nvPicPr>
        <p:blipFill>
          <a:blip r:embed="rId4" cstate="print"/>
          <a:srcRect/>
          <a:stretch>
            <a:fillRect/>
          </a:stretch>
        </p:blipFill>
        <p:spPr bwMode="auto">
          <a:xfrm>
            <a:off x="6025617" y="3797203"/>
            <a:ext cx="4773444" cy="2894781"/>
          </a:xfrm>
          <a:prstGeom prst="rect">
            <a:avLst/>
          </a:prstGeom>
          <a:noFill/>
          <a:ln w="28575">
            <a:solidFill>
              <a:schemeClr val="bg1"/>
            </a:solidFill>
          </a:ln>
        </p:spPr>
      </p:pic>
      <p:pic>
        <p:nvPicPr>
          <p:cNvPr id="44038" name="Picture 6" descr="http://darkroom.baltimoresun.com/wp-content/uploads/2013/03/AFP_Getty-TOPSHOTS-CHINA-AC.jpg">
            <a:hlinkClick r:id="rId5"/>
          </p:cNvPr>
          <p:cNvPicPr>
            <a:picLocks noChangeAspect="1" noChangeArrowheads="1"/>
          </p:cNvPicPr>
          <p:nvPr/>
        </p:nvPicPr>
        <p:blipFill>
          <a:blip r:embed="rId6" cstate="print"/>
          <a:srcRect/>
          <a:stretch>
            <a:fillRect/>
          </a:stretch>
        </p:blipFill>
        <p:spPr bwMode="auto">
          <a:xfrm>
            <a:off x="6025616" y="411573"/>
            <a:ext cx="4773445" cy="3178299"/>
          </a:xfrm>
          <a:prstGeom prst="rect">
            <a:avLst/>
          </a:prstGeom>
          <a:noFill/>
          <a:ln w="28575">
            <a:solidFill>
              <a:schemeClr val="bg1"/>
            </a:solidFill>
          </a:ln>
        </p:spPr>
      </p:pic>
      <p:sp>
        <p:nvSpPr>
          <p:cNvPr id="6" name="TextBox 5"/>
          <p:cNvSpPr txBox="1"/>
          <p:nvPr/>
        </p:nvSpPr>
        <p:spPr>
          <a:xfrm>
            <a:off x="753856" y="5754554"/>
            <a:ext cx="4267200" cy="677108"/>
          </a:xfrm>
          <a:prstGeom prst="rect">
            <a:avLst/>
          </a:prstGeom>
          <a:noFill/>
        </p:spPr>
        <p:txBody>
          <a:bodyPr wrap="square" rtlCol="0">
            <a:spAutoFit/>
          </a:bodyPr>
          <a:lstStyle/>
          <a:p>
            <a:r>
              <a:rPr lang="en-GB" dirty="0"/>
              <a:t>This is small scale !....</a:t>
            </a:r>
          </a:p>
          <a:p>
            <a:r>
              <a:rPr lang="en-GB" sz="2000" b="1" dirty="0"/>
              <a:t>SINKHOLES CAN BE MEGA !!</a:t>
            </a:r>
          </a:p>
        </p:txBody>
      </p:sp>
    </p:spTree>
    <p:extLst>
      <p:ext uri="{BB962C8B-B14F-4D97-AF65-F5344CB8AC3E}">
        <p14:creationId xmlns:p14="http://schemas.microsoft.com/office/powerpoint/2010/main" val="109321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4034"/>
                                        </p:tgtEl>
                                        <p:attrNameLst>
                                          <p:attrName>style.visibility</p:attrName>
                                        </p:attrNameLst>
                                      </p:cBhvr>
                                      <p:to>
                                        <p:strVal val="visible"/>
                                      </p:to>
                                    </p:set>
                                    <p:anim calcmode="lin" valueType="num">
                                      <p:cBhvr additive="base">
                                        <p:cTn id="7" dur="500" fill="hold"/>
                                        <p:tgtEl>
                                          <p:spTgt spid="44034"/>
                                        </p:tgtEl>
                                        <p:attrNameLst>
                                          <p:attrName>ppt_x</p:attrName>
                                        </p:attrNameLst>
                                      </p:cBhvr>
                                      <p:tavLst>
                                        <p:tav tm="0">
                                          <p:val>
                                            <p:strVal val="#ppt_x"/>
                                          </p:val>
                                        </p:tav>
                                        <p:tav tm="100000">
                                          <p:val>
                                            <p:strVal val="#ppt_x"/>
                                          </p:val>
                                        </p:tav>
                                      </p:tavLst>
                                    </p:anim>
                                    <p:anim calcmode="lin" valueType="num">
                                      <p:cBhvr additive="base">
                                        <p:cTn id="8" dur="500" fill="hold"/>
                                        <p:tgtEl>
                                          <p:spTgt spid="4403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http://www.thesuburbanjungle.com/wp-content/uploads/2013/03/guatamala-sinkhole.jpg">
            <a:hlinkClick r:id="rId2"/>
          </p:cNvPr>
          <p:cNvPicPr>
            <a:picLocks noChangeAspect="1" noChangeArrowheads="1"/>
          </p:cNvPicPr>
          <p:nvPr/>
        </p:nvPicPr>
        <p:blipFill>
          <a:blip r:embed="rId3" cstate="print"/>
          <a:srcRect/>
          <a:stretch>
            <a:fillRect/>
          </a:stretch>
        </p:blipFill>
        <p:spPr bwMode="auto">
          <a:xfrm>
            <a:off x="1480279" y="-1"/>
            <a:ext cx="9138860" cy="6858001"/>
          </a:xfrm>
          <a:prstGeom prst="rect">
            <a:avLst/>
          </a:prstGeom>
          <a:noFill/>
        </p:spPr>
      </p:pic>
      <p:sp>
        <p:nvSpPr>
          <p:cNvPr id="3" name="TextBox 2"/>
          <p:cNvSpPr txBox="1"/>
          <p:nvPr/>
        </p:nvSpPr>
        <p:spPr>
          <a:xfrm>
            <a:off x="5840643" y="6251019"/>
            <a:ext cx="9082924" cy="523220"/>
          </a:xfrm>
          <a:prstGeom prst="rect">
            <a:avLst/>
          </a:prstGeom>
          <a:noFill/>
        </p:spPr>
        <p:txBody>
          <a:bodyPr wrap="square" rtlCol="0">
            <a:spAutoFit/>
          </a:bodyPr>
          <a:lstStyle/>
          <a:p>
            <a:r>
              <a:rPr lang="en-GB" sz="2800" dirty="0"/>
              <a:t>  </a:t>
            </a:r>
            <a:r>
              <a:rPr lang="en-GB" sz="2800" b="1" dirty="0"/>
              <a:t>Giant Sink Hole -  Guatemala 2010</a:t>
            </a:r>
          </a:p>
        </p:txBody>
      </p:sp>
    </p:spTree>
    <p:extLst>
      <p:ext uri="{BB962C8B-B14F-4D97-AF65-F5344CB8AC3E}">
        <p14:creationId xmlns:p14="http://schemas.microsoft.com/office/powerpoint/2010/main" val="40937150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http://www.omegaletter.com/images/articles/2013/sinkholes-holes-ground-2010-guatemala-city_21283_600x450.jpg">
            <a:hlinkClick r:id="rId2"/>
          </p:cNvPr>
          <p:cNvPicPr>
            <a:picLocks noChangeAspect="1" noChangeArrowheads="1"/>
          </p:cNvPicPr>
          <p:nvPr/>
        </p:nvPicPr>
        <p:blipFill>
          <a:blip r:embed="rId3" cstate="print"/>
          <a:srcRect/>
          <a:stretch>
            <a:fillRect/>
          </a:stretch>
        </p:blipFill>
        <p:spPr bwMode="auto">
          <a:xfrm>
            <a:off x="1466307" y="0"/>
            <a:ext cx="9201694" cy="6858000"/>
          </a:xfrm>
          <a:prstGeom prst="rect">
            <a:avLst/>
          </a:prstGeom>
          <a:noFill/>
        </p:spPr>
      </p:pic>
    </p:spTree>
    <p:extLst>
      <p:ext uri="{BB962C8B-B14F-4D97-AF65-F5344CB8AC3E}">
        <p14:creationId xmlns:p14="http://schemas.microsoft.com/office/powerpoint/2010/main" val="18711863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0.gstatic.com/images?q=tbn:ANd9GcS4FiC_i0iVf0YbJJSql2WBdzTgWF1klYTPago3A1KAArPvyEwn"/>
          <p:cNvPicPr>
            <a:picLocks noChangeAspect="1" noChangeArrowheads="1"/>
          </p:cNvPicPr>
          <p:nvPr/>
        </p:nvPicPr>
        <p:blipFill>
          <a:blip r:embed="rId2" cstate="print"/>
          <a:srcRect/>
          <a:stretch>
            <a:fillRect/>
          </a:stretch>
        </p:blipFill>
        <p:spPr bwMode="auto">
          <a:xfrm>
            <a:off x="6452533" y="323139"/>
            <a:ext cx="3990975" cy="2989381"/>
          </a:xfrm>
          <a:prstGeom prst="rect">
            <a:avLst/>
          </a:prstGeom>
          <a:noFill/>
          <a:ln w="19050">
            <a:solidFill>
              <a:schemeClr val="bg1"/>
            </a:solidFill>
          </a:ln>
        </p:spPr>
      </p:pic>
      <p:sp>
        <p:nvSpPr>
          <p:cNvPr id="1028" name="AutoShape 4" descr="data:image/jpeg;base64,/9j/4AAQSkZJRgABAQAAAQABAAD/2wCEAAkGBxMTEhUUExQWFhUXGB8ZFxgYFx8eHBwcHBocGBscIB0iISggIBolHBwYITEhJSksLi4uFx8zODMsNygtLisBCgoKDg0OGxAQGywkICQsLCwsLCwsLCwsLCwsLCwsLCwsLCwsLCwsLCwsLCwsLCwsLCwsLCwsLCwsLCwsLCwsLP/AABEIAMIBAwMBIgACEQEDEQH/xAAbAAABBQEBAAAAAAAAAAAAAAAEAQIDBQYAB//EAE8QAAECAwUDCAYFCgUCBQUAAAECEQADIQQSMUFRBSJhBhMycYGRobEjQlLB0fAHFJKi0hZDU2JygpPC4fEVM6Oy03ODJFTD4uM0RGOUs//EABgBAAMBAQAAAAAAAAAAAAAAAAABAgME/8QAKhEAAgIBAgUDBAMBAAAAAAAAAAECEQMSIQQTMUFRFDJhInGBkQVSoTP/2gAMAwEAAhEDEQA/APVdm2pxgoh3BA3a1xNSz9VMoIlWi9MDYZ8S3jSILPOo6lXQcA+II1h89KCUTA7kgUxOYHXRtaxqzMKmgXAm9dFA/cAPdFZYZovYNdckA5u1eOdcbw0gyU9wpoKkFgWNXJ4VPXFZs1yozW3STeISSxd6MOoEn2eLxIwm3W4SgFGjLX5L8zdEYflLyl54czLI5sdIj1yOsNcDU74J5YbQBUuSgFQUoFa2J6IDBJTxd2z7YzJs4wZT6usDugNIx7sh4UfVhT7sKMav2E+5DQTzKcN3tCvAQ5SQCGSKZlh3OsQGhBISrFiR1K97eUPXMUDQFs3Kj/MkQ4ygTVAJOgHvVCokAOwbrSgfHwgAgcEkMCOz3rLxHzPBIGRPNgDv+EGXBilXglPZ0XMNQ4PX+u/kloAGKtHqi4w0KT5JMNKFKzNP17vkgQYpBOBU36pV7gIaqVTeCi2qy3nAMGkzGZio8GmP3keJhy72STrvBZ/nEOeoBujShbxW0IqSnO4ez+pgsQ2ZLxCg/EJp23lvECjxwzaXTvgkWUYOOpgP5TCmSRUBQ4bvldgGRSgcQpPbzfuBhFqVmpP20j+WJlSFGrqfqT+EDyjilWd99W/CWhWwoGUlqlVOMyg7GhBNAqlzr6RTd12C1LehJ7q+ZiNaktV+3+8AANunlSSoJWqoDB1DXAhsAaxXgpPSLqIw5tJxydouJRQVVCyGySr3OB/SHqlyH6P3VfCMpxtlJOigksKC7owl16nAd4nlBMspF6qi3pAekcqXeGJasXap0oCoA60/ERW7UlomXQEBQBvaB8BiOMEY07BrYSXJQqploJOJ5tX44KEoAME0wYS281REiUFUKOpq/CFFhAxR4JjczFVJBFEqRxCEe8mIpko5BdP1ZfwgibYkqrcf9xPwjkWNIBupKf3E+4QWFA5Qpnaum4/lEaZVHJI4EpEE/Vk+snvQPMUiNUkdmhTTuAwhAA9h/iD4R0GXer7C/hHQ7FR7chIxuJBy3a+LcM4rtopvKCQoi680l3e691JwIJNepKsGg5NnBa8Cos1RQZ6AeGcUm0VIVLWPq5mS1KKSUhTMhRBTRCjdcE3sN4sXh2YDtqcp0S03JSVLGZSGGjO4P7wBphUuMvO2vMULl5UtGSUOAzM1A93hQQPMVs9LpKQGdwZxJGdXQDTjEV7ZpD3ZfA3gr3iIckWmiOZzQLlYHA18sIaZiBUTEE6OkOO2sTi07OH5uT/DUfKZCnauzh+blfwl/jha0VqBl7ZQPzsnS6ZqfDe84i/xaSfziexQ+JEGDlBYAXEtH8NXkS0SDlNZckDslJ96TC1x8hrZVzdp2dgBMUOFxRHcEkR0vaksVSo/wpjd133xajlVZx6g+wj3y4jPK2Q7iWHwcS5Dt13HaDmR8hqYCrayDi56pczyKR5w07SSMELPUhT/AHoPPLROSFd0sf7Wjkct2wCx8/tiFzI+Q1MrvrqT+bn9iR8R5xJZ7UVh0onqBzTLScON6D1cuVar+2R5TYhVy4Vqv/8AYmD+Ywc2PkepiIVOGEieeuUH/wB7R3N2hWFkndqEt4LhiuXBzfttEw+6I1ctRw/ik+aYXNiGpkxsVpcA2OaScHTSnaQO+JE7Mtf/AJKaP2VXfjFerlek5S+1QP8AJEf5WJ9mT3J/BBzYhbLb/CrblY5nbMH4TDVbFtzubKrq51v5Iq/yuH/4Psj8Md+Vw1kfZH4YObELYeqy2vnBK+rsspKgDM9VJAJvGWxYqFOMOOx7bnJR+9aE/ARWHleNZH2R8IjHKw3nC5LNhd8YOahWy0mbFth6XNds6X7miNewLScfq/8AGl/GAhywX7cr7J/FCK5XzMly/sn8ULmRHqkEp2BaQq6ESCGe9z8m71UWFP2NxidGwrUkbosj/wDXQP538Yrfytm/pJf2T+OEPKyZ+lR3H8cHMiGqRZL2JaziLH/GQf54j/wS2jA2If8AdT/yxXnlXM/So7j+KGHlZM/Sp7j+OHzUK5FodiWk1V9TfhOT/wAhhv8AhNrGCrEB/wBYf8oir/K2Z+lT978UIeVkz9Kn734ofMQrkHjZtrKlBQsobBXPoY9XpiqnECFOzLV7VjA4Tm/9WK48qpn6RP3vxRGeVMz9Kn734oOYhWyxOyrV7Vk/jD/ljorDynmfpE/e/FCQcxBbPe59oCZe7QqUEpLuLx9augdX7piSdaESJbpY3UsEvVhxjyKz7SnXkG+oMp8XY3SBwww64jt+3psyclHOTAfbcUJIJUfKtKmKc1YKDov/AKQkomS7qlIM2ZLSUrTLS6VEuxKiCEmjs5Ll2AAPmZ2EsJUDPdbi6pHN3Wq4KTnxCqaGN3ysnrlTZcubMReTLB3l3LzlQwzqBnAEu0iayQd6tEzZj0z3AS3GMZy3o0jBVZk0cm1KUR9aus1VS0lyXdmVkAM84Js3IwrIa2GnSZA7G3o0ktJDC4ZhHSJmWglzvClwigI84IRKBClrlzABmJloFMTikFvhE2VpRm1cjUy2UqdOmB2ZJZ36nMNXyflpUVXJ5lhPtqBvPneUmjaRe2rm91SFMpJJ3lrW7gioJBcO7v4PA5sNsv32ssxnACksz4G8LxJp4wXYafgARspGAlgH9aY58Lxhq9lKdhLamISVV7bsWXJ6euYmYJypcoy5yktfAvGiiQLtQbxY0ypBpnyOcCEzkKWT0AV3jQk1KwDQYNEuI9ihsvJ90C6i8zgEoAcgkHFeoMMXsdTkCXgWLSxj/EjSyZ600DgB6OjUn2TrEki8QVBeJOMwB8/YhhRk07GN7okGjuhIo9T3PE/+Fo4/6fVrGitCVAFV5NKkmYknDCsuGylnJSSeE0F26pcS6GkZ9GxA7ss0p/lYQg2YlV4KcA0A3HIZj4uOwRoZMxSWTuOwzHEYUJNDV/hC3wMSi8X/ADxzL4YQWh0UP+HpBoC3/bfxMQy9mSk4JmYkt6LMufW1jRKKBilCQxqFXtGJFKYxwn2fArSeBBBPU7OIQ6KZOwlFyZS8XS3N4UbE4xKNkhP5qYVKzVzWQ64tJa5dCgJAfG64wNMQ+I7jEkyVeD7jf9Anr9f5aK27E0VJ2UfYI/h/GK2fYpamqafsRoE2cA9GtS/NDWnGo1fCJkINEhJw9hOA+RCbHRl7PsZK1FqgAY3cT2HSCDyZfI94H8kX0+xuN5ChdL0QimORpAytn0oH60SsM8oEwopEbFAUrcCmYVI0fTjEp2WlLPKSHNHIA8RFz9USMRQayke4RybIhO8GBFXEkDLyhiKOfstJY3ZYY+2nSB7Ts9IHQS7HBSMu3GNYbQRSh/cPxgWdMnEg3BQFqFnLP14cMYewMzY2IkesHw6afwYQ2Xs2Wkm9cU7Ab6S2JJO6A2EX8znj0mTk4BDd7jzjkSJgNGqAH58glnqdxs8oLFSKVVgk6S/tiIU7NlVZKPtDvjQGzznx/wBdX/HDSmYlJKmLZ86ddLkAqKH6jL9hP20/GFjRGxzD6o/iH8EdDphREQo1FFDXB9IFssw3i6SSUlNcQohgfEeMFAml0Ggw6obaApExy90h+0fIi2SaT6SpP/jEFyNwYAuWvZpqOlFNYsGVziqvjOLdyvl4uPpLmATbOo3N6V6ymOKXah1rFDsy0pCj/kl8Hm9GmHe8Rk9xeP2l9ZJwQDuLO87lK9ABVTl6RJOtBUlQuqqCGuq01IpAonAs4QahhzxL1yEKJKhilTtXeX3YxFlNES5kyoIUAaUrq/5kNDk2pbhLkaksAA2pltCh2Ypq/wCkWBjoHP8AaJ5SruaP4ygeqvWYKYFDa+TdlWpS1JJKqqecpidWCWdvKBLRyJkKAKZi5beytSn7VCnZrGr50kEC6Ti3OqV4N4dUFfXOFNS4itTQtKZ5rYOTpTbpElc5UxCpqQ1bpvN2E7xyFQY9OmckJSfzaWcgF9DxIjL7SnvtOw1A9MmmOQLvGs+lRD2FIAQfTJoubLlA9M9OYQl6YYx0QScbZhPZ0QjkzJ/Ro8PxQp5NSP0aO4fijzixraXO9DZ92WDTaFnU/ppQqyt0VxNKAYkQ/YluCpihzMkehn4W2Sr/AO3m0YHPB8A7mgg/BO56Ink1JwEtHYkfjhu1dg/V0jmwAVYhACcMOk4zjGcm0KVabP8A+Gb00s3hPlKAZaS7BTluEenctEuZYug0OSTpkoHwhT9jLx+4xqpE3MzB2Sj4tE0iyFy3SIF4kpHVhLIxBggJWGZBbglDduERzgSN4U/YSw7wQY5UzpoctExAD3SeJA/9OkCywcLyTxC0muJpdpXJzEiEEFwgDjcFfstjp1QpXeJFC2LypjP1GBsVEM0FNb1Sw3SgnHINXGGFRNXX1kAfh+codMBxHNNluKSumAChgcnAzhvMyyf8yoFQLStxwYwARGyTFg3d4Ud5gGPYR4xDNsxl9KWQ2ZnKbuD+IgvdYhMwORnPcnRyQS1TR4imWOXuuoqKc+dD4Vph2Qn8AvkGdB6Ru6+kJfJjQNDjaUP0gBqFqL9yS3VBkqVWhVwZSSS3h4w8g5X34qltxzxhpgwFBvhwymP66h//AD4wy2SfRraWgG6Q91QxHGWPOLGXLUcL/ejHs+aQ2dIXgb7EgYJIqWyMUnuLoh55HygKoUoNkU0+0RCDkpI9hY/el/jjc2o3LPNWMUyyR2JKo83kbet7Fp6qfqo/DHa4JdjlVssDyQk5JX3p+MQW3krLlJTMZW6obpatRRnasWXIvaVpnWm7OmX0iWpTFKBUFIFQkHONFytSnmTee7eS7PqNKwnBU2CbujE83L/RfdRHROZ1n9lfev4x0cxuZxEyjvljTLx/tDLQtwxxAIzww8oWebpNKKDjrGmr+4mIZkwljgfH+8ORNG05cTDcsCioJeQHJIGKUEiucVFlnkOUqUrUX5fnFrypmJFh2dMUVsmWkAoId7gbHKkVdhmc4Qb80pxJuILUpgkv3fGIy+4vG9qDJUhZAICk4EFiW7lt4QRKkziWC1HE9A8MiRSvhDZOzEUUxWCKPJSeLnc90ONik5019GjyMtu010iCxEKVVN83tbqgeNQoCOmzl4MogjC/OSCNKPTviNJlJIUhi1OiEUP7oiU2tZolKCa4LfvoNeMLcdESCRU3wcAm8qYMs5ihnwEFhJLn0h/h+4sYYq0zLpSUpD/rD4wKqSkkFUtB4sj3rFOyFaCgGegq2nYnCt2Y9QA1E4sTGn+lmxpnWSXJ5+zyVGYFg2iZcSQkLBYsXLqTSM5YZLbTsrAJdajRKRQIHsnAwZ9NyQZdnBUE1VVTtjwBOWkduP2HNk9xidn8kCJc8fXtnEzJYQkC1ZidJmOd2gZBHW0O2dyImoWT9bsDGXNRS1pxXJmSxiBR1CM/ZrMlpnpZZ3BlMp6SX+p2dsEWXZJckzJNErLX2NEGu8BgWgJNLyP5HzZO0LMtc2xqSickkotUtRLYMl7xL0Znj0r6QNqyELTLmTEJNwKIWHookBq0O4rXCPIeQtjV/iNlqggTQaTEHCtAFOe6PZuW0kGZLNxKiEmrBwH45dXGFP2l4/cYg8prHmuQT+z/AO0wPbeVFmUdybZ00ahIbTBNW0wi1VKTUBKi2iZah4g0hE2VFbwUH0lJ8WQa4xzXGjoorfyk2ePzyx+yofhD9sOmcprFLA9KRnvIDKGoo+mBzi1s1nUkbl9DgE3ebrTT+kV9is6+cmspYLB7tyrKWavR6nDXqha4+BqOxUTOVlmrdtLaDm3A8QYns3LaypCnnXlHPmyBpgFGL6VNnJCUc5NSAAOglWHUglmGNe+EXfJHpV3gDUyjmz+oBkO6K1R8EUym/Lay/pR2Aj3wZsjbaJzqkhS2opmADmlSrgYIMxQUAuYkgGgMtQGDVL8Xy90MmhClVMhQbAns1LdTZwnJeB0w/wCtqVS5LOoUs062QR4xGJx/RSG05z/44ETZLxNwSxR2dxowIA0iQ2UgVQKkAaY0z4wkAz6oHvhEu9xUWrkBdbDNolshJmI3Egc4kG6t/WHARNM2WRUXe0L/ABRJYbE06VRB3sQpVKE4GmUVFfUiZPZmm5R7QRIsi1TEqUhR5shJALLF0sT1mMNZ9sWCvo7SP3pZ+Ean6Q7JMm2NCJaComaCQNAlVe9o82GxZ4d5Z8PjHe7OaPQ3fIm32ZVpKZKZ98yy5mBF0BwfVUS7tlF3ywW0sZOtvAn3Rk/otsK02uapaSPRgBxi6q+6NDy6IKUJKVKdT7pY0B4ilYmb+hjivrMuu0AFrye1VfKOgYyEn1Zvz2x0cNnTRTTlXgaVFQTwy7cO2A1zqgAMwyej5N3d0cZRzDVbg+vviFCxWrkGjNpjSmOcVuybN/tR1bKsJDFlFNRezWDTGnuijMkA3t1QALJ5lQPeUkf3i1nb2xJBoCicp6OATMUGZtFaUiq2ZITfF9JKSDRJuVoXdk0xz7IeTqgh0ZZUrdUlxk6geygrBku0oFCsn/uKPiqYPJogEuWlihC7pdxfWKvqkl+uJ7LMAvbykPg5mEYe0ps3xjNFbDpcwqDhagH1fOmKVCoyfviO0KSMVBVcTdGpGCOHjxjlzyWN8JVnvFLUwwODwxNrIciYlRcCi0ks7YXATiYNQUNEsMfRpILqLISp2A1u6RPL2cnESUDqlp9yzDlWlZICWL6p+MxJ8ImRqpKBoLtW1peAq9ILGVVls5G1bIAgdJZoBRpWJr2PGn+kTkhNt4lJQbtxyTdva0Zxri8YPlLtOfZ7TLtMoJTccPcoLyUpYhTOSHO6zeb7P9KNupWzvxkqbwmP4x1Y3UaOeat7E0r6IbUAsc4neS1U6LSrC9+r4wTN+ja0i+xSbyJiauKrZtaBogV9K20bxSlNiLB73NzwOr/Nd+zyMWEv6VbYE70mzLV+quagHsU/nFXEVMC5KfR/arNbrPOmc2UIW6rqlHIjNIGJGcbnlrZSuYmoDJPSDipywbDHqjHo+mi0J6dhQeq0ED/YqCpHKdW0Uc+qSuSUkouomIUCAyrxKglqqIZuNXERla0lY09Q20WRQYqWjFuiTl/TWGIsfFB0Ice8xOhBJcpXrvc2RpgFcYgnWYKO8lLOHAlXTiCRevNhlHJR0jCglwAS1HEya3UAKNAtmlm+tr9COishscaF+2DZtolgkXF3QMgusBWRbLWQ4wZl3TnR7w8XhdSl7WHS1oI9ItWJYLCTwxusczXWBbVakS3ul0mgKQh+OF18oMl2mYwIExsqknyU8dNt0zFSlpA4M+uMl4ukZ2yqlbUTVioZgJvJx6lhosZNrUU3t9QOBSpQ4VqXrxghFqAdRliY5DXk1wAY0AZxkM4jO0JIrMkSgWYAhLnvrhkHgS+Qb+BBMCC55+uYSDjUu6TnrpHTZybu8ZrPQlA6wwCb3hlAUqcA5SgAVa6hGGOPOA4cIlExL7odRDnfWBWuFYAEK0ChtCh+qsMO5wYL2btCXKmIUtYmJD9EVBNBS8cnxgaWV545HnV0+6acOED2lKpiSgq/1Ek/eDw4unaJa2N5K5U2NYDpWWpvSsPGJfyjsLdIDhcV7g0eXL2S4YqtKgAKCYkp7r4pTSGSdjzCVBK51AGClkF66zCG4+EbrLIzcInrEjbVjBvJmAdi/hFJyqtkqZzakKKgL1Uks9NGL/OkYpeyiGJ+sds1J/mMEIkEJAJmGr7yq8eieAwglkbVMIwSdoI+so0mdy/jHQKZo/X75kdGFI1sq13XALVJDHPidW98VlqupmFNWofMDrw8YMVLSQQS1M/DHsivnIBmEA1LN3Y9r4xXcg21iBVsKYDim0ZOcZktWAr6zQPY7SQP8qWlg+LKHGqKmkG8nSFbItYO8EzL+XsI1p6r11iOyFkpLKD53gMP2VimMGTtfgcG9wkWlN2jkkfpMTwr5Q0JUzb1OKvcsv1RPMsygAo3zhgoGppgznHDzhFyw7EE0L3ubSQ+hZ+8RFFNjC6hUKCTxLM2hl0/rDCutVgn1UhaCfs3QdTnE6ZwqEKUwpi9dBvJDDhC84aXudBFQzKcscMcnx1hdBkThJdQSDh0Mc8g3jlCX05EoP7UwAioqwYZHGJCpyBzkwE5Llhtc0jzhyE5OkjiCmp0L4d8IY3mETE3Vy0zNN58f2w5wGbUjz/bNg+rTBLUtioEpfAsWavhqGMb2TamT0kjMgKUAkmrUrnw1jLfSLZhPkJmpUgmUQDVyQpV2hzqUUxpG2OXZmc1W6MnbJyUAXmDmrChpQ0HHGEE6+ihA4gN5eUASZFACaA4acO+LBNmDN7v6xtZCTZGtBQS4JGSg5BGIIODN5wHaElWBLcDFzLSALrv1j4Vb+usRfV0u+6eFfgIVj0Mp7Oual7kxaaOWWR769UWNn2lbUy7yZsy7VjjUY1xfr4cIfOswrQdhHvMORLISww0ofKDYWlnqstKQkPeompZejneFSO2BLPLAWuh7SRmrF8+useW2q1TgXE2anNr6vJ42e0NvfVkWYrQhaZiEhRWHbC8oNV2L8WjF4zVZNmaeXNAFCQwYAmU4GXSrhrEM+00YqIJIoTL1B9WK+zcpbIHa0ykviGNMhnBMvblmUQE2iQdHWHjNprsO/kLlLKqqMxupJH3UYROhW9eJono7hFXY9RDYxay1IXISEmzOoAdIPQly913NIH+rgTUSxJQSkMo3gBexNbySSMGjTl0TqsCtE28+/LPBVfC97oAs9iAWVDm7xDbpUC3EBXy2EahdmRvblxR6AC1rAocbqiASz1oIzipd8usg6goVj2nyMKcdPUE7FnS1nAJLZAl/wDa/jA94gMkpBruqUknjUh4mBQKOjqa7h1kxAmQkhmlq/fI8hEWhiKkM16Sgj9hBJPePfDUXU0RRyzDdObDdNdInEhJwSh+Cn8xBFksAXndbMqTXP5oIqLbdITSAFpVi6u2ZMWO4sKdsMmWohnUC+dPAHF9Xi8Oxl0ImIBcYTMK/tEeEWVokKKAnnb5Y/nEKyZgFJBD+EbLE5IhzSZkyDq/Fk/COi2mWUAkC4Bk6QT2kFn6o6J5I9ZiluWoCNG1gUS2mXgGoRTqo0aaTyYnr3UzJRLe0oUILYowYKh55CWzIyftEU+zHD6zDF7yQw3kUL1ht6XoUpw1urB8gYFsK1XHZeHsqV/MR2tFnySsXMC0S5s2V6ZCUpCVE1F7VI1xhLJsO4SlK5SVpBK0hVWHSO6B5Rrk4rE0vqQR2bA505wypgSPZUWzBA3grTth4vt6MIZmozUpiFpLdQg6Zs2gJmIZbhJE1ZvEOGD49THOJ59gZgVoF4ON44YuHll6Vrgx0LR6jH/Yq0VKpi0istRpUm+fIKGkJKmsxTeSp6kIAajNUA+7OL2wbDWpAKeZGDKCicga7qSHBB7YeeTk1CVKMxFAVKJWvrNGVgKYPSJ9ViutaC0VC516ii7FxeCCHYjAKricobNtQSQKFzW6hSaDiCx8cYOTYCo3eflAuA15WZAH5oUrj4xKnZagsp52zEpBvAldAKn1GcAP/eK58PIWislz0k0uuaBPOKepqS4yDZYCB9rbClWgATUTGSXG8G49Eg5A9kXarGLl8rkXXKb16YzgO1Zenwir23yVVNlBUq0okk1C0GaDSrUQDdIrWjV4xSzwvqJtHmdrmShPWmQVXQSDeJqXqQCH79YcEnRP3I1WzPotWVEG2SSon2ZjvvE4ivRUX4Rcp+ilf/mUdx+EaS4zBHZyRMTz+4fYJ6gfdDSwFQ2mI842ts+jvm1BCrXLCiHA5mYdcxR6GnCHWbkKlSVqFuTdlglREmYwADlnIcgYgVDw/V4qu9irMHeRxfgofhjjd1P2QfeI335DIUlRG0XCSkKH1dRIKiwpzmEDzeRUkIlrNsBTMBKT9TrRQQcZjipEHqsV1f8Aj+4jzy2ywzvhwb3mLnlil5Fm4IH+1MbOf9G8m4Cu0qAVeG7IYi6WJbncmJ0YdUTW3klY7UJEs2qYgpQm56JIK3upwKsapJ/a64Xq8XWxdmjxm5HKRwHd/WPa0fQ5Zc7XPPUhA8wY63/RdYpcpudtKheHREq9Xjcw4cYhfyfDN0pEaGeOSJkxAaXMUgYslak11YGPTORlguyQZ01K5kxQa+q9Q1arKDZljVULZeQmzlLuCba/VqVScFKb2cqGmLhs2skcltn2a0CWF2pagQKzZZAK7oBulGV4V4Rb4zFekEmjQSLJLAKULUWG+00hKsAcgDieyArayGu9EvUtkWPrM3bEtksVnM9Uhppu3gFGYgOU4bqZQAwL6C7jeouy5dmmqSOZmZEqM0kVGIFwBQelQM4xnx2PS9um/wCGarZlRNtATS8oHgyux2IiA204elHXLb3JDdZi9XKlb7WdZYqBAnLchKimrDMBxjFhseyWeYFAyFi6E1VMmFyb2BKnZgk/vdsZT43HCOp3/g7+DIptRNLwfjLd/v8AlBaJALOAcwyQK4Zkg50jZq2dZRjKT2rUfNUVW00SwtIlWeUsM/RKi94A1vAClexRyAVnj/k8MpUkwfToUaJCxvISHBzQAxyq58oGnWKcxu4mp9Ks+BDGNLYbSStImyJKU1DmWzi64LlRarBq9jQPI2itU8BUqQJOZKUAgM71L40Zs42f8hBXSeysimZlVimPXnP9P4x0aVO0pnsWfE43Hx64SJfHx/qx0zLyeUs1JCgiVeTQG6XFG1jp/L61pSFei47h/FFZbZQCi3RVVJ4YxXTEhVMfkRtk4LBq3ihRbaN3yI2obXaFiaiXSWpYKQoF90YvgyjDJG21FalqQjnCSCQhRfI+uw4xXfRgq7bbuXNrTTqevdE89S0zJiWBAmKrjS+WoA/jFy4XFp9o17i0TtBKkpBlIIQXSATQu7ioasPVtBdPRoYJugMrCqQN0kOxIdnrFPZ0KJJVeIHqkhL04kP3wQLOClwlY0peZsqe+MvTY/Bexc2TaqkAhKEoepTg6iGJF9qsB4RIra88pIKQQQxoMxUUVGXn2gpYX1MGoUH3nKJ5M4kpYoNQTdABIdyNMoT4TA3bgh0GC3EEqCEAku9xZOrnerrCy9prE12k3jeJUUqo4q4Kmq5owjpigBWXMusxIUfILFGfKAzaluSmbNS5oLoIZ6DBhRs4t8Pj8ElkbSVS+buWdaHJKbymLpKcwWd6iveXh9qt01QAMkMK7qkkdG5qCd0ANAAtC33gmYQAQShjXgBw4Q9c9CUlRQimSVGX4EgnsDw/T4vAMarac5CipEoCYzXjJU4oQ+6SDo2dNIrdq8s7dKZpspdAVNJYpd8QcMCeodTn88lTqvKSHwAKwzDNifKILasEEiYlyLrKIS76ggEnFsRU0hPhsEn9UE/wFPsVEzlpal1UuUVAFmlozILValHo9UjrHSuVVruKbmQlrpSZIDp0wZuEZGz7MtAm4C5eYE1FKPxFHiwXZV3bhKTxAI98brhcNUoqiNfkufyunspPogCwIEuWxulwOiaAk8BEJ5S2ghKb4CUdFPNSilNQaC4Gqx7IqzZ5hAT/ADFzgwbBhlTM8IbPlzCScSdQKcAC9MgNGh+nxddKDUifanLG2gJaeCHJYyZWOodBrFjyp29aZaLMtEwiYpCVEhCHJCUn2XDGobCMvbUEkbqRQl2Zu7LKLTlbP9FZwa7l3sCZZ884fJxLbSv0iW2QDlttAM9rnd48aQszlrbjjaZp+eqKBUjACpOQiRSHLkdzgQ1w+H+i/SJtlivlRa1Yz59NJhTpo2g7hCL29bFVFptI1PPzPcR4wLLULpahyd66wxUpRGv73uiuXBdl+gtkts2zaX/+ptFMjPWrv3o9S2Upc1AV6Yf93UAihOYMeQKl40rHonJrayZsoPKSm6ySecuk3UjCofveJnjj4KgzRLss4nGaUtRynF+vDDuiEy5qWYqLYvKWRgc0s5+MMTaj6gWGxPOBWWCXKhmIkG0ljOZ9gHyTWIUYrsabkEy0KrvAMBjfSM/aU4f3RCEXkhrjZDnBUYZpMSqtK1KK+dSKANcIwfVfEw0TiqhVLVTG9j2MR45wUMjLhXQrgC6W8xEnNrvAEEA53X6mYxGqzAB1JLapJb7pDQ9E5iqqmozOevEHhDD7CmTM/S/6f9Y6Gm1S81q+78IWDYW5T83uXcblUnVBqPniICmMKgDg/GCtnWp0OfUor9hXwPuge02YklAxBoeEazVqzJPSw/6PZik7QlspkqBSoOzgjDjUCnCLPb1pe0zZakqAlqISrd9ZlMXF5qwNyX2bzdrkTDUianxN3yMFcpg9vtDJL3kklJY1QBWr5eEZ67x7eSo05BNglIbp3nxe8GFW4MYfarOijlStLpQe52rhSpiGUDS+4GT0dnAqWPyIIxcIvOQKgg603hh8YiyweRLun/MUmlUqSoAHW8DhEakXiQCDmQFAmtPWrrjrBs6Yyt1QoMLvE5tESpwUN5AU3EU4t/aEUhljkhJYpKRrV3oABcV15Q6ZMAWQFECnSds3a8XwaJPqZLKShmDOyTpoXhFTiA5BrmXHc6SOxof3D7ECUJWcQTRiVJ4/qnwMEfVWLhJIyZZxfLeODDDXhAkwXzVOLVFQW6m8odcCSHTd1LqD07uOOUT0AJtKHO8jqUTeY/vIOehhxsiWdM4AuC7lnBfC8Ri2UQSZwfdUs0wIB95MLzgq5Bq5vJIrpkPCGmFDNoyFGWt7h3DUbuVSGfDriksSpZSAoyb/AOuZqcMMAQ/bFptBQEslkElg6Tm40FcqHhFLZzZyreUtKnwuuCXwcaxrifUyydizkyQGJTIUrE3Z5Cn/AGbsCLVJruLvZMQQ4iWXJklV4TkuC7EEVd2iZUijiXKVTFFpS4pWhx6o2MjL7R2QZ5TzNUgbwVQ406xF6bEkpQFJUVJSAlkg1uhJcvR2GuESWGzoVeHpZBDVmboV1EHzg+z2FSjuqSbrO5xqquPCMZt2awSopbfyVlMkhIOrLri2uYD9TRXTOSJPRvgd8ataJpwCKEiinwLZpJ8Y5RWMQW4FLeQieYy9CMj+SZuXkzzfPqFDfedsKvEczkxOBa8g8SNY1wtiUgXmQCWBUmhI1IOPEtBPPrzSkaEgimRarxfMJ0GAm7BngCiT2n3iA5fJ6Ytd1SbgbeWWITSj9ZpHof1xZcXUq3mPWccGpVycokmrDCqE5NTu4wPILllDsaxzJKObezWhN5wZr3g4AYFlboZ2pidYuEEAgiWlIbfCHCXy6+yBp1hQJhWwvM1Ugi7TKjVzfOJFpNwmWlMwgUSl0lRAoHD+OEZuVlpUHFUsgvdGrKunzBfjEaqgJExkjAUUKl83MDhF0A3uaLYc5V+IVSkPTZpi8CtQz3ZSn8HhbhsO5kguEpNH3ZVe4EeAhi1gl26irnEDuagiFJWHDpvDH0ah2UbzhE2tYxUPtn4v2Q7AkM0e0j+L8UvHROu1h/znck++Ohitk1m2L7HN1pSYjqOJB8Moz9sSUEaoLdmXzwi1M5dWJPZ7oEtiQopc1IL9kGCaf0mFk82eOaKwTQXsTQivgQ8UOz7eqbMXMUVqUVdNy5b3YxcbFt1xMyW4ZaSCeDEAg5ULvEtn2XISk3SVE4qKiT3mIlULibRkkiOVaV3h6ReGBANO7hFnZphwvY1JBAJ6ySxgFKKEXX4En39kCbRs5EspQSh6VUS2tAdIhSiPWqLO32pKGBUG/dJfDKmsBp2nLKL3OSykKukuoEdYduLNlhFDJ5PXiFTJiltW4zJOgObdsXUxaykIFEpDBCaJGQFwMC0aaoeRarFm8opSCWtD63Qo+Jlt96DecLAtVQdyVpJB1Y+6BNi7OkSiObQHditIF7U7xw6gQ/GDNlzbyVXhdIUpJDVpdrnSpGtO2K2a2HHcLTJl0ZQUkS3WQxAo+JBoa14cYr7NOSoOi+9AUg3ReIdnLv2ACE/xFKfRmULq1KSSSWVdBxCcBQDtES2K2qWVXZUpN03byipuoeGghOiiVppBZYceqoAns8sYW6tR1UNLyeDMPfFTPtTTrvMy5cxZosBlKxe6q8CTXFJpWJrKhr5CgHLkBmDUoMu/WFQdSfa1nmGStwpKx0QWJLFw26FMWIxesZ2zTJhQiYJD3iLpSSXfDdxEWq9qTRMu3RcqL5BGFerj3QRIaYQZSyLqgUljdDVYgEE4NUtFxbQpRTKVCplVCVUe0pKS/UpQLMYdKTPVuy5AWQHUWwBo28QnNqY1xaNJabMZrmYhBIcYApILmjgkNpDPqCUl0shLAG7RyHrpnpmrWHzN6YLHtaRnrXtC0pbcErdDhIJ7SwUKnSgeLqyhazdXUABSgpDk0Vk4JxMIyrx9IyQGudJHAscKaND5qRfHpLhugCvW5bqPjC6i6MW0WlCaEMgA1CWJqwATjhwMRyp82ah5CGDu6ySW1xoeAyGUPsFlVNXzS1IWFG6VLABdnZgliDXLKCeVXJ6ZLCUGcUoUWSUkowxS44P11gSS3G2yum7UEsp5y5MWlmvq6RHAEC9oTm2MWEraKbSWdSVgOQQy0vnXFNIzEuw82rc9U9K6kihzJUHUWIcPnE1vm86bwS7YX0PiKsCK+GELbyK6JrRtBImXZpQR6qwKEZkCtc2xg+WlFFJSzZtStGxbPAHyqzZNrnSpZUJXOOd1SyAxZiOCRwiY7VmqvCahF0hrqF/H3aQ3QJnTbQoFO9RT4IIZg+pfvhkxSVPeINMCPeXgW0SUrwQwxF0nGmZPV3wPNC8wCCzE1IbGuecRriDdB65EpSSi+wIIKUzC+FTo9e9ojn29JIAF6rEvQBsXrndH70BKSCelXhTGkNmpAatMOP8AWI5hGtFh9fA+W40wMdNtqCMCDndIZusmsVqg7Mfn48YGUovTwxh6w1oPVbymiUIIyKkB9dI6KtU46CFg1snWjSoQ+fx8YdMkhmb9l8jDHZoatZNMR114xhGWl2jHoVcw3ZmmnV/TCLe+m6DvF82wfhwiv2pKwV2Ftc/nhEmzJ5Yo08vnzjq4haoqSKe6DFskOS4bBsT5w6WoEUSx+fntjpZ1eJDjT590cKFG0QIpQpPBz/WFmgVq3Els+2JmqWoeox0+UDp19nz3xabLTdA09K0ShcBBJqRk5N19XOr0EJapSpCnvmYVAOGAKQmgYJq28dBXKHlC7zqmFsg1BWoGLRDZ9nAVKis5l/DKjO0dSyRjHY0s7Yu1bmIUHJGGpccCC4pjUUi5RLRMBVKKUKIqWJQex908RFf9UrQji2GgDRPZwpCnQpi2Qq2Z8NIzeVWUsnZi2W1KSTKmS1JUXuqDqlrGoUMCRkWMNt9nUl1plqvH1lAkDtpThSsErtU/21txPwYwPa5cxYZSqPTEvwcvTsh81UDnFdGQyLVKutzZLl2mKz6gwbwgKZJDlVQD6iWuVOLYkvlgGBghVmu5p4PrhnQ14RJKk0rdwpoNaaNEcx9jN5GyPaO0JsyUJKk7jMSRi2YrTWjRCnZCEIRMBQTiUhy4oekCG7IMm2VSgQlTB6EBmDE0ORjrNYRLQA5VrfLnXQ04ZxcctIrVfUrbFLB6Q3HLkKIJ4BIqzknIQTtOzlShddwkZFs9G84swEZKZqk3WDa4fOkMWgDeUtJvAMHbDSp6sM4rU2h3ZV2KxEG+QCoFwpKm1LMSa4sQe7Mi3KmzmvOwIVUh8xlSsWJwAD8WbJs831hk2x3jRRrgXpjVgPfEOTfUHJFQuTQB/nOFTLLFzXCmvbw84tZtmloDFNVYF3bAv/X9UQMWcMBxf5xjMzt9Qez2giVzZAoXSRji7dWXdApSwHH4dfGLFcoMWI4k+PzSGzJqWqQMOPE0huTexNtgS6AZdcIuWSMcvA/PhBRdxuuDm7D5wMJNS9AKDGtB/fjBQaZAapLZGmPz1QiZYIzPy3fBgRWqa6CsRzFM4JYPiRwbz84RLTsBNmZyznAfHr+MNNnDYUxJ1PHuh8xWV8g5lvhTSFvtR390VuFS8gUyTU49/wDSOgsTB7Xz3R0O2OpFos1MTSce+OjoyYCWsbh6xFRY+mI6OjsX/H8MF0L849nxhtoy6/5hCR0cAIVXRPzpEyUClB8vHR0NFxGzOj3whLGmnuMLHQmJdSK0KNz50T8T3xLKNRHR0SgZJMUXxOHvhLOourqjo6KQdxlsNR1nzieZLACWAzy4GFjopgR2Abo/Z+EWDO71ZYZ+uEjotFw9pFL6KezyEECWBfYAU04x0dFIbApxqO3wFIGzSMq07Y6OhMyHJGHFQf7bQHNyhY6EN9RVJF5fUPKIk0KG0+MJHQn2EidsOo+Rius6zfNT0BHR0Ic+xIlRc1080w5qH59mOjopBDuCMxSBg0QA1PZHR0OIR6iFIOUJHR0aGh//2Q=="/>
          <p:cNvSpPr>
            <a:spLocks noChangeAspect="1" noChangeArrowheads="1"/>
          </p:cNvSpPr>
          <p:nvPr/>
        </p:nvSpPr>
        <p:spPr bwMode="auto">
          <a:xfrm>
            <a:off x="1587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0" name="Picture 6" descr="http://www.hulaproject.org/wp-content/uploads/2012/04/subsidence1.jpg">
            <a:hlinkClick r:id="rId3"/>
          </p:cNvPr>
          <p:cNvPicPr>
            <a:picLocks noChangeAspect="1" noChangeArrowheads="1"/>
          </p:cNvPicPr>
          <p:nvPr/>
        </p:nvPicPr>
        <p:blipFill>
          <a:blip r:embed="rId4" cstate="print"/>
          <a:srcRect/>
          <a:stretch>
            <a:fillRect/>
          </a:stretch>
        </p:blipFill>
        <p:spPr bwMode="auto">
          <a:xfrm>
            <a:off x="6452534" y="3438156"/>
            <a:ext cx="3990974" cy="2914650"/>
          </a:xfrm>
          <a:prstGeom prst="rect">
            <a:avLst/>
          </a:prstGeom>
          <a:solidFill>
            <a:schemeClr val="bg1"/>
          </a:solidFill>
          <a:ln w="19050">
            <a:solidFill>
              <a:schemeClr val="bg1"/>
            </a:solidFill>
          </a:ln>
        </p:spPr>
      </p:pic>
      <p:sp>
        <p:nvSpPr>
          <p:cNvPr id="5" name="TextBox 4"/>
          <p:cNvSpPr txBox="1"/>
          <p:nvPr/>
        </p:nvSpPr>
        <p:spPr>
          <a:xfrm>
            <a:off x="672069" y="277415"/>
            <a:ext cx="4419600" cy="1200329"/>
          </a:xfrm>
          <a:prstGeom prst="rect">
            <a:avLst/>
          </a:prstGeom>
          <a:noFill/>
        </p:spPr>
        <p:txBody>
          <a:bodyPr wrap="square" rtlCol="0">
            <a:spAutoFit/>
          </a:bodyPr>
          <a:lstStyle/>
          <a:p>
            <a:r>
              <a:rPr lang="en-GB" sz="2400" b="1" dirty="0">
                <a:solidFill>
                  <a:schemeClr val="bg1"/>
                </a:solidFill>
              </a:rPr>
              <a:t>What is the commonest cause of SUBSIDENCE ?</a:t>
            </a:r>
          </a:p>
          <a:p>
            <a:endParaRPr lang="en-GB" sz="2400" b="1" dirty="0">
              <a:solidFill>
                <a:srgbClr val="0070C0"/>
              </a:solidFill>
            </a:endParaRPr>
          </a:p>
        </p:txBody>
      </p:sp>
      <p:sp>
        <p:nvSpPr>
          <p:cNvPr id="6" name="Rectangle 5"/>
          <p:cNvSpPr/>
          <p:nvPr/>
        </p:nvSpPr>
        <p:spPr>
          <a:xfrm>
            <a:off x="523512" y="1417878"/>
            <a:ext cx="5671226" cy="4401205"/>
          </a:xfrm>
          <a:prstGeom prst="rect">
            <a:avLst/>
          </a:prstGeom>
        </p:spPr>
        <p:txBody>
          <a:bodyPr wrap="square">
            <a:spAutoFit/>
          </a:bodyPr>
          <a:lstStyle/>
          <a:p>
            <a:pPr algn="just">
              <a:buFont typeface="Wingdings" pitchFamily="2" charset="2"/>
              <a:buChar char="§"/>
            </a:pPr>
            <a:r>
              <a:rPr lang="en-GB" sz="2000" dirty="0">
                <a:solidFill>
                  <a:schemeClr val="bg1"/>
                </a:solidFill>
                <a:latin typeface="Arial" panose="020B0604020202020204" pitchFamily="34" charset="0"/>
                <a:cs typeface="Arial" panose="020B0604020202020204" pitchFamily="34" charset="0"/>
              </a:rPr>
              <a:t> Previous mining activity has taken place.</a:t>
            </a:r>
          </a:p>
          <a:p>
            <a:pPr algn="just">
              <a:buFont typeface="Wingdings" pitchFamily="2" charset="2"/>
              <a:buChar char="§"/>
            </a:pPr>
            <a:endParaRPr lang="en-GB" sz="2000" dirty="0">
              <a:solidFill>
                <a:schemeClr val="bg1"/>
              </a:solidFill>
              <a:latin typeface="Arial" panose="020B0604020202020204" pitchFamily="34" charset="0"/>
              <a:cs typeface="Arial" panose="020B0604020202020204" pitchFamily="34" charset="0"/>
            </a:endParaRPr>
          </a:p>
          <a:p>
            <a:pPr algn="just">
              <a:buFont typeface="Wingdings" pitchFamily="2" charset="2"/>
              <a:buChar char="§"/>
            </a:pPr>
            <a:r>
              <a:rPr lang="en-GB" sz="2000" dirty="0">
                <a:solidFill>
                  <a:schemeClr val="bg1"/>
                </a:solidFill>
                <a:latin typeface="Arial" panose="020B0604020202020204" pitchFamily="34" charset="0"/>
                <a:cs typeface="Arial" panose="020B0604020202020204" pitchFamily="34" charset="0"/>
              </a:rPr>
              <a:t> Some houses are built on clay soils, and</a:t>
            </a:r>
          </a:p>
          <a:p>
            <a:pPr algn="just"/>
            <a:r>
              <a:rPr lang="en-GB" sz="2000" dirty="0">
                <a:solidFill>
                  <a:schemeClr val="bg1"/>
                </a:solidFill>
                <a:latin typeface="Arial" panose="020B0604020202020204" pitchFamily="34" charset="0"/>
                <a:cs typeface="Arial" panose="020B0604020202020204" pitchFamily="34" charset="0"/>
              </a:rPr>
              <a:t>  either the water table drops due to a long,</a:t>
            </a:r>
          </a:p>
          <a:p>
            <a:pPr algn="just"/>
            <a:r>
              <a:rPr lang="en-GB" sz="2000" dirty="0">
                <a:solidFill>
                  <a:schemeClr val="bg1"/>
                </a:solidFill>
                <a:latin typeface="Arial" panose="020B0604020202020204" pitchFamily="34" charset="0"/>
                <a:cs typeface="Arial" panose="020B0604020202020204" pitchFamily="34" charset="0"/>
              </a:rPr>
              <a:t>  dry spell or water is sucked out of the soil by</a:t>
            </a:r>
          </a:p>
          <a:p>
            <a:pPr algn="just"/>
            <a:r>
              <a:rPr lang="en-GB" sz="2000" dirty="0">
                <a:solidFill>
                  <a:schemeClr val="bg1"/>
                </a:solidFill>
                <a:latin typeface="Arial" panose="020B0604020202020204" pitchFamily="34" charset="0"/>
                <a:cs typeface="Arial" panose="020B0604020202020204" pitchFamily="34" charset="0"/>
              </a:rPr>
              <a:t>  nearby trees.</a:t>
            </a:r>
          </a:p>
          <a:p>
            <a:pPr algn="just">
              <a:buFont typeface="Wingdings" pitchFamily="2" charset="2"/>
              <a:buChar char="§"/>
            </a:pPr>
            <a:endParaRPr lang="en-GB" sz="2000" dirty="0">
              <a:solidFill>
                <a:schemeClr val="bg1"/>
              </a:solidFill>
              <a:latin typeface="Arial" panose="020B0604020202020204" pitchFamily="34" charset="0"/>
              <a:cs typeface="Arial" panose="020B0604020202020204" pitchFamily="34" charset="0"/>
            </a:endParaRPr>
          </a:p>
          <a:p>
            <a:pPr algn="just">
              <a:buFont typeface="Wingdings" pitchFamily="2" charset="2"/>
              <a:buChar char="§"/>
            </a:pPr>
            <a:r>
              <a:rPr lang="en-GB" sz="2000" dirty="0">
                <a:solidFill>
                  <a:schemeClr val="bg1"/>
                </a:solidFill>
                <a:latin typeface="Arial" panose="020B0604020202020204" pitchFamily="34" charset="0"/>
                <a:cs typeface="Arial" panose="020B0604020202020204" pitchFamily="34" charset="0"/>
              </a:rPr>
              <a:t> As the clay contracts it pulls the </a:t>
            </a:r>
          </a:p>
          <a:p>
            <a:pPr algn="just"/>
            <a:r>
              <a:rPr lang="en-GB" sz="2000" dirty="0">
                <a:solidFill>
                  <a:schemeClr val="bg1"/>
                </a:solidFill>
                <a:latin typeface="Arial" panose="020B0604020202020204" pitchFamily="34" charset="0"/>
                <a:cs typeface="Arial" panose="020B0604020202020204" pitchFamily="34" charset="0"/>
              </a:rPr>
              <a:t>  foundations, triggering deflection which</a:t>
            </a:r>
          </a:p>
          <a:p>
            <a:pPr algn="just"/>
            <a:r>
              <a:rPr lang="en-GB" sz="2000" dirty="0">
                <a:solidFill>
                  <a:schemeClr val="bg1"/>
                </a:solidFill>
                <a:latin typeface="Arial" panose="020B0604020202020204" pitchFamily="34" charset="0"/>
                <a:cs typeface="Arial" panose="020B0604020202020204" pitchFamily="34" charset="0"/>
              </a:rPr>
              <a:t>  may cause structural damage to buildings.</a:t>
            </a:r>
          </a:p>
          <a:p>
            <a:pPr algn="just"/>
            <a:endParaRPr lang="en-GB" sz="2000" dirty="0">
              <a:solidFill>
                <a:schemeClr val="bg1"/>
              </a:solidFill>
              <a:latin typeface="Arial" panose="020B0604020202020204" pitchFamily="34" charset="0"/>
              <a:cs typeface="Arial" panose="020B0604020202020204" pitchFamily="34" charset="0"/>
            </a:endParaRPr>
          </a:p>
          <a:p>
            <a:pPr algn="just">
              <a:buFont typeface="Wingdings" pitchFamily="2" charset="2"/>
              <a:buChar char="§"/>
            </a:pPr>
            <a:r>
              <a:rPr lang="en-GB" sz="2000" dirty="0">
                <a:solidFill>
                  <a:schemeClr val="bg1"/>
                </a:solidFill>
                <a:latin typeface="Arial" panose="020B0604020202020204" pitchFamily="34" charset="0"/>
                <a:cs typeface="Arial" panose="020B0604020202020204" pitchFamily="34" charset="0"/>
              </a:rPr>
              <a:t> Different types of clay shrink and swell </a:t>
            </a:r>
          </a:p>
          <a:p>
            <a:pPr algn="just"/>
            <a:r>
              <a:rPr lang="en-GB" sz="2000" dirty="0">
                <a:solidFill>
                  <a:schemeClr val="bg1"/>
                </a:solidFill>
                <a:latin typeface="Arial" panose="020B0604020202020204" pitchFamily="34" charset="0"/>
                <a:cs typeface="Arial" panose="020B0604020202020204" pitchFamily="34" charset="0"/>
              </a:rPr>
              <a:t>  at different rates</a:t>
            </a:r>
          </a:p>
          <a:p>
            <a:pPr algn="just"/>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44840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 calcmode="lin" valueType="num">
                                      <p:cBhvr additive="base">
                                        <p:cTn id="1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 calcmode="lin" valueType="num">
                                      <p:cBhvr additive="base">
                                        <p:cTn id="2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additive="base">
                                        <p:cTn id="2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7" end="7"/>
                                            </p:txEl>
                                          </p:spTgt>
                                        </p:tgtEl>
                                        <p:attrNameLst>
                                          <p:attrName>style.visibility</p:attrName>
                                        </p:attrNameLst>
                                      </p:cBhvr>
                                      <p:to>
                                        <p:strVal val="visible"/>
                                      </p:to>
                                    </p:set>
                                    <p:anim calcmode="lin" valueType="num">
                                      <p:cBhvr additive="base">
                                        <p:cTn id="31"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6">
                                            <p:txEl>
                                              <p:pRg st="8" end="8"/>
                                            </p:txEl>
                                          </p:spTgt>
                                        </p:tgtEl>
                                        <p:attrNameLst>
                                          <p:attrName>style.visibility</p:attrName>
                                        </p:attrNameLst>
                                      </p:cBhvr>
                                      <p:to>
                                        <p:strVal val="visible"/>
                                      </p:to>
                                    </p:set>
                                    <p:anim calcmode="lin" valueType="num">
                                      <p:cBhvr additive="base">
                                        <p:cTn id="3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6">
                                            <p:txEl>
                                              <p:pRg st="9" end="9"/>
                                            </p:txEl>
                                          </p:spTgt>
                                        </p:tgtEl>
                                        <p:attrNameLst>
                                          <p:attrName>style.visibility</p:attrName>
                                        </p:attrNameLst>
                                      </p:cBhvr>
                                      <p:to>
                                        <p:strVal val="visible"/>
                                      </p:to>
                                    </p:set>
                                    <p:anim calcmode="lin" valueType="num">
                                      <p:cBhvr additive="base">
                                        <p:cTn id="39"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6">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6">
                                            <p:txEl>
                                              <p:pRg st="11" end="11"/>
                                            </p:txEl>
                                          </p:spTgt>
                                        </p:tgtEl>
                                        <p:attrNameLst>
                                          <p:attrName>style.visibility</p:attrName>
                                        </p:attrNameLst>
                                      </p:cBhvr>
                                      <p:to>
                                        <p:strVal val="visible"/>
                                      </p:to>
                                    </p:set>
                                    <p:anim calcmode="lin" valueType="num">
                                      <p:cBhvr additive="base">
                                        <p:cTn id="43"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6">
                                            <p:txEl>
                                              <p:pRg st="12" end="12"/>
                                            </p:txEl>
                                          </p:spTgt>
                                        </p:tgtEl>
                                        <p:attrNameLst>
                                          <p:attrName>style.visibility</p:attrName>
                                        </p:attrNameLst>
                                      </p:cBhvr>
                                      <p:to>
                                        <p:strVal val="visible"/>
                                      </p:to>
                                    </p:set>
                                    <p:anim calcmode="lin" valueType="num">
                                      <p:cBhvr additive="base">
                                        <p:cTn id="47"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12" end="1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6">
                                            <p:txEl>
                                              <p:pRg st="13" end="13"/>
                                            </p:txEl>
                                          </p:spTgt>
                                        </p:tgtEl>
                                        <p:attrNameLst>
                                          <p:attrName>style.visibility</p:attrName>
                                        </p:attrNameLst>
                                      </p:cBhvr>
                                      <p:to>
                                        <p:strVal val="visible"/>
                                      </p:to>
                                    </p:set>
                                    <p:anim calcmode="lin" valueType="num">
                                      <p:cBhvr additive="base">
                                        <p:cTn id="51" dur="500" fill="hold"/>
                                        <p:tgtEl>
                                          <p:spTgt spid="6">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6">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8" name="Picture 4" descr="http://www.propertysolutions.me.uk/mine_shaft.jpg">
            <a:hlinkClick r:id="rId2"/>
          </p:cNvPr>
          <p:cNvPicPr>
            <a:picLocks noChangeAspect="1" noChangeArrowheads="1"/>
          </p:cNvPicPr>
          <p:nvPr/>
        </p:nvPicPr>
        <p:blipFill>
          <a:blip r:embed="rId3" cstate="print"/>
          <a:srcRect/>
          <a:stretch>
            <a:fillRect/>
          </a:stretch>
        </p:blipFill>
        <p:spPr bwMode="auto">
          <a:xfrm>
            <a:off x="6324600" y="3562350"/>
            <a:ext cx="4038600" cy="3028950"/>
          </a:xfrm>
          <a:prstGeom prst="rect">
            <a:avLst/>
          </a:prstGeom>
          <a:noFill/>
          <a:ln w="28575">
            <a:solidFill>
              <a:schemeClr val="bg1"/>
            </a:solidFill>
          </a:ln>
        </p:spPr>
      </p:pic>
      <p:pic>
        <p:nvPicPr>
          <p:cNvPr id="41990" name="Picture 6" descr="http://bloximages.newyork1.vip.townnews.com/stltoday.com/content/tncms/assets/v3/editorial/5/12/512acbcd-5867-5281-86f9-ac6bcb814da7/4f10a83b07f8b.preview-620.jpg">
            <a:hlinkClick r:id="rId4"/>
          </p:cNvPr>
          <p:cNvPicPr>
            <a:picLocks noChangeAspect="1" noChangeArrowheads="1"/>
          </p:cNvPicPr>
          <p:nvPr/>
        </p:nvPicPr>
        <p:blipFill>
          <a:blip r:embed="rId5" cstate="print"/>
          <a:srcRect/>
          <a:stretch>
            <a:fillRect/>
          </a:stretch>
        </p:blipFill>
        <p:spPr bwMode="auto">
          <a:xfrm>
            <a:off x="6324600" y="762000"/>
            <a:ext cx="4000500" cy="2663006"/>
          </a:xfrm>
          <a:prstGeom prst="rect">
            <a:avLst/>
          </a:prstGeom>
          <a:noFill/>
          <a:ln w="38100">
            <a:solidFill>
              <a:schemeClr val="bg1"/>
            </a:solidFill>
          </a:ln>
        </p:spPr>
      </p:pic>
      <p:sp>
        <p:nvSpPr>
          <p:cNvPr id="5" name="Rectangle 4"/>
          <p:cNvSpPr/>
          <p:nvPr/>
        </p:nvSpPr>
        <p:spPr>
          <a:xfrm>
            <a:off x="660788" y="165932"/>
            <a:ext cx="3645550" cy="461665"/>
          </a:xfrm>
          <a:prstGeom prst="rect">
            <a:avLst/>
          </a:prstGeom>
        </p:spPr>
        <p:txBody>
          <a:bodyPr wrap="none">
            <a:spAutoFit/>
          </a:bodyPr>
          <a:lstStyle/>
          <a:p>
            <a:r>
              <a:rPr lang="en-GB" sz="2400" b="1" dirty="0">
                <a:solidFill>
                  <a:srgbClr val="0070C0"/>
                </a:solidFill>
              </a:rPr>
              <a:t>SUBSIDENCE - INTERNAL</a:t>
            </a:r>
          </a:p>
        </p:txBody>
      </p:sp>
      <p:sp>
        <p:nvSpPr>
          <p:cNvPr id="6" name="Rectangle 5"/>
          <p:cNvSpPr/>
          <p:nvPr/>
        </p:nvSpPr>
        <p:spPr>
          <a:xfrm>
            <a:off x="723900" y="762000"/>
            <a:ext cx="4762500" cy="2031325"/>
          </a:xfrm>
          <a:prstGeom prst="rect">
            <a:avLst/>
          </a:prstGeom>
        </p:spPr>
        <p:txBody>
          <a:bodyPr wrap="square">
            <a:spAutoFit/>
          </a:bodyPr>
          <a:lstStyle/>
          <a:p>
            <a:pPr algn="just"/>
            <a:r>
              <a:rPr lang="en-GB" dirty="0">
                <a:solidFill>
                  <a:schemeClr val="bg1"/>
                </a:solidFill>
              </a:rPr>
              <a:t>Water leaks into the soil from, for example, a broken drainpipe and washes soil away from the foundations. </a:t>
            </a:r>
          </a:p>
          <a:p>
            <a:pPr algn="just"/>
            <a:endParaRPr lang="en-GB" dirty="0">
              <a:solidFill>
                <a:schemeClr val="bg1"/>
              </a:solidFill>
            </a:endParaRPr>
          </a:p>
          <a:p>
            <a:pPr algn="just"/>
            <a:r>
              <a:rPr lang="en-GB" dirty="0">
                <a:solidFill>
                  <a:schemeClr val="bg1"/>
                </a:solidFill>
              </a:rPr>
              <a:t>This happens to soils with a high sand or gravel content usually, or sometimes in chalk.</a:t>
            </a:r>
          </a:p>
        </p:txBody>
      </p:sp>
      <p:sp>
        <p:nvSpPr>
          <p:cNvPr id="7" name="Rectangle 6"/>
          <p:cNvSpPr/>
          <p:nvPr/>
        </p:nvSpPr>
        <p:spPr>
          <a:xfrm>
            <a:off x="624564" y="3264419"/>
            <a:ext cx="5363084" cy="2862322"/>
          </a:xfrm>
          <a:prstGeom prst="rect">
            <a:avLst/>
          </a:prstGeom>
        </p:spPr>
        <p:txBody>
          <a:bodyPr wrap="square">
            <a:spAutoFit/>
          </a:bodyPr>
          <a:lstStyle/>
          <a:p>
            <a:pPr algn="just"/>
            <a:r>
              <a:rPr lang="en-GB" dirty="0"/>
              <a:t> </a:t>
            </a:r>
            <a:r>
              <a:rPr lang="en-GB" b="1" dirty="0">
                <a:solidFill>
                  <a:schemeClr val="bg1"/>
                </a:solidFill>
              </a:rPr>
              <a:t>New or expanding cracks in  plasterwork</a:t>
            </a:r>
          </a:p>
          <a:p>
            <a:pPr algn="just"/>
            <a:endParaRPr lang="en-GB" b="1" dirty="0">
              <a:solidFill>
                <a:schemeClr val="bg1"/>
              </a:solidFill>
            </a:endParaRPr>
          </a:p>
          <a:p>
            <a:pPr algn="just"/>
            <a:r>
              <a:rPr lang="en-GB" b="1" dirty="0">
                <a:solidFill>
                  <a:schemeClr val="bg1"/>
                </a:solidFill>
              </a:rPr>
              <a:t> New or expanding cracks in outside</a:t>
            </a:r>
          </a:p>
          <a:p>
            <a:pPr algn="just"/>
            <a:r>
              <a:rPr lang="en-GB" b="1" dirty="0">
                <a:solidFill>
                  <a:schemeClr val="bg1"/>
                </a:solidFill>
              </a:rPr>
              <a:t> brickwork</a:t>
            </a:r>
          </a:p>
          <a:p>
            <a:pPr algn="just"/>
            <a:endParaRPr lang="en-GB" b="1" dirty="0">
              <a:solidFill>
                <a:schemeClr val="bg1"/>
              </a:solidFill>
            </a:endParaRPr>
          </a:p>
          <a:p>
            <a:pPr algn="just"/>
            <a:r>
              <a:rPr lang="en-GB" b="1" dirty="0">
                <a:solidFill>
                  <a:schemeClr val="bg1"/>
                </a:solidFill>
              </a:rPr>
              <a:t> Doors or windows sticking for no  particular</a:t>
            </a:r>
          </a:p>
          <a:p>
            <a:pPr algn="just"/>
            <a:r>
              <a:rPr lang="en-GB" b="1" dirty="0">
                <a:solidFill>
                  <a:schemeClr val="bg1"/>
                </a:solidFill>
              </a:rPr>
              <a:t> reason</a:t>
            </a:r>
          </a:p>
          <a:p>
            <a:pPr algn="just"/>
            <a:endParaRPr lang="en-GB" b="1" dirty="0">
              <a:solidFill>
                <a:schemeClr val="bg1"/>
              </a:solidFill>
            </a:endParaRPr>
          </a:p>
          <a:p>
            <a:pPr algn="just"/>
            <a:r>
              <a:rPr lang="en-GB" b="1" dirty="0">
                <a:solidFill>
                  <a:schemeClr val="bg1"/>
                </a:solidFill>
              </a:rPr>
              <a:t>Rippling wallpaper that isn’t  caused  by damp.</a:t>
            </a:r>
          </a:p>
        </p:txBody>
      </p:sp>
      <p:sp>
        <p:nvSpPr>
          <p:cNvPr id="8" name="TextBox 7"/>
          <p:cNvSpPr txBox="1"/>
          <p:nvPr/>
        </p:nvSpPr>
        <p:spPr>
          <a:xfrm>
            <a:off x="688099" y="2844206"/>
            <a:ext cx="3124200" cy="369332"/>
          </a:xfrm>
          <a:prstGeom prst="rect">
            <a:avLst/>
          </a:prstGeom>
          <a:noFill/>
        </p:spPr>
        <p:txBody>
          <a:bodyPr wrap="square" rtlCol="0">
            <a:spAutoFit/>
          </a:bodyPr>
          <a:lstStyle/>
          <a:p>
            <a:r>
              <a:rPr lang="en-GB" dirty="0"/>
              <a:t>Tell-Tale signs:</a:t>
            </a:r>
          </a:p>
        </p:txBody>
      </p:sp>
      <p:sp>
        <p:nvSpPr>
          <p:cNvPr id="9" name="TextBox 8"/>
          <p:cNvSpPr txBox="1"/>
          <p:nvPr/>
        </p:nvSpPr>
        <p:spPr>
          <a:xfrm>
            <a:off x="624564" y="6126741"/>
            <a:ext cx="3886200" cy="369332"/>
          </a:xfrm>
          <a:prstGeom prst="rect">
            <a:avLst/>
          </a:prstGeom>
          <a:noFill/>
        </p:spPr>
        <p:txBody>
          <a:bodyPr wrap="square" rtlCol="0">
            <a:spAutoFit/>
          </a:bodyPr>
          <a:lstStyle/>
          <a:p>
            <a:r>
              <a:rPr lang="en-GB" b="1" dirty="0">
                <a:solidFill>
                  <a:schemeClr val="bg1"/>
                </a:solidFill>
              </a:rPr>
              <a:t>Streams through the Lounge </a:t>
            </a:r>
            <a:r>
              <a:rPr lang="en-GB" b="1" dirty="0" smtClean="0">
                <a:solidFill>
                  <a:schemeClr val="bg1"/>
                </a:solidFill>
              </a:rPr>
              <a:t>?!</a:t>
            </a:r>
            <a:endParaRPr lang="en-GB" b="1" dirty="0">
              <a:solidFill>
                <a:schemeClr val="bg1"/>
              </a:solidFill>
            </a:endParaRPr>
          </a:p>
        </p:txBody>
      </p:sp>
    </p:spTree>
    <p:extLst>
      <p:ext uri="{BB962C8B-B14F-4D97-AF65-F5344CB8AC3E}">
        <p14:creationId xmlns:p14="http://schemas.microsoft.com/office/powerpoint/2010/main" val="54876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 calcmode="lin" valueType="num">
                                      <p:cBhvr additive="base">
                                        <p:cTn id="2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anim calcmode="lin" valueType="num">
                                      <p:cBhvr additive="base">
                                        <p:cTn id="35"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7">
                                            <p:txEl>
                                              <p:pRg st="6" end="6"/>
                                            </p:txEl>
                                          </p:spTgt>
                                        </p:tgtEl>
                                        <p:attrNameLst>
                                          <p:attrName>style.visibility</p:attrName>
                                        </p:attrNameLst>
                                      </p:cBhvr>
                                      <p:to>
                                        <p:strVal val="visible"/>
                                      </p:to>
                                    </p:set>
                                    <p:anim calcmode="lin" valueType="num">
                                      <p:cBhvr additive="base">
                                        <p:cTn id="39"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7">
                                            <p:txEl>
                                              <p:pRg st="8" end="8"/>
                                            </p:txEl>
                                          </p:spTgt>
                                        </p:tgtEl>
                                        <p:attrNameLst>
                                          <p:attrName>style.visibility</p:attrName>
                                        </p:attrNameLst>
                                      </p:cBhvr>
                                      <p:to>
                                        <p:strVal val="visible"/>
                                      </p:to>
                                    </p:set>
                                    <p:anim calcmode="lin" valueType="num">
                                      <p:cBhvr additive="base">
                                        <p:cTn id="45"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9">
                                            <p:txEl>
                                              <p:pRg st="0" end="0"/>
                                            </p:txEl>
                                          </p:spTgt>
                                        </p:tgtEl>
                                        <p:attrNameLst>
                                          <p:attrName>style.visibility</p:attrName>
                                        </p:attrNameLst>
                                      </p:cBhvr>
                                      <p:to>
                                        <p:strVal val="visible"/>
                                      </p:to>
                                    </p:set>
                                    <p:anim calcmode="lin" valueType="num">
                                      <p:cBhvr additive="base">
                                        <p:cTn id="51"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17646" y="1374838"/>
            <a:ext cx="8208912" cy="5909310"/>
          </a:xfrm>
          <a:prstGeom prst="rect">
            <a:avLst/>
          </a:prstGeom>
          <a:noFill/>
        </p:spPr>
        <p:txBody>
          <a:bodyPr wrap="square" rtlCol="0">
            <a:spAutoFit/>
          </a:bodyPr>
          <a:lstStyle/>
          <a:p>
            <a:pPr marL="285750" indent="-285750">
              <a:buFont typeface="Arial" pitchFamily="34" charset="0"/>
              <a:buChar char="•"/>
            </a:pPr>
            <a:r>
              <a:rPr lang="en-GB" b="1" dirty="0">
                <a:solidFill>
                  <a:schemeClr val="bg1"/>
                </a:solidFill>
              </a:rPr>
              <a:t>140,000 tons </a:t>
            </a:r>
            <a:r>
              <a:rPr lang="en-GB" dirty="0">
                <a:solidFill>
                  <a:schemeClr val="bg1"/>
                </a:solidFill>
              </a:rPr>
              <a:t>of colliery waste swept down the mountain side from Tip 7 of Merthyr Vale Colliery and into the mining community village of Aberfan.</a:t>
            </a:r>
          </a:p>
          <a:p>
            <a:pPr marL="285750" indent="-285750">
              <a:buFont typeface="Arial" pitchFamily="34" charset="0"/>
              <a:buChar char="•"/>
            </a:pPr>
            <a:endParaRPr lang="en-GB" dirty="0">
              <a:solidFill>
                <a:schemeClr val="bg1"/>
              </a:solidFill>
            </a:endParaRPr>
          </a:p>
          <a:p>
            <a:pPr marL="285750" indent="-285750">
              <a:buFont typeface="Arial" pitchFamily="34" charset="0"/>
              <a:buChar char="•"/>
            </a:pPr>
            <a:r>
              <a:rPr lang="en-GB" dirty="0">
                <a:solidFill>
                  <a:schemeClr val="bg1"/>
                </a:solidFill>
              </a:rPr>
              <a:t>Saturated by water, this black slimy mass buried the two Hafod-Tanglyws-Uchaf farm cottages on the mountainside and their occupants.</a:t>
            </a:r>
          </a:p>
          <a:p>
            <a:pPr marL="285750" indent="-285750">
              <a:buFont typeface="Arial" pitchFamily="34" charset="0"/>
              <a:buChar char="•"/>
            </a:pPr>
            <a:endParaRPr lang="en-GB" dirty="0">
              <a:solidFill>
                <a:schemeClr val="bg1"/>
              </a:solidFill>
            </a:endParaRPr>
          </a:p>
          <a:p>
            <a:pPr marL="285750" indent="-285750">
              <a:buFont typeface="Arial" pitchFamily="34" charset="0"/>
              <a:buChar char="•"/>
            </a:pPr>
            <a:r>
              <a:rPr lang="en-GB" dirty="0">
                <a:solidFill>
                  <a:schemeClr val="bg1"/>
                </a:solidFill>
              </a:rPr>
              <a:t>The Flow Slide crossed a railway embankment, broke two mains water pipes laid in a disused canal that added to the flow rate.</a:t>
            </a:r>
          </a:p>
          <a:p>
            <a:pPr marL="285750" indent="-285750">
              <a:buFont typeface="Arial" pitchFamily="34" charset="0"/>
              <a:buChar char="•"/>
            </a:pPr>
            <a:endParaRPr lang="en-GB" dirty="0">
              <a:solidFill>
                <a:schemeClr val="bg1"/>
              </a:solidFill>
            </a:endParaRPr>
          </a:p>
          <a:p>
            <a:pPr marL="285750" indent="-285750">
              <a:buFont typeface="Arial" pitchFamily="34" charset="0"/>
              <a:buChar char="•"/>
            </a:pPr>
            <a:r>
              <a:rPr lang="en-GB" dirty="0">
                <a:solidFill>
                  <a:schemeClr val="bg1"/>
                </a:solidFill>
              </a:rPr>
              <a:t>Pantglas Junior School and eighteen houses were </a:t>
            </a:r>
          </a:p>
          <a:p>
            <a:r>
              <a:rPr lang="en-GB" dirty="0">
                <a:solidFill>
                  <a:schemeClr val="bg1"/>
                </a:solidFill>
              </a:rPr>
              <a:t>     buried under a thirty foot high wave of colliery waste.</a:t>
            </a:r>
          </a:p>
          <a:p>
            <a:pPr marL="285750" indent="-285750">
              <a:buFont typeface="Arial" pitchFamily="34" charset="0"/>
              <a:buChar char="•"/>
            </a:pPr>
            <a:endParaRPr lang="en-GB" dirty="0">
              <a:solidFill>
                <a:schemeClr val="bg1"/>
              </a:solidFill>
            </a:endParaRPr>
          </a:p>
          <a:p>
            <a:pPr marL="285750" indent="-285750">
              <a:buFont typeface="Arial" pitchFamily="34" charset="0"/>
              <a:buChar char="•"/>
            </a:pPr>
            <a:r>
              <a:rPr lang="en-GB" dirty="0">
                <a:solidFill>
                  <a:schemeClr val="bg1"/>
                </a:solidFill>
              </a:rPr>
              <a:t>116 school children aged 7-10, 5 teachers and 23 </a:t>
            </a:r>
          </a:p>
          <a:p>
            <a:r>
              <a:rPr lang="en-GB" dirty="0">
                <a:solidFill>
                  <a:schemeClr val="bg1"/>
                </a:solidFill>
              </a:rPr>
              <a:t>      other adults died.</a:t>
            </a:r>
          </a:p>
          <a:p>
            <a:pPr marL="285750" indent="-285750">
              <a:buFont typeface="Arial" pitchFamily="34" charset="0"/>
              <a:buChar char="•"/>
            </a:pPr>
            <a:endParaRPr lang="en-GB" dirty="0">
              <a:solidFill>
                <a:schemeClr val="bg1"/>
              </a:solidFill>
            </a:endParaRPr>
          </a:p>
          <a:p>
            <a:pPr marL="285750" indent="-285750">
              <a:buFont typeface="Arial" pitchFamily="34" charset="0"/>
              <a:buChar char="•"/>
            </a:pPr>
            <a:r>
              <a:rPr lang="en-GB" dirty="0">
                <a:solidFill>
                  <a:schemeClr val="bg1"/>
                </a:solidFill>
              </a:rPr>
              <a:t>After 11am that morning, no one else was rescued alive.</a:t>
            </a:r>
          </a:p>
          <a:p>
            <a:pPr marL="285750" indent="-285750">
              <a:buFont typeface="Arial" pitchFamily="34" charset="0"/>
              <a:buChar char="•"/>
            </a:pPr>
            <a:endParaRPr lang="en-GB" dirty="0"/>
          </a:p>
          <a:p>
            <a:pPr marL="285750" indent="-285750">
              <a:buFont typeface="Arial" pitchFamily="34" charset="0"/>
              <a:buChar char="•"/>
            </a:pPr>
            <a:endParaRPr lang="en-GB" dirty="0"/>
          </a:p>
          <a:p>
            <a:pPr marL="285750" indent="-285750">
              <a:buFont typeface="Arial" pitchFamily="34" charset="0"/>
              <a:buChar char="•"/>
            </a:pPr>
            <a:endParaRPr lang="en-GB" dirty="0"/>
          </a:p>
        </p:txBody>
      </p:sp>
      <p:sp>
        <p:nvSpPr>
          <p:cNvPr id="4" name="TextBox 3"/>
          <p:cNvSpPr txBox="1"/>
          <p:nvPr/>
        </p:nvSpPr>
        <p:spPr>
          <a:xfrm>
            <a:off x="417646" y="757605"/>
            <a:ext cx="7620000" cy="461665"/>
          </a:xfrm>
          <a:prstGeom prst="rect">
            <a:avLst/>
          </a:prstGeom>
          <a:noFill/>
        </p:spPr>
        <p:txBody>
          <a:bodyPr wrap="square" rtlCol="0">
            <a:spAutoFit/>
          </a:bodyPr>
          <a:lstStyle/>
          <a:p>
            <a:r>
              <a:rPr lang="en-GB" sz="2400" b="1" dirty="0">
                <a:solidFill>
                  <a:schemeClr val="bg1"/>
                </a:solidFill>
              </a:rPr>
              <a:t>THE ABERFAN DISASTER – 25</a:t>
            </a:r>
            <a:r>
              <a:rPr lang="en-GB" sz="2400" b="1" baseline="30000" dirty="0">
                <a:solidFill>
                  <a:schemeClr val="bg1"/>
                </a:solidFill>
              </a:rPr>
              <a:t>th</a:t>
            </a:r>
            <a:r>
              <a:rPr lang="en-GB" sz="2400" b="1" dirty="0">
                <a:solidFill>
                  <a:schemeClr val="bg1"/>
                </a:solidFill>
              </a:rPr>
              <a:t> OCTOBER 1966</a:t>
            </a:r>
          </a:p>
        </p:txBody>
      </p:sp>
      <p:sp>
        <p:nvSpPr>
          <p:cNvPr id="5" name="TextBox 4"/>
          <p:cNvSpPr txBox="1"/>
          <p:nvPr/>
        </p:nvSpPr>
        <p:spPr>
          <a:xfrm>
            <a:off x="472905" y="197190"/>
            <a:ext cx="5562600" cy="461665"/>
          </a:xfrm>
          <a:prstGeom prst="rect">
            <a:avLst/>
          </a:prstGeom>
          <a:noFill/>
        </p:spPr>
        <p:txBody>
          <a:bodyPr wrap="square" rtlCol="0">
            <a:spAutoFit/>
          </a:bodyPr>
          <a:lstStyle/>
          <a:p>
            <a:r>
              <a:rPr lang="en-GB" sz="2400" b="1" dirty="0">
                <a:solidFill>
                  <a:schemeClr val="bg1"/>
                </a:solidFill>
              </a:rPr>
              <a:t>A Saturated Debris Flow</a:t>
            </a:r>
          </a:p>
        </p:txBody>
      </p:sp>
      <p:pic>
        <p:nvPicPr>
          <p:cNvPr id="10242" name="Picture 2" descr="Earth flow">
            <a:hlinkClick r:id="rId2" tooltip="Earth flow"/>
          </p:cNvPr>
          <p:cNvPicPr>
            <a:picLocks noChangeAspect="1" noChangeArrowheads="1"/>
          </p:cNvPicPr>
          <p:nvPr/>
        </p:nvPicPr>
        <p:blipFill>
          <a:blip r:embed="rId3" cstate="print"/>
          <a:srcRect/>
          <a:stretch>
            <a:fillRect/>
          </a:stretch>
        </p:blipFill>
        <p:spPr bwMode="auto">
          <a:xfrm>
            <a:off x="8466926" y="4191001"/>
            <a:ext cx="3166132" cy="2266951"/>
          </a:xfrm>
          <a:prstGeom prst="rect">
            <a:avLst/>
          </a:prstGeom>
          <a:noFill/>
          <a:ln w="38100">
            <a:solidFill>
              <a:schemeClr val="accent1"/>
            </a:solidFill>
          </a:ln>
        </p:spPr>
      </p:pic>
    </p:spTree>
    <p:extLst>
      <p:ext uri="{BB962C8B-B14F-4D97-AF65-F5344CB8AC3E}">
        <p14:creationId xmlns:p14="http://schemas.microsoft.com/office/powerpoint/2010/main" val="2722238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anim calcmode="lin" valueType="num">
                                      <p:cBhvr additive="base">
                                        <p:cTn id="3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 calcmode="lin" valueType="num">
                                      <p:cBhvr additive="base">
                                        <p:cTn id="4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Soils pic 1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1" y="0"/>
            <a:ext cx="602667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924800" y="1066800"/>
            <a:ext cx="1600200" cy="2308324"/>
          </a:xfrm>
          <a:prstGeom prst="rect">
            <a:avLst/>
          </a:prstGeom>
          <a:noFill/>
        </p:spPr>
        <p:txBody>
          <a:bodyPr wrap="square" rtlCol="0">
            <a:spAutoFit/>
          </a:bodyPr>
          <a:lstStyle/>
          <a:p>
            <a:r>
              <a:rPr lang="en-GB" sz="2400" dirty="0">
                <a:solidFill>
                  <a:schemeClr val="bg1"/>
                </a:solidFill>
              </a:rPr>
              <a:t>Aberfan Spoil Tips 1 year before the disaster</a:t>
            </a:r>
          </a:p>
        </p:txBody>
      </p:sp>
    </p:spTree>
    <p:extLst>
      <p:ext uri="{BB962C8B-B14F-4D97-AF65-F5344CB8AC3E}">
        <p14:creationId xmlns:p14="http://schemas.microsoft.com/office/powerpoint/2010/main" val="521013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fad-an\Desktop\Soils pic 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0" y="0"/>
            <a:ext cx="6119696"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064403" y="2262152"/>
            <a:ext cx="2438400" cy="3970318"/>
          </a:xfrm>
          <a:prstGeom prst="rect">
            <a:avLst/>
          </a:prstGeom>
        </p:spPr>
        <p:txBody>
          <a:bodyPr wrap="square">
            <a:spAutoFit/>
          </a:bodyPr>
          <a:lstStyle/>
          <a:p>
            <a:pPr marL="285750" indent="-285750">
              <a:buFont typeface="Arial" pitchFamily="34" charset="0"/>
              <a:buChar char="•"/>
            </a:pPr>
            <a:r>
              <a:rPr lang="en-GB" dirty="0">
                <a:solidFill>
                  <a:schemeClr val="bg1"/>
                </a:solidFill>
              </a:rPr>
              <a:t>Descriptions of the flow:</a:t>
            </a:r>
          </a:p>
          <a:p>
            <a:pPr marL="285750" indent="-285750">
              <a:buFont typeface="Arial" pitchFamily="34" charset="0"/>
              <a:buChar char="•"/>
            </a:pPr>
            <a:endParaRPr lang="en-GB" dirty="0"/>
          </a:p>
          <a:p>
            <a:r>
              <a:rPr lang="en-GB" i="1" dirty="0">
                <a:solidFill>
                  <a:schemeClr val="bg1"/>
                </a:solidFill>
              </a:rPr>
              <a:t>     </a:t>
            </a:r>
            <a:r>
              <a:rPr lang="en-GB" b="1" i="1" dirty="0">
                <a:solidFill>
                  <a:schemeClr val="bg1"/>
                </a:solidFill>
              </a:rPr>
              <a:t>‘…approaching like a low flying jet……like thunder’</a:t>
            </a:r>
          </a:p>
          <a:p>
            <a:endParaRPr lang="en-GB" b="1" i="1" dirty="0">
              <a:solidFill>
                <a:schemeClr val="bg1"/>
              </a:solidFill>
            </a:endParaRPr>
          </a:p>
          <a:p>
            <a:r>
              <a:rPr lang="en-GB" b="1" dirty="0">
                <a:solidFill>
                  <a:schemeClr val="bg1"/>
                </a:solidFill>
              </a:rPr>
              <a:t>     ‘ </a:t>
            </a:r>
            <a:r>
              <a:rPr lang="en-GB" b="1" i="1" dirty="0">
                <a:solidFill>
                  <a:schemeClr val="bg1"/>
                </a:solidFill>
              </a:rPr>
              <a:t>….it was a wave of muck 30 feet high coming over the embankment.</a:t>
            </a:r>
          </a:p>
          <a:p>
            <a:r>
              <a:rPr lang="en-GB" b="1" i="1" dirty="0">
                <a:solidFill>
                  <a:schemeClr val="bg1"/>
                </a:solidFill>
              </a:rPr>
              <a:t>           In it I could see boulders, trees, trams and bricks….’</a:t>
            </a:r>
          </a:p>
        </p:txBody>
      </p:sp>
      <p:sp>
        <p:nvSpPr>
          <p:cNvPr id="4" name="TextBox 3"/>
          <p:cNvSpPr txBox="1"/>
          <p:nvPr/>
        </p:nvSpPr>
        <p:spPr>
          <a:xfrm>
            <a:off x="7848600" y="685801"/>
            <a:ext cx="2514600" cy="1200329"/>
          </a:xfrm>
          <a:prstGeom prst="rect">
            <a:avLst/>
          </a:prstGeom>
          <a:noFill/>
        </p:spPr>
        <p:txBody>
          <a:bodyPr wrap="square" rtlCol="0">
            <a:spAutoFit/>
          </a:bodyPr>
          <a:lstStyle/>
          <a:p>
            <a:r>
              <a:rPr lang="en-GB" sz="2400" dirty="0">
                <a:solidFill>
                  <a:schemeClr val="bg1"/>
                </a:solidFill>
              </a:rPr>
              <a:t>Aberfan Spoil Tips on 25</a:t>
            </a:r>
            <a:r>
              <a:rPr lang="en-GB" sz="2400" baseline="30000" dirty="0">
                <a:solidFill>
                  <a:schemeClr val="bg1"/>
                </a:solidFill>
              </a:rPr>
              <a:t>th</a:t>
            </a:r>
            <a:r>
              <a:rPr lang="en-GB" sz="2400" dirty="0">
                <a:solidFill>
                  <a:schemeClr val="bg1"/>
                </a:solidFill>
              </a:rPr>
              <a:t> October 1966</a:t>
            </a:r>
          </a:p>
        </p:txBody>
      </p:sp>
    </p:spTree>
    <p:extLst>
      <p:ext uri="{BB962C8B-B14F-4D97-AF65-F5344CB8AC3E}">
        <p14:creationId xmlns:p14="http://schemas.microsoft.com/office/powerpoint/2010/main" val="37916301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Aberfan-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09750" y="561975"/>
            <a:ext cx="8572500" cy="573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41252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8881" y="111684"/>
            <a:ext cx="3068469" cy="523220"/>
          </a:xfrm>
          <a:prstGeom prst="rect">
            <a:avLst/>
          </a:prstGeom>
        </p:spPr>
        <p:txBody>
          <a:bodyPr wrap="none">
            <a:spAutoFit/>
          </a:bodyPr>
          <a:lstStyle/>
          <a:p>
            <a:r>
              <a:rPr lang="en-GB" sz="2800" b="1" dirty="0">
                <a:solidFill>
                  <a:srgbClr val="0070C0"/>
                </a:solidFill>
              </a:rPr>
              <a:t>SHEAR STRENGTH</a:t>
            </a:r>
          </a:p>
        </p:txBody>
      </p:sp>
      <p:sp>
        <p:nvSpPr>
          <p:cNvPr id="3" name="TextBox 2"/>
          <p:cNvSpPr txBox="1"/>
          <p:nvPr/>
        </p:nvSpPr>
        <p:spPr>
          <a:xfrm>
            <a:off x="-1" y="634904"/>
            <a:ext cx="11804073" cy="461665"/>
          </a:xfrm>
          <a:prstGeom prst="rect">
            <a:avLst/>
          </a:prstGeom>
          <a:noFill/>
        </p:spPr>
        <p:txBody>
          <a:bodyPr wrap="square" rtlCol="0">
            <a:spAutoFit/>
          </a:bodyPr>
          <a:lstStyle/>
          <a:p>
            <a:pPr algn="ctr"/>
            <a:r>
              <a:rPr lang="en-GB" sz="2400" b="1" dirty="0">
                <a:solidFill>
                  <a:srgbClr val="0070C0"/>
                </a:solidFill>
              </a:rPr>
              <a:t>The shear strength of a soil is its maximum resistance to shearing stresses</a:t>
            </a:r>
          </a:p>
        </p:txBody>
      </p:sp>
      <p:sp>
        <p:nvSpPr>
          <p:cNvPr id="4" name="TextBox 3"/>
          <p:cNvSpPr txBox="1"/>
          <p:nvPr/>
        </p:nvSpPr>
        <p:spPr>
          <a:xfrm>
            <a:off x="1818984" y="1156459"/>
            <a:ext cx="8064896" cy="646331"/>
          </a:xfrm>
          <a:prstGeom prst="rect">
            <a:avLst/>
          </a:prstGeom>
          <a:noFill/>
        </p:spPr>
        <p:txBody>
          <a:bodyPr wrap="square" rtlCol="0">
            <a:spAutoFit/>
          </a:bodyPr>
          <a:lstStyle/>
          <a:p>
            <a:pPr algn="ctr"/>
            <a:r>
              <a:rPr lang="en-GB" dirty="0"/>
              <a:t>When this resistance is exceeded failure occurs, usually in the form of slip surfaces. </a:t>
            </a:r>
          </a:p>
        </p:txBody>
      </p:sp>
      <p:pic>
        <p:nvPicPr>
          <p:cNvPr id="5" name="Picture 2" descr="http://www.nmdirtbags.com/images/coast_highwa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88492" y="1864345"/>
            <a:ext cx="9553092" cy="466801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474701" y="2011470"/>
            <a:ext cx="2304256" cy="369332"/>
          </a:xfrm>
          <a:prstGeom prst="rect">
            <a:avLst/>
          </a:prstGeom>
          <a:noFill/>
        </p:spPr>
        <p:txBody>
          <a:bodyPr wrap="square" rtlCol="0">
            <a:spAutoFit/>
          </a:bodyPr>
          <a:lstStyle/>
          <a:p>
            <a:r>
              <a:rPr lang="en-GB" b="1" dirty="0"/>
              <a:t>ARIZONA</a:t>
            </a:r>
          </a:p>
        </p:txBody>
      </p:sp>
    </p:spTree>
    <p:extLst>
      <p:ext uri="{BB962C8B-B14F-4D97-AF65-F5344CB8AC3E}">
        <p14:creationId xmlns:p14="http://schemas.microsoft.com/office/powerpoint/2010/main" val="174841069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www.ce.washington.edu/~liquefaction/selectpiclique/nigata64/tiltedbuilding.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38101" y="789"/>
            <a:ext cx="9792393" cy="685721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03512" y="1"/>
            <a:ext cx="7488832" cy="954107"/>
          </a:xfrm>
          <a:prstGeom prst="rect">
            <a:avLst/>
          </a:prstGeom>
          <a:noFill/>
        </p:spPr>
        <p:txBody>
          <a:bodyPr wrap="square" rtlCol="0">
            <a:spAutoFit/>
          </a:bodyPr>
          <a:lstStyle/>
          <a:p>
            <a:r>
              <a:rPr lang="en-GB" sz="2800" b="1" dirty="0"/>
              <a:t>The importance of Soil Shear strength analysis !</a:t>
            </a:r>
          </a:p>
        </p:txBody>
      </p:sp>
      <p:sp>
        <p:nvSpPr>
          <p:cNvPr id="4" name="TextBox 3"/>
          <p:cNvSpPr txBox="1"/>
          <p:nvPr/>
        </p:nvSpPr>
        <p:spPr>
          <a:xfrm>
            <a:off x="1703512" y="837326"/>
            <a:ext cx="3960440" cy="369332"/>
          </a:xfrm>
          <a:prstGeom prst="rect">
            <a:avLst/>
          </a:prstGeom>
          <a:noFill/>
        </p:spPr>
        <p:txBody>
          <a:bodyPr wrap="square" rtlCol="0">
            <a:spAutoFit/>
          </a:bodyPr>
          <a:lstStyle/>
          <a:p>
            <a:r>
              <a:rPr lang="en-GB" b="1" dirty="0"/>
              <a:t>Flat Block collapse – New Mexico</a:t>
            </a:r>
          </a:p>
        </p:txBody>
      </p:sp>
    </p:spTree>
    <p:extLst>
      <p:ext uri="{BB962C8B-B14F-4D97-AF65-F5344CB8AC3E}">
        <p14:creationId xmlns:p14="http://schemas.microsoft.com/office/powerpoint/2010/main" val="14433581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a:xfrm>
            <a:off x="579352" y="-48861"/>
            <a:ext cx="10323645" cy="1524000"/>
          </a:xfrm>
        </p:spPr>
        <p:txBody>
          <a:bodyPr/>
          <a:lstStyle/>
          <a:p>
            <a:pPr eaLnBrk="1" fontAlgn="auto" hangingPunct="1">
              <a:spcAft>
                <a:spcPts val="0"/>
              </a:spcAft>
              <a:defRPr/>
            </a:pPr>
            <a:r>
              <a:rPr lang="en-US" altLang="en-US" dirty="0">
                <a:solidFill>
                  <a:schemeClr val="bg1"/>
                </a:solidFill>
                <a:latin typeface="Arial" panose="020B0604020202020204" pitchFamily="34" charset="0"/>
                <a:cs typeface="Arial" panose="020B0604020202020204" pitchFamily="34" charset="0"/>
              </a:rPr>
              <a:t>SUMMARY Importance of Site Investigation</a:t>
            </a:r>
          </a:p>
        </p:txBody>
      </p:sp>
      <p:sp>
        <p:nvSpPr>
          <p:cNvPr id="16387" name="Rectangle 3"/>
          <p:cNvSpPr>
            <a:spLocks noGrp="1" noChangeArrowheads="1"/>
          </p:cNvSpPr>
          <p:nvPr>
            <p:ph idx="1"/>
          </p:nvPr>
        </p:nvSpPr>
        <p:spPr>
          <a:xfrm>
            <a:off x="632917" y="1218618"/>
            <a:ext cx="9606968" cy="4114800"/>
          </a:xfrm>
        </p:spPr>
        <p:txBody>
          <a:bodyPr/>
          <a:lstStyle/>
          <a:p>
            <a:pPr marL="457200" indent="-457200" eaLnBrk="1" hangingPunct="1">
              <a:lnSpc>
                <a:spcPct val="90000"/>
              </a:lnSpc>
              <a:buFont typeface="Wingdings" panose="05000000000000000000" pitchFamily="2" charset="2"/>
              <a:buAutoNum type="arabicPeriod"/>
            </a:pPr>
            <a:r>
              <a:rPr lang="en-US" altLang="en-US" dirty="0">
                <a:solidFill>
                  <a:schemeClr val="bg1"/>
                </a:solidFill>
                <a:latin typeface="Arial" panose="020B0604020202020204" pitchFamily="34" charset="0"/>
                <a:cs typeface="Arial" panose="020B0604020202020204" pitchFamily="34" charset="0"/>
              </a:rPr>
              <a:t>We assess the suitability of proposed site…. and the environment at the proposed project.</a:t>
            </a:r>
          </a:p>
          <a:p>
            <a:pPr marL="457200" indent="-457200" eaLnBrk="1" hangingPunct="1">
              <a:lnSpc>
                <a:spcPct val="90000"/>
              </a:lnSpc>
              <a:buFont typeface="Wingdings" panose="05000000000000000000" pitchFamily="2" charset="2"/>
              <a:buAutoNum type="arabicPeriod"/>
            </a:pPr>
            <a:r>
              <a:rPr lang="en-US" altLang="en-US" dirty="0">
                <a:solidFill>
                  <a:schemeClr val="bg1"/>
                </a:solidFill>
                <a:latin typeface="Arial" panose="020B0604020202020204" pitchFamily="34" charset="0"/>
                <a:cs typeface="Arial" panose="020B0604020202020204" pitchFamily="34" charset="0"/>
              </a:rPr>
              <a:t>We provide adequate information for design purpose with optimum cost. (including temporary work)</a:t>
            </a:r>
          </a:p>
          <a:p>
            <a:pPr marL="457200" indent="-457200" eaLnBrk="1" hangingPunct="1">
              <a:lnSpc>
                <a:spcPct val="90000"/>
              </a:lnSpc>
              <a:buFont typeface="Wingdings" panose="05000000000000000000" pitchFamily="2" charset="2"/>
              <a:buAutoNum type="arabicPeriod"/>
            </a:pPr>
            <a:r>
              <a:rPr lang="en-US" altLang="en-US" dirty="0">
                <a:solidFill>
                  <a:schemeClr val="bg1"/>
                </a:solidFill>
                <a:latin typeface="Arial" panose="020B0604020202020204" pitchFamily="34" charset="0"/>
                <a:cs typeface="Arial" panose="020B0604020202020204" pitchFamily="34" charset="0"/>
              </a:rPr>
              <a:t>We plan for the best construction method. To predict and avoid delay during construction.</a:t>
            </a:r>
          </a:p>
          <a:p>
            <a:pPr marL="457200" indent="-457200" eaLnBrk="1" hangingPunct="1">
              <a:lnSpc>
                <a:spcPct val="90000"/>
              </a:lnSpc>
              <a:buFont typeface="Wingdings" panose="05000000000000000000" pitchFamily="2" charset="2"/>
              <a:buAutoNum type="arabicPeriod"/>
            </a:pPr>
            <a:r>
              <a:rPr lang="en-US" altLang="en-US" dirty="0">
                <a:solidFill>
                  <a:schemeClr val="bg1"/>
                </a:solidFill>
                <a:latin typeface="Arial" panose="020B0604020202020204" pitchFamily="34" charset="0"/>
                <a:cs typeface="Arial" panose="020B0604020202020204" pitchFamily="34" charset="0"/>
              </a:rPr>
              <a:t>We estimate possible changes to the soil profile/condition caused by both construction of project, and possible changes in environmental conditions.</a:t>
            </a:r>
          </a:p>
          <a:p>
            <a:pPr marL="457200" indent="-457200" eaLnBrk="1" hangingPunct="1">
              <a:lnSpc>
                <a:spcPct val="90000"/>
              </a:lnSpc>
              <a:buFont typeface="Wingdings" panose="05000000000000000000" pitchFamily="2" charset="2"/>
              <a:buAutoNum type="arabicPeriod"/>
            </a:pPr>
            <a:r>
              <a:rPr lang="en-US" altLang="en-US" dirty="0">
                <a:solidFill>
                  <a:schemeClr val="bg1"/>
                </a:solidFill>
                <a:latin typeface="Arial" panose="020B0604020202020204" pitchFamily="34" charset="0"/>
                <a:cs typeface="Arial" panose="020B0604020202020204" pitchFamily="34" charset="0"/>
              </a:rPr>
              <a:t>We suggest the suitability of alternative construction site if needed.</a:t>
            </a:r>
          </a:p>
        </p:txBody>
      </p:sp>
    </p:spTree>
    <p:extLst>
      <p:ext uri="{BB962C8B-B14F-4D97-AF65-F5344CB8AC3E}">
        <p14:creationId xmlns:p14="http://schemas.microsoft.com/office/powerpoint/2010/main" val="2479252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387">
                                            <p:txEl>
                                              <p:pRg st="1" end="1"/>
                                            </p:txEl>
                                          </p:spTgt>
                                        </p:tgtEl>
                                        <p:attrNameLst>
                                          <p:attrName>style.visibility</p:attrName>
                                        </p:attrNameLst>
                                      </p:cBhvr>
                                      <p:to>
                                        <p:strVal val="visible"/>
                                      </p:to>
                                    </p:set>
                                    <p:anim calcmode="lin" valueType="num">
                                      <p:cBhvr additive="base">
                                        <p:cTn id="13" dur="5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387">
                                            <p:txEl>
                                              <p:pRg st="2" end="2"/>
                                            </p:txEl>
                                          </p:spTgt>
                                        </p:tgtEl>
                                        <p:attrNameLst>
                                          <p:attrName>style.visibility</p:attrName>
                                        </p:attrNameLst>
                                      </p:cBhvr>
                                      <p:to>
                                        <p:strVal val="visible"/>
                                      </p:to>
                                    </p:set>
                                    <p:anim calcmode="lin" valueType="num">
                                      <p:cBhvr additive="base">
                                        <p:cTn id="19"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7">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6387">
                                            <p:txEl>
                                              <p:pRg st="3" end="3"/>
                                            </p:txEl>
                                          </p:spTgt>
                                        </p:tgtEl>
                                        <p:attrNameLst>
                                          <p:attrName>style.visibility</p:attrName>
                                        </p:attrNameLst>
                                      </p:cBhvr>
                                      <p:to>
                                        <p:strVal val="visible"/>
                                      </p:to>
                                    </p:set>
                                    <p:anim calcmode="lin" valueType="num">
                                      <p:cBhvr additive="base">
                                        <p:cTn id="23" dur="5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638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6387">
                                            <p:txEl>
                                              <p:pRg st="4" end="4"/>
                                            </p:txEl>
                                          </p:spTgt>
                                        </p:tgtEl>
                                        <p:attrNameLst>
                                          <p:attrName>style.visibility</p:attrName>
                                        </p:attrNameLst>
                                      </p:cBhvr>
                                      <p:to>
                                        <p:strVal val="visible"/>
                                      </p:to>
                                    </p:set>
                                    <p:anim calcmode="lin" valueType="num">
                                      <p:cBhvr additive="base">
                                        <p:cTn id="29" dur="500" fill="hold"/>
                                        <p:tgtEl>
                                          <p:spTgt spid="16387">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638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1144384" y="284019"/>
            <a:ext cx="9371215"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600" dirty="0" smtClean="0">
                <a:solidFill>
                  <a:prstClr val="white"/>
                </a:solidFill>
              </a:rPr>
              <a:t>CODE Section </a:t>
            </a:r>
            <a:r>
              <a:rPr lang="en-GB" altLang="en-US" sz="3600" dirty="0">
                <a:solidFill>
                  <a:prstClr val="white"/>
                </a:solidFill>
              </a:rPr>
              <a:t>1: Preliminary considerations</a:t>
            </a:r>
          </a:p>
          <a:p>
            <a:pPr eaLnBrk="0" fontAlgn="base" hangingPunct="0">
              <a:spcBef>
                <a:spcPct val="0"/>
              </a:spcBef>
              <a:spcAft>
                <a:spcPct val="0"/>
              </a:spcAft>
            </a:pPr>
            <a:endParaRPr lang="en-GB" altLang="en-US" sz="3600" dirty="0">
              <a:solidFill>
                <a:prstClr val="white"/>
              </a:solidFill>
            </a:endParaRPr>
          </a:p>
          <a:p>
            <a:pPr lvl="1" eaLnBrk="0" fontAlgn="base" hangingPunct="0">
              <a:spcBef>
                <a:spcPct val="0"/>
              </a:spcBef>
              <a:spcAft>
                <a:spcPct val="0"/>
              </a:spcAft>
            </a:pPr>
            <a:r>
              <a:rPr lang="en-GB" altLang="en-US" sz="2400" dirty="0">
                <a:solidFill>
                  <a:prstClr val="white"/>
                </a:solidFill>
                <a:hlinkClick r:id="rId2"/>
              </a:rPr>
              <a:t>Primary objectives</a:t>
            </a:r>
            <a:endParaRPr lang="en-GB" altLang="en-US" sz="2400" dirty="0">
              <a:solidFill>
                <a:prstClr val="white"/>
              </a:solidFill>
            </a:endParaRPr>
          </a:p>
          <a:p>
            <a:pPr lvl="1" eaLnBrk="0" fontAlgn="base" hangingPunct="0">
              <a:spcBef>
                <a:spcPct val="0"/>
              </a:spcBef>
              <a:spcAft>
                <a:spcPct val="0"/>
              </a:spcAft>
            </a:pPr>
            <a:endParaRPr lang="en-GB" altLang="en-US" sz="2400" dirty="0">
              <a:solidFill>
                <a:prstClr val="white"/>
              </a:solidFill>
            </a:endParaRPr>
          </a:p>
          <a:p>
            <a:pPr lvl="1" eaLnBrk="0" fontAlgn="base" hangingPunct="0">
              <a:spcBef>
                <a:spcPct val="0"/>
              </a:spcBef>
              <a:spcAft>
                <a:spcPct val="0"/>
              </a:spcAft>
            </a:pPr>
            <a:r>
              <a:rPr lang="en-GB" altLang="en-US" sz="2400" dirty="0">
                <a:solidFill>
                  <a:prstClr val="white"/>
                </a:solidFill>
                <a:hlinkClick r:id="rId3"/>
              </a:rPr>
              <a:t>Safety on investigation sites</a:t>
            </a:r>
            <a:endParaRPr lang="en-GB" altLang="en-US" sz="2400" dirty="0">
              <a:solidFill>
                <a:prstClr val="white"/>
              </a:solidFill>
            </a:endParaRPr>
          </a:p>
          <a:p>
            <a:pPr lvl="1" eaLnBrk="0" fontAlgn="base" hangingPunct="0">
              <a:spcBef>
                <a:spcPct val="0"/>
              </a:spcBef>
              <a:spcAft>
                <a:spcPct val="0"/>
              </a:spcAft>
            </a:pPr>
            <a:endParaRPr lang="en-GB" altLang="en-US" sz="2400" dirty="0">
              <a:solidFill>
                <a:prstClr val="white"/>
              </a:solidFill>
            </a:endParaRPr>
          </a:p>
          <a:p>
            <a:pPr lvl="1" eaLnBrk="0" fontAlgn="base" hangingPunct="0">
              <a:spcBef>
                <a:spcPct val="0"/>
              </a:spcBef>
              <a:spcAft>
                <a:spcPct val="0"/>
              </a:spcAft>
            </a:pPr>
            <a:r>
              <a:rPr lang="en-GB" altLang="en-US" sz="2400" dirty="0">
                <a:solidFill>
                  <a:prstClr val="white"/>
                </a:solidFill>
                <a:hlinkClick r:id="rId4"/>
              </a:rPr>
              <a:t>Personnel for ground investigations</a:t>
            </a:r>
            <a:endParaRPr lang="en-GB" altLang="en-US" sz="2400" dirty="0">
              <a:solidFill>
                <a:prstClr val="white"/>
              </a:solidFill>
            </a:endParaRPr>
          </a:p>
          <a:p>
            <a:pPr lvl="1" eaLnBrk="0" fontAlgn="base" hangingPunct="0">
              <a:spcBef>
                <a:spcPct val="0"/>
              </a:spcBef>
              <a:spcAft>
                <a:spcPct val="0"/>
              </a:spcAft>
            </a:pPr>
            <a:endParaRPr lang="en-GB" altLang="en-US" sz="2400" dirty="0">
              <a:solidFill>
                <a:prstClr val="white"/>
              </a:solidFill>
            </a:endParaRPr>
          </a:p>
          <a:p>
            <a:pPr lvl="1" eaLnBrk="0" fontAlgn="base" hangingPunct="0">
              <a:spcBef>
                <a:spcPct val="0"/>
              </a:spcBef>
              <a:spcAft>
                <a:spcPct val="0"/>
              </a:spcAft>
            </a:pPr>
            <a:r>
              <a:rPr lang="en-GB" altLang="en-US" sz="2400" dirty="0">
                <a:solidFill>
                  <a:prstClr val="white"/>
                </a:solidFill>
                <a:hlinkClick r:id="rId5"/>
              </a:rPr>
              <a:t>Investigation strategy</a:t>
            </a:r>
            <a:endParaRPr lang="en-GB" altLang="en-US" sz="2400" dirty="0">
              <a:solidFill>
                <a:prstClr val="white"/>
              </a:solidFill>
            </a:endParaRPr>
          </a:p>
          <a:p>
            <a:pPr lvl="1" eaLnBrk="0" fontAlgn="base" hangingPunct="0">
              <a:spcBef>
                <a:spcPct val="0"/>
              </a:spcBef>
              <a:spcAft>
                <a:spcPct val="0"/>
              </a:spcAft>
            </a:pPr>
            <a:endParaRPr lang="en-GB" altLang="en-US" sz="2400" dirty="0">
              <a:solidFill>
                <a:prstClr val="white"/>
              </a:solidFill>
            </a:endParaRPr>
          </a:p>
          <a:p>
            <a:pPr lvl="1" eaLnBrk="0" fontAlgn="base" hangingPunct="0">
              <a:spcBef>
                <a:spcPct val="0"/>
              </a:spcBef>
              <a:spcAft>
                <a:spcPct val="0"/>
              </a:spcAft>
            </a:pPr>
            <a:r>
              <a:rPr lang="en-GB" altLang="en-US" sz="2400" dirty="0">
                <a:solidFill>
                  <a:prstClr val="white"/>
                </a:solidFill>
                <a:hlinkClick r:id="rId6"/>
              </a:rPr>
              <a:t>Planning and control of investigations</a:t>
            </a:r>
            <a:endParaRPr lang="en-GB" altLang="en-US" sz="2400" dirty="0">
              <a:solidFill>
                <a:prstClr val="white"/>
              </a:solidFill>
            </a:endParaRPr>
          </a:p>
          <a:p>
            <a:pPr lvl="1" eaLnBrk="0" fontAlgn="base" hangingPunct="0">
              <a:spcBef>
                <a:spcPct val="0"/>
              </a:spcBef>
              <a:spcAft>
                <a:spcPct val="0"/>
              </a:spcAft>
            </a:pPr>
            <a:endParaRPr lang="en-GB" altLang="en-US" sz="2400" dirty="0">
              <a:solidFill>
                <a:prstClr val="white"/>
              </a:solidFill>
            </a:endParaRPr>
          </a:p>
          <a:p>
            <a:pPr lvl="1" eaLnBrk="0" fontAlgn="base" hangingPunct="0">
              <a:spcBef>
                <a:spcPct val="0"/>
              </a:spcBef>
              <a:spcAft>
                <a:spcPct val="0"/>
              </a:spcAft>
            </a:pPr>
            <a:r>
              <a:rPr lang="en-GB" altLang="en-US" sz="2400" dirty="0">
                <a:solidFill>
                  <a:prstClr val="white"/>
                </a:solidFill>
                <a:hlinkClick r:id="rId7"/>
              </a:rPr>
              <a:t>Quality management</a:t>
            </a:r>
            <a:endParaRPr lang="en-GB" altLang="en-US" sz="2400" dirty="0">
              <a:solidFill>
                <a:prstClr val="white"/>
              </a:solidFill>
            </a:endParaRPr>
          </a:p>
        </p:txBody>
      </p:sp>
    </p:spTree>
    <p:extLst>
      <p:ext uri="{BB962C8B-B14F-4D97-AF65-F5344CB8AC3E}">
        <p14:creationId xmlns:p14="http://schemas.microsoft.com/office/powerpoint/2010/main" val="20214595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p:cNvSpPr>
            <a:spLocks noGrp="1" noChangeArrowheads="1"/>
          </p:cNvSpPr>
          <p:nvPr>
            <p:ph type="title"/>
          </p:nvPr>
        </p:nvSpPr>
        <p:spPr>
          <a:xfrm>
            <a:off x="395371" y="0"/>
            <a:ext cx="11366186" cy="1524000"/>
          </a:xfrm>
        </p:spPr>
        <p:txBody>
          <a:bodyPr/>
          <a:lstStyle/>
          <a:p>
            <a:pPr eaLnBrk="1" fontAlgn="auto" hangingPunct="1">
              <a:spcAft>
                <a:spcPts val="0"/>
              </a:spcAft>
              <a:defRPr/>
            </a:pPr>
            <a:r>
              <a:rPr lang="en-US" altLang="en-US" dirty="0">
                <a:solidFill>
                  <a:schemeClr val="bg1"/>
                </a:solidFill>
                <a:latin typeface="Arial" panose="020B0604020202020204" pitchFamily="34" charset="0"/>
                <a:cs typeface="Arial" panose="020B0604020202020204" pitchFamily="34" charset="0"/>
              </a:rPr>
              <a:t>The END purpose of a soil investigation program for the ENGINEER</a:t>
            </a:r>
          </a:p>
        </p:txBody>
      </p:sp>
      <p:sp>
        <p:nvSpPr>
          <p:cNvPr id="17411" name="Rectangle 3"/>
          <p:cNvSpPr>
            <a:spLocks noGrp="1" noChangeArrowheads="1"/>
          </p:cNvSpPr>
          <p:nvPr>
            <p:ph idx="1"/>
          </p:nvPr>
        </p:nvSpPr>
        <p:spPr>
          <a:xfrm>
            <a:off x="904922" y="1573140"/>
            <a:ext cx="7772400" cy="4114800"/>
          </a:xfrm>
        </p:spPr>
        <p:txBody>
          <a:bodyPr/>
          <a:lstStyle/>
          <a:p>
            <a:pPr eaLnBrk="1" hangingPunct="1">
              <a:lnSpc>
                <a:spcPct val="90000"/>
              </a:lnSpc>
              <a:buFont typeface="Wingdings" panose="05000000000000000000" pitchFamily="2" charset="2"/>
              <a:buNone/>
            </a:pPr>
            <a:r>
              <a:rPr lang="en-US" altLang="en-US" dirty="0">
                <a:solidFill>
                  <a:schemeClr val="bg1"/>
                </a:solidFill>
                <a:latin typeface="Arial" panose="020B0604020202020204" pitchFamily="34" charset="0"/>
                <a:cs typeface="Arial" panose="020B0604020202020204" pitchFamily="34" charset="0"/>
              </a:rPr>
              <a:t>1.	Selection of the type and the depth of foundation suitable for a given structure.</a:t>
            </a:r>
          </a:p>
          <a:p>
            <a:pPr eaLnBrk="1" hangingPunct="1">
              <a:lnSpc>
                <a:spcPct val="90000"/>
              </a:lnSpc>
              <a:buFont typeface="Wingdings" panose="05000000000000000000" pitchFamily="2" charset="2"/>
              <a:buNone/>
            </a:pPr>
            <a:r>
              <a:rPr lang="en-US" altLang="en-US" dirty="0">
                <a:solidFill>
                  <a:schemeClr val="bg1"/>
                </a:solidFill>
                <a:latin typeface="Arial" panose="020B0604020202020204" pitchFamily="34" charset="0"/>
                <a:cs typeface="Arial" panose="020B0604020202020204" pitchFamily="34" charset="0"/>
              </a:rPr>
              <a:t>2.	Evaluation of the load-bearing capacity of the foundation.</a:t>
            </a:r>
          </a:p>
          <a:p>
            <a:pPr eaLnBrk="1" hangingPunct="1">
              <a:lnSpc>
                <a:spcPct val="90000"/>
              </a:lnSpc>
              <a:buFont typeface="Wingdings" panose="05000000000000000000" pitchFamily="2" charset="2"/>
              <a:buNone/>
            </a:pPr>
            <a:r>
              <a:rPr lang="en-US" altLang="en-US" dirty="0">
                <a:solidFill>
                  <a:schemeClr val="bg1"/>
                </a:solidFill>
                <a:latin typeface="Arial" panose="020B0604020202020204" pitchFamily="34" charset="0"/>
                <a:cs typeface="Arial" panose="020B0604020202020204" pitchFamily="34" charset="0"/>
              </a:rPr>
              <a:t>3.	Estimation of the probable </a:t>
            </a:r>
            <a:r>
              <a:rPr lang="en-US" altLang="en-US" dirty="0" smtClean="0">
                <a:solidFill>
                  <a:schemeClr val="bg1"/>
                </a:solidFill>
                <a:latin typeface="Arial" panose="020B0604020202020204" pitchFamily="34" charset="0"/>
                <a:cs typeface="Arial" panose="020B0604020202020204" pitchFamily="34" charset="0"/>
              </a:rPr>
              <a:t>‘settlement’ </a:t>
            </a:r>
            <a:r>
              <a:rPr lang="en-US" altLang="en-US" dirty="0">
                <a:solidFill>
                  <a:schemeClr val="bg1"/>
                </a:solidFill>
                <a:latin typeface="Arial" panose="020B0604020202020204" pitchFamily="34" charset="0"/>
                <a:cs typeface="Arial" panose="020B0604020202020204" pitchFamily="34" charset="0"/>
              </a:rPr>
              <a:t>of a structure.</a:t>
            </a:r>
          </a:p>
          <a:p>
            <a:pPr eaLnBrk="1" hangingPunct="1">
              <a:lnSpc>
                <a:spcPct val="90000"/>
              </a:lnSpc>
              <a:buFont typeface="Wingdings" panose="05000000000000000000" pitchFamily="2" charset="2"/>
              <a:buNone/>
            </a:pPr>
            <a:r>
              <a:rPr lang="en-US" altLang="en-US" dirty="0">
                <a:solidFill>
                  <a:schemeClr val="bg1"/>
                </a:solidFill>
                <a:latin typeface="Arial" panose="020B0604020202020204" pitchFamily="34" charset="0"/>
                <a:cs typeface="Arial" panose="020B0604020202020204" pitchFamily="34" charset="0"/>
              </a:rPr>
              <a:t>4.	Determination of potential foundation problems (for example, expansive soil, collapsible soil, </a:t>
            </a:r>
            <a:r>
              <a:rPr lang="en-US" altLang="en-US" dirty="0" smtClean="0">
                <a:solidFill>
                  <a:schemeClr val="bg1"/>
                </a:solidFill>
                <a:latin typeface="Arial" panose="020B0604020202020204" pitchFamily="34" charset="0"/>
                <a:cs typeface="Arial" panose="020B0604020202020204" pitchFamily="34" charset="0"/>
              </a:rPr>
              <a:t>landfill type, </a:t>
            </a:r>
            <a:r>
              <a:rPr lang="en-US" altLang="en-US" dirty="0">
                <a:solidFill>
                  <a:schemeClr val="bg1"/>
                </a:solidFill>
                <a:latin typeface="Arial" panose="020B0604020202020204" pitchFamily="34" charset="0"/>
                <a:cs typeface="Arial" panose="020B0604020202020204" pitchFamily="34" charset="0"/>
              </a:rPr>
              <a:t>and so on).</a:t>
            </a:r>
          </a:p>
          <a:p>
            <a:pPr eaLnBrk="1" hangingPunct="1">
              <a:lnSpc>
                <a:spcPct val="90000"/>
              </a:lnSpc>
              <a:buFont typeface="Wingdings" panose="05000000000000000000" pitchFamily="2" charset="2"/>
              <a:buNone/>
            </a:pPr>
            <a:r>
              <a:rPr lang="en-US" altLang="en-US" dirty="0">
                <a:solidFill>
                  <a:schemeClr val="bg1"/>
                </a:solidFill>
                <a:latin typeface="Arial" panose="020B0604020202020204" pitchFamily="34" charset="0"/>
                <a:cs typeface="Arial" panose="020B0604020202020204" pitchFamily="34" charset="0"/>
              </a:rPr>
              <a:t>5.	Establishment of ground water table.</a:t>
            </a:r>
          </a:p>
          <a:p>
            <a:pPr eaLnBrk="1" hangingPunct="1">
              <a:lnSpc>
                <a:spcPct val="90000"/>
              </a:lnSpc>
              <a:buFont typeface="Wingdings" panose="05000000000000000000" pitchFamily="2" charset="2"/>
              <a:buNone/>
            </a:pPr>
            <a:r>
              <a:rPr lang="en-US" altLang="en-US" dirty="0">
                <a:solidFill>
                  <a:schemeClr val="bg1"/>
                </a:solidFill>
                <a:latin typeface="Arial" panose="020B0604020202020204" pitchFamily="34" charset="0"/>
                <a:cs typeface="Arial" panose="020B0604020202020204" pitchFamily="34" charset="0"/>
              </a:rPr>
              <a:t>6.	Prediction of lateral earth pressure for structures like retaining walls, sheet pile bulkheads, and braced cuts.</a:t>
            </a:r>
          </a:p>
          <a:p>
            <a:pPr eaLnBrk="1" hangingPunct="1">
              <a:lnSpc>
                <a:spcPct val="90000"/>
              </a:lnSpc>
              <a:buFont typeface="Wingdings" panose="05000000000000000000" pitchFamily="2" charset="2"/>
              <a:buNone/>
            </a:pPr>
            <a:r>
              <a:rPr lang="en-US" altLang="en-US" dirty="0">
                <a:solidFill>
                  <a:schemeClr val="bg1"/>
                </a:solidFill>
                <a:latin typeface="Arial" panose="020B0604020202020204" pitchFamily="34" charset="0"/>
                <a:cs typeface="Arial" panose="020B0604020202020204" pitchFamily="34" charset="0"/>
              </a:rPr>
              <a:t>7.	Establishment of possible construction methods for changing subsoil conditions.</a:t>
            </a:r>
          </a:p>
        </p:txBody>
      </p:sp>
    </p:spTree>
    <p:extLst>
      <p:ext uri="{BB962C8B-B14F-4D97-AF65-F5344CB8AC3E}">
        <p14:creationId xmlns:p14="http://schemas.microsoft.com/office/powerpoint/2010/main" val="2030597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additive="base">
                                        <p:cTn id="7" dur="5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anim calcmode="lin" valueType="num">
                                      <p:cBhvr additive="base">
                                        <p:cTn id="11" dur="5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74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 calcmode="lin" valueType="num">
                                      <p:cBhvr additive="base">
                                        <p:cTn id="17" dur="5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74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7411">
                                            <p:txEl>
                                              <p:pRg st="3" end="3"/>
                                            </p:txEl>
                                          </p:spTgt>
                                        </p:tgtEl>
                                        <p:attrNameLst>
                                          <p:attrName>style.visibility</p:attrName>
                                        </p:attrNameLst>
                                      </p:cBhvr>
                                      <p:to>
                                        <p:strVal val="visible"/>
                                      </p:to>
                                    </p:set>
                                    <p:anim calcmode="lin" valueType="num">
                                      <p:cBhvr additive="base">
                                        <p:cTn id="23" dur="5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74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7411">
                                            <p:txEl>
                                              <p:pRg st="4" end="4"/>
                                            </p:txEl>
                                          </p:spTgt>
                                        </p:tgtEl>
                                        <p:attrNameLst>
                                          <p:attrName>style.visibility</p:attrName>
                                        </p:attrNameLst>
                                      </p:cBhvr>
                                      <p:to>
                                        <p:strVal val="visible"/>
                                      </p:to>
                                    </p:set>
                                    <p:anim calcmode="lin" valueType="num">
                                      <p:cBhvr additive="base">
                                        <p:cTn id="29" dur="5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74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7411">
                                            <p:txEl>
                                              <p:pRg st="5" end="5"/>
                                            </p:txEl>
                                          </p:spTgt>
                                        </p:tgtEl>
                                        <p:attrNameLst>
                                          <p:attrName>style.visibility</p:attrName>
                                        </p:attrNameLst>
                                      </p:cBhvr>
                                      <p:to>
                                        <p:strVal val="visible"/>
                                      </p:to>
                                    </p:set>
                                    <p:anim calcmode="lin" valueType="num">
                                      <p:cBhvr additive="base">
                                        <p:cTn id="35" dur="5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74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7411">
                                            <p:txEl>
                                              <p:pRg st="6" end="6"/>
                                            </p:txEl>
                                          </p:spTgt>
                                        </p:tgtEl>
                                        <p:attrNameLst>
                                          <p:attrName>style.visibility</p:attrName>
                                        </p:attrNameLst>
                                      </p:cBhvr>
                                      <p:to>
                                        <p:strVal val="visible"/>
                                      </p:to>
                                    </p:set>
                                    <p:anim calcmode="lin" valueType="num">
                                      <p:cBhvr additive="base">
                                        <p:cTn id="41" dur="500" fill="hold"/>
                                        <p:tgtEl>
                                          <p:spTgt spid="17411">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741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96802" y="256869"/>
            <a:ext cx="8676331" cy="461665"/>
          </a:xfrm>
          <a:prstGeom prst="rect">
            <a:avLst/>
          </a:prstGeom>
          <a:noFill/>
        </p:spPr>
        <p:txBody>
          <a:bodyPr wrap="square" rtlCol="0">
            <a:spAutoFit/>
          </a:bodyPr>
          <a:lstStyle/>
          <a:p>
            <a:r>
              <a:rPr lang="en-GB" sz="2400" b="1" dirty="0">
                <a:solidFill>
                  <a:schemeClr val="bg1"/>
                </a:solidFill>
              </a:rPr>
              <a:t>Example of Unforeseen Conditions…..</a:t>
            </a:r>
          </a:p>
        </p:txBody>
      </p:sp>
      <p:sp>
        <p:nvSpPr>
          <p:cNvPr id="6" name="TextBox 5"/>
          <p:cNvSpPr txBox="1"/>
          <p:nvPr/>
        </p:nvSpPr>
        <p:spPr>
          <a:xfrm>
            <a:off x="596802" y="867379"/>
            <a:ext cx="11011192" cy="5570756"/>
          </a:xfrm>
          <a:prstGeom prst="rect">
            <a:avLst/>
          </a:prstGeom>
          <a:noFill/>
        </p:spPr>
        <p:txBody>
          <a:bodyPr wrap="square" rtlCol="0">
            <a:spAutoFit/>
          </a:bodyPr>
          <a:lstStyle/>
          <a:p>
            <a:r>
              <a:rPr lang="en-GB" dirty="0">
                <a:solidFill>
                  <a:schemeClr val="bg1"/>
                </a:solidFill>
              </a:rPr>
              <a:t>Construction of a multi storey car park in Plymouth caused project delay due to unforeseen conditions.</a:t>
            </a:r>
          </a:p>
          <a:p>
            <a:endParaRPr lang="en-GB" dirty="0">
              <a:solidFill>
                <a:schemeClr val="bg1"/>
              </a:solidFill>
            </a:endParaRPr>
          </a:p>
          <a:p>
            <a:r>
              <a:rPr lang="en-GB" dirty="0">
                <a:solidFill>
                  <a:schemeClr val="bg1"/>
                </a:solidFill>
              </a:rPr>
              <a:t>Site was 200 x 70m, with complete layer of soil drift and no bedrock exposure</a:t>
            </a:r>
          </a:p>
          <a:p>
            <a:endParaRPr lang="en-GB" dirty="0">
              <a:solidFill>
                <a:schemeClr val="bg1"/>
              </a:solidFill>
            </a:endParaRPr>
          </a:p>
          <a:p>
            <a:r>
              <a:rPr lang="en-GB" dirty="0">
                <a:solidFill>
                  <a:schemeClr val="bg1"/>
                </a:solidFill>
              </a:rPr>
              <a:t>15 boreholes found rock sub strata at 5-10 metre depth.</a:t>
            </a:r>
          </a:p>
          <a:p>
            <a:endParaRPr lang="en-GB" dirty="0">
              <a:solidFill>
                <a:schemeClr val="bg1"/>
              </a:solidFill>
            </a:endParaRPr>
          </a:p>
          <a:p>
            <a:r>
              <a:rPr lang="en-GB" dirty="0">
                <a:solidFill>
                  <a:schemeClr val="bg1"/>
                </a:solidFill>
              </a:rPr>
              <a:t>Piling work found a rock head gulley with steep sides extending over 10% of the site.</a:t>
            </a:r>
          </a:p>
          <a:p>
            <a:r>
              <a:rPr lang="en-GB" b="1" dirty="0">
                <a:solidFill>
                  <a:schemeClr val="bg1"/>
                </a:solidFill>
              </a:rPr>
              <a:t>All the boreholes had missed it.</a:t>
            </a:r>
          </a:p>
          <a:p>
            <a:endParaRPr lang="en-GB" b="1" dirty="0">
              <a:solidFill>
                <a:schemeClr val="bg1"/>
              </a:solidFill>
            </a:endParaRPr>
          </a:p>
          <a:p>
            <a:r>
              <a:rPr lang="en-GB" dirty="0">
                <a:solidFill>
                  <a:schemeClr val="bg1"/>
                </a:solidFill>
              </a:rPr>
              <a:t>So…….</a:t>
            </a:r>
          </a:p>
          <a:p>
            <a:r>
              <a:rPr lang="en-GB" dirty="0">
                <a:solidFill>
                  <a:schemeClr val="bg1"/>
                </a:solidFill>
              </a:rPr>
              <a:t>Project delayed while 100 probes relocated the depth of the rock sub </a:t>
            </a:r>
            <a:r>
              <a:rPr lang="en-GB" dirty="0" smtClean="0">
                <a:solidFill>
                  <a:schemeClr val="bg1"/>
                </a:solidFill>
              </a:rPr>
              <a:t>strata in this area.</a:t>
            </a:r>
            <a:endParaRPr lang="en-GB" dirty="0">
              <a:solidFill>
                <a:schemeClr val="bg1"/>
              </a:solidFill>
            </a:endParaRPr>
          </a:p>
          <a:p>
            <a:endParaRPr lang="en-GB" dirty="0">
              <a:solidFill>
                <a:schemeClr val="bg1"/>
              </a:solidFill>
            </a:endParaRPr>
          </a:p>
          <a:p>
            <a:r>
              <a:rPr lang="en-GB" dirty="0">
                <a:solidFill>
                  <a:schemeClr val="bg1"/>
                </a:solidFill>
              </a:rPr>
              <a:t>Bored piles were needed over the sloping gulley</a:t>
            </a:r>
          </a:p>
          <a:p>
            <a:endParaRPr lang="en-GB" dirty="0">
              <a:solidFill>
                <a:schemeClr val="bg1"/>
              </a:solidFill>
            </a:endParaRPr>
          </a:p>
          <a:p>
            <a:r>
              <a:rPr lang="en-GB" dirty="0">
                <a:solidFill>
                  <a:schemeClr val="bg1"/>
                </a:solidFill>
              </a:rPr>
              <a:t>The gulley had been formed by a (now dissolved into solution) narrow unmapped</a:t>
            </a:r>
          </a:p>
          <a:p>
            <a:r>
              <a:rPr lang="en-GB" dirty="0">
                <a:solidFill>
                  <a:schemeClr val="bg1"/>
                </a:solidFill>
              </a:rPr>
              <a:t>limestone band, it was impossible to foresee without </a:t>
            </a:r>
            <a:r>
              <a:rPr lang="en-GB" b="1" dirty="0">
                <a:solidFill>
                  <a:schemeClr val="bg1"/>
                </a:solidFill>
              </a:rPr>
              <a:t>full borehole array coverage.</a:t>
            </a:r>
          </a:p>
          <a:p>
            <a:endParaRPr lang="en-GB" b="1" dirty="0"/>
          </a:p>
          <a:p>
            <a:r>
              <a:rPr lang="en-GB" sz="3200" dirty="0"/>
              <a:t>EXAMPLE – Llanelli…..</a:t>
            </a:r>
          </a:p>
        </p:txBody>
      </p:sp>
    </p:spTree>
    <p:extLst>
      <p:ext uri="{BB962C8B-B14F-4D97-AF65-F5344CB8AC3E}">
        <p14:creationId xmlns:p14="http://schemas.microsoft.com/office/powerpoint/2010/main" val="188721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anim calcmode="lin" valueType="num">
                                      <p:cBhvr additive="base">
                                        <p:cTn id="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6" end="6"/>
                                            </p:txEl>
                                          </p:spTgt>
                                        </p:tgtEl>
                                        <p:attrNameLst>
                                          <p:attrName>style.visibility</p:attrName>
                                        </p:attrNameLst>
                                      </p:cBhvr>
                                      <p:to>
                                        <p:strVal val="visible"/>
                                      </p:to>
                                    </p:set>
                                    <p:anim calcmode="lin" valueType="num">
                                      <p:cBhvr additive="base">
                                        <p:cTn id="1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6" end="6"/>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
                                            <p:txEl>
                                              <p:pRg st="7" end="7"/>
                                            </p:txEl>
                                          </p:spTgt>
                                        </p:tgtEl>
                                        <p:attrNameLst>
                                          <p:attrName>style.visibility</p:attrName>
                                        </p:attrNameLst>
                                      </p:cBhvr>
                                      <p:to>
                                        <p:strVal val="visible"/>
                                      </p:to>
                                    </p:set>
                                    <p:anim calcmode="lin" valueType="num">
                                      <p:cBhvr additive="base">
                                        <p:cTn id="1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6">
                                            <p:txEl>
                                              <p:pRg st="9" end="9"/>
                                            </p:txEl>
                                          </p:spTgt>
                                        </p:tgtEl>
                                        <p:attrNameLst>
                                          <p:attrName>style.visibility</p:attrName>
                                        </p:attrNameLst>
                                      </p:cBhvr>
                                      <p:to>
                                        <p:strVal val="visible"/>
                                      </p:to>
                                    </p:set>
                                    <p:anim calcmode="lin" valueType="num">
                                      <p:cBhvr additive="base">
                                        <p:cTn id="23"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9" end="9"/>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anim calcmode="lin" valueType="num">
                                      <p:cBhvr additive="base">
                                        <p:cTn id="2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xEl>
                                              <p:pRg st="12" end="12"/>
                                            </p:txEl>
                                          </p:spTgt>
                                        </p:tgtEl>
                                        <p:attrNameLst>
                                          <p:attrName>style.visibility</p:attrName>
                                        </p:attrNameLst>
                                      </p:cBhvr>
                                      <p:to>
                                        <p:strVal val="visible"/>
                                      </p:to>
                                    </p:set>
                                    <p:anim calcmode="lin" valueType="num">
                                      <p:cBhvr additive="base">
                                        <p:cTn id="33"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6">
                                            <p:txEl>
                                              <p:pRg st="14" end="14"/>
                                            </p:txEl>
                                          </p:spTgt>
                                        </p:tgtEl>
                                        <p:attrNameLst>
                                          <p:attrName>style.visibility</p:attrName>
                                        </p:attrNameLst>
                                      </p:cBhvr>
                                      <p:to>
                                        <p:strVal val="visible"/>
                                      </p:to>
                                    </p:set>
                                    <p:anim calcmode="lin" valueType="num">
                                      <p:cBhvr additive="base">
                                        <p:cTn id="39"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6">
                                            <p:txEl>
                                              <p:pRg st="14" end="14"/>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6">
                                            <p:txEl>
                                              <p:pRg st="15" end="15"/>
                                            </p:txEl>
                                          </p:spTgt>
                                        </p:tgtEl>
                                        <p:attrNameLst>
                                          <p:attrName>style.visibility</p:attrName>
                                        </p:attrNameLst>
                                      </p:cBhvr>
                                      <p:to>
                                        <p:strVal val="visible"/>
                                      </p:to>
                                    </p:set>
                                    <p:anim calcmode="lin" valueType="num">
                                      <p:cBhvr additive="base">
                                        <p:cTn id="43" dur="500" fill="hold"/>
                                        <p:tgtEl>
                                          <p:spTgt spid="6">
                                            <p:txEl>
                                              <p:pRg st="15" end="1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17" end="17"/>
                                            </p:txEl>
                                          </p:spTgt>
                                        </p:tgtEl>
                                        <p:attrNameLst>
                                          <p:attrName>style.visibility</p:attrName>
                                        </p:attrNameLst>
                                      </p:cBhvr>
                                      <p:to>
                                        <p:strVal val="visible"/>
                                      </p:to>
                                    </p:set>
                                    <p:anim calcmode="lin" valueType="num">
                                      <p:cBhvr additive="base">
                                        <p:cTn id="49" dur="500" fill="hold"/>
                                        <p:tgtEl>
                                          <p:spTgt spid="6">
                                            <p:txEl>
                                              <p:pRg st="17" end="1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98015" y="0"/>
            <a:ext cx="9699504" cy="1462088"/>
          </a:xfrm>
        </p:spPr>
        <p:txBody>
          <a:bodyPr/>
          <a:lstStyle/>
          <a:p>
            <a:pPr eaLnBrk="1" fontAlgn="auto" hangingPunct="1">
              <a:spcAft>
                <a:spcPts val="0"/>
              </a:spcAft>
              <a:defRPr/>
            </a:pPr>
            <a:r>
              <a:rPr lang="en-US" altLang="en-US" dirty="0">
                <a:solidFill>
                  <a:schemeClr val="bg1"/>
                </a:solidFill>
                <a:latin typeface="Arial" panose="020B0604020202020204" pitchFamily="34" charset="0"/>
                <a:cs typeface="Arial" panose="020B0604020202020204" pitchFamily="34" charset="0"/>
              </a:rPr>
              <a:t>METHOD/PLANNING OF SITE INVESTIGATION</a:t>
            </a:r>
            <a:endParaRPr lang="en-MY" altLang="en-US"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09373" y="1931176"/>
            <a:ext cx="10496925" cy="4114800"/>
          </a:xfrm>
        </p:spPr>
        <p:txBody>
          <a:bodyPr rtlCol="0">
            <a:normAutofit fontScale="62500" lnSpcReduction="20000"/>
          </a:bodyPr>
          <a:lstStyle/>
          <a:p>
            <a:pPr marL="514350" indent="-514350" eaLnBrk="1" fontAlgn="auto" hangingPunct="1">
              <a:buFont typeface="+mj-lt"/>
              <a:buAutoNum type="arabicPeriod"/>
              <a:defRPr/>
            </a:pPr>
            <a:r>
              <a:rPr lang="en-US" sz="3600" dirty="0">
                <a:solidFill>
                  <a:schemeClr val="bg1"/>
                </a:solidFill>
                <a:latin typeface="Arial" panose="020B0604020202020204" pitchFamily="34" charset="0"/>
                <a:cs typeface="Arial" panose="020B0604020202020204" pitchFamily="34" charset="0"/>
              </a:rPr>
              <a:t>Desk Study</a:t>
            </a:r>
          </a:p>
          <a:p>
            <a:pPr marL="914400" lvl="1" indent="-514350" eaLnBrk="1" fontAlgn="auto" hangingPunct="1">
              <a:defRPr/>
            </a:pPr>
            <a:r>
              <a:rPr lang="en-US" sz="3600" dirty="0">
                <a:solidFill>
                  <a:schemeClr val="bg1"/>
                </a:solidFill>
                <a:latin typeface="Arial" panose="020B0604020202020204" pitchFamily="34" charset="0"/>
                <a:cs typeface="Arial" panose="020B0604020202020204" pitchFamily="34" charset="0"/>
              </a:rPr>
              <a:t>Compilation of the existing information regarding the </a:t>
            </a:r>
            <a:r>
              <a:rPr lang="en-US" sz="3600" dirty="0" smtClean="0">
                <a:solidFill>
                  <a:schemeClr val="bg1"/>
                </a:solidFill>
                <a:latin typeface="Arial" panose="020B0604020202020204" pitchFamily="34" charset="0"/>
                <a:cs typeface="Arial" panose="020B0604020202020204" pitchFamily="34" charset="0"/>
              </a:rPr>
              <a:t>underlying soil and geology….the ‘structure’ of the site.</a:t>
            </a:r>
          </a:p>
          <a:p>
            <a:pPr marL="914400" lvl="1" indent="-514350" eaLnBrk="1" fontAlgn="auto" hangingPunct="1">
              <a:defRPr/>
            </a:pPr>
            <a:r>
              <a:rPr lang="en-US" sz="3600" dirty="0" smtClean="0">
                <a:solidFill>
                  <a:schemeClr val="bg1"/>
                </a:solidFill>
                <a:latin typeface="Arial" panose="020B0604020202020204" pitchFamily="34" charset="0"/>
                <a:cs typeface="Arial" panose="020B0604020202020204" pitchFamily="34" charset="0"/>
              </a:rPr>
              <a:t>Archival Material…industrial and social history….contamination potential…over and underlying risks…..</a:t>
            </a:r>
            <a:endParaRPr lang="en-US" sz="3600" dirty="0">
              <a:solidFill>
                <a:schemeClr val="bg1"/>
              </a:solidFill>
              <a:latin typeface="Arial" panose="020B0604020202020204" pitchFamily="34" charset="0"/>
              <a:cs typeface="Arial" panose="020B0604020202020204" pitchFamily="34" charset="0"/>
            </a:endParaRPr>
          </a:p>
          <a:p>
            <a:pPr marL="914400" lvl="1" indent="-514350" eaLnBrk="1" fontAlgn="auto" hangingPunct="1">
              <a:defRPr/>
            </a:pPr>
            <a:r>
              <a:rPr lang="en-US" sz="3600" dirty="0">
                <a:solidFill>
                  <a:schemeClr val="bg1"/>
                </a:solidFill>
                <a:latin typeface="Arial" panose="020B0604020202020204" pitchFamily="34" charset="0"/>
                <a:cs typeface="Arial" panose="020B0604020202020204" pitchFamily="34" charset="0"/>
              </a:rPr>
              <a:t>Collection of existing information for the subsoil condition.</a:t>
            </a:r>
          </a:p>
          <a:p>
            <a:pPr marL="514350" indent="-514350" eaLnBrk="1" fontAlgn="auto" hangingPunct="1">
              <a:buFont typeface="+mj-lt"/>
              <a:buAutoNum type="arabicPeriod"/>
              <a:defRPr/>
            </a:pPr>
            <a:r>
              <a:rPr lang="en-US" sz="3600" dirty="0" smtClean="0">
                <a:solidFill>
                  <a:schemeClr val="bg1"/>
                </a:solidFill>
                <a:latin typeface="Arial" panose="020B0604020202020204" pitchFamily="34" charset="0"/>
                <a:cs typeface="Arial" panose="020B0604020202020204" pitchFamily="34" charset="0"/>
              </a:rPr>
              <a:t>‘Reconnaissance’ </a:t>
            </a:r>
            <a:r>
              <a:rPr lang="en-US" sz="3600" dirty="0">
                <a:solidFill>
                  <a:schemeClr val="bg1"/>
                </a:solidFill>
                <a:latin typeface="Arial" panose="020B0604020202020204" pitchFamily="34" charset="0"/>
                <a:cs typeface="Arial" panose="020B0604020202020204" pitchFamily="34" charset="0"/>
              </a:rPr>
              <a:t>of the area</a:t>
            </a:r>
          </a:p>
          <a:p>
            <a:pPr marL="514350" indent="-514350" eaLnBrk="1" fontAlgn="auto" hangingPunct="1">
              <a:buFont typeface="+mj-lt"/>
              <a:buAutoNum type="arabicPeriod"/>
              <a:defRPr/>
            </a:pPr>
            <a:r>
              <a:rPr lang="en-US" sz="3600" dirty="0" smtClean="0">
                <a:solidFill>
                  <a:schemeClr val="bg1"/>
                </a:solidFill>
                <a:latin typeface="Arial" panose="020B0604020202020204" pitchFamily="34" charset="0"/>
                <a:cs typeface="Arial" panose="020B0604020202020204" pitchFamily="34" charset="0"/>
              </a:rPr>
              <a:t> Preliminary Assessment</a:t>
            </a:r>
          </a:p>
          <a:p>
            <a:pPr marL="0" indent="0" eaLnBrk="1" fontAlgn="auto" hangingPunct="1">
              <a:buNone/>
              <a:defRPr/>
            </a:pPr>
            <a:endParaRPr lang="en-US" sz="3600" dirty="0">
              <a:solidFill>
                <a:schemeClr val="bg1"/>
              </a:solidFill>
              <a:latin typeface="Arial" panose="020B0604020202020204" pitchFamily="34" charset="0"/>
              <a:cs typeface="Arial" panose="020B0604020202020204" pitchFamily="34" charset="0"/>
            </a:endParaRPr>
          </a:p>
          <a:p>
            <a:pPr marL="0" indent="0" eaLnBrk="1" fontAlgn="auto" hangingPunct="1">
              <a:buNone/>
              <a:defRPr/>
            </a:pPr>
            <a:r>
              <a:rPr lang="en-US" sz="3600" dirty="0" smtClean="0">
                <a:solidFill>
                  <a:schemeClr val="bg1"/>
                </a:solidFill>
                <a:latin typeface="Arial" panose="020B0604020202020204" pitchFamily="34" charset="0"/>
                <a:cs typeface="Arial" panose="020B0604020202020204" pitchFamily="34" charset="0"/>
              </a:rPr>
              <a:t>4.   Detailed </a:t>
            </a:r>
            <a:r>
              <a:rPr lang="en-US" sz="3600" dirty="0">
                <a:solidFill>
                  <a:schemeClr val="bg1"/>
                </a:solidFill>
                <a:latin typeface="Arial" panose="020B0604020202020204" pitchFamily="34" charset="0"/>
                <a:cs typeface="Arial" panose="020B0604020202020204" pitchFamily="34" charset="0"/>
              </a:rPr>
              <a:t>site </a:t>
            </a:r>
            <a:r>
              <a:rPr lang="en-US" sz="3600" dirty="0" smtClean="0">
                <a:solidFill>
                  <a:schemeClr val="bg1"/>
                </a:solidFill>
                <a:latin typeface="Arial" panose="020B0604020202020204" pitchFamily="34" charset="0"/>
                <a:cs typeface="Arial" panose="020B0604020202020204" pitchFamily="34" charset="0"/>
              </a:rPr>
              <a:t>investigation</a:t>
            </a:r>
            <a:endParaRPr lang="en-US" sz="3600" dirty="0">
              <a:solidFill>
                <a:schemeClr val="bg1"/>
              </a:solidFill>
              <a:latin typeface="Arial" panose="020B0604020202020204" pitchFamily="34" charset="0"/>
              <a:cs typeface="Arial" panose="020B0604020202020204" pitchFamily="34" charset="0"/>
            </a:endParaRPr>
          </a:p>
          <a:p>
            <a:pPr marL="0" indent="0" eaLnBrk="1" fontAlgn="auto" hangingPunct="1">
              <a:buNone/>
              <a:defRPr/>
            </a:pPr>
            <a:endParaRPr lang="en-US" dirty="0">
              <a:solidFill>
                <a:schemeClr val="bg2">
                  <a:lumMod val="75000"/>
                </a:schemeClr>
              </a:solidFill>
            </a:endParaRPr>
          </a:p>
          <a:p>
            <a:pPr marL="514350" indent="-514350" eaLnBrk="1" fontAlgn="auto" hangingPunct="1">
              <a:buFont typeface="+mj-lt"/>
              <a:buAutoNum type="arabicPeriod"/>
              <a:defRPr/>
            </a:pPr>
            <a:endParaRPr lang="en-US" dirty="0">
              <a:solidFill>
                <a:schemeClr val="bg2">
                  <a:lumMod val="75000"/>
                </a:schemeClr>
              </a:solidFill>
            </a:endParaRPr>
          </a:p>
          <a:p>
            <a:pPr marL="514350" indent="-514350" eaLnBrk="1" fontAlgn="auto" hangingPunct="1">
              <a:buFont typeface="+mj-lt"/>
              <a:buAutoNum type="arabicPeriod"/>
              <a:defRPr/>
            </a:pPr>
            <a:endParaRPr lang="en-US" dirty="0">
              <a:solidFill>
                <a:schemeClr val="bg2">
                  <a:lumMod val="75000"/>
                </a:schemeClr>
              </a:solidFill>
            </a:endParaRPr>
          </a:p>
          <a:p>
            <a:pPr marL="514350" indent="-514350" eaLnBrk="1" fontAlgn="auto" hangingPunct="1">
              <a:buFont typeface="+mj-lt"/>
              <a:buAutoNum type="arabicPeriod"/>
              <a:defRPr/>
            </a:pPr>
            <a:endParaRPr lang="en-US" dirty="0">
              <a:solidFill>
                <a:schemeClr val="bg2">
                  <a:lumMod val="75000"/>
                </a:schemeClr>
              </a:solidFill>
            </a:endParaRPr>
          </a:p>
          <a:p>
            <a:pPr marL="514350" indent="-514350" eaLnBrk="1" fontAlgn="auto" hangingPunct="1">
              <a:buFont typeface="+mj-lt"/>
              <a:buAutoNum type="arabicPeriod"/>
              <a:defRPr/>
            </a:pPr>
            <a:endParaRPr lang="en-MY" dirty="0">
              <a:solidFill>
                <a:schemeClr val="bg2">
                  <a:lumMod val="75000"/>
                </a:schemeClr>
              </a:solidFill>
            </a:endParaRPr>
          </a:p>
        </p:txBody>
      </p:sp>
      <p:cxnSp>
        <p:nvCxnSpPr>
          <p:cNvPr id="4" name="Straight Arrow Connector 3"/>
          <p:cNvCxnSpPr/>
          <p:nvPr/>
        </p:nvCxnSpPr>
        <p:spPr>
          <a:xfrm>
            <a:off x="2502131" y="4422372"/>
            <a:ext cx="0" cy="457200"/>
          </a:xfrm>
          <a:prstGeom prst="straightConnector1">
            <a:avLst/>
          </a:prstGeom>
          <a:ln w="76200">
            <a:solidFill>
              <a:schemeClr val="accent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897520" y="5784366"/>
            <a:ext cx="8662116" cy="523220"/>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Points 1, 2 and 3 form the basis of your assignment</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25124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79351" y="473826"/>
            <a:ext cx="10784337" cy="1754188"/>
          </a:xfrm>
          <a:prstGeom prst="rect">
            <a:avLst/>
          </a:prstGeom>
        </p:spPr>
        <p:txBody>
          <a:bodyPr wrap="square">
            <a:spAutoFit/>
          </a:bodyPr>
          <a:lstStyle/>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The </a:t>
            </a:r>
            <a:r>
              <a:rPr lang="en-GB" b="1" dirty="0">
                <a:solidFill>
                  <a:srgbClr val="000000"/>
                </a:solidFill>
                <a:latin typeface="Arial" panose="020B0604020202020204" pitchFamily="34" charset="0"/>
                <a:cs typeface="Arial" panose="020B0604020202020204" pitchFamily="34" charset="0"/>
              </a:rPr>
              <a:t>objective</a:t>
            </a:r>
            <a:r>
              <a:rPr lang="en-GB" dirty="0">
                <a:solidFill>
                  <a:srgbClr val="000000"/>
                </a:solidFill>
                <a:latin typeface="Arial" panose="020B0604020202020204" pitchFamily="34" charset="0"/>
                <a:cs typeface="Arial" panose="020B0604020202020204" pitchFamily="34" charset="0"/>
              </a:rPr>
              <a:t> of the ground investigation should be to obtain a clear understanding of the hazards, geology, geomorphology and hydrogeology of the site through….</a:t>
            </a:r>
          </a:p>
          <a:p>
            <a:pPr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marL="342900" indent="-342900" eaLnBrk="0" fontAlgn="base" hangingPunct="0">
              <a:spcBef>
                <a:spcPct val="0"/>
              </a:spcBef>
              <a:spcAft>
                <a:spcPct val="0"/>
              </a:spcAft>
              <a:buFontTx/>
              <a:buAutoNum type="arabicPeriod"/>
              <a:defRPr/>
            </a:pPr>
            <a:r>
              <a:rPr lang="en-GB" b="1" dirty="0">
                <a:solidFill>
                  <a:srgbClr val="000000"/>
                </a:solidFill>
                <a:latin typeface="Arial" panose="020B0604020202020204" pitchFamily="34" charset="0"/>
                <a:cs typeface="Arial" panose="020B0604020202020204" pitchFamily="34" charset="0"/>
              </a:rPr>
              <a:t>Appropriate desk study</a:t>
            </a:r>
          </a:p>
          <a:p>
            <a:pPr marL="342900" indent="-342900" eaLnBrk="0" fontAlgn="base" hangingPunct="0">
              <a:spcBef>
                <a:spcPct val="0"/>
              </a:spcBef>
              <a:spcAft>
                <a:spcPct val="0"/>
              </a:spcAft>
              <a:buFontTx/>
              <a:buAutoNum type="arabicPeriod"/>
              <a:defRPr/>
            </a:pPr>
            <a:r>
              <a:rPr lang="en-GB" b="1" dirty="0">
                <a:solidFill>
                  <a:srgbClr val="000000"/>
                </a:solidFill>
                <a:latin typeface="Arial" panose="020B0604020202020204" pitchFamily="34" charset="0"/>
                <a:cs typeface="Arial" panose="020B0604020202020204" pitchFamily="34" charset="0"/>
              </a:rPr>
              <a:t>Site reconnaissance </a:t>
            </a:r>
          </a:p>
          <a:p>
            <a:pPr marL="342900" indent="-342900" eaLnBrk="0" fontAlgn="base" hangingPunct="0">
              <a:spcBef>
                <a:spcPct val="0"/>
              </a:spcBef>
              <a:spcAft>
                <a:spcPct val="0"/>
              </a:spcAft>
              <a:buFontTx/>
              <a:buAutoNum type="arabicPeriod"/>
              <a:defRPr/>
            </a:pPr>
            <a:r>
              <a:rPr lang="en-GB" b="1" dirty="0">
                <a:solidFill>
                  <a:srgbClr val="000000"/>
                </a:solidFill>
                <a:latin typeface="Arial" panose="020B0604020202020204" pitchFamily="34" charset="0"/>
                <a:cs typeface="Arial" panose="020B0604020202020204" pitchFamily="34" charset="0"/>
              </a:rPr>
              <a:t>Mapping and Intrusive field investigations</a:t>
            </a:r>
            <a:endParaRPr lang="en-GB" b="1" dirty="0">
              <a:solidFill>
                <a:prstClr val="white"/>
              </a:solidFill>
              <a:latin typeface="Tahoma" panose="020B0604030504040204" pitchFamily="34" charset="0"/>
              <a:cs typeface="Arial" panose="020B0604020202020204" pitchFamily="34" charset="0"/>
            </a:endParaRPr>
          </a:p>
        </p:txBody>
      </p:sp>
      <p:sp>
        <p:nvSpPr>
          <p:cNvPr id="4" name="Rectangle 3"/>
          <p:cNvSpPr/>
          <p:nvPr/>
        </p:nvSpPr>
        <p:spPr>
          <a:xfrm>
            <a:off x="579351" y="2286001"/>
            <a:ext cx="10533051" cy="3694113"/>
          </a:xfrm>
          <a:prstGeom prst="rect">
            <a:avLst/>
          </a:prstGeom>
        </p:spPr>
        <p:txBody>
          <a:bodyPr wrap="square">
            <a:spAutoFit/>
          </a:bodyPr>
          <a:lstStyle/>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Information to:</a:t>
            </a:r>
          </a:p>
          <a:p>
            <a:pPr eaLnBrk="0" fontAlgn="base" hangingPunct="0">
              <a:spcBef>
                <a:spcPct val="0"/>
              </a:spcBef>
              <a:spcAft>
                <a:spcPct val="0"/>
              </a:spcAft>
              <a:defRPr/>
            </a:pPr>
            <a:endParaRPr lang="en-GB" b="1" dirty="0">
              <a:solidFill>
                <a:srgbClr val="000000"/>
              </a:solidFill>
              <a:latin typeface="Arial" panose="020B0604020202020204" pitchFamily="34" charset="0"/>
              <a:cs typeface="Arial" panose="020B0604020202020204" pitchFamily="34" charset="0"/>
            </a:endParaRPr>
          </a:p>
          <a:p>
            <a:pPr marL="342900" indent="-342900" eaLnBrk="0" fontAlgn="base" hangingPunct="0">
              <a:spcBef>
                <a:spcPct val="0"/>
              </a:spcBef>
              <a:spcAft>
                <a:spcPct val="0"/>
              </a:spcAft>
              <a:buFontTx/>
              <a:buAutoNum type="arabicPeriod"/>
              <a:defRPr/>
            </a:pPr>
            <a:r>
              <a:rPr lang="en-GB" b="1" dirty="0">
                <a:solidFill>
                  <a:srgbClr val="000000"/>
                </a:solidFill>
                <a:latin typeface="Arial" panose="020B0604020202020204" pitchFamily="34" charset="0"/>
                <a:cs typeface="Arial" panose="020B0604020202020204" pitchFamily="34" charset="0"/>
              </a:rPr>
              <a:t>Enable an economic and safe design </a:t>
            </a:r>
          </a:p>
          <a:p>
            <a:pPr marL="342900" indent="-342900" eaLnBrk="0" fontAlgn="base" hangingPunct="0">
              <a:spcBef>
                <a:spcPct val="0"/>
              </a:spcBef>
              <a:spcAft>
                <a:spcPct val="0"/>
              </a:spcAft>
              <a:buFontTx/>
              <a:buAutoNum type="arabicPeriod"/>
              <a:defRPr/>
            </a:pPr>
            <a:r>
              <a:rPr lang="en-GB" b="1" dirty="0">
                <a:solidFill>
                  <a:srgbClr val="000000"/>
                </a:solidFill>
                <a:latin typeface="Arial" panose="020B0604020202020204" pitchFamily="34" charset="0"/>
                <a:cs typeface="Arial" panose="020B0604020202020204" pitchFamily="34" charset="0"/>
              </a:rPr>
              <a:t>To assess any hazards (physical or chemical) associated with the ground, and to meet design and construction requirements </a:t>
            </a:r>
          </a:p>
          <a:p>
            <a:pPr marL="342900" indent="-342900" eaLnBrk="0" fontAlgn="base" hangingPunct="0">
              <a:spcBef>
                <a:spcPct val="0"/>
              </a:spcBef>
              <a:spcAft>
                <a:spcPct val="0"/>
              </a:spcAft>
              <a:buFontTx/>
              <a:buAutoNum type="arabicPeriod"/>
              <a:defRPr/>
            </a:pPr>
            <a:r>
              <a:rPr lang="en-GB" b="1" dirty="0">
                <a:solidFill>
                  <a:srgbClr val="000000"/>
                </a:solidFill>
                <a:latin typeface="Arial" panose="020B0604020202020204" pitchFamily="34" charset="0"/>
                <a:cs typeface="Arial" panose="020B0604020202020204" pitchFamily="34" charset="0"/>
              </a:rPr>
              <a:t>Analyse possible changes in the properties of the ground, such as strength and compressibility, changes in </a:t>
            </a:r>
            <a:r>
              <a:rPr lang="en-GB" b="1" dirty="0">
                <a:latin typeface="Arial" panose="020B0604020202020204" pitchFamily="34" charset="0"/>
                <a:cs typeface="Arial" panose="020B0604020202020204" pitchFamily="34" charset="0"/>
              </a:rPr>
              <a:t>stress and strain….. over time</a:t>
            </a:r>
          </a:p>
          <a:p>
            <a:pPr marL="342900" indent="-342900" eaLnBrk="0" fontAlgn="base" hangingPunct="0">
              <a:spcBef>
                <a:spcPct val="0"/>
              </a:spcBef>
              <a:spcAft>
                <a:spcPct val="0"/>
              </a:spcAft>
              <a:buFontTx/>
              <a:buAutoNum type="arabicPeriod"/>
              <a:defRPr/>
            </a:pPr>
            <a:r>
              <a:rPr lang="en-GB" b="1" dirty="0">
                <a:solidFill>
                  <a:srgbClr val="000000"/>
                </a:solidFill>
                <a:latin typeface="Arial" panose="020B0604020202020204" pitchFamily="34" charset="0"/>
                <a:cs typeface="Arial" panose="020B0604020202020204" pitchFamily="34" charset="0"/>
              </a:rPr>
              <a:t>Analyse changes in water content and associated volume changes; changes in groundwater level and flow pattern</a:t>
            </a:r>
          </a:p>
          <a:p>
            <a:pPr eaLnBrk="0" fontAlgn="base" hangingPunct="0">
              <a:spcBef>
                <a:spcPct val="0"/>
              </a:spcBef>
              <a:spcAft>
                <a:spcPct val="0"/>
              </a:spcAft>
              <a:defRPr/>
            </a:pPr>
            <a:endParaRPr lang="en-GB" dirty="0">
              <a:solidFill>
                <a:prstClr val="white"/>
              </a:solidFill>
              <a:latin typeface="Tahoma" panose="020B0604030504040204" pitchFamily="34" charset="0"/>
              <a:cs typeface="Arial" panose="020B0604020202020204" pitchFamily="34" charset="0"/>
            </a:endParaRPr>
          </a:p>
          <a:p>
            <a:pPr marL="342900" indent="-342900" eaLnBrk="0" fontAlgn="base" hangingPunct="0">
              <a:spcBef>
                <a:spcPct val="0"/>
              </a:spcBef>
              <a:spcAft>
                <a:spcPct val="0"/>
              </a:spcAft>
              <a:buFontTx/>
              <a:buAutoNum type="arabicPeriod"/>
              <a:defRPr/>
            </a:pPr>
            <a:endParaRPr lang="en-GB" dirty="0">
              <a:solidFill>
                <a:srgbClr val="000000"/>
              </a:solidFill>
              <a:latin typeface="Arial" panose="020B0604020202020204" pitchFamily="34" charset="0"/>
              <a:cs typeface="Arial" panose="020B0604020202020204" pitchFamily="34" charset="0"/>
            </a:endParaRPr>
          </a:p>
          <a:p>
            <a:pPr marL="342900" indent="-342900" eaLnBrk="0" fontAlgn="base" hangingPunct="0">
              <a:spcBef>
                <a:spcPct val="0"/>
              </a:spcBef>
              <a:spcAft>
                <a:spcPct val="0"/>
              </a:spcAft>
              <a:buFontTx/>
              <a:buAutoNum type="arabicPeriod"/>
              <a:defRPr/>
            </a:pPr>
            <a:endParaRPr lang="en-GB" dirty="0">
              <a:solidFill>
                <a:prstClr val="white"/>
              </a:solidFill>
              <a:latin typeface="Tahoma" panose="020B0604030504040204" pitchFamily="34" charset="0"/>
              <a:cs typeface="Arial" panose="020B0604020202020204" pitchFamily="34" charset="0"/>
            </a:endParaRPr>
          </a:p>
          <a:p>
            <a:pPr marL="342900" indent="-342900" eaLnBrk="0" fontAlgn="base" hangingPunct="0">
              <a:spcBef>
                <a:spcPct val="0"/>
              </a:spcBef>
              <a:spcAft>
                <a:spcPct val="0"/>
              </a:spcAft>
              <a:buFontTx/>
              <a:buAutoNum type="arabicPeriod"/>
              <a:defRPr/>
            </a:pPr>
            <a:endParaRPr lang="en-GB" dirty="0">
              <a:solidFill>
                <a:prstClr val="white"/>
              </a:solidFill>
              <a:latin typeface="Tahoma" panose="020B0604030504040204" pitchFamily="34" charset="0"/>
              <a:cs typeface="Arial" panose="020B0604020202020204" pitchFamily="34" charset="0"/>
            </a:endParaRPr>
          </a:p>
        </p:txBody>
      </p:sp>
      <p:sp>
        <p:nvSpPr>
          <p:cNvPr id="6" name="Rectangle 5"/>
          <p:cNvSpPr>
            <a:spLocks noChangeArrowheads="1"/>
          </p:cNvSpPr>
          <p:nvPr/>
        </p:nvSpPr>
        <p:spPr bwMode="auto">
          <a:xfrm>
            <a:off x="850414" y="5124596"/>
            <a:ext cx="9005561"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The investigation should cover all ground in which significant temporary or permanent changes might occur</a:t>
            </a:r>
            <a:endParaRPr lang="en-GB" altLang="en-US" dirty="0">
              <a:solidFill>
                <a:prstClr val="white"/>
              </a:solidFill>
            </a:endParaRPr>
          </a:p>
        </p:txBody>
      </p:sp>
      <p:sp>
        <p:nvSpPr>
          <p:cNvPr id="19461" name="Rectangle 6"/>
          <p:cNvSpPr>
            <a:spLocks noChangeArrowheads="1"/>
          </p:cNvSpPr>
          <p:nvPr/>
        </p:nvSpPr>
        <p:spPr bwMode="auto">
          <a:xfrm>
            <a:off x="850415" y="6038101"/>
            <a:ext cx="17240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2FB4F8"/>
                </a:solidFill>
                <a:latin typeface="Arial" panose="020B0604020202020204" pitchFamily="34" charset="0"/>
                <a:hlinkClick r:id="rId3"/>
              </a:rPr>
              <a:t>BS EN 1997-2</a:t>
            </a:r>
            <a:r>
              <a:rPr lang="en-GB" altLang="en-US" dirty="0">
                <a:solidFill>
                  <a:srgbClr val="000000"/>
                </a:solidFill>
                <a:latin typeface="Arial" panose="020B0604020202020204" pitchFamily="34" charset="0"/>
              </a:rPr>
              <a:t>.</a:t>
            </a:r>
          </a:p>
        </p:txBody>
      </p:sp>
      <p:sp>
        <p:nvSpPr>
          <p:cNvPr id="2" name="TextBox 1"/>
          <p:cNvSpPr txBox="1"/>
          <p:nvPr/>
        </p:nvSpPr>
        <p:spPr>
          <a:xfrm>
            <a:off x="579351" y="104494"/>
            <a:ext cx="3722193" cy="369332"/>
          </a:xfrm>
          <a:prstGeom prst="rect">
            <a:avLst/>
          </a:prstGeom>
          <a:noFill/>
        </p:spPr>
        <p:txBody>
          <a:bodyPr wrap="square" rtlCol="0">
            <a:spAutoFit/>
          </a:bodyPr>
          <a:lstStyle/>
          <a:p>
            <a:r>
              <a:rPr lang="en-GB" b="1" dirty="0">
                <a:solidFill>
                  <a:schemeClr val="bg1"/>
                </a:solidFill>
              </a:rPr>
              <a:t>SUMMARY :</a:t>
            </a:r>
            <a:endParaRPr lang="en-US" b="1" dirty="0">
              <a:solidFill>
                <a:schemeClr val="bg1"/>
              </a:solidFill>
            </a:endParaRPr>
          </a:p>
        </p:txBody>
      </p:sp>
    </p:spTree>
    <p:extLst>
      <p:ext uri="{BB962C8B-B14F-4D97-AF65-F5344CB8AC3E}">
        <p14:creationId xmlns:p14="http://schemas.microsoft.com/office/powerpoint/2010/main" val="18310363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 calcmode="lin" valueType="num">
                                      <p:cBhvr additive="base">
                                        <p:cTn id="4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 calcmode="lin" valueType="num">
                                      <p:cBhvr additive="base">
                                        <p:cTn id="4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780821" y="58341"/>
            <a:ext cx="9947674"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endParaRPr lang="en-GB" altLang="en-US" dirty="0">
              <a:solidFill>
                <a:prstClr val="white"/>
              </a:solidFill>
              <a:latin typeface="Arial" panose="020B0604020202020204" pitchFamily="34" charset="0"/>
            </a:endParaRPr>
          </a:p>
          <a:p>
            <a:pPr algn="just" eaLnBrk="0" fontAlgn="base" hangingPunct="0">
              <a:spcBef>
                <a:spcPct val="0"/>
              </a:spcBef>
              <a:spcAft>
                <a:spcPct val="0"/>
              </a:spcAft>
            </a:pPr>
            <a:r>
              <a:rPr lang="en-GB" altLang="en-US" sz="2000" b="1" dirty="0">
                <a:solidFill>
                  <a:schemeClr val="bg1"/>
                </a:solidFill>
                <a:latin typeface="Arial" panose="020B0604020202020204" pitchFamily="34" charset="0"/>
              </a:rPr>
              <a:t> a) Choice of Site / Suitability —</a:t>
            </a:r>
            <a:r>
              <a:rPr lang="en-GB" altLang="en-US" sz="2400" b="1" dirty="0">
                <a:solidFill>
                  <a:schemeClr val="bg1"/>
                </a:solidFill>
                <a:latin typeface="Arial" panose="020B0604020202020204" pitchFamily="34" charset="0"/>
              </a:rPr>
              <a:t> </a:t>
            </a:r>
          </a:p>
          <a:p>
            <a:pPr algn="just" eaLnBrk="0" fontAlgn="base" hangingPunct="0">
              <a:spcBef>
                <a:spcPct val="0"/>
              </a:spcBef>
              <a:spcAft>
                <a:spcPct val="0"/>
              </a:spcAft>
            </a:pPr>
            <a:r>
              <a:rPr lang="en-GB" altLang="en-US" dirty="0">
                <a:solidFill>
                  <a:srgbClr val="000000"/>
                </a:solidFill>
                <a:latin typeface="Arial" panose="020B0604020202020204" pitchFamily="34" charset="0"/>
              </a:rPr>
              <a:t>Where alternatives exist, to advise on the relative suitability of different sites, or different parts of the same site, assess the general suitability of the site and environs for the proposed works, including, where applicable, the implications of any previous use or contamination of the site.</a:t>
            </a:r>
          </a:p>
        </p:txBody>
      </p:sp>
      <p:sp>
        <p:nvSpPr>
          <p:cNvPr id="22531" name="Rectangle 3"/>
          <p:cNvSpPr>
            <a:spLocks noChangeArrowheads="1"/>
          </p:cNvSpPr>
          <p:nvPr/>
        </p:nvSpPr>
        <p:spPr bwMode="auto">
          <a:xfrm>
            <a:off x="852259" y="1786683"/>
            <a:ext cx="9876236" cy="2646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sz="2000" b="1" dirty="0">
                <a:solidFill>
                  <a:schemeClr val="bg1"/>
                </a:solidFill>
                <a:latin typeface="Arial" panose="020B0604020202020204" pitchFamily="34" charset="0"/>
              </a:rPr>
              <a:t>b) Design — </a:t>
            </a:r>
          </a:p>
          <a:p>
            <a:pPr algn="just" eaLnBrk="0" fontAlgn="base" hangingPunct="0">
              <a:spcBef>
                <a:spcPct val="0"/>
              </a:spcBef>
              <a:spcAft>
                <a:spcPct val="0"/>
              </a:spcAft>
            </a:pPr>
            <a:r>
              <a:rPr lang="en-GB" altLang="en-US" dirty="0">
                <a:solidFill>
                  <a:srgbClr val="000000"/>
                </a:solidFill>
                <a:latin typeface="Arial" panose="020B0604020202020204" pitchFamily="34" charset="0"/>
              </a:rPr>
              <a:t>To enable an adequate and economic design to be prepared, including the design of temporary works.</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sz="2000" b="1" dirty="0">
                <a:solidFill>
                  <a:schemeClr val="bg1"/>
                </a:solidFill>
                <a:latin typeface="Arial" panose="020B0604020202020204" pitchFamily="34" charset="0"/>
              </a:rPr>
              <a:t>c) Effect of changes — </a:t>
            </a:r>
          </a:p>
          <a:p>
            <a:pPr algn="just" eaLnBrk="0" fontAlgn="base" hangingPunct="0">
              <a:spcBef>
                <a:spcPct val="0"/>
              </a:spcBef>
              <a:spcAft>
                <a:spcPct val="0"/>
              </a:spcAft>
            </a:pPr>
            <a:r>
              <a:rPr lang="en-GB" altLang="en-US" dirty="0">
                <a:solidFill>
                  <a:srgbClr val="000000"/>
                </a:solidFill>
                <a:latin typeface="Arial" panose="020B0604020202020204" pitchFamily="34" charset="0"/>
              </a:rPr>
              <a:t>To determine the changes that might arise in the ground and surrounding environment, either naturally or as a result of the works, and the effect of such changes on the works and on adjacent works.</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p:txBody>
      </p:sp>
      <p:sp>
        <p:nvSpPr>
          <p:cNvPr id="22532" name="Rectangle 4"/>
          <p:cNvSpPr>
            <a:spLocks noChangeArrowheads="1"/>
          </p:cNvSpPr>
          <p:nvPr/>
        </p:nvSpPr>
        <p:spPr bwMode="auto">
          <a:xfrm>
            <a:off x="852259" y="4433561"/>
            <a:ext cx="8467725" cy="1785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sz="2000" b="1" dirty="0">
                <a:solidFill>
                  <a:schemeClr val="bg1"/>
                </a:solidFill>
                <a:latin typeface="Arial" panose="020B0604020202020204" pitchFamily="34" charset="0"/>
              </a:rPr>
              <a:t>d) Construction — </a:t>
            </a:r>
          </a:p>
          <a:p>
            <a:pPr algn="just" eaLnBrk="0" fontAlgn="base" hangingPunct="0">
              <a:spcBef>
                <a:spcPct val="0"/>
              </a:spcBef>
              <a:spcAft>
                <a:spcPct val="0"/>
              </a:spcAft>
            </a:pPr>
            <a:r>
              <a:rPr lang="en-GB" altLang="en-US" dirty="0">
                <a:solidFill>
                  <a:srgbClr val="000000"/>
                </a:solidFill>
                <a:latin typeface="Arial" panose="020B0604020202020204" pitchFamily="34" charset="0"/>
              </a:rPr>
              <a:t>To plan the best method of construction; to foresee and provide against difficulties and delays that could arise during construction due to ground, groundwater and other local conditions; in appropriate cases, to explore sources of indigenous materials for use in construction; and to select sites for the disposal of waste or surplus materials.</a:t>
            </a:r>
          </a:p>
        </p:txBody>
      </p:sp>
    </p:spTree>
    <p:extLst>
      <p:ext uri="{BB962C8B-B14F-4D97-AF65-F5344CB8AC3E}">
        <p14:creationId xmlns:p14="http://schemas.microsoft.com/office/powerpoint/2010/main" val="12325098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xEl>
                                              <p:pRg st="2" end="2"/>
                                            </p:txEl>
                                          </p:spTgt>
                                        </p:tgtEl>
                                        <p:attrNameLst>
                                          <p:attrName>style.visibility</p:attrName>
                                        </p:attrNameLst>
                                      </p:cBhvr>
                                      <p:to>
                                        <p:strVal val="visible"/>
                                      </p:to>
                                    </p:set>
                                    <p:anim calcmode="lin" valueType="num">
                                      <p:cBhvr additive="base">
                                        <p:cTn id="7" dur="500" fill="hold"/>
                                        <p:tgtEl>
                                          <p:spTgt spid="22530">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anim calcmode="lin" valueType="num">
                                      <p:cBhvr additive="base">
                                        <p:cTn id="19" dur="5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2">
                                            <p:txEl>
                                              <p:pRg st="1" end="1"/>
                                            </p:txEl>
                                          </p:spTgt>
                                        </p:tgtEl>
                                        <p:attrNameLst>
                                          <p:attrName>style.visibility</p:attrName>
                                        </p:attrNameLst>
                                      </p:cBhvr>
                                      <p:to>
                                        <p:strVal val="visible"/>
                                      </p:to>
                                    </p:set>
                                    <p:anim calcmode="lin" valueType="num">
                                      <p:cBhvr additive="base">
                                        <p:cTn id="25" dur="500" fill="hold"/>
                                        <p:tgtEl>
                                          <p:spTgt spid="22532">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a:spLocks noChangeArrowheads="1"/>
          </p:cNvSpPr>
          <p:nvPr/>
        </p:nvSpPr>
        <p:spPr bwMode="auto">
          <a:xfrm>
            <a:off x="592730" y="1216562"/>
            <a:ext cx="10225523" cy="4801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46023" rIns="0" bIns="46023" anchor="ctr">
            <a:spAutoFit/>
          </a:bodyPr>
          <a:lstStyle>
            <a:lvl1pPr>
              <a:defRPr>
                <a:solidFill>
                  <a:schemeClr val="tx1"/>
                </a:solidFill>
                <a:latin typeface="Tahoma" panose="020B0604030504040204" pitchFamily="34" charset="0"/>
                <a:cs typeface="Arial" panose="020B0604020202020204" pitchFamily="34" charset="0"/>
              </a:defRPr>
            </a:lvl1pPr>
            <a:lvl2pPr>
              <a:defRPr>
                <a:solidFill>
                  <a:schemeClr val="tx1"/>
                </a:solidFill>
                <a:latin typeface="Tahoma" panose="020B0604030504040204" pitchFamily="34" charset="0"/>
                <a:cs typeface="Arial" panose="020B0604020202020204" pitchFamily="34" charset="0"/>
              </a:defRPr>
            </a:lvl2pPr>
            <a:lvl3pPr>
              <a:defRPr>
                <a:solidFill>
                  <a:schemeClr val="tx1"/>
                </a:solidFill>
                <a:latin typeface="Tahoma" panose="020B0604030504040204" pitchFamily="34" charset="0"/>
                <a:cs typeface="Arial" panose="020B0604020202020204" pitchFamily="34" charset="0"/>
              </a:defRPr>
            </a:lvl3pPr>
            <a:lvl4pPr>
              <a:defRPr>
                <a:solidFill>
                  <a:schemeClr val="tx1"/>
                </a:solidFill>
                <a:latin typeface="Tahoma" panose="020B0604030504040204" pitchFamily="34" charset="0"/>
                <a:cs typeface="Arial" panose="020B0604020202020204" pitchFamily="34" charset="0"/>
              </a:defRPr>
            </a:lvl4pPr>
            <a:lvl5pPr>
              <a:defRPr>
                <a:solidFill>
                  <a:schemeClr val="tx1"/>
                </a:solidFill>
                <a:latin typeface="Tahoma" panose="020B0604030504040204" pitchFamily="34" charset="0"/>
                <a:cs typeface="Arial" panose="020B0604020202020204" pitchFamily="34" charset="0"/>
              </a:defRPr>
            </a:lvl5pPr>
            <a:lvl6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indent="161925" eaLnBrk="0" fontAlgn="base" hangingPunct="0">
              <a:spcBef>
                <a:spcPct val="0"/>
              </a:spcBef>
              <a:spcAft>
                <a:spcPct val="0"/>
              </a:spcAft>
              <a:defRPr/>
            </a:pPr>
            <a:r>
              <a:rPr lang="en-US" altLang="en-US" dirty="0">
                <a:solidFill>
                  <a:srgbClr val="000000"/>
                </a:solidFill>
                <a:ea typeface="Tahoma" panose="020B0604030504040204" pitchFamily="34" charset="0"/>
                <a:cs typeface="Tahoma" panose="020B0604030504040204" pitchFamily="34" charset="0"/>
              </a:rPr>
              <a:t>The following safety procedures should be carried out:</a:t>
            </a:r>
          </a:p>
          <a:p>
            <a:pPr indent="161925" eaLnBrk="0" fontAlgn="base" hangingPunct="0">
              <a:spcBef>
                <a:spcPct val="0"/>
              </a:spcBef>
              <a:spcAft>
                <a:spcPct val="0"/>
              </a:spcAft>
              <a:defRPr/>
            </a:pPr>
            <a:endParaRPr lang="en-US" altLang="en-US" dirty="0">
              <a:solidFill>
                <a:prstClr val="white"/>
              </a:solidFill>
              <a:ea typeface="Tahoma" panose="020B0604030504040204" pitchFamily="34" charset="0"/>
              <a:cs typeface="Tahoma" panose="020B0604030504040204" pitchFamily="34" charset="0"/>
            </a:endParaRPr>
          </a:p>
          <a:p>
            <a:pPr marL="342900" indent="-342900" algn="just" eaLnBrk="0" fontAlgn="base" hangingPunct="0">
              <a:spcBef>
                <a:spcPct val="0"/>
              </a:spcBef>
              <a:spcAft>
                <a:spcPct val="0"/>
              </a:spcAft>
              <a:buFontTx/>
              <a:buAutoNum type="alphaLcParenR"/>
              <a:defRPr/>
            </a:pPr>
            <a:r>
              <a:rPr lang="en-US" altLang="en-US" dirty="0">
                <a:solidFill>
                  <a:srgbClr val="000000"/>
                </a:solidFill>
                <a:ea typeface="Tahoma" panose="020B0604030504040204" pitchFamily="34" charset="0"/>
                <a:cs typeface="Tahoma" panose="020B0604030504040204" pitchFamily="34" charset="0"/>
              </a:rPr>
              <a:t>Any potential hazards that might exist when carrying out ground investigations should be identified; </a:t>
            </a:r>
          </a:p>
          <a:p>
            <a:pPr marL="342900" indent="-342900" algn="just" eaLnBrk="0" fontAlgn="base" hangingPunct="0">
              <a:spcBef>
                <a:spcPct val="0"/>
              </a:spcBef>
              <a:spcAft>
                <a:spcPct val="0"/>
              </a:spcAft>
              <a:buFontTx/>
              <a:buAutoNum type="alphaLcParenR"/>
              <a:defRPr/>
            </a:pPr>
            <a:endParaRPr lang="en-US" altLang="en-US" dirty="0">
              <a:solidFill>
                <a:srgbClr val="000000"/>
              </a:solidFill>
              <a:ea typeface="Tahoma" panose="020B0604030504040204" pitchFamily="34" charset="0"/>
              <a:cs typeface="Tahoma" panose="020B0604030504040204" pitchFamily="34" charset="0"/>
            </a:endParaRPr>
          </a:p>
          <a:p>
            <a:pPr algn="just" eaLnBrk="0" fontAlgn="base" hangingPunct="0">
              <a:spcBef>
                <a:spcPct val="0"/>
              </a:spcBef>
              <a:spcAft>
                <a:spcPct val="0"/>
              </a:spcAft>
              <a:defRPr/>
            </a:pPr>
            <a:r>
              <a:rPr lang="en-US" altLang="en-US" dirty="0">
                <a:solidFill>
                  <a:srgbClr val="000000"/>
                </a:solidFill>
                <a:ea typeface="Tahoma" panose="020B0604030504040204" pitchFamily="34" charset="0"/>
                <a:cs typeface="Tahoma" panose="020B0604030504040204" pitchFamily="34" charset="0"/>
              </a:rPr>
              <a:t>b) A framework for safe working should be established following the principles of </a:t>
            </a:r>
            <a:r>
              <a:rPr lang="en-US" altLang="en-US" dirty="0">
                <a:ea typeface="Tahoma" panose="020B0604030504040204" pitchFamily="34" charset="0"/>
                <a:cs typeface="Tahoma" panose="020B0604030504040204" pitchFamily="34" charset="0"/>
              </a:rPr>
              <a:t>hazard removal, replacement or reduction in that order </a:t>
            </a:r>
            <a:r>
              <a:rPr lang="en-US" altLang="en-US" dirty="0">
                <a:solidFill>
                  <a:srgbClr val="000000"/>
                </a:solidFill>
                <a:ea typeface="Tahoma" panose="020B0604030504040204" pitchFamily="34" charset="0"/>
                <a:cs typeface="Tahoma" panose="020B0604030504040204" pitchFamily="34" charset="0"/>
              </a:rPr>
              <a:t>(this framework should be communicated to all workers before the start of works, and refreshed as appropriate through regular toolbox talks);</a:t>
            </a:r>
          </a:p>
          <a:p>
            <a:pPr algn="just" eaLnBrk="0" fontAlgn="base" hangingPunct="0">
              <a:spcBef>
                <a:spcPct val="0"/>
              </a:spcBef>
              <a:spcAft>
                <a:spcPct val="0"/>
              </a:spcAft>
              <a:defRPr/>
            </a:pPr>
            <a:endParaRPr lang="en-US" altLang="en-US" dirty="0">
              <a:solidFill>
                <a:srgbClr val="000000"/>
              </a:solidFill>
              <a:ea typeface="Tahoma" panose="020B0604030504040204" pitchFamily="34" charset="0"/>
              <a:cs typeface="Tahoma" panose="020B0604030504040204" pitchFamily="34" charset="0"/>
            </a:endParaRPr>
          </a:p>
          <a:p>
            <a:pPr algn="just" eaLnBrk="0" fontAlgn="base" hangingPunct="0">
              <a:spcBef>
                <a:spcPct val="0"/>
              </a:spcBef>
              <a:spcAft>
                <a:spcPct val="0"/>
              </a:spcAft>
              <a:defRPr/>
            </a:pPr>
            <a:r>
              <a:rPr lang="en-US" altLang="en-US" dirty="0">
                <a:solidFill>
                  <a:srgbClr val="000000"/>
                </a:solidFill>
                <a:ea typeface="Tahoma" panose="020B0604030504040204" pitchFamily="34" charset="0"/>
                <a:cs typeface="Tahoma" panose="020B0604030504040204" pitchFamily="34" charset="0"/>
              </a:rPr>
              <a:t>c) Working procedures to </a:t>
            </a:r>
            <a:r>
              <a:rPr lang="en-US" altLang="en-US" dirty="0" err="1">
                <a:solidFill>
                  <a:srgbClr val="000000"/>
                </a:solidFill>
                <a:ea typeface="Tahoma" panose="020B0604030504040204" pitchFamily="34" charset="0"/>
                <a:cs typeface="Tahoma" panose="020B0604030504040204" pitchFamily="34" charset="0"/>
              </a:rPr>
              <a:t>minimise</a:t>
            </a:r>
            <a:r>
              <a:rPr lang="en-US" altLang="en-US" dirty="0">
                <a:solidFill>
                  <a:srgbClr val="000000"/>
                </a:solidFill>
                <a:ea typeface="Tahoma" panose="020B0604030504040204" pitchFamily="34" charset="0"/>
                <a:cs typeface="Tahoma" panose="020B0604030504040204" pitchFamily="34" charset="0"/>
              </a:rPr>
              <a:t> risks from contaminants and physical hazards associated with the collection, transport, testing and disposal of samples and the use of machinery should be adopted; </a:t>
            </a:r>
          </a:p>
          <a:p>
            <a:pPr algn="just" eaLnBrk="0" fontAlgn="base" hangingPunct="0">
              <a:spcBef>
                <a:spcPct val="0"/>
              </a:spcBef>
              <a:spcAft>
                <a:spcPct val="0"/>
              </a:spcAft>
              <a:defRPr/>
            </a:pPr>
            <a:endParaRPr lang="en-US" altLang="en-US" dirty="0">
              <a:solidFill>
                <a:srgbClr val="000000"/>
              </a:solidFill>
              <a:ea typeface="Tahoma" panose="020B0604030504040204" pitchFamily="34" charset="0"/>
              <a:cs typeface="Tahoma" panose="020B0604030504040204" pitchFamily="34" charset="0"/>
            </a:endParaRPr>
          </a:p>
          <a:p>
            <a:pPr algn="just" eaLnBrk="0" fontAlgn="base" hangingPunct="0">
              <a:spcBef>
                <a:spcPct val="0"/>
              </a:spcBef>
              <a:spcAft>
                <a:spcPct val="0"/>
              </a:spcAft>
              <a:defRPr/>
            </a:pPr>
            <a:r>
              <a:rPr lang="en-US" altLang="en-US" dirty="0">
                <a:solidFill>
                  <a:srgbClr val="000000"/>
                </a:solidFill>
                <a:ea typeface="Tahoma" panose="020B0604030504040204" pitchFamily="34" charset="0"/>
                <a:cs typeface="Tahoma" panose="020B0604030504040204" pitchFamily="34" charset="0"/>
              </a:rPr>
              <a:t>d) Personal protection equipment and cleaning facilities to minimize any risks should be available; and </a:t>
            </a:r>
          </a:p>
          <a:p>
            <a:pPr algn="just" eaLnBrk="0" fontAlgn="base" hangingPunct="0">
              <a:spcBef>
                <a:spcPct val="0"/>
              </a:spcBef>
              <a:spcAft>
                <a:spcPct val="0"/>
              </a:spcAft>
              <a:defRPr/>
            </a:pPr>
            <a:endParaRPr lang="en-US" altLang="en-US" dirty="0">
              <a:solidFill>
                <a:srgbClr val="000000"/>
              </a:solidFill>
              <a:ea typeface="Tahoma" panose="020B0604030504040204" pitchFamily="34" charset="0"/>
              <a:cs typeface="Tahoma" panose="020B0604030504040204" pitchFamily="34" charset="0"/>
            </a:endParaRPr>
          </a:p>
          <a:p>
            <a:pPr algn="just" eaLnBrk="0" fontAlgn="base" hangingPunct="0">
              <a:spcBef>
                <a:spcPct val="0"/>
              </a:spcBef>
              <a:spcAft>
                <a:spcPct val="0"/>
              </a:spcAft>
              <a:defRPr/>
            </a:pPr>
            <a:r>
              <a:rPr lang="en-US" altLang="en-US" dirty="0">
                <a:solidFill>
                  <a:srgbClr val="000000"/>
                </a:solidFill>
                <a:ea typeface="Tahoma" panose="020B0604030504040204" pitchFamily="34" charset="0"/>
                <a:cs typeface="Tahoma" panose="020B0604030504040204" pitchFamily="34" charset="0"/>
              </a:rPr>
              <a:t>e) Procedures for response in the case of an accident should be available.</a:t>
            </a:r>
          </a:p>
          <a:p>
            <a:pPr algn="just" eaLnBrk="0" fontAlgn="base" hangingPunct="0">
              <a:spcBef>
                <a:spcPct val="0"/>
              </a:spcBef>
              <a:spcAft>
                <a:spcPct val="0"/>
              </a:spcAft>
              <a:defRPr/>
            </a:pPr>
            <a:endParaRPr lang="en-US" altLang="en-US" dirty="0">
              <a:solidFill>
                <a:prstClr val="white"/>
              </a:solidFill>
              <a:ea typeface="Tahoma" panose="020B0604030504040204" pitchFamily="34" charset="0"/>
              <a:cs typeface="Tahoma" panose="020B0604030504040204" pitchFamily="34" charset="0"/>
            </a:endParaRPr>
          </a:p>
        </p:txBody>
      </p:sp>
      <p:sp>
        <p:nvSpPr>
          <p:cNvPr id="3" name="Rectangle 2"/>
          <p:cNvSpPr>
            <a:spLocks noChangeArrowheads="1"/>
          </p:cNvSpPr>
          <p:nvPr/>
        </p:nvSpPr>
        <p:spPr bwMode="auto">
          <a:xfrm>
            <a:off x="120990" y="264084"/>
            <a:ext cx="760188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defRPr>
                <a:solidFill>
                  <a:schemeClr val="tx1"/>
                </a:solidFill>
                <a:latin typeface="Tahoma" panose="020B0604030504040204" pitchFamily="34" charset="0"/>
                <a:cs typeface="Arial" panose="020B0604020202020204" pitchFamily="34" charset="0"/>
              </a:defRPr>
            </a:lvl1pPr>
            <a:lvl2pPr>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lvl="1" eaLnBrk="0" fontAlgn="base" hangingPunct="0">
              <a:spcBef>
                <a:spcPct val="0"/>
              </a:spcBef>
              <a:spcAft>
                <a:spcPct val="0"/>
              </a:spcAft>
            </a:pPr>
            <a:r>
              <a:rPr lang="en-GB" altLang="en-US" sz="4000" dirty="0">
                <a:solidFill>
                  <a:prstClr val="white"/>
                </a:solidFill>
                <a:hlinkClick r:id="rId2"/>
              </a:rPr>
              <a:t>Safety on investigation sites</a:t>
            </a:r>
            <a:r>
              <a:rPr lang="en-GB" altLang="en-US" sz="4000" dirty="0">
                <a:solidFill>
                  <a:prstClr val="white"/>
                </a:solidFill>
              </a:rPr>
              <a:t> ??</a:t>
            </a:r>
          </a:p>
        </p:txBody>
      </p:sp>
    </p:spTree>
    <p:extLst>
      <p:ext uri="{BB962C8B-B14F-4D97-AF65-F5344CB8AC3E}">
        <p14:creationId xmlns:p14="http://schemas.microsoft.com/office/powerpoint/2010/main" val="439965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 calcmode="lin" valueType="num">
                                      <p:cBhvr additive="base">
                                        <p:cTn id="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4" end="4"/>
                                            </p:txEl>
                                          </p:spTgt>
                                        </p:tgtEl>
                                        <p:attrNameLst>
                                          <p:attrName>style.visibility</p:attrName>
                                        </p:attrNameLst>
                                      </p:cBhvr>
                                      <p:to>
                                        <p:strVal val="visible"/>
                                      </p:to>
                                    </p:set>
                                    <p:anim calcmode="lin" valueType="num">
                                      <p:cBhvr additive="base">
                                        <p:cTn id="13"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anim calcmode="lin" valueType="num">
                                      <p:cBhvr additive="base">
                                        <p:cTn id="19"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8" end="8"/>
                                            </p:txEl>
                                          </p:spTgt>
                                        </p:tgtEl>
                                        <p:attrNameLst>
                                          <p:attrName>style.visibility</p:attrName>
                                        </p:attrNameLst>
                                      </p:cBhvr>
                                      <p:to>
                                        <p:strVal val="visible"/>
                                      </p:to>
                                    </p:set>
                                    <p:anim calcmode="lin" valueType="num">
                                      <p:cBhvr additive="base">
                                        <p:cTn id="25"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10" end="10"/>
                                            </p:txEl>
                                          </p:spTgt>
                                        </p:tgtEl>
                                        <p:attrNameLst>
                                          <p:attrName>style.visibility</p:attrName>
                                        </p:attrNameLst>
                                      </p:cBhvr>
                                      <p:to>
                                        <p:strVal val="visible"/>
                                      </p:to>
                                    </p:set>
                                    <p:anim calcmode="lin" valueType="num">
                                      <p:cBhvr additive="base">
                                        <p:cTn id="31"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551783" y="471161"/>
            <a:ext cx="10274433" cy="2616101"/>
          </a:xfrm>
          <a:prstGeom prst="rect">
            <a:avLst/>
          </a:prstGeom>
        </p:spPr>
        <p:txBody>
          <a:bodyPr wrap="square">
            <a:spAutoFit/>
          </a:bodyPr>
          <a:lstStyle/>
          <a:p>
            <a:pPr eaLnBrk="0" fontAlgn="base" hangingPunct="0">
              <a:spcBef>
                <a:spcPct val="0"/>
              </a:spcBef>
              <a:spcAft>
                <a:spcPct val="0"/>
              </a:spcAft>
              <a:defRPr/>
            </a:pPr>
            <a:r>
              <a:rPr lang="en-GB" sz="2000" b="1" dirty="0">
                <a:solidFill>
                  <a:srgbClr val="000000"/>
                </a:solidFill>
                <a:latin typeface="Arial" panose="020B0604020202020204" pitchFamily="34" charset="0"/>
                <a:cs typeface="Arial" panose="020B0604020202020204" pitchFamily="34" charset="0"/>
              </a:rPr>
              <a:t>Contaminated land and gas</a:t>
            </a:r>
          </a:p>
          <a:p>
            <a:pPr eaLnBrk="0" fontAlgn="base" hangingPunct="0">
              <a:spcBef>
                <a:spcPct val="0"/>
              </a:spcBef>
              <a:spcAft>
                <a:spcPct val="0"/>
              </a:spcAft>
              <a:defRPr/>
            </a:pPr>
            <a:endParaRPr lang="en-GB" b="1" dirty="0">
              <a:solidFill>
                <a:srgbClr val="000000"/>
              </a:solidFill>
              <a:latin typeface="&amp;quot"/>
              <a:cs typeface="Arial" panose="020B0604020202020204" pitchFamily="34" charset="0"/>
            </a:endParaRPr>
          </a:p>
          <a:p>
            <a:pPr algn="just" eaLnBrk="0" fontAlgn="base" hangingPunct="0">
              <a:spcBef>
                <a:spcPct val="0"/>
              </a:spcBef>
              <a:spcAft>
                <a:spcPct val="0"/>
              </a:spcAft>
              <a:defRPr/>
            </a:pPr>
            <a:r>
              <a:rPr lang="en-GB" dirty="0">
                <a:solidFill>
                  <a:srgbClr val="000000"/>
                </a:solidFill>
                <a:latin typeface="Tahoma" panose="020B0604030504040204" pitchFamily="34" charset="0"/>
                <a:ea typeface="Tahoma" panose="020B0604030504040204" pitchFamily="34" charset="0"/>
                <a:cs typeface="Tahoma" panose="020B0604030504040204" pitchFamily="34" charset="0"/>
              </a:rPr>
              <a:t>Guidance on site safety issues to be addressed in any investigation involving contaminated land or gas affected sites should be obtained from BS 10175 (in particular Annex C of that standard), BS ISO 10381-3 and industry guidance.</a:t>
            </a:r>
          </a:p>
          <a:p>
            <a:pPr algn="just" eaLnBrk="0" fontAlgn="base" hangingPunct="0">
              <a:spcBef>
                <a:spcPct val="0"/>
              </a:spcBef>
              <a:spcAft>
                <a:spcPct val="0"/>
              </a:spcAft>
              <a:defRPr/>
            </a:pPr>
            <a:endParaRPr lang="en-GB" dirty="0">
              <a:solidFill>
                <a:srgbClr val="000000"/>
              </a:solidFill>
              <a:latin typeface="Tahoma" panose="020B0604030504040204" pitchFamily="34" charset="0"/>
              <a:ea typeface="Tahoma" panose="020B0604030504040204" pitchFamily="34" charset="0"/>
              <a:cs typeface="Tahoma" panose="020B0604030504040204" pitchFamily="34" charset="0"/>
            </a:endParaRPr>
          </a:p>
          <a:p>
            <a:pPr marL="285750" indent="-285750" algn="just" eaLnBrk="0" fontAlgn="base" hangingPunct="0">
              <a:spcBef>
                <a:spcPct val="0"/>
              </a:spcBef>
              <a:spcAft>
                <a:spcPct val="0"/>
              </a:spcAft>
              <a:buFont typeface="Wingdings" panose="05000000000000000000" pitchFamily="2" charset="2"/>
              <a:buChar char="v"/>
              <a:defRPr/>
            </a:pPr>
            <a:r>
              <a:rPr lang="en-GB" dirty="0">
                <a:solidFill>
                  <a:srgbClr val="000000"/>
                </a:solidFill>
                <a:latin typeface="Tahoma" panose="020B0604030504040204" pitchFamily="34" charset="0"/>
                <a:ea typeface="Tahoma" panose="020B0604030504040204" pitchFamily="34" charset="0"/>
                <a:cs typeface="Tahoma" panose="020B0604030504040204" pitchFamily="34" charset="0"/>
              </a:rPr>
              <a:t>Borehole risk – Methane, hydrogen sulphide</a:t>
            </a:r>
          </a:p>
          <a:p>
            <a:pPr algn="just" eaLnBrk="0" fontAlgn="base" hangingPunct="0">
              <a:spcBef>
                <a:spcPct val="0"/>
              </a:spcBef>
              <a:spcAft>
                <a:spcPct val="0"/>
              </a:spcAft>
              <a:defRPr/>
            </a:pPr>
            <a:endParaRPr lang="en-GB" dirty="0">
              <a:solidFill>
                <a:srgbClr val="000000"/>
              </a:solidFill>
              <a:latin typeface="Tahoma" panose="020B0604030504040204" pitchFamily="34" charset="0"/>
              <a:ea typeface="Tahoma" panose="020B0604030504040204" pitchFamily="34" charset="0"/>
              <a:cs typeface="Tahoma" panose="020B0604030504040204" pitchFamily="34" charset="0"/>
            </a:endParaRPr>
          </a:p>
          <a:p>
            <a:pPr marL="285750" indent="-285750" algn="just" eaLnBrk="0" fontAlgn="base" hangingPunct="0">
              <a:spcBef>
                <a:spcPct val="0"/>
              </a:spcBef>
              <a:spcAft>
                <a:spcPct val="0"/>
              </a:spcAft>
              <a:buFont typeface="Wingdings" panose="05000000000000000000" pitchFamily="2" charset="2"/>
              <a:buChar char="v"/>
              <a:defRPr/>
            </a:pPr>
            <a:r>
              <a:rPr lang="en-GB" dirty="0">
                <a:solidFill>
                  <a:srgbClr val="000000"/>
                </a:solidFill>
                <a:latin typeface="Tahoma" panose="020B0604030504040204" pitchFamily="34" charset="0"/>
                <a:ea typeface="Tahoma" panose="020B0604030504040204" pitchFamily="34" charset="0"/>
                <a:cs typeface="Tahoma" panose="020B0604030504040204" pitchFamily="34" charset="0"/>
              </a:rPr>
              <a:t>Utility location – gas, electric, plant</a:t>
            </a:r>
          </a:p>
        </p:txBody>
      </p:sp>
    </p:spTree>
    <p:extLst>
      <p:ext uri="{BB962C8B-B14F-4D97-AF65-F5344CB8AC3E}">
        <p14:creationId xmlns:p14="http://schemas.microsoft.com/office/powerpoint/2010/main" val="31677175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576324" y="1207568"/>
            <a:ext cx="1028056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Suitable protective equipment (potential toxicity and other hazards anticipated)</a:t>
            </a:r>
          </a:p>
        </p:txBody>
      </p:sp>
      <p:sp>
        <p:nvSpPr>
          <p:cNvPr id="27651" name="TextBox 3"/>
          <p:cNvSpPr txBox="1">
            <a:spLocks noChangeArrowheads="1"/>
          </p:cNvSpPr>
          <p:nvPr/>
        </p:nvSpPr>
        <p:spPr bwMode="auto">
          <a:xfrm>
            <a:off x="576324" y="1207568"/>
            <a:ext cx="1110845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Suitable skills / qualifications/familiar with purpose of investigation, with training in safety precautions.</a:t>
            </a:r>
          </a:p>
        </p:txBody>
      </p:sp>
      <p:sp>
        <p:nvSpPr>
          <p:cNvPr id="27652" name="Rectangle 4"/>
          <p:cNvSpPr>
            <a:spLocks noChangeArrowheads="1"/>
          </p:cNvSpPr>
          <p:nvPr/>
        </p:nvSpPr>
        <p:spPr bwMode="auto">
          <a:xfrm>
            <a:off x="530334" y="2550290"/>
            <a:ext cx="104295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The client should appoint a principal designer and geotechnical adviser…  responsible for coordinating the pre-construction phase of the works and ongoing design. </a:t>
            </a:r>
            <a:endParaRPr lang="en-GB" altLang="en-US" dirty="0">
              <a:solidFill>
                <a:prstClr val="white"/>
              </a:solidFill>
            </a:endParaRPr>
          </a:p>
        </p:txBody>
      </p:sp>
      <p:sp>
        <p:nvSpPr>
          <p:cNvPr id="27653" name="Rectangle 5"/>
          <p:cNvSpPr>
            <a:spLocks noChangeArrowheads="1"/>
          </p:cNvSpPr>
          <p:nvPr/>
        </p:nvSpPr>
        <p:spPr bwMode="auto">
          <a:xfrm>
            <a:off x="576324" y="3410321"/>
            <a:ext cx="1072385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More than one adviser may be appointed to take responsibility for different parts of the investigation because, for example…….</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a) The scoping, planning and design of the investigation might be separated from the execution and supervision by contractual arrangements; and/or</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p:txBody>
      </p:sp>
      <p:sp>
        <p:nvSpPr>
          <p:cNvPr id="27654" name="Rectangle 6"/>
          <p:cNvSpPr>
            <a:spLocks noChangeArrowheads="1"/>
          </p:cNvSpPr>
          <p:nvPr/>
        </p:nvSpPr>
        <p:spPr bwMode="auto">
          <a:xfrm>
            <a:off x="576324" y="5164508"/>
            <a:ext cx="882525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b) Expertise might be required for a range of disciplines such as geology, engineering geology, geotechnical engineering, geophysics, hydrogeology and contaminated land.</a:t>
            </a:r>
          </a:p>
        </p:txBody>
      </p:sp>
      <p:sp>
        <p:nvSpPr>
          <p:cNvPr id="2" name="TextBox 1"/>
          <p:cNvSpPr txBox="1"/>
          <p:nvPr/>
        </p:nvSpPr>
        <p:spPr>
          <a:xfrm>
            <a:off x="576324" y="495591"/>
            <a:ext cx="7401991" cy="461665"/>
          </a:xfrm>
          <a:prstGeom prst="rect">
            <a:avLst/>
          </a:prstGeom>
          <a:noFill/>
        </p:spPr>
        <p:txBody>
          <a:bodyPr wrap="square" rtlCol="0">
            <a:spAutoFit/>
          </a:bodyPr>
          <a:lstStyle/>
          <a:p>
            <a:r>
              <a:rPr lang="en-GB" sz="2400" b="1" dirty="0">
                <a:solidFill>
                  <a:schemeClr val="bg1"/>
                </a:solidFill>
              </a:rPr>
              <a:t>PERSONNEL on the investigation</a:t>
            </a:r>
          </a:p>
        </p:txBody>
      </p:sp>
    </p:spTree>
    <p:extLst>
      <p:ext uri="{BB962C8B-B14F-4D97-AF65-F5344CB8AC3E}">
        <p14:creationId xmlns:p14="http://schemas.microsoft.com/office/powerpoint/2010/main" val="386344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651"/>
                                        </p:tgtEl>
                                        <p:attrNameLst>
                                          <p:attrName>style.visibility</p:attrName>
                                        </p:attrNameLst>
                                      </p:cBhvr>
                                      <p:to>
                                        <p:strVal val="visible"/>
                                      </p:to>
                                    </p:set>
                                    <p:anim calcmode="lin" valueType="num">
                                      <p:cBhvr additive="base">
                                        <p:cTn id="7" dur="500" fill="hold"/>
                                        <p:tgtEl>
                                          <p:spTgt spid="27651"/>
                                        </p:tgtEl>
                                        <p:attrNameLst>
                                          <p:attrName>ppt_x</p:attrName>
                                        </p:attrNameLst>
                                      </p:cBhvr>
                                      <p:tavLst>
                                        <p:tav tm="0">
                                          <p:val>
                                            <p:strVal val="#ppt_x"/>
                                          </p:val>
                                        </p:tav>
                                        <p:tav tm="100000">
                                          <p:val>
                                            <p:strVal val="#ppt_x"/>
                                          </p:val>
                                        </p:tav>
                                      </p:tavLst>
                                    </p:anim>
                                    <p:anim calcmode="lin" valueType="num">
                                      <p:cBhvr additive="base">
                                        <p:cTn id="8" dur="500" fill="hold"/>
                                        <p:tgtEl>
                                          <p:spTgt spid="2765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7650">
                                            <p:txEl>
                                              <p:pRg st="2" end="2"/>
                                            </p:txEl>
                                          </p:spTgt>
                                        </p:tgtEl>
                                        <p:attrNameLst>
                                          <p:attrName>style.visibility</p:attrName>
                                        </p:attrNameLst>
                                      </p:cBhvr>
                                      <p:to>
                                        <p:strVal val="visible"/>
                                      </p:to>
                                    </p:set>
                                    <p:anim calcmode="lin" valueType="num">
                                      <p:cBhvr additive="base">
                                        <p:cTn id="13" dur="5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65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7652">
                                            <p:txEl>
                                              <p:pRg st="0" end="0"/>
                                            </p:txEl>
                                          </p:spTgt>
                                        </p:tgtEl>
                                        <p:attrNameLst>
                                          <p:attrName>style.visibility</p:attrName>
                                        </p:attrNameLst>
                                      </p:cBhvr>
                                      <p:to>
                                        <p:strVal val="visible"/>
                                      </p:to>
                                    </p:set>
                                    <p:anim calcmode="lin" valueType="num">
                                      <p:cBhvr additive="base">
                                        <p:cTn id="19" dur="500" fill="hold"/>
                                        <p:tgtEl>
                                          <p:spTgt spid="2765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65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7653">
                                            <p:txEl>
                                              <p:pRg st="0" end="0"/>
                                            </p:txEl>
                                          </p:spTgt>
                                        </p:tgtEl>
                                        <p:attrNameLst>
                                          <p:attrName>style.visibility</p:attrName>
                                        </p:attrNameLst>
                                      </p:cBhvr>
                                      <p:to>
                                        <p:strVal val="visible"/>
                                      </p:to>
                                    </p:set>
                                    <p:anim calcmode="lin" valueType="num">
                                      <p:cBhvr additive="base">
                                        <p:cTn id="25" dur="500" fill="hold"/>
                                        <p:tgtEl>
                                          <p:spTgt spid="2765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765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7653">
                                            <p:txEl>
                                              <p:pRg st="2" end="2"/>
                                            </p:txEl>
                                          </p:spTgt>
                                        </p:tgtEl>
                                        <p:attrNameLst>
                                          <p:attrName>style.visibility</p:attrName>
                                        </p:attrNameLst>
                                      </p:cBhvr>
                                      <p:to>
                                        <p:strVal val="visible"/>
                                      </p:to>
                                    </p:set>
                                    <p:anim calcmode="lin" valueType="num">
                                      <p:cBhvr additive="base">
                                        <p:cTn id="31" dur="500" fill="hold"/>
                                        <p:tgtEl>
                                          <p:spTgt spid="2765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765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7654">
                                            <p:txEl>
                                              <p:pRg st="0" end="0"/>
                                            </p:txEl>
                                          </p:spTgt>
                                        </p:tgtEl>
                                        <p:attrNameLst>
                                          <p:attrName>style.visibility</p:attrName>
                                        </p:attrNameLst>
                                      </p:cBhvr>
                                      <p:to>
                                        <p:strVal val="visible"/>
                                      </p:to>
                                    </p:set>
                                    <p:anim calcmode="lin" valueType="num">
                                      <p:cBhvr additive="base">
                                        <p:cTn id="37" dur="500" fill="hold"/>
                                        <p:tgtEl>
                                          <p:spTgt spid="2765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765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44550" y="1452453"/>
            <a:ext cx="10502570" cy="3416320"/>
          </a:xfrm>
          <a:prstGeom prst="rect">
            <a:avLst/>
          </a:prstGeom>
        </p:spPr>
        <p:txBody>
          <a:bodyPr wrap="square">
            <a:spAutoFit/>
          </a:bodyPr>
          <a:lstStyle/>
          <a:p>
            <a:pPr algn="just"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The </a:t>
            </a:r>
            <a:r>
              <a:rPr lang="en-GB" b="1" dirty="0">
                <a:solidFill>
                  <a:prstClr val="white"/>
                </a:solidFill>
                <a:latin typeface="Arial" panose="020B0604020202020204" pitchFamily="34" charset="0"/>
                <a:cs typeface="Arial" panose="020B0604020202020204" pitchFamily="34" charset="0"/>
              </a:rPr>
              <a:t>quality management plan </a:t>
            </a:r>
            <a:r>
              <a:rPr lang="en-GB" dirty="0">
                <a:solidFill>
                  <a:srgbClr val="000000"/>
                </a:solidFill>
                <a:latin typeface="Arial" panose="020B0604020202020204" pitchFamily="34" charset="0"/>
                <a:cs typeface="Arial" panose="020B0604020202020204" pitchFamily="34" charset="0"/>
              </a:rPr>
              <a:t>should include written procedures covering some or all of the following components of a ground investigation:</a:t>
            </a:r>
          </a:p>
          <a:p>
            <a:pPr algn="just"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marL="342900" indent="-342900" algn="just" eaLnBrk="0" fontAlgn="base" hangingPunct="0">
              <a:spcBef>
                <a:spcPct val="0"/>
              </a:spcBef>
              <a:spcAft>
                <a:spcPct val="0"/>
              </a:spcAft>
              <a:buFontTx/>
              <a:buAutoNum type="alphaLcParenR"/>
              <a:defRPr/>
            </a:pPr>
            <a:r>
              <a:rPr lang="en-GB" b="1" dirty="0">
                <a:solidFill>
                  <a:prstClr val="white"/>
                </a:solidFill>
                <a:latin typeface="Arial" panose="020B0604020202020204" pitchFamily="34" charset="0"/>
                <a:cs typeface="Arial" panose="020B0604020202020204" pitchFamily="34" charset="0"/>
              </a:rPr>
              <a:t>Equipment: </a:t>
            </a:r>
            <a:r>
              <a:rPr lang="en-GB" dirty="0">
                <a:solidFill>
                  <a:srgbClr val="000000"/>
                </a:solidFill>
                <a:latin typeface="Arial" panose="020B0604020202020204" pitchFamily="34" charset="0"/>
                <a:cs typeface="Arial" panose="020B0604020202020204" pitchFamily="34" charset="0"/>
              </a:rPr>
              <a:t>standard of maintenance, frequency of checks on performance, frequency of calibrations;</a:t>
            </a:r>
          </a:p>
          <a:p>
            <a:pPr marL="342900" indent="-342900" algn="just" eaLnBrk="0" fontAlgn="base" hangingPunct="0">
              <a:spcBef>
                <a:spcPct val="0"/>
              </a:spcBef>
              <a:spcAft>
                <a:spcPct val="0"/>
              </a:spcAft>
              <a:buFontTx/>
              <a:buAutoNum type="alphaLcParenR"/>
              <a:defRPr/>
            </a:pPr>
            <a:endParaRPr lang="en-GB" dirty="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r>
              <a:rPr lang="en-GB" b="1" dirty="0">
                <a:solidFill>
                  <a:prstClr val="white"/>
                </a:solidFill>
                <a:latin typeface="Arial" panose="020B0604020202020204" pitchFamily="34" charset="0"/>
                <a:cs typeface="Arial" panose="020B0604020202020204" pitchFamily="34" charset="0"/>
              </a:rPr>
              <a:t>b) Testing: </a:t>
            </a:r>
            <a:r>
              <a:rPr lang="en-GB" dirty="0">
                <a:solidFill>
                  <a:srgbClr val="000000"/>
                </a:solidFill>
                <a:latin typeface="Arial" panose="020B0604020202020204" pitchFamily="34" charset="0"/>
                <a:cs typeface="Arial" panose="020B0604020202020204" pitchFamily="34" charset="0"/>
              </a:rPr>
              <a:t>procedures including checking of observations and calculations;</a:t>
            </a:r>
          </a:p>
          <a:p>
            <a:pPr algn="just"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r>
              <a:rPr lang="en-GB" b="1" dirty="0">
                <a:solidFill>
                  <a:prstClr val="white"/>
                </a:solidFill>
                <a:latin typeface="Arial" panose="020B0604020202020204" pitchFamily="34" charset="0"/>
                <a:cs typeface="Arial" panose="020B0604020202020204" pitchFamily="34" charset="0"/>
              </a:rPr>
              <a:t>c) Personnel: </a:t>
            </a:r>
            <a:r>
              <a:rPr lang="en-GB" dirty="0">
                <a:solidFill>
                  <a:srgbClr val="000000"/>
                </a:solidFill>
                <a:latin typeface="Arial" panose="020B0604020202020204" pitchFamily="34" charset="0"/>
                <a:cs typeface="Arial" panose="020B0604020202020204" pitchFamily="34" charset="0"/>
              </a:rPr>
              <a:t>all personnel should have qualifications, training and experience appropriate to their duties;</a:t>
            </a:r>
          </a:p>
          <a:p>
            <a:pPr algn="just"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r>
              <a:rPr lang="en-GB" b="1" dirty="0">
                <a:solidFill>
                  <a:prstClr val="white"/>
                </a:solidFill>
                <a:latin typeface="Arial" panose="020B0604020202020204" pitchFamily="34" charset="0"/>
                <a:cs typeface="Arial" panose="020B0604020202020204" pitchFamily="34" charset="0"/>
              </a:rPr>
              <a:t>d) Audits: </a:t>
            </a:r>
            <a:r>
              <a:rPr lang="en-GB" dirty="0">
                <a:solidFill>
                  <a:srgbClr val="000000"/>
                </a:solidFill>
                <a:latin typeface="Arial" panose="020B0604020202020204" pitchFamily="34" charset="0"/>
                <a:cs typeface="Arial" panose="020B0604020202020204" pitchFamily="34" charset="0"/>
              </a:rPr>
              <a:t>to check that the quality management plan is being fully implemented.</a:t>
            </a:r>
          </a:p>
        </p:txBody>
      </p:sp>
      <p:sp>
        <p:nvSpPr>
          <p:cNvPr id="4" name="TextBox 2"/>
          <p:cNvSpPr txBox="1">
            <a:spLocks noChangeArrowheads="1"/>
          </p:cNvSpPr>
          <p:nvPr/>
        </p:nvSpPr>
        <p:spPr bwMode="auto">
          <a:xfrm>
            <a:off x="661369" y="380418"/>
            <a:ext cx="4800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200" dirty="0">
                <a:solidFill>
                  <a:prstClr val="black"/>
                </a:solidFill>
              </a:rPr>
              <a:t>Quality Management</a:t>
            </a:r>
          </a:p>
        </p:txBody>
      </p:sp>
    </p:spTree>
    <p:extLst>
      <p:ext uri="{BB962C8B-B14F-4D97-AF65-F5344CB8AC3E}">
        <p14:creationId xmlns:p14="http://schemas.microsoft.com/office/powerpoint/2010/main" val="25903459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a:xfrm>
            <a:off x="1905000" y="1371600"/>
            <a:ext cx="7620000" cy="3767138"/>
          </a:xfrm>
        </p:spPr>
        <p:txBody>
          <a:bodyPr/>
          <a:lstStyle/>
          <a:p>
            <a:pPr marL="0" indent="0" eaLnBrk="1" hangingPunct="1">
              <a:buNone/>
              <a:defRPr/>
            </a:pPr>
            <a:r>
              <a:rPr lang="en-GB" sz="3600" dirty="0" smtClean="0">
                <a:solidFill>
                  <a:schemeClr val="tx1"/>
                </a:solidFill>
                <a:latin typeface="Tahoma" panose="020B0604030504040204" pitchFamily="34" charset="0"/>
                <a:ea typeface="Tahoma" panose="020B0604030504040204" pitchFamily="34" charset="0"/>
                <a:cs typeface="Tahoma" panose="020B0604030504040204" pitchFamily="34" charset="0"/>
              </a:rPr>
              <a:t>CODE Section </a:t>
            </a:r>
            <a:r>
              <a:rPr lang="en-GB" sz="3600" dirty="0">
                <a:solidFill>
                  <a:schemeClr val="tx1"/>
                </a:solidFill>
                <a:latin typeface="Tahoma" panose="020B0604030504040204" pitchFamily="34" charset="0"/>
                <a:ea typeface="Tahoma" panose="020B0604030504040204" pitchFamily="34" charset="0"/>
                <a:cs typeface="Tahoma" panose="020B0604030504040204" pitchFamily="34" charset="0"/>
              </a:rPr>
              <a:t>2: Desk study and field reconnaissance</a:t>
            </a:r>
          </a:p>
          <a:p>
            <a:pPr marL="457200" lvl="1" indent="0" eaLnBrk="1" hangingPunct="1">
              <a:spcBef>
                <a:spcPts val="0"/>
              </a:spcBef>
              <a:spcAft>
                <a:spcPts val="0"/>
              </a:spcAft>
              <a:buNone/>
              <a:defRPr/>
            </a:pP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spcBef>
                <a:spcPts val="0"/>
              </a:spcBef>
              <a:spcAft>
                <a:spcPts val="0"/>
              </a:spcAft>
              <a:buNone/>
              <a:defRPr/>
            </a:pP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hlinkClick r:id="rId2"/>
            </a:endParaRPr>
          </a:p>
          <a:p>
            <a:pPr marL="457200" lvl="1" indent="0" eaLnBrk="1" hangingPunct="1">
              <a:spcBef>
                <a:spcPts val="0"/>
              </a:spcBef>
              <a:spcAft>
                <a:spcPts val="0"/>
              </a:spcAft>
              <a:buNone/>
              <a:defRPr/>
            </a:pPr>
            <a:r>
              <a:rPr lang="en-GB" sz="2400" dirty="0">
                <a:solidFill>
                  <a:schemeClr val="bg1"/>
                </a:solidFill>
                <a:latin typeface="Tahoma" panose="020B0604030504040204" pitchFamily="34" charset="0"/>
                <a:ea typeface="Tahoma" panose="020B0604030504040204" pitchFamily="34" charset="0"/>
                <a:cs typeface="Tahoma" panose="020B0604030504040204" pitchFamily="34" charset="0"/>
                <a:hlinkClick r:id="rId2"/>
              </a:rPr>
              <a:t>11 Desk study</a:t>
            </a: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lvl="1" eaLnBrk="1" hangingPunct="1">
              <a:spcBef>
                <a:spcPts val="0"/>
              </a:spcBef>
              <a:spcAft>
                <a:spcPts val="0"/>
              </a:spcAft>
              <a:defRPr/>
            </a:pP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spcBef>
                <a:spcPts val="0"/>
              </a:spcBef>
              <a:spcAft>
                <a:spcPts val="0"/>
              </a:spcAft>
              <a:buNone/>
              <a:defRPr/>
            </a:pPr>
            <a:r>
              <a:rPr lang="en-GB" sz="2400" dirty="0">
                <a:solidFill>
                  <a:schemeClr val="bg1"/>
                </a:solidFill>
                <a:latin typeface="Tahoma" panose="020B0604030504040204" pitchFamily="34" charset="0"/>
                <a:ea typeface="Tahoma" panose="020B0604030504040204" pitchFamily="34" charset="0"/>
                <a:cs typeface="Tahoma" panose="020B0604030504040204" pitchFamily="34" charset="0"/>
                <a:hlinkClick r:id="rId3"/>
              </a:rPr>
              <a:t>12 Field reconnaissance</a:t>
            </a: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lvl="1" eaLnBrk="1" hangingPunct="1">
              <a:spcBef>
                <a:spcPts val="0"/>
              </a:spcBef>
              <a:spcAft>
                <a:spcPts val="0"/>
              </a:spcAft>
              <a:defRPr/>
            </a:pP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spcBef>
                <a:spcPts val="0"/>
              </a:spcBef>
              <a:spcAft>
                <a:spcPts val="0"/>
              </a:spcAft>
              <a:buNone/>
              <a:defRPr/>
            </a:pPr>
            <a:r>
              <a:rPr lang="en-GB" sz="2400" u="sng" dirty="0">
                <a:latin typeface="Tahoma" panose="020B0604030504040204" pitchFamily="34" charset="0"/>
                <a:ea typeface="Tahoma" panose="020B0604030504040204" pitchFamily="34" charset="0"/>
                <a:cs typeface="Tahoma" panose="020B0604030504040204" pitchFamily="34" charset="0"/>
                <a:hlinkClick r:id="rId4"/>
              </a:rPr>
              <a:t>13 Earlier uses and state of site</a:t>
            </a: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lvl="1" eaLnBrk="1" hangingPunct="1">
              <a:spcBef>
                <a:spcPts val="0"/>
              </a:spcBef>
              <a:spcAft>
                <a:spcPts val="0"/>
              </a:spcAft>
              <a:defRPr/>
            </a:pP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spcBef>
                <a:spcPts val="0"/>
              </a:spcBef>
              <a:spcAft>
                <a:spcPts val="0"/>
              </a:spcAft>
              <a:buNone/>
              <a:defRPr/>
            </a:pPr>
            <a:r>
              <a:rPr lang="en-GB" sz="2400" dirty="0">
                <a:solidFill>
                  <a:schemeClr val="bg1"/>
                </a:solidFill>
                <a:latin typeface="Tahoma" panose="020B0604030504040204" pitchFamily="34" charset="0"/>
                <a:ea typeface="Tahoma" panose="020B0604030504040204" pitchFamily="34" charset="0"/>
                <a:cs typeface="Tahoma" panose="020B0604030504040204" pitchFamily="34" charset="0"/>
                <a:hlinkClick r:id="rId5"/>
              </a:rPr>
              <a:t>14 Aerial photographs and satellite imagery</a:t>
            </a:r>
            <a:endParaRPr lang="en-GB" sz="24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eaLnBrk="1" hangingPunct="1">
              <a:defRPr/>
            </a:pPr>
            <a:endParaRPr lang="en-GB" altLang="en-US" sz="2400" dirty="0"/>
          </a:p>
        </p:txBody>
      </p:sp>
    </p:spTree>
    <p:extLst>
      <p:ext uri="{BB962C8B-B14F-4D97-AF65-F5344CB8AC3E}">
        <p14:creationId xmlns:p14="http://schemas.microsoft.com/office/powerpoint/2010/main" val="91182870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4"/>
          <p:cNvSpPr>
            <a:spLocks noChangeArrowheads="1"/>
          </p:cNvSpPr>
          <p:nvPr/>
        </p:nvSpPr>
        <p:spPr bwMode="auto">
          <a:xfrm>
            <a:off x="1665037" y="1187790"/>
            <a:ext cx="7514686"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defRPr>
                <a:solidFill>
                  <a:schemeClr val="tx1"/>
                </a:solidFill>
                <a:latin typeface="Tahoma" panose="020B0604030504040204" pitchFamily="34" charset="0"/>
                <a:cs typeface="Arial" panose="020B0604020202020204" pitchFamily="34" charset="0"/>
              </a:defRPr>
            </a:lvl1pPr>
            <a:lvl2pPr>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lvl="1" algn="ctr" fontAlgn="base">
              <a:spcBef>
                <a:spcPct val="0"/>
              </a:spcBef>
              <a:spcAft>
                <a:spcPct val="0"/>
              </a:spcAft>
            </a:pPr>
            <a:r>
              <a:rPr lang="en-GB" altLang="en-US" sz="4000" dirty="0">
                <a:solidFill>
                  <a:prstClr val="black"/>
                </a:solidFill>
                <a:cs typeface="Tahoma" panose="020B0604030504040204" pitchFamily="34" charset="0"/>
                <a:hlinkClick r:id="rId2"/>
              </a:rPr>
              <a:t>Desk study</a:t>
            </a:r>
            <a:r>
              <a:rPr lang="en-GB" altLang="en-US" sz="4000" dirty="0">
                <a:solidFill>
                  <a:prstClr val="black"/>
                </a:solidFill>
                <a:cs typeface="Tahoma" panose="020B0604030504040204" pitchFamily="34" charset="0"/>
              </a:rPr>
              <a:t> – </a:t>
            </a:r>
          </a:p>
          <a:p>
            <a:pPr lvl="1" algn="ctr" fontAlgn="base">
              <a:spcBef>
                <a:spcPct val="0"/>
              </a:spcBef>
              <a:spcAft>
                <a:spcPct val="0"/>
              </a:spcAft>
            </a:pPr>
            <a:endParaRPr lang="en-GB" altLang="en-US" sz="4000" dirty="0">
              <a:solidFill>
                <a:prstClr val="black"/>
              </a:solidFill>
              <a:cs typeface="Tahoma" panose="020B0604030504040204" pitchFamily="34" charset="0"/>
            </a:endParaRPr>
          </a:p>
          <a:p>
            <a:pPr lvl="1" algn="ctr" fontAlgn="base">
              <a:spcBef>
                <a:spcPct val="0"/>
              </a:spcBef>
              <a:spcAft>
                <a:spcPct val="0"/>
              </a:spcAft>
            </a:pPr>
            <a:r>
              <a:rPr lang="en-GB" altLang="en-US" sz="4000" dirty="0">
                <a:solidFill>
                  <a:prstClr val="black"/>
                </a:solidFill>
                <a:cs typeface="Tahoma" panose="020B0604030504040204" pitchFamily="34" charset="0"/>
              </a:rPr>
              <a:t>The first stage of investigation</a:t>
            </a:r>
          </a:p>
        </p:txBody>
      </p:sp>
    </p:spTree>
    <p:extLst>
      <p:ext uri="{BB962C8B-B14F-4D97-AF65-F5344CB8AC3E}">
        <p14:creationId xmlns:p14="http://schemas.microsoft.com/office/powerpoint/2010/main" val="117152651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3"/>
          <p:cNvSpPr>
            <a:spLocks noChangeArrowheads="1"/>
          </p:cNvSpPr>
          <p:nvPr/>
        </p:nvSpPr>
        <p:spPr bwMode="auto">
          <a:xfrm>
            <a:off x="893459" y="431606"/>
            <a:ext cx="9869936" cy="4739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200" dirty="0">
                <a:solidFill>
                  <a:prstClr val="black"/>
                </a:solidFill>
              </a:rPr>
              <a:t>Typical details required from a desk study ???....</a:t>
            </a:r>
          </a:p>
          <a:p>
            <a:pPr eaLnBrk="0" fontAlgn="base" hangingPunct="0">
              <a:spcBef>
                <a:spcPct val="0"/>
              </a:spcBef>
              <a:spcAft>
                <a:spcPct val="0"/>
              </a:spcAft>
            </a:pPr>
            <a:endParaRPr lang="en-GB" altLang="en-US" sz="2400" dirty="0">
              <a:solidFill>
                <a:prstClr val="black"/>
              </a:solidFill>
            </a:endParaRPr>
          </a:p>
          <a:p>
            <a:pPr eaLnBrk="0" fontAlgn="base" hangingPunct="0">
              <a:spcBef>
                <a:spcPct val="0"/>
              </a:spcBef>
              <a:spcAft>
                <a:spcPct val="0"/>
              </a:spcAft>
            </a:pPr>
            <a:r>
              <a:rPr lang="en-GB" altLang="en-US" sz="2400" b="1" dirty="0">
                <a:solidFill>
                  <a:prstClr val="white"/>
                </a:solidFill>
                <a:latin typeface="Arial" panose="020B0604020202020204" pitchFamily="34" charset="0"/>
              </a:rPr>
              <a:t>Site details</a:t>
            </a:r>
          </a:p>
          <a:p>
            <a:pPr eaLnBrk="0" fontAlgn="base" hangingPunct="0">
              <a:spcBef>
                <a:spcPct val="0"/>
              </a:spcBef>
              <a:spcAft>
                <a:spcPct val="0"/>
              </a:spcAft>
            </a:pPr>
            <a:endParaRPr lang="en-GB" altLang="en-US" sz="2400" b="1" dirty="0">
              <a:solidFill>
                <a:prstClr val="white"/>
              </a:solidFill>
              <a:latin typeface="Arial" panose="020B0604020202020204" pitchFamily="34" charset="0"/>
            </a:endParaRPr>
          </a:p>
          <a:p>
            <a:pPr algn="just" eaLnBrk="0" fontAlgn="base" hangingPunct="0">
              <a:spcBef>
                <a:spcPct val="0"/>
              </a:spcBef>
              <a:spcAft>
                <a:spcPct val="0"/>
              </a:spcAft>
            </a:pPr>
            <a:r>
              <a:rPr lang="en-GB" altLang="en-US" dirty="0">
                <a:solidFill>
                  <a:prstClr val="black"/>
                </a:solidFill>
                <a:latin typeface="Arial" panose="020B0604020202020204" pitchFamily="34" charset="0"/>
              </a:rPr>
              <a:t>Location (address, grid reference); boundaries; land ownership; present/proposed land use; site protection and environmental status; topography, services/utilities and other relevant information.</a:t>
            </a:r>
          </a:p>
          <a:p>
            <a:pPr eaLnBrk="0" fontAlgn="base" hangingPunct="0">
              <a:spcBef>
                <a:spcPct val="0"/>
              </a:spcBef>
              <a:spcAft>
                <a:spcPct val="0"/>
              </a:spcAft>
            </a:pPr>
            <a:endParaRPr lang="en-GB" altLang="en-US" sz="2400" dirty="0">
              <a:solidFill>
                <a:prstClr val="black"/>
              </a:solidFill>
              <a:latin typeface="Arial" panose="020B0604020202020204" pitchFamily="34" charset="0"/>
            </a:endParaRPr>
          </a:p>
          <a:p>
            <a:pPr eaLnBrk="0" fontAlgn="base" hangingPunct="0">
              <a:spcBef>
                <a:spcPct val="0"/>
              </a:spcBef>
              <a:spcAft>
                <a:spcPct val="0"/>
              </a:spcAft>
            </a:pPr>
            <a:r>
              <a:rPr lang="en-GB" altLang="en-US" sz="2400" b="1" dirty="0">
                <a:solidFill>
                  <a:prstClr val="white"/>
                </a:solidFill>
                <a:latin typeface="Arial" panose="020B0604020202020204" pitchFamily="34" charset="0"/>
              </a:rPr>
              <a:t>Site history</a:t>
            </a:r>
          </a:p>
          <a:p>
            <a:pPr eaLnBrk="0" fontAlgn="base" hangingPunct="0">
              <a:spcBef>
                <a:spcPct val="0"/>
              </a:spcBef>
              <a:spcAft>
                <a:spcPct val="0"/>
              </a:spcAft>
            </a:pPr>
            <a:endParaRPr lang="en-GB" altLang="en-US" sz="2400" b="1" dirty="0">
              <a:solidFill>
                <a:prstClr val="white"/>
              </a:solidFill>
              <a:latin typeface="Arial" panose="020B0604020202020204" pitchFamily="34" charset="0"/>
            </a:endParaRPr>
          </a:p>
          <a:p>
            <a:pPr algn="just" eaLnBrk="0" fontAlgn="base" hangingPunct="0">
              <a:spcBef>
                <a:spcPct val="0"/>
              </a:spcBef>
              <a:spcAft>
                <a:spcPct val="0"/>
              </a:spcAft>
            </a:pPr>
            <a:r>
              <a:rPr lang="en-GB" altLang="en-US" dirty="0">
                <a:solidFill>
                  <a:prstClr val="black"/>
                </a:solidFill>
                <a:latin typeface="Arial" panose="020B0604020202020204" pitchFamily="34" charset="0"/>
              </a:rPr>
              <a:t>Review of historical maps, photographs, remote sensed images (aerial photographs and satellite imagery) and documents to determine past site usage. Identification of changes in topography and unstable ground; the presence of watercourses and potential for flooding; </a:t>
            </a:r>
          </a:p>
          <a:p>
            <a:pPr algn="just" eaLnBrk="0" fontAlgn="base" hangingPunct="0">
              <a:spcBef>
                <a:spcPct val="0"/>
              </a:spcBef>
              <a:spcAft>
                <a:spcPct val="0"/>
              </a:spcAft>
            </a:pPr>
            <a:r>
              <a:rPr lang="en-GB" altLang="en-US" dirty="0">
                <a:solidFill>
                  <a:prstClr val="black"/>
                </a:solidFill>
                <a:latin typeface="Arial" panose="020B0604020202020204" pitchFamily="34" charset="0"/>
              </a:rPr>
              <a:t>Archaeological potential; the presence of Designated Heritage</a:t>
            </a:r>
          </a:p>
        </p:txBody>
      </p:sp>
      <p:sp>
        <p:nvSpPr>
          <p:cNvPr id="36867" name="TextBox 4"/>
          <p:cNvSpPr txBox="1">
            <a:spLocks noChangeArrowheads="1"/>
          </p:cNvSpPr>
          <p:nvPr/>
        </p:nvSpPr>
        <p:spPr bwMode="auto">
          <a:xfrm>
            <a:off x="10148454" y="6133408"/>
            <a:ext cx="1828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dirty="0">
                <a:solidFill>
                  <a:prstClr val="white"/>
                </a:solidFill>
              </a:rPr>
              <a:t>HANDOUT</a:t>
            </a:r>
          </a:p>
        </p:txBody>
      </p:sp>
      <p:sp>
        <p:nvSpPr>
          <p:cNvPr id="2" name="TextBox 1"/>
          <p:cNvSpPr txBox="1"/>
          <p:nvPr/>
        </p:nvSpPr>
        <p:spPr>
          <a:xfrm>
            <a:off x="893459" y="5652655"/>
            <a:ext cx="6446679" cy="369332"/>
          </a:xfrm>
          <a:prstGeom prst="rect">
            <a:avLst/>
          </a:prstGeom>
          <a:noFill/>
        </p:spPr>
        <p:txBody>
          <a:bodyPr wrap="square" rtlCol="0">
            <a:spAutoFit/>
          </a:bodyPr>
          <a:lstStyle/>
          <a:p>
            <a:r>
              <a:rPr lang="en-GB" dirty="0" smtClean="0"/>
              <a:t>LEGAL RESPONSIBILITY ….HS2 example</a:t>
            </a:r>
            <a:endParaRPr lang="en-GB" dirty="0"/>
          </a:p>
        </p:txBody>
      </p:sp>
    </p:spTree>
    <p:extLst>
      <p:ext uri="{BB962C8B-B14F-4D97-AF65-F5344CB8AC3E}">
        <p14:creationId xmlns:p14="http://schemas.microsoft.com/office/powerpoint/2010/main" val="2917138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6866">
                                            <p:txEl>
                                              <p:pRg st="2" end="2"/>
                                            </p:txEl>
                                          </p:spTgt>
                                        </p:tgtEl>
                                        <p:attrNameLst>
                                          <p:attrName>style.visibility</p:attrName>
                                        </p:attrNameLst>
                                      </p:cBhvr>
                                      <p:to>
                                        <p:strVal val="visible"/>
                                      </p:to>
                                    </p:set>
                                    <p:anim calcmode="lin" valueType="num">
                                      <p:cBhvr additive="base">
                                        <p:cTn id="7" dur="500" fill="hold"/>
                                        <p:tgtEl>
                                          <p:spTgt spid="3686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6866">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6866">
                                            <p:txEl>
                                              <p:pRg st="4" end="4"/>
                                            </p:txEl>
                                          </p:spTgt>
                                        </p:tgtEl>
                                        <p:attrNameLst>
                                          <p:attrName>style.visibility</p:attrName>
                                        </p:attrNameLst>
                                      </p:cBhvr>
                                      <p:to>
                                        <p:strVal val="visible"/>
                                      </p:to>
                                    </p:set>
                                    <p:anim calcmode="lin" valueType="num">
                                      <p:cBhvr additive="base">
                                        <p:cTn id="11" dur="500" fill="hold"/>
                                        <p:tgtEl>
                                          <p:spTgt spid="36866">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68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6866">
                                            <p:txEl>
                                              <p:pRg st="6" end="6"/>
                                            </p:txEl>
                                          </p:spTgt>
                                        </p:tgtEl>
                                        <p:attrNameLst>
                                          <p:attrName>style.visibility</p:attrName>
                                        </p:attrNameLst>
                                      </p:cBhvr>
                                      <p:to>
                                        <p:strVal val="visible"/>
                                      </p:to>
                                    </p:set>
                                    <p:anim calcmode="lin" valueType="num">
                                      <p:cBhvr additive="base">
                                        <p:cTn id="17" dur="500" fill="hold"/>
                                        <p:tgtEl>
                                          <p:spTgt spid="36866">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6866">
                                            <p:txEl>
                                              <p:pRg st="6" end="6"/>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6866">
                                            <p:txEl>
                                              <p:pRg st="8" end="8"/>
                                            </p:txEl>
                                          </p:spTgt>
                                        </p:tgtEl>
                                        <p:attrNameLst>
                                          <p:attrName>style.visibility</p:attrName>
                                        </p:attrNameLst>
                                      </p:cBhvr>
                                      <p:to>
                                        <p:strVal val="visible"/>
                                      </p:to>
                                    </p:set>
                                    <p:anim calcmode="lin" valueType="num">
                                      <p:cBhvr additive="base">
                                        <p:cTn id="21" dur="500" fill="hold"/>
                                        <p:tgtEl>
                                          <p:spTgt spid="36866">
                                            <p:txEl>
                                              <p:pRg st="8" end="8"/>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6866">
                                            <p:txEl>
                                              <p:pRg st="8" end="8"/>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6866">
                                            <p:txEl>
                                              <p:pRg st="9" end="9"/>
                                            </p:txEl>
                                          </p:spTgt>
                                        </p:tgtEl>
                                        <p:attrNameLst>
                                          <p:attrName>style.visibility</p:attrName>
                                        </p:attrNameLst>
                                      </p:cBhvr>
                                      <p:to>
                                        <p:strVal val="visible"/>
                                      </p:to>
                                    </p:set>
                                    <p:anim calcmode="lin" valueType="num">
                                      <p:cBhvr additive="base">
                                        <p:cTn id="25" dur="500" fill="hold"/>
                                        <p:tgtEl>
                                          <p:spTgt spid="36866">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6866">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ap showing some of the HS2 Phase One archaeological si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818" y="165145"/>
            <a:ext cx="4521833" cy="6310469"/>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pic>
        <p:nvPicPr>
          <p:cNvPr id="2052" name="Picture 4"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4860" y="165145"/>
            <a:ext cx="6914028" cy="4305097"/>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854632" y="4688378"/>
            <a:ext cx="5037513" cy="1815882"/>
          </a:xfrm>
          <a:prstGeom prst="rect">
            <a:avLst/>
          </a:prstGeom>
          <a:noFill/>
        </p:spPr>
        <p:txBody>
          <a:bodyPr wrap="square" rtlCol="0">
            <a:spAutoFit/>
          </a:bodyPr>
          <a:lstStyle/>
          <a:p>
            <a:r>
              <a:rPr lang="en-GB" sz="2800" dirty="0" smtClean="0">
                <a:solidFill>
                  <a:schemeClr val="bg1"/>
                </a:solidFill>
                <a:latin typeface="Arial" panose="020B0604020202020204" pitchFamily="34" charset="0"/>
                <a:cs typeface="Arial" panose="020B0604020202020204" pitchFamily="34" charset="0"/>
              </a:rPr>
              <a:t>SAFE REMOVAL AND RE-BURIAL OF 6500 people from Park Street Cemetery in Central Birmingham</a:t>
            </a:r>
            <a:endParaRPr lang="en-GB"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251567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ChangeArrowheads="1"/>
          </p:cNvSpPr>
          <p:nvPr/>
        </p:nvSpPr>
        <p:spPr bwMode="auto">
          <a:xfrm>
            <a:off x="634031" y="491520"/>
            <a:ext cx="10457432" cy="360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sz="2400" b="1" dirty="0">
                <a:solidFill>
                  <a:prstClr val="white"/>
                </a:solidFill>
                <a:latin typeface="Arial" panose="020B0604020202020204" pitchFamily="34" charset="0"/>
              </a:rPr>
              <a:t>Special consideration</a:t>
            </a:r>
          </a:p>
          <a:p>
            <a:pPr algn="just" eaLnBrk="0" fontAlgn="base" hangingPunct="0">
              <a:spcBef>
                <a:spcPct val="0"/>
              </a:spcBef>
              <a:spcAft>
                <a:spcPct val="0"/>
              </a:spcAft>
            </a:pPr>
            <a:endParaRPr lang="en-GB" altLang="en-US" dirty="0">
              <a:solidFill>
                <a:prstClr val="black"/>
              </a:solidFill>
              <a:latin typeface="Arial" panose="020B0604020202020204" pitchFamily="34" charset="0"/>
            </a:endParaRPr>
          </a:p>
          <a:p>
            <a:pPr algn="just" eaLnBrk="0" fontAlgn="base" hangingPunct="0">
              <a:spcBef>
                <a:spcPct val="0"/>
              </a:spcBef>
              <a:spcAft>
                <a:spcPct val="0"/>
              </a:spcAft>
            </a:pPr>
            <a:r>
              <a:rPr lang="en-GB" altLang="en-US" dirty="0">
                <a:solidFill>
                  <a:prstClr val="black"/>
                </a:solidFill>
                <a:latin typeface="Arial" panose="020B0604020202020204" pitchFamily="34" charset="0"/>
              </a:rPr>
              <a:t>Listed Buildings, Scheduled Monuments, Areas of Archaeological Importance, Protected Wreck Sites, Registered Parks and Gardens, Registered Battlefields and Conservation Areas, man-made structures including foundations, infrastructure (e.g. tunnels, pipes, cables) and mine workings; the potential for contamination given current/past uses of the site.</a:t>
            </a:r>
          </a:p>
          <a:p>
            <a:pPr algn="just" eaLnBrk="0" fontAlgn="base" hangingPunct="0">
              <a:spcBef>
                <a:spcPct val="0"/>
              </a:spcBef>
              <a:spcAft>
                <a:spcPct val="0"/>
              </a:spcAft>
            </a:pPr>
            <a:endParaRPr lang="en-GB" altLang="en-US" dirty="0">
              <a:solidFill>
                <a:prstClr val="black"/>
              </a:solidFill>
              <a:latin typeface="Arial" panose="020B0604020202020204" pitchFamily="34" charset="0"/>
            </a:endParaRPr>
          </a:p>
          <a:p>
            <a:pPr algn="just" eaLnBrk="0" fontAlgn="base" hangingPunct="0">
              <a:spcBef>
                <a:spcPct val="0"/>
              </a:spcBef>
              <a:spcAft>
                <a:spcPct val="0"/>
              </a:spcAft>
            </a:pPr>
            <a:r>
              <a:rPr lang="en-GB" altLang="en-US" sz="2400" b="1" dirty="0">
                <a:solidFill>
                  <a:prstClr val="white"/>
                </a:solidFill>
                <a:latin typeface="Arial" panose="020B0604020202020204" pitchFamily="34" charset="0"/>
              </a:rPr>
              <a:t>Site geology</a:t>
            </a:r>
          </a:p>
          <a:p>
            <a:pPr algn="just" eaLnBrk="0" fontAlgn="base" hangingPunct="0">
              <a:spcBef>
                <a:spcPct val="0"/>
              </a:spcBef>
              <a:spcAft>
                <a:spcPct val="0"/>
              </a:spcAft>
            </a:pPr>
            <a:endParaRPr lang="en-GB" altLang="en-US" dirty="0">
              <a:solidFill>
                <a:prstClr val="black"/>
              </a:solidFill>
              <a:latin typeface="Arial" panose="020B0604020202020204" pitchFamily="34" charset="0"/>
            </a:endParaRPr>
          </a:p>
          <a:p>
            <a:pPr algn="just" eaLnBrk="0" fontAlgn="base" hangingPunct="0">
              <a:spcBef>
                <a:spcPct val="0"/>
              </a:spcBef>
              <a:spcAft>
                <a:spcPct val="0"/>
              </a:spcAft>
            </a:pPr>
            <a:r>
              <a:rPr lang="en-GB" altLang="en-US" dirty="0">
                <a:solidFill>
                  <a:prstClr val="black"/>
                </a:solidFill>
                <a:latin typeface="Arial" panose="020B0604020202020204" pitchFamily="34" charset="0"/>
              </a:rPr>
              <a:t>Review of all available geological, geomorphological and hydrogeological maps and memoirs, reports and other documents including digital data; exploratory hole record sheets and well records; past ground investigations in the vicinity.</a:t>
            </a:r>
          </a:p>
        </p:txBody>
      </p:sp>
      <p:sp>
        <p:nvSpPr>
          <p:cNvPr id="37891" name="Rectangle 3"/>
          <p:cNvSpPr>
            <a:spLocks noChangeArrowheads="1"/>
          </p:cNvSpPr>
          <p:nvPr/>
        </p:nvSpPr>
        <p:spPr bwMode="auto">
          <a:xfrm>
            <a:off x="634031" y="5392169"/>
            <a:ext cx="70104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NOTE: Where contamination of the ground or the presence of ground gases is possible, reference should be made to BS 10175 and BS 8576.</a:t>
            </a:r>
            <a:endParaRPr lang="en-GB" altLang="en-US" dirty="0">
              <a:solidFill>
                <a:prstClr val="white"/>
              </a:solidFill>
            </a:endParaRPr>
          </a:p>
        </p:txBody>
      </p:sp>
    </p:spTree>
    <p:extLst>
      <p:ext uri="{BB962C8B-B14F-4D97-AF65-F5344CB8AC3E}">
        <p14:creationId xmlns:p14="http://schemas.microsoft.com/office/powerpoint/2010/main" val="1792578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7890">
                                            <p:txEl>
                                              <p:pRg st="2" end="2"/>
                                            </p:txEl>
                                          </p:spTgt>
                                        </p:tgtEl>
                                        <p:attrNameLst>
                                          <p:attrName>style.visibility</p:attrName>
                                        </p:attrNameLst>
                                      </p:cBhvr>
                                      <p:to>
                                        <p:strVal val="visible"/>
                                      </p:to>
                                    </p:set>
                                    <p:anim calcmode="lin" valueType="num">
                                      <p:cBhvr additive="base">
                                        <p:cTn id="11" dur="5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78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7890">
                                            <p:txEl>
                                              <p:pRg st="4" end="4"/>
                                            </p:txEl>
                                          </p:spTgt>
                                        </p:tgtEl>
                                        <p:attrNameLst>
                                          <p:attrName>style.visibility</p:attrName>
                                        </p:attrNameLst>
                                      </p:cBhvr>
                                      <p:to>
                                        <p:strVal val="visible"/>
                                      </p:to>
                                    </p:set>
                                    <p:anim calcmode="lin" valueType="num">
                                      <p:cBhvr additive="base">
                                        <p:cTn id="17" dur="5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7890">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7890">
                                            <p:txEl>
                                              <p:pRg st="6" end="6"/>
                                            </p:txEl>
                                          </p:spTgt>
                                        </p:tgtEl>
                                        <p:attrNameLst>
                                          <p:attrName>style.visibility</p:attrName>
                                        </p:attrNameLst>
                                      </p:cBhvr>
                                      <p:to>
                                        <p:strVal val="visible"/>
                                      </p:to>
                                    </p:set>
                                    <p:anim calcmode="lin" valueType="num">
                                      <p:cBhvr additive="base">
                                        <p:cTn id="21" dur="5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78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7891"/>
                                        </p:tgtEl>
                                        <p:attrNameLst>
                                          <p:attrName>style.visibility</p:attrName>
                                        </p:attrNameLst>
                                      </p:cBhvr>
                                      <p:to>
                                        <p:strVal val="visible"/>
                                      </p:to>
                                    </p:set>
                                    <p:anim calcmode="lin" valueType="num">
                                      <p:cBhvr additive="base">
                                        <p:cTn id="27" dur="500" fill="hold"/>
                                        <p:tgtEl>
                                          <p:spTgt spid="37891"/>
                                        </p:tgtEl>
                                        <p:attrNameLst>
                                          <p:attrName>ppt_x</p:attrName>
                                        </p:attrNameLst>
                                      </p:cBhvr>
                                      <p:tavLst>
                                        <p:tav tm="0">
                                          <p:val>
                                            <p:strVal val="#ppt_x"/>
                                          </p:val>
                                        </p:tav>
                                        <p:tav tm="100000">
                                          <p:val>
                                            <p:strVal val="#ppt_x"/>
                                          </p:val>
                                        </p:tav>
                                      </p:tavLst>
                                    </p:anim>
                                    <p:anim calcmode="lin" valueType="num">
                                      <p:cBhvr additive="base">
                                        <p:cTn id="28" dur="500" fill="hold"/>
                                        <p:tgtEl>
                                          <p:spTgt spid="3789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ChangeArrowheads="1"/>
          </p:cNvSpPr>
          <p:nvPr/>
        </p:nvSpPr>
        <p:spPr bwMode="auto">
          <a:xfrm>
            <a:off x="650536" y="1531563"/>
            <a:ext cx="1002909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Local authorities and local/regional statutory undertakers (for example, Engineer's and Surveyor's Offices) for earlier uses of the site and the results of excavations in the area;</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 Repositories of information on previous investigations on or near the site;</a:t>
            </a:r>
          </a:p>
        </p:txBody>
      </p:sp>
      <p:sp>
        <p:nvSpPr>
          <p:cNvPr id="38915" name="Rectangle 4"/>
          <p:cNvSpPr>
            <a:spLocks noChangeArrowheads="1"/>
          </p:cNvSpPr>
          <p:nvPr/>
        </p:nvSpPr>
        <p:spPr bwMode="auto">
          <a:xfrm>
            <a:off x="650535" y="3053236"/>
            <a:ext cx="10287363"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 Repositories of information on local industry, commercial premises and land uses; </a:t>
            </a:r>
          </a:p>
          <a:p>
            <a:pPr algn="just" eaLnBrk="0" fontAlgn="base" hangingPunct="0">
              <a:spcBef>
                <a:spcPct val="0"/>
              </a:spcBef>
              <a:spcAft>
                <a:spcPct val="0"/>
              </a:spcAft>
            </a:pPr>
            <a:r>
              <a:rPr lang="en-GB" altLang="en-US" dirty="0">
                <a:solidFill>
                  <a:srgbClr val="000000"/>
                </a:solidFill>
                <a:latin typeface="Arial" panose="020B0604020202020204" pitchFamily="34" charset="0"/>
              </a:rPr>
              <a:t>  borehole records, geological survey, mineral extraction, mining</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 Museums and libraries for historical maps, photographs </a:t>
            </a:r>
            <a:r>
              <a:rPr lang="en-GB" altLang="en-US" dirty="0" err="1">
                <a:solidFill>
                  <a:srgbClr val="000000"/>
                </a:solidFill>
                <a:latin typeface="Arial" panose="020B0604020202020204" pitchFamily="34" charset="0"/>
              </a:rPr>
              <a:t>etc</a:t>
            </a:r>
            <a:r>
              <a:rPr lang="en-GB" altLang="en-US" dirty="0">
                <a:solidFill>
                  <a:srgbClr val="000000"/>
                </a:solidFill>
                <a:latin typeface="Arial" panose="020B0604020202020204" pitchFamily="34" charset="0"/>
              </a:rPr>
              <a:t>;</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 Local press publications;</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p:txBody>
      </p:sp>
      <p:sp>
        <p:nvSpPr>
          <p:cNvPr id="7" name="TextBox 6"/>
          <p:cNvSpPr txBox="1">
            <a:spLocks noChangeArrowheads="1"/>
          </p:cNvSpPr>
          <p:nvPr/>
        </p:nvSpPr>
        <p:spPr bwMode="auto">
          <a:xfrm>
            <a:off x="584587" y="512765"/>
            <a:ext cx="711993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200" dirty="0">
                <a:solidFill>
                  <a:prstClr val="black"/>
                </a:solidFill>
              </a:rPr>
              <a:t>SOURCES OF INFORMATION   ??</a:t>
            </a:r>
          </a:p>
        </p:txBody>
      </p:sp>
    </p:spTree>
    <p:extLst>
      <p:ext uri="{BB962C8B-B14F-4D97-AF65-F5344CB8AC3E}">
        <p14:creationId xmlns:p14="http://schemas.microsoft.com/office/powerpoint/2010/main" val="179582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anim calcmode="lin" valueType="num">
                                      <p:cBhvr additive="base">
                                        <p:cTn id="7" dur="500" fill="hold"/>
                                        <p:tgtEl>
                                          <p:spTgt spid="389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891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8914">
                                            <p:txEl>
                                              <p:pRg st="2" end="2"/>
                                            </p:txEl>
                                          </p:spTgt>
                                        </p:tgtEl>
                                        <p:attrNameLst>
                                          <p:attrName>style.visibility</p:attrName>
                                        </p:attrNameLst>
                                      </p:cBhvr>
                                      <p:to>
                                        <p:strVal val="visible"/>
                                      </p:to>
                                    </p:set>
                                    <p:anim calcmode="lin" valueType="num">
                                      <p:cBhvr additive="base">
                                        <p:cTn id="11" dur="500" fill="hold"/>
                                        <p:tgtEl>
                                          <p:spTgt spid="3891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89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8915">
                                            <p:txEl>
                                              <p:pRg st="0" end="0"/>
                                            </p:txEl>
                                          </p:spTgt>
                                        </p:tgtEl>
                                        <p:attrNameLst>
                                          <p:attrName>style.visibility</p:attrName>
                                        </p:attrNameLst>
                                      </p:cBhvr>
                                      <p:to>
                                        <p:strVal val="visible"/>
                                      </p:to>
                                    </p:set>
                                    <p:anim calcmode="lin" valueType="num">
                                      <p:cBhvr additive="base">
                                        <p:cTn id="17" dur="5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8915">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8915">
                                            <p:txEl>
                                              <p:pRg st="1" end="1"/>
                                            </p:txEl>
                                          </p:spTgt>
                                        </p:tgtEl>
                                        <p:attrNameLst>
                                          <p:attrName>style.visibility</p:attrName>
                                        </p:attrNameLst>
                                      </p:cBhvr>
                                      <p:to>
                                        <p:strVal val="visible"/>
                                      </p:to>
                                    </p:set>
                                    <p:anim calcmode="lin" valueType="num">
                                      <p:cBhvr additive="base">
                                        <p:cTn id="21" dur="500" fill="hold"/>
                                        <p:tgtEl>
                                          <p:spTgt spid="38915">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8915">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8915">
                                            <p:txEl>
                                              <p:pRg st="3" end="3"/>
                                            </p:txEl>
                                          </p:spTgt>
                                        </p:tgtEl>
                                        <p:attrNameLst>
                                          <p:attrName>style.visibility</p:attrName>
                                        </p:attrNameLst>
                                      </p:cBhvr>
                                      <p:to>
                                        <p:strVal val="visible"/>
                                      </p:to>
                                    </p:set>
                                    <p:anim calcmode="lin" valueType="num">
                                      <p:cBhvr additive="base">
                                        <p:cTn id="25" dur="500" fill="hold"/>
                                        <p:tgtEl>
                                          <p:spTgt spid="3891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8915">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8915">
                                            <p:txEl>
                                              <p:pRg st="5" end="5"/>
                                            </p:txEl>
                                          </p:spTgt>
                                        </p:tgtEl>
                                        <p:attrNameLst>
                                          <p:attrName>style.visibility</p:attrName>
                                        </p:attrNameLst>
                                      </p:cBhvr>
                                      <p:to>
                                        <p:strVal val="visible"/>
                                      </p:to>
                                    </p:set>
                                    <p:anim calcmode="lin" valueType="num">
                                      <p:cBhvr additive="base">
                                        <p:cTn id="29" dur="500" fill="hold"/>
                                        <p:tgtEl>
                                          <p:spTgt spid="3891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891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ChangeArrowheads="1"/>
          </p:cNvSpPr>
          <p:nvPr/>
        </p:nvSpPr>
        <p:spPr bwMode="auto">
          <a:xfrm>
            <a:off x="619185" y="3377850"/>
            <a:ext cx="992782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i="1" dirty="0">
                <a:solidFill>
                  <a:srgbClr val="000000"/>
                </a:solidFill>
                <a:latin typeface="Arial" panose="020B0604020202020204" pitchFamily="34" charset="0"/>
              </a:rPr>
              <a:t>NOTE: It is possible to purchase reports from a number of private companies that provide a collation of some of the available information relevant to a site's history, geology, hydrogeology and environmental setting,</a:t>
            </a:r>
            <a:endParaRPr lang="en-GB" altLang="en-US" dirty="0">
              <a:solidFill>
                <a:prstClr val="white"/>
              </a:solidFill>
            </a:endParaRPr>
          </a:p>
        </p:txBody>
      </p:sp>
      <p:sp>
        <p:nvSpPr>
          <p:cNvPr id="39939" name="Rectangle 3"/>
          <p:cNvSpPr>
            <a:spLocks noChangeArrowheads="1"/>
          </p:cNvSpPr>
          <p:nvPr/>
        </p:nvSpPr>
        <p:spPr bwMode="auto">
          <a:xfrm>
            <a:off x="598547" y="1419879"/>
            <a:ext cx="1075663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 Professional or amateur society journals, papers and other </a:t>
            </a:r>
            <a:r>
              <a:rPr lang="en-GB" altLang="en-US" dirty="0" smtClean="0">
                <a:solidFill>
                  <a:srgbClr val="000000"/>
                </a:solidFill>
                <a:latin typeface="Arial" panose="020B0604020202020204" pitchFamily="34" charset="0"/>
              </a:rPr>
              <a:t>publications (Gower Society) </a:t>
            </a: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 Local oral tradition (although of variable reliability) and information</a:t>
            </a:r>
            <a:r>
              <a:rPr lang="en-GB" altLang="en-US" dirty="0" smtClean="0">
                <a:solidFill>
                  <a:srgbClr val="000000"/>
                </a:solidFill>
                <a:latin typeface="Arial" panose="020B0604020202020204" pitchFamily="34" charset="0"/>
              </a:rPr>
              <a:t>….</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  </a:t>
            </a:r>
            <a:r>
              <a:rPr lang="en-GB" altLang="en-US" dirty="0" smtClean="0">
                <a:solidFill>
                  <a:srgbClr val="000000"/>
                </a:solidFill>
                <a:latin typeface="Arial" panose="020B0604020202020204" pitchFamily="34" charset="0"/>
              </a:rPr>
              <a:t>Consult </a:t>
            </a:r>
            <a:r>
              <a:rPr lang="en-GB" altLang="en-US" dirty="0">
                <a:solidFill>
                  <a:srgbClr val="000000"/>
                </a:solidFill>
                <a:latin typeface="Arial" panose="020B0604020202020204" pitchFamily="34" charset="0"/>
              </a:rPr>
              <a:t>former occupiers of the site?</a:t>
            </a:r>
          </a:p>
        </p:txBody>
      </p:sp>
      <p:sp>
        <p:nvSpPr>
          <p:cNvPr id="39940" name="TextBox 4"/>
          <p:cNvSpPr txBox="1">
            <a:spLocks noChangeArrowheads="1"/>
          </p:cNvSpPr>
          <p:nvPr/>
        </p:nvSpPr>
        <p:spPr bwMode="auto">
          <a:xfrm>
            <a:off x="598548" y="411514"/>
            <a:ext cx="711993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200" dirty="0">
                <a:solidFill>
                  <a:prstClr val="black"/>
                </a:solidFill>
              </a:rPr>
              <a:t>SOURCES OF INFORMATION   ??</a:t>
            </a:r>
          </a:p>
        </p:txBody>
      </p:sp>
    </p:spTree>
    <p:extLst>
      <p:ext uri="{BB962C8B-B14F-4D97-AF65-F5344CB8AC3E}">
        <p14:creationId xmlns:p14="http://schemas.microsoft.com/office/powerpoint/2010/main" val="121208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additive="base">
                                        <p:cTn id="7" dur="500" fill="hold"/>
                                        <p:tgtEl>
                                          <p:spTgt spid="399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9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anim calcmode="lin" valueType="num">
                                      <p:cBhvr additive="base">
                                        <p:cTn id="13" dur="500" fill="hold"/>
                                        <p:tgtEl>
                                          <p:spTgt spid="3993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939">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9939">
                                            <p:txEl>
                                              <p:pRg st="4" end="4"/>
                                            </p:txEl>
                                          </p:spTgt>
                                        </p:tgtEl>
                                        <p:attrNameLst>
                                          <p:attrName>style.visibility</p:attrName>
                                        </p:attrNameLst>
                                      </p:cBhvr>
                                      <p:to>
                                        <p:strVal val="visible"/>
                                      </p:to>
                                    </p:set>
                                    <p:anim calcmode="lin" valueType="num">
                                      <p:cBhvr additive="base">
                                        <p:cTn id="17" dur="500" fill="hold"/>
                                        <p:tgtEl>
                                          <p:spTgt spid="39939">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99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9938"/>
                                        </p:tgtEl>
                                        <p:attrNameLst>
                                          <p:attrName>style.visibility</p:attrName>
                                        </p:attrNameLst>
                                      </p:cBhvr>
                                      <p:to>
                                        <p:strVal val="visible"/>
                                      </p:to>
                                    </p:set>
                                    <p:anim calcmode="lin" valueType="num">
                                      <p:cBhvr additive="base">
                                        <p:cTn id="23" dur="500" fill="hold"/>
                                        <p:tgtEl>
                                          <p:spTgt spid="39938"/>
                                        </p:tgtEl>
                                        <p:attrNameLst>
                                          <p:attrName>ppt_x</p:attrName>
                                        </p:attrNameLst>
                                      </p:cBhvr>
                                      <p:tavLst>
                                        <p:tav tm="0">
                                          <p:val>
                                            <p:strVal val="#ppt_x"/>
                                          </p:val>
                                        </p:tav>
                                        <p:tav tm="100000">
                                          <p:val>
                                            <p:strVal val="#ppt_x"/>
                                          </p:val>
                                        </p:tav>
                                      </p:tavLst>
                                    </p:anim>
                                    <p:anim calcmode="lin" valueType="num">
                                      <p:cBhvr additive="base">
                                        <p:cTn id="24" dur="500" fill="hold"/>
                                        <p:tgtEl>
                                          <p:spTgt spid="399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622" y="2452255"/>
            <a:ext cx="8121534"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TAKE A BREAK – 15 </a:t>
            </a:r>
            <a:r>
              <a:rPr lang="en-GB" sz="4400" dirty="0" err="1" smtClean="0">
                <a:latin typeface="Arial" panose="020B0604020202020204" pitchFamily="34" charset="0"/>
                <a:cs typeface="Arial" panose="020B0604020202020204" pitchFamily="34" charset="0"/>
              </a:rPr>
              <a:t>mins</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112999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
          <p:cNvSpPr>
            <a:spLocks noChangeArrowheads="1"/>
          </p:cNvSpPr>
          <p:nvPr/>
        </p:nvSpPr>
        <p:spPr bwMode="auto">
          <a:xfrm>
            <a:off x="504305" y="1058488"/>
            <a:ext cx="10435244" cy="535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Visual examination should be made of the site to confirm, amplify and supplement the available findings of the desk study.</a:t>
            </a: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Take a site plan …….gain permission for access!</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Assess Health and </a:t>
            </a:r>
            <a:r>
              <a:rPr lang="en-GB" altLang="en-US" dirty="0" smtClean="0">
                <a:solidFill>
                  <a:srgbClr val="000000"/>
                </a:solidFill>
                <a:latin typeface="Arial" panose="020B0604020202020204" pitchFamily="34" charset="0"/>
              </a:rPr>
              <a:t>Safety – very uneven ground, glass, metals, </a:t>
            </a:r>
            <a:endParaRPr lang="en-GB" altLang="en-US" dirty="0">
              <a:solidFill>
                <a:srgbClr val="000000"/>
              </a:solidFill>
              <a:latin typeface="Arial" panose="020B0604020202020204" pitchFamily="34" charset="0"/>
            </a:endParaRP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eaLnBrk="0" fontAlgn="base" hangingPunct="0">
              <a:spcBef>
                <a:spcPct val="0"/>
              </a:spcBef>
              <a:spcAft>
                <a:spcPct val="0"/>
              </a:spcAft>
            </a:pPr>
            <a:r>
              <a:rPr lang="en-GB" altLang="en-US" dirty="0">
                <a:solidFill>
                  <a:srgbClr val="000000"/>
                </a:solidFill>
                <a:latin typeface="Arial" panose="020B0604020202020204" pitchFamily="34" charset="0"/>
              </a:rPr>
              <a:t>To Note:</a:t>
            </a: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eaLnBrk="0" fontAlgn="base" hangingPunct="0">
              <a:spcBef>
                <a:spcPct val="0"/>
              </a:spcBef>
              <a:spcAft>
                <a:spcPct val="0"/>
              </a:spcAft>
            </a:pPr>
            <a:r>
              <a:rPr lang="en-GB" altLang="en-US" dirty="0">
                <a:solidFill>
                  <a:srgbClr val="000000"/>
                </a:solidFill>
                <a:latin typeface="Arial" panose="020B0604020202020204" pitchFamily="34" charset="0"/>
              </a:rPr>
              <a:t>Nearby area – </a:t>
            </a: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eaLnBrk="0" fontAlgn="base" hangingPunct="0">
              <a:spcBef>
                <a:spcPct val="0"/>
              </a:spcBef>
              <a:spcAft>
                <a:spcPct val="0"/>
              </a:spcAft>
            </a:pPr>
            <a:r>
              <a:rPr lang="en-GB" altLang="en-US" dirty="0">
                <a:solidFill>
                  <a:srgbClr val="000000"/>
                </a:solidFill>
                <a:latin typeface="Arial" panose="020B0604020202020204" pitchFamily="34" charset="0"/>
              </a:rPr>
              <a:t>Topography – water flow, geology</a:t>
            </a:r>
          </a:p>
          <a:p>
            <a:pPr eaLnBrk="0" fontAlgn="base" hangingPunct="0">
              <a:spcBef>
                <a:spcPct val="0"/>
              </a:spcBef>
              <a:spcAft>
                <a:spcPct val="0"/>
              </a:spcAft>
            </a:pPr>
            <a:r>
              <a:rPr lang="en-GB" altLang="en-US" dirty="0">
                <a:solidFill>
                  <a:srgbClr val="000000"/>
                </a:solidFill>
                <a:latin typeface="Arial" panose="020B0604020202020204" pitchFamily="34" charset="0"/>
              </a:rPr>
              <a:t>Soil and rock types – conditions, strength</a:t>
            </a:r>
          </a:p>
          <a:p>
            <a:pPr eaLnBrk="0" fontAlgn="base" hangingPunct="0">
              <a:spcBef>
                <a:spcPct val="0"/>
              </a:spcBef>
              <a:spcAft>
                <a:spcPct val="0"/>
              </a:spcAft>
            </a:pPr>
            <a:r>
              <a:rPr lang="en-GB" altLang="en-US" dirty="0">
                <a:solidFill>
                  <a:srgbClr val="000000"/>
                </a:solidFill>
                <a:latin typeface="Arial" panose="020B0604020202020204" pitchFamily="34" charset="0"/>
              </a:rPr>
              <a:t>Mine workings – liability of subsidence</a:t>
            </a:r>
          </a:p>
          <a:p>
            <a:pPr eaLnBrk="0" fontAlgn="base" hangingPunct="0">
              <a:spcBef>
                <a:spcPct val="0"/>
              </a:spcBef>
              <a:spcAft>
                <a:spcPct val="0"/>
              </a:spcAft>
            </a:pPr>
            <a:r>
              <a:rPr lang="en-GB" altLang="en-US" dirty="0">
                <a:solidFill>
                  <a:srgbClr val="000000"/>
                </a:solidFill>
                <a:latin typeface="Arial" panose="020B0604020202020204" pitchFamily="34" charset="0"/>
              </a:rPr>
              <a:t>Vegetation on site – gives good indication of soil type and water flow</a:t>
            </a:r>
          </a:p>
          <a:p>
            <a:pPr eaLnBrk="0" fontAlgn="base" hangingPunct="0">
              <a:spcBef>
                <a:spcPct val="0"/>
              </a:spcBef>
              <a:spcAft>
                <a:spcPct val="0"/>
              </a:spcAft>
            </a:pPr>
            <a:r>
              <a:rPr lang="en-GB" altLang="en-US" dirty="0">
                <a:solidFill>
                  <a:srgbClr val="000000"/>
                </a:solidFill>
                <a:latin typeface="Arial" panose="020B0604020202020204" pitchFamily="34" charset="0"/>
              </a:rPr>
              <a:t>Ground water conditions – risk of flooding, lack of drainage</a:t>
            </a:r>
          </a:p>
          <a:p>
            <a:pPr eaLnBrk="0" fontAlgn="base" hangingPunct="0">
              <a:spcBef>
                <a:spcPct val="0"/>
              </a:spcBef>
              <a:spcAft>
                <a:spcPct val="0"/>
              </a:spcAft>
            </a:pPr>
            <a:r>
              <a:rPr lang="en-GB" altLang="en-US" dirty="0">
                <a:solidFill>
                  <a:srgbClr val="000000"/>
                </a:solidFill>
                <a:latin typeface="Arial" panose="020B0604020202020204" pitchFamily="34" charset="0"/>
              </a:rPr>
              <a:t>Ecology – Possible environmental interruption</a:t>
            </a:r>
          </a:p>
          <a:p>
            <a:pPr eaLnBrk="0" fontAlgn="base" hangingPunct="0">
              <a:spcBef>
                <a:spcPct val="0"/>
              </a:spcBef>
              <a:spcAft>
                <a:spcPct val="0"/>
              </a:spcAft>
            </a:pPr>
            <a:r>
              <a:rPr lang="en-GB" altLang="en-US" dirty="0">
                <a:solidFill>
                  <a:srgbClr val="000000"/>
                </a:solidFill>
                <a:latin typeface="Arial" panose="020B0604020202020204" pitchFamily="34" charset="0"/>
              </a:rPr>
              <a:t>Cable detection – underground services</a:t>
            </a:r>
          </a:p>
          <a:p>
            <a:pPr eaLnBrk="0" fontAlgn="base" hangingPunct="0">
              <a:spcBef>
                <a:spcPct val="0"/>
              </a:spcBef>
              <a:spcAft>
                <a:spcPct val="0"/>
              </a:spcAft>
            </a:pPr>
            <a:r>
              <a:rPr lang="en-GB" altLang="en-US" dirty="0">
                <a:solidFill>
                  <a:srgbClr val="000000"/>
                </a:solidFill>
                <a:latin typeface="Arial" panose="020B0604020202020204" pitchFamily="34" charset="0"/>
              </a:rPr>
              <a:t>Ease of </a:t>
            </a:r>
            <a:r>
              <a:rPr lang="en-GB" altLang="en-US" dirty="0" smtClean="0">
                <a:solidFill>
                  <a:srgbClr val="000000"/>
                </a:solidFill>
                <a:latin typeface="Arial" panose="020B0604020202020204" pitchFamily="34" charset="0"/>
              </a:rPr>
              <a:t>Access for the coming works</a:t>
            </a:r>
            <a:endParaRPr lang="en-GB" altLang="en-US" dirty="0">
              <a:solidFill>
                <a:srgbClr val="000000"/>
              </a:solidFill>
              <a:latin typeface="Arial" panose="020B0604020202020204" pitchFamily="34" charset="0"/>
            </a:endParaRPr>
          </a:p>
        </p:txBody>
      </p:sp>
      <p:sp>
        <p:nvSpPr>
          <p:cNvPr id="3" name="Rectangle 4"/>
          <p:cNvSpPr>
            <a:spLocks noChangeArrowheads="1"/>
          </p:cNvSpPr>
          <p:nvPr/>
        </p:nvSpPr>
        <p:spPr bwMode="auto">
          <a:xfrm>
            <a:off x="0" y="149630"/>
            <a:ext cx="1046953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defRPr>
                <a:solidFill>
                  <a:schemeClr val="tx1"/>
                </a:solidFill>
                <a:latin typeface="Tahoma" panose="020B0604030504040204" pitchFamily="34" charset="0"/>
                <a:cs typeface="Arial" panose="020B0604020202020204" pitchFamily="34" charset="0"/>
              </a:defRPr>
            </a:lvl1pPr>
            <a:lvl2pPr>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lvl="1" fontAlgn="base">
              <a:spcBef>
                <a:spcPct val="0"/>
              </a:spcBef>
              <a:spcAft>
                <a:spcPct val="0"/>
              </a:spcAft>
            </a:pPr>
            <a:r>
              <a:rPr lang="en-GB" altLang="en-US" sz="3600" dirty="0">
                <a:solidFill>
                  <a:prstClr val="black"/>
                </a:solidFill>
                <a:latin typeface="Arial" panose="020B0604020202020204" pitchFamily="34" charset="0"/>
                <a:hlinkClick r:id="rId2"/>
              </a:rPr>
              <a:t>Field reconnaissance</a:t>
            </a:r>
            <a:r>
              <a:rPr lang="en-GB" altLang="en-US" sz="3600" dirty="0">
                <a:solidFill>
                  <a:prstClr val="black"/>
                </a:solidFill>
                <a:latin typeface="Arial" panose="020B0604020202020204" pitchFamily="34" charset="0"/>
              </a:rPr>
              <a:t>…what are we looking for?</a:t>
            </a:r>
          </a:p>
        </p:txBody>
      </p:sp>
    </p:spTree>
    <p:extLst>
      <p:ext uri="{BB962C8B-B14F-4D97-AF65-F5344CB8AC3E}">
        <p14:creationId xmlns:p14="http://schemas.microsoft.com/office/powerpoint/2010/main" val="2125773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1986">
                                            <p:txEl>
                                              <p:pRg st="2" end="2"/>
                                            </p:txEl>
                                          </p:spTgt>
                                        </p:tgtEl>
                                        <p:attrNameLst>
                                          <p:attrName>style.visibility</p:attrName>
                                        </p:attrNameLst>
                                      </p:cBhvr>
                                      <p:to>
                                        <p:strVal val="visible"/>
                                      </p:to>
                                    </p:set>
                                    <p:anim calcmode="lin" valueType="num">
                                      <p:cBhvr additive="base">
                                        <p:cTn id="13" dur="500" fill="hold"/>
                                        <p:tgtEl>
                                          <p:spTgt spid="4198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19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1986">
                                            <p:txEl>
                                              <p:pRg st="4" end="4"/>
                                            </p:txEl>
                                          </p:spTgt>
                                        </p:tgtEl>
                                        <p:attrNameLst>
                                          <p:attrName>style.visibility</p:attrName>
                                        </p:attrNameLst>
                                      </p:cBhvr>
                                      <p:to>
                                        <p:strVal val="visible"/>
                                      </p:to>
                                    </p:set>
                                    <p:anim calcmode="lin" valueType="num">
                                      <p:cBhvr additive="base">
                                        <p:cTn id="19" dur="500" fill="hold"/>
                                        <p:tgtEl>
                                          <p:spTgt spid="4198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198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1986">
                                            <p:txEl>
                                              <p:pRg st="6" end="6"/>
                                            </p:txEl>
                                          </p:spTgt>
                                        </p:tgtEl>
                                        <p:attrNameLst>
                                          <p:attrName>style.visibility</p:attrName>
                                        </p:attrNameLst>
                                      </p:cBhvr>
                                      <p:to>
                                        <p:strVal val="visible"/>
                                      </p:to>
                                    </p:set>
                                    <p:anim calcmode="lin" valueType="num">
                                      <p:cBhvr additive="base">
                                        <p:cTn id="25" dur="500" fill="hold"/>
                                        <p:tgtEl>
                                          <p:spTgt spid="4198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1986">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1986">
                                            <p:txEl>
                                              <p:pRg st="8" end="8"/>
                                            </p:txEl>
                                          </p:spTgt>
                                        </p:tgtEl>
                                        <p:attrNameLst>
                                          <p:attrName>style.visibility</p:attrName>
                                        </p:attrNameLst>
                                      </p:cBhvr>
                                      <p:to>
                                        <p:strVal val="visible"/>
                                      </p:to>
                                    </p:set>
                                    <p:anim calcmode="lin" valueType="num">
                                      <p:cBhvr additive="base">
                                        <p:cTn id="29" dur="500" fill="hold"/>
                                        <p:tgtEl>
                                          <p:spTgt spid="41986">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198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1986">
                                            <p:txEl>
                                              <p:pRg st="10" end="10"/>
                                            </p:txEl>
                                          </p:spTgt>
                                        </p:tgtEl>
                                        <p:attrNameLst>
                                          <p:attrName>style.visibility</p:attrName>
                                        </p:attrNameLst>
                                      </p:cBhvr>
                                      <p:to>
                                        <p:strVal val="visible"/>
                                      </p:to>
                                    </p:set>
                                    <p:anim calcmode="lin" valueType="num">
                                      <p:cBhvr additive="base">
                                        <p:cTn id="35" dur="500" fill="hold"/>
                                        <p:tgtEl>
                                          <p:spTgt spid="41986">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198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1986">
                                            <p:txEl>
                                              <p:pRg st="11" end="11"/>
                                            </p:txEl>
                                          </p:spTgt>
                                        </p:tgtEl>
                                        <p:attrNameLst>
                                          <p:attrName>style.visibility</p:attrName>
                                        </p:attrNameLst>
                                      </p:cBhvr>
                                      <p:to>
                                        <p:strVal val="visible"/>
                                      </p:to>
                                    </p:set>
                                    <p:anim calcmode="lin" valueType="num">
                                      <p:cBhvr additive="base">
                                        <p:cTn id="41" dur="500" fill="hold"/>
                                        <p:tgtEl>
                                          <p:spTgt spid="41986">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198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1986">
                                            <p:txEl>
                                              <p:pRg st="12" end="12"/>
                                            </p:txEl>
                                          </p:spTgt>
                                        </p:tgtEl>
                                        <p:attrNameLst>
                                          <p:attrName>style.visibility</p:attrName>
                                        </p:attrNameLst>
                                      </p:cBhvr>
                                      <p:to>
                                        <p:strVal val="visible"/>
                                      </p:to>
                                    </p:set>
                                    <p:anim calcmode="lin" valueType="num">
                                      <p:cBhvr additive="base">
                                        <p:cTn id="47" dur="500" fill="hold"/>
                                        <p:tgtEl>
                                          <p:spTgt spid="41986">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1986">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1986">
                                            <p:txEl>
                                              <p:pRg st="13" end="13"/>
                                            </p:txEl>
                                          </p:spTgt>
                                        </p:tgtEl>
                                        <p:attrNameLst>
                                          <p:attrName>style.visibility</p:attrName>
                                        </p:attrNameLst>
                                      </p:cBhvr>
                                      <p:to>
                                        <p:strVal val="visible"/>
                                      </p:to>
                                    </p:set>
                                    <p:anim calcmode="lin" valueType="num">
                                      <p:cBhvr additive="base">
                                        <p:cTn id="53" dur="500" fill="hold"/>
                                        <p:tgtEl>
                                          <p:spTgt spid="41986">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1986">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1986">
                                            <p:txEl>
                                              <p:pRg st="14" end="14"/>
                                            </p:txEl>
                                          </p:spTgt>
                                        </p:tgtEl>
                                        <p:attrNameLst>
                                          <p:attrName>style.visibility</p:attrName>
                                        </p:attrNameLst>
                                      </p:cBhvr>
                                      <p:to>
                                        <p:strVal val="visible"/>
                                      </p:to>
                                    </p:set>
                                    <p:anim calcmode="lin" valueType="num">
                                      <p:cBhvr additive="base">
                                        <p:cTn id="59" dur="500" fill="hold"/>
                                        <p:tgtEl>
                                          <p:spTgt spid="41986">
                                            <p:txEl>
                                              <p:pRg st="14" end="1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1986">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41986">
                                            <p:txEl>
                                              <p:pRg st="15" end="15"/>
                                            </p:txEl>
                                          </p:spTgt>
                                        </p:tgtEl>
                                        <p:attrNameLst>
                                          <p:attrName>style.visibility</p:attrName>
                                        </p:attrNameLst>
                                      </p:cBhvr>
                                      <p:to>
                                        <p:strVal val="visible"/>
                                      </p:to>
                                    </p:set>
                                    <p:anim calcmode="lin" valueType="num">
                                      <p:cBhvr additive="base">
                                        <p:cTn id="65" dur="500" fill="hold"/>
                                        <p:tgtEl>
                                          <p:spTgt spid="41986">
                                            <p:txEl>
                                              <p:pRg st="15" end="15"/>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1986">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41986">
                                            <p:txEl>
                                              <p:pRg st="16" end="16"/>
                                            </p:txEl>
                                          </p:spTgt>
                                        </p:tgtEl>
                                        <p:attrNameLst>
                                          <p:attrName>style.visibility</p:attrName>
                                        </p:attrNameLst>
                                      </p:cBhvr>
                                      <p:to>
                                        <p:strVal val="visible"/>
                                      </p:to>
                                    </p:set>
                                    <p:anim calcmode="lin" valueType="num">
                                      <p:cBhvr additive="base">
                                        <p:cTn id="71" dur="500" fill="hold"/>
                                        <p:tgtEl>
                                          <p:spTgt spid="41986">
                                            <p:txEl>
                                              <p:pRg st="16" end="16"/>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1986">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41986">
                                            <p:txEl>
                                              <p:pRg st="17" end="17"/>
                                            </p:txEl>
                                          </p:spTgt>
                                        </p:tgtEl>
                                        <p:attrNameLst>
                                          <p:attrName>style.visibility</p:attrName>
                                        </p:attrNameLst>
                                      </p:cBhvr>
                                      <p:to>
                                        <p:strVal val="visible"/>
                                      </p:to>
                                    </p:set>
                                    <p:anim calcmode="lin" valueType="num">
                                      <p:cBhvr additive="base">
                                        <p:cTn id="77" dur="500" fill="hold"/>
                                        <p:tgtEl>
                                          <p:spTgt spid="41986">
                                            <p:txEl>
                                              <p:pRg st="17" end="17"/>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41986">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11231" y="979516"/>
            <a:ext cx="10270375" cy="4462760"/>
          </a:xfrm>
          <a:prstGeom prst="rect">
            <a:avLst/>
          </a:prstGeom>
        </p:spPr>
        <p:txBody>
          <a:bodyPr wrap="square">
            <a:spAutoFit/>
          </a:bodyPr>
          <a:lstStyle/>
          <a:p>
            <a:pPr marL="285750" indent="-285750" eaLnBrk="0" fontAlgn="base" hangingPunct="0">
              <a:spcBef>
                <a:spcPct val="0"/>
              </a:spcBef>
              <a:spcAft>
                <a:spcPct val="0"/>
              </a:spcAft>
              <a:buFont typeface="Arial" panose="020B0604020202020204" pitchFamily="34" charset="0"/>
              <a:buChar char="•"/>
              <a:defRPr/>
            </a:pPr>
            <a:r>
              <a:rPr lang="en-GB" sz="2000" dirty="0">
                <a:solidFill>
                  <a:schemeClr val="bg1"/>
                </a:solidFill>
                <a:latin typeface="Arial" panose="020B0604020202020204" pitchFamily="34" charset="0"/>
                <a:cs typeface="Arial" panose="020B0604020202020204" pitchFamily="34" charset="0"/>
              </a:rPr>
              <a:t>Physical Obstruction</a:t>
            </a:r>
          </a:p>
          <a:p>
            <a:pPr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defRPr/>
            </a:pPr>
            <a:r>
              <a:rPr lang="en-GB" dirty="0">
                <a:solidFill>
                  <a:srgbClr val="000000"/>
                </a:solidFill>
                <a:latin typeface="Arial" panose="020B0604020202020204" pitchFamily="34" charset="0"/>
                <a:cs typeface="Arial" panose="020B0604020202020204" pitchFamily="34" charset="0"/>
              </a:rPr>
              <a:t>Previous heavy industry uses - </a:t>
            </a:r>
            <a:r>
              <a:rPr lang="en-GB" dirty="0">
                <a:solidFill>
                  <a:schemeClr val="bg1"/>
                </a:solidFill>
                <a:latin typeface="Tahoma" panose="020B0604030504040204" pitchFamily="34" charset="0"/>
                <a:cs typeface="Arial" panose="020B0604020202020204" pitchFamily="34" charset="0"/>
              </a:rPr>
              <a:t>below ground level, for example, there might be foundations including piles and sheet piled walls, engine beds, pits, chambers, and underground storage tanks, often of massive construction, which can be major obstacles to redevelopment. The ground is also frequently contaminated by spilled chemicals, leaking sumps and drains, the spreading or burial of waste, or the importation of contaminated material.</a:t>
            </a:r>
          </a:p>
          <a:p>
            <a:pPr eaLnBrk="0" fontAlgn="base" hangingPunct="0">
              <a:spcBef>
                <a:spcPct val="0"/>
              </a:spcBef>
              <a:spcAft>
                <a:spcPct val="0"/>
              </a:spcAft>
              <a:defRPr/>
            </a:pPr>
            <a:r>
              <a:rPr lang="en-GB" dirty="0">
                <a:solidFill>
                  <a:schemeClr val="bg1"/>
                </a:solidFill>
                <a:latin typeface="Tahoma" panose="020B0604030504040204" pitchFamily="34" charset="0"/>
                <a:cs typeface="Arial" panose="020B0604020202020204" pitchFamily="34" charset="0"/>
              </a:rPr>
              <a:t> </a:t>
            </a:r>
            <a:endParaRPr lang="en-GB" dirty="0">
              <a:solidFill>
                <a:schemeClr val="bg1"/>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chemeClr val="bg1"/>
                </a:solidFill>
                <a:latin typeface="Arial" panose="020B0604020202020204" pitchFamily="34" charset="0"/>
                <a:cs typeface="Arial" panose="020B0604020202020204" pitchFamily="34" charset="0"/>
              </a:rPr>
              <a:t>Waste needs special treatment (</a:t>
            </a:r>
            <a:r>
              <a:rPr lang="en-GB" dirty="0">
                <a:solidFill>
                  <a:schemeClr val="bg1"/>
                </a:solidFill>
                <a:latin typeface="Tahoma" panose="020B0604030504040204" pitchFamily="34" charset="0"/>
                <a:cs typeface="Arial" panose="020B0604020202020204" pitchFamily="34" charset="0"/>
              </a:rPr>
              <a:t>BS 10175 and BS 8576)</a:t>
            </a:r>
          </a:p>
          <a:p>
            <a:pPr eaLnBrk="0" fontAlgn="base" hangingPunct="0">
              <a:spcBef>
                <a:spcPct val="0"/>
              </a:spcBef>
              <a:spcAft>
                <a:spcPct val="0"/>
              </a:spcAft>
              <a:defRPr/>
            </a:pPr>
            <a:endParaRPr lang="en-GB" dirty="0">
              <a:solidFill>
                <a:prstClr val="white"/>
              </a:solidFill>
              <a:latin typeface="Tahoma" panose="020B060403050404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Possibility of buried munitions on site </a:t>
            </a:r>
            <a:r>
              <a:rPr lang="en-GB" dirty="0" smtClean="0">
                <a:solidFill>
                  <a:srgbClr val="000000"/>
                </a:solidFill>
                <a:latin typeface="Arial" panose="020B0604020202020204" pitchFamily="34" charset="0"/>
                <a:cs typeface="Arial" panose="020B0604020202020204" pitchFamily="34" charset="0"/>
              </a:rPr>
              <a:t>! WW’s…..liability of UXO</a:t>
            </a:r>
            <a:endParaRPr lang="en-GB"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Tunnels and underground structures – </a:t>
            </a:r>
            <a:r>
              <a:rPr lang="en-GB" sz="2400" b="1" dirty="0">
                <a:solidFill>
                  <a:schemeClr val="bg1"/>
                </a:solidFill>
                <a:latin typeface="Arial" panose="020B0604020202020204" pitchFamily="34" charset="0"/>
                <a:cs typeface="Arial" panose="020B0604020202020204" pitchFamily="34" charset="0"/>
              </a:rPr>
              <a:t>why?</a:t>
            </a:r>
          </a:p>
          <a:p>
            <a:pPr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Archaeological remains – (refer to planning office) – </a:t>
            </a:r>
            <a:r>
              <a:rPr lang="en-GB" sz="2400" b="1" dirty="0">
                <a:solidFill>
                  <a:srgbClr val="000000"/>
                </a:solidFill>
                <a:latin typeface="Arial" panose="020B0604020202020204" pitchFamily="34" charset="0"/>
                <a:cs typeface="Arial" panose="020B0604020202020204" pitchFamily="34" charset="0"/>
              </a:rPr>
              <a:t>why important</a:t>
            </a:r>
            <a:r>
              <a:rPr lang="en-GB" sz="2400" b="1" dirty="0" smtClean="0">
                <a:solidFill>
                  <a:srgbClr val="000000"/>
                </a:solidFill>
                <a:latin typeface="Arial" panose="020B0604020202020204" pitchFamily="34" charset="0"/>
                <a:cs typeface="Arial" panose="020B0604020202020204" pitchFamily="34" charset="0"/>
              </a:rPr>
              <a:t>?.....HS2 example</a:t>
            </a:r>
            <a:endParaRPr lang="en-GB" sz="2400" b="1" dirty="0">
              <a:solidFill>
                <a:srgbClr val="000000"/>
              </a:solidFill>
              <a:latin typeface="Arial" panose="020B0604020202020204" pitchFamily="34" charset="0"/>
              <a:cs typeface="Arial" panose="020B0604020202020204" pitchFamily="34" charset="0"/>
            </a:endParaRPr>
          </a:p>
        </p:txBody>
      </p:sp>
      <p:sp>
        <p:nvSpPr>
          <p:cNvPr id="44035" name="TextBox 3"/>
          <p:cNvSpPr txBox="1">
            <a:spLocks noChangeArrowheads="1"/>
          </p:cNvSpPr>
          <p:nvPr/>
        </p:nvSpPr>
        <p:spPr bwMode="auto">
          <a:xfrm>
            <a:off x="259080" y="177339"/>
            <a:ext cx="866047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600" b="1" dirty="0">
                <a:solidFill>
                  <a:schemeClr val="bg1"/>
                </a:solidFill>
                <a:latin typeface="Arial" panose="020B0604020202020204" pitchFamily="34" charset="0"/>
              </a:rPr>
              <a:t>What are we Looking for?</a:t>
            </a:r>
          </a:p>
        </p:txBody>
      </p:sp>
      <p:sp>
        <p:nvSpPr>
          <p:cNvPr id="2" name="TextBox 1"/>
          <p:cNvSpPr txBox="1"/>
          <p:nvPr/>
        </p:nvSpPr>
        <p:spPr>
          <a:xfrm>
            <a:off x="9825644" y="6152120"/>
            <a:ext cx="2261062" cy="584775"/>
          </a:xfrm>
          <a:prstGeom prst="rect">
            <a:avLst/>
          </a:prstGeom>
          <a:noFill/>
        </p:spPr>
        <p:txBody>
          <a:bodyPr wrap="square" rtlCol="0">
            <a:spAutoFit/>
          </a:bodyPr>
          <a:lstStyle/>
          <a:p>
            <a:r>
              <a:rPr lang="en-GB" sz="3200" b="1" dirty="0">
                <a:solidFill>
                  <a:schemeClr val="bg1"/>
                </a:solidFill>
              </a:rPr>
              <a:t>EXAMPLES</a:t>
            </a:r>
          </a:p>
        </p:txBody>
      </p:sp>
      <p:sp>
        <p:nvSpPr>
          <p:cNvPr id="4" name="TextBox 3"/>
          <p:cNvSpPr txBox="1"/>
          <p:nvPr/>
        </p:nvSpPr>
        <p:spPr>
          <a:xfrm>
            <a:off x="471028" y="6211669"/>
            <a:ext cx="4118290" cy="646331"/>
          </a:xfrm>
          <a:prstGeom prst="rect">
            <a:avLst/>
          </a:prstGeom>
          <a:noFill/>
        </p:spPr>
        <p:txBody>
          <a:bodyPr wrap="square" rtlCol="0">
            <a:spAutoFit/>
          </a:bodyPr>
          <a:lstStyle/>
          <a:p>
            <a:r>
              <a:rPr lang="en-GB" dirty="0"/>
              <a:t>PRIMARK STORE IN SWANSEA</a:t>
            </a:r>
          </a:p>
          <a:p>
            <a:endParaRPr lang="en-GB" dirty="0"/>
          </a:p>
        </p:txBody>
      </p:sp>
      <p:sp>
        <p:nvSpPr>
          <p:cNvPr id="5" name="Rectangle 4"/>
          <p:cNvSpPr/>
          <p:nvPr/>
        </p:nvSpPr>
        <p:spPr>
          <a:xfrm>
            <a:off x="471028" y="5626942"/>
            <a:ext cx="5264583" cy="369332"/>
          </a:xfrm>
          <a:prstGeom prst="rect">
            <a:avLst/>
          </a:prstGeom>
        </p:spPr>
        <p:txBody>
          <a:bodyPr wrap="none">
            <a:spAutoFit/>
          </a:bodyPr>
          <a:lstStyle/>
          <a:p>
            <a:r>
              <a:rPr lang="en-GB" dirty="0" smtClean="0"/>
              <a:t>LANDORE WORKS  - THE NEW LIBERTY STADIUM</a:t>
            </a:r>
            <a:endParaRPr lang="en-GB" dirty="0"/>
          </a:p>
        </p:txBody>
      </p:sp>
    </p:spTree>
    <p:extLst>
      <p:ext uri="{BB962C8B-B14F-4D97-AF65-F5344CB8AC3E}">
        <p14:creationId xmlns:p14="http://schemas.microsoft.com/office/powerpoint/2010/main" val="1516219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additive="base">
                                        <p:cTn id="43" dur="500" fill="hold"/>
                                        <p:tgtEl>
                                          <p:spTgt spid="2"/>
                                        </p:tgtEl>
                                        <p:attrNameLst>
                                          <p:attrName>ppt_x</p:attrName>
                                        </p:attrNameLst>
                                      </p:cBhvr>
                                      <p:tavLst>
                                        <p:tav tm="0">
                                          <p:val>
                                            <p:strVal val="#ppt_x"/>
                                          </p:val>
                                        </p:tav>
                                        <p:tav tm="100000">
                                          <p:val>
                                            <p:strVal val="#ppt_x"/>
                                          </p:val>
                                        </p:tav>
                                      </p:tavLst>
                                    </p:anim>
                                    <p:anim calcmode="lin" valueType="num">
                                      <p:cBhvr additive="base">
                                        <p:cTn id="4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315" y="153977"/>
            <a:ext cx="11862263" cy="660981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182196" y="390699"/>
            <a:ext cx="4705004" cy="523220"/>
          </a:xfrm>
          <a:prstGeom prst="rect">
            <a:avLst/>
          </a:prstGeom>
          <a:noFill/>
        </p:spPr>
        <p:txBody>
          <a:bodyPr wrap="square" rtlCol="0">
            <a:spAutoFit/>
          </a:bodyPr>
          <a:lstStyle/>
          <a:p>
            <a:r>
              <a:rPr lang="en-GB" dirty="0" smtClean="0"/>
              <a:t>   </a:t>
            </a:r>
            <a:r>
              <a:rPr lang="en-GB" sz="2800" b="1" dirty="0" err="1" smtClean="0"/>
              <a:t>Landore</a:t>
            </a:r>
            <a:r>
              <a:rPr lang="en-GB" sz="2800" b="1" dirty="0" smtClean="0"/>
              <a:t>, Liberty Stadium</a:t>
            </a:r>
            <a:endParaRPr lang="en-GB" sz="2800" b="1" dirty="0"/>
          </a:p>
        </p:txBody>
      </p:sp>
    </p:spTree>
    <p:extLst>
      <p:ext uri="{BB962C8B-B14F-4D97-AF65-F5344CB8AC3E}">
        <p14:creationId xmlns:p14="http://schemas.microsoft.com/office/powerpoint/2010/main" val="381277658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65" y="158685"/>
            <a:ext cx="8291484" cy="6598818"/>
          </a:xfrm>
          <a:prstGeom prst="rect">
            <a:avLst/>
          </a:prstGeom>
          <a:solidFill>
            <a:schemeClr val="bg1"/>
          </a:solidFill>
          <a:ln w="38100">
            <a:solidFill>
              <a:schemeClr val="accent1"/>
            </a:solidFill>
          </a:ln>
        </p:spPr>
      </p:pic>
      <p:pic>
        <p:nvPicPr>
          <p:cNvPr id="4098"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0861" y="3540478"/>
            <a:ext cx="4823182" cy="3217025"/>
          </a:xfrm>
          <a:prstGeom prst="rect">
            <a:avLst/>
          </a:prstGeom>
          <a:solidFill>
            <a:schemeClr val="bg1"/>
          </a:solidFill>
          <a:ln w="38100">
            <a:solidFill>
              <a:schemeClr val="accent1"/>
            </a:solidFill>
          </a:ln>
        </p:spPr>
      </p:pic>
      <p:sp>
        <p:nvSpPr>
          <p:cNvPr id="3" name="TextBox 2"/>
          <p:cNvSpPr txBox="1"/>
          <p:nvPr/>
        </p:nvSpPr>
        <p:spPr>
          <a:xfrm>
            <a:off x="8695113" y="1113905"/>
            <a:ext cx="3233650" cy="1200329"/>
          </a:xfrm>
          <a:prstGeom prst="rect">
            <a:avLst/>
          </a:prstGeom>
          <a:noFill/>
        </p:spPr>
        <p:txBody>
          <a:bodyPr wrap="square" rtlCol="0">
            <a:spAutoFit/>
          </a:bodyPr>
          <a:lstStyle/>
          <a:p>
            <a:r>
              <a:rPr lang="en-GB" sz="2400" b="1" dirty="0" smtClean="0">
                <a:solidFill>
                  <a:schemeClr val="bg1"/>
                </a:solidFill>
              </a:rPr>
              <a:t>LANDORE COPPER WORKS, RECLAMATION</a:t>
            </a:r>
            <a:endParaRPr lang="en-GB" sz="2400" b="1" dirty="0">
              <a:solidFill>
                <a:schemeClr val="bg1"/>
              </a:solidFill>
            </a:endParaRPr>
          </a:p>
        </p:txBody>
      </p:sp>
    </p:spTree>
    <p:extLst>
      <p:ext uri="{BB962C8B-B14F-4D97-AF65-F5344CB8AC3E}">
        <p14:creationId xmlns:p14="http://schemas.microsoft.com/office/powerpoint/2010/main" val="28857842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4800" y="333242"/>
            <a:ext cx="7912549" cy="5618307"/>
          </a:xfrm>
          <a:prstGeom prst="rect">
            <a:avLst/>
          </a:prstGeom>
          <a:ln w="38100">
            <a:solidFill>
              <a:schemeClr val="accent1"/>
            </a:solidFill>
          </a:ln>
        </p:spPr>
      </p:pic>
      <p:sp>
        <p:nvSpPr>
          <p:cNvPr id="4" name="TextBox 3"/>
          <p:cNvSpPr txBox="1"/>
          <p:nvPr/>
        </p:nvSpPr>
        <p:spPr>
          <a:xfrm>
            <a:off x="404849" y="460183"/>
            <a:ext cx="2617557" cy="2308324"/>
          </a:xfrm>
          <a:prstGeom prst="rect">
            <a:avLst/>
          </a:prstGeom>
          <a:noFill/>
        </p:spPr>
        <p:txBody>
          <a:bodyPr wrap="square" rtlCol="0">
            <a:spAutoFit/>
          </a:bodyPr>
          <a:lstStyle/>
          <a:p>
            <a:r>
              <a:rPr lang="en-GB" b="1" dirty="0">
                <a:solidFill>
                  <a:schemeClr val="bg1"/>
                </a:solidFill>
              </a:rPr>
              <a:t>FINDING a FOUNDRY</a:t>
            </a:r>
          </a:p>
          <a:p>
            <a:endParaRPr lang="en-GB" b="1" dirty="0">
              <a:solidFill>
                <a:schemeClr val="bg1"/>
              </a:solidFill>
            </a:endParaRPr>
          </a:p>
          <a:p>
            <a:r>
              <a:rPr lang="en-GB" b="1" dirty="0">
                <a:solidFill>
                  <a:schemeClr val="bg1"/>
                </a:solidFill>
              </a:rPr>
              <a:t>The HAFOD/MORFA COPPER WORKS….</a:t>
            </a:r>
          </a:p>
          <a:p>
            <a:endParaRPr lang="en-GB" b="1" dirty="0">
              <a:solidFill>
                <a:schemeClr val="bg1"/>
              </a:solidFill>
            </a:endParaRPr>
          </a:p>
          <a:p>
            <a:r>
              <a:rPr lang="en-GB" b="1" dirty="0">
                <a:solidFill>
                  <a:schemeClr val="bg1"/>
                </a:solidFill>
              </a:rPr>
              <a:t>Site of the Liberty Stadium and Shopping Complex</a:t>
            </a:r>
            <a:r>
              <a:rPr lang="en-GB" dirty="0"/>
              <a:t>.</a:t>
            </a:r>
          </a:p>
        </p:txBody>
      </p:sp>
      <p:pic>
        <p:nvPicPr>
          <p:cNvPr id="5122" name="Picture 2" descr="The remains of an 1840s cast house and 1828 rolling mill found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470" y="3150524"/>
            <a:ext cx="5487872" cy="3427749"/>
          </a:xfrm>
          <a:prstGeom prst="rect">
            <a:avLst/>
          </a:prstGeom>
          <a:noFill/>
          <a:ln w="28575">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00651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6460" y="187167"/>
            <a:ext cx="4695039" cy="2702378"/>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1887" y="187166"/>
            <a:ext cx="6728706" cy="5299233"/>
          </a:xfrm>
          <a:prstGeom prst="rect">
            <a:avLst/>
          </a:prstGeom>
        </p:spPr>
      </p:pic>
      <p:cxnSp>
        <p:nvCxnSpPr>
          <p:cNvPr id="8" name="Straight Arrow Connector 7"/>
          <p:cNvCxnSpPr/>
          <p:nvPr/>
        </p:nvCxnSpPr>
        <p:spPr>
          <a:xfrm flipH="1">
            <a:off x="1461407" y="595993"/>
            <a:ext cx="6049736" cy="849086"/>
          </a:xfrm>
          <a:prstGeom prst="straightConnector1">
            <a:avLst/>
          </a:prstGeom>
          <a:ln w="57150">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703523" y="3172641"/>
            <a:ext cx="4188278" cy="646331"/>
          </a:xfrm>
          <a:prstGeom prst="rect">
            <a:avLst/>
          </a:prstGeom>
          <a:noFill/>
        </p:spPr>
        <p:txBody>
          <a:bodyPr wrap="square" rtlCol="0">
            <a:spAutoFit/>
          </a:bodyPr>
          <a:lstStyle/>
          <a:p>
            <a:r>
              <a:rPr lang="en-GB" b="1" dirty="0">
                <a:solidFill>
                  <a:schemeClr val="bg1"/>
                </a:solidFill>
              </a:rPr>
              <a:t>Swansea Castle under the new Primark Store.</a:t>
            </a:r>
          </a:p>
        </p:txBody>
      </p:sp>
    </p:spTree>
    <p:extLst>
      <p:ext uri="{BB962C8B-B14F-4D97-AF65-F5344CB8AC3E}">
        <p14:creationId xmlns:p14="http://schemas.microsoft.com/office/powerpoint/2010/main" val="67124661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9"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00980" y="0"/>
            <a:ext cx="97768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9162613" y="6092975"/>
            <a:ext cx="302938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OBSERVATIONS ?</a:t>
            </a:r>
          </a:p>
        </p:txBody>
      </p:sp>
    </p:spTree>
    <p:extLst>
      <p:ext uri="{BB962C8B-B14F-4D97-AF65-F5344CB8AC3E}">
        <p14:creationId xmlns:p14="http://schemas.microsoft.com/office/powerpoint/2010/main" val="409655211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3"/>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800705" cy="6858000"/>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858895" y="5642485"/>
            <a:ext cx="3433157" cy="584775"/>
          </a:xfrm>
          <a:prstGeom prst="rect">
            <a:avLst/>
          </a:prstGeom>
          <a:noFill/>
        </p:spPr>
        <p:txBody>
          <a:bodyPr wrap="square" rtlCol="0">
            <a:spAutoFit/>
          </a:bodyPr>
          <a:lstStyle/>
          <a:p>
            <a:r>
              <a:rPr lang="en-GB" sz="3200" b="1" dirty="0" smtClean="0"/>
              <a:t>15 </a:t>
            </a:r>
            <a:r>
              <a:rPr lang="en-GB" sz="3200" b="1" dirty="0"/>
              <a:t>MINUTES</a:t>
            </a:r>
          </a:p>
        </p:txBody>
      </p:sp>
      <p:sp>
        <p:nvSpPr>
          <p:cNvPr id="3" name="TextBox 2"/>
          <p:cNvSpPr txBox="1"/>
          <p:nvPr/>
        </p:nvSpPr>
        <p:spPr>
          <a:xfrm>
            <a:off x="9975273" y="4688378"/>
            <a:ext cx="2086494" cy="954107"/>
          </a:xfrm>
          <a:prstGeom prst="rect">
            <a:avLst/>
          </a:prstGeom>
          <a:solidFill>
            <a:schemeClr val="tx1">
              <a:lumMod val="85000"/>
            </a:schemeClr>
          </a:solidFill>
        </p:spPr>
        <p:txBody>
          <a:bodyPr wrap="square" rtlCol="0">
            <a:spAutoFit/>
          </a:bodyPr>
          <a:lstStyle/>
          <a:p>
            <a:r>
              <a:rPr lang="en-GB" sz="2800" dirty="0" smtClean="0">
                <a:solidFill>
                  <a:schemeClr val="bg1"/>
                </a:solidFill>
                <a:latin typeface="Arial" panose="020B0604020202020204" pitchFamily="34" charset="0"/>
                <a:cs typeface="Arial" panose="020B0604020202020204" pitchFamily="34" charset="0"/>
              </a:rPr>
              <a:t>POSSIBLE RISK ?</a:t>
            </a:r>
            <a:endParaRPr lang="en-GB"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936962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ChangeArrowheads="1"/>
          </p:cNvSpPr>
          <p:nvPr/>
        </p:nvSpPr>
        <p:spPr bwMode="auto">
          <a:xfrm>
            <a:off x="683472" y="3741338"/>
            <a:ext cx="10659275"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Aerial photographs and satellite imagery can be used both in the preparation and revision of maps and plans and for the interpretation of site features or earlier uses of a site. </a:t>
            </a: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Archives </a:t>
            </a:r>
            <a:r>
              <a:rPr lang="en-GB" altLang="en-US" dirty="0">
                <a:solidFill>
                  <a:srgbClr val="000000"/>
                </a:solidFill>
                <a:latin typeface="Arial" panose="020B0604020202020204" pitchFamily="34" charset="0"/>
              </a:rPr>
              <a:t>of imagery can be used to "look back in time" and gain a baseline that might otherwise not be available.</a:t>
            </a:r>
            <a:endParaRPr lang="en-GB" altLang="en-US" dirty="0">
              <a:solidFill>
                <a:prstClr val="white"/>
              </a:solidFill>
              <a:latin typeface="Arial" panose="020B0604020202020204" pitchFamily="34" charset="0"/>
            </a:endParaRPr>
          </a:p>
          <a:p>
            <a:pPr algn="just" eaLnBrk="0" fontAlgn="base" hangingPunct="0">
              <a:spcBef>
                <a:spcPct val="0"/>
              </a:spcBef>
              <a:spcAft>
                <a:spcPct val="0"/>
              </a:spcAft>
            </a:pPr>
            <a:endParaRPr lang="en-GB" altLang="en-US" dirty="0">
              <a:solidFill>
                <a:prstClr val="white"/>
              </a:solidFill>
            </a:endParaRPr>
          </a:p>
        </p:txBody>
      </p:sp>
      <p:sp>
        <p:nvSpPr>
          <p:cNvPr id="46085" name="Rectangle 6"/>
          <p:cNvSpPr>
            <a:spLocks noChangeArrowheads="1"/>
          </p:cNvSpPr>
          <p:nvPr/>
        </p:nvSpPr>
        <p:spPr bwMode="auto">
          <a:xfrm>
            <a:off x="683471" y="3069362"/>
            <a:ext cx="1233425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srgbClr val="000000"/>
                </a:solidFill>
                <a:latin typeface="Arial" panose="020B0604020202020204" pitchFamily="34" charset="0"/>
              </a:rPr>
              <a:t>Accurate, contoured maps can be produced from aerial </a:t>
            </a:r>
            <a:r>
              <a:rPr lang="en-GB" altLang="en-US" dirty="0" smtClean="0">
                <a:solidFill>
                  <a:srgbClr val="000000"/>
                </a:solidFill>
                <a:latin typeface="Arial" panose="020B0604020202020204" pitchFamily="34" charset="0"/>
              </a:rPr>
              <a:t>photographs    (3D DRONE IMAGES)</a:t>
            </a:r>
            <a:endParaRPr lang="en-GB" altLang="en-US" dirty="0">
              <a:solidFill>
                <a:prstClr val="white"/>
              </a:solidFill>
            </a:endParaRPr>
          </a:p>
        </p:txBody>
      </p:sp>
      <p:sp>
        <p:nvSpPr>
          <p:cNvPr id="7" name="Rectangle 6"/>
          <p:cNvSpPr/>
          <p:nvPr/>
        </p:nvSpPr>
        <p:spPr>
          <a:xfrm>
            <a:off x="683472" y="1289945"/>
            <a:ext cx="10590415" cy="1477328"/>
          </a:xfrm>
          <a:prstGeom prst="rect">
            <a:avLst/>
          </a:prstGeom>
        </p:spPr>
        <p:txBody>
          <a:bodyPr wrap="square">
            <a:spAutoFit/>
          </a:body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During the desk study phase, </a:t>
            </a:r>
            <a:r>
              <a:rPr lang="en-GB" altLang="en-US" dirty="0" smtClean="0">
                <a:solidFill>
                  <a:srgbClr val="000000"/>
                </a:solidFill>
                <a:latin typeface="Arial" panose="020B0604020202020204" pitchFamily="34" charset="0"/>
              </a:rPr>
              <a:t>aerial imagery </a:t>
            </a:r>
            <a:r>
              <a:rPr lang="en-GB" altLang="en-US" dirty="0">
                <a:solidFill>
                  <a:srgbClr val="000000"/>
                </a:solidFill>
                <a:latin typeface="Arial" panose="020B0604020202020204" pitchFamily="34" charset="0"/>
              </a:rPr>
              <a:t>can assist in the identification of geological and geomorphological features on or in relation to a site, and in the interpretation of earlier uses of the site</a:t>
            </a:r>
            <a:r>
              <a:rPr lang="en-GB" altLang="en-US" dirty="0" smtClean="0">
                <a:solidFill>
                  <a:srgbClr val="000000"/>
                </a:solidFill>
                <a:latin typeface="Arial" panose="020B0604020202020204" pitchFamily="34" charset="0"/>
              </a:rPr>
              <a:t>.</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In </a:t>
            </a:r>
            <a:r>
              <a:rPr lang="en-GB" altLang="en-US" dirty="0">
                <a:solidFill>
                  <a:srgbClr val="000000"/>
                </a:solidFill>
                <a:latin typeface="Arial" panose="020B0604020202020204" pitchFamily="34" charset="0"/>
              </a:rPr>
              <a:t>the UK, a considerable database of aerial photography has been available since the 1940s, particularly in urban areas, and existing sources should be checked in the first instance </a:t>
            </a:r>
            <a:endParaRPr lang="en-GB" altLang="en-US" dirty="0">
              <a:solidFill>
                <a:prstClr val="white"/>
              </a:solidFill>
            </a:endParaRPr>
          </a:p>
        </p:txBody>
      </p:sp>
      <p:sp>
        <p:nvSpPr>
          <p:cNvPr id="8" name="Rectangle 2"/>
          <p:cNvSpPr>
            <a:spLocks noChangeArrowheads="1"/>
          </p:cNvSpPr>
          <p:nvPr/>
        </p:nvSpPr>
        <p:spPr bwMode="auto">
          <a:xfrm>
            <a:off x="-199505" y="63574"/>
            <a:ext cx="530808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Tahoma" panose="020B0604030504040204" pitchFamily="34" charset="0"/>
                <a:cs typeface="Arial" panose="020B0604020202020204" pitchFamily="34" charset="0"/>
              </a:defRPr>
            </a:lvl1pPr>
            <a:lvl2pPr>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lvl="1" algn="ctr" fontAlgn="base">
              <a:spcBef>
                <a:spcPct val="0"/>
              </a:spcBef>
              <a:spcAft>
                <a:spcPct val="0"/>
              </a:spcAft>
            </a:pPr>
            <a:r>
              <a:rPr lang="en-GB" altLang="en-US" sz="4000" dirty="0">
                <a:solidFill>
                  <a:prstClr val="black"/>
                </a:solidFill>
                <a:cs typeface="Tahoma" panose="020B0604030504040204" pitchFamily="34" charset="0"/>
              </a:rPr>
              <a:t>Aerial </a:t>
            </a:r>
            <a:r>
              <a:rPr lang="en-GB" altLang="en-US" sz="4000" dirty="0" smtClean="0">
                <a:solidFill>
                  <a:prstClr val="black"/>
                </a:solidFill>
                <a:cs typeface="Tahoma" panose="020B0604030504040204" pitchFamily="34" charset="0"/>
              </a:rPr>
              <a:t>photographs</a:t>
            </a:r>
            <a:endParaRPr lang="en-GB" altLang="en-US" sz="4000" dirty="0">
              <a:solidFill>
                <a:prstClr val="black"/>
              </a:solidFill>
              <a:cs typeface="Tahoma" panose="020B0604030504040204" pitchFamily="34" charset="0"/>
            </a:endParaRPr>
          </a:p>
        </p:txBody>
      </p:sp>
    </p:spTree>
    <p:extLst>
      <p:ext uri="{BB962C8B-B14F-4D97-AF65-F5344CB8AC3E}">
        <p14:creationId xmlns:p14="http://schemas.microsoft.com/office/powerpoint/2010/main" val="31012628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91035" y="628214"/>
            <a:ext cx="10637753" cy="4524315"/>
          </a:xfrm>
          <a:prstGeom prst="rect">
            <a:avLst/>
          </a:prstGeom>
          <a:noFill/>
        </p:spPr>
        <p:txBody>
          <a:bodyPr wrap="square" rtlCol="0">
            <a:spAutoFit/>
          </a:bodyPr>
          <a:lstStyle/>
          <a:p>
            <a:r>
              <a:rPr lang="en-GB" dirty="0" smtClean="0">
                <a:solidFill>
                  <a:schemeClr val="bg1"/>
                </a:solidFill>
                <a:latin typeface="Arial" panose="020B0604020202020204" pitchFamily="34" charset="0"/>
                <a:cs typeface="Arial" panose="020B0604020202020204" pitchFamily="34" charset="0"/>
              </a:rPr>
              <a:t>Photographs show vegetation and soil, generally drift and bedrock (Interprets ground conditions)</a:t>
            </a:r>
          </a:p>
          <a:p>
            <a:r>
              <a:rPr lang="en-GB" dirty="0" smtClean="0"/>
              <a:t>Identification </a:t>
            </a:r>
            <a:r>
              <a:rPr lang="en-GB" dirty="0"/>
              <a:t>and understanding of buried </a:t>
            </a:r>
            <a:r>
              <a:rPr lang="en-GB" dirty="0" smtClean="0"/>
              <a:t>objects </a:t>
            </a:r>
            <a:r>
              <a:rPr lang="en-GB" dirty="0"/>
              <a:t>visible as cropmarks and </a:t>
            </a:r>
            <a:r>
              <a:rPr lang="en-GB" dirty="0" smtClean="0"/>
              <a:t>soil marks </a:t>
            </a:r>
            <a:r>
              <a:rPr lang="en-GB" dirty="0"/>
              <a:t>as well as those surviving as earthworks or standing structures.</a:t>
            </a:r>
            <a:endParaRPr lang="en-GB" dirty="0" smtClean="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dirty="0" smtClean="0">
                <a:solidFill>
                  <a:schemeClr val="bg1"/>
                </a:solidFill>
                <a:latin typeface="Arial" panose="020B0604020202020204" pitchFamily="34" charset="0"/>
                <a:cs typeface="Arial" panose="020B0604020202020204" pitchFamily="34" charset="0"/>
              </a:rPr>
              <a:t>Tone of ground: </a:t>
            </a:r>
          </a:p>
          <a:p>
            <a:r>
              <a:rPr lang="en-GB" dirty="0" smtClean="0">
                <a:solidFill>
                  <a:schemeClr val="bg1"/>
                </a:solidFill>
                <a:latin typeface="Arial" panose="020B0604020202020204" pitchFamily="34" charset="0"/>
                <a:cs typeface="Arial" panose="020B0604020202020204" pitchFamily="34" charset="0"/>
              </a:rPr>
              <a:t>Generally relates to water content of soil and plants: dark tone= wet clay  or light =  sand</a:t>
            </a:r>
          </a:p>
          <a:p>
            <a:endParaRPr lang="en-GB" dirty="0">
              <a:solidFill>
                <a:schemeClr val="bg1"/>
              </a:solidFill>
              <a:latin typeface="Arial" panose="020B0604020202020204" pitchFamily="34" charset="0"/>
              <a:cs typeface="Arial" panose="020B0604020202020204" pitchFamily="34" charset="0"/>
            </a:endParaRPr>
          </a:p>
          <a:p>
            <a:r>
              <a:rPr lang="en-GB" dirty="0" smtClean="0">
                <a:solidFill>
                  <a:schemeClr val="bg1"/>
                </a:solidFill>
                <a:latin typeface="Arial" panose="020B0604020202020204" pitchFamily="34" charset="0"/>
                <a:cs typeface="Arial" panose="020B0604020202020204" pitchFamily="34" charset="0"/>
              </a:rPr>
              <a:t>Texture: drainage channel density and patterns, country rock banding and </a:t>
            </a:r>
            <a:r>
              <a:rPr lang="en-GB" dirty="0" err="1" smtClean="0">
                <a:solidFill>
                  <a:schemeClr val="bg1"/>
                </a:solidFill>
                <a:latin typeface="Arial" panose="020B0604020202020204" pitchFamily="34" charset="0"/>
                <a:cs typeface="Arial" panose="020B0604020202020204" pitchFamily="34" charset="0"/>
              </a:rPr>
              <a:t>lineations</a:t>
            </a:r>
            <a:r>
              <a:rPr lang="en-GB" dirty="0" smtClean="0">
                <a:solidFill>
                  <a:schemeClr val="bg1"/>
                </a:solidFill>
                <a:latin typeface="Arial" panose="020B0604020202020204" pitchFamily="34" charset="0"/>
                <a:cs typeface="Arial" panose="020B0604020202020204" pitchFamily="34" charset="0"/>
              </a:rPr>
              <a:t>, patchy or mottled ground.</a:t>
            </a:r>
          </a:p>
          <a:p>
            <a:endParaRPr lang="en-GB" dirty="0">
              <a:solidFill>
                <a:schemeClr val="bg1"/>
              </a:solidFill>
              <a:latin typeface="Arial" panose="020B0604020202020204" pitchFamily="34" charset="0"/>
              <a:cs typeface="Arial" panose="020B0604020202020204" pitchFamily="34" charset="0"/>
            </a:endParaRPr>
          </a:p>
          <a:p>
            <a:r>
              <a:rPr lang="en-GB" dirty="0" smtClean="0">
                <a:solidFill>
                  <a:schemeClr val="bg1"/>
                </a:solidFill>
                <a:latin typeface="Arial" panose="020B0604020202020204" pitchFamily="34" charset="0"/>
                <a:cs typeface="Arial" panose="020B0604020202020204" pitchFamily="34" charset="0"/>
              </a:rPr>
              <a:t>Trend: Single linear features or correlations may trace geological boundaries or structures.</a:t>
            </a:r>
          </a:p>
          <a:p>
            <a:endParaRPr lang="en-GB" dirty="0">
              <a:solidFill>
                <a:schemeClr val="bg1"/>
              </a:solidFill>
              <a:latin typeface="Arial" panose="020B0604020202020204" pitchFamily="34" charset="0"/>
              <a:cs typeface="Arial" panose="020B0604020202020204" pitchFamily="34" charset="0"/>
            </a:endParaRPr>
          </a:p>
          <a:p>
            <a:r>
              <a:rPr lang="en-GB" dirty="0" smtClean="0">
                <a:solidFill>
                  <a:schemeClr val="bg1"/>
                </a:solidFill>
                <a:latin typeface="Arial" panose="020B0604020202020204" pitchFamily="34" charset="0"/>
                <a:cs typeface="Arial" panose="020B0604020202020204" pitchFamily="34" charset="0"/>
              </a:rPr>
              <a:t>Landslips, sinkholes, old channels, terraces, breaks in slope.</a:t>
            </a:r>
          </a:p>
          <a:p>
            <a:endParaRPr lang="en-GB" dirty="0" smtClean="0">
              <a:solidFill>
                <a:schemeClr val="bg1"/>
              </a:solidFill>
              <a:latin typeface="Arial" panose="020B0604020202020204" pitchFamily="34" charset="0"/>
              <a:cs typeface="Arial" panose="020B0604020202020204" pitchFamily="34" charset="0"/>
            </a:endParaRPr>
          </a:p>
          <a:p>
            <a:r>
              <a:rPr lang="en-GB" dirty="0" smtClean="0">
                <a:solidFill>
                  <a:schemeClr val="bg1"/>
                </a:solidFill>
                <a:latin typeface="Arial" panose="020B0604020202020204" pitchFamily="34" charset="0"/>
                <a:cs typeface="Arial" panose="020B0604020202020204" pitchFamily="34" charset="0"/>
              </a:rPr>
              <a:t>Man made features : plough patterns relate to field boundaries, buried structures affecting field colouration.</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611661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ChangeArrowheads="1"/>
          </p:cNvSpPr>
          <p:nvPr/>
        </p:nvSpPr>
        <p:spPr bwMode="auto">
          <a:xfrm>
            <a:off x="722445" y="648574"/>
            <a:ext cx="10832246"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The key national archives of aerial photographs in the UK are:</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a) for England — English Heritage Archive;</a:t>
            </a:r>
            <a:r>
              <a:rPr lang="en-GB" altLang="en-US" baseline="30000" dirty="0">
                <a:solidFill>
                  <a:srgbClr val="2FB4F8"/>
                </a:solidFill>
                <a:latin typeface="Arial" panose="020B0604020202020204" pitchFamily="34" charset="0"/>
              </a:rPr>
              <a:t>2</a:t>
            </a:r>
          </a:p>
          <a:p>
            <a:pPr algn="just" eaLnBrk="0" fontAlgn="base" hangingPunct="0">
              <a:spcBef>
                <a:spcPct val="0"/>
              </a:spcBef>
              <a:spcAft>
                <a:spcPct val="0"/>
              </a:spcAft>
              <a:buFont typeface="Arial" panose="020B0604020202020204" pitchFamily="34" charset="0"/>
              <a:buChar char="•"/>
            </a:pPr>
            <a:r>
              <a:rPr lang="en-GB" altLang="en-US" baseline="30000" dirty="0">
                <a:solidFill>
                  <a:srgbClr val="2FB4F8"/>
                </a:solidFill>
                <a:latin typeface="Arial" panose="020B0604020202020204" pitchFamily="34" charset="0"/>
              </a:rPr>
              <a:t>6</a:t>
            </a: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b) for Wales — Central Register of Air Photography for Wales;</a:t>
            </a:r>
            <a:r>
              <a:rPr lang="en-GB" altLang="en-US" baseline="30000" dirty="0">
                <a:solidFill>
                  <a:srgbClr val="2FB4F8"/>
                </a:solidFill>
                <a:latin typeface="Arial" panose="020B0604020202020204" pitchFamily="34" charset="0"/>
              </a:rPr>
              <a:t>27)</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c) for Scotland — Royal Commission on the Ancient and Historic </a:t>
            </a:r>
            <a:r>
              <a:rPr lang="en-GB" altLang="en-US" dirty="0" smtClean="0">
                <a:solidFill>
                  <a:srgbClr val="000000"/>
                </a:solidFill>
                <a:latin typeface="Arial" panose="020B0604020202020204" pitchFamily="34" charset="0"/>
              </a:rPr>
              <a:t> Monuments </a:t>
            </a:r>
            <a:r>
              <a:rPr lang="en-GB" altLang="en-US" dirty="0">
                <a:solidFill>
                  <a:srgbClr val="000000"/>
                </a:solidFill>
                <a:latin typeface="Arial" panose="020B0604020202020204" pitchFamily="34" charset="0"/>
              </a:rPr>
              <a:t>of Scotland (RCAHMS);</a:t>
            </a:r>
            <a:r>
              <a:rPr lang="en-GB" altLang="en-US" baseline="30000" dirty="0">
                <a:solidFill>
                  <a:srgbClr val="2FB4F8"/>
                </a:solidFill>
                <a:latin typeface="Arial" panose="020B0604020202020204" pitchFamily="34" charset="0"/>
              </a:rPr>
              <a:t>28)</a:t>
            </a:r>
            <a:endParaRPr lang="en-GB" altLang="en-US" dirty="0">
              <a:solidFill>
                <a:srgbClr val="000000"/>
              </a:solidFill>
              <a:latin typeface="Arial" panose="020B0604020202020204" pitchFamily="34" charset="0"/>
            </a:endParaRPr>
          </a:p>
        </p:txBody>
      </p:sp>
      <p:sp>
        <p:nvSpPr>
          <p:cNvPr id="48131" name="Rectangle 3"/>
          <p:cNvSpPr>
            <a:spLocks noChangeArrowheads="1"/>
          </p:cNvSpPr>
          <p:nvPr/>
        </p:nvSpPr>
        <p:spPr bwMode="auto">
          <a:xfrm>
            <a:off x="464592" y="2881005"/>
            <a:ext cx="7696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    </a:t>
            </a:r>
            <a:r>
              <a:rPr lang="en-GB" altLang="en-US" dirty="0" smtClean="0">
                <a:solidFill>
                  <a:srgbClr val="000000"/>
                </a:solidFill>
                <a:latin typeface="Arial" panose="020B0604020202020204" pitchFamily="34" charset="0"/>
              </a:rPr>
              <a:t>d</a:t>
            </a:r>
            <a:r>
              <a:rPr lang="en-GB" altLang="en-US" dirty="0">
                <a:solidFill>
                  <a:srgbClr val="000000"/>
                </a:solidFill>
                <a:latin typeface="Arial" panose="020B0604020202020204" pitchFamily="34" charset="0"/>
              </a:rPr>
              <a:t>)  Northern Ireland — Land and Property Services, </a:t>
            </a:r>
          </a:p>
          <a:p>
            <a:pPr algn="just" eaLnBrk="0" fontAlgn="base" hangingPunct="0">
              <a:spcBef>
                <a:spcPct val="0"/>
              </a:spcBef>
              <a:spcAft>
                <a:spcPct val="0"/>
              </a:spcAft>
            </a:pPr>
            <a:r>
              <a:rPr lang="en-GB" altLang="en-US" dirty="0">
                <a:solidFill>
                  <a:srgbClr val="000000"/>
                </a:solidFill>
                <a:latin typeface="Arial" panose="020B0604020202020204" pitchFamily="34" charset="0"/>
              </a:rPr>
              <a:t>          Department of Finance and Personnel Northern Ireland.</a:t>
            </a:r>
            <a:endParaRPr lang="en-GB" altLang="en-US" dirty="0">
              <a:solidFill>
                <a:prstClr val="white"/>
              </a:solidFill>
            </a:endParaRPr>
          </a:p>
        </p:txBody>
      </p:sp>
    </p:spTree>
    <p:extLst>
      <p:ext uri="{BB962C8B-B14F-4D97-AF65-F5344CB8AC3E}">
        <p14:creationId xmlns:p14="http://schemas.microsoft.com/office/powerpoint/2010/main" val="293246696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94046" y="1947462"/>
            <a:ext cx="8878754" cy="1692771"/>
          </a:xfrm>
          <a:prstGeom prst="rect">
            <a:avLst/>
          </a:prstGeom>
          <a:noFill/>
        </p:spPr>
        <p:txBody>
          <a:bodyPr wrap="square" rtlCol="0">
            <a:spAutoFit/>
          </a:bodyPr>
          <a:lstStyle/>
          <a:p>
            <a:r>
              <a:rPr lang="en-GB" sz="3200" dirty="0" smtClean="0"/>
              <a:t>THE ENVIRONMENTAL INVESTIGATION…..</a:t>
            </a:r>
          </a:p>
          <a:p>
            <a:endParaRPr lang="en-GB" dirty="0"/>
          </a:p>
          <a:p>
            <a:r>
              <a:rPr lang="en-GB" dirty="0" smtClean="0"/>
              <a:t>TIE’S to SITE INVESTIGATION</a:t>
            </a:r>
          </a:p>
          <a:p>
            <a:endParaRPr lang="en-GB" dirty="0" smtClean="0"/>
          </a:p>
          <a:p>
            <a:r>
              <a:rPr lang="en-GB" dirty="0" smtClean="0"/>
              <a:t>PART OF FEASIBILITY STUDY</a:t>
            </a:r>
            <a:endParaRPr lang="en-GB" dirty="0"/>
          </a:p>
        </p:txBody>
      </p:sp>
    </p:spTree>
    <p:extLst>
      <p:ext uri="{BB962C8B-B14F-4D97-AF65-F5344CB8AC3E}">
        <p14:creationId xmlns:p14="http://schemas.microsoft.com/office/powerpoint/2010/main" val="413543116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702</TotalTime>
  <Words>3767</Words>
  <Application>Microsoft Office PowerPoint</Application>
  <PresentationFormat>Widescreen</PresentationFormat>
  <Paragraphs>436</Paragraphs>
  <Slides>55</Slides>
  <Notes>2</Notes>
  <HiddenSlides>2</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55</vt:i4>
      </vt:variant>
    </vt:vector>
  </HeadingPairs>
  <TitlesOfParts>
    <vt:vector size="65" baseType="lpstr">
      <vt:lpstr>&amp;quot</vt:lpstr>
      <vt:lpstr>Arial</vt:lpstr>
      <vt:lpstr>Calibri</vt:lpstr>
      <vt:lpstr>Century Gothic</vt:lpstr>
      <vt:lpstr>Lucida Sans Unicode</vt:lpstr>
      <vt:lpstr>Open Sans</vt:lpstr>
      <vt:lpstr>Tahoma</vt:lpstr>
      <vt:lpstr>Wingdings</vt:lpstr>
      <vt:lpstr>Wingdings 3</vt:lpstr>
      <vt:lpstr>Slice</vt:lpstr>
      <vt:lpstr>CODE OF PRACTICE FOR GROUND INVESTIGATION 1 </vt:lpstr>
      <vt:lpstr>PowerPoint Presentation</vt:lpstr>
      <vt:lpstr>SITE EXPLORATION PROGRAM </vt:lpstr>
      <vt:lpstr>PowerPoint Presentation</vt:lpstr>
      <vt:lpstr>PowerPoint Presentation</vt:lpstr>
      <vt:lpstr>PowerPoint Presentation</vt:lpstr>
      <vt:lpstr>Soil Characteristics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Importance of Site Investigation</vt:lpstr>
      <vt:lpstr>PowerPoint Presentation</vt:lpstr>
      <vt:lpstr>The END purpose of a soil investigation program for the ENGINEER</vt:lpstr>
      <vt:lpstr>PowerPoint Presentation</vt:lpstr>
      <vt:lpstr>METHOD/PLANNING OF SITE INVESTIGATION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CODE OF PRACTICE FOR GROUND INVESTIGATION 1</dc:title>
  <dc:creator>Alan Nantel</dc:creator>
  <cp:lastModifiedBy>Alan Nantel</cp:lastModifiedBy>
  <cp:revision>57</cp:revision>
  <dcterms:created xsi:type="dcterms:W3CDTF">2019-08-29T08:48:12Z</dcterms:created>
  <dcterms:modified xsi:type="dcterms:W3CDTF">2020-10-05T12:44:11Z</dcterms:modified>
</cp:coreProperties>
</file>