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78" r:id="rId10"/>
    <p:sldId id="264" r:id="rId11"/>
    <p:sldId id="265" r:id="rId12"/>
    <p:sldId id="266" r:id="rId13"/>
    <p:sldId id="267" r:id="rId14"/>
    <p:sldId id="268" r:id="rId15"/>
    <p:sldId id="269" r:id="rId16"/>
    <p:sldId id="270" r:id="rId17"/>
    <p:sldId id="271" r:id="rId18"/>
    <p:sldId id="272" r:id="rId19"/>
    <p:sldId id="27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3" d="100"/>
          <a:sy n="43" d="100"/>
        </p:scale>
        <p:origin x="-1164" y="2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21AE37-2C35-4C8C-B9B5-F7D87D1ABA48}" type="datetimeFigureOut">
              <a:rPr lang="en-GB" smtClean="0"/>
              <a:t>28/04/2017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0BF4B6-A9D6-431E-82CA-57AF93F921B9}" type="slidenum">
              <a:rPr lang="en-GB" smtClean="0"/>
              <a:t>‹#›</a:t>
            </a:fld>
            <a:endParaRPr lang="en-GB"/>
          </a:p>
        </p:txBody>
      </p:sp>
    </p:spTree>
    <p:extLst>
      <p:ext uri="{BB962C8B-B14F-4D97-AF65-F5344CB8AC3E}">
        <p14:creationId xmlns:p14="http://schemas.microsoft.com/office/powerpoint/2010/main" val="850594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0BF4B6-A9D6-431E-82CA-57AF93F921B9}" type="slidenum">
              <a:rPr lang="en-GB" smtClean="0"/>
              <a:t>3</a:t>
            </a:fld>
            <a:endParaRPr lang="en-GB"/>
          </a:p>
        </p:txBody>
      </p:sp>
    </p:spTree>
    <p:extLst>
      <p:ext uri="{BB962C8B-B14F-4D97-AF65-F5344CB8AC3E}">
        <p14:creationId xmlns:p14="http://schemas.microsoft.com/office/powerpoint/2010/main" val="857096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SSL </a:t>
            </a:r>
            <a:r>
              <a:rPr lang="en-GB" dirty="0" err="1" smtClean="0"/>
              <a:t>Offloaders</a:t>
            </a:r>
            <a:r>
              <a:rPr lang="en-GB" dirty="0" smtClean="0"/>
              <a:t> – SSL can be run as a separate service from server</a:t>
            </a:r>
            <a:endParaRPr lang="en-GB" dirty="0"/>
          </a:p>
        </p:txBody>
      </p:sp>
      <p:sp>
        <p:nvSpPr>
          <p:cNvPr id="4" name="Slide Number Placeholder 3"/>
          <p:cNvSpPr>
            <a:spLocks noGrp="1"/>
          </p:cNvSpPr>
          <p:nvPr>
            <p:ph type="sldNum" sz="quarter" idx="10"/>
          </p:nvPr>
        </p:nvSpPr>
        <p:spPr/>
        <p:txBody>
          <a:bodyPr/>
          <a:lstStyle/>
          <a:p>
            <a:fld id="{5D0BF4B6-A9D6-431E-82CA-57AF93F921B9}" type="slidenum">
              <a:rPr lang="en-GB" smtClean="0"/>
              <a:t>4</a:t>
            </a:fld>
            <a:endParaRPr lang="en-GB"/>
          </a:p>
        </p:txBody>
      </p:sp>
    </p:spTree>
    <p:extLst>
      <p:ext uri="{BB962C8B-B14F-4D97-AF65-F5344CB8AC3E}">
        <p14:creationId xmlns:p14="http://schemas.microsoft.com/office/powerpoint/2010/main" val="1190808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Based on the user’s perception : the availability of a failed</a:t>
            </a:r>
            <a:r>
              <a:rPr lang="en-GB" baseline="0" dirty="0" smtClean="0"/>
              <a:t> application has to be resumed based on the user’s expectation of the recovery time. </a:t>
            </a:r>
            <a:endParaRPr lang="en-GB" dirty="0"/>
          </a:p>
        </p:txBody>
      </p:sp>
      <p:sp>
        <p:nvSpPr>
          <p:cNvPr id="4" name="Slide Number Placeholder 3"/>
          <p:cNvSpPr>
            <a:spLocks noGrp="1"/>
          </p:cNvSpPr>
          <p:nvPr>
            <p:ph type="sldNum" sz="quarter" idx="10"/>
          </p:nvPr>
        </p:nvSpPr>
        <p:spPr/>
        <p:txBody>
          <a:bodyPr/>
          <a:lstStyle/>
          <a:p>
            <a:fld id="{5D0BF4B6-A9D6-431E-82CA-57AF93F921B9}" type="slidenum">
              <a:rPr lang="en-GB" smtClean="0"/>
              <a:t>6</a:t>
            </a:fld>
            <a:endParaRPr lang="en-GB"/>
          </a:p>
        </p:txBody>
      </p:sp>
    </p:spTree>
    <p:extLst>
      <p:ext uri="{BB962C8B-B14F-4D97-AF65-F5344CB8AC3E}">
        <p14:creationId xmlns:p14="http://schemas.microsoft.com/office/powerpoint/2010/main" val="3359317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1EB506A-E6F3-4E63-8909-B320E932D46B}"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4135022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1EB506A-E6F3-4E63-8909-B320E932D46B}"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3865505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1EB506A-E6F3-4E63-8909-B320E932D46B}"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2461772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1EB506A-E6F3-4E63-8909-B320E932D46B}" type="datetimeFigureOut">
              <a:rPr lang="en-GB" smtClean="0"/>
              <a:t>28/04/2017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224215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1EB506A-E6F3-4E63-8909-B320E932D46B}" type="datetimeFigureOut">
              <a:rPr lang="en-GB" smtClean="0"/>
              <a:t>28/04/2017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3629254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1EB506A-E6F3-4E63-8909-B320E932D46B}" type="datetimeFigureOut">
              <a:rPr lang="en-GB" smtClean="0"/>
              <a:t>28/04/2017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1076056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EB506A-E6F3-4E63-8909-B320E932D46B}" type="datetimeFigureOut">
              <a:rPr lang="en-GB" smtClean="0"/>
              <a:t>28/04/2017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1050316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EB506A-E6F3-4E63-8909-B320E932D46B}" type="datetimeFigureOut">
              <a:rPr lang="en-GB" smtClean="0"/>
              <a:t>28/04/2017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188027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EB506A-E6F3-4E63-8909-B320E932D46B}" type="datetimeFigureOut">
              <a:rPr lang="en-GB" smtClean="0"/>
              <a:t>28/04/2017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58899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1EB506A-E6F3-4E63-8909-B320E932D46B}"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2601718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1EB506A-E6F3-4E63-8909-B320E932D46B}" type="datetimeFigureOut">
              <a:rPr lang="en-GB" smtClean="0"/>
              <a:t>28/04/2017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04883C-A68A-4351-BC0D-F3F6626EC2EB}" type="slidenum">
              <a:rPr lang="en-GB" smtClean="0"/>
              <a:t>‹#›</a:t>
            </a:fld>
            <a:endParaRPr lang="en-GB"/>
          </a:p>
        </p:txBody>
      </p:sp>
    </p:spTree>
    <p:extLst>
      <p:ext uri="{BB962C8B-B14F-4D97-AF65-F5344CB8AC3E}">
        <p14:creationId xmlns:p14="http://schemas.microsoft.com/office/powerpoint/2010/main" val="3683666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EB506A-E6F3-4E63-8909-B320E932D46B}" type="datetimeFigureOut">
              <a:rPr lang="en-GB" smtClean="0"/>
              <a:t>28/04/2017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04883C-A68A-4351-BC0D-F3F6626EC2EB}" type="slidenum">
              <a:rPr lang="en-GB" smtClean="0"/>
              <a:t>‹#›</a:t>
            </a:fld>
            <a:endParaRPr lang="en-GB"/>
          </a:p>
        </p:txBody>
      </p:sp>
    </p:spTree>
    <p:extLst>
      <p:ext uri="{BB962C8B-B14F-4D97-AF65-F5344CB8AC3E}">
        <p14:creationId xmlns:p14="http://schemas.microsoft.com/office/powerpoint/2010/main" val="549821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Center Technologies</a:t>
            </a:r>
            <a:endParaRPr lang="en-GB" dirty="0"/>
          </a:p>
        </p:txBody>
      </p:sp>
      <p:sp>
        <p:nvSpPr>
          <p:cNvPr id="3" name="Subtitle 2"/>
          <p:cNvSpPr>
            <a:spLocks noGrp="1"/>
          </p:cNvSpPr>
          <p:nvPr>
            <p:ph type="subTitle" idx="1"/>
          </p:nvPr>
        </p:nvSpPr>
        <p:spPr/>
        <p:txBody>
          <a:bodyPr/>
          <a:lstStyle/>
          <a:p>
            <a:r>
              <a:rPr lang="en-GB" dirty="0" smtClean="0"/>
              <a:t>Data Center Design</a:t>
            </a:r>
            <a:endParaRPr lang="en-GB" dirty="0"/>
          </a:p>
        </p:txBody>
      </p:sp>
    </p:spTree>
    <p:extLst>
      <p:ext uri="{BB962C8B-B14F-4D97-AF65-F5344CB8AC3E}">
        <p14:creationId xmlns:p14="http://schemas.microsoft.com/office/powerpoint/2010/main" val="25628660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Center Design Overview</a:t>
            </a:r>
            <a:endParaRPr lang="en-GB" dirty="0"/>
          </a:p>
        </p:txBody>
      </p:sp>
      <p:sp>
        <p:nvSpPr>
          <p:cNvPr id="3" name="Content Placeholder 2"/>
          <p:cNvSpPr>
            <a:spLocks noGrp="1"/>
          </p:cNvSpPr>
          <p:nvPr>
            <p:ph idx="1"/>
          </p:nvPr>
        </p:nvSpPr>
        <p:spPr>
          <a:xfrm>
            <a:off x="457200" y="1639341"/>
            <a:ext cx="8229600" cy="4525963"/>
          </a:xfrm>
        </p:spPr>
        <p:txBody>
          <a:bodyPr>
            <a:normAutofit/>
          </a:bodyPr>
          <a:lstStyle/>
          <a:p>
            <a:pPr algn="just"/>
            <a:r>
              <a:rPr lang="en-GB" sz="2600" dirty="0" smtClean="0"/>
              <a:t>Data Centers are rapidly evolving to accommodate higher expectations for growth, consolidation, and security.</a:t>
            </a:r>
          </a:p>
          <a:p>
            <a:pPr algn="just"/>
            <a:r>
              <a:rPr lang="en-GB" sz="2600" dirty="0" smtClean="0"/>
              <a:t>Traditional Layer 2 and Layer 3 designs have not changed drastically over the last few years, </a:t>
            </a:r>
          </a:p>
          <a:p>
            <a:pPr marL="0" indent="0" algn="ctr">
              <a:buNone/>
            </a:pPr>
            <a:r>
              <a:rPr lang="en-GB" sz="2600" dirty="0"/>
              <a:t>	</a:t>
            </a:r>
            <a:r>
              <a:rPr lang="en-GB" sz="2600" dirty="0" smtClean="0"/>
              <a:t>but</a:t>
            </a:r>
            <a:r>
              <a:rPr lang="en-GB" sz="2600" dirty="0"/>
              <a:t>,</a:t>
            </a:r>
            <a:r>
              <a:rPr lang="en-GB" sz="2600" dirty="0" smtClean="0"/>
              <a:t> </a:t>
            </a:r>
          </a:p>
          <a:p>
            <a:pPr marL="0" indent="0" algn="just">
              <a:buNone/>
            </a:pPr>
            <a:r>
              <a:rPr lang="en-GB" sz="2600" b="1" dirty="0" smtClean="0">
                <a:solidFill>
                  <a:srgbClr val="FF0000"/>
                </a:solidFill>
              </a:rPr>
              <a:t>stringent demands for uptime and service availability, coupled with new technology and protocols, make the design efforts more challenging and demanding</a:t>
            </a:r>
            <a:r>
              <a:rPr lang="en-GB" b="1" dirty="0" smtClean="0">
                <a:solidFill>
                  <a:srgbClr val="FF0000"/>
                </a:solidFill>
              </a:rPr>
              <a:t>.</a:t>
            </a:r>
          </a:p>
          <a:p>
            <a:pPr algn="just"/>
            <a:endParaRPr lang="en-GB" dirty="0"/>
          </a:p>
        </p:txBody>
      </p:sp>
    </p:spTree>
    <p:extLst>
      <p:ext uri="{BB962C8B-B14F-4D97-AF65-F5344CB8AC3E}">
        <p14:creationId xmlns:p14="http://schemas.microsoft.com/office/powerpoint/2010/main" val="38775584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49275" y="107576"/>
            <a:ext cx="8042276" cy="133695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Data Center(DC) </a:t>
            </a:r>
            <a:r>
              <a:rPr lang="en-GB" dirty="0" smtClean="0"/>
              <a:t>Demands</a:t>
            </a:r>
            <a:endParaRPr lang="en-GB" dirty="0"/>
          </a:p>
        </p:txBody>
      </p:sp>
      <p:sp>
        <p:nvSpPr>
          <p:cNvPr id="5" name="Content Placeholder 2"/>
          <p:cNvSpPr txBox="1">
            <a:spLocks/>
          </p:cNvSpPr>
          <p:nvPr/>
        </p:nvSpPr>
        <p:spPr>
          <a:xfrm>
            <a:off x="549275" y="1600201"/>
            <a:ext cx="8042276" cy="4343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Demands for scalability, flexibility, and high availability can be summarized as follows:</a:t>
            </a:r>
          </a:p>
          <a:p>
            <a:pPr lvl="1" algn="just"/>
            <a:r>
              <a:rPr lang="en-GB" b="1" dirty="0" smtClean="0">
                <a:solidFill>
                  <a:srgbClr val="FF0000"/>
                </a:solidFill>
              </a:rPr>
              <a:t>Scalability</a:t>
            </a:r>
            <a:r>
              <a:rPr lang="en-GB" dirty="0"/>
              <a:t> </a:t>
            </a:r>
            <a:r>
              <a:rPr lang="en-GB" dirty="0" smtClean="0"/>
              <a:t>: DC must support fast and seamless growth without major disruptions.</a:t>
            </a:r>
          </a:p>
          <a:p>
            <a:pPr lvl="1" algn="just"/>
            <a:r>
              <a:rPr lang="en-GB" b="1" dirty="0" smtClean="0">
                <a:solidFill>
                  <a:srgbClr val="FF0000"/>
                </a:solidFill>
              </a:rPr>
              <a:t>Flexibility</a:t>
            </a:r>
            <a:r>
              <a:rPr lang="en-GB" dirty="0"/>
              <a:t> </a:t>
            </a:r>
            <a:r>
              <a:rPr lang="en-GB" dirty="0" smtClean="0"/>
              <a:t>: DC must support new services without a major overhaul of its infrastructure.</a:t>
            </a:r>
          </a:p>
          <a:p>
            <a:pPr lvl="1" algn="just"/>
            <a:r>
              <a:rPr lang="en-GB" b="1" dirty="0" smtClean="0">
                <a:solidFill>
                  <a:srgbClr val="FF0000"/>
                </a:solidFill>
              </a:rPr>
              <a:t>High availability</a:t>
            </a:r>
            <a:r>
              <a:rPr lang="en-GB" dirty="0">
                <a:solidFill>
                  <a:srgbClr val="FF0000"/>
                </a:solidFill>
              </a:rPr>
              <a:t> </a:t>
            </a:r>
            <a:r>
              <a:rPr lang="en-GB" dirty="0" smtClean="0"/>
              <a:t>: DC must have no single point of failure and should offer predictable uptime (related to hard failures).</a:t>
            </a:r>
            <a:endParaRPr lang="en-GB" dirty="0"/>
          </a:p>
        </p:txBody>
      </p:sp>
    </p:spTree>
    <p:extLst>
      <p:ext uri="{BB962C8B-B14F-4D97-AF65-F5344CB8AC3E}">
        <p14:creationId xmlns:p14="http://schemas.microsoft.com/office/powerpoint/2010/main" val="37590353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Scalability</a:t>
            </a:r>
            <a:endParaRPr lang="en-GB"/>
          </a:p>
        </p:txBody>
      </p:sp>
      <p:sp>
        <p:nvSpPr>
          <p:cNvPr id="3" name="Content Placeholder 2"/>
          <p:cNvSpPr txBox="1">
            <a:spLocks/>
          </p:cNvSpPr>
          <p:nvPr/>
        </p:nvSpPr>
        <p:spPr>
          <a:xfrm>
            <a:off x="549275" y="1124744"/>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Scalability translates into the capability to sustain </a:t>
            </a:r>
          </a:p>
          <a:p>
            <a:pPr lvl="2" algn="just"/>
            <a:r>
              <a:rPr lang="en-GB" dirty="0" smtClean="0"/>
              <a:t>rapid growth in performance, </a:t>
            </a:r>
          </a:p>
          <a:p>
            <a:pPr lvl="2" algn="just"/>
            <a:r>
              <a:rPr lang="en-GB" dirty="0" smtClean="0"/>
              <a:t>the number of devices hosted in the Data Center, and the amount </a:t>
            </a:r>
          </a:p>
          <a:p>
            <a:pPr lvl="2" algn="just"/>
            <a:r>
              <a:rPr lang="en-GB" dirty="0" smtClean="0"/>
              <a:t>quality of the services offered.</a:t>
            </a:r>
          </a:p>
          <a:p>
            <a:pPr algn="just"/>
            <a:r>
              <a:rPr lang="en-GB" dirty="0" smtClean="0"/>
              <a:t>Scalability on the number of hosted devices refers to being capable of seamlessly adding</a:t>
            </a:r>
          </a:p>
          <a:p>
            <a:pPr lvl="2" algn="just"/>
            <a:r>
              <a:rPr lang="en-GB" dirty="0" smtClean="0"/>
              <a:t>more ports for servers, routers, switches, and any other service devices, such as server load balancers, firewalls, IDSs, and SSL </a:t>
            </a:r>
            <a:r>
              <a:rPr lang="en-GB" dirty="0" err="1" smtClean="0"/>
              <a:t>offloaders</a:t>
            </a:r>
            <a:r>
              <a:rPr lang="en-GB" dirty="0" smtClean="0"/>
              <a:t>.</a:t>
            </a:r>
            <a:endParaRPr lang="en-GB" dirty="0"/>
          </a:p>
        </p:txBody>
      </p:sp>
    </p:spTree>
    <p:extLst>
      <p:ext uri="{BB962C8B-B14F-4D97-AF65-F5344CB8AC3E}">
        <p14:creationId xmlns:p14="http://schemas.microsoft.com/office/powerpoint/2010/main" val="24434054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Flexibility</a:t>
            </a:r>
            <a:endParaRPr lang="en-GB"/>
          </a:p>
        </p:txBody>
      </p:sp>
      <p:sp>
        <p:nvSpPr>
          <p:cNvPr id="3" name="Content Placeholder 2"/>
          <p:cNvSpPr txBox="1">
            <a:spLocks/>
          </p:cNvSpPr>
          <p:nvPr/>
        </p:nvSpPr>
        <p:spPr>
          <a:xfrm>
            <a:off x="549275" y="1600201"/>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Flexibility translates into designs that accommodate new service offerings without requiring the complete redesign of the architecture or drastic changes outside the normal periods scheduled for maintenance. </a:t>
            </a:r>
          </a:p>
          <a:p>
            <a:pPr algn="just"/>
            <a:r>
              <a:rPr lang="en-GB" b="1" dirty="0" smtClean="0">
                <a:solidFill>
                  <a:srgbClr val="FF0000"/>
                </a:solidFill>
              </a:rPr>
              <a:t>Best approach: </a:t>
            </a:r>
            <a:r>
              <a:rPr lang="en-GB" dirty="0" smtClean="0"/>
              <a:t>A modular design in which the characteristics of the modules are known, and the steps to add more modules are simple </a:t>
            </a:r>
            <a:endParaRPr lang="en-GB" dirty="0"/>
          </a:p>
        </p:txBody>
      </p:sp>
    </p:spTree>
    <p:extLst>
      <p:ext uri="{BB962C8B-B14F-4D97-AF65-F5344CB8AC3E}">
        <p14:creationId xmlns:p14="http://schemas.microsoft.com/office/powerpoint/2010/main" val="4491147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435860"/>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High availability</a:t>
            </a:r>
            <a:endParaRPr lang="en-GB" dirty="0"/>
          </a:p>
        </p:txBody>
      </p:sp>
      <p:sp>
        <p:nvSpPr>
          <p:cNvPr id="3" name="Content Placeholder 2"/>
          <p:cNvSpPr txBox="1">
            <a:spLocks/>
          </p:cNvSpPr>
          <p:nvPr/>
        </p:nvSpPr>
        <p:spPr>
          <a:xfrm>
            <a:off x="549275" y="1600201"/>
            <a:ext cx="8042276" cy="434340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High availability translates into a fully redundant architecture in which all possible </a:t>
            </a:r>
            <a:r>
              <a:rPr lang="en-GB" dirty="0" smtClean="0">
                <a:solidFill>
                  <a:srgbClr val="FF0000"/>
                </a:solidFill>
              </a:rPr>
              <a:t>hard failures </a:t>
            </a:r>
            <a:r>
              <a:rPr lang="en-GB" dirty="0" smtClean="0"/>
              <a:t>are </a:t>
            </a:r>
            <a:r>
              <a:rPr lang="en-GB" b="1" dirty="0" smtClean="0">
                <a:solidFill>
                  <a:srgbClr val="00B050"/>
                </a:solidFill>
              </a:rPr>
              <a:t>predictable and deterministic</a:t>
            </a:r>
            <a:r>
              <a:rPr lang="en-GB" dirty="0" smtClean="0"/>
              <a:t>. </a:t>
            </a:r>
          </a:p>
          <a:p>
            <a:pPr algn="just"/>
            <a:r>
              <a:rPr lang="en-GB" dirty="0" smtClean="0"/>
              <a:t>This implies that each possible component’s failure has a predetermined failover and </a:t>
            </a:r>
            <a:r>
              <a:rPr lang="en-GB" dirty="0" err="1" smtClean="0"/>
              <a:t>fallback</a:t>
            </a:r>
            <a:r>
              <a:rPr lang="en-GB" dirty="0" smtClean="0"/>
              <a:t> time, and that the worst-case scenario for a failure condition is still within the acceptable failover limits and is within the requirements as measured from an application availability viewpoint.</a:t>
            </a:r>
            <a:endParaRPr lang="en-GB" dirty="0"/>
          </a:p>
        </p:txBody>
      </p:sp>
    </p:spTree>
    <p:extLst>
      <p:ext uri="{BB962C8B-B14F-4D97-AF65-F5344CB8AC3E}">
        <p14:creationId xmlns:p14="http://schemas.microsoft.com/office/powerpoint/2010/main" val="23905594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Data Centre Topology Overview</a:t>
            </a:r>
            <a:endParaRPr lang="en-GB"/>
          </a:p>
        </p:txBody>
      </p:sp>
      <p:pic>
        <p:nvPicPr>
          <p:cNvPr id="3" name="Picture 2"/>
          <p:cNvPicPr>
            <a:picLocks noChangeAspect="1"/>
          </p:cNvPicPr>
          <p:nvPr/>
        </p:nvPicPr>
        <p:blipFill>
          <a:blip r:embed="rId2"/>
          <a:stretch>
            <a:fillRect/>
          </a:stretch>
        </p:blipFill>
        <p:spPr>
          <a:xfrm>
            <a:off x="491778" y="1268760"/>
            <a:ext cx="8168127" cy="4960150"/>
          </a:xfrm>
          <a:prstGeom prst="rect">
            <a:avLst/>
          </a:prstGeom>
        </p:spPr>
      </p:pic>
    </p:spTree>
    <p:extLst>
      <p:ext uri="{BB962C8B-B14F-4D97-AF65-F5344CB8AC3E}">
        <p14:creationId xmlns:p14="http://schemas.microsoft.com/office/powerpoint/2010/main" val="18978423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Types of Server Farms</a:t>
            </a:r>
            <a:endParaRPr lang="en-GB"/>
          </a:p>
        </p:txBody>
      </p:sp>
      <p:sp>
        <p:nvSpPr>
          <p:cNvPr id="3" name="Content Placeholder 2"/>
          <p:cNvSpPr txBox="1">
            <a:spLocks/>
          </p:cNvSpPr>
          <p:nvPr/>
        </p:nvSpPr>
        <p:spPr>
          <a:xfrm>
            <a:off x="549275" y="1600201"/>
            <a:ext cx="8042276" cy="4343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b="1" dirty="0" smtClean="0">
                <a:solidFill>
                  <a:srgbClr val="00B050"/>
                </a:solidFill>
              </a:rPr>
              <a:t>Internet</a:t>
            </a:r>
          </a:p>
          <a:p>
            <a:r>
              <a:rPr lang="en-GB" b="1" dirty="0" smtClean="0">
                <a:solidFill>
                  <a:srgbClr val="00B050"/>
                </a:solidFill>
              </a:rPr>
              <a:t>Intranet</a:t>
            </a:r>
          </a:p>
          <a:p>
            <a:r>
              <a:rPr lang="en-GB" b="1" dirty="0" smtClean="0">
                <a:solidFill>
                  <a:srgbClr val="00B050"/>
                </a:solidFill>
              </a:rPr>
              <a:t>Extranet</a:t>
            </a:r>
          </a:p>
          <a:p>
            <a:pPr marL="0" indent="0" algn="just">
              <a:buNone/>
            </a:pPr>
            <a:r>
              <a:rPr lang="en-GB" sz="2800" dirty="0" smtClean="0"/>
              <a:t>All three types reside in a Data Center and often in the same Data Center facility, which generally is referred to as the </a:t>
            </a:r>
            <a:r>
              <a:rPr lang="en-GB" sz="2800" i="1" dirty="0" smtClean="0"/>
              <a:t>corporate Data Center </a:t>
            </a:r>
            <a:r>
              <a:rPr lang="en-GB" sz="2800" dirty="0" smtClean="0"/>
              <a:t>or </a:t>
            </a:r>
            <a:r>
              <a:rPr lang="en-GB" sz="2800" i="1" dirty="0" smtClean="0"/>
              <a:t>enterprise Data Center</a:t>
            </a:r>
            <a:r>
              <a:rPr lang="en-GB" sz="2800" dirty="0" smtClean="0"/>
              <a:t>.</a:t>
            </a:r>
            <a:endParaRPr lang="en-GB" sz="2800" dirty="0"/>
          </a:p>
        </p:txBody>
      </p:sp>
    </p:spTree>
    <p:extLst>
      <p:ext uri="{BB962C8B-B14F-4D97-AF65-F5344CB8AC3E}">
        <p14:creationId xmlns:p14="http://schemas.microsoft.com/office/powerpoint/2010/main" val="8622942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Server Farms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Heart of data </a:t>
            </a:r>
            <a:r>
              <a:rPr lang="en-GB" dirty="0" err="1" smtClean="0"/>
              <a:t>center</a:t>
            </a:r>
            <a:endParaRPr lang="en-GB" dirty="0" smtClean="0"/>
          </a:p>
          <a:p>
            <a:r>
              <a:rPr lang="en-GB" dirty="0" smtClean="0"/>
              <a:t>DC are built to support at least one server farm</a:t>
            </a:r>
          </a:p>
          <a:p>
            <a:r>
              <a:rPr lang="en-GB" dirty="0" smtClean="0"/>
              <a:t>Objectives differ from one server form to another</a:t>
            </a:r>
          </a:p>
          <a:p>
            <a:r>
              <a:rPr lang="en-GB" dirty="0" smtClean="0"/>
              <a:t>DC requirements depend on the type of server farm it has to support</a:t>
            </a:r>
          </a:p>
          <a:p>
            <a:r>
              <a:rPr lang="en-GB" dirty="0" smtClean="0"/>
              <a:t>Each server farm has distinct requirements for:</a:t>
            </a:r>
          </a:p>
          <a:p>
            <a:pPr lvl="2"/>
            <a:r>
              <a:rPr lang="en-GB" dirty="0" smtClean="0">
                <a:solidFill>
                  <a:srgbClr val="FF0000"/>
                </a:solidFill>
              </a:rPr>
              <a:t>Infrastructure</a:t>
            </a:r>
          </a:p>
          <a:p>
            <a:pPr lvl="2"/>
            <a:r>
              <a:rPr lang="en-GB" dirty="0" smtClean="0">
                <a:solidFill>
                  <a:srgbClr val="FF0000"/>
                </a:solidFill>
              </a:rPr>
              <a:t>Security</a:t>
            </a:r>
          </a:p>
          <a:p>
            <a:pPr lvl="2"/>
            <a:r>
              <a:rPr lang="en-GB" dirty="0" smtClean="0">
                <a:solidFill>
                  <a:srgbClr val="FF0000"/>
                </a:solidFill>
              </a:rPr>
              <a:t>Management</a:t>
            </a:r>
            <a:r>
              <a:rPr lang="en-GB" dirty="0" smtClean="0"/>
              <a:t> </a:t>
            </a:r>
          </a:p>
          <a:p>
            <a:pPr marL="361950" lvl="2" indent="0" algn="just">
              <a:buNone/>
            </a:pPr>
            <a:r>
              <a:rPr lang="en-GB" dirty="0" smtClean="0"/>
              <a:t>Server farm design &amp; topology may differ, but the design guidelines apply equally</a:t>
            </a:r>
            <a:endParaRPr lang="en-GB" dirty="0"/>
          </a:p>
        </p:txBody>
      </p:sp>
    </p:spTree>
    <p:extLst>
      <p:ext uri="{BB962C8B-B14F-4D97-AF65-F5344CB8AC3E}">
        <p14:creationId xmlns:p14="http://schemas.microsoft.com/office/powerpoint/2010/main" val="30929460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Internet Server Farm</a:t>
            </a:r>
            <a:endParaRPr lang="en-GB"/>
          </a:p>
        </p:txBody>
      </p:sp>
      <p:sp>
        <p:nvSpPr>
          <p:cNvPr id="3" name="Content Placeholder 2"/>
          <p:cNvSpPr txBox="1">
            <a:spLocks/>
          </p:cNvSpPr>
          <p:nvPr/>
        </p:nvSpPr>
        <p:spPr>
          <a:xfrm>
            <a:off x="549274" y="1600201"/>
            <a:ext cx="7757165" cy="4343400"/>
          </a:xfrm>
          <a:prstGeom prst="rect">
            <a:avLst/>
          </a:prstGeom>
        </p:spPr>
        <p:txBody>
          <a:bodyPr>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Users accessing the server farms primarily are located somewhere on the Internet and use the Internet to reach the server farm.</a:t>
            </a:r>
          </a:p>
          <a:p>
            <a:pPr algn="just"/>
            <a:r>
              <a:rPr lang="en-GB" dirty="0" smtClean="0"/>
              <a:t>Internet server farms are then available to the Internet community at large and support business-to-consumer services.</a:t>
            </a:r>
          </a:p>
          <a:p>
            <a:pPr algn="just"/>
            <a:r>
              <a:rPr lang="en-GB" dirty="0" smtClean="0"/>
              <a:t>Internal users also have access.</a:t>
            </a:r>
          </a:p>
          <a:p>
            <a:pPr algn="just"/>
            <a:r>
              <a:rPr lang="en-GB" dirty="0" smtClean="0"/>
              <a:t>Users rely on </a:t>
            </a:r>
            <a:r>
              <a:rPr lang="en-GB" dirty="0" smtClean="0">
                <a:solidFill>
                  <a:srgbClr val="FF0000"/>
                </a:solidFill>
              </a:rPr>
              <a:t>web interfaces and web browsers</a:t>
            </a:r>
          </a:p>
          <a:p>
            <a:pPr algn="just"/>
            <a:r>
              <a:rPr lang="en-GB" dirty="0" smtClean="0"/>
              <a:t>Two types – Dedicated Internet Server farm &amp; DMZ Server farm</a:t>
            </a:r>
            <a:endParaRPr lang="en-GB" dirty="0"/>
          </a:p>
        </p:txBody>
      </p:sp>
    </p:spTree>
    <p:extLst>
      <p:ext uri="{BB962C8B-B14F-4D97-AF65-F5344CB8AC3E}">
        <p14:creationId xmlns:p14="http://schemas.microsoft.com/office/powerpoint/2010/main" val="7052692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Internet Server farm</a:t>
            </a:r>
            <a:endParaRPr lang="en-GB"/>
          </a:p>
        </p:txBody>
      </p:sp>
      <p:sp>
        <p:nvSpPr>
          <p:cNvPr id="3" name="Content Placeholder 2"/>
          <p:cNvSpPr txBox="1">
            <a:spLocks/>
          </p:cNvSpPr>
          <p:nvPr/>
        </p:nvSpPr>
        <p:spPr>
          <a:xfrm>
            <a:off x="495487" y="1600201"/>
            <a:ext cx="5536480" cy="4608498"/>
          </a:xfrm>
          <a:prstGeom prst="rect">
            <a:avLst/>
          </a:prstGeom>
        </p:spPr>
        <p:txBody>
          <a:bodyPr>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Built to support large-scale Internet-facing applications that support the core business function.</a:t>
            </a:r>
          </a:p>
          <a:p>
            <a:pPr algn="just"/>
            <a:r>
              <a:rPr lang="en-GB" dirty="0" smtClean="0"/>
              <a:t>In general, dedicated Internet server farms exist to sustain the enterprise’s e-business goals.</a:t>
            </a:r>
          </a:p>
          <a:p>
            <a:pPr marL="0" indent="0" algn="just">
              <a:buNone/>
            </a:pPr>
            <a:endParaRPr lang="en-GB" dirty="0" smtClean="0"/>
          </a:p>
          <a:p>
            <a:pPr algn="just"/>
            <a:r>
              <a:rPr lang="en-GB" dirty="0" smtClean="0"/>
              <a:t>Security and scalability are a major concern</a:t>
            </a:r>
          </a:p>
          <a:p>
            <a:pPr algn="just"/>
            <a:r>
              <a:rPr lang="en-GB" dirty="0" smtClean="0"/>
              <a:t>On one hand, most users accessing the server farm are located on the Internet, thereby introducing higher security risks; on the other hand, the number of likely users is very high, which could easily cause scalability problems.</a:t>
            </a:r>
          </a:p>
          <a:p>
            <a:pPr algn="just"/>
            <a:endParaRPr lang="en-GB" dirty="0" smtClean="0"/>
          </a:p>
          <a:p>
            <a:pPr algn="just"/>
            <a:r>
              <a:rPr lang="en-GB" dirty="0" smtClean="0"/>
              <a:t>The Data Center that supports this type of server farm is often referred to as an </a:t>
            </a:r>
            <a:r>
              <a:rPr lang="en-GB" b="1" dirty="0" smtClean="0">
                <a:solidFill>
                  <a:srgbClr val="00B050"/>
                </a:solidFill>
              </a:rPr>
              <a:t>Internet Data Center (IDC).</a:t>
            </a:r>
            <a:endParaRPr lang="en-GB" b="1" dirty="0">
              <a:solidFill>
                <a:srgbClr val="00B050"/>
              </a:solidFill>
            </a:endParaRPr>
          </a:p>
        </p:txBody>
      </p:sp>
      <p:pic>
        <p:nvPicPr>
          <p:cNvPr id="4" name="Picture 3"/>
          <p:cNvPicPr>
            <a:picLocks noChangeAspect="1"/>
          </p:cNvPicPr>
          <p:nvPr/>
        </p:nvPicPr>
        <p:blipFill>
          <a:blip r:embed="rId2"/>
          <a:stretch>
            <a:fillRect/>
          </a:stretch>
        </p:blipFill>
        <p:spPr>
          <a:xfrm>
            <a:off x="6085755" y="1739022"/>
            <a:ext cx="2940060" cy="4692514"/>
          </a:xfrm>
          <a:prstGeom prst="rect">
            <a:avLst/>
          </a:prstGeom>
        </p:spPr>
      </p:pic>
    </p:spTree>
    <p:extLst>
      <p:ext uri="{BB962C8B-B14F-4D97-AF65-F5344CB8AC3E}">
        <p14:creationId xmlns:p14="http://schemas.microsoft.com/office/powerpoint/2010/main" val="31433590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DMZ Server Farm</a:t>
            </a:r>
            <a:endParaRPr lang="en-GB"/>
          </a:p>
        </p:txBody>
      </p:sp>
      <p:sp>
        <p:nvSpPr>
          <p:cNvPr id="3" name="Content Placeholder 2"/>
          <p:cNvSpPr txBox="1">
            <a:spLocks/>
          </p:cNvSpPr>
          <p:nvPr/>
        </p:nvSpPr>
        <p:spPr>
          <a:xfrm>
            <a:off x="487803" y="1600201"/>
            <a:ext cx="4696572" cy="4762178"/>
          </a:xfrm>
          <a:prstGeom prst="rect">
            <a:avLst/>
          </a:prstGeom>
        </p:spPr>
        <p:txBody>
          <a:bodyPr>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Built to support Internet-based applications in addition to Internet access from the enterprise.</a:t>
            </a:r>
          </a:p>
          <a:p>
            <a:pPr algn="just"/>
            <a:r>
              <a:rPr lang="en-GB" dirty="0" smtClean="0"/>
              <a:t>These server farms typically are located in the demilitarized zone (DMZ) because they are part of the enterprise network yet are accessible from the Internet. </a:t>
            </a:r>
          </a:p>
          <a:p>
            <a:pPr algn="just"/>
            <a:r>
              <a:rPr lang="en-GB" dirty="0" smtClean="0"/>
              <a:t>These server farms are referred to as DMZ server farms, to differentiate them from the dedicated Internet server farms.</a:t>
            </a:r>
          </a:p>
          <a:p>
            <a:pPr algn="just"/>
            <a:r>
              <a:rPr lang="en-GB" dirty="0" smtClean="0"/>
              <a:t>These server farms support services such as e-commerce and are the access door to portals for more generic applications used by both Internet and intranet users.</a:t>
            </a:r>
          </a:p>
          <a:p>
            <a:pPr algn="just"/>
            <a:endParaRPr lang="en-GB" dirty="0"/>
          </a:p>
        </p:txBody>
      </p:sp>
      <p:pic>
        <p:nvPicPr>
          <p:cNvPr id="4" name="Picture 3"/>
          <p:cNvPicPr>
            <a:picLocks noChangeAspect="1"/>
          </p:cNvPicPr>
          <p:nvPr/>
        </p:nvPicPr>
        <p:blipFill>
          <a:blip r:embed="rId2"/>
          <a:stretch>
            <a:fillRect/>
          </a:stretch>
        </p:blipFill>
        <p:spPr>
          <a:xfrm>
            <a:off x="5245847" y="1600200"/>
            <a:ext cx="3708400" cy="4762179"/>
          </a:xfrm>
          <a:prstGeom prst="rect">
            <a:avLst/>
          </a:prstGeom>
        </p:spPr>
      </p:pic>
    </p:spTree>
    <p:extLst>
      <p:ext uri="{BB962C8B-B14F-4D97-AF65-F5344CB8AC3E}">
        <p14:creationId xmlns:p14="http://schemas.microsoft.com/office/powerpoint/2010/main" val="1270134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Intranet Server Farm</a:t>
            </a:r>
            <a:endParaRPr lang="en-GB"/>
          </a:p>
        </p:txBody>
      </p:sp>
      <p:sp>
        <p:nvSpPr>
          <p:cNvPr id="3" name="Content Placeholder 2"/>
          <p:cNvSpPr txBox="1">
            <a:spLocks/>
          </p:cNvSpPr>
          <p:nvPr/>
        </p:nvSpPr>
        <p:spPr>
          <a:xfrm>
            <a:off x="549275" y="1600201"/>
            <a:ext cx="5075438" cy="5046488"/>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dirty="0" smtClean="0"/>
              <a:t>Intranet server farms resemble the Internet server farms in their ease of access, yet they are available only to the enterprise’s internal users.</a:t>
            </a:r>
          </a:p>
          <a:p>
            <a:pPr algn="just"/>
            <a:r>
              <a:rPr lang="en-GB" dirty="0" smtClean="0"/>
              <a:t>Intranet server farms include most of the enterprise-critical computing resources that support business processes and internal applications.</a:t>
            </a:r>
          </a:p>
          <a:p>
            <a:pPr algn="just"/>
            <a:r>
              <a:rPr lang="en-GB" dirty="0" smtClean="0"/>
              <a:t>The users accessing the intranet server farm are located in the campus and private WAN. </a:t>
            </a:r>
          </a:p>
          <a:p>
            <a:pPr algn="just"/>
            <a:r>
              <a:rPr lang="en-GB" dirty="0" smtClean="0"/>
              <a:t>Internet users typically are not permitted access to the intranet; however, internal users using the Internet as transport have access to the intranet using virtual private network (VPN) technology.</a:t>
            </a:r>
            <a:endParaRPr lang="en-GB" dirty="0"/>
          </a:p>
        </p:txBody>
      </p:sp>
      <p:pic>
        <p:nvPicPr>
          <p:cNvPr id="4" name="Picture 3"/>
          <p:cNvPicPr>
            <a:picLocks noChangeAspect="1"/>
          </p:cNvPicPr>
          <p:nvPr/>
        </p:nvPicPr>
        <p:blipFill>
          <a:blip r:embed="rId2"/>
          <a:stretch>
            <a:fillRect/>
          </a:stretch>
        </p:blipFill>
        <p:spPr>
          <a:xfrm>
            <a:off x="5690382" y="1544440"/>
            <a:ext cx="3234267" cy="5179089"/>
          </a:xfrm>
          <a:prstGeom prst="rect">
            <a:avLst/>
          </a:prstGeom>
        </p:spPr>
      </p:pic>
    </p:spTree>
    <p:extLst>
      <p:ext uri="{BB962C8B-B14F-4D97-AF65-F5344CB8AC3E}">
        <p14:creationId xmlns:p14="http://schemas.microsoft.com/office/powerpoint/2010/main" val="4002536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Extranet Server Farm</a:t>
            </a:r>
            <a:endParaRPr lang="en-GB"/>
          </a:p>
        </p:txBody>
      </p:sp>
      <p:pic>
        <p:nvPicPr>
          <p:cNvPr id="3" name="Content Placeholder 3"/>
          <p:cNvPicPr>
            <a:picLocks noChangeAspect="1"/>
          </p:cNvPicPr>
          <p:nvPr/>
        </p:nvPicPr>
        <p:blipFill>
          <a:blip r:embed="rId2"/>
          <a:stretch>
            <a:fillRect/>
          </a:stretch>
        </p:blipFill>
        <p:spPr>
          <a:xfrm>
            <a:off x="1069197" y="1444532"/>
            <a:ext cx="7045142" cy="5251550"/>
          </a:xfrm>
          <a:prstGeom prst="rect">
            <a:avLst/>
          </a:prstGeom>
        </p:spPr>
      </p:pic>
    </p:spTree>
    <p:extLst>
      <p:ext uri="{BB962C8B-B14F-4D97-AF65-F5344CB8AC3E}">
        <p14:creationId xmlns:p14="http://schemas.microsoft.com/office/powerpoint/2010/main" val="29701903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Extranet Server Farm</a:t>
            </a:r>
            <a:endParaRPr lang="en-GB"/>
          </a:p>
        </p:txBody>
      </p:sp>
      <p:sp>
        <p:nvSpPr>
          <p:cNvPr id="3" name="Content Placeholder 2"/>
          <p:cNvSpPr txBox="1">
            <a:spLocks/>
          </p:cNvSpPr>
          <p:nvPr/>
        </p:nvSpPr>
        <p:spPr>
          <a:xfrm>
            <a:off x="549275" y="1600201"/>
            <a:ext cx="8042276" cy="43434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smtClean="0"/>
              <a:t>From a functional perspective, extranet server farms sit between Internet and intranet server farms.</a:t>
            </a:r>
          </a:p>
          <a:p>
            <a:pPr algn="just"/>
            <a:r>
              <a:rPr lang="en-GB" sz="2400" dirty="0" smtClean="0"/>
              <a:t>Continue the trend of using web-based applications, but, they are accessed only by a selected group of users that are neither Internet- nor intranet-based.</a:t>
            </a:r>
          </a:p>
          <a:p>
            <a:pPr algn="just"/>
            <a:r>
              <a:rPr lang="en-GB" sz="2400" dirty="0" smtClean="0"/>
              <a:t>Extranet server farms are mainly available to business partners that are considered external yet trusted users.</a:t>
            </a:r>
          </a:p>
          <a:p>
            <a:pPr algn="just"/>
            <a:r>
              <a:rPr lang="en-GB" sz="2400" dirty="0" smtClean="0"/>
              <a:t>The main purpose for extranets is to improve</a:t>
            </a:r>
            <a:r>
              <a:rPr lang="en-GB" sz="2400" dirty="0" smtClean="0">
                <a:solidFill>
                  <a:srgbClr val="FF0000"/>
                </a:solidFill>
              </a:rPr>
              <a:t> business-to-business communication</a:t>
            </a:r>
            <a:r>
              <a:rPr lang="en-GB" sz="2400" dirty="0" smtClean="0"/>
              <a:t> by allowing faster exchange of information in a user-friendly and secure environment. This reduces time to market and the cost of conducting business.</a:t>
            </a:r>
          </a:p>
          <a:p>
            <a:pPr algn="just"/>
            <a:endParaRPr lang="en-GB" sz="2400" dirty="0"/>
          </a:p>
        </p:txBody>
      </p:sp>
    </p:spTree>
    <p:extLst>
      <p:ext uri="{BB962C8B-B14F-4D97-AF65-F5344CB8AC3E}">
        <p14:creationId xmlns:p14="http://schemas.microsoft.com/office/powerpoint/2010/main" val="15689430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Extranet Server Farm</a:t>
            </a:r>
            <a:endParaRPr lang="en-GB"/>
          </a:p>
        </p:txBody>
      </p:sp>
      <p:sp>
        <p:nvSpPr>
          <p:cNvPr id="3" name="Content Placeholder 2"/>
          <p:cNvSpPr txBox="1">
            <a:spLocks/>
          </p:cNvSpPr>
          <p:nvPr/>
        </p:nvSpPr>
        <p:spPr>
          <a:xfrm>
            <a:off x="549275" y="1600201"/>
            <a:ext cx="8042276" cy="43434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smtClean="0"/>
              <a:t>Many factors must be considered in the design of the extranet topology, including scalability, availability, and security. </a:t>
            </a:r>
          </a:p>
          <a:p>
            <a:pPr algn="just"/>
            <a:r>
              <a:rPr lang="en-GB" sz="2400" dirty="0" smtClean="0"/>
              <a:t>These security considerations imply that the business partners have access to a subset of the business applications but are restricted from accessing the rest of the enterprise network.</a:t>
            </a:r>
          </a:p>
          <a:p>
            <a:pPr algn="just"/>
            <a:r>
              <a:rPr lang="en-GB" sz="2400" dirty="0" smtClean="0"/>
              <a:t>Dedicated firewalls and routers for secure and scalable network infrastructure.</a:t>
            </a:r>
          </a:p>
          <a:p>
            <a:pPr algn="just"/>
            <a:r>
              <a:rPr lang="en-GB" sz="2400" dirty="0" smtClean="0"/>
              <a:t>Some partners require direct connectivity or dedicated private links, and others expect secure connections through VPN links.</a:t>
            </a:r>
            <a:endParaRPr lang="en-GB" sz="2400" dirty="0"/>
          </a:p>
        </p:txBody>
      </p:sp>
    </p:spTree>
    <p:extLst>
      <p:ext uri="{BB962C8B-B14F-4D97-AF65-F5344CB8AC3E}">
        <p14:creationId xmlns:p14="http://schemas.microsoft.com/office/powerpoint/2010/main" val="19209607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Internet Data Centre</a:t>
            </a:r>
            <a:endParaRPr lang="en-GB"/>
          </a:p>
        </p:txBody>
      </p:sp>
      <p:sp>
        <p:nvSpPr>
          <p:cNvPr id="3" name="Content Placeholder 2"/>
          <p:cNvSpPr txBox="1">
            <a:spLocks/>
          </p:cNvSpPr>
          <p:nvPr/>
        </p:nvSpPr>
        <p:spPr>
          <a:xfrm>
            <a:off x="549275" y="1268760"/>
            <a:ext cx="8042276" cy="43434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smtClean="0"/>
              <a:t>Internet Data Centers (IDCs) traditionally are built and operated by service providers, yet enterprises whose business model is based on Internet commerce also build and operate IDCs. </a:t>
            </a:r>
          </a:p>
          <a:p>
            <a:pPr algn="just"/>
            <a:r>
              <a:rPr lang="en-GB" sz="2400" dirty="0"/>
              <a:t>A</a:t>
            </a:r>
            <a:r>
              <a:rPr lang="en-GB" sz="2400" dirty="0" smtClean="0"/>
              <a:t>rchitecture of enterprise IDCs is very similar to that of the service provider IDCs, but requirements for scalability are typically lower because the user base tends to be smaller and there are fewer services compared with those of SP IDCs hosting multiple customers.</a:t>
            </a:r>
          </a:p>
          <a:p>
            <a:pPr algn="just"/>
            <a:r>
              <a:rPr lang="en-GB" sz="2400" dirty="0" smtClean="0"/>
              <a:t>An interesting consideration of enterprise IDCs is that if the business model calls for it, the facilities used by the Data Center could be collocated in a service provider Data Center, but it remains under the control of the enterprise</a:t>
            </a:r>
            <a:endParaRPr lang="en-GB" sz="2400" dirty="0"/>
          </a:p>
        </p:txBody>
      </p:sp>
    </p:spTree>
    <p:extLst>
      <p:ext uri="{BB962C8B-B14F-4D97-AF65-F5344CB8AC3E}">
        <p14:creationId xmlns:p14="http://schemas.microsoft.com/office/powerpoint/2010/main" val="1591353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49275" y="107576"/>
            <a:ext cx="8042276" cy="133695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Corporate Data Center</a:t>
            </a:r>
            <a:endParaRPr lang="en-GB" dirty="0"/>
          </a:p>
        </p:txBody>
      </p:sp>
      <p:sp>
        <p:nvSpPr>
          <p:cNvPr id="3" name="Content Placeholder 2"/>
          <p:cNvSpPr txBox="1">
            <a:spLocks/>
          </p:cNvSpPr>
          <p:nvPr/>
        </p:nvSpPr>
        <p:spPr>
          <a:xfrm>
            <a:off x="549275" y="1600201"/>
            <a:ext cx="8042276" cy="4343400"/>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GB" sz="2400" dirty="0" smtClean="0"/>
              <a:t>Corporate or enterprise Data Centers support many different functions that enable various business models based on Internet services, intranet services, or both.</a:t>
            </a:r>
          </a:p>
          <a:p>
            <a:pPr algn="just"/>
            <a:r>
              <a:rPr lang="en-GB" sz="2400" dirty="0" smtClean="0"/>
              <a:t>As a result, support for Internet, intranet, and extranet server farms is not uncommon.</a:t>
            </a:r>
          </a:p>
          <a:p>
            <a:pPr algn="just"/>
            <a:r>
              <a:rPr lang="en-GB" sz="2400" dirty="0" smtClean="0"/>
              <a:t>The support of intranet server farms is still the primary target of corporate Data Centers.</a:t>
            </a:r>
          </a:p>
          <a:p>
            <a:pPr algn="just"/>
            <a:r>
              <a:rPr lang="en-GB" sz="2400" dirty="0" smtClean="0"/>
              <a:t>Enterprise Data Centers are evolving, and this evolution is partly a result of new trends in application environments, such as the n-tier, web services, and grid computing, but it results mainly because of the criticality of the data held in Data Centers.</a:t>
            </a:r>
            <a:endParaRPr lang="en-GB" sz="2400" dirty="0"/>
          </a:p>
        </p:txBody>
      </p:sp>
    </p:spTree>
    <p:extLst>
      <p:ext uri="{BB962C8B-B14F-4D97-AF65-F5344CB8AC3E}">
        <p14:creationId xmlns:p14="http://schemas.microsoft.com/office/powerpoint/2010/main" val="16046803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Acknowledgement</a:t>
            </a:r>
            <a:endParaRPr lang="en-GB" dirty="0"/>
          </a:p>
        </p:txBody>
      </p:sp>
      <p:sp>
        <p:nvSpPr>
          <p:cNvPr id="3" name="Content Placeholder 2"/>
          <p:cNvSpPr>
            <a:spLocks noGrp="1"/>
          </p:cNvSpPr>
          <p:nvPr>
            <p:ph idx="1"/>
          </p:nvPr>
        </p:nvSpPr>
        <p:spPr/>
        <p:txBody>
          <a:bodyPr/>
          <a:lstStyle/>
          <a:p>
            <a:r>
              <a:rPr lang="en-GB" dirty="0" smtClean="0"/>
              <a:t>Mauricio </a:t>
            </a:r>
            <a:r>
              <a:rPr lang="en-GB" dirty="0" err="1"/>
              <a:t>Arregoces</a:t>
            </a:r>
            <a:r>
              <a:rPr lang="en-GB" dirty="0"/>
              <a:t>, M. P., 2004. </a:t>
            </a:r>
            <a:r>
              <a:rPr lang="en-GB" i="1" dirty="0"/>
              <a:t>Data Center Fundamentals. </a:t>
            </a:r>
            <a:r>
              <a:rPr lang="en-GB" dirty="0" err="1"/>
              <a:t>s.l.:Cisco</a:t>
            </a:r>
            <a:r>
              <a:rPr lang="en-GB" dirty="0"/>
              <a:t> Press.</a:t>
            </a:r>
          </a:p>
          <a:p>
            <a:pPr marL="0" indent="0">
              <a:buNone/>
            </a:pPr>
            <a:r>
              <a:rPr lang="en-GB" smtClean="0"/>
              <a:t>   Chapter </a:t>
            </a:r>
            <a:r>
              <a:rPr lang="en-GB" dirty="0" smtClean="0"/>
              <a:t>4</a:t>
            </a:r>
            <a:endParaRPr lang="en-GB" dirty="0"/>
          </a:p>
        </p:txBody>
      </p:sp>
    </p:spTree>
    <p:extLst>
      <p:ext uri="{BB962C8B-B14F-4D97-AF65-F5344CB8AC3E}">
        <p14:creationId xmlns:p14="http://schemas.microsoft.com/office/powerpoint/2010/main" val="850839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192</TotalTime>
  <Words>1250</Words>
  <Application>Microsoft Office PowerPoint</Application>
  <PresentationFormat>On-screen Show (4:3)</PresentationFormat>
  <Paragraphs>93</Paragraphs>
  <Slides>19</Slides>
  <Notes>3</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Data Center Technologies</vt:lpstr>
      <vt:lpstr>Data Center Design Overview</vt:lpstr>
      <vt:lpstr>PowerPoint Presentation</vt:lpstr>
      <vt:lpstr>PowerPoint Presentation</vt:lpstr>
      <vt:lpstr>PowerPoint Presentation</vt:lpstr>
      <vt:lpstr>PowerPoint Presentation</vt:lpstr>
      <vt:lpstr>PowerPoint Presentation</vt:lpstr>
      <vt:lpstr>PowerPoint Presentation</vt:lpstr>
      <vt:lpstr>Server Farms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Acknowledgement</vt:lpstr>
    </vt:vector>
  </TitlesOfParts>
  <Company>ARCELIK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Center Technologies</dc:title>
  <dc:creator>office</dc:creator>
  <cp:lastModifiedBy>Anly ChandraMohan</cp:lastModifiedBy>
  <cp:revision>24</cp:revision>
  <dcterms:created xsi:type="dcterms:W3CDTF">2017-03-13T08:55:57Z</dcterms:created>
  <dcterms:modified xsi:type="dcterms:W3CDTF">2017-04-28T11:38:49Z</dcterms:modified>
</cp:coreProperties>
</file>