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76" r:id="rId3"/>
    <p:sldId id="278" r:id="rId4"/>
    <p:sldId id="259" r:id="rId5"/>
    <p:sldId id="271" r:id="rId6"/>
    <p:sldId id="279" r:id="rId7"/>
    <p:sldId id="272" r:id="rId8"/>
    <p:sldId id="273" r:id="rId9"/>
    <p:sldId id="274" r:id="rId10"/>
    <p:sldId id="263" r:id="rId11"/>
    <p:sldId id="264" r:id="rId12"/>
    <p:sldId id="265" r:id="rId13"/>
    <p:sldId id="266" r:id="rId14"/>
    <p:sldId id="267" r:id="rId15"/>
    <p:sldId id="268" r:id="rId16"/>
    <p:sldId id="269" r:id="rId17"/>
    <p:sldId id="270"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42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43"/>
  </p:normalViewPr>
  <p:slideViewPr>
    <p:cSldViewPr snapToGrid="0">
      <p:cViewPr varScale="1">
        <p:scale>
          <a:sx n="110" d="100"/>
          <a:sy n="110" d="100"/>
        </p:scale>
        <p:origin x="672" y="1136"/>
      </p:cViewPr>
      <p:guideLst/>
    </p:cSldViewPr>
  </p:slideViewPr>
  <p:notesTextViewPr>
    <p:cViewPr>
      <p:scale>
        <a:sx n="1" d="1"/>
        <a:sy n="1" d="1"/>
      </p:scale>
      <p:origin x="0" y="0"/>
    </p:cViewPr>
  </p:notesTextViewPr>
  <p:notesViewPr>
    <p:cSldViewPr snapToGrid="0">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80917-5D7C-FA4E-AB1C-9C2BC97B481D}" type="datetimeFigureOut">
              <a:rPr lang="en-US" smtClean="0"/>
              <a:t>2/28/26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8F472-FB8E-4947-B13C-88F4E1260B38}" type="slidenum">
              <a:rPr lang="en-US" smtClean="0"/>
              <a:t>‹#›</a:t>
            </a:fld>
            <a:endParaRPr lang="en-US"/>
          </a:p>
        </p:txBody>
      </p:sp>
    </p:spTree>
    <p:extLst>
      <p:ext uri="{BB962C8B-B14F-4D97-AF65-F5344CB8AC3E}">
        <p14:creationId xmlns:p14="http://schemas.microsoft.com/office/powerpoint/2010/main" val="713314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98F472-FB8E-4947-B13C-88F4E1260B38}" type="slidenum">
              <a:rPr lang="en-US" smtClean="0"/>
              <a:t>4</a:t>
            </a:fld>
            <a:endParaRPr lang="en-US"/>
          </a:p>
        </p:txBody>
      </p:sp>
    </p:spTree>
    <p:extLst>
      <p:ext uri="{BB962C8B-B14F-4D97-AF65-F5344CB8AC3E}">
        <p14:creationId xmlns:p14="http://schemas.microsoft.com/office/powerpoint/2010/main" val="3510284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2/28/26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CC057153-B650-4DEB-B370-79DDCFDCE93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059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2/28/26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1869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2/28/26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6147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2/28/26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507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2/28/26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0433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2/28/26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214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2/28/26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5547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2/28/26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9973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2C5EAEF-6478-4102-8F5D-A5FE9FC97ACB}" type="datetime1">
              <a:rPr lang="en-US" smtClean="0"/>
              <a:t>2/28/26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8748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2/28/26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1942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2/28/26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064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7F45AC6-C491-4585-A584-9CE2AF7D5500}" type="datetime1">
              <a:rPr lang="en-US" smtClean="0"/>
              <a:t>2/28/26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C057153-B650-4DEB-B370-79DDCFDCE93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39910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83633410@N07/7658284016/"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books/NBK482068/" TargetMode="External"/><Relationship Id="rId2" Type="http://schemas.openxmlformats.org/officeDocument/2006/relationships/hyperlink" Target="https://www.freestyle.abbott/eg-en/product/freestyle-libre-reader.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omegahospitals.com/blog/comprehensive-understanding-of-diabetes-mellitus/" TargetMode="External"/><Relationship Id="rId2" Type="http://schemas.openxmlformats.org/officeDocument/2006/relationships/hyperlink" Target="https://www.niddk.nih.gov/health-information/diabetes/overview/what-is-diabete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007/s13300-021-01064-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8AD0-2D64-36BE-7A75-72A0D5298045}"/>
              </a:ext>
            </a:extLst>
          </p:cNvPr>
          <p:cNvSpPr>
            <a:spLocks noGrp="1"/>
          </p:cNvSpPr>
          <p:nvPr>
            <p:ph type="title"/>
          </p:nvPr>
        </p:nvSpPr>
        <p:spPr>
          <a:xfrm>
            <a:off x="587056" y="1984927"/>
            <a:ext cx="4217702" cy="1049235"/>
          </a:xfrm>
        </p:spPr>
        <p:txBody>
          <a:bodyPr>
            <a:normAutofit fontScale="90000"/>
          </a:bodyPr>
          <a:lstStyle/>
          <a:p>
            <a:pPr algn="l"/>
            <a:r>
              <a:rPr lang="en-GB" sz="4400" dirty="0"/>
              <a:t>FREESTYLE LIBRE AND GLUCOSE MONITORING SYSTEMS</a:t>
            </a:r>
          </a:p>
        </p:txBody>
      </p:sp>
      <p:sp>
        <p:nvSpPr>
          <p:cNvPr id="3" name="Subtitle 2">
            <a:extLst>
              <a:ext uri="{FF2B5EF4-FFF2-40B4-BE49-F238E27FC236}">
                <a16:creationId xmlns:a16="http://schemas.microsoft.com/office/drawing/2014/main" id="{90A9DC4D-DE9E-2D5A-7F21-E20FD7A791BE}"/>
              </a:ext>
            </a:extLst>
          </p:cNvPr>
          <p:cNvSpPr>
            <a:spLocks noGrp="1"/>
          </p:cNvSpPr>
          <p:nvPr>
            <p:ph idx="1"/>
          </p:nvPr>
        </p:nvSpPr>
        <p:spPr>
          <a:xfrm>
            <a:off x="512242" y="4558186"/>
            <a:ext cx="4367330" cy="1830616"/>
          </a:xfrm>
        </p:spPr>
        <p:txBody>
          <a:bodyPr>
            <a:normAutofit/>
          </a:bodyPr>
          <a:lstStyle/>
          <a:p>
            <a:pPr algn="l"/>
            <a:r>
              <a:rPr lang="en-GB" dirty="0"/>
              <a:t>Student Name - </a:t>
            </a:r>
            <a:r>
              <a:rPr lang="en-GB" dirty="0" err="1"/>
              <a:t>Hassana</a:t>
            </a:r>
            <a:r>
              <a:rPr lang="en-GB" dirty="0"/>
              <a:t> Allaiouti </a:t>
            </a:r>
          </a:p>
          <a:p>
            <a:pPr algn="l"/>
            <a:r>
              <a:rPr lang="en-GB" dirty="0"/>
              <a:t>Student ID Number - 2323005</a:t>
            </a:r>
          </a:p>
          <a:p>
            <a:pPr algn="l"/>
            <a:r>
              <a:rPr lang="en-GB" dirty="0"/>
              <a:t>Lecturer Name – Martin </a:t>
            </a:r>
            <a:r>
              <a:rPr lang="en-GB" dirty="0" err="1"/>
              <a:t>Svejda</a:t>
            </a:r>
            <a:endParaRPr lang="en-GB" dirty="0"/>
          </a:p>
        </p:txBody>
      </p:sp>
      <p:sp>
        <p:nvSpPr>
          <p:cNvPr id="10" name="Title 1">
            <a:extLst>
              <a:ext uri="{FF2B5EF4-FFF2-40B4-BE49-F238E27FC236}">
                <a16:creationId xmlns:a16="http://schemas.microsoft.com/office/drawing/2014/main" id="{47A76A94-44AF-4CDC-9D3B-F22BF09B8A12}"/>
              </a:ext>
            </a:extLst>
          </p:cNvPr>
          <p:cNvSpPr txBox="1">
            <a:spLocks/>
          </p:cNvSpPr>
          <p:nvPr/>
        </p:nvSpPr>
        <p:spPr>
          <a:xfrm>
            <a:off x="766405" y="-1439643"/>
            <a:ext cx="10653578" cy="1132258"/>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a:t>INTRODUCTION</a:t>
            </a:r>
            <a:endParaRPr lang="en-GB" dirty="0"/>
          </a:p>
        </p:txBody>
      </p:sp>
      <p:sp>
        <p:nvSpPr>
          <p:cNvPr id="14" name="TextBox 13">
            <a:extLst>
              <a:ext uri="{FF2B5EF4-FFF2-40B4-BE49-F238E27FC236}">
                <a16:creationId xmlns:a16="http://schemas.microsoft.com/office/drawing/2014/main" id="{FC3EB201-FD4E-D45D-3223-BCE7A8AF0417}"/>
              </a:ext>
            </a:extLst>
          </p:cNvPr>
          <p:cNvSpPr txBox="1"/>
          <p:nvPr/>
        </p:nvSpPr>
        <p:spPr>
          <a:xfrm>
            <a:off x="2526509" y="99866"/>
            <a:ext cx="3225800" cy="369332"/>
          </a:xfrm>
          <a:prstGeom prst="rect">
            <a:avLst/>
          </a:prstGeom>
          <a:noFill/>
        </p:spPr>
        <p:txBody>
          <a:bodyPr wrap="square" rtlCol="0">
            <a:spAutoFit/>
          </a:bodyPr>
          <a:lstStyle/>
          <a:p>
            <a:pPr algn="ctr"/>
            <a:r>
              <a:rPr lang="en-US" dirty="0"/>
              <a:t>(Omega Hospital, 2024)</a:t>
            </a:r>
          </a:p>
        </p:txBody>
      </p:sp>
      <p:sp>
        <p:nvSpPr>
          <p:cNvPr id="15" name="TextBox 14">
            <a:extLst>
              <a:ext uri="{FF2B5EF4-FFF2-40B4-BE49-F238E27FC236}">
                <a16:creationId xmlns:a16="http://schemas.microsoft.com/office/drawing/2014/main" id="{4F00D44C-48C0-D8F8-681C-D2A70D02F132}"/>
              </a:ext>
            </a:extLst>
          </p:cNvPr>
          <p:cNvSpPr txBox="1"/>
          <p:nvPr/>
        </p:nvSpPr>
        <p:spPr>
          <a:xfrm>
            <a:off x="5852160" y="2087234"/>
            <a:ext cx="5720259" cy="2862322"/>
          </a:xfrm>
          <a:prstGeom prst="rect">
            <a:avLst/>
          </a:prstGeom>
          <a:noFill/>
        </p:spPr>
        <p:txBody>
          <a:bodyPr wrap="square" rtlCol="0">
            <a:spAutoFit/>
          </a:bodyPr>
          <a:lstStyle/>
          <a:p>
            <a:r>
              <a:rPr lang="en-GB" dirty="0"/>
              <a:t>Individuals test their blood sugar level by performing finger-piercing tests, which can only give a snapshot view of blood sugar for a short period of time. This procedure is clinically useful, but many people do not test as often as they should due to the pain, inconvenience, and disruption to their daily lives. Often, this causes individuals to miss the many changes in their blood sugar and the various spikes in their blood sugar after meals. As a result, individuals who use insulin often have a more difficult time managing their blood sugar levels effectively.</a:t>
            </a:r>
            <a:endParaRPr lang="en-US" dirty="0"/>
          </a:p>
        </p:txBody>
      </p:sp>
      <p:pic>
        <p:nvPicPr>
          <p:cNvPr id="1026" name="Picture 2" descr="Individuals with diabetes">
            <a:extLst>
              <a:ext uri="{FF2B5EF4-FFF2-40B4-BE49-F238E27FC236}">
                <a16:creationId xmlns:a16="http://schemas.microsoft.com/office/drawing/2014/main" id="{BCCC5B58-3866-BC62-2A01-77BE579D27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3396" y="0"/>
            <a:ext cx="6838604" cy="6909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674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5C23-7499-63A2-555F-9A3A6E06AA9D}"/>
              </a:ext>
            </a:extLst>
          </p:cNvPr>
          <p:cNvSpPr>
            <a:spLocks noGrp="1"/>
          </p:cNvSpPr>
          <p:nvPr>
            <p:ph type="title"/>
          </p:nvPr>
        </p:nvSpPr>
        <p:spPr>
          <a:xfrm>
            <a:off x="1540788" y="1214803"/>
            <a:ext cx="9603275" cy="1049235"/>
          </a:xfrm>
        </p:spPr>
        <p:txBody>
          <a:bodyPr/>
          <a:lstStyle/>
          <a:p>
            <a:pPr algn="ctr"/>
            <a:r>
              <a:rPr lang="en-GB" b="1" dirty="0"/>
              <a:t>INTRODUCTION</a:t>
            </a:r>
          </a:p>
        </p:txBody>
      </p:sp>
      <p:sp>
        <p:nvSpPr>
          <p:cNvPr id="3" name="Content Placeholder 2">
            <a:extLst>
              <a:ext uri="{FF2B5EF4-FFF2-40B4-BE49-F238E27FC236}">
                <a16:creationId xmlns:a16="http://schemas.microsoft.com/office/drawing/2014/main" id="{3C7C234B-2420-07B7-4E69-C985AC2F0CEF}"/>
              </a:ext>
            </a:extLst>
          </p:cNvPr>
          <p:cNvSpPr>
            <a:spLocks noGrp="1"/>
          </p:cNvSpPr>
          <p:nvPr>
            <p:ph idx="1"/>
          </p:nvPr>
        </p:nvSpPr>
        <p:spPr>
          <a:xfrm>
            <a:off x="583199" y="2083363"/>
            <a:ext cx="4450611" cy="3101671"/>
          </a:xfrm>
        </p:spPr>
        <p:txBody>
          <a:bodyPr>
            <a:normAutofit/>
          </a:bodyPr>
          <a:lstStyle/>
          <a:p>
            <a:pPr marL="0" indent="0">
              <a:buNone/>
            </a:pPr>
            <a:r>
              <a:rPr lang="en-GB" sz="1800" dirty="0">
                <a:latin typeface="Arial" panose="020B0604020202020204" pitchFamily="34" charset="0"/>
                <a:cs typeface="Arial" panose="020B0604020202020204" pitchFamily="34" charset="0"/>
              </a:rPr>
              <a:t>Diabetes is a chronic disease defined by </a:t>
            </a:r>
            <a:r>
              <a:rPr lang="en-GB" sz="1800" b="1" dirty="0">
                <a:latin typeface="Arial" panose="020B0604020202020204" pitchFamily="34" charset="0"/>
                <a:cs typeface="Arial" panose="020B0604020202020204" pitchFamily="34" charset="0"/>
              </a:rPr>
              <a:t>high blood sugar levels</a:t>
            </a:r>
            <a:r>
              <a:rPr lang="en-GB" sz="1800" dirty="0">
                <a:latin typeface="Arial" panose="020B0604020202020204" pitchFamily="34" charset="0"/>
                <a:cs typeface="Arial" panose="020B0604020202020204" pitchFamily="34" charset="0"/>
              </a:rPr>
              <a:t>, which is usually caused by the pancreas being unable to produce enough insulin. This can lead to symptoms like </a:t>
            </a:r>
            <a:r>
              <a:rPr lang="en-GB" sz="1800" b="1" dirty="0">
                <a:latin typeface="Arial" panose="020B0604020202020204" pitchFamily="34" charset="0"/>
                <a:cs typeface="Arial" panose="020B0604020202020204" pitchFamily="34" charset="0"/>
              </a:rPr>
              <a:t>excessive thirst, fatigue and even long-term damage to the organs </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Bidonde</a:t>
            </a:r>
            <a:r>
              <a:rPr lang="en-GB" sz="1800" dirty="0">
                <a:latin typeface="Arial" panose="020B0604020202020204" pitchFamily="34" charset="0"/>
                <a:cs typeface="Arial" panose="020B0604020202020204" pitchFamily="34" charset="0"/>
              </a:rPr>
              <a:t> et al., 2017; Di Molfetta et al., 2025).</a:t>
            </a:r>
          </a:p>
          <a:p>
            <a:pPr marL="0" indent="0">
              <a:buNone/>
            </a:pPr>
            <a:endParaRPr lang="en-GB" sz="1800" dirty="0"/>
          </a:p>
        </p:txBody>
      </p:sp>
      <p:sp>
        <p:nvSpPr>
          <p:cNvPr id="10" name="Subtitle 2">
            <a:extLst>
              <a:ext uri="{FF2B5EF4-FFF2-40B4-BE49-F238E27FC236}">
                <a16:creationId xmlns:a16="http://schemas.microsoft.com/office/drawing/2014/main" id="{EA0E7292-4E82-516F-C24D-9704EE7C3362}"/>
              </a:ext>
            </a:extLst>
          </p:cNvPr>
          <p:cNvSpPr txBox="1">
            <a:spLocks/>
          </p:cNvSpPr>
          <p:nvPr/>
        </p:nvSpPr>
        <p:spPr>
          <a:xfrm>
            <a:off x="-5173663" y="7002128"/>
            <a:ext cx="4367330" cy="183061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a:t>Student Name - Hassana Allaiouti </a:t>
            </a:r>
          </a:p>
          <a:p>
            <a:r>
              <a:rPr lang="en-GB"/>
              <a:t>Student ID Number - 232005</a:t>
            </a:r>
          </a:p>
          <a:p>
            <a:r>
              <a:rPr lang="en-GB"/>
              <a:t>Lecturer Name - </a:t>
            </a:r>
            <a:endParaRPr lang="en-GB" dirty="0"/>
          </a:p>
        </p:txBody>
      </p:sp>
      <p:sp>
        <p:nvSpPr>
          <p:cNvPr id="11" name="Title 1">
            <a:extLst>
              <a:ext uri="{FF2B5EF4-FFF2-40B4-BE49-F238E27FC236}">
                <a16:creationId xmlns:a16="http://schemas.microsoft.com/office/drawing/2014/main" id="{254B4E54-4F60-4B49-9309-0C1AF8CD8495}"/>
              </a:ext>
            </a:extLst>
          </p:cNvPr>
          <p:cNvSpPr txBox="1">
            <a:spLocks/>
          </p:cNvSpPr>
          <p:nvPr/>
        </p:nvSpPr>
        <p:spPr>
          <a:xfrm>
            <a:off x="-4533584" y="-1049235"/>
            <a:ext cx="2904289" cy="1049235"/>
          </a:xfrm>
          <a:prstGeom prst="rect">
            <a:avLst/>
          </a:prstGeom>
        </p:spPr>
        <p:txBody>
          <a:bodyPr vert="horz" lIns="91440" tIns="45720" rIns="91440" bIns="45720" rtlCol="0" anchor="t">
            <a:normAutofit fontScale="45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4400"/>
              <a:t>FREELIBRE AND GLUCOSE MONITORING SYSTEMS</a:t>
            </a:r>
            <a:endParaRPr lang="en-GB" sz="4400" dirty="0"/>
          </a:p>
        </p:txBody>
      </p:sp>
      <p:pic>
        <p:nvPicPr>
          <p:cNvPr id="12" name="Picture 2" descr="Individuals with diabetes">
            <a:extLst>
              <a:ext uri="{FF2B5EF4-FFF2-40B4-BE49-F238E27FC236}">
                <a16:creationId xmlns:a16="http://schemas.microsoft.com/office/drawing/2014/main" id="{1CCEFC72-2ED4-5AD5-5B9C-B79219DF8C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51723" y="0"/>
            <a:ext cx="6838604" cy="690926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Is Diabetes? - NIDDK">
            <a:extLst>
              <a:ext uri="{FF2B5EF4-FFF2-40B4-BE49-F238E27FC236}">
                <a16:creationId xmlns:a16="http://schemas.microsoft.com/office/drawing/2014/main" id="{2E8C42BE-557D-BB96-6098-39B964B8F2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7992" y="3741366"/>
            <a:ext cx="3317902" cy="221193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5173306-35F1-DC75-DC97-2FEFC0821880}"/>
              </a:ext>
            </a:extLst>
          </p:cNvPr>
          <p:cNvSpPr txBox="1"/>
          <p:nvPr/>
        </p:nvSpPr>
        <p:spPr>
          <a:xfrm>
            <a:off x="5648639" y="6264523"/>
            <a:ext cx="1819639" cy="369332"/>
          </a:xfrm>
          <a:prstGeom prst="rect">
            <a:avLst/>
          </a:prstGeom>
          <a:noFill/>
        </p:spPr>
        <p:txBody>
          <a:bodyPr wrap="square" rtlCol="0">
            <a:spAutoFit/>
          </a:bodyPr>
          <a:lstStyle/>
          <a:p>
            <a:r>
              <a:rPr lang="en-US" dirty="0">
                <a:solidFill>
                  <a:schemeClr val="bg1"/>
                </a:solidFill>
              </a:rPr>
              <a:t>(NIH, 2026)</a:t>
            </a:r>
          </a:p>
        </p:txBody>
      </p:sp>
      <p:sp>
        <p:nvSpPr>
          <p:cNvPr id="14" name="Oval 13">
            <a:extLst>
              <a:ext uri="{FF2B5EF4-FFF2-40B4-BE49-F238E27FC236}">
                <a16:creationId xmlns:a16="http://schemas.microsoft.com/office/drawing/2014/main" id="{A8255EEC-D317-5D82-613B-C30CB37DB921}"/>
              </a:ext>
            </a:extLst>
          </p:cNvPr>
          <p:cNvSpPr/>
          <p:nvPr/>
        </p:nvSpPr>
        <p:spPr>
          <a:xfrm>
            <a:off x="11054854" y="-9062454"/>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CB782ED-97AC-134A-3CEB-98472E8CD830}"/>
              </a:ext>
            </a:extLst>
          </p:cNvPr>
          <p:cNvSpPr txBox="1"/>
          <p:nvPr/>
        </p:nvSpPr>
        <p:spPr>
          <a:xfrm>
            <a:off x="6855032" y="2264038"/>
            <a:ext cx="5092861"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This presentation will cover the impact of the glucose monitoring device, </a:t>
            </a:r>
            <a:r>
              <a:rPr lang="en-US" dirty="0" err="1">
                <a:latin typeface="Arial" panose="020B0604020202020204" pitchFamily="34" charset="0"/>
                <a:cs typeface="Arial" panose="020B0604020202020204" pitchFamily="34" charset="0"/>
              </a:rPr>
              <a:t>FreeStyle</a:t>
            </a:r>
            <a:r>
              <a:rPr lang="en-US" dirty="0">
                <a:latin typeface="Arial" panose="020B0604020202020204" pitchFamily="34" charset="0"/>
                <a:cs typeface="Arial" panose="020B0604020202020204" pitchFamily="34" charset="0"/>
              </a:rPr>
              <a:t> Libre, on monitoring diabetes and consider the benefits and challenges it has brought to service delivery and the patients. </a:t>
            </a:r>
          </a:p>
        </p:txBody>
      </p:sp>
    </p:spTree>
    <p:extLst>
      <p:ext uri="{BB962C8B-B14F-4D97-AF65-F5344CB8AC3E}">
        <p14:creationId xmlns:p14="http://schemas.microsoft.com/office/powerpoint/2010/main" val="2315007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5C23-7499-63A2-555F-9A3A6E06AA9D}"/>
              </a:ext>
            </a:extLst>
          </p:cNvPr>
          <p:cNvSpPr>
            <a:spLocks noGrp="1"/>
          </p:cNvSpPr>
          <p:nvPr>
            <p:ph type="title"/>
          </p:nvPr>
        </p:nvSpPr>
        <p:spPr>
          <a:xfrm>
            <a:off x="1451579" y="804519"/>
            <a:ext cx="9603275" cy="1049235"/>
          </a:xfrm>
        </p:spPr>
        <p:txBody>
          <a:bodyPr vert="horz" lIns="91440" tIns="45720" rIns="91440" bIns="45720" rtlCol="0" anchor="t">
            <a:normAutofit/>
          </a:bodyPr>
          <a:lstStyle/>
          <a:p>
            <a:pPr algn="ctr"/>
            <a:r>
              <a:rPr lang="en-US" b="1" dirty="0"/>
              <a:t>WHAT ARE GLUCOSE MONITORING SYSTEMS?</a:t>
            </a:r>
          </a:p>
        </p:txBody>
      </p:sp>
      <p:sp>
        <p:nvSpPr>
          <p:cNvPr id="5" name="Content Placeholder 4">
            <a:extLst>
              <a:ext uri="{FF2B5EF4-FFF2-40B4-BE49-F238E27FC236}">
                <a16:creationId xmlns:a16="http://schemas.microsoft.com/office/drawing/2014/main" id="{EEBB10AB-6FF5-906B-BF6A-CACD181F3AE0}"/>
              </a:ext>
            </a:extLst>
          </p:cNvPr>
          <p:cNvSpPr>
            <a:spLocks noGrp="1"/>
          </p:cNvSpPr>
          <p:nvPr>
            <p:ph idx="1"/>
          </p:nvPr>
        </p:nvSpPr>
        <p:spPr>
          <a:xfrm>
            <a:off x="1451579" y="2015734"/>
            <a:ext cx="5435733" cy="4037747"/>
          </a:xfrm>
        </p:spPr>
        <p:txBody>
          <a:bodyPr vert="horz" lIns="91440" tIns="45720" rIns="91440" bIns="45720" rtlCol="0" anchor="t">
            <a:normAutofit fontScale="92500" lnSpcReduction="10000"/>
          </a:bodyPr>
          <a:lstStyle/>
          <a:p>
            <a:pPr>
              <a:lnSpc>
                <a:spcPct val="110000"/>
              </a:lnSpc>
            </a:pPr>
            <a:r>
              <a:rPr lang="en-US" sz="1600" dirty="0">
                <a:latin typeface="Arial" panose="020B0604020202020204" pitchFamily="34" charset="0"/>
                <a:cs typeface="Arial" panose="020B0604020202020204" pitchFamily="34" charset="0"/>
              </a:rPr>
              <a:t>People struggling with diabetes can test their blood sugar level by </a:t>
            </a:r>
            <a:r>
              <a:rPr lang="en-US" sz="1600" b="1" dirty="0">
                <a:latin typeface="Arial" panose="020B0604020202020204" pitchFamily="34" charset="0"/>
                <a:cs typeface="Arial" panose="020B0604020202020204" pitchFamily="34" charset="0"/>
              </a:rPr>
              <a:t>pricking their finger </a:t>
            </a:r>
            <a:r>
              <a:rPr lang="en-US" sz="1600" dirty="0">
                <a:latin typeface="Arial" panose="020B0604020202020204" pitchFamily="34" charset="0"/>
                <a:cs typeface="Arial" panose="020B0604020202020204" pitchFamily="34" charset="0"/>
              </a:rPr>
              <a:t>and testing the blood, which gives a quick view of the blood sugar level for a short period of time (</a:t>
            </a:r>
            <a:r>
              <a:rPr lang="en-US" sz="1600" dirty="0" err="1">
                <a:latin typeface="Arial" panose="020B0604020202020204" pitchFamily="34" charset="0"/>
                <a:cs typeface="Arial" panose="020B0604020202020204" pitchFamily="34" charset="0"/>
              </a:rPr>
              <a:t>Bidonde</a:t>
            </a:r>
            <a:r>
              <a:rPr lang="en-US" sz="1600" dirty="0">
                <a:latin typeface="Arial" panose="020B0604020202020204" pitchFamily="34" charset="0"/>
                <a:cs typeface="Arial" panose="020B0604020202020204" pitchFamily="34" charset="0"/>
              </a:rPr>
              <a:t> et al., 2017). </a:t>
            </a:r>
          </a:p>
          <a:p>
            <a:pPr>
              <a:lnSpc>
                <a:spcPct val="110000"/>
              </a:lnSpc>
            </a:pPr>
            <a:endParaRPr lang="en-US" sz="1600" dirty="0">
              <a:latin typeface="Arial" panose="020B0604020202020204" pitchFamily="34" charset="0"/>
              <a:cs typeface="Arial" panose="020B0604020202020204" pitchFamily="34" charset="0"/>
            </a:endParaRPr>
          </a:p>
          <a:p>
            <a:pPr>
              <a:lnSpc>
                <a:spcPct val="110000"/>
              </a:lnSpc>
            </a:pPr>
            <a:r>
              <a:rPr lang="en-US" sz="1600" dirty="0">
                <a:latin typeface="Arial" panose="020B0604020202020204" pitchFamily="34" charset="0"/>
                <a:cs typeface="Arial" panose="020B0604020202020204" pitchFamily="34" charset="0"/>
              </a:rPr>
              <a:t>However, this can be:</a:t>
            </a:r>
          </a:p>
          <a:p>
            <a:pPr marL="285750">
              <a:lnSpc>
                <a:spcPct val="110000"/>
              </a:lnSpc>
            </a:pPr>
            <a:r>
              <a:rPr lang="en-US" sz="1600" b="1" dirty="0">
                <a:latin typeface="Arial" panose="020B0604020202020204" pitchFamily="34" charset="0"/>
                <a:cs typeface="Arial" panose="020B0604020202020204" pitchFamily="34" charset="0"/>
              </a:rPr>
              <a:t>Painful</a:t>
            </a:r>
            <a:r>
              <a:rPr lang="en-US" sz="1600" dirty="0">
                <a:latin typeface="Arial" panose="020B0604020202020204" pitchFamily="34" charset="0"/>
                <a:cs typeface="Arial" panose="020B0604020202020204" pitchFamily="34" charset="0"/>
              </a:rPr>
              <a:t> for the patient</a:t>
            </a:r>
          </a:p>
          <a:p>
            <a:pPr marL="285750">
              <a:lnSpc>
                <a:spcPct val="110000"/>
              </a:lnSpc>
            </a:pPr>
            <a:r>
              <a:rPr lang="en-US" sz="1600" b="1" dirty="0">
                <a:latin typeface="Arial" panose="020B0604020202020204" pitchFamily="34" charset="0"/>
                <a:cs typeface="Arial" panose="020B0604020202020204" pitchFamily="34" charset="0"/>
              </a:rPr>
              <a:t>Inconvenient</a:t>
            </a:r>
            <a:r>
              <a:rPr lang="en-US" sz="1600" dirty="0">
                <a:latin typeface="Arial" panose="020B0604020202020204" pitchFamily="34" charset="0"/>
                <a:cs typeface="Arial" panose="020B0604020202020204" pitchFamily="34" charset="0"/>
              </a:rPr>
              <a:t> to do</a:t>
            </a:r>
          </a:p>
          <a:p>
            <a:pPr marL="285750">
              <a:lnSpc>
                <a:spcPct val="110000"/>
              </a:lnSpc>
            </a:pPr>
            <a:r>
              <a:rPr lang="en-US" sz="1600" b="1" dirty="0" err="1">
                <a:latin typeface="Arial" panose="020B0604020202020204" pitchFamily="34" charset="0"/>
                <a:cs typeface="Arial" panose="020B0604020202020204" pitchFamily="34" charset="0"/>
              </a:rPr>
              <a:t>Disruptful</a:t>
            </a:r>
            <a:r>
              <a:rPr lang="en-US" sz="1600" dirty="0">
                <a:latin typeface="Arial" panose="020B0604020202020204" pitchFamily="34" charset="0"/>
                <a:cs typeface="Arial" panose="020B0604020202020204" pitchFamily="34" charset="0"/>
              </a:rPr>
              <a:t> to their daily lives</a:t>
            </a:r>
          </a:p>
          <a:p>
            <a:pPr>
              <a:lnSpc>
                <a:spcPct val="110000"/>
              </a:lnSpc>
            </a:pPr>
            <a:endParaRPr lang="en-US" sz="1600" dirty="0">
              <a:latin typeface="Arial" panose="020B0604020202020204" pitchFamily="34" charset="0"/>
              <a:cs typeface="Arial" panose="020B0604020202020204" pitchFamily="34" charset="0"/>
            </a:endParaRPr>
          </a:p>
          <a:p>
            <a:pPr>
              <a:lnSpc>
                <a:spcPct val="110000"/>
              </a:lnSpc>
            </a:pPr>
            <a:r>
              <a:rPr lang="en-US" sz="1600" dirty="0">
                <a:latin typeface="Arial" panose="020B0604020202020204" pitchFamily="34" charset="0"/>
                <a:cs typeface="Arial" panose="020B0604020202020204" pitchFamily="34" charset="0"/>
              </a:rPr>
              <a:t>Often, this causes individuals to </a:t>
            </a:r>
            <a:r>
              <a:rPr lang="en-US" sz="1600" b="1" dirty="0">
                <a:latin typeface="Arial" panose="020B0604020202020204" pitchFamily="34" charset="0"/>
                <a:cs typeface="Arial" panose="020B0604020202020204" pitchFamily="34" charset="0"/>
              </a:rPr>
              <a:t>miss the many changes</a:t>
            </a:r>
            <a:r>
              <a:rPr lang="en-US" sz="1600" dirty="0">
                <a:latin typeface="Arial" panose="020B0604020202020204" pitchFamily="34" charset="0"/>
                <a:cs typeface="Arial" panose="020B0604020202020204" pitchFamily="34" charset="0"/>
              </a:rPr>
              <a:t> in their blood sugar and have a more difficult time managing their blood sugar levels effectively (NIH, 2026). </a:t>
            </a:r>
          </a:p>
          <a:p>
            <a:pPr>
              <a:lnSpc>
                <a:spcPct val="110000"/>
              </a:lnSpc>
            </a:pPr>
            <a:endParaRPr lang="en-US" sz="1100" dirty="0"/>
          </a:p>
          <a:p>
            <a:pPr>
              <a:lnSpc>
                <a:spcPct val="110000"/>
              </a:lnSpc>
            </a:pPr>
            <a:endParaRPr lang="en-US" sz="1100" dirty="0"/>
          </a:p>
        </p:txBody>
      </p:sp>
      <p:grpSp>
        <p:nvGrpSpPr>
          <p:cNvPr id="1031" name="Group 1030">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032" name="Rectangle 1031">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A finger with a blood drop on it&#10;&#10;AI-generated content may be incorrect.">
            <a:extLst>
              <a:ext uri="{FF2B5EF4-FFF2-40B4-BE49-F238E27FC236}">
                <a16:creationId xmlns:a16="http://schemas.microsoft.com/office/drawing/2014/main" id="{72670109-81AE-F59F-3A4F-8808C7253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09" r="5267" b="3"/>
          <a:stretch>
            <a:fillRect/>
          </a:stretch>
        </p:blipFill>
        <p:spPr bwMode="auto">
          <a:xfrm>
            <a:off x="7554139" y="2174242"/>
            <a:ext cx="3336989" cy="3124351"/>
          </a:xfrm>
          <a:prstGeom prst="rect">
            <a:avLst/>
          </a:prstGeom>
          <a:noFill/>
          <a:extLst>
            <a:ext uri="{909E8E84-426E-40DD-AFC4-6F175D3DCCD1}">
              <a14:hiddenFill xmlns:a14="http://schemas.microsoft.com/office/drawing/2010/main">
                <a:solidFill>
                  <a:srgbClr val="FFFFFF"/>
                </a:solidFill>
              </a14:hiddenFill>
            </a:ext>
          </a:extLst>
        </p:spPr>
      </p:pic>
      <p:sp>
        <p:nvSpPr>
          <p:cNvPr id="10" name="Subtitle 2">
            <a:extLst>
              <a:ext uri="{FF2B5EF4-FFF2-40B4-BE49-F238E27FC236}">
                <a16:creationId xmlns:a16="http://schemas.microsoft.com/office/drawing/2014/main" id="{EA0E7292-4E82-516F-C24D-9704EE7C3362}"/>
              </a:ext>
            </a:extLst>
          </p:cNvPr>
          <p:cNvSpPr txBox="1">
            <a:spLocks/>
          </p:cNvSpPr>
          <p:nvPr/>
        </p:nvSpPr>
        <p:spPr>
          <a:xfrm>
            <a:off x="-5173663" y="7002128"/>
            <a:ext cx="4367330" cy="183061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a:t>Student Name - Hassana Allaiouti </a:t>
            </a:r>
          </a:p>
          <a:p>
            <a:r>
              <a:rPr lang="en-GB"/>
              <a:t>Student ID Number - 232005</a:t>
            </a:r>
          </a:p>
          <a:p>
            <a:r>
              <a:rPr lang="en-GB"/>
              <a:t>Lecturer Name - </a:t>
            </a:r>
            <a:endParaRPr lang="en-GB" dirty="0"/>
          </a:p>
        </p:txBody>
      </p:sp>
      <p:sp>
        <p:nvSpPr>
          <p:cNvPr id="11" name="Title 1">
            <a:extLst>
              <a:ext uri="{FF2B5EF4-FFF2-40B4-BE49-F238E27FC236}">
                <a16:creationId xmlns:a16="http://schemas.microsoft.com/office/drawing/2014/main" id="{254B4E54-4F60-4B49-9309-0C1AF8CD8495}"/>
              </a:ext>
            </a:extLst>
          </p:cNvPr>
          <p:cNvSpPr txBox="1">
            <a:spLocks/>
          </p:cNvSpPr>
          <p:nvPr/>
        </p:nvSpPr>
        <p:spPr>
          <a:xfrm>
            <a:off x="-4533584" y="-1049235"/>
            <a:ext cx="2904289"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GB" sz="2000"/>
              <a:t>FREELIBRE AND GLUCOSE MONITORING SYSTEMS</a:t>
            </a:r>
          </a:p>
        </p:txBody>
      </p:sp>
      <p:pic>
        <p:nvPicPr>
          <p:cNvPr id="12" name="Picture 2" descr="Individuals with diabetes">
            <a:extLst>
              <a:ext uri="{FF2B5EF4-FFF2-40B4-BE49-F238E27FC236}">
                <a16:creationId xmlns:a16="http://schemas.microsoft.com/office/drawing/2014/main" id="{1CCEFC72-2ED4-5AD5-5B9C-B79219DF8C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51723" y="0"/>
            <a:ext cx="6838604" cy="6909262"/>
          </a:xfrm>
          <a:prstGeom prst="rect">
            <a:avLst/>
          </a:prstGeom>
          <a:noFill/>
          <a:extLst>
            <a:ext uri="{909E8E84-426E-40DD-AFC4-6F175D3DCCD1}">
              <a14:hiddenFill xmlns:a14="http://schemas.microsoft.com/office/drawing/2010/main">
                <a:solidFill>
                  <a:srgbClr val="FFFFFF"/>
                </a:solidFill>
              </a14:hiddenFill>
            </a:ext>
          </a:extLst>
        </p:spPr>
      </p:pic>
      <p:sp>
        <p:nvSpPr>
          <p:cNvPr id="14" name="Oval 13">
            <a:extLst>
              <a:ext uri="{FF2B5EF4-FFF2-40B4-BE49-F238E27FC236}">
                <a16:creationId xmlns:a16="http://schemas.microsoft.com/office/drawing/2014/main" id="{A8255EEC-D317-5D82-613B-C30CB37DB921}"/>
              </a:ext>
            </a:extLst>
          </p:cNvPr>
          <p:cNvSpPr/>
          <p:nvPr/>
        </p:nvSpPr>
        <p:spPr>
          <a:xfrm>
            <a:off x="11054854" y="-9062454"/>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98083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D384-42B4-254F-4479-ACA385348371}"/>
              </a:ext>
            </a:extLst>
          </p:cNvPr>
          <p:cNvSpPr>
            <a:spLocks noGrp="1"/>
          </p:cNvSpPr>
          <p:nvPr>
            <p:ph type="title"/>
          </p:nvPr>
        </p:nvSpPr>
        <p:spPr/>
        <p:txBody>
          <a:bodyPr/>
          <a:lstStyle/>
          <a:p>
            <a:pPr algn="ctr"/>
            <a:r>
              <a:rPr lang="en-GB" b="1" dirty="0"/>
              <a:t>HOW IS FREESTYLE LIBRE DIFFERENT</a:t>
            </a:r>
          </a:p>
        </p:txBody>
      </p:sp>
      <p:sp>
        <p:nvSpPr>
          <p:cNvPr id="3" name="Content Placeholder 2">
            <a:extLst>
              <a:ext uri="{FF2B5EF4-FFF2-40B4-BE49-F238E27FC236}">
                <a16:creationId xmlns:a16="http://schemas.microsoft.com/office/drawing/2014/main" id="{44E4F6F0-DA77-8177-5884-3924A3847491}"/>
              </a:ext>
            </a:extLst>
          </p:cNvPr>
          <p:cNvSpPr>
            <a:spLocks noGrp="1"/>
          </p:cNvSpPr>
          <p:nvPr>
            <p:ph idx="1"/>
          </p:nvPr>
        </p:nvSpPr>
        <p:spPr>
          <a:xfrm>
            <a:off x="1522423" y="2121201"/>
            <a:ext cx="5347582" cy="3748817"/>
          </a:xfrm>
        </p:spPr>
        <p:txBody>
          <a:bodyPr>
            <a:normAutofit fontScale="92500" lnSpcReduction="10000"/>
          </a:bodyPr>
          <a:lstStyle/>
          <a:p>
            <a:pPr marL="0" indent="0" algn="ctr">
              <a:buNone/>
            </a:pPr>
            <a:r>
              <a:rPr lang="en-GB" sz="1800" dirty="0">
                <a:latin typeface="Arial" panose="020B0604020202020204" pitchFamily="34" charset="0"/>
                <a:cs typeface="Arial" panose="020B0604020202020204" pitchFamily="34" charset="0"/>
              </a:rPr>
              <a:t>Comparatively, FreeStyle Libre uses a </a:t>
            </a:r>
            <a:r>
              <a:rPr lang="en-GB" sz="1800" b="1" dirty="0">
                <a:latin typeface="Arial" panose="020B0604020202020204" pitchFamily="34" charset="0"/>
                <a:cs typeface="Arial" panose="020B0604020202020204" pitchFamily="34" charset="0"/>
              </a:rPr>
              <a:t>small, adhesive sensor on the upper arm</a:t>
            </a:r>
            <a:r>
              <a:rPr lang="en-GB" sz="1800" dirty="0">
                <a:latin typeface="Arial" panose="020B0604020202020204" pitchFamily="34" charset="0"/>
                <a:cs typeface="Arial" panose="020B0604020202020204" pitchFamily="34" charset="0"/>
              </a:rPr>
              <a:t> of the user and a smartphone app that scans the sensor to display the glucose values.  Unlike other monitoring devices, FreeStyle Libre </a:t>
            </a:r>
            <a:r>
              <a:rPr lang="en-GB" sz="1800" b="1" dirty="0">
                <a:latin typeface="Arial" panose="020B0604020202020204" pitchFamily="34" charset="0"/>
                <a:cs typeface="Arial" panose="020B0604020202020204" pitchFamily="34" charset="0"/>
              </a:rPr>
              <a:t>can be worn up to 14-15 days straight </a:t>
            </a:r>
            <a:r>
              <a:rPr lang="en-GB" sz="1800" dirty="0">
                <a:latin typeface="Arial" panose="020B0604020202020204" pitchFamily="34" charset="0"/>
                <a:cs typeface="Arial" panose="020B0604020202020204" pitchFamily="34" charset="0"/>
              </a:rPr>
              <a:t>and continuously monitors the user’s glucose every minute and stores the reading (Fokkert et al., 2017; </a:t>
            </a:r>
            <a:r>
              <a:rPr lang="en-GB" sz="1800" dirty="0" err="1">
                <a:latin typeface="Arial" panose="020B0604020202020204" pitchFamily="34" charset="0"/>
                <a:cs typeface="Arial" panose="020B0604020202020204" pitchFamily="34" charset="0"/>
              </a:rPr>
              <a:t>Tsoukas</a:t>
            </a:r>
            <a:r>
              <a:rPr lang="en-GB" sz="1800" dirty="0">
                <a:latin typeface="Arial" panose="020B0604020202020204" pitchFamily="34" charset="0"/>
                <a:cs typeface="Arial" panose="020B0604020202020204" pitchFamily="34" charset="0"/>
              </a:rPr>
              <a:t> et al., 2020). </a:t>
            </a:r>
          </a:p>
          <a:p>
            <a:pPr marL="0" indent="0" algn="ctr">
              <a:buNone/>
            </a:pPr>
            <a:r>
              <a:rPr lang="en-GB" sz="1800" dirty="0">
                <a:latin typeface="Arial" panose="020B0604020202020204" pitchFamily="34" charset="0"/>
                <a:cs typeface="Arial" panose="020B0604020202020204" pitchFamily="34" charset="0"/>
              </a:rPr>
              <a:t>This continuous monitoring means that the data collected can provide users with the ability to understand how </a:t>
            </a:r>
            <a:r>
              <a:rPr lang="en-GB" sz="1800" b="1" dirty="0">
                <a:latin typeface="Arial" panose="020B0604020202020204" pitchFamily="34" charset="0"/>
                <a:cs typeface="Arial" panose="020B0604020202020204" pitchFamily="34" charset="0"/>
              </a:rPr>
              <a:t>their levels of glucose rise and fall</a:t>
            </a:r>
            <a:r>
              <a:rPr lang="en-GB" sz="1800" dirty="0">
                <a:latin typeface="Arial" panose="020B0604020202020204" pitchFamily="34" charset="0"/>
                <a:cs typeface="Arial" panose="020B0604020202020204" pitchFamily="34" charset="0"/>
              </a:rPr>
              <a:t> over time (Galindo et al., 2020). </a:t>
            </a:r>
          </a:p>
        </p:txBody>
      </p:sp>
      <p:pic>
        <p:nvPicPr>
          <p:cNvPr id="4098" name="Picture 2" descr="Home | FreeStyle Abbott">
            <a:extLst>
              <a:ext uri="{FF2B5EF4-FFF2-40B4-BE49-F238E27FC236}">
                <a16:creationId xmlns:a16="http://schemas.microsoft.com/office/drawing/2014/main" id="{FDD70411-6731-A1AB-4B3E-219B39C765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5771" y="3303808"/>
            <a:ext cx="5080000" cy="195580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169D7621-2E05-CA40-A85E-07D0C0736ADD}"/>
              </a:ext>
            </a:extLst>
          </p:cNvPr>
          <p:cNvSpPr/>
          <p:nvPr/>
        </p:nvSpPr>
        <p:spPr>
          <a:xfrm>
            <a:off x="-7652910" y="-1344706"/>
            <a:ext cx="8757146" cy="88212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58ABECC-CACD-8108-C3FE-8B34C1EA3A7C}"/>
              </a:ext>
            </a:extLst>
          </p:cNvPr>
          <p:cNvSpPr txBox="1"/>
          <p:nvPr/>
        </p:nvSpPr>
        <p:spPr>
          <a:xfrm>
            <a:off x="8514515" y="5500686"/>
            <a:ext cx="2968051"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FreeStyle</a:t>
            </a:r>
            <a:r>
              <a:rPr lang="en-US" dirty="0">
                <a:latin typeface="Arial" panose="020B0604020202020204" pitchFamily="34" charset="0"/>
                <a:cs typeface="Arial" panose="020B0604020202020204" pitchFamily="34" charset="0"/>
              </a:rPr>
              <a:t> Libre, 2026)</a:t>
            </a:r>
          </a:p>
        </p:txBody>
      </p:sp>
      <p:sp>
        <p:nvSpPr>
          <p:cNvPr id="7" name="Content Placeholder 2">
            <a:extLst>
              <a:ext uri="{FF2B5EF4-FFF2-40B4-BE49-F238E27FC236}">
                <a16:creationId xmlns:a16="http://schemas.microsoft.com/office/drawing/2014/main" id="{4DFC33D5-2DD9-9103-FD9D-6A771F5C64CB}"/>
              </a:ext>
            </a:extLst>
          </p:cNvPr>
          <p:cNvSpPr txBox="1">
            <a:spLocks/>
          </p:cNvSpPr>
          <p:nvPr/>
        </p:nvSpPr>
        <p:spPr>
          <a:xfrm>
            <a:off x="6437555" y="1647603"/>
            <a:ext cx="4844289" cy="403774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gn="ctr">
              <a:buFont typeface="Arial" panose="020B0604020202020204" pitchFamily="34" charset="0"/>
              <a:buNone/>
            </a:pPr>
            <a:endParaRPr lang="en-GB" sz="1600" dirty="0"/>
          </a:p>
        </p:txBody>
      </p:sp>
    </p:spTree>
    <p:extLst>
      <p:ext uri="{BB962C8B-B14F-4D97-AF65-F5344CB8AC3E}">
        <p14:creationId xmlns:p14="http://schemas.microsoft.com/office/powerpoint/2010/main" val="11199187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C5471E9-9590-D7C4-A8F0-BC5043119B68}"/>
              </a:ext>
            </a:extLst>
          </p:cNvPr>
          <p:cNvSpPr/>
          <p:nvPr/>
        </p:nvSpPr>
        <p:spPr>
          <a:xfrm>
            <a:off x="3322087" y="848707"/>
            <a:ext cx="5547825" cy="5160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8DBC67FD-1261-B9D8-61BC-E0F1D745282B}"/>
              </a:ext>
            </a:extLst>
          </p:cNvPr>
          <p:cNvSpPr txBox="1">
            <a:spLocks/>
          </p:cNvSpPr>
          <p:nvPr/>
        </p:nvSpPr>
        <p:spPr>
          <a:xfrm>
            <a:off x="3177576" y="-814076"/>
            <a:ext cx="5836846" cy="104933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IMPACT ON SERVICE DELIVERY</a:t>
            </a:r>
            <a:endParaRPr lang="en-GB" dirty="0"/>
          </a:p>
        </p:txBody>
      </p:sp>
    </p:spTree>
    <p:extLst>
      <p:ext uri="{BB962C8B-B14F-4D97-AF65-F5344CB8AC3E}">
        <p14:creationId xmlns:p14="http://schemas.microsoft.com/office/powerpoint/2010/main" val="3062312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EC9DD-CA0C-1CC6-1EC1-4289CD0A2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E02B0A-127F-DEBA-0886-AC788C8F48F3}"/>
              </a:ext>
            </a:extLst>
          </p:cNvPr>
          <p:cNvSpPr>
            <a:spLocks noGrp="1"/>
          </p:cNvSpPr>
          <p:nvPr>
            <p:ph type="title" idx="4294967295"/>
          </p:nvPr>
        </p:nvSpPr>
        <p:spPr>
          <a:xfrm>
            <a:off x="3177577" y="145295"/>
            <a:ext cx="6706652" cy="1049337"/>
          </a:xfrm>
        </p:spPr>
        <p:txBody>
          <a:bodyPr/>
          <a:lstStyle/>
          <a:p>
            <a:r>
              <a:rPr lang="en-GB" b="1" dirty="0"/>
              <a:t>IMPACT ON SERVICE DELIVERY</a:t>
            </a:r>
          </a:p>
        </p:txBody>
      </p:sp>
      <p:sp>
        <p:nvSpPr>
          <p:cNvPr id="6" name="TextBox 5">
            <a:extLst>
              <a:ext uri="{FF2B5EF4-FFF2-40B4-BE49-F238E27FC236}">
                <a16:creationId xmlns:a16="http://schemas.microsoft.com/office/drawing/2014/main" id="{E8899451-7554-8076-C6C1-C9D7E72989A3}"/>
              </a:ext>
            </a:extLst>
          </p:cNvPr>
          <p:cNvSpPr txBox="1"/>
          <p:nvPr/>
        </p:nvSpPr>
        <p:spPr>
          <a:xfrm>
            <a:off x="284619" y="1604325"/>
            <a:ext cx="3001782" cy="3508653"/>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1.</a:t>
            </a:r>
          </a:p>
          <a:p>
            <a:r>
              <a:rPr lang="en-GB" sz="1600" dirty="0">
                <a:latin typeface="Arial" panose="020B0604020202020204" pitchFamily="34" charset="0"/>
                <a:cs typeface="Arial" panose="020B0604020202020204" pitchFamily="34" charset="0"/>
              </a:rPr>
              <a:t>With a </a:t>
            </a:r>
            <a:r>
              <a:rPr lang="en-GB" sz="1600" b="1" dirty="0">
                <a:latin typeface="Arial" panose="020B0604020202020204" pitchFamily="34" charset="0"/>
                <a:cs typeface="Arial" panose="020B0604020202020204" pitchFamily="34" charset="0"/>
              </a:rPr>
              <a:t>decrease in the use of finger pricks </a:t>
            </a:r>
            <a:r>
              <a:rPr lang="en-GB" sz="1600" dirty="0">
                <a:latin typeface="Arial" panose="020B0604020202020204" pitchFamily="34" charset="0"/>
                <a:cs typeface="Arial" panose="020B0604020202020204" pitchFamily="34" charset="0"/>
              </a:rPr>
              <a:t>to provide testing strips, the </a:t>
            </a:r>
            <a:r>
              <a:rPr lang="en-GB" sz="1600" b="1" dirty="0">
                <a:latin typeface="Arial" panose="020B0604020202020204" pitchFamily="34" charset="0"/>
                <a:cs typeface="Arial" panose="020B0604020202020204" pitchFamily="34" charset="0"/>
              </a:rPr>
              <a:t>cost of care for these resources </a:t>
            </a:r>
            <a:r>
              <a:rPr lang="en-GB" sz="1600" dirty="0">
                <a:latin typeface="Arial" panose="020B0604020202020204" pitchFamily="34" charset="0"/>
                <a:cs typeface="Arial" panose="020B0604020202020204" pitchFamily="34" charset="0"/>
              </a:rPr>
              <a:t>are reduced (Galindo et al., 2020).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2. </a:t>
            </a:r>
          </a:p>
          <a:p>
            <a:r>
              <a:rPr lang="en-GB" sz="1600" dirty="0">
                <a:latin typeface="Arial" panose="020B0604020202020204" pitchFamily="34" charset="0"/>
                <a:cs typeface="Arial" panose="020B0604020202020204" pitchFamily="34" charset="0"/>
              </a:rPr>
              <a:t>With </a:t>
            </a:r>
            <a:r>
              <a:rPr lang="en-GB" sz="1600" b="1" dirty="0">
                <a:latin typeface="Arial" panose="020B0604020202020204" pitchFamily="34" charset="0"/>
                <a:cs typeface="Arial" panose="020B0604020202020204" pitchFamily="34" charset="0"/>
              </a:rPr>
              <a:t>less finger pricks to test</a:t>
            </a:r>
            <a:r>
              <a:rPr lang="en-GB" sz="1600" dirty="0">
                <a:latin typeface="Arial" panose="020B0604020202020204" pitchFamily="34" charset="0"/>
                <a:cs typeface="Arial" panose="020B0604020202020204" pitchFamily="34" charset="0"/>
              </a:rPr>
              <a:t>, the </a:t>
            </a:r>
            <a:r>
              <a:rPr lang="en-GB" sz="1600" b="1" dirty="0">
                <a:latin typeface="Arial" panose="020B0604020202020204" pitchFamily="34" charset="0"/>
                <a:cs typeface="Arial" panose="020B0604020202020204" pitchFamily="34" charset="0"/>
              </a:rPr>
              <a:t>burden on</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both the patients and healthcare systems </a:t>
            </a:r>
            <a:r>
              <a:rPr lang="en-GB" sz="1600" dirty="0">
                <a:latin typeface="Arial" panose="020B0604020202020204" pitchFamily="34" charset="0"/>
                <a:cs typeface="Arial" panose="020B0604020202020204" pitchFamily="34" charset="0"/>
              </a:rPr>
              <a:t>are reduced (Blum, 2018).. </a:t>
            </a:r>
          </a:p>
          <a:p>
            <a:endParaRPr lang="en-GB" sz="1400" dirty="0"/>
          </a:p>
        </p:txBody>
      </p:sp>
      <p:sp>
        <p:nvSpPr>
          <p:cNvPr id="8" name="TextBox 7">
            <a:extLst>
              <a:ext uri="{FF2B5EF4-FFF2-40B4-BE49-F238E27FC236}">
                <a16:creationId xmlns:a16="http://schemas.microsoft.com/office/drawing/2014/main" id="{BC2FD5CA-A03D-0009-16B5-59137F6B71CB}"/>
              </a:ext>
            </a:extLst>
          </p:cNvPr>
          <p:cNvSpPr txBox="1"/>
          <p:nvPr/>
        </p:nvSpPr>
        <p:spPr>
          <a:xfrm>
            <a:off x="8905598" y="1342714"/>
            <a:ext cx="3177577" cy="4031873"/>
          </a:xfrm>
          <a:prstGeom prst="rect">
            <a:avLst/>
          </a:prstGeom>
          <a:noFill/>
        </p:spPr>
        <p:txBody>
          <a:bodyPr wrap="square">
            <a:spAutoFit/>
          </a:bodyPr>
          <a:lstStyle/>
          <a:p>
            <a:pPr marL="0" indent="0">
              <a:buNone/>
            </a:pPr>
            <a:r>
              <a:rPr lang="en-GB" sz="1600" dirty="0">
                <a:latin typeface="Arial" panose="020B0604020202020204" pitchFamily="34" charset="0"/>
                <a:cs typeface="Arial" panose="020B0604020202020204" pitchFamily="34" charset="0"/>
              </a:rPr>
              <a:t>3. </a:t>
            </a:r>
          </a:p>
          <a:p>
            <a:r>
              <a:rPr lang="en-GB" sz="1600" b="1" dirty="0">
                <a:latin typeface="Arial" panose="020B0604020202020204" pitchFamily="34" charset="0"/>
                <a:cs typeface="Arial" panose="020B0604020202020204" pitchFamily="34" charset="0"/>
              </a:rPr>
              <a:t>Less patients are having complications </a:t>
            </a:r>
            <a:r>
              <a:rPr lang="en-GB" sz="1600" dirty="0">
                <a:latin typeface="Arial" panose="020B0604020202020204" pitchFamily="34" charset="0"/>
                <a:cs typeface="Arial" panose="020B0604020202020204" pitchFamily="34" charset="0"/>
              </a:rPr>
              <a:t>with their diabetes and do not need to go to the hospital, which reduces the amount </a:t>
            </a:r>
            <a:r>
              <a:rPr lang="en-GB" sz="1600" b="1" dirty="0">
                <a:latin typeface="Arial" panose="020B0604020202020204" pitchFamily="34" charset="0"/>
                <a:cs typeface="Arial" panose="020B0604020202020204" pitchFamily="34" charset="0"/>
              </a:rPr>
              <a:t>pressure on emergency services </a:t>
            </a:r>
            <a:r>
              <a:rPr lang="en-GB" sz="1600" dirty="0">
                <a:latin typeface="Arial" panose="020B0604020202020204" pitchFamily="34" charset="0"/>
                <a:cs typeface="Arial" panose="020B0604020202020204" pitchFamily="34" charset="0"/>
              </a:rPr>
              <a:t>of (Blum 2018 Blissett et al; 2022).</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4.</a:t>
            </a:r>
          </a:p>
          <a:p>
            <a:pPr marL="0" indent="0">
              <a:buNone/>
            </a:pPr>
            <a:r>
              <a:rPr lang="en-GB" sz="1600" dirty="0">
                <a:latin typeface="Arial" panose="020B0604020202020204" pitchFamily="34" charset="0"/>
                <a:cs typeface="Arial" panose="020B0604020202020204" pitchFamily="34" charset="0"/>
              </a:rPr>
              <a:t>The use of FreeStyle Libre may result in a significant </a:t>
            </a:r>
            <a:r>
              <a:rPr lang="en-GB" sz="1600" b="1" dirty="0">
                <a:latin typeface="Arial" panose="020B0604020202020204" pitchFamily="34" charset="0"/>
                <a:cs typeface="Arial" panose="020B0604020202020204" pitchFamily="34" charset="0"/>
              </a:rPr>
              <a:t>decrease in the amount of time </a:t>
            </a:r>
            <a:r>
              <a:rPr lang="en-GB" sz="1600" dirty="0">
                <a:latin typeface="Arial" panose="020B0604020202020204" pitchFamily="34" charset="0"/>
                <a:cs typeface="Arial" panose="020B0604020202020204" pitchFamily="34" charset="0"/>
              </a:rPr>
              <a:t>staff would have to take out when </a:t>
            </a:r>
            <a:r>
              <a:rPr lang="en-GB" sz="1600" b="1" dirty="0">
                <a:latin typeface="Arial" panose="020B0604020202020204" pitchFamily="34" charset="0"/>
                <a:cs typeface="Arial" panose="020B0604020202020204" pitchFamily="34" charset="0"/>
              </a:rPr>
              <a:t>dealing with diabetic enquiries </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Oyagüez</a:t>
            </a:r>
            <a:r>
              <a:rPr lang="en-GB" sz="1600" dirty="0">
                <a:latin typeface="Arial" panose="020B0604020202020204" pitchFamily="34" charset="0"/>
                <a:cs typeface="Arial" panose="020B0604020202020204" pitchFamily="34" charset="0"/>
              </a:rPr>
              <a:t> et al., 2021).</a:t>
            </a:r>
          </a:p>
        </p:txBody>
      </p:sp>
      <p:sp>
        <p:nvSpPr>
          <p:cNvPr id="9" name="Oval 8">
            <a:extLst>
              <a:ext uri="{FF2B5EF4-FFF2-40B4-BE49-F238E27FC236}">
                <a16:creationId xmlns:a16="http://schemas.microsoft.com/office/drawing/2014/main" id="{742B8568-0033-A036-D1EA-C0636E19E91D}"/>
              </a:ext>
            </a:extLst>
          </p:cNvPr>
          <p:cNvSpPr/>
          <p:nvPr/>
        </p:nvSpPr>
        <p:spPr>
          <a:xfrm>
            <a:off x="3322087" y="848707"/>
            <a:ext cx="5547825" cy="5160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FreeStyle Libre Reader">
            <a:extLst>
              <a:ext uri="{FF2B5EF4-FFF2-40B4-BE49-F238E27FC236}">
                <a16:creationId xmlns:a16="http://schemas.microsoft.com/office/drawing/2014/main" id="{2941CADD-0D3F-5BF3-9581-987DD352A3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547" y="1521041"/>
            <a:ext cx="2568575" cy="3429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78FD2DD-7CC1-80F2-BB54-EF05CAA91B91}"/>
              </a:ext>
            </a:extLst>
          </p:cNvPr>
          <p:cNvSpPr txBox="1"/>
          <p:nvPr/>
        </p:nvSpPr>
        <p:spPr>
          <a:xfrm>
            <a:off x="4859547" y="5198714"/>
            <a:ext cx="2568575" cy="369332"/>
          </a:xfrm>
          <a:prstGeom prst="rect">
            <a:avLst/>
          </a:prstGeom>
          <a:noFill/>
        </p:spPr>
        <p:txBody>
          <a:bodyPr wrap="square" rtlCol="0">
            <a:spAutoFit/>
          </a:bodyPr>
          <a:lstStyle/>
          <a:p>
            <a:pPr algn="ctr"/>
            <a:r>
              <a:rPr lang="en-US" dirty="0"/>
              <a:t>(</a:t>
            </a:r>
            <a:r>
              <a:rPr lang="en-US" dirty="0" err="1"/>
              <a:t>FreeStyle</a:t>
            </a:r>
            <a:r>
              <a:rPr lang="en-US" dirty="0"/>
              <a:t> Libre, 2026)</a:t>
            </a:r>
          </a:p>
        </p:txBody>
      </p:sp>
    </p:spTree>
    <p:extLst>
      <p:ext uri="{BB962C8B-B14F-4D97-AF65-F5344CB8AC3E}">
        <p14:creationId xmlns:p14="http://schemas.microsoft.com/office/powerpoint/2010/main" val="42558839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93AA-96B0-86D1-2A4A-D267E6297C9F}"/>
              </a:ext>
            </a:extLst>
          </p:cNvPr>
          <p:cNvSpPr>
            <a:spLocks noGrp="1"/>
          </p:cNvSpPr>
          <p:nvPr>
            <p:ph type="title" idx="4294967295"/>
          </p:nvPr>
        </p:nvSpPr>
        <p:spPr>
          <a:xfrm>
            <a:off x="4509699" y="223031"/>
            <a:ext cx="5836846" cy="1049337"/>
          </a:xfrm>
        </p:spPr>
        <p:txBody>
          <a:bodyPr/>
          <a:lstStyle/>
          <a:p>
            <a:r>
              <a:rPr lang="en-GB" b="1" dirty="0"/>
              <a:t>ON SERVICE DELIVERY</a:t>
            </a:r>
          </a:p>
        </p:txBody>
      </p:sp>
      <p:sp>
        <p:nvSpPr>
          <p:cNvPr id="6" name="TextBox 5">
            <a:extLst>
              <a:ext uri="{FF2B5EF4-FFF2-40B4-BE49-F238E27FC236}">
                <a16:creationId xmlns:a16="http://schemas.microsoft.com/office/drawing/2014/main" id="{EC85A2CC-A71D-E158-EFDC-3ACE4F95FFD2}"/>
              </a:ext>
            </a:extLst>
          </p:cNvPr>
          <p:cNvSpPr txBox="1"/>
          <p:nvPr/>
        </p:nvSpPr>
        <p:spPr>
          <a:xfrm>
            <a:off x="248050" y="1370339"/>
            <a:ext cx="3001782" cy="3046988"/>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5. </a:t>
            </a:r>
          </a:p>
          <a:p>
            <a:r>
              <a:rPr lang="en-GB" sz="1600" dirty="0">
                <a:latin typeface="Arial" panose="020B0604020202020204" pitchFamily="34" charset="0"/>
                <a:cs typeface="Arial" panose="020B0604020202020204" pitchFamily="34" charset="0"/>
              </a:rPr>
              <a:t>Since FreeStyle Libre only needs to </a:t>
            </a:r>
            <a:r>
              <a:rPr lang="en-GB" sz="1600" b="1" dirty="0">
                <a:latin typeface="Arial" panose="020B0604020202020204" pitchFamily="34" charset="0"/>
                <a:cs typeface="Arial" panose="020B0604020202020204" pitchFamily="34" charset="0"/>
              </a:rPr>
              <a:t>calibrated when first used</a:t>
            </a:r>
            <a:r>
              <a:rPr lang="en-GB" sz="1600" dirty="0">
                <a:latin typeface="Arial" panose="020B0604020202020204" pitchFamily="34" charset="0"/>
                <a:cs typeface="Arial" panose="020B0604020202020204" pitchFamily="34" charset="0"/>
              </a:rPr>
              <a:t>, there is no need for the patient to finger-prick tests to calibrate the device (Fokkert et al., 2017).  This makes it </a:t>
            </a:r>
            <a:r>
              <a:rPr lang="en-GB" sz="1600" b="1" dirty="0">
                <a:latin typeface="Arial" panose="020B0604020202020204" pitchFamily="34" charset="0"/>
                <a:cs typeface="Arial" panose="020B0604020202020204" pitchFamily="34" charset="0"/>
              </a:rPr>
              <a:t>easier to deploy the technology </a:t>
            </a:r>
            <a:r>
              <a:rPr lang="en-GB" sz="1600" dirty="0">
                <a:latin typeface="Arial" panose="020B0604020202020204" pitchFamily="34" charset="0"/>
                <a:cs typeface="Arial" panose="020B0604020202020204" pitchFamily="34" charset="0"/>
              </a:rPr>
              <a:t>on a mass scale </a:t>
            </a:r>
            <a:r>
              <a:rPr lang="en-GB" sz="1600" b="1" dirty="0">
                <a:latin typeface="Arial" panose="020B0604020202020204" pitchFamily="34" charset="0"/>
                <a:cs typeface="Arial" panose="020B0604020202020204" pitchFamily="34" charset="0"/>
              </a:rPr>
              <a:t>without as much training </a:t>
            </a:r>
            <a:r>
              <a:rPr lang="en-GB" sz="1600" dirty="0">
                <a:latin typeface="Arial" panose="020B0604020202020204" pitchFamily="34" charset="0"/>
                <a:cs typeface="Arial" panose="020B0604020202020204" pitchFamily="34" charset="0"/>
              </a:rPr>
              <a:t>to the staff as usual (Fokkert et al., 2017; Galindo et al., 2020).</a:t>
            </a:r>
            <a:endParaRPr lang="en-US"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C49064-99CF-91FE-751D-BB496042368A}"/>
              </a:ext>
            </a:extLst>
          </p:cNvPr>
          <p:cNvSpPr txBox="1"/>
          <p:nvPr/>
        </p:nvSpPr>
        <p:spPr>
          <a:xfrm>
            <a:off x="8818583" y="1410611"/>
            <a:ext cx="3177577" cy="3539430"/>
          </a:xfrm>
          <a:prstGeom prst="rect">
            <a:avLst/>
          </a:prstGeom>
          <a:noFill/>
        </p:spPr>
        <p:txBody>
          <a:bodyPr wrap="square">
            <a:spAutoFit/>
          </a:bodyPr>
          <a:lstStyle/>
          <a:p>
            <a:pPr marL="0" indent="0">
              <a:buNone/>
            </a:pPr>
            <a:r>
              <a:rPr lang="en-GB" sz="1600" dirty="0">
                <a:latin typeface="Arial" panose="020B0604020202020204" pitchFamily="34" charset="0"/>
                <a:cs typeface="Arial" panose="020B0604020202020204" pitchFamily="34" charset="0"/>
              </a:rPr>
              <a:t>6. </a:t>
            </a:r>
          </a:p>
          <a:p>
            <a:pPr marL="0" indent="0">
              <a:buNone/>
            </a:pPr>
            <a:r>
              <a:rPr lang="en-GB" sz="1600" b="1" dirty="0">
                <a:latin typeface="Arial" panose="020B0604020202020204" pitchFamily="34" charset="0"/>
                <a:cs typeface="Arial" panose="020B0604020202020204" pitchFamily="34" charset="0"/>
              </a:rPr>
              <a:t>More detailed data </a:t>
            </a:r>
            <a:r>
              <a:rPr lang="en-GB" sz="1600" dirty="0">
                <a:latin typeface="Arial" panose="020B0604020202020204" pitchFamily="34" charset="0"/>
                <a:cs typeface="Arial" panose="020B0604020202020204" pitchFamily="34" charset="0"/>
              </a:rPr>
              <a:t>means that healthcare professionals can make </a:t>
            </a:r>
            <a:r>
              <a:rPr lang="en-GB" sz="1600" b="1" dirty="0">
                <a:latin typeface="Arial" panose="020B0604020202020204" pitchFamily="34" charset="0"/>
                <a:cs typeface="Arial" panose="020B0604020202020204" pitchFamily="34" charset="0"/>
              </a:rPr>
              <a:t>better informed decisions when creating treating plans </a:t>
            </a:r>
            <a:r>
              <a:rPr lang="en-GB" sz="1600" dirty="0">
                <a:latin typeface="Arial" panose="020B0604020202020204" pitchFamily="34" charset="0"/>
                <a:cs typeface="Arial" panose="020B0604020202020204" pitchFamily="34" charset="0"/>
              </a:rPr>
              <a:t>for the patient.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For example, if someone has better blood glucose control, they may have reduced levels of HbA1c over time and spend more time in the range of blood glucose that is preferable (Blum, 2018). </a:t>
            </a:r>
          </a:p>
        </p:txBody>
      </p:sp>
      <p:sp>
        <p:nvSpPr>
          <p:cNvPr id="9" name="Oval 8">
            <a:extLst>
              <a:ext uri="{FF2B5EF4-FFF2-40B4-BE49-F238E27FC236}">
                <a16:creationId xmlns:a16="http://schemas.microsoft.com/office/drawing/2014/main" id="{1658469A-B2B0-F235-B6C9-2F819DF1C9EA}"/>
              </a:ext>
            </a:extLst>
          </p:cNvPr>
          <p:cNvSpPr/>
          <p:nvPr/>
        </p:nvSpPr>
        <p:spPr>
          <a:xfrm>
            <a:off x="3322087" y="848707"/>
            <a:ext cx="5547825" cy="5160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069B902B-02AC-DA42-E39E-59EDC09667B2}"/>
              </a:ext>
            </a:extLst>
          </p:cNvPr>
          <p:cNvGrpSpPr/>
          <p:nvPr/>
        </p:nvGrpSpPr>
        <p:grpSpPr>
          <a:xfrm>
            <a:off x="4859547" y="1521041"/>
            <a:ext cx="2568575" cy="4047005"/>
            <a:chOff x="4859547" y="1521041"/>
            <a:chExt cx="2568575" cy="4047005"/>
          </a:xfrm>
        </p:grpSpPr>
        <p:pic>
          <p:nvPicPr>
            <p:cNvPr id="5124" name="Picture 4" descr="FreeStyle Libre Reader">
              <a:extLst>
                <a:ext uri="{FF2B5EF4-FFF2-40B4-BE49-F238E27FC236}">
                  <a16:creationId xmlns:a16="http://schemas.microsoft.com/office/drawing/2014/main" id="{DB51FCF1-F218-85E6-F211-A6F8CA1FB7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547" y="1521041"/>
              <a:ext cx="2568575" cy="3429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81A54AC-3C59-6CA5-BFB6-C71D3FAE3A41}"/>
                </a:ext>
              </a:extLst>
            </p:cNvPr>
            <p:cNvSpPr txBox="1"/>
            <p:nvPr/>
          </p:nvSpPr>
          <p:spPr>
            <a:xfrm>
              <a:off x="4859547" y="5198714"/>
              <a:ext cx="2568575" cy="369332"/>
            </a:xfrm>
            <a:prstGeom prst="rect">
              <a:avLst/>
            </a:prstGeom>
            <a:noFill/>
          </p:spPr>
          <p:txBody>
            <a:bodyPr wrap="square" rtlCol="0">
              <a:spAutoFit/>
            </a:bodyPr>
            <a:lstStyle/>
            <a:p>
              <a:pPr algn="ctr"/>
              <a:r>
                <a:rPr lang="en-US" dirty="0"/>
                <a:t>(</a:t>
              </a:r>
              <a:r>
                <a:rPr lang="en-US" dirty="0" err="1"/>
                <a:t>FreeStyle</a:t>
              </a:r>
              <a:r>
                <a:rPr lang="en-US" dirty="0"/>
                <a:t> Libre, 2026)</a:t>
              </a:r>
            </a:p>
          </p:txBody>
        </p:sp>
      </p:grpSp>
      <p:sp>
        <p:nvSpPr>
          <p:cNvPr id="4" name="TextBox 3">
            <a:extLst>
              <a:ext uri="{FF2B5EF4-FFF2-40B4-BE49-F238E27FC236}">
                <a16:creationId xmlns:a16="http://schemas.microsoft.com/office/drawing/2014/main" id="{23366BBC-4030-C478-9DF0-B80EE56B6225}"/>
              </a:ext>
            </a:extLst>
          </p:cNvPr>
          <p:cNvSpPr txBox="1"/>
          <p:nvPr/>
        </p:nvSpPr>
        <p:spPr>
          <a:xfrm>
            <a:off x="2811883" y="173810"/>
            <a:ext cx="1938806" cy="584775"/>
          </a:xfrm>
          <a:prstGeom prst="rect">
            <a:avLst/>
          </a:prstGeom>
          <a:noFill/>
        </p:spPr>
        <p:txBody>
          <a:bodyPr wrap="square" rtlCol="0">
            <a:spAutoFit/>
          </a:bodyPr>
          <a:lstStyle/>
          <a:p>
            <a:r>
              <a:rPr lang="en-US" sz="3200" b="1" dirty="0"/>
              <a:t>IMPACT</a:t>
            </a:r>
          </a:p>
        </p:txBody>
      </p:sp>
    </p:spTree>
    <p:extLst>
      <p:ext uri="{BB962C8B-B14F-4D97-AF65-F5344CB8AC3E}">
        <p14:creationId xmlns:p14="http://schemas.microsoft.com/office/powerpoint/2010/main" val="609733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93AA-96B0-86D1-2A4A-D267E6297C9F}"/>
              </a:ext>
            </a:extLst>
          </p:cNvPr>
          <p:cNvSpPr>
            <a:spLocks noGrp="1"/>
          </p:cNvSpPr>
          <p:nvPr>
            <p:ph type="title" idx="4294967295"/>
          </p:nvPr>
        </p:nvSpPr>
        <p:spPr>
          <a:xfrm>
            <a:off x="4371774" y="164269"/>
            <a:ext cx="5836846" cy="1049337"/>
          </a:xfrm>
        </p:spPr>
        <p:txBody>
          <a:bodyPr/>
          <a:lstStyle/>
          <a:p>
            <a:r>
              <a:rPr lang="en-GB" b="1" dirty="0"/>
              <a:t>             ON SERVICE DELIVERY</a:t>
            </a:r>
          </a:p>
        </p:txBody>
      </p:sp>
      <p:sp>
        <p:nvSpPr>
          <p:cNvPr id="9" name="Oval 8">
            <a:extLst>
              <a:ext uri="{FF2B5EF4-FFF2-40B4-BE49-F238E27FC236}">
                <a16:creationId xmlns:a16="http://schemas.microsoft.com/office/drawing/2014/main" id="{1658469A-B2B0-F235-B6C9-2F819DF1C9EA}"/>
              </a:ext>
            </a:extLst>
          </p:cNvPr>
          <p:cNvSpPr/>
          <p:nvPr/>
        </p:nvSpPr>
        <p:spPr>
          <a:xfrm flipV="1">
            <a:off x="-589613" y="1143437"/>
            <a:ext cx="13371226" cy="511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3D5B571-EF0E-C082-9D1A-F6281A3241EC}"/>
              </a:ext>
            </a:extLst>
          </p:cNvPr>
          <p:cNvSpPr txBox="1"/>
          <p:nvPr/>
        </p:nvSpPr>
        <p:spPr>
          <a:xfrm>
            <a:off x="476295" y="1315611"/>
            <a:ext cx="3492708" cy="2308324"/>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7. </a:t>
            </a:r>
          </a:p>
          <a:p>
            <a:r>
              <a:rPr lang="en-GB" dirty="0">
                <a:latin typeface="Arial" panose="020B0604020202020204" pitchFamily="34" charset="0"/>
                <a:cs typeface="Arial" panose="020B0604020202020204" pitchFamily="34" charset="0"/>
              </a:rPr>
              <a:t>However, the </a:t>
            </a:r>
            <a:r>
              <a:rPr lang="en-GB" b="1" dirty="0">
                <a:latin typeface="Arial" panose="020B0604020202020204" pitchFamily="34" charset="0"/>
                <a:cs typeface="Arial" panose="020B0604020202020204" pitchFamily="34" charset="0"/>
              </a:rPr>
              <a:t>continuous information being provided </a:t>
            </a:r>
            <a:r>
              <a:rPr lang="en-GB" dirty="0">
                <a:latin typeface="Arial" panose="020B0604020202020204" pitchFamily="34" charset="0"/>
                <a:cs typeface="Arial" panose="020B0604020202020204" pitchFamily="34" charset="0"/>
              </a:rPr>
              <a:t>by FreeStyle Libre can lead to there being an obvious </a:t>
            </a:r>
            <a:r>
              <a:rPr lang="en-GB" b="1" dirty="0">
                <a:latin typeface="Arial" panose="020B0604020202020204" pitchFamily="34" charset="0"/>
                <a:cs typeface="Arial" panose="020B0604020202020204" pitchFamily="34" charset="0"/>
              </a:rPr>
              <a:t>risk of information overload </a:t>
            </a:r>
            <a:r>
              <a:rPr lang="en-GB" dirty="0">
                <a:latin typeface="Arial" panose="020B0604020202020204" pitchFamily="34" charset="0"/>
                <a:cs typeface="Arial" panose="020B0604020202020204" pitchFamily="34" charset="0"/>
              </a:rPr>
              <a:t>for both the patients on their care providers (Galindo et al., 2020).</a:t>
            </a:r>
            <a:endParaRPr lang="en-US"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0029E4C1-A2B6-69A7-5357-D7838D5DF624}"/>
              </a:ext>
            </a:extLst>
          </p:cNvPr>
          <p:cNvSpPr txBox="1"/>
          <p:nvPr/>
        </p:nvSpPr>
        <p:spPr>
          <a:xfrm>
            <a:off x="7357316" y="1498293"/>
            <a:ext cx="4459572" cy="286232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8. </a:t>
            </a:r>
          </a:p>
          <a:p>
            <a:r>
              <a:rPr lang="en-GB" b="1" dirty="0">
                <a:latin typeface="Arial" panose="020B0604020202020204" pitchFamily="34" charset="0"/>
                <a:cs typeface="Arial" panose="020B0604020202020204" pitchFamily="34" charset="0"/>
              </a:rPr>
              <a:t>Without the proper education </a:t>
            </a:r>
            <a:r>
              <a:rPr lang="en-GB" dirty="0">
                <a:latin typeface="Arial" panose="020B0604020202020204" pitchFamily="34" charset="0"/>
                <a:cs typeface="Arial" panose="020B0604020202020204" pitchFamily="34" charset="0"/>
              </a:rPr>
              <a:t>being given, there may be a </a:t>
            </a:r>
            <a:r>
              <a:rPr lang="en-GB" b="1" dirty="0">
                <a:latin typeface="Arial" panose="020B0604020202020204" pitchFamily="34" charset="0"/>
                <a:cs typeface="Arial" panose="020B0604020202020204" pitchFamily="34" charset="0"/>
              </a:rPr>
              <a:t>sense of anxiety </a:t>
            </a:r>
            <a:r>
              <a:rPr lang="en-GB" dirty="0">
                <a:latin typeface="Arial" panose="020B0604020202020204" pitchFamily="34" charset="0"/>
                <a:cs typeface="Arial" panose="020B0604020202020204" pitchFamily="34" charset="0"/>
              </a:rPr>
              <a:t>be associated with this, as well </a:t>
            </a:r>
            <a:r>
              <a:rPr lang="en-GB" b="1" dirty="0">
                <a:latin typeface="Arial" panose="020B0604020202020204" pitchFamily="34" charset="0"/>
                <a:cs typeface="Arial" panose="020B0604020202020204" pitchFamily="34" charset="0"/>
              </a:rPr>
              <a:t>as false alarms and an increase in the workload </a:t>
            </a:r>
            <a:r>
              <a:rPr lang="en-GB" dirty="0">
                <a:latin typeface="Arial" panose="020B0604020202020204" pitchFamily="34" charset="0"/>
                <a:cs typeface="Arial" panose="020B0604020202020204" pitchFamily="34" charset="0"/>
              </a:rPr>
              <a:t>instead of a decrease. In this sense, rather being reduced, some of the demands on the </a:t>
            </a:r>
            <a:r>
              <a:rPr lang="en-GB" b="1" dirty="0">
                <a:latin typeface="Arial" panose="020B0604020202020204" pitchFamily="34" charset="0"/>
                <a:cs typeface="Arial" panose="020B0604020202020204" pitchFamily="34" charset="0"/>
              </a:rPr>
              <a:t>service may be shifted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Bidonde</a:t>
            </a:r>
            <a:r>
              <a:rPr lang="en-GB" dirty="0">
                <a:latin typeface="Arial" panose="020B0604020202020204" pitchFamily="34" charset="0"/>
                <a:cs typeface="Arial" panose="020B0604020202020204" pitchFamily="34" charset="0"/>
              </a:rPr>
              <a:t> et al., 2017; </a:t>
            </a:r>
            <a:r>
              <a:rPr lang="en-GB" dirty="0" err="1">
                <a:latin typeface="Arial" panose="020B0604020202020204" pitchFamily="34" charset="0"/>
                <a:cs typeface="Arial" panose="020B0604020202020204" pitchFamily="34" charset="0"/>
              </a:rPr>
              <a:t>Cuerda</a:t>
            </a:r>
            <a:r>
              <a:rPr lang="en-GB" dirty="0">
                <a:latin typeface="Arial" panose="020B0604020202020204" pitchFamily="34" charset="0"/>
                <a:cs typeface="Arial" panose="020B0604020202020204" pitchFamily="34" charset="0"/>
              </a:rPr>
              <a:t>-Del Pino et al., 2025)</a:t>
            </a:r>
            <a:endParaRPr lang="en-US"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3202610-28CA-8604-6A3A-FFEA2740EEB7}"/>
              </a:ext>
            </a:extLst>
          </p:cNvPr>
          <p:cNvSpPr txBox="1"/>
          <p:nvPr/>
        </p:nvSpPr>
        <p:spPr>
          <a:xfrm>
            <a:off x="1795232" y="4113459"/>
            <a:ext cx="5494965"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9. </a:t>
            </a:r>
          </a:p>
          <a:p>
            <a:r>
              <a:rPr lang="en-GB" dirty="0">
                <a:latin typeface="Arial" panose="020B0604020202020204" pitchFamily="34" charset="0"/>
                <a:cs typeface="Arial" panose="020B0604020202020204" pitchFamily="34" charset="0"/>
              </a:rPr>
              <a:t>Although </a:t>
            </a:r>
            <a:r>
              <a:rPr lang="en-GB" b="1" dirty="0">
                <a:latin typeface="Arial" panose="020B0604020202020204" pitchFamily="34" charset="0"/>
                <a:cs typeface="Arial" panose="020B0604020202020204" pitchFamily="34" charset="0"/>
              </a:rPr>
              <a:t>reducing in-person appointments </a:t>
            </a:r>
            <a:r>
              <a:rPr lang="en-GB" dirty="0">
                <a:latin typeface="Arial" panose="020B0604020202020204" pitchFamily="34" charset="0"/>
                <a:cs typeface="Arial" panose="020B0604020202020204" pitchFamily="34" charset="0"/>
              </a:rPr>
              <a:t>can help improve efficiency, not all patients will benefit from this approach. This is particularly true for those </a:t>
            </a:r>
            <a:r>
              <a:rPr lang="en-GB" b="1" dirty="0">
                <a:latin typeface="Arial" panose="020B0604020202020204" pitchFamily="34" charset="0"/>
                <a:cs typeface="Arial" panose="020B0604020202020204" pitchFamily="34" charset="0"/>
              </a:rPr>
              <a:t>who cannot navigate technology </a:t>
            </a:r>
            <a:r>
              <a:rPr lang="en-GB" dirty="0">
                <a:latin typeface="Arial" panose="020B0604020202020204" pitchFamily="34" charset="0"/>
                <a:cs typeface="Arial" panose="020B0604020202020204" pitchFamily="34" charset="0"/>
              </a:rPr>
              <a:t>as well otherwise. </a:t>
            </a:r>
          </a:p>
        </p:txBody>
      </p:sp>
      <p:sp>
        <p:nvSpPr>
          <p:cNvPr id="15" name="TextBox 14">
            <a:extLst>
              <a:ext uri="{FF2B5EF4-FFF2-40B4-BE49-F238E27FC236}">
                <a16:creationId xmlns:a16="http://schemas.microsoft.com/office/drawing/2014/main" id="{A71CAD74-B1CB-011C-0D6D-65C76B2035AA}"/>
              </a:ext>
            </a:extLst>
          </p:cNvPr>
          <p:cNvSpPr txBox="1"/>
          <p:nvPr/>
        </p:nvSpPr>
        <p:spPr>
          <a:xfrm>
            <a:off x="4119976" y="104162"/>
            <a:ext cx="2008682" cy="584775"/>
          </a:xfrm>
          <a:prstGeom prst="rect">
            <a:avLst/>
          </a:prstGeom>
          <a:noFill/>
        </p:spPr>
        <p:txBody>
          <a:bodyPr wrap="square" rtlCol="0">
            <a:spAutoFit/>
          </a:bodyPr>
          <a:lstStyle/>
          <a:p>
            <a:r>
              <a:rPr lang="en-US" sz="3200" b="1" dirty="0"/>
              <a:t>IMPACT</a:t>
            </a:r>
          </a:p>
        </p:txBody>
      </p:sp>
      <p:sp>
        <p:nvSpPr>
          <p:cNvPr id="3" name="TextBox 2">
            <a:extLst>
              <a:ext uri="{FF2B5EF4-FFF2-40B4-BE49-F238E27FC236}">
                <a16:creationId xmlns:a16="http://schemas.microsoft.com/office/drawing/2014/main" id="{2224FC93-8B70-F9C7-7A30-AD9CC5CAD01F}"/>
              </a:ext>
            </a:extLst>
          </p:cNvPr>
          <p:cNvSpPr txBox="1"/>
          <p:nvPr/>
        </p:nvSpPr>
        <p:spPr>
          <a:xfrm>
            <a:off x="1820553" y="117846"/>
            <a:ext cx="2428961" cy="584775"/>
          </a:xfrm>
          <a:prstGeom prst="rect">
            <a:avLst/>
          </a:prstGeom>
          <a:noFill/>
        </p:spPr>
        <p:txBody>
          <a:bodyPr wrap="square" rtlCol="0">
            <a:spAutoFit/>
          </a:bodyPr>
          <a:lstStyle/>
          <a:p>
            <a:r>
              <a:rPr lang="en-US" sz="3200" b="1" dirty="0"/>
              <a:t>NEGATIVE</a:t>
            </a:r>
          </a:p>
        </p:txBody>
      </p:sp>
      <p:sp>
        <p:nvSpPr>
          <p:cNvPr id="8" name="Arrow: Striped Right 7">
            <a:extLst>
              <a:ext uri="{FF2B5EF4-FFF2-40B4-BE49-F238E27FC236}">
                <a16:creationId xmlns:a16="http://schemas.microsoft.com/office/drawing/2014/main" id="{19673FA6-A325-BE2E-BA8D-0152B9B5173B}"/>
              </a:ext>
            </a:extLst>
          </p:cNvPr>
          <p:cNvSpPr/>
          <p:nvPr/>
        </p:nvSpPr>
        <p:spPr>
          <a:xfrm>
            <a:off x="4249514" y="1937657"/>
            <a:ext cx="2434315" cy="806884"/>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Striped Right 9">
            <a:extLst>
              <a:ext uri="{FF2B5EF4-FFF2-40B4-BE49-F238E27FC236}">
                <a16:creationId xmlns:a16="http://schemas.microsoft.com/office/drawing/2014/main" id="{E6A6C391-F71A-F137-DAC0-7955E8327036}"/>
              </a:ext>
            </a:extLst>
          </p:cNvPr>
          <p:cNvSpPr/>
          <p:nvPr/>
        </p:nvSpPr>
        <p:spPr>
          <a:xfrm rot="9744048">
            <a:off x="7738315" y="4424783"/>
            <a:ext cx="1939084" cy="113167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5884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1658469A-B2B0-F235-B6C9-2F819DF1C9EA}"/>
              </a:ext>
            </a:extLst>
          </p:cNvPr>
          <p:cNvSpPr/>
          <p:nvPr/>
        </p:nvSpPr>
        <p:spPr>
          <a:xfrm flipV="1">
            <a:off x="-379750" y="7379345"/>
            <a:ext cx="13371226" cy="511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4F19B20-BA38-FA3B-1233-AF2CAB9949E7}"/>
              </a:ext>
            </a:extLst>
          </p:cNvPr>
          <p:cNvSpPr txBox="1"/>
          <p:nvPr/>
        </p:nvSpPr>
        <p:spPr>
          <a:xfrm>
            <a:off x="4699416" y="2505670"/>
            <a:ext cx="3051213" cy="923330"/>
          </a:xfrm>
          <a:prstGeom prst="rect">
            <a:avLst/>
          </a:prstGeom>
          <a:noFill/>
        </p:spPr>
        <p:txBody>
          <a:bodyPr wrap="square" rtlCol="0">
            <a:spAutoFit/>
          </a:bodyPr>
          <a:lstStyle/>
          <a:p>
            <a:pPr algn="ctr"/>
            <a:r>
              <a:rPr lang="en-US" sz="5400" b="1" dirty="0"/>
              <a:t>IMPACT</a:t>
            </a:r>
          </a:p>
        </p:txBody>
      </p:sp>
      <p:pic>
        <p:nvPicPr>
          <p:cNvPr id="4" name="Graphic 3" descr="Pie chart">
            <a:extLst>
              <a:ext uri="{FF2B5EF4-FFF2-40B4-BE49-F238E27FC236}">
                <a16:creationId xmlns:a16="http://schemas.microsoft.com/office/drawing/2014/main" id="{F207177B-0850-DBE8-F31C-1B45627C31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33141" y="2133599"/>
            <a:ext cx="2590801" cy="2590801"/>
          </a:xfrm>
          <a:prstGeom prst="rect">
            <a:avLst/>
          </a:prstGeom>
        </p:spPr>
      </p:pic>
    </p:spTree>
    <p:extLst>
      <p:ext uri="{BB962C8B-B14F-4D97-AF65-F5344CB8AC3E}">
        <p14:creationId xmlns:p14="http://schemas.microsoft.com/office/powerpoint/2010/main" val="26920869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FCC3-471A-93E2-42AE-65A396527072}"/>
              </a:ext>
            </a:extLst>
          </p:cNvPr>
          <p:cNvSpPr>
            <a:spLocks noGrp="1"/>
          </p:cNvSpPr>
          <p:nvPr>
            <p:ph type="title" idx="4294967295"/>
          </p:nvPr>
        </p:nvSpPr>
        <p:spPr>
          <a:xfrm>
            <a:off x="8139339" y="835027"/>
            <a:ext cx="4052661" cy="1049338"/>
          </a:xfrm>
        </p:spPr>
        <p:txBody>
          <a:bodyPr/>
          <a:lstStyle/>
          <a:p>
            <a:r>
              <a:rPr lang="en-GB" b="1" dirty="0"/>
              <a:t>ON THE PATIENTS</a:t>
            </a:r>
          </a:p>
        </p:txBody>
      </p:sp>
      <p:sp>
        <p:nvSpPr>
          <p:cNvPr id="3" name="Content Placeholder 2">
            <a:extLst>
              <a:ext uri="{FF2B5EF4-FFF2-40B4-BE49-F238E27FC236}">
                <a16:creationId xmlns:a16="http://schemas.microsoft.com/office/drawing/2014/main" id="{8E2856C2-C167-2765-A5F8-21C4C5260195}"/>
              </a:ext>
            </a:extLst>
          </p:cNvPr>
          <p:cNvSpPr>
            <a:spLocks noGrp="1"/>
          </p:cNvSpPr>
          <p:nvPr>
            <p:ph idx="4294967295"/>
          </p:nvPr>
        </p:nvSpPr>
        <p:spPr>
          <a:xfrm>
            <a:off x="2935969" y="1961695"/>
            <a:ext cx="8461374" cy="406127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PROS:</a:t>
            </a:r>
          </a:p>
          <a:p>
            <a:pPr>
              <a:buFontTx/>
              <a:buChar char="-"/>
            </a:pPr>
            <a:r>
              <a:rPr lang="en-GB" dirty="0">
                <a:latin typeface="Arial" panose="020B0604020202020204" pitchFamily="34" charset="0"/>
                <a:cs typeface="Arial" panose="020B0604020202020204" pitchFamily="34" charset="0"/>
              </a:rPr>
              <a:t>Patients </a:t>
            </a:r>
            <a:r>
              <a:rPr lang="en-GB" b="1" dirty="0">
                <a:latin typeface="Arial" panose="020B0604020202020204" pitchFamily="34" charset="0"/>
                <a:cs typeface="Arial" panose="020B0604020202020204" pitchFamily="34" charset="0"/>
              </a:rPr>
              <a:t>feel more confident and reassured </a:t>
            </a:r>
            <a:r>
              <a:rPr lang="en-GB" dirty="0">
                <a:latin typeface="Arial" panose="020B0604020202020204" pitchFamily="34" charset="0"/>
                <a:cs typeface="Arial" panose="020B0604020202020204" pitchFamily="34" charset="0"/>
              </a:rPr>
              <a:t>in checking their glucose regularly </a:t>
            </a:r>
            <a:r>
              <a:rPr lang="en-GB" b="1" dirty="0">
                <a:latin typeface="Arial" panose="020B0604020202020204" pitchFamily="34" charset="0"/>
                <a:cs typeface="Arial" panose="020B0604020202020204" pitchFamily="34" charset="0"/>
              </a:rPr>
              <a:t>without the discomfort </a:t>
            </a:r>
            <a:r>
              <a:rPr lang="en-GB" dirty="0">
                <a:latin typeface="Arial" panose="020B0604020202020204" pitchFamily="34" charset="0"/>
                <a:cs typeface="Arial" panose="020B0604020202020204" pitchFamily="34" charset="0"/>
              </a:rPr>
              <a:t>of pricking their fingers, which makes their daily routine feel more manageable (Blum, 2018). </a:t>
            </a:r>
          </a:p>
          <a:p>
            <a:pPr>
              <a:buFontTx/>
              <a:buChar char="-"/>
            </a:pPr>
            <a:r>
              <a:rPr lang="en-GB" dirty="0">
                <a:latin typeface="Arial" panose="020B0604020202020204" pitchFamily="34" charset="0"/>
                <a:cs typeface="Arial" panose="020B0604020202020204" pitchFamily="34" charset="0"/>
              </a:rPr>
              <a:t>Continuous glucose data being available allows the users to </a:t>
            </a:r>
            <a:r>
              <a:rPr lang="en-GB" b="1" dirty="0">
                <a:latin typeface="Arial" panose="020B0604020202020204" pitchFamily="34" charset="0"/>
                <a:cs typeface="Arial" panose="020B0604020202020204" pitchFamily="34" charset="0"/>
              </a:rPr>
              <a:t>understand how their food, stress, and medications choices </a:t>
            </a:r>
            <a:r>
              <a:rPr lang="en-GB" dirty="0">
                <a:latin typeface="Arial" panose="020B0604020202020204" pitchFamily="34" charset="0"/>
                <a:cs typeface="Arial" panose="020B0604020202020204" pitchFamily="34" charset="0"/>
              </a:rPr>
              <a:t>can impact their glucose levels in reals, which gives them </a:t>
            </a:r>
            <a:r>
              <a:rPr lang="en-GB" b="1" dirty="0">
                <a:latin typeface="Arial" panose="020B0604020202020204" pitchFamily="34" charset="0"/>
                <a:cs typeface="Arial" panose="020B0604020202020204" pitchFamily="34" charset="0"/>
              </a:rPr>
              <a:t>educational experiences </a:t>
            </a:r>
            <a:r>
              <a:rPr lang="en-GB" dirty="0">
                <a:latin typeface="Arial" panose="020B0604020202020204" pitchFamily="34" charset="0"/>
                <a:cs typeface="Arial" panose="020B0604020202020204" pitchFamily="34" charset="0"/>
              </a:rPr>
              <a:t>(Blum, 2018). </a:t>
            </a:r>
          </a:p>
          <a:p>
            <a:pPr>
              <a:buFontTx/>
              <a:buChar char="-"/>
            </a:pPr>
            <a:r>
              <a:rPr lang="en-GB" dirty="0">
                <a:latin typeface="Arial" panose="020B0604020202020204" pitchFamily="34" charset="0"/>
                <a:cs typeface="Arial" panose="020B0604020202020204" pitchFamily="34" charset="0"/>
              </a:rPr>
              <a:t>This increased knowledge helps </a:t>
            </a:r>
            <a:r>
              <a:rPr lang="en-GB" b="1" dirty="0">
                <a:latin typeface="Arial" panose="020B0604020202020204" pitchFamily="34" charset="0"/>
                <a:cs typeface="Arial" panose="020B0604020202020204" pitchFamily="34" charset="0"/>
              </a:rPr>
              <a:t>patients feel empowered, informed, and more confident </a:t>
            </a:r>
            <a:r>
              <a:rPr lang="en-GB" dirty="0">
                <a:latin typeface="Arial" panose="020B0604020202020204" pitchFamily="34" charset="0"/>
                <a:cs typeface="Arial" panose="020B0604020202020204" pitchFamily="34" charset="0"/>
              </a:rPr>
              <a:t>to interact with their healthcare providers regarding diabetes management and treatment options for </a:t>
            </a:r>
            <a:r>
              <a:rPr lang="en-GB" b="1" dirty="0">
                <a:latin typeface="Arial" panose="020B0604020202020204" pitchFamily="34" charset="0"/>
                <a:cs typeface="Arial" panose="020B0604020202020204" pitchFamily="34" charset="0"/>
              </a:rPr>
              <a:t>better relationships between providers and patients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Kudva</a:t>
            </a:r>
            <a:r>
              <a:rPr lang="en-GB" dirty="0">
                <a:latin typeface="Arial" panose="020B0604020202020204" pitchFamily="34" charset="0"/>
                <a:cs typeface="Arial" panose="020B0604020202020204" pitchFamily="34" charset="0"/>
              </a:rPr>
              <a:t> et al., 2018).</a:t>
            </a:r>
          </a:p>
        </p:txBody>
      </p:sp>
      <p:sp>
        <p:nvSpPr>
          <p:cNvPr id="5" name="Title 1">
            <a:extLst>
              <a:ext uri="{FF2B5EF4-FFF2-40B4-BE49-F238E27FC236}">
                <a16:creationId xmlns:a16="http://schemas.microsoft.com/office/drawing/2014/main" id="{1825A13B-EA57-20B9-DF1E-EDD462A16677}"/>
              </a:ext>
            </a:extLst>
          </p:cNvPr>
          <p:cNvSpPr txBox="1">
            <a:spLocks/>
          </p:cNvSpPr>
          <p:nvPr/>
        </p:nvSpPr>
        <p:spPr>
          <a:xfrm>
            <a:off x="3594249" y="550863"/>
            <a:ext cx="5836846" cy="1049337"/>
          </a:xfrm>
          <a:prstGeom prst="rect">
            <a:avLst/>
          </a:prstGeom>
        </p:spPr>
        <p:txBody>
          <a:bodyPr vert="horz" lIns="91440" tIns="45720" rIns="91440" bIns="45720" rtlCol="0" anchor="t">
            <a:normAutofit fontScale="97500" lnSpcReduction="1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GB" sz="7200" b="1" dirty="0"/>
              <a:t>IMPACT</a:t>
            </a:r>
          </a:p>
        </p:txBody>
      </p:sp>
      <p:pic>
        <p:nvPicPr>
          <p:cNvPr id="7" name="Graphic 6" descr="Pie chart">
            <a:extLst>
              <a:ext uri="{FF2B5EF4-FFF2-40B4-BE49-F238E27FC236}">
                <a16:creationId xmlns:a16="http://schemas.microsoft.com/office/drawing/2014/main" id="{D4E89708-247E-D711-9721-92CADF3797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2133599"/>
            <a:ext cx="2590801" cy="2590801"/>
          </a:xfrm>
          <a:prstGeom prst="rect">
            <a:avLst/>
          </a:prstGeom>
        </p:spPr>
      </p:pic>
    </p:spTree>
    <p:extLst>
      <p:ext uri="{BB962C8B-B14F-4D97-AF65-F5344CB8AC3E}">
        <p14:creationId xmlns:p14="http://schemas.microsoft.com/office/powerpoint/2010/main" val="36125807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4A1D-268B-8979-41F2-2A8C54DC9318}"/>
              </a:ext>
            </a:extLst>
          </p:cNvPr>
          <p:cNvSpPr>
            <a:spLocks noGrp="1"/>
          </p:cNvSpPr>
          <p:nvPr>
            <p:ph type="title"/>
          </p:nvPr>
        </p:nvSpPr>
        <p:spPr/>
        <p:txBody>
          <a:bodyPr/>
          <a:lstStyle/>
          <a:p>
            <a:r>
              <a:rPr lang="en-GB" b="1" dirty="0"/>
              <a:t>IMPACT ON PATIENTS</a:t>
            </a:r>
          </a:p>
        </p:txBody>
      </p:sp>
      <p:sp>
        <p:nvSpPr>
          <p:cNvPr id="3" name="Content Placeholder 2">
            <a:extLst>
              <a:ext uri="{FF2B5EF4-FFF2-40B4-BE49-F238E27FC236}">
                <a16:creationId xmlns:a16="http://schemas.microsoft.com/office/drawing/2014/main" id="{C41CAC1D-D033-ED1C-26E7-35E4CCBD115D}"/>
              </a:ext>
            </a:extLst>
          </p:cNvPr>
          <p:cNvSpPr>
            <a:spLocks noGrp="1"/>
          </p:cNvSpPr>
          <p:nvPr>
            <p:ph idx="1"/>
          </p:nvPr>
        </p:nvSpPr>
        <p:spPr>
          <a:xfrm>
            <a:off x="1451579" y="2026618"/>
            <a:ext cx="9603275" cy="3557753"/>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PROS:</a:t>
            </a:r>
          </a:p>
          <a:p>
            <a:pPr>
              <a:buFontTx/>
              <a:buChar char="-"/>
            </a:pPr>
            <a:r>
              <a:rPr lang="en-GB" dirty="0">
                <a:latin typeface="Arial" panose="020B0604020202020204" pitchFamily="34" charset="0"/>
                <a:cs typeface="Arial" panose="020B0604020202020204" pitchFamily="34" charset="0"/>
              </a:rPr>
              <a:t>FreeStyle Libre users typically spend </a:t>
            </a:r>
            <a:r>
              <a:rPr lang="en-GB" b="1" dirty="0">
                <a:latin typeface="Arial" panose="020B0604020202020204" pitchFamily="34" charset="0"/>
                <a:cs typeface="Arial" panose="020B0604020202020204" pitchFamily="34" charset="0"/>
              </a:rPr>
              <a:t>more time within target glucose ranges </a:t>
            </a:r>
            <a:r>
              <a:rPr lang="en-GB" dirty="0">
                <a:latin typeface="Arial" panose="020B0604020202020204" pitchFamily="34" charset="0"/>
                <a:cs typeface="Arial" panose="020B0604020202020204" pitchFamily="34" charset="0"/>
              </a:rPr>
              <a:t>and experience </a:t>
            </a:r>
            <a:r>
              <a:rPr lang="en-GB" b="1" dirty="0">
                <a:latin typeface="Arial" panose="020B0604020202020204" pitchFamily="34" charset="0"/>
                <a:cs typeface="Arial" panose="020B0604020202020204" pitchFamily="34" charset="0"/>
              </a:rPr>
              <a:t>fewer diabetes-related health emergencies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Cuerda</a:t>
            </a:r>
            <a:r>
              <a:rPr lang="en-GB" dirty="0">
                <a:latin typeface="Arial" panose="020B0604020202020204" pitchFamily="34" charset="0"/>
                <a:cs typeface="Arial" panose="020B0604020202020204" pitchFamily="34" charset="0"/>
              </a:rPr>
              <a:t>‑Del Pino, 2025). </a:t>
            </a:r>
          </a:p>
          <a:p>
            <a:pPr>
              <a:buFontTx/>
              <a:buChar char="-"/>
            </a:pPr>
            <a:r>
              <a:rPr lang="en-GB" dirty="0">
                <a:latin typeface="Arial" panose="020B0604020202020204" pitchFamily="34" charset="0"/>
                <a:cs typeface="Arial" panose="020B0604020202020204" pitchFamily="34" charset="0"/>
              </a:rPr>
              <a:t>The adoption of FreeStyle Libre </a:t>
            </a:r>
            <a:r>
              <a:rPr lang="en-GB" b="1" dirty="0">
                <a:latin typeface="Arial" panose="020B0604020202020204" pitchFamily="34" charset="0"/>
                <a:cs typeface="Arial" panose="020B0604020202020204" pitchFamily="34" charset="0"/>
              </a:rPr>
              <a:t>generally improves </a:t>
            </a:r>
            <a:r>
              <a:rPr lang="en-GB" b="1" dirty="0" err="1">
                <a:latin typeface="Arial" panose="020B0604020202020204" pitchFamily="34" charset="0"/>
                <a:cs typeface="Arial" panose="020B0604020202020204" pitchFamily="34" charset="0"/>
              </a:rPr>
              <a:t>glycemic</a:t>
            </a:r>
            <a:r>
              <a:rPr lang="en-GB" b="1" dirty="0">
                <a:latin typeface="Arial" panose="020B0604020202020204" pitchFamily="34" charset="0"/>
                <a:cs typeface="Arial" panose="020B0604020202020204" pitchFamily="34" charset="0"/>
              </a:rPr>
              <a:t> control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Bidonde</a:t>
            </a:r>
            <a:r>
              <a:rPr lang="en-GB" dirty="0">
                <a:latin typeface="Arial" panose="020B0604020202020204" pitchFamily="34" charset="0"/>
                <a:cs typeface="Arial" panose="020B0604020202020204" pitchFamily="34" charset="0"/>
              </a:rPr>
              <a:t> et al., 2017). Due to trends and historic data serving as early warnings and providing context, </a:t>
            </a:r>
            <a:r>
              <a:rPr lang="en-GB" b="1" dirty="0">
                <a:latin typeface="Arial" panose="020B0604020202020204" pitchFamily="34" charset="0"/>
                <a:cs typeface="Arial" panose="020B0604020202020204" pitchFamily="34" charset="0"/>
              </a:rPr>
              <a:t>many users report feeling less anxious </a:t>
            </a:r>
            <a:r>
              <a:rPr lang="en-GB" dirty="0">
                <a:latin typeface="Arial" panose="020B0604020202020204" pitchFamily="34" charset="0"/>
                <a:cs typeface="Arial" panose="020B0604020202020204" pitchFamily="34" charset="0"/>
              </a:rPr>
              <a:t>about unanticipated fluctuations. </a:t>
            </a:r>
          </a:p>
          <a:p>
            <a:pPr>
              <a:buFontTx/>
              <a:buChar char="-"/>
            </a:pPr>
            <a:r>
              <a:rPr lang="en-GB" dirty="0">
                <a:latin typeface="Arial" panose="020B0604020202020204" pitchFamily="34" charset="0"/>
                <a:cs typeface="Arial" panose="020B0604020202020204" pitchFamily="34" charset="0"/>
              </a:rPr>
              <a:t>This increased predictability and control </a:t>
            </a:r>
            <a:r>
              <a:rPr lang="en-GB" b="1" dirty="0">
                <a:latin typeface="Arial" panose="020B0604020202020204" pitchFamily="34" charset="0"/>
                <a:cs typeface="Arial" panose="020B0604020202020204" pitchFamily="34" charset="0"/>
              </a:rPr>
              <a:t>helps alleviate everyday stres</a:t>
            </a:r>
            <a:r>
              <a:rPr lang="en-GB" dirty="0">
                <a:latin typeface="Arial" panose="020B0604020202020204" pitchFamily="34" charset="0"/>
                <a:cs typeface="Arial" panose="020B0604020202020204" pitchFamily="34" charset="0"/>
              </a:rPr>
              <a:t>s related to diabetes management and improves overall quality of life (Scott et al., 2014; Bilous et al., 2013; Kautzky-Willer et al., 2010).</a:t>
            </a:r>
          </a:p>
        </p:txBody>
      </p:sp>
      <p:sp>
        <p:nvSpPr>
          <p:cNvPr id="6" name="Rectangle 5">
            <a:extLst>
              <a:ext uri="{FF2B5EF4-FFF2-40B4-BE49-F238E27FC236}">
                <a16:creationId xmlns:a16="http://schemas.microsoft.com/office/drawing/2014/main" id="{2E00916A-1562-5BC8-A431-918E9C16C4C5}"/>
              </a:ext>
            </a:extLst>
          </p:cNvPr>
          <p:cNvSpPr/>
          <p:nvPr/>
        </p:nvSpPr>
        <p:spPr>
          <a:xfrm>
            <a:off x="1451579" y="1830894"/>
            <a:ext cx="960327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870236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1777E-1F5B-D8BA-2F2C-6196AACC5253}"/>
              </a:ext>
            </a:extLst>
          </p:cNvPr>
          <p:cNvSpPr>
            <a:spLocks noGrp="1"/>
          </p:cNvSpPr>
          <p:nvPr>
            <p:ph idx="4294967295"/>
          </p:nvPr>
        </p:nvSpPr>
        <p:spPr>
          <a:xfrm>
            <a:off x="209246" y="345846"/>
            <a:ext cx="9604375" cy="4163333"/>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CONS:</a:t>
            </a:r>
          </a:p>
          <a:p>
            <a:pPr>
              <a:buFontTx/>
              <a:buChar char="-"/>
            </a:pPr>
            <a:r>
              <a:rPr lang="en-GB" dirty="0">
                <a:latin typeface="Arial" panose="020B0604020202020204" pitchFamily="34" charset="0"/>
                <a:cs typeface="Arial" panose="020B0604020202020204" pitchFamily="34" charset="0"/>
              </a:rPr>
              <a:t>Older models of FreeStyle Libre systems </a:t>
            </a:r>
            <a:r>
              <a:rPr lang="en-GB" b="1" dirty="0">
                <a:latin typeface="Arial" panose="020B0604020202020204" pitchFamily="34" charset="0"/>
                <a:cs typeface="Arial" panose="020B0604020202020204" pitchFamily="34" charset="0"/>
              </a:rPr>
              <a:t>did not have alarms for high or low glucose levels</a:t>
            </a:r>
            <a:r>
              <a:rPr lang="en-GB" dirty="0">
                <a:latin typeface="Arial" panose="020B0604020202020204" pitchFamily="34" charset="0"/>
                <a:cs typeface="Arial" panose="020B0604020202020204" pitchFamily="34" charset="0"/>
              </a:rPr>
              <a:t>, which meant the patient had to </a:t>
            </a:r>
            <a:r>
              <a:rPr lang="en-GB" b="1" dirty="0">
                <a:latin typeface="Arial" panose="020B0604020202020204" pitchFamily="34" charset="0"/>
                <a:cs typeface="Arial" panose="020B0604020202020204" pitchFamily="34" charset="0"/>
              </a:rPr>
              <a:t>manually check their glucose level </a:t>
            </a:r>
            <a:r>
              <a:rPr lang="en-GB" dirty="0">
                <a:latin typeface="Arial" panose="020B0604020202020204" pitchFamily="34" charset="0"/>
                <a:cs typeface="Arial" panose="020B0604020202020204" pitchFamily="34" charset="0"/>
              </a:rPr>
              <a:t>regularly.  This can be a challenging for patients when they are </a:t>
            </a:r>
            <a:r>
              <a:rPr lang="en-GB" b="1" dirty="0">
                <a:latin typeface="Arial" panose="020B0604020202020204" pitchFamily="34" charset="0"/>
                <a:cs typeface="Arial" panose="020B0604020202020204" pitchFamily="34" charset="0"/>
              </a:rPr>
              <a:t>sleeping or too busy </a:t>
            </a:r>
            <a:r>
              <a:rPr lang="en-GB" dirty="0">
                <a:latin typeface="Arial" panose="020B0604020202020204" pitchFamily="34" charset="0"/>
                <a:cs typeface="Arial" panose="020B0604020202020204" pitchFamily="34" charset="0"/>
              </a:rPr>
              <a:t>to do so (</a:t>
            </a:r>
            <a:r>
              <a:rPr lang="en-GB" dirty="0" err="1">
                <a:latin typeface="Arial" panose="020B0604020202020204" pitchFamily="34" charset="0"/>
                <a:cs typeface="Arial" panose="020B0604020202020204" pitchFamily="34" charset="0"/>
              </a:rPr>
              <a:t>Kudva</a:t>
            </a:r>
            <a:r>
              <a:rPr lang="en-GB" dirty="0">
                <a:latin typeface="Arial" panose="020B0604020202020204" pitchFamily="34" charset="0"/>
                <a:cs typeface="Arial" panose="020B0604020202020204" pitchFamily="34" charset="0"/>
              </a:rPr>
              <a:t> et al., 2018). </a:t>
            </a:r>
          </a:p>
          <a:p>
            <a:pPr>
              <a:buFontTx/>
              <a:buChar char="-"/>
            </a:pPr>
            <a:r>
              <a:rPr lang="en-GB" dirty="0">
                <a:latin typeface="Arial" panose="020B0604020202020204" pitchFamily="34" charset="0"/>
                <a:cs typeface="Arial" panose="020B0604020202020204" pitchFamily="34" charset="0"/>
              </a:rPr>
              <a:t>The patient will </a:t>
            </a:r>
            <a:r>
              <a:rPr lang="en-GB" b="1" dirty="0">
                <a:latin typeface="Arial" panose="020B0604020202020204" pitchFamily="34" charset="0"/>
                <a:cs typeface="Arial" panose="020B0604020202020204" pitchFamily="34" charset="0"/>
              </a:rPr>
              <a:t>still need education and support </a:t>
            </a:r>
            <a:r>
              <a:rPr lang="en-GB" dirty="0">
                <a:latin typeface="Arial" panose="020B0604020202020204" pitchFamily="34" charset="0"/>
                <a:cs typeface="Arial" panose="020B0604020202020204" pitchFamily="34" charset="0"/>
              </a:rPr>
              <a:t>to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safely interpret the trends, even if they have access to the continuous glucose date.  They can feel </a:t>
            </a:r>
            <a:r>
              <a:rPr lang="en-GB" b="1" dirty="0">
                <a:latin typeface="Arial" panose="020B0604020202020204" pitchFamily="34" charset="0"/>
                <a:cs typeface="Arial" panose="020B0604020202020204" pitchFamily="34" charset="0"/>
              </a:rPr>
              <a:t>uncertain in how to respond</a:t>
            </a:r>
            <a:r>
              <a:rPr lang="en-GB" dirty="0">
                <a:latin typeface="Arial" panose="020B0604020202020204" pitchFamily="34" charset="0"/>
                <a:cs typeface="Arial" panose="020B0604020202020204" pitchFamily="34" charset="0"/>
              </a:rPr>
              <a:t> to the changing number of the glucose level (Fokkert et al., 2017). </a:t>
            </a:r>
          </a:p>
          <a:p>
            <a:pPr>
              <a:buFontTx/>
              <a:buChar char="-"/>
            </a:pPr>
            <a:r>
              <a:rPr lang="en-GB" dirty="0">
                <a:latin typeface="Arial" panose="020B0604020202020204" pitchFamily="34" charset="0"/>
                <a:cs typeface="Arial" panose="020B0604020202020204" pitchFamily="34" charset="0"/>
              </a:rPr>
              <a:t>For many patients, the constant access to information can </a:t>
            </a:r>
            <a:r>
              <a:rPr lang="en-GB" b="1" dirty="0">
                <a:latin typeface="Arial" panose="020B0604020202020204" pitchFamily="34" charset="0"/>
                <a:cs typeface="Arial" panose="020B0604020202020204" pitchFamily="34" charset="0"/>
              </a:rPr>
              <a:t>lead them to feel overwhelmed </a:t>
            </a:r>
            <a:r>
              <a:rPr lang="en-GB" dirty="0">
                <a:latin typeface="Arial" panose="020B0604020202020204" pitchFamily="34" charset="0"/>
                <a:cs typeface="Arial" panose="020B0604020202020204" pitchFamily="34" charset="0"/>
              </a:rPr>
              <a:t>with information or experience anxiety; this is more likely to happen if they do not have the proper resources and support on what to do when they see numbers that are </a:t>
            </a:r>
            <a:r>
              <a:rPr lang="en-GB" b="1" dirty="0">
                <a:latin typeface="Arial" panose="020B0604020202020204" pitchFamily="34" charset="0"/>
                <a:cs typeface="Arial" panose="020B0604020202020204" pitchFamily="34" charset="0"/>
              </a:rPr>
              <a:t>not within the “perfect” range</a:t>
            </a:r>
            <a:r>
              <a:rPr lang="en-GB" dirty="0">
                <a:latin typeface="Arial" panose="020B0604020202020204" pitchFamily="34" charset="0"/>
                <a:cs typeface="Arial" panose="020B0604020202020204" pitchFamily="34" charset="0"/>
              </a:rPr>
              <a:t> (Blissett et al., 2022). </a:t>
            </a:r>
          </a:p>
        </p:txBody>
      </p:sp>
      <p:sp>
        <p:nvSpPr>
          <p:cNvPr id="4" name="Title 1">
            <a:extLst>
              <a:ext uri="{FF2B5EF4-FFF2-40B4-BE49-F238E27FC236}">
                <a16:creationId xmlns:a16="http://schemas.microsoft.com/office/drawing/2014/main" id="{D424C0D5-3454-848B-D8EE-62AFC8DA74AE}"/>
              </a:ext>
            </a:extLst>
          </p:cNvPr>
          <p:cNvSpPr txBox="1">
            <a:spLocks/>
          </p:cNvSpPr>
          <p:nvPr/>
        </p:nvSpPr>
        <p:spPr>
          <a:xfrm rot="5400000">
            <a:off x="8002202" y="2819092"/>
            <a:ext cx="6622103"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4000" b="1" dirty="0"/>
              <a:t>IMPACT ON PATIENTS</a:t>
            </a:r>
          </a:p>
        </p:txBody>
      </p:sp>
      <p:sp>
        <p:nvSpPr>
          <p:cNvPr id="7" name="Rectangle 6">
            <a:extLst>
              <a:ext uri="{FF2B5EF4-FFF2-40B4-BE49-F238E27FC236}">
                <a16:creationId xmlns:a16="http://schemas.microsoft.com/office/drawing/2014/main" id="{0EA051D5-A73D-EF01-FB5D-4DBE61DA01A3}"/>
              </a:ext>
            </a:extLst>
          </p:cNvPr>
          <p:cNvSpPr/>
          <p:nvPr/>
        </p:nvSpPr>
        <p:spPr>
          <a:xfrm rot="5400000">
            <a:off x="7738844" y="3059591"/>
            <a:ext cx="6164901"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her hand on her face&#10;&#10;AI-generated content may be incorrect.">
            <a:extLst>
              <a:ext uri="{FF2B5EF4-FFF2-40B4-BE49-F238E27FC236}">
                <a16:creationId xmlns:a16="http://schemas.microsoft.com/office/drawing/2014/main" id="{796B3406-47E6-1726-504B-973E89DC69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81774" y="4334308"/>
            <a:ext cx="3128706" cy="2086822"/>
          </a:xfrm>
          <a:prstGeom prst="rect">
            <a:avLst/>
          </a:prstGeom>
        </p:spPr>
      </p:pic>
    </p:spTree>
    <p:extLst>
      <p:ext uri="{BB962C8B-B14F-4D97-AF65-F5344CB8AC3E}">
        <p14:creationId xmlns:p14="http://schemas.microsoft.com/office/powerpoint/2010/main" val="1840597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D1783-A0D9-60B2-0675-0BE632474388}"/>
              </a:ext>
            </a:extLst>
          </p:cNvPr>
          <p:cNvSpPr>
            <a:spLocks noGrp="1"/>
          </p:cNvSpPr>
          <p:nvPr>
            <p:ph type="title"/>
          </p:nvPr>
        </p:nvSpPr>
        <p:spPr/>
        <p:txBody>
          <a:bodyPr/>
          <a:lstStyle/>
          <a:p>
            <a:pPr algn="ctr"/>
            <a:r>
              <a:rPr lang="en-GB" dirty="0"/>
              <a:t>RECOMMENDATIONS</a:t>
            </a:r>
          </a:p>
        </p:txBody>
      </p:sp>
      <p:sp>
        <p:nvSpPr>
          <p:cNvPr id="3" name="Content Placeholder 2">
            <a:extLst>
              <a:ext uri="{FF2B5EF4-FFF2-40B4-BE49-F238E27FC236}">
                <a16:creationId xmlns:a16="http://schemas.microsoft.com/office/drawing/2014/main" id="{C6A84655-A05A-DF4D-4910-25CD50C5117E}"/>
              </a:ext>
            </a:extLst>
          </p:cNvPr>
          <p:cNvSpPr>
            <a:spLocks noGrp="1"/>
          </p:cNvSpPr>
          <p:nvPr>
            <p:ph idx="1"/>
          </p:nvPr>
        </p:nvSpPr>
        <p:spPr>
          <a:xfrm>
            <a:off x="1756379" y="1961303"/>
            <a:ext cx="4339621" cy="3450613"/>
          </a:xfrm>
        </p:spPr>
        <p:txBody>
          <a:bodyPr>
            <a:normAutofit/>
          </a:bodyPr>
          <a:lstStyle/>
          <a:p>
            <a:pPr marL="0" indent="0">
              <a:buNone/>
            </a:pPr>
            <a:r>
              <a:rPr lang="en-GB" dirty="0">
                <a:latin typeface="Arial" panose="020B0604020202020204" pitchFamily="34" charset="0"/>
                <a:cs typeface="Arial" panose="020B0604020202020204" pitchFamily="34" charset="0"/>
              </a:rPr>
              <a:t>This evidence demonstrates the necessity for </a:t>
            </a:r>
            <a:r>
              <a:rPr lang="en-GB" b="1" dirty="0">
                <a:latin typeface="Arial" panose="020B0604020202020204" pitchFamily="34" charset="0"/>
                <a:cs typeface="Arial" panose="020B0604020202020204" pitchFamily="34" charset="0"/>
              </a:rPr>
              <a:t>appropriate educational support </a:t>
            </a:r>
            <a:r>
              <a:rPr lang="en-GB" dirty="0">
                <a:latin typeface="Arial" panose="020B0604020202020204" pitchFamily="34" charset="0"/>
                <a:cs typeface="Arial" panose="020B0604020202020204" pitchFamily="34" charset="0"/>
              </a:rPr>
              <a:t>and intervention to </a:t>
            </a:r>
            <a:r>
              <a:rPr lang="en-GB" b="1" dirty="0">
                <a:latin typeface="Arial" panose="020B0604020202020204" pitchFamily="34" charset="0"/>
                <a:cs typeface="Arial" panose="020B0604020202020204" pitchFamily="34" charset="0"/>
              </a:rPr>
              <a:t>prevent misinterpretation or excessive response</a:t>
            </a:r>
            <a:r>
              <a:rPr lang="en-GB" dirty="0">
                <a:latin typeface="Arial" panose="020B0604020202020204" pitchFamily="34" charset="0"/>
                <a:cs typeface="Arial" panose="020B0604020202020204" pitchFamily="34" charset="0"/>
              </a:rPr>
              <a:t> to the data (Galindo et al., 2020). </a:t>
            </a:r>
          </a:p>
        </p:txBody>
      </p:sp>
      <p:sp>
        <p:nvSpPr>
          <p:cNvPr id="5" name="TextBox 4">
            <a:extLst>
              <a:ext uri="{FF2B5EF4-FFF2-40B4-BE49-F238E27FC236}">
                <a16:creationId xmlns:a16="http://schemas.microsoft.com/office/drawing/2014/main" id="{929773B8-0307-2B55-BE58-031D1DD98D00}"/>
              </a:ext>
            </a:extLst>
          </p:cNvPr>
          <p:cNvSpPr txBox="1"/>
          <p:nvPr/>
        </p:nvSpPr>
        <p:spPr>
          <a:xfrm>
            <a:off x="6096000" y="2657143"/>
            <a:ext cx="5419725" cy="286232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There should also be a </a:t>
            </a:r>
            <a:r>
              <a:rPr lang="en-GB" b="1" dirty="0">
                <a:latin typeface="Arial" panose="020B0604020202020204" pitchFamily="34" charset="0"/>
                <a:cs typeface="Arial" panose="020B0604020202020204" pitchFamily="34" charset="0"/>
              </a:rPr>
              <a:t>continued improvement of the sensors' ability </a:t>
            </a:r>
            <a:r>
              <a:rPr lang="en-GB" dirty="0">
                <a:latin typeface="Arial" panose="020B0604020202020204" pitchFamily="34" charset="0"/>
                <a:cs typeface="Arial" panose="020B0604020202020204" pitchFamily="34" charset="0"/>
              </a:rPr>
              <a:t>to detect glucose levels, as well as having </a:t>
            </a:r>
            <a:r>
              <a:rPr lang="en-GB" b="1" dirty="0">
                <a:latin typeface="Arial" panose="020B0604020202020204" pitchFamily="34" charset="0"/>
                <a:cs typeface="Arial" panose="020B0604020202020204" pitchFamily="34" charset="0"/>
              </a:rPr>
              <a:t>optional alerts to inform</a:t>
            </a:r>
            <a:r>
              <a:rPr lang="en-GB" dirty="0">
                <a:latin typeface="Arial" panose="020B0604020202020204" pitchFamily="34" charset="0"/>
                <a:cs typeface="Arial" panose="020B0604020202020204" pitchFamily="34" charset="0"/>
              </a:rPr>
              <a:t> the patient (</a:t>
            </a:r>
            <a:r>
              <a:rPr lang="en-GB" dirty="0" err="1">
                <a:latin typeface="Arial" panose="020B0604020202020204" pitchFamily="34" charset="0"/>
                <a:cs typeface="Arial" panose="020B0604020202020204" pitchFamily="34" charset="0"/>
              </a:rPr>
              <a:t>Kudva</a:t>
            </a:r>
            <a:r>
              <a:rPr lang="en-GB" dirty="0">
                <a:latin typeface="Arial" panose="020B0604020202020204" pitchFamily="34" charset="0"/>
                <a:cs typeface="Arial" panose="020B0604020202020204" pitchFamily="34" charset="0"/>
              </a:rPr>
              <a:t> et al., 2018; Fokkert et al., 2017). </a:t>
            </a:r>
          </a:p>
          <a:p>
            <a:endParaRPr lang="en-GB" dirty="0"/>
          </a:p>
          <a:p>
            <a:r>
              <a:rPr lang="en-GB" dirty="0">
                <a:latin typeface="Arial" panose="020B0604020202020204" pitchFamily="34" charset="0"/>
                <a:cs typeface="Arial" panose="020B0604020202020204" pitchFamily="34" charset="0"/>
              </a:rPr>
              <a:t>Providing more </a:t>
            </a:r>
            <a:r>
              <a:rPr lang="en-GB" b="1" dirty="0">
                <a:latin typeface="Arial" panose="020B0604020202020204" pitchFamily="34" charset="0"/>
                <a:cs typeface="Arial" panose="020B0604020202020204" pitchFamily="34" charset="0"/>
              </a:rPr>
              <a:t>clear long-term evidence </a:t>
            </a:r>
            <a:r>
              <a:rPr lang="en-GB" dirty="0">
                <a:latin typeface="Arial" panose="020B0604020202020204" pitchFamily="34" charset="0"/>
                <a:cs typeface="Arial" panose="020B0604020202020204" pitchFamily="34" charset="0"/>
              </a:rPr>
              <a:t>regarding the </a:t>
            </a:r>
            <a:r>
              <a:rPr lang="en-GB" b="1" dirty="0">
                <a:latin typeface="Arial" panose="020B0604020202020204" pitchFamily="34" charset="0"/>
                <a:cs typeface="Arial" panose="020B0604020202020204" pitchFamily="34" charset="0"/>
              </a:rPr>
              <a:t>cost-effectiveness and outcomes </a:t>
            </a:r>
            <a:r>
              <a:rPr lang="en-GB" dirty="0">
                <a:latin typeface="Arial" panose="020B0604020202020204" pitchFamily="34" charset="0"/>
                <a:cs typeface="Arial" panose="020B0604020202020204" pitchFamily="34" charset="0"/>
              </a:rPr>
              <a:t>will enhance the potential benefits associated with the FreeStyle Libre Pro system for routine diabetes care (</a:t>
            </a:r>
            <a:r>
              <a:rPr lang="en-GB" dirty="0" err="1">
                <a:latin typeface="Arial" panose="020B0604020202020204" pitchFamily="34" charset="0"/>
                <a:cs typeface="Arial" panose="020B0604020202020204" pitchFamily="34" charset="0"/>
              </a:rPr>
              <a:t>Tsoukas</a:t>
            </a:r>
            <a:r>
              <a:rPr lang="en-GB" dirty="0">
                <a:latin typeface="Arial" panose="020B0604020202020204" pitchFamily="34" charset="0"/>
                <a:cs typeface="Arial" panose="020B0604020202020204" pitchFamily="34" charset="0"/>
              </a:rPr>
              <a:t> et al., 2020).</a:t>
            </a:r>
            <a:endParaRPr lang="en-US" dirty="0">
              <a:latin typeface="Arial" panose="020B0604020202020204" pitchFamily="34" charset="0"/>
              <a:cs typeface="Arial" panose="020B0604020202020204" pitchFamily="34" charset="0"/>
            </a:endParaRPr>
          </a:p>
        </p:txBody>
      </p:sp>
      <p:pic>
        <p:nvPicPr>
          <p:cNvPr id="6" name="Picture 5" descr="People working on ideas">
            <a:extLst>
              <a:ext uri="{FF2B5EF4-FFF2-40B4-BE49-F238E27FC236}">
                <a16:creationId xmlns:a16="http://schemas.microsoft.com/office/drawing/2014/main" id="{D3BEF172-7788-BEA0-E095-147D24359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9716" y="4391440"/>
            <a:ext cx="2671742" cy="1748102"/>
          </a:xfrm>
          <a:prstGeom prst="rect">
            <a:avLst/>
          </a:prstGeom>
        </p:spPr>
      </p:pic>
    </p:spTree>
    <p:extLst>
      <p:ext uri="{BB962C8B-B14F-4D97-AF65-F5344CB8AC3E}">
        <p14:creationId xmlns:p14="http://schemas.microsoft.com/office/powerpoint/2010/main" val="2640263772"/>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acher explaining molecules to class">
            <a:extLst>
              <a:ext uri="{FF2B5EF4-FFF2-40B4-BE49-F238E27FC236}">
                <a16:creationId xmlns:a16="http://schemas.microsoft.com/office/drawing/2014/main" id="{3B8651BB-3548-FA7B-2F4B-DD1C012BF9CB}"/>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1" b="15728"/>
          <a:stretch>
            <a:fillRect/>
          </a:stretch>
        </p:blipFill>
        <p:spPr>
          <a:xfrm>
            <a:off x="305" y="10"/>
            <a:ext cx="12191695" cy="6857990"/>
          </a:xfrm>
          <a:prstGeom prst="rect">
            <a:avLst/>
          </a:prstGeom>
        </p:spPr>
      </p:pic>
      <p:sp>
        <p:nvSpPr>
          <p:cNvPr id="1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7" name="Rectangle 1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709FA3D-1359-3A56-A999-78B50CD6196E}"/>
              </a:ext>
            </a:extLst>
          </p:cNvPr>
          <p:cNvSpPr>
            <a:spLocks noGrp="1"/>
          </p:cNvSpPr>
          <p:nvPr>
            <p:ph type="title"/>
          </p:nvPr>
        </p:nvSpPr>
        <p:spPr>
          <a:xfrm>
            <a:off x="1130271" y="1193800"/>
            <a:ext cx="3193050" cy="4699000"/>
          </a:xfrm>
        </p:spPr>
        <p:txBody>
          <a:bodyPr anchor="ctr">
            <a:normAutofit/>
          </a:bodyPr>
          <a:lstStyle/>
          <a:p>
            <a:r>
              <a:rPr lang="en-GB"/>
              <a:t>CONCLUSION</a:t>
            </a:r>
          </a:p>
        </p:txBody>
      </p:sp>
      <p:cxnSp>
        <p:nvCxnSpPr>
          <p:cNvPr id="19" name="Straight Connector 1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175EBC-9D6F-5507-628F-CC2E1C06F286}"/>
              </a:ext>
            </a:extLst>
          </p:cNvPr>
          <p:cNvSpPr>
            <a:spLocks noGrp="1"/>
          </p:cNvSpPr>
          <p:nvPr>
            <p:ph idx="1"/>
          </p:nvPr>
        </p:nvSpPr>
        <p:spPr>
          <a:xfrm>
            <a:off x="4976636" y="1193800"/>
            <a:ext cx="6085091" cy="4699000"/>
          </a:xfrm>
        </p:spPr>
        <p:txBody>
          <a:bodyPr anchor="ctr">
            <a:normAutofit/>
          </a:bodyPr>
          <a:lstStyle/>
          <a:p>
            <a:pPr>
              <a:lnSpc>
                <a:spcPct val="110000"/>
              </a:lnSpc>
              <a:buFontTx/>
              <a:buChar char="-"/>
            </a:pPr>
            <a:r>
              <a:rPr lang="en-GB" sz="1600">
                <a:latin typeface="Arial" panose="020B0604020202020204" pitchFamily="34" charset="0"/>
                <a:cs typeface="Arial" panose="020B0604020202020204" pitchFamily="34" charset="0"/>
              </a:rPr>
              <a:t>Shifts glucose monitoring into </a:t>
            </a:r>
            <a:r>
              <a:rPr lang="en-GB" sz="1600" b="1">
                <a:latin typeface="Arial" panose="020B0604020202020204" pitchFamily="34" charset="0"/>
                <a:cs typeface="Arial" panose="020B0604020202020204" pitchFamily="34" charset="0"/>
              </a:rPr>
              <a:t>continuous glucose monitors </a:t>
            </a:r>
            <a:r>
              <a:rPr lang="en-GB" sz="1600">
                <a:latin typeface="Arial" panose="020B0604020202020204" pitchFamily="34" charset="0"/>
                <a:cs typeface="Arial" panose="020B0604020202020204" pitchFamily="34" charset="0"/>
              </a:rPr>
              <a:t>with richer data and greater clinical relevance (Blum, 2018). </a:t>
            </a:r>
          </a:p>
          <a:p>
            <a:pPr>
              <a:lnSpc>
                <a:spcPct val="110000"/>
              </a:lnSpc>
              <a:buFontTx/>
              <a:buChar char="-"/>
            </a:pPr>
            <a:r>
              <a:rPr lang="en-GB" sz="1600">
                <a:latin typeface="Arial" panose="020B0604020202020204" pitchFamily="34" charset="0"/>
                <a:cs typeface="Arial" panose="020B0604020202020204" pitchFamily="34" charset="0"/>
              </a:rPr>
              <a:t>Technology is </a:t>
            </a:r>
            <a:r>
              <a:rPr lang="en-GB" sz="1600" b="1">
                <a:latin typeface="Arial" panose="020B0604020202020204" pitchFamily="34" charset="0"/>
                <a:cs typeface="Arial" panose="020B0604020202020204" pitchFamily="34" charset="0"/>
              </a:rPr>
              <a:t>modernised to enhance comfort</a:t>
            </a:r>
            <a:r>
              <a:rPr lang="en-GB" sz="1600">
                <a:latin typeface="Arial" panose="020B0604020202020204" pitchFamily="34" charset="0"/>
                <a:cs typeface="Arial" panose="020B0604020202020204" pitchFamily="34" charset="0"/>
              </a:rPr>
              <a:t>, increase patient involvement, and </a:t>
            </a:r>
            <a:r>
              <a:rPr lang="en-GB" sz="1600" b="1">
                <a:latin typeface="Arial" panose="020B0604020202020204" pitchFamily="34" charset="0"/>
                <a:cs typeface="Arial" panose="020B0604020202020204" pitchFamily="34" charset="0"/>
              </a:rPr>
              <a:t>facilitate more proactive management </a:t>
            </a:r>
            <a:r>
              <a:rPr lang="en-GB" sz="1600">
                <a:latin typeface="Arial" panose="020B0604020202020204" pitchFamily="34" charset="0"/>
                <a:cs typeface="Arial" panose="020B0604020202020204" pitchFamily="34" charset="0"/>
              </a:rPr>
              <a:t>to have a better understanding on how to manage diabetes (</a:t>
            </a:r>
            <a:r>
              <a:rPr lang="en-GB" sz="1600" err="1">
                <a:latin typeface="Arial" panose="020B0604020202020204" pitchFamily="34" charset="0"/>
                <a:cs typeface="Arial" panose="020B0604020202020204" pitchFamily="34" charset="0"/>
              </a:rPr>
              <a:t>Bidonde</a:t>
            </a:r>
            <a:r>
              <a:rPr lang="en-GB" sz="1600">
                <a:latin typeface="Arial" panose="020B0604020202020204" pitchFamily="34" charset="0"/>
                <a:cs typeface="Arial" panose="020B0604020202020204" pitchFamily="34" charset="0"/>
              </a:rPr>
              <a:t> et al., 2017).</a:t>
            </a:r>
          </a:p>
          <a:p>
            <a:pPr>
              <a:lnSpc>
                <a:spcPct val="110000"/>
              </a:lnSpc>
              <a:buFontTx/>
              <a:buChar char="-"/>
            </a:pPr>
            <a:r>
              <a:rPr lang="en-GB" sz="1600">
                <a:latin typeface="Arial" panose="020B0604020202020204" pitchFamily="34" charset="0"/>
                <a:cs typeface="Arial" panose="020B0604020202020204" pitchFamily="34" charset="0"/>
              </a:rPr>
              <a:t>However, patients still need to perform scans on the sensor with </a:t>
            </a:r>
            <a:r>
              <a:rPr lang="en-GB" sz="1600" b="1">
                <a:latin typeface="Arial" panose="020B0604020202020204" pitchFamily="34" charset="0"/>
                <a:cs typeface="Arial" panose="020B0604020202020204" pitchFamily="34" charset="0"/>
              </a:rPr>
              <a:t>difficulties associated in interpreting the data </a:t>
            </a:r>
            <a:r>
              <a:rPr lang="en-GB" sz="1600">
                <a:latin typeface="Arial" panose="020B0604020202020204" pitchFamily="34" charset="0"/>
                <a:cs typeface="Arial" panose="020B0604020202020204" pitchFamily="34" charset="0"/>
              </a:rPr>
              <a:t>confirmation (</a:t>
            </a:r>
            <a:r>
              <a:rPr lang="en-GB" sz="1600" err="1">
                <a:latin typeface="Arial" panose="020B0604020202020204" pitchFamily="34" charset="0"/>
                <a:cs typeface="Arial" panose="020B0604020202020204" pitchFamily="34" charset="0"/>
              </a:rPr>
              <a:t>Kudva</a:t>
            </a:r>
            <a:r>
              <a:rPr lang="en-GB" sz="1600">
                <a:latin typeface="Arial" panose="020B0604020202020204" pitchFamily="34" charset="0"/>
                <a:cs typeface="Arial" panose="020B0604020202020204" pitchFamily="34" charset="0"/>
              </a:rPr>
              <a:t> et al., 2018: </a:t>
            </a:r>
            <a:r>
              <a:rPr lang="en-GB" sz="1600" err="1">
                <a:latin typeface="Arial" panose="020B0604020202020204" pitchFamily="34" charset="0"/>
                <a:cs typeface="Arial" panose="020B0604020202020204" pitchFamily="34" charset="0"/>
              </a:rPr>
              <a:t>Bidonde</a:t>
            </a:r>
            <a:r>
              <a:rPr lang="en-GB" sz="1600">
                <a:latin typeface="Arial" panose="020B0604020202020204" pitchFamily="34" charset="0"/>
                <a:cs typeface="Arial" panose="020B0604020202020204" pitchFamily="34" charset="0"/>
              </a:rPr>
              <a:t> et al., 2017). </a:t>
            </a:r>
          </a:p>
          <a:p>
            <a:pPr>
              <a:lnSpc>
                <a:spcPct val="110000"/>
              </a:lnSpc>
              <a:buFontTx/>
              <a:buChar char="-"/>
            </a:pPr>
            <a:r>
              <a:rPr lang="en-GB" sz="1600">
                <a:latin typeface="Arial" panose="020B0604020202020204" pitchFamily="34" charset="0"/>
                <a:cs typeface="Arial" panose="020B0604020202020204" pitchFamily="34" charset="0"/>
              </a:rPr>
              <a:t>Patients who </a:t>
            </a:r>
            <a:r>
              <a:rPr lang="en-GB" sz="1600" b="1">
                <a:latin typeface="Arial" panose="020B0604020202020204" pitchFamily="34" charset="0"/>
                <a:cs typeface="Arial" panose="020B0604020202020204" pitchFamily="34" charset="0"/>
              </a:rPr>
              <a:t>struggle with technology </a:t>
            </a:r>
            <a:r>
              <a:rPr lang="en-GB" sz="1600">
                <a:latin typeface="Arial" panose="020B0604020202020204" pitchFamily="34" charset="0"/>
                <a:cs typeface="Arial" panose="020B0604020202020204" pitchFamily="34" charset="0"/>
              </a:rPr>
              <a:t>also still wish to </a:t>
            </a:r>
            <a:r>
              <a:rPr lang="en-GB" sz="1600" b="1">
                <a:latin typeface="Arial" panose="020B0604020202020204" pitchFamily="34" charset="0"/>
                <a:cs typeface="Arial" panose="020B0604020202020204" pitchFamily="34" charset="0"/>
              </a:rPr>
              <a:t>rely on finger-prick methods </a:t>
            </a:r>
            <a:r>
              <a:rPr lang="en-GB" sz="1600">
                <a:latin typeface="Arial" panose="020B0604020202020204" pitchFamily="34" charset="0"/>
                <a:cs typeface="Arial" panose="020B0604020202020204" pitchFamily="34" charset="0"/>
              </a:rPr>
              <a:t>and need that that face to face interaction with the healthcare provider (</a:t>
            </a:r>
            <a:r>
              <a:rPr lang="en-GB" sz="1600" err="1">
                <a:latin typeface="Arial" panose="020B0604020202020204" pitchFamily="34" charset="0"/>
                <a:cs typeface="Arial" panose="020B0604020202020204" pitchFamily="34" charset="0"/>
              </a:rPr>
              <a:t>Tsoukas</a:t>
            </a:r>
            <a:r>
              <a:rPr lang="en-GB" sz="1600">
                <a:latin typeface="Arial" panose="020B0604020202020204" pitchFamily="34" charset="0"/>
                <a:cs typeface="Arial" panose="020B0604020202020204" pitchFamily="34" charset="0"/>
              </a:rPr>
              <a:t> et al., 2020).</a:t>
            </a:r>
            <a:endParaRPr lang="en-US" sz="1600">
              <a:latin typeface="Arial" panose="020B0604020202020204" pitchFamily="34" charset="0"/>
              <a:cs typeface="Arial" panose="020B0604020202020204" pitchFamily="34" charset="0"/>
            </a:endParaRPr>
          </a:p>
          <a:p>
            <a:pPr>
              <a:lnSpc>
                <a:spcPct val="110000"/>
              </a:lnSpc>
              <a:buFontTx/>
              <a:buChar char="-"/>
            </a:pPr>
            <a:endParaRPr lang="en-GB" sz="1600"/>
          </a:p>
        </p:txBody>
      </p:sp>
      <p:sp>
        <p:nvSpPr>
          <p:cNvPr id="2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0374402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6CF10-4376-7570-C06D-02579BC5517F}"/>
              </a:ext>
            </a:extLst>
          </p:cNvPr>
          <p:cNvSpPr>
            <a:spLocks noGrp="1"/>
          </p:cNvSpPr>
          <p:nvPr>
            <p:ph type="title"/>
          </p:nvPr>
        </p:nvSpPr>
        <p:spPr/>
        <p:txBody>
          <a:bodyPr/>
          <a:lstStyle/>
          <a:p>
            <a:pPr algn="ctr"/>
            <a:r>
              <a:rPr lang="en-GB" b="1" dirty="0"/>
              <a:t>REFERENCE list</a:t>
            </a:r>
          </a:p>
        </p:txBody>
      </p:sp>
      <p:sp>
        <p:nvSpPr>
          <p:cNvPr id="3" name="Content Placeholder 2">
            <a:extLst>
              <a:ext uri="{FF2B5EF4-FFF2-40B4-BE49-F238E27FC236}">
                <a16:creationId xmlns:a16="http://schemas.microsoft.com/office/drawing/2014/main" id="{28251D46-F12A-4956-10FA-9198B2C05ABE}"/>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Abbott Diabetes Care (2026) </a:t>
            </a:r>
            <a:r>
              <a:rPr lang="en-GB" i="1" dirty="0">
                <a:latin typeface="Arial" panose="020B0604020202020204" pitchFamily="34" charset="0"/>
                <a:cs typeface="Arial" panose="020B0604020202020204" pitchFamily="34" charset="0"/>
              </a:rPr>
              <a:t>FreeStyle Libre Reader</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https://www.freestyle.abbott/eg-en/product/freestyle-libre-reader.html</a:t>
            </a:r>
            <a:r>
              <a:rPr lang="en-GB" dirty="0">
                <a:latin typeface="Arial" panose="020B0604020202020204" pitchFamily="34" charset="0"/>
                <a:cs typeface="Arial" panose="020B0604020202020204" pitchFamily="34" charset="0"/>
              </a:rPr>
              <a:t> (Accessed: 22 February 2026).</a:t>
            </a:r>
          </a:p>
          <a:p>
            <a:r>
              <a:rPr lang="en-GB" dirty="0" err="1">
                <a:latin typeface="Arial" panose="020B0604020202020204" pitchFamily="34" charset="0"/>
                <a:cs typeface="Arial" panose="020B0604020202020204" pitchFamily="34" charset="0"/>
              </a:rPr>
              <a:t>Bidonde</a:t>
            </a:r>
            <a:r>
              <a:rPr lang="en-GB" dirty="0">
                <a:latin typeface="Arial" panose="020B0604020202020204" pitchFamily="34" charset="0"/>
                <a:cs typeface="Arial" panose="020B0604020202020204" pitchFamily="34" charset="0"/>
              </a:rPr>
              <a:t>, J., Fagerlund, B.C., </a:t>
            </a:r>
            <a:r>
              <a:rPr lang="en-GB" dirty="0" err="1">
                <a:latin typeface="Arial" panose="020B0604020202020204" pitchFamily="34" charset="0"/>
                <a:cs typeface="Arial" panose="020B0604020202020204" pitchFamily="34" charset="0"/>
              </a:rPr>
              <a:t>Frønsdal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K.B</a:t>
            </a:r>
            <a:r>
              <a:rPr lang="en-GB" dirty="0">
                <a:latin typeface="Arial" panose="020B0604020202020204" pitchFamily="34" charset="0"/>
                <a:cs typeface="Arial" panose="020B0604020202020204" pitchFamily="34" charset="0"/>
              </a:rPr>
              <a:t>., Lund, </a:t>
            </a:r>
            <a:r>
              <a:rPr lang="en-GB" dirty="0" err="1">
                <a:latin typeface="Arial" panose="020B0604020202020204" pitchFamily="34" charset="0"/>
                <a:cs typeface="Arial" panose="020B0604020202020204" pitchFamily="34" charset="0"/>
              </a:rPr>
              <a:t>U.H</a:t>
            </a:r>
            <a:r>
              <a:rPr lang="en-GB" dirty="0">
                <a:latin typeface="Arial" panose="020B0604020202020204" pitchFamily="34" charset="0"/>
                <a:cs typeface="Arial" panose="020B0604020202020204" pitchFamily="34" charset="0"/>
              </a:rPr>
              <a:t>. and Robberstad, B. (2017) </a:t>
            </a:r>
            <a:r>
              <a:rPr lang="en-GB" i="1" dirty="0">
                <a:latin typeface="Arial" panose="020B0604020202020204" pitchFamily="34" charset="0"/>
                <a:cs typeface="Arial" panose="020B0604020202020204" pitchFamily="34" charset="0"/>
              </a:rPr>
              <a:t>FreeStyle Libre Flash Glucose Self-Monitoring System: A Single-Technology Assessment</a:t>
            </a:r>
            <a:r>
              <a:rPr lang="en-GB" dirty="0">
                <a:latin typeface="Arial" panose="020B0604020202020204" pitchFamily="34" charset="0"/>
                <a:cs typeface="Arial" panose="020B0604020202020204" pitchFamily="34" charset="0"/>
              </a:rPr>
              <a:t>. Oslo: Knowledge Centre for the Health Services at the Norwegian Institute of Public Health. Report No. 2017-07. Available at: </a:t>
            </a:r>
            <a:r>
              <a:rPr lang="en-GB" dirty="0">
                <a:latin typeface="Arial" panose="020B0604020202020204" pitchFamily="34" charset="0"/>
                <a:cs typeface="Arial" panose="020B0604020202020204" pitchFamily="34" charset="0"/>
                <a:hlinkClick r:id="rId3"/>
              </a:rPr>
              <a:t>https://www.ncbi.nlm.nih.gov/books/NBK482068/</a:t>
            </a:r>
            <a:r>
              <a:rPr lang="en-GB" dirty="0">
                <a:latin typeface="Arial" panose="020B0604020202020204" pitchFamily="34" charset="0"/>
                <a:cs typeface="Arial" panose="020B0604020202020204" pitchFamily="34" charset="0"/>
              </a:rPr>
              <a:t> (Accessed: 19 February 2026).</a:t>
            </a:r>
          </a:p>
          <a:p>
            <a:r>
              <a:rPr lang="en-GB" dirty="0">
                <a:latin typeface="Arial" panose="020B0604020202020204" pitchFamily="34" charset="0"/>
                <a:cs typeface="Arial" panose="020B0604020202020204" pitchFamily="34" charset="0"/>
              </a:rPr>
              <a:t>Blissett, R., Blissett, D., </a:t>
            </a:r>
            <a:r>
              <a:rPr lang="en-GB" dirty="0" err="1">
                <a:latin typeface="Arial" panose="020B0604020202020204" pitchFamily="34" charset="0"/>
                <a:cs typeface="Arial" panose="020B0604020202020204" pitchFamily="34" charset="0"/>
              </a:rPr>
              <a:t>Levrat</a:t>
            </a:r>
            <a:r>
              <a:rPr lang="en-GB" dirty="0">
                <a:latin typeface="Arial" panose="020B0604020202020204" pitchFamily="34" charset="0"/>
                <a:cs typeface="Arial" panose="020B0604020202020204" pitchFamily="34" charset="0"/>
              </a:rPr>
              <a:t> Guillen, F., Deshmukh, H., Wilmot, E.G., Ryder, </a:t>
            </a:r>
            <a:r>
              <a:rPr lang="en-GB" dirty="0" err="1">
                <a:latin typeface="Arial" panose="020B0604020202020204" pitchFamily="34" charset="0"/>
                <a:cs typeface="Arial" panose="020B0604020202020204" pitchFamily="34" charset="0"/>
              </a:rPr>
              <a:t>R.E.J</a:t>
            </a:r>
            <a:r>
              <a:rPr lang="en-GB" dirty="0">
                <a:latin typeface="Arial" panose="020B0604020202020204" pitchFamily="34" charset="0"/>
                <a:cs typeface="Arial" panose="020B0604020202020204" pitchFamily="34" charset="0"/>
              </a:rPr>
              <a:t>., Walton, C. and </a:t>
            </a:r>
            <a:r>
              <a:rPr lang="en-GB" dirty="0" err="1">
                <a:latin typeface="Arial" panose="020B0604020202020204" pitchFamily="34" charset="0"/>
                <a:cs typeface="Arial" panose="020B0604020202020204" pitchFamily="34" charset="0"/>
              </a:rPr>
              <a:t>Sathyapalan</a:t>
            </a:r>
            <a:r>
              <a:rPr lang="en-GB" dirty="0">
                <a:latin typeface="Arial" panose="020B0604020202020204" pitchFamily="34" charset="0"/>
                <a:cs typeface="Arial" panose="020B0604020202020204" pitchFamily="34" charset="0"/>
              </a:rPr>
              <a:t>, T. (2022) ‘FreeStyle Libre flash glucose monitoring system for people with type 1 diabetes in the UK: a budget impact analysis’, </a:t>
            </a:r>
            <a:r>
              <a:rPr lang="en-GB" i="1" dirty="0">
                <a:latin typeface="Arial" panose="020B0604020202020204" pitchFamily="34" charset="0"/>
                <a:cs typeface="Arial" panose="020B0604020202020204" pitchFamily="34" charset="0"/>
              </a:rPr>
              <a:t>BMJ Open Diabetes Research &amp; Care</a:t>
            </a:r>
            <a:r>
              <a:rPr lang="en-GB" dirty="0">
                <a:latin typeface="Arial" panose="020B0604020202020204" pitchFamily="34" charset="0"/>
                <a:cs typeface="Arial" panose="020B0604020202020204" pitchFamily="34" charset="0"/>
              </a:rPr>
              <a:t>, 10(2), </a:t>
            </a:r>
            <a:r>
              <a:rPr lang="en-GB" dirty="0" err="1">
                <a:latin typeface="Arial" panose="020B0604020202020204" pitchFamily="34" charset="0"/>
                <a:cs typeface="Arial" panose="020B0604020202020204" pitchFamily="34" charset="0"/>
              </a:rPr>
              <a:t>e002580</a:t>
            </a:r>
            <a:r>
              <a:rPr lang="en-GB" dirty="0">
                <a:latin typeface="Arial" panose="020B0604020202020204" pitchFamily="34" charset="0"/>
                <a:cs typeface="Arial" panose="020B0604020202020204" pitchFamily="34" charset="0"/>
              </a:rPr>
              <a:t>. https://doi.org/10.1136/bmjdrc-2021-002580.</a:t>
            </a:r>
          </a:p>
          <a:p>
            <a:r>
              <a:rPr lang="en-GB" dirty="0">
                <a:latin typeface="Arial" panose="020B0604020202020204" pitchFamily="34" charset="0"/>
                <a:cs typeface="Arial" panose="020B0604020202020204" pitchFamily="34" charset="0"/>
              </a:rPr>
              <a:t>Blum, A. (2018) ‘FreeStyle Libre glucose monitoring system’, </a:t>
            </a:r>
            <a:r>
              <a:rPr lang="en-GB" i="1" dirty="0">
                <a:latin typeface="Arial" panose="020B0604020202020204" pitchFamily="34" charset="0"/>
                <a:cs typeface="Arial" panose="020B0604020202020204" pitchFamily="34" charset="0"/>
              </a:rPr>
              <a:t>Clinical Diabetes</a:t>
            </a:r>
            <a:r>
              <a:rPr lang="en-GB" dirty="0">
                <a:latin typeface="Arial" panose="020B0604020202020204" pitchFamily="34" charset="0"/>
                <a:cs typeface="Arial" panose="020B0604020202020204" pitchFamily="34" charset="0"/>
              </a:rPr>
              <a:t>, 36(2), pp. 203–204. https://doi.org/10.2337/cd17-0130.</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1127068"/>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DA2E6-174C-2A4E-2387-89950BF815D3}"/>
              </a:ext>
            </a:extLst>
          </p:cNvPr>
          <p:cNvSpPr>
            <a:spLocks noGrp="1"/>
          </p:cNvSpPr>
          <p:nvPr>
            <p:ph type="title"/>
          </p:nvPr>
        </p:nvSpPr>
        <p:spPr/>
        <p:txBody>
          <a:bodyPr/>
          <a:lstStyle/>
          <a:p>
            <a:pPr algn="ctr"/>
            <a:r>
              <a:rPr lang="en-GB" b="1" dirty="0"/>
              <a:t>REFERENCE list</a:t>
            </a:r>
            <a:endParaRPr lang="en-GB" dirty="0"/>
          </a:p>
        </p:txBody>
      </p:sp>
      <p:sp>
        <p:nvSpPr>
          <p:cNvPr id="3" name="Content Placeholder 2">
            <a:extLst>
              <a:ext uri="{FF2B5EF4-FFF2-40B4-BE49-F238E27FC236}">
                <a16:creationId xmlns:a16="http://schemas.microsoft.com/office/drawing/2014/main" id="{5D592BAB-7FF0-F6A3-AC85-251B77C0AABF}"/>
              </a:ext>
            </a:extLst>
          </p:cNvPr>
          <p:cNvSpPr>
            <a:spLocks noGrp="1"/>
          </p:cNvSpPr>
          <p:nvPr>
            <p:ph idx="1"/>
          </p:nvPr>
        </p:nvSpPr>
        <p:spPr>
          <a:xfrm>
            <a:off x="1451579" y="2015732"/>
            <a:ext cx="9603275" cy="3829897"/>
          </a:xfrm>
        </p:spPr>
        <p:txBody>
          <a:bodyPr>
            <a:normAutofit/>
          </a:bodyPr>
          <a:lstStyle/>
          <a:p>
            <a:r>
              <a:rPr lang="en-GB" sz="1600" dirty="0" err="1">
                <a:latin typeface="Arial" panose="020B0604020202020204" pitchFamily="34" charset="0"/>
                <a:cs typeface="Arial" panose="020B0604020202020204" pitchFamily="34" charset="0"/>
              </a:rPr>
              <a:t>Cuerda</a:t>
            </a:r>
            <a:r>
              <a:rPr lang="en-GB" sz="1600" dirty="0">
                <a:latin typeface="Arial" panose="020B0604020202020204" pitchFamily="34" charset="0"/>
                <a:cs typeface="Arial" panose="020B0604020202020204" pitchFamily="34" charset="0"/>
              </a:rPr>
              <a:t> Del Pino, A., Laguna Sanz, A.J., Díez, J.L., Rossetti, P., Marco Romero, C., Ampudia Blasco, F.J., Bondia, J. and Martín San Agustín, R. (2025) ‘Accuracy of FreeStyle Libre 3 during moderate intensity continuous aerobic exercise at different phases of the menstrual cycle in females with type 1 diabetes’, </a:t>
            </a:r>
            <a:r>
              <a:rPr lang="en-GB" sz="1600" i="1" dirty="0">
                <a:latin typeface="Arial" panose="020B0604020202020204" pitchFamily="34" charset="0"/>
                <a:cs typeface="Arial" panose="020B0604020202020204" pitchFamily="34" charset="0"/>
              </a:rPr>
              <a:t>Diabetes Technology &amp; Therapeutics</a:t>
            </a:r>
            <a:r>
              <a:rPr lang="en-GB" sz="1600" dirty="0">
                <a:latin typeface="Arial" panose="020B0604020202020204" pitchFamily="34" charset="0"/>
                <a:cs typeface="Arial" panose="020B0604020202020204" pitchFamily="34" charset="0"/>
              </a:rPr>
              <a:t>, 27(9), pp. 687–695. https://doi.org/10.1089/dia.2024.0558.</a:t>
            </a:r>
          </a:p>
          <a:p>
            <a:r>
              <a:rPr lang="en-GB" sz="1600" dirty="0">
                <a:latin typeface="Arial" panose="020B0604020202020204" pitchFamily="34" charset="0"/>
                <a:cs typeface="Arial" panose="020B0604020202020204" pitchFamily="34" charset="0"/>
              </a:rPr>
              <a:t>Di Molfetta, S., </a:t>
            </a:r>
            <a:r>
              <a:rPr lang="en-GB" sz="1600" dirty="0" err="1">
                <a:latin typeface="Arial" panose="020B0604020202020204" pitchFamily="34" charset="0"/>
                <a:cs typeface="Arial" panose="020B0604020202020204" pitchFamily="34" charset="0"/>
              </a:rPr>
              <a:t>Cutruzzolà</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Gnasso</a:t>
            </a:r>
            <a:r>
              <a:rPr lang="en-GB" sz="1600" dirty="0">
                <a:latin typeface="Arial" panose="020B0604020202020204" pitchFamily="34" charset="0"/>
                <a:cs typeface="Arial" panose="020B0604020202020204" pitchFamily="34" charset="0"/>
              </a:rPr>
              <a:t>, A. and Irace, C. (2025) ‘An overview of the FreeStyle Libre monitoring system for individuals with type 1 and type 2 diabetes’, </a:t>
            </a:r>
            <a:r>
              <a:rPr lang="en-GB" sz="1600" i="1" dirty="0">
                <a:latin typeface="Arial" panose="020B0604020202020204" pitchFamily="34" charset="0"/>
                <a:cs typeface="Arial" panose="020B0604020202020204" pitchFamily="34" charset="0"/>
              </a:rPr>
              <a:t>Expert Review of Medical Devices</a:t>
            </a:r>
            <a:r>
              <a:rPr lang="en-GB" sz="1600" dirty="0">
                <a:latin typeface="Arial" panose="020B0604020202020204" pitchFamily="34" charset="0"/>
                <a:cs typeface="Arial" panose="020B0604020202020204" pitchFamily="34" charset="0"/>
              </a:rPr>
              <a:t>, 22(5), pp. 425–436. https://doi.org/10.1080/17434440.2025.2489494.</a:t>
            </a:r>
          </a:p>
          <a:p>
            <a:r>
              <a:rPr lang="en-GB" sz="1600" dirty="0">
                <a:latin typeface="Arial" panose="020B0604020202020204" pitchFamily="34" charset="0"/>
                <a:cs typeface="Arial" panose="020B0604020202020204" pitchFamily="34" charset="0"/>
              </a:rPr>
              <a:t>Fokkert, M.J., van Dijk, P.R., Edens, M.A., Abbes, S., de Jong, D., Slingerland, R.J. and Bilo, </a:t>
            </a:r>
            <a:r>
              <a:rPr lang="en-GB" sz="1600" dirty="0" err="1">
                <a:latin typeface="Arial" panose="020B0604020202020204" pitchFamily="34" charset="0"/>
                <a:cs typeface="Arial" panose="020B0604020202020204" pitchFamily="34" charset="0"/>
              </a:rPr>
              <a:t>H.J.G</a:t>
            </a:r>
            <a:r>
              <a:rPr lang="en-GB" sz="1600" dirty="0">
                <a:latin typeface="Arial" panose="020B0604020202020204" pitchFamily="34" charset="0"/>
                <a:cs typeface="Arial" panose="020B0604020202020204" pitchFamily="34" charset="0"/>
              </a:rPr>
              <a:t>. (2017) ‘Performance of the FreeStyle Libre flash glucose monitoring system in patients with type 1 and 2 diabetes mellitus’, </a:t>
            </a:r>
            <a:r>
              <a:rPr lang="en-GB" sz="1600" i="1" dirty="0">
                <a:latin typeface="Arial" panose="020B0604020202020204" pitchFamily="34" charset="0"/>
                <a:cs typeface="Arial" panose="020B0604020202020204" pitchFamily="34" charset="0"/>
              </a:rPr>
              <a:t>BMJ Open Diabetes Research &amp; Care</a:t>
            </a:r>
            <a:r>
              <a:rPr lang="en-GB" sz="1600" dirty="0">
                <a:latin typeface="Arial" panose="020B0604020202020204" pitchFamily="34" charset="0"/>
                <a:cs typeface="Arial" panose="020B0604020202020204" pitchFamily="34" charset="0"/>
              </a:rPr>
              <a:t>, 5(1), </a:t>
            </a:r>
            <a:r>
              <a:rPr lang="en-GB" sz="1600" dirty="0" err="1">
                <a:latin typeface="Arial" panose="020B0604020202020204" pitchFamily="34" charset="0"/>
                <a:cs typeface="Arial" panose="020B0604020202020204" pitchFamily="34" charset="0"/>
              </a:rPr>
              <a:t>e000320</a:t>
            </a:r>
            <a:r>
              <a:rPr lang="en-GB" sz="1600" dirty="0">
                <a:latin typeface="Arial" panose="020B0604020202020204" pitchFamily="34" charset="0"/>
                <a:cs typeface="Arial" panose="020B0604020202020204" pitchFamily="34" charset="0"/>
              </a:rPr>
              <a:t>. https://doi.org/10.1136/bmjdrc-2016-000320.</a:t>
            </a:r>
          </a:p>
        </p:txBody>
      </p:sp>
    </p:spTree>
    <p:extLst>
      <p:ext uri="{BB962C8B-B14F-4D97-AF65-F5344CB8AC3E}">
        <p14:creationId xmlns:p14="http://schemas.microsoft.com/office/powerpoint/2010/main" val="3689131459"/>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E4689-CC21-3D87-D43B-74A2C9DF5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CD9DF-AC5A-9C23-A233-DB94CC1A1952}"/>
              </a:ext>
            </a:extLst>
          </p:cNvPr>
          <p:cNvSpPr>
            <a:spLocks noGrp="1"/>
          </p:cNvSpPr>
          <p:nvPr>
            <p:ph type="title"/>
          </p:nvPr>
        </p:nvSpPr>
        <p:spPr/>
        <p:txBody>
          <a:bodyPr/>
          <a:lstStyle/>
          <a:p>
            <a:pPr algn="ctr"/>
            <a:r>
              <a:rPr lang="en-GB" b="1" dirty="0"/>
              <a:t>REFERENCE list</a:t>
            </a:r>
            <a:endParaRPr lang="en-GB" dirty="0"/>
          </a:p>
        </p:txBody>
      </p:sp>
      <p:sp>
        <p:nvSpPr>
          <p:cNvPr id="3" name="Content Placeholder 2">
            <a:extLst>
              <a:ext uri="{FF2B5EF4-FFF2-40B4-BE49-F238E27FC236}">
                <a16:creationId xmlns:a16="http://schemas.microsoft.com/office/drawing/2014/main" id="{C6821FDC-FAB4-6F1A-25AB-89A6B1D3C654}"/>
              </a:ext>
            </a:extLst>
          </p:cNvPr>
          <p:cNvSpPr>
            <a:spLocks noGrp="1"/>
          </p:cNvSpPr>
          <p:nvPr>
            <p:ph idx="1"/>
          </p:nvPr>
        </p:nvSpPr>
        <p:spPr/>
        <p:txBody>
          <a:bodyPr>
            <a:normAutofit fontScale="85000" lnSpcReduction="10000"/>
          </a:bodyPr>
          <a:lstStyle/>
          <a:p>
            <a:r>
              <a:rPr lang="en-GB" sz="1600" dirty="0">
                <a:latin typeface="Arial" panose="020B0604020202020204" pitchFamily="34" charset="0"/>
                <a:cs typeface="Arial" panose="020B0604020202020204" pitchFamily="34" charset="0"/>
              </a:rPr>
              <a:t>Galindo, R.J., Migdal, A.L., Davis, G.M., Urrutia, M.A., Albury, B., Zambrano, C., Vellanki, P., Pasquel, F.J., </a:t>
            </a:r>
            <a:r>
              <a:rPr lang="en-GB" sz="1600" dirty="0" err="1">
                <a:latin typeface="Arial" panose="020B0604020202020204" pitchFamily="34" charset="0"/>
                <a:cs typeface="Arial" panose="020B0604020202020204" pitchFamily="34" charset="0"/>
              </a:rPr>
              <a:t>Fayfman</a:t>
            </a:r>
            <a:r>
              <a:rPr lang="en-GB" sz="1600" dirty="0">
                <a:latin typeface="Arial" panose="020B0604020202020204" pitchFamily="34" charset="0"/>
                <a:cs typeface="Arial" panose="020B0604020202020204" pitchFamily="34" charset="0"/>
              </a:rPr>
              <a:t>, M., Peng, L. and Umpierrez, G.E. (2020) ‘Comparison of the FreeStyle Libre Pro flash continuous glucose monitoring system and point-of-care capillary glucose testing in hospitalized patients with type 2 diabetes treated with basal–bolus insulin regimen’, </a:t>
            </a:r>
            <a:r>
              <a:rPr lang="en-GB" sz="1600" i="1" dirty="0">
                <a:latin typeface="Arial" panose="020B0604020202020204" pitchFamily="34" charset="0"/>
                <a:cs typeface="Arial" panose="020B0604020202020204" pitchFamily="34" charset="0"/>
              </a:rPr>
              <a:t>Diabetes Care</a:t>
            </a:r>
            <a:r>
              <a:rPr lang="en-GB" sz="1600" dirty="0">
                <a:latin typeface="Arial" panose="020B0604020202020204" pitchFamily="34" charset="0"/>
                <a:cs typeface="Arial" panose="020B0604020202020204" pitchFamily="34" charset="0"/>
              </a:rPr>
              <a:t>, 43(11), pp. 2730–2735. https://doi.org/10.2337/dc19-2073.</a:t>
            </a:r>
          </a:p>
          <a:p>
            <a:r>
              <a:rPr lang="en-GB" sz="1600" dirty="0" err="1">
                <a:latin typeface="Arial" panose="020B0604020202020204" pitchFamily="34" charset="0"/>
                <a:cs typeface="Arial" panose="020B0604020202020204" pitchFamily="34" charset="0"/>
              </a:rPr>
              <a:t>Kudva</a:t>
            </a:r>
            <a:r>
              <a:rPr lang="en-GB" sz="1600" dirty="0">
                <a:latin typeface="Arial" panose="020B0604020202020204" pitchFamily="34" charset="0"/>
                <a:cs typeface="Arial" panose="020B0604020202020204" pitchFamily="34" charset="0"/>
              </a:rPr>
              <a:t>, Y.C., Ahmann, A.J., </a:t>
            </a:r>
            <a:r>
              <a:rPr lang="en-GB" sz="1600" dirty="0" err="1">
                <a:latin typeface="Arial" panose="020B0604020202020204" pitchFamily="34" charset="0"/>
                <a:cs typeface="Arial" panose="020B0604020202020204" pitchFamily="34" charset="0"/>
              </a:rPr>
              <a:t>Bergenstal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R.M</a:t>
            </a:r>
            <a:r>
              <a:rPr lang="en-GB" sz="1600" dirty="0">
                <a:latin typeface="Arial" panose="020B0604020202020204" pitchFamily="34" charset="0"/>
                <a:cs typeface="Arial" panose="020B0604020202020204" pitchFamily="34" charset="0"/>
              </a:rPr>
              <a:t>., Gavin, J.R. III, Kruger, D.F., Midyett, </a:t>
            </a:r>
            <a:r>
              <a:rPr lang="en-GB" sz="1600" dirty="0" err="1">
                <a:latin typeface="Arial" panose="020B0604020202020204" pitchFamily="34" charset="0"/>
                <a:cs typeface="Arial" panose="020B0604020202020204" pitchFamily="34" charset="0"/>
              </a:rPr>
              <a:t>L.K</a:t>
            </a:r>
            <a:r>
              <a:rPr lang="en-GB" sz="1600" dirty="0">
                <a:latin typeface="Arial" panose="020B0604020202020204" pitchFamily="34" charset="0"/>
                <a:cs typeface="Arial" panose="020B0604020202020204" pitchFamily="34" charset="0"/>
              </a:rPr>
              <a:t>., Miller, E. and Harris, D.R. (2018) ‘Approach to using trend arrows in the FreeStyle Libre flash glucose monitoring systems in adults’, </a:t>
            </a:r>
            <a:r>
              <a:rPr lang="en-GB" sz="1600" i="1" dirty="0">
                <a:latin typeface="Arial" panose="020B0604020202020204" pitchFamily="34" charset="0"/>
                <a:cs typeface="Arial" panose="020B0604020202020204" pitchFamily="34" charset="0"/>
              </a:rPr>
              <a:t>Journal of the Endocrine Society</a:t>
            </a:r>
            <a:r>
              <a:rPr lang="en-GB" sz="1600" dirty="0">
                <a:latin typeface="Arial" panose="020B0604020202020204" pitchFamily="34" charset="0"/>
                <a:cs typeface="Arial" panose="020B0604020202020204" pitchFamily="34" charset="0"/>
              </a:rPr>
              <a:t>, 2(12), pp. 1320–1337. https://doi.org/10.1210/js.2018-00294.</a:t>
            </a:r>
          </a:p>
          <a:p>
            <a:r>
              <a:rPr lang="en-GB" sz="1600" dirty="0">
                <a:latin typeface="Arial" panose="020B0604020202020204" pitchFamily="34" charset="0"/>
                <a:cs typeface="Arial" panose="020B0604020202020204" pitchFamily="34" charset="0"/>
              </a:rPr>
              <a:t>National Institute of Diabetes and Digestive and Kidney Diseases (</a:t>
            </a:r>
            <a:r>
              <a:rPr lang="en-GB" sz="1600" dirty="0" err="1">
                <a:latin typeface="Arial" panose="020B0604020202020204" pitchFamily="34" charset="0"/>
                <a:cs typeface="Arial" panose="020B0604020202020204" pitchFamily="34" charset="0"/>
              </a:rPr>
              <a:t>NIDDK</a:t>
            </a:r>
            <a:r>
              <a:rPr lang="en-GB" sz="1600" dirty="0">
                <a:latin typeface="Arial" panose="020B0604020202020204" pitchFamily="34" charset="0"/>
                <a:cs typeface="Arial" panose="020B0604020202020204" pitchFamily="34" charset="0"/>
              </a:rPr>
              <a:t>) (2026) </a:t>
            </a:r>
            <a:r>
              <a:rPr lang="en-GB" sz="1600" i="1" dirty="0">
                <a:latin typeface="Arial" panose="020B0604020202020204" pitchFamily="34" charset="0"/>
                <a:cs typeface="Arial" panose="020B0604020202020204" pitchFamily="34" charset="0"/>
              </a:rPr>
              <a:t>What is diabetes?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https://www.niddk.nih.gov/health-information/diabetes/overview/what-is-diabetes</a:t>
            </a:r>
            <a:r>
              <a:rPr lang="en-GB" sz="1600" dirty="0">
                <a:latin typeface="Arial" panose="020B0604020202020204" pitchFamily="34" charset="0"/>
                <a:cs typeface="Arial" panose="020B0604020202020204" pitchFamily="34" charset="0"/>
              </a:rPr>
              <a:t> (Accessed: 22 February 2026).</a:t>
            </a:r>
          </a:p>
          <a:p>
            <a:r>
              <a:rPr lang="en-GB" sz="1600" dirty="0">
                <a:latin typeface="Arial" panose="020B0604020202020204" pitchFamily="34" charset="0"/>
                <a:cs typeface="Arial" panose="020B0604020202020204" pitchFamily="34" charset="0"/>
              </a:rPr>
              <a:t>Omega Hospitals (2024) </a:t>
            </a:r>
            <a:r>
              <a:rPr lang="en-GB" sz="1600" i="1" dirty="0">
                <a:latin typeface="Arial" panose="020B0604020202020204" pitchFamily="34" charset="0"/>
                <a:cs typeface="Arial" panose="020B0604020202020204" pitchFamily="34" charset="0"/>
              </a:rPr>
              <a:t>A comprehensive understanding of diabetes mellitus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https://www.omegahospitals.com/blog/comprehensive-understanding-of-diabetes-mellitus/</a:t>
            </a:r>
            <a:r>
              <a:rPr lang="en-GB" sz="1600" dirty="0">
                <a:latin typeface="Arial" panose="020B0604020202020204" pitchFamily="34" charset="0"/>
                <a:cs typeface="Arial" panose="020B0604020202020204" pitchFamily="34" charset="0"/>
              </a:rPr>
              <a:t> (Accessed: 22 February 2026).</a:t>
            </a:r>
          </a:p>
        </p:txBody>
      </p:sp>
    </p:spTree>
    <p:extLst>
      <p:ext uri="{BB962C8B-B14F-4D97-AF65-F5344CB8AC3E}">
        <p14:creationId xmlns:p14="http://schemas.microsoft.com/office/powerpoint/2010/main" val="176097017"/>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E4689-CC21-3D87-D43B-74A2C9DF5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CD9DF-AC5A-9C23-A233-DB94CC1A1952}"/>
              </a:ext>
            </a:extLst>
          </p:cNvPr>
          <p:cNvSpPr>
            <a:spLocks noGrp="1"/>
          </p:cNvSpPr>
          <p:nvPr>
            <p:ph type="title"/>
          </p:nvPr>
        </p:nvSpPr>
        <p:spPr/>
        <p:txBody>
          <a:bodyPr/>
          <a:lstStyle/>
          <a:p>
            <a:pPr algn="ctr"/>
            <a:r>
              <a:rPr lang="en-GB" b="1" dirty="0"/>
              <a:t>REFERENCE list</a:t>
            </a:r>
            <a:endParaRPr lang="en-GB" dirty="0"/>
          </a:p>
        </p:txBody>
      </p:sp>
      <p:sp>
        <p:nvSpPr>
          <p:cNvPr id="3" name="Content Placeholder 2">
            <a:extLst>
              <a:ext uri="{FF2B5EF4-FFF2-40B4-BE49-F238E27FC236}">
                <a16:creationId xmlns:a16="http://schemas.microsoft.com/office/drawing/2014/main" id="{C6821FDC-FAB4-6F1A-25AB-89A6B1D3C654}"/>
              </a:ext>
            </a:extLst>
          </p:cNvPr>
          <p:cNvSpPr>
            <a:spLocks noGrp="1"/>
          </p:cNvSpPr>
          <p:nvPr>
            <p:ph idx="1"/>
          </p:nvPr>
        </p:nvSpPr>
        <p:spPr/>
        <p:txBody>
          <a:bodyPr>
            <a:normAutofit fontScale="85000" lnSpcReduction="10000"/>
          </a:bodyPr>
          <a:lstStyle/>
          <a:p>
            <a:r>
              <a:rPr lang="en-GB" dirty="0" err="1"/>
              <a:t>Oyagüez</a:t>
            </a:r>
            <a:r>
              <a:rPr lang="en-GB" dirty="0"/>
              <a:t>, I., Gómez Peralta, F., Artola, S., Carrasco, F.J., Carretero Gómez, J., García </a:t>
            </a:r>
            <a:r>
              <a:rPr lang="en-GB" dirty="0" err="1"/>
              <a:t>Soidán</a:t>
            </a:r>
            <a:r>
              <a:rPr lang="en-GB" dirty="0"/>
              <a:t>, J., Gómez </a:t>
            </a:r>
            <a:r>
              <a:rPr lang="en-GB" dirty="0" err="1"/>
              <a:t>Huelgas</a:t>
            </a:r>
            <a:r>
              <a:rPr lang="en-GB" dirty="0"/>
              <a:t>, R., Merino Torres, </a:t>
            </a:r>
            <a:r>
              <a:rPr lang="en-GB" dirty="0" err="1"/>
              <a:t>J.F</a:t>
            </a:r>
            <a:r>
              <a:rPr lang="en-GB" dirty="0"/>
              <a:t>. and Pérez, A. (2021) ‘Cost analysis of FreeStyle Libre 2 system in type 2 diabetes mellitus population’, </a:t>
            </a:r>
            <a:r>
              <a:rPr lang="en-GB" i="1" dirty="0"/>
              <a:t>Diabetes Therapy</a:t>
            </a:r>
            <a:r>
              <a:rPr lang="en-GB" dirty="0"/>
              <a:t>, 12, pp. 2329–2342. </a:t>
            </a:r>
            <a:r>
              <a:rPr lang="en-GB" dirty="0">
                <a:hlinkClick r:id="rId2"/>
              </a:rPr>
              <a:t>https://doi.org/10.1007/s13300-021-01064-4</a:t>
            </a:r>
            <a:endParaRPr lang="en-GB" dirty="0"/>
          </a:p>
          <a:p>
            <a:r>
              <a:rPr lang="en-GB" dirty="0"/>
              <a:t>Scott, E.M., Bilous, R.W. and Kautzky-Willer, A. (2018) ‘Accuracy, user acceptability, and safety evaluation for the FreeStyle Libre flash glucose monitoring system when used by pregnant women with diabetes’, </a:t>
            </a:r>
            <a:r>
              <a:rPr lang="en-GB" i="1" dirty="0"/>
              <a:t>Diabetes Technology &amp; Therapeutics</a:t>
            </a:r>
            <a:r>
              <a:rPr lang="en-GB" dirty="0"/>
              <a:t>, 20(3), pp. 180–188. https://doi.org/10.1089/dia.2017.0386.</a:t>
            </a:r>
          </a:p>
          <a:p>
            <a:r>
              <a:rPr lang="en-GB" dirty="0" err="1"/>
              <a:t>Tsoukas</a:t>
            </a:r>
            <a:r>
              <a:rPr lang="en-GB" dirty="0"/>
              <a:t>, M., Rutkowski, J., El-Fathi, A., Yale, J.-F., Bernier-Twardy, S., Bossy, A., Pytka, E., Legault, L. and Haidar, A. (2020) ‘Accuracy of FreeStyle Libre in adults with type 1 diabetes: the effect of sensor age’, </a:t>
            </a:r>
            <a:r>
              <a:rPr lang="en-GB" i="1" dirty="0"/>
              <a:t>Diabetes Technology &amp; Therapeutics</a:t>
            </a:r>
            <a:r>
              <a:rPr lang="en-GB" dirty="0"/>
              <a:t>, 22(3), pp. 203–207. https://doi.org/10.1089/dia.2019.0262</a:t>
            </a:r>
          </a:p>
        </p:txBody>
      </p:sp>
    </p:spTree>
    <p:extLst>
      <p:ext uri="{BB962C8B-B14F-4D97-AF65-F5344CB8AC3E}">
        <p14:creationId xmlns:p14="http://schemas.microsoft.com/office/powerpoint/2010/main" val="1313099647"/>
      </p:ext>
    </p:extLst>
  </p:cSld>
  <p:clrMapOvr>
    <a:masterClrMapping/>
  </p:clrMapOvr>
  <p:transition spd="slow">
    <p:push dir="u"/>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{E1CDCCFA-EBA1-5640-AC82-94E0601BFCE8}tf10001119_mac</Template>
  <TotalTime>4230</TotalTime>
  <Words>2529</Words>
  <Application>Microsoft Macintosh PowerPoint</Application>
  <PresentationFormat>Widescreen</PresentationFormat>
  <Paragraphs>109</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Gill Sans MT</vt:lpstr>
      <vt:lpstr>Gallery</vt:lpstr>
      <vt:lpstr>FREESTYLE LIBRE AND GLUCOSE MONITORING SYSTEMS</vt:lpstr>
      <vt:lpstr>INTRODUCTION</vt:lpstr>
      <vt:lpstr>WHAT ARE GLUCOSE MONITORING SYSTEMS?</vt:lpstr>
      <vt:lpstr>HOW IS FREESTYLE LIBRE DIFFERENT</vt:lpstr>
      <vt:lpstr>PowerPoint Presentation</vt:lpstr>
      <vt:lpstr>IMPACT ON SERVICE DELIVERY</vt:lpstr>
      <vt:lpstr>ON SERVICE DELIVERY</vt:lpstr>
      <vt:lpstr>             ON SERVICE DELIVERY</vt:lpstr>
      <vt:lpstr>PowerPoint Presentation</vt:lpstr>
      <vt:lpstr>ON THE PATIENTS</vt:lpstr>
      <vt:lpstr>IMPACT ON PATIENTS</vt:lpstr>
      <vt:lpstr>PowerPoint Presentation</vt:lpstr>
      <vt:lpstr>RECOMMENDATIONS</vt:lpstr>
      <vt:lpstr>CONCLUSION</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FREELIBRE AND GLUCOSE MONITORING SYSTEMS</dc:title>
  <dc:creator>Dounia Allaiouti</dc:creator>
  <cp:lastModifiedBy>Microsoft Office User</cp:lastModifiedBy>
  <cp:revision>12</cp:revision>
  <dcterms:created xsi:type="dcterms:W3CDTF">2026-02-19T12:26:55Z</dcterms:created>
  <dcterms:modified xsi:type="dcterms:W3CDTF">2026-02-28T21:28:34Z</dcterms:modified>
</cp:coreProperties>
</file>