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8" r:id="rId7"/>
    <p:sldId id="261" r:id="rId8"/>
    <p:sldId id="259"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116A8D-547B-4049-8CB0-D9EF9CD09CC2}" v="5" dt="2026-03-12T19:03:01.534"/>
    <p1510:client id="{D7B7AF29-1570-49C9-A687-1ED6F70A8BD1}" v="15" dt="2026-03-13T16:07:12.8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94660"/>
  </p:normalViewPr>
  <p:slideViewPr>
    <p:cSldViewPr snapToGrid="0">
      <p:cViewPr>
        <p:scale>
          <a:sx n="100" d="100"/>
          <a:sy n="100" d="100"/>
        </p:scale>
        <p:origin x="-115" y="-5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a-Ur-Rehman Tehzeeb (2438220)" userId="d03b9a0c-0478-49bc-a94b-688653ae5f24" providerId="ADAL" clId="{50C416B3-3805-4EE3-A722-BD354DA96337}"/>
    <pc:docChg chg="custSel modSld">
      <pc:chgData name="Zia-Ur-Rehman Tehzeeb (2438220)" userId="d03b9a0c-0478-49bc-a94b-688653ae5f24" providerId="ADAL" clId="{50C416B3-3805-4EE3-A722-BD354DA96337}" dt="2026-03-12T19:03:01.534" v="13"/>
      <pc:docMkLst>
        <pc:docMk/>
      </pc:docMkLst>
      <pc:sldChg chg="addSp delSp modSp mod delAnim modAnim">
        <pc:chgData name="Zia-Ur-Rehman Tehzeeb (2438220)" userId="d03b9a0c-0478-49bc-a94b-688653ae5f24" providerId="ADAL" clId="{50C416B3-3805-4EE3-A722-BD354DA96337}" dt="2026-03-12T19:03:01.534" v="13"/>
        <pc:sldMkLst>
          <pc:docMk/>
          <pc:sldMk cId="2959651668" sldId="260"/>
        </pc:sldMkLst>
        <pc:spChg chg="add del mod">
          <ac:chgData name="Zia-Ur-Rehman Tehzeeb (2438220)" userId="d03b9a0c-0478-49bc-a94b-688653ae5f24" providerId="ADAL" clId="{50C416B3-3805-4EE3-A722-BD354DA96337}" dt="2026-03-12T19:01:27.158" v="1"/>
          <ac:spMkLst>
            <pc:docMk/>
            <pc:sldMk cId="2959651668" sldId="260"/>
            <ac:spMk id="5" creationId="{A2184861-0C97-9AD8-D5DD-10F8A22B5858}"/>
          </ac:spMkLst>
        </pc:spChg>
        <pc:graphicFrameChg chg="del">
          <ac:chgData name="Zia-Ur-Rehman Tehzeeb (2438220)" userId="d03b9a0c-0478-49bc-a94b-688653ae5f24" providerId="ADAL" clId="{50C416B3-3805-4EE3-A722-BD354DA96337}" dt="2026-03-12T19:00:53.494" v="0" actId="478"/>
          <ac:graphicFrameMkLst>
            <pc:docMk/>
            <pc:sldMk cId="2959651668" sldId="260"/>
            <ac:graphicFrameMk id="4" creationId="{B1D4F5AF-7E67-56A9-E851-7A9386B09CD1}"/>
          </ac:graphicFrameMkLst>
        </pc:graphicFrameChg>
        <pc:graphicFrameChg chg="add mod modGraphic">
          <ac:chgData name="Zia-Ur-Rehman Tehzeeb (2438220)" userId="d03b9a0c-0478-49bc-a94b-688653ae5f24" providerId="ADAL" clId="{50C416B3-3805-4EE3-A722-BD354DA96337}" dt="2026-03-12T19:02:11.085" v="9" actId="1076"/>
          <ac:graphicFrameMkLst>
            <pc:docMk/>
            <pc:sldMk cId="2959651668" sldId="260"/>
            <ac:graphicFrameMk id="6" creationId="{BD5EAA6E-B7FE-D453-F979-EC59A51C804E}"/>
          </ac:graphicFrameMkLst>
        </pc:graphicFrameChg>
      </pc:sldChg>
    </pc:docChg>
  </pc:docChgLst>
  <pc:docChgLst>
    <pc:chgData name="Zia-Ur-Rehman Tehzeeb (2438220)" userId="d03b9a0c-0478-49bc-a94b-688653ae5f24" providerId="ADAL" clId="{B758EDFB-6C7F-4A07-A964-4B955BBFC140}"/>
    <pc:docChg chg="undo custSel addSld modSld">
      <pc:chgData name="Zia-Ur-Rehman Tehzeeb (2438220)" userId="d03b9a0c-0478-49bc-a94b-688653ae5f24" providerId="ADAL" clId="{B758EDFB-6C7F-4A07-A964-4B955BBFC140}" dt="2026-03-13T16:07:12.898" v="1645" actId="20577"/>
      <pc:docMkLst>
        <pc:docMk/>
      </pc:docMkLst>
      <pc:sldChg chg="modSp mod">
        <pc:chgData name="Zia-Ur-Rehman Tehzeeb (2438220)" userId="d03b9a0c-0478-49bc-a94b-688653ae5f24" providerId="ADAL" clId="{B758EDFB-6C7F-4A07-A964-4B955BBFC140}" dt="2026-03-11T16:38:44.381" v="4" actId="1076"/>
        <pc:sldMkLst>
          <pc:docMk/>
          <pc:sldMk cId="2023860782" sldId="256"/>
        </pc:sldMkLst>
        <pc:spChg chg="mod">
          <ac:chgData name="Zia-Ur-Rehman Tehzeeb (2438220)" userId="d03b9a0c-0478-49bc-a94b-688653ae5f24" providerId="ADAL" clId="{B758EDFB-6C7F-4A07-A964-4B955BBFC140}" dt="2026-03-11T16:38:44.381" v="4" actId="1076"/>
          <ac:spMkLst>
            <pc:docMk/>
            <pc:sldMk cId="2023860782" sldId="256"/>
            <ac:spMk id="2" creationId="{77E9AEFA-B528-DD10-4CA2-99AE418E3707}"/>
          </ac:spMkLst>
        </pc:spChg>
      </pc:sldChg>
      <pc:sldChg chg="modSp">
        <pc:chgData name="Zia-Ur-Rehman Tehzeeb (2438220)" userId="d03b9a0c-0478-49bc-a94b-688653ae5f24" providerId="ADAL" clId="{B758EDFB-6C7F-4A07-A964-4B955BBFC140}" dt="2026-03-11T16:47:46.270" v="25" actId="113"/>
        <pc:sldMkLst>
          <pc:docMk/>
          <pc:sldMk cId="655259719" sldId="257"/>
        </pc:sldMkLst>
        <pc:spChg chg="mod">
          <ac:chgData name="Zia-Ur-Rehman Tehzeeb (2438220)" userId="d03b9a0c-0478-49bc-a94b-688653ae5f24" providerId="ADAL" clId="{B758EDFB-6C7F-4A07-A964-4B955BBFC140}" dt="2026-03-11T16:47:46.270" v="25" actId="113"/>
          <ac:spMkLst>
            <pc:docMk/>
            <pc:sldMk cId="655259719" sldId="257"/>
            <ac:spMk id="2" creationId="{584F8B5D-A970-92BF-F1A0-A61DBB9D0B2B}"/>
          </ac:spMkLst>
        </pc:spChg>
      </pc:sldChg>
      <pc:sldChg chg="addSp delSp modSp mod">
        <pc:chgData name="Zia-Ur-Rehman Tehzeeb (2438220)" userId="d03b9a0c-0478-49bc-a94b-688653ae5f24" providerId="ADAL" clId="{B758EDFB-6C7F-4A07-A964-4B955BBFC140}" dt="2026-03-11T16:49:17.031" v="29" actId="14100"/>
        <pc:sldMkLst>
          <pc:docMk/>
          <pc:sldMk cId="885745568" sldId="258"/>
        </pc:sldMkLst>
        <pc:spChg chg="mod">
          <ac:chgData name="Zia-Ur-Rehman Tehzeeb (2438220)" userId="d03b9a0c-0478-49bc-a94b-688653ae5f24" providerId="ADAL" clId="{B758EDFB-6C7F-4A07-A964-4B955BBFC140}" dt="2026-03-11T16:48:01.507" v="26" actId="113"/>
          <ac:spMkLst>
            <pc:docMk/>
            <pc:sldMk cId="885745568" sldId="258"/>
            <ac:spMk id="2" creationId="{298D999E-73E0-F9E1-8915-99F2EFF4FB74}"/>
          </ac:spMkLst>
        </pc:spChg>
        <pc:picChg chg="add mod">
          <ac:chgData name="Zia-Ur-Rehman Tehzeeb (2438220)" userId="d03b9a0c-0478-49bc-a94b-688653ae5f24" providerId="ADAL" clId="{B758EDFB-6C7F-4A07-A964-4B955BBFC140}" dt="2026-03-11T16:49:17.031" v="29" actId="14100"/>
          <ac:picMkLst>
            <pc:docMk/>
            <pc:sldMk cId="885745568" sldId="258"/>
            <ac:picMk id="5" creationId="{3E7A2CB3-0ABF-8875-383D-6DC779393754}"/>
          </ac:picMkLst>
        </pc:picChg>
      </pc:sldChg>
      <pc:sldChg chg="addSp modSp mod modAnim">
        <pc:chgData name="Zia-Ur-Rehman Tehzeeb (2438220)" userId="d03b9a0c-0478-49bc-a94b-688653ae5f24" providerId="ADAL" clId="{B758EDFB-6C7F-4A07-A964-4B955BBFC140}" dt="2026-03-11T16:49:23.214" v="30" actId="14100"/>
        <pc:sldMkLst>
          <pc:docMk/>
          <pc:sldMk cId="957105770" sldId="259"/>
        </pc:sldMkLst>
        <pc:spChg chg="mod">
          <ac:chgData name="Zia-Ur-Rehman Tehzeeb (2438220)" userId="d03b9a0c-0478-49bc-a94b-688653ae5f24" providerId="ADAL" clId="{B758EDFB-6C7F-4A07-A964-4B955BBFC140}" dt="2026-03-11T16:48:14.006" v="27" actId="113"/>
          <ac:spMkLst>
            <pc:docMk/>
            <pc:sldMk cId="957105770" sldId="259"/>
            <ac:spMk id="2" creationId="{0866AA41-5275-2348-DCDB-B7EE12A8CF6B}"/>
          </ac:spMkLst>
        </pc:spChg>
        <pc:picChg chg="add mod">
          <ac:chgData name="Zia-Ur-Rehman Tehzeeb (2438220)" userId="d03b9a0c-0478-49bc-a94b-688653ae5f24" providerId="ADAL" clId="{B758EDFB-6C7F-4A07-A964-4B955BBFC140}" dt="2026-03-11T16:49:23.214" v="30" actId="14100"/>
          <ac:picMkLst>
            <pc:docMk/>
            <pc:sldMk cId="957105770" sldId="259"/>
            <ac:picMk id="4" creationId="{F930FE58-F0D1-FE29-9DA7-6FD16C50A4CA}"/>
          </ac:picMkLst>
        </pc:picChg>
      </pc:sldChg>
      <pc:sldChg chg="addSp delSp modSp mod modAnim">
        <pc:chgData name="Zia-Ur-Rehman Tehzeeb (2438220)" userId="d03b9a0c-0478-49bc-a94b-688653ae5f24" providerId="ADAL" clId="{B758EDFB-6C7F-4A07-A964-4B955BBFC140}" dt="2026-03-13T16:07:12.898" v="1645" actId="20577"/>
        <pc:sldMkLst>
          <pc:docMk/>
          <pc:sldMk cId="2959651668" sldId="260"/>
        </pc:sldMkLst>
        <pc:spChg chg="mod">
          <ac:chgData name="Zia-Ur-Rehman Tehzeeb (2438220)" userId="d03b9a0c-0478-49bc-a94b-688653ae5f24" providerId="ADAL" clId="{B758EDFB-6C7F-4A07-A964-4B955BBFC140}" dt="2026-03-11T16:48:21.089" v="28" actId="113"/>
          <ac:spMkLst>
            <pc:docMk/>
            <pc:sldMk cId="2959651668" sldId="260"/>
            <ac:spMk id="2" creationId="{977C9480-6ED3-BFDC-22CF-2AD6392CF784}"/>
          </ac:spMkLst>
        </pc:spChg>
        <pc:spChg chg="add del mod">
          <ac:chgData name="Zia-Ur-Rehman Tehzeeb (2438220)" userId="d03b9a0c-0478-49bc-a94b-688653ae5f24" providerId="ADAL" clId="{B758EDFB-6C7F-4A07-A964-4B955BBFC140}" dt="2026-03-13T15:53:26.245" v="1244"/>
          <ac:spMkLst>
            <pc:docMk/>
            <pc:sldMk cId="2959651668" sldId="260"/>
            <ac:spMk id="3" creationId="{E93C6B71-13A3-8CEA-2DB3-9DDE93861A40}"/>
          </ac:spMkLst>
        </pc:spChg>
        <pc:spChg chg="add mod">
          <ac:chgData name="Zia-Ur-Rehman Tehzeeb (2438220)" userId="d03b9a0c-0478-49bc-a94b-688653ae5f24" providerId="ADAL" clId="{B758EDFB-6C7F-4A07-A964-4B955BBFC140}" dt="2026-03-13T16:07:12.898" v="1645" actId="20577"/>
          <ac:spMkLst>
            <pc:docMk/>
            <pc:sldMk cId="2959651668" sldId="260"/>
            <ac:spMk id="4" creationId="{B6D6F078-32E2-4A37-B491-CF130410E4B7}"/>
          </ac:spMkLst>
        </pc:spChg>
        <pc:graphicFrameChg chg="mod modGraphic">
          <ac:chgData name="Zia-Ur-Rehman Tehzeeb (2438220)" userId="d03b9a0c-0478-49bc-a94b-688653ae5f24" providerId="ADAL" clId="{B758EDFB-6C7F-4A07-A964-4B955BBFC140}" dt="2026-03-13T15:53:03.680" v="1240" actId="14100"/>
          <ac:graphicFrameMkLst>
            <pc:docMk/>
            <pc:sldMk cId="2959651668" sldId="260"/>
            <ac:graphicFrameMk id="6" creationId="{BD5EAA6E-B7FE-D453-F979-EC59A51C804E}"/>
          </ac:graphicFrameMkLst>
        </pc:graphicFrameChg>
      </pc:sldChg>
      <pc:sldChg chg="modSp new mod modAnim">
        <pc:chgData name="Zia-Ur-Rehman Tehzeeb (2438220)" userId="d03b9a0c-0478-49bc-a94b-688653ae5f24" providerId="ADAL" clId="{B758EDFB-6C7F-4A07-A964-4B955BBFC140}" dt="2026-03-13T15:43:38.872" v="1230"/>
        <pc:sldMkLst>
          <pc:docMk/>
          <pc:sldMk cId="2517546829" sldId="261"/>
        </pc:sldMkLst>
        <pc:spChg chg="mod">
          <ac:chgData name="Zia-Ur-Rehman Tehzeeb (2438220)" userId="d03b9a0c-0478-49bc-a94b-688653ae5f24" providerId="ADAL" clId="{B758EDFB-6C7F-4A07-A964-4B955BBFC140}" dt="2026-03-13T15:41:28.528" v="1221" actId="14100"/>
          <ac:spMkLst>
            <pc:docMk/>
            <pc:sldMk cId="2517546829" sldId="261"/>
            <ac:spMk id="2" creationId="{65995A49-BC8E-CEAD-174D-994FD26AD4E7}"/>
          </ac:spMkLst>
        </pc:spChg>
        <pc:spChg chg="mod">
          <ac:chgData name="Zia-Ur-Rehman Tehzeeb (2438220)" userId="d03b9a0c-0478-49bc-a94b-688653ae5f24" providerId="ADAL" clId="{B758EDFB-6C7F-4A07-A964-4B955BBFC140}" dt="2026-03-13T15:40:48.587" v="1219" actId="20577"/>
          <ac:spMkLst>
            <pc:docMk/>
            <pc:sldMk cId="2517546829" sldId="261"/>
            <ac:spMk id="3" creationId="{8DB9A2D0-A547-1EB4-70BA-863A5BB466D4}"/>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3/13/2026</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3/13/2026</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9AEFA-B528-DD10-4CA2-99AE418E3707}"/>
              </a:ext>
            </a:extLst>
          </p:cNvPr>
          <p:cNvSpPr>
            <a:spLocks noGrp="1"/>
          </p:cNvSpPr>
          <p:nvPr>
            <p:ph type="ctrTitle"/>
          </p:nvPr>
        </p:nvSpPr>
        <p:spPr>
          <a:xfrm>
            <a:off x="1659331" y="2942869"/>
            <a:ext cx="9939656" cy="2387600"/>
          </a:xfrm>
        </p:spPr>
        <p:txBody>
          <a:bodyPr>
            <a:normAutofit fontScale="90000"/>
          </a:bodyPr>
          <a:lstStyle/>
          <a:p>
            <a:r>
              <a:rPr lang="en-GB" sz="3100" b="1" dirty="0">
                <a:latin typeface="ADLaM Display" panose="02010000000000000000" pitchFamily="2" charset="0"/>
                <a:ea typeface="ADLaM Display" panose="02010000000000000000" pitchFamily="2" charset="0"/>
                <a:cs typeface="ADLaM Display" panose="02010000000000000000" pitchFamily="2" charset="0"/>
              </a:rPr>
              <a:t>Programme TITLE: Certhe Business skills for the workplace</a:t>
            </a:r>
            <a:br>
              <a:rPr lang="en-GB" sz="3100" b="1" dirty="0">
                <a:latin typeface="ADLaM Display" panose="02010000000000000000" pitchFamily="2" charset="0"/>
                <a:ea typeface="ADLaM Display" panose="02010000000000000000" pitchFamily="2" charset="0"/>
                <a:cs typeface="ADLaM Display" panose="02010000000000000000" pitchFamily="2" charset="0"/>
              </a:rPr>
            </a:br>
            <a:r>
              <a:rPr lang="en-GB" sz="3100" b="1" dirty="0">
                <a:latin typeface="ADLaM Display" panose="02010000000000000000" pitchFamily="2" charset="0"/>
                <a:ea typeface="ADLaM Display" panose="02010000000000000000" pitchFamily="2" charset="0"/>
                <a:cs typeface="ADLaM Display" panose="02010000000000000000" pitchFamily="2" charset="0"/>
              </a:rPr>
              <a:t>MODULE NAME: Enterprise &amp; entrepreneurship</a:t>
            </a:r>
            <a:br>
              <a:rPr lang="en-GB" sz="3100" b="1" dirty="0">
                <a:latin typeface="ADLaM Display" panose="02010000000000000000" pitchFamily="2" charset="0"/>
                <a:ea typeface="ADLaM Display" panose="02010000000000000000" pitchFamily="2" charset="0"/>
                <a:cs typeface="ADLaM Display" panose="02010000000000000000" pitchFamily="2" charset="0"/>
              </a:rPr>
            </a:br>
            <a:r>
              <a:rPr lang="en-GB" sz="3100" b="1" dirty="0">
                <a:latin typeface="ADLaM Display" panose="02010000000000000000" pitchFamily="2" charset="0"/>
                <a:ea typeface="ADLaM Display" panose="02010000000000000000" pitchFamily="2" charset="0"/>
                <a:cs typeface="ADLaM Display" panose="02010000000000000000" pitchFamily="2" charset="0"/>
              </a:rPr>
              <a:t>Module code: lclm4006</a:t>
            </a:r>
            <a:br>
              <a:rPr lang="en-GB" sz="3100" b="1" dirty="0">
                <a:latin typeface="ADLaM Display" panose="02010000000000000000" pitchFamily="2" charset="0"/>
                <a:ea typeface="ADLaM Display" panose="02010000000000000000" pitchFamily="2" charset="0"/>
                <a:cs typeface="ADLaM Display" panose="02010000000000000000" pitchFamily="2" charset="0"/>
              </a:rPr>
            </a:br>
            <a:r>
              <a:rPr lang="en-GB" sz="3100" b="1" dirty="0">
                <a:latin typeface="ADLaM Display" panose="02010000000000000000" pitchFamily="2" charset="0"/>
                <a:ea typeface="ADLaM Display" panose="02010000000000000000" pitchFamily="2" charset="0"/>
                <a:cs typeface="ADLaM Display" panose="02010000000000000000" pitchFamily="2" charset="0"/>
              </a:rPr>
              <a:t>assignment title: part 2: individual presentation pitch</a:t>
            </a:r>
            <a:br>
              <a:rPr lang="en-GB" sz="3100" b="1" dirty="0">
                <a:latin typeface="ADLaM Display" panose="02010000000000000000" pitchFamily="2" charset="0"/>
                <a:ea typeface="ADLaM Display" panose="02010000000000000000" pitchFamily="2" charset="0"/>
                <a:cs typeface="ADLaM Display" panose="02010000000000000000" pitchFamily="2" charset="0"/>
              </a:rPr>
            </a:br>
            <a:r>
              <a:rPr lang="en-GB" sz="3100" b="1" dirty="0">
                <a:latin typeface="ADLaM Display" panose="02010000000000000000" pitchFamily="2" charset="0"/>
                <a:ea typeface="ADLaM Display" panose="02010000000000000000" pitchFamily="2" charset="0"/>
                <a:cs typeface="ADLaM Display" panose="02010000000000000000" pitchFamily="2" charset="0"/>
              </a:rPr>
              <a:t>lecturer: dr ejike udeogu</a:t>
            </a:r>
            <a:br>
              <a:rPr lang="en-GB" sz="4000" dirty="0">
                <a:latin typeface="Abadi ExtraLight" panose="020F0502020204030204" pitchFamily="34" charset="0"/>
              </a:rPr>
            </a:br>
            <a:endParaRPr lang="en-GB" sz="4000" dirty="0">
              <a:latin typeface="Abadi ExtraLight" panose="020F0502020204030204" pitchFamily="34" charset="0"/>
            </a:endParaRPr>
          </a:p>
        </p:txBody>
      </p:sp>
    </p:spTree>
    <p:extLst>
      <p:ext uri="{BB962C8B-B14F-4D97-AF65-F5344CB8AC3E}">
        <p14:creationId xmlns:p14="http://schemas.microsoft.com/office/powerpoint/2010/main" val="2023860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CB5CC6F-11C1-4C07-87C0-F043993E89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2" name="Rectangle 11">
              <a:extLst>
                <a:ext uri="{FF2B5EF4-FFF2-40B4-BE49-F238E27FC236}">
                  <a16:creationId xmlns:a16="http://schemas.microsoft.com/office/drawing/2014/main" id="{FADA3C27-4EC6-4DCA-BB85-C75BAAE828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2D8216BF-F79F-406D-A3B4-46744068AC43}"/>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grpSp>
        <p:nvGrpSpPr>
          <p:cNvPr id="15" name="Group 14">
            <a:extLst>
              <a:ext uri="{FF2B5EF4-FFF2-40B4-BE49-F238E27FC236}">
                <a16:creationId xmlns:a16="http://schemas.microsoft.com/office/drawing/2014/main" id="{C6C16BE5-8A9A-432D-8A61-230FA03816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1779"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6" name="Rectangle 5">
              <a:extLst>
                <a:ext uri="{FF2B5EF4-FFF2-40B4-BE49-F238E27FC236}">
                  <a16:creationId xmlns:a16="http://schemas.microsoft.com/office/drawing/2014/main" id="{2E852AB2-2672-41DF-9CF6-FCDEF1805EF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7" name="Freeform 6">
              <a:extLst>
                <a:ext uri="{FF2B5EF4-FFF2-40B4-BE49-F238E27FC236}">
                  <a16:creationId xmlns:a16="http://schemas.microsoft.com/office/drawing/2014/main" id="{90283F1A-A49E-441D-BDF5-35B8BEE426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 name="Freeform 7">
              <a:extLst>
                <a:ext uri="{FF2B5EF4-FFF2-40B4-BE49-F238E27FC236}">
                  <a16:creationId xmlns:a16="http://schemas.microsoft.com/office/drawing/2014/main" id="{B0BC41A4-F3F1-4CD4-B266-D9DAA21710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 name="Rectangle 8">
              <a:extLst>
                <a:ext uri="{FF2B5EF4-FFF2-40B4-BE49-F238E27FC236}">
                  <a16:creationId xmlns:a16="http://schemas.microsoft.com/office/drawing/2014/main" id="{6E29DA39-130F-41A1-A21E-4FB453948A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0" name="Freeform 9">
              <a:extLst>
                <a:ext uri="{FF2B5EF4-FFF2-40B4-BE49-F238E27FC236}">
                  <a16:creationId xmlns:a16="http://schemas.microsoft.com/office/drawing/2014/main" id="{39995AD4-F8DE-4CEB-B958-1DBF7EAC29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 name="Freeform 10">
              <a:extLst>
                <a:ext uri="{FF2B5EF4-FFF2-40B4-BE49-F238E27FC236}">
                  <a16:creationId xmlns:a16="http://schemas.microsoft.com/office/drawing/2014/main" id="{D1F7DCE1-6887-4FE0-A7D7-3652030CFA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 name="Freeform 11">
              <a:extLst>
                <a:ext uri="{FF2B5EF4-FFF2-40B4-BE49-F238E27FC236}">
                  <a16:creationId xmlns:a16="http://schemas.microsoft.com/office/drawing/2014/main" id="{4E46B0E1-9543-441D-AD1D-1308AF88C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 name="Freeform 12">
              <a:extLst>
                <a:ext uri="{FF2B5EF4-FFF2-40B4-BE49-F238E27FC236}">
                  <a16:creationId xmlns:a16="http://schemas.microsoft.com/office/drawing/2014/main" id="{E8C112C9-8D48-4612-AE0B-CF59EC743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 name="Freeform 13">
              <a:extLst>
                <a:ext uri="{FF2B5EF4-FFF2-40B4-BE49-F238E27FC236}">
                  <a16:creationId xmlns:a16="http://schemas.microsoft.com/office/drawing/2014/main" id="{2D16C38C-4A3B-4060-9A3B-C47DD6DE7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 name="Freeform 14">
              <a:extLst>
                <a:ext uri="{FF2B5EF4-FFF2-40B4-BE49-F238E27FC236}">
                  <a16:creationId xmlns:a16="http://schemas.microsoft.com/office/drawing/2014/main" id="{0A9B4CAA-8439-44B3-B738-2123169FAA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6" name="Freeform 15">
              <a:extLst>
                <a:ext uri="{FF2B5EF4-FFF2-40B4-BE49-F238E27FC236}">
                  <a16:creationId xmlns:a16="http://schemas.microsoft.com/office/drawing/2014/main" id="{8C6EF933-69B7-48C8-9337-4E0DEF6E75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7" name="Freeform 16">
              <a:extLst>
                <a:ext uri="{FF2B5EF4-FFF2-40B4-BE49-F238E27FC236}">
                  <a16:creationId xmlns:a16="http://schemas.microsoft.com/office/drawing/2014/main" id="{B428AEFA-3C03-48AA-AEA5-8E3F58904C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8" name="Freeform 17">
              <a:extLst>
                <a:ext uri="{FF2B5EF4-FFF2-40B4-BE49-F238E27FC236}">
                  <a16:creationId xmlns:a16="http://schemas.microsoft.com/office/drawing/2014/main" id="{041D2508-FE53-47C0-887F-38BD1FB73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9" name="Freeform 18">
              <a:extLst>
                <a:ext uri="{FF2B5EF4-FFF2-40B4-BE49-F238E27FC236}">
                  <a16:creationId xmlns:a16="http://schemas.microsoft.com/office/drawing/2014/main" id="{2C0392BD-D896-4A41-B18B-1389FE1F00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0" name="Freeform 19">
              <a:extLst>
                <a:ext uri="{FF2B5EF4-FFF2-40B4-BE49-F238E27FC236}">
                  <a16:creationId xmlns:a16="http://schemas.microsoft.com/office/drawing/2014/main" id="{B3272EA3-C600-441C-BFC9-ACFF90CD45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1" name="Freeform 20">
              <a:extLst>
                <a:ext uri="{FF2B5EF4-FFF2-40B4-BE49-F238E27FC236}">
                  <a16:creationId xmlns:a16="http://schemas.microsoft.com/office/drawing/2014/main" id="{D8731AA3-BC2D-408B-9D72-C804B8B9ED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2" name="Freeform 21">
              <a:extLst>
                <a:ext uri="{FF2B5EF4-FFF2-40B4-BE49-F238E27FC236}">
                  <a16:creationId xmlns:a16="http://schemas.microsoft.com/office/drawing/2014/main" id="{BE934A31-790A-459C-A997-670583ADCC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3" name="Freeform 22">
              <a:extLst>
                <a:ext uri="{FF2B5EF4-FFF2-40B4-BE49-F238E27FC236}">
                  <a16:creationId xmlns:a16="http://schemas.microsoft.com/office/drawing/2014/main" id="{241F679B-BBF0-49DA-A9F3-D623BA752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 name="Freeform 23">
              <a:extLst>
                <a:ext uri="{FF2B5EF4-FFF2-40B4-BE49-F238E27FC236}">
                  <a16:creationId xmlns:a16="http://schemas.microsoft.com/office/drawing/2014/main" id="{0BDC4BE0-E1FF-48B5-A064-70F561454E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 name="Freeform 24">
              <a:extLst>
                <a:ext uri="{FF2B5EF4-FFF2-40B4-BE49-F238E27FC236}">
                  <a16:creationId xmlns:a16="http://schemas.microsoft.com/office/drawing/2014/main" id="{245FC7BA-96DB-41CB-B43A-8EEE482C317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 name="Freeform 25">
              <a:extLst>
                <a:ext uri="{FF2B5EF4-FFF2-40B4-BE49-F238E27FC236}">
                  <a16:creationId xmlns:a16="http://schemas.microsoft.com/office/drawing/2014/main" id="{3BBD03A9-646B-40EE-9A27-15297EC93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 name="Freeform 26">
              <a:extLst>
                <a:ext uri="{FF2B5EF4-FFF2-40B4-BE49-F238E27FC236}">
                  <a16:creationId xmlns:a16="http://schemas.microsoft.com/office/drawing/2014/main" id="{4D738FC2-47B4-4BC9-B109-05C56DC00D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 name="Freeform 27">
              <a:extLst>
                <a:ext uri="{FF2B5EF4-FFF2-40B4-BE49-F238E27FC236}">
                  <a16:creationId xmlns:a16="http://schemas.microsoft.com/office/drawing/2014/main" id="{148BE0A7-2537-452C-BA13-B78D302CB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 name="Freeform 28">
              <a:extLst>
                <a:ext uri="{FF2B5EF4-FFF2-40B4-BE49-F238E27FC236}">
                  <a16:creationId xmlns:a16="http://schemas.microsoft.com/office/drawing/2014/main" id="{CF6A9D45-D849-4BF5-BBA0-D7BE29B884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0" name="Freeform 29">
              <a:extLst>
                <a:ext uri="{FF2B5EF4-FFF2-40B4-BE49-F238E27FC236}">
                  <a16:creationId xmlns:a16="http://schemas.microsoft.com/office/drawing/2014/main" id="{13F44E41-B5E8-472D-80F2-4539AD3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1" name="Freeform 30">
              <a:extLst>
                <a:ext uri="{FF2B5EF4-FFF2-40B4-BE49-F238E27FC236}">
                  <a16:creationId xmlns:a16="http://schemas.microsoft.com/office/drawing/2014/main" id="{CE052494-AAF2-4C3C-A072-317B7F9873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2" name="Freeform 31">
              <a:extLst>
                <a:ext uri="{FF2B5EF4-FFF2-40B4-BE49-F238E27FC236}">
                  <a16:creationId xmlns:a16="http://schemas.microsoft.com/office/drawing/2014/main" id="{90345C3D-13FE-4815-9563-58A52B457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3" name="Freeform 32">
              <a:extLst>
                <a:ext uri="{FF2B5EF4-FFF2-40B4-BE49-F238E27FC236}">
                  <a16:creationId xmlns:a16="http://schemas.microsoft.com/office/drawing/2014/main" id="{37908D29-2BB3-4D6C-92DB-864F630573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4" name="Rectangle 33">
              <a:extLst>
                <a:ext uri="{FF2B5EF4-FFF2-40B4-BE49-F238E27FC236}">
                  <a16:creationId xmlns:a16="http://schemas.microsoft.com/office/drawing/2014/main" id="{174B5792-73C4-4FBF-BAD9-F9A5BBC5916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45" name="Freeform 34">
              <a:extLst>
                <a:ext uri="{FF2B5EF4-FFF2-40B4-BE49-F238E27FC236}">
                  <a16:creationId xmlns:a16="http://schemas.microsoft.com/office/drawing/2014/main" id="{D4741BB8-0638-4A06-85A7-69FE81BC445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6" name="Freeform 35">
              <a:extLst>
                <a:ext uri="{FF2B5EF4-FFF2-40B4-BE49-F238E27FC236}">
                  <a16:creationId xmlns:a16="http://schemas.microsoft.com/office/drawing/2014/main" id="{FBDB982D-6E9A-426E-86B1-69031E104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7" name="Freeform 36">
              <a:extLst>
                <a:ext uri="{FF2B5EF4-FFF2-40B4-BE49-F238E27FC236}">
                  <a16:creationId xmlns:a16="http://schemas.microsoft.com/office/drawing/2014/main" id="{400B8260-9575-48DB-9175-B1C8530241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8" name="Freeform 37">
              <a:extLst>
                <a:ext uri="{FF2B5EF4-FFF2-40B4-BE49-F238E27FC236}">
                  <a16:creationId xmlns:a16="http://schemas.microsoft.com/office/drawing/2014/main" id="{52FB1DD3-BAEC-4974-89F5-36B6959459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9" name="Freeform 38">
              <a:extLst>
                <a:ext uri="{FF2B5EF4-FFF2-40B4-BE49-F238E27FC236}">
                  <a16:creationId xmlns:a16="http://schemas.microsoft.com/office/drawing/2014/main" id="{E51161AB-FDC1-4703-9C29-C410366B9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0" name="Freeform 39">
              <a:extLst>
                <a:ext uri="{FF2B5EF4-FFF2-40B4-BE49-F238E27FC236}">
                  <a16:creationId xmlns:a16="http://schemas.microsoft.com/office/drawing/2014/main" id="{DE6123AD-33B5-429C-B8F7-DB1A8FDABF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1" name="Freeform 40">
              <a:extLst>
                <a:ext uri="{FF2B5EF4-FFF2-40B4-BE49-F238E27FC236}">
                  <a16:creationId xmlns:a16="http://schemas.microsoft.com/office/drawing/2014/main" id="{8C454A1D-B20A-4994-8C14-EE5DD3B993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2" name="Freeform 41">
              <a:extLst>
                <a:ext uri="{FF2B5EF4-FFF2-40B4-BE49-F238E27FC236}">
                  <a16:creationId xmlns:a16="http://schemas.microsoft.com/office/drawing/2014/main" id="{CFA7BB74-790B-45D7-B94B-DD4D83ED81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 name="Freeform 42">
              <a:extLst>
                <a:ext uri="{FF2B5EF4-FFF2-40B4-BE49-F238E27FC236}">
                  <a16:creationId xmlns:a16="http://schemas.microsoft.com/office/drawing/2014/main" id="{19BBC3FC-0052-4BDB-8D6A-421E07EE263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4" name="Freeform 43">
              <a:extLst>
                <a:ext uri="{FF2B5EF4-FFF2-40B4-BE49-F238E27FC236}">
                  <a16:creationId xmlns:a16="http://schemas.microsoft.com/office/drawing/2014/main" id="{42A3E4B3-707A-4D0A-BEED-61A77E96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5" name="Freeform 44">
              <a:extLst>
                <a:ext uri="{FF2B5EF4-FFF2-40B4-BE49-F238E27FC236}">
                  <a16:creationId xmlns:a16="http://schemas.microsoft.com/office/drawing/2014/main" id="{089BBE83-D985-45E9-B442-1326F6FBA5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6" name="Rectangle 45">
              <a:extLst>
                <a:ext uri="{FF2B5EF4-FFF2-40B4-BE49-F238E27FC236}">
                  <a16:creationId xmlns:a16="http://schemas.microsoft.com/office/drawing/2014/main" id="{FE1B194F-F703-4020-92ED-DBDB5C2344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57" name="Freeform 46">
              <a:extLst>
                <a:ext uri="{FF2B5EF4-FFF2-40B4-BE49-F238E27FC236}">
                  <a16:creationId xmlns:a16="http://schemas.microsoft.com/office/drawing/2014/main" id="{D7A22662-B7AF-4857-AD78-716690A268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8" name="Freeform 47">
              <a:extLst>
                <a:ext uri="{FF2B5EF4-FFF2-40B4-BE49-F238E27FC236}">
                  <a16:creationId xmlns:a16="http://schemas.microsoft.com/office/drawing/2014/main" id="{62C16BE5-0C4B-48FC-ABA4-36A8F2DFE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9" name="Freeform 48">
              <a:extLst>
                <a:ext uri="{FF2B5EF4-FFF2-40B4-BE49-F238E27FC236}">
                  <a16:creationId xmlns:a16="http://schemas.microsoft.com/office/drawing/2014/main" id="{C2327DB7-B7F2-4829-909E-A03D62252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0" name="Freeform 49">
              <a:extLst>
                <a:ext uri="{FF2B5EF4-FFF2-40B4-BE49-F238E27FC236}">
                  <a16:creationId xmlns:a16="http://schemas.microsoft.com/office/drawing/2014/main" id="{167918EB-9EB1-413F-8C39-F018CCDCCD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1" name="Freeform 50">
              <a:extLst>
                <a:ext uri="{FF2B5EF4-FFF2-40B4-BE49-F238E27FC236}">
                  <a16:creationId xmlns:a16="http://schemas.microsoft.com/office/drawing/2014/main" id="{B971E245-631A-4364-A177-C1D1B6B4D3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2" name="Freeform 51">
              <a:extLst>
                <a:ext uri="{FF2B5EF4-FFF2-40B4-BE49-F238E27FC236}">
                  <a16:creationId xmlns:a16="http://schemas.microsoft.com/office/drawing/2014/main" id="{1D4C1872-66E3-45EB-BDE7-26C02A17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3" name="Freeform 52">
              <a:extLst>
                <a:ext uri="{FF2B5EF4-FFF2-40B4-BE49-F238E27FC236}">
                  <a16:creationId xmlns:a16="http://schemas.microsoft.com/office/drawing/2014/main" id="{D2BC0771-493C-4FEF-958F-859C53924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4" name="Freeform 53">
              <a:extLst>
                <a:ext uri="{FF2B5EF4-FFF2-40B4-BE49-F238E27FC236}">
                  <a16:creationId xmlns:a16="http://schemas.microsoft.com/office/drawing/2014/main" id="{E339169B-1EE1-4E4F-BA0C-BD3AD57FD7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5" name="Freeform 54">
              <a:extLst>
                <a:ext uri="{FF2B5EF4-FFF2-40B4-BE49-F238E27FC236}">
                  <a16:creationId xmlns:a16="http://schemas.microsoft.com/office/drawing/2014/main" id="{BBC80538-8C59-46A3-B187-66C9A6D3F2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6" name="Freeform 55">
              <a:extLst>
                <a:ext uri="{FF2B5EF4-FFF2-40B4-BE49-F238E27FC236}">
                  <a16:creationId xmlns:a16="http://schemas.microsoft.com/office/drawing/2014/main" id="{C5F9090C-11D8-4272-815D-11B1911DA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7" name="Freeform 56">
              <a:extLst>
                <a:ext uri="{FF2B5EF4-FFF2-40B4-BE49-F238E27FC236}">
                  <a16:creationId xmlns:a16="http://schemas.microsoft.com/office/drawing/2014/main" id="{A361F786-6FA9-4EAD-81EF-BF4734D466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8" name="Freeform 57">
              <a:extLst>
                <a:ext uri="{FF2B5EF4-FFF2-40B4-BE49-F238E27FC236}">
                  <a16:creationId xmlns:a16="http://schemas.microsoft.com/office/drawing/2014/main" id="{63B2A436-CEC8-477C-ACDD-6E5D2ABBC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9" name="Freeform 58">
              <a:extLst>
                <a:ext uri="{FF2B5EF4-FFF2-40B4-BE49-F238E27FC236}">
                  <a16:creationId xmlns:a16="http://schemas.microsoft.com/office/drawing/2014/main" id="{7FAE92CD-EBFF-4DB4-9F5D-00D33E902E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584F8B5D-A970-92BF-F1A0-A61DBB9D0B2B}"/>
              </a:ext>
            </a:extLst>
          </p:cNvPr>
          <p:cNvSpPr>
            <a:spLocks noGrp="1"/>
          </p:cNvSpPr>
          <p:nvPr>
            <p:ph type="title"/>
          </p:nvPr>
        </p:nvSpPr>
        <p:spPr>
          <a:xfrm>
            <a:off x="5491209" y="618518"/>
            <a:ext cx="5877676" cy="1478570"/>
          </a:xfrm>
        </p:spPr>
        <p:txBody>
          <a:bodyPr>
            <a:normAutofit/>
          </a:bodyPr>
          <a:lstStyle/>
          <a:p>
            <a:r>
              <a:rPr lang="en-GB" b="1" dirty="0"/>
              <a:t>Overview of the business idea</a:t>
            </a:r>
          </a:p>
        </p:txBody>
      </p:sp>
      <p:pic>
        <p:nvPicPr>
          <p:cNvPr id="5" name="Picture 4">
            <a:extLst>
              <a:ext uri="{FF2B5EF4-FFF2-40B4-BE49-F238E27FC236}">
                <a16:creationId xmlns:a16="http://schemas.microsoft.com/office/drawing/2014/main" id="{7DF15469-CA2D-A3DC-CEFA-55545FB4DA96}"/>
              </a:ext>
            </a:extLst>
          </p:cNvPr>
          <p:cNvPicPr>
            <a:picLocks noChangeAspect="1"/>
          </p:cNvPicPr>
          <p:nvPr/>
        </p:nvPicPr>
        <p:blipFill>
          <a:blip r:embed="rId4"/>
          <a:srcRect t="23837" r="1" b="20782"/>
          <a:stretch>
            <a:fillRect/>
          </a:stretch>
        </p:blipFill>
        <p:spPr>
          <a:xfrm>
            <a:off x="-5597" y="1"/>
            <a:ext cx="4635583" cy="3427413"/>
          </a:xfrm>
          <a:custGeom>
            <a:avLst/>
            <a:gdLst/>
            <a:ahLst/>
            <a:cxnLst/>
            <a:rect l="l" t="t" r="r" b="b"/>
            <a:pathLst>
              <a:path w="4635583" h="3427413">
                <a:moveTo>
                  <a:pt x="0" y="0"/>
                </a:moveTo>
                <a:lnTo>
                  <a:pt x="4635583" y="0"/>
                </a:lnTo>
                <a:lnTo>
                  <a:pt x="4635583" y="3427413"/>
                </a:lnTo>
                <a:lnTo>
                  <a:pt x="0" y="3427413"/>
                </a:lnTo>
                <a:close/>
              </a:path>
            </a:pathLst>
          </a:custGeom>
        </p:spPr>
      </p:pic>
      <p:pic>
        <p:nvPicPr>
          <p:cNvPr id="6" name="Picture 5">
            <a:extLst>
              <a:ext uri="{FF2B5EF4-FFF2-40B4-BE49-F238E27FC236}">
                <a16:creationId xmlns:a16="http://schemas.microsoft.com/office/drawing/2014/main" id="{14E32E45-9F9D-046E-E2EB-C2E461CC27B2}"/>
              </a:ext>
            </a:extLst>
          </p:cNvPr>
          <p:cNvPicPr>
            <a:picLocks noChangeAspect="1"/>
          </p:cNvPicPr>
          <p:nvPr/>
        </p:nvPicPr>
        <p:blipFill>
          <a:blip r:embed="rId5"/>
          <a:srcRect t="14821" r="-3" b="35039"/>
          <a:stretch>
            <a:fillRect/>
          </a:stretch>
        </p:blipFill>
        <p:spPr>
          <a:xfrm>
            <a:off x="-5597" y="3427414"/>
            <a:ext cx="4635583" cy="3430587"/>
          </a:xfrm>
          <a:custGeom>
            <a:avLst/>
            <a:gdLst/>
            <a:ahLst/>
            <a:cxnLst/>
            <a:rect l="l" t="t" r="r" b="b"/>
            <a:pathLst>
              <a:path w="4635583" h="3430587">
                <a:moveTo>
                  <a:pt x="0" y="0"/>
                </a:moveTo>
                <a:lnTo>
                  <a:pt x="4635583" y="0"/>
                </a:lnTo>
                <a:lnTo>
                  <a:pt x="4635583" y="3430587"/>
                </a:lnTo>
                <a:lnTo>
                  <a:pt x="0" y="3430587"/>
                </a:lnTo>
                <a:close/>
              </a:path>
            </a:pathLst>
          </a:custGeom>
        </p:spPr>
      </p:pic>
      <p:cxnSp>
        <p:nvCxnSpPr>
          <p:cNvPr id="71" name="Straight Connector 70">
            <a:extLst>
              <a:ext uri="{FF2B5EF4-FFF2-40B4-BE49-F238E27FC236}">
                <a16:creationId xmlns:a16="http://schemas.microsoft.com/office/drawing/2014/main" id="{E104AA93-67FD-43AC-92F9-5840A89E43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32483" y="-464"/>
            <a:ext cx="2646" cy="6858465"/>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cxnSp>
        <p:nvCxnSpPr>
          <p:cNvPr id="73" name="Straight Connector 72">
            <a:extLst>
              <a:ext uri="{FF2B5EF4-FFF2-40B4-BE49-F238E27FC236}">
                <a16:creationId xmlns:a16="http://schemas.microsoft.com/office/drawing/2014/main" id="{95AE1CAD-A877-4C0B-91F7-CA9C684C94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 y="3427414"/>
            <a:ext cx="4635583" cy="0"/>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sp>
        <p:nvSpPr>
          <p:cNvPr id="3" name="Content Placeholder 2">
            <a:extLst>
              <a:ext uri="{FF2B5EF4-FFF2-40B4-BE49-F238E27FC236}">
                <a16:creationId xmlns:a16="http://schemas.microsoft.com/office/drawing/2014/main" id="{A56FCE0D-235B-B97A-F9CF-A4DBD26D8826}"/>
              </a:ext>
            </a:extLst>
          </p:cNvPr>
          <p:cNvSpPr>
            <a:spLocks noGrp="1"/>
          </p:cNvSpPr>
          <p:nvPr>
            <p:ph idx="1"/>
          </p:nvPr>
        </p:nvSpPr>
        <p:spPr>
          <a:xfrm>
            <a:off x="5491209" y="2249487"/>
            <a:ext cx="5877677" cy="3541714"/>
          </a:xfrm>
        </p:spPr>
        <p:txBody>
          <a:bodyPr>
            <a:normAutofit/>
          </a:bodyPr>
          <a:lstStyle/>
          <a:p>
            <a:pPr>
              <a:lnSpc>
                <a:spcPct val="110000"/>
              </a:lnSpc>
            </a:pPr>
            <a:r>
              <a:rPr lang="en-GB" sz="1500"/>
              <a:t>Etci Mehmet is an award winning, family friendly Turkish steakhouse in the UK that offers high quality steaks and is well known for a vibrant, theatrical dining atmosphere that offers table side fire shows.</a:t>
            </a:r>
          </a:p>
          <a:p>
            <a:pPr>
              <a:lnSpc>
                <a:spcPct val="110000"/>
              </a:lnSpc>
            </a:pPr>
            <a:r>
              <a:rPr lang="en-GB" sz="1500"/>
              <a:t>We will be offering:</a:t>
            </a:r>
          </a:p>
          <a:p>
            <a:pPr>
              <a:lnSpc>
                <a:spcPct val="110000"/>
              </a:lnSpc>
            </a:pPr>
            <a:r>
              <a:rPr lang="en-GB" sz="1500"/>
              <a:t>Signature steaks including 24 carat gold</a:t>
            </a:r>
          </a:p>
          <a:p>
            <a:pPr>
              <a:lnSpc>
                <a:spcPct val="110000"/>
              </a:lnSpc>
            </a:pPr>
            <a:r>
              <a:rPr lang="en-GB" sz="1500"/>
              <a:t>Authentic starters: traditional mezzes, including hummus, Turkish bread and Turkish sausages.</a:t>
            </a:r>
          </a:p>
          <a:p>
            <a:pPr>
              <a:lnSpc>
                <a:spcPct val="110000"/>
              </a:lnSpc>
            </a:pPr>
            <a:r>
              <a:rPr lang="en-GB" sz="1500"/>
              <a:t>Drinks &amp; Desserts</a:t>
            </a:r>
          </a:p>
          <a:p>
            <a:pPr>
              <a:lnSpc>
                <a:spcPct val="110000"/>
              </a:lnSpc>
            </a:pPr>
            <a:r>
              <a:rPr lang="en-GB" sz="1500"/>
              <a:t>This business will operate as a franchise by leading immediate brand recognition and having a reduced risk of failure.</a:t>
            </a:r>
          </a:p>
          <a:p>
            <a:pPr>
              <a:lnSpc>
                <a:spcPct val="110000"/>
              </a:lnSpc>
            </a:pPr>
            <a:endParaRPr lang="en-GB" sz="1500"/>
          </a:p>
          <a:p>
            <a:pPr>
              <a:lnSpc>
                <a:spcPct val="110000"/>
              </a:lnSpc>
            </a:pPr>
            <a:endParaRPr lang="en-GB" sz="1500"/>
          </a:p>
          <a:p>
            <a:pPr>
              <a:lnSpc>
                <a:spcPct val="110000"/>
              </a:lnSpc>
            </a:pPr>
            <a:endParaRPr lang="en-GB" sz="1500"/>
          </a:p>
        </p:txBody>
      </p:sp>
    </p:spTree>
    <p:extLst>
      <p:ext uri="{BB962C8B-B14F-4D97-AF65-F5344CB8AC3E}">
        <p14:creationId xmlns:p14="http://schemas.microsoft.com/office/powerpoint/2010/main" val="655259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arn(inVertical)">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D999E-73E0-F9E1-8915-99F2EFF4FB74}"/>
              </a:ext>
            </a:extLst>
          </p:cNvPr>
          <p:cNvSpPr>
            <a:spLocks noGrp="1"/>
          </p:cNvSpPr>
          <p:nvPr>
            <p:ph type="title"/>
          </p:nvPr>
        </p:nvSpPr>
        <p:spPr/>
        <p:txBody>
          <a:bodyPr/>
          <a:lstStyle/>
          <a:p>
            <a:r>
              <a:rPr lang="en-GB" b="1" dirty="0"/>
              <a:t>Pestel &amp; Competitor analysis</a:t>
            </a:r>
          </a:p>
        </p:txBody>
      </p:sp>
      <p:sp>
        <p:nvSpPr>
          <p:cNvPr id="3" name="Content Placeholder 2">
            <a:extLst>
              <a:ext uri="{FF2B5EF4-FFF2-40B4-BE49-F238E27FC236}">
                <a16:creationId xmlns:a16="http://schemas.microsoft.com/office/drawing/2014/main" id="{9609953D-B0CC-D56E-41F8-4D9803BC7978}"/>
              </a:ext>
            </a:extLst>
          </p:cNvPr>
          <p:cNvSpPr>
            <a:spLocks noGrp="1"/>
          </p:cNvSpPr>
          <p:nvPr>
            <p:ph idx="1"/>
          </p:nvPr>
        </p:nvSpPr>
        <p:spPr>
          <a:xfrm>
            <a:off x="1222692" y="2025967"/>
            <a:ext cx="9905999" cy="3541714"/>
          </a:xfrm>
        </p:spPr>
        <p:txBody>
          <a:bodyPr/>
          <a:lstStyle/>
          <a:p>
            <a:r>
              <a:rPr lang="en-GB" dirty="0"/>
              <a:t>Economic Factors: directly affect a company’s cost of capital and consume purchasing power.</a:t>
            </a:r>
          </a:p>
          <a:p>
            <a:r>
              <a:rPr lang="en-GB" dirty="0"/>
              <a:t>Technological Factor: This represents the rate of innovation and potential disruption in the industry.</a:t>
            </a:r>
          </a:p>
          <a:p>
            <a:r>
              <a:rPr lang="en-GB" dirty="0"/>
              <a:t>Legal Factors: these are mandatory regulations that businesses must follow to operate. Key elements include health and safety regulations, consumer laws, and intellectual rights.</a:t>
            </a:r>
          </a:p>
          <a:p>
            <a:endParaRPr lang="en-GB" dirty="0"/>
          </a:p>
        </p:txBody>
      </p:sp>
      <p:pic>
        <p:nvPicPr>
          <p:cNvPr id="5" name="Picture 4">
            <a:extLst>
              <a:ext uri="{FF2B5EF4-FFF2-40B4-BE49-F238E27FC236}">
                <a16:creationId xmlns:a16="http://schemas.microsoft.com/office/drawing/2014/main" id="{3E7A2CB3-0ABF-8875-383D-6DC779393754}"/>
              </a:ext>
            </a:extLst>
          </p:cNvPr>
          <p:cNvPicPr>
            <a:picLocks noChangeAspect="1"/>
          </p:cNvPicPr>
          <p:nvPr/>
        </p:nvPicPr>
        <p:blipFill>
          <a:blip r:embed="rId2"/>
          <a:stretch>
            <a:fillRect/>
          </a:stretch>
        </p:blipFill>
        <p:spPr>
          <a:xfrm>
            <a:off x="8621487" y="0"/>
            <a:ext cx="3570514" cy="2195462"/>
          </a:xfrm>
          <a:prstGeom prst="rect">
            <a:avLst/>
          </a:prstGeom>
          <a:ln>
            <a:noFill/>
          </a:ln>
          <a:effectLst>
            <a:softEdge rad="112500"/>
          </a:effectLst>
        </p:spPr>
      </p:pic>
    </p:spTree>
    <p:extLst>
      <p:ext uri="{BB962C8B-B14F-4D97-AF65-F5344CB8AC3E}">
        <p14:creationId xmlns:p14="http://schemas.microsoft.com/office/powerpoint/2010/main" val="885745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circle(in)">
                                      <p:cBhvr>
                                        <p:cTn id="14" dur="2000"/>
                                        <p:tgtEl>
                                          <p:spTgt spid="3">
                                            <p:txEl>
                                              <p:pRg st="0" end="0"/>
                                            </p:txEl>
                                          </p:spTgt>
                                        </p:tgtEl>
                                      </p:cBhvr>
                                    </p:animEffect>
                                  </p:childTnLst>
                                </p:cTn>
                              </p:par>
                              <p:par>
                                <p:cTn id="15" presetID="6" presetClass="entr" presetSubtype="16"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p:cTn id="22"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95A49-BC8E-CEAD-174D-994FD26AD4E7}"/>
              </a:ext>
            </a:extLst>
          </p:cNvPr>
          <p:cNvSpPr>
            <a:spLocks noGrp="1"/>
          </p:cNvSpPr>
          <p:nvPr>
            <p:ph type="title"/>
          </p:nvPr>
        </p:nvSpPr>
        <p:spPr/>
        <p:txBody>
          <a:bodyPr/>
          <a:lstStyle/>
          <a:p>
            <a:r>
              <a:rPr lang="en-GB" b="1" dirty="0"/>
              <a:t>Competitor analysis</a:t>
            </a:r>
          </a:p>
        </p:txBody>
      </p:sp>
      <p:sp>
        <p:nvSpPr>
          <p:cNvPr id="3" name="Content Placeholder 2">
            <a:extLst>
              <a:ext uri="{FF2B5EF4-FFF2-40B4-BE49-F238E27FC236}">
                <a16:creationId xmlns:a16="http://schemas.microsoft.com/office/drawing/2014/main" id="{8DB9A2D0-A547-1EB4-70BA-863A5BB466D4}"/>
              </a:ext>
            </a:extLst>
          </p:cNvPr>
          <p:cNvSpPr>
            <a:spLocks noGrp="1"/>
          </p:cNvSpPr>
          <p:nvPr>
            <p:ph idx="1"/>
          </p:nvPr>
        </p:nvSpPr>
        <p:spPr/>
        <p:txBody>
          <a:bodyPr>
            <a:normAutofit fontScale="85000" lnSpcReduction="10000"/>
          </a:bodyPr>
          <a:lstStyle/>
          <a:p>
            <a:r>
              <a:rPr lang="en-GB" dirty="0"/>
              <a:t>Ribeye Steakhouse – offers choice of beef selection unlike most steakhouses that offers three distinct world class beef varieties: Wagyu, Creekstone Farms and Aberdeen Angus.</a:t>
            </a:r>
          </a:p>
          <a:p>
            <a:r>
              <a:rPr lang="en-GB" dirty="0"/>
              <a:t>The Oakleaf Restaurant – offers locally sourced menu that includes; 12oz, Sirloin steak, slow cooked beef, Tomato Ragout and homemade Chicken Goujons.  </a:t>
            </a:r>
          </a:p>
          <a:p>
            <a:r>
              <a:rPr lang="en-GB" dirty="0"/>
              <a:t>I feel that customers should come to me as my restaurant will be in the heart of Birmingham, located in the City Centre as many restaurants in the City centre do not have that many steak places opened, and I feel that if I open this up in the City Centre, I will be able to take my business at the highest standard by making it grow and also making it the world famous restaurant in the UK.</a:t>
            </a:r>
          </a:p>
        </p:txBody>
      </p:sp>
    </p:spTree>
    <p:extLst>
      <p:ext uri="{BB962C8B-B14F-4D97-AF65-F5344CB8AC3E}">
        <p14:creationId xmlns:p14="http://schemas.microsoft.com/office/powerpoint/2010/main" val="2517546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arn(inVertical)">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wheel(1)">
                                      <p:cBhvr>
                                        <p:cTn id="20"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6AA41-5275-2348-DCDB-B7EE12A8CF6B}"/>
              </a:ext>
            </a:extLst>
          </p:cNvPr>
          <p:cNvSpPr>
            <a:spLocks noGrp="1"/>
          </p:cNvSpPr>
          <p:nvPr>
            <p:ph type="title"/>
          </p:nvPr>
        </p:nvSpPr>
        <p:spPr/>
        <p:txBody>
          <a:bodyPr/>
          <a:lstStyle/>
          <a:p>
            <a:r>
              <a:rPr lang="en-GB" b="1" dirty="0"/>
              <a:t>Marketing strategies</a:t>
            </a:r>
          </a:p>
        </p:txBody>
      </p:sp>
      <p:sp>
        <p:nvSpPr>
          <p:cNvPr id="3" name="Content Placeholder 2">
            <a:extLst>
              <a:ext uri="{FF2B5EF4-FFF2-40B4-BE49-F238E27FC236}">
                <a16:creationId xmlns:a16="http://schemas.microsoft.com/office/drawing/2014/main" id="{53B1A32D-F52E-5CB7-57BE-ACD05F2354FC}"/>
              </a:ext>
            </a:extLst>
          </p:cNvPr>
          <p:cNvSpPr>
            <a:spLocks noGrp="1"/>
          </p:cNvSpPr>
          <p:nvPr>
            <p:ph idx="1"/>
          </p:nvPr>
        </p:nvSpPr>
        <p:spPr/>
        <p:txBody>
          <a:bodyPr/>
          <a:lstStyle/>
          <a:p>
            <a:pPr marL="0" indent="0">
              <a:buNone/>
            </a:pPr>
            <a:r>
              <a:rPr lang="en-GB" dirty="0"/>
              <a:t>Social Media content &amp; influencer strategy – platforms like Instagram, TikTok, and Snapchat showcases high energy and use word of mouth.</a:t>
            </a:r>
          </a:p>
          <a:p>
            <a:pPr marL="0" indent="0">
              <a:buNone/>
            </a:pPr>
            <a:r>
              <a:rPr lang="en-GB" dirty="0"/>
              <a:t>Hyper Local Search Engine Optimisation (SEO) &amp; Marketing – Ensure that Etci Mehmet ranks first when customers in Birmingham search for “best steakhouse”. For example, “live cooking dinner” or luxury dining experience near you.</a:t>
            </a:r>
          </a:p>
        </p:txBody>
      </p:sp>
      <p:pic>
        <p:nvPicPr>
          <p:cNvPr id="4" name="Picture 3">
            <a:extLst>
              <a:ext uri="{FF2B5EF4-FFF2-40B4-BE49-F238E27FC236}">
                <a16:creationId xmlns:a16="http://schemas.microsoft.com/office/drawing/2014/main" id="{F930FE58-F0D1-FE29-9DA7-6FD16C50A4CA}"/>
              </a:ext>
            </a:extLst>
          </p:cNvPr>
          <p:cNvPicPr>
            <a:picLocks noChangeAspect="1"/>
          </p:cNvPicPr>
          <p:nvPr/>
        </p:nvPicPr>
        <p:blipFill>
          <a:blip r:embed="rId2"/>
          <a:stretch>
            <a:fillRect/>
          </a:stretch>
        </p:blipFill>
        <p:spPr>
          <a:xfrm>
            <a:off x="8831408" y="0"/>
            <a:ext cx="3360592" cy="20970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57105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80">
                                          <p:stCondLst>
                                            <p:cond delay="0"/>
                                          </p:stCondLst>
                                        </p:cTn>
                                        <p:tgtEl>
                                          <p:spTgt spid="3">
                                            <p:txEl>
                                              <p:pRg st="1" end="1"/>
                                            </p:txEl>
                                          </p:spTgt>
                                        </p:tgtEl>
                                      </p:cBhvr>
                                    </p:animEffect>
                                    <p:anim calcmode="lin" valueType="num">
                                      <p:cBhvr>
                                        <p:cTn id="1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3" dur="26">
                                          <p:stCondLst>
                                            <p:cond delay="650"/>
                                          </p:stCondLst>
                                        </p:cTn>
                                        <p:tgtEl>
                                          <p:spTgt spid="3">
                                            <p:txEl>
                                              <p:pRg st="1" end="1"/>
                                            </p:txEl>
                                          </p:spTgt>
                                        </p:tgtEl>
                                      </p:cBhvr>
                                      <p:to x="100000" y="60000"/>
                                    </p:animScale>
                                    <p:animScale>
                                      <p:cBhvr>
                                        <p:cTn id="24" dur="166" decel="50000">
                                          <p:stCondLst>
                                            <p:cond delay="676"/>
                                          </p:stCondLst>
                                        </p:cTn>
                                        <p:tgtEl>
                                          <p:spTgt spid="3">
                                            <p:txEl>
                                              <p:pRg st="1" end="1"/>
                                            </p:txEl>
                                          </p:spTgt>
                                        </p:tgtEl>
                                      </p:cBhvr>
                                      <p:to x="100000" y="100000"/>
                                    </p:animScale>
                                    <p:animScale>
                                      <p:cBhvr>
                                        <p:cTn id="25" dur="26">
                                          <p:stCondLst>
                                            <p:cond delay="1312"/>
                                          </p:stCondLst>
                                        </p:cTn>
                                        <p:tgtEl>
                                          <p:spTgt spid="3">
                                            <p:txEl>
                                              <p:pRg st="1" end="1"/>
                                            </p:txEl>
                                          </p:spTgt>
                                        </p:tgtEl>
                                      </p:cBhvr>
                                      <p:to x="100000" y="80000"/>
                                    </p:animScale>
                                    <p:animScale>
                                      <p:cBhvr>
                                        <p:cTn id="26" dur="166" decel="50000">
                                          <p:stCondLst>
                                            <p:cond delay="1338"/>
                                          </p:stCondLst>
                                        </p:cTn>
                                        <p:tgtEl>
                                          <p:spTgt spid="3">
                                            <p:txEl>
                                              <p:pRg st="1" end="1"/>
                                            </p:txEl>
                                          </p:spTgt>
                                        </p:tgtEl>
                                      </p:cBhvr>
                                      <p:to x="100000" y="100000"/>
                                    </p:animScale>
                                    <p:animScale>
                                      <p:cBhvr>
                                        <p:cTn id="27" dur="26">
                                          <p:stCondLst>
                                            <p:cond delay="1642"/>
                                          </p:stCondLst>
                                        </p:cTn>
                                        <p:tgtEl>
                                          <p:spTgt spid="3">
                                            <p:txEl>
                                              <p:pRg st="1" end="1"/>
                                            </p:txEl>
                                          </p:spTgt>
                                        </p:tgtEl>
                                      </p:cBhvr>
                                      <p:to x="100000" y="90000"/>
                                    </p:animScale>
                                    <p:animScale>
                                      <p:cBhvr>
                                        <p:cTn id="28" dur="166" decel="50000">
                                          <p:stCondLst>
                                            <p:cond delay="1668"/>
                                          </p:stCondLst>
                                        </p:cTn>
                                        <p:tgtEl>
                                          <p:spTgt spid="3">
                                            <p:txEl>
                                              <p:pRg st="1" end="1"/>
                                            </p:txEl>
                                          </p:spTgt>
                                        </p:tgtEl>
                                      </p:cBhvr>
                                      <p:to x="100000" y="100000"/>
                                    </p:animScale>
                                    <p:animScale>
                                      <p:cBhvr>
                                        <p:cTn id="29" dur="26">
                                          <p:stCondLst>
                                            <p:cond delay="1808"/>
                                          </p:stCondLst>
                                        </p:cTn>
                                        <p:tgtEl>
                                          <p:spTgt spid="3">
                                            <p:txEl>
                                              <p:pRg st="1" end="1"/>
                                            </p:txEl>
                                          </p:spTgt>
                                        </p:tgtEl>
                                      </p:cBhvr>
                                      <p:to x="100000" y="95000"/>
                                    </p:animScale>
                                    <p:animScale>
                                      <p:cBhvr>
                                        <p:cTn id="30" dur="166" decel="50000">
                                          <p:stCondLst>
                                            <p:cond delay="1834"/>
                                          </p:stCondLst>
                                        </p:cTn>
                                        <p:tgtEl>
                                          <p:spTgt spid="3">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C9480-6ED3-BFDC-22CF-2AD6392CF784}"/>
              </a:ext>
            </a:extLst>
          </p:cNvPr>
          <p:cNvSpPr>
            <a:spLocks noGrp="1"/>
          </p:cNvSpPr>
          <p:nvPr>
            <p:ph type="title"/>
          </p:nvPr>
        </p:nvSpPr>
        <p:spPr/>
        <p:txBody>
          <a:bodyPr/>
          <a:lstStyle/>
          <a:p>
            <a:r>
              <a:rPr lang="en-GB" b="1" dirty="0"/>
              <a:t>Funding </a:t>
            </a:r>
          </a:p>
        </p:txBody>
      </p:sp>
      <p:graphicFrame>
        <p:nvGraphicFramePr>
          <p:cNvPr id="6" name="Content Placeholder 5">
            <a:extLst>
              <a:ext uri="{FF2B5EF4-FFF2-40B4-BE49-F238E27FC236}">
                <a16:creationId xmlns:a16="http://schemas.microsoft.com/office/drawing/2014/main" id="{BD5EAA6E-B7FE-D453-F979-EC59A51C804E}"/>
              </a:ext>
            </a:extLst>
          </p:cNvPr>
          <p:cNvGraphicFramePr>
            <a:graphicFrameLocks noGrp="1"/>
          </p:cNvGraphicFramePr>
          <p:nvPr>
            <p:ph idx="1"/>
            <p:extLst>
              <p:ext uri="{D42A27DB-BD31-4B8C-83A1-F6EECF244321}">
                <p14:modId xmlns:p14="http://schemas.microsoft.com/office/powerpoint/2010/main" val="1575394695"/>
              </p:ext>
            </p:extLst>
          </p:nvPr>
        </p:nvGraphicFramePr>
        <p:xfrm>
          <a:off x="925513" y="1581179"/>
          <a:ext cx="5735377" cy="4737681"/>
        </p:xfrm>
        <a:graphic>
          <a:graphicData uri="http://schemas.openxmlformats.org/drawingml/2006/table">
            <a:tbl>
              <a:tblPr/>
              <a:tblGrid>
                <a:gridCol w="270437">
                  <a:extLst>
                    <a:ext uri="{9D8B030D-6E8A-4147-A177-3AD203B41FA5}">
                      <a16:colId xmlns:a16="http://schemas.microsoft.com/office/drawing/2014/main" val="3475761569"/>
                    </a:ext>
                  </a:extLst>
                </a:gridCol>
                <a:gridCol w="3280134">
                  <a:extLst>
                    <a:ext uri="{9D8B030D-6E8A-4147-A177-3AD203B41FA5}">
                      <a16:colId xmlns:a16="http://schemas.microsoft.com/office/drawing/2014/main" val="3778357798"/>
                    </a:ext>
                  </a:extLst>
                </a:gridCol>
                <a:gridCol w="2151862">
                  <a:extLst>
                    <a:ext uri="{9D8B030D-6E8A-4147-A177-3AD203B41FA5}">
                      <a16:colId xmlns:a16="http://schemas.microsoft.com/office/drawing/2014/main" val="3244758857"/>
                    </a:ext>
                  </a:extLst>
                </a:gridCol>
                <a:gridCol w="32944">
                  <a:extLst>
                    <a:ext uri="{9D8B030D-6E8A-4147-A177-3AD203B41FA5}">
                      <a16:colId xmlns:a16="http://schemas.microsoft.com/office/drawing/2014/main" val="4162272927"/>
                    </a:ext>
                  </a:extLst>
                </a:gridCol>
              </a:tblGrid>
              <a:tr h="111418">
                <a:tc gridSpan="2">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a:noFill/>
                    </a:lnR>
                    <a:lnT>
                      <a:noFill/>
                    </a:lnT>
                    <a:lnB>
                      <a:noFill/>
                    </a:lnB>
                    <a:solidFill>
                      <a:srgbClr val="FFFFFF"/>
                    </a:solidFill>
                  </a:tcPr>
                </a:tc>
                <a:tc hMerge="1">
                  <a:txBody>
                    <a:bodyPr/>
                    <a:lstStyle/>
                    <a:p>
                      <a:endParaRPr lang="en-GB"/>
                    </a:p>
                  </a:txBody>
                  <a:tcPr/>
                </a:tc>
                <a:tc>
                  <a:txBody>
                    <a:bodyPr/>
                    <a:lstStyle/>
                    <a:p>
                      <a:pPr algn="ctr"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a:noFill/>
                    </a:lnR>
                    <a:lnT>
                      <a:noFill/>
                    </a:lnT>
                    <a:lnB>
                      <a:noFill/>
                    </a:lnB>
                    <a:solidFill>
                      <a:srgbClr val="FFFFFF"/>
                    </a:solidFill>
                  </a:tcPr>
                </a:tc>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a:noFill/>
                    </a:lnR>
                    <a:lnT>
                      <a:noFill/>
                    </a:lnT>
                    <a:lnB>
                      <a:noFill/>
                    </a:lnB>
                    <a:solidFill>
                      <a:srgbClr val="FFFFFF"/>
                    </a:solidFill>
                  </a:tcPr>
                </a:tc>
                <a:extLst>
                  <a:ext uri="{0D108BD9-81ED-4DB2-BD59-A6C34878D82A}">
                    <a16:rowId xmlns:a16="http://schemas.microsoft.com/office/drawing/2014/main" val="3162538355"/>
                  </a:ext>
                </a:extLst>
              </a:tr>
              <a:tr h="178849">
                <a:tc>
                  <a:txBody>
                    <a:bodyPr/>
                    <a:lstStyle/>
                    <a:p>
                      <a:pPr algn="l" fontAlgn="b">
                        <a:buNone/>
                      </a:pPr>
                      <a:endParaRPr lang="en-GB" sz="800" b="1" i="0" u="none" strike="noStrike">
                        <a:solidFill>
                          <a:srgbClr val="000000"/>
                        </a:solidFill>
                        <a:effectLst/>
                        <a:latin typeface="Arial" panose="020B0604020202020204" pitchFamily="34" charset="0"/>
                      </a:endParaRPr>
                    </a:p>
                  </a:txBody>
                  <a:tcPr marL="3772" marR="3772" marT="3772" marB="18105" anchor="b">
                    <a:lnL>
                      <a:noFill/>
                    </a:lnL>
                    <a:lnR>
                      <a:noFill/>
                    </a:lnR>
                    <a:lnT>
                      <a:noFill/>
                    </a:lnT>
                    <a:lnB>
                      <a:noFill/>
                    </a:lnB>
                    <a:solidFill>
                      <a:srgbClr val="FFFFFF"/>
                    </a:solidFill>
                  </a:tcPr>
                </a:tc>
                <a:tc>
                  <a:txBody>
                    <a:bodyPr/>
                    <a:lstStyle/>
                    <a:p>
                      <a:pPr algn="l" fontAlgn="ctr">
                        <a:buNone/>
                      </a:pPr>
                      <a:r>
                        <a:rPr lang="en-GB" sz="1050" b="1" i="0" u="none" strike="noStrike">
                          <a:solidFill>
                            <a:srgbClr val="000000"/>
                          </a:solidFill>
                          <a:effectLst/>
                          <a:latin typeface="Arial" panose="020B0604020202020204" pitchFamily="34" charset="0"/>
                        </a:rPr>
                        <a:t>CASH FLOW</a:t>
                      </a:r>
                    </a:p>
                  </a:txBody>
                  <a:tcPr marL="3772" marR="3772" marT="3772" marB="18105" anchor="ctr">
                    <a:lnL>
                      <a:noFill/>
                    </a:lnL>
                    <a:lnR>
                      <a:noFill/>
                    </a:lnR>
                    <a:lnT>
                      <a:noFill/>
                    </a:lnT>
                    <a:lnB>
                      <a:noFill/>
                    </a:lnB>
                    <a:solidFill>
                      <a:srgbClr val="FFFFFF"/>
                    </a:solidFill>
                  </a:tcPr>
                </a:tc>
                <a:tc>
                  <a:txBody>
                    <a:bodyPr/>
                    <a:lstStyle/>
                    <a:p>
                      <a:pPr algn="l" fontAlgn="ctr">
                        <a:buNone/>
                      </a:pPr>
                      <a:endParaRPr lang="en-GB" sz="800" b="1" i="0" u="none" strike="noStrike">
                        <a:solidFill>
                          <a:srgbClr val="000000"/>
                        </a:solidFill>
                        <a:effectLst/>
                        <a:latin typeface="Arial" panose="020B0604020202020204" pitchFamily="34" charset="0"/>
                      </a:endParaRPr>
                    </a:p>
                  </a:txBody>
                  <a:tcPr marL="3772" marR="3772" marT="3772" marB="18105" anchor="ctr">
                    <a:lnL>
                      <a:noFill/>
                    </a:lnL>
                    <a:lnR>
                      <a:noFill/>
                    </a:lnR>
                    <a:lnT>
                      <a:noFill/>
                    </a:lnT>
                    <a:lnB>
                      <a:noFill/>
                    </a:lnB>
                    <a:solidFill>
                      <a:srgbClr val="FFFFFF"/>
                    </a:solidFill>
                  </a:tcPr>
                </a:tc>
                <a:tc>
                  <a:txBody>
                    <a:bodyPr/>
                    <a:lstStyle/>
                    <a:p>
                      <a:pPr algn="l" fontAlgn="b">
                        <a:buNone/>
                      </a:pPr>
                      <a:endParaRPr lang="en-GB" sz="800" b="1" i="0" u="none" strike="noStrike">
                        <a:solidFill>
                          <a:srgbClr val="000000"/>
                        </a:solidFill>
                        <a:effectLst/>
                        <a:latin typeface="Arial" panose="020B0604020202020204" pitchFamily="34" charset="0"/>
                      </a:endParaRPr>
                    </a:p>
                  </a:txBody>
                  <a:tcPr marL="3772" marR="3772" marT="3772" marB="18105" anchor="b">
                    <a:lnL>
                      <a:noFill/>
                    </a:lnL>
                    <a:lnR>
                      <a:noFill/>
                    </a:lnR>
                    <a:lnT>
                      <a:noFill/>
                    </a:lnT>
                    <a:lnB>
                      <a:noFill/>
                    </a:lnB>
                    <a:solidFill>
                      <a:srgbClr val="FFFFFF"/>
                    </a:solidFill>
                  </a:tcPr>
                </a:tc>
                <a:extLst>
                  <a:ext uri="{0D108BD9-81ED-4DB2-BD59-A6C34878D82A}">
                    <a16:rowId xmlns:a16="http://schemas.microsoft.com/office/drawing/2014/main" val="3719505370"/>
                  </a:ext>
                </a:extLst>
              </a:tr>
              <a:tr h="141388">
                <a:tc gridSpan="2">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a:noFill/>
                    </a:lnR>
                    <a:lnT>
                      <a:noFill/>
                    </a:lnT>
                    <a:lnB>
                      <a:noFill/>
                    </a:lnB>
                    <a:solidFill>
                      <a:srgbClr val="FFFFFF"/>
                    </a:solidFill>
                  </a:tcPr>
                </a:tc>
                <a:tc hMerge="1">
                  <a:txBody>
                    <a:bodyPr/>
                    <a:lstStyle/>
                    <a:p>
                      <a:endParaRPr lang="en-GB"/>
                    </a:p>
                  </a:txBody>
                  <a:tcPr/>
                </a:tc>
                <a:tc>
                  <a:txBody>
                    <a:bodyPr/>
                    <a:lstStyle/>
                    <a:p>
                      <a:pPr algn="ctr" fontAlgn="b">
                        <a:buNone/>
                      </a:pPr>
                      <a:endParaRPr lang="en-GB" sz="600" b="1" i="0" u="none" strike="noStrike">
                        <a:solidFill>
                          <a:srgbClr val="000000"/>
                        </a:solidFill>
                        <a:effectLst/>
                        <a:latin typeface="Arial" panose="020B0604020202020204" pitchFamily="34" charset="0"/>
                      </a:endParaRPr>
                    </a:p>
                  </a:txBody>
                  <a:tcPr marL="3772" marR="3772" marT="3772" marB="18105" anchor="b">
                    <a:lnL>
                      <a:noFill/>
                    </a:lnL>
                    <a:lnR>
                      <a:noFill/>
                    </a:lnR>
                    <a:lnT>
                      <a:noFill/>
                    </a:lnT>
                    <a:lnB w="12700" cap="flat" cmpd="sng" algn="ctr">
                      <a:solidFill>
                        <a:srgbClr val="808080"/>
                      </a:solidFill>
                      <a:prstDash val="solid"/>
                      <a:round/>
                      <a:headEnd type="none" w="med" len="med"/>
                      <a:tailEnd type="none" w="med" len="med"/>
                    </a:lnB>
                    <a:solidFill>
                      <a:srgbClr val="FFFFFF"/>
                    </a:solidFill>
                  </a:tcPr>
                </a:tc>
                <a:tc>
                  <a:txBody>
                    <a:bodyPr/>
                    <a:lstStyle/>
                    <a:p>
                      <a:pPr algn="ctr" fontAlgn="b">
                        <a:buNone/>
                      </a:pPr>
                      <a:endParaRPr lang="en-GB" sz="800" b="1" i="0" u="none" strike="noStrike">
                        <a:solidFill>
                          <a:srgbClr val="000000"/>
                        </a:solidFill>
                        <a:effectLst/>
                        <a:latin typeface="Arial" panose="020B0604020202020204" pitchFamily="34" charset="0"/>
                      </a:endParaRPr>
                    </a:p>
                  </a:txBody>
                  <a:tcPr marL="3772" marR="3772" marT="3772" marB="18105" anchor="b">
                    <a:lnL>
                      <a:noFill/>
                    </a:lnL>
                    <a:lnR>
                      <a:noFill/>
                    </a:lnR>
                    <a:lnT>
                      <a:noFill/>
                    </a:lnT>
                    <a:lnB>
                      <a:noFill/>
                    </a:lnB>
                    <a:solidFill>
                      <a:srgbClr val="FFFFFF"/>
                    </a:solidFill>
                  </a:tcPr>
                </a:tc>
                <a:extLst>
                  <a:ext uri="{0D108BD9-81ED-4DB2-BD59-A6C34878D82A}">
                    <a16:rowId xmlns:a16="http://schemas.microsoft.com/office/drawing/2014/main" val="2234257975"/>
                  </a:ext>
                </a:extLst>
              </a:tr>
              <a:tr h="141388">
                <a:tc gridSpan="2">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12700" cap="flat" cmpd="sng" algn="ctr">
                      <a:solidFill>
                        <a:srgbClr val="808080"/>
                      </a:solidFill>
                      <a:prstDash val="solid"/>
                      <a:round/>
                      <a:headEnd type="none" w="med" len="med"/>
                      <a:tailEnd type="none" w="med" len="med"/>
                    </a:lnR>
                    <a:lnT>
                      <a:noFill/>
                    </a:lnT>
                    <a:lnB>
                      <a:noFill/>
                    </a:lnB>
                    <a:solidFill>
                      <a:srgbClr val="FFFFFF"/>
                    </a:solidFill>
                  </a:tcPr>
                </a:tc>
                <a:tc hMerge="1">
                  <a:txBody>
                    <a:bodyPr/>
                    <a:lstStyle/>
                    <a:p>
                      <a:endParaRPr lang="en-GB"/>
                    </a:p>
                  </a:txBody>
                  <a:tcPr/>
                </a:tc>
                <a:tc>
                  <a:txBody>
                    <a:bodyPr/>
                    <a:lstStyle/>
                    <a:p>
                      <a:pPr algn="ctr" fontAlgn="ctr">
                        <a:buNone/>
                      </a:pPr>
                      <a:r>
                        <a:rPr lang="en-GB" sz="800" b="1" i="0" u="none" strike="noStrike">
                          <a:solidFill>
                            <a:srgbClr val="FFFFFF"/>
                          </a:solidFill>
                          <a:effectLst/>
                          <a:latin typeface="Arial" panose="020B0604020202020204" pitchFamily="34" charset="0"/>
                        </a:rPr>
                        <a:t>MONTH</a:t>
                      </a:r>
                    </a:p>
                  </a:txBody>
                  <a:tcPr marL="3772" marR="3772" marT="3772" marB="18105" anchor="ctr">
                    <a:lnL w="12700" cap="flat" cmpd="sng" algn="ctr">
                      <a:solidFill>
                        <a:srgbClr val="808080"/>
                      </a:solidFill>
                      <a:prstDash val="solid"/>
                      <a:round/>
                      <a:headEnd type="none" w="med" len="med"/>
                      <a:tailEnd type="none" w="med" len="med"/>
                    </a:lnL>
                    <a:lnR w="6350" cap="flat" cmpd="sng" algn="ctr">
                      <a:solidFill>
                        <a:srgbClr val="595959"/>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3F8846"/>
                    </a:solidFill>
                  </a:tcPr>
                </a:tc>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w="6350" cap="flat" cmpd="sng" algn="ctr">
                      <a:solidFill>
                        <a:srgbClr val="595959"/>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739076224"/>
                  </a:ext>
                </a:extLst>
              </a:tr>
              <a:tr h="156372">
                <a:tc>
                  <a:txBody>
                    <a:bodyPr/>
                    <a:lstStyle/>
                    <a:p>
                      <a:pPr algn="l" fontAlgn="ctr">
                        <a:buNone/>
                      </a:pPr>
                      <a:endParaRPr lang="en-GB" sz="600" b="0" i="0" u="none" strike="noStrike">
                        <a:solidFill>
                          <a:srgbClr val="000000"/>
                        </a:solidFill>
                        <a:effectLst/>
                        <a:latin typeface="Arial" panose="020B0604020202020204" pitchFamily="34" charset="0"/>
                      </a:endParaRPr>
                    </a:p>
                  </a:txBody>
                  <a:tcPr marL="3772" marR="3772" marT="3772" marB="18105" anchor="ctr">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ctr" fontAlgn="ctr">
                        <a:buNone/>
                      </a:pPr>
                      <a:r>
                        <a:rPr lang="en-GB" sz="900" b="1" i="0" u="none" strike="noStrike" dirty="0">
                          <a:solidFill>
                            <a:srgbClr val="FFFFFF"/>
                          </a:solidFill>
                          <a:effectLst/>
                          <a:latin typeface="Arial" panose="020B0604020202020204" pitchFamily="34" charset="0"/>
                        </a:rPr>
                        <a:t>Cash in</a:t>
                      </a:r>
                    </a:p>
                  </a:txBody>
                  <a:tcPr marL="3772" marR="3772" marT="3772" marB="18105"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3F8846"/>
                    </a:solidFill>
                  </a:tcPr>
                </a:tc>
                <a:tc>
                  <a:txBody>
                    <a:bodyPr/>
                    <a:lstStyle/>
                    <a:p>
                      <a:pPr algn="ctr" fontAlgn="ctr">
                        <a:buNone/>
                      </a:pPr>
                      <a:r>
                        <a:rPr lang="en-GB" sz="900" b="1" i="0" u="none" strike="noStrike" dirty="0">
                          <a:solidFill>
                            <a:srgbClr val="FFFFFF"/>
                          </a:solidFill>
                          <a:effectLst/>
                          <a:latin typeface="Arial" panose="020B0604020202020204" pitchFamily="34" charset="0"/>
                        </a:rPr>
                        <a:t>1</a:t>
                      </a:r>
                    </a:p>
                  </a:txBody>
                  <a:tcPr marL="3772" marR="3772" marT="3772" marB="18105"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3F8846"/>
                    </a:solidFill>
                  </a:tcPr>
                </a:tc>
                <a:tc>
                  <a:txBody>
                    <a:bodyPr/>
                    <a:lstStyle/>
                    <a:p>
                      <a:pPr algn="l" fontAlgn="ctr">
                        <a:buNone/>
                      </a:pPr>
                      <a:endParaRPr lang="en-GB" sz="700" b="0" i="0" u="none" strike="noStrike">
                        <a:solidFill>
                          <a:srgbClr val="000000"/>
                        </a:solidFill>
                        <a:effectLst/>
                        <a:latin typeface="Arial" panose="020B0604020202020204" pitchFamily="34" charset="0"/>
                      </a:endParaRPr>
                    </a:p>
                  </a:txBody>
                  <a:tcPr marL="3772" marR="3772" marT="3772" marB="18105" anchor="ctr">
                    <a:lnL w="6350" cap="flat" cmpd="sng" algn="ctr">
                      <a:solidFill>
                        <a:srgbClr val="80808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3241928921"/>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dirty="0">
                          <a:solidFill>
                            <a:srgbClr val="000000"/>
                          </a:solidFill>
                          <a:effectLst/>
                          <a:latin typeface="Arial" panose="020B0604020202020204" pitchFamily="34" charset="0"/>
                        </a:rPr>
                        <a:t>Loan- start up capital</a:t>
                      </a:r>
                    </a:p>
                  </a:txBody>
                  <a:tcPr marL="3772" marR="3772" marT="3772" marB="18105"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£5,000</a:t>
                      </a:r>
                    </a:p>
                  </a:txBody>
                  <a:tcPr marL="3772" marR="3772" marT="3772" marB="18105"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FCD5B4"/>
                    </a:solidFill>
                  </a:tcPr>
                </a:tc>
                <a:tc>
                  <a:txBody>
                    <a:bodyPr/>
                    <a:lstStyle/>
                    <a:p>
                      <a:pPr algn="l" fontAlgn="b">
                        <a:buNone/>
                      </a:pPr>
                      <a:endParaRPr lang="en-GB" sz="700" b="0" i="0" u="none" strike="noStrike">
                        <a:solidFill>
                          <a:srgbClr val="000000"/>
                        </a:solidFill>
                        <a:effectLst/>
                        <a:latin typeface="Arial" panose="020B0604020202020204" pitchFamily="34" charset="0"/>
                      </a:endParaRPr>
                    </a:p>
                  </a:txBody>
                  <a:tcPr marL="3772" marR="3772" marT="3772" marB="18105" anchor="b">
                    <a:lnL w="6350" cap="flat" cmpd="sng" algn="ctr">
                      <a:solidFill>
                        <a:srgbClr val="80808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3201344921"/>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dirty="0">
                          <a:solidFill>
                            <a:srgbClr val="000000"/>
                          </a:solidFill>
                          <a:effectLst/>
                          <a:latin typeface="Arial" panose="020B0604020202020204" pitchFamily="34" charset="0"/>
                        </a:rPr>
                        <a:t>Sales (total sales of product and/or services)</a:t>
                      </a:r>
                    </a:p>
                  </a:txBody>
                  <a:tcPr marL="3772" marR="3772" marT="3772" marB="18105"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£800</a:t>
                      </a:r>
                    </a:p>
                  </a:txBody>
                  <a:tcPr marL="3772" marR="3772" marT="3772" marB="18105"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FCD5B4"/>
                    </a:solidFill>
                  </a:tcPr>
                </a:tc>
                <a:tc>
                  <a:txBody>
                    <a:bodyPr/>
                    <a:lstStyle/>
                    <a:p>
                      <a:pPr algn="l" fontAlgn="b">
                        <a:buNone/>
                      </a:pPr>
                      <a:endParaRPr lang="en-GB" sz="700" b="0" i="0" u="none" strike="noStrike">
                        <a:solidFill>
                          <a:srgbClr val="000000"/>
                        </a:solidFill>
                        <a:effectLst/>
                        <a:latin typeface="Arial" panose="020B0604020202020204" pitchFamily="34" charset="0"/>
                      </a:endParaRPr>
                    </a:p>
                  </a:txBody>
                  <a:tcPr marL="3772" marR="3772" marT="3772" marB="18105" anchor="b">
                    <a:lnL w="6350" cap="flat" cmpd="sng" algn="ctr">
                      <a:solidFill>
                        <a:srgbClr val="80808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1111046020"/>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dirty="0">
                          <a:solidFill>
                            <a:srgbClr val="000000"/>
                          </a:solidFill>
                          <a:effectLst/>
                          <a:latin typeface="Arial" panose="020B0604020202020204" pitchFamily="34" charset="0"/>
                        </a:rPr>
                        <a:t>Other</a:t>
                      </a:r>
                    </a:p>
                  </a:txBody>
                  <a:tcPr marL="3772" marR="3772" marT="3772" marB="18105"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£290</a:t>
                      </a:r>
                    </a:p>
                  </a:txBody>
                  <a:tcPr marL="3772" marR="3772" marT="3772" marB="18105"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CD5B4"/>
                    </a:solidFill>
                  </a:tcPr>
                </a:tc>
                <a:tc>
                  <a:txBody>
                    <a:bodyPr/>
                    <a:lstStyle/>
                    <a:p>
                      <a:pPr algn="l" fontAlgn="b">
                        <a:buNone/>
                      </a:pPr>
                      <a:endParaRPr lang="en-GB" sz="700" b="0" i="0" u="none" strike="noStrike">
                        <a:solidFill>
                          <a:srgbClr val="000000"/>
                        </a:solidFill>
                        <a:effectLst/>
                        <a:latin typeface="Arial" panose="020B0604020202020204" pitchFamily="34" charset="0"/>
                      </a:endParaRPr>
                    </a:p>
                  </a:txBody>
                  <a:tcPr marL="3772" marR="3772" marT="3772" marB="18105" anchor="b">
                    <a:lnL w="6350" cap="flat" cmpd="sng" algn="ctr">
                      <a:solidFill>
                        <a:srgbClr val="80808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2445340646"/>
                  </a:ext>
                </a:extLst>
              </a:tr>
              <a:tr h="141388">
                <a:tc>
                  <a:txBody>
                    <a:bodyPr/>
                    <a:lstStyle/>
                    <a:p>
                      <a:pPr algn="l" fontAlgn="b">
                        <a:buNone/>
                      </a:pPr>
                      <a:endParaRPr lang="en-GB" sz="600" b="1" i="0" u="none" strike="noStrike">
                        <a:solidFill>
                          <a:srgbClr val="000000"/>
                        </a:solidFill>
                        <a:effectLst/>
                        <a:latin typeface="Arial" panose="020B0604020202020204" pitchFamily="34" charset="0"/>
                      </a:endParaRPr>
                    </a:p>
                  </a:txBody>
                  <a:tcPr marL="3772" marR="3772" marT="3772" marB="18105" anchor="b">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dirty="0">
                          <a:solidFill>
                            <a:srgbClr val="000000"/>
                          </a:solidFill>
                          <a:effectLst/>
                          <a:latin typeface="Arial" panose="020B0604020202020204" pitchFamily="34" charset="0"/>
                        </a:rPr>
                        <a:t>Total cash in-flows (A)</a:t>
                      </a:r>
                    </a:p>
                  </a:txBody>
                  <a:tcPr marL="3772" marR="3772" marT="3772" marB="18105"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BFBFBF"/>
                    </a:solidFill>
                  </a:tcPr>
                </a:tc>
                <a:tc>
                  <a:txBody>
                    <a:bodyPr/>
                    <a:lstStyle/>
                    <a:p>
                      <a:pPr algn="ctr" fontAlgn="ctr">
                        <a:buNone/>
                      </a:pPr>
                      <a:r>
                        <a:rPr lang="en-GB" sz="800" b="1" i="0" u="none" strike="noStrike" dirty="0">
                          <a:solidFill>
                            <a:srgbClr val="000000"/>
                          </a:solidFill>
                          <a:effectLst/>
                          <a:latin typeface="Arial" panose="020B0604020202020204" pitchFamily="34" charset="0"/>
                        </a:rPr>
                        <a:t>£6,090</a:t>
                      </a:r>
                    </a:p>
                  </a:txBody>
                  <a:tcPr marL="3772" marR="3772" marT="3772" marB="18105"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D8E4BC"/>
                    </a:solidFill>
                  </a:tcPr>
                </a:tc>
                <a:tc>
                  <a:txBody>
                    <a:bodyPr/>
                    <a:lstStyle/>
                    <a:p>
                      <a:pPr algn="l" fontAlgn="b">
                        <a:buNone/>
                      </a:pPr>
                      <a:endParaRPr lang="en-GB" sz="700" b="1" i="0" u="none" strike="noStrike">
                        <a:solidFill>
                          <a:srgbClr val="000000"/>
                        </a:solidFill>
                        <a:effectLst/>
                        <a:latin typeface="Arial" panose="020B0604020202020204" pitchFamily="34" charset="0"/>
                      </a:endParaRPr>
                    </a:p>
                  </a:txBody>
                  <a:tcPr marL="3772" marR="3772" marT="3772" marB="18105" anchor="b">
                    <a:lnL w="6350" cap="flat" cmpd="sng" algn="ctr">
                      <a:solidFill>
                        <a:srgbClr val="80808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2372193699"/>
                  </a:ext>
                </a:extLst>
              </a:tr>
              <a:tr h="126403">
                <a:tc gridSpan="2">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a:noFill/>
                    </a:lnL>
                    <a:lnR>
                      <a:noFill/>
                    </a:lnR>
                    <a:lnT>
                      <a:noFill/>
                    </a:lnT>
                    <a:lnB>
                      <a:noFill/>
                    </a:lnB>
                    <a:solidFill>
                      <a:srgbClr val="FFFFFF"/>
                    </a:solidFill>
                  </a:tcPr>
                </a:tc>
                <a:tc hMerge="1">
                  <a:txBody>
                    <a:bodyPr/>
                    <a:lstStyle/>
                    <a:p>
                      <a:endParaRPr lang="en-GB"/>
                    </a:p>
                  </a:txBody>
                  <a:tcPr/>
                </a:tc>
                <a:tc>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a:noFill/>
                    </a:lnL>
                    <a:lnR>
                      <a:noFill/>
                    </a:lnR>
                    <a:lnT w="12700" cap="flat" cmpd="sng" algn="ctr">
                      <a:solidFill>
                        <a:srgbClr val="808080"/>
                      </a:solidFill>
                      <a:prstDash val="solid"/>
                      <a:round/>
                      <a:headEnd type="none" w="med" len="med"/>
                      <a:tailEnd type="none" w="med" len="med"/>
                    </a:lnT>
                    <a:lnB>
                      <a:noFill/>
                    </a:lnB>
                    <a:solidFill>
                      <a:srgbClr val="FFFFFF"/>
                    </a:solidFill>
                  </a:tcPr>
                </a:tc>
                <a:tc>
                  <a:txBody>
                    <a:bodyPr/>
                    <a:lstStyle/>
                    <a:p>
                      <a:pPr algn="l" fontAlgn="b">
                        <a:buNone/>
                      </a:pPr>
                      <a:endParaRPr lang="en-GB" sz="700" b="0" i="0" u="none" strike="noStrike">
                        <a:solidFill>
                          <a:srgbClr val="000000"/>
                        </a:solidFill>
                        <a:effectLst/>
                        <a:latin typeface="Arial" panose="020B0604020202020204" pitchFamily="34" charset="0"/>
                      </a:endParaRPr>
                    </a:p>
                  </a:txBody>
                  <a:tcPr marL="3772" marR="3772" marT="3772" marB="18105" anchor="b">
                    <a:lnL>
                      <a:noFill/>
                    </a:lnL>
                    <a:lnR>
                      <a:noFill/>
                    </a:lnR>
                    <a:lnT>
                      <a:noFill/>
                    </a:lnT>
                    <a:lnB>
                      <a:noFill/>
                    </a:lnB>
                    <a:solidFill>
                      <a:srgbClr val="FFFFFF"/>
                    </a:solidFill>
                  </a:tcPr>
                </a:tc>
                <a:extLst>
                  <a:ext uri="{0D108BD9-81ED-4DB2-BD59-A6C34878D82A}">
                    <a16:rowId xmlns:a16="http://schemas.microsoft.com/office/drawing/2014/main" val="1251874832"/>
                  </a:ext>
                </a:extLst>
              </a:tr>
              <a:tr h="126403">
                <a:tc gridSpan="2">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a:noFill/>
                    </a:lnL>
                    <a:lnR>
                      <a:noFill/>
                    </a:lnR>
                    <a:lnT>
                      <a:noFill/>
                    </a:lnT>
                    <a:lnB>
                      <a:noFill/>
                    </a:lnB>
                    <a:solidFill>
                      <a:srgbClr val="FFFFFF"/>
                    </a:solidFill>
                  </a:tcPr>
                </a:tc>
                <a:tc hMerge="1">
                  <a:txBody>
                    <a:bodyPr/>
                    <a:lstStyle/>
                    <a:p>
                      <a:endParaRPr lang="en-GB"/>
                    </a:p>
                  </a:txBody>
                  <a:tcPr/>
                </a:tc>
                <a:tc>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a:noFill/>
                    </a:lnL>
                    <a:lnR>
                      <a:noFill/>
                    </a:lnR>
                    <a:lnT>
                      <a:noFill/>
                    </a:lnT>
                    <a:lnB w="12700" cap="flat" cmpd="sng" algn="ctr">
                      <a:solidFill>
                        <a:srgbClr val="808080"/>
                      </a:solidFill>
                      <a:prstDash val="solid"/>
                      <a:round/>
                      <a:headEnd type="none" w="med" len="med"/>
                      <a:tailEnd type="none" w="med" len="med"/>
                    </a:lnB>
                    <a:solidFill>
                      <a:srgbClr val="FFFFFF"/>
                    </a:solidFill>
                  </a:tcPr>
                </a:tc>
                <a:tc>
                  <a:txBody>
                    <a:bodyPr/>
                    <a:lstStyle/>
                    <a:p>
                      <a:pPr algn="l" fontAlgn="b">
                        <a:buNone/>
                      </a:pPr>
                      <a:endParaRPr lang="en-GB" sz="700" b="0" i="0" u="none" strike="noStrike">
                        <a:solidFill>
                          <a:srgbClr val="000000"/>
                        </a:solidFill>
                        <a:effectLst/>
                        <a:latin typeface="Arial" panose="020B0604020202020204" pitchFamily="34" charset="0"/>
                      </a:endParaRPr>
                    </a:p>
                  </a:txBody>
                  <a:tcPr marL="3772" marR="3772" marT="3772" marB="18105" anchor="b">
                    <a:lnL>
                      <a:noFill/>
                    </a:lnL>
                    <a:lnR>
                      <a:noFill/>
                    </a:lnR>
                    <a:lnT>
                      <a:noFill/>
                    </a:lnT>
                    <a:lnB>
                      <a:noFill/>
                    </a:lnB>
                    <a:solidFill>
                      <a:srgbClr val="FFFFFF"/>
                    </a:solidFill>
                  </a:tcPr>
                </a:tc>
                <a:extLst>
                  <a:ext uri="{0D108BD9-81ED-4DB2-BD59-A6C34878D82A}">
                    <a16:rowId xmlns:a16="http://schemas.microsoft.com/office/drawing/2014/main" val="1707559273"/>
                  </a:ext>
                </a:extLst>
              </a:tr>
              <a:tr h="156372">
                <a:tc gridSpan="2">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a:noFill/>
                    </a:lnL>
                    <a:lnR w="12700" cap="flat" cmpd="sng" algn="ctr">
                      <a:solidFill>
                        <a:srgbClr val="808080"/>
                      </a:solidFill>
                      <a:prstDash val="solid"/>
                      <a:round/>
                      <a:headEnd type="none" w="med" len="med"/>
                      <a:tailEnd type="none" w="med" len="med"/>
                    </a:lnR>
                    <a:lnT>
                      <a:noFill/>
                    </a:lnT>
                    <a:lnB>
                      <a:noFill/>
                    </a:lnB>
                    <a:solidFill>
                      <a:srgbClr val="FFFFFF"/>
                    </a:solidFill>
                  </a:tcPr>
                </a:tc>
                <a:tc hMerge="1">
                  <a:txBody>
                    <a:bodyPr/>
                    <a:lstStyle/>
                    <a:p>
                      <a:endParaRPr lang="en-GB"/>
                    </a:p>
                  </a:txBody>
                  <a:tcPr/>
                </a:tc>
                <a:tc>
                  <a:txBody>
                    <a:bodyPr/>
                    <a:lstStyle/>
                    <a:p>
                      <a:pPr algn="ctr" fontAlgn="ctr">
                        <a:buNone/>
                      </a:pPr>
                      <a:r>
                        <a:rPr lang="en-GB" sz="900" b="1" i="0" u="none" strike="noStrike">
                          <a:solidFill>
                            <a:srgbClr val="FFFFFF"/>
                          </a:solidFill>
                          <a:effectLst/>
                          <a:latin typeface="Arial" panose="020B0604020202020204" pitchFamily="34" charset="0"/>
                        </a:rPr>
                        <a:t>MONTH</a:t>
                      </a:r>
                    </a:p>
                  </a:txBody>
                  <a:tcPr marL="3772" marR="3772" marT="3772" marB="18105" anchor="ctr">
                    <a:lnL w="12700" cap="flat" cmpd="sng" algn="ctr">
                      <a:solidFill>
                        <a:srgbClr val="808080"/>
                      </a:solidFill>
                      <a:prstDash val="solid"/>
                      <a:round/>
                      <a:headEnd type="none" w="med" len="med"/>
                      <a:tailEnd type="none" w="med" len="med"/>
                    </a:lnL>
                    <a:lnR w="6350" cap="flat" cmpd="sng" algn="ctr">
                      <a:solidFill>
                        <a:srgbClr val="595959"/>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3F8846"/>
                    </a:solidFill>
                  </a:tcPr>
                </a:tc>
                <a:tc>
                  <a:txBody>
                    <a:bodyPr/>
                    <a:lstStyle/>
                    <a:p>
                      <a:pPr algn="l" fontAlgn="b">
                        <a:buNone/>
                      </a:pPr>
                      <a:endParaRPr lang="en-GB" sz="700" b="0" i="0" u="none" strike="noStrike">
                        <a:solidFill>
                          <a:srgbClr val="000000"/>
                        </a:solidFill>
                        <a:effectLst/>
                        <a:latin typeface="Arial" panose="020B0604020202020204" pitchFamily="34" charset="0"/>
                      </a:endParaRPr>
                    </a:p>
                  </a:txBody>
                  <a:tcPr marL="3772" marR="3772" marT="3772" marB="18105" anchor="b">
                    <a:lnL w="6350" cap="flat" cmpd="sng" algn="ctr">
                      <a:solidFill>
                        <a:srgbClr val="595959"/>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201361105"/>
                  </a:ext>
                </a:extLst>
              </a:tr>
              <a:tr h="156372">
                <a:tc>
                  <a:txBody>
                    <a:bodyPr/>
                    <a:lstStyle/>
                    <a:p>
                      <a:pPr algn="l" fontAlgn="ctr">
                        <a:buNone/>
                      </a:pPr>
                      <a:endParaRPr lang="en-GB" sz="600" b="0" i="0" u="none" strike="noStrike">
                        <a:solidFill>
                          <a:srgbClr val="000000"/>
                        </a:solidFill>
                        <a:effectLst/>
                        <a:latin typeface="Arial" panose="020B0604020202020204" pitchFamily="34" charset="0"/>
                      </a:endParaRPr>
                    </a:p>
                  </a:txBody>
                  <a:tcPr marL="3772" marR="3772" marT="3772" marB="18105" anchor="ctr">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ctr" fontAlgn="ctr">
                        <a:buNone/>
                      </a:pPr>
                      <a:r>
                        <a:rPr lang="en-GB" sz="900" b="1" i="0" u="none" strike="noStrike" dirty="0">
                          <a:solidFill>
                            <a:srgbClr val="FFFFFF"/>
                          </a:solidFill>
                          <a:effectLst/>
                          <a:latin typeface="Arial" panose="020B0604020202020204" pitchFamily="34" charset="0"/>
                        </a:rPr>
                        <a:t>Cash out-expenses</a:t>
                      </a:r>
                    </a:p>
                  </a:txBody>
                  <a:tcPr marL="3772" marR="3772" marT="3772" marB="18105"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3F8846"/>
                    </a:solidFill>
                  </a:tcPr>
                </a:tc>
                <a:tc>
                  <a:txBody>
                    <a:bodyPr/>
                    <a:lstStyle/>
                    <a:p>
                      <a:pPr algn="ctr" fontAlgn="ctr">
                        <a:buNone/>
                      </a:pPr>
                      <a:r>
                        <a:rPr lang="en-GB" sz="900" b="1" i="0" u="none" strike="noStrike" dirty="0">
                          <a:solidFill>
                            <a:srgbClr val="FFFFFF"/>
                          </a:solidFill>
                          <a:effectLst/>
                          <a:latin typeface="Arial" panose="020B0604020202020204" pitchFamily="34" charset="0"/>
                        </a:rPr>
                        <a:t>1</a:t>
                      </a:r>
                    </a:p>
                  </a:txBody>
                  <a:tcPr marL="3772" marR="3772" marT="3772" marB="18105"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3F8846"/>
                    </a:solidFill>
                  </a:tcPr>
                </a:tc>
                <a:tc>
                  <a:txBody>
                    <a:bodyPr/>
                    <a:lstStyle/>
                    <a:p>
                      <a:pPr algn="l" fontAlgn="ctr">
                        <a:buNone/>
                      </a:pPr>
                      <a:endParaRPr lang="en-GB" sz="700" b="0" i="0" u="none" strike="noStrike">
                        <a:solidFill>
                          <a:srgbClr val="000000"/>
                        </a:solidFill>
                        <a:effectLst/>
                        <a:latin typeface="Arial" panose="020B0604020202020204" pitchFamily="34" charset="0"/>
                      </a:endParaRPr>
                    </a:p>
                  </a:txBody>
                  <a:tcPr marL="3772" marR="3772" marT="3772" marB="18105" anchor="ctr">
                    <a:lnL w="6350" cap="flat" cmpd="sng" algn="ctr">
                      <a:solidFill>
                        <a:srgbClr val="80808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4119977567"/>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dirty="0">
                          <a:solidFill>
                            <a:srgbClr val="000000"/>
                          </a:solidFill>
                          <a:effectLst/>
                          <a:latin typeface="Arial" panose="020B0604020202020204" pitchFamily="34" charset="0"/>
                        </a:rPr>
                        <a:t>Rent or premises costs</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£900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789225093"/>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dirty="0">
                          <a:solidFill>
                            <a:srgbClr val="000000"/>
                          </a:solidFill>
                          <a:effectLst/>
                          <a:latin typeface="Arial" panose="020B0604020202020204" pitchFamily="34" charset="0"/>
                        </a:rPr>
                        <a:t>Business rates for your business premises</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£1,200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2640346391"/>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a:solidFill>
                            <a:srgbClr val="000000"/>
                          </a:solidFill>
                          <a:effectLst/>
                          <a:latin typeface="Arial" panose="020B0604020202020204" pitchFamily="34" charset="0"/>
                        </a:rPr>
                        <a:t>Utilities (gas, electricity, water)</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£600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2719942218"/>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a:solidFill>
                            <a:srgbClr val="000000"/>
                          </a:solidFill>
                          <a:effectLst/>
                          <a:latin typeface="Arial" panose="020B0604020202020204" pitchFamily="34" charset="0"/>
                        </a:rPr>
                        <a:t>Insurance</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£100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3166429951"/>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a:solidFill>
                            <a:srgbClr val="000000"/>
                          </a:solidFill>
                          <a:effectLst/>
                          <a:latin typeface="Arial" panose="020B0604020202020204" pitchFamily="34" charset="0"/>
                        </a:rPr>
                        <a:t>Telephone and internet</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£120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2300141699"/>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a:solidFill>
                            <a:srgbClr val="000000"/>
                          </a:solidFill>
                          <a:effectLst/>
                          <a:latin typeface="Arial" panose="020B0604020202020204" pitchFamily="34" charset="0"/>
                        </a:rPr>
                        <a:t>Marketing and advertising expenses</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£500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1784064501"/>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a:solidFill>
                            <a:srgbClr val="000000"/>
                          </a:solidFill>
                          <a:effectLst/>
                          <a:latin typeface="Arial" panose="020B0604020202020204" pitchFamily="34" charset="0"/>
                        </a:rPr>
                        <a:t>Vehicle running costs</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£200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684703726"/>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a:solidFill>
                            <a:srgbClr val="000000"/>
                          </a:solidFill>
                          <a:effectLst/>
                          <a:latin typeface="Arial" panose="020B0604020202020204" pitchFamily="34" charset="0"/>
                        </a:rPr>
                        <a:t>Equipment purchase or leasing</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£1,000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2378495030"/>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a:solidFill>
                            <a:srgbClr val="000000"/>
                          </a:solidFill>
                          <a:effectLst/>
                          <a:latin typeface="Arial" panose="020B0604020202020204" pitchFamily="34" charset="0"/>
                        </a:rPr>
                        <a:t>Postage, printing, stationery</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£100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4122610619"/>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a:solidFill>
                            <a:srgbClr val="000000"/>
                          </a:solidFill>
                          <a:effectLst/>
                          <a:latin typeface="Arial" panose="020B0604020202020204" pitchFamily="34" charset="0"/>
                        </a:rPr>
                        <a:t>Transport and delivery</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£100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661188887"/>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a:solidFill>
                            <a:srgbClr val="000000"/>
                          </a:solidFill>
                          <a:effectLst/>
                          <a:latin typeface="Arial" panose="020B0604020202020204" pitchFamily="34" charset="0"/>
                        </a:rPr>
                        <a:t>Professional fees (legal, accounting etc.)</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£80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3324395609"/>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a:solidFill>
                            <a:srgbClr val="000000"/>
                          </a:solidFill>
                          <a:effectLst/>
                          <a:latin typeface="Arial" panose="020B0604020202020204" pitchFamily="34" charset="0"/>
                        </a:rPr>
                        <a:t>Cost of sales (Cost of product)</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£800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2994216371"/>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a:solidFill>
                            <a:srgbClr val="000000"/>
                          </a:solidFill>
                          <a:effectLst/>
                          <a:latin typeface="Arial" panose="020B0604020202020204" pitchFamily="34" charset="0"/>
                        </a:rPr>
                        <a:t>Wages your own</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£500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3677027767"/>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a:solidFill>
                            <a:srgbClr val="000000"/>
                          </a:solidFill>
                          <a:effectLst/>
                          <a:latin typeface="Arial" panose="020B0604020202020204" pitchFamily="34" charset="0"/>
                        </a:rPr>
                        <a:t>Staff wages</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£800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658060662"/>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a:solidFill>
                            <a:srgbClr val="000000"/>
                          </a:solidFill>
                          <a:effectLst/>
                          <a:latin typeface="Arial" panose="020B0604020202020204" pitchFamily="34" charset="0"/>
                        </a:rPr>
                        <a:t>Any other</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£60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3179632695"/>
                  </a:ext>
                </a:extLst>
              </a:tr>
              <a:tr h="141388">
                <a:tc>
                  <a:txBody>
                    <a:bodyPr/>
                    <a:lstStyle/>
                    <a:p>
                      <a:pPr algn="l" fontAlgn="b">
                        <a:buNone/>
                      </a:pPr>
                      <a:endParaRPr lang="en-GB" sz="600" b="0" i="0" u="none" strike="noStrike">
                        <a:solidFill>
                          <a:srgbClr val="000000"/>
                        </a:solidFill>
                        <a:effectLst/>
                        <a:latin typeface="Arial" panose="020B0604020202020204" pitchFamily="34" charset="0"/>
                      </a:endParaRPr>
                    </a:p>
                  </a:txBody>
                  <a:tcPr marL="3772" marR="3772" marT="3772" marB="18105"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800" b="1" i="0" u="none" strike="noStrike">
                          <a:solidFill>
                            <a:srgbClr val="000000"/>
                          </a:solidFill>
                          <a:effectLst/>
                          <a:latin typeface="Arial" panose="020B0604020202020204" pitchFamily="34" charset="0"/>
                        </a:rPr>
                        <a:t>Any other</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dirty="0">
                          <a:solidFill>
                            <a:srgbClr val="000000"/>
                          </a:solidFill>
                          <a:effectLst/>
                          <a:latin typeface="Arial" panose="020B0604020202020204" pitchFamily="34" charset="0"/>
                        </a:rPr>
                        <a:t>£50</a:t>
                      </a:r>
                    </a:p>
                  </a:txBody>
                  <a:tcPr marL="3772" marR="3772" marT="3772" marB="1810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w="6350" cap="flat" cmpd="sng" algn="ctr">
                      <a:solidFill>
                        <a:srgbClr val="000000"/>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1545168400"/>
                  </a:ext>
                </a:extLst>
              </a:tr>
              <a:tr h="141388">
                <a:tc>
                  <a:txBody>
                    <a:bodyPr/>
                    <a:lstStyle/>
                    <a:p>
                      <a:pPr algn="l" fontAlgn="ctr">
                        <a:buNone/>
                      </a:pPr>
                      <a:endParaRPr lang="en-GB" sz="600" b="0" i="0" u="none" strike="noStrike">
                        <a:solidFill>
                          <a:srgbClr val="000000"/>
                        </a:solidFill>
                        <a:effectLst/>
                        <a:latin typeface="Arial" panose="020B0604020202020204" pitchFamily="34" charset="0"/>
                      </a:endParaRPr>
                    </a:p>
                  </a:txBody>
                  <a:tcPr marL="3772" marR="3772" marT="3772" marB="18105" anchor="ctr">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Total cash out-flows (B)</a:t>
                      </a:r>
                    </a:p>
                  </a:txBody>
                  <a:tcPr marL="3772" marR="3772" marT="3772" marB="18105" anchor="ctr">
                    <a:lnL w="12700" cap="flat" cmpd="sng" algn="ctr">
                      <a:solidFill>
                        <a:srgbClr val="808080"/>
                      </a:solidFill>
                      <a:prstDash val="solid"/>
                      <a:round/>
                      <a:headEnd type="none" w="med" len="med"/>
                      <a:tailEnd type="none" w="med" len="med"/>
                    </a:lnL>
                    <a:lnR w="6350" cap="flat" cmpd="sng" algn="ctr">
                      <a:solidFill>
                        <a:srgbClr val="595959"/>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BFBFBF"/>
                    </a:solidFill>
                  </a:tcPr>
                </a:tc>
                <a:tc>
                  <a:txBody>
                    <a:bodyPr/>
                    <a:lstStyle/>
                    <a:p>
                      <a:pPr algn="ctr" fontAlgn="ctr">
                        <a:buNone/>
                      </a:pPr>
                      <a:r>
                        <a:rPr lang="en-GB" sz="800" b="1" i="0" u="none" strike="noStrike" dirty="0">
                          <a:solidFill>
                            <a:srgbClr val="000000"/>
                          </a:solidFill>
                          <a:effectLst/>
                          <a:latin typeface="Arial" panose="020B0604020202020204" pitchFamily="34" charset="0"/>
                        </a:rPr>
                        <a:t>£7,110</a:t>
                      </a:r>
                    </a:p>
                  </a:txBody>
                  <a:tcPr marL="3772" marR="3772" marT="3772" marB="18105" anchor="ctr">
                    <a:lnL w="6350" cap="flat" cmpd="sng" algn="ctr">
                      <a:solidFill>
                        <a:srgbClr val="595959"/>
                      </a:solidFill>
                      <a:prstDash val="solid"/>
                      <a:round/>
                      <a:headEnd type="none" w="med" len="med"/>
                      <a:tailEnd type="none" w="med" len="med"/>
                    </a:lnL>
                    <a:lnR w="6350" cap="flat" cmpd="sng" algn="ctr">
                      <a:solidFill>
                        <a:srgbClr val="595959"/>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D8E4BC"/>
                    </a:solidFill>
                  </a:tcPr>
                </a:tc>
                <a:tc>
                  <a:txBody>
                    <a:bodyPr/>
                    <a:lstStyle/>
                    <a:p>
                      <a:pPr algn="l" fontAlgn="ctr">
                        <a:buNone/>
                      </a:pPr>
                      <a:endParaRPr lang="en-GB" sz="700" b="0" i="0" u="none" strike="noStrike" dirty="0">
                        <a:solidFill>
                          <a:srgbClr val="000000"/>
                        </a:solidFill>
                        <a:effectLst/>
                        <a:latin typeface="Arial" panose="020B0604020202020204" pitchFamily="34" charset="0"/>
                      </a:endParaRPr>
                    </a:p>
                  </a:txBody>
                  <a:tcPr marL="3772" marR="3772" marT="3772" marB="18105" anchor="ctr">
                    <a:lnL w="6350" cap="flat" cmpd="sng" algn="ctr">
                      <a:solidFill>
                        <a:srgbClr val="595959"/>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2332504897"/>
                  </a:ext>
                </a:extLst>
              </a:tr>
              <a:tr h="141388">
                <a:tc gridSpan="2">
                  <a:txBody>
                    <a:bodyPr/>
                    <a:lstStyle/>
                    <a:p>
                      <a:pPr algn="l" fontAlgn="b">
                        <a:buNone/>
                      </a:pPr>
                      <a:endParaRPr lang="en-GB" sz="700" b="0" i="0" u="none" strike="noStrike">
                        <a:solidFill>
                          <a:srgbClr val="000000"/>
                        </a:solidFill>
                        <a:effectLst/>
                        <a:latin typeface="Arial" panose="020B0604020202020204" pitchFamily="34" charset="0"/>
                      </a:endParaRPr>
                    </a:p>
                  </a:txBody>
                  <a:tcPr marL="3772" marR="3772" marT="3772" marB="18105" anchor="b">
                    <a:lnL>
                      <a:noFill/>
                    </a:lnL>
                    <a:lnR>
                      <a:noFill/>
                    </a:lnR>
                    <a:lnT>
                      <a:noFill/>
                    </a:lnT>
                    <a:lnB>
                      <a:noFill/>
                    </a:lnB>
                    <a:solidFill>
                      <a:srgbClr val="FFFFFF"/>
                    </a:solidFill>
                  </a:tcPr>
                </a:tc>
                <a:tc hMerge="1">
                  <a:txBody>
                    <a:bodyPr/>
                    <a:lstStyle/>
                    <a:p>
                      <a:endParaRPr lang="en-GB"/>
                    </a:p>
                  </a:txBody>
                  <a:tcPr/>
                </a:tc>
                <a:tc>
                  <a:txBody>
                    <a:bodyPr/>
                    <a:lstStyle/>
                    <a:p>
                      <a:pPr algn="ctr" fontAlgn="ctr">
                        <a:buNone/>
                      </a:pPr>
                      <a:endParaRPr lang="en-GB" sz="800" b="0" i="0" u="none" strike="noStrike" dirty="0">
                        <a:solidFill>
                          <a:srgbClr val="000000"/>
                        </a:solidFill>
                        <a:effectLst/>
                        <a:latin typeface="Arial" panose="020B0604020202020204" pitchFamily="34" charset="0"/>
                      </a:endParaRPr>
                    </a:p>
                  </a:txBody>
                  <a:tcPr marL="3772" marR="3772" marT="3772" marB="18105" anchor="ctr">
                    <a:lnL>
                      <a:noFill/>
                    </a:lnL>
                    <a:lnR>
                      <a:noFill/>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FFFFF"/>
                    </a:solidFill>
                  </a:tcPr>
                </a:tc>
                <a:tc>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a:noFill/>
                    </a:lnL>
                    <a:lnR>
                      <a:noFill/>
                    </a:lnR>
                    <a:lnT>
                      <a:noFill/>
                    </a:lnT>
                    <a:lnB>
                      <a:noFill/>
                    </a:lnB>
                    <a:solidFill>
                      <a:srgbClr val="FFFFFF"/>
                    </a:solidFill>
                  </a:tcPr>
                </a:tc>
                <a:extLst>
                  <a:ext uri="{0D108BD9-81ED-4DB2-BD59-A6C34878D82A}">
                    <a16:rowId xmlns:a16="http://schemas.microsoft.com/office/drawing/2014/main" val="1498916844"/>
                  </a:ext>
                </a:extLst>
              </a:tr>
              <a:tr h="126403">
                <a:tc>
                  <a:txBody>
                    <a:bodyPr/>
                    <a:lstStyle/>
                    <a:p>
                      <a:pPr algn="l" fontAlgn="b">
                        <a:buNone/>
                      </a:pPr>
                      <a:endParaRPr lang="en-GB" sz="600" b="1" i="0" u="none" strike="noStrike">
                        <a:solidFill>
                          <a:srgbClr val="000000"/>
                        </a:solidFill>
                        <a:effectLst/>
                        <a:latin typeface="Arial" panose="020B0604020202020204" pitchFamily="34" charset="0"/>
                      </a:endParaRPr>
                    </a:p>
                  </a:txBody>
                  <a:tcPr marL="3772" marR="3772" marT="3772" marB="18105" anchor="b">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r" fontAlgn="ctr">
                        <a:buNone/>
                      </a:pPr>
                      <a:r>
                        <a:rPr lang="en-GB" sz="700" b="1" i="0" u="none" strike="noStrike">
                          <a:solidFill>
                            <a:srgbClr val="FFFFFF"/>
                          </a:solidFill>
                          <a:effectLst/>
                          <a:latin typeface="Arial" panose="020B0604020202020204" pitchFamily="34" charset="0"/>
                        </a:rPr>
                        <a:t>Your net cash flow (A-B)</a:t>
                      </a:r>
                    </a:p>
                  </a:txBody>
                  <a:tcPr marL="3772" marR="3772" marT="3772" marB="18105" anchor="ctr">
                    <a:lnL w="12700" cap="flat" cmpd="sng" algn="ctr">
                      <a:solidFill>
                        <a:srgbClr val="808080"/>
                      </a:solidFill>
                      <a:prstDash val="solid"/>
                      <a:round/>
                      <a:headEnd type="none" w="med" len="med"/>
                      <a:tailEnd type="none" w="med" len="med"/>
                    </a:lnL>
                    <a:lnR w="6350" cap="flat" cmpd="sng" algn="ctr">
                      <a:solidFill>
                        <a:srgbClr val="595959"/>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000000"/>
                    </a:solidFill>
                  </a:tcPr>
                </a:tc>
                <a:tc>
                  <a:txBody>
                    <a:bodyPr/>
                    <a:lstStyle/>
                    <a:p>
                      <a:pPr algn="ctr" fontAlgn="ctr">
                        <a:buNone/>
                      </a:pPr>
                      <a:r>
                        <a:rPr lang="en-GB" sz="700" b="1" i="0" u="none" strike="noStrike" dirty="0">
                          <a:solidFill>
                            <a:srgbClr val="000000"/>
                          </a:solidFill>
                          <a:effectLst/>
                          <a:latin typeface="Arial" panose="020B0604020202020204" pitchFamily="34" charset="0"/>
                        </a:rPr>
                        <a:t>£230</a:t>
                      </a:r>
                    </a:p>
                  </a:txBody>
                  <a:tcPr marL="3772" marR="3772" marT="3772" marB="18105" anchor="ctr">
                    <a:lnL w="6350" cap="flat" cmpd="sng" algn="ctr">
                      <a:solidFill>
                        <a:srgbClr val="595959"/>
                      </a:solidFill>
                      <a:prstDash val="solid"/>
                      <a:round/>
                      <a:headEnd type="none" w="med" len="med"/>
                      <a:tailEnd type="none" w="med" len="med"/>
                    </a:lnL>
                    <a:lnR w="6350" cap="flat" cmpd="sng" algn="ctr">
                      <a:solidFill>
                        <a:srgbClr val="595959"/>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D8E4BC"/>
                    </a:solidFill>
                  </a:tcPr>
                </a:tc>
                <a:tc>
                  <a:txBody>
                    <a:bodyPr/>
                    <a:lstStyle/>
                    <a:p>
                      <a:pPr algn="l" fontAlgn="b">
                        <a:buNone/>
                      </a:pPr>
                      <a:endParaRPr lang="en-GB" sz="700" b="1" i="0" u="none" strike="noStrike" dirty="0">
                        <a:solidFill>
                          <a:srgbClr val="000000"/>
                        </a:solidFill>
                        <a:effectLst/>
                        <a:latin typeface="Arial" panose="020B0604020202020204" pitchFamily="34" charset="0"/>
                      </a:endParaRPr>
                    </a:p>
                  </a:txBody>
                  <a:tcPr marL="3772" marR="3772" marT="3772" marB="18105" anchor="b">
                    <a:lnL w="6350" cap="flat" cmpd="sng" algn="ctr">
                      <a:solidFill>
                        <a:srgbClr val="595959"/>
                      </a:solidFill>
                      <a:prstDash val="solid"/>
                      <a:round/>
                      <a:headEnd type="none" w="med" len="med"/>
                      <a:tailEnd type="none" w="med" len="med"/>
                    </a:lnL>
                    <a:lnR>
                      <a:noFill/>
                    </a:lnR>
                    <a:lnT>
                      <a:noFill/>
                    </a:lnT>
                    <a:lnB>
                      <a:noFill/>
                    </a:lnB>
                    <a:solidFill>
                      <a:srgbClr val="FFFFFF"/>
                    </a:solidFill>
                  </a:tcPr>
                </a:tc>
                <a:extLst>
                  <a:ext uri="{0D108BD9-81ED-4DB2-BD59-A6C34878D82A}">
                    <a16:rowId xmlns:a16="http://schemas.microsoft.com/office/drawing/2014/main" val="886110755"/>
                  </a:ext>
                </a:extLst>
              </a:tr>
              <a:tr h="126403">
                <a:tc gridSpan="2">
                  <a:txBody>
                    <a:bodyPr/>
                    <a:lstStyle/>
                    <a:p>
                      <a:pPr algn="l" fontAlgn="b">
                        <a:buNone/>
                      </a:pPr>
                      <a:endParaRPr lang="en-GB" sz="700" b="0" i="0" u="none" strike="noStrike">
                        <a:solidFill>
                          <a:srgbClr val="000000"/>
                        </a:solidFill>
                        <a:effectLst/>
                        <a:latin typeface="Arial" panose="020B0604020202020204" pitchFamily="34" charset="0"/>
                      </a:endParaRPr>
                    </a:p>
                  </a:txBody>
                  <a:tcPr marL="3772" marR="3772" marT="3772" marB="18105" anchor="b">
                    <a:lnL>
                      <a:noFill/>
                    </a:lnL>
                    <a:lnR>
                      <a:noFill/>
                    </a:lnR>
                    <a:lnT>
                      <a:noFill/>
                    </a:lnT>
                    <a:lnB>
                      <a:noFill/>
                    </a:lnB>
                    <a:solidFill>
                      <a:srgbClr val="FFFFFF"/>
                    </a:solidFill>
                  </a:tcPr>
                </a:tc>
                <a:tc hMerge="1">
                  <a:txBody>
                    <a:bodyPr/>
                    <a:lstStyle/>
                    <a:p>
                      <a:endParaRPr lang="en-GB"/>
                    </a:p>
                  </a:txBody>
                  <a:tcPr/>
                </a:tc>
                <a:tc>
                  <a:txBody>
                    <a:bodyPr/>
                    <a:lstStyle/>
                    <a:p>
                      <a:pPr algn="ctr" fontAlgn="ctr">
                        <a:buNone/>
                      </a:pPr>
                      <a:endParaRPr lang="en-GB" sz="700" b="1" i="0" u="none" strike="noStrike" dirty="0">
                        <a:solidFill>
                          <a:srgbClr val="000000"/>
                        </a:solidFill>
                        <a:effectLst/>
                        <a:latin typeface="Arial" panose="020B0604020202020204" pitchFamily="34" charset="0"/>
                      </a:endParaRPr>
                    </a:p>
                  </a:txBody>
                  <a:tcPr marL="3772" marR="3772" marT="3772" marB="18105" anchor="ctr">
                    <a:lnL>
                      <a:noFill/>
                    </a:lnL>
                    <a:lnR>
                      <a:noFill/>
                    </a:lnR>
                    <a:lnT w="12700" cap="flat" cmpd="sng" algn="ctr">
                      <a:solidFill>
                        <a:srgbClr val="808080"/>
                      </a:solidFill>
                      <a:prstDash val="solid"/>
                      <a:round/>
                      <a:headEnd type="none" w="med" len="med"/>
                      <a:tailEnd type="none" w="med" len="med"/>
                    </a:lnT>
                    <a:lnB>
                      <a:noFill/>
                    </a:lnB>
                    <a:solidFill>
                      <a:srgbClr val="FFFFFF"/>
                    </a:solidFill>
                  </a:tcPr>
                </a:tc>
                <a:tc>
                  <a:txBody>
                    <a:bodyPr/>
                    <a:lstStyle/>
                    <a:p>
                      <a:pPr algn="l" fontAlgn="b">
                        <a:buNone/>
                      </a:pPr>
                      <a:endParaRPr lang="en-GB" sz="700" b="0" i="0" u="none" strike="noStrike" dirty="0">
                        <a:solidFill>
                          <a:srgbClr val="000000"/>
                        </a:solidFill>
                        <a:effectLst/>
                        <a:latin typeface="Arial" panose="020B0604020202020204" pitchFamily="34" charset="0"/>
                      </a:endParaRPr>
                    </a:p>
                  </a:txBody>
                  <a:tcPr marL="3772" marR="3772" marT="3772" marB="18105" anchor="b">
                    <a:lnL>
                      <a:noFill/>
                    </a:lnL>
                    <a:lnR>
                      <a:noFill/>
                    </a:lnR>
                    <a:lnT>
                      <a:noFill/>
                    </a:lnT>
                    <a:lnB>
                      <a:noFill/>
                    </a:lnB>
                    <a:solidFill>
                      <a:srgbClr val="FFFFFF"/>
                    </a:solidFill>
                  </a:tcPr>
                </a:tc>
                <a:extLst>
                  <a:ext uri="{0D108BD9-81ED-4DB2-BD59-A6C34878D82A}">
                    <a16:rowId xmlns:a16="http://schemas.microsoft.com/office/drawing/2014/main" val="3151997145"/>
                  </a:ext>
                </a:extLst>
              </a:tr>
            </a:tbl>
          </a:graphicData>
        </a:graphic>
      </p:graphicFrame>
      <p:sp>
        <p:nvSpPr>
          <p:cNvPr id="4" name="TextBox 3">
            <a:extLst>
              <a:ext uri="{FF2B5EF4-FFF2-40B4-BE49-F238E27FC236}">
                <a16:creationId xmlns:a16="http://schemas.microsoft.com/office/drawing/2014/main" id="{B6D6F078-32E2-4A37-B491-CF130410E4B7}"/>
              </a:ext>
            </a:extLst>
          </p:cNvPr>
          <p:cNvSpPr txBox="1"/>
          <p:nvPr/>
        </p:nvSpPr>
        <p:spPr>
          <a:xfrm>
            <a:off x="7269480" y="2476500"/>
            <a:ext cx="3840480" cy="1631216"/>
          </a:xfrm>
          <a:prstGeom prst="rect">
            <a:avLst/>
          </a:prstGeom>
          <a:noFill/>
        </p:spPr>
        <p:txBody>
          <a:bodyPr wrap="square" rtlCol="0">
            <a:spAutoFit/>
          </a:bodyPr>
          <a:lstStyle/>
          <a:p>
            <a:r>
              <a:rPr lang="en-GB" sz="2000" dirty="0"/>
              <a:t>Initial Start up cost is £6,000</a:t>
            </a:r>
          </a:p>
          <a:p>
            <a:r>
              <a:rPr lang="en-GB" sz="2000" dirty="0"/>
              <a:t>Revenue earned from the business is £1,090</a:t>
            </a:r>
          </a:p>
          <a:p>
            <a:r>
              <a:rPr lang="en-GB" sz="2000" dirty="0"/>
              <a:t>Profit (how much I’m wanting to earn) is £230 </a:t>
            </a:r>
          </a:p>
        </p:txBody>
      </p:sp>
    </p:spTree>
    <p:extLst>
      <p:ext uri="{BB962C8B-B14F-4D97-AF65-F5344CB8AC3E}">
        <p14:creationId xmlns:p14="http://schemas.microsoft.com/office/powerpoint/2010/main" val="2959651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barn(inVertical)">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1000"/>
                                        <p:tgtEl>
                                          <p:spTgt spid="4">
                                            <p:txEl>
                                              <p:pRg st="0" end="0"/>
                                            </p:txEl>
                                          </p:spTgt>
                                        </p:tgtEl>
                                      </p:cBhvr>
                                    </p:animEffect>
                                    <p:anim calcmode="lin" valueType="num">
                                      <p:cBhvr>
                                        <p:cTn id="2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fade">
                                      <p:cBhvr>
                                        <p:cTn id="24" dur="1000"/>
                                        <p:tgtEl>
                                          <p:spTgt spid="4">
                                            <p:txEl>
                                              <p:pRg st="1" end="1"/>
                                            </p:txEl>
                                          </p:spTgt>
                                        </p:tgtEl>
                                      </p:cBhvr>
                                    </p:animEffect>
                                    <p:anim calcmode="lin" valueType="num">
                                      <p:cBhvr>
                                        <p:cTn id="2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Effect transition="in" filter="fade">
                                      <p:cBhvr>
                                        <p:cTn id="29" dur="1000"/>
                                        <p:tgtEl>
                                          <p:spTgt spid="4">
                                            <p:txEl>
                                              <p:pRg st="2" end="2"/>
                                            </p:txEl>
                                          </p:spTgt>
                                        </p:tgtEl>
                                      </p:cBhvr>
                                    </p:animEffect>
                                    <p:anim calcmode="lin" valueType="num">
                                      <p:cBhvr>
                                        <p:cTn id="3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9983AA28B97F54389BFDFA1C3F96937" ma:contentTypeVersion="5" ma:contentTypeDescription="Create a new document." ma:contentTypeScope="" ma:versionID="0a305679e914488036ce92715523d9db">
  <xsd:schema xmlns:xsd="http://www.w3.org/2001/XMLSchema" xmlns:xs="http://www.w3.org/2001/XMLSchema" xmlns:p="http://schemas.microsoft.com/office/2006/metadata/properties" xmlns:ns3="244e9db3-fc30-4fe7-a3aa-560bcdbfffab" targetNamespace="http://schemas.microsoft.com/office/2006/metadata/properties" ma:root="true" ma:fieldsID="9243d6abc6804a66929c5b88cd978607" ns3:_="">
    <xsd:import namespace="244e9db3-fc30-4fe7-a3aa-560bcdbfffa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4e9db3-fc30-4fe7-a3aa-560bcdbfffa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44e9db3-fc30-4fe7-a3aa-560bcdbfffab" xsi:nil="true"/>
  </documentManagement>
</p:properties>
</file>

<file path=customXml/itemProps1.xml><?xml version="1.0" encoding="utf-8"?>
<ds:datastoreItem xmlns:ds="http://schemas.openxmlformats.org/officeDocument/2006/customXml" ds:itemID="{56FFBC39-68C4-4650-BF59-0597F0CD0D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44e9db3-fc30-4fe7-a3aa-560bcdbfff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708A37E-37D2-43AE-831E-AA3E3363EFEC}">
  <ds:schemaRefs>
    <ds:schemaRef ds:uri="http://schemas.microsoft.com/sharepoint/v3/contenttype/forms"/>
  </ds:schemaRefs>
</ds:datastoreItem>
</file>

<file path=customXml/itemProps3.xml><?xml version="1.0" encoding="utf-8"?>
<ds:datastoreItem xmlns:ds="http://schemas.openxmlformats.org/officeDocument/2006/customXml" ds:itemID="{2A604193-F923-4B09-A503-7176EA6BFC97}">
  <ds:schemaRefs>
    <ds:schemaRef ds:uri="http://schemas.microsoft.com/office/2006/documentManagement/types"/>
    <ds:schemaRef ds:uri="http://schemas.openxmlformats.org/package/2006/metadata/core-properties"/>
    <ds:schemaRef ds:uri="http://purl.org/dc/terms/"/>
    <ds:schemaRef ds:uri="http://www.w3.org/XML/1998/namespace"/>
    <ds:schemaRef ds:uri="http://purl.org/dc/elements/1.1/"/>
    <ds:schemaRef ds:uri="http://schemas.microsoft.com/office/2006/metadata/properties"/>
    <ds:schemaRef ds:uri="http://schemas.microsoft.com/office/infopath/2007/PartnerControls"/>
    <ds:schemaRef ds:uri="244e9db3-fc30-4fe7-a3aa-560bcdbfffab"/>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TM04033919[[fn=Circuit]]</Template>
  <TotalTime>252</TotalTime>
  <Words>583</Words>
  <Application>Microsoft Office PowerPoint</Application>
  <PresentationFormat>Widescreen</PresentationFormat>
  <Paragraphs>75</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Abadi ExtraLight</vt:lpstr>
      <vt:lpstr>ADLaM Display</vt:lpstr>
      <vt:lpstr>Arial</vt:lpstr>
      <vt:lpstr>Tw Cen MT</vt:lpstr>
      <vt:lpstr>Circuit</vt:lpstr>
      <vt:lpstr>Programme TITLE: Certhe Business skills for the workplace MODULE NAME: Enterprise &amp; entrepreneurship Module code: lclm4006 assignment title: part 2: individual presentation pitch lecturer: dr ejike udeogu </vt:lpstr>
      <vt:lpstr>Overview of the business idea</vt:lpstr>
      <vt:lpstr>Pestel &amp; Competitor analysis</vt:lpstr>
      <vt:lpstr>Competitor analysis</vt:lpstr>
      <vt:lpstr>Marketing strategies</vt:lpstr>
      <vt:lpstr>Funding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TITLE: Certhe Business skills for the workplace MODULE NAME: Enterprise &amp; entrepreneurship Module code: lclm4006 assignment title: part 2: individual presentation pitch lecturer: dr ejike udeogu </dc:title>
  <dc:creator>Zia-Ur-Rehman Tehzeeb (2438220)</dc:creator>
  <cp:lastModifiedBy>Zia-Ur-Rehman Tehzeeb (2438220)</cp:lastModifiedBy>
  <cp:revision>1</cp:revision>
  <dcterms:created xsi:type="dcterms:W3CDTF">2026-03-05T14:06:55Z</dcterms:created>
  <dcterms:modified xsi:type="dcterms:W3CDTF">2026-03-13T16:07:22Z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0x01010039983AA28B97F54389BFDFA1C3F96937</vt:lpwstr>
  </property>
</Properties>
</file>