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3"/>
  </p:notes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7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182A04-11C5-4A64-A96E-AB4A8251D91D}" type="datetimeFigureOut">
              <a:rPr lang="en-GB" smtClean="0"/>
              <a:t>07/11/2014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47B6B6-A585-4712-911E-CBD6058FE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821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E64A4-35FB-42B6-9183-2C0CE0E36649}" type="datetime1">
              <a:rPr lang="en-US" smtClean="0"/>
              <a:pPr/>
              <a:t>11/7/2014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8" name="Picture 8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179029"/>
            <a:ext cx="16494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6139615"/>
            <a:ext cx="2324100" cy="63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07/11/2014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07/11/2014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07/11/2014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03CD7C2-4809-4F82-958A-565407B32EED}" type="datetimeFigureOut">
              <a:rPr lang="en-GB" smtClean="0"/>
              <a:t>07/11/2014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GIS</a:t>
            </a:r>
            <a:br>
              <a:rPr lang="en-GB" dirty="0" smtClean="0"/>
            </a:br>
            <a:r>
              <a:rPr lang="en-GB" dirty="0" smtClean="0"/>
              <a:t>B Holland 2014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en-GB" dirty="0"/>
              <a:t>Spatial </a:t>
            </a:r>
            <a:r>
              <a:rPr lang="en-GB" dirty="0" smtClean="0"/>
              <a:t>data</a:t>
            </a:r>
          </a:p>
          <a:p>
            <a:pPr>
              <a:defRPr/>
            </a:pPr>
            <a:r>
              <a:rPr lang="en-GB" dirty="0"/>
              <a:t>Understanding Maps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0589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2060848"/>
            <a:ext cx="7408333" cy="3450696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GB" sz="2400" dirty="0" smtClean="0"/>
              <a:t>The Geographical Information System provides only a computer representation of the read world.</a:t>
            </a:r>
          </a:p>
          <a:p>
            <a:pPr>
              <a:defRPr/>
            </a:pPr>
            <a:r>
              <a:rPr lang="en-GB" sz="2400" dirty="0" smtClean="0"/>
              <a:t>This is a simplified view of reality, but hopefully containing the features important to your study. </a:t>
            </a:r>
          </a:p>
          <a:p>
            <a:pPr>
              <a:defRPr/>
            </a:pPr>
            <a:r>
              <a:rPr lang="en-GB" sz="2400" dirty="0" smtClean="0"/>
              <a:t>The GIS should be populated with ideas about how these data interact and this can be termed a spatial model.</a:t>
            </a:r>
          </a:p>
          <a:p>
            <a:pPr>
              <a:defRPr/>
            </a:pPr>
            <a:r>
              <a:rPr lang="en-GB" sz="2400" dirty="0" smtClean="0"/>
              <a:t>Chorley et al suggest that a spatial model places emphasis on reasoning about the real world by means of translations in space.</a:t>
            </a:r>
          </a:p>
          <a:p>
            <a:pPr>
              <a:defRPr/>
            </a:pPr>
            <a:r>
              <a:rPr lang="en-GB" sz="2400" dirty="0" smtClean="0"/>
              <a:t>Thus we can solve geographical problems that would be otherwise difficult to model.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05473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Topographic, Thematic etc..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2348880"/>
            <a:ext cx="7408333" cy="3450696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GB" sz="2400" dirty="0" smtClean="0"/>
              <a:t>There are many different types of maps. However </a:t>
            </a:r>
            <a:r>
              <a:rPr lang="en-GB" sz="1600" i="1" dirty="0" smtClean="0"/>
              <a:t>(Robinson et al..) </a:t>
            </a:r>
            <a:r>
              <a:rPr lang="en-GB" sz="2400" dirty="0" smtClean="0"/>
              <a:t>the following processes need  to be considered:</a:t>
            </a:r>
          </a:p>
          <a:p>
            <a:pPr>
              <a:defRPr/>
            </a:pPr>
            <a:r>
              <a:rPr lang="en-GB" sz="1800" dirty="0" smtClean="0"/>
              <a:t>Establish the purpose</a:t>
            </a:r>
          </a:p>
          <a:p>
            <a:pPr>
              <a:defRPr/>
            </a:pPr>
            <a:r>
              <a:rPr lang="en-GB" sz="1800" dirty="0" smtClean="0"/>
              <a:t>Define the scale</a:t>
            </a:r>
          </a:p>
          <a:p>
            <a:pPr>
              <a:defRPr/>
            </a:pPr>
            <a:r>
              <a:rPr lang="en-GB" sz="1800" dirty="0" smtClean="0"/>
              <a:t>Select the feature (spatial entities) from the real world that you want to portray</a:t>
            </a:r>
          </a:p>
          <a:p>
            <a:pPr>
              <a:defRPr/>
            </a:pPr>
            <a:r>
              <a:rPr lang="en-GB" sz="1800" dirty="0" smtClean="0"/>
              <a:t>Choose a method to represent the features point line area</a:t>
            </a:r>
          </a:p>
          <a:p>
            <a:pPr>
              <a:defRPr/>
            </a:pPr>
            <a:r>
              <a:rPr lang="en-GB" sz="1800" dirty="0" smtClean="0"/>
              <a:t>Generalize the feature to provide a two dimensional representation</a:t>
            </a:r>
          </a:p>
          <a:p>
            <a:pPr>
              <a:defRPr/>
            </a:pPr>
            <a:r>
              <a:rPr lang="en-GB" sz="1800" dirty="0" smtClean="0"/>
              <a:t>Use a map projection</a:t>
            </a:r>
          </a:p>
          <a:p>
            <a:pPr>
              <a:defRPr/>
            </a:pPr>
            <a:r>
              <a:rPr lang="en-GB" sz="1800" dirty="0" smtClean="0"/>
              <a:t>Apply a spatial referencing system to locate features relative to each other</a:t>
            </a:r>
          </a:p>
          <a:p>
            <a:pPr>
              <a:defRPr/>
            </a:pPr>
            <a:r>
              <a:rPr lang="en-GB" sz="1800" dirty="0" smtClean="0"/>
              <a:t>Annotate your map with keys Legends and appropriate text.</a:t>
            </a:r>
          </a:p>
          <a:p>
            <a:pPr>
              <a:defRPr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661447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Data on the Earths Surface</a:t>
            </a:r>
          </a:p>
        </p:txBody>
      </p:sp>
      <p:pic>
        <p:nvPicPr>
          <p:cNvPr id="6147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05150" y="1600200"/>
            <a:ext cx="2932113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56268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1000" smtClean="0"/>
              <a:t>Examples of (a) paper maps</a:t>
            </a:r>
            <a:r>
              <a:rPr lang="en-US" sz="1000" i="1" smtClean="0"/>
              <a:t/>
            </a:r>
            <a:br>
              <a:rPr lang="en-US" sz="1000" i="1" smtClean="0"/>
            </a:br>
            <a:r>
              <a:rPr lang="en-US" sz="1000" i="1" smtClean="0"/>
              <a:t>Source</a:t>
            </a:r>
            <a:r>
              <a:rPr lang="en-US" sz="1000" smtClean="0"/>
              <a:t>: (a) Maps reproduced by permission of Ordnance Survey on behalf of HMSO. © Crown Copyright 2006. All rights reserved. Ordnance Survey</a:t>
            </a:r>
            <a:br>
              <a:rPr lang="en-US" sz="1000" smtClean="0"/>
            </a:br>
            <a:r>
              <a:rPr lang="en-US" sz="1000" smtClean="0"/>
              <a:t>Licence number 100030901; image shown on map brochure courtesy of Peter Baker / International Photobank</a:t>
            </a:r>
            <a:br>
              <a:rPr lang="en-US" sz="1000" smtClean="0"/>
            </a:br>
            <a:endParaRPr lang="en-GB" sz="1000" smtClean="0"/>
          </a:p>
        </p:txBody>
      </p:sp>
      <p:pic>
        <p:nvPicPr>
          <p:cNvPr id="7171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90825" y="1600200"/>
            <a:ext cx="3562350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4648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Scale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Virtually all maps and spatial data are smaller than the reality they represent.</a:t>
            </a:r>
          </a:p>
          <a:p>
            <a:pPr eaLnBrk="1" hangingPunct="1">
              <a:defRPr/>
            </a:pPr>
            <a:r>
              <a:rPr lang="en-GB" dirty="0" smtClean="0"/>
              <a:t>Scale gives us an indication of their real size.</a:t>
            </a:r>
          </a:p>
          <a:p>
            <a:pPr eaLnBrk="1" hangingPunct="1">
              <a:defRPr/>
            </a:pPr>
            <a:r>
              <a:rPr lang="en-GB" dirty="0" smtClean="0"/>
              <a:t>We could think of scale as an order of magnitude or the level of Generalisation applied to the objects.</a:t>
            </a:r>
          </a:p>
        </p:txBody>
      </p:sp>
    </p:spTree>
    <p:extLst>
      <p:ext uri="{BB962C8B-B14F-4D97-AF65-F5344CB8AC3E}">
        <p14:creationId xmlns:p14="http://schemas.microsoft.com/office/powerpoint/2010/main" val="1162311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Expressions of scale</a:t>
            </a:r>
            <a:r>
              <a:rPr lang="en-GB" smtClean="0"/>
              <a:t> </a:t>
            </a:r>
          </a:p>
        </p:txBody>
      </p:sp>
      <p:pic>
        <p:nvPicPr>
          <p:cNvPr id="9219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50925" y="2166938"/>
            <a:ext cx="7042150" cy="33956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01533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Spatial Entities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Usually represented by point line or area</a:t>
            </a:r>
          </a:p>
          <a:p>
            <a:pPr>
              <a:defRPr/>
            </a:pPr>
            <a:r>
              <a:rPr lang="en-GB" dirty="0" smtClean="0"/>
              <a:t>This could depend on the scale of the mapped area you are trying to model</a:t>
            </a:r>
          </a:p>
          <a:p>
            <a:pPr>
              <a:defRPr/>
            </a:pPr>
            <a:r>
              <a:rPr lang="en-GB" dirty="0" smtClean="0"/>
              <a:t>OS used different methods of representation depending on the scale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72777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010F51-63B4-46CF-9A66-9253DC1A3A03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pic>
        <p:nvPicPr>
          <p:cNvPr id="11267" name="Picture 2" descr="1250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81000"/>
            <a:ext cx="2617788" cy="261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3" descr="10000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100" y="385763"/>
            <a:ext cx="2617788" cy="261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4" descr="25000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81000"/>
            <a:ext cx="2617788" cy="261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5" descr="50000b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429000"/>
            <a:ext cx="2617788" cy="261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6" descr="250000b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100" y="3429000"/>
            <a:ext cx="2617788" cy="261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8" descr="1000000b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429000"/>
            <a:ext cx="2617788" cy="261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3" name="TextBox 10"/>
          <p:cNvSpPr txBox="1">
            <a:spLocks noChangeArrowheads="1"/>
          </p:cNvSpPr>
          <p:nvPr/>
        </p:nvSpPr>
        <p:spPr bwMode="auto">
          <a:xfrm>
            <a:off x="285750" y="6215063"/>
            <a:ext cx="81057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en-GB" altLang="en-US" sz="1400"/>
              <a:t>OS Superplan, Landplan, Explorer, Landranger, Tour, Route maps Crown copyright 2006</a:t>
            </a:r>
          </a:p>
        </p:txBody>
      </p:sp>
    </p:spTree>
    <p:extLst>
      <p:ext uri="{BB962C8B-B14F-4D97-AF65-F5344CB8AC3E}">
        <p14:creationId xmlns:p14="http://schemas.microsoft.com/office/powerpoint/2010/main" val="31832263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ChangeArrowheads="1"/>
          </p:cNvSpPr>
          <p:nvPr/>
        </p:nvSpPr>
        <p:spPr bwMode="auto">
          <a:xfrm>
            <a:off x="411242" y="1124744"/>
            <a:ext cx="8497887" cy="42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en-GB" altLang="en-US" sz="1600" b="1" dirty="0"/>
              <a:t>What is scale?</a:t>
            </a:r>
          </a:p>
          <a:p>
            <a:pPr eaLnBrk="1" hangingPunct="1"/>
            <a:r>
              <a:rPr lang="en-GB" altLang="en-US" sz="1600" dirty="0"/>
              <a:t>Scale is what makes map drawing possible. It takes real life things and</a:t>
            </a:r>
          </a:p>
          <a:p>
            <a:pPr eaLnBrk="1" hangingPunct="1"/>
            <a:r>
              <a:rPr lang="en-GB" altLang="en-US" sz="1600" dirty="0"/>
              <a:t>reduces them in size many times so they can be shown on a map.</a:t>
            </a:r>
          </a:p>
          <a:p>
            <a:pPr eaLnBrk="1" hangingPunct="1"/>
            <a:r>
              <a:rPr lang="en-GB" altLang="en-US" sz="1600" dirty="0"/>
              <a:t>Every map has a scale printed on the front and you should always check this</a:t>
            </a:r>
          </a:p>
          <a:p>
            <a:pPr eaLnBrk="1" hangingPunct="1"/>
            <a:r>
              <a:rPr lang="en-GB" altLang="en-US" sz="1600" dirty="0"/>
              <a:t>figure before you start reading it. It will tell you how much smaller the area</a:t>
            </a:r>
          </a:p>
          <a:p>
            <a:pPr eaLnBrk="1" hangingPunct="1"/>
            <a:r>
              <a:rPr lang="en-GB" altLang="en-US" sz="1600" dirty="0"/>
              <a:t>shown on the map is compared to the same area in real life.</a:t>
            </a:r>
          </a:p>
          <a:p>
            <a:pPr eaLnBrk="1" hangingPunct="1"/>
            <a:r>
              <a:rPr lang="en-GB" altLang="en-US" sz="1600" b="1" dirty="0"/>
              <a:t>1:25 000</a:t>
            </a:r>
          </a:p>
          <a:p>
            <a:pPr eaLnBrk="1" hangingPunct="1"/>
            <a:r>
              <a:rPr lang="en-GB" altLang="en-US" sz="1600" dirty="0"/>
              <a:t>This means that every one unit of measurement on the map (like a</a:t>
            </a:r>
          </a:p>
          <a:p>
            <a:pPr eaLnBrk="1" hangingPunct="1"/>
            <a:r>
              <a:rPr lang="en-GB" altLang="en-US" sz="1600" dirty="0"/>
              <a:t>centimetre) is the same as 25 000 of those units (in this case 25 000 cm or</a:t>
            </a:r>
          </a:p>
          <a:p>
            <a:pPr eaLnBrk="1" hangingPunct="1"/>
            <a:r>
              <a:rPr lang="en-GB" altLang="en-US" sz="1600" dirty="0"/>
              <a:t>250 metres) in real life.</a:t>
            </a:r>
          </a:p>
          <a:p>
            <a:pPr eaLnBrk="1" hangingPunct="1"/>
            <a:endParaRPr lang="en-GB" altLang="en-US" sz="1600" dirty="0"/>
          </a:p>
          <a:p>
            <a:pPr eaLnBrk="1" hangingPunct="1"/>
            <a:r>
              <a:rPr lang="en-GB" altLang="en-US" sz="1600" dirty="0"/>
              <a:t>Ordnance Survey produces maps drawn to many different scales,</a:t>
            </a:r>
          </a:p>
          <a:p>
            <a:pPr eaLnBrk="1" hangingPunct="1"/>
            <a:r>
              <a:rPr lang="en-GB" altLang="en-US" sz="1600" dirty="0"/>
              <a:t>depending on what people want to use them for.</a:t>
            </a:r>
          </a:p>
          <a:p>
            <a:pPr eaLnBrk="1" hangingPunct="1"/>
            <a:endParaRPr lang="en-GB" altLang="en-US" sz="1600" b="1" dirty="0"/>
          </a:p>
          <a:p>
            <a:pPr eaLnBrk="1" hangingPunct="1"/>
            <a:r>
              <a:rPr lang="en-GB" altLang="en-US" sz="1600" b="1" dirty="0"/>
              <a:t>Large scale maps</a:t>
            </a:r>
          </a:p>
          <a:p>
            <a:pPr eaLnBrk="1" hangingPunct="1"/>
            <a:r>
              <a:rPr lang="en-GB" altLang="en-US" sz="1600" dirty="0"/>
              <a:t>Large scale maps are better for showing individual buildings in detail</a:t>
            </a:r>
          </a:p>
          <a:p>
            <a:pPr eaLnBrk="1" hangingPunct="1"/>
            <a:r>
              <a:rPr lang="en-GB" altLang="en-US" sz="1600" dirty="0"/>
              <a:t>because they only cover a small area of land.</a:t>
            </a:r>
          </a:p>
        </p:txBody>
      </p:sp>
    </p:spTree>
    <p:extLst>
      <p:ext uri="{BB962C8B-B14F-4D97-AF65-F5344CB8AC3E}">
        <p14:creationId xmlns:p14="http://schemas.microsoft.com/office/powerpoint/2010/main" val="30626365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Scale-related generalization</a:t>
            </a:r>
            <a:r>
              <a:rPr lang="en-GB" smtClean="0"/>
              <a:t> </a:t>
            </a:r>
          </a:p>
        </p:txBody>
      </p:sp>
      <p:pic>
        <p:nvPicPr>
          <p:cNvPr id="13315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8024" y="1484784"/>
            <a:ext cx="3482975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6" name="Rectangle 3"/>
          <p:cNvSpPr>
            <a:spLocks noChangeArrowheads="1"/>
          </p:cNvSpPr>
          <p:nvPr/>
        </p:nvSpPr>
        <p:spPr bwMode="auto">
          <a:xfrm>
            <a:off x="402163" y="2564904"/>
            <a:ext cx="4572000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en-US" dirty="0"/>
              <a:t>the process of reducing detail on a map as a consequence of</a:t>
            </a:r>
          </a:p>
          <a:p>
            <a:pPr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en-US" dirty="0"/>
              <a:t>reducing the map scale</a:t>
            </a:r>
          </a:p>
        </p:txBody>
      </p:sp>
    </p:spTree>
    <p:extLst>
      <p:ext uri="{BB962C8B-B14F-4D97-AF65-F5344CB8AC3E}">
        <p14:creationId xmlns:p14="http://schemas.microsoft.com/office/powerpoint/2010/main" val="6700812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4800" dirty="0" smtClean="0"/>
              <a:t>Understand Longitude and Latitude Coordinates 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&amp; Map projections</a:t>
            </a:r>
          </a:p>
        </p:txBody>
      </p:sp>
    </p:spTree>
    <p:extLst>
      <p:ext uri="{BB962C8B-B14F-4D97-AF65-F5344CB8AC3E}">
        <p14:creationId xmlns:p14="http://schemas.microsoft.com/office/powerpoint/2010/main" val="13693269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X and Y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1772816"/>
            <a:ext cx="8013576" cy="4386709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GB" sz="2000" dirty="0" smtClean="0"/>
              <a:t>There are two major axes that separate the world. Vertical lines are called Longitude lines, and they refer to the X-coordinate. Horizontal lines are called Latitude lines, and they refer to the Y-coordinate . 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GB" sz="2000" dirty="0" smtClean="0"/>
              <a:t>The location of the Equator is identified by the X-axis at zero degrees Latitude (wrapping around the globe like a horizontal belt). The Location of the Prime Meridian is identified by the Y-axis at zero degrees Longitude (wrapping around the globe from top to bottom vertically).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GB" sz="2000" dirty="0" smtClean="0"/>
              <a:t>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000" dirty="0" smtClean="0"/>
              <a:t>The place where the Equator and Primer Meridian intersect creates four quadrants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000" dirty="0" smtClean="0"/>
              <a:t>The first quadrant has both positive X and Y coordinates, the 2nd quadrant has negative X and positive Y coordinates. The third quadrant has negative X and negative Y coordinates, and the 4th has positive X and negative Y.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000" dirty="0" smtClean="0"/>
              <a:t>These basic concepts will help you understand how to get your records with coordinate information on the map.</a:t>
            </a:r>
          </a:p>
        </p:txBody>
      </p:sp>
    </p:spTree>
    <p:extLst>
      <p:ext uri="{BB962C8B-B14F-4D97-AF65-F5344CB8AC3E}">
        <p14:creationId xmlns:p14="http://schemas.microsoft.com/office/powerpoint/2010/main" val="39410908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Create Points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584" y="2060848"/>
            <a:ext cx="7408333" cy="3450696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Some of the data you use may contain X and Y coordinates for the location of that record. If this is the case, MapInfo can read those coordinates and create a point at that location using the “Create Points” command.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Before plotting the data on the map, you should have an understanding of the basics of longitude/ latitude coordinates and how they relate to the surface of the earth. </a:t>
            </a:r>
          </a:p>
        </p:txBody>
      </p:sp>
    </p:spTree>
    <p:extLst>
      <p:ext uri="{BB962C8B-B14F-4D97-AF65-F5344CB8AC3E}">
        <p14:creationId xmlns:p14="http://schemas.microsoft.com/office/powerpoint/2010/main" val="20849972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400" smtClean="0"/>
              <a:t>The Earth from space and some commonly used global map projections</a:t>
            </a:r>
            <a:r>
              <a:rPr lang="en-GB" sz="2400" smtClean="0"/>
              <a:t> </a:t>
            </a:r>
          </a:p>
        </p:txBody>
      </p:sp>
      <p:pic>
        <p:nvPicPr>
          <p:cNvPr id="17411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4188" y="2203450"/>
            <a:ext cx="8175625" cy="33226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31090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pic>
        <p:nvPicPr>
          <p:cNvPr id="18435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47850" y="1600200"/>
            <a:ext cx="5446713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10395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smtClean="0"/>
              <a:t>Projections: (a) cylindrical; (b) azimuthal</a:t>
            </a:r>
            <a:r>
              <a:rPr lang="en-GB" sz="3200" smtClean="0"/>
              <a:t> </a:t>
            </a:r>
          </a:p>
        </p:txBody>
      </p:sp>
      <p:pic>
        <p:nvPicPr>
          <p:cNvPr id="19459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14438" y="1600200"/>
            <a:ext cx="6715125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79565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smtClean="0"/>
              <a:t>Projections: (c) conic (Continued)</a:t>
            </a:r>
            <a:endParaRPr lang="en-GB" sz="4000" smtClean="0"/>
          </a:p>
        </p:txBody>
      </p:sp>
      <p:pic>
        <p:nvPicPr>
          <p:cNvPr id="20483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514600"/>
            <a:ext cx="8229600" cy="27003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41398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Latitude and longitude</a:t>
            </a:r>
            <a:r>
              <a:rPr lang="en-GB" smtClean="0"/>
              <a:t> </a:t>
            </a:r>
          </a:p>
        </p:txBody>
      </p:sp>
      <p:pic>
        <p:nvPicPr>
          <p:cNvPr id="21507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86013" y="1600200"/>
            <a:ext cx="4370387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3791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The first quadrant has both positive X and Y coordinates, the 2nd quadrant has negative X and positive Y coordinates. The third quadrant has negative X and negative Y coordinates, and the 4th has positive X and negative Y. </a:t>
            </a:r>
          </a:p>
        </p:txBody>
      </p:sp>
    </p:spTree>
    <p:extLst>
      <p:ext uri="{BB962C8B-B14F-4D97-AF65-F5344CB8AC3E}">
        <p14:creationId xmlns:p14="http://schemas.microsoft.com/office/powerpoint/2010/main" val="34405260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2800" smtClean="0"/>
              <a:t>a) Latitude and longitude of Moscow; (b) calculating the latitude;</a:t>
            </a:r>
            <a:br>
              <a:rPr lang="en-US" sz="2800" smtClean="0"/>
            </a:br>
            <a:r>
              <a:rPr lang="en-US" sz="2800" smtClean="0"/>
              <a:t>(c) calculating the longitude</a:t>
            </a:r>
            <a:r>
              <a:rPr lang="en-GB" sz="2800" smtClean="0"/>
              <a:t> </a:t>
            </a:r>
          </a:p>
        </p:txBody>
      </p:sp>
      <p:pic>
        <p:nvPicPr>
          <p:cNvPr id="23555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19475" y="1916113"/>
            <a:ext cx="2295525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09755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IS2014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GIS2014</Template>
  <TotalTime>2</TotalTime>
  <Words>828</Words>
  <Application>Microsoft Office PowerPoint</Application>
  <PresentationFormat>On-screen Show (4:3)</PresentationFormat>
  <Paragraphs>71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GIS2014</vt:lpstr>
      <vt:lpstr>GIS B Holland 2014</vt:lpstr>
      <vt:lpstr>Introduction</vt:lpstr>
      <vt:lpstr>Topographic, Thematic etc..</vt:lpstr>
      <vt:lpstr>Data on the Earths Surface</vt:lpstr>
      <vt:lpstr>Examples of (a) paper maps Source: (a) Maps reproduced by permission of Ordnance Survey on behalf of HMSO. © Crown Copyright 2006. All rights reserved. Ordnance Survey Licence number 100030901; image shown on map brochure courtesy of Peter Baker / International Photobank </vt:lpstr>
      <vt:lpstr>Scale</vt:lpstr>
      <vt:lpstr>Expressions of scale </vt:lpstr>
      <vt:lpstr>Spatial Entities</vt:lpstr>
      <vt:lpstr>PowerPoint Presentation</vt:lpstr>
      <vt:lpstr>PowerPoint Presentation</vt:lpstr>
      <vt:lpstr>Scale-related generalization </vt:lpstr>
      <vt:lpstr>Understand Longitude and Latitude Coordinates </vt:lpstr>
      <vt:lpstr>X and Y</vt:lpstr>
      <vt:lpstr>Create Points</vt:lpstr>
      <vt:lpstr>The Earth from space and some commonly used global map projections </vt:lpstr>
      <vt:lpstr>PowerPoint Presentation</vt:lpstr>
      <vt:lpstr>Projections: (a) cylindrical; (b) azimuthal </vt:lpstr>
      <vt:lpstr>Projections: (c) conic (Continued)</vt:lpstr>
      <vt:lpstr>Latitude and longitude </vt:lpstr>
      <vt:lpstr>PowerPoint Presentation</vt:lpstr>
      <vt:lpstr>a) Latitude and longitude of Moscow; (b) calculating the latitude; (c) calculating the longitude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GIS B Holland 2014</dc:title>
  <dc:creator>Holland, Beverley</dc:creator>
  <cp:lastModifiedBy>Holland, Beverley</cp:lastModifiedBy>
  <cp:revision>1</cp:revision>
  <dcterms:created xsi:type="dcterms:W3CDTF">2014-11-07T09:53:40Z</dcterms:created>
  <dcterms:modified xsi:type="dcterms:W3CDTF">2014-11-07T09:56:28Z</dcterms:modified>
</cp:coreProperties>
</file>