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Lst>
  <p:notesMasterIdLst>
    <p:notesMasterId r:id="rId36"/>
  </p:notesMasterIdLst>
  <p:sldIdLst>
    <p:sldId id="257" r:id="rId2"/>
    <p:sldId id="258" r:id="rId3"/>
    <p:sldId id="259" r:id="rId4"/>
    <p:sldId id="274" r:id="rId5"/>
    <p:sldId id="275" r:id="rId6"/>
    <p:sldId id="277" r:id="rId7"/>
    <p:sldId id="262" r:id="rId8"/>
    <p:sldId id="282" r:id="rId9"/>
    <p:sldId id="263" r:id="rId10"/>
    <p:sldId id="288" r:id="rId11"/>
    <p:sldId id="289" r:id="rId12"/>
    <p:sldId id="264" r:id="rId13"/>
    <p:sldId id="265" r:id="rId14"/>
    <p:sldId id="266" r:id="rId15"/>
    <p:sldId id="261" r:id="rId16"/>
    <p:sldId id="278" r:id="rId17"/>
    <p:sldId id="279" r:id="rId18"/>
    <p:sldId id="280" r:id="rId19"/>
    <p:sldId id="281" r:id="rId20"/>
    <p:sldId id="267" r:id="rId21"/>
    <p:sldId id="283" r:id="rId22"/>
    <p:sldId id="268" r:id="rId23"/>
    <p:sldId id="1320" r:id="rId24"/>
    <p:sldId id="292" r:id="rId25"/>
    <p:sldId id="293" r:id="rId26"/>
    <p:sldId id="294" r:id="rId27"/>
    <p:sldId id="295" r:id="rId28"/>
    <p:sldId id="269" r:id="rId29"/>
    <p:sldId id="285" r:id="rId30"/>
    <p:sldId id="286" r:id="rId31"/>
    <p:sldId id="270" r:id="rId32"/>
    <p:sldId id="287" r:id="rId33"/>
    <p:sldId id="271" r:id="rId34"/>
    <p:sldId id="272"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2" autoAdjust="0"/>
    <p:restoredTop sz="79755" autoAdjust="0"/>
  </p:normalViewPr>
  <p:slideViewPr>
    <p:cSldViewPr snapToGrid="0">
      <p:cViewPr varScale="1">
        <p:scale>
          <a:sx n="87" d="100"/>
          <a:sy n="87" d="100"/>
        </p:scale>
        <p:origin x="1392" y="60"/>
      </p:cViewPr>
      <p:guideLst/>
    </p:cSldViewPr>
  </p:slideViewPr>
  <p:notesTextViewPr>
    <p:cViewPr>
      <p:scale>
        <a:sx n="1" d="1"/>
        <a:sy n="1" d="1"/>
      </p:scale>
      <p:origin x="0" y="0"/>
    </p:cViewPr>
  </p:notesTextViewPr>
  <p:sorterViewPr>
    <p:cViewPr>
      <p:scale>
        <a:sx n="120" d="100"/>
        <a:sy n="12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BFD8AA-81B8-47D3-ACEF-A6D823E992E7}" type="doc">
      <dgm:prSet loTypeId="urn:microsoft.com/office/officeart/2005/8/layout/process1" loCatId="process" qsTypeId="urn:microsoft.com/office/officeart/2005/8/quickstyle/simple1" qsCatId="simple" csTypeId="urn:microsoft.com/office/officeart/2005/8/colors/accent2_1" csCatId="accent2" phldr="1"/>
      <dgm:spPr/>
    </dgm:pt>
    <dgm:pt modelId="{5111DBA6-E0D6-462A-9CE5-645873331830}">
      <dgm:prSet phldrT="[Text]"/>
      <dgm:spPr/>
      <dgm:t>
        <a:bodyPr/>
        <a:lstStyle/>
        <a:p>
          <a:r>
            <a:rPr lang="en-GB" b="1" dirty="0"/>
            <a:t>Specialisation</a:t>
          </a:r>
        </a:p>
      </dgm:t>
    </dgm:pt>
    <dgm:pt modelId="{18B426BC-FA74-404B-86F5-6263B8B46BE1}" type="parTrans" cxnId="{A0C2BB0F-DC4B-493F-89E3-E93426037283}">
      <dgm:prSet/>
      <dgm:spPr/>
      <dgm:t>
        <a:bodyPr/>
        <a:lstStyle/>
        <a:p>
          <a:endParaRPr lang="en-GB"/>
        </a:p>
      </dgm:t>
    </dgm:pt>
    <dgm:pt modelId="{73C4A6FB-189F-4EE7-8DBF-6D694DBFEF32}" type="sibTrans" cxnId="{A0C2BB0F-DC4B-493F-89E3-E93426037283}">
      <dgm:prSet/>
      <dgm:spPr/>
      <dgm:t>
        <a:bodyPr/>
        <a:lstStyle/>
        <a:p>
          <a:endParaRPr lang="en-GB"/>
        </a:p>
      </dgm:t>
    </dgm:pt>
    <dgm:pt modelId="{3865048C-4945-4280-9F1A-E191B08F7DE8}">
      <dgm:prSet phldrT="[Text]"/>
      <dgm:spPr/>
      <dgm:t>
        <a:bodyPr/>
        <a:lstStyle/>
        <a:p>
          <a:r>
            <a:rPr lang="en-GB" b="1" dirty="0"/>
            <a:t>Hierarchy of Authority</a:t>
          </a:r>
        </a:p>
      </dgm:t>
    </dgm:pt>
    <dgm:pt modelId="{0F397958-EA65-40A8-A481-83EB9EC0C994}" type="parTrans" cxnId="{01B16554-4E4A-475B-B532-9CD57EC5A8B0}">
      <dgm:prSet/>
      <dgm:spPr/>
      <dgm:t>
        <a:bodyPr/>
        <a:lstStyle/>
        <a:p>
          <a:endParaRPr lang="en-GB"/>
        </a:p>
      </dgm:t>
    </dgm:pt>
    <dgm:pt modelId="{6C04C337-85A1-44A6-A442-8AE409527D99}" type="sibTrans" cxnId="{01B16554-4E4A-475B-B532-9CD57EC5A8B0}">
      <dgm:prSet/>
      <dgm:spPr/>
      <dgm:t>
        <a:bodyPr/>
        <a:lstStyle/>
        <a:p>
          <a:endParaRPr lang="en-GB"/>
        </a:p>
      </dgm:t>
    </dgm:pt>
    <dgm:pt modelId="{991A9C59-DF54-4B5C-8AFB-5C60F3390F9A}">
      <dgm:prSet phldrT="[Text]"/>
      <dgm:spPr/>
      <dgm:t>
        <a:bodyPr/>
        <a:lstStyle/>
        <a:p>
          <a:r>
            <a:rPr lang="en-GB" b="1" dirty="0"/>
            <a:t>System of Rules</a:t>
          </a:r>
        </a:p>
      </dgm:t>
    </dgm:pt>
    <dgm:pt modelId="{BA6C9886-B407-406B-8EE5-39E055C29B9D}" type="parTrans" cxnId="{DEFAEB08-4C34-4FC0-97DD-1C2E72C2F762}">
      <dgm:prSet/>
      <dgm:spPr/>
      <dgm:t>
        <a:bodyPr/>
        <a:lstStyle/>
        <a:p>
          <a:endParaRPr lang="en-GB"/>
        </a:p>
      </dgm:t>
    </dgm:pt>
    <dgm:pt modelId="{918C8428-598A-416B-B038-B3A5FFFD5C89}" type="sibTrans" cxnId="{DEFAEB08-4C34-4FC0-97DD-1C2E72C2F762}">
      <dgm:prSet/>
      <dgm:spPr/>
      <dgm:t>
        <a:bodyPr/>
        <a:lstStyle/>
        <a:p>
          <a:endParaRPr lang="en-GB"/>
        </a:p>
      </dgm:t>
    </dgm:pt>
    <dgm:pt modelId="{3CEEB082-5FE3-4836-884A-CD537FDAF3A5}">
      <dgm:prSet phldrT="[Text]"/>
      <dgm:spPr/>
      <dgm:t>
        <a:bodyPr/>
        <a:lstStyle/>
        <a:p>
          <a:r>
            <a:rPr lang="en-GB" b="1" dirty="0"/>
            <a:t>Impersonal Behaviour</a:t>
          </a:r>
        </a:p>
      </dgm:t>
    </dgm:pt>
    <dgm:pt modelId="{C79BE86A-7077-42CD-A893-536BFAFE9306}" type="parTrans" cxnId="{D8D0F4AD-B125-4BDD-94FF-101C85B6DC50}">
      <dgm:prSet/>
      <dgm:spPr/>
      <dgm:t>
        <a:bodyPr/>
        <a:lstStyle/>
        <a:p>
          <a:endParaRPr lang="en-GB"/>
        </a:p>
      </dgm:t>
    </dgm:pt>
    <dgm:pt modelId="{4154BB12-9C49-4C6C-AD19-DB57139223F6}" type="sibTrans" cxnId="{D8D0F4AD-B125-4BDD-94FF-101C85B6DC50}">
      <dgm:prSet/>
      <dgm:spPr/>
      <dgm:t>
        <a:bodyPr/>
        <a:lstStyle/>
        <a:p>
          <a:endParaRPr lang="en-GB"/>
        </a:p>
      </dgm:t>
    </dgm:pt>
    <dgm:pt modelId="{6C93E531-7195-4D3A-8B40-DB7CDA34B3C3}" type="pres">
      <dgm:prSet presAssocID="{71BFD8AA-81B8-47D3-ACEF-A6D823E992E7}" presName="Name0" presStyleCnt="0">
        <dgm:presLayoutVars>
          <dgm:dir/>
          <dgm:resizeHandles val="exact"/>
        </dgm:presLayoutVars>
      </dgm:prSet>
      <dgm:spPr/>
    </dgm:pt>
    <dgm:pt modelId="{EB71E35C-AAF8-467B-A6B1-C4BC0068881C}" type="pres">
      <dgm:prSet presAssocID="{5111DBA6-E0D6-462A-9CE5-645873331830}" presName="node" presStyleLbl="node1" presStyleIdx="0" presStyleCnt="4" custLinFactNeighborX="-62912">
        <dgm:presLayoutVars>
          <dgm:bulletEnabled val="1"/>
        </dgm:presLayoutVars>
      </dgm:prSet>
      <dgm:spPr/>
    </dgm:pt>
    <dgm:pt modelId="{2393B568-34BB-49A4-A4F1-FB8B01524444}" type="pres">
      <dgm:prSet presAssocID="{73C4A6FB-189F-4EE7-8DBF-6D694DBFEF32}" presName="sibTrans" presStyleLbl="sibTrans2D1" presStyleIdx="0" presStyleCnt="3"/>
      <dgm:spPr/>
    </dgm:pt>
    <dgm:pt modelId="{7DE5D061-D69C-43FB-AA88-3E3D5D7A108F}" type="pres">
      <dgm:prSet presAssocID="{73C4A6FB-189F-4EE7-8DBF-6D694DBFEF32}" presName="connectorText" presStyleLbl="sibTrans2D1" presStyleIdx="0" presStyleCnt="3"/>
      <dgm:spPr/>
    </dgm:pt>
    <dgm:pt modelId="{9788837C-3DC3-40F6-B4D6-94A59B013499}" type="pres">
      <dgm:prSet presAssocID="{3865048C-4945-4280-9F1A-E191B08F7DE8}" presName="node" presStyleLbl="node1" presStyleIdx="1" presStyleCnt="4">
        <dgm:presLayoutVars>
          <dgm:bulletEnabled val="1"/>
        </dgm:presLayoutVars>
      </dgm:prSet>
      <dgm:spPr/>
    </dgm:pt>
    <dgm:pt modelId="{319797B9-EEEA-4D3B-BE39-E8DFB88987DE}" type="pres">
      <dgm:prSet presAssocID="{6C04C337-85A1-44A6-A442-8AE409527D99}" presName="sibTrans" presStyleLbl="sibTrans2D1" presStyleIdx="1" presStyleCnt="3"/>
      <dgm:spPr/>
    </dgm:pt>
    <dgm:pt modelId="{BA122572-96FC-409B-8C99-FB5EA0B4C566}" type="pres">
      <dgm:prSet presAssocID="{6C04C337-85A1-44A6-A442-8AE409527D99}" presName="connectorText" presStyleLbl="sibTrans2D1" presStyleIdx="1" presStyleCnt="3"/>
      <dgm:spPr/>
    </dgm:pt>
    <dgm:pt modelId="{E41B90FE-8E82-4BC6-B6EC-8506A2A855EC}" type="pres">
      <dgm:prSet presAssocID="{991A9C59-DF54-4B5C-8AFB-5C60F3390F9A}" presName="node" presStyleLbl="node1" presStyleIdx="2" presStyleCnt="4">
        <dgm:presLayoutVars>
          <dgm:bulletEnabled val="1"/>
        </dgm:presLayoutVars>
      </dgm:prSet>
      <dgm:spPr/>
    </dgm:pt>
    <dgm:pt modelId="{3F92FDA5-E8E7-475E-BE4B-D4786ED84BB9}" type="pres">
      <dgm:prSet presAssocID="{918C8428-598A-416B-B038-B3A5FFFD5C89}" presName="sibTrans" presStyleLbl="sibTrans2D1" presStyleIdx="2" presStyleCnt="3"/>
      <dgm:spPr/>
    </dgm:pt>
    <dgm:pt modelId="{4C1B28CD-8D49-4B65-8FA3-D154CF276C67}" type="pres">
      <dgm:prSet presAssocID="{918C8428-598A-416B-B038-B3A5FFFD5C89}" presName="connectorText" presStyleLbl="sibTrans2D1" presStyleIdx="2" presStyleCnt="3"/>
      <dgm:spPr/>
    </dgm:pt>
    <dgm:pt modelId="{FEAD05B5-7381-48CB-ABF7-B3068F4A1DF2}" type="pres">
      <dgm:prSet presAssocID="{3CEEB082-5FE3-4836-884A-CD537FDAF3A5}" presName="node" presStyleLbl="node1" presStyleIdx="3" presStyleCnt="4">
        <dgm:presLayoutVars>
          <dgm:bulletEnabled val="1"/>
        </dgm:presLayoutVars>
      </dgm:prSet>
      <dgm:spPr/>
    </dgm:pt>
  </dgm:ptLst>
  <dgm:cxnLst>
    <dgm:cxn modelId="{DEFAEB08-4C34-4FC0-97DD-1C2E72C2F762}" srcId="{71BFD8AA-81B8-47D3-ACEF-A6D823E992E7}" destId="{991A9C59-DF54-4B5C-8AFB-5C60F3390F9A}" srcOrd="2" destOrd="0" parTransId="{BA6C9886-B407-406B-8EE5-39E055C29B9D}" sibTransId="{918C8428-598A-416B-B038-B3A5FFFD5C89}"/>
    <dgm:cxn modelId="{5244250E-10E4-45EF-B14F-DDF719BC3F5A}" type="presOf" srcId="{73C4A6FB-189F-4EE7-8DBF-6D694DBFEF32}" destId="{7DE5D061-D69C-43FB-AA88-3E3D5D7A108F}" srcOrd="1" destOrd="0" presId="urn:microsoft.com/office/officeart/2005/8/layout/process1"/>
    <dgm:cxn modelId="{A0C2BB0F-DC4B-493F-89E3-E93426037283}" srcId="{71BFD8AA-81B8-47D3-ACEF-A6D823E992E7}" destId="{5111DBA6-E0D6-462A-9CE5-645873331830}" srcOrd="0" destOrd="0" parTransId="{18B426BC-FA74-404B-86F5-6263B8B46BE1}" sibTransId="{73C4A6FB-189F-4EE7-8DBF-6D694DBFEF32}"/>
    <dgm:cxn modelId="{7DDA9129-D6B3-4DBC-AA16-1A67DB466FCF}" type="presOf" srcId="{5111DBA6-E0D6-462A-9CE5-645873331830}" destId="{EB71E35C-AAF8-467B-A6B1-C4BC0068881C}" srcOrd="0" destOrd="0" presId="urn:microsoft.com/office/officeart/2005/8/layout/process1"/>
    <dgm:cxn modelId="{01B16554-4E4A-475B-B532-9CD57EC5A8B0}" srcId="{71BFD8AA-81B8-47D3-ACEF-A6D823E992E7}" destId="{3865048C-4945-4280-9F1A-E191B08F7DE8}" srcOrd="1" destOrd="0" parTransId="{0F397958-EA65-40A8-A481-83EB9EC0C994}" sibTransId="{6C04C337-85A1-44A6-A442-8AE409527D99}"/>
    <dgm:cxn modelId="{1F4C9084-89D7-454D-B37D-30AC6A2F3BD4}" type="presOf" srcId="{6C04C337-85A1-44A6-A442-8AE409527D99}" destId="{BA122572-96FC-409B-8C99-FB5EA0B4C566}" srcOrd="1" destOrd="0" presId="urn:microsoft.com/office/officeart/2005/8/layout/process1"/>
    <dgm:cxn modelId="{ECC00498-2815-4D70-86CA-B3D99B9FAAEA}" type="presOf" srcId="{6C04C337-85A1-44A6-A442-8AE409527D99}" destId="{319797B9-EEEA-4D3B-BE39-E8DFB88987DE}" srcOrd="0" destOrd="0" presId="urn:microsoft.com/office/officeart/2005/8/layout/process1"/>
    <dgm:cxn modelId="{D8D0F4AD-B125-4BDD-94FF-101C85B6DC50}" srcId="{71BFD8AA-81B8-47D3-ACEF-A6D823E992E7}" destId="{3CEEB082-5FE3-4836-884A-CD537FDAF3A5}" srcOrd="3" destOrd="0" parTransId="{C79BE86A-7077-42CD-A893-536BFAFE9306}" sibTransId="{4154BB12-9C49-4C6C-AD19-DB57139223F6}"/>
    <dgm:cxn modelId="{E19AE6C7-7913-4100-8724-47D92207D943}" type="presOf" srcId="{3865048C-4945-4280-9F1A-E191B08F7DE8}" destId="{9788837C-3DC3-40F6-B4D6-94A59B013499}" srcOrd="0" destOrd="0" presId="urn:microsoft.com/office/officeart/2005/8/layout/process1"/>
    <dgm:cxn modelId="{BA604CD4-31EC-46F4-A1A0-2AFCC7FAD07E}" type="presOf" srcId="{3CEEB082-5FE3-4836-884A-CD537FDAF3A5}" destId="{FEAD05B5-7381-48CB-ABF7-B3068F4A1DF2}" srcOrd="0" destOrd="0" presId="urn:microsoft.com/office/officeart/2005/8/layout/process1"/>
    <dgm:cxn modelId="{4603CAD7-A10A-4111-8DCA-0EDC3277DA4F}" type="presOf" srcId="{71BFD8AA-81B8-47D3-ACEF-A6D823E992E7}" destId="{6C93E531-7195-4D3A-8B40-DB7CDA34B3C3}" srcOrd="0" destOrd="0" presId="urn:microsoft.com/office/officeart/2005/8/layout/process1"/>
    <dgm:cxn modelId="{868225E4-CC4A-45F0-AF75-B4B49DC1DE0F}" type="presOf" srcId="{991A9C59-DF54-4B5C-8AFB-5C60F3390F9A}" destId="{E41B90FE-8E82-4BC6-B6EC-8506A2A855EC}" srcOrd="0" destOrd="0" presId="urn:microsoft.com/office/officeart/2005/8/layout/process1"/>
    <dgm:cxn modelId="{372718ED-AB8A-4C35-B29D-70808E9534C9}" type="presOf" srcId="{918C8428-598A-416B-B038-B3A5FFFD5C89}" destId="{4C1B28CD-8D49-4B65-8FA3-D154CF276C67}" srcOrd="1" destOrd="0" presId="urn:microsoft.com/office/officeart/2005/8/layout/process1"/>
    <dgm:cxn modelId="{A556C8F9-9420-480E-9DAA-70391D10E2CD}" type="presOf" srcId="{918C8428-598A-416B-B038-B3A5FFFD5C89}" destId="{3F92FDA5-E8E7-475E-BE4B-D4786ED84BB9}" srcOrd="0" destOrd="0" presId="urn:microsoft.com/office/officeart/2005/8/layout/process1"/>
    <dgm:cxn modelId="{5C6634FA-849F-4123-A81B-9E27D1B2D7B9}" type="presOf" srcId="{73C4A6FB-189F-4EE7-8DBF-6D694DBFEF32}" destId="{2393B568-34BB-49A4-A4F1-FB8B01524444}" srcOrd="0" destOrd="0" presId="urn:microsoft.com/office/officeart/2005/8/layout/process1"/>
    <dgm:cxn modelId="{0867F2AB-A78E-4EDD-AFA2-BFB0A41B0635}" type="presParOf" srcId="{6C93E531-7195-4D3A-8B40-DB7CDA34B3C3}" destId="{EB71E35C-AAF8-467B-A6B1-C4BC0068881C}" srcOrd="0" destOrd="0" presId="urn:microsoft.com/office/officeart/2005/8/layout/process1"/>
    <dgm:cxn modelId="{12637263-60B6-4B43-B44B-0935443FF217}" type="presParOf" srcId="{6C93E531-7195-4D3A-8B40-DB7CDA34B3C3}" destId="{2393B568-34BB-49A4-A4F1-FB8B01524444}" srcOrd="1" destOrd="0" presId="urn:microsoft.com/office/officeart/2005/8/layout/process1"/>
    <dgm:cxn modelId="{47BABFFB-FA52-4847-86EB-7FA7D504CA02}" type="presParOf" srcId="{2393B568-34BB-49A4-A4F1-FB8B01524444}" destId="{7DE5D061-D69C-43FB-AA88-3E3D5D7A108F}" srcOrd="0" destOrd="0" presId="urn:microsoft.com/office/officeart/2005/8/layout/process1"/>
    <dgm:cxn modelId="{5FA33C53-0DA1-4683-A5C2-0ADD353D17AD}" type="presParOf" srcId="{6C93E531-7195-4D3A-8B40-DB7CDA34B3C3}" destId="{9788837C-3DC3-40F6-B4D6-94A59B013499}" srcOrd="2" destOrd="0" presId="urn:microsoft.com/office/officeart/2005/8/layout/process1"/>
    <dgm:cxn modelId="{97BED6BC-659D-4780-BA76-74030F68F195}" type="presParOf" srcId="{6C93E531-7195-4D3A-8B40-DB7CDA34B3C3}" destId="{319797B9-EEEA-4D3B-BE39-E8DFB88987DE}" srcOrd="3" destOrd="0" presId="urn:microsoft.com/office/officeart/2005/8/layout/process1"/>
    <dgm:cxn modelId="{FD7135EC-FA0A-4A85-9DBB-B16F1D4123D4}" type="presParOf" srcId="{319797B9-EEEA-4D3B-BE39-E8DFB88987DE}" destId="{BA122572-96FC-409B-8C99-FB5EA0B4C566}" srcOrd="0" destOrd="0" presId="urn:microsoft.com/office/officeart/2005/8/layout/process1"/>
    <dgm:cxn modelId="{DAA9757E-23A6-4748-8F9C-B23D9EFE988D}" type="presParOf" srcId="{6C93E531-7195-4D3A-8B40-DB7CDA34B3C3}" destId="{E41B90FE-8E82-4BC6-B6EC-8506A2A855EC}" srcOrd="4" destOrd="0" presId="urn:microsoft.com/office/officeart/2005/8/layout/process1"/>
    <dgm:cxn modelId="{B3E4CFB3-4599-4D86-874A-9A96FA59B49C}" type="presParOf" srcId="{6C93E531-7195-4D3A-8B40-DB7CDA34B3C3}" destId="{3F92FDA5-E8E7-475E-BE4B-D4786ED84BB9}" srcOrd="5" destOrd="0" presId="urn:microsoft.com/office/officeart/2005/8/layout/process1"/>
    <dgm:cxn modelId="{E4E3A67C-0EF8-435E-A209-4DB353ABEFD0}" type="presParOf" srcId="{3F92FDA5-E8E7-475E-BE4B-D4786ED84BB9}" destId="{4C1B28CD-8D49-4B65-8FA3-D154CF276C67}" srcOrd="0" destOrd="0" presId="urn:microsoft.com/office/officeart/2005/8/layout/process1"/>
    <dgm:cxn modelId="{02463363-5B86-4FC4-BD28-00B23D70ADE8}" type="presParOf" srcId="{6C93E531-7195-4D3A-8B40-DB7CDA34B3C3}" destId="{FEAD05B5-7381-48CB-ABF7-B3068F4A1DF2}"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28F9F9-CC42-4551-AD9F-D36C585D4EA6}" type="doc">
      <dgm:prSet loTypeId="urn:microsoft.com/office/officeart/2005/8/layout/process4" loCatId="process" qsTypeId="urn:microsoft.com/office/officeart/2005/8/quickstyle/simple2" qsCatId="simple" csTypeId="urn:microsoft.com/office/officeart/2005/8/colors/accent1_2" csCatId="accent1"/>
      <dgm:spPr/>
      <dgm:t>
        <a:bodyPr/>
        <a:lstStyle/>
        <a:p>
          <a:endParaRPr lang="en-US"/>
        </a:p>
      </dgm:t>
    </dgm:pt>
    <dgm:pt modelId="{B353415D-5B0E-4206-AD42-9263F0795446}">
      <dgm:prSet/>
      <dgm:spPr/>
      <dgm:t>
        <a:bodyPr/>
        <a:lstStyle/>
        <a:p>
          <a:r>
            <a:rPr lang="en-GB"/>
            <a:t>Rejects the idea of ‘one best form or structure’ or ‘optimum state’ for an organisation.</a:t>
          </a:r>
          <a:endParaRPr lang="en-US"/>
        </a:p>
      </dgm:t>
    </dgm:pt>
    <dgm:pt modelId="{2A220E2D-2633-4319-9813-0E72A25877F9}" type="parTrans" cxnId="{7F8A5F1C-9695-41F1-92F4-D55E86B1A651}">
      <dgm:prSet/>
      <dgm:spPr/>
      <dgm:t>
        <a:bodyPr/>
        <a:lstStyle/>
        <a:p>
          <a:endParaRPr lang="en-US"/>
        </a:p>
      </dgm:t>
    </dgm:pt>
    <dgm:pt modelId="{8AAFBCF2-B04F-4B36-82C0-900EAA2A3DFB}" type="sibTrans" cxnId="{7F8A5F1C-9695-41F1-92F4-D55E86B1A651}">
      <dgm:prSet/>
      <dgm:spPr/>
      <dgm:t>
        <a:bodyPr/>
        <a:lstStyle/>
        <a:p>
          <a:endParaRPr lang="en-US"/>
        </a:p>
      </dgm:t>
    </dgm:pt>
    <dgm:pt modelId="{931AF5F4-BBEE-40AF-8B22-FDAA9967952A}">
      <dgm:prSet/>
      <dgm:spPr/>
      <dgm:t>
        <a:bodyPr/>
        <a:lstStyle/>
        <a:p>
          <a:r>
            <a:rPr lang="en-GB"/>
            <a:t>Focus placed on examining situational variables.</a:t>
          </a:r>
          <a:endParaRPr lang="en-US"/>
        </a:p>
      </dgm:t>
    </dgm:pt>
    <dgm:pt modelId="{788327A7-D5AC-4525-9FE8-23A3D1BC07C2}" type="parTrans" cxnId="{9B2FE984-023B-412F-8F25-F585B053C342}">
      <dgm:prSet/>
      <dgm:spPr/>
      <dgm:t>
        <a:bodyPr/>
        <a:lstStyle/>
        <a:p>
          <a:endParaRPr lang="en-US"/>
        </a:p>
      </dgm:t>
    </dgm:pt>
    <dgm:pt modelId="{14AED759-B340-4CDD-91C0-0BD7C43632F5}" type="sibTrans" cxnId="{9B2FE984-023B-412F-8F25-F585B053C342}">
      <dgm:prSet/>
      <dgm:spPr/>
      <dgm:t>
        <a:bodyPr/>
        <a:lstStyle/>
        <a:p>
          <a:endParaRPr lang="en-US"/>
        </a:p>
      </dgm:t>
    </dgm:pt>
    <dgm:pt modelId="{0D01FEDD-A2A9-4D17-9E09-E051CDABB5AF}">
      <dgm:prSet/>
      <dgm:spPr/>
      <dgm:t>
        <a:bodyPr/>
        <a:lstStyle/>
        <a:p>
          <a:r>
            <a:rPr lang="en-GB"/>
            <a:t>Successful design is dependent (i.e. contingent) upon organisational:</a:t>
          </a:r>
          <a:endParaRPr lang="en-US"/>
        </a:p>
      </dgm:t>
    </dgm:pt>
    <dgm:pt modelId="{BA3B299A-388A-43EA-BB51-4903A17DAE9C}" type="parTrans" cxnId="{02AAEA4A-3D21-4B8B-B16A-871C0B6A3AE2}">
      <dgm:prSet/>
      <dgm:spPr/>
      <dgm:t>
        <a:bodyPr/>
        <a:lstStyle/>
        <a:p>
          <a:endParaRPr lang="en-US"/>
        </a:p>
      </dgm:t>
    </dgm:pt>
    <dgm:pt modelId="{DF98E2AD-EE87-4799-BD7D-469A8AF4E96A}" type="sibTrans" cxnId="{02AAEA4A-3D21-4B8B-B16A-871C0B6A3AE2}">
      <dgm:prSet/>
      <dgm:spPr/>
      <dgm:t>
        <a:bodyPr/>
        <a:lstStyle/>
        <a:p>
          <a:endParaRPr lang="en-US"/>
        </a:p>
      </dgm:t>
    </dgm:pt>
    <dgm:pt modelId="{BAE48E21-3B84-47A8-BAA4-8EB82C565C85}">
      <dgm:prSet/>
      <dgm:spPr/>
      <dgm:t>
        <a:bodyPr/>
        <a:lstStyle/>
        <a:p>
          <a:r>
            <a:rPr lang="en-GB"/>
            <a:t>Purpose</a:t>
          </a:r>
          <a:endParaRPr lang="en-US"/>
        </a:p>
      </dgm:t>
    </dgm:pt>
    <dgm:pt modelId="{044DA3C7-F2D2-4B26-B810-DC8ABE14BFEE}" type="parTrans" cxnId="{356FF40B-E109-4D3C-8D0A-B73F9A5631EA}">
      <dgm:prSet/>
      <dgm:spPr/>
      <dgm:t>
        <a:bodyPr/>
        <a:lstStyle/>
        <a:p>
          <a:endParaRPr lang="en-US"/>
        </a:p>
      </dgm:t>
    </dgm:pt>
    <dgm:pt modelId="{1D9641AB-24D8-4E78-AA3C-C94C8EAA2146}" type="sibTrans" cxnId="{356FF40B-E109-4D3C-8D0A-B73F9A5631EA}">
      <dgm:prSet/>
      <dgm:spPr/>
      <dgm:t>
        <a:bodyPr/>
        <a:lstStyle/>
        <a:p>
          <a:endParaRPr lang="en-US"/>
        </a:p>
      </dgm:t>
    </dgm:pt>
    <dgm:pt modelId="{E3A93D57-DDC3-434F-AD2F-9574557FBC64}">
      <dgm:prSet/>
      <dgm:spPr/>
      <dgm:t>
        <a:bodyPr/>
        <a:lstStyle/>
        <a:p>
          <a:r>
            <a:rPr lang="en-GB"/>
            <a:t>Culture</a:t>
          </a:r>
          <a:endParaRPr lang="en-US"/>
        </a:p>
      </dgm:t>
    </dgm:pt>
    <dgm:pt modelId="{1F5EA248-4598-49DB-B553-0133127E342D}" type="parTrans" cxnId="{066765CC-BA03-4CBD-BB7C-91158482E094}">
      <dgm:prSet/>
      <dgm:spPr/>
      <dgm:t>
        <a:bodyPr/>
        <a:lstStyle/>
        <a:p>
          <a:endParaRPr lang="en-US"/>
        </a:p>
      </dgm:t>
    </dgm:pt>
    <dgm:pt modelId="{499CF8E3-6B05-461A-87F3-2EC6EF4D7357}" type="sibTrans" cxnId="{066765CC-BA03-4CBD-BB7C-91158482E094}">
      <dgm:prSet/>
      <dgm:spPr/>
      <dgm:t>
        <a:bodyPr/>
        <a:lstStyle/>
        <a:p>
          <a:endParaRPr lang="en-US"/>
        </a:p>
      </dgm:t>
    </dgm:pt>
    <dgm:pt modelId="{B41AB191-060C-4C74-B85D-23E06886FFC7}">
      <dgm:prSet/>
      <dgm:spPr/>
      <dgm:t>
        <a:bodyPr/>
        <a:lstStyle/>
        <a:p>
          <a:r>
            <a:rPr lang="en-GB"/>
            <a:t>Size</a:t>
          </a:r>
          <a:endParaRPr lang="en-US"/>
        </a:p>
      </dgm:t>
    </dgm:pt>
    <dgm:pt modelId="{32016B31-5D0D-4DF7-B7F2-A27AED3BBC02}" type="parTrans" cxnId="{DFB43734-0943-472A-8C7C-81D1F9FD14F9}">
      <dgm:prSet/>
      <dgm:spPr/>
      <dgm:t>
        <a:bodyPr/>
        <a:lstStyle/>
        <a:p>
          <a:endParaRPr lang="en-US"/>
        </a:p>
      </dgm:t>
    </dgm:pt>
    <dgm:pt modelId="{52314DEF-36D4-4171-B432-DF94ADBF68AC}" type="sibTrans" cxnId="{DFB43734-0943-472A-8C7C-81D1F9FD14F9}">
      <dgm:prSet/>
      <dgm:spPr/>
      <dgm:t>
        <a:bodyPr/>
        <a:lstStyle/>
        <a:p>
          <a:endParaRPr lang="en-US"/>
        </a:p>
      </dgm:t>
    </dgm:pt>
    <dgm:pt modelId="{76B8DD2F-6BE1-4416-B9D7-35A1CD97F073}">
      <dgm:prSet/>
      <dgm:spPr/>
      <dgm:t>
        <a:bodyPr/>
        <a:lstStyle/>
        <a:p>
          <a:r>
            <a:rPr lang="en-GB"/>
            <a:t>Technology</a:t>
          </a:r>
          <a:endParaRPr lang="en-US"/>
        </a:p>
      </dgm:t>
    </dgm:pt>
    <dgm:pt modelId="{1EF8AFFB-1AC2-49AF-B844-A67B299E9BF8}" type="parTrans" cxnId="{7FCF8338-DF11-48C5-806D-4029E8FB357A}">
      <dgm:prSet/>
      <dgm:spPr/>
      <dgm:t>
        <a:bodyPr/>
        <a:lstStyle/>
        <a:p>
          <a:endParaRPr lang="en-US"/>
        </a:p>
      </dgm:t>
    </dgm:pt>
    <dgm:pt modelId="{215207F1-D3CA-49EE-A019-ACFB5F256A83}" type="sibTrans" cxnId="{7FCF8338-DF11-48C5-806D-4029E8FB357A}">
      <dgm:prSet/>
      <dgm:spPr/>
      <dgm:t>
        <a:bodyPr/>
        <a:lstStyle/>
        <a:p>
          <a:endParaRPr lang="en-US"/>
        </a:p>
      </dgm:t>
    </dgm:pt>
    <dgm:pt modelId="{77EE568C-F535-4C5B-B893-DF68EB648331}">
      <dgm:prSet/>
      <dgm:spPr/>
      <dgm:t>
        <a:bodyPr/>
        <a:lstStyle/>
        <a:p>
          <a:r>
            <a:rPr lang="en-GB"/>
            <a:t>Environment.</a:t>
          </a:r>
          <a:endParaRPr lang="en-US"/>
        </a:p>
      </dgm:t>
    </dgm:pt>
    <dgm:pt modelId="{CE0C1631-555E-4360-8083-B76AD9E1B102}" type="parTrans" cxnId="{1B94E799-65B3-45A0-961C-1BAC8C308A02}">
      <dgm:prSet/>
      <dgm:spPr/>
      <dgm:t>
        <a:bodyPr/>
        <a:lstStyle/>
        <a:p>
          <a:endParaRPr lang="en-US"/>
        </a:p>
      </dgm:t>
    </dgm:pt>
    <dgm:pt modelId="{935BEECC-BD24-4FDF-B76D-EC824262DB88}" type="sibTrans" cxnId="{1B94E799-65B3-45A0-961C-1BAC8C308A02}">
      <dgm:prSet/>
      <dgm:spPr/>
      <dgm:t>
        <a:bodyPr/>
        <a:lstStyle/>
        <a:p>
          <a:endParaRPr lang="en-US"/>
        </a:p>
      </dgm:t>
    </dgm:pt>
    <dgm:pt modelId="{C9271963-9BDD-4407-867E-FDDCF3AEFA61}" type="pres">
      <dgm:prSet presAssocID="{5128F9F9-CC42-4551-AD9F-D36C585D4EA6}" presName="Name0" presStyleCnt="0">
        <dgm:presLayoutVars>
          <dgm:dir/>
          <dgm:animLvl val="lvl"/>
          <dgm:resizeHandles val="exact"/>
        </dgm:presLayoutVars>
      </dgm:prSet>
      <dgm:spPr/>
    </dgm:pt>
    <dgm:pt modelId="{8217B843-7F50-4E4B-8C80-073091BA39F4}" type="pres">
      <dgm:prSet presAssocID="{0D01FEDD-A2A9-4D17-9E09-E051CDABB5AF}" presName="boxAndChildren" presStyleCnt="0"/>
      <dgm:spPr/>
    </dgm:pt>
    <dgm:pt modelId="{EEFFF6DE-169D-43D6-85EB-4B6D61E155ED}" type="pres">
      <dgm:prSet presAssocID="{0D01FEDD-A2A9-4D17-9E09-E051CDABB5AF}" presName="parentTextBox" presStyleLbl="node1" presStyleIdx="0" presStyleCnt="3"/>
      <dgm:spPr/>
    </dgm:pt>
    <dgm:pt modelId="{CC0D4D8D-0D73-4123-B734-F397D93D8616}" type="pres">
      <dgm:prSet presAssocID="{0D01FEDD-A2A9-4D17-9E09-E051CDABB5AF}" presName="entireBox" presStyleLbl="node1" presStyleIdx="0" presStyleCnt="3"/>
      <dgm:spPr/>
    </dgm:pt>
    <dgm:pt modelId="{AFE3F40C-F077-45CC-B662-6A8CFF182DE4}" type="pres">
      <dgm:prSet presAssocID="{0D01FEDD-A2A9-4D17-9E09-E051CDABB5AF}" presName="descendantBox" presStyleCnt="0"/>
      <dgm:spPr/>
    </dgm:pt>
    <dgm:pt modelId="{EA7D75EB-F936-4274-99AD-098648DE1947}" type="pres">
      <dgm:prSet presAssocID="{BAE48E21-3B84-47A8-BAA4-8EB82C565C85}" presName="childTextBox" presStyleLbl="fgAccFollowNode1" presStyleIdx="0" presStyleCnt="5">
        <dgm:presLayoutVars>
          <dgm:bulletEnabled val="1"/>
        </dgm:presLayoutVars>
      </dgm:prSet>
      <dgm:spPr/>
    </dgm:pt>
    <dgm:pt modelId="{6F49508D-0A64-426A-8BBF-2F002BF2AA99}" type="pres">
      <dgm:prSet presAssocID="{E3A93D57-DDC3-434F-AD2F-9574557FBC64}" presName="childTextBox" presStyleLbl="fgAccFollowNode1" presStyleIdx="1" presStyleCnt="5">
        <dgm:presLayoutVars>
          <dgm:bulletEnabled val="1"/>
        </dgm:presLayoutVars>
      </dgm:prSet>
      <dgm:spPr/>
    </dgm:pt>
    <dgm:pt modelId="{B98E6344-0E2E-4FC5-A279-9E8FC8AEFBED}" type="pres">
      <dgm:prSet presAssocID="{B41AB191-060C-4C74-B85D-23E06886FFC7}" presName="childTextBox" presStyleLbl="fgAccFollowNode1" presStyleIdx="2" presStyleCnt="5">
        <dgm:presLayoutVars>
          <dgm:bulletEnabled val="1"/>
        </dgm:presLayoutVars>
      </dgm:prSet>
      <dgm:spPr/>
    </dgm:pt>
    <dgm:pt modelId="{D0819815-8C6C-4109-A8AC-7EFE7288FF91}" type="pres">
      <dgm:prSet presAssocID="{76B8DD2F-6BE1-4416-B9D7-35A1CD97F073}" presName="childTextBox" presStyleLbl="fgAccFollowNode1" presStyleIdx="3" presStyleCnt="5">
        <dgm:presLayoutVars>
          <dgm:bulletEnabled val="1"/>
        </dgm:presLayoutVars>
      </dgm:prSet>
      <dgm:spPr/>
    </dgm:pt>
    <dgm:pt modelId="{36ABE17C-BA56-4112-85E3-B44CE76AEDFD}" type="pres">
      <dgm:prSet presAssocID="{77EE568C-F535-4C5B-B893-DF68EB648331}" presName="childTextBox" presStyleLbl="fgAccFollowNode1" presStyleIdx="4" presStyleCnt="5">
        <dgm:presLayoutVars>
          <dgm:bulletEnabled val="1"/>
        </dgm:presLayoutVars>
      </dgm:prSet>
      <dgm:spPr/>
    </dgm:pt>
    <dgm:pt modelId="{7BEC5BA1-3E20-465A-A9D8-951E4C18A701}" type="pres">
      <dgm:prSet presAssocID="{14AED759-B340-4CDD-91C0-0BD7C43632F5}" presName="sp" presStyleCnt="0"/>
      <dgm:spPr/>
    </dgm:pt>
    <dgm:pt modelId="{B82E4E4E-912C-4ED4-9D13-EA7F300362A0}" type="pres">
      <dgm:prSet presAssocID="{931AF5F4-BBEE-40AF-8B22-FDAA9967952A}" presName="arrowAndChildren" presStyleCnt="0"/>
      <dgm:spPr/>
    </dgm:pt>
    <dgm:pt modelId="{7DFCE0FE-A0BE-4E14-B9C0-EE1FC37E3862}" type="pres">
      <dgm:prSet presAssocID="{931AF5F4-BBEE-40AF-8B22-FDAA9967952A}" presName="parentTextArrow" presStyleLbl="node1" presStyleIdx="1" presStyleCnt="3"/>
      <dgm:spPr/>
    </dgm:pt>
    <dgm:pt modelId="{2433F3D8-4D89-4634-A027-0193AAC12C75}" type="pres">
      <dgm:prSet presAssocID="{8AAFBCF2-B04F-4B36-82C0-900EAA2A3DFB}" presName="sp" presStyleCnt="0"/>
      <dgm:spPr/>
    </dgm:pt>
    <dgm:pt modelId="{BF98C7AB-0F19-4CC1-A1F8-33798608C6AA}" type="pres">
      <dgm:prSet presAssocID="{B353415D-5B0E-4206-AD42-9263F0795446}" presName="arrowAndChildren" presStyleCnt="0"/>
      <dgm:spPr/>
    </dgm:pt>
    <dgm:pt modelId="{255F3EBB-2F1F-4FFA-B345-287B4E685CDA}" type="pres">
      <dgm:prSet presAssocID="{B353415D-5B0E-4206-AD42-9263F0795446}" presName="parentTextArrow" presStyleLbl="node1" presStyleIdx="2" presStyleCnt="3"/>
      <dgm:spPr/>
    </dgm:pt>
  </dgm:ptLst>
  <dgm:cxnLst>
    <dgm:cxn modelId="{356FF40B-E109-4D3C-8D0A-B73F9A5631EA}" srcId="{0D01FEDD-A2A9-4D17-9E09-E051CDABB5AF}" destId="{BAE48E21-3B84-47A8-BAA4-8EB82C565C85}" srcOrd="0" destOrd="0" parTransId="{044DA3C7-F2D2-4B26-B810-DC8ABE14BFEE}" sibTransId="{1D9641AB-24D8-4E78-AA3C-C94C8EAA2146}"/>
    <dgm:cxn modelId="{7F8A5F1C-9695-41F1-92F4-D55E86B1A651}" srcId="{5128F9F9-CC42-4551-AD9F-D36C585D4EA6}" destId="{B353415D-5B0E-4206-AD42-9263F0795446}" srcOrd="0" destOrd="0" parTransId="{2A220E2D-2633-4319-9813-0E72A25877F9}" sibTransId="{8AAFBCF2-B04F-4B36-82C0-900EAA2A3DFB}"/>
    <dgm:cxn modelId="{DFB43734-0943-472A-8C7C-81D1F9FD14F9}" srcId="{0D01FEDD-A2A9-4D17-9E09-E051CDABB5AF}" destId="{B41AB191-060C-4C74-B85D-23E06886FFC7}" srcOrd="2" destOrd="0" parTransId="{32016B31-5D0D-4DF7-B7F2-A27AED3BBC02}" sibTransId="{52314DEF-36D4-4171-B432-DF94ADBF68AC}"/>
    <dgm:cxn modelId="{7FCF8338-DF11-48C5-806D-4029E8FB357A}" srcId="{0D01FEDD-A2A9-4D17-9E09-E051CDABB5AF}" destId="{76B8DD2F-6BE1-4416-B9D7-35A1CD97F073}" srcOrd="3" destOrd="0" parTransId="{1EF8AFFB-1AC2-49AF-B844-A67B299E9BF8}" sibTransId="{215207F1-D3CA-49EE-A019-ACFB5F256A83}"/>
    <dgm:cxn modelId="{15286964-7B65-4D75-8AE3-7EAAEA693A9D}" type="presOf" srcId="{B41AB191-060C-4C74-B85D-23E06886FFC7}" destId="{B98E6344-0E2E-4FC5-A279-9E8FC8AEFBED}" srcOrd="0" destOrd="0" presId="urn:microsoft.com/office/officeart/2005/8/layout/process4"/>
    <dgm:cxn modelId="{02AAEA4A-3D21-4B8B-B16A-871C0B6A3AE2}" srcId="{5128F9F9-CC42-4551-AD9F-D36C585D4EA6}" destId="{0D01FEDD-A2A9-4D17-9E09-E051CDABB5AF}" srcOrd="2" destOrd="0" parTransId="{BA3B299A-388A-43EA-BB51-4903A17DAE9C}" sibTransId="{DF98E2AD-EE87-4799-BD7D-469A8AF4E96A}"/>
    <dgm:cxn modelId="{2C0D7E75-CA07-47F3-B1CD-C8323AC056A2}" type="presOf" srcId="{931AF5F4-BBEE-40AF-8B22-FDAA9967952A}" destId="{7DFCE0FE-A0BE-4E14-B9C0-EE1FC37E3862}" srcOrd="0" destOrd="0" presId="urn:microsoft.com/office/officeart/2005/8/layout/process4"/>
    <dgm:cxn modelId="{0D5C407C-F534-4145-AEBB-95B7DC9C3322}" type="presOf" srcId="{0D01FEDD-A2A9-4D17-9E09-E051CDABB5AF}" destId="{EEFFF6DE-169D-43D6-85EB-4B6D61E155ED}" srcOrd="0" destOrd="0" presId="urn:microsoft.com/office/officeart/2005/8/layout/process4"/>
    <dgm:cxn modelId="{9B2FE984-023B-412F-8F25-F585B053C342}" srcId="{5128F9F9-CC42-4551-AD9F-D36C585D4EA6}" destId="{931AF5F4-BBEE-40AF-8B22-FDAA9967952A}" srcOrd="1" destOrd="0" parTransId="{788327A7-D5AC-4525-9FE8-23A3D1BC07C2}" sibTransId="{14AED759-B340-4CDD-91C0-0BD7C43632F5}"/>
    <dgm:cxn modelId="{1B94E799-65B3-45A0-961C-1BAC8C308A02}" srcId="{0D01FEDD-A2A9-4D17-9E09-E051CDABB5AF}" destId="{77EE568C-F535-4C5B-B893-DF68EB648331}" srcOrd="4" destOrd="0" parTransId="{CE0C1631-555E-4360-8083-B76AD9E1B102}" sibTransId="{935BEECC-BD24-4FDF-B76D-EC824262DB88}"/>
    <dgm:cxn modelId="{71DAB69F-2B5F-46B5-9676-4A41B940ACD2}" type="presOf" srcId="{0D01FEDD-A2A9-4D17-9E09-E051CDABB5AF}" destId="{CC0D4D8D-0D73-4123-B734-F397D93D8616}" srcOrd="1" destOrd="0" presId="urn:microsoft.com/office/officeart/2005/8/layout/process4"/>
    <dgm:cxn modelId="{C1E311AD-BA49-499C-BC6A-70B4DAB29FB2}" type="presOf" srcId="{76B8DD2F-6BE1-4416-B9D7-35A1CD97F073}" destId="{D0819815-8C6C-4109-A8AC-7EFE7288FF91}" srcOrd="0" destOrd="0" presId="urn:microsoft.com/office/officeart/2005/8/layout/process4"/>
    <dgm:cxn modelId="{53A0E9B3-7D46-46B6-B7DD-7583C1DA153B}" type="presOf" srcId="{E3A93D57-DDC3-434F-AD2F-9574557FBC64}" destId="{6F49508D-0A64-426A-8BBF-2F002BF2AA99}" srcOrd="0" destOrd="0" presId="urn:microsoft.com/office/officeart/2005/8/layout/process4"/>
    <dgm:cxn modelId="{4432F3B5-8780-4CBB-8F8A-865527918D24}" type="presOf" srcId="{77EE568C-F535-4C5B-B893-DF68EB648331}" destId="{36ABE17C-BA56-4112-85E3-B44CE76AEDFD}" srcOrd="0" destOrd="0" presId="urn:microsoft.com/office/officeart/2005/8/layout/process4"/>
    <dgm:cxn modelId="{3343CBBC-BF2C-4185-8AFA-F22A2159C485}" type="presOf" srcId="{5128F9F9-CC42-4551-AD9F-D36C585D4EA6}" destId="{C9271963-9BDD-4407-867E-FDDCF3AEFA61}" srcOrd="0" destOrd="0" presId="urn:microsoft.com/office/officeart/2005/8/layout/process4"/>
    <dgm:cxn modelId="{066765CC-BA03-4CBD-BB7C-91158482E094}" srcId="{0D01FEDD-A2A9-4D17-9E09-E051CDABB5AF}" destId="{E3A93D57-DDC3-434F-AD2F-9574557FBC64}" srcOrd="1" destOrd="0" parTransId="{1F5EA248-4598-49DB-B553-0133127E342D}" sibTransId="{499CF8E3-6B05-461A-87F3-2EC6EF4D7357}"/>
    <dgm:cxn modelId="{2E15EBCC-7C58-4B0E-BAD0-A86233EF60CE}" type="presOf" srcId="{B353415D-5B0E-4206-AD42-9263F0795446}" destId="{255F3EBB-2F1F-4FFA-B345-287B4E685CDA}" srcOrd="0" destOrd="0" presId="urn:microsoft.com/office/officeart/2005/8/layout/process4"/>
    <dgm:cxn modelId="{702226DB-9C56-497D-B594-EA0780A2E748}" type="presOf" srcId="{BAE48E21-3B84-47A8-BAA4-8EB82C565C85}" destId="{EA7D75EB-F936-4274-99AD-098648DE1947}" srcOrd="0" destOrd="0" presId="urn:microsoft.com/office/officeart/2005/8/layout/process4"/>
    <dgm:cxn modelId="{BD7198CA-2C7D-4C70-9723-B31A9E7EC73F}" type="presParOf" srcId="{C9271963-9BDD-4407-867E-FDDCF3AEFA61}" destId="{8217B843-7F50-4E4B-8C80-073091BA39F4}" srcOrd="0" destOrd="0" presId="urn:microsoft.com/office/officeart/2005/8/layout/process4"/>
    <dgm:cxn modelId="{44B90D28-0EEB-45A8-8BDE-09B076ECFE30}" type="presParOf" srcId="{8217B843-7F50-4E4B-8C80-073091BA39F4}" destId="{EEFFF6DE-169D-43D6-85EB-4B6D61E155ED}" srcOrd="0" destOrd="0" presId="urn:microsoft.com/office/officeart/2005/8/layout/process4"/>
    <dgm:cxn modelId="{DEF517AA-E766-4800-8248-7A57C4DE440D}" type="presParOf" srcId="{8217B843-7F50-4E4B-8C80-073091BA39F4}" destId="{CC0D4D8D-0D73-4123-B734-F397D93D8616}" srcOrd="1" destOrd="0" presId="urn:microsoft.com/office/officeart/2005/8/layout/process4"/>
    <dgm:cxn modelId="{0FFE598A-290D-408C-BF8B-7F0020281F4E}" type="presParOf" srcId="{8217B843-7F50-4E4B-8C80-073091BA39F4}" destId="{AFE3F40C-F077-45CC-B662-6A8CFF182DE4}" srcOrd="2" destOrd="0" presId="urn:microsoft.com/office/officeart/2005/8/layout/process4"/>
    <dgm:cxn modelId="{E52AD629-B34C-4840-AE61-ABC9B3C5A3C3}" type="presParOf" srcId="{AFE3F40C-F077-45CC-B662-6A8CFF182DE4}" destId="{EA7D75EB-F936-4274-99AD-098648DE1947}" srcOrd="0" destOrd="0" presId="urn:microsoft.com/office/officeart/2005/8/layout/process4"/>
    <dgm:cxn modelId="{3DA036AA-F43D-4E6F-9193-33F665D64D95}" type="presParOf" srcId="{AFE3F40C-F077-45CC-B662-6A8CFF182DE4}" destId="{6F49508D-0A64-426A-8BBF-2F002BF2AA99}" srcOrd="1" destOrd="0" presId="urn:microsoft.com/office/officeart/2005/8/layout/process4"/>
    <dgm:cxn modelId="{C81BCA18-FF18-45E7-9B1F-75937E8E8679}" type="presParOf" srcId="{AFE3F40C-F077-45CC-B662-6A8CFF182DE4}" destId="{B98E6344-0E2E-4FC5-A279-9E8FC8AEFBED}" srcOrd="2" destOrd="0" presId="urn:microsoft.com/office/officeart/2005/8/layout/process4"/>
    <dgm:cxn modelId="{A32AC321-47C5-48FA-AF80-C23AD6A80562}" type="presParOf" srcId="{AFE3F40C-F077-45CC-B662-6A8CFF182DE4}" destId="{D0819815-8C6C-4109-A8AC-7EFE7288FF91}" srcOrd="3" destOrd="0" presId="urn:microsoft.com/office/officeart/2005/8/layout/process4"/>
    <dgm:cxn modelId="{2B23E8C3-78AD-4B64-85D8-FDA7981A41CC}" type="presParOf" srcId="{AFE3F40C-F077-45CC-B662-6A8CFF182DE4}" destId="{36ABE17C-BA56-4112-85E3-B44CE76AEDFD}" srcOrd="4" destOrd="0" presId="urn:microsoft.com/office/officeart/2005/8/layout/process4"/>
    <dgm:cxn modelId="{715307C7-8A20-4AE0-8DA3-9886D8D2FE9F}" type="presParOf" srcId="{C9271963-9BDD-4407-867E-FDDCF3AEFA61}" destId="{7BEC5BA1-3E20-465A-A9D8-951E4C18A701}" srcOrd="1" destOrd="0" presId="urn:microsoft.com/office/officeart/2005/8/layout/process4"/>
    <dgm:cxn modelId="{F529EB1D-38FA-443B-9AC4-172FBA42309C}" type="presParOf" srcId="{C9271963-9BDD-4407-867E-FDDCF3AEFA61}" destId="{B82E4E4E-912C-4ED4-9D13-EA7F300362A0}" srcOrd="2" destOrd="0" presId="urn:microsoft.com/office/officeart/2005/8/layout/process4"/>
    <dgm:cxn modelId="{8BFB6381-4C72-4D79-A5BB-A61E9A529932}" type="presParOf" srcId="{B82E4E4E-912C-4ED4-9D13-EA7F300362A0}" destId="{7DFCE0FE-A0BE-4E14-B9C0-EE1FC37E3862}" srcOrd="0" destOrd="0" presId="urn:microsoft.com/office/officeart/2005/8/layout/process4"/>
    <dgm:cxn modelId="{77C545DC-B58D-4E3D-B1CC-95996DE0F3C9}" type="presParOf" srcId="{C9271963-9BDD-4407-867E-FDDCF3AEFA61}" destId="{2433F3D8-4D89-4634-A027-0193AAC12C75}" srcOrd="3" destOrd="0" presId="urn:microsoft.com/office/officeart/2005/8/layout/process4"/>
    <dgm:cxn modelId="{B8504476-E9A9-4C8E-810B-D81077E7A270}" type="presParOf" srcId="{C9271963-9BDD-4407-867E-FDDCF3AEFA61}" destId="{BF98C7AB-0F19-4CC1-A1F8-33798608C6AA}" srcOrd="4" destOrd="0" presId="urn:microsoft.com/office/officeart/2005/8/layout/process4"/>
    <dgm:cxn modelId="{912902A1-1C11-413C-8D03-5A8E4EBF1A97}" type="presParOf" srcId="{BF98C7AB-0F19-4CC1-A1F8-33798608C6AA}" destId="{255F3EBB-2F1F-4FFA-B345-287B4E685CD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9D8711-599E-46CF-8E82-6A80F3143D9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C4D4A9A-45D2-41B9-ADD0-BAF143FB686D}">
      <dgm:prSet/>
      <dgm:spPr/>
      <dgm:t>
        <a:bodyPr/>
        <a:lstStyle/>
        <a:p>
          <a:r>
            <a:rPr lang="en-GB"/>
            <a:t>Different categorisations of theory illustrate the complex nature of the study and practice of management.</a:t>
          </a:r>
          <a:endParaRPr lang="en-US"/>
        </a:p>
      </dgm:t>
    </dgm:pt>
    <dgm:pt modelId="{AA0820EF-8147-48DF-99BD-6BFA5AA80D08}" type="parTrans" cxnId="{98760F97-2DAB-4B03-A7C5-42805ABE2B77}">
      <dgm:prSet/>
      <dgm:spPr/>
      <dgm:t>
        <a:bodyPr/>
        <a:lstStyle/>
        <a:p>
          <a:endParaRPr lang="en-US"/>
        </a:p>
      </dgm:t>
    </dgm:pt>
    <dgm:pt modelId="{9B27BA41-16B7-4E3F-8215-9A3F93C127E2}" type="sibTrans" cxnId="{98760F97-2DAB-4B03-A7C5-42805ABE2B77}">
      <dgm:prSet/>
      <dgm:spPr/>
      <dgm:t>
        <a:bodyPr/>
        <a:lstStyle/>
        <a:p>
          <a:endParaRPr lang="en-US"/>
        </a:p>
      </dgm:t>
    </dgm:pt>
    <dgm:pt modelId="{C5866B8D-81B7-4C4B-AB44-D1712E45BD59}">
      <dgm:prSet/>
      <dgm:spPr/>
      <dgm:t>
        <a:bodyPr/>
        <a:lstStyle/>
        <a:p>
          <a:r>
            <a:rPr lang="en-GB"/>
            <a:t>They provide a setting in which to view the field of management and organisational behaviour.</a:t>
          </a:r>
          <a:endParaRPr lang="en-US"/>
        </a:p>
      </dgm:t>
    </dgm:pt>
    <dgm:pt modelId="{7CB0BCAD-C7CC-4D39-AC63-32B78EF04BD0}" type="parTrans" cxnId="{7F3063BD-B638-4393-9CA7-558246A1F2EF}">
      <dgm:prSet/>
      <dgm:spPr/>
      <dgm:t>
        <a:bodyPr/>
        <a:lstStyle/>
        <a:p>
          <a:endParaRPr lang="en-US"/>
        </a:p>
      </dgm:t>
    </dgm:pt>
    <dgm:pt modelId="{4DF62F10-5FCF-44C0-8C42-B6A35BF6846E}" type="sibTrans" cxnId="{7F3063BD-B638-4393-9CA7-558246A1F2EF}">
      <dgm:prSet/>
      <dgm:spPr/>
      <dgm:t>
        <a:bodyPr/>
        <a:lstStyle/>
        <a:p>
          <a:endParaRPr lang="en-US"/>
        </a:p>
      </dgm:t>
    </dgm:pt>
    <dgm:pt modelId="{29A22100-6C97-4481-9FB2-7E72BAD5F47B}">
      <dgm:prSet/>
      <dgm:spPr/>
      <dgm:t>
        <a:bodyPr/>
        <a:lstStyle/>
        <a:p>
          <a:r>
            <a:rPr lang="en-GB"/>
            <a:t>They assist in organisational analysis and the identification of problem areas.</a:t>
          </a:r>
          <a:endParaRPr lang="en-US"/>
        </a:p>
      </dgm:t>
    </dgm:pt>
    <dgm:pt modelId="{1DB8A037-392D-47FF-B121-BAB2AA1B5A5E}" type="parTrans" cxnId="{8E3FD669-6972-4C7D-AC4B-529A84B1727D}">
      <dgm:prSet/>
      <dgm:spPr/>
      <dgm:t>
        <a:bodyPr/>
        <a:lstStyle/>
        <a:p>
          <a:endParaRPr lang="en-US"/>
        </a:p>
      </dgm:t>
    </dgm:pt>
    <dgm:pt modelId="{EAEBD076-28F5-4916-AE30-2B177A36B5B5}" type="sibTrans" cxnId="{8E3FD669-6972-4C7D-AC4B-529A84B1727D}">
      <dgm:prSet/>
      <dgm:spPr/>
      <dgm:t>
        <a:bodyPr/>
        <a:lstStyle/>
        <a:p>
          <a:endParaRPr lang="en-US"/>
        </a:p>
      </dgm:t>
    </dgm:pt>
    <dgm:pt modelId="{47C92F5C-B405-4237-81C4-E1A35E558F99}">
      <dgm:prSet/>
      <dgm:spPr/>
      <dgm:t>
        <a:bodyPr/>
        <a:lstStyle/>
        <a:p>
          <a:r>
            <a:rPr lang="en-GB"/>
            <a:t>They enable managers to select ideas from a range of approaches which best suit the requirement of the job.</a:t>
          </a:r>
          <a:endParaRPr lang="en-US"/>
        </a:p>
      </dgm:t>
    </dgm:pt>
    <dgm:pt modelId="{1508FC2A-E53E-48F8-974F-A209AA43533F}" type="parTrans" cxnId="{E9C44CB3-A0B3-4819-967A-DA647C2BF02A}">
      <dgm:prSet/>
      <dgm:spPr/>
      <dgm:t>
        <a:bodyPr/>
        <a:lstStyle/>
        <a:p>
          <a:endParaRPr lang="en-US"/>
        </a:p>
      </dgm:t>
    </dgm:pt>
    <dgm:pt modelId="{2F66CF4A-4858-46B1-8B78-314715D2A45D}" type="sibTrans" cxnId="{E9C44CB3-A0B3-4819-967A-DA647C2BF02A}">
      <dgm:prSet/>
      <dgm:spPr/>
      <dgm:t>
        <a:bodyPr/>
        <a:lstStyle/>
        <a:p>
          <a:endParaRPr lang="en-US"/>
        </a:p>
      </dgm:t>
    </dgm:pt>
    <dgm:pt modelId="{922AB26F-E7AB-414B-8AD7-A05F007FC355}" type="pres">
      <dgm:prSet presAssocID="{799D8711-599E-46CF-8E82-6A80F3143D95}" presName="root" presStyleCnt="0">
        <dgm:presLayoutVars>
          <dgm:dir/>
          <dgm:resizeHandles val="exact"/>
        </dgm:presLayoutVars>
      </dgm:prSet>
      <dgm:spPr/>
    </dgm:pt>
    <dgm:pt modelId="{63FCE457-FE5C-4D36-9849-9721C50270E9}" type="pres">
      <dgm:prSet presAssocID="{4C4D4A9A-45D2-41B9-ADD0-BAF143FB686D}" presName="compNode" presStyleCnt="0"/>
      <dgm:spPr/>
    </dgm:pt>
    <dgm:pt modelId="{4EC648C0-5A05-4D17-99A8-53D782ADC7F3}" type="pres">
      <dgm:prSet presAssocID="{4C4D4A9A-45D2-41B9-ADD0-BAF143FB686D}" presName="bgRect" presStyleLbl="bgShp" presStyleIdx="0" presStyleCnt="4"/>
      <dgm:spPr/>
    </dgm:pt>
    <dgm:pt modelId="{189C0E74-2CF1-4D7F-B1BD-0F0380856745}" type="pres">
      <dgm:prSet presAssocID="{4C4D4A9A-45D2-41B9-ADD0-BAF143FB686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E2F3811B-991E-447E-81A4-2467E9CBD6A6}" type="pres">
      <dgm:prSet presAssocID="{4C4D4A9A-45D2-41B9-ADD0-BAF143FB686D}" presName="spaceRect" presStyleCnt="0"/>
      <dgm:spPr/>
    </dgm:pt>
    <dgm:pt modelId="{87AC7E71-95F4-4BD7-B42A-3AECBFE4115F}" type="pres">
      <dgm:prSet presAssocID="{4C4D4A9A-45D2-41B9-ADD0-BAF143FB686D}" presName="parTx" presStyleLbl="revTx" presStyleIdx="0" presStyleCnt="4">
        <dgm:presLayoutVars>
          <dgm:chMax val="0"/>
          <dgm:chPref val="0"/>
        </dgm:presLayoutVars>
      </dgm:prSet>
      <dgm:spPr/>
    </dgm:pt>
    <dgm:pt modelId="{E80D79B1-2D74-4102-AEF7-500A59B2D60B}" type="pres">
      <dgm:prSet presAssocID="{9B27BA41-16B7-4E3F-8215-9A3F93C127E2}" presName="sibTrans" presStyleCnt="0"/>
      <dgm:spPr/>
    </dgm:pt>
    <dgm:pt modelId="{1F14C4F6-8833-40D4-BDA3-83A2F5515EA1}" type="pres">
      <dgm:prSet presAssocID="{C5866B8D-81B7-4C4B-AB44-D1712E45BD59}" presName="compNode" presStyleCnt="0"/>
      <dgm:spPr/>
    </dgm:pt>
    <dgm:pt modelId="{03A14CB3-8D07-432D-A65E-4B9174393F3E}" type="pres">
      <dgm:prSet presAssocID="{C5866B8D-81B7-4C4B-AB44-D1712E45BD59}" presName="bgRect" presStyleLbl="bgShp" presStyleIdx="1" presStyleCnt="4"/>
      <dgm:spPr/>
    </dgm:pt>
    <dgm:pt modelId="{99338285-DDB1-4E42-A9B6-FF8D0854BA9C}" type="pres">
      <dgm:prSet presAssocID="{C5866B8D-81B7-4C4B-AB44-D1712E45BD5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1B68FF46-DDCA-48F4-B37B-143C55F93257}" type="pres">
      <dgm:prSet presAssocID="{C5866B8D-81B7-4C4B-AB44-D1712E45BD59}" presName="spaceRect" presStyleCnt="0"/>
      <dgm:spPr/>
    </dgm:pt>
    <dgm:pt modelId="{D92AE4BE-B66B-4861-9032-7D52B64FEB21}" type="pres">
      <dgm:prSet presAssocID="{C5866B8D-81B7-4C4B-AB44-D1712E45BD59}" presName="parTx" presStyleLbl="revTx" presStyleIdx="1" presStyleCnt="4">
        <dgm:presLayoutVars>
          <dgm:chMax val="0"/>
          <dgm:chPref val="0"/>
        </dgm:presLayoutVars>
      </dgm:prSet>
      <dgm:spPr/>
    </dgm:pt>
    <dgm:pt modelId="{A073EA78-7D24-4255-82EA-A595A2FBD453}" type="pres">
      <dgm:prSet presAssocID="{4DF62F10-5FCF-44C0-8C42-B6A35BF6846E}" presName="sibTrans" presStyleCnt="0"/>
      <dgm:spPr/>
    </dgm:pt>
    <dgm:pt modelId="{D8E39C40-C412-4D92-AF00-86F274EA14D2}" type="pres">
      <dgm:prSet presAssocID="{29A22100-6C97-4481-9FB2-7E72BAD5F47B}" presName="compNode" presStyleCnt="0"/>
      <dgm:spPr/>
    </dgm:pt>
    <dgm:pt modelId="{EABFB23F-A87E-400C-9FF6-30BF9197C6EC}" type="pres">
      <dgm:prSet presAssocID="{29A22100-6C97-4481-9FB2-7E72BAD5F47B}" presName="bgRect" presStyleLbl="bgShp" presStyleIdx="2" presStyleCnt="4"/>
      <dgm:spPr/>
    </dgm:pt>
    <dgm:pt modelId="{99EEE432-98AB-4FE1-9EA8-0E9D3FFF6D21}" type="pres">
      <dgm:prSet presAssocID="{29A22100-6C97-4481-9FB2-7E72BAD5F47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57637471-FE8E-458D-98B0-2762DDB2E410}" type="pres">
      <dgm:prSet presAssocID="{29A22100-6C97-4481-9FB2-7E72BAD5F47B}" presName="spaceRect" presStyleCnt="0"/>
      <dgm:spPr/>
    </dgm:pt>
    <dgm:pt modelId="{A7CF53C1-CF2F-42EF-AB99-031BCD3AC680}" type="pres">
      <dgm:prSet presAssocID="{29A22100-6C97-4481-9FB2-7E72BAD5F47B}" presName="parTx" presStyleLbl="revTx" presStyleIdx="2" presStyleCnt="4">
        <dgm:presLayoutVars>
          <dgm:chMax val="0"/>
          <dgm:chPref val="0"/>
        </dgm:presLayoutVars>
      </dgm:prSet>
      <dgm:spPr/>
    </dgm:pt>
    <dgm:pt modelId="{8DC5FB6A-0D5E-4F91-AB27-C8BE44F94370}" type="pres">
      <dgm:prSet presAssocID="{EAEBD076-28F5-4916-AE30-2B177A36B5B5}" presName="sibTrans" presStyleCnt="0"/>
      <dgm:spPr/>
    </dgm:pt>
    <dgm:pt modelId="{B1AEC8A4-9D32-4054-82E3-DB621230F68D}" type="pres">
      <dgm:prSet presAssocID="{47C92F5C-B405-4237-81C4-E1A35E558F99}" presName="compNode" presStyleCnt="0"/>
      <dgm:spPr/>
    </dgm:pt>
    <dgm:pt modelId="{F532D105-BF94-4214-B69C-1AE8AD56CDA4}" type="pres">
      <dgm:prSet presAssocID="{47C92F5C-B405-4237-81C4-E1A35E558F99}" presName="bgRect" presStyleLbl="bgShp" presStyleIdx="3" presStyleCnt="4"/>
      <dgm:spPr/>
    </dgm:pt>
    <dgm:pt modelId="{65E6E8B9-E251-463C-8327-67147A38CD5B}" type="pres">
      <dgm:prSet presAssocID="{47C92F5C-B405-4237-81C4-E1A35E558F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lder"/>
        </a:ext>
      </dgm:extLst>
    </dgm:pt>
    <dgm:pt modelId="{2916DA26-4342-4718-B5E1-D0BD99877860}" type="pres">
      <dgm:prSet presAssocID="{47C92F5C-B405-4237-81C4-E1A35E558F99}" presName="spaceRect" presStyleCnt="0"/>
      <dgm:spPr/>
    </dgm:pt>
    <dgm:pt modelId="{BE00B73B-5410-4721-B485-676CC8450807}" type="pres">
      <dgm:prSet presAssocID="{47C92F5C-B405-4237-81C4-E1A35E558F99}" presName="parTx" presStyleLbl="revTx" presStyleIdx="3" presStyleCnt="4">
        <dgm:presLayoutVars>
          <dgm:chMax val="0"/>
          <dgm:chPref val="0"/>
        </dgm:presLayoutVars>
      </dgm:prSet>
      <dgm:spPr/>
    </dgm:pt>
  </dgm:ptLst>
  <dgm:cxnLst>
    <dgm:cxn modelId="{2A727508-2159-45A6-82F7-D6D94CFD700A}" type="presOf" srcId="{C5866B8D-81B7-4C4B-AB44-D1712E45BD59}" destId="{D92AE4BE-B66B-4861-9032-7D52B64FEB21}" srcOrd="0" destOrd="0" presId="urn:microsoft.com/office/officeart/2018/2/layout/IconVerticalSolidList"/>
    <dgm:cxn modelId="{5A19D20C-25F7-480C-B0AC-E3F0FAB6CC63}" type="presOf" srcId="{4C4D4A9A-45D2-41B9-ADD0-BAF143FB686D}" destId="{87AC7E71-95F4-4BD7-B42A-3AECBFE4115F}" srcOrd="0" destOrd="0" presId="urn:microsoft.com/office/officeart/2018/2/layout/IconVerticalSolidList"/>
    <dgm:cxn modelId="{F2A5A30F-5F71-49CA-A71D-99EE08386558}" type="presOf" srcId="{47C92F5C-B405-4237-81C4-E1A35E558F99}" destId="{BE00B73B-5410-4721-B485-676CC8450807}" srcOrd="0" destOrd="0" presId="urn:microsoft.com/office/officeart/2018/2/layout/IconVerticalSolidList"/>
    <dgm:cxn modelId="{8E3FD669-6972-4C7D-AC4B-529A84B1727D}" srcId="{799D8711-599E-46CF-8E82-6A80F3143D95}" destId="{29A22100-6C97-4481-9FB2-7E72BAD5F47B}" srcOrd="2" destOrd="0" parTransId="{1DB8A037-392D-47FF-B121-BAB2AA1B5A5E}" sibTransId="{EAEBD076-28F5-4916-AE30-2B177A36B5B5}"/>
    <dgm:cxn modelId="{F463A492-D9BA-4421-BD21-30ADDB578F6D}" type="presOf" srcId="{799D8711-599E-46CF-8E82-6A80F3143D95}" destId="{922AB26F-E7AB-414B-8AD7-A05F007FC355}" srcOrd="0" destOrd="0" presId="urn:microsoft.com/office/officeart/2018/2/layout/IconVerticalSolidList"/>
    <dgm:cxn modelId="{98760F97-2DAB-4B03-A7C5-42805ABE2B77}" srcId="{799D8711-599E-46CF-8E82-6A80F3143D95}" destId="{4C4D4A9A-45D2-41B9-ADD0-BAF143FB686D}" srcOrd="0" destOrd="0" parTransId="{AA0820EF-8147-48DF-99BD-6BFA5AA80D08}" sibTransId="{9B27BA41-16B7-4E3F-8215-9A3F93C127E2}"/>
    <dgm:cxn modelId="{D338FD9A-3C38-47FF-9F6B-FA83574255A7}" type="presOf" srcId="{29A22100-6C97-4481-9FB2-7E72BAD5F47B}" destId="{A7CF53C1-CF2F-42EF-AB99-031BCD3AC680}" srcOrd="0" destOrd="0" presId="urn:microsoft.com/office/officeart/2018/2/layout/IconVerticalSolidList"/>
    <dgm:cxn modelId="{E9C44CB3-A0B3-4819-967A-DA647C2BF02A}" srcId="{799D8711-599E-46CF-8E82-6A80F3143D95}" destId="{47C92F5C-B405-4237-81C4-E1A35E558F99}" srcOrd="3" destOrd="0" parTransId="{1508FC2A-E53E-48F8-974F-A209AA43533F}" sibTransId="{2F66CF4A-4858-46B1-8B78-314715D2A45D}"/>
    <dgm:cxn modelId="{7F3063BD-B638-4393-9CA7-558246A1F2EF}" srcId="{799D8711-599E-46CF-8E82-6A80F3143D95}" destId="{C5866B8D-81B7-4C4B-AB44-D1712E45BD59}" srcOrd="1" destOrd="0" parTransId="{7CB0BCAD-C7CC-4D39-AC63-32B78EF04BD0}" sibTransId="{4DF62F10-5FCF-44C0-8C42-B6A35BF6846E}"/>
    <dgm:cxn modelId="{7C944410-9638-4781-80B5-B6623AEA3C96}" type="presParOf" srcId="{922AB26F-E7AB-414B-8AD7-A05F007FC355}" destId="{63FCE457-FE5C-4D36-9849-9721C50270E9}" srcOrd="0" destOrd="0" presId="urn:microsoft.com/office/officeart/2018/2/layout/IconVerticalSolidList"/>
    <dgm:cxn modelId="{E0012ED9-DCE3-4E5A-808E-8618F04C31AC}" type="presParOf" srcId="{63FCE457-FE5C-4D36-9849-9721C50270E9}" destId="{4EC648C0-5A05-4D17-99A8-53D782ADC7F3}" srcOrd="0" destOrd="0" presId="urn:microsoft.com/office/officeart/2018/2/layout/IconVerticalSolidList"/>
    <dgm:cxn modelId="{47FA2DA1-B3B6-4F9C-B6BB-ED049146DDEF}" type="presParOf" srcId="{63FCE457-FE5C-4D36-9849-9721C50270E9}" destId="{189C0E74-2CF1-4D7F-B1BD-0F0380856745}" srcOrd="1" destOrd="0" presId="urn:microsoft.com/office/officeart/2018/2/layout/IconVerticalSolidList"/>
    <dgm:cxn modelId="{0CF72E2D-EE16-454C-81DD-09AAAEF8355B}" type="presParOf" srcId="{63FCE457-FE5C-4D36-9849-9721C50270E9}" destId="{E2F3811B-991E-447E-81A4-2467E9CBD6A6}" srcOrd="2" destOrd="0" presId="urn:microsoft.com/office/officeart/2018/2/layout/IconVerticalSolidList"/>
    <dgm:cxn modelId="{866E75A2-0D66-4E79-9C8E-3A351F6584D2}" type="presParOf" srcId="{63FCE457-FE5C-4D36-9849-9721C50270E9}" destId="{87AC7E71-95F4-4BD7-B42A-3AECBFE4115F}" srcOrd="3" destOrd="0" presId="urn:microsoft.com/office/officeart/2018/2/layout/IconVerticalSolidList"/>
    <dgm:cxn modelId="{4141F4B3-4DD8-44D5-93E4-D251081AF52F}" type="presParOf" srcId="{922AB26F-E7AB-414B-8AD7-A05F007FC355}" destId="{E80D79B1-2D74-4102-AEF7-500A59B2D60B}" srcOrd="1" destOrd="0" presId="urn:microsoft.com/office/officeart/2018/2/layout/IconVerticalSolidList"/>
    <dgm:cxn modelId="{B90642D2-732A-4A7F-B287-C6C1FEBCFEFD}" type="presParOf" srcId="{922AB26F-E7AB-414B-8AD7-A05F007FC355}" destId="{1F14C4F6-8833-40D4-BDA3-83A2F5515EA1}" srcOrd="2" destOrd="0" presId="urn:microsoft.com/office/officeart/2018/2/layout/IconVerticalSolidList"/>
    <dgm:cxn modelId="{C7900AA9-A28E-4749-8031-F8E0F4E185A5}" type="presParOf" srcId="{1F14C4F6-8833-40D4-BDA3-83A2F5515EA1}" destId="{03A14CB3-8D07-432D-A65E-4B9174393F3E}" srcOrd="0" destOrd="0" presId="urn:microsoft.com/office/officeart/2018/2/layout/IconVerticalSolidList"/>
    <dgm:cxn modelId="{BBD0DB21-A38A-4B8C-884D-FE76F0F9F5DD}" type="presParOf" srcId="{1F14C4F6-8833-40D4-BDA3-83A2F5515EA1}" destId="{99338285-DDB1-4E42-A9B6-FF8D0854BA9C}" srcOrd="1" destOrd="0" presId="urn:microsoft.com/office/officeart/2018/2/layout/IconVerticalSolidList"/>
    <dgm:cxn modelId="{F5B7CCBF-B3E0-4A43-AD02-F8B3CADE3C5C}" type="presParOf" srcId="{1F14C4F6-8833-40D4-BDA3-83A2F5515EA1}" destId="{1B68FF46-DDCA-48F4-B37B-143C55F93257}" srcOrd="2" destOrd="0" presId="urn:microsoft.com/office/officeart/2018/2/layout/IconVerticalSolidList"/>
    <dgm:cxn modelId="{82D4BFEF-AAF4-45E5-8AE0-07FC6EB9637E}" type="presParOf" srcId="{1F14C4F6-8833-40D4-BDA3-83A2F5515EA1}" destId="{D92AE4BE-B66B-4861-9032-7D52B64FEB21}" srcOrd="3" destOrd="0" presId="urn:microsoft.com/office/officeart/2018/2/layout/IconVerticalSolidList"/>
    <dgm:cxn modelId="{DCF63E66-AA80-4149-81F9-14D9CFAFD0F9}" type="presParOf" srcId="{922AB26F-E7AB-414B-8AD7-A05F007FC355}" destId="{A073EA78-7D24-4255-82EA-A595A2FBD453}" srcOrd="3" destOrd="0" presId="urn:microsoft.com/office/officeart/2018/2/layout/IconVerticalSolidList"/>
    <dgm:cxn modelId="{2D58CDE2-D824-4C59-B7E7-F6F35DCB20B0}" type="presParOf" srcId="{922AB26F-E7AB-414B-8AD7-A05F007FC355}" destId="{D8E39C40-C412-4D92-AF00-86F274EA14D2}" srcOrd="4" destOrd="0" presId="urn:microsoft.com/office/officeart/2018/2/layout/IconVerticalSolidList"/>
    <dgm:cxn modelId="{8C62F1E9-B6F3-45BC-87CD-EAAE2B236708}" type="presParOf" srcId="{D8E39C40-C412-4D92-AF00-86F274EA14D2}" destId="{EABFB23F-A87E-400C-9FF6-30BF9197C6EC}" srcOrd="0" destOrd="0" presId="urn:microsoft.com/office/officeart/2018/2/layout/IconVerticalSolidList"/>
    <dgm:cxn modelId="{1C42123B-46D3-42EA-96E6-0E1DDF35D1E9}" type="presParOf" srcId="{D8E39C40-C412-4D92-AF00-86F274EA14D2}" destId="{99EEE432-98AB-4FE1-9EA8-0E9D3FFF6D21}" srcOrd="1" destOrd="0" presId="urn:microsoft.com/office/officeart/2018/2/layout/IconVerticalSolidList"/>
    <dgm:cxn modelId="{D5E58273-56FE-4E4A-98E2-B6715CDC0A30}" type="presParOf" srcId="{D8E39C40-C412-4D92-AF00-86F274EA14D2}" destId="{57637471-FE8E-458D-98B0-2762DDB2E410}" srcOrd="2" destOrd="0" presId="urn:microsoft.com/office/officeart/2018/2/layout/IconVerticalSolidList"/>
    <dgm:cxn modelId="{C4906F4F-0675-439C-A629-8FABAECAF7A5}" type="presParOf" srcId="{D8E39C40-C412-4D92-AF00-86F274EA14D2}" destId="{A7CF53C1-CF2F-42EF-AB99-031BCD3AC680}" srcOrd="3" destOrd="0" presId="urn:microsoft.com/office/officeart/2018/2/layout/IconVerticalSolidList"/>
    <dgm:cxn modelId="{DAAEF8A8-C3FC-44DB-8DCD-B4654491D8FC}" type="presParOf" srcId="{922AB26F-E7AB-414B-8AD7-A05F007FC355}" destId="{8DC5FB6A-0D5E-4F91-AB27-C8BE44F94370}" srcOrd="5" destOrd="0" presId="urn:microsoft.com/office/officeart/2018/2/layout/IconVerticalSolidList"/>
    <dgm:cxn modelId="{A2DD75A4-0ACC-4E7B-9436-E4E537509917}" type="presParOf" srcId="{922AB26F-E7AB-414B-8AD7-A05F007FC355}" destId="{B1AEC8A4-9D32-4054-82E3-DB621230F68D}" srcOrd="6" destOrd="0" presId="urn:microsoft.com/office/officeart/2018/2/layout/IconVerticalSolidList"/>
    <dgm:cxn modelId="{9886F76D-1AAE-4B1D-B357-6DBB9DEE9390}" type="presParOf" srcId="{B1AEC8A4-9D32-4054-82E3-DB621230F68D}" destId="{F532D105-BF94-4214-B69C-1AE8AD56CDA4}" srcOrd="0" destOrd="0" presId="urn:microsoft.com/office/officeart/2018/2/layout/IconVerticalSolidList"/>
    <dgm:cxn modelId="{23449469-8974-429C-917F-DD2E96DFDF00}" type="presParOf" srcId="{B1AEC8A4-9D32-4054-82E3-DB621230F68D}" destId="{65E6E8B9-E251-463C-8327-67147A38CD5B}" srcOrd="1" destOrd="0" presId="urn:microsoft.com/office/officeart/2018/2/layout/IconVerticalSolidList"/>
    <dgm:cxn modelId="{A5578A96-61B6-4204-9FDB-004EFDB1A800}" type="presParOf" srcId="{B1AEC8A4-9D32-4054-82E3-DB621230F68D}" destId="{2916DA26-4342-4718-B5E1-D0BD99877860}" srcOrd="2" destOrd="0" presId="urn:microsoft.com/office/officeart/2018/2/layout/IconVerticalSolidList"/>
    <dgm:cxn modelId="{3AE508A6-EEE8-4593-921B-21E739A1A416}" type="presParOf" srcId="{B1AEC8A4-9D32-4054-82E3-DB621230F68D}" destId="{BE00B73B-5410-4721-B485-676CC84508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71E35C-AAF8-467B-A6B1-C4BC0068881C}">
      <dsp:nvSpPr>
        <dsp:cNvPr id="0" name=""/>
        <dsp:cNvSpPr/>
      </dsp:nvSpPr>
      <dsp:spPr>
        <a:xfrm>
          <a:off x="0" y="1325691"/>
          <a:ext cx="2108299" cy="1264979"/>
        </a:xfrm>
        <a:prstGeom prst="roundRect">
          <a:avLst>
            <a:gd name="adj" fmla="val 10000"/>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t>Specialisation</a:t>
          </a:r>
        </a:p>
      </dsp:txBody>
      <dsp:txXfrm>
        <a:off x="37050" y="1362741"/>
        <a:ext cx="2034199" cy="1190879"/>
      </dsp:txXfrm>
    </dsp:sp>
    <dsp:sp modelId="{2393B568-34BB-49A4-A4F1-FB8B01524444}">
      <dsp:nvSpPr>
        <dsp:cNvPr id="0" name=""/>
        <dsp:cNvSpPr/>
      </dsp:nvSpPr>
      <dsp:spPr>
        <a:xfrm>
          <a:off x="2320334" y="1696752"/>
          <a:ext cx="449515" cy="52285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2320334" y="1801324"/>
        <a:ext cx="314661" cy="313714"/>
      </dsp:txXfrm>
    </dsp:sp>
    <dsp:sp modelId="{9788837C-3DC3-40F6-B4D6-94A59B013499}">
      <dsp:nvSpPr>
        <dsp:cNvPr id="0" name=""/>
        <dsp:cNvSpPr/>
      </dsp:nvSpPr>
      <dsp:spPr>
        <a:xfrm>
          <a:off x="2956440" y="1325691"/>
          <a:ext cx="2108299" cy="1264979"/>
        </a:xfrm>
        <a:prstGeom prst="roundRect">
          <a:avLst>
            <a:gd name="adj" fmla="val 10000"/>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t>Hierarchy of Authority</a:t>
          </a:r>
        </a:p>
      </dsp:txBody>
      <dsp:txXfrm>
        <a:off x="2993490" y="1362741"/>
        <a:ext cx="2034199" cy="1190879"/>
      </dsp:txXfrm>
    </dsp:sp>
    <dsp:sp modelId="{319797B9-EEEA-4D3B-BE39-E8DFB88987DE}">
      <dsp:nvSpPr>
        <dsp:cNvPr id="0" name=""/>
        <dsp:cNvSpPr/>
      </dsp:nvSpPr>
      <dsp:spPr>
        <a:xfrm>
          <a:off x="5275570" y="1696752"/>
          <a:ext cx="446959" cy="52285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5275570" y="1801324"/>
        <a:ext cx="312871" cy="313714"/>
      </dsp:txXfrm>
    </dsp:sp>
    <dsp:sp modelId="{E41B90FE-8E82-4BC6-B6EC-8506A2A855EC}">
      <dsp:nvSpPr>
        <dsp:cNvPr id="0" name=""/>
        <dsp:cNvSpPr/>
      </dsp:nvSpPr>
      <dsp:spPr>
        <a:xfrm>
          <a:off x="5908059" y="1325691"/>
          <a:ext cx="2108299" cy="1264979"/>
        </a:xfrm>
        <a:prstGeom prst="roundRect">
          <a:avLst>
            <a:gd name="adj" fmla="val 10000"/>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t>System of Rules</a:t>
          </a:r>
        </a:p>
      </dsp:txBody>
      <dsp:txXfrm>
        <a:off x="5945109" y="1362741"/>
        <a:ext cx="2034199" cy="1190879"/>
      </dsp:txXfrm>
    </dsp:sp>
    <dsp:sp modelId="{3F92FDA5-E8E7-475E-BE4B-D4786ED84BB9}">
      <dsp:nvSpPr>
        <dsp:cNvPr id="0" name=""/>
        <dsp:cNvSpPr/>
      </dsp:nvSpPr>
      <dsp:spPr>
        <a:xfrm>
          <a:off x="8227188" y="1696752"/>
          <a:ext cx="446959" cy="52285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8227188" y="1801324"/>
        <a:ext cx="312871" cy="313714"/>
      </dsp:txXfrm>
    </dsp:sp>
    <dsp:sp modelId="{FEAD05B5-7381-48CB-ABF7-B3068F4A1DF2}">
      <dsp:nvSpPr>
        <dsp:cNvPr id="0" name=""/>
        <dsp:cNvSpPr/>
      </dsp:nvSpPr>
      <dsp:spPr>
        <a:xfrm>
          <a:off x="8859678" y="1325691"/>
          <a:ext cx="2108299" cy="1264979"/>
        </a:xfrm>
        <a:prstGeom prst="roundRect">
          <a:avLst>
            <a:gd name="adj" fmla="val 10000"/>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t>Impersonal Behaviour</a:t>
          </a:r>
        </a:p>
      </dsp:txBody>
      <dsp:txXfrm>
        <a:off x="8896728" y="1362741"/>
        <a:ext cx="2034199" cy="11908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D4D8D-0D73-4123-B734-F397D93D8616}">
      <dsp:nvSpPr>
        <dsp:cNvPr id="0" name=""/>
        <dsp:cNvSpPr/>
      </dsp:nvSpPr>
      <dsp:spPr>
        <a:xfrm>
          <a:off x="0" y="2948053"/>
          <a:ext cx="10972800" cy="967617"/>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Successful design is dependent (i.e. contingent) upon organisational:</a:t>
          </a:r>
          <a:endParaRPr lang="en-US" sz="1700" kern="1200"/>
        </a:p>
      </dsp:txBody>
      <dsp:txXfrm>
        <a:off x="0" y="2948053"/>
        <a:ext cx="10972800" cy="522513"/>
      </dsp:txXfrm>
    </dsp:sp>
    <dsp:sp modelId="{EA7D75EB-F936-4274-99AD-098648DE1947}">
      <dsp:nvSpPr>
        <dsp:cNvPr id="0" name=""/>
        <dsp:cNvSpPr/>
      </dsp:nvSpPr>
      <dsp:spPr>
        <a:xfrm>
          <a:off x="1339" y="3451214"/>
          <a:ext cx="2194024" cy="44510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GB" sz="2500" kern="1200"/>
            <a:t>Purpose</a:t>
          </a:r>
          <a:endParaRPr lang="en-US" sz="2500" kern="1200"/>
        </a:p>
      </dsp:txBody>
      <dsp:txXfrm>
        <a:off x="1339" y="3451214"/>
        <a:ext cx="2194024" cy="445103"/>
      </dsp:txXfrm>
    </dsp:sp>
    <dsp:sp modelId="{6F49508D-0A64-426A-8BBF-2F002BF2AA99}">
      <dsp:nvSpPr>
        <dsp:cNvPr id="0" name=""/>
        <dsp:cNvSpPr/>
      </dsp:nvSpPr>
      <dsp:spPr>
        <a:xfrm>
          <a:off x="2195363" y="3451214"/>
          <a:ext cx="2194024" cy="44510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GB" sz="2500" kern="1200"/>
            <a:t>Culture</a:t>
          </a:r>
          <a:endParaRPr lang="en-US" sz="2500" kern="1200"/>
        </a:p>
      </dsp:txBody>
      <dsp:txXfrm>
        <a:off x="2195363" y="3451214"/>
        <a:ext cx="2194024" cy="445103"/>
      </dsp:txXfrm>
    </dsp:sp>
    <dsp:sp modelId="{B98E6344-0E2E-4FC5-A279-9E8FC8AEFBED}">
      <dsp:nvSpPr>
        <dsp:cNvPr id="0" name=""/>
        <dsp:cNvSpPr/>
      </dsp:nvSpPr>
      <dsp:spPr>
        <a:xfrm>
          <a:off x="4389387" y="3451214"/>
          <a:ext cx="2194024" cy="44510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GB" sz="2500" kern="1200"/>
            <a:t>Size</a:t>
          </a:r>
          <a:endParaRPr lang="en-US" sz="2500" kern="1200"/>
        </a:p>
      </dsp:txBody>
      <dsp:txXfrm>
        <a:off x="4389387" y="3451214"/>
        <a:ext cx="2194024" cy="445103"/>
      </dsp:txXfrm>
    </dsp:sp>
    <dsp:sp modelId="{D0819815-8C6C-4109-A8AC-7EFE7288FF91}">
      <dsp:nvSpPr>
        <dsp:cNvPr id="0" name=""/>
        <dsp:cNvSpPr/>
      </dsp:nvSpPr>
      <dsp:spPr>
        <a:xfrm>
          <a:off x="6583412" y="3451214"/>
          <a:ext cx="2194024" cy="44510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GB" sz="2500" kern="1200"/>
            <a:t>Technology</a:t>
          </a:r>
          <a:endParaRPr lang="en-US" sz="2500" kern="1200"/>
        </a:p>
      </dsp:txBody>
      <dsp:txXfrm>
        <a:off x="6583412" y="3451214"/>
        <a:ext cx="2194024" cy="445103"/>
      </dsp:txXfrm>
    </dsp:sp>
    <dsp:sp modelId="{36ABE17C-BA56-4112-85E3-B44CE76AEDFD}">
      <dsp:nvSpPr>
        <dsp:cNvPr id="0" name=""/>
        <dsp:cNvSpPr/>
      </dsp:nvSpPr>
      <dsp:spPr>
        <a:xfrm>
          <a:off x="8777436" y="3451214"/>
          <a:ext cx="2194024" cy="44510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GB" sz="2500" kern="1200"/>
            <a:t>Environment.</a:t>
          </a:r>
          <a:endParaRPr lang="en-US" sz="2500" kern="1200"/>
        </a:p>
      </dsp:txBody>
      <dsp:txXfrm>
        <a:off x="8777436" y="3451214"/>
        <a:ext cx="2194024" cy="445103"/>
      </dsp:txXfrm>
    </dsp:sp>
    <dsp:sp modelId="{7DFCE0FE-A0BE-4E14-B9C0-EE1FC37E3862}">
      <dsp:nvSpPr>
        <dsp:cNvPr id="0" name=""/>
        <dsp:cNvSpPr/>
      </dsp:nvSpPr>
      <dsp:spPr>
        <a:xfrm rot="10800000">
          <a:off x="0" y="1474372"/>
          <a:ext cx="10972800" cy="1488194"/>
        </a:xfrm>
        <a:prstGeom prst="upArrowCallou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Focus placed on examining situational variables.</a:t>
          </a:r>
          <a:endParaRPr lang="en-US" sz="1700" kern="1200"/>
        </a:p>
      </dsp:txBody>
      <dsp:txXfrm rot="10800000">
        <a:off x="0" y="1474372"/>
        <a:ext cx="10972800" cy="966984"/>
      </dsp:txXfrm>
    </dsp:sp>
    <dsp:sp modelId="{255F3EBB-2F1F-4FFA-B345-287B4E685CDA}">
      <dsp:nvSpPr>
        <dsp:cNvPr id="0" name=""/>
        <dsp:cNvSpPr/>
      </dsp:nvSpPr>
      <dsp:spPr>
        <a:xfrm rot="10800000">
          <a:off x="0" y="692"/>
          <a:ext cx="10972800" cy="1488194"/>
        </a:xfrm>
        <a:prstGeom prst="upArrowCallou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Rejects the idea of ‘one best form or structure’ or ‘optimum state’ for an organisation.</a:t>
          </a:r>
          <a:endParaRPr lang="en-US" sz="1700" kern="1200"/>
        </a:p>
      </dsp:txBody>
      <dsp:txXfrm rot="10800000">
        <a:off x="0" y="692"/>
        <a:ext cx="10972800" cy="9669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C648C0-5A05-4D17-99A8-53D782ADC7F3}">
      <dsp:nvSpPr>
        <dsp:cNvPr id="0" name=""/>
        <dsp:cNvSpPr/>
      </dsp:nvSpPr>
      <dsp:spPr>
        <a:xfrm>
          <a:off x="0" y="1625"/>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9C0E74-2CF1-4D7F-B1BD-0F0380856745}">
      <dsp:nvSpPr>
        <dsp:cNvPr id="0" name=""/>
        <dsp:cNvSpPr/>
      </dsp:nvSpPr>
      <dsp:spPr>
        <a:xfrm>
          <a:off x="249203" y="186983"/>
          <a:ext cx="453097" cy="453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AC7E71-95F4-4BD7-B42A-3AECBFE4115F}">
      <dsp:nvSpPr>
        <dsp:cNvPr id="0" name=""/>
        <dsp:cNvSpPr/>
      </dsp:nvSpPr>
      <dsp:spPr>
        <a:xfrm>
          <a:off x="951504" y="1625"/>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933450">
            <a:lnSpc>
              <a:spcPct val="90000"/>
            </a:lnSpc>
            <a:spcBef>
              <a:spcPct val="0"/>
            </a:spcBef>
            <a:spcAft>
              <a:spcPct val="35000"/>
            </a:spcAft>
            <a:buNone/>
          </a:pPr>
          <a:r>
            <a:rPr lang="en-GB" sz="2100" kern="1200"/>
            <a:t>Different categorisations of theory illustrate the complex nature of the study and practice of management.</a:t>
          </a:r>
          <a:endParaRPr lang="en-US" sz="2100" kern="1200"/>
        </a:p>
      </dsp:txBody>
      <dsp:txXfrm>
        <a:off x="951504" y="1625"/>
        <a:ext cx="10021295" cy="823813"/>
      </dsp:txXfrm>
    </dsp:sp>
    <dsp:sp modelId="{03A14CB3-8D07-432D-A65E-4B9174393F3E}">
      <dsp:nvSpPr>
        <dsp:cNvPr id="0" name=""/>
        <dsp:cNvSpPr/>
      </dsp:nvSpPr>
      <dsp:spPr>
        <a:xfrm>
          <a:off x="0" y="1031391"/>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338285-DDB1-4E42-A9B6-FF8D0854BA9C}">
      <dsp:nvSpPr>
        <dsp:cNvPr id="0" name=""/>
        <dsp:cNvSpPr/>
      </dsp:nvSpPr>
      <dsp:spPr>
        <a:xfrm>
          <a:off x="249203" y="1216749"/>
          <a:ext cx="453097" cy="453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2AE4BE-B66B-4861-9032-7D52B64FEB21}">
      <dsp:nvSpPr>
        <dsp:cNvPr id="0" name=""/>
        <dsp:cNvSpPr/>
      </dsp:nvSpPr>
      <dsp:spPr>
        <a:xfrm>
          <a:off x="951504" y="1031391"/>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933450">
            <a:lnSpc>
              <a:spcPct val="90000"/>
            </a:lnSpc>
            <a:spcBef>
              <a:spcPct val="0"/>
            </a:spcBef>
            <a:spcAft>
              <a:spcPct val="35000"/>
            </a:spcAft>
            <a:buNone/>
          </a:pPr>
          <a:r>
            <a:rPr lang="en-GB" sz="2100" kern="1200"/>
            <a:t>They provide a setting in which to view the field of management and organisational behaviour.</a:t>
          </a:r>
          <a:endParaRPr lang="en-US" sz="2100" kern="1200"/>
        </a:p>
      </dsp:txBody>
      <dsp:txXfrm>
        <a:off x="951504" y="1031391"/>
        <a:ext cx="10021295" cy="823813"/>
      </dsp:txXfrm>
    </dsp:sp>
    <dsp:sp modelId="{EABFB23F-A87E-400C-9FF6-30BF9197C6EC}">
      <dsp:nvSpPr>
        <dsp:cNvPr id="0" name=""/>
        <dsp:cNvSpPr/>
      </dsp:nvSpPr>
      <dsp:spPr>
        <a:xfrm>
          <a:off x="0" y="2061158"/>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EEE432-98AB-4FE1-9EA8-0E9D3FFF6D21}">
      <dsp:nvSpPr>
        <dsp:cNvPr id="0" name=""/>
        <dsp:cNvSpPr/>
      </dsp:nvSpPr>
      <dsp:spPr>
        <a:xfrm>
          <a:off x="249203" y="2246516"/>
          <a:ext cx="453097" cy="453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CF53C1-CF2F-42EF-AB99-031BCD3AC680}">
      <dsp:nvSpPr>
        <dsp:cNvPr id="0" name=""/>
        <dsp:cNvSpPr/>
      </dsp:nvSpPr>
      <dsp:spPr>
        <a:xfrm>
          <a:off x="951504" y="2061158"/>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933450">
            <a:lnSpc>
              <a:spcPct val="90000"/>
            </a:lnSpc>
            <a:spcBef>
              <a:spcPct val="0"/>
            </a:spcBef>
            <a:spcAft>
              <a:spcPct val="35000"/>
            </a:spcAft>
            <a:buNone/>
          </a:pPr>
          <a:r>
            <a:rPr lang="en-GB" sz="2100" kern="1200"/>
            <a:t>They assist in organisational analysis and the identification of problem areas.</a:t>
          </a:r>
          <a:endParaRPr lang="en-US" sz="2100" kern="1200"/>
        </a:p>
      </dsp:txBody>
      <dsp:txXfrm>
        <a:off x="951504" y="2061158"/>
        <a:ext cx="10021295" cy="823813"/>
      </dsp:txXfrm>
    </dsp:sp>
    <dsp:sp modelId="{F532D105-BF94-4214-B69C-1AE8AD56CDA4}">
      <dsp:nvSpPr>
        <dsp:cNvPr id="0" name=""/>
        <dsp:cNvSpPr/>
      </dsp:nvSpPr>
      <dsp:spPr>
        <a:xfrm>
          <a:off x="0" y="3090924"/>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E6E8B9-E251-463C-8327-67147A38CD5B}">
      <dsp:nvSpPr>
        <dsp:cNvPr id="0" name=""/>
        <dsp:cNvSpPr/>
      </dsp:nvSpPr>
      <dsp:spPr>
        <a:xfrm>
          <a:off x="249203" y="3276282"/>
          <a:ext cx="453097" cy="453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00B73B-5410-4721-B485-676CC8450807}">
      <dsp:nvSpPr>
        <dsp:cNvPr id="0" name=""/>
        <dsp:cNvSpPr/>
      </dsp:nvSpPr>
      <dsp:spPr>
        <a:xfrm>
          <a:off x="951504" y="3090924"/>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933450">
            <a:lnSpc>
              <a:spcPct val="90000"/>
            </a:lnSpc>
            <a:spcBef>
              <a:spcPct val="0"/>
            </a:spcBef>
            <a:spcAft>
              <a:spcPct val="35000"/>
            </a:spcAft>
            <a:buNone/>
          </a:pPr>
          <a:r>
            <a:rPr lang="en-GB" sz="2100" kern="1200"/>
            <a:t>They enable managers to select ideas from a range of approaches which best suit the requirement of the job.</a:t>
          </a:r>
          <a:endParaRPr lang="en-US" sz="2100" kern="1200"/>
        </a:p>
      </dsp:txBody>
      <dsp:txXfrm>
        <a:off x="951504" y="3090924"/>
        <a:ext cx="10021295" cy="82381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72BBFB-99E3-4DBF-862E-82D33CB0D3DC}" type="datetimeFigureOut">
              <a:rPr lang="en-GB" smtClean="0"/>
              <a:t>16/10/2024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4D668F-9F1E-43B2-8A10-6329410B7099}" type="slidenum">
              <a:rPr lang="en-GB" smtClean="0"/>
              <a:t>‹#›</a:t>
            </a:fld>
            <a:endParaRPr lang="en-GB"/>
          </a:p>
        </p:txBody>
      </p:sp>
    </p:spTree>
    <p:extLst>
      <p:ext uri="{BB962C8B-B14F-4D97-AF65-F5344CB8AC3E}">
        <p14:creationId xmlns:p14="http://schemas.microsoft.com/office/powerpoint/2010/main" val="4042088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D1C22"/>
                </a:solidFill>
                <a:effectLst/>
                <a:latin typeface="Georgia" panose="02040502050405020303" pitchFamily="18" charset="0"/>
              </a:rPr>
              <a:t>Fayol is known as the “father of modern management” because his theory tasked leaders with setting the tone for the rest of the organisation</a:t>
            </a:r>
            <a:endParaRPr lang="en-GB" dirty="0"/>
          </a:p>
        </p:txBody>
      </p:sp>
      <p:sp>
        <p:nvSpPr>
          <p:cNvPr id="4" name="Slide Number Placeholder 3"/>
          <p:cNvSpPr>
            <a:spLocks noGrp="1"/>
          </p:cNvSpPr>
          <p:nvPr>
            <p:ph type="sldNum" sz="quarter" idx="5"/>
          </p:nvPr>
        </p:nvSpPr>
        <p:spPr/>
        <p:txBody>
          <a:bodyPr/>
          <a:lstStyle/>
          <a:p>
            <a:fld id="{424D668F-9F1E-43B2-8A10-6329410B7099}" type="slidenum">
              <a:rPr lang="en-GB" smtClean="0"/>
              <a:t>10</a:t>
            </a:fld>
            <a:endParaRPr lang="en-GB"/>
          </a:p>
        </p:txBody>
      </p:sp>
    </p:spTree>
    <p:extLst>
      <p:ext uri="{BB962C8B-B14F-4D97-AF65-F5344CB8AC3E}">
        <p14:creationId xmlns:p14="http://schemas.microsoft.com/office/powerpoint/2010/main" val="754772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ctr">
              <a:buFont typeface="Arial" panose="020B0604020202020204" pitchFamily="34" charset="0"/>
              <a:buChar char="•"/>
            </a:pPr>
            <a:r>
              <a:rPr lang="en-GB" b="1" i="0" dirty="0">
                <a:solidFill>
                  <a:srgbClr val="001D35"/>
                </a:solidFill>
                <a:effectLst/>
                <a:latin typeface="Google Sans"/>
              </a:rPr>
              <a:t>Hierarchy</a:t>
            </a:r>
            <a:r>
              <a:rPr lang="en-GB" b="0" i="0" dirty="0">
                <a:solidFill>
                  <a:srgbClr val="001D35"/>
                </a:solidFill>
                <a:effectLst/>
                <a:latin typeface="Google Sans"/>
              </a:rPr>
              <a:t>: The organization is divided into levels of authority, with each level managing the one below it. </a:t>
            </a:r>
          </a:p>
          <a:p>
            <a:pPr algn="l" fontAlgn="ctr">
              <a:buFont typeface="Arial" panose="020B0604020202020204" pitchFamily="34" charset="0"/>
              <a:buChar char="•"/>
            </a:pPr>
            <a:r>
              <a:rPr lang="en-GB" b="1" i="0" dirty="0">
                <a:solidFill>
                  <a:srgbClr val="001D35"/>
                </a:solidFill>
                <a:effectLst/>
                <a:latin typeface="Google Sans"/>
              </a:rPr>
              <a:t>Rules</a:t>
            </a:r>
            <a:r>
              <a:rPr lang="en-GB" b="0" i="0" dirty="0">
                <a:solidFill>
                  <a:srgbClr val="001D35"/>
                </a:solidFill>
                <a:effectLst/>
                <a:latin typeface="Google Sans"/>
              </a:rPr>
              <a:t>: The organization has a set of formal rules, procedures, and regulations that govern the organization and its members. </a:t>
            </a:r>
          </a:p>
          <a:p>
            <a:pPr algn="l" fontAlgn="ctr">
              <a:buFont typeface="Arial" panose="020B0604020202020204" pitchFamily="34" charset="0"/>
              <a:buChar char="•"/>
            </a:pPr>
            <a:r>
              <a:rPr lang="en-GB" b="1" i="0" dirty="0">
                <a:solidFill>
                  <a:srgbClr val="001D35"/>
                </a:solidFill>
                <a:effectLst/>
                <a:latin typeface="Google Sans"/>
              </a:rPr>
              <a:t>Impersonality</a:t>
            </a:r>
            <a:r>
              <a:rPr lang="en-GB" b="0" i="0" dirty="0">
                <a:solidFill>
                  <a:srgbClr val="001D35"/>
                </a:solidFill>
                <a:effectLst/>
                <a:latin typeface="Google Sans"/>
              </a:rPr>
              <a:t>: The rules are applied impartially, and employees are treated equally. </a:t>
            </a:r>
          </a:p>
          <a:p>
            <a:pPr algn="l" fontAlgn="ctr">
              <a:buFont typeface="Arial" panose="020B0604020202020204" pitchFamily="34" charset="0"/>
              <a:buChar char="•"/>
            </a:pPr>
            <a:r>
              <a:rPr lang="en-GB" b="1" i="0" dirty="0">
                <a:solidFill>
                  <a:srgbClr val="001D35"/>
                </a:solidFill>
                <a:effectLst/>
                <a:latin typeface="Google Sans"/>
              </a:rPr>
              <a:t>Specialization</a:t>
            </a:r>
            <a:r>
              <a:rPr lang="en-GB" b="0" i="0" dirty="0">
                <a:solidFill>
                  <a:srgbClr val="001D35"/>
                </a:solidFill>
                <a:effectLst/>
                <a:latin typeface="Google Sans"/>
              </a:rPr>
              <a:t>: Work responsibilities are divided by area of expertise. </a:t>
            </a:r>
          </a:p>
          <a:p>
            <a:pPr algn="l" fontAlgn="ctr">
              <a:buFont typeface="Arial" panose="020B0604020202020204" pitchFamily="34" charset="0"/>
              <a:buChar char="•"/>
            </a:pPr>
            <a:r>
              <a:rPr lang="en-GB" b="1" i="0" dirty="0">
                <a:solidFill>
                  <a:srgbClr val="001D35"/>
                </a:solidFill>
                <a:effectLst/>
                <a:latin typeface="Google Sans"/>
              </a:rPr>
              <a:t>Professionalism</a:t>
            </a:r>
            <a:r>
              <a:rPr lang="en-GB" b="0" i="0" dirty="0">
                <a:solidFill>
                  <a:srgbClr val="001D35"/>
                </a:solidFill>
                <a:effectLst/>
                <a:latin typeface="Google Sans"/>
              </a:rPr>
              <a:t>: The work environment should be professional and impersonal, and "work relationships" are discouraged. </a:t>
            </a:r>
          </a:p>
          <a:p>
            <a:pPr algn="l">
              <a:buFont typeface="Arial" panose="020B0604020202020204" pitchFamily="34" charset="0"/>
              <a:buChar char="•"/>
            </a:pPr>
            <a:r>
              <a:rPr lang="en-GB" b="1" i="0" dirty="0">
                <a:solidFill>
                  <a:srgbClr val="001D35"/>
                </a:solidFill>
                <a:effectLst/>
                <a:latin typeface="Google Sans"/>
              </a:rPr>
              <a:t>Advancement</a:t>
            </a:r>
            <a:r>
              <a:rPr lang="en-GB" b="0" i="0" dirty="0">
                <a:solidFill>
                  <a:srgbClr val="001D35"/>
                </a:solidFill>
                <a:effectLst/>
                <a:latin typeface="Google Sans"/>
              </a:rPr>
              <a:t>: Advancement in the organization is based on qualifications and achievements, not personal connections. </a:t>
            </a:r>
          </a:p>
          <a:p>
            <a:endParaRPr lang="en-GB" dirty="0"/>
          </a:p>
        </p:txBody>
      </p:sp>
      <p:sp>
        <p:nvSpPr>
          <p:cNvPr id="4" name="Slide Number Placeholder 3"/>
          <p:cNvSpPr>
            <a:spLocks noGrp="1"/>
          </p:cNvSpPr>
          <p:nvPr>
            <p:ph type="sldNum" sz="quarter" idx="5"/>
          </p:nvPr>
        </p:nvSpPr>
        <p:spPr/>
        <p:txBody>
          <a:bodyPr/>
          <a:lstStyle/>
          <a:p>
            <a:fld id="{424D668F-9F1E-43B2-8A10-6329410B7099}" type="slidenum">
              <a:rPr lang="en-GB" smtClean="0"/>
              <a:t>14</a:t>
            </a:fld>
            <a:endParaRPr lang="en-GB"/>
          </a:p>
        </p:txBody>
      </p:sp>
    </p:spTree>
    <p:extLst>
      <p:ext uri="{BB962C8B-B14F-4D97-AF65-F5344CB8AC3E}">
        <p14:creationId xmlns:p14="http://schemas.microsoft.com/office/powerpoint/2010/main" val="511377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4FBBBE75-4C51-40D4-9682-EED6AC2D2194}"/>
              </a:ext>
            </a:extLst>
          </p:cNvPr>
          <p:cNvSpPr>
            <a:spLocks noGrp="1" noRot="1" noChangeAspect="1" noChangeArrowheads="1" noTextEdit="1"/>
          </p:cNvSpPr>
          <p:nvPr>
            <p:ph type="sldImg"/>
          </p:nvPr>
        </p:nvSpPr>
        <p:spPr>
          <a:xfrm>
            <a:off x="1143000" y="685800"/>
            <a:ext cx="4573588" cy="3429000"/>
          </a:xfrm>
          <a:ln/>
        </p:spPr>
      </p:sp>
      <p:sp>
        <p:nvSpPr>
          <p:cNvPr id="24579" name="Notes Placeholder 2">
            <a:extLst>
              <a:ext uri="{FF2B5EF4-FFF2-40B4-BE49-F238E27FC236}">
                <a16:creationId xmlns:a16="http://schemas.microsoft.com/office/drawing/2014/main" id="{09A97CBF-46C2-4FDB-B3EC-72B693737A3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Times" panose="02020603050405020304" pitchFamily="18" charset="0"/>
              <a:cs typeface="Arial" panose="020B0604020202020204" pitchFamily="34" charset="0"/>
            </a:endParaRPr>
          </a:p>
        </p:txBody>
      </p:sp>
      <p:sp>
        <p:nvSpPr>
          <p:cNvPr id="24580" name="Slide Number Placeholder 3">
            <a:extLst>
              <a:ext uri="{FF2B5EF4-FFF2-40B4-BE49-F238E27FC236}">
                <a16:creationId xmlns:a16="http://schemas.microsoft.com/office/drawing/2014/main" id="{64A3AD00-1E62-4A42-AA95-7FF8FA3406F8}"/>
              </a:ext>
            </a:extLst>
          </p:cNvPr>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11385DCE-0CF5-43FA-91A6-6BB00A4C3320}" type="slidenum">
              <a:rPr lang="en-US" altLang="en-US" smtClean="0">
                <a:solidFill>
                  <a:srgbClr val="000000"/>
                </a:solidFill>
                <a:latin typeface="Arial" panose="020B0604020202020204" pitchFamily="34" charset="0"/>
                <a:ea typeface="MS PGothic" panose="020B0600070205080204" pitchFamily="34" charset="-128"/>
              </a:rPr>
              <a:pPr fontAlgn="base">
                <a:spcBef>
                  <a:spcPct val="0"/>
                </a:spcBef>
                <a:spcAft>
                  <a:spcPct val="0"/>
                </a:spcAft>
              </a:pPr>
              <a:t>23</a:t>
            </a:fld>
            <a:endParaRPr lang="en-US" altLang="en-US">
              <a:solidFill>
                <a:srgbClr val="000000"/>
              </a:solidFill>
              <a:latin typeface="Arial" panose="020B0604020202020204" pitchFamily="34" charset="0"/>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0AB493E1-D859-4942-882E-CC4A6B4E77A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BC57B1C2-E356-4725-844E-71641C8D63EE}" type="slidenum">
              <a:rPr lang="en-GB" altLang="en-US" smtClean="0">
                <a:latin typeface="Times" panose="02020603050405020304" pitchFamily="18" charset="0"/>
              </a:rPr>
              <a:pPr fontAlgn="base">
                <a:spcBef>
                  <a:spcPct val="0"/>
                </a:spcBef>
                <a:spcAft>
                  <a:spcPct val="0"/>
                </a:spcAft>
              </a:pPr>
              <a:t>24</a:t>
            </a:fld>
            <a:endParaRPr lang="en-GB" altLang="en-US">
              <a:latin typeface="Times" panose="02020603050405020304" pitchFamily="18" charset="0"/>
            </a:endParaRPr>
          </a:p>
        </p:txBody>
      </p:sp>
      <p:sp>
        <p:nvSpPr>
          <p:cNvPr id="26627" name="Rectangle 2">
            <a:extLst>
              <a:ext uri="{FF2B5EF4-FFF2-40B4-BE49-F238E27FC236}">
                <a16:creationId xmlns:a16="http://schemas.microsoft.com/office/drawing/2014/main" id="{BBAD67DB-C144-4049-88FE-D6F47A310787}"/>
              </a:ext>
            </a:extLst>
          </p:cNvPr>
          <p:cNvSpPr>
            <a:spLocks noRot="1" noChangeArrowheads="1" noTextEdit="1"/>
          </p:cNvSpPr>
          <p:nvPr>
            <p:ph type="sldImg"/>
          </p:nvPr>
        </p:nvSpPr>
        <p:spPr>
          <a:ln/>
        </p:spPr>
      </p:sp>
      <p:sp>
        <p:nvSpPr>
          <p:cNvPr id="26628" name="Rectangle 3">
            <a:extLst>
              <a:ext uri="{FF2B5EF4-FFF2-40B4-BE49-F238E27FC236}">
                <a16:creationId xmlns:a16="http://schemas.microsoft.com/office/drawing/2014/main" id="{F7382C9E-97DF-4A14-BA22-BB0CE356C4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anose="02020603050405020304" pitchFamily="18"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B8C8071C-EF7E-4096-BCF3-277EAA6079B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37EB8668-5254-48DE-A4CA-50F3D9DEE9FB}" type="slidenum">
              <a:rPr lang="en-GB" altLang="en-US" smtClean="0">
                <a:latin typeface="Times" panose="02020603050405020304" pitchFamily="18" charset="0"/>
              </a:rPr>
              <a:pPr fontAlgn="base">
                <a:spcBef>
                  <a:spcPct val="0"/>
                </a:spcBef>
                <a:spcAft>
                  <a:spcPct val="0"/>
                </a:spcAft>
              </a:pPr>
              <a:t>25</a:t>
            </a:fld>
            <a:endParaRPr lang="en-GB" altLang="en-US">
              <a:latin typeface="Times" panose="02020603050405020304" pitchFamily="18" charset="0"/>
            </a:endParaRPr>
          </a:p>
        </p:txBody>
      </p:sp>
      <p:sp>
        <p:nvSpPr>
          <p:cNvPr id="28675" name="Rectangle 2">
            <a:extLst>
              <a:ext uri="{FF2B5EF4-FFF2-40B4-BE49-F238E27FC236}">
                <a16:creationId xmlns:a16="http://schemas.microsoft.com/office/drawing/2014/main" id="{CDF0F334-7AA0-4F33-BCA1-72CAB5B21B27}"/>
              </a:ext>
            </a:extLst>
          </p:cNvPr>
          <p:cNvSpPr>
            <a:spLocks noRot="1" noChangeArrowheads="1" noTextEdit="1"/>
          </p:cNvSpPr>
          <p:nvPr>
            <p:ph type="sldImg"/>
          </p:nvPr>
        </p:nvSpPr>
        <p:spPr>
          <a:ln/>
        </p:spPr>
      </p:sp>
      <p:sp>
        <p:nvSpPr>
          <p:cNvPr id="28676" name="Rectangle 3">
            <a:extLst>
              <a:ext uri="{FF2B5EF4-FFF2-40B4-BE49-F238E27FC236}">
                <a16:creationId xmlns:a16="http://schemas.microsoft.com/office/drawing/2014/main" id="{53995D5E-85FA-4EC8-932F-DFFDE858828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anose="02020603050405020304" pitchFamily="18"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027C22EF-E606-442B-8BA2-6C5DD084A5D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CAB753C0-0350-4B49-B2D7-9BC2D20E55D3}" type="slidenum">
              <a:rPr lang="en-GB" altLang="en-US" smtClean="0">
                <a:latin typeface="Times" panose="02020603050405020304" pitchFamily="18" charset="0"/>
              </a:rPr>
              <a:pPr fontAlgn="base">
                <a:spcBef>
                  <a:spcPct val="0"/>
                </a:spcBef>
                <a:spcAft>
                  <a:spcPct val="0"/>
                </a:spcAft>
              </a:pPr>
              <a:t>26</a:t>
            </a:fld>
            <a:endParaRPr lang="en-GB" altLang="en-US">
              <a:latin typeface="Times" panose="02020603050405020304" pitchFamily="18" charset="0"/>
            </a:endParaRPr>
          </a:p>
        </p:txBody>
      </p:sp>
      <p:sp>
        <p:nvSpPr>
          <p:cNvPr id="30723" name="Rectangle 2">
            <a:extLst>
              <a:ext uri="{FF2B5EF4-FFF2-40B4-BE49-F238E27FC236}">
                <a16:creationId xmlns:a16="http://schemas.microsoft.com/office/drawing/2014/main" id="{25B635D5-B2FA-4445-9EF1-922E15A5755A}"/>
              </a:ext>
            </a:extLst>
          </p:cNvPr>
          <p:cNvSpPr>
            <a:spLocks noRot="1" noChangeArrowheads="1" noTextEdit="1"/>
          </p:cNvSpPr>
          <p:nvPr>
            <p:ph type="sldImg"/>
          </p:nvPr>
        </p:nvSpPr>
        <p:spPr>
          <a:ln/>
        </p:spPr>
      </p:sp>
      <p:sp>
        <p:nvSpPr>
          <p:cNvPr id="30724" name="Rectangle 3">
            <a:extLst>
              <a:ext uri="{FF2B5EF4-FFF2-40B4-BE49-F238E27FC236}">
                <a16:creationId xmlns:a16="http://schemas.microsoft.com/office/drawing/2014/main" id="{405F55B5-E5D3-4B73-BD52-6E4CF6F4230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Times" panose="02020603050405020304" pitchFamily="18" charset="0"/>
                <a:cs typeface="Arial" panose="020B0604020202020204" pitchFamily="34" charset="0"/>
              </a:rPr>
              <a:t>Theory X</a:t>
            </a:r>
          </a:p>
          <a:p>
            <a:r>
              <a:rPr lang="en-GB" altLang="en-US">
                <a:latin typeface="Times" panose="02020603050405020304" pitchFamily="18" charset="0"/>
                <a:cs typeface="Arial" panose="020B0604020202020204" pitchFamily="34" charset="0"/>
              </a:rPr>
              <a:t>A more traditional, autocratic style of leadership, direction, and control that assumes humans typically dislike work and must be “coerced, controlled, directed, threatened with punishment to get them to put forth adequate effort” (Pearson, 2020, p. 84)</a:t>
            </a:r>
          </a:p>
          <a:p>
            <a:r>
              <a:rPr lang="en-GB" altLang="en-US">
                <a:latin typeface="Times" panose="02020603050405020304" pitchFamily="18" charset="0"/>
                <a:cs typeface="Arial" panose="020B0604020202020204" pitchFamily="34" charset="0"/>
              </a:rPr>
              <a:t>Theory Y</a:t>
            </a:r>
          </a:p>
          <a:p>
            <a:r>
              <a:rPr lang="en-GB" altLang="en-US">
                <a:latin typeface="Times" panose="02020603050405020304" pitchFamily="18" charset="0"/>
                <a:cs typeface="Arial" panose="020B0604020202020204" pitchFamily="34" charset="0"/>
              </a:rPr>
              <a:t>Recognizes that as humans, under the proper conditions, we accept and seek out responsibility and are ready and willing to engage our imagination, ingenuity, and creativity. The modern workplace often fails to create an environment that fully uses our potential.</a:t>
            </a:r>
            <a:endParaRPr lang="en-US" altLang="en-US">
              <a:latin typeface="Times" panose="02020603050405020304" pitchFamily="18"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21F9C0C9-4CEB-4632-BE85-FBB8AC79313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143DD11C-3302-4AB8-BD39-03EDFB19F9F1}" type="slidenum">
              <a:rPr lang="en-GB" altLang="en-US" smtClean="0">
                <a:latin typeface="Times" panose="02020603050405020304" pitchFamily="18" charset="0"/>
              </a:rPr>
              <a:pPr fontAlgn="base">
                <a:spcBef>
                  <a:spcPct val="0"/>
                </a:spcBef>
                <a:spcAft>
                  <a:spcPct val="0"/>
                </a:spcAft>
              </a:pPr>
              <a:t>27</a:t>
            </a:fld>
            <a:endParaRPr lang="en-GB" altLang="en-US">
              <a:latin typeface="Times" panose="02020603050405020304" pitchFamily="18" charset="0"/>
            </a:endParaRPr>
          </a:p>
        </p:txBody>
      </p:sp>
      <p:sp>
        <p:nvSpPr>
          <p:cNvPr id="32771" name="Rectangle 2">
            <a:extLst>
              <a:ext uri="{FF2B5EF4-FFF2-40B4-BE49-F238E27FC236}">
                <a16:creationId xmlns:a16="http://schemas.microsoft.com/office/drawing/2014/main" id="{104B4BCE-75E6-47E8-BA45-E7B2407C5B96}"/>
              </a:ext>
            </a:extLst>
          </p:cNvPr>
          <p:cNvSpPr>
            <a:spLocks noRot="1" noChangeArrowheads="1" noTextEdit="1"/>
          </p:cNvSpPr>
          <p:nvPr>
            <p:ph type="sldImg"/>
          </p:nvPr>
        </p:nvSpPr>
        <p:spPr>
          <a:ln/>
        </p:spPr>
      </p:sp>
      <p:sp>
        <p:nvSpPr>
          <p:cNvPr id="32772" name="Rectangle 3">
            <a:extLst>
              <a:ext uri="{FF2B5EF4-FFF2-40B4-BE49-F238E27FC236}">
                <a16:creationId xmlns:a16="http://schemas.microsoft.com/office/drawing/2014/main" id="{DC7595F8-1390-49FE-8654-58EDC240471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anose="02020603050405020304" pitchFamily="18"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A2F588C-31C8-47EA-832A-9C1169AA4799}" type="datetimeFigureOut">
              <a:rPr lang="en-GB" smtClean="0"/>
              <a:t>16/10/2024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F96F3C5-FA4E-4CCF-A07B-6B88219545EB}" type="slidenum">
              <a:rPr lang="en-GB" smtClean="0"/>
              <a:t>‹#›</a:t>
            </a:fld>
            <a:endParaRPr lang="en-GB"/>
          </a:p>
        </p:txBody>
      </p:sp>
    </p:spTree>
    <p:extLst>
      <p:ext uri="{BB962C8B-B14F-4D97-AF65-F5344CB8AC3E}">
        <p14:creationId xmlns:p14="http://schemas.microsoft.com/office/powerpoint/2010/main" val="3517699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2F588C-31C8-47EA-832A-9C1169AA4799}" type="datetimeFigureOut">
              <a:rPr lang="en-GB" smtClean="0"/>
              <a:t>16/10/2024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F96F3C5-FA4E-4CCF-A07B-6B88219545EB}" type="slidenum">
              <a:rPr lang="en-GB" smtClean="0"/>
              <a:t>‹#›</a:t>
            </a:fld>
            <a:endParaRPr lang="en-GB"/>
          </a:p>
        </p:txBody>
      </p:sp>
    </p:spTree>
    <p:extLst>
      <p:ext uri="{BB962C8B-B14F-4D97-AF65-F5344CB8AC3E}">
        <p14:creationId xmlns:p14="http://schemas.microsoft.com/office/powerpoint/2010/main" val="2764877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2F588C-31C8-47EA-832A-9C1169AA4799}" type="datetimeFigureOut">
              <a:rPr lang="en-GB" smtClean="0"/>
              <a:t>16/10/2024</a:t>
            </a:fld>
            <a:endParaRPr lang="en-GB"/>
          </a:p>
        </p:txBody>
      </p:sp>
      <p:sp>
        <p:nvSpPr>
          <p:cNvPr id="6" name="Slide Number Placeholder 5"/>
          <p:cNvSpPr>
            <a:spLocks noGrp="1"/>
          </p:cNvSpPr>
          <p:nvPr>
            <p:ph type="sldNum" sz="quarter" idx="12"/>
          </p:nvPr>
        </p:nvSpPr>
        <p:spPr/>
        <p:txBody>
          <a:bodyPr/>
          <a:lstStyle/>
          <a:p>
            <a:fld id="{4F96F3C5-FA4E-4CCF-A07B-6B88219545EB}" type="slidenum">
              <a:rPr lang="en-GB" smtClean="0"/>
              <a:t>‹#›</a:t>
            </a:fld>
            <a:endParaRPr lang="en-GB"/>
          </a:p>
        </p:txBody>
      </p:sp>
    </p:spTree>
    <p:extLst>
      <p:ext uri="{BB962C8B-B14F-4D97-AF65-F5344CB8AC3E}">
        <p14:creationId xmlns:p14="http://schemas.microsoft.com/office/powerpoint/2010/main" val="962825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A2F588C-31C8-47EA-832A-9C1169AA4799}" type="datetimeFigureOut">
              <a:rPr lang="en-GB" smtClean="0"/>
              <a:t>16/10/2024</a:t>
            </a:fld>
            <a:endParaRPr lang="en-GB"/>
          </a:p>
        </p:txBody>
      </p:sp>
      <p:sp>
        <p:nvSpPr>
          <p:cNvPr id="7" name="Slide Number Placeholder 6"/>
          <p:cNvSpPr>
            <a:spLocks noGrp="1"/>
          </p:cNvSpPr>
          <p:nvPr>
            <p:ph type="sldNum" sz="quarter" idx="12"/>
          </p:nvPr>
        </p:nvSpPr>
        <p:spPr/>
        <p:txBody>
          <a:bodyPr/>
          <a:lstStyle/>
          <a:p>
            <a:fld id="{4F96F3C5-FA4E-4CCF-A07B-6B88219545EB}" type="slidenum">
              <a:rPr lang="en-GB" smtClean="0"/>
              <a:t>‹#›</a:t>
            </a:fld>
            <a:endParaRPr lang="en-GB"/>
          </a:p>
        </p:txBody>
      </p:sp>
    </p:spTree>
    <p:extLst>
      <p:ext uri="{BB962C8B-B14F-4D97-AF65-F5344CB8AC3E}">
        <p14:creationId xmlns:p14="http://schemas.microsoft.com/office/powerpoint/2010/main" val="1748924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A2F588C-31C8-47EA-832A-9C1169AA4799}" type="datetimeFigureOut">
              <a:rPr lang="en-GB" smtClean="0"/>
              <a:t>16/10/2024</a:t>
            </a:fld>
            <a:endParaRPr lang="en-GB"/>
          </a:p>
        </p:txBody>
      </p:sp>
      <p:sp>
        <p:nvSpPr>
          <p:cNvPr id="9" name="Slide Number Placeholder 8"/>
          <p:cNvSpPr>
            <a:spLocks noGrp="1"/>
          </p:cNvSpPr>
          <p:nvPr>
            <p:ph type="sldNum" sz="quarter" idx="12"/>
          </p:nvPr>
        </p:nvSpPr>
        <p:spPr/>
        <p:txBody>
          <a:bodyPr/>
          <a:lstStyle/>
          <a:p>
            <a:fld id="{4F96F3C5-FA4E-4CCF-A07B-6B88219545EB}" type="slidenum">
              <a:rPr lang="en-GB" smtClean="0"/>
              <a:t>‹#›</a:t>
            </a:fld>
            <a:endParaRPr lang="en-GB"/>
          </a:p>
        </p:txBody>
      </p:sp>
    </p:spTree>
    <p:extLst>
      <p:ext uri="{BB962C8B-B14F-4D97-AF65-F5344CB8AC3E}">
        <p14:creationId xmlns:p14="http://schemas.microsoft.com/office/powerpoint/2010/main" val="2993508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A2F588C-31C8-47EA-832A-9C1169AA4799}" type="datetimeFigureOut">
              <a:rPr lang="en-GB" smtClean="0"/>
              <a:t>16/10/2024</a:t>
            </a:fld>
            <a:endParaRPr lang="en-GB"/>
          </a:p>
        </p:txBody>
      </p:sp>
      <p:sp>
        <p:nvSpPr>
          <p:cNvPr id="5" name="Slide Number Placeholder 4"/>
          <p:cNvSpPr>
            <a:spLocks noGrp="1"/>
          </p:cNvSpPr>
          <p:nvPr>
            <p:ph type="sldNum" sz="quarter" idx="12"/>
          </p:nvPr>
        </p:nvSpPr>
        <p:spPr/>
        <p:txBody>
          <a:bodyPr/>
          <a:lstStyle/>
          <a:p>
            <a:fld id="{4F96F3C5-FA4E-4CCF-A07B-6B88219545EB}" type="slidenum">
              <a:rPr lang="en-GB" smtClean="0"/>
              <a:t>‹#›</a:t>
            </a:fld>
            <a:endParaRPr lang="en-GB"/>
          </a:p>
        </p:txBody>
      </p:sp>
    </p:spTree>
    <p:extLst>
      <p:ext uri="{BB962C8B-B14F-4D97-AF65-F5344CB8AC3E}">
        <p14:creationId xmlns:p14="http://schemas.microsoft.com/office/powerpoint/2010/main" val="2911451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2F588C-31C8-47EA-832A-9C1169AA4799}" type="datetimeFigureOut">
              <a:rPr lang="en-GB" smtClean="0"/>
              <a:t>16/10/2024</a:t>
            </a:fld>
            <a:endParaRPr lang="en-GB"/>
          </a:p>
        </p:txBody>
      </p:sp>
      <p:sp>
        <p:nvSpPr>
          <p:cNvPr id="4" name="Slide Number Placeholder 3"/>
          <p:cNvSpPr>
            <a:spLocks noGrp="1"/>
          </p:cNvSpPr>
          <p:nvPr>
            <p:ph type="sldNum" sz="quarter" idx="12"/>
          </p:nvPr>
        </p:nvSpPr>
        <p:spPr/>
        <p:txBody>
          <a:bodyPr/>
          <a:lstStyle/>
          <a:p>
            <a:fld id="{4F96F3C5-FA4E-4CCF-A07B-6B88219545EB}" type="slidenum">
              <a:rPr lang="en-GB" smtClean="0"/>
              <a:t>‹#›</a:t>
            </a:fld>
            <a:endParaRPr lang="en-GB"/>
          </a:p>
        </p:txBody>
      </p:sp>
    </p:spTree>
    <p:extLst>
      <p:ext uri="{BB962C8B-B14F-4D97-AF65-F5344CB8AC3E}">
        <p14:creationId xmlns:p14="http://schemas.microsoft.com/office/powerpoint/2010/main" val="1197112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A2F588C-31C8-47EA-832A-9C1169AA4799}" type="datetimeFigureOut">
              <a:rPr lang="en-GB" smtClean="0"/>
              <a:t>16/10/2024</a:t>
            </a:fld>
            <a:endParaRPr lang="en-GB"/>
          </a:p>
        </p:txBody>
      </p:sp>
      <p:sp>
        <p:nvSpPr>
          <p:cNvPr id="7" name="Slide Number Placeholder 6"/>
          <p:cNvSpPr>
            <a:spLocks noGrp="1"/>
          </p:cNvSpPr>
          <p:nvPr>
            <p:ph type="sldNum" sz="quarter" idx="12"/>
          </p:nvPr>
        </p:nvSpPr>
        <p:spPr/>
        <p:txBody>
          <a:bodyPr/>
          <a:lstStyle/>
          <a:p>
            <a:fld id="{4F96F3C5-FA4E-4CCF-A07B-6B88219545EB}" type="slidenum">
              <a:rPr lang="en-GB" smtClean="0"/>
              <a:t>‹#›</a:t>
            </a:fld>
            <a:endParaRPr lang="en-GB"/>
          </a:p>
        </p:txBody>
      </p:sp>
    </p:spTree>
    <p:extLst>
      <p:ext uri="{BB962C8B-B14F-4D97-AF65-F5344CB8AC3E}">
        <p14:creationId xmlns:p14="http://schemas.microsoft.com/office/powerpoint/2010/main" val="3809466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A2F588C-31C8-47EA-832A-9C1169AA4799}" type="datetimeFigureOut">
              <a:rPr lang="en-GB" smtClean="0"/>
              <a:t>16/10/2024</a:t>
            </a:fld>
            <a:endParaRPr lang="en-GB"/>
          </a:p>
        </p:txBody>
      </p:sp>
      <p:sp>
        <p:nvSpPr>
          <p:cNvPr id="7" name="Slide Number Placeholder 6"/>
          <p:cNvSpPr>
            <a:spLocks noGrp="1"/>
          </p:cNvSpPr>
          <p:nvPr>
            <p:ph type="sldNum" sz="quarter" idx="12"/>
          </p:nvPr>
        </p:nvSpPr>
        <p:spPr/>
        <p:txBody>
          <a:bodyPr/>
          <a:lstStyle/>
          <a:p>
            <a:fld id="{4F96F3C5-FA4E-4CCF-A07B-6B88219545EB}" type="slidenum">
              <a:rPr lang="en-GB" smtClean="0"/>
              <a:t>‹#›</a:t>
            </a:fld>
            <a:endParaRPr lang="en-GB"/>
          </a:p>
        </p:txBody>
      </p:sp>
    </p:spTree>
    <p:extLst>
      <p:ext uri="{BB962C8B-B14F-4D97-AF65-F5344CB8AC3E}">
        <p14:creationId xmlns:p14="http://schemas.microsoft.com/office/powerpoint/2010/main" val="950448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2F588C-31C8-47EA-832A-9C1169AA4799}" type="datetimeFigureOut">
              <a:rPr lang="en-GB" smtClean="0"/>
              <a:t>16/10/2024</a:t>
            </a:fld>
            <a:endParaRPr lang="en-GB"/>
          </a:p>
        </p:txBody>
      </p:sp>
      <p:sp>
        <p:nvSpPr>
          <p:cNvPr id="6" name="Slide Number Placeholder 5"/>
          <p:cNvSpPr>
            <a:spLocks noGrp="1"/>
          </p:cNvSpPr>
          <p:nvPr>
            <p:ph type="sldNum" sz="quarter" idx="12"/>
          </p:nvPr>
        </p:nvSpPr>
        <p:spPr/>
        <p:txBody>
          <a:bodyPr/>
          <a:lstStyle/>
          <a:p>
            <a:fld id="{4F96F3C5-FA4E-4CCF-A07B-6B88219545EB}" type="slidenum">
              <a:rPr lang="en-GB" smtClean="0"/>
              <a:t>‹#›</a:t>
            </a:fld>
            <a:endParaRPr lang="en-GB"/>
          </a:p>
        </p:txBody>
      </p:sp>
    </p:spTree>
    <p:extLst>
      <p:ext uri="{BB962C8B-B14F-4D97-AF65-F5344CB8AC3E}">
        <p14:creationId xmlns:p14="http://schemas.microsoft.com/office/powerpoint/2010/main" val="3005151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2F588C-31C8-47EA-832A-9C1169AA4799}" type="datetimeFigureOut">
              <a:rPr lang="en-GB" smtClean="0"/>
              <a:t>16/10/2024</a:t>
            </a:fld>
            <a:endParaRPr lang="en-GB"/>
          </a:p>
        </p:txBody>
      </p:sp>
      <p:sp>
        <p:nvSpPr>
          <p:cNvPr id="6" name="Slide Number Placeholder 5"/>
          <p:cNvSpPr>
            <a:spLocks noGrp="1"/>
          </p:cNvSpPr>
          <p:nvPr>
            <p:ph type="sldNum" sz="quarter" idx="12"/>
          </p:nvPr>
        </p:nvSpPr>
        <p:spPr/>
        <p:txBody>
          <a:bodyPr/>
          <a:lstStyle/>
          <a:p>
            <a:fld id="{4F96F3C5-FA4E-4CCF-A07B-6B88219545EB}" type="slidenum">
              <a:rPr lang="en-GB" smtClean="0"/>
              <a:t>‹#›</a:t>
            </a:fld>
            <a:endParaRPr lang="en-GB"/>
          </a:p>
        </p:txBody>
      </p:sp>
    </p:spTree>
    <p:extLst>
      <p:ext uri="{BB962C8B-B14F-4D97-AF65-F5344CB8AC3E}">
        <p14:creationId xmlns:p14="http://schemas.microsoft.com/office/powerpoint/2010/main" val="22047885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Slide with Imag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SUBTITLE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17134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365760" anchor="ctr">
            <a:noAutofit/>
          </a:bodyPr>
          <a:lstStyle>
            <a:lvl1pPr marL="0" indent="0" algn="r">
              <a:buNone/>
              <a:defRPr>
                <a:solidFill>
                  <a:schemeClr val="tx1"/>
                </a:solidFill>
              </a:defRPr>
            </a:lvl1pPr>
          </a:lstStyle>
          <a:p>
            <a:r>
              <a:rPr lang="en-US" noProof="0"/>
              <a:t>Click icon to add picture</a:t>
            </a:r>
            <a:endParaRPr lang="en-US" noProof="0" dirty="0"/>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2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17" name="TextBox 16">
            <a:extLst>
              <a:ext uri="{FF2B5EF4-FFF2-40B4-BE49-F238E27FC236}">
                <a16:creationId xmlns:a16="http://schemas.microsoft.com/office/drawing/2014/main" id="{3EB154C1-CE47-4220-9832-4FD0868A64A8}"/>
              </a:ext>
            </a:extLst>
          </p:cNvPr>
          <p:cNvSpPr txBox="1"/>
          <p:nvPr userDrawn="1"/>
        </p:nvSpPr>
        <p:spPr>
          <a:xfrm>
            <a:off x="11073384" y="237744"/>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10100726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rgbClr val="EAB200"/>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3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18338329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2EB-00DF-4EBA-BF1F-D37805D45585}"/>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8790168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AA2F588C-31C8-47EA-832A-9C1169AA4799}" type="datetimeFigureOut">
              <a:rPr lang="en-GB" smtClean="0"/>
              <a:t>16/10/2024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F96F3C5-FA4E-4CCF-A07B-6B88219545EB}" type="slidenum">
              <a:rPr lang="en-GB" smtClean="0"/>
              <a:t>‹#›</a:t>
            </a:fld>
            <a:endParaRPr lang="en-GB"/>
          </a:p>
        </p:txBody>
      </p:sp>
    </p:spTree>
    <p:extLst>
      <p:ext uri="{BB962C8B-B14F-4D97-AF65-F5344CB8AC3E}">
        <p14:creationId xmlns:p14="http://schemas.microsoft.com/office/powerpoint/2010/main" val="534327391"/>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 id="2147483679"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TIx5xovXDyc?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mindtools.com/adi3nc1/theory-x-and-theory-y" TargetMode="External"/><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app=desktop&amp;v=uHL-l_Iz_sA"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15.xml"/><Relationship Id="rId1" Type="http://schemas.openxmlformats.org/officeDocument/2006/relationships/video" Target="https://www.youtube.com/embed/y0bNbCQt5AE?feature=oembed" TargetMode="Externa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p:txBody>
          <a:bodyPr>
            <a:normAutofit/>
          </a:bodyPr>
          <a:lstStyle/>
          <a:p>
            <a:pPr algn="ctr"/>
            <a:r>
              <a:rPr lang="en-US" dirty="0"/>
              <a:t>Contemporary Issues in Management </a:t>
            </a:r>
          </a:p>
        </p:txBody>
      </p:sp>
      <p:sp>
        <p:nvSpPr>
          <p:cNvPr id="3" name="Subtitle 2">
            <a:extLst>
              <a:ext uri="{FF2B5EF4-FFF2-40B4-BE49-F238E27FC236}">
                <a16:creationId xmlns:a16="http://schemas.microsoft.com/office/drawing/2014/main" id="{5C9205DF-8F5E-49F7-B00E-6F58293F5130}"/>
              </a:ext>
            </a:extLst>
          </p:cNvPr>
          <p:cNvSpPr>
            <a:spLocks noGrp="1"/>
          </p:cNvSpPr>
          <p:nvPr>
            <p:ph type="subTitle" idx="1"/>
          </p:nvPr>
        </p:nvSpPr>
        <p:spPr/>
        <p:txBody>
          <a:bodyPr/>
          <a:lstStyle/>
          <a:p>
            <a:r>
              <a:rPr lang="en-US" b="1" dirty="0"/>
              <a:t>Week 3:</a:t>
            </a:r>
            <a:r>
              <a:rPr lang="en-US" dirty="0"/>
              <a:t>The Theory of Management</a:t>
            </a:r>
          </a:p>
        </p:txBody>
      </p:sp>
    </p:spTree>
    <p:extLst>
      <p:ext uri="{BB962C8B-B14F-4D97-AF65-F5344CB8AC3E}">
        <p14:creationId xmlns:p14="http://schemas.microsoft.com/office/powerpoint/2010/main" val="3980699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4B39416-3099-4CB1-88DD-B00ECB3F6C8C}"/>
              </a:ext>
            </a:extLst>
          </p:cNvPr>
          <p:cNvSpPr>
            <a:spLocks noGrp="1"/>
          </p:cNvSpPr>
          <p:nvPr>
            <p:ph type="title"/>
          </p:nvPr>
        </p:nvSpPr>
        <p:spPr>
          <a:xfrm>
            <a:off x="518678" y="64650"/>
            <a:ext cx="8333222" cy="1147969"/>
          </a:xfrm>
        </p:spPr>
        <p:txBody>
          <a:bodyPr>
            <a:normAutofit fontScale="90000"/>
          </a:bodyPr>
          <a:lstStyle/>
          <a:p>
            <a:r>
              <a:rPr lang="en-GB" sz="3800" dirty="0"/>
              <a:t>The Importance of Management Theory</a:t>
            </a:r>
          </a:p>
        </p:txBody>
      </p:sp>
      <p:sp>
        <p:nvSpPr>
          <p:cNvPr id="5" name="Content Placeholder 4">
            <a:extLst>
              <a:ext uri="{FF2B5EF4-FFF2-40B4-BE49-F238E27FC236}">
                <a16:creationId xmlns:a16="http://schemas.microsoft.com/office/drawing/2014/main" id="{C07EA51C-E011-4CD3-B36A-D80AB029ED43}"/>
              </a:ext>
            </a:extLst>
          </p:cNvPr>
          <p:cNvSpPr>
            <a:spLocks noGrp="1"/>
          </p:cNvSpPr>
          <p:nvPr>
            <p:ph idx="1"/>
          </p:nvPr>
        </p:nvSpPr>
        <p:spPr>
          <a:xfrm>
            <a:off x="518678" y="1212619"/>
            <a:ext cx="10333892" cy="4195919"/>
          </a:xfrm>
        </p:spPr>
        <p:txBody>
          <a:bodyPr>
            <a:normAutofit fontScale="92500" lnSpcReduction="20000"/>
          </a:bodyPr>
          <a:lstStyle/>
          <a:p>
            <a:r>
              <a:rPr lang="en-GB" sz="2800" dirty="0"/>
              <a:t>It helps to view the interrelationships between theory, behaviour and management practice.</a:t>
            </a:r>
          </a:p>
          <a:p>
            <a:endParaRPr lang="en-GB" sz="2800" dirty="0"/>
          </a:p>
          <a:p>
            <a:r>
              <a:rPr lang="en-GB" sz="2800" dirty="0"/>
              <a:t>It helps understand the principles underlying the process of management.</a:t>
            </a:r>
          </a:p>
          <a:p>
            <a:endParaRPr lang="en-GB" sz="2800" dirty="0"/>
          </a:p>
          <a:p>
            <a:r>
              <a:rPr lang="en-GB" sz="2800" dirty="0"/>
              <a:t>Management theories are interpretive and evolve as the organisational environment changes.</a:t>
            </a:r>
          </a:p>
          <a:p>
            <a:endParaRPr lang="en-GB" sz="2800" dirty="0"/>
          </a:p>
          <a:p>
            <a:r>
              <a:rPr lang="en-GB" sz="2800" dirty="0"/>
              <a:t>Earlier ideas are often incorporated into new ones and so are of continuing importance to the contemporary manager.</a:t>
            </a:r>
          </a:p>
          <a:p>
            <a:endParaRPr lang="en-GB" sz="2800" dirty="0"/>
          </a:p>
        </p:txBody>
      </p:sp>
      <p:sp>
        <p:nvSpPr>
          <p:cNvPr id="3" name="Slide Number Placeholder 2">
            <a:extLst>
              <a:ext uri="{FF2B5EF4-FFF2-40B4-BE49-F238E27FC236}">
                <a16:creationId xmlns:a16="http://schemas.microsoft.com/office/drawing/2014/main" id="{0147ED0D-94EA-41F0-BF7E-EA94E5BAF6A1}"/>
              </a:ext>
            </a:extLst>
          </p:cNvPr>
          <p:cNvSpPr>
            <a:spLocks noGrp="1"/>
          </p:cNvSpPr>
          <p:nvPr>
            <p:ph type="sldNum" sz="quarter" idx="12"/>
          </p:nvPr>
        </p:nvSpPr>
        <p:spPr/>
        <p:txBody>
          <a:bodyPr/>
          <a:lstStyle/>
          <a:p>
            <a:fld id="{8699F50C-BE38-4BD0-BA84-9B090E1F2B9B}" type="slidenum">
              <a:rPr lang="en-US" noProof="0" smtClean="0"/>
              <a:t>2</a:t>
            </a:fld>
            <a:endParaRPr lang="en-US" noProof="0" dirty="0"/>
          </a:p>
        </p:txBody>
      </p:sp>
    </p:spTree>
    <p:extLst>
      <p:ext uri="{BB962C8B-B14F-4D97-AF65-F5344CB8AC3E}">
        <p14:creationId xmlns:p14="http://schemas.microsoft.com/office/powerpoint/2010/main" val="38294532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16FCD3-2513-4807-817C-B41A52160FE1}"/>
              </a:ext>
            </a:extLst>
          </p:cNvPr>
          <p:cNvSpPr>
            <a:spLocks noGrp="1"/>
          </p:cNvSpPr>
          <p:nvPr>
            <p:ph type="title"/>
          </p:nvPr>
        </p:nvSpPr>
        <p:spPr/>
        <p:txBody>
          <a:bodyPr anchor="b">
            <a:normAutofit/>
          </a:bodyPr>
          <a:lstStyle/>
          <a:p>
            <a:r>
              <a:rPr lang="en-GB" dirty="0"/>
              <a:t>A Framework for Analysis </a:t>
            </a:r>
          </a:p>
        </p:txBody>
      </p:sp>
      <p:sp>
        <p:nvSpPr>
          <p:cNvPr id="3" name="Slide Number Placeholder 2">
            <a:extLst>
              <a:ext uri="{FF2B5EF4-FFF2-40B4-BE49-F238E27FC236}">
                <a16:creationId xmlns:a16="http://schemas.microsoft.com/office/drawing/2014/main" id="{66DD7D85-3A0D-4C08-8A4D-304BF6D886F6}"/>
              </a:ext>
            </a:extLst>
          </p:cNvPr>
          <p:cNvSpPr>
            <a:spLocks noGrp="1"/>
          </p:cNvSpPr>
          <p:nvPr>
            <p:ph type="sldNum" sz="quarter" idx="12"/>
          </p:nvPr>
        </p:nvSpPr>
        <p:spPr/>
        <p:txBody>
          <a:bodyPr anchor="ctr">
            <a:normAutofit/>
          </a:bodyPr>
          <a:lstStyle/>
          <a:p>
            <a:pPr>
              <a:spcAft>
                <a:spcPts val="600"/>
              </a:spcAft>
            </a:pPr>
            <a:fld id="{8699F50C-BE38-4BD0-BA84-9B090E1F2B9B}" type="slidenum">
              <a:rPr lang="en-US" noProof="0" smtClean="0"/>
              <a:pPr>
                <a:spcAft>
                  <a:spcPts val="600"/>
                </a:spcAft>
              </a:pPr>
              <a:t>3</a:t>
            </a:fld>
            <a:endParaRPr lang="en-US" noProof="0"/>
          </a:p>
        </p:txBody>
      </p:sp>
      <p:pic>
        <p:nvPicPr>
          <p:cNvPr id="8" name="Picture 2" descr="V:\Powerpoint\PE_UK\PE501-MULLINS\Final Files\GIf\ch02\M02NF001.gif">
            <a:extLst>
              <a:ext uri="{FF2B5EF4-FFF2-40B4-BE49-F238E27FC236}">
                <a16:creationId xmlns:a16="http://schemas.microsoft.com/office/drawing/2014/main" id="{454A88C5-ED98-4959-B875-3C473C718934}"/>
              </a:ext>
            </a:extLst>
          </p:cNvPr>
          <p:cNvPicPr>
            <a:picLocks noChangeAspect="1" noChangeArrowheads="1"/>
          </p:cNvPicPr>
          <p:nvPr/>
        </p:nvPicPr>
        <p:blipFill>
          <a:blip r:embed="rId2" cstate="print"/>
          <a:stretch>
            <a:fillRect/>
          </a:stretch>
        </p:blipFill>
        <p:spPr bwMode="auto">
          <a:xfrm>
            <a:off x="518678" y="1866753"/>
            <a:ext cx="10835122" cy="4115380"/>
          </a:xfrm>
          <a:prstGeom prst="rect">
            <a:avLst/>
          </a:prstGeom>
          <a:noFill/>
        </p:spPr>
      </p:pic>
      <p:sp>
        <p:nvSpPr>
          <p:cNvPr id="2" name="TextBox 1">
            <a:extLst>
              <a:ext uri="{FF2B5EF4-FFF2-40B4-BE49-F238E27FC236}">
                <a16:creationId xmlns:a16="http://schemas.microsoft.com/office/drawing/2014/main" id="{3120900D-E8EB-44B6-9C23-F25AAC819A3F}"/>
              </a:ext>
            </a:extLst>
          </p:cNvPr>
          <p:cNvSpPr txBox="1"/>
          <p:nvPr/>
        </p:nvSpPr>
        <p:spPr>
          <a:xfrm>
            <a:off x="9889067" y="6231467"/>
            <a:ext cx="2363893" cy="369332"/>
          </a:xfrm>
          <a:prstGeom prst="rect">
            <a:avLst/>
          </a:prstGeom>
          <a:noFill/>
        </p:spPr>
        <p:txBody>
          <a:bodyPr wrap="square" rtlCol="0">
            <a:spAutoFit/>
          </a:bodyPr>
          <a:lstStyle/>
          <a:p>
            <a:r>
              <a:rPr lang="en-GB" dirty="0"/>
              <a:t>Mullins 2019</a:t>
            </a:r>
          </a:p>
        </p:txBody>
      </p:sp>
    </p:spTree>
    <p:extLst>
      <p:ext uri="{BB962C8B-B14F-4D97-AF65-F5344CB8AC3E}">
        <p14:creationId xmlns:p14="http://schemas.microsoft.com/office/powerpoint/2010/main" val="3461160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84F9D-6E32-86FB-642E-1A00E809C800}"/>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Classical Management Theory</a:t>
            </a:r>
          </a:p>
        </p:txBody>
      </p:sp>
      <p:sp>
        <p:nvSpPr>
          <p:cNvPr id="3" name="Content Placeholder 2">
            <a:extLst>
              <a:ext uri="{FF2B5EF4-FFF2-40B4-BE49-F238E27FC236}">
                <a16:creationId xmlns:a16="http://schemas.microsoft.com/office/drawing/2014/main" id="{364C1675-637D-7B88-0075-0CADE012FD33}"/>
              </a:ext>
            </a:extLst>
          </p:cNvPr>
          <p:cNvSpPr>
            <a:spLocks noGrp="1"/>
          </p:cNvSpPr>
          <p:nvPr>
            <p:ph idx="1"/>
          </p:nvPr>
        </p:nvSpPr>
        <p:spPr>
          <a:xfrm>
            <a:off x="394185" y="208906"/>
            <a:ext cx="11069065" cy="5546047"/>
          </a:xfrm>
        </p:spPr>
        <p:txBody>
          <a:bodyPr anchor="ctr">
            <a:normAutofit/>
          </a:bodyPr>
          <a:lstStyle/>
          <a:p>
            <a:pPr marL="0" indent="0">
              <a:buNone/>
            </a:pPr>
            <a:r>
              <a:rPr lang="en-GB" sz="3200" b="1" i="0" dirty="0">
                <a:effectLst/>
              </a:rPr>
              <a:t>What is Classical </a:t>
            </a:r>
            <a:r>
              <a:rPr lang="en-GB" sz="3200" b="1" dirty="0"/>
              <a:t>M</a:t>
            </a:r>
            <a:r>
              <a:rPr lang="en-GB" sz="3200" b="1" i="0" dirty="0">
                <a:effectLst/>
              </a:rPr>
              <a:t>anagement </a:t>
            </a:r>
            <a:r>
              <a:rPr lang="en-GB" sz="3200" b="1" dirty="0"/>
              <a:t>T</a:t>
            </a:r>
            <a:r>
              <a:rPr lang="en-GB" sz="3200" b="1" i="0" dirty="0">
                <a:effectLst/>
              </a:rPr>
              <a:t>heory?</a:t>
            </a:r>
          </a:p>
          <a:p>
            <a:pPr marL="0" indent="0">
              <a:buNone/>
            </a:pPr>
            <a:endParaRPr lang="en-GB" sz="2400" b="0" i="0" dirty="0">
              <a:effectLst/>
              <a:latin typeface="Söhne"/>
            </a:endParaRPr>
          </a:p>
          <a:p>
            <a:r>
              <a:rPr lang="en-GB" sz="2400" b="0" i="0" dirty="0">
                <a:effectLst/>
              </a:rPr>
              <a:t>Classical management theory is a set of management theories and principles that emerged during the late 19th and early 20th centuries. </a:t>
            </a:r>
          </a:p>
          <a:p>
            <a:endParaRPr lang="en-GB" sz="2400" b="0" i="0" dirty="0">
              <a:effectLst/>
            </a:endParaRPr>
          </a:p>
          <a:p>
            <a:r>
              <a:rPr lang="en-GB" sz="2400" b="0" i="0" dirty="0">
                <a:effectLst/>
              </a:rPr>
              <a:t>It laid the foundation for modern management practices and is often associated with the work of early management thinkers. </a:t>
            </a:r>
          </a:p>
          <a:p>
            <a:endParaRPr lang="en-GB" sz="2400" b="0" i="0" dirty="0">
              <a:effectLst/>
            </a:endParaRPr>
          </a:p>
          <a:p>
            <a:r>
              <a:rPr lang="en-GB" sz="2400" b="0" i="0" dirty="0">
                <a:effectLst/>
              </a:rPr>
              <a:t>Key features of classical management theory include a focus on efficiency, structure, and the rationalisation of work processes. These early theories helped establish the fundamentals of management practices, but they also have their limitations</a:t>
            </a:r>
            <a:endParaRPr lang="en-GB" sz="2400" dirty="0"/>
          </a:p>
        </p:txBody>
      </p:sp>
    </p:spTree>
    <p:extLst>
      <p:ext uri="{BB962C8B-B14F-4D97-AF65-F5344CB8AC3E}">
        <p14:creationId xmlns:p14="http://schemas.microsoft.com/office/powerpoint/2010/main" val="26725265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15591B-DDDB-4088-A34B-5120E639CA0A}"/>
              </a:ext>
            </a:extLst>
          </p:cNvPr>
          <p:cNvSpPr>
            <a:spLocks noGrp="1"/>
          </p:cNvSpPr>
          <p:nvPr>
            <p:ph type="title"/>
          </p:nvPr>
        </p:nvSpPr>
        <p:spPr>
          <a:xfrm>
            <a:off x="609600" y="274638"/>
            <a:ext cx="10972800" cy="1143000"/>
          </a:xfrm>
        </p:spPr>
        <p:txBody>
          <a:bodyPr anchor="ctr">
            <a:normAutofit/>
          </a:bodyPr>
          <a:lstStyle/>
          <a:p>
            <a:r>
              <a:rPr lang="en-GB" dirty="0"/>
              <a:t>The Classical Approach</a:t>
            </a:r>
          </a:p>
        </p:txBody>
      </p:sp>
      <p:sp>
        <p:nvSpPr>
          <p:cNvPr id="5" name="Content Placeholder 4">
            <a:extLst>
              <a:ext uri="{FF2B5EF4-FFF2-40B4-BE49-F238E27FC236}">
                <a16:creationId xmlns:a16="http://schemas.microsoft.com/office/drawing/2014/main" id="{C3290BE2-0A2F-48DC-AF52-85F46A06A35D}"/>
              </a:ext>
            </a:extLst>
          </p:cNvPr>
          <p:cNvSpPr>
            <a:spLocks noGrp="1"/>
          </p:cNvSpPr>
          <p:nvPr>
            <p:ph sz="half" idx="1"/>
          </p:nvPr>
        </p:nvSpPr>
        <p:spPr>
          <a:xfrm>
            <a:off x="609600" y="1600201"/>
            <a:ext cx="5384800" cy="3989040"/>
          </a:xfrm>
        </p:spPr>
        <p:txBody>
          <a:bodyPr>
            <a:normAutofit/>
          </a:bodyPr>
          <a:lstStyle/>
          <a:p>
            <a:pPr>
              <a:lnSpc>
                <a:spcPct val="90000"/>
              </a:lnSpc>
              <a:buFontTx/>
              <a:buNone/>
            </a:pPr>
            <a:r>
              <a:rPr lang="en-GB" sz="2400" b="1" i="1"/>
              <a:t>The organisation is considered in terms of:</a:t>
            </a:r>
          </a:p>
          <a:p>
            <a:pPr marL="338138" lvl="1" indent="-338138">
              <a:lnSpc>
                <a:spcPct val="90000"/>
              </a:lnSpc>
            </a:pPr>
            <a:r>
              <a:rPr lang="en-GB" dirty="0"/>
              <a:t>Purpose</a:t>
            </a:r>
            <a:endParaRPr lang="en-GB"/>
          </a:p>
          <a:p>
            <a:pPr marL="338138" lvl="1" indent="-338138">
              <a:lnSpc>
                <a:spcPct val="90000"/>
              </a:lnSpc>
            </a:pPr>
            <a:r>
              <a:rPr lang="en-GB" dirty="0"/>
              <a:t>Formal structure</a:t>
            </a:r>
            <a:endParaRPr lang="en-GB"/>
          </a:p>
          <a:p>
            <a:pPr marL="338138" lvl="1" indent="-338138">
              <a:lnSpc>
                <a:spcPct val="90000"/>
              </a:lnSpc>
            </a:pPr>
            <a:r>
              <a:rPr lang="en-GB" dirty="0"/>
              <a:t>Planning of work</a:t>
            </a:r>
            <a:endParaRPr lang="en-GB"/>
          </a:p>
          <a:p>
            <a:pPr marL="338138" lvl="1" indent="-338138">
              <a:lnSpc>
                <a:spcPct val="90000"/>
              </a:lnSpc>
            </a:pPr>
            <a:r>
              <a:rPr lang="en-GB" dirty="0"/>
              <a:t>Technical requirements</a:t>
            </a:r>
            <a:endParaRPr lang="en-GB"/>
          </a:p>
          <a:p>
            <a:pPr marL="338138" lvl="1" indent="-338138">
              <a:lnSpc>
                <a:spcPct val="90000"/>
              </a:lnSpc>
            </a:pPr>
            <a:r>
              <a:rPr lang="en-GB" dirty="0"/>
              <a:t>Rational behaviour </a:t>
            </a:r>
            <a:endParaRPr lang="en-GB"/>
          </a:p>
          <a:p>
            <a:pPr marL="0" lvl="1" indent="0">
              <a:lnSpc>
                <a:spcPct val="90000"/>
              </a:lnSpc>
              <a:buNone/>
            </a:pPr>
            <a:endParaRPr lang="en-GB"/>
          </a:p>
          <a:p>
            <a:pPr>
              <a:lnSpc>
                <a:spcPct val="90000"/>
              </a:lnSpc>
              <a:buFontTx/>
              <a:buNone/>
            </a:pPr>
            <a:r>
              <a:rPr lang="en-GB" sz="2400" b="1" i="1"/>
              <a:t>In order to find:</a:t>
            </a:r>
          </a:p>
          <a:p>
            <a:pPr marL="338138" lvl="1" indent="-338138">
              <a:lnSpc>
                <a:spcPct val="90000"/>
              </a:lnSpc>
            </a:pPr>
            <a:r>
              <a:rPr lang="en-GB" dirty="0"/>
              <a:t>The most effective structure</a:t>
            </a:r>
            <a:endParaRPr lang="en-GB"/>
          </a:p>
          <a:p>
            <a:pPr marL="0" indent="0">
              <a:lnSpc>
                <a:spcPct val="90000"/>
              </a:lnSpc>
              <a:buNone/>
            </a:pPr>
            <a:endParaRPr lang="en-GB" sz="2400"/>
          </a:p>
        </p:txBody>
      </p:sp>
      <p:pic>
        <p:nvPicPr>
          <p:cNvPr id="7" name="Picture 6">
            <a:extLst>
              <a:ext uri="{FF2B5EF4-FFF2-40B4-BE49-F238E27FC236}">
                <a16:creationId xmlns:a16="http://schemas.microsoft.com/office/drawing/2014/main" id="{C847DA63-9B55-4D34-9EAB-EB2D01CD7C20}"/>
              </a:ext>
            </a:extLst>
          </p:cNvPr>
          <p:cNvPicPr>
            <a:picLocks noChangeAspect="1"/>
          </p:cNvPicPr>
          <p:nvPr/>
        </p:nvPicPr>
        <p:blipFill rotWithShape="1">
          <a:blip r:embed="rId2"/>
          <a:srcRect r="10229" b="-3"/>
          <a:stretch/>
        </p:blipFill>
        <p:spPr>
          <a:xfrm>
            <a:off x="6197600" y="1600201"/>
            <a:ext cx="5384800" cy="3989040"/>
          </a:xfrm>
          <a:prstGeom prst="rect">
            <a:avLst/>
          </a:prstGeom>
          <a:noFill/>
        </p:spPr>
      </p:pic>
      <p:sp>
        <p:nvSpPr>
          <p:cNvPr id="3" name="Slide Number Placeholder 2" hidden="1">
            <a:extLst>
              <a:ext uri="{FF2B5EF4-FFF2-40B4-BE49-F238E27FC236}">
                <a16:creationId xmlns:a16="http://schemas.microsoft.com/office/drawing/2014/main" id="{8B8E5431-A767-483D-822C-AB108B1E6DB6}"/>
              </a:ext>
            </a:extLst>
          </p:cNvPr>
          <p:cNvSpPr>
            <a:spLocks noGrp="1"/>
          </p:cNvSpPr>
          <p:nvPr>
            <p:ph type="sldNum" sz="quarter" idx="12"/>
          </p:nvPr>
        </p:nvSpPr>
        <p:spPr/>
        <p:txBody>
          <a:bodyPr anchor="ctr">
            <a:normAutofit/>
          </a:bodyPr>
          <a:lstStyle/>
          <a:p>
            <a:pPr>
              <a:spcAft>
                <a:spcPts val="600"/>
              </a:spcAft>
            </a:pPr>
            <a:fld id="{8699F50C-BE38-4BD0-BA84-9B090E1F2B9B}" type="slidenum">
              <a:rPr lang="en-US" noProof="0" smtClean="0"/>
              <a:pPr>
                <a:spcAft>
                  <a:spcPts val="600"/>
                </a:spcAft>
              </a:pPr>
              <a:t>5</a:t>
            </a:fld>
            <a:endParaRPr lang="en-US" noProof="0"/>
          </a:p>
        </p:txBody>
      </p:sp>
    </p:spTree>
    <p:extLst>
      <p:ext uri="{BB962C8B-B14F-4D97-AF65-F5344CB8AC3E}">
        <p14:creationId xmlns:p14="http://schemas.microsoft.com/office/powerpoint/2010/main" val="2236812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49A20-4887-A891-2742-42CCDED33B05}"/>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i="0">
                <a:effectLst/>
              </a:rPr>
              <a:t>There are three primary types of classical management theory</a:t>
            </a:r>
            <a:r>
              <a:rPr lang="en-GB" sz="3700" b="0" i="0">
                <a:effectLst/>
              </a:rPr>
              <a:t>:</a:t>
            </a:r>
            <a:endParaRPr lang="en-GB" sz="3700"/>
          </a:p>
        </p:txBody>
      </p:sp>
      <p:sp>
        <p:nvSpPr>
          <p:cNvPr id="3" name="Content Placeholder 2">
            <a:extLst>
              <a:ext uri="{FF2B5EF4-FFF2-40B4-BE49-F238E27FC236}">
                <a16:creationId xmlns:a16="http://schemas.microsoft.com/office/drawing/2014/main" id="{76352909-CEEC-7BC4-FA7E-7F605087E341}"/>
              </a:ext>
            </a:extLst>
          </p:cNvPr>
          <p:cNvSpPr>
            <a:spLocks noGrp="1"/>
          </p:cNvSpPr>
          <p:nvPr>
            <p:ph idx="1"/>
          </p:nvPr>
        </p:nvSpPr>
        <p:spPr>
          <a:xfrm>
            <a:off x="609600" y="1600201"/>
            <a:ext cx="10972800" cy="3917032"/>
          </a:xfrm>
        </p:spPr>
        <p:txBody>
          <a:bodyPr>
            <a:normAutofit fontScale="85000" lnSpcReduction="20000"/>
          </a:bodyPr>
          <a:lstStyle/>
          <a:p>
            <a:pPr>
              <a:lnSpc>
                <a:spcPct val="90000"/>
              </a:lnSpc>
              <a:buFont typeface="+mj-lt"/>
              <a:buAutoNum type="arabicPeriod"/>
            </a:pPr>
            <a:r>
              <a:rPr lang="en-GB" sz="3000" b="1" i="0" dirty="0">
                <a:effectLst/>
              </a:rPr>
              <a:t>Scientific Management (1911):</a:t>
            </a:r>
            <a:r>
              <a:rPr lang="en-GB" sz="3000" b="0" i="0" dirty="0">
                <a:effectLst/>
              </a:rPr>
              <a:t> </a:t>
            </a:r>
          </a:p>
          <a:p>
            <a:pPr>
              <a:lnSpc>
                <a:spcPct val="90000"/>
              </a:lnSpc>
              <a:buFont typeface="Wingdings" panose="05000000000000000000" pitchFamily="2" charset="2"/>
              <a:buChar char="§"/>
            </a:pPr>
            <a:r>
              <a:rPr lang="en-GB" sz="3000" b="0" i="0" dirty="0">
                <a:effectLst/>
              </a:rPr>
              <a:t>Scientific analysis of work processes to improve efficiency and productivity. </a:t>
            </a:r>
          </a:p>
          <a:p>
            <a:pPr>
              <a:lnSpc>
                <a:spcPct val="90000"/>
              </a:lnSpc>
              <a:buFont typeface="Wingdings" panose="05000000000000000000" pitchFamily="2" charset="2"/>
              <a:buChar char="§"/>
            </a:pPr>
            <a:r>
              <a:rPr lang="en-GB" sz="3000" b="0" i="0" dirty="0">
                <a:effectLst/>
              </a:rPr>
              <a:t>Key principles of scientific management include </a:t>
            </a:r>
          </a:p>
          <a:p>
            <a:pPr marL="0" indent="0">
              <a:lnSpc>
                <a:spcPct val="90000"/>
              </a:lnSpc>
              <a:buNone/>
            </a:pPr>
            <a:r>
              <a:rPr lang="en-GB" sz="3000" b="0" i="0" dirty="0">
                <a:effectLst/>
              </a:rPr>
              <a:t>time and motion studies, </a:t>
            </a:r>
          </a:p>
          <a:p>
            <a:pPr lvl="1">
              <a:lnSpc>
                <a:spcPct val="90000"/>
              </a:lnSpc>
            </a:pPr>
            <a:r>
              <a:rPr lang="en-GB" sz="2600" b="0" i="0" dirty="0">
                <a:effectLst/>
              </a:rPr>
              <a:t>Division of labour, </a:t>
            </a:r>
          </a:p>
          <a:p>
            <a:pPr lvl="1">
              <a:lnSpc>
                <a:spcPct val="90000"/>
              </a:lnSpc>
            </a:pPr>
            <a:r>
              <a:rPr lang="en-GB" sz="2600" b="0" i="0" dirty="0">
                <a:effectLst/>
              </a:rPr>
              <a:t>Standardisation of tasks, </a:t>
            </a:r>
            <a:endParaRPr lang="en-GB" sz="2600" dirty="0"/>
          </a:p>
          <a:p>
            <a:pPr lvl="1">
              <a:lnSpc>
                <a:spcPct val="90000"/>
              </a:lnSpc>
            </a:pPr>
            <a:r>
              <a:rPr lang="en-GB" sz="2600" dirty="0"/>
              <a:t>W</a:t>
            </a:r>
            <a:r>
              <a:rPr lang="en-GB" sz="2600" b="0" i="0" dirty="0">
                <a:effectLst/>
              </a:rPr>
              <a:t>orkers should be selected and trained to perform their specific tasks optimally. </a:t>
            </a:r>
          </a:p>
          <a:p>
            <a:pPr marL="0" indent="0">
              <a:lnSpc>
                <a:spcPct val="90000"/>
              </a:lnSpc>
              <a:buNone/>
            </a:pPr>
            <a:endParaRPr lang="en-GB" sz="3000" b="0" i="0" dirty="0">
              <a:effectLst/>
            </a:endParaRPr>
          </a:p>
          <a:p>
            <a:pPr>
              <a:lnSpc>
                <a:spcPct val="90000"/>
              </a:lnSpc>
              <a:buFont typeface="Wingdings" panose="05000000000000000000" pitchFamily="2" charset="2"/>
              <a:buChar char="§"/>
            </a:pPr>
            <a:r>
              <a:rPr lang="en-GB" sz="3000" b="0" i="0" dirty="0">
                <a:effectLst/>
              </a:rPr>
              <a:t>Taylor believed that managers should have greater control over the work process to ensure maximum output.</a:t>
            </a:r>
          </a:p>
          <a:p>
            <a:pPr>
              <a:lnSpc>
                <a:spcPct val="90000"/>
              </a:lnSpc>
            </a:pPr>
            <a:endParaRPr lang="en-GB" sz="3000" dirty="0"/>
          </a:p>
        </p:txBody>
      </p:sp>
    </p:spTree>
    <p:extLst>
      <p:ext uri="{BB962C8B-B14F-4D97-AF65-F5344CB8AC3E}">
        <p14:creationId xmlns:p14="http://schemas.microsoft.com/office/powerpoint/2010/main" val="29865119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635763-543E-4F2B-A208-CBA9E48FBC5C}"/>
              </a:ext>
            </a:extLst>
          </p:cNvPr>
          <p:cNvSpPr>
            <a:spLocks noGrp="1"/>
          </p:cNvSpPr>
          <p:nvPr>
            <p:ph type="title"/>
          </p:nvPr>
        </p:nvSpPr>
        <p:spPr>
          <a:xfrm>
            <a:off x="609600" y="274638"/>
            <a:ext cx="10972800" cy="1143000"/>
          </a:xfrm>
        </p:spPr>
        <p:txBody>
          <a:bodyPr anchor="ctr">
            <a:normAutofit/>
          </a:bodyPr>
          <a:lstStyle/>
          <a:p>
            <a:r>
              <a:rPr lang="en-GB" b="1" dirty="0"/>
              <a:t>Scientific Management</a:t>
            </a:r>
            <a:endParaRPr lang="en-GB" dirty="0"/>
          </a:p>
        </p:txBody>
      </p:sp>
      <p:sp>
        <p:nvSpPr>
          <p:cNvPr id="5" name="Content Placeholder 4">
            <a:extLst>
              <a:ext uri="{FF2B5EF4-FFF2-40B4-BE49-F238E27FC236}">
                <a16:creationId xmlns:a16="http://schemas.microsoft.com/office/drawing/2014/main" id="{CB3533E2-4470-45FE-939D-B18302F33CBE}"/>
              </a:ext>
            </a:extLst>
          </p:cNvPr>
          <p:cNvSpPr>
            <a:spLocks noGrp="1"/>
          </p:cNvSpPr>
          <p:nvPr>
            <p:ph idx="1"/>
          </p:nvPr>
        </p:nvSpPr>
        <p:spPr>
          <a:xfrm>
            <a:off x="609600" y="1600201"/>
            <a:ext cx="10972800" cy="3917032"/>
          </a:xfrm>
        </p:spPr>
        <p:txBody>
          <a:bodyPr>
            <a:normAutofit/>
          </a:bodyPr>
          <a:lstStyle/>
          <a:p>
            <a:pPr>
              <a:buFontTx/>
              <a:buNone/>
            </a:pPr>
            <a:r>
              <a:rPr lang="en-GB" b="1"/>
              <a:t>F.W. Taylor (1856–1917)</a:t>
            </a:r>
          </a:p>
          <a:p>
            <a:pPr>
              <a:buFontTx/>
              <a:buNone/>
            </a:pPr>
            <a:endParaRPr lang="en-GB" b="1"/>
          </a:p>
          <a:p>
            <a:r>
              <a:rPr lang="en-GB"/>
              <a:t>Belief in the possibility of a ‘best way’ to undertake a job</a:t>
            </a:r>
          </a:p>
          <a:p>
            <a:r>
              <a:rPr lang="en-GB"/>
              <a:t>Analysis of work into discrete tasks</a:t>
            </a:r>
          </a:p>
          <a:p>
            <a:r>
              <a:rPr lang="en-GB"/>
              <a:t>Identification of the ‘one best way’</a:t>
            </a:r>
          </a:p>
          <a:p>
            <a:r>
              <a:rPr lang="en-GB"/>
              <a:t>Use of the ‘rational–economic’ concept of motivation</a:t>
            </a:r>
          </a:p>
          <a:p>
            <a:endParaRPr lang="en-GB"/>
          </a:p>
        </p:txBody>
      </p:sp>
      <p:sp>
        <p:nvSpPr>
          <p:cNvPr id="3" name="Slide Number Placeholder 2" hidden="1">
            <a:extLst>
              <a:ext uri="{FF2B5EF4-FFF2-40B4-BE49-F238E27FC236}">
                <a16:creationId xmlns:a16="http://schemas.microsoft.com/office/drawing/2014/main" id="{D660A877-40E8-454B-912A-A5C46A4D808C}"/>
              </a:ext>
            </a:extLst>
          </p:cNvPr>
          <p:cNvSpPr>
            <a:spLocks noGrp="1"/>
          </p:cNvSpPr>
          <p:nvPr>
            <p:ph type="sldNum" sz="quarter" idx="4294967295"/>
          </p:nvPr>
        </p:nvSpPr>
        <p:spPr>
          <a:xfrm>
            <a:off x="10608501" y="6380973"/>
            <a:ext cx="973899" cy="340503"/>
          </a:xfrm>
        </p:spPr>
        <p:txBody>
          <a:bodyPr anchor="ctr">
            <a:normAutofit/>
          </a:bodyPr>
          <a:lstStyle/>
          <a:p>
            <a:pPr>
              <a:lnSpc>
                <a:spcPct val="90000"/>
              </a:lnSpc>
              <a:spcAft>
                <a:spcPts val="600"/>
              </a:spcAft>
            </a:pPr>
            <a:fld id="{8699F50C-BE38-4BD0-BA84-9B090E1F2B9B}" type="slidenum">
              <a:rPr lang="en-US" sz="300" noProof="0" smtClean="0"/>
              <a:pPr>
                <a:lnSpc>
                  <a:spcPct val="90000"/>
                </a:lnSpc>
                <a:spcAft>
                  <a:spcPts val="600"/>
                </a:spcAft>
              </a:pPr>
              <a:t>7</a:t>
            </a:fld>
            <a:endParaRPr lang="en-US" sz="300" noProof="0"/>
          </a:p>
        </p:txBody>
      </p:sp>
    </p:spTree>
    <p:extLst>
      <p:ext uri="{BB962C8B-B14F-4D97-AF65-F5344CB8AC3E}">
        <p14:creationId xmlns:p14="http://schemas.microsoft.com/office/powerpoint/2010/main" val="4175441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855C9-88EB-0B64-EA09-4642B1EDABE6}"/>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i="0">
                <a:effectLst/>
              </a:rPr>
              <a:t>Frederick Taylor’s Theory of Scientific Management</a:t>
            </a:r>
            <a:endParaRPr lang="en-GB" sz="3700" b="1"/>
          </a:p>
        </p:txBody>
      </p:sp>
      <p:sp>
        <p:nvSpPr>
          <p:cNvPr id="3" name="Content Placeholder 2">
            <a:extLst>
              <a:ext uri="{FF2B5EF4-FFF2-40B4-BE49-F238E27FC236}">
                <a16:creationId xmlns:a16="http://schemas.microsoft.com/office/drawing/2014/main" id="{88A7E912-CA51-AAA2-ADC4-49293199F43B}"/>
              </a:ext>
            </a:extLst>
          </p:cNvPr>
          <p:cNvSpPr>
            <a:spLocks noGrp="1"/>
          </p:cNvSpPr>
          <p:nvPr>
            <p:ph sz="half" idx="1"/>
          </p:nvPr>
        </p:nvSpPr>
        <p:spPr>
          <a:xfrm>
            <a:off x="609599" y="1600201"/>
            <a:ext cx="5800725" cy="3989040"/>
          </a:xfrm>
        </p:spPr>
        <p:txBody>
          <a:bodyPr>
            <a:normAutofit fontScale="92500" lnSpcReduction="10000"/>
          </a:bodyPr>
          <a:lstStyle/>
          <a:p>
            <a:pPr>
              <a:lnSpc>
                <a:spcPct val="90000"/>
              </a:lnSpc>
            </a:pPr>
            <a:r>
              <a:rPr lang="en-GB" sz="2000" b="0" i="0" dirty="0">
                <a:effectLst/>
              </a:rPr>
              <a:t>Taylor’s theory of scientific management aimed at, improving economic efficiency, especially labour productivity. </a:t>
            </a:r>
          </a:p>
          <a:p>
            <a:pPr>
              <a:lnSpc>
                <a:spcPct val="90000"/>
              </a:lnSpc>
            </a:pPr>
            <a:r>
              <a:rPr lang="en-GB" sz="2000" b="0" i="0" dirty="0">
                <a:effectLst/>
              </a:rPr>
              <a:t>Taylor had a simple view about, what motivated people at work, - money.</a:t>
            </a:r>
          </a:p>
          <a:p>
            <a:pPr>
              <a:lnSpc>
                <a:spcPct val="90000"/>
              </a:lnSpc>
            </a:pPr>
            <a:r>
              <a:rPr lang="en-GB" sz="2000" b="0" i="0" dirty="0">
                <a:effectLst/>
              </a:rPr>
              <a:t>Fair day's pay for a fair day's work, and that pay should be linked to the amount produced. </a:t>
            </a:r>
            <a:r>
              <a:rPr lang="en-GB" sz="2000" dirty="0"/>
              <a:t>I</a:t>
            </a:r>
            <a:r>
              <a:rPr lang="en-GB" sz="2000" b="0" i="0" dirty="0">
                <a:effectLst/>
              </a:rPr>
              <a:t>ntroduced the differential piece rate system, of paying wages to the workers.</a:t>
            </a:r>
          </a:p>
          <a:p>
            <a:pPr marL="0" indent="0">
              <a:lnSpc>
                <a:spcPct val="90000"/>
              </a:lnSpc>
              <a:buNone/>
            </a:pPr>
            <a:r>
              <a:rPr lang="en-GB" sz="2000" b="1" i="0" dirty="0">
                <a:effectLst/>
              </a:rPr>
              <a:t>Taylor's Differential Piece Rate Plan:</a:t>
            </a:r>
            <a:endParaRPr lang="en-GB" sz="2000" b="0" i="0" dirty="0">
              <a:effectLst/>
            </a:endParaRPr>
          </a:p>
          <a:p>
            <a:pPr>
              <a:lnSpc>
                <a:spcPct val="90000"/>
              </a:lnSpc>
              <a:buFont typeface="Arial" panose="020B0604020202020204" pitchFamily="34" charset="0"/>
              <a:buChar char="•"/>
            </a:pPr>
            <a:r>
              <a:rPr lang="en-GB" sz="2000" b="0" i="0" dirty="0">
                <a:effectLst/>
              </a:rPr>
              <a:t>If Efficiency is greater than the defined Standard, then workers should be paid 120 % of the Normal Piece Rate.</a:t>
            </a:r>
          </a:p>
          <a:p>
            <a:pPr>
              <a:lnSpc>
                <a:spcPct val="90000"/>
              </a:lnSpc>
              <a:buFont typeface="Arial" panose="020B0604020202020204" pitchFamily="34" charset="0"/>
              <a:buChar char="•"/>
            </a:pPr>
            <a:r>
              <a:rPr lang="en-GB" sz="2000" b="0" i="0" dirty="0">
                <a:effectLst/>
              </a:rPr>
              <a:t>If Efficiency is less than standard, then workers should be paid 80% of the Normal Piece Rate.</a:t>
            </a:r>
          </a:p>
          <a:p>
            <a:pPr>
              <a:lnSpc>
                <a:spcPct val="90000"/>
              </a:lnSpc>
            </a:pPr>
            <a:endParaRPr lang="en-GB" sz="2000" dirty="0"/>
          </a:p>
        </p:txBody>
      </p:sp>
      <p:pic>
        <p:nvPicPr>
          <p:cNvPr id="3074" name="Picture 2" descr="Frederick Winslow Taylor: Hero of Scientific Management | QAD Blog">
            <a:extLst>
              <a:ext uri="{FF2B5EF4-FFF2-40B4-BE49-F238E27FC236}">
                <a16:creationId xmlns:a16="http://schemas.microsoft.com/office/drawing/2014/main" id="{03B08EB7-7CDE-4EE9-8035-ABBFB3DAE1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2504" b="-1"/>
          <a:stretch/>
        </p:blipFill>
        <p:spPr bwMode="auto">
          <a:xfrm>
            <a:off x="7107892" y="1600201"/>
            <a:ext cx="4474508" cy="3314699"/>
          </a:xfrm>
          <a:prstGeom prst="rect">
            <a:avLst/>
          </a:prstGeom>
          <a:solidFill>
            <a:srgbClr val="FFFFFF"/>
          </a:solidFill>
        </p:spPr>
      </p:pic>
    </p:spTree>
    <p:extLst>
      <p:ext uri="{BB962C8B-B14F-4D97-AF65-F5344CB8AC3E}">
        <p14:creationId xmlns:p14="http://schemas.microsoft.com/office/powerpoint/2010/main" val="3216872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36838E7-524D-4EE1-8662-9E400B5D3F5E}"/>
              </a:ext>
            </a:extLst>
          </p:cNvPr>
          <p:cNvSpPr>
            <a:spLocks noGrp="1"/>
          </p:cNvSpPr>
          <p:nvPr>
            <p:ph type="title"/>
          </p:nvPr>
        </p:nvSpPr>
        <p:spPr>
          <a:xfrm>
            <a:off x="609600" y="274638"/>
            <a:ext cx="10972800" cy="1143000"/>
          </a:xfrm>
        </p:spPr>
        <p:txBody>
          <a:bodyPr anchor="ctr">
            <a:normAutofit/>
          </a:bodyPr>
          <a:lstStyle/>
          <a:p>
            <a:r>
              <a:rPr lang="en-GB" b="1" dirty="0"/>
              <a:t>Principles to Guide Management </a:t>
            </a:r>
            <a:endParaRPr lang="en-GB" dirty="0"/>
          </a:p>
        </p:txBody>
      </p:sp>
      <p:sp>
        <p:nvSpPr>
          <p:cNvPr id="5" name="Content Placeholder 4">
            <a:extLst>
              <a:ext uri="{FF2B5EF4-FFF2-40B4-BE49-F238E27FC236}">
                <a16:creationId xmlns:a16="http://schemas.microsoft.com/office/drawing/2014/main" id="{3C3760ED-B5EA-47E5-A32B-3C313AD5A4A2}"/>
              </a:ext>
            </a:extLst>
          </p:cNvPr>
          <p:cNvSpPr>
            <a:spLocks noGrp="1"/>
          </p:cNvSpPr>
          <p:nvPr>
            <p:ph sz="half" idx="1"/>
          </p:nvPr>
        </p:nvSpPr>
        <p:spPr>
          <a:xfrm>
            <a:off x="609600" y="1600201"/>
            <a:ext cx="5384800" cy="3989040"/>
          </a:xfrm>
        </p:spPr>
        <p:txBody>
          <a:bodyPr>
            <a:normAutofit/>
          </a:bodyPr>
          <a:lstStyle/>
          <a:p>
            <a:pPr>
              <a:lnSpc>
                <a:spcPct val="90000"/>
              </a:lnSpc>
            </a:pPr>
            <a:r>
              <a:rPr lang="en-GB" sz="1800" dirty="0"/>
              <a:t>The development of a true science for each person’s work; </a:t>
            </a:r>
            <a:r>
              <a:rPr lang="en-GB" sz="1800" b="0" i="0" dirty="0">
                <a:effectLst/>
              </a:rPr>
              <a:t>Time and motion study </a:t>
            </a:r>
          </a:p>
          <a:p>
            <a:pPr>
              <a:lnSpc>
                <a:spcPct val="90000"/>
              </a:lnSpc>
            </a:pPr>
            <a:r>
              <a:rPr lang="en-GB" sz="1800" b="0" i="0" dirty="0">
                <a:effectLst/>
              </a:rPr>
              <a:t>Teach, train, and develop the workman with improved methods of doing work. Codify the new methods into rules.</a:t>
            </a:r>
          </a:p>
          <a:p>
            <a:pPr>
              <a:lnSpc>
                <a:spcPct val="90000"/>
              </a:lnSpc>
            </a:pPr>
            <a:r>
              <a:rPr lang="en-GB" sz="1800" dirty="0"/>
              <a:t>Co-operation with workers to ensure work is carried out in the prescribed way; Mutual understanding and fair pay. </a:t>
            </a:r>
          </a:p>
          <a:p>
            <a:pPr>
              <a:lnSpc>
                <a:spcPct val="90000"/>
              </a:lnSpc>
            </a:pPr>
            <a:r>
              <a:rPr lang="en-GB" sz="1800" dirty="0"/>
              <a:t>Hierarchical structures of authority and close supervision;</a:t>
            </a:r>
          </a:p>
          <a:p>
            <a:pPr>
              <a:lnSpc>
                <a:spcPct val="90000"/>
              </a:lnSpc>
            </a:pPr>
            <a:r>
              <a:rPr lang="en-GB" sz="1800" dirty="0"/>
              <a:t>The division of work and responsibility between managers and workers.</a:t>
            </a:r>
          </a:p>
          <a:p>
            <a:pPr>
              <a:lnSpc>
                <a:spcPct val="90000"/>
              </a:lnSpc>
            </a:pPr>
            <a:endParaRPr lang="en-GB" sz="1800" dirty="0"/>
          </a:p>
        </p:txBody>
      </p:sp>
      <p:pic>
        <p:nvPicPr>
          <p:cNvPr id="7" name="Picture 6" descr="A crane next to a body of water&#10;&#10;Description automatically generated">
            <a:extLst>
              <a:ext uri="{FF2B5EF4-FFF2-40B4-BE49-F238E27FC236}">
                <a16:creationId xmlns:a16="http://schemas.microsoft.com/office/drawing/2014/main" id="{F9629502-0BB2-4CE5-92DA-0DAA2CA9B175}"/>
              </a:ext>
            </a:extLst>
          </p:cNvPr>
          <p:cNvPicPr>
            <a:picLocks noChangeAspect="1"/>
          </p:cNvPicPr>
          <p:nvPr/>
        </p:nvPicPr>
        <p:blipFill rotWithShape="1">
          <a:blip r:embed="rId2"/>
          <a:srcRect l="19199" r="6677" b="-2"/>
          <a:stretch/>
        </p:blipFill>
        <p:spPr>
          <a:xfrm>
            <a:off x="7709587" y="1600201"/>
            <a:ext cx="3395228" cy="3057524"/>
          </a:xfrm>
          <a:prstGeom prst="rect">
            <a:avLst/>
          </a:prstGeom>
          <a:noFill/>
        </p:spPr>
      </p:pic>
      <p:sp>
        <p:nvSpPr>
          <p:cNvPr id="3" name="Slide Number Placeholder 2" hidden="1">
            <a:extLst>
              <a:ext uri="{FF2B5EF4-FFF2-40B4-BE49-F238E27FC236}">
                <a16:creationId xmlns:a16="http://schemas.microsoft.com/office/drawing/2014/main" id="{32BFD892-5F39-4A38-B4D0-553153DE4D2A}"/>
              </a:ext>
            </a:extLst>
          </p:cNvPr>
          <p:cNvSpPr>
            <a:spLocks noGrp="1"/>
          </p:cNvSpPr>
          <p:nvPr>
            <p:ph type="sldNum" sz="quarter" idx="4294967295"/>
          </p:nvPr>
        </p:nvSpPr>
        <p:spPr>
          <a:xfrm>
            <a:off x="10608501" y="6380973"/>
            <a:ext cx="973899" cy="340503"/>
          </a:xfrm>
        </p:spPr>
        <p:txBody>
          <a:bodyPr anchor="ctr">
            <a:normAutofit/>
          </a:bodyPr>
          <a:lstStyle/>
          <a:p>
            <a:pPr>
              <a:lnSpc>
                <a:spcPct val="90000"/>
              </a:lnSpc>
              <a:spcAft>
                <a:spcPts val="600"/>
              </a:spcAft>
            </a:pPr>
            <a:fld id="{8699F50C-BE38-4BD0-BA84-9B090E1F2B9B}" type="slidenum">
              <a:rPr lang="en-US" sz="300" noProof="0" smtClean="0"/>
              <a:pPr>
                <a:lnSpc>
                  <a:spcPct val="90000"/>
                </a:lnSpc>
                <a:spcAft>
                  <a:spcPts val="600"/>
                </a:spcAft>
              </a:pPr>
              <a:t>9</a:t>
            </a:fld>
            <a:endParaRPr lang="en-US" sz="300" noProof="0"/>
          </a:p>
        </p:txBody>
      </p:sp>
    </p:spTree>
    <p:extLst>
      <p:ext uri="{BB962C8B-B14F-4D97-AF65-F5344CB8AC3E}">
        <p14:creationId xmlns:p14="http://schemas.microsoft.com/office/powerpoint/2010/main" val="2162990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D533D9-80EF-4AB7-857B-C44C5963C31D}"/>
              </a:ext>
            </a:extLst>
          </p:cNvPr>
          <p:cNvSpPr>
            <a:spLocks noGrp="1"/>
          </p:cNvSpPr>
          <p:nvPr>
            <p:ph idx="1"/>
          </p:nvPr>
        </p:nvSpPr>
        <p:spPr>
          <a:xfrm>
            <a:off x="275492" y="1046286"/>
            <a:ext cx="10972800" cy="3917032"/>
          </a:xfrm>
        </p:spPr>
        <p:txBody>
          <a:bodyPr>
            <a:normAutofit fontScale="85000" lnSpcReduction="20000"/>
          </a:bodyPr>
          <a:lstStyle/>
          <a:p>
            <a:pPr marL="0" indent="0">
              <a:buNone/>
            </a:pPr>
            <a:r>
              <a:rPr lang="en-GB" sz="3200" b="1" i="0" dirty="0">
                <a:effectLst/>
              </a:rPr>
              <a:t>3. Administrative Management (Henri Fayol (1916):</a:t>
            </a:r>
            <a:r>
              <a:rPr lang="en-GB" sz="3200" b="0" i="0" dirty="0">
                <a:effectLst/>
              </a:rPr>
              <a:t> </a:t>
            </a:r>
          </a:p>
          <a:p>
            <a:r>
              <a:rPr lang="en-GB" sz="3200" b="0" i="0" dirty="0">
                <a:effectLst/>
              </a:rPr>
              <a:t>Administrative management</a:t>
            </a:r>
          </a:p>
          <a:p>
            <a:r>
              <a:rPr lang="en-GB" sz="3200" b="0" i="0" dirty="0">
                <a:effectLst/>
              </a:rPr>
              <a:t>Focuses on the administrative aspects of organisations. </a:t>
            </a:r>
          </a:p>
          <a:p>
            <a:r>
              <a:rPr lang="en-GB" sz="3200" b="0" i="0" dirty="0">
                <a:effectLst/>
              </a:rPr>
              <a:t>5 key functions of management: planning, organising, commanding, coordinating, and controlling. </a:t>
            </a:r>
          </a:p>
          <a:p>
            <a:r>
              <a:rPr lang="en-GB" sz="3200" b="0" i="0" dirty="0">
                <a:effectLst/>
              </a:rPr>
              <a:t>14 principles of management, </a:t>
            </a:r>
            <a:r>
              <a:rPr lang="en-GB" dirty="0"/>
              <a:t>e.g. </a:t>
            </a:r>
            <a:r>
              <a:rPr lang="en-GB" sz="3200" b="0" i="0" dirty="0">
                <a:effectLst/>
              </a:rPr>
              <a:t>unity of command, division of work, and authority and responsibility. </a:t>
            </a:r>
          </a:p>
          <a:p>
            <a:r>
              <a:rPr lang="en-GB" sz="3200" b="0" i="0" dirty="0">
                <a:effectLst/>
              </a:rPr>
              <a:t>Administrative management emphasises the importance of hierarchical structures and clearly defined roles and responsibilities within organisations.</a:t>
            </a:r>
          </a:p>
          <a:p>
            <a:endParaRPr lang="en-GB" dirty="0"/>
          </a:p>
        </p:txBody>
      </p:sp>
    </p:spTree>
    <p:extLst>
      <p:ext uri="{BB962C8B-B14F-4D97-AF65-F5344CB8AC3E}">
        <p14:creationId xmlns:p14="http://schemas.microsoft.com/office/powerpoint/2010/main" val="860628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E62B4A-9670-4029-9F33-A9EFDB868CE8}"/>
              </a:ext>
            </a:extLst>
          </p:cNvPr>
          <p:cNvSpPr>
            <a:spLocks noGrp="1"/>
          </p:cNvSpPr>
          <p:nvPr>
            <p:ph idx="1"/>
          </p:nvPr>
        </p:nvSpPr>
        <p:spPr>
          <a:xfrm>
            <a:off x="416169" y="685801"/>
            <a:ext cx="10972800" cy="3917032"/>
          </a:xfrm>
        </p:spPr>
        <p:txBody>
          <a:bodyPr>
            <a:normAutofit fontScale="77500" lnSpcReduction="20000"/>
          </a:bodyPr>
          <a:lstStyle/>
          <a:p>
            <a:pPr marL="0" indent="0">
              <a:buNone/>
            </a:pPr>
            <a:r>
              <a:rPr lang="en-GB" sz="3200" b="1" i="0" dirty="0">
                <a:effectLst/>
              </a:rPr>
              <a:t>3. Bureaucratic Management (Max Weber 1921):</a:t>
            </a:r>
            <a:r>
              <a:rPr lang="en-GB" sz="3200" b="0" i="0" dirty="0">
                <a:effectLst/>
              </a:rPr>
              <a:t> </a:t>
            </a:r>
          </a:p>
          <a:p>
            <a:r>
              <a:rPr lang="en-GB" sz="3200" b="0" i="0" dirty="0">
                <a:effectLst/>
              </a:rPr>
              <a:t>bureaucratic management theory, which centres on creating highly structured organisations with </a:t>
            </a:r>
          </a:p>
          <a:p>
            <a:pPr lvl="1"/>
            <a:r>
              <a:rPr lang="en-GB" b="0" i="0" dirty="0">
                <a:effectLst/>
              </a:rPr>
              <a:t>a formal hierarchy, </a:t>
            </a:r>
          </a:p>
          <a:p>
            <a:pPr lvl="1"/>
            <a:r>
              <a:rPr lang="en-GB" b="0" i="0" dirty="0">
                <a:effectLst/>
              </a:rPr>
              <a:t>a clear division of labour, </a:t>
            </a:r>
          </a:p>
          <a:p>
            <a:pPr lvl="1"/>
            <a:r>
              <a:rPr lang="en-GB" b="0" i="0" dirty="0">
                <a:effectLst/>
              </a:rPr>
              <a:t>a set of rules and procedures. </a:t>
            </a:r>
          </a:p>
          <a:p>
            <a:r>
              <a:rPr lang="en-GB" sz="3200" b="0" i="0" dirty="0">
                <a:effectLst/>
              </a:rPr>
              <a:t>Bureaucratic management seeks to eliminate arbitrary decision-making and favouritism by relying on impersonal rules and regulations.</a:t>
            </a:r>
          </a:p>
          <a:p>
            <a:r>
              <a:rPr lang="en-GB" sz="3200" b="0" i="0" dirty="0">
                <a:effectLst/>
              </a:rPr>
              <a:t>Emphasis on selection and promotion of employees based on merit and qualifications.</a:t>
            </a:r>
          </a:p>
          <a:p>
            <a:endParaRPr lang="en-GB" dirty="0"/>
          </a:p>
        </p:txBody>
      </p:sp>
    </p:spTree>
    <p:extLst>
      <p:ext uri="{BB962C8B-B14F-4D97-AF65-F5344CB8AC3E}">
        <p14:creationId xmlns:p14="http://schemas.microsoft.com/office/powerpoint/2010/main" val="29540891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BEA481-2DDD-4530-97DF-BF99A05089EB}"/>
              </a:ext>
            </a:extLst>
          </p:cNvPr>
          <p:cNvSpPr>
            <a:spLocks noGrp="1"/>
          </p:cNvSpPr>
          <p:nvPr>
            <p:ph type="title"/>
          </p:nvPr>
        </p:nvSpPr>
        <p:spPr/>
        <p:txBody>
          <a:bodyPr/>
          <a:lstStyle/>
          <a:p>
            <a:r>
              <a:rPr lang="en-GB" b="1" dirty="0"/>
              <a:t>Bureaucracy</a:t>
            </a:r>
            <a:endParaRPr lang="en-GB" dirty="0"/>
          </a:p>
        </p:txBody>
      </p:sp>
      <p:sp>
        <p:nvSpPr>
          <p:cNvPr id="5" name="Content Placeholder 4">
            <a:extLst>
              <a:ext uri="{FF2B5EF4-FFF2-40B4-BE49-F238E27FC236}">
                <a16:creationId xmlns:a16="http://schemas.microsoft.com/office/drawing/2014/main" id="{A3F96CB1-52A6-4F53-896B-44B1BCBFBCCB}"/>
              </a:ext>
            </a:extLst>
          </p:cNvPr>
          <p:cNvSpPr>
            <a:spLocks noGrp="1"/>
          </p:cNvSpPr>
          <p:nvPr>
            <p:ph idx="1"/>
          </p:nvPr>
        </p:nvSpPr>
        <p:spPr/>
        <p:txBody>
          <a:bodyPr>
            <a:normAutofit fontScale="85000" lnSpcReduction="20000"/>
          </a:bodyPr>
          <a:lstStyle/>
          <a:p>
            <a:pPr>
              <a:buFontTx/>
              <a:buNone/>
            </a:pPr>
            <a:r>
              <a:rPr lang="en-GB" sz="3400" b="1" dirty="0"/>
              <a:t>Max Weber (1864</a:t>
            </a:r>
            <a:r>
              <a:rPr lang="en-GB" sz="3400" b="1" dirty="0">
                <a:latin typeface="Times New Roman"/>
                <a:cs typeface="Times New Roman"/>
              </a:rPr>
              <a:t>–</a:t>
            </a:r>
            <a:r>
              <a:rPr lang="en-GB" sz="3400" b="1" dirty="0"/>
              <a:t>1920)</a:t>
            </a:r>
          </a:p>
          <a:p>
            <a:pPr marL="363538" indent="-363538"/>
            <a:r>
              <a:rPr lang="en-GB" sz="3400" dirty="0"/>
              <a:t>Concept arose from his sociological studies of power and authority.</a:t>
            </a:r>
          </a:p>
          <a:p>
            <a:pPr marL="0" indent="0">
              <a:buNone/>
            </a:pPr>
            <a:endParaRPr lang="en-GB" sz="3400" dirty="0"/>
          </a:p>
          <a:p>
            <a:pPr marL="363538" indent="-363538"/>
            <a:r>
              <a:rPr lang="en-GB" sz="3400" dirty="0"/>
              <a:t>Belief in the superiority of an organisational structure which can survive changes in individual personnel.</a:t>
            </a:r>
          </a:p>
          <a:p>
            <a:pPr marL="0" indent="0">
              <a:buNone/>
            </a:pPr>
            <a:endParaRPr lang="en-GB" sz="3400" dirty="0"/>
          </a:p>
          <a:p>
            <a:pPr marL="363538" indent="-363538"/>
            <a:r>
              <a:rPr lang="en-GB" sz="3400" dirty="0"/>
              <a:t>That it is a means of introducing order and rationality into social life.</a:t>
            </a:r>
          </a:p>
          <a:p>
            <a:endParaRPr lang="en-GB" sz="3400" dirty="0"/>
          </a:p>
        </p:txBody>
      </p:sp>
      <p:sp>
        <p:nvSpPr>
          <p:cNvPr id="3" name="Slide Number Placeholder 2">
            <a:extLst>
              <a:ext uri="{FF2B5EF4-FFF2-40B4-BE49-F238E27FC236}">
                <a16:creationId xmlns:a16="http://schemas.microsoft.com/office/drawing/2014/main" id="{94981DE6-3381-4587-9160-B7E2C0A43F6D}"/>
              </a:ext>
            </a:extLst>
          </p:cNvPr>
          <p:cNvSpPr>
            <a:spLocks noGrp="1"/>
          </p:cNvSpPr>
          <p:nvPr>
            <p:ph type="sldNum" sz="quarter" idx="12"/>
          </p:nvPr>
        </p:nvSpPr>
        <p:spPr/>
        <p:txBody>
          <a:bodyPr/>
          <a:lstStyle/>
          <a:p>
            <a:fld id="{8699F50C-BE38-4BD0-BA84-9B090E1F2B9B}" type="slidenum">
              <a:rPr lang="en-US" noProof="0" smtClean="0"/>
              <a:t>12</a:t>
            </a:fld>
            <a:endParaRPr lang="en-US" noProof="0" dirty="0"/>
          </a:p>
        </p:txBody>
      </p:sp>
    </p:spTree>
    <p:extLst>
      <p:ext uri="{BB962C8B-B14F-4D97-AF65-F5344CB8AC3E}">
        <p14:creationId xmlns:p14="http://schemas.microsoft.com/office/powerpoint/2010/main" val="26377345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5F9851-245E-4B89-A718-B0997926C15E}"/>
              </a:ext>
            </a:extLst>
          </p:cNvPr>
          <p:cNvSpPr>
            <a:spLocks noGrp="1"/>
          </p:cNvSpPr>
          <p:nvPr>
            <p:ph type="title"/>
          </p:nvPr>
        </p:nvSpPr>
        <p:spPr/>
        <p:txBody>
          <a:bodyPr>
            <a:normAutofit/>
          </a:bodyPr>
          <a:lstStyle/>
          <a:p>
            <a:r>
              <a:rPr lang="en-GB" sz="4400" b="1" dirty="0"/>
              <a:t>Main Characteristics of Bureaucracies</a:t>
            </a:r>
            <a:endParaRPr lang="en-GB" dirty="0"/>
          </a:p>
        </p:txBody>
      </p:sp>
      <p:sp>
        <p:nvSpPr>
          <p:cNvPr id="5" name="Content Placeholder 4">
            <a:extLst>
              <a:ext uri="{FF2B5EF4-FFF2-40B4-BE49-F238E27FC236}">
                <a16:creationId xmlns:a16="http://schemas.microsoft.com/office/drawing/2014/main" id="{6ECFF646-70DA-4DC5-9EC4-57FDF99BBE3B}"/>
              </a:ext>
            </a:extLst>
          </p:cNvPr>
          <p:cNvSpPr>
            <a:spLocks noGrp="1"/>
          </p:cNvSpPr>
          <p:nvPr>
            <p:ph idx="1"/>
          </p:nvPr>
        </p:nvSpPr>
        <p:spPr/>
        <p:txBody>
          <a:bodyPr>
            <a:normAutofit fontScale="92500" lnSpcReduction="10000"/>
          </a:bodyPr>
          <a:lstStyle/>
          <a:p>
            <a:r>
              <a:rPr lang="en-GB" sz="3000" dirty="0"/>
              <a:t>Organisational tasks are allocated as duties between organisational positions.</a:t>
            </a:r>
          </a:p>
          <a:p>
            <a:r>
              <a:rPr lang="en-GB" sz="3000" dirty="0"/>
              <a:t>Clear-cut division of labour and high degree of task specialisation.</a:t>
            </a:r>
          </a:p>
          <a:p>
            <a:r>
              <a:rPr lang="en-GB" sz="3000" dirty="0"/>
              <a:t>A hierarchical authority system</a:t>
            </a:r>
          </a:p>
          <a:p>
            <a:r>
              <a:rPr lang="en-GB" sz="3000" dirty="0"/>
              <a:t>Uniformity of decisions is achieved via rules and regulations.</a:t>
            </a:r>
          </a:p>
          <a:p>
            <a:r>
              <a:rPr lang="en-GB" sz="3000" dirty="0"/>
              <a:t>Impersonal behaviour by officials when dealing with each other and with clients.</a:t>
            </a:r>
          </a:p>
          <a:p>
            <a:r>
              <a:rPr lang="en-GB" sz="3000" dirty="0"/>
              <a:t>Employment is based on technical qualifications.</a:t>
            </a:r>
          </a:p>
          <a:p>
            <a:endParaRPr lang="en-GB" sz="3000" dirty="0"/>
          </a:p>
        </p:txBody>
      </p:sp>
      <p:sp>
        <p:nvSpPr>
          <p:cNvPr id="3" name="Slide Number Placeholder 2">
            <a:extLst>
              <a:ext uri="{FF2B5EF4-FFF2-40B4-BE49-F238E27FC236}">
                <a16:creationId xmlns:a16="http://schemas.microsoft.com/office/drawing/2014/main" id="{396EEB50-CDC7-4E83-8B7E-6800E2461F0D}"/>
              </a:ext>
            </a:extLst>
          </p:cNvPr>
          <p:cNvSpPr>
            <a:spLocks noGrp="1"/>
          </p:cNvSpPr>
          <p:nvPr>
            <p:ph type="sldNum" sz="quarter" idx="12"/>
          </p:nvPr>
        </p:nvSpPr>
        <p:spPr/>
        <p:txBody>
          <a:bodyPr/>
          <a:lstStyle/>
          <a:p>
            <a:fld id="{8699F50C-BE38-4BD0-BA84-9B090E1F2B9B}" type="slidenum">
              <a:rPr lang="en-US" noProof="0" smtClean="0"/>
              <a:t>13</a:t>
            </a:fld>
            <a:endParaRPr lang="en-US" noProof="0" dirty="0"/>
          </a:p>
        </p:txBody>
      </p:sp>
    </p:spTree>
    <p:extLst>
      <p:ext uri="{BB962C8B-B14F-4D97-AF65-F5344CB8AC3E}">
        <p14:creationId xmlns:p14="http://schemas.microsoft.com/office/powerpoint/2010/main" val="35723152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34CBA72-D4B6-4BC6-A70E-573C3876612C}"/>
              </a:ext>
            </a:extLst>
          </p:cNvPr>
          <p:cNvSpPr>
            <a:spLocks noGrp="1"/>
          </p:cNvSpPr>
          <p:nvPr>
            <p:ph type="title"/>
          </p:nvPr>
        </p:nvSpPr>
        <p:spPr/>
        <p:txBody>
          <a:bodyPr/>
          <a:lstStyle/>
          <a:p>
            <a:r>
              <a:rPr lang="en-GB" b="1" dirty="0"/>
              <a:t>M</a:t>
            </a:r>
            <a:r>
              <a:rPr lang="en-GB" sz="4400" b="1" dirty="0"/>
              <a:t>ain Features of Bureaucracy</a:t>
            </a:r>
            <a:endParaRPr lang="en-GB" dirty="0"/>
          </a:p>
        </p:txBody>
      </p:sp>
      <p:graphicFrame>
        <p:nvGraphicFramePr>
          <p:cNvPr id="8" name="Content Placeholder 7">
            <a:extLst>
              <a:ext uri="{FF2B5EF4-FFF2-40B4-BE49-F238E27FC236}">
                <a16:creationId xmlns:a16="http://schemas.microsoft.com/office/drawing/2014/main" id="{E4511A80-91B4-44F4-9951-0ACC39D66912}"/>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A6C5AD46-16BA-443A-9BAC-4FA0A7225536}"/>
              </a:ext>
            </a:extLst>
          </p:cNvPr>
          <p:cNvSpPr>
            <a:spLocks noGrp="1"/>
          </p:cNvSpPr>
          <p:nvPr>
            <p:ph type="sldNum" sz="quarter" idx="12"/>
          </p:nvPr>
        </p:nvSpPr>
        <p:spPr/>
        <p:txBody>
          <a:bodyPr/>
          <a:lstStyle/>
          <a:p>
            <a:fld id="{8699F50C-BE38-4BD0-BA84-9B090E1F2B9B}" type="slidenum">
              <a:rPr lang="en-US" noProof="0" smtClean="0"/>
              <a:t>14</a:t>
            </a:fld>
            <a:endParaRPr lang="en-US" noProof="0" dirty="0"/>
          </a:p>
        </p:txBody>
      </p:sp>
      <p:sp>
        <p:nvSpPr>
          <p:cNvPr id="9" name="TextBox 8">
            <a:extLst>
              <a:ext uri="{FF2B5EF4-FFF2-40B4-BE49-F238E27FC236}">
                <a16:creationId xmlns:a16="http://schemas.microsoft.com/office/drawing/2014/main" id="{031FECC8-759E-40C7-8A6F-439EFC4E08DA}"/>
              </a:ext>
            </a:extLst>
          </p:cNvPr>
          <p:cNvSpPr txBox="1"/>
          <p:nvPr/>
        </p:nvSpPr>
        <p:spPr>
          <a:xfrm>
            <a:off x="456071" y="5257800"/>
            <a:ext cx="3808602" cy="400110"/>
          </a:xfrm>
          <a:prstGeom prst="rect">
            <a:avLst/>
          </a:prstGeom>
          <a:noFill/>
        </p:spPr>
        <p:txBody>
          <a:bodyPr wrap="square" rtlCol="0">
            <a:spAutoFit/>
          </a:bodyPr>
          <a:lstStyle/>
          <a:p>
            <a:r>
              <a:rPr lang="en-GB" sz="2000" b="1" dirty="0"/>
              <a:t>Stewart (1999)</a:t>
            </a:r>
          </a:p>
        </p:txBody>
      </p:sp>
    </p:spTree>
    <p:extLst>
      <p:ext uri="{BB962C8B-B14F-4D97-AF65-F5344CB8AC3E}">
        <p14:creationId xmlns:p14="http://schemas.microsoft.com/office/powerpoint/2010/main" val="17973787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72E89-A7A9-FBB8-F559-7A4E82158C7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Task</a:t>
            </a:r>
          </a:p>
        </p:txBody>
      </p:sp>
      <p:sp>
        <p:nvSpPr>
          <p:cNvPr id="3" name="Content Placeholder 2">
            <a:extLst>
              <a:ext uri="{FF2B5EF4-FFF2-40B4-BE49-F238E27FC236}">
                <a16:creationId xmlns:a16="http://schemas.microsoft.com/office/drawing/2014/main" id="{F72315D7-E1B8-2E29-79B3-DA465A3D2E68}"/>
              </a:ext>
            </a:extLst>
          </p:cNvPr>
          <p:cNvSpPr>
            <a:spLocks noGrp="1"/>
          </p:cNvSpPr>
          <p:nvPr>
            <p:ph idx="1"/>
          </p:nvPr>
        </p:nvSpPr>
        <p:spPr>
          <a:xfrm>
            <a:off x="466723" y="649480"/>
            <a:ext cx="9513019" cy="5546047"/>
          </a:xfrm>
        </p:spPr>
        <p:txBody>
          <a:bodyPr anchor="ctr">
            <a:normAutofit/>
          </a:bodyPr>
          <a:lstStyle/>
          <a:p>
            <a:pPr marL="0" indent="0">
              <a:buNone/>
            </a:pPr>
            <a:r>
              <a:rPr lang="en-GB" sz="3200" b="1" dirty="0"/>
              <a:t>Task (10 minute activity) </a:t>
            </a:r>
          </a:p>
          <a:p>
            <a:endParaRPr lang="en-GB" sz="3200" dirty="0"/>
          </a:p>
          <a:p>
            <a:r>
              <a:rPr lang="en-GB" sz="3200" dirty="0"/>
              <a:t>What do you think are the similarities and differences between the three classical management approaches?</a:t>
            </a:r>
          </a:p>
          <a:p>
            <a:endParaRPr lang="en-GB" sz="3200" dirty="0"/>
          </a:p>
          <a:p>
            <a:r>
              <a:rPr lang="en-GB" sz="3200" dirty="0"/>
              <a:t>Discuss in small groups and feedback </a:t>
            </a:r>
          </a:p>
        </p:txBody>
      </p:sp>
    </p:spTree>
    <p:extLst>
      <p:ext uri="{BB962C8B-B14F-4D97-AF65-F5344CB8AC3E}">
        <p14:creationId xmlns:p14="http://schemas.microsoft.com/office/powerpoint/2010/main" val="13500922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C280ABA-0378-DC0B-3757-8544532F3A0D}"/>
              </a:ext>
            </a:extLst>
          </p:cNvPr>
          <p:cNvPicPr>
            <a:picLocks noGrp="1" noChangeAspect="1"/>
          </p:cNvPicPr>
          <p:nvPr>
            <p:ph idx="1"/>
          </p:nvPr>
        </p:nvPicPr>
        <p:blipFill rotWithShape="1">
          <a:blip r:embed="rId2"/>
          <a:srcRect l="7037" t="24652" r="47654" b="29815"/>
          <a:stretch/>
        </p:blipFill>
        <p:spPr>
          <a:xfrm>
            <a:off x="1143000" y="98009"/>
            <a:ext cx="9918700" cy="6653462"/>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5051299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72E89-A7A9-FBB8-F559-7A4E82158C7D}"/>
              </a:ext>
            </a:extLst>
          </p:cNvPr>
          <p:cNvSpPr>
            <a:spLocks noGrp="1"/>
          </p:cNvSpPr>
          <p:nvPr>
            <p:ph type="title"/>
          </p:nvPr>
        </p:nvSpPr>
        <p:spPr>
          <a:xfrm>
            <a:off x="-729032" y="85695"/>
            <a:ext cx="3596320" cy="2009696"/>
          </a:xfrm>
        </p:spPr>
        <p:txBody>
          <a:bodyPr anchor="b">
            <a:normAutofit/>
          </a:bodyPr>
          <a:lstStyle/>
          <a:p>
            <a:pPr algn="r"/>
            <a:r>
              <a:rPr lang="en-GB" sz="4000" dirty="0">
                <a:solidFill>
                  <a:schemeClr val="tx1">
                    <a:lumMod val="95000"/>
                    <a:lumOff val="5000"/>
                  </a:schemeClr>
                </a:solidFill>
              </a:rPr>
              <a:t>Feedback:</a:t>
            </a:r>
            <a:br>
              <a:rPr lang="en-GB" sz="4000" dirty="0">
                <a:solidFill>
                  <a:schemeClr val="tx1">
                    <a:lumMod val="95000"/>
                    <a:lumOff val="5000"/>
                  </a:schemeClr>
                </a:solidFill>
              </a:rPr>
            </a:br>
            <a:r>
              <a:rPr lang="en-GB" sz="4000" dirty="0">
                <a:solidFill>
                  <a:schemeClr val="tx1">
                    <a:lumMod val="95000"/>
                    <a:lumOff val="5000"/>
                  </a:schemeClr>
                </a:solidFill>
              </a:rPr>
              <a:t> </a:t>
            </a:r>
            <a:br>
              <a:rPr lang="en-GB" sz="4000" dirty="0">
                <a:solidFill>
                  <a:schemeClr val="tx1">
                    <a:lumMod val="95000"/>
                    <a:lumOff val="5000"/>
                  </a:schemeClr>
                </a:solidFill>
              </a:rPr>
            </a:br>
            <a:r>
              <a:rPr lang="en-GB" sz="4000" dirty="0">
                <a:solidFill>
                  <a:schemeClr val="tx1">
                    <a:lumMod val="95000"/>
                    <a:lumOff val="5000"/>
                  </a:schemeClr>
                </a:solidFill>
              </a:rPr>
              <a:t>Similarities</a:t>
            </a:r>
          </a:p>
        </p:txBody>
      </p:sp>
      <p:sp>
        <p:nvSpPr>
          <p:cNvPr id="3" name="Content Placeholder 2">
            <a:extLst>
              <a:ext uri="{FF2B5EF4-FFF2-40B4-BE49-F238E27FC236}">
                <a16:creationId xmlns:a16="http://schemas.microsoft.com/office/drawing/2014/main" id="{F72315D7-E1B8-2E29-79B3-DA465A3D2E68}"/>
              </a:ext>
            </a:extLst>
          </p:cNvPr>
          <p:cNvSpPr>
            <a:spLocks noGrp="1"/>
          </p:cNvSpPr>
          <p:nvPr>
            <p:ph idx="1"/>
          </p:nvPr>
        </p:nvSpPr>
        <p:spPr>
          <a:xfrm>
            <a:off x="2963008" y="271411"/>
            <a:ext cx="9228992" cy="5546047"/>
          </a:xfrm>
        </p:spPr>
        <p:txBody>
          <a:bodyPr anchor="ctr">
            <a:normAutofit/>
          </a:bodyPr>
          <a:lstStyle/>
          <a:p>
            <a:r>
              <a:rPr lang="en-GB" sz="3200" dirty="0"/>
              <a:t>All three theorists are focussed on optimising performance through structured and systematic approaches to management.</a:t>
            </a:r>
          </a:p>
          <a:p>
            <a:endParaRPr lang="en-GB" sz="3200" dirty="0"/>
          </a:p>
          <a:p>
            <a:r>
              <a:rPr lang="en-GB" sz="3200" dirty="0"/>
              <a:t>They all recognise the importance of clear organised hierarchical structure, roles and responsibilities.</a:t>
            </a:r>
          </a:p>
          <a:p>
            <a:endParaRPr lang="en-GB" sz="3200" dirty="0"/>
          </a:p>
          <a:p>
            <a:r>
              <a:rPr lang="en-GB" sz="3200" dirty="0"/>
              <a:t>They all promote the idea of efficiency and a rational approach to decision making.</a:t>
            </a:r>
          </a:p>
        </p:txBody>
      </p:sp>
    </p:spTree>
    <p:extLst>
      <p:ext uri="{BB962C8B-B14F-4D97-AF65-F5344CB8AC3E}">
        <p14:creationId xmlns:p14="http://schemas.microsoft.com/office/powerpoint/2010/main" val="34853900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72E89-A7A9-FBB8-F559-7A4E82158C7D}"/>
              </a:ext>
            </a:extLst>
          </p:cNvPr>
          <p:cNvSpPr>
            <a:spLocks noGrp="1"/>
          </p:cNvSpPr>
          <p:nvPr>
            <p:ph type="title"/>
          </p:nvPr>
        </p:nvSpPr>
        <p:spPr>
          <a:xfrm>
            <a:off x="-509224" y="0"/>
            <a:ext cx="3596320" cy="2009696"/>
          </a:xfrm>
        </p:spPr>
        <p:txBody>
          <a:bodyPr anchor="b">
            <a:normAutofit/>
          </a:bodyPr>
          <a:lstStyle/>
          <a:p>
            <a:pPr algn="r"/>
            <a:r>
              <a:rPr lang="en-GB" sz="4000" dirty="0">
                <a:solidFill>
                  <a:schemeClr val="tx1">
                    <a:lumMod val="95000"/>
                    <a:lumOff val="5000"/>
                  </a:schemeClr>
                </a:solidFill>
              </a:rPr>
              <a:t>Feedback:</a:t>
            </a:r>
            <a:br>
              <a:rPr lang="en-GB" sz="4000" dirty="0">
                <a:solidFill>
                  <a:schemeClr val="tx1">
                    <a:lumMod val="95000"/>
                    <a:lumOff val="5000"/>
                  </a:schemeClr>
                </a:solidFill>
              </a:rPr>
            </a:br>
            <a:r>
              <a:rPr lang="en-GB" sz="4000" dirty="0">
                <a:solidFill>
                  <a:schemeClr val="tx1">
                    <a:lumMod val="95000"/>
                    <a:lumOff val="5000"/>
                  </a:schemeClr>
                </a:solidFill>
              </a:rPr>
              <a:t> </a:t>
            </a:r>
            <a:br>
              <a:rPr lang="en-GB" sz="4000" dirty="0">
                <a:solidFill>
                  <a:schemeClr val="tx1">
                    <a:lumMod val="95000"/>
                    <a:lumOff val="5000"/>
                  </a:schemeClr>
                </a:solidFill>
              </a:rPr>
            </a:br>
            <a:r>
              <a:rPr lang="en-GB" sz="4000" dirty="0">
                <a:solidFill>
                  <a:schemeClr val="tx1">
                    <a:lumMod val="95000"/>
                    <a:lumOff val="5000"/>
                  </a:schemeClr>
                </a:solidFill>
              </a:rPr>
              <a:t>Differences</a:t>
            </a:r>
          </a:p>
        </p:txBody>
      </p:sp>
      <p:sp>
        <p:nvSpPr>
          <p:cNvPr id="3" name="Content Placeholder 2">
            <a:extLst>
              <a:ext uri="{FF2B5EF4-FFF2-40B4-BE49-F238E27FC236}">
                <a16:creationId xmlns:a16="http://schemas.microsoft.com/office/drawing/2014/main" id="{F72315D7-E1B8-2E29-79B3-DA465A3D2E68}"/>
              </a:ext>
            </a:extLst>
          </p:cNvPr>
          <p:cNvSpPr>
            <a:spLocks noGrp="1"/>
          </p:cNvSpPr>
          <p:nvPr>
            <p:ph idx="1"/>
          </p:nvPr>
        </p:nvSpPr>
        <p:spPr>
          <a:xfrm>
            <a:off x="3956869" y="401515"/>
            <a:ext cx="7262115" cy="5334000"/>
          </a:xfrm>
        </p:spPr>
        <p:txBody>
          <a:bodyPr anchor="ctr">
            <a:normAutofit fontScale="85000" lnSpcReduction="20000"/>
          </a:bodyPr>
          <a:lstStyle/>
          <a:p>
            <a:r>
              <a:rPr lang="en-GB" sz="3200" dirty="0"/>
              <a:t>Taylor is more focussed on optimising work at an operational level. </a:t>
            </a:r>
          </a:p>
          <a:p>
            <a:r>
              <a:rPr lang="en-GB" sz="3200" dirty="0"/>
              <a:t>Fayol and Weber were focussing more broadly on organisational structure and functions.</a:t>
            </a:r>
          </a:p>
          <a:p>
            <a:endParaRPr lang="en-GB" sz="3200" dirty="0"/>
          </a:p>
          <a:p>
            <a:r>
              <a:rPr lang="en-GB" sz="3200" dirty="0"/>
              <a:t>Taylor stressed the need for management control over work processes.</a:t>
            </a:r>
          </a:p>
          <a:p>
            <a:r>
              <a:rPr lang="en-GB" sz="3200" dirty="0"/>
              <a:t>Fayol and Weber stressed the need for formal rules and hierarchical structures.</a:t>
            </a:r>
          </a:p>
          <a:p>
            <a:endParaRPr lang="en-GB" sz="3200" dirty="0"/>
          </a:p>
          <a:p>
            <a:r>
              <a:rPr lang="en-GB" sz="3200" dirty="0"/>
              <a:t>Fayol’s theory was concerned with management functions, Weber’s theory emphasised rules and authority. </a:t>
            </a:r>
          </a:p>
          <a:p>
            <a:endParaRPr lang="en-GB" sz="3200" dirty="0"/>
          </a:p>
        </p:txBody>
      </p:sp>
    </p:spTree>
    <p:extLst>
      <p:ext uri="{BB962C8B-B14F-4D97-AF65-F5344CB8AC3E}">
        <p14:creationId xmlns:p14="http://schemas.microsoft.com/office/powerpoint/2010/main" val="7435471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609A4-86C4-766E-778F-5F6660416674}"/>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979E28E4-C588-0FC5-A0BB-6A03AF1B3986}"/>
              </a:ext>
            </a:extLst>
          </p:cNvPr>
          <p:cNvGraphicFramePr>
            <a:graphicFrameLocks noGrp="1"/>
          </p:cNvGraphicFramePr>
          <p:nvPr>
            <p:ph idx="1"/>
            <p:extLst>
              <p:ext uri="{D42A27DB-BD31-4B8C-83A1-F6EECF244321}">
                <p14:modId xmlns:p14="http://schemas.microsoft.com/office/powerpoint/2010/main" val="1893575804"/>
              </p:ext>
            </p:extLst>
          </p:nvPr>
        </p:nvGraphicFramePr>
        <p:xfrm>
          <a:off x="0" y="1"/>
          <a:ext cx="12191999" cy="6917467"/>
        </p:xfrm>
        <a:graphic>
          <a:graphicData uri="http://schemas.openxmlformats.org/drawingml/2006/table">
            <a:tbl>
              <a:tblPr firstRow="1" firstCol="1" bandRow="1">
                <a:tableStyleId>{5C22544A-7EE6-4342-B048-85BDC9FD1C3A}</a:tableStyleId>
              </a:tblPr>
              <a:tblGrid>
                <a:gridCol w="1681412">
                  <a:extLst>
                    <a:ext uri="{9D8B030D-6E8A-4147-A177-3AD203B41FA5}">
                      <a16:colId xmlns:a16="http://schemas.microsoft.com/office/drawing/2014/main" val="2491037220"/>
                    </a:ext>
                  </a:extLst>
                </a:gridCol>
                <a:gridCol w="3507217">
                  <a:extLst>
                    <a:ext uri="{9D8B030D-6E8A-4147-A177-3AD203B41FA5}">
                      <a16:colId xmlns:a16="http://schemas.microsoft.com/office/drawing/2014/main" val="2344052884"/>
                    </a:ext>
                  </a:extLst>
                </a:gridCol>
                <a:gridCol w="3501685">
                  <a:extLst>
                    <a:ext uri="{9D8B030D-6E8A-4147-A177-3AD203B41FA5}">
                      <a16:colId xmlns:a16="http://schemas.microsoft.com/office/drawing/2014/main" val="4159142214"/>
                    </a:ext>
                  </a:extLst>
                </a:gridCol>
                <a:gridCol w="3501685">
                  <a:extLst>
                    <a:ext uri="{9D8B030D-6E8A-4147-A177-3AD203B41FA5}">
                      <a16:colId xmlns:a16="http://schemas.microsoft.com/office/drawing/2014/main" val="2474164674"/>
                    </a:ext>
                  </a:extLst>
                </a:gridCol>
              </a:tblGrid>
              <a:tr h="387487">
                <a:tc gridSpan="4">
                  <a:txBody>
                    <a:bodyPr/>
                    <a:lstStyle/>
                    <a:p>
                      <a:pPr algn="ctr">
                        <a:lnSpc>
                          <a:spcPct val="107000"/>
                        </a:lnSpc>
                        <a:spcAft>
                          <a:spcPts val="800"/>
                        </a:spcAft>
                      </a:pPr>
                      <a:r>
                        <a:rPr lang="en-GB" sz="1800" b="1" kern="100" dirty="0">
                          <a:effectLst/>
                        </a:rPr>
                        <a:t>COMPARISON OF CLASSICAL MANAGEMENT THEORISTS</a:t>
                      </a:r>
                      <a:endParaRPr lang="en-GB" sz="1800" b="1"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81854710"/>
                  </a:ext>
                </a:extLst>
              </a:tr>
              <a:tr h="304486">
                <a:tc>
                  <a:txBody>
                    <a:bodyPr/>
                    <a:lstStyle/>
                    <a:p>
                      <a:pPr>
                        <a:lnSpc>
                          <a:spcPct val="107000"/>
                        </a:lnSpc>
                        <a:spcAft>
                          <a:spcPts val="800"/>
                        </a:spcAft>
                      </a:pPr>
                      <a:r>
                        <a:rPr lang="en-GB" sz="1100" b="1" kern="100">
                          <a:effectLst/>
                        </a:rPr>
                        <a:t> </a:t>
                      </a:r>
                      <a:endParaRPr lang="en-GB" sz="1100" b="1"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800" b="1" kern="100" dirty="0">
                          <a:effectLst/>
                        </a:rPr>
                        <a:t>Max Weber</a:t>
                      </a:r>
                      <a:endParaRPr lang="en-GB" sz="1800" b="1"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800" b="1" kern="100" dirty="0">
                          <a:effectLst/>
                        </a:rPr>
                        <a:t>Frederick Taylor</a:t>
                      </a:r>
                      <a:endParaRPr lang="en-GB" sz="1800" b="1"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800" b="1" kern="100" dirty="0">
                          <a:effectLst/>
                        </a:rPr>
                        <a:t>Henry Fayol</a:t>
                      </a:r>
                      <a:endParaRPr lang="en-GB" sz="1800" b="1"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543313078"/>
                  </a:ext>
                </a:extLst>
              </a:tr>
              <a:tr h="1260235">
                <a:tc>
                  <a:txBody>
                    <a:bodyPr/>
                    <a:lstStyle/>
                    <a:p>
                      <a:pPr>
                        <a:lnSpc>
                          <a:spcPct val="107000"/>
                        </a:lnSpc>
                        <a:spcAft>
                          <a:spcPts val="800"/>
                        </a:spcAft>
                      </a:pPr>
                      <a:r>
                        <a:rPr lang="en-GB" sz="2000" kern="100" dirty="0">
                          <a:effectLst/>
                        </a:rPr>
                        <a:t>Focus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dirty="0">
                          <a:effectLst/>
                        </a:rPr>
                        <a:t>Scientific management aimed at optimising work processes and labour efficiency through scientific analysis</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dirty="0">
                          <a:effectLst/>
                        </a:rPr>
                        <a:t>Bureaucratic management theory concerned with creating efficient organisations through a rational, rule based approach.</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a:effectLst/>
                        </a:rPr>
                        <a:t>Focussed on the administrative functions and structure of organisations.</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655566982"/>
                  </a:ext>
                </a:extLst>
              </a:tr>
              <a:tr h="1578817">
                <a:tc>
                  <a:txBody>
                    <a:bodyPr/>
                    <a:lstStyle/>
                    <a:p>
                      <a:pPr>
                        <a:lnSpc>
                          <a:spcPct val="107000"/>
                        </a:lnSpc>
                        <a:spcAft>
                          <a:spcPts val="800"/>
                        </a:spcAft>
                      </a:pPr>
                      <a:r>
                        <a:rPr lang="en-GB" sz="2000" kern="100" dirty="0">
                          <a:effectLst/>
                        </a:rPr>
                        <a:t>Key Principle</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dirty="0">
                          <a:effectLst/>
                        </a:rPr>
                        <a:t>Concepts of time and motion studies, standardisation of work methods, division of labour. Selecting, training and developing workers to perform their tasks efficiently.</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dirty="0">
                          <a:effectLst/>
                        </a:rPr>
                        <a:t>The importance of a clear hierarchical structure, division of labour, written rules and procedures, impersonal relationships, merit- based selection and promotion of employees.</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dirty="0">
                          <a:effectLst/>
                        </a:rPr>
                        <a:t>Identified 5 functions of management (planning, organising, commanding, coordinating, controlling). </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163029816"/>
                  </a:ext>
                </a:extLst>
              </a:tr>
              <a:tr h="1047521">
                <a:tc>
                  <a:txBody>
                    <a:bodyPr/>
                    <a:lstStyle/>
                    <a:p>
                      <a:pPr>
                        <a:lnSpc>
                          <a:spcPct val="107000"/>
                        </a:lnSpc>
                        <a:spcAft>
                          <a:spcPts val="800"/>
                        </a:spcAft>
                      </a:pPr>
                      <a:r>
                        <a:rPr lang="en-GB" sz="2000" kern="100" dirty="0">
                          <a:effectLst/>
                        </a:rPr>
                        <a:t>Worker Role</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dirty="0">
                          <a:effectLst/>
                        </a:rPr>
                        <a:t>Emphasised the separation of tasks, with managers responsible for planning and workers responsible for execution. </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dirty="0">
                          <a:effectLst/>
                        </a:rPr>
                        <a:t>Less explicit about the division of labour and more focussed on the role of rational-legal authority within the organisation.</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dirty="0">
                          <a:effectLst/>
                        </a:rPr>
                        <a:t>Emphasised clear roles and responsibilities but less prescriptive about the division of labour than Taylor.</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201988210"/>
                  </a:ext>
                </a:extLst>
              </a:tr>
              <a:tr h="1260235">
                <a:tc>
                  <a:txBody>
                    <a:bodyPr/>
                    <a:lstStyle/>
                    <a:p>
                      <a:pPr>
                        <a:lnSpc>
                          <a:spcPct val="107000"/>
                        </a:lnSpc>
                        <a:spcAft>
                          <a:spcPts val="800"/>
                        </a:spcAft>
                      </a:pPr>
                      <a:r>
                        <a:rPr lang="en-GB" sz="1800" kern="100" dirty="0">
                          <a:effectLst/>
                        </a:rPr>
                        <a:t>Management Style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dirty="0">
                          <a:effectLst/>
                        </a:rPr>
                        <a:t>Emphasised on a strong management presence on the shop floor and believed managers should have a great degree of control over the work process.</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a:effectLst/>
                        </a:rPr>
                        <a:t>Belief that organisations should be governed by rules rather than the discretion of individuals.</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dirty="0">
                          <a:effectLst/>
                        </a:rPr>
                        <a:t>Highlighted the importance of managerial leadership and stressed the idea of a single comprehensive plan.</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374687246"/>
                  </a:ext>
                </a:extLst>
              </a:tr>
              <a:tr h="1047521">
                <a:tc>
                  <a:txBody>
                    <a:bodyPr/>
                    <a:lstStyle/>
                    <a:p>
                      <a:pPr>
                        <a:lnSpc>
                          <a:spcPct val="107000"/>
                        </a:lnSpc>
                        <a:spcAft>
                          <a:spcPts val="800"/>
                        </a:spcAft>
                      </a:pPr>
                      <a:r>
                        <a:rPr lang="en-GB" sz="2000" kern="100" dirty="0">
                          <a:effectLst/>
                        </a:rPr>
                        <a:t>Criticism</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dirty="0">
                          <a:effectLst/>
                        </a:rPr>
                        <a:t>Criticised for its mechanical view of workers and for not fully considering the human and social aspect of work. </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a:effectLst/>
                        </a:rPr>
                        <a:t>Criticised for its potential to create rigid and inflexible organisations that might not adapt well to changing circumstances. </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1600" kern="100" dirty="0">
                          <a:effectLst/>
                        </a:rPr>
                        <a:t>Criticised for lack of attention to the rapidly changing business environment. </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21845242"/>
                  </a:ext>
                </a:extLst>
              </a:tr>
            </a:tbl>
          </a:graphicData>
        </a:graphic>
      </p:graphicFrame>
    </p:spTree>
    <p:extLst>
      <p:ext uri="{BB962C8B-B14F-4D97-AF65-F5344CB8AC3E}">
        <p14:creationId xmlns:p14="http://schemas.microsoft.com/office/powerpoint/2010/main" val="1046698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A9E08E-363C-4D82-B30F-1AE92C7A68B4}"/>
              </a:ext>
            </a:extLst>
          </p:cNvPr>
          <p:cNvSpPr>
            <a:spLocks noGrp="1"/>
          </p:cNvSpPr>
          <p:nvPr>
            <p:ph type="title"/>
          </p:nvPr>
        </p:nvSpPr>
        <p:spPr/>
        <p:txBody>
          <a:bodyPr/>
          <a:lstStyle/>
          <a:p>
            <a:r>
              <a:rPr lang="en-GB" sz="4400" b="1" dirty="0"/>
              <a:t>The Human </a:t>
            </a:r>
            <a:r>
              <a:rPr lang="en-GB" dirty="0"/>
              <a:t>R</a:t>
            </a:r>
            <a:r>
              <a:rPr lang="en-GB" sz="4400" b="1" dirty="0"/>
              <a:t>elations </a:t>
            </a:r>
            <a:r>
              <a:rPr lang="en-GB" dirty="0"/>
              <a:t>A</a:t>
            </a:r>
            <a:r>
              <a:rPr lang="en-GB" sz="4400" b="1" dirty="0"/>
              <a:t>pproach</a:t>
            </a:r>
            <a:endParaRPr lang="en-GB" dirty="0"/>
          </a:p>
        </p:txBody>
      </p:sp>
      <p:sp>
        <p:nvSpPr>
          <p:cNvPr id="5" name="Content Placeholder 4">
            <a:extLst>
              <a:ext uri="{FF2B5EF4-FFF2-40B4-BE49-F238E27FC236}">
                <a16:creationId xmlns:a16="http://schemas.microsoft.com/office/drawing/2014/main" id="{431AEA9A-F384-49FF-A977-693CF2F45670}"/>
              </a:ext>
            </a:extLst>
          </p:cNvPr>
          <p:cNvSpPr>
            <a:spLocks noGrp="1"/>
          </p:cNvSpPr>
          <p:nvPr>
            <p:ph idx="1"/>
          </p:nvPr>
        </p:nvSpPr>
        <p:spPr>
          <a:xfrm>
            <a:off x="518678" y="1671924"/>
            <a:ext cx="10835122" cy="4977048"/>
          </a:xfrm>
        </p:spPr>
        <p:txBody>
          <a:bodyPr/>
          <a:lstStyle/>
          <a:p>
            <a:pPr>
              <a:lnSpc>
                <a:spcPct val="90000"/>
              </a:lnSpc>
              <a:buFontTx/>
              <a:buNone/>
            </a:pPr>
            <a:r>
              <a:rPr lang="en-GB" sz="2800" b="1" dirty="0"/>
              <a:t>Elton Mayo, 1880</a:t>
            </a:r>
            <a:r>
              <a:rPr lang="en-GB" sz="2800" b="1" dirty="0">
                <a:latin typeface="Times New Roman"/>
                <a:cs typeface="Times New Roman"/>
              </a:rPr>
              <a:t>–</a:t>
            </a:r>
            <a:r>
              <a:rPr lang="en-GB" sz="2800" b="1" dirty="0"/>
              <a:t>1949</a:t>
            </a:r>
          </a:p>
          <a:p>
            <a:pPr>
              <a:lnSpc>
                <a:spcPct val="90000"/>
              </a:lnSpc>
              <a:buFontTx/>
              <a:buNone/>
            </a:pPr>
            <a:endParaRPr lang="en-GB" sz="1000" b="1" dirty="0"/>
          </a:p>
          <a:p>
            <a:pPr>
              <a:lnSpc>
                <a:spcPct val="90000"/>
              </a:lnSpc>
            </a:pPr>
            <a:r>
              <a:rPr lang="en-GB" sz="2600" dirty="0"/>
              <a:t>The Hawthorne Experiments at the Western Electric Company. </a:t>
            </a:r>
          </a:p>
          <a:p>
            <a:pPr>
              <a:lnSpc>
                <a:spcPct val="90000"/>
              </a:lnSpc>
            </a:pPr>
            <a:r>
              <a:rPr lang="en-GB" sz="2600" dirty="0"/>
              <a:t>Attention given to social factors at work rather than purely rational organisation.</a:t>
            </a:r>
          </a:p>
          <a:p>
            <a:pPr>
              <a:lnSpc>
                <a:spcPct val="90000"/>
              </a:lnSpc>
            </a:pPr>
            <a:r>
              <a:rPr lang="en-GB" sz="2600" dirty="0"/>
              <a:t>Studies focus on individual psychological and social needs.</a:t>
            </a:r>
          </a:p>
          <a:p>
            <a:pPr>
              <a:lnSpc>
                <a:spcPct val="90000"/>
              </a:lnSpc>
            </a:pPr>
            <a:r>
              <a:rPr lang="en-GB" sz="2600" dirty="0"/>
              <a:t>Recognised the informal organisation and group norms as an important influence on worker behaviour.</a:t>
            </a:r>
          </a:p>
          <a:p>
            <a:pPr>
              <a:lnSpc>
                <a:spcPct val="90000"/>
              </a:lnSpc>
            </a:pPr>
            <a:r>
              <a:rPr lang="en-GB" sz="2600" dirty="0"/>
              <a:t>The illumination experiments, the relay assembly test room, the interviewing programme &amp; the bank wiring observation room</a:t>
            </a:r>
          </a:p>
          <a:p>
            <a:endParaRPr lang="en-GB" dirty="0"/>
          </a:p>
        </p:txBody>
      </p:sp>
      <p:sp>
        <p:nvSpPr>
          <p:cNvPr id="3" name="Slide Number Placeholder 2">
            <a:extLst>
              <a:ext uri="{FF2B5EF4-FFF2-40B4-BE49-F238E27FC236}">
                <a16:creationId xmlns:a16="http://schemas.microsoft.com/office/drawing/2014/main" id="{CB73CD11-84F0-4C5D-BD69-771F3773B109}"/>
              </a:ext>
            </a:extLst>
          </p:cNvPr>
          <p:cNvSpPr>
            <a:spLocks noGrp="1"/>
          </p:cNvSpPr>
          <p:nvPr>
            <p:ph type="sldNum" sz="quarter" idx="12"/>
          </p:nvPr>
        </p:nvSpPr>
        <p:spPr/>
        <p:txBody>
          <a:bodyPr/>
          <a:lstStyle/>
          <a:p>
            <a:fld id="{8699F50C-BE38-4BD0-BA84-9B090E1F2B9B}" type="slidenum">
              <a:rPr lang="en-US" noProof="0" smtClean="0"/>
              <a:t>20</a:t>
            </a:fld>
            <a:endParaRPr lang="en-US" noProof="0" dirty="0"/>
          </a:p>
        </p:txBody>
      </p:sp>
    </p:spTree>
    <p:extLst>
      <p:ext uri="{BB962C8B-B14F-4D97-AF65-F5344CB8AC3E}">
        <p14:creationId xmlns:p14="http://schemas.microsoft.com/office/powerpoint/2010/main" val="17142670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1452-3C3F-2853-4A00-D97BBD89CA52}"/>
              </a:ext>
            </a:extLst>
          </p:cNvPr>
          <p:cNvSpPr>
            <a:spLocks noGrp="1"/>
          </p:cNvSpPr>
          <p:nvPr>
            <p:ph type="title"/>
          </p:nvPr>
        </p:nvSpPr>
        <p:spPr/>
        <p:txBody>
          <a:bodyPr/>
          <a:lstStyle/>
          <a:p>
            <a:endParaRPr lang="en-GB"/>
          </a:p>
        </p:txBody>
      </p:sp>
      <p:pic>
        <p:nvPicPr>
          <p:cNvPr id="4" name="Online Media 3" title="Elton Mayo Human Relations School of Thought | Theory of Motivation | Hawthorne Experiment |">
            <a:hlinkClick r:id="" action="ppaction://media"/>
            <a:extLst>
              <a:ext uri="{FF2B5EF4-FFF2-40B4-BE49-F238E27FC236}">
                <a16:creationId xmlns:a16="http://schemas.microsoft.com/office/drawing/2014/main" id="{349E7E4C-B03F-4600-4B4E-AD335FDB0E03}"/>
              </a:ext>
            </a:extLst>
          </p:cNvPr>
          <p:cNvPicPr>
            <a:picLocks noGrp="1" noRot="1" noChangeAspect="1"/>
          </p:cNvPicPr>
          <p:nvPr>
            <p:ph idx="1"/>
            <a:videoFile r:link="rId1"/>
          </p:nvPr>
        </p:nvPicPr>
        <p:blipFill>
          <a:blip r:embed="rId3"/>
          <a:stretch>
            <a:fillRect/>
          </a:stretch>
        </p:blipFill>
        <p:spPr>
          <a:xfrm>
            <a:off x="0" y="-14288"/>
            <a:ext cx="12192000" cy="6858001"/>
          </a:xfrm>
          <a:prstGeom prst="rect">
            <a:avLst/>
          </a:prstGeom>
        </p:spPr>
      </p:pic>
    </p:spTree>
    <p:extLst>
      <p:ext uri="{BB962C8B-B14F-4D97-AF65-F5344CB8AC3E}">
        <p14:creationId xmlns:p14="http://schemas.microsoft.com/office/powerpoint/2010/main" val="13040596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593584-FB54-4FD0-9D95-74C52E636E23}"/>
              </a:ext>
            </a:extLst>
          </p:cNvPr>
          <p:cNvSpPr>
            <a:spLocks noGrp="1"/>
          </p:cNvSpPr>
          <p:nvPr>
            <p:ph type="title"/>
          </p:nvPr>
        </p:nvSpPr>
        <p:spPr/>
        <p:txBody>
          <a:bodyPr anchor="b">
            <a:normAutofit/>
          </a:bodyPr>
          <a:lstStyle/>
          <a:p>
            <a:r>
              <a:rPr lang="en-GB" b="1"/>
              <a:t>Neo-Human Relations</a:t>
            </a:r>
            <a:endParaRPr lang="en-GB" dirty="0"/>
          </a:p>
        </p:txBody>
      </p:sp>
      <p:pic>
        <p:nvPicPr>
          <p:cNvPr id="8" name="Picture 2" descr="Diagram&#10;&#10;Description automatically generated">
            <a:extLst>
              <a:ext uri="{FF2B5EF4-FFF2-40B4-BE49-F238E27FC236}">
                <a16:creationId xmlns:a16="http://schemas.microsoft.com/office/drawing/2014/main" id="{229D846B-7A44-4811-9CBA-C7416292606D}"/>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692476" y="1713941"/>
            <a:ext cx="5219048" cy="3761905"/>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4">
            <a:extLst>
              <a:ext uri="{FF2B5EF4-FFF2-40B4-BE49-F238E27FC236}">
                <a16:creationId xmlns:a16="http://schemas.microsoft.com/office/drawing/2014/main" id="{7F4F7F0B-102F-44C7-B8BD-C5EBFA9AB59A}"/>
              </a:ext>
            </a:extLst>
          </p:cNvPr>
          <p:cNvSpPr>
            <a:spLocks noGrp="1"/>
          </p:cNvSpPr>
          <p:nvPr>
            <p:ph sz="half" idx="2"/>
          </p:nvPr>
        </p:nvSpPr>
        <p:spPr/>
        <p:txBody>
          <a:bodyPr>
            <a:normAutofit fontScale="85000" lnSpcReduction="20000"/>
          </a:bodyPr>
          <a:lstStyle/>
          <a:p>
            <a:r>
              <a:rPr lang="en-GB" sz="2500" dirty="0"/>
              <a:t>Dates from the 1950s to 1960s</a:t>
            </a:r>
          </a:p>
          <a:p>
            <a:r>
              <a:rPr lang="en-GB" sz="2500" dirty="0"/>
              <a:t>Psychological in background</a:t>
            </a:r>
          </a:p>
          <a:p>
            <a:r>
              <a:rPr lang="en-GB" sz="2500" dirty="0"/>
              <a:t>Concerned with human personality and motivation</a:t>
            </a:r>
          </a:p>
          <a:p>
            <a:pPr marL="769938" lvl="1" indent="-396875"/>
            <a:r>
              <a:rPr lang="en-GB" sz="2500" dirty="0"/>
              <a:t>Maslow (1943) ; the hierarchy of</a:t>
            </a:r>
            <a:br>
              <a:rPr lang="en-GB" sz="2500" dirty="0"/>
            </a:br>
            <a:r>
              <a:rPr lang="en-GB" sz="2500" dirty="0"/>
              <a:t> needs</a:t>
            </a:r>
          </a:p>
          <a:p>
            <a:pPr marL="769938" lvl="1" indent="-396875"/>
            <a:r>
              <a:rPr lang="en-GB" sz="2500" dirty="0"/>
              <a:t>Herzberg (1959); the </a:t>
            </a:r>
            <a:br>
              <a:rPr lang="en-GB" sz="2500" dirty="0"/>
            </a:br>
            <a:r>
              <a:rPr lang="en-GB" sz="2500" dirty="0"/>
              <a:t>two-factor motivation </a:t>
            </a:r>
            <a:br>
              <a:rPr lang="en-GB" sz="2500" dirty="0"/>
            </a:br>
            <a:r>
              <a:rPr lang="en-GB" sz="2500" dirty="0"/>
              <a:t>theory</a:t>
            </a:r>
          </a:p>
          <a:p>
            <a:pPr marL="769938" lvl="1" indent="-396875"/>
            <a:r>
              <a:rPr lang="en-GB" sz="2500" dirty="0"/>
              <a:t>McGregor (1960); Theory X </a:t>
            </a:r>
            <a:br>
              <a:rPr lang="en-GB" sz="2500" dirty="0"/>
            </a:br>
            <a:r>
              <a:rPr lang="en-GB" sz="2500" dirty="0"/>
              <a:t>and Theory Y managers</a:t>
            </a:r>
          </a:p>
          <a:p>
            <a:r>
              <a:rPr lang="en-GB" sz="2000" dirty="0">
                <a:hlinkClick r:id="rId3"/>
              </a:rPr>
              <a:t>Theory X and Theory Y - Understanding People's Motivations (mindtools.com)</a:t>
            </a:r>
            <a:endParaRPr lang="en-GB" sz="2000" dirty="0"/>
          </a:p>
          <a:p>
            <a:endParaRPr lang="en-GB" sz="2500" dirty="0"/>
          </a:p>
        </p:txBody>
      </p:sp>
      <p:sp>
        <p:nvSpPr>
          <p:cNvPr id="3" name="Slide Number Placeholder 2">
            <a:extLst>
              <a:ext uri="{FF2B5EF4-FFF2-40B4-BE49-F238E27FC236}">
                <a16:creationId xmlns:a16="http://schemas.microsoft.com/office/drawing/2014/main" id="{83436D11-9B12-4FBD-B945-480CDEE95CE2}"/>
              </a:ext>
            </a:extLst>
          </p:cNvPr>
          <p:cNvSpPr>
            <a:spLocks noGrp="1"/>
          </p:cNvSpPr>
          <p:nvPr>
            <p:ph type="sldNum" sz="quarter" idx="12"/>
          </p:nvPr>
        </p:nvSpPr>
        <p:spPr/>
        <p:txBody>
          <a:bodyPr anchor="ctr">
            <a:normAutofit/>
          </a:bodyPr>
          <a:lstStyle/>
          <a:p>
            <a:pPr>
              <a:spcAft>
                <a:spcPts val="600"/>
              </a:spcAft>
            </a:pPr>
            <a:fld id="{8699F50C-BE38-4BD0-BA84-9B090E1F2B9B}" type="slidenum">
              <a:rPr lang="en-US" noProof="0" smtClean="0"/>
              <a:pPr>
                <a:spcAft>
                  <a:spcPts val="600"/>
                </a:spcAft>
              </a:pPr>
              <a:t>22</a:t>
            </a:fld>
            <a:endParaRPr lang="en-US" noProof="0"/>
          </a:p>
        </p:txBody>
      </p:sp>
    </p:spTree>
    <p:extLst>
      <p:ext uri="{BB962C8B-B14F-4D97-AF65-F5344CB8AC3E}">
        <p14:creationId xmlns:p14="http://schemas.microsoft.com/office/powerpoint/2010/main" val="10440782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2">
            <a:extLst>
              <a:ext uri="{FF2B5EF4-FFF2-40B4-BE49-F238E27FC236}">
                <a16:creationId xmlns:a16="http://schemas.microsoft.com/office/drawing/2014/main" id="{96A82D93-8AA2-41A3-9097-7F6F75C2CE1C}"/>
              </a:ext>
            </a:extLst>
          </p:cNvPr>
          <p:cNvSpPr txBox="1">
            <a:spLocks noChangeArrowheads="1"/>
          </p:cNvSpPr>
          <p:nvPr/>
        </p:nvSpPr>
        <p:spPr>
          <a:xfrm>
            <a:off x="1890714" y="211138"/>
            <a:ext cx="8472487" cy="1143000"/>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algn="l">
              <a:defRPr/>
            </a:pPr>
            <a:r>
              <a:rPr lang="en-US" sz="3200" kern="0" dirty="0">
                <a:latin typeface="Arial"/>
              </a:rPr>
              <a:t>Applying Maslow’s need hierarchy</a:t>
            </a:r>
          </a:p>
        </p:txBody>
      </p:sp>
      <p:pic>
        <p:nvPicPr>
          <p:cNvPr id="23555" name="Picture 2" descr="Diagram&#10;&#10;Description automatically generated">
            <a:extLst>
              <a:ext uri="{FF2B5EF4-FFF2-40B4-BE49-F238E27FC236}">
                <a16:creationId xmlns:a16="http://schemas.microsoft.com/office/drawing/2014/main" id="{3D15D524-F92E-4936-BC13-CB91EFF4AF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1508126"/>
            <a:ext cx="8229600" cy="443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6E461EE0-57E1-4B37-9196-89161327AD9B}"/>
              </a:ext>
            </a:extLst>
          </p:cNvPr>
          <p:cNvSpPr txBox="1"/>
          <p:nvPr/>
        </p:nvSpPr>
        <p:spPr>
          <a:xfrm>
            <a:off x="1905000" y="6099175"/>
            <a:ext cx="5907088" cy="215900"/>
          </a:xfrm>
          <a:prstGeom prst="rect">
            <a:avLst/>
          </a:prstGeom>
          <a:noFill/>
        </p:spPr>
        <p:txBody>
          <a:bodyPr wrap="none">
            <a:spAutoFit/>
          </a:bodyPr>
          <a:lstStyle/>
          <a:p>
            <a:pPr>
              <a:defRPr/>
            </a:pPr>
            <a:r>
              <a:rPr lang="en-US" sz="800" i="1" dirty="0">
                <a:latin typeface="+mj-lt"/>
              </a:rPr>
              <a:t>Source</a:t>
            </a:r>
            <a:r>
              <a:rPr lang="en-US" sz="800" dirty="0">
                <a:latin typeface="+mj-lt"/>
              </a:rPr>
              <a:t>: Adapted from Steers, R. M. and Porter, L. W. </a:t>
            </a:r>
            <a:r>
              <a:rPr lang="en-US" sz="800" i="1" dirty="0">
                <a:latin typeface="+mj-lt"/>
              </a:rPr>
              <a:t>Motivation and Work </a:t>
            </a:r>
            <a:r>
              <a:rPr lang="en-US" sz="800" i="1" dirty="0" err="1">
                <a:latin typeface="+mj-lt"/>
              </a:rPr>
              <a:t>Behaviour</a:t>
            </a:r>
            <a:r>
              <a:rPr lang="en-US" sz="800" dirty="0">
                <a:latin typeface="+mj-lt"/>
              </a:rPr>
              <a:t>, fifth edition, McGraw-Hill (1991), p. 35.</a:t>
            </a:r>
            <a:endParaRPr lang="en-IN" sz="800" dirty="0">
              <a:latin typeface="+mj-lt"/>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525683C-00FC-40E4-B067-7C29DDD0F165}"/>
              </a:ext>
            </a:extLst>
          </p:cNvPr>
          <p:cNvSpPr>
            <a:spLocks noGrp="1" noChangeArrowheads="1"/>
          </p:cNvSpPr>
          <p:nvPr>
            <p:ph type="title"/>
          </p:nvPr>
        </p:nvSpPr>
        <p:spPr>
          <a:xfrm>
            <a:off x="1981200" y="219075"/>
            <a:ext cx="8229600" cy="1143000"/>
          </a:xfrm>
        </p:spPr>
        <p:txBody>
          <a:bodyPr/>
          <a:lstStyle/>
          <a:p>
            <a:pPr eaLnBrk="1" hangingPunct="1"/>
            <a:r>
              <a:rPr lang="en-GB" altLang="en-US"/>
              <a:t>Herzberg’s 2 factor theory</a:t>
            </a:r>
          </a:p>
        </p:txBody>
      </p:sp>
      <p:sp>
        <p:nvSpPr>
          <p:cNvPr id="25603" name="Rectangle 3">
            <a:extLst>
              <a:ext uri="{FF2B5EF4-FFF2-40B4-BE49-F238E27FC236}">
                <a16:creationId xmlns:a16="http://schemas.microsoft.com/office/drawing/2014/main" id="{70F93FB9-FF0B-4982-97D8-5B19136453DB}"/>
              </a:ext>
            </a:extLst>
          </p:cNvPr>
          <p:cNvSpPr>
            <a:spLocks noGrp="1" noChangeArrowheads="1"/>
          </p:cNvSpPr>
          <p:nvPr>
            <p:ph type="body" idx="1"/>
          </p:nvPr>
        </p:nvSpPr>
        <p:spPr>
          <a:xfrm>
            <a:off x="1981200" y="1600201"/>
            <a:ext cx="8229600" cy="3916363"/>
          </a:xfrm>
        </p:spPr>
        <p:txBody>
          <a:bodyPr>
            <a:normAutofit fontScale="92500" lnSpcReduction="10000"/>
          </a:bodyPr>
          <a:lstStyle/>
          <a:p>
            <a:pPr eaLnBrk="1" hangingPunct="1">
              <a:lnSpc>
                <a:spcPct val="90000"/>
              </a:lnSpc>
            </a:pPr>
            <a:r>
              <a:rPr lang="en-GB" altLang="en-US"/>
              <a:t>Conducted research with accountants and engineers</a:t>
            </a:r>
          </a:p>
          <a:p>
            <a:pPr eaLnBrk="1" hangingPunct="1">
              <a:lnSpc>
                <a:spcPct val="90000"/>
              </a:lnSpc>
            </a:pPr>
            <a:r>
              <a:rPr lang="en-GB" altLang="en-US"/>
              <a:t>Came up with Motivators and ‘Hygiene’ or ‘Maintenance’ factors</a:t>
            </a:r>
          </a:p>
          <a:p>
            <a:pPr eaLnBrk="1" hangingPunct="1">
              <a:lnSpc>
                <a:spcPct val="90000"/>
              </a:lnSpc>
            </a:pPr>
            <a:r>
              <a:rPr lang="en-GB" altLang="en-US"/>
              <a:t>Suggested that motivators included:</a:t>
            </a:r>
          </a:p>
          <a:p>
            <a:pPr lvl="1" eaLnBrk="1" hangingPunct="1">
              <a:lnSpc>
                <a:spcPct val="90000"/>
              </a:lnSpc>
            </a:pPr>
            <a:r>
              <a:rPr lang="en-GB" altLang="en-US"/>
              <a:t>Responsibility</a:t>
            </a:r>
          </a:p>
          <a:p>
            <a:pPr lvl="1" eaLnBrk="1" hangingPunct="1">
              <a:lnSpc>
                <a:spcPct val="90000"/>
              </a:lnSpc>
            </a:pPr>
            <a:r>
              <a:rPr lang="en-GB" altLang="en-US"/>
              <a:t>Achievement</a:t>
            </a:r>
          </a:p>
          <a:p>
            <a:pPr lvl="1" eaLnBrk="1" hangingPunct="1">
              <a:lnSpc>
                <a:spcPct val="90000"/>
              </a:lnSpc>
            </a:pPr>
            <a:r>
              <a:rPr lang="en-GB" altLang="en-US"/>
              <a:t>Recognition</a:t>
            </a:r>
          </a:p>
          <a:p>
            <a:pPr lvl="1" eaLnBrk="1" hangingPunct="1">
              <a:lnSpc>
                <a:spcPct val="90000"/>
              </a:lnSpc>
            </a:pPr>
            <a:r>
              <a:rPr lang="en-GB" altLang="en-US"/>
              <a:t>Advancement </a:t>
            </a:r>
          </a:p>
        </p:txBody>
      </p:sp>
      <p:pic>
        <p:nvPicPr>
          <p:cNvPr id="25604" name="Picture 1">
            <a:extLst>
              <a:ext uri="{FF2B5EF4-FFF2-40B4-BE49-F238E27FC236}">
                <a16:creationId xmlns:a16="http://schemas.microsoft.com/office/drawing/2014/main" id="{EE25B6A2-0DCB-4F6F-95BF-F03A4AB4CA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6829" y="3429000"/>
            <a:ext cx="3595171" cy="2696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753979FE-C283-46F7-844D-AC518C18D177}"/>
              </a:ext>
            </a:extLst>
          </p:cNvPr>
          <p:cNvSpPr>
            <a:spLocks noGrp="1" noChangeArrowheads="1"/>
          </p:cNvSpPr>
          <p:nvPr>
            <p:ph type="title"/>
          </p:nvPr>
        </p:nvSpPr>
        <p:spPr/>
        <p:txBody>
          <a:bodyPr/>
          <a:lstStyle/>
          <a:p>
            <a:pPr eaLnBrk="1" hangingPunct="1"/>
            <a:r>
              <a:rPr lang="en-GB" altLang="en-US"/>
              <a:t>Herzberg cont …</a:t>
            </a:r>
          </a:p>
        </p:txBody>
      </p:sp>
      <p:sp>
        <p:nvSpPr>
          <p:cNvPr id="110595" name="Rectangle 3">
            <a:extLst>
              <a:ext uri="{FF2B5EF4-FFF2-40B4-BE49-F238E27FC236}">
                <a16:creationId xmlns:a16="http://schemas.microsoft.com/office/drawing/2014/main" id="{819F2DD7-0559-4FE1-BFEC-12F2929D347A}"/>
              </a:ext>
            </a:extLst>
          </p:cNvPr>
          <p:cNvSpPr>
            <a:spLocks noGrp="1" noChangeArrowheads="1"/>
          </p:cNvSpPr>
          <p:nvPr>
            <p:ph type="body" idx="1"/>
          </p:nvPr>
        </p:nvSpPr>
        <p:spPr>
          <a:xfrm>
            <a:off x="1981200" y="1600201"/>
            <a:ext cx="8229600" cy="3916363"/>
          </a:xfrm>
        </p:spPr>
        <p:txBody>
          <a:bodyPr rtlCol="0">
            <a:normAutofit lnSpcReduction="10000"/>
          </a:bodyPr>
          <a:lstStyle/>
          <a:p>
            <a:pPr>
              <a:defRPr/>
            </a:pPr>
            <a:r>
              <a:rPr lang="en-GB" altLang="en-US" sz="2800"/>
              <a:t>Said that only ‘motivators’ would motivate employees to improve performance</a:t>
            </a:r>
          </a:p>
          <a:p>
            <a:pPr>
              <a:defRPr/>
            </a:pPr>
            <a:r>
              <a:rPr lang="en-GB" altLang="en-US" sz="2800"/>
              <a:t>Hygiene or Maintenance factors would not motivate but merely ward off dissatisfaction (would de-motivate if not looked after):</a:t>
            </a:r>
          </a:p>
          <a:p>
            <a:pPr lvl="1">
              <a:defRPr/>
            </a:pPr>
            <a:r>
              <a:rPr lang="en-GB" altLang="en-US" sz="2400"/>
              <a:t>Work relationships</a:t>
            </a:r>
          </a:p>
          <a:p>
            <a:pPr lvl="1">
              <a:defRPr/>
            </a:pPr>
            <a:r>
              <a:rPr lang="en-GB" altLang="en-US" sz="2400"/>
              <a:t>Pay</a:t>
            </a:r>
          </a:p>
          <a:p>
            <a:pPr lvl="1">
              <a:defRPr/>
            </a:pPr>
            <a:r>
              <a:rPr lang="en-GB" altLang="en-US" sz="2400"/>
              <a:t>Working conditions</a:t>
            </a:r>
          </a:p>
          <a:p>
            <a:pPr lvl="1">
              <a:defRPr/>
            </a:pPr>
            <a:r>
              <a:rPr lang="en-GB" altLang="en-US" sz="2400"/>
              <a:t>Supervisory style</a:t>
            </a:r>
          </a:p>
        </p:txBody>
      </p:sp>
      <p:pic>
        <p:nvPicPr>
          <p:cNvPr id="27652" name="Picture 5">
            <a:extLst>
              <a:ext uri="{FF2B5EF4-FFF2-40B4-BE49-F238E27FC236}">
                <a16:creationId xmlns:a16="http://schemas.microsoft.com/office/drawing/2014/main" id="{955F808B-5A20-4464-B726-C7CA9540565E}"/>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862910" y="4089402"/>
            <a:ext cx="2016125" cy="160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F163C0DA-5657-4F67-882C-6A15B147AC0D}"/>
              </a:ext>
            </a:extLst>
          </p:cNvPr>
          <p:cNvSpPr>
            <a:spLocks noGrp="1" noChangeArrowheads="1"/>
          </p:cNvSpPr>
          <p:nvPr>
            <p:ph type="title"/>
          </p:nvPr>
        </p:nvSpPr>
        <p:spPr/>
        <p:txBody>
          <a:bodyPr/>
          <a:lstStyle/>
          <a:p>
            <a:pPr eaLnBrk="1" hangingPunct="1"/>
            <a:r>
              <a:rPr lang="en-GB" altLang="en-US"/>
              <a:t>Mc Gregor’s (1960) X &amp; Y theory</a:t>
            </a:r>
          </a:p>
        </p:txBody>
      </p:sp>
      <p:sp>
        <p:nvSpPr>
          <p:cNvPr id="29699" name="Rectangle 3">
            <a:extLst>
              <a:ext uri="{FF2B5EF4-FFF2-40B4-BE49-F238E27FC236}">
                <a16:creationId xmlns:a16="http://schemas.microsoft.com/office/drawing/2014/main" id="{2FC2BF74-D1A3-45D5-9E05-37EAE2E41410}"/>
              </a:ext>
            </a:extLst>
          </p:cNvPr>
          <p:cNvSpPr>
            <a:spLocks noGrp="1" noChangeArrowheads="1"/>
          </p:cNvSpPr>
          <p:nvPr>
            <p:ph type="body" idx="1"/>
          </p:nvPr>
        </p:nvSpPr>
        <p:spPr>
          <a:xfrm>
            <a:off x="1981200" y="1600201"/>
            <a:ext cx="8229600" cy="3916363"/>
          </a:xfrm>
        </p:spPr>
        <p:txBody>
          <a:bodyPr/>
          <a:lstStyle/>
          <a:p>
            <a:pPr eaLnBrk="1" hangingPunct="1"/>
            <a:r>
              <a:rPr lang="en-GB" altLang="en-US" dirty="0"/>
              <a:t>Said that Management style was as a result of assumptions made of people</a:t>
            </a:r>
          </a:p>
          <a:p>
            <a:pPr eaLnBrk="1" hangingPunct="1"/>
            <a:r>
              <a:rPr lang="en-GB" altLang="en-US" dirty="0"/>
              <a:t>Theory X style of management assumed that:</a:t>
            </a:r>
          </a:p>
          <a:p>
            <a:pPr lvl="1" eaLnBrk="1" hangingPunct="1"/>
            <a:r>
              <a:rPr lang="en-GB" altLang="en-US" dirty="0"/>
              <a:t>People are naturally lazy</a:t>
            </a:r>
          </a:p>
          <a:p>
            <a:pPr lvl="1" eaLnBrk="1" hangingPunct="1"/>
            <a:r>
              <a:rPr lang="en-GB" altLang="en-US" dirty="0"/>
              <a:t>Have an inherent dislike of work</a:t>
            </a:r>
          </a:p>
          <a:p>
            <a:pPr lvl="1" eaLnBrk="1" hangingPunct="1"/>
            <a:r>
              <a:rPr lang="en-GB" altLang="en-US" dirty="0"/>
              <a:t>Must be coerced, controlled and directed</a:t>
            </a:r>
          </a:p>
          <a:p>
            <a:pPr lvl="1" eaLnBrk="1" hangingPunct="1">
              <a:buFont typeface="Wingdings" panose="05000000000000000000" pitchFamily="2" charset="2"/>
              <a:buNone/>
            </a:pPr>
            <a:endParaRPr lang="en-GB" altLang="en-US" dirty="0"/>
          </a:p>
        </p:txBody>
      </p:sp>
      <p:pic>
        <p:nvPicPr>
          <p:cNvPr id="29700" name="Picture 5">
            <a:extLst>
              <a:ext uri="{FF2B5EF4-FFF2-40B4-BE49-F238E27FC236}">
                <a16:creationId xmlns:a16="http://schemas.microsoft.com/office/drawing/2014/main" id="{E5D1326C-0F0B-4DF5-B6B5-111DF60407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22671" y="3077093"/>
            <a:ext cx="1709738" cy="170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B15FFE9-4B05-49D8-863B-AF06501905CE}"/>
              </a:ext>
            </a:extLst>
          </p:cNvPr>
          <p:cNvSpPr>
            <a:spLocks noGrp="1" noChangeArrowheads="1"/>
          </p:cNvSpPr>
          <p:nvPr>
            <p:ph type="title"/>
          </p:nvPr>
        </p:nvSpPr>
        <p:spPr/>
        <p:txBody>
          <a:bodyPr/>
          <a:lstStyle/>
          <a:p>
            <a:pPr eaLnBrk="1" hangingPunct="1"/>
            <a:r>
              <a:rPr lang="en-GB" altLang="en-US"/>
              <a:t>McGregor’s Y theory</a:t>
            </a:r>
          </a:p>
        </p:txBody>
      </p:sp>
      <p:sp>
        <p:nvSpPr>
          <p:cNvPr id="31747" name="Rectangle 3">
            <a:extLst>
              <a:ext uri="{FF2B5EF4-FFF2-40B4-BE49-F238E27FC236}">
                <a16:creationId xmlns:a16="http://schemas.microsoft.com/office/drawing/2014/main" id="{FE2D71AB-1658-4040-8576-63305897DAE1}"/>
              </a:ext>
            </a:extLst>
          </p:cNvPr>
          <p:cNvSpPr>
            <a:spLocks noGrp="1" noChangeArrowheads="1"/>
          </p:cNvSpPr>
          <p:nvPr>
            <p:ph type="body" idx="1"/>
          </p:nvPr>
        </p:nvSpPr>
        <p:spPr>
          <a:xfrm>
            <a:off x="1981200" y="1600201"/>
            <a:ext cx="8229600" cy="3916363"/>
          </a:xfrm>
        </p:spPr>
        <p:txBody>
          <a:bodyPr/>
          <a:lstStyle/>
          <a:p>
            <a:pPr eaLnBrk="1" hangingPunct="1"/>
            <a:r>
              <a:rPr lang="en-GB" altLang="en-US"/>
              <a:t>Theory Y style of management assumed that:</a:t>
            </a:r>
          </a:p>
          <a:p>
            <a:pPr lvl="1" eaLnBrk="1" hangingPunct="1"/>
            <a:r>
              <a:rPr lang="en-GB" altLang="en-US"/>
              <a:t>Most people enjoy work</a:t>
            </a:r>
          </a:p>
          <a:p>
            <a:pPr lvl="1" eaLnBrk="1" hangingPunct="1"/>
            <a:r>
              <a:rPr lang="en-GB" altLang="en-US"/>
              <a:t>Are creative and can exercise self-direction</a:t>
            </a:r>
          </a:p>
          <a:p>
            <a:pPr lvl="1" eaLnBrk="1" hangingPunct="1"/>
            <a:r>
              <a:rPr lang="en-GB" altLang="en-US"/>
              <a:t>Enjoy having responsibility</a:t>
            </a:r>
          </a:p>
          <a:p>
            <a:pPr lvl="1" eaLnBrk="1" hangingPunct="1"/>
            <a:r>
              <a:rPr lang="en-GB" altLang="en-US"/>
              <a:t>Do not need to be controlled and manipulated</a:t>
            </a:r>
          </a:p>
        </p:txBody>
      </p:sp>
      <p:pic>
        <p:nvPicPr>
          <p:cNvPr id="31748" name="Picture 4">
            <a:extLst>
              <a:ext uri="{FF2B5EF4-FFF2-40B4-BE49-F238E27FC236}">
                <a16:creationId xmlns:a16="http://schemas.microsoft.com/office/drawing/2014/main" id="{33C17D02-784F-4F3C-8B3A-E864A3773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1963" y="2615407"/>
            <a:ext cx="1881187" cy="188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995500-B901-40C8-AC9E-566B110791F0}"/>
              </a:ext>
            </a:extLst>
          </p:cNvPr>
          <p:cNvSpPr>
            <a:spLocks noGrp="1"/>
          </p:cNvSpPr>
          <p:nvPr>
            <p:ph type="title"/>
          </p:nvPr>
        </p:nvSpPr>
        <p:spPr/>
        <p:txBody>
          <a:bodyPr/>
          <a:lstStyle/>
          <a:p>
            <a:r>
              <a:rPr lang="en-GB" sz="4400" b="1" dirty="0"/>
              <a:t>The Systems </a:t>
            </a:r>
            <a:r>
              <a:rPr lang="en-GB" dirty="0"/>
              <a:t>A</a:t>
            </a:r>
            <a:r>
              <a:rPr lang="en-GB" sz="4400" b="1" dirty="0"/>
              <a:t>pproach</a:t>
            </a:r>
            <a:endParaRPr lang="en-GB" dirty="0"/>
          </a:p>
        </p:txBody>
      </p:sp>
      <p:sp>
        <p:nvSpPr>
          <p:cNvPr id="5" name="Content Placeholder 4">
            <a:extLst>
              <a:ext uri="{FF2B5EF4-FFF2-40B4-BE49-F238E27FC236}">
                <a16:creationId xmlns:a16="http://schemas.microsoft.com/office/drawing/2014/main" id="{CE8B7A53-2EBE-4FFA-99B7-7C279E4EBC40}"/>
              </a:ext>
            </a:extLst>
          </p:cNvPr>
          <p:cNvSpPr>
            <a:spLocks noGrp="1"/>
          </p:cNvSpPr>
          <p:nvPr>
            <p:ph idx="1"/>
          </p:nvPr>
        </p:nvSpPr>
        <p:spPr/>
        <p:txBody>
          <a:bodyPr/>
          <a:lstStyle/>
          <a:p>
            <a:pPr>
              <a:lnSpc>
                <a:spcPct val="90000"/>
              </a:lnSpc>
            </a:pPr>
            <a:r>
              <a:rPr lang="en-GB" sz="2800" dirty="0"/>
              <a:t>A reconciliation of classical and human relations approaches.</a:t>
            </a:r>
          </a:p>
          <a:p>
            <a:pPr>
              <a:lnSpc>
                <a:spcPct val="90000"/>
              </a:lnSpc>
            </a:pPr>
            <a:r>
              <a:rPr lang="en-GB" sz="2800" dirty="0"/>
              <a:t>Considers:</a:t>
            </a:r>
          </a:p>
          <a:p>
            <a:pPr marL="762000" lvl="1" indent="-398463">
              <a:lnSpc>
                <a:spcPct val="90000"/>
              </a:lnSpc>
            </a:pPr>
            <a:r>
              <a:rPr lang="en-GB" sz="2800" dirty="0"/>
              <a:t>The total work organisation</a:t>
            </a:r>
          </a:p>
          <a:p>
            <a:pPr marL="762000" lvl="1" indent="-398463">
              <a:lnSpc>
                <a:spcPct val="90000"/>
              </a:lnSpc>
            </a:pPr>
            <a:r>
              <a:rPr lang="en-GB" sz="2800" dirty="0"/>
              <a:t>The relationship between structure and behaviour</a:t>
            </a:r>
          </a:p>
          <a:p>
            <a:pPr marL="762000" lvl="1" indent="-398463">
              <a:lnSpc>
                <a:spcPct val="90000"/>
              </a:lnSpc>
            </a:pPr>
            <a:r>
              <a:rPr lang="en-GB" sz="2800" dirty="0"/>
              <a:t>The range of variables within an organisation.</a:t>
            </a:r>
          </a:p>
          <a:p>
            <a:pPr>
              <a:lnSpc>
                <a:spcPct val="90000"/>
              </a:lnSpc>
            </a:pPr>
            <a:r>
              <a:rPr lang="en-GB" sz="2800" dirty="0"/>
              <a:t>The organisation as an ‘open system’.</a:t>
            </a:r>
          </a:p>
          <a:p>
            <a:pPr>
              <a:lnSpc>
                <a:spcPct val="90000"/>
              </a:lnSpc>
            </a:pPr>
            <a:r>
              <a:rPr lang="en-GB" sz="2800" dirty="0"/>
              <a:t>The Tavistock Institute Studies of the 1940's mining industry.</a:t>
            </a:r>
          </a:p>
          <a:p>
            <a:pPr>
              <a:lnSpc>
                <a:spcPct val="90000"/>
              </a:lnSpc>
            </a:pPr>
            <a:r>
              <a:rPr lang="en-GB" sz="2800" dirty="0"/>
              <a:t>Socio-technical system or technological determinism.</a:t>
            </a:r>
          </a:p>
          <a:p>
            <a:pPr marL="0" indent="0">
              <a:buNone/>
            </a:pPr>
            <a:endParaRPr lang="en-GB" sz="2800" dirty="0"/>
          </a:p>
        </p:txBody>
      </p:sp>
      <p:sp>
        <p:nvSpPr>
          <p:cNvPr id="3" name="Slide Number Placeholder 2">
            <a:extLst>
              <a:ext uri="{FF2B5EF4-FFF2-40B4-BE49-F238E27FC236}">
                <a16:creationId xmlns:a16="http://schemas.microsoft.com/office/drawing/2014/main" id="{334A1847-7EC5-4824-A760-25F1FB840E48}"/>
              </a:ext>
            </a:extLst>
          </p:cNvPr>
          <p:cNvSpPr>
            <a:spLocks noGrp="1"/>
          </p:cNvSpPr>
          <p:nvPr>
            <p:ph type="sldNum" sz="quarter" idx="12"/>
          </p:nvPr>
        </p:nvSpPr>
        <p:spPr/>
        <p:txBody>
          <a:bodyPr/>
          <a:lstStyle/>
          <a:p>
            <a:fld id="{8699F50C-BE38-4BD0-BA84-9B090E1F2B9B}" type="slidenum">
              <a:rPr lang="en-US" noProof="0" smtClean="0"/>
              <a:t>28</a:t>
            </a:fld>
            <a:endParaRPr lang="en-US" noProof="0" dirty="0"/>
          </a:p>
        </p:txBody>
      </p:sp>
    </p:spTree>
    <p:extLst>
      <p:ext uri="{BB962C8B-B14F-4D97-AF65-F5344CB8AC3E}">
        <p14:creationId xmlns:p14="http://schemas.microsoft.com/office/powerpoint/2010/main" val="42797934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8538C4-3004-A762-B10E-8C44F056126E}"/>
              </a:ext>
            </a:extLst>
          </p:cNvPr>
          <p:cNvSpPr>
            <a:spLocks noGrp="1"/>
          </p:cNvSpPr>
          <p:nvPr>
            <p:ph type="title"/>
          </p:nvPr>
        </p:nvSpPr>
        <p:spPr>
          <a:xfrm>
            <a:off x="518677" y="209028"/>
            <a:ext cx="10055537" cy="1147969"/>
          </a:xfrm>
        </p:spPr>
        <p:txBody>
          <a:bodyPr>
            <a:normAutofit fontScale="90000"/>
          </a:bodyPr>
          <a:lstStyle/>
          <a:p>
            <a:r>
              <a:rPr lang="en-GB" dirty="0"/>
              <a:t>Recognises that organisations are made up of different interconnected functions</a:t>
            </a:r>
          </a:p>
        </p:txBody>
      </p:sp>
      <p:sp>
        <p:nvSpPr>
          <p:cNvPr id="5" name="Content Placeholder 4">
            <a:extLst>
              <a:ext uri="{FF2B5EF4-FFF2-40B4-BE49-F238E27FC236}">
                <a16:creationId xmlns:a16="http://schemas.microsoft.com/office/drawing/2014/main" id="{04A05125-CCF9-C090-0E87-CFF48FDF0131}"/>
              </a:ext>
            </a:extLst>
          </p:cNvPr>
          <p:cNvSpPr>
            <a:spLocks noGrp="1"/>
          </p:cNvSpPr>
          <p:nvPr>
            <p:ph idx="1"/>
          </p:nvPr>
        </p:nvSpPr>
        <p:spPr>
          <a:xfrm>
            <a:off x="175846" y="1671924"/>
            <a:ext cx="11711352" cy="4505039"/>
          </a:xfrm>
        </p:spPr>
        <p:txBody>
          <a:bodyPr/>
          <a:lstStyle/>
          <a:p>
            <a:r>
              <a:rPr lang="en-GB" sz="2800" dirty="0"/>
              <a:t>Classical management were dominated by viewing organisations as machines.</a:t>
            </a:r>
          </a:p>
          <a:p>
            <a:pPr lvl="1"/>
            <a:r>
              <a:rPr lang="en-GB" sz="2800" b="1" dirty="0"/>
              <a:t>Goal:</a:t>
            </a:r>
            <a:r>
              <a:rPr lang="en-GB" sz="2800" dirty="0"/>
              <a:t> Efficiency, productivity, control – ONE RIGHT WAY</a:t>
            </a:r>
          </a:p>
          <a:p>
            <a:pPr lvl="1"/>
            <a:endParaRPr lang="en-GB" sz="2800" dirty="0"/>
          </a:p>
          <a:p>
            <a:r>
              <a:rPr lang="en-GB" sz="2800" dirty="0"/>
              <a:t>A systems approach looks at the whole organisation</a:t>
            </a:r>
          </a:p>
          <a:p>
            <a:pPr lvl="1"/>
            <a:r>
              <a:rPr lang="en-GB" sz="2800" b="1" dirty="0"/>
              <a:t>GOAL</a:t>
            </a:r>
            <a:r>
              <a:rPr lang="en-GB" sz="2800" dirty="0"/>
              <a:t>: Describe and explain how the organisation works – MULTIPLE WAYS TO ACHIEVE VARIOUS OBJECTIVES</a:t>
            </a:r>
          </a:p>
        </p:txBody>
      </p:sp>
      <p:sp>
        <p:nvSpPr>
          <p:cNvPr id="2" name="Footer Placeholder 1">
            <a:extLst>
              <a:ext uri="{FF2B5EF4-FFF2-40B4-BE49-F238E27FC236}">
                <a16:creationId xmlns:a16="http://schemas.microsoft.com/office/drawing/2014/main" id="{F9497839-E9EA-CE2D-969A-5E17DFEFE8F0}"/>
              </a:ext>
            </a:extLst>
          </p:cNvPr>
          <p:cNvSpPr>
            <a:spLocks noGrp="1"/>
          </p:cNvSpPr>
          <p:nvPr>
            <p:ph type="ftr" sz="quarter" idx="11"/>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71C19141-2F65-3D90-79E1-B5E4D31C76B5}"/>
              </a:ext>
            </a:extLst>
          </p:cNvPr>
          <p:cNvSpPr>
            <a:spLocks noGrp="1"/>
          </p:cNvSpPr>
          <p:nvPr>
            <p:ph type="sldNum" sz="quarter" idx="12"/>
          </p:nvPr>
        </p:nvSpPr>
        <p:spPr/>
        <p:txBody>
          <a:bodyPr/>
          <a:lstStyle/>
          <a:p>
            <a:fld id="{8699F50C-BE38-4BD0-BA84-9B090E1F2B9B}" type="slidenum">
              <a:rPr lang="en-US" noProof="0" smtClean="0"/>
              <a:t>29</a:t>
            </a:fld>
            <a:endParaRPr lang="en-US" noProof="0" dirty="0"/>
          </a:p>
        </p:txBody>
      </p:sp>
    </p:spTree>
    <p:extLst>
      <p:ext uri="{BB962C8B-B14F-4D97-AF65-F5344CB8AC3E}">
        <p14:creationId xmlns:p14="http://schemas.microsoft.com/office/powerpoint/2010/main" val="17146902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535AAB-4F8B-9CB2-8B07-25171422E47A}"/>
              </a:ext>
            </a:extLst>
          </p:cNvPr>
          <p:cNvSpPr>
            <a:spLocks noGrp="1"/>
          </p:cNvSpPr>
          <p:nvPr>
            <p:ph type="title"/>
          </p:nvPr>
        </p:nvSpPr>
        <p:spPr/>
        <p:txBody>
          <a:bodyPr/>
          <a:lstStyle/>
          <a:p>
            <a:endParaRPr lang="en-GB" dirty="0"/>
          </a:p>
        </p:txBody>
      </p:sp>
      <p:sp>
        <p:nvSpPr>
          <p:cNvPr id="2" name="Footer Placeholder 1">
            <a:extLst>
              <a:ext uri="{FF2B5EF4-FFF2-40B4-BE49-F238E27FC236}">
                <a16:creationId xmlns:a16="http://schemas.microsoft.com/office/drawing/2014/main" id="{B4A50081-A12C-3629-9503-1AA3683DF829}"/>
              </a:ext>
            </a:extLst>
          </p:cNvPr>
          <p:cNvSpPr>
            <a:spLocks noGrp="1"/>
          </p:cNvSpPr>
          <p:nvPr>
            <p:ph type="ftr" sz="quarter" idx="11"/>
          </p:nvPr>
        </p:nvSpPr>
        <p:spPr/>
        <p:txBody>
          <a:bodyPr/>
          <a:lstStyle/>
          <a:p>
            <a:r>
              <a:rPr lang="en-US" noProof="0"/>
              <a:t>Add a footer</a:t>
            </a:r>
            <a:endParaRPr lang="en-US" noProof="0" dirty="0"/>
          </a:p>
        </p:txBody>
      </p:sp>
      <p:sp>
        <p:nvSpPr>
          <p:cNvPr id="3" name="Slide Number Placeholder 2">
            <a:extLst>
              <a:ext uri="{FF2B5EF4-FFF2-40B4-BE49-F238E27FC236}">
                <a16:creationId xmlns:a16="http://schemas.microsoft.com/office/drawing/2014/main" id="{F00ACFF3-6F1C-8765-7BE8-8F3AA877AA6F}"/>
              </a:ext>
            </a:extLst>
          </p:cNvPr>
          <p:cNvSpPr>
            <a:spLocks noGrp="1"/>
          </p:cNvSpPr>
          <p:nvPr>
            <p:ph type="sldNum" sz="quarter" idx="12"/>
          </p:nvPr>
        </p:nvSpPr>
        <p:spPr/>
        <p:txBody>
          <a:bodyPr/>
          <a:lstStyle/>
          <a:p>
            <a:fld id="{8699F50C-BE38-4BD0-BA84-9B090E1F2B9B}" type="slidenum">
              <a:rPr lang="en-US" noProof="0" smtClean="0"/>
              <a:t>30</a:t>
            </a:fld>
            <a:endParaRPr lang="en-US" noProof="0" dirty="0"/>
          </a:p>
        </p:txBody>
      </p:sp>
      <p:sp>
        <p:nvSpPr>
          <p:cNvPr id="7" name="Content Placeholder 6">
            <a:extLst>
              <a:ext uri="{FF2B5EF4-FFF2-40B4-BE49-F238E27FC236}">
                <a16:creationId xmlns:a16="http://schemas.microsoft.com/office/drawing/2014/main" id="{2EF8D858-16AE-4295-A860-A8FDAED98C0A}"/>
              </a:ext>
            </a:extLst>
          </p:cNvPr>
          <p:cNvSpPr>
            <a:spLocks noGrp="1"/>
          </p:cNvSpPr>
          <p:nvPr>
            <p:ph idx="1"/>
          </p:nvPr>
        </p:nvSpPr>
        <p:spPr/>
        <p:txBody>
          <a:bodyPr/>
          <a:lstStyle/>
          <a:p>
            <a:r>
              <a:rPr lang="en-GB" dirty="0">
                <a:hlinkClick r:id="rId2"/>
              </a:rPr>
              <a:t>What is Systems Theory? - YouTube</a:t>
            </a:r>
            <a:endParaRPr lang="en-GB" dirty="0"/>
          </a:p>
        </p:txBody>
      </p:sp>
    </p:spTree>
    <p:extLst>
      <p:ext uri="{BB962C8B-B14F-4D97-AF65-F5344CB8AC3E}">
        <p14:creationId xmlns:p14="http://schemas.microsoft.com/office/powerpoint/2010/main" val="18749612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DFD64AF-BE17-42C3-9AF0-B83CB4FCBB94}"/>
              </a:ext>
            </a:extLst>
          </p:cNvPr>
          <p:cNvSpPr>
            <a:spLocks noGrp="1"/>
          </p:cNvSpPr>
          <p:nvPr>
            <p:ph type="title"/>
          </p:nvPr>
        </p:nvSpPr>
        <p:spPr/>
        <p:txBody>
          <a:bodyPr anchor="b">
            <a:normAutofit/>
          </a:bodyPr>
          <a:lstStyle/>
          <a:p>
            <a:r>
              <a:rPr lang="en-GB" dirty="0"/>
              <a:t>The Contingency Approach</a:t>
            </a:r>
          </a:p>
        </p:txBody>
      </p:sp>
      <p:graphicFrame>
        <p:nvGraphicFramePr>
          <p:cNvPr id="7" name="Content Placeholder 4">
            <a:extLst>
              <a:ext uri="{FF2B5EF4-FFF2-40B4-BE49-F238E27FC236}">
                <a16:creationId xmlns:a16="http://schemas.microsoft.com/office/drawing/2014/main" id="{0569A329-9455-4C9A-9503-AFC442C67D7B}"/>
              </a:ext>
            </a:extLst>
          </p:cNvPr>
          <p:cNvGraphicFramePr>
            <a:graphicFrameLocks noGrp="1"/>
          </p:cNvGraphicFramePr>
          <p:nvPr>
            <p:ph idx="1"/>
            <p:extLst>
              <p:ext uri="{D42A27DB-BD31-4B8C-83A1-F6EECF244321}">
                <p14:modId xmlns:p14="http://schemas.microsoft.com/office/powerpoint/2010/main" val="3535813511"/>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hidden="1">
            <a:extLst>
              <a:ext uri="{FF2B5EF4-FFF2-40B4-BE49-F238E27FC236}">
                <a16:creationId xmlns:a16="http://schemas.microsoft.com/office/drawing/2014/main" id="{59BA09CD-6645-42F5-9869-88076097A6D2}"/>
              </a:ext>
            </a:extLst>
          </p:cNvPr>
          <p:cNvSpPr>
            <a:spLocks noGrp="1"/>
          </p:cNvSpPr>
          <p:nvPr>
            <p:ph type="sldNum" sz="quarter" idx="12"/>
          </p:nvPr>
        </p:nvSpPr>
        <p:spPr/>
        <p:txBody>
          <a:bodyPr/>
          <a:lstStyle/>
          <a:p>
            <a:pPr>
              <a:spcAft>
                <a:spcPts val="600"/>
              </a:spcAft>
            </a:pPr>
            <a:fld id="{8699F50C-BE38-4BD0-BA84-9B090E1F2B9B}" type="slidenum">
              <a:rPr lang="en-US" noProof="0" smtClean="0"/>
              <a:pPr>
                <a:spcAft>
                  <a:spcPts val="600"/>
                </a:spcAft>
              </a:pPr>
              <a:t>31</a:t>
            </a:fld>
            <a:endParaRPr lang="en-US" noProof="0"/>
          </a:p>
        </p:txBody>
      </p:sp>
    </p:spTree>
    <p:extLst>
      <p:ext uri="{BB962C8B-B14F-4D97-AF65-F5344CB8AC3E}">
        <p14:creationId xmlns:p14="http://schemas.microsoft.com/office/powerpoint/2010/main" val="7761353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5AC230B-693D-0EF8-1642-EF3525DE8CD3}"/>
              </a:ext>
            </a:extLst>
          </p:cNvPr>
          <p:cNvSpPr>
            <a:spLocks noGrp="1"/>
          </p:cNvSpPr>
          <p:nvPr>
            <p:ph type="title"/>
          </p:nvPr>
        </p:nvSpPr>
        <p:spPr/>
        <p:txBody>
          <a:bodyPr/>
          <a:lstStyle/>
          <a:p>
            <a:endParaRPr lang="en-GB"/>
          </a:p>
        </p:txBody>
      </p:sp>
      <p:pic>
        <p:nvPicPr>
          <p:cNvPr id="6" name="Online Media 5" title="Contingency Management Theory - Overview">
            <a:hlinkClick r:id="" action="ppaction://media"/>
            <a:extLst>
              <a:ext uri="{FF2B5EF4-FFF2-40B4-BE49-F238E27FC236}">
                <a16:creationId xmlns:a16="http://schemas.microsoft.com/office/drawing/2014/main" id="{AE058FE9-C66F-E86D-1899-686CA3EA3BDE}"/>
              </a:ext>
            </a:extLst>
          </p:cNvPr>
          <p:cNvPicPr>
            <a:picLocks noRot="1" noChangeAspect="1"/>
          </p:cNvPicPr>
          <p:nvPr>
            <a:videoFile r:link="rId1"/>
          </p:nvPr>
        </p:nvPicPr>
        <p:blipFill>
          <a:blip r:embed="rId3"/>
          <a:stretch>
            <a:fillRect/>
          </a:stretch>
        </p:blipFill>
        <p:spPr>
          <a:xfrm>
            <a:off x="0" y="-61605"/>
            <a:ext cx="12274062" cy="6934845"/>
          </a:xfrm>
          <a:prstGeom prst="rect">
            <a:avLst/>
          </a:prstGeom>
        </p:spPr>
      </p:pic>
    </p:spTree>
    <p:extLst>
      <p:ext uri="{BB962C8B-B14F-4D97-AF65-F5344CB8AC3E}">
        <p14:creationId xmlns:p14="http://schemas.microsoft.com/office/powerpoint/2010/main" val="40895337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0D4C0F-BFB0-4591-83BB-30C224C337FD}"/>
              </a:ext>
            </a:extLst>
          </p:cNvPr>
          <p:cNvSpPr>
            <a:spLocks noGrp="1"/>
          </p:cNvSpPr>
          <p:nvPr>
            <p:ph type="title"/>
          </p:nvPr>
        </p:nvSpPr>
        <p:spPr/>
        <p:txBody>
          <a:bodyPr anchor="b">
            <a:normAutofit/>
          </a:bodyPr>
          <a:lstStyle/>
          <a:p>
            <a:r>
              <a:rPr lang="en-GB" dirty="0"/>
              <a:t>Relevance</a:t>
            </a:r>
          </a:p>
        </p:txBody>
      </p:sp>
      <p:graphicFrame>
        <p:nvGraphicFramePr>
          <p:cNvPr id="7" name="Content Placeholder 4">
            <a:extLst>
              <a:ext uri="{FF2B5EF4-FFF2-40B4-BE49-F238E27FC236}">
                <a16:creationId xmlns:a16="http://schemas.microsoft.com/office/drawing/2014/main" id="{CD00A324-7C17-4BBE-B13B-237933B7D9C8}"/>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5203EA5B-12A1-4322-96BF-4C2BA0BEF1BF}"/>
              </a:ext>
            </a:extLst>
          </p:cNvPr>
          <p:cNvSpPr>
            <a:spLocks noGrp="1"/>
          </p:cNvSpPr>
          <p:nvPr>
            <p:ph type="sldNum" sz="quarter" idx="12"/>
          </p:nvPr>
        </p:nvSpPr>
        <p:spPr/>
        <p:txBody>
          <a:bodyPr anchor="ctr">
            <a:normAutofit/>
          </a:bodyPr>
          <a:lstStyle/>
          <a:p>
            <a:pPr>
              <a:spcAft>
                <a:spcPts val="600"/>
              </a:spcAft>
            </a:pPr>
            <a:fld id="{8699F50C-BE38-4BD0-BA84-9B090E1F2B9B}" type="slidenum">
              <a:rPr lang="en-US" noProof="0" smtClean="0"/>
              <a:pPr>
                <a:spcAft>
                  <a:spcPts val="600"/>
                </a:spcAft>
              </a:pPr>
              <a:t>33</a:t>
            </a:fld>
            <a:endParaRPr lang="en-US" noProof="0"/>
          </a:p>
        </p:txBody>
      </p:sp>
    </p:spTree>
    <p:extLst>
      <p:ext uri="{BB962C8B-B14F-4D97-AF65-F5344CB8AC3E}">
        <p14:creationId xmlns:p14="http://schemas.microsoft.com/office/powerpoint/2010/main" val="31015387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ED052-DA98-4449-AE23-3BF59C9E0B36}"/>
              </a:ext>
            </a:extLst>
          </p:cNvPr>
          <p:cNvSpPr>
            <a:spLocks noGrp="1"/>
          </p:cNvSpPr>
          <p:nvPr>
            <p:ph type="title"/>
          </p:nvPr>
        </p:nvSpPr>
        <p:spPr>
          <a:xfrm>
            <a:off x="261503" y="0"/>
            <a:ext cx="10835122" cy="1147968"/>
          </a:xfrm>
        </p:spPr>
        <p:txBody>
          <a:bodyPr/>
          <a:lstStyle/>
          <a:p>
            <a:r>
              <a:rPr lang="en-GB" sz="4400" b="1" dirty="0"/>
              <a:t>Value of Management </a:t>
            </a:r>
            <a:r>
              <a:rPr lang="en-GB" b="1" dirty="0"/>
              <a:t>T</a:t>
            </a:r>
            <a:r>
              <a:rPr lang="en-GB" sz="4400" b="1" dirty="0"/>
              <a:t>heory</a:t>
            </a:r>
            <a:endParaRPr lang="en-GB" dirty="0"/>
          </a:p>
        </p:txBody>
      </p:sp>
      <p:sp>
        <p:nvSpPr>
          <p:cNvPr id="3" name="Thought Bubble: Cloud 2">
            <a:extLst>
              <a:ext uri="{FF2B5EF4-FFF2-40B4-BE49-F238E27FC236}">
                <a16:creationId xmlns:a16="http://schemas.microsoft.com/office/drawing/2014/main" id="{2674C251-12D1-4355-8D0B-2795EB2F9FEE}"/>
              </a:ext>
            </a:extLst>
          </p:cNvPr>
          <p:cNvSpPr/>
          <p:nvPr/>
        </p:nvSpPr>
        <p:spPr>
          <a:xfrm>
            <a:off x="3810000" y="1031184"/>
            <a:ext cx="5464028" cy="3852566"/>
          </a:xfrm>
          <a:prstGeom prst="cloudCallout">
            <a:avLst>
              <a:gd name="adj1" fmla="val -94341"/>
              <a:gd name="adj2" fmla="val 75486"/>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b="1" i="1" dirty="0"/>
              <a:t>‘Management thinkers still have a lot to tell us.  You don’t have to believe everything they say, but they may at least offer stimulation; they might provoke senior managers into abandoning complacency and trying to see problems in a new light’.</a:t>
            </a:r>
          </a:p>
        </p:txBody>
      </p:sp>
      <p:sp>
        <p:nvSpPr>
          <p:cNvPr id="5" name="TextBox 4">
            <a:extLst>
              <a:ext uri="{FF2B5EF4-FFF2-40B4-BE49-F238E27FC236}">
                <a16:creationId xmlns:a16="http://schemas.microsoft.com/office/drawing/2014/main" id="{2A174349-E079-48E0-AAC9-9EB7DE71F10B}"/>
              </a:ext>
            </a:extLst>
          </p:cNvPr>
          <p:cNvSpPr txBox="1"/>
          <p:nvPr/>
        </p:nvSpPr>
        <p:spPr>
          <a:xfrm>
            <a:off x="2545414" y="5100507"/>
            <a:ext cx="1929468" cy="400110"/>
          </a:xfrm>
          <a:prstGeom prst="rect">
            <a:avLst/>
          </a:prstGeom>
          <a:noFill/>
        </p:spPr>
        <p:txBody>
          <a:bodyPr wrap="square" rtlCol="0">
            <a:spAutoFit/>
          </a:bodyPr>
          <a:lstStyle/>
          <a:p>
            <a:r>
              <a:rPr lang="en-GB" sz="2000" b="1" dirty="0"/>
              <a:t>Stewart (1999)</a:t>
            </a:r>
          </a:p>
        </p:txBody>
      </p:sp>
    </p:spTree>
    <p:extLst>
      <p:ext uri="{BB962C8B-B14F-4D97-AF65-F5344CB8AC3E}">
        <p14:creationId xmlns:p14="http://schemas.microsoft.com/office/powerpoint/2010/main" val="20240345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2101</Words>
  <Application>Microsoft Office PowerPoint</Application>
  <PresentationFormat>Widescreen</PresentationFormat>
  <Paragraphs>251</Paragraphs>
  <Slides>34</Slides>
  <Notes>7</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34</vt:i4>
      </vt:variant>
    </vt:vector>
  </HeadingPairs>
  <TitlesOfParts>
    <vt:vector size="45" baseType="lpstr">
      <vt:lpstr>Google Sans</vt:lpstr>
      <vt:lpstr>Söhne</vt:lpstr>
      <vt:lpstr>Arial</vt:lpstr>
      <vt:lpstr>Arial Black</vt:lpstr>
      <vt:lpstr>Calibri</vt:lpstr>
      <vt:lpstr>Georgia</vt:lpstr>
      <vt:lpstr>Myriad Pro</vt:lpstr>
      <vt:lpstr>Times</vt:lpstr>
      <vt:lpstr>Times New Roman</vt:lpstr>
      <vt:lpstr>Wingdings</vt:lpstr>
      <vt:lpstr>UWTSD</vt:lpstr>
      <vt:lpstr>Contemporary Issues in Management </vt:lpstr>
      <vt:lpstr>The Importance of Management Theory</vt:lpstr>
      <vt:lpstr>A Framework for Analysis </vt:lpstr>
      <vt:lpstr>Classical Management Theory</vt:lpstr>
      <vt:lpstr>The Classical Approach</vt:lpstr>
      <vt:lpstr>There are three primary types of classical management theory:</vt:lpstr>
      <vt:lpstr>Scientific Management</vt:lpstr>
      <vt:lpstr>Frederick Taylor’s Theory of Scientific Management</vt:lpstr>
      <vt:lpstr>Principles to Guide Management </vt:lpstr>
      <vt:lpstr>PowerPoint Presentation</vt:lpstr>
      <vt:lpstr>PowerPoint Presentation</vt:lpstr>
      <vt:lpstr>Bureaucracy</vt:lpstr>
      <vt:lpstr>Main Characteristics of Bureaucracies</vt:lpstr>
      <vt:lpstr>Main Features of Bureaucracy</vt:lpstr>
      <vt:lpstr>Task</vt:lpstr>
      <vt:lpstr>PowerPoint Presentation</vt:lpstr>
      <vt:lpstr>Feedback:   Similarities</vt:lpstr>
      <vt:lpstr>Feedback:   Differences</vt:lpstr>
      <vt:lpstr>PowerPoint Presentation</vt:lpstr>
      <vt:lpstr>The Human Relations Approach</vt:lpstr>
      <vt:lpstr>PowerPoint Presentation</vt:lpstr>
      <vt:lpstr>Neo-Human Relations</vt:lpstr>
      <vt:lpstr>PowerPoint Presentation</vt:lpstr>
      <vt:lpstr>Herzberg’s 2 factor theory</vt:lpstr>
      <vt:lpstr>Herzberg cont …</vt:lpstr>
      <vt:lpstr>Mc Gregor’s (1960) X &amp; Y theory</vt:lpstr>
      <vt:lpstr>McGregor’s Y theory</vt:lpstr>
      <vt:lpstr>The Systems Approach</vt:lpstr>
      <vt:lpstr>Recognises that organisations are made up of different interconnected functions</vt:lpstr>
      <vt:lpstr>PowerPoint Presentation</vt:lpstr>
      <vt:lpstr>The Contingency Approach</vt:lpstr>
      <vt:lpstr>PowerPoint Presentation</vt:lpstr>
      <vt:lpstr>Relevance</vt:lpstr>
      <vt:lpstr>Value of Management Theory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Evans (Institute of Management and Health)</dc:creator>
  <cp:lastModifiedBy>Helen Evans (Institute of Management and Health)</cp:lastModifiedBy>
  <cp:revision>10</cp:revision>
  <dcterms:created xsi:type="dcterms:W3CDTF">2024-10-07T15:15:36Z</dcterms:created>
  <dcterms:modified xsi:type="dcterms:W3CDTF">2024-10-16T11:31:49Z</dcterms:modified>
</cp:coreProperties>
</file>