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493" r:id="rId2"/>
    <p:sldId id="278" r:id="rId3"/>
    <p:sldId id="495" r:id="rId4"/>
    <p:sldId id="497" r:id="rId5"/>
    <p:sldId id="519" r:id="rId6"/>
    <p:sldId id="531" r:id="rId7"/>
    <p:sldId id="499" r:id="rId8"/>
    <p:sldId id="522" r:id="rId9"/>
    <p:sldId id="532" r:id="rId10"/>
    <p:sldId id="528" r:id="rId11"/>
    <p:sldId id="533" r:id="rId12"/>
    <p:sldId id="529" r:id="rId13"/>
    <p:sldId id="534" r:id="rId14"/>
    <p:sldId id="523" r:id="rId15"/>
    <p:sldId id="525" r:id="rId16"/>
    <p:sldId id="535" r:id="rId17"/>
    <p:sldId id="536" r:id="rId18"/>
    <p:sldId id="393" r:id="rId19"/>
    <p:sldId id="395" r:id="rId20"/>
    <p:sldId id="398" r:id="rId21"/>
    <p:sldId id="538" r:id="rId22"/>
    <p:sldId id="539" r:id="rId23"/>
    <p:sldId id="540" r:id="rId24"/>
    <p:sldId id="541" r:id="rId25"/>
    <p:sldId id="542" r:id="rId26"/>
    <p:sldId id="543" r:id="rId27"/>
    <p:sldId id="544" r:id="rId28"/>
    <p:sldId id="545" r:id="rId29"/>
    <p:sldId id="546" r:id="rId30"/>
    <p:sldId id="547" r:id="rId31"/>
    <p:sldId id="537" r:id="rId32"/>
    <p:sldId id="369" r:id="rId33"/>
    <p:sldId id="422" r:id="rId34"/>
    <p:sldId id="370" r:id="rId3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2" d="100"/>
          <a:sy n="102" d="100"/>
        </p:scale>
        <p:origin x="14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9130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47829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268302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497458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14789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96584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67904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799352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13756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683842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6086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43968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845206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Session 1 &amp; 2: </a:t>
            </a:r>
            <a:br>
              <a:rPr lang="en-GB" altLang="en-US" sz="2400" b="1" dirty="0"/>
            </a:br>
            <a:r>
              <a:rPr lang="en-GB" altLang="en-US" sz="2200" b="1" dirty="0"/>
              <a:t>Research Methods &amp; Methodologies - 2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706667" y="1263542"/>
            <a:ext cx="7775575" cy="24468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  <a:defRPr/>
            </a:pPr>
            <a:r>
              <a:rPr lang="en-GB" sz="2100" dirty="0">
                <a:latin typeface="+mn-lt"/>
              </a:rPr>
              <a:t>Research Methods, Methodology &amp; Research Onion (Recap)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  <a:defRPr/>
            </a:pPr>
            <a:r>
              <a:rPr lang="en-GB" sz="2100" dirty="0">
                <a:latin typeface="+mn-lt"/>
              </a:rPr>
              <a:t>Research Methods 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  <a:defRPr/>
            </a:pPr>
            <a:r>
              <a:rPr lang="en-GB" sz="2100" dirty="0">
                <a:latin typeface="+mn-lt"/>
              </a:rPr>
              <a:t>Research Design &amp; Strategies 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  <a:defRPr/>
            </a:pPr>
            <a:r>
              <a:rPr lang="en-GB" sz="2100" dirty="0">
                <a:latin typeface="+mn-lt"/>
              </a:rPr>
              <a:t>Finalising research methods, strategies for the dissertation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  <a:defRPr/>
            </a:pPr>
            <a:r>
              <a:rPr lang="en-GB" sz="2100" dirty="0">
                <a:latin typeface="+mn-lt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623" y="620688"/>
            <a:ext cx="8064500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Method &amp; Methodology?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1556792"/>
            <a:ext cx="8064500" cy="33547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r>
              <a:rPr lang="en-GB" sz="2200" b="1" dirty="0">
                <a:latin typeface="+mn-lt"/>
              </a:rPr>
              <a:t>Research Method: </a:t>
            </a:r>
            <a:r>
              <a:rPr lang="en-GB" sz="2200" dirty="0">
                <a:latin typeface="+mn-lt"/>
              </a:rPr>
              <a:t>The research method is </a:t>
            </a:r>
            <a:r>
              <a:rPr lang="en-GB" sz="2400" dirty="0">
                <a:latin typeface="+mn-lt"/>
              </a:rPr>
              <a:t>t</a:t>
            </a:r>
            <a:r>
              <a:rPr lang="en-GB" sz="2400" dirty="0"/>
              <a:t>he techniques and procedures used to obtain data</a:t>
            </a: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r>
              <a:rPr lang="en-GB" sz="2400" b="1" dirty="0">
                <a:latin typeface="+mn-lt"/>
              </a:rPr>
              <a:t>Research Methodology: </a:t>
            </a:r>
            <a:r>
              <a:rPr lang="en-GB" sz="2400" dirty="0">
                <a:latin typeface="+mn-lt"/>
              </a:rPr>
              <a:t>The research methodology is the</a:t>
            </a:r>
            <a:r>
              <a:rPr lang="en-GB" sz="2400" dirty="0"/>
              <a:t> theory of how research should be undertaken </a:t>
            </a:r>
            <a:endParaRPr lang="en-GB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Onion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CD7A97-695D-B411-FD52-476854B27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1052735"/>
            <a:ext cx="7741194" cy="463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439" y="178916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Methods – Qualitative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764704"/>
            <a:ext cx="814705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1. Qualitative Research: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 is a situated activity that locates the observer in the world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 consists of a set of interpretive, material practices that make the world visible, and these practices transform the world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These practices turn the world into a series of representations, including field notes, interviews, conversations, photographs, recordings, and memos to the self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 begins with assumptions and the use of interpretive/theoretical frameworks that inform the study of research problems addressing the meaning individuals or groups ascribe to a social or human problem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439" y="178916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Methods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764704"/>
            <a:ext cx="814705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Qualitative Research: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Qualitative research refers to the method of data collection and analysis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It refers to research strategies that usually emphasize words rather numbers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Has an inductive view of the relationship between theory and research </a:t>
            </a:r>
          </a:p>
          <a:p>
            <a:pPr algn="just"/>
            <a:endParaRPr lang="en-GB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Has an epistemological position described as interpretivism, where the social reality is examined through the interpretation of that world by its participants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25276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Characteristics of Qualitative Research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899593" y="1182231"/>
            <a:ext cx="748883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Uses words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Concerned with meanings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Induces hypotheses from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Case study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Process of Qualitative Research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60479" y="1412776"/>
            <a:ext cx="843715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research process is much less structured than quantitative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researcher may begin with no fixed idea of what they want to find out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Appropriate questions will arise through the research process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researcher will collect initial data, analyse it, and then think of new questions to ask </a:t>
            </a:r>
          </a:p>
        </p:txBody>
      </p:sp>
    </p:spTree>
    <p:extLst>
      <p:ext uri="{BB962C8B-B14F-4D97-AF65-F5344CB8AC3E}">
        <p14:creationId xmlns:p14="http://schemas.microsoft.com/office/powerpoint/2010/main" val="14695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The Focus of Qualitative Research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353420" y="836712"/>
            <a:ext cx="8437159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subject matter of the management studies does differ from the subject matter of the natural science (ex.: the social world must be interpreted from the perspective of people being studied)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researchers are concerned with explanations and providing descriptive details (ex.: details about the context are very important for qualitative researchers as they can help explaining people’s behaviour)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 view social life in terms of processes, means researchers are concerned with explaining how events and patterns take shape and change over time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Qualitative researchers do not have pre-determined views of the social world; this is because they are interested in seeing through the eyes of the people being studied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00626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Methos – Quantitative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4CC3262-FD23-9FC4-B8E2-5C3E95F34119}"/>
              </a:ext>
            </a:extLst>
          </p:cNvPr>
          <p:cNvSpPr/>
          <p:nvPr/>
        </p:nvSpPr>
        <p:spPr>
          <a:xfrm>
            <a:off x="353420" y="836712"/>
            <a:ext cx="8437159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Quantitative Research: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Quantitative research is concerned with explaining phenomena by collecting numerical data that are analysed using mathematically based methods (in particular statistics)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Quantitative research is concerned with how data can be counted or expressed using numbers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Quantitative research, researchers knows clearly beforehand what they are looking for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Quantitative research method may miss contextual information – the meaning behind situations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10395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60" y="260648"/>
            <a:ext cx="8282800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Characteristics of Quantitative Research?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0" y="836712"/>
            <a:ext cx="8437159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data is usually gathered using more structured research instruments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results are based on larger sample sizes that are representative of the population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research study can usually be replicated or repeated, given its high reliability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All aspects of the study are carefully designed before data is collected</a:t>
            </a:r>
          </a:p>
          <a:p>
            <a:pPr algn="just"/>
            <a:r>
              <a:rPr lang="en-GB" sz="2000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are in the form of numbers and statistics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uses tools, such as questionnaires or equipment to collect numerical data </a:t>
            </a:r>
          </a:p>
        </p:txBody>
      </p:sp>
    </p:spTree>
    <p:extLst>
      <p:ext uri="{BB962C8B-B14F-4D97-AF65-F5344CB8AC3E}">
        <p14:creationId xmlns:p14="http://schemas.microsoft.com/office/powerpoint/2010/main" val="437514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53" y="260648"/>
            <a:ext cx="814724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Process of Quantitative Research Method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440B59-AC17-C006-C5D1-A6DDE4DDC4A4}"/>
              </a:ext>
            </a:extLst>
          </p:cNvPr>
          <p:cNvSpPr/>
          <p:nvPr/>
        </p:nvSpPr>
        <p:spPr>
          <a:xfrm>
            <a:off x="353420" y="1124744"/>
            <a:ext cx="8437159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Defining the problem and establishing research objectives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Exploring theory (i.e.: reading books and scientific articles)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Sample design and characteristics of the population (e.g.: age, education status)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Designing data collection instruments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Collecting data and preparing it for analysis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Data analysis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Interpreting the results and writing the final research report </a:t>
            </a:r>
          </a:p>
        </p:txBody>
      </p:sp>
    </p:spTree>
    <p:extLst>
      <p:ext uri="{BB962C8B-B14F-4D97-AF65-F5344CB8AC3E}">
        <p14:creationId xmlns:p14="http://schemas.microsoft.com/office/powerpoint/2010/main" val="3602491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53" y="260648"/>
            <a:ext cx="8147247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Process of Quantitative Research Method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FDA137-395B-904E-5F12-9C2E67275F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087" y="845423"/>
            <a:ext cx="6219825" cy="481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0487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When to do Quantitative Research?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0" y="836712"/>
            <a:ext cx="843715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If your study aims to find out the answer to an inquiry through numerical evidence, then you should make use of the Quantitative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general, use qualitative research at the beginning of a design process to uncover innovations, while use quantitative research at the end of a design process to measure improvement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main activity for which quantitative research is especially suited is the testing of hypotheses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When researchers aim to achieve an in-depth understanding of a situation/topic/issue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When researchers want to classify features, count them, and construct statistical models in an attempt to explain what is observed </a:t>
            </a:r>
          </a:p>
        </p:txBody>
      </p:sp>
    </p:spTree>
    <p:extLst>
      <p:ext uri="{BB962C8B-B14F-4D97-AF65-F5344CB8AC3E}">
        <p14:creationId xmlns:p14="http://schemas.microsoft.com/office/powerpoint/2010/main" val="2693722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Methods – Mixed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C085CA4-DB04-B8F5-03E2-4F9730858756}"/>
              </a:ext>
            </a:extLst>
          </p:cNvPr>
          <p:cNvSpPr/>
          <p:nvPr/>
        </p:nvSpPr>
        <p:spPr>
          <a:xfrm>
            <a:off x="249640" y="836712"/>
            <a:ext cx="843715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Mixed Method: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Mixed research method involves the use of both quantitative and qualitative methods in a single study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Mixed research method are those who engage in such research argues that the use of both methods provides a more complete understanding of research problems than does the use of either one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Mixed research method clarify and explain relationships found to exist between variables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Mixed method studies can help to confirm or cross-validate relationships discovered between variables, as when quantitative and qualitative methods are compared to see if they converge on a single interpretation of a phenomenon</a:t>
            </a:r>
          </a:p>
        </p:txBody>
      </p:sp>
    </p:spTree>
    <p:extLst>
      <p:ext uri="{BB962C8B-B14F-4D97-AF65-F5344CB8AC3E}">
        <p14:creationId xmlns:p14="http://schemas.microsoft.com/office/powerpoint/2010/main" val="240670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260648"/>
            <a:ext cx="9144000" cy="55399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3000" b="1" dirty="0">
                <a:latin typeface="+mj-lt"/>
              </a:rPr>
              <a:t>Drawbacks of Mixed Method and how to Avoid? 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C085CA4-DB04-B8F5-03E2-4F9730858756}"/>
              </a:ext>
            </a:extLst>
          </p:cNvPr>
          <p:cNvSpPr/>
          <p:nvPr/>
        </p:nvSpPr>
        <p:spPr>
          <a:xfrm>
            <a:off x="249641" y="836712"/>
            <a:ext cx="554649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You might ask “why all research problems are not addressed using mixed methods designs”?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Extremely time-consuming and expensive to carry out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Many researchers are only experienced in only one type of research </a:t>
            </a:r>
          </a:p>
          <a:p>
            <a:pPr algn="just"/>
            <a:endParaRPr lang="en-GB" sz="2000" dirty="0">
              <a:latin typeface="+mn-lt"/>
            </a:endParaRPr>
          </a:p>
          <a:p>
            <a:pPr algn="just"/>
            <a:r>
              <a:rPr lang="en-GB" sz="2000" b="1" dirty="0">
                <a:latin typeface="+mn-lt"/>
              </a:rPr>
              <a:t>Avoiding the drawbacks: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Multiple researchers with different areas of expertise work as a team </a:t>
            </a:r>
          </a:p>
          <a:p>
            <a:pPr marL="457200" indent="-457200" algn="just">
              <a:buAutoNum type="arabicPeriod"/>
            </a:pPr>
            <a:endParaRPr lang="en-GB" sz="2000" dirty="0">
              <a:latin typeface="+mn-lt"/>
            </a:endParaRPr>
          </a:p>
          <a:p>
            <a:pPr marL="457200" indent="-457200" algn="just">
              <a:buAutoNum type="arabicPeriod"/>
            </a:pPr>
            <a:r>
              <a:rPr lang="en-GB" sz="2000" dirty="0">
                <a:latin typeface="+mn-lt"/>
              </a:rPr>
              <a:t>Better off doing a purely quantitative or qualitative study and doing it well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BBFCD-39EA-F802-EC45-F9CA175B2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7" y="1155035"/>
            <a:ext cx="3098222" cy="2514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DACF57-0BB3-34B3-A447-52EFD0357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5" y="3855115"/>
            <a:ext cx="3098223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496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02/02/2026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772" y="260648"/>
            <a:ext cx="8676456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3000" b="1" dirty="0">
                <a:latin typeface="+mj-lt"/>
              </a:rPr>
              <a:t>Research Design &amp; Strategies:</a:t>
            </a: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3000" b="1" dirty="0">
                <a:latin typeface="+mj-lt"/>
              </a:rPr>
              <a:t>Process of Designing &amp; Conducting a Research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F4D402-026C-4AAB-C29E-A172ECD35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99726"/>
            <a:ext cx="8291264" cy="401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109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32529" y="535179"/>
            <a:ext cx="8478942" cy="857250"/>
          </a:xfrm>
        </p:spPr>
        <p:txBody>
          <a:bodyPr/>
          <a:lstStyle/>
          <a:p>
            <a:pPr eaLnBrk="1" hangingPunct="1"/>
            <a:r>
              <a:rPr lang="en-GB" altLang="en-US" sz="2550" b="1" dirty="0">
                <a:solidFill>
                  <a:schemeClr val="tx2">
                    <a:lumMod val="75000"/>
                  </a:schemeClr>
                </a:solidFill>
              </a:rPr>
              <a:t>Steps Leading to the Formulation of a Research Design</a:t>
            </a:r>
          </a:p>
        </p:txBody>
      </p:sp>
      <p:grpSp>
        <p:nvGrpSpPr>
          <p:cNvPr id="5" name="그룹 13">
            <a:extLst>
              <a:ext uri="{FF2B5EF4-FFF2-40B4-BE49-F238E27FC236}">
                <a16:creationId xmlns:a16="http://schemas.microsoft.com/office/drawing/2014/main" id="{6BF37866-A9F8-47BF-8C5B-CBCA259F08EE}"/>
              </a:ext>
            </a:extLst>
          </p:cNvPr>
          <p:cNvGrpSpPr>
            <a:grpSpLocks/>
          </p:cNvGrpSpPr>
          <p:nvPr/>
        </p:nvGrpSpPr>
        <p:grpSpPr bwMode="auto">
          <a:xfrm>
            <a:off x="755576" y="1484784"/>
            <a:ext cx="7704856" cy="4032447"/>
            <a:chOff x="685800" y="1724025"/>
            <a:chExt cx="7772400" cy="4449763"/>
          </a:xfrm>
        </p:grpSpPr>
        <p:sp>
          <p:nvSpPr>
            <p:cNvPr id="6" name="Rectangle 3">
              <a:extLst>
                <a:ext uri="{FF2B5EF4-FFF2-40B4-BE49-F238E27FC236}">
                  <a16:creationId xmlns:a16="http://schemas.microsoft.com/office/drawing/2014/main" id="{3C6CF9D3-2F01-465D-A558-361C2D4656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" y="1724025"/>
              <a:ext cx="7772400" cy="44497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endParaRPr lang="ko-KR" altLang="en-US" sz="1800">
                <a:ea typeface="굴림" panose="020B0600000101010101" pitchFamily="34" charset="-127"/>
              </a:endParaRPr>
            </a:p>
          </p:txBody>
        </p:sp>
        <p:sp>
          <p:nvSpPr>
            <p:cNvPr id="8" name="Rectangle 5">
              <a:extLst>
                <a:ext uri="{FF2B5EF4-FFF2-40B4-BE49-F238E27FC236}">
                  <a16:creationId xmlns:a16="http://schemas.microsoft.com/office/drawing/2014/main" id="{442543CC-45BB-4C4A-AEAD-46C35969C5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2041525"/>
              <a:ext cx="6096000" cy="762000"/>
            </a:xfrm>
            <a:prstGeom prst="rect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sz="1800" b="1" dirty="0">
                  <a:solidFill>
                    <a:srgbClr val="008000"/>
                  </a:solidFill>
                  <a:ea typeface="굴림" panose="020B0600000101010101" pitchFamily="34" charset="-127"/>
                </a:rPr>
                <a:t>Define the Research Topic and Question</a:t>
              </a:r>
            </a:p>
          </p:txBody>
        </p:sp>
        <p:sp>
          <p:nvSpPr>
            <p:cNvPr id="9" name="Rectangle 6">
              <a:extLst>
                <a:ext uri="{FF2B5EF4-FFF2-40B4-BE49-F238E27FC236}">
                  <a16:creationId xmlns:a16="http://schemas.microsoft.com/office/drawing/2014/main" id="{6FCF5EB2-32AF-4AB1-8839-AEA2E389CB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3565525"/>
              <a:ext cx="6096000" cy="762000"/>
            </a:xfrm>
            <a:prstGeom prst="rect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sz="1800" b="1" dirty="0">
                  <a:solidFill>
                    <a:srgbClr val="FFFFCC"/>
                  </a:solidFill>
                  <a:ea typeface="굴림" panose="020B0600000101010101" pitchFamily="34" charset="-127"/>
                </a:rPr>
                <a:t>Develop an Approach to the Research</a:t>
              </a:r>
            </a:p>
          </p:txBody>
        </p:sp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id="{F970AA8D-0038-4D95-B4E3-FD05A5F443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0200" y="5089525"/>
              <a:ext cx="6096000" cy="762000"/>
            </a:xfrm>
            <a:prstGeom prst="rect">
              <a:avLst/>
            </a:prstGeom>
            <a:solidFill>
              <a:srgbClr val="CC00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en-US" altLang="ko-KR" sz="1800" b="1">
                  <a:solidFill>
                    <a:srgbClr val="FFFF00"/>
                  </a:solidFill>
                  <a:ea typeface="굴림" panose="020B0600000101010101" pitchFamily="34" charset="-127"/>
                </a:rPr>
                <a:t>Formulate the Research Design</a:t>
              </a:r>
            </a:p>
          </p:txBody>
        </p:sp>
        <p:sp>
          <p:nvSpPr>
            <p:cNvPr id="12" name="Line 18">
              <a:extLst>
                <a:ext uri="{FF2B5EF4-FFF2-40B4-BE49-F238E27FC236}">
                  <a16:creationId xmlns:a16="http://schemas.microsoft.com/office/drawing/2014/main" id="{ED503BE8-C62D-462D-952C-10FFE2F6967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53400" y="2422525"/>
              <a:ext cx="0" cy="3048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20">
              <a:extLst>
                <a:ext uri="{FF2B5EF4-FFF2-40B4-BE49-F238E27FC236}">
                  <a16:creationId xmlns:a16="http://schemas.microsoft.com/office/drawing/2014/main" id="{A1F90E0D-11E0-4A77-8BF2-4AEDFBB180C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696200" y="5470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Line 21">
              <a:extLst>
                <a:ext uri="{FF2B5EF4-FFF2-40B4-BE49-F238E27FC236}">
                  <a16:creationId xmlns:a16="http://schemas.microsoft.com/office/drawing/2014/main" id="{284FB7E0-CE4B-4B91-A18C-43C3E5EF04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05600" y="2803525"/>
              <a:ext cx="0" cy="762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23">
              <a:extLst>
                <a:ext uri="{FF2B5EF4-FFF2-40B4-BE49-F238E27FC236}">
                  <a16:creationId xmlns:a16="http://schemas.microsoft.com/office/drawing/2014/main" id="{4CE2B0ED-C09E-4E43-B2E4-7730E0A117F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05600" y="4327525"/>
              <a:ext cx="0" cy="76200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24">
              <a:extLst>
                <a:ext uri="{FF2B5EF4-FFF2-40B4-BE49-F238E27FC236}">
                  <a16:creationId xmlns:a16="http://schemas.microsoft.com/office/drawing/2014/main" id="{83EB6876-8102-4D7B-A653-5F1BFF553E2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696200" y="2422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" name="Line 25">
              <a:extLst>
                <a:ext uri="{FF2B5EF4-FFF2-40B4-BE49-F238E27FC236}">
                  <a16:creationId xmlns:a16="http://schemas.microsoft.com/office/drawing/2014/main" id="{E22AB7C8-EDE0-4803-AFF2-0B2F6AABE9F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7696200" y="3946525"/>
              <a:ext cx="457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938D3EDF-5868-4B9D-93CA-79C3597CB4A1}"/>
              </a:ext>
            </a:extLst>
          </p:cNvPr>
          <p:cNvSpPr txBox="1">
            <a:spLocks noGrp="1"/>
          </p:cNvSpPr>
          <p:nvPr/>
        </p:nvSpPr>
        <p:spPr bwMode="auto">
          <a:xfrm>
            <a:off x="5257800" y="5726907"/>
            <a:ext cx="1600200" cy="273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20E4E416-1003-4A62-9F45-43B4CF97266C}" type="slidenum">
              <a:rPr lang="en-US" altLang="en-US" sz="900"/>
              <a:pPr algn="r" eaLnBrk="1" hangingPunct="1"/>
              <a:t>18</a:t>
            </a:fld>
            <a:endParaRPr lang="en-US" altLang="en-US" sz="900"/>
          </a:p>
        </p:txBody>
      </p:sp>
    </p:spTree>
    <p:extLst>
      <p:ext uri="{BB962C8B-B14F-4D97-AF65-F5344CB8AC3E}">
        <p14:creationId xmlns:p14="http://schemas.microsoft.com/office/powerpoint/2010/main" val="3761559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99963" y="350638"/>
            <a:ext cx="847894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Tasks Involved In a Research Design</a:t>
            </a:r>
          </a:p>
        </p:txBody>
      </p:sp>
      <p:grpSp>
        <p:nvGrpSpPr>
          <p:cNvPr id="4" name="Group 21">
            <a:extLst>
              <a:ext uri="{FF2B5EF4-FFF2-40B4-BE49-F238E27FC236}">
                <a16:creationId xmlns:a16="http://schemas.microsoft.com/office/drawing/2014/main" id="{0E5CB3A6-C943-40E1-BD79-3511AB30F05D}"/>
              </a:ext>
            </a:extLst>
          </p:cNvPr>
          <p:cNvGrpSpPr>
            <a:grpSpLocks/>
          </p:cNvGrpSpPr>
          <p:nvPr/>
        </p:nvGrpSpPr>
        <p:grpSpPr bwMode="auto">
          <a:xfrm>
            <a:off x="381260" y="1207888"/>
            <a:ext cx="8381480" cy="4237336"/>
            <a:chOff x="1138" y="570"/>
            <a:chExt cx="3585" cy="2731"/>
          </a:xfrm>
        </p:grpSpPr>
        <p:sp>
          <p:nvSpPr>
            <p:cNvPr id="5" name="Text Box 4">
              <a:extLst>
                <a:ext uri="{FF2B5EF4-FFF2-40B4-BE49-F238E27FC236}">
                  <a16:creationId xmlns:a16="http://schemas.microsoft.com/office/drawing/2014/main" id="{173570E6-8038-497A-8FB2-7E32EDDDFF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570"/>
              <a:ext cx="3580" cy="310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sz="1800" b="1">
                  <a:ea typeface="굴림" panose="020B0600000101010101" pitchFamily="34" charset="-127"/>
                </a:rPr>
                <a:t>Define the Information Needed</a:t>
              </a:r>
            </a:p>
          </p:txBody>
        </p:sp>
        <p:sp>
          <p:nvSpPr>
            <p:cNvPr id="6" name="Text Box 5">
              <a:extLst>
                <a:ext uri="{FF2B5EF4-FFF2-40B4-BE49-F238E27FC236}">
                  <a16:creationId xmlns:a16="http://schemas.microsoft.com/office/drawing/2014/main" id="{E0211507-468E-48EF-A9FF-1B9BC675E8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6" y="1052"/>
              <a:ext cx="3577" cy="287"/>
            </a:xfrm>
            <a:prstGeom prst="rect">
              <a:avLst/>
            </a:prstGeom>
            <a:solidFill>
              <a:srgbClr val="FFFF66"/>
            </a:solidFill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sz="1800" b="1" dirty="0">
                  <a:ea typeface="굴림" panose="020B0600000101010101" pitchFamily="34" charset="-127"/>
                </a:rPr>
                <a:t>Design the Exploratory, Descriptive, and Explanation of the Research</a:t>
              </a:r>
              <a:endParaRPr lang="en-US" altLang="ko-KR" sz="1800" dirty="0">
                <a:ea typeface="굴림" panose="020B0600000101010101" pitchFamily="34" charset="-127"/>
              </a:endParaRPr>
            </a:p>
          </p:txBody>
        </p:sp>
        <p:sp>
          <p:nvSpPr>
            <p:cNvPr id="8" name="Text Box 6">
              <a:extLst>
                <a:ext uri="{FF2B5EF4-FFF2-40B4-BE49-F238E27FC236}">
                  <a16:creationId xmlns:a16="http://schemas.microsoft.com/office/drawing/2014/main" id="{7353CE05-B296-4374-A3CE-4E7A8FBB5D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1528"/>
              <a:ext cx="3580" cy="287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sz="1800" b="1" dirty="0">
                  <a:ea typeface="굴림" panose="020B0600000101010101" pitchFamily="34" charset="-127"/>
                </a:rPr>
                <a:t>Specify the Measurement and Scaling Procedures</a:t>
              </a:r>
            </a:p>
          </p:txBody>
        </p:sp>
        <p:sp>
          <p:nvSpPr>
            <p:cNvPr id="9" name="Text Box 7">
              <a:extLst>
                <a:ext uri="{FF2B5EF4-FFF2-40B4-BE49-F238E27FC236}">
                  <a16:creationId xmlns:a16="http://schemas.microsoft.com/office/drawing/2014/main" id="{F2AD758D-09C9-4E28-BF22-4427D2B80FA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3" y="2015"/>
              <a:ext cx="3580" cy="287"/>
            </a:xfrm>
            <a:prstGeom prst="rect">
              <a:avLst/>
            </a:prstGeom>
            <a:solidFill>
              <a:srgbClr val="FF7C8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ko-KR" sz="1800" b="1" dirty="0">
                  <a:ea typeface="굴림" panose="020B0600000101010101" pitchFamily="34" charset="-127"/>
                </a:rPr>
                <a:t>Construct a Data Collection Method(s)</a:t>
              </a:r>
              <a:endParaRPr lang="en-US" altLang="ko-KR" sz="1800" dirty="0">
                <a:ea typeface="굴림" panose="020B0600000101010101" pitchFamily="34" charset="-127"/>
              </a:endParaRPr>
            </a:p>
          </p:txBody>
        </p:sp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D8B5BD8D-EF24-4A69-8AFB-CFEAD8EA9A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40" y="2509"/>
              <a:ext cx="3580" cy="264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US" altLang="ko-KR" sz="1800" b="1">
                  <a:ea typeface="굴림" panose="020B0600000101010101" pitchFamily="34" charset="-127"/>
                </a:rPr>
                <a:t>Specify the Sampling Process and the Sample Size</a:t>
              </a:r>
            </a:p>
          </p:txBody>
        </p:sp>
        <p:sp>
          <p:nvSpPr>
            <p:cNvPr id="11" name="Text Box 9">
              <a:extLst>
                <a:ext uri="{FF2B5EF4-FFF2-40B4-BE49-F238E27FC236}">
                  <a16:creationId xmlns:a16="http://schemas.microsoft.com/office/drawing/2014/main" id="{161B29C2-529F-4A6A-A297-52254EFA6C2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38" y="2991"/>
              <a:ext cx="3580" cy="310"/>
            </a:xfrm>
            <a:prstGeom prst="rect">
              <a:avLst/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ko-KR" sz="1800" b="1">
                  <a:ea typeface="굴림" panose="020B0600000101010101" pitchFamily="34" charset="-127"/>
                </a:rPr>
                <a:t>Develop a Plan of Data Analysis</a:t>
              </a:r>
              <a:endParaRPr lang="en-US" altLang="ko-KR" sz="1800">
                <a:ea typeface="굴림" panose="020B0600000101010101" pitchFamily="34" charset="-127"/>
              </a:endParaRPr>
            </a:p>
          </p:txBody>
        </p:sp>
        <p:sp>
          <p:nvSpPr>
            <p:cNvPr id="12" name="Line 10">
              <a:extLst>
                <a:ext uri="{FF2B5EF4-FFF2-40B4-BE49-F238E27FC236}">
                  <a16:creationId xmlns:a16="http://schemas.microsoft.com/office/drawing/2014/main" id="{F77D30F9-9E2F-4A32-8E9A-8F4DC4FA0D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8" y="865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11">
              <a:extLst>
                <a:ext uri="{FF2B5EF4-FFF2-40B4-BE49-F238E27FC236}">
                  <a16:creationId xmlns:a16="http://schemas.microsoft.com/office/drawing/2014/main" id="{4E9DA5D1-8976-4FAD-B6EE-0E89E01C149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823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Line 12">
              <a:extLst>
                <a:ext uri="{FF2B5EF4-FFF2-40B4-BE49-F238E27FC236}">
                  <a16:creationId xmlns:a16="http://schemas.microsoft.com/office/drawing/2014/main" id="{9072DE44-6744-4C94-AF20-63B895FD93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1347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Line 13">
              <a:extLst>
                <a:ext uri="{FF2B5EF4-FFF2-40B4-BE49-F238E27FC236}">
                  <a16:creationId xmlns:a16="http://schemas.microsoft.com/office/drawing/2014/main" id="{2D246785-3821-4CA0-B4B6-F1003964E5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310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" name="Line 14">
              <a:extLst>
                <a:ext uri="{FF2B5EF4-FFF2-40B4-BE49-F238E27FC236}">
                  <a16:creationId xmlns:a16="http://schemas.microsoft.com/office/drawing/2014/main" id="{474F4292-8F20-4985-9514-87FF24EAFB3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933" y="2804"/>
              <a:ext cx="0" cy="192"/>
            </a:xfrm>
            <a:prstGeom prst="lin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53790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404664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DB4F8D-E123-CD96-0585-894AA9023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261915"/>
            <a:ext cx="7704856" cy="41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1" y="14728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9927344-83BD-FF77-A999-7FD36CED9C9D}"/>
              </a:ext>
            </a:extLst>
          </p:cNvPr>
          <p:cNvSpPr/>
          <p:nvPr/>
        </p:nvSpPr>
        <p:spPr>
          <a:xfrm>
            <a:off x="249640" y="836712"/>
            <a:ext cx="8437159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Narrative: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term narrative comes from the verb “to narrate” and “to tell a story in detail”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Researchers describe the lives of individuals and write narratives of individual experiences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Narrative research is done to get specific insights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Narrative research help reduce a commonly held perception by practitioners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Narrative research make the participants feel that sharing their stories is important and its heard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Types: </a:t>
            </a:r>
            <a:r>
              <a:rPr lang="en-GB" sz="2000" dirty="0">
                <a:latin typeface="+mn-lt"/>
              </a:rPr>
              <a:t>1) </a:t>
            </a:r>
            <a:r>
              <a:rPr lang="en-GB" sz="2000" b="1" dirty="0">
                <a:latin typeface="+mn-lt"/>
              </a:rPr>
              <a:t>Exploratory (new dimension), </a:t>
            </a:r>
            <a:r>
              <a:rPr lang="en-GB" sz="2000" dirty="0">
                <a:latin typeface="+mn-lt"/>
              </a:rPr>
              <a:t>2) </a:t>
            </a:r>
            <a:r>
              <a:rPr lang="en-GB" sz="2000" b="1" dirty="0">
                <a:latin typeface="+mn-lt"/>
              </a:rPr>
              <a:t>Explanatory (causal relationship) </a:t>
            </a:r>
          </a:p>
        </p:txBody>
      </p:sp>
    </p:spTree>
    <p:extLst>
      <p:ext uri="{BB962C8B-B14F-4D97-AF65-F5344CB8AC3E}">
        <p14:creationId xmlns:p14="http://schemas.microsoft.com/office/powerpoint/2010/main" val="36586519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32529" y="0"/>
            <a:ext cx="847894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Exploratory Studies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826237"/>
            <a:ext cx="788487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Exploratory research is a valuable means to find out “what is happening to seek new insights”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To ask questions and to assess research phenomena in a new light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Help to clarify researcher’s understanding of a problem, especially if you are unsure of precise nature of the problem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Exploration does help to find out if the research is not worth to pursue although some time is spent 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Satisfy the researcher’s curiosity and desire for better understanding.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Test the feasibility of undertaking a more extensive study.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Develop the methods to be employed in any subsequent study. </a:t>
            </a: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0700747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32529" y="0"/>
            <a:ext cx="847894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Exploratory Studies – How to Conduct?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65058" y="1124744"/>
            <a:ext cx="7884876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A search of the literature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Interviewing ‘experts’ in the subject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Conducting interviews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287CB-8C22-D83C-F6B6-68802B8DC508}"/>
              </a:ext>
            </a:extLst>
          </p:cNvPr>
          <p:cNvSpPr txBox="1">
            <a:spLocks/>
          </p:cNvSpPr>
          <p:nvPr/>
        </p:nvSpPr>
        <p:spPr bwMode="auto">
          <a:xfrm>
            <a:off x="0" y="2780928"/>
            <a:ext cx="8478942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Exploratory Studies – Advantages?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8EDFB-EA1C-412D-7330-B1D2F349E6D3}"/>
              </a:ext>
            </a:extLst>
          </p:cNvPr>
          <p:cNvSpPr txBox="1">
            <a:spLocks/>
          </p:cNvSpPr>
          <p:nvPr/>
        </p:nvSpPr>
        <p:spPr bwMode="auto">
          <a:xfrm>
            <a:off x="665058" y="3648032"/>
            <a:ext cx="788487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 biggest advantage is that it is flexible and adaptable to change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You must be willing to change your direction as a result of new data that appear and new insights that unfold </a:t>
            </a:r>
          </a:p>
          <a:p>
            <a:pPr marL="0" indent="0" algn="ctr">
              <a:buClr>
                <a:schemeClr val="tx1"/>
              </a:buClr>
              <a:buNone/>
            </a:pPr>
            <a:r>
              <a:rPr lang="en-GB" sz="2200" dirty="0">
                <a:solidFill>
                  <a:srgbClr val="FF0000"/>
                </a:solidFill>
                <a:cs typeface="Arial" panose="020B0604020202020204" pitchFamily="34" charset="0"/>
              </a:rPr>
              <a:t>Remember to be Pragmatic!!!</a:t>
            </a:r>
          </a:p>
        </p:txBody>
      </p:sp>
    </p:spTree>
    <p:extLst>
      <p:ext uri="{BB962C8B-B14F-4D97-AF65-F5344CB8AC3E}">
        <p14:creationId xmlns:p14="http://schemas.microsoft.com/office/powerpoint/2010/main" val="22340005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32529" y="332656"/>
            <a:ext cx="847894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Explanatory Studies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1182774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Studies that establish causal relationships between variables fall into this category </a:t>
            </a:r>
          </a:p>
          <a:p>
            <a:pPr algn="just">
              <a:buClr>
                <a:schemeClr val="tx1"/>
              </a:buClr>
            </a:pPr>
            <a:endParaRPr lang="en-GB" sz="2200" dirty="0"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 emphasis is on studying a situation or a problem in order to explain the relationship between variables </a:t>
            </a:r>
          </a:p>
          <a:p>
            <a:pPr algn="just">
              <a:buClr>
                <a:schemeClr val="tx1"/>
              </a:buClr>
            </a:pPr>
            <a:endParaRPr lang="en-GB" sz="2200" dirty="0"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 main aim of explanatory research study is to identify any casual links between the factors or variables that pertain to research problem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Explanatory research design focuses on explaining the structure in detailed manner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Sometimes it is referred to as Analytical study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10438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1182774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2. Descriptive Studies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 aim of descriptive research is to “portray an accurate profile of persons, events or situations” or to “describe various aspects of the phenomenon” </a:t>
            </a:r>
          </a:p>
          <a:p>
            <a:pPr algn="just">
              <a:buClr>
                <a:schemeClr val="tx1"/>
              </a:buClr>
            </a:pPr>
            <a:endParaRPr lang="en-GB" sz="2200" dirty="0"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This may be an extension of or a forerunner to a piece of exploratory research or a piece of explanatory research </a:t>
            </a:r>
          </a:p>
          <a:p>
            <a:pPr algn="just">
              <a:buClr>
                <a:schemeClr val="tx1"/>
              </a:buClr>
            </a:pPr>
            <a:endParaRPr lang="en-GB" sz="2200" dirty="0"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It is necessary to have a clear picture of the phenomena on which you wish to collect data prior to collection of data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  <a:endParaRPr lang="en-GB" altLang="en-US" sz="27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6812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1182774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3. Experiment Studies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dirty="0">
                <a:cs typeface="Arial" panose="020B0604020202020204" pitchFamily="34" charset="0"/>
              </a:rPr>
              <a:t>An experiment study involves: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Definition of a theoretical hypothesis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Selection of samples from know populations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Random allocation of samples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Introduction of planned intervention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Measurement on a small number of dependent variables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Control of all other variables </a:t>
            </a:r>
          </a:p>
          <a:p>
            <a:pPr lvl="1" algn="just">
              <a:buClr>
                <a:schemeClr val="tx1"/>
              </a:buClr>
            </a:pPr>
            <a:endParaRPr lang="en-GB" sz="20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  <a:endParaRPr lang="en-GB" altLang="en-US" sz="27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7370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1182774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4. Survey Studies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dirty="0">
                <a:cs typeface="Arial" panose="020B0604020202020204" pitchFamily="34" charset="0"/>
              </a:rPr>
              <a:t>Key features of Survey studies are: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Popular in business research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Perceived as authoritative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Allows collection of quantitative data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Data can be analysed quantitatively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Samples need to be representative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Gives the researcher independence </a:t>
            </a:r>
          </a:p>
          <a:p>
            <a:pPr lvl="1"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Structured observation and interviews can be used </a:t>
            </a:r>
          </a:p>
          <a:p>
            <a:pPr lvl="1" algn="just">
              <a:buClr>
                <a:schemeClr val="tx1"/>
              </a:buClr>
            </a:pPr>
            <a:endParaRPr lang="en-GB" sz="20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  <a:endParaRPr lang="en-GB" altLang="en-US" sz="27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070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1182774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5. Case Study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Provides a rich understanding of a real-life context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Uses and triangulates multiple sources of data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A case study can be categories in four ways and based on two dimensions: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dirty="0">
                <a:cs typeface="Arial" panose="020B0604020202020204" pitchFamily="34" charset="0"/>
              </a:rPr>
              <a:t>	-  single case v. multiple  case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dirty="0">
                <a:cs typeface="Arial" panose="020B0604020202020204" pitchFamily="34" charset="0"/>
              </a:rPr>
              <a:t>	- holistic case v. embedded case </a:t>
            </a:r>
            <a:endParaRPr lang="en-GB" sz="2000" dirty="0"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</a:pPr>
            <a:endParaRPr lang="en-GB" sz="20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  <a:endParaRPr lang="en-GB" altLang="en-US" sz="27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281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620688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6. Action Research 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Research </a:t>
            </a:r>
            <a:r>
              <a:rPr lang="en-GB" sz="2200" b="1" dirty="0">
                <a:cs typeface="Arial" panose="020B0604020202020204" pitchFamily="34" charset="0"/>
              </a:rPr>
              <a:t>IN </a:t>
            </a:r>
            <a:r>
              <a:rPr lang="en-GB" sz="2200" dirty="0">
                <a:cs typeface="Arial" panose="020B0604020202020204" pitchFamily="34" charset="0"/>
              </a:rPr>
              <a:t>action – not </a:t>
            </a:r>
            <a:r>
              <a:rPr lang="en-GB" sz="2200" b="1" dirty="0">
                <a:cs typeface="Arial" panose="020B0604020202020204" pitchFamily="34" charset="0"/>
              </a:rPr>
              <a:t>ON </a:t>
            </a:r>
            <a:r>
              <a:rPr lang="en-GB" sz="2200" dirty="0">
                <a:cs typeface="Arial" panose="020B0604020202020204" pitchFamily="34" charset="0"/>
              </a:rPr>
              <a:t>action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Involves practitioners in the research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 researcher becomes part of the organisation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Promotes change within the organisation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Can have two distinct foci – 1) the aim of the research and 2) the needs of the sponsor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7. Grounded Theory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Theory is built through induction and deduction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Helps to predict and explain behaviour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Develops theory from data generated by observations </a:t>
            </a:r>
          </a:p>
          <a:p>
            <a:pPr algn="just">
              <a:buClr>
                <a:schemeClr val="tx1"/>
              </a:buClr>
            </a:pPr>
            <a:r>
              <a:rPr lang="en-GB" sz="2000" dirty="0">
                <a:cs typeface="Arial" panose="020B0604020202020204" pitchFamily="34" charset="0"/>
              </a:rPr>
              <a:t>Is an interpretative process, not a logico-deductive one </a:t>
            </a:r>
          </a:p>
          <a:p>
            <a:pPr lvl="1" algn="just">
              <a:buClr>
                <a:schemeClr val="tx1"/>
              </a:buClr>
            </a:pPr>
            <a:endParaRPr lang="en-GB" sz="20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473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</a:p>
        </p:txBody>
      </p:sp>
    </p:spTree>
    <p:extLst>
      <p:ext uri="{BB962C8B-B14F-4D97-AF65-F5344CB8AC3E}">
        <p14:creationId xmlns:p14="http://schemas.microsoft.com/office/powerpoint/2010/main" val="20439719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3C8744-F3C5-488C-9D04-D42BD296FFFC}"/>
              </a:ext>
            </a:extLst>
          </p:cNvPr>
          <p:cNvSpPr txBox="1">
            <a:spLocks/>
          </p:cNvSpPr>
          <p:nvPr/>
        </p:nvSpPr>
        <p:spPr bwMode="auto">
          <a:xfrm>
            <a:off x="629562" y="620688"/>
            <a:ext cx="7884876" cy="21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8. Ethnography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Aims to describe and explain the social world inhabited by the researcher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Takes place over an extended time period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Is naturalistic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Involves extended participant observation 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sz="2200" dirty="0">
              <a:cs typeface="Arial" panose="020B0604020202020204" pitchFamily="34" charset="0"/>
            </a:endParaRP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200" b="1" dirty="0">
                <a:cs typeface="Arial" panose="020B0604020202020204" pitchFamily="34" charset="0"/>
              </a:rPr>
              <a:t>9. Archival Research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Uses administrative records and documents as the principal sources of data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Allows research questions focused on the past </a:t>
            </a:r>
          </a:p>
          <a:p>
            <a:pPr algn="just">
              <a:buClr>
                <a:schemeClr val="tx1"/>
              </a:buClr>
            </a:pPr>
            <a:r>
              <a:rPr lang="en-GB" sz="2200" dirty="0">
                <a:cs typeface="Arial" panose="020B0604020202020204" pitchFamily="34" charset="0"/>
              </a:rPr>
              <a:t>Is constrained by the nature of the records and documents </a:t>
            </a:r>
            <a:endParaRPr lang="en-GB" sz="2000" dirty="0">
              <a:cs typeface="Arial" panose="020B0604020202020204" pitchFamily="34" charset="0"/>
            </a:endParaRPr>
          </a:p>
          <a:p>
            <a:pPr lvl="1" algn="just">
              <a:buClr>
                <a:schemeClr val="tx1"/>
              </a:buClr>
            </a:pPr>
            <a:endParaRPr lang="en-GB" sz="2000" dirty="0">
              <a:cs typeface="Arial" panose="020B0604020202020204" pitchFamily="34" charset="0"/>
            </a:endParaRPr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42068-5E60-79A7-0561-7A67D3041A32}"/>
              </a:ext>
            </a:extLst>
          </p:cNvPr>
          <p:cNvSpPr txBox="1">
            <a:spLocks/>
          </p:cNvSpPr>
          <p:nvPr/>
        </p:nvSpPr>
        <p:spPr bwMode="auto">
          <a:xfrm>
            <a:off x="457201" y="147280"/>
            <a:ext cx="8316924" cy="473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Strategies </a:t>
            </a:r>
          </a:p>
        </p:txBody>
      </p:sp>
    </p:spTree>
    <p:extLst>
      <p:ext uri="{BB962C8B-B14F-4D97-AF65-F5344CB8AC3E}">
        <p14:creationId xmlns:p14="http://schemas.microsoft.com/office/powerpoint/2010/main" val="17042771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Your Research Approach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548554" y="1808820"/>
            <a:ext cx="8046893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/>
              <a:t>The right choice of approach helps you to</a:t>
            </a:r>
          </a:p>
          <a:p>
            <a:pPr marL="0" indent="0" algn="just">
              <a:buNone/>
            </a:pPr>
            <a:endParaRPr lang="en-GB" sz="24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Make a more informed decision about the research design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Think about which strategies will work for your research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Adapt your design to cater for any constraints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7046394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3265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Group Activity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89906"/>
            <a:ext cx="7776864" cy="3240360"/>
          </a:xfrm>
        </p:spPr>
        <p:txBody>
          <a:bodyPr/>
          <a:lstStyle/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Discuss and finalise your proposed research methods and strategies for your dissertation. </a:t>
            </a:r>
          </a:p>
          <a:p>
            <a:pPr algn="just"/>
            <a:endParaRPr lang="en-GB" sz="21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1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8215" y="26064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8215" y="1117898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/>
              <a:t>Creswell, J. W. (2003) Qualitative Inquiry &amp; Research Design: Choosing Among Five Approaches, London, Sage Publications 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2002</Words>
  <Application>Microsoft Office PowerPoint</Application>
  <PresentationFormat>On-screen Show (4:3)</PresentationFormat>
  <Paragraphs>323</Paragraphs>
  <Slides>34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굴림</vt:lpstr>
      <vt:lpstr>Myriad Pro</vt:lpstr>
      <vt:lpstr>Arial</vt:lpstr>
      <vt:lpstr>Symbol</vt:lpstr>
      <vt:lpstr>Verdana</vt:lpstr>
      <vt:lpstr>Wingdings</vt:lpstr>
      <vt:lpstr>20140311PresentationUWTSDTemplate</vt:lpstr>
      <vt:lpstr>Week 4: Session 1 &amp; 2:  Research Methods &amp; Methodologies - 2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Steps Leading to the Formulation of a Research Design</vt:lpstr>
      <vt:lpstr>Tasks Involved In a Research Design</vt:lpstr>
      <vt:lpstr>Research Strategies </vt:lpstr>
      <vt:lpstr>Research Strategies </vt:lpstr>
      <vt:lpstr>Exploratory Studies</vt:lpstr>
      <vt:lpstr>Exploratory Studies – How to Conduct? </vt:lpstr>
      <vt:lpstr>Explanatory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Choosing Your Research Approach</vt:lpstr>
      <vt:lpstr>Any Questions?</vt:lpstr>
      <vt:lpstr>Group Activity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117</cp:revision>
  <dcterms:created xsi:type="dcterms:W3CDTF">2020-06-23T16:08:04Z</dcterms:created>
  <dcterms:modified xsi:type="dcterms:W3CDTF">2026-02-02T13:35:21Z</dcterms:modified>
</cp:coreProperties>
</file>