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3143" userDrawn="1">
          <p15:clr>
            <a:srgbClr val="A4A3A4"/>
          </p15:clr>
        </p15:guide>
        <p15:guide id="2" pos="21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18E"/>
    <a:srgbClr val="C5E0B4"/>
    <a:srgbClr val="FF5050"/>
    <a:srgbClr val="BD211D"/>
    <a:srgbClr val="CC0000"/>
    <a:srgbClr val="12191F"/>
    <a:srgbClr val="D6C077"/>
    <a:srgbClr val="CC3300"/>
    <a:srgbClr val="E4C497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291" autoAdjust="0"/>
  </p:normalViewPr>
  <p:slideViewPr>
    <p:cSldViewPr snapToGrid="0">
      <p:cViewPr>
        <p:scale>
          <a:sx n="60" d="100"/>
          <a:sy n="60" d="100"/>
        </p:scale>
        <p:origin x="-2094" y="-72"/>
      </p:cViewPr>
      <p:guideLst>
        <p:guide orient="horz" pos="3143"/>
        <p:guide pos="218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3C955-588C-42E6-8582-2305D7BB1DB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86BF1B-051F-4C84-AA9D-9394824A6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489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Boulds</a:t>
            </a:r>
            <a:r>
              <a:rPr lang="en-GB" dirty="0"/>
              <a:t>, C.B. and Petersen, J., 2018. Big Sky Bounty Cookbook, The: Local Ingredients and Rustic Recipes. Arcadia Publishing.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Desmond, T.M., 2013.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Choosing Sides: From Holidays to Every Day, 130 Delicious Recipes to Make the Meal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Andrews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McMeel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Publishing.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86BF1B-051F-4C84-AA9D-9394824A61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5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17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18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85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74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88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06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34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9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23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15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78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3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2.png"/><Relationship Id="rId10" Type="http://schemas.microsoft.com/office/2007/relationships/hdphoto" Target="../media/hdphoto1.wdp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A0BF7AA-E037-4022-A352-43F32AAE6701}"/>
              </a:ext>
            </a:extLst>
          </p:cNvPr>
          <p:cNvSpPr/>
          <p:nvPr/>
        </p:nvSpPr>
        <p:spPr>
          <a:xfrm>
            <a:off x="0" y="5575"/>
            <a:ext cx="6858000" cy="9900425"/>
          </a:xfrm>
          <a:prstGeom prst="rect">
            <a:avLst/>
          </a:prstGeom>
          <a:solidFill>
            <a:schemeClr val="tx1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8DA5E287-8E33-4DE9-8235-60401E66264B}"/>
              </a:ext>
            </a:extLst>
          </p:cNvPr>
          <p:cNvSpPr/>
          <p:nvPr/>
        </p:nvSpPr>
        <p:spPr>
          <a:xfrm>
            <a:off x="2341231" y="227762"/>
            <a:ext cx="265765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solidFill>
                  <a:schemeClr val="accent6">
                    <a:lumMod val="40000"/>
                    <a:lumOff val="60000"/>
                  </a:schemeClr>
                </a:solidFill>
              </a:rPr>
              <a:t> Hotel Trinity</a:t>
            </a:r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xmlns="" id="{17FE7CC2-0A04-4784-8B67-B43D9EA24184}"/>
              </a:ext>
            </a:extLst>
          </p:cNvPr>
          <p:cNvSpPr/>
          <p:nvPr/>
        </p:nvSpPr>
        <p:spPr>
          <a:xfrm>
            <a:off x="569783" y="689996"/>
            <a:ext cx="540556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0"/>
                <a:solidFill>
                  <a:srgbClr val="A9D18E"/>
                </a:solidFill>
                <a:latin typeface="Berlin Sans FB Demi" panose="020E0802020502020306" pitchFamily="34" charset="0"/>
              </a:rPr>
              <a:t>Hotel Trinity, Coast on Swansea, South wales</a:t>
            </a:r>
            <a:endParaRPr lang="en-US" sz="2000" b="1" cap="none" spc="0" dirty="0">
              <a:ln w="0"/>
              <a:solidFill>
                <a:srgbClr val="A9D18E"/>
              </a:solidFill>
              <a:latin typeface="Berlin Sans FB Demi" panose="020E0802020502020306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0DAFE407-4CB6-4880-96EE-6D4F6568BF83}"/>
              </a:ext>
            </a:extLst>
          </p:cNvPr>
          <p:cNvGrpSpPr/>
          <p:nvPr/>
        </p:nvGrpSpPr>
        <p:grpSpPr>
          <a:xfrm>
            <a:off x="-86270" y="1235010"/>
            <a:ext cx="6744948" cy="4195753"/>
            <a:chOff x="-115348" y="916578"/>
            <a:chExt cx="6744948" cy="4195753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xmlns="" id="{C81C17E4-0729-4723-9203-2EF3874F7A35}"/>
                </a:ext>
              </a:extLst>
            </p:cNvPr>
            <p:cNvGrpSpPr/>
            <p:nvPr/>
          </p:nvGrpSpPr>
          <p:grpSpPr>
            <a:xfrm>
              <a:off x="-115348" y="916578"/>
              <a:ext cx="6731886" cy="2039729"/>
              <a:chOff x="-115348" y="838200"/>
              <a:chExt cx="6731886" cy="2039729"/>
            </a:xfrm>
          </p:grpSpPr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xmlns="" id="{ED480CA2-B71A-4F06-B875-FE583A7DB8A1}"/>
                  </a:ext>
                </a:extLst>
              </p:cNvPr>
              <p:cNvSpPr/>
              <p:nvPr/>
            </p:nvSpPr>
            <p:spPr>
              <a:xfrm>
                <a:off x="-115348" y="838200"/>
                <a:ext cx="4645615" cy="40011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en-GB" sz="2000" b="1" dirty="0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Apple crumble with Sauvignon Blanc</a:t>
                </a:r>
              </a:p>
            </p:txBody>
          </p:sp>
          <p:pic>
            <p:nvPicPr>
              <p:cNvPr id="101" name="Picture 100">
                <a:extLst>
                  <a:ext uri="{FF2B5EF4-FFF2-40B4-BE49-F238E27FC236}">
                    <a16:creationId xmlns:a16="http://schemas.microsoft.com/office/drawing/2014/main" xmlns="" id="{D201170D-DA25-4437-A8EB-2913792F26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5868" y="1266979"/>
                <a:ext cx="1757099" cy="1246497"/>
              </a:xfrm>
              <a:prstGeom prst="rect">
                <a:avLst/>
              </a:prstGeom>
            </p:spPr>
          </p:pic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xmlns="" id="{5F3C38EA-9CFE-4AA4-A3D2-DC2BEC575EEE}"/>
                  </a:ext>
                </a:extLst>
              </p:cNvPr>
              <p:cNvSpPr/>
              <p:nvPr/>
            </p:nvSpPr>
            <p:spPr>
              <a:xfrm>
                <a:off x="3542847" y="1173310"/>
                <a:ext cx="2521956" cy="166199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Price: </a:t>
                </a:r>
                <a:r>
                  <a:rPr lang="en-US" cap="none" spc="0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£</a:t>
                </a:r>
                <a:r>
                  <a:rPr lang="en-US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11.00</a:t>
                </a:r>
                <a:endParaRPr lang="en-US" cap="none" spc="0" dirty="0">
                  <a:ln w="0"/>
                  <a:solidFill>
                    <a:schemeClr val="accent6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Calories: </a:t>
                </a:r>
                <a:r>
                  <a:rPr lang="en-US" sz="1400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100.4 </a:t>
                </a:r>
                <a:r>
                  <a:rPr lang="en-US" sz="140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</a:t>
                </a:r>
              </a:p>
              <a:p>
                <a:pPr algn="just"/>
                <a:r>
                  <a:rPr lang="en-GB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Allergens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: </a:t>
                </a:r>
                <a:r>
                  <a:rPr lang="en-US" sz="140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Cheese</a:t>
                </a:r>
                <a:endParaRPr lang="en-US" sz="1400" b="1" dirty="0">
                  <a:ln w="0"/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Duration: 08:00 to 10:00 </a:t>
                </a: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Payments: Master card, Visa Card, Credit Card, PayPal, Cash</a:t>
                </a:r>
              </a:p>
            </p:txBody>
          </p:sp>
          <p:pic>
            <p:nvPicPr>
              <p:cNvPr id="103" name="Picture 102">
                <a:extLst>
                  <a:ext uri="{FF2B5EF4-FFF2-40B4-BE49-F238E27FC236}">
                    <a16:creationId xmlns:a16="http://schemas.microsoft.com/office/drawing/2014/main" xmlns="" id="{55DC169D-086E-45E6-9576-DED0731F28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64802" y="1083159"/>
                <a:ext cx="540599" cy="542537"/>
              </a:xfrm>
              <a:prstGeom prst="rect">
                <a:avLst/>
              </a:prstGeom>
            </p:spPr>
          </p:pic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xmlns="" id="{32A7797D-415B-40EF-B230-EF05F4E2008B}"/>
                  </a:ext>
                </a:extLst>
              </p:cNvPr>
              <p:cNvSpPr/>
              <p:nvPr/>
            </p:nvSpPr>
            <p:spPr>
              <a:xfrm>
                <a:off x="46734" y="2508597"/>
                <a:ext cx="6569803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Order by: Trinity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Hotel Apps</a:t>
                </a:r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/ </a:t>
                </a:r>
                <a:r>
                  <a:rPr lang="en-US" sz="1400" dirty="0" err="1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JustEat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to get </a:t>
                </a:r>
                <a:r>
                  <a:rPr lang="en-US" dirty="0">
                    <a:ln w="0"/>
                    <a:solidFill>
                      <a:srgbClr val="92D050"/>
                    </a:solidFill>
                    <a:latin typeface="Adobe Garamond Pro Bold" panose="02020702060506020403" pitchFamily="18" charset="0"/>
                  </a:rPr>
                  <a:t>10 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percentage discounts on each food item</a:t>
                </a:r>
              </a:p>
            </p:txBody>
          </p:sp>
          <p:pic>
            <p:nvPicPr>
              <p:cNvPr id="118" name="Picture 117">
                <a:extLst>
                  <a:ext uri="{FF2B5EF4-FFF2-40B4-BE49-F238E27FC236}">
                    <a16:creationId xmlns:a16="http://schemas.microsoft.com/office/drawing/2014/main" xmlns="" id="{B3AAAB58-4B39-4613-ADB8-451F13CFE1E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12967" y="1277211"/>
                <a:ext cx="1632002" cy="1236265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xmlns="" id="{E3551395-577A-436E-9C80-BE27474F833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89075" y="1714589"/>
                <a:ext cx="527463" cy="377205"/>
              </a:xfrm>
              <a:prstGeom prst="rect">
                <a:avLst/>
              </a:prstGeom>
            </p:spPr>
          </p:pic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xmlns="" id="{4397C238-CF3A-40EF-8848-220F68D5252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89074" y="2165877"/>
                <a:ext cx="516327" cy="389647"/>
              </a:xfrm>
              <a:prstGeom prst="rect">
                <a:avLst/>
              </a:prstGeom>
            </p:spPr>
          </p:pic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xmlns="" id="{F8263ADD-F00B-4F6C-B014-0111C4EB453B}"/>
                </a:ext>
              </a:extLst>
            </p:cNvPr>
            <p:cNvGrpSpPr/>
            <p:nvPr/>
          </p:nvGrpSpPr>
          <p:grpSpPr>
            <a:xfrm>
              <a:off x="59797" y="2940388"/>
              <a:ext cx="6569803" cy="2171943"/>
              <a:chOff x="59797" y="838200"/>
              <a:chExt cx="6569803" cy="2171943"/>
            </a:xfrm>
          </p:grpSpPr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xmlns="" id="{39E420CA-BD32-496B-9238-8ABE5BFB1158}"/>
                  </a:ext>
                </a:extLst>
              </p:cNvPr>
              <p:cNvSpPr/>
              <p:nvPr/>
            </p:nvSpPr>
            <p:spPr>
              <a:xfrm>
                <a:off x="62894" y="838200"/>
                <a:ext cx="3170482" cy="40011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r>
                  <a:rPr lang="en-GB" sz="2000" b="1" dirty="0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Beef stew with </a:t>
                </a:r>
                <a:r>
                  <a:rPr lang="en-GB" sz="2000" b="1" dirty="0" err="1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Boardeaux</a:t>
                </a:r>
                <a:endParaRPr lang="en-GB" sz="2000" b="1" dirty="0">
                  <a:ln w="0"/>
                  <a:solidFill>
                    <a:srgbClr val="92D050"/>
                  </a:solidFill>
                  <a:latin typeface="Berlin Sans FB Demi" panose="020E0802020502020306" pitchFamily="34" charset="0"/>
                </a:endParaRPr>
              </a:p>
            </p:txBody>
          </p:sp>
          <p:pic>
            <p:nvPicPr>
              <p:cNvPr id="51" name="Picture 50">
                <a:extLst>
                  <a:ext uri="{FF2B5EF4-FFF2-40B4-BE49-F238E27FC236}">
                    <a16:creationId xmlns:a16="http://schemas.microsoft.com/office/drawing/2014/main" xmlns="" id="{5CE80DDC-9974-417E-9B4C-222CEA27A5D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5868" y="1266979"/>
                <a:ext cx="1657792" cy="1366997"/>
              </a:xfrm>
              <a:prstGeom prst="rect">
                <a:avLst/>
              </a:prstGeom>
            </p:spPr>
          </p:pic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xmlns="" id="{1B7836FE-EB08-403A-A05E-77A4039850A2}"/>
                  </a:ext>
                </a:extLst>
              </p:cNvPr>
              <p:cNvSpPr/>
              <p:nvPr/>
            </p:nvSpPr>
            <p:spPr>
              <a:xfrm>
                <a:off x="3542847" y="1173310"/>
                <a:ext cx="2521956" cy="1661993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Price: </a:t>
                </a:r>
                <a:r>
                  <a:rPr lang="en-US" cap="none" spc="0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£</a:t>
                </a:r>
                <a:r>
                  <a:rPr lang="en-US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22.00</a:t>
                </a:r>
                <a:endParaRPr lang="en-US" cap="none" spc="0" dirty="0">
                  <a:ln w="0"/>
                  <a:solidFill>
                    <a:schemeClr val="accent6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Calories: 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351</a:t>
                </a:r>
                <a:r>
                  <a:rPr lang="en-US" sz="1400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 </a:t>
                </a:r>
                <a:r>
                  <a:rPr lang="en-US" sz="140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</a:t>
                </a:r>
              </a:p>
              <a:p>
                <a:pPr algn="just"/>
                <a:r>
                  <a:rPr lang="en-GB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Allergens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: Beef, Pudding</a:t>
                </a:r>
              </a:p>
              <a:p>
                <a:pPr algn="just"/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Duration: 18:30 to 21:00 </a:t>
                </a: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Payments: Master card, Visa Card, Credit Card, PayPal, Cash</a:t>
                </a:r>
              </a:p>
            </p:txBody>
          </p:sp>
          <p:pic>
            <p:nvPicPr>
              <p:cNvPr id="53" name="Picture 52">
                <a:extLst>
                  <a:ext uri="{FF2B5EF4-FFF2-40B4-BE49-F238E27FC236}">
                    <a16:creationId xmlns:a16="http://schemas.microsoft.com/office/drawing/2014/main" xmlns="" id="{E265F58E-0734-49ED-ADF0-FD9B99D997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64802" y="1083159"/>
                <a:ext cx="540599" cy="542537"/>
              </a:xfrm>
              <a:prstGeom prst="rect">
                <a:avLst/>
              </a:prstGeom>
            </p:spPr>
          </p:pic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xmlns="" id="{8EFDA363-3951-45E0-B204-072D16F4C6EB}"/>
                  </a:ext>
                </a:extLst>
              </p:cNvPr>
              <p:cNvSpPr/>
              <p:nvPr/>
            </p:nvSpPr>
            <p:spPr>
              <a:xfrm>
                <a:off x="59797" y="2640811"/>
                <a:ext cx="6569803" cy="369332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Order by: Trinity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Hotel Apps</a:t>
                </a:r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/ </a:t>
                </a:r>
                <a:r>
                  <a:rPr lang="en-US" sz="1400" dirty="0" err="1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JustEat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to get </a:t>
                </a:r>
                <a:r>
                  <a:rPr lang="en-US" dirty="0">
                    <a:ln w="0"/>
                    <a:solidFill>
                      <a:srgbClr val="92D050"/>
                    </a:solidFill>
                    <a:latin typeface="Adobe Garamond Pro Bold" panose="02020702060506020403" pitchFamily="18" charset="0"/>
                  </a:rPr>
                  <a:t>10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percentage discounts on each food item</a:t>
                </a:r>
              </a:p>
            </p:txBody>
          </p:sp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xmlns="" id="{CA3178C1-18A9-4D72-B961-EBA46CE8D6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10000" b="90000" l="10000" r="93846">
                            <a14:foregroundMark x1="58077" y1="90000" x2="58077" y2="90000"/>
                            <a14:foregroundMark x1="54231" y1="87000" x2="54231" y2="87000"/>
                            <a14:foregroundMark x1="68846" y1="87000" x2="68846" y2="87000"/>
                            <a14:foregroundMark x1="85769" y1="86000" x2="85769" y2="86000"/>
                            <a14:foregroundMark x1="90000" y1="80500" x2="90000" y2="80500"/>
                            <a14:foregroundMark x1="93846" y1="75500" x2="93846" y2="75500"/>
                            <a14:foregroundMark x1="46923" y1="48000" x2="46923" y2="48000"/>
                            <a14:foregroundMark x1="48462" y1="41500" x2="48462" y2="415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72239" y="1278689"/>
                <a:ext cx="1819830" cy="1399870"/>
              </a:xfrm>
              <a:prstGeom prst="rect">
                <a:avLst/>
              </a:prstGeom>
            </p:spPr>
          </p:pic>
          <p:pic>
            <p:nvPicPr>
              <p:cNvPr id="56" name="Picture 55">
                <a:extLst>
                  <a:ext uri="{FF2B5EF4-FFF2-40B4-BE49-F238E27FC236}">
                    <a16:creationId xmlns:a16="http://schemas.microsoft.com/office/drawing/2014/main" xmlns="" id="{AB296C2A-9243-42CB-9171-5456550EA63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89075" y="1714589"/>
                <a:ext cx="527463" cy="377205"/>
              </a:xfrm>
              <a:prstGeom prst="rect">
                <a:avLst/>
              </a:prstGeom>
            </p:spPr>
          </p:pic>
        </p:grpSp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xmlns="" id="{52506AA5-EB09-4031-AF5E-99E16BDD7FAD}"/>
              </a:ext>
            </a:extLst>
          </p:cNvPr>
          <p:cNvGrpSpPr/>
          <p:nvPr/>
        </p:nvGrpSpPr>
        <p:grpSpPr>
          <a:xfrm>
            <a:off x="-110514" y="5775437"/>
            <a:ext cx="6744948" cy="4499763"/>
            <a:chOff x="-115348" y="916578"/>
            <a:chExt cx="6744948" cy="4216701"/>
          </a:xfrm>
        </p:grpSpPr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xmlns="" id="{76899CB1-EF76-442B-8BC1-B83D0C7D68DF}"/>
                </a:ext>
              </a:extLst>
            </p:cNvPr>
            <p:cNvGrpSpPr/>
            <p:nvPr/>
          </p:nvGrpSpPr>
          <p:grpSpPr>
            <a:xfrm>
              <a:off x="-115348" y="916578"/>
              <a:ext cx="6731886" cy="2131690"/>
              <a:chOff x="-115348" y="838200"/>
              <a:chExt cx="6731886" cy="2131690"/>
            </a:xfrm>
          </p:grpSpPr>
          <p:sp>
            <p:nvSpPr>
              <p:cNvPr id="128" name="Rectangle 127">
                <a:extLst>
                  <a:ext uri="{FF2B5EF4-FFF2-40B4-BE49-F238E27FC236}">
                    <a16:creationId xmlns:a16="http://schemas.microsoft.com/office/drawing/2014/main" xmlns="" id="{27C33C92-032F-43B5-AB9B-80D72EA99689}"/>
                  </a:ext>
                </a:extLst>
              </p:cNvPr>
              <p:cNvSpPr/>
              <p:nvPr/>
            </p:nvSpPr>
            <p:spPr>
              <a:xfrm>
                <a:off x="-115348" y="838200"/>
                <a:ext cx="4379793" cy="374941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en-GB" sz="2000" b="1" dirty="0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Turkey </a:t>
                </a:r>
                <a:r>
                  <a:rPr lang="en-GB" sz="2000" b="1" dirty="0" err="1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escalopes</a:t>
                </a:r>
                <a:r>
                  <a:rPr lang="en-GB" sz="2000" b="1" dirty="0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 &amp; giant couscous</a:t>
                </a:r>
              </a:p>
            </p:txBody>
          </p:sp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xmlns="" id="{FF99AE92-7C67-4F00-BDB9-EA69F4C42B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1212" y="1248022"/>
                <a:ext cx="3411634" cy="1371840"/>
              </a:xfrm>
              <a:prstGeom prst="rect">
                <a:avLst/>
              </a:prstGeom>
            </p:spPr>
          </p:pic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xmlns="" id="{7C2814CD-8A06-4AF5-88FD-93F25EA3CB51}"/>
                  </a:ext>
                </a:extLst>
              </p:cNvPr>
              <p:cNvSpPr/>
              <p:nvPr/>
            </p:nvSpPr>
            <p:spPr>
              <a:xfrm>
                <a:off x="3542847" y="1199277"/>
                <a:ext cx="2521956" cy="1557444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Price: </a:t>
                </a:r>
                <a:r>
                  <a:rPr lang="en-US" cap="none" spc="0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£</a:t>
                </a:r>
                <a:r>
                  <a:rPr lang="en-US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28.0</a:t>
                </a:r>
                <a:endParaRPr lang="en-US" cap="none" spc="0" dirty="0">
                  <a:ln w="0"/>
                  <a:solidFill>
                    <a:schemeClr val="accent6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Calories: 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598</a:t>
                </a:r>
                <a:r>
                  <a:rPr lang="en-US" sz="1400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 </a:t>
                </a:r>
                <a:r>
                  <a:rPr lang="en-US" sz="140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</a:t>
                </a:r>
              </a:p>
              <a:p>
                <a:pPr algn="just"/>
                <a:r>
                  <a:rPr lang="en-GB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Allergens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: Glutes</a:t>
                </a:r>
              </a:p>
              <a:p>
                <a:pPr algn="just"/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Duration: 19:00 to 23:00 </a:t>
                </a: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Payments: Master card, Visa Card, Credit Card, PayPal, Cash</a:t>
                </a:r>
              </a:p>
            </p:txBody>
          </p:sp>
          <p:pic>
            <p:nvPicPr>
              <p:cNvPr id="131" name="Picture 130">
                <a:extLst>
                  <a:ext uri="{FF2B5EF4-FFF2-40B4-BE49-F238E27FC236}">
                    <a16:creationId xmlns:a16="http://schemas.microsoft.com/office/drawing/2014/main" xmlns="" id="{D77F1E1B-1DDC-40AF-B0AA-6630F85AA14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64802" y="1083159"/>
                <a:ext cx="540599" cy="542537"/>
              </a:xfrm>
              <a:prstGeom prst="rect">
                <a:avLst/>
              </a:prstGeom>
            </p:spPr>
          </p:pic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xmlns="" id="{8ECC2180-2C81-4AB1-9491-5D79810A3413}"/>
                  </a:ext>
                </a:extLst>
              </p:cNvPr>
              <p:cNvSpPr/>
              <p:nvPr/>
            </p:nvSpPr>
            <p:spPr>
              <a:xfrm>
                <a:off x="46734" y="2623791"/>
                <a:ext cx="6569803" cy="34609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Order by: Trinity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Hotel Apps</a:t>
                </a:r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/ </a:t>
                </a:r>
                <a:r>
                  <a:rPr lang="en-US" sz="1400" dirty="0" err="1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JustEat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to get </a:t>
                </a:r>
                <a:r>
                  <a:rPr lang="en-US" b="1" dirty="0">
                    <a:ln w="0"/>
                    <a:solidFill>
                      <a:srgbClr val="92D050"/>
                    </a:solidFill>
                    <a:latin typeface="Adobe Garamond Pro Bold" panose="02020702060506020403" pitchFamily="18" charset="0"/>
                  </a:rPr>
                  <a:t>10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percentage discounts on each food item</a:t>
                </a:r>
              </a:p>
            </p:txBody>
          </p:sp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xmlns="" id="{B47E90F9-6EAC-4B93-BFF2-79BB10A7558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89075" y="1714589"/>
                <a:ext cx="527463" cy="377205"/>
              </a:xfrm>
              <a:prstGeom prst="rect">
                <a:avLst/>
              </a:prstGeom>
            </p:spPr>
          </p:pic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xmlns="" id="{2CA391E5-E959-4039-A448-2988D61BC4AD}"/>
                </a:ext>
              </a:extLst>
            </p:cNvPr>
            <p:cNvGrpSpPr/>
            <p:nvPr/>
          </p:nvGrpSpPr>
          <p:grpSpPr>
            <a:xfrm>
              <a:off x="59797" y="3020030"/>
              <a:ext cx="6569803" cy="2113249"/>
              <a:chOff x="59797" y="917842"/>
              <a:chExt cx="6569803" cy="2113249"/>
            </a:xfrm>
          </p:grpSpPr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xmlns="" id="{A4F1AE9B-078F-4454-80CB-D2A32EA7EAB4}"/>
                  </a:ext>
                </a:extLst>
              </p:cNvPr>
              <p:cNvSpPr/>
              <p:nvPr/>
            </p:nvSpPr>
            <p:spPr>
              <a:xfrm>
                <a:off x="62894" y="917842"/>
                <a:ext cx="3853124" cy="40011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r>
                  <a:rPr lang="en-GB" sz="2000" b="1" dirty="0">
                    <a:ln w="0"/>
                    <a:solidFill>
                      <a:srgbClr val="92D050"/>
                    </a:solidFill>
                    <a:latin typeface="Berlin Sans FB Demi" panose="020E0802020502020306" pitchFamily="34" charset="0"/>
                  </a:rPr>
                  <a:t>Herby lamb fillet with caponata</a:t>
                </a:r>
              </a:p>
            </p:txBody>
          </p:sp>
          <p:pic>
            <p:nvPicPr>
              <p:cNvPr id="122" name="Picture 121">
                <a:extLst>
                  <a:ext uri="{FF2B5EF4-FFF2-40B4-BE49-F238E27FC236}">
                    <a16:creationId xmlns:a16="http://schemas.microsoft.com/office/drawing/2014/main" xmlns="" id="{9153D1BB-DED1-4AC6-9EAF-F35B33C6236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9200" y="1317952"/>
                <a:ext cx="3386978" cy="1389803"/>
              </a:xfrm>
              <a:prstGeom prst="rect">
                <a:avLst/>
              </a:prstGeom>
            </p:spPr>
          </p:pic>
          <p:sp>
            <p:nvSpPr>
              <p:cNvPr id="123" name="Rectangle 122">
                <a:extLst>
                  <a:ext uri="{FF2B5EF4-FFF2-40B4-BE49-F238E27FC236}">
                    <a16:creationId xmlns:a16="http://schemas.microsoft.com/office/drawing/2014/main" xmlns="" id="{B2586BBD-740C-4A12-B248-FD79F7B90D18}"/>
                  </a:ext>
                </a:extLst>
              </p:cNvPr>
              <p:cNvSpPr/>
              <p:nvPr/>
            </p:nvSpPr>
            <p:spPr>
              <a:xfrm>
                <a:off x="3542847" y="1204800"/>
                <a:ext cx="2521956" cy="1557444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Price: </a:t>
                </a:r>
                <a:r>
                  <a:rPr lang="en-US" cap="none" spc="0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£</a:t>
                </a:r>
                <a:r>
                  <a:rPr lang="en-US" dirty="0" smtClean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23.0</a:t>
                </a:r>
                <a:endParaRPr lang="en-US" cap="none" spc="0" dirty="0">
                  <a:ln w="0"/>
                  <a:solidFill>
                    <a:schemeClr val="accent6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Calories: 483</a:t>
                </a:r>
                <a:r>
                  <a:rPr lang="en-US" sz="1400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 </a:t>
                </a:r>
                <a:r>
                  <a:rPr lang="en-US" sz="140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</a:t>
                </a:r>
              </a:p>
              <a:p>
                <a:pPr algn="just"/>
                <a:r>
                  <a:rPr lang="en-GB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Allergens</a:t>
                </a:r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: Beef</a:t>
                </a:r>
              </a:p>
              <a:p>
                <a:pPr algn="just"/>
                <a:r>
                  <a:rPr lang="en-US" sz="1400" b="1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Duration: 12:00 to 15:00 </a:t>
                </a:r>
              </a:p>
              <a:p>
                <a:pPr algn="just"/>
                <a:r>
                  <a:rPr lang="en-US" sz="1400" b="1" cap="none" spc="0" dirty="0">
                    <a:ln w="0"/>
                    <a:solidFill>
                      <a:schemeClr val="accent6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Payments: Master card, Visa Card, Credit Card, PayPal, Cash</a:t>
                </a:r>
              </a:p>
            </p:txBody>
          </p:sp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xmlns="" id="{18EDD3B8-5D5A-4DC9-9A57-6A9746DCB0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64802" y="1083159"/>
                <a:ext cx="540599" cy="542537"/>
              </a:xfrm>
              <a:prstGeom prst="rect">
                <a:avLst/>
              </a:prstGeom>
            </p:spPr>
          </p:pic>
          <p:sp>
            <p:nvSpPr>
              <p:cNvPr id="125" name="Rectangle 124">
                <a:extLst>
                  <a:ext uri="{FF2B5EF4-FFF2-40B4-BE49-F238E27FC236}">
                    <a16:creationId xmlns:a16="http://schemas.microsoft.com/office/drawing/2014/main" xmlns="" id="{2D44124F-2437-4E9A-B2B9-E69E64079797}"/>
                  </a:ext>
                </a:extLst>
              </p:cNvPr>
              <p:cNvSpPr/>
              <p:nvPr/>
            </p:nvSpPr>
            <p:spPr>
              <a:xfrm>
                <a:off x="59797" y="2684992"/>
                <a:ext cx="6569803" cy="346099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Order by: Trinity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Hotel Apps</a:t>
                </a:r>
                <a:r>
                  <a:rPr lang="en-US" sz="1400" b="1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/ </a:t>
                </a:r>
                <a:r>
                  <a:rPr lang="en-US" sz="1400" dirty="0" err="1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JustEat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to get </a:t>
                </a:r>
                <a:r>
                  <a:rPr lang="en-US" dirty="0">
                    <a:ln w="0"/>
                    <a:solidFill>
                      <a:srgbClr val="92D050"/>
                    </a:solidFill>
                    <a:latin typeface="Adobe Garamond Pro Bold" panose="02020702060506020403" pitchFamily="18" charset="0"/>
                  </a:rPr>
                  <a:t>10</a:t>
                </a:r>
                <a:r>
                  <a:rPr lang="en-US" sz="1400" dirty="0">
                    <a:ln w="0"/>
                    <a:solidFill>
                      <a:schemeClr val="accent6"/>
                    </a:solidFill>
                    <a:latin typeface="Adobe Garamond Pro Bold" panose="02020702060506020403" pitchFamily="18" charset="0"/>
                  </a:rPr>
                  <a:t> percentage discounts on each food item</a:t>
                </a:r>
              </a:p>
            </p:txBody>
          </p:sp>
          <p:pic>
            <p:nvPicPr>
              <p:cNvPr id="127" name="Picture 126">
                <a:extLst>
                  <a:ext uri="{FF2B5EF4-FFF2-40B4-BE49-F238E27FC236}">
                    <a16:creationId xmlns:a16="http://schemas.microsoft.com/office/drawing/2014/main" xmlns="" id="{739F9B3E-4783-43F8-9C50-997A100933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089075" y="1714589"/>
                <a:ext cx="527463" cy="377205"/>
              </a:xfrm>
              <a:prstGeom prst="rect">
                <a:avLst/>
              </a:prstGeom>
            </p:spPr>
          </p:pic>
        </p:grp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397809C-C742-4B08-92D8-374512B3E5A0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5385" b="48718" l="41200" r="59600">
                        <a14:foregroundMark x1="41200" y1="40128" x2="41200" y2="40128"/>
                        <a14:foregroundMark x1="45700" y1="48205" x2="45700" y2="48205"/>
                        <a14:foregroundMark x1="46500" y1="31795" x2="46500" y2="31795"/>
                        <a14:foregroundMark x1="46500" y1="25385" x2="46500" y2="25385"/>
                        <a14:foregroundMark x1="41200" y1="32051" x2="41200" y2="32051"/>
                        <a14:foregroundMark x1="51300" y1="30769" x2="51300" y2="30769"/>
                        <a14:foregroundMark x1="59600" y1="32821" x2="59600" y2="32821"/>
                        <a14:foregroundMark x1="57000" y1="41410" x2="57000" y2="41410"/>
                        <a14:foregroundMark x1="53700" y1="48718" x2="53700" y2="48718"/>
                      </a14:backgroundRemoval>
                    </a14:imgEffect>
                  </a14:imgLayer>
                </a14:imgProps>
              </a:ext>
            </a:extLst>
          </a:blip>
          <a:srcRect l="39282" t="23670" r="39170" b="48881"/>
          <a:stretch/>
        </p:blipFill>
        <p:spPr>
          <a:xfrm>
            <a:off x="1856907" y="227762"/>
            <a:ext cx="484324" cy="48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720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484</TotalTime>
  <Words>255</Words>
  <Application>Microsoft Office PowerPoint</Application>
  <PresentationFormat>A4 Paper (210x297 mm)</PresentationFormat>
  <Paragraphs>33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Elena Aurica</dc:creator>
  <cp:lastModifiedBy>Windows User</cp:lastModifiedBy>
  <cp:revision>174</cp:revision>
  <dcterms:created xsi:type="dcterms:W3CDTF">2022-02-21T06:37:08Z</dcterms:created>
  <dcterms:modified xsi:type="dcterms:W3CDTF">2022-02-23T17:25:25Z</dcterms:modified>
</cp:coreProperties>
</file>