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Lst>
  <p:notesMasterIdLst>
    <p:notesMasterId r:id="rId22"/>
  </p:notesMasterIdLst>
  <p:sldIdLst>
    <p:sldId id="267" r:id="rId3"/>
    <p:sldId id="257" r:id="rId4"/>
    <p:sldId id="263" r:id="rId5"/>
    <p:sldId id="258" r:id="rId6"/>
    <p:sldId id="276" r:id="rId7"/>
    <p:sldId id="260" r:id="rId8"/>
    <p:sldId id="272" r:id="rId9"/>
    <p:sldId id="271" r:id="rId10"/>
    <p:sldId id="273" r:id="rId11"/>
    <p:sldId id="274" r:id="rId12"/>
    <p:sldId id="259" r:id="rId13"/>
    <p:sldId id="268" r:id="rId14"/>
    <p:sldId id="261" r:id="rId15"/>
    <p:sldId id="275" r:id="rId16"/>
    <p:sldId id="266" r:id="rId17"/>
    <p:sldId id="265" r:id="rId18"/>
    <p:sldId id="262" r:id="rId19"/>
    <p:sldId id="269" r:id="rId20"/>
    <p:sldId id="277"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0414" autoAdjust="0"/>
  </p:normalViewPr>
  <p:slideViewPr>
    <p:cSldViewPr snapToGrid="0">
      <p:cViewPr varScale="1">
        <p:scale>
          <a:sx n="59" d="100"/>
          <a:sy n="59" d="100"/>
        </p:scale>
        <p:origin x="964" y="64"/>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530DE5-89F2-4286-9666-F24F94FF1EEA}" type="datetimeFigureOut">
              <a:rPr lang="en-GB" smtClean="0"/>
              <a:t>07/11/2025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3E448C-20C0-48FB-ACE5-156C6DE338EC}" type="slidenum">
              <a:rPr lang="en-GB" smtClean="0"/>
              <a:t>‹#›</a:t>
            </a:fld>
            <a:endParaRPr lang="en-GB"/>
          </a:p>
        </p:txBody>
      </p:sp>
    </p:spTree>
    <p:extLst>
      <p:ext uri="{BB962C8B-B14F-4D97-AF65-F5344CB8AC3E}">
        <p14:creationId xmlns:p14="http://schemas.microsoft.com/office/powerpoint/2010/main" val="7419110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google.com/search?q=collaborative+robots+%28cobots%29&amp;oq=is+automated+robotic+car+production+industry+4.0&amp;gs_lcrp=EgZjaHJvbWUyBggAEEUYOTIHCAEQIRigATIHCAIQIRiPAtIBCTEwMzEwajBqN6gCALACAA&amp;sourceid=chrome&amp;ie=UTF-8&amp;mstk=AUtExfCGabK1KWMF-6lkvU995PJ3G3-8K7x4BVHoXvvuPSKfPJ49aPLWPUBgdjmPqi2E5yXi4dC7fSMJ1C8W28eNONNwAomG4BqOmg6YICMp1WbPq_ciwyHVZv760RZzFSxXD6M&amp;csui=3&amp;ved=2ahUKEwjY06ba0d2QAxUGQEEAHWMtJ7oQgK4QegQIBBAB" TargetMode="External"/><Relationship Id="rId2" Type="http://schemas.openxmlformats.org/officeDocument/2006/relationships/slide" Target="../slides/slide5.xml"/><Relationship Id="rId1" Type="http://schemas.openxmlformats.org/officeDocument/2006/relationships/notesMaster" Target="../notesMasters/notesMaster1.xml"/><Relationship Id="rId6" Type="http://schemas.openxmlformats.org/officeDocument/2006/relationships/hyperlink" Target="https://www.google.com/search?q=Tesla&amp;oq=is+automated+robotic+car+production+industry+4.0&amp;gs_lcrp=EgZjaHJvbWUyBggAEEUYOTIHCAEQIRigATIHCAIQIRiPAtIBCTEwMzEwajBqN6gCALACAA&amp;sourceid=chrome&amp;ie=UTF-8&amp;mstk=AUtExfCGabK1KWMF-6lkvU995PJ3G3-8K7x4BVHoXvvuPSKfPJ49aPLWPUBgdjmPqi2E5yXi4dC7fSMJ1C8W28eNONNwAomG4BqOmg6YICMp1WbPq_ciwyHVZv760RZzFSxXD6M&amp;csui=3&amp;ved=2ahUKEwjY06ba0d2QAxUGQEEAHWMtJ7oQgK4QegQIBBAH" TargetMode="External"/><Relationship Id="rId5" Type="http://schemas.openxmlformats.org/officeDocument/2006/relationships/hyperlink" Target="https://www.google.com/search?q=artificial+intelligence+%28AI%29&amp;oq=is+automated+robotic+car+production+industry+4.0&amp;gs_lcrp=EgZjaHJvbWUyBggAEEUYOTIHCAEQIRigATIHCAIQIRiPAtIBCTEwMzEwajBqN6gCALACAA&amp;sourceid=chrome&amp;ie=UTF-8&amp;mstk=AUtExfCGabK1KWMF-6lkvU995PJ3G3-8K7x4BVHoXvvuPSKfPJ49aPLWPUBgdjmPqi2E5yXi4dC7fSMJ1C8W28eNONNwAomG4BqOmg6YICMp1WbPq_ciwyHVZv760RZzFSxXD6M&amp;csui=3&amp;ved=2ahUKEwjY06ba0d2QAxUGQEEAHWMtJ7oQgK4QegQIBBAF" TargetMode="External"/><Relationship Id="rId4" Type="http://schemas.openxmlformats.org/officeDocument/2006/relationships/hyperlink" Target="https://www.google.com/search?q=Internet+of+Things+%28IoT%29&amp;oq=is+automated+robotic+car+production+industry+4.0&amp;gs_lcrp=EgZjaHJvbWUyBggAEEUYOTIHCAEQIRigATIHCAIQIRiPAtIBCTEwMzEwajBqN6gCALACAA&amp;sourceid=chrome&amp;ie=UTF-8&amp;mstk=AUtExfCGabK1KWMF-6lkvU995PJ3G3-8K7x4BVHoXvvuPSKfPJ49aPLWPUBgdjmPqi2E5yXi4dC7fSMJ1C8W28eNONNwAomG4BqOmg6YICMp1WbPq_ciwyHVZv760RZzFSxXD6M&amp;csui=3&amp;ved=2ahUKEwjY06ba0d2QAxUGQEEAHWMtJ7oQgK4QegQIBBAD"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 context/class size/students –like me!,    order/number of slides not slavishly jump around but sometimes completely sequential – respond to students/differentiate  wealth of knowledge in students interesting and fun</a:t>
            </a:r>
          </a:p>
          <a:p>
            <a:endParaRPr lang="en-GB" dirty="0"/>
          </a:p>
        </p:txBody>
      </p:sp>
      <p:sp>
        <p:nvSpPr>
          <p:cNvPr id="4" name="Slide Number Placeholder 3"/>
          <p:cNvSpPr>
            <a:spLocks noGrp="1"/>
          </p:cNvSpPr>
          <p:nvPr>
            <p:ph type="sldNum" sz="quarter" idx="5"/>
          </p:nvPr>
        </p:nvSpPr>
        <p:spPr/>
        <p:txBody>
          <a:bodyPr/>
          <a:lstStyle/>
          <a:p>
            <a:fld id="{ED3E448C-20C0-48FB-ACE5-156C6DE338EC}" type="slidenum">
              <a:rPr lang="en-GB" smtClean="0"/>
              <a:t>1</a:t>
            </a:fld>
            <a:endParaRPr lang="en-GB"/>
          </a:p>
        </p:txBody>
      </p:sp>
    </p:spTree>
    <p:extLst>
      <p:ext uri="{BB962C8B-B14F-4D97-AF65-F5344CB8AC3E}">
        <p14:creationId xmlns:p14="http://schemas.microsoft.com/office/powerpoint/2010/main" val="9815168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Before discussing how AI literacy and digital skills can support business transition to Industry 5.0– we need to unpack the key terms.  So, I will begin with that, which is usually represented very positively, followed by some exploration of the good and bad of AI. I’ll ask you some questions and get you involved and then present some case studies, before summing up what it means for you and </a:t>
            </a:r>
            <a:r>
              <a:rPr lang="en-US"/>
              <a:t>support for Industry </a:t>
            </a:r>
            <a:r>
              <a:rPr lang="en-US" dirty="0"/>
              <a:t>5.0</a:t>
            </a:r>
            <a:endParaRPr lang="en-GB" dirty="0"/>
          </a:p>
        </p:txBody>
      </p:sp>
      <p:sp>
        <p:nvSpPr>
          <p:cNvPr id="4" name="Slide Number Placeholder 3"/>
          <p:cNvSpPr>
            <a:spLocks noGrp="1"/>
          </p:cNvSpPr>
          <p:nvPr>
            <p:ph type="sldNum" sz="quarter" idx="5"/>
          </p:nvPr>
        </p:nvSpPr>
        <p:spPr/>
        <p:txBody>
          <a:bodyPr/>
          <a:lstStyle/>
          <a:p>
            <a:fld id="{ED3E448C-20C0-48FB-ACE5-156C6DE338EC}" type="slidenum">
              <a:rPr lang="en-GB" smtClean="0"/>
              <a:t>2</a:t>
            </a:fld>
            <a:endParaRPr lang="en-GB"/>
          </a:p>
        </p:txBody>
      </p:sp>
    </p:spTree>
    <p:extLst>
      <p:ext uri="{BB962C8B-B14F-4D97-AF65-F5344CB8AC3E}">
        <p14:creationId xmlns:p14="http://schemas.microsoft.com/office/powerpoint/2010/main" val="3821974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you are not familiar with some of these terms then you will be by the end of the module. If you do not understand at any point just ask.</a:t>
            </a:r>
            <a:endParaRPr lang="en-GB" dirty="0"/>
          </a:p>
        </p:txBody>
      </p:sp>
      <p:sp>
        <p:nvSpPr>
          <p:cNvPr id="4" name="Slide Number Placeholder 3"/>
          <p:cNvSpPr>
            <a:spLocks noGrp="1"/>
          </p:cNvSpPr>
          <p:nvPr>
            <p:ph type="sldNum" sz="quarter" idx="5"/>
          </p:nvPr>
        </p:nvSpPr>
        <p:spPr/>
        <p:txBody>
          <a:bodyPr/>
          <a:lstStyle/>
          <a:p>
            <a:fld id="{ED3E448C-20C0-48FB-ACE5-156C6DE338EC}" type="slidenum">
              <a:rPr lang="en-GB" smtClean="0"/>
              <a:t>3</a:t>
            </a:fld>
            <a:endParaRPr lang="en-GB"/>
          </a:p>
        </p:txBody>
      </p:sp>
    </p:spTree>
    <p:extLst>
      <p:ext uri="{BB962C8B-B14F-4D97-AF65-F5344CB8AC3E}">
        <p14:creationId xmlns:p14="http://schemas.microsoft.com/office/powerpoint/2010/main" val="19801749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Software – so what software are you familiar with? MS Office 365 Word, Excel, PowerPoint Adobe photoshop illustrator – pdfs  Browsers Explorer, Edge Chrome</a:t>
            </a:r>
          </a:p>
          <a:p>
            <a:r>
              <a:rPr lang="en-US" dirty="0"/>
              <a:t>WhatsApp</a:t>
            </a:r>
          </a:p>
          <a:p>
            <a:r>
              <a:rPr lang="en-US" dirty="0"/>
              <a:t>Zip files</a:t>
            </a:r>
          </a:p>
          <a:p>
            <a:r>
              <a:rPr lang="en-US" dirty="0"/>
              <a:t>Top AI is Chat GPT….also Copilot, Claude AI, </a:t>
            </a:r>
            <a:r>
              <a:rPr lang="en-US" dirty="0" err="1"/>
              <a:t>EdcafeAI</a:t>
            </a:r>
            <a:r>
              <a:rPr lang="en-US" dirty="0"/>
              <a:t>, Presentations.AI, </a:t>
            </a:r>
            <a:r>
              <a:rPr lang="en-US" dirty="0" err="1"/>
              <a:t>Quillbot</a:t>
            </a:r>
            <a:r>
              <a:rPr lang="en-US" dirty="0"/>
              <a:t>…search TOP 100 TOOLS</a:t>
            </a:r>
          </a:p>
          <a:p>
            <a:r>
              <a:rPr lang="en-US" dirty="0"/>
              <a:t>MS Outlook, 365 subscription models cloud based</a:t>
            </a:r>
          </a:p>
          <a:p>
            <a:r>
              <a:rPr lang="en-US" dirty="0"/>
              <a:t>Project management  MS Project, Primavera</a:t>
            </a:r>
          </a:p>
          <a:p>
            <a:r>
              <a:rPr lang="en-US" dirty="0"/>
              <a:t>ERP  34 billion euros SAP S4/HANA biggest non-US software company  Systems, applications, products</a:t>
            </a:r>
            <a:endParaRPr lang="en-GB" dirty="0"/>
          </a:p>
        </p:txBody>
      </p:sp>
      <p:sp>
        <p:nvSpPr>
          <p:cNvPr id="4" name="Slide Number Placeholder 3"/>
          <p:cNvSpPr>
            <a:spLocks noGrp="1"/>
          </p:cNvSpPr>
          <p:nvPr>
            <p:ph type="sldNum" sz="quarter" idx="5"/>
          </p:nvPr>
        </p:nvSpPr>
        <p:spPr/>
        <p:txBody>
          <a:bodyPr/>
          <a:lstStyle/>
          <a:p>
            <a:fld id="{ED3E448C-20C0-48FB-ACE5-156C6DE338EC}" type="slidenum">
              <a:rPr lang="en-GB" smtClean="0"/>
              <a:t>4</a:t>
            </a:fld>
            <a:endParaRPr lang="en-GB"/>
          </a:p>
        </p:txBody>
      </p:sp>
    </p:spTree>
    <p:extLst>
      <p:ext uri="{BB962C8B-B14F-4D97-AF65-F5344CB8AC3E}">
        <p14:creationId xmlns:p14="http://schemas.microsoft.com/office/powerpoint/2010/main" val="16959841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kern="1200" dirty="0">
                <a:solidFill>
                  <a:schemeClr val="tx1"/>
                </a:solidFill>
                <a:effectLst/>
                <a:latin typeface="+mn-lt"/>
                <a:ea typeface="+mn-ea"/>
                <a:cs typeface="+mn-cs"/>
              </a:rPr>
              <a:t>FACTORY OF THE FUTURE Warren Bennis – Man and a dog!  LOSS OF JOBS? </a:t>
            </a:r>
            <a:r>
              <a:rPr lang="en-US" sz="1200" b="0" i="0" kern="1200" dirty="0">
                <a:solidFill>
                  <a:schemeClr val="tx1"/>
                </a:solidFill>
                <a:effectLst/>
                <a:latin typeface="+mn-lt"/>
                <a:ea typeface="+mn-ea"/>
                <a:cs typeface="+mn-cs"/>
              </a:rPr>
              <a:t>Automated robotic car production is a key component of Industry 4.0. Modern car manufacturing uses robotics, AI, and interconnected systems (like the Internet of Things) to create "smart factories" that are more efficient, precise, and flexible than older automated systems. </a:t>
            </a:r>
          </a:p>
          <a:p>
            <a:r>
              <a:rPr lang="en-US" sz="1200" b="1" i="0" kern="1200" dirty="0">
                <a:solidFill>
                  <a:schemeClr val="tx1"/>
                </a:solidFill>
                <a:effectLst/>
                <a:latin typeface="+mn-lt"/>
                <a:ea typeface="+mn-ea"/>
                <a:cs typeface="+mn-cs"/>
              </a:rPr>
              <a:t>Automation and robotics</a:t>
            </a:r>
            <a:r>
              <a:rPr lang="en-US" sz="1200" b="0" i="0" kern="1200" dirty="0">
                <a:solidFill>
                  <a:schemeClr val="tx1"/>
                </a:solidFill>
                <a:effectLst/>
                <a:latin typeface="+mn-lt"/>
                <a:ea typeface="+mn-ea"/>
                <a:cs typeface="+mn-cs"/>
              </a:rPr>
              <a:t>: The automotive industry has long been an early adopter of robotics for tasks like welding, painting, and assembly. In Industry 4.0, robots are becoming more advanced, including </a:t>
            </a:r>
            <a:r>
              <a:rPr lang="en-US" sz="1200" b="0" i="0" kern="1200" dirty="0">
                <a:solidFill>
                  <a:schemeClr val="tx1"/>
                </a:solidFill>
                <a:effectLst/>
                <a:latin typeface="+mn-lt"/>
                <a:ea typeface="+mn-ea"/>
                <a:cs typeface="+mn-cs"/>
                <a:hlinkClick r:id="rId3"/>
              </a:rPr>
              <a:t>collaborative robots (</a:t>
            </a:r>
            <a:r>
              <a:rPr lang="en-US" sz="1200" b="0" i="0" kern="1200" dirty="0" err="1">
                <a:solidFill>
                  <a:schemeClr val="tx1"/>
                </a:solidFill>
                <a:effectLst/>
                <a:latin typeface="+mn-lt"/>
                <a:ea typeface="+mn-ea"/>
                <a:cs typeface="+mn-cs"/>
                <a:hlinkClick r:id="rId3"/>
              </a:rPr>
              <a:t>cobots</a:t>
            </a:r>
            <a:r>
              <a:rPr lang="en-US" sz="1200" b="0" i="0" kern="1200" dirty="0">
                <a:solidFill>
                  <a:schemeClr val="tx1"/>
                </a:solidFill>
                <a:effectLst/>
                <a:latin typeface="+mn-lt"/>
                <a:ea typeface="+mn-ea"/>
                <a:cs typeface="+mn-cs"/>
                <a:hlinkClick r:id="rId3"/>
              </a:rPr>
              <a:t>)</a:t>
            </a:r>
            <a:r>
              <a:rPr lang="en-US" sz="1200" b="0" i="0" kern="1200" dirty="0">
                <a:solidFill>
                  <a:schemeClr val="tx1"/>
                </a:solidFill>
                <a:effectLst/>
                <a:latin typeface="+mn-lt"/>
                <a:ea typeface="+mn-ea"/>
                <a:cs typeface="+mn-cs"/>
              </a:rPr>
              <a:t> that can work alongside human employees to improve efficiency.</a:t>
            </a:r>
          </a:p>
          <a:p>
            <a:r>
              <a:rPr lang="en-US" sz="1200" b="1" i="0" kern="1200" dirty="0">
                <a:solidFill>
                  <a:schemeClr val="tx1"/>
                </a:solidFill>
                <a:effectLst/>
                <a:latin typeface="+mn-lt"/>
                <a:ea typeface="+mn-ea"/>
                <a:cs typeface="+mn-cs"/>
              </a:rPr>
              <a:t>Interconnectivity</a:t>
            </a:r>
            <a:r>
              <a:rPr lang="en-US" sz="1200" b="0" i="0" kern="1200" dirty="0">
                <a:solidFill>
                  <a:schemeClr val="tx1"/>
                </a:solidFill>
                <a:effectLst/>
                <a:latin typeface="+mn-lt"/>
                <a:ea typeface="+mn-ea"/>
                <a:cs typeface="+mn-cs"/>
              </a:rPr>
              <a:t>: Industry 4.0 links machines, systems, and even the supply chain, allowing them to communicate and share data in real-time. This includes using the </a:t>
            </a:r>
            <a:r>
              <a:rPr lang="en-US" sz="1200" b="0" i="0" kern="1200" dirty="0">
                <a:solidFill>
                  <a:schemeClr val="tx1"/>
                </a:solidFill>
                <a:effectLst/>
                <a:latin typeface="+mn-lt"/>
                <a:ea typeface="+mn-ea"/>
                <a:cs typeface="+mn-cs"/>
                <a:hlinkClick r:id="rId4"/>
              </a:rPr>
              <a:t>Internet of Things (IoT)</a:t>
            </a:r>
            <a:r>
              <a:rPr lang="en-US" sz="1200" b="0" i="0" kern="1200" dirty="0">
                <a:solidFill>
                  <a:schemeClr val="tx1"/>
                </a:solidFill>
                <a:effectLst/>
                <a:latin typeface="+mn-lt"/>
                <a:ea typeface="+mn-ea"/>
                <a:cs typeface="+mn-cs"/>
              </a:rPr>
              <a:t> for monitoring and optimizing production processes.</a:t>
            </a:r>
          </a:p>
          <a:p>
            <a:r>
              <a:rPr lang="en-US" sz="1200" b="1" i="0" kern="1200" dirty="0">
                <a:solidFill>
                  <a:schemeClr val="tx1"/>
                </a:solidFill>
                <a:effectLst/>
                <a:latin typeface="+mn-lt"/>
                <a:ea typeface="+mn-ea"/>
                <a:cs typeface="+mn-cs"/>
              </a:rPr>
              <a:t>Data and AI</a:t>
            </a:r>
            <a:r>
              <a:rPr lang="en-US" sz="1200" b="0" i="0" kern="1200" dirty="0">
                <a:solidFill>
                  <a:schemeClr val="tx1"/>
                </a:solidFill>
                <a:effectLst/>
                <a:latin typeface="+mn-lt"/>
                <a:ea typeface="+mn-ea"/>
                <a:cs typeface="+mn-cs"/>
              </a:rPr>
              <a:t>: Data analytics and </a:t>
            </a:r>
            <a:r>
              <a:rPr lang="en-US" sz="1200" b="0" i="0" kern="1200" dirty="0">
                <a:solidFill>
                  <a:schemeClr val="tx1"/>
                </a:solidFill>
                <a:effectLst/>
                <a:latin typeface="+mn-lt"/>
                <a:ea typeface="+mn-ea"/>
                <a:cs typeface="+mn-cs"/>
                <a:hlinkClick r:id="rId5"/>
              </a:rPr>
              <a:t>artificial intelligence (AI)</a:t>
            </a:r>
            <a:r>
              <a:rPr lang="en-US" sz="1200" b="0" i="0" kern="1200" dirty="0">
                <a:solidFill>
                  <a:schemeClr val="tx1"/>
                </a:solidFill>
                <a:effectLst/>
                <a:latin typeface="+mn-lt"/>
                <a:ea typeface="+mn-ea"/>
                <a:cs typeface="+mn-cs"/>
              </a:rPr>
              <a:t> are used to optimize production planning, predict maintenance needs, and improve quality control.</a:t>
            </a:r>
          </a:p>
          <a:p>
            <a:r>
              <a:rPr lang="en-US" sz="1200" b="1" i="0" kern="1200" dirty="0">
                <a:solidFill>
                  <a:schemeClr val="tx1"/>
                </a:solidFill>
                <a:effectLst/>
                <a:latin typeface="+mn-lt"/>
                <a:ea typeface="+mn-ea"/>
                <a:cs typeface="+mn-cs"/>
              </a:rPr>
              <a:t>Real-world examples</a:t>
            </a:r>
            <a:r>
              <a:rPr lang="en-US" sz="1200" b="0" i="0" kern="1200" dirty="0">
                <a:solidFill>
                  <a:schemeClr val="tx1"/>
                </a:solidFill>
                <a:effectLst/>
                <a:latin typeface="+mn-lt"/>
                <a:ea typeface="+mn-ea"/>
                <a:cs typeface="+mn-cs"/>
              </a:rPr>
              <a:t>: Companies like </a:t>
            </a:r>
            <a:r>
              <a:rPr lang="en-US" sz="1200" b="0" i="0" kern="1200" dirty="0">
                <a:solidFill>
                  <a:schemeClr val="tx1"/>
                </a:solidFill>
                <a:effectLst/>
                <a:latin typeface="+mn-lt"/>
                <a:ea typeface="+mn-ea"/>
                <a:cs typeface="+mn-cs"/>
                <a:hlinkClick r:id="rId6"/>
              </a:rPr>
              <a:t>Tesla</a:t>
            </a:r>
            <a:r>
              <a:rPr lang="en-US" sz="1200" b="0" i="0" kern="1200" dirty="0">
                <a:solidFill>
                  <a:schemeClr val="tx1"/>
                </a:solidFill>
                <a:effectLst/>
                <a:latin typeface="+mn-lt"/>
                <a:ea typeface="+mn-ea"/>
                <a:cs typeface="+mn-cs"/>
              </a:rPr>
              <a:t> are cited as examples of Industry 4.0 in action, using AI-driven systems for production and data analytics for optimization. Other plants are implementing end-to-end automation and digital data tracking to improve performance, as seen</a:t>
            </a:r>
          </a:p>
          <a:p>
            <a:endParaRPr lang="en-GB" dirty="0"/>
          </a:p>
        </p:txBody>
      </p:sp>
      <p:sp>
        <p:nvSpPr>
          <p:cNvPr id="4" name="Slide Number Placeholder 3"/>
          <p:cNvSpPr>
            <a:spLocks noGrp="1"/>
          </p:cNvSpPr>
          <p:nvPr>
            <p:ph type="sldNum" sz="quarter" idx="5"/>
          </p:nvPr>
        </p:nvSpPr>
        <p:spPr/>
        <p:txBody>
          <a:bodyPr/>
          <a:lstStyle/>
          <a:p>
            <a:fld id="{ED3E448C-20C0-48FB-ACE5-156C6DE338EC}" type="slidenum">
              <a:rPr lang="en-GB" smtClean="0"/>
              <a:t>5</a:t>
            </a:fld>
            <a:endParaRPr lang="en-GB"/>
          </a:p>
        </p:txBody>
      </p:sp>
    </p:spTree>
    <p:extLst>
      <p:ext uri="{BB962C8B-B14F-4D97-AF65-F5344CB8AC3E}">
        <p14:creationId xmlns:p14="http://schemas.microsoft.com/office/powerpoint/2010/main" val="36364560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POSITIVE CLAIMS</a:t>
            </a:r>
            <a:endParaRPr lang="en-GB" dirty="0"/>
          </a:p>
        </p:txBody>
      </p:sp>
      <p:sp>
        <p:nvSpPr>
          <p:cNvPr id="4" name="Slide Number Placeholder 3"/>
          <p:cNvSpPr>
            <a:spLocks noGrp="1"/>
          </p:cNvSpPr>
          <p:nvPr>
            <p:ph type="sldNum" sz="quarter" idx="5"/>
          </p:nvPr>
        </p:nvSpPr>
        <p:spPr/>
        <p:txBody>
          <a:bodyPr/>
          <a:lstStyle/>
          <a:p>
            <a:fld id="{ED3E448C-20C0-48FB-ACE5-156C6DE338EC}" type="slidenum">
              <a:rPr lang="en-GB" smtClean="0"/>
              <a:t>6</a:t>
            </a:fld>
            <a:endParaRPr lang="en-GB"/>
          </a:p>
        </p:txBody>
      </p:sp>
    </p:spTree>
    <p:extLst>
      <p:ext uri="{BB962C8B-B14F-4D97-AF65-F5344CB8AC3E}">
        <p14:creationId xmlns:p14="http://schemas.microsoft.com/office/powerpoint/2010/main" val="21601958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Play first minute or so</a:t>
            </a:r>
            <a:endParaRPr lang="en-GB" dirty="0"/>
          </a:p>
        </p:txBody>
      </p:sp>
      <p:sp>
        <p:nvSpPr>
          <p:cNvPr id="4" name="Slide Number Placeholder 3"/>
          <p:cNvSpPr>
            <a:spLocks noGrp="1"/>
          </p:cNvSpPr>
          <p:nvPr>
            <p:ph type="sldNum" sz="quarter" idx="5"/>
          </p:nvPr>
        </p:nvSpPr>
        <p:spPr/>
        <p:txBody>
          <a:bodyPr/>
          <a:lstStyle/>
          <a:p>
            <a:fld id="{ED3E448C-20C0-48FB-ACE5-156C6DE338EC}" type="slidenum">
              <a:rPr lang="en-GB" smtClean="0"/>
              <a:t>7</a:t>
            </a:fld>
            <a:endParaRPr lang="en-GB"/>
          </a:p>
        </p:txBody>
      </p:sp>
    </p:spTree>
    <p:extLst>
      <p:ext uri="{BB962C8B-B14F-4D97-AF65-F5344CB8AC3E}">
        <p14:creationId xmlns:p14="http://schemas.microsoft.com/office/powerpoint/2010/main" val="768142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3E448C-20C0-48FB-ACE5-156C6DE338EC}" type="slidenum">
              <a:rPr lang="en-GB" smtClean="0"/>
              <a:t>8</a:t>
            </a:fld>
            <a:endParaRPr lang="en-GB"/>
          </a:p>
        </p:txBody>
      </p:sp>
    </p:spTree>
    <p:extLst>
      <p:ext uri="{BB962C8B-B14F-4D97-AF65-F5344CB8AC3E}">
        <p14:creationId xmlns:p14="http://schemas.microsoft.com/office/powerpoint/2010/main" val="33111667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AT THIS POINT I MIGHT ASK STUDENTS TO DO SOME SEARCHING FOR SUCCESSFUL AI PROJECTS LIKE THESE OR SOME CHALLENGES/UNSUCCESSFUL</a:t>
            </a:r>
          </a:p>
          <a:p>
            <a:r>
              <a:rPr lang="en-US" b="1" dirty="0"/>
              <a:t>Purdue</a:t>
            </a:r>
            <a:r>
              <a:rPr lang="en-US" dirty="0"/>
              <a:t> “13 clicks to 3”   </a:t>
            </a:r>
            <a:r>
              <a:rPr lang="en-US" u="sng" dirty="0"/>
              <a:t>$300 000 saving</a:t>
            </a:r>
          </a:p>
          <a:p>
            <a:r>
              <a:rPr lang="en-US" b="1" dirty="0"/>
              <a:t>Gold Coast Health </a:t>
            </a:r>
            <a:r>
              <a:rPr lang="en-US" u="sng" dirty="0"/>
              <a:t>&gt; 40k hrs.; returned to patient care </a:t>
            </a:r>
            <a:r>
              <a:rPr lang="en-US" dirty="0"/>
              <a:t>through automation per year; </a:t>
            </a:r>
            <a:r>
              <a:rPr lang="en-US" u="sng" dirty="0"/>
              <a:t>99.8 % improvement in image </a:t>
            </a:r>
            <a:r>
              <a:rPr lang="en-US" dirty="0"/>
              <a:t>processing time</a:t>
            </a:r>
          </a:p>
          <a:p>
            <a:r>
              <a:rPr lang="en-US" dirty="0"/>
              <a:t>24/7 processing, reduces risk of delays in clinical care</a:t>
            </a:r>
          </a:p>
          <a:p>
            <a:r>
              <a:rPr lang="en-US" sz="1200" b="1" i="0" kern="1200" dirty="0">
                <a:solidFill>
                  <a:schemeClr val="tx1"/>
                </a:solidFill>
                <a:effectLst/>
                <a:latin typeface="+mn-lt"/>
                <a:ea typeface="+mn-ea"/>
                <a:cs typeface="+mn-cs"/>
              </a:rPr>
              <a:t>Landmark</a:t>
            </a:r>
            <a:r>
              <a:rPr lang="en-US" sz="1200" b="0" i="0" kern="1200" dirty="0">
                <a:solidFill>
                  <a:schemeClr val="tx1"/>
                </a:solidFill>
                <a:effectLst/>
                <a:latin typeface="+mn-lt"/>
                <a:ea typeface="+mn-ea"/>
                <a:cs typeface="+mn-cs"/>
              </a:rPr>
              <a:t> Years before we had set up four laptops on four desks in a room. UiPath robots were quietly doing tasks at each one. They filled out forms, moved data, and sent emails. How Landmark built a </a:t>
            </a:r>
            <a:r>
              <a:rPr lang="en-US" sz="1200" b="1" i="0" kern="1200" dirty="0">
                <a:solidFill>
                  <a:schemeClr val="tx1"/>
                </a:solidFill>
                <a:effectLst/>
                <a:latin typeface="+mn-lt"/>
                <a:ea typeface="+mn-ea"/>
                <a:cs typeface="+mn-cs"/>
              </a:rPr>
              <a:t>digital workforce </a:t>
            </a:r>
            <a:r>
              <a:rPr lang="en-US" sz="1200" b="0" i="0" kern="1200" dirty="0">
                <a:solidFill>
                  <a:schemeClr val="tx1"/>
                </a:solidFill>
                <a:effectLst/>
                <a:latin typeface="+mn-lt"/>
                <a:ea typeface="+mn-ea"/>
                <a:cs typeface="+mn-cs"/>
              </a:rPr>
              <a:t>with UiPath, 1.9 million hours saved, 546 live bots, 50,000 hours per year saved on a single bot.</a:t>
            </a:r>
            <a:endParaRPr lang="en-GB" dirty="0"/>
          </a:p>
        </p:txBody>
      </p:sp>
      <p:sp>
        <p:nvSpPr>
          <p:cNvPr id="4" name="Slide Number Placeholder 3"/>
          <p:cNvSpPr>
            <a:spLocks noGrp="1"/>
          </p:cNvSpPr>
          <p:nvPr>
            <p:ph type="sldNum" sz="quarter" idx="5"/>
          </p:nvPr>
        </p:nvSpPr>
        <p:spPr/>
        <p:txBody>
          <a:bodyPr/>
          <a:lstStyle/>
          <a:p>
            <a:fld id="{ED3E448C-20C0-48FB-ACE5-156C6DE338EC}" type="slidenum">
              <a:rPr lang="en-GB" smtClean="0"/>
              <a:t>9</a:t>
            </a:fld>
            <a:endParaRPr lang="en-GB"/>
          </a:p>
        </p:txBody>
      </p:sp>
    </p:spTree>
    <p:extLst>
      <p:ext uri="{BB962C8B-B14F-4D97-AF65-F5344CB8AC3E}">
        <p14:creationId xmlns:p14="http://schemas.microsoft.com/office/powerpoint/2010/main" val="40515809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8F1187-31AA-6E08-6926-231F4E0112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120E4F-95B8-81A4-59E9-BAE70D3AA32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B9CBD1-561C-08E5-6D73-EA66D75C28D9}"/>
              </a:ext>
            </a:extLst>
          </p:cNvPr>
          <p:cNvSpPr>
            <a:spLocks noGrp="1"/>
          </p:cNvSpPr>
          <p:nvPr>
            <p:ph type="body" idx="1"/>
          </p:nvPr>
        </p:nvSpPr>
        <p:spPr/>
        <p:txBody>
          <a:bodyPr/>
          <a:lstStyle/>
          <a:p>
            <a:r>
              <a:rPr lang="en-US" dirty="0"/>
              <a:t>Mention also X rays and MRI scan interpretations  - prostate scans on news 98% time saving on diagnoses and improved accuracy. Still needs person to interpret – expert systems – diagnosis. </a:t>
            </a:r>
            <a:endParaRPr lang="en-GB" dirty="0"/>
          </a:p>
        </p:txBody>
      </p:sp>
      <p:sp>
        <p:nvSpPr>
          <p:cNvPr id="4" name="Slide Number Placeholder 3">
            <a:extLst>
              <a:ext uri="{FF2B5EF4-FFF2-40B4-BE49-F238E27FC236}">
                <a16:creationId xmlns:a16="http://schemas.microsoft.com/office/drawing/2014/main" id="{2119C2E6-2B37-832D-1952-E7B32EB19DD9}"/>
              </a:ext>
            </a:extLst>
          </p:cNvPr>
          <p:cNvSpPr>
            <a:spLocks noGrp="1"/>
          </p:cNvSpPr>
          <p:nvPr>
            <p:ph type="sldNum" sz="quarter" idx="5"/>
          </p:nvPr>
        </p:nvSpPr>
        <p:spPr/>
        <p:txBody>
          <a:bodyPr/>
          <a:lstStyle/>
          <a:p>
            <a:fld id="{ED3E448C-20C0-48FB-ACE5-156C6DE338EC}" type="slidenum">
              <a:rPr lang="en-GB" smtClean="0"/>
              <a:t>10</a:t>
            </a:fld>
            <a:endParaRPr lang="en-GB"/>
          </a:p>
        </p:txBody>
      </p:sp>
    </p:spTree>
    <p:extLst>
      <p:ext uri="{BB962C8B-B14F-4D97-AF65-F5344CB8AC3E}">
        <p14:creationId xmlns:p14="http://schemas.microsoft.com/office/powerpoint/2010/main" val="185741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 IT SHOULD/CAN WORK</a:t>
            </a:r>
            <a:endParaRPr lang="en-GB" dirty="0"/>
          </a:p>
        </p:txBody>
      </p:sp>
      <p:sp>
        <p:nvSpPr>
          <p:cNvPr id="4" name="Slide Number Placeholder 3"/>
          <p:cNvSpPr>
            <a:spLocks noGrp="1"/>
          </p:cNvSpPr>
          <p:nvPr>
            <p:ph type="sldNum" sz="quarter" idx="5"/>
          </p:nvPr>
        </p:nvSpPr>
        <p:spPr/>
        <p:txBody>
          <a:bodyPr/>
          <a:lstStyle/>
          <a:p>
            <a:fld id="{ED3E448C-20C0-48FB-ACE5-156C6DE338EC}" type="slidenum">
              <a:rPr lang="en-GB" smtClean="0"/>
              <a:t>11</a:t>
            </a:fld>
            <a:endParaRPr lang="en-GB"/>
          </a:p>
        </p:txBody>
      </p:sp>
    </p:spTree>
    <p:extLst>
      <p:ext uri="{BB962C8B-B14F-4D97-AF65-F5344CB8AC3E}">
        <p14:creationId xmlns:p14="http://schemas.microsoft.com/office/powerpoint/2010/main" val="7414554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 OF CAUTION Brother at Salford…</a:t>
            </a:r>
            <a:endParaRPr lang="en-GB" dirty="0"/>
          </a:p>
        </p:txBody>
      </p:sp>
      <p:sp>
        <p:nvSpPr>
          <p:cNvPr id="4" name="Slide Number Placeholder 3"/>
          <p:cNvSpPr>
            <a:spLocks noGrp="1"/>
          </p:cNvSpPr>
          <p:nvPr>
            <p:ph type="sldNum" sz="quarter" idx="5"/>
          </p:nvPr>
        </p:nvSpPr>
        <p:spPr/>
        <p:txBody>
          <a:bodyPr/>
          <a:lstStyle/>
          <a:p>
            <a:fld id="{ED3E448C-20C0-48FB-ACE5-156C6DE338EC}" type="slidenum">
              <a:rPr lang="en-GB" smtClean="0"/>
              <a:t>12</a:t>
            </a:fld>
            <a:endParaRPr lang="en-GB"/>
          </a:p>
        </p:txBody>
      </p:sp>
    </p:spTree>
    <p:extLst>
      <p:ext uri="{BB962C8B-B14F-4D97-AF65-F5344CB8AC3E}">
        <p14:creationId xmlns:p14="http://schemas.microsoft.com/office/powerpoint/2010/main" val="28200142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Finally, the good news is : Who will have the AI literacy and digital skills that can help support the transition to Industry 5?  THE ANSWER IS YOU! Skills gap and opportunities for YOU AS STUDENTS!</a:t>
            </a:r>
            <a:endParaRPr lang="en-GB" dirty="0"/>
          </a:p>
        </p:txBody>
      </p:sp>
      <p:sp>
        <p:nvSpPr>
          <p:cNvPr id="4" name="Slide Number Placeholder 3"/>
          <p:cNvSpPr>
            <a:spLocks noGrp="1"/>
          </p:cNvSpPr>
          <p:nvPr>
            <p:ph type="sldNum" sz="quarter" idx="5"/>
          </p:nvPr>
        </p:nvSpPr>
        <p:spPr/>
        <p:txBody>
          <a:bodyPr/>
          <a:lstStyle/>
          <a:p>
            <a:fld id="{ED3E448C-20C0-48FB-ACE5-156C6DE338EC}" type="slidenum">
              <a:rPr lang="en-GB" smtClean="0"/>
              <a:t>13</a:t>
            </a:fld>
            <a:endParaRPr lang="en-GB"/>
          </a:p>
        </p:txBody>
      </p:sp>
    </p:spTree>
    <p:extLst>
      <p:ext uri="{BB962C8B-B14F-4D97-AF65-F5344CB8AC3E}">
        <p14:creationId xmlns:p14="http://schemas.microsoft.com/office/powerpoint/2010/main" val="4226802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3E448C-20C0-48FB-ACE5-156C6DE338EC}" type="slidenum">
              <a:rPr lang="en-GB" smtClean="0"/>
              <a:t>15</a:t>
            </a:fld>
            <a:endParaRPr lang="en-GB"/>
          </a:p>
        </p:txBody>
      </p:sp>
    </p:spTree>
    <p:extLst>
      <p:ext uri="{BB962C8B-B14F-4D97-AF65-F5344CB8AC3E}">
        <p14:creationId xmlns:p14="http://schemas.microsoft.com/office/powerpoint/2010/main" val="37768442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3E448C-20C0-48FB-ACE5-156C6DE338EC}" type="slidenum">
              <a:rPr lang="en-GB" smtClean="0"/>
              <a:t>19</a:t>
            </a:fld>
            <a:endParaRPr lang="en-GB"/>
          </a:p>
        </p:txBody>
      </p:sp>
    </p:spTree>
    <p:extLst>
      <p:ext uri="{BB962C8B-B14F-4D97-AF65-F5344CB8AC3E}">
        <p14:creationId xmlns:p14="http://schemas.microsoft.com/office/powerpoint/2010/main" val="31857411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4BF2CBD-AAE8-488D-A010-499E48826E9E}" type="datetimeFigureOut">
              <a:rPr lang="en-GB" smtClean="0"/>
              <a:t>07/11/2025</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0386FB44-C6A2-4082-8655-76B12981A4D9}"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58708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BF2CBD-AAE8-488D-A010-499E48826E9E}"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86FB44-C6A2-4082-8655-76B12981A4D9}"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827427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BF2CBD-AAE8-488D-A010-499E48826E9E}"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86FB44-C6A2-4082-8655-76B12981A4D9}"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419200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4BF2CBD-AAE8-488D-A010-499E48826E9E}" type="datetimeFigureOut">
              <a:rPr lang="en-GB" smtClean="0"/>
              <a:t>07/11/2025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86FB44-C6A2-4082-8655-76B12981A4D9}"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036957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4BF2CBD-AAE8-488D-A010-499E48826E9E}" type="datetimeFigureOut">
              <a:rPr lang="en-GB" smtClean="0"/>
              <a:t>07/11/2025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386FB44-C6A2-4082-8655-76B12981A4D9}"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293322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4BF2CBD-AAE8-488D-A010-499E48826E9E}" type="datetimeFigureOut">
              <a:rPr lang="en-GB" smtClean="0"/>
              <a:t>07/11/2025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386FB44-C6A2-4082-8655-76B12981A4D9}"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300517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BF2CBD-AAE8-488D-A010-499E48826E9E}" type="datetimeFigureOut">
              <a:rPr lang="en-GB" smtClean="0"/>
              <a:t>07/11/2025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386FB44-C6A2-4082-8655-76B12981A4D9}" type="slidenum">
              <a:rPr lang="en-GB" smtClean="0"/>
              <a:t>‹#›</a:t>
            </a:fld>
            <a:endParaRPr lang="en-GB"/>
          </a:p>
        </p:txBody>
      </p:sp>
    </p:spTree>
    <p:extLst>
      <p:ext uri="{BB962C8B-B14F-4D97-AF65-F5344CB8AC3E}">
        <p14:creationId xmlns:p14="http://schemas.microsoft.com/office/powerpoint/2010/main" val="16300517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4BF2CBD-AAE8-488D-A010-499E48826E9E}" type="datetimeFigureOut">
              <a:rPr lang="en-GB" smtClean="0"/>
              <a:t>07/11/2025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86FB44-C6A2-4082-8655-76B12981A4D9}"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97603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74BF2CBD-AAE8-488D-A010-499E48826E9E}" type="datetimeFigureOut">
              <a:rPr lang="en-GB" smtClean="0"/>
              <a:t>07/11/2025</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0386FB44-C6A2-4082-8655-76B12981A4D9}"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054219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BF2CBD-AAE8-488D-A010-499E48826E9E}"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86FB44-C6A2-4082-8655-76B12981A4D9}"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683624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BF2CBD-AAE8-488D-A010-499E48826E9E}"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86FB44-C6A2-4082-8655-76B12981A4D9}"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363887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444E6-260C-0D0F-CA81-32F0B36D782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69757B2-C1B1-14D6-A83F-B0EA7E4F5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1DC36C3-0A20-C891-F578-D697908E3373}"/>
              </a:ext>
            </a:extLst>
          </p:cNvPr>
          <p:cNvSpPr>
            <a:spLocks noGrp="1"/>
          </p:cNvSpPr>
          <p:nvPr>
            <p:ph type="dt" sz="half" idx="10"/>
          </p:nvPr>
        </p:nvSpPr>
        <p:spPr/>
        <p:txBody>
          <a:bodyPr/>
          <a:lstStyle/>
          <a:p>
            <a:fld id="{74BF2CBD-AAE8-488D-A010-499E48826E9E}" type="datetimeFigureOut">
              <a:rPr lang="en-GB" smtClean="0"/>
              <a:t>07/11/2025</a:t>
            </a:fld>
            <a:endParaRPr lang="en-GB"/>
          </a:p>
        </p:txBody>
      </p:sp>
      <p:sp>
        <p:nvSpPr>
          <p:cNvPr id="5" name="Footer Placeholder 4">
            <a:extLst>
              <a:ext uri="{FF2B5EF4-FFF2-40B4-BE49-F238E27FC236}">
                <a16:creationId xmlns:a16="http://schemas.microsoft.com/office/drawing/2014/main" id="{E2EFC4EF-FC6F-48A8-1C39-25F69EC382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5373D4-FF8F-F74A-56B7-E050EAEB2A65}"/>
              </a:ext>
            </a:extLst>
          </p:cNvPr>
          <p:cNvSpPr>
            <a:spLocks noGrp="1"/>
          </p:cNvSpPr>
          <p:nvPr>
            <p:ph type="sldNum" sz="quarter" idx="12"/>
          </p:nvPr>
        </p:nvSpPr>
        <p:spPr/>
        <p:txBody>
          <a:bodyPr/>
          <a:lstStyle/>
          <a:p>
            <a:fld id="{0386FB44-C6A2-4082-8655-76B12981A4D9}" type="slidenum">
              <a:rPr lang="en-GB" smtClean="0"/>
              <a:t>‹#›</a:t>
            </a:fld>
            <a:endParaRPr lang="en-GB"/>
          </a:p>
        </p:txBody>
      </p:sp>
    </p:spTree>
    <p:extLst>
      <p:ext uri="{BB962C8B-B14F-4D97-AF65-F5344CB8AC3E}">
        <p14:creationId xmlns:p14="http://schemas.microsoft.com/office/powerpoint/2010/main" val="2595690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EB80A-B664-A5D0-046F-23B7104B6D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5A374B-3140-24E8-9EF2-7ACB16C67B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1D5D20-28AD-9F72-944C-AB0FD33319B0}"/>
              </a:ext>
            </a:extLst>
          </p:cNvPr>
          <p:cNvSpPr>
            <a:spLocks noGrp="1"/>
          </p:cNvSpPr>
          <p:nvPr>
            <p:ph type="dt" sz="half" idx="10"/>
          </p:nvPr>
        </p:nvSpPr>
        <p:spPr/>
        <p:txBody>
          <a:bodyPr/>
          <a:lstStyle/>
          <a:p>
            <a:fld id="{74BF2CBD-AAE8-488D-A010-499E48826E9E}" type="datetimeFigureOut">
              <a:rPr lang="en-GB" smtClean="0"/>
              <a:t>07/11/2025</a:t>
            </a:fld>
            <a:endParaRPr lang="en-GB"/>
          </a:p>
        </p:txBody>
      </p:sp>
      <p:sp>
        <p:nvSpPr>
          <p:cNvPr id="5" name="Footer Placeholder 4">
            <a:extLst>
              <a:ext uri="{FF2B5EF4-FFF2-40B4-BE49-F238E27FC236}">
                <a16:creationId xmlns:a16="http://schemas.microsoft.com/office/drawing/2014/main" id="{8E3FC1F5-D21C-C98F-92B0-C3B85156DA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9809CC-B3EF-2D0C-8B58-BE4257A25E52}"/>
              </a:ext>
            </a:extLst>
          </p:cNvPr>
          <p:cNvSpPr>
            <a:spLocks noGrp="1"/>
          </p:cNvSpPr>
          <p:nvPr>
            <p:ph type="sldNum" sz="quarter" idx="12"/>
          </p:nvPr>
        </p:nvSpPr>
        <p:spPr/>
        <p:txBody>
          <a:bodyPr/>
          <a:lstStyle/>
          <a:p>
            <a:fld id="{0386FB44-C6A2-4082-8655-76B12981A4D9}" type="slidenum">
              <a:rPr lang="en-GB" smtClean="0"/>
              <a:t>‹#›</a:t>
            </a:fld>
            <a:endParaRPr lang="en-GB"/>
          </a:p>
        </p:txBody>
      </p:sp>
    </p:spTree>
    <p:extLst>
      <p:ext uri="{BB962C8B-B14F-4D97-AF65-F5344CB8AC3E}">
        <p14:creationId xmlns:p14="http://schemas.microsoft.com/office/powerpoint/2010/main" val="2810133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344EF-0A8C-BA30-C083-61CCBB6242C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46A3535-D19E-7FB1-87BE-9780C6E351F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DCD9C8C-BB54-FB7D-39A3-72EFD5D8B675}"/>
              </a:ext>
            </a:extLst>
          </p:cNvPr>
          <p:cNvSpPr>
            <a:spLocks noGrp="1"/>
          </p:cNvSpPr>
          <p:nvPr>
            <p:ph type="dt" sz="half" idx="10"/>
          </p:nvPr>
        </p:nvSpPr>
        <p:spPr/>
        <p:txBody>
          <a:bodyPr/>
          <a:lstStyle/>
          <a:p>
            <a:fld id="{74BF2CBD-AAE8-488D-A010-499E48826E9E}" type="datetimeFigureOut">
              <a:rPr lang="en-GB" smtClean="0"/>
              <a:t>07/11/2025</a:t>
            </a:fld>
            <a:endParaRPr lang="en-GB"/>
          </a:p>
        </p:txBody>
      </p:sp>
      <p:sp>
        <p:nvSpPr>
          <p:cNvPr id="5" name="Footer Placeholder 4">
            <a:extLst>
              <a:ext uri="{FF2B5EF4-FFF2-40B4-BE49-F238E27FC236}">
                <a16:creationId xmlns:a16="http://schemas.microsoft.com/office/drawing/2014/main" id="{A6C6A729-F66E-45BE-FDCC-ED7521DAB5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C8F994-8515-A2F9-AFBF-03B179CB1548}"/>
              </a:ext>
            </a:extLst>
          </p:cNvPr>
          <p:cNvSpPr>
            <a:spLocks noGrp="1"/>
          </p:cNvSpPr>
          <p:nvPr>
            <p:ph type="sldNum" sz="quarter" idx="12"/>
          </p:nvPr>
        </p:nvSpPr>
        <p:spPr/>
        <p:txBody>
          <a:bodyPr/>
          <a:lstStyle/>
          <a:p>
            <a:fld id="{0386FB44-C6A2-4082-8655-76B12981A4D9}" type="slidenum">
              <a:rPr lang="en-GB" smtClean="0"/>
              <a:t>‹#›</a:t>
            </a:fld>
            <a:endParaRPr lang="en-GB"/>
          </a:p>
        </p:txBody>
      </p:sp>
    </p:spTree>
    <p:extLst>
      <p:ext uri="{BB962C8B-B14F-4D97-AF65-F5344CB8AC3E}">
        <p14:creationId xmlns:p14="http://schemas.microsoft.com/office/powerpoint/2010/main" val="13570910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169A7-7E27-7753-A09F-5AE23E066E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950B2D-6C67-7085-F237-2D5034F1306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2AF5684-526D-5E98-CBB3-0F10D797E35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215373E-FB26-D554-95A6-D29BB6CDE016}"/>
              </a:ext>
            </a:extLst>
          </p:cNvPr>
          <p:cNvSpPr>
            <a:spLocks noGrp="1"/>
          </p:cNvSpPr>
          <p:nvPr>
            <p:ph type="dt" sz="half" idx="10"/>
          </p:nvPr>
        </p:nvSpPr>
        <p:spPr/>
        <p:txBody>
          <a:bodyPr/>
          <a:lstStyle/>
          <a:p>
            <a:fld id="{74BF2CBD-AAE8-488D-A010-499E48826E9E}" type="datetimeFigureOut">
              <a:rPr lang="en-GB" smtClean="0"/>
              <a:t>07/11/2025</a:t>
            </a:fld>
            <a:endParaRPr lang="en-GB"/>
          </a:p>
        </p:txBody>
      </p:sp>
      <p:sp>
        <p:nvSpPr>
          <p:cNvPr id="6" name="Footer Placeholder 5">
            <a:extLst>
              <a:ext uri="{FF2B5EF4-FFF2-40B4-BE49-F238E27FC236}">
                <a16:creationId xmlns:a16="http://schemas.microsoft.com/office/drawing/2014/main" id="{32E62172-1EA4-EBF0-3428-D4B9AC2552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5F94A7-B886-294E-F0EB-67291DF0B3E4}"/>
              </a:ext>
            </a:extLst>
          </p:cNvPr>
          <p:cNvSpPr>
            <a:spLocks noGrp="1"/>
          </p:cNvSpPr>
          <p:nvPr>
            <p:ph type="sldNum" sz="quarter" idx="12"/>
          </p:nvPr>
        </p:nvSpPr>
        <p:spPr/>
        <p:txBody>
          <a:bodyPr/>
          <a:lstStyle/>
          <a:p>
            <a:fld id="{0386FB44-C6A2-4082-8655-76B12981A4D9}" type="slidenum">
              <a:rPr lang="en-GB" smtClean="0"/>
              <a:t>‹#›</a:t>
            </a:fld>
            <a:endParaRPr lang="en-GB"/>
          </a:p>
        </p:txBody>
      </p:sp>
    </p:spTree>
    <p:extLst>
      <p:ext uri="{BB962C8B-B14F-4D97-AF65-F5344CB8AC3E}">
        <p14:creationId xmlns:p14="http://schemas.microsoft.com/office/powerpoint/2010/main" val="4970137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0E1D8-55F6-7361-8BC8-05F5A0EFF89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8FDC4A-9396-B1DD-2F73-ED72E9B97C8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D28B54-9BE2-AF83-A487-F838B01E5B8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D86968A-E022-655D-6F1B-6E1733141B0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B71F185-B813-DB95-1E66-B0B180FE9A1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7F49844-F899-1948-CB2C-06BE7EA05027}"/>
              </a:ext>
            </a:extLst>
          </p:cNvPr>
          <p:cNvSpPr>
            <a:spLocks noGrp="1"/>
          </p:cNvSpPr>
          <p:nvPr>
            <p:ph type="dt" sz="half" idx="10"/>
          </p:nvPr>
        </p:nvSpPr>
        <p:spPr/>
        <p:txBody>
          <a:bodyPr/>
          <a:lstStyle/>
          <a:p>
            <a:fld id="{74BF2CBD-AAE8-488D-A010-499E48826E9E}" type="datetimeFigureOut">
              <a:rPr lang="en-GB" smtClean="0"/>
              <a:t>07/11/2025</a:t>
            </a:fld>
            <a:endParaRPr lang="en-GB"/>
          </a:p>
        </p:txBody>
      </p:sp>
      <p:sp>
        <p:nvSpPr>
          <p:cNvPr id="8" name="Footer Placeholder 7">
            <a:extLst>
              <a:ext uri="{FF2B5EF4-FFF2-40B4-BE49-F238E27FC236}">
                <a16:creationId xmlns:a16="http://schemas.microsoft.com/office/drawing/2014/main" id="{C2A4031C-FC71-0A2E-592B-AAAB04966B3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3A0BD3B-DD9D-C456-BF1E-41855C3DC62D}"/>
              </a:ext>
            </a:extLst>
          </p:cNvPr>
          <p:cNvSpPr>
            <a:spLocks noGrp="1"/>
          </p:cNvSpPr>
          <p:nvPr>
            <p:ph type="sldNum" sz="quarter" idx="12"/>
          </p:nvPr>
        </p:nvSpPr>
        <p:spPr/>
        <p:txBody>
          <a:bodyPr/>
          <a:lstStyle/>
          <a:p>
            <a:fld id="{0386FB44-C6A2-4082-8655-76B12981A4D9}" type="slidenum">
              <a:rPr lang="en-GB" smtClean="0"/>
              <a:t>‹#›</a:t>
            </a:fld>
            <a:endParaRPr lang="en-GB"/>
          </a:p>
        </p:txBody>
      </p:sp>
    </p:spTree>
    <p:extLst>
      <p:ext uri="{BB962C8B-B14F-4D97-AF65-F5344CB8AC3E}">
        <p14:creationId xmlns:p14="http://schemas.microsoft.com/office/powerpoint/2010/main" val="25975515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BBCC3-DA0B-B5CE-5839-E07893E0C57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E61DD54-9B5B-AF6E-CB02-86983C4654F3}"/>
              </a:ext>
            </a:extLst>
          </p:cNvPr>
          <p:cNvSpPr>
            <a:spLocks noGrp="1"/>
          </p:cNvSpPr>
          <p:nvPr>
            <p:ph type="dt" sz="half" idx="10"/>
          </p:nvPr>
        </p:nvSpPr>
        <p:spPr/>
        <p:txBody>
          <a:bodyPr/>
          <a:lstStyle/>
          <a:p>
            <a:fld id="{74BF2CBD-AAE8-488D-A010-499E48826E9E}" type="datetimeFigureOut">
              <a:rPr lang="en-GB" smtClean="0"/>
              <a:t>07/11/2025</a:t>
            </a:fld>
            <a:endParaRPr lang="en-GB"/>
          </a:p>
        </p:txBody>
      </p:sp>
      <p:sp>
        <p:nvSpPr>
          <p:cNvPr id="4" name="Footer Placeholder 3">
            <a:extLst>
              <a:ext uri="{FF2B5EF4-FFF2-40B4-BE49-F238E27FC236}">
                <a16:creationId xmlns:a16="http://schemas.microsoft.com/office/drawing/2014/main" id="{D22B0B7C-FD20-6597-8615-0F3B8274992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E9EB29C-A2E0-7903-CA96-CEE750D2640D}"/>
              </a:ext>
            </a:extLst>
          </p:cNvPr>
          <p:cNvSpPr>
            <a:spLocks noGrp="1"/>
          </p:cNvSpPr>
          <p:nvPr>
            <p:ph type="sldNum" sz="quarter" idx="12"/>
          </p:nvPr>
        </p:nvSpPr>
        <p:spPr/>
        <p:txBody>
          <a:bodyPr/>
          <a:lstStyle/>
          <a:p>
            <a:fld id="{0386FB44-C6A2-4082-8655-76B12981A4D9}" type="slidenum">
              <a:rPr lang="en-GB" smtClean="0"/>
              <a:t>‹#›</a:t>
            </a:fld>
            <a:endParaRPr lang="en-GB"/>
          </a:p>
        </p:txBody>
      </p:sp>
    </p:spTree>
    <p:extLst>
      <p:ext uri="{BB962C8B-B14F-4D97-AF65-F5344CB8AC3E}">
        <p14:creationId xmlns:p14="http://schemas.microsoft.com/office/powerpoint/2010/main" val="22882904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A88D7A-4380-7CEC-9692-57D03737AC37}"/>
              </a:ext>
            </a:extLst>
          </p:cNvPr>
          <p:cNvSpPr>
            <a:spLocks noGrp="1"/>
          </p:cNvSpPr>
          <p:nvPr>
            <p:ph type="dt" sz="half" idx="10"/>
          </p:nvPr>
        </p:nvSpPr>
        <p:spPr/>
        <p:txBody>
          <a:bodyPr/>
          <a:lstStyle/>
          <a:p>
            <a:fld id="{74BF2CBD-AAE8-488D-A010-499E48826E9E}" type="datetimeFigureOut">
              <a:rPr lang="en-GB" smtClean="0"/>
              <a:t>07/11/2025</a:t>
            </a:fld>
            <a:endParaRPr lang="en-GB"/>
          </a:p>
        </p:txBody>
      </p:sp>
      <p:sp>
        <p:nvSpPr>
          <p:cNvPr id="3" name="Footer Placeholder 2">
            <a:extLst>
              <a:ext uri="{FF2B5EF4-FFF2-40B4-BE49-F238E27FC236}">
                <a16:creationId xmlns:a16="http://schemas.microsoft.com/office/drawing/2014/main" id="{FE95E92A-C3F5-D539-68C2-AD08F9BA861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042D895-2FA1-0316-5D8E-BEE18178CC1C}"/>
              </a:ext>
            </a:extLst>
          </p:cNvPr>
          <p:cNvSpPr>
            <a:spLocks noGrp="1"/>
          </p:cNvSpPr>
          <p:nvPr>
            <p:ph type="sldNum" sz="quarter" idx="12"/>
          </p:nvPr>
        </p:nvSpPr>
        <p:spPr/>
        <p:txBody>
          <a:bodyPr/>
          <a:lstStyle/>
          <a:p>
            <a:fld id="{0386FB44-C6A2-4082-8655-76B12981A4D9}" type="slidenum">
              <a:rPr lang="en-GB" smtClean="0"/>
              <a:t>‹#›</a:t>
            </a:fld>
            <a:endParaRPr lang="en-GB"/>
          </a:p>
        </p:txBody>
      </p:sp>
    </p:spTree>
    <p:extLst>
      <p:ext uri="{BB962C8B-B14F-4D97-AF65-F5344CB8AC3E}">
        <p14:creationId xmlns:p14="http://schemas.microsoft.com/office/powerpoint/2010/main" val="31124077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3AC5E-ACCA-D494-C14A-9CD0445272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0D24338-0F32-1E73-82C3-94F3B2BACFD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E8EC729-7C43-0676-3F37-336CB8F34D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32A630-CA6A-93F9-42B8-A17943596C5A}"/>
              </a:ext>
            </a:extLst>
          </p:cNvPr>
          <p:cNvSpPr>
            <a:spLocks noGrp="1"/>
          </p:cNvSpPr>
          <p:nvPr>
            <p:ph type="dt" sz="half" idx="10"/>
          </p:nvPr>
        </p:nvSpPr>
        <p:spPr/>
        <p:txBody>
          <a:bodyPr/>
          <a:lstStyle/>
          <a:p>
            <a:fld id="{74BF2CBD-AAE8-488D-A010-499E48826E9E}" type="datetimeFigureOut">
              <a:rPr lang="en-GB" smtClean="0"/>
              <a:t>07/11/2025</a:t>
            </a:fld>
            <a:endParaRPr lang="en-GB"/>
          </a:p>
        </p:txBody>
      </p:sp>
      <p:sp>
        <p:nvSpPr>
          <p:cNvPr id="6" name="Footer Placeholder 5">
            <a:extLst>
              <a:ext uri="{FF2B5EF4-FFF2-40B4-BE49-F238E27FC236}">
                <a16:creationId xmlns:a16="http://schemas.microsoft.com/office/drawing/2014/main" id="{6F2E8924-4F7A-4EE3-3465-35FFC2EBA7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A89025-4CBC-EEDB-7409-7736F5FD186C}"/>
              </a:ext>
            </a:extLst>
          </p:cNvPr>
          <p:cNvSpPr>
            <a:spLocks noGrp="1"/>
          </p:cNvSpPr>
          <p:nvPr>
            <p:ph type="sldNum" sz="quarter" idx="12"/>
          </p:nvPr>
        </p:nvSpPr>
        <p:spPr/>
        <p:txBody>
          <a:bodyPr/>
          <a:lstStyle/>
          <a:p>
            <a:fld id="{0386FB44-C6A2-4082-8655-76B12981A4D9}" type="slidenum">
              <a:rPr lang="en-GB" smtClean="0"/>
              <a:t>‹#›</a:t>
            </a:fld>
            <a:endParaRPr lang="en-GB"/>
          </a:p>
        </p:txBody>
      </p:sp>
    </p:spTree>
    <p:extLst>
      <p:ext uri="{BB962C8B-B14F-4D97-AF65-F5344CB8AC3E}">
        <p14:creationId xmlns:p14="http://schemas.microsoft.com/office/powerpoint/2010/main" val="19651596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45CBD-002A-1B40-447E-D6DEB418EB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21342A0-3E12-B9F9-8B7D-57D33A153CA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50E70F-CA07-8401-6345-AE18E17612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1BEBDC-5206-02BE-480B-C81E8A7C8ED7}"/>
              </a:ext>
            </a:extLst>
          </p:cNvPr>
          <p:cNvSpPr>
            <a:spLocks noGrp="1"/>
          </p:cNvSpPr>
          <p:nvPr>
            <p:ph type="dt" sz="half" idx="10"/>
          </p:nvPr>
        </p:nvSpPr>
        <p:spPr/>
        <p:txBody>
          <a:bodyPr/>
          <a:lstStyle/>
          <a:p>
            <a:fld id="{74BF2CBD-AAE8-488D-A010-499E48826E9E}" type="datetimeFigureOut">
              <a:rPr lang="en-GB" smtClean="0"/>
              <a:t>07/11/2025</a:t>
            </a:fld>
            <a:endParaRPr lang="en-GB"/>
          </a:p>
        </p:txBody>
      </p:sp>
      <p:sp>
        <p:nvSpPr>
          <p:cNvPr id="6" name="Footer Placeholder 5">
            <a:extLst>
              <a:ext uri="{FF2B5EF4-FFF2-40B4-BE49-F238E27FC236}">
                <a16:creationId xmlns:a16="http://schemas.microsoft.com/office/drawing/2014/main" id="{EE00948A-3058-844A-A3C5-B8B6CAA8E0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427295-AAF2-30EB-C59E-C605B6519F2E}"/>
              </a:ext>
            </a:extLst>
          </p:cNvPr>
          <p:cNvSpPr>
            <a:spLocks noGrp="1"/>
          </p:cNvSpPr>
          <p:nvPr>
            <p:ph type="sldNum" sz="quarter" idx="12"/>
          </p:nvPr>
        </p:nvSpPr>
        <p:spPr/>
        <p:txBody>
          <a:bodyPr/>
          <a:lstStyle/>
          <a:p>
            <a:fld id="{0386FB44-C6A2-4082-8655-76B12981A4D9}" type="slidenum">
              <a:rPr lang="en-GB" smtClean="0"/>
              <a:t>‹#›</a:t>
            </a:fld>
            <a:endParaRPr lang="en-GB"/>
          </a:p>
        </p:txBody>
      </p:sp>
    </p:spTree>
    <p:extLst>
      <p:ext uri="{BB962C8B-B14F-4D97-AF65-F5344CB8AC3E}">
        <p14:creationId xmlns:p14="http://schemas.microsoft.com/office/powerpoint/2010/main" val="29984912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4B434-B814-2083-5AC2-B35B4488123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D84992E-190F-1EA8-FBB1-A9FA9646371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9FFB6A-02E3-CBDF-EFFE-12FC9024AAF3}"/>
              </a:ext>
            </a:extLst>
          </p:cNvPr>
          <p:cNvSpPr>
            <a:spLocks noGrp="1"/>
          </p:cNvSpPr>
          <p:nvPr>
            <p:ph type="dt" sz="half" idx="10"/>
          </p:nvPr>
        </p:nvSpPr>
        <p:spPr/>
        <p:txBody>
          <a:bodyPr/>
          <a:lstStyle/>
          <a:p>
            <a:fld id="{74BF2CBD-AAE8-488D-A010-499E48826E9E}" type="datetimeFigureOut">
              <a:rPr lang="en-GB" smtClean="0"/>
              <a:t>07/11/2025</a:t>
            </a:fld>
            <a:endParaRPr lang="en-GB"/>
          </a:p>
        </p:txBody>
      </p:sp>
      <p:sp>
        <p:nvSpPr>
          <p:cNvPr id="5" name="Footer Placeholder 4">
            <a:extLst>
              <a:ext uri="{FF2B5EF4-FFF2-40B4-BE49-F238E27FC236}">
                <a16:creationId xmlns:a16="http://schemas.microsoft.com/office/drawing/2014/main" id="{276300D7-1C42-747C-7D6F-145105CCA6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AC3F65-E341-ABF9-2F1C-132294EFED9C}"/>
              </a:ext>
            </a:extLst>
          </p:cNvPr>
          <p:cNvSpPr>
            <a:spLocks noGrp="1"/>
          </p:cNvSpPr>
          <p:nvPr>
            <p:ph type="sldNum" sz="quarter" idx="12"/>
          </p:nvPr>
        </p:nvSpPr>
        <p:spPr/>
        <p:txBody>
          <a:bodyPr/>
          <a:lstStyle/>
          <a:p>
            <a:fld id="{0386FB44-C6A2-4082-8655-76B12981A4D9}" type="slidenum">
              <a:rPr lang="en-GB" smtClean="0"/>
              <a:t>‹#›</a:t>
            </a:fld>
            <a:endParaRPr lang="en-GB"/>
          </a:p>
        </p:txBody>
      </p:sp>
    </p:spTree>
    <p:extLst>
      <p:ext uri="{BB962C8B-B14F-4D97-AF65-F5344CB8AC3E}">
        <p14:creationId xmlns:p14="http://schemas.microsoft.com/office/powerpoint/2010/main" val="9952503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990D4B-D3A6-78E6-3474-2774823AE2B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902A544-122F-7757-E195-1070D69197A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D46559-9D4E-068B-1E7D-7B2407362CE6}"/>
              </a:ext>
            </a:extLst>
          </p:cNvPr>
          <p:cNvSpPr>
            <a:spLocks noGrp="1"/>
          </p:cNvSpPr>
          <p:nvPr>
            <p:ph type="dt" sz="half" idx="10"/>
          </p:nvPr>
        </p:nvSpPr>
        <p:spPr/>
        <p:txBody>
          <a:bodyPr/>
          <a:lstStyle/>
          <a:p>
            <a:fld id="{74BF2CBD-AAE8-488D-A010-499E48826E9E}" type="datetimeFigureOut">
              <a:rPr lang="en-GB" smtClean="0"/>
              <a:t>07/11/2025</a:t>
            </a:fld>
            <a:endParaRPr lang="en-GB"/>
          </a:p>
        </p:txBody>
      </p:sp>
      <p:sp>
        <p:nvSpPr>
          <p:cNvPr id="5" name="Footer Placeholder 4">
            <a:extLst>
              <a:ext uri="{FF2B5EF4-FFF2-40B4-BE49-F238E27FC236}">
                <a16:creationId xmlns:a16="http://schemas.microsoft.com/office/drawing/2014/main" id="{6F88DC46-56A1-CFB1-E658-2E6E9C1855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6225C4-A717-F215-60E2-3F13FACBC0B8}"/>
              </a:ext>
            </a:extLst>
          </p:cNvPr>
          <p:cNvSpPr>
            <a:spLocks noGrp="1"/>
          </p:cNvSpPr>
          <p:nvPr>
            <p:ph type="sldNum" sz="quarter" idx="12"/>
          </p:nvPr>
        </p:nvSpPr>
        <p:spPr/>
        <p:txBody>
          <a:bodyPr/>
          <a:lstStyle/>
          <a:p>
            <a:fld id="{0386FB44-C6A2-4082-8655-76B12981A4D9}" type="slidenum">
              <a:rPr lang="en-GB" smtClean="0"/>
              <a:t>‹#›</a:t>
            </a:fld>
            <a:endParaRPr lang="en-GB"/>
          </a:p>
        </p:txBody>
      </p:sp>
    </p:spTree>
    <p:extLst>
      <p:ext uri="{BB962C8B-B14F-4D97-AF65-F5344CB8AC3E}">
        <p14:creationId xmlns:p14="http://schemas.microsoft.com/office/powerpoint/2010/main" val="31095068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74BF2CBD-AAE8-488D-A010-499E48826E9E}" type="datetimeFigureOut">
              <a:rPr lang="en-GB" smtClean="0"/>
              <a:t>07/11/2025</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0386FB44-C6A2-4082-8655-76B12981A4D9}"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276427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6026946-3D12-14E9-E4C2-41CB9FB671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69D1F4A-4999-81A5-168F-59AE601C0B5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9DAA42-345D-8B24-B330-E7BAB15AD68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4BF2CBD-AAE8-488D-A010-499E48826E9E}" type="datetimeFigureOut">
              <a:rPr lang="en-GB" smtClean="0"/>
              <a:t>07/11/2025</a:t>
            </a:fld>
            <a:endParaRPr lang="en-GB"/>
          </a:p>
        </p:txBody>
      </p:sp>
      <p:sp>
        <p:nvSpPr>
          <p:cNvPr id="5" name="Footer Placeholder 4">
            <a:extLst>
              <a:ext uri="{FF2B5EF4-FFF2-40B4-BE49-F238E27FC236}">
                <a16:creationId xmlns:a16="http://schemas.microsoft.com/office/drawing/2014/main" id="{3E5A1EE7-7ECC-D875-F9F8-053743379A2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DA0058F-87C8-42DF-B679-D7AF1059EE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86FB44-C6A2-4082-8655-76B12981A4D9}" type="slidenum">
              <a:rPr lang="en-GB" smtClean="0"/>
              <a:t>‹#›</a:t>
            </a:fld>
            <a:endParaRPr lang="en-GB"/>
          </a:p>
        </p:txBody>
      </p:sp>
    </p:spTree>
    <p:extLst>
      <p:ext uri="{BB962C8B-B14F-4D97-AF65-F5344CB8AC3E}">
        <p14:creationId xmlns:p14="http://schemas.microsoft.com/office/powerpoint/2010/main" val="427759648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8.xml"/><Relationship Id="rId1" Type="http://schemas.openxmlformats.org/officeDocument/2006/relationships/video" Target="https://www.youtube.com/embed/Qm9zcFXiXsg?feature=oembed" TargetMode="Externa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8.xml"/><Relationship Id="rId1" Type="http://schemas.openxmlformats.org/officeDocument/2006/relationships/video" Target="https://www.youtube.com/embed/86adJiAyX74?start=233&amp;feature=oembed" TargetMode="Externa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1.png"/><Relationship Id="rId7"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hyperlink" Target="https://www.menti.com/alhfgytmnz6p" TargetMode="External"/><Relationship Id="rId5" Type="http://schemas.openxmlformats.org/officeDocument/2006/relationships/hyperlink" Target="https://www.menti.com/al64e85izp7z" TargetMode="External"/><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3" Type="http://schemas.openxmlformats.org/officeDocument/2006/relationships/hyperlink" Target="https://openclipart.org/detail/227978" TargetMode="External"/><Relationship Id="rId2" Type="http://schemas.openxmlformats.org/officeDocument/2006/relationships/image" Target="../media/image22.pn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8" Type="http://schemas.openxmlformats.org/officeDocument/2006/relationships/image" Target="../media/image27.jpg"/><Relationship Id="rId3" Type="http://schemas.openxmlformats.org/officeDocument/2006/relationships/image" Target="../media/image23.png"/><Relationship Id="rId7" Type="http://schemas.openxmlformats.org/officeDocument/2006/relationships/image" Target="../media/image26.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hyperlink" Target="https://pxhere.com/en/photo/1361508" TargetMode="External"/><Relationship Id="rId5" Type="http://schemas.openxmlformats.org/officeDocument/2006/relationships/image" Target="../media/image25.jpg"/><Relationship Id="rId4" Type="http://schemas.openxmlformats.org/officeDocument/2006/relationships/image" Target="../media/image24.png"/><Relationship Id="rId9" Type="http://schemas.openxmlformats.org/officeDocument/2006/relationships/hyperlink" Target="https://www.hrconnect.cl/desarrollo/el-impacto-de-las-soft-skills-en-el-aprendizaje-de-idiomas-y-desarrollo-profesional/"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hyperlink" Target="https://www.menti.com/al64e85izp7z" TargetMode="External"/><Relationship Id="rId2" Type="http://schemas.openxmlformats.org/officeDocument/2006/relationships/notesSlide" Target="../notesSlides/notesSlide15.xml"/><Relationship Id="rId1" Type="http://schemas.openxmlformats.org/officeDocument/2006/relationships/slideLayout" Target="../slideLayouts/slideLayout18.xml"/><Relationship Id="rId6" Type="http://schemas.openxmlformats.org/officeDocument/2006/relationships/image" Target="../media/image13.png"/><Relationship Id="rId5" Type="http://schemas.openxmlformats.org/officeDocument/2006/relationships/image" Target="../media/image14.png"/><Relationship Id="rId4" Type="http://schemas.openxmlformats.org/officeDocument/2006/relationships/hyperlink" Target="https://www.menti.com/alhfgytmnz6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7A7B8E9-573B-8511-F0B8-60286D0D6949}"/>
              </a:ext>
            </a:extLst>
          </p:cNvPr>
          <p:cNvSpPr txBox="1"/>
          <p:nvPr/>
        </p:nvSpPr>
        <p:spPr>
          <a:xfrm>
            <a:off x="966952" y="1346338"/>
            <a:ext cx="10879608" cy="1200329"/>
          </a:xfrm>
          <a:prstGeom prst="rect">
            <a:avLst/>
          </a:prstGeom>
          <a:noFill/>
        </p:spPr>
        <p:txBody>
          <a:bodyPr wrap="square">
            <a:spAutoFit/>
          </a:bodyPr>
          <a:lstStyle/>
          <a:p>
            <a:r>
              <a:rPr lang="en-US" sz="2400" i="0" dirty="0">
                <a:solidFill>
                  <a:srgbClr val="777777"/>
                </a:solidFill>
                <a:effectLst/>
                <a:latin typeface="Open Sans" panose="020B0606030504020204" pitchFamily="34" charset="0"/>
              </a:rPr>
              <a:t>“You are required to present a 10-minute session pitched at FHEQ level 4 students on ''How are AI literacy and digital skills used to successfully support businesses successfully transition to an Industry 5.0 ecosystem"</a:t>
            </a:r>
            <a:endParaRPr lang="en-GB" sz="2400" dirty="0"/>
          </a:p>
        </p:txBody>
      </p:sp>
      <p:sp>
        <p:nvSpPr>
          <p:cNvPr id="5" name="TextBox 4">
            <a:extLst>
              <a:ext uri="{FF2B5EF4-FFF2-40B4-BE49-F238E27FC236}">
                <a16:creationId xmlns:a16="http://schemas.microsoft.com/office/drawing/2014/main" id="{61023116-AEDA-8AA9-6193-D33EA4C22F91}"/>
              </a:ext>
            </a:extLst>
          </p:cNvPr>
          <p:cNvSpPr txBox="1"/>
          <p:nvPr/>
        </p:nvSpPr>
        <p:spPr>
          <a:xfrm>
            <a:off x="966952" y="4034334"/>
            <a:ext cx="7502134" cy="1477328"/>
          </a:xfrm>
          <a:prstGeom prst="rect">
            <a:avLst/>
          </a:prstGeom>
          <a:noFill/>
        </p:spPr>
        <p:txBody>
          <a:bodyPr wrap="square">
            <a:spAutoFit/>
          </a:bodyPr>
          <a:lstStyle/>
          <a:p>
            <a:r>
              <a:rPr lang="en-US" b="0" i="0" dirty="0">
                <a:solidFill>
                  <a:srgbClr val="777777"/>
                </a:solidFill>
                <a:effectLst/>
                <a:latin typeface="Open Sans" panose="020B0606030504020204" pitchFamily="34" charset="0"/>
              </a:rPr>
              <a:t>Our students at IICL may have some of the following characteristics: First in family to attend HE; Unfamiliar with the expectations and responsibilities that come from being a university student; 90% of students enter on a Level 4 Certificate programme in Business or Computing Skills.</a:t>
            </a:r>
            <a:endParaRPr lang="en-GB" dirty="0"/>
          </a:p>
        </p:txBody>
      </p:sp>
      <p:sp>
        <p:nvSpPr>
          <p:cNvPr id="7" name="TextBox 6">
            <a:extLst>
              <a:ext uri="{FF2B5EF4-FFF2-40B4-BE49-F238E27FC236}">
                <a16:creationId xmlns:a16="http://schemas.microsoft.com/office/drawing/2014/main" id="{D92EB7F4-F5B8-BFF9-FE22-B80190184BDB}"/>
              </a:ext>
            </a:extLst>
          </p:cNvPr>
          <p:cNvSpPr txBox="1"/>
          <p:nvPr/>
        </p:nvSpPr>
        <p:spPr>
          <a:xfrm>
            <a:off x="966952" y="557784"/>
            <a:ext cx="3513608" cy="523220"/>
          </a:xfrm>
          <a:prstGeom prst="rect">
            <a:avLst/>
          </a:prstGeom>
          <a:noFill/>
        </p:spPr>
        <p:txBody>
          <a:bodyPr wrap="square" rtlCol="0">
            <a:spAutoFit/>
          </a:bodyPr>
          <a:lstStyle/>
          <a:p>
            <a:r>
              <a:rPr lang="en-US" sz="2800" dirty="0">
                <a:solidFill>
                  <a:srgbClr val="777777"/>
                </a:solidFill>
                <a:latin typeface="Open Sans" panose="020B0606030504020204" pitchFamily="34" charset="0"/>
              </a:rPr>
              <a:t>Presentation Brief:</a:t>
            </a:r>
            <a:endParaRPr lang="en-GB" sz="2800" dirty="0"/>
          </a:p>
        </p:txBody>
      </p:sp>
    </p:spTree>
    <p:extLst>
      <p:ext uri="{BB962C8B-B14F-4D97-AF65-F5344CB8AC3E}">
        <p14:creationId xmlns:p14="http://schemas.microsoft.com/office/powerpoint/2010/main" val="42151720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B2F8A1F-A401-4FD4-96E2-76760036D545}"/>
              </a:ext>
            </a:extLst>
          </p:cNvPr>
          <p:cNvPicPr>
            <a:picLocks noChangeAspect="1"/>
          </p:cNvPicPr>
          <p:nvPr/>
        </p:nvPicPr>
        <p:blipFill>
          <a:blip r:embed="rId3"/>
          <a:stretch>
            <a:fillRect/>
          </a:stretch>
        </p:blipFill>
        <p:spPr>
          <a:xfrm>
            <a:off x="609600" y="0"/>
            <a:ext cx="10972800" cy="6858000"/>
          </a:xfrm>
          <a:prstGeom prst="rect">
            <a:avLst/>
          </a:prstGeom>
        </p:spPr>
      </p:pic>
      <p:sp>
        <p:nvSpPr>
          <p:cNvPr id="4" name="Rectangle 3">
            <a:extLst>
              <a:ext uri="{FF2B5EF4-FFF2-40B4-BE49-F238E27FC236}">
                <a16:creationId xmlns:a16="http://schemas.microsoft.com/office/drawing/2014/main" id="{161545A7-E3ED-B670-665E-D028F70FAF43}"/>
              </a:ext>
            </a:extLst>
          </p:cNvPr>
          <p:cNvSpPr/>
          <p:nvPr/>
        </p:nvSpPr>
        <p:spPr>
          <a:xfrm>
            <a:off x="609600" y="0"/>
            <a:ext cx="10972800" cy="833120"/>
          </a:xfrm>
          <a:prstGeom prst="rect">
            <a:avLst/>
          </a:prstGeom>
          <a:solidFill>
            <a:schemeClr val="tx1">
              <a:lumMod val="95000"/>
              <a:lumOff val="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79906C18-A135-693F-B04A-5822F35BC8AD}"/>
              </a:ext>
            </a:extLst>
          </p:cNvPr>
          <p:cNvSpPr/>
          <p:nvPr/>
        </p:nvSpPr>
        <p:spPr>
          <a:xfrm>
            <a:off x="6248400" y="3556000"/>
            <a:ext cx="4754880" cy="48768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934860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F788663-33E0-478C-5905-0AD5BF5C61B3}"/>
              </a:ext>
            </a:extLst>
          </p:cNvPr>
          <p:cNvPicPr>
            <a:picLocks noChangeAspect="1"/>
          </p:cNvPicPr>
          <p:nvPr/>
        </p:nvPicPr>
        <p:blipFill>
          <a:blip r:embed="rId3"/>
          <a:stretch>
            <a:fillRect/>
          </a:stretch>
        </p:blipFill>
        <p:spPr>
          <a:xfrm>
            <a:off x="609600" y="0"/>
            <a:ext cx="10972800" cy="6858000"/>
          </a:xfrm>
          <a:prstGeom prst="rect">
            <a:avLst/>
          </a:prstGeom>
        </p:spPr>
      </p:pic>
      <p:pic>
        <p:nvPicPr>
          <p:cNvPr id="5" name="Picture 4">
            <a:extLst>
              <a:ext uri="{FF2B5EF4-FFF2-40B4-BE49-F238E27FC236}">
                <a16:creationId xmlns:a16="http://schemas.microsoft.com/office/drawing/2014/main" id="{83269914-156B-C8E7-769A-B01DA005EC2D}"/>
              </a:ext>
            </a:extLst>
          </p:cNvPr>
          <p:cNvPicPr>
            <a:picLocks noChangeAspect="1"/>
          </p:cNvPicPr>
          <p:nvPr/>
        </p:nvPicPr>
        <p:blipFill>
          <a:blip r:embed="rId4"/>
          <a:stretch>
            <a:fillRect/>
          </a:stretch>
        </p:blipFill>
        <p:spPr>
          <a:xfrm>
            <a:off x="609600" y="0"/>
            <a:ext cx="10972800" cy="6858000"/>
          </a:xfrm>
          <a:prstGeom prst="rect">
            <a:avLst/>
          </a:prstGeom>
        </p:spPr>
      </p:pic>
    </p:spTree>
    <p:extLst>
      <p:ext uri="{BB962C8B-B14F-4D97-AF65-F5344CB8AC3E}">
        <p14:creationId xmlns:p14="http://schemas.microsoft.com/office/powerpoint/2010/main" val="115128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B8185F8-CD19-73A4-B122-0DEFCBCE920A}"/>
              </a:ext>
            </a:extLst>
          </p:cNvPr>
          <p:cNvPicPr>
            <a:picLocks noChangeAspect="1"/>
          </p:cNvPicPr>
          <p:nvPr/>
        </p:nvPicPr>
        <p:blipFill>
          <a:blip r:embed="rId3"/>
          <a:stretch>
            <a:fillRect/>
          </a:stretch>
        </p:blipFill>
        <p:spPr>
          <a:xfrm>
            <a:off x="609600" y="0"/>
            <a:ext cx="10972800" cy="6858000"/>
          </a:xfrm>
          <a:prstGeom prst="rect">
            <a:avLst/>
          </a:prstGeom>
        </p:spPr>
      </p:pic>
      <p:pic>
        <p:nvPicPr>
          <p:cNvPr id="5" name="Picture 4">
            <a:extLst>
              <a:ext uri="{FF2B5EF4-FFF2-40B4-BE49-F238E27FC236}">
                <a16:creationId xmlns:a16="http://schemas.microsoft.com/office/drawing/2014/main" id="{23F47ACD-4A80-9134-BD99-7E40893CBA10}"/>
              </a:ext>
            </a:extLst>
          </p:cNvPr>
          <p:cNvPicPr>
            <a:picLocks noChangeAspect="1"/>
          </p:cNvPicPr>
          <p:nvPr/>
        </p:nvPicPr>
        <p:blipFill>
          <a:blip r:embed="rId4"/>
          <a:stretch>
            <a:fillRect/>
          </a:stretch>
        </p:blipFill>
        <p:spPr>
          <a:xfrm>
            <a:off x="609600" y="0"/>
            <a:ext cx="10972800" cy="6858000"/>
          </a:xfrm>
          <a:prstGeom prst="rect">
            <a:avLst/>
          </a:prstGeom>
        </p:spPr>
      </p:pic>
    </p:spTree>
    <p:extLst>
      <p:ext uri="{BB962C8B-B14F-4D97-AF65-F5344CB8AC3E}">
        <p14:creationId xmlns:p14="http://schemas.microsoft.com/office/powerpoint/2010/main" val="4436277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6B46E6-CAE8-F687-8C7B-1ABE6A5A3002}"/>
            </a:ext>
          </a:extLst>
        </p:cNvPr>
        <p:cNvGrpSpPr/>
        <p:nvPr/>
      </p:nvGrpSpPr>
      <p:grpSpPr>
        <a:xfrm>
          <a:off x="0" y="0"/>
          <a:ext cx="0" cy="0"/>
          <a:chOff x="0" y="0"/>
          <a:chExt cx="0" cy="0"/>
        </a:xfrm>
      </p:grpSpPr>
      <p:pic>
        <p:nvPicPr>
          <p:cNvPr id="2" name="Online Media 1" title="Robots Building Cars">
            <a:hlinkClick r:id="" action="ppaction://media"/>
            <a:extLst>
              <a:ext uri="{FF2B5EF4-FFF2-40B4-BE49-F238E27FC236}">
                <a16:creationId xmlns:a16="http://schemas.microsoft.com/office/drawing/2014/main" id="{EF843159-6342-81A3-1EB6-75DF9841E9CC}"/>
              </a:ext>
            </a:extLst>
          </p:cNvPr>
          <p:cNvPicPr>
            <a:picLocks noRot="1" noChangeAspect="1"/>
          </p:cNvPicPr>
          <p:nvPr>
            <a:videoFile r:link="rId1"/>
          </p:nvPr>
        </p:nvPicPr>
        <p:blipFill>
          <a:blip r:embed="rId4"/>
          <a:stretch>
            <a:fillRect/>
          </a:stretch>
        </p:blipFill>
        <p:spPr>
          <a:xfrm>
            <a:off x="1592943" y="1190171"/>
            <a:ext cx="8605816" cy="4862286"/>
          </a:xfrm>
          <a:prstGeom prst="rect">
            <a:avLst/>
          </a:prstGeom>
        </p:spPr>
      </p:pic>
      <p:sp>
        <p:nvSpPr>
          <p:cNvPr id="5" name="TextBox 4">
            <a:extLst>
              <a:ext uri="{FF2B5EF4-FFF2-40B4-BE49-F238E27FC236}">
                <a16:creationId xmlns:a16="http://schemas.microsoft.com/office/drawing/2014/main" id="{88C39AE3-0CD0-71AE-84EA-4861169AB95C}"/>
              </a:ext>
            </a:extLst>
          </p:cNvPr>
          <p:cNvSpPr txBox="1"/>
          <p:nvPr/>
        </p:nvSpPr>
        <p:spPr>
          <a:xfrm>
            <a:off x="4828120" y="250371"/>
            <a:ext cx="2766591" cy="646331"/>
          </a:xfrm>
          <a:prstGeom prst="rect">
            <a:avLst/>
          </a:prstGeom>
          <a:noFill/>
        </p:spPr>
        <p:txBody>
          <a:bodyPr wrap="none" rtlCol="0">
            <a:spAutoFit/>
          </a:bodyPr>
          <a:lstStyle/>
          <a:p>
            <a:r>
              <a:rPr lang="en-US" sz="3600" dirty="0"/>
              <a:t>Industry 4.0?</a:t>
            </a:r>
            <a:endParaRPr lang="en-GB" sz="3600" dirty="0"/>
          </a:p>
        </p:txBody>
      </p:sp>
    </p:spTree>
    <p:extLst>
      <p:ext uri="{BB962C8B-B14F-4D97-AF65-F5344CB8AC3E}">
        <p14:creationId xmlns:p14="http://schemas.microsoft.com/office/powerpoint/2010/main" val="3333870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7E91C31-EDA6-349D-F876-8AED4BD12257}"/>
              </a:ext>
            </a:extLst>
          </p:cNvPr>
          <p:cNvPicPr>
            <a:picLocks noChangeAspect="1"/>
          </p:cNvPicPr>
          <p:nvPr/>
        </p:nvPicPr>
        <p:blipFill>
          <a:blip r:embed="rId3"/>
          <a:stretch>
            <a:fillRect/>
          </a:stretch>
        </p:blipFill>
        <p:spPr>
          <a:xfrm>
            <a:off x="609600" y="0"/>
            <a:ext cx="10972800" cy="6858000"/>
          </a:xfrm>
          <a:prstGeom prst="rect">
            <a:avLst/>
          </a:prstGeom>
        </p:spPr>
      </p:pic>
      <p:pic>
        <p:nvPicPr>
          <p:cNvPr id="5" name="Picture 4">
            <a:extLst>
              <a:ext uri="{FF2B5EF4-FFF2-40B4-BE49-F238E27FC236}">
                <a16:creationId xmlns:a16="http://schemas.microsoft.com/office/drawing/2014/main" id="{9151BDFC-A022-6D71-09AF-4909C2ED656E}"/>
              </a:ext>
            </a:extLst>
          </p:cNvPr>
          <p:cNvPicPr>
            <a:picLocks noChangeAspect="1"/>
          </p:cNvPicPr>
          <p:nvPr/>
        </p:nvPicPr>
        <p:blipFill>
          <a:blip r:embed="rId4"/>
          <a:stretch>
            <a:fillRect/>
          </a:stretch>
        </p:blipFill>
        <p:spPr>
          <a:xfrm>
            <a:off x="609600" y="0"/>
            <a:ext cx="10972800" cy="6858000"/>
          </a:xfrm>
          <a:prstGeom prst="rect">
            <a:avLst/>
          </a:prstGeom>
        </p:spPr>
      </p:pic>
    </p:spTree>
    <p:extLst>
      <p:ext uri="{BB962C8B-B14F-4D97-AF65-F5344CB8AC3E}">
        <p14:creationId xmlns:p14="http://schemas.microsoft.com/office/powerpoint/2010/main" val="20432327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6B46E6-CAE8-F687-8C7B-1ABE6A5A3002}"/>
            </a:ext>
          </a:extLst>
        </p:cNvPr>
        <p:cNvGrpSpPr/>
        <p:nvPr/>
      </p:nvGrpSpPr>
      <p:grpSpPr>
        <a:xfrm>
          <a:off x="0" y="0"/>
          <a:ext cx="0" cy="0"/>
          <a:chOff x="0" y="0"/>
          <a:chExt cx="0" cy="0"/>
        </a:xfrm>
      </p:grpSpPr>
      <p:pic>
        <p:nvPicPr>
          <p:cNvPr id="3" name="Online Media 2" title="What is Robotic Process Automation (RPA)? Easy Explanation With Practical Examples">
            <a:hlinkClick r:id="" action="ppaction://media"/>
            <a:extLst>
              <a:ext uri="{FF2B5EF4-FFF2-40B4-BE49-F238E27FC236}">
                <a16:creationId xmlns:a16="http://schemas.microsoft.com/office/drawing/2014/main" id="{6590B9D1-B65A-ACB7-F462-66F5B89FE830}"/>
              </a:ext>
            </a:extLst>
          </p:cNvPr>
          <p:cNvPicPr>
            <a:picLocks noRot="1" noChangeAspect="1"/>
          </p:cNvPicPr>
          <p:nvPr>
            <a:videoFile r:link="rId1"/>
          </p:nvPr>
        </p:nvPicPr>
        <p:blipFill>
          <a:blip r:embed="rId4"/>
          <a:stretch>
            <a:fillRect/>
          </a:stretch>
        </p:blipFill>
        <p:spPr>
          <a:xfrm>
            <a:off x="1016000" y="558800"/>
            <a:ext cx="10160000" cy="5740400"/>
          </a:xfrm>
          <a:prstGeom prst="rect">
            <a:avLst/>
          </a:prstGeom>
        </p:spPr>
      </p:pic>
    </p:spTree>
    <p:extLst>
      <p:ext uri="{BB962C8B-B14F-4D97-AF65-F5344CB8AC3E}">
        <p14:creationId xmlns:p14="http://schemas.microsoft.com/office/powerpoint/2010/main" val="209040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7C4F21-4FDB-C464-A77B-EF2A71EC76F4}"/>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28F0B1F4-CBFD-55C3-2014-31BA1FAA4E32}"/>
              </a:ext>
            </a:extLst>
          </p:cNvPr>
          <p:cNvPicPr>
            <a:picLocks noChangeAspect="1"/>
          </p:cNvPicPr>
          <p:nvPr/>
        </p:nvPicPr>
        <p:blipFill rotWithShape="1">
          <a:blip r:embed="rId3">
            <a:extLst>
              <a:ext uri="{28A0092B-C50C-407E-A947-70E740481C1C}">
                <a14:useLocalDpi xmlns:a14="http://schemas.microsoft.com/office/drawing/2010/main" val="0"/>
              </a:ext>
            </a:extLst>
          </a:blip>
          <a:srcRect l="4642" t="15050" r="4524" b="9671"/>
          <a:stretch>
            <a:fillRect/>
          </a:stretch>
        </p:blipFill>
        <p:spPr bwMode="auto">
          <a:xfrm>
            <a:off x="155307" y="1912023"/>
            <a:ext cx="7986725" cy="3829649"/>
          </a:xfrm>
          <a:prstGeom prst="rect">
            <a:avLst/>
          </a:prstGeom>
          <a:noFill/>
          <a:ln>
            <a:noFill/>
          </a:ln>
          <a:extLst>
            <a:ext uri="{53640926-AAD7-44D8-BBD7-CCE9431645EC}">
              <a14:shadowObscured xmlns:a14="http://schemas.microsoft.com/office/drawing/2010/main"/>
            </a:ext>
          </a:extLst>
        </p:spPr>
      </p:pic>
      <p:pic>
        <p:nvPicPr>
          <p:cNvPr id="3" name="Picture 2" descr="Infographic: What Are the Biggest Perceived Dangers of AI? | Statista">
            <a:extLst>
              <a:ext uri="{FF2B5EF4-FFF2-40B4-BE49-F238E27FC236}">
                <a16:creationId xmlns:a16="http://schemas.microsoft.com/office/drawing/2014/main" id="{7E113DBF-41A4-1D93-92BB-623FAB24CD8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56170" y="2211921"/>
            <a:ext cx="3413325" cy="34133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2C73B57-80D2-628A-6B89-D26985549CF3}"/>
              </a:ext>
            </a:extLst>
          </p:cNvPr>
          <p:cNvSpPr txBox="1"/>
          <p:nvPr/>
        </p:nvSpPr>
        <p:spPr>
          <a:xfrm>
            <a:off x="3840480" y="694944"/>
            <a:ext cx="3895344" cy="707886"/>
          </a:xfrm>
          <a:prstGeom prst="rect">
            <a:avLst/>
          </a:prstGeom>
          <a:noFill/>
        </p:spPr>
        <p:txBody>
          <a:bodyPr wrap="square" rtlCol="0">
            <a:spAutoFit/>
          </a:bodyPr>
          <a:lstStyle/>
          <a:p>
            <a:r>
              <a:rPr lang="en-US" sz="4000" dirty="0"/>
              <a:t>AI  Good or bad? </a:t>
            </a:r>
            <a:endParaRPr lang="en-GB" sz="4000" dirty="0"/>
          </a:p>
        </p:txBody>
      </p:sp>
      <p:sp>
        <p:nvSpPr>
          <p:cNvPr id="6" name="Rectangle 5">
            <a:extLst>
              <a:ext uri="{FF2B5EF4-FFF2-40B4-BE49-F238E27FC236}">
                <a16:creationId xmlns:a16="http://schemas.microsoft.com/office/drawing/2014/main" id="{30CF13FE-42DA-B822-9E7C-C0DE149C31AD}"/>
              </a:ext>
            </a:extLst>
          </p:cNvPr>
          <p:cNvSpPr/>
          <p:nvPr/>
        </p:nvSpPr>
        <p:spPr>
          <a:xfrm>
            <a:off x="2596896" y="1792224"/>
            <a:ext cx="3200400" cy="42976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D73E64EB-D680-BA7E-DFCD-4DE24425E741}"/>
              </a:ext>
            </a:extLst>
          </p:cNvPr>
          <p:cNvSpPr txBox="1"/>
          <p:nvPr/>
        </p:nvSpPr>
        <p:spPr>
          <a:xfrm>
            <a:off x="59047" y="-28294"/>
            <a:ext cx="3974934" cy="369332"/>
          </a:xfrm>
          <a:prstGeom prst="rect">
            <a:avLst/>
          </a:prstGeom>
          <a:noFill/>
        </p:spPr>
        <p:txBody>
          <a:bodyPr wrap="none" rtlCol="0">
            <a:spAutoFit/>
          </a:bodyPr>
          <a:lstStyle/>
          <a:p>
            <a:r>
              <a:rPr lang="en-GB" dirty="0">
                <a:hlinkClick r:id="rId5"/>
              </a:rPr>
              <a:t>https://www.menti.com/al64e85izp7z</a:t>
            </a:r>
            <a:r>
              <a:rPr lang="en-GB" dirty="0"/>
              <a:t> </a:t>
            </a:r>
          </a:p>
        </p:txBody>
      </p:sp>
      <p:sp>
        <p:nvSpPr>
          <p:cNvPr id="11" name="TextBox 10">
            <a:extLst>
              <a:ext uri="{FF2B5EF4-FFF2-40B4-BE49-F238E27FC236}">
                <a16:creationId xmlns:a16="http://schemas.microsoft.com/office/drawing/2014/main" id="{5BABB25F-20F0-7B77-178E-2837F971E107}"/>
              </a:ext>
            </a:extLst>
          </p:cNvPr>
          <p:cNvSpPr txBox="1"/>
          <p:nvPr/>
        </p:nvSpPr>
        <p:spPr>
          <a:xfrm>
            <a:off x="7963553" y="0"/>
            <a:ext cx="6096000" cy="369332"/>
          </a:xfrm>
          <a:prstGeom prst="rect">
            <a:avLst/>
          </a:prstGeom>
          <a:noFill/>
        </p:spPr>
        <p:txBody>
          <a:bodyPr wrap="square">
            <a:spAutoFit/>
          </a:bodyPr>
          <a:lstStyle/>
          <a:p>
            <a:r>
              <a:rPr lang="en-GB" dirty="0">
                <a:hlinkClick r:id="rId6"/>
              </a:rPr>
              <a:t>https://www.menti.com/alhfgytmnz6p</a:t>
            </a:r>
            <a:r>
              <a:rPr lang="en-GB" dirty="0"/>
              <a:t> </a:t>
            </a:r>
          </a:p>
        </p:txBody>
      </p:sp>
      <p:pic>
        <p:nvPicPr>
          <p:cNvPr id="12" name="Picture 6">
            <a:extLst>
              <a:ext uri="{FF2B5EF4-FFF2-40B4-BE49-F238E27FC236}">
                <a16:creationId xmlns:a16="http://schemas.microsoft.com/office/drawing/2014/main" id="{9BA40923-3B26-7494-3191-70D03188961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75626" y="341038"/>
            <a:ext cx="1770888" cy="1770888"/>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4">
            <a:extLst>
              <a:ext uri="{FF2B5EF4-FFF2-40B4-BE49-F238E27FC236}">
                <a16:creationId xmlns:a16="http://schemas.microsoft.com/office/drawing/2014/main" id="{4FB7D350-0EF1-E5B7-0010-25EC927D19A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89570" y="397424"/>
            <a:ext cx="1654629" cy="16546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6062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6B46E6-CAE8-F687-8C7B-1ABE6A5A3002}"/>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C62BAE1D-38B5-A8F1-47D7-0E7FD02EB83D}"/>
              </a:ext>
            </a:extLst>
          </p:cNvPr>
          <p:cNvPicPr>
            <a:picLocks noChangeAspect="1"/>
          </p:cNvPicPr>
          <p:nvPr/>
        </p:nvPicPr>
        <p:blipFill rotWithShape="1">
          <a:blip r:embed="rId3"/>
          <a:srcRect t="14672" b="7153"/>
          <a:stretch>
            <a:fillRect/>
          </a:stretch>
        </p:blipFill>
        <p:spPr bwMode="auto">
          <a:xfrm>
            <a:off x="932688" y="731519"/>
            <a:ext cx="10684049" cy="5220319"/>
          </a:xfrm>
          <a:prstGeom prst="rect">
            <a:avLst/>
          </a:prstGeom>
          <a:ln>
            <a:noFill/>
          </a:ln>
          <a:extLst>
            <a:ext uri="{53640926-AAD7-44D8-BBD7-CCE9431645EC}">
              <a14:shadowObscured xmlns:a14="http://schemas.microsoft.com/office/drawing/2010/main"/>
            </a:ext>
          </a:extLst>
        </p:spPr>
      </p:pic>
      <p:sp>
        <p:nvSpPr>
          <p:cNvPr id="3" name="TextBox 2">
            <a:extLst>
              <a:ext uri="{FF2B5EF4-FFF2-40B4-BE49-F238E27FC236}">
                <a16:creationId xmlns:a16="http://schemas.microsoft.com/office/drawing/2014/main" id="{D2E4C13C-B958-8309-0819-969A08787806}"/>
              </a:ext>
            </a:extLst>
          </p:cNvPr>
          <p:cNvSpPr txBox="1"/>
          <p:nvPr/>
        </p:nvSpPr>
        <p:spPr>
          <a:xfrm>
            <a:off x="4702630" y="208299"/>
            <a:ext cx="2514600" cy="523220"/>
          </a:xfrm>
          <a:prstGeom prst="rect">
            <a:avLst/>
          </a:prstGeom>
          <a:noFill/>
        </p:spPr>
        <p:txBody>
          <a:bodyPr wrap="square" rtlCol="0">
            <a:spAutoFit/>
          </a:bodyPr>
          <a:lstStyle/>
          <a:p>
            <a:r>
              <a:rPr lang="en-US" sz="2800" dirty="0"/>
              <a:t>CASE STUDIES</a:t>
            </a:r>
            <a:endParaRPr lang="en-GB" sz="2800" dirty="0"/>
          </a:p>
        </p:txBody>
      </p:sp>
    </p:spTree>
    <p:extLst>
      <p:ext uri="{BB962C8B-B14F-4D97-AF65-F5344CB8AC3E}">
        <p14:creationId xmlns:p14="http://schemas.microsoft.com/office/powerpoint/2010/main" val="22201019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96FE5C-1381-EEBC-9820-ED2F07417494}"/>
            </a:ext>
          </a:extLst>
        </p:cNvPr>
        <p:cNvGrpSpPr/>
        <p:nvPr/>
      </p:nvGrpSpPr>
      <p:grpSpPr>
        <a:xfrm>
          <a:off x="0" y="0"/>
          <a:ext cx="0" cy="0"/>
          <a:chOff x="0" y="0"/>
          <a:chExt cx="0" cy="0"/>
        </a:xfrm>
      </p:grpSpPr>
      <p:pic>
        <p:nvPicPr>
          <p:cNvPr id="5" name="Picture 4" descr="A screenshot of a computer&#10;&#10;AI-generated content may be incorrect.">
            <a:extLst>
              <a:ext uri="{FF2B5EF4-FFF2-40B4-BE49-F238E27FC236}">
                <a16:creationId xmlns:a16="http://schemas.microsoft.com/office/drawing/2014/main" id="{9F7990FA-DF14-5858-F47C-E630D8AA4107}"/>
              </a:ext>
            </a:extLst>
          </p:cNvPr>
          <p:cNvPicPr>
            <a:picLocks noChangeAspect="1"/>
          </p:cNvPicPr>
          <p:nvPr/>
        </p:nvPicPr>
        <p:blipFill rotWithShape="1">
          <a:blip r:embed="rId3"/>
          <a:srcRect t="13182" b="6465"/>
          <a:stretch>
            <a:fillRect/>
          </a:stretch>
        </p:blipFill>
        <p:spPr bwMode="auto">
          <a:xfrm>
            <a:off x="484414" y="610744"/>
            <a:ext cx="11223171" cy="5636511"/>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9277886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5EC7C40-2810-D9F1-7A26-F9CC04800E58}"/>
              </a:ext>
            </a:extLst>
          </p:cNvPr>
          <p:cNvPicPr>
            <a:picLocks noChangeAspect="1"/>
          </p:cNvPicPr>
          <p:nvPr/>
        </p:nvPicPr>
        <p:blipFill>
          <a:blip r:embed="rId3"/>
          <a:stretch>
            <a:fillRect/>
          </a:stretch>
        </p:blipFill>
        <p:spPr>
          <a:xfrm>
            <a:off x="609600" y="0"/>
            <a:ext cx="10972800" cy="6858000"/>
          </a:xfrm>
          <a:prstGeom prst="rect">
            <a:avLst/>
          </a:prstGeom>
        </p:spPr>
      </p:pic>
      <p:pic>
        <p:nvPicPr>
          <p:cNvPr id="5" name="Picture 4">
            <a:extLst>
              <a:ext uri="{FF2B5EF4-FFF2-40B4-BE49-F238E27FC236}">
                <a16:creationId xmlns:a16="http://schemas.microsoft.com/office/drawing/2014/main" id="{549013AE-F169-EEDF-0DAD-11257C9220EC}"/>
              </a:ext>
            </a:extLst>
          </p:cNvPr>
          <p:cNvPicPr>
            <a:picLocks noChangeAspect="1"/>
          </p:cNvPicPr>
          <p:nvPr/>
        </p:nvPicPr>
        <p:blipFill>
          <a:blip r:embed="rId4"/>
          <a:stretch>
            <a:fillRect/>
          </a:stretch>
        </p:blipFill>
        <p:spPr>
          <a:xfrm>
            <a:off x="609600" y="0"/>
            <a:ext cx="10972800" cy="6858000"/>
          </a:xfrm>
          <a:prstGeom prst="rect">
            <a:avLst/>
          </a:prstGeom>
        </p:spPr>
      </p:pic>
    </p:spTree>
    <p:extLst>
      <p:ext uri="{BB962C8B-B14F-4D97-AF65-F5344CB8AC3E}">
        <p14:creationId xmlns:p14="http://schemas.microsoft.com/office/powerpoint/2010/main" val="25195753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58FDF91-B4AC-7595-7ADB-F91E7EC5748E}"/>
              </a:ext>
            </a:extLst>
          </p:cNvPr>
          <p:cNvPicPr>
            <a:picLocks noChangeAspect="1"/>
          </p:cNvPicPr>
          <p:nvPr/>
        </p:nvPicPr>
        <p:blipFill>
          <a:blip r:embed="rId3"/>
          <a:stretch>
            <a:fillRect/>
          </a:stretch>
        </p:blipFill>
        <p:spPr>
          <a:xfrm>
            <a:off x="1510749" y="19241"/>
            <a:ext cx="9123290" cy="6838759"/>
          </a:xfrm>
          <a:prstGeom prst="rect">
            <a:avLst/>
          </a:prstGeom>
        </p:spPr>
      </p:pic>
    </p:spTree>
    <p:extLst>
      <p:ext uri="{BB962C8B-B14F-4D97-AF65-F5344CB8AC3E}">
        <p14:creationId xmlns:p14="http://schemas.microsoft.com/office/powerpoint/2010/main" val="24127408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6E0B93E-929D-DF79-BE2E-766CBB9E2E62}"/>
              </a:ext>
            </a:extLst>
          </p:cNvPr>
          <p:cNvPicPr>
            <a:picLocks noChangeAspect="1"/>
          </p:cNvPicPr>
          <p:nvPr/>
        </p:nvPicPr>
        <p:blipFill>
          <a:blip r:embed="rId3"/>
          <a:stretch>
            <a:fillRect/>
          </a:stretch>
        </p:blipFill>
        <p:spPr>
          <a:xfrm>
            <a:off x="609600" y="0"/>
            <a:ext cx="10972800" cy="6858000"/>
          </a:xfrm>
          <a:prstGeom prst="rect">
            <a:avLst/>
          </a:prstGeom>
        </p:spPr>
      </p:pic>
      <p:pic>
        <p:nvPicPr>
          <p:cNvPr id="5" name="Picture 4">
            <a:extLst>
              <a:ext uri="{FF2B5EF4-FFF2-40B4-BE49-F238E27FC236}">
                <a16:creationId xmlns:a16="http://schemas.microsoft.com/office/drawing/2014/main" id="{73D6C13D-439A-41FE-139B-203A4FC5D305}"/>
              </a:ext>
            </a:extLst>
          </p:cNvPr>
          <p:cNvPicPr>
            <a:picLocks noChangeAspect="1"/>
          </p:cNvPicPr>
          <p:nvPr/>
        </p:nvPicPr>
        <p:blipFill>
          <a:blip r:embed="rId4"/>
          <a:stretch>
            <a:fillRect/>
          </a:stretch>
        </p:blipFill>
        <p:spPr>
          <a:xfrm>
            <a:off x="609600" y="0"/>
            <a:ext cx="10972800" cy="6858000"/>
          </a:xfrm>
          <a:prstGeom prst="rect">
            <a:avLst/>
          </a:prstGeom>
        </p:spPr>
      </p:pic>
    </p:spTree>
    <p:extLst>
      <p:ext uri="{BB962C8B-B14F-4D97-AF65-F5344CB8AC3E}">
        <p14:creationId xmlns:p14="http://schemas.microsoft.com/office/powerpoint/2010/main" val="26661809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8D4F4A-64A5-8AB3-3F46-5FDF0A59459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5B2F132-77F8-7CEF-B9C4-815B7CF2BA11}"/>
              </a:ext>
            </a:extLst>
          </p:cNvPr>
          <p:cNvSpPr txBox="1"/>
          <p:nvPr/>
        </p:nvSpPr>
        <p:spPr>
          <a:xfrm>
            <a:off x="6239256" y="4662278"/>
            <a:ext cx="2196755" cy="646331"/>
          </a:xfrm>
          <a:prstGeom prst="rect">
            <a:avLst/>
          </a:prstGeom>
          <a:noFill/>
        </p:spPr>
        <p:txBody>
          <a:bodyPr wrap="none" rtlCol="0">
            <a:spAutoFit/>
          </a:bodyPr>
          <a:lstStyle/>
          <a:p>
            <a:r>
              <a:rPr lang="en-US" sz="3600" dirty="0"/>
              <a:t>Thank you</a:t>
            </a:r>
            <a:endParaRPr lang="en-GB" sz="3600" dirty="0"/>
          </a:p>
        </p:txBody>
      </p:sp>
      <p:pic>
        <p:nvPicPr>
          <p:cNvPr id="5" name="Picture 4">
            <a:extLst>
              <a:ext uri="{FF2B5EF4-FFF2-40B4-BE49-F238E27FC236}">
                <a16:creationId xmlns:a16="http://schemas.microsoft.com/office/drawing/2014/main" id="{C5CEEA88-C67F-F60B-B309-62DD317090A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664968" y="3548743"/>
            <a:ext cx="2874610" cy="2873402"/>
          </a:xfrm>
          <a:prstGeom prst="rect">
            <a:avLst/>
          </a:prstGeom>
        </p:spPr>
      </p:pic>
      <p:sp>
        <p:nvSpPr>
          <p:cNvPr id="2" name="TextBox 1">
            <a:extLst>
              <a:ext uri="{FF2B5EF4-FFF2-40B4-BE49-F238E27FC236}">
                <a16:creationId xmlns:a16="http://schemas.microsoft.com/office/drawing/2014/main" id="{EEDC6702-3CDF-49B2-A1AF-0FB602B9E939}"/>
              </a:ext>
            </a:extLst>
          </p:cNvPr>
          <p:cNvSpPr txBox="1"/>
          <p:nvPr/>
        </p:nvSpPr>
        <p:spPr>
          <a:xfrm>
            <a:off x="163286" y="555598"/>
            <a:ext cx="11582400" cy="2308324"/>
          </a:xfrm>
          <a:prstGeom prst="rect">
            <a:avLst/>
          </a:prstGeom>
          <a:noFill/>
        </p:spPr>
        <p:txBody>
          <a:bodyPr wrap="square" rtlCol="0">
            <a:spAutoFit/>
          </a:bodyPr>
          <a:lstStyle/>
          <a:p>
            <a:r>
              <a:rPr lang="en-US" sz="2800" dirty="0"/>
              <a:t>For next class consider a potential use of AI that you think could be</a:t>
            </a:r>
          </a:p>
          <a:p>
            <a:r>
              <a:rPr lang="en-US" sz="2800" dirty="0"/>
              <a:t> implemented successfully in your company or for you personally:</a:t>
            </a:r>
          </a:p>
          <a:p>
            <a:endParaRPr lang="en-US" sz="2800" dirty="0"/>
          </a:p>
          <a:p>
            <a:r>
              <a:rPr lang="en-US" sz="2000" dirty="0"/>
              <a:t>- Describe what it is</a:t>
            </a:r>
          </a:p>
          <a:p>
            <a:r>
              <a:rPr lang="en-US" sz="2000" dirty="0"/>
              <a:t>- Why and how?</a:t>
            </a:r>
          </a:p>
          <a:p>
            <a:r>
              <a:rPr lang="en-US" sz="2000" dirty="0"/>
              <a:t>- Potential benefits and challenges</a:t>
            </a:r>
            <a:endParaRPr lang="en-GB" sz="2000" dirty="0"/>
          </a:p>
        </p:txBody>
      </p:sp>
    </p:spTree>
    <p:extLst>
      <p:ext uri="{BB962C8B-B14F-4D97-AF65-F5344CB8AC3E}">
        <p14:creationId xmlns:p14="http://schemas.microsoft.com/office/powerpoint/2010/main" val="4434337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F87D34D-3A41-CE0C-6F2B-780CA79F31E7}"/>
              </a:ext>
            </a:extLst>
          </p:cNvPr>
          <p:cNvPicPr>
            <a:picLocks noChangeAspect="1"/>
          </p:cNvPicPr>
          <p:nvPr/>
        </p:nvPicPr>
        <p:blipFill>
          <a:blip r:embed="rId3"/>
          <a:stretch>
            <a:fillRect/>
          </a:stretch>
        </p:blipFill>
        <p:spPr>
          <a:xfrm>
            <a:off x="609600" y="0"/>
            <a:ext cx="10972800" cy="6858000"/>
          </a:xfrm>
          <a:prstGeom prst="rect">
            <a:avLst/>
          </a:prstGeom>
        </p:spPr>
      </p:pic>
      <p:pic>
        <p:nvPicPr>
          <p:cNvPr id="5" name="Picture 4">
            <a:extLst>
              <a:ext uri="{FF2B5EF4-FFF2-40B4-BE49-F238E27FC236}">
                <a16:creationId xmlns:a16="http://schemas.microsoft.com/office/drawing/2014/main" id="{EA085742-102D-D945-6D95-1D70842F1A2F}"/>
              </a:ext>
            </a:extLst>
          </p:cNvPr>
          <p:cNvPicPr>
            <a:picLocks noChangeAspect="1"/>
          </p:cNvPicPr>
          <p:nvPr/>
        </p:nvPicPr>
        <p:blipFill>
          <a:blip r:embed="rId4"/>
          <a:stretch>
            <a:fillRect/>
          </a:stretch>
        </p:blipFill>
        <p:spPr>
          <a:xfrm>
            <a:off x="0" y="0"/>
            <a:ext cx="12192000" cy="6858000"/>
          </a:xfrm>
          <a:prstGeom prst="rect">
            <a:avLst/>
          </a:prstGeom>
        </p:spPr>
      </p:pic>
      <p:sp>
        <p:nvSpPr>
          <p:cNvPr id="4" name="Rectangle 3">
            <a:extLst>
              <a:ext uri="{FF2B5EF4-FFF2-40B4-BE49-F238E27FC236}">
                <a16:creationId xmlns:a16="http://schemas.microsoft.com/office/drawing/2014/main" id="{D63B17FB-C535-DF7C-EDB8-A46A507BB983}"/>
              </a:ext>
            </a:extLst>
          </p:cNvPr>
          <p:cNvSpPr/>
          <p:nvPr/>
        </p:nvSpPr>
        <p:spPr>
          <a:xfrm>
            <a:off x="4124960" y="772160"/>
            <a:ext cx="7457440" cy="531368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EA085742-102D-D945-6D95-1D70842F1A2F}"/>
              </a:ext>
            </a:extLst>
          </p:cNvPr>
          <p:cNvPicPr>
            <a:picLocks noChangeAspect="1"/>
          </p:cNvPicPr>
          <p:nvPr/>
        </p:nvPicPr>
        <p:blipFill rotWithShape="1">
          <a:blip r:embed="rId4"/>
          <a:srcRect l="33856" t="11648" r="21136" b="71645"/>
          <a:stretch>
            <a:fillRect/>
          </a:stretch>
        </p:blipFill>
        <p:spPr bwMode="auto">
          <a:xfrm>
            <a:off x="4226258" y="949415"/>
            <a:ext cx="7843822" cy="1958437"/>
          </a:xfrm>
          <a:prstGeom prst="rect">
            <a:avLst/>
          </a:prstGeom>
          <a:ln>
            <a:noFill/>
          </a:ln>
          <a:extLst>
            <a:ext uri="{53640926-AAD7-44D8-BBD7-CCE9431645EC}">
              <a14:shadowObscured xmlns:a14="http://schemas.microsoft.com/office/drawing/2010/main"/>
            </a:ext>
          </a:extLst>
        </p:spPr>
      </p:pic>
      <p:pic>
        <p:nvPicPr>
          <p:cNvPr id="8" name="Picture 7" descr="A close-up of a blue and white page&#10;&#10;AI-generated content may be incorrect.">
            <a:extLst>
              <a:ext uri="{FF2B5EF4-FFF2-40B4-BE49-F238E27FC236}">
                <a16:creationId xmlns:a16="http://schemas.microsoft.com/office/drawing/2014/main" id="{EA085742-102D-D945-6D95-1D70842F1A2F}"/>
              </a:ext>
            </a:extLst>
          </p:cNvPr>
          <p:cNvPicPr>
            <a:picLocks noChangeAspect="1"/>
          </p:cNvPicPr>
          <p:nvPr/>
        </p:nvPicPr>
        <p:blipFill rotWithShape="1">
          <a:blip r:embed="rId4"/>
          <a:srcRect l="83655" t="11648" r="12057" b="71348"/>
          <a:stretch>
            <a:fillRect/>
          </a:stretch>
        </p:blipFill>
        <p:spPr bwMode="auto">
          <a:xfrm>
            <a:off x="3556001" y="967945"/>
            <a:ext cx="670257" cy="1792672"/>
          </a:xfrm>
          <a:prstGeom prst="rect">
            <a:avLst/>
          </a:prstGeom>
          <a:ln>
            <a:noFill/>
          </a:ln>
          <a:extLst>
            <a:ext uri="{53640926-AAD7-44D8-BBD7-CCE9431645EC}">
              <a14:shadowObscured xmlns:a14="http://schemas.microsoft.com/office/drawing/2010/main"/>
            </a:ext>
          </a:extLst>
        </p:spPr>
      </p:pic>
      <p:sp>
        <p:nvSpPr>
          <p:cNvPr id="10" name="TextBox 9">
            <a:extLst>
              <a:ext uri="{FF2B5EF4-FFF2-40B4-BE49-F238E27FC236}">
                <a16:creationId xmlns:a16="http://schemas.microsoft.com/office/drawing/2014/main" id="{B4AD238A-4D0D-9E80-79E2-5DB337D41D17}"/>
              </a:ext>
            </a:extLst>
          </p:cNvPr>
          <p:cNvSpPr txBox="1"/>
          <p:nvPr/>
        </p:nvSpPr>
        <p:spPr>
          <a:xfrm>
            <a:off x="4155440" y="3728562"/>
            <a:ext cx="8036560" cy="3939540"/>
          </a:xfrm>
          <a:prstGeom prst="rect">
            <a:avLst/>
          </a:prstGeom>
          <a:noFill/>
        </p:spPr>
        <p:txBody>
          <a:bodyPr wrap="square" rtlCol="0">
            <a:spAutoFit/>
          </a:bodyPr>
          <a:lstStyle/>
          <a:p>
            <a:r>
              <a:rPr lang="en-US" sz="1600" dirty="0">
                <a:solidFill>
                  <a:schemeClr val="tx1">
                    <a:alpha val="85000"/>
                  </a:schemeClr>
                </a:solidFill>
                <a:latin typeface="Open Sans" panose="020B0606030504020204" pitchFamily="34" charset="0"/>
                <a:ea typeface="Open Sans" panose="020B0606030504020204" pitchFamily="34" charset="0"/>
                <a:cs typeface="Open Sans" panose="020B0606030504020204" pitchFamily="34" charset="0"/>
              </a:rPr>
              <a:t>Lifelong learning – developing independent thinkers and learners</a:t>
            </a:r>
          </a:p>
          <a:p>
            <a:endParaRPr lang="en-US" sz="1600" dirty="0">
              <a:solidFill>
                <a:schemeClr val="tx1">
                  <a:alpha val="85000"/>
                </a:schemeClr>
              </a:solidFill>
              <a:latin typeface="Open Sans" panose="020B0606030504020204" pitchFamily="34" charset="0"/>
              <a:ea typeface="Open Sans" panose="020B0606030504020204" pitchFamily="34" charset="0"/>
              <a:cs typeface="Open Sans" panose="020B0606030504020204" pitchFamily="34" charset="0"/>
            </a:endParaRPr>
          </a:p>
          <a:p>
            <a:endParaRPr lang="en-US" sz="1600" dirty="0">
              <a:solidFill>
                <a:schemeClr val="tx1">
                  <a:alpha val="85000"/>
                </a:schemeClr>
              </a:solidFill>
              <a:latin typeface="Open Sans" panose="020B0606030504020204" pitchFamily="34" charset="0"/>
              <a:ea typeface="Open Sans" panose="020B0606030504020204" pitchFamily="34" charset="0"/>
              <a:cs typeface="Open Sans" panose="020B0606030504020204" pitchFamily="34" charset="0"/>
            </a:endParaRPr>
          </a:p>
          <a:p>
            <a:r>
              <a:rPr lang="en-US" sz="1600" dirty="0">
                <a:solidFill>
                  <a:schemeClr val="tx1">
                    <a:alpha val="85000"/>
                  </a:schemeClr>
                </a:solidFill>
                <a:latin typeface="Open Sans" panose="020B0606030504020204" pitchFamily="34" charset="0"/>
                <a:ea typeface="Open Sans" panose="020B0606030504020204" pitchFamily="34" charset="0"/>
                <a:cs typeface="Open Sans" panose="020B0606030504020204" pitchFamily="34" charset="0"/>
              </a:rPr>
              <a:t>Promote collaboration, teamwork, cross- boundary and disciplinary initiatives</a:t>
            </a:r>
          </a:p>
          <a:p>
            <a:endParaRPr lang="en-US" sz="1600" dirty="0">
              <a:solidFill>
                <a:schemeClr val="tx1">
                  <a:alpha val="85000"/>
                </a:schemeClr>
              </a:solidFill>
              <a:latin typeface="Open Sans" panose="020B0606030504020204" pitchFamily="34" charset="0"/>
              <a:ea typeface="Open Sans" panose="020B0606030504020204" pitchFamily="34" charset="0"/>
              <a:cs typeface="Open Sans" panose="020B0606030504020204" pitchFamily="34" charset="0"/>
            </a:endParaRPr>
          </a:p>
          <a:p>
            <a:endParaRPr lang="en-US" sz="1600" dirty="0">
              <a:solidFill>
                <a:schemeClr val="tx1">
                  <a:alpha val="85000"/>
                </a:schemeClr>
              </a:solidFill>
              <a:latin typeface="Open Sans" panose="020B0606030504020204" pitchFamily="34" charset="0"/>
              <a:ea typeface="Open Sans" panose="020B0606030504020204" pitchFamily="34" charset="0"/>
              <a:cs typeface="Open Sans" panose="020B0606030504020204" pitchFamily="34" charset="0"/>
            </a:endParaRPr>
          </a:p>
          <a:p>
            <a:r>
              <a:rPr lang="en-US" sz="1600" dirty="0">
                <a:solidFill>
                  <a:schemeClr val="tx1">
                    <a:alpha val="85000"/>
                  </a:schemeClr>
                </a:solidFill>
                <a:latin typeface="Open Sans" panose="020B0606030504020204" pitchFamily="34" charset="0"/>
                <a:ea typeface="Open Sans" panose="020B0606030504020204" pitchFamily="34" charset="0"/>
                <a:cs typeface="Open Sans" panose="020B0606030504020204" pitchFamily="34" charset="0"/>
              </a:rPr>
              <a:t>Critical reflection, feedback, feedforward and learning mentorship</a:t>
            </a:r>
          </a:p>
          <a:p>
            <a:endParaRPr lang="en-US" sz="1600" dirty="0">
              <a:solidFill>
                <a:schemeClr val="tx1">
                  <a:alpha val="85000"/>
                </a:schemeClr>
              </a:solidFill>
              <a:latin typeface="Open Sans" panose="020B0606030504020204" pitchFamily="34" charset="0"/>
              <a:ea typeface="Open Sans" panose="020B0606030504020204" pitchFamily="34" charset="0"/>
              <a:cs typeface="Open Sans" panose="020B0606030504020204" pitchFamily="34" charset="0"/>
            </a:endParaRPr>
          </a:p>
          <a:p>
            <a:endParaRPr lang="en-US" sz="1600" dirty="0">
              <a:solidFill>
                <a:schemeClr val="tx1">
                  <a:alpha val="85000"/>
                </a:schemeClr>
              </a:solidFill>
              <a:latin typeface="Open Sans" panose="020B0606030504020204" pitchFamily="34" charset="0"/>
              <a:ea typeface="Open Sans" panose="020B0606030504020204" pitchFamily="34" charset="0"/>
              <a:cs typeface="Open Sans" panose="020B0606030504020204" pitchFamily="34" charset="0"/>
            </a:endParaRPr>
          </a:p>
          <a:p>
            <a:r>
              <a:rPr lang="en-US" sz="1600" dirty="0">
                <a:solidFill>
                  <a:schemeClr val="tx1">
                    <a:alpha val="85000"/>
                  </a:schemeClr>
                </a:solidFill>
                <a:latin typeface="Open Sans" panose="020B0606030504020204" pitchFamily="34" charset="0"/>
                <a:ea typeface="Open Sans" panose="020B0606030504020204" pitchFamily="34" charset="0"/>
                <a:cs typeface="Open Sans" panose="020B0606030504020204" pitchFamily="34" charset="0"/>
              </a:rPr>
              <a:t>Emphasise and cultivate ‘Soft skills’</a:t>
            </a:r>
          </a:p>
          <a:p>
            <a:endParaRPr lang="en-US" dirty="0"/>
          </a:p>
          <a:p>
            <a:endParaRPr lang="en-US" dirty="0"/>
          </a:p>
          <a:p>
            <a:endParaRPr lang="en-US" dirty="0"/>
          </a:p>
          <a:p>
            <a:endParaRPr lang="en-US" dirty="0"/>
          </a:p>
          <a:p>
            <a:endParaRPr lang="en-US" dirty="0"/>
          </a:p>
        </p:txBody>
      </p:sp>
      <p:pic>
        <p:nvPicPr>
          <p:cNvPr id="12" name="Picture 11">
            <a:extLst>
              <a:ext uri="{FF2B5EF4-FFF2-40B4-BE49-F238E27FC236}">
                <a16:creationId xmlns:a16="http://schemas.microsoft.com/office/drawing/2014/main" id="{EA085742-102D-D945-6D95-1D70842F1A2F}"/>
              </a:ext>
            </a:extLst>
          </p:cNvPr>
          <p:cNvPicPr>
            <a:picLocks noChangeAspect="1"/>
          </p:cNvPicPr>
          <p:nvPr/>
        </p:nvPicPr>
        <p:blipFill rotWithShape="1">
          <a:blip r:embed="rId4"/>
          <a:srcRect l="84347" t="39751" r="12688" b="55723"/>
          <a:stretch>
            <a:fillRect/>
          </a:stretch>
        </p:blipFill>
        <p:spPr bwMode="auto">
          <a:xfrm>
            <a:off x="3571947" y="4229981"/>
            <a:ext cx="557386" cy="531561"/>
          </a:xfrm>
          <a:prstGeom prst="rect">
            <a:avLst/>
          </a:prstGeom>
          <a:ln>
            <a:noFill/>
          </a:ln>
          <a:extLst>
            <a:ext uri="{53640926-AAD7-44D8-BBD7-CCE9431645EC}">
              <a14:shadowObscured xmlns:a14="http://schemas.microsoft.com/office/drawing/2010/main"/>
            </a:ext>
          </a:extLst>
        </p:spPr>
      </p:pic>
      <p:pic>
        <p:nvPicPr>
          <p:cNvPr id="16" name="Picture 15">
            <a:extLst>
              <a:ext uri="{FF2B5EF4-FFF2-40B4-BE49-F238E27FC236}">
                <a16:creationId xmlns:a16="http://schemas.microsoft.com/office/drawing/2014/main" id="{3BAB11BE-717F-9A39-A0DF-82F28B8DA7A8}"/>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542768" y="3708456"/>
            <a:ext cx="637799" cy="425199"/>
          </a:xfrm>
          <a:prstGeom prst="rect">
            <a:avLst/>
          </a:prstGeom>
        </p:spPr>
      </p:pic>
      <p:pic>
        <p:nvPicPr>
          <p:cNvPr id="20" name="Picture 19" descr="A graphic of a maze in a head&#10;&#10;AI-generated content may be incorrect.">
            <a:extLst>
              <a:ext uri="{FF2B5EF4-FFF2-40B4-BE49-F238E27FC236}">
                <a16:creationId xmlns:a16="http://schemas.microsoft.com/office/drawing/2014/main" id="{0229C84A-22FF-E4FE-D0CE-A3E3BC05145C}"/>
              </a:ext>
            </a:extLst>
          </p:cNvPr>
          <p:cNvPicPr>
            <a:picLocks noChangeAspect="1"/>
          </p:cNvPicPr>
          <p:nvPr/>
        </p:nvPicPr>
        <p:blipFill rotWithShape="1">
          <a:blip r:embed="rId7">
            <a:extLst>
              <a:ext uri="{28A0092B-C50C-407E-A947-70E740481C1C}">
                <a14:useLocalDpi xmlns:a14="http://schemas.microsoft.com/office/drawing/2010/main" val="0"/>
              </a:ext>
            </a:extLst>
          </a:blip>
          <a:srcRect l="37183" t="36678" r="36954" b="22030"/>
          <a:stretch>
            <a:fillRect/>
          </a:stretch>
        </p:blipFill>
        <p:spPr bwMode="auto">
          <a:xfrm>
            <a:off x="3586748" y="5081494"/>
            <a:ext cx="549837" cy="531561"/>
          </a:xfrm>
          <a:prstGeom prst="rect">
            <a:avLst/>
          </a:prstGeom>
          <a:ln>
            <a:noFill/>
          </a:ln>
          <a:extLst>
            <a:ext uri="{53640926-AAD7-44D8-BBD7-CCE9431645EC}">
              <a14:shadowObscured xmlns:a14="http://schemas.microsoft.com/office/drawing/2010/main"/>
            </a:ext>
          </a:extLst>
        </p:spPr>
      </p:pic>
      <p:pic>
        <p:nvPicPr>
          <p:cNvPr id="22" name="Picture 21" descr="A group of people in a room&#10;&#10;AI-generated content may be incorrect.">
            <a:extLst>
              <a:ext uri="{FF2B5EF4-FFF2-40B4-BE49-F238E27FC236}">
                <a16:creationId xmlns:a16="http://schemas.microsoft.com/office/drawing/2014/main" id="{B1B7E1A0-B854-C801-4D40-CBFD1466535D}"/>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3373941" y="5805063"/>
            <a:ext cx="852317" cy="561553"/>
          </a:xfrm>
          <a:prstGeom prst="rect">
            <a:avLst/>
          </a:prstGeom>
        </p:spPr>
      </p:pic>
    </p:spTree>
    <p:extLst>
      <p:ext uri="{BB962C8B-B14F-4D97-AF65-F5344CB8AC3E}">
        <p14:creationId xmlns:p14="http://schemas.microsoft.com/office/powerpoint/2010/main" val="36094048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7392B9C-DC3F-FEC2-D95B-70630EC6A06B}"/>
              </a:ext>
            </a:extLst>
          </p:cNvPr>
          <p:cNvPicPr>
            <a:picLocks noChangeAspect="1"/>
          </p:cNvPicPr>
          <p:nvPr/>
        </p:nvPicPr>
        <p:blipFill>
          <a:blip r:embed="rId2"/>
          <a:stretch>
            <a:fillRect/>
          </a:stretch>
        </p:blipFill>
        <p:spPr>
          <a:xfrm>
            <a:off x="609600" y="0"/>
            <a:ext cx="10972800" cy="6858000"/>
          </a:xfrm>
          <a:prstGeom prst="rect">
            <a:avLst/>
          </a:prstGeom>
        </p:spPr>
      </p:pic>
      <p:pic>
        <p:nvPicPr>
          <p:cNvPr id="5" name="Picture 4">
            <a:extLst>
              <a:ext uri="{FF2B5EF4-FFF2-40B4-BE49-F238E27FC236}">
                <a16:creationId xmlns:a16="http://schemas.microsoft.com/office/drawing/2014/main" id="{BB530F0D-25D1-23F3-83A1-3C7723AD5DB0}"/>
              </a:ext>
            </a:extLst>
          </p:cNvPr>
          <p:cNvPicPr>
            <a:picLocks noChangeAspect="1"/>
          </p:cNvPicPr>
          <p:nvPr/>
        </p:nvPicPr>
        <p:blipFill>
          <a:blip r:embed="rId3"/>
          <a:stretch>
            <a:fillRect/>
          </a:stretch>
        </p:blipFill>
        <p:spPr>
          <a:xfrm>
            <a:off x="609600" y="0"/>
            <a:ext cx="10972800" cy="6858000"/>
          </a:xfrm>
          <a:prstGeom prst="rect">
            <a:avLst/>
          </a:prstGeom>
        </p:spPr>
      </p:pic>
    </p:spTree>
    <p:extLst>
      <p:ext uri="{BB962C8B-B14F-4D97-AF65-F5344CB8AC3E}">
        <p14:creationId xmlns:p14="http://schemas.microsoft.com/office/powerpoint/2010/main" val="20108466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A064B91-1F20-8865-7A13-698FA944B9F0}"/>
              </a:ext>
            </a:extLst>
          </p:cNvPr>
          <p:cNvPicPr>
            <a:picLocks noChangeAspect="1"/>
          </p:cNvPicPr>
          <p:nvPr/>
        </p:nvPicPr>
        <p:blipFill>
          <a:blip r:embed="rId2"/>
          <a:stretch>
            <a:fillRect/>
          </a:stretch>
        </p:blipFill>
        <p:spPr>
          <a:xfrm>
            <a:off x="609600" y="0"/>
            <a:ext cx="10972800" cy="6858000"/>
          </a:xfrm>
          <a:prstGeom prst="rect">
            <a:avLst/>
          </a:prstGeom>
        </p:spPr>
      </p:pic>
      <p:pic>
        <p:nvPicPr>
          <p:cNvPr id="5" name="Picture 4">
            <a:extLst>
              <a:ext uri="{FF2B5EF4-FFF2-40B4-BE49-F238E27FC236}">
                <a16:creationId xmlns:a16="http://schemas.microsoft.com/office/drawing/2014/main" id="{18D91568-2148-11B4-0089-DB12B7330712}"/>
              </a:ext>
            </a:extLst>
          </p:cNvPr>
          <p:cNvPicPr>
            <a:picLocks noChangeAspect="1"/>
          </p:cNvPicPr>
          <p:nvPr/>
        </p:nvPicPr>
        <p:blipFill>
          <a:blip r:embed="rId3"/>
          <a:stretch>
            <a:fillRect/>
          </a:stretch>
        </p:blipFill>
        <p:spPr>
          <a:xfrm>
            <a:off x="609600" y="0"/>
            <a:ext cx="10972800" cy="6858000"/>
          </a:xfrm>
          <a:prstGeom prst="rect">
            <a:avLst/>
          </a:prstGeom>
        </p:spPr>
      </p:pic>
    </p:spTree>
    <p:extLst>
      <p:ext uri="{BB962C8B-B14F-4D97-AF65-F5344CB8AC3E}">
        <p14:creationId xmlns:p14="http://schemas.microsoft.com/office/powerpoint/2010/main" val="27243480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48D3CE-2A36-FCF5-03C3-10376B3ED245}"/>
            </a:ext>
          </a:extLst>
        </p:cNvPr>
        <p:cNvGrpSpPr/>
        <p:nvPr/>
      </p:nvGrpSpPr>
      <p:grpSpPr>
        <a:xfrm>
          <a:off x="0" y="0"/>
          <a:ext cx="0" cy="0"/>
          <a:chOff x="0" y="0"/>
          <a:chExt cx="0" cy="0"/>
        </a:xfrm>
      </p:grpSpPr>
      <p:pic>
        <p:nvPicPr>
          <p:cNvPr id="4" name="Picture 3" descr="A screenshot of a computer&#10;&#10;AI-generated content may be incorrect.">
            <a:extLst>
              <a:ext uri="{FF2B5EF4-FFF2-40B4-BE49-F238E27FC236}">
                <a16:creationId xmlns:a16="http://schemas.microsoft.com/office/drawing/2014/main" id="{F7F2FA93-7D4D-DF33-2AB9-0583D4D5CF88}"/>
              </a:ext>
            </a:extLst>
          </p:cNvPr>
          <p:cNvPicPr>
            <a:picLocks noChangeAspect="1"/>
          </p:cNvPicPr>
          <p:nvPr/>
        </p:nvPicPr>
        <p:blipFill rotWithShape="1">
          <a:blip r:embed="rId2"/>
          <a:srcRect l="7236" t="23383" r="63820" b="41884"/>
          <a:stretch>
            <a:fillRect/>
          </a:stretch>
        </p:blipFill>
        <p:spPr bwMode="auto">
          <a:xfrm>
            <a:off x="2484783" y="720588"/>
            <a:ext cx="7215808" cy="541185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0891709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1293AF-19DB-5276-3992-AE4424C68B9F}"/>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D1AC757A-B68F-C56C-5C38-28C77D43AE4B}"/>
              </a:ext>
            </a:extLst>
          </p:cNvPr>
          <p:cNvSpPr txBox="1"/>
          <p:nvPr/>
        </p:nvSpPr>
        <p:spPr>
          <a:xfrm>
            <a:off x="3840480" y="694944"/>
            <a:ext cx="3895344" cy="707886"/>
          </a:xfrm>
          <a:prstGeom prst="rect">
            <a:avLst/>
          </a:prstGeom>
          <a:noFill/>
        </p:spPr>
        <p:txBody>
          <a:bodyPr wrap="square" rtlCol="0">
            <a:spAutoFit/>
          </a:bodyPr>
          <a:lstStyle/>
          <a:p>
            <a:r>
              <a:rPr lang="en-US" sz="4000" dirty="0"/>
              <a:t>AI  Good or bad? </a:t>
            </a:r>
            <a:endParaRPr lang="en-GB" sz="4000" dirty="0"/>
          </a:p>
        </p:txBody>
      </p:sp>
      <p:sp>
        <p:nvSpPr>
          <p:cNvPr id="6" name="Rectangle 5">
            <a:extLst>
              <a:ext uri="{FF2B5EF4-FFF2-40B4-BE49-F238E27FC236}">
                <a16:creationId xmlns:a16="http://schemas.microsoft.com/office/drawing/2014/main" id="{930918F7-3ABC-B46B-DF36-D043EC884BE5}"/>
              </a:ext>
            </a:extLst>
          </p:cNvPr>
          <p:cNvSpPr/>
          <p:nvPr/>
        </p:nvSpPr>
        <p:spPr>
          <a:xfrm>
            <a:off x="2596896" y="1792224"/>
            <a:ext cx="3200400" cy="42976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FC72E5E-5B82-11DD-D3A0-F9CB98656C3C}"/>
              </a:ext>
            </a:extLst>
          </p:cNvPr>
          <p:cNvSpPr txBox="1"/>
          <p:nvPr/>
        </p:nvSpPr>
        <p:spPr>
          <a:xfrm>
            <a:off x="628859" y="1321054"/>
            <a:ext cx="3974934" cy="369332"/>
          </a:xfrm>
          <a:prstGeom prst="rect">
            <a:avLst/>
          </a:prstGeom>
          <a:noFill/>
        </p:spPr>
        <p:txBody>
          <a:bodyPr wrap="none" rtlCol="0">
            <a:spAutoFit/>
          </a:bodyPr>
          <a:lstStyle/>
          <a:p>
            <a:r>
              <a:rPr lang="en-GB" dirty="0">
                <a:hlinkClick r:id="rId3"/>
              </a:rPr>
              <a:t>https://www.menti.com/al64e85izp7z</a:t>
            </a:r>
            <a:r>
              <a:rPr lang="en-GB" dirty="0"/>
              <a:t> </a:t>
            </a:r>
          </a:p>
        </p:txBody>
      </p:sp>
      <p:sp>
        <p:nvSpPr>
          <p:cNvPr id="8" name="TextBox 7">
            <a:extLst>
              <a:ext uri="{FF2B5EF4-FFF2-40B4-BE49-F238E27FC236}">
                <a16:creationId xmlns:a16="http://schemas.microsoft.com/office/drawing/2014/main" id="{A4E921E1-3E57-15EF-DFB9-E4A77C119195}"/>
              </a:ext>
            </a:extLst>
          </p:cNvPr>
          <p:cNvSpPr txBox="1"/>
          <p:nvPr/>
        </p:nvSpPr>
        <p:spPr>
          <a:xfrm>
            <a:off x="7588208" y="1178185"/>
            <a:ext cx="4013791" cy="369332"/>
          </a:xfrm>
          <a:prstGeom prst="rect">
            <a:avLst/>
          </a:prstGeom>
          <a:noFill/>
        </p:spPr>
        <p:txBody>
          <a:bodyPr wrap="none" rtlCol="0">
            <a:spAutoFit/>
          </a:bodyPr>
          <a:lstStyle/>
          <a:p>
            <a:r>
              <a:rPr lang="en-GB" dirty="0">
                <a:hlinkClick r:id="rId4"/>
              </a:rPr>
              <a:t>https://www.menti.com/alhfgytmnz6p</a:t>
            </a:r>
            <a:r>
              <a:rPr lang="en-GB" dirty="0"/>
              <a:t> </a:t>
            </a:r>
          </a:p>
        </p:txBody>
      </p:sp>
      <p:pic>
        <p:nvPicPr>
          <p:cNvPr id="1028" name="Picture 4">
            <a:extLst>
              <a:ext uri="{FF2B5EF4-FFF2-40B4-BE49-F238E27FC236}">
                <a16:creationId xmlns:a16="http://schemas.microsoft.com/office/drawing/2014/main" id="{AFCC4701-03C6-1D71-9B55-1D85588B7F7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81482" y="1792224"/>
            <a:ext cx="4827242" cy="482724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2E7C5E45-55F4-15B9-A375-484FF72A3A3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36661" y="1792224"/>
            <a:ext cx="4726924" cy="47269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891594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TM10001114[[fn=Gallery]]</Template>
  <TotalTime>0</TotalTime>
  <Words>926</Words>
  <Application>Microsoft Office PowerPoint</Application>
  <PresentationFormat>Widescreen</PresentationFormat>
  <Paragraphs>72</Paragraphs>
  <Slides>19</Slides>
  <Notes>15</Notes>
  <HiddenSlides>0</HiddenSlides>
  <MMClips>2</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19</vt:i4>
      </vt:variant>
    </vt:vector>
  </HeadingPairs>
  <TitlesOfParts>
    <vt:vector size="26" baseType="lpstr">
      <vt:lpstr>Aptos</vt:lpstr>
      <vt:lpstr>Aptos Display</vt:lpstr>
      <vt:lpstr>Arial</vt:lpstr>
      <vt:lpstr>Gill Sans MT</vt:lpstr>
      <vt:lpstr>Open Sans</vt:lpstr>
      <vt:lpstr>Gallery</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Stephen Malone</dc:creator>
  <cp:lastModifiedBy>Stephen Malone</cp:lastModifiedBy>
  <cp:revision>20</cp:revision>
  <dcterms:created xsi:type="dcterms:W3CDTF">2025-11-02T15:05:34Z</dcterms:created>
  <dcterms:modified xsi:type="dcterms:W3CDTF">2025-11-07T11:29:49Z</dcterms:modified>
</cp:coreProperties>
</file>