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8"/>
  </p:notesMasterIdLst>
  <p:sldIdLst>
    <p:sldId id="256" r:id="rId3"/>
    <p:sldId id="261" r:id="rId4"/>
    <p:sldId id="271" r:id="rId5"/>
    <p:sldId id="270" r:id="rId6"/>
    <p:sldId id="275" r:id="rId7"/>
    <p:sldId id="276" r:id="rId8"/>
    <p:sldId id="277" r:id="rId9"/>
    <p:sldId id="272" r:id="rId10"/>
    <p:sldId id="259" r:id="rId11"/>
    <p:sldId id="263" r:id="rId12"/>
    <p:sldId id="264" r:id="rId13"/>
    <p:sldId id="273" r:id="rId14"/>
    <p:sldId id="260" r:id="rId15"/>
    <p:sldId id="265" r:id="rId16"/>
    <p:sldId id="266" r:id="rId17"/>
    <p:sldId id="267" r:id="rId18"/>
    <p:sldId id="278" r:id="rId19"/>
    <p:sldId id="268" r:id="rId20"/>
    <p:sldId id="269" r:id="rId21"/>
    <p:sldId id="274" r:id="rId22"/>
    <p:sldId id="258" r:id="rId23"/>
    <p:sldId id="279" r:id="rId24"/>
    <p:sldId id="280" r:id="rId25"/>
    <p:sldId id="281" r:id="rId26"/>
    <p:sldId id="26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1534"/>
  </p:normalViewPr>
  <p:slideViewPr>
    <p:cSldViewPr snapToGrid="0" snapToObjects="1">
      <p:cViewPr varScale="1">
        <p:scale>
          <a:sx n="98" d="100"/>
          <a:sy n="98" d="100"/>
        </p:scale>
        <p:origin x="11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A9C659-8787-4962-96DC-BA79A0610B3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B81E199-70AA-479B-90A5-C659A8A83BD3}">
      <dgm:prSet/>
      <dgm:spPr/>
      <dgm:t>
        <a:bodyPr/>
        <a:lstStyle/>
        <a:p>
          <a:r>
            <a:rPr lang="en-US" dirty="0"/>
            <a:t>Potential criminals logically decide to commit crimes and how they will do so</a:t>
          </a:r>
        </a:p>
      </dgm:t>
    </dgm:pt>
    <dgm:pt modelId="{B3B4EE6E-07A6-46FF-A5F4-2884691A7C46}" type="parTrans" cxnId="{49DCAC10-215C-4919-BB90-EFCD902FB8D5}">
      <dgm:prSet/>
      <dgm:spPr/>
      <dgm:t>
        <a:bodyPr/>
        <a:lstStyle/>
        <a:p>
          <a:endParaRPr lang="en-US"/>
        </a:p>
      </dgm:t>
    </dgm:pt>
    <dgm:pt modelId="{B60B0CD9-7243-45D0-B5C9-407819214567}" type="sibTrans" cxnId="{49DCAC10-215C-4919-BB90-EFCD902FB8D5}">
      <dgm:prSet/>
      <dgm:spPr/>
      <dgm:t>
        <a:bodyPr/>
        <a:lstStyle/>
        <a:p>
          <a:endParaRPr lang="en-US"/>
        </a:p>
      </dgm:t>
    </dgm:pt>
    <dgm:pt modelId="{A978E910-3264-484E-8B12-0DE3A1753A1D}">
      <dgm:prSet/>
      <dgm:spPr/>
      <dgm:t>
        <a:bodyPr/>
        <a:lstStyle/>
        <a:p>
          <a:r>
            <a:rPr lang="en-US" dirty="0"/>
            <a:t>The offender's desire to maximize gain while minimizing danger influences this decision.</a:t>
          </a:r>
        </a:p>
        <a:p>
          <a:r>
            <a:rPr lang="en-US" dirty="0"/>
            <a:t>(College of Policing, 2022)</a:t>
          </a:r>
        </a:p>
      </dgm:t>
    </dgm:pt>
    <dgm:pt modelId="{3B682CD5-2653-4F05-B5F7-506D75558553}" type="parTrans" cxnId="{F497C88F-2494-4ABE-A45D-F866B24DFF88}">
      <dgm:prSet/>
      <dgm:spPr/>
      <dgm:t>
        <a:bodyPr/>
        <a:lstStyle/>
        <a:p>
          <a:endParaRPr lang="en-US"/>
        </a:p>
      </dgm:t>
    </dgm:pt>
    <dgm:pt modelId="{6D2DA5BB-CF52-4B55-803F-78908E545EFC}" type="sibTrans" cxnId="{F497C88F-2494-4ABE-A45D-F866B24DFF88}">
      <dgm:prSet/>
      <dgm:spPr/>
      <dgm:t>
        <a:bodyPr/>
        <a:lstStyle/>
        <a:p>
          <a:endParaRPr lang="en-US"/>
        </a:p>
      </dgm:t>
    </dgm:pt>
    <dgm:pt modelId="{C4ABA67C-EC37-8F42-9059-8A76B1E7AFAE}" type="pres">
      <dgm:prSet presAssocID="{78A9C659-8787-4962-96DC-BA79A0610B30}" presName="outerComposite" presStyleCnt="0">
        <dgm:presLayoutVars>
          <dgm:chMax val="5"/>
          <dgm:dir/>
          <dgm:resizeHandles val="exact"/>
        </dgm:presLayoutVars>
      </dgm:prSet>
      <dgm:spPr/>
    </dgm:pt>
    <dgm:pt modelId="{3733B51A-64A6-6643-893F-A0495BFD5688}" type="pres">
      <dgm:prSet presAssocID="{78A9C659-8787-4962-96DC-BA79A0610B30}" presName="dummyMaxCanvas" presStyleCnt="0">
        <dgm:presLayoutVars/>
      </dgm:prSet>
      <dgm:spPr/>
    </dgm:pt>
    <dgm:pt modelId="{8B47E82C-726B-7E46-AF56-30FAA14356F6}" type="pres">
      <dgm:prSet presAssocID="{78A9C659-8787-4962-96DC-BA79A0610B30}" presName="TwoNodes_1" presStyleLbl="node1" presStyleIdx="0" presStyleCnt="2">
        <dgm:presLayoutVars>
          <dgm:bulletEnabled val="1"/>
        </dgm:presLayoutVars>
      </dgm:prSet>
      <dgm:spPr/>
    </dgm:pt>
    <dgm:pt modelId="{FB75ADAE-CB06-B743-82D3-3DE2D313921B}" type="pres">
      <dgm:prSet presAssocID="{78A9C659-8787-4962-96DC-BA79A0610B30}" presName="TwoNodes_2" presStyleLbl="node1" presStyleIdx="1" presStyleCnt="2">
        <dgm:presLayoutVars>
          <dgm:bulletEnabled val="1"/>
        </dgm:presLayoutVars>
      </dgm:prSet>
      <dgm:spPr/>
    </dgm:pt>
    <dgm:pt modelId="{846F8C68-F3A9-874A-94E2-AC2D3AE7D3BE}" type="pres">
      <dgm:prSet presAssocID="{78A9C659-8787-4962-96DC-BA79A0610B30}" presName="TwoConn_1-2" presStyleLbl="fgAccFollowNode1" presStyleIdx="0" presStyleCnt="1">
        <dgm:presLayoutVars>
          <dgm:bulletEnabled val="1"/>
        </dgm:presLayoutVars>
      </dgm:prSet>
      <dgm:spPr/>
    </dgm:pt>
    <dgm:pt modelId="{4746C73F-7DE5-5C47-876E-9BC719C518EC}" type="pres">
      <dgm:prSet presAssocID="{78A9C659-8787-4962-96DC-BA79A0610B30}" presName="TwoNodes_1_text" presStyleLbl="node1" presStyleIdx="1" presStyleCnt="2">
        <dgm:presLayoutVars>
          <dgm:bulletEnabled val="1"/>
        </dgm:presLayoutVars>
      </dgm:prSet>
      <dgm:spPr/>
    </dgm:pt>
    <dgm:pt modelId="{D2E35652-42AE-604F-9E92-B6028C2F5A3D}" type="pres">
      <dgm:prSet presAssocID="{78A9C659-8787-4962-96DC-BA79A0610B30}" presName="TwoNodes_2_text" presStyleLbl="node1" presStyleIdx="1" presStyleCnt="2">
        <dgm:presLayoutVars>
          <dgm:bulletEnabled val="1"/>
        </dgm:presLayoutVars>
      </dgm:prSet>
      <dgm:spPr/>
    </dgm:pt>
  </dgm:ptLst>
  <dgm:cxnLst>
    <dgm:cxn modelId="{49DCAC10-215C-4919-BB90-EFCD902FB8D5}" srcId="{78A9C659-8787-4962-96DC-BA79A0610B30}" destId="{CB81E199-70AA-479B-90A5-C659A8A83BD3}" srcOrd="0" destOrd="0" parTransId="{B3B4EE6E-07A6-46FF-A5F4-2884691A7C46}" sibTransId="{B60B0CD9-7243-45D0-B5C9-407819214567}"/>
    <dgm:cxn modelId="{5EAB9D74-920F-8042-8AD5-7E5752E6D152}" type="presOf" srcId="{B60B0CD9-7243-45D0-B5C9-407819214567}" destId="{846F8C68-F3A9-874A-94E2-AC2D3AE7D3BE}" srcOrd="0" destOrd="0" presId="urn:microsoft.com/office/officeart/2005/8/layout/vProcess5"/>
    <dgm:cxn modelId="{773A2977-59AE-5A45-890F-A2634C145E4C}" type="presOf" srcId="{78A9C659-8787-4962-96DC-BA79A0610B30}" destId="{C4ABA67C-EC37-8F42-9059-8A76B1E7AFAE}" srcOrd="0" destOrd="0" presId="urn:microsoft.com/office/officeart/2005/8/layout/vProcess5"/>
    <dgm:cxn modelId="{F497C88F-2494-4ABE-A45D-F866B24DFF88}" srcId="{78A9C659-8787-4962-96DC-BA79A0610B30}" destId="{A978E910-3264-484E-8B12-0DE3A1753A1D}" srcOrd="1" destOrd="0" parTransId="{3B682CD5-2653-4F05-B5F7-506D75558553}" sibTransId="{6D2DA5BB-CF52-4B55-803F-78908E545EFC}"/>
    <dgm:cxn modelId="{EF71E1CA-DE3D-4240-9D19-066C905C71ED}" type="presOf" srcId="{CB81E199-70AA-479B-90A5-C659A8A83BD3}" destId="{8B47E82C-726B-7E46-AF56-30FAA14356F6}" srcOrd="0" destOrd="0" presId="urn:microsoft.com/office/officeart/2005/8/layout/vProcess5"/>
    <dgm:cxn modelId="{C08492E3-045E-E446-8A97-68E7241024FC}" type="presOf" srcId="{A978E910-3264-484E-8B12-0DE3A1753A1D}" destId="{D2E35652-42AE-604F-9E92-B6028C2F5A3D}" srcOrd="1" destOrd="0" presId="urn:microsoft.com/office/officeart/2005/8/layout/vProcess5"/>
    <dgm:cxn modelId="{B00787E4-40F4-3D4C-BC9A-BA2679311CBD}" type="presOf" srcId="{A978E910-3264-484E-8B12-0DE3A1753A1D}" destId="{FB75ADAE-CB06-B743-82D3-3DE2D313921B}" srcOrd="0" destOrd="0" presId="urn:microsoft.com/office/officeart/2005/8/layout/vProcess5"/>
    <dgm:cxn modelId="{934F2AF4-B285-8F42-93E6-824C71386DD4}" type="presOf" srcId="{CB81E199-70AA-479B-90A5-C659A8A83BD3}" destId="{4746C73F-7DE5-5C47-876E-9BC719C518EC}" srcOrd="1" destOrd="0" presId="urn:microsoft.com/office/officeart/2005/8/layout/vProcess5"/>
    <dgm:cxn modelId="{BEA3A7FF-3893-3040-9C97-ECD92FBC850E}" type="presParOf" srcId="{C4ABA67C-EC37-8F42-9059-8A76B1E7AFAE}" destId="{3733B51A-64A6-6643-893F-A0495BFD5688}" srcOrd="0" destOrd="0" presId="urn:microsoft.com/office/officeart/2005/8/layout/vProcess5"/>
    <dgm:cxn modelId="{8570042A-E28A-AA4B-9124-A7B558332018}" type="presParOf" srcId="{C4ABA67C-EC37-8F42-9059-8A76B1E7AFAE}" destId="{8B47E82C-726B-7E46-AF56-30FAA14356F6}" srcOrd="1" destOrd="0" presId="urn:microsoft.com/office/officeart/2005/8/layout/vProcess5"/>
    <dgm:cxn modelId="{D7F8196D-EF2C-ED40-836B-ACB2F52EE158}" type="presParOf" srcId="{C4ABA67C-EC37-8F42-9059-8A76B1E7AFAE}" destId="{FB75ADAE-CB06-B743-82D3-3DE2D313921B}" srcOrd="2" destOrd="0" presId="urn:microsoft.com/office/officeart/2005/8/layout/vProcess5"/>
    <dgm:cxn modelId="{53739437-6822-3F46-A4E6-8D29DFA277A3}" type="presParOf" srcId="{C4ABA67C-EC37-8F42-9059-8A76B1E7AFAE}" destId="{846F8C68-F3A9-874A-94E2-AC2D3AE7D3BE}" srcOrd="3" destOrd="0" presId="urn:microsoft.com/office/officeart/2005/8/layout/vProcess5"/>
    <dgm:cxn modelId="{8B0CCE33-46A9-CF42-9D20-68634D6052FA}" type="presParOf" srcId="{C4ABA67C-EC37-8F42-9059-8A76B1E7AFAE}" destId="{4746C73F-7DE5-5C47-876E-9BC719C518EC}" srcOrd="4" destOrd="0" presId="urn:microsoft.com/office/officeart/2005/8/layout/vProcess5"/>
    <dgm:cxn modelId="{1852CAEA-908A-7347-A89A-0F5924BCC322}" type="presParOf" srcId="{C4ABA67C-EC37-8F42-9059-8A76B1E7AFAE}" destId="{D2E35652-42AE-604F-9E92-B6028C2F5A3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5EE8E0-ED7D-4969-A695-B435A0560B1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1DA5D76-3232-4FCC-9814-AAE82E8AB344}">
      <dgm:prSet/>
      <dgm:spPr/>
      <dgm:t>
        <a:bodyPr/>
        <a:lstStyle/>
        <a:p>
          <a:r>
            <a:rPr lang="en-GB" b="1" dirty="0">
              <a:solidFill>
                <a:schemeClr val="bg1"/>
              </a:solidFill>
            </a:rPr>
            <a:t>Thieves - </a:t>
          </a:r>
          <a:r>
            <a:rPr lang="en-GB" dirty="0">
              <a:solidFill>
                <a:schemeClr val="bg1"/>
              </a:solidFill>
            </a:rPr>
            <a:t>expressive faces, small wandering eyes</a:t>
          </a:r>
          <a:endParaRPr lang="en-US" dirty="0">
            <a:solidFill>
              <a:schemeClr val="bg1"/>
            </a:solidFill>
          </a:endParaRPr>
        </a:p>
      </dgm:t>
    </dgm:pt>
    <dgm:pt modelId="{920B5AA2-9063-44EB-9AB2-7A7B518C41AF}" type="parTrans" cxnId="{839D4FEF-5414-4A57-ABCD-04E4AC4D2B47}">
      <dgm:prSet/>
      <dgm:spPr/>
      <dgm:t>
        <a:bodyPr/>
        <a:lstStyle/>
        <a:p>
          <a:endParaRPr lang="en-US"/>
        </a:p>
      </dgm:t>
    </dgm:pt>
    <dgm:pt modelId="{E6569C97-3381-4641-AE45-3FAA7674ECCD}" type="sibTrans" cxnId="{839D4FEF-5414-4A57-ABCD-04E4AC4D2B47}">
      <dgm:prSet/>
      <dgm:spPr/>
      <dgm:t>
        <a:bodyPr/>
        <a:lstStyle/>
        <a:p>
          <a:endParaRPr lang="en-US"/>
        </a:p>
      </dgm:t>
    </dgm:pt>
    <dgm:pt modelId="{1AFADA09-0DF3-4B37-B671-83CCECE109F2}">
      <dgm:prSet/>
      <dgm:spPr/>
      <dgm:t>
        <a:bodyPr/>
        <a:lstStyle/>
        <a:p>
          <a:r>
            <a:rPr lang="en-GB" b="1" dirty="0">
              <a:solidFill>
                <a:schemeClr val="bg1"/>
              </a:solidFill>
            </a:rPr>
            <a:t>Murderers - </a:t>
          </a:r>
          <a:r>
            <a:rPr lang="en-GB" dirty="0">
              <a:solidFill>
                <a:schemeClr val="bg1"/>
              </a:solidFill>
            </a:rPr>
            <a:t>big-hawk like noses</a:t>
          </a:r>
          <a:endParaRPr lang="en-US" dirty="0">
            <a:solidFill>
              <a:schemeClr val="bg1"/>
            </a:solidFill>
          </a:endParaRPr>
        </a:p>
      </dgm:t>
    </dgm:pt>
    <dgm:pt modelId="{07B59951-DAE6-48A8-935D-6017BE46CFAE}" type="parTrans" cxnId="{A98EFF9C-7104-404D-BAD2-09AD05CADDD4}">
      <dgm:prSet/>
      <dgm:spPr/>
      <dgm:t>
        <a:bodyPr/>
        <a:lstStyle/>
        <a:p>
          <a:endParaRPr lang="en-US"/>
        </a:p>
      </dgm:t>
    </dgm:pt>
    <dgm:pt modelId="{D5F92E91-A16F-4C8F-A219-7718327DFF1E}" type="sibTrans" cxnId="{A98EFF9C-7104-404D-BAD2-09AD05CADDD4}">
      <dgm:prSet/>
      <dgm:spPr/>
      <dgm:t>
        <a:bodyPr/>
        <a:lstStyle/>
        <a:p>
          <a:endParaRPr lang="en-US"/>
        </a:p>
      </dgm:t>
    </dgm:pt>
    <dgm:pt modelId="{DB3D8304-BB6E-4E3B-B48B-B4E8075CFD56}">
      <dgm:prSet/>
      <dgm:spPr/>
      <dgm:t>
        <a:bodyPr/>
        <a:lstStyle/>
        <a:p>
          <a:r>
            <a:rPr lang="en-GB" b="1" dirty="0">
              <a:solidFill>
                <a:schemeClr val="bg1"/>
              </a:solidFill>
            </a:rPr>
            <a:t>Rapists - </a:t>
          </a:r>
          <a:r>
            <a:rPr lang="en-GB" dirty="0">
              <a:solidFill>
                <a:schemeClr val="bg1"/>
              </a:solidFill>
            </a:rPr>
            <a:t>Jug ears</a:t>
          </a:r>
          <a:endParaRPr lang="en-US" dirty="0">
            <a:solidFill>
              <a:schemeClr val="bg1"/>
            </a:solidFill>
          </a:endParaRPr>
        </a:p>
      </dgm:t>
    </dgm:pt>
    <dgm:pt modelId="{A0CE75B0-BD13-4065-B65F-48B309D04A78}" type="parTrans" cxnId="{163DAC4A-1154-4FE4-A243-C3303B361B5B}">
      <dgm:prSet/>
      <dgm:spPr/>
      <dgm:t>
        <a:bodyPr/>
        <a:lstStyle/>
        <a:p>
          <a:endParaRPr lang="en-US"/>
        </a:p>
      </dgm:t>
    </dgm:pt>
    <dgm:pt modelId="{0CE4E397-61F6-4142-9754-223F2D5A363E}" type="sibTrans" cxnId="{163DAC4A-1154-4FE4-A243-C3303B361B5B}">
      <dgm:prSet/>
      <dgm:spPr/>
      <dgm:t>
        <a:bodyPr/>
        <a:lstStyle/>
        <a:p>
          <a:endParaRPr lang="en-US"/>
        </a:p>
      </dgm:t>
    </dgm:pt>
    <dgm:pt modelId="{6C4B0BC5-096C-4E64-9FD8-725464311A40}">
      <dgm:prSet/>
      <dgm:spPr/>
      <dgm:t>
        <a:bodyPr/>
        <a:lstStyle/>
        <a:p>
          <a:r>
            <a:rPr lang="en-GB" b="1" dirty="0">
              <a:solidFill>
                <a:schemeClr val="bg1"/>
              </a:solidFill>
            </a:rPr>
            <a:t>Females – </a:t>
          </a:r>
          <a:r>
            <a:rPr lang="en-GB" dirty="0">
              <a:solidFill>
                <a:schemeClr val="bg1"/>
              </a:solidFill>
            </a:rPr>
            <a:t>lustful, immodest, shorter, wrinkled, darker hair </a:t>
          </a:r>
          <a:endParaRPr lang="en-US" dirty="0">
            <a:solidFill>
              <a:schemeClr val="bg1"/>
            </a:solidFill>
          </a:endParaRPr>
        </a:p>
      </dgm:t>
    </dgm:pt>
    <dgm:pt modelId="{57F005A6-A992-4FBE-A16F-5B9B861F1F43}" type="parTrans" cxnId="{8A5FF881-F7A4-4938-8C71-210E17F27651}">
      <dgm:prSet/>
      <dgm:spPr/>
      <dgm:t>
        <a:bodyPr/>
        <a:lstStyle/>
        <a:p>
          <a:endParaRPr lang="en-US"/>
        </a:p>
      </dgm:t>
    </dgm:pt>
    <dgm:pt modelId="{DDA50AA1-3097-450C-BDB2-65877F1DF8F4}" type="sibTrans" cxnId="{8A5FF881-F7A4-4938-8C71-210E17F27651}">
      <dgm:prSet/>
      <dgm:spPr/>
      <dgm:t>
        <a:bodyPr/>
        <a:lstStyle/>
        <a:p>
          <a:endParaRPr lang="en-US"/>
        </a:p>
      </dgm:t>
    </dgm:pt>
    <dgm:pt modelId="{8A6A4C6E-25C9-C14C-BE65-642810EBB542}" type="pres">
      <dgm:prSet presAssocID="{3B5EE8E0-ED7D-4969-A695-B435A0560B11}" presName="vert0" presStyleCnt="0">
        <dgm:presLayoutVars>
          <dgm:dir/>
          <dgm:animOne val="branch"/>
          <dgm:animLvl val="lvl"/>
        </dgm:presLayoutVars>
      </dgm:prSet>
      <dgm:spPr/>
    </dgm:pt>
    <dgm:pt modelId="{D3CB384A-9DE4-2F47-8DA8-666C6B50FA56}" type="pres">
      <dgm:prSet presAssocID="{E1DA5D76-3232-4FCC-9814-AAE82E8AB344}" presName="thickLine" presStyleLbl="alignNode1" presStyleIdx="0" presStyleCnt="4"/>
      <dgm:spPr/>
    </dgm:pt>
    <dgm:pt modelId="{9C83BBBE-3F4A-9849-93ED-AE7B647FC3E0}" type="pres">
      <dgm:prSet presAssocID="{E1DA5D76-3232-4FCC-9814-AAE82E8AB344}" presName="horz1" presStyleCnt="0"/>
      <dgm:spPr/>
    </dgm:pt>
    <dgm:pt modelId="{1B4B1E8F-D4C2-0A49-83BF-8D2E2DD60370}" type="pres">
      <dgm:prSet presAssocID="{E1DA5D76-3232-4FCC-9814-AAE82E8AB344}" presName="tx1" presStyleLbl="revTx" presStyleIdx="0" presStyleCnt="4"/>
      <dgm:spPr/>
    </dgm:pt>
    <dgm:pt modelId="{0EE3ECB6-EC69-F649-8175-D667D08244B5}" type="pres">
      <dgm:prSet presAssocID="{E1DA5D76-3232-4FCC-9814-AAE82E8AB344}" presName="vert1" presStyleCnt="0"/>
      <dgm:spPr/>
    </dgm:pt>
    <dgm:pt modelId="{8DA646FA-1AEB-2745-8B61-319144DD5873}" type="pres">
      <dgm:prSet presAssocID="{1AFADA09-0DF3-4B37-B671-83CCECE109F2}" presName="thickLine" presStyleLbl="alignNode1" presStyleIdx="1" presStyleCnt="4"/>
      <dgm:spPr/>
    </dgm:pt>
    <dgm:pt modelId="{4A037757-D0F5-2A4C-A472-86D3EBFBCE87}" type="pres">
      <dgm:prSet presAssocID="{1AFADA09-0DF3-4B37-B671-83CCECE109F2}" presName="horz1" presStyleCnt="0"/>
      <dgm:spPr/>
    </dgm:pt>
    <dgm:pt modelId="{E3BB7B5E-5344-6E42-A91A-BECB7C25F1B0}" type="pres">
      <dgm:prSet presAssocID="{1AFADA09-0DF3-4B37-B671-83CCECE109F2}" presName="tx1" presStyleLbl="revTx" presStyleIdx="1" presStyleCnt="4"/>
      <dgm:spPr/>
    </dgm:pt>
    <dgm:pt modelId="{EEA05539-EB70-FF44-A3D0-395CA9706035}" type="pres">
      <dgm:prSet presAssocID="{1AFADA09-0DF3-4B37-B671-83CCECE109F2}" presName="vert1" presStyleCnt="0"/>
      <dgm:spPr/>
    </dgm:pt>
    <dgm:pt modelId="{4F93A8CC-66EB-E242-A7D4-4AFC3C887C58}" type="pres">
      <dgm:prSet presAssocID="{DB3D8304-BB6E-4E3B-B48B-B4E8075CFD56}" presName="thickLine" presStyleLbl="alignNode1" presStyleIdx="2" presStyleCnt="4"/>
      <dgm:spPr/>
    </dgm:pt>
    <dgm:pt modelId="{1626B139-6FB4-4743-82EA-5946EAD34A6A}" type="pres">
      <dgm:prSet presAssocID="{DB3D8304-BB6E-4E3B-B48B-B4E8075CFD56}" presName="horz1" presStyleCnt="0"/>
      <dgm:spPr/>
    </dgm:pt>
    <dgm:pt modelId="{CBE1EABB-1B0D-3349-A827-962F1E0FC3FD}" type="pres">
      <dgm:prSet presAssocID="{DB3D8304-BB6E-4E3B-B48B-B4E8075CFD56}" presName="tx1" presStyleLbl="revTx" presStyleIdx="2" presStyleCnt="4"/>
      <dgm:spPr/>
    </dgm:pt>
    <dgm:pt modelId="{1B1E0A46-83DB-A344-A2BA-E253E9D393C6}" type="pres">
      <dgm:prSet presAssocID="{DB3D8304-BB6E-4E3B-B48B-B4E8075CFD56}" presName="vert1" presStyleCnt="0"/>
      <dgm:spPr/>
    </dgm:pt>
    <dgm:pt modelId="{E8DFD121-231C-0944-9AD7-62394609D76E}" type="pres">
      <dgm:prSet presAssocID="{6C4B0BC5-096C-4E64-9FD8-725464311A40}" presName="thickLine" presStyleLbl="alignNode1" presStyleIdx="3" presStyleCnt="4"/>
      <dgm:spPr/>
    </dgm:pt>
    <dgm:pt modelId="{E58E24C2-7942-BA4A-9BAD-A31F16A7B7E7}" type="pres">
      <dgm:prSet presAssocID="{6C4B0BC5-096C-4E64-9FD8-725464311A40}" presName="horz1" presStyleCnt="0"/>
      <dgm:spPr/>
    </dgm:pt>
    <dgm:pt modelId="{BE8DF7DD-E4CD-364A-8B87-EB6727ADD436}" type="pres">
      <dgm:prSet presAssocID="{6C4B0BC5-096C-4E64-9FD8-725464311A40}" presName="tx1" presStyleLbl="revTx" presStyleIdx="3" presStyleCnt="4"/>
      <dgm:spPr/>
    </dgm:pt>
    <dgm:pt modelId="{B06A24F8-E100-4D4F-951D-39C29158F625}" type="pres">
      <dgm:prSet presAssocID="{6C4B0BC5-096C-4E64-9FD8-725464311A40}" presName="vert1" presStyleCnt="0"/>
      <dgm:spPr/>
    </dgm:pt>
  </dgm:ptLst>
  <dgm:cxnLst>
    <dgm:cxn modelId="{CCC13E1E-4CFC-9448-83A2-02EF6ADCFBAA}" type="presOf" srcId="{6C4B0BC5-096C-4E64-9FD8-725464311A40}" destId="{BE8DF7DD-E4CD-364A-8B87-EB6727ADD436}" srcOrd="0" destOrd="0" presId="urn:microsoft.com/office/officeart/2008/layout/LinedList"/>
    <dgm:cxn modelId="{163DAC4A-1154-4FE4-A243-C3303B361B5B}" srcId="{3B5EE8E0-ED7D-4969-A695-B435A0560B11}" destId="{DB3D8304-BB6E-4E3B-B48B-B4E8075CFD56}" srcOrd="2" destOrd="0" parTransId="{A0CE75B0-BD13-4065-B65F-48B309D04A78}" sibTransId="{0CE4E397-61F6-4142-9754-223F2D5A363E}"/>
    <dgm:cxn modelId="{A1A24D60-78A8-044A-9B03-7D07E3353D41}" type="presOf" srcId="{E1DA5D76-3232-4FCC-9814-AAE82E8AB344}" destId="{1B4B1E8F-D4C2-0A49-83BF-8D2E2DD60370}" srcOrd="0" destOrd="0" presId="urn:microsoft.com/office/officeart/2008/layout/LinedList"/>
    <dgm:cxn modelId="{8A5FF881-F7A4-4938-8C71-210E17F27651}" srcId="{3B5EE8E0-ED7D-4969-A695-B435A0560B11}" destId="{6C4B0BC5-096C-4E64-9FD8-725464311A40}" srcOrd="3" destOrd="0" parTransId="{57F005A6-A992-4FBE-A16F-5B9B861F1F43}" sibTransId="{DDA50AA1-3097-450C-BDB2-65877F1DF8F4}"/>
    <dgm:cxn modelId="{51CA798A-005A-7B40-AA41-BB4B4A2BECD5}" type="presOf" srcId="{DB3D8304-BB6E-4E3B-B48B-B4E8075CFD56}" destId="{CBE1EABB-1B0D-3349-A827-962F1E0FC3FD}" srcOrd="0" destOrd="0" presId="urn:microsoft.com/office/officeart/2008/layout/LinedList"/>
    <dgm:cxn modelId="{A98EFF9C-7104-404D-BAD2-09AD05CADDD4}" srcId="{3B5EE8E0-ED7D-4969-A695-B435A0560B11}" destId="{1AFADA09-0DF3-4B37-B671-83CCECE109F2}" srcOrd="1" destOrd="0" parTransId="{07B59951-DAE6-48A8-935D-6017BE46CFAE}" sibTransId="{D5F92E91-A16F-4C8F-A219-7718327DFF1E}"/>
    <dgm:cxn modelId="{441FE8BD-E6E4-E340-A478-BDBB6093C970}" type="presOf" srcId="{1AFADA09-0DF3-4B37-B671-83CCECE109F2}" destId="{E3BB7B5E-5344-6E42-A91A-BECB7C25F1B0}" srcOrd="0" destOrd="0" presId="urn:microsoft.com/office/officeart/2008/layout/LinedList"/>
    <dgm:cxn modelId="{F141C3CE-29D9-354B-B4C1-B448D3EA777F}" type="presOf" srcId="{3B5EE8E0-ED7D-4969-A695-B435A0560B11}" destId="{8A6A4C6E-25C9-C14C-BE65-642810EBB542}" srcOrd="0" destOrd="0" presId="urn:microsoft.com/office/officeart/2008/layout/LinedList"/>
    <dgm:cxn modelId="{839D4FEF-5414-4A57-ABCD-04E4AC4D2B47}" srcId="{3B5EE8E0-ED7D-4969-A695-B435A0560B11}" destId="{E1DA5D76-3232-4FCC-9814-AAE82E8AB344}" srcOrd="0" destOrd="0" parTransId="{920B5AA2-9063-44EB-9AB2-7A7B518C41AF}" sibTransId="{E6569C97-3381-4641-AE45-3FAA7674ECCD}"/>
    <dgm:cxn modelId="{FAE84C4C-6795-6446-B217-DF20E1F5588A}" type="presParOf" srcId="{8A6A4C6E-25C9-C14C-BE65-642810EBB542}" destId="{D3CB384A-9DE4-2F47-8DA8-666C6B50FA56}" srcOrd="0" destOrd="0" presId="urn:microsoft.com/office/officeart/2008/layout/LinedList"/>
    <dgm:cxn modelId="{1F08A251-B1F5-8F4E-AE3D-860E923A39AD}" type="presParOf" srcId="{8A6A4C6E-25C9-C14C-BE65-642810EBB542}" destId="{9C83BBBE-3F4A-9849-93ED-AE7B647FC3E0}" srcOrd="1" destOrd="0" presId="urn:microsoft.com/office/officeart/2008/layout/LinedList"/>
    <dgm:cxn modelId="{0FB2C26C-0FC8-D340-8A02-A2BF2DEA6B2F}" type="presParOf" srcId="{9C83BBBE-3F4A-9849-93ED-AE7B647FC3E0}" destId="{1B4B1E8F-D4C2-0A49-83BF-8D2E2DD60370}" srcOrd="0" destOrd="0" presId="urn:microsoft.com/office/officeart/2008/layout/LinedList"/>
    <dgm:cxn modelId="{58BBCD0E-8B0C-3D47-98D6-EC33CD6F6982}" type="presParOf" srcId="{9C83BBBE-3F4A-9849-93ED-AE7B647FC3E0}" destId="{0EE3ECB6-EC69-F649-8175-D667D08244B5}" srcOrd="1" destOrd="0" presId="urn:microsoft.com/office/officeart/2008/layout/LinedList"/>
    <dgm:cxn modelId="{34A1D4A5-929B-7C49-82A4-9E15DAB6EC6E}" type="presParOf" srcId="{8A6A4C6E-25C9-C14C-BE65-642810EBB542}" destId="{8DA646FA-1AEB-2745-8B61-319144DD5873}" srcOrd="2" destOrd="0" presId="urn:microsoft.com/office/officeart/2008/layout/LinedList"/>
    <dgm:cxn modelId="{AB29C6EB-4BAF-0942-80AE-A0160375EF3C}" type="presParOf" srcId="{8A6A4C6E-25C9-C14C-BE65-642810EBB542}" destId="{4A037757-D0F5-2A4C-A472-86D3EBFBCE87}" srcOrd="3" destOrd="0" presId="urn:microsoft.com/office/officeart/2008/layout/LinedList"/>
    <dgm:cxn modelId="{F1F61B6E-082B-B04C-976B-A7130BA4A1B4}" type="presParOf" srcId="{4A037757-D0F5-2A4C-A472-86D3EBFBCE87}" destId="{E3BB7B5E-5344-6E42-A91A-BECB7C25F1B0}" srcOrd="0" destOrd="0" presId="urn:microsoft.com/office/officeart/2008/layout/LinedList"/>
    <dgm:cxn modelId="{3319B914-4D86-AD45-B717-C337CD10D62D}" type="presParOf" srcId="{4A037757-D0F5-2A4C-A472-86D3EBFBCE87}" destId="{EEA05539-EB70-FF44-A3D0-395CA9706035}" srcOrd="1" destOrd="0" presId="urn:microsoft.com/office/officeart/2008/layout/LinedList"/>
    <dgm:cxn modelId="{7CC5BC91-798E-2C4E-9463-D6518F2E1BB3}" type="presParOf" srcId="{8A6A4C6E-25C9-C14C-BE65-642810EBB542}" destId="{4F93A8CC-66EB-E242-A7D4-4AFC3C887C58}" srcOrd="4" destOrd="0" presId="urn:microsoft.com/office/officeart/2008/layout/LinedList"/>
    <dgm:cxn modelId="{4462A3FE-B533-E041-BF55-4FA2B640F6C8}" type="presParOf" srcId="{8A6A4C6E-25C9-C14C-BE65-642810EBB542}" destId="{1626B139-6FB4-4743-82EA-5946EAD34A6A}" srcOrd="5" destOrd="0" presId="urn:microsoft.com/office/officeart/2008/layout/LinedList"/>
    <dgm:cxn modelId="{9FF67F83-C666-6B47-AFEF-23605B9AA268}" type="presParOf" srcId="{1626B139-6FB4-4743-82EA-5946EAD34A6A}" destId="{CBE1EABB-1B0D-3349-A827-962F1E0FC3FD}" srcOrd="0" destOrd="0" presId="urn:microsoft.com/office/officeart/2008/layout/LinedList"/>
    <dgm:cxn modelId="{FDC264CD-A5C1-2E42-BF0E-73C879CEB9DB}" type="presParOf" srcId="{1626B139-6FB4-4743-82EA-5946EAD34A6A}" destId="{1B1E0A46-83DB-A344-A2BA-E253E9D393C6}" srcOrd="1" destOrd="0" presId="urn:microsoft.com/office/officeart/2008/layout/LinedList"/>
    <dgm:cxn modelId="{10C5FD6E-6026-B049-BF7D-574500D67610}" type="presParOf" srcId="{8A6A4C6E-25C9-C14C-BE65-642810EBB542}" destId="{E8DFD121-231C-0944-9AD7-62394609D76E}" srcOrd="6" destOrd="0" presId="urn:microsoft.com/office/officeart/2008/layout/LinedList"/>
    <dgm:cxn modelId="{E82B09FD-7C48-CF48-B57A-1FCACE415C63}" type="presParOf" srcId="{8A6A4C6E-25C9-C14C-BE65-642810EBB542}" destId="{E58E24C2-7942-BA4A-9BAD-A31F16A7B7E7}" srcOrd="7" destOrd="0" presId="urn:microsoft.com/office/officeart/2008/layout/LinedList"/>
    <dgm:cxn modelId="{B708DC93-271F-984E-A242-7C6317AFD24A}" type="presParOf" srcId="{E58E24C2-7942-BA4A-9BAD-A31F16A7B7E7}" destId="{BE8DF7DD-E4CD-364A-8B87-EB6727ADD436}" srcOrd="0" destOrd="0" presId="urn:microsoft.com/office/officeart/2008/layout/LinedList"/>
    <dgm:cxn modelId="{4D50F7DD-DB52-B94F-9F65-ACD3886AF4BE}" type="presParOf" srcId="{E58E24C2-7942-BA4A-9BAD-A31F16A7B7E7}" destId="{B06A24F8-E100-4D4F-951D-39C29158F6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FB0DBC-3E53-4E94-BA35-6BC2E651E30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FAB639D-482F-4BF9-A501-5CAACE888A7D}">
      <dgm:prSet/>
      <dgm:spPr/>
      <dgm:t>
        <a:bodyPr/>
        <a:lstStyle/>
        <a:p>
          <a:r>
            <a:rPr lang="en-US" dirty="0"/>
            <a:t>WC – 7</a:t>
          </a:r>
          <a:r>
            <a:rPr lang="en-US" baseline="30000" dirty="0"/>
            <a:t>th</a:t>
          </a:r>
          <a:r>
            <a:rPr lang="en-US" dirty="0"/>
            <a:t> October &amp; 14</a:t>
          </a:r>
          <a:r>
            <a:rPr lang="en-US" baseline="30000" dirty="0"/>
            <a:t>th</a:t>
          </a:r>
          <a:r>
            <a:rPr lang="en-US" dirty="0"/>
            <a:t> October 2024</a:t>
          </a:r>
        </a:p>
      </dgm:t>
    </dgm:pt>
    <dgm:pt modelId="{7C4C93A7-91E3-445E-BA4D-83C82BF78942}" type="parTrans" cxnId="{1C136902-F9AA-4EE4-9C7C-CD8D4A84E657}">
      <dgm:prSet/>
      <dgm:spPr/>
      <dgm:t>
        <a:bodyPr/>
        <a:lstStyle/>
        <a:p>
          <a:endParaRPr lang="en-US"/>
        </a:p>
      </dgm:t>
    </dgm:pt>
    <dgm:pt modelId="{8961CCCA-26BE-49A0-A7A9-2C89EBBAC8EE}" type="sibTrans" cxnId="{1C136902-F9AA-4EE4-9C7C-CD8D4A84E657}">
      <dgm:prSet/>
      <dgm:spPr/>
      <dgm:t>
        <a:bodyPr/>
        <a:lstStyle/>
        <a:p>
          <a:endParaRPr lang="en-US"/>
        </a:p>
      </dgm:t>
    </dgm:pt>
    <dgm:pt modelId="{DC1DB17C-0F6E-418E-8C95-0C991D217DEE}">
      <dgm:prSet/>
      <dgm:spPr/>
      <dgm:t>
        <a:bodyPr/>
        <a:lstStyle/>
        <a:p>
          <a:r>
            <a:rPr lang="en-US" dirty="0"/>
            <a:t>I began my background reading looking into key sources and different theories before deciding on the 4 theories that I chose. I then decided on my chosen theories and began gathering all the relevant information I’d investigated.</a:t>
          </a:r>
        </a:p>
      </dgm:t>
    </dgm:pt>
    <dgm:pt modelId="{C1C65DBB-B9E6-4FBE-A94B-8235973829C9}" type="parTrans" cxnId="{E9B7165F-3DC5-46C0-8BEA-6DD37AC54321}">
      <dgm:prSet/>
      <dgm:spPr/>
      <dgm:t>
        <a:bodyPr/>
        <a:lstStyle/>
        <a:p>
          <a:endParaRPr lang="en-US"/>
        </a:p>
      </dgm:t>
    </dgm:pt>
    <dgm:pt modelId="{2EF90C21-7784-4BEA-8BDD-800AD5FA15D8}" type="sibTrans" cxnId="{E9B7165F-3DC5-46C0-8BEA-6DD37AC54321}">
      <dgm:prSet/>
      <dgm:spPr/>
      <dgm:t>
        <a:bodyPr/>
        <a:lstStyle/>
        <a:p>
          <a:endParaRPr lang="en-US"/>
        </a:p>
      </dgm:t>
    </dgm:pt>
    <dgm:pt modelId="{F8304619-DF48-4BB6-8936-4B87951E0E46}">
      <dgm:prSet/>
      <dgm:spPr/>
      <dgm:t>
        <a:bodyPr/>
        <a:lstStyle/>
        <a:p>
          <a:r>
            <a:rPr lang="en-US" dirty="0"/>
            <a:t>WC – 21</a:t>
          </a:r>
          <a:r>
            <a:rPr lang="en-US" baseline="30000" dirty="0"/>
            <a:t>st</a:t>
          </a:r>
          <a:r>
            <a:rPr lang="en-US" dirty="0"/>
            <a:t> October 2024</a:t>
          </a:r>
        </a:p>
      </dgm:t>
    </dgm:pt>
    <dgm:pt modelId="{41EC2406-D3B6-4D08-8D1F-EE1EE46F5C72}" type="parTrans" cxnId="{584396AF-6797-4518-9613-4DDF803D04CC}">
      <dgm:prSet/>
      <dgm:spPr/>
      <dgm:t>
        <a:bodyPr/>
        <a:lstStyle/>
        <a:p>
          <a:endParaRPr lang="en-US"/>
        </a:p>
      </dgm:t>
    </dgm:pt>
    <dgm:pt modelId="{BFA62B2B-9475-45D5-99E1-014DC0EA9146}" type="sibTrans" cxnId="{584396AF-6797-4518-9613-4DDF803D04CC}">
      <dgm:prSet/>
      <dgm:spPr/>
      <dgm:t>
        <a:bodyPr/>
        <a:lstStyle/>
        <a:p>
          <a:endParaRPr lang="en-US"/>
        </a:p>
      </dgm:t>
    </dgm:pt>
    <dgm:pt modelId="{4E304476-7E66-4A0A-9DB1-7EF9F53B5A29}">
      <dgm:prSet/>
      <dgm:spPr/>
      <dgm:t>
        <a:bodyPr/>
        <a:lstStyle/>
        <a:p>
          <a:r>
            <a:rPr lang="en-US" dirty="0"/>
            <a:t>I collected my sources into the bookmarked section of my laptop and began deciding which information I wanted to use</a:t>
          </a:r>
        </a:p>
      </dgm:t>
    </dgm:pt>
    <dgm:pt modelId="{52A3EF44-E473-43B6-B818-1B2462CF52D3}" type="parTrans" cxnId="{4FB9016F-3BB7-455B-97D4-A453EE208390}">
      <dgm:prSet/>
      <dgm:spPr/>
      <dgm:t>
        <a:bodyPr/>
        <a:lstStyle/>
        <a:p>
          <a:endParaRPr lang="en-US"/>
        </a:p>
      </dgm:t>
    </dgm:pt>
    <dgm:pt modelId="{6C9787BF-D790-4499-91B4-7C2B94A55C05}" type="sibTrans" cxnId="{4FB9016F-3BB7-455B-97D4-A453EE208390}">
      <dgm:prSet/>
      <dgm:spPr/>
      <dgm:t>
        <a:bodyPr/>
        <a:lstStyle/>
        <a:p>
          <a:endParaRPr lang="en-US"/>
        </a:p>
      </dgm:t>
    </dgm:pt>
    <dgm:pt modelId="{3F01FA0C-F303-4A29-81B3-D8E23DBA184F}">
      <dgm:prSet/>
      <dgm:spPr/>
      <dgm:t>
        <a:bodyPr/>
        <a:lstStyle/>
        <a:p>
          <a:r>
            <a:rPr lang="en-US" dirty="0"/>
            <a:t>I also began structuring my assignment and working on the presentation and layout of the slides</a:t>
          </a:r>
        </a:p>
      </dgm:t>
    </dgm:pt>
    <dgm:pt modelId="{03B0E92B-95E6-495C-A591-18D2684C6C82}" type="parTrans" cxnId="{AD44E59A-DE01-4B2F-B518-049C034360C8}">
      <dgm:prSet/>
      <dgm:spPr/>
      <dgm:t>
        <a:bodyPr/>
        <a:lstStyle/>
        <a:p>
          <a:endParaRPr lang="en-US"/>
        </a:p>
      </dgm:t>
    </dgm:pt>
    <dgm:pt modelId="{332E1231-C7FC-47D1-BAA8-6563B2CF74DE}" type="sibTrans" cxnId="{AD44E59A-DE01-4B2F-B518-049C034360C8}">
      <dgm:prSet/>
      <dgm:spPr/>
      <dgm:t>
        <a:bodyPr/>
        <a:lstStyle/>
        <a:p>
          <a:endParaRPr lang="en-US"/>
        </a:p>
      </dgm:t>
    </dgm:pt>
    <dgm:pt modelId="{BC78ED20-0715-4353-99E3-95B43F12B9FA}">
      <dgm:prSet/>
      <dgm:spPr/>
      <dgm:t>
        <a:bodyPr/>
        <a:lstStyle/>
        <a:p>
          <a:r>
            <a:rPr lang="en-US" dirty="0"/>
            <a:t>Following this, I decided to do some more research into my chosen theories</a:t>
          </a:r>
        </a:p>
      </dgm:t>
    </dgm:pt>
    <dgm:pt modelId="{FD4AFE35-7638-420C-9F4F-54C2E7EEF00B}" type="parTrans" cxnId="{A7B20307-2FBA-453B-9173-C5DE0613CC12}">
      <dgm:prSet/>
      <dgm:spPr/>
      <dgm:t>
        <a:bodyPr/>
        <a:lstStyle/>
        <a:p>
          <a:endParaRPr lang="en-US"/>
        </a:p>
      </dgm:t>
    </dgm:pt>
    <dgm:pt modelId="{49940204-5E72-49F3-9670-72532652449F}" type="sibTrans" cxnId="{A7B20307-2FBA-453B-9173-C5DE0613CC12}">
      <dgm:prSet/>
      <dgm:spPr/>
      <dgm:t>
        <a:bodyPr/>
        <a:lstStyle/>
        <a:p>
          <a:endParaRPr lang="en-US"/>
        </a:p>
      </dgm:t>
    </dgm:pt>
    <dgm:pt modelId="{EA984EFC-7E96-4354-AF39-EBAA4AC4FF5C}">
      <dgm:prSet/>
      <dgm:spPr/>
      <dgm:t>
        <a:bodyPr/>
        <a:lstStyle/>
        <a:p>
          <a:r>
            <a:rPr lang="en-US" dirty="0"/>
            <a:t>WC – 28</a:t>
          </a:r>
          <a:r>
            <a:rPr lang="en-US" baseline="30000" dirty="0"/>
            <a:t>th</a:t>
          </a:r>
          <a:r>
            <a:rPr lang="en-US" dirty="0"/>
            <a:t> October 2024</a:t>
          </a:r>
        </a:p>
      </dgm:t>
    </dgm:pt>
    <dgm:pt modelId="{48ED23D5-1BC3-4947-BBC6-051A2AF31657}" type="parTrans" cxnId="{C827EF92-4036-44FC-B3CD-5303FA2C72ED}">
      <dgm:prSet/>
      <dgm:spPr/>
      <dgm:t>
        <a:bodyPr/>
        <a:lstStyle/>
        <a:p>
          <a:endParaRPr lang="en-US"/>
        </a:p>
      </dgm:t>
    </dgm:pt>
    <dgm:pt modelId="{BEF85532-5AF0-4188-B890-77D3557EAC6C}" type="sibTrans" cxnId="{C827EF92-4036-44FC-B3CD-5303FA2C72ED}">
      <dgm:prSet/>
      <dgm:spPr/>
      <dgm:t>
        <a:bodyPr/>
        <a:lstStyle/>
        <a:p>
          <a:endParaRPr lang="en-US"/>
        </a:p>
      </dgm:t>
    </dgm:pt>
    <dgm:pt modelId="{7B7EE7C3-9259-478B-A196-89FAD72CBEF7}">
      <dgm:prSet/>
      <dgm:spPr/>
      <dgm:t>
        <a:bodyPr/>
        <a:lstStyle/>
        <a:p>
          <a:r>
            <a:rPr lang="en-US" dirty="0"/>
            <a:t>I finished my assignment and decided to add colours and images to my presentation keeping concise throughout</a:t>
          </a:r>
        </a:p>
      </dgm:t>
    </dgm:pt>
    <dgm:pt modelId="{6BAE123E-7972-4E63-8494-140CE9FFE0E7}" type="parTrans" cxnId="{2415A89B-9D23-4590-95E6-B0C152BF7DD3}">
      <dgm:prSet/>
      <dgm:spPr/>
      <dgm:t>
        <a:bodyPr/>
        <a:lstStyle/>
        <a:p>
          <a:endParaRPr lang="en-US"/>
        </a:p>
      </dgm:t>
    </dgm:pt>
    <dgm:pt modelId="{BE0C98BF-2F46-404C-8F9E-16955B6B43D8}" type="sibTrans" cxnId="{2415A89B-9D23-4590-95E6-B0C152BF7DD3}">
      <dgm:prSet/>
      <dgm:spPr/>
      <dgm:t>
        <a:bodyPr/>
        <a:lstStyle/>
        <a:p>
          <a:endParaRPr lang="en-US"/>
        </a:p>
      </dgm:t>
    </dgm:pt>
    <dgm:pt modelId="{4DDBCAB9-7C20-5C4E-B92C-B9B7D49AE81A}" type="pres">
      <dgm:prSet presAssocID="{3DFB0DBC-3E53-4E94-BA35-6BC2E651E300}" presName="Name0" presStyleCnt="0">
        <dgm:presLayoutVars>
          <dgm:dir/>
          <dgm:resizeHandles val="exact"/>
        </dgm:presLayoutVars>
      </dgm:prSet>
      <dgm:spPr/>
    </dgm:pt>
    <dgm:pt modelId="{13D91DCC-45C9-0445-8688-99550995901C}" type="pres">
      <dgm:prSet presAssocID="{4FAB639D-482F-4BF9-A501-5CAACE888A7D}" presName="node" presStyleLbl="node1" presStyleIdx="0" presStyleCnt="8">
        <dgm:presLayoutVars>
          <dgm:bulletEnabled val="1"/>
        </dgm:presLayoutVars>
      </dgm:prSet>
      <dgm:spPr/>
    </dgm:pt>
    <dgm:pt modelId="{E583E3FC-9B09-2B4F-BC21-24B3506282CE}" type="pres">
      <dgm:prSet presAssocID="{8961CCCA-26BE-49A0-A7A9-2C89EBBAC8EE}" presName="sibTrans" presStyleLbl="sibTrans1D1" presStyleIdx="0" presStyleCnt="7"/>
      <dgm:spPr/>
    </dgm:pt>
    <dgm:pt modelId="{7C320CA9-B52F-AE4D-82E1-20101B7012EE}" type="pres">
      <dgm:prSet presAssocID="{8961CCCA-26BE-49A0-A7A9-2C89EBBAC8EE}" presName="connectorText" presStyleLbl="sibTrans1D1" presStyleIdx="0" presStyleCnt="7"/>
      <dgm:spPr/>
    </dgm:pt>
    <dgm:pt modelId="{3ABBC47A-A2DB-CA44-93A4-680A1324387B}" type="pres">
      <dgm:prSet presAssocID="{DC1DB17C-0F6E-418E-8C95-0C991D217DEE}" presName="node" presStyleLbl="node1" presStyleIdx="1" presStyleCnt="8">
        <dgm:presLayoutVars>
          <dgm:bulletEnabled val="1"/>
        </dgm:presLayoutVars>
      </dgm:prSet>
      <dgm:spPr/>
    </dgm:pt>
    <dgm:pt modelId="{4026F28C-7E24-AC4D-8C18-A24731F8AD8A}" type="pres">
      <dgm:prSet presAssocID="{2EF90C21-7784-4BEA-8BDD-800AD5FA15D8}" presName="sibTrans" presStyleLbl="sibTrans1D1" presStyleIdx="1" presStyleCnt="7"/>
      <dgm:spPr/>
    </dgm:pt>
    <dgm:pt modelId="{40B66786-D4C3-FA40-A8F7-E91F1F55CE21}" type="pres">
      <dgm:prSet presAssocID="{2EF90C21-7784-4BEA-8BDD-800AD5FA15D8}" presName="connectorText" presStyleLbl="sibTrans1D1" presStyleIdx="1" presStyleCnt="7"/>
      <dgm:spPr/>
    </dgm:pt>
    <dgm:pt modelId="{9439918A-ADD3-E444-87FE-7CFF36A13CE9}" type="pres">
      <dgm:prSet presAssocID="{F8304619-DF48-4BB6-8936-4B87951E0E46}" presName="node" presStyleLbl="node1" presStyleIdx="2" presStyleCnt="8">
        <dgm:presLayoutVars>
          <dgm:bulletEnabled val="1"/>
        </dgm:presLayoutVars>
      </dgm:prSet>
      <dgm:spPr/>
    </dgm:pt>
    <dgm:pt modelId="{433BE745-A279-FB46-9CA5-B543DA35A967}" type="pres">
      <dgm:prSet presAssocID="{BFA62B2B-9475-45D5-99E1-014DC0EA9146}" presName="sibTrans" presStyleLbl="sibTrans1D1" presStyleIdx="2" presStyleCnt="7"/>
      <dgm:spPr/>
    </dgm:pt>
    <dgm:pt modelId="{6D9CB3D7-817A-E640-9A89-AF5571B164F6}" type="pres">
      <dgm:prSet presAssocID="{BFA62B2B-9475-45D5-99E1-014DC0EA9146}" presName="connectorText" presStyleLbl="sibTrans1D1" presStyleIdx="2" presStyleCnt="7"/>
      <dgm:spPr/>
    </dgm:pt>
    <dgm:pt modelId="{811A8602-B061-F148-BECF-2F66B32EF39B}" type="pres">
      <dgm:prSet presAssocID="{4E304476-7E66-4A0A-9DB1-7EF9F53B5A29}" presName="node" presStyleLbl="node1" presStyleIdx="3" presStyleCnt="8">
        <dgm:presLayoutVars>
          <dgm:bulletEnabled val="1"/>
        </dgm:presLayoutVars>
      </dgm:prSet>
      <dgm:spPr/>
    </dgm:pt>
    <dgm:pt modelId="{E0B94879-DCFF-8A43-9E95-6193CC8D17E7}" type="pres">
      <dgm:prSet presAssocID="{6C9787BF-D790-4499-91B4-7C2B94A55C05}" presName="sibTrans" presStyleLbl="sibTrans1D1" presStyleIdx="3" presStyleCnt="7"/>
      <dgm:spPr/>
    </dgm:pt>
    <dgm:pt modelId="{60D943A6-A7BB-0E43-9C68-97B32C389242}" type="pres">
      <dgm:prSet presAssocID="{6C9787BF-D790-4499-91B4-7C2B94A55C05}" presName="connectorText" presStyleLbl="sibTrans1D1" presStyleIdx="3" presStyleCnt="7"/>
      <dgm:spPr/>
    </dgm:pt>
    <dgm:pt modelId="{BA57AC7A-5BB0-1644-A815-E4CD9E6DC171}" type="pres">
      <dgm:prSet presAssocID="{3F01FA0C-F303-4A29-81B3-D8E23DBA184F}" presName="node" presStyleLbl="node1" presStyleIdx="4" presStyleCnt="8">
        <dgm:presLayoutVars>
          <dgm:bulletEnabled val="1"/>
        </dgm:presLayoutVars>
      </dgm:prSet>
      <dgm:spPr/>
    </dgm:pt>
    <dgm:pt modelId="{DBFDCB18-E67A-1D40-883C-A8F25AB4D4BF}" type="pres">
      <dgm:prSet presAssocID="{332E1231-C7FC-47D1-BAA8-6563B2CF74DE}" presName="sibTrans" presStyleLbl="sibTrans1D1" presStyleIdx="4" presStyleCnt="7"/>
      <dgm:spPr/>
    </dgm:pt>
    <dgm:pt modelId="{E8CDCFB6-A051-934E-A764-771C11AB09CF}" type="pres">
      <dgm:prSet presAssocID="{332E1231-C7FC-47D1-BAA8-6563B2CF74DE}" presName="connectorText" presStyleLbl="sibTrans1D1" presStyleIdx="4" presStyleCnt="7"/>
      <dgm:spPr/>
    </dgm:pt>
    <dgm:pt modelId="{60C11F0C-73F8-AD4D-B840-5E985F7AF20C}" type="pres">
      <dgm:prSet presAssocID="{BC78ED20-0715-4353-99E3-95B43F12B9FA}" presName="node" presStyleLbl="node1" presStyleIdx="5" presStyleCnt="8">
        <dgm:presLayoutVars>
          <dgm:bulletEnabled val="1"/>
        </dgm:presLayoutVars>
      </dgm:prSet>
      <dgm:spPr/>
    </dgm:pt>
    <dgm:pt modelId="{D43C9A7A-63ED-F44E-B61C-011515128580}" type="pres">
      <dgm:prSet presAssocID="{49940204-5E72-49F3-9670-72532652449F}" presName="sibTrans" presStyleLbl="sibTrans1D1" presStyleIdx="5" presStyleCnt="7"/>
      <dgm:spPr/>
    </dgm:pt>
    <dgm:pt modelId="{C77631A7-EA96-B54B-9BD8-BA780BC377D5}" type="pres">
      <dgm:prSet presAssocID="{49940204-5E72-49F3-9670-72532652449F}" presName="connectorText" presStyleLbl="sibTrans1D1" presStyleIdx="5" presStyleCnt="7"/>
      <dgm:spPr/>
    </dgm:pt>
    <dgm:pt modelId="{0DDCA435-0B34-6240-878D-DFE9C7D62777}" type="pres">
      <dgm:prSet presAssocID="{EA984EFC-7E96-4354-AF39-EBAA4AC4FF5C}" presName="node" presStyleLbl="node1" presStyleIdx="6" presStyleCnt="8">
        <dgm:presLayoutVars>
          <dgm:bulletEnabled val="1"/>
        </dgm:presLayoutVars>
      </dgm:prSet>
      <dgm:spPr/>
    </dgm:pt>
    <dgm:pt modelId="{E62EDF0E-B9B8-0143-809C-7C79CE06E43D}" type="pres">
      <dgm:prSet presAssocID="{BEF85532-5AF0-4188-B890-77D3557EAC6C}" presName="sibTrans" presStyleLbl="sibTrans1D1" presStyleIdx="6" presStyleCnt="7"/>
      <dgm:spPr/>
    </dgm:pt>
    <dgm:pt modelId="{4733DA4B-B635-CA4A-B61F-C3FDECAEA500}" type="pres">
      <dgm:prSet presAssocID="{BEF85532-5AF0-4188-B890-77D3557EAC6C}" presName="connectorText" presStyleLbl="sibTrans1D1" presStyleIdx="6" presStyleCnt="7"/>
      <dgm:spPr/>
    </dgm:pt>
    <dgm:pt modelId="{376BA47C-4F73-C74C-9465-F37725872465}" type="pres">
      <dgm:prSet presAssocID="{7B7EE7C3-9259-478B-A196-89FAD72CBEF7}" presName="node" presStyleLbl="node1" presStyleIdx="7" presStyleCnt="8">
        <dgm:presLayoutVars>
          <dgm:bulletEnabled val="1"/>
        </dgm:presLayoutVars>
      </dgm:prSet>
      <dgm:spPr/>
    </dgm:pt>
  </dgm:ptLst>
  <dgm:cxnLst>
    <dgm:cxn modelId="{1C136902-F9AA-4EE4-9C7C-CD8D4A84E657}" srcId="{3DFB0DBC-3E53-4E94-BA35-6BC2E651E300}" destId="{4FAB639D-482F-4BF9-A501-5CAACE888A7D}" srcOrd="0" destOrd="0" parTransId="{7C4C93A7-91E3-445E-BA4D-83C82BF78942}" sibTransId="{8961CCCA-26BE-49A0-A7A9-2C89EBBAC8EE}"/>
    <dgm:cxn modelId="{A7B20307-2FBA-453B-9173-C5DE0613CC12}" srcId="{3DFB0DBC-3E53-4E94-BA35-6BC2E651E300}" destId="{BC78ED20-0715-4353-99E3-95B43F12B9FA}" srcOrd="5" destOrd="0" parTransId="{FD4AFE35-7638-420C-9F4F-54C2E7EEF00B}" sibTransId="{49940204-5E72-49F3-9670-72532652449F}"/>
    <dgm:cxn modelId="{1A49B409-AB8C-7B41-BFF4-F4D4DA7070C6}" type="presOf" srcId="{4E304476-7E66-4A0A-9DB1-7EF9F53B5A29}" destId="{811A8602-B061-F148-BECF-2F66B32EF39B}" srcOrd="0" destOrd="0" presId="urn:microsoft.com/office/officeart/2016/7/layout/RepeatingBendingProcessNew"/>
    <dgm:cxn modelId="{63ECBD10-4730-304A-8E0E-56044BB2A51F}" type="presOf" srcId="{BFA62B2B-9475-45D5-99E1-014DC0EA9146}" destId="{6D9CB3D7-817A-E640-9A89-AF5571B164F6}" srcOrd="1" destOrd="0" presId="urn:microsoft.com/office/officeart/2016/7/layout/RepeatingBendingProcessNew"/>
    <dgm:cxn modelId="{F93A0C21-DEE6-A346-AEC0-AEE2B12088A9}" type="presOf" srcId="{DC1DB17C-0F6E-418E-8C95-0C991D217DEE}" destId="{3ABBC47A-A2DB-CA44-93A4-680A1324387B}" srcOrd="0" destOrd="0" presId="urn:microsoft.com/office/officeart/2016/7/layout/RepeatingBendingProcessNew"/>
    <dgm:cxn modelId="{48D16F26-9D65-FF4A-ABBA-A61D5CB215D4}" type="presOf" srcId="{49940204-5E72-49F3-9670-72532652449F}" destId="{D43C9A7A-63ED-F44E-B61C-011515128580}" srcOrd="0" destOrd="0" presId="urn:microsoft.com/office/officeart/2016/7/layout/RepeatingBendingProcessNew"/>
    <dgm:cxn modelId="{6D514A2B-5BD8-C242-8EA7-92E919889CAD}" type="presOf" srcId="{8961CCCA-26BE-49A0-A7A9-2C89EBBAC8EE}" destId="{7C320CA9-B52F-AE4D-82E1-20101B7012EE}" srcOrd="1" destOrd="0" presId="urn:microsoft.com/office/officeart/2016/7/layout/RepeatingBendingProcessNew"/>
    <dgm:cxn modelId="{11513A2C-9FEE-D04A-A34D-6F9966406278}" type="presOf" srcId="{BC78ED20-0715-4353-99E3-95B43F12B9FA}" destId="{60C11F0C-73F8-AD4D-B840-5E985F7AF20C}" srcOrd="0" destOrd="0" presId="urn:microsoft.com/office/officeart/2016/7/layout/RepeatingBendingProcessNew"/>
    <dgm:cxn modelId="{CB275B35-A4B4-464A-9FBA-EAE714D517C9}" type="presOf" srcId="{EA984EFC-7E96-4354-AF39-EBAA4AC4FF5C}" destId="{0DDCA435-0B34-6240-878D-DFE9C7D62777}" srcOrd="0" destOrd="0" presId="urn:microsoft.com/office/officeart/2016/7/layout/RepeatingBendingProcessNew"/>
    <dgm:cxn modelId="{63D19740-F840-2348-8BA0-E4373C84E370}" type="presOf" srcId="{2EF90C21-7784-4BEA-8BDD-800AD5FA15D8}" destId="{4026F28C-7E24-AC4D-8C18-A24731F8AD8A}" srcOrd="0" destOrd="0" presId="urn:microsoft.com/office/officeart/2016/7/layout/RepeatingBendingProcessNew"/>
    <dgm:cxn modelId="{46715B4A-8499-9E4C-B43A-42E6CCB71407}" type="presOf" srcId="{BEF85532-5AF0-4188-B890-77D3557EAC6C}" destId="{E62EDF0E-B9B8-0143-809C-7C79CE06E43D}" srcOrd="0" destOrd="0" presId="urn:microsoft.com/office/officeart/2016/7/layout/RepeatingBendingProcessNew"/>
    <dgm:cxn modelId="{4DAF114B-AF17-B24B-B6C1-5E09B22F87FC}" type="presOf" srcId="{2EF90C21-7784-4BEA-8BDD-800AD5FA15D8}" destId="{40B66786-D4C3-FA40-A8F7-E91F1F55CE21}" srcOrd="1" destOrd="0" presId="urn:microsoft.com/office/officeart/2016/7/layout/RepeatingBendingProcessNew"/>
    <dgm:cxn modelId="{C433644E-8666-FE44-B1D2-E7A755D5BBB3}" type="presOf" srcId="{332E1231-C7FC-47D1-BAA8-6563B2CF74DE}" destId="{E8CDCFB6-A051-934E-A764-771C11AB09CF}" srcOrd="1" destOrd="0" presId="urn:microsoft.com/office/officeart/2016/7/layout/RepeatingBendingProcessNew"/>
    <dgm:cxn modelId="{34105A53-A716-D949-A6F5-C4E918B9D37C}" type="presOf" srcId="{49940204-5E72-49F3-9670-72532652449F}" destId="{C77631A7-EA96-B54B-9BD8-BA780BC377D5}" srcOrd="1" destOrd="0" presId="urn:microsoft.com/office/officeart/2016/7/layout/RepeatingBendingProcessNew"/>
    <dgm:cxn modelId="{D3EAC85A-8C8D-2547-9E31-34086A78D445}" type="presOf" srcId="{8961CCCA-26BE-49A0-A7A9-2C89EBBAC8EE}" destId="{E583E3FC-9B09-2B4F-BC21-24B3506282CE}" srcOrd="0" destOrd="0" presId="urn:microsoft.com/office/officeart/2016/7/layout/RepeatingBendingProcessNew"/>
    <dgm:cxn modelId="{E9B7165F-3DC5-46C0-8BEA-6DD37AC54321}" srcId="{3DFB0DBC-3E53-4E94-BA35-6BC2E651E300}" destId="{DC1DB17C-0F6E-418E-8C95-0C991D217DEE}" srcOrd="1" destOrd="0" parTransId="{C1C65DBB-B9E6-4FBE-A94B-8235973829C9}" sibTransId="{2EF90C21-7784-4BEA-8BDD-800AD5FA15D8}"/>
    <dgm:cxn modelId="{4FB9016F-3BB7-455B-97D4-A453EE208390}" srcId="{3DFB0DBC-3E53-4E94-BA35-6BC2E651E300}" destId="{4E304476-7E66-4A0A-9DB1-7EF9F53B5A29}" srcOrd="3" destOrd="0" parTransId="{52A3EF44-E473-43B6-B818-1B2462CF52D3}" sibTransId="{6C9787BF-D790-4499-91B4-7C2B94A55C05}"/>
    <dgm:cxn modelId="{FD09AA78-7EA0-174C-92E8-22BD3D8A9767}" type="presOf" srcId="{3DFB0DBC-3E53-4E94-BA35-6BC2E651E300}" destId="{4DDBCAB9-7C20-5C4E-B92C-B9B7D49AE81A}" srcOrd="0" destOrd="0" presId="urn:microsoft.com/office/officeart/2016/7/layout/RepeatingBendingProcessNew"/>
    <dgm:cxn modelId="{C827EF92-4036-44FC-B3CD-5303FA2C72ED}" srcId="{3DFB0DBC-3E53-4E94-BA35-6BC2E651E300}" destId="{EA984EFC-7E96-4354-AF39-EBAA4AC4FF5C}" srcOrd="6" destOrd="0" parTransId="{48ED23D5-1BC3-4947-BBC6-051A2AF31657}" sibTransId="{BEF85532-5AF0-4188-B890-77D3557EAC6C}"/>
    <dgm:cxn modelId="{AD44E59A-DE01-4B2F-B518-049C034360C8}" srcId="{3DFB0DBC-3E53-4E94-BA35-6BC2E651E300}" destId="{3F01FA0C-F303-4A29-81B3-D8E23DBA184F}" srcOrd="4" destOrd="0" parTransId="{03B0E92B-95E6-495C-A591-18D2684C6C82}" sibTransId="{332E1231-C7FC-47D1-BAA8-6563B2CF74DE}"/>
    <dgm:cxn modelId="{2415A89B-9D23-4590-95E6-B0C152BF7DD3}" srcId="{3DFB0DBC-3E53-4E94-BA35-6BC2E651E300}" destId="{7B7EE7C3-9259-478B-A196-89FAD72CBEF7}" srcOrd="7" destOrd="0" parTransId="{6BAE123E-7972-4E63-8494-140CE9FFE0E7}" sibTransId="{BE0C98BF-2F46-404C-8F9E-16955B6B43D8}"/>
    <dgm:cxn modelId="{A1A6C2A0-E2A9-3240-8B69-AC1B285749F8}" type="presOf" srcId="{F8304619-DF48-4BB6-8936-4B87951E0E46}" destId="{9439918A-ADD3-E444-87FE-7CFF36A13CE9}" srcOrd="0" destOrd="0" presId="urn:microsoft.com/office/officeart/2016/7/layout/RepeatingBendingProcessNew"/>
    <dgm:cxn modelId="{3B1640A1-FB71-4045-9E04-A95817C6DEF5}" type="presOf" srcId="{4FAB639D-482F-4BF9-A501-5CAACE888A7D}" destId="{13D91DCC-45C9-0445-8688-99550995901C}" srcOrd="0" destOrd="0" presId="urn:microsoft.com/office/officeart/2016/7/layout/RepeatingBendingProcessNew"/>
    <dgm:cxn modelId="{C6A8E0A5-C939-B54F-8154-A273BEB4D96F}" type="presOf" srcId="{7B7EE7C3-9259-478B-A196-89FAD72CBEF7}" destId="{376BA47C-4F73-C74C-9465-F37725872465}" srcOrd="0" destOrd="0" presId="urn:microsoft.com/office/officeart/2016/7/layout/RepeatingBendingProcessNew"/>
    <dgm:cxn modelId="{584396AF-6797-4518-9613-4DDF803D04CC}" srcId="{3DFB0DBC-3E53-4E94-BA35-6BC2E651E300}" destId="{F8304619-DF48-4BB6-8936-4B87951E0E46}" srcOrd="2" destOrd="0" parTransId="{41EC2406-D3B6-4D08-8D1F-EE1EE46F5C72}" sibTransId="{BFA62B2B-9475-45D5-99E1-014DC0EA9146}"/>
    <dgm:cxn modelId="{F940EAB3-94AD-5E4C-AA74-389CA7F985AF}" type="presOf" srcId="{3F01FA0C-F303-4A29-81B3-D8E23DBA184F}" destId="{BA57AC7A-5BB0-1644-A815-E4CD9E6DC171}" srcOrd="0" destOrd="0" presId="urn:microsoft.com/office/officeart/2016/7/layout/RepeatingBendingProcessNew"/>
    <dgm:cxn modelId="{777D13B7-D4F3-2048-A6B9-8F41D4E9B65B}" type="presOf" srcId="{6C9787BF-D790-4499-91B4-7C2B94A55C05}" destId="{60D943A6-A7BB-0E43-9C68-97B32C389242}" srcOrd="1" destOrd="0" presId="urn:microsoft.com/office/officeart/2016/7/layout/RepeatingBendingProcessNew"/>
    <dgm:cxn modelId="{86433BB8-702F-8C4F-B591-32F4899C6647}" type="presOf" srcId="{BEF85532-5AF0-4188-B890-77D3557EAC6C}" destId="{4733DA4B-B635-CA4A-B61F-C3FDECAEA500}" srcOrd="1" destOrd="0" presId="urn:microsoft.com/office/officeart/2016/7/layout/RepeatingBendingProcessNew"/>
    <dgm:cxn modelId="{1DDBB4C3-3D31-BE49-99A5-CBBC26B401AE}" type="presOf" srcId="{BFA62B2B-9475-45D5-99E1-014DC0EA9146}" destId="{433BE745-A279-FB46-9CA5-B543DA35A967}" srcOrd="0" destOrd="0" presId="urn:microsoft.com/office/officeart/2016/7/layout/RepeatingBendingProcessNew"/>
    <dgm:cxn modelId="{A517BFE2-DC5F-E045-8564-EA735B396791}" type="presOf" srcId="{332E1231-C7FC-47D1-BAA8-6563B2CF74DE}" destId="{DBFDCB18-E67A-1D40-883C-A8F25AB4D4BF}" srcOrd="0" destOrd="0" presId="urn:microsoft.com/office/officeart/2016/7/layout/RepeatingBendingProcessNew"/>
    <dgm:cxn modelId="{5A6880F7-BD2C-004D-9497-BA7ABE775FBE}" type="presOf" srcId="{6C9787BF-D790-4499-91B4-7C2B94A55C05}" destId="{E0B94879-DCFF-8A43-9E95-6193CC8D17E7}" srcOrd="0" destOrd="0" presId="urn:microsoft.com/office/officeart/2016/7/layout/RepeatingBendingProcessNew"/>
    <dgm:cxn modelId="{7E0406F1-CD0C-664B-A874-3A8974BAC0B5}" type="presParOf" srcId="{4DDBCAB9-7C20-5C4E-B92C-B9B7D49AE81A}" destId="{13D91DCC-45C9-0445-8688-99550995901C}" srcOrd="0" destOrd="0" presId="urn:microsoft.com/office/officeart/2016/7/layout/RepeatingBendingProcessNew"/>
    <dgm:cxn modelId="{F6F50C26-8A6C-6F4B-8676-49F225952235}" type="presParOf" srcId="{4DDBCAB9-7C20-5C4E-B92C-B9B7D49AE81A}" destId="{E583E3FC-9B09-2B4F-BC21-24B3506282CE}" srcOrd="1" destOrd="0" presId="urn:microsoft.com/office/officeart/2016/7/layout/RepeatingBendingProcessNew"/>
    <dgm:cxn modelId="{E9AC32A1-2D1C-184A-88CB-497F83176400}" type="presParOf" srcId="{E583E3FC-9B09-2B4F-BC21-24B3506282CE}" destId="{7C320CA9-B52F-AE4D-82E1-20101B7012EE}" srcOrd="0" destOrd="0" presId="urn:microsoft.com/office/officeart/2016/7/layout/RepeatingBendingProcessNew"/>
    <dgm:cxn modelId="{9826551B-E8A0-AF4D-9516-74A973C946B3}" type="presParOf" srcId="{4DDBCAB9-7C20-5C4E-B92C-B9B7D49AE81A}" destId="{3ABBC47A-A2DB-CA44-93A4-680A1324387B}" srcOrd="2" destOrd="0" presId="urn:microsoft.com/office/officeart/2016/7/layout/RepeatingBendingProcessNew"/>
    <dgm:cxn modelId="{3653F5CF-C7DB-5C4C-B5D3-391E303947B5}" type="presParOf" srcId="{4DDBCAB9-7C20-5C4E-B92C-B9B7D49AE81A}" destId="{4026F28C-7E24-AC4D-8C18-A24731F8AD8A}" srcOrd="3" destOrd="0" presId="urn:microsoft.com/office/officeart/2016/7/layout/RepeatingBendingProcessNew"/>
    <dgm:cxn modelId="{3E0AC963-0E65-B640-A158-863AE9E542F2}" type="presParOf" srcId="{4026F28C-7E24-AC4D-8C18-A24731F8AD8A}" destId="{40B66786-D4C3-FA40-A8F7-E91F1F55CE21}" srcOrd="0" destOrd="0" presId="urn:microsoft.com/office/officeart/2016/7/layout/RepeatingBendingProcessNew"/>
    <dgm:cxn modelId="{C637E90F-E403-C44A-83F4-75145D366B0F}" type="presParOf" srcId="{4DDBCAB9-7C20-5C4E-B92C-B9B7D49AE81A}" destId="{9439918A-ADD3-E444-87FE-7CFF36A13CE9}" srcOrd="4" destOrd="0" presId="urn:microsoft.com/office/officeart/2016/7/layout/RepeatingBendingProcessNew"/>
    <dgm:cxn modelId="{40787D7F-B46B-0A40-98A9-D7324F9B35D2}" type="presParOf" srcId="{4DDBCAB9-7C20-5C4E-B92C-B9B7D49AE81A}" destId="{433BE745-A279-FB46-9CA5-B543DA35A967}" srcOrd="5" destOrd="0" presId="urn:microsoft.com/office/officeart/2016/7/layout/RepeatingBendingProcessNew"/>
    <dgm:cxn modelId="{5289B7D3-B9EE-8749-A2A9-A77FFE9385B4}" type="presParOf" srcId="{433BE745-A279-FB46-9CA5-B543DA35A967}" destId="{6D9CB3D7-817A-E640-9A89-AF5571B164F6}" srcOrd="0" destOrd="0" presId="urn:microsoft.com/office/officeart/2016/7/layout/RepeatingBendingProcessNew"/>
    <dgm:cxn modelId="{5F3DEE80-F97F-9D43-B1BB-50EAF6593DAA}" type="presParOf" srcId="{4DDBCAB9-7C20-5C4E-B92C-B9B7D49AE81A}" destId="{811A8602-B061-F148-BECF-2F66B32EF39B}" srcOrd="6" destOrd="0" presId="urn:microsoft.com/office/officeart/2016/7/layout/RepeatingBendingProcessNew"/>
    <dgm:cxn modelId="{308A471F-B2DF-104D-8653-B49B077A9599}" type="presParOf" srcId="{4DDBCAB9-7C20-5C4E-B92C-B9B7D49AE81A}" destId="{E0B94879-DCFF-8A43-9E95-6193CC8D17E7}" srcOrd="7" destOrd="0" presId="urn:microsoft.com/office/officeart/2016/7/layout/RepeatingBendingProcessNew"/>
    <dgm:cxn modelId="{B2D9DE74-60B7-4C4D-9477-D32B2ACDE038}" type="presParOf" srcId="{E0B94879-DCFF-8A43-9E95-6193CC8D17E7}" destId="{60D943A6-A7BB-0E43-9C68-97B32C389242}" srcOrd="0" destOrd="0" presId="urn:microsoft.com/office/officeart/2016/7/layout/RepeatingBendingProcessNew"/>
    <dgm:cxn modelId="{9DCC082B-FB58-9A46-B981-AE4C4864C1C8}" type="presParOf" srcId="{4DDBCAB9-7C20-5C4E-B92C-B9B7D49AE81A}" destId="{BA57AC7A-5BB0-1644-A815-E4CD9E6DC171}" srcOrd="8" destOrd="0" presId="urn:microsoft.com/office/officeart/2016/7/layout/RepeatingBendingProcessNew"/>
    <dgm:cxn modelId="{1396232E-32E9-CA4E-AB40-C028A870BBFB}" type="presParOf" srcId="{4DDBCAB9-7C20-5C4E-B92C-B9B7D49AE81A}" destId="{DBFDCB18-E67A-1D40-883C-A8F25AB4D4BF}" srcOrd="9" destOrd="0" presId="urn:microsoft.com/office/officeart/2016/7/layout/RepeatingBendingProcessNew"/>
    <dgm:cxn modelId="{8EEB2C65-20E8-C746-A09B-8ABB9DF42C1C}" type="presParOf" srcId="{DBFDCB18-E67A-1D40-883C-A8F25AB4D4BF}" destId="{E8CDCFB6-A051-934E-A764-771C11AB09CF}" srcOrd="0" destOrd="0" presId="urn:microsoft.com/office/officeart/2016/7/layout/RepeatingBendingProcessNew"/>
    <dgm:cxn modelId="{305C3B18-A24B-9749-95E4-AC6BC932E75F}" type="presParOf" srcId="{4DDBCAB9-7C20-5C4E-B92C-B9B7D49AE81A}" destId="{60C11F0C-73F8-AD4D-B840-5E985F7AF20C}" srcOrd="10" destOrd="0" presId="urn:microsoft.com/office/officeart/2016/7/layout/RepeatingBendingProcessNew"/>
    <dgm:cxn modelId="{EF1860A8-ACAE-9E4D-88D7-E3867CE71103}" type="presParOf" srcId="{4DDBCAB9-7C20-5C4E-B92C-B9B7D49AE81A}" destId="{D43C9A7A-63ED-F44E-B61C-011515128580}" srcOrd="11" destOrd="0" presId="urn:microsoft.com/office/officeart/2016/7/layout/RepeatingBendingProcessNew"/>
    <dgm:cxn modelId="{0CC5FD04-DDB1-1840-9857-12CA04B2A1E3}" type="presParOf" srcId="{D43C9A7A-63ED-F44E-B61C-011515128580}" destId="{C77631A7-EA96-B54B-9BD8-BA780BC377D5}" srcOrd="0" destOrd="0" presId="urn:microsoft.com/office/officeart/2016/7/layout/RepeatingBendingProcessNew"/>
    <dgm:cxn modelId="{BD523DA3-2937-8041-83B1-FE0A92DC2FCD}" type="presParOf" srcId="{4DDBCAB9-7C20-5C4E-B92C-B9B7D49AE81A}" destId="{0DDCA435-0B34-6240-878D-DFE9C7D62777}" srcOrd="12" destOrd="0" presId="urn:microsoft.com/office/officeart/2016/7/layout/RepeatingBendingProcessNew"/>
    <dgm:cxn modelId="{85E9C86A-8A73-344D-9398-56CD2CF18BF9}" type="presParOf" srcId="{4DDBCAB9-7C20-5C4E-B92C-B9B7D49AE81A}" destId="{E62EDF0E-B9B8-0143-809C-7C79CE06E43D}" srcOrd="13" destOrd="0" presId="urn:microsoft.com/office/officeart/2016/7/layout/RepeatingBendingProcessNew"/>
    <dgm:cxn modelId="{39776106-27DE-1A44-ADEE-CF1141F87054}" type="presParOf" srcId="{E62EDF0E-B9B8-0143-809C-7C79CE06E43D}" destId="{4733DA4B-B635-CA4A-B61F-C3FDECAEA500}" srcOrd="0" destOrd="0" presId="urn:microsoft.com/office/officeart/2016/7/layout/RepeatingBendingProcessNew"/>
    <dgm:cxn modelId="{796AFBF9-79AA-0349-9C50-30C67877C232}" type="presParOf" srcId="{4DDBCAB9-7C20-5C4E-B92C-B9B7D49AE81A}" destId="{376BA47C-4F73-C74C-9465-F3772587246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7E82C-726B-7E46-AF56-30FAA14356F6}">
      <dsp:nvSpPr>
        <dsp:cNvPr id="0" name=""/>
        <dsp:cNvSpPr/>
      </dsp:nvSpPr>
      <dsp:spPr>
        <a:xfrm>
          <a:off x="0" y="0"/>
          <a:ext cx="9288654" cy="18867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Potential criminals logically decide to commit crimes and how they will do so</a:t>
          </a:r>
        </a:p>
      </dsp:txBody>
      <dsp:txXfrm>
        <a:off x="55261" y="55261"/>
        <a:ext cx="7338539" cy="1776240"/>
      </dsp:txXfrm>
    </dsp:sp>
    <dsp:sp modelId="{FB75ADAE-CB06-B743-82D3-3DE2D313921B}">
      <dsp:nvSpPr>
        <dsp:cNvPr id="0" name=""/>
        <dsp:cNvSpPr/>
      </dsp:nvSpPr>
      <dsp:spPr>
        <a:xfrm>
          <a:off x="1639174" y="2306042"/>
          <a:ext cx="9288654" cy="188676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 offender's desire to maximize gain while minimizing danger influences this decision.</a:t>
          </a:r>
        </a:p>
        <a:p>
          <a:pPr marL="0" lvl="0" indent="0" algn="l" defTabSz="1155700">
            <a:lnSpc>
              <a:spcPct val="90000"/>
            </a:lnSpc>
            <a:spcBef>
              <a:spcPct val="0"/>
            </a:spcBef>
            <a:spcAft>
              <a:spcPct val="35000"/>
            </a:spcAft>
            <a:buNone/>
          </a:pPr>
          <a:r>
            <a:rPr lang="en-US" sz="2600" kern="1200" dirty="0"/>
            <a:t>(College of Policing, 2022)</a:t>
          </a:r>
        </a:p>
      </dsp:txBody>
      <dsp:txXfrm>
        <a:off x="1694435" y="2361303"/>
        <a:ext cx="6312562" cy="1776240"/>
      </dsp:txXfrm>
    </dsp:sp>
    <dsp:sp modelId="{846F8C68-F3A9-874A-94E2-AC2D3AE7D3BE}">
      <dsp:nvSpPr>
        <dsp:cNvPr id="0" name=""/>
        <dsp:cNvSpPr/>
      </dsp:nvSpPr>
      <dsp:spPr>
        <a:xfrm>
          <a:off x="8062259" y="1483204"/>
          <a:ext cx="1226395" cy="122639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38198" y="1483204"/>
        <a:ext cx="674517" cy="922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384A-9DE4-2F47-8DA8-666C6B50FA56}">
      <dsp:nvSpPr>
        <dsp:cNvPr id="0" name=""/>
        <dsp:cNvSpPr/>
      </dsp:nvSpPr>
      <dsp:spPr>
        <a:xfrm>
          <a:off x="0" y="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4B1E8F-D4C2-0A49-83BF-8D2E2DD60370}">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1" kern="1200" dirty="0">
              <a:solidFill>
                <a:schemeClr val="bg1"/>
              </a:solidFill>
            </a:rPr>
            <a:t>Thieves - </a:t>
          </a:r>
          <a:r>
            <a:rPr lang="en-GB" sz="3800" kern="1200" dirty="0">
              <a:solidFill>
                <a:schemeClr val="bg1"/>
              </a:solidFill>
            </a:rPr>
            <a:t>expressive faces, small wandering eyes</a:t>
          </a:r>
          <a:endParaRPr lang="en-US" sz="3800" kern="1200" dirty="0">
            <a:solidFill>
              <a:schemeClr val="bg1"/>
            </a:solidFill>
          </a:endParaRPr>
        </a:p>
      </dsp:txBody>
      <dsp:txXfrm>
        <a:off x="0" y="0"/>
        <a:ext cx="6224335" cy="1357884"/>
      </dsp:txXfrm>
    </dsp:sp>
    <dsp:sp modelId="{8DA646FA-1AEB-2745-8B61-319144DD5873}">
      <dsp:nvSpPr>
        <dsp:cNvPr id="0" name=""/>
        <dsp:cNvSpPr/>
      </dsp:nvSpPr>
      <dsp:spPr>
        <a:xfrm>
          <a:off x="0" y="135788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BB7B5E-5344-6E42-A91A-BECB7C25F1B0}">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1" kern="1200" dirty="0">
              <a:solidFill>
                <a:schemeClr val="bg1"/>
              </a:solidFill>
            </a:rPr>
            <a:t>Murderers - </a:t>
          </a:r>
          <a:r>
            <a:rPr lang="en-GB" sz="3800" kern="1200" dirty="0">
              <a:solidFill>
                <a:schemeClr val="bg1"/>
              </a:solidFill>
            </a:rPr>
            <a:t>big-hawk like noses</a:t>
          </a:r>
          <a:endParaRPr lang="en-US" sz="3800" kern="1200" dirty="0">
            <a:solidFill>
              <a:schemeClr val="bg1"/>
            </a:solidFill>
          </a:endParaRPr>
        </a:p>
      </dsp:txBody>
      <dsp:txXfrm>
        <a:off x="0" y="1357884"/>
        <a:ext cx="6224335" cy="1357884"/>
      </dsp:txXfrm>
    </dsp:sp>
    <dsp:sp modelId="{4F93A8CC-66EB-E242-A7D4-4AFC3C887C58}">
      <dsp:nvSpPr>
        <dsp:cNvPr id="0" name=""/>
        <dsp:cNvSpPr/>
      </dsp:nvSpPr>
      <dsp:spPr>
        <a:xfrm>
          <a:off x="0" y="271576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1EABB-1B0D-3349-A827-962F1E0FC3FD}">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1" kern="1200" dirty="0">
              <a:solidFill>
                <a:schemeClr val="bg1"/>
              </a:solidFill>
            </a:rPr>
            <a:t>Rapists - </a:t>
          </a:r>
          <a:r>
            <a:rPr lang="en-GB" sz="3800" kern="1200" dirty="0">
              <a:solidFill>
                <a:schemeClr val="bg1"/>
              </a:solidFill>
            </a:rPr>
            <a:t>Jug ears</a:t>
          </a:r>
          <a:endParaRPr lang="en-US" sz="3800" kern="1200" dirty="0">
            <a:solidFill>
              <a:schemeClr val="bg1"/>
            </a:solidFill>
          </a:endParaRPr>
        </a:p>
      </dsp:txBody>
      <dsp:txXfrm>
        <a:off x="0" y="2715768"/>
        <a:ext cx="6224335" cy="1357884"/>
      </dsp:txXfrm>
    </dsp:sp>
    <dsp:sp modelId="{E8DFD121-231C-0944-9AD7-62394609D76E}">
      <dsp:nvSpPr>
        <dsp:cNvPr id="0" name=""/>
        <dsp:cNvSpPr/>
      </dsp:nvSpPr>
      <dsp:spPr>
        <a:xfrm>
          <a:off x="0" y="40736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8DF7DD-E4CD-364A-8B87-EB6727ADD436}">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b="1" kern="1200" dirty="0">
              <a:solidFill>
                <a:schemeClr val="bg1"/>
              </a:solidFill>
            </a:rPr>
            <a:t>Females – </a:t>
          </a:r>
          <a:r>
            <a:rPr lang="en-GB" sz="3800" kern="1200" dirty="0">
              <a:solidFill>
                <a:schemeClr val="bg1"/>
              </a:solidFill>
            </a:rPr>
            <a:t>lustful, immodest, shorter, wrinkled, darker hair </a:t>
          </a:r>
          <a:endParaRPr lang="en-US" sz="3800" kern="1200" dirty="0">
            <a:solidFill>
              <a:schemeClr val="bg1"/>
            </a:solidFill>
          </a:endParaRPr>
        </a:p>
      </dsp:txBody>
      <dsp:txXfrm>
        <a:off x="0" y="4073652"/>
        <a:ext cx="6224335" cy="13578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3E3FC-9B09-2B4F-BC21-24B3506282CE}">
      <dsp:nvSpPr>
        <dsp:cNvPr id="0" name=""/>
        <dsp:cNvSpPr/>
      </dsp:nvSpPr>
      <dsp:spPr>
        <a:xfrm>
          <a:off x="2373215"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6551" y="1531001"/>
        <a:ext cx="27224" cy="5450"/>
      </dsp:txXfrm>
    </dsp:sp>
    <dsp:sp modelId="{13D91DCC-45C9-0445-8688-99550995901C}">
      <dsp:nvSpPr>
        <dsp:cNvPr id="0" name=""/>
        <dsp:cNvSpPr/>
      </dsp:nvSpPr>
      <dsp:spPr>
        <a:xfrm>
          <a:off x="7638"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7</a:t>
          </a:r>
          <a:r>
            <a:rPr lang="en-US" sz="1200" kern="1200" baseline="30000" dirty="0"/>
            <a:t>th</a:t>
          </a:r>
          <a:r>
            <a:rPr lang="en-US" sz="1200" kern="1200" dirty="0"/>
            <a:t> October &amp; 14</a:t>
          </a:r>
          <a:r>
            <a:rPr lang="en-US" sz="1200" kern="1200" baseline="30000" dirty="0"/>
            <a:t>th</a:t>
          </a:r>
          <a:r>
            <a:rPr lang="en-US" sz="1200" kern="1200" dirty="0"/>
            <a:t> October 2024</a:t>
          </a:r>
        </a:p>
      </dsp:txBody>
      <dsp:txXfrm>
        <a:off x="7638" y="823513"/>
        <a:ext cx="2367376" cy="1420425"/>
      </dsp:txXfrm>
    </dsp:sp>
    <dsp:sp modelId="{4026F28C-7E24-AC4D-8C18-A24731F8AD8A}">
      <dsp:nvSpPr>
        <dsp:cNvPr id="0" name=""/>
        <dsp:cNvSpPr/>
      </dsp:nvSpPr>
      <dsp:spPr>
        <a:xfrm>
          <a:off x="5285088"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424" y="1531001"/>
        <a:ext cx="27224" cy="5450"/>
      </dsp:txXfrm>
    </dsp:sp>
    <dsp:sp modelId="{3ABBC47A-A2DB-CA44-93A4-680A1324387B}">
      <dsp:nvSpPr>
        <dsp:cNvPr id="0" name=""/>
        <dsp:cNvSpPr/>
      </dsp:nvSpPr>
      <dsp:spPr>
        <a:xfrm>
          <a:off x="2919511"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I began my background reading looking into key sources and different theories before deciding on the 4 theories that I chose. I then decided on my chosen theories and began gathering all the relevant information I’d investigated.</a:t>
          </a:r>
        </a:p>
      </dsp:txBody>
      <dsp:txXfrm>
        <a:off x="2919511" y="823513"/>
        <a:ext cx="2367376" cy="1420425"/>
      </dsp:txXfrm>
    </dsp:sp>
    <dsp:sp modelId="{433BE745-A279-FB46-9CA5-B543DA35A967}">
      <dsp:nvSpPr>
        <dsp:cNvPr id="0" name=""/>
        <dsp:cNvSpPr/>
      </dsp:nvSpPr>
      <dsp:spPr>
        <a:xfrm>
          <a:off x="8196961" y="1488006"/>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0297" y="1531001"/>
        <a:ext cx="27224" cy="5450"/>
      </dsp:txXfrm>
    </dsp:sp>
    <dsp:sp modelId="{9439918A-ADD3-E444-87FE-7CFF36A13CE9}">
      <dsp:nvSpPr>
        <dsp:cNvPr id="0" name=""/>
        <dsp:cNvSpPr/>
      </dsp:nvSpPr>
      <dsp:spPr>
        <a:xfrm>
          <a:off x="5831384"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21</a:t>
          </a:r>
          <a:r>
            <a:rPr lang="en-US" sz="1200" kern="1200" baseline="30000" dirty="0"/>
            <a:t>st</a:t>
          </a:r>
          <a:r>
            <a:rPr lang="en-US" sz="1200" kern="1200" dirty="0"/>
            <a:t> October 2024</a:t>
          </a:r>
        </a:p>
      </dsp:txBody>
      <dsp:txXfrm>
        <a:off x="5831384" y="823513"/>
        <a:ext cx="2367376" cy="1420425"/>
      </dsp:txXfrm>
    </dsp:sp>
    <dsp:sp modelId="{E0B94879-DCFF-8A43-9E95-6193CC8D17E7}">
      <dsp:nvSpPr>
        <dsp:cNvPr id="0" name=""/>
        <dsp:cNvSpPr/>
      </dsp:nvSpPr>
      <dsp:spPr>
        <a:xfrm>
          <a:off x="1191327" y="2242139"/>
          <a:ext cx="8735618" cy="513896"/>
        </a:xfrm>
        <a:custGeom>
          <a:avLst/>
          <a:gdLst/>
          <a:ahLst/>
          <a:cxnLst/>
          <a:rect l="0" t="0" r="0" b="0"/>
          <a:pathLst>
            <a:path>
              <a:moveTo>
                <a:pt x="8735618" y="0"/>
              </a:moveTo>
              <a:lnTo>
                <a:pt x="8735618" y="274048"/>
              </a:lnTo>
              <a:lnTo>
                <a:pt x="0" y="274048"/>
              </a:lnTo>
              <a:lnTo>
                <a:pt x="0" y="5138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40322" y="2496362"/>
        <a:ext cx="437628" cy="5450"/>
      </dsp:txXfrm>
    </dsp:sp>
    <dsp:sp modelId="{811A8602-B061-F148-BECF-2F66B32EF39B}">
      <dsp:nvSpPr>
        <dsp:cNvPr id="0" name=""/>
        <dsp:cNvSpPr/>
      </dsp:nvSpPr>
      <dsp:spPr>
        <a:xfrm>
          <a:off x="8743257" y="823513"/>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I collected my sources into the bookmarked section of my laptop and began deciding which information I wanted to use</a:t>
          </a:r>
        </a:p>
      </dsp:txBody>
      <dsp:txXfrm>
        <a:off x="8743257" y="823513"/>
        <a:ext cx="2367376" cy="1420425"/>
      </dsp:txXfrm>
    </dsp:sp>
    <dsp:sp modelId="{DBFDCB18-E67A-1D40-883C-A8F25AB4D4BF}">
      <dsp:nvSpPr>
        <dsp:cNvPr id="0" name=""/>
        <dsp:cNvSpPr/>
      </dsp:nvSpPr>
      <dsp:spPr>
        <a:xfrm>
          <a:off x="2373215"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6551" y="3495923"/>
        <a:ext cx="27224" cy="5450"/>
      </dsp:txXfrm>
    </dsp:sp>
    <dsp:sp modelId="{BA57AC7A-5BB0-1644-A815-E4CD9E6DC171}">
      <dsp:nvSpPr>
        <dsp:cNvPr id="0" name=""/>
        <dsp:cNvSpPr/>
      </dsp:nvSpPr>
      <dsp:spPr>
        <a:xfrm>
          <a:off x="7638"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I also began structuring my assignment and working on the presentation and layout of the slides</a:t>
          </a:r>
        </a:p>
      </dsp:txBody>
      <dsp:txXfrm>
        <a:off x="7638" y="2788435"/>
        <a:ext cx="2367376" cy="1420425"/>
      </dsp:txXfrm>
    </dsp:sp>
    <dsp:sp modelId="{D43C9A7A-63ED-F44E-B61C-011515128580}">
      <dsp:nvSpPr>
        <dsp:cNvPr id="0" name=""/>
        <dsp:cNvSpPr/>
      </dsp:nvSpPr>
      <dsp:spPr>
        <a:xfrm>
          <a:off x="5285088"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424" y="3495923"/>
        <a:ext cx="27224" cy="5450"/>
      </dsp:txXfrm>
    </dsp:sp>
    <dsp:sp modelId="{60C11F0C-73F8-AD4D-B840-5E985F7AF20C}">
      <dsp:nvSpPr>
        <dsp:cNvPr id="0" name=""/>
        <dsp:cNvSpPr/>
      </dsp:nvSpPr>
      <dsp:spPr>
        <a:xfrm>
          <a:off x="2919511"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Following this, I decided to do some more research into my chosen theories</a:t>
          </a:r>
        </a:p>
      </dsp:txBody>
      <dsp:txXfrm>
        <a:off x="2919511" y="2788435"/>
        <a:ext cx="2367376" cy="1420425"/>
      </dsp:txXfrm>
    </dsp:sp>
    <dsp:sp modelId="{E62EDF0E-B9B8-0143-809C-7C79CE06E43D}">
      <dsp:nvSpPr>
        <dsp:cNvPr id="0" name=""/>
        <dsp:cNvSpPr/>
      </dsp:nvSpPr>
      <dsp:spPr>
        <a:xfrm>
          <a:off x="8196961" y="3452928"/>
          <a:ext cx="513896" cy="91440"/>
        </a:xfrm>
        <a:custGeom>
          <a:avLst/>
          <a:gdLst/>
          <a:ahLst/>
          <a:cxnLst/>
          <a:rect l="0" t="0" r="0" b="0"/>
          <a:pathLst>
            <a:path>
              <a:moveTo>
                <a:pt x="0" y="45720"/>
              </a:moveTo>
              <a:lnTo>
                <a:pt x="5138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40297" y="3495923"/>
        <a:ext cx="27224" cy="5450"/>
      </dsp:txXfrm>
    </dsp:sp>
    <dsp:sp modelId="{0DDCA435-0B34-6240-878D-DFE9C7D62777}">
      <dsp:nvSpPr>
        <dsp:cNvPr id="0" name=""/>
        <dsp:cNvSpPr/>
      </dsp:nvSpPr>
      <dsp:spPr>
        <a:xfrm>
          <a:off x="5831384"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WC – 28</a:t>
          </a:r>
          <a:r>
            <a:rPr lang="en-US" sz="1200" kern="1200" baseline="30000" dirty="0"/>
            <a:t>th</a:t>
          </a:r>
          <a:r>
            <a:rPr lang="en-US" sz="1200" kern="1200" dirty="0"/>
            <a:t> October 2024</a:t>
          </a:r>
        </a:p>
      </dsp:txBody>
      <dsp:txXfrm>
        <a:off x="5831384" y="2788435"/>
        <a:ext cx="2367376" cy="1420425"/>
      </dsp:txXfrm>
    </dsp:sp>
    <dsp:sp modelId="{376BA47C-4F73-C74C-9465-F37725872465}">
      <dsp:nvSpPr>
        <dsp:cNvPr id="0" name=""/>
        <dsp:cNvSpPr/>
      </dsp:nvSpPr>
      <dsp:spPr>
        <a:xfrm>
          <a:off x="8743257" y="2788435"/>
          <a:ext cx="2367376" cy="14204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003" tIns="121766" rIns="116003" bIns="121766" numCol="1" spcCol="1270" anchor="ctr" anchorCtr="0">
          <a:noAutofit/>
        </a:bodyPr>
        <a:lstStyle/>
        <a:p>
          <a:pPr marL="0" lvl="0" indent="0" algn="ctr" defTabSz="533400">
            <a:lnSpc>
              <a:spcPct val="90000"/>
            </a:lnSpc>
            <a:spcBef>
              <a:spcPct val="0"/>
            </a:spcBef>
            <a:spcAft>
              <a:spcPct val="35000"/>
            </a:spcAft>
            <a:buNone/>
          </a:pPr>
          <a:r>
            <a:rPr lang="en-US" sz="1200" kern="1200" dirty="0"/>
            <a:t>I finished my assignment and decided to add colours and images to my presentation keeping concise throughout</a:t>
          </a:r>
        </a:p>
      </dsp:txBody>
      <dsp:txXfrm>
        <a:off x="8743257" y="2788435"/>
        <a:ext cx="2367376" cy="142042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6217E-264E-2647-8482-6F4E7E93F249}" type="datetimeFigureOut">
              <a:rPr lang="en-US" smtClean="0"/>
              <a:t>11/4/24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619F80-F4DF-1C41-9156-BBB500E18B2B}" type="slidenum">
              <a:rPr lang="en-US" smtClean="0"/>
              <a:t>‹#›</a:t>
            </a:fld>
            <a:endParaRPr lang="en-US"/>
          </a:p>
        </p:txBody>
      </p:sp>
    </p:spTree>
    <p:extLst>
      <p:ext uri="{BB962C8B-B14F-4D97-AF65-F5344CB8AC3E}">
        <p14:creationId xmlns:p14="http://schemas.microsoft.com/office/powerpoint/2010/main" val="30714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19F80-F4DF-1C41-9156-BBB500E18B2B}" type="slidenum">
              <a:rPr lang="en-US" smtClean="0"/>
              <a:t>2</a:t>
            </a:fld>
            <a:endParaRPr lang="en-US"/>
          </a:p>
        </p:txBody>
      </p:sp>
    </p:spTree>
    <p:extLst>
      <p:ext uri="{BB962C8B-B14F-4D97-AF65-F5344CB8AC3E}">
        <p14:creationId xmlns:p14="http://schemas.microsoft.com/office/powerpoint/2010/main" val="1677504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19F80-F4DF-1C41-9156-BBB500E18B2B}" type="slidenum">
              <a:rPr lang="en-US" smtClean="0"/>
              <a:t>7</a:t>
            </a:fld>
            <a:endParaRPr lang="en-US"/>
          </a:p>
        </p:txBody>
      </p:sp>
    </p:spTree>
    <p:extLst>
      <p:ext uri="{BB962C8B-B14F-4D97-AF65-F5344CB8AC3E}">
        <p14:creationId xmlns:p14="http://schemas.microsoft.com/office/powerpoint/2010/main" val="6140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www.simplypsychology.org</a:t>
            </a:r>
            <a:r>
              <a:rPr lang="en-US" dirty="0"/>
              <a:t>/</a:t>
            </a:r>
            <a:r>
              <a:rPr lang="en-US" dirty="0" err="1"/>
              <a:t>lombroso</a:t>
            </a:r>
            <a:r>
              <a:rPr lang="en-US" dirty="0"/>
              <a:t>-theory-of-crime-criminal-man-and-</a:t>
            </a:r>
            <a:r>
              <a:rPr lang="en-US" dirty="0" err="1"/>
              <a:t>atavism.html</a:t>
            </a:r>
            <a:r>
              <a:rPr lang="en-US" dirty="0"/>
              <a:t> </a:t>
            </a:r>
          </a:p>
        </p:txBody>
      </p:sp>
      <p:sp>
        <p:nvSpPr>
          <p:cNvPr id="4" name="Slide Number Placeholder 3"/>
          <p:cNvSpPr>
            <a:spLocks noGrp="1"/>
          </p:cNvSpPr>
          <p:nvPr>
            <p:ph type="sldNum" sz="quarter" idx="5"/>
          </p:nvPr>
        </p:nvSpPr>
        <p:spPr/>
        <p:txBody>
          <a:bodyPr/>
          <a:lstStyle/>
          <a:p>
            <a:fld id="{29619F80-F4DF-1C41-9156-BBB500E18B2B}" type="slidenum">
              <a:rPr lang="en-US" smtClean="0"/>
              <a:t>10</a:t>
            </a:fld>
            <a:endParaRPr lang="en-US"/>
          </a:p>
        </p:txBody>
      </p:sp>
    </p:spTree>
    <p:extLst>
      <p:ext uri="{BB962C8B-B14F-4D97-AF65-F5344CB8AC3E}">
        <p14:creationId xmlns:p14="http://schemas.microsoft.com/office/powerpoint/2010/main" val="4106922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19F80-F4DF-1C41-9156-BBB500E18B2B}" type="slidenum">
              <a:rPr lang="en-US" smtClean="0"/>
              <a:t>11</a:t>
            </a:fld>
            <a:endParaRPr lang="en-US"/>
          </a:p>
        </p:txBody>
      </p:sp>
    </p:spTree>
    <p:extLst>
      <p:ext uri="{BB962C8B-B14F-4D97-AF65-F5344CB8AC3E}">
        <p14:creationId xmlns:p14="http://schemas.microsoft.com/office/powerpoint/2010/main" val="3578522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www.simplypsychology.org</a:t>
            </a:r>
            <a:r>
              <a:rPr lang="en-US" dirty="0"/>
              <a:t>/</a:t>
            </a:r>
            <a:r>
              <a:rPr lang="en-US" dirty="0" err="1"/>
              <a:t>psyche.html</a:t>
            </a:r>
            <a:r>
              <a:rPr lang="en-US" dirty="0"/>
              <a:t>#:~:text=The%20ego%20is%20the%20only,decision%2Dmaking%20component%20of%20personality. </a:t>
            </a:r>
          </a:p>
        </p:txBody>
      </p:sp>
      <p:sp>
        <p:nvSpPr>
          <p:cNvPr id="4" name="Slide Number Placeholder 3"/>
          <p:cNvSpPr>
            <a:spLocks noGrp="1"/>
          </p:cNvSpPr>
          <p:nvPr>
            <p:ph type="sldNum" sz="quarter" idx="5"/>
          </p:nvPr>
        </p:nvSpPr>
        <p:spPr/>
        <p:txBody>
          <a:bodyPr/>
          <a:lstStyle/>
          <a:p>
            <a:fld id="{29619F80-F4DF-1C41-9156-BBB500E18B2B}" type="slidenum">
              <a:rPr lang="en-US" smtClean="0"/>
              <a:t>15</a:t>
            </a:fld>
            <a:endParaRPr lang="en-US"/>
          </a:p>
        </p:txBody>
      </p:sp>
    </p:spTree>
    <p:extLst>
      <p:ext uri="{BB962C8B-B14F-4D97-AF65-F5344CB8AC3E}">
        <p14:creationId xmlns:p14="http://schemas.microsoft.com/office/powerpoint/2010/main" val="1574968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6A47-AC34-1B43-9F52-3B89844AD76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06CAEAF-B89A-034E-9B2F-455DB97686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9C1026E-7C97-5047-8925-4582C00956B1}"/>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5B49B32C-4EA6-644C-A1A7-682371F23F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201B7B-3F69-6247-97FD-1F5603D72A0D}"/>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314479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1620-4727-5E4C-9959-5DFD7658D0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6CB03B-7943-0E47-A631-F12F5FB70E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04F79D-B996-4649-BACA-6C0B1F53E985}"/>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21A0A663-EB0B-844D-A28D-2FFA92A81C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D557FF-1E69-634F-9567-F4B5D7F19957}"/>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1886632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2CCAC-5105-5145-80F8-3B22F62596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A1381DA-E52C-754A-A40C-B76EF7F825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5A84C6B-79D3-9C49-84D5-502B1172BB60}"/>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8CBAE9D9-69B4-F44C-A38B-3FFE4845D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CC9C89-7FAD-EB4C-9FB7-6D9C1EE23F3D}"/>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863119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A9A3-DD99-3C44-AD19-A7C998D705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5D5FBA7-35C7-1944-B071-DF574CE26AC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820365F-6912-2A48-8F54-DDD97671854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92CACE-EC0E-4848-9C26-F4CEFB99C1AF}"/>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a:extLst>
              <a:ext uri="{FF2B5EF4-FFF2-40B4-BE49-F238E27FC236}">
                <a16:creationId xmlns:a16="http://schemas.microsoft.com/office/drawing/2014/main" id="{447B62A5-18EB-304F-8CB2-4DC4ADA1AD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0260C0-AD80-0340-8FC6-A0D515535BF7}"/>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795870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1F113-97BB-584D-A110-DBF1989B5F3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68EB5D-B243-0943-87F4-1D8367688A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9C11C9-0C64-1840-9031-FDD7440BBC4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54B546-503F-3B49-BD2E-972C4FC582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311ED0-4AB2-5F4A-B86F-7568C1C848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A67B2C3-67B2-0D41-B5A9-995B33876CFD}"/>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8" name="Footer Placeholder 7">
            <a:extLst>
              <a:ext uri="{FF2B5EF4-FFF2-40B4-BE49-F238E27FC236}">
                <a16:creationId xmlns:a16="http://schemas.microsoft.com/office/drawing/2014/main" id="{1311214B-9ECD-A14F-B942-2F4B53CEBB3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D219AE-0433-D440-B162-0728CE8589DC}"/>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4091369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4398-02C9-2846-BD22-7D99C87C7AF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EA19F29-9C0E-9D49-8EFD-AABEC6F30AD2}"/>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4" name="Footer Placeholder 3">
            <a:extLst>
              <a:ext uri="{FF2B5EF4-FFF2-40B4-BE49-F238E27FC236}">
                <a16:creationId xmlns:a16="http://schemas.microsoft.com/office/drawing/2014/main" id="{9E4C54E2-6677-024E-8028-E00313F9BE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7777BB-6F15-6349-9193-F0FA063DB633}"/>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877653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3C0E09-D23A-CF48-8AEF-4AA836B1C851}"/>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3" name="Footer Placeholder 2">
            <a:extLst>
              <a:ext uri="{FF2B5EF4-FFF2-40B4-BE49-F238E27FC236}">
                <a16:creationId xmlns:a16="http://schemas.microsoft.com/office/drawing/2014/main" id="{F05C4C8B-0AC9-8848-BD24-3C7CC36A1E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D322C4-9839-1343-B4A9-A2E9EAFE07CE}"/>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134703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1325A-C191-2646-8217-AF17D47B89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7862AA-B4AB-4D48-9B9E-7A212747E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971704-145A-B745-9AEA-B6450F49C2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CCB1A0-26BB-9E48-BC9D-C34DDE7CA12C}"/>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a:extLst>
              <a:ext uri="{FF2B5EF4-FFF2-40B4-BE49-F238E27FC236}">
                <a16:creationId xmlns:a16="http://schemas.microsoft.com/office/drawing/2014/main" id="{CD21165A-E43B-D440-B7F6-62ACB2DBCC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B4DCE2-F748-CF42-88B2-BACF3085A95B}"/>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4675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0FAFE-964C-2B46-8A31-6830CC1298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2C3A4B-6A36-A343-A8CA-5646EBC582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78FE051-5DDF-FF4D-B68D-8DD58724F3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7AFE3F-86D2-8142-827E-37DEFF260916}"/>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a:extLst>
              <a:ext uri="{FF2B5EF4-FFF2-40B4-BE49-F238E27FC236}">
                <a16:creationId xmlns:a16="http://schemas.microsoft.com/office/drawing/2014/main" id="{AA29183A-DA49-0345-B0A2-5B94786CEA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2959CD-3B91-3B47-B9D5-54C9CF8CAA20}"/>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46334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554E7-F301-6B4F-A282-38A61E94F05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077FB6-6247-3545-948C-9BB3DECEC03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EF74B8-6330-4243-9E55-AAC683BF2CCA}"/>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84994B6F-D1CD-8445-BD40-46F5C8583C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BC51BC-D0BF-5840-8EDE-3402C054634A}"/>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820556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D013D1-FF4F-F445-BB2D-901531CAC4F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754FAC-D4FF-0E4C-8D77-3710D6DB6B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C80B52-C803-4F41-B76A-DD2F78E7ED3D}"/>
              </a:ext>
            </a:extLst>
          </p:cNvPr>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EA4F9036-B1DD-4F4C-A95F-99304EBB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AC3C3-640D-084B-9DFE-6CB069D7E8E0}"/>
              </a:ext>
            </a:extLst>
          </p:cNvPr>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585397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40014995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5571728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4794852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1281482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3305C4B-EF2F-2743-9030-0250E0D03686}" type="datetimeFigureOut">
              <a:rPr lang="en-US" smtClean="0"/>
              <a:t>11/4/24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91648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3305C4B-EF2F-2743-9030-0250E0D03686}" type="datetimeFigureOut">
              <a:rPr lang="en-US" smtClean="0"/>
              <a:t>11/4/24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22333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05C4B-EF2F-2743-9030-0250E0D03686}" type="datetimeFigureOut">
              <a:rPr lang="en-US" smtClean="0"/>
              <a:t>11/4/24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33773886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42685542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3305C4B-EF2F-2743-9030-0250E0D03686}" type="datetimeFigureOut">
              <a:rPr lang="en-US" smtClean="0"/>
              <a:t>11/4/24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40148939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6243269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3305C4B-EF2F-2743-9030-0250E0D03686}" type="datetimeFigureOut">
              <a:rPr lang="en-US" smtClean="0"/>
              <a:t>11/4/24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FD4FA3-04FC-4A46-9F9A-3488CFA10F6B}" type="slidenum">
              <a:rPr lang="en-US" smtClean="0"/>
              <a:t>‹#›</a:t>
            </a:fld>
            <a:endParaRPr lang="en-US"/>
          </a:p>
        </p:txBody>
      </p:sp>
    </p:spTree>
    <p:extLst>
      <p:ext uri="{BB962C8B-B14F-4D97-AF65-F5344CB8AC3E}">
        <p14:creationId xmlns:p14="http://schemas.microsoft.com/office/powerpoint/2010/main" val="2883891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4847F9-0A43-4F4E-923B-04ED790B57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2B710A-113F-3847-9E59-8205F331D2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3425CE-7168-F140-BD31-04D0588B86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305C4B-EF2F-2743-9030-0250E0D03686}" type="datetimeFigureOut">
              <a:rPr lang="en-US" smtClean="0"/>
              <a:t>11/4/24</a:t>
            </a:fld>
            <a:endParaRPr lang="en-US"/>
          </a:p>
        </p:txBody>
      </p:sp>
      <p:sp>
        <p:nvSpPr>
          <p:cNvPr id="5" name="Footer Placeholder 4">
            <a:extLst>
              <a:ext uri="{FF2B5EF4-FFF2-40B4-BE49-F238E27FC236}">
                <a16:creationId xmlns:a16="http://schemas.microsoft.com/office/drawing/2014/main" id="{E8851C38-E1A2-B648-B150-DD6F708081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48D98D-6F0D-964B-8091-B9FCC94821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FD4FA3-04FC-4A46-9F9A-3488CFA10F6B}" type="slidenum">
              <a:rPr lang="en-US" smtClean="0"/>
              <a:t>‹#›</a:t>
            </a:fld>
            <a:endParaRPr lang="en-US"/>
          </a:p>
        </p:txBody>
      </p:sp>
    </p:spTree>
    <p:extLst>
      <p:ext uri="{BB962C8B-B14F-4D97-AF65-F5344CB8AC3E}">
        <p14:creationId xmlns:p14="http://schemas.microsoft.com/office/powerpoint/2010/main" val="2362646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305C4B-EF2F-2743-9030-0250E0D03686}" type="datetimeFigureOut">
              <a:rPr lang="en-US" smtClean="0"/>
              <a:t>11/4/24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FD4FA3-04FC-4A46-9F9A-3488CFA10F6B}" type="slidenum">
              <a:rPr lang="en-US" smtClean="0"/>
              <a:t>‹#›</a:t>
            </a:fld>
            <a:endParaRPr lang="en-US"/>
          </a:p>
        </p:txBody>
      </p:sp>
    </p:spTree>
    <p:extLst>
      <p:ext uri="{BB962C8B-B14F-4D97-AF65-F5344CB8AC3E}">
        <p14:creationId xmlns:p14="http://schemas.microsoft.com/office/powerpoint/2010/main" val="249160666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8" Type="http://schemas.openxmlformats.org/officeDocument/2006/relationships/hyperlink" Target="https://www.simplypsychology.org/psychodynamic.html" TargetMode="External"/><Relationship Id="rId3" Type="http://schemas.openxmlformats.org/officeDocument/2006/relationships/hyperlink" Target="https://iastate.pressbooks.pub/individualfamilydevelopment/chapter/freuds-psychodynamic-theory/" TargetMode="External"/><Relationship Id="rId7" Type="http://schemas.openxmlformats.org/officeDocument/2006/relationships/hyperlink" Target="https://www.simplypsychology.org/lombroso-theory-of-crime-criminal-man-and-atavism.html" TargetMode="External"/><Relationship Id="rId2" Type="http://schemas.openxmlformats.org/officeDocument/2006/relationships/hyperlink" Target="https://www.college.police.uk/guidance/neighbourhood-crime/what-situational-crime-prevention#:~:text=Rational%20choice%20theory%20(Felson%20and,maximise%20reward%20while%20minimising%20risk" TargetMode="External"/><Relationship Id="rId1" Type="http://schemas.openxmlformats.org/officeDocument/2006/relationships/slideLayout" Target="../slideLayouts/slideLayout13.xml"/><Relationship Id="rId6" Type="http://schemas.openxmlformats.org/officeDocument/2006/relationships/hyperlink" Target="https://online-learning-college.com/knowledge-hub/gcses/gcse-psychology-help/social-learning-theory-of-criminality/" TargetMode="External"/><Relationship Id="rId11" Type="http://schemas.openxmlformats.org/officeDocument/2006/relationships/hyperlink" Target="https://www.verywellmind.com/what-is-the-id-2795275#:~:text=It%20is%20in%20the%20unconscious,the%20driving%20force%20of%20personality" TargetMode="External"/><Relationship Id="rId5" Type="http://schemas.openxmlformats.org/officeDocument/2006/relationships/hyperlink" Target="https://pmc.ncbi.nlm.nih.gov/articles/PMC3814446/" TargetMode="External"/><Relationship Id="rId10" Type="http://schemas.openxmlformats.org/officeDocument/2006/relationships/hyperlink" Target="https://www.urban.org/urban-wire/improve-safety-understanding-and-addressing-link-between-childhood-trauma-and-crime-key#:~:text=Key%20%7C%20Urban%20Institute-,To%20Improve%20Safety%2C%20Understanding" TargetMode="External"/><Relationship Id="rId4" Type="http://schemas.openxmlformats.org/officeDocument/2006/relationships/hyperlink" Target="https://mft.nhs.uk/rmch/services/camhs/young-people/adverse-childhood-experiences-aces-and-attachment/" TargetMode="External"/><Relationship Id="rId9" Type="http://schemas.openxmlformats.org/officeDocument/2006/relationships/hyperlink" Target="https://library.missouri.edu/specialcollections/exhibits/show/controlling-heredity/origins/lombroso#:~:text=His%20theory%20of%20the%20born,penal%20institutions%2C%20or%20surgical%20steriliz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sychology - Treasure House (London) CIC">
            <a:extLst>
              <a:ext uri="{FF2B5EF4-FFF2-40B4-BE49-F238E27FC236}">
                <a16:creationId xmlns:a16="http://schemas.microsoft.com/office/drawing/2014/main" id="{458A48CC-D2D1-7A41-BC1C-26C6C61DCA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9089" b="1175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37532-4F58-ED49-8946-1B1F9D701369}"/>
              </a:ext>
            </a:extLst>
          </p:cNvPr>
          <p:cNvSpPr>
            <a:spLocks noGrp="1"/>
          </p:cNvSpPr>
          <p:nvPr>
            <p:ph type="ctrTitle"/>
          </p:nvPr>
        </p:nvSpPr>
        <p:spPr>
          <a:xfrm>
            <a:off x="477981" y="1122363"/>
            <a:ext cx="4023360" cy="3204134"/>
          </a:xfrm>
        </p:spPr>
        <p:txBody>
          <a:bodyPr anchor="b">
            <a:normAutofit/>
          </a:bodyPr>
          <a:lstStyle/>
          <a:p>
            <a:pPr algn="l"/>
            <a:r>
              <a:rPr lang="en-US" sz="4400">
                <a:solidFill>
                  <a:schemeClr val="bg1"/>
                </a:solidFill>
              </a:rPr>
              <a:t>Criminological theory and causes of criminal behavior  </a:t>
            </a:r>
          </a:p>
        </p:txBody>
      </p:sp>
      <p:sp>
        <p:nvSpPr>
          <p:cNvPr id="3" name="Subtitle 2">
            <a:extLst>
              <a:ext uri="{FF2B5EF4-FFF2-40B4-BE49-F238E27FC236}">
                <a16:creationId xmlns:a16="http://schemas.microsoft.com/office/drawing/2014/main" id="{ABC5F6B3-419A-8149-931B-CE67AA4E0903}"/>
              </a:ext>
            </a:extLst>
          </p:cNvPr>
          <p:cNvSpPr>
            <a:spLocks noGrp="1"/>
          </p:cNvSpPr>
          <p:nvPr>
            <p:ph type="subTitle" idx="1"/>
          </p:nvPr>
        </p:nvSpPr>
        <p:spPr>
          <a:xfrm>
            <a:off x="477980" y="4872922"/>
            <a:ext cx="4023359" cy="1208141"/>
          </a:xfrm>
        </p:spPr>
        <p:txBody>
          <a:bodyPr>
            <a:normAutofit/>
          </a:bodyPr>
          <a:lstStyle/>
          <a:p>
            <a:pPr algn="l"/>
            <a:r>
              <a:rPr lang="en-US" sz="2000">
                <a:solidFill>
                  <a:schemeClr val="bg1"/>
                </a:solidFill>
              </a:rPr>
              <a:t>BMCP5009</a:t>
            </a:r>
          </a:p>
          <a:p>
            <a:pPr algn="l"/>
            <a:endParaRPr lang="en-US" sz="2000">
              <a:solidFill>
                <a:schemeClr val="bg1"/>
              </a:solidFill>
            </a:endParaRPr>
          </a:p>
          <a:p>
            <a:pPr algn="l"/>
            <a:r>
              <a:rPr lang="en-US" sz="2000">
                <a:solidFill>
                  <a:schemeClr val="bg1"/>
                </a:solidFill>
              </a:rPr>
              <a:t> </a:t>
            </a:r>
          </a:p>
        </p:txBody>
      </p:sp>
      <p:sp>
        <p:nvSpPr>
          <p:cNvPr id="1046" name="Rectangle 104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102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F170D87-3F38-0348-A486-8334D9A2510F}"/>
              </a:ext>
            </a:extLst>
          </p:cNvPr>
          <p:cNvSpPr>
            <a:spLocks noGrp="1"/>
          </p:cNvSpPr>
          <p:nvPr>
            <p:ph type="title"/>
          </p:nvPr>
        </p:nvSpPr>
        <p:spPr>
          <a:xfrm>
            <a:off x="1295400" y="669925"/>
            <a:ext cx="4151304" cy="1325563"/>
          </a:xfrm>
        </p:spPr>
        <p:txBody>
          <a:bodyPr anchor="b">
            <a:normAutofit/>
          </a:bodyPr>
          <a:lstStyle/>
          <a:p>
            <a:r>
              <a:rPr lang="en-GB" sz="1800" b="1" i="1">
                <a:solidFill>
                  <a:schemeClr val="bg1"/>
                </a:solidFill>
                <a:effectLst/>
                <a:latin typeface="Arial" panose="020B0604020202020204" pitchFamily="34" charset="0"/>
                <a:ea typeface="Times New Roman" panose="02020603050405020304" pitchFamily="18" charset="0"/>
              </a:rPr>
              <a:t>4 theories and how they explain the causes of criminal behaviour and the assumptions they make about human nature.</a:t>
            </a:r>
            <a:r>
              <a:rPr lang="en-GB" sz="1800">
                <a:solidFill>
                  <a:schemeClr val="bg1"/>
                </a:solidFill>
                <a:effectLst/>
              </a:rPr>
              <a:t> </a:t>
            </a:r>
            <a:endParaRPr lang="en-US" sz="1800">
              <a:solidFill>
                <a:schemeClr val="bg1"/>
              </a:solidFill>
            </a:endParaRPr>
          </a:p>
        </p:txBody>
      </p:sp>
      <p:cxnSp>
        <p:nvCxnSpPr>
          <p:cNvPr id="1048" name="Straight Connector 104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 y="2026340"/>
            <a:ext cx="5446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B675A0-FEC8-A442-AD9C-B6DB7B1B2E2D}"/>
              </a:ext>
            </a:extLst>
          </p:cNvPr>
          <p:cNvSpPr>
            <a:spLocks noGrp="1"/>
          </p:cNvSpPr>
          <p:nvPr>
            <p:ph idx="1"/>
          </p:nvPr>
        </p:nvSpPr>
        <p:spPr>
          <a:xfrm>
            <a:off x="1295400" y="2288833"/>
            <a:ext cx="4151304" cy="3711571"/>
          </a:xfrm>
        </p:spPr>
        <p:txBody>
          <a:bodyPr>
            <a:normAutofit/>
          </a:bodyPr>
          <a:lstStyle/>
          <a:p>
            <a:pPr marL="457200" indent="-457200">
              <a:buAutoNum type="arabicPeriod"/>
            </a:pPr>
            <a:r>
              <a:rPr lang="en-US" sz="2000" dirty="0">
                <a:solidFill>
                  <a:schemeClr val="bg1"/>
                </a:solidFill>
              </a:rPr>
              <a:t>Rational Choice Theory </a:t>
            </a:r>
          </a:p>
          <a:p>
            <a:pPr marL="457200" indent="-457200">
              <a:buAutoNum type="arabicPeriod"/>
            </a:pPr>
            <a:r>
              <a:rPr lang="en-US" sz="2000" dirty="0">
                <a:solidFill>
                  <a:schemeClr val="bg1"/>
                </a:solidFill>
              </a:rPr>
              <a:t>Lombroso’s Physical Characteristic Theory </a:t>
            </a:r>
          </a:p>
          <a:p>
            <a:pPr marL="457200" indent="-457200">
              <a:buAutoNum type="arabicPeriod"/>
            </a:pPr>
            <a:r>
              <a:rPr lang="en-US" sz="2000" dirty="0">
                <a:solidFill>
                  <a:schemeClr val="bg1"/>
                </a:solidFill>
              </a:rPr>
              <a:t>Freud’s Psychodynamic Theory </a:t>
            </a:r>
          </a:p>
          <a:p>
            <a:pPr marL="457200" indent="-457200">
              <a:buAutoNum type="arabicPeriod"/>
            </a:pPr>
            <a:r>
              <a:rPr lang="en-US" sz="2000" dirty="0">
                <a:solidFill>
                  <a:schemeClr val="bg1"/>
                </a:solidFill>
              </a:rPr>
              <a:t>Albert Bandura’s Social Learning Theory </a:t>
            </a:r>
          </a:p>
          <a:p>
            <a:endParaRPr lang="en-US" sz="2000" dirty="0">
              <a:solidFill>
                <a:schemeClr val="bg1"/>
              </a:solidFill>
            </a:endParaRPr>
          </a:p>
          <a:p>
            <a:endParaRPr lang="en-US" sz="2000" dirty="0">
              <a:solidFill>
                <a:schemeClr val="bg1"/>
              </a:solidFill>
            </a:endParaRPr>
          </a:p>
        </p:txBody>
      </p:sp>
      <p:pic>
        <p:nvPicPr>
          <p:cNvPr id="1028" name="Picture 4" descr="4 Realms of ACEs and Resilience | Smart Start &amp; NCPC">
            <a:extLst>
              <a:ext uri="{FF2B5EF4-FFF2-40B4-BE49-F238E27FC236}">
                <a16:creationId xmlns:a16="http://schemas.microsoft.com/office/drawing/2014/main" id="{4CC2167B-B3B9-3349-8554-587C0134CD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51520" y="3438964"/>
            <a:ext cx="2414587"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Unconscious mind - Wikipedia">
            <a:extLst>
              <a:ext uri="{FF2B5EF4-FFF2-40B4-BE49-F238E27FC236}">
                <a16:creationId xmlns:a16="http://schemas.microsoft.com/office/drawing/2014/main" id="{E0E9F02F-249D-0349-A183-ABFAC19510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74645" y="233582"/>
            <a:ext cx="2454442"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anz Joseph Gall and the Origins of ...">
            <a:extLst>
              <a:ext uri="{FF2B5EF4-FFF2-40B4-BE49-F238E27FC236}">
                <a16:creationId xmlns:a16="http://schemas.microsoft.com/office/drawing/2014/main" id="{B502FC7E-2887-4848-B1EA-F7D0D5ECAAC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249919" y="3411753"/>
            <a:ext cx="2531533"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andura AO1 - PSYCHOLOGY WIZARD">
            <a:extLst>
              <a:ext uri="{FF2B5EF4-FFF2-40B4-BE49-F238E27FC236}">
                <a16:creationId xmlns:a16="http://schemas.microsoft.com/office/drawing/2014/main" id="{178A874B-7C36-8448-AF73-9DE38A31C97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203856" y="233582"/>
            <a:ext cx="2554274" cy="2971800"/>
          </a:xfrm>
          <a:prstGeom prst="rect">
            <a:avLst/>
          </a:prstGeom>
          <a:noFill/>
          <a:extLst>
            <a:ext uri="{909E8E84-426E-40DD-AFC4-6F175D3DCCD1}">
              <a14:hiddenFill xmlns:a14="http://schemas.microsoft.com/office/drawing/2010/main">
                <a:solidFill>
                  <a:srgbClr val="FFFFFF"/>
                </a:solidFill>
              </a14:hiddenFill>
            </a:ext>
          </a:extLst>
        </p:spPr>
      </p:pic>
      <p:cxnSp>
        <p:nvCxnSpPr>
          <p:cNvPr id="1050" name="Straight Connector 1049">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3650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537250-7936-8E4F-8973-02CF39C80743}"/>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Rational Choice Theory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BF2198A-5CA9-0F46-BB79-1ACF436AD6F3}"/>
              </a:ext>
            </a:extLst>
          </p:cNvPr>
          <p:cNvSpPr txBox="1"/>
          <p:nvPr/>
        </p:nvSpPr>
        <p:spPr>
          <a:xfrm>
            <a:off x="4838797" y="4578977"/>
            <a:ext cx="2514406" cy="369332"/>
          </a:xfrm>
          <a:prstGeom prst="rect">
            <a:avLst/>
          </a:prstGeom>
          <a:noFill/>
        </p:spPr>
        <p:txBody>
          <a:bodyPr wrap="none" rtlCol="0">
            <a:spAutoFit/>
          </a:bodyPr>
          <a:lstStyle/>
          <a:p>
            <a:r>
              <a:rPr lang="en-US" dirty="0"/>
              <a:t>Cornish and Clarke, 1986</a:t>
            </a:r>
          </a:p>
        </p:txBody>
      </p:sp>
    </p:spTree>
    <p:extLst>
      <p:ext uri="{BB962C8B-B14F-4D97-AF65-F5344CB8AC3E}">
        <p14:creationId xmlns:p14="http://schemas.microsoft.com/office/powerpoint/2010/main" val="2933560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F4FB0C-3AE9-784D-931F-3A1DFF6FC1EC}"/>
              </a:ext>
            </a:extLst>
          </p:cNvPr>
          <p:cNvSpPr>
            <a:spLocks noGrp="1"/>
          </p:cNvSpPr>
          <p:nvPr>
            <p:ph type="title"/>
          </p:nvPr>
        </p:nvSpPr>
        <p:spPr>
          <a:xfrm>
            <a:off x="640080" y="325369"/>
            <a:ext cx="4368602" cy="1956841"/>
          </a:xfrm>
        </p:spPr>
        <p:txBody>
          <a:bodyPr anchor="b">
            <a:normAutofit/>
          </a:bodyPr>
          <a:lstStyle/>
          <a:p>
            <a:r>
              <a:rPr lang="en-US" sz="5400" dirty="0"/>
              <a:t>Rational choice theory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03E95-ADC0-6D40-BDF6-9FB42B38E813}"/>
              </a:ext>
            </a:extLst>
          </p:cNvPr>
          <p:cNvSpPr>
            <a:spLocks noGrp="1"/>
          </p:cNvSpPr>
          <p:nvPr>
            <p:ph idx="1"/>
          </p:nvPr>
        </p:nvSpPr>
        <p:spPr>
          <a:xfrm>
            <a:off x="640080" y="2872899"/>
            <a:ext cx="4243589" cy="3320668"/>
          </a:xfrm>
        </p:spPr>
        <p:txBody>
          <a:bodyPr>
            <a:normAutofit/>
          </a:bodyPr>
          <a:lstStyle/>
          <a:p>
            <a:pPr marL="0" indent="0">
              <a:buNone/>
            </a:pPr>
            <a:r>
              <a:rPr lang="en-GB" sz="2200" dirty="0"/>
              <a:t>Under the rational choice theory two types of criminal choices</a:t>
            </a:r>
          </a:p>
          <a:p>
            <a:endParaRPr lang="en-GB" sz="2200" dirty="0"/>
          </a:p>
          <a:p>
            <a:pPr marL="514350" indent="-514350">
              <a:buFont typeface="+mj-lt"/>
              <a:buAutoNum type="arabicPeriod"/>
            </a:pPr>
            <a:r>
              <a:rPr lang="en-GB" sz="2200" dirty="0"/>
              <a:t>Involvement decisions </a:t>
            </a:r>
          </a:p>
          <a:p>
            <a:pPr marL="514350" indent="-514350">
              <a:buFont typeface="+mj-lt"/>
              <a:buAutoNum type="arabicPeriod"/>
            </a:pPr>
            <a:r>
              <a:rPr lang="en-GB" sz="2200" dirty="0"/>
              <a:t>Event decisions </a:t>
            </a:r>
          </a:p>
          <a:p>
            <a:pPr marL="514350" indent="-514350">
              <a:buFont typeface="+mj-lt"/>
              <a:buAutoNum type="arabicPeriod"/>
            </a:pPr>
            <a:endParaRPr lang="en-GB" sz="2200" dirty="0"/>
          </a:p>
          <a:p>
            <a:pPr marL="514350" indent="-514350">
              <a:buFont typeface="+mj-lt"/>
              <a:buAutoNum type="arabicPeriod"/>
            </a:pPr>
            <a:endParaRPr lang="en-GB" sz="2200" dirty="0"/>
          </a:p>
          <a:p>
            <a:pPr marL="0" indent="0">
              <a:buNone/>
            </a:pPr>
            <a:r>
              <a:rPr lang="en-GB" sz="2200" dirty="0"/>
              <a:t>Newburn, T (2017)</a:t>
            </a:r>
            <a:endParaRPr lang="en-US" sz="2200" dirty="0"/>
          </a:p>
        </p:txBody>
      </p:sp>
      <p:pic>
        <p:nvPicPr>
          <p:cNvPr id="5" name="Picture 4" descr="Colourful carved figures of humans">
            <a:extLst>
              <a:ext uri="{FF2B5EF4-FFF2-40B4-BE49-F238E27FC236}">
                <a16:creationId xmlns:a16="http://schemas.microsoft.com/office/drawing/2014/main" id="{B202E656-716D-E5EE-5C57-7C2E22EA7131}"/>
              </a:ext>
            </a:extLst>
          </p:cNvPr>
          <p:cNvPicPr>
            <a:picLocks noChangeAspect="1"/>
          </p:cNvPicPr>
          <p:nvPr/>
        </p:nvPicPr>
        <p:blipFill>
          <a:blip r:embed="rId2"/>
          <a:srcRect l="14383" r="1415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3112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7D417E-9E01-D649-93D1-BD4E2F577050}"/>
              </a:ext>
            </a:extLst>
          </p:cNvPr>
          <p:cNvSpPr>
            <a:spLocks noGrp="1"/>
          </p:cNvSpPr>
          <p:nvPr>
            <p:ph type="title"/>
          </p:nvPr>
        </p:nvSpPr>
        <p:spPr>
          <a:xfrm>
            <a:off x="1115568" y="548640"/>
            <a:ext cx="10168128" cy="1179576"/>
          </a:xfrm>
        </p:spPr>
        <p:txBody>
          <a:bodyPr>
            <a:normAutofit/>
          </a:bodyPr>
          <a:lstStyle/>
          <a:p>
            <a:r>
              <a:rPr lang="en-US" sz="4000" dirty="0"/>
              <a:t>Involvement Decisions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8D81D41-C9E0-AE41-AE17-F5351491B878}"/>
              </a:ext>
            </a:extLst>
          </p:cNvPr>
          <p:cNvSpPr>
            <a:spLocks noGrp="1"/>
          </p:cNvSpPr>
          <p:nvPr>
            <p:ph idx="1"/>
          </p:nvPr>
        </p:nvSpPr>
        <p:spPr>
          <a:xfrm>
            <a:off x="314325" y="2221992"/>
            <a:ext cx="11516297" cy="4464558"/>
          </a:xfrm>
        </p:spPr>
        <p:txBody>
          <a:bodyPr>
            <a:normAutofit lnSpcReduction="10000"/>
          </a:bodyPr>
          <a:lstStyle/>
          <a:p>
            <a:pPr marL="0" indent="0">
              <a:spcBef>
                <a:spcPts val="0"/>
              </a:spcBef>
              <a:buNone/>
              <a:defRPr/>
            </a:pPr>
            <a:r>
              <a:rPr lang="en-GB" sz="2200" dirty="0"/>
              <a:t>Values, attitudes and personality traits that lead a person to be more likely to accept criminal behaviour</a:t>
            </a:r>
          </a:p>
          <a:p>
            <a:endParaRPr lang="en-GB" sz="2200" dirty="0"/>
          </a:p>
          <a:p>
            <a:r>
              <a:rPr lang="en-GB" sz="2200" dirty="0"/>
              <a:t>Poverty – cannot feed children (may be likely to steal) </a:t>
            </a:r>
          </a:p>
          <a:p>
            <a:r>
              <a:rPr lang="en-GB" sz="2200" dirty="0"/>
              <a:t>Social norms – upbringing, mental state, parents, social circle </a:t>
            </a:r>
          </a:p>
          <a:p>
            <a:endParaRPr lang="en-GB" sz="2200" dirty="0"/>
          </a:p>
          <a:p>
            <a:pPr marL="0" indent="0">
              <a:buNone/>
            </a:pPr>
            <a:r>
              <a:rPr lang="en-GB" sz="2200" dirty="0"/>
              <a:t>Comprised of 3 stages</a:t>
            </a:r>
          </a:p>
          <a:p>
            <a:pPr marL="457200" indent="-457200">
              <a:buAutoNum type="arabicPeriod"/>
            </a:pPr>
            <a:r>
              <a:rPr lang="en-GB" sz="2200" dirty="0"/>
              <a:t>Initiation – if the individual is ready to begin committing crime to get what they want</a:t>
            </a:r>
          </a:p>
          <a:p>
            <a:pPr marL="457200" indent="-457200">
              <a:buAutoNum type="arabicPeriod"/>
            </a:pPr>
            <a:r>
              <a:rPr lang="en-GB" sz="2200" dirty="0"/>
              <a:t>Habituation – whether started offending they should continue to do so</a:t>
            </a:r>
          </a:p>
          <a:p>
            <a:pPr marL="457200" indent="-457200">
              <a:buAutoNum type="arabicPeriod"/>
            </a:pPr>
            <a:r>
              <a:rPr lang="en-GB" sz="2200" dirty="0"/>
              <a:t>Desistance – whether at some stage they ought to stop </a:t>
            </a:r>
          </a:p>
          <a:p>
            <a:pPr marL="0" indent="0">
              <a:buNone/>
            </a:pPr>
            <a:r>
              <a:rPr lang="en-GB" sz="2200" dirty="0"/>
              <a:t>(Newburn, T. 2017)</a:t>
            </a:r>
          </a:p>
          <a:p>
            <a:pPr marL="457200" indent="-457200">
              <a:buAutoNum type="arabicPeriod"/>
            </a:pPr>
            <a:endParaRPr lang="en-GB" sz="2200" dirty="0"/>
          </a:p>
          <a:p>
            <a:pPr marL="0" indent="0">
              <a:buNone/>
            </a:pPr>
            <a:endParaRPr lang="en-GB" sz="2200" dirty="0"/>
          </a:p>
          <a:p>
            <a:endParaRPr lang="en-US" sz="2200" dirty="0"/>
          </a:p>
        </p:txBody>
      </p:sp>
    </p:spTree>
    <p:extLst>
      <p:ext uri="{BB962C8B-B14F-4D97-AF65-F5344CB8AC3E}">
        <p14:creationId xmlns:p14="http://schemas.microsoft.com/office/powerpoint/2010/main" val="679891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652395-138E-DA40-86EA-59D091AF026F}"/>
              </a:ext>
            </a:extLst>
          </p:cNvPr>
          <p:cNvSpPr>
            <a:spLocks noGrp="1"/>
          </p:cNvSpPr>
          <p:nvPr>
            <p:ph type="title"/>
          </p:nvPr>
        </p:nvSpPr>
        <p:spPr>
          <a:xfrm>
            <a:off x="1115568" y="548640"/>
            <a:ext cx="10168128" cy="1179576"/>
          </a:xfrm>
        </p:spPr>
        <p:txBody>
          <a:bodyPr>
            <a:normAutofit/>
          </a:bodyPr>
          <a:lstStyle/>
          <a:p>
            <a:r>
              <a:rPr lang="en-US" sz="4000" dirty="0"/>
              <a:t>Event decisions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6024702-B39D-A648-830F-4B5B1B107E17}"/>
              </a:ext>
            </a:extLst>
          </p:cNvPr>
          <p:cNvSpPr>
            <a:spLocks noGrp="1"/>
          </p:cNvSpPr>
          <p:nvPr>
            <p:ph idx="1"/>
          </p:nvPr>
        </p:nvSpPr>
        <p:spPr>
          <a:xfrm>
            <a:off x="116249" y="2221992"/>
            <a:ext cx="11956689" cy="4521708"/>
          </a:xfrm>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 Factors which influence the decision about whether to commit a specific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a:p>
            <a:pPr>
              <a:lnSpc>
                <a:spcPct val="100000"/>
              </a:lnSpc>
              <a:spcBef>
                <a:spcPts val="0"/>
              </a:spcBef>
              <a:defRPr/>
            </a:pPr>
            <a:r>
              <a:rPr lang="en-GB" sz="2400" dirty="0"/>
              <a:t>Car theft – two cars one unlocked windows down and keys (going to take that one not the locked one)</a:t>
            </a:r>
          </a:p>
          <a:p>
            <a:pPr>
              <a:lnSpc>
                <a:spcPct val="100000"/>
              </a:lnSpc>
              <a:spcBef>
                <a:spcPts val="0"/>
              </a:spcBef>
              <a:defRPr/>
            </a:pPr>
            <a:r>
              <a:rPr lang="en-GB" sz="2400" dirty="0"/>
              <a:t>Burglary – door unlocked, no one home, lives alone, no dog, elderly or have a disability </a:t>
            </a:r>
          </a:p>
          <a:p>
            <a:pPr>
              <a:lnSpc>
                <a:spcPct val="100000"/>
              </a:lnSpc>
              <a:spcBef>
                <a:spcPts val="0"/>
              </a:spcBef>
              <a:defRPr/>
            </a:pPr>
            <a:r>
              <a:rPr lang="en-GB" sz="2400" dirty="0"/>
              <a:t>Dehumanisation of victims – more likely to commit crime if they can be dehumanised </a:t>
            </a:r>
          </a:p>
          <a:p>
            <a:pPr>
              <a:lnSpc>
                <a:spcPct val="100000"/>
              </a:lnSpc>
              <a:spcBef>
                <a:spcPts val="0"/>
              </a:spcBef>
              <a:defRPr/>
            </a:pPr>
            <a:r>
              <a:rPr lang="en-GB" sz="2400" dirty="0"/>
              <a:t>Lack of empathy </a:t>
            </a:r>
          </a:p>
          <a:p>
            <a:pPr marL="0" indent="0">
              <a:buNone/>
            </a:pPr>
            <a:endParaRPr lang="en-US" sz="2200" dirty="0"/>
          </a:p>
          <a:p>
            <a:pPr marL="0" indent="0">
              <a:buNone/>
            </a:pPr>
            <a:r>
              <a:rPr lang="en-US" sz="2200" dirty="0"/>
              <a:t>Comprised of a sequence of choices made at each stage of the criminal act</a:t>
            </a:r>
          </a:p>
          <a:p>
            <a:pPr>
              <a:buFontTx/>
              <a:buChar char="-"/>
            </a:pPr>
            <a:r>
              <a:rPr lang="en-US" sz="2200" dirty="0"/>
              <a:t>Preparation </a:t>
            </a:r>
          </a:p>
          <a:p>
            <a:pPr>
              <a:buFontTx/>
              <a:buChar char="-"/>
            </a:pPr>
            <a:r>
              <a:rPr lang="en-US" sz="2200" dirty="0"/>
              <a:t>Target selection </a:t>
            </a:r>
          </a:p>
          <a:p>
            <a:pPr>
              <a:buFontTx/>
              <a:buChar char="-"/>
            </a:pPr>
            <a:r>
              <a:rPr lang="en-US" sz="2200" dirty="0"/>
              <a:t>Commission of the act </a:t>
            </a:r>
          </a:p>
          <a:p>
            <a:pPr>
              <a:buFontTx/>
              <a:buChar char="-"/>
            </a:pPr>
            <a:r>
              <a:rPr lang="en-US" sz="2200" dirty="0"/>
              <a:t>Escape and aftermath </a:t>
            </a:r>
          </a:p>
          <a:p>
            <a:pPr marL="0" indent="0">
              <a:buNone/>
            </a:pPr>
            <a:r>
              <a:rPr lang="en-US" sz="2200" dirty="0"/>
              <a:t>(Newburn, T.  2017)</a:t>
            </a:r>
          </a:p>
          <a:p>
            <a:pPr marL="0" indent="0">
              <a:buNone/>
            </a:pPr>
            <a:endParaRPr lang="en-US" sz="2200" dirty="0"/>
          </a:p>
        </p:txBody>
      </p:sp>
    </p:spTree>
    <p:extLst>
      <p:ext uri="{BB962C8B-B14F-4D97-AF65-F5344CB8AC3E}">
        <p14:creationId xmlns:p14="http://schemas.microsoft.com/office/powerpoint/2010/main" val="3757223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2F168EA-5181-574F-B844-6CD895695574}"/>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lvl="0">
              <a:lnSpc>
                <a:spcPct val="90000"/>
              </a:lnSpc>
              <a:spcBef>
                <a:spcPct val="0"/>
              </a:spcBef>
              <a:spcAft>
                <a:spcPts val="600"/>
              </a:spcAft>
            </a:pPr>
            <a:r>
              <a:rPr lang="en-US" sz="2800" kern="1200">
                <a:solidFill>
                  <a:srgbClr val="FFFFFF"/>
                </a:solidFill>
                <a:latin typeface="+mj-lt"/>
                <a:ea typeface="+mj-ea"/>
                <a:cs typeface="+mj-cs"/>
              </a:rPr>
              <a:t>According to the rational choice theory (Felson and Clarke, 1998):</a:t>
            </a:r>
          </a:p>
        </p:txBody>
      </p:sp>
      <p:graphicFrame>
        <p:nvGraphicFramePr>
          <p:cNvPr id="5" name="Content Placeholder 2">
            <a:extLst>
              <a:ext uri="{FF2B5EF4-FFF2-40B4-BE49-F238E27FC236}">
                <a16:creationId xmlns:a16="http://schemas.microsoft.com/office/drawing/2014/main" id="{4B99641C-1262-51F9-398F-92FE9F6A2476}"/>
              </a:ext>
            </a:extLst>
          </p:cNvPr>
          <p:cNvGraphicFramePr>
            <a:graphicFrameLocks noGrp="1"/>
          </p:cNvGraphicFramePr>
          <p:nvPr>
            <p:ph idx="1"/>
            <p:extLst>
              <p:ext uri="{D42A27DB-BD31-4B8C-83A1-F6EECF244321}">
                <p14:modId xmlns:p14="http://schemas.microsoft.com/office/powerpoint/2010/main" val="423743251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22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A50D56-7649-7440-A361-0A6556A8E4DF}"/>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Lombroso’s Physical Characteristics theory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979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1" name="Rectangle 514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789B3DF-5CD2-1846-8735-0AD9DD7EEA6D}"/>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Lombroso’s theory of born bad </a:t>
            </a:r>
            <a:endParaRPr lang="en-US" sz="3800" dirty="0">
              <a:solidFill>
                <a:schemeClr val="bg1"/>
              </a:solidFill>
            </a:endParaRPr>
          </a:p>
        </p:txBody>
      </p:sp>
      <p:cxnSp>
        <p:nvCxnSpPr>
          <p:cNvPr id="5143" name="Straight Connector 514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D4FF73-7F43-B149-ACED-BC3B4D707582}"/>
              </a:ext>
            </a:extLst>
          </p:cNvPr>
          <p:cNvSpPr>
            <a:spLocks noGrp="1"/>
          </p:cNvSpPr>
          <p:nvPr>
            <p:ph idx="1"/>
          </p:nvPr>
        </p:nvSpPr>
        <p:spPr>
          <a:xfrm>
            <a:off x="727951" y="1904859"/>
            <a:ext cx="8324608" cy="3647710"/>
          </a:xfrm>
        </p:spPr>
        <p:txBody>
          <a:bodyPr>
            <a:normAutofit fontScale="77500" lnSpcReduction="20000"/>
          </a:bodyPr>
          <a:lstStyle/>
          <a:p>
            <a:r>
              <a:rPr lang="en-US" sz="2000" dirty="0">
                <a:solidFill>
                  <a:schemeClr val="bg1"/>
                </a:solidFill>
              </a:rPr>
              <a:t>Italian school of positivism criminology founded by Lombroso </a:t>
            </a:r>
          </a:p>
          <a:p>
            <a:r>
              <a:rPr lang="en-US" sz="2000" dirty="0">
                <a:solidFill>
                  <a:schemeClr val="bg1"/>
                </a:solidFill>
              </a:rPr>
              <a:t>Maintained that physical characteristics and flaws could be used to identify a criminal mind, which was hereditary. </a:t>
            </a:r>
          </a:p>
          <a:p>
            <a:r>
              <a:rPr lang="en-US" sz="2000" dirty="0">
                <a:solidFill>
                  <a:schemeClr val="bg1"/>
                </a:solidFill>
              </a:rPr>
              <a:t>Lombroso: their brains were either underdeveloped or malformed. </a:t>
            </a:r>
          </a:p>
          <a:p>
            <a:r>
              <a:rPr lang="en-US" sz="2000" dirty="0">
                <a:solidFill>
                  <a:schemeClr val="bg1"/>
                </a:solidFill>
              </a:rPr>
              <a:t>Studied executed criminals</a:t>
            </a:r>
          </a:p>
          <a:p>
            <a:r>
              <a:rPr lang="en-US" sz="2000" dirty="0">
                <a:solidFill>
                  <a:schemeClr val="bg1"/>
                </a:solidFill>
              </a:rPr>
              <a:t>Discovered that they had some physical characteristics in common</a:t>
            </a:r>
          </a:p>
          <a:p>
            <a:r>
              <a:rPr lang="en-US" sz="2000" dirty="0">
                <a:solidFill>
                  <a:schemeClr val="bg1"/>
                </a:solidFill>
              </a:rPr>
              <a:t>Receding chins and sloping foreheads. By doing this, Lombroso implied that biological traits and biology were the cause of criminal activity.</a:t>
            </a:r>
          </a:p>
          <a:p>
            <a:r>
              <a:rPr lang="en-US" sz="2000" dirty="0">
                <a:solidFill>
                  <a:schemeClr val="bg1"/>
                </a:solidFill>
              </a:rPr>
              <a:t>He called this stigmata</a:t>
            </a:r>
          </a:p>
          <a:p>
            <a:endParaRPr lang="en-US" sz="2000" dirty="0">
              <a:solidFill>
                <a:schemeClr val="bg1"/>
              </a:solidFill>
            </a:endParaRPr>
          </a:p>
          <a:p>
            <a:pPr marL="0" indent="0">
              <a:buNone/>
            </a:pPr>
            <a:endParaRPr lang="en-US" sz="2000" dirty="0">
              <a:solidFill>
                <a:schemeClr val="bg1"/>
              </a:solidFill>
            </a:endParaRPr>
          </a:p>
          <a:p>
            <a:r>
              <a:rPr lang="en-US" sz="2000" dirty="0">
                <a:solidFill>
                  <a:schemeClr val="bg1"/>
                </a:solidFill>
              </a:rPr>
              <a:t>His thesis of served as the scientific foundation for numerous attempts to address the issue of crime in society by preventing criminals from procreating through institutionalization, incarceration, or surgical sterilization (University of Missouri, 2011)</a:t>
            </a:r>
          </a:p>
        </p:txBody>
      </p:sp>
      <p:cxnSp>
        <p:nvCxnSpPr>
          <p:cNvPr id="5145" name="Straight Connector 514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570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D954E-2AD9-A149-B708-C4BF123EEF27}"/>
              </a:ext>
            </a:extLst>
          </p:cNvPr>
          <p:cNvSpPr>
            <a:spLocks noGrp="1"/>
          </p:cNvSpPr>
          <p:nvPr>
            <p:ph type="title"/>
          </p:nvPr>
        </p:nvSpPr>
        <p:spPr>
          <a:xfrm>
            <a:off x="175042" y="171961"/>
            <a:ext cx="4362994" cy="2218541"/>
          </a:xfrm>
        </p:spPr>
        <p:txBody>
          <a:bodyPr>
            <a:normAutofit/>
          </a:bodyPr>
          <a:lstStyle/>
          <a:p>
            <a:r>
              <a:rPr lang="en-US" sz="4200" b="1" dirty="0">
                <a:solidFill>
                  <a:schemeClr val="bg1"/>
                </a:solidFill>
              </a:rPr>
              <a:t>Physical Characteristics of criminals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0B58D31-927B-2A34-C2DC-F0E9EA716593}"/>
              </a:ext>
            </a:extLst>
          </p:cNvPr>
          <p:cNvGraphicFramePr>
            <a:graphicFrameLocks noGrp="1"/>
          </p:cNvGraphicFramePr>
          <p:nvPr>
            <p:ph idx="1"/>
            <p:extLst>
              <p:ext uri="{D42A27DB-BD31-4B8C-83A1-F6EECF244321}">
                <p14:modId xmlns:p14="http://schemas.microsoft.com/office/powerpoint/2010/main" val="4161832132"/>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esare Lombroso: Theory of Crime ...">
            <a:extLst>
              <a:ext uri="{FF2B5EF4-FFF2-40B4-BE49-F238E27FC236}">
                <a16:creationId xmlns:a16="http://schemas.microsoft.com/office/drawing/2014/main" id="{CFA6D690-0C9E-2C4E-81DB-D6DBC02268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5116" y="2314430"/>
            <a:ext cx="2793588" cy="430613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A7C0F4C-963E-F649-91CA-226A85A88B70}"/>
              </a:ext>
            </a:extLst>
          </p:cNvPr>
          <p:cNvSpPr txBox="1"/>
          <p:nvPr/>
        </p:nvSpPr>
        <p:spPr>
          <a:xfrm>
            <a:off x="9745893" y="6488668"/>
            <a:ext cx="3818432" cy="369332"/>
          </a:xfrm>
          <a:prstGeom prst="rect">
            <a:avLst/>
          </a:prstGeom>
          <a:noFill/>
        </p:spPr>
        <p:txBody>
          <a:bodyPr wrap="square" rtlCol="0">
            <a:spAutoFit/>
          </a:bodyPr>
          <a:lstStyle/>
          <a:p>
            <a:r>
              <a:rPr lang="en-US" dirty="0">
                <a:solidFill>
                  <a:schemeClr val="bg1"/>
                </a:solidFill>
              </a:rPr>
              <a:t>Simply Psychology, 2023</a:t>
            </a:r>
          </a:p>
        </p:txBody>
      </p:sp>
    </p:spTree>
    <p:extLst>
      <p:ext uri="{BB962C8B-B14F-4D97-AF65-F5344CB8AC3E}">
        <p14:creationId xmlns:p14="http://schemas.microsoft.com/office/powerpoint/2010/main" val="2534157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F3F8A-54DC-8E4E-BFBB-81D8965F80A3}"/>
              </a:ext>
            </a:extLst>
          </p:cNvPr>
          <p:cNvSpPr>
            <a:spLocks noGrp="1"/>
          </p:cNvSpPr>
          <p:nvPr>
            <p:ph type="title"/>
          </p:nvPr>
        </p:nvSpPr>
        <p:spPr/>
        <p:txBody>
          <a:bodyPr/>
          <a:lstStyle/>
          <a:p>
            <a:r>
              <a:rPr lang="en-US" dirty="0">
                <a:solidFill>
                  <a:schemeClr val="bg1"/>
                </a:solidFill>
              </a:rPr>
              <a:t>Lombroso’s theory and it’s limitations</a:t>
            </a:r>
          </a:p>
        </p:txBody>
      </p:sp>
      <p:sp>
        <p:nvSpPr>
          <p:cNvPr id="3" name="Content Placeholder 2">
            <a:extLst>
              <a:ext uri="{FF2B5EF4-FFF2-40B4-BE49-F238E27FC236}">
                <a16:creationId xmlns:a16="http://schemas.microsoft.com/office/drawing/2014/main" id="{D40D9AD6-D85F-9544-BC7C-6FC2F10EB65F}"/>
              </a:ext>
            </a:extLst>
          </p:cNvPr>
          <p:cNvSpPr>
            <a:spLocks noGrp="1"/>
          </p:cNvSpPr>
          <p:nvPr>
            <p:ph idx="1"/>
          </p:nvPr>
        </p:nvSpPr>
        <p:spPr/>
        <p:txBody>
          <a:bodyPr>
            <a:normAutofit/>
          </a:bodyPr>
          <a:lstStyle/>
          <a:p>
            <a:r>
              <a:rPr lang="en-US" dirty="0">
                <a:solidFill>
                  <a:schemeClr val="bg1"/>
                </a:solidFill>
              </a:rPr>
              <a:t>Lombroso is still recognized for shifting the focus from the legalistic study of crime to the scientific study of the criminal</a:t>
            </a:r>
          </a:p>
          <a:p>
            <a:r>
              <a:rPr lang="en-US" dirty="0">
                <a:solidFill>
                  <a:schemeClr val="bg1"/>
                </a:solidFill>
              </a:rPr>
              <a:t>Lombroso supported limiting the use of the death sentence and treating offenders humanely.</a:t>
            </a:r>
          </a:p>
          <a:p>
            <a:r>
              <a:rPr lang="en-US" dirty="0">
                <a:solidFill>
                  <a:schemeClr val="bg1"/>
                </a:solidFill>
              </a:rPr>
              <a:t>Mistaking correlation for causation</a:t>
            </a:r>
          </a:p>
          <a:p>
            <a:r>
              <a:rPr lang="en-US" dirty="0">
                <a:solidFill>
                  <a:schemeClr val="bg1"/>
                </a:solidFill>
              </a:rPr>
              <a:t>Methodological flaws - bad sampling strategy, bias in data collection, and inadequate statistics and his belief that the physical stigmas associated with criminality were innately biological rather than frequently the result of poverty and malnutrition totally disproved his claims (NIH, 2011)</a:t>
            </a:r>
          </a:p>
          <a:p>
            <a:pPr marL="0" indent="0">
              <a:buNone/>
            </a:pPr>
            <a:endParaRPr lang="en-US" dirty="0"/>
          </a:p>
        </p:txBody>
      </p:sp>
      <p:sp>
        <p:nvSpPr>
          <p:cNvPr id="4" name="Rectangle 3">
            <a:extLst>
              <a:ext uri="{FF2B5EF4-FFF2-40B4-BE49-F238E27FC236}">
                <a16:creationId xmlns:a16="http://schemas.microsoft.com/office/drawing/2014/main" id="{4F1035E4-CE7C-D64E-8CF3-4A029D86E11A}"/>
              </a:ext>
            </a:extLst>
          </p:cNvPr>
          <p:cNvSpPr/>
          <p:nvPr/>
        </p:nvSpPr>
        <p:spPr>
          <a:xfrm>
            <a:off x="342900" y="1457330"/>
            <a:ext cx="11472863" cy="457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84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25C882-FE96-8442-99F1-9B29B22EEC2C}"/>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Freud’s </a:t>
            </a:r>
            <a:r>
              <a:rPr lang="en-US" sz="7200" kern="1200" dirty="0" err="1">
                <a:solidFill>
                  <a:schemeClr val="tx1"/>
                </a:solidFill>
                <a:latin typeface="+mj-lt"/>
                <a:ea typeface="+mj-ea"/>
                <a:cs typeface="+mj-cs"/>
              </a:rPr>
              <a:t>Psychodymanic</a:t>
            </a:r>
            <a:r>
              <a:rPr lang="en-US" sz="7200" kern="1200" dirty="0">
                <a:solidFill>
                  <a:schemeClr val="tx1"/>
                </a:solidFill>
                <a:latin typeface="+mj-lt"/>
                <a:ea typeface="+mj-ea"/>
                <a:cs typeface="+mj-cs"/>
              </a:rPr>
              <a:t> Theory</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342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0F73E-0CFF-5248-97AD-10A3E1C1B906}"/>
              </a:ext>
            </a:extLst>
          </p:cNvPr>
          <p:cNvSpPr>
            <a:spLocks noGrp="1"/>
          </p:cNvSpPr>
          <p:nvPr>
            <p:ph type="title"/>
          </p:nvPr>
        </p:nvSpPr>
        <p:spPr>
          <a:xfrm>
            <a:off x="630936" y="639520"/>
            <a:ext cx="3429000" cy="1719072"/>
          </a:xfrm>
        </p:spPr>
        <p:txBody>
          <a:bodyPr anchor="b">
            <a:normAutofit fontScale="90000"/>
          </a:bodyPr>
          <a:lstStyle/>
          <a:p>
            <a:br>
              <a:rPr lang="en-US" sz="2600" dirty="0"/>
            </a:br>
            <a:br>
              <a:rPr lang="en-US" sz="2600" dirty="0"/>
            </a:br>
            <a:r>
              <a:rPr lang="en-US" sz="2600" dirty="0"/>
              <a:t>Freud’s Psychodynamic Theory and Adverse Childhood Experiences </a:t>
            </a:r>
          </a:p>
        </p:txBody>
      </p:sp>
      <p:sp>
        <p:nvSpPr>
          <p:cNvPr id="615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3A5383-173B-C747-8D21-C48D37EE5479}"/>
              </a:ext>
            </a:extLst>
          </p:cNvPr>
          <p:cNvSpPr>
            <a:spLocks noGrp="1"/>
          </p:cNvSpPr>
          <p:nvPr>
            <p:ph idx="1"/>
          </p:nvPr>
        </p:nvSpPr>
        <p:spPr>
          <a:xfrm>
            <a:off x="630936" y="2807208"/>
            <a:ext cx="3429000" cy="3410712"/>
          </a:xfrm>
        </p:spPr>
        <p:txBody>
          <a:bodyPr anchor="t">
            <a:normAutofit/>
          </a:bodyPr>
          <a:lstStyle/>
          <a:p>
            <a:r>
              <a:rPr lang="en-US" sz="2200" dirty="0">
                <a:cs typeface="Calibri"/>
              </a:rPr>
              <a:t>The psychodynamic theory of crime depends on the notions of</a:t>
            </a:r>
          </a:p>
          <a:p>
            <a:endParaRPr lang="en-US" sz="2200" dirty="0">
              <a:cs typeface="Calibri"/>
            </a:endParaRPr>
          </a:p>
          <a:p>
            <a:pPr marL="285750" indent="-285750">
              <a:buFont typeface="Arial" panose="020B0604020202020204" pitchFamily="34" charset="0"/>
              <a:buChar char="•"/>
            </a:pPr>
            <a:r>
              <a:rPr lang="en-US" sz="2200" dirty="0">
                <a:cs typeface="Calibri"/>
              </a:rPr>
              <a:t>ID </a:t>
            </a:r>
          </a:p>
          <a:p>
            <a:pPr marL="285750" indent="-285750">
              <a:buFont typeface="Arial" panose="020B0604020202020204" pitchFamily="34" charset="0"/>
              <a:buChar char="•"/>
            </a:pPr>
            <a:r>
              <a:rPr lang="en-US" sz="2200" dirty="0">
                <a:cs typeface="Calibri"/>
              </a:rPr>
              <a:t>Ego </a:t>
            </a:r>
          </a:p>
          <a:p>
            <a:pPr marL="285750" indent="-285750">
              <a:buFont typeface="Arial" panose="020B0604020202020204" pitchFamily="34" charset="0"/>
              <a:buChar char="•"/>
            </a:pPr>
            <a:r>
              <a:rPr lang="en-US" sz="2200" dirty="0">
                <a:cs typeface="Calibri"/>
              </a:rPr>
              <a:t>Superego </a:t>
            </a:r>
          </a:p>
        </p:txBody>
      </p:sp>
      <p:pic>
        <p:nvPicPr>
          <p:cNvPr id="6148" name="Picture 4" descr="Sigmund freud | PPT | Free Download">
            <a:extLst>
              <a:ext uri="{FF2B5EF4-FFF2-40B4-BE49-F238E27FC236}">
                <a16:creationId xmlns:a16="http://schemas.microsoft.com/office/drawing/2014/main" id="{5DA69FE7-6FD1-4441-9C06-BCDB510C56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71" t="21471" r="8658" b="7621"/>
          <a:stretch/>
        </p:blipFill>
        <p:spPr bwMode="auto">
          <a:xfrm>
            <a:off x="4654296" y="1838629"/>
            <a:ext cx="6903720" cy="3180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732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A1AB4-116A-CB4F-8665-04EBA85D9A73}"/>
              </a:ext>
            </a:extLst>
          </p:cNvPr>
          <p:cNvSpPr>
            <a:spLocks noGrp="1"/>
          </p:cNvSpPr>
          <p:nvPr>
            <p:ph type="title"/>
          </p:nvPr>
        </p:nvSpPr>
        <p:spPr>
          <a:xfrm>
            <a:off x="761840" y="1138265"/>
            <a:ext cx="4544762" cy="1401183"/>
          </a:xfrm>
        </p:spPr>
        <p:txBody>
          <a:bodyPr anchor="t">
            <a:normAutofit/>
          </a:bodyPr>
          <a:lstStyle/>
          <a:p>
            <a:r>
              <a:rPr lang="en-US" sz="5400" b="1" u="sng" dirty="0">
                <a:solidFill>
                  <a:schemeClr val="bg1"/>
                </a:solidFill>
              </a:rPr>
              <a:t>The ID</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202593-5B22-CA4D-8A81-7B1E3FC48EB1}"/>
              </a:ext>
            </a:extLst>
          </p:cNvPr>
          <p:cNvSpPr>
            <a:spLocks noGrp="1"/>
          </p:cNvSpPr>
          <p:nvPr>
            <p:ph idx="1"/>
          </p:nvPr>
        </p:nvSpPr>
        <p:spPr>
          <a:xfrm>
            <a:off x="761840" y="2551176"/>
            <a:ext cx="4544762" cy="4110881"/>
          </a:xfrm>
        </p:spPr>
        <p:txBody>
          <a:bodyPr>
            <a:normAutofit fontScale="62500" lnSpcReduction="20000"/>
          </a:bodyPr>
          <a:lstStyle/>
          <a:p>
            <a:pPr marL="285750" indent="-285750">
              <a:buFontTx/>
              <a:buChar char="-"/>
            </a:pPr>
            <a:r>
              <a:rPr lang="en-US" sz="3200" dirty="0">
                <a:solidFill>
                  <a:schemeClr val="bg1"/>
                </a:solidFill>
              </a:rPr>
              <a:t>impulsive and unconscious aspect of our minds</a:t>
            </a:r>
          </a:p>
          <a:p>
            <a:pPr marL="285750" indent="-285750">
              <a:buFontTx/>
              <a:buChar char="-"/>
            </a:pPr>
            <a:r>
              <a:rPr lang="en-US" sz="3200" dirty="0">
                <a:solidFill>
                  <a:schemeClr val="bg1"/>
                </a:solidFill>
              </a:rPr>
              <a:t>Strives for instant gratification</a:t>
            </a:r>
          </a:p>
          <a:p>
            <a:pPr marL="285750" indent="-285750">
              <a:buFontTx/>
              <a:buChar char="-"/>
            </a:pPr>
            <a:r>
              <a:rPr lang="en-US" sz="3200" dirty="0">
                <a:solidFill>
                  <a:schemeClr val="bg1"/>
                </a:solidFill>
              </a:rPr>
              <a:t>Childlike</a:t>
            </a:r>
          </a:p>
          <a:p>
            <a:pPr marL="285750" indent="-285750">
              <a:buFontTx/>
              <a:buChar char="-"/>
            </a:pPr>
            <a:r>
              <a:rPr lang="en-US" sz="3200" dirty="0">
                <a:solidFill>
                  <a:schemeClr val="bg1"/>
                </a:solidFill>
              </a:rPr>
              <a:t>Impulsive</a:t>
            </a:r>
          </a:p>
          <a:p>
            <a:pPr marL="285750" indent="-285750">
              <a:buFontTx/>
              <a:buChar char="-"/>
            </a:pPr>
            <a:r>
              <a:rPr lang="en-US" sz="3200" dirty="0">
                <a:solidFill>
                  <a:schemeClr val="bg1"/>
                </a:solidFill>
              </a:rPr>
              <a:t>Hard to reason with </a:t>
            </a:r>
          </a:p>
          <a:p>
            <a:pPr marL="285750" indent="-285750">
              <a:buFontTx/>
              <a:buChar char="-"/>
            </a:pPr>
            <a:r>
              <a:rPr lang="en-US" sz="3200" dirty="0">
                <a:solidFill>
                  <a:schemeClr val="bg1"/>
                </a:solidFill>
              </a:rPr>
              <a:t>Reacts instantly and directly to our most fundamental needs, wants, and urges.</a:t>
            </a:r>
          </a:p>
          <a:p>
            <a:pPr marL="0" indent="0">
              <a:buNone/>
            </a:pPr>
            <a:r>
              <a:rPr lang="en-US" sz="3200" dirty="0">
                <a:solidFill>
                  <a:schemeClr val="bg1"/>
                </a:solidFill>
              </a:rPr>
              <a:t>(How Psychology Works, 2019, p.14,15)</a:t>
            </a:r>
          </a:p>
          <a:p>
            <a:pPr marL="0" indent="0">
              <a:buNone/>
            </a:pPr>
            <a:endParaRPr lang="en-US" sz="3200" dirty="0">
              <a:solidFill>
                <a:schemeClr val="bg1"/>
              </a:solidFill>
            </a:endParaRPr>
          </a:p>
          <a:p>
            <a:pPr marL="285750" indent="-285750">
              <a:buFontTx/>
              <a:buChar char="-"/>
            </a:pPr>
            <a:r>
              <a:rPr lang="en-US" sz="3200" dirty="0">
                <a:solidFill>
                  <a:schemeClr val="bg1"/>
                </a:solidFill>
              </a:rPr>
              <a:t>Resides in the unconscious mind (Very Well Mind, 2023)</a:t>
            </a:r>
          </a:p>
          <a:p>
            <a:pPr marL="285750" indent="-285750">
              <a:buFontTx/>
              <a:buChar char="-"/>
            </a:pPr>
            <a:endParaRPr lang="en-US" sz="3200" dirty="0">
              <a:solidFill>
                <a:schemeClr val="bg1"/>
              </a:solidFill>
            </a:endParaRPr>
          </a:p>
          <a:p>
            <a:endParaRPr lang="en-US" sz="2000" dirty="0"/>
          </a:p>
        </p:txBody>
      </p:sp>
      <p:pic>
        <p:nvPicPr>
          <p:cNvPr id="11" name="Graphic 10" descr="Devil Face Outline">
            <a:extLst>
              <a:ext uri="{FF2B5EF4-FFF2-40B4-BE49-F238E27FC236}">
                <a16:creationId xmlns:a16="http://schemas.microsoft.com/office/drawing/2014/main" id="{D076EB2E-0321-A043-8AF1-25FFE6E7B5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878324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327A0-3F22-4448-BC9A-3B3D1CABDC06}"/>
              </a:ext>
            </a:extLst>
          </p:cNvPr>
          <p:cNvSpPr>
            <a:spLocks noGrp="1"/>
          </p:cNvSpPr>
          <p:nvPr>
            <p:ph type="title"/>
          </p:nvPr>
        </p:nvSpPr>
        <p:spPr>
          <a:xfrm>
            <a:off x="795528" y="386930"/>
            <a:ext cx="10141799" cy="1300554"/>
          </a:xfrm>
        </p:spPr>
        <p:txBody>
          <a:bodyPr anchor="b">
            <a:normAutofit/>
          </a:bodyPr>
          <a:lstStyle/>
          <a:p>
            <a:r>
              <a:rPr lang="en-US" sz="6000" b="1" u="sng" dirty="0">
                <a:solidFill>
                  <a:schemeClr val="bg1"/>
                </a:solidFill>
              </a:rPr>
              <a:t>The Ego </a:t>
            </a:r>
          </a:p>
        </p:txBody>
      </p:sp>
      <p:sp>
        <p:nvSpPr>
          <p:cNvPr id="2057" name="Rectangle 205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7A8616-CD39-1E41-A846-F7E612E412B5}"/>
              </a:ext>
            </a:extLst>
          </p:cNvPr>
          <p:cNvSpPr>
            <a:spLocks noGrp="1"/>
          </p:cNvSpPr>
          <p:nvPr>
            <p:ph idx="1"/>
          </p:nvPr>
        </p:nvSpPr>
        <p:spPr>
          <a:xfrm>
            <a:off x="5773783" y="2340361"/>
            <a:ext cx="5163544" cy="3898598"/>
          </a:xfrm>
        </p:spPr>
        <p:txBody>
          <a:bodyPr anchor="ctr">
            <a:normAutofit fontScale="92500" lnSpcReduction="10000"/>
          </a:bodyPr>
          <a:lstStyle/>
          <a:p>
            <a:r>
              <a:rPr lang="en-US" sz="2400" dirty="0"/>
              <a:t>The sole component of the conscious self.</a:t>
            </a:r>
          </a:p>
          <a:p>
            <a:r>
              <a:rPr lang="en-US" sz="2400" dirty="0"/>
              <a:t>It's what the individual is conscious of while reflecting on oneself and what they typically attempt to convey to other people. </a:t>
            </a:r>
          </a:p>
          <a:p>
            <a:r>
              <a:rPr lang="en-US" sz="2400" dirty="0"/>
              <a:t>The ego grows to act as a mediator between the actual outside world and the irrational id. </a:t>
            </a:r>
          </a:p>
          <a:p>
            <a:r>
              <a:rPr lang="en-US" sz="2400" dirty="0"/>
              <a:t>It is the aspect of personality that makes decisions.</a:t>
            </a:r>
          </a:p>
          <a:p>
            <a:r>
              <a:rPr lang="en-US" sz="2400" dirty="0"/>
              <a:t>Negotiates with the id and superego</a:t>
            </a:r>
          </a:p>
        </p:txBody>
      </p:sp>
      <p:sp>
        <p:nvSpPr>
          <p:cNvPr id="2061" name="Rectangle 206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imple Cartoon Businessman Angel On His Stock Illustration 426082576 |  Shutterstock">
            <a:extLst>
              <a:ext uri="{FF2B5EF4-FFF2-40B4-BE49-F238E27FC236}">
                <a16:creationId xmlns:a16="http://schemas.microsoft.com/office/drawing/2014/main" id="{AF9B1502-1FC0-9A45-9141-1D6228ED2B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326"/>
          <a:stretch/>
        </p:blipFill>
        <p:spPr bwMode="auto">
          <a:xfrm>
            <a:off x="737406" y="2340361"/>
            <a:ext cx="4706132" cy="38985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F21CB9-0360-7A44-B433-E38888659CE0}"/>
              </a:ext>
            </a:extLst>
          </p:cNvPr>
          <p:cNvSpPr txBox="1"/>
          <p:nvPr/>
        </p:nvSpPr>
        <p:spPr>
          <a:xfrm>
            <a:off x="9687773" y="75569"/>
            <a:ext cx="3709852" cy="646331"/>
          </a:xfrm>
          <a:prstGeom prst="rect">
            <a:avLst/>
          </a:prstGeom>
          <a:noFill/>
        </p:spPr>
        <p:txBody>
          <a:bodyPr wrap="square" rtlCol="0">
            <a:spAutoFit/>
          </a:bodyPr>
          <a:lstStyle/>
          <a:p>
            <a:r>
              <a:rPr lang="en-US" dirty="0">
                <a:solidFill>
                  <a:schemeClr val="bg1"/>
                </a:solidFill>
              </a:rPr>
              <a:t>Simply Psychology (2024)</a:t>
            </a:r>
          </a:p>
          <a:p>
            <a:endParaRPr lang="en-US" dirty="0"/>
          </a:p>
        </p:txBody>
      </p:sp>
    </p:spTree>
    <p:extLst>
      <p:ext uri="{BB962C8B-B14F-4D97-AF65-F5344CB8AC3E}">
        <p14:creationId xmlns:p14="http://schemas.microsoft.com/office/powerpoint/2010/main" val="2023126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4C77-D1A0-754E-894B-AE08CD4C3F72}"/>
              </a:ext>
            </a:extLst>
          </p:cNvPr>
          <p:cNvSpPr>
            <a:spLocks noGrp="1"/>
          </p:cNvSpPr>
          <p:nvPr>
            <p:ph type="title"/>
          </p:nvPr>
        </p:nvSpPr>
        <p:spPr>
          <a:xfrm>
            <a:off x="280989" y="50794"/>
            <a:ext cx="11072811" cy="1325563"/>
          </a:xfrm>
        </p:spPr>
        <p:txBody>
          <a:bodyPr>
            <a:normAutofit/>
          </a:bodyPr>
          <a:lstStyle/>
          <a:p>
            <a:r>
              <a:rPr lang="en-US" sz="5400" b="1" u="sng" dirty="0">
                <a:solidFill>
                  <a:schemeClr val="bg1"/>
                </a:solidFill>
              </a:rPr>
              <a:t>The Superego </a:t>
            </a:r>
          </a:p>
        </p:txBody>
      </p:sp>
      <p:sp>
        <p:nvSpPr>
          <p:cNvPr id="3" name="Content Placeholder 2">
            <a:extLst>
              <a:ext uri="{FF2B5EF4-FFF2-40B4-BE49-F238E27FC236}">
                <a16:creationId xmlns:a16="http://schemas.microsoft.com/office/drawing/2014/main" id="{85BF2635-89C1-1A41-94EA-219E581D2D81}"/>
              </a:ext>
            </a:extLst>
          </p:cNvPr>
          <p:cNvSpPr>
            <a:spLocks noGrp="1"/>
          </p:cNvSpPr>
          <p:nvPr>
            <p:ph idx="1"/>
          </p:nvPr>
        </p:nvSpPr>
        <p:spPr>
          <a:xfrm>
            <a:off x="280989" y="1690688"/>
            <a:ext cx="6762750" cy="4351338"/>
          </a:xfrm>
        </p:spPr>
        <p:txBody>
          <a:bodyPr>
            <a:normAutofit fontScale="92500" lnSpcReduction="10000"/>
          </a:bodyPr>
          <a:lstStyle/>
          <a:p>
            <a:r>
              <a:rPr lang="en-US" dirty="0">
                <a:solidFill>
                  <a:schemeClr val="bg1"/>
                </a:solidFill>
              </a:rPr>
              <a:t>According to Freud, the moral aspect of the psyche that symbolizes internalized social norms and ideals is known as the superego. </a:t>
            </a:r>
          </a:p>
          <a:p>
            <a:endParaRPr lang="en-US" dirty="0">
              <a:solidFill>
                <a:schemeClr val="bg1"/>
              </a:solidFill>
            </a:endParaRPr>
          </a:p>
          <a:p>
            <a:r>
              <a:rPr lang="en-US" dirty="0">
                <a:solidFill>
                  <a:schemeClr val="bg1"/>
                </a:solidFill>
              </a:rPr>
              <a:t>By directing conduct toward moral virtue and evoking guilt when norms aren't fulfilled, it stands in contrast to the impulses of the id.</a:t>
            </a:r>
          </a:p>
          <a:p>
            <a:pPr marL="0" indent="0">
              <a:buNone/>
            </a:pPr>
            <a:r>
              <a:rPr lang="en-US" dirty="0">
                <a:solidFill>
                  <a:schemeClr val="bg1"/>
                </a:solidFill>
              </a:rPr>
              <a:t>(Simply Psychology, 2024)</a:t>
            </a:r>
          </a:p>
          <a:p>
            <a:endParaRPr lang="en-US" dirty="0">
              <a:solidFill>
                <a:schemeClr val="bg1"/>
              </a:solidFill>
            </a:endParaRPr>
          </a:p>
          <a:p>
            <a:r>
              <a:rPr lang="en-US" dirty="0">
                <a:solidFill>
                  <a:schemeClr val="bg1"/>
                </a:solidFill>
              </a:rPr>
              <a:t>Acts as a moral conscience </a:t>
            </a:r>
          </a:p>
          <a:p>
            <a:pPr marL="0" indent="0">
              <a:buNone/>
            </a:pPr>
            <a:r>
              <a:rPr lang="en-US" sz="2800" dirty="0">
                <a:solidFill>
                  <a:schemeClr val="bg1"/>
                </a:solidFill>
              </a:rPr>
              <a:t>(How Psychology Works, 2019, p.14,15)</a:t>
            </a:r>
          </a:p>
          <a:p>
            <a:pPr marL="0" indent="0">
              <a:buNone/>
            </a:pPr>
            <a:endParaRPr lang="en-US" dirty="0"/>
          </a:p>
        </p:txBody>
      </p:sp>
      <p:pic>
        <p:nvPicPr>
          <p:cNvPr id="1026" name="Picture 2" descr="Id Ego Super Ego Photos and Images &amp; Pictures | Shutterstock">
            <a:extLst>
              <a:ext uri="{FF2B5EF4-FFF2-40B4-BE49-F238E27FC236}">
                <a16:creationId xmlns:a16="http://schemas.microsoft.com/office/drawing/2014/main" id="{6A51860B-1311-0344-BC72-492737FB8F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9942" y="2366963"/>
            <a:ext cx="4498182" cy="29987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19228A-5863-A342-9FFE-B99D4BA94FF1}"/>
              </a:ext>
            </a:extLst>
          </p:cNvPr>
          <p:cNvSpPr/>
          <p:nvPr/>
        </p:nvSpPr>
        <p:spPr>
          <a:xfrm flipV="1">
            <a:off x="280989" y="1243015"/>
            <a:ext cx="11630022" cy="58102"/>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4813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BE164A-0266-7947-8717-C6B37569F1B8}"/>
              </a:ext>
            </a:extLst>
          </p:cNvPr>
          <p:cNvSpPr>
            <a:spLocks noGrp="1"/>
          </p:cNvSpPr>
          <p:nvPr>
            <p:ph idx="1"/>
          </p:nvPr>
        </p:nvSpPr>
        <p:spPr>
          <a:xfrm>
            <a:off x="353567" y="243837"/>
            <a:ext cx="6615095" cy="6858001"/>
          </a:xfrm>
        </p:spPr>
        <p:txBody>
          <a:bodyPr anchor="t">
            <a:normAutofit/>
          </a:bodyPr>
          <a:lstStyle/>
          <a:p>
            <a:pPr marL="0" indent="0">
              <a:buNone/>
            </a:pPr>
            <a:r>
              <a:rPr lang="en-US" sz="1800" dirty="0"/>
              <a:t>Example of ACE’s include</a:t>
            </a:r>
          </a:p>
          <a:p>
            <a:r>
              <a:rPr lang="en-US" sz="1800" dirty="0"/>
              <a:t>Physical abuse </a:t>
            </a:r>
          </a:p>
          <a:p>
            <a:r>
              <a:rPr lang="en-US" sz="1800" dirty="0"/>
              <a:t>Sexual abuse </a:t>
            </a:r>
          </a:p>
          <a:p>
            <a:r>
              <a:rPr lang="en-US" sz="1800" dirty="0"/>
              <a:t>Emotional abuse</a:t>
            </a:r>
          </a:p>
          <a:p>
            <a:r>
              <a:rPr lang="en-US" sz="1800" dirty="0"/>
              <a:t>Living with someone who abuses drugs/alcohol </a:t>
            </a:r>
          </a:p>
          <a:p>
            <a:r>
              <a:rPr lang="en-US" sz="1800" dirty="0"/>
              <a:t>Exposure to domestic violence</a:t>
            </a:r>
          </a:p>
          <a:p>
            <a:r>
              <a:rPr lang="en-US" sz="1800" dirty="0"/>
              <a:t>Living with someone who has gone to prison  </a:t>
            </a:r>
          </a:p>
          <a:p>
            <a:r>
              <a:rPr lang="en-US" sz="1800" dirty="0"/>
              <a:t>Living with someone who suffers from serious menta illness </a:t>
            </a:r>
          </a:p>
          <a:p>
            <a:r>
              <a:rPr lang="en-US" sz="1800" dirty="0"/>
              <a:t>Losing a parent through divorce, death or abandonment.</a:t>
            </a:r>
          </a:p>
          <a:p>
            <a:pPr marL="0" indent="0">
              <a:buNone/>
            </a:pPr>
            <a:endParaRPr lang="en-US" sz="1800" dirty="0"/>
          </a:p>
          <a:p>
            <a:pPr marL="0" indent="0">
              <a:buNone/>
            </a:pPr>
            <a:r>
              <a:rPr lang="en-US" sz="1800" dirty="0"/>
              <a:t>(</a:t>
            </a:r>
            <a:r>
              <a:rPr lang="en-GB" sz="1800" b="0" i="0" u="none" strike="noStrike" dirty="0">
                <a:effectLst/>
                <a:latin typeface="Frutiger LT W01_55 Roman"/>
              </a:rPr>
              <a:t>Manchester University NHS Foundation Trust, 2024)</a:t>
            </a:r>
            <a:endParaRPr lang="en-US" sz="1800" dirty="0"/>
          </a:p>
          <a:p>
            <a:endParaRPr lang="en-US" sz="1800" dirty="0"/>
          </a:p>
          <a:p>
            <a:r>
              <a:rPr lang="en-US" sz="1800" dirty="0"/>
              <a:t>Traumas can lead to stress, and ongoing stress can cause an underdeveloped hippocampus, an overstimulated amygdala, and ultimately an underdeveloped prefrontal cortex, which affects an individual's ability of making decisions.</a:t>
            </a:r>
          </a:p>
          <a:p>
            <a:pPr marL="0" indent="0">
              <a:buNone/>
            </a:pPr>
            <a:endParaRPr lang="en-US" sz="1800" dirty="0"/>
          </a:p>
          <a:p>
            <a:pPr marL="0" indent="0">
              <a:buNone/>
            </a:pPr>
            <a:r>
              <a:rPr lang="en-US" sz="1800" dirty="0"/>
              <a:t>(Urban Institute, 2022)</a:t>
            </a:r>
          </a:p>
          <a:p>
            <a:pPr marL="0" indent="0">
              <a:buNone/>
            </a:pPr>
            <a:endParaRPr lang="en-US" sz="7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4 Realms of ACEs and Resilience | Smart Start &amp; NCPC">
            <a:extLst>
              <a:ext uri="{FF2B5EF4-FFF2-40B4-BE49-F238E27FC236}">
                <a16:creationId xmlns:a16="http://schemas.microsoft.com/office/drawing/2014/main" id="{D6BB0275-0A7A-2D46-BFC5-EC798044D4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0841" y="909081"/>
            <a:ext cx="4120781" cy="50717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F5E512-EC1E-B549-9DC5-1652F1D8E864}"/>
              </a:ext>
            </a:extLst>
          </p:cNvPr>
          <p:cNvSpPr txBox="1"/>
          <p:nvPr/>
        </p:nvSpPr>
        <p:spPr>
          <a:xfrm>
            <a:off x="8400288" y="402336"/>
            <a:ext cx="2953512" cy="3279648"/>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800991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5454F-36A8-E644-91F3-8855675C186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How it affects behavior </a:t>
            </a:r>
          </a:p>
        </p:txBody>
      </p:sp>
      <p:sp>
        <p:nvSpPr>
          <p:cNvPr id="3" name="Content Placeholder 2">
            <a:extLst>
              <a:ext uri="{FF2B5EF4-FFF2-40B4-BE49-F238E27FC236}">
                <a16:creationId xmlns:a16="http://schemas.microsoft.com/office/drawing/2014/main" id="{12844FB2-F0FB-9645-B41E-BE20D6FB51C3}"/>
              </a:ext>
            </a:extLst>
          </p:cNvPr>
          <p:cNvSpPr>
            <a:spLocks noGrp="1"/>
          </p:cNvSpPr>
          <p:nvPr>
            <p:ph idx="1"/>
          </p:nvPr>
        </p:nvSpPr>
        <p:spPr>
          <a:xfrm>
            <a:off x="4134810" y="-10142"/>
            <a:ext cx="8054141" cy="6858004"/>
          </a:xfrm>
        </p:spPr>
        <p:txBody>
          <a:bodyPr anchor="ctr">
            <a:normAutofit/>
          </a:bodyPr>
          <a:lstStyle/>
          <a:p>
            <a:r>
              <a:rPr lang="en-US" sz="1400" dirty="0"/>
              <a:t>Freud largely focused on ACE’S and how that impacted individuals as they went into adulthood and how this changed their personalities </a:t>
            </a:r>
          </a:p>
          <a:p>
            <a:endParaRPr lang="en-US" sz="1400" dirty="0"/>
          </a:p>
          <a:p>
            <a:r>
              <a:rPr lang="en-US" sz="1400" dirty="0">
                <a:cs typeface="Calibri"/>
              </a:rPr>
              <a:t>Suggested that it is largely based on unconscious motives, desires and fears that are largely situated in our unconscious mind drives our behavior.</a:t>
            </a:r>
          </a:p>
          <a:p>
            <a:endParaRPr lang="en-US" sz="1400" dirty="0">
              <a:cs typeface="Calibri"/>
            </a:endParaRPr>
          </a:p>
          <a:p>
            <a:r>
              <a:rPr lang="en-US" sz="1400" dirty="0">
                <a:cs typeface="Calibri"/>
              </a:rPr>
              <a:t>Behavior changes when experiences seep into our conscious thought – defense mechanisms begin </a:t>
            </a:r>
          </a:p>
          <a:p>
            <a:endParaRPr lang="en-US" sz="1400" dirty="0">
              <a:cs typeface="Calibri"/>
            </a:endParaRPr>
          </a:p>
          <a:p>
            <a:r>
              <a:rPr lang="en-US" sz="1400" dirty="0">
                <a:cs typeface="Calibri"/>
              </a:rPr>
              <a:t>Events in our childhood influence our adult lives and shape our personality </a:t>
            </a:r>
          </a:p>
          <a:p>
            <a:endParaRPr lang="en-US" sz="1400" dirty="0">
              <a:cs typeface="Calibri"/>
            </a:endParaRPr>
          </a:p>
          <a:p>
            <a:r>
              <a:rPr lang="en-US" sz="1400" dirty="0">
                <a:cs typeface="Calibri"/>
              </a:rPr>
              <a:t>If they adverse events sit in our unconscious mind, then they can cause mental illness and impact our personality and behavior </a:t>
            </a:r>
          </a:p>
          <a:p>
            <a:endParaRPr lang="en-US" sz="1400" dirty="0">
              <a:latin typeface="Calibri"/>
              <a:cs typeface="Calibri"/>
            </a:endParaRPr>
          </a:p>
          <a:p>
            <a:r>
              <a:rPr lang="en-US" sz="1400" dirty="0">
                <a:latin typeface="Calibri"/>
                <a:cs typeface="Calibri"/>
              </a:rPr>
              <a:t>Criminal behavior could be a result of an underdeveloped Superegos</a:t>
            </a:r>
          </a:p>
          <a:p>
            <a:r>
              <a:rPr lang="en-US" sz="1400" dirty="0">
                <a:latin typeface="Calibri"/>
                <a:cs typeface="Calibri"/>
              </a:rPr>
              <a:t>Psychoanalysis analyzed this theory and said that if there are issues with upbringing then moral values haven’t developed properly (not caring about laws, victims, society, harming anyone) </a:t>
            </a:r>
          </a:p>
          <a:p>
            <a:endParaRPr lang="en-US" sz="1400" dirty="0">
              <a:latin typeface="Aptos" panose="020B0004020202020204"/>
              <a:cs typeface="Calibri"/>
            </a:endParaRPr>
          </a:p>
          <a:p>
            <a:r>
              <a:rPr lang="en-US" sz="1400" dirty="0">
                <a:latin typeface="Calibri"/>
                <a:cs typeface="Calibri"/>
              </a:rPr>
              <a:t>This could lead to a persistent offender as their moral code is not developed, caused by:</a:t>
            </a:r>
            <a:endParaRPr lang="en-US" sz="1400" dirty="0">
              <a:latin typeface="Aptos" panose="020B0004020202020204"/>
              <a:cs typeface="Calibri"/>
            </a:endParaRPr>
          </a:p>
          <a:p>
            <a:pPr marL="0" indent="0">
              <a:buNone/>
            </a:pPr>
            <a:r>
              <a:rPr lang="en-US" sz="1400" dirty="0">
                <a:latin typeface="Calibri"/>
                <a:cs typeface="Calibri"/>
              </a:rPr>
              <a:t>- Neglect or other problems within their upbringing</a:t>
            </a:r>
            <a:endParaRPr lang="en-US" sz="1400" dirty="0"/>
          </a:p>
          <a:p>
            <a:pPr marL="0" indent="0">
              <a:buNone/>
            </a:pPr>
            <a:r>
              <a:rPr lang="en-US" sz="1400" dirty="0">
                <a:latin typeface="Calibri"/>
                <a:cs typeface="Calibri"/>
              </a:rPr>
              <a:t>- Parents not setting boundaries – or if family has different moral code from the wider society </a:t>
            </a:r>
          </a:p>
          <a:p>
            <a:endParaRPr lang="en-US" sz="1400" dirty="0">
              <a:cs typeface="Calibri"/>
            </a:endParaRPr>
          </a:p>
          <a:p>
            <a:pPr marL="0" indent="0">
              <a:buNone/>
            </a:pPr>
            <a:r>
              <a:rPr lang="en-US" sz="1400" dirty="0"/>
              <a:t>(Iowa State University, 2022)</a:t>
            </a:r>
          </a:p>
        </p:txBody>
      </p:sp>
    </p:spTree>
    <p:extLst>
      <p:ext uri="{BB962C8B-B14F-4D97-AF65-F5344CB8AC3E}">
        <p14:creationId xmlns:p14="http://schemas.microsoft.com/office/powerpoint/2010/main" val="3851122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72A8F-B5F6-C54C-93D9-DD9976186610}"/>
              </a:ext>
            </a:extLst>
          </p:cNvPr>
          <p:cNvSpPr>
            <a:spLocks noGrp="1"/>
          </p:cNvSpPr>
          <p:nvPr>
            <p:ph type="title"/>
          </p:nvPr>
        </p:nvSpPr>
        <p:spPr>
          <a:xfrm>
            <a:off x="5726311" y="983688"/>
            <a:ext cx="5928605" cy="1454051"/>
          </a:xfrm>
        </p:spPr>
        <p:txBody>
          <a:bodyPr>
            <a:normAutofit/>
          </a:bodyPr>
          <a:lstStyle/>
          <a:p>
            <a:r>
              <a:rPr lang="en-US" b="1" u="sng" dirty="0">
                <a:solidFill>
                  <a:schemeClr val="tx2"/>
                </a:solidFill>
              </a:rPr>
              <a:t>Criticisms of this theory </a:t>
            </a:r>
          </a:p>
        </p:txBody>
      </p:sp>
      <p:pic>
        <p:nvPicPr>
          <p:cNvPr id="7" name="Graphic 6" descr="Person with Idea">
            <a:extLst>
              <a:ext uri="{FF2B5EF4-FFF2-40B4-BE49-F238E27FC236}">
                <a16:creationId xmlns:a16="http://schemas.microsoft.com/office/drawing/2014/main" id="{F8B232BE-ED47-31EA-7F8F-7DB266B471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5BFD191-9BCD-C34E-8ED1-0426251A11B2}"/>
              </a:ext>
            </a:extLst>
          </p:cNvPr>
          <p:cNvSpPr>
            <a:spLocks noGrp="1"/>
          </p:cNvSpPr>
          <p:nvPr>
            <p:ph idx="1"/>
          </p:nvPr>
        </p:nvSpPr>
        <p:spPr>
          <a:xfrm>
            <a:off x="6090574" y="2421682"/>
            <a:ext cx="4977578" cy="3639289"/>
          </a:xfrm>
        </p:spPr>
        <p:txBody>
          <a:bodyPr anchor="ctr">
            <a:normAutofit fontScale="92500"/>
          </a:bodyPr>
          <a:lstStyle/>
          <a:p>
            <a:r>
              <a:rPr lang="en-US" dirty="0">
                <a:solidFill>
                  <a:schemeClr val="tx2"/>
                </a:solidFill>
              </a:rPr>
              <a:t>The psychodynamic approach's biggest critique is that it analyzes human behavior in an unscientific manner. Since many of the ideas at the heart of Freud's theories are arbitrary, it is challenging to verify them scientifically.</a:t>
            </a:r>
          </a:p>
          <a:p>
            <a:endParaRPr lang="en-US" dirty="0">
              <a:solidFill>
                <a:schemeClr val="tx2"/>
              </a:solidFill>
            </a:endParaRPr>
          </a:p>
          <a:p>
            <a:pPr marL="0" indent="0">
              <a:buNone/>
            </a:pPr>
            <a:r>
              <a:rPr lang="en-US" dirty="0">
                <a:solidFill>
                  <a:schemeClr val="tx2"/>
                </a:solidFill>
              </a:rPr>
              <a:t>(Simply Psychology, 2024)</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54294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2DF4F8-9193-6A4D-8DC1-DF823AF4BD5B}"/>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Social Learning Theory </a:t>
            </a:r>
          </a:p>
        </p:txBody>
      </p:sp>
      <p:sp>
        <p:nvSpPr>
          <p:cNvPr id="24" name="Rectangle 2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386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C341424-CCFA-3749-9EC7-A7B4A823EF55}"/>
              </a:ext>
            </a:extLst>
          </p:cNvPr>
          <p:cNvSpPr>
            <a:spLocks noGrp="1"/>
          </p:cNvSpPr>
          <p:nvPr>
            <p:ph type="title"/>
          </p:nvPr>
        </p:nvSpPr>
        <p:spPr>
          <a:xfrm>
            <a:off x="1295400" y="669925"/>
            <a:ext cx="4800600" cy="1325563"/>
          </a:xfrm>
        </p:spPr>
        <p:txBody>
          <a:bodyPr anchor="b">
            <a:normAutofit fontScale="90000"/>
          </a:bodyPr>
          <a:lstStyle/>
          <a:p>
            <a:r>
              <a:rPr lang="en-US" dirty="0">
                <a:solidFill>
                  <a:schemeClr val="bg1"/>
                </a:solidFill>
              </a:rPr>
              <a:t>Social Learning Theory  - Albert Bandura</a:t>
            </a:r>
          </a:p>
        </p:txBody>
      </p:sp>
      <p:cxnSp>
        <p:nvCxnSpPr>
          <p:cNvPr id="4105" name="Straight Connector 4104">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970B31-7D0C-764A-8ABF-5C4272F2A82A}"/>
              </a:ext>
            </a:extLst>
          </p:cNvPr>
          <p:cNvSpPr>
            <a:spLocks noGrp="1"/>
          </p:cNvSpPr>
          <p:nvPr>
            <p:ph idx="1"/>
          </p:nvPr>
        </p:nvSpPr>
        <p:spPr>
          <a:xfrm>
            <a:off x="564699" y="2288833"/>
            <a:ext cx="5531301" cy="3711571"/>
          </a:xfrm>
        </p:spPr>
        <p:txBody>
          <a:bodyPr>
            <a:normAutofit fontScale="70000" lnSpcReduction="20000"/>
          </a:bodyPr>
          <a:lstStyle/>
          <a:p>
            <a:r>
              <a:rPr lang="en-US" sz="3200" dirty="0">
                <a:solidFill>
                  <a:schemeClr val="bg1"/>
                </a:solidFill>
              </a:rPr>
              <a:t>A general theory of human </a:t>
            </a:r>
            <a:r>
              <a:rPr lang="en-US" sz="3200" dirty="0" err="1">
                <a:solidFill>
                  <a:schemeClr val="bg1"/>
                </a:solidFill>
              </a:rPr>
              <a:t>behaviour</a:t>
            </a:r>
            <a:r>
              <a:rPr lang="en-US" sz="3200" dirty="0">
                <a:solidFill>
                  <a:schemeClr val="bg1"/>
                </a:solidFill>
              </a:rPr>
              <a:t> that can be applied to criminal </a:t>
            </a:r>
            <a:r>
              <a:rPr lang="en-US" sz="3200" dirty="0" err="1">
                <a:solidFill>
                  <a:schemeClr val="bg1"/>
                </a:solidFill>
              </a:rPr>
              <a:t>behaviour</a:t>
            </a:r>
            <a:r>
              <a:rPr lang="en-US" sz="3200" dirty="0">
                <a:solidFill>
                  <a:schemeClr val="bg1"/>
                </a:solidFill>
              </a:rPr>
              <a:t> is Albert Bandura's social learning theory (SLT). </a:t>
            </a:r>
          </a:p>
          <a:p>
            <a:r>
              <a:rPr lang="en-US" sz="3200" dirty="0">
                <a:solidFill>
                  <a:schemeClr val="bg1"/>
                </a:solidFill>
              </a:rPr>
              <a:t>According to the notion, people pick up behaviors from the people in their social surroundings</a:t>
            </a:r>
          </a:p>
          <a:p>
            <a:r>
              <a:rPr lang="en-US" sz="3200" dirty="0">
                <a:solidFill>
                  <a:schemeClr val="bg1"/>
                </a:solidFill>
              </a:rPr>
              <a:t>These behaviors can be eradicated or modified by modelling, imitating, or observing them.</a:t>
            </a:r>
          </a:p>
          <a:p>
            <a:endParaRPr lang="en-US" sz="3200" dirty="0">
              <a:solidFill>
                <a:schemeClr val="bg1"/>
              </a:solidFill>
            </a:endParaRPr>
          </a:p>
          <a:p>
            <a:pPr marL="0" indent="0">
              <a:buNone/>
            </a:pPr>
            <a:r>
              <a:rPr lang="en-US" sz="3200" dirty="0">
                <a:solidFill>
                  <a:schemeClr val="bg1"/>
                </a:solidFill>
              </a:rPr>
              <a:t>(Online Learning College, 2022)</a:t>
            </a:r>
          </a:p>
        </p:txBody>
      </p:sp>
      <p:pic>
        <p:nvPicPr>
          <p:cNvPr id="4" name="Picture 2" descr="Bandura AO1 - PSYCHOLOGY WIZARD">
            <a:extLst>
              <a:ext uri="{FF2B5EF4-FFF2-40B4-BE49-F238E27FC236}">
                <a16:creationId xmlns:a16="http://schemas.microsoft.com/office/drawing/2014/main" id="{226FFC5F-256A-5741-B5B1-843061111E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42855" y="369913"/>
            <a:ext cx="2393316" cy="2784532"/>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4106">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andura's Bobo Doll Experiment - YouTube">
            <a:extLst>
              <a:ext uri="{FF2B5EF4-FFF2-40B4-BE49-F238E27FC236}">
                <a16:creationId xmlns:a16="http://schemas.microsoft.com/office/drawing/2014/main" id="{B2E126EF-4DA4-034B-9483-AC6555B4CF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38661" y="3778525"/>
            <a:ext cx="3588640" cy="2688016"/>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5096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F0BB4A-86B6-5540-9063-52090170C444}"/>
              </a:ext>
            </a:extLst>
          </p:cNvPr>
          <p:cNvSpPr>
            <a:spLocks noGrp="1"/>
          </p:cNvSpPr>
          <p:nvPr>
            <p:ph type="title"/>
          </p:nvPr>
        </p:nvSpPr>
        <p:spPr>
          <a:xfrm>
            <a:off x="838200" y="365125"/>
            <a:ext cx="10515600" cy="1325563"/>
          </a:xfrm>
        </p:spPr>
        <p:txBody>
          <a:bodyPr>
            <a:normAutofit/>
          </a:bodyPr>
          <a:lstStyle/>
          <a:p>
            <a:r>
              <a:rPr lang="en-US" sz="4200"/>
              <a:t>Social Learning Theory - Bobo Doll Experiment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513EDF-172F-E247-9B77-9A53B69AD2B5}"/>
              </a:ext>
            </a:extLst>
          </p:cNvPr>
          <p:cNvSpPr>
            <a:spLocks noGrp="1"/>
          </p:cNvSpPr>
          <p:nvPr>
            <p:ph idx="1"/>
          </p:nvPr>
        </p:nvSpPr>
        <p:spPr>
          <a:xfrm>
            <a:off x="838200" y="1929384"/>
            <a:ext cx="10515600" cy="4251960"/>
          </a:xfrm>
        </p:spPr>
        <p:txBody>
          <a:bodyPr>
            <a:normAutofit/>
          </a:bodyPr>
          <a:lstStyle/>
          <a:p>
            <a:r>
              <a:rPr lang="en-US" sz="1700"/>
              <a:t>A research on violence conducted by psychologist Albert Bandura showed that young children could learn behaviors by watching how adults behave. </a:t>
            </a:r>
          </a:p>
          <a:p>
            <a:endParaRPr lang="en-US" sz="1700"/>
          </a:p>
          <a:p>
            <a:r>
              <a:rPr lang="en-US" sz="1700"/>
              <a:t>Twenty-four children in one group were exposed to an adult demonstrating aggressive behavior, while twenty-four children in another group were exposed to an adult demonstrating non-aggressive behavior. </a:t>
            </a:r>
          </a:p>
          <a:p>
            <a:endParaRPr lang="en-US" sz="1700"/>
          </a:p>
          <a:p>
            <a:r>
              <a:rPr lang="en-US" sz="1700"/>
              <a:t>The last group served as the control group and was not shown any adult models.</a:t>
            </a:r>
          </a:p>
          <a:p>
            <a:pPr marL="0" indent="0">
              <a:buNone/>
            </a:pPr>
            <a:endParaRPr lang="en-US" sz="1700"/>
          </a:p>
          <a:p>
            <a:r>
              <a:rPr lang="en-US" sz="1700"/>
              <a:t>An inflatable doll was verbally and physically mistreated by a group of researchers in front of young children as part of the experiment. </a:t>
            </a:r>
          </a:p>
          <a:p>
            <a:endParaRPr lang="en-US" sz="1700"/>
          </a:p>
          <a:p>
            <a:r>
              <a:rPr lang="en-US" sz="1700"/>
              <a:t>This caused the young children to later imitate the adults' actions by hitting the doll in the same way whereas those who witnessed caring behavior to the doll imitated that. </a:t>
            </a:r>
          </a:p>
        </p:txBody>
      </p:sp>
    </p:spTree>
    <p:extLst>
      <p:ext uri="{BB962C8B-B14F-4D97-AF65-F5344CB8AC3E}">
        <p14:creationId xmlns:p14="http://schemas.microsoft.com/office/powerpoint/2010/main" val="2182790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205D6-C8AB-C245-9DB0-C08D8347BC5F}"/>
              </a:ext>
            </a:extLst>
          </p:cNvPr>
          <p:cNvSpPr>
            <a:spLocks noGrp="1"/>
          </p:cNvSpPr>
          <p:nvPr>
            <p:ph type="title"/>
          </p:nvPr>
        </p:nvSpPr>
        <p:spPr>
          <a:xfrm>
            <a:off x="844128" y="483816"/>
            <a:ext cx="4977976" cy="1454051"/>
          </a:xfrm>
        </p:spPr>
        <p:txBody>
          <a:bodyPr>
            <a:normAutofit/>
          </a:bodyPr>
          <a:lstStyle/>
          <a:p>
            <a:r>
              <a:rPr lang="en-US" sz="3600" b="1" u="sng" dirty="0">
                <a:solidFill>
                  <a:schemeClr val="tx2"/>
                </a:solidFill>
              </a:rPr>
              <a:t>Criticisms of Bandura’s Social Learning Theory </a:t>
            </a:r>
          </a:p>
        </p:txBody>
      </p:sp>
      <p:sp>
        <p:nvSpPr>
          <p:cNvPr id="3" name="Content Placeholder 2">
            <a:extLst>
              <a:ext uri="{FF2B5EF4-FFF2-40B4-BE49-F238E27FC236}">
                <a16:creationId xmlns:a16="http://schemas.microsoft.com/office/drawing/2014/main" id="{D8A54E2E-AA9B-A94A-9F02-0C053B50138A}"/>
              </a:ext>
            </a:extLst>
          </p:cNvPr>
          <p:cNvSpPr>
            <a:spLocks noGrp="1"/>
          </p:cNvSpPr>
          <p:nvPr>
            <p:ph idx="1"/>
          </p:nvPr>
        </p:nvSpPr>
        <p:spPr>
          <a:xfrm>
            <a:off x="339634" y="2076994"/>
            <a:ext cx="6030262" cy="4911635"/>
          </a:xfrm>
        </p:spPr>
        <p:txBody>
          <a:bodyPr anchor="ctr">
            <a:normAutofit fontScale="32500" lnSpcReduction="20000"/>
          </a:bodyPr>
          <a:lstStyle/>
          <a:p>
            <a:pPr>
              <a:buFont typeface="Wingdings" pitchFamily="2" charset="2"/>
              <a:buChar char="Ø"/>
            </a:pPr>
            <a:r>
              <a:rPr lang="en-US" sz="6200" b="1" dirty="0">
                <a:solidFill>
                  <a:schemeClr val="tx2"/>
                </a:solidFill>
              </a:rPr>
              <a:t>Application to real life </a:t>
            </a:r>
          </a:p>
          <a:p>
            <a:r>
              <a:rPr lang="en-US" sz="6200" dirty="0">
                <a:solidFill>
                  <a:schemeClr val="tx2"/>
                </a:solidFill>
              </a:rPr>
              <a:t>It's hard to predict whether watching aggressive role models would result in aggressive behavior long-term </a:t>
            </a:r>
          </a:p>
          <a:p>
            <a:endParaRPr lang="en-US" sz="6200" dirty="0">
              <a:solidFill>
                <a:schemeClr val="tx2"/>
              </a:solidFill>
            </a:endParaRPr>
          </a:p>
          <a:p>
            <a:pPr>
              <a:buFont typeface="Wingdings" pitchFamily="2" charset="2"/>
              <a:buChar char="Ø"/>
            </a:pPr>
            <a:r>
              <a:rPr lang="en-US" sz="6200" b="1" dirty="0">
                <a:solidFill>
                  <a:schemeClr val="tx2"/>
                </a:solidFill>
              </a:rPr>
              <a:t>Biological Influences</a:t>
            </a:r>
          </a:p>
          <a:p>
            <a:r>
              <a:rPr lang="en-US" sz="6200" dirty="0">
                <a:solidFill>
                  <a:schemeClr val="tx2"/>
                </a:solidFill>
              </a:rPr>
              <a:t>Social Learning Theory doesn’t acknowledge biological influence on behavior</a:t>
            </a:r>
          </a:p>
          <a:p>
            <a:endParaRPr lang="en-US" sz="6200" dirty="0">
              <a:solidFill>
                <a:schemeClr val="tx2"/>
              </a:solidFill>
            </a:endParaRPr>
          </a:p>
          <a:p>
            <a:pPr>
              <a:buFont typeface="Wingdings" pitchFamily="2" charset="2"/>
              <a:buChar char="Ø"/>
            </a:pPr>
            <a:r>
              <a:rPr lang="en-US" sz="6200" b="1" dirty="0">
                <a:solidFill>
                  <a:schemeClr val="tx2"/>
                </a:solidFill>
              </a:rPr>
              <a:t>Ignores natural behavioral patterns </a:t>
            </a:r>
            <a:r>
              <a:rPr lang="en-US" sz="6200" dirty="0">
                <a:solidFill>
                  <a:schemeClr val="tx2"/>
                </a:solidFill>
              </a:rPr>
              <a:t>and autonomic/unconscious responses</a:t>
            </a:r>
          </a:p>
          <a:p>
            <a:pPr>
              <a:buFont typeface="Wingdings" pitchFamily="2" charset="2"/>
              <a:buChar char="Ø"/>
            </a:pPr>
            <a:endParaRPr lang="en-US" sz="6200" dirty="0">
              <a:solidFill>
                <a:schemeClr val="tx2"/>
              </a:solidFill>
            </a:endParaRPr>
          </a:p>
          <a:p>
            <a:pPr marL="0" indent="0">
              <a:buNone/>
            </a:pPr>
            <a:r>
              <a:rPr lang="en-US" sz="6200" dirty="0">
                <a:solidFill>
                  <a:schemeClr val="tx2"/>
                </a:solidFill>
              </a:rPr>
              <a:t>(Online Learning College, 2022)</a:t>
            </a:r>
          </a:p>
          <a:p>
            <a:pPr>
              <a:buFont typeface="Wingdings" pitchFamily="2" charset="2"/>
              <a:buChar char="Ø"/>
            </a:pPr>
            <a:endParaRPr lang="en-US" sz="1800" dirty="0">
              <a:solidFill>
                <a:schemeClr val="tx2"/>
              </a:solidFill>
            </a:endParaRPr>
          </a:p>
          <a:p>
            <a:pPr marL="0" indent="0">
              <a:buNone/>
            </a:pPr>
            <a:r>
              <a:rPr lang="en-US" sz="1800" dirty="0">
                <a:solidFill>
                  <a:schemeClr val="tx2"/>
                </a:solidFill>
              </a:rPr>
              <a:t> </a:t>
            </a:r>
          </a:p>
          <a:p>
            <a:pPr marL="0" indent="0">
              <a:buNone/>
            </a:pPr>
            <a:endParaRPr lang="en-US" sz="1800" dirty="0">
              <a:solidFill>
                <a:schemeClr val="tx2"/>
              </a:solidFill>
            </a:endParaRPr>
          </a:p>
          <a:p>
            <a:pPr marL="0" indent="0">
              <a:buNone/>
            </a:pPr>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Influencer">
            <a:extLst>
              <a:ext uri="{FF2B5EF4-FFF2-40B4-BE49-F238E27FC236}">
                <a16:creationId xmlns:a16="http://schemas.microsoft.com/office/drawing/2014/main" id="{B9AC7F04-3164-A017-D44B-C868866A6C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279780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B4E0B-4137-364C-AD20-97C829AAFA14}"/>
              </a:ext>
            </a:extLst>
          </p:cNvPr>
          <p:cNvSpPr>
            <a:spLocks noGrp="1"/>
          </p:cNvSpPr>
          <p:nvPr>
            <p:ph type="title"/>
          </p:nvPr>
        </p:nvSpPr>
        <p:spPr>
          <a:xfrm>
            <a:off x="838200" y="468362"/>
            <a:ext cx="10515600" cy="1325563"/>
          </a:xfrm>
        </p:spPr>
        <p:txBody>
          <a:bodyPr/>
          <a:lstStyle/>
          <a:p>
            <a:r>
              <a:rPr lang="en-US" dirty="0"/>
              <a:t>Research Timeline</a:t>
            </a:r>
          </a:p>
        </p:txBody>
      </p:sp>
      <p:graphicFrame>
        <p:nvGraphicFramePr>
          <p:cNvPr id="4" name="Content Placeholder 2">
            <a:extLst>
              <a:ext uri="{FF2B5EF4-FFF2-40B4-BE49-F238E27FC236}">
                <a16:creationId xmlns:a16="http://schemas.microsoft.com/office/drawing/2014/main" id="{0A558588-C178-0045-A072-B1C77EBC8C82}"/>
              </a:ext>
            </a:extLst>
          </p:cNvPr>
          <p:cNvGraphicFramePr>
            <a:graphicFrameLocks noGrp="1"/>
          </p:cNvGraphicFramePr>
          <p:nvPr>
            <p:ph idx="1"/>
            <p:extLst>
              <p:ext uri="{D42A27DB-BD31-4B8C-83A1-F6EECF244321}">
                <p14:modId xmlns:p14="http://schemas.microsoft.com/office/powerpoint/2010/main" val="3756863076"/>
              </p:ext>
            </p:extLst>
          </p:nvPr>
        </p:nvGraphicFramePr>
        <p:xfrm>
          <a:off x="485466" y="1562384"/>
          <a:ext cx="11118273"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a:extLst>
              <a:ext uri="{FF2B5EF4-FFF2-40B4-BE49-F238E27FC236}">
                <a16:creationId xmlns:a16="http://schemas.microsoft.com/office/drawing/2014/main" id="{B39A2723-1AFD-9245-98F4-7BA48A1D2BA0}"/>
              </a:ext>
            </a:extLst>
          </p:cNvPr>
          <p:cNvSpPr/>
          <p:nvPr/>
        </p:nvSpPr>
        <p:spPr>
          <a:xfrm>
            <a:off x="663679" y="1665089"/>
            <a:ext cx="11031793" cy="457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91456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2EC2C-023C-D745-9310-4EB577CBE432}"/>
              </a:ext>
            </a:extLst>
          </p:cNvPr>
          <p:cNvSpPr>
            <a:spLocks noGrp="1"/>
          </p:cNvSpPr>
          <p:nvPr>
            <p:ph type="title"/>
          </p:nvPr>
        </p:nvSpPr>
        <p:spPr>
          <a:xfrm>
            <a:off x="257698" y="278535"/>
            <a:ext cx="9895951" cy="1033669"/>
          </a:xfrm>
        </p:spPr>
        <p:txBody>
          <a:bodyPr>
            <a:normAutofit/>
          </a:bodyPr>
          <a:lstStyle/>
          <a:p>
            <a:r>
              <a:rPr lang="en-US" sz="4000" dirty="0">
                <a:solidFill>
                  <a:srgbClr val="FFFFFF"/>
                </a:solidFill>
              </a:rPr>
              <a:t>References </a:t>
            </a:r>
          </a:p>
        </p:txBody>
      </p:sp>
      <p:sp>
        <p:nvSpPr>
          <p:cNvPr id="3" name="Content Placeholder 2">
            <a:extLst>
              <a:ext uri="{FF2B5EF4-FFF2-40B4-BE49-F238E27FC236}">
                <a16:creationId xmlns:a16="http://schemas.microsoft.com/office/drawing/2014/main" id="{2C47D8CE-8A54-6749-B6F2-D693CEE5E811}"/>
              </a:ext>
            </a:extLst>
          </p:cNvPr>
          <p:cNvSpPr>
            <a:spLocks noGrp="1"/>
          </p:cNvSpPr>
          <p:nvPr>
            <p:ph idx="1"/>
          </p:nvPr>
        </p:nvSpPr>
        <p:spPr>
          <a:xfrm>
            <a:off x="132735" y="1740310"/>
            <a:ext cx="11931446" cy="4970205"/>
          </a:xfrm>
        </p:spPr>
        <p:txBody>
          <a:bodyPr anchor="ctr">
            <a:normAutofit fontScale="92500" lnSpcReduction="20000"/>
          </a:bodyPr>
          <a:lstStyle/>
          <a:p>
            <a:r>
              <a:rPr lang="en-US" sz="1400" dirty="0"/>
              <a:t>College of Policing (2022) </a:t>
            </a:r>
            <a:r>
              <a:rPr lang="en-US" sz="1400" i="1" dirty="0"/>
              <a:t>What is situational crime prevention? </a:t>
            </a:r>
            <a:r>
              <a:rPr lang="en-US" sz="1400" dirty="0"/>
              <a:t>Available at:  </a:t>
            </a:r>
            <a:r>
              <a:rPr lang="en-US" sz="1400" dirty="0">
                <a:hlinkClick r:id="rId2"/>
              </a:rPr>
              <a:t>https://www.college.police.uk/guidance/neighbourhood-crime/what-situational-crime-prevention#:~:text=Rational%20choice%20theory%20(Felson%20and,maximise%20reward%20while%20minimising%20risk</a:t>
            </a:r>
            <a:r>
              <a:rPr lang="en-US" sz="1400" dirty="0"/>
              <a:t>. Accessed: 17</a:t>
            </a:r>
            <a:r>
              <a:rPr lang="en-US" sz="1400" baseline="30000" dirty="0"/>
              <a:t>th</a:t>
            </a:r>
            <a:r>
              <a:rPr lang="en-US" sz="1400" dirty="0"/>
              <a:t> October 2024</a:t>
            </a:r>
          </a:p>
          <a:p>
            <a:r>
              <a:rPr lang="en-US" sz="1400" dirty="0"/>
              <a:t>How Psychology Works (2019) London: Dorling Kindersley Limited </a:t>
            </a:r>
          </a:p>
          <a:p>
            <a:r>
              <a:rPr lang="en-US" sz="1400" dirty="0"/>
              <a:t>Iowa State University (2022) </a:t>
            </a:r>
            <a:r>
              <a:rPr lang="en-US" sz="1400" i="1" dirty="0"/>
              <a:t>Psychodynamic Theory: Freud</a:t>
            </a:r>
            <a:r>
              <a:rPr lang="en-US" sz="1400" dirty="0"/>
              <a:t>. Available at: </a:t>
            </a:r>
            <a:r>
              <a:rPr lang="en-US" sz="1400" dirty="0">
                <a:hlinkClick r:id="rId3"/>
              </a:rPr>
              <a:t>https://iastate.pressbooks.pub/individualfamilydevelopment/chapter/freuds-psychodynamic-theory/</a:t>
            </a:r>
            <a:r>
              <a:rPr lang="en-US" sz="1400" dirty="0"/>
              <a:t> Accessed: 15</a:t>
            </a:r>
            <a:r>
              <a:rPr lang="en-US" sz="1400" baseline="30000" dirty="0"/>
              <a:t>th</a:t>
            </a:r>
            <a:r>
              <a:rPr lang="en-US" sz="1400" dirty="0"/>
              <a:t> October 2024)</a:t>
            </a:r>
          </a:p>
          <a:p>
            <a:r>
              <a:rPr lang="en-GB" sz="1400" b="0" i="0" u="none" strike="noStrike" dirty="0">
                <a:effectLst/>
                <a:latin typeface="Frutiger LT W01_55 Roman"/>
              </a:rPr>
              <a:t>Manchester University NHS Foundation Trust (2024) </a:t>
            </a:r>
            <a:r>
              <a:rPr lang="en-GB" sz="1400" b="0" i="1" u="none" strike="noStrike" dirty="0">
                <a:effectLst/>
                <a:latin typeface="Frutiger LT W01_55 Roman"/>
              </a:rPr>
              <a:t>Adverse Childhood Experiences (ACEs) and Attachme</a:t>
            </a:r>
            <a:r>
              <a:rPr lang="en-GB" sz="1400" b="0" i="0" u="none" strike="noStrike" dirty="0">
                <a:effectLst/>
                <a:latin typeface="Frutiger LT W01_55 Roman"/>
              </a:rPr>
              <a:t>nt. Available at: </a:t>
            </a:r>
            <a:r>
              <a:rPr lang="en-GB" sz="1400" b="0" i="0" u="none" strike="noStrike" dirty="0">
                <a:effectLst/>
                <a:latin typeface="Frutiger LT W01_55 Roman"/>
                <a:hlinkClick r:id="rId4"/>
              </a:rPr>
              <a:t>https://mft.nhs.uk/rmch/services/camhs/young-people/adverse-childhood-experiences-aces-and-attachment/</a:t>
            </a:r>
            <a:r>
              <a:rPr lang="en-GB" sz="1400" b="0" i="0" u="none" strike="noStrike" dirty="0">
                <a:effectLst/>
                <a:latin typeface="Frutiger LT W01_55 Roman"/>
              </a:rPr>
              <a:t> Accessed: 19</a:t>
            </a:r>
            <a:r>
              <a:rPr lang="en-GB" sz="1400" b="0" i="0" u="none" strike="noStrike" baseline="30000" dirty="0">
                <a:effectLst/>
                <a:latin typeface="Frutiger LT W01_55 Roman"/>
              </a:rPr>
              <a:t>th</a:t>
            </a:r>
            <a:r>
              <a:rPr lang="en-GB" sz="1400" b="0" i="0" u="none" strike="noStrike" dirty="0">
                <a:effectLst/>
                <a:latin typeface="Frutiger LT W01_55 Roman"/>
              </a:rPr>
              <a:t> October 2024)</a:t>
            </a:r>
            <a:endParaRPr lang="en-US" sz="1400" dirty="0"/>
          </a:p>
          <a:p>
            <a:r>
              <a:rPr lang="en-US" sz="1400" dirty="0"/>
              <a:t>National Institution of Health (2011) </a:t>
            </a:r>
            <a:r>
              <a:rPr lang="en-GB" sz="1400" i="1" u="none" strike="noStrike" dirty="0">
                <a:effectLst/>
              </a:rPr>
              <a:t>Cesare Lombroso: an anthropologist between evolution and degeneration</a:t>
            </a:r>
            <a:r>
              <a:rPr lang="en-GB" sz="1400" i="0" u="none" strike="noStrike" dirty="0">
                <a:effectLst/>
              </a:rPr>
              <a:t>. Available at: </a:t>
            </a:r>
            <a:r>
              <a:rPr lang="en-GB" sz="1400" i="0" u="none" strike="noStrike" dirty="0">
                <a:effectLst/>
                <a:hlinkClick r:id="rId5"/>
              </a:rPr>
              <a:t>https://pmc.ncbi.nlm.nih.gov/articles/PMC3814446/</a:t>
            </a:r>
            <a:r>
              <a:rPr lang="en-GB" sz="1400" i="0" u="none" strike="noStrike" dirty="0">
                <a:effectLst/>
              </a:rPr>
              <a:t> Accessed: 16</a:t>
            </a:r>
            <a:r>
              <a:rPr lang="en-GB" sz="1400" i="0" u="none" strike="noStrike" baseline="30000" dirty="0">
                <a:effectLst/>
              </a:rPr>
              <a:t>th</a:t>
            </a:r>
            <a:r>
              <a:rPr lang="en-GB" sz="1400" i="0" u="none" strike="noStrike" dirty="0">
                <a:effectLst/>
              </a:rPr>
              <a:t> October 2024</a:t>
            </a:r>
          </a:p>
          <a:p>
            <a:r>
              <a:rPr lang="en-US" sz="1400" dirty="0"/>
              <a:t>Newburn, T (2017) Criminology. 3</a:t>
            </a:r>
            <a:r>
              <a:rPr lang="en-US" sz="1400" baseline="30000" dirty="0"/>
              <a:t>rd</a:t>
            </a:r>
            <a:r>
              <a:rPr lang="en-US" sz="1400" dirty="0"/>
              <a:t> edition. New York: Routledge </a:t>
            </a:r>
          </a:p>
          <a:p>
            <a:r>
              <a:rPr lang="en-US" sz="1400" dirty="0"/>
              <a:t>Online Learning College (2022) </a:t>
            </a:r>
            <a:r>
              <a:rPr lang="en-US" sz="1400" i="1" dirty="0"/>
              <a:t>Social Learning Theory of Criminality. </a:t>
            </a:r>
            <a:r>
              <a:rPr lang="en-US" sz="1400" dirty="0"/>
              <a:t>Available at: </a:t>
            </a:r>
            <a:r>
              <a:rPr lang="en-US" sz="1400" dirty="0">
                <a:hlinkClick r:id="rId6"/>
              </a:rPr>
              <a:t>https://online-learning-college.com/knowledge-hub/gcses/gcse-psychology-help/social-learning-theory-of-criminality/</a:t>
            </a:r>
            <a:r>
              <a:rPr lang="en-US" sz="1400" dirty="0"/>
              <a:t> Accessed: 26</a:t>
            </a:r>
            <a:r>
              <a:rPr lang="en-US" sz="1400" baseline="30000" dirty="0"/>
              <a:t>th</a:t>
            </a:r>
            <a:r>
              <a:rPr lang="en-US" sz="1400" dirty="0"/>
              <a:t> October 2024</a:t>
            </a:r>
          </a:p>
          <a:p>
            <a:r>
              <a:rPr lang="en-US" sz="1400" dirty="0"/>
              <a:t>Simply Psychology (2023) </a:t>
            </a:r>
            <a:r>
              <a:rPr lang="en-US" sz="1400" i="1" dirty="0"/>
              <a:t>Cesare Lombroso: Theory of crime, criminal man and atavism. </a:t>
            </a:r>
            <a:r>
              <a:rPr lang="en-US" sz="1400" dirty="0"/>
              <a:t>Available at: </a:t>
            </a:r>
            <a:r>
              <a:rPr lang="en-US" sz="1400" dirty="0">
                <a:hlinkClick r:id="rId7"/>
              </a:rPr>
              <a:t>https://www.simplypsychology.org/lombroso-theory-of-crime-criminal-man-and-atavism.html</a:t>
            </a:r>
            <a:r>
              <a:rPr lang="en-US" sz="1400" dirty="0"/>
              <a:t> Accessed: 14</a:t>
            </a:r>
            <a:r>
              <a:rPr lang="en-US" sz="1400" baseline="30000" dirty="0"/>
              <a:t>th</a:t>
            </a:r>
            <a:r>
              <a:rPr lang="en-US" sz="1400" dirty="0"/>
              <a:t> October 2024</a:t>
            </a:r>
          </a:p>
          <a:p>
            <a:r>
              <a:rPr lang="en-US" sz="1400" dirty="0"/>
              <a:t>Simply Psychology (2024) </a:t>
            </a:r>
            <a:r>
              <a:rPr lang="en-US" sz="1400" i="1" dirty="0"/>
              <a:t>Psychodynamic Approach in Psychology</a:t>
            </a:r>
            <a:r>
              <a:rPr lang="en-US" sz="1400" dirty="0"/>
              <a:t>. Available at: </a:t>
            </a:r>
            <a:r>
              <a:rPr lang="en-US" sz="1400" dirty="0">
                <a:hlinkClick r:id="rId8"/>
              </a:rPr>
              <a:t>https://www.simplypsychology.org/psychodynamic.html</a:t>
            </a:r>
            <a:r>
              <a:rPr lang="en-US" sz="1400" dirty="0"/>
              <a:t> Accessed: 22</a:t>
            </a:r>
            <a:r>
              <a:rPr lang="en-US" sz="1400" baseline="30000" dirty="0"/>
              <a:t>nd</a:t>
            </a:r>
            <a:r>
              <a:rPr lang="en-US" sz="1400" dirty="0"/>
              <a:t> October 2024</a:t>
            </a:r>
            <a:endParaRPr lang="en-GB" sz="1400" i="0" u="none" strike="noStrike" dirty="0">
              <a:effectLst/>
            </a:endParaRPr>
          </a:p>
          <a:p>
            <a:r>
              <a:rPr lang="en-US" sz="1400" dirty="0"/>
              <a:t>University of Missouri (2011) </a:t>
            </a:r>
            <a:r>
              <a:rPr lang="en-US" sz="1400" i="1" dirty="0"/>
              <a:t>Cesare Lombroso’s Criminal man</a:t>
            </a:r>
            <a:r>
              <a:rPr lang="en-US" sz="1400" dirty="0"/>
              <a:t>. Available at: </a:t>
            </a:r>
            <a:r>
              <a:rPr lang="en-US" sz="1400" dirty="0">
                <a:hlinkClick r:id="rId9"/>
              </a:rPr>
              <a:t>https://library.missouri.edu/specialcollections/exhibits/show/controlling-heredity/origins/lombroso#:~:text=His%20theory%20of%20the%20born,penal%20institutions%2C%20or%20surgical%20sterilization</a:t>
            </a:r>
            <a:r>
              <a:rPr lang="en-US" sz="1400" dirty="0"/>
              <a:t>. Accessed: 14</a:t>
            </a:r>
            <a:r>
              <a:rPr lang="en-US" sz="1400" baseline="30000" dirty="0"/>
              <a:t>th</a:t>
            </a:r>
            <a:r>
              <a:rPr lang="en-US" sz="1400" dirty="0"/>
              <a:t> October 2024 </a:t>
            </a:r>
          </a:p>
          <a:p>
            <a:r>
              <a:rPr lang="en-US" sz="1400" dirty="0"/>
              <a:t>Urban Institute (2022) </a:t>
            </a:r>
            <a:r>
              <a:rPr lang="en-GB" sz="1400" i="1" u="none" strike="noStrike" dirty="0">
                <a:effectLst/>
              </a:rPr>
              <a:t>To Improve Safety, Understanding and Addressing the Link between Childhood Trauma and Crime Is Key</a:t>
            </a:r>
            <a:r>
              <a:rPr lang="en-GB" sz="1400" u="none" strike="noStrike" dirty="0">
                <a:effectLst/>
              </a:rPr>
              <a:t>. Available at: </a:t>
            </a:r>
            <a:r>
              <a:rPr lang="en-GB" sz="1400" u="none" strike="noStrike" dirty="0">
                <a:effectLst/>
                <a:hlinkClick r:id="rId10"/>
              </a:rPr>
              <a:t>https://www.urban.org/urban-wire/improve-safety-understanding-and-addressing-link-between-childhood-trauma-and-crime-key#:~:text=Key%20%7C%20Urban%20Institute-,To%20Improve%20Safety%2C%20Understanding</a:t>
            </a:r>
            <a:r>
              <a:rPr lang="en-GB" sz="1400" u="none" strike="noStrike" dirty="0">
                <a:effectLst/>
              </a:rPr>
              <a:t> Accessed: 20</a:t>
            </a:r>
            <a:r>
              <a:rPr lang="en-GB" sz="1400" u="none" strike="noStrike" baseline="30000" dirty="0">
                <a:effectLst/>
              </a:rPr>
              <a:t>th</a:t>
            </a:r>
            <a:r>
              <a:rPr lang="en-GB" sz="1400" u="none" strike="noStrike" dirty="0">
                <a:effectLst/>
              </a:rPr>
              <a:t> October 2024)</a:t>
            </a:r>
            <a:endParaRPr lang="en-US" sz="1400" dirty="0"/>
          </a:p>
          <a:p>
            <a:r>
              <a:rPr lang="en-US" sz="1400" dirty="0"/>
              <a:t>Very Well Mind (2023) </a:t>
            </a:r>
            <a:r>
              <a:rPr lang="en-US" sz="1400" i="1" dirty="0"/>
              <a:t>Freud’s Theory of the Id in Psychology</a:t>
            </a:r>
            <a:r>
              <a:rPr lang="en-US" sz="1400" dirty="0"/>
              <a:t>. Available at: </a:t>
            </a:r>
            <a:r>
              <a:rPr lang="en-US" sz="1400" dirty="0">
                <a:hlinkClick r:id="rId11"/>
              </a:rPr>
              <a:t>https://www.verywellmind.com/what-is-the-id-2795275#:~:text=It%20is%20in%20the%20unconscious,the%20driving%20force%20of%20personality</a:t>
            </a:r>
            <a:r>
              <a:rPr lang="en-US" sz="1400" dirty="0"/>
              <a:t>.  Accessed: 16</a:t>
            </a:r>
            <a:r>
              <a:rPr lang="en-US" sz="1400" baseline="30000" dirty="0"/>
              <a:t>th</a:t>
            </a:r>
            <a:r>
              <a:rPr lang="en-US" sz="1400" dirty="0"/>
              <a:t> October 2024</a:t>
            </a:r>
          </a:p>
        </p:txBody>
      </p:sp>
    </p:spTree>
    <p:extLst>
      <p:ext uri="{BB962C8B-B14F-4D97-AF65-F5344CB8AC3E}">
        <p14:creationId xmlns:p14="http://schemas.microsoft.com/office/powerpoint/2010/main" val="2282380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6577</TotalTime>
  <Words>2044</Words>
  <Application>Microsoft Macintosh PowerPoint</Application>
  <PresentationFormat>Widescreen</PresentationFormat>
  <Paragraphs>200</Paragraphs>
  <Slides>25</Slides>
  <Notes>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Aptos</vt:lpstr>
      <vt:lpstr>Arial</vt:lpstr>
      <vt:lpstr>Calibri</vt:lpstr>
      <vt:lpstr>Calibri Light</vt:lpstr>
      <vt:lpstr>Frutiger LT W01_55 Roman</vt:lpstr>
      <vt:lpstr>Wingdings</vt:lpstr>
      <vt:lpstr>Office Theme</vt:lpstr>
      <vt:lpstr>1_Office Theme</vt:lpstr>
      <vt:lpstr>Criminological theory and causes of criminal behavior  </vt:lpstr>
      <vt:lpstr>4 theories and how they explain the causes of criminal behaviour and the assumptions they make about human nature. </vt:lpstr>
      <vt:lpstr>Rational Choice Theory </vt:lpstr>
      <vt:lpstr>Rational choice theory </vt:lpstr>
      <vt:lpstr>Involvement Decisions </vt:lpstr>
      <vt:lpstr>Event decisions </vt:lpstr>
      <vt:lpstr>PowerPoint Presentation</vt:lpstr>
      <vt:lpstr>Lombroso’s Physical Characteristics theory </vt:lpstr>
      <vt:lpstr>Lombroso’s theory of born bad </vt:lpstr>
      <vt:lpstr>Physical Characteristics of criminals</vt:lpstr>
      <vt:lpstr>Lombroso’s theory and it’s limitations</vt:lpstr>
      <vt:lpstr>Freud’s Psychodymanic Theory</vt:lpstr>
      <vt:lpstr>  Freud’s Psychodynamic Theory and Adverse Childhood Experiences </vt:lpstr>
      <vt:lpstr>The ID</vt:lpstr>
      <vt:lpstr>The Ego </vt:lpstr>
      <vt:lpstr>The Superego </vt:lpstr>
      <vt:lpstr>PowerPoint Presentation</vt:lpstr>
      <vt:lpstr>How it affects behavior </vt:lpstr>
      <vt:lpstr>Criticisms of this theory </vt:lpstr>
      <vt:lpstr>Social Learning Theory </vt:lpstr>
      <vt:lpstr>Social Learning Theory  - Albert Bandura</vt:lpstr>
      <vt:lpstr>Social Learning Theory - Bobo Doll Experiment </vt:lpstr>
      <vt:lpstr>Criticisms of Bandura’s Social Learning Theory </vt:lpstr>
      <vt:lpstr>Research Timeline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Criminological theory and causes of criminal behavior  </dc:title>
  <dc:creator>Ffion George (2103342)</dc:creator>
  <cp:lastModifiedBy>Ffion George (2103342)</cp:lastModifiedBy>
  <cp:revision>12</cp:revision>
  <dcterms:created xsi:type="dcterms:W3CDTF">2024-10-21T10:15:20Z</dcterms:created>
  <dcterms:modified xsi:type="dcterms:W3CDTF">2024-11-04T06:05:45Z</dcterms:modified>
</cp:coreProperties>
</file>